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7" r:id="rId2"/>
    <p:sldMasterId id="2147483720" r:id="rId3"/>
    <p:sldMasterId id="2147483733" r:id="rId4"/>
    <p:sldMasterId id="2147483746" r:id="rId5"/>
    <p:sldMasterId id="2147483759" r:id="rId6"/>
  </p:sldMasterIdLst>
  <p:sldIdLst>
    <p:sldId id="315" r:id="rId7"/>
    <p:sldId id="316" r:id="rId8"/>
    <p:sldId id="260" r:id="rId9"/>
    <p:sldId id="345" r:id="rId10"/>
    <p:sldId id="356" r:id="rId11"/>
    <p:sldId id="317" r:id="rId12"/>
    <p:sldId id="318" r:id="rId13"/>
    <p:sldId id="264" r:id="rId14"/>
    <p:sldId id="265" r:id="rId15"/>
    <p:sldId id="266" r:id="rId16"/>
    <p:sldId id="267" r:id="rId17"/>
    <p:sldId id="268" r:id="rId18"/>
    <p:sldId id="327" r:id="rId19"/>
    <p:sldId id="293" r:id="rId20"/>
    <p:sldId id="294" r:id="rId21"/>
    <p:sldId id="295" r:id="rId22"/>
    <p:sldId id="296" r:id="rId23"/>
    <p:sldId id="357" r:id="rId24"/>
    <p:sldId id="319" r:id="rId25"/>
    <p:sldId id="273" r:id="rId26"/>
    <p:sldId id="344" r:id="rId27"/>
    <p:sldId id="320" r:id="rId28"/>
    <p:sldId id="274" r:id="rId29"/>
    <p:sldId id="321" r:id="rId30"/>
    <p:sldId id="280" r:id="rId31"/>
    <p:sldId id="281" r:id="rId32"/>
    <p:sldId id="343" r:id="rId33"/>
    <p:sldId id="322" r:id="rId34"/>
    <p:sldId id="282" r:id="rId35"/>
    <p:sldId id="283" r:id="rId36"/>
    <p:sldId id="284" r:id="rId37"/>
    <p:sldId id="346" r:id="rId38"/>
    <p:sldId id="323" r:id="rId39"/>
    <p:sldId id="286" r:id="rId40"/>
    <p:sldId id="287" r:id="rId41"/>
    <p:sldId id="342" r:id="rId42"/>
    <p:sldId id="348" r:id="rId43"/>
    <p:sldId id="324" r:id="rId44"/>
    <p:sldId id="288" r:id="rId45"/>
    <p:sldId id="325" r:id="rId46"/>
    <p:sldId id="326" r:id="rId47"/>
    <p:sldId id="289" r:id="rId48"/>
    <p:sldId id="290" r:id="rId49"/>
    <p:sldId id="291" r:id="rId50"/>
    <p:sldId id="328" r:id="rId51"/>
    <p:sldId id="329" r:id="rId52"/>
    <p:sldId id="298" r:id="rId53"/>
    <p:sldId id="299" r:id="rId54"/>
    <p:sldId id="330" r:id="rId55"/>
    <p:sldId id="331" r:id="rId56"/>
    <p:sldId id="300" r:id="rId57"/>
    <p:sldId id="332" r:id="rId58"/>
    <p:sldId id="351" r:id="rId59"/>
    <p:sldId id="352" r:id="rId60"/>
    <p:sldId id="333" r:id="rId61"/>
    <p:sldId id="334" r:id="rId62"/>
    <p:sldId id="349" r:id="rId63"/>
    <p:sldId id="350" r:id="rId64"/>
    <p:sldId id="353" r:id="rId65"/>
    <p:sldId id="335" r:id="rId66"/>
    <p:sldId id="301" r:id="rId67"/>
    <p:sldId id="303" r:id="rId68"/>
    <p:sldId id="304" r:id="rId69"/>
    <p:sldId id="337" r:id="rId70"/>
    <p:sldId id="305" r:id="rId71"/>
    <p:sldId id="306" r:id="rId72"/>
    <p:sldId id="307" r:id="rId73"/>
    <p:sldId id="308" r:id="rId74"/>
    <p:sldId id="309" r:id="rId75"/>
    <p:sldId id="339" r:id="rId76"/>
    <p:sldId id="310" r:id="rId77"/>
    <p:sldId id="311" r:id="rId78"/>
    <p:sldId id="312" r:id="rId79"/>
    <p:sldId id="313" r:id="rId80"/>
    <p:sldId id="341" r:id="rId81"/>
    <p:sldId id="314" r:id="rId82"/>
    <p:sldId id="355" r:id="rId8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66CCFF"/>
    <a:srgbClr val="008000"/>
    <a:srgbClr val="FFFF66"/>
    <a:srgbClr val="FF7C80"/>
    <a:srgbClr val="FF0000"/>
    <a:srgbClr val="654321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6975" autoAdjust="0"/>
  </p:normalViewPr>
  <p:slideViewPr>
    <p:cSldViewPr>
      <p:cViewPr varScale="1">
        <p:scale>
          <a:sx n="65" d="100"/>
          <a:sy n="65" d="100"/>
        </p:scale>
        <p:origin x="129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presProps" Target="pres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tableStyles" Target="tableStyles.xml"/><Relationship Id="rId61" Type="http://schemas.openxmlformats.org/officeDocument/2006/relationships/slide" Target="slides/slide55.xml"/><Relationship Id="rId82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AR" altLang="es-AR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s-AR" altLang="es-AR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s-AR" altLang="es-AR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s-AR" altLang="es-AR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s-AR" altLang="es-AR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s-AR" altLang="es-AR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s-AR" altLang="es-AR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s-AR" altLang="es-AR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s-AR" altLang="es-AR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s-AR" altLang="es-AR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s-AR" altLang="es-AR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s-AR" altLang="es-AR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</p:grpSp>
      </p:grpSp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altLang="es-AR" noProof="0"/>
              <a:t>Haga clic para cambiar el estilo de título	</a:t>
            </a:r>
          </a:p>
        </p:txBody>
      </p:sp>
      <p:sp>
        <p:nvSpPr>
          <p:cNvPr id="5736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s-ES" altLang="es-AR" noProof="0"/>
              <a:t>Haga clic para modificar el estilo de subtítulo del patrón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2F4130-D24A-483D-88BE-FF33FFBAFD0A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D92442-CD4E-49C4-9560-CEAA6A3BA152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19B97C-9DA7-45F3-8CB1-BA115D5C99F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39C13-EC4E-435E-B69D-7677CB570751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82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0D7E8-BCE9-4FF5-9A03-A267ED705FD1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96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92D5A-7FBD-4C82-9BE9-CAE0F6B5C758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C2CED-F431-43A9-A52E-70376D4C01CA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40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25A15-6179-4D07-817E-DC8DB82F913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82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E32B3-70BF-4A0C-8376-B00358C455DE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6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F2649-6F92-4D0F-8200-8FE2E769F647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87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1960C-80C6-4F35-BF5D-8682A29EFCB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1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10FF57-BAAC-4E27-BAF0-8D287E112770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FEFEF-E1C8-4906-8ECD-A427FB9B7C8D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68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80D51-FA73-49F5-942F-8AFBA3364942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57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1BF8D-F14F-45E7-A838-AB1C7BF65EC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46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47F2423-C3F2-4227-AD42-EDB99A1B85E9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08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39C13-EC4E-435E-B69D-7677CB570751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71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0D7E8-BCE9-4FF5-9A03-A267ED705FD1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53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92D5A-7FBD-4C82-9BE9-CAE0F6B5C758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149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C2CED-F431-43A9-A52E-70376D4C01CA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75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25A15-6179-4D07-817E-DC8DB82F913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41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E32B3-70BF-4A0C-8376-B00358C455DE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2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DCC359-25F2-4214-B61E-60A673A03A1E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F2649-6F92-4D0F-8200-8FE2E769F647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18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1960C-80C6-4F35-BF5D-8682A29EFCB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79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FEFEF-E1C8-4906-8ECD-A427FB9B7C8D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74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80D51-FA73-49F5-942F-8AFBA3364942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68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1BF8D-F14F-45E7-A838-AB1C7BF65EC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76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47F2423-C3F2-4227-AD42-EDB99A1B85E9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98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39C13-EC4E-435E-B69D-7677CB570751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73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0D7E8-BCE9-4FF5-9A03-A267ED705FD1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21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92D5A-7FBD-4C82-9BE9-CAE0F6B5C758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03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C2CED-F431-43A9-A52E-70376D4C01CA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608649-474E-4396-8676-88665FC01388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25A15-6179-4D07-817E-DC8DB82F913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39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E32B3-70BF-4A0C-8376-B00358C455DE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92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F2649-6F92-4D0F-8200-8FE2E769F647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3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1960C-80C6-4F35-BF5D-8682A29EFCB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3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FEFEF-E1C8-4906-8ECD-A427FB9B7C8D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80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80D51-FA73-49F5-942F-8AFBA3364942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51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1BF8D-F14F-45E7-A838-AB1C7BF65EC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62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47F2423-C3F2-4227-AD42-EDB99A1B85E9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47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39C13-EC4E-435E-B69D-7677CB570751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56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0D7E8-BCE9-4FF5-9A03-A267ED705FD1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4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A25ECE-F40D-4C20-B86F-ED61F13DD65A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92D5A-7FBD-4C82-9BE9-CAE0F6B5C758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36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C2CED-F431-43A9-A52E-70376D4C01CA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39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25A15-6179-4D07-817E-DC8DB82F913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13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E32B3-70BF-4A0C-8376-B00358C455DE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232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F2649-6F92-4D0F-8200-8FE2E769F647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145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1960C-80C6-4F35-BF5D-8682A29EFCB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06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FEFEF-E1C8-4906-8ECD-A427FB9B7C8D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226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80D51-FA73-49F5-942F-8AFBA3364942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9143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1BF8D-F14F-45E7-A838-AB1C7BF65EC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33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47F2423-C3F2-4227-AD42-EDB99A1B85E9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8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A0DFCD7-F702-4AB5-8223-047D2B0E447E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39C13-EC4E-435E-B69D-7677CB570751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735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0D7E8-BCE9-4FF5-9A03-A267ED705FD1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075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92D5A-7FBD-4C82-9BE9-CAE0F6B5C758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68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C2CED-F431-43A9-A52E-70376D4C01CA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165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25A15-6179-4D07-817E-DC8DB82F913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46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E32B3-70BF-4A0C-8376-B00358C455DE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984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F2649-6F92-4D0F-8200-8FE2E769F647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241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1960C-80C6-4F35-BF5D-8682A29EFCB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83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FEFEF-E1C8-4906-8ECD-A427FB9B7C8D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879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80D51-FA73-49F5-942F-8AFBA3364942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3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F3728D-3DB4-4E98-848B-8EBC22B41FBF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1BF8D-F14F-45E7-A838-AB1C7BF65ECF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5221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47F2423-C3F2-4227-AD42-EDB99A1B85E9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3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BEE997-59FA-4AAC-8EB8-50D69EC4C2BB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97A38E-F72D-4FB6-9842-919E2253683F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0D26F8F8-0317-4315-A9F1-B35D6BC1A302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5632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AR" altLang="es-AR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632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s-AR" altLang="es-AR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632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s-AR" altLang="es-AR">
                <a:solidFill>
                  <a:srgbClr val="666699"/>
                </a:solidFill>
                <a:latin typeface="+mn-lt"/>
                <a:cs typeface="+mn-cs"/>
              </a:endParaRPr>
            </a:p>
          </p:txBody>
        </p:sp>
        <p:sp>
          <p:nvSpPr>
            <p:cNvPr id="5632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s-AR" altLang="es-AR">
                <a:solidFill>
                  <a:srgbClr val="666699"/>
                </a:solidFill>
                <a:latin typeface="+mn-lt"/>
                <a:cs typeface="+mn-cs"/>
              </a:endParaRPr>
            </a:p>
          </p:txBody>
        </p:sp>
        <p:sp>
          <p:nvSpPr>
            <p:cNvPr id="5632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s-AR" altLang="es-AR">
                <a:solidFill>
                  <a:srgbClr val="9999CC"/>
                </a:solidFill>
                <a:latin typeface="+mn-lt"/>
                <a:cs typeface="+mn-cs"/>
              </a:endParaRPr>
            </a:p>
          </p:txBody>
        </p:sp>
        <p:sp>
          <p:nvSpPr>
            <p:cNvPr id="5633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s-AR" altLang="es-AR">
                <a:solidFill>
                  <a:srgbClr val="666699"/>
                </a:solidFill>
                <a:latin typeface="+mn-lt"/>
                <a:cs typeface="+mn-cs"/>
              </a:endParaRPr>
            </a:p>
          </p:txBody>
        </p:sp>
        <p:sp>
          <p:nvSpPr>
            <p:cNvPr id="5633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s-AR" altLang="es-AR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633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s-AR" altLang="es-AR">
                <a:solidFill>
                  <a:srgbClr val="9999CC"/>
                </a:solidFill>
                <a:latin typeface="+mn-lt"/>
                <a:cs typeface="+mn-cs"/>
              </a:endParaRPr>
            </a:p>
          </p:txBody>
        </p:sp>
        <p:sp>
          <p:nvSpPr>
            <p:cNvPr id="5633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s-AR" altLang="es-AR">
                <a:solidFill>
                  <a:srgbClr val="9999CC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cambiar el estilo de título	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texto del patrón</a:t>
            </a:r>
          </a:p>
          <a:p>
            <a:pPr lvl="1"/>
            <a:r>
              <a:rPr lang="es-ES" altLang="es-AR"/>
              <a:t>Segundo nivel</a:t>
            </a:r>
          </a:p>
          <a:p>
            <a:pPr lvl="2"/>
            <a:r>
              <a:rPr lang="es-ES" altLang="es-AR"/>
              <a:t>Tercer nivel</a:t>
            </a:r>
          </a:p>
          <a:p>
            <a:pPr lvl="3"/>
            <a:r>
              <a:rPr lang="es-ES" altLang="es-AR"/>
              <a:t>Cuarto nivel</a:t>
            </a:r>
          </a:p>
          <a:p>
            <a:pPr lvl="4"/>
            <a:r>
              <a:rPr lang="es-ES" altLang="es-AR"/>
              <a:t>Quinto nivel</a:t>
            </a:r>
          </a:p>
        </p:txBody>
      </p:sp>
      <p:sp>
        <p:nvSpPr>
          <p:cNvPr id="5633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texto del patrón</a:t>
            </a:r>
          </a:p>
          <a:p>
            <a:pPr lvl="1"/>
            <a:r>
              <a:rPr lang="es-ES" altLang="es-AR"/>
              <a:t>Segundo nivel</a:t>
            </a:r>
          </a:p>
          <a:p>
            <a:pPr lvl="2"/>
            <a:r>
              <a:rPr lang="es-ES" altLang="es-AR"/>
              <a:t>Tercer nivel</a:t>
            </a:r>
          </a:p>
          <a:p>
            <a:pPr lvl="3"/>
            <a:r>
              <a:rPr lang="es-ES" altLang="es-AR"/>
              <a:t>Cuarto nivel</a:t>
            </a:r>
          </a:p>
          <a:p>
            <a:pPr lvl="4"/>
            <a:r>
              <a:rPr lang="es-ES" altLang="es-A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4398D048-C2DD-4FD4-BDF3-E0A00C454735}" type="slidenum">
              <a:rPr lang="es-ES" altLang="es-AR" smtClean="0">
                <a:solidFill>
                  <a:srgbClr val="000000"/>
                </a:solidFill>
                <a:cs typeface="+mn-cs"/>
              </a:rPr>
              <a:pPr/>
              <a:t>‹Nº›</a:t>
            </a:fld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78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texto del patrón</a:t>
            </a:r>
          </a:p>
          <a:p>
            <a:pPr lvl="1"/>
            <a:r>
              <a:rPr lang="es-ES" altLang="es-AR"/>
              <a:t>Segundo nivel</a:t>
            </a:r>
          </a:p>
          <a:p>
            <a:pPr lvl="2"/>
            <a:r>
              <a:rPr lang="es-ES" altLang="es-AR"/>
              <a:t>Tercer nivel</a:t>
            </a:r>
          </a:p>
          <a:p>
            <a:pPr lvl="3"/>
            <a:r>
              <a:rPr lang="es-ES" altLang="es-AR"/>
              <a:t>Cuarto nivel</a:t>
            </a:r>
          </a:p>
          <a:p>
            <a:pPr lvl="4"/>
            <a:r>
              <a:rPr lang="es-ES" altLang="es-A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4398D048-C2DD-4FD4-BDF3-E0A00C454735}" type="slidenum">
              <a:rPr lang="es-ES" altLang="es-AR" smtClean="0">
                <a:solidFill>
                  <a:srgbClr val="000000"/>
                </a:solidFill>
                <a:cs typeface="+mn-cs"/>
              </a:rPr>
              <a:pPr/>
              <a:t>‹Nº›</a:t>
            </a:fld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29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texto del patrón</a:t>
            </a:r>
          </a:p>
          <a:p>
            <a:pPr lvl="1"/>
            <a:r>
              <a:rPr lang="es-ES" altLang="es-AR"/>
              <a:t>Segundo nivel</a:t>
            </a:r>
          </a:p>
          <a:p>
            <a:pPr lvl="2"/>
            <a:r>
              <a:rPr lang="es-ES" altLang="es-AR"/>
              <a:t>Tercer nivel</a:t>
            </a:r>
          </a:p>
          <a:p>
            <a:pPr lvl="3"/>
            <a:r>
              <a:rPr lang="es-ES" altLang="es-AR"/>
              <a:t>Cuarto nivel</a:t>
            </a:r>
          </a:p>
          <a:p>
            <a:pPr lvl="4"/>
            <a:r>
              <a:rPr lang="es-ES" altLang="es-A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4398D048-C2DD-4FD4-BDF3-E0A00C454735}" type="slidenum">
              <a:rPr lang="es-ES" altLang="es-AR" smtClean="0">
                <a:solidFill>
                  <a:srgbClr val="000000"/>
                </a:solidFill>
                <a:cs typeface="+mn-cs"/>
              </a:rPr>
              <a:pPr/>
              <a:t>‹Nº›</a:t>
            </a:fld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18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texto del patrón</a:t>
            </a:r>
          </a:p>
          <a:p>
            <a:pPr lvl="1"/>
            <a:r>
              <a:rPr lang="es-ES" altLang="es-AR"/>
              <a:t>Segundo nivel</a:t>
            </a:r>
          </a:p>
          <a:p>
            <a:pPr lvl="2"/>
            <a:r>
              <a:rPr lang="es-ES" altLang="es-AR"/>
              <a:t>Tercer nivel</a:t>
            </a:r>
          </a:p>
          <a:p>
            <a:pPr lvl="3"/>
            <a:r>
              <a:rPr lang="es-ES" altLang="es-AR"/>
              <a:t>Cuarto nivel</a:t>
            </a:r>
          </a:p>
          <a:p>
            <a:pPr lvl="4"/>
            <a:r>
              <a:rPr lang="es-ES" altLang="es-A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4398D048-C2DD-4FD4-BDF3-E0A00C454735}" type="slidenum">
              <a:rPr lang="es-ES" altLang="es-AR" smtClean="0">
                <a:solidFill>
                  <a:srgbClr val="000000"/>
                </a:solidFill>
                <a:cs typeface="+mn-cs"/>
              </a:rPr>
              <a:pPr/>
              <a:t>‹Nº›</a:t>
            </a:fld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77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texto del patrón</a:t>
            </a:r>
          </a:p>
          <a:p>
            <a:pPr lvl="1"/>
            <a:r>
              <a:rPr lang="es-ES" altLang="es-AR"/>
              <a:t>Segundo nivel</a:t>
            </a:r>
          </a:p>
          <a:p>
            <a:pPr lvl="2"/>
            <a:r>
              <a:rPr lang="es-ES" altLang="es-AR"/>
              <a:t>Tercer nivel</a:t>
            </a:r>
          </a:p>
          <a:p>
            <a:pPr lvl="3"/>
            <a:r>
              <a:rPr lang="es-ES" altLang="es-AR"/>
              <a:t>Cuarto nivel</a:t>
            </a:r>
          </a:p>
          <a:p>
            <a:pPr lvl="4"/>
            <a:r>
              <a:rPr lang="es-ES" altLang="es-A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4398D048-C2DD-4FD4-BDF3-E0A00C454735}" type="slidenum">
              <a:rPr lang="es-ES" altLang="es-AR" smtClean="0">
                <a:solidFill>
                  <a:srgbClr val="000000"/>
                </a:solidFill>
                <a:cs typeface="+mn-cs"/>
              </a:rPr>
              <a:pPr/>
              <a:t>‹Nº›</a:t>
            </a:fld>
            <a:endParaRPr lang="es-ES" altLang="es-A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54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7.png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1.emf"/><Relationship Id="rId5" Type="http://schemas.openxmlformats.org/officeDocument/2006/relationships/image" Target="../media/image30.jpeg"/><Relationship Id="rId10" Type="http://schemas.openxmlformats.org/officeDocument/2006/relationships/image" Target="../media/image1.png"/><Relationship Id="rId4" Type="http://schemas.openxmlformats.org/officeDocument/2006/relationships/image" Target="../media/image29.emf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emf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7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5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audio" Target="../media/media34.m4a"/><Relationship Id="rId5" Type="http://schemas.microsoft.com/office/2007/relationships/media" Target="../media/media34.m4a"/><Relationship Id="rId4" Type="http://schemas.openxmlformats.org/officeDocument/2006/relationships/audio" Target="../media/media33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audio" Target="../media/media41.m4a"/><Relationship Id="rId7" Type="http://schemas.openxmlformats.org/officeDocument/2006/relationships/oleObject" Target="../embeddings/oleObject2.bin"/><Relationship Id="rId2" Type="http://schemas.microsoft.com/office/2007/relationships/media" Target="../media/media4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7" Type="http://schemas.openxmlformats.org/officeDocument/2006/relationships/image" Target="../media/image52.png"/><Relationship Id="rId2" Type="http://schemas.microsoft.com/office/2007/relationships/media" Target="../media/media42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4.png"/><Relationship Id="rId4" Type="http://schemas.openxmlformats.org/officeDocument/2006/relationships/image" Target="../media/image5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.png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75.png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75.png"/><Relationship Id="rId4" Type="http://schemas.openxmlformats.org/officeDocument/2006/relationships/image" Target="../media/image8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85.png"/><Relationship Id="rId4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481488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endParaRPr lang="es-AR" sz="280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s-AR" sz="280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s-AR" sz="2800">
              <a:solidFill>
                <a:srgbClr val="FFFFFF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AR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SUELOS HALOMORFICOS</a:t>
            </a:r>
            <a:endParaRPr lang="es-AR" sz="4400">
              <a:solidFill>
                <a:srgbClr val="FFFFFF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AR" sz="2800">
                <a:solidFill>
                  <a:srgbClr val="FFFFFF"/>
                </a:solidFill>
              </a:rPr>
              <a:t>( Suelos afectados por Sales)</a:t>
            </a:r>
          </a:p>
          <a:p>
            <a:pPr algn="ctr" eaLnBrk="1" hangingPunct="1">
              <a:defRPr/>
            </a:pPr>
            <a:endParaRPr lang="es-AR" sz="2800">
              <a:solidFill>
                <a:srgbClr val="FFFFFF"/>
              </a:solidFill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4"/>
          <p:cNvGrpSpPr>
            <a:grpSpLocks noChangeAspect="1"/>
          </p:cNvGrpSpPr>
          <p:nvPr/>
        </p:nvGrpSpPr>
        <p:grpSpPr bwMode="auto">
          <a:xfrm>
            <a:off x="-720725" y="1412875"/>
            <a:ext cx="9864725" cy="2670175"/>
            <a:chOff x="-204" y="1389"/>
            <a:chExt cx="6214" cy="1682"/>
          </a:xfrm>
        </p:grpSpPr>
        <p:sp>
          <p:nvSpPr>
            <p:cNvPr id="215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-204" y="1389"/>
              <a:ext cx="6214" cy="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13" name="Rectangle 5"/>
            <p:cNvSpPr>
              <a:spLocks noChangeArrowheads="1"/>
            </p:cNvSpPr>
            <p:nvPr/>
          </p:nvSpPr>
          <p:spPr bwMode="auto">
            <a:xfrm>
              <a:off x="819" y="1406"/>
              <a:ext cx="132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 dirty="0">
                  <a:solidFill>
                    <a:srgbClr val="000000"/>
                  </a:solidFill>
                </a:rPr>
                <a:t>Propiedades de un </a:t>
              </a:r>
              <a:endParaRPr lang="es-ES" dirty="0"/>
            </a:p>
          </p:txBody>
        </p:sp>
        <p:sp>
          <p:nvSpPr>
            <p:cNvPr id="21514" name="Rectangle 6"/>
            <p:cNvSpPr>
              <a:spLocks noChangeArrowheads="1"/>
            </p:cNvSpPr>
            <p:nvPr/>
          </p:nvSpPr>
          <p:spPr bwMode="auto">
            <a:xfrm>
              <a:off x="2156" y="1405"/>
              <a:ext cx="279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 dirty="0">
                  <a:solidFill>
                    <a:srgbClr val="000000"/>
                  </a:solidFill>
                </a:rPr>
                <a:t>suelo bajo riego en Viedma, provincia de </a:t>
              </a:r>
              <a:endParaRPr lang="es-ES" dirty="0"/>
            </a:p>
          </p:txBody>
        </p:sp>
        <p:sp>
          <p:nvSpPr>
            <p:cNvPr id="21515" name="Rectangle 7"/>
            <p:cNvSpPr>
              <a:spLocks noChangeArrowheads="1"/>
            </p:cNvSpPr>
            <p:nvPr/>
          </p:nvSpPr>
          <p:spPr bwMode="auto">
            <a:xfrm>
              <a:off x="2234" y="1573"/>
              <a:ext cx="180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 dirty="0">
                  <a:solidFill>
                    <a:srgbClr val="000000"/>
                  </a:solidFill>
                </a:rPr>
                <a:t>Río Negro (Lavado, 2007).</a:t>
              </a:r>
              <a:endParaRPr lang="es-ES" dirty="0"/>
            </a:p>
          </p:txBody>
        </p:sp>
        <p:sp>
          <p:nvSpPr>
            <p:cNvPr id="21516" name="Rectangle 8"/>
            <p:cNvSpPr>
              <a:spLocks noChangeArrowheads="1"/>
            </p:cNvSpPr>
            <p:nvPr/>
          </p:nvSpPr>
          <p:spPr bwMode="auto">
            <a:xfrm>
              <a:off x="2234" y="1582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17" name="Rectangle 9"/>
            <p:cNvSpPr>
              <a:spLocks noChangeArrowheads="1"/>
            </p:cNvSpPr>
            <p:nvPr/>
          </p:nvSpPr>
          <p:spPr bwMode="auto">
            <a:xfrm>
              <a:off x="306" y="1389"/>
              <a:ext cx="14" cy="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18" name="Rectangle 10"/>
            <p:cNvSpPr>
              <a:spLocks noChangeArrowheads="1"/>
            </p:cNvSpPr>
            <p:nvPr/>
          </p:nvSpPr>
          <p:spPr bwMode="auto">
            <a:xfrm>
              <a:off x="306" y="1389"/>
              <a:ext cx="14" cy="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19" name="Rectangle 11"/>
            <p:cNvSpPr>
              <a:spLocks noChangeArrowheads="1"/>
            </p:cNvSpPr>
            <p:nvPr/>
          </p:nvSpPr>
          <p:spPr bwMode="auto">
            <a:xfrm>
              <a:off x="320" y="1389"/>
              <a:ext cx="5392" cy="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20" name="Rectangle 12"/>
            <p:cNvSpPr>
              <a:spLocks noChangeArrowheads="1"/>
            </p:cNvSpPr>
            <p:nvPr/>
          </p:nvSpPr>
          <p:spPr bwMode="auto">
            <a:xfrm>
              <a:off x="5712" y="1389"/>
              <a:ext cx="13" cy="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21" name="Rectangle 13"/>
            <p:cNvSpPr>
              <a:spLocks noChangeArrowheads="1"/>
            </p:cNvSpPr>
            <p:nvPr/>
          </p:nvSpPr>
          <p:spPr bwMode="auto">
            <a:xfrm>
              <a:off x="5712" y="1389"/>
              <a:ext cx="13" cy="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22" name="Rectangle 14"/>
            <p:cNvSpPr>
              <a:spLocks noChangeArrowheads="1"/>
            </p:cNvSpPr>
            <p:nvPr/>
          </p:nvSpPr>
          <p:spPr bwMode="auto">
            <a:xfrm>
              <a:off x="306" y="1402"/>
              <a:ext cx="14" cy="35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23" name="Rectangle 15"/>
            <p:cNvSpPr>
              <a:spLocks noChangeArrowheads="1"/>
            </p:cNvSpPr>
            <p:nvPr/>
          </p:nvSpPr>
          <p:spPr bwMode="auto">
            <a:xfrm>
              <a:off x="5712" y="1402"/>
              <a:ext cx="13" cy="35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24" name="Rectangle 16"/>
            <p:cNvSpPr>
              <a:spLocks noChangeArrowheads="1"/>
            </p:cNvSpPr>
            <p:nvPr/>
          </p:nvSpPr>
          <p:spPr bwMode="auto">
            <a:xfrm>
              <a:off x="368" y="2087"/>
              <a:ext cx="36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Capa</a:t>
              </a:r>
              <a:endParaRPr lang="es-ES"/>
            </a:p>
          </p:txBody>
        </p:sp>
        <p:sp>
          <p:nvSpPr>
            <p:cNvPr id="21525" name="Rectangle 17"/>
            <p:cNvSpPr>
              <a:spLocks noChangeArrowheads="1"/>
            </p:cNvSpPr>
            <p:nvPr/>
          </p:nvSpPr>
          <p:spPr bwMode="auto">
            <a:xfrm>
              <a:off x="746" y="2087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26" name="Rectangle 18"/>
            <p:cNvSpPr>
              <a:spLocks noChangeArrowheads="1"/>
            </p:cNvSpPr>
            <p:nvPr/>
          </p:nvSpPr>
          <p:spPr bwMode="auto">
            <a:xfrm>
              <a:off x="910" y="1850"/>
              <a:ext cx="82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Profundidad</a:t>
              </a:r>
              <a:endParaRPr lang="es-ES"/>
            </a:p>
          </p:txBody>
        </p:sp>
        <p:sp>
          <p:nvSpPr>
            <p:cNvPr id="21527" name="Rectangle 19"/>
            <p:cNvSpPr>
              <a:spLocks noChangeArrowheads="1"/>
            </p:cNvSpPr>
            <p:nvPr/>
          </p:nvSpPr>
          <p:spPr bwMode="auto">
            <a:xfrm>
              <a:off x="1762" y="185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28" name="Rectangle 20"/>
            <p:cNvSpPr>
              <a:spLocks noChangeArrowheads="1"/>
            </p:cNvSpPr>
            <p:nvPr/>
          </p:nvSpPr>
          <p:spPr bwMode="auto">
            <a:xfrm>
              <a:off x="1931" y="1850"/>
              <a:ext cx="45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Arcilla </a:t>
              </a:r>
              <a:endParaRPr lang="es-ES"/>
            </a:p>
          </p:txBody>
        </p:sp>
        <p:sp>
          <p:nvSpPr>
            <p:cNvPr id="21529" name="Rectangle 21"/>
            <p:cNvSpPr>
              <a:spLocks noChangeArrowheads="1"/>
            </p:cNvSpPr>
            <p:nvPr/>
          </p:nvSpPr>
          <p:spPr bwMode="auto">
            <a:xfrm>
              <a:off x="2405" y="185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30" name="Rectangle 22"/>
            <p:cNvSpPr>
              <a:spLocks noChangeArrowheads="1"/>
            </p:cNvSpPr>
            <p:nvPr/>
          </p:nvSpPr>
          <p:spPr bwMode="auto">
            <a:xfrm>
              <a:off x="2718" y="1850"/>
              <a:ext cx="26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CIC</a:t>
              </a:r>
              <a:endParaRPr lang="es-ES"/>
            </a:p>
          </p:txBody>
        </p:sp>
        <p:sp>
          <p:nvSpPr>
            <p:cNvPr id="21531" name="Rectangle 23"/>
            <p:cNvSpPr>
              <a:spLocks noChangeArrowheads="1"/>
            </p:cNvSpPr>
            <p:nvPr/>
          </p:nvSpPr>
          <p:spPr bwMode="auto">
            <a:xfrm>
              <a:off x="2991" y="185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32" name="Rectangle 24"/>
            <p:cNvSpPr>
              <a:spLocks noChangeArrowheads="1"/>
            </p:cNvSpPr>
            <p:nvPr/>
          </p:nvSpPr>
          <p:spPr bwMode="auto">
            <a:xfrm>
              <a:off x="3355" y="1850"/>
              <a:ext cx="22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CO</a:t>
              </a:r>
              <a:endParaRPr lang="es-ES"/>
            </a:p>
          </p:txBody>
        </p:sp>
        <p:sp>
          <p:nvSpPr>
            <p:cNvPr id="21533" name="Rectangle 25"/>
            <p:cNvSpPr>
              <a:spLocks noChangeArrowheads="1"/>
            </p:cNvSpPr>
            <p:nvPr/>
          </p:nvSpPr>
          <p:spPr bwMode="auto">
            <a:xfrm>
              <a:off x="3593" y="1923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200">
                  <a:solidFill>
                    <a:srgbClr val="000000"/>
                  </a:solidFill>
                </a:rPr>
                <a:t>3</a:t>
              </a:r>
              <a:endParaRPr lang="es-ES"/>
            </a:p>
          </p:txBody>
        </p:sp>
        <p:sp>
          <p:nvSpPr>
            <p:cNvPr id="21534" name="Rectangle 26"/>
            <p:cNvSpPr>
              <a:spLocks noChangeArrowheads="1"/>
            </p:cNvSpPr>
            <p:nvPr/>
          </p:nvSpPr>
          <p:spPr bwMode="auto">
            <a:xfrm>
              <a:off x="3648" y="1850"/>
              <a:ext cx="19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Ca</a:t>
              </a:r>
              <a:endParaRPr lang="es-ES"/>
            </a:p>
          </p:txBody>
        </p:sp>
        <p:sp>
          <p:nvSpPr>
            <p:cNvPr id="21535" name="Rectangle 27"/>
            <p:cNvSpPr>
              <a:spLocks noChangeArrowheads="1"/>
            </p:cNvSpPr>
            <p:nvPr/>
          </p:nvSpPr>
          <p:spPr bwMode="auto">
            <a:xfrm>
              <a:off x="3850" y="185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36" name="Rectangle 28"/>
            <p:cNvSpPr>
              <a:spLocks noChangeArrowheads="1"/>
            </p:cNvSpPr>
            <p:nvPr/>
          </p:nvSpPr>
          <p:spPr bwMode="auto">
            <a:xfrm>
              <a:off x="3979" y="1850"/>
              <a:ext cx="41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C org.</a:t>
              </a:r>
              <a:endParaRPr lang="es-ES"/>
            </a:p>
          </p:txBody>
        </p:sp>
        <p:sp>
          <p:nvSpPr>
            <p:cNvPr id="21537" name="Rectangle 29"/>
            <p:cNvSpPr>
              <a:spLocks noChangeArrowheads="1"/>
            </p:cNvSpPr>
            <p:nvPr/>
          </p:nvSpPr>
          <p:spPr bwMode="auto">
            <a:xfrm>
              <a:off x="4410" y="185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38" name="Rectangle 30"/>
            <p:cNvSpPr>
              <a:spLocks noChangeArrowheads="1"/>
            </p:cNvSpPr>
            <p:nvPr/>
          </p:nvSpPr>
          <p:spPr bwMode="auto">
            <a:xfrm>
              <a:off x="4655" y="1850"/>
              <a:ext cx="21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CE</a:t>
              </a:r>
              <a:endParaRPr lang="es-ES"/>
            </a:p>
          </p:txBody>
        </p:sp>
        <p:sp>
          <p:nvSpPr>
            <p:cNvPr id="21539" name="Rectangle 31"/>
            <p:cNvSpPr>
              <a:spLocks noChangeArrowheads="1"/>
            </p:cNvSpPr>
            <p:nvPr/>
          </p:nvSpPr>
          <p:spPr bwMode="auto">
            <a:xfrm>
              <a:off x="4874" y="185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40" name="Rectangle 32"/>
            <p:cNvSpPr>
              <a:spLocks noChangeArrowheads="1"/>
            </p:cNvSpPr>
            <p:nvPr/>
          </p:nvSpPr>
          <p:spPr bwMode="auto">
            <a:xfrm>
              <a:off x="5110" y="1850"/>
              <a:ext cx="19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pH</a:t>
              </a:r>
              <a:endParaRPr lang="es-ES"/>
            </a:p>
          </p:txBody>
        </p:sp>
        <p:sp>
          <p:nvSpPr>
            <p:cNvPr id="21541" name="Rectangle 33"/>
            <p:cNvSpPr>
              <a:spLocks noChangeArrowheads="1"/>
            </p:cNvSpPr>
            <p:nvPr/>
          </p:nvSpPr>
          <p:spPr bwMode="auto">
            <a:xfrm>
              <a:off x="5312" y="185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42" name="Rectangle 34"/>
            <p:cNvSpPr>
              <a:spLocks noChangeArrowheads="1"/>
            </p:cNvSpPr>
            <p:nvPr/>
          </p:nvSpPr>
          <p:spPr bwMode="auto">
            <a:xfrm>
              <a:off x="5413" y="1850"/>
              <a:ext cx="24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PSI</a:t>
              </a:r>
              <a:endParaRPr lang="es-ES"/>
            </a:p>
          </p:txBody>
        </p:sp>
        <p:sp>
          <p:nvSpPr>
            <p:cNvPr id="21543" name="Rectangle 35"/>
            <p:cNvSpPr>
              <a:spLocks noChangeArrowheads="1"/>
            </p:cNvSpPr>
            <p:nvPr/>
          </p:nvSpPr>
          <p:spPr bwMode="auto">
            <a:xfrm>
              <a:off x="5669" y="185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44" name="Rectangle 36"/>
            <p:cNvSpPr>
              <a:spLocks noChangeArrowheads="1"/>
            </p:cNvSpPr>
            <p:nvPr/>
          </p:nvSpPr>
          <p:spPr bwMode="auto">
            <a:xfrm>
              <a:off x="306" y="1755"/>
              <a:ext cx="1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45" name="Rectangle 37"/>
            <p:cNvSpPr>
              <a:spLocks noChangeArrowheads="1"/>
            </p:cNvSpPr>
            <p:nvPr/>
          </p:nvSpPr>
          <p:spPr bwMode="auto">
            <a:xfrm>
              <a:off x="320" y="17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46" name="Rectangle 38"/>
            <p:cNvSpPr>
              <a:spLocks noChangeArrowheads="1"/>
            </p:cNvSpPr>
            <p:nvPr/>
          </p:nvSpPr>
          <p:spPr bwMode="auto">
            <a:xfrm>
              <a:off x="327" y="1755"/>
              <a:ext cx="47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47" name="Rectangle 39"/>
            <p:cNvSpPr>
              <a:spLocks noChangeArrowheads="1"/>
            </p:cNvSpPr>
            <p:nvPr/>
          </p:nvSpPr>
          <p:spPr bwMode="auto">
            <a:xfrm>
              <a:off x="801" y="17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48" name="Rectangle 40"/>
            <p:cNvSpPr>
              <a:spLocks noChangeArrowheads="1"/>
            </p:cNvSpPr>
            <p:nvPr/>
          </p:nvSpPr>
          <p:spPr bwMode="auto">
            <a:xfrm>
              <a:off x="808" y="1755"/>
              <a:ext cx="1062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49" name="Rectangle 41"/>
            <p:cNvSpPr>
              <a:spLocks noChangeArrowheads="1"/>
            </p:cNvSpPr>
            <p:nvPr/>
          </p:nvSpPr>
          <p:spPr bwMode="auto">
            <a:xfrm>
              <a:off x="1870" y="17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50" name="Rectangle 42"/>
            <p:cNvSpPr>
              <a:spLocks noChangeArrowheads="1"/>
            </p:cNvSpPr>
            <p:nvPr/>
          </p:nvSpPr>
          <p:spPr bwMode="auto">
            <a:xfrm>
              <a:off x="1877" y="1755"/>
              <a:ext cx="54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51" name="Rectangle 43"/>
            <p:cNvSpPr>
              <a:spLocks noChangeArrowheads="1"/>
            </p:cNvSpPr>
            <p:nvPr/>
          </p:nvSpPr>
          <p:spPr bwMode="auto">
            <a:xfrm>
              <a:off x="2424" y="17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52" name="Rectangle 44"/>
            <p:cNvSpPr>
              <a:spLocks noChangeArrowheads="1"/>
            </p:cNvSpPr>
            <p:nvPr/>
          </p:nvSpPr>
          <p:spPr bwMode="auto">
            <a:xfrm>
              <a:off x="2431" y="1755"/>
              <a:ext cx="85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53" name="Rectangle 45"/>
            <p:cNvSpPr>
              <a:spLocks noChangeArrowheads="1"/>
            </p:cNvSpPr>
            <p:nvPr/>
          </p:nvSpPr>
          <p:spPr bwMode="auto">
            <a:xfrm>
              <a:off x="3287" y="17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54" name="Rectangle 46"/>
            <p:cNvSpPr>
              <a:spLocks noChangeArrowheads="1"/>
            </p:cNvSpPr>
            <p:nvPr/>
          </p:nvSpPr>
          <p:spPr bwMode="auto">
            <a:xfrm>
              <a:off x="3294" y="1755"/>
              <a:ext cx="62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55" name="Rectangle 47"/>
            <p:cNvSpPr>
              <a:spLocks noChangeArrowheads="1"/>
            </p:cNvSpPr>
            <p:nvPr/>
          </p:nvSpPr>
          <p:spPr bwMode="auto">
            <a:xfrm>
              <a:off x="3920" y="17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56" name="Rectangle 48"/>
            <p:cNvSpPr>
              <a:spLocks noChangeArrowheads="1"/>
            </p:cNvSpPr>
            <p:nvPr/>
          </p:nvSpPr>
          <p:spPr bwMode="auto">
            <a:xfrm>
              <a:off x="3927" y="1755"/>
              <a:ext cx="54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57" name="Rectangle 49"/>
            <p:cNvSpPr>
              <a:spLocks noChangeArrowheads="1"/>
            </p:cNvSpPr>
            <p:nvPr/>
          </p:nvSpPr>
          <p:spPr bwMode="auto">
            <a:xfrm>
              <a:off x="4472" y="17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58" name="Rectangle 50"/>
            <p:cNvSpPr>
              <a:spLocks noChangeArrowheads="1"/>
            </p:cNvSpPr>
            <p:nvPr/>
          </p:nvSpPr>
          <p:spPr bwMode="auto">
            <a:xfrm>
              <a:off x="4479" y="1755"/>
              <a:ext cx="581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59" name="Rectangle 51"/>
            <p:cNvSpPr>
              <a:spLocks noChangeArrowheads="1"/>
            </p:cNvSpPr>
            <p:nvPr/>
          </p:nvSpPr>
          <p:spPr bwMode="auto">
            <a:xfrm>
              <a:off x="5060" y="17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60" name="Rectangle 52"/>
            <p:cNvSpPr>
              <a:spLocks noChangeArrowheads="1"/>
            </p:cNvSpPr>
            <p:nvPr/>
          </p:nvSpPr>
          <p:spPr bwMode="auto">
            <a:xfrm>
              <a:off x="5067" y="1755"/>
              <a:ext cx="29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61" name="Rectangle 53"/>
            <p:cNvSpPr>
              <a:spLocks noChangeArrowheads="1"/>
            </p:cNvSpPr>
            <p:nvPr/>
          </p:nvSpPr>
          <p:spPr bwMode="auto">
            <a:xfrm>
              <a:off x="5363" y="17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62" name="Rectangle 54"/>
            <p:cNvSpPr>
              <a:spLocks noChangeArrowheads="1"/>
            </p:cNvSpPr>
            <p:nvPr/>
          </p:nvSpPr>
          <p:spPr bwMode="auto">
            <a:xfrm>
              <a:off x="5370" y="1755"/>
              <a:ext cx="342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63" name="Rectangle 55"/>
            <p:cNvSpPr>
              <a:spLocks noChangeArrowheads="1"/>
            </p:cNvSpPr>
            <p:nvPr/>
          </p:nvSpPr>
          <p:spPr bwMode="auto">
            <a:xfrm>
              <a:off x="5712" y="17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64" name="Rectangle 56"/>
            <p:cNvSpPr>
              <a:spLocks noChangeArrowheads="1"/>
            </p:cNvSpPr>
            <p:nvPr/>
          </p:nvSpPr>
          <p:spPr bwMode="auto">
            <a:xfrm>
              <a:off x="5719" y="17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65" name="Rectangle 57"/>
            <p:cNvSpPr>
              <a:spLocks noChangeArrowheads="1"/>
            </p:cNvSpPr>
            <p:nvPr/>
          </p:nvSpPr>
          <p:spPr bwMode="auto">
            <a:xfrm>
              <a:off x="310" y="1761"/>
              <a:ext cx="7" cy="26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66" name="Rectangle 58"/>
            <p:cNvSpPr>
              <a:spLocks noChangeArrowheads="1"/>
            </p:cNvSpPr>
            <p:nvPr/>
          </p:nvSpPr>
          <p:spPr bwMode="auto">
            <a:xfrm>
              <a:off x="1231" y="2087"/>
              <a:ext cx="20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cm</a:t>
              </a:r>
              <a:endParaRPr lang="es-ES"/>
            </a:p>
          </p:txBody>
        </p:sp>
        <p:sp>
          <p:nvSpPr>
            <p:cNvPr id="21567" name="Rectangle 59"/>
            <p:cNvSpPr>
              <a:spLocks noChangeArrowheads="1"/>
            </p:cNvSpPr>
            <p:nvPr/>
          </p:nvSpPr>
          <p:spPr bwMode="auto">
            <a:xfrm>
              <a:off x="1441" y="2087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68" name="Rectangle 60"/>
            <p:cNvSpPr>
              <a:spLocks noChangeArrowheads="1"/>
            </p:cNvSpPr>
            <p:nvPr/>
          </p:nvSpPr>
          <p:spPr bwMode="auto">
            <a:xfrm>
              <a:off x="2075" y="2087"/>
              <a:ext cx="13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%</a:t>
              </a:r>
              <a:endParaRPr lang="es-ES"/>
            </a:p>
          </p:txBody>
        </p:sp>
        <p:sp>
          <p:nvSpPr>
            <p:cNvPr id="21569" name="Rectangle 61"/>
            <p:cNvSpPr>
              <a:spLocks noChangeArrowheads="1"/>
            </p:cNvSpPr>
            <p:nvPr/>
          </p:nvSpPr>
          <p:spPr bwMode="auto">
            <a:xfrm>
              <a:off x="2217" y="2087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70" name="Rectangle 62"/>
            <p:cNvSpPr>
              <a:spLocks noChangeArrowheads="1"/>
            </p:cNvSpPr>
            <p:nvPr/>
          </p:nvSpPr>
          <p:spPr bwMode="auto">
            <a:xfrm>
              <a:off x="2537" y="2087"/>
              <a:ext cx="52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cmol kg</a:t>
              </a:r>
              <a:endParaRPr lang="es-ES"/>
            </a:p>
          </p:txBody>
        </p:sp>
        <p:sp>
          <p:nvSpPr>
            <p:cNvPr id="21571" name="Rectangle 63"/>
            <p:cNvSpPr>
              <a:spLocks noChangeArrowheads="1"/>
            </p:cNvSpPr>
            <p:nvPr/>
          </p:nvSpPr>
          <p:spPr bwMode="auto">
            <a:xfrm>
              <a:off x="3084" y="2069"/>
              <a:ext cx="3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200">
                  <a:solidFill>
                    <a:srgbClr val="000000"/>
                  </a:solidFill>
                </a:rPr>
                <a:t>-</a:t>
              </a:r>
              <a:endParaRPr lang="es-ES"/>
            </a:p>
          </p:txBody>
        </p:sp>
        <p:sp>
          <p:nvSpPr>
            <p:cNvPr id="21572" name="Rectangle 64"/>
            <p:cNvSpPr>
              <a:spLocks noChangeArrowheads="1"/>
            </p:cNvSpPr>
            <p:nvPr/>
          </p:nvSpPr>
          <p:spPr bwMode="auto">
            <a:xfrm>
              <a:off x="3117" y="2069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200">
                  <a:solidFill>
                    <a:srgbClr val="000000"/>
                  </a:solidFill>
                </a:rPr>
                <a:t>1</a:t>
              </a:r>
              <a:endParaRPr lang="es-ES"/>
            </a:p>
          </p:txBody>
        </p:sp>
        <p:sp>
          <p:nvSpPr>
            <p:cNvPr id="21573" name="Rectangle 65"/>
            <p:cNvSpPr>
              <a:spLocks noChangeArrowheads="1"/>
            </p:cNvSpPr>
            <p:nvPr/>
          </p:nvSpPr>
          <p:spPr bwMode="auto">
            <a:xfrm>
              <a:off x="3172" y="2087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74" name="Rectangle 66"/>
            <p:cNvSpPr>
              <a:spLocks noChangeArrowheads="1"/>
            </p:cNvSpPr>
            <p:nvPr/>
          </p:nvSpPr>
          <p:spPr bwMode="auto">
            <a:xfrm>
              <a:off x="3532" y="2087"/>
              <a:ext cx="13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%</a:t>
              </a:r>
              <a:endParaRPr lang="es-ES"/>
            </a:p>
          </p:txBody>
        </p:sp>
        <p:sp>
          <p:nvSpPr>
            <p:cNvPr id="21575" name="Rectangle 67"/>
            <p:cNvSpPr>
              <a:spLocks noChangeArrowheads="1"/>
            </p:cNvSpPr>
            <p:nvPr/>
          </p:nvSpPr>
          <p:spPr bwMode="auto">
            <a:xfrm>
              <a:off x="3674" y="2087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76" name="Rectangle 68"/>
            <p:cNvSpPr>
              <a:spLocks noChangeArrowheads="1"/>
            </p:cNvSpPr>
            <p:nvPr/>
          </p:nvSpPr>
          <p:spPr bwMode="auto">
            <a:xfrm>
              <a:off x="4124" y="2087"/>
              <a:ext cx="13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%</a:t>
              </a:r>
              <a:endParaRPr lang="es-ES"/>
            </a:p>
          </p:txBody>
        </p:sp>
        <p:sp>
          <p:nvSpPr>
            <p:cNvPr id="21577" name="Rectangle 69"/>
            <p:cNvSpPr>
              <a:spLocks noChangeArrowheads="1"/>
            </p:cNvSpPr>
            <p:nvPr/>
          </p:nvSpPr>
          <p:spPr bwMode="auto">
            <a:xfrm>
              <a:off x="4265" y="2087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78" name="Rectangle 70"/>
            <p:cNvSpPr>
              <a:spLocks noChangeArrowheads="1"/>
            </p:cNvSpPr>
            <p:nvPr/>
          </p:nvSpPr>
          <p:spPr bwMode="auto">
            <a:xfrm>
              <a:off x="4536" y="2087"/>
              <a:ext cx="35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dS m</a:t>
              </a:r>
              <a:endParaRPr lang="es-ES"/>
            </a:p>
          </p:txBody>
        </p:sp>
        <p:sp>
          <p:nvSpPr>
            <p:cNvPr id="21579" name="Rectangle 71"/>
            <p:cNvSpPr>
              <a:spLocks noChangeArrowheads="1"/>
            </p:cNvSpPr>
            <p:nvPr/>
          </p:nvSpPr>
          <p:spPr bwMode="auto">
            <a:xfrm>
              <a:off x="4906" y="2069"/>
              <a:ext cx="3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200">
                  <a:solidFill>
                    <a:srgbClr val="000000"/>
                  </a:solidFill>
                </a:rPr>
                <a:t>-</a:t>
              </a:r>
              <a:endParaRPr lang="es-ES"/>
            </a:p>
          </p:txBody>
        </p:sp>
        <p:sp>
          <p:nvSpPr>
            <p:cNvPr id="21580" name="Rectangle 72"/>
            <p:cNvSpPr>
              <a:spLocks noChangeArrowheads="1"/>
            </p:cNvSpPr>
            <p:nvPr/>
          </p:nvSpPr>
          <p:spPr bwMode="auto">
            <a:xfrm>
              <a:off x="4939" y="2069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200">
                  <a:solidFill>
                    <a:srgbClr val="000000"/>
                  </a:solidFill>
                </a:rPr>
                <a:t>1</a:t>
              </a:r>
              <a:endParaRPr lang="es-ES"/>
            </a:p>
          </p:txBody>
        </p:sp>
        <p:sp>
          <p:nvSpPr>
            <p:cNvPr id="21581" name="Rectangle 73"/>
            <p:cNvSpPr>
              <a:spLocks noChangeArrowheads="1"/>
            </p:cNvSpPr>
            <p:nvPr/>
          </p:nvSpPr>
          <p:spPr bwMode="auto">
            <a:xfrm>
              <a:off x="4994" y="2087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82" name="Rectangle 74"/>
            <p:cNvSpPr>
              <a:spLocks noChangeArrowheads="1"/>
            </p:cNvSpPr>
            <p:nvPr/>
          </p:nvSpPr>
          <p:spPr bwMode="auto">
            <a:xfrm>
              <a:off x="5189" y="2087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83" name="Rectangle 75"/>
            <p:cNvSpPr>
              <a:spLocks noChangeArrowheads="1"/>
            </p:cNvSpPr>
            <p:nvPr/>
          </p:nvSpPr>
          <p:spPr bwMode="auto">
            <a:xfrm>
              <a:off x="5232" y="2087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84" name="Rectangle 76"/>
            <p:cNvSpPr>
              <a:spLocks noChangeArrowheads="1"/>
            </p:cNvSpPr>
            <p:nvPr/>
          </p:nvSpPr>
          <p:spPr bwMode="auto">
            <a:xfrm>
              <a:off x="5470" y="2087"/>
              <a:ext cx="13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%</a:t>
              </a:r>
              <a:endParaRPr lang="es-ES"/>
            </a:p>
          </p:txBody>
        </p:sp>
        <p:sp>
          <p:nvSpPr>
            <p:cNvPr id="21585" name="Rectangle 77"/>
            <p:cNvSpPr>
              <a:spLocks noChangeArrowheads="1"/>
            </p:cNvSpPr>
            <p:nvPr/>
          </p:nvSpPr>
          <p:spPr bwMode="auto">
            <a:xfrm>
              <a:off x="5612" y="2087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586" name="Rectangle 78"/>
            <p:cNvSpPr>
              <a:spLocks noChangeArrowheads="1"/>
            </p:cNvSpPr>
            <p:nvPr/>
          </p:nvSpPr>
          <p:spPr bwMode="auto">
            <a:xfrm>
              <a:off x="310" y="20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87" name="Rectangle 79"/>
            <p:cNvSpPr>
              <a:spLocks noChangeArrowheads="1"/>
            </p:cNvSpPr>
            <p:nvPr/>
          </p:nvSpPr>
          <p:spPr bwMode="auto">
            <a:xfrm>
              <a:off x="801" y="2022"/>
              <a:ext cx="106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88" name="Rectangle 80"/>
            <p:cNvSpPr>
              <a:spLocks noChangeArrowheads="1"/>
            </p:cNvSpPr>
            <p:nvPr/>
          </p:nvSpPr>
          <p:spPr bwMode="auto">
            <a:xfrm>
              <a:off x="1870" y="20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89" name="Rectangle 81"/>
            <p:cNvSpPr>
              <a:spLocks noChangeArrowheads="1"/>
            </p:cNvSpPr>
            <p:nvPr/>
          </p:nvSpPr>
          <p:spPr bwMode="auto">
            <a:xfrm>
              <a:off x="1877" y="2022"/>
              <a:ext cx="54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90" name="Rectangle 82"/>
            <p:cNvSpPr>
              <a:spLocks noChangeArrowheads="1"/>
            </p:cNvSpPr>
            <p:nvPr/>
          </p:nvSpPr>
          <p:spPr bwMode="auto">
            <a:xfrm>
              <a:off x="2424" y="20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91" name="Rectangle 83"/>
            <p:cNvSpPr>
              <a:spLocks noChangeArrowheads="1"/>
            </p:cNvSpPr>
            <p:nvPr/>
          </p:nvSpPr>
          <p:spPr bwMode="auto">
            <a:xfrm>
              <a:off x="2431" y="2022"/>
              <a:ext cx="85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92" name="Rectangle 84"/>
            <p:cNvSpPr>
              <a:spLocks noChangeArrowheads="1"/>
            </p:cNvSpPr>
            <p:nvPr/>
          </p:nvSpPr>
          <p:spPr bwMode="auto">
            <a:xfrm>
              <a:off x="3287" y="20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93" name="Rectangle 85"/>
            <p:cNvSpPr>
              <a:spLocks noChangeArrowheads="1"/>
            </p:cNvSpPr>
            <p:nvPr/>
          </p:nvSpPr>
          <p:spPr bwMode="auto">
            <a:xfrm>
              <a:off x="3294" y="2022"/>
              <a:ext cx="62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94" name="Rectangle 86"/>
            <p:cNvSpPr>
              <a:spLocks noChangeArrowheads="1"/>
            </p:cNvSpPr>
            <p:nvPr/>
          </p:nvSpPr>
          <p:spPr bwMode="auto">
            <a:xfrm>
              <a:off x="3920" y="20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95" name="Rectangle 87"/>
            <p:cNvSpPr>
              <a:spLocks noChangeArrowheads="1"/>
            </p:cNvSpPr>
            <p:nvPr/>
          </p:nvSpPr>
          <p:spPr bwMode="auto">
            <a:xfrm>
              <a:off x="3927" y="2022"/>
              <a:ext cx="54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96" name="Rectangle 88"/>
            <p:cNvSpPr>
              <a:spLocks noChangeArrowheads="1"/>
            </p:cNvSpPr>
            <p:nvPr/>
          </p:nvSpPr>
          <p:spPr bwMode="auto">
            <a:xfrm>
              <a:off x="4472" y="20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97" name="Rectangle 89"/>
            <p:cNvSpPr>
              <a:spLocks noChangeArrowheads="1"/>
            </p:cNvSpPr>
            <p:nvPr/>
          </p:nvSpPr>
          <p:spPr bwMode="auto">
            <a:xfrm>
              <a:off x="4479" y="2022"/>
              <a:ext cx="581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98" name="Rectangle 90"/>
            <p:cNvSpPr>
              <a:spLocks noChangeArrowheads="1"/>
            </p:cNvSpPr>
            <p:nvPr/>
          </p:nvSpPr>
          <p:spPr bwMode="auto">
            <a:xfrm>
              <a:off x="5060" y="20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599" name="Rectangle 91"/>
            <p:cNvSpPr>
              <a:spLocks noChangeArrowheads="1"/>
            </p:cNvSpPr>
            <p:nvPr/>
          </p:nvSpPr>
          <p:spPr bwMode="auto">
            <a:xfrm>
              <a:off x="5067" y="2022"/>
              <a:ext cx="29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00" name="Rectangle 92"/>
            <p:cNvSpPr>
              <a:spLocks noChangeArrowheads="1"/>
            </p:cNvSpPr>
            <p:nvPr/>
          </p:nvSpPr>
          <p:spPr bwMode="auto">
            <a:xfrm>
              <a:off x="5363" y="20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01" name="Rectangle 93"/>
            <p:cNvSpPr>
              <a:spLocks noChangeArrowheads="1"/>
            </p:cNvSpPr>
            <p:nvPr/>
          </p:nvSpPr>
          <p:spPr bwMode="auto">
            <a:xfrm>
              <a:off x="5370" y="2022"/>
              <a:ext cx="34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02" name="Rectangle 94"/>
            <p:cNvSpPr>
              <a:spLocks noChangeArrowheads="1"/>
            </p:cNvSpPr>
            <p:nvPr/>
          </p:nvSpPr>
          <p:spPr bwMode="auto">
            <a:xfrm>
              <a:off x="310" y="2029"/>
              <a:ext cx="7" cy="23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03" name="Rectangle 95"/>
            <p:cNvSpPr>
              <a:spLocks noChangeArrowheads="1"/>
            </p:cNvSpPr>
            <p:nvPr/>
          </p:nvSpPr>
          <p:spPr bwMode="auto">
            <a:xfrm>
              <a:off x="536" y="2292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I</a:t>
              </a:r>
              <a:endParaRPr lang="es-ES"/>
            </a:p>
          </p:txBody>
        </p:sp>
        <p:sp>
          <p:nvSpPr>
            <p:cNvPr id="21604" name="Rectangle 96"/>
            <p:cNvSpPr>
              <a:spLocks noChangeArrowheads="1"/>
            </p:cNvSpPr>
            <p:nvPr/>
          </p:nvSpPr>
          <p:spPr bwMode="auto">
            <a:xfrm>
              <a:off x="579" y="2292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05" name="Rectangle 97"/>
            <p:cNvSpPr>
              <a:spLocks noChangeArrowheads="1"/>
            </p:cNvSpPr>
            <p:nvPr/>
          </p:nvSpPr>
          <p:spPr bwMode="auto">
            <a:xfrm>
              <a:off x="1191" y="2308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0</a:t>
              </a:r>
              <a:endParaRPr lang="es-ES"/>
            </a:p>
          </p:txBody>
        </p:sp>
        <p:sp>
          <p:nvSpPr>
            <p:cNvPr id="21606" name="Rectangle 98"/>
            <p:cNvSpPr>
              <a:spLocks noChangeArrowheads="1"/>
            </p:cNvSpPr>
            <p:nvPr/>
          </p:nvSpPr>
          <p:spPr bwMode="auto">
            <a:xfrm>
              <a:off x="1270" y="2308"/>
              <a:ext cx="4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-</a:t>
              </a:r>
              <a:endParaRPr lang="es-ES"/>
            </a:p>
          </p:txBody>
        </p:sp>
        <p:sp>
          <p:nvSpPr>
            <p:cNvPr id="21607" name="Rectangle 99"/>
            <p:cNvSpPr>
              <a:spLocks noChangeArrowheads="1"/>
            </p:cNvSpPr>
            <p:nvPr/>
          </p:nvSpPr>
          <p:spPr bwMode="auto">
            <a:xfrm>
              <a:off x="1318" y="2308"/>
              <a:ext cx="15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30</a:t>
              </a:r>
              <a:endParaRPr lang="es-ES"/>
            </a:p>
          </p:txBody>
        </p:sp>
        <p:sp>
          <p:nvSpPr>
            <p:cNvPr id="21608" name="Rectangle 100"/>
            <p:cNvSpPr>
              <a:spLocks noChangeArrowheads="1"/>
            </p:cNvSpPr>
            <p:nvPr/>
          </p:nvSpPr>
          <p:spPr bwMode="auto">
            <a:xfrm>
              <a:off x="1479" y="2308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09" name="Rectangle 101"/>
            <p:cNvSpPr>
              <a:spLocks noChangeArrowheads="1"/>
            </p:cNvSpPr>
            <p:nvPr/>
          </p:nvSpPr>
          <p:spPr bwMode="auto">
            <a:xfrm>
              <a:off x="2122" y="2308"/>
              <a:ext cx="4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-</a:t>
              </a:r>
              <a:endParaRPr lang="es-ES"/>
            </a:p>
          </p:txBody>
        </p:sp>
        <p:sp>
          <p:nvSpPr>
            <p:cNvPr id="21610" name="Rectangle 102"/>
            <p:cNvSpPr>
              <a:spLocks noChangeArrowheads="1"/>
            </p:cNvSpPr>
            <p:nvPr/>
          </p:nvSpPr>
          <p:spPr bwMode="auto">
            <a:xfrm>
              <a:off x="2170" y="2308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11" name="Rectangle 103"/>
            <p:cNvSpPr>
              <a:spLocks noChangeArrowheads="1"/>
            </p:cNvSpPr>
            <p:nvPr/>
          </p:nvSpPr>
          <p:spPr bwMode="auto">
            <a:xfrm>
              <a:off x="2715" y="2308"/>
              <a:ext cx="26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37,6</a:t>
              </a:r>
              <a:endParaRPr lang="es-ES"/>
            </a:p>
          </p:txBody>
        </p:sp>
        <p:sp>
          <p:nvSpPr>
            <p:cNvPr id="21612" name="Rectangle 104"/>
            <p:cNvSpPr>
              <a:spLocks noChangeArrowheads="1"/>
            </p:cNvSpPr>
            <p:nvPr/>
          </p:nvSpPr>
          <p:spPr bwMode="auto">
            <a:xfrm>
              <a:off x="2994" y="2308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13" name="Rectangle 105"/>
            <p:cNvSpPr>
              <a:spLocks noChangeArrowheads="1"/>
            </p:cNvSpPr>
            <p:nvPr/>
          </p:nvSpPr>
          <p:spPr bwMode="auto">
            <a:xfrm>
              <a:off x="3503" y="2308"/>
              <a:ext cx="190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3,4</a:t>
              </a:r>
              <a:endParaRPr lang="es-ES"/>
            </a:p>
          </p:txBody>
        </p:sp>
        <p:sp>
          <p:nvSpPr>
            <p:cNvPr id="21614" name="Rectangle 106"/>
            <p:cNvSpPr>
              <a:spLocks noChangeArrowheads="1"/>
            </p:cNvSpPr>
            <p:nvPr/>
          </p:nvSpPr>
          <p:spPr bwMode="auto">
            <a:xfrm>
              <a:off x="3703" y="2308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15" name="Rectangle 107"/>
            <p:cNvSpPr>
              <a:spLocks noChangeArrowheads="1"/>
            </p:cNvSpPr>
            <p:nvPr/>
          </p:nvSpPr>
          <p:spPr bwMode="auto">
            <a:xfrm>
              <a:off x="4094" y="2308"/>
              <a:ext cx="190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1,1</a:t>
              </a:r>
              <a:endParaRPr lang="es-ES"/>
            </a:p>
          </p:txBody>
        </p:sp>
        <p:sp>
          <p:nvSpPr>
            <p:cNvPr id="21616" name="Rectangle 108"/>
            <p:cNvSpPr>
              <a:spLocks noChangeArrowheads="1"/>
            </p:cNvSpPr>
            <p:nvPr/>
          </p:nvSpPr>
          <p:spPr bwMode="auto">
            <a:xfrm>
              <a:off x="4294" y="2308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17" name="Rectangle 109"/>
            <p:cNvSpPr>
              <a:spLocks noChangeArrowheads="1"/>
            </p:cNvSpPr>
            <p:nvPr/>
          </p:nvSpPr>
          <p:spPr bwMode="auto">
            <a:xfrm>
              <a:off x="4625" y="2308"/>
              <a:ext cx="26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10,7</a:t>
              </a:r>
              <a:endParaRPr lang="es-ES"/>
            </a:p>
          </p:txBody>
        </p:sp>
        <p:sp>
          <p:nvSpPr>
            <p:cNvPr id="21618" name="Rectangle 110"/>
            <p:cNvSpPr>
              <a:spLocks noChangeArrowheads="1"/>
            </p:cNvSpPr>
            <p:nvPr/>
          </p:nvSpPr>
          <p:spPr bwMode="auto">
            <a:xfrm>
              <a:off x="4905" y="2308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19" name="Rectangle 111"/>
            <p:cNvSpPr>
              <a:spLocks noChangeArrowheads="1"/>
            </p:cNvSpPr>
            <p:nvPr/>
          </p:nvSpPr>
          <p:spPr bwMode="auto">
            <a:xfrm>
              <a:off x="5112" y="2308"/>
              <a:ext cx="190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7,4</a:t>
              </a:r>
              <a:endParaRPr lang="es-ES"/>
            </a:p>
          </p:txBody>
        </p:sp>
        <p:sp>
          <p:nvSpPr>
            <p:cNvPr id="21620" name="Rectangle 112"/>
            <p:cNvSpPr>
              <a:spLocks noChangeArrowheads="1"/>
            </p:cNvSpPr>
            <p:nvPr/>
          </p:nvSpPr>
          <p:spPr bwMode="auto">
            <a:xfrm>
              <a:off x="5312" y="2308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21" name="Rectangle 113"/>
            <p:cNvSpPr>
              <a:spLocks noChangeArrowheads="1"/>
            </p:cNvSpPr>
            <p:nvPr/>
          </p:nvSpPr>
          <p:spPr bwMode="auto">
            <a:xfrm>
              <a:off x="5460" y="2308"/>
              <a:ext cx="15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13</a:t>
              </a:r>
              <a:endParaRPr lang="es-ES"/>
            </a:p>
          </p:txBody>
        </p:sp>
        <p:sp>
          <p:nvSpPr>
            <p:cNvPr id="21622" name="Rectangle 114"/>
            <p:cNvSpPr>
              <a:spLocks noChangeArrowheads="1"/>
            </p:cNvSpPr>
            <p:nvPr/>
          </p:nvSpPr>
          <p:spPr bwMode="auto">
            <a:xfrm>
              <a:off x="5620" y="2308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23" name="Rectangle 115"/>
            <p:cNvSpPr>
              <a:spLocks noChangeArrowheads="1"/>
            </p:cNvSpPr>
            <p:nvPr/>
          </p:nvSpPr>
          <p:spPr bwMode="auto">
            <a:xfrm>
              <a:off x="310" y="225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24" name="Rectangle 116"/>
            <p:cNvSpPr>
              <a:spLocks noChangeArrowheads="1"/>
            </p:cNvSpPr>
            <p:nvPr/>
          </p:nvSpPr>
          <p:spPr bwMode="auto">
            <a:xfrm>
              <a:off x="317" y="2259"/>
              <a:ext cx="484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25" name="Rectangle 117"/>
            <p:cNvSpPr>
              <a:spLocks noChangeArrowheads="1"/>
            </p:cNvSpPr>
            <p:nvPr/>
          </p:nvSpPr>
          <p:spPr bwMode="auto">
            <a:xfrm>
              <a:off x="801" y="225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26" name="Rectangle 118"/>
            <p:cNvSpPr>
              <a:spLocks noChangeArrowheads="1"/>
            </p:cNvSpPr>
            <p:nvPr/>
          </p:nvSpPr>
          <p:spPr bwMode="auto">
            <a:xfrm>
              <a:off x="808" y="2259"/>
              <a:ext cx="1062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27" name="Rectangle 119"/>
            <p:cNvSpPr>
              <a:spLocks noChangeArrowheads="1"/>
            </p:cNvSpPr>
            <p:nvPr/>
          </p:nvSpPr>
          <p:spPr bwMode="auto">
            <a:xfrm>
              <a:off x="1870" y="225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28" name="Rectangle 120"/>
            <p:cNvSpPr>
              <a:spLocks noChangeArrowheads="1"/>
            </p:cNvSpPr>
            <p:nvPr/>
          </p:nvSpPr>
          <p:spPr bwMode="auto">
            <a:xfrm>
              <a:off x="1877" y="2259"/>
              <a:ext cx="54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29" name="Rectangle 121"/>
            <p:cNvSpPr>
              <a:spLocks noChangeArrowheads="1"/>
            </p:cNvSpPr>
            <p:nvPr/>
          </p:nvSpPr>
          <p:spPr bwMode="auto">
            <a:xfrm>
              <a:off x="2424" y="225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30" name="Rectangle 122"/>
            <p:cNvSpPr>
              <a:spLocks noChangeArrowheads="1"/>
            </p:cNvSpPr>
            <p:nvPr/>
          </p:nvSpPr>
          <p:spPr bwMode="auto">
            <a:xfrm>
              <a:off x="2431" y="2259"/>
              <a:ext cx="85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31" name="Rectangle 123"/>
            <p:cNvSpPr>
              <a:spLocks noChangeArrowheads="1"/>
            </p:cNvSpPr>
            <p:nvPr/>
          </p:nvSpPr>
          <p:spPr bwMode="auto">
            <a:xfrm>
              <a:off x="3287" y="225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32" name="Rectangle 124"/>
            <p:cNvSpPr>
              <a:spLocks noChangeArrowheads="1"/>
            </p:cNvSpPr>
            <p:nvPr/>
          </p:nvSpPr>
          <p:spPr bwMode="auto">
            <a:xfrm>
              <a:off x="3294" y="2259"/>
              <a:ext cx="62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33" name="Rectangle 125"/>
            <p:cNvSpPr>
              <a:spLocks noChangeArrowheads="1"/>
            </p:cNvSpPr>
            <p:nvPr/>
          </p:nvSpPr>
          <p:spPr bwMode="auto">
            <a:xfrm>
              <a:off x="3920" y="225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34" name="Rectangle 126"/>
            <p:cNvSpPr>
              <a:spLocks noChangeArrowheads="1"/>
            </p:cNvSpPr>
            <p:nvPr/>
          </p:nvSpPr>
          <p:spPr bwMode="auto">
            <a:xfrm>
              <a:off x="3927" y="2259"/>
              <a:ext cx="54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35" name="Rectangle 127"/>
            <p:cNvSpPr>
              <a:spLocks noChangeArrowheads="1"/>
            </p:cNvSpPr>
            <p:nvPr/>
          </p:nvSpPr>
          <p:spPr bwMode="auto">
            <a:xfrm>
              <a:off x="4472" y="225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36" name="Rectangle 128"/>
            <p:cNvSpPr>
              <a:spLocks noChangeArrowheads="1"/>
            </p:cNvSpPr>
            <p:nvPr/>
          </p:nvSpPr>
          <p:spPr bwMode="auto">
            <a:xfrm>
              <a:off x="4479" y="2259"/>
              <a:ext cx="581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37" name="Rectangle 129"/>
            <p:cNvSpPr>
              <a:spLocks noChangeArrowheads="1"/>
            </p:cNvSpPr>
            <p:nvPr/>
          </p:nvSpPr>
          <p:spPr bwMode="auto">
            <a:xfrm>
              <a:off x="5060" y="225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38" name="Rectangle 130"/>
            <p:cNvSpPr>
              <a:spLocks noChangeArrowheads="1"/>
            </p:cNvSpPr>
            <p:nvPr/>
          </p:nvSpPr>
          <p:spPr bwMode="auto">
            <a:xfrm>
              <a:off x="5067" y="2259"/>
              <a:ext cx="29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39" name="Rectangle 131"/>
            <p:cNvSpPr>
              <a:spLocks noChangeArrowheads="1"/>
            </p:cNvSpPr>
            <p:nvPr/>
          </p:nvSpPr>
          <p:spPr bwMode="auto">
            <a:xfrm>
              <a:off x="5363" y="225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40" name="Rectangle 132"/>
            <p:cNvSpPr>
              <a:spLocks noChangeArrowheads="1"/>
            </p:cNvSpPr>
            <p:nvPr/>
          </p:nvSpPr>
          <p:spPr bwMode="auto">
            <a:xfrm>
              <a:off x="5370" y="2259"/>
              <a:ext cx="34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41" name="Rectangle 133"/>
            <p:cNvSpPr>
              <a:spLocks noChangeArrowheads="1"/>
            </p:cNvSpPr>
            <p:nvPr/>
          </p:nvSpPr>
          <p:spPr bwMode="auto">
            <a:xfrm>
              <a:off x="310" y="2266"/>
              <a:ext cx="7" cy="19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42" name="Rectangle 134"/>
            <p:cNvSpPr>
              <a:spLocks noChangeArrowheads="1"/>
            </p:cNvSpPr>
            <p:nvPr/>
          </p:nvSpPr>
          <p:spPr bwMode="auto">
            <a:xfrm>
              <a:off x="513" y="2489"/>
              <a:ext cx="8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II</a:t>
              </a:r>
              <a:endParaRPr lang="es-ES"/>
            </a:p>
          </p:txBody>
        </p:sp>
        <p:sp>
          <p:nvSpPr>
            <p:cNvPr id="21643" name="Rectangle 135"/>
            <p:cNvSpPr>
              <a:spLocks noChangeArrowheads="1"/>
            </p:cNvSpPr>
            <p:nvPr/>
          </p:nvSpPr>
          <p:spPr bwMode="auto">
            <a:xfrm>
              <a:off x="601" y="2489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44" name="Rectangle 136"/>
            <p:cNvSpPr>
              <a:spLocks noChangeArrowheads="1"/>
            </p:cNvSpPr>
            <p:nvPr/>
          </p:nvSpPr>
          <p:spPr bwMode="auto">
            <a:xfrm>
              <a:off x="1151" y="2507"/>
              <a:ext cx="15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30</a:t>
              </a:r>
              <a:endParaRPr lang="es-ES"/>
            </a:p>
          </p:txBody>
        </p:sp>
        <p:sp>
          <p:nvSpPr>
            <p:cNvPr id="21645" name="Rectangle 137"/>
            <p:cNvSpPr>
              <a:spLocks noChangeArrowheads="1"/>
            </p:cNvSpPr>
            <p:nvPr/>
          </p:nvSpPr>
          <p:spPr bwMode="auto">
            <a:xfrm>
              <a:off x="1310" y="2507"/>
              <a:ext cx="4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-</a:t>
              </a:r>
              <a:endParaRPr lang="es-ES"/>
            </a:p>
          </p:txBody>
        </p:sp>
        <p:sp>
          <p:nvSpPr>
            <p:cNvPr id="21646" name="Rectangle 138"/>
            <p:cNvSpPr>
              <a:spLocks noChangeArrowheads="1"/>
            </p:cNvSpPr>
            <p:nvPr/>
          </p:nvSpPr>
          <p:spPr bwMode="auto">
            <a:xfrm>
              <a:off x="1358" y="2507"/>
              <a:ext cx="15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60</a:t>
              </a:r>
              <a:endParaRPr lang="es-ES"/>
            </a:p>
          </p:txBody>
        </p:sp>
        <p:sp>
          <p:nvSpPr>
            <p:cNvPr id="21647" name="Rectangle 139"/>
            <p:cNvSpPr>
              <a:spLocks noChangeArrowheads="1"/>
            </p:cNvSpPr>
            <p:nvPr/>
          </p:nvSpPr>
          <p:spPr bwMode="auto">
            <a:xfrm>
              <a:off x="1518" y="2507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48" name="Rectangle 140"/>
            <p:cNvSpPr>
              <a:spLocks noChangeArrowheads="1"/>
            </p:cNvSpPr>
            <p:nvPr/>
          </p:nvSpPr>
          <p:spPr bwMode="auto">
            <a:xfrm>
              <a:off x="2122" y="2507"/>
              <a:ext cx="4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-</a:t>
              </a:r>
              <a:endParaRPr lang="es-ES"/>
            </a:p>
          </p:txBody>
        </p:sp>
        <p:sp>
          <p:nvSpPr>
            <p:cNvPr id="21649" name="Rectangle 141"/>
            <p:cNvSpPr>
              <a:spLocks noChangeArrowheads="1"/>
            </p:cNvSpPr>
            <p:nvPr/>
          </p:nvSpPr>
          <p:spPr bwMode="auto">
            <a:xfrm>
              <a:off x="2170" y="2507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50" name="Rectangle 142"/>
            <p:cNvSpPr>
              <a:spLocks noChangeArrowheads="1"/>
            </p:cNvSpPr>
            <p:nvPr/>
          </p:nvSpPr>
          <p:spPr bwMode="auto">
            <a:xfrm>
              <a:off x="2715" y="2507"/>
              <a:ext cx="26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32,8</a:t>
              </a:r>
              <a:endParaRPr lang="es-ES"/>
            </a:p>
          </p:txBody>
        </p:sp>
        <p:sp>
          <p:nvSpPr>
            <p:cNvPr id="21651" name="Rectangle 143"/>
            <p:cNvSpPr>
              <a:spLocks noChangeArrowheads="1"/>
            </p:cNvSpPr>
            <p:nvPr/>
          </p:nvSpPr>
          <p:spPr bwMode="auto">
            <a:xfrm>
              <a:off x="2994" y="2507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52" name="Rectangle 144"/>
            <p:cNvSpPr>
              <a:spLocks noChangeArrowheads="1"/>
            </p:cNvSpPr>
            <p:nvPr/>
          </p:nvSpPr>
          <p:spPr bwMode="auto">
            <a:xfrm>
              <a:off x="3503" y="2507"/>
              <a:ext cx="190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4,7</a:t>
              </a:r>
              <a:endParaRPr lang="es-ES"/>
            </a:p>
          </p:txBody>
        </p:sp>
        <p:sp>
          <p:nvSpPr>
            <p:cNvPr id="21653" name="Rectangle 145"/>
            <p:cNvSpPr>
              <a:spLocks noChangeArrowheads="1"/>
            </p:cNvSpPr>
            <p:nvPr/>
          </p:nvSpPr>
          <p:spPr bwMode="auto">
            <a:xfrm>
              <a:off x="3703" y="2507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54" name="Rectangle 146"/>
            <p:cNvSpPr>
              <a:spLocks noChangeArrowheads="1"/>
            </p:cNvSpPr>
            <p:nvPr/>
          </p:nvSpPr>
          <p:spPr bwMode="auto">
            <a:xfrm>
              <a:off x="4170" y="2507"/>
              <a:ext cx="4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-</a:t>
              </a:r>
              <a:endParaRPr lang="es-ES"/>
            </a:p>
          </p:txBody>
        </p:sp>
        <p:sp>
          <p:nvSpPr>
            <p:cNvPr id="21655" name="Rectangle 147"/>
            <p:cNvSpPr>
              <a:spLocks noChangeArrowheads="1"/>
            </p:cNvSpPr>
            <p:nvPr/>
          </p:nvSpPr>
          <p:spPr bwMode="auto">
            <a:xfrm>
              <a:off x="4219" y="2507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56" name="Rectangle 148"/>
            <p:cNvSpPr>
              <a:spLocks noChangeArrowheads="1"/>
            </p:cNvSpPr>
            <p:nvPr/>
          </p:nvSpPr>
          <p:spPr bwMode="auto">
            <a:xfrm>
              <a:off x="4625" y="2507"/>
              <a:ext cx="26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19,4</a:t>
              </a:r>
              <a:endParaRPr lang="es-ES"/>
            </a:p>
          </p:txBody>
        </p:sp>
        <p:sp>
          <p:nvSpPr>
            <p:cNvPr id="21657" name="Rectangle 149"/>
            <p:cNvSpPr>
              <a:spLocks noChangeArrowheads="1"/>
            </p:cNvSpPr>
            <p:nvPr/>
          </p:nvSpPr>
          <p:spPr bwMode="auto">
            <a:xfrm>
              <a:off x="4905" y="2507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58" name="Rectangle 150"/>
            <p:cNvSpPr>
              <a:spLocks noChangeArrowheads="1"/>
            </p:cNvSpPr>
            <p:nvPr/>
          </p:nvSpPr>
          <p:spPr bwMode="auto">
            <a:xfrm>
              <a:off x="5112" y="2507"/>
              <a:ext cx="190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7,3</a:t>
              </a:r>
              <a:endParaRPr lang="es-ES"/>
            </a:p>
          </p:txBody>
        </p:sp>
        <p:sp>
          <p:nvSpPr>
            <p:cNvPr id="21659" name="Rectangle 151"/>
            <p:cNvSpPr>
              <a:spLocks noChangeArrowheads="1"/>
            </p:cNvSpPr>
            <p:nvPr/>
          </p:nvSpPr>
          <p:spPr bwMode="auto">
            <a:xfrm>
              <a:off x="5312" y="2507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60" name="Rectangle 152"/>
            <p:cNvSpPr>
              <a:spLocks noChangeArrowheads="1"/>
            </p:cNvSpPr>
            <p:nvPr/>
          </p:nvSpPr>
          <p:spPr bwMode="auto">
            <a:xfrm>
              <a:off x="5460" y="2507"/>
              <a:ext cx="15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26</a:t>
              </a:r>
              <a:endParaRPr lang="es-ES"/>
            </a:p>
          </p:txBody>
        </p:sp>
        <p:sp>
          <p:nvSpPr>
            <p:cNvPr id="21661" name="Rectangle 153"/>
            <p:cNvSpPr>
              <a:spLocks noChangeArrowheads="1"/>
            </p:cNvSpPr>
            <p:nvPr/>
          </p:nvSpPr>
          <p:spPr bwMode="auto">
            <a:xfrm>
              <a:off x="5620" y="2507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62" name="Rectangle 154"/>
            <p:cNvSpPr>
              <a:spLocks noChangeArrowheads="1"/>
            </p:cNvSpPr>
            <p:nvPr/>
          </p:nvSpPr>
          <p:spPr bwMode="auto">
            <a:xfrm>
              <a:off x="310" y="2465"/>
              <a:ext cx="7" cy="19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63" name="Rectangle 155"/>
            <p:cNvSpPr>
              <a:spLocks noChangeArrowheads="1"/>
            </p:cNvSpPr>
            <p:nvPr/>
          </p:nvSpPr>
          <p:spPr bwMode="auto">
            <a:xfrm>
              <a:off x="491" y="2688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III</a:t>
              </a:r>
              <a:endParaRPr lang="es-ES"/>
            </a:p>
          </p:txBody>
        </p:sp>
        <p:sp>
          <p:nvSpPr>
            <p:cNvPr id="21664" name="Rectangle 156"/>
            <p:cNvSpPr>
              <a:spLocks noChangeArrowheads="1"/>
            </p:cNvSpPr>
            <p:nvPr/>
          </p:nvSpPr>
          <p:spPr bwMode="auto">
            <a:xfrm>
              <a:off x="622" y="2688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9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65" name="Rectangle 157"/>
            <p:cNvSpPr>
              <a:spLocks noChangeArrowheads="1"/>
            </p:cNvSpPr>
            <p:nvPr/>
          </p:nvSpPr>
          <p:spPr bwMode="auto">
            <a:xfrm>
              <a:off x="1151" y="2705"/>
              <a:ext cx="15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60</a:t>
              </a:r>
              <a:endParaRPr lang="es-ES"/>
            </a:p>
          </p:txBody>
        </p:sp>
        <p:sp>
          <p:nvSpPr>
            <p:cNvPr id="21666" name="Rectangle 158"/>
            <p:cNvSpPr>
              <a:spLocks noChangeArrowheads="1"/>
            </p:cNvSpPr>
            <p:nvPr/>
          </p:nvSpPr>
          <p:spPr bwMode="auto">
            <a:xfrm>
              <a:off x="1310" y="2705"/>
              <a:ext cx="4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-</a:t>
              </a:r>
              <a:endParaRPr lang="es-ES"/>
            </a:p>
          </p:txBody>
        </p:sp>
        <p:sp>
          <p:nvSpPr>
            <p:cNvPr id="21667" name="Rectangle 159"/>
            <p:cNvSpPr>
              <a:spLocks noChangeArrowheads="1"/>
            </p:cNvSpPr>
            <p:nvPr/>
          </p:nvSpPr>
          <p:spPr bwMode="auto">
            <a:xfrm>
              <a:off x="1358" y="2705"/>
              <a:ext cx="15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90</a:t>
              </a:r>
              <a:endParaRPr lang="es-ES"/>
            </a:p>
          </p:txBody>
        </p:sp>
        <p:sp>
          <p:nvSpPr>
            <p:cNvPr id="21668" name="Rectangle 160"/>
            <p:cNvSpPr>
              <a:spLocks noChangeArrowheads="1"/>
            </p:cNvSpPr>
            <p:nvPr/>
          </p:nvSpPr>
          <p:spPr bwMode="auto">
            <a:xfrm>
              <a:off x="1518" y="2705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69" name="Rectangle 161"/>
            <p:cNvSpPr>
              <a:spLocks noChangeArrowheads="1"/>
            </p:cNvSpPr>
            <p:nvPr/>
          </p:nvSpPr>
          <p:spPr bwMode="auto">
            <a:xfrm>
              <a:off x="2122" y="2705"/>
              <a:ext cx="4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-</a:t>
              </a:r>
              <a:endParaRPr lang="es-ES"/>
            </a:p>
          </p:txBody>
        </p:sp>
        <p:sp>
          <p:nvSpPr>
            <p:cNvPr id="21670" name="Rectangle 162"/>
            <p:cNvSpPr>
              <a:spLocks noChangeArrowheads="1"/>
            </p:cNvSpPr>
            <p:nvPr/>
          </p:nvSpPr>
          <p:spPr bwMode="auto">
            <a:xfrm>
              <a:off x="2170" y="2705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71" name="Rectangle 163"/>
            <p:cNvSpPr>
              <a:spLocks noChangeArrowheads="1"/>
            </p:cNvSpPr>
            <p:nvPr/>
          </p:nvSpPr>
          <p:spPr bwMode="auto">
            <a:xfrm>
              <a:off x="2775" y="2705"/>
              <a:ext cx="15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30</a:t>
              </a:r>
              <a:endParaRPr lang="es-ES"/>
            </a:p>
          </p:txBody>
        </p:sp>
        <p:sp>
          <p:nvSpPr>
            <p:cNvPr id="21672" name="Rectangle 164"/>
            <p:cNvSpPr>
              <a:spLocks noChangeArrowheads="1"/>
            </p:cNvSpPr>
            <p:nvPr/>
          </p:nvSpPr>
          <p:spPr bwMode="auto">
            <a:xfrm>
              <a:off x="2936" y="2705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73" name="Rectangle 165"/>
            <p:cNvSpPr>
              <a:spLocks noChangeArrowheads="1"/>
            </p:cNvSpPr>
            <p:nvPr/>
          </p:nvSpPr>
          <p:spPr bwMode="auto">
            <a:xfrm>
              <a:off x="3503" y="2705"/>
              <a:ext cx="190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2,5</a:t>
              </a:r>
              <a:endParaRPr lang="es-ES"/>
            </a:p>
          </p:txBody>
        </p:sp>
        <p:sp>
          <p:nvSpPr>
            <p:cNvPr id="21674" name="Rectangle 166"/>
            <p:cNvSpPr>
              <a:spLocks noChangeArrowheads="1"/>
            </p:cNvSpPr>
            <p:nvPr/>
          </p:nvSpPr>
          <p:spPr bwMode="auto">
            <a:xfrm>
              <a:off x="3703" y="2705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75" name="Rectangle 167"/>
            <p:cNvSpPr>
              <a:spLocks noChangeArrowheads="1"/>
            </p:cNvSpPr>
            <p:nvPr/>
          </p:nvSpPr>
          <p:spPr bwMode="auto">
            <a:xfrm>
              <a:off x="4170" y="2705"/>
              <a:ext cx="4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-</a:t>
              </a:r>
              <a:endParaRPr lang="es-ES"/>
            </a:p>
          </p:txBody>
        </p:sp>
        <p:sp>
          <p:nvSpPr>
            <p:cNvPr id="21676" name="Rectangle 168"/>
            <p:cNvSpPr>
              <a:spLocks noChangeArrowheads="1"/>
            </p:cNvSpPr>
            <p:nvPr/>
          </p:nvSpPr>
          <p:spPr bwMode="auto">
            <a:xfrm>
              <a:off x="4219" y="2705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77" name="Rectangle 169"/>
            <p:cNvSpPr>
              <a:spLocks noChangeArrowheads="1"/>
            </p:cNvSpPr>
            <p:nvPr/>
          </p:nvSpPr>
          <p:spPr bwMode="auto">
            <a:xfrm>
              <a:off x="4625" y="2705"/>
              <a:ext cx="26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24,6</a:t>
              </a:r>
              <a:endParaRPr lang="es-ES"/>
            </a:p>
          </p:txBody>
        </p:sp>
        <p:sp>
          <p:nvSpPr>
            <p:cNvPr id="21678" name="Rectangle 170"/>
            <p:cNvSpPr>
              <a:spLocks noChangeArrowheads="1"/>
            </p:cNvSpPr>
            <p:nvPr/>
          </p:nvSpPr>
          <p:spPr bwMode="auto">
            <a:xfrm>
              <a:off x="4905" y="2705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79" name="Rectangle 171"/>
            <p:cNvSpPr>
              <a:spLocks noChangeArrowheads="1"/>
            </p:cNvSpPr>
            <p:nvPr/>
          </p:nvSpPr>
          <p:spPr bwMode="auto">
            <a:xfrm>
              <a:off x="5112" y="2705"/>
              <a:ext cx="190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7,4</a:t>
              </a:r>
              <a:endParaRPr lang="es-ES"/>
            </a:p>
          </p:txBody>
        </p:sp>
        <p:sp>
          <p:nvSpPr>
            <p:cNvPr id="21680" name="Rectangle 172"/>
            <p:cNvSpPr>
              <a:spLocks noChangeArrowheads="1"/>
            </p:cNvSpPr>
            <p:nvPr/>
          </p:nvSpPr>
          <p:spPr bwMode="auto">
            <a:xfrm>
              <a:off x="5312" y="2705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81" name="Rectangle 173"/>
            <p:cNvSpPr>
              <a:spLocks noChangeArrowheads="1"/>
            </p:cNvSpPr>
            <p:nvPr/>
          </p:nvSpPr>
          <p:spPr bwMode="auto">
            <a:xfrm>
              <a:off x="5460" y="2705"/>
              <a:ext cx="15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24</a:t>
              </a:r>
              <a:endParaRPr lang="es-ES"/>
            </a:p>
          </p:txBody>
        </p:sp>
        <p:sp>
          <p:nvSpPr>
            <p:cNvPr id="21682" name="Rectangle 174"/>
            <p:cNvSpPr>
              <a:spLocks noChangeArrowheads="1"/>
            </p:cNvSpPr>
            <p:nvPr/>
          </p:nvSpPr>
          <p:spPr bwMode="auto">
            <a:xfrm>
              <a:off x="5620" y="2705"/>
              <a:ext cx="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000000"/>
                  </a:solidFill>
                </a:rPr>
                <a:t> </a:t>
              </a:r>
              <a:endParaRPr lang="es-ES"/>
            </a:p>
          </p:txBody>
        </p:sp>
        <p:sp>
          <p:nvSpPr>
            <p:cNvPr id="21683" name="Rectangle 175"/>
            <p:cNvSpPr>
              <a:spLocks noChangeArrowheads="1"/>
            </p:cNvSpPr>
            <p:nvPr/>
          </p:nvSpPr>
          <p:spPr bwMode="auto">
            <a:xfrm>
              <a:off x="310" y="2663"/>
              <a:ext cx="7" cy="19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84" name="Rectangle 176"/>
            <p:cNvSpPr>
              <a:spLocks noChangeArrowheads="1"/>
            </p:cNvSpPr>
            <p:nvPr/>
          </p:nvSpPr>
          <p:spPr bwMode="auto">
            <a:xfrm>
              <a:off x="310" y="286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85" name="Rectangle 177"/>
            <p:cNvSpPr>
              <a:spLocks noChangeArrowheads="1"/>
            </p:cNvSpPr>
            <p:nvPr/>
          </p:nvSpPr>
          <p:spPr bwMode="auto">
            <a:xfrm>
              <a:off x="310" y="286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86" name="Rectangle 178"/>
            <p:cNvSpPr>
              <a:spLocks noChangeArrowheads="1"/>
            </p:cNvSpPr>
            <p:nvPr/>
          </p:nvSpPr>
          <p:spPr bwMode="auto">
            <a:xfrm>
              <a:off x="317" y="2862"/>
              <a:ext cx="484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87" name="Rectangle 179"/>
            <p:cNvSpPr>
              <a:spLocks noChangeArrowheads="1"/>
            </p:cNvSpPr>
            <p:nvPr/>
          </p:nvSpPr>
          <p:spPr bwMode="auto">
            <a:xfrm>
              <a:off x="791" y="286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88" name="Rectangle 180"/>
            <p:cNvSpPr>
              <a:spLocks noChangeArrowheads="1"/>
            </p:cNvSpPr>
            <p:nvPr/>
          </p:nvSpPr>
          <p:spPr bwMode="auto">
            <a:xfrm>
              <a:off x="798" y="2862"/>
              <a:ext cx="1072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89" name="Rectangle 181"/>
            <p:cNvSpPr>
              <a:spLocks noChangeArrowheads="1"/>
            </p:cNvSpPr>
            <p:nvPr/>
          </p:nvSpPr>
          <p:spPr bwMode="auto">
            <a:xfrm>
              <a:off x="1860" y="286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90" name="Rectangle 182"/>
            <p:cNvSpPr>
              <a:spLocks noChangeArrowheads="1"/>
            </p:cNvSpPr>
            <p:nvPr/>
          </p:nvSpPr>
          <p:spPr bwMode="auto">
            <a:xfrm>
              <a:off x="1867" y="2862"/>
              <a:ext cx="55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91" name="Rectangle 183"/>
            <p:cNvSpPr>
              <a:spLocks noChangeArrowheads="1"/>
            </p:cNvSpPr>
            <p:nvPr/>
          </p:nvSpPr>
          <p:spPr bwMode="auto">
            <a:xfrm>
              <a:off x="2413" y="286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92" name="Rectangle 184"/>
            <p:cNvSpPr>
              <a:spLocks noChangeArrowheads="1"/>
            </p:cNvSpPr>
            <p:nvPr/>
          </p:nvSpPr>
          <p:spPr bwMode="auto">
            <a:xfrm>
              <a:off x="2420" y="2862"/>
              <a:ext cx="86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93" name="Rectangle 185"/>
            <p:cNvSpPr>
              <a:spLocks noChangeArrowheads="1"/>
            </p:cNvSpPr>
            <p:nvPr/>
          </p:nvSpPr>
          <p:spPr bwMode="auto">
            <a:xfrm>
              <a:off x="3277" y="286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94" name="Rectangle 186"/>
            <p:cNvSpPr>
              <a:spLocks noChangeArrowheads="1"/>
            </p:cNvSpPr>
            <p:nvPr/>
          </p:nvSpPr>
          <p:spPr bwMode="auto">
            <a:xfrm>
              <a:off x="3284" y="2862"/>
              <a:ext cx="63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95" name="Rectangle 187"/>
            <p:cNvSpPr>
              <a:spLocks noChangeArrowheads="1"/>
            </p:cNvSpPr>
            <p:nvPr/>
          </p:nvSpPr>
          <p:spPr bwMode="auto">
            <a:xfrm>
              <a:off x="3910" y="286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96" name="Rectangle 188"/>
            <p:cNvSpPr>
              <a:spLocks noChangeArrowheads="1"/>
            </p:cNvSpPr>
            <p:nvPr/>
          </p:nvSpPr>
          <p:spPr bwMode="auto">
            <a:xfrm>
              <a:off x="3917" y="2862"/>
              <a:ext cx="55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97" name="Rectangle 189"/>
            <p:cNvSpPr>
              <a:spLocks noChangeArrowheads="1"/>
            </p:cNvSpPr>
            <p:nvPr/>
          </p:nvSpPr>
          <p:spPr bwMode="auto">
            <a:xfrm>
              <a:off x="4462" y="286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98" name="Rectangle 190"/>
            <p:cNvSpPr>
              <a:spLocks noChangeArrowheads="1"/>
            </p:cNvSpPr>
            <p:nvPr/>
          </p:nvSpPr>
          <p:spPr bwMode="auto">
            <a:xfrm>
              <a:off x="4469" y="2862"/>
              <a:ext cx="591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699" name="Rectangle 191"/>
            <p:cNvSpPr>
              <a:spLocks noChangeArrowheads="1"/>
            </p:cNvSpPr>
            <p:nvPr/>
          </p:nvSpPr>
          <p:spPr bwMode="auto">
            <a:xfrm>
              <a:off x="5050" y="286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700" name="Rectangle 192"/>
            <p:cNvSpPr>
              <a:spLocks noChangeArrowheads="1"/>
            </p:cNvSpPr>
            <p:nvPr/>
          </p:nvSpPr>
          <p:spPr bwMode="auto">
            <a:xfrm>
              <a:off x="5056" y="2862"/>
              <a:ext cx="30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701" name="Rectangle 193"/>
            <p:cNvSpPr>
              <a:spLocks noChangeArrowheads="1"/>
            </p:cNvSpPr>
            <p:nvPr/>
          </p:nvSpPr>
          <p:spPr bwMode="auto">
            <a:xfrm>
              <a:off x="5353" y="286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702" name="Rectangle 194"/>
            <p:cNvSpPr>
              <a:spLocks noChangeArrowheads="1"/>
            </p:cNvSpPr>
            <p:nvPr/>
          </p:nvSpPr>
          <p:spPr bwMode="auto">
            <a:xfrm>
              <a:off x="5360" y="2862"/>
              <a:ext cx="35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703" name="Rectangle 195"/>
            <p:cNvSpPr>
              <a:spLocks noChangeArrowheads="1"/>
            </p:cNvSpPr>
            <p:nvPr/>
          </p:nvSpPr>
          <p:spPr bwMode="auto">
            <a:xfrm>
              <a:off x="-145" y="2869"/>
              <a:ext cx="4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21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s-ES"/>
            </a:p>
          </p:txBody>
        </p:sp>
      </p:grpSp>
      <p:sp>
        <p:nvSpPr>
          <p:cNvPr id="20781" name="Oval 301"/>
          <p:cNvSpPr>
            <a:spLocks noChangeArrowheads="1"/>
          </p:cNvSpPr>
          <p:nvPr/>
        </p:nvSpPr>
        <p:spPr bwMode="auto">
          <a:xfrm>
            <a:off x="6877050" y="2852738"/>
            <a:ext cx="647700" cy="288925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0782" name="Oval 302"/>
          <p:cNvSpPr>
            <a:spLocks noChangeArrowheads="1"/>
          </p:cNvSpPr>
          <p:nvPr/>
        </p:nvSpPr>
        <p:spPr bwMode="auto">
          <a:xfrm>
            <a:off x="8101013" y="2852738"/>
            <a:ext cx="647700" cy="288925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0783" name="Oval 303"/>
          <p:cNvSpPr>
            <a:spLocks noChangeArrowheads="1"/>
          </p:cNvSpPr>
          <p:nvPr/>
        </p:nvSpPr>
        <p:spPr bwMode="auto">
          <a:xfrm>
            <a:off x="6804025" y="3141663"/>
            <a:ext cx="719138" cy="3587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0784" name="Oval 304"/>
          <p:cNvSpPr>
            <a:spLocks noChangeArrowheads="1"/>
          </p:cNvSpPr>
          <p:nvPr/>
        </p:nvSpPr>
        <p:spPr bwMode="auto">
          <a:xfrm>
            <a:off x="8101013" y="3141663"/>
            <a:ext cx="647700" cy="3587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0785" name="Line 305"/>
          <p:cNvSpPr>
            <a:spLocks noChangeShapeType="1"/>
          </p:cNvSpPr>
          <p:nvPr/>
        </p:nvSpPr>
        <p:spPr bwMode="auto">
          <a:xfrm>
            <a:off x="1331913" y="3141663"/>
            <a:ext cx="936625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0787" name="Line 307"/>
          <p:cNvSpPr>
            <a:spLocks noChangeShapeType="1"/>
          </p:cNvSpPr>
          <p:nvPr/>
        </p:nvSpPr>
        <p:spPr bwMode="auto">
          <a:xfrm>
            <a:off x="1331913" y="3429000"/>
            <a:ext cx="936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1" grpId="0" animBg="1"/>
      <p:bldP spid="20782" grpId="0" animBg="1"/>
      <p:bldP spid="20783" grpId="0" animBg="1"/>
      <p:bldP spid="20784" grpId="0" animBg="1"/>
      <p:bldP spid="20785" grpId="0" animBg="1"/>
      <p:bldP spid="207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125" y="1196975"/>
            <a:ext cx="7947025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3 Rectángulo"/>
          <p:cNvSpPr>
            <a:spLocks noChangeArrowheads="1"/>
          </p:cNvSpPr>
          <p:nvPr/>
        </p:nvSpPr>
        <p:spPr bwMode="auto">
          <a:xfrm>
            <a:off x="495300" y="5084763"/>
            <a:ext cx="79470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400"/>
              <a:t>Salinidad superficial media por la conductividad eléctrica de extractos de saturación (CE) en suelos Haplustoles regados y no regados del valle del río Dulce, provincia de Santiago del Estero (Prieto et al., 2007).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574675"/>
            <a:ext cx="8128000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Oval 3"/>
          <p:cNvSpPr>
            <a:spLocks noChangeArrowheads="1"/>
          </p:cNvSpPr>
          <p:nvPr/>
        </p:nvSpPr>
        <p:spPr bwMode="auto">
          <a:xfrm>
            <a:off x="3348038" y="2997200"/>
            <a:ext cx="719137" cy="2873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539750" y="2997200"/>
            <a:ext cx="1511300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348038" y="4797425"/>
            <a:ext cx="719137" cy="287338"/>
          </a:xfrm>
          <a:prstGeom prst="ellips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468313" y="4797425"/>
            <a:ext cx="1511300" cy="4318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8679" name="AutoShape 7"/>
          <p:cNvSpPr>
            <a:spLocks noChangeArrowheads="1"/>
          </p:cNvSpPr>
          <p:nvPr/>
        </p:nvSpPr>
        <p:spPr bwMode="auto">
          <a:xfrm>
            <a:off x="5651500" y="2852738"/>
            <a:ext cx="936625" cy="576262"/>
          </a:xfrm>
          <a:prstGeom prst="irregularSeal1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5795963" y="4724400"/>
            <a:ext cx="647700" cy="433388"/>
          </a:xfrm>
          <a:prstGeom prst="flowChartDecision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8682" name="AutoShape 10"/>
          <p:cNvSpPr>
            <a:spLocks noChangeArrowheads="1"/>
          </p:cNvSpPr>
          <p:nvPr/>
        </p:nvSpPr>
        <p:spPr bwMode="auto">
          <a:xfrm>
            <a:off x="2124075" y="476250"/>
            <a:ext cx="1871663" cy="936625"/>
          </a:xfrm>
          <a:prstGeom prst="downArrowCallout">
            <a:avLst>
              <a:gd name="adj1" fmla="val 49958"/>
              <a:gd name="adj2" fmla="val 49958"/>
              <a:gd name="adj3" fmla="val 16667"/>
              <a:gd name="adj4" fmla="val 66667"/>
            </a:avLst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8683" name="AutoShape 11"/>
          <p:cNvSpPr>
            <a:spLocks noChangeArrowheads="1"/>
          </p:cNvSpPr>
          <p:nvPr/>
        </p:nvSpPr>
        <p:spPr bwMode="auto">
          <a:xfrm>
            <a:off x="4140200" y="765175"/>
            <a:ext cx="2232025" cy="503238"/>
          </a:xfrm>
          <a:prstGeom prst="downArrowCallout">
            <a:avLst>
              <a:gd name="adj1" fmla="val 110883"/>
              <a:gd name="adj2" fmla="val 110883"/>
              <a:gd name="adj3" fmla="val 16667"/>
              <a:gd name="adj4" fmla="val 66667"/>
            </a:avLst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8684" name="AutoShape 12"/>
          <p:cNvSpPr>
            <a:spLocks noChangeArrowheads="1"/>
          </p:cNvSpPr>
          <p:nvPr/>
        </p:nvSpPr>
        <p:spPr bwMode="auto">
          <a:xfrm>
            <a:off x="5651500" y="3284538"/>
            <a:ext cx="936625" cy="576262"/>
          </a:xfrm>
          <a:prstGeom prst="irregularSeal1">
            <a:avLst/>
          </a:prstGeom>
          <a:noFill/>
          <a:ln w="28575">
            <a:solidFill>
              <a:srgbClr val="D6009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539750" y="3429000"/>
            <a:ext cx="1511300" cy="287338"/>
          </a:xfrm>
          <a:prstGeom prst="rect">
            <a:avLst/>
          </a:prstGeom>
          <a:noFill/>
          <a:ln w="38100">
            <a:solidFill>
              <a:srgbClr val="D6009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8686" name="AutoShape 14"/>
          <p:cNvSpPr>
            <a:spLocks noChangeArrowheads="1"/>
          </p:cNvSpPr>
          <p:nvPr/>
        </p:nvSpPr>
        <p:spPr bwMode="auto">
          <a:xfrm>
            <a:off x="6443663" y="765175"/>
            <a:ext cx="1728787" cy="503238"/>
          </a:xfrm>
          <a:prstGeom prst="downArrowCallout">
            <a:avLst>
              <a:gd name="adj1" fmla="val 85883"/>
              <a:gd name="adj2" fmla="val 85883"/>
              <a:gd name="adj3" fmla="val 16667"/>
              <a:gd name="adj4" fmla="val 66667"/>
            </a:avLst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8687" name="AutoShape 15"/>
          <p:cNvSpPr>
            <a:spLocks noChangeArrowheads="1"/>
          </p:cNvSpPr>
          <p:nvPr/>
        </p:nvSpPr>
        <p:spPr bwMode="auto">
          <a:xfrm>
            <a:off x="7451725" y="2852738"/>
            <a:ext cx="936625" cy="576262"/>
          </a:xfrm>
          <a:prstGeom prst="irregularSeal1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8688" name="Oval 16"/>
          <p:cNvSpPr>
            <a:spLocks noChangeArrowheads="1"/>
          </p:cNvSpPr>
          <p:nvPr/>
        </p:nvSpPr>
        <p:spPr bwMode="auto">
          <a:xfrm>
            <a:off x="3348038" y="1268413"/>
            <a:ext cx="719137" cy="431800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539750" y="1268413"/>
            <a:ext cx="1511300" cy="431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9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5" grpId="0" animBg="1"/>
      <p:bldP spid="28676" grpId="0" animBg="1"/>
      <p:bldP spid="28676" grpId="1" animBg="1"/>
      <p:bldP spid="28677" grpId="0" animBg="1"/>
      <p:bldP spid="28678" grpId="0" animBg="1"/>
      <p:bldP spid="28679" grpId="0" animBg="1"/>
      <p:bldP spid="28680" grpId="0" animBg="1"/>
      <p:bldP spid="28682" grpId="0" animBg="1"/>
      <p:bldP spid="28683" grpId="0" animBg="1"/>
      <p:bldP spid="28684" grpId="0" animBg="1"/>
      <p:bldP spid="28685" grpId="0" animBg="1"/>
      <p:bldP spid="28686" grpId="0" animBg="1"/>
      <p:bldP spid="28687" grpId="0" animBg="1"/>
      <p:bldP spid="28688" grpId="0" animBg="1"/>
      <p:bldP spid="286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s-AR" sz="2800" dirty="0"/>
              <a:t>ÁREAS CON RIEGO COMPLEMENTARIO</a:t>
            </a:r>
          </a:p>
        </p:txBody>
      </p:sp>
      <p:sp>
        <p:nvSpPr>
          <p:cNvPr id="5325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es-AR" sz="1800" dirty="0"/>
              <a:t>Se aplica entre un 10 a un 30% del total de agua del cultivo. Fuente agua </a:t>
            </a:r>
            <a:r>
              <a:rPr lang="es-AR" sz="1800" dirty="0" err="1"/>
              <a:t>subterranea</a:t>
            </a:r>
            <a:r>
              <a:rPr lang="es-AR" sz="1800" dirty="0"/>
              <a:t> con valores entre 0,5 a 2 </a:t>
            </a:r>
            <a:r>
              <a:rPr lang="es-AR" sz="1800" dirty="0" err="1"/>
              <a:t>dS</a:t>
            </a:r>
            <a:r>
              <a:rPr lang="es-AR" sz="1800" dirty="0"/>
              <a:t> m-1; RAS 1 y 20 y pH entre 7,5 a 8.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s-AR" sz="1800" dirty="0"/>
              <a:t>Se genera cierto riesgo de salinización aunque menor por lavado de sales por lluvias y especialmente posibles problemas de </a:t>
            </a:r>
            <a:r>
              <a:rPr lang="es-AR" sz="1800" dirty="0" err="1"/>
              <a:t>sodificación</a:t>
            </a:r>
            <a:r>
              <a:rPr lang="es-AR" sz="1800" dirty="0"/>
              <a:t> ( predominan Bicarbonatos respecto a bivalentes, esto provoca la precipitación de Ca y Mg como Carbonatos y el predominio de </a:t>
            </a:r>
            <a:r>
              <a:rPr lang="es-AR" sz="1800" dirty="0" err="1"/>
              <a:t>Na</a:t>
            </a:r>
            <a:r>
              <a:rPr lang="es-AR" sz="1800" dirty="0"/>
              <a:t>+ como carbonato en la solución. Como consecuencia aumenta el RAS ).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s-AR" sz="1800" dirty="0"/>
              <a:t>Respecto a los rendimientos se disminuye principalmente la variación interanual.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341438"/>
            <a:ext cx="6769100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4" name="3 Rectángulo"/>
          <p:cNvSpPr>
            <a:spLocks noChangeArrowheads="1"/>
          </p:cNvSpPr>
          <p:nvPr/>
        </p:nvSpPr>
        <p:spPr bwMode="auto">
          <a:xfrm>
            <a:off x="971550" y="692150"/>
            <a:ext cx="604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/>
              <a:t>Encharcamiento superficial en un lote regado</a:t>
            </a:r>
            <a:r>
              <a:rPr lang="es-AR" sz="1400"/>
              <a:t> 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341438"/>
            <a:ext cx="7875587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3 Rectángulo"/>
          <p:cNvSpPr>
            <a:spLocks noChangeArrowheads="1"/>
          </p:cNvSpPr>
          <p:nvPr/>
        </p:nvSpPr>
        <p:spPr bwMode="auto">
          <a:xfrm>
            <a:off x="539750" y="549275"/>
            <a:ext cx="78755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600"/>
              <a:t>Relación entre la pérdida de conductividad hidráulica y la concentración de sodio en las aguas (adaptado  de Peinemann et al. 1996).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557338"/>
            <a:ext cx="7700962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3 Rectángulo"/>
          <p:cNvSpPr>
            <a:spLocks noChangeArrowheads="1"/>
          </p:cNvSpPr>
          <p:nvPr/>
        </p:nvSpPr>
        <p:spPr bwMode="auto">
          <a:xfrm>
            <a:off x="684213" y="765175"/>
            <a:ext cx="79200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600"/>
              <a:t>Relación entre la pérdida de conductividad hidráulica y el contenido de arcilla + limo de los suelos (adaptado de Peinemann et al. 1996).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2349500"/>
            <a:ext cx="414020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2276475"/>
            <a:ext cx="429418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3 Rectángulo"/>
          <p:cNvSpPr>
            <a:spLocks noChangeArrowheads="1"/>
          </p:cNvSpPr>
          <p:nvPr/>
        </p:nvSpPr>
        <p:spPr bwMode="auto">
          <a:xfrm>
            <a:off x="250825" y="1125538"/>
            <a:ext cx="83518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600" dirty="0"/>
              <a:t>(a) Evolución del porcentaje de sodio intercambiable y (b) del pH en el horizonte </a:t>
            </a:r>
            <a:r>
              <a:rPr lang="es-AR" sz="1600" dirty="0" err="1"/>
              <a:t>Ap</a:t>
            </a:r>
            <a:r>
              <a:rPr lang="es-AR" sz="1600" dirty="0"/>
              <a:t> a lo largo de once años de riego complementario (Adaptado de </a:t>
            </a:r>
            <a:r>
              <a:rPr lang="es-AR" sz="1600" dirty="0" err="1"/>
              <a:t>Andriulo</a:t>
            </a:r>
            <a:r>
              <a:rPr lang="es-AR" sz="1600" dirty="0"/>
              <a:t> et. al. 1998). Ensayo de campo sobre un </a:t>
            </a:r>
            <a:r>
              <a:rPr lang="es-AR" sz="1600" dirty="0" err="1"/>
              <a:t>Argiudol</a:t>
            </a:r>
            <a:r>
              <a:rPr lang="es-AR" sz="1600" dirty="0"/>
              <a:t> típico de Pergamino.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800" dirty="0"/>
              <a:t>Evolución del PSI de los suelos. A: sin riego, B: en equilibrio y C: inmediatamente después de regados  (Adaptado de Génova (2005). </a:t>
            </a:r>
            <a:br>
              <a:rPr lang="es-AR" sz="1800" dirty="0"/>
            </a:br>
            <a:endParaRPr lang="es-AR" sz="18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514686" cy="370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85689" y="501651"/>
            <a:ext cx="8280919" cy="634999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es-AR" sz="2800" dirty="0">
                <a:solidFill>
                  <a:srgbClr val="FFFFFF"/>
                </a:solidFill>
              </a:rPr>
              <a:t>AMBIENTES HUMEDOS Y SUBHUMEDOS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5713413"/>
            <a:ext cx="914400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400">
                <a:solidFill>
                  <a:srgbClr val="6565FF"/>
                </a:solidFill>
              </a:rPr>
              <a:t>Suelos: </a:t>
            </a:r>
            <a:r>
              <a:rPr lang="es-AR" sz="2400"/>
              <a:t>Predominan </a:t>
            </a:r>
            <a:r>
              <a:rPr lang="es-AR" sz="2400" b="1"/>
              <a:t>Molisoles</a:t>
            </a:r>
            <a:r>
              <a:rPr lang="es-AR" sz="2400"/>
              <a:t> y </a:t>
            </a:r>
            <a:r>
              <a:rPr lang="es-AR" sz="2400" b="1"/>
              <a:t>Alfisoles</a:t>
            </a:r>
            <a:r>
              <a:rPr lang="es-AR" sz="2400"/>
              <a:t> (Natracuoles, Natracualfes y Natracuoles). </a:t>
            </a:r>
            <a:endParaRPr lang="es-AR" sz="2400">
              <a:solidFill>
                <a:srgbClr val="6565FF"/>
              </a:solidFill>
            </a:endParaRPr>
          </a:p>
          <a:p>
            <a:pPr>
              <a:spcBef>
                <a:spcPct val="50000"/>
              </a:spcBef>
            </a:pPr>
            <a:endParaRPr lang="es-ES" sz="240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1268413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400" dirty="0">
                <a:solidFill>
                  <a:srgbClr val="6565FF"/>
                </a:solidFill>
              </a:rPr>
              <a:t>Clima: </a:t>
            </a:r>
            <a:r>
              <a:rPr lang="es-AR" sz="2400" dirty="0"/>
              <a:t>templado húmedo con balance hídrico anual positivo.</a:t>
            </a:r>
          </a:p>
          <a:p>
            <a:pPr lvl="1">
              <a:buFontTx/>
              <a:buChar char="•"/>
            </a:pPr>
            <a:r>
              <a:rPr lang="es-AR" sz="2400" dirty="0"/>
              <a:t>Suelos sódicos predominan en región húmeda</a:t>
            </a:r>
          </a:p>
          <a:p>
            <a:pPr lvl="1">
              <a:buFontTx/>
              <a:buChar char="•"/>
            </a:pPr>
            <a:r>
              <a:rPr lang="es-AR" sz="2400" dirty="0"/>
              <a:t>Suelos salinos predominan en zona sub-húmeda</a:t>
            </a:r>
            <a:endParaRPr lang="es-ES" sz="2400" dirty="0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0" y="26368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400">
                <a:solidFill>
                  <a:srgbClr val="6565FF"/>
                </a:solidFill>
              </a:rPr>
              <a:t>Origen: </a:t>
            </a:r>
            <a:r>
              <a:rPr lang="es-AR" sz="2400" b="1"/>
              <a:t>natural</a:t>
            </a:r>
            <a:r>
              <a:rPr lang="es-AR" sz="2400"/>
              <a:t> ( geomorfológico ).</a:t>
            </a:r>
            <a:endParaRPr lang="es-ES" sz="2400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0" y="3429000"/>
            <a:ext cx="91440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400">
                <a:solidFill>
                  <a:srgbClr val="6565FF"/>
                </a:solidFill>
              </a:rPr>
              <a:t>Localización: </a:t>
            </a:r>
            <a:r>
              <a:rPr lang="es-AR" sz="2400"/>
              <a:t>regiones de </a:t>
            </a:r>
            <a:r>
              <a:rPr lang="es-AR" sz="2400" b="1"/>
              <a:t>relieves planos</a:t>
            </a:r>
            <a:r>
              <a:rPr lang="es-AR" sz="2400"/>
              <a:t> con falta de red de drenaje.</a:t>
            </a:r>
          </a:p>
          <a:p>
            <a:pPr lvl="2">
              <a:buFontTx/>
              <a:buChar char="•"/>
            </a:pPr>
            <a:r>
              <a:rPr lang="es-AR"/>
              <a:t>Pampa Deprimida, </a:t>
            </a:r>
          </a:p>
          <a:p>
            <a:pPr lvl="2">
              <a:buFontTx/>
              <a:buChar char="•"/>
            </a:pPr>
            <a:r>
              <a:rPr lang="es-AR"/>
              <a:t>Pampa Arenosa ( subhúmeda ), </a:t>
            </a:r>
          </a:p>
          <a:p>
            <a:pPr lvl="2">
              <a:buFontTx/>
              <a:buChar char="•"/>
            </a:pPr>
            <a:r>
              <a:rPr lang="es-AR"/>
              <a:t>Bajos Submeriodionales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0" y="5157788"/>
            <a:ext cx="8964613" cy="3857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</a:pPr>
            <a:r>
              <a:rPr lang="es-AR" u="sng"/>
              <a:t>Actividad predominante</a:t>
            </a:r>
            <a:r>
              <a:rPr lang="es-AR"/>
              <a:t>: ganadería extensiva sobre pastizal natural o implantado.</a:t>
            </a:r>
            <a:endParaRPr lang="es-ES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4356100" y="3933825"/>
            <a:ext cx="4787900" cy="944563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/>
              <a:t>El halomorfismo se encuentra asociado al hidromorfismo normalmente por napa freática alta y anegamientos temporarios.</a:t>
            </a:r>
            <a:endParaRPr lang="es-ES"/>
          </a:p>
        </p:txBody>
      </p:sp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-58004" y="0"/>
            <a:ext cx="9144000" cy="6858000"/>
            <a:chOff x="0" y="0"/>
            <a:chExt cx="5760" cy="4320"/>
          </a:xfrm>
        </p:grpSpPr>
        <p:sp>
          <p:nvSpPr>
            <p:cNvPr id="24604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grpSp>
          <p:nvGrpSpPr>
            <p:cNvPr id="24605" name="Group 10"/>
            <p:cNvGrpSpPr>
              <a:grpSpLocks/>
            </p:cNvGrpSpPr>
            <p:nvPr/>
          </p:nvGrpSpPr>
          <p:grpSpPr bwMode="auto">
            <a:xfrm>
              <a:off x="385" y="346"/>
              <a:ext cx="4853" cy="3614"/>
              <a:chOff x="567" y="300"/>
              <a:chExt cx="4309" cy="3440"/>
            </a:xfrm>
          </p:grpSpPr>
          <p:pic>
            <p:nvPicPr>
              <p:cNvPr id="24606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67" y="300"/>
                <a:ext cx="4309" cy="324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4607" name="3 Rectángulo"/>
              <p:cNvSpPr>
                <a:spLocks noChangeArrowheads="1"/>
              </p:cNvSpPr>
              <p:nvPr/>
            </p:nvSpPr>
            <p:spPr bwMode="auto">
              <a:xfrm>
                <a:off x="567" y="3552"/>
                <a:ext cx="4309" cy="1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AR" sz="1400"/>
                  <a:t>Red de drenaje de la región pampeana con las diferentes subregiones indicadas</a:t>
                </a:r>
              </a:p>
            </p:txBody>
          </p:sp>
        </p:grpSp>
      </p:grpSp>
      <p:grpSp>
        <p:nvGrpSpPr>
          <p:cNvPr id="26638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4601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pic>
          <p:nvPicPr>
            <p:cNvPr id="24602" name="0 Imagen" descr="DSCF4667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75" y="527"/>
              <a:ext cx="3883" cy="29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603" name="3 Rectángulo"/>
            <p:cNvSpPr>
              <a:spLocks noChangeArrowheads="1"/>
            </p:cNvSpPr>
            <p:nvPr/>
          </p:nvSpPr>
          <p:spPr bwMode="auto">
            <a:xfrm>
              <a:off x="1009" y="3430"/>
              <a:ext cx="388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AR" sz="1400"/>
                <a:t>Aspecto del paisaje de un suelo encharcado con agua de lluvia (partido de Ameghino, provincia de Buenos Aires).</a:t>
              </a:r>
            </a:p>
          </p:txBody>
        </p:sp>
      </p:grpSp>
      <p:grpSp>
        <p:nvGrpSpPr>
          <p:cNvPr id="26642" name="Group 18"/>
          <p:cNvGrpSpPr>
            <a:grpSpLocks/>
          </p:cNvGrpSpPr>
          <p:nvPr/>
        </p:nvGrpSpPr>
        <p:grpSpPr bwMode="auto">
          <a:xfrm>
            <a:off x="111919" y="0"/>
            <a:ext cx="9144000" cy="6858000"/>
            <a:chOff x="0" y="0"/>
            <a:chExt cx="5760" cy="4320"/>
          </a:xfrm>
        </p:grpSpPr>
        <p:sp>
          <p:nvSpPr>
            <p:cNvPr id="24597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pic>
          <p:nvPicPr>
            <p:cNvPr id="24598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20" y="618"/>
              <a:ext cx="3782" cy="1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9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74" y="1797"/>
              <a:ext cx="2892" cy="18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600" name="3 Rectángulo"/>
            <p:cNvSpPr>
              <a:spLocks noChangeArrowheads="1"/>
            </p:cNvSpPr>
            <p:nvPr/>
          </p:nvSpPr>
          <p:spPr bwMode="auto">
            <a:xfrm>
              <a:off x="249" y="3793"/>
              <a:ext cx="535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AR" sz="1400"/>
                <a:t>Perfil de un Natracualf  típico del norte de la Pampa Deprimida (Verónica). Obsérvense los horizontes superficiales pobres en materia orgánica y el horizonte nátrico  subyacente.</a:t>
              </a:r>
            </a:p>
          </p:txBody>
        </p:sp>
      </p:grpSp>
      <p:sp>
        <p:nvSpPr>
          <p:cNvPr id="26647" name="Oval 23"/>
          <p:cNvSpPr>
            <a:spLocks noChangeArrowheads="1"/>
          </p:cNvSpPr>
          <p:nvPr/>
        </p:nvSpPr>
        <p:spPr bwMode="auto">
          <a:xfrm>
            <a:off x="6084888" y="1628775"/>
            <a:ext cx="1368425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4716463" y="908050"/>
            <a:ext cx="273526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/>
              <a:t>Natracualf típico</a:t>
            </a:r>
            <a:endParaRPr lang="es-ES" sz="2400"/>
          </a:p>
        </p:txBody>
      </p:sp>
      <p:grpSp>
        <p:nvGrpSpPr>
          <p:cNvPr id="26649" name="Group 25"/>
          <p:cNvGrpSpPr>
            <a:grpSpLocks/>
          </p:cNvGrpSpPr>
          <p:nvPr/>
        </p:nvGrpSpPr>
        <p:grpSpPr bwMode="auto">
          <a:xfrm>
            <a:off x="0" y="-176225"/>
            <a:ext cx="9144000" cy="6858000"/>
            <a:chOff x="0" y="0"/>
            <a:chExt cx="5760" cy="4320"/>
          </a:xfrm>
        </p:grpSpPr>
        <p:sp>
          <p:nvSpPr>
            <p:cNvPr id="24593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pic>
          <p:nvPicPr>
            <p:cNvPr id="24594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01" y="300"/>
              <a:ext cx="4445" cy="1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5" name="Picture 3" descr="PB13052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83" y="1752"/>
              <a:ext cx="2796" cy="21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596" name="3 Rectángulo"/>
            <p:cNvSpPr>
              <a:spLocks noChangeArrowheads="1"/>
            </p:cNvSpPr>
            <p:nvPr/>
          </p:nvSpPr>
          <p:spPr bwMode="auto">
            <a:xfrm>
              <a:off x="210" y="3855"/>
              <a:ext cx="553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AR" sz="1400"/>
                <a:t>Perfil de un Natracuol típico del sur de la Pampa Deprimida (Azul). Obsérvese el horizonte superficial rico en materia orgánica y el horizonte nátrico  subyacente, con carbonatos en la masa en profundidad</a:t>
              </a:r>
            </a:p>
          </p:txBody>
        </p:sp>
      </p:grpSp>
      <p:sp>
        <p:nvSpPr>
          <p:cNvPr id="26654" name="Oval 30"/>
          <p:cNvSpPr>
            <a:spLocks noChangeArrowheads="1"/>
          </p:cNvSpPr>
          <p:nvPr/>
        </p:nvSpPr>
        <p:spPr bwMode="auto">
          <a:xfrm>
            <a:off x="6227763" y="1773238"/>
            <a:ext cx="1584325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55" name="Text Box 31"/>
          <p:cNvSpPr txBox="1">
            <a:spLocks noChangeArrowheads="1"/>
          </p:cNvSpPr>
          <p:nvPr/>
        </p:nvSpPr>
        <p:spPr bwMode="auto">
          <a:xfrm>
            <a:off x="4700687" y="404813"/>
            <a:ext cx="273526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/>
              <a:t>Natracuol típico</a:t>
            </a:r>
            <a:endParaRPr lang="es-ES" sz="240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68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699" grpId="0"/>
      <p:bldP spid="29700" grpId="0"/>
      <p:bldP spid="29702" grpId="0"/>
      <p:bldP spid="29704" grpId="0" animBg="1"/>
      <p:bldP spid="29705" grpId="0" animBg="1"/>
      <p:bldP spid="26647" grpId="0" animBg="1"/>
      <p:bldP spid="26648" grpId="0" animBg="1"/>
      <p:bldP spid="26654" grpId="0" animBg="1"/>
      <p:bldP spid="266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s-AR" sz="2800" dirty="0"/>
              <a:t>DEFINICIONES Y PARAMETROS</a:t>
            </a:r>
          </a:p>
        </p:txBody>
      </p:sp>
      <p:sp>
        <p:nvSpPr>
          <p:cNvPr id="14338" name="2 Marcador de contenido"/>
          <p:cNvSpPr>
            <a:spLocks noGrp="1"/>
          </p:cNvSpPr>
          <p:nvPr>
            <p:ph idx="1"/>
          </p:nvPr>
        </p:nvSpPr>
        <p:spPr>
          <a:xfrm>
            <a:off x="323850" y="4652963"/>
            <a:ext cx="8229600" cy="1008062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§"/>
            </a:pPr>
            <a:r>
              <a:rPr lang="es-AR" sz="2000" b="1"/>
              <a:t>Suelos Alcalinos ( en desuso )</a:t>
            </a:r>
            <a:r>
              <a:rPr lang="es-AR" sz="2000"/>
              <a:t>:</a:t>
            </a:r>
            <a:r>
              <a:rPr lang="es-AR" sz="1800"/>
              <a:t> se </a:t>
            </a:r>
            <a:r>
              <a:rPr lang="es-AR" sz="2000" i="1"/>
              <a:t>asimila a sódico</a:t>
            </a:r>
            <a:r>
              <a:rPr lang="es-AR" sz="1800"/>
              <a:t>. El pH es igual o superior a 8,5. Todos los suelos alcalinos son sódicos pero no todos los sódicos son alcalinos.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68313" y="1989138"/>
            <a:ext cx="2665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s-AR" sz="2400" b="1"/>
              <a:t>Suelos Salinos</a:t>
            </a:r>
            <a:r>
              <a:rPr lang="es-AR"/>
              <a:t>:</a:t>
            </a:r>
            <a:endParaRPr lang="es-ES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132138" y="1989138"/>
            <a:ext cx="453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sz="2000"/>
              <a:t>sales solubles: </a:t>
            </a:r>
            <a:r>
              <a:rPr lang="es-AR" sz="2400"/>
              <a:t>Cl</a:t>
            </a:r>
            <a:r>
              <a:rPr lang="es-AR" sz="2400" baseline="30000"/>
              <a:t>-</a:t>
            </a:r>
            <a:r>
              <a:rPr lang="es-AR" sz="2400"/>
              <a:t> y SO</a:t>
            </a:r>
            <a:r>
              <a:rPr lang="es-AR" sz="2400" baseline="-25000"/>
              <a:t>4</a:t>
            </a:r>
            <a:r>
              <a:rPr lang="es-AR" sz="2400" baseline="30000"/>
              <a:t>-</a:t>
            </a:r>
            <a:r>
              <a:rPr lang="es-AR" sz="2400"/>
              <a:t> </a:t>
            </a:r>
            <a:r>
              <a:rPr lang="es-AR" sz="2000"/>
              <a:t>de</a:t>
            </a:r>
            <a:r>
              <a:rPr lang="es-AR" sz="2400"/>
              <a:t> Na</a:t>
            </a:r>
            <a:r>
              <a:rPr lang="es-AR" sz="2400" baseline="30000"/>
              <a:t>+</a:t>
            </a:r>
            <a:r>
              <a:rPr lang="es-AR" sz="2000"/>
              <a:t> </a:t>
            </a:r>
            <a:endParaRPr lang="es-ES" sz="2000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987675" y="2420938"/>
            <a:ext cx="6156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dirty="0"/>
              <a:t>límite inferior de </a:t>
            </a:r>
            <a:r>
              <a:rPr lang="es-AR" sz="2400" dirty="0"/>
              <a:t>C.E.</a:t>
            </a:r>
            <a:r>
              <a:rPr lang="es-AR" dirty="0"/>
              <a:t> del extracto de saturación </a:t>
            </a:r>
            <a:r>
              <a:rPr lang="es-AR" sz="2400" dirty="0"/>
              <a:t>4</a:t>
            </a:r>
            <a:r>
              <a:rPr lang="es-AR" dirty="0"/>
              <a:t> dSm</a:t>
            </a:r>
            <a:r>
              <a:rPr lang="es-AR" baseline="30000" dirty="0"/>
              <a:t>-1</a:t>
            </a:r>
            <a:endParaRPr lang="es-ES" baseline="30000" dirty="0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68313" y="2997200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es-AR" sz="2400" b="1"/>
              <a:t>Suelos Sódicos</a:t>
            </a:r>
            <a:r>
              <a:rPr lang="es-AR" sz="2400"/>
              <a:t>:</a:t>
            </a:r>
            <a:endParaRPr lang="es-ES" sz="2400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3203575" y="3068638"/>
            <a:ext cx="4392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sales de </a:t>
            </a:r>
            <a:r>
              <a:rPr lang="es-AR" sz="2400"/>
              <a:t>C0</a:t>
            </a:r>
            <a:r>
              <a:rPr lang="es-AR" sz="2400" baseline="-25000"/>
              <a:t>3</a:t>
            </a:r>
            <a:r>
              <a:rPr lang="es-AR" sz="2400"/>
              <a:t> y CO</a:t>
            </a:r>
            <a:r>
              <a:rPr lang="es-AR" sz="2400" baseline="-25000"/>
              <a:t>3</a:t>
            </a:r>
            <a:r>
              <a:rPr lang="es-AR" sz="2400"/>
              <a:t>H</a:t>
            </a:r>
            <a:r>
              <a:rPr lang="es-AR" sz="2400" baseline="30000"/>
              <a:t>-</a:t>
            </a:r>
            <a:r>
              <a:rPr lang="es-AR"/>
              <a:t> de </a:t>
            </a:r>
            <a:r>
              <a:rPr lang="es-AR" sz="2400"/>
              <a:t>Na</a:t>
            </a:r>
            <a:r>
              <a:rPr lang="es-AR" sz="2400" baseline="30000"/>
              <a:t>+</a:t>
            </a:r>
            <a:endParaRPr lang="es-ES" sz="2400" baseline="30000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700338" y="3573463"/>
            <a:ext cx="6443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valores de </a:t>
            </a:r>
            <a:r>
              <a:rPr lang="es-AR" sz="2400"/>
              <a:t>RAS</a:t>
            </a:r>
            <a:r>
              <a:rPr lang="es-AR"/>
              <a:t> superiores a </a:t>
            </a:r>
            <a:r>
              <a:rPr lang="es-AR" sz="2400"/>
              <a:t>13</a:t>
            </a:r>
            <a:r>
              <a:rPr lang="es-AR"/>
              <a:t> o </a:t>
            </a:r>
            <a:r>
              <a:rPr lang="es-AR" sz="2400"/>
              <a:t>PSI</a:t>
            </a:r>
            <a:r>
              <a:rPr lang="es-AR"/>
              <a:t> mayores a </a:t>
            </a:r>
            <a:r>
              <a:rPr lang="es-AR" sz="2400"/>
              <a:t>15%</a:t>
            </a:r>
            <a:r>
              <a:rPr lang="es-AR"/>
              <a:t> </a:t>
            </a:r>
            <a:endParaRPr lang="es-ES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484438" y="4149725"/>
            <a:ext cx="6335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 </a:t>
            </a:r>
            <a:r>
              <a:rPr lang="es-AR" sz="2400"/>
              <a:t>pH</a:t>
            </a:r>
            <a:r>
              <a:rPr lang="es-AR"/>
              <a:t> superior o igual a </a:t>
            </a:r>
            <a:r>
              <a:rPr lang="es-AR" sz="2400"/>
              <a:t>8,5</a:t>
            </a:r>
            <a:r>
              <a:rPr lang="es-AR"/>
              <a:t>, pero puede ser inferior</a:t>
            </a:r>
            <a:endParaRPr lang="es-ES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323850" y="5734050"/>
            <a:ext cx="84963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§"/>
            </a:pPr>
            <a:r>
              <a:rPr lang="es-AR" sz="2000" b="1"/>
              <a:t>   Suelos Salino Sódico ( en desuso )</a:t>
            </a:r>
            <a:r>
              <a:rPr lang="es-AR" sz="2000"/>
              <a:t>:</a:t>
            </a:r>
            <a:r>
              <a:rPr lang="es-AR"/>
              <a:t> se </a:t>
            </a:r>
            <a:r>
              <a:rPr lang="es-AR" sz="2000" i="1"/>
              <a:t>asimila a salino</a:t>
            </a:r>
            <a:r>
              <a:rPr lang="es-AR"/>
              <a:t>. Suelo con suficiente cantidad de sales sódicas que generan un PSI elevado y pH menor a 8,5.</a:t>
            </a:r>
            <a:endParaRPr lang="es-ES"/>
          </a:p>
        </p:txBody>
      </p:sp>
      <p:sp>
        <p:nvSpPr>
          <p:cNvPr id="14349" name="Oval 13"/>
          <p:cNvSpPr>
            <a:spLocks noChangeArrowheads="1"/>
          </p:cNvSpPr>
          <p:nvPr/>
        </p:nvSpPr>
        <p:spPr bwMode="auto">
          <a:xfrm>
            <a:off x="4787900" y="1916113"/>
            <a:ext cx="1512888" cy="649287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14350" name="Oval 14"/>
          <p:cNvSpPr>
            <a:spLocks noChangeArrowheads="1"/>
          </p:cNvSpPr>
          <p:nvPr/>
        </p:nvSpPr>
        <p:spPr bwMode="auto">
          <a:xfrm>
            <a:off x="4067175" y="2924175"/>
            <a:ext cx="1944688" cy="649288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grpSp>
        <p:nvGrpSpPr>
          <p:cNvPr id="14420" name="Group 84"/>
          <p:cNvGrpSpPr>
            <a:grpSpLocks/>
          </p:cNvGrpSpPr>
          <p:nvPr/>
        </p:nvGrpSpPr>
        <p:grpSpPr bwMode="auto">
          <a:xfrm>
            <a:off x="66675" y="70644"/>
            <a:ext cx="9144000" cy="6453188"/>
            <a:chOff x="113" y="709"/>
            <a:chExt cx="5443" cy="2903"/>
          </a:xfrm>
        </p:grpSpPr>
        <p:sp>
          <p:nvSpPr>
            <p:cNvPr id="14355" name="Rectangle 85"/>
            <p:cNvSpPr>
              <a:spLocks noChangeArrowheads="1"/>
            </p:cNvSpPr>
            <p:nvPr/>
          </p:nvSpPr>
          <p:spPr bwMode="auto">
            <a:xfrm>
              <a:off x="113" y="709"/>
              <a:ext cx="5443" cy="29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grpSp>
          <p:nvGrpSpPr>
            <p:cNvPr id="14356" name="Group 86"/>
            <p:cNvGrpSpPr>
              <a:grpSpLocks/>
            </p:cNvGrpSpPr>
            <p:nvPr/>
          </p:nvGrpSpPr>
          <p:grpSpPr bwMode="auto">
            <a:xfrm>
              <a:off x="204" y="754"/>
              <a:ext cx="5261" cy="2781"/>
              <a:chOff x="204" y="754"/>
              <a:chExt cx="5261" cy="2781"/>
            </a:xfrm>
          </p:grpSpPr>
          <p:sp>
            <p:nvSpPr>
              <p:cNvPr id="14357" name="Rectangle 87"/>
              <p:cNvSpPr>
                <a:spLocks noChangeArrowheads="1"/>
              </p:cNvSpPr>
              <p:nvPr/>
            </p:nvSpPr>
            <p:spPr bwMode="auto">
              <a:xfrm>
                <a:off x="204" y="754"/>
                <a:ext cx="771" cy="36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endParaRPr lang="es-AR" sz="1400"/>
              </a:p>
            </p:txBody>
          </p:sp>
          <p:sp>
            <p:nvSpPr>
              <p:cNvPr id="14358" name="Rectangle 88"/>
              <p:cNvSpPr>
                <a:spLocks noChangeArrowheads="1"/>
              </p:cNvSpPr>
              <p:nvPr/>
            </p:nvSpPr>
            <p:spPr bwMode="auto">
              <a:xfrm>
                <a:off x="975" y="754"/>
                <a:ext cx="4490" cy="36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2000" b="1" dirty="0"/>
                  <a:t>Umbrales actuales y antiguos para definir salinidad y </a:t>
                </a:r>
                <a:r>
                  <a:rPr lang="es-ES" sz="2000" b="1" dirty="0" err="1"/>
                  <a:t>sodicidad</a:t>
                </a:r>
                <a:r>
                  <a:rPr lang="es-ES" sz="2000" b="1" dirty="0"/>
                  <a:t> en los suelos</a:t>
                </a:r>
              </a:p>
            </p:txBody>
          </p:sp>
          <p:sp>
            <p:nvSpPr>
              <p:cNvPr id="14359" name="Rectangle 89"/>
              <p:cNvSpPr>
                <a:spLocks noChangeArrowheads="1"/>
              </p:cNvSpPr>
              <p:nvPr/>
            </p:nvSpPr>
            <p:spPr bwMode="auto">
              <a:xfrm>
                <a:off x="204" y="1119"/>
                <a:ext cx="771" cy="19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1000"/>
                  <a:t> </a:t>
                </a:r>
                <a:endParaRPr lang="es-ES"/>
              </a:p>
            </p:txBody>
          </p:sp>
          <p:sp>
            <p:nvSpPr>
              <p:cNvPr id="14360" name="Rectangle 90"/>
              <p:cNvSpPr>
                <a:spLocks noChangeArrowheads="1"/>
              </p:cNvSpPr>
              <p:nvPr/>
            </p:nvSpPr>
            <p:spPr bwMode="auto">
              <a:xfrm>
                <a:off x="975" y="1119"/>
                <a:ext cx="3129" cy="19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1400"/>
                  <a:t> (fuente: Soil Science Society of America, 2001)</a:t>
                </a:r>
              </a:p>
            </p:txBody>
          </p:sp>
          <p:sp>
            <p:nvSpPr>
              <p:cNvPr id="14361" name="Rectangle 91"/>
              <p:cNvSpPr>
                <a:spLocks noChangeArrowheads="1"/>
              </p:cNvSpPr>
              <p:nvPr/>
            </p:nvSpPr>
            <p:spPr bwMode="auto">
              <a:xfrm>
                <a:off x="4104" y="1119"/>
                <a:ext cx="726" cy="19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1000"/>
                  <a:t> </a:t>
                </a:r>
                <a:endParaRPr lang="es-ES"/>
              </a:p>
            </p:txBody>
          </p:sp>
          <p:sp>
            <p:nvSpPr>
              <p:cNvPr id="14362" name="Rectangle 92"/>
              <p:cNvSpPr>
                <a:spLocks noChangeArrowheads="1"/>
              </p:cNvSpPr>
              <p:nvPr/>
            </p:nvSpPr>
            <p:spPr bwMode="auto">
              <a:xfrm>
                <a:off x="4830" y="1119"/>
                <a:ext cx="635" cy="19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1000"/>
                  <a:t> </a:t>
                </a:r>
                <a:endParaRPr lang="es-ES"/>
              </a:p>
            </p:txBody>
          </p:sp>
          <p:sp>
            <p:nvSpPr>
              <p:cNvPr id="14363" name="Rectangle 93"/>
              <p:cNvSpPr>
                <a:spLocks noChangeArrowheads="1"/>
              </p:cNvSpPr>
              <p:nvPr/>
            </p:nvSpPr>
            <p:spPr bwMode="auto">
              <a:xfrm>
                <a:off x="204" y="1310"/>
                <a:ext cx="771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eaLnBrk="0" hangingPunct="0"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None/>
                </a:pPr>
                <a:endParaRPr lang="es-AR" sz="2800"/>
              </a:p>
            </p:txBody>
          </p:sp>
          <p:sp>
            <p:nvSpPr>
              <p:cNvPr id="14364" name="Rectangle 94"/>
              <p:cNvSpPr>
                <a:spLocks noChangeArrowheads="1"/>
              </p:cNvSpPr>
              <p:nvPr/>
            </p:nvSpPr>
            <p:spPr bwMode="auto">
              <a:xfrm>
                <a:off x="975" y="1310"/>
                <a:ext cx="1587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eaLnBrk="0" hangingPunct="0"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None/>
                </a:pPr>
                <a:endParaRPr lang="es-AR" sz="2800"/>
              </a:p>
            </p:txBody>
          </p:sp>
          <p:sp>
            <p:nvSpPr>
              <p:cNvPr id="14365" name="Rectangle 95"/>
              <p:cNvSpPr>
                <a:spLocks noChangeArrowheads="1"/>
              </p:cNvSpPr>
              <p:nvPr/>
            </p:nvSpPr>
            <p:spPr bwMode="auto">
              <a:xfrm>
                <a:off x="2562" y="1310"/>
                <a:ext cx="862" cy="32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 b="1"/>
                  <a:t>CE</a:t>
                </a:r>
                <a:endParaRPr lang="es-ES" sz="2000"/>
              </a:p>
            </p:txBody>
          </p:sp>
          <p:sp>
            <p:nvSpPr>
              <p:cNvPr id="14366" name="Rectangle 96"/>
              <p:cNvSpPr>
                <a:spLocks noChangeArrowheads="1"/>
              </p:cNvSpPr>
              <p:nvPr/>
            </p:nvSpPr>
            <p:spPr bwMode="auto">
              <a:xfrm>
                <a:off x="3424" y="1310"/>
                <a:ext cx="680" cy="32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 b="1"/>
                  <a:t>RAS</a:t>
                </a:r>
                <a:endParaRPr lang="es-ES" sz="2000"/>
              </a:p>
            </p:txBody>
          </p:sp>
          <p:sp>
            <p:nvSpPr>
              <p:cNvPr id="14367" name="Rectangle 97"/>
              <p:cNvSpPr>
                <a:spLocks noChangeArrowheads="1"/>
              </p:cNvSpPr>
              <p:nvPr/>
            </p:nvSpPr>
            <p:spPr bwMode="auto">
              <a:xfrm>
                <a:off x="4104" y="1310"/>
                <a:ext cx="726" cy="32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 b="1"/>
                  <a:t>pH</a:t>
                </a:r>
                <a:endParaRPr lang="es-ES" sz="2000"/>
              </a:p>
            </p:txBody>
          </p:sp>
          <p:sp>
            <p:nvSpPr>
              <p:cNvPr id="14368" name="Rectangle 98"/>
              <p:cNvSpPr>
                <a:spLocks noChangeArrowheads="1"/>
              </p:cNvSpPr>
              <p:nvPr/>
            </p:nvSpPr>
            <p:spPr bwMode="auto">
              <a:xfrm>
                <a:off x="4830" y="1310"/>
                <a:ext cx="635" cy="32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 b="1"/>
                  <a:t>PSI</a:t>
                </a:r>
                <a:endParaRPr lang="es-ES" sz="2000"/>
              </a:p>
            </p:txBody>
          </p:sp>
          <p:sp>
            <p:nvSpPr>
              <p:cNvPr id="14369" name="Rectangle 99"/>
              <p:cNvSpPr>
                <a:spLocks noChangeArrowheads="1"/>
              </p:cNvSpPr>
              <p:nvPr/>
            </p:nvSpPr>
            <p:spPr bwMode="auto">
              <a:xfrm>
                <a:off x="204" y="1638"/>
                <a:ext cx="771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eaLnBrk="0" hangingPunct="0"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None/>
                </a:pPr>
                <a:endParaRPr lang="es-AR" sz="2800"/>
              </a:p>
            </p:txBody>
          </p:sp>
          <p:sp>
            <p:nvSpPr>
              <p:cNvPr id="14370" name="Rectangle 100"/>
              <p:cNvSpPr>
                <a:spLocks noChangeArrowheads="1"/>
              </p:cNvSpPr>
              <p:nvPr/>
            </p:nvSpPr>
            <p:spPr bwMode="auto">
              <a:xfrm>
                <a:off x="975" y="1638"/>
                <a:ext cx="15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eaLnBrk="0" hangingPunct="0"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None/>
                </a:pPr>
                <a:endParaRPr lang="es-AR" sz="2800"/>
              </a:p>
            </p:txBody>
          </p:sp>
          <p:sp>
            <p:nvSpPr>
              <p:cNvPr id="14371" name="Rectangle 101"/>
              <p:cNvSpPr>
                <a:spLocks noChangeArrowheads="1"/>
              </p:cNvSpPr>
              <p:nvPr/>
            </p:nvSpPr>
            <p:spPr bwMode="auto">
              <a:xfrm>
                <a:off x="2562" y="1638"/>
                <a:ext cx="862" cy="36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1600"/>
                  <a:t>Ds m</a:t>
                </a:r>
                <a:r>
                  <a:rPr lang="es-ES" sz="1600" baseline="30000"/>
                  <a:t>-1</a:t>
                </a:r>
                <a:r>
                  <a:rPr lang="es-ES" sz="1600"/>
                  <a:t> (25ºC)</a:t>
                </a:r>
              </a:p>
            </p:txBody>
          </p:sp>
          <p:sp>
            <p:nvSpPr>
              <p:cNvPr id="14372" name="Rectangle 102"/>
              <p:cNvSpPr>
                <a:spLocks noChangeArrowheads="1"/>
              </p:cNvSpPr>
              <p:nvPr/>
            </p:nvSpPr>
            <p:spPr bwMode="auto">
              <a:xfrm>
                <a:off x="3424" y="1638"/>
                <a:ext cx="680" cy="36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1600"/>
                  <a:t> </a:t>
                </a:r>
              </a:p>
            </p:txBody>
          </p:sp>
          <p:sp>
            <p:nvSpPr>
              <p:cNvPr id="14373" name="Rectangle 103"/>
              <p:cNvSpPr>
                <a:spLocks noChangeArrowheads="1"/>
              </p:cNvSpPr>
              <p:nvPr/>
            </p:nvSpPr>
            <p:spPr bwMode="auto">
              <a:xfrm>
                <a:off x="4104" y="1638"/>
                <a:ext cx="726" cy="36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1600"/>
                  <a:t> </a:t>
                </a:r>
              </a:p>
            </p:txBody>
          </p:sp>
          <p:sp>
            <p:nvSpPr>
              <p:cNvPr id="14374" name="Rectangle 104"/>
              <p:cNvSpPr>
                <a:spLocks noChangeArrowheads="1"/>
              </p:cNvSpPr>
              <p:nvPr/>
            </p:nvSpPr>
            <p:spPr bwMode="auto">
              <a:xfrm>
                <a:off x="4830" y="1638"/>
                <a:ext cx="635" cy="36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1600"/>
                  <a:t>%</a:t>
                </a:r>
              </a:p>
            </p:txBody>
          </p:sp>
          <p:sp>
            <p:nvSpPr>
              <p:cNvPr id="14375" name="Rectangle 105"/>
              <p:cNvSpPr>
                <a:spLocks noChangeArrowheads="1"/>
              </p:cNvSpPr>
              <p:nvPr/>
            </p:nvSpPr>
            <p:spPr bwMode="auto">
              <a:xfrm>
                <a:off x="204" y="2003"/>
                <a:ext cx="771" cy="28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2400"/>
                  <a:t>Actual</a:t>
                </a:r>
              </a:p>
            </p:txBody>
          </p:sp>
          <p:sp>
            <p:nvSpPr>
              <p:cNvPr id="14376" name="Rectangle 106"/>
              <p:cNvSpPr>
                <a:spLocks noChangeArrowheads="1"/>
              </p:cNvSpPr>
              <p:nvPr/>
            </p:nvSpPr>
            <p:spPr bwMode="auto">
              <a:xfrm>
                <a:off x="975" y="2003"/>
                <a:ext cx="1587" cy="28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1000"/>
                  <a:t> </a:t>
                </a:r>
                <a:endParaRPr lang="es-ES"/>
              </a:p>
            </p:txBody>
          </p:sp>
          <p:sp>
            <p:nvSpPr>
              <p:cNvPr id="14377" name="Rectangle 107"/>
              <p:cNvSpPr>
                <a:spLocks noChangeArrowheads="1"/>
              </p:cNvSpPr>
              <p:nvPr/>
            </p:nvSpPr>
            <p:spPr bwMode="auto">
              <a:xfrm>
                <a:off x="2562" y="2003"/>
                <a:ext cx="862" cy="28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1000"/>
                  <a:t> </a:t>
                </a:r>
                <a:endParaRPr lang="es-ES"/>
              </a:p>
            </p:txBody>
          </p:sp>
          <p:sp>
            <p:nvSpPr>
              <p:cNvPr id="14378" name="Rectangle 108"/>
              <p:cNvSpPr>
                <a:spLocks noChangeArrowheads="1"/>
              </p:cNvSpPr>
              <p:nvPr/>
            </p:nvSpPr>
            <p:spPr bwMode="auto">
              <a:xfrm>
                <a:off x="3424" y="2003"/>
                <a:ext cx="680" cy="28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1000"/>
                  <a:t> </a:t>
                </a:r>
                <a:endParaRPr lang="es-ES"/>
              </a:p>
            </p:txBody>
          </p:sp>
          <p:sp>
            <p:nvSpPr>
              <p:cNvPr id="14379" name="Rectangle 109"/>
              <p:cNvSpPr>
                <a:spLocks noChangeArrowheads="1"/>
              </p:cNvSpPr>
              <p:nvPr/>
            </p:nvSpPr>
            <p:spPr bwMode="auto">
              <a:xfrm>
                <a:off x="4104" y="2003"/>
                <a:ext cx="726" cy="28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1000"/>
                  <a:t> </a:t>
                </a:r>
                <a:endParaRPr lang="es-ES"/>
              </a:p>
            </p:txBody>
          </p:sp>
          <p:sp>
            <p:nvSpPr>
              <p:cNvPr id="14380" name="Rectangle 110"/>
              <p:cNvSpPr>
                <a:spLocks noChangeArrowheads="1"/>
              </p:cNvSpPr>
              <p:nvPr/>
            </p:nvSpPr>
            <p:spPr bwMode="auto">
              <a:xfrm>
                <a:off x="4830" y="2003"/>
                <a:ext cx="635" cy="28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1000"/>
                  <a:t> </a:t>
                </a:r>
                <a:endParaRPr lang="es-ES"/>
              </a:p>
            </p:txBody>
          </p:sp>
          <p:sp>
            <p:nvSpPr>
              <p:cNvPr id="14381" name="Rectangle 111"/>
              <p:cNvSpPr>
                <a:spLocks noChangeArrowheads="1"/>
              </p:cNvSpPr>
              <p:nvPr/>
            </p:nvSpPr>
            <p:spPr bwMode="auto">
              <a:xfrm>
                <a:off x="204" y="2290"/>
                <a:ext cx="771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1600"/>
                  <a:t> </a:t>
                </a:r>
              </a:p>
            </p:txBody>
          </p:sp>
          <p:sp>
            <p:nvSpPr>
              <p:cNvPr id="14382" name="Rectangle 112"/>
              <p:cNvSpPr>
                <a:spLocks noChangeArrowheads="1"/>
              </p:cNvSpPr>
              <p:nvPr/>
            </p:nvSpPr>
            <p:spPr bwMode="auto">
              <a:xfrm>
                <a:off x="975" y="2290"/>
                <a:ext cx="1587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/>
                  <a:t>suelos </a:t>
                </a:r>
                <a:r>
                  <a:rPr lang="es-ES" sz="2000" i="1"/>
                  <a:t>salinos</a:t>
                </a:r>
              </a:p>
            </p:txBody>
          </p:sp>
          <p:sp>
            <p:nvSpPr>
              <p:cNvPr id="14383" name="Rectangle 113"/>
              <p:cNvSpPr>
                <a:spLocks noChangeArrowheads="1"/>
              </p:cNvSpPr>
              <p:nvPr/>
            </p:nvSpPr>
            <p:spPr bwMode="auto">
              <a:xfrm>
                <a:off x="2562" y="2290"/>
                <a:ext cx="862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&gt; 4 (2 – 8)</a:t>
                </a:r>
              </a:p>
            </p:txBody>
          </p:sp>
          <p:sp>
            <p:nvSpPr>
              <p:cNvPr id="14384" name="Rectangle 114"/>
              <p:cNvSpPr>
                <a:spLocks noChangeArrowheads="1"/>
              </p:cNvSpPr>
              <p:nvPr/>
            </p:nvSpPr>
            <p:spPr bwMode="auto">
              <a:xfrm>
                <a:off x="3424" y="2290"/>
                <a:ext cx="680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 </a:t>
                </a:r>
              </a:p>
            </p:txBody>
          </p:sp>
          <p:sp>
            <p:nvSpPr>
              <p:cNvPr id="14385" name="Rectangle 115"/>
              <p:cNvSpPr>
                <a:spLocks noChangeArrowheads="1"/>
              </p:cNvSpPr>
              <p:nvPr/>
            </p:nvSpPr>
            <p:spPr bwMode="auto">
              <a:xfrm>
                <a:off x="4104" y="2290"/>
                <a:ext cx="726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≤ 8,5</a:t>
                </a:r>
              </a:p>
            </p:txBody>
          </p:sp>
          <p:sp>
            <p:nvSpPr>
              <p:cNvPr id="14386" name="Rectangle 116"/>
              <p:cNvSpPr>
                <a:spLocks noChangeArrowheads="1"/>
              </p:cNvSpPr>
              <p:nvPr/>
            </p:nvSpPr>
            <p:spPr bwMode="auto">
              <a:xfrm>
                <a:off x="4830" y="2290"/>
                <a:ext cx="635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 </a:t>
                </a:r>
              </a:p>
            </p:txBody>
          </p:sp>
          <p:sp>
            <p:nvSpPr>
              <p:cNvPr id="14387" name="Rectangle 117"/>
              <p:cNvSpPr>
                <a:spLocks noChangeArrowheads="1"/>
              </p:cNvSpPr>
              <p:nvPr/>
            </p:nvSpPr>
            <p:spPr bwMode="auto">
              <a:xfrm>
                <a:off x="204" y="2539"/>
                <a:ext cx="771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1600"/>
                  <a:t> </a:t>
                </a:r>
              </a:p>
            </p:txBody>
          </p:sp>
          <p:sp>
            <p:nvSpPr>
              <p:cNvPr id="14388" name="Rectangle 118"/>
              <p:cNvSpPr>
                <a:spLocks noChangeArrowheads="1"/>
              </p:cNvSpPr>
              <p:nvPr/>
            </p:nvSpPr>
            <p:spPr bwMode="auto">
              <a:xfrm>
                <a:off x="975" y="2539"/>
                <a:ext cx="1587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/>
                  <a:t>suelos </a:t>
                </a:r>
                <a:r>
                  <a:rPr lang="es-ES" sz="2000" i="1"/>
                  <a:t>sódicos</a:t>
                </a:r>
              </a:p>
            </p:txBody>
          </p:sp>
          <p:sp>
            <p:nvSpPr>
              <p:cNvPr id="14389" name="Rectangle 119"/>
              <p:cNvSpPr>
                <a:spLocks noChangeArrowheads="1"/>
              </p:cNvSpPr>
              <p:nvPr/>
            </p:nvSpPr>
            <p:spPr bwMode="auto">
              <a:xfrm>
                <a:off x="2562" y="2539"/>
                <a:ext cx="862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 </a:t>
                </a:r>
              </a:p>
            </p:txBody>
          </p:sp>
          <p:sp>
            <p:nvSpPr>
              <p:cNvPr id="14390" name="Rectangle 120"/>
              <p:cNvSpPr>
                <a:spLocks noChangeArrowheads="1"/>
              </p:cNvSpPr>
              <p:nvPr/>
            </p:nvSpPr>
            <p:spPr bwMode="auto">
              <a:xfrm>
                <a:off x="3424" y="2539"/>
                <a:ext cx="680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&gt; 13</a:t>
                </a:r>
              </a:p>
            </p:txBody>
          </p:sp>
          <p:sp>
            <p:nvSpPr>
              <p:cNvPr id="14391" name="Rectangle 121"/>
              <p:cNvSpPr>
                <a:spLocks noChangeArrowheads="1"/>
              </p:cNvSpPr>
              <p:nvPr/>
            </p:nvSpPr>
            <p:spPr bwMode="auto">
              <a:xfrm>
                <a:off x="4104" y="2539"/>
                <a:ext cx="726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 </a:t>
                </a:r>
              </a:p>
            </p:txBody>
          </p:sp>
          <p:sp>
            <p:nvSpPr>
              <p:cNvPr id="14392" name="Rectangle 122"/>
              <p:cNvSpPr>
                <a:spLocks noChangeArrowheads="1"/>
              </p:cNvSpPr>
              <p:nvPr/>
            </p:nvSpPr>
            <p:spPr bwMode="auto">
              <a:xfrm>
                <a:off x="4830" y="2539"/>
                <a:ext cx="635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 </a:t>
                </a:r>
              </a:p>
            </p:txBody>
          </p:sp>
          <p:sp>
            <p:nvSpPr>
              <p:cNvPr id="14393" name="Rectangle 123"/>
              <p:cNvSpPr>
                <a:spLocks noChangeArrowheads="1"/>
              </p:cNvSpPr>
              <p:nvPr/>
            </p:nvSpPr>
            <p:spPr bwMode="auto">
              <a:xfrm>
                <a:off x="204" y="2788"/>
                <a:ext cx="771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2000"/>
                  <a:t>Antiguas</a:t>
                </a:r>
              </a:p>
            </p:txBody>
          </p:sp>
          <p:sp>
            <p:nvSpPr>
              <p:cNvPr id="14394" name="Rectangle 124"/>
              <p:cNvSpPr>
                <a:spLocks noChangeArrowheads="1"/>
              </p:cNvSpPr>
              <p:nvPr/>
            </p:nvSpPr>
            <p:spPr bwMode="auto">
              <a:xfrm>
                <a:off x="975" y="2788"/>
                <a:ext cx="1587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/>
                  <a:t> </a:t>
                </a:r>
              </a:p>
            </p:txBody>
          </p:sp>
          <p:sp>
            <p:nvSpPr>
              <p:cNvPr id="14395" name="Rectangle 125"/>
              <p:cNvSpPr>
                <a:spLocks noChangeArrowheads="1"/>
              </p:cNvSpPr>
              <p:nvPr/>
            </p:nvSpPr>
            <p:spPr bwMode="auto">
              <a:xfrm>
                <a:off x="2562" y="2788"/>
                <a:ext cx="862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 </a:t>
                </a:r>
              </a:p>
            </p:txBody>
          </p:sp>
          <p:sp>
            <p:nvSpPr>
              <p:cNvPr id="14396" name="Rectangle 126"/>
              <p:cNvSpPr>
                <a:spLocks noChangeArrowheads="1"/>
              </p:cNvSpPr>
              <p:nvPr/>
            </p:nvSpPr>
            <p:spPr bwMode="auto">
              <a:xfrm>
                <a:off x="3424" y="2788"/>
                <a:ext cx="680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 </a:t>
                </a:r>
              </a:p>
            </p:txBody>
          </p:sp>
          <p:sp>
            <p:nvSpPr>
              <p:cNvPr id="14397" name="Rectangle 127"/>
              <p:cNvSpPr>
                <a:spLocks noChangeArrowheads="1"/>
              </p:cNvSpPr>
              <p:nvPr/>
            </p:nvSpPr>
            <p:spPr bwMode="auto">
              <a:xfrm>
                <a:off x="4104" y="2788"/>
                <a:ext cx="726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 </a:t>
                </a:r>
              </a:p>
            </p:txBody>
          </p:sp>
          <p:sp>
            <p:nvSpPr>
              <p:cNvPr id="14398" name="Rectangle 128"/>
              <p:cNvSpPr>
                <a:spLocks noChangeArrowheads="1"/>
              </p:cNvSpPr>
              <p:nvPr/>
            </p:nvSpPr>
            <p:spPr bwMode="auto">
              <a:xfrm>
                <a:off x="4830" y="2788"/>
                <a:ext cx="635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 </a:t>
                </a:r>
              </a:p>
            </p:txBody>
          </p:sp>
          <p:sp>
            <p:nvSpPr>
              <p:cNvPr id="14399" name="Rectangle 129"/>
              <p:cNvSpPr>
                <a:spLocks noChangeArrowheads="1"/>
              </p:cNvSpPr>
              <p:nvPr/>
            </p:nvSpPr>
            <p:spPr bwMode="auto">
              <a:xfrm>
                <a:off x="204" y="3037"/>
                <a:ext cx="771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1600"/>
                  <a:t> </a:t>
                </a:r>
              </a:p>
            </p:txBody>
          </p:sp>
          <p:sp>
            <p:nvSpPr>
              <p:cNvPr id="14400" name="Rectangle 130"/>
              <p:cNvSpPr>
                <a:spLocks noChangeArrowheads="1"/>
              </p:cNvSpPr>
              <p:nvPr/>
            </p:nvSpPr>
            <p:spPr bwMode="auto">
              <a:xfrm>
                <a:off x="975" y="3037"/>
                <a:ext cx="1587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dirty="0"/>
                  <a:t>suelos </a:t>
                </a:r>
                <a:r>
                  <a:rPr lang="es-ES" sz="2000" i="1" dirty="0"/>
                  <a:t>alcalinos</a:t>
                </a:r>
              </a:p>
            </p:txBody>
          </p:sp>
          <p:sp>
            <p:nvSpPr>
              <p:cNvPr id="14401" name="Rectangle 131"/>
              <p:cNvSpPr>
                <a:spLocks noChangeArrowheads="1"/>
              </p:cNvSpPr>
              <p:nvPr/>
            </p:nvSpPr>
            <p:spPr bwMode="auto">
              <a:xfrm>
                <a:off x="2562" y="3037"/>
                <a:ext cx="862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&lt; 4</a:t>
                </a:r>
              </a:p>
            </p:txBody>
          </p:sp>
          <p:sp>
            <p:nvSpPr>
              <p:cNvPr id="14402" name="Rectangle 132"/>
              <p:cNvSpPr>
                <a:spLocks noChangeArrowheads="1"/>
              </p:cNvSpPr>
              <p:nvPr/>
            </p:nvSpPr>
            <p:spPr bwMode="auto">
              <a:xfrm>
                <a:off x="3424" y="3037"/>
                <a:ext cx="680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 </a:t>
                </a:r>
              </a:p>
            </p:txBody>
          </p:sp>
          <p:sp>
            <p:nvSpPr>
              <p:cNvPr id="14403" name="Rectangle 133"/>
              <p:cNvSpPr>
                <a:spLocks noChangeArrowheads="1"/>
              </p:cNvSpPr>
              <p:nvPr/>
            </p:nvSpPr>
            <p:spPr bwMode="auto">
              <a:xfrm>
                <a:off x="4104" y="3037"/>
                <a:ext cx="726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≥ 8,5</a:t>
                </a:r>
              </a:p>
            </p:txBody>
          </p:sp>
          <p:sp>
            <p:nvSpPr>
              <p:cNvPr id="14404" name="Rectangle 134"/>
              <p:cNvSpPr>
                <a:spLocks noChangeArrowheads="1"/>
              </p:cNvSpPr>
              <p:nvPr/>
            </p:nvSpPr>
            <p:spPr bwMode="auto">
              <a:xfrm>
                <a:off x="4830" y="3037"/>
                <a:ext cx="635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&gt; 15</a:t>
                </a:r>
              </a:p>
            </p:txBody>
          </p:sp>
          <p:sp>
            <p:nvSpPr>
              <p:cNvPr id="14405" name="Rectangle 135"/>
              <p:cNvSpPr>
                <a:spLocks noChangeArrowheads="1"/>
              </p:cNvSpPr>
              <p:nvPr/>
            </p:nvSpPr>
            <p:spPr bwMode="auto">
              <a:xfrm>
                <a:off x="204" y="3286"/>
                <a:ext cx="771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 sz="1600"/>
                  <a:t> </a:t>
                </a:r>
              </a:p>
            </p:txBody>
          </p:sp>
          <p:sp>
            <p:nvSpPr>
              <p:cNvPr id="14406" name="Rectangle 136"/>
              <p:cNvSpPr>
                <a:spLocks noChangeArrowheads="1"/>
              </p:cNvSpPr>
              <p:nvPr/>
            </p:nvSpPr>
            <p:spPr bwMode="auto">
              <a:xfrm>
                <a:off x="975" y="3286"/>
                <a:ext cx="1587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fontAlgn="b"/>
                <a:r>
                  <a:rPr lang="es-ES"/>
                  <a:t>suelos </a:t>
                </a:r>
                <a:r>
                  <a:rPr lang="es-ES" sz="2000" i="1"/>
                  <a:t>salino sódicos</a:t>
                </a:r>
              </a:p>
            </p:txBody>
          </p:sp>
          <p:sp>
            <p:nvSpPr>
              <p:cNvPr id="14407" name="Rectangle 137"/>
              <p:cNvSpPr>
                <a:spLocks noChangeArrowheads="1"/>
              </p:cNvSpPr>
              <p:nvPr/>
            </p:nvSpPr>
            <p:spPr bwMode="auto">
              <a:xfrm>
                <a:off x="2562" y="3286"/>
                <a:ext cx="862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&gt; 4</a:t>
                </a:r>
              </a:p>
            </p:txBody>
          </p:sp>
          <p:sp>
            <p:nvSpPr>
              <p:cNvPr id="14408" name="Rectangle 138"/>
              <p:cNvSpPr>
                <a:spLocks noChangeArrowheads="1"/>
              </p:cNvSpPr>
              <p:nvPr/>
            </p:nvSpPr>
            <p:spPr bwMode="auto">
              <a:xfrm>
                <a:off x="3424" y="3286"/>
                <a:ext cx="680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 </a:t>
                </a:r>
              </a:p>
            </p:txBody>
          </p:sp>
          <p:sp>
            <p:nvSpPr>
              <p:cNvPr id="14409" name="Rectangle 139"/>
              <p:cNvSpPr>
                <a:spLocks noChangeArrowheads="1"/>
              </p:cNvSpPr>
              <p:nvPr/>
            </p:nvSpPr>
            <p:spPr bwMode="auto">
              <a:xfrm>
                <a:off x="4104" y="3286"/>
                <a:ext cx="726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 dirty="0"/>
                  <a:t>&lt; 8,5</a:t>
                </a:r>
              </a:p>
            </p:txBody>
          </p:sp>
          <p:sp>
            <p:nvSpPr>
              <p:cNvPr id="14410" name="Rectangle 140"/>
              <p:cNvSpPr>
                <a:spLocks noChangeArrowheads="1"/>
              </p:cNvSpPr>
              <p:nvPr/>
            </p:nvSpPr>
            <p:spPr bwMode="auto">
              <a:xfrm>
                <a:off x="4830" y="3286"/>
                <a:ext cx="635" cy="2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fontAlgn="b"/>
                <a:r>
                  <a:rPr lang="es-ES" sz="2000"/>
                  <a:t>&gt; 15</a:t>
                </a:r>
              </a:p>
            </p:txBody>
          </p:sp>
          <p:sp>
            <p:nvSpPr>
              <p:cNvPr id="14411" name="Line 141"/>
              <p:cNvSpPr>
                <a:spLocks noChangeShapeType="1"/>
              </p:cNvSpPr>
              <p:nvPr/>
            </p:nvSpPr>
            <p:spPr bwMode="auto">
              <a:xfrm>
                <a:off x="2562" y="1310"/>
                <a:ext cx="0" cy="2225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412" name="Line 142"/>
              <p:cNvSpPr>
                <a:spLocks noChangeShapeType="1"/>
              </p:cNvSpPr>
              <p:nvPr/>
            </p:nvSpPr>
            <p:spPr bwMode="auto">
              <a:xfrm>
                <a:off x="3424" y="1310"/>
                <a:ext cx="0" cy="2225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413" name="Line 143"/>
              <p:cNvSpPr>
                <a:spLocks noChangeShapeType="1"/>
              </p:cNvSpPr>
              <p:nvPr/>
            </p:nvSpPr>
            <p:spPr bwMode="auto">
              <a:xfrm>
                <a:off x="4104" y="1310"/>
                <a:ext cx="0" cy="2225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414" name="Line 144"/>
              <p:cNvSpPr>
                <a:spLocks noChangeShapeType="1"/>
              </p:cNvSpPr>
              <p:nvPr/>
            </p:nvSpPr>
            <p:spPr bwMode="auto">
              <a:xfrm>
                <a:off x="4830" y="1310"/>
                <a:ext cx="0" cy="2225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415" name="Line 145"/>
              <p:cNvSpPr>
                <a:spLocks noChangeShapeType="1"/>
              </p:cNvSpPr>
              <p:nvPr/>
            </p:nvSpPr>
            <p:spPr bwMode="auto">
              <a:xfrm>
                <a:off x="204" y="1310"/>
                <a:ext cx="5261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416" name="Line 146"/>
              <p:cNvSpPr>
                <a:spLocks noChangeShapeType="1"/>
              </p:cNvSpPr>
              <p:nvPr/>
            </p:nvSpPr>
            <p:spPr bwMode="auto">
              <a:xfrm>
                <a:off x="204" y="2003"/>
                <a:ext cx="5261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417" name="Line 147"/>
              <p:cNvSpPr>
                <a:spLocks noChangeShapeType="1"/>
              </p:cNvSpPr>
              <p:nvPr/>
            </p:nvSpPr>
            <p:spPr bwMode="auto">
              <a:xfrm>
                <a:off x="2562" y="2539"/>
                <a:ext cx="290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418" name="Line 148"/>
              <p:cNvSpPr>
                <a:spLocks noChangeShapeType="1"/>
              </p:cNvSpPr>
              <p:nvPr/>
            </p:nvSpPr>
            <p:spPr bwMode="auto">
              <a:xfrm>
                <a:off x="204" y="2788"/>
                <a:ext cx="5261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419" name="Line 149"/>
              <p:cNvSpPr>
                <a:spLocks noChangeShapeType="1"/>
              </p:cNvSpPr>
              <p:nvPr/>
            </p:nvSpPr>
            <p:spPr bwMode="auto">
              <a:xfrm>
                <a:off x="2562" y="3286"/>
                <a:ext cx="290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" name="Line 150"/>
              <p:cNvSpPr>
                <a:spLocks noChangeShapeType="1"/>
              </p:cNvSpPr>
              <p:nvPr/>
            </p:nvSpPr>
            <p:spPr bwMode="auto">
              <a:xfrm>
                <a:off x="204" y="754"/>
                <a:ext cx="0" cy="556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421" name="Line 151"/>
              <p:cNvSpPr>
                <a:spLocks noChangeShapeType="1"/>
              </p:cNvSpPr>
              <p:nvPr/>
            </p:nvSpPr>
            <p:spPr bwMode="auto">
              <a:xfrm>
                <a:off x="204" y="2003"/>
                <a:ext cx="0" cy="1532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422" name="Line 152"/>
              <p:cNvSpPr>
                <a:spLocks noChangeShapeType="1"/>
              </p:cNvSpPr>
              <p:nvPr/>
            </p:nvSpPr>
            <p:spPr bwMode="auto">
              <a:xfrm>
                <a:off x="5465" y="754"/>
                <a:ext cx="0" cy="2781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423" name="Line 153"/>
              <p:cNvSpPr>
                <a:spLocks noChangeShapeType="1"/>
              </p:cNvSpPr>
              <p:nvPr/>
            </p:nvSpPr>
            <p:spPr bwMode="auto">
              <a:xfrm>
                <a:off x="204" y="754"/>
                <a:ext cx="5261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424" name="Line 154"/>
              <p:cNvSpPr>
                <a:spLocks noChangeShapeType="1"/>
              </p:cNvSpPr>
              <p:nvPr/>
            </p:nvSpPr>
            <p:spPr bwMode="auto">
              <a:xfrm>
                <a:off x="204" y="3535"/>
                <a:ext cx="5261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</p:grpSp>
      <p:grpSp>
        <p:nvGrpSpPr>
          <p:cNvPr id="14426" name="Group 90"/>
          <p:cNvGrpSpPr>
            <a:grpSpLocks/>
          </p:cNvGrpSpPr>
          <p:nvPr/>
        </p:nvGrpSpPr>
        <p:grpSpPr bwMode="auto">
          <a:xfrm>
            <a:off x="2028040" y="6207125"/>
            <a:ext cx="9294814" cy="6858001"/>
            <a:chOff x="-59" y="379"/>
            <a:chExt cx="5855" cy="4320"/>
          </a:xfrm>
        </p:grpSpPr>
        <p:sp>
          <p:nvSpPr>
            <p:cNvPr id="14352" name="Rectangle 91"/>
            <p:cNvSpPr>
              <a:spLocks noChangeArrowheads="1"/>
            </p:cNvSpPr>
            <p:nvPr/>
          </p:nvSpPr>
          <p:spPr bwMode="auto">
            <a:xfrm>
              <a:off x="36" y="379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pic>
          <p:nvPicPr>
            <p:cNvPr id="14353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59" y="1738"/>
              <a:ext cx="5597" cy="1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4" name="3 Rectángulo"/>
            <p:cNvSpPr>
              <a:spLocks noChangeArrowheads="1"/>
            </p:cNvSpPr>
            <p:nvPr/>
          </p:nvSpPr>
          <p:spPr bwMode="auto">
            <a:xfrm>
              <a:off x="385" y="890"/>
              <a:ext cx="5167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AR" sz="2000" dirty="0"/>
                <a:t>Características Principales Utilizadas Para Diferenciar Suelos Salinos y  </a:t>
              </a:r>
              <a:r>
                <a:rPr lang="es-AR" sz="2000" dirty="0" err="1"/>
                <a:t>Sodicos</a:t>
              </a:r>
              <a:r>
                <a:rPr lang="es-AR" sz="2000" dirty="0"/>
                <a:t> (según el criterio del manual 60 del </a:t>
              </a:r>
              <a:r>
                <a:rPr lang="es-AR" sz="2000" b="1" dirty="0"/>
                <a:t>USDA</a:t>
              </a:r>
              <a:r>
                <a:rPr lang="es-AR" sz="2000" dirty="0"/>
                <a:t>), criterio considerado en la Taxonomía de suelos. </a:t>
              </a:r>
            </a:p>
          </p:txBody>
        </p:sp>
      </p:grpSp>
      <p:sp>
        <p:nvSpPr>
          <p:cNvPr id="14430" name="Text Box 94"/>
          <p:cNvSpPr txBox="1">
            <a:spLocks noChangeArrowheads="1"/>
          </p:cNvSpPr>
          <p:nvPr/>
        </p:nvSpPr>
        <p:spPr bwMode="auto">
          <a:xfrm>
            <a:off x="1908175" y="5084763"/>
            <a:ext cx="5060608" cy="376237"/>
          </a:xfrm>
          <a:prstGeom prst="rect">
            <a:avLst/>
          </a:prstGeom>
          <a:noFill/>
          <a:ln w="9525">
            <a:solidFill>
              <a:schemeClr val="bg2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AR" dirty="0"/>
              <a:t>Utilidad restringida en condiciones de secano.</a:t>
            </a:r>
            <a:endParaRPr lang="es-ES" dirty="0"/>
          </a:p>
        </p:txBody>
      </p:sp>
      <p:sp>
        <p:nvSpPr>
          <p:cNvPr id="4" name="3 Elipse"/>
          <p:cNvSpPr/>
          <p:nvPr/>
        </p:nvSpPr>
        <p:spPr bwMode="auto">
          <a:xfrm>
            <a:off x="6274423" y="4324350"/>
            <a:ext cx="667995" cy="428732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0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338" grpId="0"/>
      <p:bldP spid="14341" grpId="0"/>
      <p:bldP spid="14342" grpId="0"/>
      <p:bldP spid="14343" grpId="0"/>
      <p:bldP spid="14344" grpId="0"/>
      <p:bldP spid="14345" grpId="0"/>
      <p:bldP spid="14346" grpId="0"/>
      <p:bldP spid="14347" grpId="0"/>
      <p:bldP spid="14348" grpId="0"/>
      <p:bldP spid="14349" grpId="0" animBg="1"/>
      <p:bldP spid="14350" grpId="0" animBg="1"/>
      <p:bldP spid="14430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415213" y="1052513"/>
            <a:ext cx="741521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900113" y="981075"/>
            <a:ext cx="77755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/>
              <a:t>Inventario de suelos afectados por SALINIDAD</a:t>
            </a:r>
          </a:p>
          <a:p>
            <a:pPr algn="ctr">
              <a:spcBef>
                <a:spcPct val="50000"/>
              </a:spcBef>
            </a:pPr>
            <a:r>
              <a:rPr lang="es-ES_tradnl" sz="2400"/>
              <a:t>Total para la Región pampena</a:t>
            </a:r>
          </a:p>
          <a:p>
            <a:pPr algn="ctr">
              <a:spcBef>
                <a:spcPct val="50000"/>
              </a:spcBef>
            </a:pPr>
            <a:r>
              <a:rPr lang="es-ES_tradnl" sz="1400" i="1"/>
              <a:t>Fuente ATLAS DE SUELOS DE LA REPUBLICA ARGENTINA.1990.PNUD.INTA SAGPyA</a:t>
            </a:r>
            <a:endParaRPr lang="es-ES" sz="1400" i="1"/>
          </a:p>
        </p:txBody>
      </p:sp>
      <p:graphicFrame>
        <p:nvGraphicFramePr>
          <p:cNvPr id="26730" name="Group 106"/>
          <p:cNvGraphicFramePr>
            <a:graphicFrameLocks noGrp="1"/>
          </p:cNvGraphicFramePr>
          <p:nvPr/>
        </p:nvGraphicFramePr>
        <p:xfrm>
          <a:off x="1547813" y="2708275"/>
          <a:ext cx="6049962" cy="2844166"/>
        </p:xfrm>
        <a:graphic>
          <a:graphicData uri="http://schemas.openxmlformats.org/drawingml/2006/table">
            <a:tbl>
              <a:tblPr/>
              <a:tblGrid>
                <a:gridCol w="2160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4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Provincia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Has en la Provincia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Prov.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Buenos Aires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10.743.107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35 %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Córdoba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2.305.000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16%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Entre Ríos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665.751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8%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Santa Fe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5.124.515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39%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Reg. Pampeana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19.401.646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s-AR" sz="4800"/>
          </a:p>
        </p:txBody>
      </p:sp>
      <p:sp>
        <p:nvSpPr>
          <p:cNvPr id="2" name="1 Título"/>
          <p:cNvSpPr>
            <a:spLocks noGrp="1"/>
          </p:cNvSpPr>
          <p:nvPr>
            <p:ph type="body" idx="4294967295"/>
          </p:nvPr>
        </p:nvSpPr>
        <p:spPr>
          <a:xfrm>
            <a:off x="395288" y="1916113"/>
            <a:ext cx="8229600" cy="3886200"/>
          </a:xfrm>
          <a:gradFill rotWithShape="1">
            <a:gsLst>
              <a:gs pos="0">
                <a:srgbClr val="6565C9"/>
              </a:gs>
              <a:gs pos="80000">
                <a:srgbClr val="8585FF"/>
              </a:gs>
              <a:gs pos="100000">
                <a:srgbClr val="8383FF"/>
              </a:gs>
            </a:gsLst>
            <a:lin ang="16200000"/>
          </a:gradFill>
          <a:ln cap="flat" algn="ctr">
            <a:solidFill>
              <a:srgbClr val="9393FC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s-AR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AR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INFLUENCIA DE LAS SALES Y EL SODIO SOBRE EL SUELO Y LOS CULTIVOS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0013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br>
              <a:rPr lang="es-AR" sz="2800">
                <a:solidFill>
                  <a:srgbClr val="FFFFFF"/>
                </a:solidFill>
              </a:rPr>
            </a:br>
            <a:r>
              <a:rPr lang="es-AR" sz="2800">
                <a:solidFill>
                  <a:srgbClr val="FFFFFF"/>
                </a:solidFill>
              </a:rPr>
              <a:t>INFLUENCIA DE LA SALINIDAD</a:t>
            </a:r>
            <a:br>
              <a:rPr lang="es-AR" sz="2800">
                <a:solidFill>
                  <a:srgbClr val="FFFFFF"/>
                </a:solidFill>
              </a:rPr>
            </a:br>
            <a:endParaRPr lang="es-AR" sz="2800">
              <a:solidFill>
                <a:srgbClr val="FFFFFF"/>
              </a:solidFill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50825" y="1557338"/>
            <a:ext cx="7561263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r>
              <a:rPr lang="es-AR"/>
              <a:t>Eleva </a:t>
            </a:r>
            <a:r>
              <a:rPr lang="es-AR" sz="2400"/>
              <a:t>Potencial Osmótico</a:t>
            </a:r>
            <a:r>
              <a:rPr lang="es-AR"/>
              <a:t> en el potencial agua de los suelos, resultando en una </a:t>
            </a:r>
            <a:r>
              <a:rPr lang="es-AR" b="1"/>
              <a:t>menor disponibilidad de agua</a:t>
            </a:r>
            <a:r>
              <a:rPr lang="es-AR"/>
              <a:t> para los cultivos.</a:t>
            </a:r>
            <a:endParaRPr lang="es-E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23850" y="5013325"/>
            <a:ext cx="6911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r>
              <a:rPr lang="es-AR" sz="2400"/>
              <a:t>Efectos tóxicos</a:t>
            </a:r>
            <a:r>
              <a:rPr lang="es-AR" sz="2000"/>
              <a:t> de algunos iones</a:t>
            </a:r>
            <a:r>
              <a:rPr lang="es-AR"/>
              <a:t>.</a:t>
            </a:r>
            <a:endParaRPr lang="es-E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95288" y="5734050"/>
            <a:ext cx="684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s-AR" sz="2400"/>
              <a:t>Desórdenes nutricionales.</a:t>
            </a:r>
            <a:endParaRPr lang="es-ES" sz="2400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-180975" y="3068638"/>
            <a:ext cx="3960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2000"/>
              <a:t>disminución de las tasas de germinación</a:t>
            </a:r>
            <a:endParaRPr lang="es-ES" sz="2000"/>
          </a:p>
        </p:txBody>
      </p:sp>
      <p:grpSp>
        <p:nvGrpSpPr>
          <p:cNvPr id="31760" name="Group 16"/>
          <p:cNvGrpSpPr>
            <a:grpSpLocks/>
          </p:cNvGrpSpPr>
          <p:nvPr/>
        </p:nvGrpSpPr>
        <p:grpSpPr bwMode="auto">
          <a:xfrm>
            <a:off x="3348038" y="3357563"/>
            <a:ext cx="2519362" cy="396875"/>
            <a:chOff x="2381" y="2251"/>
            <a:chExt cx="1587" cy="250"/>
          </a:xfrm>
        </p:grpSpPr>
        <p:sp>
          <p:nvSpPr>
            <p:cNvPr id="3" name="Text Box 9"/>
            <p:cNvSpPr txBox="1">
              <a:spLocks noChangeArrowheads="1"/>
            </p:cNvSpPr>
            <p:nvPr/>
          </p:nvSpPr>
          <p:spPr bwMode="auto">
            <a:xfrm>
              <a:off x="2381" y="2251"/>
              <a:ext cx="15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AR" sz="2000"/>
                <a:t>   emergencia</a:t>
              </a:r>
              <a:endParaRPr lang="es-ES" sz="2000"/>
            </a:p>
          </p:txBody>
        </p:sp>
        <p:sp>
          <p:nvSpPr>
            <p:cNvPr id="4" name="Line 12"/>
            <p:cNvSpPr>
              <a:spLocks noChangeShapeType="1"/>
            </p:cNvSpPr>
            <p:nvPr/>
          </p:nvSpPr>
          <p:spPr bwMode="auto">
            <a:xfrm>
              <a:off x="2744" y="2251"/>
              <a:ext cx="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31761" name="Group 17"/>
          <p:cNvGrpSpPr>
            <a:grpSpLocks/>
          </p:cNvGrpSpPr>
          <p:nvPr/>
        </p:nvGrpSpPr>
        <p:grpSpPr bwMode="auto">
          <a:xfrm>
            <a:off x="5940425" y="3213100"/>
            <a:ext cx="1727200" cy="396875"/>
            <a:chOff x="3696" y="2205"/>
            <a:chExt cx="1088" cy="250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3696" y="2205"/>
              <a:ext cx="10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AR" sz="2000"/>
                <a:t>crecimiento</a:t>
              </a:r>
              <a:endParaRPr lang="es-ES" sz="2000"/>
            </a:p>
          </p:txBody>
        </p:sp>
        <p:sp>
          <p:nvSpPr>
            <p:cNvPr id="6" name="Line 13"/>
            <p:cNvSpPr>
              <a:spLocks noChangeShapeType="1"/>
            </p:cNvSpPr>
            <p:nvPr/>
          </p:nvSpPr>
          <p:spPr bwMode="auto">
            <a:xfrm>
              <a:off x="3696" y="2251"/>
              <a:ext cx="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31764" name="Group 20"/>
          <p:cNvGrpSpPr>
            <a:grpSpLocks/>
          </p:cNvGrpSpPr>
          <p:nvPr/>
        </p:nvGrpSpPr>
        <p:grpSpPr bwMode="auto">
          <a:xfrm>
            <a:off x="2627313" y="4076700"/>
            <a:ext cx="3384550" cy="863600"/>
            <a:chOff x="1882" y="2523"/>
            <a:chExt cx="1588" cy="544"/>
          </a:xfrm>
        </p:grpSpPr>
        <p:sp>
          <p:nvSpPr>
            <p:cNvPr id="27684" name="Text Box 11"/>
            <p:cNvSpPr txBox="1">
              <a:spLocks noChangeArrowheads="1"/>
            </p:cNvSpPr>
            <p:nvPr/>
          </p:nvSpPr>
          <p:spPr bwMode="auto">
            <a:xfrm>
              <a:off x="2064" y="2659"/>
              <a:ext cx="13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AR" sz="2400"/>
                <a:t>incluso la muerte</a:t>
              </a:r>
              <a:endParaRPr lang="es-ES" sz="2400"/>
            </a:p>
          </p:txBody>
        </p:sp>
        <p:sp>
          <p:nvSpPr>
            <p:cNvPr id="27685" name="AutoShape 14"/>
            <p:cNvSpPr>
              <a:spLocks noChangeArrowheads="1"/>
            </p:cNvSpPr>
            <p:nvPr/>
          </p:nvSpPr>
          <p:spPr bwMode="auto">
            <a:xfrm>
              <a:off x="1882" y="2523"/>
              <a:ext cx="1588" cy="544"/>
            </a:xfrm>
            <a:prstGeom prst="irregularSeal1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</p:grpSp>
      <p:cxnSp>
        <p:nvCxnSpPr>
          <p:cNvPr id="31759" name="AutoShape 15"/>
          <p:cNvCxnSpPr>
            <a:cxnSpLocks noChangeShapeType="1"/>
          </p:cNvCxnSpPr>
          <p:nvPr/>
        </p:nvCxnSpPr>
        <p:spPr bwMode="auto">
          <a:xfrm rot="5400000">
            <a:off x="2655887" y="1503364"/>
            <a:ext cx="625475" cy="21971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762" name="AutoShape 18"/>
          <p:cNvCxnSpPr>
            <a:cxnSpLocks noChangeShapeType="1"/>
            <a:stCxn id="31749" idx="2"/>
            <a:endCxn id="0" idx="0"/>
          </p:cNvCxnSpPr>
          <p:nvPr/>
        </p:nvCxnSpPr>
        <p:spPr bwMode="auto">
          <a:xfrm rot="16200000" flipH="1">
            <a:off x="3786188" y="2535237"/>
            <a:ext cx="1068388" cy="576263"/>
          </a:xfrm>
          <a:prstGeom prst="curvedConnector3">
            <a:avLst>
              <a:gd name="adj1" fmla="val 4992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763" name="AutoShape 19"/>
          <p:cNvCxnSpPr>
            <a:cxnSpLocks noChangeShapeType="1"/>
            <a:stCxn id="31749" idx="2"/>
            <a:endCxn id="0" idx="0"/>
          </p:cNvCxnSpPr>
          <p:nvPr/>
        </p:nvCxnSpPr>
        <p:spPr bwMode="auto">
          <a:xfrm rot="16200000" flipH="1">
            <a:off x="4956175" y="1365250"/>
            <a:ext cx="923925" cy="2771775"/>
          </a:xfrm>
          <a:prstGeom prst="curvedConnector3">
            <a:avLst>
              <a:gd name="adj1" fmla="val 49829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1765" name="Group 21"/>
          <p:cNvGrpSpPr>
            <a:grpSpLocks/>
          </p:cNvGrpSpPr>
          <p:nvPr/>
        </p:nvGrpSpPr>
        <p:grpSpPr bwMode="auto">
          <a:xfrm>
            <a:off x="3924300" y="3141663"/>
            <a:ext cx="4968875" cy="3344862"/>
            <a:chOff x="1383" y="210"/>
            <a:chExt cx="2994" cy="1972"/>
          </a:xfrm>
        </p:grpSpPr>
        <p:pic>
          <p:nvPicPr>
            <p:cNvPr id="2768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83" y="210"/>
              <a:ext cx="2994" cy="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83" name="3 Rectángulo"/>
            <p:cNvSpPr>
              <a:spLocks noChangeArrowheads="1"/>
            </p:cNvSpPr>
            <p:nvPr/>
          </p:nvSpPr>
          <p:spPr bwMode="auto">
            <a:xfrm>
              <a:off x="1429" y="1888"/>
              <a:ext cx="2903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AR" sz="1300"/>
                <a:t>Evolución del % de germinación de soja bajo</a:t>
              </a:r>
            </a:p>
            <a:p>
              <a:r>
                <a:rPr lang="es-AR" sz="1300"/>
                <a:t> distintos niveles de salinidad (Bustingorri y Lavado, 2008).</a:t>
              </a:r>
            </a:p>
          </p:txBody>
        </p:sp>
      </p:grpSp>
      <p:sp>
        <p:nvSpPr>
          <p:cNvPr id="31768" name="Line 24"/>
          <p:cNvSpPr>
            <a:spLocks noChangeShapeType="1"/>
          </p:cNvSpPr>
          <p:nvPr/>
        </p:nvSpPr>
        <p:spPr bwMode="auto">
          <a:xfrm flipV="1">
            <a:off x="5867400" y="4149725"/>
            <a:ext cx="0" cy="122396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31769" name="Line 25"/>
          <p:cNvSpPr>
            <a:spLocks noChangeShapeType="1"/>
          </p:cNvSpPr>
          <p:nvPr/>
        </p:nvSpPr>
        <p:spPr bwMode="auto">
          <a:xfrm flipH="1" flipV="1">
            <a:off x="4643438" y="4076700"/>
            <a:ext cx="1081087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7885113" y="3573463"/>
            <a:ext cx="574675" cy="360362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4140200" y="3860800"/>
            <a:ext cx="574675" cy="360363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31772" name="Oval 28"/>
          <p:cNvSpPr>
            <a:spLocks noChangeArrowheads="1"/>
          </p:cNvSpPr>
          <p:nvPr/>
        </p:nvSpPr>
        <p:spPr bwMode="auto">
          <a:xfrm>
            <a:off x="7812088" y="4868863"/>
            <a:ext cx="647700" cy="4333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31773" name="Line 29"/>
          <p:cNvSpPr>
            <a:spLocks noChangeShapeType="1"/>
          </p:cNvSpPr>
          <p:nvPr/>
        </p:nvSpPr>
        <p:spPr bwMode="auto">
          <a:xfrm flipV="1">
            <a:off x="6948488" y="4581525"/>
            <a:ext cx="0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31774" name="Line 30"/>
          <p:cNvSpPr>
            <a:spLocks noChangeShapeType="1"/>
          </p:cNvSpPr>
          <p:nvPr/>
        </p:nvSpPr>
        <p:spPr bwMode="auto">
          <a:xfrm flipH="1" flipV="1">
            <a:off x="4643438" y="4581525"/>
            <a:ext cx="22336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s-AR"/>
          </a:p>
        </p:txBody>
      </p:sp>
      <p:grpSp>
        <p:nvGrpSpPr>
          <p:cNvPr id="31777" name="Group 33"/>
          <p:cNvGrpSpPr>
            <a:grpSpLocks/>
          </p:cNvGrpSpPr>
          <p:nvPr/>
        </p:nvGrpSpPr>
        <p:grpSpPr bwMode="auto">
          <a:xfrm>
            <a:off x="4067175" y="4292600"/>
            <a:ext cx="647700" cy="504825"/>
            <a:chOff x="2562" y="2704"/>
            <a:chExt cx="408" cy="318"/>
          </a:xfrm>
        </p:grpSpPr>
        <p:sp>
          <p:nvSpPr>
            <p:cNvPr id="27680" name="AutoShape 31"/>
            <p:cNvSpPr>
              <a:spLocks noChangeArrowheads="1"/>
            </p:cNvSpPr>
            <p:nvPr/>
          </p:nvSpPr>
          <p:spPr bwMode="auto">
            <a:xfrm>
              <a:off x="2562" y="2704"/>
              <a:ext cx="408" cy="318"/>
            </a:xfrm>
            <a:prstGeom prst="irregularSeal1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81" name="Text Box 32"/>
            <p:cNvSpPr txBox="1">
              <a:spLocks noChangeArrowheads="1"/>
            </p:cNvSpPr>
            <p:nvPr/>
          </p:nvSpPr>
          <p:spPr bwMode="auto">
            <a:xfrm>
              <a:off x="2653" y="2795"/>
              <a:ext cx="272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100"/>
                <a:t>50</a:t>
              </a:r>
              <a:endParaRPr lang="es-ES" sz="1100"/>
            </a:p>
          </p:txBody>
        </p:sp>
      </p:grpSp>
      <p:sp>
        <p:nvSpPr>
          <p:cNvPr id="31778" name="Rectangle 34"/>
          <p:cNvSpPr>
            <a:spLocks noChangeArrowheads="1"/>
          </p:cNvSpPr>
          <p:nvPr/>
        </p:nvSpPr>
        <p:spPr bwMode="auto">
          <a:xfrm>
            <a:off x="6588125" y="6021388"/>
            <a:ext cx="576263" cy="215900"/>
          </a:xfrm>
          <a:prstGeom prst="rect">
            <a:avLst/>
          </a:prstGeom>
          <a:noFill/>
          <a:ln w="38100">
            <a:solidFill>
              <a:srgbClr val="D6009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grpSp>
        <p:nvGrpSpPr>
          <p:cNvPr id="31779" name="Group 35"/>
          <p:cNvGrpSpPr>
            <a:grpSpLocks/>
          </p:cNvGrpSpPr>
          <p:nvPr/>
        </p:nvGrpSpPr>
        <p:grpSpPr bwMode="auto">
          <a:xfrm>
            <a:off x="3059113" y="3213100"/>
            <a:ext cx="5795962" cy="3303588"/>
            <a:chOff x="1383" y="981"/>
            <a:chExt cx="2886" cy="2029"/>
          </a:xfrm>
        </p:grpSpPr>
        <p:pic>
          <p:nvPicPr>
            <p:cNvPr id="27678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83" y="981"/>
              <a:ext cx="2886" cy="1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9" name="4 Rectángulo"/>
            <p:cNvSpPr>
              <a:spLocks noChangeArrowheads="1"/>
            </p:cNvSpPr>
            <p:nvPr/>
          </p:nvSpPr>
          <p:spPr bwMode="auto">
            <a:xfrm>
              <a:off x="1383" y="2704"/>
              <a:ext cx="2858" cy="3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AR" sz="1300"/>
                <a:t>Disminución porcentual de los rendimientos de soja, cebada y agropiro en suelos salinos.</a:t>
              </a:r>
            </a:p>
          </p:txBody>
        </p:sp>
      </p:grpSp>
      <p:sp>
        <p:nvSpPr>
          <p:cNvPr id="27686" name="Line 38"/>
          <p:cNvSpPr>
            <a:spLocks noChangeShapeType="1"/>
          </p:cNvSpPr>
          <p:nvPr/>
        </p:nvSpPr>
        <p:spPr bwMode="auto">
          <a:xfrm flipV="1">
            <a:off x="4716463" y="4005263"/>
            <a:ext cx="0" cy="1439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27687" name="Line 39"/>
          <p:cNvSpPr>
            <a:spLocks noChangeShapeType="1"/>
          </p:cNvSpPr>
          <p:nvPr/>
        </p:nvSpPr>
        <p:spPr bwMode="auto">
          <a:xfrm flipH="1" flipV="1">
            <a:off x="3851275" y="4724400"/>
            <a:ext cx="8651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27688" name="Oval 40"/>
          <p:cNvSpPr>
            <a:spLocks noChangeArrowheads="1"/>
          </p:cNvSpPr>
          <p:nvPr/>
        </p:nvSpPr>
        <p:spPr bwMode="auto">
          <a:xfrm>
            <a:off x="7667625" y="4437063"/>
            <a:ext cx="1081088" cy="2159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7689" name="Line 41"/>
          <p:cNvSpPr>
            <a:spLocks noChangeShapeType="1"/>
          </p:cNvSpPr>
          <p:nvPr/>
        </p:nvSpPr>
        <p:spPr bwMode="auto">
          <a:xfrm flipH="1" flipV="1">
            <a:off x="3851275" y="4221163"/>
            <a:ext cx="865188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27690" name="Line 42"/>
          <p:cNvSpPr>
            <a:spLocks noChangeShapeType="1"/>
          </p:cNvSpPr>
          <p:nvPr/>
        </p:nvSpPr>
        <p:spPr bwMode="auto">
          <a:xfrm flipH="1" flipV="1">
            <a:off x="3851275" y="4005263"/>
            <a:ext cx="865188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27691" name="Oval 43"/>
          <p:cNvSpPr>
            <a:spLocks noChangeArrowheads="1"/>
          </p:cNvSpPr>
          <p:nvPr/>
        </p:nvSpPr>
        <p:spPr bwMode="auto">
          <a:xfrm>
            <a:off x="7667625" y="4581525"/>
            <a:ext cx="1081088" cy="215900"/>
          </a:xfrm>
          <a:prstGeom prst="ellips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7692" name="Oval 44"/>
          <p:cNvSpPr>
            <a:spLocks noChangeArrowheads="1"/>
          </p:cNvSpPr>
          <p:nvPr/>
        </p:nvSpPr>
        <p:spPr bwMode="auto">
          <a:xfrm>
            <a:off x="7740650" y="4797425"/>
            <a:ext cx="1081088" cy="2159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2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2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73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1749" grpId="0"/>
      <p:bldP spid="31750" grpId="0"/>
      <p:bldP spid="31751" grpId="0"/>
      <p:bldP spid="31752" grpId="0"/>
      <p:bldP spid="31768" grpId="0" animBg="1"/>
      <p:bldP spid="31768" grpId="1" animBg="1"/>
      <p:bldP spid="31769" grpId="0" animBg="1"/>
      <p:bldP spid="31769" grpId="1" animBg="1"/>
      <p:bldP spid="31770" grpId="0" animBg="1"/>
      <p:bldP spid="31770" grpId="1" animBg="1"/>
      <p:bldP spid="31771" grpId="0" animBg="1"/>
      <p:bldP spid="31771" grpId="1" animBg="1"/>
      <p:bldP spid="31772" grpId="0" animBg="1"/>
      <p:bldP spid="31772" grpId="1" animBg="1"/>
      <p:bldP spid="31773" grpId="0" animBg="1"/>
      <p:bldP spid="31773" grpId="1" animBg="1"/>
      <p:bldP spid="31774" grpId="0" animBg="1"/>
      <p:bldP spid="31774" grpId="1" animBg="1"/>
      <p:bldP spid="31778" grpId="0" animBg="1"/>
      <p:bldP spid="31778" grpId="1" animBg="1"/>
      <p:bldP spid="27686" grpId="0" animBg="1"/>
      <p:bldP spid="27686" grpId="1" animBg="1"/>
      <p:bldP spid="27687" grpId="0" animBg="1"/>
      <p:bldP spid="27687" grpId="1" animBg="1"/>
      <p:bldP spid="27688" grpId="0" animBg="1"/>
      <p:bldP spid="27688" grpId="1" animBg="1"/>
      <p:bldP spid="27689" grpId="0" animBg="1"/>
      <p:bldP spid="27689" grpId="1" animBg="1"/>
      <p:bldP spid="27690" grpId="0" animBg="1"/>
      <p:bldP spid="27690" grpId="1" animBg="1"/>
      <p:bldP spid="27691" grpId="0" animBg="1"/>
      <p:bldP spid="27691" grpId="1" animBg="1"/>
      <p:bldP spid="27692" grpId="0" animBg="1"/>
      <p:bldP spid="2769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6"/>
          <p:cNvSpPr txBox="1">
            <a:spLocks noChangeArrowheads="1"/>
          </p:cNvSpPr>
          <p:nvPr/>
        </p:nvSpPr>
        <p:spPr bwMode="auto">
          <a:xfrm>
            <a:off x="827088" y="1052513"/>
            <a:ext cx="2592387" cy="46672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/>
              <a:t>SUELO SALINO</a:t>
            </a:r>
            <a:endParaRPr lang="es-ES" sz="2400"/>
          </a:p>
        </p:txBody>
      </p:sp>
      <p:sp>
        <p:nvSpPr>
          <p:cNvPr id="28674" name="Text Box 8"/>
          <p:cNvSpPr txBox="1">
            <a:spLocks noChangeArrowheads="1"/>
          </p:cNvSpPr>
          <p:nvPr/>
        </p:nvSpPr>
        <p:spPr bwMode="auto">
          <a:xfrm>
            <a:off x="179388" y="2708275"/>
            <a:ext cx="2520950" cy="406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/>
              <a:t>Efectos osmóticos</a:t>
            </a:r>
            <a:endParaRPr lang="es-ES" sz="2000"/>
          </a:p>
        </p:txBody>
      </p:sp>
      <p:sp>
        <p:nvSpPr>
          <p:cNvPr id="28675" name="Text Box 9"/>
          <p:cNvSpPr txBox="1">
            <a:spLocks noChangeArrowheads="1"/>
          </p:cNvSpPr>
          <p:nvPr/>
        </p:nvSpPr>
        <p:spPr bwMode="auto">
          <a:xfrm>
            <a:off x="1763713" y="3860800"/>
            <a:ext cx="2520950" cy="406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/>
              <a:t>Exceso de iones</a:t>
            </a:r>
            <a:endParaRPr lang="es-ES" sz="2000"/>
          </a:p>
        </p:txBody>
      </p:sp>
      <p:sp>
        <p:nvSpPr>
          <p:cNvPr id="28676" name="Text Box 10"/>
          <p:cNvSpPr txBox="1">
            <a:spLocks noChangeArrowheads="1"/>
          </p:cNvSpPr>
          <p:nvPr/>
        </p:nvSpPr>
        <p:spPr bwMode="auto">
          <a:xfrm>
            <a:off x="4932363" y="3860800"/>
            <a:ext cx="2520950" cy="406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/>
              <a:t>Deficiencia de iones</a:t>
            </a:r>
            <a:endParaRPr lang="es-ES" sz="2000"/>
          </a:p>
        </p:txBody>
      </p:sp>
      <p:sp>
        <p:nvSpPr>
          <p:cNvPr id="28677" name="Text Box 11"/>
          <p:cNvSpPr txBox="1">
            <a:spLocks noChangeArrowheads="1"/>
          </p:cNvSpPr>
          <p:nvPr/>
        </p:nvSpPr>
        <p:spPr bwMode="auto">
          <a:xfrm>
            <a:off x="6443663" y="2492375"/>
            <a:ext cx="2520950" cy="711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/>
              <a:t>Degradación estructural del suelo</a:t>
            </a:r>
            <a:endParaRPr lang="es-ES" sz="2000"/>
          </a:p>
        </p:txBody>
      </p:sp>
      <p:sp>
        <p:nvSpPr>
          <p:cNvPr id="28678" name="Text Box 12"/>
          <p:cNvSpPr txBox="1">
            <a:spLocks noChangeArrowheads="1"/>
          </p:cNvSpPr>
          <p:nvPr/>
        </p:nvSpPr>
        <p:spPr bwMode="auto">
          <a:xfrm>
            <a:off x="5795963" y="1052513"/>
            <a:ext cx="2592387" cy="46672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/>
              <a:t>SUELO SODICO</a:t>
            </a:r>
            <a:endParaRPr lang="es-ES" sz="2400"/>
          </a:p>
        </p:txBody>
      </p:sp>
      <p:sp>
        <p:nvSpPr>
          <p:cNvPr id="28679" name="Text Box 13"/>
          <p:cNvSpPr txBox="1">
            <a:spLocks noChangeArrowheads="1"/>
          </p:cNvSpPr>
          <p:nvPr/>
        </p:nvSpPr>
        <p:spPr bwMode="auto">
          <a:xfrm>
            <a:off x="1835150" y="5373688"/>
            <a:ext cx="4968875" cy="83185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/>
              <a:t>Impacto en la agricultura y el medio ambiente</a:t>
            </a:r>
            <a:endParaRPr lang="es-ES" sz="2400"/>
          </a:p>
        </p:txBody>
      </p:sp>
      <p:cxnSp>
        <p:nvCxnSpPr>
          <p:cNvPr id="28680" name="AutoShape 26"/>
          <p:cNvCxnSpPr>
            <a:cxnSpLocks noChangeShapeType="1"/>
          </p:cNvCxnSpPr>
          <p:nvPr/>
        </p:nvCxnSpPr>
        <p:spPr bwMode="auto">
          <a:xfrm flipH="1">
            <a:off x="1403350" y="1628775"/>
            <a:ext cx="503238" cy="9366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681" name="AutoShape 27"/>
          <p:cNvCxnSpPr>
            <a:cxnSpLocks noChangeShapeType="1"/>
          </p:cNvCxnSpPr>
          <p:nvPr/>
        </p:nvCxnSpPr>
        <p:spPr bwMode="auto">
          <a:xfrm>
            <a:off x="2051050" y="1628775"/>
            <a:ext cx="1512888" cy="20875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682" name="AutoShape 28"/>
          <p:cNvCxnSpPr>
            <a:cxnSpLocks noChangeShapeType="1"/>
          </p:cNvCxnSpPr>
          <p:nvPr/>
        </p:nvCxnSpPr>
        <p:spPr bwMode="auto">
          <a:xfrm>
            <a:off x="2411413" y="1628775"/>
            <a:ext cx="3313112" cy="20875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683" name="AutoShape 29"/>
          <p:cNvCxnSpPr>
            <a:cxnSpLocks noChangeShapeType="1"/>
          </p:cNvCxnSpPr>
          <p:nvPr/>
        </p:nvCxnSpPr>
        <p:spPr bwMode="auto">
          <a:xfrm flipH="1">
            <a:off x="3851275" y="1700213"/>
            <a:ext cx="2305050" cy="19446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684" name="AutoShape 30"/>
          <p:cNvCxnSpPr>
            <a:cxnSpLocks noChangeShapeType="1"/>
          </p:cNvCxnSpPr>
          <p:nvPr/>
        </p:nvCxnSpPr>
        <p:spPr bwMode="auto">
          <a:xfrm flipH="1">
            <a:off x="5940425" y="1700213"/>
            <a:ext cx="503238" cy="20161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685" name="AutoShape 31"/>
          <p:cNvCxnSpPr>
            <a:cxnSpLocks noChangeShapeType="1"/>
          </p:cNvCxnSpPr>
          <p:nvPr/>
        </p:nvCxnSpPr>
        <p:spPr bwMode="auto">
          <a:xfrm>
            <a:off x="7380288" y="1628775"/>
            <a:ext cx="0" cy="647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686" name="AutoShape 32"/>
          <p:cNvCxnSpPr>
            <a:cxnSpLocks noChangeShapeType="1"/>
            <a:endCxn id="28678" idx="1"/>
          </p:cNvCxnSpPr>
          <p:nvPr/>
        </p:nvCxnSpPr>
        <p:spPr bwMode="auto">
          <a:xfrm>
            <a:off x="3419475" y="1268413"/>
            <a:ext cx="2376488" cy="174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687" name="AutoShape 33"/>
          <p:cNvCxnSpPr>
            <a:cxnSpLocks noChangeShapeType="1"/>
          </p:cNvCxnSpPr>
          <p:nvPr/>
        </p:nvCxnSpPr>
        <p:spPr bwMode="auto">
          <a:xfrm>
            <a:off x="900113" y="3357563"/>
            <a:ext cx="1150937" cy="18002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688" name="AutoShape 34"/>
          <p:cNvCxnSpPr>
            <a:cxnSpLocks noChangeShapeType="1"/>
          </p:cNvCxnSpPr>
          <p:nvPr/>
        </p:nvCxnSpPr>
        <p:spPr bwMode="auto">
          <a:xfrm>
            <a:off x="2916238" y="4365625"/>
            <a:ext cx="576262" cy="9350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689" name="AutoShape 35"/>
          <p:cNvCxnSpPr>
            <a:cxnSpLocks noChangeShapeType="1"/>
          </p:cNvCxnSpPr>
          <p:nvPr/>
        </p:nvCxnSpPr>
        <p:spPr bwMode="auto">
          <a:xfrm flipH="1">
            <a:off x="4859338" y="4365625"/>
            <a:ext cx="1081087" cy="9350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690" name="AutoShape 36"/>
          <p:cNvCxnSpPr>
            <a:cxnSpLocks noChangeShapeType="1"/>
          </p:cNvCxnSpPr>
          <p:nvPr/>
        </p:nvCxnSpPr>
        <p:spPr bwMode="auto">
          <a:xfrm flipH="1">
            <a:off x="6804025" y="3284538"/>
            <a:ext cx="1584325" cy="19446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68313" y="476250"/>
            <a:ext cx="8424862" cy="79216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br>
              <a:rPr lang="es-AR" sz="2800">
                <a:solidFill>
                  <a:srgbClr val="FFFFFF"/>
                </a:solidFill>
              </a:rPr>
            </a:br>
            <a:r>
              <a:rPr lang="es-AR" sz="2800">
                <a:solidFill>
                  <a:srgbClr val="FFFFFF"/>
                </a:solidFill>
              </a:rPr>
              <a:t>INFLUENCIA DE LA SODICIDAD</a:t>
            </a:r>
            <a:br>
              <a:rPr lang="es-AR" sz="2800">
                <a:solidFill>
                  <a:srgbClr val="FFFFFF"/>
                </a:solidFill>
              </a:rPr>
            </a:br>
            <a:endParaRPr lang="es-AR" sz="2800">
              <a:solidFill>
                <a:srgbClr val="FFFFFF"/>
              </a:solidFill>
            </a:endParaRPr>
          </a:p>
        </p:txBody>
      </p:sp>
      <p:sp>
        <p:nvSpPr>
          <p:cNvPr id="27650" name="2 Marcador de contenido"/>
          <p:cNvSpPr>
            <a:spLocks noGrp="1"/>
          </p:cNvSpPr>
          <p:nvPr>
            <p:ph idx="1"/>
          </p:nvPr>
        </p:nvSpPr>
        <p:spPr>
          <a:xfrm>
            <a:off x="179388" y="3860800"/>
            <a:ext cx="2736850" cy="503238"/>
          </a:xfrm>
        </p:spPr>
        <p:txBody>
          <a:bodyPr/>
          <a:lstStyle/>
          <a:p>
            <a:pPr marL="0" indent="0" algn="just" eaLnBrk="1" hangingPunct="1">
              <a:buClr>
                <a:srgbClr val="00007D"/>
              </a:buClr>
              <a:buFont typeface="Wingdings" pitchFamily="2" charset="2"/>
              <a:buChar char="Ø"/>
            </a:pPr>
            <a:r>
              <a:rPr lang="es-AR" sz="2400"/>
              <a:t> Encostramiento</a:t>
            </a:r>
            <a:endParaRPr lang="es-AR"/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250825" y="5589588"/>
            <a:ext cx="619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Ø"/>
            </a:pPr>
            <a:r>
              <a:rPr lang="es-AR" sz="2400"/>
              <a:t>Toxicidad del Na+</a:t>
            </a:r>
            <a:endParaRPr lang="es-ES" sz="2400"/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250825" y="6299200"/>
            <a:ext cx="835342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Ø"/>
            </a:pPr>
            <a:r>
              <a:rPr lang="es-AR" sz="2400"/>
              <a:t>Deficiencias de nutrientes</a:t>
            </a:r>
            <a:r>
              <a:rPr lang="es-AR"/>
              <a:t>:</a:t>
            </a:r>
          </a:p>
          <a:p>
            <a:pPr algn="just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</a:pPr>
            <a:r>
              <a:rPr lang="es-AR"/>
              <a:t>                                                            </a:t>
            </a:r>
          </a:p>
          <a:p>
            <a:pPr algn="just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</a:pPr>
            <a:r>
              <a:rPr lang="es-AR"/>
              <a:t>                                                            </a:t>
            </a:r>
            <a:endParaRPr lang="es-ES"/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179388" y="1966913"/>
            <a:ext cx="2665412" cy="669925"/>
          </a:xfrm>
          <a:prstGeom prst="rect">
            <a:avLst/>
          </a:prstGeom>
          <a:noFill/>
          <a:ln w="2857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Na+ adsorbido genera una amplia capa difusa</a:t>
            </a:r>
            <a:endParaRPr lang="es-ES"/>
          </a:p>
        </p:txBody>
      </p:sp>
      <p:sp>
        <p:nvSpPr>
          <p:cNvPr id="29702" name="Text Box 9"/>
          <p:cNvSpPr txBox="1">
            <a:spLocks noChangeArrowheads="1"/>
          </p:cNvSpPr>
          <p:nvPr/>
        </p:nvSpPr>
        <p:spPr bwMode="auto">
          <a:xfrm>
            <a:off x="3419475" y="1773238"/>
            <a:ext cx="2447925" cy="944562"/>
          </a:xfrm>
          <a:prstGeom prst="rect">
            <a:avLst/>
          </a:prstGeom>
          <a:noFill/>
          <a:ln w="2857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altas presiones de hinchamiento entre partículas ( coloides)</a:t>
            </a:r>
            <a:endParaRPr lang="es-ES"/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6659563" y="2133600"/>
            <a:ext cx="1439862" cy="944563"/>
          </a:xfrm>
          <a:prstGeom prst="rect">
            <a:avLst/>
          </a:prstGeom>
          <a:noFill/>
          <a:ln w="2857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/>
              <a:t>dispersión de partículas</a:t>
            </a:r>
            <a:endParaRPr lang="es-ES"/>
          </a:p>
        </p:txBody>
      </p:sp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3779838" y="2997200"/>
            <a:ext cx="1584325" cy="679450"/>
          </a:xfrm>
          <a:prstGeom prst="rect">
            <a:avLst/>
          </a:prstGeom>
          <a:noFill/>
          <a:ln w="38100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/>
              <a:t>obturación de poros</a:t>
            </a:r>
            <a:endParaRPr lang="es-ES"/>
          </a:p>
        </p:txBody>
      </p:sp>
      <p:sp>
        <p:nvSpPr>
          <p:cNvPr id="29705" name="Text Box 12"/>
          <p:cNvSpPr txBox="1">
            <a:spLocks noChangeArrowheads="1"/>
          </p:cNvSpPr>
          <p:nvPr/>
        </p:nvSpPr>
        <p:spPr bwMode="auto">
          <a:xfrm>
            <a:off x="827088" y="2997200"/>
            <a:ext cx="1873250" cy="679450"/>
          </a:xfrm>
          <a:prstGeom prst="rect">
            <a:avLst/>
          </a:prstGeom>
          <a:noFill/>
          <a:ln w="38100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</a:pPr>
            <a:r>
              <a:rPr lang="es-AR"/>
              <a:t>reducción de la permeabilidad</a:t>
            </a:r>
            <a:endParaRPr lang="es-ES"/>
          </a:p>
        </p:txBody>
      </p:sp>
      <p:sp>
        <p:nvSpPr>
          <p:cNvPr id="29706" name="Text Box 13"/>
          <p:cNvSpPr txBox="1">
            <a:spLocks noChangeArrowheads="1"/>
          </p:cNvSpPr>
          <p:nvPr/>
        </p:nvSpPr>
        <p:spPr bwMode="auto">
          <a:xfrm>
            <a:off x="250825" y="1341438"/>
            <a:ext cx="5545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Ø"/>
            </a:pPr>
            <a:r>
              <a:rPr lang="es-AR" sz="2400"/>
              <a:t> Hinchamiento y dispersión de arcillas</a:t>
            </a:r>
            <a:endParaRPr lang="es-ES" sz="2400"/>
          </a:p>
        </p:txBody>
      </p:sp>
      <p:cxnSp>
        <p:nvCxnSpPr>
          <p:cNvPr id="29707" name="AutoShape 14"/>
          <p:cNvCxnSpPr>
            <a:cxnSpLocks noChangeShapeType="1"/>
          </p:cNvCxnSpPr>
          <p:nvPr/>
        </p:nvCxnSpPr>
        <p:spPr bwMode="auto">
          <a:xfrm flipV="1">
            <a:off x="2843213" y="2133600"/>
            <a:ext cx="503237" cy="38100"/>
          </a:xfrm>
          <a:prstGeom prst="curvedConnector3">
            <a:avLst>
              <a:gd name="adj1" fmla="val 49843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9708" name="AutoShape 15"/>
          <p:cNvCxnSpPr>
            <a:cxnSpLocks noChangeShapeType="1"/>
          </p:cNvCxnSpPr>
          <p:nvPr/>
        </p:nvCxnSpPr>
        <p:spPr bwMode="auto">
          <a:xfrm rot="10800000" flipV="1">
            <a:off x="5435600" y="3141663"/>
            <a:ext cx="1944688" cy="288925"/>
          </a:xfrm>
          <a:prstGeom prst="curvedConnector3">
            <a:avLst>
              <a:gd name="adj1" fmla="val 2282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9711" name="AutoShape 15"/>
          <p:cNvCxnSpPr>
            <a:cxnSpLocks noChangeShapeType="1"/>
            <a:endCxn id="29703" idx="0"/>
          </p:cNvCxnSpPr>
          <p:nvPr/>
        </p:nvCxnSpPr>
        <p:spPr bwMode="auto">
          <a:xfrm>
            <a:off x="5940425" y="1700213"/>
            <a:ext cx="1439863" cy="419100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9712" name="AutoShape 14"/>
          <p:cNvCxnSpPr>
            <a:cxnSpLocks noChangeShapeType="1"/>
          </p:cNvCxnSpPr>
          <p:nvPr/>
        </p:nvCxnSpPr>
        <p:spPr bwMode="auto">
          <a:xfrm rot="10800000" flipV="1">
            <a:off x="2771775" y="3284538"/>
            <a:ext cx="844550" cy="92075"/>
          </a:xfrm>
          <a:prstGeom prst="curvedConnector3">
            <a:avLst>
              <a:gd name="adj1" fmla="val 4887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" name="Rectangle 75"/>
          <p:cNvSpPr>
            <a:spLocks noChangeArrowheads="1"/>
          </p:cNvSpPr>
          <p:nvPr/>
        </p:nvSpPr>
        <p:spPr bwMode="auto">
          <a:xfrm>
            <a:off x="-2274888" y="5038725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500" b="1">
                <a:solidFill>
                  <a:srgbClr val="000000"/>
                </a:solidFill>
              </a:rPr>
              <a:t> </a:t>
            </a:r>
            <a:endParaRPr lang="es-ES"/>
          </a:p>
        </p:txBody>
      </p:sp>
      <p:sp>
        <p:nvSpPr>
          <p:cNvPr id="4" name="Rectangle 76"/>
          <p:cNvSpPr>
            <a:spLocks noChangeArrowheads="1"/>
          </p:cNvSpPr>
          <p:nvPr/>
        </p:nvSpPr>
        <p:spPr bwMode="auto">
          <a:xfrm>
            <a:off x="-8378825" y="692150"/>
            <a:ext cx="7937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9713" name="Rectangle 77"/>
          <p:cNvSpPr>
            <a:spLocks noChangeArrowheads="1"/>
          </p:cNvSpPr>
          <p:nvPr/>
        </p:nvSpPr>
        <p:spPr bwMode="auto">
          <a:xfrm>
            <a:off x="-8378825" y="692150"/>
            <a:ext cx="7937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9714" name="Rectangle 79"/>
          <p:cNvSpPr>
            <a:spLocks noChangeArrowheads="1"/>
          </p:cNvSpPr>
          <p:nvPr/>
        </p:nvSpPr>
        <p:spPr bwMode="auto">
          <a:xfrm>
            <a:off x="-2127250" y="692150"/>
            <a:ext cx="7937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9715" name="Rectangle 80"/>
          <p:cNvSpPr>
            <a:spLocks noChangeArrowheads="1"/>
          </p:cNvSpPr>
          <p:nvPr/>
        </p:nvSpPr>
        <p:spPr bwMode="auto">
          <a:xfrm>
            <a:off x="-2127250" y="692150"/>
            <a:ext cx="7937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9716" name="Rectangle 88"/>
          <p:cNvSpPr>
            <a:spLocks noChangeArrowheads="1"/>
          </p:cNvSpPr>
          <p:nvPr/>
        </p:nvSpPr>
        <p:spPr bwMode="auto">
          <a:xfrm>
            <a:off x="-8378825" y="5211763"/>
            <a:ext cx="7937" cy="79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9717" name="Rectangle 90"/>
          <p:cNvSpPr>
            <a:spLocks noChangeArrowheads="1"/>
          </p:cNvSpPr>
          <p:nvPr/>
        </p:nvSpPr>
        <p:spPr bwMode="auto">
          <a:xfrm>
            <a:off x="-2127250" y="5211763"/>
            <a:ext cx="7937" cy="79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9718" name="Rectangle 92"/>
          <p:cNvSpPr>
            <a:spLocks noChangeArrowheads="1"/>
          </p:cNvSpPr>
          <p:nvPr/>
        </p:nvSpPr>
        <p:spPr bwMode="auto">
          <a:xfrm>
            <a:off x="-8378825" y="5910263"/>
            <a:ext cx="7937" cy="95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9719" name="Rectangle 93"/>
          <p:cNvSpPr>
            <a:spLocks noChangeArrowheads="1"/>
          </p:cNvSpPr>
          <p:nvPr/>
        </p:nvSpPr>
        <p:spPr bwMode="auto">
          <a:xfrm>
            <a:off x="-8378825" y="5910263"/>
            <a:ext cx="7937" cy="95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9720" name="Rectangle 96"/>
          <p:cNvSpPr>
            <a:spLocks noChangeArrowheads="1"/>
          </p:cNvSpPr>
          <p:nvPr/>
        </p:nvSpPr>
        <p:spPr bwMode="auto">
          <a:xfrm>
            <a:off x="-2127250" y="5910263"/>
            <a:ext cx="7937" cy="95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9721" name="Rectangle 97"/>
          <p:cNvSpPr>
            <a:spLocks noChangeArrowheads="1"/>
          </p:cNvSpPr>
          <p:nvPr/>
        </p:nvSpPr>
        <p:spPr bwMode="auto">
          <a:xfrm>
            <a:off x="-2127250" y="5910263"/>
            <a:ext cx="7937" cy="95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9722" name="Rectangle 98"/>
          <p:cNvSpPr>
            <a:spLocks noChangeArrowheads="1"/>
          </p:cNvSpPr>
          <p:nvPr/>
        </p:nvSpPr>
        <p:spPr bwMode="auto">
          <a:xfrm>
            <a:off x="-8799513" y="5918200"/>
            <a:ext cx="5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6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s-ES"/>
          </a:p>
        </p:txBody>
      </p:sp>
      <p:sp>
        <p:nvSpPr>
          <p:cNvPr id="27723" name="Text Box 75"/>
          <p:cNvSpPr txBox="1">
            <a:spLocks noChangeArrowheads="1"/>
          </p:cNvSpPr>
          <p:nvPr/>
        </p:nvSpPr>
        <p:spPr bwMode="auto">
          <a:xfrm>
            <a:off x="3419475" y="3933825"/>
            <a:ext cx="4752975" cy="37623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/>
              <a:t>En la superficie del suelo</a:t>
            </a:r>
            <a:endParaRPr lang="es-ES"/>
          </a:p>
        </p:txBody>
      </p:sp>
      <p:sp>
        <p:nvSpPr>
          <p:cNvPr id="27724" name="Text Box 76"/>
          <p:cNvSpPr txBox="1">
            <a:spLocks noChangeArrowheads="1"/>
          </p:cNvSpPr>
          <p:nvPr/>
        </p:nvSpPr>
        <p:spPr bwMode="auto">
          <a:xfrm>
            <a:off x="179388" y="4437063"/>
            <a:ext cx="2808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. presencia de Na+</a:t>
            </a:r>
            <a:endParaRPr lang="es-ES"/>
          </a:p>
        </p:txBody>
      </p:sp>
      <p:sp>
        <p:nvSpPr>
          <p:cNvPr id="27725" name="Text Box 77"/>
          <p:cNvSpPr txBox="1">
            <a:spLocks noChangeArrowheads="1"/>
          </p:cNvSpPr>
          <p:nvPr/>
        </p:nvSpPr>
        <p:spPr bwMode="auto">
          <a:xfrm>
            <a:off x="179388" y="4724400"/>
            <a:ext cx="2484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. impacto de la gota</a:t>
            </a:r>
            <a:endParaRPr lang="es-ES"/>
          </a:p>
        </p:txBody>
      </p:sp>
      <p:sp>
        <p:nvSpPr>
          <p:cNvPr id="27726" name="Text Box 78"/>
          <p:cNvSpPr txBox="1">
            <a:spLocks noChangeArrowheads="1"/>
          </p:cNvSpPr>
          <p:nvPr/>
        </p:nvSpPr>
        <p:spPr bwMode="auto">
          <a:xfrm>
            <a:off x="179388" y="5013325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. humedecimiento rápido</a:t>
            </a:r>
            <a:endParaRPr lang="es-ES"/>
          </a:p>
        </p:txBody>
      </p:sp>
      <p:sp>
        <p:nvSpPr>
          <p:cNvPr id="27727" name="Text Box 79"/>
          <p:cNvSpPr txBox="1">
            <a:spLocks noChangeArrowheads="1"/>
          </p:cNvSpPr>
          <p:nvPr/>
        </p:nvSpPr>
        <p:spPr bwMode="auto">
          <a:xfrm>
            <a:off x="2843213" y="4581525"/>
            <a:ext cx="3816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2000"/>
              <a:t>desagregación y dispersión de los agregados</a:t>
            </a:r>
            <a:endParaRPr lang="es-ES" sz="2000"/>
          </a:p>
        </p:txBody>
      </p:sp>
      <p:sp>
        <p:nvSpPr>
          <p:cNvPr id="27729" name="Text Box 81"/>
          <p:cNvSpPr txBox="1">
            <a:spLocks noChangeArrowheads="1"/>
          </p:cNvSpPr>
          <p:nvPr/>
        </p:nvSpPr>
        <p:spPr bwMode="auto">
          <a:xfrm>
            <a:off x="6948488" y="4508500"/>
            <a:ext cx="1944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/>
              <a:t>formación de COSTRAS</a:t>
            </a:r>
            <a:endParaRPr lang="es-ES"/>
          </a:p>
        </p:txBody>
      </p:sp>
      <p:sp>
        <p:nvSpPr>
          <p:cNvPr id="27731" name="Text Box 83"/>
          <p:cNvSpPr txBox="1">
            <a:spLocks noChangeArrowheads="1"/>
          </p:cNvSpPr>
          <p:nvPr/>
        </p:nvSpPr>
        <p:spPr bwMode="auto">
          <a:xfrm>
            <a:off x="4500563" y="5734050"/>
            <a:ext cx="381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nitrógeno ( actividad microbiana )</a:t>
            </a:r>
            <a:endParaRPr lang="es-ES"/>
          </a:p>
        </p:txBody>
      </p:sp>
      <p:sp>
        <p:nvSpPr>
          <p:cNvPr id="27732" name="Text Box 84"/>
          <p:cNvSpPr txBox="1">
            <a:spLocks noChangeArrowheads="1"/>
          </p:cNvSpPr>
          <p:nvPr/>
        </p:nvSpPr>
        <p:spPr bwMode="auto">
          <a:xfrm>
            <a:off x="4500563" y="6092825"/>
            <a:ext cx="3240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fósforo ( pH )</a:t>
            </a:r>
            <a:endParaRPr lang="es-ES"/>
          </a:p>
        </p:txBody>
      </p:sp>
      <p:sp>
        <p:nvSpPr>
          <p:cNvPr id="27733" name="Text Box 85"/>
          <p:cNvSpPr txBox="1">
            <a:spLocks noChangeArrowheads="1"/>
          </p:cNvSpPr>
          <p:nvPr/>
        </p:nvSpPr>
        <p:spPr bwMode="auto">
          <a:xfrm>
            <a:off x="4500563" y="6491288"/>
            <a:ext cx="3382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</a:pPr>
            <a:r>
              <a:rPr lang="es-AR"/>
              <a:t>micronutrientes como el Zn</a:t>
            </a:r>
            <a:endParaRPr lang="es-ES"/>
          </a:p>
        </p:txBody>
      </p:sp>
      <p:sp>
        <p:nvSpPr>
          <p:cNvPr id="27734" name="AutoShape 86"/>
          <p:cNvSpPr>
            <a:spLocks/>
          </p:cNvSpPr>
          <p:nvPr/>
        </p:nvSpPr>
        <p:spPr bwMode="auto">
          <a:xfrm>
            <a:off x="2843213" y="4365625"/>
            <a:ext cx="73025" cy="1008063"/>
          </a:xfrm>
          <a:prstGeom prst="rightBrace">
            <a:avLst>
              <a:gd name="adj1" fmla="val 115036"/>
              <a:gd name="adj2" fmla="val 50000"/>
            </a:avLst>
          </a:prstGeom>
          <a:noFill/>
          <a:ln w="3810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7735" name="AutoShape 87"/>
          <p:cNvSpPr>
            <a:spLocks noChangeArrowheads="1"/>
          </p:cNvSpPr>
          <p:nvPr/>
        </p:nvSpPr>
        <p:spPr bwMode="auto">
          <a:xfrm>
            <a:off x="6588125" y="4724400"/>
            <a:ext cx="576263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7748" name="Text Box 100"/>
          <p:cNvSpPr txBox="1">
            <a:spLocks noChangeArrowheads="1"/>
          </p:cNvSpPr>
          <p:nvPr/>
        </p:nvSpPr>
        <p:spPr bwMode="auto">
          <a:xfrm>
            <a:off x="250825" y="4581525"/>
            <a:ext cx="8640763" cy="65405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600"/>
              <a:t>CAIDA DE LA TASA DE INFILTRACION</a:t>
            </a:r>
            <a:endParaRPr lang="es-ES" sz="3600"/>
          </a:p>
        </p:txBody>
      </p:sp>
      <p:grpSp>
        <p:nvGrpSpPr>
          <p:cNvPr id="27749" name="Group 101"/>
          <p:cNvGrpSpPr>
            <a:grpSpLocks/>
          </p:cNvGrpSpPr>
          <p:nvPr/>
        </p:nvGrpSpPr>
        <p:grpSpPr bwMode="auto">
          <a:xfrm>
            <a:off x="-794" y="1588"/>
            <a:ext cx="9144000" cy="6858000"/>
            <a:chOff x="0" y="0"/>
            <a:chExt cx="5760" cy="4320"/>
          </a:xfrm>
        </p:grpSpPr>
        <p:sp>
          <p:nvSpPr>
            <p:cNvPr id="29795" name="Rectangle 102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grpSp>
          <p:nvGrpSpPr>
            <p:cNvPr id="29796" name="Group 103"/>
            <p:cNvGrpSpPr>
              <a:grpSpLocks/>
            </p:cNvGrpSpPr>
            <p:nvPr/>
          </p:nvGrpSpPr>
          <p:grpSpPr bwMode="auto">
            <a:xfrm>
              <a:off x="113" y="300"/>
              <a:ext cx="2960" cy="2754"/>
              <a:chOff x="113" y="300"/>
              <a:chExt cx="2960" cy="2754"/>
            </a:xfrm>
          </p:grpSpPr>
          <p:pic>
            <p:nvPicPr>
              <p:cNvPr id="29800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3" y="799"/>
                <a:ext cx="2960" cy="225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9801" name="3 Rectángulo"/>
              <p:cNvSpPr>
                <a:spLocks noChangeArrowheads="1"/>
              </p:cNvSpPr>
              <p:nvPr/>
            </p:nvSpPr>
            <p:spPr bwMode="auto">
              <a:xfrm>
                <a:off x="113" y="300"/>
                <a:ext cx="2949" cy="48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AR" sz="1600" b="1"/>
                  <a:t>Caída de la tasa de infiltración</a:t>
                </a:r>
                <a:r>
                  <a:rPr lang="es-AR" sz="1400"/>
                  <a:t> con el aumento de porcentaje de sodio intercambiable (PSI)  (adaptado de Painuli y Abrol, 1986).</a:t>
                </a:r>
              </a:p>
            </p:txBody>
          </p:sp>
        </p:grpSp>
        <p:grpSp>
          <p:nvGrpSpPr>
            <p:cNvPr id="29797" name="Group 106"/>
            <p:cNvGrpSpPr>
              <a:grpSpLocks/>
            </p:cNvGrpSpPr>
            <p:nvPr/>
          </p:nvGrpSpPr>
          <p:grpSpPr bwMode="auto">
            <a:xfrm>
              <a:off x="3334" y="981"/>
              <a:ext cx="2314" cy="3223"/>
              <a:chOff x="3334" y="300"/>
              <a:chExt cx="2314" cy="3223"/>
            </a:xfrm>
          </p:grpSpPr>
          <p:pic>
            <p:nvPicPr>
              <p:cNvPr id="29798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334" y="709"/>
                <a:ext cx="2314" cy="28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99" name="4 Rectángulo"/>
              <p:cNvSpPr>
                <a:spLocks noChangeArrowheads="1"/>
              </p:cNvSpPr>
              <p:nvPr/>
            </p:nvSpPr>
            <p:spPr bwMode="auto">
              <a:xfrm>
                <a:off x="3379" y="300"/>
                <a:ext cx="2223" cy="4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AR" sz="1400"/>
                  <a:t>Relación entre porcentaje de sodio intercambiable y la conductividad hidráulica (adaptado de Emerson, 1984).</a:t>
                </a:r>
              </a:p>
            </p:txBody>
          </p:sp>
        </p:grpSp>
      </p:grpSp>
      <p:grpSp>
        <p:nvGrpSpPr>
          <p:cNvPr id="27747" name="Group 99"/>
          <p:cNvGrpSpPr>
            <a:grpSpLocks/>
          </p:cNvGrpSpPr>
          <p:nvPr/>
        </p:nvGrpSpPr>
        <p:grpSpPr bwMode="auto">
          <a:xfrm>
            <a:off x="71437" y="1588"/>
            <a:ext cx="9144000" cy="6858000"/>
            <a:chOff x="0" y="0"/>
            <a:chExt cx="5760" cy="4320"/>
          </a:xfrm>
        </p:grpSpPr>
        <p:sp>
          <p:nvSpPr>
            <p:cNvPr id="29745" name="Rectangle 9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grpSp>
          <p:nvGrpSpPr>
            <p:cNvPr id="29746" name="Group 97"/>
            <p:cNvGrpSpPr>
              <a:grpSpLocks/>
            </p:cNvGrpSpPr>
            <p:nvPr/>
          </p:nvGrpSpPr>
          <p:grpSpPr bwMode="auto">
            <a:xfrm>
              <a:off x="930" y="527"/>
              <a:ext cx="3811" cy="3266"/>
              <a:chOff x="-3969" y="572"/>
              <a:chExt cx="3811" cy="3266"/>
            </a:xfrm>
          </p:grpSpPr>
          <p:grpSp>
            <p:nvGrpSpPr>
              <p:cNvPr id="29747" name="Group 96"/>
              <p:cNvGrpSpPr>
                <a:grpSpLocks/>
              </p:cNvGrpSpPr>
              <p:nvPr/>
            </p:nvGrpSpPr>
            <p:grpSpPr bwMode="auto">
              <a:xfrm>
                <a:off x="-3969" y="572"/>
                <a:ext cx="3811" cy="3266"/>
                <a:chOff x="-5149" y="754"/>
                <a:chExt cx="3811" cy="3266"/>
              </a:xfrm>
            </p:grpSpPr>
            <p:sp>
              <p:nvSpPr>
                <p:cNvPr id="29749" name="Rectangle 18"/>
                <p:cNvSpPr>
                  <a:spLocks noChangeArrowheads="1"/>
                </p:cNvSpPr>
                <p:nvPr/>
              </p:nvSpPr>
              <p:spPr bwMode="auto">
                <a:xfrm>
                  <a:off x="-5149" y="754"/>
                  <a:ext cx="3811" cy="32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AR"/>
                </a:p>
              </p:txBody>
            </p:sp>
            <p:grpSp>
              <p:nvGrpSpPr>
                <p:cNvPr id="29750" name="Group 100"/>
                <p:cNvGrpSpPr>
                  <a:grpSpLocks/>
                </p:cNvGrpSpPr>
                <p:nvPr/>
              </p:nvGrpSpPr>
              <p:grpSpPr bwMode="auto">
                <a:xfrm>
                  <a:off x="-5103" y="1207"/>
                  <a:ext cx="3264" cy="2329"/>
                  <a:chOff x="-4559" y="754"/>
                  <a:chExt cx="3264" cy="2329"/>
                </a:xfrm>
              </p:grpSpPr>
              <p:sp>
                <p:nvSpPr>
                  <p:cNvPr id="29754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-2835" y="1207"/>
                    <a:ext cx="1317" cy="1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s-ES" sz="1400">
                        <a:solidFill>
                          <a:srgbClr val="000000"/>
                        </a:solidFill>
                      </a:rPr>
                      <a:t>Material disperso &lt; 50µm </a:t>
                    </a:r>
                    <a:r>
                      <a:rPr lang="es-ES" sz="1200">
                        <a:solidFill>
                          <a:srgbClr val="000000"/>
                        </a:solidFill>
                      </a:rPr>
                      <a:t> </a:t>
                    </a:r>
                  </a:p>
                </p:txBody>
              </p:sp>
              <p:sp>
                <p:nvSpPr>
                  <p:cNvPr id="29755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-2835" y="1344"/>
                    <a:ext cx="1540" cy="1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s-ES" sz="1400">
                        <a:solidFill>
                          <a:srgbClr val="000000"/>
                        </a:solidFill>
                      </a:rPr>
                      <a:t>(arcillas, limos y quasicristales)</a:t>
                    </a:r>
                    <a:endParaRPr lang="es-ES" sz="1400"/>
                  </a:p>
                </p:txBody>
              </p:sp>
              <p:grpSp>
                <p:nvGrpSpPr>
                  <p:cNvPr id="29756" name="Group 99"/>
                  <p:cNvGrpSpPr>
                    <a:grpSpLocks/>
                  </p:cNvGrpSpPr>
                  <p:nvPr/>
                </p:nvGrpSpPr>
                <p:grpSpPr bwMode="auto">
                  <a:xfrm>
                    <a:off x="-4559" y="754"/>
                    <a:ext cx="3187" cy="2329"/>
                    <a:chOff x="-4575" y="659"/>
                    <a:chExt cx="3187" cy="2329"/>
                  </a:xfrm>
                </p:grpSpPr>
                <p:sp>
                  <p:nvSpPr>
                    <p:cNvPr id="29757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-3925" y="1405"/>
                      <a:ext cx="284" cy="1402"/>
                    </a:xfrm>
                    <a:custGeom>
                      <a:avLst/>
                      <a:gdLst>
                        <a:gd name="T0" fmla="*/ 30 w 284"/>
                        <a:gd name="T1" fmla="*/ 0 h 1402"/>
                        <a:gd name="T2" fmla="*/ 30 w 284"/>
                        <a:gd name="T3" fmla="*/ 119 h 1402"/>
                        <a:gd name="T4" fmla="*/ 90 w 284"/>
                        <a:gd name="T5" fmla="*/ 298 h 1402"/>
                        <a:gd name="T6" fmla="*/ 239 w 284"/>
                        <a:gd name="T7" fmla="*/ 507 h 1402"/>
                        <a:gd name="T8" fmla="*/ 269 w 284"/>
                        <a:gd name="T9" fmla="*/ 716 h 1402"/>
                        <a:gd name="T10" fmla="*/ 150 w 284"/>
                        <a:gd name="T11" fmla="*/ 924 h 1402"/>
                        <a:gd name="T12" fmla="*/ 30 w 284"/>
                        <a:gd name="T13" fmla="*/ 1074 h 1402"/>
                        <a:gd name="T14" fmla="*/ 0 w 284"/>
                        <a:gd name="T15" fmla="*/ 1402 h 1402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84"/>
                        <a:gd name="T25" fmla="*/ 0 h 1402"/>
                        <a:gd name="T26" fmla="*/ 284 w 284"/>
                        <a:gd name="T27" fmla="*/ 1402 h 1402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84" h="1402">
                          <a:moveTo>
                            <a:pt x="30" y="0"/>
                          </a:moveTo>
                          <a:cubicBezTo>
                            <a:pt x="25" y="35"/>
                            <a:pt x="20" y="69"/>
                            <a:pt x="30" y="119"/>
                          </a:cubicBezTo>
                          <a:cubicBezTo>
                            <a:pt x="40" y="169"/>
                            <a:pt x="55" y="234"/>
                            <a:pt x="90" y="298"/>
                          </a:cubicBezTo>
                          <a:cubicBezTo>
                            <a:pt x="125" y="363"/>
                            <a:pt x="209" y="437"/>
                            <a:pt x="239" y="507"/>
                          </a:cubicBezTo>
                          <a:cubicBezTo>
                            <a:pt x="269" y="576"/>
                            <a:pt x="284" y="646"/>
                            <a:pt x="269" y="716"/>
                          </a:cubicBezTo>
                          <a:cubicBezTo>
                            <a:pt x="253" y="786"/>
                            <a:pt x="189" y="864"/>
                            <a:pt x="150" y="924"/>
                          </a:cubicBezTo>
                          <a:cubicBezTo>
                            <a:pt x="110" y="984"/>
                            <a:pt x="55" y="994"/>
                            <a:pt x="30" y="1074"/>
                          </a:cubicBezTo>
                          <a:cubicBezTo>
                            <a:pt x="5" y="1153"/>
                            <a:pt x="2" y="1277"/>
                            <a:pt x="0" y="1402"/>
                          </a:cubicBezTo>
                        </a:path>
                      </a:pathLst>
                    </a:custGeom>
                    <a:noFill/>
                    <a:ln w="42863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AR"/>
                    </a:p>
                  </p:txBody>
                </p:sp>
                <p:sp>
                  <p:nvSpPr>
                    <p:cNvPr id="29758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-3351" y="1393"/>
                      <a:ext cx="283" cy="1402"/>
                    </a:xfrm>
                    <a:custGeom>
                      <a:avLst/>
                      <a:gdLst>
                        <a:gd name="T0" fmla="*/ 254 w 283"/>
                        <a:gd name="T1" fmla="*/ 1402 h 1402"/>
                        <a:gd name="T2" fmla="*/ 254 w 283"/>
                        <a:gd name="T3" fmla="*/ 1282 h 1402"/>
                        <a:gd name="T4" fmla="*/ 194 w 283"/>
                        <a:gd name="T5" fmla="*/ 1103 h 1402"/>
                        <a:gd name="T6" fmla="*/ 45 w 283"/>
                        <a:gd name="T7" fmla="*/ 895 h 1402"/>
                        <a:gd name="T8" fmla="*/ 15 w 283"/>
                        <a:gd name="T9" fmla="*/ 686 h 1402"/>
                        <a:gd name="T10" fmla="*/ 134 w 283"/>
                        <a:gd name="T11" fmla="*/ 477 h 1402"/>
                        <a:gd name="T12" fmla="*/ 254 w 283"/>
                        <a:gd name="T13" fmla="*/ 328 h 1402"/>
                        <a:gd name="T14" fmla="*/ 283 w 283"/>
                        <a:gd name="T15" fmla="*/ 0 h 1402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83"/>
                        <a:gd name="T25" fmla="*/ 0 h 1402"/>
                        <a:gd name="T26" fmla="*/ 283 w 283"/>
                        <a:gd name="T27" fmla="*/ 1402 h 1402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83" h="1402">
                          <a:moveTo>
                            <a:pt x="254" y="1402"/>
                          </a:moveTo>
                          <a:cubicBezTo>
                            <a:pt x="259" y="1367"/>
                            <a:pt x="264" y="1332"/>
                            <a:pt x="254" y="1282"/>
                          </a:cubicBezTo>
                          <a:cubicBezTo>
                            <a:pt x="244" y="1232"/>
                            <a:pt x="229" y="1168"/>
                            <a:pt x="194" y="1103"/>
                          </a:cubicBezTo>
                          <a:cubicBezTo>
                            <a:pt x="159" y="1039"/>
                            <a:pt x="74" y="964"/>
                            <a:pt x="45" y="895"/>
                          </a:cubicBezTo>
                          <a:cubicBezTo>
                            <a:pt x="15" y="825"/>
                            <a:pt x="0" y="755"/>
                            <a:pt x="15" y="686"/>
                          </a:cubicBezTo>
                          <a:cubicBezTo>
                            <a:pt x="30" y="616"/>
                            <a:pt x="95" y="537"/>
                            <a:pt x="134" y="477"/>
                          </a:cubicBezTo>
                          <a:cubicBezTo>
                            <a:pt x="174" y="417"/>
                            <a:pt x="229" y="407"/>
                            <a:pt x="254" y="328"/>
                          </a:cubicBezTo>
                          <a:cubicBezTo>
                            <a:pt x="279" y="248"/>
                            <a:pt x="281" y="124"/>
                            <a:pt x="283" y="0"/>
                          </a:cubicBezTo>
                        </a:path>
                      </a:pathLst>
                    </a:custGeom>
                    <a:noFill/>
                    <a:ln w="42863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AR"/>
                    </a:p>
                  </p:txBody>
                </p:sp>
                <p:sp>
                  <p:nvSpPr>
                    <p:cNvPr id="29759" name="Freeform 2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-3297" y="832"/>
                      <a:ext cx="356" cy="705"/>
                    </a:xfrm>
                    <a:custGeom>
                      <a:avLst/>
                      <a:gdLst>
                        <a:gd name="T0" fmla="*/ 321 w 356"/>
                        <a:gd name="T1" fmla="*/ 50 h 705"/>
                        <a:gd name="T2" fmla="*/ 286 w 356"/>
                        <a:gd name="T3" fmla="*/ 63 h 705"/>
                        <a:gd name="T4" fmla="*/ 254 w 356"/>
                        <a:gd name="T5" fmla="*/ 77 h 705"/>
                        <a:gd name="T6" fmla="*/ 223 w 356"/>
                        <a:gd name="T7" fmla="*/ 95 h 705"/>
                        <a:gd name="T8" fmla="*/ 195 w 356"/>
                        <a:gd name="T9" fmla="*/ 115 h 705"/>
                        <a:gd name="T10" fmla="*/ 170 w 356"/>
                        <a:gd name="T11" fmla="*/ 140 h 705"/>
                        <a:gd name="T12" fmla="*/ 148 w 356"/>
                        <a:gd name="T13" fmla="*/ 170 h 705"/>
                        <a:gd name="T14" fmla="*/ 133 w 356"/>
                        <a:gd name="T15" fmla="*/ 196 h 705"/>
                        <a:gd name="T16" fmla="*/ 124 w 356"/>
                        <a:gd name="T17" fmla="*/ 217 h 705"/>
                        <a:gd name="T18" fmla="*/ 117 w 356"/>
                        <a:gd name="T19" fmla="*/ 240 h 705"/>
                        <a:gd name="T20" fmla="*/ 110 w 356"/>
                        <a:gd name="T21" fmla="*/ 269 h 705"/>
                        <a:gd name="T22" fmla="*/ 104 w 356"/>
                        <a:gd name="T23" fmla="*/ 300 h 705"/>
                        <a:gd name="T24" fmla="*/ 98 w 356"/>
                        <a:gd name="T25" fmla="*/ 334 h 705"/>
                        <a:gd name="T26" fmla="*/ 92 w 356"/>
                        <a:gd name="T27" fmla="*/ 389 h 705"/>
                        <a:gd name="T28" fmla="*/ 85 w 356"/>
                        <a:gd name="T29" fmla="*/ 464 h 705"/>
                        <a:gd name="T30" fmla="*/ 80 w 356"/>
                        <a:gd name="T31" fmla="*/ 539 h 705"/>
                        <a:gd name="T32" fmla="*/ 79 w 356"/>
                        <a:gd name="T33" fmla="*/ 574 h 705"/>
                        <a:gd name="T34" fmla="*/ 77 w 356"/>
                        <a:gd name="T35" fmla="*/ 607 h 705"/>
                        <a:gd name="T36" fmla="*/ 76 w 356"/>
                        <a:gd name="T37" fmla="*/ 627 h 705"/>
                        <a:gd name="T38" fmla="*/ 37 w 356"/>
                        <a:gd name="T39" fmla="*/ 621 h 705"/>
                        <a:gd name="T40" fmla="*/ 38 w 356"/>
                        <a:gd name="T41" fmla="*/ 589 h 705"/>
                        <a:gd name="T42" fmla="*/ 40 w 356"/>
                        <a:gd name="T43" fmla="*/ 554 h 705"/>
                        <a:gd name="T44" fmla="*/ 43 w 356"/>
                        <a:gd name="T45" fmla="*/ 499 h 705"/>
                        <a:gd name="T46" fmla="*/ 49 w 356"/>
                        <a:gd name="T47" fmla="*/ 423 h 705"/>
                        <a:gd name="T48" fmla="*/ 57 w 356"/>
                        <a:gd name="T49" fmla="*/ 347 h 705"/>
                        <a:gd name="T50" fmla="*/ 62 w 356"/>
                        <a:gd name="T51" fmla="*/ 310 h 705"/>
                        <a:gd name="T52" fmla="*/ 68 w 356"/>
                        <a:gd name="T53" fmla="*/ 276 h 705"/>
                        <a:gd name="T54" fmla="*/ 75 w 356"/>
                        <a:gd name="T55" fmla="*/ 244 h 705"/>
                        <a:gd name="T56" fmla="*/ 83 w 356"/>
                        <a:gd name="T57" fmla="*/ 215 h 705"/>
                        <a:gd name="T58" fmla="*/ 93 w 356"/>
                        <a:gd name="T59" fmla="*/ 190 h 705"/>
                        <a:gd name="T60" fmla="*/ 103 w 356"/>
                        <a:gd name="T61" fmla="*/ 167 h 705"/>
                        <a:gd name="T62" fmla="*/ 128 w 356"/>
                        <a:gd name="T63" fmla="*/ 129 h 705"/>
                        <a:gd name="T64" fmla="*/ 156 w 356"/>
                        <a:gd name="T65" fmla="*/ 98 h 705"/>
                        <a:gd name="T66" fmla="*/ 187 w 356"/>
                        <a:gd name="T67" fmla="*/ 72 h 705"/>
                        <a:gd name="T68" fmla="*/ 220 w 356"/>
                        <a:gd name="T69" fmla="*/ 51 h 705"/>
                        <a:gd name="T70" fmla="*/ 254 w 356"/>
                        <a:gd name="T71" fmla="*/ 34 h 705"/>
                        <a:gd name="T72" fmla="*/ 290 w 356"/>
                        <a:gd name="T73" fmla="*/ 19 h 705"/>
                        <a:gd name="T74" fmla="*/ 343 w 356"/>
                        <a:gd name="T75" fmla="*/ 0 h 705"/>
                        <a:gd name="T76" fmla="*/ 56 w 356"/>
                        <a:gd name="T77" fmla="*/ 626 h 705"/>
                        <a:gd name="T78" fmla="*/ 51 w 356"/>
                        <a:gd name="T79" fmla="*/ 705 h 705"/>
                        <a:gd name="T80" fmla="*/ 56 w 356"/>
                        <a:gd name="T81" fmla="*/ 626 h 705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w 356"/>
                        <a:gd name="T124" fmla="*/ 0 h 705"/>
                        <a:gd name="T125" fmla="*/ 356 w 356"/>
                        <a:gd name="T126" fmla="*/ 705 h 705"/>
                      </a:gdLst>
                      <a:ahLst/>
                      <a:cxnLst>
                        <a:cxn ang="T82">
                          <a:pos x="T0" y="T1"/>
                        </a:cxn>
                        <a:cxn ang="T83">
                          <a:pos x="T2" y="T3"/>
                        </a:cxn>
                        <a:cxn ang="T84">
                          <a:pos x="T4" y="T5"/>
                        </a:cxn>
                        <a:cxn ang="T85">
                          <a:pos x="T6" y="T7"/>
                        </a:cxn>
                        <a:cxn ang="T86">
                          <a:pos x="T8" y="T9"/>
                        </a:cxn>
                        <a:cxn ang="T87">
                          <a:pos x="T10" y="T11"/>
                        </a:cxn>
                        <a:cxn ang="T88">
                          <a:pos x="T12" y="T13"/>
                        </a:cxn>
                        <a:cxn ang="T89">
                          <a:pos x="T14" y="T15"/>
                        </a:cxn>
                        <a:cxn ang="T90">
                          <a:pos x="T16" y="T17"/>
                        </a:cxn>
                        <a:cxn ang="T91">
                          <a:pos x="T18" y="T19"/>
                        </a:cxn>
                        <a:cxn ang="T92">
                          <a:pos x="T20" y="T21"/>
                        </a:cxn>
                        <a:cxn ang="T93">
                          <a:pos x="T22" y="T23"/>
                        </a:cxn>
                        <a:cxn ang="T94">
                          <a:pos x="T24" y="T25"/>
                        </a:cxn>
                        <a:cxn ang="T95">
                          <a:pos x="T26" y="T27"/>
                        </a:cxn>
                        <a:cxn ang="T96">
                          <a:pos x="T28" y="T29"/>
                        </a:cxn>
                        <a:cxn ang="T97">
                          <a:pos x="T30" y="T31"/>
                        </a:cxn>
                        <a:cxn ang="T98">
                          <a:pos x="T32" y="T33"/>
                        </a:cxn>
                        <a:cxn ang="T99">
                          <a:pos x="T34" y="T35"/>
                        </a:cxn>
                        <a:cxn ang="T100">
                          <a:pos x="T36" y="T37"/>
                        </a:cxn>
                        <a:cxn ang="T101">
                          <a:pos x="T38" y="T39"/>
                        </a:cxn>
                        <a:cxn ang="T102">
                          <a:pos x="T40" y="T41"/>
                        </a:cxn>
                        <a:cxn ang="T103">
                          <a:pos x="T42" y="T43"/>
                        </a:cxn>
                        <a:cxn ang="T104">
                          <a:pos x="T44" y="T45"/>
                        </a:cxn>
                        <a:cxn ang="T105">
                          <a:pos x="T46" y="T47"/>
                        </a:cxn>
                        <a:cxn ang="T106">
                          <a:pos x="T48" y="T49"/>
                        </a:cxn>
                        <a:cxn ang="T107">
                          <a:pos x="T50" y="T51"/>
                        </a:cxn>
                        <a:cxn ang="T108">
                          <a:pos x="T52" y="T53"/>
                        </a:cxn>
                        <a:cxn ang="T109">
                          <a:pos x="T54" y="T55"/>
                        </a:cxn>
                        <a:cxn ang="T110">
                          <a:pos x="T56" y="T57"/>
                        </a:cxn>
                        <a:cxn ang="T111">
                          <a:pos x="T58" y="T59"/>
                        </a:cxn>
                        <a:cxn ang="T112">
                          <a:pos x="T60" y="T61"/>
                        </a:cxn>
                        <a:cxn ang="T113">
                          <a:pos x="T62" y="T63"/>
                        </a:cxn>
                        <a:cxn ang="T114">
                          <a:pos x="T64" y="T65"/>
                        </a:cxn>
                        <a:cxn ang="T115">
                          <a:pos x="T66" y="T67"/>
                        </a:cxn>
                        <a:cxn ang="T116">
                          <a:pos x="T68" y="T69"/>
                        </a:cxn>
                        <a:cxn ang="T117">
                          <a:pos x="T70" y="T71"/>
                        </a:cxn>
                        <a:cxn ang="T118">
                          <a:pos x="T72" y="T73"/>
                        </a:cxn>
                        <a:cxn ang="T119">
                          <a:pos x="T74" y="T75"/>
                        </a:cxn>
                        <a:cxn ang="T120">
                          <a:pos x="T76" y="T77"/>
                        </a:cxn>
                        <a:cxn ang="T121">
                          <a:pos x="T78" y="T79"/>
                        </a:cxn>
                        <a:cxn ang="T122">
                          <a:pos x="T80" y="T81"/>
                        </a:cxn>
                      </a:cxnLst>
                      <a:rect l="T123" t="T124" r="T125" b="T126"/>
                      <a:pathLst>
                        <a:path w="356" h="705">
                          <a:moveTo>
                            <a:pt x="356" y="38"/>
                          </a:moveTo>
                          <a:lnTo>
                            <a:pt x="321" y="50"/>
                          </a:lnTo>
                          <a:lnTo>
                            <a:pt x="303" y="56"/>
                          </a:lnTo>
                          <a:lnTo>
                            <a:pt x="286" y="63"/>
                          </a:lnTo>
                          <a:lnTo>
                            <a:pt x="270" y="70"/>
                          </a:lnTo>
                          <a:lnTo>
                            <a:pt x="254" y="77"/>
                          </a:lnTo>
                          <a:lnTo>
                            <a:pt x="238" y="86"/>
                          </a:lnTo>
                          <a:lnTo>
                            <a:pt x="223" y="95"/>
                          </a:lnTo>
                          <a:lnTo>
                            <a:pt x="209" y="104"/>
                          </a:lnTo>
                          <a:lnTo>
                            <a:pt x="195" y="115"/>
                          </a:lnTo>
                          <a:lnTo>
                            <a:pt x="182" y="127"/>
                          </a:lnTo>
                          <a:lnTo>
                            <a:pt x="170" y="140"/>
                          </a:lnTo>
                          <a:lnTo>
                            <a:pt x="158" y="154"/>
                          </a:lnTo>
                          <a:lnTo>
                            <a:pt x="148" y="170"/>
                          </a:lnTo>
                          <a:lnTo>
                            <a:pt x="137" y="187"/>
                          </a:lnTo>
                          <a:lnTo>
                            <a:pt x="133" y="196"/>
                          </a:lnTo>
                          <a:lnTo>
                            <a:pt x="128" y="206"/>
                          </a:lnTo>
                          <a:lnTo>
                            <a:pt x="124" y="217"/>
                          </a:lnTo>
                          <a:lnTo>
                            <a:pt x="120" y="228"/>
                          </a:lnTo>
                          <a:lnTo>
                            <a:pt x="117" y="240"/>
                          </a:lnTo>
                          <a:lnTo>
                            <a:pt x="113" y="254"/>
                          </a:lnTo>
                          <a:lnTo>
                            <a:pt x="110" y="269"/>
                          </a:lnTo>
                          <a:lnTo>
                            <a:pt x="107" y="284"/>
                          </a:lnTo>
                          <a:lnTo>
                            <a:pt x="104" y="300"/>
                          </a:lnTo>
                          <a:lnTo>
                            <a:pt x="101" y="317"/>
                          </a:lnTo>
                          <a:lnTo>
                            <a:pt x="98" y="334"/>
                          </a:lnTo>
                          <a:lnTo>
                            <a:pt x="96" y="352"/>
                          </a:lnTo>
                          <a:lnTo>
                            <a:pt x="92" y="389"/>
                          </a:lnTo>
                          <a:lnTo>
                            <a:pt x="88" y="426"/>
                          </a:lnTo>
                          <a:lnTo>
                            <a:pt x="85" y="464"/>
                          </a:lnTo>
                          <a:lnTo>
                            <a:pt x="83" y="502"/>
                          </a:lnTo>
                          <a:lnTo>
                            <a:pt x="80" y="539"/>
                          </a:lnTo>
                          <a:lnTo>
                            <a:pt x="79" y="557"/>
                          </a:lnTo>
                          <a:lnTo>
                            <a:pt x="79" y="574"/>
                          </a:lnTo>
                          <a:lnTo>
                            <a:pt x="78" y="591"/>
                          </a:lnTo>
                          <a:lnTo>
                            <a:pt x="77" y="607"/>
                          </a:lnTo>
                          <a:lnTo>
                            <a:pt x="76" y="623"/>
                          </a:lnTo>
                          <a:lnTo>
                            <a:pt x="76" y="627"/>
                          </a:lnTo>
                          <a:lnTo>
                            <a:pt x="36" y="625"/>
                          </a:lnTo>
                          <a:lnTo>
                            <a:pt x="37" y="621"/>
                          </a:lnTo>
                          <a:lnTo>
                            <a:pt x="37" y="605"/>
                          </a:lnTo>
                          <a:lnTo>
                            <a:pt x="38" y="589"/>
                          </a:lnTo>
                          <a:lnTo>
                            <a:pt x="39" y="572"/>
                          </a:lnTo>
                          <a:lnTo>
                            <a:pt x="40" y="554"/>
                          </a:lnTo>
                          <a:lnTo>
                            <a:pt x="41" y="536"/>
                          </a:lnTo>
                          <a:lnTo>
                            <a:pt x="43" y="499"/>
                          </a:lnTo>
                          <a:lnTo>
                            <a:pt x="46" y="461"/>
                          </a:lnTo>
                          <a:lnTo>
                            <a:pt x="49" y="423"/>
                          </a:lnTo>
                          <a:lnTo>
                            <a:pt x="53" y="384"/>
                          </a:lnTo>
                          <a:lnTo>
                            <a:pt x="57" y="347"/>
                          </a:lnTo>
                          <a:lnTo>
                            <a:pt x="59" y="328"/>
                          </a:lnTo>
                          <a:lnTo>
                            <a:pt x="62" y="310"/>
                          </a:lnTo>
                          <a:lnTo>
                            <a:pt x="65" y="293"/>
                          </a:lnTo>
                          <a:lnTo>
                            <a:pt x="68" y="276"/>
                          </a:lnTo>
                          <a:lnTo>
                            <a:pt x="71" y="260"/>
                          </a:lnTo>
                          <a:lnTo>
                            <a:pt x="75" y="244"/>
                          </a:lnTo>
                          <a:lnTo>
                            <a:pt x="79" y="229"/>
                          </a:lnTo>
                          <a:lnTo>
                            <a:pt x="83" y="215"/>
                          </a:lnTo>
                          <a:lnTo>
                            <a:pt x="88" y="202"/>
                          </a:lnTo>
                          <a:lnTo>
                            <a:pt x="93" y="190"/>
                          </a:lnTo>
                          <a:lnTo>
                            <a:pt x="98" y="178"/>
                          </a:lnTo>
                          <a:lnTo>
                            <a:pt x="103" y="167"/>
                          </a:lnTo>
                          <a:lnTo>
                            <a:pt x="115" y="147"/>
                          </a:lnTo>
                          <a:lnTo>
                            <a:pt x="128" y="129"/>
                          </a:lnTo>
                          <a:lnTo>
                            <a:pt x="141" y="113"/>
                          </a:lnTo>
                          <a:lnTo>
                            <a:pt x="156" y="98"/>
                          </a:lnTo>
                          <a:lnTo>
                            <a:pt x="171" y="84"/>
                          </a:lnTo>
                          <a:lnTo>
                            <a:pt x="187" y="72"/>
                          </a:lnTo>
                          <a:lnTo>
                            <a:pt x="203" y="61"/>
                          </a:lnTo>
                          <a:lnTo>
                            <a:pt x="220" y="51"/>
                          </a:lnTo>
                          <a:lnTo>
                            <a:pt x="237" y="42"/>
                          </a:lnTo>
                          <a:lnTo>
                            <a:pt x="254" y="34"/>
                          </a:lnTo>
                          <a:lnTo>
                            <a:pt x="272" y="26"/>
                          </a:lnTo>
                          <a:lnTo>
                            <a:pt x="290" y="19"/>
                          </a:lnTo>
                          <a:lnTo>
                            <a:pt x="307" y="13"/>
                          </a:lnTo>
                          <a:lnTo>
                            <a:pt x="343" y="0"/>
                          </a:lnTo>
                          <a:lnTo>
                            <a:pt x="356" y="38"/>
                          </a:lnTo>
                          <a:close/>
                          <a:moveTo>
                            <a:pt x="56" y="626"/>
                          </a:moveTo>
                          <a:lnTo>
                            <a:pt x="118" y="591"/>
                          </a:lnTo>
                          <a:lnTo>
                            <a:pt x="51" y="705"/>
                          </a:lnTo>
                          <a:lnTo>
                            <a:pt x="0" y="583"/>
                          </a:lnTo>
                          <a:lnTo>
                            <a:pt x="56" y="626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 w="3175" cap="flat">
                      <a:solidFill>
                        <a:srgbClr val="66CCFF"/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AR"/>
                    </a:p>
                  </p:txBody>
                </p:sp>
                <p:sp>
                  <p:nvSpPr>
                    <p:cNvPr id="29760" name="Freeform 2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-3940" y="916"/>
                      <a:ext cx="356" cy="705"/>
                    </a:xfrm>
                    <a:custGeom>
                      <a:avLst/>
                      <a:gdLst>
                        <a:gd name="T0" fmla="*/ 48 w 356"/>
                        <a:gd name="T1" fmla="*/ 12 h 705"/>
                        <a:gd name="T2" fmla="*/ 84 w 356"/>
                        <a:gd name="T3" fmla="*/ 26 h 705"/>
                        <a:gd name="T4" fmla="*/ 118 w 356"/>
                        <a:gd name="T5" fmla="*/ 42 h 705"/>
                        <a:gd name="T6" fmla="*/ 152 w 356"/>
                        <a:gd name="T7" fmla="*/ 60 h 705"/>
                        <a:gd name="T8" fmla="*/ 184 w 356"/>
                        <a:gd name="T9" fmla="*/ 84 h 705"/>
                        <a:gd name="T10" fmla="*/ 214 w 356"/>
                        <a:gd name="T11" fmla="*/ 112 h 705"/>
                        <a:gd name="T12" fmla="*/ 240 w 356"/>
                        <a:gd name="T13" fmla="*/ 147 h 705"/>
                        <a:gd name="T14" fmla="*/ 258 w 356"/>
                        <a:gd name="T15" fmla="*/ 178 h 705"/>
                        <a:gd name="T16" fmla="*/ 268 w 356"/>
                        <a:gd name="T17" fmla="*/ 202 h 705"/>
                        <a:gd name="T18" fmla="*/ 277 w 356"/>
                        <a:gd name="T19" fmla="*/ 229 h 705"/>
                        <a:gd name="T20" fmla="*/ 284 w 356"/>
                        <a:gd name="T21" fmla="*/ 259 h 705"/>
                        <a:gd name="T22" fmla="*/ 291 w 356"/>
                        <a:gd name="T23" fmla="*/ 293 h 705"/>
                        <a:gd name="T24" fmla="*/ 296 w 356"/>
                        <a:gd name="T25" fmla="*/ 328 h 705"/>
                        <a:gd name="T26" fmla="*/ 303 w 356"/>
                        <a:gd name="T27" fmla="*/ 384 h 705"/>
                        <a:gd name="T28" fmla="*/ 310 w 356"/>
                        <a:gd name="T29" fmla="*/ 461 h 705"/>
                        <a:gd name="T30" fmla="*/ 314 w 356"/>
                        <a:gd name="T31" fmla="*/ 536 h 705"/>
                        <a:gd name="T32" fmla="*/ 316 w 356"/>
                        <a:gd name="T33" fmla="*/ 572 h 705"/>
                        <a:gd name="T34" fmla="*/ 318 w 356"/>
                        <a:gd name="T35" fmla="*/ 605 h 705"/>
                        <a:gd name="T36" fmla="*/ 319 w 356"/>
                        <a:gd name="T37" fmla="*/ 625 h 705"/>
                        <a:gd name="T38" fmla="*/ 280 w 356"/>
                        <a:gd name="T39" fmla="*/ 623 h 705"/>
                        <a:gd name="T40" fmla="*/ 278 w 356"/>
                        <a:gd name="T41" fmla="*/ 591 h 705"/>
                        <a:gd name="T42" fmla="*/ 276 w 356"/>
                        <a:gd name="T43" fmla="*/ 556 h 705"/>
                        <a:gd name="T44" fmla="*/ 273 w 356"/>
                        <a:gd name="T45" fmla="*/ 502 h 705"/>
                        <a:gd name="T46" fmla="*/ 267 w 356"/>
                        <a:gd name="T47" fmla="*/ 426 h 705"/>
                        <a:gd name="T48" fmla="*/ 260 w 356"/>
                        <a:gd name="T49" fmla="*/ 352 h 705"/>
                        <a:gd name="T50" fmla="*/ 255 w 356"/>
                        <a:gd name="T51" fmla="*/ 316 h 705"/>
                        <a:gd name="T52" fmla="*/ 249 w 356"/>
                        <a:gd name="T53" fmla="*/ 284 h 705"/>
                        <a:gd name="T54" fmla="*/ 243 w 356"/>
                        <a:gd name="T55" fmla="*/ 254 h 705"/>
                        <a:gd name="T56" fmla="*/ 235 w 356"/>
                        <a:gd name="T57" fmla="*/ 228 h 705"/>
                        <a:gd name="T58" fmla="*/ 227 w 356"/>
                        <a:gd name="T59" fmla="*/ 206 h 705"/>
                        <a:gd name="T60" fmla="*/ 218 w 356"/>
                        <a:gd name="T61" fmla="*/ 187 h 705"/>
                        <a:gd name="T62" fmla="*/ 197 w 356"/>
                        <a:gd name="T63" fmla="*/ 154 h 705"/>
                        <a:gd name="T64" fmla="*/ 173 w 356"/>
                        <a:gd name="T65" fmla="*/ 127 h 705"/>
                        <a:gd name="T66" fmla="*/ 147 w 356"/>
                        <a:gd name="T67" fmla="*/ 104 h 705"/>
                        <a:gd name="T68" fmla="*/ 117 w 356"/>
                        <a:gd name="T69" fmla="*/ 86 h 705"/>
                        <a:gd name="T70" fmla="*/ 86 w 356"/>
                        <a:gd name="T71" fmla="*/ 70 h 705"/>
                        <a:gd name="T72" fmla="*/ 52 w 356"/>
                        <a:gd name="T73" fmla="*/ 56 h 705"/>
                        <a:gd name="T74" fmla="*/ 0 w 356"/>
                        <a:gd name="T75" fmla="*/ 38 h 705"/>
                        <a:gd name="T76" fmla="*/ 299 w 356"/>
                        <a:gd name="T77" fmla="*/ 626 h 705"/>
                        <a:gd name="T78" fmla="*/ 305 w 356"/>
                        <a:gd name="T79" fmla="*/ 705 h 705"/>
                        <a:gd name="T80" fmla="*/ 299 w 356"/>
                        <a:gd name="T81" fmla="*/ 626 h 705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w 356"/>
                        <a:gd name="T124" fmla="*/ 0 h 705"/>
                        <a:gd name="T125" fmla="*/ 356 w 356"/>
                        <a:gd name="T126" fmla="*/ 705 h 705"/>
                      </a:gdLst>
                      <a:ahLst/>
                      <a:cxnLst>
                        <a:cxn ang="T82">
                          <a:pos x="T0" y="T1"/>
                        </a:cxn>
                        <a:cxn ang="T83">
                          <a:pos x="T2" y="T3"/>
                        </a:cxn>
                        <a:cxn ang="T84">
                          <a:pos x="T4" y="T5"/>
                        </a:cxn>
                        <a:cxn ang="T85">
                          <a:pos x="T6" y="T7"/>
                        </a:cxn>
                        <a:cxn ang="T86">
                          <a:pos x="T8" y="T9"/>
                        </a:cxn>
                        <a:cxn ang="T87">
                          <a:pos x="T10" y="T11"/>
                        </a:cxn>
                        <a:cxn ang="T88">
                          <a:pos x="T12" y="T13"/>
                        </a:cxn>
                        <a:cxn ang="T89">
                          <a:pos x="T14" y="T15"/>
                        </a:cxn>
                        <a:cxn ang="T90">
                          <a:pos x="T16" y="T17"/>
                        </a:cxn>
                        <a:cxn ang="T91">
                          <a:pos x="T18" y="T19"/>
                        </a:cxn>
                        <a:cxn ang="T92">
                          <a:pos x="T20" y="T21"/>
                        </a:cxn>
                        <a:cxn ang="T93">
                          <a:pos x="T22" y="T23"/>
                        </a:cxn>
                        <a:cxn ang="T94">
                          <a:pos x="T24" y="T25"/>
                        </a:cxn>
                        <a:cxn ang="T95">
                          <a:pos x="T26" y="T27"/>
                        </a:cxn>
                        <a:cxn ang="T96">
                          <a:pos x="T28" y="T29"/>
                        </a:cxn>
                        <a:cxn ang="T97">
                          <a:pos x="T30" y="T31"/>
                        </a:cxn>
                        <a:cxn ang="T98">
                          <a:pos x="T32" y="T33"/>
                        </a:cxn>
                        <a:cxn ang="T99">
                          <a:pos x="T34" y="T35"/>
                        </a:cxn>
                        <a:cxn ang="T100">
                          <a:pos x="T36" y="T37"/>
                        </a:cxn>
                        <a:cxn ang="T101">
                          <a:pos x="T38" y="T39"/>
                        </a:cxn>
                        <a:cxn ang="T102">
                          <a:pos x="T40" y="T41"/>
                        </a:cxn>
                        <a:cxn ang="T103">
                          <a:pos x="T42" y="T43"/>
                        </a:cxn>
                        <a:cxn ang="T104">
                          <a:pos x="T44" y="T45"/>
                        </a:cxn>
                        <a:cxn ang="T105">
                          <a:pos x="T46" y="T47"/>
                        </a:cxn>
                        <a:cxn ang="T106">
                          <a:pos x="T48" y="T49"/>
                        </a:cxn>
                        <a:cxn ang="T107">
                          <a:pos x="T50" y="T51"/>
                        </a:cxn>
                        <a:cxn ang="T108">
                          <a:pos x="T52" y="T53"/>
                        </a:cxn>
                        <a:cxn ang="T109">
                          <a:pos x="T54" y="T55"/>
                        </a:cxn>
                        <a:cxn ang="T110">
                          <a:pos x="T56" y="T57"/>
                        </a:cxn>
                        <a:cxn ang="T111">
                          <a:pos x="T58" y="T59"/>
                        </a:cxn>
                        <a:cxn ang="T112">
                          <a:pos x="T60" y="T61"/>
                        </a:cxn>
                        <a:cxn ang="T113">
                          <a:pos x="T62" y="T63"/>
                        </a:cxn>
                        <a:cxn ang="T114">
                          <a:pos x="T64" y="T65"/>
                        </a:cxn>
                        <a:cxn ang="T115">
                          <a:pos x="T66" y="T67"/>
                        </a:cxn>
                        <a:cxn ang="T116">
                          <a:pos x="T68" y="T69"/>
                        </a:cxn>
                        <a:cxn ang="T117">
                          <a:pos x="T70" y="T71"/>
                        </a:cxn>
                        <a:cxn ang="T118">
                          <a:pos x="T72" y="T73"/>
                        </a:cxn>
                        <a:cxn ang="T119">
                          <a:pos x="T74" y="T75"/>
                        </a:cxn>
                        <a:cxn ang="T120">
                          <a:pos x="T76" y="T77"/>
                        </a:cxn>
                        <a:cxn ang="T121">
                          <a:pos x="T78" y="T79"/>
                        </a:cxn>
                        <a:cxn ang="T122">
                          <a:pos x="T80" y="T81"/>
                        </a:cxn>
                      </a:cxnLst>
                      <a:rect l="T123" t="T124" r="T125" b="T126"/>
                      <a:pathLst>
                        <a:path w="356" h="705">
                          <a:moveTo>
                            <a:pt x="13" y="0"/>
                          </a:moveTo>
                          <a:lnTo>
                            <a:pt x="48" y="12"/>
                          </a:lnTo>
                          <a:lnTo>
                            <a:pt x="66" y="19"/>
                          </a:lnTo>
                          <a:lnTo>
                            <a:pt x="84" y="26"/>
                          </a:lnTo>
                          <a:lnTo>
                            <a:pt x="101" y="33"/>
                          </a:lnTo>
                          <a:lnTo>
                            <a:pt x="118" y="42"/>
                          </a:lnTo>
                          <a:lnTo>
                            <a:pt x="136" y="51"/>
                          </a:lnTo>
                          <a:lnTo>
                            <a:pt x="152" y="60"/>
                          </a:lnTo>
                          <a:lnTo>
                            <a:pt x="169" y="71"/>
                          </a:lnTo>
                          <a:lnTo>
                            <a:pt x="184" y="84"/>
                          </a:lnTo>
                          <a:lnTo>
                            <a:pt x="200" y="97"/>
                          </a:lnTo>
                          <a:lnTo>
                            <a:pt x="214" y="112"/>
                          </a:lnTo>
                          <a:lnTo>
                            <a:pt x="228" y="129"/>
                          </a:lnTo>
                          <a:lnTo>
                            <a:pt x="240" y="147"/>
                          </a:lnTo>
                          <a:lnTo>
                            <a:pt x="252" y="167"/>
                          </a:lnTo>
                          <a:lnTo>
                            <a:pt x="258" y="178"/>
                          </a:lnTo>
                          <a:lnTo>
                            <a:pt x="263" y="189"/>
                          </a:lnTo>
                          <a:lnTo>
                            <a:pt x="268" y="202"/>
                          </a:lnTo>
                          <a:lnTo>
                            <a:pt x="272" y="215"/>
                          </a:lnTo>
                          <a:lnTo>
                            <a:pt x="277" y="229"/>
                          </a:lnTo>
                          <a:lnTo>
                            <a:pt x="281" y="244"/>
                          </a:lnTo>
                          <a:lnTo>
                            <a:pt x="284" y="259"/>
                          </a:lnTo>
                          <a:lnTo>
                            <a:pt x="288" y="276"/>
                          </a:lnTo>
                          <a:lnTo>
                            <a:pt x="291" y="293"/>
                          </a:lnTo>
                          <a:lnTo>
                            <a:pt x="293" y="310"/>
                          </a:lnTo>
                          <a:lnTo>
                            <a:pt x="296" y="328"/>
                          </a:lnTo>
                          <a:lnTo>
                            <a:pt x="299" y="346"/>
                          </a:lnTo>
                          <a:lnTo>
                            <a:pt x="303" y="384"/>
                          </a:lnTo>
                          <a:lnTo>
                            <a:pt x="307" y="422"/>
                          </a:lnTo>
                          <a:lnTo>
                            <a:pt x="310" y="461"/>
                          </a:lnTo>
                          <a:lnTo>
                            <a:pt x="312" y="499"/>
                          </a:lnTo>
                          <a:lnTo>
                            <a:pt x="314" y="536"/>
                          </a:lnTo>
                          <a:lnTo>
                            <a:pt x="315" y="554"/>
                          </a:lnTo>
                          <a:lnTo>
                            <a:pt x="316" y="572"/>
                          </a:lnTo>
                          <a:lnTo>
                            <a:pt x="317" y="589"/>
                          </a:lnTo>
                          <a:lnTo>
                            <a:pt x="318" y="605"/>
                          </a:lnTo>
                          <a:lnTo>
                            <a:pt x="319" y="621"/>
                          </a:lnTo>
                          <a:lnTo>
                            <a:pt x="319" y="625"/>
                          </a:lnTo>
                          <a:lnTo>
                            <a:pt x="280" y="627"/>
                          </a:lnTo>
                          <a:lnTo>
                            <a:pt x="280" y="623"/>
                          </a:lnTo>
                          <a:lnTo>
                            <a:pt x="279" y="607"/>
                          </a:lnTo>
                          <a:lnTo>
                            <a:pt x="278" y="591"/>
                          </a:lnTo>
                          <a:lnTo>
                            <a:pt x="277" y="574"/>
                          </a:lnTo>
                          <a:lnTo>
                            <a:pt x="276" y="556"/>
                          </a:lnTo>
                          <a:lnTo>
                            <a:pt x="275" y="539"/>
                          </a:lnTo>
                          <a:lnTo>
                            <a:pt x="273" y="502"/>
                          </a:lnTo>
                          <a:lnTo>
                            <a:pt x="270" y="464"/>
                          </a:lnTo>
                          <a:lnTo>
                            <a:pt x="267" y="426"/>
                          </a:lnTo>
                          <a:lnTo>
                            <a:pt x="264" y="388"/>
                          </a:lnTo>
                          <a:lnTo>
                            <a:pt x="260" y="352"/>
                          </a:lnTo>
                          <a:lnTo>
                            <a:pt x="257" y="334"/>
                          </a:lnTo>
                          <a:lnTo>
                            <a:pt x="255" y="316"/>
                          </a:lnTo>
                          <a:lnTo>
                            <a:pt x="252" y="300"/>
                          </a:lnTo>
                          <a:lnTo>
                            <a:pt x="249" y="284"/>
                          </a:lnTo>
                          <a:lnTo>
                            <a:pt x="246" y="268"/>
                          </a:lnTo>
                          <a:lnTo>
                            <a:pt x="243" y="254"/>
                          </a:lnTo>
                          <a:lnTo>
                            <a:pt x="239" y="240"/>
                          </a:lnTo>
                          <a:lnTo>
                            <a:pt x="235" y="228"/>
                          </a:lnTo>
                          <a:lnTo>
                            <a:pt x="231" y="216"/>
                          </a:lnTo>
                          <a:lnTo>
                            <a:pt x="227" y="206"/>
                          </a:lnTo>
                          <a:lnTo>
                            <a:pt x="223" y="196"/>
                          </a:lnTo>
                          <a:lnTo>
                            <a:pt x="218" y="187"/>
                          </a:lnTo>
                          <a:lnTo>
                            <a:pt x="208" y="170"/>
                          </a:lnTo>
                          <a:lnTo>
                            <a:pt x="197" y="154"/>
                          </a:lnTo>
                          <a:lnTo>
                            <a:pt x="186" y="140"/>
                          </a:lnTo>
                          <a:lnTo>
                            <a:pt x="173" y="127"/>
                          </a:lnTo>
                          <a:lnTo>
                            <a:pt x="160" y="115"/>
                          </a:lnTo>
                          <a:lnTo>
                            <a:pt x="147" y="104"/>
                          </a:lnTo>
                          <a:lnTo>
                            <a:pt x="132" y="94"/>
                          </a:lnTo>
                          <a:lnTo>
                            <a:pt x="117" y="86"/>
                          </a:lnTo>
                          <a:lnTo>
                            <a:pt x="102" y="77"/>
                          </a:lnTo>
                          <a:lnTo>
                            <a:pt x="86" y="70"/>
                          </a:lnTo>
                          <a:lnTo>
                            <a:pt x="69" y="63"/>
                          </a:lnTo>
                          <a:lnTo>
                            <a:pt x="52" y="56"/>
                          </a:lnTo>
                          <a:lnTo>
                            <a:pt x="35" y="50"/>
                          </a:lnTo>
                          <a:lnTo>
                            <a:pt x="0" y="38"/>
                          </a:lnTo>
                          <a:lnTo>
                            <a:pt x="13" y="0"/>
                          </a:lnTo>
                          <a:close/>
                          <a:moveTo>
                            <a:pt x="299" y="626"/>
                          </a:moveTo>
                          <a:lnTo>
                            <a:pt x="356" y="582"/>
                          </a:lnTo>
                          <a:lnTo>
                            <a:pt x="305" y="705"/>
                          </a:lnTo>
                          <a:lnTo>
                            <a:pt x="238" y="591"/>
                          </a:lnTo>
                          <a:lnTo>
                            <a:pt x="299" y="626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 w="3175" cap="flat">
                      <a:solidFill>
                        <a:srgbClr val="66CCFF"/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AR"/>
                    </a:p>
                  </p:txBody>
                </p:sp>
                <p:sp>
                  <p:nvSpPr>
                    <p:cNvPr id="29761" name="Freeform 26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-3486" y="771"/>
                      <a:ext cx="118" cy="417"/>
                    </a:xfrm>
                    <a:custGeom>
                      <a:avLst/>
                      <a:gdLst>
                        <a:gd name="T0" fmla="*/ 79 w 118"/>
                        <a:gd name="T1" fmla="*/ 0 h 417"/>
                        <a:gd name="T2" fmla="*/ 79 w 118"/>
                        <a:gd name="T3" fmla="*/ 338 h 417"/>
                        <a:gd name="T4" fmla="*/ 39 w 118"/>
                        <a:gd name="T5" fmla="*/ 338 h 417"/>
                        <a:gd name="T6" fmla="*/ 39 w 118"/>
                        <a:gd name="T7" fmla="*/ 0 h 417"/>
                        <a:gd name="T8" fmla="*/ 79 w 118"/>
                        <a:gd name="T9" fmla="*/ 0 h 417"/>
                        <a:gd name="T10" fmla="*/ 59 w 118"/>
                        <a:gd name="T11" fmla="*/ 338 h 417"/>
                        <a:gd name="T12" fmla="*/ 118 w 118"/>
                        <a:gd name="T13" fmla="*/ 299 h 417"/>
                        <a:gd name="T14" fmla="*/ 59 w 118"/>
                        <a:gd name="T15" fmla="*/ 417 h 417"/>
                        <a:gd name="T16" fmla="*/ 0 w 118"/>
                        <a:gd name="T17" fmla="*/ 299 h 417"/>
                        <a:gd name="T18" fmla="*/ 59 w 118"/>
                        <a:gd name="T19" fmla="*/ 338 h 41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8"/>
                        <a:gd name="T31" fmla="*/ 0 h 417"/>
                        <a:gd name="T32" fmla="*/ 118 w 118"/>
                        <a:gd name="T33" fmla="*/ 417 h 41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8" h="417">
                          <a:moveTo>
                            <a:pt x="79" y="0"/>
                          </a:moveTo>
                          <a:lnTo>
                            <a:pt x="79" y="338"/>
                          </a:lnTo>
                          <a:lnTo>
                            <a:pt x="39" y="338"/>
                          </a:lnTo>
                          <a:lnTo>
                            <a:pt x="39" y="0"/>
                          </a:lnTo>
                          <a:lnTo>
                            <a:pt x="79" y="0"/>
                          </a:lnTo>
                          <a:close/>
                          <a:moveTo>
                            <a:pt x="59" y="338"/>
                          </a:moveTo>
                          <a:lnTo>
                            <a:pt x="118" y="299"/>
                          </a:lnTo>
                          <a:lnTo>
                            <a:pt x="59" y="417"/>
                          </a:lnTo>
                          <a:lnTo>
                            <a:pt x="0" y="299"/>
                          </a:lnTo>
                          <a:lnTo>
                            <a:pt x="59" y="338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 w="3175" cap="flat">
                      <a:solidFill>
                        <a:srgbClr val="66CCFF"/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AR"/>
                    </a:p>
                  </p:txBody>
                </p:sp>
                <p:sp>
                  <p:nvSpPr>
                    <p:cNvPr id="29762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4575" y="659"/>
                      <a:ext cx="987" cy="17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s-ES">
                          <a:solidFill>
                            <a:srgbClr val="000000"/>
                          </a:solidFill>
                        </a:rPr>
                        <a:t>Agua infiltrante</a:t>
                      </a:r>
                      <a:r>
                        <a:rPr lang="es-ES" sz="120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s-ES"/>
                    </a:p>
                  </p:txBody>
                </p:sp>
                <p:grpSp>
                  <p:nvGrpSpPr>
                    <p:cNvPr id="29763" name="Group 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3902" y="1150"/>
                      <a:ext cx="172" cy="159"/>
                      <a:chOff x="-4519" y="938"/>
                      <a:chExt cx="172" cy="159"/>
                    </a:xfrm>
                  </p:grpSpPr>
                  <p:sp>
                    <p:nvSpPr>
                      <p:cNvPr id="29793" name="Freeform 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4519" y="938"/>
                        <a:ext cx="172" cy="159"/>
                      </a:xfrm>
                      <a:custGeom>
                        <a:avLst/>
                        <a:gdLst>
                          <a:gd name="T0" fmla="*/ 0 w 2183"/>
                          <a:gd name="T1" fmla="*/ 0 h 2025"/>
                          <a:gd name="T2" fmla="*/ 0 w 2183"/>
                          <a:gd name="T3" fmla="*/ 0 h 2025"/>
                          <a:gd name="T4" fmla="*/ 0 w 2183"/>
                          <a:gd name="T5" fmla="*/ 0 h 2025"/>
                          <a:gd name="T6" fmla="*/ 0 w 2183"/>
                          <a:gd name="T7" fmla="*/ 0 h 2025"/>
                          <a:gd name="T8" fmla="*/ 0 w 2183"/>
                          <a:gd name="T9" fmla="*/ 0 h 2025"/>
                          <a:gd name="T10" fmla="*/ 0 w 2183"/>
                          <a:gd name="T11" fmla="*/ 0 h 2025"/>
                          <a:gd name="T12" fmla="*/ 0 w 2183"/>
                          <a:gd name="T13" fmla="*/ 0 h 2025"/>
                          <a:gd name="T14" fmla="*/ 0 w 2183"/>
                          <a:gd name="T15" fmla="*/ 0 h 2025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2183"/>
                          <a:gd name="T25" fmla="*/ 0 h 2025"/>
                          <a:gd name="T26" fmla="*/ 2183 w 2183"/>
                          <a:gd name="T27" fmla="*/ 2025 h 2025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2183" h="2025">
                            <a:moveTo>
                              <a:pt x="316" y="733"/>
                            </a:moveTo>
                            <a:cubicBezTo>
                              <a:pt x="0" y="1208"/>
                              <a:pt x="16" y="1458"/>
                              <a:pt x="425" y="1883"/>
                            </a:cubicBezTo>
                            <a:cubicBezTo>
                              <a:pt x="950" y="1850"/>
                              <a:pt x="1533" y="2025"/>
                              <a:pt x="1991" y="1775"/>
                            </a:cubicBezTo>
                            <a:cubicBezTo>
                              <a:pt x="2183" y="1666"/>
                              <a:pt x="1900" y="1333"/>
                              <a:pt x="1783" y="1150"/>
                            </a:cubicBezTo>
                            <a:cubicBezTo>
                              <a:pt x="1491" y="700"/>
                              <a:pt x="1416" y="316"/>
                              <a:pt x="950" y="0"/>
                            </a:cubicBezTo>
                            <a:cubicBezTo>
                              <a:pt x="808" y="33"/>
                              <a:pt x="666" y="66"/>
                              <a:pt x="525" y="108"/>
                            </a:cubicBezTo>
                            <a:cubicBezTo>
                              <a:pt x="425" y="141"/>
                              <a:pt x="250" y="108"/>
                              <a:pt x="216" y="208"/>
                            </a:cubicBezTo>
                            <a:cubicBezTo>
                              <a:pt x="158" y="375"/>
                              <a:pt x="283" y="558"/>
                              <a:pt x="316" y="733"/>
                            </a:cubicBezTo>
                          </a:path>
                        </a:pathLst>
                      </a:custGeom>
                      <a:solidFill>
                        <a:srgbClr val="996633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  <p:sp>
                    <p:nvSpPr>
                      <p:cNvPr id="29794" name="Freeform 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4519" y="938"/>
                        <a:ext cx="172" cy="159"/>
                      </a:xfrm>
                      <a:custGeom>
                        <a:avLst/>
                        <a:gdLst>
                          <a:gd name="T0" fmla="*/ 25 w 172"/>
                          <a:gd name="T1" fmla="*/ 57 h 159"/>
                          <a:gd name="T2" fmla="*/ 33 w 172"/>
                          <a:gd name="T3" fmla="*/ 148 h 159"/>
                          <a:gd name="T4" fmla="*/ 157 w 172"/>
                          <a:gd name="T5" fmla="*/ 140 h 159"/>
                          <a:gd name="T6" fmla="*/ 140 w 172"/>
                          <a:gd name="T7" fmla="*/ 90 h 159"/>
                          <a:gd name="T8" fmla="*/ 75 w 172"/>
                          <a:gd name="T9" fmla="*/ 0 h 159"/>
                          <a:gd name="T10" fmla="*/ 41 w 172"/>
                          <a:gd name="T11" fmla="*/ 8 h 159"/>
                          <a:gd name="T12" fmla="*/ 17 w 172"/>
                          <a:gd name="T13" fmla="*/ 16 h 159"/>
                          <a:gd name="T14" fmla="*/ 25 w 172"/>
                          <a:gd name="T15" fmla="*/ 57 h 159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72"/>
                          <a:gd name="T25" fmla="*/ 0 h 159"/>
                          <a:gd name="T26" fmla="*/ 172 w 172"/>
                          <a:gd name="T27" fmla="*/ 159 h 159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72" h="159">
                            <a:moveTo>
                              <a:pt x="25" y="57"/>
                            </a:moveTo>
                            <a:cubicBezTo>
                              <a:pt x="0" y="95"/>
                              <a:pt x="1" y="115"/>
                              <a:pt x="33" y="148"/>
                            </a:cubicBezTo>
                            <a:cubicBezTo>
                              <a:pt x="75" y="145"/>
                              <a:pt x="121" y="159"/>
                              <a:pt x="157" y="140"/>
                            </a:cubicBezTo>
                            <a:cubicBezTo>
                              <a:pt x="172" y="131"/>
                              <a:pt x="150" y="105"/>
                              <a:pt x="140" y="90"/>
                            </a:cubicBezTo>
                            <a:cubicBezTo>
                              <a:pt x="117" y="55"/>
                              <a:pt x="111" y="24"/>
                              <a:pt x="75" y="0"/>
                            </a:cubicBezTo>
                            <a:cubicBezTo>
                              <a:pt x="63" y="2"/>
                              <a:pt x="52" y="5"/>
                              <a:pt x="41" y="8"/>
                            </a:cubicBezTo>
                            <a:cubicBezTo>
                              <a:pt x="33" y="11"/>
                              <a:pt x="19" y="8"/>
                              <a:pt x="17" y="16"/>
                            </a:cubicBezTo>
                            <a:cubicBezTo>
                              <a:pt x="12" y="29"/>
                              <a:pt x="22" y="44"/>
                              <a:pt x="25" y="57"/>
                            </a:cubicBezTo>
                          </a:path>
                        </a:pathLst>
                      </a:custGeom>
                      <a:solidFill>
                        <a:srgbClr val="996633"/>
                      </a:solidFill>
                      <a:ln w="6350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</p:grpSp>
                <p:grpSp>
                  <p:nvGrpSpPr>
                    <p:cNvPr id="29764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3532" y="1228"/>
                      <a:ext cx="152" cy="188"/>
                      <a:chOff x="-4142" y="1016"/>
                      <a:chExt cx="152" cy="188"/>
                    </a:xfrm>
                  </p:grpSpPr>
                  <p:sp>
                    <p:nvSpPr>
                      <p:cNvPr id="29791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4142" y="1016"/>
                        <a:ext cx="152" cy="188"/>
                      </a:xfrm>
                      <a:custGeom>
                        <a:avLst/>
                        <a:gdLst>
                          <a:gd name="T0" fmla="*/ 0 w 1925"/>
                          <a:gd name="T1" fmla="*/ 0 h 2375"/>
                          <a:gd name="T2" fmla="*/ 0 w 1925"/>
                          <a:gd name="T3" fmla="*/ 0 h 2375"/>
                          <a:gd name="T4" fmla="*/ 0 w 1925"/>
                          <a:gd name="T5" fmla="*/ 0 h 2375"/>
                          <a:gd name="T6" fmla="*/ 0 w 1925"/>
                          <a:gd name="T7" fmla="*/ 0 h 2375"/>
                          <a:gd name="T8" fmla="*/ 0 w 1925"/>
                          <a:gd name="T9" fmla="*/ 0 h 2375"/>
                          <a:gd name="T10" fmla="*/ 0 w 1925"/>
                          <a:gd name="T11" fmla="*/ 0 h 2375"/>
                          <a:gd name="T12" fmla="*/ 0 w 1925"/>
                          <a:gd name="T13" fmla="*/ 0 h 237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925"/>
                          <a:gd name="T22" fmla="*/ 0 h 2375"/>
                          <a:gd name="T23" fmla="*/ 1925 w 1925"/>
                          <a:gd name="T24" fmla="*/ 2375 h 237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925" h="2375">
                            <a:moveTo>
                              <a:pt x="733" y="233"/>
                            </a:moveTo>
                            <a:cubicBezTo>
                              <a:pt x="542" y="783"/>
                              <a:pt x="692" y="441"/>
                              <a:pt x="208" y="1166"/>
                            </a:cubicBezTo>
                            <a:cubicBezTo>
                              <a:pt x="142" y="1275"/>
                              <a:pt x="0" y="1483"/>
                              <a:pt x="0" y="1483"/>
                            </a:cubicBezTo>
                            <a:cubicBezTo>
                              <a:pt x="183" y="2375"/>
                              <a:pt x="250" y="2233"/>
                              <a:pt x="1150" y="2108"/>
                            </a:cubicBezTo>
                            <a:cubicBezTo>
                              <a:pt x="1600" y="1958"/>
                              <a:pt x="1725" y="1941"/>
                              <a:pt x="1883" y="1483"/>
                            </a:cubicBezTo>
                            <a:cubicBezTo>
                              <a:pt x="1850" y="1066"/>
                              <a:pt x="1925" y="625"/>
                              <a:pt x="1775" y="233"/>
                            </a:cubicBezTo>
                            <a:cubicBezTo>
                              <a:pt x="1683" y="0"/>
                              <a:pt x="208" y="233"/>
                              <a:pt x="733" y="233"/>
                            </a:cubicBezTo>
                          </a:path>
                        </a:pathLst>
                      </a:custGeom>
                      <a:solidFill>
                        <a:srgbClr val="996633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  <p:sp>
                    <p:nvSpPr>
                      <p:cNvPr id="29792" name="Freeform 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4142" y="1016"/>
                        <a:ext cx="152" cy="188"/>
                      </a:xfrm>
                      <a:custGeom>
                        <a:avLst/>
                        <a:gdLst>
                          <a:gd name="T0" fmla="*/ 58 w 152"/>
                          <a:gd name="T1" fmla="*/ 19 h 188"/>
                          <a:gd name="T2" fmla="*/ 16 w 152"/>
                          <a:gd name="T3" fmla="*/ 92 h 188"/>
                          <a:gd name="T4" fmla="*/ 0 w 152"/>
                          <a:gd name="T5" fmla="*/ 117 h 188"/>
                          <a:gd name="T6" fmla="*/ 91 w 152"/>
                          <a:gd name="T7" fmla="*/ 167 h 188"/>
                          <a:gd name="T8" fmla="*/ 148 w 152"/>
                          <a:gd name="T9" fmla="*/ 117 h 188"/>
                          <a:gd name="T10" fmla="*/ 140 w 152"/>
                          <a:gd name="T11" fmla="*/ 19 h 188"/>
                          <a:gd name="T12" fmla="*/ 58 w 152"/>
                          <a:gd name="T13" fmla="*/ 19 h 188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52"/>
                          <a:gd name="T22" fmla="*/ 0 h 188"/>
                          <a:gd name="T23" fmla="*/ 152 w 152"/>
                          <a:gd name="T24" fmla="*/ 188 h 188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52" h="188">
                            <a:moveTo>
                              <a:pt x="58" y="19"/>
                            </a:moveTo>
                            <a:cubicBezTo>
                              <a:pt x="43" y="62"/>
                              <a:pt x="55" y="35"/>
                              <a:pt x="16" y="92"/>
                            </a:cubicBezTo>
                            <a:cubicBezTo>
                              <a:pt x="11" y="101"/>
                              <a:pt x="0" y="117"/>
                              <a:pt x="0" y="117"/>
                            </a:cubicBezTo>
                            <a:cubicBezTo>
                              <a:pt x="14" y="188"/>
                              <a:pt x="20" y="177"/>
                              <a:pt x="91" y="167"/>
                            </a:cubicBezTo>
                            <a:cubicBezTo>
                              <a:pt x="126" y="155"/>
                              <a:pt x="136" y="154"/>
                              <a:pt x="148" y="117"/>
                            </a:cubicBezTo>
                            <a:cubicBezTo>
                              <a:pt x="146" y="85"/>
                              <a:pt x="152" y="50"/>
                              <a:pt x="140" y="19"/>
                            </a:cubicBezTo>
                            <a:cubicBezTo>
                              <a:pt x="133" y="0"/>
                              <a:pt x="16" y="19"/>
                              <a:pt x="58" y="19"/>
                            </a:cubicBezTo>
                          </a:path>
                        </a:pathLst>
                      </a:custGeom>
                      <a:solidFill>
                        <a:srgbClr val="996633"/>
                      </a:solidFill>
                      <a:ln w="6350" cap="rnd">
                        <a:solidFill>
                          <a:srgbClr val="80808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</p:grpSp>
                <p:grpSp>
                  <p:nvGrpSpPr>
                    <p:cNvPr id="29765" name="Group 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3342" y="1497"/>
                      <a:ext cx="69" cy="73"/>
                      <a:chOff x="-3980" y="1295"/>
                      <a:chExt cx="69" cy="73"/>
                    </a:xfrm>
                  </p:grpSpPr>
                  <p:sp>
                    <p:nvSpPr>
                      <p:cNvPr id="29789" name="Freeform 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3980" y="1295"/>
                        <a:ext cx="69" cy="73"/>
                      </a:xfrm>
                      <a:custGeom>
                        <a:avLst/>
                        <a:gdLst>
                          <a:gd name="T0" fmla="*/ 0 w 867"/>
                          <a:gd name="T1" fmla="*/ 0 h 925"/>
                          <a:gd name="T2" fmla="*/ 0 w 867"/>
                          <a:gd name="T3" fmla="*/ 0 h 925"/>
                          <a:gd name="T4" fmla="*/ 0 w 867"/>
                          <a:gd name="T5" fmla="*/ 0 h 925"/>
                          <a:gd name="T6" fmla="*/ 0 w 867"/>
                          <a:gd name="T7" fmla="*/ 0 h 925"/>
                          <a:gd name="T8" fmla="*/ 0 w 867"/>
                          <a:gd name="T9" fmla="*/ 0 h 925"/>
                          <a:gd name="T10" fmla="*/ 0 w 867"/>
                          <a:gd name="T11" fmla="*/ 0 h 925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867"/>
                          <a:gd name="T19" fmla="*/ 0 h 925"/>
                          <a:gd name="T20" fmla="*/ 867 w 867"/>
                          <a:gd name="T21" fmla="*/ 925 h 925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867" h="925">
                            <a:moveTo>
                              <a:pt x="450" y="242"/>
                            </a:moveTo>
                            <a:cubicBezTo>
                              <a:pt x="425" y="283"/>
                              <a:pt x="0" y="750"/>
                              <a:pt x="342" y="867"/>
                            </a:cubicBezTo>
                            <a:cubicBezTo>
                              <a:pt x="509" y="925"/>
                              <a:pt x="692" y="800"/>
                              <a:pt x="867" y="767"/>
                            </a:cubicBezTo>
                            <a:cubicBezTo>
                              <a:pt x="834" y="625"/>
                              <a:pt x="800" y="492"/>
                              <a:pt x="759" y="350"/>
                            </a:cubicBezTo>
                            <a:cubicBezTo>
                              <a:pt x="725" y="242"/>
                              <a:pt x="767" y="67"/>
                              <a:pt x="659" y="33"/>
                            </a:cubicBezTo>
                            <a:cubicBezTo>
                              <a:pt x="567" y="0"/>
                              <a:pt x="517" y="175"/>
                              <a:pt x="450" y="242"/>
                            </a:cubicBezTo>
                          </a:path>
                        </a:pathLst>
                      </a:custGeom>
                      <a:solidFill>
                        <a:srgbClr val="996633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  <p:sp>
                    <p:nvSpPr>
                      <p:cNvPr id="29790" name="Freeform 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3980" y="1295"/>
                        <a:ext cx="69" cy="73"/>
                      </a:xfrm>
                      <a:custGeom>
                        <a:avLst/>
                        <a:gdLst>
                          <a:gd name="T0" fmla="*/ 36 w 69"/>
                          <a:gd name="T1" fmla="*/ 19 h 73"/>
                          <a:gd name="T2" fmla="*/ 27 w 69"/>
                          <a:gd name="T3" fmla="*/ 69 h 73"/>
                          <a:gd name="T4" fmla="*/ 69 w 69"/>
                          <a:gd name="T5" fmla="*/ 61 h 73"/>
                          <a:gd name="T6" fmla="*/ 60 w 69"/>
                          <a:gd name="T7" fmla="*/ 28 h 73"/>
                          <a:gd name="T8" fmla="*/ 52 w 69"/>
                          <a:gd name="T9" fmla="*/ 3 h 73"/>
                          <a:gd name="T10" fmla="*/ 36 w 69"/>
                          <a:gd name="T11" fmla="*/ 19 h 7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69"/>
                          <a:gd name="T19" fmla="*/ 0 h 73"/>
                          <a:gd name="T20" fmla="*/ 69 w 69"/>
                          <a:gd name="T21" fmla="*/ 73 h 73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69" h="73">
                            <a:moveTo>
                              <a:pt x="36" y="19"/>
                            </a:moveTo>
                            <a:cubicBezTo>
                              <a:pt x="34" y="23"/>
                              <a:pt x="0" y="59"/>
                              <a:pt x="27" y="69"/>
                            </a:cubicBezTo>
                            <a:cubicBezTo>
                              <a:pt x="40" y="73"/>
                              <a:pt x="55" y="63"/>
                              <a:pt x="69" y="61"/>
                            </a:cubicBezTo>
                            <a:cubicBezTo>
                              <a:pt x="66" y="50"/>
                              <a:pt x="63" y="39"/>
                              <a:pt x="60" y="28"/>
                            </a:cubicBezTo>
                            <a:cubicBezTo>
                              <a:pt x="57" y="19"/>
                              <a:pt x="61" y="5"/>
                              <a:pt x="52" y="3"/>
                            </a:cubicBezTo>
                            <a:cubicBezTo>
                              <a:pt x="45" y="0"/>
                              <a:pt x="41" y="14"/>
                              <a:pt x="36" y="19"/>
                            </a:cubicBezTo>
                          </a:path>
                        </a:pathLst>
                      </a:custGeom>
                      <a:solidFill>
                        <a:srgbClr val="996633"/>
                      </a:solidFill>
                      <a:ln w="6350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</p:grpSp>
                <p:grpSp>
                  <p:nvGrpSpPr>
                    <p:cNvPr id="29766" name="Group 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3252" y="1587"/>
                      <a:ext cx="68" cy="73"/>
                      <a:chOff x="-3890" y="1385"/>
                      <a:chExt cx="68" cy="73"/>
                    </a:xfrm>
                  </p:grpSpPr>
                  <p:sp>
                    <p:nvSpPr>
                      <p:cNvPr id="29787" name="Freeform 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3890" y="1385"/>
                        <a:ext cx="68" cy="73"/>
                      </a:xfrm>
                      <a:custGeom>
                        <a:avLst/>
                        <a:gdLst>
                          <a:gd name="T0" fmla="*/ 0 w 866"/>
                          <a:gd name="T1" fmla="*/ 0 h 925"/>
                          <a:gd name="T2" fmla="*/ 0 w 866"/>
                          <a:gd name="T3" fmla="*/ 0 h 925"/>
                          <a:gd name="T4" fmla="*/ 0 w 866"/>
                          <a:gd name="T5" fmla="*/ 0 h 925"/>
                          <a:gd name="T6" fmla="*/ 0 w 866"/>
                          <a:gd name="T7" fmla="*/ 0 h 925"/>
                          <a:gd name="T8" fmla="*/ 0 w 866"/>
                          <a:gd name="T9" fmla="*/ 0 h 925"/>
                          <a:gd name="T10" fmla="*/ 0 w 866"/>
                          <a:gd name="T11" fmla="*/ 0 h 925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866"/>
                          <a:gd name="T19" fmla="*/ 0 h 925"/>
                          <a:gd name="T20" fmla="*/ 866 w 866"/>
                          <a:gd name="T21" fmla="*/ 925 h 925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866" h="925">
                            <a:moveTo>
                              <a:pt x="450" y="242"/>
                            </a:moveTo>
                            <a:cubicBezTo>
                              <a:pt x="425" y="284"/>
                              <a:pt x="0" y="750"/>
                              <a:pt x="341" y="867"/>
                            </a:cubicBezTo>
                            <a:cubicBezTo>
                              <a:pt x="508" y="925"/>
                              <a:pt x="691" y="800"/>
                              <a:pt x="866" y="767"/>
                            </a:cubicBezTo>
                            <a:cubicBezTo>
                              <a:pt x="833" y="625"/>
                              <a:pt x="800" y="492"/>
                              <a:pt x="758" y="350"/>
                            </a:cubicBezTo>
                            <a:cubicBezTo>
                              <a:pt x="725" y="242"/>
                              <a:pt x="766" y="67"/>
                              <a:pt x="658" y="34"/>
                            </a:cubicBezTo>
                            <a:cubicBezTo>
                              <a:pt x="566" y="0"/>
                              <a:pt x="516" y="175"/>
                              <a:pt x="450" y="242"/>
                            </a:cubicBezTo>
                          </a:path>
                        </a:pathLst>
                      </a:custGeom>
                      <a:solidFill>
                        <a:srgbClr val="996633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  <p:sp>
                    <p:nvSpPr>
                      <p:cNvPr id="29788" name="Freeform 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3890" y="1385"/>
                        <a:ext cx="68" cy="73"/>
                      </a:xfrm>
                      <a:custGeom>
                        <a:avLst/>
                        <a:gdLst>
                          <a:gd name="T0" fmla="*/ 35 w 68"/>
                          <a:gd name="T1" fmla="*/ 19 h 73"/>
                          <a:gd name="T2" fmla="*/ 27 w 68"/>
                          <a:gd name="T3" fmla="*/ 68 h 73"/>
                          <a:gd name="T4" fmla="*/ 68 w 68"/>
                          <a:gd name="T5" fmla="*/ 60 h 73"/>
                          <a:gd name="T6" fmla="*/ 60 w 68"/>
                          <a:gd name="T7" fmla="*/ 27 h 73"/>
                          <a:gd name="T8" fmla="*/ 52 w 68"/>
                          <a:gd name="T9" fmla="*/ 2 h 73"/>
                          <a:gd name="T10" fmla="*/ 35 w 68"/>
                          <a:gd name="T11" fmla="*/ 19 h 7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68"/>
                          <a:gd name="T19" fmla="*/ 0 h 73"/>
                          <a:gd name="T20" fmla="*/ 68 w 68"/>
                          <a:gd name="T21" fmla="*/ 73 h 73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68" h="73">
                            <a:moveTo>
                              <a:pt x="35" y="19"/>
                            </a:moveTo>
                            <a:cubicBezTo>
                              <a:pt x="33" y="22"/>
                              <a:pt x="0" y="59"/>
                              <a:pt x="27" y="68"/>
                            </a:cubicBezTo>
                            <a:cubicBezTo>
                              <a:pt x="40" y="73"/>
                              <a:pt x="54" y="63"/>
                              <a:pt x="68" y="60"/>
                            </a:cubicBezTo>
                            <a:cubicBezTo>
                              <a:pt x="65" y="49"/>
                              <a:pt x="63" y="38"/>
                              <a:pt x="60" y="27"/>
                            </a:cubicBezTo>
                            <a:cubicBezTo>
                              <a:pt x="57" y="19"/>
                              <a:pt x="60" y="5"/>
                              <a:pt x="52" y="2"/>
                            </a:cubicBezTo>
                            <a:cubicBezTo>
                              <a:pt x="44" y="0"/>
                              <a:pt x="40" y="13"/>
                              <a:pt x="35" y="19"/>
                            </a:cubicBezTo>
                          </a:path>
                        </a:pathLst>
                      </a:custGeom>
                      <a:solidFill>
                        <a:srgbClr val="996633"/>
                      </a:solidFill>
                      <a:ln w="6350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</p:grpSp>
                <p:grpSp>
                  <p:nvGrpSpPr>
                    <p:cNvPr id="29767" name="Group 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3569" y="1587"/>
                      <a:ext cx="68" cy="73"/>
                      <a:chOff x="-4191" y="1415"/>
                      <a:chExt cx="68" cy="73"/>
                    </a:xfrm>
                  </p:grpSpPr>
                  <p:sp>
                    <p:nvSpPr>
                      <p:cNvPr id="29785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4191" y="1415"/>
                        <a:ext cx="68" cy="73"/>
                      </a:xfrm>
                      <a:custGeom>
                        <a:avLst/>
                        <a:gdLst>
                          <a:gd name="T0" fmla="*/ 0 w 867"/>
                          <a:gd name="T1" fmla="*/ 0 h 925"/>
                          <a:gd name="T2" fmla="*/ 0 w 867"/>
                          <a:gd name="T3" fmla="*/ 0 h 925"/>
                          <a:gd name="T4" fmla="*/ 0 w 867"/>
                          <a:gd name="T5" fmla="*/ 0 h 925"/>
                          <a:gd name="T6" fmla="*/ 0 w 867"/>
                          <a:gd name="T7" fmla="*/ 0 h 925"/>
                          <a:gd name="T8" fmla="*/ 0 w 867"/>
                          <a:gd name="T9" fmla="*/ 0 h 925"/>
                          <a:gd name="T10" fmla="*/ 0 w 867"/>
                          <a:gd name="T11" fmla="*/ 0 h 925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867"/>
                          <a:gd name="T19" fmla="*/ 0 h 925"/>
                          <a:gd name="T20" fmla="*/ 867 w 867"/>
                          <a:gd name="T21" fmla="*/ 925 h 925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867" h="925">
                            <a:moveTo>
                              <a:pt x="450" y="241"/>
                            </a:moveTo>
                            <a:cubicBezTo>
                              <a:pt x="425" y="283"/>
                              <a:pt x="0" y="750"/>
                              <a:pt x="342" y="866"/>
                            </a:cubicBezTo>
                            <a:cubicBezTo>
                              <a:pt x="508" y="925"/>
                              <a:pt x="692" y="800"/>
                              <a:pt x="867" y="766"/>
                            </a:cubicBezTo>
                            <a:cubicBezTo>
                              <a:pt x="833" y="625"/>
                              <a:pt x="800" y="491"/>
                              <a:pt x="758" y="350"/>
                            </a:cubicBezTo>
                            <a:cubicBezTo>
                              <a:pt x="725" y="241"/>
                              <a:pt x="767" y="66"/>
                              <a:pt x="658" y="33"/>
                            </a:cubicBezTo>
                            <a:cubicBezTo>
                              <a:pt x="567" y="0"/>
                              <a:pt x="517" y="175"/>
                              <a:pt x="450" y="241"/>
                            </a:cubicBezTo>
                          </a:path>
                        </a:pathLst>
                      </a:custGeom>
                      <a:solidFill>
                        <a:srgbClr val="996633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  <p:sp>
                    <p:nvSpPr>
                      <p:cNvPr id="29786" name="Freeform 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4191" y="1415"/>
                        <a:ext cx="68" cy="73"/>
                      </a:xfrm>
                      <a:custGeom>
                        <a:avLst/>
                        <a:gdLst>
                          <a:gd name="T0" fmla="*/ 35 w 68"/>
                          <a:gd name="T1" fmla="*/ 19 h 73"/>
                          <a:gd name="T2" fmla="*/ 27 w 68"/>
                          <a:gd name="T3" fmla="*/ 68 h 73"/>
                          <a:gd name="T4" fmla="*/ 68 w 68"/>
                          <a:gd name="T5" fmla="*/ 60 h 73"/>
                          <a:gd name="T6" fmla="*/ 59 w 68"/>
                          <a:gd name="T7" fmla="*/ 28 h 73"/>
                          <a:gd name="T8" fmla="*/ 52 w 68"/>
                          <a:gd name="T9" fmla="*/ 2 h 73"/>
                          <a:gd name="T10" fmla="*/ 35 w 68"/>
                          <a:gd name="T11" fmla="*/ 19 h 7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68"/>
                          <a:gd name="T19" fmla="*/ 0 h 73"/>
                          <a:gd name="T20" fmla="*/ 68 w 68"/>
                          <a:gd name="T21" fmla="*/ 73 h 73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68" h="73">
                            <a:moveTo>
                              <a:pt x="35" y="19"/>
                            </a:moveTo>
                            <a:cubicBezTo>
                              <a:pt x="33" y="22"/>
                              <a:pt x="0" y="59"/>
                              <a:pt x="27" y="68"/>
                            </a:cubicBezTo>
                            <a:cubicBezTo>
                              <a:pt x="40" y="73"/>
                              <a:pt x="54" y="63"/>
                              <a:pt x="68" y="60"/>
                            </a:cubicBezTo>
                            <a:cubicBezTo>
                              <a:pt x="65" y="49"/>
                              <a:pt x="63" y="39"/>
                              <a:pt x="59" y="28"/>
                            </a:cubicBezTo>
                            <a:cubicBezTo>
                              <a:pt x="57" y="19"/>
                              <a:pt x="60" y="5"/>
                              <a:pt x="52" y="2"/>
                            </a:cubicBezTo>
                            <a:cubicBezTo>
                              <a:pt x="44" y="0"/>
                              <a:pt x="40" y="14"/>
                              <a:pt x="35" y="19"/>
                            </a:cubicBezTo>
                          </a:path>
                        </a:pathLst>
                      </a:custGeom>
                      <a:solidFill>
                        <a:srgbClr val="996633"/>
                      </a:solidFill>
                      <a:ln w="6350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</p:grpSp>
                <p:sp>
                  <p:nvSpPr>
                    <p:cNvPr id="29768" name="Freeform 50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-3433" y="1257"/>
                      <a:ext cx="510" cy="74"/>
                    </a:xfrm>
                    <a:custGeom>
                      <a:avLst/>
                      <a:gdLst>
                        <a:gd name="T0" fmla="*/ 0 w 6460"/>
                        <a:gd name="T1" fmla="*/ 0 h 946"/>
                        <a:gd name="T2" fmla="*/ 0 w 6460"/>
                        <a:gd name="T3" fmla="*/ 0 h 946"/>
                        <a:gd name="T4" fmla="*/ 0 w 6460"/>
                        <a:gd name="T5" fmla="*/ 0 h 946"/>
                        <a:gd name="T6" fmla="*/ 0 w 6460"/>
                        <a:gd name="T7" fmla="*/ 0 h 946"/>
                        <a:gd name="T8" fmla="*/ 0 w 6460"/>
                        <a:gd name="T9" fmla="*/ 0 h 946"/>
                        <a:gd name="T10" fmla="*/ 0 w 6460"/>
                        <a:gd name="T11" fmla="*/ 0 h 946"/>
                        <a:gd name="T12" fmla="*/ 0 w 6460"/>
                        <a:gd name="T13" fmla="*/ 0 h 946"/>
                        <a:gd name="T14" fmla="*/ 0 w 6460"/>
                        <a:gd name="T15" fmla="*/ 0 h 946"/>
                        <a:gd name="T16" fmla="*/ 0 w 6460"/>
                        <a:gd name="T17" fmla="*/ 0 h 946"/>
                        <a:gd name="T18" fmla="*/ 0 w 6460"/>
                        <a:gd name="T19" fmla="*/ 0 h 946"/>
                        <a:gd name="T20" fmla="*/ 0 w 6460"/>
                        <a:gd name="T21" fmla="*/ 0 h 94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460"/>
                        <a:gd name="T34" fmla="*/ 0 h 946"/>
                        <a:gd name="T35" fmla="*/ 6460 w 6460"/>
                        <a:gd name="T36" fmla="*/ 946 h 94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460" h="946">
                          <a:moveTo>
                            <a:pt x="32" y="877"/>
                          </a:moveTo>
                          <a:lnTo>
                            <a:pt x="6126" y="158"/>
                          </a:lnTo>
                          <a:cubicBezTo>
                            <a:pt x="6144" y="156"/>
                            <a:pt x="6160" y="169"/>
                            <a:pt x="6163" y="187"/>
                          </a:cubicBezTo>
                          <a:cubicBezTo>
                            <a:pt x="6165" y="206"/>
                            <a:pt x="6152" y="222"/>
                            <a:pt x="6133" y="224"/>
                          </a:cubicBezTo>
                          <a:lnTo>
                            <a:pt x="39" y="944"/>
                          </a:lnTo>
                          <a:cubicBezTo>
                            <a:pt x="21" y="946"/>
                            <a:pt x="5" y="933"/>
                            <a:pt x="2" y="914"/>
                          </a:cubicBezTo>
                          <a:cubicBezTo>
                            <a:pt x="0" y="896"/>
                            <a:pt x="13" y="880"/>
                            <a:pt x="32" y="877"/>
                          </a:cubicBezTo>
                          <a:close/>
                          <a:moveTo>
                            <a:pt x="6040" y="0"/>
                          </a:moveTo>
                          <a:lnTo>
                            <a:pt x="6460" y="152"/>
                          </a:lnTo>
                          <a:lnTo>
                            <a:pt x="6087" y="398"/>
                          </a:lnTo>
                          <a:lnTo>
                            <a:pt x="604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AR"/>
                    </a:p>
                  </p:txBody>
                </p:sp>
                <p:grpSp>
                  <p:nvGrpSpPr>
                    <p:cNvPr id="29769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3669" y="1697"/>
                      <a:ext cx="343" cy="354"/>
                      <a:chOff x="-4281" y="1498"/>
                      <a:chExt cx="343" cy="354"/>
                    </a:xfrm>
                  </p:grpSpPr>
                  <p:sp>
                    <p:nvSpPr>
                      <p:cNvPr id="29783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4281" y="1498"/>
                        <a:ext cx="343" cy="354"/>
                      </a:xfrm>
                      <a:custGeom>
                        <a:avLst/>
                        <a:gdLst>
                          <a:gd name="T0" fmla="*/ 0 w 4350"/>
                          <a:gd name="T1" fmla="*/ 0 h 4491"/>
                          <a:gd name="T2" fmla="*/ 0 w 4350"/>
                          <a:gd name="T3" fmla="*/ 0 h 4491"/>
                          <a:gd name="T4" fmla="*/ 0 w 4350"/>
                          <a:gd name="T5" fmla="*/ 0 h 4491"/>
                          <a:gd name="T6" fmla="*/ 0 w 4350"/>
                          <a:gd name="T7" fmla="*/ 0 h 4491"/>
                          <a:gd name="T8" fmla="*/ 0 w 4350"/>
                          <a:gd name="T9" fmla="*/ 0 h 4491"/>
                          <a:gd name="T10" fmla="*/ 0 w 4350"/>
                          <a:gd name="T11" fmla="*/ 0 h 4491"/>
                          <a:gd name="T12" fmla="*/ 0 w 4350"/>
                          <a:gd name="T13" fmla="*/ 0 h 4491"/>
                          <a:gd name="T14" fmla="*/ 0 w 4350"/>
                          <a:gd name="T15" fmla="*/ 0 h 4491"/>
                          <a:gd name="T16" fmla="*/ 0 w 4350"/>
                          <a:gd name="T17" fmla="*/ 0 h 4491"/>
                          <a:gd name="T18" fmla="*/ 0 w 4350"/>
                          <a:gd name="T19" fmla="*/ 0 h 4491"/>
                          <a:gd name="T20" fmla="*/ 0 w 4350"/>
                          <a:gd name="T21" fmla="*/ 0 h 4491"/>
                          <a:gd name="T22" fmla="*/ 0 w 4350"/>
                          <a:gd name="T23" fmla="*/ 0 h 4491"/>
                          <a:gd name="T24" fmla="*/ 0 w 4350"/>
                          <a:gd name="T25" fmla="*/ 0 h 4491"/>
                          <a:gd name="T26" fmla="*/ 0 w 4350"/>
                          <a:gd name="T27" fmla="*/ 0 h 4491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4350"/>
                          <a:gd name="T43" fmla="*/ 0 h 4491"/>
                          <a:gd name="T44" fmla="*/ 4350 w 4350"/>
                          <a:gd name="T45" fmla="*/ 4491 h 4491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4350" h="4491">
                            <a:moveTo>
                              <a:pt x="1508" y="35"/>
                            </a:moveTo>
                            <a:cubicBezTo>
                              <a:pt x="1390" y="55"/>
                              <a:pt x="1253" y="35"/>
                              <a:pt x="1150" y="100"/>
                            </a:cubicBezTo>
                            <a:cubicBezTo>
                              <a:pt x="829" y="300"/>
                              <a:pt x="433" y="920"/>
                              <a:pt x="151" y="1225"/>
                            </a:cubicBezTo>
                            <a:cubicBezTo>
                              <a:pt x="0" y="2001"/>
                              <a:pt x="146" y="950"/>
                              <a:pt x="386" y="2291"/>
                            </a:cubicBezTo>
                            <a:cubicBezTo>
                              <a:pt x="438" y="2581"/>
                              <a:pt x="292" y="2956"/>
                              <a:pt x="207" y="3231"/>
                            </a:cubicBezTo>
                            <a:cubicBezTo>
                              <a:pt x="188" y="3291"/>
                              <a:pt x="151" y="3416"/>
                              <a:pt x="151" y="3416"/>
                            </a:cubicBezTo>
                            <a:cubicBezTo>
                              <a:pt x="320" y="4161"/>
                              <a:pt x="1239" y="3891"/>
                              <a:pt x="1800" y="3916"/>
                            </a:cubicBezTo>
                            <a:cubicBezTo>
                              <a:pt x="2342" y="4491"/>
                              <a:pt x="2333" y="4221"/>
                              <a:pt x="3454" y="4166"/>
                            </a:cubicBezTo>
                            <a:cubicBezTo>
                              <a:pt x="3549" y="3861"/>
                              <a:pt x="3440" y="3781"/>
                              <a:pt x="3747" y="3666"/>
                            </a:cubicBezTo>
                            <a:cubicBezTo>
                              <a:pt x="4062" y="2706"/>
                              <a:pt x="4350" y="960"/>
                              <a:pt x="3275" y="600"/>
                            </a:cubicBezTo>
                            <a:cubicBezTo>
                              <a:pt x="3148" y="510"/>
                              <a:pt x="3049" y="375"/>
                              <a:pt x="2922" y="285"/>
                            </a:cubicBezTo>
                            <a:cubicBezTo>
                              <a:pt x="2818" y="215"/>
                              <a:pt x="2681" y="220"/>
                              <a:pt x="2568" y="160"/>
                            </a:cubicBezTo>
                            <a:cubicBezTo>
                              <a:pt x="2502" y="125"/>
                              <a:pt x="2460" y="45"/>
                              <a:pt x="2389" y="35"/>
                            </a:cubicBezTo>
                            <a:cubicBezTo>
                              <a:pt x="2097" y="0"/>
                              <a:pt x="1800" y="35"/>
                              <a:pt x="1508" y="35"/>
                            </a:cubicBezTo>
                          </a:path>
                        </a:pathLst>
                      </a:custGeom>
                      <a:solidFill>
                        <a:srgbClr val="996633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  <p:sp>
                    <p:nvSpPr>
                      <p:cNvPr id="29784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4281" y="1498"/>
                        <a:ext cx="343" cy="354"/>
                      </a:xfrm>
                      <a:custGeom>
                        <a:avLst/>
                        <a:gdLst>
                          <a:gd name="T0" fmla="*/ 119 w 343"/>
                          <a:gd name="T1" fmla="*/ 3 h 354"/>
                          <a:gd name="T2" fmla="*/ 91 w 343"/>
                          <a:gd name="T3" fmla="*/ 8 h 354"/>
                          <a:gd name="T4" fmla="*/ 12 w 343"/>
                          <a:gd name="T5" fmla="*/ 96 h 354"/>
                          <a:gd name="T6" fmla="*/ 31 w 343"/>
                          <a:gd name="T7" fmla="*/ 181 h 354"/>
                          <a:gd name="T8" fmla="*/ 17 w 343"/>
                          <a:gd name="T9" fmla="*/ 255 h 354"/>
                          <a:gd name="T10" fmla="*/ 12 w 343"/>
                          <a:gd name="T11" fmla="*/ 269 h 354"/>
                          <a:gd name="T12" fmla="*/ 142 w 343"/>
                          <a:gd name="T13" fmla="*/ 309 h 354"/>
                          <a:gd name="T14" fmla="*/ 273 w 343"/>
                          <a:gd name="T15" fmla="*/ 328 h 354"/>
                          <a:gd name="T16" fmla="*/ 296 w 343"/>
                          <a:gd name="T17" fmla="*/ 289 h 354"/>
                          <a:gd name="T18" fmla="*/ 259 w 343"/>
                          <a:gd name="T19" fmla="*/ 47 h 354"/>
                          <a:gd name="T20" fmla="*/ 231 w 343"/>
                          <a:gd name="T21" fmla="*/ 22 h 354"/>
                          <a:gd name="T22" fmla="*/ 203 w 343"/>
                          <a:gd name="T23" fmla="*/ 12 h 354"/>
                          <a:gd name="T24" fmla="*/ 189 w 343"/>
                          <a:gd name="T25" fmla="*/ 3 h 354"/>
                          <a:gd name="T26" fmla="*/ 119 w 343"/>
                          <a:gd name="T27" fmla="*/ 3 h 354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343"/>
                          <a:gd name="T43" fmla="*/ 0 h 354"/>
                          <a:gd name="T44" fmla="*/ 343 w 343"/>
                          <a:gd name="T45" fmla="*/ 354 h 354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343" h="354">
                            <a:moveTo>
                              <a:pt x="119" y="3"/>
                            </a:moveTo>
                            <a:cubicBezTo>
                              <a:pt x="110" y="4"/>
                              <a:pt x="99" y="3"/>
                              <a:pt x="91" y="8"/>
                            </a:cubicBezTo>
                            <a:cubicBezTo>
                              <a:pt x="66" y="23"/>
                              <a:pt x="34" y="72"/>
                              <a:pt x="12" y="96"/>
                            </a:cubicBezTo>
                            <a:cubicBezTo>
                              <a:pt x="0" y="158"/>
                              <a:pt x="12" y="75"/>
                              <a:pt x="31" y="181"/>
                            </a:cubicBezTo>
                            <a:cubicBezTo>
                              <a:pt x="35" y="203"/>
                              <a:pt x="23" y="233"/>
                              <a:pt x="17" y="255"/>
                            </a:cubicBezTo>
                            <a:cubicBezTo>
                              <a:pt x="15" y="259"/>
                              <a:pt x="12" y="269"/>
                              <a:pt x="12" y="269"/>
                            </a:cubicBezTo>
                            <a:cubicBezTo>
                              <a:pt x="25" y="328"/>
                              <a:pt x="98" y="307"/>
                              <a:pt x="142" y="309"/>
                            </a:cubicBezTo>
                            <a:cubicBezTo>
                              <a:pt x="185" y="354"/>
                              <a:pt x="184" y="333"/>
                              <a:pt x="273" y="328"/>
                            </a:cubicBezTo>
                            <a:cubicBezTo>
                              <a:pt x="280" y="304"/>
                              <a:pt x="272" y="298"/>
                              <a:pt x="296" y="289"/>
                            </a:cubicBezTo>
                            <a:cubicBezTo>
                              <a:pt x="321" y="213"/>
                              <a:pt x="343" y="75"/>
                              <a:pt x="259" y="47"/>
                            </a:cubicBezTo>
                            <a:cubicBezTo>
                              <a:pt x="249" y="40"/>
                              <a:pt x="241" y="29"/>
                              <a:pt x="231" y="22"/>
                            </a:cubicBezTo>
                            <a:cubicBezTo>
                              <a:pt x="223" y="17"/>
                              <a:pt x="212" y="17"/>
                              <a:pt x="203" y="12"/>
                            </a:cubicBezTo>
                            <a:cubicBezTo>
                              <a:pt x="198" y="10"/>
                              <a:pt x="194" y="3"/>
                              <a:pt x="189" y="3"/>
                            </a:cubicBezTo>
                            <a:cubicBezTo>
                              <a:pt x="166" y="0"/>
                              <a:pt x="142" y="3"/>
                              <a:pt x="119" y="3"/>
                            </a:cubicBezTo>
                          </a:path>
                        </a:pathLst>
                      </a:custGeom>
                      <a:solidFill>
                        <a:srgbClr val="996633"/>
                      </a:solidFill>
                      <a:ln w="6350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</p:grpSp>
                <p:sp>
                  <p:nvSpPr>
                    <p:cNvPr id="29770" name="Freeform 5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-3380" y="1616"/>
                      <a:ext cx="718" cy="190"/>
                    </a:xfrm>
                    <a:custGeom>
                      <a:avLst/>
                      <a:gdLst>
                        <a:gd name="T0" fmla="*/ 0 w 9103"/>
                        <a:gd name="T1" fmla="*/ 0 h 2401"/>
                        <a:gd name="T2" fmla="*/ 0 w 9103"/>
                        <a:gd name="T3" fmla="*/ 0 h 2401"/>
                        <a:gd name="T4" fmla="*/ 0 w 9103"/>
                        <a:gd name="T5" fmla="*/ 0 h 2401"/>
                        <a:gd name="T6" fmla="*/ 0 w 9103"/>
                        <a:gd name="T7" fmla="*/ 0 h 2401"/>
                        <a:gd name="T8" fmla="*/ 0 w 9103"/>
                        <a:gd name="T9" fmla="*/ 0 h 2401"/>
                        <a:gd name="T10" fmla="*/ 0 w 9103"/>
                        <a:gd name="T11" fmla="*/ 0 h 2401"/>
                        <a:gd name="T12" fmla="*/ 0 w 9103"/>
                        <a:gd name="T13" fmla="*/ 0 h 2401"/>
                        <a:gd name="T14" fmla="*/ 0 w 9103"/>
                        <a:gd name="T15" fmla="*/ 0 h 2401"/>
                        <a:gd name="T16" fmla="*/ 0 w 9103"/>
                        <a:gd name="T17" fmla="*/ 0 h 2401"/>
                        <a:gd name="T18" fmla="*/ 0 w 9103"/>
                        <a:gd name="T19" fmla="*/ 0 h 2401"/>
                        <a:gd name="T20" fmla="*/ 0 w 9103"/>
                        <a:gd name="T21" fmla="*/ 0 h 2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103"/>
                        <a:gd name="T34" fmla="*/ 0 h 2401"/>
                        <a:gd name="T35" fmla="*/ 9103 w 9103"/>
                        <a:gd name="T36" fmla="*/ 2401 h 2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103" h="2401">
                          <a:moveTo>
                            <a:pt x="29" y="2332"/>
                          </a:moveTo>
                          <a:lnTo>
                            <a:pt x="8772" y="146"/>
                          </a:lnTo>
                          <a:cubicBezTo>
                            <a:pt x="8790" y="142"/>
                            <a:pt x="8808" y="152"/>
                            <a:pt x="8812" y="170"/>
                          </a:cubicBezTo>
                          <a:cubicBezTo>
                            <a:pt x="8817" y="188"/>
                            <a:pt x="8806" y="206"/>
                            <a:pt x="8788" y="211"/>
                          </a:cubicBezTo>
                          <a:lnTo>
                            <a:pt x="45" y="2396"/>
                          </a:lnTo>
                          <a:cubicBezTo>
                            <a:pt x="27" y="2401"/>
                            <a:pt x="9" y="2390"/>
                            <a:pt x="4" y="2372"/>
                          </a:cubicBezTo>
                          <a:cubicBezTo>
                            <a:pt x="0" y="2354"/>
                            <a:pt x="11" y="2336"/>
                            <a:pt x="29" y="2332"/>
                          </a:cubicBezTo>
                          <a:close/>
                          <a:moveTo>
                            <a:pt x="8667" y="0"/>
                          </a:moveTo>
                          <a:lnTo>
                            <a:pt x="9103" y="97"/>
                          </a:lnTo>
                          <a:lnTo>
                            <a:pt x="8764" y="389"/>
                          </a:lnTo>
                          <a:lnTo>
                            <a:pt x="866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AR"/>
                    </a:p>
                  </p:txBody>
                </p:sp>
                <p:sp>
                  <p:nvSpPr>
                    <p:cNvPr id="29771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2634" y="1548"/>
                      <a:ext cx="1246" cy="13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s-ES" sz="1400">
                          <a:solidFill>
                            <a:srgbClr val="000000"/>
                          </a:solidFill>
                        </a:rPr>
                        <a:t>Microagregado &lt; 250 µm</a:t>
                      </a:r>
                      <a:endParaRPr lang="es-ES" sz="1400"/>
                    </a:p>
                  </p:txBody>
                </p:sp>
                <p:grpSp>
                  <p:nvGrpSpPr>
                    <p:cNvPr id="29772" name="Group 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3669" y="1879"/>
                      <a:ext cx="2106" cy="249"/>
                      <a:chOff x="-4281" y="1680"/>
                      <a:chExt cx="2106" cy="249"/>
                    </a:xfrm>
                  </p:grpSpPr>
                  <p:sp>
                    <p:nvSpPr>
                      <p:cNvPr id="29776" name="Freeform 60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-3956" y="1788"/>
                        <a:ext cx="778" cy="46"/>
                      </a:xfrm>
                      <a:custGeom>
                        <a:avLst/>
                        <a:gdLst>
                          <a:gd name="T0" fmla="*/ 0 w 9859"/>
                          <a:gd name="T1" fmla="*/ 0 h 593"/>
                          <a:gd name="T2" fmla="*/ 0 w 9859"/>
                          <a:gd name="T3" fmla="*/ 0 h 593"/>
                          <a:gd name="T4" fmla="*/ 0 w 9859"/>
                          <a:gd name="T5" fmla="*/ 0 h 593"/>
                          <a:gd name="T6" fmla="*/ 0 w 9859"/>
                          <a:gd name="T7" fmla="*/ 0 h 593"/>
                          <a:gd name="T8" fmla="*/ 0 w 9859"/>
                          <a:gd name="T9" fmla="*/ 0 h 593"/>
                          <a:gd name="T10" fmla="*/ 0 w 9859"/>
                          <a:gd name="T11" fmla="*/ 0 h 593"/>
                          <a:gd name="T12" fmla="*/ 0 w 9859"/>
                          <a:gd name="T13" fmla="*/ 0 h 593"/>
                          <a:gd name="T14" fmla="*/ 0 w 9859"/>
                          <a:gd name="T15" fmla="*/ 0 h 593"/>
                          <a:gd name="T16" fmla="*/ 0 w 9859"/>
                          <a:gd name="T17" fmla="*/ 0 h 593"/>
                          <a:gd name="T18" fmla="*/ 0 w 9859"/>
                          <a:gd name="T19" fmla="*/ 0 h 593"/>
                          <a:gd name="T20" fmla="*/ 0 w 9859"/>
                          <a:gd name="T21" fmla="*/ 0 h 593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9859"/>
                          <a:gd name="T34" fmla="*/ 0 h 593"/>
                          <a:gd name="T35" fmla="*/ 9859 w 9859"/>
                          <a:gd name="T36" fmla="*/ 593 h 593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9859" h="593">
                            <a:moveTo>
                              <a:pt x="33" y="526"/>
                            </a:moveTo>
                            <a:lnTo>
                              <a:pt x="9524" y="164"/>
                            </a:lnTo>
                            <a:cubicBezTo>
                              <a:pt x="9543" y="163"/>
                              <a:pt x="9558" y="177"/>
                              <a:pt x="9559" y="196"/>
                            </a:cubicBezTo>
                            <a:cubicBezTo>
                              <a:pt x="9560" y="214"/>
                              <a:pt x="9545" y="229"/>
                              <a:pt x="9527" y="230"/>
                            </a:cubicBezTo>
                            <a:lnTo>
                              <a:pt x="35" y="592"/>
                            </a:lnTo>
                            <a:cubicBezTo>
                              <a:pt x="17" y="593"/>
                              <a:pt x="1" y="579"/>
                              <a:pt x="0" y="560"/>
                            </a:cubicBezTo>
                            <a:cubicBezTo>
                              <a:pt x="0" y="542"/>
                              <a:pt x="14" y="527"/>
                              <a:pt x="33" y="526"/>
                            </a:cubicBezTo>
                            <a:close/>
                            <a:moveTo>
                              <a:pt x="9451" y="0"/>
                            </a:moveTo>
                            <a:lnTo>
                              <a:pt x="9859" y="184"/>
                            </a:lnTo>
                            <a:lnTo>
                              <a:pt x="9467" y="399"/>
                            </a:lnTo>
                            <a:lnTo>
                              <a:pt x="9451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3175" cap="flat">
                        <a:solidFill>
                          <a:srgbClr val="000000"/>
                        </a:solidFill>
                        <a:prstDash val="solid"/>
                        <a:bevel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  <p:sp>
                    <p:nvSpPr>
                      <p:cNvPr id="29777" name="Rectangle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-3079" y="1680"/>
                        <a:ext cx="904" cy="15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r>
                          <a:rPr lang="es-ES" sz="1600">
                            <a:solidFill>
                              <a:srgbClr val="000000"/>
                            </a:solidFill>
                          </a:rPr>
                          <a:t>Poro estructural</a:t>
                        </a:r>
                        <a:endParaRPr lang="es-ES" sz="1600"/>
                      </a:p>
                    </p:txBody>
                  </p:sp>
                  <p:sp>
                    <p:nvSpPr>
                      <p:cNvPr id="29778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-3079" y="1795"/>
                        <a:ext cx="270" cy="13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r>
                          <a:rPr lang="es-ES" sz="1200">
                            <a:solidFill>
                              <a:srgbClr val="000000"/>
                            </a:solidFill>
                          </a:rPr>
                          <a:t>(&gt; </a:t>
                        </a:r>
                        <a:r>
                          <a:rPr lang="es-ES" sz="1400">
                            <a:solidFill>
                              <a:srgbClr val="000000"/>
                            </a:solidFill>
                          </a:rPr>
                          <a:t>50 </a:t>
                        </a:r>
                        <a:endParaRPr lang="es-ES" sz="1400"/>
                      </a:p>
                    </p:txBody>
                  </p:sp>
                  <p:sp>
                    <p:nvSpPr>
                      <p:cNvPr id="29779" name="Rectangle 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-2833" y="1784"/>
                        <a:ext cx="65" cy="13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r>
                          <a:rPr lang="es-ES" sz="1400">
                            <a:solidFill>
                              <a:srgbClr val="000000"/>
                            </a:solidFill>
                            <a:latin typeface="Symbol" pitchFamily="18" charset="2"/>
                          </a:rPr>
                          <a:t>m</a:t>
                        </a:r>
                        <a:endParaRPr lang="es-ES" sz="1400"/>
                      </a:p>
                    </p:txBody>
                  </p:sp>
                  <p:sp>
                    <p:nvSpPr>
                      <p:cNvPr id="29780" name="Rectangle 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-2780" y="1795"/>
                        <a:ext cx="93" cy="13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r>
                          <a:rPr lang="es-ES" sz="1400">
                            <a:solidFill>
                              <a:srgbClr val="000000"/>
                            </a:solidFill>
                          </a:rPr>
                          <a:t>m</a:t>
                        </a:r>
                        <a:endParaRPr lang="es-ES" sz="1400"/>
                      </a:p>
                    </p:txBody>
                  </p:sp>
                  <p:sp>
                    <p:nvSpPr>
                      <p:cNvPr id="29781" name="Rectangle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-2700" y="1795"/>
                        <a:ext cx="32" cy="11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r>
                          <a:rPr lang="es-ES" sz="1200">
                            <a:solidFill>
                              <a:srgbClr val="000000"/>
                            </a:solidFill>
                          </a:rPr>
                          <a:t>)</a:t>
                        </a:r>
                        <a:endParaRPr lang="es-ES"/>
                      </a:p>
                    </p:txBody>
                  </p:sp>
                  <p:sp>
                    <p:nvSpPr>
                      <p:cNvPr id="29782" name="Oval 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-4281" y="1832"/>
                        <a:ext cx="358" cy="30"/>
                      </a:xfrm>
                      <a:prstGeom prst="ellipse">
                        <a:avLst/>
                      </a:prstGeom>
                      <a:noFill/>
                      <a:ln w="6350" cap="rnd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</p:grpSp>
                <p:grpSp>
                  <p:nvGrpSpPr>
                    <p:cNvPr id="29773" name="Group 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3606" y="2332"/>
                      <a:ext cx="209" cy="656"/>
                      <a:chOff x="-4222" y="2130"/>
                      <a:chExt cx="209" cy="656"/>
                    </a:xfrm>
                  </p:grpSpPr>
                  <p:sp>
                    <p:nvSpPr>
                      <p:cNvPr id="29774" name="Freeform 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4222" y="2130"/>
                        <a:ext cx="209" cy="656"/>
                      </a:xfrm>
                      <a:custGeom>
                        <a:avLst/>
                        <a:gdLst>
                          <a:gd name="T0" fmla="*/ 0 w 209"/>
                          <a:gd name="T1" fmla="*/ 492 h 656"/>
                          <a:gd name="T2" fmla="*/ 53 w 209"/>
                          <a:gd name="T3" fmla="*/ 492 h 656"/>
                          <a:gd name="T4" fmla="*/ 53 w 209"/>
                          <a:gd name="T5" fmla="*/ 0 h 656"/>
                          <a:gd name="T6" fmla="*/ 157 w 209"/>
                          <a:gd name="T7" fmla="*/ 0 h 656"/>
                          <a:gd name="T8" fmla="*/ 157 w 209"/>
                          <a:gd name="T9" fmla="*/ 492 h 656"/>
                          <a:gd name="T10" fmla="*/ 209 w 209"/>
                          <a:gd name="T11" fmla="*/ 492 h 656"/>
                          <a:gd name="T12" fmla="*/ 105 w 209"/>
                          <a:gd name="T13" fmla="*/ 656 h 656"/>
                          <a:gd name="T14" fmla="*/ 0 w 209"/>
                          <a:gd name="T15" fmla="*/ 492 h 65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209"/>
                          <a:gd name="T25" fmla="*/ 0 h 656"/>
                          <a:gd name="T26" fmla="*/ 209 w 209"/>
                          <a:gd name="T27" fmla="*/ 656 h 656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209" h="656">
                            <a:moveTo>
                              <a:pt x="0" y="492"/>
                            </a:moveTo>
                            <a:lnTo>
                              <a:pt x="53" y="492"/>
                            </a:lnTo>
                            <a:lnTo>
                              <a:pt x="53" y="0"/>
                            </a:lnTo>
                            <a:lnTo>
                              <a:pt x="157" y="0"/>
                            </a:lnTo>
                            <a:lnTo>
                              <a:pt x="157" y="492"/>
                            </a:lnTo>
                            <a:lnTo>
                              <a:pt x="209" y="492"/>
                            </a:lnTo>
                            <a:lnTo>
                              <a:pt x="105" y="656"/>
                            </a:lnTo>
                            <a:lnTo>
                              <a:pt x="0" y="492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  <p:sp>
                    <p:nvSpPr>
                      <p:cNvPr id="29775" name="Freeform 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4222" y="2130"/>
                        <a:ext cx="209" cy="656"/>
                      </a:xfrm>
                      <a:custGeom>
                        <a:avLst/>
                        <a:gdLst>
                          <a:gd name="T0" fmla="*/ 0 w 209"/>
                          <a:gd name="T1" fmla="*/ 492 h 656"/>
                          <a:gd name="T2" fmla="*/ 53 w 209"/>
                          <a:gd name="T3" fmla="*/ 492 h 656"/>
                          <a:gd name="T4" fmla="*/ 53 w 209"/>
                          <a:gd name="T5" fmla="*/ 0 h 656"/>
                          <a:gd name="T6" fmla="*/ 157 w 209"/>
                          <a:gd name="T7" fmla="*/ 0 h 656"/>
                          <a:gd name="T8" fmla="*/ 157 w 209"/>
                          <a:gd name="T9" fmla="*/ 492 h 656"/>
                          <a:gd name="T10" fmla="*/ 209 w 209"/>
                          <a:gd name="T11" fmla="*/ 492 h 656"/>
                          <a:gd name="T12" fmla="*/ 105 w 209"/>
                          <a:gd name="T13" fmla="*/ 656 h 656"/>
                          <a:gd name="T14" fmla="*/ 0 w 209"/>
                          <a:gd name="T15" fmla="*/ 492 h 65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209"/>
                          <a:gd name="T25" fmla="*/ 0 h 656"/>
                          <a:gd name="T26" fmla="*/ 209 w 209"/>
                          <a:gd name="T27" fmla="*/ 656 h 656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209" h="656">
                            <a:moveTo>
                              <a:pt x="0" y="492"/>
                            </a:moveTo>
                            <a:lnTo>
                              <a:pt x="53" y="492"/>
                            </a:lnTo>
                            <a:lnTo>
                              <a:pt x="53" y="0"/>
                            </a:lnTo>
                            <a:lnTo>
                              <a:pt x="157" y="0"/>
                            </a:lnTo>
                            <a:lnTo>
                              <a:pt x="157" y="492"/>
                            </a:lnTo>
                            <a:lnTo>
                              <a:pt x="209" y="492"/>
                            </a:lnTo>
                            <a:lnTo>
                              <a:pt x="105" y="656"/>
                            </a:lnTo>
                            <a:lnTo>
                              <a:pt x="0" y="492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6350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AR"/>
                      </a:p>
                    </p:txBody>
                  </p:sp>
                </p:grpSp>
              </p:grpSp>
            </p:grpSp>
            <p:sp>
              <p:nvSpPr>
                <p:cNvPr id="29751" name="Rectangle 72"/>
                <p:cNvSpPr>
                  <a:spLocks noChangeArrowheads="1"/>
                </p:cNvSpPr>
                <p:nvPr/>
              </p:nvSpPr>
              <p:spPr bwMode="auto">
                <a:xfrm>
                  <a:off x="-5149" y="754"/>
                  <a:ext cx="3811" cy="19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r>
                    <a:rPr lang="es-ES" sz="2000" b="1">
                      <a:solidFill>
                        <a:srgbClr val="000000"/>
                      </a:solidFill>
                    </a:rPr>
                    <a:t>Oclusión de poros estructurales</a:t>
                  </a:r>
                  <a:endParaRPr lang="es-ES" sz="2000" b="1"/>
                </a:p>
              </p:txBody>
            </p:sp>
            <p:sp>
              <p:nvSpPr>
                <p:cNvPr id="29752" name="Text Box 102"/>
                <p:cNvSpPr txBox="1">
                  <a:spLocks noChangeArrowheads="1"/>
                </p:cNvSpPr>
                <p:nvPr/>
              </p:nvSpPr>
              <p:spPr bwMode="auto">
                <a:xfrm>
                  <a:off x="-5058" y="3657"/>
                  <a:ext cx="1995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s-ES_tradnl" sz="2000" b="1"/>
                    <a:t>BAJA PERMEABILIDAD</a:t>
                  </a:r>
                  <a:endParaRPr lang="es-ES" sz="2000" b="1"/>
                </a:p>
              </p:txBody>
            </p:sp>
            <p:sp>
              <p:nvSpPr>
                <p:cNvPr id="29753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-3017" y="3385"/>
                  <a:ext cx="1633" cy="268"/>
                </a:xfrm>
                <a:prstGeom prst="rect">
                  <a:avLst/>
                </a:prstGeom>
                <a:noFill/>
                <a:ln w="28575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s-ES_tradnl" sz="2000">
                      <a:solidFill>
                        <a:srgbClr val="008000"/>
                      </a:solidFill>
                    </a:rPr>
                    <a:t>presencia de Ca</a:t>
                  </a:r>
                  <a:r>
                    <a:rPr lang="es-ES_tradnl" sz="2000" baseline="30000">
                      <a:solidFill>
                        <a:srgbClr val="008000"/>
                      </a:solidFill>
                    </a:rPr>
                    <a:t>++</a:t>
                  </a:r>
                  <a:endParaRPr lang="es-ES" sz="2000" baseline="30000">
                    <a:solidFill>
                      <a:srgbClr val="008000"/>
                    </a:solidFill>
                  </a:endParaRPr>
                </a:p>
              </p:txBody>
            </p:sp>
          </p:grpSp>
          <p:sp>
            <p:nvSpPr>
              <p:cNvPr id="29748" name="Text Box 104"/>
              <p:cNvSpPr txBox="1">
                <a:spLocks noChangeArrowheads="1"/>
              </p:cNvSpPr>
              <p:nvPr/>
            </p:nvSpPr>
            <p:spPr bwMode="auto">
              <a:xfrm>
                <a:off x="-1837" y="3521"/>
                <a:ext cx="1633" cy="26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s-AR" sz="2000">
                    <a:solidFill>
                      <a:srgbClr val="FF0000"/>
                    </a:solidFill>
                  </a:rPr>
                  <a:t>suelo/agua &gt;  1:1</a:t>
                </a:r>
                <a:endParaRPr lang="es-ES" sz="200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7736" name="Group 88"/>
          <p:cNvGrpSpPr>
            <a:grpSpLocks/>
          </p:cNvGrpSpPr>
          <p:nvPr/>
        </p:nvGrpSpPr>
        <p:grpSpPr bwMode="auto">
          <a:xfrm>
            <a:off x="-71437" y="-98424"/>
            <a:ext cx="9144000" cy="6858000"/>
            <a:chOff x="0" y="0"/>
            <a:chExt cx="5760" cy="4320"/>
          </a:xfrm>
        </p:grpSpPr>
        <p:sp>
          <p:nvSpPr>
            <p:cNvPr id="29738" name="Rectangle 89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grpSp>
          <p:nvGrpSpPr>
            <p:cNvPr id="29739" name="Group 90"/>
            <p:cNvGrpSpPr>
              <a:grpSpLocks/>
            </p:cNvGrpSpPr>
            <p:nvPr/>
          </p:nvGrpSpPr>
          <p:grpSpPr bwMode="auto">
            <a:xfrm>
              <a:off x="2653" y="1570"/>
              <a:ext cx="3053" cy="2692"/>
              <a:chOff x="2707" y="830"/>
              <a:chExt cx="3053" cy="2692"/>
            </a:xfrm>
          </p:grpSpPr>
          <p:pic>
            <p:nvPicPr>
              <p:cNvPr id="29743" name="Picture 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707" y="1162"/>
                <a:ext cx="3053" cy="23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9744" name="3 Rectángulo"/>
              <p:cNvSpPr>
                <a:spLocks noChangeArrowheads="1"/>
              </p:cNvSpPr>
              <p:nvPr/>
            </p:nvSpPr>
            <p:spPr bwMode="auto">
              <a:xfrm>
                <a:off x="2707" y="830"/>
                <a:ext cx="3053" cy="3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AR" sz="1400"/>
                  <a:t>Efecto de la resistencia de costras superficiales sobre la emergencia de colza (Gutiérrez Boem y Lavado, 1996).</a:t>
                </a:r>
              </a:p>
            </p:txBody>
          </p:sp>
        </p:grpSp>
        <p:grpSp>
          <p:nvGrpSpPr>
            <p:cNvPr id="29740" name="Group 93"/>
            <p:cNvGrpSpPr>
              <a:grpSpLocks/>
            </p:cNvGrpSpPr>
            <p:nvPr/>
          </p:nvGrpSpPr>
          <p:grpSpPr bwMode="auto">
            <a:xfrm>
              <a:off x="68" y="119"/>
              <a:ext cx="2495" cy="2368"/>
              <a:chOff x="204" y="527"/>
              <a:chExt cx="2495" cy="2368"/>
            </a:xfrm>
          </p:grpSpPr>
          <p:pic>
            <p:nvPicPr>
              <p:cNvPr id="29741" name="Picture 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04" y="1026"/>
                <a:ext cx="2495" cy="18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9742" name="4 Rectángulo"/>
              <p:cNvSpPr>
                <a:spLocks noChangeArrowheads="1"/>
              </p:cNvSpPr>
              <p:nvPr/>
            </p:nvSpPr>
            <p:spPr bwMode="auto">
              <a:xfrm>
                <a:off x="204" y="527"/>
                <a:ext cx="2495" cy="48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AR" sz="1600" b="1"/>
                  <a:t>Costra superficial</a:t>
                </a:r>
                <a:r>
                  <a:rPr lang="es-AR" sz="1400"/>
                  <a:t> desarrollada en la superficie de un suelo sódico (gentileza de Ramiro Bandera, INTA EEA General Villegas).</a:t>
                </a:r>
              </a:p>
            </p:txBody>
          </p:sp>
        </p:grpSp>
      </p:grp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7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150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650" grpId="0"/>
      <p:bldP spid="27652" grpId="0"/>
      <p:bldP spid="27653" grpId="0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/>
      <p:bldP spid="27723" grpId="0" animBg="1"/>
      <p:bldP spid="27724" grpId="0"/>
      <p:bldP spid="27725" grpId="0"/>
      <p:bldP spid="27726" grpId="0"/>
      <p:bldP spid="27727" grpId="0"/>
      <p:bldP spid="27731" grpId="0"/>
      <p:bldP spid="27732" grpId="0"/>
      <p:bldP spid="27733" grpId="0"/>
      <p:bldP spid="27734" grpId="0" animBg="1"/>
      <p:bldP spid="27735" grpId="0" animBg="1"/>
      <p:bldP spid="27748" grpId="0" animBg="1"/>
      <p:bldP spid="2774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488" y="836613"/>
            <a:ext cx="7662862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1355725"/>
            <a:ext cx="571500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3 Rectángulo"/>
          <p:cNvSpPr>
            <a:spLocks noChangeArrowheads="1"/>
          </p:cNvSpPr>
          <p:nvPr/>
        </p:nvSpPr>
        <p:spPr bwMode="auto">
          <a:xfrm>
            <a:off x="179388" y="765175"/>
            <a:ext cx="87852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400"/>
              <a:t>Almacenamiento de agua después de la lluvia, en el perfil en un suelo normal en comparación con uno sódico (adaptado de Paunuli y  Abrol, 1986). 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2" name="1 Título"/>
          <p:cNvSpPr>
            <a:spLocks noGrp="1"/>
          </p:cNvSpPr>
          <p:nvPr>
            <p:ph type="body" idx="4294967295"/>
          </p:nvPr>
        </p:nvSpPr>
        <p:spPr>
          <a:gradFill rotWithShape="1">
            <a:gsLst>
              <a:gs pos="0">
                <a:srgbClr val="6565C9"/>
              </a:gs>
              <a:gs pos="80000">
                <a:srgbClr val="8585FF"/>
              </a:gs>
              <a:gs pos="100000">
                <a:srgbClr val="8383FF"/>
              </a:gs>
            </a:gsLst>
            <a:lin ang="16200000"/>
          </a:gradFill>
          <a:ln cap="flat" algn="ctr">
            <a:solidFill>
              <a:srgbClr val="9393FC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s-AR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s-AR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AR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ORIGEN DE LAS SALES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2 Marcador de contenido"/>
          <p:cNvSpPr>
            <a:spLocks noGrp="1"/>
          </p:cNvSpPr>
          <p:nvPr>
            <p:ph idx="1"/>
          </p:nvPr>
        </p:nvSpPr>
        <p:spPr>
          <a:xfrm>
            <a:off x="323850" y="692150"/>
            <a:ext cx="8229600" cy="1295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s-AR" sz="2800" dirty="0"/>
              <a:t>Desde superficie</a:t>
            </a:r>
            <a:r>
              <a:rPr lang="es-AR" sz="1800" dirty="0"/>
              <a:t> </a:t>
            </a:r>
          </a:p>
          <a:p>
            <a:pPr marL="0" indent="0" eaLnBrk="1" hangingPunct="1">
              <a:buFontTx/>
              <a:buChar char="•"/>
            </a:pPr>
            <a:r>
              <a:rPr lang="es-AR" sz="2000" dirty="0"/>
              <a:t>terrenos cercanos a la costa marina o a ríos, arroyos, lagunas con aguas cargadas con sales</a:t>
            </a:r>
            <a:r>
              <a:rPr lang="es-AR" sz="1800" dirty="0"/>
              <a:t>. </a:t>
            </a:r>
          </a:p>
          <a:p>
            <a:pPr marL="0" indent="0" eaLnBrk="1" hangingPunct="1">
              <a:buFontTx/>
              <a:buChar char="•"/>
            </a:pPr>
            <a:endParaRPr lang="es-AR" sz="1800" dirty="0"/>
          </a:p>
          <a:p>
            <a:pPr marL="0" indent="0" eaLnBrk="1" hangingPunct="1">
              <a:buFontTx/>
              <a:buChar char="•"/>
            </a:pPr>
            <a:r>
              <a:rPr lang="es-AR" sz="2400" dirty="0"/>
              <a:t>Poca difusión geográfica</a:t>
            </a:r>
          </a:p>
        </p:txBody>
      </p:sp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323850" y="3213100"/>
            <a:ext cx="8424863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bg2"/>
              </a:buClr>
            </a:pPr>
            <a:r>
              <a:rPr lang="es-AR" sz="2800" dirty="0"/>
              <a:t>Desde profundidad</a:t>
            </a:r>
            <a:endParaRPr lang="es-AR" dirty="0"/>
          </a:p>
          <a:p>
            <a:pPr>
              <a:buClr>
                <a:schemeClr val="bg2"/>
              </a:buClr>
              <a:buFontTx/>
              <a:buChar char="•"/>
            </a:pPr>
            <a:r>
              <a:rPr lang="es-AR" sz="2000" dirty="0"/>
              <a:t>contaminación por napa freática salina producto de la meteorización de rocas</a:t>
            </a:r>
            <a:r>
              <a:rPr lang="es-AR" dirty="0"/>
              <a:t> . </a:t>
            </a:r>
          </a:p>
          <a:p>
            <a:pPr>
              <a:buClr>
                <a:schemeClr val="bg2"/>
              </a:buClr>
              <a:buFontTx/>
              <a:buChar char="•"/>
            </a:pPr>
            <a:r>
              <a:rPr lang="es-AR" sz="2400" dirty="0"/>
              <a:t>Gran difusión geográfica.</a:t>
            </a:r>
            <a:r>
              <a:rPr lang="es-AR" dirty="0"/>
              <a:t> </a:t>
            </a:r>
          </a:p>
          <a:p>
            <a:endParaRPr lang="es-AR" dirty="0"/>
          </a:p>
          <a:p>
            <a:r>
              <a:rPr lang="es-AR" sz="2000" dirty="0"/>
              <a:t>Influencia de la Textura y Concepto de “ Profundidad Crítica”.</a:t>
            </a:r>
          </a:p>
          <a:p>
            <a:endParaRPr lang="es-AR" dirty="0"/>
          </a:p>
          <a:p>
            <a:endParaRPr lang="es-AR" dirty="0"/>
          </a:p>
          <a:p>
            <a:r>
              <a:rPr lang="es-AR" dirty="0"/>
              <a:t>Nota: como las sales del agua subterránea son ricas en sodio los procesos de salinización superficial pueden ir acompañados de </a:t>
            </a:r>
            <a:r>
              <a:rPr lang="es-AR" dirty="0" err="1"/>
              <a:t>sodificación</a:t>
            </a:r>
            <a:r>
              <a:rPr lang="es-AR" dirty="0"/>
              <a:t>.</a:t>
            </a:r>
          </a:p>
          <a:p>
            <a:pPr>
              <a:spcBef>
                <a:spcPct val="50000"/>
              </a:spcBef>
            </a:pPr>
            <a:endParaRPr lang="es-ES" dirty="0"/>
          </a:p>
        </p:txBody>
      </p:sp>
      <p:sp>
        <p:nvSpPr>
          <p:cNvPr id="57395" name="Line 51"/>
          <p:cNvSpPr>
            <a:spLocks noChangeShapeType="1"/>
          </p:cNvSpPr>
          <p:nvPr/>
        </p:nvSpPr>
        <p:spPr bwMode="auto">
          <a:xfrm>
            <a:off x="468313" y="1125538"/>
            <a:ext cx="432117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" name="Line 51"/>
          <p:cNvSpPr>
            <a:spLocks noChangeShapeType="1"/>
          </p:cNvSpPr>
          <p:nvPr/>
        </p:nvSpPr>
        <p:spPr bwMode="auto">
          <a:xfrm>
            <a:off x="395288" y="3644900"/>
            <a:ext cx="432117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7395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03300"/>
            <a:ext cx="8713788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1268413"/>
            <a:ext cx="5903912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3 Rectángulo"/>
          <p:cNvSpPr>
            <a:spLocks noChangeArrowheads="1"/>
          </p:cNvSpPr>
          <p:nvPr/>
        </p:nvSpPr>
        <p:spPr bwMode="auto">
          <a:xfrm>
            <a:off x="827088" y="671513"/>
            <a:ext cx="7058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i="1"/>
              <a:t>Plantas indicadoras</a:t>
            </a:r>
            <a:r>
              <a:rPr lang="es-AR"/>
              <a:t> de suelos salinos y salino-sódicos</a:t>
            </a:r>
          </a:p>
        </p:txBody>
      </p:sp>
      <p:grpSp>
        <p:nvGrpSpPr>
          <p:cNvPr id="16438" name="Group 5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08"/>
            <a:chExt cx="5760" cy="4320"/>
          </a:xfrm>
        </p:grpSpPr>
        <p:grpSp>
          <p:nvGrpSpPr>
            <p:cNvPr id="15397" name="Group 52"/>
            <p:cNvGrpSpPr>
              <a:grpSpLocks/>
            </p:cNvGrpSpPr>
            <p:nvPr/>
          </p:nvGrpSpPr>
          <p:grpSpPr bwMode="auto">
            <a:xfrm>
              <a:off x="0" y="-108"/>
              <a:ext cx="5760" cy="4320"/>
              <a:chOff x="0" y="0"/>
              <a:chExt cx="5760" cy="4320"/>
            </a:xfrm>
          </p:grpSpPr>
          <p:sp>
            <p:nvSpPr>
              <p:cNvPr id="15399" name="Rectangle 5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AR"/>
              </a:p>
            </p:txBody>
          </p:sp>
          <p:pic>
            <p:nvPicPr>
              <p:cNvPr id="15400" name="Picture 50" descr="800px-Atriplex_confertifolia_(5063217522)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03" y="300"/>
                <a:ext cx="4445" cy="333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15398" name="Text Box 53"/>
            <p:cNvSpPr txBox="1">
              <a:spLocks noChangeArrowheads="1"/>
            </p:cNvSpPr>
            <p:nvPr/>
          </p:nvSpPr>
          <p:spPr bwMode="auto">
            <a:xfrm>
              <a:off x="2562" y="3748"/>
              <a:ext cx="31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400" u="sng"/>
                <a:t>Atriplex confertifolia</a:t>
              </a:r>
              <a:r>
                <a:rPr lang="es-ES_tradnl" sz="2400"/>
                <a:t>  “cachiyuyo”</a:t>
              </a:r>
              <a:endParaRPr lang="es-ES" sz="2400" u="sng"/>
            </a:p>
          </p:txBody>
        </p:sp>
      </p:grpSp>
      <p:grpSp>
        <p:nvGrpSpPr>
          <p:cNvPr id="16445" name="Group 6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521" y="3430"/>
            <a:chExt cx="5760" cy="4320"/>
          </a:xfrm>
        </p:grpSpPr>
        <p:sp>
          <p:nvSpPr>
            <p:cNvPr id="15394" name="Rectangle 46"/>
            <p:cNvSpPr>
              <a:spLocks noChangeArrowheads="1"/>
            </p:cNvSpPr>
            <p:nvPr/>
          </p:nvSpPr>
          <p:spPr bwMode="auto">
            <a:xfrm>
              <a:off x="521" y="3430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pic>
          <p:nvPicPr>
            <p:cNvPr id="15395" name="Picture 45" descr="kochia_scopari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7" y="3612"/>
              <a:ext cx="2722" cy="36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396" name="Text Box 48"/>
            <p:cNvSpPr txBox="1">
              <a:spLocks noChangeArrowheads="1"/>
            </p:cNvSpPr>
            <p:nvPr/>
          </p:nvSpPr>
          <p:spPr bwMode="auto">
            <a:xfrm>
              <a:off x="2971" y="7286"/>
              <a:ext cx="31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400" u="sng"/>
                <a:t>Kochia scoparia</a:t>
              </a:r>
              <a:r>
                <a:rPr lang="es-ES_tradnl" sz="2400"/>
                <a:t>    “Morenita”</a:t>
              </a:r>
              <a:endParaRPr lang="es-ES" sz="2400" u="sng"/>
            </a:p>
          </p:txBody>
        </p:sp>
      </p:grpSp>
      <p:grpSp>
        <p:nvGrpSpPr>
          <p:cNvPr id="17451" name="Group 4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5389" name="Group 41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391" name="Rectangle 4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AR"/>
              </a:p>
            </p:txBody>
          </p:sp>
          <p:pic>
            <p:nvPicPr>
              <p:cNvPr id="15392" name="Picture 42" descr="inflorescencias distichlis spicata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560" y="709"/>
                <a:ext cx="1835" cy="28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5393" name="Picture 43" descr="Distichlis_spicata_(5879864704)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61" y="709"/>
                <a:ext cx="3176" cy="290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15390" name="Text Box 42"/>
            <p:cNvSpPr txBox="1">
              <a:spLocks noChangeArrowheads="1"/>
            </p:cNvSpPr>
            <p:nvPr/>
          </p:nvSpPr>
          <p:spPr bwMode="auto">
            <a:xfrm>
              <a:off x="2290" y="3838"/>
              <a:ext cx="31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400" u="sng"/>
                <a:t>Distichlis spicata</a:t>
              </a:r>
              <a:r>
                <a:rPr lang="es-ES_tradnl" sz="2400"/>
                <a:t> </a:t>
              </a:r>
              <a:r>
                <a:rPr lang="es-ES_tradnl" sz="2400" i="1"/>
                <a:t>“pelo de chancho”</a:t>
              </a:r>
              <a:endParaRPr lang="es-ES" sz="2400" i="1"/>
            </a:p>
          </p:txBody>
        </p:sp>
      </p:grpSp>
      <p:grpSp>
        <p:nvGrpSpPr>
          <p:cNvPr id="16444" name="Group 60"/>
          <p:cNvGrpSpPr>
            <a:grpSpLocks/>
          </p:cNvGrpSpPr>
          <p:nvPr/>
        </p:nvGrpSpPr>
        <p:grpSpPr bwMode="auto">
          <a:xfrm>
            <a:off x="0" y="0"/>
            <a:ext cx="9145588" cy="6840538"/>
            <a:chOff x="-159" y="3521"/>
            <a:chExt cx="5761" cy="4309"/>
          </a:xfrm>
        </p:grpSpPr>
        <p:grpSp>
          <p:nvGrpSpPr>
            <p:cNvPr id="15384" name="Group 58"/>
            <p:cNvGrpSpPr>
              <a:grpSpLocks/>
            </p:cNvGrpSpPr>
            <p:nvPr/>
          </p:nvGrpSpPr>
          <p:grpSpPr bwMode="auto">
            <a:xfrm>
              <a:off x="-159" y="3521"/>
              <a:ext cx="5761" cy="4309"/>
              <a:chOff x="-159" y="3521"/>
              <a:chExt cx="5761" cy="4309"/>
            </a:xfrm>
          </p:grpSpPr>
          <p:sp>
            <p:nvSpPr>
              <p:cNvPr id="15386" name="Rectangle 57"/>
              <p:cNvSpPr>
                <a:spLocks noChangeArrowheads="1"/>
              </p:cNvSpPr>
              <p:nvPr/>
            </p:nvSpPr>
            <p:spPr bwMode="auto">
              <a:xfrm>
                <a:off x="-159" y="3521"/>
                <a:ext cx="5761" cy="43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AR"/>
              </a:p>
            </p:txBody>
          </p:sp>
          <p:pic>
            <p:nvPicPr>
              <p:cNvPr id="15387" name="Picture 55" descr="inflorescencia sporobolus indicus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744" y="4156"/>
                <a:ext cx="2401" cy="320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5388" name="Picture 56" descr="sporobolus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40" y="4156"/>
                <a:ext cx="2401" cy="320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15385" name="Text Box 59"/>
            <p:cNvSpPr txBox="1">
              <a:spLocks noChangeArrowheads="1"/>
            </p:cNvSpPr>
            <p:nvPr/>
          </p:nvSpPr>
          <p:spPr bwMode="auto">
            <a:xfrm>
              <a:off x="1973" y="7467"/>
              <a:ext cx="35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400" u="sng"/>
                <a:t>Sporobolus indicus</a:t>
              </a:r>
              <a:r>
                <a:rPr lang="es-ES_tradnl" sz="2400"/>
                <a:t>     “pasto alambre”</a:t>
              </a:r>
              <a:endParaRPr lang="es-ES" sz="2400" u="sng"/>
            </a:p>
          </p:txBody>
        </p:sp>
      </p:grpSp>
      <p:grpSp>
        <p:nvGrpSpPr>
          <p:cNvPr id="17459" name="Group 5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5380" name="Group 49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382" name="Rectangle 4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AR"/>
              </a:p>
            </p:txBody>
          </p:sp>
          <p:pic>
            <p:nvPicPr>
              <p:cNvPr id="15383" name="Picture 51" descr="dichondra-repens-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839" y="663"/>
                <a:ext cx="3742" cy="288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15381" name="Text Box 50"/>
            <p:cNvSpPr txBox="1">
              <a:spLocks noChangeArrowheads="1"/>
            </p:cNvSpPr>
            <p:nvPr/>
          </p:nvSpPr>
          <p:spPr bwMode="auto">
            <a:xfrm>
              <a:off x="2880" y="3793"/>
              <a:ext cx="17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400" u="sng"/>
                <a:t>Dichondra repens</a:t>
              </a:r>
              <a:endParaRPr lang="es-ES" sz="2400" u="sng"/>
            </a:p>
          </p:txBody>
        </p:sp>
      </p:grpSp>
      <p:grpSp>
        <p:nvGrpSpPr>
          <p:cNvPr id="17455" name="Group 4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5376" name="Group 45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378" name="Rectangle 4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AR"/>
              </a:p>
            </p:txBody>
          </p:sp>
          <p:pic>
            <p:nvPicPr>
              <p:cNvPr id="15379" name="Picture 47" descr="salicornia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793" y="663"/>
                <a:ext cx="4150" cy="288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15377" name="Text Box 46"/>
            <p:cNvSpPr txBox="1">
              <a:spLocks noChangeArrowheads="1"/>
            </p:cNvSpPr>
            <p:nvPr/>
          </p:nvSpPr>
          <p:spPr bwMode="auto">
            <a:xfrm>
              <a:off x="3016" y="3793"/>
              <a:ext cx="213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400" u="sng"/>
                <a:t>Salicornia</a:t>
              </a:r>
              <a:r>
                <a:rPr lang="es-ES_tradnl" sz="2400"/>
                <a:t> sp. </a:t>
              </a:r>
              <a:r>
                <a:rPr lang="es-ES_tradnl" sz="2400" i="1"/>
                <a:t>“Jume”</a:t>
              </a:r>
              <a:endParaRPr lang="es-ES" sz="2400" i="1"/>
            </a:p>
          </p:txBody>
        </p:sp>
      </p:grpSp>
      <p:grpSp>
        <p:nvGrpSpPr>
          <p:cNvPr id="17463" name="Group 5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5370" name="Group 5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372" name="Rectangle 5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AR"/>
              </a:p>
            </p:txBody>
          </p:sp>
          <p:grpSp>
            <p:nvGrpSpPr>
              <p:cNvPr id="15373" name="Group 54"/>
              <p:cNvGrpSpPr>
                <a:grpSpLocks/>
              </p:cNvGrpSpPr>
              <p:nvPr/>
            </p:nvGrpSpPr>
            <p:grpSpPr bwMode="auto">
              <a:xfrm>
                <a:off x="793" y="663"/>
                <a:ext cx="3833" cy="2614"/>
                <a:chOff x="2653" y="663"/>
                <a:chExt cx="3107" cy="1316"/>
              </a:xfrm>
            </p:grpSpPr>
            <p:pic>
              <p:nvPicPr>
                <p:cNvPr id="15374" name="Picture 55" descr="adesmia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2653" y="663"/>
                  <a:ext cx="1497" cy="131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5375" name="Picture 56" descr="adesmia fruto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150" y="663"/>
                  <a:ext cx="1610" cy="131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</p:grpSp>
        </p:grpSp>
        <p:sp>
          <p:nvSpPr>
            <p:cNvPr id="15371" name="Text Box 54"/>
            <p:cNvSpPr txBox="1">
              <a:spLocks noChangeArrowheads="1"/>
            </p:cNvSpPr>
            <p:nvPr/>
          </p:nvSpPr>
          <p:spPr bwMode="auto">
            <a:xfrm>
              <a:off x="2381" y="3521"/>
              <a:ext cx="26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400" u="sng"/>
                <a:t>Adesmia bicolor </a:t>
              </a:r>
              <a:r>
                <a:rPr lang="es-ES_tradnl" sz="2400"/>
                <a:t>“</a:t>
              </a:r>
              <a:r>
                <a:rPr lang="es-ES_tradnl" sz="2400" i="1"/>
                <a:t>Babosita”</a:t>
              </a:r>
              <a:endParaRPr lang="es-ES" sz="2400" u="sng"/>
            </a:p>
          </p:txBody>
        </p:sp>
      </p:grp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9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96413" y="981075"/>
            <a:ext cx="6840537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7"/>
          <p:cNvSpPr>
            <a:spLocks noChangeArrowheads="1"/>
          </p:cNvSpPr>
          <p:nvPr/>
        </p:nvSpPr>
        <p:spPr bwMode="auto">
          <a:xfrm>
            <a:off x="539750" y="1985963"/>
            <a:ext cx="2232025" cy="3600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541338" y="1628775"/>
            <a:ext cx="2232025" cy="4064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/>
              <a:t>Horizonte A</a:t>
            </a:r>
            <a:endParaRPr lang="es-ES" sz="2000"/>
          </a:p>
        </p:txBody>
      </p:sp>
      <p:grpSp>
        <p:nvGrpSpPr>
          <p:cNvPr id="32800" name="Group 32"/>
          <p:cNvGrpSpPr>
            <a:grpSpLocks/>
          </p:cNvGrpSpPr>
          <p:nvPr/>
        </p:nvGrpSpPr>
        <p:grpSpPr bwMode="auto">
          <a:xfrm>
            <a:off x="539750" y="3789363"/>
            <a:ext cx="2447925" cy="1871662"/>
            <a:chOff x="340" y="1530"/>
            <a:chExt cx="1542" cy="1179"/>
          </a:xfrm>
        </p:grpSpPr>
        <p:sp>
          <p:nvSpPr>
            <p:cNvPr id="35864" name="AutoShape 8"/>
            <p:cNvSpPr>
              <a:spLocks noChangeArrowheads="1"/>
            </p:cNvSpPr>
            <p:nvPr/>
          </p:nvSpPr>
          <p:spPr bwMode="auto">
            <a:xfrm>
              <a:off x="340" y="1530"/>
              <a:ext cx="1406" cy="1134"/>
            </a:xfrm>
            <a:prstGeom prst="upArrowCallout">
              <a:avLst>
                <a:gd name="adj1" fmla="val 30996"/>
                <a:gd name="adj2" fmla="val 30996"/>
                <a:gd name="adj3" fmla="val 16667"/>
                <a:gd name="adj4" fmla="val 6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" name="Text Box 9"/>
            <p:cNvSpPr txBox="1">
              <a:spLocks noChangeArrowheads="1"/>
            </p:cNvSpPr>
            <p:nvPr/>
          </p:nvSpPr>
          <p:spPr bwMode="auto">
            <a:xfrm>
              <a:off x="385" y="2119"/>
              <a:ext cx="4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b="1">
                  <a:solidFill>
                    <a:srgbClr val="FF0000"/>
                  </a:solidFill>
                </a:rPr>
                <a:t>ClNa</a:t>
              </a:r>
              <a:endParaRPr lang="es-ES" b="1">
                <a:solidFill>
                  <a:srgbClr val="FF0000"/>
                </a:solidFill>
              </a:endParaRPr>
            </a:p>
          </p:txBody>
        </p:sp>
        <p:sp>
          <p:nvSpPr>
            <p:cNvPr id="35866" name="Text Box 10"/>
            <p:cNvSpPr txBox="1">
              <a:spLocks noChangeArrowheads="1"/>
            </p:cNvSpPr>
            <p:nvPr/>
          </p:nvSpPr>
          <p:spPr bwMode="auto">
            <a:xfrm>
              <a:off x="793" y="2254"/>
              <a:ext cx="4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b="1">
                  <a:solidFill>
                    <a:srgbClr val="FF0000"/>
                  </a:solidFill>
                </a:rPr>
                <a:t>ClNa</a:t>
              </a:r>
              <a:endParaRPr lang="es-ES" b="1">
                <a:solidFill>
                  <a:srgbClr val="FF0000"/>
                </a:solidFill>
              </a:endParaRPr>
            </a:p>
          </p:txBody>
        </p:sp>
        <p:sp>
          <p:nvSpPr>
            <p:cNvPr id="35867" name="Text Box 11"/>
            <p:cNvSpPr txBox="1">
              <a:spLocks noChangeArrowheads="1"/>
            </p:cNvSpPr>
            <p:nvPr/>
          </p:nvSpPr>
          <p:spPr bwMode="auto">
            <a:xfrm>
              <a:off x="1202" y="2117"/>
              <a:ext cx="4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b="1">
                  <a:solidFill>
                    <a:srgbClr val="FF0000"/>
                  </a:solidFill>
                </a:rPr>
                <a:t>ClNa</a:t>
              </a:r>
              <a:endParaRPr lang="es-ES" b="1">
                <a:solidFill>
                  <a:srgbClr val="FF0000"/>
                </a:solidFill>
              </a:endParaRPr>
            </a:p>
          </p:txBody>
        </p:sp>
        <p:sp>
          <p:nvSpPr>
            <p:cNvPr id="35868" name="Text Box 12"/>
            <p:cNvSpPr txBox="1">
              <a:spLocks noChangeArrowheads="1"/>
            </p:cNvSpPr>
            <p:nvPr/>
          </p:nvSpPr>
          <p:spPr bwMode="auto">
            <a:xfrm>
              <a:off x="521" y="2478"/>
              <a:ext cx="13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b="1">
                  <a:solidFill>
                    <a:schemeClr val="bg2"/>
                  </a:solidFill>
                </a:rPr>
                <a:t>Capa freática</a:t>
              </a:r>
              <a:endParaRPr lang="es-ES" b="1">
                <a:solidFill>
                  <a:schemeClr val="bg2"/>
                </a:solidFill>
              </a:endParaRPr>
            </a:p>
          </p:txBody>
        </p:sp>
      </p:grp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612775" y="2205038"/>
            <a:ext cx="2160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>
                <a:effectLst>
                  <a:outerShdw blurRad="38100" dist="38100" dir="2700000" algn="tl">
                    <a:srgbClr val="C0C0C0"/>
                  </a:outerShdw>
                </a:effectLst>
              </a:rPr>
              <a:t>Zona de ascenso capilar</a:t>
            </a:r>
            <a:endParaRPr lang="es-E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2" name="AutoShape 15"/>
          <p:cNvSpPr>
            <a:spLocks/>
          </p:cNvSpPr>
          <p:nvPr/>
        </p:nvSpPr>
        <p:spPr bwMode="auto">
          <a:xfrm>
            <a:off x="2916238" y="1628775"/>
            <a:ext cx="144462" cy="935038"/>
          </a:xfrm>
          <a:prstGeom prst="rightBrace">
            <a:avLst>
              <a:gd name="adj1" fmla="val 5393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32773" name="Text Box 16"/>
          <p:cNvSpPr txBox="1">
            <a:spLocks noChangeArrowheads="1"/>
          </p:cNvSpPr>
          <p:nvPr/>
        </p:nvSpPr>
        <p:spPr bwMode="auto">
          <a:xfrm>
            <a:off x="3203575" y="1700213"/>
            <a:ext cx="1368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/>
              <a:t>Zona de acumulación de sales</a:t>
            </a:r>
            <a:endParaRPr lang="es-ES" sz="1600"/>
          </a:p>
        </p:txBody>
      </p:sp>
      <p:sp>
        <p:nvSpPr>
          <p:cNvPr id="35849" name="Rectangle 18"/>
          <p:cNvSpPr>
            <a:spLocks noChangeArrowheads="1"/>
          </p:cNvSpPr>
          <p:nvPr/>
        </p:nvSpPr>
        <p:spPr bwMode="auto">
          <a:xfrm>
            <a:off x="4859338" y="1917700"/>
            <a:ext cx="2232025" cy="28813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4859338" y="1557338"/>
            <a:ext cx="2232025" cy="4064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/>
              <a:t>Horizonte A</a:t>
            </a:r>
            <a:endParaRPr lang="es-ES" sz="2000"/>
          </a:p>
        </p:txBody>
      </p:sp>
      <p:sp>
        <p:nvSpPr>
          <p:cNvPr id="32784" name="AutoShape 20"/>
          <p:cNvSpPr>
            <a:spLocks noChangeArrowheads="1"/>
          </p:cNvSpPr>
          <p:nvPr/>
        </p:nvSpPr>
        <p:spPr bwMode="auto">
          <a:xfrm>
            <a:off x="4859338" y="3789363"/>
            <a:ext cx="2232025" cy="1800225"/>
          </a:xfrm>
          <a:prstGeom prst="upArrowCallout">
            <a:avLst>
              <a:gd name="adj1" fmla="val 30996"/>
              <a:gd name="adj2" fmla="val 30996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35852" name="Text Box 21"/>
          <p:cNvSpPr txBox="1">
            <a:spLocks noChangeArrowheads="1"/>
          </p:cNvSpPr>
          <p:nvPr/>
        </p:nvSpPr>
        <p:spPr bwMode="auto">
          <a:xfrm>
            <a:off x="4859338" y="3429000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>
                <a:solidFill>
                  <a:srgbClr val="FF0000"/>
                </a:solidFill>
              </a:rPr>
              <a:t>ClNa</a:t>
            </a:r>
            <a:endParaRPr lang="es-ES" b="1">
              <a:solidFill>
                <a:srgbClr val="FF0000"/>
              </a:solidFill>
            </a:endParaRPr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5580063" y="3213100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>
                <a:solidFill>
                  <a:srgbClr val="FF0000"/>
                </a:solidFill>
              </a:rPr>
              <a:t>ClNa</a:t>
            </a:r>
            <a:endParaRPr lang="es-ES" b="1">
              <a:solidFill>
                <a:srgbClr val="FF0000"/>
              </a:solidFill>
            </a:endParaRPr>
          </a:p>
        </p:txBody>
      </p:sp>
      <p:sp>
        <p:nvSpPr>
          <p:cNvPr id="35854" name="Text Box 23"/>
          <p:cNvSpPr txBox="1">
            <a:spLocks noChangeArrowheads="1"/>
          </p:cNvSpPr>
          <p:nvPr/>
        </p:nvSpPr>
        <p:spPr bwMode="auto">
          <a:xfrm>
            <a:off x="6299200" y="3357563"/>
            <a:ext cx="792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>
                <a:solidFill>
                  <a:srgbClr val="FF0000"/>
                </a:solidFill>
              </a:rPr>
              <a:t>ClNa</a:t>
            </a:r>
            <a:endParaRPr lang="es-ES" b="1">
              <a:solidFill>
                <a:srgbClr val="FF0000"/>
              </a:solidFill>
            </a:endParaRPr>
          </a:p>
        </p:txBody>
      </p:sp>
      <p:sp>
        <p:nvSpPr>
          <p:cNvPr id="35855" name="Text Box 24"/>
          <p:cNvSpPr txBox="1">
            <a:spLocks noChangeArrowheads="1"/>
          </p:cNvSpPr>
          <p:nvPr/>
        </p:nvSpPr>
        <p:spPr bwMode="auto">
          <a:xfrm>
            <a:off x="5148263" y="4652963"/>
            <a:ext cx="2160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>
                <a:solidFill>
                  <a:schemeClr val="bg2"/>
                </a:solidFill>
              </a:rPr>
              <a:t>Capa freática</a:t>
            </a:r>
            <a:endParaRPr lang="es-ES" b="1">
              <a:solidFill>
                <a:schemeClr val="bg2"/>
              </a:solidFill>
            </a:endParaRPr>
          </a:p>
        </p:txBody>
      </p:sp>
      <p:sp>
        <p:nvSpPr>
          <p:cNvPr id="35865" name="Text Box 25"/>
          <p:cNvSpPr txBox="1">
            <a:spLocks noChangeArrowheads="1"/>
          </p:cNvSpPr>
          <p:nvPr/>
        </p:nvSpPr>
        <p:spPr bwMode="auto">
          <a:xfrm>
            <a:off x="4859338" y="3789363"/>
            <a:ext cx="21605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>
                <a:effectLst>
                  <a:outerShdw blurRad="38100" dist="38100" dir="2700000" algn="tl">
                    <a:srgbClr val="C0C0C0"/>
                  </a:outerShdw>
                </a:effectLst>
              </a:rPr>
              <a:t>Zona de ascenso capilar</a:t>
            </a:r>
            <a:endParaRPr lang="es-E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5" name="AutoShape 28"/>
          <p:cNvSpPr>
            <a:spLocks/>
          </p:cNvSpPr>
          <p:nvPr/>
        </p:nvSpPr>
        <p:spPr bwMode="auto">
          <a:xfrm>
            <a:off x="7343775" y="1628775"/>
            <a:ext cx="144463" cy="1800225"/>
          </a:xfrm>
          <a:prstGeom prst="rightBrace">
            <a:avLst>
              <a:gd name="adj1" fmla="val 103846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32776" name="Text Box 29"/>
          <p:cNvSpPr txBox="1">
            <a:spLocks noChangeArrowheads="1"/>
          </p:cNvSpPr>
          <p:nvPr/>
        </p:nvSpPr>
        <p:spPr bwMode="auto">
          <a:xfrm>
            <a:off x="7596188" y="2276475"/>
            <a:ext cx="1368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/>
              <a:t>Zona libre de sales</a:t>
            </a:r>
            <a:endParaRPr lang="es-ES" sz="1600"/>
          </a:p>
        </p:txBody>
      </p:sp>
      <p:sp>
        <p:nvSpPr>
          <p:cNvPr id="35859" name="AutoShape 30"/>
          <p:cNvSpPr>
            <a:spLocks/>
          </p:cNvSpPr>
          <p:nvPr/>
        </p:nvSpPr>
        <p:spPr bwMode="auto">
          <a:xfrm>
            <a:off x="7235825" y="3573463"/>
            <a:ext cx="144463" cy="935037"/>
          </a:xfrm>
          <a:prstGeom prst="rightBrace">
            <a:avLst>
              <a:gd name="adj1" fmla="val 5393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35860" name="Text Box 31"/>
          <p:cNvSpPr txBox="1">
            <a:spLocks noChangeArrowheads="1"/>
          </p:cNvSpPr>
          <p:nvPr/>
        </p:nvSpPr>
        <p:spPr bwMode="auto">
          <a:xfrm>
            <a:off x="7667625" y="3644900"/>
            <a:ext cx="1368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/>
              <a:t>Zona de acumulación de sales</a:t>
            </a:r>
            <a:endParaRPr lang="es-ES" sz="1600"/>
          </a:p>
        </p:txBody>
      </p:sp>
      <p:sp>
        <p:nvSpPr>
          <p:cNvPr id="35861" name="Text Box 32"/>
          <p:cNvSpPr txBox="1">
            <a:spLocks noChangeArrowheads="1"/>
          </p:cNvSpPr>
          <p:nvPr/>
        </p:nvSpPr>
        <p:spPr bwMode="auto">
          <a:xfrm>
            <a:off x="539750" y="549275"/>
            <a:ext cx="720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/>
              <a:t>Profundidad crítica en función de la altura freática</a:t>
            </a:r>
            <a:endParaRPr lang="es-ES" sz="2400"/>
          </a:p>
        </p:txBody>
      </p:sp>
      <p:sp>
        <p:nvSpPr>
          <p:cNvPr id="35862" name="Text Box 33"/>
          <p:cNvSpPr txBox="1">
            <a:spLocks noChangeArrowheads="1"/>
          </p:cNvSpPr>
          <p:nvPr/>
        </p:nvSpPr>
        <p:spPr bwMode="auto">
          <a:xfrm>
            <a:off x="0" y="5661025"/>
            <a:ext cx="3889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Capa freática </a:t>
            </a:r>
            <a:r>
              <a:rPr lang="es-AR" sz="2000" b="1"/>
              <a:t>cerca</a:t>
            </a:r>
            <a:r>
              <a:rPr lang="es-AR"/>
              <a:t> de la superficie</a:t>
            </a:r>
            <a:endParaRPr lang="es-ES"/>
          </a:p>
        </p:txBody>
      </p:sp>
      <p:sp>
        <p:nvSpPr>
          <p:cNvPr id="35863" name="Text Box 34"/>
          <p:cNvSpPr txBox="1">
            <a:spLocks noChangeArrowheads="1"/>
          </p:cNvSpPr>
          <p:nvPr/>
        </p:nvSpPr>
        <p:spPr bwMode="auto">
          <a:xfrm>
            <a:off x="4572000" y="5661025"/>
            <a:ext cx="3889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Capa freática </a:t>
            </a:r>
            <a:r>
              <a:rPr lang="es-AR" sz="2000" b="1"/>
              <a:t>lejos</a:t>
            </a:r>
            <a:r>
              <a:rPr lang="es-AR"/>
              <a:t> de la superficie</a:t>
            </a:r>
            <a:endParaRPr lang="es-ES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-1.94444E-6 -0.241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8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772" grpId="0" animBg="1"/>
      <p:bldP spid="32773" grpId="0"/>
      <p:bldP spid="32784" grpId="0" animBg="1"/>
      <p:bldP spid="32775" grpId="0" animBg="1"/>
      <p:bldP spid="3277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7"/>
          <p:cNvGrpSpPr>
            <a:grpSpLocks/>
          </p:cNvGrpSpPr>
          <p:nvPr/>
        </p:nvGrpSpPr>
        <p:grpSpPr bwMode="auto">
          <a:xfrm>
            <a:off x="179388" y="1341438"/>
            <a:ext cx="8753475" cy="3432175"/>
            <a:chOff x="246" y="709"/>
            <a:chExt cx="5514" cy="2162"/>
          </a:xfrm>
        </p:grpSpPr>
        <p:pic>
          <p:nvPicPr>
            <p:cNvPr id="49169" name="Imagen 1" descr="DSCF26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6" y="927"/>
              <a:ext cx="2660" cy="1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9170" name="Imagen 3" descr="DSCF26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06" y="935"/>
              <a:ext cx="2854" cy="17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9171" name="3 Rectángulo"/>
            <p:cNvSpPr>
              <a:spLocks noChangeArrowheads="1"/>
            </p:cNvSpPr>
            <p:nvPr/>
          </p:nvSpPr>
          <p:spPr bwMode="auto">
            <a:xfrm>
              <a:off x="246" y="709"/>
              <a:ext cx="5514" cy="2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AR" sz="1600"/>
                <a:t>Suelo </a:t>
              </a:r>
              <a:r>
                <a:rPr lang="es-AR" sz="1600" b="1"/>
                <a:t>franco arenoso</a:t>
              </a:r>
              <a:r>
                <a:rPr lang="es-AR" sz="1600"/>
                <a:t> (Amenábar, sur de Santa fe)</a:t>
              </a:r>
            </a:p>
          </p:txBody>
        </p:sp>
        <p:sp>
          <p:nvSpPr>
            <p:cNvPr id="49172" name="Text Box 5"/>
            <p:cNvSpPr txBox="1">
              <a:spLocks noChangeArrowheads="1"/>
            </p:cNvSpPr>
            <p:nvPr/>
          </p:nvSpPr>
          <p:spPr bwMode="auto">
            <a:xfrm>
              <a:off x="2880" y="2659"/>
              <a:ext cx="276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AR" sz="1600"/>
                <a:t>Sales depositadas sobre la superficie</a:t>
              </a:r>
              <a:endParaRPr lang="es-ES" sz="1600"/>
            </a:p>
          </p:txBody>
        </p:sp>
        <p:sp>
          <p:nvSpPr>
            <p:cNvPr id="49173" name="Text Box 6"/>
            <p:cNvSpPr txBox="1">
              <a:spLocks noChangeArrowheads="1"/>
            </p:cNvSpPr>
            <p:nvPr/>
          </p:nvSpPr>
          <p:spPr bwMode="auto">
            <a:xfrm>
              <a:off x="246" y="2659"/>
              <a:ext cx="26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AR" sz="1600"/>
                <a:t>Capa freática cerca de la superficie</a:t>
              </a:r>
              <a:endParaRPr lang="es-ES" sz="1600"/>
            </a:p>
          </p:txBody>
        </p:sp>
      </p:grpSp>
      <p:grpSp>
        <p:nvGrpSpPr>
          <p:cNvPr id="33814" name="Group 22"/>
          <p:cNvGrpSpPr>
            <a:grpSpLocks/>
          </p:cNvGrpSpPr>
          <p:nvPr/>
        </p:nvGrpSpPr>
        <p:grpSpPr bwMode="auto">
          <a:xfrm>
            <a:off x="395288" y="404813"/>
            <a:ext cx="7921625" cy="6024562"/>
            <a:chOff x="249" y="255"/>
            <a:chExt cx="4990" cy="3795"/>
          </a:xfrm>
        </p:grpSpPr>
        <p:sp>
          <p:nvSpPr>
            <p:cNvPr id="49155" name="Text Box 6"/>
            <p:cNvSpPr txBox="1">
              <a:spLocks noChangeArrowheads="1"/>
            </p:cNvSpPr>
            <p:nvPr/>
          </p:nvSpPr>
          <p:spPr bwMode="auto">
            <a:xfrm>
              <a:off x="249" y="255"/>
              <a:ext cx="4990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AR"/>
                <a:t>Suelo sódico del norte de la Pampa Deprimida (Uribelarrea, partido de Cañuelas)</a:t>
              </a:r>
              <a:endParaRPr lang="es-ES"/>
            </a:p>
          </p:txBody>
        </p:sp>
        <p:grpSp>
          <p:nvGrpSpPr>
            <p:cNvPr id="49156" name="Group 21"/>
            <p:cNvGrpSpPr>
              <a:grpSpLocks/>
            </p:cNvGrpSpPr>
            <p:nvPr/>
          </p:nvGrpSpPr>
          <p:grpSpPr bwMode="auto">
            <a:xfrm>
              <a:off x="249" y="663"/>
              <a:ext cx="4966" cy="3387"/>
              <a:chOff x="567" y="300"/>
              <a:chExt cx="4966" cy="3387"/>
            </a:xfrm>
          </p:grpSpPr>
          <p:sp>
            <p:nvSpPr>
              <p:cNvPr id="49157" name="Rectangle 16"/>
              <p:cNvSpPr>
                <a:spLocks noChangeArrowheads="1"/>
              </p:cNvSpPr>
              <p:nvPr/>
            </p:nvSpPr>
            <p:spPr bwMode="auto">
              <a:xfrm>
                <a:off x="567" y="3475"/>
                <a:ext cx="2041" cy="1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AR"/>
              </a:p>
            </p:txBody>
          </p:sp>
          <p:grpSp>
            <p:nvGrpSpPr>
              <p:cNvPr id="49158" name="Group 20"/>
              <p:cNvGrpSpPr>
                <a:grpSpLocks/>
              </p:cNvGrpSpPr>
              <p:nvPr/>
            </p:nvGrpSpPr>
            <p:grpSpPr bwMode="auto">
              <a:xfrm>
                <a:off x="567" y="300"/>
                <a:ext cx="4966" cy="3387"/>
                <a:chOff x="431" y="663"/>
                <a:chExt cx="4966" cy="3387"/>
              </a:xfrm>
            </p:grpSpPr>
            <p:grpSp>
              <p:nvGrpSpPr>
                <p:cNvPr id="49159" name="Group 9"/>
                <p:cNvGrpSpPr>
                  <a:grpSpLocks/>
                </p:cNvGrpSpPr>
                <p:nvPr/>
              </p:nvGrpSpPr>
              <p:grpSpPr bwMode="auto">
                <a:xfrm>
                  <a:off x="431" y="663"/>
                  <a:ext cx="4966" cy="3387"/>
                  <a:chOff x="521" y="346"/>
                  <a:chExt cx="4966" cy="3387"/>
                </a:xfrm>
              </p:grpSpPr>
              <p:grpSp>
                <p:nvGrpSpPr>
                  <p:cNvPr id="49163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521" y="346"/>
                    <a:ext cx="4966" cy="3186"/>
                    <a:chOff x="521" y="346"/>
                    <a:chExt cx="4966" cy="3186"/>
                  </a:xfrm>
                </p:grpSpPr>
                <p:pic>
                  <p:nvPicPr>
                    <p:cNvPr id="49167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/>
                    <a:srcRect/>
                    <a:stretch>
                      <a:fillRect/>
                    </a:stretch>
                  </p:blipFill>
                  <p:spPr bwMode="auto">
                    <a:xfrm>
                      <a:off x="521" y="346"/>
                      <a:ext cx="2041" cy="317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9168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/>
                    <a:srcRect/>
                    <a:stretch>
                      <a:fillRect/>
                    </a:stretch>
                  </p:blipFill>
                  <p:spPr bwMode="auto">
                    <a:xfrm>
                      <a:off x="2562" y="1525"/>
                      <a:ext cx="2925" cy="200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49164" name="3 Rectángulo"/>
                  <p:cNvSpPr>
                    <a:spLocks noChangeArrowheads="1"/>
                  </p:cNvSpPr>
                  <p:nvPr/>
                </p:nvSpPr>
                <p:spPr bwMode="auto">
                  <a:xfrm>
                    <a:off x="521" y="3521"/>
                    <a:ext cx="226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s-AR" sz="1600"/>
                      <a:t>capa freática en el fondo del perfil</a:t>
                    </a:r>
                  </a:p>
                </p:txBody>
              </p:sp>
              <p:sp>
                <p:nvSpPr>
                  <p:cNvPr id="4916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08" y="3521"/>
                    <a:ext cx="2722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s-AR" sz="1600"/>
                      <a:t>horizonte B con estructura columnar</a:t>
                    </a:r>
                    <a:endParaRPr lang="es-ES" sz="1600"/>
                  </a:p>
                </p:txBody>
              </p:sp>
              <p:sp>
                <p:nvSpPr>
                  <p:cNvPr id="49166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88" y="1253"/>
                    <a:ext cx="2178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s-AR" sz="1200"/>
                      <a:t>Fotografía: gentileza Francisco Damiano (INTA)</a:t>
                    </a:r>
                    <a:endParaRPr lang="es-ES"/>
                  </a:p>
                </p:txBody>
              </p:sp>
            </p:grpSp>
            <p:sp>
              <p:nvSpPr>
                <p:cNvPr id="49160" name="Rectangle 17"/>
                <p:cNvSpPr>
                  <a:spLocks noChangeArrowheads="1"/>
                </p:cNvSpPr>
                <p:nvPr/>
              </p:nvSpPr>
              <p:spPr bwMode="auto">
                <a:xfrm>
                  <a:off x="2472" y="3838"/>
                  <a:ext cx="2903" cy="18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AR"/>
                </a:p>
              </p:txBody>
            </p:sp>
            <p:sp>
              <p:nvSpPr>
                <p:cNvPr id="49161" name="Rectangle 18"/>
                <p:cNvSpPr>
                  <a:spLocks noChangeArrowheads="1"/>
                </p:cNvSpPr>
                <p:nvPr/>
              </p:nvSpPr>
              <p:spPr bwMode="auto">
                <a:xfrm>
                  <a:off x="431" y="663"/>
                  <a:ext cx="2041" cy="31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AR"/>
                </a:p>
              </p:txBody>
            </p:sp>
            <p:sp>
              <p:nvSpPr>
                <p:cNvPr id="49162" name="Rectangle 19"/>
                <p:cNvSpPr>
                  <a:spLocks noChangeArrowheads="1"/>
                </p:cNvSpPr>
                <p:nvPr/>
              </p:nvSpPr>
              <p:spPr bwMode="auto">
                <a:xfrm>
                  <a:off x="2472" y="1842"/>
                  <a:ext cx="2903" cy="19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AR"/>
                </a:p>
              </p:txBody>
            </p:sp>
          </p:grpSp>
        </p:grpSp>
      </p:grp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2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es-AR" sz="2800"/>
            </a:br>
            <a:br>
              <a:rPr lang="es-AR" sz="2800"/>
            </a:br>
            <a:endParaRPr lang="es-ES" sz="2800"/>
          </a:p>
        </p:txBody>
      </p:sp>
      <p:sp>
        <p:nvSpPr>
          <p:cNvPr id="2" name="1 Título"/>
          <p:cNvSpPr>
            <a:spLocks noGrp="1"/>
          </p:cNvSpPr>
          <p:nvPr>
            <p:ph type="body" idx="4294967295"/>
          </p:nvPr>
        </p:nvSpPr>
        <p:spPr>
          <a:xfrm>
            <a:off x="468313" y="1989138"/>
            <a:ext cx="8229600" cy="3886200"/>
          </a:xfrm>
          <a:gradFill rotWithShape="1">
            <a:gsLst>
              <a:gs pos="0">
                <a:srgbClr val="6565C9"/>
              </a:gs>
              <a:gs pos="80000">
                <a:srgbClr val="8585FF"/>
              </a:gs>
              <a:gs pos="100000">
                <a:srgbClr val="8383FF"/>
              </a:gs>
            </a:gsLst>
            <a:lin ang="16200000"/>
          </a:gradFill>
          <a:ln cap="flat" algn="ctr">
            <a:solidFill>
              <a:srgbClr val="9393FC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s-AR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AR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PROCESOS ASOCIADOS A LA SALINIZACION</a:t>
            </a:r>
            <a:endParaRPr lang="es-AR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br>
              <a:rPr lang="es-AR">
                <a:solidFill>
                  <a:schemeClr val="bg1"/>
                </a:solidFill>
              </a:rPr>
            </a:br>
            <a:r>
              <a:rPr lang="es-AR" sz="2800">
                <a:solidFill>
                  <a:schemeClr val="bg1"/>
                </a:solidFill>
              </a:rPr>
              <a:t>en región húmeda y subhúmeda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146300"/>
            <a:ext cx="8748712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4"/>
          <p:cNvSpPr txBox="1">
            <a:spLocks noChangeArrowheads="1"/>
          </p:cNvSpPr>
          <p:nvPr/>
        </p:nvSpPr>
        <p:spPr bwMode="auto">
          <a:xfrm>
            <a:off x="0" y="836613"/>
            <a:ext cx="91440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000" b="1" dirty="0">
                <a:solidFill>
                  <a:schemeClr val="bg2"/>
                </a:solidFill>
              </a:rPr>
              <a:t>SALINIZACIÓN:</a:t>
            </a:r>
            <a:r>
              <a:rPr lang="es-AR" b="1" dirty="0">
                <a:solidFill>
                  <a:schemeClr val="bg2"/>
                </a:solidFill>
              </a:rPr>
              <a:t> </a:t>
            </a:r>
          </a:p>
          <a:p>
            <a:r>
              <a:rPr lang="es-AR" b="1" dirty="0"/>
              <a:t>		</a:t>
            </a:r>
            <a:r>
              <a:rPr lang="es-AR" dirty="0"/>
              <a:t>acumulación de sales solubles en el suelo. </a:t>
            </a:r>
          </a:p>
          <a:p>
            <a:r>
              <a:rPr lang="es-AR" dirty="0"/>
              <a:t>Principal fuente napa freática períodos de recarga ( ascenso ) y descarga ( descenso).</a:t>
            </a:r>
          </a:p>
          <a:p>
            <a:r>
              <a:rPr lang="es-AR" dirty="0"/>
              <a:t>Zonas de recarga ( médanos ) y Zonas de descarga (bajos).</a:t>
            </a:r>
          </a:p>
          <a:p>
            <a:r>
              <a:rPr lang="es-AR" dirty="0"/>
              <a:t>Sales principales Cl</a:t>
            </a:r>
            <a:r>
              <a:rPr lang="es-AR" baseline="30000" dirty="0"/>
              <a:t>-</a:t>
            </a:r>
            <a:r>
              <a:rPr lang="es-AR" dirty="0"/>
              <a:t> y SO</a:t>
            </a:r>
            <a:r>
              <a:rPr lang="es-AR" baseline="-25000" dirty="0"/>
              <a:t>4</a:t>
            </a:r>
            <a:r>
              <a:rPr lang="es-AR" baseline="30000" dirty="0"/>
              <a:t>=</a:t>
            </a:r>
            <a:r>
              <a:rPr lang="es-AR" dirty="0"/>
              <a:t> de </a:t>
            </a:r>
            <a:r>
              <a:rPr lang="es-AR" dirty="0" err="1"/>
              <a:t>Na</a:t>
            </a:r>
            <a:r>
              <a:rPr lang="es-AR" baseline="30000" dirty="0"/>
              <a:t>+</a:t>
            </a:r>
            <a:r>
              <a:rPr lang="es-AR" dirty="0"/>
              <a:t> y en menor medida CO</a:t>
            </a:r>
            <a:r>
              <a:rPr lang="es-AR" baseline="-25000" dirty="0"/>
              <a:t>3</a:t>
            </a:r>
            <a:r>
              <a:rPr lang="es-AR" dirty="0"/>
              <a:t> y CO</a:t>
            </a:r>
            <a:r>
              <a:rPr lang="es-AR" baseline="-25000" dirty="0"/>
              <a:t>3</a:t>
            </a:r>
            <a:r>
              <a:rPr lang="es-AR" dirty="0"/>
              <a:t>H.</a:t>
            </a:r>
          </a:p>
          <a:p>
            <a:endParaRPr lang="es-AR" b="1" dirty="0"/>
          </a:p>
          <a:p>
            <a:endParaRPr lang="es-AR" b="1" dirty="0"/>
          </a:p>
          <a:p>
            <a:endParaRPr lang="es-AR" sz="2000" b="1" dirty="0"/>
          </a:p>
          <a:p>
            <a:r>
              <a:rPr lang="es-AR" sz="2000" b="1" dirty="0">
                <a:solidFill>
                  <a:schemeClr val="bg2"/>
                </a:solidFill>
              </a:rPr>
              <a:t>SODIFICACIÓN:</a:t>
            </a:r>
            <a:r>
              <a:rPr lang="es-AR" b="1" dirty="0"/>
              <a:t> </a:t>
            </a:r>
          </a:p>
          <a:p>
            <a:r>
              <a:rPr lang="es-AR" b="1" dirty="0"/>
              <a:t>		</a:t>
            </a:r>
            <a:r>
              <a:rPr lang="es-AR" dirty="0"/>
              <a:t>se inicia con elevado contenido de </a:t>
            </a:r>
            <a:r>
              <a:rPr lang="es-AR" dirty="0" err="1"/>
              <a:t>Na</a:t>
            </a:r>
            <a:r>
              <a:rPr lang="es-AR" baseline="30000" dirty="0"/>
              <a:t>+</a:t>
            </a:r>
            <a:r>
              <a:rPr lang="es-AR" dirty="0"/>
              <a:t> en la solución en relación a Ca y Mg dando lugar bajo determinadas condiciones ( alta concentración de </a:t>
            </a:r>
            <a:r>
              <a:rPr lang="es-AR" dirty="0" err="1"/>
              <a:t>Na</a:t>
            </a:r>
            <a:r>
              <a:rPr lang="es-AR" baseline="30000" dirty="0"/>
              <a:t>+</a:t>
            </a:r>
            <a:r>
              <a:rPr lang="es-AR" dirty="0"/>
              <a:t> ya que este es reemplazado hasta por el H</a:t>
            </a:r>
            <a:r>
              <a:rPr lang="es-AR" baseline="30000" dirty="0"/>
              <a:t>+</a:t>
            </a:r>
            <a:r>
              <a:rPr lang="es-AR" dirty="0"/>
              <a:t> ) al aumento del PSI.</a:t>
            </a:r>
          </a:p>
          <a:p>
            <a:endParaRPr lang="es-AR" b="1" dirty="0"/>
          </a:p>
          <a:p>
            <a:endParaRPr lang="es-AR" b="1" dirty="0"/>
          </a:p>
          <a:p>
            <a:r>
              <a:rPr lang="es-AR" sz="2000" b="1" dirty="0">
                <a:solidFill>
                  <a:schemeClr val="bg2"/>
                </a:solidFill>
              </a:rPr>
              <a:t>ALCALINIZACIÓN:</a:t>
            </a:r>
            <a:r>
              <a:rPr lang="es-AR" b="1" dirty="0"/>
              <a:t> </a:t>
            </a:r>
          </a:p>
          <a:p>
            <a:r>
              <a:rPr lang="es-AR" b="1" dirty="0"/>
              <a:t>		</a:t>
            </a:r>
            <a:r>
              <a:rPr lang="es-AR" dirty="0"/>
              <a:t>es un proceso asociado al exceso de </a:t>
            </a:r>
            <a:r>
              <a:rPr lang="es-AR" dirty="0" err="1"/>
              <a:t>Na</a:t>
            </a:r>
            <a:r>
              <a:rPr lang="es-AR" baseline="30000" dirty="0"/>
              <a:t>+</a:t>
            </a:r>
            <a:r>
              <a:rPr lang="es-AR" dirty="0"/>
              <a:t> de cambio. Las arcillas saturadas en </a:t>
            </a:r>
            <a:r>
              <a:rPr lang="es-AR" dirty="0" err="1"/>
              <a:t>Na</a:t>
            </a:r>
            <a:r>
              <a:rPr lang="es-AR" dirty="0"/>
              <a:t>+ en presencia de H2O y CO</a:t>
            </a:r>
            <a:r>
              <a:rPr lang="es-AR" baseline="-25000" dirty="0"/>
              <a:t>2</a:t>
            </a:r>
            <a:r>
              <a:rPr lang="es-AR" dirty="0"/>
              <a:t> forman CO3Na2 disuelto que al hidrolizar liberan </a:t>
            </a:r>
            <a:r>
              <a:rPr lang="es-AR" dirty="0" err="1"/>
              <a:t>Na</a:t>
            </a:r>
            <a:r>
              <a:rPr lang="es-AR" baseline="30000" dirty="0"/>
              <a:t>+</a:t>
            </a:r>
            <a:r>
              <a:rPr lang="es-AR" dirty="0"/>
              <a:t> y OH</a:t>
            </a:r>
            <a:r>
              <a:rPr lang="es-AR" baseline="30000" dirty="0"/>
              <a:t>-</a:t>
            </a:r>
            <a:r>
              <a:rPr lang="es-AR" dirty="0"/>
              <a:t> a la solución incrementado el pH a valores superiores a 8.</a:t>
            </a:r>
            <a:endParaRPr lang="es-ES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8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8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9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sp>
        <p:nvSpPr>
          <p:cNvPr id="43011" name="Text Box 76"/>
          <p:cNvSpPr txBox="1">
            <a:spLocks noChangeArrowheads="1"/>
          </p:cNvSpPr>
          <p:nvPr/>
        </p:nvSpPr>
        <p:spPr bwMode="auto">
          <a:xfrm>
            <a:off x="0" y="981075"/>
            <a:ext cx="9144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000" b="1" dirty="0">
                <a:solidFill>
                  <a:schemeClr val="bg2"/>
                </a:solidFill>
              </a:rPr>
              <a:t>ANEGAMIENTO:</a:t>
            </a:r>
            <a:r>
              <a:rPr lang="es-AR" b="1" dirty="0">
                <a:solidFill>
                  <a:schemeClr val="bg2"/>
                </a:solidFill>
              </a:rPr>
              <a:t> </a:t>
            </a:r>
          </a:p>
          <a:p>
            <a:r>
              <a:rPr lang="es-AR" b="1" dirty="0"/>
              <a:t>		</a:t>
            </a:r>
            <a:r>
              <a:rPr lang="es-AR" dirty="0"/>
              <a:t>provocado por freática. Genera salinización y/o </a:t>
            </a:r>
            <a:r>
              <a:rPr lang="es-AR" dirty="0" err="1"/>
              <a:t>sodificación</a:t>
            </a:r>
            <a:r>
              <a:rPr lang="es-AR" dirty="0"/>
              <a:t> además de anoxia y problemas de falta de piso.</a:t>
            </a:r>
          </a:p>
          <a:p>
            <a:endParaRPr lang="es-AR" b="1" dirty="0"/>
          </a:p>
          <a:p>
            <a:endParaRPr lang="es-AR" sz="2000" b="1" dirty="0"/>
          </a:p>
          <a:p>
            <a:endParaRPr lang="es-AR" sz="2000" b="1" dirty="0"/>
          </a:p>
          <a:p>
            <a:r>
              <a:rPr lang="es-AR" sz="2000" b="1" dirty="0">
                <a:solidFill>
                  <a:schemeClr val="bg2"/>
                </a:solidFill>
              </a:rPr>
              <a:t>INUNDACIÓN:</a:t>
            </a:r>
            <a:r>
              <a:rPr lang="es-AR" b="1" dirty="0"/>
              <a:t> </a:t>
            </a:r>
          </a:p>
          <a:p>
            <a:r>
              <a:rPr lang="es-AR" b="1" dirty="0"/>
              <a:t>		 </a:t>
            </a:r>
            <a:r>
              <a:rPr lang="es-AR" dirty="0"/>
              <a:t>provocado por escurrimiento superficial de otras zonas. Torrencial-Aluvial-Encharcamiento. También puede provocar salinización.</a:t>
            </a:r>
            <a:endParaRPr lang="es-AR" b="1" dirty="0"/>
          </a:p>
          <a:p>
            <a:endParaRPr lang="es-AR" b="1" dirty="0"/>
          </a:p>
          <a:p>
            <a:endParaRPr lang="es-AR" b="1" dirty="0"/>
          </a:p>
          <a:p>
            <a:endParaRPr lang="es-AR" b="1" dirty="0"/>
          </a:p>
          <a:p>
            <a:r>
              <a:rPr lang="es-AR" sz="2000" b="1" dirty="0">
                <a:solidFill>
                  <a:schemeClr val="bg2"/>
                </a:solidFill>
              </a:rPr>
              <a:t>SEDIMENTACIÓN:</a:t>
            </a:r>
            <a:r>
              <a:rPr lang="es-AR" b="1" dirty="0"/>
              <a:t> </a:t>
            </a:r>
          </a:p>
          <a:p>
            <a:r>
              <a:rPr lang="es-AR" b="1" dirty="0"/>
              <a:t>		</a:t>
            </a:r>
            <a:r>
              <a:rPr lang="es-AR" dirty="0" err="1"/>
              <a:t>depositación</a:t>
            </a:r>
            <a:r>
              <a:rPr lang="es-AR" dirty="0"/>
              <a:t> de materiales del suelo. Humedales.</a:t>
            </a:r>
          </a:p>
          <a:p>
            <a:r>
              <a:rPr lang="es-AR" dirty="0"/>
              <a:t> 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323528" y="5917922"/>
            <a:ext cx="7138664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/>
            <a:r>
              <a:rPr lang="es-AR" i="1" dirty="0">
                <a:solidFill>
                  <a:srgbClr val="000000"/>
                </a:solidFill>
              </a:rPr>
              <a:t>Comparación de : Sistemas Hidrológicos Típicos y No Típicos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7704" y="5293149"/>
            <a:ext cx="609600" cy="6096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7051" y="5293149"/>
            <a:ext cx="609600" cy="6096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7392" y="52931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6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4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5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AutoShape 74"/>
          <p:cNvSpPr>
            <a:spLocks noChangeAspect="1" noChangeArrowheads="1" noTextEdit="1"/>
          </p:cNvSpPr>
          <p:nvPr/>
        </p:nvSpPr>
        <p:spPr bwMode="auto">
          <a:xfrm>
            <a:off x="1187450" y="836613"/>
            <a:ext cx="6769100" cy="528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1986" name="Rectangle 73" descr="75%"/>
          <p:cNvSpPr>
            <a:spLocks noChangeArrowheads="1"/>
          </p:cNvSpPr>
          <p:nvPr/>
        </p:nvSpPr>
        <p:spPr bwMode="auto">
          <a:xfrm>
            <a:off x="2987675" y="1916113"/>
            <a:ext cx="3186113" cy="3184525"/>
          </a:xfrm>
          <a:prstGeom prst="rect">
            <a:avLst/>
          </a:prstGeom>
          <a:gradFill rotWithShape="0">
            <a:gsLst>
              <a:gs pos="0">
                <a:srgbClr val="472F18">
                  <a:alpha val="82001"/>
                </a:srgbClr>
              </a:gs>
              <a:gs pos="100000">
                <a:srgbClr val="996633">
                  <a:alpha val="82001"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1987" name="Line 72"/>
          <p:cNvSpPr>
            <a:spLocks noChangeShapeType="1"/>
          </p:cNvSpPr>
          <p:nvPr/>
        </p:nvSpPr>
        <p:spPr bwMode="auto">
          <a:xfrm>
            <a:off x="1187450" y="1089025"/>
            <a:ext cx="1790700" cy="795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1988" name="Line 71"/>
          <p:cNvSpPr>
            <a:spLocks noChangeShapeType="1"/>
          </p:cNvSpPr>
          <p:nvPr/>
        </p:nvSpPr>
        <p:spPr bwMode="auto">
          <a:xfrm>
            <a:off x="6164263" y="1884363"/>
            <a:ext cx="1792287" cy="796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1989" name="Line 70"/>
          <p:cNvSpPr>
            <a:spLocks noChangeShapeType="1"/>
          </p:cNvSpPr>
          <p:nvPr/>
        </p:nvSpPr>
        <p:spPr bwMode="auto">
          <a:xfrm>
            <a:off x="1187450" y="4273550"/>
            <a:ext cx="1790700" cy="795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1990" name="Line 69"/>
          <p:cNvSpPr>
            <a:spLocks noChangeShapeType="1"/>
          </p:cNvSpPr>
          <p:nvPr/>
        </p:nvSpPr>
        <p:spPr bwMode="auto">
          <a:xfrm>
            <a:off x="6164263" y="5068888"/>
            <a:ext cx="1792287" cy="7985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1991" name="Line 68"/>
          <p:cNvSpPr>
            <a:spLocks noChangeShapeType="1"/>
          </p:cNvSpPr>
          <p:nvPr/>
        </p:nvSpPr>
        <p:spPr bwMode="auto">
          <a:xfrm>
            <a:off x="1187450" y="1089025"/>
            <a:ext cx="0" cy="3184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1992" name="Line 67"/>
          <p:cNvSpPr>
            <a:spLocks noChangeShapeType="1"/>
          </p:cNvSpPr>
          <p:nvPr/>
        </p:nvSpPr>
        <p:spPr bwMode="auto">
          <a:xfrm>
            <a:off x="7956550" y="2681288"/>
            <a:ext cx="0" cy="3186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1993" name="Line 66"/>
          <p:cNvSpPr>
            <a:spLocks noChangeShapeType="1"/>
          </p:cNvSpPr>
          <p:nvPr/>
        </p:nvSpPr>
        <p:spPr bwMode="auto">
          <a:xfrm>
            <a:off x="2978150" y="4672013"/>
            <a:ext cx="3186113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1994" name="Line 65"/>
          <p:cNvSpPr>
            <a:spLocks noChangeShapeType="1"/>
          </p:cNvSpPr>
          <p:nvPr/>
        </p:nvSpPr>
        <p:spPr bwMode="auto">
          <a:xfrm>
            <a:off x="2978150" y="5467350"/>
            <a:ext cx="3186113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1995" name="Line 64"/>
          <p:cNvSpPr>
            <a:spLocks noChangeShapeType="1"/>
          </p:cNvSpPr>
          <p:nvPr/>
        </p:nvSpPr>
        <p:spPr bwMode="auto">
          <a:xfrm>
            <a:off x="2978150" y="4672013"/>
            <a:ext cx="0" cy="1195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1996" name="Line 63"/>
          <p:cNvSpPr>
            <a:spLocks noChangeShapeType="1"/>
          </p:cNvSpPr>
          <p:nvPr/>
        </p:nvSpPr>
        <p:spPr bwMode="auto">
          <a:xfrm>
            <a:off x="6164263" y="4672013"/>
            <a:ext cx="1587" cy="1195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1997" name="AutoShape 62"/>
          <p:cNvSpPr>
            <a:spLocks noChangeArrowheads="1"/>
          </p:cNvSpPr>
          <p:nvPr/>
        </p:nvSpPr>
        <p:spPr bwMode="auto">
          <a:xfrm flipH="1" flipV="1">
            <a:off x="3376613" y="4457700"/>
            <a:ext cx="198437" cy="1968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es-AR"/>
          </a:p>
        </p:txBody>
      </p:sp>
      <p:sp>
        <p:nvSpPr>
          <p:cNvPr id="41998" name="AutoShape 61"/>
          <p:cNvSpPr>
            <a:spLocks noChangeArrowheads="1"/>
          </p:cNvSpPr>
          <p:nvPr/>
        </p:nvSpPr>
        <p:spPr bwMode="auto">
          <a:xfrm flipH="1" flipV="1">
            <a:off x="3376613" y="5268913"/>
            <a:ext cx="198437" cy="198437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es-AR"/>
          </a:p>
        </p:txBody>
      </p:sp>
      <p:sp>
        <p:nvSpPr>
          <p:cNvPr id="41999" name="Freeform 60"/>
          <p:cNvSpPr>
            <a:spLocks/>
          </p:cNvSpPr>
          <p:nvPr/>
        </p:nvSpPr>
        <p:spPr bwMode="auto">
          <a:xfrm>
            <a:off x="3241675" y="1914525"/>
            <a:ext cx="352425" cy="1003300"/>
          </a:xfrm>
          <a:custGeom>
            <a:avLst/>
            <a:gdLst>
              <a:gd name="T0" fmla="*/ 2147483647 w 127"/>
              <a:gd name="T1" fmla="*/ 0 h 363"/>
              <a:gd name="T2" fmla="*/ 2147483647 w 127"/>
              <a:gd name="T3" fmla="*/ 2147483647 h 363"/>
              <a:gd name="T4" fmla="*/ 2147483647 w 127"/>
              <a:gd name="T5" fmla="*/ 2147483647 h 363"/>
              <a:gd name="T6" fmla="*/ 2147483647 w 127"/>
              <a:gd name="T7" fmla="*/ 2147483647 h 363"/>
              <a:gd name="T8" fmla="*/ 2147483647 w 127"/>
              <a:gd name="T9" fmla="*/ 2147483647 h 363"/>
              <a:gd name="T10" fmla="*/ 2147483647 w 127"/>
              <a:gd name="T11" fmla="*/ 2147483647 h 363"/>
              <a:gd name="T12" fmla="*/ 2147483647 w 127"/>
              <a:gd name="T13" fmla="*/ 2147483647 h 363"/>
              <a:gd name="T14" fmla="*/ 2147483647 w 127"/>
              <a:gd name="T15" fmla="*/ 2147483647 h 363"/>
              <a:gd name="T16" fmla="*/ 2147483647 w 127"/>
              <a:gd name="T17" fmla="*/ 2147483647 h 363"/>
              <a:gd name="T18" fmla="*/ 2147483647 w 127"/>
              <a:gd name="T19" fmla="*/ 2147483647 h 363"/>
              <a:gd name="T20" fmla="*/ 2147483647 w 127"/>
              <a:gd name="T21" fmla="*/ 2147483647 h 363"/>
              <a:gd name="T22" fmla="*/ 2147483647 w 127"/>
              <a:gd name="T23" fmla="*/ 2147483647 h 363"/>
              <a:gd name="T24" fmla="*/ 2147483647 w 127"/>
              <a:gd name="T25" fmla="*/ 2147483647 h 363"/>
              <a:gd name="T26" fmla="*/ 2147483647 w 127"/>
              <a:gd name="T27" fmla="*/ 2147483647 h 363"/>
              <a:gd name="T28" fmla="*/ 2147483647 w 127"/>
              <a:gd name="T29" fmla="*/ 2147483647 h 363"/>
              <a:gd name="T30" fmla="*/ 2147483647 w 127"/>
              <a:gd name="T31" fmla="*/ 2147483647 h 363"/>
              <a:gd name="T32" fmla="*/ 2147483647 w 127"/>
              <a:gd name="T33" fmla="*/ 2147483647 h 363"/>
              <a:gd name="T34" fmla="*/ 2147483647 w 127"/>
              <a:gd name="T35" fmla="*/ 2147483647 h 363"/>
              <a:gd name="T36" fmla="*/ 2147483647 w 127"/>
              <a:gd name="T37" fmla="*/ 2147483647 h 363"/>
              <a:gd name="T38" fmla="*/ 2147483647 w 127"/>
              <a:gd name="T39" fmla="*/ 2147483647 h 363"/>
              <a:gd name="T40" fmla="*/ 2147483647 w 127"/>
              <a:gd name="T41" fmla="*/ 2147483647 h 363"/>
              <a:gd name="T42" fmla="*/ 2147483647 w 127"/>
              <a:gd name="T43" fmla="*/ 2147483647 h 363"/>
              <a:gd name="T44" fmla="*/ 2147483647 w 127"/>
              <a:gd name="T45" fmla="*/ 2147483647 h 363"/>
              <a:gd name="T46" fmla="*/ 2147483647 w 127"/>
              <a:gd name="T47" fmla="*/ 2147483647 h 363"/>
              <a:gd name="T48" fmla="*/ 0 w 127"/>
              <a:gd name="T49" fmla="*/ 2147483647 h 36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7"/>
              <a:gd name="T76" fmla="*/ 0 h 363"/>
              <a:gd name="T77" fmla="*/ 127 w 127"/>
              <a:gd name="T78" fmla="*/ 363 h 36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7" h="363">
                <a:moveTo>
                  <a:pt x="126" y="0"/>
                </a:moveTo>
                <a:lnTo>
                  <a:pt x="120" y="26"/>
                </a:lnTo>
                <a:lnTo>
                  <a:pt x="113" y="49"/>
                </a:lnTo>
                <a:lnTo>
                  <a:pt x="111" y="54"/>
                </a:lnTo>
                <a:lnTo>
                  <a:pt x="107" y="59"/>
                </a:lnTo>
                <a:lnTo>
                  <a:pt x="101" y="63"/>
                </a:lnTo>
                <a:lnTo>
                  <a:pt x="95" y="66"/>
                </a:lnTo>
                <a:lnTo>
                  <a:pt x="89" y="68"/>
                </a:lnTo>
                <a:lnTo>
                  <a:pt x="83" y="70"/>
                </a:lnTo>
                <a:lnTo>
                  <a:pt x="79" y="73"/>
                </a:lnTo>
                <a:lnTo>
                  <a:pt x="78" y="73"/>
                </a:lnTo>
                <a:lnTo>
                  <a:pt x="67" y="115"/>
                </a:lnTo>
                <a:lnTo>
                  <a:pt x="54" y="157"/>
                </a:lnTo>
                <a:lnTo>
                  <a:pt x="51" y="168"/>
                </a:lnTo>
                <a:lnTo>
                  <a:pt x="49" y="173"/>
                </a:lnTo>
                <a:lnTo>
                  <a:pt x="48" y="175"/>
                </a:lnTo>
                <a:lnTo>
                  <a:pt x="46" y="199"/>
                </a:lnTo>
                <a:lnTo>
                  <a:pt x="41" y="224"/>
                </a:lnTo>
                <a:lnTo>
                  <a:pt x="36" y="248"/>
                </a:lnTo>
                <a:lnTo>
                  <a:pt x="30" y="271"/>
                </a:lnTo>
                <a:lnTo>
                  <a:pt x="20" y="294"/>
                </a:lnTo>
                <a:lnTo>
                  <a:pt x="11" y="315"/>
                </a:lnTo>
                <a:lnTo>
                  <a:pt x="4" y="336"/>
                </a:lnTo>
                <a:lnTo>
                  <a:pt x="1" y="350"/>
                </a:lnTo>
                <a:lnTo>
                  <a:pt x="0" y="362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00" name="Freeform 59"/>
          <p:cNvSpPr>
            <a:spLocks/>
          </p:cNvSpPr>
          <p:nvPr/>
        </p:nvSpPr>
        <p:spPr bwMode="auto">
          <a:xfrm>
            <a:off x="3424238" y="2235200"/>
            <a:ext cx="368300" cy="2722563"/>
          </a:xfrm>
          <a:custGeom>
            <a:avLst/>
            <a:gdLst>
              <a:gd name="T0" fmla="*/ 2147483647 w 133"/>
              <a:gd name="T1" fmla="*/ 2147483647 h 985"/>
              <a:gd name="T2" fmla="*/ 2147483647 w 133"/>
              <a:gd name="T3" fmla="*/ 2147483647 h 985"/>
              <a:gd name="T4" fmla="*/ 2147483647 w 133"/>
              <a:gd name="T5" fmla="*/ 2147483647 h 985"/>
              <a:gd name="T6" fmla="*/ 2147483647 w 133"/>
              <a:gd name="T7" fmla="*/ 2147483647 h 985"/>
              <a:gd name="T8" fmla="*/ 2147483647 w 133"/>
              <a:gd name="T9" fmla="*/ 2147483647 h 985"/>
              <a:gd name="T10" fmla="*/ 2147483647 w 133"/>
              <a:gd name="T11" fmla="*/ 2147483647 h 985"/>
              <a:gd name="T12" fmla="*/ 2147483647 w 133"/>
              <a:gd name="T13" fmla="*/ 2147483647 h 985"/>
              <a:gd name="T14" fmla="*/ 2147483647 w 133"/>
              <a:gd name="T15" fmla="*/ 2147483647 h 985"/>
              <a:gd name="T16" fmla="*/ 2147483647 w 133"/>
              <a:gd name="T17" fmla="*/ 2147483647 h 985"/>
              <a:gd name="T18" fmla="*/ 2147483647 w 133"/>
              <a:gd name="T19" fmla="*/ 2147483647 h 985"/>
              <a:gd name="T20" fmla="*/ 2147483647 w 133"/>
              <a:gd name="T21" fmla="*/ 2147483647 h 985"/>
              <a:gd name="T22" fmla="*/ 2147483647 w 133"/>
              <a:gd name="T23" fmla="*/ 2147483647 h 985"/>
              <a:gd name="T24" fmla="*/ 2147483647 w 133"/>
              <a:gd name="T25" fmla="*/ 2147483647 h 985"/>
              <a:gd name="T26" fmla="*/ 2147483647 w 133"/>
              <a:gd name="T27" fmla="*/ 2147483647 h 985"/>
              <a:gd name="T28" fmla="*/ 2147483647 w 133"/>
              <a:gd name="T29" fmla="*/ 2147483647 h 985"/>
              <a:gd name="T30" fmla="*/ 2147483647 w 133"/>
              <a:gd name="T31" fmla="*/ 2147483647 h 985"/>
              <a:gd name="T32" fmla="*/ 2147483647 w 133"/>
              <a:gd name="T33" fmla="*/ 2147483647 h 985"/>
              <a:gd name="T34" fmla="*/ 2147483647 w 133"/>
              <a:gd name="T35" fmla="*/ 2147483647 h 985"/>
              <a:gd name="T36" fmla="*/ 2147483647 w 133"/>
              <a:gd name="T37" fmla="*/ 2147483647 h 985"/>
              <a:gd name="T38" fmla="*/ 2147483647 w 133"/>
              <a:gd name="T39" fmla="*/ 2147483647 h 985"/>
              <a:gd name="T40" fmla="*/ 2147483647 w 133"/>
              <a:gd name="T41" fmla="*/ 2147483647 h 985"/>
              <a:gd name="T42" fmla="*/ 2147483647 w 133"/>
              <a:gd name="T43" fmla="*/ 2147483647 h 985"/>
              <a:gd name="T44" fmla="*/ 2147483647 w 133"/>
              <a:gd name="T45" fmla="*/ 2147483647 h 985"/>
              <a:gd name="T46" fmla="*/ 2147483647 w 133"/>
              <a:gd name="T47" fmla="*/ 2147483647 h 985"/>
              <a:gd name="T48" fmla="*/ 2147483647 w 133"/>
              <a:gd name="T49" fmla="*/ 2147483647 h 985"/>
              <a:gd name="T50" fmla="*/ 2147483647 w 133"/>
              <a:gd name="T51" fmla="*/ 2147483647 h 985"/>
              <a:gd name="T52" fmla="*/ 2147483647 w 133"/>
              <a:gd name="T53" fmla="*/ 2147483647 h 985"/>
              <a:gd name="T54" fmla="*/ 2147483647 w 133"/>
              <a:gd name="T55" fmla="*/ 2147483647 h 985"/>
              <a:gd name="T56" fmla="*/ 2147483647 w 133"/>
              <a:gd name="T57" fmla="*/ 2147483647 h 985"/>
              <a:gd name="T58" fmla="*/ 2147483647 w 133"/>
              <a:gd name="T59" fmla="*/ 2147483647 h 985"/>
              <a:gd name="T60" fmla="*/ 2147483647 w 133"/>
              <a:gd name="T61" fmla="*/ 2147483647 h 985"/>
              <a:gd name="T62" fmla="*/ 2147483647 w 133"/>
              <a:gd name="T63" fmla="*/ 2147483647 h 98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33"/>
              <a:gd name="T97" fmla="*/ 0 h 985"/>
              <a:gd name="T98" fmla="*/ 133 w 133"/>
              <a:gd name="T99" fmla="*/ 985 h 98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33" h="985">
                <a:moveTo>
                  <a:pt x="0" y="0"/>
                </a:moveTo>
                <a:lnTo>
                  <a:pt x="1" y="14"/>
                </a:lnTo>
                <a:lnTo>
                  <a:pt x="1" y="28"/>
                </a:lnTo>
                <a:lnTo>
                  <a:pt x="2" y="38"/>
                </a:lnTo>
                <a:lnTo>
                  <a:pt x="7" y="52"/>
                </a:lnTo>
                <a:lnTo>
                  <a:pt x="9" y="60"/>
                </a:lnTo>
                <a:lnTo>
                  <a:pt x="12" y="63"/>
                </a:lnTo>
                <a:lnTo>
                  <a:pt x="20" y="77"/>
                </a:lnTo>
                <a:lnTo>
                  <a:pt x="27" y="84"/>
                </a:lnTo>
                <a:lnTo>
                  <a:pt x="28" y="88"/>
                </a:lnTo>
                <a:lnTo>
                  <a:pt x="29" y="88"/>
                </a:lnTo>
                <a:lnTo>
                  <a:pt x="31" y="126"/>
                </a:lnTo>
                <a:lnTo>
                  <a:pt x="33" y="154"/>
                </a:lnTo>
                <a:lnTo>
                  <a:pt x="35" y="179"/>
                </a:lnTo>
                <a:lnTo>
                  <a:pt x="35" y="200"/>
                </a:lnTo>
                <a:lnTo>
                  <a:pt x="36" y="214"/>
                </a:lnTo>
                <a:lnTo>
                  <a:pt x="36" y="228"/>
                </a:lnTo>
                <a:lnTo>
                  <a:pt x="36" y="249"/>
                </a:lnTo>
                <a:lnTo>
                  <a:pt x="36" y="274"/>
                </a:lnTo>
                <a:lnTo>
                  <a:pt x="35" y="288"/>
                </a:lnTo>
                <a:lnTo>
                  <a:pt x="35" y="309"/>
                </a:lnTo>
                <a:lnTo>
                  <a:pt x="33" y="337"/>
                </a:lnTo>
                <a:lnTo>
                  <a:pt x="32" y="369"/>
                </a:lnTo>
                <a:lnTo>
                  <a:pt x="31" y="408"/>
                </a:lnTo>
                <a:lnTo>
                  <a:pt x="29" y="457"/>
                </a:lnTo>
                <a:lnTo>
                  <a:pt x="28" y="502"/>
                </a:lnTo>
                <a:lnTo>
                  <a:pt x="28" y="541"/>
                </a:lnTo>
                <a:lnTo>
                  <a:pt x="28" y="573"/>
                </a:lnTo>
                <a:lnTo>
                  <a:pt x="28" y="601"/>
                </a:lnTo>
                <a:lnTo>
                  <a:pt x="29" y="622"/>
                </a:lnTo>
                <a:lnTo>
                  <a:pt x="31" y="636"/>
                </a:lnTo>
                <a:lnTo>
                  <a:pt x="31" y="650"/>
                </a:lnTo>
                <a:lnTo>
                  <a:pt x="32" y="661"/>
                </a:lnTo>
                <a:lnTo>
                  <a:pt x="32" y="675"/>
                </a:lnTo>
                <a:lnTo>
                  <a:pt x="31" y="689"/>
                </a:lnTo>
                <a:lnTo>
                  <a:pt x="27" y="710"/>
                </a:lnTo>
                <a:lnTo>
                  <a:pt x="23" y="724"/>
                </a:lnTo>
                <a:lnTo>
                  <a:pt x="19" y="741"/>
                </a:lnTo>
                <a:lnTo>
                  <a:pt x="20" y="756"/>
                </a:lnTo>
                <a:lnTo>
                  <a:pt x="21" y="766"/>
                </a:lnTo>
                <a:lnTo>
                  <a:pt x="23" y="780"/>
                </a:lnTo>
                <a:lnTo>
                  <a:pt x="24" y="784"/>
                </a:lnTo>
                <a:lnTo>
                  <a:pt x="25" y="784"/>
                </a:lnTo>
                <a:lnTo>
                  <a:pt x="31" y="780"/>
                </a:lnTo>
                <a:lnTo>
                  <a:pt x="35" y="780"/>
                </a:lnTo>
                <a:lnTo>
                  <a:pt x="40" y="777"/>
                </a:lnTo>
                <a:lnTo>
                  <a:pt x="47" y="777"/>
                </a:lnTo>
                <a:lnTo>
                  <a:pt x="55" y="780"/>
                </a:lnTo>
                <a:lnTo>
                  <a:pt x="66" y="784"/>
                </a:lnTo>
                <a:lnTo>
                  <a:pt x="78" y="791"/>
                </a:lnTo>
                <a:lnTo>
                  <a:pt x="81" y="794"/>
                </a:lnTo>
                <a:lnTo>
                  <a:pt x="82" y="798"/>
                </a:lnTo>
                <a:lnTo>
                  <a:pt x="83" y="805"/>
                </a:lnTo>
                <a:lnTo>
                  <a:pt x="83" y="815"/>
                </a:lnTo>
                <a:lnTo>
                  <a:pt x="85" y="822"/>
                </a:lnTo>
                <a:lnTo>
                  <a:pt x="89" y="826"/>
                </a:lnTo>
                <a:lnTo>
                  <a:pt x="94" y="833"/>
                </a:lnTo>
                <a:lnTo>
                  <a:pt x="107" y="840"/>
                </a:lnTo>
                <a:lnTo>
                  <a:pt x="111" y="857"/>
                </a:lnTo>
                <a:lnTo>
                  <a:pt x="113" y="875"/>
                </a:lnTo>
                <a:lnTo>
                  <a:pt x="116" y="914"/>
                </a:lnTo>
                <a:lnTo>
                  <a:pt x="117" y="931"/>
                </a:lnTo>
                <a:lnTo>
                  <a:pt x="120" y="949"/>
                </a:lnTo>
                <a:lnTo>
                  <a:pt x="125" y="966"/>
                </a:lnTo>
                <a:lnTo>
                  <a:pt x="132" y="984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01" name="Freeform 58"/>
          <p:cNvSpPr>
            <a:spLocks/>
          </p:cNvSpPr>
          <p:nvPr/>
        </p:nvSpPr>
        <p:spPr bwMode="auto">
          <a:xfrm>
            <a:off x="3575050" y="2054225"/>
            <a:ext cx="431800" cy="1430338"/>
          </a:xfrm>
          <a:custGeom>
            <a:avLst/>
            <a:gdLst>
              <a:gd name="T0" fmla="*/ 0 w 156"/>
              <a:gd name="T1" fmla="*/ 0 h 517"/>
              <a:gd name="T2" fmla="*/ 2147483647 w 156"/>
              <a:gd name="T3" fmla="*/ 2147483647 h 517"/>
              <a:gd name="T4" fmla="*/ 2147483647 w 156"/>
              <a:gd name="T5" fmla="*/ 2147483647 h 517"/>
              <a:gd name="T6" fmla="*/ 2147483647 w 156"/>
              <a:gd name="T7" fmla="*/ 2147483647 h 517"/>
              <a:gd name="T8" fmla="*/ 2147483647 w 156"/>
              <a:gd name="T9" fmla="*/ 2147483647 h 517"/>
              <a:gd name="T10" fmla="*/ 2147483647 w 156"/>
              <a:gd name="T11" fmla="*/ 2147483647 h 517"/>
              <a:gd name="T12" fmla="*/ 2147483647 w 156"/>
              <a:gd name="T13" fmla="*/ 2147483647 h 517"/>
              <a:gd name="T14" fmla="*/ 2147483647 w 156"/>
              <a:gd name="T15" fmla="*/ 2147483647 h 517"/>
              <a:gd name="T16" fmla="*/ 2147483647 w 156"/>
              <a:gd name="T17" fmla="*/ 2147483647 h 517"/>
              <a:gd name="T18" fmla="*/ 2147483647 w 156"/>
              <a:gd name="T19" fmla="*/ 2147483647 h 517"/>
              <a:gd name="T20" fmla="*/ 2147483647 w 156"/>
              <a:gd name="T21" fmla="*/ 2147483647 h 517"/>
              <a:gd name="T22" fmla="*/ 2147483647 w 156"/>
              <a:gd name="T23" fmla="*/ 2147483647 h 517"/>
              <a:gd name="T24" fmla="*/ 2147483647 w 156"/>
              <a:gd name="T25" fmla="*/ 2147483647 h 517"/>
              <a:gd name="T26" fmla="*/ 2147483647 w 156"/>
              <a:gd name="T27" fmla="*/ 2147483647 h 517"/>
              <a:gd name="T28" fmla="*/ 2147483647 w 156"/>
              <a:gd name="T29" fmla="*/ 2147483647 h 517"/>
              <a:gd name="T30" fmla="*/ 2147483647 w 156"/>
              <a:gd name="T31" fmla="*/ 2147483647 h 517"/>
              <a:gd name="T32" fmla="*/ 2147483647 w 156"/>
              <a:gd name="T33" fmla="*/ 2147483647 h 517"/>
              <a:gd name="T34" fmla="*/ 2147483647 w 156"/>
              <a:gd name="T35" fmla="*/ 2147483647 h 517"/>
              <a:gd name="T36" fmla="*/ 2147483647 w 156"/>
              <a:gd name="T37" fmla="*/ 2147483647 h 517"/>
              <a:gd name="T38" fmla="*/ 2147483647 w 156"/>
              <a:gd name="T39" fmla="*/ 2147483647 h 517"/>
              <a:gd name="T40" fmla="*/ 2147483647 w 156"/>
              <a:gd name="T41" fmla="*/ 2147483647 h 517"/>
              <a:gd name="T42" fmla="*/ 2147483647 w 156"/>
              <a:gd name="T43" fmla="*/ 2147483647 h 517"/>
              <a:gd name="T44" fmla="*/ 2147483647 w 156"/>
              <a:gd name="T45" fmla="*/ 2147483647 h 517"/>
              <a:gd name="T46" fmla="*/ 2147483647 w 156"/>
              <a:gd name="T47" fmla="*/ 2147483647 h 517"/>
              <a:gd name="T48" fmla="*/ 2147483647 w 156"/>
              <a:gd name="T49" fmla="*/ 2147483647 h 517"/>
              <a:gd name="T50" fmla="*/ 2147483647 w 156"/>
              <a:gd name="T51" fmla="*/ 2147483647 h 517"/>
              <a:gd name="T52" fmla="*/ 2147483647 w 156"/>
              <a:gd name="T53" fmla="*/ 2147483647 h 517"/>
              <a:gd name="T54" fmla="*/ 2147483647 w 156"/>
              <a:gd name="T55" fmla="*/ 2147483647 h 517"/>
              <a:gd name="T56" fmla="*/ 2147483647 w 156"/>
              <a:gd name="T57" fmla="*/ 2147483647 h 517"/>
              <a:gd name="T58" fmla="*/ 2147483647 w 156"/>
              <a:gd name="T59" fmla="*/ 2147483647 h 517"/>
              <a:gd name="T60" fmla="*/ 2147483647 w 156"/>
              <a:gd name="T61" fmla="*/ 2147483647 h 517"/>
              <a:gd name="T62" fmla="*/ 2147483647 w 156"/>
              <a:gd name="T63" fmla="*/ 2147483647 h 517"/>
              <a:gd name="T64" fmla="*/ 2147483647 w 156"/>
              <a:gd name="T65" fmla="*/ 2147483647 h 517"/>
              <a:gd name="T66" fmla="*/ 2147483647 w 156"/>
              <a:gd name="T67" fmla="*/ 2147483647 h 517"/>
              <a:gd name="T68" fmla="*/ 2147483647 w 156"/>
              <a:gd name="T69" fmla="*/ 2147483647 h 517"/>
              <a:gd name="T70" fmla="*/ 2147483647 w 156"/>
              <a:gd name="T71" fmla="*/ 2147483647 h 517"/>
              <a:gd name="T72" fmla="*/ 2147483647 w 156"/>
              <a:gd name="T73" fmla="*/ 2147483647 h 517"/>
              <a:gd name="T74" fmla="*/ 2147483647 w 156"/>
              <a:gd name="T75" fmla="*/ 2147483647 h 517"/>
              <a:gd name="T76" fmla="*/ 2147483647 w 156"/>
              <a:gd name="T77" fmla="*/ 2147483647 h 517"/>
              <a:gd name="T78" fmla="*/ 2147483647 w 156"/>
              <a:gd name="T79" fmla="*/ 2147483647 h 517"/>
              <a:gd name="T80" fmla="*/ 2147483647 w 156"/>
              <a:gd name="T81" fmla="*/ 2147483647 h 51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56"/>
              <a:gd name="T124" fmla="*/ 0 h 517"/>
              <a:gd name="T125" fmla="*/ 156 w 156"/>
              <a:gd name="T126" fmla="*/ 517 h 51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56" h="517">
                <a:moveTo>
                  <a:pt x="0" y="0"/>
                </a:moveTo>
                <a:lnTo>
                  <a:pt x="10" y="13"/>
                </a:lnTo>
                <a:lnTo>
                  <a:pt x="16" y="24"/>
                </a:lnTo>
                <a:lnTo>
                  <a:pt x="20" y="29"/>
                </a:lnTo>
                <a:lnTo>
                  <a:pt x="22" y="34"/>
                </a:lnTo>
                <a:lnTo>
                  <a:pt x="25" y="40"/>
                </a:lnTo>
                <a:lnTo>
                  <a:pt x="26" y="45"/>
                </a:lnTo>
                <a:lnTo>
                  <a:pt x="29" y="56"/>
                </a:lnTo>
                <a:lnTo>
                  <a:pt x="35" y="72"/>
                </a:lnTo>
                <a:lnTo>
                  <a:pt x="40" y="82"/>
                </a:lnTo>
                <a:lnTo>
                  <a:pt x="45" y="90"/>
                </a:lnTo>
                <a:lnTo>
                  <a:pt x="53" y="98"/>
                </a:lnTo>
                <a:lnTo>
                  <a:pt x="59" y="106"/>
                </a:lnTo>
                <a:lnTo>
                  <a:pt x="66" y="120"/>
                </a:lnTo>
                <a:lnTo>
                  <a:pt x="69" y="122"/>
                </a:lnTo>
                <a:lnTo>
                  <a:pt x="70" y="125"/>
                </a:lnTo>
                <a:lnTo>
                  <a:pt x="78" y="151"/>
                </a:lnTo>
                <a:lnTo>
                  <a:pt x="81" y="165"/>
                </a:lnTo>
                <a:lnTo>
                  <a:pt x="82" y="178"/>
                </a:lnTo>
                <a:lnTo>
                  <a:pt x="84" y="213"/>
                </a:lnTo>
                <a:lnTo>
                  <a:pt x="85" y="245"/>
                </a:lnTo>
                <a:lnTo>
                  <a:pt x="87" y="277"/>
                </a:lnTo>
                <a:lnTo>
                  <a:pt x="90" y="311"/>
                </a:lnTo>
                <a:lnTo>
                  <a:pt x="93" y="327"/>
                </a:lnTo>
                <a:lnTo>
                  <a:pt x="99" y="346"/>
                </a:lnTo>
                <a:lnTo>
                  <a:pt x="104" y="359"/>
                </a:lnTo>
                <a:lnTo>
                  <a:pt x="107" y="362"/>
                </a:lnTo>
                <a:lnTo>
                  <a:pt x="107" y="364"/>
                </a:lnTo>
                <a:lnTo>
                  <a:pt x="112" y="394"/>
                </a:lnTo>
                <a:lnTo>
                  <a:pt x="118" y="423"/>
                </a:lnTo>
                <a:lnTo>
                  <a:pt x="124" y="436"/>
                </a:lnTo>
                <a:lnTo>
                  <a:pt x="129" y="449"/>
                </a:lnTo>
                <a:lnTo>
                  <a:pt x="138" y="460"/>
                </a:lnTo>
                <a:lnTo>
                  <a:pt x="149" y="468"/>
                </a:lnTo>
                <a:lnTo>
                  <a:pt x="152" y="476"/>
                </a:lnTo>
                <a:lnTo>
                  <a:pt x="153" y="481"/>
                </a:lnTo>
                <a:lnTo>
                  <a:pt x="155" y="489"/>
                </a:lnTo>
                <a:lnTo>
                  <a:pt x="155" y="492"/>
                </a:lnTo>
                <a:lnTo>
                  <a:pt x="155" y="497"/>
                </a:lnTo>
                <a:lnTo>
                  <a:pt x="155" y="505"/>
                </a:lnTo>
                <a:lnTo>
                  <a:pt x="155" y="516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02" name="Freeform 57"/>
          <p:cNvSpPr>
            <a:spLocks/>
          </p:cNvSpPr>
          <p:nvPr/>
        </p:nvSpPr>
        <p:spPr bwMode="auto">
          <a:xfrm>
            <a:off x="3522663" y="2930525"/>
            <a:ext cx="320675" cy="1131888"/>
          </a:xfrm>
          <a:custGeom>
            <a:avLst/>
            <a:gdLst>
              <a:gd name="T0" fmla="*/ 0 w 115"/>
              <a:gd name="T1" fmla="*/ 0 h 409"/>
              <a:gd name="T2" fmla="*/ 2147483647 w 115"/>
              <a:gd name="T3" fmla="*/ 2147483647 h 409"/>
              <a:gd name="T4" fmla="*/ 2147483647 w 115"/>
              <a:gd name="T5" fmla="*/ 2147483647 h 409"/>
              <a:gd name="T6" fmla="*/ 2147483647 w 115"/>
              <a:gd name="T7" fmla="*/ 2147483647 h 409"/>
              <a:gd name="T8" fmla="*/ 2147483647 w 115"/>
              <a:gd name="T9" fmla="*/ 2147483647 h 409"/>
              <a:gd name="T10" fmla="*/ 2147483647 w 115"/>
              <a:gd name="T11" fmla="*/ 2147483647 h 409"/>
              <a:gd name="T12" fmla="*/ 2147483647 w 115"/>
              <a:gd name="T13" fmla="*/ 2147483647 h 409"/>
              <a:gd name="T14" fmla="*/ 2147483647 w 115"/>
              <a:gd name="T15" fmla="*/ 2147483647 h 409"/>
              <a:gd name="T16" fmla="*/ 2147483647 w 115"/>
              <a:gd name="T17" fmla="*/ 2147483647 h 409"/>
              <a:gd name="T18" fmla="*/ 2147483647 w 115"/>
              <a:gd name="T19" fmla="*/ 2147483647 h 409"/>
              <a:gd name="T20" fmla="*/ 2147483647 w 115"/>
              <a:gd name="T21" fmla="*/ 2147483647 h 409"/>
              <a:gd name="T22" fmla="*/ 2147483647 w 115"/>
              <a:gd name="T23" fmla="*/ 2147483647 h 409"/>
              <a:gd name="T24" fmla="*/ 2147483647 w 115"/>
              <a:gd name="T25" fmla="*/ 2147483647 h 409"/>
              <a:gd name="T26" fmla="*/ 2147483647 w 115"/>
              <a:gd name="T27" fmla="*/ 2147483647 h 409"/>
              <a:gd name="T28" fmla="*/ 2147483647 w 115"/>
              <a:gd name="T29" fmla="*/ 2147483647 h 409"/>
              <a:gd name="T30" fmla="*/ 2147483647 w 115"/>
              <a:gd name="T31" fmla="*/ 2147483647 h 409"/>
              <a:gd name="T32" fmla="*/ 2147483647 w 115"/>
              <a:gd name="T33" fmla="*/ 2147483647 h 409"/>
              <a:gd name="T34" fmla="*/ 2147483647 w 115"/>
              <a:gd name="T35" fmla="*/ 2147483647 h 409"/>
              <a:gd name="T36" fmla="*/ 2147483647 w 115"/>
              <a:gd name="T37" fmla="*/ 2147483647 h 409"/>
              <a:gd name="T38" fmla="*/ 2147483647 w 115"/>
              <a:gd name="T39" fmla="*/ 2147483647 h 409"/>
              <a:gd name="T40" fmla="*/ 2147483647 w 115"/>
              <a:gd name="T41" fmla="*/ 2147483647 h 409"/>
              <a:gd name="T42" fmla="*/ 2147483647 w 115"/>
              <a:gd name="T43" fmla="*/ 2147483647 h 409"/>
              <a:gd name="T44" fmla="*/ 2147483647 w 115"/>
              <a:gd name="T45" fmla="*/ 2147483647 h 409"/>
              <a:gd name="T46" fmla="*/ 2147483647 w 115"/>
              <a:gd name="T47" fmla="*/ 2147483647 h 409"/>
              <a:gd name="T48" fmla="*/ 2147483647 w 115"/>
              <a:gd name="T49" fmla="*/ 2147483647 h 409"/>
              <a:gd name="T50" fmla="*/ 2147483647 w 115"/>
              <a:gd name="T51" fmla="*/ 2147483647 h 409"/>
              <a:gd name="T52" fmla="*/ 2147483647 w 115"/>
              <a:gd name="T53" fmla="*/ 2147483647 h 409"/>
              <a:gd name="T54" fmla="*/ 2147483647 w 115"/>
              <a:gd name="T55" fmla="*/ 2147483647 h 409"/>
              <a:gd name="T56" fmla="*/ 2147483647 w 115"/>
              <a:gd name="T57" fmla="*/ 2147483647 h 40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15"/>
              <a:gd name="T88" fmla="*/ 0 h 409"/>
              <a:gd name="T89" fmla="*/ 115 w 115"/>
              <a:gd name="T90" fmla="*/ 409 h 40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15" h="409">
                <a:moveTo>
                  <a:pt x="0" y="0"/>
                </a:moveTo>
                <a:lnTo>
                  <a:pt x="8" y="15"/>
                </a:lnTo>
                <a:lnTo>
                  <a:pt x="16" y="33"/>
                </a:lnTo>
                <a:lnTo>
                  <a:pt x="22" y="48"/>
                </a:lnTo>
                <a:lnTo>
                  <a:pt x="24" y="51"/>
                </a:lnTo>
                <a:lnTo>
                  <a:pt x="24" y="54"/>
                </a:lnTo>
                <a:lnTo>
                  <a:pt x="27" y="84"/>
                </a:lnTo>
                <a:lnTo>
                  <a:pt x="28" y="111"/>
                </a:lnTo>
                <a:lnTo>
                  <a:pt x="31" y="120"/>
                </a:lnTo>
                <a:lnTo>
                  <a:pt x="35" y="132"/>
                </a:lnTo>
                <a:lnTo>
                  <a:pt x="41" y="144"/>
                </a:lnTo>
                <a:lnTo>
                  <a:pt x="48" y="156"/>
                </a:lnTo>
                <a:lnTo>
                  <a:pt x="50" y="171"/>
                </a:lnTo>
                <a:lnTo>
                  <a:pt x="52" y="180"/>
                </a:lnTo>
                <a:lnTo>
                  <a:pt x="53" y="186"/>
                </a:lnTo>
                <a:lnTo>
                  <a:pt x="55" y="192"/>
                </a:lnTo>
                <a:lnTo>
                  <a:pt x="57" y="198"/>
                </a:lnTo>
                <a:lnTo>
                  <a:pt x="61" y="204"/>
                </a:lnTo>
                <a:lnTo>
                  <a:pt x="68" y="213"/>
                </a:lnTo>
                <a:lnTo>
                  <a:pt x="78" y="228"/>
                </a:lnTo>
                <a:lnTo>
                  <a:pt x="82" y="234"/>
                </a:lnTo>
                <a:lnTo>
                  <a:pt x="86" y="240"/>
                </a:lnTo>
                <a:lnTo>
                  <a:pt x="89" y="243"/>
                </a:lnTo>
                <a:lnTo>
                  <a:pt x="90" y="246"/>
                </a:lnTo>
                <a:lnTo>
                  <a:pt x="97" y="285"/>
                </a:lnTo>
                <a:lnTo>
                  <a:pt x="105" y="327"/>
                </a:lnTo>
                <a:lnTo>
                  <a:pt x="111" y="366"/>
                </a:lnTo>
                <a:lnTo>
                  <a:pt x="114" y="387"/>
                </a:lnTo>
                <a:lnTo>
                  <a:pt x="114" y="408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03" name="Freeform 56"/>
          <p:cNvSpPr>
            <a:spLocks/>
          </p:cNvSpPr>
          <p:nvPr/>
        </p:nvSpPr>
        <p:spPr bwMode="auto">
          <a:xfrm>
            <a:off x="3590925" y="1982788"/>
            <a:ext cx="581025" cy="1352550"/>
          </a:xfrm>
          <a:custGeom>
            <a:avLst/>
            <a:gdLst>
              <a:gd name="T0" fmla="*/ 0 w 210"/>
              <a:gd name="T1" fmla="*/ 0 h 488"/>
              <a:gd name="T2" fmla="*/ 2147483647 w 210"/>
              <a:gd name="T3" fmla="*/ 2147483647 h 488"/>
              <a:gd name="T4" fmla="*/ 2147483647 w 210"/>
              <a:gd name="T5" fmla="*/ 2147483647 h 488"/>
              <a:gd name="T6" fmla="*/ 2147483647 w 210"/>
              <a:gd name="T7" fmla="*/ 2147483647 h 488"/>
              <a:gd name="T8" fmla="*/ 2147483647 w 210"/>
              <a:gd name="T9" fmla="*/ 2147483647 h 488"/>
              <a:gd name="T10" fmla="*/ 2147483647 w 210"/>
              <a:gd name="T11" fmla="*/ 2147483647 h 488"/>
              <a:gd name="T12" fmla="*/ 2147483647 w 210"/>
              <a:gd name="T13" fmla="*/ 2147483647 h 488"/>
              <a:gd name="T14" fmla="*/ 2147483647 w 210"/>
              <a:gd name="T15" fmla="*/ 2147483647 h 488"/>
              <a:gd name="T16" fmla="*/ 2147483647 w 210"/>
              <a:gd name="T17" fmla="*/ 2147483647 h 488"/>
              <a:gd name="T18" fmla="*/ 2147483647 w 210"/>
              <a:gd name="T19" fmla="*/ 2147483647 h 488"/>
              <a:gd name="T20" fmla="*/ 2147483647 w 210"/>
              <a:gd name="T21" fmla="*/ 2147483647 h 488"/>
              <a:gd name="T22" fmla="*/ 2147483647 w 210"/>
              <a:gd name="T23" fmla="*/ 2147483647 h 488"/>
              <a:gd name="T24" fmla="*/ 2147483647 w 210"/>
              <a:gd name="T25" fmla="*/ 2147483647 h 488"/>
              <a:gd name="T26" fmla="*/ 2147483647 w 210"/>
              <a:gd name="T27" fmla="*/ 2147483647 h 488"/>
              <a:gd name="T28" fmla="*/ 2147483647 w 210"/>
              <a:gd name="T29" fmla="*/ 2147483647 h 488"/>
              <a:gd name="T30" fmla="*/ 2147483647 w 210"/>
              <a:gd name="T31" fmla="*/ 2147483647 h 488"/>
              <a:gd name="T32" fmla="*/ 2147483647 w 210"/>
              <a:gd name="T33" fmla="*/ 2147483647 h 488"/>
              <a:gd name="T34" fmla="*/ 2147483647 w 210"/>
              <a:gd name="T35" fmla="*/ 2147483647 h 488"/>
              <a:gd name="T36" fmla="*/ 2147483647 w 210"/>
              <a:gd name="T37" fmla="*/ 2147483647 h 488"/>
              <a:gd name="T38" fmla="*/ 2147483647 w 210"/>
              <a:gd name="T39" fmla="*/ 2147483647 h 488"/>
              <a:gd name="T40" fmla="*/ 2147483647 w 210"/>
              <a:gd name="T41" fmla="*/ 2147483647 h 488"/>
              <a:gd name="T42" fmla="*/ 2147483647 w 210"/>
              <a:gd name="T43" fmla="*/ 2147483647 h 488"/>
              <a:gd name="T44" fmla="*/ 2147483647 w 210"/>
              <a:gd name="T45" fmla="*/ 2147483647 h 4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10"/>
              <a:gd name="T70" fmla="*/ 0 h 488"/>
              <a:gd name="T71" fmla="*/ 210 w 210"/>
              <a:gd name="T72" fmla="*/ 488 h 48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10" h="488">
                <a:moveTo>
                  <a:pt x="0" y="0"/>
                </a:moveTo>
                <a:lnTo>
                  <a:pt x="26" y="8"/>
                </a:lnTo>
                <a:lnTo>
                  <a:pt x="50" y="18"/>
                </a:lnTo>
                <a:lnTo>
                  <a:pt x="70" y="31"/>
                </a:lnTo>
                <a:lnTo>
                  <a:pt x="90" y="47"/>
                </a:lnTo>
                <a:lnTo>
                  <a:pt x="97" y="70"/>
                </a:lnTo>
                <a:lnTo>
                  <a:pt x="101" y="93"/>
                </a:lnTo>
                <a:lnTo>
                  <a:pt x="108" y="139"/>
                </a:lnTo>
                <a:lnTo>
                  <a:pt x="114" y="186"/>
                </a:lnTo>
                <a:lnTo>
                  <a:pt x="120" y="235"/>
                </a:lnTo>
                <a:lnTo>
                  <a:pt x="125" y="255"/>
                </a:lnTo>
                <a:lnTo>
                  <a:pt x="131" y="276"/>
                </a:lnTo>
                <a:lnTo>
                  <a:pt x="141" y="291"/>
                </a:lnTo>
                <a:lnTo>
                  <a:pt x="148" y="299"/>
                </a:lnTo>
                <a:lnTo>
                  <a:pt x="156" y="307"/>
                </a:lnTo>
                <a:lnTo>
                  <a:pt x="166" y="335"/>
                </a:lnTo>
                <a:lnTo>
                  <a:pt x="173" y="369"/>
                </a:lnTo>
                <a:lnTo>
                  <a:pt x="184" y="399"/>
                </a:lnTo>
                <a:lnTo>
                  <a:pt x="198" y="425"/>
                </a:lnTo>
                <a:lnTo>
                  <a:pt x="202" y="438"/>
                </a:lnTo>
                <a:lnTo>
                  <a:pt x="205" y="456"/>
                </a:lnTo>
                <a:lnTo>
                  <a:pt x="208" y="472"/>
                </a:lnTo>
                <a:lnTo>
                  <a:pt x="209" y="487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04" name="Freeform 55"/>
          <p:cNvSpPr>
            <a:spLocks/>
          </p:cNvSpPr>
          <p:nvPr/>
        </p:nvSpPr>
        <p:spPr bwMode="auto">
          <a:xfrm>
            <a:off x="3141663" y="1900238"/>
            <a:ext cx="401637" cy="668337"/>
          </a:xfrm>
          <a:custGeom>
            <a:avLst/>
            <a:gdLst>
              <a:gd name="T0" fmla="*/ 2147483647 w 145"/>
              <a:gd name="T1" fmla="*/ 0 h 242"/>
              <a:gd name="T2" fmla="*/ 2147483647 w 145"/>
              <a:gd name="T3" fmla="*/ 2147483647 h 242"/>
              <a:gd name="T4" fmla="*/ 2147483647 w 145"/>
              <a:gd name="T5" fmla="*/ 2147483647 h 242"/>
              <a:gd name="T6" fmla="*/ 2147483647 w 145"/>
              <a:gd name="T7" fmla="*/ 2147483647 h 242"/>
              <a:gd name="T8" fmla="*/ 2147483647 w 145"/>
              <a:gd name="T9" fmla="*/ 2147483647 h 242"/>
              <a:gd name="T10" fmla="*/ 2147483647 w 145"/>
              <a:gd name="T11" fmla="*/ 2147483647 h 242"/>
              <a:gd name="T12" fmla="*/ 2147483647 w 145"/>
              <a:gd name="T13" fmla="*/ 2147483647 h 242"/>
              <a:gd name="T14" fmla="*/ 2147483647 w 145"/>
              <a:gd name="T15" fmla="*/ 2147483647 h 242"/>
              <a:gd name="T16" fmla="*/ 2147483647 w 145"/>
              <a:gd name="T17" fmla="*/ 2147483647 h 242"/>
              <a:gd name="T18" fmla="*/ 2147483647 w 145"/>
              <a:gd name="T19" fmla="*/ 2147483647 h 242"/>
              <a:gd name="T20" fmla="*/ 2147483647 w 145"/>
              <a:gd name="T21" fmla="*/ 2147483647 h 242"/>
              <a:gd name="T22" fmla="*/ 2147483647 w 145"/>
              <a:gd name="T23" fmla="*/ 2147483647 h 242"/>
              <a:gd name="T24" fmla="*/ 2147483647 w 145"/>
              <a:gd name="T25" fmla="*/ 2147483647 h 242"/>
              <a:gd name="T26" fmla="*/ 2147483647 w 145"/>
              <a:gd name="T27" fmla="*/ 2147483647 h 242"/>
              <a:gd name="T28" fmla="*/ 2147483647 w 145"/>
              <a:gd name="T29" fmla="*/ 2147483647 h 242"/>
              <a:gd name="T30" fmla="*/ 2147483647 w 145"/>
              <a:gd name="T31" fmla="*/ 2147483647 h 242"/>
              <a:gd name="T32" fmla="*/ 2147483647 w 145"/>
              <a:gd name="T33" fmla="*/ 2147483647 h 242"/>
              <a:gd name="T34" fmla="*/ 2147483647 w 145"/>
              <a:gd name="T35" fmla="*/ 2147483647 h 242"/>
              <a:gd name="T36" fmla="*/ 2147483647 w 145"/>
              <a:gd name="T37" fmla="*/ 2147483647 h 242"/>
              <a:gd name="T38" fmla="*/ 2147483647 w 145"/>
              <a:gd name="T39" fmla="*/ 2147483647 h 242"/>
              <a:gd name="T40" fmla="*/ 2147483647 w 145"/>
              <a:gd name="T41" fmla="*/ 2147483647 h 242"/>
              <a:gd name="T42" fmla="*/ 2147483647 w 145"/>
              <a:gd name="T43" fmla="*/ 2147483647 h 242"/>
              <a:gd name="T44" fmla="*/ 2147483647 w 145"/>
              <a:gd name="T45" fmla="*/ 2147483647 h 242"/>
              <a:gd name="T46" fmla="*/ 2147483647 w 145"/>
              <a:gd name="T47" fmla="*/ 2147483647 h 242"/>
              <a:gd name="T48" fmla="*/ 2147483647 w 145"/>
              <a:gd name="T49" fmla="*/ 2147483647 h 242"/>
              <a:gd name="T50" fmla="*/ 2147483647 w 145"/>
              <a:gd name="T51" fmla="*/ 2147483647 h 242"/>
              <a:gd name="T52" fmla="*/ 2147483647 w 145"/>
              <a:gd name="T53" fmla="*/ 2147483647 h 242"/>
              <a:gd name="T54" fmla="*/ 2147483647 w 145"/>
              <a:gd name="T55" fmla="*/ 2147483647 h 242"/>
              <a:gd name="T56" fmla="*/ 2147483647 w 145"/>
              <a:gd name="T57" fmla="*/ 2147483647 h 242"/>
              <a:gd name="T58" fmla="*/ 2147483647 w 145"/>
              <a:gd name="T59" fmla="*/ 2147483647 h 242"/>
              <a:gd name="T60" fmla="*/ 2147483647 w 145"/>
              <a:gd name="T61" fmla="*/ 2147483647 h 242"/>
              <a:gd name="T62" fmla="*/ 0 w 145"/>
              <a:gd name="T63" fmla="*/ 2147483647 h 2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5"/>
              <a:gd name="T97" fmla="*/ 0 h 242"/>
              <a:gd name="T98" fmla="*/ 145 w 145"/>
              <a:gd name="T99" fmla="*/ 242 h 24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5" h="242">
                <a:moveTo>
                  <a:pt x="144" y="0"/>
                </a:moveTo>
                <a:lnTo>
                  <a:pt x="139" y="17"/>
                </a:lnTo>
                <a:lnTo>
                  <a:pt x="134" y="30"/>
                </a:lnTo>
                <a:lnTo>
                  <a:pt x="128" y="38"/>
                </a:lnTo>
                <a:lnTo>
                  <a:pt x="120" y="43"/>
                </a:lnTo>
                <a:lnTo>
                  <a:pt x="109" y="45"/>
                </a:lnTo>
                <a:lnTo>
                  <a:pt x="96" y="47"/>
                </a:lnTo>
                <a:lnTo>
                  <a:pt x="79" y="47"/>
                </a:lnTo>
                <a:lnTo>
                  <a:pt x="60" y="49"/>
                </a:lnTo>
                <a:lnTo>
                  <a:pt x="55" y="55"/>
                </a:lnTo>
                <a:lnTo>
                  <a:pt x="52" y="60"/>
                </a:lnTo>
                <a:lnTo>
                  <a:pt x="49" y="66"/>
                </a:lnTo>
                <a:lnTo>
                  <a:pt x="48" y="68"/>
                </a:lnTo>
                <a:lnTo>
                  <a:pt x="49" y="68"/>
                </a:lnTo>
                <a:lnTo>
                  <a:pt x="50" y="70"/>
                </a:lnTo>
                <a:lnTo>
                  <a:pt x="50" y="77"/>
                </a:lnTo>
                <a:lnTo>
                  <a:pt x="49" y="83"/>
                </a:lnTo>
                <a:lnTo>
                  <a:pt x="48" y="90"/>
                </a:lnTo>
                <a:lnTo>
                  <a:pt x="45" y="100"/>
                </a:lnTo>
                <a:lnTo>
                  <a:pt x="42" y="113"/>
                </a:lnTo>
                <a:lnTo>
                  <a:pt x="38" y="124"/>
                </a:lnTo>
                <a:lnTo>
                  <a:pt x="33" y="132"/>
                </a:lnTo>
                <a:lnTo>
                  <a:pt x="28" y="141"/>
                </a:lnTo>
                <a:lnTo>
                  <a:pt x="24" y="149"/>
                </a:lnTo>
                <a:lnTo>
                  <a:pt x="21" y="177"/>
                </a:lnTo>
                <a:lnTo>
                  <a:pt x="18" y="205"/>
                </a:lnTo>
                <a:lnTo>
                  <a:pt x="16" y="209"/>
                </a:lnTo>
                <a:lnTo>
                  <a:pt x="14" y="215"/>
                </a:lnTo>
                <a:lnTo>
                  <a:pt x="8" y="228"/>
                </a:lnTo>
                <a:lnTo>
                  <a:pt x="2" y="237"/>
                </a:lnTo>
                <a:lnTo>
                  <a:pt x="1" y="241"/>
                </a:lnTo>
                <a:lnTo>
                  <a:pt x="0" y="241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05" name="Freeform 54"/>
          <p:cNvSpPr>
            <a:spLocks/>
          </p:cNvSpPr>
          <p:nvPr/>
        </p:nvSpPr>
        <p:spPr bwMode="auto">
          <a:xfrm>
            <a:off x="3176588" y="2681288"/>
            <a:ext cx="333375" cy="1150937"/>
          </a:xfrm>
          <a:custGeom>
            <a:avLst/>
            <a:gdLst>
              <a:gd name="T0" fmla="*/ 2147483647 w 121"/>
              <a:gd name="T1" fmla="*/ 0 h 416"/>
              <a:gd name="T2" fmla="*/ 2147483647 w 121"/>
              <a:gd name="T3" fmla="*/ 2147483647 h 416"/>
              <a:gd name="T4" fmla="*/ 2147483647 w 121"/>
              <a:gd name="T5" fmla="*/ 2147483647 h 416"/>
              <a:gd name="T6" fmla="*/ 2147483647 w 121"/>
              <a:gd name="T7" fmla="*/ 2147483647 h 416"/>
              <a:gd name="T8" fmla="*/ 2147483647 w 121"/>
              <a:gd name="T9" fmla="*/ 2147483647 h 416"/>
              <a:gd name="T10" fmla="*/ 2147483647 w 121"/>
              <a:gd name="T11" fmla="*/ 2147483647 h 416"/>
              <a:gd name="T12" fmla="*/ 2147483647 w 121"/>
              <a:gd name="T13" fmla="*/ 2147483647 h 416"/>
              <a:gd name="T14" fmla="*/ 2147483647 w 121"/>
              <a:gd name="T15" fmla="*/ 2147483647 h 416"/>
              <a:gd name="T16" fmla="*/ 2147483647 w 121"/>
              <a:gd name="T17" fmla="*/ 2147483647 h 416"/>
              <a:gd name="T18" fmla="*/ 2147483647 w 121"/>
              <a:gd name="T19" fmla="*/ 2147483647 h 416"/>
              <a:gd name="T20" fmla="*/ 2147483647 w 121"/>
              <a:gd name="T21" fmla="*/ 2147483647 h 416"/>
              <a:gd name="T22" fmla="*/ 2147483647 w 121"/>
              <a:gd name="T23" fmla="*/ 2147483647 h 416"/>
              <a:gd name="T24" fmla="*/ 2147483647 w 121"/>
              <a:gd name="T25" fmla="*/ 2147483647 h 416"/>
              <a:gd name="T26" fmla="*/ 2147483647 w 121"/>
              <a:gd name="T27" fmla="*/ 2147483647 h 416"/>
              <a:gd name="T28" fmla="*/ 2147483647 w 121"/>
              <a:gd name="T29" fmla="*/ 2147483647 h 416"/>
              <a:gd name="T30" fmla="*/ 2147483647 w 121"/>
              <a:gd name="T31" fmla="*/ 2147483647 h 416"/>
              <a:gd name="T32" fmla="*/ 2147483647 w 121"/>
              <a:gd name="T33" fmla="*/ 2147483647 h 416"/>
              <a:gd name="T34" fmla="*/ 2147483647 w 121"/>
              <a:gd name="T35" fmla="*/ 2147483647 h 416"/>
              <a:gd name="T36" fmla="*/ 2147483647 w 121"/>
              <a:gd name="T37" fmla="*/ 2147483647 h 416"/>
              <a:gd name="T38" fmla="*/ 2147483647 w 121"/>
              <a:gd name="T39" fmla="*/ 2147483647 h 416"/>
              <a:gd name="T40" fmla="*/ 2147483647 w 121"/>
              <a:gd name="T41" fmla="*/ 2147483647 h 416"/>
              <a:gd name="T42" fmla="*/ 0 w 121"/>
              <a:gd name="T43" fmla="*/ 2147483647 h 416"/>
              <a:gd name="T44" fmla="*/ 0 w 121"/>
              <a:gd name="T45" fmla="*/ 2147483647 h 416"/>
              <a:gd name="T46" fmla="*/ 0 w 121"/>
              <a:gd name="T47" fmla="*/ 2147483647 h 41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1"/>
              <a:gd name="T73" fmla="*/ 0 h 416"/>
              <a:gd name="T74" fmla="*/ 121 w 121"/>
              <a:gd name="T75" fmla="*/ 416 h 41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1" h="416">
                <a:moveTo>
                  <a:pt x="120" y="0"/>
                </a:moveTo>
                <a:lnTo>
                  <a:pt x="110" y="14"/>
                </a:lnTo>
                <a:lnTo>
                  <a:pt x="104" y="26"/>
                </a:lnTo>
                <a:lnTo>
                  <a:pt x="100" y="34"/>
                </a:lnTo>
                <a:lnTo>
                  <a:pt x="97" y="43"/>
                </a:lnTo>
                <a:lnTo>
                  <a:pt x="93" y="63"/>
                </a:lnTo>
                <a:lnTo>
                  <a:pt x="89" y="74"/>
                </a:lnTo>
                <a:lnTo>
                  <a:pt x="84" y="89"/>
                </a:lnTo>
                <a:lnTo>
                  <a:pt x="82" y="103"/>
                </a:lnTo>
                <a:lnTo>
                  <a:pt x="80" y="120"/>
                </a:lnTo>
                <a:lnTo>
                  <a:pt x="71" y="160"/>
                </a:lnTo>
                <a:lnTo>
                  <a:pt x="60" y="200"/>
                </a:lnTo>
                <a:lnTo>
                  <a:pt x="54" y="217"/>
                </a:lnTo>
                <a:lnTo>
                  <a:pt x="48" y="229"/>
                </a:lnTo>
                <a:lnTo>
                  <a:pt x="45" y="232"/>
                </a:lnTo>
                <a:lnTo>
                  <a:pt x="39" y="240"/>
                </a:lnTo>
                <a:lnTo>
                  <a:pt x="31" y="252"/>
                </a:lnTo>
                <a:lnTo>
                  <a:pt x="23" y="260"/>
                </a:lnTo>
                <a:lnTo>
                  <a:pt x="15" y="272"/>
                </a:lnTo>
                <a:lnTo>
                  <a:pt x="7" y="283"/>
                </a:lnTo>
                <a:lnTo>
                  <a:pt x="3" y="295"/>
                </a:lnTo>
                <a:lnTo>
                  <a:pt x="0" y="301"/>
                </a:lnTo>
                <a:lnTo>
                  <a:pt x="0" y="358"/>
                </a:lnTo>
                <a:lnTo>
                  <a:pt x="0" y="415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06" name="Freeform 53"/>
          <p:cNvSpPr>
            <a:spLocks/>
          </p:cNvSpPr>
          <p:nvPr/>
        </p:nvSpPr>
        <p:spPr bwMode="auto">
          <a:xfrm>
            <a:off x="3603625" y="2233613"/>
            <a:ext cx="73025" cy="735012"/>
          </a:xfrm>
          <a:custGeom>
            <a:avLst/>
            <a:gdLst>
              <a:gd name="T0" fmla="*/ 2147483647 w 26"/>
              <a:gd name="T1" fmla="*/ 0 h 266"/>
              <a:gd name="T2" fmla="*/ 2147483647 w 26"/>
              <a:gd name="T3" fmla="*/ 2147483647 h 266"/>
              <a:gd name="T4" fmla="*/ 2147483647 w 26"/>
              <a:gd name="T5" fmla="*/ 2147483647 h 266"/>
              <a:gd name="T6" fmla="*/ 2147483647 w 26"/>
              <a:gd name="T7" fmla="*/ 2147483647 h 266"/>
              <a:gd name="T8" fmla="*/ 2147483647 w 26"/>
              <a:gd name="T9" fmla="*/ 2147483647 h 266"/>
              <a:gd name="T10" fmla="*/ 2147483647 w 26"/>
              <a:gd name="T11" fmla="*/ 2147483647 h 266"/>
              <a:gd name="T12" fmla="*/ 2147483647 w 26"/>
              <a:gd name="T13" fmla="*/ 2147483647 h 266"/>
              <a:gd name="T14" fmla="*/ 2147483647 w 26"/>
              <a:gd name="T15" fmla="*/ 2147483647 h 266"/>
              <a:gd name="T16" fmla="*/ 0 w 26"/>
              <a:gd name="T17" fmla="*/ 2147483647 h 266"/>
              <a:gd name="T18" fmla="*/ 0 w 26"/>
              <a:gd name="T19" fmla="*/ 2147483647 h 266"/>
              <a:gd name="T20" fmla="*/ 0 w 26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6"/>
              <a:gd name="T34" fmla="*/ 0 h 266"/>
              <a:gd name="T35" fmla="*/ 26 w 26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6" h="266">
                <a:moveTo>
                  <a:pt x="25" y="0"/>
                </a:moveTo>
                <a:lnTo>
                  <a:pt x="22" y="22"/>
                </a:lnTo>
                <a:lnTo>
                  <a:pt x="20" y="43"/>
                </a:lnTo>
                <a:lnTo>
                  <a:pt x="16" y="76"/>
                </a:lnTo>
                <a:lnTo>
                  <a:pt x="12" y="104"/>
                </a:lnTo>
                <a:lnTo>
                  <a:pt x="8" y="130"/>
                </a:lnTo>
                <a:lnTo>
                  <a:pt x="4" y="156"/>
                </a:lnTo>
                <a:lnTo>
                  <a:pt x="3" y="187"/>
                </a:lnTo>
                <a:lnTo>
                  <a:pt x="0" y="222"/>
                </a:lnTo>
                <a:lnTo>
                  <a:pt x="0" y="241"/>
                </a:lnTo>
                <a:lnTo>
                  <a:pt x="0" y="265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07" name="Freeform 52"/>
          <p:cNvSpPr>
            <a:spLocks/>
          </p:cNvSpPr>
          <p:nvPr/>
        </p:nvSpPr>
        <p:spPr bwMode="auto">
          <a:xfrm>
            <a:off x="3871913" y="2266950"/>
            <a:ext cx="366712" cy="685800"/>
          </a:xfrm>
          <a:custGeom>
            <a:avLst/>
            <a:gdLst>
              <a:gd name="T0" fmla="*/ 0 w 132"/>
              <a:gd name="T1" fmla="*/ 0 h 248"/>
              <a:gd name="T2" fmla="*/ 2147483647 w 132"/>
              <a:gd name="T3" fmla="*/ 2147483647 h 248"/>
              <a:gd name="T4" fmla="*/ 2147483647 w 132"/>
              <a:gd name="T5" fmla="*/ 2147483647 h 248"/>
              <a:gd name="T6" fmla="*/ 2147483647 w 132"/>
              <a:gd name="T7" fmla="*/ 2147483647 h 248"/>
              <a:gd name="T8" fmla="*/ 2147483647 w 132"/>
              <a:gd name="T9" fmla="*/ 2147483647 h 248"/>
              <a:gd name="T10" fmla="*/ 2147483647 w 132"/>
              <a:gd name="T11" fmla="*/ 2147483647 h 248"/>
              <a:gd name="T12" fmla="*/ 2147483647 w 132"/>
              <a:gd name="T13" fmla="*/ 2147483647 h 248"/>
              <a:gd name="T14" fmla="*/ 2147483647 w 132"/>
              <a:gd name="T15" fmla="*/ 2147483647 h 248"/>
              <a:gd name="T16" fmla="*/ 2147483647 w 132"/>
              <a:gd name="T17" fmla="*/ 2147483647 h 248"/>
              <a:gd name="T18" fmla="*/ 2147483647 w 132"/>
              <a:gd name="T19" fmla="*/ 2147483647 h 248"/>
              <a:gd name="T20" fmla="*/ 2147483647 w 132"/>
              <a:gd name="T21" fmla="*/ 2147483647 h 248"/>
              <a:gd name="T22" fmla="*/ 2147483647 w 132"/>
              <a:gd name="T23" fmla="*/ 2147483647 h 248"/>
              <a:gd name="T24" fmla="*/ 2147483647 w 132"/>
              <a:gd name="T25" fmla="*/ 2147483647 h 248"/>
              <a:gd name="T26" fmla="*/ 2147483647 w 132"/>
              <a:gd name="T27" fmla="*/ 2147483647 h 248"/>
              <a:gd name="T28" fmla="*/ 2147483647 w 132"/>
              <a:gd name="T29" fmla="*/ 2147483647 h 248"/>
              <a:gd name="T30" fmla="*/ 2147483647 w 132"/>
              <a:gd name="T31" fmla="*/ 2147483647 h 248"/>
              <a:gd name="T32" fmla="*/ 2147483647 w 132"/>
              <a:gd name="T33" fmla="*/ 2147483647 h 248"/>
              <a:gd name="T34" fmla="*/ 2147483647 w 132"/>
              <a:gd name="T35" fmla="*/ 2147483647 h 248"/>
              <a:gd name="T36" fmla="*/ 2147483647 w 132"/>
              <a:gd name="T37" fmla="*/ 2147483647 h 248"/>
              <a:gd name="T38" fmla="*/ 2147483647 w 132"/>
              <a:gd name="T39" fmla="*/ 2147483647 h 248"/>
              <a:gd name="T40" fmla="*/ 2147483647 w 132"/>
              <a:gd name="T41" fmla="*/ 2147483647 h 248"/>
              <a:gd name="T42" fmla="*/ 2147483647 w 132"/>
              <a:gd name="T43" fmla="*/ 2147483647 h 248"/>
              <a:gd name="T44" fmla="*/ 2147483647 w 132"/>
              <a:gd name="T45" fmla="*/ 2147483647 h 248"/>
              <a:gd name="T46" fmla="*/ 2147483647 w 132"/>
              <a:gd name="T47" fmla="*/ 2147483647 h 248"/>
              <a:gd name="T48" fmla="*/ 2147483647 w 132"/>
              <a:gd name="T49" fmla="*/ 2147483647 h 248"/>
              <a:gd name="T50" fmla="*/ 2147483647 w 132"/>
              <a:gd name="T51" fmla="*/ 2147483647 h 248"/>
              <a:gd name="T52" fmla="*/ 2147483647 w 132"/>
              <a:gd name="T53" fmla="*/ 2147483647 h 248"/>
              <a:gd name="T54" fmla="*/ 2147483647 w 132"/>
              <a:gd name="T55" fmla="*/ 2147483647 h 248"/>
              <a:gd name="T56" fmla="*/ 2147483647 w 132"/>
              <a:gd name="T57" fmla="*/ 2147483647 h 248"/>
              <a:gd name="T58" fmla="*/ 2147483647 w 132"/>
              <a:gd name="T59" fmla="*/ 2147483647 h 248"/>
              <a:gd name="T60" fmla="*/ 2147483647 w 132"/>
              <a:gd name="T61" fmla="*/ 2147483647 h 248"/>
              <a:gd name="T62" fmla="*/ 2147483647 w 132"/>
              <a:gd name="T63" fmla="*/ 2147483647 h 2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32"/>
              <a:gd name="T97" fmla="*/ 0 h 248"/>
              <a:gd name="T98" fmla="*/ 132 w 132"/>
              <a:gd name="T99" fmla="*/ 248 h 2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32" h="248">
                <a:moveTo>
                  <a:pt x="0" y="0"/>
                </a:moveTo>
                <a:lnTo>
                  <a:pt x="13" y="5"/>
                </a:lnTo>
                <a:lnTo>
                  <a:pt x="22" y="7"/>
                </a:lnTo>
                <a:lnTo>
                  <a:pt x="29" y="7"/>
                </a:lnTo>
                <a:lnTo>
                  <a:pt x="34" y="9"/>
                </a:lnTo>
                <a:lnTo>
                  <a:pt x="35" y="12"/>
                </a:lnTo>
                <a:lnTo>
                  <a:pt x="37" y="14"/>
                </a:lnTo>
                <a:lnTo>
                  <a:pt x="38" y="21"/>
                </a:lnTo>
                <a:lnTo>
                  <a:pt x="42" y="30"/>
                </a:lnTo>
                <a:lnTo>
                  <a:pt x="43" y="45"/>
                </a:lnTo>
                <a:lnTo>
                  <a:pt x="43" y="59"/>
                </a:lnTo>
                <a:lnTo>
                  <a:pt x="45" y="70"/>
                </a:lnTo>
                <a:lnTo>
                  <a:pt x="48" y="85"/>
                </a:lnTo>
                <a:lnTo>
                  <a:pt x="51" y="87"/>
                </a:lnTo>
                <a:lnTo>
                  <a:pt x="56" y="87"/>
                </a:lnTo>
                <a:lnTo>
                  <a:pt x="62" y="87"/>
                </a:lnTo>
                <a:lnTo>
                  <a:pt x="66" y="89"/>
                </a:lnTo>
                <a:lnTo>
                  <a:pt x="70" y="101"/>
                </a:lnTo>
                <a:lnTo>
                  <a:pt x="75" y="118"/>
                </a:lnTo>
                <a:lnTo>
                  <a:pt x="80" y="136"/>
                </a:lnTo>
                <a:lnTo>
                  <a:pt x="85" y="155"/>
                </a:lnTo>
                <a:lnTo>
                  <a:pt x="88" y="176"/>
                </a:lnTo>
                <a:lnTo>
                  <a:pt x="93" y="195"/>
                </a:lnTo>
                <a:lnTo>
                  <a:pt x="98" y="209"/>
                </a:lnTo>
                <a:lnTo>
                  <a:pt x="103" y="221"/>
                </a:lnTo>
                <a:lnTo>
                  <a:pt x="106" y="226"/>
                </a:lnTo>
                <a:lnTo>
                  <a:pt x="111" y="226"/>
                </a:lnTo>
                <a:lnTo>
                  <a:pt x="120" y="228"/>
                </a:lnTo>
                <a:lnTo>
                  <a:pt x="123" y="233"/>
                </a:lnTo>
                <a:lnTo>
                  <a:pt x="127" y="240"/>
                </a:lnTo>
                <a:lnTo>
                  <a:pt x="130" y="245"/>
                </a:lnTo>
                <a:lnTo>
                  <a:pt x="131" y="247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08" name="Freeform 51"/>
          <p:cNvSpPr>
            <a:spLocks/>
          </p:cNvSpPr>
          <p:nvPr/>
        </p:nvSpPr>
        <p:spPr bwMode="auto">
          <a:xfrm>
            <a:off x="3257550" y="3597275"/>
            <a:ext cx="252413" cy="930275"/>
          </a:xfrm>
          <a:custGeom>
            <a:avLst/>
            <a:gdLst>
              <a:gd name="T0" fmla="*/ 2147483647 w 91"/>
              <a:gd name="T1" fmla="*/ 0 h 337"/>
              <a:gd name="T2" fmla="*/ 2147483647 w 91"/>
              <a:gd name="T3" fmla="*/ 2147483647 h 337"/>
              <a:gd name="T4" fmla="*/ 2147483647 w 91"/>
              <a:gd name="T5" fmla="*/ 2147483647 h 337"/>
              <a:gd name="T6" fmla="*/ 2147483647 w 91"/>
              <a:gd name="T7" fmla="*/ 2147483647 h 337"/>
              <a:gd name="T8" fmla="*/ 2147483647 w 91"/>
              <a:gd name="T9" fmla="*/ 2147483647 h 337"/>
              <a:gd name="T10" fmla="*/ 2147483647 w 91"/>
              <a:gd name="T11" fmla="*/ 2147483647 h 337"/>
              <a:gd name="T12" fmla="*/ 2147483647 w 91"/>
              <a:gd name="T13" fmla="*/ 2147483647 h 337"/>
              <a:gd name="T14" fmla="*/ 2147483647 w 91"/>
              <a:gd name="T15" fmla="*/ 2147483647 h 337"/>
              <a:gd name="T16" fmla="*/ 2147483647 w 91"/>
              <a:gd name="T17" fmla="*/ 2147483647 h 337"/>
              <a:gd name="T18" fmla="*/ 2147483647 w 91"/>
              <a:gd name="T19" fmla="*/ 2147483647 h 337"/>
              <a:gd name="T20" fmla="*/ 2147483647 w 91"/>
              <a:gd name="T21" fmla="*/ 2147483647 h 337"/>
              <a:gd name="T22" fmla="*/ 2147483647 w 91"/>
              <a:gd name="T23" fmla="*/ 2147483647 h 337"/>
              <a:gd name="T24" fmla="*/ 0 w 91"/>
              <a:gd name="T25" fmla="*/ 2147483647 h 337"/>
              <a:gd name="T26" fmla="*/ 0 w 91"/>
              <a:gd name="T27" fmla="*/ 2147483647 h 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1"/>
              <a:gd name="T43" fmla="*/ 0 h 337"/>
              <a:gd name="T44" fmla="*/ 91 w 91"/>
              <a:gd name="T45" fmla="*/ 337 h 3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1" h="337">
                <a:moveTo>
                  <a:pt x="90" y="0"/>
                </a:moveTo>
                <a:lnTo>
                  <a:pt x="80" y="16"/>
                </a:lnTo>
                <a:lnTo>
                  <a:pt x="73" y="32"/>
                </a:lnTo>
                <a:lnTo>
                  <a:pt x="59" y="71"/>
                </a:lnTo>
                <a:lnTo>
                  <a:pt x="52" y="88"/>
                </a:lnTo>
                <a:lnTo>
                  <a:pt x="44" y="104"/>
                </a:lnTo>
                <a:lnTo>
                  <a:pt x="32" y="120"/>
                </a:lnTo>
                <a:lnTo>
                  <a:pt x="18" y="130"/>
                </a:lnTo>
                <a:lnTo>
                  <a:pt x="11" y="156"/>
                </a:lnTo>
                <a:lnTo>
                  <a:pt x="6" y="179"/>
                </a:lnTo>
                <a:lnTo>
                  <a:pt x="2" y="205"/>
                </a:lnTo>
                <a:lnTo>
                  <a:pt x="1" y="232"/>
                </a:lnTo>
                <a:lnTo>
                  <a:pt x="0" y="284"/>
                </a:lnTo>
                <a:lnTo>
                  <a:pt x="0" y="336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09" name="Freeform 50"/>
          <p:cNvSpPr>
            <a:spLocks/>
          </p:cNvSpPr>
          <p:nvPr/>
        </p:nvSpPr>
        <p:spPr bwMode="auto">
          <a:xfrm>
            <a:off x="3673475" y="2000250"/>
            <a:ext cx="522288" cy="554038"/>
          </a:xfrm>
          <a:custGeom>
            <a:avLst/>
            <a:gdLst>
              <a:gd name="T0" fmla="*/ 0 w 189"/>
              <a:gd name="T1" fmla="*/ 0 h 201"/>
              <a:gd name="T2" fmla="*/ 2147483647 w 189"/>
              <a:gd name="T3" fmla="*/ 2147483647 h 201"/>
              <a:gd name="T4" fmla="*/ 2147483647 w 189"/>
              <a:gd name="T5" fmla="*/ 2147483647 h 201"/>
              <a:gd name="T6" fmla="*/ 2147483647 w 189"/>
              <a:gd name="T7" fmla="*/ 2147483647 h 201"/>
              <a:gd name="T8" fmla="*/ 2147483647 w 189"/>
              <a:gd name="T9" fmla="*/ 2147483647 h 201"/>
              <a:gd name="T10" fmla="*/ 2147483647 w 189"/>
              <a:gd name="T11" fmla="*/ 2147483647 h 201"/>
              <a:gd name="T12" fmla="*/ 2147483647 w 189"/>
              <a:gd name="T13" fmla="*/ 2147483647 h 201"/>
              <a:gd name="T14" fmla="*/ 2147483647 w 189"/>
              <a:gd name="T15" fmla="*/ 2147483647 h 201"/>
              <a:gd name="T16" fmla="*/ 2147483647 w 189"/>
              <a:gd name="T17" fmla="*/ 2147483647 h 201"/>
              <a:gd name="T18" fmla="*/ 2147483647 w 189"/>
              <a:gd name="T19" fmla="*/ 2147483647 h 201"/>
              <a:gd name="T20" fmla="*/ 2147483647 w 189"/>
              <a:gd name="T21" fmla="*/ 2147483647 h 201"/>
              <a:gd name="T22" fmla="*/ 2147483647 w 189"/>
              <a:gd name="T23" fmla="*/ 2147483647 h 201"/>
              <a:gd name="T24" fmla="*/ 2147483647 w 189"/>
              <a:gd name="T25" fmla="*/ 2147483647 h 201"/>
              <a:gd name="T26" fmla="*/ 2147483647 w 189"/>
              <a:gd name="T27" fmla="*/ 2147483647 h 201"/>
              <a:gd name="T28" fmla="*/ 2147483647 w 189"/>
              <a:gd name="T29" fmla="*/ 2147483647 h 201"/>
              <a:gd name="T30" fmla="*/ 2147483647 w 189"/>
              <a:gd name="T31" fmla="*/ 2147483647 h 201"/>
              <a:gd name="T32" fmla="*/ 2147483647 w 189"/>
              <a:gd name="T33" fmla="*/ 2147483647 h 201"/>
              <a:gd name="T34" fmla="*/ 2147483647 w 189"/>
              <a:gd name="T35" fmla="*/ 2147483647 h 201"/>
              <a:gd name="T36" fmla="*/ 2147483647 w 189"/>
              <a:gd name="T37" fmla="*/ 2147483647 h 201"/>
              <a:gd name="T38" fmla="*/ 2147483647 w 189"/>
              <a:gd name="T39" fmla="*/ 2147483647 h 201"/>
              <a:gd name="T40" fmla="*/ 2147483647 w 189"/>
              <a:gd name="T41" fmla="*/ 2147483647 h 201"/>
              <a:gd name="T42" fmla="*/ 2147483647 w 189"/>
              <a:gd name="T43" fmla="*/ 2147483647 h 201"/>
              <a:gd name="T44" fmla="*/ 2147483647 w 189"/>
              <a:gd name="T45" fmla="*/ 2147483647 h 201"/>
              <a:gd name="T46" fmla="*/ 2147483647 w 189"/>
              <a:gd name="T47" fmla="*/ 2147483647 h 201"/>
              <a:gd name="T48" fmla="*/ 2147483647 w 189"/>
              <a:gd name="T49" fmla="*/ 2147483647 h 201"/>
              <a:gd name="T50" fmla="*/ 2147483647 w 189"/>
              <a:gd name="T51" fmla="*/ 2147483647 h 201"/>
              <a:gd name="T52" fmla="*/ 2147483647 w 189"/>
              <a:gd name="T53" fmla="*/ 2147483647 h 201"/>
              <a:gd name="T54" fmla="*/ 2147483647 w 189"/>
              <a:gd name="T55" fmla="*/ 2147483647 h 201"/>
              <a:gd name="T56" fmla="*/ 2147483647 w 189"/>
              <a:gd name="T57" fmla="*/ 2147483647 h 201"/>
              <a:gd name="T58" fmla="*/ 2147483647 w 189"/>
              <a:gd name="T59" fmla="*/ 2147483647 h 201"/>
              <a:gd name="T60" fmla="*/ 2147483647 w 189"/>
              <a:gd name="T61" fmla="*/ 2147483647 h 201"/>
              <a:gd name="T62" fmla="*/ 2147483647 w 189"/>
              <a:gd name="T63" fmla="*/ 2147483647 h 201"/>
              <a:gd name="T64" fmla="*/ 2147483647 w 189"/>
              <a:gd name="T65" fmla="*/ 2147483647 h 201"/>
              <a:gd name="T66" fmla="*/ 2147483647 w 189"/>
              <a:gd name="T67" fmla="*/ 2147483647 h 201"/>
              <a:gd name="T68" fmla="*/ 2147483647 w 189"/>
              <a:gd name="T69" fmla="*/ 2147483647 h 201"/>
              <a:gd name="T70" fmla="*/ 2147483647 w 189"/>
              <a:gd name="T71" fmla="*/ 2147483647 h 201"/>
              <a:gd name="T72" fmla="*/ 2147483647 w 189"/>
              <a:gd name="T73" fmla="*/ 2147483647 h 201"/>
              <a:gd name="T74" fmla="*/ 2147483647 w 189"/>
              <a:gd name="T75" fmla="*/ 2147483647 h 2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89"/>
              <a:gd name="T115" fmla="*/ 0 h 201"/>
              <a:gd name="T116" fmla="*/ 189 w 189"/>
              <a:gd name="T117" fmla="*/ 201 h 2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89" h="201">
                <a:moveTo>
                  <a:pt x="0" y="0"/>
                </a:moveTo>
                <a:lnTo>
                  <a:pt x="7" y="3"/>
                </a:lnTo>
                <a:lnTo>
                  <a:pt x="11" y="5"/>
                </a:lnTo>
                <a:lnTo>
                  <a:pt x="32" y="5"/>
                </a:lnTo>
                <a:lnTo>
                  <a:pt x="51" y="5"/>
                </a:lnTo>
                <a:lnTo>
                  <a:pt x="70" y="5"/>
                </a:lnTo>
                <a:lnTo>
                  <a:pt x="90" y="7"/>
                </a:lnTo>
                <a:lnTo>
                  <a:pt x="94" y="11"/>
                </a:lnTo>
                <a:lnTo>
                  <a:pt x="97" y="15"/>
                </a:lnTo>
                <a:lnTo>
                  <a:pt x="103" y="22"/>
                </a:lnTo>
                <a:lnTo>
                  <a:pt x="109" y="30"/>
                </a:lnTo>
                <a:lnTo>
                  <a:pt x="116" y="34"/>
                </a:lnTo>
                <a:lnTo>
                  <a:pt x="117" y="37"/>
                </a:lnTo>
                <a:lnTo>
                  <a:pt x="120" y="47"/>
                </a:lnTo>
                <a:lnTo>
                  <a:pt x="122" y="53"/>
                </a:lnTo>
                <a:lnTo>
                  <a:pt x="124" y="58"/>
                </a:lnTo>
                <a:lnTo>
                  <a:pt x="124" y="62"/>
                </a:lnTo>
                <a:lnTo>
                  <a:pt x="125" y="64"/>
                </a:lnTo>
                <a:lnTo>
                  <a:pt x="128" y="66"/>
                </a:lnTo>
                <a:lnTo>
                  <a:pt x="132" y="68"/>
                </a:lnTo>
                <a:lnTo>
                  <a:pt x="138" y="73"/>
                </a:lnTo>
                <a:lnTo>
                  <a:pt x="141" y="85"/>
                </a:lnTo>
                <a:lnTo>
                  <a:pt x="143" y="96"/>
                </a:lnTo>
                <a:lnTo>
                  <a:pt x="141" y="102"/>
                </a:lnTo>
                <a:lnTo>
                  <a:pt x="141" y="107"/>
                </a:lnTo>
                <a:lnTo>
                  <a:pt x="143" y="109"/>
                </a:lnTo>
                <a:lnTo>
                  <a:pt x="147" y="111"/>
                </a:lnTo>
                <a:lnTo>
                  <a:pt x="155" y="113"/>
                </a:lnTo>
                <a:lnTo>
                  <a:pt x="160" y="115"/>
                </a:lnTo>
                <a:lnTo>
                  <a:pt x="168" y="117"/>
                </a:lnTo>
                <a:lnTo>
                  <a:pt x="173" y="130"/>
                </a:lnTo>
                <a:lnTo>
                  <a:pt x="176" y="143"/>
                </a:lnTo>
                <a:lnTo>
                  <a:pt x="179" y="155"/>
                </a:lnTo>
                <a:lnTo>
                  <a:pt x="185" y="168"/>
                </a:lnTo>
                <a:lnTo>
                  <a:pt x="187" y="177"/>
                </a:lnTo>
                <a:lnTo>
                  <a:pt x="187" y="187"/>
                </a:lnTo>
                <a:lnTo>
                  <a:pt x="188" y="196"/>
                </a:lnTo>
                <a:lnTo>
                  <a:pt x="188" y="200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10" name="Freeform 49"/>
          <p:cNvSpPr>
            <a:spLocks/>
          </p:cNvSpPr>
          <p:nvPr/>
        </p:nvSpPr>
        <p:spPr bwMode="auto">
          <a:xfrm>
            <a:off x="3597275" y="1909763"/>
            <a:ext cx="709613" cy="858837"/>
          </a:xfrm>
          <a:custGeom>
            <a:avLst/>
            <a:gdLst>
              <a:gd name="T0" fmla="*/ 0 w 256"/>
              <a:gd name="T1" fmla="*/ 0 h 311"/>
              <a:gd name="T2" fmla="*/ 2147483647 w 256"/>
              <a:gd name="T3" fmla="*/ 2147483647 h 311"/>
              <a:gd name="T4" fmla="*/ 2147483647 w 256"/>
              <a:gd name="T5" fmla="*/ 2147483647 h 311"/>
              <a:gd name="T6" fmla="*/ 2147483647 w 256"/>
              <a:gd name="T7" fmla="*/ 2147483647 h 311"/>
              <a:gd name="T8" fmla="*/ 2147483647 w 256"/>
              <a:gd name="T9" fmla="*/ 2147483647 h 311"/>
              <a:gd name="T10" fmla="*/ 2147483647 w 256"/>
              <a:gd name="T11" fmla="*/ 2147483647 h 311"/>
              <a:gd name="T12" fmla="*/ 2147483647 w 256"/>
              <a:gd name="T13" fmla="*/ 2147483647 h 311"/>
              <a:gd name="T14" fmla="*/ 2147483647 w 256"/>
              <a:gd name="T15" fmla="*/ 2147483647 h 311"/>
              <a:gd name="T16" fmla="*/ 2147483647 w 256"/>
              <a:gd name="T17" fmla="*/ 2147483647 h 311"/>
              <a:gd name="T18" fmla="*/ 2147483647 w 256"/>
              <a:gd name="T19" fmla="*/ 2147483647 h 311"/>
              <a:gd name="T20" fmla="*/ 2147483647 w 256"/>
              <a:gd name="T21" fmla="*/ 2147483647 h 311"/>
              <a:gd name="T22" fmla="*/ 2147483647 w 256"/>
              <a:gd name="T23" fmla="*/ 2147483647 h 311"/>
              <a:gd name="T24" fmla="*/ 2147483647 w 256"/>
              <a:gd name="T25" fmla="*/ 2147483647 h 311"/>
              <a:gd name="T26" fmla="*/ 2147483647 w 256"/>
              <a:gd name="T27" fmla="*/ 2147483647 h 311"/>
              <a:gd name="T28" fmla="*/ 2147483647 w 256"/>
              <a:gd name="T29" fmla="*/ 2147483647 h 311"/>
              <a:gd name="T30" fmla="*/ 2147483647 w 256"/>
              <a:gd name="T31" fmla="*/ 2147483647 h 311"/>
              <a:gd name="T32" fmla="*/ 2147483647 w 256"/>
              <a:gd name="T33" fmla="*/ 2147483647 h 311"/>
              <a:gd name="T34" fmla="*/ 2147483647 w 256"/>
              <a:gd name="T35" fmla="*/ 2147483647 h 311"/>
              <a:gd name="T36" fmla="*/ 2147483647 w 256"/>
              <a:gd name="T37" fmla="*/ 2147483647 h 311"/>
              <a:gd name="T38" fmla="*/ 2147483647 w 256"/>
              <a:gd name="T39" fmla="*/ 2147483647 h 311"/>
              <a:gd name="T40" fmla="*/ 2147483647 w 256"/>
              <a:gd name="T41" fmla="*/ 2147483647 h 311"/>
              <a:gd name="T42" fmla="*/ 2147483647 w 256"/>
              <a:gd name="T43" fmla="*/ 2147483647 h 311"/>
              <a:gd name="T44" fmla="*/ 2147483647 w 256"/>
              <a:gd name="T45" fmla="*/ 2147483647 h 311"/>
              <a:gd name="T46" fmla="*/ 2147483647 w 256"/>
              <a:gd name="T47" fmla="*/ 2147483647 h 311"/>
              <a:gd name="T48" fmla="*/ 2147483647 w 256"/>
              <a:gd name="T49" fmla="*/ 2147483647 h 311"/>
              <a:gd name="T50" fmla="*/ 2147483647 w 256"/>
              <a:gd name="T51" fmla="*/ 2147483647 h 311"/>
              <a:gd name="T52" fmla="*/ 2147483647 w 256"/>
              <a:gd name="T53" fmla="*/ 2147483647 h 311"/>
              <a:gd name="T54" fmla="*/ 2147483647 w 256"/>
              <a:gd name="T55" fmla="*/ 2147483647 h 311"/>
              <a:gd name="T56" fmla="*/ 2147483647 w 256"/>
              <a:gd name="T57" fmla="*/ 2147483647 h 311"/>
              <a:gd name="T58" fmla="*/ 2147483647 w 256"/>
              <a:gd name="T59" fmla="*/ 2147483647 h 31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56"/>
              <a:gd name="T91" fmla="*/ 0 h 311"/>
              <a:gd name="T92" fmla="*/ 256 w 256"/>
              <a:gd name="T93" fmla="*/ 311 h 311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56" h="311">
                <a:moveTo>
                  <a:pt x="0" y="0"/>
                </a:moveTo>
                <a:lnTo>
                  <a:pt x="38" y="4"/>
                </a:lnTo>
                <a:lnTo>
                  <a:pt x="76" y="11"/>
                </a:lnTo>
                <a:lnTo>
                  <a:pt x="112" y="20"/>
                </a:lnTo>
                <a:lnTo>
                  <a:pt x="150" y="29"/>
                </a:lnTo>
                <a:lnTo>
                  <a:pt x="152" y="42"/>
                </a:lnTo>
                <a:lnTo>
                  <a:pt x="155" y="54"/>
                </a:lnTo>
                <a:lnTo>
                  <a:pt x="160" y="65"/>
                </a:lnTo>
                <a:lnTo>
                  <a:pt x="168" y="72"/>
                </a:lnTo>
                <a:lnTo>
                  <a:pt x="185" y="87"/>
                </a:lnTo>
                <a:lnTo>
                  <a:pt x="194" y="94"/>
                </a:lnTo>
                <a:lnTo>
                  <a:pt x="204" y="101"/>
                </a:lnTo>
                <a:lnTo>
                  <a:pt x="213" y="105"/>
                </a:lnTo>
                <a:lnTo>
                  <a:pt x="221" y="108"/>
                </a:lnTo>
                <a:lnTo>
                  <a:pt x="227" y="110"/>
                </a:lnTo>
                <a:lnTo>
                  <a:pt x="231" y="110"/>
                </a:lnTo>
                <a:lnTo>
                  <a:pt x="239" y="126"/>
                </a:lnTo>
                <a:lnTo>
                  <a:pt x="242" y="139"/>
                </a:lnTo>
                <a:lnTo>
                  <a:pt x="244" y="155"/>
                </a:lnTo>
                <a:lnTo>
                  <a:pt x="245" y="171"/>
                </a:lnTo>
                <a:lnTo>
                  <a:pt x="245" y="202"/>
                </a:lnTo>
                <a:lnTo>
                  <a:pt x="249" y="218"/>
                </a:lnTo>
                <a:lnTo>
                  <a:pt x="252" y="234"/>
                </a:lnTo>
                <a:lnTo>
                  <a:pt x="252" y="245"/>
                </a:lnTo>
                <a:lnTo>
                  <a:pt x="254" y="256"/>
                </a:lnTo>
                <a:lnTo>
                  <a:pt x="254" y="281"/>
                </a:lnTo>
                <a:lnTo>
                  <a:pt x="255" y="292"/>
                </a:lnTo>
                <a:lnTo>
                  <a:pt x="255" y="301"/>
                </a:lnTo>
                <a:lnTo>
                  <a:pt x="255" y="308"/>
                </a:lnTo>
                <a:lnTo>
                  <a:pt x="255" y="310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11" name="Line 48"/>
          <p:cNvSpPr>
            <a:spLocks noChangeShapeType="1"/>
          </p:cNvSpPr>
          <p:nvPr/>
        </p:nvSpPr>
        <p:spPr bwMode="auto">
          <a:xfrm>
            <a:off x="1584325" y="1089025"/>
            <a:ext cx="995363" cy="3968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12" name="Line 47"/>
          <p:cNvSpPr>
            <a:spLocks noChangeShapeType="1"/>
          </p:cNvSpPr>
          <p:nvPr/>
        </p:nvSpPr>
        <p:spPr bwMode="auto">
          <a:xfrm>
            <a:off x="1584325" y="2681288"/>
            <a:ext cx="995363" cy="3984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13" name="Line 46"/>
          <p:cNvSpPr>
            <a:spLocks noChangeShapeType="1"/>
          </p:cNvSpPr>
          <p:nvPr/>
        </p:nvSpPr>
        <p:spPr bwMode="auto">
          <a:xfrm>
            <a:off x="1584325" y="4872038"/>
            <a:ext cx="995363" cy="3968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14" name="Line 45"/>
          <p:cNvSpPr>
            <a:spLocks noChangeShapeType="1"/>
          </p:cNvSpPr>
          <p:nvPr/>
        </p:nvSpPr>
        <p:spPr bwMode="auto">
          <a:xfrm>
            <a:off x="6561138" y="1884363"/>
            <a:ext cx="996950" cy="3984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15" name="Line 44"/>
          <p:cNvSpPr>
            <a:spLocks noChangeShapeType="1"/>
          </p:cNvSpPr>
          <p:nvPr/>
        </p:nvSpPr>
        <p:spPr bwMode="auto">
          <a:xfrm>
            <a:off x="6561138" y="3676650"/>
            <a:ext cx="996950" cy="3968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16" name="Line 43"/>
          <p:cNvSpPr>
            <a:spLocks noChangeShapeType="1"/>
          </p:cNvSpPr>
          <p:nvPr/>
        </p:nvSpPr>
        <p:spPr bwMode="auto">
          <a:xfrm>
            <a:off x="6429375" y="5500688"/>
            <a:ext cx="996950" cy="3984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17" name="Line 42"/>
          <p:cNvSpPr>
            <a:spLocks noChangeShapeType="1"/>
          </p:cNvSpPr>
          <p:nvPr/>
        </p:nvSpPr>
        <p:spPr bwMode="auto">
          <a:xfrm>
            <a:off x="5767388" y="1884363"/>
            <a:ext cx="0" cy="3184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18" name="Oval 41"/>
          <p:cNvSpPr>
            <a:spLocks noChangeArrowheads="1"/>
          </p:cNvSpPr>
          <p:nvPr/>
        </p:nvSpPr>
        <p:spPr bwMode="auto">
          <a:xfrm>
            <a:off x="4173538" y="3079750"/>
            <a:ext cx="954087" cy="663575"/>
          </a:xfrm>
          <a:prstGeom prst="ellipse">
            <a:avLst/>
          </a:prstGeom>
          <a:solidFill>
            <a:schemeClr val="folHlink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s-ES" altLang="es-AR" sz="2000">
                <a:solidFill>
                  <a:srgbClr val="000000"/>
                </a:solidFill>
                <a:cs typeface="Times New Roman" pitchFamily="18" charset="0"/>
              </a:rPr>
              <a:t>ALM</a:t>
            </a:r>
            <a:endParaRPr lang="es-ES" altLang="es-AR" sz="2000"/>
          </a:p>
        </p:txBody>
      </p:sp>
      <p:sp>
        <p:nvSpPr>
          <p:cNvPr id="42019" name="Line 40"/>
          <p:cNvSpPr>
            <a:spLocks noChangeShapeType="1"/>
          </p:cNvSpPr>
          <p:nvPr/>
        </p:nvSpPr>
        <p:spPr bwMode="auto">
          <a:xfrm flipH="1">
            <a:off x="3775075" y="3476625"/>
            <a:ext cx="39846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20" name="Line 39"/>
          <p:cNvSpPr>
            <a:spLocks noChangeShapeType="1"/>
          </p:cNvSpPr>
          <p:nvPr/>
        </p:nvSpPr>
        <p:spPr bwMode="auto">
          <a:xfrm flipH="1" flipV="1">
            <a:off x="4173538" y="2681288"/>
            <a:ext cx="396875" cy="398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21" name="Line 38"/>
          <p:cNvSpPr>
            <a:spLocks noChangeShapeType="1"/>
          </p:cNvSpPr>
          <p:nvPr/>
        </p:nvSpPr>
        <p:spPr bwMode="auto">
          <a:xfrm flipH="1">
            <a:off x="3748088" y="3724275"/>
            <a:ext cx="796925" cy="596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22" name="Line 37"/>
          <p:cNvSpPr>
            <a:spLocks noChangeShapeType="1"/>
          </p:cNvSpPr>
          <p:nvPr/>
        </p:nvSpPr>
        <p:spPr bwMode="auto">
          <a:xfrm flipV="1">
            <a:off x="4770438" y="3875088"/>
            <a:ext cx="0" cy="1193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23" name="Line 36"/>
          <p:cNvSpPr>
            <a:spLocks noChangeShapeType="1"/>
          </p:cNvSpPr>
          <p:nvPr/>
        </p:nvSpPr>
        <p:spPr bwMode="auto">
          <a:xfrm flipV="1">
            <a:off x="5167313" y="1884363"/>
            <a:ext cx="0" cy="3184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24" name="Line 35"/>
          <p:cNvSpPr>
            <a:spLocks noChangeShapeType="1"/>
          </p:cNvSpPr>
          <p:nvPr/>
        </p:nvSpPr>
        <p:spPr bwMode="auto">
          <a:xfrm flipV="1">
            <a:off x="4173538" y="4672013"/>
            <a:ext cx="0" cy="396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25" name="Line 34"/>
          <p:cNvSpPr>
            <a:spLocks noChangeShapeType="1"/>
          </p:cNvSpPr>
          <p:nvPr/>
        </p:nvSpPr>
        <p:spPr bwMode="auto">
          <a:xfrm>
            <a:off x="4370388" y="5068888"/>
            <a:ext cx="0" cy="398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26" name="Freeform 33"/>
          <p:cNvSpPr>
            <a:spLocks/>
          </p:cNvSpPr>
          <p:nvPr/>
        </p:nvSpPr>
        <p:spPr bwMode="auto">
          <a:xfrm>
            <a:off x="3451225" y="1660525"/>
            <a:ext cx="398463" cy="223838"/>
          </a:xfrm>
          <a:custGeom>
            <a:avLst/>
            <a:gdLst>
              <a:gd name="T0" fmla="*/ 2147483647 w 145"/>
              <a:gd name="T1" fmla="*/ 2147483647 h 81"/>
              <a:gd name="T2" fmla="*/ 2147483647 w 145"/>
              <a:gd name="T3" fmla="*/ 2147483647 h 81"/>
              <a:gd name="T4" fmla="*/ 2147483647 w 145"/>
              <a:gd name="T5" fmla="*/ 2147483647 h 81"/>
              <a:gd name="T6" fmla="*/ 0 w 145"/>
              <a:gd name="T7" fmla="*/ 2147483647 h 81"/>
              <a:gd name="T8" fmla="*/ 2147483647 w 145"/>
              <a:gd name="T9" fmla="*/ 2147483647 h 81"/>
              <a:gd name="T10" fmla="*/ 2147483647 w 145"/>
              <a:gd name="T11" fmla="*/ 2147483647 h 81"/>
              <a:gd name="T12" fmla="*/ 2147483647 w 145"/>
              <a:gd name="T13" fmla="*/ 2147483647 h 81"/>
              <a:gd name="T14" fmla="*/ 2147483647 w 145"/>
              <a:gd name="T15" fmla="*/ 2147483647 h 81"/>
              <a:gd name="T16" fmla="*/ 2147483647 w 145"/>
              <a:gd name="T17" fmla="*/ 2147483647 h 81"/>
              <a:gd name="T18" fmla="*/ 2147483647 w 145"/>
              <a:gd name="T19" fmla="*/ 2147483647 h 81"/>
              <a:gd name="T20" fmla="*/ 2147483647 w 145"/>
              <a:gd name="T21" fmla="*/ 2147483647 h 81"/>
              <a:gd name="T22" fmla="*/ 2147483647 w 145"/>
              <a:gd name="T23" fmla="*/ 2147483647 h 81"/>
              <a:gd name="T24" fmla="*/ 2147483647 w 145"/>
              <a:gd name="T25" fmla="*/ 2147483647 h 81"/>
              <a:gd name="T26" fmla="*/ 2147483647 w 145"/>
              <a:gd name="T27" fmla="*/ 2147483647 h 81"/>
              <a:gd name="T28" fmla="*/ 2147483647 w 145"/>
              <a:gd name="T29" fmla="*/ 2147483647 h 81"/>
              <a:gd name="T30" fmla="*/ 2147483647 w 145"/>
              <a:gd name="T31" fmla="*/ 2147483647 h 81"/>
              <a:gd name="T32" fmla="*/ 2147483647 w 145"/>
              <a:gd name="T33" fmla="*/ 2147483647 h 81"/>
              <a:gd name="T34" fmla="*/ 2147483647 w 145"/>
              <a:gd name="T35" fmla="*/ 2147483647 h 81"/>
              <a:gd name="T36" fmla="*/ 2147483647 w 145"/>
              <a:gd name="T37" fmla="*/ 2147483647 h 81"/>
              <a:gd name="T38" fmla="*/ 2147483647 w 145"/>
              <a:gd name="T39" fmla="*/ 2147483647 h 81"/>
              <a:gd name="T40" fmla="*/ 2147483647 w 145"/>
              <a:gd name="T41" fmla="*/ 2147483647 h 81"/>
              <a:gd name="T42" fmla="*/ 2147483647 w 145"/>
              <a:gd name="T43" fmla="*/ 2147483647 h 81"/>
              <a:gd name="T44" fmla="*/ 2147483647 w 145"/>
              <a:gd name="T45" fmla="*/ 2147483647 h 81"/>
              <a:gd name="T46" fmla="*/ 2147483647 w 145"/>
              <a:gd name="T47" fmla="*/ 2147483647 h 81"/>
              <a:gd name="T48" fmla="*/ 2147483647 w 145"/>
              <a:gd name="T49" fmla="*/ 2147483647 h 81"/>
              <a:gd name="T50" fmla="*/ 2147483647 w 145"/>
              <a:gd name="T51" fmla="*/ 2147483647 h 81"/>
              <a:gd name="T52" fmla="*/ 2147483647 w 145"/>
              <a:gd name="T53" fmla="*/ 2147483647 h 81"/>
              <a:gd name="T54" fmla="*/ 2147483647 w 145"/>
              <a:gd name="T55" fmla="*/ 2147483647 h 81"/>
              <a:gd name="T56" fmla="*/ 2147483647 w 145"/>
              <a:gd name="T57" fmla="*/ 2147483647 h 81"/>
              <a:gd name="T58" fmla="*/ 2147483647 w 145"/>
              <a:gd name="T59" fmla="*/ 2147483647 h 81"/>
              <a:gd name="T60" fmla="*/ 2147483647 w 145"/>
              <a:gd name="T61" fmla="*/ 2147483647 h 81"/>
              <a:gd name="T62" fmla="*/ 2147483647 w 145"/>
              <a:gd name="T63" fmla="*/ 2147483647 h 81"/>
              <a:gd name="T64" fmla="*/ 2147483647 w 145"/>
              <a:gd name="T65" fmla="*/ 2147483647 h 81"/>
              <a:gd name="T66" fmla="*/ 2147483647 w 145"/>
              <a:gd name="T67" fmla="*/ 2147483647 h 81"/>
              <a:gd name="T68" fmla="*/ 2147483647 w 145"/>
              <a:gd name="T69" fmla="*/ 2147483647 h 81"/>
              <a:gd name="T70" fmla="*/ 2147483647 w 145"/>
              <a:gd name="T71" fmla="*/ 2147483647 h 81"/>
              <a:gd name="T72" fmla="*/ 2147483647 w 145"/>
              <a:gd name="T73" fmla="*/ 2147483647 h 81"/>
              <a:gd name="T74" fmla="*/ 2147483647 w 145"/>
              <a:gd name="T75" fmla="*/ 2147483647 h 8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45"/>
              <a:gd name="T115" fmla="*/ 0 h 81"/>
              <a:gd name="T116" fmla="*/ 145 w 145"/>
              <a:gd name="T117" fmla="*/ 81 h 8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45" h="81">
                <a:moveTo>
                  <a:pt x="32" y="79"/>
                </a:moveTo>
                <a:lnTo>
                  <a:pt x="24" y="75"/>
                </a:lnTo>
                <a:lnTo>
                  <a:pt x="16" y="72"/>
                </a:lnTo>
                <a:lnTo>
                  <a:pt x="9" y="69"/>
                </a:lnTo>
                <a:lnTo>
                  <a:pt x="0" y="64"/>
                </a:lnTo>
                <a:lnTo>
                  <a:pt x="2" y="45"/>
                </a:lnTo>
                <a:lnTo>
                  <a:pt x="2" y="30"/>
                </a:lnTo>
                <a:lnTo>
                  <a:pt x="0" y="22"/>
                </a:lnTo>
                <a:lnTo>
                  <a:pt x="0" y="17"/>
                </a:lnTo>
                <a:lnTo>
                  <a:pt x="2" y="15"/>
                </a:lnTo>
                <a:lnTo>
                  <a:pt x="3" y="19"/>
                </a:lnTo>
                <a:lnTo>
                  <a:pt x="6" y="24"/>
                </a:lnTo>
                <a:lnTo>
                  <a:pt x="11" y="30"/>
                </a:lnTo>
                <a:lnTo>
                  <a:pt x="17" y="35"/>
                </a:lnTo>
                <a:lnTo>
                  <a:pt x="21" y="39"/>
                </a:lnTo>
                <a:lnTo>
                  <a:pt x="27" y="40"/>
                </a:lnTo>
                <a:lnTo>
                  <a:pt x="32" y="42"/>
                </a:lnTo>
                <a:lnTo>
                  <a:pt x="34" y="47"/>
                </a:lnTo>
                <a:lnTo>
                  <a:pt x="34" y="54"/>
                </a:lnTo>
                <a:lnTo>
                  <a:pt x="35" y="60"/>
                </a:lnTo>
                <a:lnTo>
                  <a:pt x="35" y="65"/>
                </a:lnTo>
                <a:lnTo>
                  <a:pt x="37" y="69"/>
                </a:lnTo>
                <a:lnTo>
                  <a:pt x="38" y="70"/>
                </a:lnTo>
                <a:lnTo>
                  <a:pt x="41" y="67"/>
                </a:lnTo>
                <a:lnTo>
                  <a:pt x="45" y="60"/>
                </a:lnTo>
                <a:lnTo>
                  <a:pt x="45" y="45"/>
                </a:lnTo>
                <a:lnTo>
                  <a:pt x="46" y="32"/>
                </a:lnTo>
                <a:lnTo>
                  <a:pt x="46" y="24"/>
                </a:lnTo>
                <a:lnTo>
                  <a:pt x="48" y="17"/>
                </a:lnTo>
                <a:lnTo>
                  <a:pt x="52" y="12"/>
                </a:lnTo>
                <a:lnTo>
                  <a:pt x="57" y="7"/>
                </a:lnTo>
                <a:lnTo>
                  <a:pt x="66" y="4"/>
                </a:lnTo>
                <a:lnTo>
                  <a:pt x="78" y="0"/>
                </a:lnTo>
                <a:lnTo>
                  <a:pt x="80" y="14"/>
                </a:lnTo>
                <a:lnTo>
                  <a:pt x="78" y="25"/>
                </a:lnTo>
                <a:lnTo>
                  <a:pt x="76" y="37"/>
                </a:lnTo>
                <a:lnTo>
                  <a:pt x="69" y="49"/>
                </a:lnTo>
                <a:lnTo>
                  <a:pt x="67" y="57"/>
                </a:lnTo>
                <a:lnTo>
                  <a:pt x="66" y="64"/>
                </a:lnTo>
                <a:lnTo>
                  <a:pt x="64" y="69"/>
                </a:lnTo>
                <a:lnTo>
                  <a:pt x="63" y="74"/>
                </a:lnTo>
                <a:lnTo>
                  <a:pt x="64" y="75"/>
                </a:lnTo>
                <a:lnTo>
                  <a:pt x="67" y="77"/>
                </a:lnTo>
                <a:lnTo>
                  <a:pt x="73" y="77"/>
                </a:lnTo>
                <a:lnTo>
                  <a:pt x="81" y="75"/>
                </a:lnTo>
                <a:lnTo>
                  <a:pt x="84" y="69"/>
                </a:lnTo>
                <a:lnTo>
                  <a:pt x="85" y="64"/>
                </a:lnTo>
                <a:lnTo>
                  <a:pt x="87" y="60"/>
                </a:lnTo>
                <a:lnTo>
                  <a:pt x="87" y="57"/>
                </a:lnTo>
                <a:lnTo>
                  <a:pt x="91" y="55"/>
                </a:lnTo>
                <a:lnTo>
                  <a:pt x="94" y="52"/>
                </a:lnTo>
                <a:lnTo>
                  <a:pt x="99" y="49"/>
                </a:lnTo>
                <a:lnTo>
                  <a:pt x="101" y="37"/>
                </a:lnTo>
                <a:lnTo>
                  <a:pt x="103" y="27"/>
                </a:lnTo>
                <a:lnTo>
                  <a:pt x="106" y="17"/>
                </a:lnTo>
                <a:lnTo>
                  <a:pt x="110" y="12"/>
                </a:lnTo>
                <a:lnTo>
                  <a:pt x="115" y="9"/>
                </a:lnTo>
                <a:lnTo>
                  <a:pt x="122" y="9"/>
                </a:lnTo>
                <a:lnTo>
                  <a:pt x="130" y="9"/>
                </a:lnTo>
                <a:lnTo>
                  <a:pt x="137" y="9"/>
                </a:lnTo>
                <a:lnTo>
                  <a:pt x="141" y="12"/>
                </a:lnTo>
                <a:lnTo>
                  <a:pt x="144" y="22"/>
                </a:lnTo>
                <a:lnTo>
                  <a:pt x="142" y="30"/>
                </a:lnTo>
                <a:lnTo>
                  <a:pt x="140" y="40"/>
                </a:lnTo>
                <a:lnTo>
                  <a:pt x="135" y="49"/>
                </a:lnTo>
                <a:lnTo>
                  <a:pt x="130" y="54"/>
                </a:lnTo>
                <a:lnTo>
                  <a:pt x="122" y="57"/>
                </a:lnTo>
                <a:lnTo>
                  <a:pt x="113" y="60"/>
                </a:lnTo>
                <a:lnTo>
                  <a:pt x="112" y="60"/>
                </a:lnTo>
                <a:lnTo>
                  <a:pt x="110" y="60"/>
                </a:lnTo>
                <a:lnTo>
                  <a:pt x="106" y="70"/>
                </a:lnTo>
                <a:lnTo>
                  <a:pt x="99" y="75"/>
                </a:lnTo>
                <a:lnTo>
                  <a:pt x="89" y="79"/>
                </a:lnTo>
                <a:lnTo>
                  <a:pt x="78" y="80"/>
                </a:lnTo>
                <a:lnTo>
                  <a:pt x="55" y="80"/>
                </a:lnTo>
                <a:lnTo>
                  <a:pt x="42" y="79"/>
                </a:lnTo>
                <a:lnTo>
                  <a:pt x="32" y="79"/>
                </a:lnTo>
              </a:path>
            </a:pathLst>
          </a:custGeom>
          <a:solidFill>
            <a:srgbClr val="00CC9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27" name="Freeform 32"/>
          <p:cNvSpPr>
            <a:spLocks/>
          </p:cNvSpPr>
          <p:nvPr/>
        </p:nvSpPr>
        <p:spPr bwMode="auto">
          <a:xfrm>
            <a:off x="3854450" y="1660525"/>
            <a:ext cx="398463" cy="223838"/>
          </a:xfrm>
          <a:custGeom>
            <a:avLst/>
            <a:gdLst>
              <a:gd name="T0" fmla="*/ 2147483647 w 144"/>
              <a:gd name="T1" fmla="*/ 2147483647 h 81"/>
              <a:gd name="T2" fmla="*/ 2147483647 w 144"/>
              <a:gd name="T3" fmla="*/ 2147483647 h 81"/>
              <a:gd name="T4" fmla="*/ 2147483647 w 144"/>
              <a:gd name="T5" fmla="*/ 2147483647 h 81"/>
              <a:gd name="T6" fmla="*/ 2147483647 w 144"/>
              <a:gd name="T7" fmla="*/ 2147483647 h 81"/>
              <a:gd name="T8" fmla="*/ 2147483647 w 144"/>
              <a:gd name="T9" fmla="*/ 2147483647 h 81"/>
              <a:gd name="T10" fmla="*/ 2147483647 w 144"/>
              <a:gd name="T11" fmla="*/ 2147483647 h 81"/>
              <a:gd name="T12" fmla="*/ 2147483647 w 144"/>
              <a:gd name="T13" fmla="*/ 2147483647 h 81"/>
              <a:gd name="T14" fmla="*/ 2147483647 w 144"/>
              <a:gd name="T15" fmla="*/ 2147483647 h 81"/>
              <a:gd name="T16" fmla="*/ 2147483647 w 144"/>
              <a:gd name="T17" fmla="*/ 2147483647 h 81"/>
              <a:gd name="T18" fmla="*/ 2147483647 w 144"/>
              <a:gd name="T19" fmla="*/ 2147483647 h 81"/>
              <a:gd name="T20" fmla="*/ 2147483647 w 144"/>
              <a:gd name="T21" fmla="*/ 2147483647 h 81"/>
              <a:gd name="T22" fmla="*/ 2147483647 w 144"/>
              <a:gd name="T23" fmla="*/ 2147483647 h 81"/>
              <a:gd name="T24" fmla="*/ 2147483647 w 144"/>
              <a:gd name="T25" fmla="*/ 2147483647 h 81"/>
              <a:gd name="T26" fmla="*/ 2147483647 w 144"/>
              <a:gd name="T27" fmla="*/ 2147483647 h 81"/>
              <a:gd name="T28" fmla="*/ 2147483647 w 144"/>
              <a:gd name="T29" fmla="*/ 2147483647 h 81"/>
              <a:gd name="T30" fmla="*/ 2147483647 w 144"/>
              <a:gd name="T31" fmla="*/ 0 h 81"/>
              <a:gd name="T32" fmla="*/ 2147483647 w 144"/>
              <a:gd name="T33" fmla="*/ 2147483647 h 81"/>
              <a:gd name="T34" fmla="*/ 2147483647 w 144"/>
              <a:gd name="T35" fmla="*/ 2147483647 h 81"/>
              <a:gd name="T36" fmla="*/ 2147483647 w 144"/>
              <a:gd name="T37" fmla="*/ 2147483647 h 81"/>
              <a:gd name="T38" fmla="*/ 2147483647 w 144"/>
              <a:gd name="T39" fmla="*/ 2147483647 h 81"/>
              <a:gd name="T40" fmla="*/ 2147483647 w 144"/>
              <a:gd name="T41" fmla="*/ 2147483647 h 81"/>
              <a:gd name="T42" fmla="*/ 2147483647 w 144"/>
              <a:gd name="T43" fmla="*/ 2147483647 h 81"/>
              <a:gd name="T44" fmla="*/ 2147483647 w 144"/>
              <a:gd name="T45" fmla="*/ 2147483647 h 81"/>
              <a:gd name="T46" fmla="*/ 2147483647 w 144"/>
              <a:gd name="T47" fmla="*/ 2147483647 h 81"/>
              <a:gd name="T48" fmla="*/ 2147483647 w 144"/>
              <a:gd name="T49" fmla="*/ 2147483647 h 81"/>
              <a:gd name="T50" fmla="*/ 2147483647 w 144"/>
              <a:gd name="T51" fmla="*/ 2147483647 h 81"/>
              <a:gd name="T52" fmla="*/ 2147483647 w 144"/>
              <a:gd name="T53" fmla="*/ 2147483647 h 81"/>
              <a:gd name="T54" fmla="*/ 2147483647 w 144"/>
              <a:gd name="T55" fmla="*/ 2147483647 h 81"/>
              <a:gd name="T56" fmla="*/ 2147483647 w 144"/>
              <a:gd name="T57" fmla="*/ 2147483647 h 81"/>
              <a:gd name="T58" fmla="*/ 2147483647 w 144"/>
              <a:gd name="T59" fmla="*/ 2147483647 h 81"/>
              <a:gd name="T60" fmla="*/ 2147483647 w 144"/>
              <a:gd name="T61" fmla="*/ 2147483647 h 81"/>
              <a:gd name="T62" fmla="*/ 2147483647 w 144"/>
              <a:gd name="T63" fmla="*/ 2147483647 h 81"/>
              <a:gd name="T64" fmla="*/ 2147483647 w 144"/>
              <a:gd name="T65" fmla="*/ 2147483647 h 81"/>
              <a:gd name="T66" fmla="*/ 2147483647 w 144"/>
              <a:gd name="T67" fmla="*/ 2147483647 h 81"/>
              <a:gd name="T68" fmla="*/ 2147483647 w 144"/>
              <a:gd name="T69" fmla="*/ 2147483647 h 81"/>
              <a:gd name="T70" fmla="*/ 2147483647 w 144"/>
              <a:gd name="T71" fmla="*/ 2147483647 h 81"/>
              <a:gd name="T72" fmla="*/ 2147483647 w 144"/>
              <a:gd name="T73" fmla="*/ 2147483647 h 8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44"/>
              <a:gd name="T112" fmla="*/ 0 h 81"/>
              <a:gd name="T113" fmla="*/ 144 w 144"/>
              <a:gd name="T114" fmla="*/ 81 h 8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44" h="81">
                <a:moveTo>
                  <a:pt x="32" y="78"/>
                </a:moveTo>
                <a:lnTo>
                  <a:pt x="24" y="75"/>
                </a:lnTo>
                <a:lnTo>
                  <a:pt x="16" y="71"/>
                </a:lnTo>
                <a:lnTo>
                  <a:pt x="8" y="68"/>
                </a:lnTo>
                <a:lnTo>
                  <a:pt x="0" y="63"/>
                </a:lnTo>
                <a:lnTo>
                  <a:pt x="1" y="44"/>
                </a:lnTo>
                <a:lnTo>
                  <a:pt x="1" y="30"/>
                </a:lnTo>
                <a:lnTo>
                  <a:pt x="1" y="22"/>
                </a:lnTo>
                <a:lnTo>
                  <a:pt x="1" y="17"/>
                </a:lnTo>
                <a:lnTo>
                  <a:pt x="3" y="18"/>
                </a:lnTo>
                <a:lnTo>
                  <a:pt x="6" y="24"/>
                </a:lnTo>
                <a:lnTo>
                  <a:pt x="13" y="30"/>
                </a:lnTo>
                <a:lnTo>
                  <a:pt x="16" y="36"/>
                </a:lnTo>
                <a:lnTo>
                  <a:pt x="21" y="39"/>
                </a:lnTo>
                <a:lnTo>
                  <a:pt x="27" y="41"/>
                </a:lnTo>
                <a:lnTo>
                  <a:pt x="32" y="42"/>
                </a:lnTo>
                <a:lnTo>
                  <a:pt x="34" y="47"/>
                </a:lnTo>
                <a:lnTo>
                  <a:pt x="34" y="54"/>
                </a:lnTo>
                <a:lnTo>
                  <a:pt x="34" y="59"/>
                </a:lnTo>
                <a:lnTo>
                  <a:pt x="36" y="66"/>
                </a:lnTo>
                <a:lnTo>
                  <a:pt x="37" y="70"/>
                </a:lnTo>
                <a:lnTo>
                  <a:pt x="39" y="70"/>
                </a:lnTo>
                <a:lnTo>
                  <a:pt x="40" y="66"/>
                </a:lnTo>
                <a:lnTo>
                  <a:pt x="45" y="59"/>
                </a:lnTo>
                <a:lnTo>
                  <a:pt x="45" y="44"/>
                </a:lnTo>
                <a:lnTo>
                  <a:pt x="47" y="32"/>
                </a:lnTo>
                <a:lnTo>
                  <a:pt x="47" y="24"/>
                </a:lnTo>
                <a:lnTo>
                  <a:pt x="49" y="17"/>
                </a:lnTo>
                <a:lnTo>
                  <a:pt x="52" y="12"/>
                </a:lnTo>
                <a:lnTo>
                  <a:pt x="57" y="8"/>
                </a:lnTo>
                <a:lnTo>
                  <a:pt x="65" y="3"/>
                </a:lnTo>
                <a:lnTo>
                  <a:pt x="78" y="0"/>
                </a:lnTo>
                <a:lnTo>
                  <a:pt x="80" y="13"/>
                </a:lnTo>
                <a:lnTo>
                  <a:pt x="78" y="25"/>
                </a:lnTo>
                <a:lnTo>
                  <a:pt x="75" y="37"/>
                </a:lnTo>
                <a:lnTo>
                  <a:pt x="68" y="47"/>
                </a:lnTo>
                <a:lnTo>
                  <a:pt x="67" y="56"/>
                </a:lnTo>
                <a:lnTo>
                  <a:pt x="65" y="63"/>
                </a:lnTo>
                <a:lnTo>
                  <a:pt x="63" y="73"/>
                </a:lnTo>
                <a:lnTo>
                  <a:pt x="65" y="75"/>
                </a:lnTo>
                <a:lnTo>
                  <a:pt x="67" y="77"/>
                </a:lnTo>
                <a:lnTo>
                  <a:pt x="73" y="77"/>
                </a:lnTo>
                <a:lnTo>
                  <a:pt x="81" y="75"/>
                </a:lnTo>
                <a:lnTo>
                  <a:pt x="83" y="68"/>
                </a:lnTo>
                <a:lnTo>
                  <a:pt x="84" y="63"/>
                </a:lnTo>
                <a:lnTo>
                  <a:pt x="86" y="58"/>
                </a:lnTo>
                <a:lnTo>
                  <a:pt x="89" y="54"/>
                </a:lnTo>
                <a:lnTo>
                  <a:pt x="94" y="51"/>
                </a:lnTo>
                <a:lnTo>
                  <a:pt x="99" y="47"/>
                </a:lnTo>
                <a:lnTo>
                  <a:pt x="101" y="37"/>
                </a:lnTo>
                <a:lnTo>
                  <a:pt x="102" y="27"/>
                </a:lnTo>
                <a:lnTo>
                  <a:pt x="106" y="17"/>
                </a:lnTo>
                <a:lnTo>
                  <a:pt x="109" y="13"/>
                </a:lnTo>
                <a:lnTo>
                  <a:pt x="114" y="10"/>
                </a:lnTo>
                <a:lnTo>
                  <a:pt x="122" y="10"/>
                </a:lnTo>
                <a:lnTo>
                  <a:pt x="130" y="8"/>
                </a:lnTo>
                <a:lnTo>
                  <a:pt x="137" y="8"/>
                </a:lnTo>
                <a:lnTo>
                  <a:pt x="141" y="12"/>
                </a:lnTo>
                <a:lnTo>
                  <a:pt x="143" y="20"/>
                </a:lnTo>
                <a:lnTo>
                  <a:pt x="143" y="30"/>
                </a:lnTo>
                <a:lnTo>
                  <a:pt x="140" y="39"/>
                </a:lnTo>
                <a:lnTo>
                  <a:pt x="135" y="47"/>
                </a:lnTo>
                <a:lnTo>
                  <a:pt x="128" y="53"/>
                </a:lnTo>
                <a:lnTo>
                  <a:pt x="120" y="56"/>
                </a:lnTo>
                <a:lnTo>
                  <a:pt x="114" y="59"/>
                </a:lnTo>
                <a:lnTo>
                  <a:pt x="112" y="59"/>
                </a:lnTo>
                <a:lnTo>
                  <a:pt x="111" y="59"/>
                </a:lnTo>
                <a:lnTo>
                  <a:pt x="107" y="70"/>
                </a:lnTo>
                <a:lnTo>
                  <a:pt x="101" y="75"/>
                </a:lnTo>
                <a:lnTo>
                  <a:pt x="91" y="78"/>
                </a:lnTo>
                <a:lnTo>
                  <a:pt x="80" y="80"/>
                </a:lnTo>
                <a:lnTo>
                  <a:pt x="55" y="80"/>
                </a:lnTo>
                <a:lnTo>
                  <a:pt x="44" y="78"/>
                </a:lnTo>
                <a:lnTo>
                  <a:pt x="32" y="78"/>
                </a:lnTo>
              </a:path>
            </a:pathLst>
          </a:custGeom>
          <a:solidFill>
            <a:srgbClr val="00CC9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28" name="Freeform 31"/>
          <p:cNvSpPr>
            <a:spLocks/>
          </p:cNvSpPr>
          <p:nvPr/>
        </p:nvSpPr>
        <p:spPr bwMode="auto">
          <a:xfrm>
            <a:off x="3551238" y="1725613"/>
            <a:ext cx="120650" cy="141287"/>
          </a:xfrm>
          <a:custGeom>
            <a:avLst/>
            <a:gdLst>
              <a:gd name="T0" fmla="*/ 2147483647 w 43"/>
              <a:gd name="T1" fmla="*/ 2147483647 h 52"/>
              <a:gd name="T2" fmla="*/ 2147483647 w 43"/>
              <a:gd name="T3" fmla="*/ 2147483647 h 52"/>
              <a:gd name="T4" fmla="*/ 2147483647 w 43"/>
              <a:gd name="T5" fmla="*/ 2147483647 h 52"/>
              <a:gd name="T6" fmla="*/ 0 w 43"/>
              <a:gd name="T7" fmla="*/ 2147483647 h 52"/>
              <a:gd name="T8" fmla="*/ 0 w 43"/>
              <a:gd name="T9" fmla="*/ 2147483647 h 52"/>
              <a:gd name="T10" fmla="*/ 0 w 43"/>
              <a:gd name="T11" fmla="*/ 2147483647 h 52"/>
              <a:gd name="T12" fmla="*/ 2147483647 w 43"/>
              <a:gd name="T13" fmla="*/ 0 h 52"/>
              <a:gd name="T14" fmla="*/ 2147483647 w 43"/>
              <a:gd name="T15" fmla="*/ 2147483647 h 52"/>
              <a:gd name="T16" fmla="*/ 2147483647 w 43"/>
              <a:gd name="T17" fmla="*/ 2147483647 h 52"/>
              <a:gd name="T18" fmla="*/ 2147483647 w 43"/>
              <a:gd name="T19" fmla="*/ 2147483647 h 52"/>
              <a:gd name="T20" fmla="*/ 2147483647 w 43"/>
              <a:gd name="T21" fmla="*/ 2147483647 h 52"/>
              <a:gd name="T22" fmla="*/ 2147483647 w 43"/>
              <a:gd name="T23" fmla="*/ 2147483647 h 52"/>
              <a:gd name="T24" fmla="*/ 2147483647 w 43"/>
              <a:gd name="T25" fmla="*/ 2147483647 h 52"/>
              <a:gd name="T26" fmla="*/ 2147483647 w 43"/>
              <a:gd name="T27" fmla="*/ 2147483647 h 52"/>
              <a:gd name="T28" fmla="*/ 2147483647 w 43"/>
              <a:gd name="T29" fmla="*/ 2147483647 h 52"/>
              <a:gd name="T30" fmla="*/ 2147483647 w 43"/>
              <a:gd name="T31" fmla="*/ 2147483647 h 52"/>
              <a:gd name="T32" fmla="*/ 2147483647 w 43"/>
              <a:gd name="T33" fmla="*/ 2147483647 h 52"/>
              <a:gd name="T34" fmla="*/ 2147483647 w 43"/>
              <a:gd name="T35" fmla="*/ 2147483647 h 52"/>
              <a:gd name="T36" fmla="*/ 2147483647 w 43"/>
              <a:gd name="T37" fmla="*/ 2147483647 h 52"/>
              <a:gd name="T38" fmla="*/ 2147483647 w 43"/>
              <a:gd name="T39" fmla="*/ 2147483647 h 52"/>
              <a:gd name="T40" fmla="*/ 2147483647 w 43"/>
              <a:gd name="T41" fmla="*/ 2147483647 h 52"/>
              <a:gd name="T42" fmla="*/ 2147483647 w 43"/>
              <a:gd name="T43" fmla="*/ 2147483647 h 52"/>
              <a:gd name="T44" fmla="*/ 2147483647 w 43"/>
              <a:gd name="T45" fmla="*/ 2147483647 h 52"/>
              <a:gd name="T46" fmla="*/ 2147483647 w 43"/>
              <a:gd name="T47" fmla="*/ 2147483647 h 52"/>
              <a:gd name="T48" fmla="*/ 2147483647 w 43"/>
              <a:gd name="T49" fmla="*/ 2147483647 h 52"/>
              <a:gd name="T50" fmla="*/ 2147483647 w 43"/>
              <a:gd name="T51" fmla="*/ 2147483647 h 52"/>
              <a:gd name="T52" fmla="*/ 2147483647 w 43"/>
              <a:gd name="T53" fmla="*/ 2147483647 h 52"/>
              <a:gd name="T54" fmla="*/ 2147483647 w 43"/>
              <a:gd name="T55" fmla="*/ 2147483647 h 52"/>
              <a:gd name="T56" fmla="*/ 2147483647 w 43"/>
              <a:gd name="T57" fmla="*/ 2147483647 h 52"/>
              <a:gd name="T58" fmla="*/ 2147483647 w 43"/>
              <a:gd name="T59" fmla="*/ 2147483647 h 52"/>
              <a:gd name="T60" fmla="*/ 2147483647 w 43"/>
              <a:gd name="T61" fmla="*/ 2147483647 h 52"/>
              <a:gd name="T62" fmla="*/ 2147483647 w 43"/>
              <a:gd name="T63" fmla="*/ 2147483647 h 52"/>
              <a:gd name="T64" fmla="*/ 2147483647 w 43"/>
              <a:gd name="T65" fmla="*/ 2147483647 h 5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3"/>
              <a:gd name="T100" fmla="*/ 0 h 52"/>
              <a:gd name="T101" fmla="*/ 43 w 43"/>
              <a:gd name="T102" fmla="*/ 52 h 5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3" h="52">
                <a:moveTo>
                  <a:pt x="11" y="51"/>
                </a:moveTo>
                <a:lnTo>
                  <a:pt x="7" y="45"/>
                </a:lnTo>
                <a:lnTo>
                  <a:pt x="4" y="38"/>
                </a:lnTo>
                <a:lnTo>
                  <a:pt x="0" y="28"/>
                </a:lnTo>
                <a:lnTo>
                  <a:pt x="0" y="16"/>
                </a:lnTo>
                <a:lnTo>
                  <a:pt x="0" y="9"/>
                </a:lnTo>
                <a:lnTo>
                  <a:pt x="2" y="0"/>
                </a:lnTo>
                <a:lnTo>
                  <a:pt x="3" y="7"/>
                </a:lnTo>
                <a:lnTo>
                  <a:pt x="4" y="12"/>
                </a:lnTo>
                <a:lnTo>
                  <a:pt x="6" y="19"/>
                </a:lnTo>
                <a:lnTo>
                  <a:pt x="6" y="21"/>
                </a:lnTo>
                <a:lnTo>
                  <a:pt x="6" y="19"/>
                </a:lnTo>
                <a:lnTo>
                  <a:pt x="8" y="21"/>
                </a:lnTo>
                <a:lnTo>
                  <a:pt x="11" y="28"/>
                </a:lnTo>
                <a:lnTo>
                  <a:pt x="13" y="33"/>
                </a:lnTo>
                <a:lnTo>
                  <a:pt x="15" y="39"/>
                </a:lnTo>
                <a:lnTo>
                  <a:pt x="17" y="45"/>
                </a:lnTo>
                <a:lnTo>
                  <a:pt x="17" y="46"/>
                </a:lnTo>
                <a:lnTo>
                  <a:pt x="24" y="38"/>
                </a:lnTo>
                <a:lnTo>
                  <a:pt x="30" y="29"/>
                </a:lnTo>
                <a:lnTo>
                  <a:pt x="35" y="22"/>
                </a:lnTo>
                <a:lnTo>
                  <a:pt x="38" y="21"/>
                </a:lnTo>
                <a:lnTo>
                  <a:pt x="38" y="19"/>
                </a:lnTo>
                <a:lnTo>
                  <a:pt x="42" y="26"/>
                </a:lnTo>
                <a:lnTo>
                  <a:pt x="42" y="31"/>
                </a:lnTo>
                <a:lnTo>
                  <a:pt x="42" y="34"/>
                </a:lnTo>
                <a:lnTo>
                  <a:pt x="39" y="36"/>
                </a:lnTo>
                <a:lnTo>
                  <a:pt x="32" y="41"/>
                </a:lnTo>
                <a:lnTo>
                  <a:pt x="20" y="43"/>
                </a:lnTo>
                <a:lnTo>
                  <a:pt x="15" y="46"/>
                </a:lnTo>
                <a:lnTo>
                  <a:pt x="12" y="48"/>
                </a:lnTo>
                <a:lnTo>
                  <a:pt x="11" y="48"/>
                </a:lnTo>
                <a:lnTo>
                  <a:pt x="11" y="51"/>
                </a:lnTo>
              </a:path>
            </a:pathLst>
          </a:custGeom>
          <a:solidFill>
            <a:srgbClr val="00CC9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29" name="Freeform 30"/>
          <p:cNvSpPr>
            <a:spLocks/>
          </p:cNvSpPr>
          <p:nvPr/>
        </p:nvSpPr>
        <p:spPr bwMode="auto">
          <a:xfrm>
            <a:off x="3714750" y="1690688"/>
            <a:ext cx="119063" cy="144462"/>
          </a:xfrm>
          <a:custGeom>
            <a:avLst/>
            <a:gdLst>
              <a:gd name="T0" fmla="*/ 2147483647 w 43"/>
              <a:gd name="T1" fmla="*/ 2147483647 h 52"/>
              <a:gd name="T2" fmla="*/ 2147483647 w 43"/>
              <a:gd name="T3" fmla="*/ 2147483647 h 52"/>
              <a:gd name="T4" fmla="*/ 2147483647 w 43"/>
              <a:gd name="T5" fmla="*/ 2147483647 h 52"/>
              <a:gd name="T6" fmla="*/ 0 w 43"/>
              <a:gd name="T7" fmla="*/ 2147483647 h 52"/>
              <a:gd name="T8" fmla="*/ 0 w 43"/>
              <a:gd name="T9" fmla="*/ 2147483647 h 52"/>
              <a:gd name="T10" fmla="*/ 0 w 43"/>
              <a:gd name="T11" fmla="*/ 2147483647 h 52"/>
              <a:gd name="T12" fmla="*/ 2147483647 w 43"/>
              <a:gd name="T13" fmla="*/ 0 h 52"/>
              <a:gd name="T14" fmla="*/ 2147483647 w 43"/>
              <a:gd name="T15" fmla="*/ 2147483647 h 52"/>
              <a:gd name="T16" fmla="*/ 2147483647 w 43"/>
              <a:gd name="T17" fmla="*/ 2147483647 h 52"/>
              <a:gd name="T18" fmla="*/ 2147483647 w 43"/>
              <a:gd name="T19" fmla="*/ 2147483647 h 52"/>
              <a:gd name="T20" fmla="*/ 2147483647 w 43"/>
              <a:gd name="T21" fmla="*/ 2147483647 h 52"/>
              <a:gd name="T22" fmla="*/ 2147483647 w 43"/>
              <a:gd name="T23" fmla="*/ 2147483647 h 52"/>
              <a:gd name="T24" fmla="*/ 2147483647 w 43"/>
              <a:gd name="T25" fmla="*/ 2147483647 h 52"/>
              <a:gd name="T26" fmla="*/ 2147483647 w 43"/>
              <a:gd name="T27" fmla="*/ 2147483647 h 52"/>
              <a:gd name="T28" fmla="*/ 2147483647 w 43"/>
              <a:gd name="T29" fmla="*/ 2147483647 h 52"/>
              <a:gd name="T30" fmla="*/ 2147483647 w 43"/>
              <a:gd name="T31" fmla="*/ 2147483647 h 52"/>
              <a:gd name="T32" fmla="*/ 2147483647 w 43"/>
              <a:gd name="T33" fmla="*/ 2147483647 h 52"/>
              <a:gd name="T34" fmla="*/ 2147483647 w 43"/>
              <a:gd name="T35" fmla="*/ 2147483647 h 52"/>
              <a:gd name="T36" fmla="*/ 2147483647 w 43"/>
              <a:gd name="T37" fmla="*/ 2147483647 h 52"/>
              <a:gd name="T38" fmla="*/ 2147483647 w 43"/>
              <a:gd name="T39" fmla="*/ 2147483647 h 52"/>
              <a:gd name="T40" fmla="*/ 2147483647 w 43"/>
              <a:gd name="T41" fmla="*/ 2147483647 h 52"/>
              <a:gd name="T42" fmla="*/ 2147483647 w 43"/>
              <a:gd name="T43" fmla="*/ 2147483647 h 52"/>
              <a:gd name="T44" fmla="*/ 2147483647 w 43"/>
              <a:gd name="T45" fmla="*/ 2147483647 h 52"/>
              <a:gd name="T46" fmla="*/ 2147483647 w 43"/>
              <a:gd name="T47" fmla="*/ 2147483647 h 52"/>
              <a:gd name="T48" fmla="*/ 2147483647 w 43"/>
              <a:gd name="T49" fmla="*/ 2147483647 h 52"/>
              <a:gd name="T50" fmla="*/ 2147483647 w 43"/>
              <a:gd name="T51" fmla="*/ 2147483647 h 52"/>
              <a:gd name="T52" fmla="*/ 2147483647 w 43"/>
              <a:gd name="T53" fmla="*/ 2147483647 h 52"/>
              <a:gd name="T54" fmla="*/ 2147483647 w 43"/>
              <a:gd name="T55" fmla="*/ 2147483647 h 52"/>
              <a:gd name="T56" fmla="*/ 2147483647 w 43"/>
              <a:gd name="T57" fmla="*/ 2147483647 h 52"/>
              <a:gd name="T58" fmla="*/ 2147483647 w 43"/>
              <a:gd name="T59" fmla="*/ 2147483647 h 52"/>
              <a:gd name="T60" fmla="*/ 2147483647 w 43"/>
              <a:gd name="T61" fmla="*/ 2147483647 h 52"/>
              <a:gd name="T62" fmla="*/ 2147483647 w 43"/>
              <a:gd name="T63" fmla="*/ 2147483647 h 52"/>
              <a:gd name="T64" fmla="*/ 2147483647 w 43"/>
              <a:gd name="T65" fmla="*/ 2147483647 h 5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3"/>
              <a:gd name="T100" fmla="*/ 0 h 52"/>
              <a:gd name="T101" fmla="*/ 43 w 43"/>
              <a:gd name="T102" fmla="*/ 52 h 5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3" h="52">
                <a:moveTo>
                  <a:pt x="10" y="51"/>
                </a:moveTo>
                <a:lnTo>
                  <a:pt x="6" y="45"/>
                </a:lnTo>
                <a:lnTo>
                  <a:pt x="3" y="38"/>
                </a:lnTo>
                <a:lnTo>
                  <a:pt x="0" y="28"/>
                </a:lnTo>
                <a:lnTo>
                  <a:pt x="0" y="16"/>
                </a:lnTo>
                <a:lnTo>
                  <a:pt x="0" y="9"/>
                </a:lnTo>
                <a:lnTo>
                  <a:pt x="1" y="0"/>
                </a:lnTo>
                <a:lnTo>
                  <a:pt x="3" y="7"/>
                </a:lnTo>
                <a:lnTo>
                  <a:pt x="3" y="12"/>
                </a:lnTo>
                <a:lnTo>
                  <a:pt x="4" y="19"/>
                </a:lnTo>
                <a:lnTo>
                  <a:pt x="4" y="21"/>
                </a:lnTo>
                <a:lnTo>
                  <a:pt x="4" y="19"/>
                </a:lnTo>
                <a:lnTo>
                  <a:pt x="7" y="21"/>
                </a:lnTo>
                <a:lnTo>
                  <a:pt x="10" y="28"/>
                </a:lnTo>
                <a:lnTo>
                  <a:pt x="12" y="33"/>
                </a:lnTo>
                <a:lnTo>
                  <a:pt x="14" y="39"/>
                </a:lnTo>
                <a:lnTo>
                  <a:pt x="17" y="45"/>
                </a:lnTo>
                <a:lnTo>
                  <a:pt x="17" y="46"/>
                </a:lnTo>
                <a:lnTo>
                  <a:pt x="22" y="38"/>
                </a:lnTo>
                <a:lnTo>
                  <a:pt x="29" y="29"/>
                </a:lnTo>
                <a:lnTo>
                  <a:pt x="35" y="22"/>
                </a:lnTo>
                <a:lnTo>
                  <a:pt x="37" y="21"/>
                </a:lnTo>
                <a:lnTo>
                  <a:pt x="37" y="19"/>
                </a:lnTo>
                <a:lnTo>
                  <a:pt x="40" y="26"/>
                </a:lnTo>
                <a:lnTo>
                  <a:pt x="42" y="31"/>
                </a:lnTo>
                <a:lnTo>
                  <a:pt x="40" y="34"/>
                </a:lnTo>
                <a:lnTo>
                  <a:pt x="39" y="36"/>
                </a:lnTo>
                <a:lnTo>
                  <a:pt x="31" y="41"/>
                </a:lnTo>
                <a:lnTo>
                  <a:pt x="19" y="43"/>
                </a:lnTo>
                <a:lnTo>
                  <a:pt x="14" y="46"/>
                </a:lnTo>
                <a:lnTo>
                  <a:pt x="11" y="48"/>
                </a:lnTo>
                <a:lnTo>
                  <a:pt x="10" y="48"/>
                </a:lnTo>
                <a:lnTo>
                  <a:pt x="10" y="51"/>
                </a:lnTo>
              </a:path>
            </a:pathLst>
          </a:custGeom>
          <a:solidFill>
            <a:srgbClr val="00CC9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30" name="Freeform 29"/>
          <p:cNvSpPr>
            <a:spLocks/>
          </p:cNvSpPr>
          <p:nvPr/>
        </p:nvSpPr>
        <p:spPr bwMode="auto">
          <a:xfrm>
            <a:off x="3138488" y="1660525"/>
            <a:ext cx="401637" cy="223838"/>
          </a:xfrm>
          <a:custGeom>
            <a:avLst/>
            <a:gdLst>
              <a:gd name="T0" fmla="*/ 2147483647 w 145"/>
              <a:gd name="T1" fmla="*/ 2147483647 h 81"/>
              <a:gd name="T2" fmla="*/ 2147483647 w 145"/>
              <a:gd name="T3" fmla="*/ 2147483647 h 81"/>
              <a:gd name="T4" fmla="*/ 2147483647 w 145"/>
              <a:gd name="T5" fmla="*/ 2147483647 h 81"/>
              <a:gd name="T6" fmla="*/ 0 w 145"/>
              <a:gd name="T7" fmla="*/ 2147483647 h 81"/>
              <a:gd name="T8" fmla="*/ 2147483647 w 145"/>
              <a:gd name="T9" fmla="*/ 2147483647 h 81"/>
              <a:gd name="T10" fmla="*/ 2147483647 w 145"/>
              <a:gd name="T11" fmla="*/ 2147483647 h 81"/>
              <a:gd name="T12" fmla="*/ 2147483647 w 145"/>
              <a:gd name="T13" fmla="*/ 2147483647 h 81"/>
              <a:gd name="T14" fmla="*/ 2147483647 w 145"/>
              <a:gd name="T15" fmla="*/ 2147483647 h 81"/>
              <a:gd name="T16" fmla="*/ 2147483647 w 145"/>
              <a:gd name="T17" fmla="*/ 2147483647 h 81"/>
              <a:gd name="T18" fmla="*/ 2147483647 w 145"/>
              <a:gd name="T19" fmla="*/ 2147483647 h 81"/>
              <a:gd name="T20" fmla="*/ 2147483647 w 145"/>
              <a:gd name="T21" fmla="*/ 2147483647 h 81"/>
              <a:gd name="T22" fmla="*/ 2147483647 w 145"/>
              <a:gd name="T23" fmla="*/ 2147483647 h 81"/>
              <a:gd name="T24" fmla="*/ 2147483647 w 145"/>
              <a:gd name="T25" fmla="*/ 2147483647 h 81"/>
              <a:gd name="T26" fmla="*/ 2147483647 w 145"/>
              <a:gd name="T27" fmla="*/ 2147483647 h 81"/>
              <a:gd name="T28" fmla="*/ 2147483647 w 145"/>
              <a:gd name="T29" fmla="*/ 2147483647 h 81"/>
              <a:gd name="T30" fmla="*/ 2147483647 w 145"/>
              <a:gd name="T31" fmla="*/ 2147483647 h 81"/>
              <a:gd name="T32" fmla="*/ 2147483647 w 145"/>
              <a:gd name="T33" fmla="*/ 2147483647 h 81"/>
              <a:gd name="T34" fmla="*/ 2147483647 w 145"/>
              <a:gd name="T35" fmla="*/ 2147483647 h 81"/>
              <a:gd name="T36" fmla="*/ 2147483647 w 145"/>
              <a:gd name="T37" fmla="*/ 2147483647 h 81"/>
              <a:gd name="T38" fmla="*/ 2147483647 w 145"/>
              <a:gd name="T39" fmla="*/ 2147483647 h 81"/>
              <a:gd name="T40" fmla="*/ 2147483647 w 145"/>
              <a:gd name="T41" fmla="*/ 2147483647 h 81"/>
              <a:gd name="T42" fmla="*/ 2147483647 w 145"/>
              <a:gd name="T43" fmla="*/ 2147483647 h 81"/>
              <a:gd name="T44" fmla="*/ 2147483647 w 145"/>
              <a:gd name="T45" fmla="*/ 2147483647 h 81"/>
              <a:gd name="T46" fmla="*/ 2147483647 w 145"/>
              <a:gd name="T47" fmla="*/ 2147483647 h 81"/>
              <a:gd name="T48" fmla="*/ 2147483647 w 145"/>
              <a:gd name="T49" fmla="*/ 2147483647 h 81"/>
              <a:gd name="T50" fmla="*/ 2147483647 w 145"/>
              <a:gd name="T51" fmla="*/ 2147483647 h 81"/>
              <a:gd name="T52" fmla="*/ 2147483647 w 145"/>
              <a:gd name="T53" fmla="*/ 2147483647 h 81"/>
              <a:gd name="T54" fmla="*/ 2147483647 w 145"/>
              <a:gd name="T55" fmla="*/ 2147483647 h 81"/>
              <a:gd name="T56" fmla="*/ 2147483647 w 145"/>
              <a:gd name="T57" fmla="*/ 2147483647 h 81"/>
              <a:gd name="T58" fmla="*/ 2147483647 w 145"/>
              <a:gd name="T59" fmla="*/ 2147483647 h 81"/>
              <a:gd name="T60" fmla="*/ 2147483647 w 145"/>
              <a:gd name="T61" fmla="*/ 2147483647 h 81"/>
              <a:gd name="T62" fmla="*/ 2147483647 w 145"/>
              <a:gd name="T63" fmla="*/ 2147483647 h 81"/>
              <a:gd name="T64" fmla="*/ 2147483647 w 145"/>
              <a:gd name="T65" fmla="*/ 2147483647 h 81"/>
              <a:gd name="T66" fmla="*/ 2147483647 w 145"/>
              <a:gd name="T67" fmla="*/ 2147483647 h 81"/>
              <a:gd name="T68" fmla="*/ 2147483647 w 145"/>
              <a:gd name="T69" fmla="*/ 2147483647 h 81"/>
              <a:gd name="T70" fmla="*/ 2147483647 w 145"/>
              <a:gd name="T71" fmla="*/ 2147483647 h 81"/>
              <a:gd name="T72" fmla="*/ 2147483647 w 145"/>
              <a:gd name="T73" fmla="*/ 2147483647 h 81"/>
              <a:gd name="T74" fmla="*/ 2147483647 w 145"/>
              <a:gd name="T75" fmla="*/ 2147483647 h 8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45"/>
              <a:gd name="T115" fmla="*/ 0 h 81"/>
              <a:gd name="T116" fmla="*/ 145 w 145"/>
              <a:gd name="T117" fmla="*/ 81 h 8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45" h="81">
                <a:moveTo>
                  <a:pt x="32" y="79"/>
                </a:moveTo>
                <a:lnTo>
                  <a:pt x="24" y="75"/>
                </a:lnTo>
                <a:lnTo>
                  <a:pt x="16" y="72"/>
                </a:lnTo>
                <a:lnTo>
                  <a:pt x="9" y="69"/>
                </a:lnTo>
                <a:lnTo>
                  <a:pt x="0" y="64"/>
                </a:lnTo>
                <a:lnTo>
                  <a:pt x="2" y="45"/>
                </a:lnTo>
                <a:lnTo>
                  <a:pt x="2" y="30"/>
                </a:lnTo>
                <a:lnTo>
                  <a:pt x="0" y="22"/>
                </a:lnTo>
                <a:lnTo>
                  <a:pt x="0" y="17"/>
                </a:lnTo>
                <a:lnTo>
                  <a:pt x="2" y="15"/>
                </a:lnTo>
                <a:lnTo>
                  <a:pt x="3" y="19"/>
                </a:lnTo>
                <a:lnTo>
                  <a:pt x="6" y="24"/>
                </a:lnTo>
                <a:lnTo>
                  <a:pt x="11" y="30"/>
                </a:lnTo>
                <a:lnTo>
                  <a:pt x="17" y="35"/>
                </a:lnTo>
                <a:lnTo>
                  <a:pt x="21" y="39"/>
                </a:lnTo>
                <a:lnTo>
                  <a:pt x="27" y="40"/>
                </a:lnTo>
                <a:lnTo>
                  <a:pt x="32" y="42"/>
                </a:lnTo>
                <a:lnTo>
                  <a:pt x="34" y="47"/>
                </a:lnTo>
                <a:lnTo>
                  <a:pt x="34" y="54"/>
                </a:lnTo>
                <a:lnTo>
                  <a:pt x="35" y="60"/>
                </a:lnTo>
                <a:lnTo>
                  <a:pt x="35" y="65"/>
                </a:lnTo>
                <a:lnTo>
                  <a:pt x="37" y="69"/>
                </a:lnTo>
                <a:lnTo>
                  <a:pt x="38" y="70"/>
                </a:lnTo>
                <a:lnTo>
                  <a:pt x="41" y="67"/>
                </a:lnTo>
                <a:lnTo>
                  <a:pt x="45" y="60"/>
                </a:lnTo>
                <a:lnTo>
                  <a:pt x="45" y="45"/>
                </a:lnTo>
                <a:lnTo>
                  <a:pt x="46" y="32"/>
                </a:lnTo>
                <a:lnTo>
                  <a:pt x="46" y="24"/>
                </a:lnTo>
                <a:lnTo>
                  <a:pt x="48" y="17"/>
                </a:lnTo>
                <a:lnTo>
                  <a:pt x="52" y="12"/>
                </a:lnTo>
                <a:lnTo>
                  <a:pt x="57" y="7"/>
                </a:lnTo>
                <a:lnTo>
                  <a:pt x="66" y="4"/>
                </a:lnTo>
                <a:lnTo>
                  <a:pt x="78" y="0"/>
                </a:lnTo>
                <a:lnTo>
                  <a:pt x="80" y="14"/>
                </a:lnTo>
                <a:lnTo>
                  <a:pt x="78" y="25"/>
                </a:lnTo>
                <a:lnTo>
                  <a:pt x="76" y="37"/>
                </a:lnTo>
                <a:lnTo>
                  <a:pt x="69" y="49"/>
                </a:lnTo>
                <a:lnTo>
                  <a:pt x="67" y="57"/>
                </a:lnTo>
                <a:lnTo>
                  <a:pt x="66" y="64"/>
                </a:lnTo>
                <a:lnTo>
                  <a:pt x="64" y="69"/>
                </a:lnTo>
                <a:lnTo>
                  <a:pt x="63" y="74"/>
                </a:lnTo>
                <a:lnTo>
                  <a:pt x="64" y="75"/>
                </a:lnTo>
                <a:lnTo>
                  <a:pt x="67" y="77"/>
                </a:lnTo>
                <a:lnTo>
                  <a:pt x="73" y="77"/>
                </a:lnTo>
                <a:lnTo>
                  <a:pt x="81" y="75"/>
                </a:lnTo>
                <a:lnTo>
                  <a:pt x="84" y="69"/>
                </a:lnTo>
                <a:lnTo>
                  <a:pt x="85" y="64"/>
                </a:lnTo>
                <a:lnTo>
                  <a:pt x="87" y="60"/>
                </a:lnTo>
                <a:lnTo>
                  <a:pt x="87" y="57"/>
                </a:lnTo>
                <a:lnTo>
                  <a:pt x="91" y="55"/>
                </a:lnTo>
                <a:lnTo>
                  <a:pt x="94" y="52"/>
                </a:lnTo>
                <a:lnTo>
                  <a:pt x="99" y="49"/>
                </a:lnTo>
                <a:lnTo>
                  <a:pt x="101" y="37"/>
                </a:lnTo>
                <a:lnTo>
                  <a:pt x="103" y="27"/>
                </a:lnTo>
                <a:lnTo>
                  <a:pt x="106" y="17"/>
                </a:lnTo>
                <a:lnTo>
                  <a:pt x="110" y="12"/>
                </a:lnTo>
                <a:lnTo>
                  <a:pt x="115" y="9"/>
                </a:lnTo>
                <a:lnTo>
                  <a:pt x="122" y="9"/>
                </a:lnTo>
                <a:lnTo>
                  <a:pt x="130" y="9"/>
                </a:lnTo>
                <a:lnTo>
                  <a:pt x="137" y="9"/>
                </a:lnTo>
                <a:lnTo>
                  <a:pt x="141" y="12"/>
                </a:lnTo>
                <a:lnTo>
                  <a:pt x="144" y="22"/>
                </a:lnTo>
                <a:lnTo>
                  <a:pt x="142" y="30"/>
                </a:lnTo>
                <a:lnTo>
                  <a:pt x="140" y="40"/>
                </a:lnTo>
                <a:lnTo>
                  <a:pt x="135" y="49"/>
                </a:lnTo>
                <a:lnTo>
                  <a:pt x="130" y="54"/>
                </a:lnTo>
                <a:lnTo>
                  <a:pt x="122" y="57"/>
                </a:lnTo>
                <a:lnTo>
                  <a:pt x="113" y="60"/>
                </a:lnTo>
                <a:lnTo>
                  <a:pt x="112" y="60"/>
                </a:lnTo>
                <a:lnTo>
                  <a:pt x="110" y="60"/>
                </a:lnTo>
                <a:lnTo>
                  <a:pt x="106" y="70"/>
                </a:lnTo>
                <a:lnTo>
                  <a:pt x="99" y="75"/>
                </a:lnTo>
                <a:lnTo>
                  <a:pt x="89" y="79"/>
                </a:lnTo>
                <a:lnTo>
                  <a:pt x="78" y="80"/>
                </a:lnTo>
                <a:lnTo>
                  <a:pt x="55" y="80"/>
                </a:lnTo>
                <a:lnTo>
                  <a:pt x="42" y="79"/>
                </a:lnTo>
                <a:lnTo>
                  <a:pt x="32" y="79"/>
                </a:lnTo>
              </a:path>
            </a:pathLst>
          </a:custGeom>
          <a:solidFill>
            <a:srgbClr val="00CC9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31" name="Freeform 28"/>
          <p:cNvSpPr>
            <a:spLocks/>
          </p:cNvSpPr>
          <p:nvPr/>
        </p:nvSpPr>
        <p:spPr bwMode="auto">
          <a:xfrm>
            <a:off x="3028950" y="1377950"/>
            <a:ext cx="125413" cy="465138"/>
          </a:xfrm>
          <a:custGeom>
            <a:avLst/>
            <a:gdLst>
              <a:gd name="T0" fmla="*/ 504051646 w 112"/>
              <a:gd name="T1" fmla="*/ 0 h 420"/>
              <a:gd name="T2" fmla="*/ 1503378410 w 112"/>
              <a:gd name="T3" fmla="*/ 2147483647 h 420"/>
              <a:gd name="T4" fmla="*/ 0 60000 65536"/>
              <a:gd name="T5" fmla="*/ 0 60000 65536"/>
              <a:gd name="T6" fmla="*/ 0 w 112"/>
              <a:gd name="T7" fmla="*/ 0 h 420"/>
              <a:gd name="T8" fmla="*/ 112 w 112"/>
              <a:gd name="T9" fmla="*/ 420 h 4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" h="420">
                <a:moveTo>
                  <a:pt x="37" y="0"/>
                </a:moveTo>
                <a:cubicBezTo>
                  <a:pt x="84" y="141"/>
                  <a:pt x="0" y="308"/>
                  <a:pt x="112" y="42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32" name="Freeform 27"/>
          <p:cNvSpPr>
            <a:spLocks/>
          </p:cNvSpPr>
          <p:nvPr/>
        </p:nvSpPr>
        <p:spPr bwMode="auto">
          <a:xfrm>
            <a:off x="3319463" y="1152525"/>
            <a:ext cx="1044575" cy="722313"/>
          </a:xfrm>
          <a:custGeom>
            <a:avLst/>
            <a:gdLst>
              <a:gd name="T0" fmla="*/ 0 w 944"/>
              <a:gd name="T1" fmla="*/ 2147483647 h 652"/>
              <a:gd name="T2" fmla="*/ 754251837 w 944"/>
              <a:gd name="T3" fmla="*/ 2147483647 h 652"/>
              <a:gd name="T4" fmla="*/ 1137499002 w 944"/>
              <a:gd name="T5" fmla="*/ 2147483647 h 652"/>
              <a:gd name="T6" fmla="*/ 1683596087 w 944"/>
              <a:gd name="T7" fmla="*/ 2147483647 h 652"/>
              <a:gd name="T8" fmla="*/ 1869710755 w 944"/>
              <a:gd name="T9" fmla="*/ 1628645151 h 652"/>
              <a:gd name="T10" fmla="*/ 2147483647 w 944"/>
              <a:gd name="T11" fmla="*/ 2147483647 h 652"/>
              <a:gd name="T12" fmla="*/ 2147483647 w 944"/>
              <a:gd name="T13" fmla="*/ 2147483647 h 652"/>
              <a:gd name="T14" fmla="*/ 944038008 w 944"/>
              <a:gd name="T15" fmla="*/ 2147483647 h 652"/>
              <a:gd name="T16" fmla="*/ 1137499002 w 944"/>
              <a:gd name="T17" fmla="*/ 2147483647 h 652"/>
              <a:gd name="T18" fmla="*/ 1316266515 w 944"/>
              <a:gd name="T19" fmla="*/ 2147483647 h 652"/>
              <a:gd name="T20" fmla="*/ 1503605017 w 944"/>
              <a:gd name="T21" fmla="*/ 2147483647 h 652"/>
              <a:gd name="T22" fmla="*/ 1869710755 w 944"/>
              <a:gd name="T23" fmla="*/ 2147483647 h 652"/>
              <a:gd name="T24" fmla="*/ 2147483647 w 944"/>
              <a:gd name="T25" fmla="*/ 2147483647 h 652"/>
              <a:gd name="T26" fmla="*/ 2147483647 w 944"/>
              <a:gd name="T27" fmla="*/ 2147483647 h 652"/>
              <a:gd name="T28" fmla="*/ 2147483647 w 944"/>
              <a:gd name="T29" fmla="*/ 2147483647 h 652"/>
              <a:gd name="T30" fmla="*/ 2147483647 w 944"/>
              <a:gd name="T31" fmla="*/ 2147483647 h 652"/>
              <a:gd name="T32" fmla="*/ 2147483647 w 944"/>
              <a:gd name="T33" fmla="*/ 2147483647 h 652"/>
              <a:gd name="T34" fmla="*/ 2147483647 w 944"/>
              <a:gd name="T35" fmla="*/ 2147483647 h 652"/>
              <a:gd name="T36" fmla="*/ 2147483647 w 944"/>
              <a:gd name="T37" fmla="*/ 2147483647 h 652"/>
              <a:gd name="T38" fmla="*/ 2147483647 w 944"/>
              <a:gd name="T39" fmla="*/ 2147483647 h 652"/>
              <a:gd name="T40" fmla="*/ 2147483647 w 944"/>
              <a:gd name="T41" fmla="*/ 2147483647 h 652"/>
              <a:gd name="T42" fmla="*/ 2147483647 w 944"/>
              <a:gd name="T43" fmla="*/ 2147483647 h 652"/>
              <a:gd name="T44" fmla="*/ 2147483647 w 944"/>
              <a:gd name="T45" fmla="*/ 2147483647 h 652"/>
              <a:gd name="T46" fmla="*/ 2147483647 w 944"/>
              <a:gd name="T47" fmla="*/ 2147483647 h 652"/>
              <a:gd name="T48" fmla="*/ 2147483647 w 944"/>
              <a:gd name="T49" fmla="*/ 2147483647 h 652"/>
              <a:gd name="T50" fmla="*/ 2147483647 w 944"/>
              <a:gd name="T51" fmla="*/ 2147483647 h 652"/>
              <a:gd name="T52" fmla="*/ 2147483647 w 944"/>
              <a:gd name="T53" fmla="*/ 2147483647 h 652"/>
              <a:gd name="T54" fmla="*/ 2147483647 w 944"/>
              <a:gd name="T55" fmla="*/ 2147483647 h 652"/>
              <a:gd name="T56" fmla="*/ 2147483647 w 944"/>
              <a:gd name="T57" fmla="*/ 2147483647 h 652"/>
              <a:gd name="T58" fmla="*/ 2147483647 w 944"/>
              <a:gd name="T59" fmla="*/ 2147483647 h 652"/>
              <a:gd name="T60" fmla="*/ 2147483647 w 944"/>
              <a:gd name="T61" fmla="*/ 2147483647 h 652"/>
              <a:gd name="T62" fmla="*/ 2147483647 w 944"/>
              <a:gd name="T63" fmla="*/ 2147483647 h 652"/>
              <a:gd name="T64" fmla="*/ 2147483647 w 944"/>
              <a:gd name="T65" fmla="*/ 2147483647 h 652"/>
              <a:gd name="T66" fmla="*/ 2147483647 w 944"/>
              <a:gd name="T67" fmla="*/ 2147483647 h 652"/>
              <a:gd name="T68" fmla="*/ 2147483647 w 944"/>
              <a:gd name="T69" fmla="*/ 2147483647 h 652"/>
              <a:gd name="T70" fmla="*/ 2147483647 w 944"/>
              <a:gd name="T71" fmla="*/ 2147483647 h 652"/>
              <a:gd name="T72" fmla="*/ 2147483647 w 944"/>
              <a:gd name="T73" fmla="*/ 2147483647 h 652"/>
              <a:gd name="T74" fmla="*/ 2147483647 w 944"/>
              <a:gd name="T75" fmla="*/ 2147483647 h 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944"/>
              <a:gd name="T115" fmla="*/ 0 h 652"/>
              <a:gd name="T116" fmla="*/ 944 w 944"/>
              <a:gd name="T117" fmla="*/ 652 h 65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944" h="652">
                <a:moveTo>
                  <a:pt x="0" y="234"/>
                </a:moveTo>
                <a:cubicBezTo>
                  <a:pt x="79" y="353"/>
                  <a:pt x="50" y="418"/>
                  <a:pt x="60" y="594"/>
                </a:cubicBezTo>
                <a:cubicBezTo>
                  <a:pt x="153" y="532"/>
                  <a:pt x="90" y="593"/>
                  <a:pt x="90" y="414"/>
                </a:cubicBezTo>
                <a:cubicBezTo>
                  <a:pt x="90" y="383"/>
                  <a:pt x="120" y="347"/>
                  <a:pt x="135" y="324"/>
                </a:cubicBezTo>
                <a:cubicBezTo>
                  <a:pt x="140" y="259"/>
                  <a:pt x="126" y="190"/>
                  <a:pt x="150" y="129"/>
                </a:cubicBezTo>
                <a:cubicBezTo>
                  <a:pt x="158" y="109"/>
                  <a:pt x="190" y="153"/>
                  <a:pt x="195" y="174"/>
                </a:cubicBezTo>
                <a:cubicBezTo>
                  <a:pt x="201" y="199"/>
                  <a:pt x="186" y="224"/>
                  <a:pt x="180" y="249"/>
                </a:cubicBezTo>
                <a:cubicBezTo>
                  <a:pt x="164" y="323"/>
                  <a:pt x="128" y="391"/>
                  <a:pt x="75" y="444"/>
                </a:cubicBezTo>
                <a:cubicBezTo>
                  <a:pt x="80" y="479"/>
                  <a:pt x="84" y="514"/>
                  <a:pt x="90" y="549"/>
                </a:cubicBezTo>
                <a:cubicBezTo>
                  <a:pt x="94" y="569"/>
                  <a:pt x="84" y="609"/>
                  <a:pt x="105" y="609"/>
                </a:cubicBezTo>
                <a:cubicBezTo>
                  <a:pt x="126" y="609"/>
                  <a:pt x="112" y="568"/>
                  <a:pt x="120" y="549"/>
                </a:cubicBezTo>
                <a:cubicBezTo>
                  <a:pt x="127" y="532"/>
                  <a:pt x="143" y="520"/>
                  <a:pt x="150" y="504"/>
                </a:cubicBezTo>
                <a:cubicBezTo>
                  <a:pt x="163" y="475"/>
                  <a:pt x="170" y="444"/>
                  <a:pt x="180" y="414"/>
                </a:cubicBezTo>
                <a:cubicBezTo>
                  <a:pt x="185" y="399"/>
                  <a:pt x="210" y="402"/>
                  <a:pt x="225" y="399"/>
                </a:cubicBezTo>
                <a:cubicBezTo>
                  <a:pt x="255" y="392"/>
                  <a:pt x="285" y="389"/>
                  <a:pt x="315" y="384"/>
                </a:cubicBezTo>
                <a:cubicBezTo>
                  <a:pt x="316" y="383"/>
                  <a:pt x="380" y="280"/>
                  <a:pt x="390" y="294"/>
                </a:cubicBezTo>
                <a:cubicBezTo>
                  <a:pt x="427" y="349"/>
                  <a:pt x="358" y="401"/>
                  <a:pt x="330" y="429"/>
                </a:cubicBezTo>
                <a:cubicBezTo>
                  <a:pt x="325" y="444"/>
                  <a:pt x="312" y="458"/>
                  <a:pt x="315" y="474"/>
                </a:cubicBezTo>
                <a:cubicBezTo>
                  <a:pt x="318" y="492"/>
                  <a:pt x="345" y="519"/>
                  <a:pt x="345" y="519"/>
                </a:cubicBezTo>
                <a:cubicBezTo>
                  <a:pt x="363" y="447"/>
                  <a:pt x="379" y="385"/>
                  <a:pt x="420" y="324"/>
                </a:cubicBezTo>
                <a:cubicBezTo>
                  <a:pt x="443" y="0"/>
                  <a:pt x="409" y="97"/>
                  <a:pt x="480" y="204"/>
                </a:cubicBezTo>
                <a:cubicBezTo>
                  <a:pt x="442" y="317"/>
                  <a:pt x="438" y="466"/>
                  <a:pt x="540" y="534"/>
                </a:cubicBezTo>
                <a:cubicBezTo>
                  <a:pt x="579" y="652"/>
                  <a:pt x="534" y="535"/>
                  <a:pt x="570" y="399"/>
                </a:cubicBezTo>
                <a:cubicBezTo>
                  <a:pt x="575" y="379"/>
                  <a:pt x="600" y="369"/>
                  <a:pt x="615" y="354"/>
                </a:cubicBezTo>
                <a:cubicBezTo>
                  <a:pt x="630" y="310"/>
                  <a:pt x="670" y="199"/>
                  <a:pt x="645" y="174"/>
                </a:cubicBezTo>
                <a:cubicBezTo>
                  <a:pt x="616" y="145"/>
                  <a:pt x="621" y="253"/>
                  <a:pt x="615" y="294"/>
                </a:cubicBezTo>
                <a:cubicBezTo>
                  <a:pt x="598" y="415"/>
                  <a:pt x="611" y="365"/>
                  <a:pt x="585" y="444"/>
                </a:cubicBezTo>
                <a:cubicBezTo>
                  <a:pt x="590" y="459"/>
                  <a:pt x="584" y="489"/>
                  <a:pt x="600" y="489"/>
                </a:cubicBezTo>
                <a:cubicBezTo>
                  <a:pt x="618" y="489"/>
                  <a:pt x="618" y="458"/>
                  <a:pt x="630" y="444"/>
                </a:cubicBezTo>
                <a:cubicBezTo>
                  <a:pt x="666" y="401"/>
                  <a:pt x="676" y="398"/>
                  <a:pt x="720" y="369"/>
                </a:cubicBezTo>
                <a:cubicBezTo>
                  <a:pt x="730" y="354"/>
                  <a:pt x="743" y="341"/>
                  <a:pt x="750" y="324"/>
                </a:cubicBezTo>
                <a:cubicBezTo>
                  <a:pt x="758" y="305"/>
                  <a:pt x="754" y="281"/>
                  <a:pt x="765" y="264"/>
                </a:cubicBezTo>
                <a:cubicBezTo>
                  <a:pt x="785" y="234"/>
                  <a:pt x="944" y="167"/>
                  <a:pt x="795" y="204"/>
                </a:cubicBezTo>
                <a:cubicBezTo>
                  <a:pt x="757" y="317"/>
                  <a:pt x="813" y="182"/>
                  <a:pt x="735" y="279"/>
                </a:cubicBezTo>
                <a:cubicBezTo>
                  <a:pt x="725" y="291"/>
                  <a:pt x="727" y="310"/>
                  <a:pt x="720" y="324"/>
                </a:cubicBezTo>
                <a:cubicBezTo>
                  <a:pt x="712" y="340"/>
                  <a:pt x="700" y="354"/>
                  <a:pt x="690" y="369"/>
                </a:cubicBezTo>
                <a:cubicBezTo>
                  <a:pt x="695" y="404"/>
                  <a:pt x="705" y="439"/>
                  <a:pt x="705" y="474"/>
                </a:cubicBezTo>
                <a:cubicBezTo>
                  <a:pt x="705" y="514"/>
                  <a:pt x="690" y="634"/>
                  <a:pt x="690" y="594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33" name="Line 26"/>
          <p:cNvSpPr>
            <a:spLocks noChangeShapeType="1"/>
          </p:cNvSpPr>
          <p:nvPr/>
        </p:nvSpPr>
        <p:spPr bwMode="auto">
          <a:xfrm flipV="1">
            <a:off x="4770438" y="1884363"/>
            <a:ext cx="0" cy="1195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34" name="Line 25"/>
          <p:cNvSpPr>
            <a:spLocks noChangeShapeType="1"/>
          </p:cNvSpPr>
          <p:nvPr/>
        </p:nvSpPr>
        <p:spPr bwMode="auto">
          <a:xfrm flipV="1">
            <a:off x="4570413" y="889000"/>
            <a:ext cx="3175" cy="995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35" name="Line 24"/>
          <p:cNvSpPr>
            <a:spLocks noChangeShapeType="1"/>
          </p:cNvSpPr>
          <p:nvPr/>
        </p:nvSpPr>
        <p:spPr bwMode="auto">
          <a:xfrm flipV="1">
            <a:off x="5367338" y="889000"/>
            <a:ext cx="1587" cy="995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36" name="Line 23"/>
          <p:cNvSpPr>
            <a:spLocks noChangeShapeType="1"/>
          </p:cNvSpPr>
          <p:nvPr/>
        </p:nvSpPr>
        <p:spPr bwMode="auto">
          <a:xfrm>
            <a:off x="3376613" y="889000"/>
            <a:ext cx="398462" cy="3984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2037" name="Text Box 22"/>
          <p:cNvSpPr txBox="1">
            <a:spLocks noChangeArrowheads="1"/>
          </p:cNvSpPr>
          <p:nvPr/>
        </p:nvSpPr>
        <p:spPr bwMode="auto">
          <a:xfrm>
            <a:off x="1865313" y="914400"/>
            <a:ext cx="6302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>
                <a:solidFill>
                  <a:srgbClr val="000000"/>
                </a:solidFill>
                <a:cs typeface="Times New Roman" pitchFamily="18" charset="0"/>
              </a:rPr>
              <a:t>ESi</a:t>
            </a:r>
            <a:endParaRPr lang="es-ES" altLang="es-AR"/>
          </a:p>
        </p:txBody>
      </p:sp>
      <p:sp>
        <p:nvSpPr>
          <p:cNvPr id="42038" name="Text Box 21"/>
          <p:cNvSpPr txBox="1">
            <a:spLocks noChangeArrowheads="1"/>
          </p:cNvSpPr>
          <p:nvPr/>
        </p:nvSpPr>
        <p:spPr bwMode="auto">
          <a:xfrm>
            <a:off x="1851025" y="2492375"/>
            <a:ext cx="63182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>
                <a:solidFill>
                  <a:srgbClr val="000000"/>
                </a:solidFill>
                <a:cs typeface="Times New Roman" pitchFamily="18" charset="0"/>
              </a:rPr>
              <a:t>EH</a:t>
            </a:r>
            <a:r>
              <a:rPr lang="es-ES" altLang="es-AR" baseline="-30000">
                <a:solidFill>
                  <a:srgbClr val="000000"/>
                </a:solidFill>
                <a:cs typeface="Times New Roman" pitchFamily="18" charset="0"/>
              </a:rPr>
              <a:t>i</a:t>
            </a:r>
            <a:endParaRPr lang="es-ES" altLang="es-AR"/>
          </a:p>
        </p:txBody>
      </p:sp>
      <p:sp>
        <p:nvSpPr>
          <p:cNvPr id="42039" name="Text Box 20"/>
          <p:cNvSpPr txBox="1">
            <a:spLocks noChangeArrowheads="1"/>
          </p:cNvSpPr>
          <p:nvPr/>
        </p:nvSpPr>
        <p:spPr bwMode="auto">
          <a:xfrm>
            <a:off x="1549400" y="5045075"/>
            <a:ext cx="63023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>
                <a:solidFill>
                  <a:srgbClr val="000000"/>
                </a:solidFill>
                <a:cs typeface="Times New Roman" pitchFamily="18" charset="0"/>
              </a:rPr>
              <a:t>EF</a:t>
            </a:r>
            <a:r>
              <a:rPr lang="es-ES" altLang="es-AR" baseline="-30000">
                <a:solidFill>
                  <a:srgbClr val="000000"/>
                </a:solidFill>
                <a:cs typeface="Times New Roman" pitchFamily="18" charset="0"/>
              </a:rPr>
              <a:t>i</a:t>
            </a:r>
            <a:endParaRPr lang="es-ES" altLang="es-AR"/>
          </a:p>
        </p:txBody>
      </p:sp>
      <p:sp>
        <p:nvSpPr>
          <p:cNvPr id="42040" name="Text Box 19"/>
          <p:cNvSpPr txBox="1">
            <a:spLocks noChangeArrowheads="1"/>
          </p:cNvSpPr>
          <p:nvPr/>
        </p:nvSpPr>
        <p:spPr bwMode="auto">
          <a:xfrm>
            <a:off x="6918325" y="1731963"/>
            <a:ext cx="6302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>
                <a:solidFill>
                  <a:srgbClr val="000000"/>
                </a:solidFill>
                <a:cs typeface="Times New Roman" pitchFamily="18" charset="0"/>
              </a:rPr>
              <a:t>ES</a:t>
            </a:r>
            <a:r>
              <a:rPr lang="es-ES" altLang="es-AR" baseline="-30000">
                <a:solidFill>
                  <a:srgbClr val="000000"/>
                </a:solidFill>
                <a:cs typeface="Times New Roman" pitchFamily="18" charset="0"/>
              </a:rPr>
              <a:t>0</a:t>
            </a:r>
            <a:endParaRPr lang="es-ES" altLang="es-AR"/>
          </a:p>
        </p:txBody>
      </p:sp>
      <p:sp>
        <p:nvSpPr>
          <p:cNvPr id="42041" name="Text Box 18"/>
          <p:cNvSpPr txBox="1">
            <a:spLocks noChangeArrowheads="1"/>
          </p:cNvSpPr>
          <p:nvPr/>
        </p:nvSpPr>
        <p:spPr bwMode="auto">
          <a:xfrm>
            <a:off x="6851650" y="3481388"/>
            <a:ext cx="63182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>
                <a:solidFill>
                  <a:srgbClr val="000000"/>
                </a:solidFill>
                <a:cs typeface="Times New Roman" pitchFamily="18" charset="0"/>
              </a:rPr>
              <a:t>EH</a:t>
            </a:r>
            <a:r>
              <a:rPr lang="es-ES" altLang="es-AR" baseline="-30000">
                <a:solidFill>
                  <a:srgbClr val="000000"/>
                </a:solidFill>
                <a:cs typeface="Times New Roman" pitchFamily="18" charset="0"/>
              </a:rPr>
              <a:t>0</a:t>
            </a:r>
            <a:endParaRPr lang="es-ES" altLang="es-AR"/>
          </a:p>
        </p:txBody>
      </p:sp>
      <p:sp>
        <p:nvSpPr>
          <p:cNvPr id="42042" name="Text Box 17"/>
          <p:cNvSpPr txBox="1">
            <a:spLocks noChangeArrowheads="1"/>
          </p:cNvSpPr>
          <p:nvPr/>
        </p:nvSpPr>
        <p:spPr bwMode="auto">
          <a:xfrm>
            <a:off x="6600825" y="5741988"/>
            <a:ext cx="63182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>
                <a:solidFill>
                  <a:srgbClr val="000000"/>
                </a:solidFill>
                <a:cs typeface="Times New Roman" pitchFamily="18" charset="0"/>
              </a:rPr>
              <a:t>EF</a:t>
            </a:r>
            <a:r>
              <a:rPr lang="es-ES" altLang="es-AR" baseline="-30000">
                <a:solidFill>
                  <a:srgbClr val="000000"/>
                </a:solidFill>
                <a:cs typeface="Times New Roman" pitchFamily="18" charset="0"/>
              </a:rPr>
              <a:t>0</a:t>
            </a:r>
            <a:endParaRPr lang="es-ES" altLang="es-AR"/>
          </a:p>
        </p:txBody>
      </p:sp>
      <p:sp>
        <p:nvSpPr>
          <p:cNvPr id="42043" name="Text Box 16"/>
          <p:cNvSpPr txBox="1">
            <a:spLocks noChangeArrowheads="1"/>
          </p:cNvSpPr>
          <p:nvPr/>
        </p:nvSpPr>
        <p:spPr bwMode="auto">
          <a:xfrm>
            <a:off x="3443288" y="836613"/>
            <a:ext cx="6334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 sz="2000">
                <a:solidFill>
                  <a:srgbClr val="000000"/>
                </a:solidFill>
                <a:cs typeface="Times New Roman" pitchFamily="18" charset="0"/>
              </a:rPr>
              <a:t>T</a:t>
            </a:r>
            <a:endParaRPr lang="es-ES" altLang="es-AR" sz="2000"/>
          </a:p>
        </p:txBody>
      </p:sp>
      <p:sp>
        <p:nvSpPr>
          <p:cNvPr id="42044" name="Text Box 15"/>
          <p:cNvSpPr txBox="1">
            <a:spLocks noChangeArrowheads="1"/>
          </p:cNvSpPr>
          <p:nvPr/>
        </p:nvSpPr>
        <p:spPr bwMode="auto">
          <a:xfrm>
            <a:off x="4430713" y="836613"/>
            <a:ext cx="63182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 sz="2000">
                <a:solidFill>
                  <a:srgbClr val="000000"/>
                </a:solidFill>
                <a:cs typeface="Times New Roman" pitchFamily="18" charset="0"/>
              </a:rPr>
              <a:t>E</a:t>
            </a:r>
            <a:endParaRPr lang="es-ES" altLang="es-AR" sz="2000"/>
          </a:p>
        </p:txBody>
      </p:sp>
      <p:sp>
        <p:nvSpPr>
          <p:cNvPr id="42045" name="Text Box 14"/>
          <p:cNvSpPr txBox="1">
            <a:spLocks noChangeArrowheads="1"/>
          </p:cNvSpPr>
          <p:nvPr/>
        </p:nvSpPr>
        <p:spPr bwMode="auto">
          <a:xfrm>
            <a:off x="5232400" y="1006475"/>
            <a:ext cx="6318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 sz="2000">
                <a:solidFill>
                  <a:srgbClr val="000000"/>
                </a:solidFill>
                <a:cs typeface="Times New Roman" pitchFamily="18" charset="0"/>
              </a:rPr>
              <a:t>PP</a:t>
            </a:r>
            <a:endParaRPr lang="es-ES" altLang="es-AR" sz="2000"/>
          </a:p>
        </p:txBody>
      </p:sp>
      <p:sp>
        <p:nvSpPr>
          <p:cNvPr id="42046" name="Text Box 13"/>
          <p:cNvSpPr txBox="1">
            <a:spLocks noChangeArrowheads="1"/>
          </p:cNvSpPr>
          <p:nvPr/>
        </p:nvSpPr>
        <p:spPr bwMode="auto">
          <a:xfrm>
            <a:off x="4076700" y="4689475"/>
            <a:ext cx="735013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 sz="2000">
                <a:solidFill>
                  <a:srgbClr val="000000"/>
                </a:solidFill>
                <a:cs typeface="Times New Roman" pitchFamily="18" charset="0"/>
              </a:rPr>
              <a:t>ANF</a:t>
            </a:r>
            <a:endParaRPr lang="es-ES" altLang="es-AR" sz="2000"/>
          </a:p>
        </p:txBody>
      </p:sp>
      <p:sp>
        <p:nvSpPr>
          <p:cNvPr id="42047" name="Text Box 12"/>
          <p:cNvSpPr txBox="1">
            <a:spLocks noChangeArrowheads="1"/>
          </p:cNvSpPr>
          <p:nvPr/>
        </p:nvSpPr>
        <p:spPr bwMode="auto">
          <a:xfrm>
            <a:off x="4284663" y="5046663"/>
            <a:ext cx="7381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 sz="2000">
                <a:solidFill>
                  <a:srgbClr val="000000"/>
                </a:solidFill>
                <a:cs typeface="Times New Roman" pitchFamily="18" charset="0"/>
              </a:rPr>
              <a:t>DNF</a:t>
            </a:r>
            <a:endParaRPr lang="es-ES" altLang="es-AR" sz="2000"/>
          </a:p>
        </p:txBody>
      </p:sp>
      <p:sp>
        <p:nvSpPr>
          <p:cNvPr id="42048" name="Text Box 11"/>
          <p:cNvSpPr txBox="1">
            <a:spLocks noChangeArrowheads="1"/>
          </p:cNvSpPr>
          <p:nvPr/>
        </p:nvSpPr>
        <p:spPr bwMode="auto">
          <a:xfrm>
            <a:off x="3890963" y="3979863"/>
            <a:ext cx="7366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 sz="2000">
                <a:solidFill>
                  <a:srgbClr val="000000"/>
                </a:solidFill>
                <a:cs typeface="Times New Roman" pitchFamily="18" charset="0"/>
              </a:rPr>
              <a:t>ABS</a:t>
            </a:r>
            <a:endParaRPr lang="es-ES" altLang="es-AR" sz="2000"/>
          </a:p>
        </p:txBody>
      </p:sp>
      <p:sp>
        <p:nvSpPr>
          <p:cNvPr id="42049" name="Text Box 10"/>
          <p:cNvSpPr txBox="1">
            <a:spLocks noChangeArrowheads="1"/>
          </p:cNvSpPr>
          <p:nvPr/>
        </p:nvSpPr>
        <p:spPr bwMode="auto">
          <a:xfrm>
            <a:off x="3798888" y="2782888"/>
            <a:ext cx="7366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 sz="2000">
                <a:solidFill>
                  <a:srgbClr val="000000"/>
                </a:solidFill>
                <a:cs typeface="Times New Roman" pitchFamily="18" charset="0"/>
              </a:rPr>
              <a:t>ABS</a:t>
            </a:r>
            <a:endParaRPr lang="es-ES" altLang="es-AR" sz="2000"/>
          </a:p>
        </p:txBody>
      </p:sp>
      <p:sp>
        <p:nvSpPr>
          <p:cNvPr id="42050" name="Text Box 9"/>
          <p:cNvSpPr txBox="1">
            <a:spLocks noChangeArrowheads="1"/>
          </p:cNvSpPr>
          <p:nvPr/>
        </p:nvSpPr>
        <p:spPr bwMode="auto">
          <a:xfrm>
            <a:off x="4337050" y="2268538"/>
            <a:ext cx="633413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 sz="2000">
                <a:solidFill>
                  <a:srgbClr val="000000"/>
                </a:solidFill>
                <a:cs typeface="Times New Roman" pitchFamily="18" charset="0"/>
              </a:rPr>
              <a:t>I</a:t>
            </a:r>
            <a:endParaRPr lang="es-ES" altLang="es-AR" sz="2000"/>
          </a:p>
        </p:txBody>
      </p:sp>
      <p:sp>
        <p:nvSpPr>
          <p:cNvPr id="42051" name="Text Box 8"/>
          <p:cNvSpPr txBox="1">
            <a:spLocks noChangeArrowheads="1"/>
          </p:cNvSpPr>
          <p:nvPr/>
        </p:nvSpPr>
        <p:spPr bwMode="auto">
          <a:xfrm>
            <a:off x="5654675" y="2374900"/>
            <a:ext cx="6302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 sz="2000">
                <a:solidFill>
                  <a:srgbClr val="000000"/>
                </a:solidFill>
                <a:cs typeface="Times New Roman" pitchFamily="18" charset="0"/>
              </a:rPr>
              <a:t>PE</a:t>
            </a:r>
            <a:endParaRPr lang="es-ES" altLang="es-AR" sz="2000"/>
          </a:p>
        </p:txBody>
      </p:sp>
      <p:sp>
        <p:nvSpPr>
          <p:cNvPr id="42052" name="Text Box 7"/>
          <p:cNvSpPr txBox="1">
            <a:spLocks noChangeArrowheads="1"/>
          </p:cNvSpPr>
          <p:nvPr/>
        </p:nvSpPr>
        <p:spPr bwMode="auto">
          <a:xfrm>
            <a:off x="4654550" y="4111625"/>
            <a:ext cx="6302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 sz="2000">
                <a:solidFill>
                  <a:srgbClr val="000000"/>
                </a:solidFill>
                <a:cs typeface="Times New Roman" pitchFamily="18" charset="0"/>
              </a:rPr>
              <a:t>AC</a:t>
            </a:r>
            <a:endParaRPr lang="es-ES" altLang="es-AR" sz="2000"/>
          </a:p>
        </p:txBody>
      </p:sp>
      <p:sp>
        <p:nvSpPr>
          <p:cNvPr id="42053" name="Freeform 6"/>
          <p:cNvSpPr>
            <a:spLocks/>
          </p:cNvSpPr>
          <p:nvPr/>
        </p:nvSpPr>
        <p:spPr bwMode="auto">
          <a:xfrm>
            <a:off x="5608638" y="901700"/>
            <a:ext cx="947737" cy="974725"/>
          </a:xfrm>
          <a:custGeom>
            <a:avLst/>
            <a:gdLst>
              <a:gd name="T0" fmla="*/ 0 w 1080"/>
              <a:gd name="T1" fmla="*/ 855935722 h 1110"/>
              <a:gd name="T2" fmla="*/ 415836204 w 1080"/>
              <a:gd name="T3" fmla="*/ 717134943 h 1110"/>
              <a:gd name="T4" fmla="*/ 546746815 w 1080"/>
              <a:gd name="T5" fmla="*/ 300734253 h 1110"/>
              <a:gd name="T6" fmla="*/ 277223587 w 1080"/>
              <a:gd name="T7" fmla="*/ 23133470 h 1110"/>
              <a:gd name="T8" fmla="*/ 277223587 w 1080"/>
              <a:gd name="T9" fmla="*/ 439534153 h 1110"/>
              <a:gd name="T10" fmla="*/ 823971170 w 1080"/>
              <a:gd name="T11" fmla="*/ 161933419 h 1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0"/>
              <a:gd name="T19" fmla="*/ 0 h 1110"/>
              <a:gd name="T20" fmla="*/ 1080 w 1080"/>
              <a:gd name="T21" fmla="*/ 1110 h 1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0" h="1110">
                <a:moveTo>
                  <a:pt x="0" y="1110"/>
                </a:moveTo>
                <a:cubicBezTo>
                  <a:pt x="210" y="1080"/>
                  <a:pt x="420" y="1050"/>
                  <a:pt x="540" y="930"/>
                </a:cubicBezTo>
                <a:cubicBezTo>
                  <a:pt x="660" y="810"/>
                  <a:pt x="750" y="540"/>
                  <a:pt x="720" y="390"/>
                </a:cubicBezTo>
                <a:cubicBezTo>
                  <a:pt x="690" y="240"/>
                  <a:pt x="420" y="0"/>
                  <a:pt x="360" y="30"/>
                </a:cubicBezTo>
                <a:cubicBezTo>
                  <a:pt x="300" y="60"/>
                  <a:pt x="240" y="540"/>
                  <a:pt x="360" y="570"/>
                </a:cubicBezTo>
                <a:cubicBezTo>
                  <a:pt x="480" y="600"/>
                  <a:pt x="780" y="405"/>
                  <a:pt x="1080" y="21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2054" name="Text Box 5"/>
          <p:cNvSpPr txBox="1">
            <a:spLocks noChangeArrowheads="1"/>
          </p:cNvSpPr>
          <p:nvPr/>
        </p:nvSpPr>
        <p:spPr bwMode="auto">
          <a:xfrm>
            <a:off x="6437313" y="915988"/>
            <a:ext cx="6302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altLang="es-AR" sz="2000">
                <a:solidFill>
                  <a:srgbClr val="000000"/>
                </a:solidFill>
                <a:cs typeface="Times New Roman" pitchFamily="18" charset="0"/>
              </a:rPr>
              <a:t>VI</a:t>
            </a:r>
            <a:endParaRPr lang="es-ES" altLang="es-AR" sz="2000"/>
          </a:p>
        </p:txBody>
      </p:sp>
      <p:sp>
        <p:nvSpPr>
          <p:cNvPr id="72" name="71 Rectángulo"/>
          <p:cNvSpPr/>
          <p:nvPr/>
        </p:nvSpPr>
        <p:spPr>
          <a:xfrm>
            <a:off x="500534" y="475279"/>
            <a:ext cx="8308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dirty="0">
                <a:solidFill>
                  <a:srgbClr val="000000"/>
                </a:solidFill>
              </a:rPr>
              <a:t>Factores y procesos que afectan  el régimen de agua y sales de un suelo salino</a:t>
            </a:r>
            <a:r>
              <a:rPr lang="es-AR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3" name="Text Box 462"/>
          <p:cNvSpPr txBox="1">
            <a:spLocks noChangeArrowheads="1"/>
          </p:cNvSpPr>
          <p:nvPr/>
        </p:nvSpPr>
        <p:spPr bwMode="auto">
          <a:xfrm>
            <a:off x="0" y="3534013"/>
            <a:ext cx="1692275" cy="33239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 dirty="0"/>
              <a:t>E: Evaporación</a:t>
            </a:r>
          </a:p>
          <a:p>
            <a:pPr>
              <a:spcBef>
                <a:spcPct val="50000"/>
              </a:spcBef>
            </a:pPr>
            <a:r>
              <a:rPr lang="es-ES_tradnl" sz="1200" dirty="0"/>
              <a:t>T: Transpiración</a:t>
            </a:r>
          </a:p>
          <a:p>
            <a:pPr>
              <a:spcBef>
                <a:spcPct val="50000"/>
              </a:spcBef>
            </a:pPr>
            <a:r>
              <a:rPr lang="es-ES_tradnl" sz="1200" dirty="0"/>
              <a:t>ABS: Absorción</a:t>
            </a:r>
          </a:p>
          <a:p>
            <a:pPr>
              <a:spcBef>
                <a:spcPct val="50000"/>
              </a:spcBef>
            </a:pPr>
            <a:r>
              <a:rPr lang="es-ES_tradnl" sz="1200" dirty="0"/>
              <a:t>I: Infiltración</a:t>
            </a:r>
          </a:p>
          <a:p>
            <a:pPr>
              <a:spcBef>
                <a:spcPct val="50000"/>
              </a:spcBef>
            </a:pPr>
            <a:r>
              <a:rPr lang="es-ES_tradnl" sz="1200" dirty="0"/>
              <a:t>ES: Escurrimiento superficial</a:t>
            </a:r>
          </a:p>
          <a:p>
            <a:pPr>
              <a:spcBef>
                <a:spcPct val="50000"/>
              </a:spcBef>
            </a:pPr>
            <a:r>
              <a:rPr lang="es-ES_tradnl" sz="1200" dirty="0"/>
              <a:t>EH: Escurrimiento </a:t>
            </a:r>
            <a:r>
              <a:rPr lang="es-ES_tradnl" sz="1200" dirty="0" err="1"/>
              <a:t>subsuperficial</a:t>
            </a:r>
            <a:endParaRPr lang="es-ES_tradnl" sz="1200" dirty="0"/>
          </a:p>
          <a:p>
            <a:pPr>
              <a:spcBef>
                <a:spcPct val="50000"/>
              </a:spcBef>
            </a:pPr>
            <a:r>
              <a:rPr lang="es-ES_tradnl" sz="1200" dirty="0"/>
              <a:t>EF: Escurrimiento subterráneo</a:t>
            </a:r>
            <a:endParaRPr lang="es-ES" sz="1200" dirty="0"/>
          </a:p>
          <a:p>
            <a:pPr>
              <a:spcBef>
                <a:spcPct val="50000"/>
              </a:spcBef>
            </a:pPr>
            <a:r>
              <a:rPr lang="es-ES_tradnl" sz="1200" dirty="0"/>
              <a:t>AC: Ascenso capilar</a:t>
            </a:r>
          </a:p>
          <a:p>
            <a:pPr>
              <a:spcBef>
                <a:spcPct val="50000"/>
              </a:spcBef>
            </a:pPr>
            <a:r>
              <a:rPr lang="es-ES_tradnl" sz="1200" dirty="0"/>
              <a:t>VI: Viento</a:t>
            </a:r>
          </a:p>
          <a:p>
            <a:pPr>
              <a:spcBef>
                <a:spcPct val="50000"/>
              </a:spcBef>
            </a:pPr>
            <a:r>
              <a:rPr lang="es-ES_tradnl" sz="1200" dirty="0"/>
              <a:t>NF: Napa freática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es-AR" sz="2800"/>
            </a:br>
            <a:br>
              <a:rPr lang="es-AR" sz="2800"/>
            </a:br>
            <a:endParaRPr lang="es-ES" sz="2800"/>
          </a:p>
        </p:txBody>
      </p:sp>
      <p:sp>
        <p:nvSpPr>
          <p:cNvPr id="2" name="1 Título"/>
          <p:cNvSpPr>
            <a:spLocks noGrp="1"/>
          </p:cNvSpPr>
          <p:nvPr>
            <p:ph type="body" idx="4294967295"/>
          </p:nvPr>
        </p:nvSpPr>
        <p:spPr>
          <a:xfrm>
            <a:off x="468313" y="1989138"/>
            <a:ext cx="8229600" cy="3886200"/>
          </a:xfrm>
          <a:gradFill rotWithShape="1">
            <a:gsLst>
              <a:gs pos="0">
                <a:srgbClr val="6565C9"/>
              </a:gs>
              <a:gs pos="80000">
                <a:srgbClr val="8585FF"/>
              </a:gs>
              <a:gs pos="100000">
                <a:srgbClr val="8383FF"/>
              </a:gs>
            </a:gsLst>
            <a:lin ang="16200000"/>
          </a:gradFill>
          <a:ln cap="flat" algn="ctr">
            <a:solidFill>
              <a:srgbClr val="9393FC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s-AR" sz="4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AR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DINAMICA DE LA FREATICA E INFLUENCIA DE LA VEGETACION</a:t>
            </a:r>
            <a:endParaRPr lang="es-AR" sz="360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br>
              <a:rPr lang="es-AR" sz="3600">
                <a:solidFill>
                  <a:schemeClr val="bg1"/>
                </a:solidFill>
              </a:rPr>
            </a:br>
            <a:r>
              <a:rPr lang="es-AR">
                <a:solidFill>
                  <a:schemeClr val="bg1"/>
                </a:solidFill>
              </a:rPr>
              <a:t>en áreas de secano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2 Marcador de contenido"/>
          <p:cNvSpPr>
            <a:spLocks noGrp="1"/>
          </p:cNvSpPr>
          <p:nvPr>
            <p:ph idx="1"/>
          </p:nvPr>
        </p:nvSpPr>
        <p:spPr>
          <a:xfrm>
            <a:off x="179388" y="1412875"/>
            <a:ext cx="8229600" cy="4111625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es-AR" sz="1800" dirty="0"/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s-AR" sz="2000" dirty="0" err="1"/>
              <a:t>Intimamente</a:t>
            </a:r>
            <a:r>
              <a:rPr lang="es-AR" sz="2000" dirty="0"/>
              <a:t> relacionada al</a:t>
            </a:r>
            <a:r>
              <a:rPr lang="es-AR" sz="1800" dirty="0"/>
              <a:t> </a:t>
            </a:r>
            <a:r>
              <a:rPr lang="es-AR" sz="2400" dirty="0"/>
              <a:t>clima</a:t>
            </a:r>
            <a:r>
              <a:rPr lang="es-AR" sz="1800" dirty="0"/>
              <a:t> </a:t>
            </a:r>
            <a:r>
              <a:rPr lang="es-AR" sz="2000" dirty="0"/>
              <a:t>y al</a:t>
            </a:r>
            <a:r>
              <a:rPr lang="es-AR" sz="1800" dirty="0"/>
              <a:t> </a:t>
            </a:r>
            <a:r>
              <a:rPr lang="es-AR" sz="2400" dirty="0"/>
              <a:t>relieve</a:t>
            </a:r>
            <a:r>
              <a:rPr lang="es-AR" sz="1800" dirty="0"/>
              <a:t>.</a:t>
            </a:r>
          </a:p>
          <a:p>
            <a:pPr algn="just" eaLnBrk="1" hangingPunct="1">
              <a:buFont typeface="Wingdings" pitchFamily="2" charset="2"/>
              <a:buNone/>
            </a:pPr>
            <a:endParaRPr lang="es-AR" sz="1800" dirty="0"/>
          </a:p>
          <a:p>
            <a:pPr algn="just" eaLnBrk="1" hangingPunct="1">
              <a:buFont typeface="Wingdings" pitchFamily="2" charset="2"/>
              <a:buNone/>
            </a:pPr>
            <a:r>
              <a:rPr lang="es-AR" sz="1800" dirty="0"/>
              <a:t> 	</a:t>
            </a:r>
            <a:r>
              <a:rPr lang="es-AR" sz="1800" i="1" dirty="0"/>
              <a:t>Movimiento estacional</a:t>
            </a:r>
            <a:r>
              <a:rPr lang="es-AR" sz="1800" dirty="0"/>
              <a:t> en función de semestre cálido y húmedo ( recarga) y frío y seco ( descarga ).</a:t>
            </a:r>
          </a:p>
          <a:p>
            <a:pPr algn="just" eaLnBrk="1" hangingPunct="1">
              <a:buFont typeface="Wingdings" pitchFamily="2" charset="2"/>
              <a:buNone/>
            </a:pPr>
            <a:endParaRPr lang="es-AR" sz="1800" b="1" dirty="0"/>
          </a:p>
          <a:p>
            <a:pPr algn="just" eaLnBrk="1" hangingPunct="1">
              <a:buFont typeface="Wingdings" pitchFamily="2" charset="2"/>
              <a:buNone/>
            </a:pPr>
            <a:r>
              <a:rPr lang="es-AR" sz="1800" b="1" i="1" dirty="0"/>
              <a:t>Profundidad crítica</a:t>
            </a:r>
            <a:r>
              <a:rPr lang="es-AR" sz="1800" dirty="0"/>
              <a:t>: es la profundidad a partir de la cual las sales pueden llegar a la superficie. Depende de la textura y estructura del suelo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s-AR" sz="1800" dirty="0"/>
              <a:t>( velocidad y altura del ascenso capilar ).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s-AR" sz="1800" dirty="0"/>
              <a:t>Comportamientos en función de la profundidad media:</a:t>
            </a:r>
          </a:p>
        </p:txBody>
      </p:sp>
      <p:graphicFrame>
        <p:nvGraphicFramePr>
          <p:cNvPr id="42099" name="Group 115"/>
          <p:cNvGraphicFramePr>
            <a:graphicFrameLocks noGrp="1"/>
          </p:cNvGraphicFramePr>
          <p:nvPr/>
        </p:nvGraphicFramePr>
        <p:xfrm>
          <a:off x="971550" y="4652963"/>
          <a:ext cx="7345363" cy="1983105"/>
        </p:xfrm>
        <a:graphic>
          <a:graphicData uri="http://schemas.openxmlformats.org/drawingml/2006/table">
            <a:tbl>
              <a:tblPr/>
              <a:tblGrid>
                <a:gridCol w="432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Profundidad crítica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Riesgo de salinización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+ 1,5 m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 riesgo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0,40 - 1,5 m 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Ligero a grave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&lt;0,40 m y anegado + 60 días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Variable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Freática permanente en superficie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 riesgo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68313" y="476250"/>
            <a:ext cx="8424862" cy="79216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br>
              <a:rPr lang="es-AR" sz="2800">
                <a:solidFill>
                  <a:srgbClr val="FFFFFF"/>
                </a:solidFill>
              </a:rPr>
            </a:br>
            <a:r>
              <a:rPr lang="es-AR" sz="2800">
                <a:solidFill>
                  <a:srgbClr val="FFFFFF"/>
                </a:solidFill>
              </a:rPr>
              <a:t>DINÁMICA DE LA FREÁTICA</a:t>
            </a:r>
            <a:br>
              <a:rPr lang="es-AR" sz="2800">
                <a:solidFill>
                  <a:srgbClr val="FFFFFF"/>
                </a:solidFill>
              </a:rPr>
            </a:br>
            <a:endParaRPr lang="es-AR" sz="2800">
              <a:solidFill>
                <a:srgbClr val="FFFFFF"/>
              </a:solidFill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7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60575"/>
            <a:ext cx="903605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3 Rectángulo"/>
          <p:cNvSpPr>
            <a:spLocks noChangeArrowheads="1"/>
          </p:cNvSpPr>
          <p:nvPr/>
        </p:nvSpPr>
        <p:spPr bwMode="auto">
          <a:xfrm>
            <a:off x="179388" y="1125538"/>
            <a:ext cx="8424862" cy="7921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400"/>
              <a:t> Relaciones entre la </a:t>
            </a:r>
            <a:r>
              <a:rPr lang="es-AR"/>
              <a:t>Precipitación</a:t>
            </a:r>
            <a:r>
              <a:rPr lang="es-AR" sz="1400"/>
              <a:t> la  </a:t>
            </a:r>
            <a:r>
              <a:rPr lang="es-AR"/>
              <a:t>Evapotranspiración potencial</a:t>
            </a:r>
            <a:r>
              <a:rPr lang="es-AR" sz="1400"/>
              <a:t> y el  – </a:t>
            </a:r>
            <a:r>
              <a:rPr lang="es-AR"/>
              <a:t>Nivel Freático</a:t>
            </a:r>
            <a:r>
              <a:rPr lang="es-AR" sz="1400"/>
              <a:t> en tres posiciones topográficas de un toposecuencia representativa de ambientes del Area Pampeana Central.</a:t>
            </a:r>
          </a:p>
        </p:txBody>
      </p:sp>
      <p:sp>
        <p:nvSpPr>
          <p:cNvPr id="38915" name="Oval 4"/>
          <p:cNvSpPr>
            <a:spLocks noChangeArrowheads="1"/>
          </p:cNvSpPr>
          <p:nvPr/>
        </p:nvSpPr>
        <p:spPr bwMode="auto">
          <a:xfrm>
            <a:off x="4572000" y="2420938"/>
            <a:ext cx="576263" cy="22320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38916" name="Oval 5"/>
          <p:cNvSpPr>
            <a:spLocks noChangeArrowheads="1"/>
          </p:cNvSpPr>
          <p:nvPr/>
        </p:nvSpPr>
        <p:spPr bwMode="auto">
          <a:xfrm>
            <a:off x="3132138" y="2420938"/>
            <a:ext cx="576262" cy="2232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38917" name="Oval 6"/>
          <p:cNvSpPr>
            <a:spLocks noChangeArrowheads="1"/>
          </p:cNvSpPr>
          <p:nvPr/>
        </p:nvSpPr>
        <p:spPr bwMode="auto">
          <a:xfrm>
            <a:off x="5580063" y="2420938"/>
            <a:ext cx="576262" cy="2232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38918" name="Oval 7"/>
          <p:cNvSpPr>
            <a:spLocks noChangeArrowheads="1"/>
          </p:cNvSpPr>
          <p:nvPr/>
        </p:nvSpPr>
        <p:spPr bwMode="auto">
          <a:xfrm>
            <a:off x="7019925" y="2420938"/>
            <a:ext cx="576263" cy="22320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7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915" grpId="0" animBg="1"/>
      <p:bldP spid="38916" grpId="0" animBg="1"/>
      <p:bldP spid="38917" grpId="0" animBg="1"/>
      <p:bldP spid="389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2" name="1 Título"/>
          <p:cNvSpPr>
            <a:spLocks noGrp="1"/>
          </p:cNvSpPr>
          <p:nvPr>
            <p:ph type="body" idx="4294967295"/>
          </p:nvPr>
        </p:nvSpPr>
        <p:spPr>
          <a:xfrm>
            <a:off x="468313" y="1989138"/>
            <a:ext cx="8229600" cy="3886200"/>
          </a:xfrm>
          <a:gradFill rotWithShape="1">
            <a:gsLst>
              <a:gs pos="0">
                <a:srgbClr val="6565C9"/>
              </a:gs>
              <a:gs pos="80000">
                <a:srgbClr val="8585FF"/>
              </a:gs>
              <a:gs pos="100000">
                <a:srgbClr val="8383FF"/>
              </a:gs>
            </a:gsLst>
            <a:lin ang="16200000"/>
          </a:gradFill>
          <a:ln cap="flat" algn="ctr">
            <a:solidFill>
              <a:srgbClr val="9393FC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s-AR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AR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DISTRIBUCION EN EL PAIS</a:t>
            </a:r>
            <a:r>
              <a:rPr lang="es-AR" sz="3600">
                <a:solidFill>
                  <a:schemeClr val="bg1"/>
                </a:solidFill>
              </a:rPr>
              <a:t>:</a:t>
            </a:r>
            <a:r>
              <a:rPr lang="es-AR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br>
              <a:rPr lang="es-AR">
                <a:solidFill>
                  <a:schemeClr val="bg1"/>
                </a:solidFill>
              </a:rPr>
            </a:br>
            <a:r>
              <a:rPr lang="es-AR" sz="2800">
                <a:solidFill>
                  <a:schemeClr val="bg1"/>
                </a:solidFill>
              </a:rPr>
              <a:t>SEGÚN AMBIENTES Y EXISTENCIA O NO DE RIEGO</a:t>
            </a: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2 Marcador de contenido"/>
          <p:cNvSpPr>
            <a:spLocks noGrp="1"/>
          </p:cNvSpPr>
          <p:nvPr>
            <p:ph idx="1"/>
          </p:nvPr>
        </p:nvSpPr>
        <p:spPr>
          <a:xfrm>
            <a:off x="457200" y="549275"/>
            <a:ext cx="8362950" cy="53181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s-AR" sz="2000" b="1"/>
          </a:p>
          <a:p>
            <a:pPr eaLnBrk="1" hangingPunct="1">
              <a:buFont typeface="Wingdings" pitchFamily="2" charset="2"/>
              <a:buNone/>
            </a:pPr>
            <a:endParaRPr lang="es-AR" sz="2000" b="1"/>
          </a:p>
          <a:p>
            <a:pPr eaLnBrk="1" hangingPunct="1">
              <a:buFont typeface="Wingdings" pitchFamily="2" charset="2"/>
              <a:buNone/>
            </a:pPr>
            <a:r>
              <a:rPr lang="es-AR" sz="1800"/>
              <a:t>	Los suelos cubiertos ( viva o muerta ) reducen la salinidad superficial respecto a los desnudos por:</a:t>
            </a:r>
          </a:p>
          <a:p>
            <a:pPr eaLnBrk="1" hangingPunct="1">
              <a:buFont typeface="Wingdings" pitchFamily="2" charset="2"/>
              <a:buNone/>
            </a:pPr>
            <a:endParaRPr lang="es-AR" sz="1800"/>
          </a:p>
          <a:p>
            <a:pPr eaLnBrk="1" hangingPunct="1">
              <a:buFont typeface="Wingdings" pitchFamily="2" charset="2"/>
              <a:buChar char="Ø"/>
            </a:pPr>
            <a:endParaRPr lang="es-AR" sz="1800"/>
          </a:p>
          <a:p>
            <a:pPr eaLnBrk="1" hangingPunct="1">
              <a:buFont typeface="Wingdings" pitchFamily="2" charset="2"/>
              <a:buChar char="§"/>
            </a:pPr>
            <a:r>
              <a:rPr lang="es-AR" sz="2400"/>
              <a:t>Mayor lavado de sales por mayor infiltración</a:t>
            </a:r>
          </a:p>
          <a:p>
            <a:pPr eaLnBrk="1" hangingPunct="1">
              <a:buFont typeface="Wingdings" pitchFamily="2" charset="2"/>
              <a:buChar char="§"/>
            </a:pPr>
            <a:endParaRPr lang="es-AR" sz="2400"/>
          </a:p>
          <a:p>
            <a:pPr eaLnBrk="1" hangingPunct="1">
              <a:buFont typeface="Wingdings" pitchFamily="2" charset="2"/>
              <a:buChar char="§"/>
            </a:pPr>
            <a:endParaRPr lang="es-AR" sz="2400"/>
          </a:p>
          <a:p>
            <a:pPr eaLnBrk="1" hangingPunct="1">
              <a:buFont typeface="Wingdings" pitchFamily="2" charset="2"/>
              <a:buChar char="§"/>
            </a:pPr>
            <a:r>
              <a:rPr lang="es-AR" sz="2400"/>
              <a:t>Interrupción del ascenso capilar ( viva ) por ruptura del lazo capilar</a:t>
            </a:r>
          </a:p>
          <a:p>
            <a:pPr eaLnBrk="1" hangingPunct="1">
              <a:buFont typeface="Wingdings" pitchFamily="2" charset="2"/>
              <a:buChar char="§"/>
            </a:pPr>
            <a:endParaRPr lang="es-AR" sz="2000"/>
          </a:p>
          <a:p>
            <a:pPr eaLnBrk="1" hangingPunct="1">
              <a:buFont typeface="Wingdings" pitchFamily="2" charset="2"/>
              <a:buChar char="§"/>
            </a:pPr>
            <a:endParaRPr lang="es-AR" sz="2000"/>
          </a:p>
          <a:p>
            <a:pPr eaLnBrk="1" hangingPunct="1">
              <a:buFont typeface="Wingdings" pitchFamily="2" charset="2"/>
              <a:buChar char="§"/>
            </a:pPr>
            <a:r>
              <a:rPr lang="es-AR" sz="2400"/>
              <a:t>Menor demanda evaporativa superficial por menor evaporación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68313" y="476250"/>
            <a:ext cx="8424862" cy="79216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br>
              <a:rPr lang="es-AR" sz="2800">
                <a:solidFill>
                  <a:srgbClr val="FFFFFF"/>
                </a:solidFill>
              </a:rPr>
            </a:br>
            <a:br>
              <a:rPr lang="es-AR" sz="2800">
                <a:solidFill>
                  <a:srgbClr val="FFFFFF"/>
                </a:solidFill>
              </a:rPr>
            </a:br>
            <a:r>
              <a:rPr lang="es-AR" sz="2800">
                <a:solidFill>
                  <a:srgbClr val="FFFFFF"/>
                </a:solidFill>
              </a:rPr>
              <a:t>INFLUENCIA DE LA VEGETACIÓN:</a:t>
            </a:r>
            <a:br>
              <a:rPr lang="es-AR" sz="2800">
                <a:solidFill>
                  <a:srgbClr val="FFFFFF"/>
                </a:solidFill>
              </a:rPr>
            </a:br>
            <a:br>
              <a:rPr lang="es-AR" sz="2800">
                <a:solidFill>
                  <a:srgbClr val="FFFFFF"/>
                </a:solidFill>
              </a:rPr>
            </a:br>
            <a:endParaRPr lang="es-AR" sz="2800">
              <a:solidFill>
                <a:srgbClr val="FFFFFF"/>
              </a:solidFill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8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3 Rectángulo"/>
          <p:cNvSpPr>
            <a:spLocks noChangeArrowheads="1"/>
          </p:cNvSpPr>
          <p:nvPr/>
        </p:nvSpPr>
        <p:spPr bwMode="auto">
          <a:xfrm>
            <a:off x="250825" y="620713"/>
            <a:ext cx="7848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400">
                <a:solidFill>
                  <a:srgbClr val="000000"/>
                </a:solidFill>
              </a:rPr>
              <a:t>Representación diagramática de los principales tipos de funcionamiento de los suelos salinos en áreas húmedas del centro argentino</a:t>
            </a:r>
          </a:p>
        </p:txBody>
      </p:sp>
      <p:sp>
        <p:nvSpPr>
          <p:cNvPr id="47106" name="Rectangle 427"/>
          <p:cNvSpPr>
            <a:spLocks noChangeArrowheads="1"/>
          </p:cNvSpPr>
          <p:nvPr/>
        </p:nvSpPr>
        <p:spPr bwMode="auto">
          <a:xfrm>
            <a:off x="2051050" y="5876925"/>
            <a:ext cx="2152650" cy="40322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2400" b="1">
                <a:solidFill>
                  <a:srgbClr val="000000"/>
                </a:solidFill>
              </a:rPr>
              <a:t>Suelo cubierto</a:t>
            </a:r>
            <a:endParaRPr lang="es-ES" sz="2400"/>
          </a:p>
        </p:txBody>
      </p:sp>
      <p:sp>
        <p:nvSpPr>
          <p:cNvPr id="47107" name="Rectangle 430"/>
          <p:cNvSpPr>
            <a:spLocks noChangeArrowheads="1"/>
          </p:cNvSpPr>
          <p:nvPr/>
        </p:nvSpPr>
        <p:spPr bwMode="auto">
          <a:xfrm>
            <a:off x="5292725" y="5876925"/>
            <a:ext cx="2219325" cy="40322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2400" b="1">
                <a:solidFill>
                  <a:srgbClr val="000000"/>
                </a:solidFill>
              </a:rPr>
              <a:t>Suelo desnudo</a:t>
            </a:r>
            <a:endParaRPr lang="es-ES" sz="2400"/>
          </a:p>
        </p:txBody>
      </p:sp>
      <p:grpSp>
        <p:nvGrpSpPr>
          <p:cNvPr id="47108" name="Group 453"/>
          <p:cNvGrpSpPr>
            <a:grpSpLocks/>
          </p:cNvGrpSpPr>
          <p:nvPr/>
        </p:nvGrpSpPr>
        <p:grpSpPr bwMode="auto">
          <a:xfrm>
            <a:off x="2195513" y="2133600"/>
            <a:ext cx="2232025" cy="2613025"/>
            <a:chOff x="3198" y="1253"/>
            <a:chExt cx="1406" cy="1646"/>
          </a:xfrm>
        </p:grpSpPr>
        <p:grpSp>
          <p:nvGrpSpPr>
            <p:cNvPr id="47314" name="Group 454"/>
            <p:cNvGrpSpPr>
              <a:grpSpLocks/>
            </p:cNvGrpSpPr>
            <p:nvPr/>
          </p:nvGrpSpPr>
          <p:grpSpPr bwMode="auto">
            <a:xfrm>
              <a:off x="3198" y="1253"/>
              <a:ext cx="1389" cy="1646"/>
              <a:chOff x="3263" y="1189"/>
              <a:chExt cx="1389" cy="1646"/>
            </a:xfrm>
          </p:grpSpPr>
          <p:sp>
            <p:nvSpPr>
              <p:cNvPr id="47316" name="Freeform 455"/>
              <p:cNvSpPr>
                <a:spLocks/>
              </p:cNvSpPr>
              <p:nvPr/>
            </p:nvSpPr>
            <p:spPr bwMode="auto">
              <a:xfrm>
                <a:off x="3263" y="1189"/>
                <a:ext cx="1389" cy="1646"/>
              </a:xfrm>
              <a:custGeom>
                <a:avLst/>
                <a:gdLst>
                  <a:gd name="T0" fmla="*/ 347 w 1389"/>
                  <a:gd name="T1" fmla="*/ 0 h 1646"/>
                  <a:gd name="T2" fmla="*/ 0 w 1389"/>
                  <a:gd name="T3" fmla="*/ 347 h 1646"/>
                  <a:gd name="T4" fmla="*/ 0 w 1389"/>
                  <a:gd name="T5" fmla="*/ 1646 h 1646"/>
                  <a:gd name="T6" fmla="*/ 1042 w 1389"/>
                  <a:gd name="T7" fmla="*/ 1646 h 1646"/>
                  <a:gd name="T8" fmla="*/ 1389 w 1389"/>
                  <a:gd name="T9" fmla="*/ 1299 h 1646"/>
                  <a:gd name="T10" fmla="*/ 1389 w 1389"/>
                  <a:gd name="T11" fmla="*/ 0 h 1646"/>
                  <a:gd name="T12" fmla="*/ 347 w 1389"/>
                  <a:gd name="T13" fmla="*/ 0 h 16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89"/>
                  <a:gd name="T22" fmla="*/ 0 h 1646"/>
                  <a:gd name="T23" fmla="*/ 1389 w 1389"/>
                  <a:gd name="T24" fmla="*/ 1646 h 164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89" h="1646">
                    <a:moveTo>
                      <a:pt x="347" y="0"/>
                    </a:moveTo>
                    <a:lnTo>
                      <a:pt x="0" y="347"/>
                    </a:lnTo>
                    <a:lnTo>
                      <a:pt x="0" y="1646"/>
                    </a:lnTo>
                    <a:lnTo>
                      <a:pt x="1042" y="1646"/>
                    </a:lnTo>
                    <a:lnTo>
                      <a:pt x="1389" y="1299"/>
                    </a:lnTo>
                    <a:lnTo>
                      <a:pt x="1389" y="0"/>
                    </a:lnTo>
                    <a:lnTo>
                      <a:pt x="34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72F18"/>
                  </a:gs>
                  <a:gs pos="100000">
                    <a:srgbClr val="996633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7317" name="Freeform 456"/>
              <p:cNvSpPr>
                <a:spLocks/>
              </p:cNvSpPr>
              <p:nvPr/>
            </p:nvSpPr>
            <p:spPr bwMode="auto">
              <a:xfrm>
                <a:off x="3263" y="1189"/>
                <a:ext cx="1389" cy="347"/>
              </a:xfrm>
              <a:custGeom>
                <a:avLst/>
                <a:gdLst>
                  <a:gd name="T0" fmla="*/ 0 w 1389"/>
                  <a:gd name="T1" fmla="*/ 347 h 347"/>
                  <a:gd name="T2" fmla="*/ 1042 w 1389"/>
                  <a:gd name="T3" fmla="*/ 347 h 347"/>
                  <a:gd name="T4" fmla="*/ 1389 w 1389"/>
                  <a:gd name="T5" fmla="*/ 0 h 347"/>
                  <a:gd name="T6" fmla="*/ 347 w 1389"/>
                  <a:gd name="T7" fmla="*/ 0 h 347"/>
                  <a:gd name="T8" fmla="*/ 0 w 1389"/>
                  <a:gd name="T9" fmla="*/ 347 h 3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89"/>
                  <a:gd name="T16" fmla="*/ 0 h 347"/>
                  <a:gd name="T17" fmla="*/ 1389 w 1389"/>
                  <a:gd name="T18" fmla="*/ 347 h 3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89" h="347">
                    <a:moveTo>
                      <a:pt x="0" y="347"/>
                    </a:moveTo>
                    <a:lnTo>
                      <a:pt x="1042" y="347"/>
                    </a:lnTo>
                    <a:lnTo>
                      <a:pt x="1389" y="0"/>
                    </a:lnTo>
                    <a:lnTo>
                      <a:pt x="347" y="0"/>
                    </a:lnTo>
                    <a:lnTo>
                      <a:pt x="0" y="34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72F18"/>
                  </a:gs>
                  <a:gs pos="100000">
                    <a:srgbClr val="996633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7318" name="Freeform 457"/>
              <p:cNvSpPr>
                <a:spLocks/>
              </p:cNvSpPr>
              <p:nvPr/>
            </p:nvSpPr>
            <p:spPr bwMode="auto">
              <a:xfrm>
                <a:off x="4305" y="1189"/>
                <a:ext cx="347" cy="1646"/>
              </a:xfrm>
              <a:custGeom>
                <a:avLst/>
                <a:gdLst>
                  <a:gd name="T0" fmla="*/ 0 w 347"/>
                  <a:gd name="T1" fmla="*/ 347 h 1646"/>
                  <a:gd name="T2" fmla="*/ 347 w 347"/>
                  <a:gd name="T3" fmla="*/ 0 h 1646"/>
                  <a:gd name="T4" fmla="*/ 347 w 347"/>
                  <a:gd name="T5" fmla="*/ 1299 h 1646"/>
                  <a:gd name="T6" fmla="*/ 0 w 347"/>
                  <a:gd name="T7" fmla="*/ 1646 h 1646"/>
                  <a:gd name="T8" fmla="*/ 0 w 347"/>
                  <a:gd name="T9" fmla="*/ 347 h 16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1646"/>
                  <a:gd name="T17" fmla="*/ 347 w 347"/>
                  <a:gd name="T18" fmla="*/ 1646 h 16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1646">
                    <a:moveTo>
                      <a:pt x="0" y="347"/>
                    </a:moveTo>
                    <a:lnTo>
                      <a:pt x="347" y="0"/>
                    </a:lnTo>
                    <a:lnTo>
                      <a:pt x="347" y="1299"/>
                    </a:lnTo>
                    <a:lnTo>
                      <a:pt x="0" y="1646"/>
                    </a:lnTo>
                    <a:lnTo>
                      <a:pt x="0" y="34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72F18"/>
                  </a:gs>
                  <a:gs pos="100000">
                    <a:srgbClr val="996633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7319" name="Freeform 458"/>
              <p:cNvSpPr>
                <a:spLocks/>
              </p:cNvSpPr>
              <p:nvPr/>
            </p:nvSpPr>
            <p:spPr bwMode="auto">
              <a:xfrm>
                <a:off x="3263" y="1189"/>
                <a:ext cx="1389" cy="1646"/>
              </a:xfrm>
              <a:custGeom>
                <a:avLst/>
                <a:gdLst>
                  <a:gd name="T0" fmla="*/ 347 w 1389"/>
                  <a:gd name="T1" fmla="*/ 0 h 1646"/>
                  <a:gd name="T2" fmla="*/ 0 w 1389"/>
                  <a:gd name="T3" fmla="*/ 347 h 1646"/>
                  <a:gd name="T4" fmla="*/ 0 w 1389"/>
                  <a:gd name="T5" fmla="*/ 1646 h 1646"/>
                  <a:gd name="T6" fmla="*/ 1042 w 1389"/>
                  <a:gd name="T7" fmla="*/ 1646 h 1646"/>
                  <a:gd name="T8" fmla="*/ 1389 w 1389"/>
                  <a:gd name="T9" fmla="*/ 1299 h 1646"/>
                  <a:gd name="T10" fmla="*/ 1389 w 1389"/>
                  <a:gd name="T11" fmla="*/ 0 h 1646"/>
                  <a:gd name="T12" fmla="*/ 347 w 1389"/>
                  <a:gd name="T13" fmla="*/ 0 h 16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89"/>
                  <a:gd name="T22" fmla="*/ 0 h 1646"/>
                  <a:gd name="T23" fmla="*/ 1389 w 1389"/>
                  <a:gd name="T24" fmla="*/ 1646 h 164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89" h="1646">
                    <a:moveTo>
                      <a:pt x="347" y="0"/>
                    </a:moveTo>
                    <a:lnTo>
                      <a:pt x="0" y="347"/>
                    </a:lnTo>
                    <a:lnTo>
                      <a:pt x="0" y="1646"/>
                    </a:lnTo>
                    <a:lnTo>
                      <a:pt x="1042" y="1646"/>
                    </a:lnTo>
                    <a:lnTo>
                      <a:pt x="1389" y="1299"/>
                    </a:lnTo>
                    <a:lnTo>
                      <a:pt x="1389" y="0"/>
                    </a:lnTo>
                    <a:lnTo>
                      <a:pt x="34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72F18"/>
                  </a:gs>
                  <a:gs pos="100000">
                    <a:srgbClr val="996633"/>
                  </a:gs>
                </a:gsLst>
                <a:lin ang="5400000" scaled="1"/>
              </a:gradFill>
              <a:ln w="14288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7320" name="Freeform 459"/>
              <p:cNvSpPr>
                <a:spLocks/>
              </p:cNvSpPr>
              <p:nvPr/>
            </p:nvSpPr>
            <p:spPr bwMode="auto">
              <a:xfrm>
                <a:off x="3263" y="1189"/>
                <a:ext cx="1389" cy="347"/>
              </a:xfrm>
              <a:custGeom>
                <a:avLst/>
                <a:gdLst>
                  <a:gd name="T0" fmla="*/ 0 w 1389"/>
                  <a:gd name="T1" fmla="*/ 347 h 347"/>
                  <a:gd name="T2" fmla="*/ 1042 w 1389"/>
                  <a:gd name="T3" fmla="*/ 347 h 347"/>
                  <a:gd name="T4" fmla="*/ 1389 w 1389"/>
                  <a:gd name="T5" fmla="*/ 0 h 347"/>
                  <a:gd name="T6" fmla="*/ 0 60000 65536"/>
                  <a:gd name="T7" fmla="*/ 0 60000 65536"/>
                  <a:gd name="T8" fmla="*/ 0 60000 65536"/>
                  <a:gd name="T9" fmla="*/ 0 w 1389"/>
                  <a:gd name="T10" fmla="*/ 0 h 347"/>
                  <a:gd name="T11" fmla="*/ 1389 w 1389"/>
                  <a:gd name="T12" fmla="*/ 347 h 3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89" h="347">
                    <a:moveTo>
                      <a:pt x="0" y="347"/>
                    </a:moveTo>
                    <a:lnTo>
                      <a:pt x="1042" y="347"/>
                    </a:lnTo>
                    <a:lnTo>
                      <a:pt x="1389" y="0"/>
                    </a:lnTo>
                  </a:path>
                </a:pathLst>
              </a:custGeom>
              <a:gradFill rotWithShape="1">
                <a:gsLst>
                  <a:gs pos="0">
                    <a:srgbClr val="472F18"/>
                  </a:gs>
                  <a:gs pos="100000">
                    <a:srgbClr val="996633"/>
                  </a:gs>
                </a:gsLst>
                <a:lin ang="5400000" scaled="1"/>
              </a:gradFill>
              <a:ln w="14288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7321" name="Line 460"/>
              <p:cNvSpPr>
                <a:spLocks noChangeShapeType="1"/>
              </p:cNvSpPr>
              <p:nvPr/>
            </p:nvSpPr>
            <p:spPr bwMode="auto">
              <a:xfrm>
                <a:off x="4305" y="1536"/>
                <a:ext cx="0" cy="1299"/>
              </a:xfrm>
              <a:prstGeom prst="line">
                <a:avLst/>
              </a:prstGeom>
              <a:noFill/>
              <a:ln w="14288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47315" name="AutoShape 461"/>
            <p:cNvSpPr>
              <a:spLocks noChangeArrowheads="1"/>
            </p:cNvSpPr>
            <p:nvPr/>
          </p:nvSpPr>
          <p:spPr bwMode="auto">
            <a:xfrm>
              <a:off x="3198" y="1254"/>
              <a:ext cx="1406" cy="363"/>
            </a:xfrm>
            <a:prstGeom prst="parallelogram">
              <a:avLst>
                <a:gd name="adj" fmla="val 96832"/>
              </a:avLst>
            </a:prstGeom>
            <a:solidFill>
              <a:srgbClr val="6543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</p:grpSp>
      <p:grpSp>
        <p:nvGrpSpPr>
          <p:cNvPr id="47109" name="Group 239"/>
          <p:cNvGrpSpPr>
            <a:grpSpLocks/>
          </p:cNvGrpSpPr>
          <p:nvPr/>
        </p:nvGrpSpPr>
        <p:grpSpPr bwMode="auto">
          <a:xfrm>
            <a:off x="2409825" y="2349500"/>
            <a:ext cx="246063" cy="136525"/>
            <a:chOff x="1282" y="1450"/>
            <a:chExt cx="155" cy="86"/>
          </a:xfrm>
        </p:grpSpPr>
        <p:sp>
          <p:nvSpPr>
            <p:cNvPr id="47312" name="Freeform 237"/>
            <p:cNvSpPr>
              <a:spLocks/>
            </p:cNvSpPr>
            <p:nvPr/>
          </p:nvSpPr>
          <p:spPr bwMode="auto">
            <a:xfrm>
              <a:off x="1282" y="1450"/>
              <a:ext cx="155" cy="86"/>
            </a:xfrm>
            <a:custGeom>
              <a:avLst/>
              <a:gdLst>
                <a:gd name="T0" fmla="*/ 26 w 155"/>
                <a:gd name="T1" fmla="*/ 81 h 86"/>
                <a:gd name="T2" fmla="*/ 10 w 155"/>
                <a:gd name="T3" fmla="*/ 74 h 86"/>
                <a:gd name="T4" fmla="*/ 2 w 155"/>
                <a:gd name="T5" fmla="*/ 49 h 86"/>
                <a:gd name="T6" fmla="*/ 0 w 155"/>
                <a:gd name="T7" fmla="*/ 24 h 86"/>
                <a:gd name="T8" fmla="*/ 2 w 155"/>
                <a:gd name="T9" fmla="*/ 16 h 86"/>
                <a:gd name="T10" fmla="*/ 6 w 155"/>
                <a:gd name="T11" fmla="*/ 26 h 86"/>
                <a:gd name="T12" fmla="*/ 18 w 155"/>
                <a:gd name="T13" fmla="*/ 38 h 86"/>
                <a:gd name="T14" fmla="*/ 29 w 155"/>
                <a:gd name="T15" fmla="*/ 43 h 86"/>
                <a:gd name="T16" fmla="*/ 37 w 155"/>
                <a:gd name="T17" fmla="*/ 51 h 86"/>
                <a:gd name="T18" fmla="*/ 38 w 155"/>
                <a:gd name="T19" fmla="*/ 65 h 86"/>
                <a:gd name="T20" fmla="*/ 40 w 155"/>
                <a:gd name="T21" fmla="*/ 74 h 86"/>
                <a:gd name="T22" fmla="*/ 44 w 155"/>
                <a:gd name="T23" fmla="*/ 72 h 86"/>
                <a:gd name="T24" fmla="*/ 48 w 155"/>
                <a:gd name="T25" fmla="*/ 49 h 86"/>
                <a:gd name="T26" fmla="*/ 49 w 155"/>
                <a:gd name="T27" fmla="*/ 26 h 86"/>
                <a:gd name="T28" fmla="*/ 56 w 155"/>
                <a:gd name="T29" fmla="*/ 13 h 86"/>
                <a:gd name="T30" fmla="*/ 71 w 155"/>
                <a:gd name="T31" fmla="*/ 5 h 86"/>
                <a:gd name="T32" fmla="*/ 86 w 155"/>
                <a:gd name="T33" fmla="*/ 15 h 86"/>
                <a:gd name="T34" fmla="*/ 82 w 155"/>
                <a:gd name="T35" fmla="*/ 40 h 86"/>
                <a:gd name="T36" fmla="*/ 72 w 155"/>
                <a:gd name="T37" fmla="*/ 61 h 86"/>
                <a:gd name="T38" fmla="*/ 69 w 155"/>
                <a:gd name="T39" fmla="*/ 74 h 86"/>
                <a:gd name="T40" fmla="*/ 69 w 155"/>
                <a:gd name="T41" fmla="*/ 81 h 86"/>
                <a:gd name="T42" fmla="*/ 78 w 155"/>
                <a:gd name="T43" fmla="*/ 83 h 86"/>
                <a:gd name="T44" fmla="*/ 90 w 155"/>
                <a:gd name="T45" fmla="*/ 74 h 86"/>
                <a:gd name="T46" fmla="*/ 94 w 155"/>
                <a:gd name="T47" fmla="*/ 65 h 86"/>
                <a:gd name="T48" fmla="*/ 98 w 155"/>
                <a:gd name="T49" fmla="*/ 59 h 86"/>
                <a:gd name="T50" fmla="*/ 106 w 155"/>
                <a:gd name="T51" fmla="*/ 53 h 86"/>
                <a:gd name="T52" fmla="*/ 111 w 155"/>
                <a:gd name="T53" fmla="*/ 29 h 86"/>
                <a:gd name="T54" fmla="*/ 118 w 155"/>
                <a:gd name="T55" fmla="*/ 13 h 86"/>
                <a:gd name="T56" fmla="*/ 131 w 155"/>
                <a:gd name="T57" fmla="*/ 10 h 86"/>
                <a:gd name="T58" fmla="*/ 147 w 155"/>
                <a:gd name="T59" fmla="*/ 10 h 86"/>
                <a:gd name="T60" fmla="*/ 155 w 155"/>
                <a:gd name="T61" fmla="*/ 24 h 86"/>
                <a:gd name="T62" fmla="*/ 150 w 155"/>
                <a:gd name="T63" fmla="*/ 43 h 86"/>
                <a:gd name="T64" fmla="*/ 140 w 155"/>
                <a:gd name="T65" fmla="*/ 58 h 86"/>
                <a:gd name="T66" fmla="*/ 121 w 155"/>
                <a:gd name="T67" fmla="*/ 65 h 86"/>
                <a:gd name="T68" fmla="*/ 118 w 155"/>
                <a:gd name="T69" fmla="*/ 65 h 86"/>
                <a:gd name="T70" fmla="*/ 106 w 155"/>
                <a:gd name="T71" fmla="*/ 81 h 86"/>
                <a:gd name="T72" fmla="*/ 84 w 155"/>
                <a:gd name="T73" fmla="*/ 86 h 86"/>
                <a:gd name="T74" fmla="*/ 45 w 155"/>
                <a:gd name="T75" fmla="*/ 85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5"/>
                <a:gd name="T115" fmla="*/ 0 h 86"/>
                <a:gd name="T116" fmla="*/ 155 w 155"/>
                <a:gd name="T117" fmla="*/ 86 h 8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5" h="86">
                  <a:moveTo>
                    <a:pt x="34" y="85"/>
                  </a:moveTo>
                  <a:lnTo>
                    <a:pt x="26" y="81"/>
                  </a:lnTo>
                  <a:lnTo>
                    <a:pt x="17" y="77"/>
                  </a:lnTo>
                  <a:lnTo>
                    <a:pt x="10" y="74"/>
                  </a:lnTo>
                  <a:lnTo>
                    <a:pt x="0" y="69"/>
                  </a:lnTo>
                  <a:lnTo>
                    <a:pt x="2" y="49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3" y="21"/>
                  </a:lnTo>
                  <a:lnTo>
                    <a:pt x="6" y="26"/>
                  </a:lnTo>
                  <a:lnTo>
                    <a:pt x="12" y="32"/>
                  </a:lnTo>
                  <a:lnTo>
                    <a:pt x="18" y="38"/>
                  </a:lnTo>
                  <a:lnTo>
                    <a:pt x="23" y="42"/>
                  </a:lnTo>
                  <a:lnTo>
                    <a:pt x="29" y="43"/>
                  </a:lnTo>
                  <a:lnTo>
                    <a:pt x="34" y="45"/>
                  </a:lnTo>
                  <a:lnTo>
                    <a:pt x="37" y="51"/>
                  </a:lnTo>
                  <a:lnTo>
                    <a:pt x="37" y="58"/>
                  </a:lnTo>
                  <a:lnTo>
                    <a:pt x="38" y="65"/>
                  </a:lnTo>
                  <a:lnTo>
                    <a:pt x="38" y="70"/>
                  </a:lnTo>
                  <a:lnTo>
                    <a:pt x="40" y="74"/>
                  </a:lnTo>
                  <a:lnTo>
                    <a:pt x="41" y="75"/>
                  </a:lnTo>
                  <a:lnTo>
                    <a:pt x="44" y="72"/>
                  </a:lnTo>
                  <a:lnTo>
                    <a:pt x="48" y="65"/>
                  </a:lnTo>
                  <a:lnTo>
                    <a:pt x="48" y="49"/>
                  </a:lnTo>
                  <a:lnTo>
                    <a:pt x="49" y="35"/>
                  </a:lnTo>
                  <a:lnTo>
                    <a:pt x="49" y="26"/>
                  </a:lnTo>
                  <a:lnTo>
                    <a:pt x="52" y="18"/>
                  </a:lnTo>
                  <a:lnTo>
                    <a:pt x="56" y="13"/>
                  </a:lnTo>
                  <a:lnTo>
                    <a:pt x="61" y="8"/>
                  </a:lnTo>
                  <a:lnTo>
                    <a:pt x="71" y="5"/>
                  </a:lnTo>
                  <a:lnTo>
                    <a:pt x="84" y="0"/>
                  </a:lnTo>
                  <a:lnTo>
                    <a:pt x="86" y="15"/>
                  </a:lnTo>
                  <a:lnTo>
                    <a:pt x="84" y="27"/>
                  </a:lnTo>
                  <a:lnTo>
                    <a:pt x="82" y="40"/>
                  </a:lnTo>
                  <a:lnTo>
                    <a:pt x="74" y="53"/>
                  </a:lnTo>
                  <a:lnTo>
                    <a:pt x="72" y="61"/>
                  </a:lnTo>
                  <a:lnTo>
                    <a:pt x="71" y="69"/>
                  </a:lnTo>
                  <a:lnTo>
                    <a:pt x="69" y="74"/>
                  </a:lnTo>
                  <a:lnTo>
                    <a:pt x="68" y="80"/>
                  </a:lnTo>
                  <a:lnTo>
                    <a:pt x="69" y="81"/>
                  </a:lnTo>
                  <a:lnTo>
                    <a:pt x="72" y="83"/>
                  </a:lnTo>
                  <a:lnTo>
                    <a:pt x="78" y="83"/>
                  </a:lnTo>
                  <a:lnTo>
                    <a:pt x="87" y="81"/>
                  </a:lnTo>
                  <a:lnTo>
                    <a:pt x="90" y="74"/>
                  </a:lnTo>
                  <a:lnTo>
                    <a:pt x="91" y="69"/>
                  </a:lnTo>
                  <a:lnTo>
                    <a:pt x="94" y="65"/>
                  </a:lnTo>
                  <a:lnTo>
                    <a:pt x="94" y="61"/>
                  </a:lnTo>
                  <a:lnTo>
                    <a:pt x="98" y="59"/>
                  </a:lnTo>
                  <a:lnTo>
                    <a:pt x="101" y="56"/>
                  </a:lnTo>
                  <a:lnTo>
                    <a:pt x="106" y="53"/>
                  </a:lnTo>
                  <a:lnTo>
                    <a:pt x="109" y="40"/>
                  </a:lnTo>
                  <a:lnTo>
                    <a:pt x="111" y="29"/>
                  </a:lnTo>
                  <a:lnTo>
                    <a:pt x="114" y="18"/>
                  </a:lnTo>
                  <a:lnTo>
                    <a:pt x="118" y="13"/>
                  </a:lnTo>
                  <a:lnTo>
                    <a:pt x="124" y="10"/>
                  </a:lnTo>
                  <a:lnTo>
                    <a:pt x="131" y="10"/>
                  </a:lnTo>
                  <a:lnTo>
                    <a:pt x="140" y="10"/>
                  </a:lnTo>
                  <a:lnTo>
                    <a:pt x="147" y="10"/>
                  </a:lnTo>
                  <a:lnTo>
                    <a:pt x="152" y="13"/>
                  </a:lnTo>
                  <a:lnTo>
                    <a:pt x="155" y="24"/>
                  </a:lnTo>
                  <a:lnTo>
                    <a:pt x="153" y="32"/>
                  </a:lnTo>
                  <a:lnTo>
                    <a:pt x="150" y="43"/>
                  </a:lnTo>
                  <a:lnTo>
                    <a:pt x="145" y="53"/>
                  </a:lnTo>
                  <a:lnTo>
                    <a:pt x="140" y="58"/>
                  </a:lnTo>
                  <a:lnTo>
                    <a:pt x="131" y="61"/>
                  </a:lnTo>
                  <a:lnTo>
                    <a:pt x="121" y="65"/>
                  </a:lnTo>
                  <a:lnTo>
                    <a:pt x="120" y="65"/>
                  </a:lnTo>
                  <a:lnTo>
                    <a:pt x="118" y="65"/>
                  </a:lnTo>
                  <a:lnTo>
                    <a:pt x="114" y="75"/>
                  </a:lnTo>
                  <a:lnTo>
                    <a:pt x="106" y="81"/>
                  </a:lnTo>
                  <a:lnTo>
                    <a:pt x="96" y="85"/>
                  </a:lnTo>
                  <a:lnTo>
                    <a:pt x="84" y="86"/>
                  </a:lnTo>
                  <a:lnTo>
                    <a:pt x="59" y="86"/>
                  </a:lnTo>
                  <a:lnTo>
                    <a:pt x="45" y="85"/>
                  </a:lnTo>
                  <a:lnTo>
                    <a:pt x="34" y="85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313" name="Freeform 238"/>
            <p:cNvSpPr>
              <a:spLocks/>
            </p:cNvSpPr>
            <p:nvPr/>
          </p:nvSpPr>
          <p:spPr bwMode="auto">
            <a:xfrm>
              <a:off x="1282" y="1450"/>
              <a:ext cx="155" cy="86"/>
            </a:xfrm>
            <a:custGeom>
              <a:avLst/>
              <a:gdLst>
                <a:gd name="T0" fmla="*/ 26 w 155"/>
                <a:gd name="T1" fmla="*/ 81 h 86"/>
                <a:gd name="T2" fmla="*/ 10 w 155"/>
                <a:gd name="T3" fmla="*/ 74 h 86"/>
                <a:gd name="T4" fmla="*/ 2 w 155"/>
                <a:gd name="T5" fmla="*/ 49 h 86"/>
                <a:gd name="T6" fmla="*/ 0 w 155"/>
                <a:gd name="T7" fmla="*/ 24 h 86"/>
                <a:gd name="T8" fmla="*/ 2 w 155"/>
                <a:gd name="T9" fmla="*/ 16 h 86"/>
                <a:gd name="T10" fmla="*/ 6 w 155"/>
                <a:gd name="T11" fmla="*/ 26 h 86"/>
                <a:gd name="T12" fmla="*/ 18 w 155"/>
                <a:gd name="T13" fmla="*/ 38 h 86"/>
                <a:gd name="T14" fmla="*/ 29 w 155"/>
                <a:gd name="T15" fmla="*/ 43 h 86"/>
                <a:gd name="T16" fmla="*/ 37 w 155"/>
                <a:gd name="T17" fmla="*/ 51 h 86"/>
                <a:gd name="T18" fmla="*/ 38 w 155"/>
                <a:gd name="T19" fmla="*/ 65 h 86"/>
                <a:gd name="T20" fmla="*/ 40 w 155"/>
                <a:gd name="T21" fmla="*/ 74 h 86"/>
                <a:gd name="T22" fmla="*/ 44 w 155"/>
                <a:gd name="T23" fmla="*/ 72 h 86"/>
                <a:gd name="T24" fmla="*/ 48 w 155"/>
                <a:gd name="T25" fmla="*/ 49 h 86"/>
                <a:gd name="T26" fmla="*/ 49 w 155"/>
                <a:gd name="T27" fmla="*/ 26 h 86"/>
                <a:gd name="T28" fmla="*/ 56 w 155"/>
                <a:gd name="T29" fmla="*/ 13 h 86"/>
                <a:gd name="T30" fmla="*/ 71 w 155"/>
                <a:gd name="T31" fmla="*/ 5 h 86"/>
                <a:gd name="T32" fmla="*/ 86 w 155"/>
                <a:gd name="T33" fmla="*/ 15 h 86"/>
                <a:gd name="T34" fmla="*/ 82 w 155"/>
                <a:gd name="T35" fmla="*/ 40 h 86"/>
                <a:gd name="T36" fmla="*/ 72 w 155"/>
                <a:gd name="T37" fmla="*/ 61 h 86"/>
                <a:gd name="T38" fmla="*/ 69 w 155"/>
                <a:gd name="T39" fmla="*/ 74 h 86"/>
                <a:gd name="T40" fmla="*/ 69 w 155"/>
                <a:gd name="T41" fmla="*/ 81 h 86"/>
                <a:gd name="T42" fmla="*/ 78 w 155"/>
                <a:gd name="T43" fmla="*/ 83 h 86"/>
                <a:gd name="T44" fmla="*/ 90 w 155"/>
                <a:gd name="T45" fmla="*/ 74 h 86"/>
                <a:gd name="T46" fmla="*/ 94 w 155"/>
                <a:gd name="T47" fmla="*/ 65 h 86"/>
                <a:gd name="T48" fmla="*/ 98 w 155"/>
                <a:gd name="T49" fmla="*/ 59 h 86"/>
                <a:gd name="T50" fmla="*/ 106 w 155"/>
                <a:gd name="T51" fmla="*/ 53 h 86"/>
                <a:gd name="T52" fmla="*/ 111 w 155"/>
                <a:gd name="T53" fmla="*/ 29 h 86"/>
                <a:gd name="T54" fmla="*/ 118 w 155"/>
                <a:gd name="T55" fmla="*/ 13 h 86"/>
                <a:gd name="T56" fmla="*/ 131 w 155"/>
                <a:gd name="T57" fmla="*/ 10 h 86"/>
                <a:gd name="T58" fmla="*/ 147 w 155"/>
                <a:gd name="T59" fmla="*/ 10 h 86"/>
                <a:gd name="T60" fmla="*/ 155 w 155"/>
                <a:gd name="T61" fmla="*/ 24 h 86"/>
                <a:gd name="T62" fmla="*/ 150 w 155"/>
                <a:gd name="T63" fmla="*/ 43 h 86"/>
                <a:gd name="T64" fmla="*/ 140 w 155"/>
                <a:gd name="T65" fmla="*/ 58 h 86"/>
                <a:gd name="T66" fmla="*/ 121 w 155"/>
                <a:gd name="T67" fmla="*/ 65 h 86"/>
                <a:gd name="T68" fmla="*/ 118 w 155"/>
                <a:gd name="T69" fmla="*/ 65 h 86"/>
                <a:gd name="T70" fmla="*/ 106 w 155"/>
                <a:gd name="T71" fmla="*/ 81 h 86"/>
                <a:gd name="T72" fmla="*/ 84 w 155"/>
                <a:gd name="T73" fmla="*/ 86 h 86"/>
                <a:gd name="T74" fmla="*/ 45 w 155"/>
                <a:gd name="T75" fmla="*/ 85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5"/>
                <a:gd name="T115" fmla="*/ 0 h 86"/>
                <a:gd name="T116" fmla="*/ 155 w 155"/>
                <a:gd name="T117" fmla="*/ 86 h 8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5" h="86">
                  <a:moveTo>
                    <a:pt x="34" y="85"/>
                  </a:moveTo>
                  <a:lnTo>
                    <a:pt x="26" y="81"/>
                  </a:lnTo>
                  <a:lnTo>
                    <a:pt x="17" y="77"/>
                  </a:lnTo>
                  <a:lnTo>
                    <a:pt x="10" y="74"/>
                  </a:lnTo>
                  <a:lnTo>
                    <a:pt x="0" y="69"/>
                  </a:lnTo>
                  <a:lnTo>
                    <a:pt x="2" y="49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3" y="21"/>
                  </a:lnTo>
                  <a:lnTo>
                    <a:pt x="6" y="26"/>
                  </a:lnTo>
                  <a:lnTo>
                    <a:pt x="12" y="32"/>
                  </a:lnTo>
                  <a:lnTo>
                    <a:pt x="18" y="38"/>
                  </a:lnTo>
                  <a:lnTo>
                    <a:pt x="23" y="42"/>
                  </a:lnTo>
                  <a:lnTo>
                    <a:pt x="29" y="43"/>
                  </a:lnTo>
                  <a:lnTo>
                    <a:pt x="34" y="45"/>
                  </a:lnTo>
                  <a:lnTo>
                    <a:pt x="37" y="51"/>
                  </a:lnTo>
                  <a:lnTo>
                    <a:pt x="37" y="58"/>
                  </a:lnTo>
                  <a:lnTo>
                    <a:pt x="38" y="65"/>
                  </a:lnTo>
                  <a:lnTo>
                    <a:pt x="38" y="70"/>
                  </a:lnTo>
                  <a:lnTo>
                    <a:pt x="40" y="74"/>
                  </a:lnTo>
                  <a:lnTo>
                    <a:pt x="41" y="75"/>
                  </a:lnTo>
                  <a:lnTo>
                    <a:pt x="44" y="72"/>
                  </a:lnTo>
                  <a:lnTo>
                    <a:pt x="48" y="65"/>
                  </a:lnTo>
                  <a:lnTo>
                    <a:pt x="48" y="49"/>
                  </a:lnTo>
                  <a:lnTo>
                    <a:pt x="49" y="35"/>
                  </a:lnTo>
                  <a:lnTo>
                    <a:pt x="49" y="26"/>
                  </a:lnTo>
                  <a:lnTo>
                    <a:pt x="52" y="18"/>
                  </a:lnTo>
                  <a:lnTo>
                    <a:pt x="56" y="13"/>
                  </a:lnTo>
                  <a:lnTo>
                    <a:pt x="61" y="8"/>
                  </a:lnTo>
                  <a:lnTo>
                    <a:pt x="71" y="5"/>
                  </a:lnTo>
                  <a:lnTo>
                    <a:pt x="84" y="0"/>
                  </a:lnTo>
                  <a:lnTo>
                    <a:pt x="86" y="15"/>
                  </a:lnTo>
                  <a:lnTo>
                    <a:pt x="84" y="27"/>
                  </a:lnTo>
                  <a:lnTo>
                    <a:pt x="82" y="40"/>
                  </a:lnTo>
                  <a:lnTo>
                    <a:pt x="74" y="53"/>
                  </a:lnTo>
                  <a:lnTo>
                    <a:pt x="72" y="61"/>
                  </a:lnTo>
                  <a:lnTo>
                    <a:pt x="71" y="69"/>
                  </a:lnTo>
                  <a:lnTo>
                    <a:pt x="69" y="74"/>
                  </a:lnTo>
                  <a:lnTo>
                    <a:pt x="68" y="80"/>
                  </a:lnTo>
                  <a:lnTo>
                    <a:pt x="69" y="81"/>
                  </a:lnTo>
                  <a:lnTo>
                    <a:pt x="72" y="83"/>
                  </a:lnTo>
                  <a:lnTo>
                    <a:pt x="78" y="83"/>
                  </a:lnTo>
                  <a:lnTo>
                    <a:pt x="87" y="81"/>
                  </a:lnTo>
                  <a:lnTo>
                    <a:pt x="90" y="74"/>
                  </a:lnTo>
                  <a:lnTo>
                    <a:pt x="91" y="69"/>
                  </a:lnTo>
                  <a:lnTo>
                    <a:pt x="94" y="65"/>
                  </a:lnTo>
                  <a:lnTo>
                    <a:pt x="94" y="61"/>
                  </a:lnTo>
                  <a:lnTo>
                    <a:pt x="98" y="59"/>
                  </a:lnTo>
                  <a:lnTo>
                    <a:pt x="101" y="56"/>
                  </a:lnTo>
                  <a:lnTo>
                    <a:pt x="106" y="53"/>
                  </a:lnTo>
                  <a:lnTo>
                    <a:pt x="109" y="40"/>
                  </a:lnTo>
                  <a:lnTo>
                    <a:pt x="111" y="29"/>
                  </a:lnTo>
                  <a:lnTo>
                    <a:pt x="114" y="18"/>
                  </a:lnTo>
                  <a:lnTo>
                    <a:pt x="118" y="13"/>
                  </a:lnTo>
                  <a:lnTo>
                    <a:pt x="124" y="10"/>
                  </a:lnTo>
                  <a:lnTo>
                    <a:pt x="131" y="10"/>
                  </a:lnTo>
                  <a:lnTo>
                    <a:pt x="140" y="10"/>
                  </a:lnTo>
                  <a:lnTo>
                    <a:pt x="147" y="10"/>
                  </a:lnTo>
                  <a:lnTo>
                    <a:pt x="152" y="13"/>
                  </a:lnTo>
                  <a:lnTo>
                    <a:pt x="155" y="24"/>
                  </a:lnTo>
                  <a:lnTo>
                    <a:pt x="153" y="32"/>
                  </a:lnTo>
                  <a:lnTo>
                    <a:pt x="150" y="43"/>
                  </a:lnTo>
                  <a:lnTo>
                    <a:pt x="145" y="53"/>
                  </a:lnTo>
                  <a:lnTo>
                    <a:pt x="140" y="58"/>
                  </a:lnTo>
                  <a:lnTo>
                    <a:pt x="131" y="61"/>
                  </a:lnTo>
                  <a:lnTo>
                    <a:pt x="121" y="65"/>
                  </a:lnTo>
                  <a:lnTo>
                    <a:pt x="120" y="65"/>
                  </a:lnTo>
                  <a:lnTo>
                    <a:pt x="118" y="65"/>
                  </a:lnTo>
                  <a:lnTo>
                    <a:pt x="114" y="75"/>
                  </a:lnTo>
                  <a:lnTo>
                    <a:pt x="106" y="81"/>
                  </a:lnTo>
                  <a:lnTo>
                    <a:pt x="96" y="85"/>
                  </a:lnTo>
                  <a:lnTo>
                    <a:pt x="84" y="86"/>
                  </a:lnTo>
                  <a:lnTo>
                    <a:pt x="59" y="86"/>
                  </a:lnTo>
                  <a:lnTo>
                    <a:pt x="45" y="85"/>
                  </a:lnTo>
                  <a:lnTo>
                    <a:pt x="34" y="85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10" name="Group 242"/>
          <p:cNvGrpSpPr>
            <a:grpSpLocks/>
          </p:cNvGrpSpPr>
          <p:nvPr/>
        </p:nvGrpSpPr>
        <p:grpSpPr bwMode="auto">
          <a:xfrm>
            <a:off x="2627313" y="2276475"/>
            <a:ext cx="242887" cy="138113"/>
            <a:chOff x="1415" y="1302"/>
            <a:chExt cx="153" cy="87"/>
          </a:xfrm>
        </p:grpSpPr>
        <p:sp>
          <p:nvSpPr>
            <p:cNvPr id="47310" name="Freeform 240"/>
            <p:cNvSpPr>
              <a:spLocks/>
            </p:cNvSpPr>
            <p:nvPr/>
          </p:nvSpPr>
          <p:spPr bwMode="auto">
            <a:xfrm>
              <a:off x="1415" y="1302"/>
              <a:ext cx="153" cy="87"/>
            </a:xfrm>
            <a:custGeom>
              <a:avLst/>
              <a:gdLst>
                <a:gd name="T0" fmla="*/ 16 w 153"/>
                <a:gd name="T1" fmla="*/ 77 h 87"/>
                <a:gd name="T2" fmla="*/ 0 w 153"/>
                <a:gd name="T3" fmla="*/ 68 h 87"/>
                <a:gd name="T4" fmla="*/ 0 w 153"/>
                <a:gd name="T5" fmla="*/ 33 h 87"/>
                <a:gd name="T6" fmla="*/ 0 w 153"/>
                <a:gd name="T7" fmla="*/ 18 h 87"/>
                <a:gd name="T8" fmla="*/ 4 w 153"/>
                <a:gd name="T9" fmla="*/ 20 h 87"/>
                <a:gd name="T10" fmla="*/ 11 w 153"/>
                <a:gd name="T11" fmla="*/ 31 h 87"/>
                <a:gd name="T12" fmla="*/ 22 w 153"/>
                <a:gd name="T13" fmla="*/ 41 h 87"/>
                <a:gd name="T14" fmla="*/ 35 w 153"/>
                <a:gd name="T15" fmla="*/ 45 h 87"/>
                <a:gd name="T16" fmla="*/ 37 w 153"/>
                <a:gd name="T17" fmla="*/ 58 h 87"/>
                <a:gd name="T18" fmla="*/ 37 w 153"/>
                <a:gd name="T19" fmla="*/ 71 h 87"/>
                <a:gd name="T20" fmla="*/ 40 w 153"/>
                <a:gd name="T21" fmla="*/ 76 h 87"/>
                <a:gd name="T22" fmla="*/ 49 w 153"/>
                <a:gd name="T23" fmla="*/ 65 h 87"/>
                <a:gd name="T24" fmla="*/ 50 w 153"/>
                <a:gd name="T25" fmla="*/ 34 h 87"/>
                <a:gd name="T26" fmla="*/ 52 w 153"/>
                <a:gd name="T27" fmla="*/ 18 h 87"/>
                <a:gd name="T28" fmla="*/ 59 w 153"/>
                <a:gd name="T29" fmla="*/ 9 h 87"/>
                <a:gd name="T30" fmla="*/ 83 w 153"/>
                <a:gd name="T31" fmla="*/ 0 h 87"/>
                <a:gd name="T32" fmla="*/ 83 w 153"/>
                <a:gd name="T33" fmla="*/ 27 h 87"/>
                <a:gd name="T34" fmla="*/ 73 w 153"/>
                <a:gd name="T35" fmla="*/ 52 h 87"/>
                <a:gd name="T36" fmla="*/ 70 w 153"/>
                <a:gd name="T37" fmla="*/ 68 h 87"/>
                <a:gd name="T38" fmla="*/ 68 w 153"/>
                <a:gd name="T39" fmla="*/ 80 h 87"/>
                <a:gd name="T40" fmla="*/ 71 w 153"/>
                <a:gd name="T41" fmla="*/ 83 h 87"/>
                <a:gd name="T42" fmla="*/ 86 w 153"/>
                <a:gd name="T43" fmla="*/ 81 h 87"/>
                <a:gd name="T44" fmla="*/ 90 w 153"/>
                <a:gd name="T45" fmla="*/ 68 h 87"/>
                <a:gd name="T46" fmla="*/ 92 w 153"/>
                <a:gd name="T47" fmla="*/ 62 h 87"/>
                <a:gd name="T48" fmla="*/ 100 w 153"/>
                <a:gd name="T49" fmla="*/ 56 h 87"/>
                <a:gd name="T50" fmla="*/ 108 w 153"/>
                <a:gd name="T51" fmla="*/ 40 h 87"/>
                <a:gd name="T52" fmla="*/ 113 w 153"/>
                <a:gd name="T53" fmla="*/ 18 h 87"/>
                <a:gd name="T54" fmla="*/ 122 w 153"/>
                <a:gd name="T55" fmla="*/ 10 h 87"/>
                <a:gd name="T56" fmla="*/ 138 w 153"/>
                <a:gd name="T57" fmla="*/ 9 h 87"/>
                <a:gd name="T58" fmla="*/ 150 w 153"/>
                <a:gd name="T59" fmla="*/ 13 h 87"/>
                <a:gd name="T60" fmla="*/ 152 w 153"/>
                <a:gd name="T61" fmla="*/ 33 h 87"/>
                <a:gd name="T62" fmla="*/ 145 w 153"/>
                <a:gd name="T63" fmla="*/ 52 h 87"/>
                <a:gd name="T64" fmla="*/ 130 w 153"/>
                <a:gd name="T65" fmla="*/ 61 h 87"/>
                <a:gd name="T66" fmla="*/ 120 w 153"/>
                <a:gd name="T67" fmla="*/ 65 h 87"/>
                <a:gd name="T68" fmla="*/ 113 w 153"/>
                <a:gd name="T69" fmla="*/ 74 h 87"/>
                <a:gd name="T70" fmla="*/ 97 w 153"/>
                <a:gd name="T71" fmla="*/ 86 h 87"/>
                <a:gd name="T72" fmla="*/ 58 w 153"/>
                <a:gd name="T73" fmla="*/ 86 h 87"/>
                <a:gd name="T74" fmla="*/ 35 w 153"/>
                <a:gd name="T75" fmla="*/ 84 h 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3"/>
                <a:gd name="T115" fmla="*/ 0 h 87"/>
                <a:gd name="T116" fmla="*/ 153 w 153"/>
                <a:gd name="T117" fmla="*/ 87 h 8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3" h="87">
                  <a:moveTo>
                    <a:pt x="35" y="84"/>
                  </a:moveTo>
                  <a:lnTo>
                    <a:pt x="16" y="77"/>
                  </a:lnTo>
                  <a:lnTo>
                    <a:pt x="8" y="74"/>
                  </a:lnTo>
                  <a:lnTo>
                    <a:pt x="0" y="68"/>
                  </a:lnTo>
                  <a:lnTo>
                    <a:pt x="0" y="48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7"/>
                  </a:lnTo>
                  <a:lnTo>
                    <a:pt x="4" y="20"/>
                  </a:lnTo>
                  <a:lnTo>
                    <a:pt x="7" y="25"/>
                  </a:lnTo>
                  <a:lnTo>
                    <a:pt x="11" y="31"/>
                  </a:lnTo>
                  <a:lnTo>
                    <a:pt x="16" y="37"/>
                  </a:lnTo>
                  <a:lnTo>
                    <a:pt x="22" y="41"/>
                  </a:lnTo>
                  <a:lnTo>
                    <a:pt x="28" y="45"/>
                  </a:lnTo>
                  <a:lnTo>
                    <a:pt x="35" y="45"/>
                  </a:lnTo>
                  <a:lnTo>
                    <a:pt x="37" y="52"/>
                  </a:lnTo>
                  <a:lnTo>
                    <a:pt x="37" y="58"/>
                  </a:lnTo>
                  <a:lnTo>
                    <a:pt x="37" y="65"/>
                  </a:lnTo>
                  <a:lnTo>
                    <a:pt x="37" y="71"/>
                  </a:lnTo>
                  <a:lnTo>
                    <a:pt x="38" y="74"/>
                  </a:lnTo>
                  <a:lnTo>
                    <a:pt x="40" y="76"/>
                  </a:lnTo>
                  <a:lnTo>
                    <a:pt x="43" y="73"/>
                  </a:lnTo>
                  <a:lnTo>
                    <a:pt x="49" y="65"/>
                  </a:lnTo>
                  <a:lnTo>
                    <a:pt x="49" y="48"/>
                  </a:lnTo>
                  <a:lnTo>
                    <a:pt x="50" y="34"/>
                  </a:lnTo>
                  <a:lnTo>
                    <a:pt x="50" y="25"/>
                  </a:lnTo>
                  <a:lnTo>
                    <a:pt x="52" y="18"/>
                  </a:lnTo>
                  <a:lnTo>
                    <a:pt x="55" y="13"/>
                  </a:lnTo>
                  <a:lnTo>
                    <a:pt x="59" y="9"/>
                  </a:lnTo>
                  <a:lnTo>
                    <a:pt x="70" y="3"/>
                  </a:lnTo>
                  <a:lnTo>
                    <a:pt x="83" y="0"/>
                  </a:lnTo>
                  <a:lnTo>
                    <a:pt x="85" y="15"/>
                  </a:lnTo>
                  <a:lnTo>
                    <a:pt x="83" y="27"/>
                  </a:lnTo>
                  <a:lnTo>
                    <a:pt x="80" y="40"/>
                  </a:lnTo>
                  <a:lnTo>
                    <a:pt x="73" y="52"/>
                  </a:lnTo>
                  <a:lnTo>
                    <a:pt x="71" y="61"/>
                  </a:lnTo>
                  <a:lnTo>
                    <a:pt x="70" y="68"/>
                  </a:lnTo>
                  <a:lnTo>
                    <a:pt x="68" y="74"/>
                  </a:lnTo>
                  <a:lnTo>
                    <a:pt x="68" y="80"/>
                  </a:lnTo>
                  <a:lnTo>
                    <a:pt x="68" y="81"/>
                  </a:lnTo>
                  <a:lnTo>
                    <a:pt x="71" y="83"/>
                  </a:lnTo>
                  <a:lnTo>
                    <a:pt x="77" y="83"/>
                  </a:lnTo>
                  <a:lnTo>
                    <a:pt x="86" y="81"/>
                  </a:lnTo>
                  <a:lnTo>
                    <a:pt x="88" y="73"/>
                  </a:lnTo>
                  <a:lnTo>
                    <a:pt x="90" y="68"/>
                  </a:lnTo>
                  <a:lnTo>
                    <a:pt x="92" y="65"/>
                  </a:lnTo>
                  <a:lnTo>
                    <a:pt x="92" y="62"/>
                  </a:lnTo>
                  <a:lnTo>
                    <a:pt x="95" y="59"/>
                  </a:lnTo>
                  <a:lnTo>
                    <a:pt x="100" y="56"/>
                  </a:lnTo>
                  <a:lnTo>
                    <a:pt x="105" y="52"/>
                  </a:lnTo>
                  <a:lnTo>
                    <a:pt x="108" y="40"/>
                  </a:lnTo>
                  <a:lnTo>
                    <a:pt x="110" y="28"/>
                  </a:lnTo>
                  <a:lnTo>
                    <a:pt x="113" y="18"/>
                  </a:lnTo>
                  <a:lnTo>
                    <a:pt x="116" y="13"/>
                  </a:lnTo>
                  <a:lnTo>
                    <a:pt x="122" y="10"/>
                  </a:lnTo>
                  <a:lnTo>
                    <a:pt x="130" y="10"/>
                  </a:lnTo>
                  <a:lnTo>
                    <a:pt x="138" y="9"/>
                  </a:lnTo>
                  <a:lnTo>
                    <a:pt x="145" y="9"/>
                  </a:lnTo>
                  <a:lnTo>
                    <a:pt x="150" y="13"/>
                  </a:lnTo>
                  <a:lnTo>
                    <a:pt x="153" y="24"/>
                  </a:lnTo>
                  <a:lnTo>
                    <a:pt x="152" y="33"/>
                  </a:lnTo>
                  <a:lnTo>
                    <a:pt x="149" y="43"/>
                  </a:lnTo>
                  <a:lnTo>
                    <a:pt x="145" y="52"/>
                  </a:lnTo>
                  <a:lnTo>
                    <a:pt x="138" y="56"/>
                  </a:lnTo>
                  <a:lnTo>
                    <a:pt x="130" y="61"/>
                  </a:lnTo>
                  <a:lnTo>
                    <a:pt x="122" y="62"/>
                  </a:lnTo>
                  <a:lnTo>
                    <a:pt x="120" y="65"/>
                  </a:lnTo>
                  <a:lnTo>
                    <a:pt x="119" y="65"/>
                  </a:lnTo>
                  <a:lnTo>
                    <a:pt x="113" y="74"/>
                  </a:lnTo>
                  <a:lnTo>
                    <a:pt x="107" y="81"/>
                  </a:lnTo>
                  <a:lnTo>
                    <a:pt x="97" y="86"/>
                  </a:lnTo>
                  <a:lnTo>
                    <a:pt x="85" y="87"/>
                  </a:lnTo>
                  <a:lnTo>
                    <a:pt x="58" y="86"/>
                  </a:lnTo>
                  <a:lnTo>
                    <a:pt x="47" y="84"/>
                  </a:lnTo>
                  <a:lnTo>
                    <a:pt x="35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311" name="Freeform 241"/>
            <p:cNvSpPr>
              <a:spLocks/>
            </p:cNvSpPr>
            <p:nvPr/>
          </p:nvSpPr>
          <p:spPr bwMode="auto">
            <a:xfrm>
              <a:off x="1415" y="1302"/>
              <a:ext cx="153" cy="87"/>
            </a:xfrm>
            <a:custGeom>
              <a:avLst/>
              <a:gdLst>
                <a:gd name="T0" fmla="*/ 16 w 153"/>
                <a:gd name="T1" fmla="*/ 77 h 87"/>
                <a:gd name="T2" fmla="*/ 0 w 153"/>
                <a:gd name="T3" fmla="*/ 68 h 87"/>
                <a:gd name="T4" fmla="*/ 0 w 153"/>
                <a:gd name="T5" fmla="*/ 33 h 87"/>
                <a:gd name="T6" fmla="*/ 0 w 153"/>
                <a:gd name="T7" fmla="*/ 18 h 87"/>
                <a:gd name="T8" fmla="*/ 4 w 153"/>
                <a:gd name="T9" fmla="*/ 20 h 87"/>
                <a:gd name="T10" fmla="*/ 11 w 153"/>
                <a:gd name="T11" fmla="*/ 31 h 87"/>
                <a:gd name="T12" fmla="*/ 22 w 153"/>
                <a:gd name="T13" fmla="*/ 41 h 87"/>
                <a:gd name="T14" fmla="*/ 35 w 153"/>
                <a:gd name="T15" fmla="*/ 45 h 87"/>
                <a:gd name="T16" fmla="*/ 37 w 153"/>
                <a:gd name="T17" fmla="*/ 58 h 87"/>
                <a:gd name="T18" fmla="*/ 37 w 153"/>
                <a:gd name="T19" fmla="*/ 71 h 87"/>
                <a:gd name="T20" fmla="*/ 40 w 153"/>
                <a:gd name="T21" fmla="*/ 76 h 87"/>
                <a:gd name="T22" fmla="*/ 49 w 153"/>
                <a:gd name="T23" fmla="*/ 65 h 87"/>
                <a:gd name="T24" fmla="*/ 50 w 153"/>
                <a:gd name="T25" fmla="*/ 34 h 87"/>
                <a:gd name="T26" fmla="*/ 52 w 153"/>
                <a:gd name="T27" fmla="*/ 18 h 87"/>
                <a:gd name="T28" fmla="*/ 59 w 153"/>
                <a:gd name="T29" fmla="*/ 9 h 87"/>
                <a:gd name="T30" fmla="*/ 83 w 153"/>
                <a:gd name="T31" fmla="*/ 0 h 87"/>
                <a:gd name="T32" fmla="*/ 83 w 153"/>
                <a:gd name="T33" fmla="*/ 27 h 87"/>
                <a:gd name="T34" fmla="*/ 73 w 153"/>
                <a:gd name="T35" fmla="*/ 52 h 87"/>
                <a:gd name="T36" fmla="*/ 70 w 153"/>
                <a:gd name="T37" fmla="*/ 68 h 87"/>
                <a:gd name="T38" fmla="*/ 68 w 153"/>
                <a:gd name="T39" fmla="*/ 80 h 87"/>
                <a:gd name="T40" fmla="*/ 71 w 153"/>
                <a:gd name="T41" fmla="*/ 83 h 87"/>
                <a:gd name="T42" fmla="*/ 86 w 153"/>
                <a:gd name="T43" fmla="*/ 81 h 87"/>
                <a:gd name="T44" fmla="*/ 90 w 153"/>
                <a:gd name="T45" fmla="*/ 68 h 87"/>
                <a:gd name="T46" fmla="*/ 92 w 153"/>
                <a:gd name="T47" fmla="*/ 62 h 87"/>
                <a:gd name="T48" fmla="*/ 100 w 153"/>
                <a:gd name="T49" fmla="*/ 56 h 87"/>
                <a:gd name="T50" fmla="*/ 108 w 153"/>
                <a:gd name="T51" fmla="*/ 40 h 87"/>
                <a:gd name="T52" fmla="*/ 113 w 153"/>
                <a:gd name="T53" fmla="*/ 18 h 87"/>
                <a:gd name="T54" fmla="*/ 122 w 153"/>
                <a:gd name="T55" fmla="*/ 10 h 87"/>
                <a:gd name="T56" fmla="*/ 138 w 153"/>
                <a:gd name="T57" fmla="*/ 9 h 87"/>
                <a:gd name="T58" fmla="*/ 150 w 153"/>
                <a:gd name="T59" fmla="*/ 13 h 87"/>
                <a:gd name="T60" fmla="*/ 152 w 153"/>
                <a:gd name="T61" fmla="*/ 33 h 87"/>
                <a:gd name="T62" fmla="*/ 145 w 153"/>
                <a:gd name="T63" fmla="*/ 52 h 87"/>
                <a:gd name="T64" fmla="*/ 130 w 153"/>
                <a:gd name="T65" fmla="*/ 61 h 87"/>
                <a:gd name="T66" fmla="*/ 120 w 153"/>
                <a:gd name="T67" fmla="*/ 65 h 87"/>
                <a:gd name="T68" fmla="*/ 113 w 153"/>
                <a:gd name="T69" fmla="*/ 74 h 87"/>
                <a:gd name="T70" fmla="*/ 97 w 153"/>
                <a:gd name="T71" fmla="*/ 86 h 87"/>
                <a:gd name="T72" fmla="*/ 58 w 153"/>
                <a:gd name="T73" fmla="*/ 86 h 87"/>
                <a:gd name="T74" fmla="*/ 35 w 153"/>
                <a:gd name="T75" fmla="*/ 84 h 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3"/>
                <a:gd name="T115" fmla="*/ 0 h 87"/>
                <a:gd name="T116" fmla="*/ 153 w 153"/>
                <a:gd name="T117" fmla="*/ 87 h 8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3" h="87">
                  <a:moveTo>
                    <a:pt x="35" y="84"/>
                  </a:moveTo>
                  <a:lnTo>
                    <a:pt x="16" y="77"/>
                  </a:lnTo>
                  <a:lnTo>
                    <a:pt x="8" y="74"/>
                  </a:lnTo>
                  <a:lnTo>
                    <a:pt x="0" y="68"/>
                  </a:lnTo>
                  <a:lnTo>
                    <a:pt x="0" y="48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7"/>
                  </a:lnTo>
                  <a:lnTo>
                    <a:pt x="4" y="20"/>
                  </a:lnTo>
                  <a:lnTo>
                    <a:pt x="7" y="25"/>
                  </a:lnTo>
                  <a:lnTo>
                    <a:pt x="11" y="31"/>
                  </a:lnTo>
                  <a:lnTo>
                    <a:pt x="16" y="37"/>
                  </a:lnTo>
                  <a:lnTo>
                    <a:pt x="22" y="41"/>
                  </a:lnTo>
                  <a:lnTo>
                    <a:pt x="28" y="45"/>
                  </a:lnTo>
                  <a:lnTo>
                    <a:pt x="35" y="45"/>
                  </a:lnTo>
                  <a:lnTo>
                    <a:pt x="37" y="52"/>
                  </a:lnTo>
                  <a:lnTo>
                    <a:pt x="37" y="58"/>
                  </a:lnTo>
                  <a:lnTo>
                    <a:pt x="37" y="65"/>
                  </a:lnTo>
                  <a:lnTo>
                    <a:pt x="37" y="71"/>
                  </a:lnTo>
                  <a:lnTo>
                    <a:pt x="38" y="74"/>
                  </a:lnTo>
                  <a:lnTo>
                    <a:pt x="40" y="76"/>
                  </a:lnTo>
                  <a:lnTo>
                    <a:pt x="43" y="73"/>
                  </a:lnTo>
                  <a:lnTo>
                    <a:pt x="49" y="65"/>
                  </a:lnTo>
                  <a:lnTo>
                    <a:pt x="49" y="48"/>
                  </a:lnTo>
                  <a:lnTo>
                    <a:pt x="50" y="34"/>
                  </a:lnTo>
                  <a:lnTo>
                    <a:pt x="50" y="25"/>
                  </a:lnTo>
                  <a:lnTo>
                    <a:pt x="52" y="18"/>
                  </a:lnTo>
                  <a:lnTo>
                    <a:pt x="55" y="13"/>
                  </a:lnTo>
                  <a:lnTo>
                    <a:pt x="59" y="9"/>
                  </a:lnTo>
                  <a:lnTo>
                    <a:pt x="70" y="3"/>
                  </a:lnTo>
                  <a:lnTo>
                    <a:pt x="83" y="0"/>
                  </a:lnTo>
                  <a:lnTo>
                    <a:pt x="85" y="15"/>
                  </a:lnTo>
                  <a:lnTo>
                    <a:pt x="83" y="27"/>
                  </a:lnTo>
                  <a:lnTo>
                    <a:pt x="80" y="40"/>
                  </a:lnTo>
                  <a:lnTo>
                    <a:pt x="73" y="52"/>
                  </a:lnTo>
                  <a:lnTo>
                    <a:pt x="71" y="61"/>
                  </a:lnTo>
                  <a:lnTo>
                    <a:pt x="70" y="68"/>
                  </a:lnTo>
                  <a:lnTo>
                    <a:pt x="68" y="74"/>
                  </a:lnTo>
                  <a:lnTo>
                    <a:pt x="68" y="80"/>
                  </a:lnTo>
                  <a:lnTo>
                    <a:pt x="68" y="81"/>
                  </a:lnTo>
                  <a:lnTo>
                    <a:pt x="71" y="83"/>
                  </a:lnTo>
                  <a:lnTo>
                    <a:pt x="77" y="83"/>
                  </a:lnTo>
                  <a:lnTo>
                    <a:pt x="86" y="81"/>
                  </a:lnTo>
                  <a:lnTo>
                    <a:pt x="88" y="73"/>
                  </a:lnTo>
                  <a:lnTo>
                    <a:pt x="90" y="68"/>
                  </a:lnTo>
                  <a:lnTo>
                    <a:pt x="92" y="65"/>
                  </a:lnTo>
                  <a:lnTo>
                    <a:pt x="92" y="62"/>
                  </a:lnTo>
                  <a:lnTo>
                    <a:pt x="95" y="59"/>
                  </a:lnTo>
                  <a:lnTo>
                    <a:pt x="100" y="56"/>
                  </a:lnTo>
                  <a:lnTo>
                    <a:pt x="105" y="52"/>
                  </a:lnTo>
                  <a:lnTo>
                    <a:pt x="108" y="40"/>
                  </a:lnTo>
                  <a:lnTo>
                    <a:pt x="110" y="28"/>
                  </a:lnTo>
                  <a:lnTo>
                    <a:pt x="113" y="18"/>
                  </a:lnTo>
                  <a:lnTo>
                    <a:pt x="116" y="13"/>
                  </a:lnTo>
                  <a:lnTo>
                    <a:pt x="122" y="10"/>
                  </a:lnTo>
                  <a:lnTo>
                    <a:pt x="130" y="10"/>
                  </a:lnTo>
                  <a:lnTo>
                    <a:pt x="138" y="9"/>
                  </a:lnTo>
                  <a:lnTo>
                    <a:pt x="145" y="9"/>
                  </a:lnTo>
                  <a:lnTo>
                    <a:pt x="150" y="13"/>
                  </a:lnTo>
                  <a:lnTo>
                    <a:pt x="153" y="24"/>
                  </a:lnTo>
                  <a:lnTo>
                    <a:pt x="152" y="33"/>
                  </a:lnTo>
                  <a:lnTo>
                    <a:pt x="149" y="43"/>
                  </a:lnTo>
                  <a:lnTo>
                    <a:pt x="145" y="52"/>
                  </a:lnTo>
                  <a:lnTo>
                    <a:pt x="138" y="56"/>
                  </a:lnTo>
                  <a:lnTo>
                    <a:pt x="130" y="61"/>
                  </a:lnTo>
                  <a:lnTo>
                    <a:pt x="122" y="62"/>
                  </a:lnTo>
                  <a:lnTo>
                    <a:pt x="120" y="65"/>
                  </a:lnTo>
                  <a:lnTo>
                    <a:pt x="119" y="65"/>
                  </a:lnTo>
                  <a:lnTo>
                    <a:pt x="113" y="74"/>
                  </a:lnTo>
                  <a:lnTo>
                    <a:pt x="107" y="81"/>
                  </a:lnTo>
                  <a:lnTo>
                    <a:pt x="97" y="86"/>
                  </a:lnTo>
                  <a:lnTo>
                    <a:pt x="85" y="87"/>
                  </a:lnTo>
                  <a:lnTo>
                    <a:pt x="58" y="86"/>
                  </a:lnTo>
                  <a:lnTo>
                    <a:pt x="47" y="84"/>
                  </a:lnTo>
                  <a:lnTo>
                    <a:pt x="35" y="84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11" name="Group 245"/>
          <p:cNvGrpSpPr>
            <a:grpSpLocks/>
          </p:cNvGrpSpPr>
          <p:nvPr/>
        </p:nvGrpSpPr>
        <p:grpSpPr bwMode="auto">
          <a:xfrm>
            <a:off x="2698750" y="2492375"/>
            <a:ext cx="242888" cy="136525"/>
            <a:chOff x="1466" y="1424"/>
            <a:chExt cx="153" cy="86"/>
          </a:xfrm>
        </p:grpSpPr>
        <p:sp>
          <p:nvSpPr>
            <p:cNvPr id="47308" name="Freeform 243"/>
            <p:cNvSpPr>
              <a:spLocks/>
            </p:cNvSpPr>
            <p:nvPr/>
          </p:nvSpPr>
          <p:spPr bwMode="auto">
            <a:xfrm>
              <a:off x="1466" y="1424"/>
              <a:ext cx="153" cy="86"/>
            </a:xfrm>
            <a:custGeom>
              <a:avLst/>
              <a:gdLst>
                <a:gd name="T0" fmla="*/ 26 w 153"/>
                <a:gd name="T1" fmla="*/ 81 h 86"/>
                <a:gd name="T2" fmla="*/ 8 w 153"/>
                <a:gd name="T3" fmla="*/ 73 h 86"/>
                <a:gd name="T4" fmla="*/ 1 w 153"/>
                <a:gd name="T5" fmla="*/ 47 h 86"/>
                <a:gd name="T6" fmla="*/ 1 w 153"/>
                <a:gd name="T7" fmla="*/ 24 h 86"/>
                <a:gd name="T8" fmla="*/ 3 w 153"/>
                <a:gd name="T9" fmla="*/ 20 h 86"/>
                <a:gd name="T10" fmla="*/ 14 w 153"/>
                <a:gd name="T11" fmla="*/ 33 h 86"/>
                <a:gd name="T12" fmla="*/ 22 w 153"/>
                <a:gd name="T13" fmla="*/ 42 h 86"/>
                <a:gd name="T14" fmla="*/ 34 w 153"/>
                <a:gd name="T15" fmla="*/ 45 h 86"/>
                <a:gd name="T16" fmla="*/ 36 w 153"/>
                <a:gd name="T17" fmla="*/ 58 h 86"/>
                <a:gd name="T18" fmla="*/ 38 w 153"/>
                <a:gd name="T19" fmla="*/ 71 h 86"/>
                <a:gd name="T20" fmla="*/ 42 w 153"/>
                <a:gd name="T21" fmla="*/ 75 h 86"/>
                <a:gd name="T22" fmla="*/ 48 w 153"/>
                <a:gd name="T23" fmla="*/ 63 h 86"/>
                <a:gd name="T24" fmla="*/ 50 w 153"/>
                <a:gd name="T25" fmla="*/ 35 h 86"/>
                <a:gd name="T26" fmla="*/ 52 w 153"/>
                <a:gd name="T27" fmla="*/ 19 h 86"/>
                <a:gd name="T28" fmla="*/ 61 w 153"/>
                <a:gd name="T29" fmla="*/ 9 h 86"/>
                <a:gd name="T30" fmla="*/ 84 w 153"/>
                <a:gd name="T31" fmla="*/ 0 h 86"/>
                <a:gd name="T32" fmla="*/ 84 w 153"/>
                <a:gd name="T33" fmla="*/ 27 h 86"/>
                <a:gd name="T34" fmla="*/ 73 w 153"/>
                <a:gd name="T35" fmla="*/ 51 h 86"/>
                <a:gd name="T36" fmla="*/ 70 w 153"/>
                <a:gd name="T37" fmla="*/ 68 h 86"/>
                <a:gd name="T38" fmla="*/ 70 w 153"/>
                <a:gd name="T39" fmla="*/ 81 h 86"/>
                <a:gd name="T40" fmla="*/ 78 w 153"/>
                <a:gd name="T41" fmla="*/ 83 h 86"/>
                <a:gd name="T42" fmla="*/ 89 w 153"/>
                <a:gd name="T43" fmla="*/ 73 h 86"/>
                <a:gd name="T44" fmla="*/ 92 w 153"/>
                <a:gd name="T45" fmla="*/ 62 h 86"/>
                <a:gd name="T46" fmla="*/ 101 w 153"/>
                <a:gd name="T47" fmla="*/ 55 h 86"/>
                <a:gd name="T48" fmla="*/ 108 w 153"/>
                <a:gd name="T49" fmla="*/ 40 h 86"/>
                <a:gd name="T50" fmla="*/ 114 w 153"/>
                <a:gd name="T51" fmla="*/ 19 h 86"/>
                <a:gd name="T52" fmla="*/ 122 w 153"/>
                <a:gd name="T53" fmla="*/ 11 h 86"/>
                <a:gd name="T54" fmla="*/ 139 w 153"/>
                <a:gd name="T55" fmla="*/ 9 h 86"/>
                <a:gd name="T56" fmla="*/ 151 w 153"/>
                <a:gd name="T57" fmla="*/ 13 h 86"/>
                <a:gd name="T58" fmla="*/ 153 w 153"/>
                <a:gd name="T59" fmla="*/ 33 h 86"/>
                <a:gd name="T60" fmla="*/ 145 w 153"/>
                <a:gd name="T61" fmla="*/ 51 h 86"/>
                <a:gd name="T62" fmla="*/ 129 w 153"/>
                <a:gd name="T63" fmla="*/ 60 h 86"/>
                <a:gd name="T64" fmla="*/ 120 w 153"/>
                <a:gd name="T65" fmla="*/ 63 h 86"/>
                <a:gd name="T66" fmla="*/ 115 w 153"/>
                <a:gd name="T67" fmla="*/ 75 h 86"/>
                <a:gd name="T68" fmla="*/ 98 w 153"/>
                <a:gd name="T69" fmla="*/ 84 h 86"/>
                <a:gd name="T70" fmla="*/ 59 w 153"/>
                <a:gd name="T71" fmla="*/ 86 h 86"/>
                <a:gd name="T72" fmla="*/ 34 w 153"/>
                <a:gd name="T73" fmla="*/ 84 h 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3"/>
                <a:gd name="T112" fmla="*/ 0 h 86"/>
                <a:gd name="T113" fmla="*/ 153 w 153"/>
                <a:gd name="T114" fmla="*/ 86 h 8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3" h="86">
                  <a:moveTo>
                    <a:pt x="34" y="84"/>
                  </a:moveTo>
                  <a:lnTo>
                    <a:pt x="26" y="81"/>
                  </a:lnTo>
                  <a:lnTo>
                    <a:pt x="17" y="76"/>
                  </a:lnTo>
                  <a:lnTo>
                    <a:pt x="8" y="73"/>
                  </a:lnTo>
                  <a:lnTo>
                    <a:pt x="0" y="68"/>
                  </a:lnTo>
                  <a:lnTo>
                    <a:pt x="1" y="47"/>
                  </a:lnTo>
                  <a:lnTo>
                    <a:pt x="1" y="33"/>
                  </a:lnTo>
                  <a:lnTo>
                    <a:pt x="1" y="24"/>
                  </a:lnTo>
                  <a:lnTo>
                    <a:pt x="1" y="19"/>
                  </a:lnTo>
                  <a:lnTo>
                    <a:pt x="3" y="20"/>
                  </a:lnTo>
                  <a:lnTo>
                    <a:pt x="6" y="26"/>
                  </a:lnTo>
                  <a:lnTo>
                    <a:pt x="14" y="33"/>
                  </a:lnTo>
                  <a:lnTo>
                    <a:pt x="17" y="39"/>
                  </a:lnTo>
                  <a:lnTo>
                    <a:pt x="22" y="42"/>
                  </a:lnTo>
                  <a:lnTo>
                    <a:pt x="29" y="44"/>
                  </a:lnTo>
                  <a:lnTo>
                    <a:pt x="34" y="45"/>
                  </a:lnTo>
                  <a:lnTo>
                    <a:pt x="36" y="51"/>
                  </a:lnTo>
                  <a:lnTo>
                    <a:pt x="36" y="58"/>
                  </a:lnTo>
                  <a:lnTo>
                    <a:pt x="36" y="63"/>
                  </a:lnTo>
                  <a:lnTo>
                    <a:pt x="38" y="71"/>
                  </a:lnTo>
                  <a:lnTo>
                    <a:pt x="40" y="75"/>
                  </a:lnTo>
                  <a:lnTo>
                    <a:pt x="42" y="75"/>
                  </a:lnTo>
                  <a:lnTo>
                    <a:pt x="43" y="71"/>
                  </a:lnTo>
                  <a:lnTo>
                    <a:pt x="48" y="63"/>
                  </a:lnTo>
                  <a:lnTo>
                    <a:pt x="48" y="47"/>
                  </a:lnTo>
                  <a:lnTo>
                    <a:pt x="50" y="35"/>
                  </a:lnTo>
                  <a:lnTo>
                    <a:pt x="50" y="26"/>
                  </a:lnTo>
                  <a:lnTo>
                    <a:pt x="52" y="19"/>
                  </a:lnTo>
                  <a:lnTo>
                    <a:pt x="56" y="13"/>
                  </a:lnTo>
                  <a:lnTo>
                    <a:pt x="61" y="9"/>
                  </a:lnTo>
                  <a:lnTo>
                    <a:pt x="70" y="4"/>
                  </a:lnTo>
                  <a:lnTo>
                    <a:pt x="84" y="0"/>
                  </a:lnTo>
                  <a:lnTo>
                    <a:pt x="86" y="14"/>
                  </a:lnTo>
                  <a:lnTo>
                    <a:pt x="84" y="27"/>
                  </a:lnTo>
                  <a:lnTo>
                    <a:pt x="80" y="40"/>
                  </a:lnTo>
                  <a:lnTo>
                    <a:pt x="73" y="51"/>
                  </a:lnTo>
                  <a:lnTo>
                    <a:pt x="72" y="60"/>
                  </a:lnTo>
                  <a:lnTo>
                    <a:pt x="70" y="68"/>
                  </a:lnTo>
                  <a:lnTo>
                    <a:pt x="67" y="78"/>
                  </a:lnTo>
                  <a:lnTo>
                    <a:pt x="70" y="81"/>
                  </a:lnTo>
                  <a:lnTo>
                    <a:pt x="72" y="83"/>
                  </a:lnTo>
                  <a:lnTo>
                    <a:pt x="78" y="83"/>
                  </a:lnTo>
                  <a:lnTo>
                    <a:pt x="87" y="81"/>
                  </a:lnTo>
                  <a:lnTo>
                    <a:pt x="89" y="73"/>
                  </a:lnTo>
                  <a:lnTo>
                    <a:pt x="90" y="68"/>
                  </a:lnTo>
                  <a:lnTo>
                    <a:pt x="92" y="62"/>
                  </a:lnTo>
                  <a:lnTo>
                    <a:pt x="95" y="58"/>
                  </a:lnTo>
                  <a:lnTo>
                    <a:pt x="101" y="55"/>
                  </a:lnTo>
                  <a:lnTo>
                    <a:pt x="106" y="51"/>
                  </a:lnTo>
                  <a:lnTo>
                    <a:pt x="108" y="40"/>
                  </a:lnTo>
                  <a:lnTo>
                    <a:pt x="109" y="29"/>
                  </a:lnTo>
                  <a:lnTo>
                    <a:pt x="114" y="19"/>
                  </a:lnTo>
                  <a:lnTo>
                    <a:pt x="117" y="14"/>
                  </a:lnTo>
                  <a:lnTo>
                    <a:pt x="122" y="11"/>
                  </a:lnTo>
                  <a:lnTo>
                    <a:pt x="131" y="11"/>
                  </a:lnTo>
                  <a:lnTo>
                    <a:pt x="139" y="9"/>
                  </a:lnTo>
                  <a:lnTo>
                    <a:pt x="147" y="9"/>
                  </a:lnTo>
                  <a:lnTo>
                    <a:pt x="151" y="13"/>
                  </a:lnTo>
                  <a:lnTo>
                    <a:pt x="153" y="22"/>
                  </a:lnTo>
                  <a:lnTo>
                    <a:pt x="153" y="33"/>
                  </a:lnTo>
                  <a:lnTo>
                    <a:pt x="150" y="42"/>
                  </a:lnTo>
                  <a:lnTo>
                    <a:pt x="145" y="51"/>
                  </a:lnTo>
                  <a:lnTo>
                    <a:pt x="137" y="57"/>
                  </a:lnTo>
                  <a:lnTo>
                    <a:pt x="129" y="60"/>
                  </a:lnTo>
                  <a:lnTo>
                    <a:pt x="122" y="63"/>
                  </a:lnTo>
                  <a:lnTo>
                    <a:pt x="120" y="63"/>
                  </a:lnTo>
                  <a:lnTo>
                    <a:pt x="119" y="63"/>
                  </a:lnTo>
                  <a:lnTo>
                    <a:pt x="115" y="75"/>
                  </a:lnTo>
                  <a:lnTo>
                    <a:pt x="108" y="81"/>
                  </a:lnTo>
                  <a:lnTo>
                    <a:pt x="98" y="84"/>
                  </a:lnTo>
                  <a:lnTo>
                    <a:pt x="86" y="86"/>
                  </a:lnTo>
                  <a:lnTo>
                    <a:pt x="59" y="86"/>
                  </a:lnTo>
                  <a:lnTo>
                    <a:pt x="47" y="84"/>
                  </a:lnTo>
                  <a:lnTo>
                    <a:pt x="3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309" name="Freeform 244"/>
            <p:cNvSpPr>
              <a:spLocks/>
            </p:cNvSpPr>
            <p:nvPr/>
          </p:nvSpPr>
          <p:spPr bwMode="auto">
            <a:xfrm>
              <a:off x="1466" y="1424"/>
              <a:ext cx="153" cy="86"/>
            </a:xfrm>
            <a:custGeom>
              <a:avLst/>
              <a:gdLst>
                <a:gd name="T0" fmla="*/ 26 w 153"/>
                <a:gd name="T1" fmla="*/ 81 h 86"/>
                <a:gd name="T2" fmla="*/ 8 w 153"/>
                <a:gd name="T3" fmla="*/ 73 h 86"/>
                <a:gd name="T4" fmla="*/ 1 w 153"/>
                <a:gd name="T5" fmla="*/ 47 h 86"/>
                <a:gd name="T6" fmla="*/ 1 w 153"/>
                <a:gd name="T7" fmla="*/ 24 h 86"/>
                <a:gd name="T8" fmla="*/ 3 w 153"/>
                <a:gd name="T9" fmla="*/ 20 h 86"/>
                <a:gd name="T10" fmla="*/ 14 w 153"/>
                <a:gd name="T11" fmla="*/ 33 h 86"/>
                <a:gd name="T12" fmla="*/ 22 w 153"/>
                <a:gd name="T13" fmla="*/ 42 h 86"/>
                <a:gd name="T14" fmla="*/ 34 w 153"/>
                <a:gd name="T15" fmla="*/ 45 h 86"/>
                <a:gd name="T16" fmla="*/ 36 w 153"/>
                <a:gd name="T17" fmla="*/ 58 h 86"/>
                <a:gd name="T18" fmla="*/ 38 w 153"/>
                <a:gd name="T19" fmla="*/ 71 h 86"/>
                <a:gd name="T20" fmla="*/ 42 w 153"/>
                <a:gd name="T21" fmla="*/ 75 h 86"/>
                <a:gd name="T22" fmla="*/ 48 w 153"/>
                <a:gd name="T23" fmla="*/ 63 h 86"/>
                <a:gd name="T24" fmla="*/ 50 w 153"/>
                <a:gd name="T25" fmla="*/ 35 h 86"/>
                <a:gd name="T26" fmla="*/ 52 w 153"/>
                <a:gd name="T27" fmla="*/ 19 h 86"/>
                <a:gd name="T28" fmla="*/ 61 w 153"/>
                <a:gd name="T29" fmla="*/ 9 h 86"/>
                <a:gd name="T30" fmla="*/ 84 w 153"/>
                <a:gd name="T31" fmla="*/ 0 h 86"/>
                <a:gd name="T32" fmla="*/ 84 w 153"/>
                <a:gd name="T33" fmla="*/ 27 h 86"/>
                <a:gd name="T34" fmla="*/ 73 w 153"/>
                <a:gd name="T35" fmla="*/ 51 h 86"/>
                <a:gd name="T36" fmla="*/ 70 w 153"/>
                <a:gd name="T37" fmla="*/ 68 h 86"/>
                <a:gd name="T38" fmla="*/ 70 w 153"/>
                <a:gd name="T39" fmla="*/ 81 h 86"/>
                <a:gd name="T40" fmla="*/ 78 w 153"/>
                <a:gd name="T41" fmla="*/ 83 h 86"/>
                <a:gd name="T42" fmla="*/ 89 w 153"/>
                <a:gd name="T43" fmla="*/ 73 h 86"/>
                <a:gd name="T44" fmla="*/ 92 w 153"/>
                <a:gd name="T45" fmla="*/ 62 h 86"/>
                <a:gd name="T46" fmla="*/ 101 w 153"/>
                <a:gd name="T47" fmla="*/ 55 h 86"/>
                <a:gd name="T48" fmla="*/ 108 w 153"/>
                <a:gd name="T49" fmla="*/ 40 h 86"/>
                <a:gd name="T50" fmla="*/ 114 w 153"/>
                <a:gd name="T51" fmla="*/ 19 h 86"/>
                <a:gd name="T52" fmla="*/ 122 w 153"/>
                <a:gd name="T53" fmla="*/ 11 h 86"/>
                <a:gd name="T54" fmla="*/ 139 w 153"/>
                <a:gd name="T55" fmla="*/ 9 h 86"/>
                <a:gd name="T56" fmla="*/ 151 w 153"/>
                <a:gd name="T57" fmla="*/ 13 h 86"/>
                <a:gd name="T58" fmla="*/ 153 w 153"/>
                <a:gd name="T59" fmla="*/ 33 h 86"/>
                <a:gd name="T60" fmla="*/ 145 w 153"/>
                <a:gd name="T61" fmla="*/ 51 h 86"/>
                <a:gd name="T62" fmla="*/ 129 w 153"/>
                <a:gd name="T63" fmla="*/ 60 h 86"/>
                <a:gd name="T64" fmla="*/ 120 w 153"/>
                <a:gd name="T65" fmla="*/ 63 h 86"/>
                <a:gd name="T66" fmla="*/ 115 w 153"/>
                <a:gd name="T67" fmla="*/ 75 h 86"/>
                <a:gd name="T68" fmla="*/ 98 w 153"/>
                <a:gd name="T69" fmla="*/ 84 h 86"/>
                <a:gd name="T70" fmla="*/ 59 w 153"/>
                <a:gd name="T71" fmla="*/ 86 h 86"/>
                <a:gd name="T72" fmla="*/ 34 w 153"/>
                <a:gd name="T73" fmla="*/ 84 h 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3"/>
                <a:gd name="T112" fmla="*/ 0 h 86"/>
                <a:gd name="T113" fmla="*/ 153 w 153"/>
                <a:gd name="T114" fmla="*/ 86 h 8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3" h="86">
                  <a:moveTo>
                    <a:pt x="34" y="84"/>
                  </a:moveTo>
                  <a:lnTo>
                    <a:pt x="26" y="81"/>
                  </a:lnTo>
                  <a:lnTo>
                    <a:pt x="17" y="76"/>
                  </a:lnTo>
                  <a:lnTo>
                    <a:pt x="8" y="73"/>
                  </a:lnTo>
                  <a:lnTo>
                    <a:pt x="0" y="68"/>
                  </a:lnTo>
                  <a:lnTo>
                    <a:pt x="1" y="47"/>
                  </a:lnTo>
                  <a:lnTo>
                    <a:pt x="1" y="33"/>
                  </a:lnTo>
                  <a:lnTo>
                    <a:pt x="1" y="24"/>
                  </a:lnTo>
                  <a:lnTo>
                    <a:pt x="1" y="19"/>
                  </a:lnTo>
                  <a:lnTo>
                    <a:pt x="3" y="20"/>
                  </a:lnTo>
                  <a:lnTo>
                    <a:pt x="6" y="26"/>
                  </a:lnTo>
                  <a:lnTo>
                    <a:pt x="14" y="33"/>
                  </a:lnTo>
                  <a:lnTo>
                    <a:pt x="17" y="39"/>
                  </a:lnTo>
                  <a:lnTo>
                    <a:pt x="22" y="42"/>
                  </a:lnTo>
                  <a:lnTo>
                    <a:pt x="29" y="44"/>
                  </a:lnTo>
                  <a:lnTo>
                    <a:pt x="34" y="45"/>
                  </a:lnTo>
                  <a:lnTo>
                    <a:pt x="36" y="51"/>
                  </a:lnTo>
                  <a:lnTo>
                    <a:pt x="36" y="58"/>
                  </a:lnTo>
                  <a:lnTo>
                    <a:pt x="36" y="63"/>
                  </a:lnTo>
                  <a:lnTo>
                    <a:pt x="38" y="71"/>
                  </a:lnTo>
                  <a:lnTo>
                    <a:pt x="40" y="75"/>
                  </a:lnTo>
                  <a:lnTo>
                    <a:pt x="42" y="75"/>
                  </a:lnTo>
                  <a:lnTo>
                    <a:pt x="43" y="71"/>
                  </a:lnTo>
                  <a:lnTo>
                    <a:pt x="48" y="63"/>
                  </a:lnTo>
                  <a:lnTo>
                    <a:pt x="48" y="47"/>
                  </a:lnTo>
                  <a:lnTo>
                    <a:pt x="50" y="35"/>
                  </a:lnTo>
                  <a:lnTo>
                    <a:pt x="50" y="26"/>
                  </a:lnTo>
                  <a:lnTo>
                    <a:pt x="52" y="19"/>
                  </a:lnTo>
                  <a:lnTo>
                    <a:pt x="56" y="13"/>
                  </a:lnTo>
                  <a:lnTo>
                    <a:pt x="61" y="9"/>
                  </a:lnTo>
                  <a:lnTo>
                    <a:pt x="70" y="4"/>
                  </a:lnTo>
                  <a:lnTo>
                    <a:pt x="84" y="0"/>
                  </a:lnTo>
                  <a:lnTo>
                    <a:pt x="86" y="14"/>
                  </a:lnTo>
                  <a:lnTo>
                    <a:pt x="84" y="27"/>
                  </a:lnTo>
                  <a:lnTo>
                    <a:pt x="80" y="40"/>
                  </a:lnTo>
                  <a:lnTo>
                    <a:pt x="73" y="51"/>
                  </a:lnTo>
                  <a:lnTo>
                    <a:pt x="72" y="60"/>
                  </a:lnTo>
                  <a:lnTo>
                    <a:pt x="70" y="68"/>
                  </a:lnTo>
                  <a:lnTo>
                    <a:pt x="67" y="78"/>
                  </a:lnTo>
                  <a:lnTo>
                    <a:pt x="70" y="81"/>
                  </a:lnTo>
                  <a:lnTo>
                    <a:pt x="72" y="83"/>
                  </a:lnTo>
                  <a:lnTo>
                    <a:pt x="78" y="83"/>
                  </a:lnTo>
                  <a:lnTo>
                    <a:pt x="87" y="81"/>
                  </a:lnTo>
                  <a:lnTo>
                    <a:pt x="89" y="73"/>
                  </a:lnTo>
                  <a:lnTo>
                    <a:pt x="90" y="68"/>
                  </a:lnTo>
                  <a:lnTo>
                    <a:pt x="92" y="62"/>
                  </a:lnTo>
                  <a:lnTo>
                    <a:pt x="95" y="58"/>
                  </a:lnTo>
                  <a:lnTo>
                    <a:pt x="101" y="55"/>
                  </a:lnTo>
                  <a:lnTo>
                    <a:pt x="106" y="51"/>
                  </a:lnTo>
                  <a:lnTo>
                    <a:pt x="108" y="40"/>
                  </a:lnTo>
                  <a:lnTo>
                    <a:pt x="109" y="29"/>
                  </a:lnTo>
                  <a:lnTo>
                    <a:pt x="114" y="19"/>
                  </a:lnTo>
                  <a:lnTo>
                    <a:pt x="117" y="14"/>
                  </a:lnTo>
                  <a:lnTo>
                    <a:pt x="122" y="11"/>
                  </a:lnTo>
                  <a:lnTo>
                    <a:pt x="131" y="11"/>
                  </a:lnTo>
                  <a:lnTo>
                    <a:pt x="139" y="9"/>
                  </a:lnTo>
                  <a:lnTo>
                    <a:pt x="147" y="9"/>
                  </a:lnTo>
                  <a:lnTo>
                    <a:pt x="151" y="13"/>
                  </a:lnTo>
                  <a:lnTo>
                    <a:pt x="153" y="22"/>
                  </a:lnTo>
                  <a:lnTo>
                    <a:pt x="153" y="33"/>
                  </a:lnTo>
                  <a:lnTo>
                    <a:pt x="150" y="42"/>
                  </a:lnTo>
                  <a:lnTo>
                    <a:pt x="145" y="51"/>
                  </a:lnTo>
                  <a:lnTo>
                    <a:pt x="137" y="57"/>
                  </a:lnTo>
                  <a:lnTo>
                    <a:pt x="129" y="60"/>
                  </a:lnTo>
                  <a:lnTo>
                    <a:pt x="122" y="63"/>
                  </a:lnTo>
                  <a:lnTo>
                    <a:pt x="120" y="63"/>
                  </a:lnTo>
                  <a:lnTo>
                    <a:pt x="119" y="63"/>
                  </a:lnTo>
                  <a:lnTo>
                    <a:pt x="115" y="75"/>
                  </a:lnTo>
                  <a:lnTo>
                    <a:pt x="108" y="81"/>
                  </a:lnTo>
                  <a:lnTo>
                    <a:pt x="98" y="84"/>
                  </a:lnTo>
                  <a:lnTo>
                    <a:pt x="86" y="86"/>
                  </a:lnTo>
                  <a:lnTo>
                    <a:pt x="59" y="86"/>
                  </a:lnTo>
                  <a:lnTo>
                    <a:pt x="47" y="84"/>
                  </a:lnTo>
                  <a:lnTo>
                    <a:pt x="34" y="84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12" name="Group 248"/>
          <p:cNvGrpSpPr>
            <a:grpSpLocks/>
          </p:cNvGrpSpPr>
          <p:nvPr/>
        </p:nvGrpSpPr>
        <p:grpSpPr bwMode="auto">
          <a:xfrm>
            <a:off x="3275013" y="2492375"/>
            <a:ext cx="239712" cy="138113"/>
            <a:chOff x="1821" y="1455"/>
            <a:chExt cx="151" cy="87"/>
          </a:xfrm>
        </p:grpSpPr>
        <p:sp>
          <p:nvSpPr>
            <p:cNvPr id="47306" name="Freeform 246"/>
            <p:cNvSpPr>
              <a:spLocks/>
            </p:cNvSpPr>
            <p:nvPr/>
          </p:nvSpPr>
          <p:spPr bwMode="auto">
            <a:xfrm>
              <a:off x="1821" y="1455"/>
              <a:ext cx="151" cy="87"/>
            </a:xfrm>
            <a:custGeom>
              <a:avLst/>
              <a:gdLst>
                <a:gd name="T0" fmla="*/ 25 w 151"/>
                <a:gd name="T1" fmla="*/ 82 h 87"/>
                <a:gd name="T2" fmla="*/ 9 w 151"/>
                <a:gd name="T3" fmla="*/ 74 h 87"/>
                <a:gd name="T4" fmla="*/ 0 w 151"/>
                <a:gd name="T5" fmla="*/ 50 h 87"/>
                <a:gd name="T6" fmla="*/ 0 w 151"/>
                <a:gd name="T7" fmla="*/ 23 h 87"/>
                <a:gd name="T8" fmla="*/ 3 w 151"/>
                <a:gd name="T9" fmla="*/ 20 h 87"/>
                <a:gd name="T10" fmla="*/ 12 w 151"/>
                <a:gd name="T11" fmla="*/ 33 h 87"/>
                <a:gd name="T12" fmla="*/ 21 w 151"/>
                <a:gd name="T13" fmla="*/ 44 h 87"/>
                <a:gd name="T14" fmla="*/ 36 w 151"/>
                <a:gd name="T15" fmla="*/ 46 h 87"/>
                <a:gd name="T16" fmla="*/ 36 w 151"/>
                <a:gd name="T17" fmla="*/ 58 h 87"/>
                <a:gd name="T18" fmla="*/ 38 w 151"/>
                <a:gd name="T19" fmla="*/ 71 h 87"/>
                <a:gd name="T20" fmla="*/ 40 w 151"/>
                <a:gd name="T21" fmla="*/ 77 h 87"/>
                <a:gd name="T22" fmla="*/ 47 w 151"/>
                <a:gd name="T23" fmla="*/ 66 h 87"/>
                <a:gd name="T24" fmla="*/ 47 w 151"/>
                <a:gd name="T25" fmla="*/ 36 h 87"/>
                <a:gd name="T26" fmla="*/ 50 w 151"/>
                <a:gd name="T27" fmla="*/ 20 h 87"/>
                <a:gd name="T28" fmla="*/ 60 w 151"/>
                <a:gd name="T29" fmla="*/ 9 h 87"/>
                <a:gd name="T30" fmla="*/ 83 w 151"/>
                <a:gd name="T31" fmla="*/ 0 h 87"/>
                <a:gd name="T32" fmla="*/ 83 w 151"/>
                <a:gd name="T33" fmla="*/ 28 h 87"/>
                <a:gd name="T34" fmla="*/ 73 w 151"/>
                <a:gd name="T35" fmla="*/ 53 h 87"/>
                <a:gd name="T36" fmla="*/ 69 w 151"/>
                <a:gd name="T37" fmla="*/ 69 h 87"/>
                <a:gd name="T38" fmla="*/ 67 w 151"/>
                <a:gd name="T39" fmla="*/ 82 h 87"/>
                <a:gd name="T40" fmla="*/ 76 w 151"/>
                <a:gd name="T41" fmla="*/ 84 h 87"/>
                <a:gd name="T42" fmla="*/ 89 w 151"/>
                <a:gd name="T43" fmla="*/ 74 h 87"/>
                <a:gd name="T44" fmla="*/ 91 w 151"/>
                <a:gd name="T45" fmla="*/ 66 h 87"/>
                <a:gd name="T46" fmla="*/ 96 w 151"/>
                <a:gd name="T47" fmla="*/ 60 h 87"/>
                <a:gd name="T48" fmla="*/ 106 w 151"/>
                <a:gd name="T49" fmla="*/ 53 h 87"/>
                <a:gd name="T50" fmla="*/ 110 w 151"/>
                <a:gd name="T51" fmla="*/ 29 h 87"/>
                <a:gd name="T52" fmla="*/ 120 w 151"/>
                <a:gd name="T53" fmla="*/ 12 h 87"/>
                <a:gd name="T54" fmla="*/ 137 w 151"/>
                <a:gd name="T55" fmla="*/ 9 h 87"/>
                <a:gd name="T56" fmla="*/ 149 w 151"/>
                <a:gd name="T57" fmla="*/ 13 h 87"/>
                <a:gd name="T58" fmla="*/ 151 w 151"/>
                <a:gd name="T59" fmla="*/ 33 h 87"/>
                <a:gd name="T60" fmla="*/ 143 w 151"/>
                <a:gd name="T61" fmla="*/ 53 h 87"/>
                <a:gd name="T62" fmla="*/ 129 w 151"/>
                <a:gd name="T63" fmla="*/ 62 h 87"/>
                <a:gd name="T64" fmla="*/ 118 w 151"/>
                <a:gd name="T65" fmla="*/ 66 h 87"/>
                <a:gd name="T66" fmla="*/ 106 w 151"/>
                <a:gd name="T67" fmla="*/ 82 h 87"/>
                <a:gd name="T68" fmla="*/ 85 w 151"/>
                <a:gd name="T69" fmla="*/ 87 h 87"/>
                <a:gd name="T70" fmla="*/ 45 w 151"/>
                <a:gd name="T71" fmla="*/ 86 h 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1"/>
                <a:gd name="T109" fmla="*/ 0 h 87"/>
                <a:gd name="T110" fmla="*/ 151 w 151"/>
                <a:gd name="T111" fmla="*/ 87 h 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1" h="87">
                  <a:moveTo>
                    <a:pt x="36" y="86"/>
                  </a:moveTo>
                  <a:lnTo>
                    <a:pt x="25" y="82"/>
                  </a:lnTo>
                  <a:lnTo>
                    <a:pt x="16" y="79"/>
                  </a:lnTo>
                  <a:lnTo>
                    <a:pt x="9" y="74"/>
                  </a:lnTo>
                  <a:lnTo>
                    <a:pt x="0" y="69"/>
                  </a:lnTo>
                  <a:lnTo>
                    <a:pt x="0" y="50"/>
                  </a:lnTo>
                  <a:lnTo>
                    <a:pt x="0" y="3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7" y="26"/>
                  </a:lnTo>
                  <a:lnTo>
                    <a:pt x="12" y="33"/>
                  </a:lnTo>
                  <a:lnTo>
                    <a:pt x="16" y="39"/>
                  </a:lnTo>
                  <a:lnTo>
                    <a:pt x="21" y="44"/>
                  </a:lnTo>
                  <a:lnTo>
                    <a:pt x="29" y="46"/>
                  </a:lnTo>
                  <a:lnTo>
                    <a:pt x="36" y="46"/>
                  </a:lnTo>
                  <a:lnTo>
                    <a:pt x="36" y="52"/>
                  </a:lnTo>
                  <a:lnTo>
                    <a:pt x="36" y="58"/>
                  </a:lnTo>
                  <a:lnTo>
                    <a:pt x="38" y="66"/>
                  </a:lnTo>
                  <a:lnTo>
                    <a:pt x="38" y="71"/>
                  </a:lnTo>
                  <a:lnTo>
                    <a:pt x="38" y="74"/>
                  </a:lnTo>
                  <a:lnTo>
                    <a:pt x="40" y="77"/>
                  </a:lnTo>
                  <a:lnTo>
                    <a:pt x="44" y="73"/>
                  </a:lnTo>
                  <a:lnTo>
                    <a:pt x="47" y="66"/>
                  </a:lnTo>
                  <a:lnTo>
                    <a:pt x="47" y="50"/>
                  </a:lnTo>
                  <a:lnTo>
                    <a:pt x="47" y="36"/>
                  </a:lnTo>
                  <a:lnTo>
                    <a:pt x="50" y="28"/>
                  </a:lnTo>
                  <a:lnTo>
                    <a:pt x="50" y="20"/>
                  </a:lnTo>
                  <a:lnTo>
                    <a:pt x="54" y="13"/>
                  </a:lnTo>
                  <a:lnTo>
                    <a:pt x="60" y="9"/>
                  </a:lnTo>
                  <a:lnTo>
                    <a:pt x="71" y="4"/>
                  </a:lnTo>
                  <a:lnTo>
                    <a:pt x="83" y="0"/>
                  </a:lnTo>
                  <a:lnTo>
                    <a:pt x="85" y="15"/>
                  </a:lnTo>
                  <a:lnTo>
                    <a:pt x="83" y="28"/>
                  </a:lnTo>
                  <a:lnTo>
                    <a:pt x="79" y="40"/>
                  </a:lnTo>
                  <a:lnTo>
                    <a:pt x="73" y="53"/>
                  </a:lnTo>
                  <a:lnTo>
                    <a:pt x="71" y="62"/>
                  </a:lnTo>
                  <a:lnTo>
                    <a:pt x="69" y="69"/>
                  </a:lnTo>
                  <a:lnTo>
                    <a:pt x="67" y="80"/>
                  </a:lnTo>
                  <a:lnTo>
                    <a:pt x="67" y="82"/>
                  </a:lnTo>
                  <a:lnTo>
                    <a:pt x="71" y="84"/>
                  </a:lnTo>
                  <a:lnTo>
                    <a:pt x="76" y="84"/>
                  </a:lnTo>
                  <a:lnTo>
                    <a:pt x="85" y="82"/>
                  </a:lnTo>
                  <a:lnTo>
                    <a:pt x="89" y="74"/>
                  </a:lnTo>
                  <a:lnTo>
                    <a:pt x="89" y="69"/>
                  </a:lnTo>
                  <a:lnTo>
                    <a:pt x="91" y="66"/>
                  </a:lnTo>
                  <a:lnTo>
                    <a:pt x="93" y="64"/>
                  </a:lnTo>
                  <a:lnTo>
                    <a:pt x="96" y="60"/>
                  </a:lnTo>
                  <a:lnTo>
                    <a:pt x="100" y="57"/>
                  </a:lnTo>
                  <a:lnTo>
                    <a:pt x="106" y="53"/>
                  </a:lnTo>
                  <a:lnTo>
                    <a:pt x="108" y="40"/>
                  </a:lnTo>
                  <a:lnTo>
                    <a:pt x="110" y="29"/>
                  </a:lnTo>
                  <a:lnTo>
                    <a:pt x="112" y="20"/>
                  </a:lnTo>
                  <a:lnTo>
                    <a:pt x="120" y="12"/>
                  </a:lnTo>
                  <a:lnTo>
                    <a:pt x="129" y="12"/>
                  </a:lnTo>
                  <a:lnTo>
                    <a:pt x="137" y="9"/>
                  </a:lnTo>
                  <a:lnTo>
                    <a:pt x="145" y="9"/>
                  </a:lnTo>
                  <a:lnTo>
                    <a:pt x="149" y="13"/>
                  </a:lnTo>
                  <a:lnTo>
                    <a:pt x="151" y="23"/>
                  </a:lnTo>
                  <a:lnTo>
                    <a:pt x="151" y="33"/>
                  </a:lnTo>
                  <a:lnTo>
                    <a:pt x="147" y="44"/>
                  </a:lnTo>
                  <a:lnTo>
                    <a:pt x="143" y="53"/>
                  </a:lnTo>
                  <a:lnTo>
                    <a:pt x="137" y="58"/>
                  </a:lnTo>
                  <a:lnTo>
                    <a:pt x="129" y="62"/>
                  </a:lnTo>
                  <a:lnTo>
                    <a:pt x="122" y="66"/>
                  </a:lnTo>
                  <a:lnTo>
                    <a:pt x="118" y="66"/>
                  </a:lnTo>
                  <a:lnTo>
                    <a:pt x="114" y="77"/>
                  </a:lnTo>
                  <a:lnTo>
                    <a:pt x="106" y="82"/>
                  </a:lnTo>
                  <a:lnTo>
                    <a:pt x="96" y="86"/>
                  </a:lnTo>
                  <a:lnTo>
                    <a:pt x="85" y="87"/>
                  </a:lnTo>
                  <a:lnTo>
                    <a:pt x="58" y="87"/>
                  </a:lnTo>
                  <a:lnTo>
                    <a:pt x="45" y="86"/>
                  </a:lnTo>
                  <a:lnTo>
                    <a:pt x="36" y="8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307" name="Freeform 247"/>
            <p:cNvSpPr>
              <a:spLocks/>
            </p:cNvSpPr>
            <p:nvPr/>
          </p:nvSpPr>
          <p:spPr bwMode="auto">
            <a:xfrm>
              <a:off x="1821" y="1455"/>
              <a:ext cx="151" cy="87"/>
            </a:xfrm>
            <a:custGeom>
              <a:avLst/>
              <a:gdLst>
                <a:gd name="T0" fmla="*/ 25 w 151"/>
                <a:gd name="T1" fmla="*/ 82 h 87"/>
                <a:gd name="T2" fmla="*/ 9 w 151"/>
                <a:gd name="T3" fmla="*/ 74 h 87"/>
                <a:gd name="T4" fmla="*/ 0 w 151"/>
                <a:gd name="T5" fmla="*/ 50 h 87"/>
                <a:gd name="T6" fmla="*/ 0 w 151"/>
                <a:gd name="T7" fmla="*/ 23 h 87"/>
                <a:gd name="T8" fmla="*/ 3 w 151"/>
                <a:gd name="T9" fmla="*/ 20 h 87"/>
                <a:gd name="T10" fmla="*/ 12 w 151"/>
                <a:gd name="T11" fmla="*/ 33 h 87"/>
                <a:gd name="T12" fmla="*/ 21 w 151"/>
                <a:gd name="T13" fmla="*/ 44 h 87"/>
                <a:gd name="T14" fmla="*/ 36 w 151"/>
                <a:gd name="T15" fmla="*/ 46 h 87"/>
                <a:gd name="T16" fmla="*/ 36 w 151"/>
                <a:gd name="T17" fmla="*/ 58 h 87"/>
                <a:gd name="T18" fmla="*/ 38 w 151"/>
                <a:gd name="T19" fmla="*/ 71 h 87"/>
                <a:gd name="T20" fmla="*/ 40 w 151"/>
                <a:gd name="T21" fmla="*/ 77 h 87"/>
                <a:gd name="T22" fmla="*/ 47 w 151"/>
                <a:gd name="T23" fmla="*/ 66 h 87"/>
                <a:gd name="T24" fmla="*/ 47 w 151"/>
                <a:gd name="T25" fmla="*/ 36 h 87"/>
                <a:gd name="T26" fmla="*/ 50 w 151"/>
                <a:gd name="T27" fmla="*/ 20 h 87"/>
                <a:gd name="T28" fmla="*/ 60 w 151"/>
                <a:gd name="T29" fmla="*/ 9 h 87"/>
                <a:gd name="T30" fmla="*/ 83 w 151"/>
                <a:gd name="T31" fmla="*/ 0 h 87"/>
                <a:gd name="T32" fmla="*/ 83 w 151"/>
                <a:gd name="T33" fmla="*/ 28 h 87"/>
                <a:gd name="T34" fmla="*/ 73 w 151"/>
                <a:gd name="T35" fmla="*/ 53 h 87"/>
                <a:gd name="T36" fmla="*/ 69 w 151"/>
                <a:gd name="T37" fmla="*/ 69 h 87"/>
                <a:gd name="T38" fmla="*/ 67 w 151"/>
                <a:gd name="T39" fmla="*/ 82 h 87"/>
                <a:gd name="T40" fmla="*/ 76 w 151"/>
                <a:gd name="T41" fmla="*/ 84 h 87"/>
                <a:gd name="T42" fmla="*/ 89 w 151"/>
                <a:gd name="T43" fmla="*/ 74 h 87"/>
                <a:gd name="T44" fmla="*/ 91 w 151"/>
                <a:gd name="T45" fmla="*/ 66 h 87"/>
                <a:gd name="T46" fmla="*/ 96 w 151"/>
                <a:gd name="T47" fmla="*/ 60 h 87"/>
                <a:gd name="T48" fmla="*/ 106 w 151"/>
                <a:gd name="T49" fmla="*/ 53 h 87"/>
                <a:gd name="T50" fmla="*/ 110 w 151"/>
                <a:gd name="T51" fmla="*/ 29 h 87"/>
                <a:gd name="T52" fmla="*/ 120 w 151"/>
                <a:gd name="T53" fmla="*/ 12 h 87"/>
                <a:gd name="T54" fmla="*/ 137 w 151"/>
                <a:gd name="T55" fmla="*/ 9 h 87"/>
                <a:gd name="T56" fmla="*/ 149 w 151"/>
                <a:gd name="T57" fmla="*/ 13 h 87"/>
                <a:gd name="T58" fmla="*/ 151 w 151"/>
                <a:gd name="T59" fmla="*/ 33 h 87"/>
                <a:gd name="T60" fmla="*/ 143 w 151"/>
                <a:gd name="T61" fmla="*/ 53 h 87"/>
                <a:gd name="T62" fmla="*/ 129 w 151"/>
                <a:gd name="T63" fmla="*/ 62 h 87"/>
                <a:gd name="T64" fmla="*/ 118 w 151"/>
                <a:gd name="T65" fmla="*/ 66 h 87"/>
                <a:gd name="T66" fmla="*/ 106 w 151"/>
                <a:gd name="T67" fmla="*/ 82 h 87"/>
                <a:gd name="T68" fmla="*/ 85 w 151"/>
                <a:gd name="T69" fmla="*/ 87 h 87"/>
                <a:gd name="T70" fmla="*/ 45 w 151"/>
                <a:gd name="T71" fmla="*/ 86 h 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1"/>
                <a:gd name="T109" fmla="*/ 0 h 87"/>
                <a:gd name="T110" fmla="*/ 151 w 151"/>
                <a:gd name="T111" fmla="*/ 87 h 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1" h="87">
                  <a:moveTo>
                    <a:pt x="36" y="86"/>
                  </a:moveTo>
                  <a:lnTo>
                    <a:pt x="25" y="82"/>
                  </a:lnTo>
                  <a:lnTo>
                    <a:pt x="16" y="79"/>
                  </a:lnTo>
                  <a:lnTo>
                    <a:pt x="9" y="74"/>
                  </a:lnTo>
                  <a:lnTo>
                    <a:pt x="0" y="69"/>
                  </a:lnTo>
                  <a:lnTo>
                    <a:pt x="0" y="50"/>
                  </a:lnTo>
                  <a:lnTo>
                    <a:pt x="0" y="3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7" y="26"/>
                  </a:lnTo>
                  <a:lnTo>
                    <a:pt x="12" y="33"/>
                  </a:lnTo>
                  <a:lnTo>
                    <a:pt x="16" y="39"/>
                  </a:lnTo>
                  <a:lnTo>
                    <a:pt x="21" y="44"/>
                  </a:lnTo>
                  <a:lnTo>
                    <a:pt x="29" y="46"/>
                  </a:lnTo>
                  <a:lnTo>
                    <a:pt x="36" y="46"/>
                  </a:lnTo>
                  <a:lnTo>
                    <a:pt x="36" y="52"/>
                  </a:lnTo>
                  <a:lnTo>
                    <a:pt x="36" y="58"/>
                  </a:lnTo>
                  <a:lnTo>
                    <a:pt x="38" y="66"/>
                  </a:lnTo>
                  <a:lnTo>
                    <a:pt x="38" y="71"/>
                  </a:lnTo>
                  <a:lnTo>
                    <a:pt x="38" y="74"/>
                  </a:lnTo>
                  <a:lnTo>
                    <a:pt x="40" y="77"/>
                  </a:lnTo>
                  <a:lnTo>
                    <a:pt x="44" y="73"/>
                  </a:lnTo>
                  <a:lnTo>
                    <a:pt x="47" y="66"/>
                  </a:lnTo>
                  <a:lnTo>
                    <a:pt x="47" y="50"/>
                  </a:lnTo>
                  <a:lnTo>
                    <a:pt x="47" y="36"/>
                  </a:lnTo>
                  <a:lnTo>
                    <a:pt x="50" y="28"/>
                  </a:lnTo>
                  <a:lnTo>
                    <a:pt x="50" y="20"/>
                  </a:lnTo>
                  <a:lnTo>
                    <a:pt x="54" y="13"/>
                  </a:lnTo>
                  <a:lnTo>
                    <a:pt x="60" y="9"/>
                  </a:lnTo>
                  <a:lnTo>
                    <a:pt x="71" y="4"/>
                  </a:lnTo>
                  <a:lnTo>
                    <a:pt x="83" y="0"/>
                  </a:lnTo>
                  <a:lnTo>
                    <a:pt x="85" y="15"/>
                  </a:lnTo>
                  <a:lnTo>
                    <a:pt x="83" y="28"/>
                  </a:lnTo>
                  <a:lnTo>
                    <a:pt x="79" y="40"/>
                  </a:lnTo>
                  <a:lnTo>
                    <a:pt x="73" y="53"/>
                  </a:lnTo>
                  <a:lnTo>
                    <a:pt x="71" y="62"/>
                  </a:lnTo>
                  <a:lnTo>
                    <a:pt x="69" y="69"/>
                  </a:lnTo>
                  <a:lnTo>
                    <a:pt x="67" y="80"/>
                  </a:lnTo>
                  <a:lnTo>
                    <a:pt x="67" y="82"/>
                  </a:lnTo>
                  <a:lnTo>
                    <a:pt x="71" y="84"/>
                  </a:lnTo>
                  <a:lnTo>
                    <a:pt x="76" y="84"/>
                  </a:lnTo>
                  <a:lnTo>
                    <a:pt x="85" y="82"/>
                  </a:lnTo>
                  <a:lnTo>
                    <a:pt x="89" y="74"/>
                  </a:lnTo>
                  <a:lnTo>
                    <a:pt x="89" y="69"/>
                  </a:lnTo>
                  <a:lnTo>
                    <a:pt x="91" y="66"/>
                  </a:lnTo>
                  <a:lnTo>
                    <a:pt x="93" y="64"/>
                  </a:lnTo>
                  <a:lnTo>
                    <a:pt x="96" y="60"/>
                  </a:lnTo>
                  <a:lnTo>
                    <a:pt x="100" y="57"/>
                  </a:lnTo>
                  <a:lnTo>
                    <a:pt x="106" y="53"/>
                  </a:lnTo>
                  <a:lnTo>
                    <a:pt x="108" y="40"/>
                  </a:lnTo>
                  <a:lnTo>
                    <a:pt x="110" y="29"/>
                  </a:lnTo>
                  <a:lnTo>
                    <a:pt x="112" y="20"/>
                  </a:lnTo>
                  <a:lnTo>
                    <a:pt x="120" y="12"/>
                  </a:lnTo>
                  <a:lnTo>
                    <a:pt x="129" y="12"/>
                  </a:lnTo>
                  <a:lnTo>
                    <a:pt x="137" y="9"/>
                  </a:lnTo>
                  <a:lnTo>
                    <a:pt x="145" y="9"/>
                  </a:lnTo>
                  <a:lnTo>
                    <a:pt x="149" y="13"/>
                  </a:lnTo>
                  <a:lnTo>
                    <a:pt x="151" y="23"/>
                  </a:lnTo>
                  <a:lnTo>
                    <a:pt x="151" y="33"/>
                  </a:lnTo>
                  <a:lnTo>
                    <a:pt x="147" y="44"/>
                  </a:lnTo>
                  <a:lnTo>
                    <a:pt x="143" y="53"/>
                  </a:lnTo>
                  <a:lnTo>
                    <a:pt x="137" y="58"/>
                  </a:lnTo>
                  <a:lnTo>
                    <a:pt x="129" y="62"/>
                  </a:lnTo>
                  <a:lnTo>
                    <a:pt x="122" y="66"/>
                  </a:lnTo>
                  <a:lnTo>
                    <a:pt x="118" y="66"/>
                  </a:lnTo>
                  <a:lnTo>
                    <a:pt x="114" y="77"/>
                  </a:lnTo>
                  <a:lnTo>
                    <a:pt x="106" y="82"/>
                  </a:lnTo>
                  <a:lnTo>
                    <a:pt x="96" y="86"/>
                  </a:lnTo>
                  <a:lnTo>
                    <a:pt x="85" y="87"/>
                  </a:lnTo>
                  <a:lnTo>
                    <a:pt x="58" y="87"/>
                  </a:lnTo>
                  <a:lnTo>
                    <a:pt x="45" y="86"/>
                  </a:lnTo>
                  <a:lnTo>
                    <a:pt x="36" y="86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13" name="Group 251"/>
          <p:cNvGrpSpPr>
            <a:grpSpLocks/>
          </p:cNvGrpSpPr>
          <p:nvPr/>
        </p:nvGrpSpPr>
        <p:grpSpPr bwMode="auto">
          <a:xfrm>
            <a:off x="2770188" y="2132013"/>
            <a:ext cx="244475" cy="138112"/>
            <a:chOff x="1517" y="1199"/>
            <a:chExt cx="154" cy="87"/>
          </a:xfrm>
        </p:grpSpPr>
        <p:sp>
          <p:nvSpPr>
            <p:cNvPr id="47304" name="Freeform 249"/>
            <p:cNvSpPr>
              <a:spLocks/>
            </p:cNvSpPr>
            <p:nvPr/>
          </p:nvSpPr>
          <p:spPr bwMode="auto">
            <a:xfrm>
              <a:off x="1517" y="1199"/>
              <a:ext cx="154" cy="87"/>
            </a:xfrm>
            <a:custGeom>
              <a:avLst/>
              <a:gdLst>
                <a:gd name="T0" fmla="*/ 27 w 154"/>
                <a:gd name="T1" fmla="*/ 81 h 87"/>
                <a:gd name="T2" fmla="*/ 9 w 154"/>
                <a:gd name="T3" fmla="*/ 74 h 87"/>
                <a:gd name="T4" fmla="*/ 0 w 154"/>
                <a:gd name="T5" fmla="*/ 57 h 87"/>
                <a:gd name="T6" fmla="*/ 1 w 154"/>
                <a:gd name="T7" fmla="*/ 32 h 87"/>
                <a:gd name="T8" fmla="*/ 1 w 154"/>
                <a:gd name="T9" fmla="*/ 19 h 87"/>
                <a:gd name="T10" fmla="*/ 3 w 154"/>
                <a:gd name="T11" fmla="*/ 20 h 87"/>
                <a:gd name="T12" fmla="*/ 13 w 154"/>
                <a:gd name="T13" fmla="*/ 32 h 87"/>
                <a:gd name="T14" fmla="*/ 24 w 154"/>
                <a:gd name="T15" fmla="*/ 41 h 87"/>
                <a:gd name="T16" fmla="*/ 37 w 154"/>
                <a:gd name="T17" fmla="*/ 45 h 87"/>
                <a:gd name="T18" fmla="*/ 37 w 154"/>
                <a:gd name="T19" fmla="*/ 57 h 87"/>
                <a:gd name="T20" fmla="*/ 38 w 154"/>
                <a:gd name="T21" fmla="*/ 71 h 87"/>
                <a:gd name="T22" fmla="*/ 42 w 154"/>
                <a:gd name="T23" fmla="*/ 75 h 87"/>
                <a:gd name="T24" fmla="*/ 48 w 154"/>
                <a:gd name="T25" fmla="*/ 69 h 87"/>
                <a:gd name="T26" fmla="*/ 50 w 154"/>
                <a:gd name="T27" fmla="*/ 48 h 87"/>
                <a:gd name="T28" fmla="*/ 50 w 154"/>
                <a:gd name="T29" fmla="*/ 25 h 87"/>
                <a:gd name="T30" fmla="*/ 55 w 154"/>
                <a:gd name="T31" fmla="*/ 13 h 87"/>
                <a:gd name="T32" fmla="*/ 71 w 154"/>
                <a:gd name="T33" fmla="*/ 4 h 87"/>
                <a:gd name="T34" fmla="*/ 86 w 154"/>
                <a:gd name="T35" fmla="*/ 13 h 87"/>
                <a:gd name="T36" fmla="*/ 82 w 154"/>
                <a:gd name="T37" fmla="*/ 40 h 87"/>
                <a:gd name="T38" fmla="*/ 73 w 154"/>
                <a:gd name="T39" fmla="*/ 60 h 87"/>
                <a:gd name="T40" fmla="*/ 69 w 154"/>
                <a:gd name="T41" fmla="*/ 74 h 87"/>
                <a:gd name="T42" fmla="*/ 69 w 154"/>
                <a:gd name="T43" fmla="*/ 81 h 87"/>
                <a:gd name="T44" fmla="*/ 79 w 154"/>
                <a:gd name="T45" fmla="*/ 83 h 87"/>
                <a:gd name="T46" fmla="*/ 90 w 154"/>
                <a:gd name="T47" fmla="*/ 74 h 87"/>
                <a:gd name="T48" fmla="*/ 92 w 154"/>
                <a:gd name="T49" fmla="*/ 64 h 87"/>
                <a:gd name="T50" fmla="*/ 97 w 154"/>
                <a:gd name="T51" fmla="*/ 59 h 87"/>
                <a:gd name="T52" fmla="*/ 107 w 154"/>
                <a:gd name="T53" fmla="*/ 51 h 87"/>
                <a:gd name="T54" fmla="*/ 110 w 154"/>
                <a:gd name="T55" fmla="*/ 28 h 87"/>
                <a:gd name="T56" fmla="*/ 118 w 154"/>
                <a:gd name="T57" fmla="*/ 15 h 87"/>
                <a:gd name="T58" fmla="*/ 130 w 154"/>
                <a:gd name="T59" fmla="*/ 9 h 87"/>
                <a:gd name="T60" fmla="*/ 147 w 154"/>
                <a:gd name="T61" fmla="*/ 8 h 87"/>
                <a:gd name="T62" fmla="*/ 154 w 154"/>
                <a:gd name="T63" fmla="*/ 21 h 87"/>
                <a:gd name="T64" fmla="*/ 150 w 154"/>
                <a:gd name="T65" fmla="*/ 43 h 87"/>
                <a:gd name="T66" fmla="*/ 139 w 154"/>
                <a:gd name="T67" fmla="*/ 57 h 87"/>
                <a:gd name="T68" fmla="*/ 123 w 154"/>
                <a:gd name="T69" fmla="*/ 63 h 87"/>
                <a:gd name="T70" fmla="*/ 119 w 154"/>
                <a:gd name="T71" fmla="*/ 64 h 87"/>
                <a:gd name="T72" fmla="*/ 108 w 154"/>
                <a:gd name="T73" fmla="*/ 81 h 87"/>
                <a:gd name="T74" fmla="*/ 86 w 154"/>
                <a:gd name="T75" fmla="*/ 87 h 87"/>
                <a:gd name="T76" fmla="*/ 61 w 154"/>
                <a:gd name="T77" fmla="*/ 86 h 87"/>
                <a:gd name="T78" fmla="*/ 37 w 154"/>
                <a:gd name="T79" fmla="*/ 84 h 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4"/>
                <a:gd name="T121" fmla="*/ 0 h 87"/>
                <a:gd name="T122" fmla="*/ 154 w 154"/>
                <a:gd name="T123" fmla="*/ 87 h 8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4" h="87">
                  <a:moveTo>
                    <a:pt x="37" y="84"/>
                  </a:moveTo>
                  <a:lnTo>
                    <a:pt x="27" y="81"/>
                  </a:lnTo>
                  <a:lnTo>
                    <a:pt x="19" y="78"/>
                  </a:lnTo>
                  <a:lnTo>
                    <a:pt x="9" y="74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1" y="47"/>
                  </a:lnTo>
                  <a:lnTo>
                    <a:pt x="1" y="32"/>
                  </a:lnTo>
                  <a:lnTo>
                    <a:pt x="1" y="23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7" y="25"/>
                  </a:lnTo>
                  <a:lnTo>
                    <a:pt x="13" y="32"/>
                  </a:lnTo>
                  <a:lnTo>
                    <a:pt x="19" y="36"/>
                  </a:lnTo>
                  <a:lnTo>
                    <a:pt x="24" y="41"/>
                  </a:lnTo>
                  <a:lnTo>
                    <a:pt x="29" y="44"/>
                  </a:lnTo>
                  <a:lnTo>
                    <a:pt x="37" y="45"/>
                  </a:lnTo>
                  <a:lnTo>
                    <a:pt x="37" y="51"/>
                  </a:lnTo>
                  <a:lnTo>
                    <a:pt x="37" y="57"/>
                  </a:lnTo>
                  <a:lnTo>
                    <a:pt x="38" y="64"/>
                  </a:lnTo>
                  <a:lnTo>
                    <a:pt x="38" y="71"/>
                  </a:lnTo>
                  <a:lnTo>
                    <a:pt x="40" y="74"/>
                  </a:lnTo>
                  <a:lnTo>
                    <a:pt x="42" y="75"/>
                  </a:lnTo>
                  <a:lnTo>
                    <a:pt x="44" y="72"/>
                  </a:lnTo>
                  <a:lnTo>
                    <a:pt x="48" y="69"/>
                  </a:lnTo>
                  <a:lnTo>
                    <a:pt x="50" y="64"/>
                  </a:lnTo>
                  <a:lnTo>
                    <a:pt x="50" y="48"/>
                  </a:lnTo>
                  <a:lnTo>
                    <a:pt x="50" y="35"/>
                  </a:lnTo>
                  <a:lnTo>
                    <a:pt x="50" y="25"/>
                  </a:lnTo>
                  <a:lnTo>
                    <a:pt x="51" y="17"/>
                  </a:lnTo>
                  <a:lnTo>
                    <a:pt x="55" y="13"/>
                  </a:lnTo>
                  <a:lnTo>
                    <a:pt x="63" y="8"/>
                  </a:lnTo>
                  <a:lnTo>
                    <a:pt x="71" y="4"/>
                  </a:lnTo>
                  <a:lnTo>
                    <a:pt x="84" y="0"/>
                  </a:lnTo>
                  <a:lnTo>
                    <a:pt x="86" y="13"/>
                  </a:lnTo>
                  <a:lnTo>
                    <a:pt x="86" y="27"/>
                  </a:lnTo>
                  <a:lnTo>
                    <a:pt x="82" y="40"/>
                  </a:lnTo>
                  <a:lnTo>
                    <a:pt x="76" y="51"/>
                  </a:lnTo>
                  <a:lnTo>
                    <a:pt x="73" y="60"/>
                  </a:lnTo>
                  <a:lnTo>
                    <a:pt x="71" y="68"/>
                  </a:lnTo>
                  <a:lnTo>
                    <a:pt x="69" y="74"/>
                  </a:lnTo>
                  <a:lnTo>
                    <a:pt x="68" y="78"/>
                  </a:lnTo>
                  <a:lnTo>
                    <a:pt x="69" y="81"/>
                  </a:lnTo>
                  <a:lnTo>
                    <a:pt x="73" y="83"/>
                  </a:lnTo>
                  <a:lnTo>
                    <a:pt x="79" y="83"/>
                  </a:lnTo>
                  <a:lnTo>
                    <a:pt x="87" y="81"/>
                  </a:lnTo>
                  <a:lnTo>
                    <a:pt x="90" y="74"/>
                  </a:lnTo>
                  <a:lnTo>
                    <a:pt x="92" y="68"/>
                  </a:lnTo>
                  <a:lnTo>
                    <a:pt x="92" y="64"/>
                  </a:lnTo>
                  <a:lnTo>
                    <a:pt x="94" y="62"/>
                  </a:lnTo>
                  <a:lnTo>
                    <a:pt x="97" y="59"/>
                  </a:lnTo>
                  <a:lnTo>
                    <a:pt x="100" y="56"/>
                  </a:lnTo>
                  <a:lnTo>
                    <a:pt x="107" y="51"/>
                  </a:lnTo>
                  <a:lnTo>
                    <a:pt x="108" y="40"/>
                  </a:lnTo>
                  <a:lnTo>
                    <a:pt x="110" y="28"/>
                  </a:lnTo>
                  <a:lnTo>
                    <a:pt x="113" y="19"/>
                  </a:lnTo>
                  <a:lnTo>
                    <a:pt x="118" y="15"/>
                  </a:lnTo>
                  <a:lnTo>
                    <a:pt x="123" y="9"/>
                  </a:lnTo>
                  <a:lnTo>
                    <a:pt x="130" y="9"/>
                  </a:lnTo>
                  <a:lnTo>
                    <a:pt x="139" y="8"/>
                  </a:lnTo>
                  <a:lnTo>
                    <a:pt x="147" y="8"/>
                  </a:lnTo>
                  <a:lnTo>
                    <a:pt x="152" y="13"/>
                  </a:lnTo>
                  <a:lnTo>
                    <a:pt x="154" y="21"/>
                  </a:lnTo>
                  <a:lnTo>
                    <a:pt x="154" y="32"/>
                  </a:lnTo>
                  <a:lnTo>
                    <a:pt x="150" y="43"/>
                  </a:lnTo>
                  <a:lnTo>
                    <a:pt x="144" y="51"/>
                  </a:lnTo>
                  <a:lnTo>
                    <a:pt x="139" y="57"/>
                  </a:lnTo>
                  <a:lnTo>
                    <a:pt x="130" y="62"/>
                  </a:lnTo>
                  <a:lnTo>
                    <a:pt x="123" y="63"/>
                  </a:lnTo>
                  <a:lnTo>
                    <a:pt x="121" y="64"/>
                  </a:lnTo>
                  <a:lnTo>
                    <a:pt x="119" y="64"/>
                  </a:lnTo>
                  <a:lnTo>
                    <a:pt x="115" y="75"/>
                  </a:lnTo>
                  <a:lnTo>
                    <a:pt x="108" y="81"/>
                  </a:lnTo>
                  <a:lnTo>
                    <a:pt x="97" y="86"/>
                  </a:lnTo>
                  <a:lnTo>
                    <a:pt x="86" y="87"/>
                  </a:lnTo>
                  <a:lnTo>
                    <a:pt x="73" y="87"/>
                  </a:lnTo>
                  <a:lnTo>
                    <a:pt x="61" y="86"/>
                  </a:lnTo>
                  <a:lnTo>
                    <a:pt x="48" y="84"/>
                  </a:lnTo>
                  <a:lnTo>
                    <a:pt x="37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305" name="Freeform 250"/>
            <p:cNvSpPr>
              <a:spLocks/>
            </p:cNvSpPr>
            <p:nvPr/>
          </p:nvSpPr>
          <p:spPr bwMode="auto">
            <a:xfrm>
              <a:off x="1517" y="1199"/>
              <a:ext cx="154" cy="87"/>
            </a:xfrm>
            <a:custGeom>
              <a:avLst/>
              <a:gdLst>
                <a:gd name="T0" fmla="*/ 27 w 154"/>
                <a:gd name="T1" fmla="*/ 81 h 87"/>
                <a:gd name="T2" fmla="*/ 9 w 154"/>
                <a:gd name="T3" fmla="*/ 74 h 87"/>
                <a:gd name="T4" fmla="*/ 0 w 154"/>
                <a:gd name="T5" fmla="*/ 57 h 87"/>
                <a:gd name="T6" fmla="*/ 1 w 154"/>
                <a:gd name="T7" fmla="*/ 32 h 87"/>
                <a:gd name="T8" fmla="*/ 1 w 154"/>
                <a:gd name="T9" fmla="*/ 19 h 87"/>
                <a:gd name="T10" fmla="*/ 3 w 154"/>
                <a:gd name="T11" fmla="*/ 20 h 87"/>
                <a:gd name="T12" fmla="*/ 13 w 154"/>
                <a:gd name="T13" fmla="*/ 32 h 87"/>
                <a:gd name="T14" fmla="*/ 24 w 154"/>
                <a:gd name="T15" fmla="*/ 41 h 87"/>
                <a:gd name="T16" fmla="*/ 37 w 154"/>
                <a:gd name="T17" fmla="*/ 45 h 87"/>
                <a:gd name="T18" fmla="*/ 37 w 154"/>
                <a:gd name="T19" fmla="*/ 57 h 87"/>
                <a:gd name="T20" fmla="*/ 38 w 154"/>
                <a:gd name="T21" fmla="*/ 71 h 87"/>
                <a:gd name="T22" fmla="*/ 42 w 154"/>
                <a:gd name="T23" fmla="*/ 75 h 87"/>
                <a:gd name="T24" fmla="*/ 48 w 154"/>
                <a:gd name="T25" fmla="*/ 69 h 87"/>
                <a:gd name="T26" fmla="*/ 50 w 154"/>
                <a:gd name="T27" fmla="*/ 48 h 87"/>
                <a:gd name="T28" fmla="*/ 50 w 154"/>
                <a:gd name="T29" fmla="*/ 25 h 87"/>
                <a:gd name="T30" fmla="*/ 55 w 154"/>
                <a:gd name="T31" fmla="*/ 13 h 87"/>
                <a:gd name="T32" fmla="*/ 71 w 154"/>
                <a:gd name="T33" fmla="*/ 4 h 87"/>
                <a:gd name="T34" fmla="*/ 86 w 154"/>
                <a:gd name="T35" fmla="*/ 13 h 87"/>
                <a:gd name="T36" fmla="*/ 82 w 154"/>
                <a:gd name="T37" fmla="*/ 40 h 87"/>
                <a:gd name="T38" fmla="*/ 73 w 154"/>
                <a:gd name="T39" fmla="*/ 60 h 87"/>
                <a:gd name="T40" fmla="*/ 69 w 154"/>
                <a:gd name="T41" fmla="*/ 74 h 87"/>
                <a:gd name="T42" fmla="*/ 69 w 154"/>
                <a:gd name="T43" fmla="*/ 81 h 87"/>
                <a:gd name="T44" fmla="*/ 79 w 154"/>
                <a:gd name="T45" fmla="*/ 83 h 87"/>
                <a:gd name="T46" fmla="*/ 90 w 154"/>
                <a:gd name="T47" fmla="*/ 74 h 87"/>
                <a:gd name="T48" fmla="*/ 92 w 154"/>
                <a:gd name="T49" fmla="*/ 64 h 87"/>
                <a:gd name="T50" fmla="*/ 97 w 154"/>
                <a:gd name="T51" fmla="*/ 59 h 87"/>
                <a:gd name="T52" fmla="*/ 107 w 154"/>
                <a:gd name="T53" fmla="*/ 51 h 87"/>
                <a:gd name="T54" fmla="*/ 110 w 154"/>
                <a:gd name="T55" fmla="*/ 28 h 87"/>
                <a:gd name="T56" fmla="*/ 118 w 154"/>
                <a:gd name="T57" fmla="*/ 15 h 87"/>
                <a:gd name="T58" fmla="*/ 130 w 154"/>
                <a:gd name="T59" fmla="*/ 9 h 87"/>
                <a:gd name="T60" fmla="*/ 147 w 154"/>
                <a:gd name="T61" fmla="*/ 8 h 87"/>
                <a:gd name="T62" fmla="*/ 154 w 154"/>
                <a:gd name="T63" fmla="*/ 21 h 87"/>
                <a:gd name="T64" fmla="*/ 150 w 154"/>
                <a:gd name="T65" fmla="*/ 43 h 87"/>
                <a:gd name="T66" fmla="*/ 139 w 154"/>
                <a:gd name="T67" fmla="*/ 57 h 87"/>
                <a:gd name="T68" fmla="*/ 123 w 154"/>
                <a:gd name="T69" fmla="*/ 63 h 87"/>
                <a:gd name="T70" fmla="*/ 119 w 154"/>
                <a:gd name="T71" fmla="*/ 64 h 87"/>
                <a:gd name="T72" fmla="*/ 108 w 154"/>
                <a:gd name="T73" fmla="*/ 81 h 87"/>
                <a:gd name="T74" fmla="*/ 86 w 154"/>
                <a:gd name="T75" fmla="*/ 87 h 87"/>
                <a:gd name="T76" fmla="*/ 61 w 154"/>
                <a:gd name="T77" fmla="*/ 86 h 87"/>
                <a:gd name="T78" fmla="*/ 37 w 154"/>
                <a:gd name="T79" fmla="*/ 84 h 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4"/>
                <a:gd name="T121" fmla="*/ 0 h 87"/>
                <a:gd name="T122" fmla="*/ 154 w 154"/>
                <a:gd name="T123" fmla="*/ 87 h 8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4" h="87">
                  <a:moveTo>
                    <a:pt x="37" y="84"/>
                  </a:moveTo>
                  <a:lnTo>
                    <a:pt x="27" y="81"/>
                  </a:lnTo>
                  <a:lnTo>
                    <a:pt x="19" y="78"/>
                  </a:lnTo>
                  <a:lnTo>
                    <a:pt x="9" y="74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1" y="47"/>
                  </a:lnTo>
                  <a:lnTo>
                    <a:pt x="1" y="32"/>
                  </a:lnTo>
                  <a:lnTo>
                    <a:pt x="1" y="23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7" y="25"/>
                  </a:lnTo>
                  <a:lnTo>
                    <a:pt x="13" y="32"/>
                  </a:lnTo>
                  <a:lnTo>
                    <a:pt x="19" y="36"/>
                  </a:lnTo>
                  <a:lnTo>
                    <a:pt x="24" y="41"/>
                  </a:lnTo>
                  <a:lnTo>
                    <a:pt x="29" y="44"/>
                  </a:lnTo>
                  <a:lnTo>
                    <a:pt x="37" y="45"/>
                  </a:lnTo>
                  <a:lnTo>
                    <a:pt x="37" y="51"/>
                  </a:lnTo>
                  <a:lnTo>
                    <a:pt x="37" y="57"/>
                  </a:lnTo>
                  <a:lnTo>
                    <a:pt x="38" y="64"/>
                  </a:lnTo>
                  <a:lnTo>
                    <a:pt x="38" y="71"/>
                  </a:lnTo>
                  <a:lnTo>
                    <a:pt x="40" y="74"/>
                  </a:lnTo>
                  <a:lnTo>
                    <a:pt x="42" y="75"/>
                  </a:lnTo>
                  <a:lnTo>
                    <a:pt x="44" y="72"/>
                  </a:lnTo>
                  <a:lnTo>
                    <a:pt x="48" y="69"/>
                  </a:lnTo>
                  <a:lnTo>
                    <a:pt x="50" y="64"/>
                  </a:lnTo>
                  <a:lnTo>
                    <a:pt x="50" y="48"/>
                  </a:lnTo>
                  <a:lnTo>
                    <a:pt x="50" y="35"/>
                  </a:lnTo>
                  <a:lnTo>
                    <a:pt x="50" y="25"/>
                  </a:lnTo>
                  <a:lnTo>
                    <a:pt x="51" y="17"/>
                  </a:lnTo>
                  <a:lnTo>
                    <a:pt x="55" y="13"/>
                  </a:lnTo>
                  <a:lnTo>
                    <a:pt x="63" y="8"/>
                  </a:lnTo>
                  <a:lnTo>
                    <a:pt x="71" y="4"/>
                  </a:lnTo>
                  <a:lnTo>
                    <a:pt x="84" y="0"/>
                  </a:lnTo>
                  <a:lnTo>
                    <a:pt x="86" y="13"/>
                  </a:lnTo>
                  <a:lnTo>
                    <a:pt x="86" y="27"/>
                  </a:lnTo>
                  <a:lnTo>
                    <a:pt x="82" y="40"/>
                  </a:lnTo>
                  <a:lnTo>
                    <a:pt x="76" y="51"/>
                  </a:lnTo>
                  <a:lnTo>
                    <a:pt x="73" y="60"/>
                  </a:lnTo>
                  <a:lnTo>
                    <a:pt x="71" y="68"/>
                  </a:lnTo>
                  <a:lnTo>
                    <a:pt x="69" y="74"/>
                  </a:lnTo>
                  <a:lnTo>
                    <a:pt x="68" y="78"/>
                  </a:lnTo>
                  <a:lnTo>
                    <a:pt x="69" y="81"/>
                  </a:lnTo>
                  <a:lnTo>
                    <a:pt x="73" y="83"/>
                  </a:lnTo>
                  <a:lnTo>
                    <a:pt x="79" y="83"/>
                  </a:lnTo>
                  <a:lnTo>
                    <a:pt x="87" y="81"/>
                  </a:lnTo>
                  <a:lnTo>
                    <a:pt x="90" y="74"/>
                  </a:lnTo>
                  <a:lnTo>
                    <a:pt x="92" y="68"/>
                  </a:lnTo>
                  <a:lnTo>
                    <a:pt x="92" y="64"/>
                  </a:lnTo>
                  <a:lnTo>
                    <a:pt x="94" y="62"/>
                  </a:lnTo>
                  <a:lnTo>
                    <a:pt x="97" y="59"/>
                  </a:lnTo>
                  <a:lnTo>
                    <a:pt x="100" y="56"/>
                  </a:lnTo>
                  <a:lnTo>
                    <a:pt x="107" y="51"/>
                  </a:lnTo>
                  <a:lnTo>
                    <a:pt x="108" y="40"/>
                  </a:lnTo>
                  <a:lnTo>
                    <a:pt x="110" y="28"/>
                  </a:lnTo>
                  <a:lnTo>
                    <a:pt x="113" y="19"/>
                  </a:lnTo>
                  <a:lnTo>
                    <a:pt x="118" y="15"/>
                  </a:lnTo>
                  <a:lnTo>
                    <a:pt x="123" y="9"/>
                  </a:lnTo>
                  <a:lnTo>
                    <a:pt x="130" y="9"/>
                  </a:lnTo>
                  <a:lnTo>
                    <a:pt x="139" y="8"/>
                  </a:lnTo>
                  <a:lnTo>
                    <a:pt x="147" y="8"/>
                  </a:lnTo>
                  <a:lnTo>
                    <a:pt x="152" y="13"/>
                  </a:lnTo>
                  <a:lnTo>
                    <a:pt x="154" y="21"/>
                  </a:lnTo>
                  <a:lnTo>
                    <a:pt x="154" y="32"/>
                  </a:lnTo>
                  <a:lnTo>
                    <a:pt x="150" y="43"/>
                  </a:lnTo>
                  <a:lnTo>
                    <a:pt x="144" y="51"/>
                  </a:lnTo>
                  <a:lnTo>
                    <a:pt x="139" y="57"/>
                  </a:lnTo>
                  <a:lnTo>
                    <a:pt x="130" y="62"/>
                  </a:lnTo>
                  <a:lnTo>
                    <a:pt x="123" y="63"/>
                  </a:lnTo>
                  <a:lnTo>
                    <a:pt x="121" y="64"/>
                  </a:lnTo>
                  <a:lnTo>
                    <a:pt x="119" y="64"/>
                  </a:lnTo>
                  <a:lnTo>
                    <a:pt x="115" y="75"/>
                  </a:lnTo>
                  <a:lnTo>
                    <a:pt x="108" y="81"/>
                  </a:lnTo>
                  <a:lnTo>
                    <a:pt x="97" y="86"/>
                  </a:lnTo>
                  <a:lnTo>
                    <a:pt x="86" y="87"/>
                  </a:lnTo>
                  <a:lnTo>
                    <a:pt x="73" y="87"/>
                  </a:lnTo>
                  <a:lnTo>
                    <a:pt x="61" y="86"/>
                  </a:lnTo>
                  <a:lnTo>
                    <a:pt x="48" y="84"/>
                  </a:lnTo>
                  <a:lnTo>
                    <a:pt x="37" y="84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14" name="Group 254"/>
          <p:cNvGrpSpPr>
            <a:grpSpLocks/>
          </p:cNvGrpSpPr>
          <p:nvPr/>
        </p:nvGrpSpPr>
        <p:grpSpPr bwMode="auto">
          <a:xfrm>
            <a:off x="3059113" y="2132013"/>
            <a:ext cx="241300" cy="138112"/>
            <a:chOff x="1714" y="1199"/>
            <a:chExt cx="152" cy="87"/>
          </a:xfrm>
        </p:grpSpPr>
        <p:sp>
          <p:nvSpPr>
            <p:cNvPr id="47302" name="Freeform 252"/>
            <p:cNvSpPr>
              <a:spLocks/>
            </p:cNvSpPr>
            <p:nvPr/>
          </p:nvSpPr>
          <p:spPr bwMode="auto">
            <a:xfrm>
              <a:off x="1714" y="1199"/>
              <a:ext cx="152" cy="87"/>
            </a:xfrm>
            <a:custGeom>
              <a:avLst/>
              <a:gdLst>
                <a:gd name="T0" fmla="*/ 17 w 152"/>
                <a:gd name="T1" fmla="*/ 78 h 87"/>
                <a:gd name="T2" fmla="*/ 0 w 152"/>
                <a:gd name="T3" fmla="*/ 68 h 87"/>
                <a:gd name="T4" fmla="*/ 0 w 152"/>
                <a:gd name="T5" fmla="*/ 47 h 87"/>
                <a:gd name="T6" fmla="*/ 0 w 152"/>
                <a:gd name="T7" fmla="*/ 23 h 87"/>
                <a:gd name="T8" fmla="*/ 2 w 152"/>
                <a:gd name="T9" fmla="*/ 17 h 87"/>
                <a:gd name="T10" fmla="*/ 7 w 152"/>
                <a:gd name="T11" fmla="*/ 25 h 87"/>
                <a:gd name="T12" fmla="*/ 17 w 152"/>
                <a:gd name="T13" fmla="*/ 36 h 87"/>
                <a:gd name="T14" fmla="*/ 28 w 152"/>
                <a:gd name="T15" fmla="*/ 44 h 87"/>
                <a:gd name="T16" fmla="*/ 37 w 152"/>
                <a:gd name="T17" fmla="*/ 51 h 87"/>
                <a:gd name="T18" fmla="*/ 37 w 152"/>
                <a:gd name="T19" fmla="*/ 64 h 87"/>
                <a:gd name="T20" fmla="*/ 39 w 152"/>
                <a:gd name="T21" fmla="*/ 74 h 87"/>
                <a:gd name="T22" fmla="*/ 43 w 152"/>
                <a:gd name="T23" fmla="*/ 72 h 87"/>
                <a:gd name="T24" fmla="*/ 47 w 152"/>
                <a:gd name="T25" fmla="*/ 64 h 87"/>
                <a:gd name="T26" fmla="*/ 49 w 152"/>
                <a:gd name="T27" fmla="*/ 35 h 87"/>
                <a:gd name="T28" fmla="*/ 52 w 152"/>
                <a:gd name="T29" fmla="*/ 17 h 87"/>
                <a:gd name="T30" fmla="*/ 60 w 152"/>
                <a:gd name="T31" fmla="*/ 8 h 87"/>
                <a:gd name="T32" fmla="*/ 84 w 152"/>
                <a:gd name="T33" fmla="*/ 0 h 87"/>
                <a:gd name="T34" fmla="*/ 84 w 152"/>
                <a:gd name="T35" fmla="*/ 27 h 87"/>
                <a:gd name="T36" fmla="*/ 73 w 152"/>
                <a:gd name="T37" fmla="*/ 51 h 87"/>
                <a:gd name="T38" fmla="*/ 69 w 152"/>
                <a:gd name="T39" fmla="*/ 68 h 87"/>
                <a:gd name="T40" fmla="*/ 67 w 152"/>
                <a:gd name="T41" fmla="*/ 78 h 87"/>
                <a:gd name="T42" fmla="*/ 71 w 152"/>
                <a:gd name="T43" fmla="*/ 83 h 87"/>
                <a:gd name="T44" fmla="*/ 86 w 152"/>
                <a:gd name="T45" fmla="*/ 81 h 87"/>
                <a:gd name="T46" fmla="*/ 90 w 152"/>
                <a:gd name="T47" fmla="*/ 68 h 87"/>
                <a:gd name="T48" fmla="*/ 92 w 152"/>
                <a:gd name="T49" fmla="*/ 62 h 87"/>
                <a:gd name="T50" fmla="*/ 101 w 152"/>
                <a:gd name="T51" fmla="*/ 56 h 87"/>
                <a:gd name="T52" fmla="*/ 107 w 152"/>
                <a:gd name="T53" fmla="*/ 40 h 87"/>
                <a:gd name="T54" fmla="*/ 114 w 152"/>
                <a:gd name="T55" fmla="*/ 19 h 87"/>
                <a:gd name="T56" fmla="*/ 122 w 152"/>
                <a:gd name="T57" fmla="*/ 9 h 87"/>
                <a:gd name="T58" fmla="*/ 137 w 152"/>
                <a:gd name="T59" fmla="*/ 8 h 87"/>
                <a:gd name="T60" fmla="*/ 150 w 152"/>
                <a:gd name="T61" fmla="*/ 13 h 87"/>
                <a:gd name="T62" fmla="*/ 152 w 152"/>
                <a:gd name="T63" fmla="*/ 32 h 87"/>
                <a:gd name="T64" fmla="*/ 144 w 152"/>
                <a:gd name="T65" fmla="*/ 51 h 87"/>
                <a:gd name="T66" fmla="*/ 129 w 152"/>
                <a:gd name="T67" fmla="*/ 62 h 87"/>
                <a:gd name="T68" fmla="*/ 118 w 152"/>
                <a:gd name="T69" fmla="*/ 64 h 87"/>
                <a:gd name="T70" fmla="*/ 107 w 152"/>
                <a:gd name="T71" fmla="*/ 81 h 87"/>
                <a:gd name="T72" fmla="*/ 84 w 152"/>
                <a:gd name="T73" fmla="*/ 87 h 87"/>
                <a:gd name="T74" fmla="*/ 58 w 152"/>
                <a:gd name="T75" fmla="*/ 86 h 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2"/>
                <a:gd name="T115" fmla="*/ 0 h 87"/>
                <a:gd name="T116" fmla="*/ 152 w 152"/>
                <a:gd name="T117" fmla="*/ 87 h 8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2" h="87">
                  <a:moveTo>
                    <a:pt x="34" y="84"/>
                  </a:moveTo>
                  <a:lnTo>
                    <a:pt x="17" y="78"/>
                  </a:lnTo>
                  <a:lnTo>
                    <a:pt x="9" y="74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0" y="47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7"/>
                  </a:lnTo>
                  <a:lnTo>
                    <a:pt x="4" y="20"/>
                  </a:lnTo>
                  <a:lnTo>
                    <a:pt x="7" y="25"/>
                  </a:lnTo>
                  <a:lnTo>
                    <a:pt x="13" y="32"/>
                  </a:lnTo>
                  <a:lnTo>
                    <a:pt x="17" y="36"/>
                  </a:lnTo>
                  <a:lnTo>
                    <a:pt x="22" y="41"/>
                  </a:lnTo>
                  <a:lnTo>
                    <a:pt x="28" y="44"/>
                  </a:lnTo>
                  <a:lnTo>
                    <a:pt x="34" y="45"/>
                  </a:lnTo>
                  <a:lnTo>
                    <a:pt x="37" y="51"/>
                  </a:lnTo>
                  <a:lnTo>
                    <a:pt x="37" y="57"/>
                  </a:lnTo>
                  <a:lnTo>
                    <a:pt x="37" y="64"/>
                  </a:lnTo>
                  <a:lnTo>
                    <a:pt x="39" y="71"/>
                  </a:lnTo>
                  <a:lnTo>
                    <a:pt x="39" y="74"/>
                  </a:lnTo>
                  <a:lnTo>
                    <a:pt x="41" y="75"/>
                  </a:lnTo>
                  <a:lnTo>
                    <a:pt x="43" y="72"/>
                  </a:lnTo>
                  <a:lnTo>
                    <a:pt x="45" y="69"/>
                  </a:lnTo>
                  <a:lnTo>
                    <a:pt x="47" y="64"/>
                  </a:lnTo>
                  <a:lnTo>
                    <a:pt x="49" y="48"/>
                  </a:lnTo>
                  <a:lnTo>
                    <a:pt x="49" y="35"/>
                  </a:lnTo>
                  <a:lnTo>
                    <a:pt x="49" y="25"/>
                  </a:lnTo>
                  <a:lnTo>
                    <a:pt x="52" y="17"/>
                  </a:lnTo>
                  <a:lnTo>
                    <a:pt x="54" y="13"/>
                  </a:lnTo>
                  <a:lnTo>
                    <a:pt x="60" y="8"/>
                  </a:lnTo>
                  <a:lnTo>
                    <a:pt x="71" y="4"/>
                  </a:lnTo>
                  <a:lnTo>
                    <a:pt x="84" y="0"/>
                  </a:lnTo>
                  <a:lnTo>
                    <a:pt x="86" y="13"/>
                  </a:lnTo>
                  <a:lnTo>
                    <a:pt x="84" y="27"/>
                  </a:lnTo>
                  <a:lnTo>
                    <a:pt x="79" y="40"/>
                  </a:lnTo>
                  <a:lnTo>
                    <a:pt x="73" y="51"/>
                  </a:lnTo>
                  <a:lnTo>
                    <a:pt x="71" y="60"/>
                  </a:lnTo>
                  <a:lnTo>
                    <a:pt x="69" y="68"/>
                  </a:lnTo>
                  <a:lnTo>
                    <a:pt x="69" y="74"/>
                  </a:lnTo>
                  <a:lnTo>
                    <a:pt x="67" y="78"/>
                  </a:lnTo>
                  <a:lnTo>
                    <a:pt x="69" y="81"/>
                  </a:lnTo>
                  <a:lnTo>
                    <a:pt x="71" y="83"/>
                  </a:lnTo>
                  <a:lnTo>
                    <a:pt x="77" y="83"/>
                  </a:lnTo>
                  <a:lnTo>
                    <a:pt x="86" y="81"/>
                  </a:lnTo>
                  <a:lnTo>
                    <a:pt x="88" y="74"/>
                  </a:lnTo>
                  <a:lnTo>
                    <a:pt x="90" y="68"/>
                  </a:lnTo>
                  <a:lnTo>
                    <a:pt x="92" y="64"/>
                  </a:lnTo>
                  <a:lnTo>
                    <a:pt x="92" y="62"/>
                  </a:lnTo>
                  <a:lnTo>
                    <a:pt x="97" y="59"/>
                  </a:lnTo>
                  <a:lnTo>
                    <a:pt x="101" y="56"/>
                  </a:lnTo>
                  <a:lnTo>
                    <a:pt x="105" y="51"/>
                  </a:lnTo>
                  <a:lnTo>
                    <a:pt x="107" y="40"/>
                  </a:lnTo>
                  <a:lnTo>
                    <a:pt x="109" y="28"/>
                  </a:lnTo>
                  <a:lnTo>
                    <a:pt x="114" y="19"/>
                  </a:lnTo>
                  <a:lnTo>
                    <a:pt x="118" y="15"/>
                  </a:lnTo>
                  <a:lnTo>
                    <a:pt x="122" y="9"/>
                  </a:lnTo>
                  <a:lnTo>
                    <a:pt x="129" y="9"/>
                  </a:lnTo>
                  <a:lnTo>
                    <a:pt x="137" y="8"/>
                  </a:lnTo>
                  <a:lnTo>
                    <a:pt x="146" y="8"/>
                  </a:lnTo>
                  <a:lnTo>
                    <a:pt x="150" y="13"/>
                  </a:lnTo>
                  <a:lnTo>
                    <a:pt x="152" y="21"/>
                  </a:lnTo>
                  <a:lnTo>
                    <a:pt x="152" y="32"/>
                  </a:lnTo>
                  <a:lnTo>
                    <a:pt x="148" y="43"/>
                  </a:lnTo>
                  <a:lnTo>
                    <a:pt x="144" y="51"/>
                  </a:lnTo>
                  <a:lnTo>
                    <a:pt x="137" y="57"/>
                  </a:lnTo>
                  <a:lnTo>
                    <a:pt x="129" y="62"/>
                  </a:lnTo>
                  <a:lnTo>
                    <a:pt x="122" y="63"/>
                  </a:lnTo>
                  <a:lnTo>
                    <a:pt x="118" y="64"/>
                  </a:lnTo>
                  <a:lnTo>
                    <a:pt x="114" y="75"/>
                  </a:lnTo>
                  <a:lnTo>
                    <a:pt x="107" y="81"/>
                  </a:lnTo>
                  <a:lnTo>
                    <a:pt x="97" y="86"/>
                  </a:lnTo>
                  <a:lnTo>
                    <a:pt x="84" y="87"/>
                  </a:lnTo>
                  <a:lnTo>
                    <a:pt x="71" y="87"/>
                  </a:lnTo>
                  <a:lnTo>
                    <a:pt x="58" y="86"/>
                  </a:lnTo>
                  <a:lnTo>
                    <a:pt x="3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303" name="Freeform 253"/>
            <p:cNvSpPr>
              <a:spLocks/>
            </p:cNvSpPr>
            <p:nvPr/>
          </p:nvSpPr>
          <p:spPr bwMode="auto">
            <a:xfrm>
              <a:off x="1714" y="1199"/>
              <a:ext cx="152" cy="87"/>
            </a:xfrm>
            <a:custGeom>
              <a:avLst/>
              <a:gdLst>
                <a:gd name="T0" fmla="*/ 17 w 152"/>
                <a:gd name="T1" fmla="*/ 78 h 87"/>
                <a:gd name="T2" fmla="*/ 0 w 152"/>
                <a:gd name="T3" fmla="*/ 68 h 87"/>
                <a:gd name="T4" fmla="*/ 0 w 152"/>
                <a:gd name="T5" fmla="*/ 47 h 87"/>
                <a:gd name="T6" fmla="*/ 0 w 152"/>
                <a:gd name="T7" fmla="*/ 23 h 87"/>
                <a:gd name="T8" fmla="*/ 2 w 152"/>
                <a:gd name="T9" fmla="*/ 17 h 87"/>
                <a:gd name="T10" fmla="*/ 7 w 152"/>
                <a:gd name="T11" fmla="*/ 25 h 87"/>
                <a:gd name="T12" fmla="*/ 17 w 152"/>
                <a:gd name="T13" fmla="*/ 36 h 87"/>
                <a:gd name="T14" fmla="*/ 28 w 152"/>
                <a:gd name="T15" fmla="*/ 44 h 87"/>
                <a:gd name="T16" fmla="*/ 37 w 152"/>
                <a:gd name="T17" fmla="*/ 51 h 87"/>
                <a:gd name="T18" fmla="*/ 37 w 152"/>
                <a:gd name="T19" fmla="*/ 64 h 87"/>
                <a:gd name="T20" fmla="*/ 39 w 152"/>
                <a:gd name="T21" fmla="*/ 74 h 87"/>
                <a:gd name="T22" fmla="*/ 43 w 152"/>
                <a:gd name="T23" fmla="*/ 72 h 87"/>
                <a:gd name="T24" fmla="*/ 47 w 152"/>
                <a:gd name="T25" fmla="*/ 64 h 87"/>
                <a:gd name="T26" fmla="*/ 49 w 152"/>
                <a:gd name="T27" fmla="*/ 35 h 87"/>
                <a:gd name="T28" fmla="*/ 52 w 152"/>
                <a:gd name="T29" fmla="*/ 17 h 87"/>
                <a:gd name="T30" fmla="*/ 60 w 152"/>
                <a:gd name="T31" fmla="*/ 8 h 87"/>
                <a:gd name="T32" fmla="*/ 84 w 152"/>
                <a:gd name="T33" fmla="*/ 0 h 87"/>
                <a:gd name="T34" fmla="*/ 84 w 152"/>
                <a:gd name="T35" fmla="*/ 27 h 87"/>
                <a:gd name="T36" fmla="*/ 73 w 152"/>
                <a:gd name="T37" fmla="*/ 51 h 87"/>
                <a:gd name="T38" fmla="*/ 69 w 152"/>
                <a:gd name="T39" fmla="*/ 68 h 87"/>
                <a:gd name="T40" fmla="*/ 67 w 152"/>
                <a:gd name="T41" fmla="*/ 78 h 87"/>
                <a:gd name="T42" fmla="*/ 71 w 152"/>
                <a:gd name="T43" fmla="*/ 83 h 87"/>
                <a:gd name="T44" fmla="*/ 86 w 152"/>
                <a:gd name="T45" fmla="*/ 81 h 87"/>
                <a:gd name="T46" fmla="*/ 90 w 152"/>
                <a:gd name="T47" fmla="*/ 68 h 87"/>
                <a:gd name="T48" fmla="*/ 92 w 152"/>
                <a:gd name="T49" fmla="*/ 62 h 87"/>
                <a:gd name="T50" fmla="*/ 101 w 152"/>
                <a:gd name="T51" fmla="*/ 56 h 87"/>
                <a:gd name="T52" fmla="*/ 107 w 152"/>
                <a:gd name="T53" fmla="*/ 40 h 87"/>
                <a:gd name="T54" fmla="*/ 114 w 152"/>
                <a:gd name="T55" fmla="*/ 19 h 87"/>
                <a:gd name="T56" fmla="*/ 122 w 152"/>
                <a:gd name="T57" fmla="*/ 9 h 87"/>
                <a:gd name="T58" fmla="*/ 137 w 152"/>
                <a:gd name="T59" fmla="*/ 8 h 87"/>
                <a:gd name="T60" fmla="*/ 150 w 152"/>
                <a:gd name="T61" fmla="*/ 13 h 87"/>
                <a:gd name="T62" fmla="*/ 152 w 152"/>
                <a:gd name="T63" fmla="*/ 32 h 87"/>
                <a:gd name="T64" fmla="*/ 144 w 152"/>
                <a:gd name="T65" fmla="*/ 51 h 87"/>
                <a:gd name="T66" fmla="*/ 129 w 152"/>
                <a:gd name="T67" fmla="*/ 62 h 87"/>
                <a:gd name="T68" fmla="*/ 118 w 152"/>
                <a:gd name="T69" fmla="*/ 64 h 87"/>
                <a:gd name="T70" fmla="*/ 107 w 152"/>
                <a:gd name="T71" fmla="*/ 81 h 87"/>
                <a:gd name="T72" fmla="*/ 84 w 152"/>
                <a:gd name="T73" fmla="*/ 87 h 87"/>
                <a:gd name="T74" fmla="*/ 58 w 152"/>
                <a:gd name="T75" fmla="*/ 86 h 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2"/>
                <a:gd name="T115" fmla="*/ 0 h 87"/>
                <a:gd name="T116" fmla="*/ 152 w 152"/>
                <a:gd name="T117" fmla="*/ 87 h 8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2" h="87">
                  <a:moveTo>
                    <a:pt x="34" y="84"/>
                  </a:moveTo>
                  <a:lnTo>
                    <a:pt x="17" y="78"/>
                  </a:lnTo>
                  <a:lnTo>
                    <a:pt x="9" y="74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0" y="47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7"/>
                  </a:lnTo>
                  <a:lnTo>
                    <a:pt x="4" y="20"/>
                  </a:lnTo>
                  <a:lnTo>
                    <a:pt x="7" y="25"/>
                  </a:lnTo>
                  <a:lnTo>
                    <a:pt x="13" y="32"/>
                  </a:lnTo>
                  <a:lnTo>
                    <a:pt x="17" y="36"/>
                  </a:lnTo>
                  <a:lnTo>
                    <a:pt x="22" y="41"/>
                  </a:lnTo>
                  <a:lnTo>
                    <a:pt x="28" y="44"/>
                  </a:lnTo>
                  <a:lnTo>
                    <a:pt x="34" y="45"/>
                  </a:lnTo>
                  <a:lnTo>
                    <a:pt x="37" y="51"/>
                  </a:lnTo>
                  <a:lnTo>
                    <a:pt x="37" y="57"/>
                  </a:lnTo>
                  <a:lnTo>
                    <a:pt x="37" y="64"/>
                  </a:lnTo>
                  <a:lnTo>
                    <a:pt x="39" y="71"/>
                  </a:lnTo>
                  <a:lnTo>
                    <a:pt x="39" y="74"/>
                  </a:lnTo>
                  <a:lnTo>
                    <a:pt x="41" y="75"/>
                  </a:lnTo>
                  <a:lnTo>
                    <a:pt x="43" y="72"/>
                  </a:lnTo>
                  <a:lnTo>
                    <a:pt x="45" y="69"/>
                  </a:lnTo>
                  <a:lnTo>
                    <a:pt x="47" y="64"/>
                  </a:lnTo>
                  <a:lnTo>
                    <a:pt x="49" y="48"/>
                  </a:lnTo>
                  <a:lnTo>
                    <a:pt x="49" y="35"/>
                  </a:lnTo>
                  <a:lnTo>
                    <a:pt x="49" y="25"/>
                  </a:lnTo>
                  <a:lnTo>
                    <a:pt x="52" y="17"/>
                  </a:lnTo>
                  <a:lnTo>
                    <a:pt x="54" y="13"/>
                  </a:lnTo>
                  <a:lnTo>
                    <a:pt x="60" y="8"/>
                  </a:lnTo>
                  <a:lnTo>
                    <a:pt x="71" y="4"/>
                  </a:lnTo>
                  <a:lnTo>
                    <a:pt x="84" y="0"/>
                  </a:lnTo>
                  <a:lnTo>
                    <a:pt x="86" y="13"/>
                  </a:lnTo>
                  <a:lnTo>
                    <a:pt x="84" y="27"/>
                  </a:lnTo>
                  <a:lnTo>
                    <a:pt x="79" y="40"/>
                  </a:lnTo>
                  <a:lnTo>
                    <a:pt x="73" y="51"/>
                  </a:lnTo>
                  <a:lnTo>
                    <a:pt x="71" y="60"/>
                  </a:lnTo>
                  <a:lnTo>
                    <a:pt x="69" y="68"/>
                  </a:lnTo>
                  <a:lnTo>
                    <a:pt x="69" y="74"/>
                  </a:lnTo>
                  <a:lnTo>
                    <a:pt x="67" y="78"/>
                  </a:lnTo>
                  <a:lnTo>
                    <a:pt x="69" y="81"/>
                  </a:lnTo>
                  <a:lnTo>
                    <a:pt x="71" y="83"/>
                  </a:lnTo>
                  <a:lnTo>
                    <a:pt x="77" y="83"/>
                  </a:lnTo>
                  <a:lnTo>
                    <a:pt x="86" y="81"/>
                  </a:lnTo>
                  <a:lnTo>
                    <a:pt x="88" y="74"/>
                  </a:lnTo>
                  <a:lnTo>
                    <a:pt x="90" y="68"/>
                  </a:lnTo>
                  <a:lnTo>
                    <a:pt x="92" y="64"/>
                  </a:lnTo>
                  <a:lnTo>
                    <a:pt x="92" y="62"/>
                  </a:lnTo>
                  <a:lnTo>
                    <a:pt x="97" y="59"/>
                  </a:lnTo>
                  <a:lnTo>
                    <a:pt x="101" y="56"/>
                  </a:lnTo>
                  <a:lnTo>
                    <a:pt x="105" y="51"/>
                  </a:lnTo>
                  <a:lnTo>
                    <a:pt x="107" y="40"/>
                  </a:lnTo>
                  <a:lnTo>
                    <a:pt x="109" y="28"/>
                  </a:lnTo>
                  <a:lnTo>
                    <a:pt x="114" y="19"/>
                  </a:lnTo>
                  <a:lnTo>
                    <a:pt x="118" y="15"/>
                  </a:lnTo>
                  <a:lnTo>
                    <a:pt x="122" y="9"/>
                  </a:lnTo>
                  <a:lnTo>
                    <a:pt x="129" y="9"/>
                  </a:lnTo>
                  <a:lnTo>
                    <a:pt x="137" y="8"/>
                  </a:lnTo>
                  <a:lnTo>
                    <a:pt x="146" y="8"/>
                  </a:lnTo>
                  <a:lnTo>
                    <a:pt x="150" y="13"/>
                  </a:lnTo>
                  <a:lnTo>
                    <a:pt x="152" y="21"/>
                  </a:lnTo>
                  <a:lnTo>
                    <a:pt x="152" y="32"/>
                  </a:lnTo>
                  <a:lnTo>
                    <a:pt x="148" y="43"/>
                  </a:lnTo>
                  <a:lnTo>
                    <a:pt x="144" y="51"/>
                  </a:lnTo>
                  <a:lnTo>
                    <a:pt x="137" y="57"/>
                  </a:lnTo>
                  <a:lnTo>
                    <a:pt x="129" y="62"/>
                  </a:lnTo>
                  <a:lnTo>
                    <a:pt x="122" y="63"/>
                  </a:lnTo>
                  <a:lnTo>
                    <a:pt x="118" y="64"/>
                  </a:lnTo>
                  <a:lnTo>
                    <a:pt x="114" y="75"/>
                  </a:lnTo>
                  <a:lnTo>
                    <a:pt x="107" y="81"/>
                  </a:lnTo>
                  <a:lnTo>
                    <a:pt x="97" y="86"/>
                  </a:lnTo>
                  <a:lnTo>
                    <a:pt x="84" y="87"/>
                  </a:lnTo>
                  <a:lnTo>
                    <a:pt x="71" y="87"/>
                  </a:lnTo>
                  <a:lnTo>
                    <a:pt x="58" y="86"/>
                  </a:lnTo>
                  <a:lnTo>
                    <a:pt x="34" y="84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15" name="Group 257"/>
          <p:cNvGrpSpPr>
            <a:grpSpLocks/>
          </p:cNvGrpSpPr>
          <p:nvPr/>
        </p:nvGrpSpPr>
        <p:grpSpPr bwMode="auto">
          <a:xfrm>
            <a:off x="3346450" y="2276475"/>
            <a:ext cx="244475" cy="136525"/>
            <a:chOff x="1888" y="1283"/>
            <a:chExt cx="154" cy="86"/>
          </a:xfrm>
        </p:grpSpPr>
        <p:sp>
          <p:nvSpPr>
            <p:cNvPr id="47300" name="Freeform 255"/>
            <p:cNvSpPr>
              <a:spLocks/>
            </p:cNvSpPr>
            <p:nvPr/>
          </p:nvSpPr>
          <p:spPr bwMode="auto">
            <a:xfrm>
              <a:off x="1888" y="1283"/>
              <a:ext cx="154" cy="86"/>
            </a:xfrm>
            <a:custGeom>
              <a:avLst/>
              <a:gdLst>
                <a:gd name="T0" fmla="*/ 18 w 154"/>
                <a:gd name="T1" fmla="*/ 77 h 86"/>
                <a:gd name="T2" fmla="*/ 0 w 154"/>
                <a:gd name="T3" fmla="*/ 67 h 86"/>
                <a:gd name="T4" fmla="*/ 2 w 154"/>
                <a:gd name="T5" fmla="*/ 33 h 86"/>
                <a:gd name="T6" fmla="*/ 0 w 154"/>
                <a:gd name="T7" fmla="*/ 18 h 86"/>
                <a:gd name="T8" fmla="*/ 4 w 154"/>
                <a:gd name="T9" fmla="*/ 20 h 86"/>
                <a:gd name="T10" fmla="*/ 13 w 154"/>
                <a:gd name="T11" fmla="*/ 31 h 86"/>
                <a:gd name="T12" fmla="*/ 22 w 154"/>
                <a:gd name="T13" fmla="*/ 40 h 86"/>
                <a:gd name="T14" fmla="*/ 36 w 154"/>
                <a:gd name="T15" fmla="*/ 45 h 86"/>
                <a:gd name="T16" fmla="*/ 36 w 154"/>
                <a:gd name="T17" fmla="*/ 57 h 86"/>
                <a:gd name="T18" fmla="*/ 38 w 154"/>
                <a:gd name="T19" fmla="*/ 70 h 86"/>
                <a:gd name="T20" fmla="*/ 40 w 154"/>
                <a:gd name="T21" fmla="*/ 76 h 86"/>
                <a:gd name="T22" fmla="*/ 48 w 154"/>
                <a:gd name="T23" fmla="*/ 64 h 86"/>
                <a:gd name="T24" fmla="*/ 50 w 154"/>
                <a:gd name="T25" fmla="*/ 34 h 86"/>
                <a:gd name="T26" fmla="*/ 52 w 154"/>
                <a:gd name="T27" fmla="*/ 18 h 86"/>
                <a:gd name="T28" fmla="*/ 59 w 154"/>
                <a:gd name="T29" fmla="*/ 8 h 86"/>
                <a:gd name="T30" fmla="*/ 82 w 154"/>
                <a:gd name="T31" fmla="*/ 0 h 86"/>
                <a:gd name="T32" fmla="*/ 84 w 154"/>
                <a:gd name="T33" fmla="*/ 26 h 86"/>
                <a:gd name="T34" fmla="*/ 73 w 154"/>
                <a:gd name="T35" fmla="*/ 51 h 86"/>
                <a:gd name="T36" fmla="*/ 68 w 154"/>
                <a:gd name="T37" fmla="*/ 67 h 86"/>
                <a:gd name="T38" fmla="*/ 66 w 154"/>
                <a:gd name="T39" fmla="*/ 79 h 86"/>
                <a:gd name="T40" fmla="*/ 70 w 154"/>
                <a:gd name="T41" fmla="*/ 82 h 86"/>
                <a:gd name="T42" fmla="*/ 87 w 154"/>
                <a:gd name="T43" fmla="*/ 80 h 86"/>
                <a:gd name="T44" fmla="*/ 92 w 154"/>
                <a:gd name="T45" fmla="*/ 67 h 86"/>
                <a:gd name="T46" fmla="*/ 94 w 154"/>
                <a:gd name="T47" fmla="*/ 62 h 86"/>
                <a:gd name="T48" fmla="*/ 101 w 154"/>
                <a:gd name="T49" fmla="*/ 55 h 86"/>
                <a:gd name="T50" fmla="*/ 108 w 154"/>
                <a:gd name="T51" fmla="*/ 39 h 86"/>
                <a:gd name="T52" fmla="*/ 112 w 154"/>
                <a:gd name="T53" fmla="*/ 18 h 86"/>
                <a:gd name="T54" fmla="*/ 128 w 154"/>
                <a:gd name="T55" fmla="*/ 9 h 86"/>
                <a:gd name="T56" fmla="*/ 147 w 154"/>
                <a:gd name="T57" fmla="*/ 8 h 86"/>
                <a:gd name="T58" fmla="*/ 154 w 154"/>
                <a:gd name="T59" fmla="*/ 23 h 86"/>
                <a:gd name="T60" fmla="*/ 149 w 154"/>
                <a:gd name="T61" fmla="*/ 42 h 86"/>
                <a:gd name="T62" fmla="*/ 138 w 154"/>
                <a:gd name="T63" fmla="*/ 55 h 86"/>
                <a:gd name="T64" fmla="*/ 122 w 154"/>
                <a:gd name="T65" fmla="*/ 62 h 86"/>
                <a:gd name="T66" fmla="*/ 114 w 154"/>
                <a:gd name="T67" fmla="*/ 74 h 86"/>
                <a:gd name="T68" fmla="*/ 96 w 154"/>
                <a:gd name="T69" fmla="*/ 85 h 86"/>
                <a:gd name="T70" fmla="*/ 59 w 154"/>
                <a:gd name="T71" fmla="*/ 85 h 86"/>
                <a:gd name="T72" fmla="*/ 36 w 154"/>
                <a:gd name="T73" fmla="*/ 83 h 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4"/>
                <a:gd name="T112" fmla="*/ 0 h 86"/>
                <a:gd name="T113" fmla="*/ 154 w 154"/>
                <a:gd name="T114" fmla="*/ 86 h 8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4" h="86">
                  <a:moveTo>
                    <a:pt x="36" y="83"/>
                  </a:moveTo>
                  <a:lnTo>
                    <a:pt x="18" y="77"/>
                  </a:lnTo>
                  <a:lnTo>
                    <a:pt x="8" y="74"/>
                  </a:lnTo>
                  <a:lnTo>
                    <a:pt x="0" y="67"/>
                  </a:lnTo>
                  <a:lnTo>
                    <a:pt x="0" y="48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2" y="17"/>
                  </a:lnTo>
                  <a:lnTo>
                    <a:pt x="4" y="20"/>
                  </a:lnTo>
                  <a:lnTo>
                    <a:pt x="6" y="24"/>
                  </a:lnTo>
                  <a:lnTo>
                    <a:pt x="13" y="31"/>
                  </a:lnTo>
                  <a:lnTo>
                    <a:pt x="18" y="36"/>
                  </a:lnTo>
                  <a:lnTo>
                    <a:pt x="22" y="40"/>
                  </a:lnTo>
                  <a:lnTo>
                    <a:pt x="29" y="45"/>
                  </a:lnTo>
                  <a:lnTo>
                    <a:pt x="36" y="45"/>
                  </a:lnTo>
                  <a:lnTo>
                    <a:pt x="36" y="51"/>
                  </a:lnTo>
                  <a:lnTo>
                    <a:pt x="36" y="57"/>
                  </a:lnTo>
                  <a:lnTo>
                    <a:pt x="36" y="64"/>
                  </a:lnTo>
                  <a:lnTo>
                    <a:pt x="38" y="70"/>
                  </a:lnTo>
                  <a:lnTo>
                    <a:pt x="38" y="74"/>
                  </a:lnTo>
                  <a:lnTo>
                    <a:pt x="40" y="76"/>
                  </a:lnTo>
                  <a:lnTo>
                    <a:pt x="43" y="72"/>
                  </a:lnTo>
                  <a:lnTo>
                    <a:pt x="48" y="64"/>
                  </a:lnTo>
                  <a:lnTo>
                    <a:pt x="50" y="48"/>
                  </a:lnTo>
                  <a:lnTo>
                    <a:pt x="50" y="34"/>
                  </a:lnTo>
                  <a:lnTo>
                    <a:pt x="50" y="24"/>
                  </a:lnTo>
                  <a:lnTo>
                    <a:pt x="52" y="18"/>
                  </a:lnTo>
                  <a:lnTo>
                    <a:pt x="54" y="12"/>
                  </a:lnTo>
                  <a:lnTo>
                    <a:pt x="59" y="8"/>
                  </a:lnTo>
                  <a:lnTo>
                    <a:pt x="68" y="3"/>
                  </a:lnTo>
                  <a:lnTo>
                    <a:pt x="82" y="0"/>
                  </a:lnTo>
                  <a:lnTo>
                    <a:pt x="84" y="15"/>
                  </a:lnTo>
                  <a:lnTo>
                    <a:pt x="84" y="26"/>
                  </a:lnTo>
                  <a:lnTo>
                    <a:pt x="80" y="39"/>
                  </a:lnTo>
                  <a:lnTo>
                    <a:pt x="73" y="51"/>
                  </a:lnTo>
                  <a:lnTo>
                    <a:pt x="70" y="61"/>
                  </a:lnTo>
                  <a:lnTo>
                    <a:pt x="68" y="67"/>
                  </a:lnTo>
                  <a:lnTo>
                    <a:pt x="68" y="74"/>
                  </a:lnTo>
                  <a:lnTo>
                    <a:pt x="66" y="79"/>
                  </a:lnTo>
                  <a:lnTo>
                    <a:pt x="68" y="80"/>
                  </a:lnTo>
                  <a:lnTo>
                    <a:pt x="70" y="82"/>
                  </a:lnTo>
                  <a:lnTo>
                    <a:pt x="78" y="82"/>
                  </a:lnTo>
                  <a:lnTo>
                    <a:pt x="87" y="80"/>
                  </a:lnTo>
                  <a:lnTo>
                    <a:pt x="89" y="72"/>
                  </a:lnTo>
                  <a:lnTo>
                    <a:pt x="92" y="67"/>
                  </a:lnTo>
                  <a:lnTo>
                    <a:pt x="92" y="64"/>
                  </a:lnTo>
                  <a:lnTo>
                    <a:pt x="94" y="62"/>
                  </a:lnTo>
                  <a:lnTo>
                    <a:pt x="96" y="58"/>
                  </a:lnTo>
                  <a:lnTo>
                    <a:pt x="101" y="55"/>
                  </a:lnTo>
                  <a:lnTo>
                    <a:pt x="106" y="51"/>
                  </a:lnTo>
                  <a:lnTo>
                    <a:pt x="108" y="39"/>
                  </a:lnTo>
                  <a:lnTo>
                    <a:pt x="110" y="27"/>
                  </a:lnTo>
                  <a:lnTo>
                    <a:pt x="112" y="18"/>
                  </a:lnTo>
                  <a:lnTo>
                    <a:pt x="122" y="9"/>
                  </a:lnTo>
                  <a:lnTo>
                    <a:pt x="128" y="9"/>
                  </a:lnTo>
                  <a:lnTo>
                    <a:pt x="138" y="8"/>
                  </a:lnTo>
                  <a:lnTo>
                    <a:pt x="147" y="8"/>
                  </a:lnTo>
                  <a:lnTo>
                    <a:pt x="152" y="12"/>
                  </a:lnTo>
                  <a:lnTo>
                    <a:pt x="154" y="23"/>
                  </a:lnTo>
                  <a:lnTo>
                    <a:pt x="154" y="33"/>
                  </a:lnTo>
                  <a:lnTo>
                    <a:pt x="149" y="42"/>
                  </a:lnTo>
                  <a:lnTo>
                    <a:pt x="144" y="51"/>
                  </a:lnTo>
                  <a:lnTo>
                    <a:pt x="138" y="55"/>
                  </a:lnTo>
                  <a:lnTo>
                    <a:pt x="131" y="61"/>
                  </a:lnTo>
                  <a:lnTo>
                    <a:pt x="122" y="62"/>
                  </a:lnTo>
                  <a:lnTo>
                    <a:pt x="119" y="64"/>
                  </a:lnTo>
                  <a:lnTo>
                    <a:pt x="114" y="74"/>
                  </a:lnTo>
                  <a:lnTo>
                    <a:pt x="108" y="80"/>
                  </a:lnTo>
                  <a:lnTo>
                    <a:pt x="96" y="85"/>
                  </a:lnTo>
                  <a:lnTo>
                    <a:pt x="84" y="86"/>
                  </a:lnTo>
                  <a:lnTo>
                    <a:pt x="59" y="85"/>
                  </a:lnTo>
                  <a:lnTo>
                    <a:pt x="48" y="83"/>
                  </a:lnTo>
                  <a:lnTo>
                    <a:pt x="36" y="83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301" name="Freeform 256"/>
            <p:cNvSpPr>
              <a:spLocks/>
            </p:cNvSpPr>
            <p:nvPr/>
          </p:nvSpPr>
          <p:spPr bwMode="auto">
            <a:xfrm>
              <a:off x="1888" y="1283"/>
              <a:ext cx="154" cy="86"/>
            </a:xfrm>
            <a:custGeom>
              <a:avLst/>
              <a:gdLst>
                <a:gd name="T0" fmla="*/ 18 w 154"/>
                <a:gd name="T1" fmla="*/ 77 h 86"/>
                <a:gd name="T2" fmla="*/ 0 w 154"/>
                <a:gd name="T3" fmla="*/ 67 h 86"/>
                <a:gd name="T4" fmla="*/ 2 w 154"/>
                <a:gd name="T5" fmla="*/ 33 h 86"/>
                <a:gd name="T6" fmla="*/ 0 w 154"/>
                <a:gd name="T7" fmla="*/ 18 h 86"/>
                <a:gd name="T8" fmla="*/ 4 w 154"/>
                <a:gd name="T9" fmla="*/ 20 h 86"/>
                <a:gd name="T10" fmla="*/ 13 w 154"/>
                <a:gd name="T11" fmla="*/ 31 h 86"/>
                <a:gd name="T12" fmla="*/ 22 w 154"/>
                <a:gd name="T13" fmla="*/ 40 h 86"/>
                <a:gd name="T14" fmla="*/ 36 w 154"/>
                <a:gd name="T15" fmla="*/ 45 h 86"/>
                <a:gd name="T16" fmla="*/ 36 w 154"/>
                <a:gd name="T17" fmla="*/ 57 h 86"/>
                <a:gd name="T18" fmla="*/ 38 w 154"/>
                <a:gd name="T19" fmla="*/ 70 h 86"/>
                <a:gd name="T20" fmla="*/ 40 w 154"/>
                <a:gd name="T21" fmla="*/ 76 h 86"/>
                <a:gd name="T22" fmla="*/ 48 w 154"/>
                <a:gd name="T23" fmla="*/ 64 h 86"/>
                <a:gd name="T24" fmla="*/ 50 w 154"/>
                <a:gd name="T25" fmla="*/ 34 h 86"/>
                <a:gd name="T26" fmla="*/ 52 w 154"/>
                <a:gd name="T27" fmla="*/ 18 h 86"/>
                <a:gd name="T28" fmla="*/ 59 w 154"/>
                <a:gd name="T29" fmla="*/ 8 h 86"/>
                <a:gd name="T30" fmla="*/ 82 w 154"/>
                <a:gd name="T31" fmla="*/ 0 h 86"/>
                <a:gd name="T32" fmla="*/ 84 w 154"/>
                <a:gd name="T33" fmla="*/ 26 h 86"/>
                <a:gd name="T34" fmla="*/ 73 w 154"/>
                <a:gd name="T35" fmla="*/ 51 h 86"/>
                <a:gd name="T36" fmla="*/ 68 w 154"/>
                <a:gd name="T37" fmla="*/ 67 h 86"/>
                <a:gd name="T38" fmla="*/ 66 w 154"/>
                <a:gd name="T39" fmla="*/ 79 h 86"/>
                <a:gd name="T40" fmla="*/ 70 w 154"/>
                <a:gd name="T41" fmla="*/ 82 h 86"/>
                <a:gd name="T42" fmla="*/ 87 w 154"/>
                <a:gd name="T43" fmla="*/ 80 h 86"/>
                <a:gd name="T44" fmla="*/ 92 w 154"/>
                <a:gd name="T45" fmla="*/ 67 h 86"/>
                <a:gd name="T46" fmla="*/ 94 w 154"/>
                <a:gd name="T47" fmla="*/ 62 h 86"/>
                <a:gd name="T48" fmla="*/ 101 w 154"/>
                <a:gd name="T49" fmla="*/ 55 h 86"/>
                <a:gd name="T50" fmla="*/ 108 w 154"/>
                <a:gd name="T51" fmla="*/ 39 h 86"/>
                <a:gd name="T52" fmla="*/ 112 w 154"/>
                <a:gd name="T53" fmla="*/ 18 h 86"/>
                <a:gd name="T54" fmla="*/ 128 w 154"/>
                <a:gd name="T55" fmla="*/ 9 h 86"/>
                <a:gd name="T56" fmla="*/ 147 w 154"/>
                <a:gd name="T57" fmla="*/ 8 h 86"/>
                <a:gd name="T58" fmla="*/ 154 w 154"/>
                <a:gd name="T59" fmla="*/ 23 h 86"/>
                <a:gd name="T60" fmla="*/ 149 w 154"/>
                <a:gd name="T61" fmla="*/ 42 h 86"/>
                <a:gd name="T62" fmla="*/ 138 w 154"/>
                <a:gd name="T63" fmla="*/ 55 h 86"/>
                <a:gd name="T64" fmla="*/ 122 w 154"/>
                <a:gd name="T65" fmla="*/ 62 h 86"/>
                <a:gd name="T66" fmla="*/ 114 w 154"/>
                <a:gd name="T67" fmla="*/ 74 h 86"/>
                <a:gd name="T68" fmla="*/ 96 w 154"/>
                <a:gd name="T69" fmla="*/ 85 h 86"/>
                <a:gd name="T70" fmla="*/ 59 w 154"/>
                <a:gd name="T71" fmla="*/ 85 h 86"/>
                <a:gd name="T72" fmla="*/ 36 w 154"/>
                <a:gd name="T73" fmla="*/ 83 h 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4"/>
                <a:gd name="T112" fmla="*/ 0 h 86"/>
                <a:gd name="T113" fmla="*/ 154 w 154"/>
                <a:gd name="T114" fmla="*/ 86 h 8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4" h="86">
                  <a:moveTo>
                    <a:pt x="36" y="83"/>
                  </a:moveTo>
                  <a:lnTo>
                    <a:pt x="18" y="77"/>
                  </a:lnTo>
                  <a:lnTo>
                    <a:pt x="8" y="74"/>
                  </a:lnTo>
                  <a:lnTo>
                    <a:pt x="0" y="67"/>
                  </a:lnTo>
                  <a:lnTo>
                    <a:pt x="0" y="48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2" y="17"/>
                  </a:lnTo>
                  <a:lnTo>
                    <a:pt x="4" y="20"/>
                  </a:lnTo>
                  <a:lnTo>
                    <a:pt x="6" y="24"/>
                  </a:lnTo>
                  <a:lnTo>
                    <a:pt x="13" y="31"/>
                  </a:lnTo>
                  <a:lnTo>
                    <a:pt x="18" y="36"/>
                  </a:lnTo>
                  <a:lnTo>
                    <a:pt x="22" y="40"/>
                  </a:lnTo>
                  <a:lnTo>
                    <a:pt x="29" y="45"/>
                  </a:lnTo>
                  <a:lnTo>
                    <a:pt x="36" y="45"/>
                  </a:lnTo>
                  <a:lnTo>
                    <a:pt x="36" y="51"/>
                  </a:lnTo>
                  <a:lnTo>
                    <a:pt x="36" y="57"/>
                  </a:lnTo>
                  <a:lnTo>
                    <a:pt x="36" y="64"/>
                  </a:lnTo>
                  <a:lnTo>
                    <a:pt x="38" y="70"/>
                  </a:lnTo>
                  <a:lnTo>
                    <a:pt x="38" y="74"/>
                  </a:lnTo>
                  <a:lnTo>
                    <a:pt x="40" y="76"/>
                  </a:lnTo>
                  <a:lnTo>
                    <a:pt x="43" y="72"/>
                  </a:lnTo>
                  <a:lnTo>
                    <a:pt x="48" y="64"/>
                  </a:lnTo>
                  <a:lnTo>
                    <a:pt x="50" y="48"/>
                  </a:lnTo>
                  <a:lnTo>
                    <a:pt x="50" y="34"/>
                  </a:lnTo>
                  <a:lnTo>
                    <a:pt x="50" y="24"/>
                  </a:lnTo>
                  <a:lnTo>
                    <a:pt x="52" y="18"/>
                  </a:lnTo>
                  <a:lnTo>
                    <a:pt x="54" y="12"/>
                  </a:lnTo>
                  <a:lnTo>
                    <a:pt x="59" y="8"/>
                  </a:lnTo>
                  <a:lnTo>
                    <a:pt x="68" y="3"/>
                  </a:lnTo>
                  <a:lnTo>
                    <a:pt x="82" y="0"/>
                  </a:lnTo>
                  <a:lnTo>
                    <a:pt x="84" y="15"/>
                  </a:lnTo>
                  <a:lnTo>
                    <a:pt x="84" y="26"/>
                  </a:lnTo>
                  <a:lnTo>
                    <a:pt x="80" y="39"/>
                  </a:lnTo>
                  <a:lnTo>
                    <a:pt x="73" y="51"/>
                  </a:lnTo>
                  <a:lnTo>
                    <a:pt x="70" y="61"/>
                  </a:lnTo>
                  <a:lnTo>
                    <a:pt x="68" y="67"/>
                  </a:lnTo>
                  <a:lnTo>
                    <a:pt x="68" y="74"/>
                  </a:lnTo>
                  <a:lnTo>
                    <a:pt x="66" y="79"/>
                  </a:lnTo>
                  <a:lnTo>
                    <a:pt x="68" y="80"/>
                  </a:lnTo>
                  <a:lnTo>
                    <a:pt x="70" y="82"/>
                  </a:lnTo>
                  <a:lnTo>
                    <a:pt x="78" y="82"/>
                  </a:lnTo>
                  <a:lnTo>
                    <a:pt x="87" y="80"/>
                  </a:lnTo>
                  <a:lnTo>
                    <a:pt x="89" y="72"/>
                  </a:lnTo>
                  <a:lnTo>
                    <a:pt x="92" y="67"/>
                  </a:lnTo>
                  <a:lnTo>
                    <a:pt x="92" y="64"/>
                  </a:lnTo>
                  <a:lnTo>
                    <a:pt x="94" y="62"/>
                  </a:lnTo>
                  <a:lnTo>
                    <a:pt x="96" y="58"/>
                  </a:lnTo>
                  <a:lnTo>
                    <a:pt x="101" y="55"/>
                  </a:lnTo>
                  <a:lnTo>
                    <a:pt x="106" y="51"/>
                  </a:lnTo>
                  <a:lnTo>
                    <a:pt x="108" y="39"/>
                  </a:lnTo>
                  <a:lnTo>
                    <a:pt x="110" y="27"/>
                  </a:lnTo>
                  <a:lnTo>
                    <a:pt x="112" y="18"/>
                  </a:lnTo>
                  <a:lnTo>
                    <a:pt x="122" y="9"/>
                  </a:lnTo>
                  <a:lnTo>
                    <a:pt x="128" y="9"/>
                  </a:lnTo>
                  <a:lnTo>
                    <a:pt x="138" y="8"/>
                  </a:lnTo>
                  <a:lnTo>
                    <a:pt x="147" y="8"/>
                  </a:lnTo>
                  <a:lnTo>
                    <a:pt x="152" y="12"/>
                  </a:lnTo>
                  <a:lnTo>
                    <a:pt x="154" y="23"/>
                  </a:lnTo>
                  <a:lnTo>
                    <a:pt x="154" y="33"/>
                  </a:lnTo>
                  <a:lnTo>
                    <a:pt x="149" y="42"/>
                  </a:lnTo>
                  <a:lnTo>
                    <a:pt x="144" y="51"/>
                  </a:lnTo>
                  <a:lnTo>
                    <a:pt x="138" y="55"/>
                  </a:lnTo>
                  <a:lnTo>
                    <a:pt x="131" y="61"/>
                  </a:lnTo>
                  <a:lnTo>
                    <a:pt x="122" y="62"/>
                  </a:lnTo>
                  <a:lnTo>
                    <a:pt x="119" y="64"/>
                  </a:lnTo>
                  <a:lnTo>
                    <a:pt x="114" y="74"/>
                  </a:lnTo>
                  <a:lnTo>
                    <a:pt x="108" y="80"/>
                  </a:lnTo>
                  <a:lnTo>
                    <a:pt x="96" y="85"/>
                  </a:lnTo>
                  <a:lnTo>
                    <a:pt x="84" y="86"/>
                  </a:lnTo>
                  <a:lnTo>
                    <a:pt x="59" y="85"/>
                  </a:lnTo>
                  <a:lnTo>
                    <a:pt x="48" y="83"/>
                  </a:lnTo>
                  <a:lnTo>
                    <a:pt x="36" y="83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16" name="Group 260"/>
          <p:cNvGrpSpPr>
            <a:grpSpLocks/>
          </p:cNvGrpSpPr>
          <p:nvPr/>
        </p:nvGrpSpPr>
        <p:grpSpPr bwMode="auto">
          <a:xfrm>
            <a:off x="3417888" y="2420938"/>
            <a:ext cx="242887" cy="138112"/>
            <a:chOff x="1920" y="1404"/>
            <a:chExt cx="153" cy="87"/>
          </a:xfrm>
        </p:grpSpPr>
        <p:sp>
          <p:nvSpPr>
            <p:cNvPr id="47298" name="Freeform 258"/>
            <p:cNvSpPr>
              <a:spLocks/>
            </p:cNvSpPr>
            <p:nvPr/>
          </p:nvSpPr>
          <p:spPr bwMode="auto">
            <a:xfrm>
              <a:off x="1920" y="1404"/>
              <a:ext cx="153" cy="87"/>
            </a:xfrm>
            <a:custGeom>
              <a:avLst/>
              <a:gdLst>
                <a:gd name="T0" fmla="*/ 24 w 153"/>
                <a:gd name="T1" fmla="*/ 81 h 87"/>
                <a:gd name="T2" fmla="*/ 7 w 153"/>
                <a:gd name="T3" fmla="*/ 74 h 87"/>
                <a:gd name="T4" fmla="*/ 0 w 153"/>
                <a:gd name="T5" fmla="*/ 49 h 87"/>
                <a:gd name="T6" fmla="*/ 0 w 153"/>
                <a:gd name="T7" fmla="*/ 23 h 87"/>
                <a:gd name="T8" fmla="*/ 3 w 153"/>
                <a:gd name="T9" fmla="*/ 20 h 87"/>
                <a:gd name="T10" fmla="*/ 13 w 153"/>
                <a:gd name="T11" fmla="*/ 33 h 87"/>
                <a:gd name="T12" fmla="*/ 22 w 153"/>
                <a:gd name="T13" fmla="*/ 44 h 87"/>
                <a:gd name="T14" fmla="*/ 35 w 153"/>
                <a:gd name="T15" fmla="*/ 46 h 87"/>
                <a:gd name="T16" fmla="*/ 37 w 153"/>
                <a:gd name="T17" fmla="*/ 58 h 87"/>
                <a:gd name="T18" fmla="*/ 37 w 153"/>
                <a:gd name="T19" fmla="*/ 71 h 87"/>
                <a:gd name="T20" fmla="*/ 39 w 153"/>
                <a:gd name="T21" fmla="*/ 76 h 87"/>
                <a:gd name="T22" fmla="*/ 47 w 153"/>
                <a:gd name="T23" fmla="*/ 65 h 87"/>
                <a:gd name="T24" fmla="*/ 50 w 153"/>
                <a:gd name="T25" fmla="*/ 36 h 87"/>
                <a:gd name="T26" fmla="*/ 52 w 153"/>
                <a:gd name="T27" fmla="*/ 20 h 87"/>
                <a:gd name="T28" fmla="*/ 62 w 153"/>
                <a:gd name="T29" fmla="*/ 9 h 87"/>
                <a:gd name="T30" fmla="*/ 84 w 153"/>
                <a:gd name="T31" fmla="*/ 0 h 87"/>
                <a:gd name="T32" fmla="*/ 79 w 153"/>
                <a:gd name="T33" fmla="*/ 39 h 87"/>
                <a:gd name="T34" fmla="*/ 71 w 153"/>
                <a:gd name="T35" fmla="*/ 62 h 87"/>
                <a:gd name="T36" fmla="*/ 67 w 153"/>
                <a:gd name="T37" fmla="*/ 79 h 87"/>
                <a:gd name="T38" fmla="*/ 71 w 153"/>
                <a:gd name="T39" fmla="*/ 83 h 87"/>
                <a:gd name="T40" fmla="*/ 86 w 153"/>
                <a:gd name="T41" fmla="*/ 81 h 87"/>
                <a:gd name="T42" fmla="*/ 89 w 153"/>
                <a:gd name="T43" fmla="*/ 68 h 87"/>
                <a:gd name="T44" fmla="*/ 92 w 153"/>
                <a:gd name="T45" fmla="*/ 63 h 87"/>
                <a:gd name="T46" fmla="*/ 101 w 153"/>
                <a:gd name="T47" fmla="*/ 57 h 87"/>
                <a:gd name="T48" fmla="*/ 109 w 153"/>
                <a:gd name="T49" fmla="*/ 39 h 87"/>
                <a:gd name="T50" fmla="*/ 113 w 153"/>
                <a:gd name="T51" fmla="*/ 20 h 87"/>
                <a:gd name="T52" fmla="*/ 128 w 153"/>
                <a:gd name="T53" fmla="*/ 12 h 87"/>
                <a:gd name="T54" fmla="*/ 145 w 153"/>
                <a:gd name="T55" fmla="*/ 9 h 87"/>
                <a:gd name="T56" fmla="*/ 153 w 153"/>
                <a:gd name="T57" fmla="*/ 23 h 87"/>
                <a:gd name="T58" fmla="*/ 148 w 153"/>
                <a:gd name="T59" fmla="*/ 44 h 87"/>
                <a:gd name="T60" fmla="*/ 139 w 153"/>
                <a:gd name="T61" fmla="*/ 58 h 87"/>
                <a:gd name="T62" fmla="*/ 121 w 153"/>
                <a:gd name="T63" fmla="*/ 65 h 87"/>
                <a:gd name="T64" fmla="*/ 113 w 153"/>
                <a:gd name="T65" fmla="*/ 76 h 87"/>
                <a:gd name="T66" fmla="*/ 96 w 153"/>
                <a:gd name="T67" fmla="*/ 86 h 87"/>
                <a:gd name="T68" fmla="*/ 60 w 153"/>
                <a:gd name="T69" fmla="*/ 87 h 8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3"/>
                <a:gd name="T106" fmla="*/ 0 h 87"/>
                <a:gd name="T107" fmla="*/ 153 w 153"/>
                <a:gd name="T108" fmla="*/ 87 h 8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3" h="87">
                  <a:moveTo>
                    <a:pt x="35" y="86"/>
                  </a:moveTo>
                  <a:lnTo>
                    <a:pt x="24" y="81"/>
                  </a:lnTo>
                  <a:lnTo>
                    <a:pt x="18" y="78"/>
                  </a:lnTo>
                  <a:lnTo>
                    <a:pt x="7" y="74"/>
                  </a:lnTo>
                  <a:lnTo>
                    <a:pt x="0" y="68"/>
                  </a:lnTo>
                  <a:lnTo>
                    <a:pt x="0" y="49"/>
                  </a:lnTo>
                  <a:lnTo>
                    <a:pt x="3" y="3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7" y="25"/>
                  </a:lnTo>
                  <a:lnTo>
                    <a:pt x="13" y="33"/>
                  </a:lnTo>
                  <a:lnTo>
                    <a:pt x="18" y="38"/>
                  </a:lnTo>
                  <a:lnTo>
                    <a:pt x="22" y="44"/>
                  </a:lnTo>
                  <a:lnTo>
                    <a:pt x="30" y="46"/>
                  </a:lnTo>
                  <a:lnTo>
                    <a:pt x="35" y="46"/>
                  </a:lnTo>
                  <a:lnTo>
                    <a:pt x="35" y="51"/>
                  </a:lnTo>
                  <a:lnTo>
                    <a:pt x="37" y="58"/>
                  </a:lnTo>
                  <a:lnTo>
                    <a:pt x="37" y="65"/>
                  </a:lnTo>
                  <a:lnTo>
                    <a:pt x="37" y="71"/>
                  </a:lnTo>
                  <a:lnTo>
                    <a:pt x="39" y="74"/>
                  </a:lnTo>
                  <a:lnTo>
                    <a:pt x="39" y="76"/>
                  </a:lnTo>
                  <a:lnTo>
                    <a:pt x="42" y="73"/>
                  </a:lnTo>
                  <a:lnTo>
                    <a:pt x="47" y="65"/>
                  </a:lnTo>
                  <a:lnTo>
                    <a:pt x="50" y="49"/>
                  </a:lnTo>
                  <a:lnTo>
                    <a:pt x="50" y="36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4" y="13"/>
                  </a:lnTo>
                  <a:lnTo>
                    <a:pt x="62" y="9"/>
                  </a:lnTo>
                  <a:lnTo>
                    <a:pt x="71" y="4"/>
                  </a:lnTo>
                  <a:lnTo>
                    <a:pt x="84" y="0"/>
                  </a:lnTo>
                  <a:lnTo>
                    <a:pt x="84" y="28"/>
                  </a:lnTo>
                  <a:lnTo>
                    <a:pt x="79" y="39"/>
                  </a:lnTo>
                  <a:lnTo>
                    <a:pt x="75" y="52"/>
                  </a:lnTo>
                  <a:lnTo>
                    <a:pt x="71" y="62"/>
                  </a:lnTo>
                  <a:lnTo>
                    <a:pt x="69" y="68"/>
                  </a:lnTo>
                  <a:lnTo>
                    <a:pt x="67" y="79"/>
                  </a:lnTo>
                  <a:lnTo>
                    <a:pt x="69" y="81"/>
                  </a:lnTo>
                  <a:lnTo>
                    <a:pt x="71" y="83"/>
                  </a:lnTo>
                  <a:lnTo>
                    <a:pt x="77" y="83"/>
                  </a:lnTo>
                  <a:lnTo>
                    <a:pt x="86" y="81"/>
                  </a:lnTo>
                  <a:lnTo>
                    <a:pt x="89" y="74"/>
                  </a:lnTo>
                  <a:lnTo>
                    <a:pt x="89" y="68"/>
                  </a:lnTo>
                  <a:lnTo>
                    <a:pt x="92" y="65"/>
                  </a:lnTo>
                  <a:lnTo>
                    <a:pt x="92" y="63"/>
                  </a:lnTo>
                  <a:lnTo>
                    <a:pt x="96" y="60"/>
                  </a:lnTo>
                  <a:lnTo>
                    <a:pt x="101" y="57"/>
                  </a:lnTo>
                  <a:lnTo>
                    <a:pt x="107" y="52"/>
                  </a:lnTo>
                  <a:lnTo>
                    <a:pt x="109" y="39"/>
                  </a:lnTo>
                  <a:lnTo>
                    <a:pt x="111" y="29"/>
                  </a:lnTo>
                  <a:lnTo>
                    <a:pt x="113" y="20"/>
                  </a:lnTo>
                  <a:lnTo>
                    <a:pt x="121" y="12"/>
                  </a:lnTo>
                  <a:lnTo>
                    <a:pt x="128" y="12"/>
                  </a:lnTo>
                  <a:lnTo>
                    <a:pt x="139" y="9"/>
                  </a:lnTo>
                  <a:lnTo>
                    <a:pt x="145" y="9"/>
                  </a:lnTo>
                  <a:lnTo>
                    <a:pt x="151" y="13"/>
                  </a:lnTo>
                  <a:lnTo>
                    <a:pt x="153" y="23"/>
                  </a:lnTo>
                  <a:lnTo>
                    <a:pt x="153" y="33"/>
                  </a:lnTo>
                  <a:lnTo>
                    <a:pt x="148" y="44"/>
                  </a:lnTo>
                  <a:lnTo>
                    <a:pt x="143" y="52"/>
                  </a:lnTo>
                  <a:lnTo>
                    <a:pt x="139" y="58"/>
                  </a:lnTo>
                  <a:lnTo>
                    <a:pt x="128" y="62"/>
                  </a:lnTo>
                  <a:lnTo>
                    <a:pt x="121" y="65"/>
                  </a:lnTo>
                  <a:lnTo>
                    <a:pt x="119" y="65"/>
                  </a:lnTo>
                  <a:lnTo>
                    <a:pt x="113" y="76"/>
                  </a:lnTo>
                  <a:lnTo>
                    <a:pt x="107" y="81"/>
                  </a:lnTo>
                  <a:lnTo>
                    <a:pt x="96" y="86"/>
                  </a:lnTo>
                  <a:lnTo>
                    <a:pt x="84" y="87"/>
                  </a:lnTo>
                  <a:lnTo>
                    <a:pt x="60" y="87"/>
                  </a:lnTo>
                  <a:lnTo>
                    <a:pt x="35" y="8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99" name="Freeform 259"/>
            <p:cNvSpPr>
              <a:spLocks/>
            </p:cNvSpPr>
            <p:nvPr/>
          </p:nvSpPr>
          <p:spPr bwMode="auto">
            <a:xfrm>
              <a:off x="1920" y="1404"/>
              <a:ext cx="153" cy="87"/>
            </a:xfrm>
            <a:custGeom>
              <a:avLst/>
              <a:gdLst>
                <a:gd name="T0" fmla="*/ 24 w 153"/>
                <a:gd name="T1" fmla="*/ 81 h 87"/>
                <a:gd name="T2" fmla="*/ 7 w 153"/>
                <a:gd name="T3" fmla="*/ 74 h 87"/>
                <a:gd name="T4" fmla="*/ 0 w 153"/>
                <a:gd name="T5" fmla="*/ 49 h 87"/>
                <a:gd name="T6" fmla="*/ 0 w 153"/>
                <a:gd name="T7" fmla="*/ 23 h 87"/>
                <a:gd name="T8" fmla="*/ 3 w 153"/>
                <a:gd name="T9" fmla="*/ 20 h 87"/>
                <a:gd name="T10" fmla="*/ 13 w 153"/>
                <a:gd name="T11" fmla="*/ 33 h 87"/>
                <a:gd name="T12" fmla="*/ 22 w 153"/>
                <a:gd name="T13" fmla="*/ 44 h 87"/>
                <a:gd name="T14" fmla="*/ 35 w 153"/>
                <a:gd name="T15" fmla="*/ 46 h 87"/>
                <a:gd name="T16" fmla="*/ 37 w 153"/>
                <a:gd name="T17" fmla="*/ 58 h 87"/>
                <a:gd name="T18" fmla="*/ 37 w 153"/>
                <a:gd name="T19" fmla="*/ 71 h 87"/>
                <a:gd name="T20" fmla="*/ 39 w 153"/>
                <a:gd name="T21" fmla="*/ 76 h 87"/>
                <a:gd name="T22" fmla="*/ 47 w 153"/>
                <a:gd name="T23" fmla="*/ 65 h 87"/>
                <a:gd name="T24" fmla="*/ 50 w 153"/>
                <a:gd name="T25" fmla="*/ 36 h 87"/>
                <a:gd name="T26" fmla="*/ 52 w 153"/>
                <a:gd name="T27" fmla="*/ 20 h 87"/>
                <a:gd name="T28" fmla="*/ 62 w 153"/>
                <a:gd name="T29" fmla="*/ 9 h 87"/>
                <a:gd name="T30" fmla="*/ 84 w 153"/>
                <a:gd name="T31" fmla="*/ 0 h 87"/>
                <a:gd name="T32" fmla="*/ 79 w 153"/>
                <a:gd name="T33" fmla="*/ 39 h 87"/>
                <a:gd name="T34" fmla="*/ 71 w 153"/>
                <a:gd name="T35" fmla="*/ 62 h 87"/>
                <a:gd name="T36" fmla="*/ 67 w 153"/>
                <a:gd name="T37" fmla="*/ 79 h 87"/>
                <a:gd name="T38" fmla="*/ 71 w 153"/>
                <a:gd name="T39" fmla="*/ 83 h 87"/>
                <a:gd name="T40" fmla="*/ 86 w 153"/>
                <a:gd name="T41" fmla="*/ 81 h 87"/>
                <a:gd name="T42" fmla="*/ 89 w 153"/>
                <a:gd name="T43" fmla="*/ 68 h 87"/>
                <a:gd name="T44" fmla="*/ 92 w 153"/>
                <a:gd name="T45" fmla="*/ 63 h 87"/>
                <a:gd name="T46" fmla="*/ 101 w 153"/>
                <a:gd name="T47" fmla="*/ 57 h 87"/>
                <a:gd name="T48" fmla="*/ 109 w 153"/>
                <a:gd name="T49" fmla="*/ 39 h 87"/>
                <a:gd name="T50" fmla="*/ 113 w 153"/>
                <a:gd name="T51" fmla="*/ 20 h 87"/>
                <a:gd name="T52" fmla="*/ 128 w 153"/>
                <a:gd name="T53" fmla="*/ 12 h 87"/>
                <a:gd name="T54" fmla="*/ 145 w 153"/>
                <a:gd name="T55" fmla="*/ 9 h 87"/>
                <a:gd name="T56" fmla="*/ 153 w 153"/>
                <a:gd name="T57" fmla="*/ 23 h 87"/>
                <a:gd name="T58" fmla="*/ 148 w 153"/>
                <a:gd name="T59" fmla="*/ 44 h 87"/>
                <a:gd name="T60" fmla="*/ 139 w 153"/>
                <a:gd name="T61" fmla="*/ 58 h 87"/>
                <a:gd name="T62" fmla="*/ 121 w 153"/>
                <a:gd name="T63" fmla="*/ 65 h 87"/>
                <a:gd name="T64" fmla="*/ 113 w 153"/>
                <a:gd name="T65" fmla="*/ 76 h 87"/>
                <a:gd name="T66" fmla="*/ 96 w 153"/>
                <a:gd name="T67" fmla="*/ 86 h 87"/>
                <a:gd name="T68" fmla="*/ 60 w 153"/>
                <a:gd name="T69" fmla="*/ 87 h 8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3"/>
                <a:gd name="T106" fmla="*/ 0 h 87"/>
                <a:gd name="T107" fmla="*/ 153 w 153"/>
                <a:gd name="T108" fmla="*/ 87 h 8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3" h="87">
                  <a:moveTo>
                    <a:pt x="35" y="86"/>
                  </a:moveTo>
                  <a:lnTo>
                    <a:pt x="24" y="81"/>
                  </a:lnTo>
                  <a:lnTo>
                    <a:pt x="18" y="78"/>
                  </a:lnTo>
                  <a:lnTo>
                    <a:pt x="7" y="74"/>
                  </a:lnTo>
                  <a:lnTo>
                    <a:pt x="0" y="68"/>
                  </a:lnTo>
                  <a:lnTo>
                    <a:pt x="0" y="49"/>
                  </a:lnTo>
                  <a:lnTo>
                    <a:pt x="3" y="3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7" y="25"/>
                  </a:lnTo>
                  <a:lnTo>
                    <a:pt x="13" y="33"/>
                  </a:lnTo>
                  <a:lnTo>
                    <a:pt x="18" y="38"/>
                  </a:lnTo>
                  <a:lnTo>
                    <a:pt x="22" y="44"/>
                  </a:lnTo>
                  <a:lnTo>
                    <a:pt x="30" y="46"/>
                  </a:lnTo>
                  <a:lnTo>
                    <a:pt x="35" y="46"/>
                  </a:lnTo>
                  <a:lnTo>
                    <a:pt x="35" y="51"/>
                  </a:lnTo>
                  <a:lnTo>
                    <a:pt x="37" y="58"/>
                  </a:lnTo>
                  <a:lnTo>
                    <a:pt x="37" y="65"/>
                  </a:lnTo>
                  <a:lnTo>
                    <a:pt x="37" y="71"/>
                  </a:lnTo>
                  <a:lnTo>
                    <a:pt x="39" y="74"/>
                  </a:lnTo>
                  <a:lnTo>
                    <a:pt x="39" y="76"/>
                  </a:lnTo>
                  <a:lnTo>
                    <a:pt x="42" y="73"/>
                  </a:lnTo>
                  <a:lnTo>
                    <a:pt x="47" y="65"/>
                  </a:lnTo>
                  <a:lnTo>
                    <a:pt x="50" y="49"/>
                  </a:lnTo>
                  <a:lnTo>
                    <a:pt x="50" y="36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4" y="13"/>
                  </a:lnTo>
                  <a:lnTo>
                    <a:pt x="62" y="9"/>
                  </a:lnTo>
                  <a:lnTo>
                    <a:pt x="71" y="4"/>
                  </a:lnTo>
                  <a:lnTo>
                    <a:pt x="84" y="0"/>
                  </a:lnTo>
                  <a:lnTo>
                    <a:pt x="84" y="28"/>
                  </a:lnTo>
                  <a:lnTo>
                    <a:pt x="79" y="39"/>
                  </a:lnTo>
                  <a:lnTo>
                    <a:pt x="75" y="52"/>
                  </a:lnTo>
                  <a:lnTo>
                    <a:pt x="71" y="62"/>
                  </a:lnTo>
                  <a:lnTo>
                    <a:pt x="69" y="68"/>
                  </a:lnTo>
                  <a:lnTo>
                    <a:pt x="67" y="79"/>
                  </a:lnTo>
                  <a:lnTo>
                    <a:pt x="69" y="81"/>
                  </a:lnTo>
                  <a:lnTo>
                    <a:pt x="71" y="83"/>
                  </a:lnTo>
                  <a:lnTo>
                    <a:pt x="77" y="83"/>
                  </a:lnTo>
                  <a:lnTo>
                    <a:pt x="86" y="81"/>
                  </a:lnTo>
                  <a:lnTo>
                    <a:pt x="89" y="74"/>
                  </a:lnTo>
                  <a:lnTo>
                    <a:pt x="89" y="68"/>
                  </a:lnTo>
                  <a:lnTo>
                    <a:pt x="92" y="65"/>
                  </a:lnTo>
                  <a:lnTo>
                    <a:pt x="92" y="63"/>
                  </a:lnTo>
                  <a:lnTo>
                    <a:pt x="96" y="60"/>
                  </a:lnTo>
                  <a:lnTo>
                    <a:pt x="101" y="57"/>
                  </a:lnTo>
                  <a:lnTo>
                    <a:pt x="107" y="52"/>
                  </a:lnTo>
                  <a:lnTo>
                    <a:pt x="109" y="39"/>
                  </a:lnTo>
                  <a:lnTo>
                    <a:pt x="111" y="29"/>
                  </a:lnTo>
                  <a:lnTo>
                    <a:pt x="113" y="20"/>
                  </a:lnTo>
                  <a:lnTo>
                    <a:pt x="121" y="12"/>
                  </a:lnTo>
                  <a:lnTo>
                    <a:pt x="128" y="12"/>
                  </a:lnTo>
                  <a:lnTo>
                    <a:pt x="139" y="9"/>
                  </a:lnTo>
                  <a:lnTo>
                    <a:pt x="145" y="9"/>
                  </a:lnTo>
                  <a:lnTo>
                    <a:pt x="151" y="13"/>
                  </a:lnTo>
                  <a:lnTo>
                    <a:pt x="153" y="23"/>
                  </a:lnTo>
                  <a:lnTo>
                    <a:pt x="153" y="33"/>
                  </a:lnTo>
                  <a:lnTo>
                    <a:pt x="148" y="44"/>
                  </a:lnTo>
                  <a:lnTo>
                    <a:pt x="143" y="52"/>
                  </a:lnTo>
                  <a:lnTo>
                    <a:pt x="139" y="58"/>
                  </a:lnTo>
                  <a:lnTo>
                    <a:pt x="128" y="62"/>
                  </a:lnTo>
                  <a:lnTo>
                    <a:pt x="121" y="65"/>
                  </a:lnTo>
                  <a:lnTo>
                    <a:pt x="119" y="65"/>
                  </a:lnTo>
                  <a:lnTo>
                    <a:pt x="113" y="76"/>
                  </a:lnTo>
                  <a:lnTo>
                    <a:pt x="107" y="81"/>
                  </a:lnTo>
                  <a:lnTo>
                    <a:pt x="96" y="86"/>
                  </a:lnTo>
                  <a:lnTo>
                    <a:pt x="84" y="87"/>
                  </a:lnTo>
                  <a:lnTo>
                    <a:pt x="60" y="87"/>
                  </a:lnTo>
                  <a:lnTo>
                    <a:pt x="35" y="86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17" name="Group 263"/>
          <p:cNvGrpSpPr>
            <a:grpSpLocks/>
          </p:cNvGrpSpPr>
          <p:nvPr/>
        </p:nvGrpSpPr>
        <p:grpSpPr bwMode="auto">
          <a:xfrm>
            <a:off x="3417888" y="2132013"/>
            <a:ext cx="244475" cy="138112"/>
            <a:chOff x="1929" y="1199"/>
            <a:chExt cx="154" cy="87"/>
          </a:xfrm>
        </p:grpSpPr>
        <p:sp>
          <p:nvSpPr>
            <p:cNvPr id="47296" name="Freeform 261"/>
            <p:cNvSpPr>
              <a:spLocks/>
            </p:cNvSpPr>
            <p:nvPr/>
          </p:nvSpPr>
          <p:spPr bwMode="auto">
            <a:xfrm>
              <a:off x="1929" y="1199"/>
              <a:ext cx="154" cy="87"/>
            </a:xfrm>
            <a:custGeom>
              <a:avLst/>
              <a:gdLst>
                <a:gd name="T0" fmla="*/ 17 w 154"/>
                <a:gd name="T1" fmla="*/ 78 h 87"/>
                <a:gd name="T2" fmla="*/ 0 w 154"/>
                <a:gd name="T3" fmla="*/ 68 h 87"/>
                <a:gd name="T4" fmla="*/ 2 w 154"/>
                <a:gd name="T5" fmla="*/ 47 h 87"/>
                <a:gd name="T6" fmla="*/ 2 w 154"/>
                <a:gd name="T7" fmla="*/ 23 h 87"/>
                <a:gd name="T8" fmla="*/ 2 w 154"/>
                <a:gd name="T9" fmla="*/ 17 h 87"/>
                <a:gd name="T10" fmla="*/ 7 w 154"/>
                <a:gd name="T11" fmla="*/ 25 h 87"/>
                <a:gd name="T12" fmla="*/ 17 w 154"/>
                <a:gd name="T13" fmla="*/ 36 h 87"/>
                <a:gd name="T14" fmla="*/ 29 w 154"/>
                <a:gd name="T15" fmla="*/ 44 h 87"/>
                <a:gd name="T16" fmla="*/ 37 w 154"/>
                <a:gd name="T17" fmla="*/ 51 h 87"/>
                <a:gd name="T18" fmla="*/ 37 w 154"/>
                <a:gd name="T19" fmla="*/ 64 h 87"/>
                <a:gd name="T20" fmla="*/ 40 w 154"/>
                <a:gd name="T21" fmla="*/ 74 h 87"/>
                <a:gd name="T22" fmla="*/ 44 w 154"/>
                <a:gd name="T23" fmla="*/ 72 h 87"/>
                <a:gd name="T24" fmla="*/ 50 w 154"/>
                <a:gd name="T25" fmla="*/ 64 h 87"/>
                <a:gd name="T26" fmla="*/ 50 w 154"/>
                <a:gd name="T27" fmla="*/ 35 h 87"/>
                <a:gd name="T28" fmla="*/ 52 w 154"/>
                <a:gd name="T29" fmla="*/ 17 h 87"/>
                <a:gd name="T30" fmla="*/ 62 w 154"/>
                <a:gd name="T31" fmla="*/ 8 h 87"/>
                <a:gd name="T32" fmla="*/ 84 w 154"/>
                <a:gd name="T33" fmla="*/ 0 h 87"/>
                <a:gd name="T34" fmla="*/ 84 w 154"/>
                <a:gd name="T35" fmla="*/ 27 h 87"/>
                <a:gd name="T36" fmla="*/ 74 w 154"/>
                <a:gd name="T37" fmla="*/ 51 h 87"/>
                <a:gd name="T38" fmla="*/ 69 w 154"/>
                <a:gd name="T39" fmla="*/ 68 h 87"/>
                <a:gd name="T40" fmla="*/ 67 w 154"/>
                <a:gd name="T41" fmla="*/ 78 h 87"/>
                <a:gd name="T42" fmla="*/ 72 w 154"/>
                <a:gd name="T43" fmla="*/ 83 h 87"/>
                <a:gd name="T44" fmla="*/ 87 w 154"/>
                <a:gd name="T45" fmla="*/ 81 h 87"/>
                <a:gd name="T46" fmla="*/ 91 w 154"/>
                <a:gd name="T47" fmla="*/ 68 h 87"/>
                <a:gd name="T48" fmla="*/ 95 w 154"/>
                <a:gd name="T49" fmla="*/ 62 h 87"/>
                <a:gd name="T50" fmla="*/ 102 w 154"/>
                <a:gd name="T51" fmla="*/ 56 h 87"/>
                <a:gd name="T52" fmla="*/ 110 w 154"/>
                <a:gd name="T53" fmla="*/ 40 h 87"/>
                <a:gd name="T54" fmla="*/ 114 w 154"/>
                <a:gd name="T55" fmla="*/ 19 h 87"/>
                <a:gd name="T56" fmla="*/ 129 w 154"/>
                <a:gd name="T57" fmla="*/ 9 h 87"/>
                <a:gd name="T58" fmla="*/ 146 w 154"/>
                <a:gd name="T59" fmla="*/ 8 h 87"/>
                <a:gd name="T60" fmla="*/ 154 w 154"/>
                <a:gd name="T61" fmla="*/ 21 h 87"/>
                <a:gd name="T62" fmla="*/ 149 w 154"/>
                <a:gd name="T63" fmla="*/ 43 h 87"/>
                <a:gd name="T64" fmla="*/ 139 w 154"/>
                <a:gd name="T65" fmla="*/ 57 h 87"/>
                <a:gd name="T66" fmla="*/ 121 w 154"/>
                <a:gd name="T67" fmla="*/ 63 h 87"/>
                <a:gd name="T68" fmla="*/ 114 w 154"/>
                <a:gd name="T69" fmla="*/ 75 h 87"/>
                <a:gd name="T70" fmla="*/ 97 w 154"/>
                <a:gd name="T71" fmla="*/ 86 h 87"/>
                <a:gd name="T72" fmla="*/ 72 w 154"/>
                <a:gd name="T73" fmla="*/ 87 h 87"/>
                <a:gd name="T74" fmla="*/ 34 w 154"/>
                <a:gd name="T75" fmla="*/ 84 h 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4"/>
                <a:gd name="T115" fmla="*/ 0 h 87"/>
                <a:gd name="T116" fmla="*/ 154 w 154"/>
                <a:gd name="T117" fmla="*/ 87 h 8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4" h="87">
                  <a:moveTo>
                    <a:pt x="34" y="84"/>
                  </a:moveTo>
                  <a:lnTo>
                    <a:pt x="17" y="78"/>
                  </a:lnTo>
                  <a:lnTo>
                    <a:pt x="10" y="74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2" y="47"/>
                  </a:lnTo>
                  <a:lnTo>
                    <a:pt x="2" y="32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4" y="20"/>
                  </a:lnTo>
                  <a:lnTo>
                    <a:pt x="7" y="25"/>
                  </a:lnTo>
                  <a:lnTo>
                    <a:pt x="12" y="32"/>
                  </a:lnTo>
                  <a:lnTo>
                    <a:pt x="17" y="36"/>
                  </a:lnTo>
                  <a:lnTo>
                    <a:pt x="22" y="41"/>
                  </a:lnTo>
                  <a:lnTo>
                    <a:pt x="29" y="44"/>
                  </a:lnTo>
                  <a:lnTo>
                    <a:pt x="34" y="45"/>
                  </a:lnTo>
                  <a:lnTo>
                    <a:pt x="37" y="51"/>
                  </a:lnTo>
                  <a:lnTo>
                    <a:pt x="37" y="57"/>
                  </a:lnTo>
                  <a:lnTo>
                    <a:pt x="37" y="64"/>
                  </a:lnTo>
                  <a:lnTo>
                    <a:pt x="40" y="71"/>
                  </a:lnTo>
                  <a:lnTo>
                    <a:pt x="40" y="74"/>
                  </a:lnTo>
                  <a:lnTo>
                    <a:pt x="42" y="75"/>
                  </a:lnTo>
                  <a:lnTo>
                    <a:pt x="44" y="72"/>
                  </a:lnTo>
                  <a:lnTo>
                    <a:pt x="47" y="69"/>
                  </a:lnTo>
                  <a:lnTo>
                    <a:pt x="50" y="64"/>
                  </a:lnTo>
                  <a:lnTo>
                    <a:pt x="50" y="48"/>
                  </a:lnTo>
                  <a:lnTo>
                    <a:pt x="50" y="35"/>
                  </a:lnTo>
                  <a:lnTo>
                    <a:pt x="50" y="25"/>
                  </a:lnTo>
                  <a:lnTo>
                    <a:pt x="52" y="17"/>
                  </a:lnTo>
                  <a:lnTo>
                    <a:pt x="55" y="13"/>
                  </a:lnTo>
                  <a:lnTo>
                    <a:pt x="62" y="8"/>
                  </a:lnTo>
                  <a:lnTo>
                    <a:pt x="72" y="4"/>
                  </a:lnTo>
                  <a:lnTo>
                    <a:pt x="84" y="0"/>
                  </a:lnTo>
                  <a:lnTo>
                    <a:pt x="87" y="13"/>
                  </a:lnTo>
                  <a:lnTo>
                    <a:pt x="84" y="27"/>
                  </a:lnTo>
                  <a:lnTo>
                    <a:pt x="82" y="40"/>
                  </a:lnTo>
                  <a:lnTo>
                    <a:pt x="74" y="51"/>
                  </a:lnTo>
                  <a:lnTo>
                    <a:pt x="72" y="60"/>
                  </a:lnTo>
                  <a:lnTo>
                    <a:pt x="69" y="68"/>
                  </a:lnTo>
                  <a:lnTo>
                    <a:pt x="69" y="74"/>
                  </a:lnTo>
                  <a:lnTo>
                    <a:pt x="67" y="78"/>
                  </a:lnTo>
                  <a:lnTo>
                    <a:pt x="69" y="81"/>
                  </a:lnTo>
                  <a:lnTo>
                    <a:pt x="72" y="83"/>
                  </a:lnTo>
                  <a:lnTo>
                    <a:pt x="76" y="83"/>
                  </a:lnTo>
                  <a:lnTo>
                    <a:pt x="87" y="81"/>
                  </a:lnTo>
                  <a:lnTo>
                    <a:pt x="89" y="74"/>
                  </a:lnTo>
                  <a:lnTo>
                    <a:pt x="91" y="68"/>
                  </a:lnTo>
                  <a:lnTo>
                    <a:pt x="91" y="64"/>
                  </a:lnTo>
                  <a:lnTo>
                    <a:pt x="95" y="62"/>
                  </a:lnTo>
                  <a:lnTo>
                    <a:pt x="97" y="59"/>
                  </a:lnTo>
                  <a:lnTo>
                    <a:pt x="102" y="56"/>
                  </a:lnTo>
                  <a:lnTo>
                    <a:pt x="106" y="51"/>
                  </a:lnTo>
                  <a:lnTo>
                    <a:pt x="110" y="40"/>
                  </a:lnTo>
                  <a:lnTo>
                    <a:pt x="112" y="28"/>
                  </a:lnTo>
                  <a:lnTo>
                    <a:pt x="114" y="19"/>
                  </a:lnTo>
                  <a:lnTo>
                    <a:pt x="121" y="9"/>
                  </a:lnTo>
                  <a:lnTo>
                    <a:pt x="129" y="9"/>
                  </a:lnTo>
                  <a:lnTo>
                    <a:pt x="139" y="8"/>
                  </a:lnTo>
                  <a:lnTo>
                    <a:pt x="146" y="8"/>
                  </a:lnTo>
                  <a:lnTo>
                    <a:pt x="152" y="13"/>
                  </a:lnTo>
                  <a:lnTo>
                    <a:pt x="154" y="21"/>
                  </a:lnTo>
                  <a:lnTo>
                    <a:pt x="154" y="32"/>
                  </a:lnTo>
                  <a:lnTo>
                    <a:pt x="149" y="43"/>
                  </a:lnTo>
                  <a:lnTo>
                    <a:pt x="144" y="51"/>
                  </a:lnTo>
                  <a:lnTo>
                    <a:pt x="139" y="57"/>
                  </a:lnTo>
                  <a:lnTo>
                    <a:pt x="129" y="62"/>
                  </a:lnTo>
                  <a:lnTo>
                    <a:pt x="121" y="63"/>
                  </a:lnTo>
                  <a:lnTo>
                    <a:pt x="119" y="64"/>
                  </a:lnTo>
                  <a:lnTo>
                    <a:pt x="114" y="75"/>
                  </a:lnTo>
                  <a:lnTo>
                    <a:pt x="106" y="81"/>
                  </a:lnTo>
                  <a:lnTo>
                    <a:pt x="97" y="86"/>
                  </a:lnTo>
                  <a:lnTo>
                    <a:pt x="84" y="87"/>
                  </a:lnTo>
                  <a:lnTo>
                    <a:pt x="72" y="87"/>
                  </a:lnTo>
                  <a:lnTo>
                    <a:pt x="59" y="86"/>
                  </a:lnTo>
                  <a:lnTo>
                    <a:pt x="3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97" name="Freeform 262"/>
            <p:cNvSpPr>
              <a:spLocks/>
            </p:cNvSpPr>
            <p:nvPr/>
          </p:nvSpPr>
          <p:spPr bwMode="auto">
            <a:xfrm>
              <a:off x="1929" y="1199"/>
              <a:ext cx="154" cy="87"/>
            </a:xfrm>
            <a:custGeom>
              <a:avLst/>
              <a:gdLst>
                <a:gd name="T0" fmla="*/ 17 w 154"/>
                <a:gd name="T1" fmla="*/ 78 h 87"/>
                <a:gd name="T2" fmla="*/ 0 w 154"/>
                <a:gd name="T3" fmla="*/ 68 h 87"/>
                <a:gd name="T4" fmla="*/ 2 w 154"/>
                <a:gd name="T5" fmla="*/ 47 h 87"/>
                <a:gd name="T6" fmla="*/ 2 w 154"/>
                <a:gd name="T7" fmla="*/ 23 h 87"/>
                <a:gd name="T8" fmla="*/ 2 w 154"/>
                <a:gd name="T9" fmla="*/ 17 h 87"/>
                <a:gd name="T10" fmla="*/ 7 w 154"/>
                <a:gd name="T11" fmla="*/ 25 h 87"/>
                <a:gd name="T12" fmla="*/ 17 w 154"/>
                <a:gd name="T13" fmla="*/ 36 h 87"/>
                <a:gd name="T14" fmla="*/ 29 w 154"/>
                <a:gd name="T15" fmla="*/ 44 h 87"/>
                <a:gd name="T16" fmla="*/ 37 w 154"/>
                <a:gd name="T17" fmla="*/ 51 h 87"/>
                <a:gd name="T18" fmla="*/ 37 w 154"/>
                <a:gd name="T19" fmla="*/ 64 h 87"/>
                <a:gd name="T20" fmla="*/ 40 w 154"/>
                <a:gd name="T21" fmla="*/ 74 h 87"/>
                <a:gd name="T22" fmla="*/ 44 w 154"/>
                <a:gd name="T23" fmla="*/ 72 h 87"/>
                <a:gd name="T24" fmla="*/ 50 w 154"/>
                <a:gd name="T25" fmla="*/ 64 h 87"/>
                <a:gd name="T26" fmla="*/ 50 w 154"/>
                <a:gd name="T27" fmla="*/ 35 h 87"/>
                <a:gd name="T28" fmla="*/ 52 w 154"/>
                <a:gd name="T29" fmla="*/ 17 h 87"/>
                <a:gd name="T30" fmla="*/ 62 w 154"/>
                <a:gd name="T31" fmla="*/ 8 h 87"/>
                <a:gd name="T32" fmla="*/ 84 w 154"/>
                <a:gd name="T33" fmla="*/ 0 h 87"/>
                <a:gd name="T34" fmla="*/ 84 w 154"/>
                <a:gd name="T35" fmla="*/ 27 h 87"/>
                <a:gd name="T36" fmla="*/ 74 w 154"/>
                <a:gd name="T37" fmla="*/ 51 h 87"/>
                <a:gd name="T38" fmla="*/ 69 w 154"/>
                <a:gd name="T39" fmla="*/ 68 h 87"/>
                <a:gd name="T40" fmla="*/ 67 w 154"/>
                <a:gd name="T41" fmla="*/ 78 h 87"/>
                <a:gd name="T42" fmla="*/ 72 w 154"/>
                <a:gd name="T43" fmla="*/ 83 h 87"/>
                <a:gd name="T44" fmla="*/ 87 w 154"/>
                <a:gd name="T45" fmla="*/ 81 h 87"/>
                <a:gd name="T46" fmla="*/ 91 w 154"/>
                <a:gd name="T47" fmla="*/ 68 h 87"/>
                <a:gd name="T48" fmla="*/ 95 w 154"/>
                <a:gd name="T49" fmla="*/ 62 h 87"/>
                <a:gd name="T50" fmla="*/ 102 w 154"/>
                <a:gd name="T51" fmla="*/ 56 h 87"/>
                <a:gd name="T52" fmla="*/ 110 w 154"/>
                <a:gd name="T53" fmla="*/ 40 h 87"/>
                <a:gd name="T54" fmla="*/ 114 w 154"/>
                <a:gd name="T55" fmla="*/ 19 h 87"/>
                <a:gd name="T56" fmla="*/ 129 w 154"/>
                <a:gd name="T57" fmla="*/ 9 h 87"/>
                <a:gd name="T58" fmla="*/ 146 w 154"/>
                <a:gd name="T59" fmla="*/ 8 h 87"/>
                <a:gd name="T60" fmla="*/ 154 w 154"/>
                <a:gd name="T61" fmla="*/ 21 h 87"/>
                <a:gd name="T62" fmla="*/ 149 w 154"/>
                <a:gd name="T63" fmla="*/ 43 h 87"/>
                <a:gd name="T64" fmla="*/ 139 w 154"/>
                <a:gd name="T65" fmla="*/ 57 h 87"/>
                <a:gd name="T66" fmla="*/ 121 w 154"/>
                <a:gd name="T67" fmla="*/ 63 h 87"/>
                <a:gd name="T68" fmla="*/ 114 w 154"/>
                <a:gd name="T69" fmla="*/ 75 h 87"/>
                <a:gd name="T70" fmla="*/ 97 w 154"/>
                <a:gd name="T71" fmla="*/ 86 h 87"/>
                <a:gd name="T72" fmla="*/ 72 w 154"/>
                <a:gd name="T73" fmla="*/ 87 h 87"/>
                <a:gd name="T74" fmla="*/ 34 w 154"/>
                <a:gd name="T75" fmla="*/ 84 h 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4"/>
                <a:gd name="T115" fmla="*/ 0 h 87"/>
                <a:gd name="T116" fmla="*/ 154 w 154"/>
                <a:gd name="T117" fmla="*/ 87 h 8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4" h="87">
                  <a:moveTo>
                    <a:pt x="34" y="84"/>
                  </a:moveTo>
                  <a:lnTo>
                    <a:pt x="17" y="78"/>
                  </a:lnTo>
                  <a:lnTo>
                    <a:pt x="10" y="74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2" y="47"/>
                  </a:lnTo>
                  <a:lnTo>
                    <a:pt x="2" y="32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4" y="20"/>
                  </a:lnTo>
                  <a:lnTo>
                    <a:pt x="7" y="25"/>
                  </a:lnTo>
                  <a:lnTo>
                    <a:pt x="12" y="32"/>
                  </a:lnTo>
                  <a:lnTo>
                    <a:pt x="17" y="36"/>
                  </a:lnTo>
                  <a:lnTo>
                    <a:pt x="22" y="41"/>
                  </a:lnTo>
                  <a:lnTo>
                    <a:pt x="29" y="44"/>
                  </a:lnTo>
                  <a:lnTo>
                    <a:pt x="34" y="45"/>
                  </a:lnTo>
                  <a:lnTo>
                    <a:pt x="37" y="51"/>
                  </a:lnTo>
                  <a:lnTo>
                    <a:pt x="37" y="57"/>
                  </a:lnTo>
                  <a:lnTo>
                    <a:pt x="37" y="64"/>
                  </a:lnTo>
                  <a:lnTo>
                    <a:pt x="40" y="71"/>
                  </a:lnTo>
                  <a:lnTo>
                    <a:pt x="40" y="74"/>
                  </a:lnTo>
                  <a:lnTo>
                    <a:pt x="42" y="75"/>
                  </a:lnTo>
                  <a:lnTo>
                    <a:pt x="44" y="72"/>
                  </a:lnTo>
                  <a:lnTo>
                    <a:pt x="47" y="69"/>
                  </a:lnTo>
                  <a:lnTo>
                    <a:pt x="50" y="64"/>
                  </a:lnTo>
                  <a:lnTo>
                    <a:pt x="50" y="48"/>
                  </a:lnTo>
                  <a:lnTo>
                    <a:pt x="50" y="35"/>
                  </a:lnTo>
                  <a:lnTo>
                    <a:pt x="50" y="25"/>
                  </a:lnTo>
                  <a:lnTo>
                    <a:pt x="52" y="17"/>
                  </a:lnTo>
                  <a:lnTo>
                    <a:pt x="55" y="13"/>
                  </a:lnTo>
                  <a:lnTo>
                    <a:pt x="62" y="8"/>
                  </a:lnTo>
                  <a:lnTo>
                    <a:pt x="72" y="4"/>
                  </a:lnTo>
                  <a:lnTo>
                    <a:pt x="84" y="0"/>
                  </a:lnTo>
                  <a:lnTo>
                    <a:pt x="87" y="13"/>
                  </a:lnTo>
                  <a:lnTo>
                    <a:pt x="84" y="27"/>
                  </a:lnTo>
                  <a:lnTo>
                    <a:pt x="82" y="40"/>
                  </a:lnTo>
                  <a:lnTo>
                    <a:pt x="74" y="51"/>
                  </a:lnTo>
                  <a:lnTo>
                    <a:pt x="72" y="60"/>
                  </a:lnTo>
                  <a:lnTo>
                    <a:pt x="69" y="68"/>
                  </a:lnTo>
                  <a:lnTo>
                    <a:pt x="69" y="74"/>
                  </a:lnTo>
                  <a:lnTo>
                    <a:pt x="67" y="78"/>
                  </a:lnTo>
                  <a:lnTo>
                    <a:pt x="69" y="81"/>
                  </a:lnTo>
                  <a:lnTo>
                    <a:pt x="72" y="83"/>
                  </a:lnTo>
                  <a:lnTo>
                    <a:pt x="76" y="83"/>
                  </a:lnTo>
                  <a:lnTo>
                    <a:pt x="87" y="81"/>
                  </a:lnTo>
                  <a:lnTo>
                    <a:pt x="89" y="74"/>
                  </a:lnTo>
                  <a:lnTo>
                    <a:pt x="91" y="68"/>
                  </a:lnTo>
                  <a:lnTo>
                    <a:pt x="91" y="64"/>
                  </a:lnTo>
                  <a:lnTo>
                    <a:pt x="95" y="62"/>
                  </a:lnTo>
                  <a:lnTo>
                    <a:pt x="97" y="59"/>
                  </a:lnTo>
                  <a:lnTo>
                    <a:pt x="102" y="56"/>
                  </a:lnTo>
                  <a:lnTo>
                    <a:pt x="106" y="51"/>
                  </a:lnTo>
                  <a:lnTo>
                    <a:pt x="110" y="40"/>
                  </a:lnTo>
                  <a:lnTo>
                    <a:pt x="112" y="28"/>
                  </a:lnTo>
                  <a:lnTo>
                    <a:pt x="114" y="19"/>
                  </a:lnTo>
                  <a:lnTo>
                    <a:pt x="121" y="9"/>
                  </a:lnTo>
                  <a:lnTo>
                    <a:pt x="129" y="9"/>
                  </a:lnTo>
                  <a:lnTo>
                    <a:pt x="139" y="8"/>
                  </a:lnTo>
                  <a:lnTo>
                    <a:pt x="146" y="8"/>
                  </a:lnTo>
                  <a:lnTo>
                    <a:pt x="152" y="13"/>
                  </a:lnTo>
                  <a:lnTo>
                    <a:pt x="154" y="21"/>
                  </a:lnTo>
                  <a:lnTo>
                    <a:pt x="154" y="32"/>
                  </a:lnTo>
                  <a:lnTo>
                    <a:pt x="149" y="43"/>
                  </a:lnTo>
                  <a:lnTo>
                    <a:pt x="144" y="51"/>
                  </a:lnTo>
                  <a:lnTo>
                    <a:pt x="139" y="57"/>
                  </a:lnTo>
                  <a:lnTo>
                    <a:pt x="129" y="62"/>
                  </a:lnTo>
                  <a:lnTo>
                    <a:pt x="121" y="63"/>
                  </a:lnTo>
                  <a:lnTo>
                    <a:pt x="119" y="64"/>
                  </a:lnTo>
                  <a:lnTo>
                    <a:pt x="114" y="75"/>
                  </a:lnTo>
                  <a:lnTo>
                    <a:pt x="106" y="81"/>
                  </a:lnTo>
                  <a:lnTo>
                    <a:pt x="97" y="86"/>
                  </a:lnTo>
                  <a:lnTo>
                    <a:pt x="84" y="87"/>
                  </a:lnTo>
                  <a:lnTo>
                    <a:pt x="72" y="87"/>
                  </a:lnTo>
                  <a:lnTo>
                    <a:pt x="59" y="86"/>
                  </a:lnTo>
                  <a:lnTo>
                    <a:pt x="34" y="84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18" name="Group 266"/>
          <p:cNvGrpSpPr>
            <a:grpSpLocks/>
          </p:cNvGrpSpPr>
          <p:nvPr/>
        </p:nvGrpSpPr>
        <p:grpSpPr bwMode="auto">
          <a:xfrm>
            <a:off x="3562350" y="2276475"/>
            <a:ext cx="244475" cy="138113"/>
            <a:chOff x="2032" y="1302"/>
            <a:chExt cx="154" cy="87"/>
          </a:xfrm>
        </p:grpSpPr>
        <p:sp>
          <p:nvSpPr>
            <p:cNvPr id="47294" name="Freeform 264"/>
            <p:cNvSpPr>
              <a:spLocks/>
            </p:cNvSpPr>
            <p:nvPr/>
          </p:nvSpPr>
          <p:spPr bwMode="auto">
            <a:xfrm>
              <a:off x="2032" y="1302"/>
              <a:ext cx="154" cy="87"/>
            </a:xfrm>
            <a:custGeom>
              <a:avLst/>
              <a:gdLst>
                <a:gd name="T0" fmla="*/ 26 w 154"/>
                <a:gd name="T1" fmla="*/ 81 h 87"/>
                <a:gd name="T2" fmla="*/ 8 w 154"/>
                <a:gd name="T3" fmla="*/ 74 h 87"/>
                <a:gd name="T4" fmla="*/ 3 w 154"/>
                <a:gd name="T5" fmla="*/ 48 h 87"/>
                <a:gd name="T6" fmla="*/ 3 w 154"/>
                <a:gd name="T7" fmla="*/ 24 h 87"/>
                <a:gd name="T8" fmla="*/ 3 w 154"/>
                <a:gd name="T9" fmla="*/ 17 h 87"/>
                <a:gd name="T10" fmla="*/ 8 w 154"/>
                <a:gd name="T11" fmla="*/ 25 h 87"/>
                <a:gd name="T12" fmla="*/ 19 w 154"/>
                <a:gd name="T13" fmla="*/ 37 h 87"/>
                <a:gd name="T14" fmla="*/ 29 w 154"/>
                <a:gd name="T15" fmla="*/ 45 h 87"/>
                <a:gd name="T16" fmla="*/ 37 w 154"/>
                <a:gd name="T17" fmla="*/ 52 h 87"/>
                <a:gd name="T18" fmla="*/ 37 w 154"/>
                <a:gd name="T19" fmla="*/ 65 h 87"/>
                <a:gd name="T20" fmla="*/ 40 w 154"/>
                <a:gd name="T21" fmla="*/ 74 h 87"/>
                <a:gd name="T22" fmla="*/ 42 w 154"/>
                <a:gd name="T23" fmla="*/ 73 h 87"/>
                <a:gd name="T24" fmla="*/ 51 w 154"/>
                <a:gd name="T25" fmla="*/ 48 h 87"/>
                <a:gd name="T26" fmla="*/ 51 w 154"/>
                <a:gd name="T27" fmla="*/ 25 h 87"/>
                <a:gd name="T28" fmla="*/ 56 w 154"/>
                <a:gd name="T29" fmla="*/ 13 h 87"/>
                <a:gd name="T30" fmla="*/ 71 w 154"/>
                <a:gd name="T31" fmla="*/ 3 h 87"/>
                <a:gd name="T32" fmla="*/ 85 w 154"/>
                <a:gd name="T33" fmla="*/ 15 h 87"/>
                <a:gd name="T34" fmla="*/ 80 w 154"/>
                <a:gd name="T35" fmla="*/ 40 h 87"/>
                <a:gd name="T36" fmla="*/ 71 w 154"/>
                <a:gd name="T37" fmla="*/ 61 h 87"/>
                <a:gd name="T38" fmla="*/ 69 w 154"/>
                <a:gd name="T39" fmla="*/ 74 h 87"/>
                <a:gd name="T40" fmla="*/ 69 w 154"/>
                <a:gd name="T41" fmla="*/ 81 h 87"/>
                <a:gd name="T42" fmla="*/ 80 w 154"/>
                <a:gd name="T43" fmla="*/ 83 h 87"/>
                <a:gd name="T44" fmla="*/ 91 w 154"/>
                <a:gd name="T45" fmla="*/ 73 h 87"/>
                <a:gd name="T46" fmla="*/ 93 w 154"/>
                <a:gd name="T47" fmla="*/ 65 h 87"/>
                <a:gd name="T48" fmla="*/ 96 w 154"/>
                <a:gd name="T49" fmla="*/ 59 h 87"/>
                <a:gd name="T50" fmla="*/ 107 w 154"/>
                <a:gd name="T51" fmla="*/ 52 h 87"/>
                <a:gd name="T52" fmla="*/ 111 w 154"/>
                <a:gd name="T53" fmla="*/ 28 h 87"/>
                <a:gd name="T54" fmla="*/ 122 w 154"/>
                <a:gd name="T55" fmla="*/ 10 h 87"/>
                <a:gd name="T56" fmla="*/ 141 w 154"/>
                <a:gd name="T57" fmla="*/ 9 h 87"/>
                <a:gd name="T58" fmla="*/ 152 w 154"/>
                <a:gd name="T59" fmla="*/ 13 h 87"/>
                <a:gd name="T60" fmla="*/ 154 w 154"/>
                <a:gd name="T61" fmla="*/ 33 h 87"/>
                <a:gd name="T62" fmla="*/ 146 w 154"/>
                <a:gd name="T63" fmla="*/ 52 h 87"/>
                <a:gd name="T64" fmla="*/ 130 w 154"/>
                <a:gd name="T65" fmla="*/ 61 h 87"/>
                <a:gd name="T66" fmla="*/ 120 w 154"/>
                <a:gd name="T67" fmla="*/ 65 h 87"/>
                <a:gd name="T68" fmla="*/ 109 w 154"/>
                <a:gd name="T69" fmla="*/ 81 h 87"/>
                <a:gd name="T70" fmla="*/ 87 w 154"/>
                <a:gd name="T71" fmla="*/ 87 h 87"/>
                <a:gd name="T72" fmla="*/ 37 w 154"/>
                <a:gd name="T73" fmla="*/ 84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4"/>
                <a:gd name="T112" fmla="*/ 0 h 87"/>
                <a:gd name="T113" fmla="*/ 154 w 154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4" h="87">
                  <a:moveTo>
                    <a:pt x="37" y="84"/>
                  </a:moveTo>
                  <a:lnTo>
                    <a:pt x="26" y="81"/>
                  </a:lnTo>
                  <a:lnTo>
                    <a:pt x="19" y="77"/>
                  </a:lnTo>
                  <a:lnTo>
                    <a:pt x="8" y="74"/>
                  </a:lnTo>
                  <a:lnTo>
                    <a:pt x="0" y="68"/>
                  </a:lnTo>
                  <a:lnTo>
                    <a:pt x="3" y="48"/>
                  </a:lnTo>
                  <a:lnTo>
                    <a:pt x="3" y="33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6" y="20"/>
                  </a:lnTo>
                  <a:lnTo>
                    <a:pt x="8" y="25"/>
                  </a:lnTo>
                  <a:lnTo>
                    <a:pt x="13" y="31"/>
                  </a:lnTo>
                  <a:lnTo>
                    <a:pt x="19" y="37"/>
                  </a:lnTo>
                  <a:lnTo>
                    <a:pt x="24" y="41"/>
                  </a:lnTo>
                  <a:lnTo>
                    <a:pt x="29" y="45"/>
                  </a:lnTo>
                  <a:lnTo>
                    <a:pt x="37" y="45"/>
                  </a:lnTo>
                  <a:lnTo>
                    <a:pt x="37" y="52"/>
                  </a:lnTo>
                  <a:lnTo>
                    <a:pt x="37" y="58"/>
                  </a:lnTo>
                  <a:lnTo>
                    <a:pt x="37" y="65"/>
                  </a:lnTo>
                  <a:lnTo>
                    <a:pt x="40" y="71"/>
                  </a:lnTo>
                  <a:lnTo>
                    <a:pt x="40" y="74"/>
                  </a:lnTo>
                  <a:lnTo>
                    <a:pt x="40" y="76"/>
                  </a:lnTo>
                  <a:lnTo>
                    <a:pt x="42" y="73"/>
                  </a:lnTo>
                  <a:lnTo>
                    <a:pt x="48" y="65"/>
                  </a:lnTo>
                  <a:lnTo>
                    <a:pt x="51" y="48"/>
                  </a:lnTo>
                  <a:lnTo>
                    <a:pt x="51" y="34"/>
                  </a:lnTo>
                  <a:lnTo>
                    <a:pt x="51" y="25"/>
                  </a:lnTo>
                  <a:lnTo>
                    <a:pt x="53" y="18"/>
                  </a:lnTo>
                  <a:lnTo>
                    <a:pt x="56" y="13"/>
                  </a:lnTo>
                  <a:lnTo>
                    <a:pt x="60" y="9"/>
                  </a:lnTo>
                  <a:lnTo>
                    <a:pt x="71" y="3"/>
                  </a:lnTo>
                  <a:lnTo>
                    <a:pt x="85" y="0"/>
                  </a:lnTo>
                  <a:lnTo>
                    <a:pt x="85" y="15"/>
                  </a:lnTo>
                  <a:lnTo>
                    <a:pt x="85" y="27"/>
                  </a:lnTo>
                  <a:lnTo>
                    <a:pt x="80" y="40"/>
                  </a:lnTo>
                  <a:lnTo>
                    <a:pt x="74" y="52"/>
                  </a:lnTo>
                  <a:lnTo>
                    <a:pt x="71" y="61"/>
                  </a:lnTo>
                  <a:lnTo>
                    <a:pt x="69" y="68"/>
                  </a:lnTo>
                  <a:lnTo>
                    <a:pt x="69" y="74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71" y="83"/>
                  </a:lnTo>
                  <a:lnTo>
                    <a:pt x="80" y="83"/>
                  </a:lnTo>
                  <a:lnTo>
                    <a:pt x="87" y="81"/>
                  </a:lnTo>
                  <a:lnTo>
                    <a:pt x="91" y="73"/>
                  </a:lnTo>
                  <a:lnTo>
                    <a:pt x="91" y="68"/>
                  </a:lnTo>
                  <a:lnTo>
                    <a:pt x="93" y="65"/>
                  </a:lnTo>
                  <a:lnTo>
                    <a:pt x="93" y="62"/>
                  </a:lnTo>
                  <a:lnTo>
                    <a:pt x="96" y="59"/>
                  </a:lnTo>
                  <a:lnTo>
                    <a:pt x="101" y="56"/>
                  </a:lnTo>
                  <a:lnTo>
                    <a:pt x="107" y="52"/>
                  </a:lnTo>
                  <a:lnTo>
                    <a:pt x="109" y="40"/>
                  </a:lnTo>
                  <a:lnTo>
                    <a:pt x="111" y="28"/>
                  </a:lnTo>
                  <a:lnTo>
                    <a:pt x="114" y="18"/>
                  </a:lnTo>
                  <a:lnTo>
                    <a:pt x="122" y="10"/>
                  </a:lnTo>
                  <a:lnTo>
                    <a:pt x="130" y="10"/>
                  </a:lnTo>
                  <a:lnTo>
                    <a:pt x="141" y="9"/>
                  </a:lnTo>
                  <a:lnTo>
                    <a:pt x="146" y="9"/>
                  </a:lnTo>
                  <a:lnTo>
                    <a:pt x="152" y="13"/>
                  </a:lnTo>
                  <a:lnTo>
                    <a:pt x="154" y="24"/>
                  </a:lnTo>
                  <a:lnTo>
                    <a:pt x="154" y="33"/>
                  </a:lnTo>
                  <a:lnTo>
                    <a:pt x="152" y="43"/>
                  </a:lnTo>
                  <a:lnTo>
                    <a:pt x="146" y="52"/>
                  </a:lnTo>
                  <a:lnTo>
                    <a:pt x="141" y="56"/>
                  </a:lnTo>
                  <a:lnTo>
                    <a:pt x="130" y="61"/>
                  </a:lnTo>
                  <a:lnTo>
                    <a:pt x="122" y="62"/>
                  </a:lnTo>
                  <a:lnTo>
                    <a:pt x="120" y="65"/>
                  </a:lnTo>
                  <a:lnTo>
                    <a:pt x="116" y="74"/>
                  </a:lnTo>
                  <a:lnTo>
                    <a:pt x="109" y="81"/>
                  </a:lnTo>
                  <a:lnTo>
                    <a:pt x="98" y="86"/>
                  </a:lnTo>
                  <a:lnTo>
                    <a:pt x="87" y="87"/>
                  </a:lnTo>
                  <a:lnTo>
                    <a:pt x="60" y="86"/>
                  </a:lnTo>
                  <a:lnTo>
                    <a:pt x="37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95" name="Freeform 265"/>
            <p:cNvSpPr>
              <a:spLocks/>
            </p:cNvSpPr>
            <p:nvPr/>
          </p:nvSpPr>
          <p:spPr bwMode="auto">
            <a:xfrm>
              <a:off x="2032" y="1302"/>
              <a:ext cx="154" cy="87"/>
            </a:xfrm>
            <a:custGeom>
              <a:avLst/>
              <a:gdLst>
                <a:gd name="T0" fmla="*/ 26 w 154"/>
                <a:gd name="T1" fmla="*/ 81 h 87"/>
                <a:gd name="T2" fmla="*/ 8 w 154"/>
                <a:gd name="T3" fmla="*/ 74 h 87"/>
                <a:gd name="T4" fmla="*/ 3 w 154"/>
                <a:gd name="T5" fmla="*/ 48 h 87"/>
                <a:gd name="T6" fmla="*/ 3 w 154"/>
                <a:gd name="T7" fmla="*/ 24 h 87"/>
                <a:gd name="T8" fmla="*/ 3 w 154"/>
                <a:gd name="T9" fmla="*/ 17 h 87"/>
                <a:gd name="T10" fmla="*/ 8 w 154"/>
                <a:gd name="T11" fmla="*/ 25 h 87"/>
                <a:gd name="T12" fmla="*/ 19 w 154"/>
                <a:gd name="T13" fmla="*/ 37 h 87"/>
                <a:gd name="T14" fmla="*/ 29 w 154"/>
                <a:gd name="T15" fmla="*/ 45 h 87"/>
                <a:gd name="T16" fmla="*/ 37 w 154"/>
                <a:gd name="T17" fmla="*/ 52 h 87"/>
                <a:gd name="T18" fmla="*/ 37 w 154"/>
                <a:gd name="T19" fmla="*/ 65 h 87"/>
                <a:gd name="T20" fmla="*/ 40 w 154"/>
                <a:gd name="T21" fmla="*/ 74 h 87"/>
                <a:gd name="T22" fmla="*/ 42 w 154"/>
                <a:gd name="T23" fmla="*/ 73 h 87"/>
                <a:gd name="T24" fmla="*/ 51 w 154"/>
                <a:gd name="T25" fmla="*/ 48 h 87"/>
                <a:gd name="T26" fmla="*/ 51 w 154"/>
                <a:gd name="T27" fmla="*/ 25 h 87"/>
                <a:gd name="T28" fmla="*/ 56 w 154"/>
                <a:gd name="T29" fmla="*/ 13 h 87"/>
                <a:gd name="T30" fmla="*/ 71 w 154"/>
                <a:gd name="T31" fmla="*/ 3 h 87"/>
                <a:gd name="T32" fmla="*/ 85 w 154"/>
                <a:gd name="T33" fmla="*/ 15 h 87"/>
                <a:gd name="T34" fmla="*/ 80 w 154"/>
                <a:gd name="T35" fmla="*/ 40 h 87"/>
                <a:gd name="T36" fmla="*/ 71 w 154"/>
                <a:gd name="T37" fmla="*/ 61 h 87"/>
                <a:gd name="T38" fmla="*/ 69 w 154"/>
                <a:gd name="T39" fmla="*/ 74 h 87"/>
                <a:gd name="T40" fmla="*/ 69 w 154"/>
                <a:gd name="T41" fmla="*/ 81 h 87"/>
                <a:gd name="T42" fmla="*/ 80 w 154"/>
                <a:gd name="T43" fmla="*/ 83 h 87"/>
                <a:gd name="T44" fmla="*/ 91 w 154"/>
                <a:gd name="T45" fmla="*/ 73 h 87"/>
                <a:gd name="T46" fmla="*/ 93 w 154"/>
                <a:gd name="T47" fmla="*/ 65 h 87"/>
                <a:gd name="T48" fmla="*/ 96 w 154"/>
                <a:gd name="T49" fmla="*/ 59 h 87"/>
                <a:gd name="T50" fmla="*/ 107 w 154"/>
                <a:gd name="T51" fmla="*/ 52 h 87"/>
                <a:gd name="T52" fmla="*/ 111 w 154"/>
                <a:gd name="T53" fmla="*/ 28 h 87"/>
                <a:gd name="T54" fmla="*/ 122 w 154"/>
                <a:gd name="T55" fmla="*/ 10 h 87"/>
                <a:gd name="T56" fmla="*/ 141 w 154"/>
                <a:gd name="T57" fmla="*/ 9 h 87"/>
                <a:gd name="T58" fmla="*/ 152 w 154"/>
                <a:gd name="T59" fmla="*/ 13 h 87"/>
                <a:gd name="T60" fmla="*/ 154 w 154"/>
                <a:gd name="T61" fmla="*/ 33 h 87"/>
                <a:gd name="T62" fmla="*/ 146 w 154"/>
                <a:gd name="T63" fmla="*/ 52 h 87"/>
                <a:gd name="T64" fmla="*/ 130 w 154"/>
                <a:gd name="T65" fmla="*/ 61 h 87"/>
                <a:gd name="T66" fmla="*/ 120 w 154"/>
                <a:gd name="T67" fmla="*/ 65 h 87"/>
                <a:gd name="T68" fmla="*/ 109 w 154"/>
                <a:gd name="T69" fmla="*/ 81 h 87"/>
                <a:gd name="T70" fmla="*/ 87 w 154"/>
                <a:gd name="T71" fmla="*/ 87 h 87"/>
                <a:gd name="T72" fmla="*/ 37 w 154"/>
                <a:gd name="T73" fmla="*/ 84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4"/>
                <a:gd name="T112" fmla="*/ 0 h 87"/>
                <a:gd name="T113" fmla="*/ 154 w 154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4" h="87">
                  <a:moveTo>
                    <a:pt x="37" y="84"/>
                  </a:moveTo>
                  <a:lnTo>
                    <a:pt x="26" y="81"/>
                  </a:lnTo>
                  <a:lnTo>
                    <a:pt x="19" y="77"/>
                  </a:lnTo>
                  <a:lnTo>
                    <a:pt x="8" y="74"/>
                  </a:lnTo>
                  <a:lnTo>
                    <a:pt x="0" y="68"/>
                  </a:lnTo>
                  <a:lnTo>
                    <a:pt x="3" y="48"/>
                  </a:lnTo>
                  <a:lnTo>
                    <a:pt x="3" y="33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6" y="20"/>
                  </a:lnTo>
                  <a:lnTo>
                    <a:pt x="8" y="25"/>
                  </a:lnTo>
                  <a:lnTo>
                    <a:pt x="13" y="31"/>
                  </a:lnTo>
                  <a:lnTo>
                    <a:pt x="19" y="37"/>
                  </a:lnTo>
                  <a:lnTo>
                    <a:pt x="24" y="41"/>
                  </a:lnTo>
                  <a:lnTo>
                    <a:pt x="29" y="45"/>
                  </a:lnTo>
                  <a:lnTo>
                    <a:pt x="37" y="45"/>
                  </a:lnTo>
                  <a:lnTo>
                    <a:pt x="37" y="52"/>
                  </a:lnTo>
                  <a:lnTo>
                    <a:pt x="37" y="58"/>
                  </a:lnTo>
                  <a:lnTo>
                    <a:pt x="37" y="65"/>
                  </a:lnTo>
                  <a:lnTo>
                    <a:pt x="40" y="71"/>
                  </a:lnTo>
                  <a:lnTo>
                    <a:pt x="40" y="74"/>
                  </a:lnTo>
                  <a:lnTo>
                    <a:pt x="40" y="76"/>
                  </a:lnTo>
                  <a:lnTo>
                    <a:pt x="42" y="73"/>
                  </a:lnTo>
                  <a:lnTo>
                    <a:pt x="48" y="65"/>
                  </a:lnTo>
                  <a:lnTo>
                    <a:pt x="51" y="48"/>
                  </a:lnTo>
                  <a:lnTo>
                    <a:pt x="51" y="34"/>
                  </a:lnTo>
                  <a:lnTo>
                    <a:pt x="51" y="25"/>
                  </a:lnTo>
                  <a:lnTo>
                    <a:pt x="53" y="18"/>
                  </a:lnTo>
                  <a:lnTo>
                    <a:pt x="56" y="13"/>
                  </a:lnTo>
                  <a:lnTo>
                    <a:pt x="60" y="9"/>
                  </a:lnTo>
                  <a:lnTo>
                    <a:pt x="71" y="3"/>
                  </a:lnTo>
                  <a:lnTo>
                    <a:pt x="85" y="0"/>
                  </a:lnTo>
                  <a:lnTo>
                    <a:pt x="85" y="15"/>
                  </a:lnTo>
                  <a:lnTo>
                    <a:pt x="85" y="27"/>
                  </a:lnTo>
                  <a:lnTo>
                    <a:pt x="80" y="40"/>
                  </a:lnTo>
                  <a:lnTo>
                    <a:pt x="74" y="52"/>
                  </a:lnTo>
                  <a:lnTo>
                    <a:pt x="71" y="61"/>
                  </a:lnTo>
                  <a:lnTo>
                    <a:pt x="69" y="68"/>
                  </a:lnTo>
                  <a:lnTo>
                    <a:pt x="69" y="74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71" y="83"/>
                  </a:lnTo>
                  <a:lnTo>
                    <a:pt x="80" y="83"/>
                  </a:lnTo>
                  <a:lnTo>
                    <a:pt x="87" y="81"/>
                  </a:lnTo>
                  <a:lnTo>
                    <a:pt x="91" y="73"/>
                  </a:lnTo>
                  <a:lnTo>
                    <a:pt x="91" y="68"/>
                  </a:lnTo>
                  <a:lnTo>
                    <a:pt x="93" y="65"/>
                  </a:lnTo>
                  <a:lnTo>
                    <a:pt x="93" y="62"/>
                  </a:lnTo>
                  <a:lnTo>
                    <a:pt x="96" y="59"/>
                  </a:lnTo>
                  <a:lnTo>
                    <a:pt x="101" y="56"/>
                  </a:lnTo>
                  <a:lnTo>
                    <a:pt x="107" y="52"/>
                  </a:lnTo>
                  <a:lnTo>
                    <a:pt x="109" y="40"/>
                  </a:lnTo>
                  <a:lnTo>
                    <a:pt x="111" y="28"/>
                  </a:lnTo>
                  <a:lnTo>
                    <a:pt x="114" y="18"/>
                  </a:lnTo>
                  <a:lnTo>
                    <a:pt x="122" y="10"/>
                  </a:lnTo>
                  <a:lnTo>
                    <a:pt x="130" y="10"/>
                  </a:lnTo>
                  <a:lnTo>
                    <a:pt x="141" y="9"/>
                  </a:lnTo>
                  <a:lnTo>
                    <a:pt x="146" y="9"/>
                  </a:lnTo>
                  <a:lnTo>
                    <a:pt x="152" y="13"/>
                  </a:lnTo>
                  <a:lnTo>
                    <a:pt x="154" y="24"/>
                  </a:lnTo>
                  <a:lnTo>
                    <a:pt x="154" y="33"/>
                  </a:lnTo>
                  <a:lnTo>
                    <a:pt x="152" y="43"/>
                  </a:lnTo>
                  <a:lnTo>
                    <a:pt x="146" y="52"/>
                  </a:lnTo>
                  <a:lnTo>
                    <a:pt x="141" y="56"/>
                  </a:lnTo>
                  <a:lnTo>
                    <a:pt x="130" y="61"/>
                  </a:lnTo>
                  <a:lnTo>
                    <a:pt x="122" y="62"/>
                  </a:lnTo>
                  <a:lnTo>
                    <a:pt x="120" y="65"/>
                  </a:lnTo>
                  <a:lnTo>
                    <a:pt x="116" y="74"/>
                  </a:lnTo>
                  <a:lnTo>
                    <a:pt x="109" y="81"/>
                  </a:lnTo>
                  <a:lnTo>
                    <a:pt x="98" y="86"/>
                  </a:lnTo>
                  <a:lnTo>
                    <a:pt x="87" y="87"/>
                  </a:lnTo>
                  <a:lnTo>
                    <a:pt x="60" y="86"/>
                  </a:lnTo>
                  <a:lnTo>
                    <a:pt x="37" y="84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19" name="Group 269"/>
          <p:cNvGrpSpPr>
            <a:grpSpLocks/>
          </p:cNvGrpSpPr>
          <p:nvPr/>
        </p:nvGrpSpPr>
        <p:grpSpPr bwMode="auto">
          <a:xfrm>
            <a:off x="3635375" y="2492375"/>
            <a:ext cx="242888" cy="134938"/>
            <a:chOff x="2084" y="1432"/>
            <a:chExt cx="153" cy="85"/>
          </a:xfrm>
        </p:grpSpPr>
        <p:sp>
          <p:nvSpPr>
            <p:cNvPr id="47292" name="Freeform 267"/>
            <p:cNvSpPr>
              <a:spLocks/>
            </p:cNvSpPr>
            <p:nvPr/>
          </p:nvSpPr>
          <p:spPr bwMode="auto">
            <a:xfrm>
              <a:off x="2084" y="1432"/>
              <a:ext cx="153" cy="85"/>
            </a:xfrm>
            <a:custGeom>
              <a:avLst/>
              <a:gdLst>
                <a:gd name="T0" fmla="*/ 19 w 153"/>
                <a:gd name="T1" fmla="*/ 77 h 85"/>
                <a:gd name="T2" fmla="*/ 0 w 153"/>
                <a:gd name="T3" fmla="*/ 67 h 85"/>
                <a:gd name="T4" fmla="*/ 3 w 153"/>
                <a:gd name="T5" fmla="*/ 31 h 85"/>
                <a:gd name="T6" fmla="*/ 3 w 153"/>
                <a:gd name="T7" fmla="*/ 16 h 85"/>
                <a:gd name="T8" fmla="*/ 8 w 153"/>
                <a:gd name="T9" fmla="*/ 24 h 85"/>
                <a:gd name="T10" fmla="*/ 19 w 153"/>
                <a:gd name="T11" fmla="*/ 37 h 85"/>
                <a:gd name="T12" fmla="*/ 30 w 153"/>
                <a:gd name="T13" fmla="*/ 42 h 85"/>
                <a:gd name="T14" fmla="*/ 35 w 153"/>
                <a:gd name="T15" fmla="*/ 49 h 85"/>
                <a:gd name="T16" fmla="*/ 38 w 153"/>
                <a:gd name="T17" fmla="*/ 62 h 85"/>
                <a:gd name="T18" fmla="*/ 41 w 153"/>
                <a:gd name="T19" fmla="*/ 74 h 85"/>
                <a:gd name="T20" fmla="*/ 49 w 153"/>
                <a:gd name="T21" fmla="*/ 62 h 85"/>
                <a:gd name="T22" fmla="*/ 49 w 153"/>
                <a:gd name="T23" fmla="*/ 34 h 85"/>
                <a:gd name="T24" fmla="*/ 52 w 153"/>
                <a:gd name="T25" fmla="*/ 18 h 85"/>
                <a:gd name="T26" fmla="*/ 60 w 153"/>
                <a:gd name="T27" fmla="*/ 8 h 85"/>
                <a:gd name="T28" fmla="*/ 85 w 153"/>
                <a:gd name="T29" fmla="*/ 0 h 85"/>
                <a:gd name="T30" fmla="*/ 79 w 153"/>
                <a:gd name="T31" fmla="*/ 39 h 85"/>
                <a:gd name="T32" fmla="*/ 71 w 153"/>
                <a:gd name="T33" fmla="*/ 59 h 85"/>
                <a:gd name="T34" fmla="*/ 68 w 153"/>
                <a:gd name="T35" fmla="*/ 77 h 85"/>
                <a:gd name="T36" fmla="*/ 71 w 153"/>
                <a:gd name="T37" fmla="*/ 82 h 85"/>
                <a:gd name="T38" fmla="*/ 88 w 153"/>
                <a:gd name="T39" fmla="*/ 79 h 85"/>
                <a:gd name="T40" fmla="*/ 90 w 153"/>
                <a:gd name="T41" fmla="*/ 67 h 85"/>
                <a:gd name="T42" fmla="*/ 95 w 153"/>
                <a:gd name="T43" fmla="*/ 57 h 85"/>
                <a:gd name="T44" fmla="*/ 107 w 153"/>
                <a:gd name="T45" fmla="*/ 49 h 85"/>
                <a:gd name="T46" fmla="*/ 112 w 153"/>
                <a:gd name="T47" fmla="*/ 28 h 85"/>
                <a:gd name="T48" fmla="*/ 123 w 153"/>
                <a:gd name="T49" fmla="*/ 9 h 85"/>
                <a:gd name="T50" fmla="*/ 139 w 153"/>
                <a:gd name="T51" fmla="*/ 8 h 85"/>
                <a:gd name="T52" fmla="*/ 150 w 153"/>
                <a:gd name="T53" fmla="*/ 13 h 85"/>
                <a:gd name="T54" fmla="*/ 153 w 153"/>
                <a:gd name="T55" fmla="*/ 31 h 85"/>
                <a:gd name="T56" fmla="*/ 145 w 153"/>
                <a:gd name="T57" fmla="*/ 49 h 85"/>
                <a:gd name="T58" fmla="*/ 129 w 153"/>
                <a:gd name="T59" fmla="*/ 59 h 85"/>
                <a:gd name="T60" fmla="*/ 118 w 153"/>
                <a:gd name="T61" fmla="*/ 62 h 85"/>
                <a:gd name="T62" fmla="*/ 107 w 153"/>
                <a:gd name="T63" fmla="*/ 79 h 85"/>
                <a:gd name="T64" fmla="*/ 85 w 153"/>
                <a:gd name="T65" fmla="*/ 85 h 85"/>
                <a:gd name="T66" fmla="*/ 35 w 153"/>
                <a:gd name="T67" fmla="*/ 83 h 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3"/>
                <a:gd name="T103" fmla="*/ 0 h 85"/>
                <a:gd name="T104" fmla="*/ 153 w 153"/>
                <a:gd name="T105" fmla="*/ 85 h 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3" h="85">
                  <a:moveTo>
                    <a:pt x="35" y="83"/>
                  </a:moveTo>
                  <a:lnTo>
                    <a:pt x="19" y="77"/>
                  </a:lnTo>
                  <a:lnTo>
                    <a:pt x="8" y="72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3" y="31"/>
                  </a:lnTo>
                  <a:lnTo>
                    <a:pt x="3" y="22"/>
                  </a:lnTo>
                  <a:lnTo>
                    <a:pt x="3" y="16"/>
                  </a:lnTo>
                  <a:lnTo>
                    <a:pt x="5" y="18"/>
                  </a:lnTo>
                  <a:lnTo>
                    <a:pt x="8" y="24"/>
                  </a:lnTo>
                  <a:lnTo>
                    <a:pt x="14" y="31"/>
                  </a:lnTo>
                  <a:lnTo>
                    <a:pt x="19" y="37"/>
                  </a:lnTo>
                  <a:lnTo>
                    <a:pt x="21" y="41"/>
                  </a:lnTo>
                  <a:lnTo>
                    <a:pt x="30" y="42"/>
                  </a:lnTo>
                  <a:lnTo>
                    <a:pt x="35" y="44"/>
                  </a:lnTo>
                  <a:lnTo>
                    <a:pt x="35" y="49"/>
                  </a:lnTo>
                  <a:lnTo>
                    <a:pt x="38" y="57"/>
                  </a:lnTo>
                  <a:lnTo>
                    <a:pt x="38" y="62"/>
                  </a:lnTo>
                  <a:lnTo>
                    <a:pt x="38" y="70"/>
                  </a:lnTo>
                  <a:lnTo>
                    <a:pt x="41" y="74"/>
                  </a:lnTo>
                  <a:lnTo>
                    <a:pt x="44" y="70"/>
                  </a:lnTo>
                  <a:lnTo>
                    <a:pt x="49" y="62"/>
                  </a:lnTo>
                  <a:lnTo>
                    <a:pt x="49" y="46"/>
                  </a:lnTo>
                  <a:lnTo>
                    <a:pt x="49" y="34"/>
                  </a:lnTo>
                  <a:lnTo>
                    <a:pt x="49" y="24"/>
                  </a:lnTo>
                  <a:lnTo>
                    <a:pt x="52" y="18"/>
                  </a:lnTo>
                  <a:lnTo>
                    <a:pt x="55" y="13"/>
                  </a:lnTo>
                  <a:lnTo>
                    <a:pt x="60" y="8"/>
                  </a:lnTo>
                  <a:lnTo>
                    <a:pt x="71" y="3"/>
                  </a:lnTo>
                  <a:lnTo>
                    <a:pt x="85" y="0"/>
                  </a:lnTo>
                  <a:lnTo>
                    <a:pt x="85" y="26"/>
                  </a:lnTo>
                  <a:lnTo>
                    <a:pt x="79" y="39"/>
                  </a:lnTo>
                  <a:lnTo>
                    <a:pt x="74" y="49"/>
                  </a:lnTo>
                  <a:lnTo>
                    <a:pt x="71" y="59"/>
                  </a:lnTo>
                  <a:lnTo>
                    <a:pt x="68" y="67"/>
                  </a:lnTo>
                  <a:lnTo>
                    <a:pt x="68" y="77"/>
                  </a:lnTo>
                  <a:lnTo>
                    <a:pt x="68" y="79"/>
                  </a:lnTo>
                  <a:lnTo>
                    <a:pt x="71" y="82"/>
                  </a:lnTo>
                  <a:lnTo>
                    <a:pt x="79" y="82"/>
                  </a:lnTo>
                  <a:lnTo>
                    <a:pt x="88" y="79"/>
                  </a:lnTo>
                  <a:lnTo>
                    <a:pt x="90" y="72"/>
                  </a:lnTo>
                  <a:lnTo>
                    <a:pt x="90" y="67"/>
                  </a:lnTo>
                  <a:lnTo>
                    <a:pt x="93" y="61"/>
                  </a:lnTo>
                  <a:lnTo>
                    <a:pt x="95" y="57"/>
                  </a:lnTo>
                  <a:lnTo>
                    <a:pt x="101" y="54"/>
                  </a:lnTo>
                  <a:lnTo>
                    <a:pt x="107" y="49"/>
                  </a:lnTo>
                  <a:lnTo>
                    <a:pt x="109" y="39"/>
                  </a:lnTo>
                  <a:lnTo>
                    <a:pt x="112" y="28"/>
                  </a:lnTo>
                  <a:lnTo>
                    <a:pt x="115" y="18"/>
                  </a:lnTo>
                  <a:lnTo>
                    <a:pt x="123" y="9"/>
                  </a:lnTo>
                  <a:lnTo>
                    <a:pt x="131" y="9"/>
                  </a:lnTo>
                  <a:lnTo>
                    <a:pt x="139" y="8"/>
                  </a:lnTo>
                  <a:lnTo>
                    <a:pt x="145" y="9"/>
                  </a:lnTo>
                  <a:lnTo>
                    <a:pt x="150" y="13"/>
                  </a:lnTo>
                  <a:lnTo>
                    <a:pt x="153" y="22"/>
                  </a:lnTo>
                  <a:lnTo>
                    <a:pt x="153" y="31"/>
                  </a:lnTo>
                  <a:lnTo>
                    <a:pt x="150" y="42"/>
                  </a:lnTo>
                  <a:lnTo>
                    <a:pt x="145" y="49"/>
                  </a:lnTo>
                  <a:lnTo>
                    <a:pt x="139" y="55"/>
                  </a:lnTo>
                  <a:lnTo>
                    <a:pt x="129" y="59"/>
                  </a:lnTo>
                  <a:lnTo>
                    <a:pt x="120" y="62"/>
                  </a:lnTo>
                  <a:lnTo>
                    <a:pt x="118" y="62"/>
                  </a:lnTo>
                  <a:lnTo>
                    <a:pt x="115" y="74"/>
                  </a:lnTo>
                  <a:lnTo>
                    <a:pt x="107" y="79"/>
                  </a:lnTo>
                  <a:lnTo>
                    <a:pt x="95" y="83"/>
                  </a:lnTo>
                  <a:lnTo>
                    <a:pt x="85" y="85"/>
                  </a:lnTo>
                  <a:lnTo>
                    <a:pt x="60" y="85"/>
                  </a:lnTo>
                  <a:lnTo>
                    <a:pt x="35" y="83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93" name="Freeform 268"/>
            <p:cNvSpPr>
              <a:spLocks/>
            </p:cNvSpPr>
            <p:nvPr/>
          </p:nvSpPr>
          <p:spPr bwMode="auto">
            <a:xfrm>
              <a:off x="2084" y="1432"/>
              <a:ext cx="153" cy="85"/>
            </a:xfrm>
            <a:custGeom>
              <a:avLst/>
              <a:gdLst>
                <a:gd name="T0" fmla="*/ 19 w 153"/>
                <a:gd name="T1" fmla="*/ 77 h 85"/>
                <a:gd name="T2" fmla="*/ 0 w 153"/>
                <a:gd name="T3" fmla="*/ 67 h 85"/>
                <a:gd name="T4" fmla="*/ 3 w 153"/>
                <a:gd name="T5" fmla="*/ 31 h 85"/>
                <a:gd name="T6" fmla="*/ 3 w 153"/>
                <a:gd name="T7" fmla="*/ 16 h 85"/>
                <a:gd name="T8" fmla="*/ 8 w 153"/>
                <a:gd name="T9" fmla="*/ 24 h 85"/>
                <a:gd name="T10" fmla="*/ 19 w 153"/>
                <a:gd name="T11" fmla="*/ 37 h 85"/>
                <a:gd name="T12" fmla="*/ 30 w 153"/>
                <a:gd name="T13" fmla="*/ 42 h 85"/>
                <a:gd name="T14" fmla="*/ 35 w 153"/>
                <a:gd name="T15" fmla="*/ 49 h 85"/>
                <a:gd name="T16" fmla="*/ 38 w 153"/>
                <a:gd name="T17" fmla="*/ 62 h 85"/>
                <a:gd name="T18" fmla="*/ 41 w 153"/>
                <a:gd name="T19" fmla="*/ 74 h 85"/>
                <a:gd name="T20" fmla="*/ 49 w 153"/>
                <a:gd name="T21" fmla="*/ 62 h 85"/>
                <a:gd name="T22" fmla="*/ 49 w 153"/>
                <a:gd name="T23" fmla="*/ 34 h 85"/>
                <a:gd name="T24" fmla="*/ 52 w 153"/>
                <a:gd name="T25" fmla="*/ 18 h 85"/>
                <a:gd name="T26" fmla="*/ 60 w 153"/>
                <a:gd name="T27" fmla="*/ 8 h 85"/>
                <a:gd name="T28" fmla="*/ 85 w 153"/>
                <a:gd name="T29" fmla="*/ 0 h 85"/>
                <a:gd name="T30" fmla="*/ 79 w 153"/>
                <a:gd name="T31" fmla="*/ 39 h 85"/>
                <a:gd name="T32" fmla="*/ 71 w 153"/>
                <a:gd name="T33" fmla="*/ 59 h 85"/>
                <a:gd name="T34" fmla="*/ 68 w 153"/>
                <a:gd name="T35" fmla="*/ 77 h 85"/>
                <a:gd name="T36" fmla="*/ 71 w 153"/>
                <a:gd name="T37" fmla="*/ 82 h 85"/>
                <a:gd name="T38" fmla="*/ 88 w 153"/>
                <a:gd name="T39" fmla="*/ 79 h 85"/>
                <a:gd name="T40" fmla="*/ 90 w 153"/>
                <a:gd name="T41" fmla="*/ 67 h 85"/>
                <a:gd name="T42" fmla="*/ 95 w 153"/>
                <a:gd name="T43" fmla="*/ 57 h 85"/>
                <a:gd name="T44" fmla="*/ 107 w 153"/>
                <a:gd name="T45" fmla="*/ 49 h 85"/>
                <a:gd name="T46" fmla="*/ 112 w 153"/>
                <a:gd name="T47" fmla="*/ 28 h 85"/>
                <a:gd name="T48" fmla="*/ 123 w 153"/>
                <a:gd name="T49" fmla="*/ 9 h 85"/>
                <a:gd name="T50" fmla="*/ 139 w 153"/>
                <a:gd name="T51" fmla="*/ 8 h 85"/>
                <a:gd name="T52" fmla="*/ 150 w 153"/>
                <a:gd name="T53" fmla="*/ 13 h 85"/>
                <a:gd name="T54" fmla="*/ 153 w 153"/>
                <a:gd name="T55" fmla="*/ 31 h 85"/>
                <a:gd name="T56" fmla="*/ 145 w 153"/>
                <a:gd name="T57" fmla="*/ 49 h 85"/>
                <a:gd name="T58" fmla="*/ 129 w 153"/>
                <a:gd name="T59" fmla="*/ 59 h 85"/>
                <a:gd name="T60" fmla="*/ 118 w 153"/>
                <a:gd name="T61" fmla="*/ 62 h 85"/>
                <a:gd name="T62" fmla="*/ 107 w 153"/>
                <a:gd name="T63" fmla="*/ 79 h 85"/>
                <a:gd name="T64" fmla="*/ 85 w 153"/>
                <a:gd name="T65" fmla="*/ 85 h 85"/>
                <a:gd name="T66" fmla="*/ 35 w 153"/>
                <a:gd name="T67" fmla="*/ 83 h 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3"/>
                <a:gd name="T103" fmla="*/ 0 h 85"/>
                <a:gd name="T104" fmla="*/ 153 w 153"/>
                <a:gd name="T105" fmla="*/ 85 h 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3" h="85">
                  <a:moveTo>
                    <a:pt x="35" y="83"/>
                  </a:moveTo>
                  <a:lnTo>
                    <a:pt x="19" y="77"/>
                  </a:lnTo>
                  <a:lnTo>
                    <a:pt x="8" y="72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3" y="31"/>
                  </a:lnTo>
                  <a:lnTo>
                    <a:pt x="3" y="22"/>
                  </a:lnTo>
                  <a:lnTo>
                    <a:pt x="3" y="16"/>
                  </a:lnTo>
                  <a:lnTo>
                    <a:pt x="5" y="18"/>
                  </a:lnTo>
                  <a:lnTo>
                    <a:pt x="8" y="24"/>
                  </a:lnTo>
                  <a:lnTo>
                    <a:pt x="14" y="31"/>
                  </a:lnTo>
                  <a:lnTo>
                    <a:pt x="19" y="37"/>
                  </a:lnTo>
                  <a:lnTo>
                    <a:pt x="21" y="41"/>
                  </a:lnTo>
                  <a:lnTo>
                    <a:pt x="30" y="42"/>
                  </a:lnTo>
                  <a:lnTo>
                    <a:pt x="35" y="44"/>
                  </a:lnTo>
                  <a:lnTo>
                    <a:pt x="35" y="49"/>
                  </a:lnTo>
                  <a:lnTo>
                    <a:pt x="38" y="57"/>
                  </a:lnTo>
                  <a:lnTo>
                    <a:pt x="38" y="62"/>
                  </a:lnTo>
                  <a:lnTo>
                    <a:pt x="38" y="70"/>
                  </a:lnTo>
                  <a:lnTo>
                    <a:pt x="41" y="74"/>
                  </a:lnTo>
                  <a:lnTo>
                    <a:pt x="44" y="70"/>
                  </a:lnTo>
                  <a:lnTo>
                    <a:pt x="49" y="62"/>
                  </a:lnTo>
                  <a:lnTo>
                    <a:pt x="49" y="46"/>
                  </a:lnTo>
                  <a:lnTo>
                    <a:pt x="49" y="34"/>
                  </a:lnTo>
                  <a:lnTo>
                    <a:pt x="49" y="24"/>
                  </a:lnTo>
                  <a:lnTo>
                    <a:pt x="52" y="18"/>
                  </a:lnTo>
                  <a:lnTo>
                    <a:pt x="55" y="13"/>
                  </a:lnTo>
                  <a:lnTo>
                    <a:pt x="60" y="8"/>
                  </a:lnTo>
                  <a:lnTo>
                    <a:pt x="71" y="3"/>
                  </a:lnTo>
                  <a:lnTo>
                    <a:pt x="85" y="0"/>
                  </a:lnTo>
                  <a:lnTo>
                    <a:pt x="85" y="26"/>
                  </a:lnTo>
                  <a:lnTo>
                    <a:pt x="79" y="39"/>
                  </a:lnTo>
                  <a:lnTo>
                    <a:pt x="74" y="49"/>
                  </a:lnTo>
                  <a:lnTo>
                    <a:pt x="71" y="59"/>
                  </a:lnTo>
                  <a:lnTo>
                    <a:pt x="68" y="67"/>
                  </a:lnTo>
                  <a:lnTo>
                    <a:pt x="68" y="77"/>
                  </a:lnTo>
                  <a:lnTo>
                    <a:pt x="68" y="79"/>
                  </a:lnTo>
                  <a:lnTo>
                    <a:pt x="71" y="82"/>
                  </a:lnTo>
                  <a:lnTo>
                    <a:pt x="79" y="82"/>
                  </a:lnTo>
                  <a:lnTo>
                    <a:pt x="88" y="79"/>
                  </a:lnTo>
                  <a:lnTo>
                    <a:pt x="90" y="72"/>
                  </a:lnTo>
                  <a:lnTo>
                    <a:pt x="90" y="67"/>
                  </a:lnTo>
                  <a:lnTo>
                    <a:pt x="93" y="61"/>
                  </a:lnTo>
                  <a:lnTo>
                    <a:pt x="95" y="57"/>
                  </a:lnTo>
                  <a:lnTo>
                    <a:pt x="101" y="54"/>
                  </a:lnTo>
                  <a:lnTo>
                    <a:pt x="107" y="49"/>
                  </a:lnTo>
                  <a:lnTo>
                    <a:pt x="109" y="39"/>
                  </a:lnTo>
                  <a:lnTo>
                    <a:pt x="112" y="28"/>
                  </a:lnTo>
                  <a:lnTo>
                    <a:pt x="115" y="18"/>
                  </a:lnTo>
                  <a:lnTo>
                    <a:pt x="123" y="9"/>
                  </a:lnTo>
                  <a:lnTo>
                    <a:pt x="131" y="9"/>
                  </a:lnTo>
                  <a:lnTo>
                    <a:pt x="139" y="8"/>
                  </a:lnTo>
                  <a:lnTo>
                    <a:pt x="145" y="9"/>
                  </a:lnTo>
                  <a:lnTo>
                    <a:pt x="150" y="13"/>
                  </a:lnTo>
                  <a:lnTo>
                    <a:pt x="153" y="22"/>
                  </a:lnTo>
                  <a:lnTo>
                    <a:pt x="153" y="31"/>
                  </a:lnTo>
                  <a:lnTo>
                    <a:pt x="150" y="42"/>
                  </a:lnTo>
                  <a:lnTo>
                    <a:pt x="145" y="49"/>
                  </a:lnTo>
                  <a:lnTo>
                    <a:pt x="139" y="55"/>
                  </a:lnTo>
                  <a:lnTo>
                    <a:pt x="129" y="59"/>
                  </a:lnTo>
                  <a:lnTo>
                    <a:pt x="120" y="62"/>
                  </a:lnTo>
                  <a:lnTo>
                    <a:pt x="118" y="62"/>
                  </a:lnTo>
                  <a:lnTo>
                    <a:pt x="115" y="74"/>
                  </a:lnTo>
                  <a:lnTo>
                    <a:pt x="107" y="79"/>
                  </a:lnTo>
                  <a:lnTo>
                    <a:pt x="95" y="83"/>
                  </a:lnTo>
                  <a:lnTo>
                    <a:pt x="85" y="85"/>
                  </a:lnTo>
                  <a:lnTo>
                    <a:pt x="60" y="85"/>
                  </a:lnTo>
                  <a:lnTo>
                    <a:pt x="35" y="83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20" name="Group 272"/>
          <p:cNvGrpSpPr>
            <a:grpSpLocks/>
          </p:cNvGrpSpPr>
          <p:nvPr/>
        </p:nvGrpSpPr>
        <p:grpSpPr bwMode="auto">
          <a:xfrm>
            <a:off x="3851275" y="2276475"/>
            <a:ext cx="241300" cy="141288"/>
            <a:chOff x="2205" y="1310"/>
            <a:chExt cx="152" cy="89"/>
          </a:xfrm>
        </p:grpSpPr>
        <p:sp>
          <p:nvSpPr>
            <p:cNvPr id="47290" name="Freeform 270"/>
            <p:cNvSpPr>
              <a:spLocks/>
            </p:cNvSpPr>
            <p:nvPr/>
          </p:nvSpPr>
          <p:spPr bwMode="auto">
            <a:xfrm>
              <a:off x="2205" y="1310"/>
              <a:ext cx="152" cy="89"/>
            </a:xfrm>
            <a:custGeom>
              <a:avLst/>
              <a:gdLst>
                <a:gd name="T0" fmla="*/ 17 w 152"/>
                <a:gd name="T1" fmla="*/ 79 h 89"/>
                <a:gd name="T2" fmla="*/ 0 w 152"/>
                <a:gd name="T3" fmla="*/ 69 h 89"/>
                <a:gd name="T4" fmla="*/ 0 w 152"/>
                <a:gd name="T5" fmla="*/ 34 h 89"/>
                <a:gd name="T6" fmla="*/ 0 w 152"/>
                <a:gd name="T7" fmla="*/ 19 h 89"/>
                <a:gd name="T8" fmla="*/ 5 w 152"/>
                <a:gd name="T9" fmla="*/ 26 h 89"/>
                <a:gd name="T10" fmla="*/ 20 w 152"/>
                <a:gd name="T11" fmla="*/ 45 h 89"/>
                <a:gd name="T12" fmla="*/ 34 w 152"/>
                <a:gd name="T13" fmla="*/ 48 h 89"/>
                <a:gd name="T14" fmla="*/ 34 w 152"/>
                <a:gd name="T15" fmla="*/ 59 h 89"/>
                <a:gd name="T16" fmla="*/ 37 w 152"/>
                <a:gd name="T17" fmla="*/ 73 h 89"/>
                <a:gd name="T18" fmla="*/ 37 w 152"/>
                <a:gd name="T19" fmla="*/ 77 h 89"/>
                <a:gd name="T20" fmla="*/ 46 w 152"/>
                <a:gd name="T21" fmla="*/ 66 h 89"/>
                <a:gd name="T22" fmla="*/ 46 w 152"/>
                <a:gd name="T23" fmla="*/ 36 h 89"/>
                <a:gd name="T24" fmla="*/ 49 w 152"/>
                <a:gd name="T25" fmla="*/ 19 h 89"/>
                <a:gd name="T26" fmla="*/ 57 w 152"/>
                <a:gd name="T27" fmla="*/ 9 h 89"/>
                <a:gd name="T28" fmla="*/ 81 w 152"/>
                <a:gd name="T29" fmla="*/ 0 h 89"/>
                <a:gd name="T30" fmla="*/ 84 w 152"/>
                <a:gd name="T31" fmla="*/ 30 h 89"/>
                <a:gd name="T32" fmla="*/ 72 w 152"/>
                <a:gd name="T33" fmla="*/ 54 h 89"/>
                <a:gd name="T34" fmla="*/ 69 w 152"/>
                <a:gd name="T35" fmla="*/ 70 h 89"/>
                <a:gd name="T36" fmla="*/ 66 w 152"/>
                <a:gd name="T37" fmla="*/ 80 h 89"/>
                <a:gd name="T38" fmla="*/ 76 w 152"/>
                <a:gd name="T39" fmla="*/ 84 h 89"/>
                <a:gd name="T40" fmla="*/ 87 w 152"/>
                <a:gd name="T41" fmla="*/ 74 h 89"/>
                <a:gd name="T42" fmla="*/ 90 w 152"/>
                <a:gd name="T43" fmla="*/ 66 h 89"/>
                <a:gd name="T44" fmla="*/ 96 w 152"/>
                <a:gd name="T45" fmla="*/ 61 h 89"/>
                <a:gd name="T46" fmla="*/ 105 w 152"/>
                <a:gd name="T47" fmla="*/ 54 h 89"/>
                <a:gd name="T48" fmla="*/ 110 w 152"/>
                <a:gd name="T49" fmla="*/ 31 h 89"/>
                <a:gd name="T50" fmla="*/ 122 w 152"/>
                <a:gd name="T51" fmla="*/ 11 h 89"/>
                <a:gd name="T52" fmla="*/ 137 w 152"/>
                <a:gd name="T53" fmla="*/ 11 h 89"/>
                <a:gd name="T54" fmla="*/ 149 w 152"/>
                <a:gd name="T55" fmla="*/ 14 h 89"/>
                <a:gd name="T56" fmla="*/ 152 w 152"/>
                <a:gd name="T57" fmla="*/ 34 h 89"/>
                <a:gd name="T58" fmla="*/ 142 w 152"/>
                <a:gd name="T59" fmla="*/ 54 h 89"/>
                <a:gd name="T60" fmla="*/ 128 w 152"/>
                <a:gd name="T61" fmla="*/ 62 h 89"/>
                <a:gd name="T62" fmla="*/ 116 w 152"/>
                <a:gd name="T63" fmla="*/ 66 h 89"/>
                <a:gd name="T64" fmla="*/ 105 w 152"/>
                <a:gd name="T65" fmla="*/ 82 h 89"/>
                <a:gd name="T66" fmla="*/ 84 w 152"/>
                <a:gd name="T67" fmla="*/ 89 h 89"/>
                <a:gd name="T68" fmla="*/ 34 w 152"/>
                <a:gd name="T69" fmla="*/ 85 h 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2"/>
                <a:gd name="T106" fmla="*/ 0 h 89"/>
                <a:gd name="T107" fmla="*/ 152 w 152"/>
                <a:gd name="T108" fmla="*/ 89 h 8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2" h="89">
                  <a:moveTo>
                    <a:pt x="34" y="85"/>
                  </a:moveTo>
                  <a:lnTo>
                    <a:pt x="17" y="79"/>
                  </a:lnTo>
                  <a:lnTo>
                    <a:pt x="8" y="76"/>
                  </a:lnTo>
                  <a:lnTo>
                    <a:pt x="0" y="69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11" y="34"/>
                  </a:lnTo>
                  <a:lnTo>
                    <a:pt x="20" y="45"/>
                  </a:lnTo>
                  <a:lnTo>
                    <a:pt x="28" y="46"/>
                  </a:lnTo>
                  <a:lnTo>
                    <a:pt x="34" y="48"/>
                  </a:lnTo>
                  <a:lnTo>
                    <a:pt x="34" y="52"/>
                  </a:lnTo>
                  <a:lnTo>
                    <a:pt x="34" y="59"/>
                  </a:lnTo>
                  <a:lnTo>
                    <a:pt x="34" y="66"/>
                  </a:lnTo>
                  <a:lnTo>
                    <a:pt x="37" y="73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40" y="74"/>
                  </a:lnTo>
                  <a:lnTo>
                    <a:pt x="46" y="66"/>
                  </a:lnTo>
                  <a:lnTo>
                    <a:pt x="46" y="49"/>
                  </a:lnTo>
                  <a:lnTo>
                    <a:pt x="46" y="36"/>
                  </a:lnTo>
                  <a:lnTo>
                    <a:pt x="49" y="27"/>
                  </a:lnTo>
                  <a:lnTo>
                    <a:pt x="49" y="19"/>
                  </a:lnTo>
                  <a:lnTo>
                    <a:pt x="52" y="14"/>
                  </a:lnTo>
                  <a:lnTo>
                    <a:pt x="57" y="9"/>
                  </a:lnTo>
                  <a:lnTo>
                    <a:pt x="69" y="6"/>
                  </a:lnTo>
                  <a:lnTo>
                    <a:pt x="81" y="0"/>
                  </a:lnTo>
                  <a:lnTo>
                    <a:pt x="84" y="16"/>
                  </a:lnTo>
                  <a:lnTo>
                    <a:pt x="84" y="30"/>
                  </a:lnTo>
                  <a:lnTo>
                    <a:pt x="78" y="42"/>
                  </a:lnTo>
                  <a:lnTo>
                    <a:pt x="72" y="54"/>
                  </a:lnTo>
                  <a:lnTo>
                    <a:pt x="72" y="62"/>
                  </a:lnTo>
                  <a:lnTo>
                    <a:pt x="69" y="70"/>
                  </a:lnTo>
                  <a:lnTo>
                    <a:pt x="66" y="76"/>
                  </a:lnTo>
                  <a:lnTo>
                    <a:pt x="66" y="80"/>
                  </a:lnTo>
                  <a:lnTo>
                    <a:pt x="69" y="84"/>
                  </a:lnTo>
                  <a:lnTo>
                    <a:pt x="76" y="84"/>
                  </a:lnTo>
                  <a:lnTo>
                    <a:pt x="84" y="82"/>
                  </a:lnTo>
                  <a:lnTo>
                    <a:pt x="87" y="74"/>
                  </a:lnTo>
                  <a:lnTo>
                    <a:pt x="90" y="69"/>
                  </a:lnTo>
                  <a:lnTo>
                    <a:pt x="90" y="66"/>
                  </a:lnTo>
                  <a:lnTo>
                    <a:pt x="90" y="64"/>
                  </a:lnTo>
                  <a:lnTo>
                    <a:pt x="96" y="61"/>
                  </a:lnTo>
                  <a:lnTo>
                    <a:pt x="98" y="57"/>
                  </a:lnTo>
                  <a:lnTo>
                    <a:pt x="105" y="54"/>
                  </a:lnTo>
                  <a:lnTo>
                    <a:pt x="108" y="40"/>
                  </a:lnTo>
                  <a:lnTo>
                    <a:pt x="110" y="31"/>
                  </a:lnTo>
                  <a:lnTo>
                    <a:pt x="113" y="21"/>
                  </a:lnTo>
                  <a:lnTo>
                    <a:pt x="122" y="11"/>
                  </a:lnTo>
                  <a:lnTo>
                    <a:pt x="130" y="11"/>
                  </a:lnTo>
                  <a:lnTo>
                    <a:pt x="137" y="11"/>
                  </a:lnTo>
                  <a:lnTo>
                    <a:pt x="145" y="11"/>
                  </a:lnTo>
                  <a:lnTo>
                    <a:pt x="149" y="14"/>
                  </a:lnTo>
                  <a:lnTo>
                    <a:pt x="152" y="24"/>
                  </a:lnTo>
                  <a:lnTo>
                    <a:pt x="152" y="34"/>
                  </a:lnTo>
                  <a:lnTo>
                    <a:pt x="149" y="45"/>
                  </a:lnTo>
                  <a:lnTo>
                    <a:pt x="142" y="54"/>
                  </a:lnTo>
                  <a:lnTo>
                    <a:pt x="137" y="59"/>
                  </a:lnTo>
                  <a:lnTo>
                    <a:pt x="128" y="62"/>
                  </a:lnTo>
                  <a:lnTo>
                    <a:pt x="120" y="66"/>
                  </a:lnTo>
                  <a:lnTo>
                    <a:pt x="116" y="66"/>
                  </a:lnTo>
                  <a:lnTo>
                    <a:pt x="113" y="76"/>
                  </a:lnTo>
                  <a:lnTo>
                    <a:pt x="105" y="82"/>
                  </a:lnTo>
                  <a:lnTo>
                    <a:pt x="96" y="88"/>
                  </a:lnTo>
                  <a:lnTo>
                    <a:pt x="84" y="89"/>
                  </a:lnTo>
                  <a:lnTo>
                    <a:pt x="57" y="88"/>
                  </a:lnTo>
                  <a:lnTo>
                    <a:pt x="34" y="85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91" name="Freeform 271"/>
            <p:cNvSpPr>
              <a:spLocks/>
            </p:cNvSpPr>
            <p:nvPr/>
          </p:nvSpPr>
          <p:spPr bwMode="auto">
            <a:xfrm>
              <a:off x="2205" y="1310"/>
              <a:ext cx="152" cy="89"/>
            </a:xfrm>
            <a:custGeom>
              <a:avLst/>
              <a:gdLst>
                <a:gd name="T0" fmla="*/ 17 w 152"/>
                <a:gd name="T1" fmla="*/ 79 h 89"/>
                <a:gd name="T2" fmla="*/ 0 w 152"/>
                <a:gd name="T3" fmla="*/ 69 h 89"/>
                <a:gd name="T4" fmla="*/ 0 w 152"/>
                <a:gd name="T5" fmla="*/ 34 h 89"/>
                <a:gd name="T6" fmla="*/ 0 w 152"/>
                <a:gd name="T7" fmla="*/ 19 h 89"/>
                <a:gd name="T8" fmla="*/ 5 w 152"/>
                <a:gd name="T9" fmla="*/ 26 h 89"/>
                <a:gd name="T10" fmla="*/ 20 w 152"/>
                <a:gd name="T11" fmla="*/ 45 h 89"/>
                <a:gd name="T12" fmla="*/ 34 w 152"/>
                <a:gd name="T13" fmla="*/ 48 h 89"/>
                <a:gd name="T14" fmla="*/ 34 w 152"/>
                <a:gd name="T15" fmla="*/ 59 h 89"/>
                <a:gd name="T16" fmla="*/ 37 w 152"/>
                <a:gd name="T17" fmla="*/ 73 h 89"/>
                <a:gd name="T18" fmla="*/ 37 w 152"/>
                <a:gd name="T19" fmla="*/ 77 h 89"/>
                <a:gd name="T20" fmla="*/ 46 w 152"/>
                <a:gd name="T21" fmla="*/ 66 h 89"/>
                <a:gd name="T22" fmla="*/ 46 w 152"/>
                <a:gd name="T23" fmla="*/ 36 h 89"/>
                <a:gd name="T24" fmla="*/ 49 w 152"/>
                <a:gd name="T25" fmla="*/ 19 h 89"/>
                <a:gd name="T26" fmla="*/ 57 w 152"/>
                <a:gd name="T27" fmla="*/ 9 h 89"/>
                <a:gd name="T28" fmla="*/ 81 w 152"/>
                <a:gd name="T29" fmla="*/ 0 h 89"/>
                <a:gd name="T30" fmla="*/ 84 w 152"/>
                <a:gd name="T31" fmla="*/ 30 h 89"/>
                <a:gd name="T32" fmla="*/ 72 w 152"/>
                <a:gd name="T33" fmla="*/ 54 h 89"/>
                <a:gd name="T34" fmla="*/ 69 w 152"/>
                <a:gd name="T35" fmla="*/ 70 h 89"/>
                <a:gd name="T36" fmla="*/ 66 w 152"/>
                <a:gd name="T37" fmla="*/ 80 h 89"/>
                <a:gd name="T38" fmla="*/ 76 w 152"/>
                <a:gd name="T39" fmla="*/ 84 h 89"/>
                <a:gd name="T40" fmla="*/ 87 w 152"/>
                <a:gd name="T41" fmla="*/ 74 h 89"/>
                <a:gd name="T42" fmla="*/ 90 w 152"/>
                <a:gd name="T43" fmla="*/ 66 h 89"/>
                <a:gd name="T44" fmla="*/ 96 w 152"/>
                <a:gd name="T45" fmla="*/ 61 h 89"/>
                <a:gd name="T46" fmla="*/ 105 w 152"/>
                <a:gd name="T47" fmla="*/ 54 h 89"/>
                <a:gd name="T48" fmla="*/ 110 w 152"/>
                <a:gd name="T49" fmla="*/ 31 h 89"/>
                <a:gd name="T50" fmla="*/ 122 w 152"/>
                <a:gd name="T51" fmla="*/ 11 h 89"/>
                <a:gd name="T52" fmla="*/ 137 w 152"/>
                <a:gd name="T53" fmla="*/ 11 h 89"/>
                <a:gd name="T54" fmla="*/ 149 w 152"/>
                <a:gd name="T55" fmla="*/ 14 h 89"/>
                <a:gd name="T56" fmla="*/ 152 w 152"/>
                <a:gd name="T57" fmla="*/ 34 h 89"/>
                <a:gd name="T58" fmla="*/ 142 w 152"/>
                <a:gd name="T59" fmla="*/ 54 h 89"/>
                <a:gd name="T60" fmla="*/ 128 w 152"/>
                <a:gd name="T61" fmla="*/ 62 h 89"/>
                <a:gd name="T62" fmla="*/ 116 w 152"/>
                <a:gd name="T63" fmla="*/ 66 h 89"/>
                <a:gd name="T64" fmla="*/ 105 w 152"/>
                <a:gd name="T65" fmla="*/ 82 h 89"/>
                <a:gd name="T66" fmla="*/ 84 w 152"/>
                <a:gd name="T67" fmla="*/ 89 h 89"/>
                <a:gd name="T68" fmla="*/ 34 w 152"/>
                <a:gd name="T69" fmla="*/ 85 h 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2"/>
                <a:gd name="T106" fmla="*/ 0 h 89"/>
                <a:gd name="T107" fmla="*/ 152 w 152"/>
                <a:gd name="T108" fmla="*/ 89 h 8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2" h="89">
                  <a:moveTo>
                    <a:pt x="34" y="85"/>
                  </a:moveTo>
                  <a:lnTo>
                    <a:pt x="17" y="79"/>
                  </a:lnTo>
                  <a:lnTo>
                    <a:pt x="8" y="76"/>
                  </a:lnTo>
                  <a:lnTo>
                    <a:pt x="0" y="69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11" y="34"/>
                  </a:lnTo>
                  <a:lnTo>
                    <a:pt x="20" y="45"/>
                  </a:lnTo>
                  <a:lnTo>
                    <a:pt x="28" y="46"/>
                  </a:lnTo>
                  <a:lnTo>
                    <a:pt x="34" y="48"/>
                  </a:lnTo>
                  <a:lnTo>
                    <a:pt x="34" y="52"/>
                  </a:lnTo>
                  <a:lnTo>
                    <a:pt x="34" y="59"/>
                  </a:lnTo>
                  <a:lnTo>
                    <a:pt x="34" y="66"/>
                  </a:lnTo>
                  <a:lnTo>
                    <a:pt x="37" y="73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40" y="74"/>
                  </a:lnTo>
                  <a:lnTo>
                    <a:pt x="46" y="66"/>
                  </a:lnTo>
                  <a:lnTo>
                    <a:pt x="46" y="49"/>
                  </a:lnTo>
                  <a:lnTo>
                    <a:pt x="46" y="36"/>
                  </a:lnTo>
                  <a:lnTo>
                    <a:pt x="49" y="27"/>
                  </a:lnTo>
                  <a:lnTo>
                    <a:pt x="49" y="19"/>
                  </a:lnTo>
                  <a:lnTo>
                    <a:pt x="52" y="14"/>
                  </a:lnTo>
                  <a:lnTo>
                    <a:pt x="57" y="9"/>
                  </a:lnTo>
                  <a:lnTo>
                    <a:pt x="69" y="6"/>
                  </a:lnTo>
                  <a:lnTo>
                    <a:pt x="81" y="0"/>
                  </a:lnTo>
                  <a:lnTo>
                    <a:pt x="84" y="16"/>
                  </a:lnTo>
                  <a:lnTo>
                    <a:pt x="84" y="30"/>
                  </a:lnTo>
                  <a:lnTo>
                    <a:pt x="78" y="42"/>
                  </a:lnTo>
                  <a:lnTo>
                    <a:pt x="72" y="54"/>
                  </a:lnTo>
                  <a:lnTo>
                    <a:pt x="72" y="62"/>
                  </a:lnTo>
                  <a:lnTo>
                    <a:pt x="69" y="70"/>
                  </a:lnTo>
                  <a:lnTo>
                    <a:pt x="66" y="76"/>
                  </a:lnTo>
                  <a:lnTo>
                    <a:pt x="66" y="80"/>
                  </a:lnTo>
                  <a:lnTo>
                    <a:pt x="69" y="84"/>
                  </a:lnTo>
                  <a:lnTo>
                    <a:pt x="76" y="84"/>
                  </a:lnTo>
                  <a:lnTo>
                    <a:pt x="84" y="82"/>
                  </a:lnTo>
                  <a:lnTo>
                    <a:pt x="87" y="74"/>
                  </a:lnTo>
                  <a:lnTo>
                    <a:pt x="90" y="69"/>
                  </a:lnTo>
                  <a:lnTo>
                    <a:pt x="90" y="66"/>
                  </a:lnTo>
                  <a:lnTo>
                    <a:pt x="90" y="64"/>
                  </a:lnTo>
                  <a:lnTo>
                    <a:pt x="96" y="61"/>
                  </a:lnTo>
                  <a:lnTo>
                    <a:pt x="98" y="57"/>
                  </a:lnTo>
                  <a:lnTo>
                    <a:pt x="105" y="54"/>
                  </a:lnTo>
                  <a:lnTo>
                    <a:pt x="108" y="40"/>
                  </a:lnTo>
                  <a:lnTo>
                    <a:pt x="110" y="31"/>
                  </a:lnTo>
                  <a:lnTo>
                    <a:pt x="113" y="21"/>
                  </a:lnTo>
                  <a:lnTo>
                    <a:pt x="122" y="11"/>
                  </a:lnTo>
                  <a:lnTo>
                    <a:pt x="130" y="11"/>
                  </a:lnTo>
                  <a:lnTo>
                    <a:pt x="137" y="11"/>
                  </a:lnTo>
                  <a:lnTo>
                    <a:pt x="145" y="11"/>
                  </a:lnTo>
                  <a:lnTo>
                    <a:pt x="149" y="14"/>
                  </a:lnTo>
                  <a:lnTo>
                    <a:pt x="152" y="24"/>
                  </a:lnTo>
                  <a:lnTo>
                    <a:pt x="152" y="34"/>
                  </a:lnTo>
                  <a:lnTo>
                    <a:pt x="149" y="45"/>
                  </a:lnTo>
                  <a:lnTo>
                    <a:pt x="142" y="54"/>
                  </a:lnTo>
                  <a:lnTo>
                    <a:pt x="137" y="59"/>
                  </a:lnTo>
                  <a:lnTo>
                    <a:pt x="128" y="62"/>
                  </a:lnTo>
                  <a:lnTo>
                    <a:pt x="120" y="66"/>
                  </a:lnTo>
                  <a:lnTo>
                    <a:pt x="116" y="66"/>
                  </a:lnTo>
                  <a:lnTo>
                    <a:pt x="113" y="76"/>
                  </a:lnTo>
                  <a:lnTo>
                    <a:pt x="105" y="82"/>
                  </a:lnTo>
                  <a:lnTo>
                    <a:pt x="96" y="88"/>
                  </a:lnTo>
                  <a:lnTo>
                    <a:pt x="84" y="89"/>
                  </a:lnTo>
                  <a:lnTo>
                    <a:pt x="57" y="88"/>
                  </a:lnTo>
                  <a:lnTo>
                    <a:pt x="34" y="85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21" name="Group 275"/>
          <p:cNvGrpSpPr>
            <a:grpSpLocks/>
          </p:cNvGrpSpPr>
          <p:nvPr/>
        </p:nvGrpSpPr>
        <p:grpSpPr bwMode="auto">
          <a:xfrm>
            <a:off x="3994150" y="2132013"/>
            <a:ext cx="246063" cy="138112"/>
            <a:chOff x="2307" y="1199"/>
            <a:chExt cx="155" cy="87"/>
          </a:xfrm>
        </p:grpSpPr>
        <p:sp>
          <p:nvSpPr>
            <p:cNvPr id="47288" name="Freeform 273"/>
            <p:cNvSpPr>
              <a:spLocks/>
            </p:cNvSpPr>
            <p:nvPr/>
          </p:nvSpPr>
          <p:spPr bwMode="auto">
            <a:xfrm>
              <a:off x="2307" y="1199"/>
              <a:ext cx="155" cy="87"/>
            </a:xfrm>
            <a:custGeom>
              <a:avLst/>
              <a:gdLst>
                <a:gd name="T0" fmla="*/ 19 w 155"/>
                <a:gd name="T1" fmla="*/ 78 h 87"/>
                <a:gd name="T2" fmla="*/ 0 w 155"/>
                <a:gd name="T3" fmla="*/ 68 h 87"/>
                <a:gd name="T4" fmla="*/ 0 w 155"/>
                <a:gd name="T5" fmla="*/ 47 h 87"/>
                <a:gd name="T6" fmla="*/ 0 w 155"/>
                <a:gd name="T7" fmla="*/ 23 h 87"/>
                <a:gd name="T8" fmla="*/ 0 w 155"/>
                <a:gd name="T9" fmla="*/ 17 h 87"/>
                <a:gd name="T10" fmla="*/ 7 w 155"/>
                <a:gd name="T11" fmla="*/ 25 h 87"/>
                <a:gd name="T12" fmla="*/ 19 w 155"/>
                <a:gd name="T13" fmla="*/ 36 h 87"/>
                <a:gd name="T14" fmla="*/ 28 w 155"/>
                <a:gd name="T15" fmla="*/ 44 h 87"/>
                <a:gd name="T16" fmla="*/ 35 w 155"/>
                <a:gd name="T17" fmla="*/ 51 h 87"/>
                <a:gd name="T18" fmla="*/ 38 w 155"/>
                <a:gd name="T19" fmla="*/ 64 h 87"/>
                <a:gd name="T20" fmla="*/ 38 w 155"/>
                <a:gd name="T21" fmla="*/ 74 h 87"/>
                <a:gd name="T22" fmla="*/ 43 w 155"/>
                <a:gd name="T23" fmla="*/ 72 h 87"/>
                <a:gd name="T24" fmla="*/ 46 w 155"/>
                <a:gd name="T25" fmla="*/ 64 h 87"/>
                <a:gd name="T26" fmla="*/ 46 w 155"/>
                <a:gd name="T27" fmla="*/ 35 h 87"/>
                <a:gd name="T28" fmla="*/ 50 w 155"/>
                <a:gd name="T29" fmla="*/ 17 h 87"/>
                <a:gd name="T30" fmla="*/ 59 w 155"/>
                <a:gd name="T31" fmla="*/ 8 h 87"/>
                <a:gd name="T32" fmla="*/ 84 w 155"/>
                <a:gd name="T33" fmla="*/ 0 h 87"/>
                <a:gd name="T34" fmla="*/ 74 w 155"/>
                <a:gd name="T35" fmla="*/ 51 h 87"/>
                <a:gd name="T36" fmla="*/ 68 w 155"/>
                <a:gd name="T37" fmla="*/ 68 h 87"/>
                <a:gd name="T38" fmla="*/ 68 w 155"/>
                <a:gd name="T39" fmla="*/ 78 h 87"/>
                <a:gd name="T40" fmla="*/ 78 w 155"/>
                <a:gd name="T41" fmla="*/ 83 h 87"/>
                <a:gd name="T42" fmla="*/ 90 w 155"/>
                <a:gd name="T43" fmla="*/ 74 h 87"/>
                <a:gd name="T44" fmla="*/ 93 w 155"/>
                <a:gd name="T45" fmla="*/ 64 h 87"/>
                <a:gd name="T46" fmla="*/ 96 w 155"/>
                <a:gd name="T47" fmla="*/ 59 h 87"/>
                <a:gd name="T48" fmla="*/ 105 w 155"/>
                <a:gd name="T49" fmla="*/ 51 h 87"/>
                <a:gd name="T50" fmla="*/ 109 w 155"/>
                <a:gd name="T51" fmla="*/ 28 h 87"/>
                <a:gd name="T52" fmla="*/ 120 w 155"/>
                <a:gd name="T53" fmla="*/ 9 h 87"/>
                <a:gd name="T54" fmla="*/ 137 w 155"/>
                <a:gd name="T55" fmla="*/ 8 h 87"/>
                <a:gd name="T56" fmla="*/ 152 w 155"/>
                <a:gd name="T57" fmla="*/ 13 h 87"/>
                <a:gd name="T58" fmla="*/ 152 w 155"/>
                <a:gd name="T59" fmla="*/ 32 h 87"/>
                <a:gd name="T60" fmla="*/ 143 w 155"/>
                <a:gd name="T61" fmla="*/ 51 h 87"/>
                <a:gd name="T62" fmla="*/ 130 w 155"/>
                <a:gd name="T63" fmla="*/ 62 h 87"/>
                <a:gd name="T64" fmla="*/ 118 w 155"/>
                <a:gd name="T65" fmla="*/ 64 h 87"/>
                <a:gd name="T66" fmla="*/ 105 w 155"/>
                <a:gd name="T67" fmla="*/ 81 h 87"/>
                <a:gd name="T68" fmla="*/ 84 w 155"/>
                <a:gd name="T69" fmla="*/ 87 h 87"/>
                <a:gd name="T70" fmla="*/ 59 w 155"/>
                <a:gd name="T71" fmla="*/ 86 h 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5"/>
                <a:gd name="T109" fmla="*/ 0 h 87"/>
                <a:gd name="T110" fmla="*/ 155 w 155"/>
                <a:gd name="T111" fmla="*/ 87 h 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5" h="87">
                  <a:moveTo>
                    <a:pt x="35" y="84"/>
                  </a:moveTo>
                  <a:lnTo>
                    <a:pt x="19" y="78"/>
                  </a:lnTo>
                  <a:lnTo>
                    <a:pt x="10" y="74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4" y="20"/>
                  </a:lnTo>
                  <a:lnTo>
                    <a:pt x="7" y="25"/>
                  </a:lnTo>
                  <a:lnTo>
                    <a:pt x="13" y="32"/>
                  </a:lnTo>
                  <a:lnTo>
                    <a:pt x="19" y="36"/>
                  </a:lnTo>
                  <a:lnTo>
                    <a:pt x="22" y="41"/>
                  </a:lnTo>
                  <a:lnTo>
                    <a:pt x="28" y="44"/>
                  </a:lnTo>
                  <a:lnTo>
                    <a:pt x="35" y="45"/>
                  </a:lnTo>
                  <a:lnTo>
                    <a:pt x="35" y="51"/>
                  </a:lnTo>
                  <a:lnTo>
                    <a:pt x="38" y="57"/>
                  </a:lnTo>
                  <a:lnTo>
                    <a:pt x="38" y="64"/>
                  </a:lnTo>
                  <a:lnTo>
                    <a:pt x="38" y="71"/>
                  </a:lnTo>
                  <a:lnTo>
                    <a:pt x="38" y="74"/>
                  </a:lnTo>
                  <a:lnTo>
                    <a:pt x="40" y="75"/>
                  </a:lnTo>
                  <a:lnTo>
                    <a:pt x="43" y="72"/>
                  </a:lnTo>
                  <a:lnTo>
                    <a:pt x="43" y="69"/>
                  </a:lnTo>
                  <a:lnTo>
                    <a:pt x="46" y="64"/>
                  </a:lnTo>
                  <a:lnTo>
                    <a:pt x="46" y="48"/>
                  </a:lnTo>
                  <a:lnTo>
                    <a:pt x="46" y="35"/>
                  </a:lnTo>
                  <a:lnTo>
                    <a:pt x="50" y="25"/>
                  </a:lnTo>
                  <a:lnTo>
                    <a:pt x="50" y="17"/>
                  </a:lnTo>
                  <a:lnTo>
                    <a:pt x="53" y="13"/>
                  </a:lnTo>
                  <a:lnTo>
                    <a:pt x="59" y="8"/>
                  </a:lnTo>
                  <a:lnTo>
                    <a:pt x="71" y="4"/>
                  </a:lnTo>
                  <a:lnTo>
                    <a:pt x="84" y="0"/>
                  </a:lnTo>
                  <a:lnTo>
                    <a:pt x="84" y="27"/>
                  </a:lnTo>
                  <a:lnTo>
                    <a:pt x="74" y="51"/>
                  </a:lnTo>
                  <a:lnTo>
                    <a:pt x="71" y="60"/>
                  </a:lnTo>
                  <a:lnTo>
                    <a:pt x="68" y="68"/>
                  </a:lnTo>
                  <a:lnTo>
                    <a:pt x="68" y="74"/>
                  </a:lnTo>
                  <a:lnTo>
                    <a:pt x="68" y="78"/>
                  </a:lnTo>
                  <a:lnTo>
                    <a:pt x="71" y="83"/>
                  </a:lnTo>
                  <a:lnTo>
                    <a:pt x="78" y="83"/>
                  </a:lnTo>
                  <a:lnTo>
                    <a:pt x="87" y="81"/>
                  </a:lnTo>
                  <a:lnTo>
                    <a:pt x="90" y="74"/>
                  </a:lnTo>
                  <a:lnTo>
                    <a:pt x="90" y="68"/>
                  </a:lnTo>
                  <a:lnTo>
                    <a:pt x="93" y="64"/>
                  </a:lnTo>
                  <a:lnTo>
                    <a:pt x="93" y="62"/>
                  </a:lnTo>
                  <a:lnTo>
                    <a:pt x="96" y="59"/>
                  </a:lnTo>
                  <a:lnTo>
                    <a:pt x="99" y="56"/>
                  </a:lnTo>
                  <a:lnTo>
                    <a:pt x="105" y="51"/>
                  </a:lnTo>
                  <a:lnTo>
                    <a:pt x="109" y="40"/>
                  </a:lnTo>
                  <a:lnTo>
                    <a:pt x="109" y="28"/>
                  </a:lnTo>
                  <a:lnTo>
                    <a:pt x="112" y="19"/>
                  </a:lnTo>
                  <a:lnTo>
                    <a:pt x="120" y="9"/>
                  </a:lnTo>
                  <a:lnTo>
                    <a:pt x="130" y="9"/>
                  </a:lnTo>
                  <a:lnTo>
                    <a:pt x="137" y="8"/>
                  </a:lnTo>
                  <a:lnTo>
                    <a:pt x="145" y="8"/>
                  </a:lnTo>
                  <a:lnTo>
                    <a:pt x="152" y="13"/>
                  </a:lnTo>
                  <a:lnTo>
                    <a:pt x="155" y="21"/>
                  </a:lnTo>
                  <a:lnTo>
                    <a:pt x="152" y="32"/>
                  </a:lnTo>
                  <a:lnTo>
                    <a:pt x="148" y="43"/>
                  </a:lnTo>
                  <a:lnTo>
                    <a:pt x="143" y="51"/>
                  </a:lnTo>
                  <a:lnTo>
                    <a:pt x="137" y="57"/>
                  </a:lnTo>
                  <a:lnTo>
                    <a:pt x="130" y="62"/>
                  </a:lnTo>
                  <a:lnTo>
                    <a:pt x="120" y="63"/>
                  </a:lnTo>
                  <a:lnTo>
                    <a:pt x="118" y="64"/>
                  </a:lnTo>
                  <a:lnTo>
                    <a:pt x="115" y="75"/>
                  </a:lnTo>
                  <a:lnTo>
                    <a:pt x="105" y="81"/>
                  </a:lnTo>
                  <a:lnTo>
                    <a:pt x="96" y="86"/>
                  </a:lnTo>
                  <a:lnTo>
                    <a:pt x="84" y="87"/>
                  </a:lnTo>
                  <a:lnTo>
                    <a:pt x="71" y="87"/>
                  </a:lnTo>
                  <a:lnTo>
                    <a:pt x="59" y="86"/>
                  </a:lnTo>
                  <a:lnTo>
                    <a:pt x="35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89" name="Freeform 274"/>
            <p:cNvSpPr>
              <a:spLocks/>
            </p:cNvSpPr>
            <p:nvPr/>
          </p:nvSpPr>
          <p:spPr bwMode="auto">
            <a:xfrm>
              <a:off x="2307" y="1199"/>
              <a:ext cx="155" cy="87"/>
            </a:xfrm>
            <a:custGeom>
              <a:avLst/>
              <a:gdLst>
                <a:gd name="T0" fmla="*/ 19 w 155"/>
                <a:gd name="T1" fmla="*/ 78 h 87"/>
                <a:gd name="T2" fmla="*/ 0 w 155"/>
                <a:gd name="T3" fmla="*/ 68 h 87"/>
                <a:gd name="T4" fmla="*/ 0 w 155"/>
                <a:gd name="T5" fmla="*/ 47 h 87"/>
                <a:gd name="T6" fmla="*/ 0 w 155"/>
                <a:gd name="T7" fmla="*/ 23 h 87"/>
                <a:gd name="T8" fmla="*/ 0 w 155"/>
                <a:gd name="T9" fmla="*/ 17 h 87"/>
                <a:gd name="T10" fmla="*/ 7 w 155"/>
                <a:gd name="T11" fmla="*/ 25 h 87"/>
                <a:gd name="T12" fmla="*/ 19 w 155"/>
                <a:gd name="T13" fmla="*/ 36 h 87"/>
                <a:gd name="T14" fmla="*/ 28 w 155"/>
                <a:gd name="T15" fmla="*/ 44 h 87"/>
                <a:gd name="T16" fmla="*/ 35 w 155"/>
                <a:gd name="T17" fmla="*/ 51 h 87"/>
                <a:gd name="T18" fmla="*/ 38 w 155"/>
                <a:gd name="T19" fmla="*/ 64 h 87"/>
                <a:gd name="T20" fmla="*/ 38 w 155"/>
                <a:gd name="T21" fmla="*/ 74 h 87"/>
                <a:gd name="T22" fmla="*/ 43 w 155"/>
                <a:gd name="T23" fmla="*/ 72 h 87"/>
                <a:gd name="T24" fmla="*/ 46 w 155"/>
                <a:gd name="T25" fmla="*/ 64 h 87"/>
                <a:gd name="T26" fmla="*/ 46 w 155"/>
                <a:gd name="T27" fmla="*/ 35 h 87"/>
                <a:gd name="T28" fmla="*/ 50 w 155"/>
                <a:gd name="T29" fmla="*/ 17 h 87"/>
                <a:gd name="T30" fmla="*/ 59 w 155"/>
                <a:gd name="T31" fmla="*/ 8 h 87"/>
                <a:gd name="T32" fmla="*/ 84 w 155"/>
                <a:gd name="T33" fmla="*/ 0 h 87"/>
                <a:gd name="T34" fmla="*/ 74 w 155"/>
                <a:gd name="T35" fmla="*/ 51 h 87"/>
                <a:gd name="T36" fmla="*/ 68 w 155"/>
                <a:gd name="T37" fmla="*/ 68 h 87"/>
                <a:gd name="T38" fmla="*/ 68 w 155"/>
                <a:gd name="T39" fmla="*/ 78 h 87"/>
                <a:gd name="T40" fmla="*/ 78 w 155"/>
                <a:gd name="T41" fmla="*/ 83 h 87"/>
                <a:gd name="T42" fmla="*/ 90 w 155"/>
                <a:gd name="T43" fmla="*/ 74 h 87"/>
                <a:gd name="T44" fmla="*/ 93 w 155"/>
                <a:gd name="T45" fmla="*/ 64 h 87"/>
                <a:gd name="T46" fmla="*/ 96 w 155"/>
                <a:gd name="T47" fmla="*/ 59 h 87"/>
                <a:gd name="T48" fmla="*/ 105 w 155"/>
                <a:gd name="T49" fmla="*/ 51 h 87"/>
                <a:gd name="T50" fmla="*/ 109 w 155"/>
                <a:gd name="T51" fmla="*/ 28 h 87"/>
                <a:gd name="T52" fmla="*/ 120 w 155"/>
                <a:gd name="T53" fmla="*/ 9 h 87"/>
                <a:gd name="T54" fmla="*/ 137 w 155"/>
                <a:gd name="T55" fmla="*/ 8 h 87"/>
                <a:gd name="T56" fmla="*/ 152 w 155"/>
                <a:gd name="T57" fmla="*/ 13 h 87"/>
                <a:gd name="T58" fmla="*/ 152 w 155"/>
                <a:gd name="T59" fmla="*/ 32 h 87"/>
                <a:gd name="T60" fmla="*/ 143 w 155"/>
                <a:gd name="T61" fmla="*/ 51 h 87"/>
                <a:gd name="T62" fmla="*/ 130 w 155"/>
                <a:gd name="T63" fmla="*/ 62 h 87"/>
                <a:gd name="T64" fmla="*/ 118 w 155"/>
                <a:gd name="T65" fmla="*/ 64 h 87"/>
                <a:gd name="T66" fmla="*/ 105 w 155"/>
                <a:gd name="T67" fmla="*/ 81 h 87"/>
                <a:gd name="T68" fmla="*/ 84 w 155"/>
                <a:gd name="T69" fmla="*/ 87 h 87"/>
                <a:gd name="T70" fmla="*/ 59 w 155"/>
                <a:gd name="T71" fmla="*/ 86 h 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5"/>
                <a:gd name="T109" fmla="*/ 0 h 87"/>
                <a:gd name="T110" fmla="*/ 155 w 155"/>
                <a:gd name="T111" fmla="*/ 87 h 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5" h="87">
                  <a:moveTo>
                    <a:pt x="35" y="84"/>
                  </a:moveTo>
                  <a:lnTo>
                    <a:pt x="19" y="78"/>
                  </a:lnTo>
                  <a:lnTo>
                    <a:pt x="10" y="74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4" y="20"/>
                  </a:lnTo>
                  <a:lnTo>
                    <a:pt x="7" y="25"/>
                  </a:lnTo>
                  <a:lnTo>
                    <a:pt x="13" y="32"/>
                  </a:lnTo>
                  <a:lnTo>
                    <a:pt x="19" y="36"/>
                  </a:lnTo>
                  <a:lnTo>
                    <a:pt x="22" y="41"/>
                  </a:lnTo>
                  <a:lnTo>
                    <a:pt x="28" y="44"/>
                  </a:lnTo>
                  <a:lnTo>
                    <a:pt x="35" y="45"/>
                  </a:lnTo>
                  <a:lnTo>
                    <a:pt x="35" y="51"/>
                  </a:lnTo>
                  <a:lnTo>
                    <a:pt x="38" y="57"/>
                  </a:lnTo>
                  <a:lnTo>
                    <a:pt x="38" y="64"/>
                  </a:lnTo>
                  <a:lnTo>
                    <a:pt x="38" y="71"/>
                  </a:lnTo>
                  <a:lnTo>
                    <a:pt x="38" y="74"/>
                  </a:lnTo>
                  <a:lnTo>
                    <a:pt x="40" y="75"/>
                  </a:lnTo>
                  <a:lnTo>
                    <a:pt x="43" y="72"/>
                  </a:lnTo>
                  <a:lnTo>
                    <a:pt x="43" y="69"/>
                  </a:lnTo>
                  <a:lnTo>
                    <a:pt x="46" y="64"/>
                  </a:lnTo>
                  <a:lnTo>
                    <a:pt x="46" y="48"/>
                  </a:lnTo>
                  <a:lnTo>
                    <a:pt x="46" y="35"/>
                  </a:lnTo>
                  <a:lnTo>
                    <a:pt x="50" y="25"/>
                  </a:lnTo>
                  <a:lnTo>
                    <a:pt x="50" y="17"/>
                  </a:lnTo>
                  <a:lnTo>
                    <a:pt x="53" y="13"/>
                  </a:lnTo>
                  <a:lnTo>
                    <a:pt x="59" y="8"/>
                  </a:lnTo>
                  <a:lnTo>
                    <a:pt x="71" y="4"/>
                  </a:lnTo>
                  <a:lnTo>
                    <a:pt x="84" y="0"/>
                  </a:lnTo>
                  <a:lnTo>
                    <a:pt x="84" y="27"/>
                  </a:lnTo>
                  <a:lnTo>
                    <a:pt x="74" y="51"/>
                  </a:lnTo>
                  <a:lnTo>
                    <a:pt x="71" y="60"/>
                  </a:lnTo>
                  <a:lnTo>
                    <a:pt x="68" y="68"/>
                  </a:lnTo>
                  <a:lnTo>
                    <a:pt x="68" y="74"/>
                  </a:lnTo>
                  <a:lnTo>
                    <a:pt x="68" y="78"/>
                  </a:lnTo>
                  <a:lnTo>
                    <a:pt x="71" y="83"/>
                  </a:lnTo>
                  <a:lnTo>
                    <a:pt x="78" y="83"/>
                  </a:lnTo>
                  <a:lnTo>
                    <a:pt x="87" y="81"/>
                  </a:lnTo>
                  <a:lnTo>
                    <a:pt x="90" y="74"/>
                  </a:lnTo>
                  <a:lnTo>
                    <a:pt x="90" y="68"/>
                  </a:lnTo>
                  <a:lnTo>
                    <a:pt x="93" y="64"/>
                  </a:lnTo>
                  <a:lnTo>
                    <a:pt x="93" y="62"/>
                  </a:lnTo>
                  <a:lnTo>
                    <a:pt x="96" y="59"/>
                  </a:lnTo>
                  <a:lnTo>
                    <a:pt x="99" y="56"/>
                  </a:lnTo>
                  <a:lnTo>
                    <a:pt x="105" y="51"/>
                  </a:lnTo>
                  <a:lnTo>
                    <a:pt x="109" y="40"/>
                  </a:lnTo>
                  <a:lnTo>
                    <a:pt x="109" y="28"/>
                  </a:lnTo>
                  <a:lnTo>
                    <a:pt x="112" y="19"/>
                  </a:lnTo>
                  <a:lnTo>
                    <a:pt x="120" y="9"/>
                  </a:lnTo>
                  <a:lnTo>
                    <a:pt x="130" y="9"/>
                  </a:lnTo>
                  <a:lnTo>
                    <a:pt x="137" y="8"/>
                  </a:lnTo>
                  <a:lnTo>
                    <a:pt x="145" y="8"/>
                  </a:lnTo>
                  <a:lnTo>
                    <a:pt x="152" y="13"/>
                  </a:lnTo>
                  <a:lnTo>
                    <a:pt x="155" y="21"/>
                  </a:lnTo>
                  <a:lnTo>
                    <a:pt x="152" y="32"/>
                  </a:lnTo>
                  <a:lnTo>
                    <a:pt x="148" y="43"/>
                  </a:lnTo>
                  <a:lnTo>
                    <a:pt x="143" y="51"/>
                  </a:lnTo>
                  <a:lnTo>
                    <a:pt x="137" y="57"/>
                  </a:lnTo>
                  <a:lnTo>
                    <a:pt x="130" y="62"/>
                  </a:lnTo>
                  <a:lnTo>
                    <a:pt x="120" y="63"/>
                  </a:lnTo>
                  <a:lnTo>
                    <a:pt x="118" y="64"/>
                  </a:lnTo>
                  <a:lnTo>
                    <a:pt x="115" y="75"/>
                  </a:lnTo>
                  <a:lnTo>
                    <a:pt x="105" y="81"/>
                  </a:lnTo>
                  <a:lnTo>
                    <a:pt x="96" y="86"/>
                  </a:lnTo>
                  <a:lnTo>
                    <a:pt x="84" y="87"/>
                  </a:lnTo>
                  <a:lnTo>
                    <a:pt x="71" y="87"/>
                  </a:lnTo>
                  <a:lnTo>
                    <a:pt x="59" y="86"/>
                  </a:lnTo>
                  <a:lnTo>
                    <a:pt x="35" y="84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22" name="Group 278"/>
          <p:cNvGrpSpPr>
            <a:grpSpLocks/>
          </p:cNvGrpSpPr>
          <p:nvPr/>
        </p:nvGrpSpPr>
        <p:grpSpPr bwMode="auto">
          <a:xfrm>
            <a:off x="3778250" y="2060575"/>
            <a:ext cx="241300" cy="141288"/>
            <a:chOff x="2137" y="1175"/>
            <a:chExt cx="152" cy="89"/>
          </a:xfrm>
        </p:grpSpPr>
        <p:sp>
          <p:nvSpPr>
            <p:cNvPr id="47286" name="Freeform 276"/>
            <p:cNvSpPr>
              <a:spLocks/>
            </p:cNvSpPr>
            <p:nvPr/>
          </p:nvSpPr>
          <p:spPr bwMode="auto">
            <a:xfrm>
              <a:off x="2137" y="1175"/>
              <a:ext cx="152" cy="89"/>
            </a:xfrm>
            <a:custGeom>
              <a:avLst/>
              <a:gdLst>
                <a:gd name="T0" fmla="*/ 17 w 152"/>
                <a:gd name="T1" fmla="*/ 80 h 89"/>
                <a:gd name="T2" fmla="*/ 0 w 152"/>
                <a:gd name="T3" fmla="*/ 68 h 89"/>
                <a:gd name="T4" fmla="*/ 0 w 152"/>
                <a:gd name="T5" fmla="*/ 49 h 89"/>
                <a:gd name="T6" fmla="*/ 0 w 152"/>
                <a:gd name="T7" fmla="*/ 24 h 89"/>
                <a:gd name="T8" fmla="*/ 0 w 152"/>
                <a:gd name="T9" fmla="*/ 18 h 89"/>
                <a:gd name="T10" fmla="*/ 5 w 152"/>
                <a:gd name="T11" fmla="*/ 27 h 89"/>
                <a:gd name="T12" fmla="*/ 17 w 152"/>
                <a:gd name="T13" fmla="*/ 40 h 89"/>
                <a:gd name="T14" fmla="*/ 28 w 152"/>
                <a:gd name="T15" fmla="*/ 45 h 89"/>
                <a:gd name="T16" fmla="*/ 33 w 152"/>
                <a:gd name="T17" fmla="*/ 53 h 89"/>
                <a:gd name="T18" fmla="*/ 36 w 152"/>
                <a:gd name="T19" fmla="*/ 66 h 89"/>
                <a:gd name="T20" fmla="*/ 40 w 152"/>
                <a:gd name="T21" fmla="*/ 76 h 89"/>
                <a:gd name="T22" fmla="*/ 42 w 152"/>
                <a:gd name="T23" fmla="*/ 75 h 89"/>
                <a:gd name="T24" fmla="*/ 48 w 152"/>
                <a:gd name="T25" fmla="*/ 66 h 89"/>
                <a:gd name="T26" fmla="*/ 48 w 152"/>
                <a:gd name="T27" fmla="*/ 37 h 89"/>
                <a:gd name="T28" fmla="*/ 50 w 152"/>
                <a:gd name="T29" fmla="*/ 20 h 89"/>
                <a:gd name="T30" fmla="*/ 59 w 152"/>
                <a:gd name="T31" fmla="*/ 9 h 89"/>
                <a:gd name="T32" fmla="*/ 81 w 152"/>
                <a:gd name="T33" fmla="*/ 0 h 89"/>
                <a:gd name="T34" fmla="*/ 85 w 152"/>
                <a:gd name="T35" fmla="*/ 28 h 89"/>
                <a:gd name="T36" fmla="*/ 73 w 152"/>
                <a:gd name="T37" fmla="*/ 53 h 89"/>
                <a:gd name="T38" fmla="*/ 67 w 152"/>
                <a:gd name="T39" fmla="*/ 70 h 89"/>
                <a:gd name="T40" fmla="*/ 67 w 152"/>
                <a:gd name="T41" fmla="*/ 80 h 89"/>
                <a:gd name="T42" fmla="*/ 71 w 152"/>
                <a:gd name="T43" fmla="*/ 83 h 89"/>
                <a:gd name="T44" fmla="*/ 85 w 152"/>
                <a:gd name="T45" fmla="*/ 82 h 89"/>
                <a:gd name="T46" fmla="*/ 90 w 152"/>
                <a:gd name="T47" fmla="*/ 68 h 89"/>
                <a:gd name="T48" fmla="*/ 93 w 152"/>
                <a:gd name="T49" fmla="*/ 63 h 89"/>
                <a:gd name="T50" fmla="*/ 99 w 152"/>
                <a:gd name="T51" fmla="*/ 57 h 89"/>
                <a:gd name="T52" fmla="*/ 107 w 152"/>
                <a:gd name="T53" fmla="*/ 41 h 89"/>
                <a:gd name="T54" fmla="*/ 112 w 152"/>
                <a:gd name="T55" fmla="*/ 20 h 89"/>
                <a:gd name="T56" fmla="*/ 130 w 152"/>
                <a:gd name="T57" fmla="*/ 11 h 89"/>
                <a:gd name="T58" fmla="*/ 143 w 152"/>
                <a:gd name="T59" fmla="*/ 9 h 89"/>
                <a:gd name="T60" fmla="*/ 149 w 152"/>
                <a:gd name="T61" fmla="*/ 13 h 89"/>
                <a:gd name="T62" fmla="*/ 152 w 152"/>
                <a:gd name="T63" fmla="*/ 34 h 89"/>
                <a:gd name="T64" fmla="*/ 143 w 152"/>
                <a:gd name="T65" fmla="*/ 53 h 89"/>
                <a:gd name="T66" fmla="*/ 130 w 152"/>
                <a:gd name="T67" fmla="*/ 63 h 89"/>
                <a:gd name="T68" fmla="*/ 118 w 152"/>
                <a:gd name="T69" fmla="*/ 66 h 89"/>
                <a:gd name="T70" fmla="*/ 107 w 152"/>
                <a:gd name="T71" fmla="*/ 83 h 89"/>
                <a:gd name="T72" fmla="*/ 85 w 152"/>
                <a:gd name="T73" fmla="*/ 89 h 89"/>
                <a:gd name="T74" fmla="*/ 59 w 152"/>
                <a:gd name="T75" fmla="*/ 87 h 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2"/>
                <a:gd name="T115" fmla="*/ 0 h 89"/>
                <a:gd name="T116" fmla="*/ 152 w 152"/>
                <a:gd name="T117" fmla="*/ 89 h 8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2" h="89">
                  <a:moveTo>
                    <a:pt x="33" y="86"/>
                  </a:moveTo>
                  <a:lnTo>
                    <a:pt x="17" y="80"/>
                  </a:lnTo>
                  <a:lnTo>
                    <a:pt x="8" y="75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3" y="21"/>
                  </a:lnTo>
                  <a:lnTo>
                    <a:pt x="5" y="27"/>
                  </a:lnTo>
                  <a:lnTo>
                    <a:pt x="11" y="34"/>
                  </a:lnTo>
                  <a:lnTo>
                    <a:pt x="17" y="40"/>
                  </a:lnTo>
                  <a:lnTo>
                    <a:pt x="22" y="44"/>
                  </a:lnTo>
                  <a:lnTo>
                    <a:pt x="28" y="45"/>
                  </a:lnTo>
                  <a:lnTo>
                    <a:pt x="33" y="47"/>
                  </a:lnTo>
                  <a:lnTo>
                    <a:pt x="33" y="53"/>
                  </a:lnTo>
                  <a:lnTo>
                    <a:pt x="36" y="59"/>
                  </a:lnTo>
                  <a:lnTo>
                    <a:pt x="36" y="66"/>
                  </a:lnTo>
                  <a:lnTo>
                    <a:pt x="36" y="71"/>
                  </a:lnTo>
                  <a:lnTo>
                    <a:pt x="40" y="76"/>
                  </a:lnTo>
                  <a:lnTo>
                    <a:pt x="40" y="78"/>
                  </a:lnTo>
                  <a:lnTo>
                    <a:pt x="42" y="75"/>
                  </a:lnTo>
                  <a:lnTo>
                    <a:pt x="45" y="70"/>
                  </a:lnTo>
                  <a:lnTo>
                    <a:pt x="48" y="66"/>
                  </a:lnTo>
                  <a:lnTo>
                    <a:pt x="48" y="50"/>
                  </a:lnTo>
                  <a:lnTo>
                    <a:pt x="48" y="37"/>
                  </a:lnTo>
                  <a:lnTo>
                    <a:pt x="50" y="27"/>
                  </a:lnTo>
                  <a:lnTo>
                    <a:pt x="50" y="20"/>
                  </a:lnTo>
                  <a:lnTo>
                    <a:pt x="54" y="13"/>
                  </a:lnTo>
                  <a:lnTo>
                    <a:pt x="59" y="9"/>
                  </a:lnTo>
                  <a:lnTo>
                    <a:pt x="71" y="5"/>
                  </a:lnTo>
                  <a:lnTo>
                    <a:pt x="81" y="0"/>
                  </a:lnTo>
                  <a:lnTo>
                    <a:pt x="85" y="15"/>
                  </a:lnTo>
                  <a:lnTo>
                    <a:pt x="85" y="28"/>
                  </a:lnTo>
                  <a:lnTo>
                    <a:pt x="78" y="41"/>
                  </a:lnTo>
                  <a:lnTo>
                    <a:pt x="73" y="53"/>
                  </a:lnTo>
                  <a:lnTo>
                    <a:pt x="71" y="63"/>
                  </a:lnTo>
                  <a:lnTo>
                    <a:pt x="67" y="70"/>
                  </a:lnTo>
                  <a:lnTo>
                    <a:pt x="67" y="76"/>
                  </a:lnTo>
                  <a:lnTo>
                    <a:pt x="67" y="80"/>
                  </a:lnTo>
                  <a:lnTo>
                    <a:pt x="67" y="82"/>
                  </a:lnTo>
                  <a:lnTo>
                    <a:pt x="71" y="83"/>
                  </a:lnTo>
                  <a:lnTo>
                    <a:pt x="76" y="83"/>
                  </a:lnTo>
                  <a:lnTo>
                    <a:pt x="85" y="82"/>
                  </a:lnTo>
                  <a:lnTo>
                    <a:pt x="87" y="75"/>
                  </a:lnTo>
                  <a:lnTo>
                    <a:pt x="90" y="68"/>
                  </a:lnTo>
                  <a:lnTo>
                    <a:pt x="90" y="66"/>
                  </a:lnTo>
                  <a:lnTo>
                    <a:pt x="93" y="63"/>
                  </a:lnTo>
                  <a:lnTo>
                    <a:pt x="95" y="59"/>
                  </a:lnTo>
                  <a:lnTo>
                    <a:pt x="99" y="57"/>
                  </a:lnTo>
                  <a:lnTo>
                    <a:pt x="104" y="53"/>
                  </a:lnTo>
                  <a:lnTo>
                    <a:pt x="107" y="41"/>
                  </a:lnTo>
                  <a:lnTo>
                    <a:pt x="109" y="29"/>
                  </a:lnTo>
                  <a:lnTo>
                    <a:pt x="112" y="20"/>
                  </a:lnTo>
                  <a:lnTo>
                    <a:pt x="121" y="11"/>
                  </a:lnTo>
                  <a:lnTo>
                    <a:pt x="130" y="11"/>
                  </a:lnTo>
                  <a:lnTo>
                    <a:pt x="138" y="9"/>
                  </a:lnTo>
                  <a:lnTo>
                    <a:pt x="143" y="9"/>
                  </a:lnTo>
                  <a:lnTo>
                    <a:pt x="146" y="11"/>
                  </a:lnTo>
                  <a:lnTo>
                    <a:pt x="149" y="13"/>
                  </a:lnTo>
                  <a:lnTo>
                    <a:pt x="152" y="24"/>
                  </a:lnTo>
                  <a:lnTo>
                    <a:pt x="152" y="34"/>
                  </a:lnTo>
                  <a:lnTo>
                    <a:pt x="149" y="44"/>
                  </a:lnTo>
                  <a:lnTo>
                    <a:pt x="143" y="53"/>
                  </a:lnTo>
                  <a:lnTo>
                    <a:pt x="138" y="58"/>
                  </a:lnTo>
                  <a:lnTo>
                    <a:pt x="130" y="63"/>
                  </a:lnTo>
                  <a:lnTo>
                    <a:pt x="121" y="64"/>
                  </a:lnTo>
                  <a:lnTo>
                    <a:pt x="118" y="66"/>
                  </a:lnTo>
                  <a:lnTo>
                    <a:pt x="116" y="76"/>
                  </a:lnTo>
                  <a:lnTo>
                    <a:pt x="107" y="83"/>
                  </a:lnTo>
                  <a:lnTo>
                    <a:pt x="95" y="87"/>
                  </a:lnTo>
                  <a:lnTo>
                    <a:pt x="85" y="89"/>
                  </a:lnTo>
                  <a:lnTo>
                    <a:pt x="71" y="89"/>
                  </a:lnTo>
                  <a:lnTo>
                    <a:pt x="59" y="87"/>
                  </a:lnTo>
                  <a:lnTo>
                    <a:pt x="33" y="8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87" name="Freeform 277"/>
            <p:cNvSpPr>
              <a:spLocks/>
            </p:cNvSpPr>
            <p:nvPr/>
          </p:nvSpPr>
          <p:spPr bwMode="auto">
            <a:xfrm>
              <a:off x="2137" y="1175"/>
              <a:ext cx="152" cy="89"/>
            </a:xfrm>
            <a:custGeom>
              <a:avLst/>
              <a:gdLst>
                <a:gd name="T0" fmla="*/ 17 w 152"/>
                <a:gd name="T1" fmla="*/ 80 h 89"/>
                <a:gd name="T2" fmla="*/ 0 w 152"/>
                <a:gd name="T3" fmla="*/ 68 h 89"/>
                <a:gd name="T4" fmla="*/ 0 w 152"/>
                <a:gd name="T5" fmla="*/ 49 h 89"/>
                <a:gd name="T6" fmla="*/ 0 w 152"/>
                <a:gd name="T7" fmla="*/ 24 h 89"/>
                <a:gd name="T8" fmla="*/ 0 w 152"/>
                <a:gd name="T9" fmla="*/ 18 h 89"/>
                <a:gd name="T10" fmla="*/ 5 w 152"/>
                <a:gd name="T11" fmla="*/ 27 h 89"/>
                <a:gd name="T12" fmla="*/ 17 w 152"/>
                <a:gd name="T13" fmla="*/ 40 h 89"/>
                <a:gd name="T14" fmla="*/ 28 w 152"/>
                <a:gd name="T15" fmla="*/ 45 h 89"/>
                <a:gd name="T16" fmla="*/ 33 w 152"/>
                <a:gd name="T17" fmla="*/ 53 h 89"/>
                <a:gd name="T18" fmla="*/ 36 w 152"/>
                <a:gd name="T19" fmla="*/ 66 h 89"/>
                <a:gd name="T20" fmla="*/ 40 w 152"/>
                <a:gd name="T21" fmla="*/ 76 h 89"/>
                <a:gd name="T22" fmla="*/ 42 w 152"/>
                <a:gd name="T23" fmla="*/ 75 h 89"/>
                <a:gd name="T24" fmla="*/ 48 w 152"/>
                <a:gd name="T25" fmla="*/ 66 h 89"/>
                <a:gd name="T26" fmla="*/ 48 w 152"/>
                <a:gd name="T27" fmla="*/ 37 h 89"/>
                <a:gd name="T28" fmla="*/ 50 w 152"/>
                <a:gd name="T29" fmla="*/ 20 h 89"/>
                <a:gd name="T30" fmla="*/ 59 w 152"/>
                <a:gd name="T31" fmla="*/ 9 h 89"/>
                <a:gd name="T32" fmla="*/ 81 w 152"/>
                <a:gd name="T33" fmla="*/ 0 h 89"/>
                <a:gd name="T34" fmla="*/ 85 w 152"/>
                <a:gd name="T35" fmla="*/ 28 h 89"/>
                <a:gd name="T36" fmla="*/ 73 w 152"/>
                <a:gd name="T37" fmla="*/ 53 h 89"/>
                <a:gd name="T38" fmla="*/ 67 w 152"/>
                <a:gd name="T39" fmla="*/ 70 h 89"/>
                <a:gd name="T40" fmla="*/ 67 w 152"/>
                <a:gd name="T41" fmla="*/ 80 h 89"/>
                <a:gd name="T42" fmla="*/ 71 w 152"/>
                <a:gd name="T43" fmla="*/ 83 h 89"/>
                <a:gd name="T44" fmla="*/ 85 w 152"/>
                <a:gd name="T45" fmla="*/ 82 h 89"/>
                <a:gd name="T46" fmla="*/ 90 w 152"/>
                <a:gd name="T47" fmla="*/ 68 h 89"/>
                <a:gd name="T48" fmla="*/ 93 w 152"/>
                <a:gd name="T49" fmla="*/ 63 h 89"/>
                <a:gd name="T50" fmla="*/ 99 w 152"/>
                <a:gd name="T51" fmla="*/ 57 h 89"/>
                <a:gd name="T52" fmla="*/ 107 w 152"/>
                <a:gd name="T53" fmla="*/ 41 h 89"/>
                <a:gd name="T54" fmla="*/ 112 w 152"/>
                <a:gd name="T55" fmla="*/ 20 h 89"/>
                <a:gd name="T56" fmla="*/ 130 w 152"/>
                <a:gd name="T57" fmla="*/ 11 h 89"/>
                <a:gd name="T58" fmla="*/ 143 w 152"/>
                <a:gd name="T59" fmla="*/ 9 h 89"/>
                <a:gd name="T60" fmla="*/ 149 w 152"/>
                <a:gd name="T61" fmla="*/ 13 h 89"/>
                <a:gd name="T62" fmla="*/ 152 w 152"/>
                <a:gd name="T63" fmla="*/ 34 h 89"/>
                <a:gd name="T64" fmla="*/ 143 w 152"/>
                <a:gd name="T65" fmla="*/ 53 h 89"/>
                <a:gd name="T66" fmla="*/ 130 w 152"/>
                <a:gd name="T67" fmla="*/ 63 h 89"/>
                <a:gd name="T68" fmla="*/ 118 w 152"/>
                <a:gd name="T69" fmla="*/ 66 h 89"/>
                <a:gd name="T70" fmla="*/ 107 w 152"/>
                <a:gd name="T71" fmla="*/ 83 h 89"/>
                <a:gd name="T72" fmla="*/ 85 w 152"/>
                <a:gd name="T73" fmla="*/ 89 h 89"/>
                <a:gd name="T74" fmla="*/ 59 w 152"/>
                <a:gd name="T75" fmla="*/ 87 h 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2"/>
                <a:gd name="T115" fmla="*/ 0 h 89"/>
                <a:gd name="T116" fmla="*/ 152 w 152"/>
                <a:gd name="T117" fmla="*/ 89 h 8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2" h="89">
                  <a:moveTo>
                    <a:pt x="33" y="86"/>
                  </a:moveTo>
                  <a:lnTo>
                    <a:pt x="17" y="80"/>
                  </a:lnTo>
                  <a:lnTo>
                    <a:pt x="8" y="75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3" y="21"/>
                  </a:lnTo>
                  <a:lnTo>
                    <a:pt x="5" y="27"/>
                  </a:lnTo>
                  <a:lnTo>
                    <a:pt x="11" y="34"/>
                  </a:lnTo>
                  <a:lnTo>
                    <a:pt x="17" y="40"/>
                  </a:lnTo>
                  <a:lnTo>
                    <a:pt x="22" y="44"/>
                  </a:lnTo>
                  <a:lnTo>
                    <a:pt x="28" y="45"/>
                  </a:lnTo>
                  <a:lnTo>
                    <a:pt x="33" y="47"/>
                  </a:lnTo>
                  <a:lnTo>
                    <a:pt x="33" y="53"/>
                  </a:lnTo>
                  <a:lnTo>
                    <a:pt x="36" y="59"/>
                  </a:lnTo>
                  <a:lnTo>
                    <a:pt x="36" y="66"/>
                  </a:lnTo>
                  <a:lnTo>
                    <a:pt x="36" y="71"/>
                  </a:lnTo>
                  <a:lnTo>
                    <a:pt x="40" y="76"/>
                  </a:lnTo>
                  <a:lnTo>
                    <a:pt x="40" y="78"/>
                  </a:lnTo>
                  <a:lnTo>
                    <a:pt x="42" y="75"/>
                  </a:lnTo>
                  <a:lnTo>
                    <a:pt x="45" y="70"/>
                  </a:lnTo>
                  <a:lnTo>
                    <a:pt x="48" y="66"/>
                  </a:lnTo>
                  <a:lnTo>
                    <a:pt x="48" y="50"/>
                  </a:lnTo>
                  <a:lnTo>
                    <a:pt x="48" y="37"/>
                  </a:lnTo>
                  <a:lnTo>
                    <a:pt x="50" y="27"/>
                  </a:lnTo>
                  <a:lnTo>
                    <a:pt x="50" y="20"/>
                  </a:lnTo>
                  <a:lnTo>
                    <a:pt x="54" y="13"/>
                  </a:lnTo>
                  <a:lnTo>
                    <a:pt x="59" y="9"/>
                  </a:lnTo>
                  <a:lnTo>
                    <a:pt x="71" y="5"/>
                  </a:lnTo>
                  <a:lnTo>
                    <a:pt x="81" y="0"/>
                  </a:lnTo>
                  <a:lnTo>
                    <a:pt x="85" y="15"/>
                  </a:lnTo>
                  <a:lnTo>
                    <a:pt x="85" y="28"/>
                  </a:lnTo>
                  <a:lnTo>
                    <a:pt x="78" y="41"/>
                  </a:lnTo>
                  <a:lnTo>
                    <a:pt x="73" y="53"/>
                  </a:lnTo>
                  <a:lnTo>
                    <a:pt x="71" y="63"/>
                  </a:lnTo>
                  <a:lnTo>
                    <a:pt x="67" y="70"/>
                  </a:lnTo>
                  <a:lnTo>
                    <a:pt x="67" y="76"/>
                  </a:lnTo>
                  <a:lnTo>
                    <a:pt x="67" y="80"/>
                  </a:lnTo>
                  <a:lnTo>
                    <a:pt x="67" y="82"/>
                  </a:lnTo>
                  <a:lnTo>
                    <a:pt x="71" y="83"/>
                  </a:lnTo>
                  <a:lnTo>
                    <a:pt x="76" y="83"/>
                  </a:lnTo>
                  <a:lnTo>
                    <a:pt x="85" y="82"/>
                  </a:lnTo>
                  <a:lnTo>
                    <a:pt x="87" y="75"/>
                  </a:lnTo>
                  <a:lnTo>
                    <a:pt x="90" y="68"/>
                  </a:lnTo>
                  <a:lnTo>
                    <a:pt x="90" y="66"/>
                  </a:lnTo>
                  <a:lnTo>
                    <a:pt x="93" y="63"/>
                  </a:lnTo>
                  <a:lnTo>
                    <a:pt x="95" y="59"/>
                  </a:lnTo>
                  <a:lnTo>
                    <a:pt x="99" y="57"/>
                  </a:lnTo>
                  <a:lnTo>
                    <a:pt x="104" y="53"/>
                  </a:lnTo>
                  <a:lnTo>
                    <a:pt x="107" y="41"/>
                  </a:lnTo>
                  <a:lnTo>
                    <a:pt x="109" y="29"/>
                  </a:lnTo>
                  <a:lnTo>
                    <a:pt x="112" y="20"/>
                  </a:lnTo>
                  <a:lnTo>
                    <a:pt x="121" y="11"/>
                  </a:lnTo>
                  <a:lnTo>
                    <a:pt x="130" y="11"/>
                  </a:lnTo>
                  <a:lnTo>
                    <a:pt x="138" y="9"/>
                  </a:lnTo>
                  <a:lnTo>
                    <a:pt x="143" y="9"/>
                  </a:lnTo>
                  <a:lnTo>
                    <a:pt x="146" y="11"/>
                  </a:lnTo>
                  <a:lnTo>
                    <a:pt x="149" y="13"/>
                  </a:lnTo>
                  <a:lnTo>
                    <a:pt x="152" y="24"/>
                  </a:lnTo>
                  <a:lnTo>
                    <a:pt x="152" y="34"/>
                  </a:lnTo>
                  <a:lnTo>
                    <a:pt x="149" y="44"/>
                  </a:lnTo>
                  <a:lnTo>
                    <a:pt x="143" y="53"/>
                  </a:lnTo>
                  <a:lnTo>
                    <a:pt x="138" y="58"/>
                  </a:lnTo>
                  <a:lnTo>
                    <a:pt x="130" y="63"/>
                  </a:lnTo>
                  <a:lnTo>
                    <a:pt x="121" y="64"/>
                  </a:lnTo>
                  <a:lnTo>
                    <a:pt x="118" y="66"/>
                  </a:lnTo>
                  <a:lnTo>
                    <a:pt x="116" y="76"/>
                  </a:lnTo>
                  <a:lnTo>
                    <a:pt x="107" y="83"/>
                  </a:lnTo>
                  <a:lnTo>
                    <a:pt x="95" y="87"/>
                  </a:lnTo>
                  <a:lnTo>
                    <a:pt x="85" y="89"/>
                  </a:lnTo>
                  <a:lnTo>
                    <a:pt x="71" y="89"/>
                  </a:lnTo>
                  <a:lnTo>
                    <a:pt x="59" y="87"/>
                  </a:lnTo>
                  <a:lnTo>
                    <a:pt x="33" y="86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23" name="Group 281"/>
          <p:cNvGrpSpPr>
            <a:grpSpLocks/>
          </p:cNvGrpSpPr>
          <p:nvPr/>
        </p:nvGrpSpPr>
        <p:grpSpPr bwMode="auto">
          <a:xfrm>
            <a:off x="3130550" y="2276475"/>
            <a:ext cx="73025" cy="87313"/>
            <a:chOff x="1347" y="1455"/>
            <a:chExt cx="46" cy="55"/>
          </a:xfrm>
        </p:grpSpPr>
        <p:sp>
          <p:nvSpPr>
            <p:cNvPr id="47284" name="Freeform 279"/>
            <p:cNvSpPr>
              <a:spLocks/>
            </p:cNvSpPr>
            <p:nvPr/>
          </p:nvSpPr>
          <p:spPr bwMode="auto">
            <a:xfrm>
              <a:off x="1347" y="1455"/>
              <a:ext cx="46" cy="55"/>
            </a:xfrm>
            <a:custGeom>
              <a:avLst/>
              <a:gdLst>
                <a:gd name="T0" fmla="*/ 12 w 46"/>
                <a:gd name="T1" fmla="*/ 55 h 55"/>
                <a:gd name="T2" fmla="*/ 8 w 46"/>
                <a:gd name="T3" fmla="*/ 48 h 55"/>
                <a:gd name="T4" fmla="*/ 5 w 46"/>
                <a:gd name="T5" fmla="*/ 41 h 55"/>
                <a:gd name="T6" fmla="*/ 0 w 46"/>
                <a:gd name="T7" fmla="*/ 30 h 55"/>
                <a:gd name="T8" fmla="*/ 0 w 46"/>
                <a:gd name="T9" fmla="*/ 17 h 55"/>
                <a:gd name="T10" fmla="*/ 0 w 46"/>
                <a:gd name="T11" fmla="*/ 9 h 55"/>
                <a:gd name="T12" fmla="*/ 2 w 46"/>
                <a:gd name="T13" fmla="*/ 0 h 55"/>
                <a:gd name="T14" fmla="*/ 3 w 46"/>
                <a:gd name="T15" fmla="*/ 7 h 55"/>
                <a:gd name="T16" fmla="*/ 5 w 46"/>
                <a:gd name="T17" fmla="*/ 13 h 55"/>
                <a:gd name="T18" fmla="*/ 7 w 46"/>
                <a:gd name="T19" fmla="*/ 20 h 55"/>
                <a:gd name="T20" fmla="*/ 7 w 46"/>
                <a:gd name="T21" fmla="*/ 22 h 55"/>
                <a:gd name="T22" fmla="*/ 7 w 46"/>
                <a:gd name="T23" fmla="*/ 20 h 55"/>
                <a:gd name="T24" fmla="*/ 9 w 46"/>
                <a:gd name="T25" fmla="*/ 22 h 55"/>
                <a:gd name="T26" fmla="*/ 12 w 46"/>
                <a:gd name="T27" fmla="*/ 30 h 55"/>
                <a:gd name="T28" fmla="*/ 14 w 46"/>
                <a:gd name="T29" fmla="*/ 35 h 55"/>
                <a:gd name="T30" fmla="*/ 16 w 46"/>
                <a:gd name="T31" fmla="*/ 42 h 55"/>
                <a:gd name="T32" fmla="*/ 19 w 46"/>
                <a:gd name="T33" fmla="*/ 48 h 55"/>
                <a:gd name="T34" fmla="*/ 19 w 46"/>
                <a:gd name="T35" fmla="*/ 50 h 55"/>
                <a:gd name="T36" fmla="*/ 26 w 46"/>
                <a:gd name="T37" fmla="*/ 41 h 55"/>
                <a:gd name="T38" fmla="*/ 33 w 46"/>
                <a:gd name="T39" fmla="*/ 31 h 55"/>
                <a:gd name="T40" fmla="*/ 38 w 46"/>
                <a:gd name="T41" fmla="*/ 23 h 55"/>
                <a:gd name="T42" fmla="*/ 41 w 46"/>
                <a:gd name="T43" fmla="*/ 22 h 55"/>
                <a:gd name="T44" fmla="*/ 41 w 46"/>
                <a:gd name="T45" fmla="*/ 20 h 55"/>
                <a:gd name="T46" fmla="*/ 46 w 46"/>
                <a:gd name="T47" fmla="*/ 28 h 55"/>
                <a:gd name="T48" fmla="*/ 46 w 46"/>
                <a:gd name="T49" fmla="*/ 33 h 55"/>
                <a:gd name="T50" fmla="*/ 46 w 46"/>
                <a:gd name="T51" fmla="*/ 37 h 55"/>
                <a:gd name="T52" fmla="*/ 42 w 46"/>
                <a:gd name="T53" fmla="*/ 39 h 55"/>
                <a:gd name="T54" fmla="*/ 35 w 46"/>
                <a:gd name="T55" fmla="*/ 44 h 55"/>
                <a:gd name="T56" fmla="*/ 22 w 46"/>
                <a:gd name="T57" fmla="*/ 46 h 55"/>
                <a:gd name="T58" fmla="*/ 16 w 46"/>
                <a:gd name="T59" fmla="*/ 50 h 55"/>
                <a:gd name="T60" fmla="*/ 13 w 46"/>
                <a:gd name="T61" fmla="*/ 52 h 55"/>
                <a:gd name="T62" fmla="*/ 12 w 46"/>
                <a:gd name="T63" fmla="*/ 52 h 55"/>
                <a:gd name="T64" fmla="*/ 12 w 46"/>
                <a:gd name="T65" fmla="*/ 55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6"/>
                <a:gd name="T100" fmla="*/ 0 h 55"/>
                <a:gd name="T101" fmla="*/ 46 w 46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6" h="55">
                  <a:moveTo>
                    <a:pt x="12" y="55"/>
                  </a:moveTo>
                  <a:lnTo>
                    <a:pt x="8" y="48"/>
                  </a:lnTo>
                  <a:lnTo>
                    <a:pt x="5" y="41"/>
                  </a:lnTo>
                  <a:lnTo>
                    <a:pt x="0" y="30"/>
                  </a:lnTo>
                  <a:lnTo>
                    <a:pt x="0" y="17"/>
                  </a:lnTo>
                  <a:lnTo>
                    <a:pt x="0" y="9"/>
                  </a:lnTo>
                  <a:lnTo>
                    <a:pt x="2" y="0"/>
                  </a:lnTo>
                  <a:lnTo>
                    <a:pt x="3" y="7"/>
                  </a:lnTo>
                  <a:lnTo>
                    <a:pt x="5" y="13"/>
                  </a:lnTo>
                  <a:lnTo>
                    <a:pt x="7" y="20"/>
                  </a:lnTo>
                  <a:lnTo>
                    <a:pt x="7" y="22"/>
                  </a:lnTo>
                  <a:lnTo>
                    <a:pt x="7" y="20"/>
                  </a:lnTo>
                  <a:lnTo>
                    <a:pt x="9" y="22"/>
                  </a:lnTo>
                  <a:lnTo>
                    <a:pt x="12" y="30"/>
                  </a:lnTo>
                  <a:lnTo>
                    <a:pt x="14" y="35"/>
                  </a:lnTo>
                  <a:lnTo>
                    <a:pt x="16" y="42"/>
                  </a:lnTo>
                  <a:lnTo>
                    <a:pt x="19" y="48"/>
                  </a:lnTo>
                  <a:lnTo>
                    <a:pt x="19" y="50"/>
                  </a:lnTo>
                  <a:lnTo>
                    <a:pt x="26" y="41"/>
                  </a:lnTo>
                  <a:lnTo>
                    <a:pt x="33" y="31"/>
                  </a:lnTo>
                  <a:lnTo>
                    <a:pt x="38" y="23"/>
                  </a:lnTo>
                  <a:lnTo>
                    <a:pt x="41" y="22"/>
                  </a:lnTo>
                  <a:lnTo>
                    <a:pt x="41" y="20"/>
                  </a:lnTo>
                  <a:lnTo>
                    <a:pt x="46" y="28"/>
                  </a:lnTo>
                  <a:lnTo>
                    <a:pt x="46" y="33"/>
                  </a:lnTo>
                  <a:lnTo>
                    <a:pt x="46" y="37"/>
                  </a:lnTo>
                  <a:lnTo>
                    <a:pt x="42" y="39"/>
                  </a:lnTo>
                  <a:lnTo>
                    <a:pt x="35" y="44"/>
                  </a:lnTo>
                  <a:lnTo>
                    <a:pt x="22" y="46"/>
                  </a:lnTo>
                  <a:lnTo>
                    <a:pt x="16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12" y="55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85" name="Freeform 280"/>
            <p:cNvSpPr>
              <a:spLocks/>
            </p:cNvSpPr>
            <p:nvPr/>
          </p:nvSpPr>
          <p:spPr bwMode="auto">
            <a:xfrm>
              <a:off x="1347" y="1455"/>
              <a:ext cx="46" cy="55"/>
            </a:xfrm>
            <a:custGeom>
              <a:avLst/>
              <a:gdLst>
                <a:gd name="T0" fmla="*/ 12 w 46"/>
                <a:gd name="T1" fmla="*/ 55 h 55"/>
                <a:gd name="T2" fmla="*/ 8 w 46"/>
                <a:gd name="T3" fmla="*/ 48 h 55"/>
                <a:gd name="T4" fmla="*/ 5 w 46"/>
                <a:gd name="T5" fmla="*/ 41 h 55"/>
                <a:gd name="T6" fmla="*/ 0 w 46"/>
                <a:gd name="T7" fmla="*/ 30 h 55"/>
                <a:gd name="T8" fmla="*/ 0 w 46"/>
                <a:gd name="T9" fmla="*/ 17 h 55"/>
                <a:gd name="T10" fmla="*/ 0 w 46"/>
                <a:gd name="T11" fmla="*/ 9 h 55"/>
                <a:gd name="T12" fmla="*/ 2 w 46"/>
                <a:gd name="T13" fmla="*/ 0 h 55"/>
                <a:gd name="T14" fmla="*/ 3 w 46"/>
                <a:gd name="T15" fmla="*/ 7 h 55"/>
                <a:gd name="T16" fmla="*/ 5 w 46"/>
                <a:gd name="T17" fmla="*/ 13 h 55"/>
                <a:gd name="T18" fmla="*/ 7 w 46"/>
                <a:gd name="T19" fmla="*/ 20 h 55"/>
                <a:gd name="T20" fmla="*/ 7 w 46"/>
                <a:gd name="T21" fmla="*/ 22 h 55"/>
                <a:gd name="T22" fmla="*/ 7 w 46"/>
                <a:gd name="T23" fmla="*/ 20 h 55"/>
                <a:gd name="T24" fmla="*/ 9 w 46"/>
                <a:gd name="T25" fmla="*/ 22 h 55"/>
                <a:gd name="T26" fmla="*/ 12 w 46"/>
                <a:gd name="T27" fmla="*/ 30 h 55"/>
                <a:gd name="T28" fmla="*/ 14 w 46"/>
                <a:gd name="T29" fmla="*/ 35 h 55"/>
                <a:gd name="T30" fmla="*/ 16 w 46"/>
                <a:gd name="T31" fmla="*/ 42 h 55"/>
                <a:gd name="T32" fmla="*/ 19 w 46"/>
                <a:gd name="T33" fmla="*/ 48 h 55"/>
                <a:gd name="T34" fmla="*/ 19 w 46"/>
                <a:gd name="T35" fmla="*/ 50 h 55"/>
                <a:gd name="T36" fmla="*/ 26 w 46"/>
                <a:gd name="T37" fmla="*/ 41 h 55"/>
                <a:gd name="T38" fmla="*/ 33 w 46"/>
                <a:gd name="T39" fmla="*/ 31 h 55"/>
                <a:gd name="T40" fmla="*/ 38 w 46"/>
                <a:gd name="T41" fmla="*/ 23 h 55"/>
                <a:gd name="T42" fmla="*/ 41 w 46"/>
                <a:gd name="T43" fmla="*/ 22 h 55"/>
                <a:gd name="T44" fmla="*/ 41 w 46"/>
                <a:gd name="T45" fmla="*/ 20 h 55"/>
                <a:gd name="T46" fmla="*/ 46 w 46"/>
                <a:gd name="T47" fmla="*/ 28 h 55"/>
                <a:gd name="T48" fmla="*/ 46 w 46"/>
                <a:gd name="T49" fmla="*/ 33 h 55"/>
                <a:gd name="T50" fmla="*/ 46 w 46"/>
                <a:gd name="T51" fmla="*/ 37 h 55"/>
                <a:gd name="T52" fmla="*/ 42 w 46"/>
                <a:gd name="T53" fmla="*/ 39 h 55"/>
                <a:gd name="T54" fmla="*/ 35 w 46"/>
                <a:gd name="T55" fmla="*/ 44 h 55"/>
                <a:gd name="T56" fmla="*/ 22 w 46"/>
                <a:gd name="T57" fmla="*/ 46 h 55"/>
                <a:gd name="T58" fmla="*/ 16 w 46"/>
                <a:gd name="T59" fmla="*/ 50 h 55"/>
                <a:gd name="T60" fmla="*/ 13 w 46"/>
                <a:gd name="T61" fmla="*/ 52 h 55"/>
                <a:gd name="T62" fmla="*/ 12 w 46"/>
                <a:gd name="T63" fmla="*/ 52 h 55"/>
                <a:gd name="T64" fmla="*/ 12 w 46"/>
                <a:gd name="T65" fmla="*/ 55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6"/>
                <a:gd name="T100" fmla="*/ 0 h 55"/>
                <a:gd name="T101" fmla="*/ 46 w 46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6" h="55">
                  <a:moveTo>
                    <a:pt x="12" y="55"/>
                  </a:moveTo>
                  <a:lnTo>
                    <a:pt x="8" y="48"/>
                  </a:lnTo>
                  <a:lnTo>
                    <a:pt x="5" y="41"/>
                  </a:lnTo>
                  <a:lnTo>
                    <a:pt x="0" y="30"/>
                  </a:lnTo>
                  <a:lnTo>
                    <a:pt x="0" y="17"/>
                  </a:lnTo>
                  <a:lnTo>
                    <a:pt x="0" y="9"/>
                  </a:lnTo>
                  <a:lnTo>
                    <a:pt x="2" y="0"/>
                  </a:lnTo>
                  <a:lnTo>
                    <a:pt x="3" y="7"/>
                  </a:lnTo>
                  <a:lnTo>
                    <a:pt x="5" y="13"/>
                  </a:lnTo>
                  <a:lnTo>
                    <a:pt x="7" y="20"/>
                  </a:lnTo>
                  <a:lnTo>
                    <a:pt x="7" y="22"/>
                  </a:lnTo>
                  <a:lnTo>
                    <a:pt x="7" y="20"/>
                  </a:lnTo>
                  <a:lnTo>
                    <a:pt x="9" y="22"/>
                  </a:lnTo>
                  <a:lnTo>
                    <a:pt x="12" y="30"/>
                  </a:lnTo>
                  <a:lnTo>
                    <a:pt x="14" y="35"/>
                  </a:lnTo>
                  <a:lnTo>
                    <a:pt x="16" y="42"/>
                  </a:lnTo>
                  <a:lnTo>
                    <a:pt x="19" y="48"/>
                  </a:lnTo>
                  <a:lnTo>
                    <a:pt x="19" y="50"/>
                  </a:lnTo>
                  <a:lnTo>
                    <a:pt x="26" y="41"/>
                  </a:lnTo>
                  <a:lnTo>
                    <a:pt x="33" y="31"/>
                  </a:lnTo>
                  <a:lnTo>
                    <a:pt x="38" y="23"/>
                  </a:lnTo>
                  <a:lnTo>
                    <a:pt x="41" y="22"/>
                  </a:lnTo>
                  <a:lnTo>
                    <a:pt x="41" y="20"/>
                  </a:lnTo>
                  <a:lnTo>
                    <a:pt x="46" y="28"/>
                  </a:lnTo>
                  <a:lnTo>
                    <a:pt x="46" y="33"/>
                  </a:lnTo>
                  <a:lnTo>
                    <a:pt x="46" y="37"/>
                  </a:lnTo>
                  <a:lnTo>
                    <a:pt x="42" y="39"/>
                  </a:lnTo>
                  <a:lnTo>
                    <a:pt x="35" y="44"/>
                  </a:lnTo>
                  <a:lnTo>
                    <a:pt x="22" y="46"/>
                  </a:lnTo>
                  <a:lnTo>
                    <a:pt x="16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12" y="55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24" name="Group 284"/>
          <p:cNvGrpSpPr>
            <a:grpSpLocks/>
          </p:cNvGrpSpPr>
          <p:nvPr/>
        </p:nvGrpSpPr>
        <p:grpSpPr bwMode="auto">
          <a:xfrm>
            <a:off x="2627313" y="2492375"/>
            <a:ext cx="71437" cy="87313"/>
            <a:chOff x="1411" y="1455"/>
            <a:chExt cx="45" cy="55"/>
          </a:xfrm>
        </p:grpSpPr>
        <p:sp>
          <p:nvSpPr>
            <p:cNvPr id="47282" name="Freeform 282"/>
            <p:cNvSpPr>
              <a:spLocks/>
            </p:cNvSpPr>
            <p:nvPr/>
          </p:nvSpPr>
          <p:spPr bwMode="auto">
            <a:xfrm>
              <a:off x="1411" y="1455"/>
              <a:ext cx="45" cy="55"/>
            </a:xfrm>
            <a:custGeom>
              <a:avLst/>
              <a:gdLst>
                <a:gd name="T0" fmla="*/ 11 w 45"/>
                <a:gd name="T1" fmla="*/ 55 h 55"/>
                <a:gd name="T2" fmla="*/ 7 w 45"/>
                <a:gd name="T3" fmla="*/ 48 h 55"/>
                <a:gd name="T4" fmla="*/ 3 w 45"/>
                <a:gd name="T5" fmla="*/ 41 h 55"/>
                <a:gd name="T6" fmla="*/ 0 w 45"/>
                <a:gd name="T7" fmla="*/ 30 h 55"/>
                <a:gd name="T8" fmla="*/ 0 w 45"/>
                <a:gd name="T9" fmla="*/ 17 h 55"/>
                <a:gd name="T10" fmla="*/ 0 w 45"/>
                <a:gd name="T11" fmla="*/ 9 h 55"/>
                <a:gd name="T12" fmla="*/ 1 w 45"/>
                <a:gd name="T13" fmla="*/ 0 h 55"/>
                <a:gd name="T14" fmla="*/ 3 w 45"/>
                <a:gd name="T15" fmla="*/ 7 h 55"/>
                <a:gd name="T16" fmla="*/ 3 w 45"/>
                <a:gd name="T17" fmla="*/ 13 h 55"/>
                <a:gd name="T18" fmla="*/ 5 w 45"/>
                <a:gd name="T19" fmla="*/ 20 h 55"/>
                <a:gd name="T20" fmla="*/ 5 w 45"/>
                <a:gd name="T21" fmla="*/ 22 h 55"/>
                <a:gd name="T22" fmla="*/ 5 w 45"/>
                <a:gd name="T23" fmla="*/ 20 h 55"/>
                <a:gd name="T24" fmla="*/ 8 w 45"/>
                <a:gd name="T25" fmla="*/ 22 h 55"/>
                <a:gd name="T26" fmla="*/ 11 w 45"/>
                <a:gd name="T27" fmla="*/ 30 h 55"/>
                <a:gd name="T28" fmla="*/ 13 w 45"/>
                <a:gd name="T29" fmla="*/ 35 h 55"/>
                <a:gd name="T30" fmla="*/ 15 w 45"/>
                <a:gd name="T31" fmla="*/ 42 h 55"/>
                <a:gd name="T32" fmla="*/ 18 w 45"/>
                <a:gd name="T33" fmla="*/ 48 h 55"/>
                <a:gd name="T34" fmla="*/ 18 w 45"/>
                <a:gd name="T35" fmla="*/ 50 h 55"/>
                <a:gd name="T36" fmla="*/ 24 w 45"/>
                <a:gd name="T37" fmla="*/ 41 h 55"/>
                <a:gd name="T38" fmla="*/ 31 w 45"/>
                <a:gd name="T39" fmla="*/ 31 h 55"/>
                <a:gd name="T40" fmla="*/ 37 w 45"/>
                <a:gd name="T41" fmla="*/ 23 h 55"/>
                <a:gd name="T42" fmla="*/ 39 w 45"/>
                <a:gd name="T43" fmla="*/ 22 h 55"/>
                <a:gd name="T44" fmla="*/ 39 w 45"/>
                <a:gd name="T45" fmla="*/ 20 h 55"/>
                <a:gd name="T46" fmla="*/ 43 w 45"/>
                <a:gd name="T47" fmla="*/ 28 h 55"/>
                <a:gd name="T48" fmla="*/ 45 w 45"/>
                <a:gd name="T49" fmla="*/ 33 h 55"/>
                <a:gd name="T50" fmla="*/ 43 w 45"/>
                <a:gd name="T51" fmla="*/ 37 h 55"/>
                <a:gd name="T52" fmla="*/ 42 w 45"/>
                <a:gd name="T53" fmla="*/ 39 h 55"/>
                <a:gd name="T54" fmla="*/ 33 w 45"/>
                <a:gd name="T55" fmla="*/ 44 h 55"/>
                <a:gd name="T56" fmla="*/ 20 w 45"/>
                <a:gd name="T57" fmla="*/ 46 h 55"/>
                <a:gd name="T58" fmla="*/ 15 w 45"/>
                <a:gd name="T59" fmla="*/ 50 h 55"/>
                <a:gd name="T60" fmla="*/ 12 w 45"/>
                <a:gd name="T61" fmla="*/ 52 h 55"/>
                <a:gd name="T62" fmla="*/ 11 w 45"/>
                <a:gd name="T63" fmla="*/ 52 h 55"/>
                <a:gd name="T64" fmla="*/ 11 w 45"/>
                <a:gd name="T65" fmla="*/ 55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5"/>
                <a:gd name="T101" fmla="*/ 45 w 45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5">
                  <a:moveTo>
                    <a:pt x="11" y="55"/>
                  </a:moveTo>
                  <a:lnTo>
                    <a:pt x="7" y="48"/>
                  </a:lnTo>
                  <a:lnTo>
                    <a:pt x="3" y="41"/>
                  </a:lnTo>
                  <a:lnTo>
                    <a:pt x="0" y="30"/>
                  </a:lnTo>
                  <a:lnTo>
                    <a:pt x="0" y="17"/>
                  </a:lnTo>
                  <a:lnTo>
                    <a:pt x="0" y="9"/>
                  </a:lnTo>
                  <a:lnTo>
                    <a:pt x="1" y="0"/>
                  </a:lnTo>
                  <a:lnTo>
                    <a:pt x="3" y="7"/>
                  </a:lnTo>
                  <a:lnTo>
                    <a:pt x="3" y="13"/>
                  </a:lnTo>
                  <a:lnTo>
                    <a:pt x="5" y="20"/>
                  </a:lnTo>
                  <a:lnTo>
                    <a:pt x="5" y="22"/>
                  </a:lnTo>
                  <a:lnTo>
                    <a:pt x="5" y="20"/>
                  </a:lnTo>
                  <a:lnTo>
                    <a:pt x="8" y="22"/>
                  </a:lnTo>
                  <a:lnTo>
                    <a:pt x="11" y="30"/>
                  </a:lnTo>
                  <a:lnTo>
                    <a:pt x="13" y="35"/>
                  </a:lnTo>
                  <a:lnTo>
                    <a:pt x="15" y="42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24" y="41"/>
                  </a:lnTo>
                  <a:lnTo>
                    <a:pt x="31" y="31"/>
                  </a:lnTo>
                  <a:lnTo>
                    <a:pt x="37" y="23"/>
                  </a:lnTo>
                  <a:lnTo>
                    <a:pt x="39" y="22"/>
                  </a:lnTo>
                  <a:lnTo>
                    <a:pt x="39" y="20"/>
                  </a:lnTo>
                  <a:lnTo>
                    <a:pt x="43" y="28"/>
                  </a:lnTo>
                  <a:lnTo>
                    <a:pt x="45" y="33"/>
                  </a:lnTo>
                  <a:lnTo>
                    <a:pt x="43" y="37"/>
                  </a:lnTo>
                  <a:lnTo>
                    <a:pt x="42" y="39"/>
                  </a:lnTo>
                  <a:lnTo>
                    <a:pt x="33" y="44"/>
                  </a:lnTo>
                  <a:lnTo>
                    <a:pt x="20" y="46"/>
                  </a:lnTo>
                  <a:lnTo>
                    <a:pt x="15" y="50"/>
                  </a:lnTo>
                  <a:lnTo>
                    <a:pt x="12" y="52"/>
                  </a:lnTo>
                  <a:lnTo>
                    <a:pt x="11" y="52"/>
                  </a:lnTo>
                  <a:lnTo>
                    <a:pt x="11" y="55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83" name="Freeform 283"/>
            <p:cNvSpPr>
              <a:spLocks/>
            </p:cNvSpPr>
            <p:nvPr/>
          </p:nvSpPr>
          <p:spPr bwMode="auto">
            <a:xfrm>
              <a:off x="1411" y="1455"/>
              <a:ext cx="45" cy="55"/>
            </a:xfrm>
            <a:custGeom>
              <a:avLst/>
              <a:gdLst>
                <a:gd name="T0" fmla="*/ 11 w 45"/>
                <a:gd name="T1" fmla="*/ 55 h 55"/>
                <a:gd name="T2" fmla="*/ 7 w 45"/>
                <a:gd name="T3" fmla="*/ 48 h 55"/>
                <a:gd name="T4" fmla="*/ 3 w 45"/>
                <a:gd name="T5" fmla="*/ 41 h 55"/>
                <a:gd name="T6" fmla="*/ 0 w 45"/>
                <a:gd name="T7" fmla="*/ 30 h 55"/>
                <a:gd name="T8" fmla="*/ 0 w 45"/>
                <a:gd name="T9" fmla="*/ 17 h 55"/>
                <a:gd name="T10" fmla="*/ 0 w 45"/>
                <a:gd name="T11" fmla="*/ 9 h 55"/>
                <a:gd name="T12" fmla="*/ 1 w 45"/>
                <a:gd name="T13" fmla="*/ 0 h 55"/>
                <a:gd name="T14" fmla="*/ 3 w 45"/>
                <a:gd name="T15" fmla="*/ 7 h 55"/>
                <a:gd name="T16" fmla="*/ 3 w 45"/>
                <a:gd name="T17" fmla="*/ 13 h 55"/>
                <a:gd name="T18" fmla="*/ 5 w 45"/>
                <a:gd name="T19" fmla="*/ 20 h 55"/>
                <a:gd name="T20" fmla="*/ 5 w 45"/>
                <a:gd name="T21" fmla="*/ 22 h 55"/>
                <a:gd name="T22" fmla="*/ 5 w 45"/>
                <a:gd name="T23" fmla="*/ 20 h 55"/>
                <a:gd name="T24" fmla="*/ 8 w 45"/>
                <a:gd name="T25" fmla="*/ 22 h 55"/>
                <a:gd name="T26" fmla="*/ 11 w 45"/>
                <a:gd name="T27" fmla="*/ 30 h 55"/>
                <a:gd name="T28" fmla="*/ 13 w 45"/>
                <a:gd name="T29" fmla="*/ 35 h 55"/>
                <a:gd name="T30" fmla="*/ 15 w 45"/>
                <a:gd name="T31" fmla="*/ 42 h 55"/>
                <a:gd name="T32" fmla="*/ 18 w 45"/>
                <a:gd name="T33" fmla="*/ 48 h 55"/>
                <a:gd name="T34" fmla="*/ 18 w 45"/>
                <a:gd name="T35" fmla="*/ 50 h 55"/>
                <a:gd name="T36" fmla="*/ 24 w 45"/>
                <a:gd name="T37" fmla="*/ 41 h 55"/>
                <a:gd name="T38" fmla="*/ 31 w 45"/>
                <a:gd name="T39" fmla="*/ 31 h 55"/>
                <a:gd name="T40" fmla="*/ 37 w 45"/>
                <a:gd name="T41" fmla="*/ 23 h 55"/>
                <a:gd name="T42" fmla="*/ 39 w 45"/>
                <a:gd name="T43" fmla="*/ 22 h 55"/>
                <a:gd name="T44" fmla="*/ 39 w 45"/>
                <a:gd name="T45" fmla="*/ 20 h 55"/>
                <a:gd name="T46" fmla="*/ 43 w 45"/>
                <a:gd name="T47" fmla="*/ 28 h 55"/>
                <a:gd name="T48" fmla="*/ 45 w 45"/>
                <a:gd name="T49" fmla="*/ 33 h 55"/>
                <a:gd name="T50" fmla="*/ 43 w 45"/>
                <a:gd name="T51" fmla="*/ 37 h 55"/>
                <a:gd name="T52" fmla="*/ 42 w 45"/>
                <a:gd name="T53" fmla="*/ 39 h 55"/>
                <a:gd name="T54" fmla="*/ 33 w 45"/>
                <a:gd name="T55" fmla="*/ 44 h 55"/>
                <a:gd name="T56" fmla="*/ 20 w 45"/>
                <a:gd name="T57" fmla="*/ 46 h 55"/>
                <a:gd name="T58" fmla="*/ 15 w 45"/>
                <a:gd name="T59" fmla="*/ 50 h 55"/>
                <a:gd name="T60" fmla="*/ 12 w 45"/>
                <a:gd name="T61" fmla="*/ 52 h 55"/>
                <a:gd name="T62" fmla="*/ 11 w 45"/>
                <a:gd name="T63" fmla="*/ 52 h 55"/>
                <a:gd name="T64" fmla="*/ 11 w 45"/>
                <a:gd name="T65" fmla="*/ 55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5"/>
                <a:gd name="T101" fmla="*/ 45 w 45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5">
                  <a:moveTo>
                    <a:pt x="11" y="55"/>
                  </a:moveTo>
                  <a:lnTo>
                    <a:pt x="7" y="48"/>
                  </a:lnTo>
                  <a:lnTo>
                    <a:pt x="3" y="41"/>
                  </a:lnTo>
                  <a:lnTo>
                    <a:pt x="0" y="30"/>
                  </a:lnTo>
                  <a:lnTo>
                    <a:pt x="0" y="17"/>
                  </a:lnTo>
                  <a:lnTo>
                    <a:pt x="0" y="9"/>
                  </a:lnTo>
                  <a:lnTo>
                    <a:pt x="1" y="0"/>
                  </a:lnTo>
                  <a:lnTo>
                    <a:pt x="3" y="7"/>
                  </a:lnTo>
                  <a:lnTo>
                    <a:pt x="3" y="13"/>
                  </a:lnTo>
                  <a:lnTo>
                    <a:pt x="5" y="20"/>
                  </a:lnTo>
                  <a:lnTo>
                    <a:pt x="5" y="22"/>
                  </a:lnTo>
                  <a:lnTo>
                    <a:pt x="5" y="20"/>
                  </a:lnTo>
                  <a:lnTo>
                    <a:pt x="8" y="22"/>
                  </a:lnTo>
                  <a:lnTo>
                    <a:pt x="11" y="30"/>
                  </a:lnTo>
                  <a:lnTo>
                    <a:pt x="13" y="35"/>
                  </a:lnTo>
                  <a:lnTo>
                    <a:pt x="15" y="42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24" y="41"/>
                  </a:lnTo>
                  <a:lnTo>
                    <a:pt x="31" y="31"/>
                  </a:lnTo>
                  <a:lnTo>
                    <a:pt x="37" y="23"/>
                  </a:lnTo>
                  <a:lnTo>
                    <a:pt x="39" y="22"/>
                  </a:lnTo>
                  <a:lnTo>
                    <a:pt x="39" y="20"/>
                  </a:lnTo>
                  <a:lnTo>
                    <a:pt x="43" y="28"/>
                  </a:lnTo>
                  <a:lnTo>
                    <a:pt x="45" y="33"/>
                  </a:lnTo>
                  <a:lnTo>
                    <a:pt x="43" y="37"/>
                  </a:lnTo>
                  <a:lnTo>
                    <a:pt x="42" y="39"/>
                  </a:lnTo>
                  <a:lnTo>
                    <a:pt x="33" y="44"/>
                  </a:lnTo>
                  <a:lnTo>
                    <a:pt x="20" y="46"/>
                  </a:lnTo>
                  <a:lnTo>
                    <a:pt x="15" y="50"/>
                  </a:lnTo>
                  <a:lnTo>
                    <a:pt x="12" y="52"/>
                  </a:lnTo>
                  <a:lnTo>
                    <a:pt x="11" y="52"/>
                  </a:lnTo>
                  <a:lnTo>
                    <a:pt x="11" y="55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25" name="Group 287"/>
          <p:cNvGrpSpPr>
            <a:grpSpLocks/>
          </p:cNvGrpSpPr>
          <p:nvPr/>
        </p:nvGrpSpPr>
        <p:grpSpPr bwMode="auto">
          <a:xfrm>
            <a:off x="2770188" y="2420938"/>
            <a:ext cx="68262" cy="85725"/>
            <a:chOff x="1497" y="1375"/>
            <a:chExt cx="43" cy="54"/>
          </a:xfrm>
        </p:grpSpPr>
        <p:sp>
          <p:nvSpPr>
            <p:cNvPr id="47280" name="Freeform 285"/>
            <p:cNvSpPr>
              <a:spLocks/>
            </p:cNvSpPr>
            <p:nvPr/>
          </p:nvSpPr>
          <p:spPr bwMode="auto">
            <a:xfrm>
              <a:off x="1497" y="1375"/>
              <a:ext cx="43" cy="54"/>
            </a:xfrm>
            <a:custGeom>
              <a:avLst/>
              <a:gdLst>
                <a:gd name="T0" fmla="*/ 12 w 43"/>
                <a:gd name="T1" fmla="*/ 54 h 54"/>
                <a:gd name="T2" fmla="*/ 6 w 43"/>
                <a:gd name="T3" fmla="*/ 47 h 54"/>
                <a:gd name="T4" fmla="*/ 3 w 43"/>
                <a:gd name="T5" fmla="*/ 39 h 54"/>
                <a:gd name="T6" fmla="*/ 0 w 43"/>
                <a:gd name="T7" fmla="*/ 29 h 54"/>
                <a:gd name="T8" fmla="*/ 0 w 43"/>
                <a:gd name="T9" fmla="*/ 18 h 54"/>
                <a:gd name="T10" fmla="*/ 0 w 43"/>
                <a:gd name="T11" fmla="*/ 9 h 54"/>
                <a:gd name="T12" fmla="*/ 1 w 43"/>
                <a:gd name="T13" fmla="*/ 0 h 54"/>
                <a:gd name="T14" fmla="*/ 3 w 43"/>
                <a:gd name="T15" fmla="*/ 7 h 54"/>
                <a:gd name="T16" fmla="*/ 3 w 43"/>
                <a:gd name="T17" fmla="*/ 14 h 54"/>
                <a:gd name="T18" fmla="*/ 4 w 43"/>
                <a:gd name="T19" fmla="*/ 19 h 54"/>
                <a:gd name="T20" fmla="*/ 4 w 43"/>
                <a:gd name="T21" fmla="*/ 22 h 54"/>
                <a:gd name="T22" fmla="*/ 4 w 43"/>
                <a:gd name="T23" fmla="*/ 21 h 54"/>
                <a:gd name="T24" fmla="*/ 4 w 43"/>
                <a:gd name="T25" fmla="*/ 19 h 54"/>
                <a:gd name="T26" fmla="*/ 7 w 43"/>
                <a:gd name="T27" fmla="*/ 22 h 54"/>
                <a:gd name="T28" fmla="*/ 12 w 43"/>
                <a:gd name="T29" fmla="*/ 29 h 54"/>
                <a:gd name="T30" fmla="*/ 15 w 43"/>
                <a:gd name="T31" fmla="*/ 36 h 54"/>
                <a:gd name="T32" fmla="*/ 16 w 43"/>
                <a:gd name="T33" fmla="*/ 42 h 54"/>
                <a:gd name="T34" fmla="*/ 18 w 43"/>
                <a:gd name="T35" fmla="*/ 48 h 54"/>
                <a:gd name="T36" fmla="*/ 18 w 43"/>
                <a:gd name="T37" fmla="*/ 50 h 54"/>
                <a:gd name="T38" fmla="*/ 24 w 43"/>
                <a:gd name="T39" fmla="*/ 41 h 54"/>
                <a:gd name="T40" fmla="*/ 31 w 43"/>
                <a:gd name="T41" fmla="*/ 31 h 54"/>
                <a:gd name="T42" fmla="*/ 37 w 43"/>
                <a:gd name="T43" fmla="*/ 22 h 54"/>
                <a:gd name="T44" fmla="*/ 38 w 43"/>
                <a:gd name="T45" fmla="*/ 21 h 54"/>
                <a:gd name="T46" fmla="*/ 38 w 43"/>
                <a:gd name="T47" fmla="*/ 19 h 54"/>
                <a:gd name="T48" fmla="*/ 41 w 43"/>
                <a:gd name="T49" fmla="*/ 26 h 54"/>
                <a:gd name="T50" fmla="*/ 43 w 43"/>
                <a:gd name="T51" fmla="*/ 31 h 54"/>
                <a:gd name="T52" fmla="*/ 43 w 43"/>
                <a:gd name="T53" fmla="*/ 36 h 54"/>
                <a:gd name="T54" fmla="*/ 40 w 43"/>
                <a:gd name="T55" fmla="*/ 38 h 54"/>
                <a:gd name="T56" fmla="*/ 32 w 43"/>
                <a:gd name="T57" fmla="*/ 42 h 54"/>
                <a:gd name="T58" fmla="*/ 21 w 43"/>
                <a:gd name="T59" fmla="*/ 47 h 54"/>
                <a:gd name="T60" fmla="*/ 15 w 43"/>
                <a:gd name="T61" fmla="*/ 50 h 54"/>
                <a:gd name="T62" fmla="*/ 12 w 43"/>
                <a:gd name="T63" fmla="*/ 51 h 54"/>
                <a:gd name="T64" fmla="*/ 12 w 43"/>
                <a:gd name="T65" fmla="*/ 54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3"/>
                <a:gd name="T100" fmla="*/ 0 h 54"/>
                <a:gd name="T101" fmla="*/ 43 w 43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3" h="54">
                  <a:moveTo>
                    <a:pt x="12" y="54"/>
                  </a:moveTo>
                  <a:lnTo>
                    <a:pt x="6" y="47"/>
                  </a:lnTo>
                  <a:lnTo>
                    <a:pt x="3" y="39"/>
                  </a:lnTo>
                  <a:lnTo>
                    <a:pt x="0" y="29"/>
                  </a:lnTo>
                  <a:lnTo>
                    <a:pt x="0" y="18"/>
                  </a:lnTo>
                  <a:lnTo>
                    <a:pt x="0" y="9"/>
                  </a:lnTo>
                  <a:lnTo>
                    <a:pt x="1" y="0"/>
                  </a:lnTo>
                  <a:lnTo>
                    <a:pt x="3" y="7"/>
                  </a:lnTo>
                  <a:lnTo>
                    <a:pt x="3" y="14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7" y="22"/>
                  </a:lnTo>
                  <a:lnTo>
                    <a:pt x="12" y="29"/>
                  </a:lnTo>
                  <a:lnTo>
                    <a:pt x="15" y="36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24" y="41"/>
                  </a:lnTo>
                  <a:lnTo>
                    <a:pt x="31" y="31"/>
                  </a:lnTo>
                  <a:lnTo>
                    <a:pt x="37" y="22"/>
                  </a:lnTo>
                  <a:lnTo>
                    <a:pt x="38" y="21"/>
                  </a:lnTo>
                  <a:lnTo>
                    <a:pt x="38" y="19"/>
                  </a:lnTo>
                  <a:lnTo>
                    <a:pt x="41" y="26"/>
                  </a:lnTo>
                  <a:lnTo>
                    <a:pt x="43" y="31"/>
                  </a:lnTo>
                  <a:lnTo>
                    <a:pt x="43" y="36"/>
                  </a:lnTo>
                  <a:lnTo>
                    <a:pt x="40" y="38"/>
                  </a:lnTo>
                  <a:lnTo>
                    <a:pt x="32" y="42"/>
                  </a:lnTo>
                  <a:lnTo>
                    <a:pt x="21" y="47"/>
                  </a:lnTo>
                  <a:lnTo>
                    <a:pt x="15" y="50"/>
                  </a:lnTo>
                  <a:lnTo>
                    <a:pt x="12" y="51"/>
                  </a:lnTo>
                  <a:lnTo>
                    <a:pt x="12" y="5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81" name="Freeform 286"/>
            <p:cNvSpPr>
              <a:spLocks/>
            </p:cNvSpPr>
            <p:nvPr/>
          </p:nvSpPr>
          <p:spPr bwMode="auto">
            <a:xfrm>
              <a:off x="1497" y="1375"/>
              <a:ext cx="43" cy="54"/>
            </a:xfrm>
            <a:custGeom>
              <a:avLst/>
              <a:gdLst>
                <a:gd name="T0" fmla="*/ 12 w 43"/>
                <a:gd name="T1" fmla="*/ 54 h 54"/>
                <a:gd name="T2" fmla="*/ 6 w 43"/>
                <a:gd name="T3" fmla="*/ 47 h 54"/>
                <a:gd name="T4" fmla="*/ 3 w 43"/>
                <a:gd name="T5" fmla="*/ 39 h 54"/>
                <a:gd name="T6" fmla="*/ 0 w 43"/>
                <a:gd name="T7" fmla="*/ 29 h 54"/>
                <a:gd name="T8" fmla="*/ 0 w 43"/>
                <a:gd name="T9" fmla="*/ 18 h 54"/>
                <a:gd name="T10" fmla="*/ 0 w 43"/>
                <a:gd name="T11" fmla="*/ 9 h 54"/>
                <a:gd name="T12" fmla="*/ 1 w 43"/>
                <a:gd name="T13" fmla="*/ 0 h 54"/>
                <a:gd name="T14" fmla="*/ 3 w 43"/>
                <a:gd name="T15" fmla="*/ 7 h 54"/>
                <a:gd name="T16" fmla="*/ 3 w 43"/>
                <a:gd name="T17" fmla="*/ 14 h 54"/>
                <a:gd name="T18" fmla="*/ 4 w 43"/>
                <a:gd name="T19" fmla="*/ 19 h 54"/>
                <a:gd name="T20" fmla="*/ 4 w 43"/>
                <a:gd name="T21" fmla="*/ 22 h 54"/>
                <a:gd name="T22" fmla="*/ 4 w 43"/>
                <a:gd name="T23" fmla="*/ 21 h 54"/>
                <a:gd name="T24" fmla="*/ 4 w 43"/>
                <a:gd name="T25" fmla="*/ 19 h 54"/>
                <a:gd name="T26" fmla="*/ 7 w 43"/>
                <a:gd name="T27" fmla="*/ 22 h 54"/>
                <a:gd name="T28" fmla="*/ 12 w 43"/>
                <a:gd name="T29" fmla="*/ 29 h 54"/>
                <a:gd name="T30" fmla="*/ 15 w 43"/>
                <a:gd name="T31" fmla="*/ 36 h 54"/>
                <a:gd name="T32" fmla="*/ 16 w 43"/>
                <a:gd name="T33" fmla="*/ 42 h 54"/>
                <a:gd name="T34" fmla="*/ 18 w 43"/>
                <a:gd name="T35" fmla="*/ 48 h 54"/>
                <a:gd name="T36" fmla="*/ 18 w 43"/>
                <a:gd name="T37" fmla="*/ 50 h 54"/>
                <a:gd name="T38" fmla="*/ 24 w 43"/>
                <a:gd name="T39" fmla="*/ 41 h 54"/>
                <a:gd name="T40" fmla="*/ 31 w 43"/>
                <a:gd name="T41" fmla="*/ 31 h 54"/>
                <a:gd name="T42" fmla="*/ 37 w 43"/>
                <a:gd name="T43" fmla="*/ 22 h 54"/>
                <a:gd name="T44" fmla="*/ 38 w 43"/>
                <a:gd name="T45" fmla="*/ 21 h 54"/>
                <a:gd name="T46" fmla="*/ 38 w 43"/>
                <a:gd name="T47" fmla="*/ 19 h 54"/>
                <a:gd name="T48" fmla="*/ 41 w 43"/>
                <a:gd name="T49" fmla="*/ 26 h 54"/>
                <a:gd name="T50" fmla="*/ 43 w 43"/>
                <a:gd name="T51" fmla="*/ 31 h 54"/>
                <a:gd name="T52" fmla="*/ 43 w 43"/>
                <a:gd name="T53" fmla="*/ 36 h 54"/>
                <a:gd name="T54" fmla="*/ 40 w 43"/>
                <a:gd name="T55" fmla="*/ 38 h 54"/>
                <a:gd name="T56" fmla="*/ 32 w 43"/>
                <a:gd name="T57" fmla="*/ 42 h 54"/>
                <a:gd name="T58" fmla="*/ 21 w 43"/>
                <a:gd name="T59" fmla="*/ 47 h 54"/>
                <a:gd name="T60" fmla="*/ 15 w 43"/>
                <a:gd name="T61" fmla="*/ 50 h 54"/>
                <a:gd name="T62" fmla="*/ 12 w 43"/>
                <a:gd name="T63" fmla="*/ 51 h 54"/>
                <a:gd name="T64" fmla="*/ 12 w 43"/>
                <a:gd name="T65" fmla="*/ 54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3"/>
                <a:gd name="T100" fmla="*/ 0 h 54"/>
                <a:gd name="T101" fmla="*/ 43 w 43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3" h="54">
                  <a:moveTo>
                    <a:pt x="12" y="54"/>
                  </a:moveTo>
                  <a:lnTo>
                    <a:pt x="6" y="47"/>
                  </a:lnTo>
                  <a:lnTo>
                    <a:pt x="3" y="39"/>
                  </a:lnTo>
                  <a:lnTo>
                    <a:pt x="0" y="29"/>
                  </a:lnTo>
                  <a:lnTo>
                    <a:pt x="0" y="18"/>
                  </a:lnTo>
                  <a:lnTo>
                    <a:pt x="0" y="9"/>
                  </a:lnTo>
                  <a:lnTo>
                    <a:pt x="1" y="0"/>
                  </a:lnTo>
                  <a:lnTo>
                    <a:pt x="3" y="7"/>
                  </a:lnTo>
                  <a:lnTo>
                    <a:pt x="3" y="14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7" y="22"/>
                  </a:lnTo>
                  <a:lnTo>
                    <a:pt x="12" y="29"/>
                  </a:lnTo>
                  <a:lnTo>
                    <a:pt x="15" y="36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24" y="41"/>
                  </a:lnTo>
                  <a:lnTo>
                    <a:pt x="31" y="31"/>
                  </a:lnTo>
                  <a:lnTo>
                    <a:pt x="37" y="22"/>
                  </a:lnTo>
                  <a:lnTo>
                    <a:pt x="38" y="21"/>
                  </a:lnTo>
                  <a:lnTo>
                    <a:pt x="38" y="19"/>
                  </a:lnTo>
                  <a:lnTo>
                    <a:pt x="41" y="26"/>
                  </a:lnTo>
                  <a:lnTo>
                    <a:pt x="43" y="31"/>
                  </a:lnTo>
                  <a:lnTo>
                    <a:pt x="43" y="36"/>
                  </a:lnTo>
                  <a:lnTo>
                    <a:pt x="40" y="38"/>
                  </a:lnTo>
                  <a:lnTo>
                    <a:pt x="32" y="42"/>
                  </a:lnTo>
                  <a:lnTo>
                    <a:pt x="21" y="47"/>
                  </a:lnTo>
                  <a:lnTo>
                    <a:pt x="15" y="50"/>
                  </a:lnTo>
                  <a:lnTo>
                    <a:pt x="12" y="51"/>
                  </a:lnTo>
                  <a:lnTo>
                    <a:pt x="12" y="54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26" name="Group 290"/>
          <p:cNvGrpSpPr>
            <a:grpSpLocks/>
          </p:cNvGrpSpPr>
          <p:nvPr/>
        </p:nvGrpSpPr>
        <p:grpSpPr bwMode="auto">
          <a:xfrm>
            <a:off x="2922588" y="2559050"/>
            <a:ext cx="74612" cy="84138"/>
            <a:chOff x="1615" y="1476"/>
            <a:chExt cx="47" cy="53"/>
          </a:xfrm>
        </p:grpSpPr>
        <p:sp>
          <p:nvSpPr>
            <p:cNvPr id="47278" name="Freeform 288"/>
            <p:cNvSpPr>
              <a:spLocks/>
            </p:cNvSpPr>
            <p:nvPr/>
          </p:nvSpPr>
          <p:spPr bwMode="auto">
            <a:xfrm>
              <a:off x="1615" y="1476"/>
              <a:ext cx="47" cy="53"/>
            </a:xfrm>
            <a:custGeom>
              <a:avLst/>
              <a:gdLst>
                <a:gd name="T0" fmla="*/ 11 w 47"/>
                <a:gd name="T1" fmla="*/ 53 h 53"/>
                <a:gd name="T2" fmla="*/ 5 w 47"/>
                <a:gd name="T3" fmla="*/ 38 h 53"/>
                <a:gd name="T4" fmla="*/ 3 w 47"/>
                <a:gd name="T5" fmla="*/ 27 h 53"/>
                <a:gd name="T6" fmla="*/ 0 w 47"/>
                <a:gd name="T7" fmla="*/ 17 h 53"/>
                <a:gd name="T8" fmla="*/ 0 w 47"/>
                <a:gd name="T9" fmla="*/ 9 h 53"/>
                <a:gd name="T10" fmla="*/ 3 w 47"/>
                <a:gd name="T11" fmla="*/ 0 h 53"/>
                <a:gd name="T12" fmla="*/ 5 w 47"/>
                <a:gd name="T13" fmla="*/ 7 h 53"/>
                <a:gd name="T14" fmla="*/ 5 w 47"/>
                <a:gd name="T15" fmla="*/ 13 h 53"/>
                <a:gd name="T16" fmla="*/ 6 w 47"/>
                <a:gd name="T17" fmla="*/ 20 h 53"/>
                <a:gd name="T18" fmla="*/ 6 w 47"/>
                <a:gd name="T19" fmla="*/ 22 h 53"/>
                <a:gd name="T20" fmla="*/ 6 w 47"/>
                <a:gd name="T21" fmla="*/ 20 h 53"/>
                <a:gd name="T22" fmla="*/ 8 w 47"/>
                <a:gd name="T23" fmla="*/ 22 h 53"/>
                <a:gd name="T24" fmla="*/ 11 w 47"/>
                <a:gd name="T25" fmla="*/ 30 h 53"/>
                <a:gd name="T26" fmla="*/ 16 w 47"/>
                <a:gd name="T27" fmla="*/ 35 h 53"/>
                <a:gd name="T28" fmla="*/ 17 w 47"/>
                <a:gd name="T29" fmla="*/ 40 h 53"/>
                <a:gd name="T30" fmla="*/ 19 w 47"/>
                <a:gd name="T31" fmla="*/ 45 h 53"/>
                <a:gd name="T32" fmla="*/ 19 w 47"/>
                <a:gd name="T33" fmla="*/ 48 h 53"/>
                <a:gd name="T34" fmla="*/ 26 w 47"/>
                <a:gd name="T35" fmla="*/ 38 h 53"/>
                <a:gd name="T36" fmla="*/ 34 w 47"/>
                <a:gd name="T37" fmla="*/ 30 h 53"/>
                <a:gd name="T38" fmla="*/ 39 w 47"/>
                <a:gd name="T39" fmla="*/ 22 h 53"/>
                <a:gd name="T40" fmla="*/ 40 w 47"/>
                <a:gd name="T41" fmla="*/ 20 h 53"/>
                <a:gd name="T42" fmla="*/ 40 w 47"/>
                <a:gd name="T43" fmla="*/ 19 h 53"/>
                <a:gd name="T44" fmla="*/ 45 w 47"/>
                <a:gd name="T45" fmla="*/ 25 h 53"/>
                <a:gd name="T46" fmla="*/ 47 w 47"/>
                <a:gd name="T47" fmla="*/ 32 h 53"/>
                <a:gd name="T48" fmla="*/ 45 w 47"/>
                <a:gd name="T49" fmla="*/ 35 h 53"/>
                <a:gd name="T50" fmla="*/ 42 w 47"/>
                <a:gd name="T51" fmla="*/ 37 h 53"/>
                <a:gd name="T52" fmla="*/ 34 w 47"/>
                <a:gd name="T53" fmla="*/ 42 h 53"/>
                <a:gd name="T54" fmla="*/ 22 w 47"/>
                <a:gd name="T55" fmla="*/ 44 h 53"/>
                <a:gd name="T56" fmla="*/ 17 w 47"/>
                <a:gd name="T57" fmla="*/ 48 h 53"/>
                <a:gd name="T58" fmla="*/ 13 w 47"/>
                <a:gd name="T59" fmla="*/ 50 h 53"/>
                <a:gd name="T60" fmla="*/ 11 w 47"/>
                <a:gd name="T61" fmla="*/ 50 h 53"/>
                <a:gd name="T62" fmla="*/ 11 w 47"/>
                <a:gd name="T63" fmla="*/ 53 h 5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7"/>
                <a:gd name="T97" fmla="*/ 0 h 53"/>
                <a:gd name="T98" fmla="*/ 47 w 47"/>
                <a:gd name="T99" fmla="*/ 53 h 5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7" h="53">
                  <a:moveTo>
                    <a:pt x="11" y="53"/>
                  </a:moveTo>
                  <a:lnTo>
                    <a:pt x="5" y="38"/>
                  </a:lnTo>
                  <a:lnTo>
                    <a:pt x="3" y="2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3" y="0"/>
                  </a:lnTo>
                  <a:lnTo>
                    <a:pt x="5" y="7"/>
                  </a:lnTo>
                  <a:lnTo>
                    <a:pt x="5" y="13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8" y="22"/>
                  </a:lnTo>
                  <a:lnTo>
                    <a:pt x="11" y="30"/>
                  </a:lnTo>
                  <a:lnTo>
                    <a:pt x="16" y="35"/>
                  </a:lnTo>
                  <a:lnTo>
                    <a:pt x="17" y="40"/>
                  </a:lnTo>
                  <a:lnTo>
                    <a:pt x="19" y="45"/>
                  </a:lnTo>
                  <a:lnTo>
                    <a:pt x="19" y="48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39" y="22"/>
                  </a:lnTo>
                  <a:lnTo>
                    <a:pt x="40" y="20"/>
                  </a:lnTo>
                  <a:lnTo>
                    <a:pt x="40" y="19"/>
                  </a:lnTo>
                  <a:lnTo>
                    <a:pt x="45" y="25"/>
                  </a:lnTo>
                  <a:lnTo>
                    <a:pt x="47" y="32"/>
                  </a:lnTo>
                  <a:lnTo>
                    <a:pt x="45" y="35"/>
                  </a:lnTo>
                  <a:lnTo>
                    <a:pt x="42" y="37"/>
                  </a:lnTo>
                  <a:lnTo>
                    <a:pt x="34" y="42"/>
                  </a:lnTo>
                  <a:lnTo>
                    <a:pt x="22" y="44"/>
                  </a:lnTo>
                  <a:lnTo>
                    <a:pt x="17" y="48"/>
                  </a:lnTo>
                  <a:lnTo>
                    <a:pt x="13" y="50"/>
                  </a:lnTo>
                  <a:lnTo>
                    <a:pt x="11" y="50"/>
                  </a:lnTo>
                  <a:lnTo>
                    <a:pt x="11" y="53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79" name="Freeform 289"/>
            <p:cNvSpPr>
              <a:spLocks/>
            </p:cNvSpPr>
            <p:nvPr/>
          </p:nvSpPr>
          <p:spPr bwMode="auto">
            <a:xfrm>
              <a:off x="1615" y="1476"/>
              <a:ext cx="47" cy="53"/>
            </a:xfrm>
            <a:custGeom>
              <a:avLst/>
              <a:gdLst>
                <a:gd name="T0" fmla="*/ 11 w 47"/>
                <a:gd name="T1" fmla="*/ 53 h 53"/>
                <a:gd name="T2" fmla="*/ 5 w 47"/>
                <a:gd name="T3" fmla="*/ 38 h 53"/>
                <a:gd name="T4" fmla="*/ 3 w 47"/>
                <a:gd name="T5" fmla="*/ 27 h 53"/>
                <a:gd name="T6" fmla="*/ 0 w 47"/>
                <a:gd name="T7" fmla="*/ 17 h 53"/>
                <a:gd name="T8" fmla="*/ 0 w 47"/>
                <a:gd name="T9" fmla="*/ 9 h 53"/>
                <a:gd name="T10" fmla="*/ 3 w 47"/>
                <a:gd name="T11" fmla="*/ 0 h 53"/>
                <a:gd name="T12" fmla="*/ 5 w 47"/>
                <a:gd name="T13" fmla="*/ 7 h 53"/>
                <a:gd name="T14" fmla="*/ 5 w 47"/>
                <a:gd name="T15" fmla="*/ 13 h 53"/>
                <a:gd name="T16" fmla="*/ 6 w 47"/>
                <a:gd name="T17" fmla="*/ 20 h 53"/>
                <a:gd name="T18" fmla="*/ 6 w 47"/>
                <a:gd name="T19" fmla="*/ 22 h 53"/>
                <a:gd name="T20" fmla="*/ 6 w 47"/>
                <a:gd name="T21" fmla="*/ 20 h 53"/>
                <a:gd name="T22" fmla="*/ 8 w 47"/>
                <a:gd name="T23" fmla="*/ 22 h 53"/>
                <a:gd name="T24" fmla="*/ 11 w 47"/>
                <a:gd name="T25" fmla="*/ 30 h 53"/>
                <a:gd name="T26" fmla="*/ 16 w 47"/>
                <a:gd name="T27" fmla="*/ 35 h 53"/>
                <a:gd name="T28" fmla="*/ 17 w 47"/>
                <a:gd name="T29" fmla="*/ 40 h 53"/>
                <a:gd name="T30" fmla="*/ 19 w 47"/>
                <a:gd name="T31" fmla="*/ 45 h 53"/>
                <a:gd name="T32" fmla="*/ 19 w 47"/>
                <a:gd name="T33" fmla="*/ 48 h 53"/>
                <a:gd name="T34" fmla="*/ 26 w 47"/>
                <a:gd name="T35" fmla="*/ 38 h 53"/>
                <a:gd name="T36" fmla="*/ 34 w 47"/>
                <a:gd name="T37" fmla="*/ 30 h 53"/>
                <a:gd name="T38" fmla="*/ 39 w 47"/>
                <a:gd name="T39" fmla="*/ 22 h 53"/>
                <a:gd name="T40" fmla="*/ 40 w 47"/>
                <a:gd name="T41" fmla="*/ 20 h 53"/>
                <a:gd name="T42" fmla="*/ 40 w 47"/>
                <a:gd name="T43" fmla="*/ 19 h 53"/>
                <a:gd name="T44" fmla="*/ 45 w 47"/>
                <a:gd name="T45" fmla="*/ 25 h 53"/>
                <a:gd name="T46" fmla="*/ 47 w 47"/>
                <a:gd name="T47" fmla="*/ 32 h 53"/>
                <a:gd name="T48" fmla="*/ 45 w 47"/>
                <a:gd name="T49" fmla="*/ 35 h 53"/>
                <a:gd name="T50" fmla="*/ 42 w 47"/>
                <a:gd name="T51" fmla="*/ 37 h 53"/>
                <a:gd name="T52" fmla="*/ 34 w 47"/>
                <a:gd name="T53" fmla="*/ 42 h 53"/>
                <a:gd name="T54" fmla="*/ 22 w 47"/>
                <a:gd name="T55" fmla="*/ 44 h 53"/>
                <a:gd name="T56" fmla="*/ 17 w 47"/>
                <a:gd name="T57" fmla="*/ 48 h 53"/>
                <a:gd name="T58" fmla="*/ 13 w 47"/>
                <a:gd name="T59" fmla="*/ 50 h 53"/>
                <a:gd name="T60" fmla="*/ 11 w 47"/>
                <a:gd name="T61" fmla="*/ 50 h 53"/>
                <a:gd name="T62" fmla="*/ 11 w 47"/>
                <a:gd name="T63" fmla="*/ 53 h 5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7"/>
                <a:gd name="T97" fmla="*/ 0 h 53"/>
                <a:gd name="T98" fmla="*/ 47 w 47"/>
                <a:gd name="T99" fmla="*/ 53 h 5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7" h="53">
                  <a:moveTo>
                    <a:pt x="11" y="53"/>
                  </a:moveTo>
                  <a:lnTo>
                    <a:pt x="5" y="38"/>
                  </a:lnTo>
                  <a:lnTo>
                    <a:pt x="3" y="2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3" y="0"/>
                  </a:lnTo>
                  <a:lnTo>
                    <a:pt x="5" y="7"/>
                  </a:lnTo>
                  <a:lnTo>
                    <a:pt x="5" y="13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8" y="22"/>
                  </a:lnTo>
                  <a:lnTo>
                    <a:pt x="11" y="30"/>
                  </a:lnTo>
                  <a:lnTo>
                    <a:pt x="16" y="35"/>
                  </a:lnTo>
                  <a:lnTo>
                    <a:pt x="17" y="40"/>
                  </a:lnTo>
                  <a:lnTo>
                    <a:pt x="19" y="45"/>
                  </a:lnTo>
                  <a:lnTo>
                    <a:pt x="19" y="48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39" y="22"/>
                  </a:lnTo>
                  <a:lnTo>
                    <a:pt x="40" y="20"/>
                  </a:lnTo>
                  <a:lnTo>
                    <a:pt x="40" y="19"/>
                  </a:lnTo>
                  <a:lnTo>
                    <a:pt x="45" y="25"/>
                  </a:lnTo>
                  <a:lnTo>
                    <a:pt x="47" y="32"/>
                  </a:lnTo>
                  <a:lnTo>
                    <a:pt x="45" y="35"/>
                  </a:lnTo>
                  <a:lnTo>
                    <a:pt x="42" y="37"/>
                  </a:lnTo>
                  <a:lnTo>
                    <a:pt x="34" y="42"/>
                  </a:lnTo>
                  <a:lnTo>
                    <a:pt x="22" y="44"/>
                  </a:lnTo>
                  <a:lnTo>
                    <a:pt x="17" y="48"/>
                  </a:lnTo>
                  <a:lnTo>
                    <a:pt x="13" y="50"/>
                  </a:lnTo>
                  <a:lnTo>
                    <a:pt x="11" y="50"/>
                  </a:lnTo>
                  <a:lnTo>
                    <a:pt x="11" y="53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27" name="Group 293"/>
          <p:cNvGrpSpPr>
            <a:grpSpLocks/>
          </p:cNvGrpSpPr>
          <p:nvPr/>
        </p:nvGrpSpPr>
        <p:grpSpPr bwMode="auto">
          <a:xfrm>
            <a:off x="3151188" y="2360613"/>
            <a:ext cx="71437" cy="84137"/>
            <a:chOff x="1759" y="1351"/>
            <a:chExt cx="45" cy="53"/>
          </a:xfrm>
        </p:grpSpPr>
        <p:sp>
          <p:nvSpPr>
            <p:cNvPr id="47276" name="Freeform 291"/>
            <p:cNvSpPr>
              <a:spLocks/>
            </p:cNvSpPr>
            <p:nvPr/>
          </p:nvSpPr>
          <p:spPr bwMode="auto">
            <a:xfrm>
              <a:off x="1759" y="1351"/>
              <a:ext cx="45" cy="53"/>
            </a:xfrm>
            <a:custGeom>
              <a:avLst/>
              <a:gdLst>
                <a:gd name="T0" fmla="*/ 13 w 45"/>
                <a:gd name="T1" fmla="*/ 53 h 53"/>
                <a:gd name="T2" fmla="*/ 8 w 45"/>
                <a:gd name="T3" fmla="*/ 46 h 53"/>
                <a:gd name="T4" fmla="*/ 4 w 45"/>
                <a:gd name="T5" fmla="*/ 39 h 53"/>
                <a:gd name="T6" fmla="*/ 2 w 45"/>
                <a:gd name="T7" fmla="*/ 27 h 53"/>
                <a:gd name="T8" fmla="*/ 0 w 45"/>
                <a:gd name="T9" fmla="*/ 16 h 53"/>
                <a:gd name="T10" fmla="*/ 0 w 45"/>
                <a:gd name="T11" fmla="*/ 7 h 53"/>
                <a:gd name="T12" fmla="*/ 2 w 45"/>
                <a:gd name="T13" fmla="*/ 0 h 53"/>
                <a:gd name="T14" fmla="*/ 4 w 45"/>
                <a:gd name="T15" fmla="*/ 6 h 53"/>
                <a:gd name="T16" fmla="*/ 4 w 45"/>
                <a:gd name="T17" fmla="*/ 12 h 53"/>
                <a:gd name="T18" fmla="*/ 6 w 45"/>
                <a:gd name="T19" fmla="*/ 19 h 53"/>
                <a:gd name="T20" fmla="*/ 6 w 45"/>
                <a:gd name="T21" fmla="*/ 21 h 53"/>
                <a:gd name="T22" fmla="*/ 6 w 45"/>
                <a:gd name="T23" fmla="*/ 19 h 53"/>
                <a:gd name="T24" fmla="*/ 8 w 45"/>
                <a:gd name="T25" fmla="*/ 21 h 53"/>
                <a:gd name="T26" fmla="*/ 11 w 45"/>
                <a:gd name="T27" fmla="*/ 24 h 53"/>
                <a:gd name="T28" fmla="*/ 13 w 45"/>
                <a:gd name="T29" fmla="*/ 28 h 53"/>
                <a:gd name="T30" fmla="*/ 15 w 45"/>
                <a:gd name="T31" fmla="*/ 34 h 53"/>
                <a:gd name="T32" fmla="*/ 17 w 45"/>
                <a:gd name="T33" fmla="*/ 40 h 53"/>
                <a:gd name="T34" fmla="*/ 19 w 45"/>
                <a:gd name="T35" fmla="*/ 46 h 53"/>
                <a:gd name="T36" fmla="*/ 19 w 45"/>
                <a:gd name="T37" fmla="*/ 47 h 53"/>
                <a:gd name="T38" fmla="*/ 25 w 45"/>
                <a:gd name="T39" fmla="*/ 39 h 53"/>
                <a:gd name="T40" fmla="*/ 33 w 45"/>
                <a:gd name="T41" fmla="*/ 31 h 53"/>
                <a:gd name="T42" fmla="*/ 40 w 45"/>
                <a:gd name="T43" fmla="*/ 22 h 53"/>
                <a:gd name="T44" fmla="*/ 42 w 45"/>
                <a:gd name="T45" fmla="*/ 21 h 53"/>
                <a:gd name="T46" fmla="*/ 42 w 45"/>
                <a:gd name="T47" fmla="*/ 19 h 53"/>
                <a:gd name="T48" fmla="*/ 45 w 45"/>
                <a:gd name="T49" fmla="*/ 25 h 53"/>
                <a:gd name="T50" fmla="*/ 45 w 45"/>
                <a:gd name="T51" fmla="*/ 31 h 53"/>
                <a:gd name="T52" fmla="*/ 44 w 45"/>
                <a:gd name="T53" fmla="*/ 37 h 53"/>
                <a:gd name="T54" fmla="*/ 35 w 45"/>
                <a:gd name="T55" fmla="*/ 42 h 53"/>
                <a:gd name="T56" fmla="*/ 22 w 45"/>
                <a:gd name="T57" fmla="*/ 43 h 53"/>
                <a:gd name="T58" fmla="*/ 17 w 45"/>
                <a:gd name="T59" fmla="*/ 49 h 53"/>
                <a:gd name="T60" fmla="*/ 15 w 45"/>
                <a:gd name="T61" fmla="*/ 49 h 53"/>
                <a:gd name="T62" fmla="*/ 13 w 45"/>
                <a:gd name="T63" fmla="*/ 50 h 53"/>
                <a:gd name="T64" fmla="*/ 13 w 45"/>
                <a:gd name="T65" fmla="*/ 53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3"/>
                <a:gd name="T101" fmla="*/ 45 w 45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3">
                  <a:moveTo>
                    <a:pt x="13" y="53"/>
                  </a:moveTo>
                  <a:lnTo>
                    <a:pt x="8" y="46"/>
                  </a:lnTo>
                  <a:lnTo>
                    <a:pt x="4" y="39"/>
                  </a:lnTo>
                  <a:lnTo>
                    <a:pt x="2" y="27"/>
                  </a:lnTo>
                  <a:lnTo>
                    <a:pt x="0" y="16"/>
                  </a:lnTo>
                  <a:lnTo>
                    <a:pt x="0" y="7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12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8" y="21"/>
                  </a:lnTo>
                  <a:lnTo>
                    <a:pt x="11" y="24"/>
                  </a:lnTo>
                  <a:lnTo>
                    <a:pt x="13" y="28"/>
                  </a:lnTo>
                  <a:lnTo>
                    <a:pt x="15" y="34"/>
                  </a:lnTo>
                  <a:lnTo>
                    <a:pt x="17" y="40"/>
                  </a:lnTo>
                  <a:lnTo>
                    <a:pt x="19" y="46"/>
                  </a:lnTo>
                  <a:lnTo>
                    <a:pt x="19" y="47"/>
                  </a:lnTo>
                  <a:lnTo>
                    <a:pt x="25" y="39"/>
                  </a:lnTo>
                  <a:lnTo>
                    <a:pt x="33" y="31"/>
                  </a:lnTo>
                  <a:lnTo>
                    <a:pt x="40" y="22"/>
                  </a:lnTo>
                  <a:lnTo>
                    <a:pt x="42" y="21"/>
                  </a:lnTo>
                  <a:lnTo>
                    <a:pt x="42" y="19"/>
                  </a:lnTo>
                  <a:lnTo>
                    <a:pt x="45" y="25"/>
                  </a:lnTo>
                  <a:lnTo>
                    <a:pt x="45" y="31"/>
                  </a:lnTo>
                  <a:lnTo>
                    <a:pt x="44" y="37"/>
                  </a:lnTo>
                  <a:lnTo>
                    <a:pt x="35" y="42"/>
                  </a:lnTo>
                  <a:lnTo>
                    <a:pt x="22" y="43"/>
                  </a:lnTo>
                  <a:lnTo>
                    <a:pt x="17" y="49"/>
                  </a:lnTo>
                  <a:lnTo>
                    <a:pt x="15" y="49"/>
                  </a:lnTo>
                  <a:lnTo>
                    <a:pt x="13" y="50"/>
                  </a:lnTo>
                  <a:lnTo>
                    <a:pt x="13" y="53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77" name="Freeform 292"/>
            <p:cNvSpPr>
              <a:spLocks/>
            </p:cNvSpPr>
            <p:nvPr/>
          </p:nvSpPr>
          <p:spPr bwMode="auto">
            <a:xfrm>
              <a:off x="1759" y="1351"/>
              <a:ext cx="45" cy="53"/>
            </a:xfrm>
            <a:custGeom>
              <a:avLst/>
              <a:gdLst>
                <a:gd name="T0" fmla="*/ 13 w 45"/>
                <a:gd name="T1" fmla="*/ 53 h 53"/>
                <a:gd name="T2" fmla="*/ 8 w 45"/>
                <a:gd name="T3" fmla="*/ 46 h 53"/>
                <a:gd name="T4" fmla="*/ 4 w 45"/>
                <a:gd name="T5" fmla="*/ 39 h 53"/>
                <a:gd name="T6" fmla="*/ 2 w 45"/>
                <a:gd name="T7" fmla="*/ 27 h 53"/>
                <a:gd name="T8" fmla="*/ 0 w 45"/>
                <a:gd name="T9" fmla="*/ 16 h 53"/>
                <a:gd name="T10" fmla="*/ 0 w 45"/>
                <a:gd name="T11" fmla="*/ 7 h 53"/>
                <a:gd name="T12" fmla="*/ 2 w 45"/>
                <a:gd name="T13" fmla="*/ 0 h 53"/>
                <a:gd name="T14" fmla="*/ 4 w 45"/>
                <a:gd name="T15" fmla="*/ 6 h 53"/>
                <a:gd name="T16" fmla="*/ 4 w 45"/>
                <a:gd name="T17" fmla="*/ 12 h 53"/>
                <a:gd name="T18" fmla="*/ 6 w 45"/>
                <a:gd name="T19" fmla="*/ 19 h 53"/>
                <a:gd name="T20" fmla="*/ 6 w 45"/>
                <a:gd name="T21" fmla="*/ 21 h 53"/>
                <a:gd name="T22" fmla="*/ 6 w 45"/>
                <a:gd name="T23" fmla="*/ 19 h 53"/>
                <a:gd name="T24" fmla="*/ 8 w 45"/>
                <a:gd name="T25" fmla="*/ 21 h 53"/>
                <a:gd name="T26" fmla="*/ 11 w 45"/>
                <a:gd name="T27" fmla="*/ 24 h 53"/>
                <a:gd name="T28" fmla="*/ 13 w 45"/>
                <a:gd name="T29" fmla="*/ 28 h 53"/>
                <a:gd name="T30" fmla="*/ 15 w 45"/>
                <a:gd name="T31" fmla="*/ 34 h 53"/>
                <a:gd name="T32" fmla="*/ 17 w 45"/>
                <a:gd name="T33" fmla="*/ 40 h 53"/>
                <a:gd name="T34" fmla="*/ 19 w 45"/>
                <a:gd name="T35" fmla="*/ 46 h 53"/>
                <a:gd name="T36" fmla="*/ 19 w 45"/>
                <a:gd name="T37" fmla="*/ 47 h 53"/>
                <a:gd name="T38" fmla="*/ 25 w 45"/>
                <a:gd name="T39" fmla="*/ 39 h 53"/>
                <a:gd name="T40" fmla="*/ 33 w 45"/>
                <a:gd name="T41" fmla="*/ 31 h 53"/>
                <a:gd name="T42" fmla="*/ 40 w 45"/>
                <a:gd name="T43" fmla="*/ 22 h 53"/>
                <a:gd name="T44" fmla="*/ 42 w 45"/>
                <a:gd name="T45" fmla="*/ 21 h 53"/>
                <a:gd name="T46" fmla="*/ 42 w 45"/>
                <a:gd name="T47" fmla="*/ 19 h 53"/>
                <a:gd name="T48" fmla="*/ 45 w 45"/>
                <a:gd name="T49" fmla="*/ 25 h 53"/>
                <a:gd name="T50" fmla="*/ 45 w 45"/>
                <a:gd name="T51" fmla="*/ 31 h 53"/>
                <a:gd name="T52" fmla="*/ 44 w 45"/>
                <a:gd name="T53" fmla="*/ 37 h 53"/>
                <a:gd name="T54" fmla="*/ 35 w 45"/>
                <a:gd name="T55" fmla="*/ 42 h 53"/>
                <a:gd name="T56" fmla="*/ 22 w 45"/>
                <a:gd name="T57" fmla="*/ 43 h 53"/>
                <a:gd name="T58" fmla="*/ 17 w 45"/>
                <a:gd name="T59" fmla="*/ 49 h 53"/>
                <a:gd name="T60" fmla="*/ 15 w 45"/>
                <a:gd name="T61" fmla="*/ 49 h 53"/>
                <a:gd name="T62" fmla="*/ 13 w 45"/>
                <a:gd name="T63" fmla="*/ 50 h 53"/>
                <a:gd name="T64" fmla="*/ 13 w 45"/>
                <a:gd name="T65" fmla="*/ 53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3"/>
                <a:gd name="T101" fmla="*/ 45 w 45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3">
                  <a:moveTo>
                    <a:pt x="13" y="53"/>
                  </a:moveTo>
                  <a:lnTo>
                    <a:pt x="8" y="46"/>
                  </a:lnTo>
                  <a:lnTo>
                    <a:pt x="4" y="39"/>
                  </a:lnTo>
                  <a:lnTo>
                    <a:pt x="2" y="27"/>
                  </a:lnTo>
                  <a:lnTo>
                    <a:pt x="0" y="16"/>
                  </a:lnTo>
                  <a:lnTo>
                    <a:pt x="0" y="7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12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8" y="21"/>
                  </a:lnTo>
                  <a:lnTo>
                    <a:pt x="11" y="24"/>
                  </a:lnTo>
                  <a:lnTo>
                    <a:pt x="13" y="28"/>
                  </a:lnTo>
                  <a:lnTo>
                    <a:pt x="15" y="34"/>
                  </a:lnTo>
                  <a:lnTo>
                    <a:pt x="17" y="40"/>
                  </a:lnTo>
                  <a:lnTo>
                    <a:pt x="19" y="46"/>
                  </a:lnTo>
                  <a:lnTo>
                    <a:pt x="19" y="47"/>
                  </a:lnTo>
                  <a:lnTo>
                    <a:pt x="25" y="39"/>
                  </a:lnTo>
                  <a:lnTo>
                    <a:pt x="33" y="31"/>
                  </a:lnTo>
                  <a:lnTo>
                    <a:pt x="40" y="22"/>
                  </a:lnTo>
                  <a:lnTo>
                    <a:pt x="42" y="21"/>
                  </a:lnTo>
                  <a:lnTo>
                    <a:pt x="42" y="19"/>
                  </a:lnTo>
                  <a:lnTo>
                    <a:pt x="45" y="25"/>
                  </a:lnTo>
                  <a:lnTo>
                    <a:pt x="45" y="31"/>
                  </a:lnTo>
                  <a:lnTo>
                    <a:pt x="44" y="37"/>
                  </a:lnTo>
                  <a:lnTo>
                    <a:pt x="35" y="42"/>
                  </a:lnTo>
                  <a:lnTo>
                    <a:pt x="22" y="43"/>
                  </a:lnTo>
                  <a:lnTo>
                    <a:pt x="17" y="49"/>
                  </a:lnTo>
                  <a:lnTo>
                    <a:pt x="15" y="49"/>
                  </a:lnTo>
                  <a:lnTo>
                    <a:pt x="13" y="50"/>
                  </a:lnTo>
                  <a:lnTo>
                    <a:pt x="13" y="53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28" name="Group 296"/>
          <p:cNvGrpSpPr>
            <a:grpSpLocks/>
          </p:cNvGrpSpPr>
          <p:nvPr/>
        </p:nvGrpSpPr>
        <p:grpSpPr bwMode="auto">
          <a:xfrm>
            <a:off x="3232150" y="2549525"/>
            <a:ext cx="73025" cy="84138"/>
            <a:chOff x="1810" y="1470"/>
            <a:chExt cx="46" cy="53"/>
          </a:xfrm>
        </p:grpSpPr>
        <p:sp>
          <p:nvSpPr>
            <p:cNvPr id="47274" name="Freeform 294"/>
            <p:cNvSpPr>
              <a:spLocks/>
            </p:cNvSpPr>
            <p:nvPr/>
          </p:nvSpPr>
          <p:spPr bwMode="auto">
            <a:xfrm>
              <a:off x="1810" y="1470"/>
              <a:ext cx="46" cy="53"/>
            </a:xfrm>
            <a:custGeom>
              <a:avLst/>
              <a:gdLst>
                <a:gd name="T0" fmla="*/ 13 w 46"/>
                <a:gd name="T1" fmla="*/ 53 h 53"/>
                <a:gd name="T2" fmla="*/ 4 w 46"/>
                <a:gd name="T3" fmla="*/ 39 h 53"/>
                <a:gd name="T4" fmla="*/ 2 w 46"/>
                <a:gd name="T5" fmla="*/ 27 h 53"/>
                <a:gd name="T6" fmla="*/ 0 w 46"/>
                <a:gd name="T7" fmla="*/ 17 h 53"/>
                <a:gd name="T8" fmla="*/ 0 w 46"/>
                <a:gd name="T9" fmla="*/ 9 h 53"/>
                <a:gd name="T10" fmla="*/ 2 w 46"/>
                <a:gd name="T11" fmla="*/ 0 h 53"/>
                <a:gd name="T12" fmla="*/ 4 w 46"/>
                <a:gd name="T13" fmla="*/ 7 h 53"/>
                <a:gd name="T14" fmla="*/ 4 w 46"/>
                <a:gd name="T15" fmla="*/ 13 h 53"/>
                <a:gd name="T16" fmla="*/ 7 w 46"/>
                <a:gd name="T17" fmla="*/ 20 h 53"/>
                <a:gd name="T18" fmla="*/ 7 w 46"/>
                <a:gd name="T19" fmla="*/ 22 h 53"/>
                <a:gd name="T20" fmla="*/ 7 w 46"/>
                <a:gd name="T21" fmla="*/ 20 h 53"/>
                <a:gd name="T22" fmla="*/ 7 w 46"/>
                <a:gd name="T23" fmla="*/ 19 h 53"/>
                <a:gd name="T24" fmla="*/ 9 w 46"/>
                <a:gd name="T25" fmla="*/ 20 h 53"/>
                <a:gd name="T26" fmla="*/ 13 w 46"/>
                <a:gd name="T27" fmla="*/ 27 h 53"/>
                <a:gd name="T28" fmla="*/ 15 w 46"/>
                <a:gd name="T29" fmla="*/ 33 h 53"/>
                <a:gd name="T30" fmla="*/ 17 w 46"/>
                <a:gd name="T31" fmla="*/ 40 h 53"/>
                <a:gd name="T32" fmla="*/ 20 w 46"/>
                <a:gd name="T33" fmla="*/ 46 h 53"/>
                <a:gd name="T34" fmla="*/ 20 w 46"/>
                <a:gd name="T35" fmla="*/ 48 h 53"/>
                <a:gd name="T36" fmla="*/ 26 w 46"/>
                <a:gd name="T37" fmla="*/ 39 h 53"/>
                <a:gd name="T38" fmla="*/ 35 w 46"/>
                <a:gd name="T39" fmla="*/ 30 h 53"/>
                <a:gd name="T40" fmla="*/ 39 w 46"/>
                <a:gd name="T41" fmla="*/ 22 h 53"/>
                <a:gd name="T42" fmla="*/ 41 w 46"/>
                <a:gd name="T43" fmla="*/ 20 h 53"/>
                <a:gd name="T44" fmla="*/ 41 w 46"/>
                <a:gd name="T45" fmla="*/ 19 h 53"/>
                <a:gd name="T46" fmla="*/ 46 w 46"/>
                <a:gd name="T47" fmla="*/ 26 h 53"/>
                <a:gd name="T48" fmla="*/ 46 w 46"/>
                <a:gd name="T49" fmla="*/ 32 h 53"/>
                <a:gd name="T50" fmla="*/ 43 w 46"/>
                <a:gd name="T51" fmla="*/ 37 h 53"/>
                <a:gd name="T52" fmla="*/ 35 w 46"/>
                <a:gd name="T53" fmla="*/ 43 h 53"/>
                <a:gd name="T54" fmla="*/ 22 w 46"/>
                <a:gd name="T55" fmla="*/ 45 h 53"/>
                <a:gd name="T56" fmla="*/ 15 w 46"/>
                <a:gd name="T57" fmla="*/ 48 h 53"/>
                <a:gd name="T58" fmla="*/ 13 w 46"/>
                <a:gd name="T59" fmla="*/ 50 h 53"/>
                <a:gd name="T60" fmla="*/ 13 w 46"/>
                <a:gd name="T61" fmla="*/ 53 h 5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6"/>
                <a:gd name="T94" fmla="*/ 0 h 53"/>
                <a:gd name="T95" fmla="*/ 46 w 46"/>
                <a:gd name="T96" fmla="*/ 53 h 5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6" h="53">
                  <a:moveTo>
                    <a:pt x="13" y="53"/>
                  </a:moveTo>
                  <a:lnTo>
                    <a:pt x="4" y="39"/>
                  </a:lnTo>
                  <a:lnTo>
                    <a:pt x="2" y="2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2" y="0"/>
                  </a:lnTo>
                  <a:lnTo>
                    <a:pt x="4" y="7"/>
                  </a:lnTo>
                  <a:lnTo>
                    <a:pt x="4" y="13"/>
                  </a:lnTo>
                  <a:lnTo>
                    <a:pt x="7" y="20"/>
                  </a:lnTo>
                  <a:lnTo>
                    <a:pt x="7" y="22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13" y="27"/>
                  </a:lnTo>
                  <a:lnTo>
                    <a:pt x="15" y="33"/>
                  </a:lnTo>
                  <a:lnTo>
                    <a:pt x="17" y="40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26" y="39"/>
                  </a:lnTo>
                  <a:lnTo>
                    <a:pt x="35" y="30"/>
                  </a:lnTo>
                  <a:lnTo>
                    <a:pt x="39" y="22"/>
                  </a:lnTo>
                  <a:lnTo>
                    <a:pt x="41" y="20"/>
                  </a:lnTo>
                  <a:lnTo>
                    <a:pt x="41" y="19"/>
                  </a:lnTo>
                  <a:lnTo>
                    <a:pt x="46" y="26"/>
                  </a:lnTo>
                  <a:lnTo>
                    <a:pt x="46" y="32"/>
                  </a:lnTo>
                  <a:lnTo>
                    <a:pt x="43" y="37"/>
                  </a:lnTo>
                  <a:lnTo>
                    <a:pt x="35" y="43"/>
                  </a:lnTo>
                  <a:lnTo>
                    <a:pt x="22" y="45"/>
                  </a:lnTo>
                  <a:lnTo>
                    <a:pt x="15" y="48"/>
                  </a:lnTo>
                  <a:lnTo>
                    <a:pt x="13" y="50"/>
                  </a:lnTo>
                  <a:lnTo>
                    <a:pt x="13" y="53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75" name="Freeform 295"/>
            <p:cNvSpPr>
              <a:spLocks/>
            </p:cNvSpPr>
            <p:nvPr/>
          </p:nvSpPr>
          <p:spPr bwMode="auto">
            <a:xfrm>
              <a:off x="1810" y="1470"/>
              <a:ext cx="46" cy="53"/>
            </a:xfrm>
            <a:custGeom>
              <a:avLst/>
              <a:gdLst>
                <a:gd name="T0" fmla="*/ 13 w 46"/>
                <a:gd name="T1" fmla="*/ 53 h 53"/>
                <a:gd name="T2" fmla="*/ 4 w 46"/>
                <a:gd name="T3" fmla="*/ 39 h 53"/>
                <a:gd name="T4" fmla="*/ 2 w 46"/>
                <a:gd name="T5" fmla="*/ 27 h 53"/>
                <a:gd name="T6" fmla="*/ 0 w 46"/>
                <a:gd name="T7" fmla="*/ 17 h 53"/>
                <a:gd name="T8" fmla="*/ 0 w 46"/>
                <a:gd name="T9" fmla="*/ 9 h 53"/>
                <a:gd name="T10" fmla="*/ 2 w 46"/>
                <a:gd name="T11" fmla="*/ 0 h 53"/>
                <a:gd name="T12" fmla="*/ 4 w 46"/>
                <a:gd name="T13" fmla="*/ 7 h 53"/>
                <a:gd name="T14" fmla="*/ 4 w 46"/>
                <a:gd name="T15" fmla="*/ 13 h 53"/>
                <a:gd name="T16" fmla="*/ 7 w 46"/>
                <a:gd name="T17" fmla="*/ 20 h 53"/>
                <a:gd name="T18" fmla="*/ 7 w 46"/>
                <a:gd name="T19" fmla="*/ 22 h 53"/>
                <a:gd name="T20" fmla="*/ 7 w 46"/>
                <a:gd name="T21" fmla="*/ 20 h 53"/>
                <a:gd name="T22" fmla="*/ 7 w 46"/>
                <a:gd name="T23" fmla="*/ 19 h 53"/>
                <a:gd name="T24" fmla="*/ 9 w 46"/>
                <a:gd name="T25" fmla="*/ 20 h 53"/>
                <a:gd name="T26" fmla="*/ 13 w 46"/>
                <a:gd name="T27" fmla="*/ 27 h 53"/>
                <a:gd name="T28" fmla="*/ 15 w 46"/>
                <a:gd name="T29" fmla="*/ 33 h 53"/>
                <a:gd name="T30" fmla="*/ 17 w 46"/>
                <a:gd name="T31" fmla="*/ 40 h 53"/>
                <a:gd name="T32" fmla="*/ 20 w 46"/>
                <a:gd name="T33" fmla="*/ 46 h 53"/>
                <a:gd name="T34" fmla="*/ 20 w 46"/>
                <a:gd name="T35" fmla="*/ 48 h 53"/>
                <a:gd name="T36" fmla="*/ 26 w 46"/>
                <a:gd name="T37" fmla="*/ 39 h 53"/>
                <a:gd name="T38" fmla="*/ 35 w 46"/>
                <a:gd name="T39" fmla="*/ 30 h 53"/>
                <a:gd name="T40" fmla="*/ 39 w 46"/>
                <a:gd name="T41" fmla="*/ 22 h 53"/>
                <a:gd name="T42" fmla="*/ 41 w 46"/>
                <a:gd name="T43" fmla="*/ 20 h 53"/>
                <a:gd name="T44" fmla="*/ 41 w 46"/>
                <a:gd name="T45" fmla="*/ 19 h 53"/>
                <a:gd name="T46" fmla="*/ 46 w 46"/>
                <a:gd name="T47" fmla="*/ 26 h 53"/>
                <a:gd name="T48" fmla="*/ 46 w 46"/>
                <a:gd name="T49" fmla="*/ 32 h 53"/>
                <a:gd name="T50" fmla="*/ 43 w 46"/>
                <a:gd name="T51" fmla="*/ 37 h 53"/>
                <a:gd name="T52" fmla="*/ 35 w 46"/>
                <a:gd name="T53" fmla="*/ 43 h 53"/>
                <a:gd name="T54" fmla="*/ 22 w 46"/>
                <a:gd name="T55" fmla="*/ 45 h 53"/>
                <a:gd name="T56" fmla="*/ 15 w 46"/>
                <a:gd name="T57" fmla="*/ 48 h 53"/>
                <a:gd name="T58" fmla="*/ 13 w 46"/>
                <a:gd name="T59" fmla="*/ 50 h 53"/>
                <a:gd name="T60" fmla="*/ 13 w 46"/>
                <a:gd name="T61" fmla="*/ 53 h 5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6"/>
                <a:gd name="T94" fmla="*/ 0 h 53"/>
                <a:gd name="T95" fmla="*/ 46 w 46"/>
                <a:gd name="T96" fmla="*/ 53 h 5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6" h="53">
                  <a:moveTo>
                    <a:pt x="13" y="53"/>
                  </a:moveTo>
                  <a:lnTo>
                    <a:pt x="4" y="39"/>
                  </a:lnTo>
                  <a:lnTo>
                    <a:pt x="2" y="2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2" y="0"/>
                  </a:lnTo>
                  <a:lnTo>
                    <a:pt x="4" y="7"/>
                  </a:lnTo>
                  <a:lnTo>
                    <a:pt x="4" y="13"/>
                  </a:lnTo>
                  <a:lnTo>
                    <a:pt x="7" y="20"/>
                  </a:lnTo>
                  <a:lnTo>
                    <a:pt x="7" y="22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13" y="27"/>
                  </a:lnTo>
                  <a:lnTo>
                    <a:pt x="15" y="33"/>
                  </a:lnTo>
                  <a:lnTo>
                    <a:pt x="17" y="40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26" y="39"/>
                  </a:lnTo>
                  <a:lnTo>
                    <a:pt x="35" y="30"/>
                  </a:lnTo>
                  <a:lnTo>
                    <a:pt x="39" y="22"/>
                  </a:lnTo>
                  <a:lnTo>
                    <a:pt x="41" y="20"/>
                  </a:lnTo>
                  <a:lnTo>
                    <a:pt x="41" y="19"/>
                  </a:lnTo>
                  <a:lnTo>
                    <a:pt x="46" y="26"/>
                  </a:lnTo>
                  <a:lnTo>
                    <a:pt x="46" y="32"/>
                  </a:lnTo>
                  <a:lnTo>
                    <a:pt x="43" y="37"/>
                  </a:lnTo>
                  <a:lnTo>
                    <a:pt x="35" y="43"/>
                  </a:lnTo>
                  <a:lnTo>
                    <a:pt x="22" y="45"/>
                  </a:lnTo>
                  <a:lnTo>
                    <a:pt x="15" y="48"/>
                  </a:lnTo>
                  <a:lnTo>
                    <a:pt x="13" y="50"/>
                  </a:lnTo>
                  <a:lnTo>
                    <a:pt x="13" y="53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29" name="Group 299"/>
          <p:cNvGrpSpPr>
            <a:grpSpLocks/>
          </p:cNvGrpSpPr>
          <p:nvPr/>
        </p:nvGrpSpPr>
        <p:grpSpPr bwMode="auto">
          <a:xfrm>
            <a:off x="3346450" y="2565400"/>
            <a:ext cx="73025" cy="84138"/>
            <a:chOff x="1892" y="1479"/>
            <a:chExt cx="46" cy="53"/>
          </a:xfrm>
        </p:grpSpPr>
        <p:sp>
          <p:nvSpPr>
            <p:cNvPr id="47272" name="Freeform 297"/>
            <p:cNvSpPr>
              <a:spLocks/>
            </p:cNvSpPr>
            <p:nvPr/>
          </p:nvSpPr>
          <p:spPr bwMode="auto">
            <a:xfrm>
              <a:off x="1892" y="1479"/>
              <a:ext cx="46" cy="53"/>
            </a:xfrm>
            <a:custGeom>
              <a:avLst/>
              <a:gdLst>
                <a:gd name="T0" fmla="*/ 11 w 46"/>
                <a:gd name="T1" fmla="*/ 53 h 53"/>
                <a:gd name="T2" fmla="*/ 5 w 46"/>
                <a:gd name="T3" fmla="*/ 39 h 53"/>
                <a:gd name="T4" fmla="*/ 0 w 46"/>
                <a:gd name="T5" fmla="*/ 28 h 53"/>
                <a:gd name="T6" fmla="*/ 0 w 46"/>
                <a:gd name="T7" fmla="*/ 17 h 53"/>
                <a:gd name="T8" fmla="*/ 0 w 46"/>
                <a:gd name="T9" fmla="*/ 10 h 53"/>
                <a:gd name="T10" fmla="*/ 2 w 46"/>
                <a:gd name="T11" fmla="*/ 0 h 53"/>
                <a:gd name="T12" fmla="*/ 5 w 46"/>
                <a:gd name="T13" fmla="*/ 8 h 53"/>
                <a:gd name="T14" fmla="*/ 5 w 46"/>
                <a:gd name="T15" fmla="*/ 13 h 53"/>
                <a:gd name="T16" fmla="*/ 5 w 46"/>
                <a:gd name="T17" fmla="*/ 21 h 53"/>
                <a:gd name="T18" fmla="*/ 5 w 46"/>
                <a:gd name="T19" fmla="*/ 23 h 53"/>
                <a:gd name="T20" fmla="*/ 5 w 46"/>
                <a:gd name="T21" fmla="*/ 21 h 53"/>
                <a:gd name="T22" fmla="*/ 7 w 46"/>
                <a:gd name="T23" fmla="*/ 21 h 53"/>
                <a:gd name="T24" fmla="*/ 9 w 46"/>
                <a:gd name="T25" fmla="*/ 23 h 53"/>
                <a:gd name="T26" fmla="*/ 11 w 46"/>
                <a:gd name="T27" fmla="*/ 30 h 53"/>
                <a:gd name="T28" fmla="*/ 14 w 46"/>
                <a:gd name="T29" fmla="*/ 35 h 53"/>
                <a:gd name="T30" fmla="*/ 16 w 46"/>
                <a:gd name="T31" fmla="*/ 41 h 53"/>
                <a:gd name="T32" fmla="*/ 18 w 46"/>
                <a:gd name="T33" fmla="*/ 46 h 53"/>
                <a:gd name="T34" fmla="*/ 18 w 46"/>
                <a:gd name="T35" fmla="*/ 48 h 53"/>
                <a:gd name="T36" fmla="*/ 25 w 46"/>
                <a:gd name="T37" fmla="*/ 39 h 53"/>
                <a:gd name="T38" fmla="*/ 34 w 46"/>
                <a:gd name="T39" fmla="*/ 30 h 53"/>
                <a:gd name="T40" fmla="*/ 38 w 46"/>
                <a:gd name="T41" fmla="*/ 23 h 53"/>
                <a:gd name="T42" fmla="*/ 40 w 46"/>
                <a:gd name="T43" fmla="*/ 21 h 53"/>
                <a:gd name="T44" fmla="*/ 40 w 46"/>
                <a:gd name="T45" fmla="*/ 18 h 53"/>
                <a:gd name="T46" fmla="*/ 46 w 46"/>
                <a:gd name="T47" fmla="*/ 26 h 53"/>
                <a:gd name="T48" fmla="*/ 46 w 46"/>
                <a:gd name="T49" fmla="*/ 32 h 53"/>
                <a:gd name="T50" fmla="*/ 42 w 46"/>
                <a:gd name="T51" fmla="*/ 38 h 53"/>
                <a:gd name="T52" fmla="*/ 34 w 46"/>
                <a:gd name="T53" fmla="*/ 43 h 53"/>
                <a:gd name="T54" fmla="*/ 20 w 46"/>
                <a:gd name="T55" fmla="*/ 45 h 53"/>
                <a:gd name="T56" fmla="*/ 16 w 46"/>
                <a:gd name="T57" fmla="*/ 48 h 53"/>
                <a:gd name="T58" fmla="*/ 14 w 46"/>
                <a:gd name="T59" fmla="*/ 50 h 53"/>
                <a:gd name="T60" fmla="*/ 11 w 46"/>
                <a:gd name="T61" fmla="*/ 50 h 53"/>
                <a:gd name="T62" fmla="*/ 11 w 46"/>
                <a:gd name="T63" fmla="*/ 53 h 5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6"/>
                <a:gd name="T97" fmla="*/ 0 h 53"/>
                <a:gd name="T98" fmla="*/ 46 w 46"/>
                <a:gd name="T99" fmla="*/ 53 h 5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6" h="53">
                  <a:moveTo>
                    <a:pt x="11" y="53"/>
                  </a:moveTo>
                  <a:lnTo>
                    <a:pt x="5" y="39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2" y="0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21"/>
                  </a:lnTo>
                  <a:lnTo>
                    <a:pt x="5" y="23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9" y="23"/>
                  </a:lnTo>
                  <a:lnTo>
                    <a:pt x="11" y="30"/>
                  </a:lnTo>
                  <a:lnTo>
                    <a:pt x="14" y="35"/>
                  </a:lnTo>
                  <a:lnTo>
                    <a:pt x="16" y="41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25" y="39"/>
                  </a:lnTo>
                  <a:lnTo>
                    <a:pt x="34" y="30"/>
                  </a:lnTo>
                  <a:lnTo>
                    <a:pt x="38" y="23"/>
                  </a:lnTo>
                  <a:lnTo>
                    <a:pt x="40" y="21"/>
                  </a:lnTo>
                  <a:lnTo>
                    <a:pt x="40" y="18"/>
                  </a:lnTo>
                  <a:lnTo>
                    <a:pt x="46" y="26"/>
                  </a:lnTo>
                  <a:lnTo>
                    <a:pt x="46" y="32"/>
                  </a:lnTo>
                  <a:lnTo>
                    <a:pt x="42" y="38"/>
                  </a:lnTo>
                  <a:lnTo>
                    <a:pt x="34" y="43"/>
                  </a:lnTo>
                  <a:lnTo>
                    <a:pt x="20" y="45"/>
                  </a:lnTo>
                  <a:lnTo>
                    <a:pt x="16" y="48"/>
                  </a:lnTo>
                  <a:lnTo>
                    <a:pt x="14" y="50"/>
                  </a:lnTo>
                  <a:lnTo>
                    <a:pt x="11" y="50"/>
                  </a:lnTo>
                  <a:lnTo>
                    <a:pt x="11" y="53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73" name="Freeform 298"/>
            <p:cNvSpPr>
              <a:spLocks/>
            </p:cNvSpPr>
            <p:nvPr/>
          </p:nvSpPr>
          <p:spPr bwMode="auto">
            <a:xfrm>
              <a:off x="1892" y="1479"/>
              <a:ext cx="46" cy="53"/>
            </a:xfrm>
            <a:custGeom>
              <a:avLst/>
              <a:gdLst>
                <a:gd name="T0" fmla="*/ 11 w 46"/>
                <a:gd name="T1" fmla="*/ 53 h 53"/>
                <a:gd name="T2" fmla="*/ 5 w 46"/>
                <a:gd name="T3" fmla="*/ 39 h 53"/>
                <a:gd name="T4" fmla="*/ 0 w 46"/>
                <a:gd name="T5" fmla="*/ 28 h 53"/>
                <a:gd name="T6" fmla="*/ 0 w 46"/>
                <a:gd name="T7" fmla="*/ 17 h 53"/>
                <a:gd name="T8" fmla="*/ 0 w 46"/>
                <a:gd name="T9" fmla="*/ 10 h 53"/>
                <a:gd name="T10" fmla="*/ 2 w 46"/>
                <a:gd name="T11" fmla="*/ 0 h 53"/>
                <a:gd name="T12" fmla="*/ 5 w 46"/>
                <a:gd name="T13" fmla="*/ 8 h 53"/>
                <a:gd name="T14" fmla="*/ 5 w 46"/>
                <a:gd name="T15" fmla="*/ 13 h 53"/>
                <a:gd name="T16" fmla="*/ 5 w 46"/>
                <a:gd name="T17" fmla="*/ 21 h 53"/>
                <a:gd name="T18" fmla="*/ 5 w 46"/>
                <a:gd name="T19" fmla="*/ 23 h 53"/>
                <a:gd name="T20" fmla="*/ 5 w 46"/>
                <a:gd name="T21" fmla="*/ 21 h 53"/>
                <a:gd name="T22" fmla="*/ 7 w 46"/>
                <a:gd name="T23" fmla="*/ 21 h 53"/>
                <a:gd name="T24" fmla="*/ 9 w 46"/>
                <a:gd name="T25" fmla="*/ 23 h 53"/>
                <a:gd name="T26" fmla="*/ 11 w 46"/>
                <a:gd name="T27" fmla="*/ 30 h 53"/>
                <a:gd name="T28" fmla="*/ 14 w 46"/>
                <a:gd name="T29" fmla="*/ 35 h 53"/>
                <a:gd name="T30" fmla="*/ 16 w 46"/>
                <a:gd name="T31" fmla="*/ 41 h 53"/>
                <a:gd name="T32" fmla="*/ 18 w 46"/>
                <a:gd name="T33" fmla="*/ 46 h 53"/>
                <a:gd name="T34" fmla="*/ 18 w 46"/>
                <a:gd name="T35" fmla="*/ 48 h 53"/>
                <a:gd name="T36" fmla="*/ 25 w 46"/>
                <a:gd name="T37" fmla="*/ 39 h 53"/>
                <a:gd name="T38" fmla="*/ 34 w 46"/>
                <a:gd name="T39" fmla="*/ 30 h 53"/>
                <a:gd name="T40" fmla="*/ 38 w 46"/>
                <a:gd name="T41" fmla="*/ 23 h 53"/>
                <a:gd name="T42" fmla="*/ 40 w 46"/>
                <a:gd name="T43" fmla="*/ 21 h 53"/>
                <a:gd name="T44" fmla="*/ 40 w 46"/>
                <a:gd name="T45" fmla="*/ 18 h 53"/>
                <a:gd name="T46" fmla="*/ 46 w 46"/>
                <a:gd name="T47" fmla="*/ 26 h 53"/>
                <a:gd name="T48" fmla="*/ 46 w 46"/>
                <a:gd name="T49" fmla="*/ 32 h 53"/>
                <a:gd name="T50" fmla="*/ 42 w 46"/>
                <a:gd name="T51" fmla="*/ 38 h 53"/>
                <a:gd name="T52" fmla="*/ 34 w 46"/>
                <a:gd name="T53" fmla="*/ 43 h 53"/>
                <a:gd name="T54" fmla="*/ 20 w 46"/>
                <a:gd name="T55" fmla="*/ 45 h 53"/>
                <a:gd name="T56" fmla="*/ 16 w 46"/>
                <a:gd name="T57" fmla="*/ 48 h 53"/>
                <a:gd name="T58" fmla="*/ 14 w 46"/>
                <a:gd name="T59" fmla="*/ 50 h 53"/>
                <a:gd name="T60" fmla="*/ 11 w 46"/>
                <a:gd name="T61" fmla="*/ 50 h 53"/>
                <a:gd name="T62" fmla="*/ 11 w 46"/>
                <a:gd name="T63" fmla="*/ 53 h 5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6"/>
                <a:gd name="T97" fmla="*/ 0 h 53"/>
                <a:gd name="T98" fmla="*/ 46 w 46"/>
                <a:gd name="T99" fmla="*/ 53 h 5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6" h="53">
                  <a:moveTo>
                    <a:pt x="11" y="53"/>
                  </a:moveTo>
                  <a:lnTo>
                    <a:pt x="5" y="39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2" y="0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21"/>
                  </a:lnTo>
                  <a:lnTo>
                    <a:pt x="5" y="23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9" y="23"/>
                  </a:lnTo>
                  <a:lnTo>
                    <a:pt x="11" y="30"/>
                  </a:lnTo>
                  <a:lnTo>
                    <a:pt x="14" y="35"/>
                  </a:lnTo>
                  <a:lnTo>
                    <a:pt x="16" y="41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25" y="39"/>
                  </a:lnTo>
                  <a:lnTo>
                    <a:pt x="34" y="30"/>
                  </a:lnTo>
                  <a:lnTo>
                    <a:pt x="38" y="23"/>
                  </a:lnTo>
                  <a:lnTo>
                    <a:pt x="40" y="21"/>
                  </a:lnTo>
                  <a:lnTo>
                    <a:pt x="40" y="18"/>
                  </a:lnTo>
                  <a:lnTo>
                    <a:pt x="46" y="26"/>
                  </a:lnTo>
                  <a:lnTo>
                    <a:pt x="46" y="32"/>
                  </a:lnTo>
                  <a:lnTo>
                    <a:pt x="42" y="38"/>
                  </a:lnTo>
                  <a:lnTo>
                    <a:pt x="34" y="43"/>
                  </a:lnTo>
                  <a:lnTo>
                    <a:pt x="20" y="45"/>
                  </a:lnTo>
                  <a:lnTo>
                    <a:pt x="16" y="48"/>
                  </a:lnTo>
                  <a:lnTo>
                    <a:pt x="14" y="50"/>
                  </a:lnTo>
                  <a:lnTo>
                    <a:pt x="11" y="50"/>
                  </a:lnTo>
                  <a:lnTo>
                    <a:pt x="11" y="53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30" name="Group 302"/>
          <p:cNvGrpSpPr>
            <a:grpSpLocks/>
          </p:cNvGrpSpPr>
          <p:nvPr/>
        </p:nvGrpSpPr>
        <p:grpSpPr bwMode="auto">
          <a:xfrm>
            <a:off x="3306763" y="2427288"/>
            <a:ext cx="71437" cy="84137"/>
            <a:chOff x="1857" y="1393"/>
            <a:chExt cx="45" cy="53"/>
          </a:xfrm>
        </p:grpSpPr>
        <p:sp>
          <p:nvSpPr>
            <p:cNvPr id="47270" name="Freeform 300"/>
            <p:cNvSpPr>
              <a:spLocks/>
            </p:cNvSpPr>
            <p:nvPr/>
          </p:nvSpPr>
          <p:spPr bwMode="auto">
            <a:xfrm>
              <a:off x="1857" y="1393"/>
              <a:ext cx="45" cy="53"/>
            </a:xfrm>
            <a:custGeom>
              <a:avLst/>
              <a:gdLst>
                <a:gd name="T0" fmla="*/ 12 w 45"/>
                <a:gd name="T1" fmla="*/ 53 h 53"/>
                <a:gd name="T2" fmla="*/ 4 w 45"/>
                <a:gd name="T3" fmla="*/ 40 h 53"/>
                <a:gd name="T4" fmla="*/ 2 w 45"/>
                <a:gd name="T5" fmla="*/ 27 h 53"/>
                <a:gd name="T6" fmla="*/ 0 w 45"/>
                <a:gd name="T7" fmla="*/ 15 h 53"/>
                <a:gd name="T8" fmla="*/ 0 w 45"/>
                <a:gd name="T9" fmla="*/ 9 h 53"/>
                <a:gd name="T10" fmla="*/ 2 w 45"/>
                <a:gd name="T11" fmla="*/ 0 h 53"/>
                <a:gd name="T12" fmla="*/ 4 w 45"/>
                <a:gd name="T13" fmla="*/ 6 h 53"/>
                <a:gd name="T14" fmla="*/ 4 w 45"/>
                <a:gd name="T15" fmla="*/ 12 h 53"/>
                <a:gd name="T16" fmla="*/ 6 w 45"/>
                <a:gd name="T17" fmla="*/ 18 h 53"/>
                <a:gd name="T18" fmla="*/ 6 w 45"/>
                <a:gd name="T19" fmla="*/ 20 h 53"/>
                <a:gd name="T20" fmla="*/ 6 w 45"/>
                <a:gd name="T21" fmla="*/ 18 h 53"/>
                <a:gd name="T22" fmla="*/ 8 w 45"/>
                <a:gd name="T23" fmla="*/ 20 h 53"/>
                <a:gd name="T24" fmla="*/ 12 w 45"/>
                <a:gd name="T25" fmla="*/ 27 h 53"/>
                <a:gd name="T26" fmla="*/ 14 w 45"/>
                <a:gd name="T27" fmla="*/ 35 h 53"/>
                <a:gd name="T28" fmla="*/ 14 w 45"/>
                <a:gd name="T29" fmla="*/ 41 h 53"/>
                <a:gd name="T30" fmla="*/ 17 w 45"/>
                <a:gd name="T31" fmla="*/ 46 h 53"/>
                <a:gd name="T32" fmla="*/ 17 w 45"/>
                <a:gd name="T33" fmla="*/ 49 h 53"/>
                <a:gd name="T34" fmla="*/ 23 w 45"/>
                <a:gd name="T35" fmla="*/ 40 h 53"/>
                <a:gd name="T36" fmla="*/ 32 w 45"/>
                <a:gd name="T37" fmla="*/ 31 h 53"/>
                <a:gd name="T38" fmla="*/ 39 w 45"/>
                <a:gd name="T39" fmla="*/ 23 h 53"/>
                <a:gd name="T40" fmla="*/ 41 w 45"/>
                <a:gd name="T41" fmla="*/ 20 h 53"/>
                <a:gd name="T42" fmla="*/ 41 w 45"/>
                <a:gd name="T43" fmla="*/ 18 h 53"/>
                <a:gd name="T44" fmla="*/ 45 w 45"/>
                <a:gd name="T45" fmla="*/ 26 h 53"/>
                <a:gd name="T46" fmla="*/ 45 w 45"/>
                <a:gd name="T47" fmla="*/ 31 h 53"/>
                <a:gd name="T48" fmla="*/ 43 w 45"/>
                <a:gd name="T49" fmla="*/ 38 h 53"/>
                <a:gd name="T50" fmla="*/ 34 w 45"/>
                <a:gd name="T51" fmla="*/ 41 h 53"/>
                <a:gd name="T52" fmla="*/ 21 w 45"/>
                <a:gd name="T53" fmla="*/ 44 h 53"/>
                <a:gd name="T54" fmla="*/ 14 w 45"/>
                <a:gd name="T55" fmla="*/ 49 h 53"/>
                <a:gd name="T56" fmla="*/ 12 w 45"/>
                <a:gd name="T57" fmla="*/ 50 h 53"/>
                <a:gd name="T58" fmla="*/ 12 w 45"/>
                <a:gd name="T59" fmla="*/ 53 h 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5"/>
                <a:gd name="T91" fmla="*/ 0 h 53"/>
                <a:gd name="T92" fmla="*/ 45 w 45"/>
                <a:gd name="T93" fmla="*/ 53 h 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5" h="53">
                  <a:moveTo>
                    <a:pt x="12" y="53"/>
                  </a:moveTo>
                  <a:lnTo>
                    <a:pt x="4" y="40"/>
                  </a:lnTo>
                  <a:lnTo>
                    <a:pt x="2" y="27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12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12" y="27"/>
                  </a:lnTo>
                  <a:lnTo>
                    <a:pt x="14" y="35"/>
                  </a:lnTo>
                  <a:lnTo>
                    <a:pt x="14" y="41"/>
                  </a:lnTo>
                  <a:lnTo>
                    <a:pt x="17" y="46"/>
                  </a:lnTo>
                  <a:lnTo>
                    <a:pt x="17" y="49"/>
                  </a:lnTo>
                  <a:lnTo>
                    <a:pt x="23" y="40"/>
                  </a:lnTo>
                  <a:lnTo>
                    <a:pt x="32" y="31"/>
                  </a:lnTo>
                  <a:lnTo>
                    <a:pt x="39" y="23"/>
                  </a:lnTo>
                  <a:lnTo>
                    <a:pt x="41" y="20"/>
                  </a:lnTo>
                  <a:lnTo>
                    <a:pt x="41" y="18"/>
                  </a:lnTo>
                  <a:lnTo>
                    <a:pt x="45" y="26"/>
                  </a:lnTo>
                  <a:lnTo>
                    <a:pt x="45" y="31"/>
                  </a:lnTo>
                  <a:lnTo>
                    <a:pt x="43" y="38"/>
                  </a:lnTo>
                  <a:lnTo>
                    <a:pt x="34" y="41"/>
                  </a:lnTo>
                  <a:lnTo>
                    <a:pt x="21" y="44"/>
                  </a:lnTo>
                  <a:lnTo>
                    <a:pt x="14" y="49"/>
                  </a:lnTo>
                  <a:lnTo>
                    <a:pt x="12" y="50"/>
                  </a:lnTo>
                  <a:lnTo>
                    <a:pt x="12" y="53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71" name="Freeform 301"/>
            <p:cNvSpPr>
              <a:spLocks/>
            </p:cNvSpPr>
            <p:nvPr/>
          </p:nvSpPr>
          <p:spPr bwMode="auto">
            <a:xfrm>
              <a:off x="1857" y="1393"/>
              <a:ext cx="45" cy="53"/>
            </a:xfrm>
            <a:custGeom>
              <a:avLst/>
              <a:gdLst>
                <a:gd name="T0" fmla="*/ 12 w 45"/>
                <a:gd name="T1" fmla="*/ 53 h 53"/>
                <a:gd name="T2" fmla="*/ 4 w 45"/>
                <a:gd name="T3" fmla="*/ 40 h 53"/>
                <a:gd name="T4" fmla="*/ 2 w 45"/>
                <a:gd name="T5" fmla="*/ 27 h 53"/>
                <a:gd name="T6" fmla="*/ 0 w 45"/>
                <a:gd name="T7" fmla="*/ 15 h 53"/>
                <a:gd name="T8" fmla="*/ 0 w 45"/>
                <a:gd name="T9" fmla="*/ 9 h 53"/>
                <a:gd name="T10" fmla="*/ 2 w 45"/>
                <a:gd name="T11" fmla="*/ 0 h 53"/>
                <a:gd name="T12" fmla="*/ 4 w 45"/>
                <a:gd name="T13" fmla="*/ 6 h 53"/>
                <a:gd name="T14" fmla="*/ 4 w 45"/>
                <a:gd name="T15" fmla="*/ 12 h 53"/>
                <a:gd name="T16" fmla="*/ 6 w 45"/>
                <a:gd name="T17" fmla="*/ 18 h 53"/>
                <a:gd name="T18" fmla="*/ 6 w 45"/>
                <a:gd name="T19" fmla="*/ 20 h 53"/>
                <a:gd name="T20" fmla="*/ 6 w 45"/>
                <a:gd name="T21" fmla="*/ 18 h 53"/>
                <a:gd name="T22" fmla="*/ 8 w 45"/>
                <a:gd name="T23" fmla="*/ 20 h 53"/>
                <a:gd name="T24" fmla="*/ 12 w 45"/>
                <a:gd name="T25" fmla="*/ 27 h 53"/>
                <a:gd name="T26" fmla="*/ 14 w 45"/>
                <a:gd name="T27" fmla="*/ 35 h 53"/>
                <a:gd name="T28" fmla="*/ 14 w 45"/>
                <a:gd name="T29" fmla="*/ 41 h 53"/>
                <a:gd name="T30" fmla="*/ 17 w 45"/>
                <a:gd name="T31" fmla="*/ 46 h 53"/>
                <a:gd name="T32" fmla="*/ 17 w 45"/>
                <a:gd name="T33" fmla="*/ 49 h 53"/>
                <a:gd name="T34" fmla="*/ 23 w 45"/>
                <a:gd name="T35" fmla="*/ 40 h 53"/>
                <a:gd name="T36" fmla="*/ 32 w 45"/>
                <a:gd name="T37" fmla="*/ 31 h 53"/>
                <a:gd name="T38" fmla="*/ 39 w 45"/>
                <a:gd name="T39" fmla="*/ 23 h 53"/>
                <a:gd name="T40" fmla="*/ 41 w 45"/>
                <a:gd name="T41" fmla="*/ 20 h 53"/>
                <a:gd name="T42" fmla="*/ 41 w 45"/>
                <a:gd name="T43" fmla="*/ 18 h 53"/>
                <a:gd name="T44" fmla="*/ 45 w 45"/>
                <a:gd name="T45" fmla="*/ 26 h 53"/>
                <a:gd name="T46" fmla="*/ 45 w 45"/>
                <a:gd name="T47" fmla="*/ 31 h 53"/>
                <a:gd name="T48" fmla="*/ 43 w 45"/>
                <a:gd name="T49" fmla="*/ 38 h 53"/>
                <a:gd name="T50" fmla="*/ 34 w 45"/>
                <a:gd name="T51" fmla="*/ 41 h 53"/>
                <a:gd name="T52" fmla="*/ 21 w 45"/>
                <a:gd name="T53" fmla="*/ 44 h 53"/>
                <a:gd name="T54" fmla="*/ 14 w 45"/>
                <a:gd name="T55" fmla="*/ 49 h 53"/>
                <a:gd name="T56" fmla="*/ 12 w 45"/>
                <a:gd name="T57" fmla="*/ 50 h 53"/>
                <a:gd name="T58" fmla="*/ 12 w 45"/>
                <a:gd name="T59" fmla="*/ 53 h 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5"/>
                <a:gd name="T91" fmla="*/ 0 h 53"/>
                <a:gd name="T92" fmla="*/ 45 w 45"/>
                <a:gd name="T93" fmla="*/ 53 h 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5" h="53">
                  <a:moveTo>
                    <a:pt x="12" y="53"/>
                  </a:moveTo>
                  <a:lnTo>
                    <a:pt x="4" y="40"/>
                  </a:lnTo>
                  <a:lnTo>
                    <a:pt x="2" y="27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12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12" y="27"/>
                  </a:lnTo>
                  <a:lnTo>
                    <a:pt x="14" y="35"/>
                  </a:lnTo>
                  <a:lnTo>
                    <a:pt x="14" y="41"/>
                  </a:lnTo>
                  <a:lnTo>
                    <a:pt x="17" y="46"/>
                  </a:lnTo>
                  <a:lnTo>
                    <a:pt x="17" y="49"/>
                  </a:lnTo>
                  <a:lnTo>
                    <a:pt x="23" y="40"/>
                  </a:lnTo>
                  <a:lnTo>
                    <a:pt x="32" y="31"/>
                  </a:lnTo>
                  <a:lnTo>
                    <a:pt x="39" y="23"/>
                  </a:lnTo>
                  <a:lnTo>
                    <a:pt x="41" y="20"/>
                  </a:lnTo>
                  <a:lnTo>
                    <a:pt x="41" y="18"/>
                  </a:lnTo>
                  <a:lnTo>
                    <a:pt x="45" y="26"/>
                  </a:lnTo>
                  <a:lnTo>
                    <a:pt x="45" y="31"/>
                  </a:lnTo>
                  <a:lnTo>
                    <a:pt x="43" y="38"/>
                  </a:lnTo>
                  <a:lnTo>
                    <a:pt x="34" y="41"/>
                  </a:lnTo>
                  <a:lnTo>
                    <a:pt x="21" y="44"/>
                  </a:lnTo>
                  <a:lnTo>
                    <a:pt x="14" y="49"/>
                  </a:lnTo>
                  <a:lnTo>
                    <a:pt x="12" y="50"/>
                  </a:lnTo>
                  <a:lnTo>
                    <a:pt x="12" y="53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31" name="Group 305"/>
          <p:cNvGrpSpPr>
            <a:grpSpLocks/>
          </p:cNvGrpSpPr>
          <p:nvPr/>
        </p:nvGrpSpPr>
        <p:grpSpPr bwMode="auto">
          <a:xfrm>
            <a:off x="3479800" y="2349500"/>
            <a:ext cx="71438" cy="84138"/>
            <a:chOff x="1966" y="1344"/>
            <a:chExt cx="45" cy="53"/>
          </a:xfrm>
        </p:grpSpPr>
        <p:sp>
          <p:nvSpPr>
            <p:cNvPr id="47268" name="Freeform 303"/>
            <p:cNvSpPr>
              <a:spLocks/>
            </p:cNvSpPr>
            <p:nvPr/>
          </p:nvSpPr>
          <p:spPr bwMode="auto">
            <a:xfrm>
              <a:off x="1966" y="1344"/>
              <a:ext cx="45" cy="53"/>
            </a:xfrm>
            <a:custGeom>
              <a:avLst/>
              <a:gdLst>
                <a:gd name="T0" fmla="*/ 12 w 45"/>
                <a:gd name="T1" fmla="*/ 53 h 53"/>
                <a:gd name="T2" fmla="*/ 8 w 45"/>
                <a:gd name="T3" fmla="*/ 46 h 53"/>
                <a:gd name="T4" fmla="*/ 4 w 45"/>
                <a:gd name="T5" fmla="*/ 39 h 53"/>
                <a:gd name="T6" fmla="*/ 0 w 45"/>
                <a:gd name="T7" fmla="*/ 28 h 53"/>
                <a:gd name="T8" fmla="*/ 0 w 45"/>
                <a:gd name="T9" fmla="*/ 16 h 53"/>
                <a:gd name="T10" fmla="*/ 0 w 45"/>
                <a:gd name="T11" fmla="*/ 8 h 53"/>
                <a:gd name="T12" fmla="*/ 2 w 45"/>
                <a:gd name="T13" fmla="*/ 0 h 53"/>
                <a:gd name="T14" fmla="*/ 4 w 45"/>
                <a:gd name="T15" fmla="*/ 6 h 53"/>
                <a:gd name="T16" fmla="*/ 4 w 45"/>
                <a:gd name="T17" fmla="*/ 13 h 53"/>
                <a:gd name="T18" fmla="*/ 4 w 45"/>
                <a:gd name="T19" fmla="*/ 19 h 53"/>
                <a:gd name="T20" fmla="*/ 4 w 45"/>
                <a:gd name="T21" fmla="*/ 21 h 53"/>
                <a:gd name="T22" fmla="*/ 4 w 45"/>
                <a:gd name="T23" fmla="*/ 19 h 53"/>
                <a:gd name="T24" fmla="*/ 8 w 45"/>
                <a:gd name="T25" fmla="*/ 19 h 53"/>
                <a:gd name="T26" fmla="*/ 10 w 45"/>
                <a:gd name="T27" fmla="*/ 21 h 53"/>
                <a:gd name="T28" fmla="*/ 10 w 45"/>
                <a:gd name="T29" fmla="*/ 24 h 53"/>
                <a:gd name="T30" fmla="*/ 12 w 45"/>
                <a:gd name="T31" fmla="*/ 30 h 53"/>
                <a:gd name="T32" fmla="*/ 14 w 45"/>
                <a:gd name="T33" fmla="*/ 34 h 53"/>
                <a:gd name="T34" fmla="*/ 16 w 45"/>
                <a:gd name="T35" fmla="*/ 40 h 53"/>
                <a:gd name="T36" fmla="*/ 20 w 45"/>
                <a:gd name="T37" fmla="*/ 46 h 53"/>
                <a:gd name="T38" fmla="*/ 20 w 45"/>
                <a:gd name="T39" fmla="*/ 47 h 53"/>
                <a:gd name="T40" fmla="*/ 26 w 45"/>
                <a:gd name="T41" fmla="*/ 39 h 53"/>
                <a:gd name="T42" fmla="*/ 34 w 45"/>
                <a:gd name="T43" fmla="*/ 31 h 53"/>
                <a:gd name="T44" fmla="*/ 38 w 45"/>
                <a:gd name="T45" fmla="*/ 22 h 53"/>
                <a:gd name="T46" fmla="*/ 41 w 45"/>
                <a:gd name="T47" fmla="*/ 21 h 53"/>
                <a:gd name="T48" fmla="*/ 41 w 45"/>
                <a:gd name="T49" fmla="*/ 19 h 53"/>
                <a:gd name="T50" fmla="*/ 45 w 45"/>
                <a:gd name="T51" fmla="*/ 25 h 53"/>
                <a:gd name="T52" fmla="*/ 45 w 45"/>
                <a:gd name="T53" fmla="*/ 31 h 53"/>
                <a:gd name="T54" fmla="*/ 43 w 45"/>
                <a:gd name="T55" fmla="*/ 37 h 53"/>
                <a:gd name="T56" fmla="*/ 34 w 45"/>
                <a:gd name="T57" fmla="*/ 43 h 53"/>
                <a:gd name="T58" fmla="*/ 22 w 45"/>
                <a:gd name="T59" fmla="*/ 44 h 53"/>
                <a:gd name="T60" fmla="*/ 16 w 45"/>
                <a:gd name="T61" fmla="*/ 49 h 53"/>
                <a:gd name="T62" fmla="*/ 14 w 45"/>
                <a:gd name="T63" fmla="*/ 49 h 53"/>
                <a:gd name="T64" fmla="*/ 12 w 45"/>
                <a:gd name="T65" fmla="*/ 50 h 53"/>
                <a:gd name="T66" fmla="*/ 12 w 45"/>
                <a:gd name="T67" fmla="*/ 53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"/>
                <a:gd name="T103" fmla="*/ 0 h 53"/>
                <a:gd name="T104" fmla="*/ 45 w 45"/>
                <a:gd name="T105" fmla="*/ 53 h 5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" h="53">
                  <a:moveTo>
                    <a:pt x="12" y="53"/>
                  </a:moveTo>
                  <a:lnTo>
                    <a:pt x="8" y="46"/>
                  </a:lnTo>
                  <a:lnTo>
                    <a:pt x="4" y="39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0" y="8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13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8" y="19"/>
                  </a:lnTo>
                  <a:lnTo>
                    <a:pt x="10" y="21"/>
                  </a:lnTo>
                  <a:lnTo>
                    <a:pt x="10" y="24"/>
                  </a:lnTo>
                  <a:lnTo>
                    <a:pt x="12" y="30"/>
                  </a:lnTo>
                  <a:lnTo>
                    <a:pt x="14" y="34"/>
                  </a:lnTo>
                  <a:lnTo>
                    <a:pt x="16" y="40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26" y="39"/>
                  </a:lnTo>
                  <a:lnTo>
                    <a:pt x="34" y="31"/>
                  </a:lnTo>
                  <a:lnTo>
                    <a:pt x="38" y="22"/>
                  </a:lnTo>
                  <a:lnTo>
                    <a:pt x="41" y="21"/>
                  </a:lnTo>
                  <a:lnTo>
                    <a:pt x="41" y="19"/>
                  </a:lnTo>
                  <a:lnTo>
                    <a:pt x="45" y="25"/>
                  </a:lnTo>
                  <a:lnTo>
                    <a:pt x="45" y="31"/>
                  </a:lnTo>
                  <a:lnTo>
                    <a:pt x="43" y="37"/>
                  </a:lnTo>
                  <a:lnTo>
                    <a:pt x="34" y="43"/>
                  </a:lnTo>
                  <a:lnTo>
                    <a:pt x="22" y="44"/>
                  </a:lnTo>
                  <a:lnTo>
                    <a:pt x="16" y="49"/>
                  </a:lnTo>
                  <a:lnTo>
                    <a:pt x="14" y="49"/>
                  </a:lnTo>
                  <a:lnTo>
                    <a:pt x="12" y="50"/>
                  </a:lnTo>
                  <a:lnTo>
                    <a:pt x="12" y="53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69" name="Freeform 304"/>
            <p:cNvSpPr>
              <a:spLocks/>
            </p:cNvSpPr>
            <p:nvPr/>
          </p:nvSpPr>
          <p:spPr bwMode="auto">
            <a:xfrm>
              <a:off x="1966" y="1344"/>
              <a:ext cx="45" cy="53"/>
            </a:xfrm>
            <a:custGeom>
              <a:avLst/>
              <a:gdLst>
                <a:gd name="T0" fmla="*/ 12 w 45"/>
                <a:gd name="T1" fmla="*/ 53 h 53"/>
                <a:gd name="T2" fmla="*/ 8 w 45"/>
                <a:gd name="T3" fmla="*/ 46 h 53"/>
                <a:gd name="T4" fmla="*/ 4 w 45"/>
                <a:gd name="T5" fmla="*/ 39 h 53"/>
                <a:gd name="T6" fmla="*/ 0 w 45"/>
                <a:gd name="T7" fmla="*/ 28 h 53"/>
                <a:gd name="T8" fmla="*/ 0 w 45"/>
                <a:gd name="T9" fmla="*/ 16 h 53"/>
                <a:gd name="T10" fmla="*/ 0 w 45"/>
                <a:gd name="T11" fmla="*/ 8 h 53"/>
                <a:gd name="T12" fmla="*/ 2 w 45"/>
                <a:gd name="T13" fmla="*/ 0 h 53"/>
                <a:gd name="T14" fmla="*/ 4 w 45"/>
                <a:gd name="T15" fmla="*/ 6 h 53"/>
                <a:gd name="T16" fmla="*/ 4 w 45"/>
                <a:gd name="T17" fmla="*/ 13 h 53"/>
                <a:gd name="T18" fmla="*/ 4 w 45"/>
                <a:gd name="T19" fmla="*/ 19 h 53"/>
                <a:gd name="T20" fmla="*/ 4 w 45"/>
                <a:gd name="T21" fmla="*/ 21 h 53"/>
                <a:gd name="T22" fmla="*/ 4 w 45"/>
                <a:gd name="T23" fmla="*/ 19 h 53"/>
                <a:gd name="T24" fmla="*/ 8 w 45"/>
                <a:gd name="T25" fmla="*/ 19 h 53"/>
                <a:gd name="T26" fmla="*/ 10 w 45"/>
                <a:gd name="T27" fmla="*/ 21 h 53"/>
                <a:gd name="T28" fmla="*/ 10 w 45"/>
                <a:gd name="T29" fmla="*/ 24 h 53"/>
                <a:gd name="T30" fmla="*/ 12 w 45"/>
                <a:gd name="T31" fmla="*/ 30 h 53"/>
                <a:gd name="T32" fmla="*/ 14 w 45"/>
                <a:gd name="T33" fmla="*/ 34 h 53"/>
                <a:gd name="T34" fmla="*/ 16 w 45"/>
                <a:gd name="T35" fmla="*/ 40 h 53"/>
                <a:gd name="T36" fmla="*/ 20 w 45"/>
                <a:gd name="T37" fmla="*/ 46 h 53"/>
                <a:gd name="T38" fmla="*/ 20 w 45"/>
                <a:gd name="T39" fmla="*/ 47 h 53"/>
                <a:gd name="T40" fmla="*/ 26 w 45"/>
                <a:gd name="T41" fmla="*/ 39 h 53"/>
                <a:gd name="T42" fmla="*/ 34 w 45"/>
                <a:gd name="T43" fmla="*/ 31 h 53"/>
                <a:gd name="T44" fmla="*/ 38 w 45"/>
                <a:gd name="T45" fmla="*/ 22 h 53"/>
                <a:gd name="T46" fmla="*/ 41 w 45"/>
                <a:gd name="T47" fmla="*/ 21 h 53"/>
                <a:gd name="T48" fmla="*/ 41 w 45"/>
                <a:gd name="T49" fmla="*/ 19 h 53"/>
                <a:gd name="T50" fmla="*/ 45 w 45"/>
                <a:gd name="T51" fmla="*/ 25 h 53"/>
                <a:gd name="T52" fmla="*/ 45 w 45"/>
                <a:gd name="T53" fmla="*/ 31 h 53"/>
                <a:gd name="T54" fmla="*/ 43 w 45"/>
                <a:gd name="T55" fmla="*/ 37 h 53"/>
                <a:gd name="T56" fmla="*/ 34 w 45"/>
                <a:gd name="T57" fmla="*/ 43 h 53"/>
                <a:gd name="T58" fmla="*/ 22 w 45"/>
                <a:gd name="T59" fmla="*/ 44 h 53"/>
                <a:gd name="T60" fmla="*/ 16 w 45"/>
                <a:gd name="T61" fmla="*/ 49 h 53"/>
                <a:gd name="T62" fmla="*/ 14 w 45"/>
                <a:gd name="T63" fmla="*/ 49 h 53"/>
                <a:gd name="T64" fmla="*/ 12 w 45"/>
                <a:gd name="T65" fmla="*/ 50 h 53"/>
                <a:gd name="T66" fmla="*/ 12 w 45"/>
                <a:gd name="T67" fmla="*/ 53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"/>
                <a:gd name="T103" fmla="*/ 0 h 53"/>
                <a:gd name="T104" fmla="*/ 45 w 45"/>
                <a:gd name="T105" fmla="*/ 53 h 5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" h="53">
                  <a:moveTo>
                    <a:pt x="12" y="53"/>
                  </a:moveTo>
                  <a:lnTo>
                    <a:pt x="8" y="46"/>
                  </a:lnTo>
                  <a:lnTo>
                    <a:pt x="4" y="39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0" y="8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13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8" y="19"/>
                  </a:lnTo>
                  <a:lnTo>
                    <a:pt x="10" y="21"/>
                  </a:lnTo>
                  <a:lnTo>
                    <a:pt x="10" y="24"/>
                  </a:lnTo>
                  <a:lnTo>
                    <a:pt x="12" y="30"/>
                  </a:lnTo>
                  <a:lnTo>
                    <a:pt x="14" y="34"/>
                  </a:lnTo>
                  <a:lnTo>
                    <a:pt x="16" y="40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26" y="39"/>
                  </a:lnTo>
                  <a:lnTo>
                    <a:pt x="34" y="31"/>
                  </a:lnTo>
                  <a:lnTo>
                    <a:pt x="38" y="22"/>
                  </a:lnTo>
                  <a:lnTo>
                    <a:pt x="41" y="21"/>
                  </a:lnTo>
                  <a:lnTo>
                    <a:pt x="41" y="19"/>
                  </a:lnTo>
                  <a:lnTo>
                    <a:pt x="45" y="25"/>
                  </a:lnTo>
                  <a:lnTo>
                    <a:pt x="45" y="31"/>
                  </a:lnTo>
                  <a:lnTo>
                    <a:pt x="43" y="37"/>
                  </a:lnTo>
                  <a:lnTo>
                    <a:pt x="34" y="43"/>
                  </a:lnTo>
                  <a:lnTo>
                    <a:pt x="22" y="44"/>
                  </a:lnTo>
                  <a:lnTo>
                    <a:pt x="16" y="49"/>
                  </a:lnTo>
                  <a:lnTo>
                    <a:pt x="14" y="49"/>
                  </a:lnTo>
                  <a:lnTo>
                    <a:pt x="12" y="50"/>
                  </a:lnTo>
                  <a:lnTo>
                    <a:pt x="12" y="53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32" name="Group 308"/>
          <p:cNvGrpSpPr>
            <a:grpSpLocks/>
          </p:cNvGrpSpPr>
          <p:nvPr/>
        </p:nvGrpSpPr>
        <p:grpSpPr bwMode="auto">
          <a:xfrm>
            <a:off x="3635375" y="2205038"/>
            <a:ext cx="71438" cy="85725"/>
            <a:chOff x="2077" y="1251"/>
            <a:chExt cx="45" cy="54"/>
          </a:xfrm>
        </p:grpSpPr>
        <p:sp>
          <p:nvSpPr>
            <p:cNvPr id="47266" name="Freeform 306"/>
            <p:cNvSpPr>
              <a:spLocks/>
            </p:cNvSpPr>
            <p:nvPr/>
          </p:nvSpPr>
          <p:spPr bwMode="auto">
            <a:xfrm>
              <a:off x="2077" y="1251"/>
              <a:ext cx="45" cy="54"/>
            </a:xfrm>
            <a:custGeom>
              <a:avLst/>
              <a:gdLst>
                <a:gd name="T0" fmla="*/ 9 w 45"/>
                <a:gd name="T1" fmla="*/ 54 h 54"/>
                <a:gd name="T2" fmla="*/ 7 w 45"/>
                <a:gd name="T3" fmla="*/ 46 h 54"/>
                <a:gd name="T4" fmla="*/ 5 w 45"/>
                <a:gd name="T5" fmla="*/ 39 h 54"/>
                <a:gd name="T6" fmla="*/ 0 w 45"/>
                <a:gd name="T7" fmla="*/ 28 h 54"/>
                <a:gd name="T8" fmla="*/ 0 w 45"/>
                <a:gd name="T9" fmla="*/ 16 h 54"/>
                <a:gd name="T10" fmla="*/ 0 w 45"/>
                <a:gd name="T11" fmla="*/ 9 h 54"/>
                <a:gd name="T12" fmla="*/ 0 w 45"/>
                <a:gd name="T13" fmla="*/ 0 h 54"/>
                <a:gd name="T14" fmla="*/ 2 w 45"/>
                <a:gd name="T15" fmla="*/ 8 h 54"/>
                <a:gd name="T16" fmla="*/ 2 w 45"/>
                <a:gd name="T17" fmla="*/ 12 h 54"/>
                <a:gd name="T18" fmla="*/ 2 w 45"/>
                <a:gd name="T19" fmla="*/ 16 h 54"/>
                <a:gd name="T20" fmla="*/ 2 w 45"/>
                <a:gd name="T21" fmla="*/ 19 h 54"/>
                <a:gd name="T22" fmla="*/ 5 w 45"/>
                <a:gd name="T23" fmla="*/ 20 h 54"/>
                <a:gd name="T24" fmla="*/ 5 w 45"/>
                <a:gd name="T25" fmla="*/ 19 h 54"/>
                <a:gd name="T26" fmla="*/ 7 w 45"/>
                <a:gd name="T27" fmla="*/ 20 h 54"/>
                <a:gd name="T28" fmla="*/ 7 w 45"/>
                <a:gd name="T29" fmla="*/ 24 h 54"/>
                <a:gd name="T30" fmla="*/ 9 w 45"/>
                <a:gd name="T31" fmla="*/ 28 h 54"/>
                <a:gd name="T32" fmla="*/ 12 w 45"/>
                <a:gd name="T33" fmla="*/ 35 h 54"/>
                <a:gd name="T34" fmla="*/ 14 w 45"/>
                <a:gd name="T35" fmla="*/ 40 h 54"/>
                <a:gd name="T36" fmla="*/ 18 w 45"/>
                <a:gd name="T37" fmla="*/ 46 h 54"/>
                <a:gd name="T38" fmla="*/ 18 w 45"/>
                <a:gd name="T39" fmla="*/ 47 h 54"/>
                <a:gd name="T40" fmla="*/ 25 w 45"/>
                <a:gd name="T41" fmla="*/ 40 h 54"/>
                <a:gd name="T42" fmla="*/ 33 w 45"/>
                <a:gd name="T43" fmla="*/ 29 h 54"/>
                <a:gd name="T44" fmla="*/ 38 w 45"/>
                <a:gd name="T45" fmla="*/ 22 h 54"/>
                <a:gd name="T46" fmla="*/ 40 w 45"/>
                <a:gd name="T47" fmla="*/ 20 h 54"/>
                <a:gd name="T48" fmla="*/ 40 w 45"/>
                <a:gd name="T49" fmla="*/ 19 h 54"/>
                <a:gd name="T50" fmla="*/ 42 w 45"/>
                <a:gd name="T51" fmla="*/ 25 h 54"/>
                <a:gd name="T52" fmla="*/ 45 w 45"/>
                <a:gd name="T53" fmla="*/ 29 h 54"/>
                <a:gd name="T54" fmla="*/ 42 w 45"/>
                <a:gd name="T55" fmla="*/ 37 h 54"/>
                <a:gd name="T56" fmla="*/ 33 w 45"/>
                <a:gd name="T57" fmla="*/ 42 h 54"/>
                <a:gd name="T58" fmla="*/ 20 w 45"/>
                <a:gd name="T59" fmla="*/ 44 h 54"/>
                <a:gd name="T60" fmla="*/ 14 w 45"/>
                <a:gd name="T61" fmla="*/ 47 h 54"/>
                <a:gd name="T62" fmla="*/ 12 w 45"/>
                <a:gd name="T63" fmla="*/ 49 h 54"/>
                <a:gd name="T64" fmla="*/ 9 w 45"/>
                <a:gd name="T65" fmla="*/ 51 h 54"/>
                <a:gd name="T66" fmla="*/ 9 w 45"/>
                <a:gd name="T67" fmla="*/ 54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"/>
                <a:gd name="T103" fmla="*/ 0 h 54"/>
                <a:gd name="T104" fmla="*/ 45 w 45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" h="54">
                  <a:moveTo>
                    <a:pt x="9" y="54"/>
                  </a:moveTo>
                  <a:lnTo>
                    <a:pt x="7" y="46"/>
                  </a:lnTo>
                  <a:lnTo>
                    <a:pt x="5" y="39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0" y="9"/>
                  </a:lnTo>
                  <a:lnTo>
                    <a:pt x="0" y="0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2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7" y="20"/>
                  </a:lnTo>
                  <a:lnTo>
                    <a:pt x="7" y="24"/>
                  </a:lnTo>
                  <a:lnTo>
                    <a:pt x="9" y="28"/>
                  </a:lnTo>
                  <a:lnTo>
                    <a:pt x="12" y="35"/>
                  </a:lnTo>
                  <a:lnTo>
                    <a:pt x="14" y="40"/>
                  </a:lnTo>
                  <a:lnTo>
                    <a:pt x="18" y="46"/>
                  </a:lnTo>
                  <a:lnTo>
                    <a:pt x="18" y="47"/>
                  </a:lnTo>
                  <a:lnTo>
                    <a:pt x="25" y="40"/>
                  </a:lnTo>
                  <a:lnTo>
                    <a:pt x="33" y="29"/>
                  </a:lnTo>
                  <a:lnTo>
                    <a:pt x="38" y="22"/>
                  </a:lnTo>
                  <a:lnTo>
                    <a:pt x="40" y="20"/>
                  </a:lnTo>
                  <a:lnTo>
                    <a:pt x="40" y="19"/>
                  </a:lnTo>
                  <a:lnTo>
                    <a:pt x="42" y="25"/>
                  </a:lnTo>
                  <a:lnTo>
                    <a:pt x="45" y="29"/>
                  </a:lnTo>
                  <a:lnTo>
                    <a:pt x="42" y="37"/>
                  </a:lnTo>
                  <a:lnTo>
                    <a:pt x="33" y="42"/>
                  </a:lnTo>
                  <a:lnTo>
                    <a:pt x="20" y="44"/>
                  </a:lnTo>
                  <a:lnTo>
                    <a:pt x="14" y="47"/>
                  </a:lnTo>
                  <a:lnTo>
                    <a:pt x="12" y="49"/>
                  </a:lnTo>
                  <a:lnTo>
                    <a:pt x="9" y="51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67" name="Freeform 307"/>
            <p:cNvSpPr>
              <a:spLocks/>
            </p:cNvSpPr>
            <p:nvPr/>
          </p:nvSpPr>
          <p:spPr bwMode="auto">
            <a:xfrm>
              <a:off x="2077" y="1251"/>
              <a:ext cx="45" cy="54"/>
            </a:xfrm>
            <a:custGeom>
              <a:avLst/>
              <a:gdLst>
                <a:gd name="T0" fmla="*/ 9 w 45"/>
                <a:gd name="T1" fmla="*/ 54 h 54"/>
                <a:gd name="T2" fmla="*/ 7 w 45"/>
                <a:gd name="T3" fmla="*/ 46 h 54"/>
                <a:gd name="T4" fmla="*/ 5 w 45"/>
                <a:gd name="T5" fmla="*/ 39 h 54"/>
                <a:gd name="T6" fmla="*/ 0 w 45"/>
                <a:gd name="T7" fmla="*/ 28 h 54"/>
                <a:gd name="T8" fmla="*/ 0 w 45"/>
                <a:gd name="T9" fmla="*/ 16 h 54"/>
                <a:gd name="T10" fmla="*/ 0 w 45"/>
                <a:gd name="T11" fmla="*/ 9 h 54"/>
                <a:gd name="T12" fmla="*/ 0 w 45"/>
                <a:gd name="T13" fmla="*/ 0 h 54"/>
                <a:gd name="T14" fmla="*/ 2 w 45"/>
                <a:gd name="T15" fmla="*/ 8 h 54"/>
                <a:gd name="T16" fmla="*/ 2 w 45"/>
                <a:gd name="T17" fmla="*/ 12 h 54"/>
                <a:gd name="T18" fmla="*/ 2 w 45"/>
                <a:gd name="T19" fmla="*/ 16 h 54"/>
                <a:gd name="T20" fmla="*/ 2 w 45"/>
                <a:gd name="T21" fmla="*/ 19 h 54"/>
                <a:gd name="T22" fmla="*/ 5 w 45"/>
                <a:gd name="T23" fmla="*/ 20 h 54"/>
                <a:gd name="T24" fmla="*/ 5 w 45"/>
                <a:gd name="T25" fmla="*/ 19 h 54"/>
                <a:gd name="T26" fmla="*/ 7 w 45"/>
                <a:gd name="T27" fmla="*/ 20 h 54"/>
                <a:gd name="T28" fmla="*/ 7 w 45"/>
                <a:gd name="T29" fmla="*/ 24 h 54"/>
                <a:gd name="T30" fmla="*/ 9 w 45"/>
                <a:gd name="T31" fmla="*/ 28 h 54"/>
                <a:gd name="T32" fmla="*/ 12 w 45"/>
                <a:gd name="T33" fmla="*/ 35 h 54"/>
                <a:gd name="T34" fmla="*/ 14 w 45"/>
                <a:gd name="T35" fmla="*/ 40 h 54"/>
                <a:gd name="T36" fmla="*/ 18 w 45"/>
                <a:gd name="T37" fmla="*/ 46 h 54"/>
                <a:gd name="T38" fmla="*/ 18 w 45"/>
                <a:gd name="T39" fmla="*/ 47 h 54"/>
                <a:gd name="T40" fmla="*/ 25 w 45"/>
                <a:gd name="T41" fmla="*/ 40 h 54"/>
                <a:gd name="T42" fmla="*/ 33 w 45"/>
                <a:gd name="T43" fmla="*/ 29 h 54"/>
                <a:gd name="T44" fmla="*/ 38 w 45"/>
                <a:gd name="T45" fmla="*/ 22 h 54"/>
                <a:gd name="T46" fmla="*/ 40 w 45"/>
                <a:gd name="T47" fmla="*/ 20 h 54"/>
                <a:gd name="T48" fmla="*/ 40 w 45"/>
                <a:gd name="T49" fmla="*/ 19 h 54"/>
                <a:gd name="T50" fmla="*/ 42 w 45"/>
                <a:gd name="T51" fmla="*/ 25 h 54"/>
                <a:gd name="T52" fmla="*/ 45 w 45"/>
                <a:gd name="T53" fmla="*/ 29 h 54"/>
                <a:gd name="T54" fmla="*/ 42 w 45"/>
                <a:gd name="T55" fmla="*/ 37 h 54"/>
                <a:gd name="T56" fmla="*/ 33 w 45"/>
                <a:gd name="T57" fmla="*/ 42 h 54"/>
                <a:gd name="T58" fmla="*/ 20 w 45"/>
                <a:gd name="T59" fmla="*/ 44 h 54"/>
                <a:gd name="T60" fmla="*/ 14 w 45"/>
                <a:gd name="T61" fmla="*/ 47 h 54"/>
                <a:gd name="T62" fmla="*/ 12 w 45"/>
                <a:gd name="T63" fmla="*/ 49 h 54"/>
                <a:gd name="T64" fmla="*/ 9 w 45"/>
                <a:gd name="T65" fmla="*/ 51 h 54"/>
                <a:gd name="T66" fmla="*/ 9 w 45"/>
                <a:gd name="T67" fmla="*/ 54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"/>
                <a:gd name="T103" fmla="*/ 0 h 54"/>
                <a:gd name="T104" fmla="*/ 45 w 45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" h="54">
                  <a:moveTo>
                    <a:pt x="9" y="54"/>
                  </a:moveTo>
                  <a:lnTo>
                    <a:pt x="7" y="46"/>
                  </a:lnTo>
                  <a:lnTo>
                    <a:pt x="5" y="39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0" y="9"/>
                  </a:lnTo>
                  <a:lnTo>
                    <a:pt x="0" y="0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2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7" y="20"/>
                  </a:lnTo>
                  <a:lnTo>
                    <a:pt x="7" y="24"/>
                  </a:lnTo>
                  <a:lnTo>
                    <a:pt x="9" y="28"/>
                  </a:lnTo>
                  <a:lnTo>
                    <a:pt x="12" y="35"/>
                  </a:lnTo>
                  <a:lnTo>
                    <a:pt x="14" y="40"/>
                  </a:lnTo>
                  <a:lnTo>
                    <a:pt x="18" y="46"/>
                  </a:lnTo>
                  <a:lnTo>
                    <a:pt x="18" y="47"/>
                  </a:lnTo>
                  <a:lnTo>
                    <a:pt x="25" y="40"/>
                  </a:lnTo>
                  <a:lnTo>
                    <a:pt x="33" y="29"/>
                  </a:lnTo>
                  <a:lnTo>
                    <a:pt x="38" y="22"/>
                  </a:lnTo>
                  <a:lnTo>
                    <a:pt x="40" y="20"/>
                  </a:lnTo>
                  <a:lnTo>
                    <a:pt x="40" y="19"/>
                  </a:lnTo>
                  <a:lnTo>
                    <a:pt x="42" y="25"/>
                  </a:lnTo>
                  <a:lnTo>
                    <a:pt x="45" y="29"/>
                  </a:lnTo>
                  <a:lnTo>
                    <a:pt x="42" y="37"/>
                  </a:lnTo>
                  <a:lnTo>
                    <a:pt x="33" y="42"/>
                  </a:lnTo>
                  <a:lnTo>
                    <a:pt x="20" y="44"/>
                  </a:lnTo>
                  <a:lnTo>
                    <a:pt x="14" y="47"/>
                  </a:lnTo>
                  <a:lnTo>
                    <a:pt x="12" y="49"/>
                  </a:lnTo>
                  <a:lnTo>
                    <a:pt x="9" y="51"/>
                  </a:lnTo>
                  <a:lnTo>
                    <a:pt x="9" y="54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33" name="Group 311"/>
          <p:cNvGrpSpPr>
            <a:grpSpLocks/>
          </p:cNvGrpSpPr>
          <p:nvPr/>
        </p:nvGrpSpPr>
        <p:grpSpPr bwMode="auto">
          <a:xfrm>
            <a:off x="3851275" y="2205038"/>
            <a:ext cx="73025" cy="85725"/>
            <a:chOff x="2205" y="1254"/>
            <a:chExt cx="46" cy="54"/>
          </a:xfrm>
        </p:grpSpPr>
        <p:sp>
          <p:nvSpPr>
            <p:cNvPr id="47264" name="Freeform 309"/>
            <p:cNvSpPr>
              <a:spLocks/>
            </p:cNvSpPr>
            <p:nvPr/>
          </p:nvSpPr>
          <p:spPr bwMode="auto">
            <a:xfrm>
              <a:off x="2205" y="1254"/>
              <a:ext cx="46" cy="54"/>
            </a:xfrm>
            <a:custGeom>
              <a:avLst/>
              <a:gdLst>
                <a:gd name="T0" fmla="*/ 10 w 46"/>
                <a:gd name="T1" fmla="*/ 54 h 54"/>
                <a:gd name="T2" fmla="*/ 7 w 46"/>
                <a:gd name="T3" fmla="*/ 47 h 54"/>
                <a:gd name="T4" fmla="*/ 5 w 46"/>
                <a:gd name="T5" fmla="*/ 39 h 54"/>
                <a:gd name="T6" fmla="*/ 0 w 46"/>
                <a:gd name="T7" fmla="*/ 28 h 54"/>
                <a:gd name="T8" fmla="*/ 0 w 46"/>
                <a:gd name="T9" fmla="*/ 17 h 54"/>
                <a:gd name="T10" fmla="*/ 0 w 46"/>
                <a:gd name="T11" fmla="*/ 9 h 54"/>
                <a:gd name="T12" fmla="*/ 2 w 46"/>
                <a:gd name="T13" fmla="*/ 0 h 54"/>
                <a:gd name="T14" fmla="*/ 5 w 46"/>
                <a:gd name="T15" fmla="*/ 7 h 54"/>
                <a:gd name="T16" fmla="*/ 5 w 46"/>
                <a:gd name="T17" fmla="*/ 13 h 54"/>
                <a:gd name="T18" fmla="*/ 5 w 46"/>
                <a:gd name="T19" fmla="*/ 17 h 54"/>
                <a:gd name="T20" fmla="*/ 5 w 46"/>
                <a:gd name="T21" fmla="*/ 20 h 54"/>
                <a:gd name="T22" fmla="*/ 5 w 46"/>
                <a:gd name="T23" fmla="*/ 21 h 54"/>
                <a:gd name="T24" fmla="*/ 5 w 46"/>
                <a:gd name="T25" fmla="*/ 20 h 54"/>
                <a:gd name="T26" fmla="*/ 7 w 46"/>
                <a:gd name="T27" fmla="*/ 21 h 54"/>
                <a:gd name="T28" fmla="*/ 7 w 46"/>
                <a:gd name="T29" fmla="*/ 24 h 54"/>
                <a:gd name="T30" fmla="*/ 10 w 46"/>
                <a:gd name="T31" fmla="*/ 28 h 54"/>
                <a:gd name="T32" fmla="*/ 12 w 46"/>
                <a:gd name="T33" fmla="*/ 34 h 54"/>
                <a:gd name="T34" fmla="*/ 16 w 46"/>
                <a:gd name="T35" fmla="*/ 40 h 54"/>
                <a:gd name="T36" fmla="*/ 19 w 46"/>
                <a:gd name="T37" fmla="*/ 47 h 54"/>
                <a:gd name="T38" fmla="*/ 19 w 46"/>
                <a:gd name="T39" fmla="*/ 48 h 54"/>
                <a:gd name="T40" fmla="*/ 26 w 46"/>
                <a:gd name="T41" fmla="*/ 40 h 54"/>
                <a:gd name="T42" fmla="*/ 32 w 46"/>
                <a:gd name="T43" fmla="*/ 30 h 54"/>
                <a:gd name="T44" fmla="*/ 38 w 46"/>
                <a:gd name="T45" fmla="*/ 22 h 54"/>
                <a:gd name="T46" fmla="*/ 40 w 46"/>
                <a:gd name="T47" fmla="*/ 21 h 54"/>
                <a:gd name="T48" fmla="*/ 40 w 46"/>
                <a:gd name="T49" fmla="*/ 20 h 54"/>
                <a:gd name="T50" fmla="*/ 44 w 46"/>
                <a:gd name="T51" fmla="*/ 25 h 54"/>
                <a:gd name="T52" fmla="*/ 46 w 46"/>
                <a:gd name="T53" fmla="*/ 32 h 54"/>
                <a:gd name="T54" fmla="*/ 44 w 46"/>
                <a:gd name="T55" fmla="*/ 37 h 54"/>
                <a:gd name="T56" fmla="*/ 32 w 46"/>
                <a:gd name="T57" fmla="*/ 41 h 54"/>
                <a:gd name="T58" fmla="*/ 21 w 46"/>
                <a:gd name="T59" fmla="*/ 45 h 54"/>
                <a:gd name="T60" fmla="*/ 16 w 46"/>
                <a:gd name="T61" fmla="*/ 48 h 54"/>
                <a:gd name="T62" fmla="*/ 12 w 46"/>
                <a:gd name="T63" fmla="*/ 49 h 54"/>
                <a:gd name="T64" fmla="*/ 10 w 46"/>
                <a:gd name="T65" fmla="*/ 51 h 54"/>
                <a:gd name="T66" fmla="*/ 10 w 46"/>
                <a:gd name="T67" fmla="*/ 54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6"/>
                <a:gd name="T103" fmla="*/ 0 h 54"/>
                <a:gd name="T104" fmla="*/ 46 w 4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6" h="54">
                  <a:moveTo>
                    <a:pt x="10" y="54"/>
                  </a:moveTo>
                  <a:lnTo>
                    <a:pt x="7" y="47"/>
                  </a:lnTo>
                  <a:lnTo>
                    <a:pt x="5" y="39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0" y="9"/>
                  </a:lnTo>
                  <a:lnTo>
                    <a:pt x="2" y="0"/>
                  </a:lnTo>
                  <a:lnTo>
                    <a:pt x="5" y="7"/>
                  </a:lnTo>
                  <a:lnTo>
                    <a:pt x="5" y="13"/>
                  </a:lnTo>
                  <a:lnTo>
                    <a:pt x="5" y="17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7" y="21"/>
                  </a:lnTo>
                  <a:lnTo>
                    <a:pt x="7" y="24"/>
                  </a:lnTo>
                  <a:lnTo>
                    <a:pt x="10" y="28"/>
                  </a:lnTo>
                  <a:lnTo>
                    <a:pt x="12" y="34"/>
                  </a:lnTo>
                  <a:lnTo>
                    <a:pt x="16" y="40"/>
                  </a:lnTo>
                  <a:lnTo>
                    <a:pt x="19" y="47"/>
                  </a:lnTo>
                  <a:lnTo>
                    <a:pt x="19" y="48"/>
                  </a:lnTo>
                  <a:lnTo>
                    <a:pt x="26" y="40"/>
                  </a:lnTo>
                  <a:lnTo>
                    <a:pt x="32" y="30"/>
                  </a:lnTo>
                  <a:lnTo>
                    <a:pt x="38" y="22"/>
                  </a:lnTo>
                  <a:lnTo>
                    <a:pt x="40" y="21"/>
                  </a:lnTo>
                  <a:lnTo>
                    <a:pt x="40" y="20"/>
                  </a:lnTo>
                  <a:lnTo>
                    <a:pt x="44" y="25"/>
                  </a:lnTo>
                  <a:lnTo>
                    <a:pt x="46" y="32"/>
                  </a:lnTo>
                  <a:lnTo>
                    <a:pt x="44" y="37"/>
                  </a:lnTo>
                  <a:lnTo>
                    <a:pt x="32" y="41"/>
                  </a:lnTo>
                  <a:lnTo>
                    <a:pt x="21" y="45"/>
                  </a:lnTo>
                  <a:lnTo>
                    <a:pt x="16" y="48"/>
                  </a:lnTo>
                  <a:lnTo>
                    <a:pt x="12" y="49"/>
                  </a:lnTo>
                  <a:lnTo>
                    <a:pt x="10" y="51"/>
                  </a:lnTo>
                  <a:lnTo>
                    <a:pt x="10" y="5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65" name="Freeform 310"/>
            <p:cNvSpPr>
              <a:spLocks/>
            </p:cNvSpPr>
            <p:nvPr/>
          </p:nvSpPr>
          <p:spPr bwMode="auto">
            <a:xfrm>
              <a:off x="2205" y="1254"/>
              <a:ext cx="46" cy="54"/>
            </a:xfrm>
            <a:custGeom>
              <a:avLst/>
              <a:gdLst>
                <a:gd name="T0" fmla="*/ 10 w 46"/>
                <a:gd name="T1" fmla="*/ 54 h 54"/>
                <a:gd name="T2" fmla="*/ 7 w 46"/>
                <a:gd name="T3" fmla="*/ 47 h 54"/>
                <a:gd name="T4" fmla="*/ 5 w 46"/>
                <a:gd name="T5" fmla="*/ 39 h 54"/>
                <a:gd name="T6" fmla="*/ 0 w 46"/>
                <a:gd name="T7" fmla="*/ 28 h 54"/>
                <a:gd name="T8" fmla="*/ 0 w 46"/>
                <a:gd name="T9" fmla="*/ 17 h 54"/>
                <a:gd name="T10" fmla="*/ 0 w 46"/>
                <a:gd name="T11" fmla="*/ 9 h 54"/>
                <a:gd name="T12" fmla="*/ 2 w 46"/>
                <a:gd name="T13" fmla="*/ 0 h 54"/>
                <a:gd name="T14" fmla="*/ 5 w 46"/>
                <a:gd name="T15" fmla="*/ 7 h 54"/>
                <a:gd name="T16" fmla="*/ 5 w 46"/>
                <a:gd name="T17" fmla="*/ 13 h 54"/>
                <a:gd name="T18" fmla="*/ 5 w 46"/>
                <a:gd name="T19" fmla="*/ 17 h 54"/>
                <a:gd name="T20" fmla="*/ 5 w 46"/>
                <a:gd name="T21" fmla="*/ 20 h 54"/>
                <a:gd name="T22" fmla="*/ 5 w 46"/>
                <a:gd name="T23" fmla="*/ 21 h 54"/>
                <a:gd name="T24" fmla="*/ 5 w 46"/>
                <a:gd name="T25" fmla="*/ 20 h 54"/>
                <a:gd name="T26" fmla="*/ 7 w 46"/>
                <a:gd name="T27" fmla="*/ 21 h 54"/>
                <a:gd name="T28" fmla="*/ 7 w 46"/>
                <a:gd name="T29" fmla="*/ 24 h 54"/>
                <a:gd name="T30" fmla="*/ 10 w 46"/>
                <a:gd name="T31" fmla="*/ 28 h 54"/>
                <a:gd name="T32" fmla="*/ 12 w 46"/>
                <a:gd name="T33" fmla="*/ 34 h 54"/>
                <a:gd name="T34" fmla="*/ 16 w 46"/>
                <a:gd name="T35" fmla="*/ 40 h 54"/>
                <a:gd name="T36" fmla="*/ 19 w 46"/>
                <a:gd name="T37" fmla="*/ 47 h 54"/>
                <a:gd name="T38" fmla="*/ 19 w 46"/>
                <a:gd name="T39" fmla="*/ 48 h 54"/>
                <a:gd name="T40" fmla="*/ 26 w 46"/>
                <a:gd name="T41" fmla="*/ 40 h 54"/>
                <a:gd name="T42" fmla="*/ 32 w 46"/>
                <a:gd name="T43" fmla="*/ 30 h 54"/>
                <a:gd name="T44" fmla="*/ 38 w 46"/>
                <a:gd name="T45" fmla="*/ 22 h 54"/>
                <a:gd name="T46" fmla="*/ 40 w 46"/>
                <a:gd name="T47" fmla="*/ 21 h 54"/>
                <a:gd name="T48" fmla="*/ 40 w 46"/>
                <a:gd name="T49" fmla="*/ 20 h 54"/>
                <a:gd name="T50" fmla="*/ 44 w 46"/>
                <a:gd name="T51" fmla="*/ 25 h 54"/>
                <a:gd name="T52" fmla="*/ 46 w 46"/>
                <a:gd name="T53" fmla="*/ 32 h 54"/>
                <a:gd name="T54" fmla="*/ 44 w 46"/>
                <a:gd name="T55" fmla="*/ 37 h 54"/>
                <a:gd name="T56" fmla="*/ 32 w 46"/>
                <a:gd name="T57" fmla="*/ 41 h 54"/>
                <a:gd name="T58" fmla="*/ 21 w 46"/>
                <a:gd name="T59" fmla="*/ 45 h 54"/>
                <a:gd name="T60" fmla="*/ 16 w 46"/>
                <a:gd name="T61" fmla="*/ 48 h 54"/>
                <a:gd name="T62" fmla="*/ 12 w 46"/>
                <a:gd name="T63" fmla="*/ 49 h 54"/>
                <a:gd name="T64" fmla="*/ 10 w 46"/>
                <a:gd name="T65" fmla="*/ 51 h 54"/>
                <a:gd name="T66" fmla="*/ 10 w 46"/>
                <a:gd name="T67" fmla="*/ 54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6"/>
                <a:gd name="T103" fmla="*/ 0 h 54"/>
                <a:gd name="T104" fmla="*/ 46 w 4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6" h="54">
                  <a:moveTo>
                    <a:pt x="10" y="54"/>
                  </a:moveTo>
                  <a:lnTo>
                    <a:pt x="7" y="47"/>
                  </a:lnTo>
                  <a:lnTo>
                    <a:pt x="5" y="39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0" y="9"/>
                  </a:lnTo>
                  <a:lnTo>
                    <a:pt x="2" y="0"/>
                  </a:lnTo>
                  <a:lnTo>
                    <a:pt x="5" y="7"/>
                  </a:lnTo>
                  <a:lnTo>
                    <a:pt x="5" y="13"/>
                  </a:lnTo>
                  <a:lnTo>
                    <a:pt x="5" y="17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7" y="21"/>
                  </a:lnTo>
                  <a:lnTo>
                    <a:pt x="7" y="24"/>
                  </a:lnTo>
                  <a:lnTo>
                    <a:pt x="10" y="28"/>
                  </a:lnTo>
                  <a:lnTo>
                    <a:pt x="12" y="34"/>
                  </a:lnTo>
                  <a:lnTo>
                    <a:pt x="16" y="40"/>
                  </a:lnTo>
                  <a:lnTo>
                    <a:pt x="19" y="47"/>
                  </a:lnTo>
                  <a:lnTo>
                    <a:pt x="19" y="48"/>
                  </a:lnTo>
                  <a:lnTo>
                    <a:pt x="26" y="40"/>
                  </a:lnTo>
                  <a:lnTo>
                    <a:pt x="32" y="30"/>
                  </a:lnTo>
                  <a:lnTo>
                    <a:pt x="38" y="22"/>
                  </a:lnTo>
                  <a:lnTo>
                    <a:pt x="40" y="21"/>
                  </a:lnTo>
                  <a:lnTo>
                    <a:pt x="40" y="20"/>
                  </a:lnTo>
                  <a:lnTo>
                    <a:pt x="44" y="25"/>
                  </a:lnTo>
                  <a:lnTo>
                    <a:pt x="46" y="32"/>
                  </a:lnTo>
                  <a:lnTo>
                    <a:pt x="44" y="37"/>
                  </a:lnTo>
                  <a:lnTo>
                    <a:pt x="32" y="41"/>
                  </a:lnTo>
                  <a:lnTo>
                    <a:pt x="21" y="45"/>
                  </a:lnTo>
                  <a:lnTo>
                    <a:pt x="16" y="48"/>
                  </a:lnTo>
                  <a:lnTo>
                    <a:pt x="12" y="49"/>
                  </a:lnTo>
                  <a:lnTo>
                    <a:pt x="10" y="51"/>
                  </a:lnTo>
                  <a:lnTo>
                    <a:pt x="10" y="54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34" name="Group 314"/>
          <p:cNvGrpSpPr>
            <a:grpSpLocks/>
          </p:cNvGrpSpPr>
          <p:nvPr/>
        </p:nvGrpSpPr>
        <p:grpSpPr bwMode="auto">
          <a:xfrm>
            <a:off x="3937000" y="2427288"/>
            <a:ext cx="71438" cy="84137"/>
            <a:chOff x="2254" y="1393"/>
            <a:chExt cx="45" cy="53"/>
          </a:xfrm>
        </p:grpSpPr>
        <p:sp>
          <p:nvSpPr>
            <p:cNvPr id="47262" name="Freeform 312"/>
            <p:cNvSpPr>
              <a:spLocks/>
            </p:cNvSpPr>
            <p:nvPr/>
          </p:nvSpPr>
          <p:spPr bwMode="auto">
            <a:xfrm>
              <a:off x="2254" y="1393"/>
              <a:ext cx="45" cy="53"/>
            </a:xfrm>
            <a:custGeom>
              <a:avLst/>
              <a:gdLst>
                <a:gd name="T0" fmla="*/ 10 w 45"/>
                <a:gd name="T1" fmla="*/ 53 h 53"/>
                <a:gd name="T2" fmla="*/ 5 w 45"/>
                <a:gd name="T3" fmla="*/ 40 h 53"/>
                <a:gd name="T4" fmla="*/ 0 w 45"/>
                <a:gd name="T5" fmla="*/ 27 h 53"/>
                <a:gd name="T6" fmla="*/ 0 w 45"/>
                <a:gd name="T7" fmla="*/ 15 h 53"/>
                <a:gd name="T8" fmla="*/ 0 w 45"/>
                <a:gd name="T9" fmla="*/ 9 h 53"/>
                <a:gd name="T10" fmla="*/ 0 w 45"/>
                <a:gd name="T11" fmla="*/ 0 h 53"/>
                <a:gd name="T12" fmla="*/ 2 w 45"/>
                <a:gd name="T13" fmla="*/ 6 h 53"/>
                <a:gd name="T14" fmla="*/ 2 w 45"/>
                <a:gd name="T15" fmla="*/ 12 h 53"/>
                <a:gd name="T16" fmla="*/ 2 w 45"/>
                <a:gd name="T17" fmla="*/ 18 h 53"/>
                <a:gd name="T18" fmla="*/ 5 w 45"/>
                <a:gd name="T19" fmla="*/ 20 h 53"/>
                <a:gd name="T20" fmla="*/ 5 w 45"/>
                <a:gd name="T21" fmla="*/ 18 h 53"/>
                <a:gd name="T22" fmla="*/ 8 w 45"/>
                <a:gd name="T23" fmla="*/ 20 h 53"/>
                <a:gd name="T24" fmla="*/ 10 w 45"/>
                <a:gd name="T25" fmla="*/ 27 h 53"/>
                <a:gd name="T26" fmla="*/ 14 w 45"/>
                <a:gd name="T27" fmla="*/ 35 h 53"/>
                <a:gd name="T28" fmla="*/ 14 w 45"/>
                <a:gd name="T29" fmla="*/ 41 h 53"/>
                <a:gd name="T30" fmla="*/ 17 w 45"/>
                <a:gd name="T31" fmla="*/ 46 h 53"/>
                <a:gd name="T32" fmla="*/ 17 w 45"/>
                <a:gd name="T33" fmla="*/ 49 h 53"/>
                <a:gd name="T34" fmla="*/ 26 w 45"/>
                <a:gd name="T35" fmla="*/ 40 h 53"/>
                <a:gd name="T36" fmla="*/ 31 w 45"/>
                <a:gd name="T37" fmla="*/ 31 h 53"/>
                <a:gd name="T38" fmla="*/ 36 w 45"/>
                <a:gd name="T39" fmla="*/ 23 h 53"/>
                <a:gd name="T40" fmla="*/ 40 w 45"/>
                <a:gd name="T41" fmla="*/ 20 h 53"/>
                <a:gd name="T42" fmla="*/ 40 w 45"/>
                <a:gd name="T43" fmla="*/ 18 h 53"/>
                <a:gd name="T44" fmla="*/ 42 w 45"/>
                <a:gd name="T45" fmla="*/ 26 h 53"/>
                <a:gd name="T46" fmla="*/ 45 w 45"/>
                <a:gd name="T47" fmla="*/ 31 h 53"/>
                <a:gd name="T48" fmla="*/ 42 w 45"/>
                <a:gd name="T49" fmla="*/ 38 h 53"/>
                <a:gd name="T50" fmla="*/ 31 w 45"/>
                <a:gd name="T51" fmla="*/ 41 h 53"/>
                <a:gd name="T52" fmla="*/ 19 w 45"/>
                <a:gd name="T53" fmla="*/ 44 h 53"/>
                <a:gd name="T54" fmla="*/ 14 w 45"/>
                <a:gd name="T55" fmla="*/ 49 h 53"/>
                <a:gd name="T56" fmla="*/ 10 w 45"/>
                <a:gd name="T57" fmla="*/ 50 h 53"/>
                <a:gd name="T58" fmla="*/ 10 w 45"/>
                <a:gd name="T59" fmla="*/ 53 h 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5"/>
                <a:gd name="T91" fmla="*/ 0 h 53"/>
                <a:gd name="T92" fmla="*/ 45 w 45"/>
                <a:gd name="T93" fmla="*/ 53 h 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5" h="53">
                  <a:moveTo>
                    <a:pt x="10" y="53"/>
                  </a:moveTo>
                  <a:lnTo>
                    <a:pt x="5" y="40"/>
                  </a:lnTo>
                  <a:lnTo>
                    <a:pt x="0" y="27"/>
                  </a:lnTo>
                  <a:lnTo>
                    <a:pt x="0" y="15"/>
                  </a:lnTo>
                  <a:lnTo>
                    <a:pt x="0" y="9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8" y="20"/>
                  </a:lnTo>
                  <a:lnTo>
                    <a:pt x="10" y="27"/>
                  </a:lnTo>
                  <a:lnTo>
                    <a:pt x="14" y="35"/>
                  </a:lnTo>
                  <a:lnTo>
                    <a:pt x="14" y="41"/>
                  </a:lnTo>
                  <a:lnTo>
                    <a:pt x="17" y="46"/>
                  </a:lnTo>
                  <a:lnTo>
                    <a:pt x="17" y="49"/>
                  </a:lnTo>
                  <a:lnTo>
                    <a:pt x="26" y="40"/>
                  </a:lnTo>
                  <a:lnTo>
                    <a:pt x="31" y="31"/>
                  </a:lnTo>
                  <a:lnTo>
                    <a:pt x="36" y="23"/>
                  </a:lnTo>
                  <a:lnTo>
                    <a:pt x="40" y="20"/>
                  </a:lnTo>
                  <a:lnTo>
                    <a:pt x="40" y="18"/>
                  </a:lnTo>
                  <a:lnTo>
                    <a:pt x="42" y="26"/>
                  </a:lnTo>
                  <a:lnTo>
                    <a:pt x="45" y="31"/>
                  </a:lnTo>
                  <a:lnTo>
                    <a:pt x="42" y="38"/>
                  </a:lnTo>
                  <a:lnTo>
                    <a:pt x="31" y="41"/>
                  </a:lnTo>
                  <a:lnTo>
                    <a:pt x="19" y="44"/>
                  </a:lnTo>
                  <a:lnTo>
                    <a:pt x="14" y="49"/>
                  </a:lnTo>
                  <a:lnTo>
                    <a:pt x="10" y="50"/>
                  </a:lnTo>
                  <a:lnTo>
                    <a:pt x="10" y="53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63" name="Freeform 313"/>
            <p:cNvSpPr>
              <a:spLocks/>
            </p:cNvSpPr>
            <p:nvPr/>
          </p:nvSpPr>
          <p:spPr bwMode="auto">
            <a:xfrm>
              <a:off x="2254" y="1393"/>
              <a:ext cx="45" cy="53"/>
            </a:xfrm>
            <a:custGeom>
              <a:avLst/>
              <a:gdLst>
                <a:gd name="T0" fmla="*/ 10 w 45"/>
                <a:gd name="T1" fmla="*/ 53 h 53"/>
                <a:gd name="T2" fmla="*/ 5 w 45"/>
                <a:gd name="T3" fmla="*/ 40 h 53"/>
                <a:gd name="T4" fmla="*/ 0 w 45"/>
                <a:gd name="T5" fmla="*/ 27 h 53"/>
                <a:gd name="T6" fmla="*/ 0 w 45"/>
                <a:gd name="T7" fmla="*/ 15 h 53"/>
                <a:gd name="T8" fmla="*/ 0 w 45"/>
                <a:gd name="T9" fmla="*/ 9 h 53"/>
                <a:gd name="T10" fmla="*/ 0 w 45"/>
                <a:gd name="T11" fmla="*/ 0 h 53"/>
                <a:gd name="T12" fmla="*/ 2 w 45"/>
                <a:gd name="T13" fmla="*/ 6 h 53"/>
                <a:gd name="T14" fmla="*/ 2 w 45"/>
                <a:gd name="T15" fmla="*/ 12 h 53"/>
                <a:gd name="T16" fmla="*/ 2 w 45"/>
                <a:gd name="T17" fmla="*/ 18 h 53"/>
                <a:gd name="T18" fmla="*/ 5 w 45"/>
                <a:gd name="T19" fmla="*/ 20 h 53"/>
                <a:gd name="T20" fmla="*/ 5 w 45"/>
                <a:gd name="T21" fmla="*/ 18 h 53"/>
                <a:gd name="T22" fmla="*/ 8 w 45"/>
                <a:gd name="T23" fmla="*/ 20 h 53"/>
                <a:gd name="T24" fmla="*/ 10 w 45"/>
                <a:gd name="T25" fmla="*/ 27 h 53"/>
                <a:gd name="T26" fmla="*/ 14 w 45"/>
                <a:gd name="T27" fmla="*/ 35 h 53"/>
                <a:gd name="T28" fmla="*/ 14 w 45"/>
                <a:gd name="T29" fmla="*/ 41 h 53"/>
                <a:gd name="T30" fmla="*/ 17 w 45"/>
                <a:gd name="T31" fmla="*/ 46 h 53"/>
                <a:gd name="T32" fmla="*/ 17 w 45"/>
                <a:gd name="T33" fmla="*/ 49 h 53"/>
                <a:gd name="T34" fmla="*/ 26 w 45"/>
                <a:gd name="T35" fmla="*/ 40 h 53"/>
                <a:gd name="T36" fmla="*/ 31 w 45"/>
                <a:gd name="T37" fmla="*/ 31 h 53"/>
                <a:gd name="T38" fmla="*/ 36 w 45"/>
                <a:gd name="T39" fmla="*/ 23 h 53"/>
                <a:gd name="T40" fmla="*/ 40 w 45"/>
                <a:gd name="T41" fmla="*/ 20 h 53"/>
                <a:gd name="T42" fmla="*/ 40 w 45"/>
                <a:gd name="T43" fmla="*/ 18 h 53"/>
                <a:gd name="T44" fmla="*/ 42 w 45"/>
                <a:gd name="T45" fmla="*/ 26 h 53"/>
                <a:gd name="T46" fmla="*/ 45 w 45"/>
                <a:gd name="T47" fmla="*/ 31 h 53"/>
                <a:gd name="T48" fmla="*/ 42 w 45"/>
                <a:gd name="T49" fmla="*/ 38 h 53"/>
                <a:gd name="T50" fmla="*/ 31 w 45"/>
                <a:gd name="T51" fmla="*/ 41 h 53"/>
                <a:gd name="T52" fmla="*/ 19 w 45"/>
                <a:gd name="T53" fmla="*/ 44 h 53"/>
                <a:gd name="T54" fmla="*/ 14 w 45"/>
                <a:gd name="T55" fmla="*/ 49 h 53"/>
                <a:gd name="T56" fmla="*/ 10 w 45"/>
                <a:gd name="T57" fmla="*/ 50 h 53"/>
                <a:gd name="T58" fmla="*/ 10 w 45"/>
                <a:gd name="T59" fmla="*/ 53 h 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5"/>
                <a:gd name="T91" fmla="*/ 0 h 53"/>
                <a:gd name="T92" fmla="*/ 45 w 45"/>
                <a:gd name="T93" fmla="*/ 53 h 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5" h="53">
                  <a:moveTo>
                    <a:pt x="10" y="53"/>
                  </a:moveTo>
                  <a:lnTo>
                    <a:pt x="5" y="40"/>
                  </a:lnTo>
                  <a:lnTo>
                    <a:pt x="0" y="27"/>
                  </a:lnTo>
                  <a:lnTo>
                    <a:pt x="0" y="15"/>
                  </a:lnTo>
                  <a:lnTo>
                    <a:pt x="0" y="9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8" y="20"/>
                  </a:lnTo>
                  <a:lnTo>
                    <a:pt x="10" y="27"/>
                  </a:lnTo>
                  <a:lnTo>
                    <a:pt x="14" y="35"/>
                  </a:lnTo>
                  <a:lnTo>
                    <a:pt x="14" y="41"/>
                  </a:lnTo>
                  <a:lnTo>
                    <a:pt x="17" y="46"/>
                  </a:lnTo>
                  <a:lnTo>
                    <a:pt x="17" y="49"/>
                  </a:lnTo>
                  <a:lnTo>
                    <a:pt x="26" y="40"/>
                  </a:lnTo>
                  <a:lnTo>
                    <a:pt x="31" y="31"/>
                  </a:lnTo>
                  <a:lnTo>
                    <a:pt x="36" y="23"/>
                  </a:lnTo>
                  <a:lnTo>
                    <a:pt x="40" y="20"/>
                  </a:lnTo>
                  <a:lnTo>
                    <a:pt x="40" y="18"/>
                  </a:lnTo>
                  <a:lnTo>
                    <a:pt x="42" y="26"/>
                  </a:lnTo>
                  <a:lnTo>
                    <a:pt x="45" y="31"/>
                  </a:lnTo>
                  <a:lnTo>
                    <a:pt x="42" y="38"/>
                  </a:lnTo>
                  <a:lnTo>
                    <a:pt x="31" y="41"/>
                  </a:lnTo>
                  <a:lnTo>
                    <a:pt x="19" y="44"/>
                  </a:lnTo>
                  <a:lnTo>
                    <a:pt x="14" y="49"/>
                  </a:lnTo>
                  <a:lnTo>
                    <a:pt x="10" y="50"/>
                  </a:lnTo>
                  <a:lnTo>
                    <a:pt x="10" y="53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35" name="Group 317"/>
          <p:cNvGrpSpPr>
            <a:grpSpLocks/>
          </p:cNvGrpSpPr>
          <p:nvPr/>
        </p:nvGrpSpPr>
        <p:grpSpPr bwMode="auto">
          <a:xfrm>
            <a:off x="4119563" y="2244725"/>
            <a:ext cx="73025" cy="84138"/>
            <a:chOff x="2369" y="1278"/>
            <a:chExt cx="46" cy="53"/>
          </a:xfrm>
        </p:grpSpPr>
        <p:sp>
          <p:nvSpPr>
            <p:cNvPr id="47260" name="Freeform 315"/>
            <p:cNvSpPr>
              <a:spLocks/>
            </p:cNvSpPr>
            <p:nvPr/>
          </p:nvSpPr>
          <p:spPr bwMode="auto">
            <a:xfrm>
              <a:off x="2369" y="1278"/>
              <a:ext cx="46" cy="53"/>
            </a:xfrm>
            <a:custGeom>
              <a:avLst/>
              <a:gdLst>
                <a:gd name="T0" fmla="*/ 13 w 46"/>
                <a:gd name="T1" fmla="*/ 53 h 53"/>
                <a:gd name="T2" fmla="*/ 9 w 46"/>
                <a:gd name="T3" fmla="*/ 45 h 53"/>
                <a:gd name="T4" fmla="*/ 6 w 46"/>
                <a:gd name="T5" fmla="*/ 39 h 53"/>
                <a:gd name="T6" fmla="*/ 0 w 46"/>
                <a:gd name="T7" fmla="*/ 26 h 53"/>
                <a:gd name="T8" fmla="*/ 0 w 46"/>
                <a:gd name="T9" fmla="*/ 16 h 53"/>
                <a:gd name="T10" fmla="*/ 0 w 46"/>
                <a:gd name="T11" fmla="*/ 8 h 53"/>
                <a:gd name="T12" fmla="*/ 3 w 46"/>
                <a:gd name="T13" fmla="*/ 0 h 53"/>
                <a:gd name="T14" fmla="*/ 3 w 46"/>
                <a:gd name="T15" fmla="*/ 7 h 53"/>
                <a:gd name="T16" fmla="*/ 6 w 46"/>
                <a:gd name="T17" fmla="*/ 11 h 53"/>
                <a:gd name="T18" fmla="*/ 6 w 46"/>
                <a:gd name="T19" fmla="*/ 18 h 53"/>
                <a:gd name="T20" fmla="*/ 6 w 46"/>
                <a:gd name="T21" fmla="*/ 21 h 53"/>
                <a:gd name="T22" fmla="*/ 6 w 46"/>
                <a:gd name="T23" fmla="*/ 19 h 53"/>
                <a:gd name="T24" fmla="*/ 6 w 46"/>
                <a:gd name="T25" fmla="*/ 18 h 53"/>
                <a:gd name="T26" fmla="*/ 9 w 46"/>
                <a:gd name="T27" fmla="*/ 21 h 53"/>
                <a:gd name="T28" fmla="*/ 9 w 46"/>
                <a:gd name="T29" fmla="*/ 22 h 53"/>
                <a:gd name="T30" fmla="*/ 13 w 46"/>
                <a:gd name="T31" fmla="*/ 26 h 53"/>
                <a:gd name="T32" fmla="*/ 15 w 46"/>
                <a:gd name="T33" fmla="*/ 33 h 53"/>
                <a:gd name="T34" fmla="*/ 15 w 46"/>
                <a:gd name="T35" fmla="*/ 39 h 53"/>
                <a:gd name="T36" fmla="*/ 18 w 46"/>
                <a:gd name="T37" fmla="*/ 45 h 53"/>
                <a:gd name="T38" fmla="*/ 18 w 46"/>
                <a:gd name="T39" fmla="*/ 47 h 53"/>
                <a:gd name="T40" fmla="*/ 24 w 46"/>
                <a:gd name="T41" fmla="*/ 39 h 53"/>
                <a:gd name="T42" fmla="*/ 33 w 46"/>
                <a:gd name="T43" fmla="*/ 28 h 53"/>
                <a:gd name="T44" fmla="*/ 36 w 46"/>
                <a:gd name="T45" fmla="*/ 21 h 53"/>
                <a:gd name="T46" fmla="*/ 39 w 46"/>
                <a:gd name="T47" fmla="*/ 19 h 53"/>
                <a:gd name="T48" fmla="*/ 39 w 46"/>
                <a:gd name="T49" fmla="*/ 18 h 53"/>
                <a:gd name="T50" fmla="*/ 43 w 46"/>
                <a:gd name="T51" fmla="*/ 23 h 53"/>
                <a:gd name="T52" fmla="*/ 46 w 46"/>
                <a:gd name="T53" fmla="*/ 30 h 53"/>
                <a:gd name="T54" fmla="*/ 43 w 46"/>
                <a:gd name="T55" fmla="*/ 36 h 53"/>
                <a:gd name="T56" fmla="*/ 33 w 46"/>
                <a:gd name="T57" fmla="*/ 40 h 53"/>
                <a:gd name="T58" fmla="*/ 21 w 46"/>
                <a:gd name="T59" fmla="*/ 43 h 53"/>
                <a:gd name="T60" fmla="*/ 15 w 46"/>
                <a:gd name="T61" fmla="*/ 47 h 53"/>
                <a:gd name="T62" fmla="*/ 13 w 46"/>
                <a:gd name="T63" fmla="*/ 48 h 53"/>
                <a:gd name="T64" fmla="*/ 13 w 46"/>
                <a:gd name="T65" fmla="*/ 50 h 53"/>
                <a:gd name="T66" fmla="*/ 13 w 46"/>
                <a:gd name="T67" fmla="*/ 53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6"/>
                <a:gd name="T103" fmla="*/ 0 h 53"/>
                <a:gd name="T104" fmla="*/ 46 w 46"/>
                <a:gd name="T105" fmla="*/ 53 h 5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6" h="53">
                  <a:moveTo>
                    <a:pt x="13" y="53"/>
                  </a:moveTo>
                  <a:lnTo>
                    <a:pt x="9" y="45"/>
                  </a:lnTo>
                  <a:lnTo>
                    <a:pt x="6" y="39"/>
                  </a:lnTo>
                  <a:lnTo>
                    <a:pt x="0" y="2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3" y="0"/>
                  </a:lnTo>
                  <a:lnTo>
                    <a:pt x="3" y="7"/>
                  </a:lnTo>
                  <a:lnTo>
                    <a:pt x="6" y="11"/>
                  </a:lnTo>
                  <a:lnTo>
                    <a:pt x="6" y="18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13" y="26"/>
                  </a:lnTo>
                  <a:lnTo>
                    <a:pt x="15" y="33"/>
                  </a:lnTo>
                  <a:lnTo>
                    <a:pt x="15" y="39"/>
                  </a:lnTo>
                  <a:lnTo>
                    <a:pt x="18" y="45"/>
                  </a:lnTo>
                  <a:lnTo>
                    <a:pt x="18" y="47"/>
                  </a:lnTo>
                  <a:lnTo>
                    <a:pt x="24" y="39"/>
                  </a:lnTo>
                  <a:lnTo>
                    <a:pt x="33" y="28"/>
                  </a:lnTo>
                  <a:lnTo>
                    <a:pt x="36" y="21"/>
                  </a:lnTo>
                  <a:lnTo>
                    <a:pt x="39" y="19"/>
                  </a:lnTo>
                  <a:lnTo>
                    <a:pt x="39" y="18"/>
                  </a:lnTo>
                  <a:lnTo>
                    <a:pt x="43" y="23"/>
                  </a:lnTo>
                  <a:lnTo>
                    <a:pt x="46" y="30"/>
                  </a:lnTo>
                  <a:lnTo>
                    <a:pt x="43" y="36"/>
                  </a:lnTo>
                  <a:lnTo>
                    <a:pt x="33" y="40"/>
                  </a:lnTo>
                  <a:lnTo>
                    <a:pt x="21" y="43"/>
                  </a:lnTo>
                  <a:lnTo>
                    <a:pt x="15" y="47"/>
                  </a:lnTo>
                  <a:lnTo>
                    <a:pt x="13" y="48"/>
                  </a:lnTo>
                  <a:lnTo>
                    <a:pt x="13" y="50"/>
                  </a:lnTo>
                  <a:lnTo>
                    <a:pt x="13" y="53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61" name="Freeform 316"/>
            <p:cNvSpPr>
              <a:spLocks/>
            </p:cNvSpPr>
            <p:nvPr/>
          </p:nvSpPr>
          <p:spPr bwMode="auto">
            <a:xfrm>
              <a:off x="2369" y="1278"/>
              <a:ext cx="46" cy="53"/>
            </a:xfrm>
            <a:custGeom>
              <a:avLst/>
              <a:gdLst>
                <a:gd name="T0" fmla="*/ 13 w 46"/>
                <a:gd name="T1" fmla="*/ 53 h 53"/>
                <a:gd name="T2" fmla="*/ 9 w 46"/>
                <a:gd name="T3" fmla="*/ 45 h 53"/>
                <a:gd name="T4" fmla="*/ 6 w 46"/>
                <a:gd name="T5" fmla="*/ 39 h 53"/>
                <a:gd name="T6" fmla="*/ 0 w 46"/>
                <a:gd name="T7" fmla="*/ 26 h 53"/>
                <a:gd name="T8" fmla="*/ 0 w 46"/>
                <a:gd name="T9" fmla="*/ 16 h 53"/>
                <a:gd name="T10" fmla="*/ 0 w 46"/>
                <a:gd name="T11" fmla="*/ 8 h 53"/>
                <a:gd name="T12" fmla="*/ 3 w 46"/>
                <a:gd name="T13" fmla="*/ 0 h 53"/>
                <a:gd name="T14" fmla="*/ 3 w 46"/>
                <a:gd name="T15" fmla="*/ 7 h 53"/>
                <a:gd name="T16" fmla="*/ 6 w 46"/>
                <a:gd name="T17" fmla="*/ 11 h 53"/>
                <a:gd name="T18" fmla="*/ 6 w 46"/>
                <a:gd name="T19" fmla="*/ 18 h 53"/>
                <a:gd name="T20" fmla="*/ 6 w 46"/>
                <a:gd name="T21" fmla="*/ 21 h 53"/>
                <a:gd name="T22" fmla="*/ 6 w 46"/>
                <a:gd name="T23" fmla="*/ 19 h 53"/>
                <a:gd name="T24" fmla="*/ 6 w 46"/>
                <a:gd name="T25" fmla="*/ 18 h 53"/>
                <a:gd name="T26" fmla="*/ 9 w 46"/>
                <a:gd name="T27" fmla="*/ 21 h 53"/>
                <a:gd name="T28" fmla="*/ 9 w 46"/>
                <a:gd name="T29" fmla="*/ 22 h 53"/>
                <a:gd name="T30" fmla="*/ 13 w 46"/>
                <a:gd name="T31" fmla="*/ 26 h 53"/>
                <a:gd name="T32" fmla="*/ 15 w 46"/>
                <a:gd name="T33" fmla="*/ 33 h 53"/>
                <a:gd name="T34" fmla="*/ 15 w 46"/>
                <a:gd name="T35" fmla="*/ 39 h 53"/>
                <a:gd name="T36" fmla="*/ 18 w 46"/>
                <a:gd name="T37" fmla="*/ 45 h 53"/>
                <a:gd name="T38" fmla="*/ 18 w 46"/>
                <a:gd name="T39" fmla="*/ 47 h 53"/>
                <a:gd name="T40" fmla="*/ 24 w 46"/>
                <a:gd name="T41" fmla="*/ 39 h 53"/>
                <a:gd name="T42" fmla="*/ 33 w 46"/>
                <a:gd name="T43" fmla="*/ 28 h 53"/>
                <a:gd name="T44" fmla="*/ 36 w 46"/>
                <a:gd name="T45" fmla="*/ 21 h 53"/>
                <a:gd name="T46" fmla="*/ 39 w 46"/>
                <a:gd name="T47" fmla="*/ 19 h 53"/>
                <a:gd name="T48" fmla="*/ 39 w 46"/>
                <a:gd name="T49" fmla="*/ 18 h 53"/>
                <a:gd name="T50" fmla="*/ 43 w 46"/>
                <a:gd name="T51" fmla="*/ 23 h 53"/>
                <a:gd name="T52" fmla="*/ 46 w 46"/>
                <a:gd name="T53" fmla="*/ 30 h 53"/>
                <a:gd name="T54" fmla="*/ 43 w 46"/>
                <a:gd name="T55" fmla="*/ 36 h 53"/>
                <a:gd name="T56" fmla="*/ 33 w 46"/>
                <a:gd name="T57" fmla="*/ 40 h 53"/>
                <a:gd name="T58" fmla="*/ 21 w 46"/>
                <a:gd name="T59" fmla="*/ 43 h 53"/>
                <a:gd name="T60" fmla="*/ 15 w 46"/>
                <a:gd name="T61" fmla="*/ 47 h 53"/>
                <a:gd name="T62" fmla="*/ 13 w 46"/>
                <a:gd name="T63" fmla="*/ 48 h 53"/>
                <a:gd name="T64" fmla="*/ 13 w 46"/>
                <a:gd name="T65" fmla="*/ 50 h 53"/>
                <a:gd name="T66" fmla="*/ 13 w 46"/>
                <a:gd name="T67" fmla="*/ 53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6"/>
                <a:gd name="T103" fmla="*/ 0 h 53"/>
                <a:gd name="T104" fmla="*/ 46 w 46"/>
                <a:gd name="T105" fmla="*/ 53 h 5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6" h="53">
                  <a:moveTo>
                    <a:pt x="13" y="53"/>
                  </a:moveTo>
                  <a:lnTo>
                    <a:pt x="9" y="45"/>
                  </a:lnTo>
                  <a:lnTo>
                    <a:pt x="6" y="39"/>
                  </a:lnTo>
                  <a:lnTo>
                    <a:pt x="0" y="2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3" y="0"/>
                  </a:lnTo>
                  <a:lnTo>
                    <a:pt x="3" y="7"/>
                  </a:lnTo>
                  <a:lnTo>
                    <a:pt x="6" y="11"/>
                  </a:lnTo>
                  <a:lnTo>
                    <a:pt x="6" y="18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13" y="26"/>
                  </a:lnTo>
                  <a:lnTo>
                    <a:pt x="15" y="33"/>
                  </a:lnTo>
                  <a:lnTo>
                    <a:pt x="15" y="39"/>
                  </a:lnTo>
                  <a:lnTo>
                    <a:pt x="18" y="45"/>
                  </a:lnTo>
                  <a:lnTo>
                    <a:pt x="18" y="47"/>
                  </a:lnTo>
                  <a:lnTo>
                    <a:pt x="24" y="39"/>
                  </a:lnTo>
                  <a:lnTo>
                    <a:pt x="33" y="28"/>
                  </a:lnTo>
                  <a:lnTo>
                    <a:pt x="36" y="21"/>
                  </a:lnTo>
                  <a:lnTo>
                    <a:pt x="39" y="19"/>
                  </a:lnTo>
                  <a:lnTo>
                    <a:pt x="39" y="18"/>
                  </a:lnTo>
                  <a:lnTo>
                    <a:pt x="43" y="23"/>
                  </a:lnTo>
                  <a:lnTo>
                    <a:pt x="46" y="30"/>
                  </a:lnTo>
                  <a:lnTo>
                    <a:pt x="43" y="36"/>
                  </a:lnTo>
                  <a:lnTo>
                    <a:pt x="33" y="40"/>
                  </a:lnTo>
                  <a:lnTo>
                    <a:pt x="21" y="43"/>
                  </a:lnTo>
                  <a:lnTo>
                    <a:pt x="15" y="47"/>
                  </a:lnTo>
                  <a:lnTo>
                    <a:pt x="13" y="48"/>
                  </a:lnTo>
                  <a:lnTo>
                    <a:pt x="13" y="50"/>
                  </a:lnTo>
                  <a:lnTo>
                    <a:pt x="13" y="53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47136" name="Freeform 318"/>
          <p:cNvSpPr>
            <a:spLocks noEditPoints="1"/>
          </p:cNvSpPr>
          <p:nvPr/>
        </p:nvSpPr>
        <p:spPr bwMode="auto">
          <a:xfrm>
            <a:off x="3346450" y="1557338"/>
            <a:ext cx="576263" cy="576262"/>
          </a:xfrm>
          <a:custGeom>
            <a:avLst/>
            <a:gdLst>
              <a:gd name="T0" fmla="*/ 0 w 190"/>
              <a:gd name="T1" fmla="*/ 745997 h 275"/>
              <a:gd name="T2" fmla="*/ 934153 w 190"/>
              <a:gd name="T3" fmla="*/ 94297 h 275"/>
              <a:gd name="T4" fmla="*/ 979647 w 190"/>
              <a:gd name="T5" fmla="*/ 111061 h 275"/>
              <a:gd name="T6" fmla="*/ 39429 w 190"/>
              <a:gd name="T7" fmla="*/ 760666 h 275"/>
              <a:gd name="T8" fmla="*/ 0 w 190"/>
              <a:gd name="T9" fmla="*/ 745997 h 275"/>
              <a:gd name="T10" fmla="*/ 794636 w 190"/>
              <a:gd name="T11" fmla="*/ 79629 h 275"/>
              <a:gd name="T12" fmla="*/ 1100966 w 190"/>
              <a:gd name="T13" fmla="*/ 0 h 275"/>
              <a:gd name="T14" fmla="*/ 1055471 w 190"/>
              <a:gd name="T15" fmla="*/ 165544 h 275"/>
              <a:gd name="T16" fmla="*/ 794636 w 190"/>
              <a:gd name="T17" fmla="*/ 79629 h 2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0"/>
              <a:gd name="T28" fmla="*/ 0 h 275"/>
              <a:gd name="T29" fmla="*/ 190 w 190"/>
              <a:gd name="T30" fmla="*/ 275 h 2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0" h="275">
                <a:moveTo>
                  <a:pt x="0" y="270"/>
                </a:moveTo>
                <a:lnTo>
                  <a:pt x="161" y="34"/>
                </a:lnTo>
                <a:lnTo>
                  <a:pt x="169" y="40"/>
                </a:lnTo>
                <a:lnTo>
                  <a:pt x="7" y="275"/>
                </a:lnTo>
                <a:lnTo>
                  <a:pt x="0" y="270"/>
                </a:lnTo>
                <a:close/>
                <a:moveTo>
                  <a:pt x="137" y="29"/>
                </a:moveTo>
                <a:lnTo>
                  <a:pt x="190" y="0"/>
                </a:lnTo>
                <a:lnTo>
                  <a:pt x="182" y="60"/>
                </a:lnTo>
                <a:lnTo>
                  <a:pt x="137" y="29"/>
                </a:lnTo>
                <a:close/>
              </a:path>
            </a:pathLst>
          </a:custGeom>
          <a:solidFill>
            <a:srgbClr val="000000"/>
          </a:solidFill>
          <a:ln w="12700" cap="flat" cmpd="sng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37" name="Freeform 319"/>
          <p:cNvSpPr>
            <a:spLocks noEditPoints="1"/>
          </p:cNvSpPr>
          <p:nvPr/>
        </p:nvSpPr>
        <p:spPr bwMode="auto">
          <a:xfrm>
            <a:off x="2986088" y="1844675"/>
            <a:ext cx="85725" cy="269875"/>
          </a:xfrm>
          <a:custGeom>
            <a:avLst/>
            <a:gdLst>
              <a:gd name="T0" fmla="*/ 36513 w 54"/>
              <a:gd name="T1" fmla="*/ 269875 h 170"/>
              <a:gd name="T2" fmla="*/ 36513 w 54"/>
              <a:gd name="T3" fmla="*/ 71437 h 170"/>
              <a:gd name="T4" fmla="*/ 50800 w 54"/>
              <a:gd name="T5" fmla="*/ 71437 h 170"/>
              <a:gd name="T6" fmla="*/ 50800 w 54"/>
              <a:gd name="T7" fmla="*/ 269875 h 170"/>
              <a:gd name="T8" fmla="*/ 36513 w 54"/>
              <a:gd name="T9" fmla="*/ 269875 h 170"/>
              <a:gd name="T10" fmla="*/ 0 w 54"/>
              <a:gd name="T11" fmla="*/ 85725 h 170"/>
              <a:gd name="T12" fmla="*/ 42863 w 54"/>
              <a:gd name="T13" fmla="*/ 0 h 170"/>
              <a:gd name="T14" fmla="*/ 85725 w 54"/>
              <a:gd name="T15" fmla="*/ 85725 h 170"/>
              <a:gd name="T16" fmla="*/ 0 w 54"/>
              <a:gd name="T17" fmla="*/ 85725 h 1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"/>
              <a:gd name="T28" fmla="*/ 0 h 170"/>
              <a:gd name="T29" fmla="*/ 54 w 54"/>
              <a:gd name="T30" fmla="*/ 170 h 17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" h="170">
                <a:moveTo>
                  <a:pt x="23" y="170"/>
                </a:moveTo>
                <a:lnTo>
                  <a:pt x="23" y="45"/>
                </a:lnTo>
                <a:lnTo>
                  <a:pt x="32" y="45"/>
                </a:lnTo>
                <a:lnTo>
                  <a:pt x="32" y="170"/>
                </a:lnTo>
                <a:lnTo>
                  <a:pt x="23" y="170"/>
                </a:lnTo>
                <a:close/>
                <a:moveTo>
                  <a:pt x="0" y="54"/>
                </a:moveTo>
                <a:lnTo>
                  <a:pt x="27" y="0"/>
                </a:lnTo>
                <a:lnTo>
                  <a:pt x="54" y="54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38" name="Freeform 320"/>
          <p:cNvSpPr>
            <a:spLocks noEditPoints="1"/>
          </p:cNvSpPr>
          <p:nvPr/>
        </p:nvSpPr>
        <p:spPr bwMode="auto">
          <a:xfrm>
            <a:off x="2914650" y="2276475"/>
            <a:ext cx="192088" cy="138113"/>
          </a:xfrm>
          <a:custGeom>
            <a:avLst/>
            <a:gdLst>
              <a:gd name="T0" fmla="*/ 192088 w 121"/>
              <a:gd name="T1" fmla="*/ 11113 h 87"/>
              <a:gd name="T2" fmla="*/ 63500 w 121"/>
              <a:gd name="T3" fmla="*/ 103188 h 87"/>
              <a:gd name="T4" fmla="*/ 55563 w 121"/>
              <a:gd name="T5" fmla="*/ 92075 h 87"/>
              <a:gd name="T6" fmla="*/ 184150 w 121"/>
              <a:gd name="T7" fmla="*/ 0 h 87"/>
              <a:gd name="T8" fmla="*/ 192088 w 121"/>
              <a:gd name="T9" fmla="*/ 11113 h 87"/>
              <a:gd name="T10" fmla="*/ 95250 w 121"/>
              <a:gd name="T11" fmla="*/ 123825 h 87"/>
              <a:gd name="T12" fmla="*/ 0 w 121"/>
              <a:gd name="T13" fmla="*/ 138113 h 87"/>
              <a:gd name="T14" fmla="*/ 46038 w 121"/>
              <a:gd name="T15" fmla="*/ 53975 h 87"/>
              <a:gd name="T16" fmla="*/ 95250 w 121"/>
              <a:gd name="T17" fmla="*/ 123825 h 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1"/>
              <a:gd name="T28" fmla="*/ 0 h 87"/>
              <a:gd name="T29" fmla="*/ 121 w 121"/>
              <a:gd name="T30" fmla="*/ 87 h 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1" h="87">
                <a:moveTo>
                  <a:pt x="121" y="7"/>
                </a:moveTo>
                <a:lnTo>
                  <a:pt x="40" y="65"/>
                </a:lnTo>
                <a:lnTo>
                  <a:pt x="35" y="58"/>
                </a:lnTo>
                <a:lnTo>
                  <a:pt x="116" y="0"/>
                </a:lnTo>
                <a:lnTo>
                  <a:pt x="121" y="7"/>
                </a:lnTo>
                <a:close/>
                <a:moveTo>
                  <a:pt x="60" y="78"/>
                </a:moveTo>
                <a:lnTo>
                  <a:pt x="0" y="87"/>
                </a:lnTo>
                <a:lnTo>
                  <a:pt x="29" y="34"/>
                </a:lnTo>
                <a:lnTo>
                  <a:pt x="60" y="78"/>
                </a:ln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39" name="Freeform 321"/>
          <p:cNvSpPr>
            <a:spLocks noEditPoints="1"/>
          </p:cNvSpPr>
          <p:nvPr/>
        </p:nvSpPr>
        <p:spPr bwMode="auto">
          <a:xfrm>
            <a:off x="3346450" y="4365625"/>
            <a:ext cx="85725" cy="349250"/>
          </a:xfrm>
          <a:custGeom>
            <a:avLst/>
            <a:gdLst>
              <a:gd name="T0" fmla="*/ 34925 w 54"/>
              <a:gd name="T1" fmla="*/ 349250 h 220"/>
              <a:gd name="T2" fmla="*/ 34925 w 54"/>
              <a:gd name="T3" fmla="*/ 71438 h 220"/>
              <a:gd name="T4" fmla="*/ 49212 w 54"/>
              <a:gd name="T5" fmla="*/ 71438 h 220"/>
              <a:gd name="T6" fmla="*/ 49212 w 54"/>
              <a:gd name="T7" fmla="*/ 349250 h 220"/>
              <a:gd name="T8" fmla="*/ 34925 w 54"/>
              <a:gd name="T9" fmla="*/ 349250 h 220"/>
              <a:gd name="T10" fmla="*/ 0 w 54"/>
              <a:gd name="T11" fmla="*/ 85725 h 220"/>
              <a:gd name="T12" fmla="*/ 42863 w 54"/>
              <a:gd name="T13" fmla="*/ 0 h 220"/>
              <a:gd name="T14" fmla="*/ 85725 w 54"/>
              <a:gd name="T15" fmla="*/ 85725 h 220"/>
              <a:gd name="T16" fmla="*/ 0 w 54"/>
              <a:gd name="T17" fmla="*/ 85725 h 2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"/>
              <a:gd name="T28" fmla="*/ 0 h 220"/>
              <a:gd name="T29" fmla="*/ 54 w 54"/>
              <a:gd name="T30" fmla="*/ 220 h 2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" h="220">
                <a:moveTo>
                  <a:pt x="22" y="220"/>
                </a:moveTo>
                <a:lnTo>
                  <a:pt x="22" y="45"/>
                </a:lnTo>
                <a:lnTo>
                  <a:pt x="31" y="45"/>
                </a:lnTo>
                <a:lnTo>
                  <a:pt x="31" y="220"/>
                </a:lnTo>
                <a:lnTo>
                  <a:pt x="22" y="220"/>
                </a:lnTo>
                <a:close/>
                <a:moveTo>
                  <a:pt x="0" y="54"/>
                </a:moveTo>
                <a:lnTo>
                  <a:pt x="27" y="0"/>
                </a:lnTo>
                <a:lnTo>
                  <a:pt x="54" y="54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40" name="Freeform 322"/>
          <p:cNvSpPr>
            <a:spLocks/>
          </p:cNvSpPr>
          <p:nvPr/>
        </p:nvSpPr>
        <p:spPr bwMode="auto">
          <a:xfrm>
            <a:off x="2297113" y="2679700"/>
            <a:ext cx="215900" cy="615950"/>
          </a:xfrm>
          <a:custGeom>
            <a:avLst/>
            <a:gdLst>
              <a:gd name="T0" fmla="*/ 215900 w 136"/>
              <a:gd name="T1" fmla="*/ 0 h 388"/>
              <a:gd name="T2" fmla="*/ 204788 w 136"/>
              <a:gd name="T3" fmla="*/ 44450 h 388"/>
              <a:gd name="T4" fmla="*/ 193675 w 136"/>
              <a:gd name="T5" fmla="*/ 84137 h 388"/>
              <a:gd name="T6" fmla="*/ 188912 w 136"/>
              <a:gd name="T7" fmla="*/ 92075 h 388"/>
              <a:gd name="T8" fmla="*/ 182562 w 136"/>
              <a:gd name="T9" fmla="*/ 100012 h 388"/>
              <a:gd name="T10" fmla="*/ 173037 w 136"/>
              <a:gd name="T11" fmla="*/ 107950 h 388"/>
              <a:gd name="T12" fmla="*/ 161925 w 136"/>
              <a:gd name="T13" fmla="*/ 112713 h 388"/>
              <a:gd name="T14" fmla="*/ 152400 w 136"/>
              <a:gd name="T15" fmla="*/ 115888 h 388"/>
              <a:gd name="T16" fmla="*/ 141287 w 136"/>
              <a:gd name="T17" fmla="*/ 119063 h 388"/>
              <a:gd name="T18" fmla="*/ 134937 w 136"/>
              <a:gd name="T19" fmla="*/ 123825 h 388"/>
              <a:gd name="T20" fmla="*/ 133350 w 136"/>
              <a:gd name="T21" fmla="*/ 123825 h 388"/>
              <a:gd name="T22" fmla="*/ 114300 w 136"/>
              <a:gd name="T23" fmla="*/ 195262 h 388"/>
              <a:gd name="T24" fmla="*/ 92075 w 136"/>
              <a:gd name="T25" fmla="*/ 266700 h 388"/>
              <a:gd name="T26" fmla="*/ 87312 w 136"/>
              <a:gd name="T27" fmla="*/ 285750 h 388"/>
              <a:gd name="T28" fmla="*/ 82550 w 136"/>
              <a:gd name="T29" fmla="*/ 295275 h 388"/>
              <a:gd name="T30" fmla="*/ 80962 w 136"/>
              <a:gd name="T31" fmla="*/ 298450 h 388"/>
              <a:gd name="T32" fmla="*/ 77787 w 136"/>
              <a:gd name="T33" fmla="*/ 338137 h 388"/>
              <a:gd name="T34" fmla="*/ 69850 w 136"/>
              <a:gd name="T35" fmla="*/ 381000 h 388"/>
              <a:gd name="T36" fmla="*/ 60325 w 136"/>
              <a:gd name="T37" fmla="*/ 422275 h 388"/>
              <a:gd name="T38" fmla="*/ 50800 w 136"/>
              <a:gd name="T39" fmla="*/ 461963 h 388"/>
              <a:gd name="T40" fmla="*/ 33337 w 136"/>
              <a:gd name="T41" fmla="*/ 500063 h 388"/>
              <a:gd name="T42" fmla="*/ 19050 w 136"/>
              <a:gd name="T43" fmla="*/ 536575 h 388"/>
              <a:gd name="T44" fmla="*/ 6350 w 136"/>
              <a:gd name="T45" fmla="*/ 571500 h 388"/>
              <a:gd name="T46" fmla="*/ 1588 w 136"/>
              <a:gd name="T47" fmla="*/ 595313 h 388"/>
              <a:gd name="T48" fmla="*/ 0 w 136"/>
              <a:gd name="T49" fmla="*/ 615950 h 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6"/>
              <a:gd name="T76" fmla="*/ 0 h 388"/>
              <a:gd name="T77" fmla="*/ 136 w 136"/>
              <a:gd name="T78" fmla="*/ 388 h 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6" h="388">
                <a:moveTo>
                  <a:pt x="136" y="0"/>
                </a:moveTo>
                <a:lnTo>
                  <a:pt x="129" y="28"/>
                </a:lnTo>
                <a:lnTo>
                  <a:pt x="122" y="53"/>
                </a:lnTo>
                <a:lnTo>
                  <a:pt x="119" y="58"/>
                </a:lnTo>
                <a:lnTo>
                  <a:pt x="115" y="63"/>
                </a:lnTo>
                <a:lnTo>
                  <a:pt x="109" y="68"/>
                </a:lnTo>
                <a:lnTo>
                  <a:pt x="102" y="71"/>
                </a:lnTo>
                <a:lnTo>
                  <a:pt x="96" y="73"/>
                </a:lnTo>
                <a:lnTo>
                  <a:pt x="89" y="75"/>
                </a:lnTo>
                <a:lnTo>
                  <a:pt x="85" y="78"/>
                </a:lnTo>
                <a:lnTo>
                  <a:pt x="84" y="78"/>
                </a:lnTo>
                <a:lnTo>
                  <a:pt x="72" y="123"/>
                </a:lnTo>
                <a:lnTo>
                  <a:pt x="58" y="168"/>
                </a:lnTo>
                <a:lnTo>
                  <a:pt x="55" y="180"/>
                </a:lnTo>
                <a:lnTo>
                  <a:pt x="52" y="186"/>
                </a:lnTo>
                <a:lnTo>
                  <a:pt x="51" y="188"/>
                </a:lnTo>
                <a:lnTo>
                  <a:pt x="49" y="213"/>
                </a:lnTo>
                <a:lnTo>
                  <a:pt x="44" y="240"/>
                </a:lnTo>
                <a:lnTo>
                  <a:pt x="38" y="266"/>
                </a:lnTo>
                <a:lnTo>
                  <a:pt x="32" y="291"/>
                </a:lnTo>
                <a:lnTo>
                  <a:pt x="21" y="315"/>
                </a:lnTo>
                <a:lnTo>
                  <a:pt x="12" y="338"/>
                </a:lnTo>
                <a:lnTo>
                  <a:pt x="4" y="360"/>
                </a:lnTo>
                <a:lnTo>
                  <a:pt x="1" y="375"/>
                </a:lnTo>
                <a:lnTo>
                  <a:pt x="0" y="388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41" name="Freeform 323"/>
          <p:cNvSpPr>
            <a:spLocks/>
          </p:cNvSpPr>
          <p:nvPr/>
        </p:nvSpPr>
        <p:spPr bwMode="auto">
          <a:xfrm>
            <a:off x="2409825" y="2876550"/>
            <a:ext cx="225425" cy="1676400"/>
          </a:xfrm>
          <a:custGeom>
            <a:avLst/>
            <a:gdLst>
              <a:gd name="T0" fmla="*/ 1588 w 142"/>
              <a:gd name="T1" fmla="*/ 23812 h 1056"/>
              <a:gd name="T2" fmla="*/ 3175 w 142"/>
              <a:gd name="T3" fmla="*/ 65087 h 1056"/>
              <a:gd name="T4" fmla="*/ 15875 w 142"/>
              <a:gd name="T5" fmla="*/ 103188 h 1056"/>
              <a:gd name="T6" fmla="*/ 33337 w 142"/>
              <a:gd name="T7" fmla="*/ 131762 h 1056"/>
              <a:gd name="T8" fmla="*/ 47625 w 142"/>
              <a:gd name="T9" fmla="*/ 150812 h 1056"/>
              <a:gd name="T10" fmla="*/ 52388 w 142"/>
              <a:gd name="T11" fmla="*/ 215900 h 1056"/>
              <a:gd name="T12" fmla="*/ 60325 w 142"/>
              <a:gd name="T13" fmla="*/ 304800 h 1056"/>
              <a:gd name="T14" fmla="*/ 60325 w 142"/>
              <a:gd name="T15" fmla="*/ 365125 h 1056"/>
              <a:gd name="T16" fmla="*/ 60325 w 142"/>
              <a:gd name="T17" fmla="*/ 425450 h 1056"/>
              <a:gd name="T18" fmla="*/ 60325 w 142"/>
              <a:gd name="T19" fmla="*/ 492125 h 1056"/>
              <a:gd name="T20" fmla="*/ 55563 w 142"/>
              <a:gd name="T21" fmla="*/ 574675 h 1056"/>
              <a:gd name="T22" fmla="*/ 52388 w 142"/>
              <a:gd name="T23" fmla="*/ 695325 h 1056"/>
              <a:gd name="T24" fmla="*/ 47625 w 142"/>
              <a:gd name="T25" fmla="*/ 855662 h 1056"/>
              <a:gd name="T26" fmla="*/ 47625 w 142"/>
              <a:gd name="T27" fmla="*/ 976312 h 1056"/>
              <a:gd name="T28" fmla="*/ 49212 w 142"/>
              <a:gd name="T29" fmla="*/ 1060450 h 1056"/>
              <a:gd name="T30" fmla="*/ 52388 w 142"/>
              <a:gd name="T31" fmla="*/ 1108075 h 1056"/>
              <a:gd name="T32" fmla="*/ 53975 w 142"/>
              <a:gd name="T33" fmla="*/ 1150937 h 1056"/>
              <a:gd name="T34" fmla="*/ 46037 w 142"/>
              <a:gd name="T35" fmla="*/ 1209675 h 1056"/>
              <a:gd name="T36" fmla="*/ 31750 w 142"/>
              <a:gd name="T37" fmla="*/ 1263650 h 1056"/>
              <a:gd name="T38" fmla="*/ 34925 w 142"/>
              <a:gd name="T39" fmla="*/ 1304925 h 1056"/>
              <a:gd name="T40" fmla="*/ 41275 w 142"/>
              <a:gd name="T41" fmla="*/ 1336675 h 1056"/>
              <a:gd name="T42" fmla="*/ 52388 w 142"/>
              <a:gd name="T43" fmla="*/ 1330325 h 1056"/>
              <a:gd name="T44" fmla="*/ 68262 w 142"/>
              <a:gd name="T45" fmla="*/ 1323975 h 1056"/>
              <a:gd name="T46" fmla="*/ 93662 w 142"/>
              <a:gd name="T47" fmla="*/ 1330325 h 1056"/>
              <a:gd name="T48" fmla="*/ 133350 w 142"/>
              <a:gd name="T49" fmla="*/ 1347787 h 1056"/>
              <a:gd name="T50" fmla="*/ 139700 w 142"/>
              <a:gd name="T51" fmla="*/ 1360487 h 1056"/>
              <a:gd name="T52" fmla="*/ 141287 w 142"/>
              <a:gd name="T53" fmla="*/ 1389062 h 1056"/>
              <a:gd name="T54" fmla="*/ 152400 w 142"/>
              <a:gd name="T55" fmla="*/ 1408112 h 1056"/>
              <a:gd name="T56" fmla="*/ 182562 w 142"/>
              <a:gd name="T57" fmla="*/ 1431925 h 1056"/>
              <a:gd name="T58" fmla="*/ 192087 w 142"/>
              <a:gd name="T59" fmla="*/ 1490662 h 1056"/>
              <a:gd name="T60" fmla="*/ 200025 w 142"/>
              <a:gd name="T61" fmla="*/ 1585912 h 1056"/>
              <a:gd name="T62" fmla="*/ 212725 w 142"/>
              <a:gd name="T63" fmla="*/ 1646238 h 105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2"/>
              <a:gd name="T97" fmla="*/ 0 h 1056"/>
              <a:gd name="T98" fmla="*/ 142 w 142"/>
              <a:gd name="T99" fmla="*/ 1056 h 105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2" h="1056">
                <a:moveTo>
                  <a:pt x="0" y="0"/>
                </a:moveTo>
                <a:lnTo>
                  <a:pt x="1" y="15"/>
                </a:lnTo>
                <a:lnTo>
                  <a:pt x="1" y="30"/>
                </a:lnTo>
                <a:lnTo>
                  <a:pt x="2" y="41"/>
                </a:lnTo>
                <a:lnTo>
                  <a:pt x="7" y="56"/>
                </a:lnTo>
                <a:lnTo>
                  <a:pt x="10" y="65"/>
                </a:lnTo>
                <a:lnTo>
                  <a:pt x="13" y="68"/>
                </a:lnTo>
                <a:lnTo>
                  <a:pt x="21" y="83"/>
                </a:lnTo>
                <a:lnTo>
                  <a:pt x="29" y="91"/>
                </a:lnTo>
                <a:lnTo>
                  <a:pt x="30" y="95"/>
                </a:lnTo>
                <a:lnTo>
                  <a:pt x="31" y="95"/>
                </a:lnTo>
                <a:lnTo>
                  <a:pt x="33" y="136"/>
                </a:lnTo>
                <a:lnTo>
                  <a:pt x="35" y="166"/>
                </a:lnTo>
                <a:lnTo>
                  <a:pt x="38" y="192"/>
                </a:lnTo>
                <a:lnTo>
                  <a:pt x="38" y="215"/>
                </a:lnTo>
                <a:lnTo>
                  <a:pt x="38" y="230"/>
                </a:lnTo>
                <a:lnTo>
                  <a:pt x="38" y="245"/>
                </a:lnTo>
                <a:lnTo>
                  <a:pt x="38" y="268"/>
                </a:lnTo>
                <a:lnTo>
                  <a:pt x="38" y="294"/>
                </a:lnTo>
                <a:lnTo>
                  <a:pt x="38" y="310"/>
                </a:lnTo>
                <a:lnTo>
                  <a:pt x="38" y="332"/>
                </a:lnTo>
                <a:lnTo>
                  <a:pt x="35" y="362"/>
                </a:lnTo>
                <a:lnTo>
                  <a:pt x="34" y="396"/>
                </a:lnTo>
                <a:lnTo>
                  <a:pt x="33" y="438"/>
                </a:lnTo>
                <a:lnTo>
                  <a:pt x="31" y="491"/>
                </a:lnTo>
                <a:lnTo>
                  <a:pt x="30" y="539"/>
                </a:lnTo>
                <a:lnTo>
                  <a:pt x="30" y="581"/>
                </a:lnTo>
                <a:lnTo>
                  <a:pt x="30" y="615"/>
                </a:lnTo>
                <a:lnTo>
                  <a:pt x="30" y="645"/>
                </a:lnTo>
                <a:lnTo>
                  <a:pt x="31" y="668"/>
                </a:lnTo>
                <a:lnTo>
                  <a:pt x="33" y="683"/>
                </a:lnTo>
                <a:lnTo>
                  <a:pt x="33" y="698"/>
                </a:lnTo>
                <a:lnTo>
                  <a:pt x="34" y="710"/>
                </a:lnTo>
                <a:lnTo>
                  <a:pt x="34" y="725"/>
                </a:lnTo>
                <a:lnTo>
                  <a:pt x="33" y="740"/>
                </a:lnTo>
                <a:lnTo>
                  <a:pt x="29" y="762"/>
                </a:lnTo>
                <a:lnTo>
                  <a:pt x="25" y="777"/>
                </a:lnTo>
                <a:lnTo>
                  <a:pt x="20" y="796"/>
                </a:lnTo>
                <a:lnTo>
                  <a:pt x="21" y="812"/>
                </a:lnTo>
                <a:lnTo>
                  <a:pt x="22" y="822"/>
                </a:lnTo>
                <a:lnTo>
                  <a:pt x="25" y="838"/>
                </a:lnTo>
                <a:lnTo>
                  <a:pt x="26" y="842"/>
                </a:lnTo>
                <a:lnTo>
                  <a:pt x="27" y="842"/>
                </a:lnTo>
                <a:lnTo>
                  <a:pt x="33" y="838"/>
                </a:lnTo>
                <a:lnTo>
                  <a:pt x="38" y="838"/>
                </a:lnTo>
                <a:lnTo>
                  <a:pt x="43" y="834"/>
                </a:lnTo>
                <a:lnTo>
                  <a:pt x="50" y="834"/>
                </a:lnTo>
                <a:lnTo>
                  <a:pt x="59" y="838"/>
                </a:lnTo>
                <a:lnTo>
                  <a:pt x="71" y="842"/>
                </a:lnTo>
                <a:lnTo>
                  <a:pt x="84" y="849"/>
                </a:lnTo>
                <a:lnTo>
                  <a:pt x="87" y="853"/>
                </a:lnTo>
                <a:lnTo>
                  <a:pt x="88" y="857"/>
                </a:lnTo>
                <a:lnTo>
                  <a:pt x="89" y="864"/>
                </a:lnTo>
                <a:lnTo>
                  <a:pt x="89" y="875"/>
                </a:lnTo>
                <a:lnTo>
                  <a:pt x="91" y="883"/>
                </a:lnTo>
                <a:lnTo>
                  <a:pt x="96" y="887"/>
                </a:lnTo>
                <a:lnTo>
                  <a:pt x="101" y="894"/>
                </a:lnTo>
                <a:lnTo>
                  <a:pt x="115" y="902"/>
                </a:lnTo>
                <a:lnTo>
                  <a:pt x="119" y="920"/>
                </a:lnTo>
                <a:lnTo>
                  <a:pt x="121" y="939"/>
                </a:lnTo>
                <a:lnTo>
                  <a:pt x="124" y="981"/>
                </a:lnTo>
                <a:lnTo>
                  <a:pt x="126" y="999"/>
                </a:lnTo>
                <a:lnTo>
                  <a:pt x="129" y="1019"/>
                </a:lnTo>
                <a:lnTo>
                  <a:pt x="134" y="1037"/>
                </a:lnTo>
                <a:lnTo>
                  <a:pt x="142" y="1056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42" name="Freeform 324"/>
          <p:cNvSpPr>
            <a:spLocks/>
          </p:cNvSpPr>
          <p:nvPr/>
        </p:nvSpPr>
        <p:spPr bwMode="auto">
          <a:xfrm>
            <a:off x="2501900" y="2765425"/>
            <a:ext cx="265113" cy="877888"/>
          </a:xfrm>
          <a:custGeom>
            <a:avLst/>
            <a:gdLst>
              <a:gd name="T0" fmla="*/ 0 w 167"/>
              <a:gd name="T1" fmla="*/ 0 h 553"/>
              <a:gd name="T2" fmla="*/ 17463 w 167"/>
              <a:gd name="T3" fmla="*/ 22225 h 553"/>
              <a:gd name="T4" fmla="*/ 28575 w 167"/>
              <a:gd name="T5" fmla="*/ 39688 h 553"/>
              <a:gd name="T6" fmla="*/ 34925 w 167"/>
              <a:gd name="T7" fmla="*/ 49213 h 553"/>
              <a:gd name="T8" fmla="*/ 38100 w 167"/>
              <a:gd name="T9" fmla="*/ 57150 h 553"/>
              <a:gd name="T10" fmla="*/ 42863 w 167"/>
              <a:gd name="T11" fmla="*/ 68263 h 553"/>
              <a:gd name="T12" fmla="*/ 44450 w 167"/>
              <a:gd name="T13" fmla="*/ 76200 h 553"/>
              <a:gd name="T14" fmla="*/ 50800 w 167"/>
              <a:gd name="T15" fmla="*/ 95250 h 553"/>
              <a:gd name="T16" fmla="*/ 60325 w 167"/>
              <a:gd name="T17" fmla="*/ 122238 h 553"/>
              <a:gd name="T18" fmla="*/ 69850 w 167"/>
              <a:gd name="T19" fmla="*/ 139700 h 553"/>
              <a:gd name="T20" fmla="*/ 77788 w 167"/>
              <a:gd name="T21" fmla="*/ 152400 h 553"/>
              <a:gd name="T22" fmla="*/ 92075 w 167"/>
              <a:gd name="T23" fmla="*/ 166688 h 553"/>
              <a:gd name="T24" fmla="*/ 101600 w 167"/>
              <a:gd name="T25" fmla="*/ 179388 h 553"/>
              <a:gd name="T26" fmla="*/ 114300 w 167"/>
              <a:gd name="T27" fmla="*/ 203200 h 553"/>
              <a:gd name="T28" fmla="*/ 119063 w 167"/>
              <a:gd name="T29" fmla="*/ 207963 h 553"/>
              <a:gd name="T30" fmla="*/ 120650 w 167"/>
              <a:gd name="T31" fmla="*/ 212725 h 553"/>
              <a:gd name="T32" fmla="*/ 133350 w 167"/>
              <a:gd name="T33" fmla="*/ 257175 h 553"/>
              <a:gd name="T34" fmla="*/ 139700 w 167"/>
              <a:gd name="T35" fmla="*/ 280988 h 553"/>
              <a:gd name="T36" fmla="*/ 141288 w 167"/>
              <a:gd name="T37" fmla="*/ 303213 h 553"/>
              <a:gd name="T38" fmla="*/ 144463 w 167"/>
              <a:gd name="T39" fmla="*/ 361950 h 553"/>
              <a:gd name="T40" fmla="*/ 146050 w 167"/>
              <a:gd name="T41" fmla="*/ 415925 h 553"/>
              <a:gd name="T42" fmla="*/ 149225 w 167"/>
              <a:gd name="T43" fmla="*/ 471488 h 553"/>
              <a:gd name="T44" fmla="*/ 153988 w 167"/>
              <a:gd name="T45" fmla="*/ 528638 h 553"/>
              <a:gd name="T46" fmla="*/ 160338 w 167"/>
              <a:gd name="T47" fmla="*/ 555625 h 553"/>
              <a:gd name="T48" fmla="*/ 169863 w 167"/>
              <a:gd name="T49" fmla="*/ 588963 h 553"/>
              <a:gd name="T50" fmla="*/ 179388 w 167"/>
              <a:gd name="T51" fmla="*/ 611188 h 553"/>
              <a:gd name="T52" fmla="*/ 184150 w 167"/>
              <a:gd name="T53" fmla="*/ 615950 h 553"/>
              <a:gd name="T54" fmla="*/ 184150 w 167"/>
              <a:gd name="T55" fmla="*/ 619125 h 553"/>
              <a:gd name="T56" fmla="*/ 192088 w 167"/>
              <a:gd name="T57" fmla="*/ 669925 h 553"/>
              <a:gd name="T58" fmla="*/ 203200 w 167"/>
              <a:gd name="T59" fmla="*/ 719138 h 553"/>
              <a:gd name="T60" fmla="*/ 212725 w 167"/>
              <a:gd name="T61" fmla="*/ 741363 h 553"/>
              <a:gd name="T62" fmla="*/ 220663 w 167"/>
              <a:gd name="T63" fmla="*/ 763588 h 553"/>
              <a:gd name="T64" fmla="*/ 236538 w 167"/>
              <a:gd name="T65" fmla="*/ 782638 h 553"/>
              <a:gd name="T66" fmla="*/ 255588 w 167"/>
              <a:gd name="T67" fmla="*/ 796925 h 553"/>
              <a:gd name="T68" fmla="*/ 260350 w 167"/>
              <a:gd name="T69" fmla="*/ 809625 h 553"/>
              <a:gd name="T70" fmla="*/ 261938 w 167"/>
              <a:gd name="T71" fmla="*/ 819150 h 553"/>
              <a:gd name="T72" fmla="*/ 265113 w 167"/>
              <a:gd name="T73" fmla="*/ 831850 h 553"/>
              <a:gd name="T74" fmla="*/ 265113 w 167"/>
              <a:gd name="T75" fmla="*/ 836613 h 553"/>
              <a:gd name="T76" fmla="*/ 265113 w 167"/>
              <a:gd name="T77" fmla="*/ 846138 h 553"/>
              <a:gd name="T78" fmla="*/ 265113 w 167"/>
              <a:gd name="T79" fmla="*/ 858838 h 553"/>
              <a:gd name="T80" fmla="*/ 265113 w 167"/>
              <a:gd name="T81" fmla="*/ 877888 h 55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67"/>
              <a:gd name="T124" fmla="*/ 0 h 553"/>
              <a:gd name="T125" fmla="*/ 167 w 167"/>
              <a:gd name="T126" fmla="*/ 553 h 55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67" h="553">
                <a:moveTo>
                  <a:pt x="0" y="0"/>
                </a:moveTo>
                <a:lnTo>
                  <a:pt x="11" y="14"/>
                </a:lnTo>
                <a:lnTo>
                  <a:pt x="18" y="25"/>
                </a:lnTo>
                <a:lnTo>
                  <a:pt x="22" y="31"/>
                </a:lnTo>
                <a:lnTo>
                  <a:pt x="24" y="36"/>
                </a:lnTo>
                <a:lnTo>
                  <a:pt x="27" y="43"/>
                </a:lnTo>
                <a:lnTo>
                  <a:pt x="28" y="48"/>
                </a:lnTo>
                <a:lnTo>
                  <a:pt x="32" y="60"/>
                </a:lnTo>
                <a:lnTo>
                  <a:pt x="38" y="77"/>
                </a:lnTo>
                <a:lnTo>
                  <a:pt x="44" y="88"/>
                </a:lnTo>
                <a:lnTo>
                  <a:pt x="49" y="96"/>
                </a:lnTo>
                <a:lnTo>
                  <a:pt x="58" y="105"/>
                </a:lnTo>
                <a:lnTo>
                  <a:pt x="64" y="113"/>
                </a:lnTo>
                <a:lnTo>
                  <a:pt x="72" y="128"/>
                </a:lnTo>
                <a:lnTo>
                  <a:pt x="75" y="131"/>
                </a:lnTo>
                <a:lnTo>
                  <a:pt x="76" y="134"/>
                </a:lnTo>
                <a:lnTo>
                  <a:pt x="84" y="162"/>
                </a:lnTo>
                <a:lnTo>
                  <a:pt x="88" y="177"/>
                </a:lnTo>
                <a:lnTo>
                  <a:pt x="89" y="191"/>
                </a:lnTo>
                <a:lnTo>
                  <a:pt x="91" y="228"/>
                </a:lnTo>
                <a:lnTo>
                  <a:pt x="92" y="262"/>
                </a:lnTo>
                <a:lnTo>
                  <a:pt x="94" y="297"/>
                </a:lnTo>
                <a:lnTo>
                  <a:pt x="97" y="333"/>
                </a:lnTo>
                <a:lnTo>
                  <a:pt x="101" y="350"/>
                </a:lnTo>
                <a:lnTo>
                  <a:pt x="107" y="371"/>
                </a:lnTo>
                <a:lnTo>
                  <a:pt x="113" y="385"/>
                </a:lnTo>
                <a:lnTo>
                  <a:pt x="116" y="388"/>
                </a:lnTo>
                <a:lnTo>
                  <a:pt x="116" y="390"/>
                </a:lnTo>
                <a:lnTo>
                  <a:pt x="121" y="422"/>
                </a:lnTo>
                <a:lnTo>
                  <a:pt x="128" y="453"/>
                </a:lnTo>
                <a:lnTo>
                  <a:pt x="134" y="467"/>
                </a:lnTo>
                <a:lnTo>
                  <a:pt x="139" y="481"/>
                </a:lnTo>
                <a:lnTo>
                  <a:pt x="149" y="493"/>
                </a:lnTo>
                <a:lnTo>
                  <a:pt x="161" y="502"/>
                </a:lnTo>
                <a:lnTo>
                  <a:pt x="164" y="510"/>
                </a:lnTo>
                <a:lnTo>
                  <a:pt x="165" y="516"/>
                </a:lnTo>
                <a:lnTo>
                  <a:pt x="167" y="524"/>
                </a:lnTo>
                <a:lnTo>
                  <a:pt x="167" y="527"/>
                </a:lnTo>
                <a:lnTo>
                  <a:pt x="167" y="533"/>
                </a:lnTo>
                <a:lnTo>
                  <a:pt x="167" y="541"/>
                </a:lnTo>
                <a:lnTo>
                  <a:pt x="167" y="553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43" name="Freeform 325"/>
          <p:cNvSpPr>
            <a:spLocks/>
          </p:cNvSpPr>
          <p:nvPr/>
        </p:nvSpPr>
        <p:spPr bwMode="auto">
          <a:xfrm>
            <a:off x="2471738" y="3306763"/>
            <a:ext cx="193675" cy="695325"/>
          </a:xfrm>
          <a:custGeom>
            <a:avLst/>
            <a:gdLst>
              <a:gd name="T0" fmla="*/ 0 w 122"/>
              <a:gd name="T1" fmla="*/ 0 h 438"/>
              <a:gd name="T2" fmla="*/ 12700 w 122"/>
              <a:gd name="T3" fmla="*/ 25400 h 438"/>
              <a:gd name="T4" fmla="*/ 26988 w 122"/>
              <a:gd name="T5" fmla="*/ 55563 h 438"/>
              <a:gd name="T6" fmla="*/ 36513 w 122"/>
              <a:gd name="T7" fmla="*/ 80963 h 438"/>
              <a:gd name="T8" fmla="*/ 39688 w 122"/>
              <a:gd name="T9" fmla="*/ 85725 h 438"/>
              <a:gd name="T10" fmla="*/ 39688 w 122"/>
              <a:gd name="T11" fmla="*/ 92075 h 438"/>
              <a:gd name="T12" fmla="*/ 46038 w 122"/>
              <a:gd name="T13" fmla="*/ 142875 h 438"/>
              <a:gd name="T14" fmla="*/ 47625 w 122"/>
              <a:gd name="T15" fmla="*/ 188912 h 438"/>
              <a:gd name="T16" fmla="*/ 52388 w 122"/>
              <a:gd name="T17" fmla="*/ 204788 h 438"/>
              <a:gd name="T18" fmla="*/ 58738 w 122"/>
              <a:gd name="T19" fmla="*/ 225425 h 438"/>
              <a:gd name="T20" fmla="*/ 69850 w 122"/>
              <a:gd name="T21" fmla="*/ 244475 h 438"/>
              <a:gd name="T22" fmla="*/ 80963 w 122"/>
              <a:gd name="T23" fmla="*/ 265113 h 438"/>
              <a:gd name="T24" fmla="*/ 84138 w 122"/>
              <a:gd name="T25" fmla="*/ 290513 h 438"/>
              <a:gd name="T26" fmla="*/ 87313 w 122"/>
              <a:gd name="T27" fmla="*/ 306388 h 438"/>
              <a:gd name="T28" fmla="*/ 90488 w 122"/>
              <a:gd name="T29" fmla="*/ 317500 h 438"/>
              <a:gd name="T30" fmla="*/ 93663 w 122"/>
              <a:gd name="T31" fmla="*/ 327025 h 438"/>
              <a:gd name="T32" fmla="*/ 96838 w 122"/>
              <a:gd name="T33" fmla="*/ 336550 h 438"/>
              <a:gd name="T34" fmla="*/ 103188 w 122"/>
              <a:gd name="T35" fmla="*/ 347663 h 438"/>
              <a:gd name="T36" fmla="*/ 115888 w 122"/>
              <a:gd name="T37" fmla="*/ 363537 h 438"/>
              <a:gd name="T38" fmla="*/ 131763 w 122"/>
              <a:gd name="T39" fmla="*/ 388937 h 438"/>
              <a:gd name="T40" fmla="*/ 139700 w 122"/>
              <a:gd name="T41" fmla="*/ 398462 h 438"/>
              <a:gd name="T42" fmla="*/ 146050 w 122"/>
              <a:gd name="T43" fmla="*/ 409575 h 438"/>
              <a:gd name="T44" fmla="*/ 150813 w 122"/>
              <a:gd name="T45" fmla="*/ 414338 h 438"/>
              <a:gd name="T46" fmla="*/ 152400 w 122"/>
              <a:gd name="T47" fmla="*/ 419100 h 438"/>
              <a:gd name="T48" fmla="*/ 165100 w 122"/>
              <a:gd name="T49" fmla="*/ 485775 h 438"/>
              <a:gd name="T50" fmla="*/ 177800 w 122"/>
              <a:gd name="T51" fmla="*/ 557213 h 438"/>
              <a:gd name="T52" fmla="*/ 188913 w 122"/>
              <a:gd name="T53" fmla="*/ 623888 h 438"/>
              <a:gd name="T54" fmla="*/ 193675 w 122"/>
              <a:gd name="T55" fmla="*/ 658813 h 438"/>
              <a:gd name="T56" fmla="*/ 193675 w 122"/>
              <a:gd name="T57" fmla="*/ 695325 h 43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22"/>
              <a:gd name="T88" fmla="*/ 0 h 438"/>
              <a:gd name="T89" fmla="*/ 122 w 122"/>
              <a:gd name="T90" fmla="*/ 438 h 43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22" h="438">
                <a:moveTo>
                  <a:pt x="0" y="0"/>
                </a:moveTo>
                <a:lnTo>
                  <a:pt x="8" y="16"/>
                </a:lnTo>
                <a:lnTo>
                  <a:pt x="17" y="35"/>
                </a:lnTo>
                <a:lnTo>
                  <a:pt x="23" y="51"/>
                </a:lnTo>
                <a:lnTo>
                  <a:pt x="25" y="54"/>
                </a:lnTo>
                <a:lnTo>
                  <a:pt x="25" y="58"/>
                </a:lnTo>
                <a:lnTo>
                  <a:pt x="29" y="90"/>
                </a:lnTo>
                <a:lnTo>
                  <a:pt x="30" y="119"/>
                </a:lnTo>
                <a:lnTo>
                  <a:pt x="33" y="129"/>
                </a:lnTo>
                <a:lnTo>
                  <a:pt x="37" y="142"/>
                </a:lnTo>
                <a:lnTo>
                  <a:pt x="44" y="154"/>
                </a:lnTo>
                <a:lnTo>
                  <a:pt x="51" y="167"/>
                </a:lnTo>
                <a:lnTo>
                  <a:pt x="53" y="183"/>
                </a:lnTo>
                <a:lnTo>
                  <a:pt x="55" y="193"/>
                </a:lnTo>
                <a:lnTo>
                  <a:pt x="57" y="200"/>
                </a:lnTo>
                <a:lnTo>
                  <a:pt x="59" y="206"/>
                </a:lnTo>
                <a:lnTo>
                  <a:pt x="61" y="212"/>
                </a:lnTo>
                <a:lnTo>
                  <a:pt x="65" y="219"/>
                </a:lnTo>
                <a:lnTo>
                  <a:pt x="73" y="229"/>
                </a:lnTo>
                <a:lnTo>
                  <a:pt x="83" y="245"/>
                </a:lnTo>
                <a:lnTo>
                  <a:pt x="88" y="251"/>
                </a:lnTo>
                <a:lnTo>
                  <a:pt x="92" y="258"/>
                </a:lnTo>
                <a:lnTo>
                  <a:pt x="95" y="261"/>
                </a:lnTo>
                <a:lnTo>
                  <a:pt x="96" y="264"/>
                </a:lnTo>
                <a:lnTo>
                  <a:pt x="104" y="306"/>
                </a:lnTo>
                <a:lnTo>
                  <a:pt x="112" y="351"/>
                </a:lnTo>
                <a:lnTo>
                  <a:pt x="119" y="393"/>
                </a:lnTo>
                <a:lnTo>
                  <a:pt x="122" y="415"/>
                </a:lnTo>
                <a:lnTo>
                  <a:pt x="122" y="438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44" name="Freeform 326"/>
          <p:cNvSpPr>
            <a:spLocks/>
          </p:cNvSpPr>
          <p:nvPr/>
        </p:nvSpPr>
        <p:spPr bwMode="auto">
          <a:xfrm>
            <a:off x="2511425" y="2722563"/>
            <a:ext cx="357188" cy="828675"/>
          </a:xfrm>
          <a:custGeom>
            <a:avLst/>
            <a:gdLst>
              <a:gd name="T0" fmla="*/ 0 w 225"/>
              <a:gd name="T1" fmla="*/ 0 h 522"/>
              <a:gd name="T2" fmla="*/ 44450 w 225"/>
              <a:gd name="T3" fmla="*/ 14287 h 522"/>
              <a:gd name="T4" fmla="*/ 85725 w 225"/>
              <a:gd name="T5" fmla="*/ 30162 h 522"/>
              <a:gd name="T6" fmla="*/ 119063 w 225"/>
              <a:gd name="T7" fmla="*/ 52387 h 522"/>
              <a:gd name="T8" fmla="*/ 153988 w 225"/>
              <a:gd name="T9" fmla="*/ 79375 h 522"/>
              <a:gd name="T10" fmla="*/ 165100 w 225"/>
              <a:gd name="T11" fmla="*/ 119062 h 522"/>
              <a:gd name="T12" fmla="*/ 173038 w 225"/>
              <a:gd name="T13" fmla="*/ 158750 h 522"/>
              <a:gd name="T14" fmla="*/ 184150 w 225"/>
              <a:gd name="T15" fmla="*/ 236537 h 522"/>
              <a:gd name="T16" fmla="*/ 195263 w 225"/>
              <a:gd name="T17" fmla="*/ 315912 h 522"/>
              <a:gd name="T18" fmla="*/ 204788 w 225"/>
              <a:gd name="T19" fmla="*/ 400050 h 522"/>
              <a:gd name="T20" fmla="*/ 212725 w 225"/>
              <a:gd name="T21" fmla="*/ 433387 h 522"/>
              <a:gd name="T22" fmla="*/ 223838 w 225"/>
              <a:gd name="T23" fmla="*/ 469900 h 522"/>
              <a:gd name="T24" fmla="*/ 241300 w 225"/>
              <a:gd name="T25" fmla="*/ 495300 h 522"/>
              <a:gd name="T26" fmla="*/ 252413 w 225"/>
              <a:gd name="T27" fmla="*/ 509587 h 522"/>
              <a:gd name="T28" fmla="*/ 266700 w 225"/>
              <a:gd name="T29" fmla="*/ 522287 h 522"/>
              <a:gd name="T30" fmla="*/ 282575 w 225"/>
              <a:gd name="T31" fmla="*/ 569912 h 522"/>
              <a:gd name="T32" fmla="*/ 295275 w 225"/>
              <a:gd name="T33" fmla="*/ 628650 h 522"/>
              <a:gd name="T34" fmla="*/ 314325 w 225"/>
              <a:gd name="T35" fmla="*/ 679450 h 522"/>
              <a:gd name="T36" fmla="*/ 338138 w 225"/>
              <a:gd name="T37" fmla="*/ 723900 h 522"/>
              <a:gd name="T38" fmla="*/ 344488 w 225"/>
              <a:gd name="T39" fmla="*/ 746125 h 522"/>
              <a:gd name="T40" fmla="*/ 349250 w 225"/>
              <a:gd name="T41" fmla="*/ 776287 h 522"/>
              <a:gd name="T42" fmla="*/ 354013 w 225"/>
              <a:gd name="T43" fmla="*/ 803275 h 522"/>
              <a:gd name="T44" fmla="*/ 357188 w 225"/>
              <a:gd name="T45" fmla="*/ 828675 h 5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25"/>
              <a:gd name="T70" fmla="*/ 0 h 522"/>
              <a:gd name="T71" fmla="*/ 225 w 225"/>
              <a:gd name="T72" fmla="*/ 522 h 52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25" h="522">
                <a:moveTo>
                  <a:pt x="0" y="0"/>
                </a:moveTo>
                <a:lnTo>
                  <a:pt x="28" y="9"/>
                </a:lnTo>
                <a:lnTo>
                  <a:pt x="54" y="19"/>
                </a:lnTo>
                <a:lnTo>
                  <a:pt x="75" y="33"/>
                </a:lnTo>
                <a:lnTo>
                  <a:pt x="97" y="50"/>
                </a:lnTo>
                <a:lnTo>
                  <a:pt x="104" y="75"/>
                </a:lnTo>
                <a:lnTo>
                  <a:pt x="109" y="100"/>
                </a:lnTo>
                <a:lnTo>
                  <a:pt x="116" y="149"/>
                </a:lnTo>
                <a:lnTo>
                  <a:pt x="123" y="199"/>
                </a:lnTo>
                <a:lnTo>
                  <a:pt x="129" y="252"/>
                </a:lnTo>
                <a:lnTo>
                  <a:pt x="134" y="273"/>
                </a:lnTo>
                <a:lnTo>
                  <a:pt x="141" y="296"/>
                </a:lnTo>
                <a:lnTo>
                  <a:pt x="152" y="312"/>
                </a:lnTo>
                <a:lnTo>
                  <a:pt x="159" y="321"/>
                </a:lnTo>
                <a:lnTo>
                  <a:pt x="168" y="329"/>
                </a:lnTo>
                <a:lnTo>
                  <a:pt x="178" y="359"/>
                </a:lnTo>
                <a:lnTo>
                  <a:pt x="186" y="396"/>
                </a:lnTo>
                <a:lnTo>
                  <a:pt x="198" y="428"/>
                </a:lnTo>
                <a:lnTo>
                  <a:pt x="213" y="456"/>
                </a:lnTo>
                <a:lnTo>
                  <a:pt x="217" y="470"/>
                </a:lnTo>
                <a:lnTo>
                  <a:pt x="220" y="489"/>
                </a:lnTo>
                <a:lnTo>
                  <a:pt x="223" y="506"/>
                </a:lnTo>
                <a:lnTo>
                  <a:pt x="225" y="522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grpSp>
        <p:nvGrpSpPr>
          <p:cNvPr id="47145" name="Group 329"/>
          <p:cNvGrpSpPr>
            <a:grpSpLocks/>
          </p:cNvGrpSpPr>
          <p:nvPr/>
        </p:nvGrpSpPr>
        <p:grpSpPr bwMode="auto">
          <a:xfrm>
            <a:off x="2266950" y="2636838"/>
            <a:ext cx="246063" cy="409575"/>
            <a:chOff x="1182" y="1547"/>
            <a:chExt cx="155" cy="258"/>
          </a:xfrm>
        </p:grpSpPr>
        <p:sp>
          <p:nvSpPr>
            <p:cNvPr id="47258" name="Freeform 327"/>
            <p:cNvSpPr>
              <a:spLocks/>
            </p:cNvSpPr>
            <p:nvPr/>
          </p:nvSpPr>
          <p:spPr bwMode="auto">
            <a:xfrm>
              <a:off x="1182" y="1547"/>
              <a:ext cx="155" cy="258"/>
            </a:xfrm>
            <a:custGeom>
              <a:avLst/>
              <a:gdLst>
                <a:gd name="T0" fmla="*/ 155 w 155"/>
                <a:gd name="T1" fmla="*/ 0 h 258"/>
                <a:gd name="T2" fmla="*/ 149 w 155"/>
                <a:gd name="T3" fmla="*/ 18 h 258"/>
                <a:gd name="T4" fmla="*/ 144 w 155"/>
                <a:gd name="T5" fmla="*/ 32 h 258"/>
                <a:gd name="T6" fmla="*/ 138 w 155"/>
                <a:gd name="T7" fmla="*/ 40 h 258"/>
                <a:gd name="T8" fmla="*/ 129 w 155"/>
                <a:gd name="T9" fmla="*/ 46 h 258"/>
                <a:gd name="T10" fmla="*/ 117 w 155"/>
                <a:gd name="T11" fmla="*/ 48 h 258"/>
                <a:gd name="T12" fmla="*/ 103 w 155"/>
                <a:gd name="T13" fmla="*/ 50 h 258"/>
                <a:gd name="T14" fmla="*/ 85 w 155"/>
                <a:gd name="T15" fmla="*/ 50 h 258"/>
                <a:gd name="T16" fmla="*/ 65 w 155"/>
                <a:gd name="T17" fmla="*/ 52 h 258"/>
                <a:gd name="T18" fmla="*/ 59 w 155"/>
                <a:gd name="T19" fmla="*/ 59 h 258"/>
                <a:gd name="T20" fmla="*/ 56 w 155"/>
                <a:gd name="T21" fmla="*/ 64 h 258"/>
                <a:gd name="T22" fmla="*/ 53 w 155"/>
                <a:gd name="T23" fmla="*/ 70 h 258"/>
                <a:gd name="T24" fmla="*/ 52 w 155"/>
                <a:gd name="T25" fmla="*/ 73 h 258"/>
                <a:gd name="T26" fmla="*/ 53 w 155"/>
                <a:gd name="T27" fmla="*/ 73 h 258"/>
                <a:gd name="T28" fmla="*/ 54 w 155"/>
                <a:gd name="T29" fmla="*/ 75 h 258"/>
                <a:gd name="T30" fmla="*/ 54 w 155"/>
                <a:gd name="T31" fmla="*/ 82 h 258"/>
                <a:gd name="T32" fmla="*/ 53 w 155"/>
                <a:gd name="T33" fmla="*/ 89 h 258"/>
                <a:gd name="T34" fmla="*/ 52 w 155"/>
                <a:gd name="T35" fmla="*/ 96 h 258"/>
                <a:gd name="T36" fmla="*/ 49 w 155"/>
                <a:gd name="T37" fmla="*/ 107 h 258"/>
                <a:gd name="T38" fmla="*/ 45 w 155"/>
                <a:gd name="T39" fmla="*/ 121 h 258"/>
                <a:gd name="T40" fmla="*/ 41 w 155"/>
                <a:gd name="T41" fmla="*/ 133 h 258"/>
                <a:gd name="T42" fmla="*/ 36 w 155"/>
                <a:gd name="T43" fmla="*/ 141 h 258"/>
                <a:gd name="T44" fmla="*/ 30 w 155"/>
                <a:gd name="T45" fmla="*/ 151 h 258"/>
                <a:gd name="T46" fmla="*/ 26 w 155"/>
                <a:gd name="T47" fmla="*/ 159 h 258"/>
                <a:gd name="T48" fmla="*/ 23 w 155"/>
                <a:gd name="T49" fmla="*/ 189 h 258"/>
                <a:gd name="T50" fmla="*/ 20 w 155"/>
                <a:gd name="T51" fmla="*/ 219 h 258"/>
                <a:gd name="T52" fmla="*/ 17 w 155"/>
                <a:gd name="T53" fmla="*/ 224 h 258"/>
                <a:gd name="T54" fmla="*/ 15 w 155"/>
                <a:gd name="T55" fmla="*/ 230 h 258"/>
                <a:gd name="T56" fmla="*/ 9 w 155"/>
                <a:gd name="T57" fmla="*/ 244 h 258"/>
                <a:gd name="T58" fmla="*/ 2 w 155"/>
                <a:gd name="T59" fmla="*/ 254 h 258"/>
                <a:gd name="T60" fmla="*/ 1 w 155"/>
                <a:gd name="T61" fmla="*/ 258 h 258"/>
                <a:gd name="T62" fmla="*/ 0 w 155"/>
                <a:gd name="T63" fmla="*/ 258 h 258"/>
                <a:gd name="T64" fmla="*/ 155 w 155"/>
                <a:gd name="T65" fmla="*/ 0 h 2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"/>
                <a:gd name="T100" fmla="*/ 0 h 258"/>
                <a:gd name="T101" fmla="*/ 155 w 155"/>
                <a:gd name="T102" fmla="*/ 258 h 2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" h="258">
                  <a:moveTo>
                    <a:pt x="155" y="0"/>
                  </a:moveTo>
                  <a:lnTo>
                    <a:pt x="149" y="18"/>
                  </a:lnTo>
                  <a:lnTo>
                    <a:pt x="144" y="32"/>
                  </a:lnTo>
                  <a:lnTo>
                    <a:pt x="138" y="40"/>
                  </a:lnTo>
                  <a:lnTo>
                    <a:pt x="129" y="46"/>
                  </a:lnTo>
                  <a:lnTo>
                    <a:pt x="117" y="48"/>
                  </a:lnTo>
                  <a:lnTo>
                    <a:pt x="103" y="50"/>
                  </a:lnTo>
                  <a:lnTo>
                    <a:pt x="85" y="50"/>
                  </a:lnTo>
                  <a:lnTo>
                    <a:pt x="65" y="52"/>
                  </a:lnTo>
                  <a:lnTo>
                    <a:pt x="59" y="59"/>
                  </a:lnTo>
                  <a:lnTo>
                    <a:pt x="56" y="64"/>
                  </a:lnTo>
                  <a:lnTo>
                    <a:pt x="53" y="70"/>
                  </a:lnTo>
                  <a:lnTo>
                    <a:pt x="52" y="73"/>
                  </a:lnTo>
                  <a:lnTo>
                    <a:pt x="53" y="73"/>
                  </a:lnTo>
                  <a:lnTo>
                    <a:pt x="54" y="75"/>
                  </a:lnTo>
                  <a:lnTo>
                    <a:pt x="54" y="82"/>
                  </a:lnTo>
                  <a:lnTo>
                    <a:pt x="53" y="89"/>
                  </a:lnTo>
                  <a:lnTo>
                    <a:pt x="52" y="96"/>
                  </a:lnTo>
                  <a:lnTo>
                    <a:pt x="49" y="107"/>
                  </a:lnTo>
                  <a:lnTo>
                    <a:pt x="45" y="121"/>
                  </a:lnTo>
                  <a:lnTo>
                    <a:pt x="41" y="133"/>
                  </a:lnTo>
                  <a:lnTo>
                    <a:pt x="36" y="141"/>
                  </a:lnTo>
                  <a:lnTo>
                    <a:pt x="30" y="151"/>
                  </a:lnTo>
                  <a:lnTo>
                    <a:pt x="26" y="159"/>
                  </a:lnTo>
                  <a:lnTo>
                    <a:pt x="23" y="189"/>
                  </a:lnTo>
                  <a:lnTo>
                    <a:pt x="20" y="219"/>
                  </a:lnTo>
                  <a:lnTo>
                    <a:pt x="17" y="224"/>
                  </a:lnTo>
                  <a:lnTo>
                    <a:pt x="15" y="230"/>
                  </a:lnTo>
                  <a:lnTo>
                    <a:pt x="9" y="244"/>
                  </a:lnTo>
                  <a:lnTo>
                    <a:pt x="2" y="254"/>
                  </a:lnTo>
                  <a:lnTo>
                    <a:pt x="1" y="258"/>
                  </a:lnTo>
                  <a:lnTo>
                    <a:pt x="0" y="258"/>
                  </a:lnTo>
                  <a:lnTo>
                    <a:pt x="155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59" name="Freeform 328"/>
            <p:cNvSpPr>
              <a:spLocks/>
            </p:cNvSpPr>
            <p:nvPr/>
          </p:nvSpPr>
          <p:spPr bwMode="auto">
            <a:xfrm>
              <a:off x="1182" y="1547"/>
              <a:ext cx="155" cy="258"/>
            </a:xfrm>
            <a:custGeom>
              <a:avLst/>
              <a:gdLst>
                <a:gd name="T0" fmla="*/ 155 w 155"/>
                <a:gd name="T1" fmla="*/ 0 h 258"/>
                <a:gd name="T2" fmla="*/ 149 w 155"/>
                <a:gd name="T3" fmla="*/ 18 h 258"/>
                <a:gd name="T4" fmla="*/ 144 w 155"/>
                <a:gd name="T5" fmla="*/ 32 h 258"/>
                <a:gd name="T6" fmla="*/ 138 w 155"/>
                <a:gd name="T7" fmla="*/ 40 h 258"/>
                <a:gd name="T8" fmla="*/ 129 w 155"/>
                <a:gd name="T9" fmla="*/ 46 h 258"/>
                <a:gd name="T10" fmla="*/ 117 w 155"/>
                <a:gd name="T11" fmla="*/ 48 h 258"/>
                <a:gd name="T12" fmla="*/ 103 w 155"/>
                <a:gd name="T13" fmla="*/ 50 h 258"/>
                <a:gd name="T14" fmla="*/ 85 w 155"/>
                <a:gd name="T15" fmla="*/ 50 h 258"/>
                <a:gd name="T16" fmla="*/ 65 w 155"/>
                <a:gd name="T17" fmla="*/ 52 h 258"/>
                <a:gd name="T18" fmla="*/ 59 w 155"/>
                <a:gd name="T19" fmla="*/ 59 h 258"/>
                <a:gd name="T20" fmla="*/ 56 w 155"/>
                <a:gd name="T21" fmla="*/ 64 h 258"/>
                <a:gd name="T22" fmla="*/ 53 w 155"/>
                <a:gd name="T23" fmla="*/ 70 h 258"/>
                <a:gd name="T24" fmla="*/ 52 w 155"/>
                <a:gd name="T25" fmla="*/ 73 h 258"/>
                <a:gd name="T26" fmla="*/ 53 w 155"/>
                <a:gd name="T27" fmla="*/ 73 h 258"/>
                <a:gd name="T28" fmla="*/ 54 w 155"/>
                <a:gd name="T29" fmla="*/ 75 h 258"/>
                <a:gd name="T30" fmla="*/ 54 w 155"/>
                <a:gd name="T31" fmla="*/ 82 h 258"/>
                <a:gd name="T32" fmla="*/ 53 w 155"/>
                <a:gd name="T33" fmla="*/ 89 h 258"/>
                <a:gd name="T34" fmla="*/ 52 w 155"/>
                <a:gd name="T35" fmla="*/ 96 h 258"/>
                <a:gd name="T36" fmla="*/ 49 w 155"/>
                <a:gd name="T37" fmla="*/ 107 h 258"/>
                <a:gd name="T38" fmla="*/ 45 w 155"/>
                <a:gd name="T39" fmla="*/ 121 h 258"/>
                <a:gd name="T40" fmla="*/ 41 w 155"/>
                <a:gd name="T41" fmla="*/ 133 h 258"/>
                <a:gd name="T42" fmla="*/ 36 w 155"/>
                <a:gd name="T43" fmla="*/ 141 h 258"/>
                <a:gd name="T44" fmla="*/ 30 w 155"/>
                <a:gd name="T45" fmla="*/ 151 h 258"/>
                <a:gd name="T46" fmla="*/ 26 w 155"/>
                <a:gd name="T47" fmla="*/ 159 h 258"/>
                <a:gd name="T48" fmla="*/ 23 w 155"/>
                <a:gd name="T49" fmla="*/ 189 h 258"/>
                <a:gd name="T50" fmla="*/ 20 w 155"/>
                <a:gd name="T51" fmla="*/ 219 h 258"/>
                <a:gd name="T52" fmla="*/ 17 w 155"/>
                <a:gd name="T53" fmla="*/ 224 h 258"/>
                <a:gd name="T54" fmla="*/ 15 w 155"/>
                <a:gd name="T55" fmla="*/ 230 h 258"/>
                <a:gd name="T56" fmla="*/ 9 w 155"/>
                <a:gd name="T57" fmla="*/ 244 h 258"/>
                <a:gd name="T58" fmla="*/ 2 w 155"/>
                <a:gd name="T59" fmla="*/ 254 h 258"/>
                <a:gd name="T60" fmla="*/ 1 w 155"/>
                <a:gd name="T61" fmla="*/ 258 h 258"/>
                <a:gd name="T62" fmla="*/ 0 w 155"/>
                <a:gd name="T63" fmla="*/ 258 h 2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5"/>
                <a:gd name="T97" fmla="*/ 0 h 258"/>
                <a:gd name="T98" fmla="*/ 155 w 155"/>
                <a:gd name="T99" fmla="*/ 258 h 25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5" h="258">
                  <a:moveTo>
                    <a:pt x="155" y="0"/>
                  </a:moveTo>
                  <a:lnTo>
                    <a:pt x="149" y="18"/>
                  </a:lnTo>
                  <a:lnTo>
                    <a:pt x="144" y="32"/>
                  </a:lnTo>
                  <a:lnTo>
                    <a:pt x="138" y="40"/>
                  </a:lnTo>
                  <a:lnTo>
                    <a:pt x="129" y="46"/>
                  </a:lnTo>
                  <a:lnTo>
                    <a:pt x="117" y="48"/>
                  </a:lnTo>
                  <a:lnTo>
                    <a:pt x="103" y="50"/>
                  </a:lnTo>
                  <a:lnTo>
                    <a:pt x="85" y="50"/>
                  </a:lnTo>
                  <a:lnTo>
                    <a:pt x="65" y="52"/>
                  </a:lnTo>
                  <a:lnTo>
                    <a:pt x="59" y="59"/>
                  </a:lnTo>
                  <a:lnTo>
                    <a:pt x="56" y="64"/>
                  </a:lnTo>
                  <a:lnTo>
                    <a:pt x="53" y="70"/>
                  </a:lnTo>
                  <a:lnTo>
                    <a:pt x="52" y="73"/>
                  </a:lnTo>
                  <a:lnTo>
                    <a:pt x="53" y="73"/>
                  </a:lnTo>
                  <a:lnTo>
                    <a:pt x="54" y="75"/>
                  </a:lnTo>
                  <a:lnTo>
                    <a:pt x="54" y="82"/>
                  </a:lnTo>
                  <a:lnTo>
                    <a:pt x="53" y="89"/>
                  </a:lnTo>
                  <a:lnTo>
                    <a:pt x="52" y="96"/>
                  </a:lnTo>
                  <a:lnTo>
                    <a:pt x="49" y="107"/>
                  </a:lnTo>
                  <a:lnTo>
                    <a:pt x="45" y="121"/>
                  </a:lnTo>
                  <a:lnTo>
                    <a:pt x="41" y="133"/>
                  </a:lnTo>
                  <a:lnTo>
                    <a:pt x="36" y="141"/>
                  </a:lnTo>
                  <a:lnTo>
                    <a:pt x="30" y="151"/>
                  </a:lnTo>
                  <a:lnTo>
                    <a:pt x="26" y="159"/>
                  </a:lnTo>
                  <a:lnTo>
                    <a:pt x="23" y="189"/>
                  </a:lnTo>
                  <a:lnTo>
                    <a:pt x="20" y="219"/>
                  </a:lnTo>
                  <a:lnTo>
                    <a:pt x="17" y="224"/>
                  </a:lnTo>
                  <a:lnTo>
                    <a:pt x="15" y="230"/>
                  </a:lnTo>
                  <a:lnTo>
                    <a:pt x="9" y="244"/>
                  </a:lnTo>
                  <a:lnTo>
                    <a:pt x="2" y="254"/>
                  </a:lnTo>
                  <a:lnTo>
                    <a:pt x="1" y="258"/>
                  </a:lnTo>
                  <a:lnTo>
                    <a:pt x="0" y="258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47146" name="Freeform 330"/>
          <p:cNvSpPr>
            <a:spLocks/>
          </p:cNvSpPr>
          <p:nvPr/>
        </p:nvSpPr>
        <p:spPr bwMode="auto">
          <a:xfrm>
            <a:off x="2255838" y="3151188"/>
            <a:ext cx="204787" cy="706437"/>
          </a:xfrm>
          <a:custGeom>
            <a:avLst/>
            <a:gdLst>
              <a:gd name="T0" fmla="*/ 204787 w 129"/>
              <a:gd name="T1" fmla="*/ 0 h 445"/>
              <a:gd name="T2" fmla="*/ 187325 w 129"/>
              <a:gd name="T3" fmla="*/ 23812 h 445"/>
              <a:gd name="T4" fmla="*/ 177800 w 129"/>
              <a:gd name="T5" fmla="*/ 44450 h 445"/>
              <a:gd name="T6" fmla="*/ 171450 w 129"/>
              <a:gd name="T7" fmla="*/ 57150 h 445"/>
              <a:gd name="T8" fmla="*/ 165100 w 129"/>
              <a:gd name="T9" fmla="*/ 73025 h 445"/>
              <a:gd name="T10" fmla="*/ 158750 w 129"/>
              <a:gd name="T11" fmla="*/ 107950 h 445"/>
              <a:gd name="T12" fmla="*/ 152400 w 129"/>
              <a:gd name="T13" fmla="*/ 125412 h 445"/>
              <a:gd name="T14" fmla="*/ 142875 w 129"/>
              <a:gd name="T15" fmla="*/ 152400 h 445"/>
              <a:gd name="T16" fmla="*/ 139700 w 129"/>
              <a:gd name="T17" fmla="*/ 176212 h 445"/>
              <a:gd name="T18" fmla="*/ 136525 w 129"/>
              <a:gd name="T19" fmla="*/ 204787 h 445"/>
              <a:gd name="T20" fmla="*/ 120650 w 129"/>
              <a:gd name="T21" fmla="*/ 273050 h 445"/>
              <a:gd name="T22" fmla="*/ 103187 w 129"/>
              <a:gd name="T23" fmla="*/ 341312 h 445"/>
              <a:gd name="T24" fmla="*/ 92075 w 129"/>
              <a:gd name="T25" fmla="*/ 369887 h 445"/>
              <a:gd name="T26" fmla="*/ 82550 w 129"/>
              <a:gd name="T27" fmla="*/ 390525 h 445"/>
              <a:gd name="T28" fmla="*/ 76200 w 129"/>
              <a:gd name="T29" fmla="*/ 395287 h 445"/>
              <a:gd name="T30" fmla="*/ 66675 w 129"/>
              <a:gd name="T31" fmla="*/ 409575 h 445"/>
              <a:gd name="T32" fmla="*/ 52387 w 129"/>
              <a:gd name="T33" fmla="*/ 428625 h 445"/>
              <a:gd name="T34" fmla="*/ 39687 w 129"/>
              <a:gd name="T35" fmla="*/ 442912 h 445"/>
              <a:gd name="T36" fmla="*/ 25400 w 129"/>
              <a:gd name="T37" fmla="*/ 463550 h 445"/>
              <a:gd name="T38" fmla="*/ 11112 w 129"/>
              <a:gd name="T39" fmla="*/ 482600 h 445"/>
              <a:gd name="T40" fmla="*/ 4762 w 129"/>
              <a:gd name="T41" fmla="*/ 503237 h 445"/>
              <a:gd name="T42" fmla="*/ 0 w 129"/>
              <a:gd name="T43" fmla="*/ 512762 h 445"/>
              <a:gd name="T44" fmla="*/ 0 w 129"/>
              <a:gd name="T45" fmla="*/ 609600 h 445"/>
              <a:gd name="T46" fmla="*/ 0 w 129"/>
              <a:gd name="T47" fmla="*/ 706437 h 44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9"/>
              <a:gd name="T73" fmla="*/ 0 h 445"/>
              <a:gd name="T74" fmla="*/ 129 w 129"/>
              <a:gd name="T75" fmla="*/ 445 h 44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9" h="445">
                <a:moveTo>
                  <a:pt x="129" y="0"/>
                </a:moveTo>
                <a:lnTo>
                  <a:pt x="118" y="15"/>
                </a:lnTo>
                <a:lnTo>
                  <a:pt x="112" y="28"/>
                </a:lnTo>
                <a:lnTo>
                  <a:pt x="108" y="36"/>
                </a:lnTo>
                <a:lnTo>
                  <a:pt x="104" y="46"/>
                </a:lnTo>
                <a:lnTo>
                  <a:pt x="100" y="68"/>
                </a:lnTo>
                <a:lnTo>
                  <a:pt x="96" y="79"/>
                </a:lnTo>
                <a:lnTo>
                  <a:pt x="90" y="96"/>
                </a:lnTo>
                <a:lnTo>
                  <a:pt x="88" y="111"/>
                </a:lnTo>
                <a:lnTo>
                  <a:pt x="86" y="129"/>
                </a:lnTo>
                <a:lnTo>
                  <a:pt x="76" y="172"/>
                </a:lnTo>
                <a:lnTo>
                  <a:pt x="65" y="215"/>
                </a:lnTo>
                <a:lnTo>
                  <a:pt x="58" y="233"/>
                </a:lnTo>
                <a:lnTo>
                  <a:pt x="52" y="246"/>
                </a:lnTo>
                <a:lnTo>
                  <a:pt x="48" y="249"/>
                </a:lnTo>
                <a:lnTo>
                  <a:pt x="42" y="258"/>
                </a:lnTo>
                <a:lnTo>
                  <a:pt x="33" y="270"/>
                </a:lnTo>
                <a:lnTo>
                  <a:pt x="25" y="279"/>
                </a:lnTo>
                <a:lnTo>
                  <a:pt x="16" y="292"/>
                </a:lnTo>
                <a:lnTo>
                  <a:pt x="7" y="304"/>
                </a:lnTo>
                <a:lnTo>
                  <a:pt x="3" y="317"/>
                </a:lnTo>
                <a:lnTo>
                  <a:pt x="0" y="323"/>
                </a:lnTo>
                <a:lnTo>
                  <a:pt x="0" y="384"/>
                </a:lnTo>
                <a:lnTo>
                  <a:pt x="0" y="445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47" name="Freeform 331"/>
          <p:cNvSpPr>
            <a:spLocks/>
          </p:cNvSpPr>
          <p:nvPr/>
        </p:nvSpPr>
        <p:spPr bwMode="auto">
          <a:xfrm>
            <a:off x="2519363" y="2874963"/>
            <a:ext cx="42862" cy="452437"/>
          </a:xfrm>
          <a:custGeom>
            <a:avLst/>
            <a:gdLst>
              <a:gd name="T0" fmla="*/ 42862 w 27"/>
              <a:gd name="T1" fmla="*/ 0 h 285"/>
              <a:gd name="T2" fmla="*/ 38100 w 27"/>
              <a:gd name="T3" fmla="*/ 38100 h 285"/>
              <a:gd name="T4" fmla="*/ 34925 w 27"/>
              <a:gd name="T5" fmla="*/ 74612 h 285"/>
              <a:gd name="T6" fmla="*/ 26987 w 27"/>
              <a:gd name="T7" fmla="*/ 130175 h 285"/>
              <a:gd name="T8" fmla="*/ 20637 w 27"/>
              <a:gd name="T9" fmla="*/ 177800 h 285"/>
              <a:gd name="T10" fmla="*/ 14287 w 27"/>
              <a:gd name="T11" fmla="*/ 222250 h 285"/>
              <a:gd name="T12" fmla="*/ 7937 w 27"/>
              <a:gd name="T13" fmla="*/ 266700 h 285"/>
              <a:gd name="T14" fmla="*/ 4762 w 27"/>
              <a:gd name="T15" fmla="*/ 319087 h 285"/>
              <a:gd name="T16" fmla="*/ 0 w 27"/>
              <a:gd name="T17" fmla="*/ 377825 h 285"/>
              <a:gd name="T18" fmla="*/ 0 w 27"/>
              <a:gd name="T19" fmla="*/ 411162 h 285"/>
              <a:gd name="T20" fmla="*/ 0 w 27"/>
              <a:gd name="T21" fmla="*/ 452437 h 2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"/>
              <a:gd name="T34" fmla="*/ 0 h 285"/>
              <a:gd name="T35" fmla="*/ 27 w 27"/>
              <a:gd name="T36" fmla="*/ 285 h 2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" h="285">
                <a:moveTo>
                  <a:pt x="27" y="0"/>
                </a:moveTo>
                <a:lnTo>
                  <a:pt x="24" y="24"/>
                </a:lnTo>
                <a:lnTo>
                  <a:pt x="22" y="47"/>
                </a:lnTo>
                <a:lnTo>
                  <a:pt x="17" y="82"/>
                </a:lnTo>
                <a:lnTo>
                  <a:pt x="13" y="112"/>
                </a:lnTo>
                <a:lnTo>
                  <a:pt x="9" y="140"/>
                </a:lnTo>
                <a:lnTo>
                  <a:pt x="5" y="168"/>
                </a:lnTo>
                <a:lnTo>
                  <a:pt x="3" y="201"/>
                </a:lnTo>
                <a:lnTo>
                  <a:pt x="0" y="238"/>
                </a:lnTo>
                <a:lnTo>
                  <a:pt x="0" y="259"/>
                </a:lnTo>
                <a:lnTo>
                  <a:pt x="0" y="285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48" name="Freeform 332"/>
          <p:cNvSpPr>
            <a:spLocks/>
          </p:cNvSpPr>
          <p:nvPr/>
        </p:nvSpPr>
        <p:spPr bwMode="auto">
          <a:xfrm>
            <a:off x="2686050" y="2895600"/>
            <a:ext cx="222250" cy="420688"/>
          </a:xfrm>
          <a:custGeom>
            <a:avLst/>
            <a:gdLst>
              <a:gd name="T0" fmla="*/ 0 w 140"/>
              <a:gd name="T1" fmla="*/ 0 h 265"/>
              <a:gd name="T2" fmla="*/ 22225 w 140"/>
              <a:gd name="T3" fmla="*/ 7938 h 265"/>
              <a:gd name="T4" fmla="*/ 36512 w 140"/>
              <a:gd name="T5" fmla="*/ 12700 h 265"/>
              <a:gd name="T6" fmla="*/ 49212 w 140"/>
              <a:gd name="T7" fmla="*/ 12700 h 265"/>
              <a:gd name="T8" fmla="*/ 57150 w 140"/>
              <a:gd name="T9" fmla="*/ 15875 h 265"/>
              <a:gd name="T10" fmla="*/ 58737 w 140"/>
              <a:gd name="T11" fmla="*/ 20638 h 265"/>
              <a:gd name="T12" fmla="*/ 63500 w 140"/>
              <a:gd name="T13" fmla="*/ 23813 h 265"/>
              <a:gd name="T14" fmla="*/ 65087 w 140"/>
              <a:gd name="T15" fmla="*/ 36513 h 265"/>
              <a:gd name="T16" fmla="*/ 71437 w 140"/>
              <a:gd name="T17" fmla="*/ 50800 h 265"/>
              <a:gd name="T18" fmla="*/ 73025 w 140"/>
              <a:gd name="T19" fmla="*/ 76200 h 265"/>
              <a:gd name="T20" fmla="*/ 73025 w 140"/>
              <a:gd name="T21" fmla="*/ 100013 h 265"/>
              <a:gd name="T22" fmla="*/ 76200 w 140"/>
              <a:gd name="T23" fmla="*/ 119063 h 265"/>
              <a:gd name="T24" fmla="*/ 80962 w 140"/>
              <a:gd name="T25" fmla="*/ 144463 h 265"/>
              <a:gd name="T26" fmla="*/ 87312 w 140"/>
              <a:gd name="T27" fmla="*/ 147638 h 265"/>
              <a:gd name="T28" fmla="*/ 95250 w 140"/>
              <a:gd name="T29" fmla="*/ 147638 h 265"/>
              <a:gd name="T30" fmla="*/ 104775 w 140"/>
              <a:gd name="T31" fmla="*/ 147638 h 265"/>
              <a:gd name="T32" fmla="*/ 112712 w 140"/>
              <a:gd name="T33" fmla="*/ 152400 h 265"/>
              <a:gd name="T34" fmla="*/ 119062 w 140"/>
              <a:gd name="T35" fmla="*/ 173038 h 265"/>
              <a:gd name="T36" fmla="*/ 127000 w 140"/>
              <a:gd name="T37" fmla="*/ 201613 h 265"/>
              <a:gd name="T38" fmla="*/ 136525 w 140"/>
              <a:gd name="T39" fmla="*/ 231775 h 265"/>
              <a:gd name="T40" fmla="*/ 144462 w 140"/>
              <a:gd name="T41" fmla="*/ 265113 h 265"/>
              <a:gd name="T42" fmla="*/ 149225 w 140"/>
              <a:gd name="T43" fmla="*/ 300038 h 265"/>
              <a:gd name="T44" fmla="*/ 158750 w 140"/>
              <a:gd name="T45" fmla="*/ 331788 h 265"/>
              <a:gd name="T46" fmla="*/ 166687 w 140"/>
              <a:gd name="T47" fmla="*/ 357188 h 265"/>
              <a:gd name="T48" fmla="*/ 174625 w 140"/>
              <a:gd name="T49" fmla="*/ 376238 h 265"/>
              <a:gd name="T50" fmla="*/ 179387 w 140"/>
              <a:gd name="T51" fmla="*/ 385763 h 265"/>
              <a:gd name="T52" fmla="*/ 188912 w 140"/>
              <a:gd name="T53" fmla="*/ 385763 h 265"/>
              <a:gd name="T54" fmla="*/ 203200 w 140"/>
              <a:gd name="T55" fmla="*/ 388938 h 265"/>
              <a:gd name="T56" fmla="*/ 209550 w 140"/>
              <a:gd name="T57" fmla="*/ 396875 h 265"/>
              <a:gd name="T58" fmla="*/ 215900 w 140"/>
              <a:gd name="T59" fmla="*/ 409575 h 265"/>
              <a:gd name="T60" fmla="*/ 220663 w 140"/>
              <a:gd name="T61" fmla="*/ 417513 h 265"/>
              <a:gd name="T62" fmla="*/ 222250 w 140"/>
              <a:gd name="T63" fmla="*/ 420688 h 26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0"/>
              <a:gd name="T97" fmla="*/ 0 h 265"/>
              <a:gd name="T98" fmla="*/ 140 w 140"/>
              <a:gd name="T99" fmla="*/ 265 h 26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0" h="265">
                <a:moveTo>
                  <a:pt x="0" y="0"/>
                </a:moveTo>
                <a:lnTo>
                  <a:pt x="14" y="5"/>
                </a:lnTo>
                <a:lnTo>
                  <a:pt x="23" y="8"/>
                </a:lnTo>
                <a:lnTo>
                  <a:pt x="31" y="8"/>
                </a:lnTo>
                <a:lnTo>
                  <a:pt x="36" y="10"/>
                </a:lnTo>
                <a:lnTo>
                  <a:pt x="37" y="13"/>
                </a:lnTo>
                <a:lnTo>
                  <a:pt x="40" y="15"/>
                </a:lnTo>
                <a:lnTo>
                  <a:pt x="41" y="23"/>
                </a:lnTo>
                <a:lnTo>
                  <a:pt x="45" y="32"/>
                </a:lnTo>
                <a:lnTo>
                  <a:pt x="46" y="48"/>
                </a:lnTo>
                <a:lnTo>
                  <a:pt x="46" y="63"/>
                </a:lnTo>
                <a:lnTo>
                  <a:pt x="48" y="75"/>
                </a:lnTo>
                <a:lnTo>
                  <a:pt x="51" y="91"/>
                </a:lnTo>
                <a:lnTo>
                  <a:pt x="55" y="93"/>
                </a:lnTo>
                <a:lnTo>
                  <a:pt x="60" y="93"/>
                </a:lnTo>
                <a:lnTo>
                  <a:pt x="66" y="93"/>
                </a:lnTo>
                <a:lnTo>
                  <a:pt x="71" y="96"/>
                </a:lnTo>
                <a:lnTo>
                  <a:pt x="75" y="109"/>
                </a:lnTo>
                <a:lnTo>
                  <a:pt x="80" y="127"/>
                </a:lnTo>
                <a:lnTo>
                  <a:pt x="86" y="146"/>
                </a:lnTo>
                <a:lnTo>
                  <a:pt x="91" y="167"/>
                </a:lnTo>
                <a:lnTo>
                  <a:pt x="94" y="189"/>
                </a:lnTo>
                <a:lnTo>
                  <a:pt x="100" y="209"/>
                </a:lnTo>
                <a:lnTo>
                  <a:pt x="105" y="225"/>
                </a:lnTo>
                <a:lnTo>
                  <a:pt x="110" y="237"/>
                </a:lnTo>
                <a:lnTo>
                  <a:pt x="113" y="243"/>
                </a:lnTo>
                <a:lnTo>
                  <a:pt x="119" y="243"/>
                </a:lnTo>
                <a:lnTo>
                  <a:pt x="128" y="245"/>
                </a:lnTo>
                <a:lnTo>
                  <a:pt x="132" y="250"/>
                </a:lnTo>
                <a:lnTo>
                  <a:pt x="136" y="258"/>
                </a:lnTo>
                <a:lnTo>
                  <a:pt x="139" y="263"/>
                </a:lnTo>
                <a:lnTo>
                  <a:pt x="140" y="265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49" name="Freeform 333"/>
          <p:cNvSpPr>
            <a:spLocks/>
          </p:cNvSpPr>
          <p:nvPr/>
        </p:nvSpPr>
        <p:spPr bwMode="auto">
          <a:xfrm>
            <a:off x="2306638" y="3714750"/>
            <a:ext cx="153987" cy="573088"/>
          </a:xfrm>
          <a:custGeom>
            <a:avLst/>
            <a:gdLst>
              <a:gd name="T0" fmla="*/ 153987 w 97"/>
              <a:gd name="T1" fmla="*/ 0 h 361"/>
              <a:gd name="T2" fmla="*/ 136525 w 97"/>
              <a:gd name="T3" fmla="*/ 28575 h 361"/>
              <a:gd name="T4" fmla="*/ 125412 w 97"/>
              <a:gd name="T5" fmla="*/ 55563 h 361"/>
              <a:gd name="T6" fmla="*/ 101600 w 97"/>
              <a:gd name="T7" fmla="*/ 122238 h 361"/>
              <a:gd name="T8" fmla="*/ 88900 w 97"/>
              <a:gd name="T9" fmla="*/ 150813 h 361"/>
              <a:gd name="T10" fmla="*/ 76200 w 97"/>
              <a:gd name="T11" fmla="*/ 177800 h 361"/>
              <a:gd name="T12" fmla="*/ 55562 w 97"/>
              <a:gd name="T13" fmla="*/ 204788 h 361"/>
              <a:gd name="T14" fmla="*/ 31750 w 97"/>
              <a:gd name="T15" fmla="*/ 222250 h 361"/>
              <a:gd name="T16" fmla="*/ 19050 w 97"/>
              <a:gd name="T17" fmla="*/ 266700 h 361"/>
              <a:gd name="T18" fmla="*/ 11112 w 97"/>
              <a:gd name="T19" fmla="*/ 304800 h 361"/>
              <a:gd name="T20" fmla="*/ 4762 w 97"/>
              <a:gd name="T21" fmla="*/ 349250 h 361"/>
              <a:gd name="T22" fmla="*/ 1587 w 97"/>
              <a:gd name="T23" fmla="*/ 395288 h 361"/>
              <a:gd name="T24" fmla="*/ 0 w 97"/>
              <a:gd name="T25" fmla="*/ 484188 h 361"/>
              <a:gd name="T26" fmla="*/ 0 w 97"/>
              <a:gd name="T27" fmla="*/ 573088 h 36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7"/>
              <a:gd name="T43" fmla="*/ 0 h 361"/>
              <a:gd name="T44" fmla="*/ 97 w 97"/>
              <a:gd name="T45" fmla="*/ 361 h 36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7" h="361">
                <a:moveTo>
                  <a:pt x="97" y="0"/>
                </a:moveTo>
                <a:lnTo>
                  <a:pt x="86" y="18"/>
                </a:lnTo>
                <a:lnTo>
                  <a:pt x="79" y="35"/>
                </a:lnTo>
                <a:lnTo>
                  <a:pt x="64" y="77"/>
                </a:lnTo>
                <a:lnTo>
                  <a:pt x="56" y="95"/>
                </a:lnTo>
                <a:lnTo>
                  <a:pt x="48" y="112"/>
                </a:lnTo>
                <a:lnTo>
                  <a:pt x="35" y="129"/>
                </a:lnTo>
                <a:lnTo>
                  <a:pt x="20" y="140"/>
                </a:lnTo>
                <a:lnTo>
                  <a:pt x="12" y="168"/>
                </a:lnTo>
                <a:lnTo>
                  <a:pt x="7" y="192"/>
                </a:lnTo>
                <a:lnTo>
                  <a:pt x="3" y="220"/>
                </a:lnTo>
                <a:lnTo>
                  <a:pt x="1" y="249"/>
                </a:lnTo>
                <a:lnTo>
                  <a:pt x="0" y="305"/>
                </a:lnTo>
                <a:lnTo>
                  <a:pt x="0" y="361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50" name="Freeform 334"/>
          <p:cNvSpPr>
            <a:spLocks/>
          </p:cNvSpPr>
          <p:nvPr/>
        </p:nvSpPr>
        <p:spPr bwMode="auto">
          <a:xfrm>
            <a:off x="3216275" y="3403600"/>
            <a:ext cx="157163" cy="571500"/>
          </a:xfrm>
          <a:custGeom>
            <a:avLst/>
            <a:gdLst>
              <a:gd name="T0" fmla="*/ 157163 w 99"/>
              <a:gd name="T1" fmla="*/ 0 h 360"/>
              <a:gd name="T2" fmla="*/ 139700 w 99"/>
              <a:gd name="T3" fmla="*/ 25400 h 360"/>
              <a:gd name="T4" fmla="*/ 127000 w 99"/>
              <a:gd name="T5" fmla="*/ 55563 h 360"/>
              <a:gd name="T6" fmla="*/ 104775 w 99"/>
              <a:gd name="T7" fmla="*/ 120650 h 360"/>
              <a:gd name="T8" fmla="*/ 90488 w 99"/>
              <a:gd name="T9" fmla="*/ 150812 h 360"/>
              <a:gd name="T10" fmla="*/ 77788 w 99"/>
              <a:gd name="T11" fmla="*/ 176212 h 360"/>
              <a:gd name="T12" fmla="*/ 57150 w 99"/>
              <a:gd name="T13" fmla="*/ 201612 h 360"/>
              <a:gd name="T14" fmla="*/ 33338 w 99"/>
              <a:gd name="T15" fmla="*/ 222250 h 360"/>
              <a:gd name="T16" fmla="*/ 17463 w 99"/>
              <a:gd name="T17" fmla="*/ 263525 h 360"/>
              <a:gd name="T18" fmla="*/ 11113 w 99"/>
              <a:gd name="T19" fmla="*/ 307975 h 360"/>
              <a:gd name="T20" fmla="*/ 0 w 99"/>
              <a:gd name="T21" fmla="*/ 395287 h 360"/>
              <a:gd name="T22" fmla="*/ 0 w 99"/>
              <a:gd name="T23" fmla="*/ 485775 h 360"/>
              <a:gd name="T24" fmla="*/ 0 w 99"/>
              <a:gd name="T25" fmla="*/ 571500 h 3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9"/>
              <a:gd name="T40" fmla="*/ 0 h 360"/>
              <a:gd name="T41" fmla="*/ 99 w 99"/>
              <a:gd name="T42" fmla="*/ 360 h 36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9" h="360">
                <a:moveTo>
                  <a:pt x="99" y="0"/>
                </a:moveTo>
                <a:lnTo>
                  <a:pt x="88" y="16"/>
                </a:lnTo>
                <a:lnTo>
                  <a:pt x="80" y="35"/>
                </a:lnTo>
                <a:lnTo>
                  <a:pt x="66" y="76"/>
                </a:lnTo>
                <a:lnTo>
                  <a:pt x="57" y="95"/>
                </a:lnTo>
                <a:lnTo>
                  <a:pt x="49" y="111"/>
                </a:lnTo>
                <a:lnTo>
                  <a:pt x="36" y="127"/>
                </a:lnTo>
                <a:lnTo>
                  <a:pt x="21" y="140"/>
                </a:lnTo>
                <a:lnTo>
                  <a:pt x="11" y="166"/>
                </a:lnTo>
                <a:lnTo>
                  <a:pt x="7" y="194"/>
                </a:lnTo>
                <a:lnTo>
                  <a:pt x="0" y="249"/>
                </a:lnTo>
                <a:lnTo>
                  <a:pt x="0" y="306"/>
                </a:lnTo>
                <a:lnTo>
                  <a:pt x="0" y="360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51" name="Freeform 335"/>
          <p:cNvSpPr>
            <a:spLocks/>
          </p:cNvSpPr>
          <p:nvPr/>
        </p:nvSpPr>
        <p:spPr bwMode="auto">
          <a:xfrm>
            <a:off x="3328988" y="2676525"/>
            <a:ext cx="228600" cy="1677988"/>
          </a:xfrm>
          <a:custGeom>
            <a:avLst/>
            <a:gdLst>
              <a:gd name="T0" fmla="*/ 0 w 144"/>
              <a:gd name="T1" fmla="*/ 0 h 1057"/>
              <a:gd name="T2" fmla="*/ 6350 w 144"/>
              <a:gd name="T3" fmla="*/ 46038 h 1057"/>
              <a:gd name="T4" fmla="*/ 6350 w 144"/>
              <a:gd name="T5" fmla="*/ 68263 h 1057"/>
              <a:gd name="T6" fmla="*/ 12700 w 144"/>
              <a:gd name="T7" fmla="*/ 90488 h 1057"/>
              <a:gd name="T8" fmla="*/ 19050 w 144"/>
              <a:gd name="T9" fmla="*/ 106363 h 1057"/>
              <a:gd name="T10" fmla="*/ 34925 w 144"/>
              <a:gd name="T11" fmla="*/ 128588 h 1057"/>
              <a:gd name="T12" fmla="*/ 47625 w 144"/>
              <a:gd name="T13" fmla="*/ 146050 h 1057"/>
              <a:gd name="T14" fmla="*/ 50800 w 144"/>
              <a:gd name="T15" fmla="*/ 152400 h 1057"/>
              <a:gd name="T16" fmla="*/ 53975 w 144"/>
              <a:gd name="T17" fmla="*/ 214313 h 1057"/>
              <a:gd name="T18" fmla="*/ 58737 w 144"/>
              <a:gd name="T19" fmla="*/ 265113 h 1057"/>
              <a:gd name="T20" fmla="*/ 58737 w 144"/>
              <a:gd name="T21" fmla="*/ 306388 h 1057"/>
              <a:gd name="T22" fmla="*/ 61912 w 144"/>
              <a:gd name="T23" fmla="*/ 339725 h 1057"/>
              <a:gd name="T24" fmla="*/ 61912 w 144"/>
              <a:gd name="T25" fmla="*/ 368300 h 1057"/>
              <a:gd name="T26" fmla="*/ 61912 w 144"/>
              <a:gd name="T27" fmla="*/ 384175 h 1057"/>
              <a:gd name="T28" fmla="*/ 61912 w 144"/>
              <a:gd name="T29" fmla="*/ 425450 h 1057"/>
              <a:gd name="T30" fmla="*/ 61912 w 144"/>
              <a:gd name="T31" fmla="*/ 465138 h 1057"/>
              <a:gd name="T32" fmla="*/ 61912 w 144"/>
              <a:gd name="T33" fmla="*/ 492125 h 1057"/>
              <a:gd name="T34" fmla="*/ 58737 w 144"/>
              <a:gd name="T35" fmla="*/ 525463 h 1057"/>
              <a:gd name="T36" fmla="*/ 58737 w 144"/>
              <a:gd name="T37" fmla="*/ 571500 h 1057"/>
              <a:gd name="T38" fmla="*/ 53975 w 144"/>
              <a:gd name="T39" fmla="*/ 628650 h 1057"/>
              <a:gd name="T40" fmla="*/ 53975 w 144"/>
              <a:gd name="T41" fmla="*/ 696913 h 1057"/>
              <a:gd name="T42" fmla="*/ 50800 w 144"/>
              <a:gd name="T43" fmla="*/ 776288 h 1057"/>
              <a:gd name="T44" fmla="*/ 50800 w 144"/>
              <a:gd name="T45" fmla="*/ 854075 h 1057"/>
              <a:gd name="T46" fmla="*/ 47625 w 144"/>
              <a:gd name="T47" fmla="*/ 922338 h 1057"/>
              <a:gd name="T48" fmla="*/ 47625 w 144"/>
              <a:gd name="T49" fmla="*/ 981075 h 1057"/>
              <a:gd name="T50" fmla="*/ 50800 w 144"/>
              <a:gd name="T51" fmla="*/ 1025525 h 1057"/>
              <a:gd name="T52" fmla="*/ 50800 w 144"/>
              <a:gd name="T53" fmla="*/ 1058863 h 1057"/>
              <a:gd name="T54" fmla="*/ 50800 w 144"/>
              <a:gd name="T55" fmla="*/ 1087438 h 1057"/>
              <a:gd name="T56" fmla="*/ 53975 w 144"/>
              <a:gd name="T57" fmla="*/ 1109663 h 1057"/>
              <a:gd name="T58" fmla="*/ 53975 w 144"/>
              <a:gd name="T59" fmla="*/ 1127125 h 1057"/>
              <a:gd name="T60" fmla="*/ 53975 w 144"/>
              <a:gd name="T61" fmla="*/ 1155700 h 1057"/>
              <a:gd name="T62" fmla="*/ 50800 w 144"/>
              <a:gd name="T63" fmla="*/ 1177925 h 1057"/>
              <a:gd name="T64" fmla="*/ 47625 w 144"/>
              <a:gd name="T65" fmla="*/ 1212850 h 1057"/>
              <a:gd name="T66" fmla="*/ 39687 w 144"/>
              <a:gd name="T67" fmla="*/ 1241425 h 1057"/>
              <a:gd name="T68" fmla="*/ 31750 w 144"/>
              <a:gd name="T69" fmla="*/ 1268413 h 1057"/>
              <a:gd name="T70" fmla="*/ 34925 w 144"/>
              <a:gd name="T71" fmla="*/ 1292225 h 1057"/>
              <a:gd name="T72" fmla="*/ 39687 w 144"/>
              <a:gd name="T73" fmla="*/ 1314450 h 1057"/>
              <a:gd name="T74" fmla="*/ 39687 w 144"/>
              <a:gd name="T75" fmla="*/ 1331913 h 1057"/>
              <a:gd name="T76" fmla="*/ 42862 w 144"/>
              <a:gd name="T77" fmla="*/ 1336675 h 1057"/>
              <a:gd name="T78" fmla="*/ 53975 w 144"/>
              <a:gd name="T79" fmla="*/ 1331913 h 1057"/>
              <a:gd name="T80" fmla="*/ 69850 w 144"/>
              <a:gd name="T81" fmla="*/ 1327150 h 1057"/>
              <a:gd name="T82" fmla="*/ 96837 w 144"/>
              <a:gd name="T83" fmla="*/ 1331913 h 1057"/>
              <a:gd name="T84" fmla="*/ 111125 w 144"/>
              <a:gd name="T85" fmla="*/ 1336675 h 1057"/>
              <a:gd name="T86" fmla="*/ 133350 w 144"/>
              <a:gd name="T87" fmla="*/ 1349375 h 1057"/>
              <a:gd name="T88" fmla="*/ 141287 w 144"/>
              <a:gd name="T89" fmla="*/ 1360488 h 1057"/>
              <a:gd name="T90" fmla="*/ 141287 w 144"/>
              <a:gd name="T91" fmla="*/ 1371600 h 1057"/>
              <a:gd name="T92" fmla="*/ 141287 w 144"/>
              <a:gd name="T93" fmla="*/ 1387475 h 1057"/>
              <a:gd name="T94" fmla="*/ 144462 w 144"/>
              <a:gd name="T95" fmla="*/ 1400175 h 1057"/>
              <a:gd name="T96" fmla="*/ 152400 w 144"/>
              <a:gd name="T97" fmla="*/ 1411288 h 1057"/>
              <a:gd name="T98" fmla="*/ 163512 w 144"/>
              <a:gd name="T99" fmla="*/ 1416050 h 1057"/>
              <a:gd name="T100" fmla="*/ 187325 w 144"/>
              <a:gd name="T101" fmla="*/ 1428750 h 1057"/>
              <a:gd name="T102" fmla="*/ 193675 w 144"/>
              <a:gd name="T103" fmla="*/ 1490663 h 1057"/>
              <a:gd name="T104" fmla="*/ 196850 w 144"/>
              <a:gd name="T105" fmla="*/ 1552575 h 1057"/>
              <a:gd name="T106" fmla="*/ 206375 w 144"/>
              <a:gd name="T107" fmla="*/ 1614488 h 1057"/>
              <a:gd name="T108" fmla="*/ 215900 w 144"/>
              <a:gd name="T109" fmla="*/ 1647826 h 1057"/>
              <a:gd name="T110" fmla="*/ 228600 w 144"/>
              <a:gd name="T111" fmla="*/ 1677988 h 10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4"/>
              <a:gd name="T169" fmla="*/ 0 h 1057"/>
              <a:gd name="T170" fmla="*/ 144 w 144"/>
              <a:gd name="T171" fmla="*/ 1057 h 105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4" h="1057">
                <a:moveTo>
                  <a:pt x="0" y="0"/>
                </a:moveTo>
                <a:lnTo>
                  <a:pt x="4" y="29"/>
                </a:lnTo>
                <a:lnTo>
                  <a:pt x="4" y="43"/>
                </a:lnTo>
                <a:lnTo>
                  <a:pt x="8" y="57"/>
                </a:lnTo>
                <a:lnTo>
                  <a:pt x="12" y="67"/>
                </a:lnTo>
                <a:lnTo>
                  <a:pt x="22" y="81"/>
                </a:lnTo>
                <a:lnTo>
                  <a:pt x="30" y="92"/>
                </a:lnTo>
                <a:lnTo>
                  <a:pt x="32" y="96"/>
                </a:lnTo>
                <a:lnTo>
                  <a:pt x="34" y="135"/>
                </a:lnTo>
                <a:lnTo>
                  <a:pt x="37" y="167"/>
                </a:lnTo>
                <a:lnTo>
                  <a:pt x="37" y="193"/>
                </a:lnTo>
                <a:lnTo>
                  <a:pt x="39" y="214"/>
                </a:lnTo>
                <a:lnTo>
                  <a:pt x="39" y="232"/>
                </a:lnTo>
                <a:lnTo>
                  <a:pt x="39" y="242"/>
                </a:lnTo>
                <a:lnTo>
                  <a:pt x="39" y="268"/>
                </a:lnTo>
                <a:lnTo>
                  <a:pt x="39" y="293"/>
                </a:lnTo>
                <a:lnTo>
                  <a:pt x="39" y="310"/>
                </a:lnTo>
                <a:lnTo>
                  <a:pt x="37" y="331"/>
                </a:lnTo>
                <a:lnTo>
                  <a:pt x="37" y="360"/>
                </a:lnTo>
                <a:lnTo>
                  <a:pt x="34" y="396"/>
                </a:lnTo>
                <a:lnTo>
                  <a:pt x="34" y="439"/>
                </a:lnTo>
                <a:lnTo>
                  <a:pt x="32" y="489"/>
                </a:lnTo>
                <a:lnTo>
                  <a:pt x="32" y="538"/>
                </a:lnTo>
                <a:lnTo>
                  <a:pt x="30" y="581"/>
                </a:lnTo>
                <a:lnTo>
                  <a:pt x="30" y="618"/>
                </a:lnTo>
                <a:lnTo>
                  <a:pt x="32" y="646"/>
                </a:lnTo>
                <a:lnTo>
                  <a:pt x="32" y="667"/>
                </a:lnTo>
                <a:lnTo>
                  <a:pt x="32" y="685"/>
                </a:lnTo>
                <a:lnTo>
                  <a:pt x="34" y="699"/>
                </a:lnTo>
                <a:lnTo>
                  <a:pt x="34" y="710"/>
                </a:lnTo>
                <a:lnTo>
                  <a:pt x="34" y="728"/>
                </a:lnTo>
                <a:lnTo>
                  <a:pt x="32" y="742"/>
                </a:lnTo>
                <a:lnTo>
                  <a:pt x="30" y="764"/>
                </a:lnTo>
                <a:lnTo>
                  <a:pt x="25" y="782"/>
                </a:lnTo>
                <a:lnTo>
                  <a:pt x="20" y="799"/>
                </a:lnTo>
                <a:lnTo>
                  <a:pt x="22" y="814"/>
                </a:lnTo>
                <a:lnTo>
                  <a:pt x="25" y="828"/>
                </a:lnTo>
                <a:lnTo>
                  <a:pt x="25" y="839"/>
                </a:lnTo>
                <a:lnTo>
                  <a:pt x="27" y="842"/>
                </a:lnTo>
                <a:lnTo>
                  <a:pt x="34" y="839"/>
                </a:lnTo>
                <a:lnTo>
                  <a:pt x="44" y="836"/>
                </a:lnTo>
                <a:lnTo>
                  <a:pt x="61" y="839"/>
                </a:lnTo>
                <a:lnTo>
                  <a:pt x="70" y="842"/>
                </a:lnTo>
                <a:lnTo>
                  <a:pt x="84" y="850"/>
                </a:lnTo>
                <a:lnTo>
                  <a:pt x="89" y="857"/>
                </a:lnTo>
                <a:lnTo>
                  <a:pt x="89" y="864"/>
                </a:lnTo>
                <a:lnTo>
                  <a:pt x="89" y="874"/>
                </a:lnTo>
                <a:lnTo>
                  <a:pt x="91" y="882"/>
                </a:lnTo>
                <a:lnTo>
                  <a:pt x="96" y="889"/>
                </a:lnTo>
                <a:lnTo>
                  <a:pt x="103" y="892"/>
                </a:lnTo>
                <a:lnTo>
                  <a:pt x="118" y="900"/>
                </a:lnTo>
                <a:lnTo>
                  <a:pt x="122" y="939"/>
                </a:lnTo>
                <a:lnTo>
                  <a:pt x="124" y="978"/>
                </a:lnTo>
                <a:lnTo>
                  <a:pt x="130" y="1017"/>
                </a:lnTo>
                <a:lnTo>
                  <a:pt x="136" y="1038"/>
                </a:lnTo>
                <a:lnTo>
                  <a:pt x="144" y="1057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52" name="Freeform 336"/>
          <p:cNvSpPr>
            <a:spLocks/>
          </p:cNvSpPr>
          <p:nvPr/>
        </p:nvSpPr>
        <p:spPr bwMode="auto">
          <a:xfrm>
            <a:off x="3328988" y="2671763"/>
            <a:ext cx="269875" cy="879475"/>
          </a:xfrm>
          <a:custGeom>
            <a:avLst/>
            <a:gdLst>
              <a:gd name="T0" fmla="*/ 0 w 170"/>
              <a:gd name="T1" fmla="*/ 0 h 554"/>
              <a:gd name="T2" fmla="*/ 15875 w 170"/>
              <a:gd name="T3" fmla="*/ 25400 h 554"/>
              <a:gd name="T4" fmla="*/ 28575 w 170"/>
              <a:gd name="T5" fmla="*/ 38100 h 554"/>
              <a:gd name="T6" fmla="*/ 34925 w 170"/>
              <a:gd name="T7" fmla="*/ 50800 h 554"/>
              <a:gd name="T8" fmla="*/ 39687 w 170"/>
              <a:gd name="T9" fmla="*/ 60325 h 554"/>
              <a:gd name="T10" fmla="*/ 42862 w 170"/>
              <a:gd name="T11" fmla="*/ 69850 h 554"/>
              <a:gd name="T12" fmla="*/ 46037 w 170"/>
              <a:gd name="T13" fmla="*/ 77787 h 554"/>
              <a:gd name="T14" fmla="*/ 55563 w 170"/>
              <a:gd name="T15" fmla="*/ 95250 h 554"/>
              <a:gd name="T16" fmla="*/ 61913 w 170"/>
              <a:gd name="T17" fmla="*/ 122237 h 554"/>
              <a:gd name="T18" fmla="*/ 69850 w 170"/>
              <a:gd name="T19" fmla="*/ 139700 h 554"/>
              <a:gd name="T20" fmla="*/ 80962 w 170"/>
              <a:gd name="T21" fmla="*/ 152400 h 554"/>
              <a:gd name="T22" fmla="*/ 104775 w 170"/>
              <a:gd name="T23" fmla="*/ 182562 h 554"/>
              <a:gd name="T24" fmla="*/ 107950 w 170"/>
              <a:gd name="T25" fmla="*/ 192087 h 554"/>
              <a:gd name="T26" fmla="*/ 115888 w 170"/>
              <a:gd name="T27" fmla="*/ 200025 h 554"/>
              <a:gd name="T28" fmla="*/ 120650 w 170"/>
              <a:gd name="T29" fmla="*/ 209550 h 554"/>
              <a:gd name="T30" fmla="*/ 123825 w 170"/>
              <a:gd name="T31" fmla="*/ 214313 h 554"/>
              <a:gd name="T32" fmla="*/ 134938 w 170"/>
              <a:gd name="T33" fmla="*/ 261937 h 554"/>
              <a:gd name="T34" fmla="*/ 142875 w 170"/>
              <a:gd name="T35" fmla="*/ 306387 h 554"/>
              <a:gd name="T36" fmla="*/ 147637 w 170"/>
              <a:gd name="T37" fmla="*/ 361950 h 554"/>
              <a:gd name="T38" fmla="*/ 147637 w 170"/>
              <a:gd name="T39" fmla="*/ 419100 h 554"/>
              <a:gd name="T40" fmla="*/ 150812 w 170"/>
              <a:gd name="T41" fmla="*/ 473075 h 554"/>
              <a:gd name="T42" fmla="*/ 153987 w 170"/>
              <a:gd name="T43" fmla="*/ 528637 h 554"/>
              <a:gd name="T44" fmla="*/ 161925 w 170"/>
              <a:gd name="T45" fmla="*/ 558800 h 554"/>
              <a:gd name="T46" fmla="*/ 169862 w 170"/>
              <a:gd name="T47" fmla="*/ 590550 h 554"/>
              <a:gd name="T48" fmla="*/ 180975 w 170"/>
              <a:gd name="T49" fmla="*/ 612775 h 554"/>
              <a:gd name="T50" fmla="*/ 184150 w 170"/>
              <a:gd name="T51" fmla="*/ 617537 h 554"/>
              <a:gd name="T52" fmla="*/ 184150 w 170"/>
              <a:gd name="T53" fmla="*/ 620712 h 554"/>
              <a:gd name="T54" fmla="*/ 193675 w 170"/>
              <a:gd name="T55" fmla="*/ 668337 h 554"/>
              <a:gd name="T56" fmla="*/ 203200 w 170"/>
              <a:gd name="T57" fmla="*/ 720725 h 554"/>
              <a:gd name="T58" fmla="*/ 223838 w 170"/>
              <a:gd name="T59" fmla="*/ 765175 h 554"/>
              <a:gd name="T60" fmla="*/ 239713 w 170"/>
              <a:gd name="T61" fmla="*/ 782637 h 554"/>
              <a:gd name="T62" fmla="*/ 258763 w 170"/>
              <a:gd name="T63" fmla="*/ 796925 h 554"/>
              <a:gd name="T64" fmla="*/ 261938 w 170"/>
              <a:gd name="T65" fmla="*/ 809625 h 554"/>
              <a:gd name="T66" fmla="*/ 265113 w 170"/>
              <a:gd name="T67" fmla="*/ 819150 h 554"/>
              <a:gd name="T68" fmla="*/ 269875 w 170"/>
              <a:gd name="T69" fmla="*/ 831850 h 554"/>
              <a:gd name="T70" fmla="*/ 265113 w 170"/>
              <a:gd name="T71" fmla="*/ 849313 h 554"/>
              <a:gd name="T72" fmla="*/ 265113 w 170"/>
              <a:gd name="T73" fmla="*/ 862013 h 554"/>
              <a:gd name="T74" fmla="*/ 265113 w 170"/>
              <a:gd name="T75" fmla="*/ 879475 h 5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70"/>
              <a:gd name="T115" fmla="*/ 0 h 554"/>
              <a:gd name="T116" fmla="*/ 170 w 170"/>
              <a:gd name="T117" fmla="*/ 554 h 55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70" h="554">
                <a:moveTo>
                  <a:pt x="0" y="0"/>
                </a:moveTo>
                <a:lnTo>
                  <a:pt x="10" y="16"/>
                </a:lnTo>
                <a:lnTo>
                  <a:pt x="18" y="24"/>
                </a:lnTo>
                <a:lnTo>
                  <a:pt x="22" y="32"/>
                </a:lnTo>
                <a:lnTo>
                  <a:pt x="25" y="38"/>
                </a:lnTo>
                <a:lnTo>
                  <a:pt x="27" y="44"/>
                </a:lnTo>
                <a:lnTo>
                  <a:pt x="29" y="49"/>
                </a:lnTo>
                <a:lnTo>
                  <a:pt x="35" y="60"/>
                </a:lnTo>
                <a:lnTo>
                  <a:pt x="39" y="77"/>
                </a:lnTo>
                <a:lnTo>
                  <a:pt x="44" y="88"/>
                </a:lnTo>
                <a:lnTo>
                  <a:pt x="51" y="96"/>
                </a:lnTo>
                <a:lnTo>
                  <a:pt x="66" y="115"/>
                </a:lnTo>
                <a:lnTo>
                  <a:pt x="68" y="121"/>
                </a:lnTo>
                <a:lnTo>
                  <a:pt x="73" y="126"/>
                </a:lnTo>
                <a:lnTo>
                  <a:pt x="76" y="132"/>
                </a:lnTo>
                <a:lnTo>
                  <a:pt x="78" y="135"/>
                </a:lnTo>
                <a:lnTo>
                  <a:pt x="85" y="165"/>
                </a:lnTo>
                <a:lnTo>
                  <a:pt x="90" y="193"/>
                </a:lnTo>
                <a:lnTo>
                  <a:pt x="93" y="228"/>
                </a:lnTo>
                <a:lnTo>
                  <a:pt x="93" y="264"/>
                </a:lnTo>
                <a:lnTo>
                  <a:pt x="95" y="298"/>
                </a:lnTo>
                <a:lnTo>
                  <a:pt x="97" y="333"/>
                </a:lnTo>
                <a:lnTo>
                  <a:pt x="102" y="352"/>
                </a:lnTo>
                <a:lnTo>
                  <a:pt x="107" y="372"/>
                </a:lnTo>
                <a:lnTo>
                  <a:pt x="114" y="386"/>
                </a:lnTo>
                <a:lnTo>
                  <a:pt x="116" y="389"/>
                </a:lnTo>
                <a:lnTo>
                  <a:pt x="116" y="391"/>
                </a:lnTo>
                <a:lnTo>
                  <a:pt x="122" y="421"/>
                </a:lnTo>
                <a:lnTo>
                  <a:pt x="128" y="454"/>
                </a:lnTo>
                <a:lnTo>
                  <a:pt x="141" y="482"/>
                </a:lnTo>
                <a:lnTo>
                  <a:pt x="151" y="493"/>
                </a:lnTo>
                <a:lnTo>
                  <a:pt x="163" y="502"/>
                </a:lnTo>
                <a:lnTo>
                  <a:pt x="165" y="510"/>
                </a:lnTo>
                <a:lnTo>
                  <a:pt x="167" y="516"/>
                </a:lnTo>
                <a:lnTo>
                  <a:pt x="170" y="524"/>
                </a:lnTo>
                <a:lnTo>
                  <a:pt x="167" y="535"/>
                </a:lnTo>
                <a:lnTo>
                  <a:pt x="167" y="543"/>
                </a:lnTo>
                <a:lnTo>
                  <a:pt x="167" y="554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53" name="Freeform 337"/>
          <p:cNvSpPr>
            <a:spLocks/>
          </p:cNvSpPr>
          <p:nvPr/>
        </p:nvSpPr>
        <p:spPr bwMode="auto">
          <a:xfrm>
            <a:off x="3392488" y="3181350"/>
            <a:ext cx="195262" cy="696913"/>
          </a:xfrm>
          <a:custGeom>
            <a:avLst/>
            <a:gdLst>
              <a:gd name="T0" fmla="*/ 0 w 123"/>
              <a:gd name="T1" fmla="*/ 0 h 439"/>
              <a:gd name="T2" fmla="*/ 14287 w 123"/>
              <a:gd name="T3" fmla="*/ 30163 h 439"/>
              <a:gd name="T4" fmla="*/ 26987 w 123"/>
              <a:gd name="T5" fmla="*/ 58738 h 439"/>
              <a:gd name="T6" fmla="*/ 33337 w 123"/>
              <a:gd name="T7" fmla="*/ 84138 h 439"/>
              <a:gd name="T8" fmla="*/ 36512 w 123"/>
              <a:gd name="T9" fmla="*/ 88900 h 439"/>
              <a:gd name="T10" fmla="*/ 36512 w 123"/>
              <a:gd name="T11" fmla="*/ 93663 h 439"/>
              <a:gd name="T12" fmla="*/ 41275 w 123"/>
              <a:gd name="T13" fmla="*/ 123825 h 439"/>
              <a:gd name="T14" fmla="*/ 41275 w 123"/>
              <a:gd name="T15" fmla="*/ 147638 h 439"/>
              <a:gd name="T16" fmla="*/ 46037 w 123"/>
              <a:gd name="T17" fmla="*/ 185738 h 439"/>
              <a:gd name="T18" fmla="*/ 55562 w 123"/>
              <a:gd name="T19" fmla="*/ 225425 h 439"/>
              <a:gd name="T20" fmla="*/ 65087 w 123"/>
              <a:gd name="T21" fmla="*/ 246063 h 439"/>
              <a:gd name="T22" fmla="*/ 79375 w 123"/>
              <a:gd name="T23" fmla="*/ 265113 h 439"/>
              <a:gd name="T24" fmla="*/ 82550 w 123"/>
              <a:gd name="T25" fmla="*/ 295275 h 439"/>
              <a:gd name="T26" fmla="*/ 87312 w 123"/>
              <a:gd name="T27" fmla="*/ 309563 h 439"/>
              <a:gd name="T28" fmla="*/ 87312 w 123"/>
              <a:gd name="T29" fmla="*/ 323850 h 439"/>
              <a:gd name="T30" fmla="*/ 92075 w 123"/>
              <a:gd name="T31" fmla="*/ 330200 h 439"/>
              <a:gd name="T32" fmla="*/ 95250 w 123"/>
              <a:gd name="T33" fmla="*/ 339725 h 439"/>
              <a:gd name="T34" fmla="*/ 101600 w 123"/>
              <a:gd name="T35" fmla="*/ 347663 h 439"/>
              <a:gd name="T36" fmla="*/ 114300 w 123"/>
              <a:gd name="T37" fmla="*/ 363538 h 439"/>
              <a:gd name="T38" fmla="*/ 130175 w 123"/>
              <a:gd name="T39" fmla="*/ 387350 h 439"/>
              <a:gd name="T40" fmla="*/ 144462 w 123"/>
              <a:gd name="T41" fmla="*/ 407988 h 439"/>
              <a:gd name="T42" fmla="*/ 147637 w 123"/>
              <a:gd name="T43" fmla="*/ 412750 h 439"/>
              <a:gd name="T44" fmla="*/ 152400 w 123"/>
              <a:gd name="T45" fmla="*/ 417513 h 439"/>
              <a:gd name="T46" fmla="*/ 163512 w 123"/>
              <a:gd name="T47" fmla="*/ 485775 h 439"/>
              <a:gd name="T48" fmla="*/ 179387 w 123"/>
              <a:gd name="T49" fmla="*/ 558800 h 439"/>
              <a:gd name="T50" fmla="*/ 190500 w 123"/>
              <a:gd name="T51" fmla="*/ 630238 h 439"/>
              <a:gd name="T52" fmla="*/ 195262 w 123"/>
              <a:gd name="T53" fmla="*/ 696913 h 43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23"/>
              <a:gd name="T82" fmla="*/ 0 h 439"/>
              <a:gd name="T83" fmla="*/ 123 w 123"/>
              <a:gd name="T84" fmla="*/ 439 h 43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23" h="439">
                <a:moveTo>
                  <a:pt x="0" y="0"/>
                </a:moveTo>
                <a:lnTo>
                  <a:pt x="9" y="19"/>
                </a:lnTo>
                <a:lnTo>
                  <a:pt x="17" y="37"/>
                </a:lnTo>
                <a:lnTo>
                  <a:pt x="21" y="53"/>
                </a:lnTo>
                <a:lnTo>
                  <a:pt x="23" y="56"/>
                </a:lnTo>
                <a:lnTo>
                  <a:pt x="23" y="59"/>
                </a:lnTo>
                <a:lnTo>
                  <a:pt x="26" y="78"/>
                </a:lnTo>
                <a:lnTo>
                  <a:pt x="26" y="93"/>
                </a:lnTo>
                <a:lnTo>
                  <a:pt x="29" y="117"/>
                </a:lnTo>
                <a:lnTo>
                  <a:pt x="35" y="142"/>
                </a:lnTo>
                <a:lnTo>
                  <a:pt x="41" y="155"/>
                </a:lnTo>
                <a:lnTo>
                  <a:pt x="50" y="167"/>
                </a:lnTo>
                <a:lnTo>
                  <a:pt x="52" y="186"/>
                </a:lnTo>
                <a:lnTo>
                  <a:pt x="55" y="195"/>
                </a:lnTo>
                <a:lnTo>
                  <a:pt x="55" y="204"/>
                </a:lnTo>
                <a:lnTo>
                  <a:pt x="58" y="208"/>
                </a:lnTo>
                <a:lnTo>
                  <a:pt x="60" y="214"/>
                </a:lnTo>
                <a:lnTo>
                  <a:pt x="64" y="219"/>
                </a:lnTo>
                <a:lnTo>
                  <a:pt x="72" y="229"/>
                </a:lnTo>
                <a:lnTo>
                  <a:pt x="82" y="244"/>
                </a:lnTo>
                <a:lnTo>
                  <a:pt x="91" y="257"/>
                </a:lnTo>
                <a:lnTo>
                  <a:pt x="93" y="260"/>
                </a:lnTo>
                <a:lnTo>
                  <a:pt x="96" y="263"/>
                </a:lnTo>
                <a:lnTo>
                  <a:pt x="103" y="306"/>
                </a:lnTo>
                <a:lnTo>
                  <a:pt x="113" y="352"/>
                </a:lnTo>
                <a:lnTo>
                  <a:pt x="120" y="397"/>
                </a:lnTo>
                <a:lnTo>
                  <a:pt x="123" y="439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54" name="Freeform 338"/>
          <p:cNvSpPr>
            <a:spLocks/>
          </p:cNvSpPr>
          <p:nvPr/>
        </p:nvSpPr>
        <p:spPr bwMode="auto">
          <a:xfrm>
            <a:off x="3176588" y="3070225"/>
            <a:ext cx="206375" cy="706438"/>
          </a:xfrm>
          <a:custGeom>
            <a:avLst/>
            <a:gdLst>
              <a:gd name="T0" fmla="*/ 206375 w 130"/>
              <a:gd name="T1" fmla="*/ 0 h 445"/>
              <a:gd name="T2" fmla="*/ 192087 w 130"/>
              <a:gd name="T3" fmla="*/ 23813 h 445"/>
              <a:gd name="T4" fmla="*/ 177800 w 130"/>
              <a:gd name="T5" fmla="*/ 41275 h 445"/>
              <a:gd name="T6" fmla="*/ 166687 w 130"/>
              <a:gd name="T7" fmla="*/ 71438 h 445"/>
              <a:gd name="T8" fmla="*/ 155575 w 130"/>
              <a:gd name="T9" fmla="*/ 103188 h 445"/>
              <a:gd name="T10" fmla="*/ 152400 w 130"/>
              <a:gd name="T11" fmla="*/ 122238 h 445"/>
              <a:gd name="T12" fmla="*/ 142875 w 130"/>
              <a:gd name="T13" fmla="*/ 150813 h 445"/>
              <a:gd name="T14" fmla="*/ 139700 w 130"/>
              <a:gd name="T15" fmla="*/ 174625 h 445"/>
              <a:gd name="T16" fmla="*/ 136525 w 130"/>
              <a:gd name="T17" fmla="*/ 203200 h 445"/>
              <a:gd name="T18" fmla="*/ 119062 w 130"/>
              <a:gd name="T19" fmla="*/ 269875 h 445"/>
              <a:gd name="T20" fmla="*/ 101600 w 130"/>
              <a:gd name="T21" fmla="*/ 336550 h 445"/>
              <a:gd name="T22" fmla="*/ 90487 w 130"/>
              <a:gd name="T23" fmla="*/ 363538 h 445"/>
              <a:gd name="T24" fmla="*/ 79375 w 130"/>
              <a:gd name="T25" fmla="*/ 387350 h 445"/>
              <a:gd name="T26" fmla="*/ 76200 w 130"/>
              <a:gd name="T27" fmla="*/ 398463 h 445"/>
              <a:gd name="T28" fmla="*/ 66675 w 130"/>
              <a:gd name="T29" fmla="*/ 407988 h 445"/>
              <a:gd name="T30" fmla="*/ 38100 w 130"/>
              <a:gd name="T31" fmla="*/ 446088 h 445"/>
              <a:gd name="T32" fmla="*/ 25400 w 130"/>
              <a:gd name="T33" fmla="*/ 465138 h 445"/>
              <a:gd name="T34" fmla="*/ 9525 w 130"/>
              <a:gd name="T35" fmla="*/ 482600 h 445"/>
              <a:gd name="T36" fmla="*/ 3175 w 130"/>
              <a:gd name="T37" fmla="*/ 501650 h 445"/>
              <a:gd name="T38" fmla="*/ 0 w 130"/>
              <a:gd name="T39" fmla="*/ 512763 h 445"/>
              <a:gd name="T40" fmla="*/ 0 w 130"/>
              <a:gd name="T41" fmla="*/ 608013 h 445"/>
              <a:gd name="T42" fmla="*/ 0 w 130"/>
              <a:gd name="T43" fmla="*/ 706438 h 44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30"/>
              <a:gd name="T67" fmla="*/ 0 h 445"/>
              <a:gd name="T68" fmla="*/ 130 w 130"/>
              <a:gd name="T69" fmla="*/ 445 h 44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30" h="445">
                <a:moveTo>
                  <a:pt x="130" y="0"/>
                </a:moveTo>
                <a:lnTo>
                  <a:pt x="121" y="15"/>
                </a:lnTo>
                <a:lnTo>
                  <a:pt x="112" y="26"/>
                </a:lnTo>
                <a:lnTo>
                  <a:pt x="105" y="45"/>
                </a:lnTo>
                <a:lnTo>
                  <a:pt x="98" y="65"/>
                </a:lnTo>
                <a:lnTo>
                  <a:pt x="96" y="77"/>
                </a:lnTo>
                <a:lnTo>
                  <a:pt x="90" y="95"/>
                </a:lnTo>
                <a:lnTo>
                  <a:pt x="88" y="110"/>
                </a:lnTo>
                <a:lnTo>
                  <a:pt x="86" y="128"/>
                </a:lnTo>
                <a:lnTo>
                  <a:pt x="75" y="170"/>
                </a:lnTo>
                <a:lnTo>
                  <a:pt x="64" y="212"/>
                </a:lnTo>
                <a:lnTo>
                  <a:pt x="57" y="229"/>
                </a:lnTo>
                <a:lnTo>
                  <a:pt x="50" y="244"/>
                </a:lnTo>
                <a:lnTo>
                  <a:pt x="48" y="251"/>
                </a:lnTo>
                <a:lnTo>
                  <a:pt x="42" y="257"/>
                </a:lnTo>
                <a:lnTo>
                  <a:pt x="24" y="281"/>
                </a:lnTo>
                <a:lnTo>
                  <a:pt x="16" y="293"/>
                </a:lnTo>
                <a:lnTo>
                  <a:pt x="6" y="304"/>
                </a:lnTo>
                <a:lnTo>
                  <a:pt x="2" y="316"/>
                </a:lnTo>
                <a:lnTo>
                  <a:pt x="0" y="323"/>
                </a:lnTo>
                <a:lnTo>
                  <a:pt x="0" y="383"/>
                </a:lnTo>
                <a:lnTo>
                  <a:pt x="0" y="445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55" name="Freeform 339"/>
          <p:cNvSpPr>
            <a:spLocks/>
          </p:cNvSpPr>
          <p:nvPr/>
        </p:nvSpPr>
        <p:spPr bwMode="auto">
          <a:xfrm>
            <a:off x="3230563" y="3590925"/>
            <a:ext cx="153987" cy="574675"/>
          </a:xfrm>
          <a:custGeom>
            <a:avLst/>
            <a:gdLst>
              <a:gd name="T0" fmla="*/ 153987 w 97"/>
              <a:gd name="T1" fmla="*/ 0 h 362"/>
              <a:gd name="T2" fmla="*/ 136525 w 97"/>
              <a:gd name="T3" fmla="*/ 26988 h 362"/>
              <a:gd name="T4" fmla="*/ 123825 w 97"/>
              <a:gd name="T5" fmla="*/ 60325 h 362"/>
              <a:gd name="T6" fmla="*/ 101600 w 97"/>
              <a:gd name="T7" fmla="*/ 122238 h 362"/>
              <a:gd name="T8" fmla="*/ 87312 w 97"/>
              <a:gd name="T9" fmla="*/ 149225 h 362"/>
              <a:gd name="T10" fmla="*/ 73025 w 97"/>
              <a:gd name="T11" fmla="*/ 182562 h 362"/>
              <a:gd name="T12" fmla="*/ 53975 w 97"/>
              <a:gd name="T13" fmla="*/ 204788 h 362"/>
              <a:gd name="T14" fmla="*/ 26987 w 97"/>
              <a:gd name="T15" fmla="*/ 225425 h 362"/>
              <a:gd name="T16" fmla="*/ 17462 w 97"/>
              <a:gd name="T17" fmla="*/ 268288 h 362"/>
              <a:gd name="T18" fmla="*/ 11112 w 97"/>
              <a:gd name="T19" fmla="*/ 311150 h 362"/>
              <a:gd name="T20" fmla="*/ 0 w 97"/>
              <a:gd name="T21" fmla="*/ 396875 h 362"/>
              <a:gd name="T22" fmla="*/ 0 w 97"/>
              <a:gd name="T23" fmla="*/ 488950 h 362"/>
              <a:gd name="T24" fmla="*/ 0 w 97"/>
              <a:gd name="T25" fmla="*/ 574675 h 3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"/>
              <a:gd name="T40" fmla="*/ 0 h 362"/>
              <a:gd name="T41" fmla="*/ 97 w 97"/>
              <a:gd name="T42" fmla="*/ 362 h 36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" h="362">
                <a:moveTo>
                  <a:pt x="97" y="0"/>
                </a:moveTo>
                <a:lnTo>
                  <a:pt x="86" y="17"/>
                </a:lnTo>
                <a:lnTo>
                  <a:pt x="78" y="38"/>
                </a:lnTo>
                <a:lnTo>
                  <a:pt x="64" y="77"/>
                </a:lnTo>
                <a:lnTo>
                  <a:pt x="55" y="94"/>
                </a:lnTo>
                <a:lnTo>
                  <a:pt x="46" y="115"/>
                </a:lnTo>
                <a:lnTo>
                  <a:pt x="34" y="129"/>
                </a:lnTo>
                <a:lnTo>
                  <a:pt x="17" y="142"/>
                </a:lnTo>
                <a:lnTo>
                  <a:pt x="11" y="169"/>
                </a:lnTo>
                <a:lnTo>
                  <a:pt x="7" y="196"/>
                </a:lnTo>
                <a:lnTo>
                  <a:pt x="0" y="250"/>
                </a:lnTo>
                <a:lnTo>
                  <a:pt x="0" y="308"/>
                </a:lnTo>
                <a:lnTo>
                  <a:pt x="0" y="362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56" name="Freeform 340"/>
          <p:cNvSpPr>
            <a:spLocks noEditPoints="1"/>
          </p:cNvSpPr>
          <p:nvPr/>
        </p:nvSpPr>
        <p:spPr bwMode="auto">
          <a:xfrm>
            <a:off x="2541588" y="3548063"/>
            <a:ext cx="273050" cy="355600"/>
          </a:xfrm>
          <a:custGeom>
            <a:avLst/>
            <a:gdLst>
              <a:gd name="T0" fmla="*/ 261938 w 172"/>
              <a:gd name="T1" fmla="*/ 355600 h 224"/>
              <a:gd name="T2" fmla="*/ 36512 w 172"/>
              <a:gd name="T3" fmla="*/ 61913 h 224"/>
              <a:gd name="T4" fmla="*/ 49212 w 172"/>
              <a:gd name="T5" fmla="*/ 52388 h 224"/>
              <a:gd name="T6" fmla="*/ 273050 w 172"/>
              <a:gd name="T7" fmla="*/ 347663 h 224"/>
              <a:gd name="T8" fmla="*/ 261938 w 172"/>
              <a:gd name="T9" fmla="*/ 355600 h 224"/>
              <a:gd name="T10" fmla="*/ 17462 w 172"/>
              <a:gd name="T11" fmla="*/ 93662 h 224"/>
              <a:gd name="T12" fmla="*/ 0 w 172"/>
              <a:gd name="T13" fmla="*/ 0 h 224"/>
              <a:gd name="T14" fmla="*/ 85725 w 172"/>
              <a:gd name="T15" fmla="*/ 42863 h 224"/>
              <a:gd name="T16" fmla="*/ 17462 w 172"/>
              <a:gd name="T17" fmla="*/ 93662 h 2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2"/>
              <a:gd name="T28" fmla="*/ 0 h 224"/>
              <a:gd name="T29" fmla="*/ 172 w 172"/>
              <a:gd name="T30" fmla="*/ 224 h 2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2" h="224">
                <a:moveTo>
                  <a:pt x="165" y="224"/>
                </a:moveTo>
                <a:lnTo>
                  <a:pt x="23" y="39"/>
                </a:lnTo>
                <a:lnTo>
                  <a:pt x="31" y="33"/>
                </a:lnTo>
                <a:lnTo>
                  <a:pt x="172" y="219"/>
                </a:lnTo>
                <a:lnTo>
                  <a:pt x="165" y="224"/>
                </a:lnTo>
                <a:close/>
                <a:moveTo>
                  <a:pt x="11" y="59"/>
                </a:moveTo>
                <a:lnTo>
                  <a:pt x="0" y="0"/>
                </a:lnTo>
                <a:lnTo>
                  <a:pt x="54" y="27"/>
                </a:lnTo>
                <a:lnTo>
                  <a:pt x="11" y="59"/>
                </a:ln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s-AR"/>
          </a:p>
        </p:txBody>
      </p:sp>
      <p:grpSp>
        <p:nvGrpSpPr>
          <p:cNvPr id="47157" name="Group 343"/>
          <p:cNvGrpSpPr>
            <a:grpSpLocks/>
          </p:cNvGrpSpPr>
          <p:nvPr/>
        </p:nvGrpSpPr>
        <p:grpSpPr bwMode="auto">
          <a:xfrm>
            <a:off x="3151188" y="2681288"/>
            <a:ext cx="176212" cy="176212"/>
            <a:chOff x="1759" y="1553"/>
            <a:chExt cx="111" cy="111"/>
          </a:xfrm>
        </p:grpSpPr>
        <p:sp>
          <p:nvSpPr>
            <p:cNvPr id="47256" name="Freeform 341"/>
            <p:cNvSpPr>
              <a:spLocks/>
            </p:cNvSpPr>
            <p:nvPr/>
          </p:nvSpPr>
          <p:spPr bwMode="auto">
            <a:xfrm>
              <a:off x="1759" y="1553"/>
              <a:ext cx="111" cy="111"/>
            </a:xfrm>
            <a:custGeom>
              <a:avLst/>
              <a:gdLst>
                <a:gd name="T0" fmla="*/ 111 w 111"/>
                <a:gd name="T1" fmla="*/ 0 h 111"/>
                <a:gd name="T2" fmla="*/ 101 w 111"/>
                <a:gd name="T3" fmla="*/ 13 h 111"/>
                <a:gd name="T4" fmla="*/ 86 w 111"/>
                <a:gd name="T5" fmla="*/ 22 h 111"/>
                <a:gd name="T6" fmla="*/ 71 w 111"/>
                <a:gd name="T7" fmla="*/ 29 h 111"/>
                <a:gd name="T8" fmla="*/ 53 w 111"/>
                <a:gd name="T9" fmla="*/ 33 h 111"/>
                <a:gd name="T10" fmla="*/ 49 w 111"/>
                <a:gd name="T11" fmla="*/ 40 h 111"/>
                <a:gd name="T12" fmla="*/ 45 w 111"/>
                <a:gd name="T13" fmla="*/ 47 h 111"/>
                <a:gd name="T14" fmla="*/ 41 w 111"/>
                <a:gd name="T15" fmla="*/ 56 h 111"/>
                <a:gd name="T16" fmla="*/ 34 w 111"/>
                <a:gd name="T17" fmla="*/ 64 h 111"/>
                <a:gd name="T18" fmla="*/ 30 w 111"/>
                <a:gd name="T19" fmla="*/ 69 h 111"/>
                <a:gd name="T20" fmla="*/ 23 w 111"/>
                <a:gd name="T21" fmla="*/ 72 h 111"/>
                <a:gd name="T22" fmla="*/ 17 w 111"/>
                <a:gd name="T23" fmla="*/ 76 h 111"/>
                <a:gd name="T24" fmla="*/ 15 w 111"/>
                <a:gd name="T25" fmla="*/ 76 h 111"/>
                <a:gd name="T26" fmla="*/ 13 w 111"/>
                <a:gd name="T27" fmla="*/ 87 h 111"/>
                <a:gd name="T28" fmla="*/ 8 w 111"/>
                <a:gd name="T29" fmla="*/ 95 h 111"/>
                <a:gd name="T30" fmla="*/ 4 w 111"/>
                <a:gd name="T31" fmla="*/ 103 h 111"/>
                <a:gd name="T32" fmla="*/ 0 w 111"/>
                <a:gd name="T33" fmla="*/ 111 h 111"/>
                <a:gd name="T34" fmla="*/ 111 w 111"/>
                <a:gd name="T35" fmla="*/ 0 h 11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1"/>
                <a:gd name="T55" fmla="*/ 0 h 111"/>
                <a:gd name="T56" fmla="*/ 111 w 111"/>
                <a:gd name="T57" fmla="*/ 111 h 11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1" h="111">
                  <a:moveTo>
                    <a:pt x="111" y="0"/>
                  </a:moveTo>
                  <a:lnTo>
                    <a:pt x="101" y="13"/>
                  </a:lnTo>
                  <a:lnTo>
                    <a:pt x="86" y="22"/>
                  </a:lnTo>
                  <a:lnTo>
                    <a:pt x="71" y="29"/>
                  </a:lnTo>
                  <a:lnTo>
                    <a:pt x="53" y="33"/>
                  </a:lnTo>
                  <a:lnTo>
                    <a:pt x="49" y="40"/>
                  </a:lnTo>
                  <a:lnTo>
                    <a:pt x="45" y="47"/>
                  </a:lnTo>
                  <a:lnTo>
                    <a:pt x="41" y="56"/>
                  </a:lnTo>
                  <a:lnTo>
                    <a:pt x="34" y="64"/>
                  </a:lnTo>
                  <a:lnTo>
                    <a:pt x="30" y="69"/>
                  </a:lnTo>
                  <a:lnTo>
                    <a:pt x="23" y="72"/>
                  </a:lnTo>
                  <a:lnTo>
                    <a:pt x="17" y="76"/>
                  </a:lnTo>
                  <a:lnTo>
                    <a:pt x="15" y="76"/>
                  </a:lnTo>
                  <a:lnTo>
                    <a:pt x="13" y="87"/>
                  </a:lnTo>
                  <a:lnTo>
                    <a:pt x="8" y="95"/>
                  </a:lnTo>
                  <a:lnTo>
                    <a:pt x="4" y="103"/>
                  </a:lnTo>
                  <a:lnTo>
                    <a:pt x="0" y="111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57" name="Freeform 342"/>
            <p:cNvSpPr>
              <a:spLocks/>
            </p:cNvSpPr>
            <p:nvPr/>
          </p:nvSpPr>
          <p:spPr bwMode="auto">
            <a:xfrm>
              <a:off x="1759" y="1553"/>
              <a:ext cx="111" cy="111"/>
            </a:xfrm>
            <a:custGeom>
              <a:avLst/>
              <a:gdLst>
                <a:gd name="T0" fmla="*/ 111 w 111"/>
                <a:gd name="T1" fmla="*/ 0 h 111"/>
                <a:gd name="T2" fmla="*/ 101 w 111"/>
                <a:gd name="T3" fmla="*/ 13 h 111"/>
                <a:gd name="T4" fmla="*/ 86 w 111"/>
                <a:gd name="T5" fmla="*/ 22 h 111"/>
                <a:gd name="T6" fmla="*/ 71 w 111"/>
                <a:gd name="T7" fmla="*/ 29 h 111"/>
                <a:gd name="T8" fmla="*/ 53 w 111"/>
                <a:gd name="T9" fmla="*/ 33 h 111"/>
                <a:gd name="T10" fmla="*/ 49 w 111"/>
                <a:gd name="T11" fmla="*/ 40 h 111"/>
                <a:gd name="T12" fmla="*/ 45 w 111"/>
                <a:gd name="T13" fmla="*/ 47 h 111"/>
                <a:gd name="T14" fmla="*/ 41 w 111"/>
                <a:gd name="T15" fmla="*/ 56 h 111"/>
                <a:gd name="T16" fmla="*/ 34 w 111"/>
                <a:gd name="T17" fmla="*/ 64 h 111"/>
                <a:gd name="T18" fmla="*/ 30 w 111"/>
                <a:gd name="T19" fmla="*/ 69 h 111"/>
                <a:gd name="T20" fmla="*/ 23 w 111"/>
                <a:gd name="T21" fmla="*/ 72 h 111"/>
                <a:gd name="T22" fmla="*/ 17 w 111"/>
                <a:gd name="T23" fmla="*/ 76 h 111"/>
                <a:gd name="T24" fmla="*/ 15 w 111"/>
                <a:gd name="T25" fmla="*/ 76 h 111"/>
                <a:gd name="T26" fmla="*/ 13 w 111"/>
                <a:gd name="T27" fmla="*/ 87 h 111"/>
                <a:gd name="T28" fmla="*/ 8 w 111"/>
                <a:gd name="T29" fmla="*/ 95 h 111"/>
                <a:gd name="T30" fmla="*/ 4 w 111"/>
                <a:gd name="T31" fmla="*/ 103 h 111"/>
                <a:gd name="T32" fmla="*/ 0 w 111"/>
                <a:gd name="T33" fmla="*/ 111 h 1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1"/>
                <a:gd name="T52" fmla="*/ 0 h 111"/>
                <a:gd name="T53" fmla="*/ 111 w 111"/>
                <a:gd name="T54" fmla="*/ 111 h 1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1" h="111">
                  <a:moveTo>
                    <a:pt x="111" y="0"/>
                  </a:moveTo>
                  <a:lnTo>
                    <a:pt x="101" y="13"/>
                  </a:lnTo>
                  <a:lnTo>
                    <a:pt x="86" y="22"/>
                  </a:lnTo>
                  <a:lnTo>
                    <a:pt x="71" y="29"/>
                  </a:lnTo>
                  <a:lnTo>
                    <a:pt x="53" y="33"/>
                  </a:lnTo>
                  <a:lnTo>
                    <a:pt x="49" y="40"/>
                  </a:lnTo>
                  <a:lnTo>
                    <a:pt x="45" y="47"/>
                  </a:lnTo>
                  <a:lnTo>
                    <a:pt x="41" y="56"/>
                  </a:lnTo>
                  <a:lnTo>
                    <a:pt x="34" y="64"/>
                  </a:lnTo>
                  <a:lnTo>
                    <a:pt x="30" y="69"/>
                  </a:lnTo>
                  <a:lnTo>
                    <a:pt x="23" y="72"/>
                  </a:lnTo>
                  <a:lnTo>
                    <a:pt x="17" y="76"/>
                  </a:lnTo>
                  <a:lnTo>
                    <a:pt x="15" y="76"/>
                  </a:lnTo>
                  <a:lnTo>
                    <a:pt x="13" y="87"/>
                  </a:lnTo>
                  <a:lnTo>
                    <a:pt x="8" y="95"/>
                  </a:lnTo>
                  <a:lnTo>
                    <a:pt x="4" y="103"/>
                  </a:lnTo>
                  <a:lnTo>
                    <a:pt x="0" y="111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58" name="Group 346"/>
          <p:cNvGrpSpPr>
            <a:grpSpLocks/>
          </p:cNvGrpSpPr>
          <p:nvPr/>
        </p:nvGrpSpPr>
        <p:grpSpPr bwMode="auto">
          <a:xfrm>
            <a:off x="3200400" y="2697163"/>
            <a:ext cx="141288" cy="287337"/>
            <a:chOff x="1790" y="1563"/>
            <a:chExt cx="89" cy="181"/>
          </a:xfrm>
        </p:grpSpPr>
        <p:sp>
          <p:nvSpPr>
            <p:cNvPr id="47254" name="Freeform 344"/>
            <p:cNvSpPr>
              <a:spLocks/>
            </p:cNvSpPr>
            <p:nvPr/>
          </p:nvSpPr>
          <p:spPr bwMode="auto">
            <a:xfrm>
              <a:off x="1790" y="1563"/>
              <a:ext cx="89" cy="181"/>
            </a:xfrm>
            <a:custGeom>
              <a:avLst/>
              <a:gdLst>
                <a:gd name="T0" fmla="*/ 89 w 89"/>
                <a:gd name="T1" fmla="*/ 0 h 181"/>
                <a:gd name="T2" fmla="*/ 89 w 89"/>
                <a:gd name="T3" fmla="*/ 11 h 181"/>
                <a:gd name="T4" fmla="*/ 87 w 89"/>
                <a:gd name="T5" fmla="*/ 19 h 181"/>
                <a:gd name="T6" fmla="*/ 76 w 89"/>
                <a:gd name="T7" fmla="*/ 39 h 181"/>
                <a:gd name="T8" fmla="*/ 70 w 89"/>
                <a:gd name="T9" fmla="*/ 48 h 181"/>
                <a:gd name="T10" fmla="*/ 63 w 89"/>
                <a:gd name="T11" fmla="*/ 57 h 181"/>
                <a:gd name="T12" fmla="*/ 59 w 89"/>
                <a:gd name="T13" fmla="*/ 63 h 181"/>
                <a:gd name="T14" fmla="*/ 57 w 89"/>
                <a:gd name="T15" fmla="*/ 68 h 181"/>
                <a:gd name="T16" fmla="*/ 55 w 89"/>
                <a:gd name="T17" fmla="*/ 77 h 181"/>
                <a:gd name="T18" fmla="*/ 52 w 89"/>
                <a:gd name="T19" fmla="*/ 85 h 181"/>
                <a:gd name="T20" fmla="*/ 48 w 89"/>
                <a:gd name="T21" fmla="*/ 96 h 181"/>
                <a:gd name="T22" fmla="*/ 44 w 89"/>
                <a:gd name="T23" fmla="*/ 104 h 181"/>
                <a:gd name="T24" fmla="*/ 37 w 89"/>
                <a:gd name="T25" fmla="*/ 108 h 181"/>
                <a:gd name="T26" fmla="*/ 31 w 89"/>
                <a:gd name="T27" fmla="*/ 112 h 181"/>
                <a:gd name="T28" fmla="*/ 27 w 89"/>
                <a:gd name="T29" fmla="*/ 114 h 181"/>
                <a:gd name="T30" fmla="*/ 25 w 89"/>
                <a:gd name="T31" fmla="*/ 117 h 181"/>
                <a:gd name="T32" fmla="*/ 20 w 89"/>
                <a:gd name="T33" fmla="*/ 138 h 181"/>
                <a:gd name="T34" fmla="*/ 17 w 89"/>
                <a:gd name="T35" fmla="*/ 148 h 181"/>
                <a:gd name="T36" fmla="*/ 13 w 89"/>
                <a:gd name="T37" fmla="*/ 158 h 181"/>
                <a:gd name="T38" fmla="*/ 8 w 89"/>
                <a:gd name="T39" fmla="*/ 169 h 181"/>
                <a:gd name="T40" fmla="*/ 6 w 89"/>
                <a:gd name="T41" fmla="*/ 177 h 181"/>
                <a:gd name="T42" fmla="*/ 2 w 89"/>
                <a:gd name="T43" fmla="*/ 179 h 181"/>
                <a:gd name="T44" fmla="*/ 0 w 89"/>
                <a:gd name="T45" fmla="*/ 177 h 181"/>
                <a:gd name="T46" fmla="*/ 0 w 89"/>
                <a:gd name="T47" fmla="*/ 179 h 181"/>
                <a:gd name="T48" fmla="*/ 0 w 89"/>
                <a:gd name="T49" fmla="*/ 181 h 181"/>
                <a:gd name="T50" fmla="*/ 89 w 89"/>
                <a:gd name="T51" fmla="*/ 0 h 1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9"/>
                <a:gd name="T79" fmla="*/ 0 h 181"/>
                <a:gd name="T80" fmla="*/ 89 w 89"/>
                <a:gd name="T81" fmla="*/ 181 h 1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9" h="181">
                  <a:moveTo>
                    <a:pt x="89" y="0"/>
                  </a:moveTo>
                  <a:lnTo>
                    <a:pt x="89" y="11"/>
                  </a:lnTo>
                  <a:lnTo>
                    <a:pt x="87" y="19"/>
                  </a:lnTo>
                  <a:lnTo>
                    <a:pt x="76" y="39"/>
                  </a:lnTo>
                  <a:lnTo>
                    <a:pt x="70" y="48"/>
                  </a:lnTo>
                  <a:lnTo>
                    <a:pt x="63" y="57"/>
                  </a:lnTo>
                  <a:lnTo>
                    <a:pt x="59" y="63"/>
                  </a:lnTo>
                  <a:lnTo>
                    <a:pt x="57" y="68"/>
                  </a:lnTo>
                  <a:lnTo>
                    <a:pt x="55" y="77"/>
                  </a:lnTo>
                  <a:lnTo>
                    <a:pt x="52" y="85"/>
                  </a:lnTo>
                  <a:lnTo>
                    <a:pt x="48" y="96"/>
                  </a:lnTo>
                  <a:lnTo>
                    <a:pt x="44" y="104"/>
                  </a:lnTo>
                  <a:lnTo>
                    <a:pt x="37" y="108"/>
                  </a:lnTo>
                  <a:lnTo>
                    <a:pt x="31" y="112"/>
                  </a:lnTo>
                  <a:lnTo>
                    <a:pt x="27" y="114"/>
                  </a:lnTo>
                  <a:lnTo>
                    <a:pt x="25" y="117"/>
                  </a:lnTo>
                  <a:lnTo>
                    <a:pt x="20" y="138"/>
                  </a:lnTo>
                  <a:lnTo>
                    <a:pt x="17" y="148"/>
                  </a:lnTo>
                  <a:lnTo>
                    <a:pt x="13" y="158"/>
                  </a:lnTo>
                  <a:lnTo>
                    <a:pt x="8" y="169"/>
                  </a:lnTo>
                  <a:lnTo>
                    <a:pt x="6" y="177"/>
                  </a:lnTo>
                  <a:lnTo>
                    <a:pt x="2" y="179"/>
                  </a:lnTo>
                  <a:lnTo>
                    <a:pt x="0" y="177"/>
                  </a:lnTo>
                  <a:lnTo>
                    <a:pt x="0" y="179"/>
                  </a:lnTo>
                  <a:lnTo>
                    <a:pt x="0" y="18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55" name="Freeform 345"/>
            <p:cNvSpPr>
              <a:spLocks/>
            </p:cNvSpPr>
            <p:nvPr/>
          </p:nvSpPr>
          <p:spPr bwMode="auto">
            <a:xfrm>
              <a:off x="1790" y="1563"/>
              <a:ext cx="89" cy="181"/>
            </a:xfrm>
            <a:custGeom>
              <a:avLst/>
              <a:gdLst>
                <a:gd name="T0" fmla="*/ 89 w 89"/>
                <a:gd name="T1" fmla="*/ 0 h 181"/>
                <a:gd name="T2" fmla="*/ 89 w 89"/>
                <a:gd name="T3" fmla="*/ 11 h 181"/>
                <a:gd name="T4" fmla="*/ 87 w 89"/>
                <a:gd name="T5" fmla="*/ 19 h 181"/>
                <a:gd name="T6" fmla="*/ 76 w 89"/>
                <a:gd name="T7" fmla="*/ 39 h 181"/>
                <a:gd name="T8" fmla="*/ 70 w 89"/>
                <a:gd name="T9" fmla="*/ 48 h 181"/>
                <a:gd name="T10" fmla="*/ 63 w 89"/>
                <a:gd name="T11" fmla="*/ 57 h 181"/>
                <a:gd name="T12" fmla="*/ 59 w 89"/>
                <a:gd name="T13" fmla="*/ 63 h 181"/>
                <a:gd name="T14" fmla="*/ 57 w 89"/>
                <a:gd name="T15" fmla="*/ 68 h 181"/>
                <a:gd name="T16" fmla="*/ 55 w 89"/>
                <a:gd name="T17" fmla="*/ 77 h 181"/>
                <a:gd name="T18" fmla="*/ 52 w 89"/>
                <a:gd name="T19" fmla="*/ 85 h 181"/>
                <a:gd name="T20" fmla="*/ 48 w 89"/>
                <a:gd name="T21" fmla="*/ 96 h 181"/>
                <a:gd name="T22" fmla="*/ 44 w 89"/>
                <a:gd name="T23" fmla="*/ 104 h 181"/>
                <a:gd name="T24" fmla="*/ 37 w 89"/>
                <a:gd name="T25" fmla="*/ 108 h 181"/>
                <a:gd name="T26" fmla="*/ 31 w 89"/>
                <a:gd name="T27" fmla="*/ 112 h 181"/>
                <a:gd name="T28" fmla="*/ 27 w 89"/>
                <a:gd name="T29" fmla="*/ 114 h 181"/>
                <a:gd name="T30" fmla="*/ 25 w 89"/>
                <a:gd name="T31" fmla="*/ 117 h 181"/>
                <a:gd name="T32" fmla="*/ 20 w 89"/>
                <a:gd name="T33" fmla="*/ 138 h 181"/>
                <a:gd name="T34" fmla="*/ 17 w 89"/>
                <a:gd name="T35" fmla="*/ 148 h 181"/>
                <a:gd name="T36" fmla="*/ 13 w 89"/>
                <a:gd name="T37" fmla="*/ 158 h 181"/>
                <a:gd name="T38" fmla="*/ 8 w 89"/>
                <a:gd name="T39" fmla="*/ 169 h 181"/>
                <a:gd name="T40" fmla="*/ 6 w 89"/>
                <a:gd name="T41" fmla="*/ 177 h 181"/>
                <a:gd name="T42" fmla="*/ 2 w 89"/>
                <a:gd name="T43" fmla="*/ 179 h 181"/>
                <a:gd name="T44" fmla="*/ 0 w 89"/>
                <a:gd name="T45" fmla="*/ 177 h 181"/>
                <a:gd name="T46" fmla="*/ 0 w 89"/>
                <a:gd name="T47" fmla="*/ 179 h 181"/>
                <a:gd name="T48" fmla="*/ 0 w 89"/>
                <a:gd name="T49" fmla="*/ 181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"/>
                <a:gd name="T76" fmla="*/ 0 h 181"/>
                <a:gd name="T77" fmla="*/ 89 w 8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" h="181">
                  <a:moveTo>
                    <a:pt x="89" y="0"/>
                  </a:moveTo>
                  <a:lnTo>
                    <a:pt x="89" y="11"/>
                  </a:lnTo>
                  <a:lnTo>
                    <a:pt x="87" y="19"/>
                  </a:lnTo>
                  <a:lnTo>
                    <a:pt x="76" y="39"/>
                  </a:lnTo>
                  <a:lnTo>
                    <a:pt x="70" y="48"/>
                  </a:lnTo>
                  <a:lnTo>
                    <a:pt x="63" y="57"/>
                  </a:lnTo>
                  <a:lnTo>
                    <a:pt x="59" y="63"/>
                  </a:lnTo>
                  <a:lnTo>
                    <a:pt x="57" y="68"/>
                  </a:lnTo>
                  <a:lnTo>
                    <a:pt x="55" y="77"/>
                  </a:lnTo>
                  <a:lnTo>
                    <a:pt x="52" y="85"/>
                  </a:lnTo>
                  <a:lnTo>
                    <a:pt x="48" y="96"/>
                  </a:lnTo>
                  <a:lnTo>
                    <a:pt x="44" y="104"/>
                  </a:lnTo>
                  <a:lnTo>
                    <a:pt x="37" y="108"/>
                  </a:lnTo>
                  <a:lnTo>
                    <a:pt x="31" y="112"/>
                  </a:lnTo>
                  <a:lnTo>
                    <a:pt x="27" y="114"/>
                  </a:lnTo>
                  <a:lnTo>
                    <a:pt x="25" y="117"/>
                  </a:lnTo>
                  <a:lnTo>
                    <a:pt x="20" y="138"/>
                  </a:lnTo>
                  <a:lnTo>
                    <a:pt x="17" y="148"/>
                  </a:lnTo>
                  <a:lnTo>
                    <a:pt x="13" y="158"/>
                  </a:lnTo>
                  <a:lnTo>
                    <a:pt x="8" y="169"/>
                  </a:lnTo>
                  <a:lnTo>
                    <a:pt x="6" y="177"/>
                  </a:lnTo>
                  <a:lnTo>
                    <a:pt x="2" y="179"/>
                  </a:lnTo>
                  <a:lnTo>
                    <a:pt x="0" y="177"/>
                  </a:lnTo>
                  <a:lnTo>
                    <a:pt x="0" y="179"/>
                  </a:lnTo>
                  <a:lnTo>
                    <a:pt x="0" y="181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59" name="Group 349"/>
          <p:cNvGrpSpPr>
            <a:grpSpLocks/>
          </p:cNvGrpSpPr>
          <p:nvPr/>
        </p:nvGrpSpPr>
        <p:grpSpPr bwMode="auto">
          <a:xfrm>
            <a:off x="3346450" y="2708275"/>
            <a:ext cx="269875" cy="303213"/>
            <a:chOff x="1885" y="1556"/>
            <a:chExt cx="170" cy="191"/>
          </a:xfrm>
        </p:grpSpPr>
        <p:sp>
          <p:nvSpPr>
            <p:cNvPr id="47252" name="Freeform 347"/>
            <p:cNvSpPr>
              <a:spLocks/>
            </p:cNvSpPr>
            <p:nvPr/>
          </p:nvSpPr>
          <p:spPr bwMode="auto">
            <a:xfrm>
              <a:off x="1885" y="1556"/>
              <a:ext cx="170" cy="191"/>
            </a:xfrm>
            <a:custGeom>
              <a:avLst/>
              <a:gdLst>
                <a:gd name="T0" fmla="*/ 0 w 170"/>
                <a:gd name="T1" fmla="*/ 0 h 191"/>
                <a:gd name="T2" fmla="*/ 26 w 170"/>
                <a:gd name="T3" fmla="*/ 3 h 191"/>
                <a:gd name="T4" fmla="*/ 53 w 170"/>
                <a:gd name="T5" fmla="*/ 7 h 191"/>
                <a:gd name="T6" fmla="*/ 77 w 170"/>
                <a:gd name="T7" fmla="*/ 13 h 191"/>
                <a:gd name="T8" fmla="*/ 101 w 170"/>
                <a:gd name="T9" fmla="*/ 22 h 191"/>
                <a:gd name="T10" fmla="*/ 113 w 170"/>
                <a:gd name="T11" fmla="*/ 44 h 191"/>
                <a:gd name="T12" fmla="*/ 119 w 170"/>
                <a:gd name="T13" fmla="*/ 66 h 191"/>
                <a:gd name="T14" fmla="*/ 121 w 170"/>
                <a:gd name="T15" fmla="*/ 88 h 191"/>
                <a:gd name="T16" fmla="*/ 121 w 170"/>
                <a:gd name="T17" fmla="*/ 108 h 191"/>
                <a:gd name="T18" fmla="*/ 124 w 170"/>
                <a:gd name="T19" fmla="*/ 128 h 191"/>
                <a:gd name="T20" fmla="*/ 130 w 170"/>
                <a:gd name="T21" fmla="*/ 143 h 191"/>
                <a:gd name="T22" fmla="*/ 136 w 170"/>
                <a:gd name="T23" fmla="*/ 152 h 191"/>
                <a:gd name="T24" fmla="*/ 143 w 170"/>
                <a:gd name="T25" fmla="*/ 158 h 191"/>
                <a:gd name="T26" fmla="*/ 155 w 170"/>
                <a:gd name="T27" fmla="*/ 162 h 191"/>
                <a:gd name="T28" fmla="*/ 167 w 170"/>
                <a:gd name="T29" fmla="*/ 167 h 191"/>
                <a:gd name="T30" fmla="*/ 170 w 170"/>
                <a:gd name="T31" fmla="*/ 172 h 191"/>
                <a:gd name="T32" fmla="*/ 170 w 170"/>
                <a:gd name="T33" fmla="*/ 176 h 191"/>
                <a:gd name="T34" fmla="*/ 170 w 170"/>
                <a:gd name="T35" fmla="*/ 179 h 191"/>
                <a:gd name="T36" fmla="*/ 170 w 170"/>
                <a:gd name="T37" fmla="*/ 183 h 191"/>
                <a:gd name="T38" fmla="*/ 170 w 170"/>
                <a:gd name="T39" fmla="*/ 187 h 191"/>
                <a:gd name="T40" fmla="*/ 170 w 170"/>
                <a:gd name="T41" fmla="*/ 191 h 191"/>
                <a:gd name="T42" fmla="*/ 0 w 170"/>
                <a:gd name="T43" fmla="*/ 0 h 1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0"/>
                <a:gd name="T67" fmla="*/ 0 h 191"/>
                <a:gd name="T68" fmla="*/ 170 w 170"/>
                <a:gd name="T69" fmla="*/ 191 h 1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0" h="191">
                  <a:moveTo>
                    <a:pt x="0" y="0"/>
                  </a:moveTo>
                  <a:lnTo>
                    <a:pt x="26" y="3"/>
                  </a:lnTo>
                  <a:lnTo>
                    <a:pt x="53" y="7"/>
                  </a:lnTo>
                  <a:lnTo>
                    <a:pt x="77" y="13"/>
                  </a:lnTo>
                  <a:lnTo>
                    <a:pt x="101" y="22"/>
                  </a:lnTo>
                  <a:lnTo>
                    <a:pt x="113" y="44"/>
                  </a:lnTo>
                  <a:lnTo>
                    <a:pt x="119" y="66"/>
                  </a:lnTo>
                  <a:lnTo>
                    <a:pt x="121" y="88"/>
                  </a:lnTo>
                  <a:lnTo>
                    <a:pt x="121" y="108"/>
                  </a:lnTo>
                  <a:lnTo>
                    <a:pt x="124" y="128"/>
                  </a:lnTo>
                  <a:lnTo>
                    <a:pt x="130" y="143"/>
                  </a:lnTo>
                  <a:lnTo>
                    <a:pt x="136" y="152"/>
                  </a:lnTo>
                  <a:lnTo>
                    <a:pt x="143" y="158"/>
                  </a:lnTo>
                  <a:lnTo>
                    <a:pt x="155" y="162"/>
                  </a:lnTo>
                  <a:lnTo>
                    <a:pt x="167" y="167"/>
                  </a:lnTo>
                  <a:lnTo>
                    <a:pt x="170" y="172"/>
                  </a:lnTo>
                  <a:lnTo>
                    <a:pt x="170" y="176"/>
                  </a:lnTo>
                  <a:lnTo>
                    <a:pt x="170" y="179"/>
                  </a:lnTo>
                  <a:lnTo>
                    <a:pt x="170" y="183"/>
                  </a:lnTo>
                  <a:lnTo>
                    <a:pt x="170" y="187"/>
                  </a:lnTo>
                  <a:lnTo>
                    <a:pt x="170" y="19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53" name="Freeform 348"/>
            <p:cNvSpPr>
              <a:spLocks/>
            </p:cNvSpPr>
            <p:nvPr/>
          </p:nvSpPr>
          <p:spPr bwMode="auto">
            <a:xfrm>
              <a:off x="1885" y="1556"/>
              <a:ext cx="170" cy="191"/>
            </a:xfrm>
            <a:custGeom>
              <a:avLst/>
              <a:gdLst>
                <a:gd name="T0" fmla="*/ 0 w 170"/>
                <a:gd name="T1" fmla="*/ 0 h 191"/>
                <a:gd name="T2" fmla="*/ 26 w 170"/>
                <a:gd name="T3" fmla="*/ 3 h 191"/>
                <a:gd name="T4" fmla="*/ 53 w 170"/>
                <a:gd name="T5" fmla="*/ 7 h 191"/>
                <a:gd name="T6" fmla="*/ 77 w 170"/>
                <a:gd name="T7" fmla="*/ 13 h 191"/>
                <a:gd name="T8" fmla="*/ 101 w 170"/>
                <a:gd name="T9" fmla="*/ 22 h 191"/>
                <a:gd name="T10" fmla="*/ 113 w 170"/>
                <a:gd name="T11" fmla="*/ 44 h 191"/>
                <a:gd name="T12" fmla="*/ 119 w 170"/>
                <a:gd name="T13" fmla="*/ 66 h 191"/>
                <a:gd name="T14" fmla="*/ 121 w 170"/>
                <a:gd name="T15" fmla="*/ 88 h 191"/>
                <a:gd name="T16" fmla="*/ 121 w 170"/>
                <a:gd name="T17" fmla="*/ 108 h 191"/>
                <a:gd name="T18" fmla="*/ 124 w 170"/>
                <a:gd name="T19" fmla="*/ 128 h 191"/>
                <a:gd name="T20" fmla="*/ 130 w 170"/>
                <a:gd name="T21" fmla="*/ 143 h 191"/>
                <a:gd name="T22" fmla="*/ 136 w 170"/>
                <a:gd name="T23" fmla="*/ 152 h 191"/>
                <a:gd name="T24" fmla="*/ 143 w 170"/>
                <a:gd name="T25" fmla="*/ 158 h 191"/>
                <a:gd name="T26" fmla="*/ 155 w 170"/>
                <a:gd name="T27" fmla="*/ 162 h 191"/>
                <a:gd name="T28" fmla="*/ 167 w 170"/>
                <a:gd name="T29" fmla="*/ 167 h 191"/>
                <a:gd name="T30" fmla="*/ 170 w 170"/>
                <a:gd name="T31" fmla="*/ 172 h 191"/>
                <a:gd name="T32" fmla="*/ 170 w 170"/>
                <a:gd name="T33" fmla="*/ 176 h 191"/>
                <a:gd name="T34" fmla="*/ 170 w 170"/>
                <a:gd name="T35" fmla="*/ 179 h 191"/>
                <a:gd name="T36" fmla="*/ 170 w 170"/>
                <a:gd name="T37" fmla="*/ 183 h 191"/>
                <a:gd name="T38" fmla="*/ 170 w 170"/>
                <a:gd name="T39" fmla="*/ 187 h 191"/>
                <a:gd name="T40" fmla="*/ 170 w 170"/>
                <a:gd name="T41" fmla="*/ 191 h 19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0"/>
                <a:gd name="T64" fmla="*/ 0 h 191"/>
                <a:gd name="T65" fmla="*/ 170 w 170"/>
                <a:gd name="T66" fmla="*/ 191 h 19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0" h="191">
                  <a:moveTo>
                    <a:pt x="0" y="0"/>
                  </a:moveTo>
                  <a:lnTo>
                    <a:pt x="26" y="3"/>
                  </a:lnTo>
                  <a:lnTo>
                    <a:pt x="53" y="7"/>
                  </a:lnTo>
                  <a:lnTo>
                    <a:pt x="77" y="13"/>
                  </a:lnTo>
                  <a:lnTo>
                    <a:pt x="101" y="22"/>
                  </a:lnTo>
                  <a:lnTo>
                    <a:pt x="113" y="44"/>
                  </a:lnTo>
                  <a:lnTo>
                    <a:pt x="119" y="66"/>
                  </a:lnTo>
                  <a:lnTo>
                    <a:pt x="121" y="88"/>
                  </a:lnTo>
                  <a:lnTo>
                    <a:pt x="121" y="108"/>
                  </a:lnTo>
                  <a:lnTo>
                    <a:pt x="124" y="128"/>
                  </a:lnTo>
                  <a:lnTo>
                    <a:pt x="130" y="143"/>
                  </a:lnTo>
                  <a:lnTo>
                    <a:pt x="136" y="152"/>
                  </a:lnTo>
                  <a:lnTo>
                    <a:pt x="143" y="158"/>
                  </a:lnTo>
                  <a:lnTo>
                    <a:pt x="155" y="162"/>
                  </a:lnTo>
                  <a:lnTo>
                    <a:pt x="167" y="167"/>
                  </a:lnTo>
                  <a:lnTo>
                    <a:pt x="170" y="172"/>
                  </a:lnTo>
                  <a:lnTo>
                    <a:pt x="170" y="176"/>
                  </a:lnTo>
                  <a:lnTo>
                    <a:pt x="170" y="179"/>
                  </a:lnTo>
                  <a:lnTo>
                    <a:pt x="170" y="183"/>
                  </a:lnTo>
                  <a:lnTo>
                    <a:pt x="170" y="187"/>
                  </a:lnTo>
                  <a:lnTo>
                    <a:pt x="170" y="191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47160" name="Freeform 350"/>
          <p:cNvSpPr>
            <a:spLocks/>
          </p:cNvSpPr>
          <p:nvPr/>
        </p:nvSpPr>
        <p:spPr bwMode="auto">
          <a:xfrm>
            <a:off x="3482975" y="2706688"/>
            <a:ext cx="241300" cy="404812"/>
          </a:xfrm>
          <a:custGeom>
            <a:avLst/>
            <a:gdLst>
              <a:gd name="T0" fmla="*/ 0 w 152"/>
              <a:gd name="T1" fmla="*/ 0 h 255"/>
              <a:gd name="T2" fmla="*/ 61912 w 152"/>
              <a:gd name="T3" fmla="*/ 30162 h 255"/>
              <a:gd name="T4" fmla="*/ 90487 w 152"/>
              <a:gd name="T5" fmla="*/ 47625 h 255"/>
              <a:gd name="T6" fmla="*/ 114300 w 152"/>
              <a:gd name="T7" fmla="*/ 69850 h 255"/>
              <a:gd name="T8" fmla="*/ 123825 w 152"/>
              <a:gd name="T9" fmla="*/ 85725 h 255"/>
              <a:gd name="T10" fmla="*/ 131762 w 152"/>
              <a:gd name="T11" fmla="*/ 107950 h 255"/>
              <a:gd name="T12" fmla="*/ 142875 w 152"/>
              <a:gd name="T13" fmla="*/ 127000 h 255"/>
              <a:gd name="T14" fmla="*/ 152400 w 152"/>
              <a:gd name="T15" fmla="*/ 133350 h 255"/>
              <a:gd name="T16" fmla="*/ 155575 w 152"/>
              <a:gd name="T17" fmla="*/ 136525 h 255"/>
              <a:gd name="T18" fmla="*/ 173037 w 152"/>
              <a:gd name="T19" fmla="*/ 144462 h 255"/>
              <a:gd name="T20" fmla="*/ 193675 w 152"/>
              <a:gd name="T21" fmla="*/ 152400 h 255"/>
              <a:gd name="T22" fmla="*/ 207963 w 152"/>
              <a:gd name="T23" fmla="*/ 158750 h 255"/>
              <a:gd name="T24" fmla="*/ 217488 w 152"/>
              <a:gd name="T25" fmla="*/ 158750 h 255"/>
              <a:gd name="T26" fmla="*/ 231775 w 152"/>
              <a:gd name="T27" fmla="*/ 180975 h 255"/>
              <a:gd name="T28" fmla="*/ 241300 w 152"/>
              <a:gd name="T29" fmla="*/ 195262 h 255"/>
              <a:gd name="T30" fmla="*/ 241300 w 152"/>
              <a:gd name="T31" fmla="*/ 206375 h 255"/>
              <a:gd name="T32" fmla="*/ 241300 w 152"/>
              <a:gd name="T33" fmla="*/ 222250 h 255"/>
              <a:gd name="T34" fmla="*/ 236538 w 152"/>
              <a:gd name="T35" fmla="*/ 244475 h 255"/>
              <a:gd name="T36" fmla="*/ 231775 w 152"/>
              <a:gd name="T37" fmla="*/ 258762 h 255"/>
              <a:gd name="T38" fmla="*/ 231775 w 152"/>
              <a:gd name="T39" fmla="*/ 276225 h 255"/>
              <a:gd name="T40" fmla="*/ 228600 w 152"/>
              <a:gd name="T41" fmla="*/ 301625 h 255"/>
              <a:gd name="T42" fmla="*/ 225425 w 152"/>
              <a:gd name="T43" fmla="*/ 328612 h 255"/>
              <a:gd name="T44" fmla="*/ 225425 w 152"/>
              <a:gd name="T45" fmla="*/ 365125 h 255"/>
              <a:gd name="T46" fmla="*/ 225425 w 152"/>
              <a:gd name="T47" fmla="*/ 404812 h 25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2"/>
              <a:gd name="T73" fmla="*/ 0 h 255"/>
              <a:gd name="T74" fmla="*/ 152 w 152"/>
              <a:gd name="T75" fmla="*/ 255 h 25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2" h="255">
                <a:moveTo>
                  <a:pt x="0" y="0"/>
                </a:moveTo>
                <a:lnTo>
                  <a:pt x="39" y="19"/>
                </a:lnTo>
                <a:lnTo>
                  <a:pt x="57" y="30"/>
                </a:lnTo>
                <a:lnTo>
                  <a:pt x="72" y="44"/>
                </a:lnTo>
                <a:lnTo>
                  <a:pt x="78" y="54"/>
                </a:lnTo>
                <a:lnTo>
                  <a:pt x="83" y="68"/>
                </a:lnTo>
                <a:lnTo>
                  <a:pt x="90" y="80"/>
                </a:lnTo>
                <a:lnTo>
                  <a:pt x="96" y="84"/>
                </a:lnTo>
                <a:lnTo>
                  <a:pt x="98" y="86"/>
                </a:lnTo>
                <a:lnTo>
                  <a:pt x="109" y="91"/>
                </a:lnTo>
                <a:lnTo>
                  <a:pt x="122" y="96"/>
                </a:lnTo>
                <a:lnTo>
                  <a:pt x="131" y="100"/>
                </a:lnTo>
                <a:lnTo>
                  <a:pt x="137" y="100"/>
                </a:lnTo>
                <a:lnTo>
                  <a:pt x="146" y="114"/>
                </a:lnTo>
                <a:lnTo>
                  <a:pt x="152" y="123"/>
                </a:lnTo>
                <a:lnTo>
                  <a:pt x="152" y="130"/>
                </a:lnTo>
                <a:lnTo>
                  <a:pt x="152" y="140"/>
                </a:lnTo>
                <a:lnTo>
                  <a:pt x="149" y="154"/>
                </a:lnTo>
                <a:lnTo>
                  <a:pt x="146" y="163"/>
                </a:lnTo>
                <a:lnTo>
                  <a:pt x="146" y="174"/>
                </a:lnTo>
                <a:lnTo>
                  <a:pt x="144" y="190"/>
                </a:lnTo>
                <a:lnTo>
                  <a:pt x="142" y="207"/>
                </a:lnTo>
                <a:lnTo>
                  <a:pt x="142" y="230"/>
                </a:lnTo>
                <a:lnTo>
                  <a:pt x="142" y="255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61" name="Freeform 351"/>
          <p:cNvSpPr>
            <a:spLocks/>
          </p:cNvSpPr>
          <p:nvPr/>
        </p:nvSpPr>
        <p:spPr bwMode="auto">
          <a:xfrm>
            <a:off x="3203575" y="2841625"/>
            <a:ext cx="173038" cy="374650"/>
          </a:xfrm>
          <a:custGeom>
            <a:avLst/>
            <a:gdLst>
              <a:gd name="T0" fmla="*/ 173038 w 109"/>
              <a:gd name="T1" fmla="*/ 0 h 236"/>
              <a:gd name="T2" fmla="*/ 153988 w 109"/>
              <a:gd name="T3" fmla="*/ 7938 h 236"/>
              <a:gd name="T4" fmla="*/ 139700 w 109"/>
              <a:gd name="T5" fmla="*/ 14288 h 236"/>
              <a:gd name="T6" fmla="*/ 128588 w 109"/>
              <a:gd name="T7" fmla="*/ 30163 h 236"/>
              <a:gd name="T8" fmla="*/ 120650 w 109"/>
              <a:gd name="T9" fmla="*/ 53975 h 236"/>
              <a:gd name="T10" fmla="*/ 117475 w 109"/>
              <a:gd name="T11" fmla="*/ 92075 h 236"/>
              <a:gd name="T12" fmla="*/ 117475 w 109"/>
              <a:gd name="T13" fmla="*/ 119063 h 236"/>
              <a:gd name="T14" fmla="*/ 114300 w 109"/>
              <a:gd name="T15" fmla="*/ 134938 h 236"/>
              <a:gd name="T16" fmla="*/ 111125 w 109"/>
              <a:gd name="T17" fmla="*/ 150813 h 236"/>
              <a:gd name="T18" fmla="*/ 104775 w 109"/>
              <a:gd name="T19" fmla="*/ 161925 h 236"/>
              <a:gd name="T20" fmla="*/ 93663 w 109"/>
              <a:gd name="T21" fmla="*/ 173038 h 236"/>
              <a:gd name="T22" fmla="*/ 76200 w 109"/>
              <a:gd name="T23" fmla="*/ 188912 h 236"/>
              <a:gd name="T24" fmla="*/ 57150 w 109"/>
              <a:gd name="T25" fmla="*/ 209550 h 236"/>
              <a:gd name="T26" fmla="*/ 44450 w 109"/>
              <a:gd name="T27" fmla="*/ 231775 h 236"/>
              <a:gd name="T28" fmla="*/ 38100 w 109"/>
              <a:gd name="T29" fmla="*/ 252413 h 236"/>
              <a:gd name="T30" fmla="*/ 26988 w 109"/>
              <a:gd name="T31" fmla="*/ 269875 h 236"/>
              <a:gd name="T32" fmla="*/ 17463 w 109"/>
              <a:gd name="T33" fmla="*/ 288925 h 236"/>
              <a:gd name="T34" fmla="*/ 17463 w 109"/>
              <a:gd name="T35" fmla="*/ 304800 h 236"/>
              <a:gd name="T36" fmla="*/ 14288 w 109"/>
              <a:gd name="T37" fmla="*/ 315913 h 236"/>
              <a:gd name="T38" fmla="*/ 14288 w 109"/>
              <a:gd name="T39" fmla="*/ 331788 h 236"/>
              <a:gd name="T40" fmla="*/ 14288 w 109"/>
              <a:gd name="T41" fmla="*/ 334963 h 236"/>
              <a:gd name="T42" fmla="*/ 14288 w 109"/>
              <a:gd name="T43" fmla="*/ 331788 h 236"/>
              <a:gd name="T44" fmla="*/ 14288 w 109"/>
              <a:gd name="T45" fmla="*/ 328613 h 236"/>
              <a:gd name="T46" fmla="*/ 11113 w 109"/>
              <a:gd name="T47" fmla="*/ 334963 h 236"/>
              <a:gd name="T48" fmla="*/ 3175 w 109"/>
              <a:gd name="T49" fmla="*/ 352425 h 236"/>
              <a:gd name="T50" fmla="*/ 0 w 109"/>
              <a:gd name="T51" fmla="*/ 368300 h 236"/>
              <a:gd name="T52" fmla="*/ 0 w 109"/>
              <a:gd name="T53" fmla="*/ 371475 h 236"/>
              <a:gd name="T54" fmla="*/ 0 w 109"/>
              <a:gd name="T55" fmla="*/ 374650 h 2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09"/>
              <a:gd name="T85" fmla="*/ 0 h 236"/>
              <a:gd name="T86" fmla="*/ 109 w 109"/>
              <a:gd name="T87" fmla="*/ 236 h 2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09" h="236">
                <a:moveTo>
                  <a:pt x="109" y="0"/>
                </a:moveTo>
                <a:lnTo>
                  <a:pt x="97" y="5"/>
                </a:lnTo>
                <a:lnTo>
                  <a:pt x="88" y="9"/>
                </a:lnTo>
                <a:lnTo>
                  <a:pt x="81" y="19"/>
                </a:lnTo>
                <a:lnTo>
                  <a:pt x="76" y="34"/>
                </a:lnTo>
                <a:lnTo>
                  <a:pt x="74" y="58"/>
                </a:lnTo>
                <a:lnTo>
                  <a:pt x="74" y="75"/>
                </a:lnTo>
                <a:lnTo>
                  <a:pt x="72" y="85"/>
                </a:lnTo>
                <a:lnTo>
                  <a:pt x="70" y="95"/>
                </a:lnTo>
                <a:lnTo>
                  <a:pt x="66" y="102"/>
                </a:lnTo>
                <a:lnTo>
                  <a:pt x="59" y="109"/>
                </a:lnTo>
                <a:lnTo>
                  <a:pt x="48" y="119"/>
                </a:lnTo>
                <a:lnTo>
                  <a:pt x="36" y="132"/>
                </a:lnTo>
                <a:lnTo>
                  <a:pt x="28" y="146"/>
                </a:lnTo>
                <a:lnTo>
                  <a:pt x="24" y="159"/>
                </a:lnTo>
                <a:lnTo>
                  <a:pt x="17" y="170"/>
                </a:lnTo>
                <a:lnTo>
                  <a:pt x="11" y="182"/>
                </a:lnTo>
                <a:lnTo>
                  <a:pt x="11" y="192"/>
                </a:lnTo>
                <a:lnTo>
                  <a:pt x="9" y="199"/>
                </a:lnTo>
                <a:lnTo>
                  <a:pt x="9" y="209"/>
                </a:lnTo>
                <a:lnTo>
                  <a:pt x="9" y="211"/>
                </a:lnTo>
                <a:lnTo>
                  <a:pt x="9" y="209"/>
                </a:lnTo>
                <a:lnTo>
                  <a:pt x="9" y="207"/>
                </a:lnTo>
                <a:lnTo>
                  <a:pt x="7" y="211"/>
                </a:lnTo>
                <a:lnTo>
                  <a:pt x="2" y="222"/>
                </a:lnTo>
                <a:lnTo>
                  <a:pt x="0" y="232"/>
                </a:lnTo>
                <a:lnTo>
                  <a:pt x="0" y="234"/>
                </a:lnTo>
                <a:lnTo>
                  <a:pt x="0" y="236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62" name="Freeform 352"/>
          <p:cNvSpPr>
            <a:spLocks/>
          </p:cNvSpPr>
          <p:nvPr/>
        </p:nvSpPr>
        <p:spPr bwMode="auto">
          <a:xfrm>
            <a:off x="3473450" y="2968625"/>
            <a:ext cx="153988" cy="306388"/>
          </a:xfrm>
          <a:custGeom>
            <a:avLst/>
            <a:gdLst>
              <a:gd name="T0" fmla="*/ 0 w 97"/>
              <a:gd name="T1" fmla="*/ 0 h 193"/>
              <a:gd name="T2" fmla="*/ 6350 w 97"/>
              <a:gd name="T3" fmla="*/ 11113 h 193"/>
              <a:gd name="T4" fmla="*/ 15875 w 97"/>
              <a:gd name="T5" fmla="*/ 19050 h 193"/>
              <a:gd name="T6" fmla="*/ 23813 w 97"/>
              <a:gd name="T7" fmla="*/ 28575 h 193"/>
              <a:gd name="T8" fmla="*/ 30163 w 97"/>
              <a:gd name="T9" fmla="*/ 42863 h 193"/>
              <a:gd name="T10" fmla="*/ 39688 w 97"/>
              <a:gd name="T11" fmla="*/ 74613 h 193"/>
              <a:gd name="T12" fmla="*/ 46038 w 97"/>
              <a:gd name="T13" fmla="*/ 103188 h 193"/>
              <a:gd name="T14" fmla="*/ 57150 w 97"/>
              <a:gd name="T15" fmla="*/ 127000 h 193"/>
              <a:gd name="T16" fmla="*/ 80963 w 97"/>
              <a:gd name="T17" fmla="*/ 146050 h 193"/>
              <a:gd name="T18" fmla="*/ 100013 w 97"/>
              <a:gd name="T19" fmla="*/ 184150 h 193"/>
              <a:gd name="T20" fmla="*/ 120650 w 97"/>
              <a:gd name="T21" fmla="*/ 223838 h 193"/>
              <a:gd name="T22" fmla="*/ 136525 w 97"/>
              <a:gd name="T23" fmla="*/ 268288 h 193"/>
              <a:gd name="T24" fmla="*/ 153988 w 97"/>
              <a:gd name="T25" fmla="*/ 306388 h 1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"/>
              <a:gd name="T40" fmla="*/ 0 h 193"/>
              <a:gd name="T41" fmla="*/ 97 w 97"/>
              <a:gd name="T42" fmla="*/ 193 h 19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" h="193">
                <a:moveTo>
                  <a:pt x="0" y="0"/>
                </a:moveTo>
                <a:lnTo>
                  <a:pt x="4" y="7"/>
                </a:lnTo>
                <a:lnTo>
                  <a:pt x="10" y="12"/>
                </a:lnTo>
                <a:lnTo>
                  <a:pt x="15" y="18"/>
                </a:lnTo>
                <a:lnTo>
                  <a:pt x="19" y="27"/>
                </a:lnTo>
                <a:lnTo>
                  <a:pt x="25" y="47"/>
                </a:lnTo>
                <a:lnTo>
                  <a:pt x="29" y="65"/>
                </a:lnTo>
                <a:lnTo>
                  <a:pt x="36" y="80"/>
                </a:lnTo>
                <a:lnTo>
                  <a:pt x="51" y="92"/>
                </a:lnTo>
                <a:lnTo>
                  <a:pt x="63" y="116"/>
                </a:lnTo>
                <a:lnTo>
                  <a:pt x="76" y="141"/>
                </a:lnTo>
                <a:lnTo>
                  <a:pt x="86" y="169"/>
                </a:lnTo>
                <a:lnTo>
                  <a:pt x="97" y="193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grpSp>
        <p:nvGrpSpPr>
          <p:cNvPr id="47163" name="Group 355"/>
          <p:cNvGrpSpPr>
            <a:grpSpLocks/>
          </p:cNvGrpSpPr>
          <p:nvPr/>
        </p:nvGrpSpPr>
        <p:grpSpPr bwMode="auto">
          <a:xfrm>
            <a:off x="2554288" y="2708275"/>
            <a:ext cx="319087" cy="341313"/>
            <a:chOff x="1389" y="1584"/>
            <a:chExt cx="201" cy="215"/>
          </a:xfrm>
        </p:grpSpPr>
        <p:sp>
          <p:nvSpPr>
            <p:cNvPr id="47250" name="Freeform 353"/>
            <p:cNvSpPr>
              <a:spLocks/>
            </p:cNvSpPr>
            <p:nvPr/>
          </p:nvSpPr>
          <p:spPr bwMode="auto">
            <a:xfrm>
              <a:off x="1389" y="1584"/>
              <a:ext cx="201" cy="215"/>
            </a:xfrm>
            <a:custGeom>
              <a:avLst/>
              <a:gdLst>
                <a:gd name="T0" fmla="*/ 0 w 201"/>
                <a:gd name="T1" fmla="*/ 0 h 215"/>
                <a:gd name="T2" fmla="*/ 7 w 201"/>
                <a:gd name="T3" fmla="*/ 4 h 215"/>
                <a:gd name="T4" fmla="*/ 12 w 201"/>
                <a:gd name="T5" fmla="*/ 6 h 215"/>
                <a:gd name="T6" fmla="*/ 34 w 201"/>
                <a:gd name="T7" fmla="*/ 6 h 215"/>
                <a:gd name="T8" fmla="*/ 54 w 201"/>
                <a:gd name="T9" fmla="*/ 6 h 215"/>
                <a:gd name="T10" fmla="*/ 75 w 201"/>
                <a:gd name="T11" fmla="*/ 6 h 215"/>
                <a:gd name="T12" fmla="*/ 96 w 201"/>
                <a:gd name="T13" fmla="*/ 8 h 215"/>
                <a:gd name="T14" fmla="*/ 100 w 201"/>
                <a:gd name="T15" fmla="*/ 12 h 215"/>
                <a:gd name="T16" fmla="*/ 104 w 201"/>
                <a:gd name="T17" fmla="*/ 17 h 215"/>
                <a:gd name="T18" fmla="*/ 110 w 201"/>
                <a:gd name="T19" fmla="*/ 24 h 215"/>
                <a:gd name="T20" fmla="*/ 116 w 201"/>
                <a:gd name="T21" fmla="*/ 33 h 215"/>
                <a:gd name="T22" fmla="*/ 124 w 201"/>
                <a:gd name="T23" fmla="*/ 37 h 215"/>
                <a:gd name="T24" fmla="*/ 125 w 201"/>
                <a:gd name="T25" fmla="*/ 40 h 215"/>
                <a:gd name="T26" fmla="*/ 128 w 201"/>
                <a:gd name="T27" fmla="*/ 51 h 215"/>
                <a:gd name="T28" fmla="*/ 130 w 201"/>
                <a:gd name="T29" fmla="*/ 57 h 215"/>
                <a:gd name="T30" fmla="*/ 133 w 201"/>
                <a:gd name="T31" fmla="*/ 63 h 215"/>
                <a:gd name="T32" fmla="*/ 133 w 201"/>
                <a:gd name="T33" fmla="*/ 67 h 215"/>
                <a:gd name="T34" fmla="*/ 134 w 201"/>
                <a:gd name="T35" fmla="*/ 69 h 215"/>
                <a:gd name="T36" fmla="*/ 137 w 201"/>
                <a:gd name="T37" fmla="*/ 71 h 215"/>
                <a:gd name="T38" fmla="*/ 141 w 201"/>
                <a:gd name="T39" fmla="*/ 73 h 215"/>
                <a:gd name="T40" fmla="*/ 147 w 201"/>
                <a:gd name="T41" fmla="*/ 79 h 215"/>
                <a:gd name="T42" fmla="*/ 151 w 201"/>
                <a:gd name="T43" fmla="*/ 92 h 215"/>
                <a:gd name="T44" fmla="*/ 153 w 201"/>
                <a:gd name="T45" fmla="*/ 103 h 215"/>
                <a:gd name="T46" fmla="*/ 151 w 201"/>
                <a:gd name="T47" fmla="*/ 110 h 215"/>
                <a:gd name="T48" fmla="*/ 151 w 201"/>
                <a:gd name="T49" fmla="*/ 115 h 215"/>
                <a:gd name="T50" fmla="*/ 153 w 201"/>
                <a:gd name="T51" fmla="*/ 117 h 215"/>
                <a:gd name="T52" fmla="*/ 157 w 201"/>
                <a:gd name="T53" fmla="*/ 119 h 215"/>
                <a:gd name="T54" fmla="*/ 166 w 201"/>
                <a:gd name="T55" fmla="*/ 122 h 215"/>
                <a:gd name="T56" fmla="*/ 171 w 201"/>
                <a:gd name="T57" fmla="*/ 124 h 215"/>
                <a:gd name="T58" fmla="*/ 180 w 201"/>
                <a:gd name="T59" fmla="*/ 126 h 215"/>
                <a:gd name="T60" fmla="*/ 185 w 201"/>
                <a:gd name="T61" fmla="*/ 140 h 215"/>
                <a:gd name="T62" fmla="*/ 188 w 201"/>
                <a:gd name="T63" fmla="*/ 154 h 215"/>
                <a:gd name="T64" fmla="*/ 191 w 201"/>
                <a:gd name="T65" fmla="*/ 167 h 215"/>
                <a:gd name="T66" fmla="*/ 198 w 201"/>
                <a:gd name="T67" fmla="*/ 180 h 215"/>
                <a:gd name="T68" fmla="*/ 200 w 201"/>
                <a:gd name="T69" fmla="*/ 190 h 215"/>
                <a:gd name="T70" fmla="*/ 200 w 201"/>
                <a:gd name="T71" fmla="*/ 201 h 215"/>
                <a:gd name="T72" fmla="*/ 201 w 201"/>
                <a:gd name="T73" fmla="*/ 210 h 215"/>
                <a:gd name="T74" fmla="*/ 201 w 201"/>
                <a:gd name="T75" fmla="*/ 215 h 215"/>
                <a:gd name="T76" fmla="*/ 0 w 201"/>
                <a:gd name="T77" fmla="*/ 0 h 21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1"/>
                <a:gd name="T118" fmla="*/ 0 h 215"/>
                <a:gd name="T119" fmla="*/ 201 w 201"/>
                <a:gd name="T120" fmla="*/ 215 h 21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1" h="215">
                  <a:moveTo>
                    <a:pt x="0" y="0"/>
                  </a:moveTo>
                  <a:lnTo>
                    <a:pt x="7" y="4"/>
                  </a:lnTo>
                  <a:lnTo>
                    <a:pt x="12" y="6"/>
                  </a:lnTo>
                  <a:lnTo>
                    <a:pt x="34" y="6"/>
                  </a:lnTo>
                  <a:lnTo>
                    <a:pt x="54" y="6"/>
                  </a:lnTo>
                  <a:lnTo>
                    <a:pt x="75" y="6"/>
                  </a:lnTo>
                  <a:lnTo>
                    <a:pt x="96" y="8"/>
                  </a:lnTo>
                  <a:lnTo>
                    <a:pt x="100" y="12"/>
                  </a:lnTo>
                  <a:lnTo>
                    <a:pt x="104" y="17"/>
                  </a:lnTo>
                  <a:lnTo>
                    <a:pt x="110" y="24"/>
                  </a:lnTo>
                  <a:lnTo>
                    <a:pt x="116" y="33"/>
                  </a:lnTo>
                  <a:lnTo>
                    <a:pt x="124" y="37"/>
                  </a:lnTo>
                  <a:lnTo>
                    <a:pt x="125" y="40"/>
                  </a:lnTo>
                  <a:lnTo>
                    <a:pt x="128" y="51"/>
                  </a:lnTo>
                  <a:lnTo>
                    <a:pt x="130" y="57"/>
                  </a:lnTo>
                  <a:lnTo>
                    <a:pt x="133" y="63"/>
                  </a:lnTo>
                  <a:lnTo>
                    <a:pt x="133" y="67"/>
                  </a:lnTo>
                  <a:lnTo>
                    <a:pt x="134" y="69"/>
                  </a:lnTo>
                  <a:lnTo>
                    <a:pt x="137" y="71"/>
                  </a:lnTo>
                  <a:lnTo>
                    <a:pt x="141" y="73"/>
                  </a:lnTo>
                  <a:lnTo>
                    <a:pt x="147" y="79"/>
                  </a:lnTo>
                  <a:lnTo>
                    <a:pt x="151" y="92"/>
                  </a:lnTo>
                  <a:lnTo>
                    <a:pt x="153" y="103"/>
                  </a:lnTo>
                  <a:lnTo>
                    <a:pt x="151" y="110"/>
                  </a:lnTo>
                  <a:lnTo>
                    <a:pt x="151" y="115"/>
                  </a:lnTo>
                  <a:lnTo>
                    <a:pt x="153" y="117"/>
                  </a:lnTo>
                  <a:lnTo>
                    <a:pt x="157" y="119"/>
                  </a:lnTo>
                  <a:lnTo>
                    <a:pt x="166" y="122"/>
                  </a:lnTo>
                  <a:lnTo>
                    <a:pt x="171" y="124"/>
                  </a:lnTo>
                  <a:lnTo>
                    <a:pt x="180" y="126"/>
                  </a:lnTo>
                  <a:lnTo>
                    <a:pt x="185" y="140"/>
                  </a:lnTo>
                  <a:lnTo>
                    <a:pt x="188" y="154"/>
                  </a:lnTo>
                  <a:lnTo>
                    <a:pt x="191" y="167"/>
                  </a:lnTo>
                  <a:lnTo>
                    <a:pt x="198" y="180"/>
                  </a:lnTo>
                  <a:lnTo>
                    <a:pt x="200" y="190"/>
                  </a:lnTo>
                  <a:lnTo>
                    <a:pt x="200" y="201"/>
                  </a:lnTo>
                  <a:lnTo>
                    <a:pt x="201" y="210"/>
                  </a:lnTo>
                  <a:lnTo>
                    <a:pt x="201" y="2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51" name="Freeform 354"/>
            <p:cNvSpPr>
              <a:spLocks/>
            </p:cNvSpPr>
            <p:nvPr/>
          </p:nvSpPr>
          <p:spPr bwMode="auto">
            <a:xfrm>
              <a:off x="1389" y="1584"/>
              <a:ext cx="201" cy="215"/>
            </a:xfrm>
            <a:custGeom>
              <a:avLst/>
              <a:gdLst>
                <a:gd name="T0" fmla="*/ 0 w 201"/>
                <a:gd name="T1" fmla="*/ 0 h 215"/>
                <a:gd name="T2" fmla="*/ 7 w 201"/>
                <a:gd name="T3" fmla="*/ 4 h 215"/>
                <a:gd name="T4" fmla="*/ 12 w 201"/>
                <a:gd name="T5" fmla="*/ 6 h 215"/>
                <a:gd name="T6" fmla="*/ 34 w 201"/>
                <a:gd name="T7" fmla="*/ 6 h 215"/>
                <a:gd name="T8" fmla="*/ 54 w 201"/>
                <a:gd name="T9" fmla="*/ 6 h 215"/>
                <a:gd name="T10" fmla="*/ 75 w 201"/>
                <a:gd name="T11" fmla="*/ 6 h 215"/>
                <a:gd name="T12" fmla="*/ 96 w 201"/>
                <a:gd name="T13" fmla="*/ 8 h 215"/>
                <a:gd name="T14" fmla="*/ 100 w 201"/>
                <a:gd name="T15" fmla="*/ 12 h 215"/>
                <a:gd name="T16" fmla="*/ 104 w 201"/>
                <a:gd name="T17" fmla="*/ 17 h 215"/>
                <a:gd name="T18" fmla="*/ 110 w 201"/>
                <a:gd name="T19" fmla="*/ 24 h 215"/>
                <a:gd name="T20" fmla="*/ 116 w 201"/>
                <a:gd name="T21" fmla="*/ 33 h 215"/>
                <a:gd name="T22" fmla="*/ 124 w 201"/>
                <a:gd name="T23" fmla="*/ 37 h 215"/>
                <a:gd name="T24" fmla="*/ 125 w 201"/>
                <a:gd name="T25" fmla="*/ 40 h 215"/>
                <a:gd name="T26" fmla="*/ 128 w 201"/>
                <a:gd name="T27" fmla="*/ 51 h 215"/>
                <a:gd name="T28" fmla="*/ 130 w 201"/>
                <a:gd name="T29" fmla="*/ 57 h 215"/>
                <a:gd name="T30" fmla="*/ 133 w 201"/>
                <a:gd name="T31" fmla="*/ 63 h 215"/>
                <a:gd name="T32" fmla="*/ 133 w 201"/>
                <a:gd name="T33" fmla="*/ 67 h 215"/>
                <a:gd name="T34" fmla="*/ 134 w 201"/>
                <a:gd name="T35" fmla="*/ 69 h 215"/>
                <a:gd name="T36" fmla="*/ 137 w 201"/>
                <a:gd name="T37" fmla="*/ 71 h 215"/>
                <a:gd name="T38" fmla="*/ 141 w 201"/>
                <a:gd name="T39" fmla="*/ 73 h 215"/>
                <a:gd name="T40" fmla="*/ 147 w 201"/>
                <a:gd name="T41" fmla="*/ 79 h 215"/>
                <a:gd name="T42" fmla="*/ 151 w 201"/>
                <a:gd name="T43" fmla="*/ 92 h 215"/>
                <a:gd name="T44" fmla="*/ 153 w 201"/>
                <a:gd name="T45" fmla="*/ 103 h 215"/>
                <a:gd name="T46" fmla="*/ 151 w 201"/>
                <a:gd name="T47" fmla="*/ 110 h 215"/>
                <a:gd name="T48" fmla="*/ 151 w 201"/>
                <a:gd name="T49" fmla="*/ 115 h 215"/>
                <a:gd name="T50" fmla="*/ 153 w 201"/>
                <a:gd name="T51" fmla="*/ 117 h 215"/>
                <a:gd name="T52" fmla="*/ 157 w 201"/>
                <a:gd name="T53" fmla="*/ 119 h 215"/>
                <a:gd name="T54" fmla="*/ 166 w 201"/>
                <a:gd name="T55" fmla="*/ 122 h 215"/>
                <a:gd name="T56" fmla="*/ 171 w 201"/>
                <a:gd name="T57" fmla="*/ 124 h 215"/>
                <a:gd name="T58" fmla="*/ 180 w 201"/>
                <a:gd name="T59" fmla="*/ 126 h 215"/>
                <a:gd name="T60" fmla="*/ 185 w 201"/>
                <a:gd name="T61" fmla="*/ 140 h 215"/>
                <a:gd name="T62" fmla="*/ 188 w 201"/>
                <a:gd name="T63" fmla="*/ 154 h 215"/>
                <a:gd name="T64" fmla="*/ 191 w 201"/>
                <a:gd name="T65" fmla="*/ 167 h 215"/>
                <a:gd name="T66" fmla="*/ 198 w 201"/>
                <a:gd name="T67" fmla="*/ 180 h 215"/>
                <a:gd name="T68" fmla="*/ 200 w 201"/>
                <a:gd name="T69" fmla="*/ 190 h 215"/>
                <a:gd name="T70" fmla="*/ 200 w 201"/>
                <a:gd name="T71" fmla="*/ 201 h 215"/>
                <a:gd name="T72" fmla="*/ 201 w 201"/>
                <a:gd name="T73" fmla="*/ 210 h 215"/>
                <a:gd name="T74" fmla="*/ 201 w 201"/>
                <a:gd name="T75" fmla="*/ 215 h 21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1"/>
                <a:gd name="T115" fmla="*/ 0 h 215"/>
                <a:gd name="T116" fmla="*/ 201 w 201"/>
                <a:gd name="T117" fmla="*/ 215 h 21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1" h="215">
                  <a:moveTo>
                    <a:pt x="0" y="0"/>
                  </a:moveTo>
                  <a:lnTo>
                    <a:pt x="7" y="4"/>
                  </a:lnTo>
                  <a:lnTo>
                    <a:pt x="12" y="6"/>
                  </a:lnTo>
                  <a:lnTo>
                    <a:pt x="34" y="6"/>
                  </a:lnTo>
                  <a:lnTo>
                    <a:pt x="54" y="6"/>
                  </a:lnTo>
                  <a:lnTo>
                    <a:pt x="75" y="6"/>
                  </a:lnTo>
                  <a:lnTo>
                    <a:pt x="96" y="8"/>
                  </a:lnTo>
                  <a:lnTo>
                    <a:pt x="100" y="12"/>
                  </a:lnTo>
                  <a:lnTo>
                    <a:pt x="104" y="17"/>
                  </a:lnTo>
                  <a:lnTo>
                    <a:pt x="110" y="24"/>
                  </a:lnTo>
                  <a:lnTo>
                    <a:pt x="116" y="33"/>
                  </a:lnTo>
                  <a:lnTo>
                    <a:pt x="124" y="37"/>
                  </a:lnTo>
                  <a:lnTo>
                    <a:pt x="125" y="40"/>
                  </a:lnTo>
                  <a:lnTo>
                    <a:pt x="128" y="51"/>
                  </a:lnTo>
                  <a:lnTo>
                    <a:pt x="130" y="57"/>
                  </a:lnTo>
                  <a:lnTo>
                    <a:pt x="133" y="63"/>
                  </a:lnTo>
                  <a:lnTo>
                    <a:pt x="133" y="67"/>
                  </a:lnTo>
                  <a:lnTo>
                    <a:pt x="134" y="69"/>
                  </a:lnTo>
                  <a:lnTo>
                    <a:pt x="137" y="71"/>
                  </a:lnTo>
                  <a:lnTo>
                    <a:pt x="141" y="73"/>
                  </a:lnTo>
                  <a:lnTo>
                    <a:pt x="147" y="79"/>
                  </a:lnTo>
                  <a:lnTo>
                    <a:pt x="151" y="92"/>
                  </a:lnTo>
                  <a:lnTo>
                    <a:pt x="153" y="103"/>
                  </a:lnTo>
                  <a:lnTo>
                    <a:pt x="151" y="110"/>
                  </a:lnTo>
                  <a:lnTo>
                    <a:pt x="151" y="115"/>
                  </a:lnTo>
                  <a:lnTo>
                    <a:pt x="153" y="117"/>
                  </a:lnTo>
                  <a:lnTo>
                    <a:pt x="157" y="119"/>
                  </a:lnTo>
                  <a:lnTo>
                    <a:pt x="166" y="122"/>
                  </a:lnTo>
                  <a:lnTo>
                    <a:pt x="171" y="124"/>
                  </a:lnTo>
                  <a:lnTo>
                    <a:pt x="180" y="126"/>
                  </a:lnTo>
                  <a:lnTo>
                    <a:pt x="185" y="140"/>
                  </a:lnTo>
                  <a:lnTo>
                    <a:pt x="188" y="154"/>
                  </a:lnTo>
                  <a:lnTo>
                    <a:pt x="191" y="167"/>
                  </a:lnTo>
                  <a:lnTo>
                    <a:pt x="198" y="180"/>
                  </a:lnTo>
                  <a:lnTo>
                    <a:pt x="200" y="190"/>
                  </a:lnTo>
                  <a:lnTo>
                    <a:pt x="200" y="201"/>
                  </a:lnTo>
                  <a:lnTo>
                    <a:pt x="201" y="210"/>
                  </a:lnTo>
                  <a:lnTo>
                    <a:pt x="201" y="215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47164" name="Freeform 356"/>
          <p:cNvSpPr>
            <a:spLocks/>
          </p:cNvSpPr>
          <p:nvPr/>
        </p:nvSpPr>
        <p:spPr bwMode="auto">
          <a:xfrm>
            <a:off x="2516188" y="2676525"/>
            <a:ext cx="436562" cy="527050"/>
          </a:xfrm>
          <a:custGeom>
            <a:avLst/>
            <a:gdLst>
              <a:gd name="T0" fmla="*/ 0 w 275"/>
              <a:gd name="T1" fmla="*/ 0 h 332"/>
              <a:gd name="T2" fmla="*/ 65087 w 275"/>
              <a:gd name="T3" fmla="*/ 6350 h 332"/>
              <a:gd name="T4" fmla="*/ 130175 w 275"/>
              <a:gd name="T5" fmla="*/ 19050 h 332"/>
              <a:gd name="T6" fmla="*/ 192087 w 275"/>
              <a:gd name="T7" fmla="*/ 33337 h 332"/>
              <a:gd name="T8" fmla="*/ 257175 w 275"/>
              <a:gd name="T9" fmla="*/ 49212 h 332"/>
              <a:gd name="T10" fmla="*/ 260350 w 275"/>
              <a:gd name="T11" fmla="*/ 71437 h 332"/>
              <a:gd name="T12" fmla="*/ 265112 w 275"/>
              <a:gd name="T13" fmla="*/ 92075 h 332"/>
              <a:gd name="T14" fmla="*/ 273050 w 275"/>
              <a:gd name="T15" fmla="*/ 109538 h 332"/>
              <a:gd name="T16" fmla="*/ 287337 w 275"/>
              <a:gd name="T17" fmla="*/ 122238 h 332"/>
              <a:gd name="T18" fmla="*/ 315912 w 275"/>
              <a:gd name="T19" fmla="*/ 147637 h 332"/>
              <a:gd name="T20" fmla="*/ 331787 w 275"/>
              <a:gd name="T21" fmla="*/ 160337 h 332"/>
              <a:gd name="T22" fmla="*/ 349250 w 275"/>
              <a:gd name="T23" fmla="*/ 171450 h 332"/>
              <a:gd name="T24" fmla="*/ 363537 w 275"/>
              <a:gd name="T25" fmla="*/ 177800 h 332"/>
              <a:gd name="T26" fmla="*/ 377824 w 275"/>
              <a:gd name="T27" fmla="*/ 184150 h 332"/>
              <a:gd name="T28" fmla="*/ 388937 w 275"/>
              <a:gd name="T29" fmla="*/ 187325 h 332"/>
              <a:gd name="T30" fmla="*/ 395287 w 275"/>
              <a:gd name="T31" fmla="*/ 187325 h 332"/>
              <a:gd name="T32" fmla="*/ 409575 w 275"/>
              <a:gd name="T33" fmla="*/ 214313 h 332"/>
              <a:gd name="T34" fmla="*/ 414337 w 275"/>
              <a:gd name="T35" fmla="*/ 236538 h 332"/>
              <a:gd name="T36" fmla="*/ 417512 w 275"/>
              <a:gd name="T37" fmla="*/ 263525 h 332"/>
              <a:gd name="T38" fmla="*/ 419100 w 275"/>
              <a:gd name="T39" fmla="*/ 290512 h 332"/>
              <a:gd name="T40" fmla="*/ 419100 w 275"/>
              <a:gd name="T41" fmla="*/ 342900 h 332"/>
              <a:gd name="T42" fmla="*/ 425450 w 275"/>
              <a:gd name="T43" fmla="*/ 371475 h 332"/>
              <a:gd name="T44" fmla="*/ 431800 w 275"/>
              <a:gd name="T45" fmla="*/ 398462 h 332"/>
              <a:gd name="T46" fmla="*/ 431800 w 275"/>
              <a:gd name="T47" fmla="*/ 415925 h 332"/>
              <a:gd name="T48" fmla="*/ 434975 w 275"/>
              <a:gd name="T49" fmla="*/ 434975 h 332"/>
              <a:gd name="T50" fmla="*/ 434975 w 275"/>
              <a:gd name="T51" fmla="*/ 477838 h 332"/>
              <a:gd name="T52" fmla="*/ 436562 w 275"/>
              <a:gd name="T53" fmla="*/ 496888 h 332"/>
              <a:gd name="T54" fmla="*/ 436562 w 275"/>
              <a:gd name="T55" fmla="*/ 511175 h 332"/>
              <a:gd name="T56" fmla="*/ 436562 w 275"/>
              <a:gd name="T57" fmla="*/ 523875 h 332"/>
              <a:gd name="T58" fmla="*/ 436562 w 275"/>
              <a:gd name="T59" fmla="*/ 527050 h 33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75"/>
              <a:gd name="T91" fmla="*/ 0 h 332"/>
              <a:gd name="T92" fmla="*/ 275 w 275"/>
              <a:gd name="T93" fmla="*/ 332 h 33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75" h="332">
                <a:moveTo>
                  <a:pt x="0" y="0"/>
                </a:moveTo>
                <a:lnTo>
                  <a:pt x="41" y="4"/>
                </a:lnTo>
                <a:lnTo>
                  <a:pt x="82" y="12"/>
                </a:lnTo>
                <a:lnTo>
                  <a:pt x="121" y="21"/>
                </a:lnTo>
                <a:lnTo>
                  <a:pt x="162" y="31"/>
                </a:lnTo>
                <a:lnTo>
                  <a:pt x="164" y="45"/>
                </a:lnTo>
                <a:lnTo>
                  <a:pt x="167" y="58"/>
                </a:lnTo>
                <a:lnTo>
                  <a:pt x="172" y="69"/>
                </a:lnTo>
                <a:lnTo>
                  <a:pt x="181" y="77"/>
                </a:lnTo>
                <a:lnTo>
                  <a:pt x="199" y="93"/>
                </a:lnTo>
                <a:lnTo>
                  <a:pt x="209" y="101"/>
                </a:lnTo>
                <a:lnTo>
                  <a:pt x="220" y="108"/>
                </a:lnTo>
                <a:lnTo>
                  <a:pt x="229" y="112"/>
                </a:lnTo>
                <a:lnTo>
                  <a:pt x="238" y="116"/>
                </a:lnTo>
                <a:lnTo>
                  <a:pt x="245" y="118"/>
                </a:lnTo>
                <a:lnTo>
                  <a:pt x="249" y="118"/>
                </a:lnTo>
                <a:lnTo>
                  <a:pt x="258" y="135"/>
                </a:lnTo>
                <a:lnTo>
                  <a:pt x="261" y="149"/>
                </a:lnTo>
                <a:lnTo>
                  <a:pt x="263" y="166"/>
                </a:lnTo>
                <a:lnTo>
                  <a:pt x="264" y="183"/>
                </a:lnTo>
                <a:lnTo>
                  <a:pt x="264" y="216"/>
                </a:lnTo>
                <a:lnTo>
                  <a:pt x="268" y="234"/>
                </a:lnTo>
                <a:lnTo>
                  <a:pt x="272" y="251"/>
                </a:lnTo>
                <a:lnTo>
                  <a:pt x="272" y="262"/>
                </a:lnTo>
                <a:lnTo>
                  <a:pt x="274" y="274"/>
                </a:lnTo>
                <a:lnTo>
                  <a:pt x="274" y="301"/>
                </a:lnTo>
                <a:lnTo>
                  <a:pt x="275" y="313"/>
                </a:lnTo>
                <a:lnTo>
                  <a:pt x="275" y="322"/>
                </a:lnTo>
                <a:lnTo>
                  <a:pt x="275" y="330"/>
                </a:lnTo>
                <a:lnTo>
                  <a:pt x="275" y="332"/>
                </a:ln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65" name="Rectangle 357"/>
          <p:cNvSpPr>
            <a:spLocks noChangeArrowheads="1"/>
          </p:cNvSpPr>
          <p:nvPr/>
        </p:nvSpPr>
        <p:spPr bwMode="auto">
          <a:xfrm>
            <a:off x="2914650" y="1557338"/>
            <a:ext cx="169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</a:rPr>
              <a:t>E</a:t>
            </a:r>
            <a:endParaRPr lang="es-ES" sz="2000" b="1"/>
          </a:p>
        </p:txBody>
      </p:sp>
      <p:sp>
        <p:nvSpPr>
          <p:cNvPr id="47166" name="Rectangle 358"/>
          <p:cNvSpPr>
            <a:spLocks noChangeArrowheads="1"/>
          </p:cNvSpPr>
          <p:nvPr/>
        </p:nvSpPr>
        <p:spPr bwMode="auto">
          <a:xfrm>
            <a:off x="3036888" y="168116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s-ES"/>
          </a:p>
        </p:txBody>
      </p:sp>
      <p:sp>
        <p:nvSpPr>
          <p:cNvPr id="47167" name="Rectangle 359"/>
          <p:cNvSpPr>
            <a:spLocks noChangeArrowheads="1"/>
          </p:cNvSpPr>
          <p:nvPr/>
        </p:nvSpPr>
        <p:spPr bwMode="auto">
          <a:xfrm>
            <a:off x="3922713" y="1196975"/>
            <a:ext cx="155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</a:rPr>
              <a:t>T</a:t>
            </a:r>
            <a:endParaRPr lang="es-ES" sz="2000" b="1"/>
          </a:p>
        </p:txBody>
      </p:sp>
      <p:sp>
        <p:nvSpPr>
          <p:cNvPr id="42345" name="Rectangle 361"/>
          <p:cNvSpPr>
            <a:spLocks noChangeArrowheads="1"/>
          </p:cNvSpPr>
          <p:nvPr/>
        </p:nvSpPr>
        <p:spPr bwMode="auto">
          <a:xfrm>
            <a:off x="2914650" y="2349500"/>
            <a:ext cx="441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s-ES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</a:t>
            </a:r>
            <a:r>
              <a:rPr lang="es-ES" sz="2000" b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</a:p>
        </p:txBody>
      </p:sp>
      <p:sp>
        <p:nvSpPr>
          <p:cNvPr id="42348" name="Rectangle 364"/>
          <p:cNvSpPr>
            <a:spLocks noChangeArrowheads="1"/>
          </p:cNvSpPr>
          <p:nvPr/>
        </p:nvSpPr>
        <p:spPr bwMode="auto">
          <a:xfrm>
            <a:off x="2986088" y="3932238"/>
            <a:ext cx="69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s-ES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350" name="Rectangle 366"/>
          <p:cNvSpPr>
            <a:spLocks noChangeArrowheads="1"/>
          </p:cNvSpPr>
          <p:nvPr/>
        </p:nvSpPr>
        <p:spPr bwMode="auto">
          <a:xfrm>
            <a:off x="3417888" y="4437063"/>
            <a:ext cx="368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s-ES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171" name="Rectangle 367"/>
          <p:cNvSpPr>
            <a:spLocks noChangeArrowheads="1"/>
          </p:cNvSpPr>
          <p:nvPr/>
        </p:nvSpPr>
        <p:spPr bwMode="auto">
          <a:xfrm>
            <a:off x="3779838" y="4543425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s-ES"/>
          </a:p>
        </p:txBody>
      </p:sp>
      <p:sp>
        <p:nvSpPr>
          <p:cNvPr id="42352" name="Rectangle 368"/>
          <p:cNvSpPr>
            <a:spLocks noChangeArrowheads="1"/>
          </p:cNvSpPr>
          <p:nvPr/>
        </p:nvSpPr>
        <p:spPr bwMode="auto">
          <a:xfrm>
            <a:off x="2409825" y="3860800"/>
            <a:ext cx="538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s-ES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ABS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173" name="Rectangle 369"/>
          <p:cNvSpPr>
            <a:spLocks noChangeArrowheads="1"/>
          </p:cNvSpPr>
          <p:nvPr/>
        </p:nvSpPr>
        <p:spPr bwMode="auto">
          <a:xfrm>
            <a:off x="2905125" y="3806825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s-ES"/>
          </a:p>
        </p:txBody>
      </p:sp>
      <p:sp>
        <p:nvSpPr>
          <p:cNvPr id="47174" name="Rectangle 370"/>
          <p:cNvSpPr>
            <a:spLocks noChangeArrowheads="1"/>
          </p:cNvSpPr>
          <p:nvPr/>
        </p:nvSpPr>
        <p:spPr bwMode="auto">
          <a:xfrm>
            <a:off x="2595563" y="5248275"/>
            <a:ext cx="427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</a:rPr>
              <a:t>EF</a:t>
            </a:r>
            <a:r>
              <a:rPr lang="es-ES" sz="2000" b="1" baseline="-2500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47175" name="Rectangle 372"/>
          <p:cNvSpPr>
            <a:spLocks noChangeArrowheads="1"/>
          </p:cNvSpPr>
          <p:nvPr/>
        </p:nvSpPr>
        <p:spPr bwMode="auto">
          <a:xfrm>
            <a:off x="2913063" y="5248275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s-ES"/>
          </a:p>
        </p:txBody>
      </p:sp>
      <p:grpSp>
        <p:nvGrpSpPr>
          <p:cNvPr id="47176" name="Group 375"/>
          <p:cNvGrpSpPr>
            <a:grpSpLocks/>
          </p:cNvGrpSpPr>
          <p:nvPr/>
        </p:nvGrpSpPr>
        <p:grpSpPr bwMode="auto">
          <a:xfrm>
            <a:off x="2266950" y="2492375"/>
            <a:ext cx="244475" cy="136525"/>
            <a:chOff x="1188" y="1443"/>
            <a:chExt cx="154" cy="86"/>
          </a:xfrm>
        </p:grpSpPr>
        <p:sp>
          <p:nvSpPr>
            <p:cNvPr id="47248" name="Freeform 373"/>
            <p:cNvSpPr>
              <a:spLocks/>
            </p:cNvSpPr>
            <p:nvPr/>
          </p:nvSpPr>
          <p:spPr bwMode="auto">
            <a:xfrm>
              <a:off x="1188" y="1443"/>
              <a:ext cx="154" cy="86"/>
            </a:xfrm>
            <a:custGeom>
              <a:avLst/>
              <a:gdLst>
                <a:gd name="T0" fmla="*/ 25 w 154"/>
                <a:gd name="T1" fmla="*/ 81 h 86"/>
                <a:gd name="T2" fmla="*/ 9 w 154"/>
                <a:gd name="T3" fmla="*/ 74 h 86"/>
                <a:gd name="T4" fmla="*/ 2 w 154"/>
                <a:gd name="T5" fmla="*/ 48 h 86"/>
                <a:gd name="T6" fmla="*/ 0 w 154"/>
                <a:gd name="T7" fmla="*/ 24 h 86"/>
                <a:gd name="T8" fmla="*/ 2 w 154"/>
                <a:gd name="T9" fmla="*/ 16 h 86"/>
                <a:gd name="T10" fmla="*/ 6 w 154"/>
                <a:gd name="T11" fmla="*/ 26 h 86"/>
                <a:gd name="T12" fmla="*/ 18 w 154"/>
                <a:gd name="T13" fmla="*/ 38 h 86"/>
                <a:gd name="T14" fmla="*/ 29 w 154"/>
                <a:gd name="T15" fmla="*/ 43 h 86"/>
                <a:gd name="T16" fmla="*/ 36 w 154"/>
                <a:gd name="T17" fmla="*/ 51 h 86"/>
                <a:gd name="T18" fmla="*/ 37 w 154"/>
                <a:gd name="T19" fmla="*/ 64 h 86"/>
                <a:gd name="T20" fmla="*/ 39 w 154"/>
                <a:gd name="T21" fmla="*/ 74 h 86"/>
                <a:gd name="T22" fmla="*/ 44 w 154"/>
                <a:gd name="T23" fmla="*/ 72 h 86"/>
                <a:gd name="T24" fmla="*/ 48 w 154"/>
                <a:gd name="T25" fmla="*/ 48 h 86"/>
                <a:gd name="T26" fmla="*/ 49 w 154"/>
                <a:gd name="T27" fmla="*/ 26 h 86"/>
                <a:gd name="T28" fmla="*/ 55 w 154"/>
                <a:gd name="T29" fmla="*/ 13 h 86"/>
                <a:gd name="T30" fmla="*/ 70 w 154"/>
                <a:gd name="T31" fmla="*/ 5 h 86"/>
                <a:gd name="T32" fmla="*/ 85 w 154"/>
                <a:gd name="T33" fmla="*/ 15 h 86"/>
                <a:gd name="T34" fmla="*/ 81 w 154"/>
                <a:gd name="T35" fmla="*/ 40 h 86"/>
                <a:gd name="T36" fmla="*/ 72 w 154"/>
                <a:gd name="T37" fmla="*/ 61 h 86"/>
                <a:gd name="T38" fmla="*/ 68 w 154"/>
                <a:gd name="T39" fmla="*/ 74 h 86"/>
                <a:gd name="T40" fmla="*/ 68 w 154"/>
                <a:gd name="T41" fmla="*/ 81 h 86"/>
                <a:gd name="T42" fmla="*/ 78 w 154"/>
                <a:gd name="T43" fmla="*/ 83 h 86"/>
                <a:gd name="T44" fmla="*/ 90 w 154"/>
                <a:gd name="T45" fmla="*/ 74 h 86"/>
                <a:gd name="T46" fmla="*/ 93 w 154"/>
                <a:gd name="T47" fmla="*/ 64 h 86"/>
                <a:gd name="T48" fmla="*/ 97 w 154"/>
                <a:gd name="T49" fmla="*/ 59 h 86"/>
                <a:gd name="T50" fmla="*/ 106 w 154"/>
                <a:gd name="T51" fmla="*/ 53 h 86"/>
                <a:gd name="T52" fmla="*/ 110 w 154"/>
                <a:gd name="T53" fmla="*/ 29 h 86"/>
                <a:gd name="T54" fmla="*/ 118 w 154"/>
                <a:gd name="T55" fmla="*/ 13 h 86"/>
                <a:gd name="T56" fmla="*/ 131 w 154"/>
                <a:gd name="T57" fmla="*/ 10 h 86"/>
                <a:gd name="T58" fmla="*/ 147 w 154"/>
                <a:gd name="T59" fmla="*/ 10 h 86"/>
                <a:gd name="T60" fmla="*/ 154 w 154"/>
                <a:gd name="T61" fmla="*/ 24 h 86"/>
                <a:gd name="T62" fmla="*/ 150 w 154"/>
                <a:gd name="T63" fmla="*/ 43 h 86"/>
                <a:gd name="T64" fmla="*/ 139 w 154"/>
                <a:gd name="T65" fmla="*/ 58 h 86"/>
                <a:gd name="T66" fmla="*/ 121 w 154"/>
                <a:gd name="T67" fmla="*/ 64 h 86"/>
                <a:gd name="T68" fmla="*/ 118 w 154"/>
                <a:gd name="T69" fmla="*/ 64 h 86"/>
                <a:gd name="T70" fmla="*/ 106 w 154"/>
                <a:gd name="T71" fmla="*/ 81 h 86"/>
                <a:gd name="T72" fmla="*/ 83 w 154"/>
                <a:gd name="T73" fmla="*/ 86 h 86"/>
                <a:gd name="T74" fmla="*/ 45 w 154"/>
                <a:gd name="T75" fmla="*/ 85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4"/>
                <a:gd name="T115" fmla="*/ 0 h 86"/>
                <a:gd name="T116" fmla="*/ 154 w 154"/>
                <a:gd name="T117" fmla="*/ 86 h 8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4" h="86">
                  <a:moveTo>
                    <a:pt x="34" y="85"/>
                  </a:moveTo>
                  <a:lnTo>
                    <a:pt x="25" y="81"/>
                  </a:lnTo>
                  <a:lnTo>
                    <a:pt x="17" y="77"/>
                  </a:lnTo>
                  <a:lnTo>
                    <a:pt x="9" y="74"/>
                  </a:lnTo>
                  <a:lnTo>
                    <a:pt x="0" y="69"/>
                  </a:lnTo>
                  <a:lnTo>
                    <a:pt x="2" y="48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3" y="21"/>
                  </a:lnTo>
                  <a:lnTo>
                    <a:pt x="6" y="26"/>
                  </a:lnTo>
                  <a:lnTo>
                    <a:pt x="12" y="32"/>
                  </a:lnTo>
                  <a:lnTo>
                    <a:pt x="18" y="38"/>
                  </a:lnTo>
                  <a:lnTo>
                    <a:pt x="22" y="42"/>
                  </a:lnTo>
                  <a:lnTo>
                    <a:pt x="29" y="43"/>
                  </a:lnTo>
                  <a:lnTo>
                    <a:pt x="34" y="45"/>
                  </a:lnTo>
                  <a:lnTo>
                    <a:pt x="36" y="51"/>
                  </a:lnTo>
                  <a:lnTo>
                    <a:pt x="36" y="58"/>
                  </a:lnTo>
                  <a:lnTo>
                    <a:pt x="37" y="64"/>
                  </a:lnTo>
                  <a:lnTo>
                    <a:pt x="37" y="70"/>
                  </a:lnTo>
                  <a:lnTo>
                    <a:pt x="39" y="74"/>
                  </a:lnTo>
                  <a:lnTo>
                    <a:pt x="40" y="75"/>
                  </a:lnTo>
                  <a:lnTo>
                    <a:pt x="44" y="72"/>
                  </a:lnTo>
                  <a:lnTo>
                    <a:pt x="48" y="64"/>
                  </a:lnTo>
                  <a:lnTo>
                    <a:pt x="48" y="48"/>
                  </a:lnTo>
                  <a:lnTo>
                    <a:pt x="49" y="35"/>
                  </a:lnTo>
                  <a:lnTo>
                    <a:pt x="49" y="26"/>
                  </a:lnTo>
                  <a:lnTo>
                    <a:pt x="51" y="19"/>
                  </a:lnTo>
                  <a:lnTo>
                    <a:pt x="55" y="13"/>
                  </a:lnTo>
                  <a:lnTo>
                    <a:pt x="61" y="8"/>
                  </a:lnTo>
                  <a:lnTo>
                    <a:pt x="70" y="5"/>
                  </a:lnTo>
                  <a:lnTo>
                    <a:pt x="83" y="0"/>
                  </a:lnTo>
                  <a:lnTo>
                    <a:pt x="85" y="15"/>
                  </a:lnTo>
                  <a:lnTo>
                    <a:pt x="83" y="27"/>
                  </a:lnTo>
                  <a:lnTo>
                    <a:pt x="81" y="40"/>
                  </a:lnTo>
                  <a:lnTo>
                    <a:pt x="74" y="53"/>
                  </a:lnTo>
                  <a:lnTo>
                    <a:pt x="72" y="61"/>
                  </a:lnTo>
                  <a:lnTo>
                    <a:pt x="70" y="69"/>
                  </a:lnTo>
                  <a:lnTo>
                    <a:pt x="68" y="74"/>
                  </a:lnTo>
                  <a:lnTo>
                    <a:pt x="67" y="79"/>
                  </a:lnTo>
                  <a:lnTo>
                    <a:pt x="68" y="81"/>
                  </a:lnTo>
                  <a:lnTo>
                    <a:pt x="72" y="83"/>
                  </a:lnTo>
                  <a:lnTo>
                    <a:pt x="78" y="83"/>
                  </a:lnTo>
                  <a:lnTo>
                    <a:pt x="87" y="81"/>
                  </a:lnTo>
                  <a:lnTo>
                    <a:pt x="90" y="74"/>
                  </a:lnTo>
                  <a:lnTo>
                    <a:pt x="91" y="69"/>
                  </a:lnTo>
                  <a:lnTo>
                    <a:pt x="93" y="64"/>
                  </a:lnTo>
                  <a:lnTo>
                    <a:pt x="93" y="61"/>
                  </a:lnTo>
                  <a:lnTo>
                    <a:pt x="97" y="59"/>
                  </a:lnTo>
                  <a:lnTo>
                    <a:pt x="101" y="56"/>
                  </a:lnTo>
                  <a:lnTo>
                    <a:pt x="106" y="53"/>
                  </a:lnTo>
                  <a:lnTo>
                    <a:pt x="108" y="40"/>
                  </a:lnTo>
                  <a:lnTo>
                    <a:pt x="110" y="29"/>
                  </a:lnTo>
                  <a:lnTo>
                    <a:pt x="113" y="19"/>
                  </a:lnTo>
                  <a:lnTo>
                    <a:pt x="118" y="13"/>
                  </a:lnTo>
                  <a:lnTo>
                    <a:pt x="123" y="10"/>
                  </a:lnTo>
                  <a:lnTo>
                    <a:pt x="131" y="10"/>
                  </a:lnTo>
                  <a:lnTo>
                    <a:pt x="139" y="10"/>
                  </a:lnTo>
                  <a:lnTo>
                    <a:pt x="147" y="10"/>
                  </a:lnTo>
                  <a:lnTo>
                    <a:pt x="151" y="13"/>
                  </a:lnTo>
                  <a:lnTo>
                    <a:pt x="154" y="24"/>
                  </a:lnTo>
                  <a:lnTo>
                    <a:pt x="152" y="32"/>
                  </a:lnTo>
                  <a:lnTo>
                    <a:pt x="150" y="43"/>
                  </a:lnTo>
                  <a:lnTo>
                    <a:pt x="145" y="53"/>
                  </a:lnTo>
                  <a:lnTo>
                    <a:pt x="139" y="58"/>
                  </a:lnTo>
                  <a:lnTo>
                    <a:pt x="131" y="61"/>
                  </a:lnTo>
                  <a:lnTo>
                    <a:pt x="121" y="64"/>
                  </a:lnTo>
                  <a:lnTo>
                    <a:pt x="120" y="64"/>
                  </a:lnTo>
                  <a:lnTo>
                    <a:pt x="118" y="64"/>
                  </a:lnTo>
                  <a:lnTo>
                    <a:pt x="113" y="75"/>
                  </a:lnTo>
                  <a:lnTo>
                    <a:pt x="106" y="81"/>
                  </a:lnTo>
                  <a:lnTo>
                    <a:pt x="95" y="85"/>
                  </a:lnTo>
                  <a:lnTo>
                    <a:pt x="83" y="86"/>
                  </a:lnTo>
                  <a:lnTo>
                    <a:pt x="59" y="86"/>
                  </a:lnTo>
                  <a:lnTo>
                    <a:pt x="45" y="85"/>
                  </a:lnTo>
                  <a:lnTo>
                    <a:pt x="34" y="85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49" name="Freeform 374"/>
            <p:cNvSpPr>
              <a:spLocks/>
            </p:cNvSpPr>
            <p:nvPr/>
          </p:nvSpPr>
          <p:spPr bwMode="auto">
            <a:xfrm>
              <a:off x="1188" y="1443"/>
              <a:ext cx="154" cy="86"/>
            </a:xfrm>
            <a:custGeom>
              <a:avLst/>
              <a:gdLst>
                <a:gd name="T0" fmla="*/ 25 w 154"/>
                <a:gd name="T1" fmla="*/ 81 h 86"/>
                <a:gd name="T2" fmla="*/ 9 w 154"/>
                <a:gd name="T3" fmla="*/ 74 h 86"/>
                <a:gd name="T4" fmla="*/ 2 w 154"/>
                <a:gd name="T5" fmla="*/ 48 h 86"/>
                <a:gd name="T6" fmla="*/ 0 w 154"/>
                <a:gd name="T7" fmla="*/ 24 h 86"/>
                <a:gd name="T8" fmla="*/ 2 w 154"/>
                <a:gd name="T9" fmla="*/ 16 h 86"/>
                <a:gd name="T10" fmla="*/ 6 w 154"/>
                <a:gd name="T11" fmla="*/ 26 h 86"/>
                <a:gd name="T12" fmla="*/ 18 w 154"/>
                <a:gd name="T13" fmla="*/ 38 h 86"/>
                <a:gd name="T14" fmla="*/ 29 w 154"/>
                <a:gd name="T15" fmla="*/ 43 h 86"/>
                <a:gd name="T16" fmla="*/ 36 w 154"/>
                <a:gd name="T17" fmla="*/ 51 h 86"/>
                <a:gd name="T18" fmla="*/ 37 w 154"/>
                <a:gd name="T19" fmla="*/ 64 h 86"/>
                <a:gd name="T20" fmla="*/ 39 w 154"/>
                <a:gd name="T21" fmla="*/ 74 h 86"/>
                <a:gd name="T22" fmla="*/ 44 w 154"/>
                <a:gd name="T23" fmla="*/ 72 h 86"/>
                <a:gd name="T24" fmla="*/ 48 w 154"/>
                <a:gd name="T25" fmla="*/ 48 h 86"/>
                <a:gd name="T26" fmla="*/ 49 w 154"/>
                <a:gd name="T27" fmla="*/ 26 h 86"/>
                <a:gd name="T28" fmla="*/ 55 w 154"/>
                <a:gd name="T29" fmla="*/ 13 h 86"/>
                <a:gd name="T30" fmla="*/ 70 w 154"/>
                <a:gd name="T31" fmla="*/ 5 h 86"/>
                <a:gd name="T32" fmla="*/ 85 w 154"/>
                <a:gd name="T33" fmla="*/ 15 h 86"/>
                <a:gd name="T34" fmla="*/ 81 w 154"/>
                <a:gd name="T35" fmla="*/ 40 h 86"/>
                <a:gd name="T36" fmla="*/ 72 w 154"/>
                <a:gd name="T37" fmla="*/ 61 h 86"/>
                <a:gd name="T38" fmla="*/ 68 w 154"/>
                <a:gd name="T39" fmla="*/ 74 h 86"/>
                <a:gd name="T40" fmla="*/ 68 w 154"/>
                <a:gd name="T41" fmla="*/ 81 h 86"/>
                <a:gd name="T42" fmla="*/ 78 w 154"/>
                <a:gd name="T43" fmla="*/ 83 h 86"/>
                <a:gd name="T44" fmla="*/ 90 w 154"/>
                <a:gd name="T45" fmla="*/ 74 h 86"/>
                <a:gd name="T46" fmla="*/ 93 w 154"/>
                <a:gd name="T47" fmla="*/ 64 h 86"/>
                <a:gd name="T48" fmla="*/ 97 w 154"/>
                <a:gd name="T49" fmla="*/ 59 h 86"/>
                <a:gd name="T50" fmla="*/ 106 w 154"/>
                <a:gd name="T51" fmla="*/ 53 h 86"/>
                <a:gd name="T52" fmla="*/ 110 w 154"/>
                <a:gd name="T53" fmla="*/ 29 h 86"/>
                <a:gd name="T54" fmla="*/ 118 w 154"/>
                <a:gd name="T55" fmla="*/ 13 h 86"/>
                <a:gd name="T56" fmla="*/ 131 w 154"/>
                <a:gd name="T57" fmla="*/ 10 h 86"/>
                <a:gd name="T58" fmla="*/ 147 w 154"/>
                <a:gd name="T59" fmla="*/ 10 h 86"/>
                <a:gd name="T60" fmla="*/ 154 w 154"/>
                <a:gd name="T61" fmla="*/ 24 h 86"/>
                <a:gd name="T62" fmla="*/ 150 w 154"/>
                <a:gd name="T63" fmla="*/ 43 h 86"/>
                <a:gd name="T64" fmla="*/ 139 w 154"/>
                <a:gd name="T65" fmla="*/ 58 h 86"/>
                <a:gd name="T66" fmla="*/ 121 w 154"/>
                <a:gd name="T67" fmla="*/ 64 h 86"/>
                <a:gd name="T68" fmla="*/ 118 w 154"/>
                <a:gd name="T69" fmla="*/ 64 h 86"/>
                <a:gd name="T70" fmla="*/ 106 w 154"/>
                <a:gd name="T71" fmla="*/ 81 h 86"/>
                <a:gd name="T72" fmla="*/ 83 w 154"/>
                <a:gd name="T73" fmla="*/ 86 h 86"/>
                <a:gd name="T74" fmla="*/ 45 w 154"/>
                <a:gd name="T75" fmla="*/ 85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4"/>
                <a:gd name="T115" fmla="*/ 0 h 86"/>
                <a:gd name="T116" fmla="*/ 154 w 154"/>
                <a:gd name="T117" fmla="*/ 86 h 8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4" h="86">
                  <a:moveTo>
                    <a:pt x="34" y="85"/>
                  </a:moveTo>
                  <a:lnTo>
                    <a:pt x="25" y="81"/>
                  </a:lnTo>
                  <a:lnTo>
                    <a:pt x="17" y="77"/>
                  </a:lnTo>
                  <a:lnTo>
                    <a:pt x="9" y="74"/>
                  </a:lnTo>
                  <a:lnTo>
                    <a:pt x="0" y="69"/>
                  </a:lnTo>
                  <a:lnTo>
                    <a:pt x="2" y="48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3" y="21"/>
                  </a:lnTo>
                  <a:lnTo>
                    <a:pt x="6" y="26"/>
                  </a:lnTo>
                  <a:lnTo>
                    <a:pt x="12" y="32"/>
                  </a:lnTo>
                  <a:lnTo>
                    <a:pt x="18" y="38"/>
                  </a:lnTo>
                  <a:lnTo>
                    <a:pt x="22" y="42"/>
                  </a:lnTo>
                  <a:lnTo>
                    <a:pt x="29" y="43"/>
                  </a:lnTo>
                  <a:lnTo>
                    <a:pt x="34" y="45"/>
                  </a:lnTo>
                  <a:lnTo>
                    <a:pt x="36" y="51"/>
                  </a:lnTo>
                  <a:lnTo>
                    <a:pt x="36" y="58"/>
                  </a:lnTo>
                  <a:lnTo>
                    <a:pt x="37" y="64"/>
                  </a:lnTo>
                  <a:lnTo>
                    <a:pt x="37" y="70"/>
                  </a:lnTo>
                  <a:lnTo>
                    <a:pt x="39" y="74"/>
                  </a:lnTo>
                  <a:lnTo>
                    <a:pt x="40" y="75"/>
                  </a:lnTo>
                  <a:lnTo>
                    <a:pt x="44" y="72"/>
                  </a:lnTo>
                  <a:lnTo>
                    <a:pt x="48" y="64"/>
                  </a:lnTo>
                  <a:lnTo>
                    <a:pt x="48" y="48"/>
                  </a:lnTo>
                  <a:lnTo>
                    <a:pt x="49" y="35"/>
                  </a:lnTo>
                  <a:lnTo>
                    <a:pt x="49" y="26"/>
                  </a:lnTo>
                  <a:lnTo>
                    <a:pt x="51" y="19"/>
                  </a:lnTo>
                  <a:lnTo>
                    <a:pt x="55" y="13"/>
                  </a:lnTo>
                  <a:lnTo>
                    <a:pt x="61" y="8"/>
                  </a:lnTo>
                  <a:lnTo>
                    <a:pt x="70" y="5"/>
                  </a:lnTo>
                  <a:lnTo>
                    <a:pt x="83" y="0"/>
                  </a:lnTo>
                  <a:lnTo>
                    <a:pt x="85" y="15"/>
                  </a:lnTo>
                  <a:lnTo>
                    <a:pt x="83" y="27"/>
                  </a:lnTo>
                  <a:lnTo>
                    <a:pt x="81" y="40"/>
                  </a:lnTo>
                  <a:lnTo>
                    <a:pt x="74" y="53"/>
                  </a:lnTo>
                  <a:lnTo>
                    <a:pt x="72" y="61"/>
                  </a:lnTo>
                  <a:lnTo>
                    <a:pt x="70" y="69"/>
                  </a:lnTo>
                  <a:lnTo>
                    <a:pt x="68" y="74"/>
                  </a:lnTo>
                  <a:lnTo>
                    <a:pt x="67" y="79"/>
                  </a:lnTo>
                  <a:lnTo>
                    <a:pt x="68" y="81"/>
                  </a:lnTo>
                  <a:lnTo>
                    <a:pt x="72" y="83"/>
                  </a:lnTo>
                  <a:lnTo>
                    <a:pt x="78" y="83"/>
                  </a:lnTo>
                  <a:lnTo>
                    <a:pt x="87" y="81"/>
                  </a:lnTo>
                  <a:lnTo>
                    <a:pt x="90" y="74"/>
                  </a:lnTo>
                  <a:lnTo>
                    <a:pt x="91" y="69"/>
                  </a:lnTo>
                  <a:lnTo>
                    <a:pt x="93" y="64"/>
                  </a:lnTo>
                  <a:lnTo>
                    <a:pt x="93" y="61"/>
                  </a:lnTo>
                  <a:lnTo>
                    <a:pt x="97" y="59"/>
                  </a:lnTo>
                  <a:lnTo>
                    <a:pt x="101" y="56"/>
                  </a:lnTo>
                  <a:lnTo>
                    <a:pt x="106" y="53"/>
                  </a:lnTo>
                  <a:lnTo>
                    <a:pt x="108" y="40"/>
                  </a:lnTo>
                  <a:lnTo>
                    <a:pt x="110" y="29"/>
                  </a:lnTo>
                  <a:lnTo>
                    <a:pt x="113" y="19"/>
                  </a:lnTo>
                  <a:lnTo>
                    <a:pt x="118" y="13"/>
                  </a:lnTo>
                  <a:lnTo>
                    <a:pt x="123" y="10"/>
                  </a:lnTo>
                  <a:lnTo>
                    <a:pt x="131" y="10"/>
                  </a:lnTo>
                  <a:lnTo>
                    <a:pt x="139" y="10"/>
                  </a:lnTo>
                  <a:lnTo>
                    <a:pt x="147" y="10"/>
                  </a:lnTo>
                  <a:lnTo>
                    <a:pt x="151" y="13"/>
                  </a:lnTo>
                  <a:lnTo>
                    <a:pt x="154" y="24"/>
                  </a:lnTo>
                  <a:lnTo>
                    <a:pt x="152" y="32"/>
                  </a:lnTo>
                  <a:lnTo>
                    <a:pt x="150" y="43"/>
                  </a:lnTo>
                  <a:lnTo>
                    <a:pt x="145" y="53"/>
                  </a:lnTo>
                  <a:lnTo>
                    <a:pt x="139" y="58"/>
                  </a:lnTo>
                  <a:lnTo>
                    <a:pt x="131" y="61"/>
                  </a:lnTo>
                  <a:lnTo>
                    <a:pt x="121" y="64"/>
                  </a:lnTo>
                  <a:lnTo>
                    <a:pt x="120" y="64"/>
                  </a:lnTo>
                  <a:lnTo>
                    <a:pt x="118" y="64"/>
                  </a:lnTo>
                  <a:lnTo>
                    <a:pt x="113" y="75"/>
                  </a:lnTo>
                  <a:lnTo>
                    <a:pt x="106" y="81"/>
                  </a:lnTo>
                  <a:lnTo>
                    <a:pt x="95" y="85"/>
                  </a:lnTo>
                  <a:lnTo>
                    <a:pt x="83" y="86"/>
                  </a:lnTo>
                  <a:lnTo>
                    <a:pt x="59" y="86"/>
                  </a:lnTo>
                  <a:lnTo>
                    <a:pt x="45" y="85"/>
                  </a:lnTo>
                  <a:lnTo>
                    <a:pt x="34" y="85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77" name="Group 378"/>
          <p:cNvGrpSpPr>
            <a:grpSpLocks/>
          </p:cNvGrpSpPr>
          <p:nvPr/>
        </p:nvGrpSpPr>
        <p:grpSpPr bwMode="auto">
          <a:xfrm>
            <a:off x="2552700" y="2144713"/>
            <a:ext cx="246063" cy="136525"/>
            <a:chOff x="1382" y="1215"/>
            <a:chExt cx="155" cy="86"/>
          </a:xfrm>
        </p:grpSpPr>
        <p:sp>
          <p:nvSpPr>
            <p:cNvPr id="47246" name="Freeform 376"/>
            <p:cNvSpPr>
              <a:spLocks/>
            </p:cNvSpPr>
            <p:nvPr/>
          </p:nvSpPr>
          <p:spPr bwMode="auto">
            <a:xfrm>
              <a:off x="1382" y="1215"/>
              <a:ext cx="155" cy="86"/>
            </a:xfrm>
            <a:custGeom>
              <a:avLst/>
              <a:gdLst>
                <a:gd name="T0" fmla="*/ 26 w 155"/>
                <a:gd name="T1" fmla="*/ 81 h 86"/>
                <a:gd name="T2" fmla="*/ 10 w 155"/>
                <a:gd name="T3" fmla="*/ 74 h 86"/>
                <a:gd name="T4" fmla="*/ 3 w 155"/>
                <a:gd name="T5" fmla="*/ 49 h 86"/>
                <a:gd name="T6" fmla="*/ 0 w 155"/>
                <a:gd name="T7" fmla="*/ 24 h 86"/>
                <a:gd name="T8" fmla="*/ 3 w 155"/>
                <a:gd name="T9" fmla="*/ 16 h 86"/>
                <a:gd name="T10" fmla="*/ 7 w 155"/>
                <a:gd name="T11" fmla="*/ 26 h 86"/>
                <a:gd name="T12" fmla="*/ 19 w 155"/>
                <a:gd name="T13" fmla="*/ 38 h 86"/>
                <a:gd name="T14" fmla="*/ 29 w 155"/>
                <a:gd name="T15" fmla="*/ 43 h 86"/>
                <a:gd name="T16" fmla="*/ 37 w 155"/>
                <a:gd name="T17" fmla="*/ 51 h 86"/>
                <a:gd name="T18" fmla="*/ 38 w 155"/>
                <a:gd name="T19" fmla="*/ 65 h 86"/>
                <a:gd name="T20" fmla="*/ 40 w 155"/>
                <a:gd name="T21" fmla="*/ 74 h 86"/>
                <a:gd name="T22" fmla="*/ 44 w 155"/>
                <a:gd name="T23" fmla="*/ 72 h 86"/>
                <a:gd name="T24" fmla="*/ 49 w 155"/>
                <a:gd name="T25" fmla="*/ 49 h 86"/>
                <a:gd name="T26" fmla="*/ 50 w 155"/>
                <a:gd name="T27" fmla="*/ 26 h 86"/>
                <a:gd name="T28" fmla="*/ 56 w 155"/>
                <a:gd name="T29" fmla="*/ 13 h 86"/>
                <a:gd name="T30" fmla="*/ 71 w 155"/>
                <a:gd name="T31" fmla="*/ 5 h 86"/>
                <a:gd name="T32" fmla="*/ 86 w 155"/>
                <a:gd name="T33" fmla="*/ 15 h 86"/>
                <a:gd name="T34" fmla="*/ 82 w 155"/>
                <a:gd name="T35" fmla="*/ 40 h 86"/>
                <a:gd name="T36" fmla="*/ 72 w 155"/>
                <a:gd name="T37" fmla="*/ 61 h 86"/>
                <a:gd name="T38" fmla="*/ 69 w 155"/>
                <a:gd name="T39" fmla="*/ 74 h 86"/>
                <a:gd name="T40" fmla="*/ 69 w 155"/>
                <a:gd name="T41" fmla="*/ 81 h 86"/>
                <a:gd name="T42" fmla="*/ 79 w 155"/>
                <a:gd name="T43" fmla="*/ 83 h 86"/>
                <a:gd name="T44" fmla="*/ 91 w 155"/>
                <a:gd name="T45" fmla="*/ 74 h 86"/>
                <a:gd name="T46" fmla="*/ 94 w 155"/>
                <a:gd name="T47" fmla="*/ 65 h 86"/>
                <a:gd name="T48" fmla="*/ 98 w 155"/>
                <a:gd name="T49" fmla="*/ 59 h 86"/>
                <a:gd name="T50" fmla="*/ 107 w 155"/>
                <a:gd name="T51" fmla="*/ 53 h 86"/>
                <a:gd name="T52" fmla="*/ 111 w 155"/>
                <a:gd name="T53" fmla="*/ 29 h 86"/>
                <a:gd name="T54" fmla="*/ 118 w 155"/>
                <a:gd name="T55" fmla="*/ 13 h 86"/>
                <a:gd name="T56" fmla="*/ 131 w 155"/>
                <a:gd name="T57" fmla="*/ 10 h 86"/>
                <a:gd name="T58" fmla="*/ 147 w 155"/>
                <a:gd name="T59" fmla="*/ 10 h 86"/>
                <a:gd name="T60" fmla="*/ 155 w 155"/>
                <a:gd name="T61" fmla="*/ 24 h 86"/>
                <a:gd name="T62" fmla="*/ 151 w 155"/>
                <a:gd name="T63" fmla="*/ 43 h 86"/>
                <a:gd name="T64" fmla="*/ 140 w 155"/>
                <a:gd name="T65" fmla="*/ 58 h 86"/>
                <a:gd name="T66" fmla="*/ 122 w 155"/>
                <a:gd name="T67" fmla="*/ 65 h 86"/>
                <a:gd name="T68" fmla="*/ 118 w 155"/>
                <a:gd name="T69" fmla="*/ 65 h 86"/>
                <a:gd name="T70" fmla="*/ 107 w 155"/>
                <a:gd name="T71" fmla="*/ 81 h 86"/>
                <a:gd name="T72" fmla="*/ 84 w 155"/>
                <a:gd name="T73" fmla="*/ 86 h 86"/>
                <a:gd name="T74" fmla="*/ 45 w 155"/>
                <a:gd name="T75" fmla="*/ 85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5"/>
                <a:gd name="T115" fmla="*/ 0 h 86"/>
                <a:gd name="T116" fmla="*/ 155 w 155"/>
                <a:gd name="T117" fmla="*/ 86 h 8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5" h="86">
                  <a:moveTo>
                    <a:pt x="35" y="85"/>
                  </a:moveTo>
                  <a:lnTo>
                    <a:pt x="26" y="81"/>
                  </a:lnTo>
                  <a:lnTo>
                    <a:pt x="18" y="77"/>
                  </a:lnTo>
                  <a:lnTo>
                    <a:pt x="10" y="74"/>
                  </a:lnTo>
                  <a:lnTo>
                    <a:pt x="0" y="69"/>
                  </a:lnTo>
                  <a:lnTo>
                    <a:pt x="3" y="49"/>
                  </a:lnTo>
                  <a:lnTo>
                    <a:pt x="3" y="32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3" y="16"/>
                  </a:lnTo>
                  <a:lnTo>
                    <a:pt x="4" y="21"/>
                  </a:lnTo>
                  <a:lnTo>
                    <a:pt x="7" y="26"/>
                  </a:lnTo>
                  <a:lnTo>
                    <a:pt x="12" y="32"/>
                  </a:lnTo>
                  <a:lnTo>
                    <a:pt x="19" y="38"/>
                  </a:lnTo>
                  <a:lnTo>
                    <a:pt x="23" y="42"/>
                  </a:lnTo>
                  <a:lnTo>
                    <a:pt x="29" y="43"/>
                  </a:lnTo>
                  <a:lnTo>
                    <a:pt x="35" y="45"/>
                  </a:lnTo>
                  <a:lnTo>
                    <a:pt x="37" y="51"/>
                  </a:lnTo>
                  <a:lnTo>
                    <a:pt x="37" y="58"/>
                  </a:lnTo>
                  <a:lnTo>
                    <a:pt x="38" y="65"/>
                  </a:lnTo>
                  <a:lnTo>
                    <a:pt x="38" y="70"/>
                  </a:lnTo>
                  <a:lnTo>
                    <a:pt x="40" y="74"/>
                  </a:lnTo>
                  <a:lnTo>
                    <a:pt x="41" y="75"/>
                  </a:lnTo>
                  <a:lnTo>
                    <a:pt x="44" y="72"/>
                  </a:lnTo>
                  <a:lnTo>
                    <a:pt x="49" y="65"/>
                  </a:lnTo>
                  <a:lnTo>
                    <a:pt x="49" y="49"/>
                  </a:lnTo>
                  <a:lnTo>
                    <a:pt x="50" y="35"/>
                  </a:lnTo>
                  <a:lnTo>
                    <a:pt x="50" y="26"/>
                  </a:lnTo>
                  <a:lnTo>
                    <a:pt x="52" y="19"/>
                  </a:lnTo>
                  <a:lnTo>
                    <a:pt x="56" y="13"/>
                  </a:lnTo>
                  <a:lnTo>
                    <a:pt x="62" y="8"/>
                  </a:lnTo>
                  <a:lnTo>
                    <a:pt x="71" y="5"/>
                  </a:lnTo>
                  <a:lnTo>
                    <a:pt x="84" y="0"/>
                  </a:lnTo>
                  <a:lnTo>
                    <a:pt x="86" y="15"/>
                  </a:lnTo>
                  <a:lnTo>
                    <a:pt x="84" y="27"/>
                  </a:lnTo>
                  <a:lnTo>
                    <a:pt x="82" y="40"/>
                  </a:lnTo>
                  <a:lnTo>
                    <a:pt x="74" y="53"/>
                  </a:lnTo>
                  <a:lnTo>
                    <a:pt x="72" y="61"/>
                  </a:lnTo>
                  <a:lnTo>
                    <a:pt x="71" y="69"/>
                  </a:lnTo>
                  <a:lnTo>
                    <a:pt x="69" y="74"/>
                  </a:lnTo>
                  <a:lnTo>
                    <a:pt x="68" y="79"/>
                  </a:lnTo>
                  <a:lnTo>
                    <a:pt x="69" y="81"/>
                  </a:lnTo>
                  <a:lnTo>
                    <a:pt x="72" y="83"/>
                  </a:lnTo>
                  <a:lnTo>
                    <a:pt x="79" y="83"/>
                  </a:lnTo>
                  <a:lnTo>
                    <a:pt x="87" y="81"/>
                  </a:lnTo>
                  <a:lnTo>
                    <a:pt x="91" y="74"/>
                  </a:lnTo>
                  <a:lnTo>
                    <a:pt x="92" y="69"/>
                  </a:lnTo>
                  <a:lnTo>
                    <a:pt x="94" y="65"/>
                  </a:lnTo>
                  <a:lnTo>
                    <a:pt x="94" y="61"/>
                  </a:lnTo>
                  <a:lnTo>
                    <a:pt x="98" y="59"/>
                  </a:lnTo>
                  <a:lnTo>
                    <a:pt x="101" y="56"/>
                  </a:lnTo>
                  <a:lnTo>
                    <a:pt x="107" y="53"/>
                  </a:lnTo>
                  <a:lnTo>
                    <a:pt x="109" y="40"/>
                  </a:lnTo>
                  <a:lnTo>
                    <a:pt x="111" y="29"/>
                  </a:lnTo>
                  <a:lnTo>
                    <a:pt x="114" y="19"/>
                  </a:lnTo>
                  <a:lnTo>
                    <a:pt x="118" y="13"/>
                  </a:lnTo>
                  <a:lnTo>
                    <a:pt x="124" y="10"/>
                  </a:lnTo>
                  <a:lnTo>
                    <a:pt x="131" y="10"/>
                  </a:lnTo>
                  <a:lnTo>
                    <a:pt x="140" y="10"/>
                  </a:lnTo>
                  <a:lnTo>
                    <a:pt x="147" y="10"/>
                  </a:lnTo>
                  <a:lnTo>
                    <a:pt x="152" y="13"/>
                  </a:lnTo>
                  <a:lnTo>
                    <a:pt x="155" y="24"/>
                  </a:lnTo>
                  <a:lnTo>
                    <a:pt x="153" y="32"/>
                  </a:lnTo>
                  <a:lnTo>
                    <a:pt x="151" y="43"/>
                  </a:lnTo>
                  <a:lnTo>
                    <a:pt x="145" y="53"/>
                  </a:lnTo>
                  <a:lnTo>
                    <a:pt x="140" y="58"/>
                  </a:lnTo>
                  <a:lnTo>
                    <a:pt x="131" y="61"/>
                  </a:lnTo>
                  <a:lnTo>
                    <a:pt x="122" y="65"/>
                  </a:lnTo>
                  <a:lnTo>
                    <a:pt x="121" y="65"/>
                  </a:lnTo>
                  <a:lnTo>
                    <a:pt x="118" y="65"/>
                  </a:lnTo>
                  <a:lnTo>
                    <a:pt x="114" y="75"/>
                  </a:lnTo>
                  <a:lnTo>
                    <a:pt x="107" y="81"/>
                  </a:lnTo>
                  <a:lnTo>
                    <a:pt x="96" y="85"/>
                  </a:lnTo>
                  <a:lnTo>
                    <a:pt x="84" y="86"/>
                  </a:lnTo>
                  <a:lnTo>
                    <a:pt x="59" y="86"/>
                  </a:lnTo>
                  <a:lnTo>
                    <a:pt x="45" y="85"/>
                  </a:lnTo>
                  <a:lnTo>
                    <a:pt x="35" y="85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47" name="Freeform 377"/>
            <p:cNvSpPr>
              <a:spLocks/>
            </p:cNvSpPr>
            <p:nvPr/>
          </p:nvSpPr>
          <p:spPr bwMode="auto">
            <a:xfrm>
              <a:off x="1382" y="1215"/>
              <a:ext cx="155" cy="86"/>
            </a:xfrm>
            <a:custGeom>
              <a:avLst/>
              <a:gdLst>
                <a:gd name="T0" fmla="*/ 26 w 155"/>
                <a:gd name="T1" fmla="*/ 81 h 86"/>
                <a:gd name="T2" fmla="*/ 10 w 155"/>
                <a:gd name="T3" fmla="*/ 74 h 86"/>
                <a:gd name="T4" fmla="*/ 3 w 155"/>
                <a:gd name="T5" fmla="*/ 49 h 86"/>
                <a:gd name="T6" fmla="*/ 0 w 155"/>
                <a:gd name="T7" fmla="*/ 24 h 86"/>
                <a:gd name="T8" fmla="*/ 3 w 155"/>
                <a:gd name="T9" fmla="*/ 16 h 86"/>
                <a:gd name="T10" fmla="*/ 7 w 155"/>
                <a:gd name="T11" fmla="*/ 26 h 86"/>
                <a:gd name="T12" fmla="*/ 19 w 155"/>
                <a:gd name="T13" fmla="*/ 38 h 86"/>
                <a:gd name="T14" fmla="*/ 29 w 155"/>
                <a:gd name="T15" fmla="*/ 43 h 86"/>
                <a:gd name="T16" fmla="*/ 37 w 155"/>
                <a:gd name="T17" fmla="*/ 51 h 86"/>
                <a:gd name="T18" fmla="*/ 38 w 155"/>
                <a:gd name="T19" fmla="*/ 65 h 86"/>
                <a:gd name="T20" fmla="*/ 40 w 155"/>
                <a:gd name="T21" fmla="*/ 74 h 86"/>
                <a:gd name="T22" fmla="*/ 44 w 155"/>
                <a:gd name="T23" fmla="*/ 72 h 86"/>
                <a:gd name="T24" fmla="*/ 49 w 155"/>
                <a:gd name="T25" fmla="*/ 49 h 86"/>
                <a:gd name="T26" fmla="*/ 50 w 155"/>
                <a:gd name="T27" fmla="*/ 26 h 86"/>
                <a:gd name="T28" fmla="*/ 56 w 155"/>
                <a:gd name="T29" fmla="*/ 13 h 86"/>
                <a:gd name="T30" fmla="*/ 71 w 155"/>
                <a:gd name="T31" fmla="*/ 5 h 86"/>
                <a:gd name="T32" fmla="*/ 86 w 155"/>
                <a:gd name="T33" fmla="*/ 15 h 86"/>
                <a:gd name="T34" fmla="*/ 82 w 155"/>
                <a:gd name="T35" fmla="*/ 40 h 86"/>
                <a:gd name="T36" fmla="*/ 72 w 155"/>
                <a:gd name="T37" fmla="*/ 61 h 86"/>
                <a:gd name="T38" fmla="*/ 69 w 155"/>
                <a:gd name="T39" fmla="*/ 74 h 86"/>
                <a:gd name="T40" fmla="*/ 69 w 155"/>
                <a:gd name="T41" fmla="*/ 81 h 86"/>
                <a:gd name="T42" fmla="*/ 79 w 155"/>
                <a:gd name="T43" fmla="*/ 83 h 86"/>
                <a:gd name="T44" fmla="*/ 91 w 155"/>
                <a:gd name="T45" fmla="*/ 74 h 86"/>
                <a:gd name="T46" fmla="*/ 94 w 155"/>
                <a:gd name="T47" fmla="*/ 65 h 86"/>
                <a:gd name="T48" fmla="*/ 98 w 155"/>
                <a:gd name="T49" fmla="*/ 59 h 86"/>
                <a:gd name="T50" fmla="*/ 107 w 155"/>
                <a:gd name="T51" fmla="*/ 53 h 86"/>
                <a:gd name="T52" fmla="*/ 111 w 155"/>
                <a:gd name="T53" fmla="*/ 29 h 86"/>
                <a:gd name="T54" fmla="*/ 118 w 155"/>
                <a:gd name="T55" fmla="*/ 13 h 86"/>
                <a:gd name="T56" fmla="*/ 131 w 155"/>
                <a:gd name="T57" fmla="*/ 10 h 86"/>
                <a:gd name="T58" fmla="*/ 147 w 155"/>
                <a:gd name="T59" fmla="*/ 10 h 86"/>
                <a:gd name="T60" fmla="*/ 155 w 155"/>
                <a:gd name="T61" fmla="*/ 24 h 86"/>
                <a:gd name="T62" fmla="*/ 151 w 155"/>
                <a:gd name="T63" fmla="*/ 43 h 86"/>
                <a:gd name="T64" fmla="*/ 140 w 155"/>
                <a:gd name="T65" fmla="*/ 58 h 86"/>
                <a:gd name="T66" fmla="*/ 122 w 155"/>
                <a:gd name="T67" fmla="*/ 65 h 86"/>
                <a:gd name="T68" fmla="*/ 118 w 155"/>
                <a:gd name="T69" fmla="*/ 65 h 86"/>
                <a:gd name="T70" fmla="*/ 107 w 155"/>
                <a:gd name="T71" fmla="*/ 81 h 86"/>
                <a:gd name="T72" fmla="*/ 84 w 155"/>
                <a:gd name="T73" fmla="*/ 86 h 86"/>
                <a:gd name="T74" fmla="*/ 45 w 155"/>
                <a:gd name="T75" fmla="*/ 85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5"/>
                <a:gd name="T115" fmla="*/ 0 h 86"/>
                <a:gd name="T116" fmla="*/ 155 w 155"/>
                <a:gd name="T117" fmla="*/ 86 h 8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5" h="86">
                  <a:moveTo>
                    <a:pt x="35" y="85"/>
                  </a:moveTo>
                  <a:lnTo>
                    <a:pt x="26" y="81"/>
                  </a:lnTo>
                  <a:lnTo>
                    <a:pt x="18" y="77"/>
                  </a:lnTo>
                  <a:lnTo>
                    <a:pt x="10" y="74"/>
                  </a:lnTo>
                  <a:lnTo>
                    <a:pt x="0" y="69"/>
                  </a:lnTo>
                  <a:lnTo>
                    <a:pt x="3" y="49"/>
                  </a:lnTo>
                  <a:lnTo>
                    <a:pt x="3" y="32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3" y="16"/>
                  </a:lnTo>
                  <a:lnTo>
                    <a:pt x="4" y="21"/>
                  </a:lnTo>
                  <a:lnTo>
                    <a:pt x="7" y="26"/>
                  </a:lnTo>
                  <a:lnTo>
                    <a:pt x="12" y="32"/>
                  </a:lnTo>
                  <a:lnTo>
                    <a:pt x="19" y="38"/>
                  </a:lnTo>
                  <a:lnTo>
                    <a:pt x="23" y="42"/>
                  </a:lnTo>
                  <a:lnTo>
                    <a:pt x="29" y="43"/>
                  </a:lnTo>
                  <a:lnTo>
                    <a:pt x="35" y="45"/>
                  </a:lnTo>
                  <a:lnTo>
                    <a:pt x="37" y="51"/>
                  </a:lnTo>
                  <a:lnTo>
                    <a:pt x="37" y="58"/>
                  </a:lnTo>
                  <a:lnTo>
                    <a:pt x="38" y="65"/>
                  </a:lnTo>
                  <a:lnTo>
                    <a:pt x="38" y="70"/>
                  </a:lnTo>
                  <a:lnTo>
                    <a:pt x="40" y="74"/>
                  </a:lnTo>
                  <a:lnTo>
                    <a:pt x="41" y="75"/>
                  </a:lnTo>
                  <a:lnTo>
                    <a:pt x="44" y="72"/>
                  </a:lnTo>
                  <a:lnTo>
                    <a:pt x="49" y="65"/>
                  </a:lnTo>
                  <a:lnTo>
                    <a:pt x="49" y="49"/>
                  </a:lnTo>
                  <a:lnTo>
                    <a:pt x="50" y="35"/>
                  </a:lnTo>
                  <a:lnTo>
                    <a:pt x="50" y="26"/>
                  </a:lnTo>
                  <a:lnTo>
                    <a:pt x="52" y="19"/>
                  </a:lnTo>
                  <a:lnTo>
                    <a:pt x="56" y="13"/>
                  </a:lnTo>
                  <a:lnTo>
                    <a:pt x="62" y="8"/>
                  </a:lnTo>
                  <a:lnTo>
                    <a:pt x="71" y="5"/>
                  </a:lnTo>
                  <a:lnTo>
                    <a:pt x="84" y="0"/>
                  </a:lnTo>
                  <a:lnTo>
                    <a:pt x="86" y="15"/>
                  </a:lnTo>
                  <a:lnTo>
                    <a:pt x="84" y="27"/>
                  </a:lnTo>
                  <a:lnTo>
                    <a:pt x="82" y="40"/>
                  </a:lnTo>
                  <a:lnTo>
                    <a:pt x="74" y="53"/>
                  </a:lnTo>
                  <a:lnTo>
                    <a:pt x="72" y="61"/>
                  </a:lnTo>
                  <a:lnTo>
                    <a:pt x="71" y="69"/>
                  </a:lnTo>
                  <a:lnTo>
                    <a:pt x="69" y="74"/>
                  </a:lnTo>
                  <a:lnTo>
                    <a:pt x="68" y="79"/>
                  </a:lnTo>
                  <a:lnTo>
                    <a:pt x="69" y="81"/>
                  </a:lnTo>
                  <a:lnTo>
                    <a:pt x="72" y="83"/>
                  </a:lnTo>
                  <a:lnTo>
                    <a:pt x="79" y="83"/>
                  </a:lnTo>
                  <a:lnTo>
                    <a:pt x="87" y="81"/>
                  </a:lnTo>
                  <a:lnTo>
                    <a:pt x="91" y="74"/>
                  </a:lnTo>
                  <a:lnTo>
                    <a:pt x="92" y="69"/>
                  </a:lnTo>
                  <a:lnTo>
                    <a:pt x="94" y="65"/>
                  </a:lnTo>
                  <a:lnTo>
                    <a:pt x="94" y="61"/>
                  </a:lnTo>
                  <a:lnTo>
                    <a:pt x="98" y="59"/>
                  </a:lnTo>
                  <a:lnTo>
                    <a:pt x="101" y="56"/>
                  </a:lnTo>
                  <a:lnTo>
                    <a:pt x="107" y="53"/>
                  </a:lnTo>
                  <a:lnTo>
                    <a:pt x="109" y="40"/>
                  </a:lnTo>
                  <a:lnTo>
                    <a:pt x="111" y="29"/>
                  </a:lnTo>
                  <a:lnTo>
                    <a:pt x="114" y="19"/>
                  </a:lnTo>
                  <a:lnTo>
                    <a:pt x="118" y="13"/>
                  </a:lnTo>
                  <a:lnTo>
                    <a:pt x="124" y="10"/>
                  </a:lnTo>
                  <a:lnTo>
                    <a:pt x="131" y="10"/>
                  </a:lnTo>
                  <a:lnTo>
                    <a:pt x="140" y="10"/>
                  </a:lnTo>
                  <a:lnTo>
                    <a:pt x="147" y="10"/>
                  </a:lnTo>
                  <a:lnTo>
                    <a:pt x="152" y="13"/>
                  </a:lnTo>
                  <a:lnTo>
                    <a:pt x="155" y="24"/>
                  </a:lnTo>
                  <a:lnTo>
                    <a:pt x="153" y="32"/>
                  </a:lnTo>
                  <a:lnTo>
                    <a:pt x="151" y="43"/>
                  </a:lnTo>
                  <a:lnTo>
                    <a:pt x="145" y="53"/>
                  </a:lnTo>
                  <a:lnTo>
                    <a:pt x="140" y="58"/>
                  </a:lnTo>
                  <a:lnTo>
                    <a:pt x="131" y="61"/>
                  </a:lnTo>
                  <a:lnTo>
                    <a:pt x="122" y="65"/>
                  </a:lnTo>
                  <a:lnTo>
                    <a:pt x="121" y="65"/>
                  </a:lnTo>
                  <a:lnTo>
                    <a:pt x="118" y="65"/>
                  </a:lnTo>
                  <a:lnTo>
                    <a:pt x="114" y="75"/>
                  </a:lnTo>
                  <a:lnTo>
                    <a:pt x="107" y="81"/>
                  </a:lnTo>
                  <a:lnTo>
                    <a:pt x="96" y="85"/>
                  </a:lnTo>
                  <a:lnTo>
                    <a:pt x="84" y="86"/>
                  </a:lnTo>
                  <a:lnTo>
                    <a:pt x="59" y="86"/>
                  </a:lnTo>
                  <a:lnTo>
                    <a:pt x="45" y="85"/>
                  </a:lnTo>
                  <a:lnTo>
                    <a:pt x="35" y="85"/>
                  </a:lnTo>
                </a:path>
              </a:pathLst>
            </a:custGeom>
            <a:solidFill>
              <a:srgbClr val="008000"/>
            </a:solidFill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47178" name="Freeform 415"/>
          <p:cNvSpPr>
            <a:spLocks noEditPoints="1"/>
          </p:cNvSpPr>
          <p:nvPr/>
        </p:nvSpPr>
        <p:spPr bwMode="auto">
          <a:xfrm>
            <a:off x="2051050" y="2636838"/>
            <a:ext cx="1243013" cy="3122612"/>
          </a:xfrm>
          <a:custGeom>
            <a:avLst/>
            <a:gdLst>
              <a:gd name="T0" fmla="*/ 10736 w 5789"/>
              <a:gd name="T1" fmla="*/ 375761 h 14551"/>
              <a:gd name="T2" fmla="*/ 21043 w 5789"/>
              <a:gd name="T3" fmla="*/ 364172 h 14551"/>
              <a:gd name="T4" fmla="*/ 32852 w 5789"/>
              <a:gd name="T5" fmla="*/ 352584 h 14551"/>
              <a:gd name="T6" fmla="*/ 43373 w 5789"/>
              <a:gd name="T7" fmla="*/ 342498 h 14551"/>
              <a:gd name="T8" fmla="*/ 53680 w 5789"/>
              <a:gd name="T9" fmla="*/ 331124 h 14551"/>
              <a:gd name="T10" fmla="*/ 62698 w 5789"/>
              <a:gd name="T11" fmla="*/ 319536 h 14551"/>
              <a:gd name="T12" fmla="*/ 73005 w 5789"/>
              <a:gd name="T13" fmla="*/ 306660 h 14551"/>
              <a:gd name="T14" fmla="*/ 85888 w 5789"/>
              <a:gd name="T15" fmla="*/ 292282 h 14551"/>
              <a:gd name="T16" fmla="*/ 96194 w 5789"/>
              <a:gd name="T17" fmla="*/ 280908 h 14551"/>
              <a:gd name="T18" fmla="*/ 100704 w 5789"/>
              <a:gd name="T19" fmla="*/ 266530 h 14551"/>
              <a:gd name="T20" fmla="*/ 101777 w 5789"/>
              <a:gd name="T21" fmla="*/ 251938 h 14551"/>
              <a:gd name="T22" fmla="*/ 101777 w 5789"/>
              <a:gd name="T23" fmla="*/ 236487 h 14551"/>
              <a:gd name="T24" fmla="*/ 100704 w 5789"/>
              <a:gd name="T25" fmla="*/ 221894 h 14551"/>
              <a:gd name="T26" fmla="*/ 99845 w 5789"/>
              <a:gd name="T27" fmla="*/ 205585 h 14551"/>
              <a:gd name="T28" fmla="*/ 99845 w 5789"/>
              <a:gd name="T29" fmla="*/ 186271 h 14551"/>
              <a:gd name="T30" fmla="*/ 99845 w 5789"/>
              <a:gd name="T31" fmla="*/ 170820 h 14551"/>
              <a:gd name="T32" fmla="*/ 100704 w 5789"/>
              <a:gd name="T33" fmla="*/ 154296 h 14551"/>
              <a:gd name="T34" fmla="*/ 101777 w 5789"/>
              <a:gd name="T35" fmla="*/ 139703 h 14551"/>
              <a:gd name="T36" fmla="*/ 101777 w 5789"/>
              <a:gd name="T37" fmla="*/ 124252 h 14551"/>
              <a:gd name="T38" fmla="*/ 100704 w 5789"/>
              <a:gd name="T39" fmla="*/ 109874 h 14551"/>
              <a:gd name="T40" fmla="*/ 99845 w 5789"/>
              <a:gd name="T41" fmla="*/ 93350 h 14551"/>
              <a:gd name="T42" fmla="*/ 99845 w 5789"/>
              <a:gd name="T43" fmla="*/ 74036 h 14551"/>
              <a:gd name="T44" fmla="*/ 99845 w 5789"/>
              <a:gd name="T45" fmla="*/ 58585 h 14551"/>
              <a:gd name="T46" fmla="*/ 100704 w 5789"/>
              <a:gd name="T47" fmla="*/ 42061 h 14551"/>
              <a:gd name="T48" fmla="*/ 101777 w 5789"/>
              <a:gd name="T49" fmla="*/ 27469 h 14551"/>
              <a:gd name="T50" fmla="*/ 101777 w 5789"/>
              <a:gd name="T51" fmla="*/ 12017 h 14551"/>
              <a:gd name="T52" fmla="*/ 104139 w 5789"/>
              <a:gd name="T53" fmla="*/ 858 h 14551"/>
              <a:gd name="T54" fmla="*/ 120673 w 5789"/>
              <a:gd name="T55" fmla="*/ 0 h 14551"/>
              <a:gd name="T56" fmla="*/ 139997 w 5789"/>
              <a:gd name="T57" fmla="*/ 0 h 14551"/>
              <a:gd name="T58" fmla="*/ 155457 w 5789"/>
              <a:gd name="T59" fmla="*/ 0 h 14551"/>
              <a:gd name="T60" fmla="*/ 167267 w 5789"/>
              <a:gd name="T61" fmla="*/ 5794 h 14551"/>
              <a:gd name="T62" fmla="*/ 166193 w 5789"/>
              <a:gd name="T63" fmla="*/ 20172 h 14551"/>
              <a:gd name="T64" fmla="*/ 166193 w 5789"/>
              <a:gd name="T65" fmla="*/ 35838 h 14551"/>
              <a:gd name="T66" fmla="*/ 167267 w 5789"/>
              <a:gd name="T67" fmla="*/ 50216 h 14551"/>
              <a:gd name="T68" fmla="*/ 168126 w 5789"/>
              <a:gd name="T69" fmla="*/ 66740 h 14551"/>
              <a:gd name="T70" fmla="*/ 168126 w 5789"/>
              <a:gd name="T71" fmla="*/ 86054 h 14551"/>
              <a:gd name="T72" fmla="*/ 168126 w 5789"/>
              <a:gd name="T73" fmla="*/ 101505 h 14551"/>
              <a:gd name="T74" fmla="*/ 167267 w 5789"/>
              <a:gd name="T75" fmla="*/ 118029 h 14551"/>
              <a:gd name="T76" fmla="*/ 166193 w 5789"/>
              <a:gd name="T77" fmla="*/ 132621 h 14551"/>
              <a:gd name="T78" fmla="*/ 166193 w 5789"/>
              <a:gd name="T79" fmla="*/ 148072 h 14551"/>
              <a:gd name="T80" fmla="*/ 167267 w 5789"/>
              <a:gd name="T81" fmla="*/ 162451 h 14551"/>
              <a:gd name="T82" fmla="*/ 168126 w 5789"/>
              <a:gd name="T83" fmla="*/ 178975 h 14551"/>
              <a:gd name="T84" fmla="*/ 168126 w 5789"/>
              <a:gd name="T85" fmla="*/ 198288 h 14551"/>
              <a:gd name="T86" fmla="*/ 168126 w 5789"/>
              <a:gd name="T87" fmla="*/ 213739 h 14551"/>
              <a:gd name="T88" fmla="*/ 167267 w 5789"/>
              <a:gd name="T89" fmla="*/ 230263 h 14551"/>
              <a:gd name="T90" fmla="*/ 166193 w 5789"/>
              <a:gd name="T91" fmla="*/ 244641 h 14551"/>
              <a:gd name="T92" fmla="*/ 166193 w 5789"/>
              <a:gd name="T93" fmla="*/ 260307 h 14551"/>
              <a:gd name="T94" fmla="*/ 167267 w 5789"/>
              <a:gd name="T95" fmla="*/ 274685 h 14551"/>
              <a:gd name="T96" fmla="*/ 158463 w 5789"/>
              <a:gd name="T97" fmla="*/ 288205 h 14551"/>
              <a:gd name="T98" fmla="*/ 145365 w 5789"/>
              <a:gd name="T99" fmla="*/ 302368 h 14551"/>
              <a:gd name="T100" fmla="*/ 134844 w 5789"/>
              <a:gd name="T101" fmla="*/ 313742 h 14551"/>
              <a:gd name="T102" fmla="*/ 123034 w 5789"/>
              <a:gd name="T103" fmla="*/ 325116 h 14551"/>
              <a:gd name="T104" fmla="*/ 112298 w 5789"/>
              <a:gd name="T105" fmla="*/ 335202 h 14551"/>
              <a:gd name="T106" fmla="*/ 101777 w 5789"/>
              <a:gd name="T107" fmla="*/ 346575 h 14551"/>
              <a:gd name="T108" fmla="*/ 92759 w 5789"/>
              <a:gd name="T109" fmla="*/ 357949 h 14551"/>
              <a:gd name="T110" fmla="*/ 82238 w 5789"/>
              <a:gd name="T111" fmla="*/ 370610 h 14551"/>
              <a:gd name="T112" fmla="*/ 69140 w 5789"/>
              <a:gd name="T113" fmla="*/ 384774 h 14551"/>
              <a:gd name="T114" fmla="*/ 58619 w 5789"/>
              <a:gd name="T115" fmla="*/ 396147 h 14551"/>
              <a:gd name="T116" fmla="*/ 46809 w 5789"/>
              <a:gd name="T117" fmla="*/ 407736 h 14551"/>
              <a:gd name="T118" fmla="*/ 36073 w 5789"/>
              <a:gd name="T119" fmla="*/ 417607 h 14551"/>
              <a:gd name="T120" fmla="*/ 26625 w 5789"/>
              <a:gd name="T121" fmla="*/ 412242 h 14551"/>
              <a:gd name="T122" fmla="*/ 15675 w 5789"/>
              <a:gd name="T123" fmla="*/ 402585 h 14551"/>
              <a:gd name="T124" fmla="*/ 3436 w 5789"/>
              <a:gd name="T125" fmla="*/ 391641 h 145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789"/>
              <a:gd name="T190" fmla="*/ 0 h 14551"/>
              <a:gd name="T191" fmla="*/ 5789 w 5789"/>
              <a:gd name="T192" fmla="*/ 14551 h 1455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789" h="14551">
                <a:moveTo>
                  <a:pt x="12" y="13350"/>
                </a:moveTo>
                <a:lnTo>
                  <a:pt x="12" y="13350"/>
                </a:lnTo>
                <a:cubicBezTo>
                  <a:pt x="24" y="13336"/>
                  <a:pt x="45" y="13335"/>
                  <a:pt x="59" y="13347"/>
                </a:cubicBezTo>
                <a:cubicBezTo>
                  <a:pt x="73" y="13359"/>
                  <a:pt x="74" y="13380"/>
                  <a:pt x="62" y="13394"/>
                </a:cubicBezTo>
                <a:cubicBezTo>
                  <a:pt x="50" y="13408"/>
                  <a:pt x="29" y="13409"/>
                  <a:pt x="15" y="13397"/>
                </a:cubicBezTo>
                <a:cubicBezTo>
                  <a:pt x="1" y="13385"/>
                  <a:pt x="0" y="13364"/>
                  <a:pt x="12" y="13350"/>
                </a:cubicBezTo>
                <a:close/>
                <a:moveTo>
                  <a:pt x="101" y="13251"/>
                </a:moveTo>
                <a:lnTo>
                  <a:pt x="101" y="13251"/>
                </a:lnTo>
                <a:cubicBezTo>
                  <a:pt x="113" y="13237"/>
                  <a:pt x="134" y="13236"/>
                  <a:pt x="148" y="13248"/>
                </a:cubicBezTo>
                <a:cubicBezTo>
                  <a:pt x="162" y="13260"/>
                  <a:pt x="163" y="13281"/>
                  <a:pt x="151" y="13295"/>
                </a:cubicBezTo>
                <a:cubicBezTo>
                  <a:pt x="139" y="13309"/>
                  <a:pt x="118" y="13310"/>
                  <a:pt x="104" y="13298"/>
                </a:cubicBezTo>
                <a:cubicBezTo>
                  <a:pt x="90" y="13286"/>
                  <a:pt x="89" y="13265"/>
                  <a:pt x="101" y="13251"/>
                </a:cubicBezTo>
                <a:close/>
                <a:moveTo>
                  <a:pt x="190" y="13152"/>
                </a:moveTo>
                <a:lnTo>
                  <a:pt x="190" y="13152"/>
                </a:lnTo>
                <a:cubicBezTo>
                  <a:pt x="202" y="13138"/>
                  <a:pt x="224" y="13137"/>
                  <a:pt x="237" y="13149"/>
                </a:cubicBezTo>
                <a:cubicBezTo>
                  <a:pt x="251" y="13161"/>
                  <a:pt x="253" y="13182"/>
                  <a:pt x="240" y="13196"/>
                </a:cubicBezTo>
                <a:cubicBezTo>
                  <a:pt x="228" y="13210"/>
                  <a:pt x="207" y="13211"/>
                  <a:pt x="193" y="13199"/>
                </a:cubicBezTo>
                <a:cubicBezTo>
                  <a:pt x="179" y="13187"/>
                  <a:pt x="178" y="13166"/>
                  <a:pt x="190" y="13152"/>
                </a:cubicBezTo>
                <a:close/>
                <a:moveTo>
                  <a:pt x="280" y="13053"/>
                </a:moveTo>
                <a:lnTo>
                  <a:pt x="280" y="13053"/>
                </a:lnTo>
                <a:cubicBezTo>
                  <a:pt x="292" y="13039"/>
                  <a:pt x="313" y="13038"/>
                  <a:pt x="327" y="13050"/>
                </a:cubicBezTo>
                <a:cubicBezTo>
                  <a:pt x="340" y="13062"/>
                  <a:pt x="342" y="13083"/>
                  <a:pt x="330" y="13097"/>
                </a:cubicBezTo>
                <a:cubicBezTo>
                  <a:pt x="317" y="13111"/>
                  <a:pt x="296" y="13112"/>
                  <a:pt x="283" y="13100"/>
                </a:cubicBezTo>
                <a:cubicBezTo>
                  <a:pt x="269" y="13088"/>
                  <a:pt x="267" y="13067"/>
                  <a:pt x="280" y="13053"/>
                </a:cubicBezTo>
                <a:close/>
                <a:moveTo>
                  <a:pt x="369" y="12954"/>
                </a:moveTo>
                <a:lnTo>
                  <a:pt x="369" y="12954"/>
                </a:lnTo>
                <a:cubicBezTo>
                  <a:pt x="381" y="12940"/>
                  <a:pt x="402" y="12938"/>
                  <a:pt x="416" y="12951"/>
                </a:cubicBezTo>
                <a:cubicBezTo>
                  <a:pt x="430" y="12963"/>
                  <a:pt x="431" y="12984"/>
                  <a:pt x="419" y="12998"/>
                </a:cubicBezTo>
                <a:cubicBezTo>
                  <a:pt x="407" y="13011"/>
                  <a:pt x="386" y="13013"/>
                  <a:pt x="372" y="13001"/>
                </a:cubicBezTo>
                <a:cubicBezTo>
                  <a:pt x="358" y="12989"/>
                  <a:pt x="357" y="12968"/>
                  <a:pt x="369" y="12954"/>
                </a:cubicBezTo>
                <a:close/>
                <a:moveTo>
                  <a:pt x="458" y="12855"/>
                </a:moveTo>
                <a:lnTo>
                  <a:pt x="458" y="12854"/>
                </a:lnTo>
                <a:cubicBezTo>
                  <a:pt x="470" y="12841"/>
                  <a:pt x="491" y="12839"/>
                  <a:pt x="505" y="12851"/>
                </a:cubicBezTo>
                <a:cubicBezTo>
                  <a:pt x="519" y="12864"/>
                  <a:pt x="520" y="12885"/>
                  <a:pt x="508" y="12898"/>
                </a:cubicBezTo>
                <a:cubicBezTo>
                  <a:pt x="496" y="12912"/>
                  <a:pt x="475" y="12914"/>
                  <a:pt x="461" y="12902"/>
                </a:cubicBezTo>
                <a:cubicBezTo>
                  <a:pt x="447" y="12889"/>
                  <a:pt x="446" y="12868"/>
                  <a:pt x="458" y="12855"/>
                </a:cubicBezTo>
                <a:close/>
                <a:moveTo>
                  <a:pt x="547" y="12755"/>
                </a:moveTo>
                <a:lnTo>
                  <a:pt x="547" y="12755"/>
                </a:lnTo>
                <a:cubicBezTo>
                  <a:pt x="559" y="12741"/>
                  <a:pt x="581" y="12740"/>
                  <a:pt x="594" y="12752"/>
                </a:cubicBezTo>
                <a:cubicBezTo>
                  <a:pt x="608" y="12764"/>
                  <a:pt x="610" y="12785"/>
                  <a:pt x="597" y="12799"/>
                </a:cubicBezTo>
                <a:cubicBezTo>
                  <a:pt x="585" y="12813"/>
                  <a:pt x="564" y="12815"/>
                  <a:pt x="550" y="12802"/>
                </a:cubicBezTo>
                <a:cubicBezTo>
                  <a:pt x="537" y="12790"/>
                  <a:pt x="535" y="12769"/>
                  <a:pt x="547" y="12755"/>
                </a:cubicBezTo>
                <a:close/>
                <a:moveTo>
                  <a:pt x="637" y="12656"/>
                </a:moveTo>
                <a:lnTo>
                  <a:pt x="637" y="12656"/>
                </a:lnTo>
                <a:cubicBezTo>
                  <a:pt x="649" y="12642"/>
                  <a:pt x="670" y="12641"/>
                  <a:pt x="684" y="12653"/>
                </a:cubicBezTo>
                <a:cubicBezTo>
                  <a:pt x="697" y="12665"/>
                  <a:pt x="699" y="12686"/>
                  <a:pt x="687" y="12700"/>
                </a:cubicBezTo>
                <a:cubicBezTo>
                  <a:pt x="675" y="12714"/>
                  <a:pt x="653" y="12715"/>
                  <a:pt x="640" y="12703"/>
                </a:cubicBezTo>
                <a:cubicBezTo>
                  <a:pt x="626" y="12691"/>
                  <a:pt x="624" y="12670"/>
                  <a:pt x="637" y="12656"/>
                </a:cubicBezTo>
                <a:close/>
                <a:moveTo>
                  <a:pt x="726" y="12557"/>
                </a:moveTo>
                <a:lnTo>
                  <a:pt x="726" y="12557"/>
                </a:lnTo>
                <a:cubicBezTo>
                  <a:pt x="738" y="12543"/>
                  <a:pt x="759" y="12542"/>
                  <a:pt x="773" y="12554"/>
                </a:cubicBezTo>
                <a:cubicBezTo>
                  <a:pt x="787" y="12566"/>
                  <a:pt x="788" y="12587"/>
                  <a:pt x="776" y="12601"/>
                </a:cubicBezTo>
                <a:cubicBezTo>
                  <a:pt x="764" y="12615"/>
                  <a:pt x="743" y="12616"/>
                  <a:pt x="729" y="12604"/>
                </a:cubicBezTo>
                <a:cubicBezTo>
                  <a:pt x="715" y="12592"/>
                  <a:pt x="714" y="12571"/>
                  <a:pt x="726" y="12557"/>
                </a:cubicBezTo>
                <a:close/>
                <a:moveTo>
                  <a:pt x="815" y="12458"/>
                </a:moveTo>
                <a:lnTo>
                  <a:pt x="815" y="12458"/>
                </a:lnTo>
                <a:cubicBezTo>
                  <a:pt x="827" y="12444"/>
                  <a:pt x="848" y="12443"/>
                  <a:pt x="862" y="12455"/>
                </a:cubicBezTo>
                <a:cubicBezTo>
                  <a:pt x="876" y="12467"/>
                  <a:pt x="877" y="12488"/>
                  <a:pt x="865" y="12502"/>
                </a:cubicBezTo>
                <a:cubicBezTo>
                  <a:pt x="853" y="12516"/>
                  <a:pt x="832" y="12517"/>
                  <a:pt x="818" y="12505"/>
                </a:cubicBezTo>
                <a:cubicBezTo>
                  <a:pt x="804" y="12493"/>
                  <a:pt x="803" y="12472"/>
                  <a:pt x="815" y="12458"/>
                </a:cubicBezTo>
                <a:close/>
                <a:moveTo>
                  <a:pt x="904" y="12359"/>
                </a:moveTo>
                <a:lnTo>
                  <a:pt x="904" y="12359"/>
                </a:lnTo>
                <a:cubicBezTo>
                  <a:pt x="916" y="12345"/>
                  <a:pt x="938" y="12344"/>
                  <a:pt x="951" y="12356"/>
                </a:cubicBezTo>
                <a:cubicBezTo>
                  <a:pt x="965" y="12368"/>
                  <a:pt x="967" y="12389"/>
                  <a:pt x="955" y="12403"/>
                </a:cubicBezTo>
                <a:lnTo>
                  <a:pt x="954" y="12403"/>
                </a:lnTo>
                <a:cubicBezTo>
                  <a:pt x="942" y="12417"/>
                  <a:pt x="921" y="12418"/>
                  <a:pt x="907" y="12406"/>
                </a:cubicBezTo>
                <a:cubicBezTo>
                  <a:pt x="894" y="12394"/>
                  <a:pt x="892" y="12373"/>
                  <a:pt x="904" y="12359"/>
                </a:cubicBezTo>
                <a:close/>
                <a:moveTo>
                  <a:pt x="994" y="12260"/>
                </a:moveTo>
                <a:lnTo>
                  <a:pt x="994" y="12260"/>
                </a:lnTo>
                <a:cubicBezTo>
                  <a:pt x="1006" y="12246"/>
                  <a:pt x="1027" y="12244"/>
                  <a:pt x="1041" y="12257"/>
                </a:cubicBezTo>
                <a:cubicBezTo>
                  <a:pt x="1054" y="12269"/>
                  <a:pt x="1056" y="12290"/>
                  <a:pt x="1044" y="12304"/>
                </a:cubicBezTo>
                <a:cubicBezTo>
                  <a:pt x="1032" y="12317"/>
                  <a:pt x="1011" y="12319"/>
                  <a:pt x="997" y="12307"/>
                </a:cubicBezTo>
                <a:cubicBezTo>
                  <a:pt x="983" y="12295"/>
                  <a:pt x="981" y="12274"/>
                  <a:pt x="994" y="12260"/>
                </a:cubicBezTo>
                <a:close/>
                <a:moveTo>
                  <a:pt x="1083" y="12161"/>
                </a:moveTo>
                <a:lnTo>
                  <a:pt x="1083" y="12161"/>
                </a:lnTo>
                <a:cubicBezTo>
                  <a:pt x="1095" y="12147"/>
                  <a:pt x="1116" y="12145"/>
                  <a:pt x="1130" y="12157"/>
                </a:cubicBezTo>
                <a:cubicBezTo>
                  <a:pt x="1144" y="12170"/>
                  <a:pt x="1145" y="12191"/>
                  <a:pt x="1133" y="12204"/>
                </a:cubicBezTo>
                <a:cubicBezTo>
                  <a:pt x="1121" y="12218"/>
                  <a:pt x="1100" y="12220"/>
                  <a:pt x="1086" y="12208"/>
                </a:cubicBezTo>
                <a:cubicBezTo>
                  <a:pt x="1072" y="12195"/>
                  <a:pt x="1071" y="12174"/>
                  <a:pt x="1083" y="12161"/>
                </a:cubicBezTo>
                <a:close/>
                <a:moveTo>
                  <a:pt x="1172" y="12061"/>
                </a:moveTo>
                <a:lnTo>
                  <a:pt x="1172" y="12061"/>
                </a:lnTo>
                <a:cubicBezTo>
                  <a:pt x="1184" y="12048"/>
                  <a:pt x="1205" y="12046"/>
                  <a:pt x="1219" y="12058"/>
                </a:cubicBezTo>
                <a:cubicBezTo>
                  <a:pt x="1233" y="12070"/>
                  <a:pt x="1234" y="12091"/>
                  <a:pt x="1222" y="12105"/>
                </a:cubicBezTo>
                <a:cubicBezTo>
                  <a:pt x="1210" y="12119"/>
                  <a:pt x="1189" y="12121"/>
                  <a:pt x="1175" y="12108"/>
                </a:cubicBezTo>
                <a:cubicBezTo>
                  <a:pt x="1161" y="12096"/>
                  <a:pt x="1160" y="12075"/>
                  <a:pt x="1172" y="12061"/>
                </a:cubicBezTo>
                <a:close/>
                <a:moveTo>
                  <a:pt x="1261" y="11962"/>
                </a:moveTo>
                <a:lnTo>
                  <a:pt x="1261" y="11962"/>
                </a:lnTo>
                <a:cubicBezTo>
                  <a:pt x="1273" y="11948"/>
                  <a:pt x="1295" y="11947"/>
                  <a:pt x="1308" y="11959"/>
                </a:cubicBezTo>
                <a:cubicBezTo>
                  <a:pt x="1322" y="11971"/>
                  <a:pt x="1324" y="11992"/>
                  <a:pt x="1312" y="12006"/>
                </a:cubicBezTo>
                <a:cubicBezTo>
                  <a:pt x="1299" y="12020"/>
                  <a:pt x="1278" y="12021"/>
                  <a:pt x="1264" y="12009"/>
                </a:cubicBezTo>
                <a:cubicBezTo>
                  <a:pt x="1251" y="11997"/>
                  <a:pt x="1249" y="11976"/>
                  <a:pt x="1261" y="11962"/>
                </a:cubicBezTo>
                <a:close/>
                <a:moveTo>
                  <a:pt x="1351" y="11863"/>
                </a:moveTo>
                <a:lnTo>
                  <a:pt x="1351" y="11863"/>
                </a:lnTo>
                <a:cubicBezTo>
                  <a:pt x="1363" y="11849"/>
                  <a:pt x="1384" y="11848"/>
                  <a:pt x="1398" y="11860"/>
                </a:cubicBezTo>
                <a:cubicBezTo>
                  <a:pt x="1412" y="11872"/>
                  <a:pt x="1413" y="11893"/>
                  <a:pt x="1401" y="11907"/>
                </a:cubicBezTo>
                <a:cubicBezTo>
                  <a:pt x="1389" y="11921"/>
                  <a:pt x="1368" y="11922"/>
                  <a:pt x="1354" y="11910"/>
                </a:cubicBezTo>
                <a:cubicBezTo>
                  <a:pt x="1340" y="11898"/>
                  <a:pt x="1338" y="11877"/>
                  <a:pt x="1351" y="11863"/>
                </a:cubicBezTo>
                <a:close/>
                <a:moveTo>
                  <a:pt x="1440" y="11764"/>
                </a:moveTo>
                <a:lnTo>
                  <a:pt x="1440" y="11764"/>
                </a:lnTo>
                <a:cubicBezTo>
                  <a:pt x="1452" y="11750"/>
                  <a:pt x="1473" y="11749"/>
                  <a:pt x="1487" y="11761"/>
                </a:cubicBezTo>
                <a:cubicBezTo>
                  <a:pt x="1501" y="11773"/>
                  <a:pt x="1502" y="11794"/>
                  <a:pt x="1490" y="11808"/>
                </a:cubicBezTo>
                <a:cubicBezTo>
                  <a:pt x="1478" y="11822"/>
                  <a:pt x="1457" y="11823"/>
                  <a:pt x="1443" y="11811"/>
                </a:cubicBezTo>
                <a:cubicBezTo>
                  <a:pt x="1429" y="11799"/>
                  <a:pt x="1428" y="11778"/>
                  <a:pt x="1440" y="11764"/>
                </a:cubicBezTo>
                <a:close/>
                <a:moveTo>
                  <a:pt x="1529" y="11665"/>
                </a:moveTo>
                <a:lnTo>
                  <a:pt x="1529" y="11665"/>
                </a:lnTo>
                <a:cubicBezTo>
                  <a:pt x="1541" y="11651"/>
                  <a:pt x="1562" y="11650"/>
                  <a:pt x="1576" y="11662"/>
                </a:cubicBezTo>
                <a:cubicBezTo>
                  <a:pt x="1590" y="11674"/>
                  <a:pt x="1591" y="11695"/>
                  <a:pt x="1579" y="11709"/>
                </a:cubicBezTo>
                <a:cubicBezTo>
                  <a:pt x="1567" y="11723"/>
                  <a:pt x="1546" y="11724"/>
                  <a:pt x="1532" y="11712"/>
                </a:cubicBezTo>
                <a:cubicBezTo>
                  <a:pt x="1518" y="11700"/>
                  <a:pt x="1517" y="11679"/>
                  <a:pt x="1529" y="11665"/>
                </a:cubicBezTo>
                <a:close/>
                <a:moveTo>
                  <a:pt x="1618" y="11566"/>
                </a:moveTo>
                <a:lnTo>
                  <a:pt x="1618" y="11566"/>
                </a:lnTo>
                <a:cubicBezTo>
                  <a:pt x="1631" y="11552"/>
                  <a:pt x="1652" y="11550"/>
                  <a:pt x="1665" y="11563"/>
                </a:cubicBezTo>
                <a:cubicBezTo>
                  <a:pt x="1679" y="11575"/>
                  <a:pt x="1681" y="11596"/>
                  <a:pt x="1669" y="11610"/>
                </a:cubicBezTo>
                <a:cubicBezTo>
                  <a:pt x="1656" y="11623"/>
                  <a:pt x="1635" y="11625"/>
                  <a:pt x="1621" y="11613"/>
                </a:cubicBezTo>
                <a:cubicBezTo>
                  <a:pt x="1608" y="11601"/>
                  <a:pt x="1606" y="11580"/>
                  <a:pt x="1618" y="11566"/>
                </a:cubicBezTo>
                <a:close/>
                <a:moveTo>
                  <a:pt x="1708" y="11467"/>
                </a:moveTo>
                <a:lnTo>
                  <a:pt x="1708" y="11467"/>
                </a:lnTo>
                <a:cubicBezTo>
                  <a:pt x="1720" y="11453"/>
                  <a:pt x="1741" y="11451"/>
                  <a:pt x="1755" y="11463"/>
                </a:cubicBezTo>
                <a:cubicBezTo>
                  <a:pt x="1769" y="11476"/>
                  <a:pt x="1770" y="11497"/>
                  <a:pt x="1758" y="11510"/>
                </a:cubicBezTo>
                <a:cubicBezTo>
                  <a:pt x="1746" y="11524"/>
                  <a:pt x="1725" y="11526"/>
                  <a:pt x="1711" y="11514"/>
                </a:cubicBezTo>
                <a:cubicBezTo>
                  <a:pt x="1697" y="11502"/>
                  <a:pt x="1695" y="11480"/>
                  <a:pt x="1708" y="11467"/>
                </a:cubicBezTo>
                <a:close/>
                <a:moveTo>
                  <a:pt x="1797" y="11367"/>
                </a:moveTo>
                <a:lnTo>
                  <a:pt x="1797" y="11367"/>
                </a:lnTo>
                <a:cubicBezTo>
                  <a:pt x="1809" y="11354"/>
                  <a:pt x="1830" y="11352"/>
                  <a:pt x="1844" y="11364"/>
                </a:cubicBezTo>
                <a:cubicBezTo>
                  <a:pt x="1858" y="11376"/>
                  <a:pt x="1859" y="11397"/>
                  <a:pt x="1847" y="11411"/>
                </a:cubicBezTo>
                <a:cubicBezTo>
                  <a:pt x="1835" y="11425"/>
                  <a:pt x="1814" y="11427"/>
                  <a:pt x="1800" y="11414"/>
                </a:cubicBezTo>
                <a:cubicBezTo>
                  <a:pt x="1786" y="11402"/>
                  <a:pt x="1785" y="11381"/>
                  <a:pt x="1797" y="11367"/>
                </a:cubicBezTo>
                <a:close/>
                <a:moveTo>
                  <a:pt x="1886" y="11268"/>
                </a:moveTo>
                <a:lnTo>
                  <a:pt x="1886" y="11268"/>
                </a:lnTo>
                <a:cubicBezTo>
                  <a:pt x="1898" y="11254"/>
                  <a:pt x="1919" y="11253"/>
                  <a:pt x="1933" y="11265"/>
                </a:cubicBezTo>
                <a:cubicBezTo>
                  <a:pt x="1947" y="11277"/>
                  <a:pt x="1948" y="11298"/>
                  <a:pt x="1936" y="11312"/>
                </a:cubicBezTo>
                <a:cubicBezTo>
                  <a:pt x="1924" y="11326"/>
                  <a:pt x="1903" y="11327"/>
                  <a:pt x="1889" y="11315"/>
                </a:cubicBezTo>
                <a:cubicBezTo>
                  <a:pt x="1875" y="11303"/>
                  <a:pt x="1874" y="11282"/>
                  <a:pt x="1886" y="11268"/>
                </a:cubicBezTo>
                <a:close/>
                <a:moveTo>
                  <a:pt x="1975" y="11169"/>
                </a:moveTo>
                <a:lnTo>
                  <a:pt x="1975" y="11169"/>
                </a:lnTo>
                <a:cubicBezTo>
                  <a:pt x="1988" y="11155"/>
                  <a:pt x="2009" y="11154"/>
                  <a:pt x="2022" y="11166"/>
                </a:cubicBezTo>
                <a:cubicBezTo>
                  <a:pt x="2036" y="11178"/>
                  <a:pt x="2038" y="11199"/>
                  <a:pt x="2026" y="11213"/>
                </a:cubicBezTo>
                <a:cubicBezTo>
                  <a:pt x="2013" y="11227"/>
                  <a:pt x="1992" y="11228"/>
                  <a:pt x="1979" y="11216"/>
                </a:cubicBezTo>
                <a:cubicBezTo>
                  <a:pt x="1965" y="11204"/>
                  <a:pt x="1963" y="11183"/>
                  <a:pt x="1975" y="11169"/>
                </a:cubicBezTo>
                <a:close/>
                <a:moveTo>
                  <a:pt x="2065" y="11070"/>
                </a:moveTo>
                <a:lnTo>
                  <a:pt x="2065" y="11070"/>
                </a:lnTo>
                <a:cubicBezTo>
                  <a:pt x="2077" y="11056"/>
                  <a:pt x="2098" y="11055"/>
                  <a:pt x="2112" y="11067"/>
                </a:cubicBezTo>
                <a:cubicBezTo>
                  <a:pt x="2126" y="11079"/>
                  <a:pt x="2127" y="11100"/>
                  <a:pt x="2115" y="11114"/>
                </a:cubicBezTo>
                <a:cubicBezTo>
                  <a:pt x="2103" y="11128"/>
                  <a:pt x="2082" y="11129"/>
                  <a:pt x="2068" y="11117"/>
                </a:cubicBezTo>
                <a:cubicBezTo>
                  <a:pt x="2054" y="11105"/>
                  <a:pt x="2053" y="11084"/>
                  <a:pt x="2065" y="11070"/>
                </a:cubicBezTo>
                <a:close/>
                <a:moveTo>
                  <a:pt x="2154" y="10971"/>
                </a:moveTo>
                <a:lnTo>
                  <a:pt x="2154" y="10971"/>
                </a:lnTo>
                <a:cubicBezTo>
                  <a:pt x="2166" y="10957"/>
                  <a:pt x="2187" y="10956"/>
                  <a:pt x="2201" y="10968"/>
                </a:cubicBezTo>
                <a:cubicBezTo>
                  <a:pt x="2215" y="10980"/>
                  <a:pt x="2216" y="11001"/>
                  <a:pt x="2204" y="11015"/>
                </a:cubicBezTo>
                <a:cubicBezTo>
                  <a:pt x="2192" y="11029"/>
                  <a:pt x="2171" y="11030"/>
                  <a:pt x="2157" y="11018"/>
                </a:cubicBezTo>
                <a:cubicBezTo>
                  <a:pt x="2143" y="11006"/>
                  <a:pt x="2142" y="10985"/>
                  <a:pt x="2154" y="10971"/>
                </a:cubicBezTo>
                <a:close/>
                <a:moveTo>
                  <a:pt x="2243" y="10872"/>
                </a:moveTo>
                <a:lnTo>
                  <a:pt x="2243" y="10872"/>
                </a:lnTo>
                <a:cubicBezTo>
                  <a:pt x="2255" y="10858"/>
                  <a:pt x="2276" y="10856"/>
                  <a:pt x="2290" y="10869"/>
                </a:cubicBezTo>
                <a:cubicBezTo>
                  <a:pt x="2304" y="10881"/>
                  <a:pt x="2306" y="10902"/>
                  <a:pt x="2293" y="10916"/>
                </a:cubicBezTo>
                <a:cubicBezTo>
                  <a:pt x="2281" y="10930"/>
                  <a:pt x="2260" y="10931"/>
                  <a:pt x="2246" y="10919"/>
                </a:cubicBezTo>
                <a:cubicBezTo>
                  <a:pt x="2232" y="10907"/>
                  <a:pt x="2231" y="10886"/>
                  <a:pt x="2243" y="10872"/>
                </a:cubicBezTo>
                <a:close/>
                <a:moveTo>
                  <a:pt x="2332" y="10773"/>
                </a:moveTo>
                <a:lnTo>
                  <a:pt x="2332" y="10773"/>
                </a:lnTo>
                <a:cubicBezTo>
                  <a:pt x="2345" y="10759"/>
                  <a:pt x="2366" y="10757"/>
                  <a:pt x="2380" y="10769"/>
                </a:cubicBezTo>
                <a:cubicBezTo>
                  <a:pt x="2393" y="10782"/>
                  <a:pt x="2395" y="10803"/>
                  <a:pt x="2383" y="10816"/>
                </a:cubicBezTo>
                <a:lnTo>
                  <a:pt x="2383" y="10817"/>
                </a:lnTo>
                <a:cubicBezTo>
                  <a:pt x="2370" y="10830"/>
                  <a:pt x="2349" y="10832"/>
                  <a:pt x="2336" y="10820"/>
                </a:cubicBezTo>
                <a:cubicBezTo>
                  <a:pt x="2322" y="10808"/>
                  <a:pt x="2320" y="10786"/>
                  <a:pt x="2332" y="10773"/>
                </a:cubicBezTo>
                <a:close/>
                <a:moveTo>
                  <a:pt x="2422" y="10673"/>
                </a:moveTo>
                <a:lnTo>
                  <a:pt x="2422" y="10673"/>
                </a:lnTo>
                <a:cubicBezTo>
                  <a:pt x="2434" y="10660"/>
                  <a:pt x="2455" y="10658"/>
                  <a:pt x="2469" y="10670"/>
                </a:cubicBezTo>
                <a:cubicBezTo>
                  <a:pt x="2483" y="10682"/>
                  <a:pt x="2484" y="10703"/>
                  <a:pt x="2472" y="10717"/>
                </a:cubicBezTo>
                <a:cubicBezTo>
                  <a:pt x="2460" y="10731"/>
                  <a:pt x="2439" y="10733"/>
                  <a:pt x="2425" y="10721"/>
                </a:cubicBezTo>
                <a:cubicBezTo>
                  <a:pt x="2411" y="10708"/>
                  <a:pt x="2410" y="10687"/>
                  <a:pt x="2422" y="10673"/>
                </a:cubicBezTo>
                <a:close/>
                <a:moveTo>
                  <a:pt x="2511" y="10574"/>
                </a:moveTo>
                <a:lnTo>
                  <a:pt x="2511" y="10574"/>
                </a:lnTo>
                <a:cubicBezTo>
                  <a:pt x="2523" y="10560"/>
                  <a:pt x="2544" y="10559"/>
                  <a:pt x="2558" y="10571"/>
                </a:cubicBezTo>
                <a:cubicBezTo>
                  <a:pt x="2572" y="10583"/>
                  <a:pt x="2573" y="10604"/>
                  <a:pt x="2561" y="10618"/>
                </a:cubicBezTo>
                <a:cubicBezTo>
                  <a:pt x="2549" y="10632"/>
                  <a:pt x="2528" y="10633"/>
                  <a:pt x="2514" y="10621"/>
                </a:cubicBezTo>
                <a:cubicBezTo>
                  <a:pt x="2500" y="10609"/>
                  <a:pt x="2499" y="10588"/>
                  <a:pt x="2511" y="10574"/>
                </a:cubicBezTo>
                <a:close/>
                <a:moveTo>
                  <a:pt x="2600" y="10475"/>
                </a:moveTo>
                <a:lnTo>
                  <a:pt x="2600" y="10475"/>
                </a:lnTo>
                <a:cubicBezTo>
                  <a:pt x="2612" y="10461"/>
                  <a:pt x="2633" y="10460"/>
                  <a:pt x="2647" y="10472"/>
                </a:cubicBezTo>
                <a:cubicBezTo>
                  <a:pt x="2661" y="10484"/>
                  <a:pt x="2663" y="10505"/>
                  <a:pt x="2650" y="10519"/>
                </a:cubicBezTo>
                <a:cubicBezTo>
                  <a:pt x="2638" y="10533"/>
                  <a:pt x="2617" y="10534"/>
                  <a:pt x="2603" y="10522"/>
                </a:cubicBezTo>
                <a:cubicBezTo>
                  <a:pt x="2589" y="10510"/>
                  <a:pt x="2588" y="10489"/>
                  <a:pt x="2600" y="10475"/>
                </a:cubicBezTo>
                <a:close/>
                <a:moveTo>
                  <a:pt x="2689" y="10376"/>
                </a:moveTo>
                <a:lnTo>
                  <a:pt x="2690" y="10376"/>
                </a:lnTo>
                <a:cubicBezTo>
                  <a:pt x="2702" y="10362"/>
                  <a:pt x="2723" y="10361"/>
                  <a:pt x="2737" y="10373"/>
                </a:cubicBezTo>
                <a:cubicBezTo>
                  <a:pt x="2750" y="10385"/>
                  <a:pt x="2752" y="10406"/>
                  <a:pt x="2740" y="10420"/>
                </a:cubicBezTo>
                <a:cubicBezTo>
                  <a:pt x="2728" y="10434"/>
                  <a:pt x="2706" y="10435"/>
                  <a:pt x="2693" y="10423"/>
                </a:cubicBezTo>
                <a:cubicBezTo>
                  <a:pt x="2679" y="10411"/>
                  <a:pt x="2677" y="10390"/>
                  <a:pt x="2689" y="10376"/>
                </a:cubicBezTo>
                <a:close/>
                <a:moveTo>
                  <a:pt x="2779" y="10277"/>
                </a:moveTo>
                <a:lnTo>
                  <a:pt x="2779" y="10277"/>
                </a:lnTo>
                <a:cubicBezTo>
                  <a:pt x="2791" y="10263"/>
                  <a:pt x="2812" y="10262"/>
                  <a:pt x="2826" y="10274"/>
                </a:cubicBezTo>
                <a:cubicBezTo>
                  <a:pt x="2840" y="10286"/>
                  <a:pt x="2841" y="10307"/>
                  <a:pt x="2829" y="10321"/>
                </a:cubicBezTo>
                <a:cubicBezTo>
                  <a:pt x="2817" y="10335"/>
                  <a:pt x="2796" y="10336"/>
                  <a:pt x="2782" y="10324"/>
                </a:cubicBezTo>
                <a:cubicBezTo>
                  <a:pt x="2768" y="10312"/>
                  <a:pt x="2767" y="10291"/>
                  <a:pt x="2779" y="10277"/>
                </a:cubicBezTo>
                <a:close/>
                <a:moveTo>
                  <a:pt x="2868" y="10178"/>
                </a:moveTo>
                <a:lnTo>
                  <a:pt x="2868" y="10178"/>
                </a:lnTo>
                <a:cubicBezTo>
                  <a:pt x="2880" y="10164"/>
                  <a:pt x="2901" y="10162"/>
                  <a:pt x="2915" y="10175"/>
                </a:cubicBezTo>
                <a:cubicBezTo>
                  <a:pt x="2929" y="10187"/>
                  <a:pt x="2930" y="10208"/>
                  <a:pt x="2918" y="10222"/>
                </a:cubicBezTo>
                <a:cubicBezTo>
                  <a:pt x="2906" y="10236"/>
                  <a:pt x="2885" y="10237"/>
                  <a:pt x="2871" y="10225"/>
                </a:cubicBezTo>
                <a:cubicBezTo>
                  <a:pt x="2857" y="10213"/>
                  <a:pt x="2856" y="10192"/>
                  <a:pt x="2868" y="10178"/>
                </a:cubicBezTo>
                <a:close/>
                <a:moveTo>
                  <a:pt x="2957" y="10079"/>
                </a:moveTo>
                <a:lnTo>
                  <a:pt x="2957" y="10079"/>
                </a:lnTo>
                <a:cubicBezTo>
                  <a:pt x="2969" y="10065"/>
                  <a:pt x="2990" y="10063"/>
                  <a:pt x="3004" y="10075"/>
                </a:cubicBezTo>
                <a:cubicBezTo>
                  <a:pt x="3018" y="10088"/>
                  <a:pt x="3020" y="10109"/>
                  <a:pt x="3007" y="10122"/>
                </a:cubicBezTo>
                <a:lnTo>
                  <a:pt x="3007" y="10123"/>
                </a:lnTo>
                <a:cubicBezTo>
                  <a:pt x="2995" y="10136"/>
                  <a:pt x="2974" y="10138"/>
                  <a:pt x="2960" y="10126"/>
                </a:cubicBezTo>
                <a:cubicBezTo>
                  <a:pt x="2947" y="10114"/>
                  <a:pt x="2945" y="10092"/>
                  <a:pt x="2957" y="10079"/>
                </a:cubicBezTo>
                <a:close/>
                <a:moveTo>
                  <a:pt x="3046" y="9980"/>
                </a:moveTo>
                <a:lnTo>
                  <a:pt x="3047" y="9979"/>
                </a:lnTo>
                <a:cubicBezTo>
                  <a:pt x="3059" y="9966"/>
                  <a:pt x="3080" y="9964"/>
                  <a:pt x="3094" y="9976"/>
                </a:cubicBezTo>
                <a:cubicBezTo>
                  <a:pt x="3107" y="9988"/>
                  <a:pt x="3109" y="10010"/>
                  <a:pt x="3097" y="10023"/>
                </a:cubicBezTo>
                <a:cubicBezTo>
                  <a:pt x="3085" y="10037"/>
                  <a:pt x="3063" y="10039"/>
                  <a:pt x="3050" y="10027"/>
                </a:cubicBezTo>
                <a:cubicBezTo>
                  <a:pt x="3036" y="10014"/>
                  <a:pt x="3034" y="9993"/>
                  <a:pt x="3046" y="9980"/>
                </a:cubicBezTo>
                <a:close/>
                <a:moveTo>
                  <a:pt x="3136" y="9880"/>
                </a:moveTo>
                <a:lnTo>
                  <a:pt x="3136" y="9880"/>
                </a:lnTo>
                <a:cubicBezTo>
                  <a:pt x="3148" y="9866"/>
                  <a:pt x="3169" y="9865"/>
                  <a:pt x="3183" y="9877"/>
                </a:cubicBezTo>
                <a:cubicBezTo>
                  <a:pt x="3197" y="9889"/>
                  <a:pt x="3198" y="9910"/>
                  <a:pt x="3186" y="9924"/>
                </a:cubicBezTo>
                <a:cubicBezTo>
                  <a:pt x="3174" y="9938"/>
                  <a:pt x="3153" y="9940"/>
                  <a:pt x="3139" y="9927"/>
                </a:cubicBezTo>
                <a:cubicBezTo>
                  <a:pt x="3125" y="9915"/>
                  <a:pt x="3124" y="9894"/>
                  <a:pt x="3136" y="9880"/>
                </a:cubicBezTo>
                <a:close/>
                <a:moveTo>
                  <a:pt x="3225" y="9781"/>
                </a:moveTo>
                <a:lnTo>
                  <a:pt x="3225" y="9781"/>
                </a:lnTo>
                <a:cubicBezTo>
                  <a:pt x="3237" y="9767"/>
                  <a:pt x="3258" y="9766"/>
                  <a:pt x="3272" y="9778"/>
                </a:cubicBezTo>
                <a:cubicBezTo>
                  <a:pt x="3286" y="9790"/>
                  <a:pt x="3287" y="9811"/>
                  <a:pt x="3275" y="9825"/>
                </a:cubicBezTo>
                <a:cubicBezTo>
                  <a:pt x="3263" y="9839"/>
                  <a:pt x="3242" y="9840"/>
                  <a:pt x="3228" y="9828"/>
                </a:cubicBezTo>
                <a:cubicBezTo>
                  <a:pt x="3214" y="9816"/>
                  <a:pt x="3213" y="9795"/>
                  <a:pt x="3225" y="9781"/>
                </a:cubicBezTo>
                <a:close/>
                <a:moveTo>
                  <a:pt x="3314" y="9682"/>
                </a:moveTo>
                <a:lnTo>
                  <a:pt x="3314" y="9682"/>
                </a:lnTo>
                <a:cubicBezTo>
                  <a:pt x="3326" y="9668"/>
                  <a:pt x="3348" y="9667"/>
                  <a:pt x="3361" y="9679"/>
                </a:cubicBezTo>
                <a:cubicBezTo>
                  <a:pt x="3375" y="9691"/>
                  <a:pt x="3377" y="9712"/>
                  <a:pt x="3364" y="9726"/>
                </a:cubicBezTo>
                <a:cubicBezTo>
                  <a:pt x="3352" y="9740"/>
                  <a:pt x="3331" y="9741"/>
                  <a:pt x="3317" y="9729"/>
                </a:cubicBezTo>
                <a:cubicBezTo>
                  <a:pt x="3304" y="9717"/>
                  <a:pt x="3302" y="9696"/>
                  <a:pt x="3314" y="9682"/>
                </a:cubicBezTo>
                <a:close/>
                <a:moveTo>
                  <a:pt x="3404" y="9583"/>
                </a:moveTo>
                <a:lnTo>
                  <a:pt x="3404" y="9583"/>
                </a:lnTo>
                <a:cubicBezTo>
                  <a:pt x="3416" y="9569"/>
                  <a:pt x="3437" y="9568"/>
                  <a:pt x="3451" y="9580"/>
                </a:cubicBezTo>
                <a:cubicBezTo>
                  <a:pt x="3464" y="9592"/>
                  <a:pt x="3466" y="9613"/>
                  <a:pt x="3454" y="9627"/>
                </a:cubicBezTo>
                <a:cubicBezTo>
                  <a:pt x="3442" y="9641"/>
                  <a:pt x="3421" y="9642"/>
                  <a:pt x="3407" y="9630"/>
                </a:cubicBezTo>
                <a:cubicBezTo>
                  <a:pt x="3393" y="9618"/>
                  <a:pt x="3391" y="9597"/>
                  <a:pt x="3404" y="9583"/>
                </a:cubicBezTo>
                <a:close/>
                <a:moveTo>
                  <a:pt x="3435" y="9487"/>
                </a:moveTo>
                <a:lnTo>
                  <a:pt x="3435" y="9487"/>
                </a:lnTo>
                <a:cubicBezTo>
                  <a:pt x="3435" y="9468"/>
                  <a:pt x="3450" y="9453"/>
                  <a:pt x="3468" y="9453"/>
                </a:cubicBezTo>
                <a:cubicBezTo>
                  <a:pt x="3486" y="9453"/>
                  <a:pt x="3501" y="9468"/>
                  <a:pt x="3501" y="9487"/>
                </a:cubicBezTo>
                <a:cubicBezTo>
                  <a:pt x="3501" y="9505"/>
                  <a:pt x="3486" y="9520"/>
                  <a:pt x="3468" y="9520"/>
                </a:cubicBezTo>
                <a:cubicBezTo>
                  <a:pt x="3450" y="9520"/>
                  <a:pt x="3435" y="9505"/>
                  <a:pt x="3435" y="9487"/>
                </a:cubicBezTo>
                <a:close/>
                <a:moveTo>
                  <a:pt x="3435" y="9353"/>
                </a:moveTo>
                <a:lnTo>
                  <a:pt x="3435" y="9353"/>
                </a:lnTo>
                <a:cubicBezTo>
                  <a:pt x="3435" y="9335"/>
                  <a:pt x="3450" y="9320"/>
                  <a:pt x="3468" y="9320"/>
                </a:cubicBezTo>
                <a:cubicBezTo>
                  <a:pt x="3486" y="9320"/>
                  <a:pt x="3501" y="9335"/>
                  <a:pt x="3501" y="9353"/>
                </a:cubicBezTo>
                <a:cubicBezTo>
                  <a:pt x="3501" y="9372"/>
                  <a:pt x="3486" y="9387"/>
                  <a:pt x="3468" y="9387"/>
                </a:cubicBezTo>
                <a:cubicBezTo>
                  <a:pt x="3450" y="9387"/>
                  <a:pt x="3435" y="9372"/>
                  <a:pt x="3435" y="9353"/>
                </a:cubicBezTo>
                <a:close/>
                <a:moveTo>
                  <a:pt x="3435" y="9220"/>
                </a:moveTo>
                <a:lnTo>
                  <a:pt x="3435" y="9220"/>
                </a:lnTo>
                <a:cubicBezTo>
                  <a:pt x="3435" y="9201"/>
                  <a:pt x="3450" y="9186"/>
                  <a:pt x="3468" y="9186"/>
                </a:cubicBezTo>
                <a:cubicBezTo>
                  <a:pt x="3486" y="9186"/>
                  <a:pt x="3501" y="9201"/>
                  <a:pt x="3501" y="9220"/>
                </a:cubicBezTo>
                <a:cubicBezTo>
                  <a:pt x="3501" y="9238"/>
                  <a:pt x="3486" y="9253"/>
                  <a:pt x="3468" y="9253"/>
                </a:cubicBezTo>
                <a:cubicBezTo>
                  <a:pt x="3450" y="9253"/>
                  <a:pt x="3435" y="9238"/>
                  <a:pt x="3435" y="9220"/>
                </a:cubicBezTo>
                <a:close/>
                <a:moveTo>
                  <a:pt x="3435" y="9086"/>
                </a:moveTo>
                <a:lnTo>
                  <a:pt x="3435" y="9086"/>
                </a:lnTo>
                <a:cubicBezTo>
                  <a:pt x="3435" y="9068"/>
                  <a:pt x="3450" y="9053"/>
                  <a:pt x="3468" y="9053"/>
                </a:cubicBezTo>
                <a:cubicBezTo>
                  <a:pt x="3486" y="9053"/>
                  <a:pt x="3501" y="9068"/>
                  <a:pt x="3501" y="9086"/>
                </a:cubicBezTo>
                <a:cubicBezTo>
                  <a:pt x="3501" y="9105"/>
                  <a:pt x="3486" y="9120"/>
                  <a:pt x="3468" y="9120"/>
                </a:cubicBezTo>
                <a:cubicBezTo>
                  <a:pt x="3450" y="9120"/>
                  <a:pt x="3435" y="9105"/>
                  <a:pt x="3435" y="9086"/>
                </a:cubicBezTo>
                <a:close/>
                <a:moveTo>
                  <a:pt x="3435" y="8953"/>
                </a:moveTo>
                <a:lnTo>
                  <a:pt x="3435" y="8953"/>
                </a:lnTo>
                <a:cubicBezTo>
                  <a:pt x="3435" y="8935"/>
                  <a:pt x="3450" y="8920"/>
                  <a:pt x="3468" y="8920"/>
                </a:cubicBezTo>
                <a:cubicBezTo>
                  <a:pt x="3486" y="8920"/>
                  <a:pt x="3501" y="8935"/>
                  <a:pt x="3501" y="8953"/>
                </a:cubicBezTo>
                <a:cubicBezTo>
                  <a:pt x="3501" y="8971"/>
                  <a:pt x="3486" y="8986"/>
                  <a:pt x="3468" y="8986"/>
                </a:cubicBezTo>
                <a:cubicBezTo>
                  <a:pt x="3450" y="8986"/>
                  <a:pt x="3435" y="8971"/>
                  <a:pt x="3435" y="8953"/>
                </a:cubicBezTo>
                <a:close/>
                <a:moveTo>
                  <a:pt x="3435" y="8820"/>
                </a:moveTo>
                <a:lnTo>
                  <a:pt x="3435" y="8820"/>
                </a:lnTo>
                <a:cubicBezTo>
                  <a:pt x="3435" y="8801"/>
                  <a:pt x="3450" y="8786"/>
                  <a:pt x="3468" y="8786"/>
                </a:cubicBezTo>
                <a:cubicBezTo>
                  <a:pt x="3486" y="8786"/>
                  <a:pt x="3501" y="8801"/>
                  <a:pt x="3501" y="8820"/>
                </a:cubicBezTo>
                <a:cubicBezTo>
                  <a:pt x="3501" y="8838"/>
                  <a:pt x="3486" y="8853"/>
                  <a:pt x="3468" y="8853"/>
                </a:cubicBezTo>
                <a:cubicBezTo>
                  <a:pt x="3450" y="8853"/>
                  <a:pt x="3435" y="8838"/>
                  <a:pt x="3435" y="8820"/>
                </a:cubicBezTo>
                <a:close/>
                <a:moveTo>
                  <a:pt x="3435" y="8686"/>
                </a:moveTo>
                <a:lnTo>
                  <a:pt x="3435" y="8686"/>
                </a:lnTo>
                <a:cubicBezTo>
                  <a:pt x="3435" y="8668"/>
                  <a:pt x="3450" y="8653"/>
                  <a:pt x="3468" y="8653"/>
                </a:cubicBezTo>
                <a:cubicBezTo>
                  <a:pt x="3486" y="8653"/>
                  <a:pt x="3501" y="8668"/>
                  <a:pt x="3501" y="8686"/>
                </a:cubicBezTo>
                <a:cubicBezTo>
                  <a:pt x="3501" y="8705"/>
                  <a:pt x="3486" y="8720"/>
                  <a:pt x="3468" y="8720"/>
                </a:cubicBezTo>
                <a:cubicBezTo>
                  <a:pt x="3450" y="8720"/>
                  <a:pt x="3435" y="8705"/>
                  <a:pt x="3435" y="8686"/>
                </a:cubicBezTo>
                <a:close/>
                <a:moveTo>
                  <a:pt x="3435" y="8553"/>
                </a:moveTo>
                <a:lnTo>
                  <a:pt x="3435" y="8553"/>
                </a:lnTo>
                <a:cubicBezTo>
                  <a:pt x="3435" y="8534"/>
                  <a:pt x="3450" y="8519"/>
                  <a:pt x="3468" y="8519"/>
                </a:cubicBezTo>
                <a:cubicBezTo>
                  <a:pt x="3486" y="8519"/>
                  <a:pt x="3501" y="8534"/>
                  <a:pt x="3501" y="8553"/>
                </a:cubicBezTo>
                <a:cubicBezTo>
                  <a:pt x="3501" y="8571"/>
                  <a:pt x="3486" y="8586"/>
                  <a:pt x="3468" y="8586"/>
                </a:cubicBezTo>
                <a:cubicBezTo>
                  <a:pt x="3450" y="8586"/>
                  <a:pt x="3435" y="8571"/>
                  <a:pt x="3435" y="8553"/>
                </a:cubicBezTo>
                <a:close/>
                <a:moveTo>
                  <a:pt x="3435" y="8419"/>
                </a:moveTo>
                <a:lnTo>
                  <a:pt x="3435" y="8419"/>
                </a:lnTo>
                <a:cubicBezTo>
                  <a:pt x="3435" y="8401"/>
                  <a:pt x="3450" y="8386"/>
                  <a:pt x="3468" y="8386"/>
                </a:cubicBezTo>
                <a:cubicBezTo>
                  <a:pt x="3486" y="8386"/>
                  <a:pt x="3501" y="8401"/>
                  <a:pt x="3501" y="8419"/>
                </a:cubicBezTo>
                <a:cubicBezTo>
                  <a:pt x="3501" y="8438"/>
                  <a:pt x="3486" y="8453"/>
                  <a:pt x="3468" y="8453"/>
                </a:cubicBezTo>
                <a:cubicBezTo>
                  <a:pt x="3450" y="8453"/>
                  <a:pt x="3435" y="8438"/>
                  <a:pt x="3435" y="8419"/>
                </a:cubicBezTo>
                <a:close/>
                <a:moveTo>
                  <a:pt x="3435" y="8286"/>
                </a:moveTo>
                <a:lnTo>
                  <a:pt x="3435" y="8286"/>
                </a:lnTo>
                <a:cubicBezTo>
                  <a:pt x="3435" y="8268"/>
                  <a:pt x="3450" y="8253"/>
                  <a:pt x="3468" y="8253"/>
                </a:cubicBezTo>
                <a:cubicBezTo>
                  <a:pt x="3486" y="8253"/>
                  <a:pt x="3501" y="8268"/>
                  <a:pt x="3501" y="8286"/>
                </a:cubicBezTo>
                <a:cubicBezTo>
                  <a:pt x="3501" y="8304"/>
                  <a:pt x="3486" y="8319"/>
                  <a:pt x="3468" y="8319"/>
                </a:cubicBezTo>
                <a:cubicBezTo>
                  <a:pt x="3450" y="8319"/>
                  <a:pt x="3435" y="8304"/>
                  <a:pt x="3435" y="8286"/>
                </a:cubicBezTo>
                <a:close/>
                <a:moveTo>
                  <a:pt x="3435" y="8153"/>
                </a:moveTo>
                <a:lnTo>
                  <a:pt x="3435" y="8153"/>
                </a:lnTo>
                <a:cubicBezTo>
                  <a:pt x="3435" y="8134"/>
                  <a:pt x="3450" y="8119"/>
                  <a:pt x="3468" y="8119"/>
                </a:cubicBezTo>
                <a:cubicBezTo>
                  <a:pt x="3486" y="8119"/>
                  <a:pt x="3501" y="8134"/>
                  <a:pt x="3501" y="8153"/>
                </a:cubicBezTo>
                <a:cubicBezTo>
                  <a:pt x="3501" y="8171"/>
                  <a:pt x="3486" y="8186"/>
                  <a:pt x="3468" y="8186"/>
                </a:cubicBezTo>
                <a:cubicBezTo>
                  <a:pt x="3450" y="8186"/>
                  <a:pt x="3435" y="8171"/>
                  <a:pt x="3435" y="8153"/>
                </a:cubicBezTo>
                <a:close/>
                <a:moveTo>
                  <a:pt x="3435" y="8019"/>
                </a:moveTo>
                <a:lnTo>
                  <a:pt x="3435" y="8019"/>
                </a:lnTo>
                <a:cubicBezTo>
                  <a:pt x="3435" y="8001"/>
                  <a:pt x="3450" y="7986"/>
                  <a:pt x="3468" y="7986"/>
                </a:cubicBezTo>
                <a:cubicBezTo>
                  <a:pt x="3486" y="7986"/>
                  <a:pt x="3501" y="8001"/>
                  <a:pt x="3501" y="8019"/>
                </a:cubicBezTo>
                <a:cubicBezTo>
                  <a:pt x="3501" y="8038"/>
                  <a:pt x="3486" y="8053"/>
                  <a:pt x="3468" y="8053"/>
                </a:cubicBezTo>
                <a:cubicBezTo>
                  <a:pt x="3450" y="8053"/>
                  <a:pt x="3435" y="8038"/>
                  <a:pt x="3435" y="8019"/>
                </a:cubicBezTo>
                <a:close/>
                <a:moveTo>
                  <a:pt x="3435" y="7886"/>
                </a:moveTo>
                <a:lnTo>
                  <a:pt x="3435" y="7886"/>
                </a:lnTo>
                <a:cubicBezTo>
                  <a:pt x="3435" y="7867"/>
                  <a:pt x="3450" y="7852"/>
                  <a:pt x="3468" y="7852"/>
                </a:cubicBezTo>
                <a:cubicBezTo>
                  <a:pt x="3486" y="7852"/>
                  <a:pt x="3501" y="7867"/>
                  <a:pt x="3501" y="7886"/>
                </a:cubicBezTo>
                <a:cubicBezTo>
                  <a:pt x="3501" y="7904"/>
                  <a:pt x="3486" y="7919"/>
                  <a:pt x="3468" y="7919"/>
                </a:cubicBezTo>
                <a:cubicBezTo>
                  <a:pt x="3450" y="7919"/>
                  <a:pt x="3435" y="7904"/>
                  <a:pt x="3435" y="7886"/>
                </a:cubicBezTo>
                <a:close/>
                <a:moveTo>
                  <a:pt x="3435" y="7752"/>
                </a:moveTo>
                <a:lnTo>
                  <a:pt x="3435" y="7752"/>
                </a:lnTo>
                <a:cubicBezTo>
                  <a:pt x="3435" y="7734"/>
                  <a:pt x="3450" y="7719"/>
                  <a:pt x="3468" y="7719"/>
                </a:cubicBezTo>
                <a:cubicBezTo>
                  <a:pt x="3486" y="7719"/>
                  <a:pt x="3501" y="7734"/>
                  <a:pt x="3501" y="7752"/>
                </a:cubicBezTo>
                <a:cubicBezTo>
                  <a:pt x="3501" y="7771"/>
                  <a:pt x="3486" y="7786"/>
                  <a:pt x="3468" y="7786"/>
                </a:cubicBezTo>
                <a:cubicBezTo>
                  <a:pt x="3450" y="7786"/>
                  <a:pt x="3435" y="7771"/>
                  <a:pt x="3435" y="7752"/>
                </a:cubicBezTo>
                <a:close/>
                <a:moveTo>
                  <a:pt x="3435" y="7619"/>
                </a:moveTo>
                <a:lnTo>
                  <a:pt x="3435" y="7619"/>
                </a:lnTo>
                <a:cubicBezTo>
                  <a:pt x="3435" y="7601"/>
                  <a:pt x="3450" y="7586"/>
                  <a:pt x="3468" y="7586"/>
                </a:cubicBezTo>
                <a:cubicBezTo>
                  <a:pt x="3486" y="7586"/>
                  <a:pt x="3501" y="7601"/>
                  <a:pt x="3501" y="7619"/>
                </a:cubicBezTo>
                <a:cubicBezTo>
                  <a:pt x="3501" y="7637"/>
                  <a:pt x="3486" y="7652"/>
                  <a:pt x="3468" y="7652"/>
                </a:cubicBezTo>
                <a:cubicBezTo>
                  <a:pt x="3450" y="7652"/>
                  <a:pt x="3435" y="7637"/>
                  <a:pt x="3435" y="7619"/>
                </a:cubicBezTo>
                <a:close/>
                <a:moveTo>
                  <a:pt x="3435" y="7486"/>
                </a:moveTo>
                <a:lnTo>
                  <a:pt x="3435" y="7486"/>
                </a:lnTo>
                <a:cubicBezTo>
                  <a:pt x="3435" y="7467"/>
                  <a:pt x="3450" y="7452"/>
                  <a:pt x="3468" y="7452"/>
                </a:cubicBezTo>
                <a:cubicBezTo>
                  <a:pt x="3486" y="7452"/>
                  <a:pt x="3501" y="7467"/>
                  <a:pt x="3501" y="7486"/>
                </a:cubicBezTo>
                <a:cubicBezTo>
                  <a:pt x="3501" y="7504"/>
                  <a:pt x="3486" y="7519"/>
                  <a:pt x="3468" y="7519"/>
                </a:cubicBezTo>
                <a:cubicBezTo>
                  <a:pt x="3450" y="7519"/>
                  <a:pt x="3435" y="7504"/>
                  <a:pt x="3435" y="7486"/>
                </a:cubicBezTo>
                <a:close/>
                <a:moveTo>
                  <a:pt x="3435" y="7352"/>
                </a:moveTo>
                <a:lnTo>
                  <a:pt x="3435" y="7352"/>
                </a:lnTo>
                <a:cubicBezTo>
                  <a:pt x="3435" y="7334"/>
                  <a:pt x="3450" y="7319"/>
                  <a:pt x="3468" y="7319"/>
                </a:cubicBezTo>
                <a:cubicBezTo>
                  <a:pt x="3486" y="7319"/>
                  <a:pt x="3501" y="7334"/>
                  <a:pt x="3501" y="7352"/>
                </a:cubicBezTo>
                <a:cubicBezTo>
                  <a:pt x="3501" y="7371"/>
                  <a:pt x="3486" y="7386"/>
                  <a:pt x="3468" y="7386"/>
                </a:cubicBezTo>
                <a:cubicBezTo>
                  <a:pt x="3450" y="7386"/>
                  <a:pt x="3435" y="7371"/>
                  <a:pt x="3435" y="7352"/>
                </a:cubicBezTo>
                <a:close/>
                <a:moveTo>
                  <a:pt x="3435" y="7219"/>
                </a:moveTo>
                <a:lnTo>
                  <a:pt x="3435" y="7219"/>
                </a:lnTo>
                <a:cubicBezTo>
                  <a:pt x="3435" y="7200"/>
                  <a:pt x="3450" y="7185"/>
                  <a:pt x="3468" y="7185"/>
                </a:cubicBezTo>
                <a:cubicBezTo>
                  <a:pt x="3486" y="7185"/>
                  <a:pt x="3501" y="7200"/>
                  <a:pt x="3501" y="7219"/>
                </a:cubicBezTo>
                <a:cubicBezTo>
                  <a:pt x="3501" y="7237"/>
                  <a:pt x="3486" y="7252"/>
                  <a:pt x="3468" y="7252"/>
                </a:cubicBezTo>
                <a:cubicBezTo>
                  <a:pt x="3450" y="7252"/>
                  <a:pt x="3435" y="7237"/>
                  <a:pt x="3435" y="7219"/>
                </a:cubicBezTo>
                <a:close/>
                <a:moveTo>
                  <a:pt x="3435" y="7085"/>
                </a:moveTo>
                <a:lnTo>
                  <a:pt x="3435" y="7085"/>
                </a:lnTo>
                <a:cubicBezTo>
                  <a:pt x="3435" y="7067"/>
                  <a:pt x="3450" y="7052"/>
                  <a:pt x="3468" y="7052"/>
                </a:cubicBezTo>
                <a:cubicBezTo>
                  <a:pt x="3486" y="7052"/>
                  <a:pt x="3501" y="7067"/>
                  <a:pt x="3501" y="7085"/>
                </a:cubicBezTo>
                <a:cubicBezTo>
                  <a:pt x="3501" y="7104"/>
                  <a:pt x="3486" y="7119"/>
                  <a:pt x="3468" y="7119"/>
                </a:cubicBezTo>
                <a:cubicBezTo>
                  <a:pt x="3450" y="7119"/>
                  <a:pt x="3435" y="7104"/>
                  <a:pt x="3435" y="7085"/>
                </a:cubicBezTo>
                <a:close/>
                <a:moveTo>
                  <a:pt x="3435" y="6952"/>
                </a:moveTo>
                <a:lnTo>
                  <a:pt x="3435" y="6952"/>
                </a:lnTo>
                <a:cubicBezTo>
                  <a:pt x="3435" y="6934"/>
                  <a:pt x="3450" y="6919"/>
                  <a:pt x="3468" y="6919"/>
                </a:cubicBezTo>
                <a:cubicBezTo>
                  <a:pt x="3486" y="6919"/>
                  <a:pt x="3501" y="6934"/>
                  <a:pt x="3501" y="6952"/>
                </a:cubicBezTo>
                <a:cubicBezTo>
                  <a:pt x="3501" y="6970"/>
                  <a:pt x="3486" y="6985"/>
                  <a:pt x="3468" y="6985"/>
                </a:cubicBezTo>
                <a:cubicBezTo>
                  <a:pt x="3450" y="6985"/>
                  <a:pt x="3435" y="6970"/>
                  <a:pt x="3435" y="6952"/>
                </a:cubicBezTo>
                <a:close/>
                <a:moveTo>
                  <a:pt x="3435" y="6819"/>
                </a:moveTo>
                <a:lnTo>
                  <a:pt x="3435" y="6819"/>
                </a:lnTo>
                <a:cubicBezTo>
                  <a:pt x="3435" y="6800"/>
                  <a:pt x="3450" y="6785"/>
                  <a:pt x="3468" y="6785"/>
                </a:cubicBezTo>
                <a:cubicBezTo>
                  <a:pt x="3486" y="6785"/>
                  <a:pt x="3501" y="6800"/>
                  <a:pt x="3501" y="6819"/>
                </a:cubicBezTo>
                <a:cubicBezTo>
                  <a:pt x="3501" y="6837"/>
                  <a:pt x="3486" y="6852"/>
                  <a:pt x="3468" y="6852"/>
                </a:cubicBezTo>
                <a:cubicBezTo>
                  <a:pt x="3450" y="6852"/>
                  <a:pt x="3435" y="6837"/>
                  <a:pt x="3435" y="6819"/>
                </a:cubicBezTo>
                <a:close/>
                <a:moveTo>
                  <a:pt x="3435" y="6685"/>
                </a:moveTo>
                <a:lnTo>
                  <a:pt x="3435" y="6685"/>
                </a:lnTo>
                <a:cubicBezTo>
                  <a:pt x="3435" y="6667"/>
                  <a:pt x="3450" y="6652"/>
                  <a:pt x="3468" y="6652"/>
                </a:cubicBezTo>
                <a:cubicBezTo>
                  <a:pt x="3486" y="6652"/>
                  <a:pt x="3501" y="6667"/>
                  <a:pt x="3501" y="6685"/>
                </a:cubicBezTo>
                <a:cubicBezTo>
                  <a:pt x="3501" y="6704"/>
                  <a:pt x="3486" y="6719"/>
                  <a:pt x="3468" y="6719"/>
                </a:cubicBezTo>
                <a:cubicBezTo>
                  <a:pt x="3450" y="6719"/>
                  <a:pt x="3435" y="6704"/>
                  <a:pt x="3435" y="6685"/>
                </a:cubicBezTo>
                <a:close/>
                <a:moveTo>
                  <a:pt x="3435" y="6552"/>
                </a:moveTo>
                <a:lnTo>
                  <a:pt x="3435" y="6552"/>
                </a:lnTo>
                <a:cubicBezTo>
                  <a:pt x="3435" y="6533"/>
                  <a:pt x="3450" y="6518"/>
                  <a:pt x="3468" y="6518"/>
                </a:cubicBezTo>
                <a:cubicBezTo>
                  <a:pt x="3486" y="6518"/>
                  <a:pt x="3501" y="6533"/>
                  <a:pt x="3501" y="6552"/>
                </a:cubicBezTo>
                <a:cubicBezTo>
                  <a:pt x="3501" y="6570"/>
                  <a:pt x="3486" y="6585"/>
                  <a:pt x="3468" y="6585"/>
                </a:cubicBezTo>
                <a:cubicBezTo>
                  <a:pt x="3450" y="6585"/>
                  <a:pt x="3435" y="6570"/>
                  <a:pt x="3435" y="6552"/>
                </a:cubicBezTo>
                <a:close/>
                <a:moveTo>
                  <a:pt x="3435" y="6418"/>
                </a:moveTo>
                <a:lnTo>
                  <a:pt x="3435" y="6418"/>
                </a:lnTo>
                <a:cubicBezTo>
                  <a:pt x="3435" y="6400"/>
                  <a:pt x="3450" y="6385"/>
                  <a:pt x="3468" y="6385"/>
                </a:cubicBezTo>
                <a:cubicBezTo>
                  <a:pt x="3486" y="6385"/>
                  <a:pt x="3501" y="6400"/>
                  <a:pt x="3501" y="6418"/>
                </a:cubicBezTo>
                <a:cubicBezTo>
                  <a:pt x="3501" y="6437"/>
                  <a:pt x="3486" y="6452"/>
                  <a:pt x="3468" y="6452"/>
                </a:cubicBezTo>
                <a:cubicBezTo>
                  <a:pt x="3450" y="6452"/>
                  <a:pt x="3435" y="6437"/>
                  <a:pt x="3435" y="6418"/>
                </a:cubicBezTo>
                <a:close/>
                <a:moveTo>
                  <a:pt x="3435" y="6285"/>
                </a:moveTo>
                <a:lnTo>
                  <a:pt x="3435" y="6285"/>
                </a:lnTo>
                <a:cubicBezTo>
                  <a:pt x="3435" y="6267"/>
                  <a:pt x="3450" y="6252"/>
                  <a:pt x="3468" y="6252"/>
                </a:cubicBezTo>
                <a:cubicBezTo>
                  <a:pt x="3486" y="6252"/>
                  <a:pt x="3501" y="6267"/>
                  <a:pt x="3501" y="6285"/>
                </a:cubicBezTo>
                <a:cubicBezTo>
                  <a:pt x="3501" y="6303"/>
                  <a:pt x="3486" y="6318"/>
                  <a:pt x="3468" y="6318"/>
                </a:cubicBezTo>
                <a:cubicBezTo>
                  <a:pt x="3450" y="6318"/>
                  <a:pt x="3435" y="6303"/>
                  <a:pt x="3435" y="6285"/>
                </a:cubicBezTo>
                <a:close/>
                <a:moveTo>
                  <a:pt x="3435" y="6152"/>
                </a:moveTo>
                <a:lnTo>
                  <a:pt x="3435" y="6152"/>
                </a:lnTo>
                <a:cubicBezTo>
                  <a:pt x="3435" y="6133"/>
                  <a:pt x="3450" y="6118"/>
                  <a:pt x="3468" y="6118"/>
                </a:cubicBezTo>
                <a:cubicBezTo>
                  <a:pt x="3486" y="6118"/>
                  <a:pt x="3501" y="6133"/>
                  <a:pt x="3501" y="6152"/>
                </a:cubicBezTo>
                <a:cubicBezTo>
                  <a:pt x="3501" y="6170"/>
                  <a:pt x="3486" y="6185"/>
                  <a:pt x="3468" y="6185"/>
                </a:cubicBezTo>
                <a:cubicBezTo>
                  <a:pt x="3450" y="6185"/>
                  <a:pt x="3435" y="6170"/>
                  <a:pt x="3435" y="6152"/>
                </a:cubicBezTo>
                <a:close/>
                <a:moveTo>
                  <a:pt x="3435" y="6018"/>
                </a:moveTo>
                <a:lnTo>
                  <a:pt x="3435" y="6018"/>
                </a:lnTo>
                <a:cubicBezTo>
                  <a:pt x="3435" y="6000"/>
                  <a:pt x="3450" y="5985"/>
                  <a:pt x="3468" y="5985"/>
                </a:cubicBezTo>
                <a:cubicBezTo>
                  <a:pt x="3486" y="5985"/>
                  <a:pt x="3501" y="6000"/>
                  <a:pt x="3501" y="6018"/>
                </a:cubicBezTo>
                <a:cubicBezTo>
                  <a:pt x="3501" y="6037"/>
                  <a:pt x="3486" y="6052"/>
                  <a:pt x="3468" y="6052"/>
                </a:cubicBezTo>
                <a:cubicBezTo>
                  <a:pt x="3450" y="6052"/>
                  <a:pt x="3435" y="6037"/>
                  <a:pt x="3435" y="6018"/>
                </a:cubicBezTo>
                <a:close/>
                <a:moveTo>
                  <a:pt x="3435" y="5885"/>
                </a:moveTo>
                <a:lnTo>
                  <a:pt x="3435" y="5885"/>
                </a:lnTo>
                <a:cubicBezTo>
                  <a:pt x="3435" y="5866"/>
                  <a:pt x="3450" y="5851"/>
                  <a:pt x="3468" y="5851"/>
                </a:cubicBezTo>
                <a:cubicBezTo>
                  <a:pt x="3486" y="5851"/>
                  <a:pt x="3501" y="5866"/>
                  <a:pt x="3501" y="5885"/>
                </a:cubicBezTo>
                <a:cubicBezTo>
                  <a:pt x="3501" y="5903"/>
                  <a:pt x="3486" y="5918"/>
                  <a:pt x="3468" y="5918"/>
                </a:cubicBezTo>
                <a:cubicBezTo>
                  <a:pt x="3450" y="5918"/>
                  <a:pt x="3435" y="5903"/>
                  <a:pt x="3435" y="5885"/>
                </a:cubicBezTo>
                <a:close/>
                <a:moveTo>
                  <a:pt x="3435" y="5751"/>
                </a:moveTo>
                <a:lnTo>
                  <a:pt x="3435" y="5751"/>
                </a:lnTo>
                <a:cubicBezTo>
                  <a:pt x="3435" y="5733"/>
                  <a:pt x="3450" y="5718"/>
                  <a:pt x="3468" y="5718"/>
                </a:cubicBezTo>
                <a:cubicBezTo>
                  <a:pt x="3486" y="5718"/>
                  <a:pt x="3501" y="5733"/>
                  <a:pt x="3501" y="5751"/>
                </a:cubicBezTo>
                <a:cubicBezTo>
                  <a:pt x="3501" y="5770"/>
                  <a:pt x="3486" y="5785"/>
                  <a:pt x="3468" y="5785"/>
                </a:cubicBezTo>
                <a:cubicBezTo>
                  <a:pt x="3450" y="5785"/>
                  <a:pt x="3435" y="5770"/>
                  <a:pt x="3435" y="5751"/>
                </a:cubicBezTo>
                <a:close/>
                <a:moveTo>
                  <a:pt x="3435" y="5618"/>
                </a:moveTo>
                <a:lnTo>
                  <a:pt x="3435" y="5618"/>
                </a:lnTo>
                <a:cubicBezTo>
                  <a:pt x="3435" y="5600"/>
                  <a:pt x="3450" y="5585"/>
                  <a:pt x="3468" y="5585"/>
                </a:cubicBezTo>
                <a:cubicBezTo>
                  <a:pt x="3486" y="5585"/>
                  <a:pt x="3501" y="5600"/>
                  <a:pt x="3501" y="5618"/>
                </a:cubicBezTo>
                <a:cubicBezTo>
                  <a:pt x="3501" y="5636"/>
                  <a:pt x="3486" y="5651"/>
                  <a:pt x="3468" y="5651"/>
                </a:cubicBezTo>
                <a:cubicBezTo>
                  <a:pt x="3450" y="5651"/>
                  <a:pt x="3435" y="5636"/>
                  <a:pt x="3435" y="5618"/>
                </a:cubicBezTo>
                <a:close/>
                <a:moveTo>
                  <a:pt x="3435" y="5485"/>
                </a:moveTo>
                <a:lnTo>
                  <a:pt x="3435" y="5485"/>
                </a:lnTo>
                <a:cubicBezTo>
                  <a:pt x="3435" y="5466"/>
                  <a:pt x="3450" y="5451"/>
                  <a:pt x="3468" y="5451"/>
                </a:cubicBezTo>
                <a:cubicBezTo>
                  <a:pt x="3486" y="5451"/>
                  <a:pt x="3501" y="5466"/>
                  <a:pt x="3501" y="5485"/>
                </a:cubicBezTo>
                <a:cubicBezTo>
                  <a:pt x="3501" y="5503"/>
                  <a:pt x="3486" y="5518"/>
                  <a:pt x="3468" y="5518"/>
                </a:cubicBezTo>
                <a:cubicBezTo>
                  <a:pt x="3450" y="5518"/>
                  <a:pt x="3435" y="5503"/>
                  <a:pt x="3435" y="5485"/>
                </a:cubicBezTo>
                <a:close/>
                <a:moveTo>
                  <a:pt x="3435" y="5351"/>
                </a:moveTo>
                <a:lnTo>
                  <a:pt x="3435" y="5351"/>
                </a:lnTo>
                <a:cubicBezTo>
                  <a:pt x="3435" y="5333"/>
                  <a:pt x="3450" y="5318"/>
                  <a:pt x="3468" y="5318"/>
                </a:cubicBezTo>
                <a:cubicBezTo>
                  <a:pt x="3486" y="5318"/>
                  <a:pt x="3501" y="5333"/>
                  <a:pt x="3501" y="5351"/>
                </a:cubicBezTo>
                <a:cubicBezTo>
                  <a:pt x="3501" y="5370"/>
                  <a:pt x="3486" y="5385"/>
                  <a:pt x="3468" y="5385"/>
                </a:cubicBezTo>
                <a:cubicBezTo>
                  <a:pt x="3450" y="5385"/>
                  <a:pt x="3435" y="5370"/>
                  <a:pt x="3435" y="5351"/>
                </a:cubicBezTo>
                <a:close/>
                <a:moveTo>
                  <a:pt x="3435" y="5218"/>
                </a:moveTo>
                <a:lnTo>
                  <a:pt x="3435" y="5218"/>
                </a:lnTo>
                <a:cubicBezTo>
                  <a:pt x="3435" y="5199"/>
                  <a:pt x="3450" y="5184"/>
                  <a:pt x="3468" y="5184"/>
                </a:cubicBezTo>
                <a:cubicBezTo>
                  <a:pt x="3486" y="5184"/>
                  <a:pt x="3501" y="5199"/>
                  <a:pt x="3501" y="5218"/>
                </a:cubicBezTo>
                <a:cubicBezTo>
                  <a:pt x="3501" y="5236"/>
                  <a:pt x="3486" y="5251"/>
                  <a:pt x="3468" y="5251"/>
                </a:cubicBezTo>
                <a:cubicBezTo>
                  <a:pt x="3450" y="5251"/>
                  <a:pt x="3435" y="5236"/>
                  <a:pt x="3435" y="5218"/>
                </a:cubicBezTo>
                <a:close/>
                <a:moveTo>
                  <a:pt x="3435" y="5084"/>
                </a:moveTo>
                <a:lnTo>
                  <a:pt x="3435" y="5084"/>
                </a:lnTo>
                <a:cubicBezTo>
                  <a:pt x="3435" y="5066"/>
                  <a:pt x="3450" y="5051"/>
                  <a:pt x="3468" y="5051"/>
                </a:cubicBezTo>
                <a:cubicBezTo>
                  <a:pt x="3486" y="5051"/>
                  <a:pt x="3501" y="5066"/>
                  <a:pt x="3501" y="5084"/>
                </a:cubicBezTo>
                <a:cubicBezTo>
                  <a:pt x="3501" y="5103"/>
                  <a:pt x="3486" y="5118"/>
                  <a:pt x="3468" y="5118"/>
                </a:cubicBezTo>
                <a:cubicBezTo>
                  <a:pt x="3450" y="5118"/>
                  <a:pt x="3435" y="5103"/>
                  <a:pt x="3435" y="5084"/>
                </a:cubicBezTo>
                <a:close/>
                <a:moveTo>
                  <a:pt x="3435" y="4951"/>
                </a:moveTo>
                <a:lnTo>
                  <a:pt x="3435" y="4951"/>
                </a:lnTo>
                <a:cubicBezTo>
                  <a:pt x="3435" y="4933"/>
                  <a:pt x="3450" y="4918"/>
                  <a:pt x="3468" y="4918"/>
                </a:cubicBezTo>
                <a:cubicBezTo>
                  <a:pt x="3486" y="4918"/>
                  <a:pt x="3501" y="4933"/>
                  <a:pt x="3501" y="4951"/>
                </a:cubicBezTo>
                <a:cubicBezTo>
                  <a:pt x="3501" y="4969"/>
                  <a:pt x="3486" y="4984"/>
                  <a:pt x="3468" y="4984"/>
                </a:cubicBezTo>
                <a:cubicBezTo>
                  <a:pt x="3450" y="4984"/>
                  <a:pt x="3435" y="4969"/>
                  <a:pt x="3435" y="4951"/>
                </a:cubicBezTo>
                <a:close/>
                <a:moveTo>
                  <a:pt x="3435" y="4818"/>
                </a:moveTo>
                <a:lnTo>
                  <a:pt x="3435" y="4818"/>
                </a:lnTo>
                <a:cubicBezTo>
                  <a:pt x="3435" y="4799"/>
                  <a:pt x="3450" y="4784"/>
                  <a:pt x="3468" y="4784"/>
                </a:cubicBezTo>
                <a:cubicBezTo>
                  <a:pt x="3486" y="4784"/>
                  <a:pt x="3501" y="4799"/>
                  <a:pt x="3501" y="4818"/>
                </a:cubicBezTo>
                <a:cubicBezTo>
                  <a:pt x="3501" y="4836"/>
                  <a:pt x="3486" y="4851"/>
                  <a:pt x="3468" y="4851"/>
                </a:cubicBezTo>
                <a:cubicBezTo>
                  <a:pt x="3450" y="4851"/>
                  <a:pt x="3435" y="4836"/>
                  <a:pt x="3435" y="4818"/>
                </a:cubicBezTo>
                <a:close/>
                <a:moveTo>
                  <a:pt x="3435" y="4684"/>
                </a:moveTo>
                <a:lnTo>
                  <a:pt x="3435" y="4684"/>
                </a:lnTo>
                <a:cubicBezTo>
                  <a:pt x="3435" y="4666"/>
                  <a:pt x="3450" y="4651"/>
                  <a:pt x="3468" y="4651"/>
                </a:cubicBezTo>
                <a:cubicBezTo>
                  <a:pt x="3486" y="4651"/>
                  <a:pt x="3501" y="4666"/>
                  <a:pt x="3501" y="4684"/>
                </a:cubicBezTo>
                <a:cubicBezTo>
                  <a:pt x="3501" y="4703"/>
                  <a:pt x="3486" y="4718"/>
                  <a:pt x="3468" y="4718"/>
                </a:cubicBezTo>
                <a:cubicBezTo>
                  <a:pt x="3450" y="4718"/>
                  <a:pt x="3435" y="4703"/>
                  <a:pt x="3435" y="4684"/>
                </a:cubicBezTo>
                <a:close/>
                <a:moveTo>
                  <a:pt x="3435" y="4551"/>
                </a:moveTo>
                <a:lnTo>
                  <a:pt x="3435" y="4551"/>
                </a:lnTo>
                <a:cubicBezTo>
                  <a:pt x="3435" y="4532"/>
                  <a:pt x="3450" y="4517"/>
                  <a:pt x="3468" y="4517"/>
                </a:cubicBezTo>
                <a:cubicBezTo>
                  <a:pt x="3486" y="4517"/>
                  <a:pt x="3501" y="4532"/>
                  <a:pt x="3501" y="4551"/>
                </a:cubicBezTo>
                <a:cubicBezTo>
                  <a:pt x="3501" y="4569"/>
                  <a:pt x="3486" y="4584"/>
                  <a:pt x="3468" y="4584"/>
                </a:cubicBezTo>
                <a:cubicBezTo>
                  <a:pt x="3450" y="4584"/>
                  <a:pt x="3435" y="4569"/>
                  <a:pt x="3435" y="4551"/>
                </a:cubicBezTo>
                <a:close/>
                <a:moveTo>
                  <a:pt x="3435" y="4417"/>
                </a:moveTo>
                <a:lnTo>
                  <a:pt x="3435" y="4417"/>
                </a:lnTo>
                <a:cubicBezTo>
                  <a:pt x="3435" y="4399"/>
                  <a:pt x="3450" y="4384"/>
                  <a:pt x="3468" y="4384"/>
                </a:cubicBezTo>
                <a:cubicBezTo>
                  <a:pt x="3486" y="4384"/>
                  <a:pt x="3501" y="4399"/>
                  <a:pt x="3501" y="4417"/>
                </a:cubicBezTo>
                <a:cubicBezTo>
                  <a:pt x="3501" y="4436"/>
                  <a:pt x="3486" y="4451"/>
                  <a:pt x="3468" y="4451"/>
                </a:cubicBezTo>
                <a:cubicBezTo>
                  <a:pt x="3450" y="4451"/>
                  <a:pt x="3435" y="4436"/>
                  <a:pt x="3435" y="4417"/>
                </a:cubicBezTo>
                <a:close/>
                <a:moveTo>
                  <a:pt x="3435" y="4284"/>
                </a:moveTo>
                <a:lnTo>
                  <a:pt x="3435" y="4284"/>
                </a:lnTo>
                <a:cubicBezTo>
                  <a:pt x="3435" y="4266"/>
                  <a:pt x="3450" y="4251"/>
                  <a:pt x="3468" y="4251"/>
                </a:cubicBezTo>
                <a:cubicBezTo>
                  <a:pt x="3486" y="4251"/>
                  <a:pt x="3501" y="4266"/>
                  <a:pt x="3501" y="4284"/>
                </a:cubicBezTo>
                <a:cubicBezTo>
                  <a:pt x="3501" y="4302"/>
                  <a:pt x="3486" y="4317"/>
                  <a:pt x="3468" y="4317"/>
                </a:cubicBezTo>
                <a:cubicBezTo>
                  <a:pt x="3450" y="4317"/>
                  <a:pt x="3435" y="4302"/>
                  <a:pt x="3435" y="4284"/>
                </a:cubicBezTo>
                <a:close/>
                <a:moveTo>
                  <a:pt x="3435" y="4151"/>
                </a:moveTo>
                <a:lnTo>
                  <a:pt x="3435" y="4151"/>
                </a:lnTo>
                <a:cubicBezTo>
                  <a:pt x="3435" y="4132"/>
                  <a:pt x="3450" y="4117"/>
                  <a:pt x="3468" y="4117"/>
                </a:cubicBezTo>
                <a:cubicBezTo>
                  <a:pt x="3486" y="4117"/>
                  <a:pt x="3501" y="4132"/>
                  <a:pt x="3501" y="4151"/>
                </a:cubicBezTo>
                <a:cubicBezTo>
                  <a:pt x="3501" y="4169"/>
                  <a:pt x="3486" y="4184"/>
                  <a:pt x="3468" y="4184"/>
                </a:cubicBezTo>
                <a:cubicBezTo>
                  <a:pt x="3450" y="4184"/>
                  <a:pt x="3435" y="4169"/>
                  <a:pt x="3435" y="4151"/>
                </a:cubicBezTo>
                <a:close/>
                <a:moveTo>
                  <a:pt x="3435" y="4017"/>
                </a:moveTo>
                <a:lnTo>
                  <a:pt x="3435" y="4017"/>
                </a:lnTo>
                <a:cubicBezTo>
                  <a:pt x="3435" y="3999"/>
                  <a:pt x="3450" y="3984"/>
                  <a:pt x="3468" y="3984"/>
                </a:cubicBezTo>
                <a:cubicBezTo>
                  <a:pt x="3486" y="3984"/>
                  <a:pt x="3501" y="3999"/>
                  <a:pt x="3501" y="4017"/>
                </a:cubicBezTo>
                <a:cubicBezTo>
                  <a:pt x="3501" y="4036"/>
                  <a:pt x="3486" y="4051"/>
                  <a:pt x="3468" y="4051"/>
                </a:cubicBezTo>
                <a:cubicBezTo>
                  <a:pt x="3450" y="4051"/>
                  <a:pt x="3435" y="4036"/>
                  <a:pt x="3435" y="4017"/>
                </a:cubicBezTo>
                <a:close/>
                <a:moveTo>
                  <a:pt x="3435" y="3884"/>
                </a:moveTo>
                <a:lnTo>
                  <a:pt x="3435" y="3884"/>
                </a:lnTo>
                <a:cubicBezTo>
                  <a:pt x="3435" y="3865"/>
                  <a:pt x="3450" y="3850"/>
                  <a:pt x="3468" y="3850"/>
                </a:cubicBezTo>
                <a:cubicBezTo>
                  <a:pt x="3486" y="3850"/>
                  <a:pt x="3501" y="3865"/>
                  <a:pt x="3501" y="3884"/>
                </a:cubicBezTo>
                <a:cubicBezTo>
                  <a:pt x="3501" y="3902"/>
                  <a:pt x="3486" y="3917"/>
                  <a:pt x="3468" y="3917"/>
                </a:cubicBezTo>
                <a:cubicBezTo>
                  <a:pt x="3450" y="3917"/>
                  <a:pt x="3435" y="3902"/>
                  <a:pt x="3435" y="3884"/>
                </a:cubicBezTo>
                <a:close/>
                <a:moveTo>
                  <a:pt x="3435" y="3750"/>
                </a:moveTo>
                <a:lnTo>
                  <a:pt x="3435" y="3750"/>
                </a:lnTo>
                <a:cubicBezTo>
                  <a:pt x="3435" y="3732"/>
                  <a:pt x="3450" y="3717"/>
                  <a:pt x="3468" y="3717"/>
                </a:cubicBezTo>
                <a:cubicBezTo>
                  <a:pt x="3486" y="3717"/>
                  <a:pt x="3501" y="3732"/>
                  <a:pt x="3501" y="3750"/>
                </a:cubicBezTo>
                <a:cubicBezTo>
                  <a:pt x="3501" y="3769"/>
                  <a:pt x="3486" y="3784"/>
                  <a:pt x="3468" y="3784"/>
                </a:cubicBezTo>
                <a:cubicBezTo>
                  <a:pt x="3450" y="3784"/>
                  <a:pt x="3435" y="3769"/>
                  <a:pt x="3435" y="3750"/>
                </a:cubicBezTo>
                <a:close/>
                <a:moveTo>
                  <a:pt x="3435" y="3617"/>
                </a:moveTo>
                <a:lnTo>
                  <a:pt x="3435" y="3617"/>
                </a:lnTo>
                <a:cubicBezTo>
                  <a:pt x="3435" y="3599"/>
                  <a:pt x="3450" y="3584"/>
                  <a:pt x="3468" y="3584"/>
                </a:cubicBezTo>
                <a:cubicBezTo>
                  <a:pt x="3486" y="3584"/>
                  <a:pt x="3501" y="3599"/>
                  <a:pt x="3501" y="3617"/>
                </a:cubicBezTo>
                <a:cubicBezTo>
                  <a:pt x="3501" y="3635"/>
                  <a:pt x="3486" y="3650"/>
                  <a:pt x="3468" y="3650"/>
                </a:cubicBezTo>
                <a:cubicBezTo>
                  <a:pt x="3450" y="3650"/>
                  <a:pt x="3435" y="3635"/>
                  <a:pt x="3435" y="3617"/>
                </a:cubicBezTo>
                <a:close/>
                <a:moveTo>
                  <a:pt x="3435" y="3484"/>
                </a:moveTo>
                <a:lnTo>
                  <a:pt x="3435" y="3484"/>
                </a:lnTo>
                <a:cubicBezTo>
                  <a:pt x="3435" y="3465"/>
                  <a:pt x="3450" y="3450"/>
                  <a:pt x="3468" y="3450"/>
                </a:cubicBezTo>
                <a:cubicBezTo>
                  <a:pt x="3486" y="3450"/>
                  <a:pt x="3501" y="3465"/>
                  <a:pt x="3501" y="3484"/>
                </a:cubicBezTo>
                <a:cubicBezTo>
                  <a:pt x="3501" y="3502"/>
                  <a:pt x="3486" y="3517"/>
                  <a:pt x="3468" y="3517"/>
                </a:cubicBezTo>
                <a:cubicBezTo>
                  <a:pt x="3450" y="3517"/>
                  <a:pt x="3435" y="3502"/>
                  <a:pt x="3435" y="3484"/>
                </a:cubicBezTo>
                <a:close/>
                <a:moveTo>
                  <a:pt x="3435" y="3350"/>
                </a:moveTo>
                <a:lnTo>
                  <a:pt x="3435" y="3350"/>
                </a:lnTo>
                <a:cubicBezTo>
                  <a:pt x="3435" y="3332"/>
                  <a:pt x="3450" y="3317"/>
                  <a:pt x="3468" y="3317"/>
                </a:cubicBezTo>
                <a:cubicBezTo>
                  <a:pt x="3486" y="3317"/>
                  <a:pt x="3501" y="3332"/>
                  <a:pt x="3501" y="3350"/>
                </a:cubicBezTo>
                <a:cubicBezTo>
                  <a:pt x="3501" y="3369"/>
                  <a:pt x="3486" y="3384"/>
                  <a:pt x="3468" y="3384"/>
                </a:cubicBezTo>
                <a:cubicBezTo>
                  <a:pt x="3450" y="3384"/>
                  <a:pt x="3435" y="3369"/>
                  <a:pt x="3435" y="3350"/>
                </a:cubicBezTo>
                <a:close/>
                <a:moveTo>
                  <a:pt x="3435" y="3217"/>
                </a:moveTo>
                <a:lnTo>
                  <a:pt x="3435" y="3217"/>
                </a:lnTo>
                <a:cubicBezTo>
                  <a:pt x="3435" y="3198"/>
                  <a:pt x="3450" y="3183"/>
                  <a:pt x="3468" y="3183"/>
                </a:cubicBezTo>
                <a:cubicBezTo>
                  <a:pt x="3486" y="3183"/>
                  <a:pt x="3501" y="3198"/>
                  <a:pt x="3501" y="3217"/>
                </a:cubicBezTo>
                <a:cubicBezTo>
                  <a:pt x="3501" y="3235"/>
                  <a:pt x="3486" y="3250"/>
                  <a:pt x="3468" y="3250"/>
                </a:cubicBezTo>
                <a:cubicBezTo>
                  <a:pt x="3450" y="3250"/>
                  <a:pt x="3435" y="3235"/>
                  <a:pt x="3435" y="3217"/>
                </a:cubicBezTo>
                <a:close/>
                <a:moveTo>
                  <a:pt x="3435" y="3083"/>
                </a:moveTo>
                <a:lnTo>
                  <a:pt x="3435" y="3083"/>
                </a:lnTo>
                <a:cubicBezTo>
                  <a:pt x="3435" y="3065"/>
                  <a:pt x="3450" y="3050"/>
                  <a:pt x="3468" y="3050"/>
                </a:cubicBezTo>
                <a:cubicBezTo>
                  <a:pt x="3486" y="3050"/>
                  <a:pt x="3501" y="3065"/>
                  <a:pt x="3501" y="3083"/>
                </a:cubicBezTo>
                <a:cubicBezTo>
                  <a:pt x="3501" y="3102"/>
                  <a:pt x="3486" y="3117"/>
                  <a:pt x="3468" y="3117"/>
                </a:cubicBezTo>
                <a:cubicBezTo>
                  <a:pt x="3450" y="3117"/>
                  <a:pt x="3435" y="3102"/>
                  <a:pt x="3435" y="3083"/>
                </a:cubicBezTo>
                <a:close/>
                <a:moveTo>
                  <a:pt x="3435" y="2950"/>
                </a:moveTo>
                <a:lnTo>
                  <a:pt x="3435" y="2950"/>
                </a:lnTo>
                <a:cubicBezTo>
                  <a:pt x="3435" y="2932"/>
                  <a:pt x="3450" y="2917"/>
                  <a:pt x="3468" y="2917"/>
                </a:cubicBezTo>
                <a:cubicBezTo>
                  <a:pt x="3486" y="2917"/>
                  <a:pt x="3501" y="2932"/>
                  <a:pt x="3501" y="2950"/>
                </a:cubicBezTo>
                <a:cubicBezTo>
                  <a:pt x="3501" y="2968"/>
                  <a:pt x="3486" y="2983"/>
                  <a:pt x="3468" y="2983"/>
                </a:cubicBezTo>
                <a:cubicBezTo>
                  <a:pt x="3450" y="2983"/>
                  <a:pt x="3435" y="2968"/>
                  <a:pt x="3435" y="2950"/>
                </a:cubicBezTo>
                <a:close/>
                <a:moveTo>
                  <a:pt x="3435" y="2817"/>
                </a:moveTo>
                <a:lnTo>
                  <a:pt x="3435" y="2817"/>
                </a:lnTo>
                <a:cubicBezTo>
                  <a:pt x="3435" y="2798"/>
                  <a:pt x="3450" y="2783"/>
                  <a:pt x="3468" y="2783"/>
                </a:cubicBezTo>
                <a:cubicBezTo>
                  <a:pt x="3486" y="2783"/>
                  <a:pt x="3501" y="2798"/>
                  <a:pt x="3501" y="2817"/>
                </a:cubicBezTo>
                <a:cubicBezTo>
                  <a:pt x="3501" y="2835"/>
                  <a:pt x="3486" y="2850"/>
                  <a:pt x="3468" y="2850"/>
                </a:cubicBezTo>
                <a:cubicBezTo>
                  <a:pt x="3450" y="2850"/>
                  <a:pt x="3435" y="2835"/>
                  <a:pt x="3435" y="2817"/>
                </a:cubicBezTo>
                <a:close/>
                <a:moveTo>
                  <a:pt x="3435" y="2683"/>
                </a:moveTo>
                <a:lnTo>
                  <a:pt x="3435" y="2683"/>
                </a:lnTo>
                <a:cubicBezTo>
                  <a:pt x="3435" y="2665"/>
                  <a:pt x="3450" y="2650"/>
                  <a:pt x="3468" y="2650"/>
                </a:cubicBezTo>
                <a:cubicBezTo>
                  <a:pt x="3486" y="2650"/>
                  <a:pt x="3501" y="2665"/>
                  <a:pt x="3501" y="2683"/>
                </a:cubicBezTo>
                <a:cubicBezTo>
                  <a:pt x="3501" y="2702"/>
                  <a:pt x="3486" y="2717"/>
                  <a:pt x="3468" y="2717"/>
                </a:cubicBezTo>
                <a:cubicBezTo>
                  <a:pt x="3450" y="2717"/>
                  <a:pt x="3435" y="2702"/>
                  <a:pt x="3435" y="2683"/>
                </a:cubicBezTo>
                <a:close/>
                <a:moveTo>
                  <a:pt x="3435" y="2550"/>
                </a:moveTo>
                <a:lnTo>
                  <a:pt x="3435" y="2550"/>
                </a:lnTo>
                <a:cubicBezTo>
                  <a:pt x="3435" y="2531"/>
                  <a:pt x="3450" y="2516"/>
                  <a:pt x="3468" y="2516"/>
                </a:cubicBezTo>
                <a:cubicBezTo>
                  <a:pt x="3486" y="2516"/>
                  <a:pt x="3501" y="2531"/>
                  <a:pt x="3501" y="2550"/>
                </a:cubicBezTo>
                <a:cubicBezTo>
                  <a:pt x="3501" y="2568"/>
                  <a:pt x="3486" y="2583"/>
                  <a:pt x="3468" y="2583"/>
                </a:cubicBezTo>
                <a:cubicBezTo>
                  <a:pt x="3450" y="2583"/>
                  <a:pt x="3435" y="2568"/>
                  <a:pt x="3435" y="2550"/>
                </a:cubicBezTo>
                <a:close/>
                <a:moveTo>
                  <a:pt x="3435" y="2416"/>
                </a:moveTo>
                <a:lnTo>
                  <a:pt x="3435" y="2416"/>
                </a:lnTo>
                <a:cubicBezTo>
                  <a:pt x="3435" y="2398"/>
                  <a:pt x="3450" y="2383"/>
                  <a:pt x="3468" y="2383"/>
                </a:cubicBezTo>
                <a:cubicBezTo>
                  <a:pt x="3486" y="2383"/>
                  <a:pt x="3501" y="2398"/>
                  <a:pt x="3501" y="2416"/>
                </a:cubicBezTo>
                <a:cubicBezTo>
                  <a:pt x="3501" y="2435"/>
                  <a:pt x="3486" y="2450"/>
                  <a:pt x="3468" y="2450"/>
                </a:cubicBezTo>
                <a:cubicBezTo>
                  <a:pt x="3450" y="2450"/>
                  <a:pt x="3435" y="2435"/>
                  <a:pt x="3435" y="2416"/>
                </a:cubicBezTo>
                <a:close/>
                <a:moveTo>
                  <a:pt x="3435" y="2283"/>
                </a:moveTo>
                <a:lnTo>
                  <a:pt x="3435" y="2283"/>
                </a:lnTo>
                <a:cubicBezTo>
                  <a:pt x="3435" y="2265"/>
                  <a:pt x="3450" y="2250"/>
                  <a:pt x="3468" y="2250"/>
                </a:cubicBezTo>
                <a:cubicBezTo>
                  <a:pt x="3486" y="2250"/>
                  <a:pt x="3501" y="2265"/>
                  <a:pt x="3501" y="2283"/>
                </a:cubicBezTo>
                <a:cubicBezTo>
                  <a:pt x="3501" y="2301"/>
                  <a:pt x="3486" y="2316"/>
                  <a:pt x="3468" y="2316"/>
                </a:cubicBezTo>
                <a:cubicBezTo>
                  <a:pt x="3450" y="2316"/>
                  <a:pt x="3435" y="2301"/>
                  <a:pt x="3435" y="2283"/>
                </a:cubicBezTo>
                <a:close/>
                <a:moveTo>
                  <a:pt x="3435" y="2150"/>
                </a:moveTo>
                <a:lnTo>
                  <a:pt x="3435" y="2150"/>
                </a:lnTo>
                <a:cubicBezTo>
                  <a:pt x="3435" y="2131"/>
                  <a:pt x="3450" y="2116"/>
                  <a:pt x="3468" y="2116"/>
                </a:cubicBezTo>
                <a:cubicBezTo>
                  <a:pt x="3486" y="2116"/>
                  <a:pt x="3501" y="2131"/>
                  <a:pt x="3501" y="2150"/>
                </a:cubicBezTo>
                <a:cubicBezTo>
                  <a:pt x="3501" y="2168"/>
                  <a:pt x="3486" y="2183"/>
                  <a:pt x="3468" y="2183"/>
                </a:cubicBezTo>
                <a:cubicBezTo>
                  <a:pt x="3450" y="2183"/>
                  <a:pt x="3435" y="2168"/>
                  <a:pt x="3435" y="2150"/>
                </a:cubicBezTo>
                <a:close/>
                <a:moveTo>
                  <a:pt x="3435" y="2016"/>
                </a:moveTo>
                <a:lnTo>
                  <a:pt x="3435" y="2016"/>
                </a:lnTo>
                <a:cubicBezTo>
                  <a:pt x="3435" y="1998"/>
                  <a:pt x="3450" y="1983"/>
                  <a:pt x="3468" y="1983"/>
                </a:cubicBezTo>
                <a:cubicBezTo>
                  <a:pt x="3486" y="1983"/>
                  <a:pt x="3501" y="1998"/>
                  <a:pt x="3501" y="2016"/>
                </a:cubicBezTo>
                <a:cubicBezTo>
                  <a:pt x="3501" y="2035"/>
                  <a:pt x="3486" y="2050"/>
                  <a:pt x="3468" y="2050"/>
                </a:cubicBezTo>
                <a:cubicBezTo>
                  <a:pt x="3450" y="2050"/>
                  <a:pt x="3435" y="2035"/>
                  <a:pt x="3435" y="2016"/>
                </a:cubicBezTo>
                <a:close/>
                <a:moveTo>
                  <a:pt x="3435" y="1883"/>
                </a:moveTo>
                <a:lnTo>
                  <a:pt x="3435" y="1883"/>
                </a:lnTo>
                <a:cubicBezTo>
                  <a:pt x="3435" y="1864"/>
                  <a:pt x="3450" y="1849"/>
                  <a:pt x="3468" y="1849"/>
                </a:cubicBezTo>
                <a:cubicBezTo>
                  <a:pt x="3486" y="1849"/>
                  <a:pt x="3501" y="1864"/>
                  <a:pt x="3501" y="1883"/>
                </a:cubicBezTo>
                <a:cubicBezTo>
                  <a:pt x="3501" y="1901"/>
                  <a:pt x="3486" y="1916"/>
                  <a:pt x="3468" y="1916"/>
                </a:cubicBezTo>
                <a:cubicBezTo>
                  <a:pt x="3450" y="1916"/>
                  <a:pt x="3435" y="1901"/>
                  <a:pt x="3435" y="1883"/>
                </a:cubicBezTo>
                <a:close/>
                <a:moveTo>
                  <a:pt x="3435" y="1749"/>
                </a:moveTo>
                <a:lnTo>
                  <a:pt x="3435" y="1749"/>
                </a:lnTo>
                <a:cubicBezTo>
                  <a:pt x="3435" y="1731"/>
                  <a:pt x="3450" y="1716"/>
                  <a:pt x="3468" y="1716"/>
                </a:cubicBezTo>
                <a:cubicBezTo>
                  <a:pt x="3486" y="1716"/>
                  <a:pt x="3501" y="1731"/>
                  <a:pt x="3501" y="1749"/>
                </a:cubicBezTo>
                <a:cubicBezTo>
                  <a:pt x="3501" y="1768"/>
                  <a:pt x="3486" y="1783"/>
                  <a:pt x="3468" y="1783"/>
                </a:cubicBezTo>
                <a:cubicBezTo>
                  <a:pt x="3450" y="1783"/>
                  <a:pt x="3435" y="1768"/>
                  <a:pt x="3435" y="1749"/>
                </a:cubicBezTo>
                <a:close/>
                <a:moveTo>
                  <a:pt x="3435" y="1616"/>
                </a:moveTo>
                <a:lnTo>
                  <a:pt x="3435" y="1616"/>
                </a:lnTo>
                <a:cubicBezTo>
                  <a:pt x="3435" y="1598"/>
                  <a:pt x="3450" y="1583"/>
                  <a:pt x="3468" y="1583"/>
                </a:cubicBezTo>
                <a:cubicBezTo>
                  <a:pt x="3486" y="1583"/>
                  <a:pt x="3501" y="1598"/>
                  <a:pt x="3501" y="1616"/>
                </a:cubicBezTo>
                <a:cubicBezTo>
                  <a:pt x="3501" y="1634"/>
                  <a:pt x="3486" y="1649"/>
                  <a:pt x="3468" y="1649"/>
                </a:cubicBezTo>
                <a:cubicBezTo>
                  <a:pt x="3450" y="1649"/>
                  <a:pt x="3435" y="1634"/>
                  <a:pt x="3435" y="1616"/>
                </a:cubicBezTo>
                <a:close/>
                <a:moveTo>
                  <a:pt x="3435" y="1483"/>
                </a:moveTo>
                <a:lnTo>
                  <a:pt x="3435" y="1483"/>
                </a:lnTo>
                <a:cubicBezTo>
                  <a:pt x="3435" y="1464"/>
                  <a:pt x="3450" y="1449"/>
                  <a:pt x="3468" y="1449"/>
                </a:cubicBezTo>
                <a:cubicBezTo>
                  <a:pt x="3486" y="1449"/>
                  <a:pt x="3501" y="1464"/>
                  <a:pt x="3501" y="1483"/>
                </a:cubicBezTo>
                <a:cubicBezTo>
                  <a:pt x="3501" y="1501"/>
                  <a:pt x="3486" y="1516"/>
                  <a:pt x="3468" y="1516"/>
                </a:cubicBezTo>
                <a:cubicBezTo>
                  <a:pt x="3450" y="1516"/>
                  <a:pt x="3435" y="1501"/>
                  <a:pt x="3435" y="1483"/>
                </a:cubicBezTo>
                <a:close/>
                <a:moveTo>
                  <a:pt x="3435" y="1349"/>
                </a:moveTo>
                <a:lnTo>
                  <a:pt x="3435" y="1349"/>
                </a:lnTo>
                <a:cubicBezTo>
                  <a:pt x="3435" y="1331"/>
                  <a:pt x="3450" y="1316"/>
                  <a:pt x="3468" y="1316"/>
                </a:cubicBezTo>
                <a:cubicBezTo>
                  <a:pt x="3486" y="1316"/>
                  <a:pt x="3501" y="1331"/>
                  <a:pt x="3501" y="1349"/>
                </a:cubicBezTo>
                <a:cubicBezTo>
                  <a:pt x="3501" y="1368"/>
                  <a:pt x="3486" y="1383"/>
                  <a:pt x="3468" y="1383"/>
                </a:cubicBezTo>
                <a:cubicBezTo>
                  <a:pt x="3450" y="1383"/>
                  <a:pt x="3435" y="1368"/>
                  <a:pt x="3435" y="1349"/>
                </a:cubicBezTo>
                <a:close/>
                <a:moveTo>
                  <a:pt x="3435" y="1216"/>
                </a:moveTo>
                <a:lnTo>
                  <a:pt x="3435" y="1216"/>
                </a:lnTo>
                <a:cubicBezTo>
                  <a:pt x="3435" y="1197"/>
                  <a:pt x="3450" y="1182"/>
                  <a:pt x="3468" y="1182"/>
                </a:cubicBezTo>
                <a:cubicBezTo>
                  <a:pt x="3486" y="1182"/>
                  <a:pt x="3501" y="1197"/>
                  <a:pt x="3501" y="1216"/>
                </a:cubicBezTo>
                <a:cubicBezTo>
                  <a:pt x="3501" y="1234"/>
                  <a:pt x="3486" y="1249"/>
                  <a:pt x="3468" y="1249"/>
                </a:cubicBezTo>
                <a:cubicBezTo>
                  <a:pt x="3450" y="1249"/>
                  <a:pt x="3435" y="1234"/>
                  <a:pt x="3435" y="1216"/>
                </a:cubicBezTo>
                <a:close/>
                <a:moveTo>
                  <a:pt x="3435" y="1082"/>
                </a:moveTo>
                <a:lnTo>
                  <a:pt x="3435" y="1082"/>
                </a:lnTo>
                <a:cubicBezTo>
                  <a:pt x="3435" y="1064"/>
                  <a:pt x="3450" y="1049"/>
                  <a:pt x="3468" y="1049"/>
                </a:cubicBezTo>
                <a:cubicBezTo>
                  <a:pt x="3486" y="1049"/>
                  <a:pt x="3501" y="1064"/>
                  <a:pt x="3501" y="1082"/>
                </a:cubicBezTo>
                <a:cubicBezTo>
                  <a:pt x="3501" y="1101"/>
                  <a:pt x="3486" y="1116"/>
                  <a:pt x="3468" y="1116"/>
                </a:cubicBezTo>
                <a:cubicBezTo>
                  <a:pt x="3450" y="1116"/>
                  <a:pt x="3435" y="1101"/>
                  <a:pt x="3435" y="1082"/>
                </a:cubicBezTo>
                <a:close/>
                <a:moveTo>
                  <a:pt x="3435" y="949"/>
                </a:moveTo>
                <a:lnTo>
                  <a:pt x="3435" y="949"/>
                </a:lnTo>
                <a:cubicBezTo>
                  <a:pt x="3435" y="931"/>
                  <a:pt x="3450" y="916"/>
                  <a:pt x="3468" y="916"/>
                </a:cubicBezTo>
                <a:cubicBezTo>
                  <a:pt x="3486" y="916"/>
                  <a:pt x="3501" y="931"/>
                  <a:pt x="3501" y="949"/>
                </a:cubicBezTo>
                <a:cubicBezTo>
                  <a:pt x="3501" y="967"/>
                  <a:pt x="3486" y="982"/>
                  <a:pt x="3468" y="982"/>
                </a:cubicBezTo>
                <a:cubicBezTo>
                  <a:pt x="3450" y="982"/>
                  <a:pt x="3435" y="967"/>
                  <a:pt x="3435" y="949"/>
                </a:cubicBezTo>
                <a:close/>
                <a:moveTo>
                  <a:pt x="3435" y="816"/>
                </a:moveTo>
                <a:lnTo>
                  <a:pt x="3435" y="816"/>
                </a:lnTo>
                <a:cubicBezTo>
                  <a:pt x="3435" y="797"/>
                  <a:pt x="3450" y="782"/>
                  <a:pt x="3468" y="782"/>
                </a:cubicBezTo>
                <a:cubicBezTo>
                  <a:pt x="3486" y="782"/>
                  <a:pt x="3501" y="797"/>
                  <a:pt x="3501" y="816"/>
                </a:cubicBezTo>
                <a:cubicBezTo>
                  <a:pt x="3501" y="834"/>
                  <a:pt x="3486" y="849"/>
                  <a:pt x="3468" y="849"/>
                </a:cubicBezTo>
                <a:cubicBezTo>
                  <a:pt x="3450" y="849"/>
                  <a:pt x="3435" y="834"/>
                  <a:pt x="3435" y="816"/>
                </a:cubicBezTo>
                <a:close/>
                <a:moveTo>
                  <a:pt x="3435" y="682"/>
                </a:moveTo>
                <a:lnTo>
                  <a:pt x="3435" y="682"/>
                </a:lnTo>
                <a:cubicBezTo>
                  <a:pt x="3435" y="664"/>
                  <a:pt x="3450" y="649"/>
                  <a:pt x="3468" y="649"/>
                </a:cubicBezTo>
                <a:cubicBezTo>
                  <a:pt x="3486" y="649"/>
                  <a:pt x="3501" y="664"/>
                  <a:pt x="3501" y="682"/>
                </a:cubicBezTo>
                <a:cubicBezTo>
                  <a:pt x="3501" y="701"/>
                  <a:pt x="3486" y="716"/>
                  <a:pt x="3468" y="716"/>
                </a:cubicBezTo>
                <a:cubicBezTo>
                  <a:pt x="3450" y="716"/>
                  <a:pt x="3435" y="701"/>
                  <a:pt x="3435" y="682"/>
                </a:cubicBezTo>
                <a:close/>
                <a:moveTo>
                  <a:pt x="3435" y="549"/>
                </a:moveTo>
                <a:lnTo>
                  <a:pt x="3435" y="549"/>
                </a:lnTo>
                <a:cubicBezTo>
                  <a:pt x="3435" y="530"/>
                  <a:pt x="3450" y="515"/>
                  <a:pt x="3468" y="515"/>
                </a:cubicBezTo>
                <a:cubicBezTo>
                  <a:pt x="3486" y="515"/>
                  <a:pt x="3501" y="530"/>
                  <a:pt x="3501" y="549"/>
                </a:cubicBezTo>
                <a:cubicBezTo>
                  <a:pt x="3501" y="567"/>
                  <a:pt x="3486" y="582"/>
                  <a:pt x="3468" y="582"/>
                </a:cubicBezTo>
                <a:cubicBezTo>
                  <a:pt x="3450" y="582"/>
                  <a:pt x="3435" y="567"/>
                  <a:pt x="3435" y="549"/>
                </a:cubicBezTo>
                <a:close/>
                <a:moveTo>
                  <a:pt x="3435" y="415"/>
                </a:moveTo>
                <a:lnTo>
                  <a:pt x="3435" y="415"/>
                </a:lnTo>
                <a:cubicBezTo>
                  <a:pt x="3435" y="397"/>
                  <a:pt x="3450" y="382"/>
                  <a:pt x="3468" y="382"/>
                </a:cubicBezTo>
                <a:cubicBezTo>
                  <a:pt x="3486" y="382"/>
                  <a:pt x="3501" y="397"/>
                  <a:pt x="3501" y="415"/>
                </a:cubicBezTo>
                <a:cubicBezTo>
                  <a:pt x="3501" y="434"/>
                  <a:pt x="3486" y="449"/>
                  <a:pt x="3468" y="449"/>
                </a:cubicBezTo>
                <a:cubicBezTo>
                  <a:pt x="3450" y="449"/>
                  <a:pt x="3435" y="434"/>
                  <a:pt x="3435" y="415"/>
                </a:cubicBezTo>
                <a:close/>
                <a:moveTo>
                  <a:pt x="3435" y="282"/>
                </a:moveTo>
                <a:lnTo>
                  <a:pt x="3435" y="282"/>
                </a:lnTo>
                <a:cubicBezTo>
                  <a:pt x="3435" y="264"/>
                  <a:pt x="3450" y="249"/>
                  <a:pt x="3468" y="249"/>
                </a:cubicBezTo>
                <a:cubicBezTo>
                  <a:pt x="3486" y="249"/>
                  <a:pt x="3501" y="264"/>
                  <a:pt x="3501" y="282"/>
                </a:cubicBezTo>
                <a:cubicBezTo>
                  <a:pt x="3501" y="300"/>
                  <a:pt x="3486" y="315"/>
                  <a:pt x="3468" y="315"/>
                </a:cubicBezTo>
                <a:cubicBezTo>
                  <a:pt x="3450" y="315"/>
                  <a:pt x="3435" y="300"/>
                  <a:pt x="3435" y="282"/>
                </a:cubicBezTo>
                <a:close/>
                <a:moveTo>
                  <a:pt x="3435" y="149"/>
                </a:moveTo>
                <a:lnTo>
                  <a:pt x="3435" y="149"/>
                </a:lnTo>
                <a:cubicBezTo>
                  <a:pt x="3435" y="130"/>
                  <a:pt x="3450" y="115"/>
                  <a:pt x="3468" y="115"/>
                </a:cubicBezTo>
                <a:cubicBezTo>
                  <a:pt x="3486" y="115"/>
                  <a:pt x="3501" y="130"/>
                  <a:pt x="3501" y="149"/>
                </a:cubicBezTo>
                <a:cubicBezTo>
                  <a:pt x="3501" y="167"/>
                  <a:pt x="3486" y="182"/>
                  <a:pt x="3468" y="182"/>
                </a:cubicBezTo>
                <a:cubicBezTo>
                  <a:pt x="3450" y="182"/>
                  <a:pt x="3435" y="167"/>
                  <a:pt x="3435" y="149"/>
                </a:cubicBezTo>
                <a:close/>
                <a:moveTo>
                  <a:pt x="3486" y="0"/>
                </a:moveTo>
                <a:lnTo>
                  <a:pt x="3486" y="0"/>
                </a:lnTo>
                <a:cubicBezTo>
                  <a:pt x="3505" y="0"/>
                  <a:pt x="3520" y="15"/>
                  <a:pt x="3520" y="33"/>
                </a:cubicBezTo>
                <a:cubicBezTo>
                  <a:pt x="3520" y="52"/>
                  <a:pt x="3505" y="67"/>
                  <a:pt x="3486" y="67"/>
                </a:cubicBezTo>
                <a:cubicBezTo>
                  <a:pt x="3468" y="67"/>
                  <a:pt x="3453" y="52"/>
                  <a:pt x="3453" y="33"/>
                </a:cubicBezTo>
                <a:cubicBezTo>
                  <a:pt x="3453" y="15"/>
                  <a:pt x="3468" y="0"/>
                  <a:pt x="3486" y="0"/>
                </a:cubicBezTo>
                <a:close/>
                <a:moveTo>
                  <a:pt x="3620" y="0"/>
                </a:moveTo>
                <a:lnTo>
                  <a:pt x="3620" y="0"/>
                </a:lnTo>
                <a:cubicBezTo>
                  <a:pt x="3638" y="0"/>
                  <a:pt x="3653" y="15"/>
                  <a:pt x="3653" y="33"/>
                </a:cubicBezTo>
                <a:cubicBezTo>
                  <a:pt x="3653" y="52"/>
                  <a:pt x="3638" y="67"/>
                  <a:pt x="3620" y="67"/>
                </a:cubicBezTo>
                <a:cubicBezTo>
                  <a:pt x="3601" y="67"/>
                  <a:pt x="3586" y="52"/>
                  <a:pt x="3586" y="33"/>
                </a:cubicBezTo>
                <a:cubicBezTo>
                  <a:pt x="3586" y="15"/>
                  <a:pt x="3601" y="0"/>
                  <a:pt x="3620" y="0"/>
                </a:cubicBezTo>
                <a:close/>
                <a:moveTo>
                  <a:pt x="3753" y="0"/>
                </a:moveTo>
                <a:lnTo>
                  <a:pt x="3753" y="0"/>
                </a:lnTo>
                <a:cubicBezTo>
                  <a:pt x="3772" y="0"/>
                  <a:pt x="3786" y="15"/>
                  <a:pt x="3786" y="33"/>
                </a:cubicBezTo>
                <a:cubicBezTo>
                  <a:pt x="3786" y="52"/>
                  <a:pt x="3772" y="67"/>
                  <a:pt x="3753" y="67"/>
                </a:cubicBezTo>
                <a:cubicBezTo>
                  <a:pt x="3735" y="67"/>
                  <a:pt x="3720" y="52"/>
                  <a:pt x="3720" y="33"/>
                </a:cubicBezTo>
                <a:cubicBezTo>
                  <a:pt x="3720" y="15"/>
                  <a:pt x="3735" y="0"/>
                  <a:pt x="3753" y="0"/>
                </a:cubicBezTo>
                <a:close/>
                <a:moveTo>
                  <a:pt x="3886" y="0"/>
                </a:moveTo>
                <a:lnTo>
                  <a:pt x="3887" y="0"/>
                </a:lnTo>
                <a:cubicBezTo>
                  <a:pt x="3905" y="0"/>
                  <a:pt x="3920" y="15"/>
                  <a:pt x="3920" y="33"/>
                </a:cubicBezTo>
                <a:cubicBezTo>
                  <a:pt x="3920" y="52"/>
                  <a:pt x="3905" y="67"/>
                  <a:pt x="3887" y="67"/>
                </a:cubicBezTo>
                <a:lnTo>
                  <a:pt x="3886" y="67"/>
                </a:lnTo>
                <a:cubicBezTo>
                  <a:pt x="3868" y="67"/>
                  <a:pt x="3853" y="52"/>
                  <a:pt x="3853" y="33"/>
                </a:cubicBezTo>
                <a:cubicBezTo>
                  <a:pt x="3853" y="15"/>
                  <a:pt x="3868" y="0"/>
                  <a:pt x="3886" y="0"/>
                </a:cubicBezTo>
                <a:close/>
                <a:moveTo>
                  <a:pt x="4020" y="0"/>
                </a:moveTo>
                <a:lnTo>
                  <a:pt x="4020" y="0"/>
                </a:lnTo>
                <a:cubicBezTo>
                  <a:pt x="4038" y="0"/>
                  <a:pt x="4053" y="15"/>
                  <a:pt x="4053" y="33"/>
                </a:cubicBezTo>
                <a:cubicBezTo>
                  <a:pt x="4053" y="52"/>
                  <a:pt x="4038" y="67"/>
                  <a:pt x="4020" y="67"/>
                </a:cubicBezTo>
                <a:cubicBezTo>
                  <a:pt x="4001" y="67"/>
                  <a:pt x="3987" y="52"/>
                  <a:pt x="3987" y="33"/>
                </a:cubicBezTo>
                <a:cubicBezTo>
                  <a:pt x="3987" y="15"/>
                  <a:pt x="4001" y="0"/>
                  <a:pt x="4020" y="0"/>
                </a:cubicBezTo>
                <a:close/>
                <a:moveTo>
                  <a:pt x="4153" y="0"/>
                </a:moveTo>
                <a:lnTo>
                  <a:pt x="4153" y="0"/>
                </a:lnTo>
                <a:cubicBezTo>
                  <a:pt x="4172" y="0"/>
                  <a:pt x="4187" y="15"/>
                  <a:pt x="4187" y="33"/>
                </a:cubicBezTo>
                <a:cubicBezTo>
                  <a:pt x="4187" y="52"/>
                  <a:pt x="4172" y="67"/>
                  <a:pt x="4153" y="67"/>
                </a:cubicBezTo>
                <a:cubicBezTo>
                  <a:pt x="4135" y="67"/>
                  <a:pt x="4120" y="52"/>
                  <a:pt x="4120" y="33"/>
                </a:cubicBezTo>
                <a:cubicBezTo>
                  <a:pt x="4120" y="15"/>
                  <a:pt x="4135" y="0"/>
                  <a:pt x="4153" y="0"/>
                </a:cubicBezTo>
                <a:close/>
                <a:moveTo>
                  <a:pt x="4287" y="0"/>
                </a:moveTo>
                <a:lnTo>
                  <a:pt x="4287" y="0"/>
                </a:lnTo>
                <a:cubicBezTo>
                  <a:pt x="4305" y="0"/>
                  <a:pt x="4320" y="15"/>
                  <a:pt x="4320" y="33"/>
                </a:cubicBezTo>
                <a:cubicBezTo>
                  <a:pt x="4320" y="52"/>
                  <a:pt x="4305" y="67"/>
                  <a:pt x="4287" y="67"/>
                </a:cubicBezTo>
                <a:cubicBezTo>
                  <a:pt x="4268" y="67"/>
                  <a:pt x="4253" y="52"/>
                  <a:pt x="4253" y="33"/>
                </a:cubicBezTo>
                <a:cubicBezTo>
                  <a:pt x="4253" y="15"/>
                  <a:pt x="4268" y="0"/>
                  <a:pt x="4287" y="0"/>
                </a:cubicBezTo>
                <a:close/>
                <a:moveTo>
                  <a:pt x="4420" y="0"/>
                </a:moveTo>
                <a:lnTo>
                  <a:pt x="4420" y="0"/>
                </a:lnTo>
                <a:cubicBezTo>
                  <a:pt x="4439" y="0"/>
                  <a:pt x="4453" y="15"/>
                  <a:pt x="4453" y="33"/>
                </a:cubicBezTo>
                <a:cubicBezTo>
                  <a:pt x="4453" y="52"/>
                  <a:pt x="4439" y="67"/>
                  <a:pt x="4420" y="67"/>
                </a:cubicBezTo>
                <a:cubicBezTo>
                  <a:pt x="4402" y="67"/>
                  <a:pt x="4387" y="52"/>
                  <a:pt x="4387" y="33"/>
                </a:cubicBezTo>
                <a:cubicBezTo>
                  <a:pt x="4387" y="15"/>
                  <a:pt x="4402" y="0"/>
                  <a:pt x="4420" y="0"/>
                </a:cubicBezTo>
                <a:close/>
                <a:moveTo>
                  <a:pt x="4553" y="0"/>
                </a:moveTo>
                <a:lnTo>
                  <a:pt x="4554" y="0"/>
                </a:lnTo>
                <a:cubicBezTo>
                  <a:pt x="4572" y="0"/>
                  <a:pt x="4587" y="15"/>
                  <a:pt x="4587" y="33"/>
                </a:cubicBezTo>
                <a:cubicBezTo>
                  <a:pt x="4587" y="52"/>
                  <a:pt x="4572" y="67"/>
                  <a:pt x="4554" y="67"/>
                </a:cubicBezTo>
                <a:lnTo>
                  <a:pt x="4553" y="67"/>
                </a:lnTo>
                <a:cubicBezTo>
                  <a:pt x="4535" y="67"/>
                  <a:pt x="4520" y="52"/>
                  <a:pt x="4520" y="33"/>
                </a:cubicBezTo>
                <a:cubicBezTo>
                  <a:pt x="4520" y="15"/>
                  <a:pt x="4535" y="0"/>
                  <a:pt x="4553" y="0"/>
                </a:cubicBezTo>
                <a:close/>
                <a:moveTo>
                  <a:pt x="4687" y="0"/>
                </a:moveTo>
                <a:lnTo>
                  <a:pt x="4687" y="0"/>
                </a:lnTo>
                <a:cubicBezTo>
                  <a:pt x="4705" y="0"/>
                  <a:pt x="4720" y="15"/>
                  <a:pt x="4720" y="33"/>
                </a:cubicBezTo>
                <a:cubicBezTo>
                  <a:pt x="4720" y="52"/>
                  <a:pt x="4705" y="67"/>
                  <a:pt x="4687" y="67"/>
                </a:cubicBezTo>
                <a:cubicBezTo>
                  <a:pt x="4668" y="67"/>
                  <a:pt x="4654" y="52"/>
                  <a:pt x="4654" y="33"/>
                </a:cubicBezTo>
                <a:cubicBezTo>
                  <a:pt x="4654" y="15"/>
                  <a:pt x="4668" y="0"/>
                  <a:pt x="4687" y="0"/>
                </a:cubicBezTo>
                <a:close/>
                <a:moveTo>
                  <a:pt x="4820" y="0"/>
                </a:moveTo>
                <a:lnTo>
                  <a:pt x="4820" y="0"/>
                </a:lnTo>
                <a:cubicBezTo>
                  <a:pt x="4839" y="0"/>
                  <a:pt x="4854" y="15"/>
                  <a:pt x="4854" y="33"/>
                </a:cubicBezTo>
                <a:cubicBezTo>
                  <a:pt x="4854" y="52"/>
                  <a:pt x="4839" y="67"/>
                  <a:pt x="4820" y="67"/>
                </a:cubicBezTo>
                <a:cubicBezTo>
                  <a:pt x="4802" y="67"/>
                  <a:pt x="4787" y="52"/>
                  <a:pt x="4787" y="33"/>
                </a:cubicBezTo>
                <a:cubicBezTo>
                  <a:pt x="4787" y="15"/>
                  <a:pt x="4802" y="0"/>
                  <a:pt x="4820" y="0"/>
                </a:cubicBezTo>
                <a:close/>
                <a:moveTo>
                  <a:pt x="4954" y="0"/>
                </a:moveTo>
                <a:lnTo>
                  <a:pt x="4954" y="0"/>
                </a:lnTo>
                <a:cubicBezTo>
                  <a:pt x="4972" y="0"/>
                  <a:pt x="4987" y="15"/>
                  <a:pt x="4987" y="33"/>
                </a:cubicBezTo>
                <a:cubicBezTo>
                  <a:pt x="4987" y="52"/>
                  <a:pt x="4972" y="67"/>
                  <a:pt x="4954" y="67"/>
                </a:cubicBezTo>
                <a:cubicBezTo>
                  <a:pt x="4935" y="67"/>
                  <a:pt x="4920" y="52"/>
                  <a:pt x="4920" y="33"/>
                </a:cubicBezTo>
                <a:cubicBezTo>
                  <a:pt x="4920" y="15"/>
                  <a:pt x="4935" y="0"/>
                  <a:pt x="4954" y="0"/>
                </a:cubicBezTo>
                <a:close/>
                <a:moveTo>
                  <a:pt x="5087" y="0"/>
                </a:moveTo>
                <a:lnTo>
                  <a:pt x="5087" y="0"/>
                </a:lnTo>
                <a:cubicBezTo>
                  <a:pt x="5106" y="0"/>
                  <a:pt x="5120" y="15"/>
                  <a:pt x="5120" y="33"/>
                </a:cubicBezTo>
                <a:cubicBezTo>
                  <a:pt x="5120" y="52"/>
                  <a:pt x="5106" y="67"/>
                  <a:pt x="5087" y="67"/>
                </a:cubicBezTo>
                <a:cubicBezTo>
                  <a:pt x="5069" y="67"/>
                  <a:pt x="5054" y="52"/>
                  <a:pt x="5054" y="33"/>
                </a:cubicBezTo>
                <a:cubicBezTo>
                  <a:pt x="5054" y="15"/>
                  <a:pt x="5069" y="0"/>
                  <a:pt x="5087" y="0"/>
                </a:cubicBezTo>
                <a:close/>
                <a:moveTo>
                  <a:pt x="5220" y="0"/>
                </a:moveTo>
                <a:lnTo>
                  <a:pt x="5221" y="0"/>
                </a:lnTo>
                <a:cubicBezTo>
                  <a:pt x="5239" y="0"/>
                  <a:pt x="5254" y="15"/>
                  <a:pt x="5254" y="33"/>
                </a:cubicBezTo>
                <a:cubicBezTo>
                  <a:pt x="5254" y="52"/>
                  <a:pt x="5239" y="67"/>
                  <a:pt x="5221" y="67"/>
                </a:cubicBezTo>
                <a:lnTo>
                  <a:pt x="5220" y="67"/>
                </a:lnTo>
                <a:cubicBezTo>
                  <a:pt x="5202" y="67"/>
                  <a:pt x="5187" y="52"/>
                  <a:pt x="5187" y="33"/>
                </a:cubicBezTo>
                <a:cubicBezTo>
                  <a:pt x="5187" y="15"/>
                  <a:pt x="5202" y="0"/>
                  <a:pt x="5220" y="0"/>
                </a:cubicBezTo>
                <a:close/>
                <a:moveTo>
                  <a:pt x="5354" y="0"/>
                </a:moveTo>
                <a:lnTo>
                  <a:pt x="5354" y="0"/>
                </a:lnTo>
                <a:cubicBezTo>
                  <a:pt x="5372" y="0"/>
                  <a:pt x="5387" y="15"/>
                  <a:pt x="5387" y="33"/>
                </a:cubicBezTo>
                <a:cubicBezTo>
                  <a:pt x="5387" y="52"/>
                  <a:pt x="5372" y="67"/>
                  <a:pt x="5354" y="67"/>
                </a:cubicBezTo>
                <a:cubicBezTo>
                  <a:pt x="5335" y="67"/>
                  <a:pt x="5321" y="52"/>
                  <a:pt x="5321" y="33"/>
                </a:cubicBezTo>
                <a:cubicBezTo>
                  <a:pt x="5321" y="15"/>
                  <a:pt x="5335" y="0"/>
                  <a:pt x="5354" y="0"/>
                </a:cubicBezTo>
                <a:close/>
                <a:moveTo>
                  <a:pt x="5487" y="0"/>
                </a:moveTo>
                <a:lnTo>
                  <a:pt x="5487" y="0"/>
                </a:lnTo>
                <a:cubicBezTo>
                  <a:pt x="5506" y="0"/>
                  <a:pt x="5521" y="15"/>
                  <a:pt x="5521" y="33"/>
                </a:cubicBezTo>
                <a:cubicBezTo>
                  <a:pt x="5521" y="52"/>
                  <a:pt x="5506" y="67"/>
                  <a:pt x="5487" y="67"/>
                </a:cubicBezTo>
                <a:cubicBezTo>
                  <a:pt x="5469" y="67"/>
                  <a:pt x="5454" y="52"/>
                  <a:pt x="5454" y="33"/>
                </a:cubicBezTo>
                <a:cubicBezTo>
                  <a:pt x="5454" y="15"/>
                  <a:pt x="5469" y="0"/>
                  <a:pt x="5487" y="0"/>
                </a:cubicBezTo>
                <a:close/>
                <a:moveTo>
                  <a:pt x="5621" y="0"/>
                </a:moveTo>
                <a:lnTo>
                  <a:pt x="5621" y="0"/>
                </a:lnTo>
                <a:cubicBezTo>
                  <a:pt x="5639" y="0"/>
                  <a:pt x="5654" y="15"/>
                  <a:pt x="5654" y="33"/>
                </a:cubicBezTo>
                <a:cubicBezTo>
                  <a:pt x="5654" y="52"/>
                  <a:pt x="5639" y="67"/>
                  <a:pt x="5621" y="67"/>
                </a:cubicBezTo>
                <a:cubicBezTo>
                  <a:pt x="5602" y="67"/>
                  <a:pt x="5587" y="52"/>
                  <a:pt x="5587" y="33"/>
                </a:cubicBezTo>
                <a:cubicBezTo>
                  <a:pt x="5587" y="15"/>
                  <a:pt x="5602" y="0"/>
                  <a:pt x="5621" y="0"/>
                </a:cubicBezTo>
                <a:close/>
                <a:moveTo>
                  <a:pt x="5754" y="0"/>
                </a:moveTo>
                <a:lnTo>
                  <a:pt x="5754" y="0"/>
                </a:lnTo>
                <a:cubicBezTo>
                  <a:pt x="5773" y="0"/>
                  <a:pt x="5787" y="15"/>
                  <a:pt x="5787" y="33"/>
                </a:cubicBezTo>
                <a:cubicBezTo>
                  <a:pt x="5787" y="52"/>
                  <a:pt x="5773" y="67"/>
                  <a:pt x="5754" y="67"/>
                </a:cubicBezTo>
                <a:cubicBezTo>
                  <a:pt x="5736" y="67"/>
                  <a:pt x="5721" y="52"/>
                  <a:pt x="5721" y="33"/>
                </a:cubicBezTo>
                <a:cubicBezTo>
                  <a:pt x="5721" y="15"/>
                  <a:pt x="5736" y="0"/>
                  <a:pt x="5754" y="0"/>
                </a:cubicBezTo>
                <a:close/>
                <a:moveTo>
                  <a:pt x="5789" y="165"/>
                </a:moveTo>
                <a:lnTo>
                  <a:pt x="5789" y="166"/>
                </a:lnTo>
                <a:cubicBezTo>
                  <a:pt x="5789" y="184"/>
                  <a:pt x="5774" y="199"/>
                  <a:pt x="5756" y="199"/>
                </a:cubicBezTo>
                <a:cubicBezTo>
                  <a:pt x="5737" y="199"/>
                  <a:pt x="5722" y="184"/>
                  <a:pt x="5722" y="166"/>
                </a:cubicBezTo>
                <a:lnTo>
                  <a:pt x="5722" y="165"/>
                </a:lnTo>
                <a:cubicBezTo>
                  <a:pt x="5722" y="147"/>
                  <a:pt x="5737" y="132"/>
                  <a:pt x="5756" y="132"/>
                </a:cubicBezTo>
                <a:cubicBezTo>
                  <a:pt x="5774" y="132"/>
                  <a:pt x="5789" y="147"/>
                  <a:pt x="5789" y="165"/>
                </a:cubicBezTo>
                <a:close/>
                <a:moveTo>
                  <a:pt x="5789" y="299"/>
                </a:moveTo>
                <a:lnTo>
                  <a:pt x="5789" y="299"/>
                </a:lnTo>
                <a:cubicBezTo>
                  <a:pt x="5789" y="317"/>
                  <a:pt x="5774" y="332"/>
                  <a:pt x="5756" y="332"/>
                </a:cubicBezTo>
                <a:cubicBezTo>
                  <a:pt x="5737" y="332"/>
                  <a:pt x="5722" y="317"/>
                  <a:pt x="5722" y="299"/>
                </a:cubicBezTo>
                <a:cubicBezTo>
                  <a:pt x="5722" y="280"/>
                  <a:pt x="5737" y="266"/>
                  <a:pt x="5756" y="266"/>
                </a:cubicBezTo>
                <a:cubicBezTo>
                  <a:pt x="5774" y="266"/>
                  <a:pt x="5789" y="280"/>
                  <a:pt x="5789" y="299"/>
                </a:cubicBezTo>
                <a:close/>
                <a:moveTo>
                  <a:pt x="5789" y="432"/>
                </a:moveTo>
                <a:lnTo>
                  <a:pt x="5789" y="432"/>
                </a:lnTo>
                <a:cubicBezTo>
                  <a:pt x="5789" y="451"/>
                  <a:pt x="5774" y="466"/>
                  <a:pt x="5756" y="466"/>
                </a:cubicBezTo>
                <a:cubicBezTo>
                  <a:pt x="5737" y="466"/>
                  <a:pt x="5722" y="451"/>
                  <a:pt x="5722" y="432"/>
                </a:cubicBezTo>
                <a:cubicBezTo>
                  <a:pt x="5722" y="414"/>
                  <a:pt x="5737" y="399"/>
                  <a:pt x="5756" y="399"/>
                </a:cubicBezTo>
                <a:cubicBezTo>
                  <a:pt x="5774" y="399"/>
                  <a:pt x="5789" y="414"/>
                  <a:pt x="5789" y="432"/>
                </a:cubicBezTo>
                <a:close/>
                <a:moveTo>
                  <a:pt x="5789" y="566"/>
                </a:moveTo>
                <a:lnTo>
                  <a:pt x="5789" y="566"/>
                </a:lnTo>
                <a:cubicBezTo>
                  <a:pt x="5789" y="584"/>
                  <a:pt x="5774" y="599"/>
                  <a:pt x="5756" y="599"/>
                </a:cubicBezTo>
                <a:cubicBezTo>
                  <a:pt x="5737" y="599"/>
                  <a:pt x="5722" y="584"/>
                  <a:pt x="5722" y="566"/>
                </a:cubicBezTo>
                <a:cubicBezTo>
                  <a:pt x="5722" y="547"/>
                  <a:pt x="5737" y="532"/>
                  <a:pt x="5756" y="532"/>
                </a:cubicBezTo>
                <a:cubicBezTo>
                  <a:pt x="5774" y="532"/>
                  <a:pt x="5789" y="547"/>
                  <a:pt x="5789" y="566"/>
                </a:cubicBezTo>
                <a:close/>
                <a:moveTo>
                  <a:pt x="5789" y="699"/>
                </a:moveTo>
                <a:lnTo>
                  <a:pt x="5789" y="699"/>
                </a:lnTo>
                <a:cubicBezTo>
                  <a:pt x="5789" y="718"/>
                  <a:pt x="5774" y="732"/>
                  <a:pt x="5756" y="732"/>
                </a:cubicBezTo>
                <a:cubicBezTo>
                  <a:pt x="5737" y="732"/>
                  <a:pt x="5722" y="718"/>
                  <a:pt x="5722" y="699"/>
                </a:cubicBezTo>
                <a:cubicBezTo>
                  <a:pt x="5722" y="681"/>
                  <a:pt x="5737" y="666"/>
                  <a:pt x="5756" y="666"/>
                </a:cubicBezTo>
                <a:cubicBezTo>
                  <a:pt x="5774" y="666"/>
                  <a:pt x="5789" y="681"/>
                  <a:pt x="5789" y="699"/>
                </a:cubicBezTo>
                <a:close/>
                <a:moveTo>
                  <a:pt x="5789" y="832"/>
                </a:moveTo>
                <a:lnTo>
                  <a:pt x="5789" y="832"/>
                </a:lnTo>
                <a:cubicBezTo>
                  <a:pt x="5789" y="851"/>
                  <a:pt x="5774" y="866"/>
                  <a:pt x="5756" y="866"/>
                </a:cubicBezTo>
                <a:cubicBezTo>
                  <a:pt x="5737" y="866"/>
                  <a:pt x="5722" y="851"/>
                  <a:pt x="5722" y="832"/>
                </a:cubicBezTo>
                <a:cubicBezTo>
                  <a:pt x="5722" y="814"/>
                  <a:pt x="5737" y="799"/>
                  <a:pt x="5756" y="799"/>
                </a:cubicBezTo>
                <a:cubicBezTo>
                  <a:pt x="5774" y="799"/>
                  <a:pt x="5789" y="814"/>
                  <a:pt x="5789" y="832"/>
                </a:cubicBezTo>
                <a:close/>
                <a:moveTo>
                  <a:pt x="5789" y="966"/>
                </a:moveTo>
                <a:lnTo>
                  <a:pt x="5789" y="966"/>
                </a:lnTo>
                <a:cubicBezTo>
                  <a:pt x="5789" y="984"/>
                  <a:pt x="5774" y="999"/>
                  <a:pt x="5756" y="999"/>
                </a:cubicBezTo>
                <a:cubicBezTo>
                  <a:pt x="5737" y="999"/>
                  <a:pt x="5722" y="984"/>
                  <a:pt x="5722" y="966"/>
                </a:cubicBezTo>
                <a:cubicBezTo>
                  <a:pt x="5722" y="947"/>
                  <a:pt x="5737" y="932"/>
                  <a:pt x="5756" y="932"/>
                </a:cubicBezTo>
                <a:cubicBezTo>
                  <a:pt x="5774" y="932"/>
                  <a:pt x="5789" y="947"/>
                  <a:pt x="5789" y="966"/>
                </a:cubicBezTo>
                <a:close/>
                <a:moveTo>
                  <a:pt x="5789" y="1099"/>
                </a:moveTo>
                <a:lnTo>
                  <a:pt x="5789" y="1099"/>
                </a:lnTo>
                <a:cubicBezTo>
                  <a:pt x="5789" y="1118"/>
                  <a:pt x="5774" y="1133"/>
                  <a:pt x="5756" y="1133"/>
                </a:cubicBezTo>
                <a:cubicBezTo>
                  <a:pt x="5737" y="1133"/>
                  <a:pt x="5722" y="1118"/>
                  <a:pt x="5722" y="1099"/>
                </a:cubicBezTo>
                <a:cubicBezTo>
                  <a:pt x="5722" y="1081"/>
                  <a:pt x="5737" y="1066"/>
                  <a:pt x="5756" y="1066"/>
                </a:cubicBezTo>
                <a:cubicBezTo>
                  <a:pt x="5774" y="1066"/>
                  <a:pt x="5789" y="1081"/>
                  <a:pt x="5789" y="1099"/>
                </a:cubicBezTo>
                <a:close/>
                <a:moveTo>
                  <a:pt x="5789" y="1233"/>
                </a:moveTo>
                <a:lnTo>
                  <a:pt x="5789" y="1233"/>
                </a:lnTo>
                <a:cubicBezTo>
                  <a:pt x="5789" y="1251"/>
                  <a:pt x="5774" y="1266"/>
                  <a:pt x="5756" y="1266"/>
                </a:cubicBezTo>
                <a:cubicBezTo>
                  <a:pt x="5737" y="1266"/>
                  <a:pt x="5722" y="1251"/>
                  <a:pt x="5722" y="1233"/>
                </a:cubicBezTo>
                <a:cubicBezTo>
                  <a:pt x="5722" y="1214"/>
                  <a:pt x="5737" y="1199"/>
                  <a:pt x="5756" y="1199"/>
                </a:cubicBezTo>
                <a:cubicBezTo>
                  <a:pt x="5774" y="1199"/>
                  <a:pt x="5789" y="1214"/>
                  <a:pt x="5789" y="1233"/>
                </a:cubicBezTo>
                <a:close/>
                <a:moveTo>
                  <a:pt x="5789" y="1366"/>
                </a:moveTo>
                <a:lnTo>
                  <a:pt x="5789" y="1366"/>
                </a:lnTo>
                <a:cubicBezTo>
                  <a:pt x="5789" y="1385"/>
                  <a:pt x="5774" y="1399"/>
                  <a:pt x="5756" y="1399"/>
                </a:cubicBezTo>
                <a:cubicBezTo>
                  <a:pt x="5737" y="1399"/>
                  <a:pt x="5722" y="1385"/>
                  <a:pt x="5722" y="1366"/>
                </a:cubicBezTo>
                <a:cubicBezTo>
                  <a:pt x="5722" y="1348"/>
                  <a:pt x="5737" y="1333"/>
                  <a:pt x="5756" y="1333"/>
                </a:cubicBezTo>
                <a:cubicBezTo>
                  <a:pt x="5774" y="1333"/>
                  <a:pt x="5789" y="1348"/>
                  <a:pt x="5789" y="1366"/>
                </a:cubicBezTo>
                <a:close/>
                <a:moveTo>
                  <a:pt x="5789" y="1499"/>
                </a:moveTo>
                <a:lnTo>
                  <a:pt x="5789" y="1499"/>
                </a:lnTo>
                <a:cubicBezTo>
                  <a:pt x="5789" y="1518"/>
                  <a:pt x="5774" y="1533"/>
                  <a:pt x="5756" y="1533"/>
                </a:cubicBezTo>
                <a:cubicBezTo>
                  <a:pt x="5737" y="1533"/>
                  <a:pt x="5722" y="1518"/>
                  <a:pt x="5722" y="1499"/>
                </a:cubicBezTo>
                <a:cubicBezTo>
                  <a:pt x="5722" y="1481"/>
                  <a:pt x="5737" y="1466"/>
                  <a:pt x="5756" y="1466"/>
                </a:cubicBezTo>
                <a:cubicBezTo>
                  <a:pt x="5774" y="1466"/>
                  <a:pt x="5789" y="1481"/>
                  <a:pt x="5789" y="1499"/>
                </a:cubicBezTo>
                <a:close/>
                <a:moveTo>
                  <a:pt x="5789" y="1633"/>
                </a:moveTo>
                <a:lnTo>
                  <a:pt x="5789" y="1633"/>
                </a:lnTo>
                <a:cubicBezTo>
                  <a:pt x="5789" y="1651"/>
                  <a:pt x="5774" y="1666"/>
                  <a:pt x="5756" y="1666"/>
                </a:cubicBezTo>
                <a:cubicBezTo>
                  <a:pt x="5737" y="1666"/>
                  <a:pt x="5722" y="1651"/>
                  <a:pt x="5722" y="1633"/>
                </a:cubicBezTo>
                <a:cubicBezTo>
                  <a:pt x="5722" y="1614"/>
                  <a:pt x="5737" y="1599"/>
                  <a:pt x="5756" y="1599"/>
                </a:cubicBezTo>
                <a:cubicBezTo>
                  <a:pt x="5774" y="1599"/>
                  <a:pt x="5789" y="1614"/>
                  <a:pt x="5789" y="1633"/>
                </a:cubicBezTo>
                <a:close/>
                <a:moveTo>
                  <a:pt x="5789" y="1766"/>
                </a:moveTo>
                <a:lnTo>
                  <a:pt x="5789" y="1766"/>
                </a:lnTo>
                <a:cubicBezTo>
                  <a:pt x="5789" y="1785"/>
                  <a:pt x="5774" y="1800"/>
                  <a:pt x="5756" y="1800"/>
                </a:cubicBezTo>
                <a:cubicBezTo>
                  <a:pt x="5737" y="1800"/>
                  <a:pt x="5722" y="1785"/>
                  <a:pt x="5722" y="1766"/>
                </a:cubicBezTo>
                <a:cubicBezTo>
                  <a:pt x="5722" y="1748"/>
                  <a:pt x="5737" y="1733"/>
                  <a:pt x="5756" y="1733"/>
                </a:cubicBezTo>
                <a:cubicBezTo>
                  <a:pt x="5774" y="1733"/>
                  <a:pt x="5789" y="1748"/>
                  <a:pt x="5789" y="1766"/>
                </a:cubicBezTo>
                <a:close/>
                <a:moveTo>
                  <a:pt x="5789" y="1900"/>
                </a:moveTo>
                <a:lnTo>
                  <a:pt x="5789" y="1900"/>
                </a:lnTo>
                <a:cubicBezTo>
                  <a:pt x="5789" y="1918"/>
                  <a:pt x="5774" y="1933"/>
                  <a:pt x="5756" y="1933"/>
                </a:cubicBezTo>
                <a:cubicBezTo>
                  <a:pt x="5737" y="1933"/>
                  <a:pt x="5722" y="1918"/>
                  <a:pt x="5722" y="1900"/>
                </a:cubicBezTo>
                <a:cubicBezTo>
                  <a:pt x="5722" y="1881"/>
                  <a:pt x="5737" y="1866"/>
                  <a:pt x="5756" y="1866"/>
                </a:cubicBezTo>
                <a:cubicBezTo>
                  <a:pt x="5774" y="1866"/>
                  <a:pt x="5789" y="1881"/>
                  <a:pt x="5789" y="1900"/>
                </a:cubicBezTo>
                <a:close/>
                <a:moveTo>
                  <a:pt x="5789" y="2033"/>
                </a:moveTo>
                <a:lnTo>
                  <a:pt x="5789" y="2033"/>
                </a:lnTo>
                <a:cubicBezTo>
                  <a:pt x="5789" y="2052"/>
                  <a:pt x="5774" y="2066"/>
                  <a:pt x="5756" y="2066"/>
                </a:cubicBezTo>
                <a:cubicBezTo>
                  <a:pt x="5737" y="2066"/>
                  <a:pt x="5722" y="2052"/>
                  <a:pt x="5722" y="2033"/>
                </a:cubicBezTo>
                <a:cubicBezTo>
                  <a:pt x="5722" y="2015"/>
                  <a:pt x="5737" y="2000"/>
                  <a:pt x="5756" y="2000"/>
                </a:cubicBezTo>
                <a:cubicBezTo>
                  <a:pt x="5774" y="2000"/>
                  <a:pt x="5789" y="2015"/>
                  <a:pt x="5789" y="2033"/>
                </a:cubicBezTo>
                <a:close/>
                <a:moveTo>
                  <a:pt x="5789" y="2166"/>
                </a:moveTo>
                <a:lnTo>
                  <a:pt x="5789" y="2166"/>
                </a:lnTo>
                <a:cubicBezTo>
                  <a:pt x="5789" y="2185"/>
                  <a:pt x="5774" y="2200"/>
                  <a:pt x="5756" y="2200"/>
                </a:cubicBezTo>
                <a:cubicBezTo>
                  <a:pt x="5737" y="2200"/>
                  <a:pt x="5722" y="2185"/>
                  <a:pt x="5722" y="2166"/>
                </a:cubicBezTo>
                <a:cubicBezTo>
                  <a:pt x="5722" y="2148"/>
                  <a:pt x="5737" y="2133"/>
                  <a:pt x="5756" y="2133"/>
                </a:cubicBezTo>
                <a:cubicBezTo>
                  <a:pt x="5774" y="2133"/>
                  <a:pt x="5789" y="2148"/>
                  <a:pt x="5789" y="2166"/>
                </a:cubicBezTo>
                <a:close/>
                <a:moveTo>
                  <a:pt x="5789" y="2300"/>
                </a:moveTo>
                <a:lnTo>
                  <a:pt x="5789" y="2300"/>
                </a:lnTo>
                <a:cubicBezTo>
                  <a:pt x="5789" y="2318"/>
                  <a:pt x="5774" y="2333"/>
                  <a:pt x="5756" y="2333"/>
                </a:cubicBezTo>
                <a:cubicBezTo>
                  <a:pt x="5737" y="2333"/>
                  <a:pt x="5722" y="2318"/>
                  <a:pt x="5722" y="2300"/>
                </a:cubicBezTo>
                <a:cubicBezTo>
                  <a:pt x="5722" y="2281"/>
                  <a:pt x="5737" y="2266"/>
                  <a:pt x="5756" y="2266"/>
                </a:cubicBezTo>
                <a:cubicBezTo>
                  <a:pt x="5774" y="2266"/>
                  <a:pt x="5789" y="2281"/>
                  <a:pt x="5789" y="2300"/>
                </a:cubicBezTo>
                <a:close/>
                <a:moveTo>
                  <a:pt x="5789" y="2433"/>
                </a:moveTo>
                <a:lnTo>
                  <a:pt x="5789" y="2433"/>
                </a:lnTo>
                <a:cubicBezTo>
                  <a:pt x="5789" y="2452"/>
                  <a:pt x="5774" y="2467"/>
                  <a:pt x="5756" y="2467"/>
                </a:cubicBezTo>
                <a:cubicBezTo>
                  <a:pt x="5737" y="2467"/>
                  <a:pt x="5722" y="2452"/>
                  <a:pt x="5722" y="2433"/>
                </a:cubicBezTo>
                <a:cubicBezTo>
                  <a:pt x="5722" y="2415"/>
                  <a:pt x="5737" y="2400"/>
                  <a:pt x="5756" y="2400"/>
                </a:cubicBezTo>
                <a:cubicBezTo>
                  <a:pt x="5774" y="2400"/>
                  <a:pt x="5789" y="2415"/>
                  <a:pt x="5789" y="2433"/>
                </a:cubicBezTo>
                <a:close/>
                <a:moveTo>
                  <a:pt x="5789" y="2567"/>
                </a:moveTo>
                <a:lnTo>
                  <a:pt x="5789" y="2567"/>
                </a:lnTo>
                <a:cubicBezTo>
                  <a:pt x="5789" y="2585"/>
                  <a:pt x="5774" y="2600"/>
                  <a:pt x="5756" y="2600"/>
                </a:cubicBezTo>
                <a:cubicBezTo>
                  <a:pt x="5737" y="2600"/>
                  <a:pt x="5722" y="2585"/>
                  <a:pt x="5722" y="2567"/>
                </a:cubicBezTo>
                <a:cubicBezTo>
                  <a:pt x="5722" y="2548"/>
                  <a:pt x="5737" y="2533"/>
                  <a:pt x="5756" y="2533"/>
                </a:cubicBezTo>
                <a:cubicBezTo>
                  <a:pt x="5774" y="2533"/>
                  <a:pt x="5789" y="2548"/>
                  <a:pt x="5789" y="2567"/>
                </a:cubicBezTo>
                <a:close/>
                <a:moveTo>
                  <a:pt x="5789" y="2700"/>
                </a:moveTo>
                <a:lnTo>
                  <a:pt x="5789" y="2700"/>
                </a:lnTo>
                <a:cubicBezTo>
                  <a:pt x="5789" y="2719"/>
                  <a:pt x="5774" y="2733"/>
                  <a:pt x="5756" y="2733"/>
                </a:cubicBezTo>
                <a:cubicBezTo>
                  <a:pt x="5737" y="2733"/>
                  <a:pt x="5722" y="2719"/>
                  <a:pt x="5722" y="2700"/>
                </a:cubicBezTo>
                <a:cubicBezTo>
                  <a:pt x="5722" y="2682"/>
                  <a:pt x="5737" y="2667"/>
                  <a:pt x="5756" y="2667"/>
                </a:cubicBezTo>
                <a:cubicBezTo>
                  <a:pt x="5774" y="2667"/>
                  <a:pt x="5789" y="2682"/>
                  <a:pt x="5789" y="2700"/>
                </a:cubicBezTo>
                <a:close/>
                <a:moveTo>
                  <a:pt x="5789" y="2833"/>
                </a:moveTo>
                <a:lnTo>
                  <a:pt x="5789" y="2833"/>
                </a:lnTo>
                <a:cubicBezTo>
                  <a:pt x="5789" y="2852"/>
                  <a:pt x="5774" y="2867"/>
                  <a:pt x="5756" y="2867"/>
                </a:cubicBezTo>
                <a:cubicBezTo>
                  <a:pt x="5737" y="2867"/>
                  <a:pt x="5722" y="2852"/>
                  <a:pt x="5722" y="2833"/>
                </a:cubicBezTo>
                <a:cubicBezTo>
                  <a:pt x="5722" y="2815"/>
                  <a:pt x="5737" y="2800"/>
                  <a:pt x="5756" y="2800"/>
                </a:cubicBezTo>
                <a:cubicBezTo>
                  <a:pt x="5774" y="2800"/>
                  <a:pt x="5789" y="2815"/>
                  <a:pt x="5789" y="2833"/>
                </a:cubicBezTo>
                <a:close/>
                <a:moveTo>
                  <a:pt x="5789" y="2967"/>
                </a:moveTo>
                <a:lnTo>
                  <a:pt x="5789" y="2967"/>
                </a:lnTo>
                <a:cubicBezTo>
                  <a:pt x="5789" y="2985"/>
                  <a:pt x="5774" y="3000"/>
                  <a:pt x="5756" y="3000"/>
                </a:cubicBezTo>
                <a:cubicBezTo>
                  <a:pt x="5737" y="3000"/>
                  <a:pt x="5722" y="2985"/>
                  <a:pt x="5722" y="2967"/>
                </a:cubicBezTo>
                <a:cubicBezTo>
                  <a:pt x="5722" y="2948"/>
                  <a:pt x="5737" y="2933"/>
                  <a:pt x="5756" y="2933"/>
                </a:cubicBezTo>
                <a:cubicBezTo>
                  <a:pt x="5774" y="2933"/>
                  <a:pt x="5789" y="2948"/>
                  <a:pt x="5789" y="2967"/>
                </a:cubicBezTo>
                <a:close/>
                <a:moveTo>
                  <a:pt x="5789" y="3100"/>
                </a:moveTo>
                <a:lnTo>
                  <a:pt x="5789" y="3100"/>
                </a:lnTo>
                <a:cubicBezTo>
                  <a:pt x="5789" y="3119"/>
                  <a:pt x="5774" y="3134"/>
                  <a:pt x="5756" y="3134"/>
                </a:cubicBezTo>
                <a:cubicBezTo>
                  <a:pt x="5737" y="3134"/>
                  <a:pt x="5722" y="3119"/>
                  <a:pt x="5722" y="3100"/>
                </a:cubicBezTo>
                <a:cubicBezTo>
                  <a:pt x="5722" y="3082"/>
                  <a:pt x="5737" y="3067"/>
                  <a:pt x="5756" y="3067"/>
                </a:cubicBezTo>
                <a:cubicBezTo>
                  <a:pt x="5774" y="3067"/>
                  <a:pt x="5789" y="3082"/>
                  <a:pt x="5789" y="3100"/>
                </a:cubicBezTo>
                <a:close/>
                <a:moveTo>
                  <a:pt x="5789" y="3234"/>
                </a:moveTo>
                <a:lnTo>
                  <a:pt x="5789" y="3234"/>
                </a:lnTo>
                <a:cubicBezTo>
                  <a:pt x="5789" y="3252"/>
                  <a:pt x="5774" y="3267"/>
                  <a:pt x="5756" y="3267"/>
                </a:cubicBezTo>
                <a:cubicBezTo>
                  <a:pt x="5737" y="3267"/>
                  <a:pt x="5722" y="3252"/>
                  <a:pt x="5722" y="3234"/>
                </a:cubicBezTo>
                <a:cubicBezTo>
                  <a:pt x="5722" y="3215"/>
                  <a:pt x="5737" y="3200"/>
                  <a:pt x="5756" y="3200"/>
                </a:cubicBezTo>
                <a:cubicBezTo>
                  <a:pt x="5774" y="3200"/>
                  <a:pt x="5789" y="3215"/>
                  <a:pt x="5789" y="3234"/>
                </a:cubicBezTo>
                <a:close/>
                <a:moveTo>
                  <a:pt x="5789" y="3367"/>
                </a:moveTo>
                <a:lnTo>
                  <a:pt x="5789" y="3367"/>
                </a:lnTo>
                <a:cubicBezTo>
                  <a:pt x="5789" y="3385"/>
                  <a:pt x="5774" y="3400"/>
                  <a:pt x="5756" y="3400"/>
                </a:cubicBezTo>
                <a:cubicBezTo>
                  <a:pt x="5737" y="3400"/>
                  <a:pt x="5722" y="3385"/>
                  <a:pt x="5722" y="3367"/>
                </a:cubicBezTo>
                <a:cubicBezTo>
                  <a:pt x="5722" y="3349"/>
                  <a:pt x="5737" y="3334"/>
                  <a:pt x="5756" y="3334"/>
                </a:cubicBezTo>
                <a:cubicBezTo>
                  <a:pt x="5774" y="3334"/>
                  <a:pt x="5789" y="3349"/>
                  <a:pt x="5789" y="3367"/>
                </a:cubicBezTo>
                <a:close/>
                <a:moveTo>
                  <a:pt x="5789" y="3500"/>
                </a:moveTo>
                <a:lnTo>
                  <a:pt x="5789" y="3500"/>
                </a:lnTo>
                <a:cubicBezTo>
                  <a:pt x="5789" y="3519"/>
                  <a:pt x="5774" y="3534"/>
                  <a:pt x="5756" y="3534"/>
                </a:cubicBezTo>
                <a:cubicBezTo>
                  <a:pt x="5737" y="3534"/>
                  <a:pt x="5722" y="3519"/>
                  <a:pt x="5722" y="3500"/>
                </a:cubicBezTo>
                <a:cubicBezTo>
                  <a:pt x="5722" y="3482"/>
                  <a:pt x="5737" y="3467"/>
                  <a:pt x="5756" y="3467"/>
                </a:cubicBezTo>
                <a:cubicBezTo>
                  <a:pt x="5774" y="3467"/>
                  <a:pt x="5789" y="3482"/>
                  <a:pt x="5789" y="3500"/>
                </a:cubicBezTo>
                <a:close/>
                <a:moveTo>
                  <a:pt x="5789" y="3634"/>
                </a:moveTo>
                <a:lnTo>
                  <a:pt x="5789" y="3634"/>
                </a:lnTo>
                <a:cubicBezTo>
                  <a:pt x="5789" y="3652"/>
                  <a:pt x="5774" y="3667"/>
                  <a:pt x="5756" y="3667"/>
                </a:cubicBezTo>
                <a:cubicBezTo>
                  <a:pt x="5737" y="3667"/>
                  <a:pt x="5722" y="3652"/>
                  <a:pt x="5722" y="3634"/>
                </a:cubicBezTo>
                <a:cubicBezTo>
                  <a:pt x="5722" y="3615"/>
                  <a:pt x="5737" y="3600"/>
                  <a:pt x="5756" y="3600"/>
                </a:cubicBezTo>
                <a:cubicBezTo>
                  <a:pt x="5774" y="3600"/>
                  <a:pt x="5789" y="3615"/>
                  <a:pt x="5789" y="3634"/>
                </a:cubicBezTo>
                <a:close/>
                <a:moveTo>
                  <a:pt x="5789" y="3767"/>
                </a:moveTo>
                <a:lnTo>
                  <a:pt x="5789" y="3767"/>
                </a:lnTo>
                <a:cubicBezTo>
                  <a:pt x="5789" y="3786"/>
                  <a:pt x="5774" y="3801"/>
                  <a:pt x="5756" y="3801"/>
                </a:cubicBezTo>
                <a:cubicBezTo>
                  <a:pt x="5737" y="3801"/>
                  <a:pt x="5722" y="3786"/>
                  <a:pt x="5722" y="3767"/>
                </a:cubicBezTo>
                <a:cubicBezTo>
                  <a:pt x="5722" y="3749"/>
                  <a:pt x="5737" y="3734"/>
                  <a:pt x="5756" y="3734"/>
                </a:cubicBezTo>
                <a:cubicBezTo>
                  <a:pt x="5774" y="3734"/>
                  <a:pt x="5789" y="3749"/>
                  <a:pt x="5789" y="3767"/>
                </a:cubicBezTo>
                <a:close/>
                <a:moveTo>
                  <a:pt x="5789" y="3901"/>
                </a:moveTo>
                <a:lnTo>
                  <a:pt x="5789" y="3901"/>
                </a:lnTo>
                <a:cubicBezTo>
                  <a:pt x="5789" y="3919"/>
                  <a:pt x="5774" y="3934"/>
                  <a:pt x="5756" y="3934"/>
                </a:cubicBezTo>
                <a:cubicBezTo>
                  <a:pt x="5737" y="3934"/>
                  <a:pt x="5722" y="3919"/>
                  <a:pt x="5722" y="3901"/>
                </a:cubicBezTo>
                <a:cubicBezTo>
                  <a:pt x="5722" y="3882"/>
                  <a:pt x="5737" y="3867"/>
                  <a:pt x="5756" y="3867"/>
                </a:cubicBezTo>
                <a:cubicBezTo>
                  <a:pt x="5774" y="3867"/>
                  <a:pt x="5789" y="3882"/>
                  <a:pt x="5789" y="3901"/>
                </a:cubicBezTo>
                <a:close/>
                <a:moveTo>
                  <a:pt x="5789" y="4034"/>
                </a:moveTo>
                <a:lnTo>
                  <a:pt x="5789" y="4034"/>
                </a:lnTo>
                <a:cubicBezTo>
                  <a:pt x="5789" y="4053"/>
                  <a:pt x="5774" y="4067"/>
                  <a:pt x="5756" y="4067"/>
                </a:cubicBezTo>
                <a:cubicBezTo>
                  <a:pt x="5737" y="4067"/>
                  <a:pt x="5722" y="4053"/>
                  <a:pt x="5722" y="4034"/>
                </a:cubicBezTo>
                <a:cubicBezTo>
                  <a:pt x="5722" y="4016"/>
                  <a:pt x="5737" y="4001"/>
                  <a:pt x="5756" y="4001"/>
                </a:cubicBezTo>
                <a:cubicBezTo>
                  <a:pt x="5774" y="4001"/>
                  <a:pt x="5789" y="4016"/>
                  <a:pt x="5789" y="4034"/>
                </a:cubicBezTo>
                <a:close/>
                <a:moveTo>
                  <a:pt x="5789" y="4167"/>
                </a:moveTo>
                <a:lnTo>
                  <a:pt x="5789" y="4167"/>
                </a:lnTo>
                <a:cubicBezTo>
                  <a:pt x="5789" y="4186"/>
                  <a:pt x="5774" y="4201"/>
                  <a:pt x="5756" y="4201"/>
                </a:cubicBezTo>
                <a:cubicBezTo>
                  <a:pt x="5737" y="4201"/>
                  <a:pt x="5722" y="4186"/>
                  <a:pt x="5722" y="4167"/>
                </a:cubicBezTo>
                <a:cubicBezTo>
                  <a:pt x="5722" y="4149"/>
                  <a:pt x="5737" y="4134"/>
                  <a:pt x="5756" y="4134"/>
                </a:cubicBezTo>
                <a:cubicBezTo>
                  <a:pt x="5774" y="4134"/>
                  <a:pt x="5789" y="4149"/>
                  <a:pt x="5789" y="4167"/>
                </a:cubicBezTo>
                <a:close/>
                <a:moveTo>
                  <a:pt x="5789" y="4301"/>
                </a:moveTo>
                <a:lnTo>
                  <a:pt x="5789" y="4301"/>
                </a:lnTo>
                <a:cubicBezTo>
                  <a:pt x="5789" y="4319"/>
                  <a:pt x="5774" y="4334"/>
                  <a:pt x="5756" y="4334"/>
                </a:cubicBezTo>
                <a:cubicBezTo>
                  <a:pt x="5737" y="4334"/>
                  <a:pt x="5722" y="4319"/>
                  <a:pt x="5722" y="4301"/>
                </a:cubicBezTo>
                <a:cubicBezTo>
                  <a:pt x="5722" y="4282"/>
                  <a:pt x="5737" y="4267"/>
                  <a:pt x="5756" y="4267"/>
                </a:cubicBezTo>
                <a:cubicBezTo>
                  <a:pt x="5774" y="4267"/>
                  <a:pt x="5789" y="4282"/>
                  <a:pt x="5789" y="4301"/>
                </a:cubicBezTo>
                <a:close/>
                <a:moveTo>
                  <a:pt x="5789" y="4434"/>
                </a:moveTo>
                <a:lnTo>
                  <a:pt x="5789" y="4434"/>
                </a:lnTo>
                <a:cubicBezTo>
                  <a:pt x="5789" y="4453"/>
                  <a:pt x="5774" y="4468"/>
                  <a:pt x="5756" y="4468"/>
                </a:cubicBezTo>
                <a:cubicBezTo>
                  <a:pt x="5737" y="4468"/>
                  <a:pt x="5722" y="4453"/>
                  <a:pt x="5722" y="4434"/>
                </a:cubicBezTo>
                <a:cubicBezTo>
                  <a:pt x="5722" y="4416"/>
                  <a:pt x="5737" y="4401"/>
                  <a:pt x="5756" y="4401"/>
                </a:cubicBezTo>
                <a:cubicBezTo>
                  <a:pt x="5774" y="4401"/>
                  <a:pt x="5789" y="4416"/>
                  <a:pt x="5789" y="4434"/>
                </a:cubicBezTo>
                <a:close/>
                <a:moveTo>
                  <a:pt x="5789" y="4568"/>
                </a:moveTo>
                <a:lnTo>
                  <a:pt x="5789" y="4568"/>
                </a:lnTo>
                <a:cubicBezTo>
                  <a:pt x="5789" y="4586"/>
                  <a:pt x="5774" y="4601"/>
                  <a:pt x="5756" y="4601"/>
                </a:cubicBezTo>
                <a:cubicBezTo>
                  <a:pt x="5737" y="4601"/>
                  <a:pt x="5722" y="4586"/>
                  <a:pt x="5722" y="4568"/>
                </a:cubicBezTo>
                <a:cubicBezTo>
                  <a:pt x="5722" y="4549"/>
                  <a:pt x="5737" y="4534"/>
                  <a:pt x="5756" y="4534"/>
                </a:cubicBezTo>
                <a:cubicBezTo>
                  <a:pt x="5774" y="4534"/>
                  <a:pt x="5789" y="4549"/>
                  <a:pt x="5789" y="4568"/>
                </a:cubicBezTo>
                <a:close/>
                <a:moveTo>
                  <a:pt x="5789" y="4701"/>
                </a:moveTo>
                <a:lnTo>
                  <a:pt x="5789" y="4701"/>
                </a:lnTo>
                <a:cubicBezTo>
                  <a:pt x="5789" y="4720"/>
                  <a:pt x="5774" y="4734"/>
                  <a:pt x="5756" y="4734"/>
                </a:cubicBezTo>
                <a:cubicBezTo>
                  <a:pt x="5737" y="4734"/>
                  <a:pt x="5722" y="4720"/>
                  <a:pt x="5722" y="4701"/>
                </a:cubicBezTo>
                <a:cubicBezTo>
                  <a:pt x="5722" y="4683"/>
                  <a:pt x="5737" y="4668"/>
                  <a:pt x="5756" y="4668"/>
                </a:cubicBezTo>
                <a:cubicBezTo>
                  <a:pt x="5774" y="4668"/>
                  <a:pt x="5789" y="4683"/>
                  <a:pt x="5789" y="4701"/>
                </a:cubicBezTo>
                <a:close/>
                <a:moveTo>
                  <a:pt x="5789" y="4834"/>
                </a:moveTo>
                <a:lnTo>
                  <a:pt x="5789" y="4834"/>
                </a:lnTo>
                <a:cubicBezTo>
                  <a:pt x="5789" y="4853"/>
                  <a:pt x="5774" y="4868"/>
                  <a:pt x="5756" y="4868"/>
                </a:cubicBezTo>
                <a:cubicBezTo>
                  <a:pt x="5737" y="4868"/>
                  <a:pt x="5722" y="4853"/>
                  <a:pt x="5722" y="4834"/>
                </a:cubicBezTo>
                <a:cubicBezTo>
                  <a:pt x="5722" y="4816"/>
                  <a:pt x="5737" y="4801"/>
                  <a:pt x="5756" y="4801"/>
                </a:cubicBezTo>
                <a:cubicBezTo>
                  <a:pt x="5774" y="4801"/>
                  <a:pt x="5789" y="4816"/>
                  <a:pt x="5789" y="4834"/>
                </a:cubicBezTo>
                <a:close/>
                <a:moveTo>
                  <a:pt x="5789" y="4968"/>
                </a:moveTo>
                <a:lnTo>
                  <a:pt x="5789" y="4968"/>
                </a:lnTo>
                <a:cubicBezTo>
                  <a:pt x="5789" y="4986"/>
                  <a:pt x="5774" y="5001"/>
                  <a:pt x="5756" y="5001"/>
                </a:cubicBezTo>
                <a:cubicBezTo>
                  <a:pt x="5737" y="5001"/>
                  <a:pt x="5722" y="4986"/>
                  <a:pt x="5722" y="4968"/>
                </a:cubicBezTo>
                <a:cubicBezTo>
                  <a:pt x="5722" y="4949"/>
                  <a:pt x="5737" y="4934"/>
                  <a:pt x="5756" y="4934"/>
                </a:cubicBezTo>
                <a:cubicBezTo>
                  <a:pt x="5774" y="4934"/>
                  <a:pt x="5789" y="4949"/>
                  <a:pt x="5789" y="4968"/>
                </a:cubicBezTo>
                <a:close/>
                <a:moveTo>
                  <a:pt x="5789" y="5101"/>
                </a:moveTo>
                <a:lnTo>
                  <a:pt x="5789" y="5101"/>
                </a:lnTo>
                <a:cubicBezTo>
                  <a:pt x="5789" y="5120"/>
                  <a:pt x="5774" y="5135"/>
                  <a:pt x="5756" y="5135"/>
                </a:cubicBezTo>
                <a:cubicBezTo>
                  <a:pt x="5737" y="5135"/>
                  <a:pt x="5722" y="5120"/>
                  <a:pt x="5722" y="5101"/>
                </a:cubicBezTo>
                <a:cubicBezTo>
                  <a:pt x="5722" y="5083"/>
                  <a:pt x="5737" y="5068"/>
                  <a:pt x="5756" y="5068"/>
                </a:cubicBezTo>
                <a:cubicBezTo>
                  <a:pt x="5774" y="5068"/>
                  <a:pt x="5789" y="5083"/>
                  <a:pt x="5789" y="5101"/>
                </a:cubicBezTo>
                <a:close/>
                <a:moveTo>
                  <a:pt x="5789" y="5235"/>
                </a:moveTo>
                <a:lnTo>
                  <a:pt x="5789" y="5235"/>
                </a:lnTo>
                <a:cubicBezTo>
                  <a:pt x="5789" y="5253"/>
                  <a:pt x="5774" y="5268"/>
                  <a:pt x="5756" y="5268"/>
                </a:cubicBezTo>
                <a:cubicBezTo>
                  <a:pt x="5737" y="5268"/>
                  <a:pt x="5722" y="5253"/>
                  <a:pt x="5722" y="5235"/>
                </a:cubicBezTo>
                <a:cubicBezTo>
                  <a:pt x="5722" y="5216"/>
                  <a:pt x="5737" y="5201"/>
                  <a:pt x="5756" y="5201"/>
                </a:cubicBezTo>
                <a:cubicBezTo>
                  <a:pt x="5774" y="5201"/>
                  <a:pt x="5789" y="5216"/>
                  <a:pt x="5789" y="5235"/>
                </a:cubicBezTo>
                <a:close/>
                <a:moveTo>
                  <a:pt x="5789" y="5368"/>
                </a:moveTo>
                <a:lnTo>
                  <a:pt x="5789" y="5368"/>
                </a:lnTo>
                <a:cubicBezTo>
                  <a:pt x="5789" y="5387"/>
                  <a:pt x="5774" y="5401"/>
                  <a:pt x="5756" y="5401"/>
                </a:cubicBezTo>
                <a:cubicBezTo>
                  <a:pt x="5737" y="5401"/>
                  <a:pt x="5722" y="5387"/>
                  <a:pt x="5722" y="5368"/>
                </a:cubicBezTo>
                <a:cubicBezTo>
                  <a:pt x="5722" y="5350"/>
                  <a:pt x="5737" y="5335"/>
                  <a:pt x="5756" y="5335"/>
                </a:cubicBezTo>
                <a:cubicBezTo>
                  <a:pt x="5774" y="5335"/>
                  <a:pt x="5789" y="5350"/>
                  <a:pt x="5789" y="5368"/>
                </a:cubicBezTo>
                <a:close/>
                <a:moveTo>
                  <a:pt x="5789" y="5501"/>
                </a:moveTo>
                <a:lnTo>
                  <a:pt x="5789" y="5501"/>
                </a:lnTo>
                <a:cubicBezTo>
                  <a:pt x="5789" y="5520"/>
                  <a:pt x="5774" y="5535"/>
                  <a:pt x="5756" y="5535"/>
                </a:cubicBezTo>
                <a:cubicBezTo>
                  <a:pt x="5737" y="5535"/>
                  <a:pt x="5722" y="5520"/>
                  <a:pt x="5722" y="5501"/>
                </a:cubicBezTo>
                <a:cubicBezTo>
                  <a:pt x="5722" y="5483"/>
                  <a:pt x="5737" y="5468"/>
                  <a:pt x="5756" y="5468"/>
                </a:cubicBezTo>
                <a:cubicBezTo>
                  <a:pt x="5774" y="5468"/>
                  <a:pt x="5789" y="5483"/>
                  <a:pt x="5789" y="5501"/>
                </a:cubicBezTo>
                <a:close/>
                <a:moveTo>
                  <a:pt x="5789" y="5635"/>
                </a:moveTo>
                <a:lnTo>
                  <a:pt x="5789" y="5635"/>
                </a:lnTo>
                <a:cubicBezTo>
                  <a:pt x="5789" y="5653"/>
                  <a:pt x="5774" y="5668"/>
                  <a:pt x="5756" y="5668"/>
                </a:cubicBezTo>
                <a:cubicBezTo>
                  <a:pt x="5737" y="5668"/>
                  <a:pt x="5722" y="5653"/>
                  <a:pt x="5722" y="5635"/>
                </a:cubicBezTo>
                <a:cubicBezTo>
                  <a:pt x="5722" y="5616"/>
                  <a:pt x="5737" y="5601"/>
                  <a:pt x="5756" y="5601"/>
                </a:cubicBezTo>
                <a:cubicBezTo>
                  <a:pt x="5774" y="5601"/>
                  <a:pt x="5789" y="5616"/>
                  <a:pt x="5789" y="5635"/>
                </a:cubicBezTo>
                <a:close/>
                <a:moveTo>
                  <a:pt x="5789" y="5768"/>
                </a:moveTo>
                <a:lnTo>
                  <a:pt x="5789" y="5768"/>
                </a:lnTo>
                <a:cubicBezTo>
                  <a:pt x="5789" y="5787"/>
                  <a:pt x="5774" y="5802"/>
                  <a:pt x="5756" y="5802"/>
                </a:cubicBezTo>
                <a:cubicBezTo>
                  <a:pt x="5737" y="5802"/>
                  <a:pt x="5722" y="5787"/>
                  <a:pt x="5722" y="5768"/>
                </a:cubicBezTo>
                <a:cubicBezTo>
                  <a:pt x="5722" y="5750"/>
                  <a:pt x="5737" y="5735"/>
                  <a:pt x="5756" y="5735"/>
                </a:cubicBezTo>
                <a:cubicBezTo>
                  <a:pt x="5774" y="5735"/>
                  <a:pt x="5789" y="5750"/>
                  <a:pt x="5789" y="5768"/>
                </a:cubicBezTo>
                <a:close/>
                <a:moveTo>
                  <a:pt x="5789" y="5902"/>
                </a:moveTo>
                <a:lnTo>
                  <a:pt x="5789" y="5902"/>
                </a:lnTo>
                <a:cubicBezTo>
                  <a:pt x="5789" y="5920"/>
                  <a:pt x="5774" y="5935"/>
                  <a:pt x="5756" y="5935"/>
                </a:cubicBezTo>
                <a:cubicBezTo>
                  <a:pt x="5737" y="5935"/>
                  <a:pt x="5722" y="5920"/>
                  <a:pt x="5722" y="5902"/>
                </a:cubicBezTo>
                <a:cubicBezTo>
                  <a:pt x="5722" y="5883"/>
                  <a:pt x="5737" y="5868"/>
                  <a:pt x="5756" y="5868"/>
                </a:cubicBezTo>
                <a:cubicBezTo>
                  <a:pt x="5774" y="5868"/>
                  <a:pt x="5789" y="5883"/>
                  <a:pt x="5789" y="5902"/>
                </a:cubicBezTo>
                <a:close/>
                <a:moveTo>
                  <a:pt x="5789" y="6035"/>
                </a:moveTo>
                <a:lnTo>
                  <a:pt x="5789" y="6035"/>
                </a:lnTo>
                <a:cubicBezTo>
                  <a:pt x="5789" y="6054"/>
                  <a:pt x="5774" y="6068"/>
                  <a:pt x="5756" y="6068"/>
                </a:cubicBezTo>
                <a:cubicBezTo>
                  <a:pt x="5737" y="6068"/>
                  <a:pt x="5722" y="6054"/>
                  <a:pt x="5722" y="6035"/>
                </a:cubicBezTo>
                <a:cubicBezTo>
                  <a:pt x="5722" y="6017"/>
                  <a:pt x="5737" y="6002"/>
                  <a:pt x="5756" y="6002"/>
                </a:cubicBezTo>
                <a:cubicBezTo>
                  <a:pt x="5774" y="6002"/>
                  <a:pt x="5789" y="6017"/>
                  <a:pt x="5789" y="6035"/>
                </a:cubicBezTo>
                <a:close/>
                <a:moveTo>
                  <a:pt x="5789" y="6168"/>
                </a:moveTo>
                <a:lnTo>
                  <a:pt x="5789" y="6168"/>
                </a:lnTo>
                <a:cubicBezTo>
                  <a:pt x="5789" y="6187"/>
                  <a:pt x="5774" y="6202"/>
                  <a:pt x="5756" y="6202"/>
                </a:cubicBezTo>
                <a:cubicBezTo>
                  <a:pt x="5737" y="6202"/>
                  <a:pt x="5722" y="6187"/>
                  <a:pt x="5722" y="6168"/>
                </a:cubicBezTo>
                <a:cubicBezTo>
                  <a:pt x="5722" y="6150"/>
                  <a:pt x="5737" y="6135"/>
                  <a:pt x="5756" y="6135"/>
                </a:cubicBezTo>
                <a:cubicBezTo>
                  <a:pt x="5774" y="6135"/>
                  <a:pt x="5789" y="6150"/>
                  <a:pt x="5789" y="6168"/>
                </a:cubicBezTo>
                <a:close/>
                <a:moveTo>
                  <a:pt x="5789" y="6302"/>
                </a:moveTo>
                <a:lnTo>
                  <a:pt x="5789" y="6302"/>
                </a:lnTo>
                <a:cubicBezTo>
                  <a:pt x="5789" y="6320"/>
                  <a:pt x="5774" y="6335"/>
                  <a:pt x="5756" y="6335"/>
                </a:cubicBezTo>
                <a:cubicBezTo>
                  <a:pt x="5737" y="6335"/>
                  <a:pt x="5722" y="6320"/>
                  <a:pt x="5722" y="6302"/>
                </a:cubicBezTo>
                <a:cubicBezTo>
                  <a:pt x="5722" y="6283"/>
                  <a:pt x="5737" y="6268"/>
                  <a:pt x="5756" y="6268"/>
                </a:cubicBezTo>
                <a:cubicBezTo>
                  <a:pt x="5774" y="6268"/>
                  <a:pt x="5789" y="6283"/>
                  <a:pt x="5789" y="6302"/>
                </a:cubicBezTo>
                <a:close/>
                <a:moveTo>
                  <a:pt x="5789" y="6435"/>
                </a:moveTo>
                <a:lnTo>
                  <a:pt x="5789" y="6435"/>
                </a:lnTo>
                <a:cubicBezTo>
                  <a:pt x="5789" y="6454"/>
                  <a:pt x="5774" y="6469"/>
                  <a:pt x="5756" y="6469"/>
                </a:cubicBezTo>
                <a:cubicBezTo>
                  <a:pt x="5737" y="6469"/>
                  <a:pt x="5722" y="6454"/>
                  <a:pt x="5722" y="6435"/>
                </a:cubicBezTo>
                <a:cubicBezTo>
                  <a:pt x="5722" y="6417"/>
                  <a:pt x="5737" y="6402"/>
                  <a:pt x="5756" y="6402"/>
                </a:cubicBezTo>
                <a:cubicBezTo>
                  <a:pt x="5774" y="6402"/>
                  <a:pt x="5789" y="6417"/>
                  <a:pt x="5789" y="6435"/>
                </a:cubicBezTo>
                <a:close/>
                <a:moveTo>
                  <a:pt x="5789" y="6569"/>
                </a:moveTo>
                <a:lnTo>
                  <a:pt x="5789" y="6569"/>
                </a:lnTo>
                <a:cubicBezTo>
                  <a:pt x="5789" y="6587"/>
                  <a:pt x="5774" y="6602"/>
                  <a:pt x="5756" y="6602"/>
                </a:cubicBezTo>
                <a:cubicBezTo>
                  <a:pt x="5737" y="6602"/>
                  <a:pt x="5722" y="6587"/>
                  <a:pt x="5722" y="6569"/>
                </a:cubicBezTo>
                <a:cubicBezTo>
                  <a:pt x="5722" y="6550"/>
                  <a:pt x="5737" y="6535"/>
                  <a:pt x="5756" y="6535"/>
                </a:cubicBezTo>
                <a:cubicBezTo>
                  <a:pt x="5774" y="6535"/>
                  <a:pt x="5789" y="6550"/>
                  <a:pt x="5789" y="6569"/>
                </a:cubicBezTo>
                <a:close/>
                <a:moveTo>
                  <a:pt x="5789" y="6702"/>
                </a:moveTo>
                <a:lnTo>
                  <a:pt x="5789" y="6702"/>
                </a:lnTo>
                <a:cubicBezTo>
                  <a:pt x="5789" y="6721"/>
                  <a:pt x="5774" y="6735"/>
                  <a:pt x="5756" y="6735"/>
                </a:cubicBezTo>
                <a:cubicBezTo>
                  <a:pt x="5737" y="6735"/>
                  <a:pt x="5722" y="6721"/>
                  <a:pt x="5722" y="6702"/>
                </a:cubicBezTo>
                <a:cubicBezTo>
                  <a:pt x="5722" y="6684"/>
                  <a:pt x="5737" y="6669"/>
                  <a:pt x="5756" y="6669"/>
                </a:cubicBezTo>
                <a:cubicBezTo>
                  <a:pt x="5774" y="6669"/>
                  <a:pt x="5789" y="6684"/>
                  <a:pt x="5789" y="6702"/>
                </a:cubicBezTo>
                <a:close/>
                <a:moveTo>
                  <a:pt x="5789" y="6835"/>
                </a:moveTo>
                <a:lnTo>
                  <a:pt x="5789" y="6836"/>
                </a:lnTo>
                <a:cubicBezTo>
                  <a:pt x="5789" y="6854"/>
                  <a:pt x="5774" y="6869"/>
                  <a:pt x="5756" y="6869"/>
                </a:cubicBezTo>
                <a:cubicBezTo>
                  <a:pt x="5737" y="6869"/>
                  <a:pt x="5722" y="6854"/>
                  <a:pt x="5722" y="6836"/>
                </a:cubicBezTo>
                <a:lnTo>
                  <a:pt x="5722" y="6835"/>
                </a:lnTo>
                <a:cubicBezTo>
                  <a:pt x="5722" y="6817"/>
                  <a:pt x="5737" y="6802"/>
                  <a:pt x="5756" y="6802"/>
                </a:cubicBezTo>
                <a:cubicBezTo>
                  <a:pt x="5774" y="6802"/>
                  <a:pt x="5789" y="6817"/>
                  <a:pt x="5789" y="6835"/>
                </a:cubicBezTo>
                <a:close/>
                <a:moveTo>
                  <a:pt x="5789" y="6969"/>
                </a:moveTo>
                <a:lnTo>
                  <a:pt x="5789" y="6969"/>
                </a:lnTo>
                <a:cubicBezTo>
                  <a:pt x="5789" y="6987"/>
                  <a:pt x="5774" y="7002"/>
                  <a:pt x="5756" y="7002"/>
                </a:cubicBezTo>
                <a:cubicBezTo>
                  <a:pt x="5737" y="7002"/>
                  <a:pt x="5722" y="6987"/>
                  <a:pt x="5722" y="6969"/>
                </a:cubicBezTo>
                <a:cubicBezTo>
                  <a:pt x="5722" y="6950"/>
                  <a:pt x="5737" y="6936"/>
                  <a:pt x="5756" y="6936"/>
                </a:cubicBezTo>
                <a:cubicBezTo>
                  <a:pt x="5774" y="6936"/>
                  <a:pt x="5789" y="6950"/>
                  <a:pt x="5789" y="6969"/>
                </a:cubicBezTo>
                <a:close/>
                <a:moveTo>
                  <a:pt x="5789" y="7102"/>
                </a:moveTo>
                <a:lnTo>
                  <a:pt x="5789" y="7102"/>
                </a:lnTo>
                <a:cubicBezTo>
                  <a:pt x="5789" y="7121"/>
                  <a:pt x="5774" y="7136"/>
                  <a:pt x="5756" y="7136"/>
                </a:cubicBezTo>
                <a:cubicBezTo>
                  <a:pt x="5737" y="7136"/>
                  <a:pt x="5722" y="7121"/>
                  <a:pt x="5722" y="7102"/>
                </a:cubicBezTo>
                <a:cubicBezTo>
                  <a:pt x="5722" y="7084"/>
                  <a:pt x="5737" y="7069"/>
                  <a:pt x="5756" y="7069"/>
                </a:cubicBezTo>
                <a:cubicBezTo>
                  <a:pt x="5774" y="7069"/>
                  <a:pt x="5789" y="7084"/>
                  <a:pt x="5789" y="7102"/>
                </a:cubicBezTo>
                <a:close/>
                <a:moveTo>
                  <a:pt x="5789" y="7236"/>
                </a:moveTo>
                <a:lnTo>
                  <a:pt x="5789" y="7236"/>
                </a:lnTo>
                <a:cubicBezTo>
                  <a:pt x="5789" y="7254"/>
                  <a:pt x="5774" y="7269"/>
                  <a:pt x="5756" y="7269"/>
                </a:cubicBezTo>
                <a:cubicBezTo>
                  <a:pt x="5737" y="7269"/>
                  <a:pt x="5722" y="7254"/>
                  <a:pt x="5722" y="7236"/>
                </a:cubicBezTo>
                <a:cubicBezTo>
                  <a:pt x="5722" y="7217"/>
                  <a:pt x="5737" y="7202"/>
                  <a:pt x="5756" y="7202"/>
                </a:cubicBezTo>
                <a:cubicBezTo>
                  <a:pt x="5774" y="7202"/>
                  <a:pt x="5789" y="7217"/>
                  <a:pt x="5789" y="7236"/>
                </a:cubicBezTo>
                <a:close/>
                <a:moveTo>
                  <a:pt x="5789" y="7369"/>
                </a:moveTo>
                <a:lnTo>
                  <a:pt x="5789" y="7369"/>
                </a:lnTo>
                <a:cubicBezTo>
                  <a:pt x="5789" y="7388"/>
                  <a:pt x="5774" y="7402"/>
                  <a:pt x="5756" y="7402"/>
                </a:cubicBezTo>
                <a:cubicBezTo>
                  <a:pt x="5737" y="7402"/>
                  <a:pt x="5722" y="7388"/>
                  <a:pt x="5722" y="7369"/>
                </a:cubicBezTo>
                <a:cubicBezTo>
                  <a:pt x="5722" y="7351"/>
                  <a:pt x="5737" y="7336"/>
                  <a:pt x="5756" y="7336"/>
                </a:cubicBezTo>
                <a:cubicBezTo>
                  <a:pt x="5774" y="7336"/>
                  <a:pt x="5789" y="7351"/>
                  <a:pt x="5789" y="7369"/>
                </a:cubicBezTo>
                <a:close/>
                <a:moveTo>
                  <a:pt x="5789" y="7502"/>
                </a:moveTo>
                <a:lnTo>
                  <a:pt x="5789" y="7503"/>
                </a:lnTo>
                <a:cubicBezTo>
                  <a:pt x="5789" y="7521"/>
                  <a:pt x="5774" y="7536"/>
                  <a:pt x="5756" y="7536"/>
                </a:cubicBezTo>
                <a:cubicBezTo>
                  <a:pt x="5737" y="7536"/>
                  <a:pt x="5722" y="7521"/>
                  <a:pt x="5722" y="7503"/>
                </a:cubicBezTo>
                <a:lnTo>
                  <a:pt x="5722" y="7502"/>
                </a:lnTo>
                <a:cubicBezTo>
                  <a:pt x="5722" y="7484"/>
                  <a:pt x="5737" y="7469"/>
                  <a:pt x="5756" y="7469"/>
                </a:cubicBezTo>
                <a:cubicBezTo>
                  <a:pt x="5774" y="7469"/>
                  <a:pt x="5789" y="7484"/>
                  <a:pt x="5789" y="7502"/>
                </a:cubicBezTo>
                <a:close/>
                <a:moveTo>
                  <a:pt x="5789" y="7636"/>
                </a:moveTo>
                <a:lnTo>
                  <a:pt x="5789" y="7636"/>
                </a:lnTo>
                <a:cubicBezTo>
                  <a:pt x="5789" y="7654"/>
                  <a:pt x="5774" y="7669"/>
                  <a:pt x="5756" y="7669"/>
                </a:cubicBezTo>
                <a:cubicBezTo>
                  <a:pt x="5737" y="7669"/>
                  <a:pt x="5722" y="7654"/>
                  <a:pt x="5722" y="7636"/>
                </a:cubicBezTo>
                <a:cubicBezTo>
                  <a:pt x="5722" y="7617"/>
                  <a:pt x="5737" y="7603"/>
                  <a:pt x="5756" y="7603"/>
                </a:cubicBezTo>
                <a:cubicBezTo>
                  <a:pt x="5774" y="7603"/>
                  <a:pt x="5789" y="7617"/>
                  <a:pt x="5789" y="7636"/>
                </a:cubicBezTo>
                <a:close/>
                <a:moveTo>
                  <a:pt x="5789" y="7769"/>
                </a:moveTo>
                <a:lnTo>
                  <a:pt x="5789" y="7769"/>
                </a:lnTo>
                <a:cubicBezTo>
                  <a:pt x="5789" y="7788"/>
                  <a:pt x="5774" y="7803"/>
                  <a:pt x="5756" y="7803"/>
                </a:cubicBezTo>
                <a:cubicBezTo>
                  <a:pt x="5737" y="7803"/>
                  <a:pt x="5722" y="7788"/>
                  <a:pt x="5722" y="7769"/>
                </a:cubicBezTo>
                <a:cubicBezTo>
                  <a:pt x="5722" y="7751"/>
                  <a:pt x="5737" y="7736"/>
                  <a:pt x="5756" y="7736"/>
                </a:cubicBezTo>
                <a:cubicBezTo>
                  <a:pt x="5774" y="7736"/>
                  <a:pt x="5789" y="7751"/>
                  <a:pt x="5789" y="7769"/>
                </a:cubicBezTo>
                <a:close/>
                <a:moveTo>
                  <a:pt x="5789" y="7903"/>
                </a:moveTo>
                <a:lnTo>
                  <a:pt x="5789" y="7903"/>
                </a:lnTo>
                <a:cubicBezTo>
                  <a:pt x="5789" y="7921"/>
                  <a:pt x="5774" y="7936"/>
                  <a:pt x="5756" y="7936"/>
                </a:cubicBezTo>
                <a:cubicBezTo>
                  <a:pt x="5737" y="7936"/>
                  <a:pt x="5722" y="7921"/>
                  <a:pt x="5722" y="7903"/>
                </a:cubicBezTo>
                <a:cubicBezTo>
                  <a:pt x="5722" y="7884"/>
                  <a:pt x="5737" y="7869"/>
                  <a:pt x="5756" y="7869"/>
                </a:cubicBezTo>
                <a:cubicBezTo>
                  <a:pt x="5774" y="7869"/>
                  <a:pt x="5789" y="7884"/>
                  <a:pt x="5789" y="7903"/>
                </a:cubicBezTo>
                <a:close/>
                <a:moveTo>
                  <a:pt x="5789" y="8036"/>
                </a:moveTo>
                <a:lnTo>
                  <a:pt x="5789" y="8036"/>
                </a:lnTo>
                <a:cubicBezTo>
                  <a:pt x="5789" y="8055"/>
                  <a:pt x="5774" y="8069"/>
                  <a:pt x="5756" y="8069"/>
                </a:cubicBezTo>
                <a:cubicBezTo>
                  <a:pt x="5737" y="8069"/>
                  <a:pt x="5722" y="8055"/>
                  <a:pt x="5722" y="8036"/>
                </a:cubicBezTo>
                <a:cubicBezTo>
                  <a:pt x="5722" y="8018"/>
                  <a:pt x="5737" y="8003"/>
                  <a:pt x="5756" y="8003"/>
                </a:cubicBezTo>
                <a:cubicBezTo>
                  <a:pt x="5774" y="8003"/>
                  <a:pt x="5789" y="8018"/>
                  <a:pt x="5789" y="8036"/>
                </a:cubicBezTo>
                <a:close/>
                <a:moveTo>
                  <a:pt x="5789" y="8169"/>
                </a:moveTo>
                <a:lnTo>
                  <a:pt x="5789" y="8170"/>
                </a:lnTo>
                <a:cubicBezTo>
                  <a:pt x="5789" y="8188"/>
                  <a:pt x="5774" y="8203"/>
                  <a:pt x="5756" y="8203"/>
                </a:cubicBezTo>
                <a:cubicBezTo>
                  <a:pt x="5737" y="8203"/>
                  <a:pt x="5722" y="8188"/>
                  <a:pt x="5722" y="8170"/>
                </a:cubicBezTo>
                <a:lnTo>
                  <a:pt x="5722" y="8169"/>
                </a:lnTo>
                <a:cubicBezTo>
                  <a:pt x="5722" y="8151"/>
                  <a:pt x="5737" y="8136"/>
                  <a:pt x="5756" y="8136"/>
                </a:cubicBezTo>
                <a:cubicBezTo>
                  <a:pt x="5774" y="8136"/>
                  <a:pt x="5789" y="8151"/>
                  <a:pt x="5789" y="8169"/>
                </a:cubicBezTo>
                <a:close/>
                <a:moveTo>
                  <a:pt x="5789" y="8303"/>
                </a:moveTo>
                <a:lnTo>
                  <a:pt x="5789" y="8303"/>
                </a:lnTo>
                <a:cubicBezTo>
                  <a:pt x="5789" y="8321"/>
                  <a:pt x="5774" y="8336"/>
                  <a:pt x="5756" y="8336"/>
                </a:cubicBezTo>
                <a:cubicBezTo>
                  <a:pt x="5737" y="8336"/>
                  <a:pt x="5722" y="8321"/>
                  <a:pt x="5722" y="8303"/>
                </a:cubicBezTo>
                <a:cubicBezTo>
                  <a:pt x="5722" y="8284"/>
                  <a:pt x="5737" y="8270"/>
                  <a:pt x="5756" y="8270"/>
                </a:cubicBezTo>
                <a:cubicBezTo>
                  <a:pt x="5774" y="8270"/>
                  <a:pt x="5789" y="8284"/>
                  <a:pt x="5789" y="8303"/>
                </a:cubicBezTo>
                <a:close/>
                <a:moveTo>
                  <a:pt x="5789" y="8436"/>
                </a:moveTo>
                <a:lnTo>
                  <a:pt x="5789" y="8436"/>
                </a:lnTo>
                <a:cubicBezTo>
                  <a:pt x="5789" y="8455"/>
                  <a:pt x="5774" y="8470"/>
                  <a:pt x="5756" y="8470"/>
                </a:cubicBezTo>
                <a:cubicBezTo>
                  <a:pt x="5737" y="8470"/>
                  <a:pt x="5722" y="8455"/>
                  <a:pt x="5722" y="8436"/>
                </a:cubicBezTo>
                <a:cubicBezTo>
                  <a:pt x="5722" y="8418"/>
                  <a:pt x="5737" y="8403"/>
                  <a:pt x="5756" y="8403"/>
                </a:cubicBezTo>
                <a:cubicBezTo>
                  <a:pt x="5774" y="8403"/>
                  <a:pt x="5789" y="8418"/>
                  <a:pt x="5789" y="8436"/>
                </a:cubicBezTo>
                <a:close/>
                <a:moveTo>
                  <a:pt x="5789" y="8570"/>
                </a:moveTo>
                <a:lnTo>
                  <a:pt x="5789" y="8570"/>
                </a:lnTo>
                <a:cubicBezTo>
                  <a:pt x="5789" y="8588"/>
                  <a:pt x="5774" y="8603"/>
                  <a:pt x="5756" y="8603"/>
                </a:cubicBezTo>
                <a:cubicBezTo>
                  <a:pt x="5737" y="8603"/>
                  <a:pt x="5722" y="8588"/>
                  <a:pt x="5722" y="8570"/>
                </a:cubicBezTo>
                <a:cubicBezTo>
                  <a:pt x="5722" y="8551"/>
                  <a:pt x="5737" y="8536"/>
                  <a:pt x="5756" y="8536"/>
                </a:cubicBezTo>
                <a:cubicBezTo>
                  <a:pt x="5774" y="8536"/>
                  <a:pt x="5789" y="8551"/>
                  <a:pt x="5789" y="8570"/>
                </a:cubicBezTo>
                <a:close/>
                <a:moveTo>
                  <a:pt x="5789" y="8703"/>
                </a:moveTo>
                <a:lnTo>
                  <a:pt x="5789" y="8703"/>
                </a:lnTo>
                <a:cubicBezTo>
                  <a:pt x="5789" y="8722"/>
                  <a:pt x="5774" y="8736"/>
                  <a:pt x="5756" y="8736"/>
                </a:cubicBezTo>
                <a:cubicBezTo>
                  <a:pt x="5737" y="8736"/>
                  <a:pt x="5722" y="8722"/>
                  <a:pt x="5722" y="8703"/>
                </a:cubicBezTo>
                <a:cubicBezTo>
                  <a:pt x="5722" y="8685"/>
                  <a:pt x="5737" y="8670"/>
                  <a:pt x="5756" y="8670"/>
                </a:cubicBezTo>
                <a:cubicBezTo>
                  <a:pt x="5774" y="8670"/>
                  <a:pt x="5789" y="8685"/>
                  <a:pt x="5789" y="8703"/>
                </a:cubicBezTo>
                <a:close/>
                <a:moveTo>
                  <a:pt x="5789" y="8836"/>
                </a:moveTo>
                <a:lnTo>
                  <a:pt x="5789" y="8837"/>
                </a:lnTo>
                <a:cubicBezTo>
                  <a:pt x="5789" y="8855"/>
                  <a:pt x="5774" y="8870"/>
                  <a:pt x="5756" y="8870"/>
                </a:cubicBezTo>
                <a:cubicBezTo>
                  <a:pt x="5737" y="8870"/>
                  <a:pt x="5722" y="8855"/>
                  <a:pt x="5722" y="8837"/>
                </a:cubicBezTo>
                <a:lnTo>
                  <a:pt x="5722" y="8836"/>
                </a:lnTo>
                <a:cubicBezTo>
                  <a:pt x="5722" y="8818"/>
                  <a:pt x="5737" y="8803"/>
                  <a:pt x="5756" y="8803"/>
                </a:cubicBezTo>
                <a:cubicBezTo>
                  <a:pt x="5774" y="8803"/>
                  <a:pt x="5789" y="8818"/>
                  <a:pt x="5789" y="8836"/>
                </a:cubicBezTo>
                <a:close/>
                <a:moveTo>
                  <a:pt x="5789" y="8970"/>
                </a:moveTo>
                <a:lnTo>
                  <a:pt x="5789" y="8970"/>
                </a:lnTo>
                <a:cubicBezTo>
                  <a:pt x="5789" y="8988"/>
                  <a:pt x="5774" y="9003"/>
                  <a:pt x="5756" y="9003"/>
                </a:cubicBezTo>
                <a:cubicBezTo>
                  <a:pt x="5737" y="9003"/>
                  <a:pt x="5722" y="8988"/>
                  <a:pt x="5722" y="8970"/>
                </a:cubicBezTo>
                <a:cubicBezTo>
                  <a:pt x="5722" y="8951"/>
                  <a:pt x="5737" y="8937"/>
                  <a:pt x="5756" y="8937"/>
                </a:cubicBezTo>
                <a:cubicBezTo>
                  <a:pt x="5774" y="8937"/>
                  <a:pt x="5789" y="8951"/>
                  <a:pt x="5789" y="8970"/>
                </a:cubicBezTo>
                <a:close/>
                <a:moveTo>
                  <a:pt x="5789" y="9103"/>
                </a:moveTo>
                <a:lnTo>
                  <a:pt x="5789" y="9103"/>
                </a:lnTo>
                <a:cubicBezTo>
                  <a:pt x="5789" y="9122"/>
                  <a:pt x="5774" y="9137"/>
                  <a:pt x="5756" y="9137"/>
                </a:cubicBezTo>
                <a:cubicBezTo>
                  <a:pt x="5737" y="9137"/>
                  <a:pt x="5722" y="9122"/>
                  <a:pt x="5722" y="9103"/>
                </a:cubicBezTo>
                <a:cubicBezTo>
                  <a:pt x="5722" y="9085"/>
                  <a:pt x="5737" y="9070"/>
                  <a:pt x="5756" y="9070"/>
                </a:cubicBezTo>
                <a:cubicBezTo>
                  <a:pt x="5774" y="9070"/>
                  <a:pt x="5789" y="9085"/>
                  <a:pt x="5789" y="9103"/>
                </a:cubicBezTo>
                <a:close/>
                <a:moveTo>
                  <a:pt x="5789" y="9237"/>
                </a:moveTo>
                <a:lnTo>
                  <a:pt x="5789" y="9237"/>
                </a:lnTo>
                <a:cubicBezTo>
                  <a:pt x="5789" y="9255"/>
                  <a:pt x="5774" y="9270"/>
                  <a:pt x="5756" y="9270"/>
                </a:cubicBezTo>
                <a:cubicBezTo>
                  <a:pt x="5737" y="9270"/>
                  <a:pt x="5722" y="9255"/>
                  <a:pt x="5722" y="9237"/>
                </a:cubicBezTo>
                <a:cubicBezTo>
                  <a:pt x="5722" y="9218"/>
                  <a:pt x="5737" y="9203"/>
                  <a:pt x="5756" y="9203"/>
                </a:cubicBezTo>
                <a:cubicBezTo>
                  <a:pt x="5774" y="9203"/>
                  <a:pt x="5789" y="9218"/>
                  <a:pt x="5789" y="9237"/>
                </a:cubicBezTo>
                <a:close/>
                <a:moveTo>
                  <a:pt x="5789" y="9370"/>
                </a:moveTo>
                <a:lnTo>
                  <a:pt x="5789" y="9370"/>
                </a:lnTo>
                <a:cubicBezTo>
                  <a:pt x="5789" y="9389"/>
                  <a:pt x="5774" y="9403"/>
                  <a:pt x="5756" y="9403"/>
                </a:cubicBezTo>
                <a:cubicBezTo>
                  <a:pt x="5737" y="9403"/>
                  <a:pt x="5722" y="9389"/>
                  <a:pt x="5722" y="9370"/>
                </a:cubicBezTo>
                <a:cubicBezTo>
                  <a:pt x="5722" y="9352"/>
                  <a:pt x="5737" y="9337"/>
                  <a:pt x="5756" y="9337"/>
                </a:cubicBezTo>
                <a:cubicBezTo>
                  <a:pt x="5774" y="9337"/>
                  <a:pt x="5789" y="9352"/>
                  <a:pt x="5789" y="9370"/>
                </a:cubicBezTo>
                <a:close/>
                <a:moveTo>
                  <a:pt x="5789" y="9503"/>
                </a:moveTo>
                <a:lnTo>
                  <a:pt x="5789" y="9504"/>
                </a:lnTo>
                <a:cubicBezTo>
                  <a:pt x="5789" y="9522"/>
                  <a:pt x="5774" y="9537"/>
                  <a:pt x="5756" y="9537"/>
                </a:cubicBezTo>
                <a:cubicBezTo>
                  <a:pt x="5737" y="9537"/>
                  <a:pt x="5722" y="9522"/>
                  <a:pt x="5722" y="9504"/>
                </a:cubicBezTo>
                <a:lnTo>
                  <a:pt x="5722" y="9503"/>
                </a:lnTo>
                <a:cubicBezTo>
                  <a:pt x="5722" y="9485"/>
                  <a:pt x="5737" y="9470"/>
                  <a:pt x="5756" y="9470"/>
                </a:cubicBezTo>
                <a:cubicBezTo>
                  <a:pt x="5774" y="9470"/>
                  <a:pt x="5789" y="9485"/>
                  <a:pt x="5789" y="9503"/>
                </a:cubicBezTo>
                <a:close/>
                <a:moveTo>
                  <a:pt x="5729" y="9639"/>
                </a:moveTo>
                <a:lnTo>
                  <a:pt x="5729" y="9640"/>
                </a:lnTo>
                <a:cubicBezTo>
                  <a:pt x="5716" y="9653"/>
                  <a:pt x="5695" y="9654"/>
                  <a:pt x="5681" y="9641"/>
                </a:cubicBezTo>
                <a:cubicBezTo>
                  <a:pt x="5668" y="9629"/>
                  <a:pt x="5667" y="9608"/>
                  <a:pt x="5680" y="9594"/>
                </a:cubicBezTo>
                <a:cubicBezTo>
                  <a:pt x="5692" y="9581"/>
                  <a:pt x="5713" y="9580"/>
                  <a:pt x="5727" y="9592"/>
                </a:cubicBezTo>
                <a:cubicBezTo>
                  <a:pt x="5740" y="9605"/>
                  <a:pt x="5741" y="9626"/>
                  <a:pt x="5729" y="9639"/>
                </a:cubicBezTo>
                <a:close/>
                <a:moveTo>
                  <a:pt x="5638" y="9737"/>
                </a:moveTo>
                <a:lnTo>
                  <a:pt x="5638" y="9738"/>
                </a:lnTo>
                <a:cubicBezTo>
                  <a:pt x="5625" y="9751"/>
                  <a:pt x="5604" y="9752"/>
                  <a:pt x="5591" y="9739"/>
                </a:cubicBezTo>
                <a:cubicBezTo>
                  <a:pt x="5577" y="9727"/>
                  <a:pt x="5577" y="9706"/>
                  <a:pt x="5589" y="9692"/>
                </a:cubicBezTo>
                <a:cubicBezTo>
                  <a:pt x="5602" y="9679"/>
                  <a:pt x="5623" y="9678"/>
                  <a:pt x="5636" y="9690"/>
                </a:cubicBezTo>
                <a:cubicBezTo>
                  <a:pt x="5650" y="9703"/>
                  <a:pt x="5651" y="9724"/>
                  <a:pt x="5638" y="9737"/>
                </a:cubicBezTo>
                <a:close/>
                <a:moveTo>
                  <a:pt x="5548" y="9835"/>
                </a:moveTo>
                <a:lnTo>
                  <a:pt x="5548" y="9836"/>
                </a:lnTo>
                <a:cubicBezTo>
                  <a:pt x="5535" y="9849"/>
                  <a:pt x="5514" y="9850"/>
                  <a:pt x="5500" y="9837"/>
                </a:cubicBezTo>
                <a:cubicBezTo>
                  <a:pt x="5487" y="9825"/>
                  <a:pt x="5486" y="9804"/>
                  <a:pt x="5499" y="9790"/>
                </a:cubicBezTo>
                <a:cubicBezTo>
                  <a:pt x="5511" y="9777"/>
                  <a:pt x="5532" y="9776"/>
                  <a:pt x="5546" y="9788"/>
                </a:cubicBezTo>
                <a:cubicBezTo>
                  <a:pt x="5559" y="9801"/>
                  <a:pt x="5560" y="9822"/>
                  <a:pt x="5548" y="9835"/>
                </a:cubicBezTo>
                <a:close/>
                <a:moveTo>
                  <a:pt x="5457" y="9933"/>
                </a:moveTo>
                <a:lnTo>
                  <a:pt x="5457" y="9934"/>
                </a:lnTo>
                <a:cubicBezTo>
                  <a:pt x="5444" y="9947"/>
                  <a:pt x="5423" y="9948"/>
                  <a:pt x="5410" y="9935"/>
                </a:cubicBezTo>
                <a:cubicBezTo>
                  <a:pt x="5396" y="9923"/>
                  <a:pt x="5396" y="9902"/>
                  <a:pt x="5408" y="9888"/>
                </a:cubicBezTo>
                <a:cubicBezTo>
                  <a:pt x="5421" y="9875"/>
                  <a:pt x="5442" y="9874"/>
                  <a:pt x="5455" y="9886"/>
                </a:cubicBezTo>
                <a:cubicBezTo>
                  <a:pt x="5469" y="9899"/>
                  <a:pt x="5470" y="9920"/>
                  <a:pt x="5457" y="9933"/>
                </a:cubicBezTo>
                <a:close/>
                <a:moveTo>
                  <a:pt x="5367" y="10031"/>
                </a:moveTo>
                <a:lnTo>
                  <a:pt x="5367" y="10032"/>
                </a:lnTo>
                <a:cubicBezTo>
                  <a:pt x="5354" y="10045"/>
                  <a:pt x="5333" y="10046"/>
                  <a:pt x="5319" y="10033"/>
                </a:cubicBezTo>
                <a:cubicBezTo>
                  <a:pt x="5306" y="10021"/>
                  <a:pt x="5305" y="10000"/>
                  <a:pt x="5318" y="9986"/>
                </a:cubicBezTo>
                <a:cubicBezTo>
                  <a:pt x="5330" y="9973"/>
                  <a:pt x="5351" y="9972"/>
                  <a:pt x="5365" y="9984"/>
                </a:cubicBezTo>
                <a:cubicBezTo>
                  <a:pt x="5378" y="9997"/>
                  <a:pt x="5379" y="10018"/>
                  <a:pt x="5367" y="10031"/>
                </a:cubicBezTo>
                <a:close/>
                <a:moveTo>
                  <a:pt x="5276" y="10130"/>
                </a:moveTo>
                <a:lnTo>
                  <a:pt x="5276" y="10130"/>
                </a:lnTo>
                <a:cubicBezTo>
                  <a:pt x="5263" y="10143"/>
                  <a:pt x="5242" y="10144"/>
                  <a:pt x="5229" y="10131"/>
                </a:cubicBezTo>
                <a:cubicBezTo>
                  <a:pt x="5215" y="10119"/>
                  <a:pt x="5215" y="10098"/>
                  <a:pt x="5227" y="10084"/>
                </a:cubicBezTo>
                <a:cubicBezTo>
                  <a:pt x="5240" y="10071"/>
                  <a:pt x="5261" y="10070"/>
                  <a:pt x="5274" y="10082"/>
                </a:cubicBezTo>
                <a:cubicBezTo>
                  <a:pt x="5288" y="10095"/>
                  <a:pt x="5289" y="10116"/>
                  <a:pt x="5276" y="10130"/>
                </a:cubicBezTo>
                <a:close/>
                <a:moveTo>
                  <a:pt x="5186" y="10228"/>
                </a:moveTo>
                <a:lnTo>
                  <a:pt x="5186" y="10228"/>
                </a:lnTo>
                <a:cubicBezTo>
                  <a:pt x="5173" y="10241"/>
                  <a:pt x="5152" y="10242"/>
                  <a:pt x="5138" y="10229"/>
                </a:cubicBezTo>
                <a:cubicBezTo>
                  <a:pt x="5125" y="10217"/>
                  <a:pt x="5124" y="10196"/>
                  <a:pt x="5137" y="10182"/>
                </a:cubicBezTo>
                <a:cubicBezTo>
                  <a:pt x="5149" y="10169"/>
                  <a:pt x="5170" y="10168"/>
                  <a:pt x="5184" y="10180"/>
                </a:cubicBezTo>
                <a:cubicBezTo>
                  <a:pt x="5197" y="10193"/>
                  <a:pt x="5198" y="10214"/>
                  <a:pt x="5186" y="10228"/>
                </a:cubicBezTo>
                <a:close/>
                <a:moveTo>
                  <a:pt x="5095" y="10326"/>
                </a:moveTo>
                <a:lnTo>
                  <a:pt x="5095" y="10326"/>
                </a:lnTo>
                <a:cubicBezTo>
                  <a:pt x="5082" y="10339"/>
                  <a:pt x="5061" y="10340"/>
                  <a:pt x="5048" y="10327"/>
                </a:cubicBezTo>
                <a:cubicBezTo>
                  <a:pt x="5034" y="10315"/>
                  <a:pt x="5034" y="10294"/>
                  <a:pt x="5046" y="10280"/>
                </a:cubicBezTo>
                <a:cubicBezTo>
                  <a:pt x="5059" y="10267"/>
                  <a:pt x="5080" y="10266"/>
                  <a:pt x="5093" y="10278"/>
                </a:cubicBezTo>
                <a:cubicBezTo>
                  <a:pt x="5107" y="10291"/>
                  <a:pt x="5108" y="10312"/>
                  <a:pt x="5095" y="10326"/>
                </a:cubicBezTo>
                <a:close/>
                <a:moveTo>
                  <a:pt x="5005" y="10424"/>
                </a:moveTo>
                <a:lnTo>
                  <a:pt x="5005" y="10424"/>
                </a:lnTo>
                <a:cubicBezTo>
                  <a:pt x="4992" y="10437"/>
                  <a:pt x="4971" y="10438"/>
                  <a:pt x="4957" y="10425"/>
                </a:cubicBezTo>
                <a:cubicBezTo>
                  <a:pt x="4944" y="10413"/>
                  <a:pt x="4943" y="10392"/>
                  <a:pt x="4956" y="10378"/>
                </a:cubicBezTo>
                <a:cubicBezTo>
                  <a:pt x="4968" y="10365"/>
                  <a:pt x="4989" y="10364"/>
                  <a:pt x="5003" y="10376"/>
                </a:cubicBezTo>
                <a:cubicBezTo>
                  <a:pt x="5016" y="10389"/>
                  <a:pt x="5017" y="10410"/>
                  <a:pt x="5005" y="10424"/>
                </a:cubicBezTo>
                <a:close/>
                <a:moveTo>
                  <a:pt x="4914" y="10522"/>
                </a:moveTo>
                <a:lnTo>
                  <a:pt x="4914" y="10522"/>
                </a:lnTo>
                <a:cubicBezTo>
                  <a:pt x="4901" y="10535"/>
                  <a:pt x="4880" y="10536"/>
                  <a:pt x="4867" y="10523"/>
                </a:cubicBezTo>
                <a:cubicBezTo>
                  <a:pt x="4853" y="10511"/>
                  <a:pt x="4853" y="10490"/>
                  <a:pt x="4865" y="10476"/>
                </a:cubicBezTo>
                <a:cubicBezTo>
                  <a:pt x="4878" y="10463"/>
                  <a:pt x="4899" y="10462"/>
                  <a:pt x="4912" y="10474"/>
                </a:cubicBezTo>
                <a:cubicBezTo>
                  <a:pt x="4926" y="10487"/>
                  <a:pt x="4927" y="10508"/>
                  <a:pt x="4914" y="10522"/>
                </a:cubicBezTo>
                <a:close/>
                <a:moveTo>
                  <a:pt x="4824" y="10620"/>
                </a:moveTo>
                <a:lnTo>
                  <a:pt x="4824" y="10620"/>
                </a:lnTo>
                <a:cubicBezTo>
                  <a:pt x="4811" y="10633"/>
                  <a:pt x="4790" y="10634"/>
                  <a:pt x="4776" y="10621"/>
                </a:cubicBezTo>
                <a:cubicBezTo>
                  <a:pt x="4763" y="10609"/>
                  <a:pt x="4762" y="10588"/>
                  <a:pt x="4775" y="10574"/>
                </a:cubicBezTo>
                <a:cubicBezTo>
                  <a:pt x="4787" y="10561"/>
                  <a:pt x="4808" y="10560"/>
                  <a:pt x="4822" y="10572"/>
                </a:cubicBezTo>
                <a:cubicBezTo>
                  <a:pt x="4835" y="10585"/>
                  <a:pt x="4836" y="10606"/>
                  <a:pt x="4824" y="10620"/>
                </a:cubicBezTo>
                <a:close/>
                <a:moveTo>
                  <a:pt x="4733" y="10718"/>
                </a:moveTo>
                <a:lnTo>
                  <a:pt x="4733" y="10718"/>
                </a:lnTo>
                <a:cubicBezTo>
                  <a:pt x="4720" y="10731"/>
                  <a:pt x="4699" y="10732"/>
                  <a:pt x="4686" y="10719"/>
                </a:cubicBezTo>
                <a:cubicBezTo>
                  <a:pt x="4672" y="10707"/>
                  <a:pt x="4672" y="10686"/>
                  <a:pt x="4684" y="10672"/>
                </a:cubicBezTo>
                <a:cubicBezTo>
                  <a:pt x="4697" y="10659"/>
                  <a:pt x="4718" y="10658"/>
                  <a:pt x="4731" y="10670"/>
                </a:cubicBezTo>
                <a:cubicBezTo>
                  <a:pt x="4745" y="10683"/>
                  <a:pt x="4746" y="10704"/>
                  <a:pt x="4733" y="10718"/>
                </a:cubicBezTo>
                <a:close/>
                <a:moveTo>
                  <a:pt x="4643" y="10816"/>
                </a:moveTo>
                <a:lnTo>
                  <a:pt x="4643" y="10816"/>
                </a:lnTo>
                <a:cubicBezTo>
                  <a:pt x="4630" y="10829"/>
                  <a:pt x="4609" y="10830"/>
                  <a:pt x="4595" y="10817"/>
                </a:cubicBezTo>
                <a:cubicBezTo>
                  <a:pt x="4582" y="10805"/>
                  <a:pt x="4581" y="10784"/>
                  <a:pt x="4594" y="10770"/>
                </a:cubicBezTo>
                <a:cubicBezTo>
                  <a:pt x="4606" y="10757"/>
                  <a:pt x="4627" y="10756"/>
                  <a:pt x="4641" y="10768"/>
                </a:cubicBezTo>
                <a:cubicBezTo>
                  <a:pt x="4654" y="10781"/>
                  <a:pt x="4655" y="10802"/>
                  <a:pt x="4643" y="10816"/>
                </a:cubicBezTo>
                <a:close/>
                <a:moveTo>
                  <a:pt x="4552" y="10914"/>
                </a:moveTo>
                <a:lnTo>
                  <a:pt x="4552" y="10914"/>
                </a:lnTo>
                <a:cubicBezTo>
                  <a:pt x="4539" y="10927"/>
                  <a:pt x="4518" y="10928"/>
                  <a:pt x="4505" y="10915"/>
                </a:cubicBezTo>
                <a:cubicBezTo>
                  <a:pt x="4491" y="10903"/>
                  <a:pt x="4491" y="10882"/>
                  <a:pt x="4503" y="10868"/>
                </a:cubicBezTo>
                <a:cubicBezTo>
                  <a:pt x="4516" y="10855"/>
                  <a:pt x="4537" y="10854"/>
                  <a:pt x="4550" y="10866"/>
                </a:cubicBezTo>
                <a:cubicBezTo>
                  <a:pt x="4564" y="10879"/>
                  <a:pt x="4565" y="10900"/>
                  <a:pt x="4552" y="10914"/>
                </a:cubicBezTo>
                <a:close/>
                <a:moveTo>
                  <a:pt x="4462" y="11012"/>
                </a:moveTo>
                <a:lnTo>
                  <a:pt x="4462" y="11012"/>
                </a:lnTo>
                <a:cubicBezTo>
                  <a:pt x="4449" y="11025"/>
                  <a:pt x="4428" y="11026"/>
                  <a:pt x="4414" y="11013"/>
                </a:cubicBezTo>
                <a:cubicBezTo>
                  <a:pt x="4401" y="11001"/>
                  <a:pt x="4400" y="10980"/>
                  <a:pt x="4413" y="10966"/>
                </a:cubicBezTo>
                <a:cubicBezTo>
                  <a:pt x="4425" y="10953"/>
                  <a:pt x="4446" y="10952"/>
                  <a:pt x="4460" y="10964"/>
                </a:cubicBezTo>
                <a:cubicBezTo>
                  <a:pt x="4473" y="10977"/>
                  <a:pt x="4474" y="10998"/>
                  <a:pt x="4462" y="11012"/>
                </a:cubicBezTo>
                <a:close/>
                <a:moveTo>
                  <a:pt x="4371" y="11110"/>
                </a:moveTo>
                <a:lnTo>
                  <a:pt x="4371" y="11110"/>
                </a:lnTo>
                <a:cubicBezTo>
                  <a:pt x="4358" y="11123"/>
                  <a:pt x="4337" y="11124"/>
                  <a:pt x="4324" y="11111"/>
                </a:cubicBezTo>
                <a:cubicBezTo>
                  <a:pt x="4310" y="11099"/>
                  <a:pt x="4310" y="11078"/>
                  <a:pt x="4322" y="11064"/>
                </a:cubicBezTo>
                <a:cubicBezTo>
                  <a:pt x="4335" y="11051"/>
                  <a:pt x="4356" y="11050"/>
                  <a:pt x="4369" y="11062"/>
                </a:cubicBezTo>
                <a:cubicBezTo>
                  <a:pt x="4383" y="11075"/>
                  <a:pt x="4384" y="11096"/>
                  <a:pt x="4371" y="11110"/>
                </a:cubicBezTo>
                <a:close/>
                <a:moveTo>
                  <a:pt x="4281" y="11208"/>
                </a:moveTo>
                <a:lnTo>
                  <a:pt x="4280" y="11208"/>
                </a:lnTo>
                <a:cubicBezTo>
                  <a:pt x="4268" y="11221"/>
                  <a:pt x="4247" y="11222"/>
                  <a:pt x="4233" y="11209"/>
                </a:cubicBezTo>
                <a:cubicBezTo>
                  <a:pt x="4220" y="11197"/>
                  <a:pt x="4219" y="11176"/>
                  <a:pt x="4232" y="11162"/>
                </a:cubicBezTo>
                <a:cubicBezTo>
                  <a:pt x="4244" y="11149"/>
                  <a:pt x="4265" y="11148"/>
                  <a:pt x="4279" y="11160"/>
                </a:cubicBezTo>
                <a:cubicBezTo>
                  <a:pt x="4292" y="11173"/>
                  <a:pt x="4293" y="11194"/>
                  <a:pt x="4281" y="11208"/>
                </a:cubicBezTo>
                <a:close/>
                <a:moveTo>
                  <a:pt x="4190" y="11306"/>
                </a:moveTo>
                <a:lnTo>
                  <a:pt x="4190" y="11306"/>
                </a:lnTo>
                <a:cubicBezTo>
                  <a:pt x="4177" y="11319"/>
                  <a:pt x="4156" y="11320"/>
                  <a:pt x="4143" y="11307"/>
                </a:cubicBezTo>
                <a:cubicBezTo>
                  <a:pt x="4129" y="11295"/>
                  <a:pt x="4129" y="11274"/>
                  <a:pt x="4141" y="11260"/>
                </a:cubicBezTo>
                <a:cubicBezTo>
                  <a:pt x="4154" y="11247"/>
                  <a:pt x="4175" y="11246"/>
                  <a:pt x="4188" y="11258"/>
                </a:cubicBezTo>
                <a:cubicBezTo>
                  <a:pt x="4202" y="11271"/>
                  <a:pt x="4203" y="11292"/>
                  <a:pt x="4190" y="11306"/>
                </a:cubicBezTo>
                <a:close/>
                <a:moveTo>
                  <a:pt x="4100" y="11404"/>
                </a:moveTo>
                <a:lnTo>
                  <a:pt x="4099" y="11404"/>
                </a:lnTo>
                <a:cubicBezTo>
                  <a:pt x="4087" y="11417"/>
                  <a:pt x="4066" y="11418"/>
                  <a:pt x="4052" y="11405"/>
                </a:cubicBezTo>
                <a:cubicBezTo>
                  <a:pt x="4039" y="11393"/>
                  <a:pt x="4038" y="11372"/>
                  <a:pt x="4051" y="11358"/>
                </a:cubicBezTo>
                <a:cubicBezTo>
                  <a:pt x="4063" y="11345"/>
                  <a:pt x="4084" y="11344"/>
                  <a:pt x="4098" y="11356"/>
                </a:cubicBezTo>
                <a:cubicBezTo>
                  <a:pt x="4111" y="11369"/>
                  <a:pt x="4112" y="11390"/>
                  <a:pt x="4100" y="11404"/>
                </a:cubicBezTo>
                <a:close/>
                <a:moveTo>
                  <a:pt x="4009" y="11502"/>
                </a:moveTo>
                <a:lnTo>
                  <a:pt x="4009" y="11502"/>
                </a:lnTo>
                <a:cubicBezTo>
                  <a:pt x="3996" y="11515"/>
                  <a:pt x="3975" y="11516"/>
                  <a:pt x="3962" y="11503"/>
                </a:cubicBezTo>
                <a:cubicBezTo>
                  <a:pt x="3948" y="11491"/>
                  <a:pt x="3948" y="11470"/>
                  <a:pt x="3960" y="11456"/>
                </a:cubicBezTo>
                <a:cubicBezTo>
                  <a:pt x="3973" y="11443"/>
                  <a:pt x="3994" y="11442"/>
                  <a:pt x="4007" y="11454"/>
                </a:cubicBezTo>
                <a:cubicBezTo>
                  <a:pt x="4021" y="11467"/>
                  <a:pt x="4022" y="11488"/>
                  <a:pt x="4009" y="11502"/>
                </a:cubicBezTo>
                <a:close/>
                <a:moveTo>
                  <a:pt x="3919" y="11600"/>
                </a:moveTo>
                <a:lnTo>
                  <a:pt x="3918" y="11600"/>
                </a:lnTo>
                <a:cubicBezTo>
                  <a:pt x="3906" y="11613"/>
                  <a:pt x="3885" y="11614"/>
                  <a:pt x="3871" y="11601"/>
                </a:cubicBezTo>
                <a:cubicBezTo>
                  <a:pt x="3858" y="11589"/>
                  <a:pt x="3857" y="11568"/>
                  <a:pt x="3870" y="11554"/>
                </a:cubicBezTo>
                <a:cubicBezTo>
                  <a:pt x="3882" y="11541"/>
                  <a:pt x="3903" y="11540"/>
                  <a:pt x="3917" y="11552"/>
                </a:cubicBezTo>
                <a:cubicBezTo>
                  <a:pt x="3930" y="11565"/>
                  <a:pt x="3931" y="11586"/>
                  <a:pt x="3919" y="11600"/>
                </a:cubicBezTo>
                <a:close/>
                <a:moveTo>
                  <a:pt x="3828" y="11698"/>
                </a:moveTo>
                <a:lnTo>
                  <a:pt x="3828" y="11698"/>
                </a:lnTo>
                <a:cubicBezTo>
                  <a:pt x="3815" y="11711"/>
                  <a:pt x="3794" y="11712"/>
                  <a:pt x="3781" y="11699"/>
                </a:cubicBezTo>
                <a:cubicBezTo>
                  <a:pt x="3767" y="11687"/>
                  <a:pt x="3767" y="11666"/>
                  <a:pt x="3779" y="11652"/>
                </a:cubicBezTo>
                <a:cubicBezTo>
                  <a:pt x="3792" y="11639"/>
                  <a:pt x="3813" y="11638"/>
                  <a:pt x="3826" y="11650"/>
                </a:cubicBezTo>
                <a:cubicBezTo>
                  <a:pt x="3840" y="11663"/>
                  <a:pt x="3841" y="11684"/>
                  <a:pt x="3828" y="11698"/>
                </a:cubicBezTo>
                <a:close/>
                <a:moveTo>
                  <a:pt x="3738" y="11796"/>
                </a:moveTo>
                <a:lnTo>
                  <a:pt x="3737" y="11796"/>
                </a:lnTo>
                <a:cubicBezTo>
                  <a:pt x="3725" y="11809"/>
                  <a:pt x="3704" y="11810"/>
                  <a:pt x="3690" y="11797"/>
                </a:cubicBezTo>
                <a:cubicBezTo>
                  <a:pt x="3677" y="11785"/>
                  <a:pt x="3676" y="11764"/>
                  <a:pt x="3689" y="11750"/>
                </a:cubicBezTo>
                <a:cubicBezTo>
                  <a:pt x="3701" y="11737"/>
                  <a:pt x="3722" y="11736"/>
                  <a:pt x="3736" y="11748"/>
                </a:cubicBezTo>
                <a:cubicBezTo>
                  <a:pt x="3749" y="11761"/>
                  <a:pt x="3750" y="11782"/>
                  <a:pt x="3738" y="11796"/>
                </a:cubicBezTo>
                <a:close/>
                <a:moveTo>
                  <a:pt x="3647" y="11894"/>
                </a:moveTo>
                <a:lnTo>
                  <a:pt x="3647" y="11894"/>
                </a:lnTo>
                <a:cubicBezTo>
                  <a:pt x="3634" y="11907"/>
                  <a:pt x="3613" y="11908"/>
                  <a:pt x="3600" y="11895"/>
                </a:cubicBezTo>
                <a:cubicBezTo>
                  <a:pt x="3586" y="11883"/>
                  <a:pt x="3586" y="11862"/>
                  <a:pt x="3598" y="11848"/>
                </a:cubicBezTo>
                <a:cubicBezTo>
                  <a:pt x="3611" y="11835"/>
                  <a:pt x="3632" y="11834"/>
                  <a:pt x="3645" y="11847"/>
                </a:cubicBezTo>
                <a:cubicBezTo>
                  <a:pt x="3659" y="11859"/>
                  <a:pt x="3660" y="11880"/>
                  <a:pt x="3647" y="11894"/>
                </a:cubicBezTo>
                <a:close/>
                <a:moveTo>
                  <a:pt x="3557" y="11992"/>
                </a:moveTo>
                <a:lnTo>
                  <a:pt x="3556" y="11992"/>
                </a:lnTo>
                <a:cubicBezTo>
                  <a:pt x="3544" y="12005"/>
                  <a:pt x="3523" y="12006"/>
                  <a:pt x="3509" y="11993"/>
                </a:cubicBezTo>
                <a:cubicBezTo>
                  <a:pt x="3496" y="11981"/>
                  <a:pt x="3495" y="11960"/>
                  <a:pt x="3508" y="11946"/>
                </a:cubicBezTo>
                <a:cubicBezTo>
                  <a:pt x="3520" y="11933"/>
                  <a:pt x="3541" y="11932"/>
                  <a:pt x="3555" y="11945"/>
                </a:cubicBezTo>
                <a:cubicBezTo>
                  <a:pt x="3568" y="11957"/>
                  <a:pt x="3569" y="11978"/>
                  <a:pt x="3557" y="11992"/>
                </a:cubicBezTo>
                <a:close/>
                <a:moveTo>
                  <a:pt x="3466" y="12090"/>
                </a:moveTo>
                <a:lnTo>
                  <a:pt x="3466" y="12090"/>
                </a:lnTo>
                <a:cubicBezTo>
                  <a:pt x="3453" y="12103"/>
                  <a:pt x="3432" y="12104"/>
                  <a:pt x="3419" y="12091"/>
                </a:cubicBezTo>
                <a:cubicBezTo>
                  <a:pt x="3405" y="12079"/>
                  <a:pt x="3405" y="12058"/>
                  <a:pt x="3417" y="12044"/>
                </a:cubicBezTo>
                <a:cubicBezTo>
                  <a:pt x="3430" y="12031"/>
                  <a:pt x="3451" y="12030"/>
                  <a:pt x="3464" y="12043"/>
                </a:cubicBezTo>
                <a:cubicBezTo>
                  <a:pt x="3478" y="12055"/>
                  <a:pt x="3479" y="12076"/>
                  <a:pt x="3466" y="12090"/>
                </a:cubicBezTo>
                <a:close/>
                <a:moveTo>
                  <a:pt x="3376" y="12188"/>
                </a:moveTo>
                <a:lnTo>
                  <a:pt x="3375" y="12188"/>
                </a:lnTo>
                <a:cubicBezTo>
                  <a:pt x="3363" y="12201"/>
                  <a:pt x="3342" y="12202"/>
                  <a:pt x="3328" y="12189"/>
                </a:cubicBezTo>
                <a:cubicBezTo>
                  <a:pt x="3315" y="12177"/>
                  <a:pt x="3314" y="12156"/>
                  <a:pt x="3327" y="12142"/>
                </a:cubicBezTo>
                <a:cubicBezTo>
                  <a:pt x="3339" y="12129"/>
                  <a:pt x="3360" y="12128"/>
                  <a:pt x="3374" y="12141"/>
                </a:cubicBezTo>
                <a:cubicBezTo>
                  <a:pt x="3387" y="12153"/>
                  <a:pt x="3388" y="12174"/>
                  <a:pt x="3376" y="12188"/>
                </a:cubicBezTo>
                <a:close/>
                <a:moveTo>
                  <a:pt x="3285" y="12286"/>
                </a:moveTo>
                <a:lnTo>
                  <a:pt x="3285" y="12286"/>
                </a:lnTo>
                <a:cubicBezTo>
                  <a:pt x="3272" y="12299"/>
                  <a:pt x="3251" y="12300"/>
                  <a:pt x="3238" y="12287"/>
                </a:cubicBezTo>
                <a:cubicBezTo>
                  <a:pt x="3224" y="12275"/>
                  <a:pt x="3224" y="12254"/>
                  <a:pt x="3236" y="12240"/>
                </a:cubicBezTo>
                <a:cubicBezTo>
                  <a:pt x="3249" y="12227"/>
                  <a:pt x="3270" y="12226"/>
                  <a:pt x="3283" y="12239"/>
                </a:cubicBezTo>
                <a:cubicBezTo>
                  <a:pt x="3297" y="12251"/>
                  <a:pt x="3298" y="12272"/>
                  <a:pt x="3285" y="12286"/>
                </a:cubicBezTo>
                <a:close/>
                <a:moveTo>
                  <a:pt x="3195" y="12384"/>
                </a:moveTo>
                <a:lnTo>
                  <a:pt x="3194" y="12384"/>
                </a:lnTo>
                <a:cubicBezTo>
                  <a:pt x="3182" y="12397"/>
                  <a:pt x="3161" y="12398"/>
                  <a:pt x="3147" y="12385"/>
                </a:cubicBezTo>
                <a:cubicBezTo>
                  <a:pt x="3134" y="12373"/>
                  <a:pt x="3133" y="12352"/>
                  <a:pt x="3146" y="12338"/>
                </a:cubicBezTo>
                <a:cubicBezTo>
                  <a:pt x="3158" y="12325"/>
                  <a:pt x="3179" y="12324"/>
                  <a:pt x="3193" y="12337"/>
                </a:cubicBezTo>
                <a:cubicBezTo>
                  <a:pt x="3206" y="12349"/>
                  <a:pt x="3207" y="12370"/>
                  <a:pt x="3195" y="12384"/>
                </a:cubicBezTo>
                <a:close/>
                <a:moveTo>
                  <a:pt x="3104" y="12482"/>
                </a:moveTo>
                <a:lnTo>
                  <a:pt x="3104" y="12482"/>
                </a:lnTo>
                <a:cubicBezTo>
                  <a:pt x="3091" y="12495"/>
                  <a:pt x="3070" y="12496"/>
                  <a:pt x="3057" y="12483"/>
                </a:cubicBezTo>
                <a:cubicBezTo>
                  <a:pt x="3043" y="12471"/>
                  <a:pt x="3043" y="12450"/>
                  <a:pt x="3055" y="12436"/>
                </a:cubicBezTo>
                <a:cubicBezTo>
                  <a:pt x="3068" y="12423"/>
                  <a:pt x="3089" y="12422"/>
                  <a:pt x="3102" y="12435"/>
                </a:cubicBezTo>
                <a:cubicBezTo>
                  <a:pt x="3116" y="12447"/>
                  <a:pt x="3117" y="12468"/>
                  <a:pt x="3104" y="12482"/>
                </a:cubicBezTo>
                <a:close/>
                <a:moveTo>
                  <a:pt x="3014" y="12580"/>
                </a:moveTo>
                <a:lnTo>
                  <a:pt x="3013" y="12580"/>
                </a:lnTo>
                <a:cubicBezTo>
                  <a:pt x="3001" y="12593"/>
                  <a:pt x="2980" y="12594"/>
                  <a:pt x="2966" y="12581"/>
                </a:cubicBezTo>
                <a:cubicBezTo>
                  <a:pt x="2953" y="12569"/>
                  <a:pt x="2952" y="12548"/>
                  <a:pt x="2965" y="12534"/>
                </a:cubicBezTo>
                <a:cubicBezTo>
                  <a:pt x="2977" y="12521"/>
                  <a:pt x="2998" y="12520"/>
                  <a:pt x="3012" y="12533"/>
                </a:cubicBezTo>
                <a:cubicBezTo>
                  <a:pt x="3025" y="12545"/>
                  <a:pt x="3026" y="12566"/>
                  <a:pt x="3014" y="12580"/>
                </a:cubicBezTo>
                <a:close/>
                <a:moveTo>
                  <a:pt x="2923" y="12678"/>
                </a:moveTo>
                <a:lnTo>
                  <a:pt x="2923" y="12678"/>
                </a:lnTo>
                <a:cubicBezTo>
                  <a:pt x="2910" y="12691"/>
                  <a:pt x="2889" y="12692"/>
                  <a:pt x="2876" y="12679"/>
                </a:cubicBezTo>
                <a:cubicBezTo>
                  <a:pt x="2862" y="12667"/>
                  <a:pt x="2862" y="12646"/>
                  <a:pt x="2874" y="12632"/>
                </a:cubicBezTo>
                <a:cubicBezTo>
                  <a:pt x="2887" y="12619"/>
                  <a:pt x="2908" y="12618"/>
                  <a:pt x="2921" y="12631"/>
                </a:cubicBezTo>
                <a:cubicBezTo>
                  <a:pt x="2935" y="12643"/>
                  <a:pt x="2936" y="12664"/>
                  <a:pt x="2923" y="12678"/>
                </a:cubicBezTo>
                <a:close/>
                <a:moveTo>
                  <a:pt x="2833" y="12776"/>
                </a:moveTo>
                <a:lnTo>
                  <a:pt x="2832" y="12776"/>
                </a:lnTo>
                <a:cubicBezTo>
                  <a:pt x="2820" y="12789"/>
                  <a:pt x="2799" y="12790"/>
                  <a:pt x="2785" y="12777"/>
                </a:cubicBezTo>
                <a:cubicBezTo>
                  <a:pt x="2772" y="12765"/>
                  <a:pt x="2771" y="12744"/>
                  <a:pt x="2784" y="12730"/>
                </a:cubicBezTo>
                <a:cubicBezTo>
                  <a:pt x="2796" y="12717"/>
                  <a:pt x="2817" y="12716"/>
                  <a:pt x="2831" y="12729"/>
                </a:cubicBezTo>
                <a:cubicBezTo>
                  <a:pt x="2844" y="12741"/>
                  <a:pt x="2845" y="12762"/>
                  <a:pt x="2833" y="12776"/>
                </a:cubicBezTo>
                <a:close/>
                <a:moveTo>
                  <a:pt x="2742" y="12874"/>
                </a:moveTo>
                <a:lnTo>
                  <a:pt x="2742" y="12874"/>
                </a:lnTo>
                <a:cubicBezTo>
                  <a:pt x="2729" y="12887"/>
                  <a:pt x="2708" y="12888"/>
                  <a:pt x="2695" y="12875"/>
                </a:cubicBezTo>
                <a:cubicBezTo>
                  <a:pt x="2681" y="12863"/>
                  <a:pt x="2681" y="12842"/>
                  <a:pt x="2693" y="12828"/>
                </a:cubicBezTo>
                <a:cubicBezTo>
                  <a:pt x="2706" y="12815"/>
                  <a:pt x="2727" y="12814"/>
                  <a:pt x="2740" y="12827"/>
                </a:cubicBezTo>
                <a:cubicBezTo>
                  <a:pt x="2754" y="12839"/>
                  <a:pt x="2755" y="12860"/>
                  <a:pt x="2742" y="12874"/>
                </a:cubicBezTo>
                <a:close/>
                <a:moveTo>
                  <a:pt x="2652" y="12972"/>
                </a:moveTo>
                <a:lnTo>
                  <a:pt x="2651" y="12972"/>
                </a:lnTo>
                <a:cubicBezTo>
                  <a:pt x="2639" y="12985"/>
                  <a:pt x="2618" y="12986"/>
                  <a:pt x="2604" y="12973"/>
                </a:cubicBezTo>
                <a:cubicBezTo>
                  <a:pt x="2591" y="12961"/>
                  <a:pt x="2590" y="12940"/>
                  <a:pt x="2603" y="12926"/>
                </a:cubicBezTo>
                <a:cubicBezTo>
                  <a:pt x="2615" y="12913"/>
                  <a:pt x="2636" y="12912"/>
                  <a:pt x="2650" y="12925"/>
                </a:cubicBezTo>
                <a:cubicBezTo>
                  <a:pt x="2663" y="12937"/>
                  <a:pt x="2664" y="12958"/>
                  <a:pt x="2652" y="12972"/>
                </a:cubicBezTo>
                <a:close/>
                <a:moveTo>
                  <a:pt x="2561" y="13070"/>
                </a:moveTo>
                <a:lnTo>
                  <a:pt x="2561" y="13070"/>
                </a:lnTo>
                <a:cubicBezTo>
                  <a:pt x="2548" y="13083"/>
                  <a:pt x="2527" y="13084"/>
                  <a:pt x="2514" y="13071"/>
                </a:cubicBezTo>
                <a:cubicBezTo>
                  <a:pt x="2500" y="13059"/>
                  <a:pt x="2500" y="13038"/>
                  <a:pt x="2512" y="13024"/>
                </a:cubicBezTo>
                <a:cubicBezTo>
                  <a:pt x="2525" y="13011"/>
                  <a:pt x="2546" y="13010"/>
                  <a:pt x="2559" y="13023"/>
                </a:cubicBezTo>
                <a:cubicBezTo>
                  <a:pt x="2573" y="13035"/>
                  <a:pt x="2574" y="13056"/>
                  <a:pt x="2561" y="13070"/>
                </a:cubicBezTo>
                <a:close/>
                <a:moveTo>
                  <a:pt x="2471" y="13168"/>
                </a:moveTo>
                <a:lnTo>
                  <a:pt x="2470" y="13168"/>
                </a:lnTo>
                <a:cubicBezTo>
                  <a:pt x="2458" y="13181"/>
                  <a:pt x="2437" y="13182"/>
                  <a:pt x="2423" y="13169"/>
                </a:cubicBezTo>
                <a:cubicBezTo>
                  <a:pt x="2410" y="13157"/>
                  <a:pt x="2409" y="13136"/>
                  <a:pt x="2422" y="13122"/>
                </a:cubicBezTo>
                <a:cubicBezTo>
                  <a:pt x="2434" y="13109"/>
                  <a:pt x="2455" y="13108"/>
                  <a:pt x="2469" y="13121"/>
                </a:cubicBezTo>
                <a:cubicBezTo>
                  <a:pt x="2482" y="13133"/>
                  <a:pt x="2483" y="13154"/>
                  <a:pt x="2471" y="13168"/>
                </a:cubicBezTo>
                <a:close/>
                <a:moveTo>
                  <a:pt x="2380" y="13266"/>
                </a:moveTo>
                <a:lnTo>
                  <a:pt x="2380" y="13266"/>
                </a:lnTo>
                <a:cubicBezTo>
                  <a:pt x="2367" y="13279"/>
                  <a:pt x="2346" y="13280"/>
                  <a:pt x="2333" y="13267"/>
                </a:cubicBezTo>
                <a:cubicBezTo>
                  <a:pt x="2319" y="13255"/>
                  <a:pt x="2319" y="13234"/>
                  <a:pt x="2331" y="13220"/>
                </a:cubicBezTo>
                <a:cubicBezTo>
                  <a:pt x="2344" y="13207"/>
                  <a:pt x="2365" y="13206"/>
                  <a:pt x="2378" y="13219"/>
                </a:cubicBezTo>
                <a:cubicBezTo>
                  <a:pt x="2392" y="13231"/>
                  <a:pt x="2393" y="13252"/>
                  <a:pt x="2380" y="13266"/>
                </a:cubicBezTo>
                <a:close/>
                <a:moveTo>
                  <a:pt x="2290" y="13364"/>
                </a:moveTo>
                <a:lnTo>
                  <a:pt x="2289" y="13364"/>
                </a:lnTo>
                <a:cubicBezTo>
                  <a:pt x="2277" y="13377"/>
                  <a:pt x="2256" y="13378"/>
                  <a:pt x="2242" y="13365"/>
                </a:cubicBezTo>
                <a:cubicBezTo>
                  <a:pt x="2229" y="13353"/>
                  <a:pt x="2228" y="13332"/>
                  <a:pt x="2241" y="13318"/>
                </a:cubicBezTo>
                <a:cubicBezTo>
                  <a:pt x="2253" y="13305"/>
                  <a:pt x="2274" y="13304"/>
                  <a:pt x="2288" y="13317"/>
                </a:cubicBezTo>
                <a:cubicBezTo>
                  <a:pt x="2301" y="13329"/>
                  <a:pt x="2302" y="13350"/>
                  <a:pt x="2290" y="13364"/>
                </a:cubicBezTo>
                <a:close/>
                <a:moveTo>
                  <a:pt x="2199" y="13462"/>
                </a:moveTo>
                <a:lnTo>
                  <a:pt x="2199" y="13462"/>
                </a:lnTo>
                <a:cubicBezTo>
                  <a:pt x="2186" y="13475"/>
                  <a:pt x="2165" y="13476"/>
                  <a:pt x="2152" y="13463"/>
                </a:cubicBezTo>
                <a:cubicBezTo>
                  <a:pt x="2138" y="13451"/>
                  <a:pt x="2138" y="13430"/>
                  <a:pt x="2150" y="13416"/>
                </a:cubicBezTo>
                <a:cubicBezTo>
                  <a:pt x="2163" y="13403"/>
                  <a:pt x="2184" y="13402"/>
                  <a:pt x="2197" y="13415"/>
                </a:cubicBezTo>
                <a:cubicBezTo>
                  <a:pt x="2211" y="13427"/>
                  <a:pt x="2212" y="13448"/>
                  <a:pt x="2199" y="13462"/>
                </a:cubicBezTo>
                <a:close/>
                <a:moveTo>
                  <a:pt x="2109" y="13560"/>
                </a:moveTo>
                <a:lnTo>
                  <a:pt x="2108" y="13560"/>
                </a:lnTo>
                <a:cubicBezTo>
                  <a:pt x="2096" y="13573"/>
                  <a:pt x="2075" y="13574"/>
                  <a:pt x="2061" y="13561"/>
                </a:cubicBezTo>
                <a:cubicBezTo>
                  <a:pt x="2048" y="13549"/>
                  <a:pt x="2047" y="13528"/>
                  <a:pt x="2060" y="13514"/>
                </a:cubicBezTo>
                <a:cubicBezTo>
                  <a:pt x="2072" y="13501"/>
                  <a:pt x="2093" y="13500"/>
                  <a:pt x="2107" y="13513"/>
                </a:cubicBezTo>
                <a:cubicBezTo>
                  <a:pt x="2120" y="13525"/>
                  <a:pt x="2121" y="13546"/>
                  <a:pt x="2109" y="13560"/>
                </a:cubicBezTo>
                <a:close/>
                <a:moveTo>
                  <a:pt x="2018" y="13658"/>
                </a:moveTo>
                <a:lnTo>
                  <a:pt x="2018" y="13658"/>
                </a:lnTo>
                <a:cubicBezTo>
                  <a:pt x="2005" y="13671"/>
                  <a:pt x="1984" y="13672"/>
                  <a:pt x="1971" y="13659"/>
                </a:cubicBezTo>
                <a:cubicBezTo>
                  <a:pt x="1957" y="13647"/>
                  <a:pt x="1957" y="13626"/>
                  <a:pt x="1969" y="13612"/>
                </a:cubicBezTo>
                <a:cubicBezTo>
                  <a:pt x="1982" y="13599"/>
                  <a:pt x="2003" y="13598"/>
                  <a:pt x="2016" y="13611"/>
                </a:cubicBezTo>
                <a:cubicBezTo>
                  <a:pt x="2030" y="13623"/>
                  <a:pt x="2031" y="13644"/>
                  <a:pt x="2018" y="13658"/>
                </a:cubicBezTo>
                <a:close/>
                <a:moveTo>
                  <a:pt x="1928" y="13756"/>
                </a:moveTo>
                <a:lnTo>
                  <a:pt x="1927" y="13756"/>
                </a:lnTo>
                <a:cubicBezTo>
                  <a:pt x="1915" y="13769"/>
                  <a:pt x="1894" y="13770"/>
                  <a:pt x="1880" y="13757"/>
                </a:cubicBezTo>
                <a:cubicBezTo>
                  <a:pt x="1867" y="13745"/>
                  <a:pt x="1866" y="13724"/>
                  <a:pt x="1879" y="13710"/>
                </a:cubicBezTo>
                <a:cubicBezTo>
                  <a:pt x="1891" y="13697"/>
                  <a:pt x="1912" y="13696"/>
                  <a:pt x="1926" y="13709"/>
                </a:cubicBezTo>
                <a:cubicBezTo>
                  <a:pt x="1939" y="13721"/>
                  <a:pt x="1940" y="13742"/>
                  <a:pt x="1928" y="13756"/>
                </a:cubicBezTo>
                <a:close/>
                <a:moveTo>
                  <a:pt x="1837" y="13854"/>
                </a:moveTo>
                <a:lnTo>
                  <a:pt x="1837" y="13854"/>
                </a:lnTo>
                <a:cubicBezTo>
                  <a:pt x="1824" y="13867"/>
                  <a:pt x="1803" y="13868"/>
                  <a:pt x="1790" y="13855"/>
                </a:cubicBezTo>
                <a:cubicBezTo>
                  <a:pt x="1776" y="13843"/>
                  <a:pt x="1776" y="13822"/>
                  <a:pt x="1788" y="13808"/>
                </a:cubicBezTo>
                <a:cubicBezTo>
                  <a:pt x="1801" y="13795"/>
                  <a:pt x="1822" y="13794"/>
                  <a:pt x="1835" y="13807"/>
                </a:cubicBezTo>
                <a:cubicBezTo>
                  <a:pt x="1849" y="13819"/>
                  <a:pt x="1850" y="13840"/>
                  <a:pt x="1837" y="13854"/>
                </a:cubicBezTo>
                <a:close/>
                <a:moveTo>
                  <a:pt x="1747" y="13952"/>
                </a:moveTo>
                <a:lnTo>
                  <a:pt x="1746" y="13952"/>
                </a:lnTo>
                <a:cubicBezTo>
                  <a:pt x="1734" y="13965"/>
                  <a:pt x="1713" y="13966"/>
                  <a:pt x="1699" y="13953"/>
                </a:cubicBezTo>
                <a:cubicBezTo>
                  <a:pt x="1686" y="13941"/>
                  <a:pt x="1685" y="13920"/>
                  <a:pt x="1698" y="13906"/>
                </a:cubicBezTo>
                <a:cubicBezTo>
                  <a:pt x="1710" y="13893"/>
                  <a:pt x="1731" y="13892"/>
                  <a:pt x="1745" y="13905"/>
                </a:cubicBezTo>
                <a:cubicBezTo>
                  <a:pt x="1758" y="13917"/>
                  <a:pt x="1759" y="13938"/>
                  <a:pt x="1747" y="13952"/>
                </a:cubicBezTo>
                <a:close/>
                <a:moveTo>
                  <a:pt x="1656" y="14050"/>
                </a:moveTo>
                <a:lnTo>
                  <a:pt x="1656" y="14050"/>
                </a:lnTo>
                <a:cubicBezTo>
                  <a:pt x="1643" y="14063"/>
                  <a:pt x="1622" y="14064"/>
                  <a:pt x="1609" y="14052"/>
                </a:cubicBezTo>
                <a:cubicBezTo>
                  <a:pt x="1595" y="14039"/>
                  <a:pt x="1595" y="14018"/>
                  <a:pt x="1607" y="14004"/>
                </a:cubicBezTo>
                <a:cubicBezTo>
                  <a:pt x="1620" y="13991"/>
                  <a:pt x="1641" y="13990"/>
                  <a:pt x="1654" y="14003"/>
                </a:cubicBezTo>
                <a:cubicBezTo>
                  <a:pt x="1668" y="14015"/>
                  <a:pt x="1669" y="14036"/>
                  <a:pt x="1656" y="14050"/>
                </a:cubicBezTo>
                <a:close/>
                <a:moveTo>
                  <a:pt x="1566" y="14148"/>
                </a:moveTo>
                <a:lnTo>
                  <a:pt x="1565" y="14148"/>
                </a:lnTo>
                <a:cubicBezTo>
                  <a:pt x="1553" y="14161"/>
                  <a:pt x="1532" y="14162"/>
                  <a:pt x="1518" y="14150"/>
                </a:cubicBezTo>
                <a:cubicBezTo>
                  <a:pt x="1505" y="14137"/>
                  <a:pt x="1504" y="14116"/>
                  <a:pt x="1517" y="14102"/>
                </a:cubicBezTo>
                <a:cubicBezTo>
                  <a:pt x="1529" y="14089"/>
                  <a:pt x="1550" y="14088"/>
                  <a:pt x="1564" y="14101"/>
                </a:cubicBezTo>
                <a:cubicBezTo>
                  <a:pt x="1577" y="14113"/>
                  <a:pt x="1578" y="14134"/>
                  <a:pt x="1566" y="14148"/>
                </a:cubicBezTo>
                <a:close/>
                <a:moveTo>
                  <a:pt x="1475" y="14246"/>
                </a:moveTo>
                <a:lnTo>
                  <a:pt x="1475" y="14246"/>
                </a:lnTo>
                <a:cubicBezTo>
                  <a:pt x="1462" y="14259"/>
                  <a:pt x="1441" y="14260"/>
                  <a:pt x="1428" y="14248"/>
                </a:cubicBezTo>
                <a:cubicBezTo>
                  <a:pt x="1414" y="14235"/>
                  <a:pt x="1414" y="14214"/>
                  <a:pt x="1426" y="14200"/>
                </a:cubicBezTo>
                <a:cubicBezTo>
                  <a:pt x="1439" y="14187"/>
                  <a:pt x="1460" y="14186"/>
                  <a:pt x="1473" y="14199"/>
                </a:cubicBezTo>
                <a:cubicBezTo>
                  <a:pt x="1487" y="14211"/>
                  <a:pt x="1488" y="14232"/>
                  <a:pt x="1475" y="14246"/>
                </a:cubicBezTo>
                <a:close/>
                <a:moveTo>
                  <a:pt x="1385" y="14344"/>
                </a:moveTo>
                <a:lnTo>
                  <a:pt x="1384" y="14344"/>
                </a:lnTo>
                <a:cubicBezTo>
                  <a:pt x="1372" y="14357"/>
                  <a:pt x="1351" y="14358"/>
                  <a:pt x="1337" y="14346"/>
                </a:cubicBezTo>
                <a:cubicBezTo>
                  <a:pt x="1324" y="14333"/>
                  <a:pt x="1323" y="14312"/>
                  <a:pt x="1336" y="14298"/>
                </a:cubicBezTo>
                <a:cubicBezTo>
                  <a:pt x="1348" y="14285"/>
                  <a:pt x="1369" y="14284"/>
                  <a:pt x="1383" y="14297"/>
                </a:cubicBezTo>
                <a:cubicBezTo>
                  <a:pt x="1396" y="14309"/>
                  <a:pt x="1397" y="14330"/>
                  <a:pt x="1385" y="14344"/>
                </a:cubicBezTo>
                <a:close/>
                <a:moveTo>
                  <a:pt x="1294" y="14442"/>
                </a:moveTo>
                <a:lnTo>
                  <a:pt x="1294" y="14442"/>
                </a:lnTo>
                <a:cubicBezTo>
                  <a:pt x="1281" y="14455"/>
                  <a:pt x="1260" y="14456"/>
                  <a:pt x="1247" y="14444"/>
                </a:cubicBezTo>
                <a:cubicBezTo>
                  <a:pt x="1233" y="14431"/>
                  <a:pt x="1233" y="14410"/>
                  <a:pt x="1245" y="14396"/>
                </a:cubicBezTo>
                <a:cubicBezTo>
                  <a:pt x="1258" y="14383"/>
                  <a:pt x="1279" y="14382"/>
                  <a:pt x="1292" y="14395"/>
                </a:cubicBezTo>
                <a:cubicBezTo>
                  <a:pt x="1306" y="14407"/>
                  <a:pt x="1307" y="14428"/>
                  <a:pt x="1294" y="14442"/>
                </a:cubicBezTo>
                <a:close/>
                <a:moveTo>
                  <a:pt x="1155" y="14537"/>
                </a:moveTo>
                <a:lnTo>
                  <a:pt x="1155" y="14537"/>
                </a:lnTo>
                <a:cubicBezTo>
                  <a:pt x="1142" y="14524"/>
                  <a:pt x="1143" y="14503"/>
                  <a:pt x="1156" y="14490"/>
                </a:cubicBezTo>
                <a:cubicBezTo>
                  <a:pt x="1169" y="14477"/>
                  <a:pt x="1190" y="14478"/>
                  <a:pt x="1203" y="14491"/>
                </a:cubicBezTo>
                <a:cubicBezTo>
                  <a:pt x="1216" y="14504"/>
                  <a:pt x="1215" y="14525"/>
                  <a:pt x="1202" y="14538"/>
                </a:cubicBezTo>
                <a:cubicBezTo>
                  <a:pt x="1189" y="14551"/>
                  <a:pt x="1168" y="14550"/>
                  <a:pt x="1155" y="14537"/>
                </a:cubicBezTo>
                <a:close/>
                <a:moveTo>
                  <a:pt x="1061" y="14443"/>
                </a:moveTo>
                <a:lnTo>
                  <a:pt x="1061" y="14443"/>
                </a:lnTo>
                <a:cubicBezTo>
                  <a:pt x="1048" y="14430"/>
                  <a:pt x="1048" y="14409"/>
                  <a:pt x="1061" y="14396"/>
                </a:cubicBezTo>
                <a:cubicBezTo>
                  <a:pt x="1075" y="14383"/>
                  <a:pt x="1096" y="14383"/>
                  <a:pt x="1109" y="14396"/>
                </a:cubicBezTo>
                <a:lnTo>
                  <a:pt x="1109" y="14397"/>
                </a:lnTo>
                <a:cubicBezTo>
                  <a:pt x="1121" y="14410"/>
                  <a:pt x="1121" y="14431"/>
                  <a:pt x="1108" y="14444"/>
                </a:cubicBezTo>
                <a:cubicBezTo>
                  <a:pt x="1095" y="14456"/>
                  <a:pt x="1074" y="14456"/>
                  <a:pt x="1061" y="14443"/>
                </a:cubicBezTo>
                <a:close/>
                <a:moveTo>
                  <a:pt x="966" y="14349"/>
                </a:moveTo>
                <a:lnTo>
                  <a:pt x="966" y="14349"/>
                </a:lnTo>
                <a:cubicBezTo>
                  <a:pt x="954" y="14335"/>
                  <a:pt x="954" y="14314"/>
                  <a:pt x="967" y="14301"/>
                </a:cubicBezTo>
                <a:cubicBezTo>
                  <a:pt x="980" y="14289"/>
                  <a:pt x="1001" y="14289"/>
                  <a:pt x="1014" y="14302"/>
                </a:cubicBezTo>
                <a:cubicBezTo>
                  <a:pt x="1027" y="14315"/>
                  <a:pt x="1027" y="14337"/>
                  <a:pt x="1014" y="14349"/>
                </a:cubicBezTo>
                <a:cubicBezTo>
                  <a:pt x="1000" y="14362"/>
                  <a:pt x="979" y="14362"/>
                  <a:pt x="966" y="14349"/>
                </a:cubicBezTo>
                <a:close/>
                <a:moveTo>
                  <a:pt x="872" y="14254"/>
                </a:moveTo>
                <a:lnTo>
                  <a:pt x="872" y="14254"/>
                </a:lnTo>
                <a:cubicBezTo>
                  <a:pt x="859" y="14241"/>
                  <a:pt x="860" y="14220"/>
                  <a:pt x="873" y="14207"/>
                </a:cubicBezTo>
                <a:cubicBezTo>
                  <a:pt x="886" y="14194"/>
                  <a:pt x="907" y="14195"/>
                  <a:pt x="920" y="14208"/>
                </a:cubicBezTo>
                <a:cubicBezTo>
                  <a:pt x="933" y="14221"/>
                  <a:pt x="932" y="14242"/>
                  <a:pt x="919" y="14255"/>
                </a:cubicBezTo>
                <a:cubicBezTo>
                  <a:pt x="906" y="14268"/>
                  <a:pt x="885" y="14268"/>
                  <a:pt x="872" y="14254"/>
                </a:cubicBezTo>
                <a:close/>
                <a:moveTo>
                  <a:pt x="778" y="14160"/>
                </a:moveTo>
                <a:lnTo>
                  <a:pt x="778" y="14160"/>
                </a:lnTo>
                <a:cubicBezTo>
                  <a:pt x="765" y="14147"/>
                  <a:pt x="765" y="14126"/>
                  <a:pt x="778" y="14113"/>
                </a:cubicBezTo>
                <a:cubicBezTo>
                  <a:pt x="792" y="14100"/>
                  <a:pt x="813" y="14100"/>
                  <a:pt x="826" y="14114"/>
                </a:cubicBezTo>
                <a:cubicBezTo>
                  <a:pt x="838" y="14127"/>
                  <a:pt x="838" y="14148"/>
                  <a:pt x="825" y="14161"/>
                </a:cubicBezTo>
                <a:cubicBezTo>
                  <a:pt x="812" y="14174"/>
                  <a:pt x="791" y="14173"/>
                  <a:pt x="778" y="14160"/>
                </a:cubicBezTo>
                <a:close/>
                <a:moveTo>
                  <a:pt x="683" y="14066"/>
                </a:moveTo>
                <a:lnTo>
                  <a:pt x="683" y="14066"/>
                </a:lnTo>
                <a:cubicBezTo>
                  <a:pt x="671" y="14052"/>
                  <a:pt x="671" y="14031"/>
                  <a:pt x="684" y="14018"/>
                </a:cubicBezTo>
                <a:cubicBezTo>
                  <a:pt x="697" y="14006"/>
                  <a:pt x="718" y="14006"/>
                  <a:pt x="731" y="14019"/>
                </a:cubicBezTo>
                <a:cubicBezTo>
                  <a:pt x="744" y="14033"/>
                  <a:pt x="744" y="14054"/>
                  <a:pt x="730" y="14066"/>
                </a:cubicBezTo>
                <a:cubicBezTo>
                  <a:pt x="717" y="14079"/>
                  <a:pt x="696" y="14079"/>
                  <a:pt x="683" y="14066"/>
                </a:cubicBezTo>
                <a:close/>
                <a:moveTo>
                  <a:pt x="589" y="13971"/>
                </a:moveTo>
                <a:lnTo>
                  <a:pt x="589" y="13971"/>
                </a:lnTo>
                <a:cubicBezTo>
                  <a:pt x="576" y="13958"/>
                  <a:pt x="577" y="13937"/>
                  <a:pt x="590" y="13924"/>
                </a:cubicBezTo>
                <a:cubicBezTo>
                  <a:pt x="603" y="13911"/>
                  <a:pt x="624" y="13912"/>
                  <a:pt x="637" y="13925"/>
                </a:cubicBezTo>
                <a:cubicBezTo>
                  <a:pt x="650" y="13938"/>
                  <a:pt x="649" y="13959"/>
                  <a:pt x="636" y="13972"/>
                </a:cubicBezTo>
                <a:cubicBezTo>
                  <a:pt x="623" y="13985"/>
                  <a:pt x="602" y="13985"/>
                  <a:pt x="589" y="13971"/>
                </a:cubicBezTo>
                <a:close/>
                <a:moveTo>
                  <a:pt x="495" y="13877"/>
                </a:moveTo>
                <a:lnTo>
                  <a:pt x="495" y="13877"/>
                </a:lnTo>
                <a:cubicBezTo>
                  <a:pt x="482" y="13864"/>
                  <a:pt x="482" y="13843"/>
                  <a:pt x="495" y="13830"/>
                </a:cubicBezTo>
                <a:cubicBezTo>
                  <a:pt x="509" y="13817"/>
                  <a:pt x="530" y="13817"/>
                  <a:pt x="543" y="13831"/>
                </a:cubicBezTo>
                <a:cubicBezTo>
                  <a:pt x="555" y="13844"/>
                  <a:pt x="555" y="13865"/>
                  <a:pt x="542" y="13878"/>
                </a:cubicBezTo>
                <a:cubicBezTo>
                  <a:pt x="529" y="13891"/>
                  <a:pt x="507" y="13890"/>
                  <a:pt x="495" y="13877"/>
                </a:cubicBezTo>
                <a:close/>
                <a:moveTo>
                  <a:pt x="400" y="13783"/>
                </a:moveTo>
                <a:lnTo>
                  <a:pt x="400" y="13783"/>
                </a:lnTo>
                <a:cubicBezTo>
                  <a:pt x="387" y="13769"/>
                  <a:pt x="388" y="13748"/>
                  <a:pt x="401" y="13736"/>
                </a:cubicBezTo>
                <a:cubicBezTo>
                  <a:pt x="414" y="13723"/>
                  <a:pt x="435" y="13723"/>
                  <a:pt x="448" y="13736"/>
                </a:cubicBezTo>
                <a:cubicBezTo>
                  <a:pt x="461" y="13750"/>
                  <a:pt x="461" y="13771"/>
                  <a:pt x="447" y="13783"/>
                </a:cubicBezTo>
                <a:cubicBezTo>
                  <a:pt x="434" y="13796"/>
                  <a:pt x="413" y="13796"/>
                  <a:pt x="400" y="13783"/>
                </a:cubicBezTo>
                <a:close/>
                <a:moveTo>
                  <a:pt x="306" y="13688"/>
                </a:moveTo>
                <a:lnTo>
                  <a:pt x="306" y="13688"/>
                </a:lnTo>
                <a:cubicBezTo>
                  <a:pt x="293" y="13675"/>
                  <a:pt x="293" y="13654"/>
                  <a:pt x="307" y="13641"/>
                </a:cubicBezTo>
                <a:cubicBezTo>
                  <a:pt x="320" y="13628"/>
                  <a:pt x="341" y="13629"/>
                  <a:pt x="354" y="13642"/>
                </a:cubicBezTo>
                <a:cubicBezTo>
                  <a:pt x="367" y="13655"/>
                  <a:pt x="366" y="13676"/>
                  <a:pt x="353" y="13689"/>
                </a:cubicBezTo>
                <a:cubicBezTo>
                  <a:pt x="340" y="13702"/>
                  <a:pt x="319" y="13702"/>
                  <a:pt x="306" y="13688"/>
                </a:cubicBezTo>
                <a:close/>
                <a:moveTo>
                  <a:pt x="212" y="13594"/>
                </a:moveTo>
                <a:lnTo>
                  <a:pt x="212" y="13594"/>
                </a:lnTo>
                <a:cubicBezTo>
                  <a:pt x="199" y="13581"/>
                  <a:pt x="199" y="13560"/>
                  <a:pt x="212" y="13547"/>
                </a:cubicBezTo>
                <a:cubicBezTo>
                  <a:pt x="226" y="13534"/>
                  <a:pt x="247" y="13534"/>
                  <a:pt x="259" y="13548"/>
                </a:cubicBezTo>
                <a:lnTo>
                  <a:pt x="260" y="13548"/>
                </a:lnTo>
                <a:cubicBezTo>
                  <a:pt x="272" y="13561"/>
                  <a:pt x="272" y="13582"/>
                  <a:pt x="259" y="13595"/>
                </a:cubicBezTo>
                <a:cubicBezTo>
                  <a:pt x="246" y="13608"/>
                  <a:pt x="224" y="13607"/>
                  <a:pt x="212" y="13594"/>
                </a:cubicBezTo>
                <a:close/>
                <a:moveTo>
                  <a:pt x="117" y="13500"/>
                </a:moveTo>
                <a:lnTo>
                  <a:pt x="117" y="13500"/>
                </a:lnTo>
                <a:cubicBezTo>
                  <a:pt x="104" y="13487"/>
                  <a:pt x="105" y="13465"/>
                  <a:pt x="118" y="13453"/>
                </a:cubicBezTo>
                <a:cubicBezTo>
                  <a:pt x="131" y="13440"/>
                  <a:pt x="152" y="13440"/>
                  <a:pt x="165" y="13453"/>
                </a:cubicBezTo>
                <a:cubicBezTo>
                  <a:pt x="178" y="13467"/>
                  <a:pt x="178" y="13488"/>
                  <a:pt x="164" y="13501"/>
                </a:cubicBezTo>
                <a:cubicBezTo>
                  <a:pt x="151" y="13513"/>
                  <a:pt x="130" y="13513"/>
                  <a:pt x="117" y="13500"/>
                </a:cubicBezTo>
                <a:close/>
                <a:moveTo>
                  <a:pt x="23" y="13405"/>
                </a:moveTo>
                <a:lnTo>
                  <a:pt x="23" y="13405"/>
                </a:lnTo>
                <a:cubicBezTo>
                  <a:pt x="10" y="13392"/>
                  <a:pt x="10" y="13371"/>
                  <a:pt x="24" y="13358"/>
                </a:cubicBezTo>
                <a:cubicBezTo>
                  <a:pt x="37" y="13345"/>
                  <a:pt x="58" y="13346"/>
                  <a:pt x="71" y="13359"/>
                </a:cubicBezTo>
                <a:cubicBezTo>
                  <a:pt x="84" y="13372"/>
                  <a:pt x="83" y="13393"/>
                  <a:pt x="70" y="13406"/>
                </a:cubicBezTo>
                <a:cubicBezTo>
                  <a:pt x="57" y="13419"/>
                  <a:pt x="36" y="13419"/>
                  <a:pt x="23" y="13405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66CCFF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47179" name="Rectangle 416"/>
          <p:cNvSpPr>
            <a:spLocks noChangeArrowheads="1"/>
          </p:cNvSpPr>
          <p:nvPr/>
        </p:nvSpPr>
        <p:spPr bwMode="auto">
          <a:xfrm>
            <a:off x="4154488" y="4403725"/>
            <a:ext cx="33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</a:rPr>
              <a:t>NF</a:t>
            </a:r>
            <a:endParaRPr lang="es-ES" sz="2000" b="1"/>
          </a:p>
        </p:txBody>
      </p:sp>
      <p:sp>
        <p:nvSpPr>
          <p:cNvPr id="47180" name="Rectangle 417"/>
          <p:cNvSpPr>
            <a:spLocks noChangeArrowheads="1"/>
          </p:cNvSpPr>
          <p:nvPr/>
        </p:nvSpPr>
        <p:spPr bwMode="auto">
          <a:xfrm>
            <a:off x="4402138" y="4403725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s-ES"/>
          </a:p>
        </p:txBody>
      </p:sp>
      <p:sp>
        <p:nvSpPr>
          <p:cNvPr id="47181" name="Rectangle 428"/>
          <p:cNvSpPr>
            <a:spLocks noChangeArrowheads="1"/>
          </p:cNvSpPr>
          <p:nvPr/>
        </p:nvSpPr>
        <p:spPr bwMode="auto">
          <a:xfrm>
            <a:off x="4100513" y="5322888"/>
            <a:ext cx="412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3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s-ES"/>
          </a:p>
        </p:txBody>
      </p:sp>
      <p:grpSp>
        <p:nvGrpSpPr>
          <p:cNvPr id="47182" name="Group 434"/>
          <p:cNvGrpSpPr>
            <a:grpSpLocks/>
          </p:cNvGrpSpPr>
          <p:nvPr/>
        </p:nvGrpSpPr>
        <p:grpSpPr bwMode="auto">
          <a:xfrm>
            <a:off x="2921000" y="2681288"/>
            <a:ext cx="244475" cy="1227137"/>
            <a:chOff x="1614" y="1553"/>
            <a:chExt cx="154" cy="773"/>
          </a:xfrm>
        </p:grpSpPr>
        <p:sp>
          <p:nvSpPr>
            <p:cNvPr id="47244" name="Freeform 432"/>
            <p:cNvSpPr>
              <a:spLocks/>
            </p:cNvSpPr>
            <p:nvPr/>
          </p:nvSpPr>
          <p:spPr bwMode="auto">
            <a:xfrm>
              <a:off x="1614" y="1553"/>
              <a:ext cx="154" cy="773"/>
            </a:xfrm>
            <a:custGeom>
              <a:avLst/>
              <a:gdLst>
                <a:gd name="T0" fmla="*/ 0 w 154"/>
                <a:gd name="T1" fmla="*/ 579 h 773"/>
                <a:gd name="T2" fmla="*/ 38 w 154"/>
                <a:gd name="T3" fmla="*/ 579 h 773"/>
                <a:gd name="T4" fmla="*/ 38 w 154"/>
                <a:gd name="T5" fmla="*/ 0 h 773"/>
                <a:gd name="T6" fmla="*/ 116 w 154"/>
                <a:gd name="T7" fmla="*/ 0 h 773"/>
                <a:gd name="T8" fmla="*/ 116 w 154"/>
                <a:gd name="T9" fmla="*/ 579 h 773"/>
                <a:gd name="T10" fmla="*/ 154 w 154"/>
                <a:gd name="T11" fmla="*/ 579 h 773"/>
                <a:gd name="T12" fmla="*/ 77 w 154"/>
                <a:gd name="T13" fmla="*/ 773 h 773"/>
                <a:gd name="T14" fmla="*/ 0 w 154"/>
                <a:gd name="T15" fmla="*/ 579 h 7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4"/>
                <a:gd name="T25" fmla="*/ 0 h 773"/>
                <a:gd name="T26" fmla="*/ 154 w 154"/>
                <a:gd name="T27" fmla="*/ 773 h 7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4" h="773">
                  <a:moveTo>
                    <a:pt x="0" y="579"/>
                  </a:moveTo>
                  <a:lnTo>
                    <a:pt x="38" y="579"/>
                  </a:lnTo>
                  <a:lnTo>
                    <a:pt x="38" y="0"/>
                  </a:lnTo>
                  <a:lnTo>
                    <a:pt x="116" y="0"/>
                  </a:lnTo>
                  <a:lnTo>
                    <a:pt x="116" y="579"/>
                  </a:lnTo>
                  <a:lnTo>
                    <a:pt x="154" y="579"/>
                  </a:lnTo>
                  <a:lnTo>
                    <a:pt x="77" y="773"/>
                  </a:lnTo>
                  <a:lnTo>
                    <a:pt x="0" y="5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45" name="Freeform 433"/>
            <p:cNvSpPr>
              <a:spLocks/>
            </p:cNvSpPr>
            <p:nvPr/>
          </p:nvSpPr>
          <p:spPr bwMode="auto">
            <a:xfrm>
              <a:off x="1614" y="1553"/>
              <a:ext cx="154" cy="773"/>
            </a:xfrm>
            <a:custGeom>
              <a:avLst/>
              <a:gdLst>
                <a:gd name="T0" fmla="*/ 0 w 154"/>
                <a:gd name="T1" fmla="*/ 579 h 773"/>
                <a:gd name="T2" fmla="*/ 38 w 154"/>
                <a:gd name="T3" fmla="*/ 579 h 773"/>
                <a:gd name="T4" fmla="*/ 38 w 154"/>
                <a:gd name="T5" fmla="*/ 0 h 773"/>
                <a:gd name="T6" fmla="*/ 116 w 154"/>
                <a:gd name="T7" fmla="*/ 0 h 773"/>
                <a:gd name="T8" fmla="*/ 116 w 154"/>
                <a:gd name="T9" fmla="*/ 579 h 773"/>
                <a:gd name="T10" fmla="*/ 154 w 154"/>
                <a:gd name="T11" fmla="*/ 579 h 773"/>
                <a:gd name="T12" fmla="*/ 77 w 154"/>
                <a:gd name="T13" fmla="*/ 773 h 773"/>
                <a:gd name="T14" fmla="*/ 0 w 154"/>
                <a:gd name="T15" fmla="*/ 579 h 7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4"/>
                <a:gd name="T25" fmla="*/ 0 h 773"/>
                <a:gd name="T26" fmla="*/ 154 w 154"/>
                <a:gd name="T27" fmla="*/ 773 h 7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4" h="773">
                  <a:moveTo>
                    <a:pt x="0" y="579"/>
                  </a:moveTo>
                  <a:lnTo>
                    <a:pt x="38" y="579"/>
                  </a:lnTo>
                  <a:lnTo>
                    <a:pt x="38" y="0"/>
                  </a:lnTo>
                  <a:lnTo>
                    <a:pt x="116" y="0"/>
                  </a:lnTo>
                  <a:lnTo>
                    <a:pt x="116" y="579"/>
                  </a:lnTo>
                  <a:lnTo>
                    <a:pt x="154" y="579"/>
                  </a:lnTo>
                  <a:lnTo>
                    <a:pt x="77" y="773"/>
                  </a:lnTo>
                  <a:lnTo>
                    <a:pt x="0" y="579"/>
                  </a:lnTo>
                  <a:close/>
                </a:path>
              </a:pathLst>
            </a:custGeom>
            <a:solidFill>
              <a:schemeClr val="hlink"/>
            </a:solidFill>
            <a:ln w="1428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83" name="Group 437"/>
          <p:cNvGrpSpPr>
            <a:grpSpLocks/>
          </p:cNvGrpSpPr>
          <p:nvPr/>
        </p:nvGrpSpPr>
        <p:grpSpPr bwMode="auto">
          <a:xfrm>
            <a:off x="2174875" y="4645025"/>
            <a:ext cx="862013" cy="957263"/>
            <a:chOff x="1144" y="2790"/>
            <a:chExt cx="543" cy="603"/>
          </a:xfrm>
        </p:grpSpPr>
        <p:sp>
          <p:nvSpPr>
            <p:cNvPr id="47242" name="Freeform 435"/>
            <p:cNvSpPr>
              <a:spLocks/>
            </p:cNvSpPr>
            <p:nvPr/>
          </p:nvSpPr>
          <p:spPr bwMode="auto">
            <a:xfrm>
              <a:off x="1144" y="2790"/>
              <a:ext cx="543" cy="603"/>
            </a:xfrm>
            <a:custGeom>
              <a:avLst/>
              <a:gdLst>
                <a:gd name="T0" fmla="*/ 71 w 543"/>
                <a:gd name="T1" fmla="*/ 408 h 603"/>
                <a:gd name="T2" fmla="*/ 100 w 543"/>
                <a:gd name="T3" fmla="*/ 433 h 603"/>
                <a:gd name="T4" fmla="*/ 485 w 543"/>
                <a:gd name="T5" fmla="*/ 0 h 603"/>
                <a:gd name="T6" fmla="*/ 543 w 543"/>
                <a:gd name="T7" fmla="*/ 51 h 603"/>
                <a:gd name="T8" fmla="*/ 158 w 543"/>
                <a:gd name="T9" fmla="*/ 485 h 603"/>
                <a:gd name="T10" fmla="*/ 187 w 543"/>
                <a:gd name="T11" fmla="*/ 510 h 603"/>
                <a:gd name="T12" fmla="*/ 0 w 543"/>
                <a:gd name="T13" fmla="*/ 603 h 603"/>
                <a:gd name="T14" fmla="*/ 71 w 543"/>
                <a:gd name="T15" fmla="*/ 408 h 6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3"/>
                <a:gd name="T25" fmla="*/ 0 h 603"/>
                <a:gd name="T26" fmla="*/ 543 w 543"/>
                <a:gd name="T27" fmla="*/ 603 h 6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3" h="603">
                  <a:moveTo>
                    <a:pt x="71" y="408"/>
                  </a:moveTo>
                  <a:lnTo>
                    <a:pt x="100" y="433"/>
                  </a:lnTo>
                  <a:lnTo>
                    <a:pt x="485" y="0"/>
                  </a:lnTo>
                  <a:lnTo>
                    <a:pt x="543" y="51"/>
                  </a:lnTo>
                  <a:lnTo>
                    <a:pt x="158" y="485"/>
                  </a:lnTo>
                  <a:lnTo>
                    <a:pt x="187" y="510"/>
                  </a:lnTo>
                  <a:lnTo>
                    <a:pt x="0" y="603"/>
                  </a:lnTo>
                  <a:lnTo>
                    <a:pt x="71" y="40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43" name="Freeform 436"/>
            <p:cNvSpPr>
              <a:spLocks/>
            </p:cNvSpPr>
            <p:nvPr/>
          </p:nvSpPr>
          <p:spPr bwMode="auto">
            <a:xfrm>
              <a:off x="1144" y="2790"/>
              <a:ext cx="543" cy="603"/>
            </a:xfrm>
            <a:custGeom>
              <a:avLst/>
              <a:gdLst>
                <a:gd name="T0" fmla="*/ 71 w 543"/>
                <a:gd name="T1" fmla="*/ 408 h 603"/>
                <a:gd name="T2" fmla="*/ 100 w 543"/>
                <a:gd name="T3" fmla="*/ 433 h 603"/>
                <a:gd name="T4" fmla="*/ 485 w 543"/>
                <a:gd name="T5" fmla="*/ 0 h 603"/>
                <a:gd name="T6" fmla="*/ 543 w 543"/>
                <a:gd name="T7" fmla="*/ 51 h 603"/>
                <a:gd name="T8" fmla="*/ 158 w 543"/>
                <a:gd name="T9" fmla="*/ 485 h 603"/>
                <a:gd name="T10" fmla="*/ 187 w 543"/>
                <a:gd name="T11" fmla="*/ 510 h 603"/>
                <a:gd name="T12" fmla="*/ 0 w 543"/>
                <a:gd name="T13" fmla="*/ 603 h 603"/>
                <a:gd name="T14" fmla="*/ 71 w 543"/>
                <a:gd name="T15" fmla="*/ 408 h 6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3"/>
                <a:gd name="T25" fmla="*/ 0 h 603"/>
                <a:gd name="T26" fmla="*/ 543 w 543"/>
                <a:gd name="T27" fmla="*/ 603 h 6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3" h="603">
                  <a:moveTo>
                    <a:pt x="71" y="408"/>
                  </a:moveTo>
                  <a:lnTo>
                    <a:pt x="100" y="433"/>
                  </a:lnTo>
                  <a:lnTo>
                    <a:pt x="485" y="0"/>
                  </a:lnTo>
                  <a:lnTo>
                    <a:pt x="543" y="51"/>
                  </a:lnTo>
                  <a:lnTo>
                    <a:pt x="158" y="485"/>
                  </a:lnTo>
                  <a:lnTo>
                    <a:pt x="187" y="510"/>
                  </a:lnTo>
                  <a:lnTo>
                    <a:pt x="0" y="603"/>
                  </a:lnTo>
                  <a:lnTo>
                    <a:pt x="71" y="408"/>
                  </a:lnTo>
                  <a:close/>
                </a:path>
              </a:pathLst>
            </a:custGeom>
            <a:solidFill>
              <a:schemeClr val="hlink"/>
            </a:solidFill>
            <a:ln w="1428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84" name="Group 465"/>
          <p:cNvGrpSpPr>
            <a:grpSpLocks/>
          </p:cNvGrpSpPr>
          <p:nvPr/>
        </p:nvGrpSpPr>
        <p:grpSpPr bwMode="auto">
          <a:xfrm>
            <a:off x="5003800" y="1052513"/>
            <a:ext cx="3057525" cy="4714875"/>
            <a:chOff x="2971" y="561"/>
            <a:chExt cx="1926" cy="2970"/>
          </a:xfrm>
        </p:grpSpPr>
        <p:grpSp>
          <p:nvGrpSpPr>
            <p:cNvPr id="47192" name="Group 451"/>
            <p:cNvGrpSpPr>
              <a:grpSpLocks/>
            </p:cNvGrpSpPr>
            <p:nvPr/>
          </p:nvGrpSpPr>
          <p:grpSpPr bwMode="auto">
            <a:xfrm>
              <a:off x="3198" y="1207"/>
              <a:ext cx="1406" cy="1646"/>
              <a:chOff x="3198" y="1253"/>
              <a:chExt cx="1406" cy="1646"/>
            </a:xfrm>
          </p:grpSpPr>
          <p:grpSp>
            <p:nvGrpSpPr>
              <p:cNvPr id="47234" name="Group 385"/>
              <p:cNvGrpSpPr>
                <a:grpSpLocks/>
              </p:cNvGrpSpPr>
              <p:nvPr/>
            </p:nvGrpSpPr>
            <p:grpSpPr bwMode="auto">
              <a:xfrm>
                <a:off x="3198" y="1253"/>
                <a:ext cx="1389" cy="1646"/>
                <a:chOff x="3263" y="1189"/>
                <a:chExt cx="1389" cy="1646"/>
              </a:xfrm>
            </p:grpSpPr>
            <p:sp>
              <p:nvSpPr>
                <p:cNvPr id="47236" name="Freeform 379"/>
                <p:cNvSpPr>
                  <a:spLocks/>
                </p:cNvSpPr>
                <p:nvPr/>
              </p:nvSpPr>
              <p:spPr bwMode="auto">
                <a:xfrm>
                  <a:off x="3263" y="1189"/>
                  <a:ext cx="1389" cy="1646"/>
                </a:xfrm>
                <a:custGeom>
                  <a:avLst/>
                  <a:gdLst>
                    <a:gd name="T0" fmla="*/ 347 w 1389"/>
                    <a:gd name="T1" fmla="*/ 0 h 1646"/>
                    <a:gd name="T2" fmla="*/ 0 w 1389"/>
                    <a:gd name="T3" fmla="*/ 347 h 1646"/>
                    <a:gd name="T4" fmla="*/ 0 w 1389"/>
                    <a:gd name="T5" fmla="*/ 1646 h 1646"/>
                    <a:gd name="T6" fmla="*/ 1042 w 1389"/>
                    <a:gd name="T7" fmla="*/ 1646 h 1646"/>
                    <a:gd name="T8" fmla="*/ 1389 w 1389"/>
                    <a:gd name="T9" fmla="*/ 1299 h 1646"/>
                    <a:gd name="T10" fmla="*/ 1389 w 1389"/>
                    <a:gd name="T11" fmla="*/ 0 h 1646"/>
                    <a:gd name="T12" fmla="*/ 347 w 1389"/>
                    <a:gd name="T13" fmla="*/ 0 h 164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89"/>
                    <a:gd name="T22" fmla="*/ 0 h 1646"/>
                    <a:gd name="T23" fmla="*/ 1389 w 1389"/>
                    <a:gd name="T24" fmla="*/ 1646 h 164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89" h="1646">
                      <a:moveTo>
                        <a:pt x="347" y="0"/>
                      </a:moveTo>
                      <a:lnTo>
                        <a:pt x="0" y="347"/>
                      </a:lnTo>
                      <a:lnTo>
                        <a:pt x="0" y="1646"/>
                      </a:lnTo>
                      <a:lnTo>
                        <a:pt x="1042" y="1646"/>
                      </a:lnTo>
                      <a:lnTo>
                        <a:pt x="1389" y="1299"/>
                      </a:lnTo>
                      <a:lnTo>
                        <a:pt x="1389" y="0"/>
                      </a:lnTo>
                      <a:lnTo>
                        <a:pt x="34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72F18"/>
                    </a:gs>
                    <a:gs pos="100000">
                      <a:srgbClr val="996633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47237" name="Freeform 380"/>
                <p:cNvSpPr>
                  <a:spLocks/>
                </p:cNvSpPr>
                <p:nvPr/>
              </p:nvSpPr>
              <p:spPr bwMode="auto">
                <a:xfrm>
                  <a:off x="3263" y="1189"/>
                  <a:ext cx="1389" cy="347"/>
                </a:xfrm>
                <a:custGeom>
                  <a:avLst/>
                  <a:gdLst>
                    <a:gd name="T0" fmla="*/ 0 w 1389"/>
                    <a:gd name="T1" fmla="*/ 347 h 347"/>
                    <a:gd name="T2" fmla="*/ 1042 w 1389"/>
                    <a:gd name="T3" fmla="*/ 347 h 347"/>
                    <a:gd name="T4" fmla="*/ 1389 w 1389"/>
                    <a:gd name="T5" fmla="*/ 0 h 347"/>
                    <a:gd name="T6" fmla="*/ 347 w 1389"/>
                    <a:gd name="T7" fmla="*/ 0 h 347"/>
                    <a:gd name="T8" fmla="*/ 0 w 1389"/>
                    <a:gd name="T9" fmla="*/ 347 h 3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89"/>
                    <a:gd name="T16" fmla="*/ 0 h 347"/>
                    <a:gd name="T17" fmla="*/ 1389 w 1389"/>
                    <a:gd name="T18" fmla="*/ 347 h 3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89" h="347">
                      <a:moveTo>
                        <a:pt x="0" y="347"/>
                      </a:moveTo>
                      <a:lnTo>
                        <a:pt x="1042" y="347"/>
                      </a:lnTo>
                      <a:lnTo>
                        <a:pt x="1389" y="0"/>
                      </a:lnTo>
                      <a:lnTo>
                        <a:pt x="347" y="0"/>
                      </a:lnTo>
                      <a:lnTo>
                        <a:pt x="0" y="347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72F18"/>
                    </a:gs>
                    <a:gs pos="100000">
                      <a:srgbClr val="996633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47238" name="Freeform 381"/>
                <p:cNvSpPr>
                  <a:spLocks/>
                </p:cNvSpPr>
                <p:nvPr/>
              </p:nvSpPr>
              <p:spPr bwMode="auto">
                <a:xfrm>
                  <a:off x="4305" y="1189"/>
                  <a:ext cx="347" cy="1646"/>
                </a:xfrm>
                <a:custGeom>
                  <a:avLst/>
                  <a:gdLst>
                    <a:gd name="T0" fmla="*/ 0 w 347"/>
                    <a:gd name="T1" fmla="*/ 347 h 1646"/>
                    <a:gd name="T2" fmla="*/ 347 w 347"/>
                    <a:gd name="T3" fmla="*/ 0 h 1646"/>
                    <a:gd name="T4" fmla="*/ 347 w 347"/>
                    <a:gd name="T5" fmla="*/ 1299 h 1646"/>
                    <a:gd name="T6" fmla="*/ 0 w 347"/>
                    <a:gd name="T7" fmla="*/ 1646 h 1646"/>
                    <a:gd name="T8" fmla="*/ 0 w 347"/>
                    <a:gd name="T9" fmla="*/ 347 h 16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7"/>
                    <a:gd name="T16" fmla="*/ 0 h 1646"/>
                    <a:gd name="T17" fmla="*/ 347 w 347"/>
                    <a:gd name="T18" fmla="*/ 1646 h 16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7" h="1646">
                      <a:moveTo>
                        <a:pt x="0" y="347"/>
                      </a:moveTo>
                      <a:lnTo>
                        <a:pt x="347" y="0"/>
                      </a:lnTo>
                      <a:lnTo>
                        <a:pt x="347" y="1299"/>
                      </a:lnTo>
                      <a:lnTo>
                        <a:pt x="0" y="1646"/>
                      </a:lnTo>
                      <a:lnTo>
                        <a:pt x="0" y="347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72F18"/>
                    </a:gs>
                    <a:gs pos="100000">
                      <a:srgbClr val="996633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47239" name="Freeform 382"/>
                <p:cNvSpPr>
                  <a:spLocks/>
                </p:cNvSpPr>
                <p:nvPr/>
              </p:nvSpPr>
              <p:spPr bwMode="auto">
                <a:xfrm>
                  <a:off x="3263" y="1189"/>
                  <a:ext cx="1389" cy="1646"/>
                </a:xfrm>
                <a:custGeom>
                  <a:avLst/>
                  <a:gdLst>
                    <a:gd name="T0" fmla="*/ 347 w 1389"/>
                    <a:gd name="T1" fmla="*/ 0 h 1646"/>
                    <a:gd name="T2" fmla="*/ 0 w 1389"/>
                    <a:gd name="T3" fmla="*/ 347 h 1646"/>
                    <a:gd name="T4" fmla="*/ 0 w 1389"/>
                    <a:gd name="T5" fmla="*/ 1646 h 1646"/>
                    <a:gd name="T6" fmla="*/ 1042 w 1389"/>
                    <a:gd name="T7" fmla="*/ 1646 h 1646"/>
                    <a:gd name="T8" fmla="*/ 1389 w 1389"/>
                    <a:gd name="T9" fmla="*/ 1299 h 1646"/>
                    <a:gd name="T10" fmla="*/ 1389 w 1389"/>
                    <a:gd name="T11" fmla="*/ 0 h 1646"/>
                    <a:gd name="T12" fmla="*/ 347 w 1389"/>
                    <a:gd name="T13" fmla="*/ 0 h 164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89"/>
                    <a:gd name="T22" fmla="*/ 0 h 1646"/>
                    <a:gd name="T23" fmla="*/ 1389 w 1389"/>
                    <a:gd name="T24" fmla="*/ 1646 h 164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89" h="1646">
                      <a:moveTo>
                        <a:pt x="347" y="0"/>
                      </a:moveTo>
                      <a:lnTo>
                        <a:pt x="0" y="347"/>
                      </a:lnTo>
                      <a:lnTo>
                        <a:pt x="0" y="1646"/>
                      </a:lnTo>
                      <a:lnTo>
                        <a:pt x="1042" y="1646"/>
                      </a:lnTo>
                      <a:lnTo>
                        <a:pt x="1389" y="1299"/>
                      </a:lnTo>
                      <a:lnTo>
                        <a:pt x="1389" y="0"/>
                      </a:lnTo>
                      <a:lnTo>
                        <a:pt x="34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72F18"/>
                    </a:gs>
                    <a:gs pos="100000">
                      <a:srgbClr val="996633"/>
                    </a:gs>
                  </a:gsLst>
                  <a:lin ang="5400000" scaled="1"/>
                </a:gradFill>
                <a:ln w="14288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47240" name="Freeform 383"/>
                <p:cNvSpPr>
                  <a:spLocks/>
                </p:cNvSpPr>
                <p:nvPr/>
              </p:nvSpPr>
              <p:spPr bwMode="auto">
                <a:xfrm>
                  <a:off x="3263" y="1189"/>
                  <a:ext cx="1389" cy="347"/>
                </a:xfrm>
                <a:custGeom>
                  <a:avLst/>
                  <a:gdLst>
                    <a:gd name="T0" fmla="*/ 0 w 1389"/>
                    <a:gd name="T1" fmla="*/ 347 h 347"/>
                    <a:gd name="T2" fmla="*/ 1042 w 1389"/>
                    <a:gd name="T3" fmla="*/ 347 h 347"/>
                    <a:gd name="T4" fmla="*/ 1389 w 1389"/>
                    <a:gd name="T5" fmla="*/ 0 h 347"/>
                    <a:gd name="T6" fmla="*/ 0 60000 65536"/>
                    <a:gd name="T7" fmla="*/ 0 60000 65536"/>
                    <a:gd name="T8" fmla="*/ 0 60000 65536"/>
                    <a:gd name="T9" fmla="*/ 0 w 1389"/>
                    <a:gd name="T10" fmla="*/ 0 h 347"/>
                    <a:gd name="T11" fmla="*/ 1389 w 1389"/>
                    <a:gd name="T12" fmla="*/ 347 h 3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89" h="347">
                      <a:moveTo>
                        <a:pt x="0" y="347"/>
                      </a:moveTo>
                      <a:lnTo>
                        <a:pt x="1042" y="347"/>
                      </a:lnTo>
                      <a:lnTo>
                        <a:pt x="1389" y="0"/>
                      </a:lnTo>
                    </a:path>
                  </a:pathLst>
                </a:custGeom>
                <a:gradFill rotWithShape="1">
                  <a:gsLst>
                    <a:gs pos="0">
                      <a:srgbClr val="472F18"/>
                    </a:gs>
                    <a:gs pos="100000">
                      <a:srgbClr val="996633"/>
                    </a:gs>
                  </a:gsLst>
                  <a:lin ang="5400000" scaled="1"/>
                </a:gradFill>
                <a:ln w="14288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47241" name="Line 384"/>
                <p:cNvSpPr>
                  <a:spLocks noChangeShapeType="1"/>
                </p:cNvSpPr>
                <p:nvPr/>
              </p:nvSpPr>
              <p:spPr bwMode="auto">
                <a:xfrm>
                  <a:off x="4305" y="1536"/>
                  <a:ext cx="0" cy="1299"/>
                </a:xfrm>
                <a:prstGeom prst="line">
                  <a:avLst/>
                </a:prstGeom>
                <a:noFill/>
                <a:ln w="14288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  <p:sp>
            <p:nvSpPr>
              <p:cNvPr id="47235" name="AutoShape 450"/>
              <p:cNvSpPr>
                <a:spLocks noChangeArrowheads="1"/>
              </p:cNvSpPr>
              <p:nvPr/>
            </p:nvSpPr>
            <p:spPr bwMode="auto">
              <a:xfrm>
                <a:off x="3198" y="1254"/>
                <a:ext cx="1406" cy="363"/>
              </a:xfrm>
              <a:prstGeom prst="parallelogram">
                <a:avLst>
                  <a:gd name="adj" fmla="val 96832"/>
                </a:avLst>
              </a:prstGeom>
              <a:solidFill>
                <a:srgbClr val="65432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AR"/>
              </a:p>
            </p:txBody>
          </p:sp>
        </p:grpSp>
        <p:sp>
          <p:nvSpPr>
            <p:cNvPr id="47193" name="Rectangle 229"/>
            <p:cNvSpPr>
              <a:spLocks noChangeArrowheads="1"/>
            </p:cNvSpPr>
            <p:nvPr/>
          </p:nvSpPr>
          <p:spPr bwMode="auto">
            <a:xfrm>
              <a:off x="4869" y="3397"/>
              <a:ext cx="2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4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s-ES"/>
            </a:p>
          </p:txBody>
        </p:sp>
        <p:grpSp>
          <p:nvGrpSpPr>
            <p:cNvPr id="47194" name="Group 388"/>
            <p:cNvGrpSpPr>
              <a:grpSpLocks/>
            </p:cNvGrpSpPr>
            <p:nvPr/>
          </p:nvGrpSpPr>
          <p:grpSpPr bwMode="auto">
            <a:xfrm>
              <a:off x="3509" y="1315"/>
              <a:ext cx="43" cy="54"/>
              <a:chOff x="3509" y="1315"/>
              <a:chExt cx="43" cy="54"/>
            </a:xfrm>
          </p:grpSpPr>
          <p:sp>
            <p:nvSpPr>
              <p:cNvPr id="47232" name="Freeform 386"/>
              <p:cNvSpPr>
                <a:spLocks/>
              </p:cNvSpPr>
              <p:nvPr/>
            </p:nvSpPr>
            <p:spPr bwMode="auto">
              <a:xfrm>
                <a:off x="3509" y="1315"/>
                <a:ext cx="43" cy="54"/>
              </a:xfrm>
              <a:custGeom>
                <a:avLst/>
                <a:gdLst>
                  <a:gd name="T0" fmla="*/ 12 w 43"/>
                  <a:gd name="T1" fmla="*/ 54 h 54"/>
                  <a:gd name="T2" fmla="*/ 6 w 43"/>
                  <a:gd name="T3" fmla="*/ 46 h 54"/>
                  <a:gd name="T4" fmla="*/ 3 w 43"/>
                  <a:gd name="T5" fmla="*/ 39 h 54"/>
                  <a:gd name="T6" fmla="*/ 0 w 43"/>
                  <a:gd name="T7" fmla="*/ 29 h 54"/>
                  <a:gd name="T8" fmla="*/ 0 w 43"/>
                  <a:gd name="T9" fmla="*/ 17 h 54"/>
                  <a:gd name="T10" fmla="*/ 0 w 43"/>
                  <a:gd name="T11" fmla="*/ 9 h 54"/>
                  <a:gd name="T12" fmla="*/ 1 w 43"/>
                  <a:gd name="T13" fmla="*/ 0 h 54"/>
                  <a:gd name="T14" fmla="*/ 3 w 43"/>
                  <a:gd name="T15" fmla="*/ 7 h 54"/>
                  <a:gd name="T16" fmla="*/ 3 w 43"/>
                  <a:gd name="T17" fmla="*/ 14 h 54"/>
                  <a:gd name="T18" fmla="*/ 4 w 43"/>
                  <a:gd name="T19" fmla="*/ 18 h 54"/>
                  <a:gd name="T20" fmla="*/ 4 w 43"/>
                  <a:gd name="T21" fmla="*/ 22 h 54"/>
                  <a:gd name="T22" fmla="*/ 4 w 43"/>
                  <a:gd name="T23" fmla="*/ 20 h 54"/>
                  <a:gd name="T24" fmla="*/ 4 w 43"/>
                  <a:gd name="T25" fmla="*/ 18 h 54"/>
                  <a:gd name="T26" fmla="*/ 7 w 43"/>
                  <a:gd name="T27" fmla="*/ 22 h 54"/>
                  <a:gd name="T28" fmla="*/ 12 w 43"/>
                  <a:gd name="T29" fmla="*/ 29 h 54"/>
                  <a:gd name="T30" fmla="*/ 15 w 43"/>
                  <a:gd name="T31" fmla="*/ 36 h 54"/>
                  <a:gd name="T32" fmla="*/ 16 w 43"/>
                  <a:gd name="T33" fmla="*/ 42 h 54"/>
                  <a:gd name="T34" fmla="*/ 18 w 43"/>
                  <a:gd name="T35" fmla="*/ 48 h 54"/>
                  <a:gd name="T36" fmla="*/ 18 w 43"/>
                  <a:gd name="T37" fmla="*/ 50 h 54"/>
                  <a:gd name="T38" fmla="*/ 24 w 43"/>
                  <a:gd name="T39" fmla="*/ 41 h 54"/>
                  <a:gd name="T40" fmla="*/ 31 w 43"/>
                  <a:gd name="T41" fmla="*/ 30 h 54"/>
                  <a:gd name="T42" fmla="*/ 37 w 43"/>
                  <a:gd name="T43" fmla="*/ 22 h 54"/>
                  <a:gd name="T44" fmla="*/ 38 w 43"/>
                  <a:gd name="T45" fmla="*/ 20 h 54"/>
                  <a:gd name="T46" fmla="*/ 38 w 43"/>
                  <a:gd name="T47" fmla="*/ 18 h 54"/>
                  <a:gd name="T48" fmla="*/ 41 w 43"/>
                  <a:gd name="T49" fmla="*/ 26 h 54"/>
                  <a:gd name="T50" fmla="*/ 43 w 43"/>
                  <a:gd name="T51" fmla="*/ 30 h 54"/>
                  <a:gd name="T52" fmla="*/ 43 w 43"/>
                  <a:gd name="T53" fmla="*/ 36 h 54"/>
                  <a:gd name="T54" fmla="*/ 40 w 43"/>
                  <a:gd name="T55" fmla="*/ 38 h 54"/>
                  <a:gd name="T56" fmla="*/ 32 w 43"/>
                  <a:gd name="T57" fmla="*/ 42 h 54"/>
                  <a:gd name="T58" fmla="*/ 21 w 43"/>
                  <a:gd name="T59" fmla="*/ 46 h 54"/>
                  <a:gd name="T60" fmla="*/ 15 w 43"/>
                  <a:gd name="T61" fmla="*/ 50 h 54"/>
                  <a:gd name="T62" fmla="*/ 12 w 43"/>
                  <a:gd name="T63" fmla="*/ 51 h 54"/>
                  <a:gd name="T64" fmla="*/ 12 w 43"/>
                  <a:gd name="T65" fmla="*/ 54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"/>
                  <a:gd name="T100" fmla="*/ 0 h 54"/>
                  <a:gd name="T101" fmla="*/ 43 w 43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" h="54">
                    <a:moveTo>
                      <a:pt x="12" y="54"/>
                    </a:moveTo>
                    <a:lnTo>
                      <a:pt x="6" y="46"/>
                    </a:lnTo>
                    <a:lnTo>
                      <a:pt x="3" y="39"/>
                    </a:lnTo>
                    <a:lnTo>
                      <a:pt x="0" y="29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1" y="0"/>
                    </a:lnTo>
                    <a:lnTo>
                      <a:pt x="3" y="7"/>
                    </a:lnTo>
                    <a:lnTo>
                      <a:pt x="3" y="14"/>
                    </a:lnTo>
                    <a:lnTo>
                      <a:pt x="4" y="18"/>
                    </a:lnTo>
                    <a:lnTo>
                      <a:pt x="4" y="22"/>
                    </a:lnTo>
                    <a:lnTo>
                      <a:pt x="4" y="20"/>
                    </a:lnTo>
                    <a:lnTo>
                      <a:pt x="4" y="18"/>
                    </a:lnTo>
                    <a:lnTo>
                      <a:pt x="7" y="22"/>
                    </a:lnTo>
                    <a:lnTo>
                      <a:pt x="12" y="29"/>
                    </a:lnTo>
                    <a:lnTo>
                      <a:pt x="15" y="36"/>
                    </a:lnTo>
                    <a:lnTo>
                      <a:pt x="16" y="42"/>
                    </a:lnTo>
                    <a:lnTo>
                      <a:pt x="18" y="48"/>
                    </a:lnTo>
                    <a:lnTo>
                      <a:pt x="18" y="50"/>
                    </a:lnTo>
                    <a:lnTo>
                      <a:pt x="24" y="41"/>
                    </a:lnTo>
                    <a:lnTo>
                      <a:pt x="31" y="30"/>
                    </a:lnTo>
                    <a:lnTo>
                      <a:pt x="37" y="22"/>
                    </a:lnTo>
                    <a:lnTo>
                      <a:pt x="38" y="20"/>
                    </a:lnTo>
                    <a:lnTo>
                      <a:pt x="38" y="18"/>
                    </a:lnTo>
                    <a:lnTo>
                      <a:pt x="41" y="26"/>
                    </a:lnTo>
                    <a:lnTo>
                      <a:pt x="43" y="30"/>
                    </a:lnTo>
                    <a:lnTo>
                      <a:pt x="43" y="36"/>
                    </a:lnTo>
                    <a:lnTo>
                      <a:pt x="40" y="38"/>
                    </a:lnTo>
                    <a:lnTo>
                      <a:pt x="32" y="42"/>
                    </a:lnTo>
                    <a:lnTo>
                      <a:pt x="21" y="46"/>
                    </a:lnTo>
                    <a:lnTo>
                      <a:pt x="15" y="50"/>
                    </a:lnTo>
                    <a:lnTo>
                      <a:pt x="12" y="51"/>
                    </a:lnTo>
                    <a:lnTo>
                      <a:pt x="12" y="54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7233" name="Freeform 387"/>
              <p:cNvSpPr>
                <a:spLocks/>
              </p:cNvSpPr>
              <p:nvPr/>
            </p:nvSpPr>
            <p:spPr bwMode="auto">
              <a:xfrm>
                <a:off x="3509" y="1315"/>
                <a:ext cx="43" cy="54"/>
              </a:xfrm>
              <a:custGeom>
                <a:avLst/>
                <a:gdLst>
                  <a:gd name="T0" fmla="*/ 12 w 43"/>
                  <a:gd name="T1" fmla="*/ 54 h 54"/>
                  <a:gd name="T2" fmla="*/ 6 w 43"/>
                  <a:gd name="T3" fmla="*/ 46 h 54"/>
                  <a:gd name="T4" fmla="*/ 3 w 43"/>
                  <a:gd name="T5" fmla="*/ 39 h 54"/>
                  <a:gd name="T6" fmla="*/ 0 w 43"/>
                  <a:gd name="T7" fmla="*/ 29 h 54"/>
                  <a:gd name="T8" fmla="*/ 0 w 43"/>
                  <a:gd name="T9" fmla="*/ 17 h 54"/>
                  <a:gd name="T10" fmla="*/ 0 w 43"/>
                  <a:gd name="T11" fmla="*/ 9 h 54"/>
                  <a:gd name="T12" fmla="*/ 1 w 43"/>
                  <a:gd name="T13" fmla="*/ 0 h 54"/>
                  <a:gd name="T14" fmla="*/ 3 w 43"/>
                  <a:gd name="T15" fmla="*/ 7 h 54"/>
                  <a:gd name="T16" fmla="*/ 3 w 43"/>
                  <a:gd name="T17" fmla="*/ 14 h 54"/>
                  <a:gd name="T18" fmla="*/ 4 w 43"/>
                  <a:gd name="T19" fmla="*/ 18 h 54"/>
                  <a:gd name="T20" fmla="*/ 4 w 43"/>
                  <a:gd name="T21" fmla="*/ 22 h 54"/>
                  <a:gd name="T22" fmla="*/ 4 w 43"/>
                  <a:gd name="T23" fmla="*/ 20 h 54"/>
                  <a:gd name="T24" fmla="*/ 4 w 43"/>
                  <a:gd name="T25" fmla="*/ 18 h 54"/>
                  <a:gd name="T26" fmla="*/ 7 w 43"/>
                  <a:gd name="T27" fmla="*/ 22 h 54"/>
                  <a:gd name="T28" fmla="*/ 12 w 43"/>
                  <a:gd name="T29" fmla="*/ 29 h 54"/>
                  <a:gd name="T30" fmla="*/ 15 w 43"/>
                  <a:gd name="T31" fmla="*/ 36 h 54"/>
                  <a:gd name="T32" fmla="*/ 16 w 43"/>
                  <a:gd name="T33" fmla="*/ 42 h 54"/>
                  <a:gd name="T34" fmla="*/ 18 w 43"/>
                  <a:gd name="T35" fmla="*/ 48 h 54"/>
                  <a:gd name="T36" fmla="*/ 18 w 43"/>
                  <a:gd name="T37" fmla="*/ 50 h 54"/>
                  <a:gd name="T38" fmla="*/ 24 w 43"/>
                  <a:gd name="T39" fmla="*/ 41 h 54"/>
                  <a:gd name="T40" fmla="*/ 31 w 43"/>
                  <a:gd name="T41" fmla="*/ 30 h 54"/>
                  <a:gd name="T42" fmla="*/ 37 w 43"/>
                  <a:gd name="T43" fmla="*/ 22 h 54"/>
                  <a:gd name="T44" fmla="*/ 38 w 43"/>
                  <a:gd name="T45" fmla="*/ 20 h 54"/>
                  <a:gd name="T46" fmla="*/ 38 w 43"/>
                  <a:gd name="T47" fmla="*/ 18 h 54"/>
                  <a:gd name="T48" fmla="*/ 41 w 43"/>
                  <a:gd name="T49" fmla="*/ 26 h 54"/>
                  <a:gd name="T50" fmla="*/ 43 w 43"/>
                  <a:gd name="T51" fmla="*/ 30 h 54"/>
                  <a:gd name="T52" fmla="*/ 43 w 43"/>
                  <a:gd name="T53" fmla="*/ 36 h 54"/>
                  <a:gd name="T54" fmla="*/ 40 w 43"/>
                  <a:gd name="T55" fmla="*/ 38 h 54"/>
                  <a:gd name="T56" fmla="*/ 32 w 43"/>
                  <a:gd name="T57" fmla="*/ 42 h 54"/>
                  <a:gd name="T58" fmla="*/ 21 w 43"/>
                  <a:gd name="T59" fmla="*/ 46 h 54"/>
                  <a:gd name="T60" fmla="*/ 15 w 43"/>
                  <a:gd name="T61" fmla="*/ 50 h 54"/>
                  <a:gd name="T62" fmla="*/ 12 w 43"/>
                  <a:gd name="T63" fmla="*/ 51 h 54"/>
                  <a:gd name="T64" fmla="*/ 12 w 43"/>
                  <a:gd name="T65" fmla="*/ 54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"/>
                  <a:gd name="T100" fmla="*/ 0 h 54"/>
                  <a:gd name="T101" fmla="*/ 43 w 43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" h="54">
                    <a:moveTo>
                      <a:pt x="12" y="54"/>
                    </a:moveTo>
                    <a:lnTo>
                      <a:pt x="6" y="46"/>
                    </a:lnTo>
                    <a:lnTo>
                      <a:pt x="3" y="39"/>
                    </a:lnTo>
                    <a:lnTo>
                      <a:pt x="0" y="29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1" y="0"/>
                    </a:lnTo>
                    <a:lnTo>
                      <a:pt x="3" y="7"/>
                    </a:lnTo>
                    <a:lnTo>
                      <a:pt x="3" y="14"/>
                    </a:lnTo>
                    <a:lnTo>
                      <a:pt x="4" y="18"/>
                    </a:lnTo>
                    <a:lnTo>
                      <a:pt x="4" y="22"/>
                    </a:lnTo>
                    <a:lnTo>
                      <a:pt x="4" y="20"/>
                    </a:lnTo>
                    <a:lnTo>
                      <a:pt x="4" y="18"/>
                    </a:lnTo>
                    <a:lnTo>
                      <a:pt x="7" y="22"/>
                    </a:lnTo>
                    <a:lnTo>
                      <a:pt x="12" y="29"/>
                    </a:lnTo>
                    <a:lnTo>
                      <a:pt x="15" y="36"/>
                    </a:lnTo>
                    <a:lnTo>
                      <a:pt x="16" y="42"/>
                    </a:lnTo>
                    <a:lnTo>
                      <a:pt x="18" y="48"/>
                    </a:lnTo>
                    <a:lnTo>
                      <a:pt x="18" y="50"/>
                    </a:lnTo>
                    <a:lnTo>
                      <a:pt x="24" y="41"/>
                    </a:lnTo>
                    <a:lnTo>
                      <a:pt x="31" y="30"/>
                    </a:lnTo>
                    <a:lnTo>
                      <a:pt x="37" y="22"/>
                    </a:lnTo>
                    <a:lnTo>
                      <a:pt x="38" y="20"/>
                    </a:lnTo>
                    <a:lnTo>
                      <a:pt x="38" y="18"/>
                    </a:lnTo>
                    <a:lnTo>
                      <a:pt x="41" y="26"/>
                    </a:lnTo>
                    <a:lnTo>
                      <a:pt x="43" y="30"/>
                    </a:lnTo>
                    <a:lnTo>
                      <a:pt x="43" y="36"/>
                    </a:lnTo>
                    <a:lnTo>
                      <a:pt x="40" y="38"/>
                    </a:lnTo>
                    <a:lnTo>
                      <a:pt x="32" y="42"/>
                    </a:lnTo>
                    <a:lnTo>
                      <a:pt x="21" y="46"/>
                    </a:lnTo>
                    <a:lnTo>
                      <a:pt x="15" y="50"/>
                    </a:lnTo>
                    <a:lnTo>
                      <a:pt x="12" y="51"/>
                    </a:lnTo>
                    <a:lnTo>
                      <a:pt x="12" y="54"/>
                    </a:lnTo>
                  </a:path>
                </a:pathLst>
              </a:cu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47195" name="Group 391"/>
            <p:cNvGrpSpPr>
              <a:grpSpLocks/>
            </p:cNvGrpSpPr>
            <p:nvPr/>
          </p:nvGrpSpPr>
          <p:grpSpPr bwMode="auto">
            <a:xfrm>
              <a:off x="3878" y="1525"/>
              <a:ext cx="46" cy="55"/>
              <a:chOff x="3881" y="1485"/>
              <a:chExt cx="46" cy="55"/>
            </a:xfrm>
          </p:grpSpPr>
          <p:sp>
            <p:nvSpPr>
              <p:cNvPr id="47230" name="Freeform 389"/>
              <p:cNvSpPr>
                <a:spLocks/>
              </p:cNvSpPr>
              <p:nvPr/>
            </p:nvSpPr>
            <p:spPr bwMode="auto">
              <a:xfrm>
                <a:off x="3881" y="1485"/>
                <a:ext cx="46" cy="55"/>
              </a:xfrm>
              <a:custGeom>
                <a:avLst/>
                <a:gdLst>
                  <a:gd name="T0" fmla="*/ 11 w 46"/>
                  <a:gd name="T1" fmla="*/ 55 h 55"/>
                  <a:gd name="T2" fmla="*/ 8 w 46"/>
                  <a:gd name="T3" fmla="*/ 48 h 55"/>
                  <a:gd name="T4" fmla="*/ 6 w 46"/>
                  <a:gd name="T5" fmla="*/ 40 h 55"/>
                  <a:gd name="T6" fmla="*/ 0 w 46"/>
                  <a:gd name="T7" fmla="*/ 29 h 55"/>
                  <a:gd name="T8" fmla="*/ 0 w 46"/>
                  <a:gd name="T9" fmla="*/ 18 h 55"/>
                  <a:gd name="T10" fmla="*/ 0 w 46"/>
                  <a:gd name="T11" fmla="*/ 10 h 55"/>
                  <a:gd name="T12" fmla="*/ 2 w 46"/>
                  <a:gd name="T13" fmla="*/ 0 h 55"/>
                  <a:gd name="T14" fmla="*/ 6 w 46"/>
                  <a:gd name="T15" fmla="*/ 8 h 55"/>
                  <a:gd name="T16" fmla="*/ 6 w 46"/>
                  <a:gd name="T17" fmla="*/ 13 h 55"/>
                  <a:gd name="T18" fmla="*/ 6 w 46"/>
                  <a:gd name="T19" fmla="*/ 18 h 55"/>
                  <a:gd name="T20" fmla="*/ 6 w 46"/>
                  <a:gd name="T21" fmla="*/ 21 h 55"/>
                  <a:gd name="T22" fmla="*/ 6 w 46"/>
                  <a:gd name="T23" fmla="*/ 22 h 55"/>
                  <a:gd name="T24" fmla="*/ 6 w 46"/>
                  <a:gd name="T25" fmla="*/ 21 h 55"/>
                  <a:gd name="T26" fmla="*/ 8 w 46"/>
                  <a:gd name="T27" fmla="*/ 22 h 55"/>
                  <a:gd name="T28" fmla="*/ 8 w 46"/>
                  <a:gd name="T29" fmla="*/ 25 h 55"/>
                  <a:gd name="T30" fmla="*/ 11 w 46"/>
                  <a:gd name="T31" fmla="*/ 29 h 55"/>
                  <a:gd name="T32" fmla="*/ 13 w 46"/>
                  <a:gd name="T33" fmla="*/ 35 h 55"/>
                  <a:gd name="T34" fmla="*/ 16 w 46"/>
                  <a:gd name="T35" fmla="*/ 41 h 55"/>
                  <a:gd name="T36" fmla="*/ 19 w 46"/>
                  <a:gd name="T37" fmla="*/ 48 h 55"/>
                  <a:gd name="T38" fmla="*/ 19 w 46"/>
                  <a:gd name="T39" fmla="*/ 49 h 55"/>
                  <a:gd name="T40" fmla="*/ 27 w 46"/>
                  <a:gd name="T41" fmla="*/ 41 h 55"/>
                  <a:gd name="T42" fmla="*/ 32 w 46"/>
                  <a:gd name="T43" fmla="*/ 30 h 55"/>
                  <a:gd name="T44" fmla="*/ 39 w 46"/>
                  <a:gd name="T45" fmla="*/ 23 h 55"/>
                  <a:gd name="T46" fmla="*/ 41 w 46"/>
                  <a:gd name="T47" fmla="*/ 22 h 55"/>
                  <a:gd name="T48" fmla="*/ 41 w 46"/>
                  <a:gd name="T49" fmla="*/ 21 h 55"/>
                  <a:gd name="T50" fmla="*/ 44 w 46"/>
                  <a:gd name="T51" fmla="*/ 26 h 55"/>
                  <a:gd name="T52" fmla="*/ 46 w 46"/>
                  <a:gd name="T53" fmla="*/ 33 h 55"/>
                  <a:gd name="T54" fmla="*/ 44 w 46"/>
                  <a:gd name="T55" fmla="*/ 38 h 55"/>
                  <a:gd name="T56" fmla="*/ 32 w 46"/>
                  <a:gd name="T57" fmla="*/ 42 h 55"/>
                  <a:gd name="T58" fmla="*/ 22 w 46"/>
                  <a:gd name="T59" fmla="*/ 46 h 55"/>
                  <a:gd name="T60" fmla="*/ 16 w 46"/>
                  <a:gd name="T61" fmla="*/ 49 h 55"/>
                  <a:gd name="T62" fmla="*/ 13 w 46"/>
                  <a:gd name="T63" fmla="*/ 50 h 55"/>
                  <a:gd name="T64" fmla="*/ 11 w 46"/>
                  <a:gd name="T65" fmla="*/ 52 h 55"/>
                  <a:gd name="T66" fmla="*/ 11 w 46"/>
                  <a:gd name="T67" fmla="*/ 55 h 5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"/>
                  <a:gd name="T103" fmla="*/ 0 h 55"/>
                  <a:gd name="T104" fmla="*/ 46 w 46"/>
                  <a:gd name="T105" fmla="*/ 55 h 5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" h="55">
                    <a:moveTo>
                      <a:pt x="11" y="55"/>
                    </a:moveTo>
                    <a:lnTo>
                      <a:pt x="8" y="48"/>
                    </a:lnTo>
                    <a:lnTo>
                      <a:pt x="6" y="40"/>
                    </a:lnTo>
                    <a:lnTo>
                      <a:pt x="0" y="29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2" y="0"/>
                    </a:lnTo>
                    <a:lnTo>
                      <a:pt x="6" y="8"/>
                    </a:lnTo>
                    <a:lnTo>
                      <a:pt x="6" y="13"/>
                    </a:lnTo>
                    <a:lnTo>
                      <a:pt x="6" y="18"/>
                    </a:lnTo>
                    <a:lnTo>
                      <a:pt x="6" y="21"/>
                    </a:lnTo>
                    <a:lnTo>
                      <a:pt x="6" y="22"/>
                    </a:lnTo>
                    <a:lnTo>
                      <a:pt x="6" y="21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11" y="29"/>
                    </a:lnTo>
                    <a:lnTo>
                      <a:pt x="13" y="35"/>
                    </a:lnTo>
                    <a:lnTo>
                      <a:pt x="16" y="41"/>
                    </a:lnTo>
                    <a:lnTo>
                      <a:pt x="19" y="48"/>
                    </a:lnTo>
                    <a:lnTo>
                      <a:pt x="19" y="49"/>
                    </a:lnTo>
                    <a:lnTo>
                      <a:pt x="27" y="41"/>
                    </a:lnTo>
                    <a:lnTo>
                      <a:pt x="32" y="30"/>
                    </a:lnTo>
                    <a:lnTo>
                      <a:pt x="39" y="23"/>
                    </a:lnTo>
                    <a:lnTo>
                      <a:pt x="41" y="22"/>
                    </a:lnTo>
                    <a:lnTo>
                      <a:pt x="41" y="21"/>
                    </a:lnTo>
                    <a:lnTo>
                      <a:pt x="44" y="26"/>
                    </a:lnTo>
                    <a:lnTo>
                      <a:pt x="46" y="33"/>
                    </a:lnTo>
                    <a:lnTo>
                      <a:pt x="44" y="38"/>
                    </a:lnTo>
                    <a:lnTo>
                      <a:pt x="32" y="42"/>
                    </a:lnTo>
                    <a:lnTo>
                      <a:pt x="22" y="46"/>
                    </a:lnTo>
                    <a:lnTo>
                      <a:pt x="16" y="49"/>
                    </a:lnTo>
                    <a:lnTo>
                      <a:pt x="13" y="50"/>
                    </a:lnTo>
                    <a:lnTo>
                      <a:pt x="11" y="52"/>
                    </a:lnTo>
                    <a:lnTo>
                      <a:pt x="11" y="55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7231" name="Freeform 390"/>
              <p:cNvSpPr>
                <a:spLocks/>
              </p:cNvSpPr>
              <p:nvPr/>
            </p:nvSpPr>
            <p:spPr bwMode="auto">
              <a:xfrm>
                <a:off x="3881" y="1485"/>
                <a:ext cx="46" cy="55"/>
              </a:xfrm>
              <a:custGeom>
                <a:avLst/>
                <a:gdLst>
                  <a:gd name="T0" fmla="*/ 11 w 46"/>
                  <a:gd name="T1" fmla="*/ 55 h 55"/>
                  <a:gd name="T2" fmla="*/ 8 w 46"/>
                  <a:gd name="T3" fmla="*/ 48 h 55"/>
                  <a:gd name="T4" fmla="*/ 6 w 46"/>
                  <a:gd name="T5" fmla="*/ 40 h 55"/>
                  <a:gd name="T6" fmla="*/ 0 w 46"/>
                  <a:gd name="T7" fmla="*/ 29 h 55"/>
                  <a:gd name="T8" fmla="*/ 0 w 46"/>
                  <a:gd name="T9" fmla="*/ 18 h 55"/>
                  <a:gd name="T10" fmla="*/ 0 w 46"/>
                  <a:gd name="T11" fmla="*/ 10 h 55"/>
                  <a:gd name="T12" fmla="*/ 2 w 46"/>
                  <a:gd name="T13" fmla="*/ 0 h 55"/>
                  <a:gd name="T14" fmla="*/ 6 w 46"/>
                  <a:gd name="T15" fmla="*/ 8 h 55"/>
                  <a:gd name="T16" fmla="*/ 6 w 46"/>
                  <a:gd name="T17" fmla="*/ 13 h 55"/>
                  <a:gd name="T18" fmla="*/ 6 w 46"/>
                  <a:gd name="T19" fmla="*/ 18 h 55"/>
                  <a:gd name="T20" fmla="*/ 6 w 46"/>
                  <a:gd name="T21" fmla="*/ 21 h 55"/>
                  <a:gd name="T22" fmla="*/ 6 w 46"/>
                  <a:gd name="T23" fmla="*/ 22 h 55"/>
                  <a:gd name="T24" fmla="*/ 6 w 46"/>
                  <a:gd name="T25" fmla="*/ 21 h 55"/>
                  <a:gd name="T26" fmla="*/ 8 w 46"/>
                  <a:gd name="T27" fmla="*/ 22 h 55"/>
                  <a:gd name="T28" fmla="*/ 8 w 46"/>
                  <a:gd name="T29" fmla="*/ 25 h 55"/>
                  <a:gd name="T30" fmla="*/ 11 w 46"/>
                  <a:gd name="T31" fmla="*/ 29 h 55"/>
                  <a:gd name="T32" fmla="*/ 13 w 46"/>
                  <a:gd name="T33" fmla="*/ 35 h 55"/>
                  <a:gd name="T34" fmla="*/ 16 w 46"/>
                  <a:gd name="T35" fmla="*/ 41 h 55"/>
                  <a:gd name="T36" fmla="*/ 19 w 46"/>
                  <a:gd name="T37" fmla="*/ 48 h 55"/>
                  <a:gd name="T38" fmla="*/ 19 w 46"/>
                  <a:gd name="T39" fmla="*/ 49 h 55"/>
                  <a:gd name="T40" fmla="*/ 27 w 46"/>
                  <a:gd name="T41" fmla="*/ 41 h 55"/>
                  <a:gd name="T42" fmla="*/ 32 w 46"/>
                  <a:gd name="T43" fmla="*/ 30 h 55"/>
                  <a:gd name="T44" fmla="*/ 39 w 46"/>
                  <a:gd name="T45" fmla="*/ 23 h 55"/>
                  <a:gd name="T46" fmla="*/ 41 w 46"/>
                  <a:gd name="T47" fmla="*/ 22 h 55"/>
                  <a:gd name="T48" fmla="*/ 41 w 46"/>
                  <a:gd name="T49" fmla="*/ 21 h 55"/>
                  <a:gd name="T50" fmla="*/ 44 w 46"/>
                  <a:gd name="T51" fmla="*/ 26 h 55"/>
                  <a:gd name="T52" fmla="*/ 46 w 46"/>
                  <a:gd name="T53" fmla="*/ 33 h 55"/>
                  <a:gd name="T54" fmla="*/ 44 w 46"/>
                  <a:gd name="T55" fmla="*/ 38 h 55"/>
                  <a:gd name="T56" fmla="*/ 32 w 46"/>
                  <a:gd name="T57" fmla="*/ 42 h 55"/>
                  <a:gd name="T58" fmla="*/ 22 w 46"/>
                  <a:gd name="T59" fmla="*/ 46 h 55"/>
                  <a:gd name="T60" fmla="*/ 16 w 46"/>
                  <a:gd name="T61" fmla="*/ 49 h 55"/>
                  <a:gd name="T62" fmla="*/ 13 w 46"/>
                  <a:gd name="T63" fmla="*/ 50 h 55"/>
                  <a:gd name="T64" fmla="*/ 11 w 46"/>
                  <a:gd name="T65" fmla="*/ 52 h 55"/>
                  <a:gd name="T66" fmla="*/ 11 w 46"/>
                  <a:gd name="T67" fmla="*/ 55 h 5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"/>
                  <a:gd name="T103" fmla="*/ 0 h 55"/>
                  <a:gd name="T104" fmla="*/ 46 w 46"/>
                  <a:gd name="T105" fmla="*/ 55 h 5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" h="55">
                    <a:moveTo>
                      <a:pt x="11" y="55"/>
                    </a:moveTo>
                    <a:lnTo>
                      <a:pt x="8" y="48"/>
                    </a:lnTo>
                    <a:lnTo>
                      <a:pt x="6" y="40"/>
                    </a:lnTo>
                    <a:lnTo>
                      <a:pt x="0" y="29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2" y="0"/>
                    </a:lnTo>
                    <a:lnTo>
                      <a:pt x="6" y="8"/>
                    </a:lnTo>
                    <a:lnTo>
                      <a:pt x="6" y="13"/>
                    </a:lnTo>
                    <a:lnTo>
                      <a:pt x="6" y="18"/>
                    </a:lnTo>
                    <a:lnTo>
                      <a:pt x="6" y="21"/>
                    </a:lnTo>
                    <a:lnTo>
                      <a:pt x="6" y="22"/>
                    </a:lnTo>
                    <a:lnTo>
                      <a:pt x="6" y="21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11" y="29"/>
                    </a:lnTo>
                    <a:lnTo>
                      <a:pt x="13" y="35"/>
                    </a:lnTo>
                    <a:lnTo>
                      <a:pt x="16" y="41"/>
                    </a:lnTo>
                    <a:lnTo>
                      <a:pt x="19" y="48"/>
                    </a:lnTo>
                    <a:lnTo>
                      <a:pt x="19" y="49"/>
                    </a:lnTo>
                    <a:lnTo>
                      <a:pt x="27" y="41"/>
                    </a:lnTo>
                    <a:lnTo>
                      <a:pt x="32" y="30"/>
                    </a:lnTo>
                    <a:lnTo>
                      <a:pt x="39" y="23"/>
                    </a:lnTo>
                    <a:lnTo>
                      <a:pt x="41" y="22"/>
                    </a:lnTo>
                    <a:lnTo>
                      <a:pt x="41" y="21"/>
                    </a:lnTo>
                    <a:lnTo>
                      <a:pt x="44" y="26"/>
                    </a:lnTo>
                    <a:lnTo>
                      <a:pt x="46" y="33"/>
                    </a:lnTo>
                    <a:lnTo>
                      <a:pt x="44" y="38"/>
                    </a:lnTo>
                    <a:lnTo>
                      <a:pt x="32" y="42"/>
                    </a:lnTo>
                    <a:lnTo>
                      <a:pt x="22" y="46"/>
                    </a:lnTo>
                    <a:lnTo>
                      <a:pt x="16" y="49"/>
                    </a:lnTo>
                    <a:lnTo>
                      <a:pt x="13" y="50"/>
                    </a:lnTo>
                    <a:lnTo>
                      <a:pt x="11" y="52"/>
                    </a:lnTo>
                    <a:lnTo>
                      <a:pt x="11" y="55"/>
                    </a:lnTo>
                  </a:path>
                </a:pathLst>
              </a:cu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47196" name="Group 394"/>
            <p:cNvGrpSpPr>
              <a:grpSpLocks/>
            </p:cNvGrpSpPr>
            <p:nvPr/>
          </p:nvGrpSpPr>
          <p:grpSpPr bwMode="auto">
            <a:xfrm>
              <a:off x="4150" y="1344"/>
              <a:ext cx="46" cy="54"/>
              <a:chOff x="4139" y="1340"/>
              <a:chExt cx="46" cy="54"/>
            </a:xfrm>
          </p:grpSpPr>
          <p:sp>
            <p:nvSpPr>
              <p:cNvPr id="47228" name="Freeform 392"/>
              <p:cNvSpPr>
                <a:spLocks/>
              </p:cNvSpPr>
              <p:nvPr/>
            </p:nvSpPr>
            <p:spPr bwMode="auto">
              <a:xfrm>
                <a:off x="4139" y="1340"/>
                <a:ext cx="46" cy="54"/>
              </a:xfrm>
              <a:custGeom>
                <a:avLst/>
                <a:gdLst>
                  <a:gd name="T0" fmla="*/ 12 w 46"/>
                  <a:gd name="T1" fmla="*/ 54 h 54"/>
                  <a:gd name="T2" fmla="*/ 9 w 46"/>
                  <a:gd name="T3" fmla="*/ 45 h 54"/>
                  <a:gd name="T4" fmla="*/ 6 w 46"/>
                  <a:gd name="T5" fmla="*/ 40 h 54"/>
                  <a:gd name="T6" fmla="*/ 0 w 46"/>
                  <a:gd name="T7" fmla="*/ 27 h 54"/>
                  <a:gd name="T8" fmla="*/ 0 w 46"/>
                  <a:gd name="T9" fmla="*/ 16 h 54"/>
                  <a:gd name="T10" fmla="*/ 0 w 46"/>
                  <a:gd name="T11" fmla="*/ 9 h 54"/>
                  <a:gd name="T12" fmla="*/ 3 w 46"/>
                  <a:gd name="T13" fmla="*/ 0 h 54"/>
                  <a:gd name="T14" fmla="*/ 3 w 46"/>
                  <a:gd name="T15" fmla="*/ 8 h 54"/>
                  <a:gd name="T16" fmla="*/ 6 w 46"/>
                  <a:gd name="T17" fmla="*/ 12 h 54"/>
                  <a:gd name="T18" fmla="*/ 6 w 46"/>
                  <a:gd name="T19" fmla="*/ 19 h 54"/>
                  <a:gd name="T20" fmla="*/ 6 w 46"/>
                  <a:gd name="T21" fmla="*/ 22 h 54"/>
                  <a:gd name="T22" fmla="*/ 6 w 46"/>
                  <a:gd name="T23" fmla="*/ 20 h 54"/>
                  <a:gd name="T24" fmla="*/ 6 w 46"/>
                  <a:gd name="T25" fmla="*/ 19 h 54"/>
                  <a:gd name="T26" fmla="*/ 9 w 46"/>
                  <a:gd name="T27" fmla="*/ 22 h 54"/>
                  <a:gd name="T28" fmla="*/ 9 w 46"/>
                  <a:gd name="T29" fmla="*/ 23 h 54"/>
                  <a:gd name="T30" fmla="*/ 12 w 46"/>
                  <a:gd name="T31" fmla="*/ 27 h 54"/>
                  <a:gd name="T32" fmla="*/ 15 w 46"/>
                  <a:gd name="T33" fmla="*/ 34 h 54"/>
                  <a:gd name="T34" fmla="*/ 15 w 46"/>
                  <a:gd name="T35" fmla="*/ 40 h 54"/>
                  <a:gd name="T36" fmla="*/ 18 w 46"/>
                  <a:gd name="T37" fmla="*/ 45 h 54"/>
                  <a:gd name="T38" fmla="*/ 18 w 46"/>
                  <a:gd name="T39" fmla="*/ 48 h 54"/>
                  <a:gd name="T40" fmla="*/ 24 w 46"/>
                  <a:gd name="T41" fmla="*/ 40 h 54"/>
                  <a:gd name="T42" fmla="*/ 33 w 46"/>
                  <a:gd name="T43" fmla="*/ 29 h 54"/>
                  <a:gd name="T44" fmla="*/ 36 w 46"/>
                  <a:gd name="T45" fmla="*/ 22 h 54"/>
                  <a:gd name="T46" fmla="*/ 39 w 46"/>
                  <a:gd name="T47" fmla="*/ 20 h 54"/>
                  <a:gd name="T48" fmla="*/ 39 w 46"/>
                  <a:gd name="T49" fmla="*/ 19 h 54"/>
                  <a:gd name="T50" fmla="*/ 43 w 46"/>
                  <a:gd name="T51" fmla="*/ 24 h 54"/>
                  <a:gd name="T52" fmla="*/ 46 w 46"/>
                  <a:gd name="T53" fmla="*/ 30 h 54"/>
                  <a:gd name="T54" fmla="*/ 43 w 46"/>
                  <a:gd name="T55" fmla="*/ 37 h 54"/>
                  <a:gd name="T56" fmla="*/ 33 w 46"/>
                  <a:gd name="T57" fmla="*/ 41 h 54"/>
                  <a:gd name="T58" fmla="*/ 21 w 46"/>
                  <a:gd name="T59" fmla="*/ 44 h 54"/>
                  <a:gd name="T60" fmla="*/ 15 w 46"/>
                  <a:gd name="T61" fmla="*/ 48 h 54"/>
                  <a:gd name="T62" fmla="*/ 12 w 46"/>
                  <a:gd name="T63" fmla="*/ 49 h 54"/>
                  <a:gd name="T64" fmla="*/ 12 w 46"/>
                  <a:gd name="T65" fmla="*/ 51 h 54"/>
                  <a:gd name="T66" fmla="*/ 12 w 46"/>
                  <a:gd name="T67" fmla="*/ 54 h 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"/>
                  <a:gd name="T103" fmla="*/ 0 h 54"/>
                  <a:gd name="T104" fmla="*/ 46 w 46"/>
                  <a:gd name="T105" fmla="*/ 54 h 5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" h="54">
                    <a:moveTo>
                      <a:pt x="12" y="54"/>
                    </a:moveTo>
                    <a:lnTo>
                      <a:pt x="9" y="45"/>
                    </a:lnTo>
                    <a:lnTo>
                      <a:pt x="6" y="40"/>
                    </a:lnTo>
                    <a:lnTo>
                      <a:pt x="0" y="27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3" y="8"/>
                    </a:lnTo>
                    <a:lnTo>
                      <a:pt x="6" y="12"/>
                    </a:lnTo>
                    <a:lnTo>
                      <a:pt x="6" y="19"/>
                    </a:lnTo>
                    <a:lnTo>
                      <a:pt x="6" y="22"/>
                    </a:lnTo>
                    <a:lnTo>
                      <a:pt x="6" y="20"/>
                    </a:lnTo>
                    <a:lnTo>
                      <a:pt x="6" y="19"/>
                    </a:lnTo>
                    <a:lnTo>
                      <a:pt x="9" y="22"/>
                    </a:lnTo>
                    <a:lnTo>
                      <a:pt x="9" y="23"/>
                    </a:lnTo>
                    <a:lnTo>
                      <a:pt x="12" y="27"/>
                    </a:lnTo>
                    <a:lnTo>
                      <a:pt x="15" y="34"/>
                    </a:lnTo>
                    <a:lnTo>
                      <a:pt x="15" y="40"/>
                    </a:lnTo>
                    <a:lnTo>
                      <a:pt x="18" y="45"/>
                    </a:lnTo>
                    <a:lnTo>
                      <a:pt x="18" y="48"/>
                    </a:lnTo>
                    <a:lnTo>
                      <a:pt x="24" y="40"/>
                    </a:lnTo>
                    <a:lnTo>
                      <a:pt x="33" y="29"/>
                    </a:lnTo>
                    <a:lnTo>
                      <a:pt x="36" y="22"/>
                    </a:lnTo>
                    <a:lnTo>
                      <a:pt x="39" y="20"/>
                    </a:lnTo>
                    <a:lnTo>
                      <a:pt x="39" y="19"/>
                    </a:lnTo>
                    <a:lnTo>
                      <a:pt x="43" y="24"/>
                    </a:lnTo>
                    <a:lnTo>
                      <a:pt x="46" y="30"/>
                    </a:lnTo>
                    <a:lnTo>
                      <a:pt x="43" y="37"/>
                    </a:lnTo>
                    <a:lnTo>
                      <a:pt x="33" y="41"/>
                    </a:lnTo>
                    <a:lnTo>
                      <a:pt x="21" y="44"/>
                    </a:lnTo>
                    <a:lnTo>
                      <a:pt x="15" y="48"/>
                    </a:lnTo>
                    <a:lnTo>
                      <a:pt x="12" y="49"/>
                    </a:lnTo>
                    <a:lnTo>
                      <a:pt x="12" y="51"/>
                    </a:lnTo>
                    <a:lnTo>
                      <a:pt x="12" y="54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7229" name="Freeform 393"/>
              <p:cNvSpPr>
                <a:spLocks/>
              </p:cNvSpPr>
              <p:nvPr/>
            </p:nvSpPr>
            <p:spPr bwMode="auto">
              <a:xfrm>
                <a:off x="4139" y="1340"/>
                <a:ext cx="46" cy="54"/>
              </a:xfrm>
              <a:custGeom>
                <a:avLst/>
                <a:gdLst>
                  <a:gd name="T0" fmla="*/ 12 w 46"/>
                  <a:gd name="T1" fmla="*/ 54 h 54"/>
                  <a:gd name="T2" fmla="*/ 9 w 46"/>
                  <a:gd name="T3" fmla="*/ 45 h 54"/>
                  <a:gd name="T4" fmla="*/ 6 w 46"/>
                  <a:gd name="T5" fmla="*/ 40 h 54"/>
                  <a:gd name="T6" fmla="*/ 0 w 46"/>
                  <a:gd name="T7" fmla="*/ 27 h 54"/>
                  <a:gd name="T8" fmla="*/ 0 w 46"/>
                  <a:gd name="T9" fmla="*/ 16 h 54"/>
                  <a:gd name="T10" fmla="*/ 0 w 46"/>
                  <a:gd name="T11" fmla="*/ 9 h 54"/>
                  <a:gd name="T12" fmla="*/ 3 w 46"/>
                  <a:gd name="T13" fmla="*/ 0 h 54"/>
                  <a:gd name="T14" fmla="*/ 3 w 46"/>
                  <a:gd name="T15" fmla="*/ 8 h 54"/>
                  <a:gd name="T16" fmla="*/ 6 w 46"/>
                  <a:gd name="T17" fmla="*/ 12 h 54"/>
                  <a:gd name="T18" fmla="*/ 6 w 46"/>
                  <a:gd name="T19" fmla="*/ 19 h 54"/>
                  <a:gd name="T20" fmla="*/ 6 w 46"/>
                  <a:gd name="T21" fmla="*/ 22 h 54"/>
                  <a:gd name="T22" fmla="*/ 6 w 46"/>
                  <a:gd name="T23" fmla="*/ 20 h 54"/>
                  <a:gd name="T24" fmla="*/ 6 w 46"/>
                  <a:gd name="T25" fmla="*/ 19 h 54"/>
                  <a:gd name="T26" fmla="*/ 9 w 46"/>
                  <a:gd name="T27" fmla="*/ 22 h 54"/>
                  <a:gd name="T28" fmla="*/ 9 w 46"/>
                  <a:gd name="T29" fmla="*/ 23 h 54"/>
                  <a:gd name="T30" fmla="*/ 12 w 46"/>
                  <a:gd name="T31" fmla="*/ 27 h 54"/>
                  <a:gd name="T32" fmla="*/ 15 w 46"/>
                  <a:gd name="T33" fmla="*/ 34 h 54"/>
                  <a:gd name="T34" fmla="*/ 15 w 46"/>
                  <a:gd name="T35" fmla="*/ 40 h 54"/>
                  <a:gd name="T36" fmla="*/ 18 w 46"/>
                  <a:gd name="T37" fmla="*/ 45 h 54"/>
                  <a:gd name="T38" fmla="*/ 18 w 46"/>
                  <a:gd name="T39" fmla="*/ 48 h 54"/>
                  <a:gd name="T40" fmla="*/ 24 w 46"/>
                  <a:gd name="T41" fmla="*/ 40 h 54"/>
                  <a:gd name="T42" fmla="*/ 33 w 46"/>
                  <a:gd name="T43" fmla="*/ 29 h 54"/>
                  <a:gd name="T44" fmla="*/ 36 w 46"/>
                  <a:gd name="T45" fmla="*/ 22 h 54"/>
                  <a:gd name="T46" fmla="*/ 39 w 46"/>
                  <a:gd name="T47" fmla="*/ 20 h 54"/>
                  <a:gd name="T48" fmla="*/ 39 w 46"/>
                  <a:gd name="T49" fmla="*/ 19 h 54"/>
                  <a:gd name="T50" fmla="*/ 43 w 46"/>
                  <a:gd name="T51" fmla="*/ 24 h 54"/>
                  <a:gd name="T52" fmla="*/ 46 w 46"/>
                  <a:gd name="T53" fmla="*/ 30 h 54"/>
                  <a:gd name="T54" fmla="*/ 43 w 46"/>
                  <a:gd name="T55" fmla="*/ 37 h 54"/>
                  <a:gd name="T56" fmla="*/ 33 w 46"/>
                  <a:gd name="T57" fmla="*/ 41 h 54"/>
                  <a:gd name="T58" fmla="*/ 21 w 46"/>
                  <a:gd name="T59" fmla="*/ 44 h 54"/>
                  <a:gd name="T60" fmla="*/ 15 w 46"/>
                  <a:gd name="T61" fmla="*/ 48 h 54"/>
                  <a:gd name="T62" fmla="*/ 12 w 46"/>
                  <a:gd name="T63" fmla="*/ 49 h 54"/>
                  <a:gd name="T64" fmla="*/ 12 w 46"/>
                  <a:gd name="T65" fmla="*/ 51 h 54"/>
                  <a:gd name="T66" fmla="*/ 12 w 46"/>
                  <a:gd name="T67" fmla="*/ 54 h 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"/>
                  <a:gd name="T103" fmla="*/ 0 h 54"/>
                  <a:gd name="T104" fmla="*/ 46 w 46"/>
                  <a:gd name="T105" fmla="*/ 54 h 5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" h="54">
                    <a:moveTo>
                      <a:pt x="12" y="54"/>
                    </a:moveTo>
                    <a:lnTo>
                      <a:pt x="9" y="45"/>
                    </a:lnTo>
                    <a:lnTo>
                      <a:pt x="6" y="40"/>
                    </a:lnTo>
                    <a:lnTo>
                      <a:pt x="0" y="27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3" y="8"/>
                    </a:lnTo>
                    <a:lnTo>
                      <a:pt x="6" y="12"/>
                    </a:lnTo>
                    <a:lnTo>
                      <a:pt x="6" y="19"/>
                    </a:lnTo>
                    <a:lnTo>
                      <a:pt x="6" y="22"/>
                    </a:lnTo>
                    <a:lnTo>
                      <a:pt x="6" y="20"/>
                    </a:lnTo>
                    <a:lnTo>
                      <a:pt x="6" y="19"/>
                    </a:lnTo>
                    <a:lnTo>
                      <a:pt x="9" y="22"/>
                    </a:lnTo>
                    <a:lnTo>
                      <a:pt x="9" y="23"/>
                    </a:lnTo>
                    <a:lnTo>
                      <a:pt x="12" y="27"/>
                    </a:lnTo>
                    <a:lnTo>
                      <a:pt x="15" y="34"/>
                    </a:lnTo>
                    <a:lnTo>
                      <a:pt x="15" y="40"/>
                    </a:lnTo>
                    <a:lnTo>
                      <a:pt x="18" y="45"/>
                    </a:lnTo>
                    <a:lnTo>
                      <a:pt x="18" y="48"/>
                    </a:lnTo>
                    <a:lnTo>
                      <a:pt x="24" y="40"/>
                    </a:lnTo>
                    <a:lnTo>
                      <a:pt x="33" y="29"/>
                    </a:lnTo>
                    <a:lnTo>
                      <a:pt x="36" y="22"/>
                    </a:lnTo>
                    <a:lnTo>
                      <a:pt x="39" y="20"/>
                    </a:lnTo>
                    <a:lnTo>
                      <a:pt x="39" y="19"/>
                    </a:lnTo>
                    <a:lnTo>
                      <a:pt x="43" y="24"/>
                    </a:lnTo>
                    <a:lnTo>
                      <a:pt x="46" y="30"/>
                    </a:lnTo>
                    <a:lnTo>
                      <a:pt x="43" y="37"/>
                    </a:lnTo>
                    <a:lnTo>
                      <a:pt x="33" y="41"/>
                    </a:lnTo>
                    <a:lnTo>
                      <a:pt x="21" y="44"/>
                    </a:lnTo>
                    <a:lnTo>
                      <a:pt x="15" y="48"/>
                    </a:lnTo>
                    <a:lnTo>
                      <a:pt x="12" y="49"/>
                    </a:lnTo>
                    <a:lnTo>
                      <a:pt x="12" y="51"/>
                    </a:lnTo>
                    <a:lnTo>
                      <a:pt x="12" y="54"/>
                    </a:lnTo>
                  </a:path>
                </a:pathLst>
              </a:custGeom>
              <a:solidFill>
                <a:srgbClr val="008000"/>
              </a:solidFill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47197" name="Freeform 395"/>
            <p:cNvSpPr>
              <a:spLocks noEditPoints="1"/>
            </p:cNvSpPr>
            <p:nvPr/>
          </p:nvSpPr>
          <p:spPr bwMode="auto">
            <a:xfrm>
              <a:off x="4192" y="1229"/>
              <a:ext cx="53" cy="120"/>
            </a:xfrm>
            <a:custGeom>
              <a:avLst/>
              <a:gdLst>
                <a:gd name="T0" fmla="*/ 0 w 53"/>
                <a:gd name="T1" fmla="*/ 116 h 120"/>
                <a:gd name="T2" fmla="*/ 26 w 53"/>
                <a:gd name="T3" fmla="*/ 41 h 120"/>
                <a:gd name="T4" fmla="*/ 35 w 53"/>
                <a:gd name="T5" fmla="*/ 44 h 120"/>
                <a:gd name="T6" fmla="*/ 8 w 53"/>
                <a:gd name="T7" fmla="*/ 120 h 120"/>
                <a:gd name="T8" fmla="*/ 0 w 53"/>
                <a:gd name="T9" fmla="*/ 116 h 120"/>
                <a:gd name="T10" fmla="*/ 2 w 53"/>
                <a:gd name="T11" fmla="*/ 42 h 120"/>
                <a:gd name="T12" fmla="*/ 45 w 53"/>
                <a:gd name="T13" fmla="*/ 0 h 120"/>
                <a:gd name="T14" fmla="*/ 53 w 53"/>
                <a:gd name="T15" fmla="*/ 60 h 120"/>
                <a:gd name="T16" fmla="*/ 2 w 53"/>
                <a:gd name="T17" fmla="*/ 42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"/>
                <a:gd name="T28" fmla="*/ 0 h 120"/>
                <a:gd name="T29" fmla="*/ 53 w 53"/>
                <a:gd name="T30" fmla="*/ 120 h 1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" h="120">
                  <a:moveTo>
                    <a:pt x="0" y="116"/>
                  </a:moveTo>
                  <a:lnTo>
                    <a:pt x="26" y="41"/>
                  </a:lnTo>
                  <a:lnTo>
                    <a:pt x="35" y="44"/>
                  </a:lnTo>
                  <a:lnTo>
                    <a:pt x="8" y="120"/>
                  </a:lnTo>
                  <a:lnTo>
                    <a:pt x="0" y="116"/>
                  </a:lnTo>
                  <a:close/>
                  <a:moveTo>
                    <a:pt x="2" y="42"/>
                  </a:moveTo>
                  <a:lnTo>
                    <a:pt x="45" y="0"/>
                  </a:lnTo>
                  <a:lnTo>
                    <a:pt x="53" y="60"/>
                  </a:lnTo>
                  <a:lnTo>
                    <a:pt x="2" y="4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198" name="Freeform 396"/>
            <p:cNvSpPr>
              <a:spLocks noEditPoints="1"/>
            </p:cNvSpPr>
            <p:nvPr/>
          </p:nvSpPr>
          <p:spPr bwMode="auto">
            <a:xfrm>
              <a:off x="3298" y="2820"/>
              <a:ext cx="224" cy="200"/>
            </a:xfrm>
            <a:custGeom>
              <a:avLst/>
              <a:gdLst>
                <a:gd name="T0" fmla="*/ 224 w 224"/>
                <a:gd name="T1" fmla="*/ 7 h 200"/>
                <a:gd name="T2" fmla="*/ 37 w 224"/>
                <a:gd name="T3" fmla="*/ 173 h 200"/>
                <a:gd name="T4" fmla="*/ 31 w 224"/>
                <a:gd name="T5" fmla="*/ 166 h 200"/>
                <a:gd name="T6" fmla="*/ 218 w 224"/>
                <a:gd name="T7" fmla="*/ 0 h 200"/>
                <a:gd name="T8" fmla="*/ 224 w 224"/>
                <a:gd name="T9" fmla="*/ 7 h 200"/>
                <a:gd name="T10" fmla="*/ 59 w 224"/>
                <a:gd name="T11" fmla="*/ 184 h 200"/>
                <a:gd name="T12" fmla="*/ 0 w 224"/>
                <a:gd name="T13" fmla="*/ 200 h 200"/>
                <a:gd name="T14" fmla="*/ 23 w 224"/>
                <a:gd name="T15" fmla="*/ 144 h 200"/>
                <a:gd name="T16" fmla="*/ 59 w 224"/>
                <a:gd name="T17" fmla="*/ 184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4"/>
                <a:gd name="T28" fmla="*/ 0 h 200"/>
                <a:gd name="T29" fmla="*/ 224 w 224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4" h="200">
                  <a:moveTo>
                    <a:pt x="224" y="7"/>
                  </a:moveTo>
                  <a:lnTo>
                    <a:pt x="37" y="173"/>
                  </a:lnTo>
                  <a:lnTo>
                    <a:pt x="31" y="166"/>
                  </a:lnTo>
                  <a:lnTo>
                    <a:pt x="218" y="0"/>
                  </a:lnTo>
                  <a:lnTo>
                    <a:pt x="224" y="7"/>
                  </a:lnTo>
                  <a:close/>
                  <a:moveTo>
                    <a:pt x="59" y="184"/>
                  </a:moveTo>
                  <a:lnTo>
                    <a:pt x="0" y="200"/>
                  </a:lnTo>
                  <a:lnTo>
                    <a:pt x="23" y="144"/>
                  </a:lnTo>
                  <a:lnTo>
                    <a:pt x="59" y="184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199" name="Freeform 397"/>
            <p:cNvSpPr>
              <a:spLocks/>
            </p:cNvSpPr>
            <p:nvPr/>
          </p:nvSpPr>
          <p:spPr bwMode="auto">
            <a:xfrm>
              <a:off x="3771" y="1530"/>
              <a:ext cx="111" cy="112"/>
            </a:xfrm>
            <a:custGeom>
              <a:avLst/>
              <a:gdLst>
                <a:gd name="T0" fmla="*/ 111 w 111"/>
                <a:gd name="T1" fmla="*/ 0 h 112"/>
                <a:gd name="T2" fmla="*/ 101 w 111"/>
                <a:gd name="T3" fmla="*/ 13 h 112"/>
                <a:gd name="T4" fmla="*/ 86 w 111"/>
                <a:gd name="T5" fmla="*/ 23 h 112"/>
                <a:gd name="T6" fmla="*/ 71 w 111"/>
                <a:gd name="T7" fmla="*/ 29 h 112"/>
                <a:gd name="T8" fmla="*/ 54 w 111"/>
                <a:gd name="T9" fmla="*/ 33 h 112"/>
                <a:gd name="T10" fmla="*/ 49 w 111"/>
                <a:gd name="T11" fmla="*/ 40 h 112"/>
                <a:gd name="T12" fmla="*/ 45 w 111"/>
                <a:gd name="T13" fmla="*/ 47 h 112"/>
                <a:gd name="T14" fmla="*/ 41 w 111"/>
                <a:gd name="T15" fmla="*/ 56 h 112"/>
                <a:gd name="T16" fmla="*/ 34 w 111"/>
                <a:gd name="T17" fmla="*/ 65 h 112"/>
                <a:gd name="T18" fmla="*/ 30 w 111"/>
                <a:gd name="T19" fmla="*/ 69 h 112"/>
                <a:gd name="T20" fmla="*/ 23 w 111"/>
                <a:gd name="T21" fmla="*/ 72 h 112"/>
                <a:gd name="T22" fmla="*/ 17 w 111"/>
                <a:gd name="T23" fmla="*/ 77 h 112"/>
                <a:gd name="T24" fmla="*/ 15 w 111"/>
                <a:gd name="T25" fmla="*/ 77 h 112"/>
                <a:gd name="T26" fmla="*/ 13 w 111"/>
                <a:gd name="T27" fmla="*/ 87 h 112"/>
                <a:gd name="T28" fmla="*/ 8 w 111"/>
                <a:gd name="T29" fmla="*/ 96 h 112"/>
                <a:gd name="T30" fmla="*/ 4 w 111"/>
                <a:gd name="T31" fmla="*/ 103 h 112"/>
                <a:gd name="T32" fmla="*/ 0 w 111"/>
                <a:gd name="T33" fmla="*/ 112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1"/>
                <a:gd name="T52" fmla="*/ 0 h 112"/>
                <a:gd name="T53" fmla="*/ 111 w 111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1" h="112">
                  <a:moveTo>
                    <a:pt x="111" y="0"/>
                  </a:moveTo>
                  <a:lnTo>
                    <a:pt x="101" y="13"/>
                  </a:lnTo>
                  <a:lnTo>
                    <a:pt x="86" y="23"/>
                  </a:lnTo>
                  <a:lnTo>
                    <a:pt x="71" y="29"/>
                  </a:lnTo>
                  <a:lnTo>
                    <a:pt x="54" y="33"/>
                  </a:lnTo>
                  <a:lnTo>
                    <a:pt x="49" y="40"/>
                  </a:lnTo>
                  <a:lnTo>
                    <a:pt x="45" y="47"/>
                  </a:lnTo>
                  <a:lnTo>
                    <a:pt x="41" y="56"/>
                  </a:lnTo>
                  <a:lnTo>
                    <a:pt x="34" y="65"/>
                  </a:lnTo>
                  <a:lnTo>
                    <a:pt x="30" y="69"/>
                  </a:lnTo>
                  <a:lnTo>
                    <a:pt x="23" y="72"/>
                  </a:lnTo>
                  <a:lnTo>
                    <a:pt x="17" y="77"/>
                  </a:lnTo>
                  <a:lnTo>
                    <a:pt x="15" y="77"/>
                  </a:lnTo>
                  <a:lnTo>
                    <a:pt x="13" y="87"/>
                  </a:lnTo>
                  <a:lnTo>
                    <a:pt x="8" y="96"/>
                  </a:lnTo>
                  <a:lnTo>
                    <a:pt x="4" y="103"/>
                  </a:lnTo>
                  <a:lnTo>
                    <a:pt x="0" y="112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00" name="Freeform 398"/>
            <p:cNvSpPr>
              <a:spLocks/>
            </p:cNvSpPr>
            <p:nvPr/>
          </p:nvSpPr>
          <p:spPr bwMode="auto">
            <a:xfrm>
              <a:off x="3787" y="1570"/>
              <a:ext cx="89" cy="181"/>
            </a:xfrm>
            <a:custGeom>
              <a:avLst/>
              <a:gdLst>
                <a:gd name="T0" fmla="*/ 89 w 89"/>
                <a:gd name="T1" fmla="*/ 0 h 181"/>
                <a:gd name="T2" fmla="*/ 89 w 89"/>
                <a:gd name="T3" fmla="*/ 10 h 181"/>
                <a:gd name="T4" fmla="*/ 86 w 89"/>
                <a:gd name="T5" fmla="*/ 19 h 181"/>
                <a:gd name="T6" fmla="*/ 76 w 89"/>
                <a:gd name="T7" fmla="*/ 39 h 181"/>
                <a:gd name="T8" fmla="*/ 69 w 89"/>
                <a:gd name="T9" fmla="*/ 48 h 181"/>
                <a:gd name="T10" fmla="*/ 63 w 89"/>
                <a:gd name="T11" fmla="*/ 57 h 181"/>
                <a:gd name="T12" fmla="*/ 59 w 89"/>
                <a:gd name="T13" fmla="*/ 63 h 181"/>
                <a:gd name="T14" fmla="*/ 56 w 89"/>
                <a:gd name="T15" fmla="*/ 68 h 181"/>
                <a:gd name="T16" fmla="*/ 54 w 89"/>
                <a:gd name="T17" fmla="*/ 77 h 181"/>
                <a:gd name="T18" fmla="*/ 52 w 89"/>
                <a:gd name="T19" fmla="*/ 85 h 181"/>
                <a:gd name="T20" fmla="*/ 48 w 89"/>
                <a:gd name="T21" fmla="*/ 96 h 181"/>
                <a:gd name="T22" fmla="*/ 44 w 89"/>
                <a:gd name="T23" fmla="*/ 104 h 181"/>
                <a:gd name="T24" fmla="*/ 37 w 89"/>
                <a:gd name="T25" fmla="*/ 108 h 181"/>
                <a:gd name="T26" fmla="*/ 31 w 89"/>
                <a:gd name="T27" fmla="*/ 112 h 181"/>
                <a:gd name="T28" fmla="*/ 27 w 89"/>
                <a:gd name="T29" fmla="*/ 115 h 181"/>
                <a:gd name="T30" fmla="*/ 24 w 89"/>
                <a:gd name="T31" fmla="*/ 117 h 181"/>
                <a:gd name="T32" fmla="*/ 20 w 89"/>
                <a:gd name="T33" fmla="*/ 138 h 181"/>
                <a:gd name="T34" fmla="*/ 17 w 89"/>
                <a:gd name="T35" fmla="*/ 148 h 181"/>
                <a:gd name="T36" fmla="*/ 13 w 89"/>
                <a:gd name="T37" fmla="*/ 158 h 181"/>
                <a:gd name="T38" fmla="*/ 8 w 89"/>
                <a:gd name="T39" fmla="*/ 169 h 181"/>
                <a:gd name="T40" fmla="*/ 6 w 89"/>
                <a:gd name="T41" fmla="*/ 177 h 181"/>
                <a:gd name="T42" fmla="*/ 2 w 89"/>
                <a:gd name="T43" fmla="*/ 179 h 181"/>
                <a:gd name="T44" fmla="*/ 0 w 89"/>
                <a:gd name="T45" fmla="*/ 177 h 181"/>
                <a:gd name="T46" fmla="*/ 0 w 89"/>
                <a:gd name="T47" fmla="*/ 179 h 181"/>
                <a:gd name="T48" fmla="*/ 0 w 89"/>
                <a:gd name="T49" fmla="*/ 181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"/>
                <a:gd name="T76" fmla="*/ 0 h 181"/>
                <a:gd name="T77" fmla="*/ 89 w 8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" h="181">
                  <a:moveTo>
                    <a:pt x="89" y="0"/>
                  </a:moveTo>
                  <a:lnTo>
                    <a:pt x="89" y="10"/>
                  </a:lnTo>
                  <a:lnTo>
                    <a:pt x="86" y="19"/>
                  </a:lnTo>
                  <a:lnTo>
                    <a:pt x="76" y="39"/>
                  </a:lnTo>
                  <a:lnTo>
                    <a:pt x="69" y="48"/>
                  </a:lnTo>
                  <a:lnTo>
                    <a:pt x="63" y="57"/>
                  </a:lnTo>
                  <a:lnTo>
                    <a:pt x="59" y="63"/>
                  </a:lnTo>
                  <a:lnTo>
                    <a:pt x="56" y="68"/>
                  </a:lnTo>
                  <a:lnTo>
                    <a:pt x="54" y="77"/>
                  </a:lnTo>
                  <a:lnTo>
                    <a:pt x="52" y="85"/>
                  </a:lnTo>
                  <a:lnTo>
                    <a:pt x="48" y="96"/>
                  </a:lnTo>
                  <a:lnTo>
                    <a:pt x="44" y="104"/>
                  </a:lnTo>
                  <a:lnTo>
                    <a:pt x="37" y="108"/>
                  </a:lnTo>
                  <a:lnTo>
                    <a:pt x="31" y="112"/>
                  </a:lnTo>
                  <a:lnTo>
                    <a:pt x="27" y="115"/>
                  </a:lnTo>
                  <a:lnTo>
                    <a:pt x="24" y="117"/>
                  </a:lnTo>
                  <a:lnTo>
                    <a:pt x="20" y="138"/>
                  </a:lnTo>
                  <a:lnTo>
                    <a:pt x="17" y="148"/>
                  </a:lnTo>
                  <a:lnTo>
                    <a:pt x="13" y="158"/>
                  </a:lnTo>
                  <a:lnTo>
                    <a:pt x="8" y="169"/>
                  </a:lnTo>
                  <a:lnTo>
                    <a:pt x="6" y="177"/>
                  </a:lnTo>
                  <a:lnTo>
                    <a:pt x="2" y="179"/>
                  </a:lnTo>
                  <a:lnTo>
                    <a:pt x="0" y="177"/>
                  </a:lnTo>
                  <a:lnTo>
                    <a:pt x="0" y="179"/>
                  </a:lnTo>
                  <a:lnTo>
                    <a:pt x="0" y="181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01" name="Freeform 399"/>
            <p:cNvSpPr>
              <a:spLocks/>
            </p:cNvSpPr>
            <p:nvPr/>
          </p:nvSpPr>
          <p:spPr bwMode="auto">
            <a:xfrm>
              <a:off x="3878" y="1570"/>
              <a:ext cx="171" cy="191"/>
            </a:xfrm>
            <a:custGeom>
              <a:avLst/>
              <a:gdLst>
                <a:gd name="T0" fmla="*/ 0 w 171"/>
                <a:gd name="T1" fmla="*/ 0 h 191"/>
                <a:gd name="T2" fmla="*/ 27 w 171"/>
                <a:gd name="T3" fmla="*/ 2 h 191"/>
                <a:gd name="T4" fmla="*/ 54 w 171"/>
                <a:gd name="T5" fmla="*/ 6 h 191"/>
                <a:gd name="T6" fmla="*/ 77 w 171"/>
                <a:gd name="T7" fmla="*/ 12 h 191"/>
                <a:gd name="T8" fmla="*/ 102 w 171"/>
                <a:gd name="T9" fmla="*/ 21 h 191"/>
                <a:gd name="T10" fmla="*/ 114 w 171"/>
                <a:gd name="T11" fmla="*/ 44 h 191"/>
                <a:gd name="T12" fmla="*/ 119 w 171"/>
                <a:gd name="T13" fmla="*/ 65 h 191"/>
                <a:gd name="T14" fmla="*/ 121 w 171"/>
                <a:gd name="T15" fmla="*/ 88 h 191"/>
                <a:gd name="T16" fmla="*/ 121 w 171"/>
                <a:gd name="T17" fmla="*/ 107 h 191"/>
                <a:gd name="T18" fmla="*/ 125 w 171"/>
                <a:gd name="T19" fmla="*/ 127 h 191"/>
                <a:gd name="T20" fmla="*/ 131 w 171"/>
                <a:gd name="T21" fmla="*/ 142 h 191"/>
                <a:gd name="T22" fmla="*/ 136 w 171"/>
                <a:gd name="T23" fmla="*/ 151 h 191"/>
                <a:gd name="T24" fmla="*/ 144 w 171"/>
                <a:gd name="T25" fmla="*/ 157 h 191"/>
                <a:gd name="T26" fmla="*/ 156 w 171"/>
                <a:gd name="T27" fmla="*/ 161 h 191"/>
                <a:gd name="T28" fmla="*/ 168 w 171"/>
                <a:gd name="T29" fmla="*/ 166 h 191"/>
                <a:gd name="T30" fmla="*/ 171 w 171"/>
                <a:gd name="T31" fmla="*/ 171 h 191"/>
                <a:gd name="T32" fmla="*/ 171 w 171"/>
                <a:gd name="T33" fmla="*/ 175 h 191"/>
                <a:gd name="T34" fmla="*/ 171 w 171"/>
                <a:gd name="T35" fmla="*/ 178 h 191"/>
                <a:gd name="T36" fmla="*/ 171 w 171"/>
                <a:gd name="T37" fmla="*/ 182 h 191"/>
                <a:gd name="T38" fmla="*/ 171 w 171"/>
                <a:gd name="T39" fmla="*/ 186 h 191"/>
                <a:gd name="T40" fmla="*/ 171 w 171"/>
                <a:gd name="T41" fmla="*/ 191 h 19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1"/>
                <a:gd name="T64" fmla="*/ 0 h 191"/>
                <a:gd name="T65" fmla="*/ 171 w 171"/>
                <a:gd name="T66" fmla="*/ 191 h 19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1" h="191">
                  <a:moveTo>
                    <a:pt x="0" y="0"/>
                  </a:moveTo>
                  <a:lnTo>
                    <a:pt x="27" y="2"/>
                  </a:lnTo>
                  <a:lnTo>
                    <a:pt x="54" y="6"/>
                  </a:lnTo>
                  <a:lnTo>
                    <a:pt x="77" y="12"/>
                  </a:lnTo>
                  <a:lnTo>
                    <a:pt x="102" y="21"/>
                  </a:lnTo>
                  <a:lnTo>
                    <a:pt x="114" y="44"/>
                  </a:lnTo>
                  <a:lnTo>
                    <a:pt x="119" y="65"/>
                  </a:lnTo>
                  <a:lnTo>
                    <a:pt x="121" y="88"/>
                  </a:lnTo>
                  <a:lnTo>
                    <a:pt x="121" y="107"/>
                  </a:lnTo>
                  <a:lnTo>
                    <a:pt x="125" y="127"/>
                  </a:lnTo>
                  <a:lnTo>
                    <a:pt x="131" y="142"/>
                  </a:lnTo>
                  <a:lnTo>
                    <a:pt x="136" y="151"/>
                  </a:lnTo>
                  <a:lnTo>
                    <a:pt x="144" y="157"/>
                  </a:lnTo>
                  <a:lnTo>
                    <a:pt x="156" y="161"/>
                  </a:lnTo>
                  <a:lnTo>
                    <a:pt x="168" y="166"/>
                  </a:lnTo>
                  <a:lnTo>
                    <a:pt x="171" y="171"/>
                  </a:lnTo>
                  <a:lnTo>
                    <a:pt x="171" y="175"/>
                  </a:lnTo>
                  <a:lnTo>
                    <a:pt x="171" y="178"/>
                  </a:lnTo>
                  <a:lnTo>
                    <a:pt x="171" y="182"/>
                  </a:lnTo>
                  <a:lnTo>
                    <a:pt x="171" y="186"/>
                  </a:lnTo>
                  <a:lnTo>
                    <a:pt x="171" y="191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02" name="Freeform 400"/>
            <p:cNvSpPr>
              <a:spLocks/>
            </p:cNvSpPr>
            <p:nvPr/>
          </p:nvSpPr>
          <p:spPr bwMode="auto">
            <a:xfrm>
              <a:off x="3923" y="1570"/>
              <a:ext cx="151" cy="256"/>
            </a:xfrm>
            <a:custGeom>
              <a:avLst/>
              <a:gdLst>
                <a:gd name="T0" fmla="*/ 0 w 151"/>
                <a:gd name="T1" fmla="*/ 0 h 256"/>
                <a:gd name="T2" fmla="*/ 38 w 151"/>
                <a:gd name="T3" fmla="*/ 19 h 256"/>
                <a:gd name="T4" fmla="*/ 56 w 151"/>
                <a:gd name="T5" fmla="*/ 30 h 256"/>
                <a:gd name="T6" fmla="*/ 71 w 151"/>
                <a:gd name="T7" fmla="*/ 44 h 256"/>
                <a:gd name="T8" fmla="*/ 77 w 151"/>
                <a:gd name="T9" fmla="*/ 54 h 256"/>
                <a:gd name="T10" fmla="*/ 82 w 151"/>
                <a:gd name="T11" fmla="*/ 68 h 256"/>
                <a:gd name="T12" fmla="*/ 90 w 151"/>
                <a:gd name="T13" fmla="*/ 79 h 256"/>
                <a:gd name="T14" fmla="*/ 95 w 151"/>
                <a:gd name="T15" fmla="*/ 84 h 256"/>
                <a:gd name="T16" fmla="*/ 97 w 151"/>
                <a:gd name="T17" fmla="*/ 86 h 256"/>
                <a:gd name="T18" fmla="*/ 108 w 151"/>
                <a:gd name="T19" fmla="*/ 91 h 256"/>
                <a:gd name="T20" fmla="*/ 121 w 151"/>
                <a:gd name="T21" fmla="*/ 96 h 256"/>
                <a:gd name="T22" fmla="*/ 130 w 151"/>
                <a:gd name="T23" fmla="*/ 100 h 256"/>
                <a:gd name="T24" fmla="*/ 136 w 151"/>
                <a:gd name="T25" fmla="*/ 100 h 256"/>
                <a:gd name="T26" fmla="*/ 145 w 151"/>
                <a:gd name="T27" fmla="*/ 114 h 256"/>
                <a:gd name="T28" fmla="*/ 151 w 151"/>
                <a:gd name="T29" fmla="*/ 123 h 256"/>
                <a:gd name="T30" fmla="*/ 151 w 151"/>
                <a:gd name="T31" fmla="*/ 130 h 256"/>
                <a:gd name="T32" fmla="*/ 151 w 151"/>
                <a:gd name="T33" fmla="*/ 140 h 256"/>
                <a:gd name="T34" fmla="*/ 149 w 151"/>
                <a:gd name="T35" fmla="*/ 154 h 256"/>
                <a:gd name="T36" fmla="*/ 145 w 151"/>
                <a:gd name="T37" fmla="*/ 163 h 256"/>
                <a:gd name="T38" fmla="*/ 145 w 151"/>
                <a:gd name="T39" fmla="*/ 174 h 256"/>
                <a:gd name="T40" fmla="*/ 143 w 151"/>
                <a:gd name="T41" fmla="*/ 190 h 256"/>
                <a:gd name="T42" fmla="*/ 141 w 151"/>
                <a:gd name="T43" fmla="*/ 207 h 256"/>
                <a:gd name="T44" fmla="*/ 141 w 151"/>
                <a:gd name="T45" fmla="*/ 230 h 256"/>
                <a:gd name="T46" fmla="*/ 141 w 151"/>
                <a:gd name="T47" fmla="*/ 256 h 25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1"/>
                <a:gd name="T73" fmla="*/ 0 h 256"/>
                <a:gd name="T74" fmla="*/ 151 w 151"/>
                <a:gd name="T75" fmla="*/ 256 h 25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1" h="256">
                  <a:moveTo>
                    <a:pt x="0" y="0"/>
                  </a:moveTo>
                  <a:lnTo>
                    <a:pt x="38" y="19"/>
                  </a:lnTo>
                  <a:lnTo>
                    <a:pt x="56" y="30"/>
                  </a:lnTo>
                  <a:lnTo>
                    <a:pt x="71" y="44"/>
                  </a:lnTo>
                  <a:lnTo>
                    <a:pt x="77" y="54"/>
                  </a:lnTo>
                  <a:lnTo>
                    <a:pt x="82" y="68"/>
                  </a:lnTo>
                  <a:lnTo>
                    <a:pt x="90" y="79"/>
                  </a:lnTo>
                  <a:lnTo>
                    <a:pt x="95" y="84"/>
                  </a:lnTo>
                  <a:lnTo>
                    <a:pt x="97" y="86"/>
                  </a:lnTo>
                  <a:lnTo>
                    <a:pt x="108" y="91"/>
                  </a:lnTo>
                  <a:lnTo>
                    <a:pt x="121" y="96"/>
                  </a:lnTo>
                  <a:lnTo>
                    <a:pt x="130" y="100"/>
                  </a:lnTo>
                  <a:lnTo>
                    <a:pt x="136" y="100"/>
                  </a:lnTo>
                  <a:lnTo>
                    <a:pt x="145" y="114"/>
                  </a:lnTo>
                  <a:lnTo>
                    <a:pt x="151" y="123"/>
                  </a:lnTo>
                  <a:lnTo>
                    <a:pt x="151" y="130"/>
                  </a:lnTo>
                  <a:lnTo>
                    <a:pt x="151" y="140"/>
                  </a:lnTo>
                  <a:lnTo>
                    <a:pt x="149" y="154"/>
                  </a:lnTo>
                  <a:lnTo>
                    <a:pt x="145" y="163"/>
                  </a:lnTo>
                  <a:lnTo>
                    <a:pt x="145" y="174"/>
                  </a:lnTo>
                  <a:lnTo>
                    <a:pt x="143" y="190"/>
                  </a:lnTo>
                  <a:lnTo>
                    <a:pt x="141" y="207"/>
                  </a:lnTo>
                  <a:lnTo>
                    <a:pt x="141" y="230"/>
                  </a:lnTo>
                  <a:lnTo>
                    <a:pt x="141" y="256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03" name="Rectangle 401"/>
            <p:cNvSpPr>
              <a:spLocks noChangeArrowheads="1"/>
            </p:cNvSpPr>
            <p:nvPr/>
          </p:nvSpPr>
          <p:spPr bwMode="auto">
            <a:xfrm>
              <a:off x="3764" y="572"/>
              <a:ext cx="10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2000" b="1">
                  <a:solidFill>
                    <a:srgbClr val="000000"/>
                  </a:solidFill>
                </a:rPr>
                <a:t>E</a:t>
              </a:r>
              <a:endParaRPr lang="es-ES" sz="2000" b="1"/>
            </a:p>
          </p:txBody>
        </p:sp>
        <p:sp>
          <p:nvSpPr>
            <p:cNvPr id="47204" name="Rectangle 402"/>
            <p:cNvSpPr>
              <a:spLocks noChangeArrowheads="1"/>
            </p:cNvSpPr>
            <p:nvPr/>
          </p:nvSpPr>
          <p:spPr bwMode="auto">
            <a:xfrm>
              <a:off x="3838" y="572"/>
              <a:ext cx="3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5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s-ES"/>
            </a:p>
          </p:txBody>
        </p:sp>
        <p:sp>
          <p:nvSpPr>
            <p:cNvPr id="42387" name="Rectangle 403"/>
            <p:cNvSpPr>
              <a:spLocks noChangeArrowheads="1"/>
            </p:cNvSpPr>
            <p:nvPr/>
          </p:nvSpPr>
          <p:spPr bwMode="auto">
            <a:xfrm>
              <a:off x="4269" y="1166"/>
              <a:ext cx="7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s-ES" sz="15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</a:t>
              </a:r>
              <a:endParaRPr lang="es-ES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7206" name="Rectangle 404"/>
            <p:cNvSpPr>
              <a:spLocks noChangeArrowheads="1"/>
            </p:cNvSpPr>
            <p:nvPr/>
          </p:nvSpPr>
          <p:spPr bwMode="auto">
            <a:xfrm>
              <a:off x="4343" y="1166"/>
              <a:ext cx="3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5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s-ES"/>
            </a:p>
          </p:txBody>
        </p:sp>
        <p:sp>
          <p:nvSpPr>
            <p:cNvPr id="42389" name="Rectangle 405"/>
            <p:cNvSpPr>
              <a:spLocks noChangeArrowheads="1"/>
            </p:cNvSpPr>
            <p:nvPr/>
          </p:nvSpPr>
          <p:spPr bwMode="auto">
            <a:xfrm>
              <a:off x="4150" y="1570"/>
              <a:ext cx="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s-ES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</a:t>
              </a:r>
              <a:endParaRPr lang="es-ES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2391" name="Rectangle 407"/>
            <p:cNvSpPr>
              <a:spLocks noChangeArrowheads="1"/>
            </p:cNvSpPr>
            <p:nvPr/>
          </p:nvSpPr>
          <p:spPr bwMode="auto">
            <a:xfrm>
              <a:off x="3878" y="2614"/>
              <a:ext cx="2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s-E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AC</a:t>
              </a:r>
              <a:endParaRPr lang="es-ES" sz="20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7209" name="Rectangle 408"/>
            <p:cNvSpPr>
              <a:spLocks noChangeArrowheads="1"/>
            </p:cNvSpPr>
            <p:nvPr/>
          </p:nvSpPr>
          <p:spPr bwMode="auto">
            <a:xfrm>
              <a:off x="4010" y="2716"/>
              <a:ext cx="3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5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s-ES"/>
            </a:p>
          </p:txBody>
        </p:sp>
        <p:sp>
          <p:nvSpPr>
            <p:cNvPr id="47210" name="Rectangle 409"/>
            <p:cNvSpPr>
              <a:spLocks noChangeArrowheads="1"/>
            </p:cNvSpPr>
            <p:nvPr/>
          </p:nvSpPr>
          <p:spPr bwMode="auto">
            <a:xfrm>
              <a:off x="3334" y="3067"/>
              <a:ext cx="26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2000" b="1">
                  <a:solidFill>
                    <a:srgbClr val="000000"/>
                  </a:solidFill>
                </a:rPr>
                <a:t>EF</a:t>
              </a:r>
              <a:r>
                <a:rPr lang="es-ES" sz="2000" b="1" baseline="-25000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47211" name="Freeform 412"/>
            <p:cNvSpPr>
              <a:spLocks noEditPoints="1"/>
            </p:cNvSpPr>
            <p:nvPr/>
          </p:nvSpPr>
          <p:spPr bwMode="auto">
            <a:xfrm>
              <a:off x="4105" y="1570"/>
              <a:ext cx="54" cy="222"/>
            </a:xfrm>
            <a:custGeom>
              <a:avLst/>
              <a:gdLst>
                <a:gd name="T0" fmla="*/ 23 w 54"/>
                <a:gd name="T1" fmla="*/ 176 h 222"/>
                <a:gd name="T2" fmla="*/ 23 w 54"/>
                <a:gd name="T3" fmla="*/ 0 h 222"/>
                <a:gd name="T4" fmla="*/ 32 w 54"/>
                <a:gd name="T5" fmla="*/ 0 h 222"/>
                <a:gd name="T6" fmla="*/ 32 w 54"/>
                <a:gd name="T7" fmla="*/ 176 h 222"/>
                <a:gd name="T8" fmla="*/ 23 w 54"/>
                <a:gd name="T9" fmla="*/ 176 h 222"/>
                <a:gd name="T10" fmla="*/ 54 w 54"/>
                <a:gd name="T11" fmla="*/ 168 h 222"/>
                <a:gd name="T12" fmla="*/ 27 w 54"/>
                <a:gd name="T13" fmla="*/ 222 h 222"/>
                <a:gd name="T14" fmla="*/ 0 w 54"/>
                <a:gd name="T15" fmla="*/ 168 h 222"/>
                <a:gd name="T16" fmla="*/ 54 w 54"/>
                <a:gd name="T17" fmla="*/ 168 h 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"/>
                <a:gd name="T28" fmla="*/ 0 h 222"/>
                <a:gd name="T29" fmla="*/ 54 w 54"/>
                <a:gd name="T30" fmla="*/ 222 h 2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" h="222">
                  <a:moveTo>
                    <a:pt x="23" y="176"/>
                  </a:moveTo>
                  <a:lnTo>
                    <a:pt x="23" y="0"/>
                  </a:lnTo>
                  <a:lnTo>
                    <a:pt x="32" y="0"/>
                  </a:lnTo>
                  <a:lnTo>
                    <a:pt x="32" y="176"/>
                  </a:lnTo>
                  <a:lnTo>
                    <a:pt x="23" y="176"/>
                  </a:lnTo>
                  <a:close/>
                  <a:moveTo>
                    <a:pt x="54" y="168"/>
                  </a:moveTo>
                  <a:lnTo>
                    <a:pt x="27" y="222"/>
                  </a:lnTo>
                  <a:lnTo>
                    <a:pt x="0" y="168"/>
                  </a:lnTo>
                  <a:lnTo>
                    <a:pt x="54" y="168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12" name="Freeform 413"/>
            <p:cNvSpPr>
              <a:spLocks noEditPoints="1"/>
            </p:cNvSpPr>
            <p:nvPr/>
          </p:nvSpPr>
          <p:spPr bwMode="auto">
            <a:xfrm>
              <a:off x="3700" y="561"/>
              <a:ext cx="54" cy="626"/>
            </a:xfrm>
            <a:custGeom>
              <a:avLst/>
              <a:gdLst>
                <a:gd name="T0" fmla="*/ 22 w 54"/>
                <a:gd name="T1" fmla="*/ 626 h 626"/>
                <a:gd name="T2" fmla="*/ 22 w 54"/>
                <a:gd name="T3" fmla="*/ 45 h 626"/>
                <a:gd name="T4" fmla="*/ 31 w 54"/>
                <a:gd name="T5" fmla="*/ 45 h 626"/>
                <a:gd name="T6" fmla="*/ 31 w 54"/>
                <a:gd name="T7" fmla="*/ 626 h 626"/>
                <a:gd name="T8" fmla="*/ 22 w 54"/>
                <a:gd name="T9" fmla="*/ 626 h 626"/>
                <a:gd name="T10" fmla="*/ 0 w 54"/>
                <a:gd name="T11" fmla="*/ 54 h 626"/>
                <a:gd name="T12" fmla="*/ 27 w 54"/>
                <a:gd name="T13" fmla="*/ 0 h 626"/>
                <a:gd name="T14" fmla="*/ 54 w 54"/>
                <a:gd name="T15" fmla="*/ 54 h 626"/>
                <a:gd name="T16" fmla="*/ 0 w 54"/>
                <a:gd name="T17" fmla="*/ 54 h 6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"/>
                <a:gd name="T28" fmla="*/ 0 h 626"/>
                <a:gd name="T29" fmla="*/ 54 w 54"/>
                <a:gd name="T30" fmla="*/ 626 h 6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" h="626">
                  <a:moveTo>
                    <a:pt x="22" y="626"/>
                  </a:moveTo>
                  <a:lnTo>
                    <a:pt x="22" y="45"/>
                  </a:lnTo>
                  <a:lnTo>
                    <a:pt x="31" y="45"/>
                  </a:lnTo>
                  <a:lnTo>
                    <a:pt x="31" y="626"/>
                  </a:lnTo>
                  <a:lnTo>
                    <a:pt x="22" y="626"/>
                  </a:lnTo>
                  <a:close/>
                  <a:moveTo>
                    <a:pt x="0" y="54"/>
                  </a:moveTo>
                  <a:lnTo>
                    <a:pt x="27" y="0"/>
                  </a:lnTo>
                  <a:lnTo>
                    <a:pt x="54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13" name="Freeform 414"/>
            <p:cNvSpPr>
              <a:spLocks noEditPoints="1"/>
            </p:cNvSpPr>
            <p:nvPr/>
          </p:nvSpPr>
          <p:spPr bwMode="auto">
            <a:xfrm>
              <a:off x="2971" y="1253"/>
              <a:ext cx="881" cy="1606"/>
            </a:xfrm>
            <a:custGeom>
              <a:avLst/>
              <a:gdLst>
                <a:gd name="T0" fmla="*/ 94 w 6516"/>
                <a:gd name="T1" fmla="*/ 217 h 11879"/>
                <a:gd name="T2" fmla="*/ 103 w 6516"/>
                <a:gd name="T3" fmla="*/ 217 h 11879"/>
                <a:gd name="T4" fmla="*/ 115 w 6516"/>
                <a:gd name="T5" fmla="*/ 216 h 11879"/>
                <a:gd name="T6" fmla="*/ 119 w 6516"/>
                <a:gd name="T7" fmla="*/ 210 h 11879"/>
                <a:gd name="T8" fmla="*/ 118 w 6516"/>
                <a:gd name="T9" fmla="*/ 198 h 11879"/>
                <a:gd name="T10" fmla="*/ 119 w 6516"/>
                <a:gd name="T11" fmla="*/ 188 h 11879"/>
                <a:gd name="T12" fmla="*/ 118 w 6516"/>
                <a:gd name="T13" fmla="*/ 178 h 11879"/>
                <a:gd name="T14" fmla="*/ 118 w 6516"/>
                <a:gd name="T15" fmla="*/ 165 h 11879"/>
                <a:gd name="T16" fmla="*/ 118 w 6516"/>
                <a:gd name="T17" fmla="*/ 157 h 11879"/>
                <a:gd name="T18" fmla="*/ 118 w 6516"/>
                <a:gd name="T19" fmla="*/ 144 h 11879"/>
                <a:gd name="T20" fmla="*/ 119 w 6516"/>
                <a:gd name="T21" fmla="*/ 134 h 11879"/>
                <a:gd name="T22" fmla="*/ 118 w 6516"/>
                <a:gd name="T23" fmla="*/ 122 h 11879"/>
                <a:gd name="T24" fmla="*/ 119 w 6516"/>
                <a:gd name="T25" fmla="*/ 112 h 11879"/>
                <a:gd name="T26" fmla="*/ 118 w 6516"/>
                <a:gd name="T27" fmla="*/ 103 h 11879"/>
                <a:gd name="T28" fmla="*/ 118 w 6516"/>
                <a:gd name="T29" fmla="*/ 90 h 11879"/>
                <a:gd name="T30" fmla="*/ 118 w 6516"/>
                <a:gd name="T31" fmla="*/ 81 h 11879"/>
                <a:gd name="T32" fmla="*/ 118 w 6516"/>
                <a:gd name="T33" fmla="*/ 69 h 11879"/>
                <a:gd name="T34" fmla="*/ 119 w 6516"/>
                <a:gd name="T35" fmla="*/ 59 h 11879"/>
                <a:gd name="T36" fmla="*/ 118 w 6516"/>
                <a:gd name="T37" fmla="*/ 47 h 11879"/>
                <a:gd name="T38" fmla="*/ 119 w 6516"/>
                <a:gd name="T39" fmla="*/ 37 h 11879"/>
                <a:gd name="T40" fmla="*/ 118 w 6516"/>
                <a:gd name="T41" fmla="*/ 27 h 11879"/>
                <a:gd name="T42" fmla="*/ 118 w 6516"/>
                <a:gd name="T43" fmla="*/ 14 h 11879"/>
                <a:gd name="T44" fmla="*/ 118 w 6516"/>
                <a:gd name="T45" fmla="*/ 6 h 11879"/>
                <a:gd name="T46" fmla="*/ 111 w 6516"/>
                <a:gd name="T47" fmla="*/ 1 h 11879"/>
                <a:gd name="T48" fmla="*/ 101 w 6516"/>
                <a:gd name="T49" fmla="*/ 0 h 11879"/>
                <a:gd name="T50" fmla="*/ 89 w 6516"/>
                <a:gd name="T51" fmla="*/ 1 h 11879"/>
                <a:gd name="T52" fmla="*/ 80 w 6516"/>
                <a:gd name="T53" fmla="*/ 3 h 11879"/>
                <a:gd name="T54" fmla="*/ 74 w 6516"/>
                <a:gd name="T55" fmla="*/ 11 h 11879"/>
                <a:gd name="T56" fmla="*/ 64 w 6516"/>
                <a:gd name="T57" fmla="*/ 20 h 11879"/>
                <a:gd name="T58" fmla="*/ 58 w 6516"/>
                <a:gd name="T59" fmla="*/ 26 h 11879"/>
                <a:gd name="T60" fmla="*/ 50 w 6516"/>
                <a:gd name="T61" fmla="*/ 35 h 11879"/>
                <a:gd name="T62" fmla="*/ 42 w 6516"/>
                <a:gd name="T63" fmla="*/ 41 h 11879"/>
                <a:gd name="T64" fmla="*/ 34 w 6516"/>
                <a:gd name="T65" fmla="*/ 51 h 11879"/>
                <a:gd name="T66" fmla="*/ 27 w 6516"/>
                <a:gd name="T67" fmla="*/ 57 h 11879"/>
                <a:gd name="T68" fmla="*/ 20 w 6516"/>
                <a:gd name="T69" fmla="*/ 65 h 11879"/>
                <a:gd name="T70" fmla="*/ 11 w 6516"/>
                <a:gd name="T71" fmla="*/ 73 h 11879"/>
                <a:gd name="T72" fmla="*/ 5 w 6516"/>
                <a:gd name="T73" fmla="*/ 79 h 11879"/>
                <a:gd name="T74" fmla="*/ 5 w 6516"/>
                <a:gd name="T75" fmla="*/ 88 h 11879"/>
                <a:gd name="T76" fmla="*/ 11 w 6516"/>
                <a:gd name="T77" fmla="*/ 96 h 11879"/>
                <a:gd name="T78" fmla="*/ 20 w 6516"/>
                <a:gd name="T79" fmla="*/ 103 h 11879"/>
                <a:gd name="T80" fmla="*/ 26 w 6516"/>
                <a:gd name="T81" fmla="*/ 111 h 11879"/>
                <a:gd name="T82" fmla="*/ 33 w 6516"/>
                <a:gd name="T83" fmla="*/ 106 h 11879"/>
                <a:gd name="T84" fmla="*/ 42 w 6516"/>
                <a:gd name="T85" fmla="*/ 97 h 11879"/>
                <a:gd name="T86" fmla="*/ 49 w 6516"/>
                <a:gd name="T87" fmla="*/ 91 h 11879"/>
                <a:gd name="T88" fmla="*/ 57 w 6516"/>
                <a:gd name="T89" fmla="*/ 82 h 11879"/>
                <a:gd name="T90" fmla="*/ 65 w 6516"/>
                <a:gd name="T91" fmla="*/ 76 h 11879"/>
                <a:gd name="T92" fmla="*/ 73 w 6516"/>
                <a:gd name="T93" fmla="*/ 66 h 11879"/>
                <a:gd name="T94" fmla="*/ 80 w 6516"/>
                <a:gd name="T95" fmla="*/ 60 h 11879"/>
                <a:gd name="T96" fmla="*/ 84 w 6516"/>
                <a:gd name="T97" fmla="*/ 61 h 11879"/>
                <a:gd name="T98" fmla="*/ 84 w 6516"/>
                <a:gd name="T99" fmla="*/ 74 h 11879"/>
                <a:gd name="T100" fmla="*/ 84 w 6516"/>
                <a:gd name="T101" fmla="*/ 82 h 11879"/>
                <a:gd name="T102" fmla="*/ 84 w 6516"/>
                <a:gd name="T103" fmla="*/ 95 h 11879"/>
                <a:gd name="T104" fmla="*/ 83 w 6516"/>
                <a:gd name="T105" fmla="*/ 105 h 11879"/>
                <a:gd name="T106" fmla="*/ 84 w 6516"/>
                <a:gd name="T107" fmla="*/ 117 h 11879"/>
                <a:gd name="T108" fmla="*/ 83 w 6516"/>
                <a:gd name="T109" fmla="*/ 127 h 11879"/>
                <a:gd name="T110" fmla="*/ 84 w 6516"/>
                <a:gd name="T111" fmla="*/ 137 h 11879"/>
                <a:gd name="T112" fmla="*/ 84 w 6516"/>
                <a:gd name="T113" fmla="*/ 149 h 11879"/>
                <a:gd name="T114" fmla="*/ 84 w 6516"/>
                <a:gd name="T115" fmla="*/ 158 h 11879"/>
                <a:gd name="T116" fmla="*/ 84 w 6516"/>
                <a:gd name="T117" fmla="*/ 171 h 11879"/>
                <a:gd name="T118" fmla="*/ 83 w 6516"/>
                <a:gd name="T119" fmla="*/ 180 h 11879"/>
                <a:gd name="T120" fmla="*/ 84 w 6516"/>
                <a:gd name="T121" fmla="*/ 193 h 11879"/>
                <a:gd name="T122" fmla="*/ 83 w 6516"/>
                <a:gd name="T123" fmla="*/ 202 h 11879"/>
                <a:gd name="T124" fmla="*/ 84 w 6516"/>
                <a:gd name="T125" fmla="*/ 212 h 118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16"/>
                <a:gd name="T190" fmla="*/ 0 h 11879"/>
                <a:gd name="T191" fmla="*/ 6516 w 6516"/>
                <a:gd name="T192" fmla="*/ 11879 h 1187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16" h="11879">
                  <a:moveTo>
                    <a:pt x="4576" y="11813"/>
                  </a:moveTo>
                  <a:lnTo>
                    <a:pt x="4576" y="11813"/>
                  </a:lnTo>
                  <a:cubicBezTo>
                    <a:pt x="4594" y="11813"/>
                    <a:pt x="4609" y="11827"/>
                    <a:pt x="4609" y="11846"/>
                  </a:cubicBezTo>
                  <a:cubicBezTo>
                    <a:pt x="4609" y="11864"/>
                    <a:pt x="4594" y="11879"/>
                    <a:pt x="4576" y="11879"/>
                  </a:cubicBezTo>
                  <a:cubicBezTo>
                    <a:pt x="4557" y="11879"/>
                    <a:pt x="4542" y="11864"/>
                    <a:pt x="4542" y="11846"/>
                  </a:cubicBezTo>
                  <a:cubicBezTo>
                    <a:pt x="4542" y="11827"/>
                    <a:pt x="4557" y="11813"/>
                    <a:pt x="4576" y="11813"/>
                  </a:cubicBezTo>
                  <a:close/>
                  <a:moveTo>
                    <a:pt x="4709" y="11813"/>
                  </a:moveTo>
                  <a:lnTo>
                    <a:pt x="4709" y="11813"/>
                  </a:lnTo>
                  <a:cubicBezTo>
                    <a:pt x="4728" y="11813"/>
                    <a:pt x="4743" y="11827"/>
                    <a:pt x="4743" y="11846"/>
                  </a:cubicBezTo>
                  <a:cubicBezTo>
                    <a:pt x="4743" y="11864"/>
                    <a:pt x="4728" y="11879"/>
                    <a:pt x="4709" y="11879"/>
                  </a:cubicBezTo>
                  <a:cubicBezTo>
                    <a:pt x="4691" y="11879"/>
                    <a:pt x="4676" y="11864"/>
                    <a:pt x="4676" y="11846"/>
                  </a:cubicBezTo>
                  <a:cubicBezTo>
                    <a:pt x="4676" y="11827"/>
                    <a:pt x="4691" y="11813"/>
                    <a:pt x="4709" y="11813"/>
                  </a:cubicBezTo>
                  <a:close/>
                  <a:moveTo>
                    <a:pt x="4843" y="11813"/>
                  </a:moveTo>
                  <a:lnTo>
                    <a:pt x="4843" y="11813"/>
                  </a:lnTo>
                  <a:cubicBezTo>
                    <a:pt x="4861" y="11813"/>
                    <a:pt x="4876" y="11827"/>
                    <a:pt x="4876" y="11846"/>
                  </a:cubicBezTo>
                  <a:cubicBezTo>
                    <a:pt x="4876" y="11864"/>
                    <a:pt x="4861" y="11879"/>
                    <a:pt x="4843" y="11879"/>
                  </a:cubicBezTo>
                  <a:cubicBezTo>
                    <a:pt x="4824" y="11879"/>
                    <a:pt x="4809" y="11864"/>
                    <a:pt x="4809" y="11846"/>
                  </a:cubicBezTo>
                  <a:cubicBezTo>
                    <a:pt x="4809" y="11827"/>
                    <a:pt x="4824" y="11813"/>
                    <a:pt x="4843" y="11813"/>
                  </a:cubicBezTo>
                  <a:close/>
                  <a:moveTo>
                    <a:pt x="4976" y="11813"/>
                  </a:moveTo>
                  <a:lnTo>
                    <a:pt x="4976" y="11813"/>
                  </a:lnTo>
                  <a:cubicBezTo>
                    <a:pt x="4994" y="11813"/>
                    <a:pt x="5009" y="11827"/>
                    <a:pt x="5009" y="11846"/>
                  </a:cubicBezTo>
                  <a:cubicBezTo>
                    <a:pt x="5009" y="11864"/>
                    <a:pt x="4994" y="11879"/>
                    <a:pt x="4976" y="11879"/>
                  </a:cubicBezTo>
                  <a:cubicBezTo>
                    <a:pt x="4957" y="11879"/>
                    <a:pt x="4943" y="11864"/>
                    <a:pt x="4943" y="11846"/>
                  </a:cubicBezTo>
                  <a:cubicBezTo>
                    <a:pt x="4943" y="11827"/>
                    <a:pt x="4957" y="11813"/>
                    <a:pt x="4976" y="11813"/>
                  </a:cubicBezTo>
                  <a:close/>
                  <a:moveTo>
                    <a:pt x="5109" y="11813"/>
                  </a:moveTo>
                  <a:lnTo>
                    <a:pt x="5109" y="11813"/>
                  </a:lnTo>
                  <a:cubicBezTo>
                    <a:pt x="5128" y="11813"/>
                    <a:pt x="5143" y="11827"/>
                    <a:pt x="5143" y="11846"/>
                  </a:cubicBezTo>
                  <a:cubicBezTo>
                    <a:pt x="5143" y="11864"/>
                    <a:pt x="5128" y="11879"/>
                    <a:pt x="5109" y="11879"/>
                  </a:cubicBezTo>
                  <a:cubicBezTo>
                    <a:pt x="5091" y="11879"/>
                    <a:pt x="5076" y="11864"/>
                    <a:pt x="5076" y="11846"/>
                  </a:cubicBezTo>
                  <a:cubicBezTo>
                    <a:pt x="5076" y="11827"/>
                    <a:pt x="5091" y="11813"/>
                    <a:pt x="5109" y="11813"/>
                  </a:cubicBezTo>
                  <a:close/>
                  <a:moveTo>
                    <a:pt x="5243" y="11813"/>
                  </a:moveTo>
                  <a:lnTo>
                    <a:pt x="5243" y="11813"/>
                  </a:lnTo>
                  <a:cubicBezTo>
                    <a:pt x="5261" y="11813"/>
                    <a:pt x="5276" y="11827"/>
                    <a:pt x="5276" y="11846"/>
                  </a:cubicBezTo>
                  <a:cubicBezTo>
                    <a:pt x="5276" y="11864"/>
                    <a:pt x="5261" y="11879"/>
                    <a:pt x="5243" y="11879"/>
                  </a:cubicBezTo>
                  <a:cubicBezTo>
                    <a:pt x="5224" y="11879"/>
                    <a:pt x="5209" y="11864"/>
                    <a:pt x="5209" y="11846"/>
                  </a:cubicBezTo>
                  <a:cubicBezTo>
                    <a:pt x="5209" y="11827"/>
                    <a:pt x="5224" y="11813"/>
                    <a:pt x="5243" y="11813"/>
                  </a:cubicBezTo>
                  <a:close/>
                  <a:moveTo>
                    <a:pt x="5376" y="11813"/>
                  </a:moveTo>
                  <a:lnTo>
                    <a:pt x="5376" y="11813"/>
                  </a:lnTo>
                  <a:cubicBezTo>
                    <a:pt x="5395" y="11813"/>
                    <a:pt x="5409" y="11827"/>
                    <a:pt x="5409" y="11846"/>
                  </a:cubicBezTo>
                  <a:cubicBezTo>
                    <a:pt x="5409" y="11864"/>
                    <a:pt x="5395" y="11879"/>
                    <a:pt x="5376" y="11879"/>
                  </a:cubicBezTo>
                  <a:cubicBezTo>
                    <a:pt x="5358" y="11879"/>
                    <a:pt x="5343" y="11864"/>
                    <a:pt x="5343" y="11846"/>
                  </a:cubicBezTo>
                  <a:cubicBezTo>
                    <a:pt x="5343" y="11827"/>
                    <a:pt x="5358" y="11813"/>
                    <a:pt x="5376" y="11813"/>
                  </a:cubicBezTo>
                  <a:close/>
                  <a:moveTo>
                    <a:pt x="5510" y="11813"/>
                  </a:moveTo>
                  <a:lnTo>
                    <a:pt x="5510" y="11813"/>
                  </a:lnTo>
                  <a:cubicBezTo>
                    <a:pt x="5528" y="11813"/>
                    <a:pt x="5543" y="11827"/>
                    <a:pt x="5543" y="11846"/>
                  </a:cubicBezTo>
                  <a:cubicBezTo>
                    <a:pt x="5543" y="11864"/>
                    <a:pt x="5528" y="11879"/>
                    <a:pt x="5510" y="11879"/>
                  </a:cubicBezTo>
                  <a:cubicBezTo>
                    <a:pt x="5491" y="11879"/>
                    <a:pt x="5476" y="11864"/>
                    <a:pt x="5476" y="11846"/>
                  </a:cubicBezTo>
                  <a:cubicBezTo>
                    <a:pt x="5476" y="11827"/>
                    <a:pt x="5491" y="11813"/>
                    <a:pt x="5510" y="11813"/>
                  </a:cubicBezTo>
                  <a:close/>
                  <a:moveTo>
                    <a:pt x="5643" y="11813"/>
                  </a:moveTo>
                  <a:lnTo>
                    <a:pt x="5643" y="11813"/>
                  </a:lnTo>
                  <a:cubicBezTo>
                    <a:pt x="5661" y="11813"/>
                    <a:pt x="5676" y="11827"/>
                    <a:pt x="5676" y="11846"/>
                  </a:cubicBezTo>
                  <a:cubicBezTo>
                    <a:pt x="5676" y="11864"/>
                    <a:pt x="5661" y="11879"/>
                    <a:pt x="5643" y="11879"/>
                  </a:cubicBezTo>
                  <a:cubicBezTo>
                    <a:pt x="5624" y="11879"/>
                    <a:pt x="5610" y="11864"/>
                    <a:pt x="5610" y="11846"/>
                  </a:cubicBezTo>
                  <a:cubicBezTo>
                    <a:pt x="5610" y="11827"/>
                    <a:pt x="5624" y="11813"/>
                    <a:pt x="5643" y="11813"/>
                  </a:cubicBezTo>
                  <a:close/>
                  <a:moveTo>
                    <a:pt x="5776" y="11813"/>
                  </a:moveTo>
                  <a:lnTo>
                    <a:pt x="5776" y="11813"/>
                  </a:lnTo>
                  <a:cubicBezTo>
                    <a:pt x="5795" y="11813"/>
                    <a:pt x="5810" y="11827"/>
                    <a:pt x="5810" y="11846"/>
                  </a:cubicBezTo>
                  <a:cubicBezTo>
                    <a:pt x="5810" y="11864"/>
                    <a:pt x="5795" y="11879"/>
                    <a:pt x="5776" y="11879"/>
                  </a:cubicBezTo>
                  <a:cubicBezTo>
                    <a:pt x="5758" y="11879"/>
                    <a:pt x="5743" y="11864"/>
                    <a:pt x="5743" y="11846"/>
                  </a:cubicBezTo>
                  <a:cubicBezTo>
                    <a:pt x="5743" y="11827"/>
                    <a:pt x="5758" y="11813"/>
                    <a:pt x="5776" y="11813"/>
                  </a:cubicBezTo>
                  <a:close/>
                  <a:moveTo>
                    <a:pt x="5910" y="11813"/>
                  </a:moveTo>
                  <a:lnTo>
                    <a:pt x="5910" y="11813"/>
                  </a:lnTo>
                  <a:cubicBezTo>
                    <a:pt x="5928" y="11813"/>
                    <a:pt x="5943" y="11827"/>
                    <a:pt x="5943" y="11846"/>
                  </a:cubicBezTo>
                  <a:cubicBezTo>
                    <a:pt x="5943" y="11864"/>
                    <a:pt x="5928" y="11879"/>
                    <a:pt x="5910" y="11879"/>
                  </a:cubicBezTo>
                  <a:cubicBezTo>
                    <a:pt x="5891" y="11879"/>
                    <a:pt x="5876" y="11864"/>
                    <a:pt x="5876" y="11846"/>
                  </a:cubicBezTo>
                  <a:cubicBezTo>
                    <a:pt x="5876" y="11827"/>
                    <a:pt x="5891" y="11813"/>
                    <a:pt x="5910" y="11813"/>
                  </a:cubicBezTo>
                  <a:close/>
                  <a:moveTo>
                    <a:pt x="6043" y="11813"/>
                  </a:moveTo>
                  <a:lnTo>
                    <a:pt x="6043" y="11813"/>
                  </a:lnTo>
                  <a:cubicBezTo>
                    <a:pt x="6062" y="11813"/>
                    <a:pt x="6077" y="11827"/>
                    <a:pt x="6077" y="11846"/>
                  </a:cubicBezTo>
                  <a:cubicBezTo>
                    <a:pt x="6077" y="11864"/>
                    <a:pt x="6062" y="11879"/>
                    <a:pt x="6043" y="11879"/>
                  </a:cubicBezTo>
                  <a:cubicBezTo>
                    <a:pt x="6025" y="11879"/>
                    <a:pt x="6010" y="11864"/>
                    <a:pt x="6010" y="11846"/>
                  </a:cubicBezTo>
                  <a:cubicBezTo>
                    <a:pt x="6010" y="11827"/>
                    <a:pt x="6025" y="11813"/>
                    <a:pt x="6043" y="11813"/>
                  </a:cubicBezTo>
                  <a:close/>
                  <a:moveTo>
                    <a:pt x="6177" y="11813"/>
                  </a:moveTo>
                  <a:lnTo>
                    <a:pt x="6177" y="11813"/>
                  </a:lnTo>
                  <a:cubicBezTo>
                    <a:pt x="6195" y="11813"/>
                    <a:pt x="6210" y="11827"/>
                    <a:pt x="6210" y="11846"/>
                  </a:cubicBezTo>
                  <a:cubicBezTo>
                    <a:pt x="6210" y="11864"/>
                    <a:pt x="6195" y="11879"/>
                    <a:pt x="6177" y="11879"/>
                  </a:cubicBezTo>
                  <a:cubicBezTo>
                    <a:pt x="6158" y="11879"/>
                    <a:pt x="6143" y="11864"/>
                    <a:pt x="6143" y="11846"/>
                  </a:cubicBezTo>
                  <a:cubicBezTo>
                    <a:pt x="6143" y="11827"/>
                    <a:pt x="6158" y="11813"/>
                    <a:pt x="6177" y="11813"/>
                  </a:cubicBezTo>
                  <a:close/>
                  <a:moveTo>
                    <a:pt x="6310" y="11813"/>
                  </a:moveTo>
                  <a:lnTo>
                    <a:pt x="6310" y="11813"/>
                  </a:lnTo>
                  <a:cubicBezTo>
                    <a:pt x="6328" y="11813"/>
                    <a:pt x="6343" y="11827"/>
                    <a:pt x="6343" y="11846"/>
                  </a:cubicBezTo>
                  <a:cubicBezTo>
                    <a:pt x="6343" y="11864"/>
                    <a:pt x="6328" y="11879"/>
                    <a:pt x="6310" y="11879"/>
                  </a:cubicBezTo>
                  <a:cubicBezTo>
                    <a:pt x="6291" y="11879"/>
                    <a:pt x="6277" y="11864"/>
                    <a:pt x="6277" y="11846"/>
                  </a:cubicBezTo>
                  <a:cubicBezTo>
                    <a:pt x="6277" y="11827"/>
                    <a:pt x="6291" y="11813"/>
                    <a:pt x="6310" y="11813"/>
                  </a:cubicBezTo>
                  <a:close/>
                  <a:moveTo>
                    <a:pt x="6443" y="11813"/>
                  </a:moveTo>
                  <a:lnTo>
                    <a:pt x="6443" y="11813"/>
                  </a:lnTo>
                  <a:cubicBezTo>
                    <a:pt x="6462" y="11813"/>
                    <a:pt x="6477" y="11827"/>
                    <a:pt x="6477" y="11846"/>
                  </a:cubicBezTo>
                  <a:cubicBezTo>
                    <a:pt x="6477" y="11864"/>
                    <a:pt x="6462" y="11879"/>
                    <a:pt x="6443" y="11879"/>
                  </a:cubicBezTo>
                  <a:cubicBezTo>
                    <a:pt x="6425" y="11879"/>
                    <a:pt x="6410" y="11864"/>
                    <a:pt x="6410" y="11846"/>
                  </a:cubicBezTo>
                  <a:cubicBezTo>
                    <a:pt x="6410" y="11827"/>
                    <a:pt x="6425" y="11813"/>
                    <a:pt x="6443" y="11813"/>
                  </a:cubicBezTo>
                  <a:close/>
                  <a:moveTo>
                    <a:pt x="6449" y="11751"/>
                  </a:moveTo>
                  <a:lnTo>
                    <a:pt x="6449" y="11751"/>
                  </a:lnTo>
                  <a:cubicBezTo>
                    <a:pt x="6449" y="11733"/>
                    <a:pt x="6464" y="11718"/>
                    <a:pt x="6482" y="11718"/>
                  </a:cubicBezTo>
                  <a:cubicBezTo>
                    <a:pt x="6501" y="11718"/>
                    <a:pt x="6516" y="11733"/>
                    <a:pt x="6516" y="11751"/>
                  </a:cubicBezTo>
                  <a:cubicBezTo>
                    <a:pt x="6516" y="11770"/>
                    <a:pt x="6501" y="11785"/>
                    <a:pt x="6482" y="11785"/>
                  </a:cubicBezTo>
                  <a:cubicBezTo>
                    <a:pt x="6464" y="11785"/>
                    <a:pt x="6449" y="11770"/>
                    <a:pt x="6449" y="11751"/>
                  </a:cubicBezTo>
                  <a:close/>
                  <a:moveTo>
                    <a:pt x="6449" y="11618"/>
                  </a:moveTo>
                  <a:lnTo>
                    <a:pt x="6449" y="11618"/>
                  </a:lnTo>
                  <a:cubicBezTo>
                    <a:pt x="6449" y="11599"/>
                    <a:pt x="6464" y="11585"/>
                    <a:pt x="6482" y="11585"/>
                  </a:cubicBezTo>
                  <a:cubicBezTo>
                    <a:pt x="6501" y="11585"/>
                    <a:pt x="6516" y="11599"/>
                    <a:pt x="6516" y="11618"/>
                  </a:cubicBezTo>
                  <a:cubicBezTo>
                    <a:pt x="6516" y="11636"/>
                    <a:pt x="6501" y="11651"/>
                    <a:pt x="6482" y="11651"/>
                  </a:cubicBezTo>
                  <a:cubicBezTo>
                    <a:pt x="6464" y="11651"/>
                    <a:pt x="6449" y="11636"/>
                    <a:pt x="6449" y="11618"/>
                  </a:cubicBezTo>
                  <a:close/>
                  <a:moveTo>
                    <a:pt x="6449" y="11485"/>
                  </a:moveTo>
                  <a:lnTo>
                    <a:pt x="6449" y="11484"/>
                  </a:lnTo>
                  <a:cubicBezTo>
                    <a:pt x="6449" y="11466"/>
                    <a:pt x="6464" y="11451"/>
                    <a:pt x="6482" y="11451"/>
                  </a:cubicBezTo>
                  <a:cubicBezTo>
                    <a:pt x="6501" y="11451"/>
                    <a:pt x="6516" y="11466"/>
                    <a:pt x="6516" y="11484"/>
                  </a:cubicBezTo>
                  <a:lnTo>
                    <a:pt x="6516" y="11485"/>
                  </a:lnTo>
                  <a:cubicBezTo>
                    <a:pt x="6516" y="11503"/>
                    <a:pt x="6501" y="11518"/>
                    <a:pt x="6482" y="11518"/>
                  </a:cubicBezTo>
                  <a:cubicBezTo>
                    <a:pt x="6464" y="11518"/>
                    <a:pt x="6449" y="11503"/>
                    <a:pt x="6449" y="11485"/>
                  </a:cubicBezTo>
                  <a:close/>
                  <a:moveTo>
                    <a:pt x="6449" y="11351"/>
                  </a:moveTo>
                  <a:lnTo>
                    <a:pt x="6449" y="11351"/>
                  </a:lnTo>
                  <a:cubicBezTo>
                    <a:pt x="6449" y="11333"/>
                    <a:pt x="6464" y="11318"/>
                    <a:pt x="6482" y="11318"/>
                  </a:cubicBezTo>
                  <a:cubicBezTo>
                    <a:pt x="6501" y="11318"/>
                    <a:pt x="6516" y="11333"/>
                    <a:pt x="6516" y="11351"/>
                  </a:cubicBezTo>
                  <a:cubicBezTo>
                    <a:pt x="6516" y="11370"/>
                    <a:pt x="6501" y="11384"/>
                    <a:pt x="6482" y="11384"/>
                  </a:cubicBezTo>
                  <a:cubicBezTo>
                    <a:pt x="6464" y="11384"/>
                    <a:pt x="6449" y="11370"/>
                    <a:pt x="6449" y="11351"/>
                  </a:cubicBezTo>
                  <a:close/>
                  <a:moveTo>
                    <a:pt x="6449" y="11218"/>
                  </a:moveTo>
                  <a:lnTo>
                    <a:pt x="6449" y="11218"/>
                  </a:lnTo>
                  <a:cubicBezTo>
                    <a:pt x="6449" y="11199"/>
                    <a:pt x="6464" y="11184"/>
                    <a:pt x="6482" y="11184"/>
                  </a:cubicBezTo>
                  <a:cubicBezTo>
                    <a:pt x="6501" y="11184"/>
                    <a:pt x="6516" y="11199"/>
                    <a:pt x="6516" y="11218"/>
                  </a:cubicBezTo>
                  <a:cubicBezTo>
                    <a:pt x="6516" y="11236"/>
                    <a:pt x="6501" y="11251"/>
                    <a:pt x="6482" y="11251"/>
                  </a:cubicBezTo>
                  <a:cubicBezTo>
                    <a:pt x="6464" y="11251"/>
                    <a:pt x="6449" y="11236"/>
                    <a:pt x="6449" y="11218"/>
                  </a:cubicBezTo>
                  <a:close/>
                  <a:moveTo>
                    <a:pt x="6449" y="11084"/>
                  </a:moveTo>
                  <a:lnTo>
                    <a:pt x="6449" y="11084"/>
                  </a:lnTo>
                  <a:cubicBezTo>
                    <a:pt x="6449" y="11066"/>
                    <a:pt x="6464" y="11051"/>
                    <a:pt x="6482" y="11051"/>
                  </a:cubicBezTo>
                  <a:cubicBezTo>
                    <a:pt x="6501" y="11051"/>
                    <a:pt x="6516" y="11066"/>
                    <a:pt x="6516" y="11084"/>
                  </a:cubicBezTo>
                  <a:cubicBezTo>
                    <a:pt x="6516" y="11103"/>
                    <a:pt x="6501" y="11118"/>
                    <a:pt x="6482" y="11118"/>
                  </a:cubicBezTo>
                  <a:cubicBezTo>
                    <a:pt x="6464" y="11118"/>
                    <a:pt x="6449" y="11103"/>
                    <a:pt x="6449" y="11084"/>
                  </a:cubicBezTo>
                  <a:close/>
                  <a:moveTo>
                    <a:pt x="6449" y="10951"/>
                  </a:moveTo>
                  <a:lnTo>
                    <a:pt x="6449" y="10951"/>
                  </a:lnTo>
                  <a:cubicBezTo>
                    <a:pt x="6449" y="10932"/>
                    <a:pt x="6464" y="10918"/>
                    <a:pt x="6482" y="10918"/>
                  </a:cubicBezTo>
                  <a:cubicBezTo>
                    <a:pt x="6501" y="10918"/>
                    <a:pt x="6516" y="10932"/>
                    <a:pt x="6516" y="10951"/>
                  </a:cubicBezTo>
                  <a:cubicBezTo>
                    <a:pt x="6516" y="10969"/>
                    <a:pt x="6501" y="10984"/>
                    <a:pt x="6482" y="10984"/>
                  </a:cubicBezTo>
                  <a:cubicBezTo>
                    <a:pt x="6464" y="10984"/>
                    <a:pt x="6449" y="10969"/>
                    <a:pt x="6449" y="10951"/>
                  </a:cubicBezTo>
                  <a:close/>
                  <a:moveTo>
                    <a:pt x="6449" y="10818"/>
                  </a:moveTo>
                  <a:lnTo>
                    <a:pt x="6449" y="10817"/>
                  </a:lnTo>
                  <a:cubicBezTo>
                    <a:pt x="6449" y="10799"/>
                    <a:pt x="6464" y="10784"/>
                    <a:pt x="6482" y="10784"/>
                  </a:cubicBezTo>
                  <a:cubicBezTo>
                    <a:pt x="6501" y="10784"/>
                    <a:pt x="6516" y="10799"/>
                    <a:pt x="6516" y="10817"/>
                  </a:cubicBezTo>
                  <a:lnTo>
                    <a:pt x="6516" y="10818"/>
                  </a:lnTo>
                  <a:cubicBezTo>
                    <a:pt x="6516" y="10836"/>
                    <a:pt x="6501" y="10851"/>
                    <a:pt x="6482" y="10851"/>
                  </a:cubicBezTo>
                  <a:cubicBezTo>
                    <a:pt x="6464" y="10851"/>
                    <a:pt x="6449" y="10836"/>
                    <a:pt x="6449" y="10818"/>
                  </a:cubicBezTo>
                  <a:close/>
                  <a:moveTo>
                    <a:pt x="6449" y="10684"/>
                  </a:moveTo>
                  <a:lnTo>
                    <a:pt x="6449" y="10684"/>
                  </a:lnTo>
                  <a:cubicBezTo>
                    <a:pt x="6449" y="10666"/>
                    <a:pt x="6464" y="10651"/>
                    <a:pt x="6482" y="10651"/>
                  </a:cubicBezTo>
                  <a:cubicBezTo>
                    <a:pt x="6501" y="10651"/>
                    <a:pt x="6516" y="10666"/>
                    <a:pt x="6516" y="10684"/>
                  </a:cubicBezTo>
                  <a:cubicBezTo>
                    <a:pt x="6516" y="10703"/>
                    <a:pt x="6501" y="10717"/>
                    <a:pt x="6482" y="10717"/>
                  </a:cubicBezTo>
                  <a:cubicBezTo>
                    <a:pt x="6464" y="10717"/>
                    <a:pt x="6449" y="10703"/>
                    <a:pt x="6449" y="10684"/>
                  </a:cubicBezTo>
                  <a:close/>
                  <a:moveTo>
                    <a:pt x="6449" y="10551"/>
                  </a:moveTo>
                  <a:lnTo>
                    <a:pt x="6449" y="10551"/>
                  </a:lnTo>
                  <a:cubicBezTo>
                    <a:pt x="6449" y="10532"/>
                    <a:pt x="6464" y="10517"/>
                    <a:pt x="6482" y="10517"/>
                  </a:cubicBezTo>
                  <a:cubicBezTo>
                    <a:pt x="6501" y="10517"/>
                    <a:pt x="6516" y="10532"/>
                    <a:pt x="6516" y="10551"/>
                  </a:cubicBezTo>
                  <a:cubicBezTo>
                    <a:pt x="6516" y="10569"/>
                    <a:pt x="6501" y="10584"/>
                    <a:pt x="6482" y="10584"/>
                  </a:cubicBezTo>
                  <a:cubicBezTo>
                    <a:pt x="6464" y="10584"/>
                    <a:pt x="6449" y="10569"/>
                    <a:pt x="6449" y="10551"/>
                  </a:cubicBezTo>
                  <a:close/>
                  <a:moveTo>
                    <a:pt x="6449" y="10417"/>
                  </a:moveTo>
                  <a:lnTo>
                    <a:pt x="6449" y="10417"/>
                  </a:lnTo>
                  <a:cubicBezTo>
                    <a:pt x="6449" y="10399"/>
                    <a:pt x="6464" y="10384"/>
                    <a:pt x="6482" y="10384"/>
                  </a:cubicBezTo>
                  <a:cubicBezTo>
                    <a:pt x="6501" y="10384"/>
                    <a:pt x="6516" y="10399"/>
                    <a:pt x="6516" y="10417"/>
                  </a:cubicBezTo>
                  <a:cubicBezTo>
                    <a:pt x="6516" y="10436"/>
                    <a:pt x="6501" y="10451"/>
                    <a:pt x="6482" y="10451"/>
                  </a:cubicBezTo>
                  <a:cubicBezTo>
                    <a:pt x="6464" y="10451"/>
                    <a:pt x="6449" y="10436"/>
                    <a:pt x="6449" y="10417"/>
                  </a:cubicBezTo>
                  <a:close/>
                  <a:moveTo>
                    <a:pt x="6449" y="10284"/>
                  </a:moveTo>
                  <a:lnTo>
                    <a:pt x="6449" y="10284"/>
                  </a:lnTo>
                  <a:cubicBezTo>
                    <a:pt x="6449" y="10265"/>
                    <a:pt x="6464" y="10251"/>
                    <a:pt x="6482" y="10251"/>
                  </a:cubicBezTo>
                  <a:cubicBezTo>
                    <a:pt x="6501" y="10251"/>
                    <a:pt x="6516" y="10265"/>
                    <a:pt x="6516" y="10284"/>
                  </a:cubicBezTo>
                  <a:cubicBezTo>
                    <a:pt x="6516" y="10302"/>
                    <a:pt x="6501" y="10317"/>
                    <a:pt x="6482" y="10317"/>
                  </a:cubicBezTo>
                  <a:cubicBezTo>
                    <a:pt x="6464" y="10317"/>
                    <a:pt x="6449" y="10302"/>
                    <a:pt x="6449" y="10284"/>
                  </a:cubicBezTo>
                  <a:close/>
                  <a:moveTo>
                    <a:pt x="6449" y="10151"/>
                  </a:moveTo>
                  <a:lnTo>
                    <a:pt x="6449" y="10150"/>
                  </a:lnTo>
                  <a:cubicBezTo>
                    <a:pt x="6449" y="10132"/>
                    <a:pt x="6464" y="10117"/>
                    <a:pt x="6482" y="10117"/>
                  </a:cubicBezTo>
                  <a:cubicBezTo>
                    <a:pt x="6501" y="10117"/>
                    <a:pt x="6516" y="10132"/>
                    <a:pt x="6516" y="10150"/>
                  </a:cubicBezTo>
                  <a:lnTo>
                    <a:pt x="6516" y="10151"/>
                  </a:lnTo>
                  <a:cubicBezTo>
                    <a:pt x="6516" y="10169"/>
                    <a:pt x="6501" y="10184"/>
                    <a:pt x="6482" y="10184"/>
                  </a:cubicBezTo>
                  <a:cubicBezTo>
                    <a:pt x="6464" y="10184"/>
                    <a:pt x="6449" y="10169"/>
                    <a:pt x="6449" y="10151"/>
                  </a:cubicBezTo>
                  <a:close/>
                  <a:moveTo>
                    <a:pt x="6449" y="10017"/>
                  </a:moveTo>
                  <a:lnTo>
                    <a:pt x="6449" y="10017"/>
                  </a:lnTo>
                  <a:cubicBezTo>
                    <a:pt x="6449" y="9999"/>
                    <a:pt x="6464" y="9984"/>
                    <a:pt x="6482" y="9984"/>
                  </a:cubicBezTo>
                  <a:cubicBezTo>
                    <a:pt x="6501" y="9984"/>
                    <a:pt x="6516" y="9999"/>
                    <a:pt x="6516" y="10017"/>
                  </a:cubicBezTo>
                  <a:cubicBezTo>
                    <a:pt x="6516" y="10036"/>
                    <a:pt x="6501" y="10050"/>
                    <a:pt x="6482" y="10050"/>
                  </a:cubicBezTo>
                  <a:cubicBezTo>
                    <a:pt x="6464" y="10050"/>
                    <a:pt x="6449" y="10036"/>
                    <a:pt x="6449" y="10017"/>
                  </a:cubicBezTo>
                  <a:close/>
                  <a:moveTo>
                    <a:pt x="6449" y="9884"/>
                  </a:moveTo>
                  <a:lnTo>
                    <a:pt x="6449" y="9884"/>
                  </a:lnTo>
                  <a:cubicBezTo>
                    <a:pt x="6449" y="9865"/>
                    <a:pt x="6464" y="9850"/>
                    <a:pt x="6482" y="9850"/>
                  </a:cubicBezTo>
                  <a:cubicBezTo>
                    <a:pt x="6501" y="9850"/>
                    <a:pt x="6516" y="9865"/>
                    <a:pt x="6516" y="9884"/>
                  </a:cubicBezTo>
                  <a:cubicBezTo>
                    <a:pt x="6516" y="9902"/>
                    <a:pt x="6501" y="9917"/>
                    <a:pt x="6482" y="9917"/>
                  </a:cubicBezTo>
                  <a:cubicBezTo>
                    <a:pt x="6464" y="9917"/>
                    <a:pt x="6449" y="9902"/>
                    <a:pt x="6449" y="9884"/>
                  </a:cubicBezTo>
                  <a:close/>
                  <a:moveTo>
                    <a:pt x="6449" y="9750"/>
                  </a:moveTo>
                  <a:lnTo>
                    <a:pt x="6449" y="9750"/>
                  </a:lnTo>
                  <a:cubicBezTo>
                    <a:pt x="6449" y="9732"/>
                    <a:pt x="6464" y="9717"/>
                    <a:pt x="6482" y="9717"/>
                  </a:cubicBezTo>
                  <a:cubicBezTo>
                    <a:pt x="6501" y="9717"/>
                    <a:pt x="6516" y="9732"/>
                    <a:pt x="6516" y="9750"/>
                  </a:cubicBezTo>
                  <a:cubicBezTo>
                    <a:pt x="6516" y="9769"/>
                    <a:pt x="6501" y="9784"/>
                    <a:pt x="6482" y="9784"/>
                  </a:cubicBezTo>
                  <a:cubicBezTo>
                    <a:pt x="6464" y="9784"/>
                    <a:pt x="6449" y="9769"/>
                    <a:pt x="6449" y="9750"/>
                  </a:cubicBezTo>
                  <a:close/>
                  <a:moveTo>
                    <a:pt x="6449" y="9617"/>
                  </a:moveTo>
                  <a:lnTo>
                    <a:pt x="6449" y="9617"/>
                  </a:lnTo>
                  <a:cubicBezTo>
                    <a:pt x="6449" y="9598"/>
                    <a:pt x="6464" y="9584"/>
                    <a:pt x="6482" y="9584"/>
                  </a:cubicBezTo>
                  <a:cubicBezTo>
                    <a:pt x="6501" y="9584"/>
                    <a:pt x="6516" y="9598"/>
                    <a:pt x="6516" y="9617"/>
                  </a:cubicBezTo>
                  <a:cubicBezTo>
                    <a:pt x="6516" y="9635"/>
                    <a:pt x="6501" y="9650"/>
                    <a:pt x="6482" y="9650"/>
                  </a:cubicBezTo>
                  <a:cubicBezTo>
                    <a:pt x="6464" y="9650"/>
                    <a:pt x="6449" y="9635"/>
                    <a:pt x="6449" y="9617"/>
                  </a:cubicBezTo>
                  <a:close/>
                  <a:moveTo>
                    <a:pt x="6449" y="9484"/>
                  </a:moveTo>
                  <a:lnTo>
                    <a:pt x="6449" y="9483"/>
                  </a:lnTo>
                  <a:cubicBezTo>
                    <a:pt x="6449" y="9465"/>
                    <a:pt x="6464" y="9450"/>
                    <a:pt x="6482" y="9450"/>
                  </a:cubicBezTo>
                  <a:cubicBezTo>
                    <a:pt x="6501" y="9450"/>
                    <a:pt x="6516" y="9465"/>
                    <a:pt x="6516" y="9483"/>
                  </a:cubicBezTo>
                  <a:lnTo>
                    <a:pt x="6516" y="9484"/>
                  </a:lnTo>
                  <a:cubicBezTo>
                    <a:pt x="6516" y="9502"/>
                    <a:pt x="6501" y="9517"/>
                    <a:pt x="6482" y="9517"/>
                  </a:cubicBezTo>
                  <a:cubicBezTo>
                    <a:pt x="6464" y="9517"/>
                    <a:pt x="6449" y="9502"/>
                    <a:pt x="6449" y="9484"/>
                  </a:cubicBezTo>
                  <a:close/>
                  <a:moveTo>
                    <a:pt x="6449" y="9350"/>
                  </a:moveTo>
                  <a:lnTo>
                    <a:pt x="6449" y="9350"/>
                  </a:lnTo>
                  <a:cubicBezTo>
                    <a:pt x="6449" y="9332"/>
                    <a:pt x="6464" y="9317"/>
                    <a:pt x="6482" y="9317"/>
                  </a:cubicBezTo>
                  <a:cubicBezTo>
                    <a:pt x="6501" y="9317"/>
                    <a:pt x="6516" y="9332"/>
                    <a:pt x="6516" y="9350"/>
                  </a:cubicBezTo>
                  <a:cubicBezTo>
                    <a:pt x="6516" y="9369"/>
                    <a:pt x="6501" y="9383"/>
                    <a:pt x="6482" y="9383"/>
                  </a:cubicBezTo>
                  <a:cubicBezTo>
                    <a:pt x="6464" y="9383"/>
                    <a:pt x="6449" y="9369"/>
                    <a:pt x="6449" y="9350"/>
                  </a:cubicBezTo>
                  <a:close/>
                  <a:moveTo>
                    <a:pt x="6449" y="9217"/>
                  </a:moveTo>
                  <a:lnTo>
                    <a:pt x="6449" y="9217"/>
                  </a:lnTo>
                  <a:cubicBezTo>
                    <a:pt x="6449" y="9198"/>
                    <a:pt x="6464" y="9183"/>
                    <a:pt x="6482" y="9183"/>
                  </a:cubicBezTo>
                  <a:cubicBezTo>
                    <a:pt x="6501" y="9183"/>
                    <a:pt x="6516" y="9198"/>
                    <a:pt x="6516" y="9217"/>
                  </a:cubicBezTo>
                  <a:cubicBezTo>
                    <a:pt x="6516" y="9235"/>
                    <a:pt x="6501" y="9250"/>
                    <a:pt x="6482" y="9250"/>
                  </a:cubicBezTo>
                  <a:cubicBezTo>
                    <a:pt x="6464" y="9250"/>
                    <a:pt x="6449" y="9235"/>
                    <a:pt x="6449" y="9217"/>
                  </a:cubicBezTo>
                  <a:close/>
                  <a:moveTo>
                    <a:pt x="6449" y="9083"/>
                  </a:moveTo>
                  <a:lnTo>
                    <a:pt x="6449" y="9083"/>
                  </a:lnTo>
                  <a:cubicBezTo>
                    <a:pt x="6449" y="9065"/>
                    <a:pt x="6464" y="9050"/>
                    <a:pt x="6482" y="9050"/>
                  </a:cubicBezTo>
                  <a:cubicBezTo>
                    <a:pt x="6501" y="9050"/>
                    <a:pt x="6516" y="9065"/>
                    <a:pt x="6516" y="9083"/>
                  </a:cubicBezTo>
                  <a:cubicBezTo>
                    <a:pt x="6516" y="9102"/>
                    <a:pt x="6501" y="9117"/>
                    <a:pt x="6482" y="9117"/>
                  </a:cubicBezTo>
                  <a:cubicBezTo>
                    <a:pt x="6464" y="9117"/>
                    <a:pt x="6449" y="9102"/>
                    <a:pt x="6449" y="9083"/>
                  </a:cubicBezTo>
                  <a:close/>
                  <a:moveTo>
                    <a:pt x="6449" y="8950"/>
                  </a:moveTo>
                  <a:lnTo>
                    <a:pt x="6449" y="8950"/>
                  </a:lnTo>
                  <a:cubicBezTo>
                    <a:pt x="6449" y="8931"/>
                    <a:pt x="6464" y="8917"/>
                    <a:pt x="6482" y="8917"/>
                  </a:cubicBezTo>
                  <a:cubicBezTo>
                    <a:pt x="6501" y="8917"/>
                    <a:pt x="6516" y="8931"/>
                    <a:pt x="6516" y="8950"/>
                  </a:cubicBezTo>
                  <a:cubicBezTo>
                    <a:pt x="6516" y="8968"/>
                    <a:pt x="6501" y="8983"/>
                    <a:pt x="6482" y="8983"/>
                  </a:cubicBezTo>
                  <a:cubicBezTo>
                    <a:pt x="6464" y="8983"/>
                    <a:pt x="6449" y="8968"/>
                    <a:pt x="6449" y="8950"/>
                  </a:cubicBezTo>
                  <a:close/>
                  <a:moveTo>
                    <a:pt x="6449" y="8817"/>
                  </a:moveTo>
                  <a:lnTo>
                    <a:pt x="6449" y="8816"/>
                  </a:lnTo>
                  <a:cubicBezTo>
                    <a:pt x="6449" y="8798"/>
                    <a:pt x="6464" y="8783"/>
                    <a:pt x="6482" y="8783"/>
                  </a:cubicBezTo>
                  <a:cubicBezTo>
                    <a:pt x="6501" y="8783"/>
                    <a:pt x="6516" y="8798"/>
                    <a:pt x="6516" y="8816"/>
                  </a:cubicBezTo>
                  <a:lnTo>
                    <a:pt x="6516" y="8817"/>
                  </a:lnTo>
                  <a:cubicBezTo>
                    <a:pt x="6516" y="8835"/>
                    <a:pt x="6501" y="8850"/>
                    <a:pt x="6482" y="8850"/>
                  </a:cubicBezTo>
                  <a:cubicBezTo>
                    <a:pt x="6464" y="8850"/>
                    <a:pt x="6449" y="8835"/>
                    <a:pt x="6449" y="8817"/>
                  </a:cubicBezTo>
                  <a:close/>
                  <a:moveTo>
                    <a:pt x="6449" y="8683"/>
                  </a:moveTo>
                  <a:lnTo>
                    <a:pt x="6449" y="8683"/>
                  </a:lnTo>
                  <a:cubicBezTo>
                    <a:pt x="6449" y="8665"/>
                    <a:pt x="6464" y="8650"/>
                    <a:pt x="6482" y="8650"/>
                  </a:cubicBezTo>
                  <a:cubicBezTo>
                    <a:pt x="6501" y="8650"/>
                    <a:pt x="6516" y="8665"/>
                    <a:pt x="6516" y="8683"/>
                  </a:cubicBezTo>
                  <a:cubicBezTo>
                    <a:pt x="6516" y="8702"/>
                    <a:pt x="6501" y="8716"/>
                    <a:pt x="6482" y="8716"/>
                  </a:cubicBezTo>
                  <a:cubicBezTo>
                    <a:pt x="6464" y="8716"/>
                    <a:pt x="6449" y="8702"/>
                    <a:pt x="6449" y="8683"/>
                  </a:cubicBezTo>
                  <a:close/>
                  <a:moveTo>
                    <a:pt x="6449" y="8550"/>
                  </a:moveTo>
                  <a:lnTo>
                    <a:pt x="6449" y="8550"/>
                  </a:lnTo>
                  <a:cubicBezTo>
                    <a:pt x="6449" y="8531"/>
                    <a:pt x="6464" y="8516"/>
                    <a:pt x="6482" y="8516"/>
                  </a:cubicBezTo>
                  <a:cubicBezTo>
                    <a:pt x="6501" y="8516"/>
                    <a:pt x="6516" y="8531"/>
                    <a:pt x="6516" y="8550"/>
                  </a:cubicBezTo>
                  <a:cubicBezTo>
                    <a:pt x="6516" y="8568"/>
                    <a:pt x="6501" y="8583"/>
                    <a:pt x="6482" y="8583"/>
                  </a:cubicBezTo>
                  <a:cubicBezTo>
                    <a:pt x="6464" y="8583"/>
                    <a:pt x="6449" y="8568"/>
                    <a:pt x="6449" y="8550"/>
                  </a:cubicBezTo>
                  <a:close/>
                  <a:moveTo>
                    <a:pt x="6449" y="8416"/>
                  </a:moveTo>
                  <a:lnTo>
                    <a:pt x="6449" y="8416"/>
                  </a:lnTo>
                  <a:cubicBezTo>
                    <a:pt x="6449" y="8398"/>
                    <a:pt x="6464" y="8383"/>
                    <a:pt x="6482" y="8383"/>
                  </a:cubicBezTo>
                  <a:cubicBezTo>
                    <a:pt x="6501" y="8383"/>
                    <a:pt x="6516" y="8398"/>
                    <a:pt x="6516" y="8416"/>
                  </a:cubicBezTo>
                  <a:cubicBezTo>
                    <a:pt x="6516" y="8435"/>
                    <a:pt x="6501" y="8450"/>
                    <a:pt x="6482" y="8450"/>
                  </a:cubicBezTo>
                  <a:cubicBezTo>
                    <a:pt x="6464" y="8450"/>
                    <a:pt x="6449" y="8435"/>
                    <a:pt x="6449" y="8416"/>
                  </a:cubicBezTo>
                  <a:close/>
                  <a:moveTo>
                    <a:pt x="6449" y="8283"/>
                  </a:moveTo>
                  <a:lnTo>
                    <a:pt x="6449" y="8283"/>
                  </a:lnTo>
                  <a:cubicBezTo>
                    <a:pt x="6449" y="8264"/>
                    <a:pt x="6464" y="8250"/>
                    <a:pt x="6482" y="8250"/>
                  </a:cubicBezTo>
                  <a:cubicBezTo>
                    <a:pt x="6501" y="8250"/>
                    <a:pt x="6516" y="8264"/>
                    <a:pt x="6516" y="8283"/>
                  </a:cubicBezTo>
                  <a:cubicBezTo>
                    <a:pt x="6516" y="8301"/>
                    <a:pt x="6501" y="8316"/>
                    <a:pt x="6482" y="8316"/>
                  </a:cubicBezTo>
                  <a:cubicBezTo>
                    <a:pt x="6464" y="8316"/>
                    <a:pt x="6449" y="8301"/>
                    <a:pt x="6449" y="8283"/>
                  </a:cubicBezTo>
                  <a:close/>
                  <a:moveTo>
                    <a:pt x="6449" y="8150"/>
                  </a:moveTo>
                  <a:lnTo>
                    <a:pt x="6449" y="8149"/>
                  </a:lnTo>
                  <a:cubicBezTo>
                    <a:pt x="6449" y="8131"/>
                    <a:pt x="6464" y="8116"/>
                    <a:pt x="6482" y="8116"/>
                  </a:cubicBezTo>
                  <a:cubicBezTo>
                    <a:pt x="6501" y="8116"/>
                    <a:pt x="6516" y="8131"/>
                    <a:pt x="6516" y="8149"/>
                  </a:cubicBezTo>
                  <a:lnTo>
                    <a:pt x="6516" y="8150"/>
                  </a:lnTo>
                  <a:cubicBezTo>
                    <a:pt x="6516" y="8168"/>
                    <a:pt x="6501" y="8183"/>
                    <a:pt x="6482" y="8183"/>
                  </a:cubicBezTo>
                  <a:cubicBezTo>
                    <a:pt x="6464" y="8183"/>
                    <a:pt x="6449" y="8168"/>
                    <a:pt x="6449" y="8150"/>
                  </a:cubicBezTo>
                  <a:close/>
                  <a:moveTo>
                    <a:pt x="6449" y="8016"/>
                  </a:moveTo>
                  <a:lnTo>
                    <a:pt x="6449" y="8016"/>
                  </a:lnTo>
                  <a:cubicBezTo>
                    <a:pt x="6449" y="7998"/>
                    <a:pt x="6464" y="7983"/>
                    <a:pt x="6482" y="7983"/>
                  </a:cubicBezTo>
                  <a:cubicBezTo>
                    <a:pt x="6501" y="7983"/>
                    <a:pt x="6516" y="7998"/>
                    <a:pt x="6516" y="8016"/>
                  </a:cubicBezTo>
                  <a:cubicBezTo>
                    <a:pt x="6516" y="8035"/>
                    <a:pt x="6501" y="8049"/>
                    <a:pt x="6482" y="8049"/>
                  </a:cubicBezTo>
                  <a:cubicBezTo>
                    <a:pt x="6464" y="8049"/>
                    <a:pt x="6449" y="8035"/>
                    <a:pt x="6449" y="8016"/>
                  </a:cubicBezTo>
                  <a:close/>
                  <a:moveTo>
                    <a:pt x="6449" y="7883"/>
                  </a:moveTo>
                  <a:lnTo>
                    <a:pt x="6449" y="7883"/>
                  </a:lnTo>
                  <a:cubicBezTo>
                    <a:pt x="6449" y="7864"/>
                    <a:pt x="6464" y="7849"/>
                    <a:pt x="6482" y="7849"/>
                  </a:cubicBezTo>
                  <a:cubicBezTo>
                    <a:pt x="6501" y="7849"/>
                    <a:pt x="6516" y="7864"/>
                    <a:pt x="6516" y="7883"/>
                  </a:cubicBezTo>
                  <a:cubicBezTo>
                    <a:pt x="6516" y="7901"/>
                    <a:pt x="6501" y="7916"/>
                    <a:pt x="6482" y="7916"/>
                  </a:cubicBezTo>
                  <a:cubicBezTo>
                    <a:pt x="6464" y="7916"/>
                    <a:pt x="6449" y="7901"/>
                    <a:pt x="6449" y="7883"/>
                  </a:cubicBezTo>
                  <a:close/>
                  <a:moveTo>
                    <a:pt x="6449" y="7749"/>
                  </a:moveTo>
                  <a:lnTo>
                    <a:pt x="6449" y="7749"/>
                  </a:lnTo>
                  <a:cubicBezTo>
                    <a:pt x="6449" y="7731"/>
                    <a:pt x="6464" y="7716"/>
                    <a:pt x="6482" y="7716"/>
                  </a:cubicBezTo>
                  <a:cubicBezTo>
                    <a:pt x="6501" y="7716"/>
                    <a:pt x="6516" y="7731"/>
                    <a:pt x="6516" y="7749"/>
                  </a:cubicBezTo>
                  <a:cubicBezTo>
                    <a:pt x="6516" y="7768"/>
                    <a:pt x="6501" y="7783"/>
                    <a:pt x="6482" y="7783"/>
                  </a:cubicBezTo>
                  <a:cubicBezTo>
                    <a:pt x="6464" y="7783"/>
                    <a:pt x="6449" y="7768"/>
                    <a:pt x="6449" y="7749"/>
                  </a:cubicBezTo>
                  <a:close/>
                  <a:moveTo>
                    <a:pt x="6449" y="7616"/>
                  </a:moveTo>
                  <a:lnTo>
                    <a:pt x="6449" y="7616"/>
                  </a:lnTo>
                  <a:cubicBezTo>
                    <a:pt x="6449" y="7597"/>
                    <a:pt x="6464" y="7582"/>
                    <a:pt x="6482" y="7582"/>
                  </a:cubicBezTo>
                  <a:cubicBezTo>
                    <a:pt x="6501" y="7582"/>
                    <a:pt x="6516" y="7597"/>
                    <a:pt x="6516" y="7616"/>
                  </a:cubicBezTo>
                  <a:cubicBezTo>
                    <a:pt x="6516" y="7634"/>
                    <a:pt x="6501" y="7649"/>
                    <a:pt x="6482" y="7649"/>
                  </a:cubicBezTo>
                  <a:cubicBezTo>
                    <a:pt x="6464" y="7649"/>
                    <a:pt x="6449" y="7634"/>
                    <a:pt x="6449" y="7616"/>
                  </a:cubicBezTo>
                  <a:close/>
                  <a:moveTo>
                    <a:pt x="6449" y="7482"/>
                  </a:moveTo>
                  <a:lnTo>
                    <a:pt x="6449" y="7482"/>
                  </a:lnTo>
                  <a:cubicBezTo>
                    <a:pt x="6449" y="7464"/>
                    <a:pt x="6464" y="7449"/>
                    <a:pt x="6482" y="7449"/>
                  </a:cubicBezTo>
                  <a:cubicBezTo>
                    <a:pt x="6501" y="7449"/>
                    <a:pt x="6516" y="7464"/>
                    <a:pt x="6516" y="7482"/>
                  </a:cubicBezTo>
                  <a:cubicBezTo>
                    <a:pt x="6516" y="7501"/>
                    <a:pt x="6501" y="7516"/>
                    <a:pt x="6482" y="7516"/>
                  </a:cubicBezTo>
                  <a:cubicBezTo>
                    <a:pt x="6464" y="7516"/>
                    <a:pt x="6449" y="7501"/>
                    <a:pt x="6449" y="7482"/>
                  </a:cubicBezTo>
                  <a:close/>
                  <a:moveTo>
                    <a:pt x="6449" y="7349"/>
                  </a:moveTo>
                  <a:lnTo>
                    <a:pt x="6449" y="7349"/>
                  </a:lnTo>
                  <a:cubicBezTo>
                    <a:pt x="6449" y="7331"/>
                    <a:pt x="6464" y="7316"/>
                    <a:pt x="6482" y="7316"/>
                  </a:cubicBezTo>
                  <a:cubicBezTo>
                    <a:pt x="6501" y="7316"/>
                    <a:pt x="6516" y="7331"/>
                    <a:pt x="6516" y="7349"/>
                  </a:cubicBezTo>
                  <a:cubicBezTo>
                    <a:pt x="6516" y="7368"/>
                    <a:pt x="6501" y="7382"/>
                    <a:pt x="6482" y="7382"/>
                  </a:cubicBezTo>
                  <a:cubicBezTo>
                    <a:pt x="6464" y="7382"/>
                    <a:pt x="6449" y="7368"/>
                    <a:pt x="6449" y="7349"/>
                  </a:cubicBezTo>
                  <a:close/>
                  <a:moveTo>
                    <a:pt x="6449" y="7216"/>
                  </a:moveTo>
                  <a:lnTo>
                    <a:pt x="6449" y="7216"/>
                  </a:lnTo>
                  <a:cubicBezTo>
                    <a:pt x="6449" y="7197"/>
                    <a:pt x="6464" y="7182"/>
                    <a:pt x="6482" y="7182"/>
                  </a:cubicBezTo>
                  <a:cubicBezTo>
                    <a:pt x="6501" y="7182"/>
                    <a:pt x="6516" y="7197"/>
                    <a:pt x="6516" y="7216"/>
                  </a:cubicBezTo>
                  <a:cubicBezTo>
                    <a:pt x="6516" y="7234"/>
                    <a:pt x="6501" y="7249"/>
                    <a:pt x="6482" y="7249"/>
                  </a:cubicBezTo>
                  <a:cubicBezTo>
                    <a:pt x="6464" y="7249"/>
                    <a:pt x="6449" y="7234"/>
                    <a:pt x="6449" y="7216"/>
                  </a:cubicBezTo>
                  <a:close/>
                  <a:moveTo>
                    <a:pt x="6449" y="7082"/>
                  </a:moveTo>
                  <a:lnTo>
                    <a:pt x="6449" y="7082"/>
                  </a:lnTo>
                  <a:cubicBezTo>
                    <a:pt x="6449" y="7064"/>
                    <a:pt x="6464" y="7049"/>
                    <a:pt x="6482" y="7049"/>
                  </a:cubicBezTo>
                  <a:cubicBezTo>
                    <a:pt x="6501" y="7049"/>
                    <a:pt x="6516" y="7064"/>
                    <a:pt x="6516" y="7082"/>
                  </a:cubicBezTo>
                  <a:cubicBezTo>
                    <a:pt x="6516" y="7101"/>
                    <a:pt x="6501" y="7116"/>
                    <a:pt x="6482" y="7116"/>
                  </a:cubicBezTo>
                  <a:cubicBezTo>
                    <a:pt x="6464" y="7116"/>
                    <a:pt x="6449" y="7101"/>
                    <a:pt x="6449" y="7082"/>
                  </a:cubicBezTo>
                  <a:close/>
                  <a:moveTo>
                    <a:pt x="6449" y="6949"/>
                  </a:moveTo>
                  <a:lnTo>
                    <a:pt x="6449" y="6949"/>
                  </a:lnTo>
                  <a:cubicBezTo>
                    <a:pt x="6449" y="6930"/>
                    <a:pt x="6464" y="6915"/>
                    <a:pt x="6482" y="6915"/>
                  </a:cubicBezTo>
                  <a:cubicBezTo>
                    <a:pt x="6501" y="6915"/>
                    <a:pt x="6516" y="6930"/>
                    <a:pt x="6516" y="6949"/>
                  </a:cubicBezTo>
                  <a:cubicBezTo>
                    <a:pt x="6516" y="6967"/>
                    <a:pt x="6501" y="6982"/>
                    <a:pt x="6482" y="6982"/>
                  </a:cubicBezTo>
                  <a:cubicBezTo>
                    <a:pt x="6464" y="6982"/>
                    <a:pt x="6449" y="6967"/>
                    <a:pt x="6449" y="6949"/>
                  </a:cubicBezTo>
                  <a:close/>
                  <a:moveTo>
                    <a:pt x="6449" y="6815"/>
                  </a:moveTo>
                  <a:lnTo>
                    <a:pt x="6449" y="6815"/>
                  </a:lnTo>
                  <a:cubicBezTo>
                    <a:pt x="6449" y="6797"/>
                    <a:pt x="6464" y="6782"/>
                    <a:pt x="6482" y="6782"/>
                  </a:cubicBezTo>
                  <a:cubicBezTo>
                    <a:pt x="6501" y="6782"/>
                    <a:pt x="6516" y="6797"/>
                    <a:pt x="6516" y="6815"/>
                  </a:cubicBezTo>
                  <a:cubicBezTo>
                    <a:pt x="6516" y="6834"/>
                    <a:pt x="6501" y="6849"/>
                    <a:pt x="6482" y="6849"/>
                  </a:cubicBezTo>
                  <a:cubicBezTo>
                    <a:pt x="6464" y="6849"/>
                    <a:pt x="6449" y="6834"/>
                    <a:pt x="6449" y="6815"/>
                  </a:cubicBezTo>
                  <a:close/>
                  <a:moveTo>
                    <a:pt x="6449" y="6682"/>
                  </a:moveTo>
                  <a:lnTo>
                    <a:pt x="6449" y="6682"/>
                  </a:lnTo>
                  <a:cubicBezTo>
                    <a:pt x="6449" y="6664"/>
                    <a:pt x="6464" y="6649"/>
                    <a:pt x="6482" y="6649"/>
                  </a:cubicBezTo>
                  <a:cubicBezTo>
                    <a:pt x="6501" y="6649"/>
                    <a:pt x="6516" y="6664"/>
                    <a:pt x="6516" y="6682"/>
                  </a:cubicBezTo>
                  <a:cubicBezTo>
                    <a:pt x="6516" y="6701"/>
                    <a:pt x="6501" y="6715"/>
                    <a:pt x="6482" y="6715"/>
                  </a:cubicBezTo>
                  <a:cubicBezTo>
                    <a:pt x="6464" y="6715"/>
                    <a:pt x="6449" y="6701"/>
                    <a:pt x="6449" y="6682"/>
                  </a:cubicBezTo>
                  <a:close/>
                  <a:moveTo>
                    <a:pt x="6449" y="6549"/>
                  </a:moveTo>
                  <a:lnTo>
                    <a:pt x="6449" y="6549"/>
                  </a:lnTo>
                  <a:cubicBezTo>
                    <a:pt x="6449" y="6530"/>
                    <a:pt x="6464" y="6515"/>
                    <a:pt x="6482" y="6515"/>
                  </a:cubicBezTo>
                  <a:cubicBezTo>
                    <a:pt x="6501" y="6515"/>
                    <a:pt x="6516" y="6530"/>
                    <a:pt x="6516" y="6549"/>
                  </a:cubicBezTo>
                  <a:cubicBezTo>
                    <a:pt x="6516" y="6567"/>
                    <a:pt x="6501" y="6582"/>
                    <a:pt x="6482" y="6582"/>
                  </a:cubicBezTo>
                  <a:cubicBezTo>
                    <a:pt x="6464" y="6582"/>
                    <a:pt x="6449" y="6567"/>
                    <a:pt x="6449" y="6549"/>
                  </a:cubicBezTo>
                  <a:close/>
                  <a:moveTo>
                    <a:pt x="6449" y="6415"/>
                  </a:moveTo>
                  <a:lnTo>
                    <a:pt x="6449" y="6415"/>
                  </a:lnTo>
                  <a:cubicBezTo>
                    <a:pt x="6449" y="6397"/>
                    <a:pt x="6464" y="6382"/>
                    <a:pt x="6482" y="6382"/>
                  </a:cubicBezTo>
                  <a:cubicBezTo>
                    <a:pt x="6501" y="6382"/>
                    <a:pt x="6516" y="6397"/>
                    <a:pt x="6516" y="6415"/>
                  </a:cubicBezTo>
                  <a:cubicBezTo>
                    <a:pt x="6516" y="6434"/>
                    <a:pt x="6501" y="6449"/>
                    <a:pt x="6482" y="6449"/>
                  </a:cubicBezTo>
                  <a:cubicBezTo>
                    <a:pt x="6464" y="6449"/>
                    <a:pt x="6449" y="6434"/>
                    <a:pt x="6449" y="6415"/>
                  </a:cubicBezTo>
                  <a:close/>
                  <a:moveTo>
                    <a:pt x="6449" y="6282"/>
                  </a:moveTo>
                  <a:lnTo>
                    <a:pt x="6449" y="6282"/>
                  </a:lnTo>
                  <a:cubicBezTo>
                    <a:pt x="6449" y="6263"/>
                    <a:pt x="6464" y="6248"/>
                    <a:pt x="6482" y="6248"/>
                  </a:cubicBezTo>
                  <a:cubicBezTo>
                    <a:pt x="6501" y="6248"/>
                    <a:pt x="6516" y="6263"/>
                    <a:pt x="6516" y="6282"/>
                  </a:cubicBezTo>
                  <a:cubicBezTo>
                    <a:pt x="6516" y="6300"/>
                    <a:pt x="6501" y="6315"/>
                    <a:pt x="6482" y="6315"/>
                  </a:cubicBezTo>
                  <a:cubicBezTo>
                    <a:pt x="6464" y="6315"/>
                    <a:pt x="6449" y="6300"/>
                    <a:pt x="6449" y="6282"/>
                  </a:cubicBezTo>
                  <a:close/>
                  <a:moveTo>
                    <a:pt x="6449" y="6148"/>
                  </a:moveTo>
                  <a:lnTo>
                    <a:pt x="6449" y="6148"/>
                  </a:lnTo>
                  <a:cubicBezTo>
                    <a:pt x="6449" y="6130"/>
                    <a:pt x="6464" y="6115"/>
                    <a:pt x="6482" y="6115"/>
                  </a:cubicBezTo>
                  <a:cubicBezTo>
                    <a:pt x="6501" y="6115"/>
                    <a:pt x="6516" y="6130"/>
                    <a:pt x="6516" y="6148"/>
                  </a:cubicBezTo>
                  <a:cubicBezTo>
                    <a:pt x="6516" y="6167"/>
                    <a:pt x="6501" y="6182"/>
                    <a:pt x="6482" y="6182"/>
                  </a:cubicBezTo>
                  <a:cubicBezTo>
                    <a:pt x="6464" y="6182"/>
                    <a:pt x="6449" y="6167"/>
                    <a:pt x="6449" y="6148"/>
                  </a:cubicBezTo>
                  <a:close/>
                  <a:moveTo>
                    <a:pt x="6449" y="6015"/>
                  </a:moveTo>
                  <a:lnTo>
                    <a:pt x="6449" y="6015"/>
                  </a:lnTo>
                  <a:cubicBezTo>
                    <a:pt x="6449" y="5997"/>
                    <a:pt x="6464" y="5982"/>
                    <a:pt x="6482" y="5982"/>
                  </a:cubicBezTo>
                  <a:cubicBezTo>
                    <a:pt x="6501" y="5982"/>
                    <a:pt x="6516" y="5997"/>
                    <a:pt x="6516" y="6015"/>
                  </a:cubicBezTo>
                  <a:cubicBezTo>
                    <a:pt x="6516" y="6033"/>
                    <a:pt x="6501" y="6048"/>
                    <a:pt x="6482" y="6048"/>
                  </a:cubicBezTo>
                  <a:cubicBezTo>
                    <a:pt x="6464" y="6048"/>
                    <a:pt x="6449" y="6033"/>
                    <a:pt x="6449" y="6015"/>
                  </a:cubicBezTo>
                  <a:close/>
                  <a:moveTo>
                    <a:pt x="6449" y="5882"/>
                  </a:moveTo>
                  <a:lnTo>
                    <a:pt x="6449" y="5882"/>
                  </a:lnTo>
                  <a:cubicBezTo>
                    <a:pt x="6449" y="5863"/>
                    <a:pt x="6464" y="5848"/>
                    <a:pt x="6482" y="5848"/>
                  </a:cubicBezTo>
                  <a:cubicBezTo>
                    <a:pt x="6501" y="5848"/>
                    <a:pt x="6516" y="5863"/>
                    <a:pt x="6516" y="5882"/>
                  </a:cubicBezTo>
                  <a:cubicBezTo>
                    <a:pt x="6516" y="5900"/>
                    <a:pt x="6501" y="5915"/>
                    <a:pt x="6482" y="5915"/>
                  </a:cubicBezTo>
                  <a:cubicBezTo>
                    <a:pt x="6464" y="5915"/>
                    <a:pt x="6449" y="5900"/>
                    <a:pt x="6449" y="5882"/>
                  </a:cubicBezTo>
                  <a:close/>
                  <a:moveTo>
                    <a:pt x="6449" y="5748"/>
                  </a:moveTo>
                  <a:lnTo>
                    <a:pt x="6449" y="5748"/>
                  </a:lnTo>
                  <a:cubicBezTo>
                    <a:pt x="6449" y="5730"/>
                    <a:pt x="6464" y="5715"/>
                    <a:pt x="6482" y="5715"/>
                  </a:cubicBezTo>
                  <a:cubicBezTo>
                    <a:pt x="6501" y="5715"/>
                    <a:pt x="6516" y="5730"/>
                    <a:pt x="6516" y="5748"/>
                  </a:cubicBezTo>
                  <a:cubicBezTo>
                    <a:pt x="6516" y="5767"/>
                    <a:pt x="6501" y="5782"/>
                    <a:pt x="6482" y="5782"/>
                  </a:cubicBezTo>
                  <a:cubicBezTo>
                    <a:pt x="6464" y="5782"/>
                    <a:pt x="6449" y="5767"/>
                    <a:pt x="6449" y="5748"/>
                  </a:cubicBezTo>
                  <a:close/>
                  <a:moveTo>
                    <a:pt x="6449" y="5615"/>
                  </a:moveTo>
                  <a:lnTo>
                    <a:pt x="6449" y="5615"/>
                  </a:lnTo>
                  <a:cubicBezTo>
                    <a:pt x="6449" y="5596"/>
                    <a:pt x="6464" y="5581"/>
                    <a:pt x="6482" y="5581"/>
                  </a:cubicBezTo>
                  <a:cubicBezTo>
                    <a:pt x="6501" y="5581"/>
                    <a:pt x="6516" y="5596"/>
                    <a:pt x="6516" y="5615"/>
                  </a:cubicBezTo>
                  <a:cubicBezTo>
                    <a:pt x="6516" y="5633"/>
                    <a:pt x="6501" y="5648"/>
                    <a:pt x="6482" y="5648"/>
                  </a:cubicBezTo>
                  <a:cubicBezTo>
                    <a:pt x="6464" y="5648"/>
                    <a:pt x="6449" y="5633"/>
                    <a:pt x="6449" y="5615"/>
                  </a:cubicBezTo>
                  <a:close/>
                  <a:moveTo>
                    <a:pt x="6449" y="5481"/>
                  </a:moveTo>
                  <a:lnTo>
                    <a:pt x="6449" y="5481"/>
                  </a:lnTo>
                  <a:cubicBezTo>
                    <a:pt x="6449" y="5463"/>
                    <a:pt x="6464" y="5448"/>
                    <a:pt x="6482" y="5448"/>
                  </a:cubicBezTo>
                  <a:cubicBezTo>
                    <a:pt x="6501" y="5448"/>
                    <a:pt x="6516" y="5463"/>
                    <a:pt x="6516" y="5481"/>
                  </a:cubicBezTo>
                  <a:cubicBezTo>
                    <a:pt x="6516" y="5500"/>
                    <a:pt x="6501" y="5515"/>
                    <a:pt x="6482" y="5515"/>
                  </a:cubicBezTo>
                  <a:cubicBezTo>
                    <a:pt x="6464" y="5515"/>
                    <a:pt x="6449" y="5500"/>
                    <a:pt x="6449" y="5481"/>
                  </a:cubicBezTo>
                  <a:close/>
                  <a:moveTo>
                    <a:pt x="6449" y="5348"/>
                  </a:moveTo>
                  <a:lnTo>
                    <a:pt x="6449" y="5348"/>
                  </a:lnTo>
                  <a:cubicBezTo>
                    <a:pt x="6449" y="5330"/>
                    <a:pt x="6464" y="5315"/>
                    <a:pt x="6482" y="5315"/>
                  </a:cubicBezTo>
                  <a:cubicBezTo>
                    <a:pt x="6501" y="5315"/>
                    <a:pt x="6516" y="5330"/>
                    <a:pt x="6516" y="5348"/>
                  </a:cubicBezTo>
                  <a:cubicBezTo>
                    <a:pt x="6516" y="5366"/>
                    <a:pt x="6501" y="5381"/>
                    <a:pt x="6482" y="5381"/>
                  </a:cubicBezTo>
                  <a:cubicBezTo>
                    <a:pt x="6464" y="5381"/>
                    <a:pt x="6449" y="5366"/>
                    <a:pt x="6449" y="5348"/>
                  </a:cubicBezTo>
                  <a:close/>
                  <a:moveTo>
                    <a:pt x="6449" y="5215"/>
                  </a:moveTo>
                  <a:lnTo>
                    <a:pt x="6449" y="5215"/>
                  </a:lnTo>
                  <a:cubicBezTo>
                    <a:pt x="6449" y="5196"/>
                    <a:pt x="6464" y="5181"/>
                    <a:pt x="6482" y="5181"/>
                  </a:cubicBezTo>
                  <a:cubicBezTo>
                    <a:pt x="6501" y="5181"/>
                    <a:pt x="6516" y="5196"/>
                    <a:pt x="6516" y="5215"/>
                  </a:cubicBezTo>
                  <a:cubicBezTo>
                    <a:pt x="6516" y="5233"/>
                    <a:pt x="6501" y="5248"/>
                    <a:pt x="6482" y="5248"/>
                  </a:cubicBezTo>
                  <a:cubicBezTo>
                    <a:pt x="6464" y="5248"/>
                    <a:pt x="6449" y="5233"/>
                    <a:pt x="6449" y="5215"/>
                  </a:cubicBezTo>
                  <a:close/>
                  <a:moveTo>
                    <a:pt x="6449" y="5081"/>
                  </a:moveTo>
                  <a:lnTo>
                    <a:pt x="6449" y="5081"/>
                  </a:lnTo>
                  <a:cubicBezTo>
                    <a:pt x="6449" y="5063"/>
                    <a:pt x="6464" y="5048"/>
                    <a:pt x="6482" y="5048"/>
                  </a:cubicBezTo>
                  <a:cubicBezTo>
                    <a:pt x="6501" y="5048"/>
                    <a:pt x="6516" y="5063"/>
                    <a:pt x="6516" y="5081"/>
                  </a:cubicBezTo>
                  <a:cubicBezTo>
                    <a:pt x="6516" y="5100"/>
                    <a:pt x="6501" y="5115"/>
                    <a:pt x="6482" y="5115"/>
                  </a:cubicBezTo>
                  <a:cubicBezTo>
                    <a:pt x="6464" y="5115"/>
                    <a:pt x="6449" y="5100"/>
                    <a:pt x="6449" y="5081"/>
                  </a:cubicBezTo>
                  <a:close/>
                  <a:moveTo>
                    <a:pt x="6449" y="4948"/>
                  </a:moveTo>
                  <a:lnTo>
                    <a:pt x="6449" y="4948"/>
                  </a:lnTo>
                  <a:cubicBezTo>
                    <a:pt x="6449" y="4929"/>
                    <a:pt x="6464" y="4914"/>
                    <a:pt x="6482" y="4914"/>
                  </a:cubicBezTo>
                  <a:cubicBezTo>
                    <a:pt x="6501" y="4914"/>
                    <a:pt x="6516" y="4929"/>
                    <a:pt x="6516" y="4948"/>
                  </a:cubicBezTo>
                  <a:cubicBezTo>
                    <a:pt x="6516" y="4966"/>
                    <a:pt x="6501" y="4981"/>
                    <a:pt x="6482" y="4981"/>
                  </a:cubicBezTo>
                  <a:cubicBezTo>
                    <a:pt x="6464" y="4981"/>
                    <a:pt x="6449" y="4966"/>
                    <a:pt x="6449" y="4948"/>
                  </a:cubicBezTo>
                  <a:close/>
                  <a:moveTo>
                    <a:pt x="6449" y="4814"/>
                  </a:moveTo>
                  <a:lnTo>
                    <a:pt x="6449" y="4814"/>
                  </a:lnTo>
                  <a:cubicBezTo>
                    <a:pt x="6449" y="4796"/>
                    <a:pt x="6464" y="4781"/>
                    <a:pt x="6482" y="4781"/>
                  </a:cubicBezTo>
                  <a:cubicBezTo>
                    <a:pt x="6501" y="4781"/>
                    <a:pt x="6516" y="4796"/>
                    <a:pt x="6516" y="4814"/>
                  </a:cubicBezTo>
                  <a:cubicBezTo>
                    <a:pt x="6516" y="4833"/>
                    <a:pt x="6501" y="4848"/>
                    <a:pt x="6482" y="4848"/>
                  </a:cubicBezTo>
                  <a:cubicBezTo>
                    <a:pt x="6464" y="4848"/>
                    <a:pt x="6449" y="4833"/>
                    <a:pt x="6449" y="4814"/>
                  </a:cubicBezTo>
                  <a:close/>
                  <a:moveTo>
                    <a:pt x="6449" y="4681"/>
                  </a:moveTo>
                  <a:lnTo>
                    <a:pt x="6449" y="4681"/>
                  </a:lnTo>
                  <a:cubicBezTo>
                    <a:pt x="6449" y="4663"/>
                    <a:pt x="6464" y="4648"/>
                    <a:pt x="6482" y="4648"/>
                  </a:cubicBezTo>
                  <a:cubicBezTo>
                    <a:pt x="6501" y="4648"/>
                    <a:pt x="6516" y="4663"/>
                    <a:pt x="6516" y="4681"/>
                  </a:cubicBezTo>
                  <a:cubicBezTo>
                    <a:pt x="6516" y="4699"/>
                    <a:pt x="6501" y="4714"/>
                    <a:pt x="6482" y="4714"/>
                  </a:cubicBezTo>
                  <a:cubicBezTo>
                    <a:pt x="6464" y="4714"/>
                    <a:pt x="6449" y="4699"/>
                    <a:pt x="6449" y="4681"/>
                  </a:cubicBezTo>
                  <a:close/>
                  <a:moveTo>
                    <a:pt x="6449" y="4548"/>
                  </a:moveTo>
                  <a:lnTo>
                    <a:pt x="6449" y="4548"/>
                  </a:lnTo>
                  <a:cubicBezTo>
                    <a:pt x="6449" y="4529"/>
                    <a:pt x="6464" y="4514"/>
                    <a:pt x="6482" y="4514"/>
                  </a:cubicBezTo>
                  <a:cubicBezTo>
                    <a:pt x="6501" y="4514"/>
                    <a:pt x="6516" y="4529"/>
                    <a:pt x="6516" y="4548"/>
                  </a:cubicBezTo>
                  <a:cubicBezTo>
                    <a:pt x="6516" y="4566"/>
                    <a:pt x="6501" y="4581"/>
                    <a:pt x="6482" y="4581"/>
                  </a:cubicBezTo>
                  <a:cubicBezTo>
                    <a:pt x="6464" y="4581"/>
                    <a:pt x="6449" y="4566"/>
                    <a:pt x="6449" y="4548"/>
                  </a:cubicBezTo>
                  <a:close/>
                  <a:moveTo>
                    <a:pt x="6449" y="4414"/>
                  </a:moveTo>
                  <a:lnTo>
                    <a:pt x="6449" y="4414"/>
                  </a:lnTo>
                  <a:cubicBezTo>
                    <a:pt x="6449" y="4396"/>
                    <a:pt x="6464" y="4381"/>
                    <a:pt x="6482" y="4381"/>
                  </a:cubicBezTo>
                  <a:cubicBezTo>
                    <a:pt x="6501" y="4381"/>
                    <a:pt x="6516" y="4396"/>
                    <a:pt x="6516" y="4414"/>
                  </a:cubicBezTo>
                  <a:cubicBezTo>
                    <a:pt x="6516" y="4433"/>
                    <a:pt x="6501" y="4448"/>
                    <a:pt x="6482" y="4448"/>
                  </a:cubicBezTo>
                  <a:cubicBezTo>
                    <a:pt x="6464" y="4448"/>
                    <a:pt x="6449" y="4433"/>
                    <a:pt x="6449" y="4414"/>
                  </a:cubicBezTo>
                  <a:close/>
                  <a:moveTo>
                    <a:pt x="6449" y="4281"/>
                  </a:moveTo>
                  <a:lnTo>
                    <a:pt x="6449" y="4281"/>
                  </a:lnTo>
                  <a:cubicBezTo>
                    <a:pt x="6449" y="4262"/>
                    <a:pt x="6464" y="4247"/>
                    <a:pt x="6482" y="4247"/>
                  </a:cubicBezTo>
                  <a:cubicBezTo>
                    <a:pt x="6501" y="4247"/>
                    <a:pt x="6516" y="4262"/>
                    <a:pt x="6516" y="4281"/>
                  </a:cubicBezTo>
                  <a:cubicBezTo>
                    <a:pt x="6516" y="4299"/>
                    <a:pt x="6501" y="4314"/>
                    <a:pt x="6482" y="4314"/>
                  </a:cubicBezTo>
                  <a:cubicBezTo>
                    <a:pt x="6464" y="4314"/>
                    <a:pt x="6449" y="4299"/>
                    <a:pt x="6449" y="4281"/>
                  </a:cubicBezTo>
                  <a:close/>
                  <a:moveTo>
                    <a:pt x="6449" y="4147"/>
                  </a:moveTo>
                  <a:lnTo>
                    <a:pt x="6449" y="4147"/>
                  </a:lnTo>
                  <a:cubicBezTo>
                    <a:pt x="6449" y="4129"/>
                    <a:pt x="6464" y="4114"/>
                    <a:pt x="6482" y="4114"/>
                  </a:cubicBezTo>
                  <a:cubicBezTo>
                    <a:pt x="6501" y="4114"/>
                    <a:pt x="6516" y="4129"/>
                    <a:pt x="6516" y="4147"/>
                  </a:cubicBezTo>
                  <a:cubicBezTo>
                    <a:pt x="6516" y="4166"/>
                    <a:pt x="6501" y="4181"/>
                    <a:pt x="6482" y="4181"/>
                  </a:cubicBezTo>
                  <a:cubicBezTo>
                    <a:pt x="6464" y="4181"/>
                    <a:pt x="6449" y="4166"/>
                    <a:pt x="6449" y="4147"/>
                  </a:cubicBezTo>
                  <a:close/>
                  <a:moveTo>
                    <a:pt x="6449" y="4014"/>
                  </a:moveTo>
                  <a:lnTo>
                    <a:pt x="6449" y="4014"/>
                  </a:lnTo>
                  <a:cubicBezTo>
                    <a:pt x="6449" y="3996"/>
                    <a:pt x="6464" y="3981"/>
                    <a:pt x="6482" y="3981"/>
                  </a:cubicBezTo>
                  <a:cubicBezTo>
                    <a:pt x="6501" y="3981"/>
                    <a:pt x="6516" y="3996"/>
                    <a:pt x="6516" y="4014"/>
                  </a:cubicBezTo>
                  <a:cubicBezTo>
                    <a:pt x="6516" y="4032"/>
                    <a:pt x="6501" y="4047"/>
                    <a:pt x="6482" y="4047"/>
                  </a:cubicBezTo>
                  <a:cubicBezTo>
                    <a:pt x="6464" y="4047"/>
                    <a:pt x="6449" y="4032"/>
                    <a:pt x="6449" y="4014"/>
                  </a:cubicBezTo>
                  <a:close/>
                  <a:moveTo>
                    <a:pt x="6449" y="3881"/>
                  </a:moveTo>
                  <a:lnTo>
                    <a:pt x="6449" y="3881"/>
                  </a:lnTo>
                  <a:cubicBezTo>
                    <a:pt x="6449" y="3862"/>
                    <a:pt x="6464" y="3847"/>
                    <a:pt x="6482" y="3847"/>
                  </a:cubicBezTo>
                  <a:cubicBezTo>
                    <a:pt x="6501" y="3847"/>
                    <a:pt x="6516" y="3862"/>
                    <a:pt x="6516" y="3881"/>
                  </a:cubicBezTo>
                  <a:cubicBezTo>
                    <a:pt x="6516" y="3899"/>
                    <a:pt x="6501" y="3914"/>
                    <a:pt x="6482" y="3914"/>
                  </a:cubicBezTo>
                  <a:cubicBezTo>
                    <a:pt x="6464" y="3914"/>
                    <a:pt x="6449" y="3899"/>
                    <a:pt x="6449" y="3881"/>
                  </a:cubicBezTo>
                  <a:close/>
                  <a:moveTo>
                    <a:pt x="6449" y="3747"/>
                  </a:moveTo>
                  <a:lnTo>
                    <a:pt x="6449" y="3747"/>
                  </a:lnTo>
                  <a:cubicBezTo>
                    <a:pt x="6449" y="3729"/>
                    <a:pt x="6464" y="3714"/>
                    <a:pt x="6482" y="3714"/>
                  </a:cubicBezTo>
                  <a:cubicBezTo>
                    <a:pt x="6501" y="3714"/>
                    <a:pt x="6516" y="3729"/>
                    <a:pt x="6516" y="3747"/>
                  </a:cubicBezTo>
                  <a:cubicBezTo>
                    <a:pt x="6516" y="3766"/>
                    <a:pt x="6501" y="3781"/>
                    <a:pt x="6482" y="3781"/>
                  </a:cubicBezTo>
                  <a:cubicBezTo>
                    <a:pt x="6464" y="3781"/>
                    <a:pt x="6449" y="3766"/>
                    <a:pt x="6449" y="3747"/>
                  </a:cubicBezTo>
                  <a:close/>
                  <a:moveTo>
                    <a:pt x="6449" y="3614"/>
                  </a:moveTo>
                  <a:lnTo>
                    <a:pt x="6449" y="3614"/>
                  </a:lnTo>
                  <a:cubicBezTo>
                    <a:pt x="6449" y="3595"/>
                    <a:pt x="6464" y="3580"/>
                    <a:pt x="6482" y="3580"/>
                  </a:cubicBezTo>
                  <a:cubicBezTo>
                    <a:pt x="6501" y="3580"/>
                    <a:pt x="6516" y="3595"/>
                    <a:pt x="6516" y="3614"/>
                  </a:cubicBezTo>
                  <a:cubicBezTo>
                    <a:pt x="6516" y="3632"/>
                    <a:pt x="6501" y="3647"/>
                    <a:pt x="6482" y="3647"/>
                  </a:cubicBezTo>
                  <a:cubicBezTo>
                    <a:pt x="6464" y="3647"/>
                    <a:pt x="6449" y="3632"/>
                    <a:pt x="6449" y="3614"/>
                  </a:cubicBezTo>
                  <a:close/>
                  <a:moveTo>
                    <a:pt x="6449" y="3480"/>
                  </a:moveTo>
                  <a:lnTo>
                    <a:pt x="6449" y="3480"/>
                  </a:lnTo>
                  <a:cubicBezTo>
                    <a:pt x="6449" y="3462"/>
                    <a:pt x="6464" y="3447"/>
                    <a:pt x="6482" y="3447"/>
                  </a:cubicBezTo>
                  <a:cubicBezTo>
                    <a:pt x="6501" y="3447"/>
                    <a:pt x="6516" y="3462"/>
                    <a:pt x="6516" y="3480"/>
                  </a:cubicBezTo>
                  <a:cubicBezTo>
                    <a:pt x="6516" y="3499"/>
                    <a:pt x="6501" y="3514"/>
                    <a:pt x="6482" y="3514"/>
                  </a:cubicBezTo>
                  <a:cubicBezTo>
                    <a:pt x="6464" y="3514"/>
                    <a:pt x="6449" y="3499"/>
                    <a:pt x="6449" y="3480"/>
                  </a:cubicBezTo>
                  <a:close/>
                  <a:moveTo>
                    <a:pt x="6449" y="3347"/>
                  </a:moveTo>
                  <a:lnTo>
                    <a:pt x="6449" y="3347"/>
                  </a:lnTo>
                  <a:cubicBezTo>
                    <a:pt x="6449" y="3329"/>
                    <a:pt x="6464" y="3314"/>
                    <a:pt x="6482" y="3314"/>
                  </a:cubicBezTo>
                  <a:cubicBezTo>
                    <a:pt x="6501" y="3314"/>
                    <a:pt x="6516" y="3329"/>
                    <a:pt x="6516" y="3347"/>
                  </a:cubicBezTo>
                  <a:cubicBezTo>
                    <a:pt x="6516" y="3365"/>
                    <a:pt x="6501" y="3380"/>
                    <a:pt x="6482" y="3380"/>
                  </a:cubicBezTo>
                  <a:cubicBezTo>
                    <a:pt x="6464" y="3380"/>
                    <a:pt x="6449" y="3365"/>
                    <a:pt x="6449" y="3347"/>
                  </a:cubicBezTo>
                  <a:close/>
                  <a:moveTo>
                    <a:pt x="6449" y="3214"/>
                  </a:moveTo>
                  <a:lnTo>
                    <a:pt x="6449" y="3214"/>
                  </a:lnTo>
                  <a:cubicBezTo>
                    <a:pt x="6449" y="3195"/>
                    <a:pt x="6464" y="3180"/>
                    <a:pt x="6482" y="3180"/>
                  </a:cubicBezTo>
                  <a:cubicBezTo>
                    <a:pt x="6501" y="3180"/>
                    <a:pt x="6516" y="3195"/>
                    <a:pt x="6516" y="3214"/>
                  </a:cubicBezTo>
                  <a:cubicBezTo>
                    <a:pt x="6516" y="3232"/>
                    <a:pt x="6501" y="3247"/>
                    <a:pt x="6482" y="3247"/>
                  </a:cubicBezTo>
                  <a:cubicBezTo>
                    <a:pt x="6464" y="3247"/>
                    <a:pt x="6449" y="3232"/>
                    <a:pt x="6449" y="3214"/>
                  </a:cubicBezTo>
                  <a:close/>
                  <a:moveTo>
                    <a:pt x="6449" y="3080"/>
                  </a:moveTo>
                  <a:lnTo>
                    <a:pt x="6449" y="3080"/>
                  </a:lnTo>
                  <a:cubicBezTo>
                    <a:pt x="6449" y="3062"/>
                    <a:pt x="6464" y="3047"/>
                    <a:pt x="6482" y="3047"/>
                  </a:cubicBezTo>
                  <a:cubicBezTo>
                    <a:pt x="6501" y="3047"/>
                    <a:pt x="6516" y="3062"/>
                    <a:pt x="6516" y="3080"/>
                  </a:cubicBezTo>
                  <a:cubicBezTo>
                    <a:pt x="6516" y="3099"/>
                    <a:pt x="6501" y="3114"/>
                    <a:pt x="6482" y="3114"/>
                  </a:cubicBezTo>
                  <a:cubicBezTo>
                    <a:pt x="6464" y="3114"/>
                    <a:pt x="6449" y="3099"/>
                    <a:pt x="6449" y="3080"/>
                  </a:cubicBezTo>
                  <a:close/>
                  <a:moveTo>
                    <a:pt x="6449" y="2947"/>
                  </a:moveTo>
                  <a:lnTo>
                    <a:pt x="6449" y="2947"/>
                  </a:lnTo>
                  <a:cubicBezTo>
                    <a:pt x="6449" y="2928"/>
                    <a:pt x="6464" y="2913"/>
                    <a:pt x="6482" y="2913"/>
                  </a:cubicBezTo>
                  <a:cubicBezTo>
                    <a:pt x="6501" y="2913"/>
                    <a:pt x="6516" y="2928"/>
                    <a:pt x="6516" y="2947"/>
                  </a:cubicBezTo>
                  <a:cubicBezTo>
                    <a:pt x="6516" y="2965"/>
                    <a:pt x="6501" y="2980"/>
                    <a:pt x="6482" y="2980"/>
                  </a:cubicBezTo>
                  <a:cubicBezTo>
                    <a:pt x="6464" y="2980"/>
                    <a:pt x="6449" y="2965"/>
                    <a:pt x="6449" y="2947"/>
                  </a:cubicBezTo>
                  <a:close/>
                  <a:moveTo>
                    <a:pt x="6449" y="2813"/>
                  </a:moveTo>
                  <a:lnTo>
                    <a:pt x="6449" y="2813"/>
                  </a:lnTo>
                  <a:cubicBezTo>
                    <a:pt x="6449" y="2795"/>
                    <a:pt x="6464" y="2780"/>
                    <a:pt x="6482" y="2780"/>
                  </a:cubicBezTo>
                  <a:cubicBezTo>
                    <a:pt x="6501" y="2780"/>
                    <a:pt x="6516" y="2795"/>
                    <a:pt x="6516" y="2813"/>
                  </a:cubicBezTo>
                  <a:cubicBezTo>
                    <a:pt x="6516" y="2832"/>
                    <a:pt x="6501" y="2847"/>
                    <a:pt x="6482" y="2847"/>
                  </a:cubicBezTo>
                  <a:cubicBezTo>
                    <a:pt x="6464" y="2847"/>
                    <a:pt x="6449" y="2832"/>
                    <a:pt x="6449" y="2813"/>
                  </a:cubicBezTo>
                  <a:close/>
                  <a:moveTo>
                    <a:pt x="6449" y="2680"/>
                  </a:moveTo>
                  <a:lnTo>
                    <a:pt x="6449" y="2680"/>
                  </a:lnTo>
                  <a:cubicBezTo>
                    <a:pt x="6449" y="2662"/>
                    <a:pt x="6464" y="2647"/>
                    <a:pt x="6482" y="2647"/>
                  </a:cubicBezTo>
                  <a:cubicBezTo>
                    <a:pt x="6501" y="2647"/>
                    <a:pt x="6516" y="2662"/>
                    <a:pt x="6516" y="2680"/>
                  </a:cubicBezTo>
                  <a:cubicBezTo>
                    <a:pt x="6516" y="2698"/>
                    <a:pt x="6501" y="2713"/>
                    <a:pt x="6482" y="2713"/>
                  </a:cubicBezTo>
                  <a:cubicBezTo>
                    <a:pt x="6464" y="2713"/>
                    <a:pt x="6449" y="2698"/>
                    <a:pt x="6449" y="2680"/>
                  </a:cubicBezTo>
                  <a:close/>
                  <a:moveTo>
                    <a:pt x="6449" y="2547"/>
                  </a:moveTo>
                  <a:lnTo>
                    <a:pt x="6449" y="2547"/>
                  </a:lnTo>
                  <a:cubicBezTo>
                    <a:pt x="6449" y="2528"/>
                    <a:pt x="6464" y="2513"/>
                    <a:pt x="6482" y="2513"/>
                  </a:cubicBezTo>
                  <a:cubicBezTo>
                    <a:pt x="6501" y="2513"/>
                    <a:pt x="6516" y="2528"/>
                    <a:pt x="6516" y="2547"/>
                  </a:cubicBezTo>
                  <a:cubicBezTo>
                    <a:pt x="6516" y="2565"/>
                    <a:pt x="6501" y="2580"/>
                    <a:pt x="6482" y="2580"/>
                  </a:cubicBezTo>
                  <a:cubicBezTo>
                    <a:pt x="6464" y="2580"/>
                    <a:pt x="6449" y="2565"/>
                    <a:pt x="6449" y="2547"/>
                  </a:cubicBezTo>
                  <a:close/>
                  <a:moveTo>
                    <a:pt x="6449" y="2413"/>
                  </a:moveTo>
                  <a:lnTo>
                    <a:pt x="6449" y="2413"/>
                  </a:lnTo>
                  <a:cubicBezTo>
                    <a:pt x="6449" y="2395"/>
                    <a:pt x="6464" y="2380"/>
                    <a:pt x="6482" y="2380"/>
                  </a:cubicBezTo>
                  <a:cubicBezTo>
                    <a:pt x="6501" y="2380"/>
                    <a:pt x="6516" y="2395"/>
                    <a:pt x="6516" y="2413"/>
                  </a:cubicBezTo>
                  <a:cubicBezTo>
                    <a:pt x="6516" y="2432"/>
                    <a:pt x="6501" y="2447"/>
                    <a:pt x="6482" y="2447"/>
                  </a:cubicBezTo>
                  <a:cubicBezTo>
                    <a:pt x="6464" y="2447"/>
                    <a:pt x="6449" y="2432"/>
                    <a:pt x="6449" y="2413"/>
                  </a:cubicBezTo>
                  <a:close/>
                  <a:moveTo>
                    <a:pt x="6449" y="2280"/>
                  </a:moveTo>
                  <a:lnTo>
                    <a:pt x="6449" y="2280"/>
                  </a:lnTo>
                  <a:cubicBezTo>
                    <a:pt x="6449" y="2261"/>
                    <a:pt x="6464" y="2246"/>
                    <a:pt x="6482" y="2246"/>
                  </a:cubicBezTo>
                  <a:cubicBezTo>
                    <a:pt x="6501" y="2246"/>
                    <a:pt x="6516" y="2261"/>
                    <a:pt x="6516" y="2280"/>
                  </a:cubicBezTo>
                  <a:cubicBezTo>
                    <a:pt x="6516" y="2298"/>
                    <a:pt x="6501" y="2313"/>
                    <a:pt x="6482" y="2313"/>
                  </a:cubicBezTo>
                  <a:cubicBezTo>
                    <a:pt x="6464" y="2313"/>
                    <a:pt x="6449" y="2298"/>
                    <a:pt x="6449" y="2280"/>
                  </a:cubicBezTo>
                  <a:close/>
                  <a:moveTo>
                    <a:pt x="6449" y="2146"/>
                  </a:moveTo>
                  <a:lnTo>
                    <a:pt x="6449" y="2146"/>
                  </a:lnTo>
                  <a:cubicBezTo>
                    <a:pt x="6449" y="2128"/>
                    <a:pt x="6464" y="2113"/>
                    <a:pt x="6482" y="2113"/>
                  </a:cubicBezTo>
                  <a:cubicBezTo>
                    <a:pt x="6501" y="2113"/>
                    <a:pt x="6516" y="2128"/>
                    <a:pt x="6516" y="2146"/>
                  </a:cubicBezTo>
                  <a:cubicBezTo>
                    <a:pt x="6516" y="2165"/>
                    <a:pt x="6501" y="2180"/>
                    <a:pt x="6482" y="2180"/>
                  </a:cubicBezTo>
                  <a:cubicBezTo>
                    <a:pt x="6464" y="2180"/>
                    <a:pt x="6449" y="2165"/>
                    <a:pt x="6449" y="2146"/>
                  </a:cubicBezTo>
                  <a:close/>
                  <a:moveTo>
                    <a:pt x="6449" y="2013"/>
                  </a:moveTo>
                  <a:lnTo>
                    <a:pt x="6449" y="2013"/>
                  </a:lnTo>
                  <a:cubicBezTo>
                    <a:pt x="6449" y="1995"/>
                    <a:pt x="6464" y="1980"/>
                    <a:pt x="6482" y="1980"/>
                  </a:cubicBezTo>
                  <a:cubicBezTo>
                    <a:pt x="6501" y="1980"/>
                    <a:pt x="6516" y="1995"/>
                    <a:pt x="6516" y="2013"/>
                  </a:cubicBezTo>
                  <a:cubicBezTo>
                    <a:pt x="6516" y="2031"/>
                    <a:pt x="6501" y="2046"/>
                    <a:pt x="6482" y="2046"/>
                  </a:cubicBezTo>
                  <a:cubicBezTo>
                    <a:pt x="6464" y="2046"/>
                    <a:pt x="6449" y="2031"/>
                    <a:pt x="6449" y="2013"/>
                  </a:cubicBezTo>
                  <a:close/>
                  <a:moveTo>
                    <a:pt x="6449" y="1880"/>
                  </a:moveTo>
                  <a:lnTo>
                    <a:pt x="6449" y="1880"/>
                  </a:lnTo>
                  <a:cubicBezTo>
                    <a:pt x="6449" y="1861"/>
                    <a:pt x="6464" y="1846"/>
                    <a:pt x="6482" y="1846"/>
                  </a:cubicBezTo>
                  <a:cubicBezTo>
                    <a:pt x="6501" y="1846"/>
                    <a:pt x="6516" y="1861"/>
                    <a:pt x="6516" y="1880"/>
                  </a:cubicBezTo>
                  <a:cubicBezTo>
                    <a:pt x="6516" y="1898"/>
                    <a:pt x="6501" y="1913"/>
                    <a:pt x="6482" y="1913"/>
                  </a:cubicBezTo>
                  <a:cubicBezTo>
                    <a:pt x="6464" y="1913"/>
                    <a:pt x="6449" y="1898"/>
                    <a:pt x="6449" y="1880"/>
                  </a:cubicBezTo>
                  <a:close/>
                  <a:moveTo>
                    <a:pt x="6449" y="1746"/>
                  </a:moveTo>
                  <a:lnTo>
                    <a:pt x="6449" y="1746"/>
                  </a:lnTo>
                  <a:cubicBezTo>
                    <a:pt x="6449" y="1728"/>
                    <a:pt x="6464" y="1713"/>
                    <a:pt x="6482" y="1713"/>
                  </a:cubicBezTo>
                  <a:cubicBezTo>
                    <a:pt x="6501" y="1713"/>
                    <a:pt x="6516" y="1728"/>
                    <a:pt x="6516" y="1746"/>
                  </a:cubicBezTo>
                  <a:cubicBezTo>
                    <a:pt x="6516" y="1765"/>
                    <a:pt x="6501" y="1780"/>
                    <a:pt x="6482" y="1780"/>
                  </a:cubicBezTo>
                  <a:cubicBezTo>
                    <a:pt x="6464" y="1780"/>
                    <a:pt x="6449" y="1765"/>
                    <a:pt x="6449" y="1746"/>
                  </a:cubicBezTo>
                  <a:close/>
                  <a:moveTo>
                    <a:pt x="6449" y="1613"/>
                  </a:moveTo>
                  <a:lnTo>
                    <a:pt x="6449" y="1613"/>
                  </a:lnTo>
                  <a:cubicBezTo>
                    <a:pt x="6449" y="1594"/>
                    <a:pt x="6464" y="1579"/>
                    <a:pt x="6482" y="1579"/>
                  </a:cubicBezTo>
                  <a:cubicBezTo>
                    <a:pt x="6501" y="1579"/>
                    <a:pt x="6516" y="1594"/>
                    <a:pt x="6516" y="1613"/>
                  </a:cubicBezTo>
                  <a:cubicBezTo>
                    <a:pt x="6516" y="1631"/>
                    <a:pt x="6501" y="1646"/>
                    <a:pt x="6482" y="1646"/>
                  </a:cubicBezTo>
                  <a:cubicBezTo>
                    <a:pt x="6464" y="1646"/>
                    <a:pt x="6449" y="1631"/>
                    <a:pt x="6449" y="1613"/>
                  </a:cubicBezTo>
                  <a:close/>
                  <a:moveTo>
                    <a:pt x="6449" y="1479"/>
                  </a:moveTo>
                  <a:lnTo>
                    <a:pt x="6449" y="1479"/>
                  </a:lnTo>
                  <a:cubicBezTo>
                    <a:pt x="6449" y="1461"/>
                    <a:pt x="6464" y="1446"/>
                    <a:pt x="6482" y="1446"/>
                  </a:cubicBezTo>
                  <a:cubicBezTo>
                    <a:pt x="6501" y="1446"/>
                    <a:pt x="6516" y="1461"/>
                    <a:pt x="6516" y="1479"/>
                  </a:cubicBezTo>
                  <a:cubicBezTo>
                    <a:pt x="6516" y="1498"/>
                    <a:pt x="6501" y="1513"/>
                    <a:pt x="6482" y="1513"/>
                  </a:cubicBezTo>
                  <a:cubicBezTo>
                    <a:pt x="6464" y="1513"/>
                    <a:pt x="6449" y="1498"/>
                    <a:pt x="6449" y="1479"/>
                  </a:cubicBezTo>
                  <a:close/>
                  <a:moveTo>
                    <a:pt x="6449" y="1346"/>
                  </a:moveTo>
                  <a:lnTo>
                    <a:pt x="6449" y="1346"/>
                  </a:lnTo>
                  <a:cubicBezTo>
                    <a:pt x="6449" y="1328"/>
                    <a:pt x="6464" y="1313"/>
                    <a:pt x="6482" y="1313"/>
                  </a:cubicBezTo>
                  <a:cubicBezTo>
                    <a:pt x="6501" y="1313"/>
                    <a:pt x="6516" y="1328"/>
                    <a:pt x="6516" y="1346"/>
                  </a:cubicBezTo>
                  <a:cubicBezTo>
                    <a:pt x="6516" y="1364"/>
                    <a:pt x="6501" y="1379"/>
                    <a:pt x="6482" y="1379"/>
                  </a:cubicBezTo>
                  <a:cubicBezTo>
                    <a:pt x="6464" y="1379"/>
                    <a:pt x="6449" y="1364"/>
                    <a:pt x="6449" y="1346"/>
                  </a:cubicBezTo>
                  <a:close/>
                  <a:moveTo>
                    <a:pt x="6449" y="1213"/>
                  </a:moveTo>
                  <a:lnTo>
                    <a:pt x="6449" y="1213"/>
                  </a:lnTo>
                  <a:cubicBezTo>
                    <a:pt x="6449" y="1194"/>
                    <a:pt x="6464" y="1179"/>
                    <a:pt x="6482" y="1179"/>
                  </a:cubicBezTo>
                  <a:cubicBezTo>
                    <a:pt x="6501" y="1179"/>
                    <a:pt x="6516" y="1194"/>
                    <a:pt x="6516" y="1213"/>
                  </a:cubicBezTo>
                  <a:cubicBezTo>
                    <a:pt x="6516" y="1231"/>
                    <a:pt x="6501" y="1246"/>
                    <a:pt x="6482" y="1246"/>
                  </a:cubicBezTo>
                  <a:cubicBezTo>
                    <a:pt x="6464" y="1246"/>
                    <a:pt x="6449" y="1231"/>
                    <a:pt x="6449" y="1213"/>
                  </a:cubicBezTo>
                  <a:close/>
                  <a:moveTo>
                    <a:pt x="6449" y="1079"/>
                  </a:moveTo>
                  <a:lnTo>
                    <a:pt x="6449" y="1079"/>
                  </a:lnTo>
                  <a:cubicBezTo>
                    <a:pt x="6449" y="1061"/>
                    <a:pt x="6464" y="1046"/>
                    <a:pt x="6482" y="1046"/>
                  </a:cubicBezTo>
                  <a:cubicBezTo>
                    <a:pt x="6501" y="1046"/>
                    <a:pt x="6516" y="1061"/>
                    <a:pt x="6516" y="1079"/>
                  </a:cubicBezTo>
                  <a:cubicBezTo>
                    <a:pt x="6516" y="1098"/>
                    <a:pt x="6501" y="1113"/>
                    <a:pt x="6482" y="1113"/>
                  </a:cubicBezTo>
                  <a:cubicBezTo>
                    <a:pt x="6464" y="1113"/>
                    <a:pt x="6449" y="1098"/>
                    <a:pt x="6449" y="1079"/>
                  </a:cubicBezTo>
                  <a:close/>
                  <a:moveTo>
                    <a:pt x="6449" y="946"/>
                  </a:moveTo>
                  <a:lnTo>
                    <a:pt x="6449" y="946"/>
                  </a:lnTo>
                  <a:cubicBezTo>
                    <a:pt x="6449" y="927"/>
                    <a:pt x="6464" y="912"/>
                    <a:pt x="6482" y="912"/>
                  </a:cubicBezTo>
                  <a:cubicBezTo>
                    <a:pt x="6501" y="912"/>
                    <a:pt x="6516" y="927"/>
                    <a:pt x="6516" y="946"/>
                  </a:cubicBezTo>
                  <a:cubicBezTo>
                    <a:pt x="6516" y="964"/>
                    <a:pt x="6501" y="979"/>
                    <a:pt x="6482" y="979"/>
                  </a:cubicBezTo>
                  <a:cubicBezTo>
                    <a:pt x="6464" y="979"/>
                    <a:pt x="6449" y="964"/>
                    <a:pt x="6449" y="946"/>
                  </a:cubicBezTo>
                  <a:close/>
                  <a:moveTo>
                    <a:pt x="6449" y="812"/>
                  </a:moveTo>
                  <a:lnTo>
                    <a:pt x="6449" y="812"/>
                  </a:lnTo>
                  <a:cubicBezTo>
                    <a:pt x="6449" y="794"/>
                    <a:pt x="6464" y="779"/>
                    <a:pt x="6482" y="779"/>
                  </a:cubicBezTo>
                  <a:cubicBezTo>
                    <a:pt x="6501" y="779"/>
                    <a:pt x="6516" y="794"/>
                    <a:pt x="6516" y="812"/>
                  </a:cubicBezTo>
                  <a:cubicBezTo>
                    <a:pt x="6516" y="831"/>
                    <a:pt x="6501" y="846"/>
                    <a:pt x="6482" y="846"/>
                  </a:cubicBezTo>
                  <a:cubicBezTo>
                    <a:pt x="6464" y="846"/>
                    <a:pt x="6449" y="831"/>
                    <a:pt x="6449" y="812"/>
                  </a:cubicBezTo>
                  <a:close/>
                  <a:moveTo>
                    <a:pt x="6449" y="679"/>
                  </a:moveTo>
                  <a:lnTo>
                    <a:pt x="6449" y="679"/>
                  </a:lnTo>
                  <a:cubicBezTo>
                    <a:pt x="6449" y="661"/>
                    <a:pt x="6464" y="646"/>
                    <a:pt x="6482" y="646"/>
                  </a:cubicBezTo>
                  <a:cubicBezTo>
                    <a:pt x="6501" y="646"/>
                    <a:pt x="6516" y="661"/>
                    <a:pt x="6516" y="679"/>
                  </a:cubicBezTo>
                  <a:cubicBezTo>
                    <a:pt x="6516" y="697"/>
                    <a:pt x="6501" y="712"/>
                    <a:pt x="6482" y="712"/>
                  </a:cubicBezTo>
                  <a:cubicBezTo>
                    <a:pt x="6464" y="712"/>
                    <a:pt x="6449" y="697"/>
                    <a:pt x="6449" y="679"/>
                  </a:cubicBezTo>
                  <a:close/>
                  <a:moveTo>
                    <a:pt x="6449" y="546"/>
                  </a:moveTo>
                  <a:lnTo>
                    <a:pt x="6449" y="546"/>
                  </a:lnTo>
                  <a:cubicBezTo>
                    <a:pt x="6449" y="527"/>
                    <a:pt x="6464" y="512"/>
                    <a:pt x="6482" y="512"/>
                  </a:cubicBezTo>
                  <a:cubicBezTo>
                    <a:pt x="6501" y="512"/>
                    <a:pt x="6516" y="527"/>
                    <a:pt x="6516" y="546"/>
                  </a:cubicBezTo>
                  <a:cubicBezTo>
                    <a:pt x="6516" y="564"/>
                    <a:pt x="6501" y="579"/>
                    <a:pt x="6482" y="579"/>
                  </a:cubicBezTo>
                  <a:cubicBezTo>
                    <a:pt x="6464" y="579"/>
                    <a:pt x="6449" y="564"/>
                    <a:pt x="6449" y="546"/>
                  </a:cubicBezTo>
                  <a:close/>
                  <a:moveTo>
                    <a:pt x="6449" y="412"/>
                  </a:moveTo>
                  <a:lnTo>
                    <a:pt x="6449" y="412"/>
                  </a:lnTo>
                  <a:cubicBezTo>
                    <a:pt x="6449" y="394"/>
                    <a:pt x="6464" y="379"/>
                    <a:pt x="6482" y="379"/>
                  </a:cubicBezTo>
                  <a:cubicBezTo>
                    <a:pt x="6501" y="379"/>
                    <a:pt x="6516" y="394"/>
                    <a:pt x="6516" y="412"/>
                  </a:cubicBezTo>
                  <a:cubicBezTo>
                    <a:pt x="6516" y="431"/>
                    <a:pt x="6501" y="446"/>
                    <a:pt x="6482" y="446"/>
                  </a:cubicBezTo>
                  <a:cubicBezTo>
                    <a:pt x="6464" y="446"/>
                    <a:pt x="6449" y="431"/>
                    <a:pt x="6449" y="412"/>
                  </a:cubicBezTo>
                  <a:close/>
                  <a:moveTo>
                    <a:pt x="6449" y="279"/>
                  </a:moveTo>
                  <a:lnTo>
                    <a:pt x="6449" y="279"/>
                  </a:lnTo>
                  <a:cubicBezTo>
                    <a:pt x="6449" y="260"/>
                    <a:pt x="6464" y="245"/>
                    <a:pt x="6482" y="245"/>
                  </a:cubicBezTo>
                  <a:cubicBezTo>
                    <a:pt x="6501" y="245"/>
                    <a:pt x="6516" y="260"/>
                    <a:pt x="6516" y="279"/>
                  </a:cubicBezTo>
                  <a:cubicBezTo>
                    <a:pt x="6516" y="297"/>
                    <a:pt x="6501" y="312"/>
                    <a:pt x="6482" y="312"/>
                  </a:cubicBezTo>
                  <a:cubicBezTo>
                    <a:pt x="6464" y="312"/>
                    <a:pt x="6449" y="297"/>
                    <a:pt x="6449" y="279"/>
                  </a:cubicBezTo>
                  <a:close/>
                  <a:moveTo>
                    <a:pt x="6449" y="145"/>
                  </a:moveTo>
                  <a:lnTo>
                    <a:pt x="6449" y="145"/>
                  </a:lnTo>
                  <a:cubicBezTo>
                    <a:pt x="6449" y="127"/>
                    <a:pt x="6464" y="112"/>
                    <a:pt x="6482" y="112"/>
                  </a:cubicBezTo>
                  <a:cubicBezTo>
                    <a:pt x="6501" y="112"/>
                    <a:pt x="6516" y="127"/>
                    <a:pt x="6516" y="145"/>
                  </a:cubicBezTo>
                  <a:cubicBezTo>
                    <a:pt x="6516" y="164"/>
                    <a:pt x="6501" y="179"/>
                    <a:pt x="6482" y="179"/>
                  </a:cubicBezTo>
                  <a:cubicBezTo>
                    <a:pt x="6464" y="179"/>
                    <a:pt x="6449" y="164"/>
                    <a:pt x="6449" y="145"/>
                  </a:cubicBezTo>
                  <a:close/>
                  <a:moveTo>
                    <a:pt x="6460" y="67"/>
                  </a:moveTo>
                  <a:lnTo>
                    <a:pt x="6460" y="67"/>
                  </a:lnTo>
                  <a:cubicBezTo>
                    <a:pt x="6442" y="67"/>
                    <a:pt x="6427" y="52"/>
                    <a:pt x="6427" y="34"/>
                  </a:cubicBezTo>
                  <a:cubicBezTo>
                    <a:pt x="6427" y="15"/>
                    <a:pt x="6442" y="0"/>
                    <a:pt x="6460" y="0"/>
                  </a:cubicBezTo>
                  <a:cubicBezTo>
                    <a:pt x="6479" y="0"/>
                    <a:pt x="6494" y="15"/>
                    <a:pt x="6494" y="34"/>
                  </a:cubicBezTo>
                  <a:cubicBezTo>
                    <a:pt x="6494" y="52"/>
                    <a:pt x="6479" y="67"/>
                    <a:pt x="6460" y="67"/>
                  </a:cubicBezTo>
                  <a:close/>
                  <a:moveTo>
                    <a:pt x="6327" y="67"/>
                  </a:moveTo>
                  <a:lnTo>
                    <a:pt x="6327" y="67"/>
                  </a:lnTo>
                  <a:cubicBezTo>
                    <a:pt x="6309" y="67"/>
                    <a:pt x="6294" y="52"/>
                    <a:pt x="6294" y="34"/>
                  </a:cubicBezTo>
                  <a:cubicBezTo>
                    <a:pt x="6294" y="15"/>
                    <a:pt x="6309" y="0"/>
                    <a:pt x="6327" y="0"/>
                  </a:cubicBezTo>
                  <a:cubicBezTo>
                    <a:pt x="6345" y="0"/>
                    <a:pt x="6360" y="15"/>
                    <a:pt x="6360" y="34"/>
                  </a:cubicBezTo>
                  <a:cubicBezTo>
                    <a:pt x="6360" y="52"/>
                    <a:pt x="6345" y="67"/>
                    <a:pt x="6327" y="67"/>
                  </a:cubicBezTo>
                  <a:close/>
                  <a:moveTo>
                    <a:pt x="6194" y="67"/>
                  </a:moveTo>
                  <a:lnTo>
                    <a:pt x="6194" y="67"/>
                  </a:lnTo>
                  <a:cubicBezTo>
                    <a:pt x="6175" y="67"/>
                    <a:pt x="6160" y="52"/>
                    <a:pt x="6160" y="34"/>
                  </a:cubicBezTo>
                  <a:cubicBezTo>
                    <a:pt x="6160" y="15"/>
                    <a:pt x="6175" y="0"/>
                    <a:pt x="6194" y="0"/>
                  </a:cubicBezTo>
                  <a:cubicBezTo>
                    <a:pt x="6212" y="0"/>
                    <a:pt x="6227" y="15"/>
                    <a:pt x="6227" y="34"/>
                  </a:cubicBezTo>
                  <a:cubicBezTo>
                    <a:pt x="6227" y="52"/>
                    <a:pt x="6212" y="67"/>
                    <a:pt x="6194" y="67"/>
                  </a:cubicBezTo>
                  <a:close/>
                  <a:moveTo>
                    <a:pt x="6060" y="67"/>
                  </a:moveTo>
                  <a:lnTo>
                    <a:pt x="6060" y="67"/>
                  </a:lnTo>
                  <a:cubicBezTo>
                    <a:pt x="6042" y="67"/>
                    <a:pt x="6027" y="52"/>
                    <a:pt x="6027" y="34"/>
                  </a:cubicBezTo>
                  <a:cubicBezTo>
                    <a:pt x="6027" y="15"/>
                    <a:pt x="6042" y="0"/>
                    <a:pt x="6060" y="0"/>
                  </a:cubicBezTo>
                  <a:cubicBezTo>
                    <a:pt x="6079" y="0"/>
                    <a:pt x="6094" y="15"/>
                    <a:pt x="6094" y="34"/>
                  </a:cubicBezTo>
                  <a:cubicBezTo>
                    <a:pt x="6094" y="52"/>
                    <a:pt x="6079" y="67"/>
                    <a:pt x="6060" y="67"/>
                  </a:cubicBezTo>
                  <a:close/>
                  <a:moveTo>
                    <a:pt x="5927" y="67"/>
                  </a:moveTo>
                  <a:lnTo>
                    <a:pt x="5927" y="67"/>
                  </a:lnTo>
                  <a:cubicBezTo>
                    <a:pt x="5908" y="67"/>
                    <a:pt x="5893" y="52"/>
                    <a:pt x="5893" y="34"/>
                  </a:cubicBezTo>
                  <a:cubicBezTo>
                    <a:pt x="5893" y="15"/>
                    <a:pt x="5908" y="0"/>
                    <a:pt x="5927" y="0"/>
                  </a:cubicBezTo>
                  <a:cubicBezTo>
                    <a:pt x="5945" y="0"/>
                    <a:pt x="5960" y="15"/>
                    <a:pt x="5960" y="34"/>
                  </a:cubicBezTo>
                  <a:cubicBezTo>
                    <a:pt x="5960" y="52"/>
                    <a:pt x="5945" y="67"/>
                    <a:pt x="5927" y="67"/>
                  </a:cubicBezTo>
                  <a:close/>
                  <a:moveTo>
                    <a:pt x="5793" y="67"/>
                  </a:moveTo>
                  <a:lnTo>
                    <a:pt x="5793" y="67"/>
                  </a:lnTo>
                  <a:cubicBezTo>
                    <a:pt x="5775" y="67"/>
                    <a:pt x="5760" y="52"/>
                    <a:pt x="5760" y="34"/>
                  </a:cubicBezTo>
                  <a:cubicBezTo>
                    <a:pt x="5760" y="15"/>
                    <a:pt x="5775" y="0"/>
                    <a:pt x="5793" y="0"/>
                  </a:cubicBezTo>
                  <a:cubicBezTo>
                    <a:pt x="5812" y="0"/>
                    <a:pt x="5827" y="15"/>
                    <a:pt x="5827" y="34"/>
                  </a:cubicBezTo>
                  <a:cubicBezTo>
                    <a:pt x="5827" y="52"/>
                    <a:pt x="5812" y="67"/>
                    <a:pt x="5793" y="67"/>
                  </a:cubicBezTo>
                  <a:close/>
                  <a:moveTo>
                    <a:pt x="5660" y="67"/>
                  </a:moveTo>
                  <a:lnTo>
                    <a:pt x="5660" y="67"/>
                  </a:lnTo>
                  <a:cubicBezTo>
                    <a:pt x="5642" y="67"/>
                    <a:pt x="5627" y="52"/>
                    <a:pt x="5627" y="34"/>
                  </a:cubicBezTo>
                  <a:cubicBezTo>
                    <a:pt x="5627" y="15"/>
                    <a:pt x="5642" y="0"/>
                    <a:pt x="5660" y="0"/>
                  </a:cubicBezTo>
                  <a:cubicBezTo>
                    <a:pt x="5678" y="0"/>
                    <a:pt x="5693" y="15"/>
                    <a:pt x="5693" y="34"/>
                  </a:cubicBezTo>
                  <a:cubicBezTo>
                    <a:pt x="5693" y="52"/>
                    <a:pt x="5678" y="67"/>
                    <a:pt x="5660" y="67"/>
                  </a:cubicBezTo>
                  <a:close/>
                  <a:moveTo>
                    <a:pt x="5527" y="67"/>
                  </a:moveTo>
                  <a:lnTo>
                    <a:pt x="5527" y="67"/>
                  </a:lnTo>
                  <a:cubicBezTo>
                    <a:pt x="5508" y="67"/>
                    <a:pt x="5493" y="52"/>
                    <a:pt x="5493" y="34"/>
                  </a:cubicBezTo>
                  <a:cubicBezTo>
                    <a:pt x="5493" y="15"/>
                    <a:pt x="5508" y="0"/>
                    <a:pt x="5527" y="0"/>
                  </a:cubicBezTo>
                  <a:cubicBezTo>
                    <a:pt x="5545" y="0"/>
                    <a:pt x="5560" y="15"/>
                    <a:pt x="5560" y="34"/>
                  </a:cubicBezTo>
                  <a:cubicBezTo>
                    <a:pt x="5560" y="52"/>
                    <a:pt x="5545" y="67"/>
                    <a:pt x="5527" y="67"/>
                  </a:cubicBezTo>
                  <a:close/>
                  <a:moveTo>
                    <a:pt x="5393" y="67"/>
                  </a:moveTo>
                  <a:lnTo>
                    <a:pt x="5393" y="67"/>
                  </a:lnTo>
                  <a:cubicBezTo>
                    <a:pt x="5375" y="67"/>
                    <a:pt x="5360" y="52"/>
                    <a:pt x="5360" y="34"/>
                  </a:cubicBezTo>
                  <a:cubicBezTo>
                    <a:pt x="5360" y="15"/>
                    <a:pt x="5375" y="0"/>
                    <a:pt x="5393" y="0"/>
                  </a:cubicBezTo>
                  <a:cubicBezTo>
                    <a:pt x="5412" y="0"/>
                    <a:pt x="5427" y="15"/>
                    <a:pt x="5427" y="34"/>
                  </a:cubicBezTo>
                  <a:cubicBezTo>
                    <a:pt x="5427" y="52"/>
                    <a:pt x="5412" y="67"/>
                    <a:pt x="5393" y="67"/>
                  </a:cubicBezTo>
                  <a:close/>
                  <a:moveTo>
                    <a:pt x="5260" y="67"/>
                  </a:moveTo>
                  <a:lnTo>
                    <a:pt x="5260" y="67"/>
                  </a:lnTo>
                  <a:cubicBezTo>
                    <a:pt x="5241" y="67"/>
                    <a:pt x="5226" y="52"/>
                    <a:pt x="5226" y="34"/>
                  </a:cubicBezTo>
                  <a:cubicBezTo>
                    <a:pt x="5226" y="15"/>
                    <a:pt x="5241" y="0"/>
                    <a:pt x="5260" y="0"/>
                  </a:cubicBezTo>
                  <a:cubicBezTo>
                    <a:pt x="5278" y="0"/>
                    <a:pt x="5293" y="15"/>
                    <a:pt x="5293" y="34"/>
                  </a:cubicBezTo>
                  <a:cubicBezTo>
                    <a:pt x="5293" y="52"/>
                    <a:pt x="5278" y="67"/>
                    <a:pt x="5260" y="67"/>
                  </a:cubicBezTo>
                  <a:close/>
                  <a:moveTo>
                    <a:pt x="5126" y="67"/>
                  </a:moveTo>
                  <a:lnTo>
                    <a:pt x="5126" y="67"/>
                  </a:lnTo>
                  <a:cubicBezTo>
                    <a:pt x="5108" y="67"/>
                    <a:pt x="5093" y="52"/>
                    <a:pt x="5093" y="34"/>
                  </a:cubicBezTo>
                  <a:cubicBezTo>
                    <a:pt x="5093" y="15"/>
                    <a:pt x="5108" y="0"/>
                    <a:pt x="5126" y="0"/>
                  </a:cubicBezTo>
                  <a:cubicBezTo>
                    <a:pt x="5145" y="0"/>
                    <a:pt x="5160" y="15"/>
                    <a:pt x="5160" y="34"/>
                  </a:cubicBezTo>
                  <a:cubicBezTo>
                    <a:pt x="5160" y="52"/>
                    <a:pt x="5145" y="67"/>
                    <a:pt x="5126" y="67"/>
                  </a:cubicBezTo>
                  <a:close/>
                  <a:moveTo>
                    <a:pt x="4993" y="67"/>
                  </a:moveTo>
                  <a:lnTo>
                    <a:pt x="4993" y="67"/>
                  </a:lnTo>
                  <a:cubicBezTo>
                    <a:pt x="4975" y="67"/>
                    <a:pt x="4960" y="52"/>
                    <a:pt x="4960" y="34"/>
                  </a:cubicBezTo>
                  <a:cubicBezTo>
                    <a:pt x="4960" y="15"/>
                    <a:pt x="4975" y="0"/>
                    <a:pt x="4993" y="0"/>
                  </a:cubicBezTo>
                  <a:cubicBezTo>
                    <a:pt x="5011" y="0"/>
                    <a:pt x="5026" y="15"/>
                    <a:pt x="5026" y="34"/>
                  </a:cubicBezTo>
                  <a:cubicBezTo>
                    <a:pt x="5026" y="52"/>
                    <a:pt x="5011" y="67"/>
                    <a:pt x="4993" y="67"/>
                  </a:cubicBezTo>
                  <a:close/>
                  <a:moveTo>
                    <a:pt x="4860" y="67"/>
                  </a:moveTo>
                  <a:lnTo>
                    <a:pt x="4860" y="67"/>
                  </a:lnTo>
                  <a:cubicBezTo>
                    <a:pt x="4841" y="67"/>
                    <a:pt x="4826" y="52"/>
                    <a:pt x="4826" y="34"/>
                  </a:cubicBezTo>
                  <a:cubicBezTo>
                    <a:pt x="4826" y="15"/>
                    <a:pt x="4841" y="0"/>
                    <a:pt x="4860" y="0"/>
                  </a:cubicBezTo>
                  <a:cubicBezTo>
                    <a:pt x="4878" y="0"/>
                    <a:pt x="4893" y="15"/>
                    <a:pt x="4893" y="34"/>
                  </a:cubicBezTo>
                  <a:cubicBezTo>
                    <a:pt x="4893" y="52"/>
                    <a:pt x="4878" y="67"/>
                    <a:pt x="4860" y="67"/>
                  </a:cubicBezTo>
                  <a:close/>
                  <a:moveTo>
                    <a:pt x="4726" y="67"/>
                  </a:moveTo>
                  <a:lnTo>
                    <a:pt x="4726" y="67"/>
                  </a:lnTo>
                  <a:cubicBezTo>
                    <a:pt x="4708" y="67"/>
                    <a:pt x="4693" y="52"/>
                    <a:pt x="4693" y="34"/>
                  </a:cubicBezTo>
                  <a:cubicBezTo>
                    <a:pt x="4693" y="15"/>
                    <a:pt x="4708" y="0"/>
                    <a:pt x="4726" y="0"/>
                  </a:cubicBezTo>
                  <a:cubicBezTo>
                    <a:pt x="4745" y="0"/>
                    <a:pt x="4760" y="15"/>
                    <a:pt x="4760" y="34"/>
                  </a:cubicBezTo>
                  <a:cubicBezTo>
                    <a:pt x="4760" y="52"/>
                    <a:pt x="4745" y="67"/>
                    <a:pt x="4726" y="67"/>
                  </a:cubicBezTo>
                  <a:close/>
                  <a:moveTo>
                    <a:pt x="4593" y="67"/>
                  </a:moveTo>
                  <a:lnTo>
                    <a:pt x="4593" y="67"/>
                  </a:lnTo>
                  <a:cubicBezTo>
                    <a:pt x="4574" y="67"/>
                    <a:pt x="4559" y="52"/>
                    <a:pt x="4559" y="34"/>
                  </a:cubicBezTo>
                  <a:cubicBezTo>
                    <a:pt x="4559" y="15"/>
                    <a:pt x="4574" y="0"/>
                    <a:pt x="4593" y="0"/>
                  </a:cubicBezTo>
                  <a:cubicBezTo>
                    <a:pt x="4611" y="0"/>
                    <a:pt x="4626" y="15"/>
                    <a:pt x="4626" y="34"/>
                  </a:cubicBezTo>
                  <a:cubicBezTo>
                    <a:pt x="4626" y="52"/>
                    <a:pt x="4611" y="67"/>
                    <a:pt x="4593" y="67"/>
                  </a:cubicBezTo>
                  <a:close/>
                  <a:moveTo>
                    <a:pt x="4517" y="140"/>
                  </a:moveTo>
                  <a:lnTo>
                    <a:pt x="4517" y="140"/>
                  </a:lnTo>
                  <a:cubicBezTo>
                    <a:pt x="4503" y="153"/>
                    <a:pt x="4482" y="152"/>
                    <a:pt x="4469" y="139"/>
                  </a:cubicBezTo>
                  <a:cubicBezTo>
                    <a:pt x="4457" y="126"/>
                    <a:pt x="4457" y="105"/>
                    <a:pt x="4470" y="92"/>
                  </a:cubicBezTo>
                  <a:cubicBezTo>
                    <a:pt x="4484" y="79"/>
                    <a:pt x="4505" y="80"/>
                    <a:pt x="4518" y="93"/>
                  </a:cubicBezTo>
                  <a:cubicBezTo>
                    <a:pt x="4530" y="106"/>
                    <a:pt x="4530" y="127"/>
                    <a:pt x="4517" y="140"/>
                  </a:cubicBezTo>
                  <a:close/>
                  <a:moveTo>
                    <a:pt x="4422" y="234"/>
                  </a:moveTo>
                  <a:lnTo>
                    <a:pt x="4422" y="234"/>
                  </a:lnTo>
                  <a:cubicBezTo>
                    <a:pt x="4409" y="247"/>
                    <a:pt x="4388" y="247"/>
                    <a:pt x="4375" y="233"/>
                  </a:cubicBezTo>
                  <a:cubicBezTo>
                    <a:pt x="4362" y="220"/>
                    <a:pt x="4363" y="199"/>
                    <a:pt x="4376" y="186"/>
                  </a:cubicBezTo>
                  <a:cubicBezTo>
                    <a:pt x="4389" y="173"/>
                    <a:pt x="4410" y="174"/>
                    <a:pt x="4423" y="187"/>
                  </a:cubicBezTo>
                  <a:cubicBezTo>
                    <a:pt x="4436" y="200"/>
                    <a:pt x="4435" y="222"/>
                    <a:pt x="4422" y="234"/>
                  </a:cubicBezTo>
                  <a:close/>
                  <a:moveTo>
                    <a:pt x="4328" y="329"/>
                  </a:moveTo>
                  <a:lnTo>
                    <a:pt x="4328" y="329"/>
                  </a:lnTo>
                  <a:cubicBezTo>
                    <a:pt x="4315" y="341"/>
                    <a:pt x="4293" y="341"/>
                    <a:pt x="4281" y="328"/>
                  </a:cubicBezTo>
                  <a:cubicBezTo>
                    <a:pt x="4268" y="314"/>
                    <a:pt x="4268" y="293"/>
                    <a:pt x="4282" y="281"/>
                  </a:cubicBezTo>
                  <a:cubicBezTo>
                    <a:pt x="4295" y="268"/>
                    <a:pt x="4316" y="268"/>
                    <a:pt x="4329" y="281"/>
                  </a:cubicBezTo>
                  <a:cubicBezTo>
                    <a:pt x="4342" y="295"/>
                    <a:pt x="4341" y="316"/>
                    <a:pt x="4328" y="329"/>
                  </a:cubicBezTo>
                  <a:close/>
                  <a:moveTo>
                    <a:pt x="4233" y="423"/>
                  </a:moveTo>
                  <a:lnTo>
                    <a:pt x="4233" y="423"/>
                  </a:lnTo>
                  <a:cubicBezTo>
                    <a:pt x="4220" y="436"/>
                    <a:pt x="4199" y="435"/>
                    <a:pt x="4186" y="422"/>
                  </a:cubicBezTo>
                  <a:cubicBezTo>
                    <a:pt x="4174" y="409"/>
                    <a:pt x="4174" y="388"/>
                    <a:pt x="4187" y="375"/>
                  </a:cubicBezTo>
                  <a:cubicBezTo>
                    <a:pt x="4201" y="362"/>
                    <a:pt x="4222" y="362"/>
                    <a:pt x="4234" y="376"/>
                  </a:cubicBezTo>
                  <a:cubicBezTo>
                    <a:pt x="4247" y="389"/>
                    <a:pt x="4247" y="410"/>
                    <a:pt x="4233" y="423"/>
                  </a:cubicBezTo>
                  <a:close/>
                  <a:moveTo>
                    <a:pt x="4139" y="517"/>
                  </a:moveTo>
                  <a:lnTo>
                    <a:pt x="4139" y="517"/>
                  </a:lnTo>
                  <a:cubicBezTo>
                    <a:pt x="4126" y="530"/>
                    <a:pt x="4105" y="530"/>
                    <a:pt x="4092" y="516"/>
                  </a:cubicBezTo>
                  <a:cubicBezTo>
                    <a:pt x="4079" y="503"/>
                    <a:pt x="4080" y="482"/>
                    <a:pt x="4093" y="469"/>
                  </a:cubicBezTo>
                  <a:cubicBezTo>
                    <a:pt x="4106" y="456"/>
                    <a:pt x="4127" y="457"/>
                    <a:pt x="4140" y="470"/>
                  </a:cubicBezTo>
                  <a:cubicBezTo>
                    <a:pt x="4153" y="483"/>
                    <a:pt x="4152" y="504"/>
                    <a:pt x="4139" y="517"/>
                  </a:cubicBezTo>
                  <a:close/>
                  <a:moveTo>
                    <a:pt x="4045" y="611"/>
                  </a:moveTo>
                  <a:lnTo>
                    <a:pt x="4045" y="612"/>
                  </a:lnTo>
                  <a:cubicBezTo>
                    <a:pt x="4031" y="624"/>
                    <a:pt x="4010" y="624"/>
                    <a:pt x="3998" y="611"/>
                  </a:cubicBezTo>
                  <a:cubicBezTo>
                    <a:pt x="3985" y="597"/>
                    <a:pt x="3985" y="576"/>
                    <a:pt x="3999" y="563"/>
                  </a:cubicBezTo>
                  <a:cubicBezTo>
                    <a:pt x="4012" y="551"/>
                    <a:pt x="4033" y="551"/>
                    <a:pt x="4046" y="564"/>
                  </a:cubicBezTo>
                  <a:cubicBezTo>
                    <a:pt x="4058" y="578"/>
                    <a:pt x="4058" y="599"/>
                    <a:pt x="4045" y="611"/>
                  </a:cubicBezTo>
                  <a:close/>
                  <a:moveTo>
                    <a:pt x="3950" y="706"/>
                  </a:moveTo>
                  <a:lnTo>
                    <a:pt x="3950" y="706"/>
                  </a:lnTo>
                  <a:cubicBezTo>
                    <a:pt x="3937" y="719"/>
                    <a:pt x="3916" y="718"/>
                    <a:pt x="3903" y="705"/>
                  </a:cubicBezTo>
                  <a:cubicBezTo>
                    <a:pt x="3890" y="692"/>
                    <a:pt x="3891" y="670"/>
                    <a:pt x="3904" y="658"/>
                  </a:cubicBezTo>
                  <a:cubicBezTo>
                    <a:pt x="3918" y="645"/>
                    <a:pt x="3939" y="645"/>
                    <a:pt x="3951" y="659"/>
                  </a:cubicBezTo>
                  <a:cubicBezTo>
                    <a:pt x="3964" y="672"/>
                    <a:pt x="3964" y="693"/>
                    <a:pt x="3950" y="706"/>
                  </a:cubicBezTo>
                  <a:close/>
                  <a:moveTo>
                    <a:pt x="3856" y="800"/>
                  </a:moveTo>
                  <a:lnTo>
                    <a:pt x="3856" y="800"/>
                  </a:lnTo>
                  <a:cubicBezTo>
                    <a:pt x="3843" y="813"/>
                    <a:pt x="3822" y="812"/>
                    <a:pt x="3809" y="799"/>
                  </a:cubicBezTo>
                  <a:cubicBezTo>
                    <a:pt x="3796" y="786"/>
                    <a:pt x="3797" y="765"/>
                    <a:pt x="3810" y="752"/>
                  </a:cubicBezTo>
                  <a:cubicBezTo>
                    <a:pt x="3823" y="739"/>
                    <a:pt x="3844" y="740"/>
                    <a:pt x="3857" y="753"/>
                  </a:cubicBezTo>
                  <a:cubicBezTo>
                    <a:pt x="3870" y="766"/>
                    <a:pt x="3869" y="787"/>
                    <a:pt x="3856" y="800"/>
                  </a:cubicBezTo>
                  <a:close/>
                  <a:moveTo>
                    <a:pt x="3762" y="894"/>
                  </a:moveTo>
                  <a:lnTo>
                    <a:pt x="3762" y="894"/>
                  </a:lnTo>
                  <a:cubicBezTo>
                    <a:pt x="3748" y="907"/>
                    <a:pt x="3727" y="907"/>
                    <a:pt x="3714" y="893"/>
                  </a:cubicBezTo>
                  <a:cubicBezTo>
                    <a:pt x="3702" y="880"/>
                    <a:pt x="3702" y="859"/>
                    <a:pt x="3715" y="846"/>
                  </a:cubicBezTo>
                  <a:lnTo>
                    <a:pt x="3716" y="846"/>
                  </a:lnTo>
                  <a:cubicBezTo>
                    <a:pt x="3729" y="834"/>
                    <a:pt x="3750" y="834"/>
                    <a:pt x="3763" y="847"/>
                  </a:cubicBezTo>
                  <a:cubicBezTo>
                    <a:pt x="3775" y="861"/>
                    <a:pt x="3775" y="882"/>
                    <a:pt x="3762" y="894"/>
                  </a:cubicBezTo>
                  <a:close/>
                  <a:moveTo>
                    <a:pt x="3667" y="989"/>
                  </a:moveTo>
                  <a:lnTo>
                    <a:pt x="3667" y="989"/>
                  </a:lnTo>
                  <a:cubicBezTo>
                    <a:pt x="3654" y="1001"/>
                    <a:pt x="3633" y="1001"/>
                    <a:pt x="3620" y="988"/>
                  </a:cubicBezTo>
                  <a:cubicBezTo>
                    <a:pt x="3607" y="974"/>
                    <a:pt x="3608" y="953"/>
                    <a:pt x="3621" y="941"/>
                  </a:cubicBezTo>
                  <a:cubicBezTo>
                    <a:pt x="3634" y="928"/>
                    <a:pt x="3656" y="928"/>
                    <a:pt x="3668" y="942"/>
                  </a:cubicBezTo>
                  <a:cubicBezTo>
                    <a:pt x="3681" y="955"/>
                    <a:pt x="3681" y="976"/>
                    <a:pt x="3667" y="989"/>
                  </a:cubicBezTo>
                  <a:close/>
                  <a:moveTo>
                    <a:pt x="3573" y="1083"/>
                  </a:moveTo>
                  <a:lnTo>
                    <a:pt x="3573" y="1083"/>
                  </a:lnTo>
                  <a:cubicBezTo>
                    <a:pt x="3560" y="1096"/>
                    <a:pt x="3539" y="1095"/>
                    <a:pt x="3526" y="1082"/>
                  </a:cubicBezTo>
                  <a:cubicBezTo>
                    <a:pt x="3513" y="1069"/>
                    <a:pt x="3513" y="1048"/>
                    <a:pt x="3527" y="1035"/>
                  </a:cubicBezTo>
                  <a:cubicBezTo>
                    <a:pt x="3540" y="1022"/>
                    <a:pt x="3561" y="1023"/>
                    <a:pt x="3574" y="1036"/>
                  </a:cubicBezTo>
                  <a:cubicBezTo>
                    <a:pt x="3587" y="1049"/>
                    <a:pt x="3586" y="1070"/>
                    <a:pt x="3573" y="1083"/>
                  </a:cubicBezTo>
                  <a:close/>
                  <a:moveTo>
                    <a:pt x="3479" y="1177"/>
                  </a:moveTo>
                  <a:lnTo>
                    <a:pt x="3479" y="1177"/>
                  </a:lnTo>
                  <a:cubicBezTo>
                    <a:pt x="3465" y="1190"/>
                    <a:pt x="3444" y="1190"/>
                    <a:pt x="3431" y="1176"/>
                  </a:cubicBezTo>
                  <a:cubicBezTo>
                    <a:pt x="3419" y="1163"/>
                    <a:pt x="3419" y="1142"/>
                    <a:pt x="3432" y="1129"/>
                  </a:cubicBezTo>
                  <a:cubicBezTo>
                    <a:pt x="3446" y="1116"/>
                    <a:pt x="3467" y="1117"/>
                    <a:pt x="3480" y="1130"/>
                  </a:cubicBezTo>
                  <a:cubicBezTo>
                    <a:pt x="3492" y="1143"/>
                    <a:pt x="3492" y="1165"/>
                    <a:pt x="3479" y="1177"/>
                  </a:cubicBezTo>
                  <a:close/>
                  <a:moveTo>
                    <a:pt x="3384" y="1272"/>
                  </a:moveTo>
                  <a:lnTo>
                    <a:pt x="3384" y="1272"/>
                  </a:lnTo>
                  <a:cubicBezTo>
                    <a:pt x="3371" y="1284"/>
                    <a:pt x="3350" y="1284"/>
                    <a:pt x="3337" y="1271"/>
                  </a:cubicBezTo>
                  <a:cubicBezTo>
                    <a:pt x="3324" y="1257"/>
                    <a:pt x="3325" y="1236"/>
                    <a:pt x="3338" y="1223"/>
                  </a:cubicBezTo>
                  <a:cubicBezTo>
                    <a:pt x="3351" y="1211"/>
                    <a:pt x="3372" y="1211"/>
                    <a:pt x="3385" y="1224"/>
                  </a:cubicBezTo>
                  <a:cubicBezTo>
                    <a:pt x="3398" y="1238"/>
                    <a:pt x="3397" y="1259"/>
                    <a:pt x="3384" y="1272"/>
                  </a:cubicBezTo>
                  <a:close/>
                  <a:moveTo>
                    <a:pt x="3290" y="1366"/>
                  </a:moveTo>
                  <a:lnTo>
                    <a:pt x="3290" y="1366"/>
                  </a:lnTo>
                  <a:cubicBezTo>
                    <a:pt x="3277" y="1379"/>
                    <a:pt x="3255" y="1378"/>
                    <a:pt x="3243" y="1365"/>
                  </a:cubicBezTo>
                  <a:cubicBezTo>
                    <a:pt x="3230" y="1352"/>
                    <a:pt x="3230" y="1331"/>
                    <a:pt x="3244" y="1318"/>
                  </a:cubicBezTo>
                  <a:cubicBezTo>
                    <a:pt x="3257" y="1305"/>
                    <a:pt x="3278" y="1305"/>
                    <a:pt x="3291" y="1319"/>
                  </a:cubicBezTo>
                  <a:cubicBezTo>
                    <a:pt x="3304" y="1332"/>
                    <a:pt x="3303" y="1353"/>
                    <a:pt x="3290" y="1366"/>
                  </a:cubicBezTo>
                  <a:close/>
                  <a:moveTo>
                    <a:pt x="3195" y="1460"/>
                  </a:moveTo>
                  <a:lnTo>
                    <a:pt x="3195" y="1460"/>
                  </a:lnTo>
                  <a:cubicBezTo>
                    <a:pt x="3182" y="1473"/>
                    <a:pt x="3161" y="1473"/>
                    <a:pt x="3148" y="1459"/>
                  </a:cubicBezTo>
                  <a:cubicBezTo>
                    <a:pt x="3136" y="1446"/>
                    <a:pt x="3136" y="1425"/>
                    <a:pt x="3149" y="1412"/>
                  </a:cubicBezTo>
                  <a:cubicBezTo>
                    <a:pt x="3163" y="1399"/>
                    <a:pt x="3184" y="1400"/>
                    <a:pt x="3196" y="1413"/>
                  </a:cubicBezTo>
                  <a:cubicBezTo>
                    <a:pt x="3209" y="1426"/>
                    <a:pt x="3209" y="1447"/>
                    <a:pt x="3195" y="1460"/>
                  </a:cubicBezTo>
                  <a:close/>
                  <a:moveTo>
                    <a:pt x="3101" y="1554"/>
                  </a:moveTo>
                  <a:lnTo>
                    <a:pt x="3101" y="1554"/>
                  </a:lnTo>
                  <a:cubicBezTo>
                    <a:pt x="3088" y="1567"/>
                    <a:pt x="3067" y="1567"/>
                    <a:pt x="3054" y="1554"/>
                  </a:cubicBezTo>
                  <a:cubicBezTo>
                    <a:pt x="3041" y="1540"/>
                    <a:pt x="3042" y="1519"/>
                    <a:pt x="3055" y="1506"/>
                  </a:cubicBezTo>
                  <a:cubicBezTo>
                    <a:pt x="3068" y="1494"/>
                    <a:pt x="3089" y="1494"/>
                    <a:pt x="3102" y="1507"/>
                  </a:cubicBezTo>
                  <a:cubicBezTo>
                    <a:pt x="3115" y="1521"/>
                    <a:pt x="3114" y="1542"/>
                    <a:pt x="3101" y="1554"/>
                  </a:cubicBezTo>
                  <a:close/>
                  <a:moveTo>
                    <a:pt x="3007" y="1649"/>
                  </a:moveTo>
                  <a:lnTo>
                    <a:pt x="3007" y="1649"/>
                  </a:lnTo>
                  <a:cubicBezTo>
                    <a:pt x="2993" y="1662"/>
                    <a:pt x="2972" y="1661"/>
                    <a:pt x="2960" y="1648"/>
                  </a:cubicBezTo>
                  <a:cubicBezTo>
                    <a:pt x="2947" y="1635"/>
                    <a:pt x="2947" y="1613"/>
                    <a:pt x="2961" y="1601"/>
                  </a:cubicBezTo>
                  <a:cubicBezTo>
                    <a:pt x="2974" y="1588"/>
                    <a:pt x="2995" y="1588"/>
                    <a:pt x="3008" y="1602"/>
                  </a:cubicBezTo>
                  <a:cubicBezTo>
                    <a:pt x="3020" y="1615"/>
                    <a:pt x="3020" y="1636"/>
                    <a:pt x="3007" y="1649"/>
                  </a:cubicBezTo>
                  <a:close/>
                  <a:moveTo>
                    <a:pt x="2912" y="1743"/>
                  </a:moveTo>
                  <a:lnTo>
                    <a:pt x="2912" y="1743"/>
                  </a:lnTo>
                  <a:cubicBezTo>
                    <a:pt x="2899" y="1756"/>
                    <a:pt x="2878" y="1755"/>
                    <a:pt x="2865" y="1742"/>
                  </a:cubicBezTo>
                  <a:cubicBezTo>
                    <a:pt x="2852" y="1729"/>
                    <a:pt x="2853" y="1708"/>
                    <a:pt x="2866" y="1695"/>
                  </a:cubicBezTo>
                  <a:cubicBezTo>
                    <a:pt x="2880" y="1682"/>
                    <a:pt x="2901" y="1683"/>
                    <a:pt x="2913" y="1696"/>
                  </a:cubicBezTo>
                  <a:cubicBezTo>
                    <a:pt x="2926" y="1709"/>
                    <a:pt x="2926" y="1730"/>
                    <a:pt x="2912" y="1743"/>
                  </a:cubicBezTo>
                  <a:close/>
                  <a:moveTo>
                    <a:pt x="2818" y="1837"/>
                  </a:moveTo>
                  <a:lnTo>
                    <a:pt x="2818" y="1837"/>
                  </a:lnTo>
                  <a:cubicBezTo>
                    <a:pt x="2805" y="1850"/>
                    <a:pt x="2784" y="1850"/>
                    <a:pt x="2771" y="1836"/>
                  </a:cubicBezTo>
                  <a:cubicBezTo>
                    <a:pt x="2758" y="1823"/>
                    <a:pt x="2759" y="1802"/>
                    <a:pt x="2772" y="1789"/>
                  </a:cubicBezTo>
                  <a:cubicBezTo>
                    <a:pt x="2785" y="1776"/>
                    <a:pt x="2806" y="1777"/>
                    <a:pt x="2819" y="1790"/>
                  </a:cubicBezTo>
                  <a:cubicBezTo>
                    <a:pt x="2832" y="1803"/>
                    <a:pt x="2831" y="1825"/>
                    <a:pt x="2818" y="1837"/>
                  </a:cubicBezTo>
                  <a:close/>
                  <a:moveTo>
                    <a:pt x="2724" y="1932"/>
                  </a:moveTo>
                  <a:lnTo>
                    <a:pt x="2724" y="1932"/>
                  </a:lnTo>
                  <a:cubicBezTo>
                    <a:pt x="2710" y="1944"/>
                    <a:pt x="2689" y="1944"/>
                    <a:pt x="2677" y="1931"/>
                  </a:cubicBezTo>
                  <a:cubicBezTo>
                    <a:pt x="2664" y="1917"/>
                    <a:pt x="2664" y="1896"/>
                    <a:pt x="2677" y="1884"/>
                  </a:cubicBezTo>
                  <a:lnTo>
                    <a:pt x="2678" y="1884"/>
                  </a:lnTo>
                  <a:cubicBezTo>
                    <a:pt x="2691" y="1871"/>
                    <a:pt x="2712" y="1871"/>
                    <a:pt x="2725" y="1884"/>
                  </a:cubicBezTo>
                  <a:cubicBezTo>
                    <a:pt x="2737" y="1898"/>
                    <a:pt x="2737" y="1919"/>
                    <a:pt x="2724" y="1932"/>
                  </a:cubicBezTo>
                  <a:close/>
                  <a:moveTo>
                    <a:pt x="2629" y="2026"/>
                  </a:moveTo>
                  <a:lnTo>
                    <a:pt x="2629" y="2026"/>
                  </a:lnTo>
                  <a:cubicBezTo>
                    <a:pt x="2616" y="2039"/>
                    <a:pt x="2595" y="2038"/>
                    <a:pt x="2582" y="2025"/>
                  </a:cubicBezTo>
                  <a:cubicBezTo>
                    <a:pt x="2569" y="2012"/>
                    <a:pt x="2570" y="1991"/>
                    <a:pt x="2583" y="1978"/>
                  </a:cubicBezTo>
                  <a:cubicBezTo>
                    <a:pt x="2596" y="1965"/>
                    <a:pt x="2618" y="1965"/>
                    <a:pt x="2630" y="1979"/>
                  </a:cubicBezTo>
                  <a:cubicBezTo>
                    <a:pt x="2643" y="1992"/>
                    <a:pt x="2643" y="2013"/>
                    <a:pt x="2629" y="2026"/>
                  </a:cubicBezTo>
                  <a:close/>
                  <a:moveTo>
                    <a:pt x="2535" y="2120"/>
                  </a:moveTo>
                  <a:lnTo>
                    <a:pt x="2535" y="2120"/>
                  </a:lnTo>
                  <a:cubicBezTo>
                    <a:pt x="2522" y="2133"/>
                    <a:pt x="2501" y="2133"/>
                    <a:pt x="2488" y="2119"/>
                  </a:cubicBezTo>
                  <a:cubicBezTo>
                    <a:pt x="2475" y="2106"/>
                    <a:pt x="2475" y="2085"/>
                    <a:pt x="2489" y="2072"/>
                  </a:cubicBezTo>
                  <a:cubicBezTo>
                    <a:pt x="2502" y="2059"/>
                    <a:pt x="2523" y="2060"/>
                    <a:pt x="2536" y="2073"/>
                  </a:cubicBezTo>
                  <a:cubicBezTo>
                    <a:pt x="2549" y="2086"/>
                    <a:pt x="2548" y="2107"/>
                    <a:pt x="2535" y="2120"/>
                  </a:cubicBezTo>
                  <a:close/>
                  <a:moveTo>
                    <a:pt x="2441" y="2214"/>
                  </a:moveTo>
                  <a:lnTo>
                    <a:pt x="2441" y="2215"/>
                  </a:lnTo>
                  <a:cubicBezTo>
                    <a:pt x="2427" y="2227"/>
                    <a:pt x="2406" y="2227"/>
                    <a:pt x="2393" y="2214"/>
                  </a:cubicBezTo>
                  <a:cubicBezTo>
                    <a:pt x="2381" y="2200"/>
                    <a:pt x="2381" y="2179"/>
                    <a:pt x="2394" y="2166"/>
                  </a:cubicBezTo>
                  <a:cubicBezTo>
                    <a:pt x="2408" y="2154"/>
                    <a:pt x="2429" y="2154"/>
                    <a:pt x="2442" y="2167"/>
                  </a:cubicBezTo>
                  <a:cubicBezTo>
                    <a:pt x="2454" y="2181"/>
                    <a:pt x="2454" y="2202"/>
                    <a:pt x="2441" y="2214"/>
                  </a:cubicBezTo>
                  <a:close/>
                  <a:moveTo>
                    <a:pt x="2346" y="2309"/>
                  </a:moveTo>
                  <a:lnTo>
                    <a:pt x="2346" y="2309"/>
                  </a:lnTo>
                  <a:cubicBezTo>
                    <a:pt x="2333" y="2322"/>
                    <a:pt x="2312" y="2321"/>
                    <a:pt x="2299" y="2308"/>
                  </a:cubicBezTo>
                  <a:cubicBezTo>
                    <a:pt x="2286" y="2295"/>
                    <a:pt x="2287" y="2273"/>
                    <a:pt x="2300" y="2261"/>
                  </a:cubicBezTo>
                  <a:cubicBezTo>
                    <a:pt x="2313" y="2248"/>
                    <a:pt x="2334" y="2248"/>
                    <a:pt x="2347" y="2262"/>
                  </a:cubicBezTo>
                  <a:cubicBezTo>
                    <a:pt x="2360" y="2275"/>
                    <a:pt x="2360" y="2296"/>
                    <a:pt x="2346" y="2309"/>
                  </a:cubicBezTo>
                  <a:close/>
                  <a:moveTo>
                    <a:pt x="2252" y="2403"/>
                  </a:moveTo>
                  <a:lnTo>
                    <a:pt x="2252" y="2403"/>
                  </a:lnTo>
                  <a:cubicBezTo>
                    <a:pt x="2239" y="2416"/>
                    <a:pt x="2217" y="2415"/>
                    <a:pt x="2205" y="2402"/>
                  </a:cubicBezTo>
                  <a:cubicBezTo>
                    <a:pt x="2192" y="2389"/>
                    <a:pt x="2192" y="2368"/>
                    <a:pt x="2206" y="2355"/>
                  </a:cubicBezTo>
                  <a:cubicBezTo>
                    <a:pt x="2219" y="2342"/>
                    <a:pt x="2240" y="2343"/>
                    <a:pt x="2253" y="2356"/>
                  </a:cubicBezTo>
                  <a:cubicBezTo>
                    <a:pt x="2266" y="2369"/>
                    <a:pt x="2265" y="2390"/>
                    <a:pt x="2252" y="2403"/>
                  </a:cubicBezTo>
                  <a:close/>
                  <a:moveTo>
                    <a:pt x="2158" y="2497"/>
                  </a:moveTo>
                  <a:lnTo>
                    <a:pt x="2157" y="2497"/>
                  </a:lnTo>
                  <a:cubicBezTo>
                    <a:pt x="2144" y="2510"/>
                    <a:pt x="2123" y="2510"/>
                    <a:pt x="2110" y="2496"/>
                  </a:cubicBezTo>
                  <a:cubicBezTo>
                    <a:pt x="2098" y="2483"/>
                    <a:pt x="2098" y="2462"/>
                    <a:pt x="2111" y="2449"/>
                  </a:cubicBezTo>
                  <a:cubicBezTo>
                    <a:pt x="2125" y="2437"/>
                    <a:pt x="2146" y="2437"/>
                    <a:pt x="2158" y="2450"/>
                  </a:cubicBezTo>
                  <a:cubicBezTo>
                    <a:pt x="2171" y="2464"/>
                    <a:pt x="2171" y="2485"/>
                    <a:pt x="2158" y="2497"/>
                  </a:cubicBezTo>
                  <a:close/>
                  <a:moveTo>
                    <a:pt x="2063" y="2592"/>
                  </a:moveTo>
                  <a:lnTo>
                    <a:pt x="2063" y="2592"/>
                  </a:lnTo>
                  <a:cubicBezTo>
                    <a:pt x="2050" y="2604"/>
                    <a:pt x="2029" y="2604"/>
                    <a:pt x="2016" y="2591"/>
                  </a:cubicBezTo>
                  <a:cubicBezTo>
                    <a:pt x="2003" y="2577"/>
                    <a:pt x="2004" y="2556"/>
                    <a:pt x="2017" y="2544"/>
                  </a:cubicBezTo>
                  <a:cubicBezTo>
                    <a:pt x="2030" y="2531"/>
                    <a:pt x="2051" y="2531"/>
                    <a:pt x="2064" y="2545"/>
                  </a:cubicBezTo>
                  <a:cubicBezTo>
                    <a:pt x="2077" y="2558"/>
                    <a:pt x="2076" y="2579"/>
                    <a:pt x="2063" y="2592"/>
                  </a:cubicBezTo>
                  <a:close/>
                  <a:moveTo>
                    <a:pt x="1969" y="2686"/>
                  </a:moveTo>
                  <a:lnTo>
                    <a:pt x="1969" y="2686"/>
                  </a:lnTo>
                  <a:cubicBezTo>
                    <a:pt x="1955" y="2699"/>
                    <a:pt x="1934" y="2698"/>
                    <a:pt x="1922" y="2685"/>
                  </a:cubicBezTo>
                  <a:cubicBezTo>
                    <a:pt x="1909" y="2672"/>
                    <a:pt x="1909" y="2651"/>
                    <a:pt x="1923" y="2638"/>
                  </a:cubicBezTo>
                  <a:cubicBezTo>
                    <a:pt x="1936" y="2625"/>
                    <a:pt x="1957" y="2626"/>
                    <a:pt x="1970" y="2639"/>
                  </a:cubicBezTo>
                  <a:cubicBezTo>
                    <a:pt x="1983" y="2652"/>
                    <a:pt x="1982" y="2673"/>
                    <a:pt x="1969" y="2686"/>
                  </a:cubicBezTo>
                  <a:close/>
                  <a:moveTo>
                    <a:pt x="1874" y="2780"/>
                  </a:moveTo>
                  <a:lnTo>
                    <a:pt x="1874" y="2780"/>
                  </a:lnTo>
                  <a:cubicBezTo>
                    <a:pt x="1861" y="2793"/>
                    <a:pt x="1840" y="2793"/>
                    <a:pt x="1827" y="2779"/>
                  </a:cubicBezTo>
                  <a:cubicBezTo>
                    <a:pt x="1815" y="2766"/>
                    <a:pt x="1815" y="2745"/>
                    <a:pt x="1828" y="2732"/>
                  </a:cubicBezTo>
                  <a:cubicBezTo>
                    <a:pt x="1842" y="2719"/>
                    <a:pt x="1863" y="2720"/>
                    <a:pt x="1875" y="2733"/>
                  </a:cubicBezTo>
                  <a:cubicBezTo>
                    <a:pt x="1888" y="2746"/>
                    <a:pt x="1888" y="2768"/>
                    <a:pt x="1874" y="2780"/>
                  </a:cubicBezTo>
                  <a:close/>
                  <a:moveTo>
                    <a:pt x="1780" y="2875"/>
                  </a:moveTo>
                  <a:lnTo>
                    <a:pt x="1780" y="2875"/>
                  </a:lnTo>
                  <a:cubicBezTo>
                    <a:pt x="1767" y="2887"/>
                    <a:pt x="1746" y="2887"/>
                    <a:pt x="1733" y="2874"/>
                  </a:cubicBezTo>
                  <a:cubicBezTo>
                    <a:pt x="1720" y="2860"/>
                    <a:pt x="1721" y="2839"/>
                    <a:pt x="1734" y="2827"/>
                  </a:cubicBezTo>
                  <a:lnTo>
                    <a:pt x="1734" y="2826"/>
                  </a:lnTo>
                  <a:cubicBezTo>
                    <a:pt x="1747" y="2814"/>
                    <a:pt x="1768" y="2814"/>
                    <a:pt x="1781" y="2827"/>
                  </a:cubicBezTo>
                  <a:cubicBezTo>
                    <a:pt x="1794" y="2841"/>
                    <a:pt x="1793" y="2862"/>
                    <a:pt x="1780" y="2875"/>
                  </a:cubicBezTo>
                  <a:close/>
                  <a:moveTo>
                    <a:pt x="1686" y="2969"/>
                  </a:moveTo>
                  <a:lnTo>
                    <a:pt x="1686" y="2969"/>
                  </a:lnTo>
                  <a:cubicBezTo>
                    <a:pt x="1672" y="2982"/>
                    <a:pt x="1651" y="2981"/>
                    <a:pt x="1639" y="2968"/>
                  </a:cubicBezTo>
                  <a:cubicBezTo>
                    <a:pt x="1626" y="2955"/>
                    <a:pt x="1626" y="2934"/>
                    <a:pt x="1639" y="2921"/>
                  </a:cubicBezTo>
                  <a:lnTo>
                    <a:pt x="1640" y="2921"/>
                  </a:lnTo>
                  <a:cubicBezTo>
                    <a:pt x="1653" y="2908"/>
                    <a:pt x="1674" y="2908"/>
                    <a:pt x="1687" y="2922"/>
                  </a:cubicBezTo>
                  <a:cubicBezTo>
                    <a:pt x="1699" y="2935"/>
                    <a:pt x="1699" y="2956"/>
                    <a:pt x="1686" y="2969"/>
                  </a:cubicBezTo>
                  <a:close/>
                  <a:moveTo>
                    <a:pt x="1591" y="3063"/>
                  </a:moveTo>
                  <a:lnTo>
                    <a:pt x="1591" y="3063"/>
                  </a:lnTo>
                  <a:cubicBezTo>
                    <a:pt x="1578" y="3076"/>
                    <a:pt x="1557" y="3076"/>
                    <a:pt x="1544" y="3062"/>
                  </a:cubicBezTo>
                  <a:cubicBezTo>
                    <a:pt x="1531" y="3049"/>
                    <a:pt x="1532" y="3028"/>
                    <a:pt x="1545" y="3015"/>
                  </a:cubicBezTo>
                  <a:cubicBezTo>
                    <a:pt x="1558" y="3002"/>
                    <a:pt x="1580" y="3003"/>
                    <a:pt x="1592" y="3016"/>
                  </a:cubicBezTo>
                  <a:cubicBezTo>
                    <a:pt x="1605" y="3029"/>
                    <a:pt x="1605" y="3050"/>
                    <a:pt x="1591" y="3063"/>
                  </a:cubicBezTo>
                  <a:close/>
                  <a:moveTo>
                    <a:pt x="1497" y="3157"/>
                  </a:moveTo>
                  <a:lnTo>
                    <a:pt x="1497" y="3158"/>
                  </a:lnTo>
                  <a:cubicBezTo>
                    <a:pt x="1484" y="3170"/>
                    <a:pt x="1463" y="3170"/>
                    <a:pt x="1450" y="3157"/>
                  </a:cubicBezTo>
                  <a:cubicBezTo>
                    <a:pt x="1437" y="3143"/>
                    <a:pt x="1437" y="3122"/>
                    <a:pt x="1451" y="3109"/>
                  </a:cubicBezTo>
                  <a:cubicBezTo>
                    <a:pt x="1464" y="3097"/>
                    <a:pt x="1485" y="3097"/>
                    <a:pt x="1498" y="3110"/>
                  </a:cubicBezTo>
                  <a:cubicBezTo>
                    <a:pt x="1511" y="3124"/>
                    <a:pt x="1510" y="3145"/>
                    <a:pt x="1497" y="3157"/>
                  </a:cubicBezTo>
                  <a:close/>
                  <a:moveTo>
                    <a:pt x="1403" y="3252"/>
                  </a:moveTo>
                  <a:lnTo>
                    <a:pt x="1403" y="3252"/>
                  </a:lnTo>
                  <a:cubicBezTo>
                    <a:pt x="1389" y="3265"/>
                    <a:pt x="1368" y="3264"/>
                    <a:pt x="1355" y="3251"/>
                  </a:cubicBezTo>
                  <a:cubicBezTo>
                    <a:pt x="1343" y="3238"/>
                    <a:pt x="1343" y="3216"/>
                    <a:pt x="1356" y="3204"/>
                  </a:cubicBezTo>
                  <a:cubicBezTo>
                    <a:pt x="1370" y="3191"/>
                    <a:pt x="1391" y="3191"/>
                    <a:pt x="1404" y="3205"/>
                  </a:cubicBezTo>
                  <a:cubicBezTo>
                    <a:pt x="1416" y="3218"/>
                    <a:pt x="1416" y="3239"/>
                    <a:pt x="1403" y="3252"/>
                  </a:cubicBezTo>
                  <a:close/>
                  <a:moveTo>
                    <a:pt x="1308" y="3346"/>
                  </a:moveTo>
                  <a:lnTo>
                    <a:pt x="1308" y="3346"/>
                  </a:lnTo>
                  <a:cubicBezTo>
                    <a:pt x="1295" y="3359"/>
                    <a:pt x="1274" y="3358"/>
                    <a:pt x="1261" y="3345"/>
                  </a:cubicBezTo>
                  <a:cubicBezTo>
                    <a:pt x="1248" y="3332"/>
                    <a:pt x="1249" y="3311"/>
                    <a:pt x="1262" y="3298"/>
                  </a:cubicBezTo>
                  <a:cubicBezTo>
                    <a:pt x="1275" y="3285"/>
                    <a:pt x="1296" y="3286"/>
                    <a:pt x="1309" y="3299"/>
                  </a:cubicBezTo>
                  <a:cubicBezTo>
                    <a:pt x="1322" y="3312"/>
                    <a:pt x="1322" y="3333"/>
                    <a:pt x="1308" y="3346"/>
                  </a:cubicBezTo>
                  <a:close/>
                  <a:moveTo>
                    <a:pt x="1214" y="3440"/>
                  </a:moveTo>
                  <a:lnTo>
                    <a:pt x="1214" y="3440"/>
                  </a:lnTo>
                  <a:cubicBezTo>
                    <a:pt x="1201" y="3453"/>
                    <a:pt x="1179" y="3453"/>
                    <a:pt x="1167" y="3439"/>
                  </a:cubicBezTo>
                  <a:cubicBezTo>
                    <a:pt x="1154" y="3426"/>
                    <a:pt x="1154" y="3405"/>
                    <a:pt x="1168" y="3392"/>
                  </a:cubicBezTo>
                  <a:cubicBezTo>
                    <a:pt x="1181" y="3380"/>
                    <a:pt x="1202" y="3380"/>
                    <a:pt x="1215" y="3393"/>
                  </a:cubicBezTo>
                  <a:cubicBezTo>
                    <a:pt x="1228" y="3406"/>
                    <a:pt x="1227" y="3428"/>
                    <a:pt x="1214" y="3440"/>
                  </a:cubicBezTo>
                  <a:close/>
                  <a:moveTo>
                    <a:pt x="1120" y="3535"/>
                  </a:moveTo>
                  <a:lnTo>
                    <a:pt x="1119" y="3535"/>
                  </a:lnTo>
                  <a:cubicBezTo>
                    <a:pt x="1106" y="3547"/>
                    <a:pt x="1085" y="3547"/>
                    <a:pt x="1072" y="3534"/>
                  </a:cubicBezTo>
                  <a:cubicBezTo>
                    <a:pt x="1060" y="3520"/>
                    <a:pt x="1060" y="3499"/>
                    <a:pt x="1073" y="3487"/>
                  </a:cubicBezTo>
                  <a:cubicBezTo>
                    <a:pt x="1087" y="3474"/>
                    <a:pt x="1108" y="3474"/>
                    <a:pt x="1121" y="3488"/>
                  </a:cubicBezTo>
                  <a:cubicBezTo>
                    <a:pt x="1133" y="3501"/>
                    <a:pt x="1133" y="3522"/>
                    <a:pt x="1120" y="3535"/>
                  </a:cubicBezTo>
                  <a:close/>
                  <a:moveTo>
                    <a:pt x="1025" y="3629"/>
                  </a:moveTo>
                  <a:lnTo>
                    <a:pt x="1025" y="3629"/>
                  </a:lnTo>
                  <a:cubicBezTo>
                    <a:pt x="1012" y="3642"/>
                    <a:pt x="991" y="3641"/>
                    <a:pt x="978" y="3628"/>
                  </a:cubicBezTo>
                  <a:cubicBezTo>
                    <a:pt x="965" y="3615"/>
                    <a:pt x="966" y="3594"/>
                    <a:pt x="979" y="3581"/>
                  </a:cubicBezTo>
                  <a:cubicBezTo>
                    <a:pt x="992" y="3568"/>
                    <a:pt x="1013" y="3568"/>
                    <a:pt x="1026" y="3582"/>
                  </a:cubicBezTo>
                  <a:cubicBezTo>
                    <a:pt x="1039" y="3595"/>
                    <a:pt x="1039" y="3616"/>
                    <a:pt x="1025" y="3629"/>
                  </a:cubicBezTo>
                  <a:close/>
                  <a:moveTo>
                    <a:pt x="931" y="3723"/>
                  </a:moveTo>
                  <a:lnTo>
                    <a:pt x="931" y="3723"/>
                  </a:lnTo>
                  <a:cubicBezTo>
                    <a:pt x="918" y="3736"/>
                    <a:pt x="897" y="3736"/>
                    <a:pt x="884" y="3723"/>
                  </a:cubicBezTo>
                  <a:cubicBezTo>
                    <a:pt x="871" y="3709"/>
                    <a:pt x="871" y="3688"/>
                    <a:pt x="884" y="3675"/>
                  </a:cubicBezTo>
                  <a:cubicBezTo>
                    <a:pt x="898" y="3662"/>
                    <a:pt x="919" y="3663"/>
                    <a:pt x="932" y="3676"/>
                  </a:cubicBezTo>
                  <a:cubicBezTo>
                    <a:pt x="944" y="3689"/>
                    <a:pt x="944" y="3710"/>
                    <a:pt x="931" y="3723"/>
                  </a:cubicBezTo>
                  <a:close/>
                  <a:moveTo>
                    <a:pt x="837" y="3817"/>
                  </a:moveTo>
                  <a:lnTo>
                    <a:pt x="837" y="3817"/>
                  </a:lnTo>
                  <a:cubicBezTo>
                    <a:pt x="824" y="3830"/>
                    <a:pt x="802" y="3830"/>
                    <a:pt x="790" y="3817"/>
                  </a:cubicBezTo>
                  <a:cubicBezTo>
                    <a:pt x="777" y="3804"/>
                    <a:pt x="777" y="3783"/>
                    <a:pt x="790" y="3770"/>
                  </a:cubicBezTo>
                  <a:cubicBezTo>
                    <a:pt x="803" y="3757"/>
                    <a:pt x="824" y="3757"/>
                    <a:pt x="837" y="3770"/>
                  </a:cubicBezTo>
                  <a:cubicBezTo>
                    <a:pt x="850" y="3783"/>
                    <a:pt x="850" y="3804"/>
                    <a:pt x="837" y="3817"/>
                  </a:cubicBezTo>
                  <a:close/>
                  <a:moveTo>
                    <a:pt x="742" y="3912"/>
                  </a:moveTo>
                  <a:lnTo>
                    <a:pt x="742" y="3912"/>
                  </a:lnTo>
                  <a:cubicBezTo>
                    <a:pt x="729" y="3925"/>
                    <a:pt x="708" y="3924"/>
                    <a:pt x="695" y="3911"/>
                  </a:cubicBezTo>
                  <a:cubicBezTo>
                    <a:pt x="682" y="3898"/>
                    <a:pt x="683" y="3877"/>
                    <a:pt x="696" y="3864"/>
                  </a:cubicBezTo>
                  <a:cubicBezTo>
                    <a:pt x="709" y="3851"/>
                    <a:pt x="730" y="3851"/>
                    <a:pt x="743" y="3864"/>
                  </a:cubicBezTo>
                  <a:cubicBezTo>
                    <a:pt x="756" y="3878"/>
                    <a:pt x="756" y="3899"/>
                    <a:pt x="742" y="3912"/>
                  </a:cubicBezTo>
                  <a:close/>
                  <a:moveTo>
                    <a:pt x="648" y="4006"/>
                  </a:moveTo>
                  <a:lnTo>
                    <a:pt x="648" y="4006"/>
                  </a:lnTo>
                  <a:cubicBezTo>
                    <a:pt x="635" y="4019"/>
                    <a:pt x="614" y="4019"/>
                    <a:pt x="601" y="4005"/>
                  </a:cubicBezTo>
                  <a:cubicBezTo>
                    <a:pt x="588" y="3992"/>
                    <a:pt x="588" y="3971"/>
                    <a:pt x="601" y="3958"/>
                  </a:cubicBezTo>
                  <a:cubicBezTo>
                    <a:pt x="614" y="3945"/>
                    <a:pt x="636" y="3946"/>
                    <a:pt x="648" y="3959"/>
                  </a:cubicBezTo>
                  <a:cubicBezTo>
                    <a:pt x="661" y="3972"/>
                    <a:pt x="661" y="3993"/>
                    <a:pt x="648" y="4006"/>
                  </a:cubicBezTo>
                  <a:close/>
                  <a:moveTo>
                    <a:pt x="554" y="4100"/>
                  </a:moveTo>
                  <a:lnTo>
                    <a:pt x="554" y="4100"/>
                  </a:lnTo>
                  <a:cubicBezTo>
                    <a:pt x="540" y="4113"/>
                    <a:pt x="519" y="4113"/>
                    <a:pt x="506" y="4100"/>
                  </a:cubicBezTo>
                  <a:cubicBezTo>
                    <a:pt x="494" y="4087"/>
                    <a:pt x="494" y="4065"/>
                    <a:pt x="507" y="4053"/>
                  </a:cubicBezTo>
                  <a:cubicBezTo>
                    <a:pt x="520" y="4040"/>
                    <a:pt x="541" y="4040"/>
                    <a:pt x="554" y="4053"/>
                  </a:cubicBezTo>
                  <a:cubicBezTo>
                    <a:pt x="567" y="4066"/>
                    <a:pt x="567" y="4087"/>
                    <a:pt x="554" y="4100"/>
                  </a:cubicBezTo>
                  <a:close/>
                  <a:moveTo>
                    <a:pt x="459" y="4194"/>
                  </a:moveTo>
                  <a:lnTo>
                    <a:pt x="459" y="4195"/>
                  </a:lnTo>
                  <a:cubicBezTo>
                    <a:pt x="446" y="4207"/>
                    <a:pt x="425" y="4207"/>
                    <a:pt x="412" y="4194"/>
                  </a:cubicBezTo>
                  <a:cubicBezTo>
                    <a:pt x="399" y="4181"/>
                    <a:pt x="399" y="4160"/>
                    <a:pt x="413" y="4147"/>
                  </a:cubicBezTo>
                  <a:cubicBezTo>
                    <a:pt x="426" y="4134"/>
                    <a:pt x="447" y="4134"/>
                    <a:pt x="460" y="4147"/>
                  </a:cubicBezTo>
                  <a:cubicBezTo>
                    <a:pt x="473" y="4160"/>
                    <a:pt x="472" y="4182"/>
                    <a:pt x="459" y="4194"/>
                  </a:cubicBezTo>
                  <a:close/>
                  <a:moveTo>
                    <a:pt x="365" y="4289"/>
                  </a:moveTo>
                  <a:lnTo>
                    <a:pt x="365" y="4289"/>
                  </a:lnTo>
                  <a:cubicBezTo>
                    <a:pt x="352" y="4302"/>
                    <a:pt x="331" y="4301"/>
                    <a:pt x="318" y="4288"/>
                  </a:cubicBezTo>
                  <a:cubicBezTo>
                    <a:pt x="305" y="4275"/>
                    <a:pt x="305" y="4254"/>
                    <a:pt x="318" y="4241"/>
                  </a:cubicBezTo>
                  <a:cubicBezTo>
                    <a:pt x="331" y="4228"/>
                    <a:pt x="353" y="4228"/>
                    <a:pt x="365" y="4242"/>
                  </a:cubicBezTo>
                  <a:cubicBezTo>
                    <a:pt x="378" y="4255"/>
                    <a:pt x="378" y="4276"/>
                    <a:pt x="365" y="4289"/>
                  </a:cubicBezTo>
                  <a:close/>
                  <a:moveTo>
                    <a:pt x="271" y="4383"/>
                  </a:moveTo>
                  <a:lnTo>
                    <a:pt x="271" y="4383"/>
                  </a:lnTo>
                  <a:cubicBezTo>
                    <a:pt x="257" y="4396"/>
                    <a:pt x="236" y="4396"/>
                    <a:pt x="223" y="4383"/>
                  </a:cubicBezTo>
                  <a:cubicBezTo>
                    <a:pt x="210" y="4369"/>
                    <a:pt x="211" y="4348"/>
                    <a:pt x="224" y="4335"/>
                  </a:cubicBezTo>
                  <a:cubicBezTo>
                    <a:pt x="237" y="4323"/>
                    <a:pt x="258" y="4323"/>
                    <a:pt x="271" y="4336"/>
                  </a:cubicBezTo>
                  <a:cubicBezTo>
                    <a:pt x="284" y="4349"/>
                    <a:pt x="284" y="4370"/>
                    <a:pt x="271" y="4383"/>
                  </a:cubicBezTo>
                  <a:close/>
                  <a:moveTo>
                    <a:pt x="176" y="4477"/>
                  </a:moveTo>
                  <a:lnTo>
                    <a:pt x="176" y="4477"/>
                  </a:lnTo>
                  <a:cubicBezTo>
                    <a:pt x="163" y="4490"/>
                    <a:pt x="142" y="4490"/>
                    <a:pt x="129" y="4477"/>
                  </a:cubicBezTo>
                  <a:cubicBezTo>
                    <a:pt x="116" y="4464"/>
                    <a:pt x="116" y="4443"/>
                    <a:pt x="130" y="4430"/>
                  </a:cubicBezTo>
                  <a:cubicBezTo>
                    <a:pt x="143" y="4417"/>
                    <a:pt x="164" y="4417"/>
                    <a:pt x="177" y="4430"/>
                  </a:cubicBezTo>
                  <a:cubicBezTo>
                    <a:pt x="190" y="4443"/>
                    <a:pt x="189" y="4464"/>
                    <a:pt x="176" y="4477"/>
                  </a:cubicBezTo>
                  <a:close/>
                  <a:moveTo>
                    <a:pt x="82" y="4572"/>
                  </a:moveTo>
                  <a:lnTo>
                    <a:pt x="82" y="4572"/>
                  </a:lnTo>
                  <a:cubicBezTo>
                    <a:pt x="69" y="4585"/>
                    <a:pt x="48" y="4584"/>
                    <a:pt x="35" y="4571"/>
                  </a:cubicBezTo>
                  <a:cubicBezTo>
                    <a:pt x="22" y="4558"/>
                    <a:pt x="22" y="4537"/>
                    <a:pt x="35" y="4524"/>
                  </a:cubicBezTo>
                  <a:cubicBezTo>
                    <a:pt x="48" y="4511"/>
                    <a:pt x="69" y="4511"/>
                    <a:pt x="82" y="4525"/>
                  </a:cubicBezTo>
                  <a:cubicBezTo>
                    <a:pt x="95" y="4538"/>
                    <a:pt x="95" y="4559"/>
                    <a:pt x="82" y="4572"/>
                  </a:cubicBezTo>
                  <a:close/>
                  <a:moveTo>
                    <a:pt x="60" y="4619"/>
                  </a:moveTo>
                  <a:lnTo>
                    <a:pt x="60" y="4619"/>
                  </a:lnTo>
                  <a:cubicBezTo>
                    <a:pt x="73" y="4632"/>
                    <a:pt x="73" y="4653"/>
                    <a:pt x="60" y="4666"/>
                  </a:cubicBezTo>
                  <a:cubicBezTo>
                    <a:pt x="47" y="4679"/>
                    <a:pt x="26" y="4679"/>
                    <a:pt x="13" y="4666"/>
                  </a:cubicBezTo>
                  <a:cubicBezTo>
                    <a:pt x="0" y="4653"/>
                    <a:pt x="0" y="4632"/>
                    <a:pt x="13" y="4619"/>
                  </a:cubicBezTo>
                  <a:cubicBezTo>
                    <a:pt x="26" y="4606"/>
                    <a:pt x="47" y="4606"/>
                    <a:pt x="60" y="4619"/>
                  </a:cubicBezTo>
                  <a:close/>
                  <a:moveTo>
                    <a:pt x="154" y="4713"/>
                  </a:moveTo>
                  <a:lnTo>
                    <a:pt x="154" y="4713"/>
                  </a:lnTo>
                  <a:cubicBezTo>
                    <a:pt x="167" y="4726"/>
                    <a:pt x="167" y="4747"/>
                    <a:pt x="154" y="4760"/>
                  </a:cubicBezTo>
                  <a:cubicBezTo>
                    <a:pt x="141" y="4773"/>
                    <a:pt x="120" y="4773"/>
                    <a:pt x="107" y="4760"/>
                  </a:cubicBezTo>
                  <a:cubicBezTo>
                    <a:pt x="94" y="4747"/>
                    <a:pt x="94" y="4726"/>
                    <a:pt x="107" y="4713"/>
                  </a:cubicBezTo>
                  <a:cubicBezTo>
                    <a:pt x="120" y="4700"/>
                    <a:pt x="141" y="4700"/>
                    <a:pt x="154" y="4713"/>
                  </a:cubicBezTo>
                  <a:close/>
                  <a:moveTo>
                    <a:pt x="248" y="4807"/>
                  </a:moveTo>
                  <a:lnTo>
                    <a:pt x="248" y="4807"/>
                  </a:lnTo>
                  <a:cubicBezTo>
                    <a:pt x="261" y="4820"/>
                    <a:pt x="261" y="4841"/>
                    <a:pt x="248" y="4854"/>
                  </a:cubicBezTo>
                  <a:cubicBezTo>
                    <a:pt x="235" y="4867"/>
                    <a:pt x="214" y="4867"/>
                    <a:pt x="201" y="4854"/>
                  </a:cubicBezTo>
                  <a:cubicBezTo>
                    <a:pt x="188" y="4841"/>
                    <a:pt x="188" y="4820"/>
                    <a:pt x="201" y="4807"/>
                  </a:cubicBezTo>
                  <a:cubicBezTo>
                    <a:pt x="214" y="4794"/>
                    <a:pt x="235" y="4794"/>
                    <a:pt x="248" y="4807"/>
                  </a:cubicBezTo>
                  <a:close/>
                  <a:moveTo>
                    <a:pt x="343" y="4901"/>
                  </a:moveTo>
                  <a:lnTo>
                    <a:pt x="343" y="4902"/>
                  </a:lnTo>
                  <a:cubicBezTo>
                    <a:pt x="356" y="4915"/>
                    <a:pt x="356" y="4936"/>
                    <a:pt x="343" y="4949"/>
                  </a:cubicBezTo>
                  <a:cubicBezTo>
                    <a:pt x="330" y="4962"/>
                    <a:pt x="309" y="4962"/>
                    <a:pt x="296" y="4949"/>
                  </a:cubicBezTo>
                  <a:cubicBezTo>
                    <a:pt x="283" y="4936"/>
                    <a:pt x="283" y="4914"/>
                    <a:pt x="296" y="4901"/>
                  </a:cubicBezTo>
                  <a:cubicBezTo>
                    <a:pt x="309" y="4888"/>
                    <a:pt x="330" y="4888"/>
                    <a:pt x="343" y="4901"/>
                  </a:cubicBezTo>
                  <a:close/>
                  <a:moveTo>
                    <a:pt x="437" y="4996"/>
                  </a:moveTo>
                  <a:lnTo>
                    <a:pt x="437" y="4996"/>
                  </a:lnTo>
                  <a:cubicBezTo>
                    <a:pt x="450" y="5009"/>
                    <a:pt x="450" y="5030"/>
                    <a:pt x="437" y="5043"/>
                  </a:cubicBezTo>
                  <a:cubicBezTo>
                    <a:pt x="424" y="5056"/>
                    <a:pt x="403" y="5056"/>
                    <a:pt x="390" y="5043"/>
                  </a:cubicBezTo>
                  <a:cubicBezTo>
                    <a:pt x="377" y="5030"/>
                    <a:pt x="377" y="5009"/>
                    <a:pt x="390" y="4996"/>
                  </a:cubicBezTo>
                  <a:cubicBezTo>
                    <a:pt x="403" y="4983"/>
                    <a:pt x="424" y="4983"/>
                    <a:pt x="437" y="4996"/>
                  </a:cubicBezTo>
                  <a:close/>
                  <a:moveTo>
                    <a:pt x="531" y="5090"/>
                  </a:moveTo>
                  <a:lnTo>
                    <a:pt x="532" y="5090"/>
                  </a:lnTo>
                  <a:cubicBezTo>
                    <a:pt x="545" y="5103"/>
                    <a:pt x="545" y="5124"/>
                    <a:pt x="532" y="5137"/>
                  </a:cubicBezTo>
                  <a:cubicBezTo>
                    <a:pt x="518" y="5150"/>
                    <a:pt x="497" y="5150"/>
                    <a:pt x="484" y="5137"/>
                  </a:cubicBezTo>
                  <a:cubicBezTo>
                    <a:pt x="471" y="5124"/>
                    <a:pt x="471" y="5103"/>
                    <a:pt x="484" y="5090"/>
                  </a:cubicBezTo>
                  <a:cubicBezTo>
                    <a:pt x="497" y="5077"/>
                    <a:pt x="518" y="5077"/>
                    <a:pt x="531" y="5090"/>
                  </a:cubicBezTo>
                  <a:close/>
                  <a:moveTo>
                    <a:pt x="626" y="5184"/>
                  </a:moveTo>
                  <a:lnTo>
                    <a:pt x="626" y="5184"/>
                  </a:lnTo>
                  <a:cubicBezTo>
                    <a:pt x="639" y="5197"/>
                    <a:pt x="639" y="5219"/>
                    <a:pt x="626" y="5232"/>
                  </a:cubicBezTo>
                  <a:cubicBezTo>
                    <a:pt x="613" y="5245"/>
                    <a:pt x="592" y="5245"/>
                    <a:pt x="579" y="5232"/>
                  </a:cubicBezTo>
                  <a:lnTo>
                    <a:pt x="579" y="5231"/>
                  </a:lnTo>
                  <a:cubicBezTo>
                    <a:pt x="566" y="5218"/>
                    <a:pt x="566" y="5197"/>
                    <a:pt x="579" y="5184"/>
                  </a:cubicBezTo>
                  <a:cubicBezTo>
                    <a:pt x="592" y="5171"/>
                    <a:pt x="613" y="5171"/>
                    <a:pt x="626" y="5184"/>
                  </a:cubicBezTo>
                  <a:close/>
                  <a:moveTo>
                    <a:pt x="720" y="5279"/>
                  </a:moveTo>
                  <a:lnTo>
                    <a:pt x="720" y="5279"/>
                  </a:lnTo>
                  <a:cubicBezTo>
                    <a:pt x="733" y="5292"/>
                    <a:pt x="733" y="5313"/>
                    <a:pt x="720" y="5326"/>
                  </a:cubicBezTo>
                  <a:cubicBezTo>
                    <a:pt x="707" y="5339"/>
                    <a:pt x="686" y="5339"/>
                    <a:pt x="673" y="5326"/>
                  </a:cubicBezTo>
                  <a:cubicBezTo>
                    <a:pt x="660" y="5313"/>
                    <a:pt x="660" y="5292"/>
                    <a:pt x="673" y="5279"/>
                  </a:cubicBezTo>
                  <a:cubicBezTo>
                    <a:pt x="686" y="5266"/>
                    <a:pt x="707" y="5266"/>
                    <a:pt x="720" y="5279"/>
                  </a:cubicBezTo>
                  <a:close/>
                  <a:moveTo>
                    <a:pt x="815" y="5373"/>
                  </a:moveTo>
                  <a:lnTo>
                    <a:pt x="815" y="5373"/>
                  </a:lnTo>
                  <a:cubicBezTo>
                    <a:pt x="828" y="5386"/>
                    <a:pt x="828" y="5407"/>
                    <a:pt x="815" y="5420"/>
                  </a:cubicBezTo>
                  <a:cubicBezTo>
                    <a:pt x="802" y="5433"/>
                    <a:pt x="780" y="5433"/>
                    <a:pt x="767" y="5420"/>
                  </a:cubicBezTo>
                  <a:cubicBezTo>
                    <a:pt x="754" y="5407"/>
                    <a:pt x="754" y="5386"/>
                    <a:pt x="767" y="5373"/>
                  </a:cubicBezTo>
                  <a:cubicBezTo>
                    <a:pt x="780" y="5360"/>
                    <a:pt x="802" y="5360"/>
                    <a:pt x="815" y="5373"/>
                  </a:cubicBezTo>
                  <a:close/>
                  <a:moveTo>
                    <a:pt x="909" y="5467"/>
                  </a:moveTo>
                  <a:lnTo>
                    <a:pt x="909" y="5467"/>
                  </a:lnTo>
                  <a:cubicBezTo>
                    <a:pt x="922" y="5480"/>
                    <a:pt x="922" y="5501"/>
                    <a:pt x="909" y="5514"/>
                  </a:cubicBezTo>
                  <a:cubicBezTo>
                    <a:pt x="896" y="5527"/>
                    <a:pt x="875" y="5527"/>
                    <a:pt x="862" y="5514"/>
                  </a:cubicBezTo>
                  <a:cubicBezTo>
                    <a:pt x="849" y="5501"/>
                    <a:pt x="849" y="5480"/>
                    <a:pt x="862" y="5467"/>
                  </a:cubicBezTo>
                  <a:cubicBezTo>
                    <a:pt x="875" y="5454"/>
                    <a:pt x="896" y="5454"/>
                    <a:pt x="909" y="5467"/>
                  </a:cubicBezTo>
                  <a:close/>
                  <a:moveTo>
                    <a:pt x="1003" y="5562"/>
                  </a:moveTo>
                  <a:lnTo>
                    <a:pt x="1003" y="5562"/>
                  </a:lnTo>
                  <a:cubicBezTo>
                    <a:pt x="1016" y="5575"/>
                    <a:pt x="1016" y="5596"/>
                    <a:pt x="1003" y="5609"/>
                  </a:cubicBezTo>
                  <a:cubicBezTo>
                    <a:pt x="990" y="5622"/>
                    <a:pt x="969" y="5622"/>
                    <a:pt x="956" y="5609"/>
                  </a:cubicBezTo>
                  <a:cubicBezTo>
                    <a:pt x="943" y="5596"/>
                    <a:pt x="943" y="5575"/>
                    <a:pt x="956" y="5562"/>
                  </a:cubicBezTo>
                  <a:cubicBezTo>
                    <a:pt x="969" y="5549"/>
                    <a:pt x="990" y="5549"/>
                    <a:pt x="1003" y="5562"/>
                  </a:cubicBezTo>
                  <a:close/>
                  <a:moveTo>
                    <a:pt x="1098" y="5656"/>
                  </a:moveTo>
                  <a:lnTo>
                    <a:pt x="1098" y="5656"/>
                  </a:lnTo>
                  <a:cubicBezTo>
                    <a:pt x="1111" y="5669"/>
                    <a:pt x="1111" y="5690"/>
                    <a:pt x="1098" y="5703"/>
                  </a:cubicBezTo>
                  <a:cubicBezTo>
                    <a:pt x="1085" y="5716"/>
                    <a:pt x="1064" y="5716"/>
                    <a:pt x="1051" y="5703"/>
                  </a:cubicBezTo>
                  <a:lnTo>
                    <a:pt x="1050" y="5703"/>
                  </a:lnTo>
                  <a:cubicBezTo>
                    <a:pt x="1037" y="5690"/>
                    <a:pt x="1037" y="5669"/>
                    <a:pt x="1050" y="5656"/>
                  </a:cubicBezTo>
                  <a:cubicBezTo>
                    <a:pt x="1064" y="5643"/>
                    <a:pt x="1085" y="5643"/>
                    <a:pt x="1098" y="5656"/>
                  </a:cubicBezTo>
                  <a:close/>
                  <a:moveTo>
                    <a:pt x="1192" y="5750"/>
                  </a:moveTo>
                  <a:lnTo>
                    <a:pt x="1192" y="5750"/>
                  </a:lnTo>
                  <a:cubicBezTo>
                    <a:pt x="1205" y="5763"/>
                    <a:pt x="1205" y="5784"/>
                    <a:pt x="1192" y="5797"/>
                  </a:cubicBezTo>
                  <a:cubicBezTo>
                    <a:pt x="1179" y="5810"/>
                    <a:pt x="1158" y="5810"/>
                    <a:pt x="1145" y="5797"/>
                  </a:cubicBezTo>
                  <a:cubicBezTo>
                    <a:pt x="1132" y="5784"/>
                    <a:pt x="1132" y="5763"/>
                    <a:pt x="1145" y="5750"/>
                  </a:cubicBezTo>
                  <a:cubicBezTo>
                    <a:pt x="1158" y="5737"/>
                    <a:pt x="1179" y="5737"/>
                    <a:pt x="1192" y="5750"/>
                  </a:cubicBezTo>
                  <a:close/>
                  <a:moveTo>
                    <a:pt x="1286" y="5844"/>
                  </a:moveTo>
                  <a:lnTo>
                    <a:pt x="1286" y="5844"/>
                  </a:lnTo>
                  <a:cubicBezTo>
                    <a:pt x="1299" y="5857"/>
                    <a:pt x="1299" y="5879"/>
                    <a:pt x="1286" y="5892"/>
                  </a:cubicBezTo>
                  <a:cubicBezTo>
                    <a:pt x="1273" y="5905"/>
                    <a:pt x="1252" y="5905"/>
                    <a:pt x="1239" y="5892"/>
                  </a:cubicBezTo>
                  <a:cubicBezTo>
                    <a:pt x="1226" y="5879"/>
                    <a:pt x="1226" y="5857"/>
                    <a:pt x="1239" y="5844"/>
                  </a:cubicBezTo>
                  <a:cubicBezTo>
                    <a:pt x="1252" y="5831"/>
                    <a:pt x="1273" y="5831"/>
                    <a:pt x="1286" y="5844"/>
                  </a:cubicBezTo>
                  <a:close/>
                  <a:moveTo>
                    <a:pt x="1381" y="5939"/>
                  </a:moveTo>
                  <a:lnTo>
                    <a:pt x="1381" y="5939"/>
                  </a:lnTo>
                  <a:cubicBezTo>
                    <a:pt x="1394" y="5952"/>
                    <a:pt x="1394" y="5973"/>
                    <a:pt x="1381" y="5986"/>
                  </a:cubicBezTo>
                  <a:cubicBezTo>
                    <a:pt x="1368" y="5999"/>
                    <a:pt x="1347" y="5999"/>
                    <a:pt x="1334" y="5986"/>
                  </a:cubicBezTo>
                  <a:cubicBezTo>
                    <a:pt x="1321" y="5973"/>
                    <a:pt x="1321" y="5952"/>
                    <a:pt x="1334" y="5939"/>
                  </a:cubicBezTo>
                  <a:cubicBezTo>
                    <a:pt x="1347" y="5926"/>
                    <a:pt x="1368" y="5926"/>
                    <a:pt x="1381" y="5939"/>
                  </a:cubicBezTo>
                  <a:close/>
                  <a:moveTo>
                    <a:pt x="1475" y="6033"/>
                  </a:moveTo>
                  <a:lnTo>
                    <a:pt x="1475" y="6033"/>
                  </a:lnTo>
                  <a:cubicBezTo>
                    <a:pt x="1488" y="6046"/>
                    <a:pt x="1488" y="6067"/>
                    <a:pt x="1475" y="6080"/>
                  </a:cubicBezTo>
                  <a:cubicBezTo>
                    <a:pt x="1462" y="6093"/>
                    <a:pt x="1441" y="6093"/>
                    <a:pt x="1428" y="6080"/>
                  </a:cubicBezTo>
                  <a:cubicBezTo>
                    <a:pt x="1415" y="6067"/>
                    <a:pt x="1415" y="6046"/>
                    <a:pt x="1428" y="6033"/>
                  </a:cubicBezTo>
                  <a:cubicBezTo>
                    <a:pt x="1441" y="6020"/>
                    <a:pt x="1462" y="6020"/>
                    <a:pt x="1475" y="6033"/>
                  </a:cubicBezTo>
                  <a:close/>
                  <a:moveTo>
                    <a:pt x="1522" y="6086"/>
                  </a:moveTo>
                  <a:lnTo>
                    <a:pt x="1522" y="6086"/>
                  </a:lnTo>
                  <a:cubicBezTo>
                    <a:pt x="1535" y="6073"/>
                    <a:pt x="1556" y="6073"/>
                    <a:pt x="1569" y="6086"/>
                  </a:cubicBezTo>
                  <a:cubicBezTo>
                    <a:pt x="1582" y="6099"/>
                    <a:pt x="1583" y="6120"/>
                    <a:pt x="1570" y="6133"/>
                  </a:cubicBezTo>
                  <a:cubicBezTo>
                    <a:pt x="1557" y="6146"/>
                    <a:pt x="1536" y="6147"/>
                    <a:pt x="1523" y="6134"/>
                  </a:cubicBezTo>
                  <a:cubicBezTo>
                    <a:pt x="1509" y="6121"/>
                    <a:pt x="1509" y="6100"/>
                    <a:pt x="1522" y="6086"/>
                  </a:cubicBezTo>
                  <a:close/>
                  <a:moveTo>
                    <a:pt x="1616" y="5992"/>
                  </a:moveTo>
                  <a:lnTo>
                    <a:pt x="1616" y="5992"/>
                  </a:lnTo>
                  <a:cubicBezTo>
                    <a:pt x="1629" y="5979"/>
                    <a:pt x="1650" y="5979"/>
                    <a:pt x="1664" y="5992"/>
                  </a:cubicBezTo>
                  <a:cubicBezTo>
                    <a:pt x="1677" y="6005"/>
                    <a:pt x="1677" y="6026"/>
                    <a:pt x="1664" y="6039"/>
                  </a:cubicBezTo>
                  <a:cubicBezTo>
                    <a:pt x="1651" y="6052"/>
                    <a:pt x="1630" y="6052"/>
                    <a:pt x="1617" y="6039"/>
                  </a:cubicBezTo>
                  <a:cubicBezTo>
                    <a:pt x="1604" y="6026"/>
                    <a:pt x="1604" y="6005"/>
                    <a:pt x="1616" y="5992"/>
                  </a:cubicBezTo>
                  <a:close/>
                  <a:moveTo>
                    <a:pt x="1711" y="5898"/>
                  </a:moveTo>
                  <a:lnTo>
                    <a:pt x="1711" y="5898"/>
                  </a:lnTo>
                  <a:cubicBezTo>
                    <a:pt x="1724" y="5885"/>
                    <a:pt x="1745" y="5884"/>
                    <a:pt x="1758" y="5897"/>
                  </a:cubicBezTo>
                  <a:cubicBezTo>
                    <a:pt x="1771" y="5910"/>
                    <a:pt x="1771" y="5931"/>
                    <a:pt x="1758" y="5945"/>
                  </a:cubicBezTo>
                  <a:cubicBezTo>
                    <a:pt x="1746" y="5958"/>
                    <a:pt x="1724" y="5958"/>
                    <a:pt x="1711" y="5945"/>
                  </a:cubicBezTo>
                  <a:cubicBezTo>
                    <a:pt x="1698" y="5932"/>
                    <a:pt x="1698" y="5911"/>
                    <a:pt x="1711" y="5898"/>
                  </a:cubicBezTo>
                  <a:close/>
                  <a:moveTo>
                    <a:pt x="1805" y="5804"/>
                  </a:moveTo>
                  <a:lnTo>
                    <a:pt x="1805" y="5804"/>
                  </a:lnTo>
                  <a:cubicBezTo>
                    <a:pt x="1818" y="5790"/>
                    <a:pt x="1839" y="5790"/>
                    <a:pt x="1852" y="5803"/>
                  </a:cubicBezTo>
                  <a:cubicBezTo>
                    <a:pt x="1865" y="5816"/>
                    <a:pt x="1866" y="5837"/>
                    <a:pt x="1853" y="5850"/>
                  </a:cubicBezTo>
                  <a:cubicBezTo>
                    <a:pt x="1840" y="5863"/>
                    <a:pt x="1819" y="5864"/>
                    <a:pt x="1806" y="5851"/>
                  </a:cubicBezTo>
                  <a:cubicBezTo>
                    <a:pt x="1792" y="5838"/>
                    <a:pt x="1792" y="5817"/>
                    <a:pt x="1805" y="5804"/>
                  </a:cubicBezTo>
                  <a:close/>
                  <a:moveTo>
                    <a:pt x="1899" y="5709"/>
                  </a:moveTo>
                  <a:lnTo>
                    <a:pt x="1900" y="5709"/>
                  </a:lnTo>
                  <a:cubicBezTo>
                    <a:pt x="1912" y="5696"/>
                    <a:pt x="1934" y="5696"/>
                    <a:pt x="1947" y="5709"/>
                  </a:cubicBezTo>
                  <a:cubicBezTo>
                    <a:pt x="1960" y="5722"/>
                    <a:pt x="1960" y="5743"/>
                    <a:pt x="1947" y="5756"/>
                  </a:cubicBezTo>
                  <a:cubicBezTo>
                    <a:pt x="1934" y="5769"/>
                    <a:pt x="1913" y="5769"/>
                    <a:pt x="1900" y="5756"/>
                  </a:cubicBezTo>
                  <a:cubicBezTo>
                    <a:pt x="1887" y="5744"/>
                    <a:pt x="1887" y="5722"/>
                    <a:pt x="1899" y="5709"/>
                  </a:cubicBezTo>
                  <a:close/>
                  <a:moveTo>
                    <a:pt x="1994" y="5615"/>
                  </a:moveTo>
                  <a:lnTo>
                    <a:pt x="1994" y="5615"/>
                  </a:lnTo>
                  <a:cubicBezTo>
                    <a:pt x="2007" y="5602"/>
                    <a:pt x="2028" y="5602"/>
                    <a:pt x="2041" y="5614"/>
                  </a:cubicBezTo>
                  <a:cubicBezTo>
                    <a:pt x="2054" y="5627"/>
                    <a:pt x="2054" y="5648"/>
                    <a:pt x="2042" y="5662"/>
                  </a:cubicBezTo>
                  <a:lnTo>
                    <a:pt x="2041" y="5662"/>
                  </a:lnTo>
                  <a:cubicBezTo>
                    <a:pt x="2029" y="5675"/>
                    <a:pt x="2007" y="5675"/>
                    <a:pt x="1994" y="5662"/>
                  </a:cubicBezTo>
                  <a:cubicBezTo>
                    <a:pt x="1981" y="5649"/>
                    <a:pt x="1981" y="5628"/>
                    <a:pt x="1994" y="5615"/>
                  </a:cubicBezTo>
                  <a:close/>
                  <a:moveTo>
                    <a:pt x="2088" y="5521"/>
                  </a:moveTo>
                  <a:lnTo>
                    <a:pt x="2088" y="5521"/>
                  </a:lnTo>
                  <a:cubicBezTo>
                    <a:pt x="2101" y="5508"/>
                    <a:pt x="2122" y="5507"/>
                    <a:pt x="2135" y="5520"/>
                  </a:cubicBezTo>
                  <a:cubicBezTo>
                    <a:pt x="2149" y="5533"/>
                    <a:pt x="2149" y="5554"/>
                    <a:pt x="2136" y="5567"/>
                  </a:cubicBezTo>
                  <a:cubicBezTo>
                    <a:pt x="2123" y="5581"/>
                    <a:pt x="2102" y="5581"/>
                    <a:pt x="2089" y="5568"/>
                  </a:cubicBezTo>
                  <a:cubicBezTo>
                    <a:pt x="2076" y="5555"/>
                    <a:pt x="2075" y="5534"/>
                    <a:pt x="2088" y="5521"/>
                  </a:cubicBezTo>
                  <a:close/>
                  <a:moveTo>
                    <a:pt x="2183" y="5426"/>
                  </a:moveTo>
                  <a:lnTo>
                    <a:pt x="2183" y="5426"/>
                  </a:lnTo>
                  <a:cubicBezTo>
                    <a:pt x="2196" y="5413"/>
                    <a:pt x="2217" y="5413"/>
                    <a:pt x="2230" y="5426"/>
                  </a:cubicBezTo>
                  <a:cubicBezTo>
                    <a:pt x="2243" y="5439"/>
                    <a:pt x="2243" y="5460"/>
                    <a:pt x="2230" y="5473"/>
                  </a:cubicBezTo>
                  <a:cubicBezTo>
                    <a:pt x="2217" y="5486"/>
                    <a:pt x="2196" y="5486"/>
                    <a:pt x="2183" y="5474"/>
                  </a:cubicBezTo>
                  <a:cubicBezTo>
                    <a:pt x="2170" y="5461"/>
                    <a:pt x="2170" y="5440"/>
                    <a:pt x="2183" y="5426"/>
                  </a:cubicBezTo>
                  <a:close/>
                  <a:moveTo>
                    <a:pt x="2277" y="5332"/>
                  </a:moveTo>
                  <a:lnTo>
                    <a:pt x="2277" y="5332"/>
                  </a:lnTo>
                  <a:cubicBezTo>
                    <a:pt x="2290" y="5319"/>
                    <a:pt x="2311" y="5319"/>
                    <a:pt x="2324" y="5332"/>
                  </a:cubicBezTo>
                  <a:cubicBezTo>
                    <a:pt x="2337" y="5344"/>
                    <a:pt x="2337" y="5366"/>
                    <a:pt x="2325" y="5379"/>
                  </a:cubicBezTo>
                  <a:cubicBezTo>
                    <a:pt x="2312" y="5392"/>
                    <a:pt x="2291" y="5392"/>
                    <a:pt x="2277" y="5379"/>
                  </a:cubicBezTo>
                  <a:cubicBezTo>
                    <a:pt x="2264" y="5366"/>
                    <a:pt x="2264" y="5345"/>
                    <a:pt x="2277" y="5332"/>
                  </a:cubicBezTo>
                  <a:close/>
                  <a:moveTo>
                    <a:pt x="2371" y="5238"/>
                  </a:moveTo>
                  <a:lnTo>
                    <a:pt x="2371" y="5238"/>
                  </a:lnTo>
                  <a:cubicBezTo>
                    <a:pt x="2384" y="5225"/>
                    <a:pt x="2405" y="5224"/>
                    <a:pt x="2418" y="5237"/>
                  </a:cubicBezTo>
                  <a:cubicBezTo>
                    <a:pt x="2432" y="5250"/>
                    <a:pt x="2432" y="5271"/>
                    <a:pt x="2419" y="5284"/>
                  </a:cubicBezTo>
                  <a:cubicBezTo>
                    <a:pt x="2406" y="5298"/>
                    <a:pt x="2385" y="5298"/>
                    <a:pt x="2372" y="5285"/>
                  </a:cubicBezTo>
                  <a:cubicBezTo>
                    <a:pt x="2359" y="5272"/>
                    <a:pt x="2358" y="5251"/>
                    <a:pt x="2371" y="5238"/>
                  </a:cubicBezTo>
                  <a:close/>
                  <a:moveTo>
                    <a:pt x="2466" y="5144"/>
                  </a:moveTo>
                  <a:lnTo>
                    <a:pt x="2466" y="5143"/>
                  </a:lnTo>
                  <a:cubicBezTo>
                    <a:pt x="2479" y="5130"/>
                    <a:pt x="2500" y="5130"/>
                    <a:pt x="2513" y="5143"/>
                  </a:cubicBezTo>
                  <a:cubicBezTo>
                    <a:pt x="2526" y="5156"/>
                    <a:pt x="2526" y="5177"/>
                    <a:pt x="2513" y="5190"/>
                  </a:cubicBezTo>
                  <a:cubicBezTo>
                    <a:pt x="2500" y="5203"/>
                    <a:pt x="2479" y="5204"/>
                    <a:pt x="2466" y="5191"/>
                  </a:cubicBezTo>
                  <a:cubicBezTo>
                    <a:pt x="2453" y="5178"/>
                    <a:pt x="2453" y="5157"/>
                    <a:pt x="2466" y="5144"/>
                  </a:cubicBezTo>
                  <a:close/>
                  <a:moveTo>
                    <a:pt x="2560" y="5049"/>
                  </a:moveTo>
                  <a:lnTo>
                    <a:pt x="2560" y="5049"/>
                  </a:lnTo>
                  <a:cubicBezTo>
                    <a:pt x="2573" y="5036"/>
                    <a:pt x="2594" y="5036"/>
                    <a:pt x="2607" y="5049"/>
                  </a:cubicBezTo>
                  <a:cubicBezTo>
                    <a:pt x="2620" y="5062"/>
                    <a:pt x="2621" y="5083"/>
                    <a:pt x="2608" y="5096"/>
                  </a:cubicBezTo>
                  <a:cubicBezTo>
                    <a:pt x="2595" y="5109"/>
                    <a:pt x="2574" y="5109"/>
                    <a:pt x="2560" y="5096"/>
                  </a:cubicBezTo>
                  <a:cubicBezTo>
                    <a:pt x="2547" y="5083"/>
                    <a:pt x="2547" y="5062"/>
                    <a:pt x="2560" y="5049"/>
                  </a:cubicBezTo>
                  <a:close/>
                  <a:moveTo>
                    <a:pt x="2654" y="4955"/>
                  </a:moveTo>
                  <a:lnTo>
                    <a:pt x="2654" y="4955"/>
                  </a:lnTo>
                  <a:cubicBezTo>
                    <a:pt x="2667" y="4942"/>
                    <a:pt x="2688" y="4942"/>
                    <a:pt x="2702" y="4954"/>
                  </a:cubicBezTo>
                  <a:cubicBezTo>
                    <a:pt x="2715" y="4967"/>
                    <a:pt x="2715" y="4988"/>
                    <a:pt x="2702" y="5002"/>
                  </a:cubicBezTo>
                  <a:cubicBezTo>
                    <a:pt x="2689" y="5015"/>
                    <a:pt x="2668" y="5015"/>
                    <a:pt x="2655" y="5002"/>
                  </a:cubicBezTo>
                  <a:cubicBezTo>
                    <a:pt x="2642" y="4989"/>
                    <a:pt x="2641" y="4968"/>
                    <a:pt x="2654" y="4955"/>
                  </a:cubicBezTo>
                  <a:close/>
                  <a:moveTo>
                    <a:pt x="2749" y="4861"/>
                  </a:moveTo>
                  <a:lnTo>
                    <a:pt x="2749" y="4861"/>
                  </a:lnTo>
                  <a:cubicBezTo>
                    <a:pt x="2762" y="4847"/>
                    <a:pt x="2783" y="4847"/>
                    <a:pt x="2796" y="4860"/>
                  </a:cubicBezTo>
                  <a:cubicBezTo>
                    <a:pt x="2809" y="4873"/>
                    <a:pt x="2809" y="4894"/>
                    <a:pt x="2796" y="4907"/>
                  </a:cubicBezTo>
                  <a:cubicBezTo>
                    <a:pt x="2783" y="4920"/>
                    <a:pt x="2762" y="4921"/>
                    <a:pt x="2749" y="4908"/>
                  </a:cubicBezTo>
                  <a:cubicBezTo>
                    <a:pt x="2736" y="4895"/>
                    <a:pt x="2736" y="4874"/>
                    <a:pt x="2749" y="4861"/>
                  </a:cubicBezTo>
                  <a:close/>
                  <a:moveTo>
                    <a:pt x="2843" y="4766"/>
                  </a:moveTo>
                  <a:lnTo>
                    <a:pt x="2843" y="4766"/>
                  </a:lnTo>
                  <a:cubicBezTo>
                    <a:pt x="2856" y="4753"/>
                    <a:pt x="2877" y="4753"/>
                    <a:pt x="2890" y="4766"/>
                  </a:cubicBezTo>
                  <a:cubicBezTo>
                    <a:pt x="2903" y="4779"/>
                    <a:pt x="2904" y="4800"/>
                    <a:pt x="2891" y="4813"/>
                  </a:cubicBezTo>
                  <a:cubicBezTo>
                    <a:pt x="2878" y="4826"/>
                    <a:pt x="2857" y="4826"/>
                    <a:pt x="2844" y="4813"/>
                  </a:cubicBezTo>
                  <a:cubicBezTo>
                    <a:pt x="2830" y="4801"/>
                    <a:pt x="2830" y="4779"/>
                    <a:pt x="2843" y="4766"/>
                  </a:cubicBezTo>
                  <a:close/>
                  <a:moveTo>
                    <a:pt x="2937" y="4672"/>
                  </a:moveTo>
                  <a:lnTo>
                    <a:pt x="2937" y="4672"/>
                  </a:lnTo>
                  <a:cubicBezTo>
                    <a:pt x="2950" y="4659"/>
                    <a:pt x="2971" y="4659"/>
                    <a:pt x="2985" y="4672"/>
                  </a:cubicBezTo>
                  <a:cubicBezTo>
                    <a:pt x="2998" y="4684"/>
                    <a:pt x="2998" y="4706"/>
                    <a:pt x="2985" y="4719"/>
                  </a:cubicBezTo>
                  <a:cubicBezTo>
                    <a:pt x="2972" y="4732"/>
                    <a:pt x="2951" y="4732"/>
                    <a:pt x="2938" y="4719"/>
                  </a:cubicBezTo>
                  <a:cubicBezTo>
                    <a:pt x="2925" y="4706"/>
                    <a:pt x="2925" y="4685"/>
                    <a:pt x="2937" y="4672"/>
                  </a:cubicBezTo>
                  <a:close/>
                  <a:moveTo>
                    <a:pt x="3032" y="4578"/>
                  </a:moveTo>
                  <a:lnTo>
                    <a:pt x="3032" y="4578"/>
                  </a:lnTo>
                  <a:cubicBezTo>
                    <a:pt x="3045" y="4565"/>
                    <a:pt x="3066" y="4564"/>
                    <a:pt x="3079" y="4577"/>
                  </a:cubicBezTo>
                  <a:cubicBezTo>
                    <a:pt x="3092" y="4590"/>
                    <a:pt x="3092" y="4611"/>
                    <a:pt x="3079" y="4624"/>
                  </a:cubicBezTo>
                  <a:cubicBezTo>
                    <a:pt x="3067" y="4638"/>
                    <a:pt x="3045" y="4638"/>
                    <a:pt x="3032" y="4625"/>
                  </a:cubicBezTo>
                  <a:cubicBezTo>
                    <a:pt x="3019" y="4612"/>
                    <a:pt x="3019" y="4591"/>
                    <a:pt x="3032" y="4578"/>
                  </a:cubicBezTo>
                  <a:close/>
                  <a:moveTo>
                    <a:pt x="3126" y="4483"/>
                  </a:moveTo>
                  <a:lnTo>
                    <a:pt x="3126" y="4483"/>
                  </a:lnTo>
                  <a:cubicBezTo>
                    <a:pt x="3139" y="4470"/>
                    <a:pt x="3160" y="4470"/>
                    <a:pt x="3173" y="4483"/>
                  </a:cubicBezTo>
                  <a:cubicBezTo>
                    <a:pt x="3187" y="4496"/>
                    <a:pt x="3187" y="4517"/>
                    <a:pt x="3174" y="4530"/>
                  </a:cubicBezTo>
                  <a:cubicBezTo>
                    <a:pt x="3161" y="4543"/>
                    <a:pt x="3140" y="4543"/>
                    <a:pt x="3127" y="4531"/>
                  </a:cubicBezTo>
                  <a:cubicBezTo>
                    <a:pt x="3114" y="4518"/>
                    <a:pt x="3113" y="4497"/>
                    <a:pt x="3126" y="4483"/>
                  </a:cubicBezTo>
                  <a:close/>
                  <a:moveTo>
                    <a:pt x="3221" y="4389"/>
                  </a:moveTo>
                  <a:lnTo>
                    <a:pt x="3221" y="4389"/>
                  </a:lnTo>
                  <a:cubicBezTo>
                    <a:pt x="3233" y="4376"/>
                    <a:pt x="3255" y="4376"/>
                    <a:pt x="3268" y="4389"/>
                  </a:cubicBezTo>
                  <a:cubicBezTo>
                    <a:pt x="3281" y="4402"/>
                    <a:pt x="3281" y="4423"/>
                    <a:pt x="3268" y="4436"/>
                  </a:cubicBezTo>
                  <a:cubicBezTo>
                    <a:pt x="3255" y="4449"/>
                    <a:pt x="3234" y="4449"/>
                    <a:pt x="3221" y="4436"/>
                  </a:cubicBezTo>
                  <a:cubicBezTo>
                    <a:pt x="3208" y="4423"/>
                    <a:pt x="3208" y="4402"/>
                    <a:pt x="3221" y="4389"/>
                  </a:cubicBezTo>
                  <a:close/>
                  <a:moveTo>
                    <a:pt x="3315" y="4295"/>
                  </a:moveTo>
                  <a:lnTo>
                    <a:pt x="3315" y="4295"/>
                  </a:lnTo>
                  <a:cubicBezTo>
                    <a:pt x="3328" y="4282"/>
                    <a:pt x="3349" y="4281"/>
                    <a:pt x="3362" y="4294"/>
                  </a:cubicBezTo>
                  <a:cubicBezTo>
                    <a:pt x="3375" y="4307"/>
                    <a:pt x="3375" y="4328"/>
                    <a:pt x="3363" y="4341"/>
                  </a:cubicBezTo>
                  <a:lnTo>
                    <a:pt x="3363" y="4342"/>
                  </a:lnTo>
                  <a:cubicBezTo>
                    <a:pt x="3350" y="4355"/>
                    <a:pt x="3329" y="4355"/>
                    <a:pt x="3315" y="4342"/>
                  </a:cubicBezTo>
                  <a:cubicBezTo>
                    <a:pt x="3302" y="4329"/>
                    <a:pt x="3302" y="4308"/>
                    <a:pt x="3315" y="4295"/>
                  </a:cubicBezTo>
                  <a:close/>
                  <a:moveTo>
                    <a:pt x="3409" y="4201"/>
                  </a:moveTo>
                  <a:lnTo>
                    <a:pt x="3409" y="4201"/>
                  </a:lnTo>
                  <a:cubicBezTo>
                    <a:pt x="3422" y="4187"/>
                    <a:pt x="3443" y="4187"/>
                    <a:pt x="3456" y="4200"/>
                  </a:cubicBezTo>
                  <a:cubicBezTo>
                    <a:pt x="3470" y="4213"/>
                    <a:pt x="3470" y="4234"/>
                    <a:pt x="3457" y="4247"/>
                  </a:cubicBezTo>
                  <a:cubicBezTo>
                    <a:pt x="3444" y="4260"/>
                    <a:pt x="3423" y="4261"/>
                    <a:pt x="3410" y="4248"/>
                  </a:cubicBezTo>
                  <a:cubicBezTo>
                    <a:pt x="3397" y="4235"/>
                    <a:pt x="3396" y="4214"/>
                    <a:pt x="3409" y="4201"/>
                  </a:cubicBezTo>
                  <a:close/>
                  <a:moveTo>
                    <a:pt x="3504" y="4106"/>
                  </a:moveTo>
                  <a:lnTo>
                    <a:pt x="3504" y="4106"/>
                  </a:lnTo>
                  <a:cubicBezTo>
                    <a:pt x="3517" y="4093"/>
                    <a:pt x="3538" y="4093"/>
                    <a:pt x="3551" y="4106"/>
                  </a:cubicBezTo>
                  <a:cubicBezTo>
                    <a:pt x="3564" y="4119"/>
                    <a:pt x="3564" y="4140"/>
                    <a:pt x="3551" y="4153"/>
                  </a:cubicBezTo>
                  <a:cubicBezTo>
                    <a:pt x="3538" y="4166"/>
                    <a:pt x="3517" y="4166"/>
                    <a:pt x="3504" y="4153"/>
                  </a:cubicBezTo>
                  <a:cubicBezTo>
                    <a:pt x="3491" y="4141"/>
                    <a:pt x="3491" y="4119"/>
                    <a:pt x="3504" y="4106"/>
                  </a:cubicBezTo>
                  <a:close/>
                  <a:moveTo>
                    <a:pt x="3598" y="4012"/>
                  </a:moveTo>
                  <a:lnTo>
                    <a:pt x="3598" y="4012"/>
                  </a:lnTo>
                  <a:cubicBezTo>
                    <a:pt x="3611" y="3999"/>
                    <a:pt x="3632" y="3999"/>
                    <a:pt x="3645" y="4011"/>
                  </a:cubicBezTo>
                  <a:cubicBezTo>
                    <a:pt x="3658" y="4024"/>
                    <a:pt x="3659" y="4045"/>
                    <a:pt x="3646" y="4059"/>
                  </a:cubicBezTo>
                  <a:cubicBezTo>
                    <a:pt x="3633" y="4072"/>
                    <a:pt x="3612" y="4072"/>
                    <a:pt x="3598" y="4059"/>
                  </a:cubicBezTo>
                  <a:cubicBezTo>
                    <a:pt x="3585" y="4046"/>
                    <a:pt x="3585" y="4025"/>
                    <a:pt x="3598" y="4012"/>
                  </a:cubicBezTo>
                  <a:close/>
                  <a:moveTo>
                    <a:pt x="3692" y="3918"/>
                  </a:moveTo>
                  <a:lnTo>
                    <a:pt x="3692" y="3918"/>
                  </a:lnTo>
                  <a:cubicBezTo>
                    <a:pt x="3705" y="3904"/>
                    <a:pt x="3726" y="3904"/>
                    <a:pt x="3740" y="3917"/>
                  </a:cubicBezTo>
                  <a:cubicBezTo>
                    <a:pt x="3753" y="3930"/>
                    <a:pt x="3753" y="3951"/>
                    <a:pt x="3740" y="3964"/>
                  </a:cubicBezTo>
                  <a:cubicBezTo>
                    <a:pt x="3727" y="3977"/>
                    <a:pt x="3706" y="3978"/>
                    <a:pt x="3693" y="3965"/>
                  </a:cubicBezTo>
                  <a:cubicBezTo>
                    <a:pt x="3680" y="3952"/>
                    <a:pt x="3679" y="3931"/>
                    <a:pt x="3692" y="3918"/>
                  </a:cubicBezTo>
                  <a:close/>
                  <a:moveTo>
                    <a:pt x="3787" y="3823"/>
                  </a:moveTo>
                  <a:lnTo>
                    <a:pt x="3787" y="3823"/>
                  </a:lnTo>
                  <a:cubicBezTo>
                    <a:pt x="3800" y="3810"/>
                    <a:pt x="3821" y="3810"/>
                    <a:pt x="3834" y="3823"/>
                  </a:cubicBezTo>
                  <a:cubicBezTo>
                    <a:pt x="3847" y="3836"/>
                    <a:pt x="3847" y="3857"/>
                    <a:pt x="3834" y="3870"/>
                  </a:cubicBezTo>
                  <a:cubicBezTo>
                    <a:pt x="3821" y="3883"/>
                    <a:pt x="3800" y="3883"/>
                    <a:pt x="3787" y="3871"/>
                  </a:cubicBezTo>
                  <a:cubicBezTo>
                    <a:pt x="3774" y="3858"/>
                    <a:pt x="3774" y="3837"/>
                    <a:pt x="3787" y="3823"/>
                  </a:cubicBezTo>
                  <a:close/>
                  <a:moveTo>
                    <a:pt x="3881" y="3729"/>
                  </a:moveTo>
                  <a:lnTo>
                    <a:pt x="3881" y="3729"/>
                  </a:lnTo>
                  <a:cubicBezTo>
                    <a:pt x="3894" y="3716"/>
                    <a:pt x="3915" y="3716"/>
                    <a:pt x="3928" y="3729"/>
                  </a:cubicBezTo>
                  <a:cubicBezTo>
                    <a:pt x="3941" y="3741"/>
                    <a:pt x="3942" y="3763"/>
                    <a:pt x="3929" y="3776"/>
                  </a:cubicBezTo>
                  <a:cubicBezTo>
                    <a:pt x="3916" y="3789"/>
                    <a:pt x="3895" y="3789"/>
                    <a:pt x="3882" y="3776"/>
                  </a:cubicBezTo>
                  <a:cubicBezTo>
                    <a:pt x="3868" y="3763"/>
                    <a:pt x="3868" y="3742"/>
                    <a:pt x="3881" y="3729"/>
                  </a:cubicBezTo>
                  <a:close/>
                  <a:moveTo>
                    <a:pt x="3975" y="3635"/>
                  </a:moveTo>
                  <a:lnTo>
                    <a:pt x="3975" y="3635"/>
                  </a:lnTo>
                  <a:cubicBezTo>
                    <a:pt x="3988" y="3622"/>
                    <a:pt x="4009" y="3621"/>
                    <a:pt x="4023" y="3634"/>
                  </a:cubicBezTo>
                  <a:cubicBezTo>
                    <a:pt x="4036" y="3647"/>
                    <a:pt x="4036" y="3668"/>
                    <a:pt x="4023" y="3681"/>
                  </a:cubicBezTo>
                  <a:cubicBezTo>
                    <a:pt x="4010" y="3695"/>
                    <a:pt x="3989" y="3695"/>
                    <a:pt x="3976" y="3682"/>
                  </a:cubicBezTo>
                  <a:cubicBezTo>
                    <a:pt x="3963" y="3669"/>
                    <a:pt x="3963" y="3648"/>
                    <a:pt x="3975" y="3635"/>
                  </a:cubicBezTo>
                  <a:close/>
                  <a:moveTo>
                    <a:pt x="4070" y="3541"/>
                  </a:moveTo>
                  <a:lnTo>
                    <a:pt x="4070" y="3540"/>
                  </a:lnTo>
                  <a:cubicBezTo>
                    <a:pt x="4083" y="3527"/>
                    <a:pt x="4104" y="3527"/>
                    <a:pt x="4117" y="3540"/>
                  </a:cubicBezTo>
                  <a:cubicBezTo>
                    <a:pt x="4130" y="3553"/>
                    <a:pt x="4130" y="3574"/>
                    <a:pt x="4117" y="3587"/>
                  </a:cubicBezTo>
                  <a:cubicBezTo>
                    <a:pt x="4105" y="3600"/>
                    <a:pt x="4083" y="3601"/>
                    <a:pt x="4070" y="3588"/>
                  </a:cubicBezTo>
                  <a:cubicBezTo>
                    <a:pt x="4057" y="3575"/>
                    <a:pt x="4057" y="3554"/>
                    <a:pt x="4070" y="3541"/>
                  </a:cubicBezTo>
                  <a:close/>
                  <a:moveTo>
                    <a:pt x="4164" y="3446"/>
                  </a:moveTo>
                  <a:lnTo>
                    <a:pt x="4164" y="3446"/>
                  </a:lnTo>
                  <a:cubicBezTo>
                    <a:pt x="4177" y="3433"/>
                    <a:pt x="4198" y="3433"/>
                    <a:pt x="4211" y="3446"/>
                  </a:cubicBezTo>
                  <a:cubicBezTo>
                    <a:pt x="4224" y="3459"/>
                    <a:pt x="4225" y="3480"/>
                    <a:pt x="4212" y="3493"/>
                  </a:cubicBezTo>
                  <a:cubicBezTo>
                    <a:pt x="4199" y="3506"/>
                    <a:pt x="4178" y="3506"/>
                    <a:pt x="4165" y="3493"/>
                  </a:cubicBezTo>
                  <a:cubicBezTo>
                    <a:pt x="4151" y="3480"/>
                    <a:pt x="4151" y="3459"/>
                    <a:pt x="4164" y="3446"/>
                  </a:cubicBezTo>
                  <a:close/>
                  <a:moveTo>
                    <a:pt x="4259" y="3352"/>
                  </a:moveTo>
                  <a:lnTo>
                    <a:pt x="4259" y="3352"/>
                  </a:lnTo>
                  <a:cubicBezTo>
                    <a:pt x="4271" y="3339"/>
                    <a:pt x="4293" y="3338"/>
                    <a:pt x="4306" y="3351"/>
                  </a:cubicBezTo>
                  <a:cubicBezTo>
                    <a:pt x="4319" y="3364"/>
                    <a:pt x="4319" y="3385"/>
                    <a:pt x="4306" y="3399"/>
                  </a:cubicBezTo>
                  <a:cubicBezTo>
                    <a:pt x="4293" y="3412"/>
                    <a:pt x="4272" y="3412"/>
                    <a:pt x="4259" y="3399"/>
                  </a:cubicBezTo>
                  <a:cubicBezTo>
                    <a:pt x="4246" y="3386"/>
                    <a:pt x="4246" y="3365"/>
                    <a:pt x="4259" y="3352"/>
                  </a:cubicBezTo>
                  <a:close/>
                  <a:moveTo>
                    <a:pt x="4353" y="3258"/>
                  </a:moveTo>
                  <a:lnTo>
                    <a:pt x="4353" y="3258"/>
                  </a:lnTo>
                  <a:cubicBezTo>
                    <a:pt x="4366" y="3244"/>
                    <a:pt x="4387" y="3244"/>
                    <a:pt x="4400" y="3257"/>
                  </a:cubicBezTo>
                  <a:cubicBezTo>
                    <a:pt x="4413" y="3270"/>
                    <a:pt x="4413" y="3291"/>
                    <a:pt x="4401" y="3304"/>
                  </a:cubicBezTo>
                  <a:lnTo>
                    <a:pt x="4400" y="3304"/>
                  </a:lnTo>
                  <a:cubicBezTo>
                    <a:pt x="4388" y="3317"/>
                    <a:pt x="4367" y="3318"/>
                    <a:pt x="4353" y="3305"/>
                  </a:cubicBezTo>
                  <a:cubicBezTo>
                    <a:pt x="4340" y="3292"/>
                    <a:pt x="4340" y="3271"/>
                    <a:pt x="4353" y="3258"/>
                  </a:cubicBezTo>
                  <a:close/>
                  <a:moveTo>
                    <a:pt x="4447" y="3163"/>
                  </a:moveTo>
                  <a:lnTo>
                    <a:pt x="4447" y="3163"/>
                  </a:lnTo>
                  <a:cubicBezTo>
                    <a:pt x="4460" y="3150"/>
                    <a:pt x="4481" y="3150"/>
                    <a:pt x="4494" y="3163"/>
                  </a:cubicBezTo>
                  <a:cubicBezTo>
                    <a:pt x="4508" y="3176"/>
                    <a:pt x="4508" y="3197"/>
                    <a:pt x="4495" y="3210"/>
                  </a:cubicBezTo>
                  <a:cubicBezTo>
                    <a:pt x="4482" y="3223"/>
                    <a:pt x="4461" y="3223"/>
                    <a:pt x="4448" y="3210"/>
                  </a:cubicBezTo>
                  <a:cubicBezTo>
                    <a:pt x="4435" y="3198"/>
                    <a:pt x="4434" y="3176"/>
                    <a:pt x="4447" y="3163"/>
                  </a:cubicBezTo>
                  <a:close/>
                  <a:moveTo>
                    <a:pt x="4542" y="3069"/>
                  </a:moveTo>
                  <a:lnTo>
                    <a:pt x="4542" y="3069"/>
                  </a:lnTo>
                  <a:cubicBezTo>
                    <a:pt x="4555" y="3056"/>
                    <a:pt x="4576" y="3056"/>
                    <a:pt x="4589" y="3068"/>
                  </a:cubicBezTo>
                  <a:cubicBezTo>
                    <a:pt x="4602" y="3081"/>
                    <a:pt x="4602" y="3102"/>
                    <a:pt x="4589" y="3116"/>
                  </a:cubicBezTo>
                  <a:cubicBezTo>
                    <a:pt x="4576" y="3129"/>
                    <a:pt x="4555" y="3129"/>
                    <a:pt x="4542" y="3116"/>
                  </a:cubicBezTo>
                  <a:cubicBezTo>
                    <a:pt x="4529" y="3103"/>
                    <a:pt x="4529" y="3082"/>
                    <a:pt x="4542" y="3069"/>
                  </a:cubicBezTo>
                  <a:close/>
                  <a:moveTo>
                    <a:pt x="4609" y="3201"/>
                  </a:moveTo>
                  <a:lnTo>
                    <a:pt x="4609" y="3201"/>
                  </a:lnTo>
                  <a:cubicBezTo>
                    <a:pt x="4609" y="3219"/>
                    <a:pt x="4594" y="3234"/>
                    <a:pt x="4576" y="3234"/>
                  </a:cubicBezTo>
                  <a:cubicBezTo>
                    <a:pt x="4557" y="3234"/>
                    <a:pt x="4542" y="3219"/>
                    <a:pt x="4542" y="3201"/>
                  </a:cubicBezTo>
                  <a:cubicBezTo>
                    <a:pt x="4542" y="3183"/>
                    <a:pt x="4557" y="3168"/>
                    <a:pt x="4576" y="3168"/>
                  </a:cubicBezTo>
                  <a:cubicBezTo>
                    <a:pt x="4594" y="3168"/>
                    <a:pt x="4609" y="3183"/>
                    <a:pt x="4609" y="3201"/>
                  </a:cubicBezTo>
                  <a:close/>
                  <a:moveTo>
                    <a:pt x="4609" y="3334"/>
                  </a:moveTo>
                  <a:lnTo>
                    <a:pt x="4609" y="3334"/>
                  </a:lnTo>
                  <a:cubicBezTo>
                    <a:pt x="4609" y="3353"/>
                    <a:pt x="4594" y="3368"/>
                    <a:pt x="4576" y="3368"/>
                  </a:cubicBezTo>
                  <a:cubicBezTo>
                    <a:pt x="4557" y="3368"/>
                    <a:pt x="4542" y="3353"/>
                    <a:pt x="4542" y="3334"/>
                  </a:cubicBezTo>
                  <a:cubicBezTo>
                    <a:pt x="4542" y="3316"/>
                    <a:pt x="4557" y="3301"/>
                    <a:pt x="4576" y="3301"/>
                  </a:cubicBezTo>
                  <a:cubicBezTo>
                    <a:pt x="4594" y="3301"/>
                    <a:pt x="4609" y="3316"/>
                    <a:pt x="4609" y="3334"/>
                  </a:cubicBezTo>
                  <a:close/>
                  <a:moveTo>
                    <a:pt x="4609" y="3468"/>
                  </a:moveTo>
                  <a:lnTo>
                    <a:pt x="4609" y="3468"/>
                  </a:lnTo>
                  <a:cubicBezTo>
                    <a:pt x="4609" y="3486"/>
                    <a:pt x="4594" y="3501"/>
                    <a:pt x="4576" y="3501"/>
                  </a:cubicBezTo>
                  <a:cubicBezTo>
                    <a:pt x="4557" y="3501"/>
                    <a:pt x="4542" y="3486"/>
                    <a:pt x="4542" y="3468"/>
                  </a:cubicBezTo>
                  <a:cubicBezTo>
                    <a:pt x="4542" y="3449"/>
                    <a:pt x="4557" y="3434"/>
                    <a:pt x="4576" y="3434"/>
                  </a:cubicBezTo>
                  <a:cubicBezTo>
                    <a:pt x="4594" y="3434"/>
                    <a:pt x="4609" y="3449"/>
                    <a:pt x="4609" y="3468"/>
                  </a:cubicBezTo>
                  <a:close/>
                  <a:moveTo>
                    <a:pt x="4609" y="3601"/>
                  </a:moveTo>
                  <a:lnTo>
                    <a:pt x="4609" y="3601"/>
                  </a:lnTo>
                  <a:cubicBezTo>
                    <a:pt x="4609" y="3620"/>
                    <a:pt x="4594" y="3635"/>
                    <a:pt x="4576" y="3635"/>
                  </a:cubicBezTo>
                  <a:cubicBezTo>
                    <a:pt x="4557" y="3635"/>
                    <a:pt x="4542" y="3620"/>
                    <a:pt x="4542" y="3601"/>
                  </a:cubicBezTo>
                  <a:cubicBezTo>
                    <a:pt x="4542" y="3583"/>
                    <a:pt x="4557" y="3568"/>
                    <a:pt x="4576" y="3568"/>
                  </a:cubicBezTo>
                  <a:cubicBezTo>
                    <a:pt x="4594" y="3568"/>
                    <a:pt x="4609" y="3583"/>
                    <a:pt x="4609" y="3601"/>
                  </a:cubicBezTo>
                  <a:close/>
                  <a:moveTo>
                    <a:pt x="4609" y="3735"/>
                  </a:moveTo>
                  <a:lnTo>
                    <a:pt x="4609" y="3735"/>
                  </a:lnTo>
                  <a:cubicBezTo>
                    <a:pt x="4609" y="3753"/>
                    <a:pt x="4594" y="3768"/>
                    <a:pt x="4576" y="3768"/>
                  </a:cubicBezTo>
                  <a:cubicBezTo>
                    <a:pt x="4557" y="3768"/>
                    <a:pt x="4542" y="3753"/>
                    <a:pt x="4542" y="3735"/>
                  </a:cubicBezTo>
                  <a:cubicBezTo>
                    <a:pt x="4542" y="3716"/>
                    <a:pt x="4557" y="3701"/>
                    <a:pt x="4576" y="3701"/>
                  </a:cubicBezTo>
                  <a:cubicBezTo>
                    <a:pt x="4594" y="3701"/>
                    <a:pt x="4609" y="3716"/>
                    <a:pt x="4609" y="3735"/>
                  </a:cubicBezTo>
                  <a:close/>
                  <a:moveTo>
                    <a:pt x="4609" y="3868"/>
                  </a:moveTo>
                  <a:lnTo>
                    <a:pt x="4609" y="3868"/>
                  </a:lnTo>
                  <a:cubicBezTo>
                    <a:pt x="4609" y="3886"/>
                    <a:pt x="4594" y="3901"/>
                    <a:pt x="4576" y="3901"/>
                  </a:cubicBezTo>
                  <a:cubicBezTo>
                    <a:pt x="4557" y="3901"/>
                    <a:pt x="4542" y="3886"/>
                    <a:pt x="4542" y="3868"/>
                  </a:cubicBezTo>
                  <a:cubicBezTo>
                    <a:pt x="4542" y="3850"/>
                    <a:pt x="4557" y="3835"/>
                    <a:pt x="4576" y="3835"/>
                  </a:cubicBezTo>
                  <a:cubicBezTo>
                    <a:pt x="4594" y="3835"/>
                    <a:pt x="4609" y="3850"/>
                    <a:pt x="4609" y="3868"/>
                  </a:cubicBezTo>
                  <a:close/>
                  <a:moveTo>
                    <a:pt x="4609" y="4001"/>
                  </a:moveTo>
                  <a:lnTo>
                    <a:pt x="4609" y="4001"/>
                  </a:lnTo>
                  <a:cubicBezTo>
                    <a:pt x="4609" y="4020"/>
                    <a:pt x="4594" y="4035"/>
                    <a:pt x="4576" y="4035"/>
                  </a:cubicBezTo>
                  <a:cubicBezTo>
                    <a:pt x="4557" y="4035"/>
                    <a:pt x="4542" y="4020"/>
                    <a:pt x="4542" y="4001"/>
                  </a:cubicBezTo>
                  <a:cubicBezTo>
                    <a:pt x="4542" y="3983"/>
                    <a:pt x="4557" y="3968"/>
                    <a:pt x="4576" y="3968"/>
                  </a:cubicBezTo>
                  <a:cubicBezTo>
                    <a:pt x="4594" y="3968"/>
                    <a:pt x="4609" y="3983"/>
                    <a:pt x="4609" y="4001"/>
                  </a:cubicBezTo>
                  <a:close/>
                  <a:moveTo>
                    <a:pt x="4609" y="4135"/>
                  </a:moveTo>
                  <a:lnTo>
                    <a:pt x="4609" y="4135"/>
                  </a:lnTo>
                  <a:cubicBezTo>
                    <a:pt x="4609" y="4153"/>
                    <a:pt x="4594" y="4168"/>
                    <a:pt x="4576" y="4168"/>
                  </a:cubicBezTo>
                  <a:cubicBezTo>
                    <a:pt x="4557" y="4168"/>
                    <a:pt x="4542" y="4153"/>
                    <a:pt x="4542" y="4135"/>
                  </a:cubicBezTo>
                  <a:cubicBezTo>
                    <a:pt x="4542" y="4116"/>
                    <a:pt x="4557" y="4101"/>
                    <a:pt x="4576" y="4101"/>
                  </a:cubicBezTo>
                  <a:cubicBezTo>
                    <a:pt x="4594" y="4101"/>
                    <a:pt x="4609" y="4116"/>
                    <a:pt x="4609" y="4135"/>
                  </a:cubicBezTo>
                  <a:close/>
                  <a:moveTo>
                    <a:pt x="4609" y="4268"/>
                  </a:moveTo>
                  <a:lnTo>
                    <a:pt x="4609" y="4268"/>
                  </a:lnTo>
                  <a:cubicBezTo>
                    <a:pt x="4609" y="4287"/>
                    <a:pt x="4594" y="4302"/>
                    <a:pt x="4576" y="4302"/>
                  </a:cubicBezTo>
                  <a:cubicBezTo>
                    <a:pt x="4557" y="4302"/>
                    <a:pt x="4542" y="4287"/>
                    <a:pt x="4542" y="4268"/>
                  </a:cubicBezTo>
                  <a:cubicBezTo>
                    <a:pt x="4542" y="4250"/>
                    <a:pt x="4557" y="4235"/>
                    <a:pt x="4576" y="4235"/>
                  </a:cubicBezTo>
                  <a:cubicBezTo>
                    <a:pt x="4594" y="4235"/>
                    <a:pt x="4609" y="4250"/>
                    <a:pt x="4609" y="4268"/>
                  </a:cubicBezTo>
                  <a:close/>
                  <a:moveTo>
                    <a:pt x="4609" y="4402"/>
                  </a:moveTo>
                  <a:lnTo>
                    <a:pt x="4609" y="4402"/>
                  </a:lnTo>
                  <a:cubicBezTo>
                    <a:pt x="4609" y="4420"/>
                    <a:pt x="4594" y="4435"/>
                    <a:pt x="4576" y="4435"/>
                  </a:cubicBezTo>
                  <a:cubicBezTo>
                    <a:pt x="4557" y="4435"/>
                    <a:pt x="4542" y="4420"/>
                    <a:pt x="4542" y="4402"/>
                  </a:cubicBezTo>
                  <a:cubicBezTo>
                    <a:pt x="4542" y="4383"/>
                    <a:pt x="4557" y="4368"/>
                    <a:pt x="4576" y="4368"/>
                  </a:cubicBezTo>
                  <a:cubicBezTo>
                    <a:pt x="4594" y="4368"/>
                    <a:pt x="4609" y="4383"/>
                    <a:pt x="4609" y="4402"/>
                  </a:cubicBezTo>
                  <a:close/>
                  <a:moveTo>
                    <a:pt x="4609" y="4535"/>
                  </a:moveTo>
                  <a:lnTo>
                    <a:pt x="4609" y="4535"/>
                  </a:lnTo>
                  <a:cubicBezTo>
                    <a:pt x="4609" y="4553"/>
                    <a:pt x="4594" y="4568"/>
                    <a:pt x="4576" y="4568"/>
                  </a:cubicBezTo>
                  <a:cubicBezTo>
                    <a:pt x="4557" y="4568"/>
                    <a:pt x="4542" y="4553"/>
                    <a:pt x="4542" y="4535"/>
                  </a:cubicBezTo>
                  <a:cubicBezTo>
                    <a:pt x="4542" y="4517"/>
                    <a:pt x="4557" y="4502"/>
                    <a:pt x="4576" y="4502"/>
                  </a:cubicBezTo>
                  <a:cubicBezTo>
                    <a:pt x="4594" y="4502"/>
                    <a:pt x="4609" y="4517"/>
                    <a:pt x="4609" y="4535"/>
                  </a:cubicBezTo>
                  <a:close/>
                  <a:moveTo>
                    <a:pt x="4609" y="4668"/>
                  </a:moveTo>
                  <a:lnTo>
                    <a:pt x="4609" y="4668"/>
                  </a:lnTo>
                  <a:cubicBezTo>
                    <a:pt x="4609" y="4687"/>
                    <a:pt x="4594" y="4702"/>
                    <a:pt x="4576" y="4702"/>
                  </a:cubicBezTo>
                  <a:cubicBezTo>
                    <a:pt x="4557" y="4702"/>
                    <a:pt x="4542" y="4687"/>
                    <a:pt x="4542" y="4668"/>
                  </a:cubicBezTo>
                  <a:cubicBezTo>
                    <a:pt x="4542" y="4650"/>
                    <a:pt x="4557" y="4635"/>
                    <a:pt x="4576" y="4635"/>
                  </a:cubicBezTo>
                  <a:cubicBezTo>
                    <a:pt x="4594" y="4635"/>
                    <a:pt x="4609" y="4650"/>
                    <a:pt x="4609" y="4668"/>
                  </a:cubicBezTo>
                  <a:close/>
                  <a:moveTo>
                    <a:pt x="4609" y="4802"/>
                  </a:moveTo>
                  <a:lnTo>
                    <a:pt x="4609" y="4802"/>
                  </a:lnTo>
                  <a:cubicBezTo>
                    <a:pt x="4609" y="4820"/>
                    <a:pt x="4594" y="4835"/>
                    <a:pt x="4576" y="4835"/>
                  </a:cubicBezTo>
                  <a:cubicBezTo>
                    <a:pt x="4557" y="4835"/>
                    <a:pt x="4542" y="4820"/>
                    <a:pt x="4542" y="4802"/>
                  </a:cubicBezTo>
                  <a:cubicBezTo>
                    <a:pt x="4542" y="4783"/>
                    <a:pt x="4557" y="4768"/>
                    <a:pt x="4576" y="4768"/>
                  </a:cubicBezTo>
                  <a:cubicBezTo>
                    <a:pt x="4594" y="4768"/>
                    <a:pt x="4609" y="4783"/>
                    <a:pt x="4609" y="4802"/>
                  </a:cubicBezTo>
                  <a:close/>
                  <a:moveTo>
                    <a:pt x="4609" y="4935"/>
                  </a:moveTo>
                  <a:lnTo>
                    <a:pt x="4609" y="4935"/>
                  </a:lnTo>
                  <a:cubicBezTo>
                    <a:pt x="4609" y="4954"/>
                    <a:pt x="4594" y="4969"/>
                    <a:pt x="4576" y="4969"/>
                  </a:cubicBezTo>
                  <a:cubicBezTo>
                    <a:pt x="4557" y="4969"/>
                    <a:pt x="4542" y="4954"/>
                    <a:pt x="4542" y="4935"/>
                  </a:cubicBezTo>
                  <a:cubicBezTo>
                    <a:pt x="4542" y="4917"/>
                    <a:pt x="4557" y="4902"/>
                    <a:pt x="4576" y="4902"/>
                  </a:cubicBezTo>
                  <a:cubicBezTo>
                    <a:pt x="4594" y="4902"/>
                    <a:pt x="4609" y="4917"/>
                    <a:pt x="4609" y="4935"/>
                  </a:cubicBezTo>
                  <a:close/>
                  <a:moveTo>
                    <a:pt x="4609" y="5069"/>
                  </a:moveTo>
                  <a:lnTo>
                    <a:pt x="4609" y="5069"/>
                  </a:lnTo>
                  <a:cubicBezTo>
                    <a:pt x="4609" y="5087"/>
                    <a:pt x="4594" y="5102"/>
                    <a:pt x="4576" y="5102"/>
                  </a:cubicBezTo>
                  <a:cubicBezTo>
                    <a:pt x="4557" y="5102"/>
                    <a:pt x="4542" y="5087"/>
                    <a:pt x="4542" y="5069"/>
                  </a:cubicBezTo>
                  <a:cubicBezTo>
                    <a:pt x="4542" y="5050"/>
                    <a:pt x="4557" y="5035"/>
                    <a:pt x="4576" y="5035"/>
                  </a:cubicBezTo>
                  <a:cubicBezTo>
                    <a:pt x="4594" y="5035"/>
                    <a:pt x="4609" y="5050"/>
                    <a:pt x="4609" y="5069"/>
                  </a:cubicBezTo>
                  <a:close/>
                  <a:moveTo>
                    <a:pt x="4609" y="5202"/>
                  </a:moveTo>
                  <a:lnTo>
                    <a:pt x="4609" y="5202"/>
                  </a:lnTo>
                  <a:cubicBezTo>
                    <a:pt x="4609" y="5220"/>
                    <a:pt x="4594" y="5235"/>
                    <a:pt x="4576" y="5235"/>
                  </a:cubicBezTo>
                  <a:cubicBezTo>
                    <a:pt x="4557" y="5235"/>
                    <a:pt x="4542" y="5220"/>
                    <a:pt x="4542" y="5202"/>
                  </a:cubicBezTo>
                  <a:cubicBezTo>
                    <a:pt x="4542" y="5184"/>
                    <a:pt x="4557" y="5169"/>
                    <a:pt x="4576" y="5169"/>
                  </a:cubicBezTo>
                  <a:cubicBezTo>
                    <a:pt x="4594" y="5169"/>
                    <a:pt x="4609" y="5184"/>
                    <a:pt x="4609" y="5202"/>
                  </a:cubicBezTo>
                  <a:close/>
                  <a:moveTo>
                    <a:pt x="4609" y="5335"/>
                  </a:moveTo>
                  <a:lnTo>
                    <a:pt x="4609" y="5335"/>
                  </a:lnTo>
                  <a:cubicBezTo>
                    <a:pt x="4609" y="5354"/>
                    <a:pt x="4594" y="5369"/>
                    <a:pt x="4576" y="5369"/>
                  </a:cubicBezTo>
                  <a:cubicBezTo>
                    <a:pt x="4557" y="5369"/>
                    <a:pt x="4542" y="5354"/>
                    <a:pt x="4542" y="5335"/>
                  </a:cubicBezTo>
                  <a:cubicBezTo>
                    <a:pt x="4542" y="5317"/>
                    <a:pt x="4557" y="5302"/>
                    <a:pt x="4576" y="5302"/>
                  </a:cubicBezTo>
                  <a:cubicBezTo>
                    <a:pt x="4594" y="5302"/>
                    <a:pt x="4609" y="5317"/>
                    <a:pt x="4609" y="5335"/>
                  </a:cubicBezTo>
                  <a:close/>
                  <a:moveTo>
                    <a:pt x="4609" y="5469"/>
                  </a:moveTo>
                  <a:lnTo>
                    <a:pt x="4609" y="5469"/>
                  </a:lnTo>
                  <a:cubicBezTo>
                    <a:pt x="4609" y="5487"/>
                    <a:pt x="4594" y="5502"/>
                    <a:pt x="4576" y="5502"/>
                  </a:cubicBezTo>
                  <a:cubicBezTo>
                    <a:pt x="4557" y="5502"/>
                    <a:pt x="4542" y="5487"/>
                    <a:pt x="4542" y="5469"/>
                  </a:cubicBezTo>
                  <a:cubicBezTo>
                    <a:pt x="4542" y="5450"/>
                    <a:pt x="4557" y="5435"/>
                    <a:pt x="4576" y="5435"/>
                  </a:cubicBezTo>
                  <a:cubicBezTo>
                    <a:pt x="4594" y="5435"/>
                    <a:pt x="4609" y="5450"/>
                    <a:pt x="4609" y="5469"/>
                  </a:cubicBezTo>
                  <a:close/>
                  <a:moveTo>
                    <a:pt x="4609" y="5602"/>
                  </a:moveTo>
                  <a:lnTo>
                    <a:pt x="4609" y="5602"/>
                  </a:lnTo>
                  <a:cubicBezTo>
                    <a:pt x="4609" y="5621"/>
                    <a:pt x="4594" y="5636"/>
                    <a:pt x="4576" y="5636"/>
                  </a:cubicBezTo>
                  <a:cubicBezTo>
                    <a:pt x="4557" y="5636"/>
                    <a:pt x="4542" y="5621"/>
                    <a:pt x="4542" y="5602"/>
                  </a:cubicBezTo>
                  <a:cubicBezTo>
                    <a:pt x="4542" y="5584"/>
                    <a:pt x="4557" y="5569"/>
                    <a:pt x="4576" y="5569"/>
                  </a:cubicBezTo>
                  <a:cubicBezTo>
                    <a:pt x="4594" y="5569"/>
                    <a:pt x="4609" y="5584"/>
                    <a:pt x="4609" y="5602"/>
                  </a:cubicBezTo>
                  <a:close/>
                  <a:moveTo>
                    <a:pt x="4609" y="5736"/>
                  </a:moveTo>
                  <a:lnTo>
                    <a:pt x="4609" y="5736"/>
                  </a:lnTo>
                  <a:cubicBezTo>
                    <a:pt x="4609" y="5754"/>
                    <a:pt x="4594" y="5769"/>
                    <a:pt x="4576" y="5769"/>
                  </a:cubicBezTo>
                  <a:cubicBezTo>
                    <a:pt x="4557" y="5769"/>
                    <a:pt x="4542" y="5754"/>
                    <a:pt x="4542" y="5736"/>
                  </a:cubicBezTo>
                  <a:cubicBezTo>
                    <a:pt x="4542" y="5717"/>
                    <a:pt x="4557" y="5702"/>
                    <a:pt x="4576" y="5702"/>
                  </a:cubicBezTo>
                  <a:cubicBezTo>
                    <a:pt x="4594" y="5702"/>
                    <a:pt x="4609" y="5717"/>
                    <a:pt x="4609" y="5736"/>
                  </a:cubicBezTo>
                  <a:close/>
                  <a:moveTo>
                    <a:pt x="4609" y="5869"/>
                  </a:moveTo>
                  <a:lnTo>
                    <a:pt x="4609" y="5869"/>
                  </a:lnTo>
                  <a:cubicBezTo>
                    <a:pt x="4609" y="5887"/>
                    <a:pt x="4594" y="5902"/>
                    <a:pt x="4576" y="5902"/>
                  </a:cubicBezTo>
                  <a:cubicBezTo>
                    <a:pt x="4557" y="5902"/>
                    <a:pt x="4542" y="5887"/>
                    <a:pt x="4542" y="5869"/>
                  </a:cubicBezTo>
                  <a:cubicBezTo>
                    <a:pt x="4542" y="5851"/>
                    <a:pt x="4557" y="5836"/>
                    <a:pt x="4576" y="5836"/>
                  </a:cubicBezTo>
                  <a:cubicBezTo>
                    <a:pt x="4594" y="5836"/>
                    <a:pt x="4609" y="5851"/>
                    <a:pt x="4609" y="5869"/>
                  </a:cubicBezTo>
                  <a:close/>
                  <a:moveTo>
                    <a:pt x="4609" y="6002"/>
                  </a:moveTo>
                  <a:lnTo>
                    <a:pt x="4609" y="6002"/>
                  </a:lnTo>
                  <a:cubicBezTo>
                    <a:pt x="4609" y="6021"/>
                    <a:pt x="4594" y="6036"/>
                    <a:pt x="4576" y="6036"/>
                  </a:cubicBezTo>
                  <a:cubicBezTo>
                    <a:pt x="4557" y="6036"/>
                    <a:pt x="4542" y="6021"/>
                    <a:pt x="4542" y="6002"/>
                  </a:cubicBezTo>
                  <a:cubicBezTo>
                    <a:pt x="4542" y="5984"/>
                    <a:pt x="4557" y="5969"/>
                    <a:pt x="4576" y="5969"/>
                  </a:cubicBezTo>
                  <a:cubicBezTo>
                    <a:pt x="4594" y="5969"/>
                    <a:pt x="4609" y="5984"/>
                    <a:pt x="4609" y="6002"/>
                  </a:cubicBezTo>
                  <a:close/>
                  <a:moveTo>
                    <a:pt x="4609" y="6136"/>
                  </a:moveTo>
                  <a:lnTo>
                    <a:pt x="4609" y="6136"/>
                  </a:lnTo>
                  <a:cubicBezTo>
                    <a:pt x="4609" y="6154"/>
                    <a:pt x="4594" y="6169"/>
                    <a:pt x="4576" y="6169"/>
                  </a:cubicBezTo>
                  <a:cubicBezTo>
                    <a:pt x="4557" y="6169"/>
                    <a:pt x="4542" y="6154"/>
                    <a:pt x="4542" y="6136"/>
                  </a:cubicBezTo>
                  <a:cubicBezTo>
                    <a:pt x="4542" y="6117"/>
                    <a:pt x="4557" y="6102"/>
                    <a:pt x="4576" y="6102"/>
                  </a:cubicBezTo>
                  <a:cubicBezTo>
                    <a:pt x="4594" y="6102"/>
                    <a:pt x="4609" y="6117"/>
                    <a:pt x="4609" y="6136"/>
                  </a:cubicBezTo>
                  <a:close/>
                  <a:moveTo>
                    <a:pt x="4609" y="6269"/>
                  </a:moveTo>
                  <a:lnTo>
                    <a:pt x="4609" y="6269"/>
                  </a:lnTo>
                  <a:cubicBezTo>
                    <a:pt x="4609" y="6288"/>
                    <a:pt x="4594" y="6303"/>
                    <a:pt x="4576" y="6303"/>
                  </a:cubicBezTo>
                  <a:cubicBezTo>
                    <a:pt x="4557" y="6303"/>
                    <a:pt x="4542" y="6288"/>
                    <a:pt x="4542" y="6269"/>
                  </a:cubicBezTo>
                  <a:cubicBezTo>
                    <a:pt x="4542" y="6251"/>
                    <a:pt x="4557" y="6236"/>
                    <a:pt x="4576" y="6236"/>
                  </a:cubicBezTo>
                  <a:cubicBezTo>
                    <a:pt x="4594" y="6236"/>
                    <a:pt x="4609" y="6251"/>
                    <a:pt x="4609" y="6269"/>
                  </a:cubicBezTo>
                  <a:close/>
                  <a:moveTo>
                    <a:pt x="4609" y="6403"/>
                  </a:moveTo>
                  <a:lnTo>
                    <a:pt x="4609" y="6403"/>
                  </a:lnTo>
                  <a:cubicBezTo>
                    <a:pt x="4609" y="6421"/>
                    <a:pt x="4594" y="6436"/>
                    <a:pt x="4576" y="6436"/>
                  </a:cubicBezTo>
                  <a:cubicBezTo>
                    <a:pt x="4557" y="6436"/>
                    <a:pt x="4542" y="6421"/>
                    <a:pt x="4542" y="6403"/>
                  </a:cubicBezTo>
                  <a:cubicBezTo>
                    <a:pt x="4542" y="6384"/>
                    <a:pt x="4557" y="6369"/>
                    <a:pt x="4576" y="6369"/>
                  </a:cubicBezTo>
                  <a:cubicBezTo>
                    <a:pt x="4594" y="6369"/>
                    <a:pt x="4609" y="6384"/>
                    <a:pt x="4609" y="6403"/>
                  </a:cubicBezTo>
                  <a:close/>
                  <a:moveTo>
                    <a:pt x="4609" y="6536"/>
                  </a:moveTo>
                  <a:lnTo>
                    <a:pt x="4609" y="6536"/>
                  </a:lnTo>
                  <a:cubicBezTo>
                    <a:pt x="4609" y="6554"/>
                    <a:pt x="4594" y="6569"/>
                    <a:pt x="4576" y="6569"/>
                  </a:cubicBezTo>
                  <a:cubicBezTo>
                    <a:pt x="4557" y="6569"/>
                    <a:pt x="4542" y="6554"/>
                    <a:pt x="4542" y="6536"/>
                  </a:cubicBezTo>
                  <a:cubicBezTo>
                    <a:pt x="4542" y="6518"/>
                    <a:pt x="4557" y="6503"/>
                    <a:pt x="4576" y="6503"/>
                  </a:cubicBezTo>
                  <a:cubicBezTo>
                    <a:pt x="4594" y="6503"/>
                    <a:pt x="4609" y="6518"/>
                    <a:pt x="4609" y="6536"/>
                  </a:cubicBezTo>
                  <a:close/>
                  <a:moveTo>
                    <a:pt x="4609" y="6669"/>
                  </a:moveTo>
                  <a:lnTo>
                    <a:pt x="4609" y="6669"/>
                  </a:lnTo>
                  <a:cubicBezTo>
                    <a:pt x="4609" y="6688"/>
                    <a:pt x="4594" y="6703"/>
                    <a:pt x="4576" y="6703"/>
                  </a:cubicBezTo>
                  <a:cubicBezTo>
                    <a:pt x="4557" y="6703"/>
                    <a:pt x="4542" y="6688"/>
                    <a:pt x="4542" y="6669"/>
                  </a:cubicBezTo>
                  <a:cubicBezTo>
                    <a:pt x="4542" y="6651"/>
                    <a:pt x="4557" y="6636"/>
                    <a:pt x="4576" y="6636"/>
                  </a:cubicBezTo>
                  <a:cubicBezTo>
                    <a:pt x="4594" y="6636"/>
                    <a:pt x="4609" y="6651"/>
                    <a:pt x="4609" y="6669"/>
                  </a:cubicBezTo>
                  <a:close/>
                  <a:moveTo>
                    <a:pt x="4609" y="6803"/>
                  </a:moveTo>
                  <a:lnTo>
                    <a:pt x="4609" y="6803"/>
                  </a:lnTo>
                  <a:cubicBezTo>
                    <a:pt x="4609" y="6821"/>
                    <a:pt x="4594" y="6836"/>
                    <a:pt x="4576" y="6836"/>
                  </a:cubicBezTo>
                  <a:cubicBezTo>
                    <a:pt x="4557" y="6836"/>
                    <a:pt x="4542" y="6821"/>
                    <a:pt x="4542" y="6803"/>
                  </a:cubicBezTo>
                  <a:cubicBezTo>
                    <a:pt x="4542" y="6784"/>
                    <a:pt x="4557" y="6769"/>
                    <a:pt x="4576" y="6769"/>
                  </a:cubicBezTo>
                  <a:cubicBezTo>
                    <a:pt x="4594" y="6769"/>
                    <a:pt x="4609" y="6784"/>
                    <a:pt x="4609" y="6803"/>
                  </a:cubicBezTo>
                  <a:close/>
                  <a:moveTo>
                    <a:pt x="4609" y="6936"/>
                  </a:moveTo>
                  <a:lnTo>
                    <a:pt x="4609" y="6936"/>
                  </a:lnTo>
                  <a:cubicBezTo>
                    <a:pt x="4609" y="6955"/>
                    <a:pt x="4594" y="6970"/>
                    <a:pt x="4576" y="6970"/>
                  </a:cubicBezTo>
                  <a:cubicBezTo>
                    <a:pt x="4557" y="6970"/>
                    <a:pt x="4542" y="6955"/>
                    <a:pt x="4542" y="6936"/>
                  </a:cubicBezTo>
                  <a:cubicBezTo>
                    <a:pt x="4542" y="6918"/>
                    <a:pt x="4557" y="6903"/>
                    <a:pt x="4576" y="6903"/>
                  </a:cubicBezTo>
                  <a:cubicBezTo>
                    <a:pt x="4594" y="6903"/>
                    <a:pt x="4609" y="6918"/>
                    <a:pt x="4609" y="6936"/>
                  </a:cubicBezTo>
                  <a:close/>
                  <a:moveTo>
                    <a:pt x="4609" y="7070"/>
                  </a:moveTo>
                  <a:lnTo>
                    <a:pt x="4609" y="7070"/>
                  </a:lnTo>
                  <a:cubicBezTo>
                    <a:pt x="4609" y="7088"/>
                    <a:pt x="4594" y="7103"/>
                    <a:pt x="4576" y="7103"/>
                  </a:cubicBezTo>
                  <a:cubicBezTo>
                    <a:pt x="4557" y="7103"/>
                    <a:pt x="4542" y="7088"/>
                    <a:pt x="4542" y="7070"/>
                  </a:cubicBezTo>
                  <a:cubicBezTo>
                    <a:pt x="4542" y="7051"/>
                    <a:pt x="4557" y="7036"/>
                    <a:pt x="4576" y="7036"/>
                  </a:cubicBezTo>
                  <a:cubicBezTo>
                    <a:pt x="4594" y="7036"/>
                    <a:pt x="4609" y="7051"/>
                    <a:pt x="4609" y="7070"/>
                  </a:cubicBezTo>
                  <a:close/>
                  <a:moveTo>
                    <a:pt x="4609" y="7203"/>
                  </a:moveTo>
                  <a:lnTo>
                    <a:pt x="4609" y="7203"/>
                  </a:lnTo>
                  <a:cubicBezTo>
                    <a:pt x="4609" y="7221"/>
                    <a:pt x="4594" y="7236"/>
                    <a:pt x="4576" y="7236"/>
                  </a:cubicBezTo>
                  <a:cubicBezTo>
                    <a:pt x="4557" y="7236"/>
                    <a:pt x="4542" y="7221"/>
                    <a:pt x="4542" y="7203"/>
                  </a:cubicBezTo>
                  <a:cubicBezTo>
                    <a:pt x="4542" y="7185"/>
                    <a:pt x="4557" y="7170"/>
                    <a:pt x="4576" y="7170"/>
                  </a:cubicBezTo>
                  <a:cubicBezTo>
                    <a:pt x="4594" y="7170"/>
                    <a:pt x="4609" y="7185"/>
                    <a:pt x="4609" y="7203"/>
                  </a:cubicBezTo>
                  <a:close/>
                  <a:moveTo>
                    <a:pt x="4609" y="7336"/>
                  </a:moveTo>
                  <a:lnTo>
                    <a:pt x="4609" y="7336"/>
                  </a:lnTo>
                  <a:cubicBezTo>
                    <a:pt x="4609" y="7355"/>
                    <a:pt x="4594" y="7370"/>
                    <a:pt x="4576" y="7370"/>
                  </a:cubicBezTo>
                  <a:cubicBezTo>
                    <a:pt x="4557" y="7370"/>
                    <a:pt x="4542" y="7355"/>
                    <a:pt x="4542" y="7336"/>
                  </a:cubicBezTo>
                  <a:cubicBezTo>
                    <a:pt x="4542" y="7318"/>
                    <a:pt x="4557" y="7303"/>
                    <a:pt x="4576" y="7303"/>
                  </a:cubicBezTo>
                  <a:cubicBezTo>
                    <a:pt x="4594" y="7303"/>
                    <a:pt x="4609" y="7318"/>
                    <a:pt x="4609" y="7336"/>
                  </a:cubicBezTo>
                  <a:close/>
                  <a:moveTo>
                    <a:pt x="4609" y="7470"/>
                  </a:moveTo>
                  <a:lnTo>
                    <a:pt x="4609" y="7470"/>
                  </a:lnTo>
                  <a:cubicBezTo>
                    <a:pt x="4609" y="7488"/>
                    <a:pt x="4594" y="7503"/>
                    <a:pt x="4576" y="7503"/>
                  </a:cubicBezTo>
                  <a:cubicBezTo>
                    <a:pt x="4557" y="7503"/>
                    <a:pt x="4542" y="7488"/>
                    <a:pt x="4542" y="7470"/>
                  </a:cubicBezTo>
                  <a:cubicBezTo>
                    <a:pt x="4542" y="7451"/>
                    <a:pt x="4557" y="7436"/>
                    <a:pt x="4576" y="7436"/>
                  </a:cubicBezTo>
                  <a:cubicBezTo>
                    <a:pt x="4594" y="7436"/>
                    <a:pt x="4609" y="7451"/>
                    <a:pt x="4609" y="7470"/>
                  </a:cubicBezTo>
                  <a:close/>
                  <a:moveTo>
                    <a:pt x="4609" y="7603"/>
                  </a:moveTo>
                  <a:lnTo>
                    <a:pt x="4609" y="7603"/>
                  </a:lnTo>
                  <a:cubicBezTo>
                    <a:pt x="4609" y="7622"/>
                    <a:pt x="4594" y="7637"/>
                    <a:pt x="4576" y="7637"/>
                  </a:cubicBezTo>
                  <a:cubicBezTo>
                    <a:pt x="4557" y="7637"/>
                    <a:pt x="4542" y="7622"/>
                    <a:pt x="4542" y="7603"/>
                  </a:cubicBezTo>
                  <a:cubicBezTo>
                    <a:pt x="4542" y="7585"/>
                    <a:pt x="4557" y="7570"/>
                    <a:pt x="4576" y="7570"/>
                  </a:cubicBezTo>
                  <a:cubicBezTo>
                    <a:pt x="4594" y="7570"/>
                    <a:pt x="4609" y="7585"/>
                    <a:pt x="4609" y="7603"/>
                  </a:cubicBezTo>
                  <a:close/>
                  <a:moveTo>
                    <a:pt x="4609" y="7737"/>
                  </a:moveTo>
                  <a:lnTo>
                    <a:pt x="4609" y="7737"/>
                  </a:lnTo>
                  <a:cubicBezTo>
                    <a:pt x="4609" y="7755"/>
                    <a:pt x="4594" y="7770"/>
                    <a:pt x="4576" y="7770"/>
                  </a:cubicBezTo>
                  <a:cubicBezTo>
                    <a:pt x="4557" y="7770"/>
                    <a:pt x="4542" y="7755"/>
                    <a:pt x="4542" y="7737"/>
                  </a:cubicBezTo>
                  <a:cubicBezTo>
                    <a:pt x="4542" y="7718"/>
                    <a:pt x="4557" y="7703"/>
                    <a:pt x="4576" y="7703"/>
                  </a:cubicBezTo>
                  <a:cubicBezTo>
                    <a:pt x="4594" y="7703"/>
                    <a:pt x="4609" y="7718"/>
                    <a:pt x="4609" y="7737"/>
                  </a:cubicBezTo>
                  <a:close/>
                  <a:moveTo>
                    <a:pt x="4609" y="7870"/>
                  </a:moveTo>
                  <a:lnTo>
                    <a:pt x="4609" y="7870"/>
                  </a:lnTo>
                  <a:cubicBezTo>
                    <a:pt x="4609" y="7888"/>
                    <a:pt x="4594" y="7903"/>
                    <a:pt x="4576" y="7903"/>
                  </a:cubicBezTo>
                  <a:cubicBezTo>
                    <a:pt x="4557" y="7903"/>
                    <a:pt x="4542" y="7888"/>
                    <a:pt x="4542" y="7870"/>
                  </a:cubicBezTo>
                  <a:cubicBezTo>
                    <a:pt x="4542" y="7852"/>
                    <a:pt x="4557" y="7837"/>
                    <a:pt x="4576" y="7837"/>
                  </a:cubicBezTo>
                  <a:cubicBezTo>
                    <a:pt x="4594" y="7837"/>
                    <a:pt x="4609" y="7852"/>
                    <a:pt x="4609" y="7870"/>
                  </a:cubicBezTo>
                  <a:close/>
                  <a:moveTo>
                    <a:pt x="4609" y="8003"/>
                  </a:moveTo>
                  <a:lnTo>
                    <a:pt x="4609" y="8003"/>
                  </a:lnTo>
                  <a:cubicBezTo>
                    <a:pt x="4609" y="8022"/>
                    <a:pt x="4594" y="8037"/>
                    <a:pt x="4576" y="8037"/>
                  </a:cubicBezTo>
                  <a:cubicBezTo>
                    <a:pt x="4557" y="8037"/>
                    <a:pt x="4542" y="8022"/>
                    <a:pt x="4542" y="8003"/>
                  </a:cubicBezTo>
                  <a:cubicBezTo>
                    <a:pt x="4542" y="7985"/>
                    <a:pt x="4557" y="7970"/>
                    <a:pt x="4576" y="7970"/>
                  </a:cubicBezTo>
                  <a:cubicBezTo>
                    <a:pt x="4594" y="7970"/>
                    <a:pt x="4609" y="7985"/>
                    <a:pt x="4609" y="8003"/>
                  </a:cubicBezTo>
                  <a:close/>
                  <a:moveTo>
                    <a:pt x="4609" y="8137"/>
                  </a:moveTo>
                  <a:lnTo>
                    <a:pt x="4609" y="8137"/>
                  </a:lnTo>
                  <a:cubicBezTo>
                    <a:pt x="4609" y="8155"/>
                    <a:pt x="4594" y="8170"/>
                    <a:pt x="4576" y="8170"/>
                  </a:cubicBezTo>
                  <a:cubicBezTo>
                    <a:pt x="4557" y="8170"/>
                    <a:pt x="4542" y="8155"/>
                    <a:pt x="4542" y="8137"/>
                  </a:cubicBezTo>
                  <a:cubicBezTo>
                    <a:pt x="4542" y="8118"/>
                    <a:pt x="4557" y="8103"/>
                    <a:pt x="4576" y="8103"/>
                  </a:cubicBezTo>
                  <a:cubicBezTo>
                    <a:pt x="4594" y="8103"/>
                    <a:pt x="4609" y="8118"/>
                    <a:pt x="4609" y="8137"/>
                  </a:cubicBezTo>
                  <a:close/>
                  <a:moveTo>
                    <a:pt x="4609" y="8270"/>
                  </a:moveTo>
                  <a:lnTo>
                    <a:pt x="4609" y="8270"/>
                  </a:lnTo>
                  <a:cubicBezTo>
                    <a:pt x="4609" y="8289"/>
                    <a:pt x="4594" y="8304"/>
                    <a:pt x="4576" y="8304"/>
                  </a:cubicBezTo>
                  <a:cubicBezTo>
                    <a:pt x="4557" y="8304"/>
                    <a:pt x="4542" y="8289"/>
                    <a:pt x="4542" y="8270"/>
                  </a:cubicBezTo>
                  <a:cubicBezTo>
                    <a:pt x="4542" y="8252"/>
                    <a:pt x="4557" y="8237"/>
                    <a:pt x="4576" y="8237"/>
                  </a:cubicBezTo>
                  <a:cubicBezTo>
                    <a:pt x="4594" y="8237"/>
                    <a:pt x="4609" y="8252"/>
                    <a:pt x="4609" y="8270"/>
                  </a:cubicBezTo>
                  <a:close/>
                  <a:moveTo>
                    <a:pt x="4609" y="8404"/>
                  </a:moveTo>
                  <a:lnTo>
                    <a:pt x="4609" y="8404"/>
                  </a:lnTo>
                  <a:cubicBezTo>
                    <a:pt x="4609" y="8422"/>
                    <a:pt x="4594" y="8437"/>
                    <a:pt x="4576" y="8437"/>
                  </a:cubicBezTo>
                  <a:cubicBezTo>
                    <a:pt x="4557" y="8437"/>
                    <a:pt x="4542" y="8422"/>
                    <a:pt x="4542" y="8404"/>
                  </a:cubicBezTo>
                  <a:cubicBezTo>
                    <a:pt x="4542" y="8385"/>
                    <a:pt x="4557" y="8370"/>
                    <a:pt x="4576" y="8370"/>
                  </a:cubicBezTo>
                  <a:cubicBezTo>
                    <a:pt x="4594" y="8370"/>
                    <a:pt x="4609" y="8385"/>
                    <a:pt x="4609" y="8404"/>
                  </a:cubicBezTo>
                  <a:close/>
                  <a:moveTo>
                    <a:pt x="4609" y="8537"/>
                  </a:moveTo>
                  <a:lnTo>
                    <a:pt x="4609" y="8537"/>
                  </a:lnTo>
                  <a:cubicBezTo>
                    <a:pt x="4609" y="8555"/>
                    <a:pt x="4594" y="8570"/>
                    <a:pt x="4576" y="8570"/>
                  </a:cubicBezTo>
                  <a:cubicBezTo>
                    <a:pt x="4557" y="8570"/>
                    <a:pt x="4542" y="8555"/>
                    <a:pt x="4542" y="8537"/>
                  </a:cubicBezTo>
                  <a:cubicBezTo>
                    <a:pt x="4542" y="8519"/>
                    <a:pt x="4557" y="8504"/>
                    <a:pt x="4576" y="8504"/>
                  </a:cubicBezTo>
                  <a:cubicBezTo>
                    <a:pt x="4594" y="8504"/>
                    <a:pt x="4609" y="8519"/>
                    <a:pt x="4609" y="8537"/>
                  </a:cubicBezTo>
                  <a:close/>
                  <a:moveTo>
                    <a:pt x="4609" y="8670"/>
                  </a:moveTo>
                  <a:lnTo>
                    <a:pt x="4609" y="8670"/>
                  </a:lnTo>
                  <a:cubicBezTo>
                    <a:pt x="4609" y="8689"/>
                    <a:pt x="4594" y="8704"/>
                    <a:pt x="4576" y="8704"/>
                  </a:cubicBezTo>
                  <a:cubicBezTo>
                    <a:pt x="4557" y="8704"/>
                    <a:pt x="4542" y="8689"/>
                    <a:pt x="4542" y="8670"/>
                  </a:cubicBezTo>
                  <a:cubicBezTo>
                    <a:pt x="4542" y="8652"/>
                    <a:pt x="4557" y="8637"/>
                    <a:pt x="4576" y="8637"/>
                  </a:cubicBezTo>
                  <a:cubicBezTo>
                    <a:pt x="4594" y="8637"/>
                    <a:pt x="4609" y="8652"/>
                    <a:pt x="4609" y="8670"/>
                  </a:cubicBezTo>
                  <a:close/>
                  <a:moveTo>
                    <a:pt x="4609" y="8804"/>
                  </a:moveTo>
                  <a:lnTo>
                    <a:pt x="4609" y="8804"/>
                  </a:lnTo>
                  <a:cubicBezTo>
                    <a:pt x="4609" y="8822"/>
                    <a:pt x="4594" y="8837"/>
                    <a:pt x="4576" y="8837"/>
                  </a:cubicBezTo>
                  <a:cubicBezTo>
                    <a:pt x="4557" y="8837"/>
                    <a:pt x="4542" y="8822"/>
                    <a:pt x="4542" y="8804"/>
                  </a:cubicBezTo>
                  <a:cubicBezTo>
                    <a:pt x="4542" y="8785"/>
                    <a:pt x="4557" y="8770"/>
                    <a:pt x="4576" y="8770"/>
                  </a:cubicBezTo>
                  <a:cubicBezTo>
                    <a:pt x="4594" y="8770"/>
                    <a:pt x="4609" y="8785"/>
                    <a:pt x="4609" y="8804"/>
                  </a:cubicBezTo>
                  <a:close/>
                  <a:moveTo>
                    <a:pt x="4609" y="8937"/>
                  </a:moveTo>
                  <a:lnTo>
                    <a:pt x="4609" y="8937"/>
                  </a:lnTo>
                  <a:cubicBezTo>
                    <a:pt x="4609" y="8956"/>
                    <a:pt x="4594" y="8971"/>
                    <a:pt x="4576" y="8971"/>
                  </a:cubicBezTo>
                  <a:cubicBezTo>
                    <a:pt x="4557" y="8971"/>
                    <a:pt x="4542" y="8956"/>
                    <a:pt x="4542" y="8937"/>
                  </a:cubicBezTo>
                  <a:cubicBezTo>
                    <a:pt x="4542" y="8919"/>
                    <a:pt x="4557" y="8904"/>
                    <a:pt x="4576" y="8904"/>
                  </a:cubicBezTo>
                  <a:cubicBezTo>
                    <a:pt x="4594" y="8904"/>
                    <a:pt x="4609" y="8919"/>
                    <a:pt x="4609" y="8937"/>
                  </a:cubicBezTo>
                  <a:close/>
                  <a:moveTo>
                    <a:pt x="4609" y="9071"/>
                  </a:moveTo>
                  <a:lnTo>
                    <a:pt x="4609" y="9071"/>
                  </a:lnTo>
                  <a:cubicBezTo>
                    <a:pt x="4609" y="9089"/>
                    <a:pt x="4594" y="9104"/>
                    <a:pt x="4576" y="9104"/>
                  </a:cubicBezTo>
                  <a:cubicBezTo>
                    <a:pt x="4557" y="9104"/>
                    <a:pt x="4542" y="9089"/>
                    <a:pt x="4542" y="9071"/>
                  </a:cubicBezTo>
                  <a:cubicBezTo>
                    <a:pt x="4542" y="9052"/>
                    <a:pt x="4557" y="9037"/>
                    <a:pt x="4576" y="9037"/>
                  </a:cubicBezTo>
                  <a:cubicBezTo>
                    <a:pt x="4594" y="9037"/>
                    <a:pt x="4609" y="9052"/>
                    <a:pt x="4609" y="9071"/>
                  </a:cubicBezTo>
                  <a:close/>
                  <a:moveTo>
                    <a:pt x="4609" y="9204"/>
                  </a:moveTo>
                  <a:lnTo>
                    <a:pt x="4609" y="9204"/>
                  </a:lnTo>
                  <a:cubicBezTo>
                    <a:pt x="4609" y="9222"/>
                    <a:pt x="4594" y="9237"/>
                    <a:pt x="4576" y="9237"/>
                  </a:cubicBezTo>
                  <a:cubicBezTo>
                    <a:pt x="4557" y="9237"/>
                    <a:pt x="4542" y="9222"/>
                    <a:pt x="4542" y="9204"/>
                  </a:cubicBezTo>
                  <a:cubicBezTo>
                    <a:pt x="4542" y="9186"/>
                    <a:pt x="4557" y="9171"/>
                    <a:pt x="4576" y="9171"/>
                  </a:cubicBezTo>
                  <a:cubicBezTo>
                    <a:pt x="4594" y="9171"/>
                    <a:pt x="4609" y="9186"/>
                    <a:pt x="4609" y="9204"/>
                  </a:cubicBezTo>
                  <a:close/>
                  <a:moveTo>
                    <a:pt x="4609" y="9337"/>
                  </a:moveTo>
                  <a:lnTo>
                    <a:pt x="4609" y="9337"/>
                  </a:lnTo>
                  <a:cubicBezTo>
                    <a:pt x="4609" y="9356"/>
                    <a:pt x="4594" y="9371"/>
                    <a:pt x="4576" y="9371"/>
                  </a:cubicBezTo>
                  <a:cubicBezTo>
                    <a:pt x="4557" y="9371"/>
                    <a:pt x="4542" y="9356"/>
                    <a:pt x="4542" y="9337"/>
                  </a:cubicBezTo>
                  <a:cubicBezTo>
                    <a:pt x="4542" y="9319"/>
                    <a:pt x="4557" y="9304"/>
                    <a:pt x="4576" y="9304"/>
                  </a:cubicBezTo>
                  <a:cubicBezTo>
                    <a:pt x="4594" y="9304"/>
                    <a:pt x="4609" y="9319"/>
                    <a:pt x="4609" y="9337"/>
                  </a:cubicBezTo>
                  <a:close/>
                  <a:moveTo>
                    <a:pt x="4609" y="9471"/>
                  </a:moveTo>
                  <a:lnTo>
                    <a:pt x="4609" y="9471"/>
                  </a:lnTo>
                  <a:cubicBezTo>
                    <a:pt x="4609" y="9489"/>
                    <a:pt x="4594" y="9504"/>
                    <a:pt x="4576" y="9504"/>
                  </a:cubicBezTo>
                  <a:cubicBezTo>
                    <a:pt x="4557" y="9504"/>
                    <a:pt x="4542" y="9489"/>
                    <a:pt x="4542" y="9471"/>
                  </a:cubicBezTo>
                  <a:cubicBezTo>
                    <a:pt x="4542" y="9452"/>
                    <a:pt x="4557" y="9437"/>
                    <a:pt x="4576" y="9437"/>
                  </a:cubicBezTo>
                  <a:cubicBezTo>
                    <a:pt x="4594" y="9437"/>
                    <a:pt x="4609" y="9452"/>
                    <a:pt x="4609" y="9471"/>
                  </a:cubicBezTo>
                  <a:close/>
                  <a:moveTo>
                    <a:pt x="4609" y="9604"/>
                  </a:moveTo>
                  <a:lnTo>
                    <a:pt x="4609" y="9604"/>
                  </a:lnTo>
                  <a:cubicBezTo>
                    <a:pt x="4609" y="9623"/>
                    <a:pt x="4594" y="9638"/>
                    <a:pt x="4576" y="9638"/>
                  </a:cubicBezTo>
                  <a:cubicBezTo>
                    <a:pt x="4557" y="9638"/>
                    <a:pt x="4542" y="9623"/>
                    <a:pt x="4542" y="9604"/>
                  </a:cubicBezTo>
                  <a:cubicBezTo>
                    <a:pt x="4542" y="9586"/>
                    <a:pt x="4557" y="9571"/>
                    <a:pt x="4576" y="9571"/>
                  </a:cubicBezTo>
                  <a:cubicBezTo>
                    <a:pt x="4594" y="9571"/>
                    <a:pt x="4609" y="9586"/>
                    <a:pt x="4609" y="9604"/>
                  </a:cubicBezTo>
                  <a:close/>
                  <a:moveTo>
                    <a:pt x="4609" y="9738"/>
                  </a:moveTo>
                  <a:lnTo>
                    <a:pt x="4609" y="9738"/>
                  </a:lnTo>
                  <a:cubicBezTo>
                    <a:pt x="4609" y="9756"/>
                    <a:pt x="4594" y="9771"/>
                    <a:pt x="4576" y="9771"/>
                  </a:cubicBezTo>
                  <a:cubicBezTo>
                    <a:pt x="4557" y="9771"/>
                    <a:pt x="4542" y="9756"/>
                    <a:pt x="4542" y="9738"/>
                  </a:cubicBezTo>
                  <a:cubicBezTo>
                    <a:pt x="4542" y="9719"/>
                    <a:pt x="4557" y="9704"/>
                    <a:pt x="4576" y="9704"/>
                  </a:cubicBezTo>
                  <a:cubicBezTo>
                    <a:pt x="4594" y="9704"/>
                    <a:pt x="4609" y="9719"/>
                    <a:pt x="4609" y="9738"/>
                  </a:cubicBezTo>
                  <a:close/>
                  <a:moveTo>
                    <a:pt x="4609" y="9871"/>
                  </a:moveTo>
                  <a:lnTo>
                    <a:pt x="4609" y="9871"/>
                  </a:lnTo>
                  <a:cubicBezTo>
                    <a:pt x="4609" y="9889"/>
                    <a:pt x="4594" y="9904"/>
                    <a:pt x="4576" y="9904"/>
                  </a:cubicBezTo>
                  <a:cubicBezTo>
                    <a:pt x="4557" y="9904"/>
                    <a:pt x="4542" y="9889"/>
                    <a:pt x="4542" y="9871"/>
                  </a:cubicBezTo>
                  <a:cubicBezTo>
                    <a:pt x="4542" y="9853"/>
                    <a:pt x="4557" y="9838"/>
                    <a:pt x="4576" y="9838"/>
                  </a:cubicBezTo>
                  <a:cubicBezTo>
                    <a:pt x="4594" y="9838"/>
                    <a:pt x="4609" y="9853"/>
                    <a:pt x="4609" y="9871"/>
                  </a:cubicBezTo>
                  <a:close/>
                  <a:moveTo>
                    <a:pt x="4609" y="10004"/>
                  </a:moveTo>
                  <a:lnTo>
                    <a:pt x="4609" y="10004"/>
                  </a:lnTo>
                  <a:cubicBezTo>
                    <a:pt x="4609" y="10023"/>
                    <a:pt x="4594" y="10038"/>
                    <a:pt x="4576" y="10038"/>
                  </a:cubicBezTo>
                  <a:cubicBezTo>
                    <a:pt x="4557" y="10038"/>
                    <a:pt x="4542" y="10023"/>
                    <a:pt x="4542" y="10004"/>
                  </a:cubicBezTo>
                  <a:cubicBezTo>
                    <a:pt x="4542" y="9986"/>
                    <a:pt x="4557" y="9971"/>
                    <a:pt x="4576" y="9971"/>
                  </a:cubicBezTo>
                  <a:cubicBezTo>
                    <a:pt x="4594" y="9971"/>
                    <a:pt x="4609" y="9986"/>
                    <a:pt x="4609" y="10004"/>
                  </a:cubicBezTo>
                  <a:close/>
                  <a:moveTo>
                    <a:pt x="4609" y="10138"/>
                  </a:moveTo>
                  <a:lnTo>
                    <a:pt x="4609" y="10138"/>
                  </a:lnTo>
                  <a:cubicBezTo>
                    <a:pt x="4609" y="10156"/>
                    <a:pt x="4594" y="10171"/>
                    <a:pt x="4576" y="10171"/>
                  </a:cubicBezTo>
                  <a:cubicBezTo>
                    <a:pt x="4557" y="10171"/>
                    <a:pt x="4542" y="10156"/>
                    <a:pt x="4542" y="10138"/>
                  </a:cubicBezTo>
                  <a:cubicBezTo>
                    <a:pt x="4542" y="10119"/>
                    <a:pt x="4557" y="10104"/>
                    <a:pt x="4576" y="10104"/>
                  </a:cubicBezTo>
                  <a:cubicBezTo>
                    <a:pt x="4594" y="10104"/>
                    <a:pt x="4609" y="10119"/>
                    <a:pt x="4609" y="10138"/>
                  </a:cubicBezTo>
                  <a:close/>
                  <a:moveTo>
                    <a:pt x="4609" y="10271"/>
                  </a:moveTo>
                  <a:lnTo>
                    <a:pt x="4609" y="10271"/>
                  </a:lnTo>
                  <a:cubicBezTo>
                    <a:pt x="4609" y="10290"/>
                    <a:pt x="4594" y="10305"/>
                    <a:pt x="4576" y="10305"/>
                  </a:cubicBezTo>
                  <a:cubicBezTo>
                    <a:pt x="4557" y="10305"/>
                    <a:pt x="4542" y="10290"/>
                    <a:pt x="4542" y="10271"/>
                  </a:cubicBezTo>
                  <a:cubicBezTo>
                    <a:pt x="4542" y="10253"/>
                    <a:pt x="4557" y="10238"/>
                    <a:pt x="4576" y="10238"/>
                  </a:cubicBezTo>
                  <a:cubicBezTo>
                    <a:pt x="4594" y="10238"/>
                    <a:pt x="4609" y="10253"/>
                    <a:pt x="4609" y="10271"/>
                  </a:cubicBezTo>
                  <a:close/>
                  <a:moveTo>
                    <a:pt x="4609" y="10405"/>
                  </a:moveTo>
                  <a:lnTo>
                    <a:pt x="4609" y="10405"/>
                  </a:lnTo>
                  <a:cubicBezTo>
                    <a:pt x="4609" y="10423"/>
                    <a:pt x="4594" y="10438"/>
                    <a:pt x="4576" y="10438"/>
                  </a:cubicBezTo>
                  <a:cubicBezTo>
                    <a:pt x="4557" y="10438"/>
                    <a:pt x="4542" y="10423"/>
                    <a:pt x="4542" y="10405"/>
                  </a:cubicBezTo>
                  <a:cubicBezTo>
                    <a:pt x="4542" y="10386"/>
                    <a:pt x="4557" y="10371"/>
                    <a:pt x="4576" y="10371"/>
                  </a:cubicBezTo>
                  <a:cubicBezTo>
                    <a:pt x="4594" y="10371"/>
                    <a:pt x="4609" y="10386"/>
                    <a:pt x="4609" y="10405"/>
                  </a:cubicBezTo>
                  <a:close/>
                  <a:moveTo>
                    <a:pt x="4609" y="10538"/>
                  </a:moveTo>
                  <a:lnTo>
                    <a:pt x="4609" y="10538"/>
                  </a:lnTo>
                  <a:cubicBezTo>
                    <a:pt x="4609" y="10556"/>
                    <a:pt x="4594" y="10571"/>
                    <a:pt x="4576" y="10571"/>
                  </a:cubicBezTo>
                  <a:cubicBezTo>
                    <a:pt x="4557" y="10571"/>
                    <a:pt x="4542" y="10556"/>
                    <a:pt x="4542" y="10538"/>
                  </a:cubicBezTo>
                  <a:cubicBezTo>
                    <a:pt x="4542" y="10520"/>
                    <a:pt x="4557" y="10505"/>
                    <a:pt x="4576" y="10505"/>
                  </a:cubicBezTo>
                  <a:cubicBezTo>
                    <a:pt x="4594" y="10505"/>
                    <a:pt x="4609" y="10520"/>
                    <a:pt x="4609" y="10538"/>
                  </a:cubicBezTo>
                  <a:close/>
                  <a:moveTo>
                    <a:pt x="4609" y="10671"/>
                  </a:moveTo>
                  <a:lnTo>
                    <a:pt x="4609" y="10671"/>
                  </a:lnTo>
                  <a:cubicBezTo>
                    <a:pt x="4609" y="10690"/>
                    <a:pt x="4594" y="10705"/>
                    <a:pt x="4576" y="10705"/>
                  </a:cubicBezTo>
                  <a:cubicBezTo>
                    <a:pt x="4557" y="10705"/>
                    <a:pt x="4542" y="10690"/>
                    <a:pt x="4542" y="10671"/>
                  </a:cubicBezTo>
                  <a:cubicBezTo>
                    <a:pt x="4542" y="10653"/>
                    <a:pt x="4557" y="10638"/>
                    <a:pt x="4576" y="10638"/>
                  </a:cubicBezTo>
                  <a:cubicBezTo>
                    <a:pt x="4594" y="10638"/>
                    <a:pt x="4609" y="10653"/>
                    <a:pt x="4609" y="10671"/>
                  </a:cubicBezTo>
                  <a:close/>
                  <a:moveTo>
                    <a:pt x="4609" y="10805"/>
                  </a:moveTo>
                  <a:lnTo>
                    <a:pt x="4609" y="10805"/>
                  </a:lnTo>
                  <a:cubicBezTo>
                    <a:pt x="4609" y="10823"/>
                    <a:pt x="4594" y="10838"/>
                    <a:pt x="4576" y="10838"/>
                  </a:cubicBezTo>
                  <a:cubicBezTo>
                    <a:pt x="4557" y="10838"/>
                    <a:pt x="4542" y="10823"/>
                    <a:pt x="4542" y="10805"/>
                  </a:cubicBezTo>
                  <a:cubicBezTo>
                    <a:pt x="4542" y="10786"/>
                    <a:pt x="4557" y="10771"/>
                    <a:pt x="4576" y="10771"/>
                  </a:cubicBezTo>
                  <a:cubicBezTo>
                    <a:pt x="4594" y="10771"/>
                    <a:pt x="4609" y="10786"/>
                    <a:pt x="4609" y="10805"/>
                  </a:cubicBezTo>
                  <a:close/>
                  <a:moveTo>
                    <a:pt x="4609" y="10938"/>
                  </a:moveTo>
                  <a:lnTo>
                    <a:pt x="4609" y="10938"/>
                  </a:lnTo>
                  <a:cubicBezTo>
                    <a:pt x="4609" y="10957"/>
                    <a:pt x="4594" y="10972"/>
                    <a:pt x="4576" y="10972"/>
                  </a:cubicBezTo>
                  <a:cubicBezTo>
                    <a:pt x="4557" y="10972"/>
                    <a:pt x="4542" y="10957"/>
                    <a:pt x="4542" y="10938"/>
                  </a:cubicBezTo>
                  <a:cubicBezTo>
                    <a:pt x="4542" y="10920"/>
                    <a:pt x="4557" y="10905"/>
                    <a:pt x="4576" y="10905"/>
                  </a:cubicBezTo>
                  <a:cubicBezTo>
                    <a:pt x="4594" y="10905"/>
                    <a:pt x="4609" y="10920"/>
                    <a:pt x="4609" y="10938"/>
                  </a:cubicBezTo>
                  <a:close/>
                  <a:moveTo>
                    <a:pt x="4609" y="11072"/>
                  </a:moveTo>
                  <a:lnTo>
                    <a:pt x="4609" y="11072"/>
                  </a:lnTo>
                  <a:cubicBezTo>
                    <a:pt x="4609" y="11090"/>
                    <a:pt x="4594" y="11105"/>
                    <a:pt x="4576" y="11105"/>
                  </a:cubicBezTo>
                  <a:cubicBezTo>
                    <a:pt x="4557" y="11105"/>
                    <a:pt x="4542" y="11090"/>
                    <a:pt x="4542" y="11072"/>
                  </a:cubicBezTo>
                  <a:cubicBezTo>
                    <a:pt x="4542" y="11053"/>
                    <a:pt x="4557" y="11038"/>
                    <a:pt x="4576" y="11038"/>
                  </a:cubicBezTo>
                  <a:cubicBezTo>
                    <a:pt x="4594" y="11038"/>
                    <a:pt x="4609" y="11053"/>
                    <a:pt x="4609" y="11072"/>
                  </a:cubicBezTo>
                  <a:close/>
                  <a:moveTo>
                    <a:pt x="4609" y="11205"/>
                  </a:moveTo>
                  <a:lnTo>
                    <a:pt x="4609" y="11205"/>
                  </a:lnTo>
                  <a:cubicBezTo>
                    <a:pt x="4609" y="11223"/>
                    <a:pt x="4594" y="11238"/>
                    <a:pt x="4576" y="11238"/>
                  </a:cubicBezTo>
                  <a:cubicBezTo>
                    <a:pt x="4557" y="11238"/>
                    <a:pt x="4542" y="11223"/>
                    <a:pt x="4542" y="11205"/>
                  </a:cubicBezTo>
                  <a:cubicBezTo>
                    <a:pt x="4542" y="11187"/>
                    <a:pt x="4557" y="11172"/>
                    <a:pt x="4576" y="11172"/>
                  </a:cubicBezTo>
                  <a:cubicBezTo>
                    <a:pt x="4594" y="11172"/>
                    <a:pt x="4609" y="11187"/>
                    <a:pt x="4609" y="11205"/>
                  </a:cubicBezTo>
                  <a:close/>
                  <a:moveTo>
                    <a:pt x="4609" y="11338"/>
                  </a:moveTo>
                  <a:lnTo>
                    <a:pt x="4609" y="11338"/>
                  </a:lnTo>
                  <a:cubicBezTo>
                    <a:pt x="4609" y="11357"/>
                    <a:pt x="4594" y="11372"/>
                    <a:pt x="4576" y="11372"/>
                  </a:cubicBezTo>
                  <a:cubicBezTo>
                    <a:pt x="4557" y="11372"/>
                    <a:pt x="4542" y="11357"/>
                    <a:pt x="4542" y="11338"/>
                  </a:cubicBezTo>
                  <a:cubicBezTo>
                    <a:pt x="4542" y="11320"/>
                    <a:pt x="4557" y="11305"/>
                    <a:pt x="4576" y="11305"/>
                  </a:cubicBezTo>
                  <a:cubicBezTo>
                    <a:pt x="4594" y="11305"/>
                    <a:pt x="4609" y="11320"/>
                    <a:pt x="4609" y="11338"/>
                  </a:cubicBezTo>
                  <a:close/>
                  <a:moveTo>
                    <a:pt x="4609" y="11472"/>
                  </a:moveTo>
                  <a:lnTo>
                    <a:pt x="4609" y="11472"/>
                  </a:lnTo>
                  <a:cubicBezTo>
                    <a:pt x="4609" y="11490"/>
                    <a:pt x="4594" y="11505"/>
                    <a:pt x="4576" y="11505"/>
                  </a:cubicBezTo>
                  <a:cubicBezTo>
                    <a:pt x="4557" y="11505"/>
                    <a:pt x="4542" y="11490"/>
                    <a:pt x="4542" y="11472"/>
                  </a:cubicBezTo>
                  <a:cubicBezTo>
                    <a:pt x="4542" y="11453"/>
                    <a:pt x="4557" y="11438"/>
                    <a:pt x="4576" y="11438"/>
                  </a:cubicBezTo>
                  <a:cubicBezTo>
                    <a:pt x="4594" y="11438"/>
                    <a:pt x="4609" y="11453"/>
                    <a:pt x="4609" y="11472"/>
                  </a:cubicBezTo>
                  <a:close/>
                  <a:moveTo>
                    <a:pt x="4609" y="11605"/>
                  </a:moveTo>
                  <a:lnTo>
                    <a:pt x="4609" y="11605"/>
                  </a:lnTo>
                  <a:cubicBezTo>
                    <a:pt x="4609" y="11624"/>
                    <a:pt x="4594" y="11639"/>
                    <a:pt x="4576" y="11639"/>
                  </a:cubicBezTo>
                  <a:cubicBezTo>
                    <a:pt x="4557" y="11639"/>
                    <a:pt x="4542" y="11624"/>
                    <a:pt x="4542" y="11605"/>
                  </a:cubicBezTo>
                  <a:cubicBezTo>
                    <a:pt x="4542" y="11587"/>
                    <a:pt x="4557" y="11572"/>
                    <a:pt x="4576" y="11572"/>
                  </a:cubicBezTo>
                  <a:cubicBezTo>
                    <a:pt x="4594" y="11572"/>
                    <a:pt x="4609" y="11587"/>
                    <a:pt x="4609" y="11605"/>
                  </a:cubicBezTo>
                  <a:close/>
                  <a:moveTo>
                    <a:pt x="4609" y="11739"/>
                  </a:moveTo>
                  <a:lnTo>
                    <a:pt x="4609" y="11739"/>
                  </a:lnTo>
                  <a:cubicBezTo>
                    <a:pt x="4609" y="11757"/>
                    <a:pt x="4594" y="11772"/>
                    <a:pt x="4576" y="11772"/>
                  </a:cubicBezTo>
                  <a:cubicBezTo>
                    <a:pt x="4557" y="11772"/>
                    <a:pt x="4542" y="11757"/>
                    <a:pt x="4542" y="11739"/>
                  </a:cubicBezTo>
                  <a:cubicBezTo>
                    <a:pt x="4542" y="11720"/>
                    <a:pt x="4557" y="11705"/>
                    <a:pt x="4576" y="11705"/>
                  </a:cubicBezTo>
                  <a:cubicBezTo>
                    <a:pt x="4594" y="11705"/>
                    <a:pt x="4609" y="11720"/>
                    <a:pt x="4609" y="11739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66CC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14" name="Rectangle 418"/>
            <p:cNvSpPr>
              <a:spLocks noChangeArrowheads="1"/>
            </p:cNvSpPr>
            <p:nvPr/>
          </p:nvSpPr>
          <p:spPr bwMode="auto">
            <a:xfrm>
              <a:off x="4517" y="2600"/>
              <a:ext cx="21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2000" b="1">
                  <a:solidFill>
                    <a:srgbClr val="000000"/>
                  </a:solidFill>
                </a:rPr>
                <a:t>NF</a:t>
              </a:r>
              <a:endParaRPr lang="es-ES" sz="2000" b="1"/>
            </a:p>
          </p:txBody>
        </p:sp>
        <p:sp>
          <p:nvSpPr>
            <p:cNvPr id="47215" name="Rectangle 419"/>
            <p:cNvSpPr>
              <a:spLocks noChangeArrowheads="1"/>
            </p:cNvSpPr>
            <p:nvPr/>
          </p:nvSpPr>
          <p:spPr bwMode="auto">
            <a:xfrm>
              <a:off x="4673" y="2600"/>
              <a:ext cx="3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5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s-ES"/>
            </a:p>
          </p:txBody>
        </p:sp>
        <p:sp>
          <p:nvSpPr>
            <p:cNvPr id="42404" name="Rectangle 420"/>
            <p:cNvSpPr>
              <a:spLocks noChangeArrowheads="1"/>
            </p:cNvSpPr>
            <p:nvPr/>
          </p:nvSpPr>
          <p:spPr bwMode="auto">
            <a:xfrm>
              <a:off x="3560" y="1207"/>
              <a:ext cx="2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s-E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</a:t>
              </a:r>
              <a:r>
                <a:rPr lang="es-ES" sz="20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</a:t>
              </a:r>
            </a:p>
          </p:txBody>
        </p:sp>
        <p:sp>
          <p:nvSpPr>
            <p:cNvPr id="47217" name="Rectangle 422"/>
            <p:cNvSpPr>
              <a:spLocks noChangeArrowheads="1"/>
            </p:cNvSpPr>
            <p:nvPr/>
          </p:nvSpPr>
          <p:spPr bwMode="auto">
            <a:xfrm>
              <a:off x="3811" y="1268"/>
              <a:ext cx="3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5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s-ES"/>
            </a:p>
          </p:txBody>
        </p:sp>
        <p:sp>
          <p:nvSpPr>
            <p:cNvPr id="47218" name="Freeform 423"/>
            <p:cNvSpPr>
              <a:spLocks noEditPoints="1"/>
            </p:cNvSpPr>
            <p:nvPr/>
          </p:nvSpPr>
          <p:spPr bwMode="auto">
            <a:xfrm>
              <a:off x="3860" y="570"/>
              <a:ext cx="640" cy="676"/>
            </a:xfrm>
            <a:custGeom>
              <a:avLst/>
              <a:gdLst>
                <a:gd name="T0" fmla="*/ 30 w 4732"/>
                <a:gd name="T1" fmla="*/ 91 h 4996"/>
                <a:gd name="T2" fmla="*/ 17 w 4732"/>
                <a:gd name="T3" fmla="*/ 81 h 4996"/>
                <a:gd name="T4" fmla="*/ 11 w 4732"/>
                <a:gd name="T5" fmla="*/ 76 h 4996"/>
                <a:gd name="T6" fmla="*/ 10 w 4732"/>
                <a:gd name="T7" fmla="*/ 76 h 4996"/>
                <a:gd name="T8" fmla="*/ 6 w 4732"/>
                <a:gd name="T9" fmla="*/ 71 h 4996"/>
                <a:gd name="T10" fmla="*/ 2 w 4732"/>
                <a:gd name="T11" fmla="*/ 66 h 4996"/>
                <a:gd name="T12" fmla="*/ 2 w 4732"/>
                <a:gd name="T13" fmla="*/ 65 h 4996"/>
                <a:gd name="T14" fmla="*/ 0 w 4732"/>
                <a:gd name="T15" fmla="*/ 60 h 4996"/>
                <a:gd name="T16" fmla="*/ 0 w 4732"/>
                <a:gd name="T17" fmla="*/ 60 h 4996"/>
                <a:gd name="T18" fmla="*/ 0 w 4732"/>
                <a:gd name="T19" fmla="*/ 55 h 4996"/>
                <a:gd name="T20" fmla="*/ 0 w 4732"/>
                <a:gd name="T21" fmla="*/ 54 h 4996"/>
                <a:gd name="T22" fmla="*/ 2 w 4732"/>
                <a:gd name="T23" fmla="*/ 49 h 4996"/>
                <a:gd name="T24" fmla="*/ 2 w 4732"/>
                <a:gd name="T25" fmla="*/ 49 h 4996"/>
                <a:gd name="T26" fmla="*/ 4 w 4732"/>
                <a:gd name="T27" fmla="*/ 45 h 4996"/>
                <a:gd name="T28" fmla="*/ 5 w 4732"/>
                <a:gd name="T29" fmla="*/ 45 h 4996"/>
                <a:gd name="T30" fmla="*/ 8 w 4732"/>
                <a:gd name="T31" fmla="*/ 42 h 4996"/>
                <a:gd name="T32" fmla="*/ 12 w 4732"/>
                <a:gd name="T33" fmla="*/ 39 h 4996"/>
                <a:gd name="T34" fmla="*/ 18 w 4732"/>
                <a:gd name="T35" fmla="*/ 35 h 4996"/>
                <a:gd name="T36" fmla="*/ 30 w 4732"/>
                <a:gd name="T37" fmla="*/ 29 h 4996"/>
                <a:gd name="T38" fmla="*/ 42 w 4732"/>
                <a:gd name="T39" fmla="*/ 21 h 4996"/>
                <a:gd name="T40" fmla="*/ 56 w 4732"/>
                <a:gd name="T41" fmla="*/ 15 h 4996"/>
                <a:gd name="T42" fmla="*/ 62 w 4732"/>
                <a:gd name="T43" fmla="*/ 11 h 4996"/>
                <a:gd name="T44" fmla="*/ 69 w 4732"/>
                <a:gd name="T45" fmla="*/ 9 h 4996"/>
                <a:gd name="T46" fmla="*/ 69 w 4732"/>
                <a:gd name="T47" fmla="*/ 9 h 4996"/>
                <a:gd name="T48" fmla="*/ 74 w 4732"/>
                <a:gd name="T49" fmla="*/ 6 h 4996"/>
                <a:gd name="T50" fmla="*/ 80 w 4732"/>
                <a:gd name="T51" fmla="*/ 3 h 4996"/>
                <a:gd name="T52" fmla="*/ 81 w 4732"/>
                <a:gd name="T53" fmla="*/ 2 h 4996"/>
                <a:gd name="T54" fmla="*/ 82 w 4732"/>
                <a:gd name="T55" fmla="*/ 3 h 4996"/>
                <a:gd name="T56" fmla="*/ 82 w 4732"/>
                <a:gd name="T57" fmla="*/ 4 h 4996"/>
                <a:gd name="T58" fmla="*/ 80 w 4732"/>
                <a:gd name="T59" fmla="*/ 4 h 4996"/>
                <a:gd name="T60" fmla="*/ 75 w 4732"/>
                <a:gd name="T61" fmla="*/ 7 h 4996"/>
                <a:gd name="T62" fmla="*/ 70 w 4732"/>
                <a:gd name="T63" fmla="*/ 10 h 4996"/>
                <a:gd name="T64" fmla="*/ 70 w 4732"/>
                <a:gd name="T65" fmla="*/ 10 h 4996"/>
                <a:gd name="T66" fmla="*/ 63 w 4732"/>
                <a:gd name="T67" fmla="*/ 12 h 4996"/>
                <a:gd name="T68" fmla="*/ 57 w 4732"/>
                <a:gd name="T69" fmla="*/ 16 h 4996"/>
                <a:gd name="T70" fmla="*/ 43 w 4732"/>
                <a:gd name="T71" fmla="*/ 22 h 4996"/>
                <a:gd name="T72" fmla="*/ 30 w 4732"/>
                <a:gd name="T73" fmla="*/ 30 h 4996"/>
                <a:gd name="T74" fmla="*/ 18 w 4732"/>
                <a:gd name="T75" fmla="*/ 37 h 4996"/>
                <a:gd name="T76" fmla="*/ 13 w 4732"/>
                <a:gd name="T77" fmla="*/ 40 h 4996"/>
                <a:gd name="T78" fmla="*/ 9 w 4732"/>
                <a:gd name="T79" fmla="*/ 43 h 4996"/>
                <a:gd name="T80" fmla="*/ 5 w 4732"/>
                <a:gd name="T81" fmla="*/ 46 h 4996"/>
                <a:gd name="T82" fmla="*/ 5 w 4732"/>
                <a:gd name="T83" fmla="*/ 46 h 4996"/>
                <a:gd name="T84" fmla="*/ 3 w 4732"/>
                <a:gd name="T85" fmla="*/ 49 h 4996"/>
                <a:gd name="T86" fmla="*/ 3 w 4732"/>
                <a:gd name="T87" fmla="*/ 49 h 4996"/>
                <a:gd name="T88" fmla="*/ 1 w 4732"/>
                <a:gd name="T89" fmla="*/ 55 h 4996"/>
                <a:gd name="T90" fmla="*/ 1 w 4732"/>
                <a:gd name="T91" fmla="*/ 55 h 4996"/>
                <a:gd name="T92" fmla="*/ 1 w 4732"/>
                <a:gd name="T93" fmla="*/ 60 h 4996"/>
                <a:gd name="T94" fmla="*/ 1 w 4732"/>
                <a:gd name="T95" fmla="*/ 60 h 4996"/>
                <a:gd name="T96" fmla="*/ 3 w 4732"/>
                <a:gd name="T97" fmla="*/ 65 h 4996"/>
                <a:gd name="T98" fmla="*/ 3 w 4732"/>
                <a:gd name="T99" fmla="*/ 65 h 4996"/>
                <a:gd name="T100" fmla="*/ 7 w 4732"/>
                <a:gd name="T101" fmla="*/ 70 h 4996"/>
                <a:gd name="T102" fmla="*/ 11 w 4732"/>
                <a:gd name="T103" fmla="*/ 75 h 4996"/>
                <a:gd name="T104" fmla="*/ 11 w 4732"/>
                <a:gd name="T105" fmla="*/ 75 h 4996"/>
                <a:gd name="T106" fmla="*/ 17 w 4732"/>
                <a:gd name="T107" fmla="*/ 80 h 4996"/>
                <a:gd name="T108" fmla="*/ 31 w 4732"/>
                <a:gd name="T109" fmla="*/ 90 h 4996"/>
                <a:gd name="T110" fmla="*/ 31 w 4732"/>
                <a:gd name="T111" fmla="*/ 91 h 4996"/>
                <a:gd name="T112" fmla="*/ 30 w 4732"/>
                <a:gd name="T113" fmla="*/ 91 h 4996"/>
                <a:gd name="T114" fmla="*/ 78 w 4732"/>
                <a:gd name="T115" fmla="*/ 0 h 4996"/>
                <a:gd name="T116" fmla="*/ 87 w 4732"/>
                <a:gd name="T117" fmla="*/ 0 h 4996"/>
                <a:gd name="T118" fmla="*/ 82 w 4732"/>
                <a:gd name="T119" fmla="*/ 7 h 4996"/>
                <a:gd name="T120" fmla="*/ 78 w 4732"/>
                <a:gd name="T121" fmla="*/ 0 h 49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32"/>
                <a:gd name="T184" fmla="*/ 0 h 4996"/>
                <a:gd name="T185" fmla="*/ 4732 w 4732"/>
                <a:gd name="T186" fmla="*/ 4996 h 49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32" h="4996">
                  <a:moveTo>
                    <a:pt x="1665" y="4985"/>
                  </a:moveTo>
                  <a:lnTo>
                    <a:pt x="911" y="4430"/>
                  </a:lnTo>
                  <a:lnTo>
                    <a:pt x="576" y="4159"/>
                  </a:lnTo>
                  <a:cubicBezTo>
                    <a:pt x="574" y="4158"/>
                    <a:pt x="573" y="4156"/>
                    <a:pt x="571" y="4154"/>
                  </a:cubicBezTo>
                  <a:lnTo>
                    <a:pt x="341" y="3869"/>
                  </a:lnTo>
                  <a:lnTo>
                    <a:pt x="103" y="3584"/>
                  </a:lnTo>
                  <a:cubicBezTo>
                    <a:pt x="100" y="3580"/>
                    <a:pt x="98" y="3577"/>
                    <a:pt x="97" y="3573"/>
                  </a:cubicBezTo>
                  <a:lnTo>
                    <a:pt x="2" y="3287"/>
                  </a:lnTo>
                  <a:cubicBezTo>
                    <a:pt x="1" y="3284"/>
                    <a:pt x="0" y="3280"/>
                    <a:pt x="0" y="3277"/>
                  </a:cubicBezTo>
                  <a:lnTo>
                    <a:pt x="0" y="2975"/>
                  </a:lnTo>
                  <a:cubicBezTo>
                    <a:pt x="0" y="2972"/>
                    <a:pt x="1" y="2968"/>
                    <a:pt x="2" y="2965"/>
                  </a:cubicBezTo>
                  <a:lnTo>
                    <a:pt x="97" y="2664"/>
                  </a:lnTo>
                  <a:cubicBezTo>
                    <a:pt x="98" y="2659"/>
                    <a:pt x="100" y="2655"/>
                    <a:pt x="103" y="2652"/>
                  </a:cubicBezTo>
                  <a:lnTo>
                    <a:pt x="246" y="2485"/>
                  </a:lnTo>
                  <a:cubicBezTo>
                    <a:pt x="247" y="2484"/>
                    <a:pt x="248" y="2483"/>
                    <a:pt x="250" y="2482"/>
                  </a:cubicBezTo>
                  <a:lnTo>
                    <a:pt x="440" y="2315"/>
                  </a:lnTo>
                  <a:lnTo>
                    <a:pt x="672" y="2132"/>
                  </a:lnTo>
                  <a:lnTo>
                    <a:pt x="959" y="1940"/>
                  </a:lnTo>
                  <a:lnTo>
                    <a:pt x="1620" y="1558"/>
                  </a:lnTo>
                  <a:lnTo>
                    <a:pt x="2319" y="1169"/>
                  </a:lnTo>
                  <a:lnTo>
                    <a:pt x="3074" y="795"/>
                  </a:lnTo>
                  <a:lnTo>
                    <a:pt x="3399" y="621"/>
                  </a:lnTo>
                  <a:lnTo>
                    <a:pt x="3783" y="469"/>
                  </a:lnTo>
                  <a:lnTo>
                    <a:pt x="3779" y="471"/>
                  </a:lnTo>
                  <a:lnTo>
                    <a:pt x="4057" y="312"/>
                  </a:lnTo>
                  <a:lnTo>
                    <a:pt x="4346" y="184"/>
                  </a:lnTo>
                  <a:lnTo>
                    <a:pt x="4426" y="136"/>
                  </a:lnTo>
                  <a:cubicBezTo>
                    <a:pt x="4442" y="127"/>
                    <a:pt x="4462" y="133"/>
                    <a:pt x="4472" y="148"/>
                  </a:cubicBezTo>
                  <a:cubicBezTo>
                    <a:pt x="4481" y="164"/>
                    <a:pt x="4476" y="185"/>
                    <a:pt x="4460" y="194"/>
                  </a:cubicBezTo>
                  <a:lnTo>
                    <a:pt x="4373" y="244"/>
                  </a:lnTo>
                  <a:lnTo>
                    <a:pt x="4090" y="370"/>
                  </a:lnTo>
                  <a:lnTo>
                    <a:pt x="3812" y="529"/>
                  </a:lnTo>
                  <a:cubicBezTo>
                    <a:pt x="3811" y="529"/>
                    <a:pt x="3809" y="530"/>
                    <a:pt x="3808" y="531"/>
                  </a:cubicBezTo>
                  <a:lnTo>
                    <a:pt x="3430" y="680"/>
                  </a:lnTo>
                  <a:lnTo>
                    <a:pt x="3104" y="855"/>
                  </a:lnTo>
                  <a:lnTo>
                    <a:pt x="2351" y="1227"/>
                  </a:lnTo>
                  <a:lnTo>
                    <a:pt x="1653" y="1615"/>
                  </a:lnTo>
                  <a:lnTo>
                    <a:pt x="996" y="1995"/>
                  </a:lnTo>
                  <a:lnTo>
                    <a:pt x="713" y="2184"/>
                  </a:lnTo>
                  <a:lnTo>
                    <a:pt x="484" y="2365"/>
                  </a:lnTo>
                  <a:lnTo>
                    <a:pt x="294" y="2532"/>
                  </a:lnTo>
                  <a:lnTo>
                    <a:pt x="297" y="2529"/>
                  </a:lnTo>
                  <a:lnTo>
                    <a:pt x="154" y="2695"/>
                  </a:lnTo>
                  <a:lnTo>
                    <a:pt x="160" y="2684"/>
                  </a:lnTo>
                  <a:lnTo>
                    <a:pt x="65" y="2985"/>
                  </a:lnTo>
                  <a:lnTo>
                    <a:pt x="67" y="2975"/>
                  </a:lnTo>
                  <a:lnTo>
                    <a:pt x="67" y="3277"/>
                  </a:lnTo>
                  <a:lnTo>
                    <a:pt x="65" y="3266"/>
                  </a:lnTo>
                  <a:lnTo>
                    <a:pt x="160" y="3552"/>
                  </a:lnTo>
                  <a:lnTo>
                    <a:pt x="154" y="3541"/>
                  </a:lnTo>
                  <a:lnTo>
                    <a:pt x="393" y="3827"/>
                  </a:lnTo>
                  <a:lnTo>
                    <a:pt x="623" y="4112"/>
                  </a:lnTo>
                  <a:lnTo>
                    <a:pt x="618" y="4107"/>
                  </a:lnTo>
                  <a:lnTo>
                    <a:pt x="950" y="4376"/>
                  </a:lnTo>
                  <a:lnTo>
                    <a:pt x="1704" y="4932"/>
                  </a:lnTo>
                  <a:cubicBezTo>
                    <a:pt x="1719" y="4943"/>
                    <a:pt x="1722" y="4963"/>
                    <a:pt x="1711" y="4978"/>
                  </a:cubicBezTo>
                  <a:cubicBezTo>
                    <a:pt x="1700" y="4993"/>
                    <a:pt x="1679" y="4996"/>
                    <a:pt x="1665" y="4985"/>
                  </a:cubicBezTo>
                  <a:close/>
                  <a:moveTo>
                    <a:pt x="4286" y="25"/>
                  </a:moveTo>
                  <a:lnTo>
                    <a:pt x="4732" y="0"/>
                  </a:lnTo>
                  <a:lnTo>
                    <a:pt x="4484" y="372"/>
                  </a:lnTo>
                  <a:lnTo>
                    <a:pt x="4286" y="25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19" name="Rectangle 424"/>
            <p:cNvSpPr>
              <a:spLocks noChangeArrowheads="1"/>
            </p:cNvSpPr>
            <p:nvPr/>
          </p:nvSpPr>
          <p:spPr bwMode="auto">
            <a:xfrm>
              <a:off x="4356" y="675"/>
              <a:ext cx="15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2000" b="1">
                  <a:solidFill>
                    <a:srgbClr val="000000"/>
                  </a:solidFill>
                </a:rPr>
                <a:t>VI</a:t>
              </a:r>
              <a:endParaRPr lang="es-ES" sz="2000" b="1"/>
            </a:p>
          </p:txBody>
        </p:sp>
        <p:sp>
          <p:nvSpPr>
            <p:cNvPr id="47220" name="Rectangle 425"/>
            <p:cNvSpPr>
              <a:spLocks noChangeArrowheads="1"/>
            </p:cNvSpPr>
            <p:nvPr/>
          </p:nvSpPr>
          <p:spPr bwMode="auto">
            <a:xfrm>
              <a:off x="4485" y="675"/>
              <a:ext cx="3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5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s-ES"/>
            </a:p>
          </p:txBody>
        </p:sp>
        <p:sp>
          <p:nvSpPr>
            <p:cNvPr id="47221" name="Rectangle 431"/>
            <p:cNvSpPr>
              <a:spLocks noChangeArrowheads="1"/>
            </p:cNvSpPr>
            <p:nvPr/>
          </p:nvSpPr>
          <p:spPr bwMode="auto">
            <a:xfrm>
              <a:off x="4297" y="3199"/>
              <a:ext cx="2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3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s-ES"/>
            </a:p>
          </p:txBody>
        </p:sp>
        <p:grpSp>
          <p:nvGrpSpPr>
            <p:cNvPr id="47222" name="Group 440"/>
            <p:cNvGrpSpPr>
              <a:grpSpLocks/>
            </p:cNvGrpSpPr>
            <p:nvPr/>
          </p:nvGrpSpPr>
          <p:grpSpPr bwMode="auto">
            <a:xfrm>
              <a:off x="3630" y="1808"/>
              <a:ext cx="154" cy="1030"/>
              <a:chOff x="3630" y="1808"/>
              <a:chExt cx="154" cy="1030"/>
            </a:xfrm>
          </p:grpSpPr>
          <p:sp>
            <p:nvSpPr>
              <p:cNvPr id="47226" name="Freeform 438"/>
              <p:cNvSpPr>
                <a:spLocks/>
              </p:cNvSpPr>
              <p:nvPr/>
            </p:nvSpPr>
            <p:spPr bwMode="auto">
              <a:xfrm>
                <a:off x="3630" y="1808"/>
                <a:ext cx="154" cy="1030"/>
              </a:xfrm>
              <a:custGeom>
                <a:avLst/>
                <a:gdLst>
                  <a:gd name="T0" fmla="*/ 0 w 154"/>
                  <a:gd name="T1" fmla="*/ 257 h 1030"/>
                  <a:gd name="T2" fmla="*/ 38 w 154"/>
                  <a:gd name="T3" fmla="*/ 257 h 1030"/>
                  <a:gd name="T4" fmla="*/ 38 w 154"/>
                  <a:gd name="T5" fmla="*/ 1030 h 1030"/>
                  <a:gd name="T6" fmla="*/ 116 w 154"/>
                  <a:gd name="T7" fmla="*/ 1030 h 1030"/>
                  <a:gd name="T8" fmla="*/ 116 w 154"/>
                  <a:gd name="T9" fmla="*/ 257 h 1030"/>
                  <a:gd name="T10" fmla="*/ 154 w 154"/>
                  <a:gd name="T11" fmla="*/ 257 h 1030"/>
                  <a:gd name="T12" fmla="*/ 77 w 154"/>
                  <a:gd name="T13" fmla="*/ 0 h 1030"/>
                  <a:gd name="T14" fmla="*/ 0 w 154"/>
                  <a:gd name="T15" fmla="*/ 257 h 10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4"/>
                  <a:gd name="T25" fmla="*/ 0 h 1030"/>
                  <a:gd name="T26" fmla="*/ 154 w 154"/>
                  <a:gd name="T27" fmla="*/ 1030 h 10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4" h="1030">
                    <a:moveTo>
                      <a:pt x="0" y="257"/>
                    </a:moveTo>
                    <a:lnTo>
                      <a:pt x="38" y="257"/>
                    </a:lnTo>
                    <a:lnTo>
                      <a:pt x="38" y="1030"/>
                    </a:lnTo>
                    <a:lnTo>
                      <a:pt x="116" y="1030"/>
                    </a:lnTo>
                    <a:lnTo>
                      <a:pt x="116" y="257"/>
                    </a:lnTo>
                    <a:lnTo>
                      <a:pt x="154" y="257"/>
                    </a:lnTo>
                    <a:lnTo>
                      <a:pt x="77" y="0"/>
                    </a:lnTo>
                    <a:lnTo>
                      <a:pt x="0" y="257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7227" name="Freeform 439"/>
              <p:cNvSpPr>
                <a:spLocks/>
              </p:cNvSpPr>
              <p:nvPr/>
            </p:nvSpPr>
            <p:spPr bwMode="auto">
              <a:xfrm>
                <a:off x="3630" y="1808"/>
                <a:ext cx="154" cy="1030"/>
              </a:xfrm>
              <a:custGeom>
                <a:avLst/>
                <a:gdLst>
                  <a:gd name="T0" fmla="*/ 0 w 154"/>
                  <a:gd name="T1" fmla="*/ 257 h 1030"/>
                  <a:gd name="T2" fmla="*/ 38 w 154"/>
                  <a:gd name="T3" fmla="*/ 257 h 1030"/>
                  <a:gd name="T4" fmla="*/ 38 w 154"/>
                  <a:gd name="T5" fmla="*/ 1030 h 1030"/>
                  <a:gd name="T6" fmla="*/ 116 w 154"/>
                  <a:gd name="T7" fmla="*/ 1030 h 1030"/>
                  <a:gd name="T8" fmla="*/ 116 w 154"/>
                  <a:gd name="T9" fmla="*/ 257 h 1030"/>
                  <a:gd name="T10" fmla="*/ 154 w 154"/>
                  <a:gd name="T11" fmla="*/ 257 h 1030"/>
                  <a:gd name="T12" fmla="*/ 77 w 154"/>
                  <a:gd name="T13" fmla="*/ 0 h 1030"/>
                  <a:gd name="T14" fmla="*/ 0 w 154"/>
                  <a:gd name="T15" fmla="*/ 257 h 10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4"/>
                  <a:gd name="T25" fmla="*/ 0 h 1030"/>
                  <a:gd name="T26" fmla="*/ 154 w 154"/>
                  <a:gd name="T27" fmla="*/ 1030 h 10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4" h="1030">
                    <a:moveTo>
                      <a:pt x="0" y="257"/>
                    </a:moveTo>
                    <a:lnTo>
                      <a:pt x="38" y="257"/>
                    </a:lnTo>
                    <a:lnTo>
                      <a:pt x="38" y="1030"/>
                    </a:lnTo>
                    <a:lnTo>
                      <a:pt x="116" y="1030"/>
                    </a:lnTo>
                    <a:lnTo>
                      <a:pt x="116" y="257"/>
                    </a:lnTo>
                    <a:lnTo>
                      <a:pt x="154" y="257"/>
                    </a:lnTo>
                    <a:lnTo>
                      <a:pt x="77" y="0"/>
                    </a:lnTo>
                    <a:lnTo>
                      <a:pt x="0" y="257"/>
                    </a:lnTo>
                    <a:close/>
                  </a:path>
                </a:pathLst>
              </a:custGeom>
              <a:solidFill>
                <a:schemeClr val="hlink"/>
              </a:solidFill>
              <a:ln w="14288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47223" name="Group 443"/>
            <p:cNvGrpSpPr>
              <a:grpSpLocks/>
            </p:cNvGrpSpPr>
            <p:nvPr/>
          </p:nvGrpSpPr>
          <p:grpSpPr bwMode="auto">
            <a:xfrm>
              <a:off x="3084" y="1364"/>
              <a:ext cx="542" cy="603"/>
              <a:chOff x="3084" y="1364"/>
              <a:chExt cx="542" cy="603"/>
            </a:xfrm>
          </p:grpSpPr>
          <p:sp>
            <p:nvSpPr>
              <p:cNvPr id="47224" name="Freeform 441"/>
              <p:cNvSpPr>
                <a:spLocks/>
              </p:cNvSpPr>
              <p:nvPr/>
            </p:nvSpPr>
            <p:spPr bwMode="auto">
              <a:xfrm>
                <a:off x="3084" y="1364"/>
                <a:ext cx="542" cy="603"/>
              </a:xfrm>
              <a:custGeom>
                <a:avLst/>
                <a:gdLst>
                  <a:gd name="T0" fmla="*/ 70 w 542"/>
                  <a:gd name="T1" fmla="*/ 408 h 603"/>
                  <a:gd name="T2" fmla="*/ 99 w 542"/>
                  <a:gd name="T3" fmla="*/ 433 h 603"/>
                  <a:gd name="T4" fmla="*/ 484 w 542"/>
                  <a:gd name="T5" fmla="*/ 0 h 603"/>
                  <a:gd name="T6" fmla="*/ 542 w 542"/>
                  <a:gd name="T7" fmla="*/ 52 h 603"/>
                  <a:gd name="T8" fmla="*/ 157 w 542"/>
                  <a:gd name="T9" fmla="*/ 485 h 603"/>
                  <a:gd name="T10" fmla="*/ 186 w 542"/>
                  <a:gd name="T11" fmla="*/ 510 h 603"/>
                  <a:gd name="T12" fmla="*/ 0 w 542"/>
                  <a:gd name="T13" fmla="*/ 603 h 603"/>
                  <a:gd name="T14" fmla="*/ 70 w 542"/>
                  <a:gd name="T15" fmla="*/ 408 h 6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2"/>
                  <a:gd name="T25" fmla="*/ 0 h 603"/>
                  <a:gd name="T26" fmla="*/ 542 w 542"/>
                  <a:gd name="T27" fmla="*/ 603 h 6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2" h="603">
                    <a:moveTo>
                      <a:pt x="70" y="408"/>
                    </a:moveTo>
                    <a:lnTo>
                      <a:pt x="99" y="433"/>
                    </a:lnTo>
                    <a:lnTo>
                      <a:pt x="484" y="0"/>
                    </a:lnTo>
                    <a:lnTo>
                      <a:pt x="542" y="52"/>
                    </a:lnTo>
                    <a:lnTo>
                      <a:pt x="157" y="485"/>
                    </a:lnTo>
                    <a:lnTo>
                      <a:pt x="186" y="510"/>
                    </a:lnTo>
                    <a:lnTo>
                      <a:pt x="0" y="603"/>
                    </a:lnTo>
                    <a:lnTo>
                      <a:pt x="70" y="40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7225" name="Freeform 442"/>
              <p:cNvSpPr>
                <a:spLocks/>
              </p:cNvSpPr>
              <p:nvPr/>
            </p:nvSpPr>
            <p:spPr bwMode="auto">
              <a:xfrm>
                <a:off x="3084" y="1364"/>
                <a:ext cx="542" cy="603"/>
              </a:xfrm>
              <a:custGeom>
                <a:avLst/>
                <a:gdLst>
                  <a:gd name="T0" fmla="*/ 70 w 542"/>
                  <a:gd name="T1" fmla="*/ 408 h 603"/>
                  <a:gd name="T2" fmla="*/ 99 w 542"/>
                  <a:gd name="T3" fmla="*/ 433 h 603"/>
                  <a:gd name="T4" fmla="*/ 484 w 542"/>
                  <a:gd name="T5" fmla="*/ 0 h 603"/>
                  <a:gd name="T6" fmla="*/ 542 w 542"/>
                  <a:gd name="T7" fmla="*/ 52 h 603"/>
                  <a:gd name="T8" fmla="*/ 157 w 542"/>
                  <a:gd name="T9" fmla="*/ 485 h 603"/>
                  <a:gd name="T10" fmla="*/ 186 w 542"/>
                  <a:gd name="T11" fmla="*/ 510 h 603"/>
                  <a:gd name="T12" fmla="*/ 0 w 542"/>
                  <a:gd name="T13" fmla="*/ 603 h 603"/>
                  <a:gd name="T14" fmla="*/ 70 w 542"/>
                  <a:gd name="T15" fmla="*/ 408 h 6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2"/>
                  <a:gd name="T25" fmla="*/ 0 h 603"/>
                  <a:gd name="T26" fmla="*/ 542 w 542"/>
                  <a:gd name="T27" fmla="*/ 603 h 6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2" h="603">
                    <a:moveTo>
                      <a:pt x="70" y="408"/>
                    </a:moveTo>
                    <a:lnTo>
                      <a:pt x="99" y="433"/>
                    </a:lnTo>
                    <a:lnTo>
                      <a:pt x="484" y="0"/>
                    </a:lnTo>
                    <a:lnTo>
                      <a:pt x="542" y="52"/>
                    </a:lnTo>
                    <a:lnTo>
                      <a:pt x="157" y="485"/>
                    </a:lnTo>
                    <a:lnTo>
                      <a:pt x="186" y="510"/>
                    </a:lnTo>
                    <a:lnTo>
                      <a:pt x="0" y="603"/>
                    </a:lnTo>
                    <a:lnTo>
                      <a:pt x="70" y="408"/>
                    </a:lnTo>
                    <a:close/>
                  </a:path>
                </a:pathLst>
              </a:custGeom>
              <a:solidFill>
                <a:schemeClr val="hlink"/>
              </a:solidFill>
              <a:ln w="14288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</p:grpSp>
      <p:grpSp>
        <p:nvGrpSpPr>
          <p:cNvPr id="47185" name="Group 446"/>
          <p:cNvGrpSpPr>
            <a:grpSpLocks/>
          </p:cNvGrpSpPr>
          <p:nvPr/>
        </p:nvGrpSpPr>
        <p:grpSpPr bwMode="auto">
          <a:xfrm>
            <a:off x="4500563" y="3716338"/>
            <a:ext cx="644525" cy="257175"/>
            <a:chOff x="2668" y="2324"/>
            <a:chExt cx="406" cy="162"/>
          </a:xfrm>
        </p:grpSpPr>
        <p:sp>
          <p:nvSpPr>
            <p:cNvPr id="47190" name="Freeform 444"/>
            <p:cNvSpPr>
              <a:spLocks/>
            </p:cNvSpPr>
            <p:nvPr/>
          </p:nvSpPr>
          <p:spPr bwMode="auto">
            <a:xfrm>
              <a:off x="2668" y="2324"/>
              <a:ext cx="406" cy="162"/>
            </a:xfrm>
            <a:custGeom>
              <a:avLst/>
              <a:gdLst>
                <a:gd name="T0" fmla="*/ 304 w 406"/>
                <a:gd name="T1" fmla="*/ 0 h 162"/>
                <a:gd name="T2" fmla="*/ 304 w 406"/>
                <a:gd name="T3" fmla="*/ 41 h 162"/>
                <a:gd name="T4" fmla="*/ 0 w 406"/>
                <a:gd name="T5" fmla="*/ 41 h 162"/>
                <a:gd name="T6" fmla="*/ 0 w 406"/>
                <a:gd name="T7" fmla="*/ 122 h 162"/>
                <a:gd name="T8" fmla="*/ 304 w 406"/>
                <a:gd name="T9" fmla="*/ 122 h 162"/>
                <a:gd name="T10" fmla="*/ 304 w 406"/>
                <a:gd name="T11" fmla="*/ 162 h 162"/>
                <a:gd name="T12" fmla="*/ 406 w 406"/>
                <a:gd name="T13" fmla="*/ 81 h 162"/>
                <a:gd name="T14" fmla="*/ 304 w 406"/>
                <a:gd name="T15" fmla="*/ 0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6"/>
                <a:gd name="T25" fmla="*/ 0 h 162"/>
                <a:gd name="T26" fmla="*/ 406 w 406"/>
                <a:gd name="T27" fmla="*/ 162 h 1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6" h="162">
                  <a:moveTo>
                    <a:pt x="304" y="0"/>
                  </a:moveTo>
                  <a:lnTo>
                    <a:pt x="304" y="41"/>
                  </a:lnTo>
                  <a:lnTo>
                    <a:pt x="0" y="41"/>
                  </a:lnTo>
                  <a:lnTo>
                    <a:pt x="0" y="122"/>
                  </a:lnTo>
                  <a:lnTo>
                    <a:pt x="304" y="122"/>
                  </a:lnTo>
                  <a:lnTo>
                    <a:pt x="304" y="162"/>
                  </a:lnTo>
                  <a:lnTo>
                    <a:pt x="406" y="8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191" name="Freeform 445"/>
            <p:cNvSpPr>
              <a:spLocks/>
            </p:cNvSpPr>
            <p:nvPr/>
          </p:nvSpPr>
          <p:spPr bwMode="auto">
            <a:xfrm>
              <a:off x="2668" y="2324"/>
              <a:ext cx="406" cy="162"/>
            </a:xfrm>
            <a:custGeom>
              <a:avLst/>
              <a:gdLst>
                <a:gd name="T0" fmla="*/ 304 w 406"/>
                <a:gd name="T1" fmla="*/ 0 h 162"/>
                <a:gd name="T2" fmla="*/ 304 w 406"/>
                <a:gd name="T3" fmla="*/ 41 h 162"/>
                <a:gd name="T4" fmla="*/ 0 w 406"/>
                <a:gd name="T5" fmla="*/ 41 h 162"/>
                <a:gd name="T6" fmla="*/ 0 w 406"/>
                <a:gd name="T7" fmla="*/ 122 h 162"/>
                <a:gd name="T8" fmla="*/ 304 w 406"/>
                <a:gd name="T9" fmla="*/ 122 h 162"/>
                <a:gd name="T10" fmla="*/ 304 w 406"/>
                <a:gd name="T11" fmla="*/ 162 h 162"/>
                <a:gd name="T12" fmla="*/ 406 w 406"/>
                <a:gd name="T13" fmla="*/ 81 h 162"/>
                <a:gd name="T14" fmla="*/ 304 w 406"/>
                <a:gd name="T15" fmla="*/ 0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6"/>
                <a:gd name="T25" fmla="*/ 0 h 162"/>
                <a:gd name="T26" fmla="*/ 406 w 406"/>
                <a:gd name="T27" fmla="*/ 162 h 1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6" h="162">
                  <a:moveTo>
                    <a:pt x="304" y="0"/>
                  </a:moveTo>
                  <a:lnTo>
                    <a:pt x="304" y="41"/>
                  </a:lnTo>
                  <a:lnTo>
                    <a:pt x="0" y="41"/>
                  </a:lnTo>
                  <a:lnTo>
                    <a:pt x="0" y="122"/>
                  </a:lnTo>
                  <a:lnTo>
                    <a:pt x="304" y="122"/>
                  </a:lnTo>
                  <a:lnTo>
                    <a:pt x="304" y="162"/>
                  </a:lnTo>
                  <a:lnTo>
                    <a:pt x="406" y="8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folHlink"/>
            </a:solidFill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7186" name="Group 449"/>
          <p:cNvGrpSpPr>
            <a:grpSpLocks/>
          </p:cNvGrpSpPr>
          <p:nvPr/>
        </p:nvGrpSpPr>
        <p:grpSpPr bwMode="auto">
          <a:xfrm>
            <a:off x="4500563" y="3284538"/>
            <a:ext cx="644525" cy="257175"/>
            <a:chOff x="2668" y="2081"/>
            <a:chExt cx="406" cy="162"/>
          </a:xfrm>
        </p:grpSpPr>
        <p:sp>
          <p:nvSpPr>
            <p:cNvPr id="47188" name="Freeform 447"/>
            <p:cNvSpPr>
              <a:spLocks/>
            </p:cNvSpPr>
            <p:nvPr/>
          </p:nvSpPr>
          <p:spPr bwMode="auto">
            <a:xfrm>
              <a:off x="2668" y="2081"/>
              <a:ext cx="406" cy="162"/>
            </a:xfrm>
            <a:custGeom>
              <a:avLst/>
              <a:gdLst>
                <a:gd name="T0" fmla="*/ 101 w 406"/>
                <a:gd name="T1" fmla="*/ 162 h 162"/>
                <a:gd name="T2" fmla="*/ 101 w 406"/>
                <a:gd name="T3" fmla="*/ 122 h 162"/>
                <a:gd name="T4" fmla="*/ 406 w 406"/>
                <a:gd name="T5" fmla="*/ 122 h 162"/>
                <a:gd name="T6" fmla="*/ 406 w 406"/>
                <a:gd name="T7" fmla="*/ 41 h 162"/>
                <a:gd name="T8" fmla="*/ 101 w 406"/>
                <a:gd name="T9" fmla="*/ 41 h 162"/>
                <a:gd name="T10" fmla="*/ 101 w 406"/>
                <a:gd name="T11" fmla="*/ 0 h 162"/>
                <a:gd name="T12" fmla="*/ 0 w 406"/>
                <a:gd name="T13" fmla="*/ 81 h 162"/>
                <a:gd name="T14" fmla="*/ 101 w 406"/>
                <a:gd name="T15" fmla="*/ 162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6"/>
                <a:gd name="T25" fmla="*/ 0 h 162"/>
                <a:gd name="T26" fmla="*/ 406 w 406"/>
                <a:gd name="T27" fmla="*/ 162 h 1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6" h="162">
                  <a:moveTo>
                    <a:pt x="101" y="162"/>
                  </a:moveTo>
                  <a:lnTo>
                    <a:pt x="101" y="122"/>
                  </a:lnTo>
                  <a:lnTo>
                    <a:pt x="406" y="122"/>
                  </a:lnTo>
                  <a:lnTo>
                    <a:pt x="406" y="41"/>
                  </a:lnTo>
                  <a:lnTo>
                    <a:pt x="101" y="41"/>
                  </a:lnTo>
                  <a:lnTo>
                    <a:pt x="101" y="0"/>
                  </a:lnTo>
                  <a:lnTo>
                    <a:pt x="0" y="81"/>
                  </a:lnTo>
                  <a:lnTo>
                    <a:pt x="101" y="16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189" name="Freeform 448"/>
            <p:cNvSpPr>
              <a:spLocks/>
            </p:cNvSpPr>
            <p:nvPr/>
          </p:nvSpPr>
          <p:spPr bwMode="auto">
            <a:xfrm>
              <a:off x="2668" y="2081"/>
              <a:ext cx="406" cy="162"/>
            </a:xfrm>
            <a:custGeom>
              <a:avLst/>
              <a:gdLst>
                <a:gd name="T0" fmla="*/ 101 w 406"/>
                <a:gd name="T1" fmla="*/ 162 h 162"/>
                <a:gd name="T2" fmla="*/ 101 w 406"/>
                <a:gd name="T3" fmla="*/ 122 h 162"/>
                <a:gd name="T4" fmla="*/ 406 w 406"/>
                <a:gd name="T5" fmla="*/ 122 h 162"/>
                <a:gd name="T6" fmla="*/ 406 w 406"/>
                <a:gd name="T7" fmla="*/ 41 h 162"/>
                <a:gd name="T8" fmla="*/ 101 w 406"/>
                <a:gd name="T9" fmla="*/ 41 h 162"/>
                <a:gd name="T10" fmla="*/ 101 w 406"/>
                <a:gd name="T11" fmla="*/ 0 h 162"/>
                <a:gd name="T12" fmla="*/ 0 w 406"/>
                <a:gd name="T13" fmla="*/ 81 h 162"/>
                <a:gd name="T14" fmla="*/ 101 w 406"/>
                <a:gd name="T15" fmla="*/ 162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6"/>
                <a:gd name="T25" fmla="*/ 0 h 162"/>
                <a:gd name="T26" fmla="*/ 406 w 406"/>
                <a:gd name="T27" fmla="*/ 162 h 1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6" h="162">
                  <a:moveTo>
                    <a:pt x="101" y="162"/>
                  </a:moveTo>
                  <a:lnTo>
                    <a:pt x="101" y="122"/>
                  </a:lnTo>
                  <a:lnTo>
                    <a:pt x="406" y="122"/>
                  </a:lnTo>
                  <a:lnTo>
                    <a:pt x="406" y="41"/>
                  </a:lnTo>
                  <a:lnTo>
                    <a:pt x="101" y="41"/>
                  </a:lnTo>
                  <a:lnTo>
                    <a:pt x="101" y="0"/>
                  </a:lnTo>
                  <a:lnTo>
                    <a:pt x="0" y="81"/>
                  </a:lnTo>
                  <a:lnTo>
                    <a:pt x="101" y="162"/>
                  </a:lnTo>
                  <a:close/>
                </a:path>
              </a:pathLst>
            </a:custGeom>
            <a:solidFill>
              <a:schemeClr val="folHlink"/>
            </a:solidFill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47187" name="Text Box 462"/>
          <p:cNvSpPr txBox="1">
            <a:spLocks noChangeArrowheads="1"/>
          </p:cNvSpPr>
          <p:nvPr/>
        </p:nvSpPr>
        <p:spPr bwMode="auto">
          <a:xfrm>
            <a:off x="6400" y="3975100"/>
            <a:ext cx="1692275" cy="286232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 dirty="0"/>
              <a:t>E: Evaporación</a:t>
            </a:r>
          </a:p>
          <a:p>
            <a:pPr>
              <a:spcBef>
                <a:spcPct val="50000"/>
              </a:spcBef>
            </a:pPr>
            <a:r>
              <a:rPr lang="es-ES_tradnl" sz="1200" dirty="0"/>
              <a:t>T: Transpiración</a:t>
            </a:r>
          </a:p>
          <a:p>
            <a:pPr>
              <a:spcBef>
                <a:spcPct val="50000"/>
              </a:spcBef>
            </a:pPr>
            <a:r>
              <a:rPr lang="es-ES_tradnl" sz="1200" dirty="0"/>
              <a:t>ABS: Absorción</a:t>
            </a:r>
          </a:p>
          <a:p>
            <a:pPr>
              <a:spcBef>
                <a:spcPct val="50000"/>
              </a:spcBef>
            </a:pPr>
            <a:r>
              <a:rPr lang="es-ES_tradnl" sz="1200" dirty="0"/>
              <a:t>I: Infiltración</a:t>
            </a:r>
          </a:p>
          <a:p>
            <a:pPr>
              <a:spcBef>
                <a:spcPct val="50000"/>
              </a:spcBef>
            </a:pPr>
            <a:r>
              <a:rPr lang="es-ES_tradnl" sz="1200" dirty="0" err="1"/>
              <a:t>ES</a:t>
            </a:r>
            <a:r>
              <a:rPr lang="es-ES_tradnl" sz="1200" baseline="-25000" dirty="0" err="1"/>
              <a:t>o</a:t>
            </a:r>
            <a:r>
              <a:rPr lang="es-ES_tradnl" sz="1200" dirty="0"/>
              <a:t>: Escurrimiento superficial</a:t>
            </a:r>
          </a:p>
          <a:p>
            <a:pPr>
              <a:spcBef>
                <a:spcPct val="50000"/>
              </a:spcBef>
            </a:pPr>
            <a:r>
              <a:rPr lang="es-ES_tradnl" sz="1200" dirty="0" err="1"/>
              <a:t>EF</a:t>
            </a:r>
            <a:r>
              <a:rPr lang="es-ES_tradnl" sz="1200" baseline="-25000" dirty="0" err="1"/>
              <a:t>o</a:t>
            </a:r>
            <a:r>
              <a:rPr lang="es-ES_tradnl" sz="1200" dirty="0"/>
              <a:t>: Escurrimiento subterráneo</a:t>
            </a:r>
            <a:endParaRPr lang="es-ES" sz="1200" dirty="0"/>
          </a:p>
          <a:p>
            <a:pPr>
              <a:spcBef>
                <a:spcPct val="50000"/>
              </a:spcBef>
            </a:pPr>
            <a:r>
              <a:rPr lang="es-ES_tradnl" sz="1200" dirty="0"/>
              <a:t>AC: Ascenso capilar</a:t>
            </a:r>
          </a:p>
          <a:p>
            <a:pPr>
              <a:spcBef>
                <a:spcPct val="50000"/>
              </a:spcBef>
            </a:pPr>
            <a:r>
              <a:rPr lang="es-ES_tradnl" sz="1200" dirty="0"/>
              <a:t>VI: Viento</a:t>
            </a:r>
          </a:p>
          <a:p>
            <a:pPr>
              <a:spcBef>
                <a:spcPct val="50000"/>
              </a:spcBef>
            </a:pPr>
            <a:r>
              <a:rPr lang="es-ES_tradnl" sz="1200" dirty="0"/>
              <a:t>NF: Napa freática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graphicFrame>
        <p:nvGraphicFramePr>
          <p:cNvPr id="36965" name="Object 101"/>
          <p:cNvGraphicFramePr>
            <a:graphicFrameLocks noChangeAspect="1"/>
          </p:cNvGraphicFramePr>
          <p:nvPr/>
        </p:nvGraphicFramePr>
        <p:xfrm>
          <a:off x="250825" y="1700213"/>
          <a:ext cx="4346575" cy="387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1" name="Gráfico" r:id="rId5" imgW="2733675" imgH="2438400" progId="Excel.Sheet.8">
                  <p:embed/>
                </p:oleObj>
              </mc:Choice>
              <mc:Fallback>
                <p:oleObj name="Gráfico" r:id="rId5" imgW="2733675" imgH="2438400" progId="Excel.Sheet.8">
                  <p:embed/>
                  <p:pic>
                    <p:nvPicPr>
                      <p:cNvPr id="0" name="Picture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700213"/>
                        <a:ext cx="4346575" cy="3878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graphicFrame>
        <p:nvGraphicFramePr>
          <p:cNvPr id="36966" name="Object 102"/>
          <p:cNvGraphicFramePr>
            <a:graphicFrameLocks noChangeAspect="1"/>
          </p:cNvGraphicFramePr>
          <p:nvPr/>
        </p:nvGraphicFramePr>
        <p:xfrm>
          <a:off x="4572000" y="1700213"/>
          <a:ext cx="4572000" cy="431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2" name="Gráfico" r:id="rId7" imgW="2647950" imgH="2505075" progId="Excel.Sheet.8">
                  <p:embed/>
                </p:oleObj>
              </mc:Choice>
              <mc:Fallback>
                <p:oleObj name="Gráfico" r:id="rId7" imgW="2647950" imgH="2505075" progId="Excel.Sheet.8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700213"/>
                        <a:ext cx="4572000" cy="431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9" name="7 Rectángulo"/>
          <p:cNvSpPr>
            <a:spLocks noChangeArrowheads="1"/>
          </p:cNvSpPr>
          <p:nvPr/>
        </p:nvSpPr>
        <p:spPr bwMode="auto">
          <a:xfrm>
            <a:off x="250825" y="620713"/>
            <a:ext cx="88931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400" dirty="0"/>
              <a:t>Perfil de concentración de sales en dos suelos representativos de la Pampa Arenosa Anegable, con diferentes niveles freáticos. Izquierda; </a:t>
            </a:r>
            <a:r>
              <a:rPr lang="es-AR" sz="1400" dirty="0" err="1"/>
              <a:t>Duracualf</a:t>
            </a:r>
            <a:r>
              <a:rPr lang="es-AR" sz="1400" dirty="0"/>
              <a:t> típico, Derecha: </a:t>
            </a:r>
            <a:r>
              <a:rPr lang="es-AR" sz="1400" dirty="0" err="1"/>
              <a:t>Fragiacuol</a:t>
            </a:r>
            <a:r>
              <a:rPr lang="es-AR" sz="1400" dirty="0"/>
              <a:t> típico. Clausura al pastoreo (Adaptado de Cisneros et al., 1998).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graphicFrame>
        <p:nvGraphicFramePr>
          <p:cNvPr id="37938" name="Object 50"/>
          <p:cNvGraphicFramePr>
            <a:graphicFrameLocks noChangeAspect="1"/>
          </p:cNvGraphicFramePr>
          <p:nvPr/>
        </p:nvGraphicFramePr>
        <p:xfrm>
          <a:off x="1187450" y="1268413"/>
          <a:ext cx="6243638" cy="413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1" name="Gráfico" r:id="rId5" imgW="3429000" imgH="2266950" progId="Excel.Sheet.8">
                  <p:embed/>
                </p:oleObj>
              </mc:Choice>
              <mc:Fallback>
                <p:oleObj name="Gráfico" r:id="rId5" imgW="3429000" imgH="2266950" progId="Excel.Sheet.8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268413"/>
                        <a:ext cx="6243638" cy="413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40" name="5 Rectángulo"/>
          <p:cNvSpPr>
            <a:spLocks noChangeArrowheads="1"/>
          </p:cNvSpPr>
          <p:nvPr/>
        </p:nvSpPr>
        <p:spPr bwMode="auto">
          <a:xfrm>
            <a:off x="431800" y="549275"/>
            <a:ext cx="8712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400" dirty="0"/>
              <a:t>Variación temporal de la CE </a:t>
            </a:r>
            <a:r>
              <a:rPr lang="es-AR" sz="1400" dirty="0" err="1"/>
              <a:t>pnderal</a:t>
            </a:r>
            <a:r>
              <a:rPr lang="es-AR" sz="1400" dirty="0"/>
              <a:t> de 3 suelos representativos de la Pampa Arenosa Anegable en función del tiempo de clausura al pastoreo (Adaptado de Cisneros et al., 1998).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100" y="1700213"/>
            <a:ext cx="89789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3 Rectángulo"/>
          <p:cNvSpPr>
            <a:spLocks noChangeArrowheads="1"/>
          </p:cNvSpPr>
          <p:nvPr/>
        </p:nvSpPr>
        <p:spPr bwMode="auto">
          <a:xfrm>
            <a:off x="250825" y="549275"/>
            <a:ext cx="86407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400"/>
              <a:t>Infiltración en una hora, coeficiente de escurrimiento y salinidad del escurrimiento generado, en 3 suelos representativos de la Pampa Arenosa Anegable, para dos condiciones de cobertura/pastoreo (Adaptado de Cisneros et al., 1998)</a:t>
            </a:r>
          </a:p>
        </p:txBody>
      </p:sp>
      <p:sp>
        <p:nvSpPr>
          <p:cNvPr id="52227" name="4 Rectángulo"/>
          <p:cNvSpPr>
            <a:spLocks noChangeArrowheads="1"/>
          </p:cNvSpPr>
          <p:nvPr/>
        </p:nvSpPr>
        <p:spPr bwMode="auto">
          <a:xfrm>
            <a:off x="250825" y="4365625"/>
            <a:ext cx="8640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1200"/>
              <a:t>1Este valor indica la cantidad de sales transportadas por el escurrimiento por cada m2 de suelo y cada 50 mm de precipitación (datos obtenidos mediante simulador de lluvias).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s-AR" sz="3200">
                <a:solidFill>
                  <a:srgbClr val="FFFFFF"/>
                </a:solidFill>
              </a:rPr>
              <a:t>USO Y MANEJO DE SUELOS SALINOS Y SODICOS</a:t>
            </a:r>
            <a:br>
              <a:rPr lang="es-AR" sz="3200">
                <a:solidFill>
                  <a:srgbClr val="FFFFFF"/>
                </a:solidFill>
              </a:rPr>
            </a:br>
            <a:r>
              <a:rPr lang="es-AR" sz="3200">
                <a:solidFill>
                  <a:srgbClr val="FFFFFF"/>
                </a:solidFill>
              </a:rPr>
              <a:t>( en áreas de secano ).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AR" sz="2000" b="1"/>
              <a:t>PRINCIPIOS BASICOS</a:t>
            </a:r>
          </a:p>
          <a:p>
            <a:pPr eaLnBrk="1" hangingPunct="1"/>
            <a:endParaRPr lang="es-AR" sz="1800" b="1"/>
          </a:p>
          <a:p>
            <a:pPr eaLnBrk="1" hangingPunct="1">
              <a:buFont typeface="Wingdings" pitchFamily="2" charset="2"/>
              <a:buChar char="§"/>
            </a:pPr>
            <a:r>
              <a:rPr lang="es-AR" sz="2000"/>
              <a:t>REDUCCIÓN DEL ASCENSO CAPILAR DE LA FREÁTICA</a:t>
            </a:r>
          </a:p>
          <a:p>
            <a:pPr eaLnBrk="1" hangingPunct="1">
              <a:buFont typeface="Wingdings" pitchFamily="2" charset="2"/>
              <a:buNone/>
            </a:pPr>
            <a:endParaRPr lang="es-AR" sz="2000"/>
          </a:p>
          <a:p>
            <a:pPr eaLnBrk="1" hangingPunct="1">
              <a:buFont typeface="Wingdings" pitchFamily="2" charset="2"/>
              <a:buNone/>
            </a:pPr>
            <a:endParaRPr lang="es-AR" sz="2000"/>
          </a:p>
          <a:p>
            <a:pPr eaLnBrk="1" hangingPunct="1">
              <a:buFont typeface="Wingdings" pitchFamily="2" charset="2"/>
              <a:buChar char="§"/>
            </a:pPr>
            <a:r>
              <a:rPr lang="es-AR" sz="2000"/>
              <a:t>MAYOR INFILTRACION</a:t>
            </a:r>
          </a:p>
          <a:p>
            <a:pPr eaLnBrk="1" hangingPunct="1">
              <a:buFont typeface="Wingdings" pitchFamily="2" charset="2"/>
              <a:buChar char="§"/>
            </a:pPr>
            <a:endParaRPr lang="es-AR" sz="2000"/>
          </a:p>
          <a:p>
            <a:pPr eaLnBrk="1" hangingPunct="1">
              <a:buFont typeface="Wingdings" pitchFamily="2" charset="2"/>
              <a:buChar char="§"/>
            </a:pPr>
            <a:endParaRPr lang="es-AR" sz="2000"/>
          </a:p>
          <a:p>
            <a:pPr eaLnBrk="1" hangingPunct="1">
              <a:buFont typeface="Wingdings" pitchFamily="2" charset="2"/>
              <a:buChar char="§"/>
            </a:pPr>
            <a:r>
              <a:rPr lang="es-AR" sz="2000"/>
              <a:t>RECUPERACION DE LA COBERTURA</a:t>
            </a:r>
          </a:p>
          <a:p>
            <a:pPr eaLnBrk="1" hangingPunct="1">
              <a:buFont typeface="Wingdings" pitchFamily="2" charset="2"/>
              <a:buChar char="§"/>
            </a:pPr>
            <a:endParaRPr lang="es-AR" sz="2000"/>
          </a:p>
          <a:p>
            <a:pPr eaLnBrk="1" hangingPunct="1">
              <a:buFont typeface="Wingdings" pitchFamily="2" charset="2"/>
              <a:buChar char="§"/>
            </a:pPr>
            <a:endParaRPr lang="es-AR" sz="2000"/>
          </a:p>
          <a:p>
            <a:pPr eaLnBrk="1" hangingPunct="1">
              <a:buFont typeface="Wingdings" pitchFamily="2" charset="2"/>
              <a:buChar char="§"/>
            </a:pPr>
            <a:r>
              <a:rPr lang="es-AR" sz="2000"/>
              <a:t>MEJORA DE LAS CONDICIONES FISICAS Y QUIMICAS</a:t>
            </a: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s-AR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FUNDAMENTOS PARA EL MANEJO Y LA RECUPERACION DE SUELOS SALINOS</a:t>
            </a:r>
            <a:r>
              <a:rPr lang="es-AR" sz="20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1916113"/>
            <a:ext cx="3224213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3 Rectángulo"/>
          <p:cNvSpPr>
            <a:spLocks noChangeArrowheads="1"/>
          </p:cNvSpPr>
          <p:nvPr/>
        </p:nvSpPr>
        <p:spPr bwMode="auto">
          <a:xfrm>
            <a:off x="539750" y="5876925"/>
            <a:ext cx="3560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000" b="1"/>
              <a:t>Primera fase: LIXIVIACIÓN</a:t>
            </a:r>
          </a:p>
        </p:txBody>
      </p:sp>
      <p:sp>
        <p:nvSpPr>
          <p:cNvPr id="55300" name="4 Rectángulo"/>
          <p:cNvSpPr>
            <a:spLocks noChangeArrowheads="1"/>
          </p:cNvSpPr>
          <p:nvPr/>
        </p:nvSpPr>
        <p:spPr bwMode="auto">
          <a:xfrm>
            <a:off x="4846638" y="5876925"/>
            <a:ext cx="42973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000" b="1" dirty="0"/>
              <a:t>Segunda fase: VEGETACIÓN.</a:t>
            </a:r>
          </a:p>
          <a:p>
            <a:r>
              <a:rPr lang="es-AR" dirty="0" err="1"/>
              <a:t>Interrupcion</a:t>
            </a:r>
            <a:r>
              <a:rPr lang="es-AR" dirty="0"/>
              <a:t> de </a:t>
            </a:r>
            <a:r>
              <a:rPr lang="es-AR" dirty="0" err="1"/>
              <a:t>A.Capilar</a:t>
            </a:r>
            <a:r>
              <a:rPr lang="es-AR" dirty="0"/>
              <a:t> y abatimiento freática.</a:t>
            </a:r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908050"/>
            <a:ext cx="3840162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395288" y="47625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sz="2400"/>
              <a:t>Recuperación del suelo mediante prácticas de manejo</a:t>
            </a:r>
            <a:endParaRPr lang="es-ES" sz="2400"/>
          </a:p>
        </p:txBody>
      </p:sp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484313"/>
            <a:ext cx="38893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7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299" grpId="0"/>
      <p:bldP spid="5530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981075"/>
            <a:ext cx="720090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5859463"/>
            <a:ext cx="792003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AR" sz="2000" b="1"/>
              <a:t>ETAPAS</a:t>
            </a:r>
          </a:p>
          <a:p>
            <a:pPr eaLnBrk="1" hangingPunct="1"/>
            <a:endParaRPr lang="es-AR" sz="1800" b="1"/>
          </a:p>
          <a:p>
            <a:pPr eaLnBrk="1" hangingPunct="1">
              <a:buFont typeface="Wingdings" pitchFamily="2" charset="2"/>
              <a:buNone/>
            </a:pPr>
            <a:r>
              <a:rPr lang="es-AR" sz="2000" b="1"/>
              <a:t>1) Reemplazo del sodio por otro catión</a:t>
            </a:r>
            <a:endParaRPr lang="es-AR" sz="1800" b="1"/>
          </a:p>
          <a:p>
            <a:pPr eaLnBrk="1" hangingPunct="1">
              <a:buFont typeface="Wingdings" pitchFamily="2" charset="2"/>
              <a:buNone/>
            </a:pPr>
            <a:endParaRPr lang="es-AR" sz="1800" b="1"/>
          </a:p>
          <a:p>
            <a:pPr eaLnBrk="1" hangingPunct="1">
              <a:buFont typeface="Wingdings" pitchFamily="2" charset="2"/>
              <a:buNone/>
            </a:pPr>
            <a:r>
              <a:rPr lang="es-AR" sz="1800" b="1"/>
              <a:t>Acción biológica - Acción Química ( Acción Mecánica ).</a:t>
            </a:r>
          </a:p>
          <a:p>
            <a:pPr eaLnBrk="1" hangingPunct="1">
              <a:buFont typeface="Wingdings" pitchFamily="2" charset="2"/>
              <a:buNone/>
            </a:pPr>
            <a:endParaRPr lang="es-AR" sz="1800" b="1"/>
          </a:p>
          <a:p>
            <a:pPr eaLnBrk="1" hangingPunct="1">
              <a:buFont typeface="Wingdings" pitchFamily="2" charset="2"/>
              <a:buNone/>
            </a:pPr>
            <a:endParaRPr lang="es-AR" sz="1800" b="1"/>
          </a:p>
          <a:p>
            <a:pPr eaLnBrk="1" hangingPunct="1">
              <a:buFont typeface="Wingdings" pitchFamily="2" charset="2"/>
              <a:buNone/>
            </a:pPr>
            <a:endParaRPr lang="es-AR" sz="1800" b="1"/>
          </a:p>
          <a:p>
            <a:pPr eaLnBrk="1" hangingPunct="1">
              <a:buFont typeface="Wingdings" pitchFamily="2" charset="2"/>
              <a:buNone/>
            </a:pPr>
            <a:r>
              <a:rPr lang="es-AR" sz="2000" b="1"/>
              <a:t>2) Lavado del sodio de la solución del suelo a profundidad</a:t>
            </a: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s-AR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FUNDAMENTOS PARA EL MANEJO Y LA RECUPERACION DE SUELOS SODICOS</a:t>
            </a:r>
            <a:r>
              <a:rPr lang="es-AR" sz="20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7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3886200"/>
          </a:xfrm>
        </p:spPr>
        <p:txBody>
          <a:bodyPr/>
          <a:lstStyle/>
          <a:p>
            <a:r>
              <a:rPr lang="es-AR" dirty="0"/>
              <a:t>SALINIZACION PRIMARIA:</a:t>
            </a:r>
          </a:p>
          <a:p>
            <a:r>
              <a:rPr lang="es-AR" sz="1800" dirty="0"/>
              <a:t>Sin intervención del hombre. En Zonas de baja precipitación y alta E.V.T. Salinas en zonas </a:t>
            </a:r>
            <a:r>
              <a:rPr lang="es-AR" sz="1800" dirty="0" err="1"/>
              <a:t>Aridas</a:t>
            </a:r>
            <a:r>
              <a:rPr lang="es-AR" sz="1800" dirty="0"/>
              <a:t>.</a:t>
            </a:r>
          </a:p>
          <a:p>
            <a:endParaRPr lang="es-AR" sz="1800" dirty="0"/>
          </a:p>
          <a:p>
            <a:r>
              <a:rPr lang="es-AR" dirty="0"/>
              <a:t>SALINIZACION SECUNDARIA:</a:t>
            </a:r>
          </a:p>
          <a:p>
            <a:r>
              <a:rPr lang="es-AR" sz="1800" dirty="0"/>
              <a:t>Con intervención del hombre a través de la alteración de la dinámica hídrica y la consecuente </a:t>
            </a:r>
            <a:r>
              <a:rPr lang="es-AR" sz="1800" dirty="0" err="1"/>
              <a:t>removilización</a:t>
            </a:r>
            <a:r>
              <a:rPr lang="es-AR" sz="1800" dirty="0"/>
              <a:t> de sales y </a:t>
            </a:r>
            <a:r>
              <a:rPr lang="es-AR" sz="1800" dirty="0" err="1"/>
              <a:t>Na</a:t>
            </a:r>
            <a:r>
              <a:rPr lang="es-AR" sz="1800" dirty="0"/>
              <a:t>* de fuentes cercanas ( ej. napas). Acciones: agricultura, riego, forestación y deforestación, </a:t>
            </a:r>
            <a:r>
              <a:rPr lang="es-AR" sz="1800" dirty="0" err="1"/>
              <a:t>ganadería,otras</a:t>
            </a:r>
            <a:r>
              <a:rPr lang="es-AR" sz="1800" dirty="0"/>
              <a:t>.</a:t>
            </a: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1960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5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9"/>
          <p:cNvSpPr>
            <a:spLocks noChangeArrowheads="1"/>
          </p:cNvSpPr>
          <p:nvPr/>
        </p:nvSpPr>
        <p:spPr bwMode="auto">
          <a:xfrm>
            <a:off x="1476375" y="5516563"/>
            <a:ext cx="6208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3514725" algn="l"/>
              </a:tabLst>
            </a:pPr>
            <a:r>
              <a:rPr lang="pt-BR" altLang="es-AR">
                <a:cs typeface="Times New Roman" pitchFamily="18" charset="0"/>
              </a:rPr>
              <a:t>	</a:t>
            </a:r>
            <a:r>
              <a:rPr lang="pt-BR" altLang="es-AR" sz="2000">
                <a:cs typeface="Times New Roman" pitchFamily="18" charset="0"/>
              </a:rPr>
              <a:t>	SO</a:t>
            </a:r>
            <a:r>
              <a:rPr lang="pt-BR" altLang="es-AR" sz="2000" baseline="-25000">
                <a:cs typeface="Times New Roman" pitchFamily="18" charset="0"/>
              </a:rPr>
              <a:t>4</a:t>
            </a:r>
            <a:r>
              <a:rPr lang="pt-BR" altLang="es-AR" sz="2000">
                <a:cs typeface="Times New Roman" pitchFamily="18" charset="0"/>
              </a:rPr>
              <a:t>Ca</a:t>
            </a:r>
            <a:r>
              <a:rPr lang="pt-BR" altLang="es-AR" sz="2000" baseline="-25000">
                <a:cs typeface="Times New Roman" pitchFamily="18" charset="0"/>
              </a:rPr>
              <a:t>2</a:t>
            </a:r>
            <a:r>
              <a:rPr lang="pt-BR" altLang="es-AR" sz="2000">
                <a:cs typeface="Times New Roman" pitchFamily="18" charset="0"/>
              </a:rPr>
              <a:t> 			SO</a:t>
            </a:r>
            <a:r>
              <a:rPr lang="pt-BR" altLang="es-AR" sz="2000" baseline="-25000">
                <a:cs typeface="Times New Roman" pitchFamily="18" charset="0"/>
              </a:rPr>
              <a:t>4</a:t>
            </a:r>
            <a:r>
              <a:rPr lang="pt-BR" altLang="es-AR" sz="2000" baseline="30000">
                <a:cs typeface="Times New Roman" pitchFamily="18" charset="0"/>
              </a:rPr>
              <a:t>ˉ</a:t>
            </a:r>
            <a:r>
              <a:rPr lang="pt-BR" altLang="es-AR" sz="2000">
                <a:cs typeface="Times New Roman" pitchFamily="18" charset="0"/>
              </a:rPr>
              <a:t>	+ Ca</a:t>
            </a:r>
            <a:r>
              <a:rPr lang="pt-BR" altLang="es-AR" sz="2000" baseline="30000">
                <a:cs typeface="Times New Roman" pitchFamily="18" charset="0"/>
              </a:rPr>
              <a:t>++</a:t>
            </a:r>
          </a:p>
          <a:p>
            <a:pPr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3514725" algn="l"/>
              </a:tabLst>
            </a:pPr>
            <a:r>
              <a:rPr lang="pt-BR" altLang="es-AR" sz="2000"/>
              <a:t>Na</a:t>
            </a:r>
            <a:r>
              <a:rPr lang="pt-BR" altLang="es-AR" sz="2000" baseline="30000"/>
              <a:t>+</a:t>
            </a:r>
            <a:r>
              <a:rPr lang="pt-BR" altLang="es-AR" sz="2000"/>
              <a:t> (ads.) + Ca</a:t>
            </a:r>
            <a:r>
              <a:rPr lang="pt-BR" altLang="es-AR" sz="2000" baseline="30000"/>
              <a:t>++</a:t>
            </a:r>
            <a:r>
              <a:rPr lang="pt-BR" altLang="es-AR" sz="2000"/>
              <a:t> (sol.)	 Ca</a:t>
            </a:r>
            <a:r>
              <a:rPr lang="pt-BR" altLang="es-AR" sz="2000" baseline="30000"/>
              <a:t>++</a:t>
            </a:r>
            <a:r>
              <a:rPr lang="pt-BR" altLang="es-AR" sz="2000"/>
              <a:t>(ads) + Na</a:t>
            </a:r>
            <a:r>
              <a:rPr lang="pt-BR" altLang="es-AR" sz="2000" baseline="30000"/>
              <a:t>+</a:t>
            </a:r>
            <a:r>
              <a:rPr lang="pt-BR" altLang="es-AR" sz="2000"/>
              <a:t> (sol).</a:t>
            </a:r>
            <a:endParaRPr lang="es-AR" altLang="es-AR" sz="2000"/>
          </a:p>
        </p:txBody>
      </p:sp>
      <p:sp>
        <p:nvSpPr>
          <p:cNvPr id="57345" name="Line 7"/>
          <p:cNvSpPr>
            <a:spLocks noChangeShapeType="1"/>
          </p:cNvSpPr>
          <p:nvPr/>
        </p:nvSpPr>
        <p:spPr bwMode="auto">
          <a:xfrm>
            <a:off x="4356100" y="5661025"/>
            <a:ext cx="685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57346" name="Line 6"/>
          <p:cNvSpPr>
            <a:spLocks noChangeShapeType="1"/>
          </p:cNvSpPr>
          <p:nvPr/>
        </p:nvSpPr>
        <p:spPr bwMode="auto">
          <a:xfrm>
            <a:off x="4356100" y="6021388"/>
            <a:ext cx="685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57347" name="Rectangle 8"/>
          <p:cNvSpPr>
            <a:spLocks noChangeArrowheads="1"/>
          </p:cNvSpPr>
          <p:nvPr/>
        </p:nvSpPr>
        <p:spPr bwMode="auto">
          <a:xfrm>
            <a:off x="179388" y="4437063"/>
            <a:ext cx="8785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3514725" algn="l"/>
              </a:tabLst>
            </a:pPr>
            <a:r>
              <a:rPr lang="es-ES" altLang="es-AR" sz="1600">
                <a:cs typeface="Times New Roman" pitchFamily="18" charset="0"/>
              </a:rPr>
              <a:t>Respecto a la acción química  conocida como “método químico”  o enyesado se explica</a:t>
            </a:r>
            <a:r>
              <a:rPr lang="es-AR" altLang="es-AR" sz="1600">
                <a:cs typeface="Times New Roman" pitchFamily="18" charset="0"/>
              </a:rPr>
              <a:t> </a:t>
            </a:r>
            <a:r>
              <a:rPr lang="es-ES" altLang="es-AR" sz="1600">
                <a:cs typeface="Times New Roman" pitchFamily="18" charset="0"/>
              </a:rPr>
              <a:t>mediante la siguiente expresión:</a:t>
            </a:r>
            <a:endParaRPr lang="es-AR" altLang="es-AR"/>
          </a:p>
        </p:txBody>
      </p:sp>
      <p:sp>
        <p:nvSpPr>
          <p:cNvPr id="63493" name="Rectangle 10"/>
          <p:cNvSpPr>
            <a:spLocks noChangeArrowheads="1"/>
          </p:cNvSpPr>
          <p:nvPr/>
        </p:nvSpPr>
        <p:spPr bwMode="auto">
          <a:xfrm>
            <a:off x="1844675" y="5768975"/>
            <a:ext cx="6334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3514725" algn="l"/>
              </a:tabLst>
            </a:pPr>
            <a:r>
              <a:rPr lang="pt-BR" altLang="es-AR" sz="1200">
                <a:cs typeface="Times New Roman" pitchFamily="18" charset="0"/>
              </a:rPr>
              <a:t>	</a:t>
            </a:r>
            <a:endParaRPr lang="pt-BR" altLang="es-AR" sz="1600"/>
          </a:p>
        </p:txBody>
      </p:sp>
      <p:sp>
        <p:nvSpPr>
          <p:cNvPr id="57350" name="8 Rectángulo"/>
          <p:cNvSpPr>
            <a:spLocks noChangeArrowheads="1"/>
          </p:cNvSpPr>
          <p:nvPr/>
        </p:nvSpPr>
        <p:spPr bwMode="auto">
          <a:xfrm>
            <a:off x="250825" y="549275"/>
            <a:ext cx="5399088" cy="39687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s-AR" sz="2000" b="1"/>
              <a:t> Acción Biológica</a:t>
            </a:r>
          </a:p>
        </p:txBody>
      </p:sp>
      <p:sp>
        <p:nvSpPr>
          <p:cNvPr id="57351" name="9 Rectángulo"/>
          <p:cNvSpPr>
            <a:spLocks noChangeArrowheads="1"/>
          </p:cNvSpPr>
          <p:nvPr/>
        </p:nvSpPr>
        <p:spPr bwMode="auto">
          <a:xfrm>
            <a:off x="250825" y="4005263"/>
            <a:ext cx="5892800" cy="39687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s-AR" sz="2000" b="1"/>
              <a:t>Acción Química</a:t>
            </a:r>
          </a:p>
        </p:txBody>
      </p:sp>
      <p:sp>
        <p:nvSpPr>
          <p:cNvPr id="57388" name="Text Box 44"/>
          <p:cNvSpPr txBox="1">
            <a:spLocks noChangeArrowheads="1"/>
          </p:cNvSpPr>
          <p:nvPr/>
        </p:nvSpPr>
        <p:spPr bwMode="auto">
          <a:xfrm>
            <a:off x="250825" y="908050"/>
            <a:ext cx="8642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/>
              <a:t>El efecto de la producción de CO</a:t>
            </a:r>
            <a:r>
              <a:rPr lang="es-ES_tradnl" baseline="-25000"/>
              <a:t>2</a:t>
            </a:r>
            <a:r>
              <a:rPr lang="es-ES_tradnl"/>
              <a:t> en un suelo sódico con presencia de CO</a:t>
            </a:r>
            <a:r>
              <a:rPr lang="es-ES_tradnl" baseline="-25000"/>
              <a:t>3</a:t>
            </a:r>
            <a:r>
              <a:rPr lang="es-ES_tradnl"/>
              <a:t>Ca precipitado (situación bastante común en nuestra región pampeana) es el siguiente:</a:t>
            </a:r>
            <a:endParaRPr lang="es-ES"/>
          </a:p>
        </p:txBody>
      </p:sp>
      <p:sp>
        <p:nvSpPr>
          <p:cNvPr id="57389" name="Text Box 45"/>
          <p:cNvSpPr txBox="1">
            <a:spLocks noChangeArrowheads="1"/>
          </p:cNvSpPr>
          <p:nvPr/>
        </p:nvSpPr>
        <p:spPr bwMode="auto">
          <a:xfrm>
            <a:off x="1692275" y="1773238"/>
            <a:ext cx="68421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/>
              <a:t>CO</a:t>
            </a:r>
            <a:r>
              <a:rPr lang="es-ES_tradnl" sz="2000" baseline="-25000"/>
              <a:t>2</a:t>
            </a:r>
            <a:r>
              <a:rPr lang="es-ES_tradnl" sz="2000"/>
              <a:t> + H</a:t>
            </a:r>
            <a:r>
              <a:rPr lang="es-ES_tradnl" sz="2000" baseline="-25000"/>
              <a:t>2</a:t>
            </a:r>
            <a:r>
              <a:rPr lang="es-ES_tradnl" sz="2000"/>
              <a:t>O + CO</a:t>
            </a:r>
            <a:r>
              <a:rPr lang="es-ES_tradnl" sz="2000" baseline="-25000"/>
              <a:t>3</a:t>
            </a:r>
            <a:r>
              <a:rPr lang="es-ES_tradnl" sz="2000"/>
              <a:t>Ca                CO</a:t>
            </a:r>
            <a:r>
              <a:rPr lang="es-ES_tradnl" sz="2000" baseline="-25000"/>
              <a:t>3</a:t>
            </a:r>
            <a:r>
              <a:rPr lang="es-ES_tradnl" sz="2000"/>
              <a:t>H</a:t>
            </a:r>
            <a:r>
              <a:rPr lang="es-ES_tradnl" sz="2000" baseline="-25000"/>
              <a:t>2</a:t>
            </a:r>
            <a:r>
              <a:rPr lang="es-ES_tradnl" sz="2000"/>
              <a:t> + Ca</a:t>
            </a:r>
            <a:r>
              <a:rPr lang="es-ES_tradnl" sz="2000" baseline="30000"/>
              <a:t>++</a:t>
            </a:r>
          </a:p>
          <a:p>
            <a:pPr>
              <a:spcBef>
                <a:spcPct val="50000"/>
              </a:spcBef>
            </a:pPr>
            <a:r>
              <a:rPr lang="es-ES_tradnl" sz="2000"/>
              <a:t>     Na</a:t>
            </a:r>
            <a:r>
              <a:rPr lang="es-ES_tradnl" sz="2000" baseline="30000"/>
              <a:t>+</a:t>
            </a:r>
            <a:r>
              <a:rPr lang="es-ES_tradnl" sz="2000"/>
              <a:t>(ads.) + Ca</a:t>
            </a:r>
            <a:r>
              <a:rPr lang="es-ES_tradnl" sz="2000" baseline="30000"/>
              <a:t>++</a:t>
            </a:r>
            <a:r>
              <a:rPr lang="es-ES_tradnl" sz="2000"/>
              <a:t>                  Ca</a:t>
            </a:r>
            <a:r>
              <a:rPr lang="es-ES_tradnl" sz="2000" baseline="30000"/>
              <a:t>++</a:t>
            </a:r>
            <a:r>
              <a:rPr lang="es-ES_tradnl" sz="2000"/>
              <a:t>(ads.) + Na</a:t>
            </a:r>
            <a:r>
              <a:rPr lang="es-ES_tradnl" sz="2000" baseline="30000"/>
              <a:t>+</a:t>
            </a:r>
            <a:r>
              <a:rPr lang="es-ES_tradnl" sz="2000"/>
              <a:t> (sol.)</a:t>
            </a:r>
            <a:endParaRPr lang="es-ES" sz="2000"/>
          </a:p>
        </p:txBody>
      </p:sp>
      <p:sp>
        <p:nvSpPr>
          <p:cNvPr id="57390" name="Text Box 46"/>
          <p:cNvSpPr txBox="1">
            <a:spLocks noChangeArrowheads="1"/>
          </p:cNvSpPr>
          <p:nvPr/>
        </p:nvSpPr>
        <p:spPr bwMode="auto">
          <a:xfrm>
            <a:off x="250825" y="2852738"/>
            <a:ext cx="84978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/>
              <a:t>Si no existiera el CO</a:t>
            </a:r>
            <a:r>
              <a:rPr lang="es-ES_tradnl" baseline="-25000"/>
              <a:t>3</a:t>
            </a:r>
            <a:r>
              <a:rPr lang="es-ES_tradnl"/>
              <a:t>Ca precipitado en el suelo el H</a:t>
            </a:r>
            <a:r>
              <a:rPr lang="es-ES_tradnl" baseline="30000"/>
              <a:t>+</a:t>
            </a:r>
            <a:r>
              <a:rPr lang="es-ES_tradnl"/>
              <a:t> liberado por la hidrólisis del H</a:t>
            </a:r>
            <a:r>
              <a:rPr lang="es-ES_tradnl" baseline="-25000"/>
              <a:t>2</a:t>
            </a:r>
            <a:r>
              <a:rPr lang="es-ES_tradnl"/>
              <a:t>CO</a:t>
            </a:r>
            <a:r>
              <a:rPr lang="es-ES_tradnl" baseline="-25000"/>
              <a:t>3</a:t>
            </a:r>
            <a:r>
              <a:rPr lang="es-ES_tradnl"/>
              <a:t> sustituiría el Na</a:t>
            </a:r>
            <a:r>
              <a:rPr lang="es-ES_tradnl" baseline="30000"/>
              <a:t>+</a:t>
            </a:r>
            <a:r>
              <a:rPr lang="es-ES_tradnl"/>
              <a:t> ads. aunque con menor eficiencia que el Ca dado el mayor poder de sustitución en el complejo de este último.</a:t>
            </a:r>
            <a:endParaRPr lang="es-ES"/>
          </a:p>
        </p:txBody>
      </p:sp>
      <p:sp>
        <p:nvSpPr>
          <p:cNvPr id="57391" name="Line 7"/>
          <p:cNvSpPr>
            <a:spLocks noChangeShapeType="1"/>
          </p:cNvSpPr>
          <p:nvPr/>
        </p:nvSpPr>
        <p:spPr bwMode="auto">
          <a:xfrm>
            <a:off x="4356100" y="1989138"/>
            <a:ext cx="685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57392" name="Line 7"/>
          <p:cNvSpPr>
            <a:spLocks noChangeShapeType="1"/>
          </p:cNvSpPr>
          <p:nvPr/>
        </p:nvSpPr>
        <p:spPr bwMode="auto">
          <a:xfrm>
            <a:off x="4356100" y="2420938"/>
            <a:ext cx="685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57394" name="Line 50"/>
          <p:cNvSpPr>
            <a:spLocks noChangeShapeType="1"/>
          </p:cNvSpPr>
          <p:nvPr/>
        </p:nvSpPr>
        <p:spPr bwMode="auto">
          <a:xfrm>
            <a:off x="250825" y="4365625"/>
            <a:ext cx="432117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57395" name="Line 51"/>
          <p:cNvSpPr>
            <a:spLocks noChangeShapeType="1"/>
          </p:cNvSpPr>
          <p:nvPr/>
        </p:nvSpPr>
        <p:spPr bwMode="auto">
          <a:xfrm>
            <a:off x="250825" y="908050"/>
            <a:ext cx="432117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7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7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7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7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348" grpId="0"/>
      <p:bldP spid="57345" grpId="0" animBg="1"/>
      <p:bldP spid="57346" grpId="0" animBg="1"/>
      <p:bldP spid="57350" grpId="0"/>
      <p:bldP spid="57351" grpId="0"/>
      <p:bldP spid="57388" grpId="0"/>
      <p:bldP spid="57389" grpId="0"/>
      <p:bldP spid="57391" grpId="0" animBg="1"/>
      <p:bldP spid="57392" grpId="0" animBg="1"/>
      <p:bldP spid="57394" grpId="0" animBg="1"/>
      <p:bldP spid="5739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/>
          <p:cNvSpPr>
            <a:spLocks noChangeArrowheads="1"/>
          </p:cNvSpPr>
          <p:nvPr/>
        </p:nvSpPr>
        <p:spPr bwMode="auto">
          <a:xfrm>
            <a:off x="2817813" y="18970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 altLang="es-AR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042988" y="620713"/>
          <a:ext cx="7488832" cy="59766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65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42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88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34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39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399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 </a:t>
                      </a:r>
                      <a:endParaRPr lang="es-AR" sz="10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Técnica de manejo</a:t>
                      </a:r>
                      <a:endParaRPr lang="es-AR" sz="10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 err="1">
                          <a:effectLst/>
                        </a:rPr>
                        <a:t>Aumen</a:t>
                      </a:r>
                      <a:endParaRPr lang="es-AR" sz="10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 err="1">
                          <a:effectLst/>
                        </a:rPr>
                        <a:t>tar</a:t>
                      </a:r>
                      <a:r>
                        <a:rPr lang="es-ES" sz="1000" baseline="0" dirty="0">
                          <a:effectLst/>
                        </a:rPr>
                        <a:t> actividad </a:t>
                      </a:r>
                      <a:r>
                        <a:rPr lang="es-ES" sz="1000" baseline="0" dirty="0" err="1">
                          <a:effectLst/>
                        </a:rPr>
                        <a:t>biologica</a:t>
                      </a:r>
                      <a:endParaRPr lang="es-AR" sz="10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( C02 )</a:t>
                      </a:r>
                      <a:endParaRPr lang="es-AR" sz="10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Reducir</a:t>
                      </a:r>
                      <a:endParaRPr lang="es-AR" sz="10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Evapora</a:t>
                      </a:r>
                      <a:endParaRPr lang="es-AR" sz="10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 err="1">
                          <a:effectLst/>
                        </a:rPr>
                        <a:t>ción</a:t>
                      </a:r>
                      <a:r>
                        <a:rPr lang="es-ES" sz="1000" baseline="0" dirty="0">
                          <a:effectLst/>
                        </a:rPr>
                        <a:t>.</a:t>
                      </a:r>
                      <a:endParaRPr lang="es-AR" sz="10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E</a:t>
                      </a:r>
                      <a:endParaRPr lang="es-AR" sz="10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Reducir Ascenso Cap.</a:t>
                      </a:r>
                      <a:endParaRPr lang="es-AR" sz="10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AC</a:t>
                      </a:r>
                      <a:endParaRPr lang="es-AR" sz="10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 </a:t>
                      </a:r>
                      <a:endParaRPr lang="es-AR" sz="10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Au</a:t>
                      </a:r>
                      <a:endParaRPr lang="es-AR" sz="10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mentar I</a:t>
                      </a:r>
                      <a:endParaRPr lang="es-AR" sz="10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 err="1">
                          <a:effectLst/>
                        </a:rPr>
                        <a:t>Recupe</a:t>
                      </a:r>
                      <a:endParaRPr lang="es-AR" sz="10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 err="1">
                          <a:effectLst/>
                        </a:rPr>
                        <a:t>rar</a:t>
                      </a:r>
                      <a:endParaRPr lang="es-AR" sz="10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 err="1">
                          <a:effectLst/>
                        </a:rPr>
                        <a:t>Cobertu</a:t>
                      </a:r>
                      <a:endParaRPr lang="es-AR" sz="10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 err="1">
                          <a:effectLst/>
                        </a:rPr>
                        <a:t>ra</a:t>
                      </a:r>
                      <a:endParaRPr lang="es-AR" sz="10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 err="1">
                          <a:effectLst/>
                        </a:rPr>
                        <a:t>Depri</a:t>
                      </a:r>
                      <a:endParaRPr lang="es-AR" sz="10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 err="1">
                          <a:effectLst/>
                        </a:rPr>
                        <a:t>mir</a:t>
                      </a:r>
                      <a:endParaRPr lang="es-AR" sz="10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NF</a:t>
                      </a:r>
                      <a:endParaRPr lang="es-AR" sz="10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Aumentar</a:t>
                      </a:r>
                      <a:endParaRPr lang="es-AR" sz="1000" baseline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Produ</a:t>
                      </a:r>
                      <a:endParaRPr lang="es-AR" sz="1000" baseline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cción</a:t>
                      </a:r>
                      <a:endParaRPr lang="es-AR" sz="1000" baseline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del sitio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Clausuras 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1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Pastoreo rotativo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 </a:t>
                      </a:r>
                      <a:endParaRPr lang="es-AR" sz="10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Intersiembra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 </a:t>
                      </a:r>
                      <a:endParaRPr lang="es-AR" sz="10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Cultivo del suelo con plantas mejoradoras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X</a:t>
                      </a:r>
                      <a:endParaRPr lang="es-AR" sz="10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X</a:t>
                      </a:r>
                      <a:endParaRPr lang="es-AR" sz="10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Forestación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1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Coberturas y mulches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9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Revegeta</a:t>
                      </a:r>
                      <a:endParaRPr lang="es-AR" sz="1000" baseline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ción de playas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1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Transplante de especies 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Enmiendas Químicas ( enyesado)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62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Enmiendas Orgánicas (Abonos Orgánicos )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31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Manejo de las labranzas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4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Aflojamiento superficial del suelo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462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Drenajes localizados: subsolado,</a:t>
                      </a:r>
                      <a:endParaRPr lang="es-AR" sz="1000" baseline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drenes topo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X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 </a:t>
                      </a:r>
                      <a:endParaRPr lang="es-AR" sz="10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1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Fertilización 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>
                          <a:effectLst/>
                        </a:rPr>
                        <a:t> </a:t>
                      </a:r>
                      <a:endParaRPr lang="es-AR" sz="1000" baseline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X</a:t>
                      </a:r>
                      <a:endParaRPr lang="es-AR" sz="10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837" marR="41837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288" y="404813"/>
            <a:ext cx="8229600" cy="517525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s-AR" sz="2000" b="1">
                <a:solidFill>
                  <a:schemeClr val="bg2"/>
                </a:solidFill>
              </a:rPr>
              <a:t>CLAUSURA AL PASTOREO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s-AR" sz="1800"/>
              <a:t>	</a:t>
            </a:r>
            <a:r>
              <a:rPr lang="es-AR" sz="1600"/>
              <a:t>Bajo condiciones extremas recupera calidad y cantidad de cobertura, evita pisoteo y tránsito de animales.</a:t>
            </a:r>
          </a:p>
          <a:p>
            <a:pPr algn="just" eaLnBrk="1" hangingPunct="1">
              <a:buFont typeface="Wingdings" pitchFamily="2" charset="2"/>
              <a:buNone/>
            </a:pPr>
            <a:endParaRPr lang="es-AR" sz="1600"/>
          </a:p>
          <a:p>
            <a:pPr eaLnBrk="1" hangingPunct="1">
              <a:buFont typeface="Wingdings" pitchFamily="2" charset="2"/>
              <a:buChar char="§"/>
            </a:pPr>
            <a:r>
              <a:rPr lang="es-AR" sz="2000" b="1">
                <a:solidFill>
                  <a:schemeClr val="bg2"/>
                </a:solidFill>
              </a:rPr>
              <a:t>PASTOREO ROTATIVO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s-AR" sz="1800"/>
              <a:t>	</a:t>
            </a:r>
            <a:r>
              <a:rPr lang="es-AR" sz="1600"/>
              <a:t>Se programa en función del tipo de pastizal, disponibilidad de forraje, estado de humedad del suelo y época del año. Permite disminuir la selección de forraje; descansos para recuperar cantidad y calidad de cobertura; disminuir riesgo de deterioro de estructura por pisoteo; revegetar superficies desnudas.</a:t>
            </a:r>
          </a:p>
          <a:p>
            <a:pPr algn="just" eaLnBrk="1" hangingPunct="1">
              <a:buFont typeface="Wingdings" pitchFamily="2" charset="2"/>
              <a:buNone/>
            </a:pPr>
            <a:endParaRPr lang="es-AR" sz="1600"/>
          </a:p>
          <a:p>
            <a:pPr eaLnBrk="1" hangingPunct="1">
              <a:buFont typeface="Wingdings" pitchFamily="2" charset="2"/>
              <a:buChar char="§"/>
            </a:pPr>
            <a:r>
              <a:rPr lang="es-AR" sz="2000" b="1">
                <a:solidFill>
                  <a:schemeClr val="bg2"/>
                </a:solidFill>
              </a:rPr>
              <a:t>INTRESIEMBRA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800"/>
              <a:t>	</a:t>
            </a:r>
            <a:r>
              <a:rPr lang="es-AR" sz="1600"/>
              <a:t>Cuando es riesgoso eliminar la cobertura vegetal o esta es de buena calidad y cantidad ( 70% ). Pueden implantarse especies cultivadas o nativas.</a:t>
            </a:r>
          </a:p>
          <a:p>
            <a:pPr eaLnBrk="1" hangingPunct="1">
              <a:buFont typeface="Wingdings" pitchFamily="2" charset="2"/>
              <a:buNone/>
            </a:pPr>
            <a:endParaRPr lang="es-AR" sz="1600"/>
          </a:p>
          <a:p>
            <a:pPr eaLnBrk="1" hangingPunct="1">
              <a:buFont typeface="Wingdings" pitchFamily="2" charset="2"/>
              <a:buChar char="§"/>
            </a:pPr>
            <a:r>
              <a:rPr lang="es-AR" sz="2000" b="1">
                <a:solidFill>
                  <a:schemeClr val="bg2"/>
                </a:solidFill>
              </a:rPr>
              <a:t>CULTIVO DEL SUELO CON ESPECIES MEJORADAS</a:t>
            </a:r>
            <a:endParaRPr lang="es-AR" sz="2000">
              <a:solidFill>
                <a:schemeClr val="bg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AR" sz="1800"/>
              <a:t>	</a:t>
            </a:r>
            <a:r>
              <a:rPr lang="es-AR" sz="1600"/>
              <a:t>Siembra ( SD o Labranza Sup. ) de especies adaptadas.</a:t>
            </a:r>
          </a:p>
          <a:p>
            <a:pPr eaLnBrk="1" hangingPunct="1">
              <a:buFont typeface="Wingdings" pitchFamily="2" charset="2"/>
              <a:buNone/>
            </a:pPr>
            <a:endParaRPr lang="es-AR" sz="1600"/>
          </a:p>
          <a:p>
            <a:pPr eaLnBrk="1" hangingPunct="1">
              <a:buFont typeface="Wingdings" pitchFamily="2" charset="2"/>
              <a:buChar char="§"/>
            </a:pPr>
            <a:r>
              <a:rPr lang="es-AR" sz="2000" b="1">
                <a:solidFill>
                  <a:schemeClr val="bg2"/>
                </a:solidFill>
              </a:rPr>
              <a:t>FORESTACION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800"/>
              <a:t>	</a:t>
            </a:r>
            <a:r>
              <a:rPr lang="es-AR" sz="1600"/>
              <a:t>Opción en suelos con severas limitaciones. Duplican o triplican la productividad del pastizal natural.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457200" y="152400"/>
            <a:ext cx="815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s-MX" altLang="es-AR" sz="4000" b="1">
                <a:solidFill>
                  <a:srgbClr val="FFFFFF"/>
                </a:solidFill>
                <a:latin typeface="Arial" charset="0"/>
                <a:cs typeface="+mn-cs"/>
              </a:rPr>
              <a:t>RECUPERACIÓN POR MANEJO</a:t>
            </a:r>
            <a:endParaRPr lang="es-ES" altLang="es-AR" sz="40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107950" y="692150"/>
            <a:ext cx="4464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AR" sz="3200" b="1">
                <a:solidFill>
                  <a:srgbClr val="FFFFFF"/>
                </a:solidFill>
                <a:cs typeface="+mn-cs"/>
              </a:rPr>
              <a:t>Especies tolerantes</a:t>
            </a:r>
          </a:p>
        </p:txBody>
      </p:sp>
      <p:grpSp>
        <p:nvGrpSpPr>
          <p:cNvPr id="137233" name="Group 17"/>
          <p:cNvGrpSpPr>
            <a:grpSpLocks/>
          </p:cNvGrpSpPr>
          <p:nvPr/>
        </p:nvGrpSpPr>
        <p:grpSpPr bwMode="auto">
          <a:xfrm>
            <a:off x="0" y="1412875"/>
            <a:ext cx="8172450" cy="2271713"/>
            <a:chOff x="0" y="890"/>
            <a:chExt cx="5148" cy="1431"/>
          </a:xfrm>
        </p:grpSpPr>
        <p:pic>
          <p:nvPicPr>
            <p:cNvPr id="13722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0"/>
              <a:ext cx="4241" cy="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7226" name="Text Box 10"/>
            <p:cNvSpPr txBox="1">
              <a:spLocks noChangeArrowheads="1"/>
            </p:cNvSpPr>
            <p:nvPr/>
          </p:nvSpPr>
          <p:spPr bwMode="auto">
            <a:xfrm>
              <a:off x="4286" y="1344"/>
              <a:ext cx="8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altLang="es-AR" sz="2400">
                  <a:solidFill>
                    <a:srgbClr val="FFFFFF"/>
                  </a:solidFill>
                  <a:cs typeface="+mn-cs"/>
                </a:rPr>
                <a:t>agropiro</a:t>
              </a:r>
            </a:p>
          </p:txBody>
        </p:sp>
      </p:grpSp>
      <p:grpSp>
        <p:nvGrpSpPr>
          <p:cNvPr id="137234" name="Group 18"/>
          <p:cNvGrpSpPr>
            <a:grpSpLocks/>
          </p:cNvGrpSpPr>
          <p:nvPr/>
        </p:nvGrpSpPr>
        <p:grpSpPr bwMode="auto">
          <a:xfrm>
            <a:off x="4716463" y="3716338"/>
            <a:ext cx="2241550" cy="3141662"/>
            <a:chOff x="2971" y="2341"/>
            <a:chExt cx="1412" cy="1979"/>
          </a:xfrm>
        </p:grpSpPr>
        <p:pic>
          <p:nvPicPr>
            <p:cNvPr id="13722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2387"/>
              <a:ext cx="1367" cy="1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7227" name="Text Box 11"/>
            <p:cNvSpPr txBox="1">
              <a:spLocks noChangeArrowheads="1"/>
            </p:cNvSpPr>
            <p:nvPr/>
          </p:nvSpPr>
          <p:spPr bwMode="auto">
            <a:xfrm>
              <a:off x="2971" y="2341"/>
              <a:ext cx="9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altLang="es-AR" sz="2400">
                  <a:solidFill>
                    <a:srgbClr val="FFFFFF"/>
                  </a:solidFill>
                  <a:cs typeface="+mn-cs"/>
                </a:rPr>
                <a:t>melilotus</a:t>
              </a:r>
            </a:p>
          </p:txBody>
        </p:sp>
      </p:grpSp>
      <p:grpSp>
        <p:nvGrpSpPr>
          <p:cNvPr id="137231" name="Group 15"/>
          <p:cNvGrpSpPr>
            <a:grpSpLocks/>
          </p:cNvGrpSpPr>
          <p:nvPr/>
        </p:nvGrpSpPr>
        <p:grpSpPr bwMode="auto">
          <a:xfrm>
            <a:off x="0" y="3695700"/>
            <a:ext cx="4752975" cy="3162300"/>
            <a:chOff x="1292" y="2328"/>
            <a:chExt cx="2994" cy="1992"/>
          </a:xfrm>
        </p:grpSpPr>
        <p:pic>
          <p:nvPicPr>
            <p:cNvPr id="13722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2328"/>
              <a:ext cx="2994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7228" name="Text Box 12"/>
            <p:cNvSpPr txBox="1">
              <a:spLocks noChangeArrowheads="1"/>
            </p:cNvSpPr>
            <p:nvPr/>
          </p:nvSpPr>
          <p:spPr bwMode="auto">
            <a:xfrm>
              <a:off x="3243" y="4032"/>
              <a:ext cx="10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altLang="es-AR" sz="2400">
                  <a:solidFill>
                    <a:srgbClr val="FFFFFF"/>
                  </a:solidFill>
                  <a:cs typeface="+mn-cs"/>
                </a:rPr>
                <a:t>Lotus spp</a:t>
              </a:r>
            </a:p>
          </p:txBody>
        </p:sp>
      </p:grpSp>
      <p:grpSp>
        <p:nvGrpSpPr>
          <p:cNvPr id="137235" name="Group 19"/>
          <p:cNvGrpSpPr>
            <a:grpSpLocks/>
          </p:cNvGrpSpPr>
          <p:nvPr/>
        </p:nvGrpSpPr>
        <p:grpSpPr bwMode="auto">
          <a:xfrm>
            <a:off x="7053263" y="2879725"/>
            <a:ext cx="2090737" cy="3670300"/>
            <a:chOff x="4443" y="1814"/>
            <a:chExt cx="1317" cy="2312"/>
          </a:xfrm>
        </p:grpSpPr>
        <p:pic>
          <p:nvPicPr>
            <p:cNvPr id="13722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" y="1814"/>
              <a:ext cx="1317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7229" name="Text Box 13"/>
            <p:cNvSpPr txBox="1">
              <a:spLocks noChangeArrowheads="1"/>
            </p:cNvSpPr>
            <p:nvPr/>
          </p:nvSpPr>
          <p:spPr bwMode="auto">
            <a:xfrm>
              <a:off x="4604" y="3838"/>
              <a:ext cx="8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altLang="es-AR" sz="2400">
                  <a:solidFill>
                    <a:srgbClr val="FFFFFF"/>
                  </a:solidFill>
                  <a:cs typeface="+mn-cs"/>
                </a:rPr>
                <a:t>festuca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7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3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3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4" grpId="0" autoUpdateAnimBg="0"/>
      <p:bldP spid="1372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Intersembradora%20Tay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725"/>
            <a:ext cx="9144000" cy="596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827088" y="188913"/>
            <a:ext cx="75612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AR" sz="3200" b="1">
                <a:solidFill>
                  <a:srgbClr val="FFCC00"/>
                </a:solidFill>
                <a:cs typeface="+mn-cs"/>
              </a:rPr>
              <a:t>Fertilización fosforada e intersiembra</a:t>
            </a:r>
            <a:endParaRPr lang="es-ES" altLang="es-AR" sz="3200" b="1">
              <a:solidFill>
                <a:srgbClr val="FFCC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43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6587" y="404664"/>
            <a:ext cx="8507413" cy="5246688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s-AR" sz="2000" b="1" dirty="0">
                <a:solidFill>
                  <a:schemeClr val="bg2"/>
                </a:solidFill>
              </a:rPr>
              <a:t>COBERTURAS Y MULCHES</a:t>
            </a:r>
            <a:endParaRPr lang="es-AR" sz="1800" dirty="0">
              <a:solidFill>
                <a:schemeClr val="bg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AR" sz="1600" dirty="0"/>
              <a:t>	Aplicación de residuos de vegetación viva o muerta sobre el suelo para lograr cobertura.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600" dirty="0"/>
              <a:t>	Reduce el Ascenso capilar y mejora la infiltración. Menos de 70 a 80% de cobertura.</a:t>
            </a:r>
          </a:p>
          <a:p>
            <a:pPr eaLnBrk="1" hangingPunct="1">
              <a:buFont typeface="Wingdings" pitchFamily="2" charset="2"/>
              <a:buNone/>
            </a:pPr>
            <a:endParaRPr lang="es-AR" sz="1800" dirty="0">
              <a:solidFill>
                <a:srgbClr val="6565FF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AR" sz="2000" b="1" dirty="0">
                <a:solidFill>
                  <a:schemeClr val="bg2"/>
                </a:solidFill>
              </a:rPr>
              <a:t>REVEGETACION DE PLAYAS SALINAS</a:t>
            </a:r>
            <a:endParaRPr lang="es-AR" sz="1800" dirty="0">
              <a:solidFill>
                <a:schemeClr val="bg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AR" sz="1600" dirty="0"/>
              <a:t>	Combinación de Clausura al pastoreo; Coberturas y </a:t>
            </a:r>
            <a:r>
              <a:rPr lang="es-AR" sz="1600" dirty="0" err="1"/>
              <a:t>Mulches</a:t>
            </a:r>
            <a:r>
              <a:rPr lang="es-AR" sz="1600" dirty="0"/>
              <a:t>, </a:t>
            </a:r>
            <a:r>
              <a:rPr lang="es-AR" sz="1600" dirty="0" err="1"/>
              <a:t>Intersiembras</a:t>
            </a:r>
            <a:r>
              <a:rPr lang="es-AR" sz="1600" dirty="0"/>
              <a:t> o trasplantes de </a:t>
            </a:r>
            <a:r>
              <a:rPr lang="es-AR" sz="1600" dirty="0" err="1"/>
              <a:t>organos</a:t>
            </a:r>
            <a:r>
              <a:rPr lang="es-AR" sz="1600" dirty="0"/>
              <a:t> vegetales.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s-AR" sz="2000" b="1" dirty="0">
                <a:solidFill>
                  <a:schemeClr val="bg2"/>
                </a:solidFill>
              </a:rPr>
              <a:t>TRASPLANTE DE ORGANOS VEGETALES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600" dirty="0"/>
              <a:t>	Utilización de rizomas o estolones de “gramilla blanca” o “ pasto laguna”.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s-AR" sz="2000" b="1" dirty="0">
                <a:solidFill>
                  <a:schemeClr val="bg2"/>
                </a:solidFill>
              </a:rPr>
              <a:t>ENMIENDAS QUIMICAS: ENYESADO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600" dirty="0"/>
              <a:t>	Utilización de yeso. Recupera suelos sódicos y evita </a:t>
            </a:r>
            <a:r>
              <a:rPr lang="es-AR" sz="1600" dirty="0" err="1"/>
              <a:t>sodificación</a:t>
            </a:r>
            <a:r>
              <a:rPr lang="es-AR" sz="1600" dirty="0"/>
              <a:t> de suelos salinos ( baja el RAS ).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600" dirty="0"/>
              <a:t>	</a:t>
            </a:r>
            <a:r>
              <a:rPr lang="es-AR" sz="1600" u="sng" dirty="0"/>
              <a:t>Actúa</a:t>
            </a:r>
            <a:r>
              <a:rPr lang="es-AR" sz="1600" dirty="0"/>
              <a:t>: 1ro floculando el suelo y evitando la dispersión ( es una sal); 2do reemplaza al </a:t>
            </a:r>
            <a:r>
              <a:rPr lang="es-AR" sz="1600" dirty="0" err="1"/>
              <a:t>Na</a:t>
            </a:r>
            <a:r>
              <a:rPr lang="es-AR" sz="1600" dirty="0"/>
              <a:t> por el Ca.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600" dirty="0"/>
              <a:t>	Se aplica en forma superficial y luego se incorpora. También localizado o solubilizado en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600" dirty="0"/>
              <a:t>	agua. Aplicar en pequeñas dosis preferentemente.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s-AR" sz="2000" b="1" dirty="0">
                <a:solidFill>
                  <a:schemeClr val="bg2"/>
                </a:solidFill>
              </a:rPr>
              <a:t>ENMIENDAS BIOLÓGICAS: ABONOS ORGANICOS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600" dirty="0"/>
              <a:t>	Subproductos de la producción animal: estiércoles. Mejora la condición física de los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600" dirty="0"/>
              <a:t>	suelos sódicos y genera producción de CO</a:t>
            </a:r>
            <a:r>
              <a:rPr lang="es-AR" sz="1600" baseline="-25000" dirty="0"/>
              <a:t>2</a:t>
            </a:r>
            <a:r>
              <a:rPr lang="es-AR" sz="1600" dirty="0"/>
              <a:t>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20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2 Marcador de contenido"/>
          <p:cNvSpPr>
            <a:spLocks noGrp="1"/>
          </p:cNvSpPr>
          <p:nvPr>
            <p:ph idx="1"/>
          </p:nvPr>
        </p:nvSpPr>
        <p:spPr>
          <a:xfrm>
            <a:off x="395288" y="549275"/>
            <a:ext cx="8229600" cy="5318125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s-AR" sz="2000" b="1">
                <a:solidFill>
                  <a:schemeClr val="bg2"/>
                </a:solidFill>
              </a:rPr>
              <a:t>MANEJO DE LAS LABRANZAS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600"/>
              <a:t>	Siembra Directa o Labranza Bajo Rastrojo. Mejora la infiltración y disminuye el ascenso capilar.</a:t>
            </a:r>
          </a:p>
          <a:p>
            <a:pPr eaLnBrk="1" hangingPunct="1">
              <a:buFont typeface="Wingdings" pitchFamily="2" charset="2"/>
              <a:buNone/>
            </a:pPr>
            <a:endParaRPr lang="es-AR" sz="1600"/>
          </a:p>
          <a:p>
            <a:pPr eaLnBrk="1" hangingPunct="1">
              <a:buFont typeface="Wingdings" pitchFamily="2" charset="2"/>
              <a:buChar char="§"/>
            </a:pPr>
            <a:r>
              <a:rPr lang="es-AR" sz="2000" b="1">
                <a:solidFill>
                  <a:schemeClr val="bg2"/>
                </a:solidFill>
              </a:rPr>
              <a:t>AFLOJAMIENTO SUPERFICIAL DEL SUELO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600"/>
              <a:t>	Roturación superficial del suelo ( 5 a 10 cm ) compactado con herramientas de corte vertical u horizontal manteniendo la mayor cantidad de cobertura. Ej: cincel: Mejota la infiltración e interrumpe el ascenso capilar.</a:t>
            </a:r>
          </a:p>
          <a:p>
            <a:pPr eaLnBrk="1" hangingPunct="1">
              <a:buFont typeface="Wingdings" pitchFamily="2" charset="2"/>
              <a:buNone/>
            </a:pPr>
            <a:endParaRPr lang="es-AR" sz="1600"/>
          </a:p>
          <a:p>
            <a:pPr eaLnBrk="1" hangingPunct="1">
              <a:buFont typeface="Wingdings" pitchFamily="2" charset="2"/>
              <a:buChar char="§"/>
            </a:pPr>
            <a:r>
              <a:rPr lang="es-AR" sz="2000" b="1">
                <a:solidFill>
                  <a:schemeClr val="bg2"/>
                </a:solidFill>
              </a:rPr>
              <a:t>DRENES LOCALIZADOS: Subsolado con o sin drenes topo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600"/>
              <a:t>	Roturación profunda del suelo ( 30 a 35 cm ) con generación de canales subterráneos ( topo ) de circulación de agua. Distanciamiento entre 1 a 4 m. Puede aplicarse a diferentes profundidades:  al Bna con lo cual mejoro la permeabilidad del perfil ( acción de poca durabilidad ) o para deprimir la freática ( requiere condiciones de relieve donde evacuar los excedentes: laguna o depresión; zanja a cielo abierto ).</a:t>
            </a:r>
          </a:p>
          <a:p>
            <a:pPr eaLnBrk="1" hangingPunct="1">
              <a:buFont typeface="Wingdings" pitchFamily="2" charset="2"/>
              <a:buNone/>
            </a:pPr>
            <a:endParaRPr lang="es-AR" sz="1600"/>
          </a:p>
          <a:p>
            <a:pPr eaLnBrk="1" hangingPunct="1">
              <a:buFont typeface="Wingdings" pitchFamily="2" charset="2"/>
              <a:buChar char="§"/>
            </a:pPr>
            <a:r>
              <a:rPr lang="es-AR" sz="2000" b="1">
                <a:solidFill>
                  <a:schemeClr val="bg2"/>
                </a:solidFill>
              </a:rPr>
              <a:t>FERTILIZACION DE PASTURAS</a:t>
            </a:r>
          </a:p>
          <a:p>
            <a:pPr eaLnBrk="1" hangingPunct="1">
              <a:buFont typeface="Wingdings" pitchFamily="2" charset="2"/>
              <a:buNone/>
            </a:pPr>
            <a:r>
              <a:rPr lang="es-AR" sz="1600"/>
              <a:t>	Una vez superados o mitigados  los problemas de hidro-halomorfismo.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2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4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8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22950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82988"/>
            <a:ext cx="4500562" cy="32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3348037" cy="357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50"/>
            <a:ext cx="4643438" cy="32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47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2838" cy="378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062288"/>
            <a:ext cx="5508625" cy="379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4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01000" cy="381000"/>
          </a:xfrm>
        </p:spPr>
        <p:txBody>
          <a:bodyPr/>
          <a:lstStyle/>
          <a:p>
            <a:r>
              <a:rPr lang="es-MX" altLang="es-AR" sz="3600" b="1">
                <a:solidFill>
                  <a:srgbClr val="FFFF00"/>
                </a:solidFill>
                <a:latin typeface="Arial" charset="0"/>
              </a:rPr>
              <a:t>RECOMENDACIONES DE MANEJO</a:t>
            </a:r>
            <a:endParaRPr lang="es-ES" altLang="es-AR" sz="36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76200" y="2898775"/>
            <a:ext cx="3810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12395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7165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41935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6705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242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14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386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8958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5000"/>
              </a:lnSpc>
              <a:spcBef>
                <a:spcPct val="50000"/>
              </a:spcBef>
              <a:buFontTx/>
              <a:buAutoNum type="alphaLcParenBoth"/>
            </a:pPr>
            <a:r>
              <a:rPr lang="es-MX" altLang="es-AR" sz="2000" u="sng">
                <a:solidFill>
                  <a:srgbClr val="FFFF00"/>
                </a:solidFill>
                <a:latin typeface="Arial" charset="0"/>
                <a:cs typeface="+mn-cs"/>
              </a:rPr>
              <a:t>Condiciones favorables</a:t>
            </a:r>
            <a:r>
              <a:rPr lang="es-MX" altLang="es-AR" sz="2000">
                <a:solidFill>
                  <a:srgbClr val="FFFF00"/>
                </a:solidFill>
                <a:latin typeface="Arial" charset="0"/>
                <a:cs typeface="+mn-cs"/>
              </a:rPr>
              <a:t>: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s-MX" altLang="es-AR" sz="2000">
                <a:solidFill>
                  <a:srgbClr val="FFFF00"/>
                </a:solidFill>
                <a:latin typeface="Arial" charset="0"/>
                <a:cs typeface="+mn-cs"/>
              </a:rPr>
              <a:t>CE&lt;4dS/m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s-MX" altLang="es-AR" sz="2000">
                <a:solidFill>
                  <a:srgbClr val="FFFF00"/>
                </a:solidFill>
                <a:latin typeface="Arial" charset="0"/>
                <a:cs typeface="+mn-cs"/>
              </a:rPr>
              <a:t>Prof. napa +120 cm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s-MX" altLang="es-AR" sz="2000">
                <a:solidFill>
                  <a:srgbClr val="FFFF00"/>
                </a:solidFill>
                <a:latin typeface="Arial" charset="0"/>
                <a:cs typeface="+mn-cs"/>
              </a:rPr>
              <a:t>75% o + de cobertura con plantas de buena calidad forrajera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s-MX" altLang="es-AR" sz="2000">
                <a:solidFill>
                  <a:srgbClr val="FFFF00"/>
                </a:solidFill>
                <a:latin typeface="Arial" charset="0"/>
                <a:cs typeface="+mn-cs"/>
              </a:rPr>
              <a:t>Pasar una desmalezadora en verano + labor superficial (rastra de discos – arado rastra) y siembra en otoño de pasturas o verdeos con </a:t>
            </a:r>
            <a:r>
              <a:rPr lang="es-MX" altLang="es-AR" sz="2000" b="1">
                <a:solidFill>
                  <a:srgbClr val="FFFF00"/>
                </a:solidFill>
                <a:latin typeface="Arial" charset="0"/>
                <a:cs typeface="+mn-cs"/>
              </a:rPr>
              <a:t>SD</a:t>
            </a:r>
            <a:r>
              <a:rPr lang="es-MX" altLang="es-AR" sz="2000">
                <a:solidFill>
                  <a:srgbClr val="FFFF00"/>
                </a:solidFill>
                <a:latin typeface="Arial" charset="0"/>
                <a:cs typeface="+mn-cs"/>
              </a:rPr>
              <a:t> (previo herbicida) o </a:t>
            </a:r>
            <a:r>
              <a:rPr lang="es-MX" altLang="es-AR" sz="2000" b="1">
                <a:solidFill>
                  <a:srgbClr val="FFFF00"/>
                </a:solidFill>
                <a:latin typeface="Arial" charset="0"/>
                <a:cs typeface="+mn-cs"/>
              </a:rPr>
              <a:t>LM</a:t>
            </a:r>
            <a:endParaRPr lang="es-ES" altLang="es-AR" sz="2000" b="1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3733800" y="2895600"/>
            <a:ext cx="34290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MX" altLang="es-AR" sz="2000">
                <a:solidFill>
                  <a:srgbClr val="99FF33"/>
                </a:solidFill>
                <a:latin typeface="Arial" charset="0"/>
                <a:cs typeface="+mn-cs"/>
              </a:rPr>
              <a:t>(b) </a:t>
            </a:r>
            <a:r>
              <a:rPr lang="es-MX" altLang="es-AR" sz="2000" u="sng">
                <a:solidFill>
                  <a:srgbClr val="99FF33"/>
                </a:solidFill>
                <a:latin typeface="Arial" charset="0"/>
                <a:cs typeface="+mn-cs"/>
              </a:rPr>
              <a:t>Condiciones intermedias</a:t>
            </a:r>
            <a:r>
              <a:rPr lang="es-MX" altLang="es-AR" sz="2000">
                <a:solidFill>
                  <a:srgbClr val="99FF33"/>
                </a:solidFill>
                <a:latin typeface="Arial" charset="0"/>
                <a:cs typeface="+mn-cs"/>
              </a:rPr>
              <a:t>: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s-MX" altLang="es-AR" sz="2000">
                <a:solidFill>
                  <a:srgbClr val="99FF33"/>
                </a:solidFill>
                <a:latin typeface="Arial" charset="0"/>
                <a:cs typeface="+mn-cs"/>
              </a:rPr>
              <a:t>Prof. napa 60-80 cm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s-MX" altLang="es-AR" sz="2000">
                <a:solidFill>
                  <a:srgbClr val="99FF33"/>
                </a:solidFill>
                <a:latin typeface="Arial" charset="0"/>
                <a:cs typeface="+mn-cs"/>
              </a:rPr>
              <a:t>25 -&lt;75% de cobertura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s-MX" altLang="es-AR" sz="2000">
                <a:solidFill>
                  <a:srgbClr val="99FF33"/>
                </a:solidFill>
                <a:latin typeface="Arial" charset="0"/>
                <a:cs typeface="+mn-cs"/>
              </a:rPr>
              <a:t>CE: 4 – 10 dS/m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 typeface="Wingdings" pitchFamily="2" charset="2"/>
              <a:buAutoNum type="arabicParenBoth"/>
            </a:pPr>
            <a:r>
              <a:rPr lang="es-MX" altLang="es-AR" sz="2000" b="1">
                <a:solidFill>
                  <a:srgbClr val="99FF33"/>
                </a:solidFill>
                <a:latin typeface="Arial" charset="0"/>
                <a:cs typeface="+mn-cs"/>
              </a:rPr>
              <a:t>Interm. favorables</a:t>
            </a:r>
            <a:r>
              <a:rPr lang="es-MX" altLang="es-AR" sz="2000">
                <a:solidFill>
                  <a:srgbClr val="99FF33"/>
                </a:solidFill>
                <a:latin typeface="Arial" charset="0"/>
                <a:cs typeface="+mn-cs"/>
              </a:rPr>
              <a:t>: herbicida + intersiembra de leguminosas</a:t>
            </a:r>
            <a:r>
              <a:rPr lang="es-MX" altLang="es-AR" sz="2000" b="1">
                <a:solidFill>
                  <a:srgbClr val="99FF33"/>
                </a:solidFill>
                <a:latin typeface="Arial" charset="0"/>
                <a:cs typeface="+mn-cs"/>
              </a:rPr>
              <a:t> </a:t>
            </a:r>
            <a:r>
              <a:rPr lang="es-MX" altLang="es-AR" sz="2000">
                <a:solidFill>
                  <a:srgbClr val="99FF33"/>
                </a:solidFill>
                <a:latin typeface="Arial" charset="0"/>
                <a:cs typeface="+mn-cs"/>
              </a:rPr>
              <a:t>(Trebol Blanco; L.tenuis, Trebol Frutilla)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 typeface="Wingdings" pitchFamily="2" charset="2"/>
              <a:buAutoNum type="arabicParenBoth"/>
            </a:pPr>
            <a:r>
              <a:rPr lang="es-MX" altLang="es-AR" sz="2000" b="1">
                <a:solidFill>
                  <a:srgbClr val="99FF33"/>
                </a:solidFill>
                <a:latin typeface="Arial" charset="0"/>
                <a:cs typeface="+mn-cs"/>
              </a:rPr>
              <a:t>Interm. desfavorables</a:t>
            </a:r>
            <a:r>
              <a:rPr lang="es-MX" altLang="es-AR" sz="2000">
                <a:solidFill>
                  <a:srgbClr val="99FF33"/>
                </a:solidFill>
                <a:latin typeface="Arial" charset="0"/>
                <a:cs typeface="+mn-cs"/>
              </a:rPr>
              <a:t>: pastoreo racional de campo natural</a:t>
            </a:r>
            <a:endParaRPr lang="es-ES" altLang="es-AR" sz="2000">
              <a:solidFill>
                <a:srgbClr val="99FF33"/>
              </a:solidFill>
              <a:latin typeface="Arial" charset="0"/>
              <a:cs typeface="+mn-cs"/>
            </a:endParaRPr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7162800" y="2971800"/>
            <a:ext cx="1981200" cy="364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AR" sz="2000">
                <a:solidFill>
                  <a:srgbClr val="66FFFF"/>
                </a:solidFill>
                <a:cs typeface="+mn-cs"/>
              </a:rPr>
              <a:t>(c) </a:t>
            </a:r>
            <a:r>
              <a:rPr lang="es-MX" altLang="es-AR" sz="2000" u="sng">
                <a:solidFill>
                  <a:srgbClr val="66FFFF"/>
                </a:solidFill>
                <a:cs typeface="+mn-cs"/>
              </a:rPr>
              <a:t>Condición desfavorable: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s-MX" altLang="es-AR" sz="2000">
                <a:solidFill>
                  <a:srgbClr val="66FFFF"/>
                </a:solidFill>
                <a:cs typeface="+mn-cs"/>
              </a:rPr>
              <a:t> Prof. napa &lt;50 cm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s-MX" altLang="es-AR" sz="2000">
                <a:solidFill>
                  <a:srgbClr val="66FFFF"/>
                </a:solidFill>
                <a:cs typeface="+mn-cs"/>
              </a:rPr>
              <a:t> 0 -&lt;25% de cobertura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s-MX" altLang="es-AR" sz="2000">
                <a:solidFill>
                  <a:srgbClr val="66FFFF"/>
                </a:solidFill>
                <a:cs typeface="+mn-cs"/>
              </a:rPr>
              <a:t>CE:&gt;12 dS/m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s-MX" altLang="es-AR" sz="2000">
                <a:solidFill>
                  <a:srgbClr val="66FFFF"/>
                </a:solidFill>
                <a:cs typeface="+mn-cs"/>
              </a:rPr>
              <a:t>Clausura hasta ocurrencia de lluvias normales</a:t>
            </a:r>
            <a:endParaRPr lang="es-ES" altLang="es-AR" sz="2000">
              <a:solidFill>
                <a:srgbClr val="66FFFF"/>
              </a:solidFill>
              <a:cs typeface="+mn-cs"/>
            </a:endParaRPr>
          </a:p>
        </p:txBody>
      </p:sp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34925" y="692150"/>
            <a:ext cx="9144000" cy="2236788"/>
            <a:chOff x="0" y="1759"/>
            <a:chExt cx="5760" cy="1409"/>
          </a:xfrm>
        </p:grpSpPr>
        <p:pic>
          <p:nvPicPr>
            <p:cNvPr id="107523" name="Picture 3" descr="toposecuenc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59"/>
              <a:ext cx="5760" cy="1409"/>
            </a:xfrm>
            <a:prstGeom prst="rect">
              <a:avLst/>
            </a:prstGeom>
            <a:solidFill>
              <a:srgbClr val="FF9900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07524" name="Freeform 4"/>
            <p:cNvSpPr>
              <a:spLocks/>
            </p:cNvSpPr>
            <p:nvPr/>
          </p:nvSpPr>
          <p:spPr bwMode="auto">
            <a:xfrm>
              <a:off x="148" y="2442"/>
              <a:ext cx="5604" cy="323"/>
            </a:xfrm>
            <a:custGeom>
              <a:avLst/>
              <a:gdLst>
                <a:gd name="T0" fmla="*/ 0 w 5604"/>
                <a:gd name="T1" fmla="*/ 175 h 323"/>
                <a:gd name="T2" fmla="*/ 214 w 5604"/>
                <a:gd name="T3" fmla="*/ 175 h 323"/>
                <a:gd name="T4" fmla="*/ 296 w 5604"/>
                <a:gd name="T5" fmla="*/ 142 h 323"/>
                <a:gd name="T6" fmla="*/ 395 w 5604"/>
                <a:gd name="T7" fmla="*/ 101 h 323"/>
                <a:gd name="T8" fmla="*/ 625 w 5604"/>
                <a:gd name="T9" fmla="*/ 134 h 323"/>
                <a:gd name="T10" fmla="*/ 642 w 5604"/>
                <a:gd name="T11" fmla="*/ 175 h 323"/>
                <a:gd name="T12" fmla="*/ 757 w 5604"/>
                <a:gd name="T13" fmla="*/ 208 h 323"/>
                <a:gd name="T14" fmla="*/ 1160 w 5604"/>
                <a:gd name="T15" fmla="*/ 273 h 323"/>
                <a:gd name="T16" fmla="*/ 1333 w 5604"/>
                <a:gd name="T17" fmla="*/ 282 h 323"/>
                <a:gd name="T18" fmla="*/ 1366 w 5604"/>
                <a:gd name="T19" fmla="*/ 265 h 323"/>
                <a:gd name="T20" fmla="*/ 1424 w 5604"/>
                <a:gd name="T21" fmla="*/ 257 h 323"/>
                <a:gd name="T22" fmla="*/ 1465 w 5604"/>
                <a:gd name="T23" fmla="*/ 216 h 323"/>
                <a:gd name="T24" fmla="*/ 1498 w 5604"/>
                <a:gd name="T25" fmla="*/ 208 h 323"/>
                <a:gd name="T26" fmla="*/ 1745 w 5604"/>
                <a:gd name="T27" fmla="*/ 183 h 323"/>
                <a:gd name="T28" fmla="*/ 1810 w 5604"/>
                <a:gd name="T29" fmla="*/ 125 h 323"/>
                <a:gd name="T30" fmla="*/ 2460 w 5604"/>
                <a:gd name="T31" fmla="*/ 117 h 323"/>
                <a:gd name="T32" fmla="*/ 2625 w 5604"/>
                <a:gd name="T33" fmla="*/ 125 h 323"/>
                <a:gd name="T34" fmla="*/ 2666 w 5604"/>
                <a:gd name="T35" fmla="*/ 175 h 323"/>
                <a:gd name="T36" fmla="*/ 2716 w 5604"/>
                <a:gd name="T37" fmla="*/ 183 h 323"/>
                <a:gd name="T38" fmla="*/ 2880 w 5604"/>
                <a:gd name="T39" fmla="*/ 199 h 323"/>
                <a:gd name="T40" fmla="*/ 3431 w 5604"/>
                <a:gd name="T41" fmla="*/ 257 h 323"/>
                <a:gd name="T42" fmla="*/ 3522 w 5604"/>
                <a:gd name="T43" fmla="*/ 265 h 323"/>
                <a:gd name="T44" fmla="*/ 3687 w 5604"/>
                <a:gd name="T45" fmla="*/ 282 h 323"/>
                <a:gd name="T46" fmla="*/ 3826 w 5604"/>
                <a:gd name="T47" fmla="*/ 323 h 323"/>
                <a:gd name="T48" fmla="*/ 4156 w 5604"/>
                <a:gd name="T49" fmla="*/ 290 h 323"/>
                <a:gd name="T50" fmla="*/ 4444 w 5604"/>
                <a:gd name="T51" fmla="*/ 208 h 323"/>
                <a:gd name="T52" fmla="*/ 4485 w 5604"/>
                <a:gd name="T53" fmla="*/ 166 h 323"/>
                <a:gd name="T54" fmla="*/ 4551 w 5604"/>
                <a:gd name="T55" fmla="*/ 117 h 323"/>
                <a:gd name="T56" fmla="*/ 4600 w 5604"/>
                <a:gd name="T57" fmla="*/ 84 h 323"/>
                <a:gd name="T58" fmla="*/ 4625 w 5604"/>
                <a:gd name="T59" fmla="*/ 68 h 323"/>
                <a:gd name="T60" fmla="*/ 4690 w 5604"/>
                <a:gd name="T61" fmla="*/ 2 h 323"/>
                <a:gd name="T62" fmla="*/ 4781 w 5604"/>
                <a:gd name="T63" fmla="*/ 10 h 323"/>
                <a:gd name="T64" fmla="*/ 4929 w 5604"/>
                <a:gd name="T65" fmla="*/ 27 h 323"/>
                <a:gd name="T66" fmla="*/ 5464 w 5604"/>
                <a:gd name="T67" fmla="*/ 43 h 323"/>
                <a:gd name="T68" fmla="*/ 5604 w 5604"/>
                <a:gd name="T69" fmla="*/ 27 h 323"/>
                <a:gd name="T70" fmla="*/ 5596 w 5604"/>
                <a:gd name="T71" fmla="*/ 84 h 323"/>
                <a:gd name="T72" fmla="*/ 5579 w 5604"/>
                <a:gd name="T73" fmla="*/ 10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04" h="323">
                  <a:moveTo>
                    <a:pt x="0" y="175"/>
                  </a:moveTo>
                  <a:cubicBezTo>
                    <a:pt x="100" y="187"/>
                    <a:pt x="78" y="188"/>
                    <a:pt x="214" y="175"/>
                  </a:cubicBezTo>
                  <a:cubicBezTo>
                    <a:pt x="242" y="172"/>
                    <a:pt x="268" y="149"/>
                    <a:pt x="296" y="142"/>
                  </a:cubicBezTo>
                  <a:cubicBezTo>
                    <a:pt x="324" y="114"/>
                    <a:pt x="355" y="112"/>
                    <a:pt x="395" y="101"/>
                  </a:cubicBezTo>
                  <a:cubicBezTo>
                    <a:pt x="493" y="107"/>
                    <a:pt x="539" y="115"/>
                    <a:pt x="625" y="134"/>
                  </a:cubicBezTo>
                  <a:cubicBezTo>
                    <a:pt x="631" y="148"/>
                    <a:pt x="631" y="165"/>
                    <a:pt x="642" y="175"/>
                  </a:cubicBezTo>
                  <a:cubicBezTo>
                    <a:pt x="662" y="192"/>
                    <a:pt x="732" y="202"/>
                    <a:pt x="757" y="208"/>
                  </a:cubicBezTo>
                  <a:cubicBezTo>
                    <a:pt x="889" y="242"/>
                    <a:pt x="1024" y="260"/>
                    <a:pt x="1160" y="273"/>
                  </a:cubicBezTo>
                  <a:cubicBezTo>
                    <a:pt x="1217" y="293"/>
                    <a:pt x="1275" y="293"/>
                    <a:pt x="1333" y="282"/>
                  </a:cubicBezTo>
                  <a:cubicBezTo>
                    <a:pt x="1344" y="276"/>
                    <a:pt x="1354" y="268"/>
                    <a:pt x="1366" y="265"/>
                  </a:cubicBezTo>
                  <a:cubicBezTo>
                    <a:pt x="1385" y="260"/>
                    <a:pt x="1407" y="266"/>
                    <a:pt x="1424" y="257"/>
                  </a:cubicBezTo>
                  <a:cubicBezTo>
                    <a:pt x="1441" y="248"/>
                    <a:pt x="1446" y="221"/>
                    <a:pt x="1465" y="216"/>
                  </a:cubicBezTo>
                  <a:cubicBezTo>
                    <a:pt x="1476" y="213"/>
                    <a:pt x="1487" y="211"/>
                    <a:pt x="1498" y="208"/>
                  </a:cubicBezTo>
                  <a:cubicBezTo>
                    <a:pt x="1568" y="133"/>
                    <a:pt x="1491" y="208"/>
                    <a:pt x="1745" y="183"/>
                  </a:cubicBezTo>
                  <a:cubicBezTo>
                    <a:pt x="1767" y="181"/>
                    <a:pt x="1796" y="140"/>
                    <a:pt x="1810" y="125"/>
                  </a:cubicBezTo>
                  <a:cubicBezTo>
                    <a:pt x="2026" y="145"/>
                    <a:pt x="2243" y="130"/>
                    <a:pt x="2460" y="117"/>
                  </a:cubicBezTo>
                  <a:cubicBezTo>
                    <a:pt x="2515" y="120"/>
                    <a:pt x="2570" y="120"/>
                    <a:pt x="2625" y="125"/>
                  </a:cubicBezTo>
                  <a:cubicBezTo>
                    <a:pt x="2680" y="130"/>
                    <a:pt x="2620" y="141"/>
                    <a:pt x="2666" y="175"/>
                  </a:cubicBezTo>
                  <a:cubicBezTo>
                    <a:pt x="2680" y="185"/>
                    <a:pt x="2699" y="180"/>
                    <a:pt x="2716" y="183"/>
                  </a:cubicBezTo>
                  <a:cubicBezTo>
                    <a:pt x="2767" y="217"/>
                    <a:pt x="2822" y="208"/>
                    <a:pt x="2880" y="199"/>
                  </a:cubicBezTo>
                  <a:cubicBezTo>
                    <a:pt x="3063" y="221"/>
                    <a:pt x="3245" y="244"/>
                    <a:pt x="3431" y="257"/>
                  </a:cubicBezTo>
                  <a:cubicBezTo>
                    <a:pt x="3461" y="259"/>
                    <a:pt x="3492" y="262"/>
                    <a:pt x="3522" y="265"/>
                  </a:cubicBezTo>
                  <a:cubicBezTo>
                    <a:pt x="3577" y="270"/>
                    <a:pt x="3687" y="282"/>
                    <a:pt x="3687" y="282"/>
                  </a:cubicBezTo>
                  <a:cubicBezTo>
                    <a:pt x="3751" y="303"/>
                    <a:pt x="3747" y="313"/>
                    <a:pt x="3826" y="323"/>
                  </a:cubicBezTo>
                  <a:cubicBezTo>
                    <a:pt x="3936" y="315"/>
                    <a:pt x="4047" y="311"/>
                    <a:pt x="4156" y="290"/>
                  </a:cubicBezTo>
                  <a:cubicBezTo>
                    <a:pt x="4212" y="230"/>
                    <a:pt x="4365" y="218"/>
                    <a:pt x="4444" y="208"/>
                  </a:cubicBezTo>
                  <a:cubicBezTo>
                    <a:pt x="4475" y="160"/>
                    <a:pt x="4442" y="204"/>
                    <a:pt x="4485" y="166"/>
                  </a:cubicBezTo>
                  <a:cubicBezTo>
                    <a:pt x="4542" y="116"/>
                    <a:pt x="4503" y="132"/>
                    <a:pt x="4551" y="117"/>
                  </a:cubicBezTo>
                  <a:cubicBezTo>
                    <a:pt x="4567" y="106"/>
                    <a:pt x="4584" y="95"/>
                    <a:pt x="4600" y="84"/>
                  </a:cubicBezTo>
                  <a:cubicBezTo>
                    <a:pt x="4608" y="79"/>
                    <a:pt x="4625" y="68"/>
                    <a:pt x="4625" y="68"/>
                  </a:cubicBezTo>
                  <a:cubicBezTo>
                    <a:pt x="4643" y="39"/>
                    <a:pt x="4666" y="26"/>
                    <a:pt x="4690" y="2"/>
                  </a:cubicBezTo>
                  <a:cubicBezTo>
                    <a:pt x="4720" y="5"/>
                    <a:pt x="4751" y="7"/>
                    <a:pt x="4781" y="10"/>
                  </a:cubicBezTo>
                  <a:cubicBezTo>
                    <a:pt x="4830" y="15"/>
                    <a:pt x="4929" y="27"/>
                    <a:pt x="4929" y="27"/>
                  </a:cubicBezTo>
                  <a:cubicBezTo>
                    <a:pt x="5102" y="0"/>
                    <a:pt x="5290" y="31"/>
                    <a:pt x="5464" y="43"/>
                  </a:cubicBezTo>
                  <a:cubicBezTo>
                    <a:pt x="5512" y="52"/>
                    <a:pt x="5565" y="64"/>
                    <a:pt x="5604" y="27"/>
                  </a:cubicBezTo>
                  <a:cubicBezTo>
                    <a:pt x="5601" y="46"/>
                    <a:pt x="5602" y="66"/>
                    <a:pt x="5596" y="84"/>
                  </a:cubicBezTo>
                  <a:cubicBezTo>
                    <a:pt x="5593" y="92"/>
                    <a:pt x="5579" y="101"/>
                    <a:pt x="5579" y="101"/>
                  </a:cubicBezTo>
                </a:path>
              </a:pathLst>
            </a:custGeom>
            <a:noFill/>
            <a:ln w="7620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2400">
                <a:solidFill>
                  <a:srgbClr val="000000"/>
                </a:solidFill>
                <a:cs typeface="+mn-cs"/>
              </a:endParaRPr>
            </a:p>
          </p:txBody>
        </p:sp>
      </p:grp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8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770" grpId="0" autoUpdateAnimBg="0"/>
      <p:bldP spid="32787" grpId="0" autoUpdateAnimBg="0"/>
      <p:bldP spid="32788" grpId="0" autoUpdateAnimBg="0"/>
      <p:bldP spid="3278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99120" y="504007"/>
            <a:ext cx="8480401" cy="1196752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br>
              <a:rPr lang="es-AR" sz="2800" dirty="0">
                <a:solidFill>
                  <a:srgbClr val="FFFFFF"/>
                </a:solidFill>
              </a:rPr>
            </a:br>
            <a:r>
              <a:rPr lang="es-AR" sz="2800" dirty="0">
                <a:solidFill>
                  <a:srgbClr val="FFFFFF"/>
                </a:solidFill>
              </a:rPr>
              <a:t> </a:t>
            </a:r>
            <a:r>
              <a:rPr lang="es-AR" sz="2800" dirty="0">
                <a:solidFill>
                  <a:schemeClr val="bg1"/>
                </a:solidFill>
              </a:rPr>
              <a:t>AMBIENTES ARIDOS Y SEMIARIDOS</a:t>
            </a:r>
            <a:br>
              <a:rPr lang="es-AR" sz="2800" dirty="0">
                <a:solidFill>
                  <a:schemeClr val="bg1"/>
                </a:solidFill>
              </a:rPr>
            </a:br>
            <a:r>
              <a:rPr lang="es-AR" sz="2800" dirty="0">
                <a:solidFill>
                  <a:schemeClr val="bg1"/>
                </a:solidFill>
              </a:rPr>
              <a:t>No irrigados</a:t>
            </a:r>
            <a:r>
              <a:rPr lang="es-AR" sz="2800" dirty="0">
                <a:solidFill>
                  <a:srgbClr val="FFFFFF"/>
                </a:solidFill>
              </a:rPr>
              <a:t> </a:t>
            </a:r>
            <a:br>
              <a:rPr lang="es-AR" sz="2800" dirty="0">
                <a:solidFill>
                  <a:srgbClr val="FFFFFF"/>
                </a:solidFill>
              </a:rPr>
            </a:br>
            <a:endParaRPr lang="es-AR" sz="2800" dirty="0">
              <a:solidFill>
                <a:srgbClr val="FFFFFF"/>
              </a:solidFill>
            </a:endParaRP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539750" y="2420938"/>
            <a:ext cx="568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AR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0" y="19891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s-AR" sz="2400">
                <a:solidFill>
                  <a:srgbClr val="6565FF"/>
                </a:solidFill>
              </a:rPr>
              <a:t>Clima: </a:t>
            </a:r>
            <a:r>
              <a:rPr lang="es-AR">
                <a:solidFill>
                  <a:srgbClr val="6565FF"/>
                </a:solidFill>
              </a:rPr>
              <a:t> </a:t>
            </a:r>
            <a:r>
              <a:rPr lang="es-AR" sz="2800"/>
              <a:t>baja precipitación </a:t>
            </a:r>
            <a:r>
              <a:rPr lang="es-AR" sz="2400"/>
              <a:t>y</a:t>
            </a:r>
            <a:r>
              <a:rPr lang="es-AR" sz="2800"/>
              <a:t> alta evaporación</a:t>
            </a:r>
            <a:r>
              <a:rPr lang="es-AR"/>
              <a:t> </a:t>
            </a:r>
            <a:endParaRPr lang="es-E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2852738"/>
            <a:ext cx="9144000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sz="2400" dirty="0">
                <a:solidFill>
                  <a:srgbClr val="6565FF"/>
                </a:solidFill>
              </a:rPr>
              <a:t>Origen: </a:t>
            </a:r>
            <a:r>
              <a:rPr lang="es-AR" sz="2400" dirty="0"/>
              <a:t>pueden formarse in situ por </a:t>
            </a:r>
            <a:r>
              <a:rPr lang="es-AR" sz="2400" b="1" dirty="0"/>
              <a:t>meteorización del material original</a:t>
            </a:r>
            <a:r>
              <a:rPr lang="es-AR" sz="2400" dirty="0"/>
              <a:t> o por </a:t>
            </a:r>
            <a:r>
              <a:rPr lang="es-AR" sz="2400" b="1" dirty="0"/>
              <a:t>napas freáticas salinas</a:t>
            </a:r>
            <a:r>
              <a:rPr lang="es-AR" sz="2400" dirty="0"/>
              <a:t> y muy salinas cercanas a la superficie.</a:t>
            </a:r>
          </a:p>
          <a:p>
            <a:pPr>
              <a:spcBef>
                <a:spcPct val="50000"/>
              </a:spcBef>
            </a:pPr>
            <a:endParaRPr lang="es-ES" sz="3200" dirty="0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0" y="60213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400">
                <a:solidFill>
                  <a:srgbClr val="6565FF"/>
                </a:solidFill>
              </a:rPr>
              <a:t>Suelos: </a:t>
            </a:r>
            <a:r>
              <a:rPr lang="es-AR" sz="2400"/>
              <a:t>En casos extremos </a:t>
            </a:r>
            <a:r>
              <a:rPr lang="es-AR" sz="2400" b="1"/>
              <a:t>Aridisoles</a:t>
            </a:r>
            <a:r>
              <a:rPr lang="es-AR" sz="2400"/>
              <a:t> y </a:t>
            </a:r>
            <a:r>
              <a:rPr lang="es-AR" sz="2400" b="1"/>
              <a:t>Entisoles</a:t>
            </a:r>
            <a:endParaRPr lang="es-ES"/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0" y="4149725"/>
            <a:ext cx="8675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sz="2400"/>
              <a:t>             Cuando la evaporación es extrema se forman </a:t>
            </a:r>
            <a:r>
              <a:rPr lang="es-AR" sz="2400" b="1"/>
              <a:t>Salinas</a:t>
            </a:r>
            <a:endParaRPr lang="es-ES" sz="2400" b="1"/>
          </a:p>
        </p:txBody>
      </p:sp>
      <p:grpSp>
        <p:nvGrpSpPr>
          <p:cNvPr id="18449" name="Group 17"/>
          <p:cNvGrpSpPr>
            <a:grpSpLocks/>
          </p:cNvGrpSpPr>
          <p:nvPr/>
        </p:nvGrpSpPr>
        <p:grpSpPr bwMode="auto">
          <a:xfrm>
            <a:off x="-234156" y="2098"/>
            <a:ext cx="9144000" cy="6858000"/>
            <a:chOff x="0" y="0"/>
            <a:chExt cx="5760" cy="4320"/>
          </a:xfrm>
        </p:grpSpPr>
        <p:sp>
          <p:nvSpPr>
            <p:cNvPr id="17423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grpSp>
          <p:nvGrpSpPr>
            <p:cNvPr id="17424" name="Group 13"/>
            <p:cNvGrpSpPr>
              <a:grpSpLocks/>
            </p:cNvGrpSpPr>
            <p:nvPr/>
          </p:nvGrpSpPr>
          <p:grpSpPr bwMode="auto">
            <a:xfrm>
              <a:off x="113" y="102"/>
              <a:ext cx="5607" cy="3874"/>
              <a:chOff x="884" y="385"/>
              <a:chExt cx="4015" cy="3162"/>
            </a:xfrm>
          </p:grpSpPr>
          <p:pic>
            <p:nvPicPr>
              <p:cNvPr id="17425" name="Picture 2" descr="PA18034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61" y="385"/>
                <a:ext cx="3938" cy="294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7426" name="3 Rectángulo"/>
              <p:cNvSpPr>
                <a:spLocks noChangeArrowheads="1"/>
              </p:cNvSpPr>
              <p:nvPr/>
            </p:nvSpPr>
            <p:spPr bwMode="auto">
              <a:xfrm>
                <a:off x="884" y="3385"/>
                <a:ext cx="3946" cy="1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AR" sz="1400"/>
                  <a:t>Aspecto del paisaje en un campo de la depresión de laguna de Mar Chiquita (norte de Córdoba).</a:t>
                </a:r>
              </a:p>
            </p:txBody>
          </p:sp>
        </p:grpSp>
      </p:grpSp>
      <p:grpSp>
        <p:nvGrpSpPr>
          <p:cNvPr id="18451" name="Group 19"/>
          <p:cNvGrpSpPr>
            <a:grpSpLocks/>
          </p:cNvGrpSpPr>
          <p:nvPr/>
        </p:nvGrpSpPr>
        <p:grpSpPr bwMode="auto">
          <a:xfrm>
            <a:off x="-90860" y="0"/>
            <a:ext cx="9144000" cy="6858000"/>
            <a:chOff x="-56" y="0"/>
            <a:chExt cx="5760" cy="4320"/>
          </a:xfrm>
        </p:grpSpPr>
        <p:sp>
          <p:nvSpPr>
            <p:cNvPr id="17419" name="Rectangle 18"/>
            <p:cNvSpPr>
              <a:spLocks noChangeArrowheads="1"/>
            </p:cNvSpPr>
            <p:nvPr/>
          </p:nvSpPr>
          <p:spPr bwMode="auto">
            <a:xfrm>
              <a:off x="-56" y="0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grpSp>
          <p:nvGrpSpPr>
            <p:cNvPr id="17420" name="Group 10"/>
            <p:cNvGrpSpPr>
              <a:grpSpLocks/>
            </p:cNvGrpSpPr>
            <p:nvPr/>
          </p:nvGrpSpPr>
          <p:grpSpPr bwMode="auto">
            <a:xfrm>
              <a:off x="113" y="119"/>
              <a:ext cx="5534" cy="4076"/>
              <a:chOff x="839" y="663"/>
              <a:chExt cx="3946" cy="3147"/>
            </a:xfrm>
          </p:grpSpPr>
          <p:pic>
            <p:nvPicPr>
              <p:cNvPr id="17421" name="Picture 3" descr="P722014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39" y="663"/>
                <a:ext cx="3930" cy="294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7422" name="4 Rectángulo"/>
              <p:cNvSpPr>
                <a:spLocks noChangeArrowheads="1"/>
              </p:cNvSpPr>
              <p:nvPr/>
            </p:nvSpPr>
            <p:spPr bwMode="auto">
              <a:xfrm>
                <a:off x="839" y="3627"/>
                <a:ext cx="3946" cy="18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AR" sz="1400"/>
                  <a:t>Panorámica de un salitral en Salinas del Bevedero, Provincia de San Luis</a:t>
                </a:r>
                <a:r>
                  <a:rPr lang="es-AR"/>
                  <a:t>.</a:t>
                </a:r>
              </a:p>
            </p:txBody>
          </p:sp>
        </p:grpSp>
      </p:grp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3492500" y="5445125"/>
            <a:ext cx="5327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u="sng" dirty="0"/>
              <a:t>Actividad predominante</a:t>
            </a:r>
            <a:r>
              <a:rPr lang="es-ES_tradnl" sz="2000" dirty="0"/>
              <a:t>: ganadería extensiva</a:t>
            </a:r>
            <a:endParaRPr lang="es-ES" sz="2000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2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437" grpId="0"/>
      <p:bldP spid="18438" grpId="0"/>
      <p:bldP spid="18447" grpId="0"/>
      <p:bldP spid="1742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44675"/>
            <a:ext cx="8229600" cy="374491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s-AR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EFECTOS DEL AUMENTO DE LA COBERTURA VEGETAL</a:t>
            </a:r>
            <a:br>
              <a:rPr lang="es-AR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AR" sz="2400">
                <a:solidFill>
                  <a:srgbClr val="FFFFFF"/>
                </a:solidFill>
              </a:rPr>
              <a:t>Pastizales Naturales o Pasturas Implantadas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0000">
            <a:off x="11052175" y="1025525"/>
            <a:ext cx="756761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6411913"/>
            <a:ext cx="8231188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113" y="620713"/>
            <a:ext cx="6881812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1550" y="3357563"/>
            <a:ext cx="68992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971550" y="692150"/>
            <a:ext cx="38893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/>
              <a:t>Carbono oxidable (g.kg</a:t>
            </a:r>
            <a:r>
              <a:rPr lang="es-ES_tradnl" baseline="30000"/>
              <a:t>-1</a:t>
            </a:r>
            <a:r>
              <a:rPr lang="es-ES_tradnl"/>
              <a:t>)</a:t>
            </a:r>
            <a:endParaRPr lang="es-ES"/>
          </a:p>
        </p:txBody>
      </p:sp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4859338" y="620713"/>
            <a:ext cx="388937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/>
              <a:t>Nitrógeno total (%)</a:t>
            </a:r>
            <a:endParaRPr lang="es-ES"/>
          </a:p>
        </p:txBody>
      </p:sp>
      <p:sp>
        <p:nvSpPr>
          <p:cNvPr id="69639" name="Text Box 9"/>
          <p:cNvSpPr txBox="1">
            <a:spLocks noChangeArrowheads="1"/>
          </p:cNvSpPr>
          <p:nvPr/>
        </p:nvSpPr>
        <p:spPr bwMode="auto">
          <a:xfrm>
            <a:off x="1692275" y="3500438"/>
            <a:ext cx="2665413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/>
              <a:t>pH</a:t>
            </a:r>
            <a:endParaRPr lang="es-ES"/>
          </a:p>
        </p:txBody>
      </p:sp>
      <p:sp>
        <p:nvSpPr>
          <p:cNvPr id="69640" name="Text Box 10"/>
          <p:cNvSpPr txBox="1">
            <a:spLocks noChangeArrowheads="1"/>
          </p:cNvSpPr>
          <p:nvPr/>
        </p:nvSpPr>
        <p:spPr bwMode="auto">
          <a:xfrm>
            <a:off x="5076825" y="3500438"/>
            <a:ext cx="388937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/>
              <a:t>CE (dS.m</a:t>
            </a:r>
            <a:r>
              <a:rPr lang="es-ES_tradnl" baseline="30000"/>
              <a:t>-1</a:t>
            </a:r>
            <a:r>
              <a:rPr lang="es-ES_tradnl"/>
              <a:t>)</a:t>
            </a:r>
            <a:endParaRPr lang="es-ES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484313"/>
            <a:ext cx="7551738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3 Rectángulo"/>
          <p:cNvSpPr>
            <a:spLocks noChangeArrowheads="1"/>
          </p:cNvSpPr>
          <p:nvPr/>
        </p:nvSpPr>
        <p:spPr bwMode="auto">
          <a:xfrm>
            <a:off x="323850" y="549275"/>
            <a:ext cx="75612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/>
              <a:t>Evolución de la salinidad del suelo en el campo natural y en el suelo tratado con cobertura de rastrojos y siembra de agropiro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700213"/>
            <a:ext cx="3692525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1557338"/>
            <a:ext cx="2894013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213" y="4221163"/>
            <a:ext cx="3178175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2725" y="4221163"/>
            <a:ext cx="2698750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3 Rectángulo"/>
          <p:cNvSpPr>
            <a:spLocks noChangeArrowheads="1"/>
          </p:cNvSpPr>
          <p:nvPr/>
        </p:nvSpPr>
        <p:spPr bwMode="auto">
          <a:xfrm>
            <a:off x="250825" y="549275"/>
            <a:ext cx="8281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Variación en profundidad de variables edáficas en un suelo con agropiro en clausura y con pastura natural sobrepastoreada (Casas y Pittaluga, 1984)</a:t>
            </a:r>
            <a:endParaRPr lang="es-AR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44675"/>
            <a:ext cx="8229600" cy="374491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s-A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EFECTOS DE LA FORESTACION</a:t>
            </a:r>
            <a:br>
              <a:rPr lang="es-AR" sz="2400">
                <a:solidFill>
                  <a:srgbClr val="FFFFFF"/>
                </a:solidFill>
              </a:rPr>
            </a:br>
            <a:endParaRPr lang="es-AR" sz="2400">
              <a:solidFill>
                <a:srgbClr val="FFFFFF"/>
              </a:solidFill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539750" y="1916113"/>
            <a:ext cx="80645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/>
              <a:t>Los principales efectos pueden sintetizarse:</a:t>
            </a:r>
            <a:endParaRPr lang="es-AR" dirty="0"/>
          </a:p>
          <a:p>
            <a:r>
              <a:rPr lang="es-ES" dirty="0"/>
              <a:t> </a:t>
            </a:r>
            <a:endParaRPr lang="es-AR" dirty="0"/>
          </a:p>
          <a:p>
            <a:pPr algn="just">
              <a:buClr>
                <a:schemeClr val="bg2"/>
              </a:buClr>
              <a:buFont typeface="Wingdings" pitchFamily="2" charset="2"/>
              <a:buChar char="§"/>
            </a:pPr>
            <a:r>
              <a:rPr lang="es-ES" b="1" dirty="0"/>
              <a:t>Mayor Transpiración</a:t>
            </a:r>
            <a:r>
              <a:rPr lang="es-ES" dirty="0"/>
              <a:t> y </a:t>
            </a:r>
            <a:r>
              <a:rPr lang="es-ES" b="1" dirty="0"/>
              <a:t>Profundidad de Raíces</a:t>
            </a:r>
            <a:r>
              <a:rPr lang="es-ES" dirty="0"/>
              <a:t> determinan acumulación de sales en profundidad asociado en algunos casos al uso del agua freática.</a:t>
            </a:r>
          </a:p>
          <a:p>
            <a:pPr algn="just">
              <a:buClr>
                <a:schemeClr val="bg2"/>
              </a:buClr>
              <a:buFont typeface="Wingdings" pitchFamily="2" charset="2"/>
              <a:buChar char="§"/>
            </a:pPr>
            <a:endParaRPr lang="es-ES_tradnl" dirty="0"/>
          </a:p>
          <a:p>
            <a:pPr algn="just">
              <a:buClr>
                <a:schemeClr val="bg2"/>
              </a:buClr>
              <a:buFont typeface="Wingdings" pitchFamily="2" charset="2"/>
              <a:buChar char="§"/>
            </a:pPr>
            <a:endParaRPr lang="es-AR" dirty="0"/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endParaRPr lang="es-AR" dirty="0"/>
          </a:p>
          <a:p>
            <a:pPr algn="just">
              <a:buClr>
                <a:schemeClr val="bg2"/>
              </a:buClr>
              <a:buFont typeface="Wingdings" pitchFamily="2" charset="2"/>
              <a:buChar char="§"/>
            </a:pPr>
            <a:r>
              <a:rPr lang="es-ES" b="1" dirty="0"/>
              <a:t>Menor Evaporación</a:t>
            </a:r>
            <a:r>
              <a:rPr lang="es-ES" dirty="0"/>
              <a:t> del suelo por mayor </a:t>
            </a:r>
            <a:r>
              <a:rPr lang="es-ES" dirty="0" err="1"/>
              <a:t>canopeo</a:t>
            </a:r>
            <a:r>
              <a:rPr lang="es-ES" dirty="0"/>
              <a:t> y broza ( menor radiación solar en superficie ).</a:t>
            </a:r>
            <a:endParaRPr lang="es-AR" dirty="0"/>
          </a:p>
          <a:p>
            <a:pPr algn="just">
              <a:buClr>
                <a:schemeClr val="bg2"/>
              </a:buClr>
              <a:buFont typeface="Wingdings" pitchFamily="2" charset="2"/>
              <a:buChar char="§"/>
            </a:pPr>
            <a:endParaRPr lang="es-AR" dirty="0"/>
          </a:p>
          <a:p>
            <a:pPr algn="just">
              <a:buClr>
                <a:schemeClr val="bg2"/>
              </a:buClr>
              <a:buFont typeface="Wingdings" pitchFamily="2" charset="2"/>
              <a:buChar char="§"/>
            </a:pPr>
            <a:endParaRPr lang="es-AR" dirty="0"/>
          </a:p>
          <a:p>
            <a:pPr algn="just">
              <a:buClr>
                <a:schemeClr val="bg2"/>
              </a:buClr>
              <a:buFont typeface="Wingdings" pitchFamily="2" charset="2"/>
              <a:buChar char="§"/>
            </a:pPr>
            <a:endParaRPr lang="es-AR" dirty="0"/>
          </a:p>
          <a:p>
            <a:pPr algn="just">
              <a:buClr>
                <a:schemeClr val="bg2"/>
              </a:buClr>
              <a:buFont typeface="Wingdings" pitchFamily="2" charset="2"/>
              <a:buChar char="§"/>
            </a:pPr>
            <a:r>
              <a:rPr lang="es-ES" b="1" dirty="0"/>
              <a:t>Mayor Infiltración</a:t>
            </a:r>
            <a:r>
              <a:rPr lang="es-ES" dirty="0"/>
              <a:t> provoca lavado de sales de superficie a profundidad (drenaje profundo – </a:t>
            </a:r>
            <a:r>
              <a:rPr lang="es-ES" dirty="0" err="1"/>
              <a:t>biodrenaje</a:t>
            </a:r>
            <a:r>
              <a:rPr lang="es-ES" dirty="0"/>
              <a:t> -).</a:t>
            </a:r>
            <a:endParaRPr lang="es-AR" dirty="0"/>
          </a:p>
        </p:txBody>
      </p:sp>
      <p:sp>
        <p:nvSpPr>
          <p:cNvPr id="5" name="4 Rectángulo"/>
          <p:cNvSpPr/>
          <p:nvPr/>
        </p:nvSpPr>
        <p:spPr>
          <a:xfrm>
            <a:off x="611560" y="692696"/>
            <a:ext cx="7920880" cy="830997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Dinámica del agua y las sales en la Forestación sobre pastizales.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9552" y="464270"/>
            <a:ext cx="8366248" cy="830997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u="sng" dirty="0">
                <a:solidFill>
                  <a:schemeClr val="tx1"/>
                </a:solidFill>
              </a:rPr>
              <a:t>Impactos de la Forestación sobre pastizales con limitaciones por sodio- salinidad-</a:t>
            </a:r>
            <a:r>
              <a:rPr lang="es-AR" sz="2400" b="1" u="sng" dirty="0" err="1">
                <a:solidFill>
                  <a:schemeClr val="tx1"/>
                </a:solidFill>
              </a:rPr>
              <a:t>anegabilidad</a:t>
            </a:r>
            <a:r>
              <a:rPr lang="es-AR" sz="2400" b="1" u="sng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255588" y="1700213"/>
            <a:ext cx="8858250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000" u="sng" dirty="0"/>
              <a:t>Efectos Positivos</a:t>
            </a:r>
          </a:p>
          <a:p>
            <a:endParaRPr lang="es-AR" sz="2000" u="sng" dirty="0"/>
          </a:p>
          <a:p>
            <a:pPr>
              <a:buClr>
                <a:schemeClr val="bg2"/>
              </a:buClr>
              <a:buFont typeface="Wingdings" pitchFamily="2" charset="2"/>
              <a:buChar char="ü"/>
            </a:pPr>
            <a:r>
              <a:rPr lang="es-AR" dirty="0"/>
              <a:t>Aumento de la productividad primaria</a:t>
            </a:r>
          </a:p>
          <a:p>
            <a:pPr>
              <a:buClr>
                <a:schemeClr val="bg2"/>
              </a:buClr>
              <a:buFont typeface="Wingdings" pitchFamily="2" charset="2"/>
              <a:buChar char="ü"/>
            </a:pPr>
            <a:r>
              <a:rPr lang="es-AR" dirty="0"/>
              <a:t>Descenso de la napa freática</a:t>
            </a:r>
          </a:p>
          <a:p>
            <a:pPr>
              <a:buClr>
                <a:schemeClr val="bg2"/>
              </a:buClr>
              <a:buFont typeface="Wingdings" pitchFamily="2" charset="2"/>
              <a:buChar char="ü"/>
            </a:pPr>
            <a:r>
              <a:rPr lang="es-AR" dirty="0"/>
              <a:t>Mejora del </a:t>
            </a:r>
            <a:r>
              <a:rPr lang="es-AR" dirty="0" err="1"/>
              <a:t>Biodrenaje</a:t>
            </a:r>
            <a:endParaRPr lang="es-AR" dirty="0"/>
          </a:p>
          <a:p>
            <a:pPr>
              <a:buClr>
                <a:schemeClr val="bg2"/>
              </a:buClr>
              <a:buFont typeface="Wingdings" pitchFamily="2" charset="2"/>
              <a:buChar char="ü"/>
            </a:pPr>
            <a:r>
              <a:rPr lang="es-AR" dirty="0"/>
              <a:t>Acumulación de sales en profundidad</a:t>
            </a:r>
          </a:p>
          <a:p>
            <a:pPr>
              <a:buClr>
                <a:schemeClr val="bg2"/>
              </a:buClr>
              <a:buFont typeface="Wingdings" pitchFamily="2" charset="2"/>
              <a:buChar char="ü"/>
            </a:pPr>
            <a:r>
              <a:rPr lang="es-AR" dirty="0"/>
              <a:t>Lavado del </a:t>
            </a:r>
            <a:r>
              <a:rPr lang="es-AR" dirty="0" err="1"/>
              <a:t>Na</a:t>
            </a:r>
            <a:r>
              <a:rPr lang="es-AR" dirty="0"/>
              <a:t> en profundidad</a:t>
            </a:r>
          </a:p>
          <a:p>
            <a:pPr>
              <a:buClr>
                <a:schemeClr val="bg2"/>
              </a:buClr>
              <a:buFont typeface="Wingdings" pitchFamily="2" charset="2"/>
              <a:buChar char="ü"/>
            </a:pPr>
            <a:r>
              <a:rPr lang="es-AR" dirty="0"/>
              <a:t>Disminución de inundaciones y anegamientos</a:t>
            </a:r>
          </a:p>
          <a:p>
            <a:pPr>
              <a:buClr>
                <a:schemeClr val="bg2"/>
              </a:buClr>
              <a:buFont typeface="Wingdings" pitchFamily="2" charset="2"/>
              <a:buChar char="ü"/>
            </a:pPr>
            <a:r>
              <a:rPr lang="es-AR" dirty="0"/>
              <a:t>Control de la erosión en áreas con pendiente</a:t>
            </a:r>
          </a:p>
          <a:p>
            <a:endParaRPr lang="es-AR" dirty="0"/>
          </a:p>
          <a:p>
            <a:r>
              <a:rPr lang="es-AR" sz="2000" u="sng" dirty="0"/>
              <a:t>Efectos Negativos</a:t>
            </a:r>
          </a:p>
          <a:p>
            <a:endParaRPr lang="es-AR" dirty="0"/>
          </a:p>
          <a:p>
            <a:pPr>
              <a:buClr>
                <a:schemeClr val="bg2"/>
              </a:buClr>
              <a:buFont typeface="Wingdings" pitchFamily="2" charset="2"/>
              <a:buChar char="û"/>
            </a:pPr>
            <a:r>
              <a:rPr lang="es-AR" dirty="0"/>
              <a:t>Disminución de la Recarga del acuífero (en Regiones de B. H. negativo).</a:t>
            </a:r>
          </a:p>
          <a:p>
            <a:pPr>
              <a:buClr>
                <a:schemeClr val="bg2"/>
              </a:buClr>
              <a:buFont typeface="Wingdings" pitchFamily="2" charset="2"/>
              <a:buChar char="û"/>
            </a:pPr>
            <a:r>
              <a:rPr lang="es-AR" dirty="0"/>
              <a:t>Disminución del Rendimiento Hídrico de la Cuenca ( caudal de cursos de agua ).</a:t>
            </a:r>
          </a:p>
          <a:p>
            <a:pPr>
              <a:buClr>
                <a:schemeClr val="bg2"/>
              </a:buClr>
              <a:buFont typeface="Wingdings" pitchFamily="2" charset="2"/>
              <a:buChar char="û"/>
            </a:pPr>
            <a:r>
              <a:rPr lang="es-AR" dirty="0"/>
              <a:t>Aumento de la salinización en el suelo y/o en el agua freática (Regiones con B.H. negativo para forestales- corresponde a un </a:t>
            </a:r>
            <a:r>
              <a:rPr lang="es-AR" dirty="0" err="1"/>
              <a:t>B.H.Anual</a:t>
            </a:r>
            <a:r>
              <a:rPr lang="es-AR" dirty="0"/>
              <a:t> de + 350 mm con cobertura de pastizal  y napa freática alta – corresponde a 2,5 a 3 m de profundidad para especies forestadas).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13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3763" y="331788"/>
            <a:ext cx="8250237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5"/>
          <p:cNvSpPr>
            <a:spLocks noChangeArrowheads="1"/>
          </p:cNvSpPr>
          <p:nvPr/>
        </p:nvSpPr>
        <p:spPr bwMode="auto">
          <a:xfrm>
            <a:off x="7308850" y="5445125"/>
            <a:ext cx="38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s-ES"/>
          </a:p>
        </p:txBody>
      </p:sp>
      <p:pic>
        <p:nvPicPr>
          <p:cNvPr id="768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692150"/>
            <a:ext cx="5773737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4 Rectángulo"/>
          <p:cNvSpPr>
            <a:spLocks noChangeArrowheads="1"/>
          </p:cNvSpPr>
          <p:nvPr/>
        </p:nvSpPr>
        <p:spPr bwMode="auto">
          <a:xfrm>
            <a:off x="395288" y="2133600"/>
            <a:ext cx="8497887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6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s-AR" sz="2400" dirty="0"/>
              <a:t>Rotaciones con cultivos y pasturas.</a:t>
            </a:r>
          </a:p>
          <a:p>
            <a:pPr marL="342900" indent="-342900">
              <a:spcAft>
                <a:spcPts val="6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s-AR" sz="2400" dirty="0"/>
              <a:t>Sistemas </a:t>
            </a:r>
            <a:r>
              <a:rPr lang="es-AR" sz="2400" dirty="0" err="1"/>
              <a:t>Silvo</a:t>
            </a:r>
            <a:r>
              <a:rPr lang="es-AR" sz="2400" dirty="0"/>
              <a:t>-pastoriles </a:t>
            </a:r>
          </a:p>
          <a:p>
            <a:pPr marL="342900" indent="-342900">
              <a:spcAft>
                <a:spcPts val="6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s-AR" sz="2400" dirty="0"/>
              <a:t>Especies de alta resistencia a la salinidad, </a:t>
            </a:r>
            <a:r>
              <a:rPr lang="es-AR" sz="2400" dirty="0" err="1"/>
              <a:t>sodicidad</a:t>
            </a:r>
            <a:r>
              <a:rPr lang="es-AR" sz="2400" dirty="0"/>
              <a:t>  y anegamiento.</a:t>
            </a:r>
          </a:p>
          <a:p>
            <a:pPr marL="342900" indent="-342900">
              <a:spcAft>
                <a:spcPts val="6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s-ES" sz="2400" dirty="0"/>
              <a:t>Forestación de un porcentaje de la cuenca.</a:t>
            </a:r>
            <a:endParaRPr lang="es-AR" sz="2400" dirty="0"/>
          </a:p>
        </p:txBody>
      </p:sp>
      <p:sp>
        <p:nvSpPr>
          <p:cNvPr id="2" name="1 CuadroTexto"/>
          <p:cNvSpPr txBox="1"/>
          <p:nvPr/>
        </p:nvSpPr>
        <p:spPr>
          <a:xfrm>
            <a:off x="251519" y="793909"/>
            <a:ext cx="8784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u="sng" dirty="0"/>
              <a:t>Manejos recomendados para mitigar efectos negativos de la Forestación sobre pastizales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2 Marcador de contenido"/>
          <p:cNvSpPr>
            <a:spLocks noGrp="1"/>
          </p:cNvSpPr>
          <p:nvPr>
            <p:ph idx="1"/>
          </p:nvPr>
        </p:nvSpPr>
        <p:spPr>
          <a:xfrm>
            <a:off x="468313" y="765175"/>
            <a:ext cx="8229600" cy="431800"/>
          </a:xfrm>
        </p:spPr>
        <p:txBody>
          <a:bodyPr/>
          <a:lstStyle/>
          <a:p>
            <a:pPr marL="0" indent="0" algn="ctr" eaLnBrk="1" hangingPunct="1">
              <a:buClr>
                <a:srgbClr val="00007D"/>
              </a:buClr>
              <a:buFont typeface="Wingdings" pitchFamily="2" charset="2"/>
              <a:buNone/>
            </a:pPr>
            <a:endParaRPr lang="es-AR">
              <a:solidFill>
                <a:srgbClr val="6565FF"/>
              </a:solidFill>
            </a:endParaRPr>
          </a:p>
          <a:p>
            <a:pPr marL="0" indent="0" algn="ctr" eaLnBrk="1" hangingPunct="1">
              <a:buClr>
                <a:srgbClr val="00007D"/>
              </a:buClr>
              <a:buFont typeface="Wingdings" pitchFamily="2" charset="2"/>
              <a:buNone/>
            </a:pPr>
            <a:endParaRPr lang="es-AR" sz="2400">
              <a:solidFill>
                <a:srgbClr val="6565FF"/>
              </a:solidFill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es-AR" sz="1800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4168" y="1747523"/>
            <a:ext cx="9144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sz="2400" dirty="0">
                <a:solidFill>
                  <a:srgbClr val="6565FF"/>
                </a:solidFill>
              </a:rPr>
              <a:t>Origen: </a:t>
            </a:r>
            <a:r>
              <a:rPr lang="es-AR" sz="2400" dirty="0"/>
              <a:t>netamente </a:t>
            </a:r>
            <a:r>
              <a:rPr lang="es-AR" sz="2400" b="1" dirty="0"/>
              <a:t>Antrópico</a:t>
            </a:r>
          </a:p>
          <a:p>
            <a:r>
              <a:rPr lang="es-AR" sz="2400" dirty="0"/>
              <a:t>En este ambiente la salinización se relaciona a la </a:t>
            </a:r>
            <a:r>
              <a:rPr lang="es-AR" sz="2400" b="1" dirty="0"/>
              <a:t>tecnología del riego aplicada</a:t>
            </a:r>
            <a:r>
              <a:rPr lang="es-AR" sz="2400" dirty="0"/>
              <a:t> y la </a:t>
            </a:r>
            <a:r>
              <a:rPr lang="es-AR" sz="2400" b="1" dirty="0"/>
              <a:t>calidad del agua</a:t>
            </a:r>
            <a:r>
              <a:rPr lang="es-AR" sz="2400" dirty="0"/>
              <a:t>. </a:t>
            </a:r>
          </a:p>
          <a:p>
            <a:endParaRPr lang="es-AR" sz="2400" dirty="0"/>
          </a:p>
          <a:p>
            <a:r>
              <a:rPr lang="es-AR" sz="2400" u="sng" dirty="0"/>
              <a:t>Causas</a:t>
            </a:r>
            <a:r>
              <a:rPr lang="es-AR" sz="2400" dirty="0"/>
              <a:t>: calidad del agua de riego; láminas excesivas y/o falta de drenaje.</a:t>
            </a:r>
            <a:endParaRPr lang="es-ES" sz="2400" dirty="0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0" y="5013325"/>
            <a:ext cx="8964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s-AR" sz="2400" dirty="0">
                <a:solidFill>
                  <a:srgbClr val="6565FF"/>
                </a:solidFill>
              </a:rPr>
              <a:t>Localización: </a:t>
            </a:r>
            <a:r>
              <a:rPr lang="es-AR" sz="2400" dirty="0"/>
              <a:t>áreas Áridas bajo riego total</a:t>
            </a:r>
            <a:endParaRPr lang="es-ES" sz="2400" dirty="0"/>
          </a:p>
        </p:txBody>
      </p:sp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3155950" y="5624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es-AR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0" y="61658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400">
                <a:solidFill>
                  <a:srgbClr val="6565FF"/>
                </a:solidFill>
              </a:rPr>
              <a:t>Suelos: </a:t>
            </a:r>
            <a:r>
              <a:rPr lang="es-AR" sz="2400"/>
              <a:t>En casos extremos </a:t>
            </a:r>
            <a:r>
              <a:rPr lang="es-AR" sz="2400" b="1"/>
              <a:t>Aridisoles</a:t>
            </a:r>
            <a:r>
              <a:rPr lang="es-AR" sz="2400"/>
              <a:t> y </a:t>
            </a:r>
            <a:r>
              <a:rPr lang="es-AR" sz="2400" b="1"/>
              <a:t>Entisoles</a:t>
            </a:r>
            <a:endParaRPr lang="es-ES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971550" y="4221163"/>
            <a:ext cx="79930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s-AR"/>
              <a:t>                 concentración de sales, concentración de Na+, concentración de C0H3- respecto a Ca y Mg y concentración de Boro y otros tóxicos.</a:t>
            </a:r>
          </a:p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 rot="5255267" flipV="1">
            <a:off x="1500188" y="3836987"/>
            <a:ext cx="617538" cy="6651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3238500" y="5661025"/>
            <a:ext cx="59055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u="sng"/>
              <a:t>Actividad predominante</a:t>
            </a:r>
            <a:r>
              <a:rPr lang="es-ES_tradnl"/>
              <a:t>: </a:t>
            </a:r>
            <a:r>
              <a:rPr lang="es-ES_tradnl" sz="2000"/>
              <a:t>agricultura intensiva</a:t>
            </a:r>
            <a:endParaRPr lang="es-ES" sz="2000"/>
          </a:p>
        </p:txBody>
      </p:sp>
      <p:sp>
        <p:nvSpPr>
          <p:cNvPr id="3" name="1 Título"/>
          <p:cNvSpPr>
            <a:spLocks noGrp="1"/>
          </p:cNvSpPr>
          <p:nvPr>
            <p:ph type="title" idx="4294967295"/>
          </p:nvPr>
        </p:nvSpPr>
        <p:spPr>
          <a:xfrm>
            <a:off x="64168" y="0"/>
            <a:ext cx="0" cy="0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s-AR" sz="2800">
                <a:solidFill>
                  <a:srgbClr val="FFFFFF"/>
                </a:solidFill>
              </a:rPr>
              <a:t>                            </a:t>
            </a:r>
          </a:p>
        </p:txBody>
      </p:sp>
      <p:sp>
        <p:nvSpPr>
          <p:cNvPr id="4" name="1 Título"/>
          <p:cNvSpPr>
            <a:spLocks/>
          </p:cNvSpPr>
          <p:nvPr/>
        </p:nvSpPr>
        <p:spPr bwMode="auto">
          <a:xfrm>
            <a:off x="367506" y="332656"/>
            <a:ext cx="8229600" cy="792163"/>
          </a:xfrm>
          <a:prstGeom prst="rect">
            <a:avLst/>
          </a:prstGeom>
          <a:gradFill rotWithShape="1">
            <a:gsLst>
              <a:gs pos="0">
                <a:srgbClr val="6565C9"/>
              </a:gs>
              <a:gs pos="80000">
                <a:srgbClr val="8585FF"/>
              </a:gs>
              <a:gs pos="100000">
                <a:srgbClr val="8383FF"/>
              </a:gs>
            </a:gsLst>
            <a:lin ang="16200000"/>
          </a:gradFill>
          <a:ln w="9525" algn="ctr">
            <a:solidFill>
              <a:srgbClr val="9393FC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s-AR" sz="2800" dirty="0">
                <a:solidFill>
                  <a:srgbClr val="FFFFFF"/>
                </a:solidFill>
              </a:rPr>
              <a:t>AREAS BAJO RIEGO TOTAL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3" grpId="0"/>
      <p:bldP spid="22538" grpId="0"/>
      <p:bldP spid="22540" grpId="0" animBg="1"/>
      <p:bldP spid="1844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44675"/>
            <a:ext cx="8229600" cy="374491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s-AR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EFECTOS DEL ENYESADO</a:t>
            </a:r>
            <a:br>
              <a:rPr lang="es-AR" sz="2400">
                <a:solidFill>
                  <a:srgbClr val="FFFFFF"/>
                </a:solidFill>
              </a:rPr>
            </a:br>
            <a:endParaRPr lang="es-AR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4 Rectángulo"/>
          <p:cNvSpPr>
            <a:spLocks noChangeArrowheads="1"/>
          </p:cNvSpPr>
          <p:nvPr/>
        </p:nvSpPr>
        <p:spPr bwMode="auto">
          <a:xfrm>
            <a:off x="827088" y="620713"/>
            <a:ext cx="741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sz="2000" b="1"/>
              <a:t>El laboratorio de Salinidad de Riverside (California) clasifica a las enmiendas en tres tipos:</a:t>
            </a:r>
          </a:p>
        </p:txBody>
      </p:sp>
      <p:sp>
        <p:nvSpPr>
          <p:cNvPr id="80898" name="5 Rectángulo"/>
          <p:cNvSpPr>
            <a:spLocks noChangeArrowheads="1"/>
          </p:cNvSpPr>
          <p:nvPr/>
        </p:nvSpPr>
        <p:spPr bwMode="auto">
          <a:xfrm>
            <a:off x="250825" y="1989138"/>
            <a:ext cx="52578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400"/>
              <a:t>1. Sales solubles de calcio</a:t>
            </a:r>
          </a:p>
          <a:p>
            <a:endParaRPr lang="es-AR" sz="2400"/>
          </a:p>
          <a:p>
            <a:endParaRPr lang="es-AR" sz="2400"/>
          </a:p>
          <a:p>
            <a:endParaRPr lang="es-AR" sz="2400"/>
          </a:p>
          <a:p>
            <a:r>
              <a:rPr lang="es-AR" sz="2400"/>
              <a:t>2. Ácidos o formadores de ácidos</a:t>
            </a:r>
          </a:p>
          <a:p>
            <a:endParaRPr lang="es-AR" sz="2400"/>
          </a:p>
          <a:p>
            <a:endParaRPr lang="es-AR" sz="2400"/>
          </a:p>
          <a:p>
            <a:endParaRPr lang="es-AR" sz="2400"/>
          </a:p>
          <a:p>
            <a:endParaRPr lang="es-AR" sz="2400"/>
          </a:p>
          <a:p>
            <a:endParaRPr lang="es-AR" sz="2400"/>
          </a:p>
          <a:p>
            <a:r>
              <a:rPr lang="es-AR" sz="2400"/>
              <a:t>3. Sales de calcio de baja solubilidad</a:t>
            </a:r>
          </a:p>
          <a:p>
            <a:r>
              <a:rPr lang="es-AR" sz="2400"/>
              <a:t>       (a veces también con magnesio)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4716463" y="2060575"/>
            <a:ext cx="4105275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/>
              <a:t>- Cloruro de calcio   </a:t>
            </a:r>
            <a:r>
              <a:rPr lang="es-AR" sz="2000" b="1">
                <a:solidFill>
                  <a:schemeClr val="bg2"/>
                </a:solidFill>
              </a:rPr>
              <a:t>CaCl</a:t>
            </a:r>
            <a:r>
              <a:rPr lang="es-AR" sz="2000" b="1" baseline="-25000">
                <a:solidFill>
                  <a:schemeClr val="bg2"/>
                </a:solidFill>
              </a:rPr>
              <a:t>2</a:t>
            </a:r>
          </a:p>
          <a:p>
            <a:r>
              <a:rPr lang="es-AR"/>
              <a:t>                                                                           - Yeso                      </a:t>
            </a:r>
            <a:r>
              <a:rPr lang="es-AR" sz="2000" b="1">
                <a:solidFill>
                  <a:schemeClr val="bg2"/>
                </a:solidFill>
              </a:rPr>
              <a:t>CaSO</a:t>
            </a:r>
            <a:r>
              <a:rPr lang="es-AR" sz="2000" b="1" baseline="-2500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932363" y="3429000"/>
            <a:ext cx="3960812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/>
              <a:t>- Azufre                   </a:t>
            </a:r>
            <a:r>
              <a:rPr lang="es-AR" sz="2000" b="1">
                <a:solidFill>
                  <a:schemeClr val="bg2"/>
                </a:solidFill>
              </a:rPr>
              <a:t>S</a:t>
            </a:r>
          </a:p>
          <a:p>
            <a:r>
              <a:rPr lang="es-AR"/>
              <a:t>                                                                           - Ácido sulfúrico      </a:t>
            </a:r>
            <a:r>
              <a:rPr lang="es-AR" sz="2000" b="1">
                <a:solidFill>
                  <a:schemeClr val="bg2"/>
                </a:solidFill>
              </a:rPr>
              <a:t>H</a:t>
            </a:r>
            <a:r>
              <a:rPr lang="es-AR" sz="2000" b="1" baseline="-25000">
                <a:solidFill>
                  <a:schemeClr val="bg2"/>
                </a:solidFill>
              </a:rPr>
              <a:t>2</a:t>
            </a:r>
            <a:r>
              <a:rPr lang="es-AR" sz="2000" b="1">
                <a:solidFill>
                  <a:schemeClr val="bg2"/>
                </a:solidFill>
              </a:rPr>
              <a:t>SO</a:t>
            </a:r>
            <a:r>
              <a:rPr lang="es-AR" sz="2000" b="1" baseline="-25000">
                <a:solidFill>
                  <a:schemeClr val="bg2"/>
                </a:solidFill>
              </a:rPr>
              <a:t>4</a:t>
            </a:r>
          </a:p>
          <a:p>
            <a:r>
              <a:rPr lang="es-AR"/>
              <a:t>                                                                           - Sulfato de hierro   </a:t>
            </a:r>
            <a:r>
              <a:rPr lang="es-AR" sz="2000" b="1">
                <a:solidFill>
                  <a:schemeClr val="bg2"/>
                </a:solidFill>
              </a:rPr>
              <a:t>FeSO</a:t>
            </a:r>
            <a:r>
              <a:rPr lang="es-AR" sz="2000" b="1" baseline="-25000">
                <a:solidFill>
                  <a:schemeClr val="bg2"/>
                </a:solidFill>
              </a:rPr>
              <a:t>4</a:t>
            </a:r>
          </a:p>
          <a:p>
            <a:r>
              <a:rPr lang="es-AR"/>
              <a:t>                                                                           - Sulfato de aluminio </a:t>
            </a:r>
            <a:r>
              <a:rPr lang="es-AR" sz="2000" b="1">
                <a:solidFill>
                  <a:schemeClr val="bg2"/>
                </a:solidFill>
              </a:rPr>
              <a:t>Al</a:t>
            </a:r>
            <a:r>
              <a:rPr lang="es-AR" sz="2000" b="1" baseline="-25000">
                <a:solidFill>
                  <a:schemeClr val="bg2"/>
                </a:solidFill>
              </a:rPr>
              <a:t>2</a:t>
            </a:r>
            <a:r>
              <a:rPr lang="es-AR" sz="2000" b="1">
                <a:solidFill>
                  <a:schemeClr val="bg2"/>
                </a:solidFill>
              </a:rPr>
              <a:t>(SO</a:t>
            </a:r>
            <a:r>
              <a:rPr lang="es-AR" sz="2000" b="1" baseline="-25000">
                <a:solidFill>
                  <a:schemeClr val="bg2"/>
                </a:solidFill>
              </a:rPr>
              <a:t>4</a:t>
            </a:r>
            <a:r>
              <a:rPr lang="es-AR" sz="2000" b="1">
                <a:solidFill>
                  <a:schemeClr val="bg2"/>
                </a:solidFill>
              </a:rPr>
              <a:t>)</a:t>
            </a:r>
            <a:r>
              <a:rPr lang="es-AR" sz="2000" b="1" baseline="-25000">
                <a:solidFill>
                  <a:schemeClr val="bg2"/>
                </a:solidFill>
              </a:rPr>
              <a:t>3</a:t>
            </a:r>
            <a:endParaRPr lang="es-ES" sz="2000" b="1" baseline="-25000">
              <a:solidFill>
                <a:schemeClr val="bg2"/>
              </a:solidFill>
            </a:endParaRP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5724525" y="5805488"/>
            <a:ext cx="3024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- Roca caliza molida</a:t>
            </a:r>
            <a:endParaRPr lang="es-ES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3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900" grpId="0"/>
      <p:bldP spid="80901" grpId="0"/>
      <p:bldP spid="8090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3 Rectángulo"/>
          <p:cNvSpPr>
            <a:spLocks noChangeArrowheads="1"/>
          </p:cNvSpPr>
          <p:nvPr/>
        </p:nvSpPr>
        <p:spPr bwMode="auto">
          <a:xfrm>
            <a:off x="715963" y="404813"/>
            <a:ext cx="7777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sz="2000" b="1"/>
              <a:t>Algunas de las </a:t>
            </a:r>
            <a:r>
              <a:rPr lang="es-AR" sz="2000" b="1" i="1"/>
              <a:t>reacciones</a:t>
            </a:r>
            <a:r>
              <a:rPr lang="es-AR" sz="2000" b="1"/>
              <a:t> en el suelo se explican a través de las siguientes </a:t>
            </a:r>
            <a:r>
              <a:rPr lang="es-AR" sz="2000" b="1" i="1"/>
              <a:t>ecuaciones</a:t>
            </a:r>
          </a:p>
        </p:txBody>
      </p:sp>
      <p:sp>
        <p:nvSpPr>
          <p:cNvPr id="81922" name="4 Rectángulo"/>
          <p:cNvSpPr>
            <a:spLocks noChangeArrowheads="1"/>
          </p:cNvSpPr>
          <p:nvPr/>
        </p:nvSpPr>
        <p:spPr bwMode="auto">
          <a:xfrm>
            <a:off x="179388" y="1196975"/>
            <a:ext cx="8642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AR" sz="2000"/>
              <a:t> En el caso que haya </a:t>
            </a:r>
            <a:r>
              <a:rPr lang="es-AR" sz="2000" b="1"/>
              <a:t>CaCO</a:t>
            </a:r>
            <a:r>
              <a:rPr lang="es-AR" sz="2000" b="1" baseline="-25000"/>
              <a:t>3</a:t>
            </a:r>
            <a:r>
              <a:rPr lang="es-AR" sz="2000"/>
              <a:t> a cierta profundidad: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900113" y="1773238"/>
            <a:ext cx="8066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b="1"/>
              <a:t>Yeso</a:t>
            </a:r>
            <a:r>
              <a:rPr lang="es-AR"/>
              <a:t>:              suelo–Na</a:t>
            </a:r>
            <a:r>
              <a:rPr lang="es-AR" baseline="-25000"/>
              <a:t>2</a:t>
            </a:r>
            <a:r>
              <a:rPr lang="es-AR"/>
              <a:t>   +  CaSO</a:t>
            </a:r>
            <a:r>
              <a:rPr lang="es-AR" baseline="-25000"/>
              <a:t>4</a:t>
            </a:r>
            <a:r>
              <a:rPr lang="es-AR"/>
              <a:t>    ↔   suelo-Ca + Na</a:t>
            </a:r>
            <a:r>
              <a:rPr lang="es-AR" baseline="-25000"/>
              <a:t>2</a:t>
            </a:r>
            <a:r>
              <a:rPr lang="es-AR"/>
              <a:t>SO</a:t>
            </a:r>
            <a:r>
              <a:rPr lang="es-AR" baseline="-25000"/>
              <a:t>4</a:t>
            </a:r>
            <a:endParaRPr lang="es-ES" baseline="-25000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900113" y="2420938"/>
            <a:ext cx="78120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b="1"/>
              <a:t>S elemental</a:t>
            </a:r>
            <a:r>
              <a:rPr lang="es-AR"/>
              <a:t>:   </a:t>
            </a:r>
            <a:r>
              <a:rPr lang="es-AR" i="1"/>
              <a:t>oxidación microbiana</a:t>
            </a:r>
            <a:r>
              <a:rPr lang="es-AR"/>
              <a:t>        2 S + 3 O</a:t>
            </a:r>
            <a:r>
              <a:rPr lang="es-AR" baseline="-25000"/>
              <a:t>2</a:t>
            </a:r>
            <a:r>
              <a:rPr lang="es-AR"/>
              <a:t>  → 2 SO</a:t>
            </a:r>
            <a:r>
              <a:rPr lang="es-AR" baseline="-25000"/>
              <a:t>3</a:t>
            </a:r>
          </a:p>
          <a:p>
            <a:r>
              <a:rPr lang="es-AR"/>
              <a:t>                                                               SO</a:t>
            </a:r>
            <a:r>
              <a:rPr lang="es-AR" baseline="-25000"/>
              <a:t>3</a:t>
            </a:r>
            <a:r>
              <a:rPr lang="es-AR"/>
              <a:t> +  H2O   →  H</a:t>
            </a:r>
            <a:r>
              <a:rPr lang="es-AR" baseline="-25000"/>
              <a:t>2</a:t>
            </a:r>
            <a:r>
              <a:rPr lang="es-AR"/>
              <a:t>SO</a:t>
            </a:r>
            <a:r>
              <a:rPr lang="es-AR" baseline="-25000"/>
              <a:t>4</a:t>
            </a:r>
            <a:endParaRPr lang="es-ES"/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900113" y="3213100"/>
            <a:ext cx="73453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/>
              <a:t>H</a:t>
            </a:r>
            <a:r>
              <a:rPr lang="es-AR" baseline="-25000"/>
              <a:t>2</a:t>
            </a:r>
            <a:r>
              <a:rPr lang="es-AR"/>
              <a:t>SO</a:t>
            </a:r>
            <a:r>
              <a:rPr lang="es-AR" baseline="-25000"/>
              <a:t>4</a:t>
            </a:r>
            <a:r>
              <a:rPr lang="es-AR"/>
              <a:t> + 2 CaCO</a:t>
            </a:r>
            <a:r>
              <a:rPr lang="es-AR" baseline="-25000"/>
              <a:t>3</a:t>
            </a:r>
            <a:r>
              <a:rPr lang="es-AR"/>
              <a:t>  ↔  </a:t>
            </a:r>
            <a:r>
              <a:rPr lang="es-AR" b="1"/>
              <a:t> CaSO</a:t>
            </a:r>
            <a:r>
              <a:rPr lang="es-AR" b="1" baseline="-25000"/>
              <a:t>4</a:t>
            </a:r>
            <a:r>
              <a:rPr lang="es-AR"/>
              <a:t> + Ca(HCO</a:t>
            </a:r>
            <a:r>
              <a:rPr lang="es-AR" baseline="-25000"/>
              <a:t>3</a:t>
            </a:r>
            <a:r>
              <a:rPr lang="es-AR"/>
              <a:t>) </a:t>
            </a:r>
            <a:r>
              <a:rPr lang="es-AR" baseline="-25000"/>
              <a:t>2</a:t>
            </a:r>
          </a:p>
          <a:p>
            <a:endParaRPr lang="es-AR"/>
          </a:p>
          <a:p>
            <a:r>
              <a:rPr lang="es-AR"/>
              <a:t>suelo–Na</a:t>
            </a:r>
            <a:r>
              <a:rPr lang="es-AR" baseline="-25000"/>
              <a:t>2</a:t>
            </a:r>
            <a:r>
              <a:rPr lang="es-AR"/>
              <a:t> +   CaSO</a:t>
            </a:r>
            <a:r>
              <a:rPr lang="es-AR" baseline="-25000"/>
              <a:t>4</a:t>
            </a:r>
            <a:r>
              <a:rPr lang="es-AR"/>
              <a:t>  ↔ suelo-Ca + Na</a:t>
            </a:r>
            <a:r>
              <a:rPr lang="es-AR" baseline="-25000"/>
              <a:t>2</a:t>
            </a:r>
            <a:r>
              <a:rPr lang="es-AR"/>
              <a:t>SO</a:t>
            </a:r>
            <a:r>
              <a:rPr lang="es-AR" baseline="-25000"/>
              <a:t>4</a:t>
            </a:r>
            <a:endParaRPr lang="es-ES"/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250825" y="4365625"/>
            <a:ext cx="8713788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AR" sz="2000"/>
              <a:t> Para el caso de un solonetz típico (pH en pasta saturada 8,5) </a:t>
            </a:r>
            <a:r>
              <a:rPr lang="es-AR" sz="2000" b="1"/>
              <a:t>sin CaCO</a:t>
            </a:r>
            <a:r>
              <a:rPr lang="es-AR" sz="2000" b="1" baseline="-25000"/>
              <a:t>3</a:t>
            </a:r>
            <a:r>
              <a:rPr lang="es-AR" sz="2000"/>
              <a:t>:</a:t>
            </a:r>
          </a:p>
          <a:p>
            <a:r>
              <a:rPr lang="es-AR"/>
              <a:t>                    </a:t>
            </a:r>
          </a:p>
          <a:p>
            <a:r>
              <a:rPr lang="es-AR"/>
              <a:t>      El S reacciona con el suelo:</a:t>
            </a:r>
          </a:p>
          <a:p>
            <a:r>
              <a:rPr lang="es-AR"/>
              <a:t>                                                       suelo–Na</a:t>
            </a:r>
            <a:r>
              <a:rPr lang="es-AR" baseline="-25000"/>
              <a:t>2</a:t>
            </a:r>
            <a:r>
              <a:rPr lang="es-AR"/>
              <a:t> + H</a:t>
            </a:r>
            <a:r>
              <a:rPr lang="es-AR" baseline="-25000"/>
              <a:t>2</a:t>
            </a:r>
            <a:r>
              <a:rPr lang="es-AR"/>
              <a:t>SO</a:t>
            </a:r>
            <a:r>
              <a:rPr lang="es-AR" baseline="-25000"/>
              <a:t>4</a:t>
            </a:r>
            <a:r>
              <a:rPr lang="es-AR"/>
              <a:t>    ↔  suelo-2H + Na</a:t>
            </a:r>
            <a:r>
              <a:rPr lang="es-AR" baseline="-25000"/>
              <a:t>2</a:t>
            </a:r>
            <a:r>
              <a:rPr lang="es-AR"/>
              <a:t>SO</a:t>
            </a:r>
            <a:r>
              <a:rPr lang="es-AR" baseline="-25000"/>
              <a:t>4</a:t>
            </a:r>
          </a:p>
          <a:p>
            <a:endParaRPr lang="es-AR"/>
          </a:p>
          <a:p>
            <a:r>
              <a:rPr lang="es-AR"/>
              <a:t>              Si se aplica CaCO</a:t>
            </a:r>
            <a:r>
              <a:rPr lang="es-AR" baseline="-25000"/>
              <a:t>3</a:t>
            </a:r>
            <a:r>
              <a:rPr lang="es-AR"/>
              <a:t>:</a:t>
            </a:r>
          </a:p>
          <a:p>
            <a:r>
              <a:rPr lang="es-AR"/>
              <a:t>                                                     suelo–NaH + CaCO</a:t>
            </a:r>
            <a:r>
              <a:rPr lang="es-AR" baseline="-25000"/>
              <a:t>3</a:t>
            </a:r>
            <a:r>
              <a:rPr lang="es-AR"/>
              <a:t>   ↔  suelo-Ca + NaHCO</a:t>
            </a:r>
            <a:r>
              <a:rPr lang="es-AR" baseline="-25000"/>
              <a:t>3</a:t>
            </a:r>
            <a:r>
              <a:rPr lang="es-AR"/>
              <a:t> </a:t>
            </a:r>
          </a:p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81928" name="Oval 8"/>
          <p:cNvSpPr>
            <a:spLocks noChangeArrowheads="1"/>
          </p:cNvSpPr>
          <p:nvPr/>
        </p:nvSpPr>
        <p:spPr bwMode="auto">
          <a:xfrm>
            <a:off x="6588125" y="2708275"/>
            <a:ext cx="936625" cy="360363"/>
          </a:xfrm>
          <a:prstGeom prst="ellips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4" grpId="0"/>
      <p:bldP spid="81925" grpId="0"/>
      <p:bldP spid="8192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3 Rectángulo"/>
          <p:cNvSpPr>
            <a:spLocks noChangeArrowheads="1"/>
          </p:cNvSpPr>
          <p:nvPr/>
        </p:nvSpPr>
        <p:spPr bwMode="auto">
          <a:xfrm>
            <a:off x="250825" y="765175"/>
            <a:ext cx="8893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000"/>
              <a:t>Efecto del enyesado sobre la tasa de escurrimiento en un </a:t>
            </a:r>
            <a:r>
              <a:rPr lang="es-AR" sz="2000" b="1" i="1"/>
              <a:t>Natracuol Típico</a:t>
            </a:r>
            <a:r>
              <a:rPr lang="es-AR" sz="2000"/>
              <a:t> de Coronel Vidal (Godz et al., 1983).</a:t>
            </a:r>
          </a:p>
        </p:txBody>
      </p:sp>
      <p:grpSp>
        <p:nvGrpSpPr>
          <p:cNvPr id="81922" name="Group 5"/>
          <p:cNvGrpSpPr>
            <a:grpSpLocks noChangeAspect="1"/>
          </p:cNvGrpSpPr>
          <p:nvPr/>
        </p:nvGrpSpPr>
        <p:grpSpPr bwMode="auto">
          <a:xfrm>
            <a:off x="196850" y="1916113"/>
            <a:ext cx="8947150" cy="3371850"/>
            <a:chOff x="173" y="1207"/>
            <a:chExt cx="5636" cy="2124"/>
          </a:xfrm>
        </p:grpSpPr>
        <p:sp>
          <p:nvSpPr>
            <p:cNvPr id="81923" name="AutoShape 4"/>
            <p:cNvSpPr>
              <a:spLocks noChangeAspect="1" noChangeArrowheads="1" noTextEdit="1"/>
            </p:cNvSpPr>
            <p:nvPr/>
          </p:nvSpPr>
          <p:spPr bwMode="auto">
            <a:xfrm>
              <a:off x="173" y="1207"/>
              <a:ext cx="5587" cy="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81924" name="Rectangle 6"/>
            <p:cNvSpPr>
              <a:spLocks noChangeArrowheads="1"/>
            </p:cNvSpPr>
            <p:nvPr/>
          </p:nvSpPr>
          <p:spPr bwMode="auto">
            <a:xfrm>
              <a:off x="5773" y="3158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s-ES"/>
            </a:p>
          </p:txBody>
        </p:sp>
        <p:grpSp>
          <p:nvGrpSpPr>
            <p:cNvPr id="81925" name="Group 65"/>
            <p:cNvGrpSpPr>
              <a:grpSpLocks/>
            </p:cNvGrpSpPr>
            <p:nvPr/>
          </p:nvGrpSpPr>
          <p:grpSpPr bwMode="auto">
            <a:xfrm>
              <a:off x="180" y="1222"/>
              <a:ext cx="5584" cy="2064"/>
              <a:chOff x="180" y="1222"/>
              <a:chExt cx="5584" cy="2064"/>
            </a:xfrm>
          </p:grpSpPr>
          <p:sp>
            <p:nvSpPr>
              <p:cNvPr id="81926" name="Rectangle 7"/>
              <p:cNvSpPr>
                <a:spLocks noChangeArrowheads="1"/>
              </p:cNvSpPr>
              <p:nvPr/>
            </p:nvSpPr>
            <p:spPr bwMode="auto">
              <a:xfrm>
                <a:off x="1325" y="1222"/>
                <a:ext cx="35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Lluvia</a:t>
                </a:r>
                <a:endParaRPr lang="es-ES"/>
              </a:p>
            </p:txBody>
          </p:sp>
          <p:sp>
            <p:nvSpPr>
              <p:cNvPr id="81927" name="Rectangle 8"/>
              <p:cNvSpPr>
                <a:spLocks noChangeArrowheads="1"/>
              </p:cNvSpPr>
              <p:nvPr/>
            </p:nvSpPr>
            <p:spPr bwMode="auto">
              <a:xfrm>
                <a:off x="2011" y="1222"/>
                <a:ext cx="727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Tratamiento</a:t>
                </a:r>
                <a:endParaRPr lang="es-ES"/>
              </a:p>
            </p:txBody>
          </p:sp>
          <p:sp>
            <p:nvSpPr>
              <p:cNvPr id="81928" name="Rectangle 9"/>
              <p:cNvSpPr>
                <a:spLocks noChangeArrowheads="1"/>
              </p:cNvSpPr>
              <p:nvPr/>
            </p:nvSpPr>
            <p:spPr bwMode="auto">
              <a:xfrm>
                <a:off x="2837" y="1222"/>
                <a:ext cx="83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s-ES" sz="1700">
                    <a:solidFill>
                      <a:srgbClr val="000000"/>
                    </a:solidFill>
                  </a:rPr>
                  <a:t>Escurrimiento</a:t>
                </a:r>
                <a:endParaRPr lang="es-ES"/>
              </a:p>
            </p:txBody>
          </p:sp>
          <p:sp>
            <p:nvSpPr>
              <p:cNvPr id="81929" name="Rectangle 10"/>
              <p:cNvSpPr>
                <a:spLocks noChangeArrowheads="1"/>
              </p:cNvSpPr>
              <p:nvPr/>
            </p:nvSpPr>
            <p:spPr bwMode="auto">
              <a:xfrm>
                <a:off x="4886" y="1222"/>
                <a:ext cx="568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Relación </a:t>
                </a:r>
                <a:endParaRPr lang="es-ES"/>
              </a:p>
            </p:txBody>
          </p:sp>
          <p:sp>
            <p:nvSpPr>
              <p:cNvPr id="81930" name="Rectangle 11"/>
              <p:cNvSpPr>
                <a:spLocks noChangeArrowheads="1"/>
              </p:cNvSpPr>
              <p:nvPr/>
            </p:nvSpPr>
            <p:spPr bwMode="auto">
              <a:xfrm>
                <a:off x="1386" y="1394"/>
                <a:ext cx="22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mm</a:t>
                </a:r>
                <a:endParaRPr lang="es-ES"/>
              </a:p>
            </p:txBody>
          </p:sp>
          <p:sp>
            <p:nvSpPr>
              <p:cNvPr id="81931" name="Rectangle 12"/>
              <p:cNvSpPr>
                <a:spLocks noChangeArrowheads="1"/>
              </p:cNvSpPr>
              <p:nvPr/>
            </p:nvSpPr>
            <p:spPr bwMode="auto">
              <a:xfrm>
                <a:off x="3201" y="1394"/>
                <a:ext cx="121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%</a:t>
                </a:r>
                <a:endParaRPr lang="es-ES"/>
              </a:p>
            </p:txBody>
          </p:sp>
          <p:sp>
            <p:nvSpPr>
              <p:cNvPr id="81932" name="Rectangle 13"/>
              <p:cNvSpPr>
                <a:spLocks noChangeArrowheads="1"/>
              </p:cNvSpPr>
              <p:nvPr/>
            </p:nvSpPr>
            <p:spPr bwMode="auto">
              <a:xfrm>
                <a:off x="4024" y="1394"/>
                <a:ext cx="22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mm</a:t>
                </a:r>
                <a:endParaRPr lang="es-ES"/>
              </a:p>
            </p:txBody>
          </p:sp>
          <p:sp>
            <p:nvSpPr>
              <p:cNvPr id="81933" name="Rectangle 14"/>
              <p:cNvSpPr>
                <a:spLocks noChangeArrowheads="1"/>
              </p:cNvSpPr>
              <p:nvPr/>
            </p:nvSpPr>
            <p:spPr bwMode="auto">
              <a:xfrm>
                <a:off x="4627" y="1394"/>
                <a:ext cx="1084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sin yeso/con yeso</a:t>
                </a:r>
                <a:endParaRPr lang="es-ES"/>
              </a:p>
            </p:txBody>
          </p:sp>
          <p:sp>
            <p:nvSpPr>
              <p:cNvPr id="81934" name="Rectangle 15"/>
              <p:cNvSpPr>
                <a:spLocks noChangeArrowheads="1"/>
              </p:cNvSpPr>
              <p:nvPr/>
            </p:nvSpPr>
            <p:spPr bwMode="auto">
              <a:xfrm>
                <a:off x="2180" y="1566"/>
                <a:ext cx="40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testigo</a:t>
                </a:r>
                <a:endParaRPr lang="es-ES"/>
              </a:p>
            </p:txBody>
          </p:sp>
          <p:sp>
            <p:nvSpPr>
              <p:cNvPr id="81935" name="Rectangle 16"/>
              <p:cNvSpPr>
                <a:spLocks noChangeArrowheads="1"/>
              </p:cNvSpPr>
              <p:nvPr/>
            </p:nvSpPr>
            <p:spPr bwMode="auto">
              <a:xfrm>
                <a:off x="3324" y="1566"/>
                <a:ext cx="34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34.36</a:t>
                </a:r>
                <a:endParaRPr lang="es-ES"/>
              </a:p>
            </p:txBody>
          </p:sp>
          <p:sp>
            <p:nvSpPr>
              <p:cNvPr id="81936" name="Rectangle 17"/>
              <p:cNvSpPr>
                <a:spLocks noChangeArrowheads="1"/>
              </p:cNvSpPr>
              <p:nvPr/>
            </p:nvSpPr>
            <p:spPr bwMode="auto">
              <a:xfrm>
                <a:off x="4280" y="1566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4.12</a:t>
                </a:r>
                <a:endParaRPr lang="es-ES"/>
              </a:p>
            </p:txBody>
          </p:sp>
          <p:sp>
            <p:nvSpPr>
              <p:cNvPr id="81937" name="Rectangle 18"/>
              <p:cNvSpPr>
                <a:spLocks noChangeArrowheads="1"/>
              </p:cNvSpPr>
              <p:nvPr/>
            </p:nvSpPr>
            <p:spPr bwMode="auto">
              <a:xfrm>
                <a:off x="2239" y="1739"/>
                <a:ext cx="288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yeso</a:t>
                </a:r>
                <a:endParaRPr lang="es-ES"/>
              </a:p>
            </p:txBody>
          </p:sp>
          <p:sp>
            <p:nvSpPr>
              <p:cNvPr id="81938" name="Rectangle 19"/>
              <p:cNvSpPr>
                <a:spLocks noChangeArrowheads="1"/>
              </p:cNvSpPr>
              <p:nvPr/>
            </p:nvSpPr>
            <p:spPr bwMode="auto">
              <a:xfrm>
                <a:off x="3400" y="1739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3.25</a:t>
                </a:r>
                <a:endParaRPr lang="es-ES"/>
              </a:p>
            </p:txBody>
          </p:sp>
          <p:sp>
            <p:nvSpPr>
              <p:cNvPr id="81939" name="Rectangle 20"/>
              <p:cNvSpPr>
                <a:spLocks noChangeArrowheads="1"/>
              </p:cNvSpPr>
              <p:nvPr/>
            </p:nvSpPr>
            <p:spPr bwMode="auto">
              <a:xfrm>
                <a:off x="4280" y="1739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0.39</a:t>
                </a:r>
                <a:endParaRPr lang="es-ES"/>
              </a:p>
            </p:txBody>
          </p:sp>
          <p:sp>
            <p:nvSpPr>
              <p:cNvPr id="81940" name="Rectangle 21"/>
              <p:cNvSpPr>
                <a:spLocks noChangeArrowheads="1"/>
              </p:cNvSpPr>
              <p:nvPr/>
            </p:nvSpPr>
            <p:spPr bwMode="auto">
              <a:xfrm>
                <a:off x="2180" y="1911"/>
                <a:ext cx="40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testigo</a:t>
                </a:r>
                <a:endParaRPr lang="es-ES"/>
              </a:p>
            </p:txBody>
          </p:sp>
          <p:sp>
            <p:nvSpPr>
              <p:cNvPr id="81941" name="Rectangle 22"/>
              <p:cNvSpPr>
                <a:spLocks noChangeArrowheads="1"/>
              </p:cNvSpPr>
              <p:nvPr/>
            </p:nvSpPr>
            <p:spPr bwMode="auto">
              <a:xfrm>
                <a:off x="3324" y="1911"/>
                <a:ext cx="34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22.59</a:t>
                </a:r>
                <a:endParaRPr lang="es-ES"/>
              </a:p>
            </p:txBody>
          </p:sp>
          <p:sp>
            <p:nvSpPr>
              <p:cNvPr id="81942" name="Rectangle 23"/>
              <p:cNvSpPr>
                <a:spLocks noChangeArrowheads="1"/>
              </p:cNvSpPr>
              <p:nvPr/>
            </p:nvSpPr>
            <p:spPr bwMode="auto">
              <a:xfrm>
                <a:off x="4280" y="1911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4.52</a:t>
                </a:r>
                <a:endParaRPr lang="es-ES"/>
              </a:p>
            </p:txBody>
          </p:sp>
          <p:sp>
            <p:nvSpPr>
              <p:cNvPr id="81943" name="Rectangle 24"/>
              <p:cNvSpPr>
                <a:spLocks noChangeArrowheads="1"/>
              </p:cNvSpPr>
              <p:nvPr/>
            </p:nvSpPr>
            <p:spPr bwMode="auto">
              <a:xfrm>
                <a:off x="2239" y="2083"/>
                <a:ext cx="288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yeso</a:t>
                </a:r>
                <a:endParaRPr lang="es-ES"/>
              </a:p>
            </p:txBody>
          </p:sp>
          <p:sp>
            <p:nvSpPr>
              <p:cNvPr id="81944" name="Rectangle 25"/>
              <p:cNvSpPr>
                <a:spLocks noChangeArrowheads="1"/>
              </p:cNvSpPr>
              <p:nvPr/>
            </p:nvSpPr>
            <p:spPr bwMode="auto">
              <a:xfrm>
                <a:off x="3400" y="2083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2.45</a:t>
                </a:r>
                <a:endParaRPr lang="es-ES"/>
              </a:p>
            </p:txBody>
          </p:sp>
          <p:sp>
            <p:nvSpPr>
              <p:cNvPr id="81945" name="Rectangle 26"/>
              <p:cNvSpPr>
                <a:spLocks noChangeArrowheads="1"/>
              </p:cNvSpPr>
              <p:nvPr/>
            </p:nvSpPr>
            <p:spPr bwMode="auto">
              <a:xfrm>
                <a:off x="4280" y="2083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0.49</a:t>
                </a:r>
                <a:endParaRPr lang="es-ES"/>
              </a:p>
            </p:txBody>
          </p:sp>
          <p:sp>
            <p:nvSpPr>
              <p:cNvPr id="81946" name="Rectangle 27"/>
              <p:cNvSpPr>
                <a:spLocks noChangeArrowheads="1"/>
              </p:cNvSpPr>
              <p:nvPr/>
            </p:nvSpPr>
            <p:spPr bwMode="auto">
              <a:xfrm>
                <a:off x="2180" y="2255"/>
                <a:ext cx="40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testigo</a:t>
                </a:r>
                <a:endParaRPr lang="es-ES"/>
              </a:p>
            </p:txBody>
          </p:sp>
          <p:sp>
            <p:nvSpPr>
              <p:cNvPr id="81947" name="Rectangle 28"/>
              <p:cNvSpPr>
                <a:spLocks noChangeArrowheads="1"/>
              </p:cNvSpPr>
              <p:nvPr/>
            </p:nvSpPr>
            <p:spPr bwMode="auto">
              <a:xfrm>
                <a:off x="3324" y="2255"/>
                <a:ext cx="34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10.26</a:t>
                </a:r>
                <a:endParaRPr lang="es-ES"/>
              </a:p>
            </p:txBody>
          </p:sp>
          <p:sp>
            <p:nvSpPr>
              <p:cNvPr id="81948" name="Rectangle 29"/>
              <p:cNvSpPr>
                <a:spLocks noChangeArrowheads="1"/>
              </p:cNvSpPr>
              <p:nvPr/>
            </p:nvSpPr>
            <p:spPr bwMode="auto">
              <a:xfrm>
                <a:off x="4280" y="2255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2.67</a:t>
                </a:r>
                <a:endParaRPr lang="es-ES"/>
              </a:p>
            </p:txBody>
          </p:sp>
          <p:sp>
            <p:nvSpPr>
              <p:cNvPr id="81949" name="Rectangle 30"/>
              <p:cNvSpPr>
                <a:spLocks noChangeArrowheads="1"/>
              </p:cNvSpPr>
              <p:nvPr/>
            </p:nvSpPr>
            <p:spPr bwMode="auto">
              <a:xfrm>
                <a:off x="2239" y="2427"/>
                <a:ext cx="288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yeso</a:t>
                </a:r>
                <a:endParaRPr lang="es-ES"/>
              </a:p>
            </p:txBody>
          </p:sp>
          <p:sp>
            <p:nvSpPr>
              <p:cNvPr id="81950" name="Rectangle 31"/>
              <p:cNvSpPr>
                <a:spLocks noChangeArrowheads="1"/>
              </p:cNvSpPr>
              <p:nvPr/>
            </p:nvSpPr>
            <p:spPr bwMode="auto">
              <a:xfrm>
                <a:off x="3400" y="2427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0.35</a:t>
                </a:r>
                <a:endParaRPr lang="es-ES"/>
              </a:p>
            </p:txBody>
          </p:sp>
          <p:sp>
            <p:nvSpPr>
              <p:cNvPr id="81951" name="Rectangle 32"/>
              <p:cNvSpPr>
                <a:spLocks noChangeArrowheads="1"/>
              </p:cNvSpPr>
              <p:nvPr/>
            </p:nvSpPr>
            <p:spPr bwMode="auto">
              <a:xfrm>
                <a:off x="4280" y="2427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0.09</a:t>
                </a:r>
                <a:endParaRPr lang="es-ES"/>
              </a:p>
            </p:txBody>
          </p:sp>
          <p:sp>
            <p:nvSpPr>
              <p:cNvPr id="81952" name="Rectangle 33"/>
              <p:cNvSpPr>
                <a:spLocks noChangeArrowheads="1"/>
              </p:cNvSpPr>
              <p:nvPr/>
            </p:nvSpPr>
            <p:spPr bwMode="auto">
              <a:xfrm>
                <a:off x="2180" y="2599"/>
                <a:ext cx="40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testigo</a:t>
                </a:r>
                <a:endParaRPr lang="es-ES"/>
              </a:p>
            </p:txBody>
          </p:sp>
          <p:sp>
            <p:nvSpPr>
              <p:cNvPr id="81953" name="Rectangle 34"/>
              <p:cNvSpPr>
                <a:spLocks noChangeArrowheads="1"/>
              </p:cNvSpPr>
              <p:nvPr/>
            </p:nvSpPr>
            <p:spPr bwMode="auto">
              <a:xfrm>
                <a:off x="3324" y="2599"/>
                <a:ext cx="34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25.28</a:t>
                </a:r>
                <a:endParaRPr lang="es-ES"/>
              </a:p>
            </p:txBody>
          </p:sp>
          <p:sp>
            <p:nvSpPr>
              <p:cNvPr id="81954" name="Rectangle 35"/>
              <p:cNvSpPr>
                <a:spLocks noChangeArrowheads="1"/>
              </p:cNvSpPr>
              <p:nvPr/>
            </p:nvSpPr>
            <p:spPr bwMode="auto">
              <a:xfrm>
                <a:off x="4280" y="2599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5.44</a:t>
                </a:r>
                <a:endParaRPr lang="es-ES"/>
              </a:p>
            </p:txBody>
          </p:sp>
          <p:sp>
            <p:nvSpPr>
              <p:cNvPr id="81955" name="Rectangle 36"/>
              <p:cNvSpPr>
                <a:spLocks noChangeArrowheads="1"/>
              </p:cNvSpPr>
              <p:nvPr/>
            </p:nvSpPr>
            <p:spPr bwMode="auto">
              <a:xfrm>
                <a:off x="2239" y="2771"/>
                <a:ext cx="288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yeso</a:t>
                </a:r>
                <a:endParaRPr lang="es-ES"/>
              </a:p>
            </p:txBody>
          </p:sp>
          <p:sp>
            <p:nvSpPr>
              <p:cNvPr id="81956" name="Rectangle 37"/>
              <p:cNvSpPr>
                <a:spLocks noChangeArrowheads="1"/>
              </p:cNvSpPr>
              <p:nvPr/>
            </p:nvSpPr>
            <p:spPr bwMode="auto">
              <a:xfrm>
                <a:off x="3400" y="2771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1.81</a:t>
                </a:r>
                <a:endParaRPr lang="es-ES"/>
              </a:p>
            </p:txBody>
          </p:sp>
          <p:sp>
            <p:nvSpPr>
              <p:cNvPr id="81957" name="Rectangle 38"/>
              <p:cNvSpPr>
                <a:spLocks noChangeArrowheads="1"/>
              </p:cNvSpPr>
              <p:nvPr/>
            </p:nvSpPr>
            <p:spPr bwMode="auto">
              <a:xfrm>
                <a:off x="4280" y="2771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0.39</a:t>
                </a:r>
                <a:endParaRPr lang="es-ES"/>
              </a:p>
            </p:txBody>
          </p:sp>
          <p:sp>
            <p:nvSpPr>
              <p:cNvPr id="81958" name="Rectangle 39"/>
              <p:cNvSpPr>
                <a:spLocks noChangeArrowheads="1"/>
              </p:cNvSpPr>
              <p:nvPr/>
            </p:nvSpPr>
            <p:spPr bwMode="auto">
              <a:xfrm>
                <a:off x="2180" y="2944"/>
                <a:ext cx="40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testigo</a:t>
                </a:r>
                <a:endParaRPr lang="es-ES"/>
              </a:p>
            </p:txBody>
          </p:sp>
          <p:sp>
            <p:nvSpPr>
              <p:cNvPr id="81959" name="Rectangle 40"/>
              <p:cNvSpPr>
                <a:spLocks noChangeArrowheads="1"/>
              </p:cNvSpPr>
              <p:nvPr/>
            </p:nvSpPr>
            <p:spPr bwMode="auto">
              <a:xfrm>
                <a:off x="3324" y="2944"/>
                <a:ext cx="34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43.65</a:t>
                </a:r>
                <a:endParaRPr lang="es-ES"/>
              </a:p>
            </p:txBody>
          </p:sp>
          <p:sp>
            <p:nvSpPr>
              <p:cNvPr id="81960" name="Rectangle 41"/>
              <p:cNvSpPr>
                <a:spLocks noChangeArrowheads="1"/>
              </p:cNvSpPr>
              <p:nvPr/>
            </p:nvSpPr>
            <p:spPr bwMode="auto">
              <a:xfrm>
                <a:off x="4203" y="2944"/>
                <a:ext cx="34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23.79</a:t>
                </a:r>
                <a:endParaRPr lang="es-ES"/>
              </a:p>
            </p:txBody>
          </p:sp>
          <p:sp>
            <p:nvSpPr>
              <p:cNvPr id="81961" name="Rectangle 42"/>
              <p:cNvSpPr>
                <a:spLocks noChangeArrowheads="1"/>
              </p:cNvSpPr>
              <p:nvPr/>
            </p:nvSpPr>
            <p:spPr bwMode="auto">
              <a:xfrm>
                <a:off x="2239" y="3116"/>
                <a:ext cx="288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yeso</a:t>
                </a:r>
                <a:endParaRPr lang="es-ES"/>
              </a:p>
            </p:txBody>
          </p:sp>
          <p:sp>
            <p:nvSpPr>
              <p:cNvPr id="81962" name="Rectangle 43"/>
              <p:cNvSpPr>
                <a:spLocks noChangeArrowheads="1"/>
              </p:cNvSpPr>
              <p:nvPr/>
            </p:nvSpPr>
            <p:spPr bwMode="auto">
              <a:xfrm>
                <a:off x="3400" y="3116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5.44</a:t>
                </a:r>
                <a:endParaRPr lang="es-ES"/>
              </a:p>
            </p:txBody>
          </p:sp>
          <p:sp>
            <p:nvSpPr>
              <p:cNvPr id="81963" name="Rectangle 44"/>
              <p:cNvSpPr>
                <a:spLocks noChangeArrowheads="1"/>
              </p:cNvSpPr>
              <p:nvPr/>
            </p:nvSpPr>
            <p:spPr bwMode="auto">
              <a:xfrm>
                <a:off x="4280" y="3116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2.97</a:t>
                </a:r>
                <a:endParaRPr lang="es-ES"/>
              </a:p>
            </p:txBody>
          </p:sp>
          <p:sp>
            <p:nvSpPr>
              <p:cNvPr id="81964" name="Rectangle 45"/>
              <p:cNvSpPr>
                <a:spLocks noChangeArrowheads="1"/>
              </p:cNvSpPr>
              <p:nvPr/>
            </p:nvSpPr>
            <p:spPr bwMode="auto">
              <a:xfrm>
                <a:off x="410" y="2771"/>
                <a:ext cx="425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05-ene</a:t>
                </a:r>
                <a:endParaRPr lang="es-ES"/>
              </a:p>
            </p:txBody>
          </p:sp>
          <p:sp>
            <p:nvSpPr>
              <p:cNvPr id="81965" name="Rectangle 46"/>
              <p:cNvSpPr>
                <a:spLocks noChangeArrowheads="1"/>
              </p:cNvSpPr>
              <p:nvPr/>
            </p:nvSpPr>
            <p:spPr bwMode="auto">
              <a:xfrm>
                <a:off x="404" y="3116"/>
                <a:ext cx="431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27-mar</a:t>
                </a:r>
                <a:endParaRPr lang="es-ES"/>
              </a:p>
            </p:txBody>
          </p:sp>
          <p:sp>
            <p:nvSpPr>
              <p:cNvPr id="81966" name="Rectangle 47"/>
              <p:cNvSpPr>
                <a:spLocks noChangeArrowheads="1"/>
              </p:cNvSpPr>
              <p:nvPr/>
            </p:nvSpPr>
            <p:spPr bwMode="auto">
              <a:xfrm>
                <a:off x="5040" y="3116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8.02</a:t>
                </a:r>
                <a:endParaRPr lang="es-ES"/>
              </a:p>
            </p:txBody>
          </p:sp>
          <p:sp>
            <p:nvSpPr>
              <p:cNvPr id="81967" name="Rectangle 48"/>
              <p:cNvSpPr>
                <a:spLocks noChangeArrowheads="1"/>
              </p:cNvSpPr>
              <p:nvPr/>
            </p:nvSpPr>
            <p:spPr bwMode="auto">
              <a:xfrm>
                <a:off x="432" y="1394"/>
                <a:ext cx="379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Fecha</a:t>
                </a:r>
                <a:endParaRPr lang="es-ES"/>
              </a:p>
            </p:txBody>
          </p:sp>
          <p:sp>
            <p:nvSpPr>
              <p:cNvPr id="81968" name="Rectangle 49"/>
              <p:cNvSpPr>
                <a:spLocks noChangeArrowheads="1"/>
              </p:cNvSpPr>
              <p:nvPr/>
            </p:nvSpPr>
            <p:spPr bwMode="auto">
              <a:xfrm>
                <a:off x="1428" y="1739"/>
                <a:ext cx="15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12</a:t>
                </a:r>
                <a:endParaRPr lang="es-ES"/>
              </a:p>
            </p:txBody>
          </p:sp>
          <p:sp>
            <p:nvSpPr>
              <p:cNvPr id="81969" name="Rectangle 50"/>
              <p:cNvSpPr>
                <a:spLocks noChangeArrowheads="1"/>
              </p:cNvSpPr>
              <p:nvPr/>
            </p:nvSpPr>
            <p:spPr bwMode="auto">
              <a:xfrm>
                <a:off x="1428" y="2083"/>
                <a:ext cx="15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20</a:t>
                </a:r>
                <a:endParaRPr lang="es-ES"/>
              </a:p>
            </p:txBody>
          </p:sp>
          <p:sp>
            <p:nvSpPr>
              <p:cNvPr id="81970" name="Rectangle 51"/>
              <p:cNvSpPr>
                <a:spLocks noChangeArrowheads="1"/>
              </p:cNvSpPr>
              <p:nvPr/>
            </p:nvSpPr>
            <p:spPr bwMode="auto">
              <a:xfrm>
                <a:off x="1428" y="2427"/>
                <a:ext cx="15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26</a:t>
                </a:r>
                <a:endParaRPr lang="es-ES"/>
              </a:p>
            </p:txBody>
          </p:sp>
          <p:sp>
            <p:nvSpPr>
              <p:cNvPr id="81971" name="Rectangle 52"/>
              <p:cNvSpPr>
                <a:spLocks noChangeArrowheads="1"/>
              </p:cNvSpPr>
              <p:nvPr/>
            </p:nvSpPr>
            <p:spPr bwMode="auto">
              <a:xfrm>
                <a:off x="1370" y="2771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21.5</a:t>
                </a:r>
                <a:endParaRPr lang="es-ES"/>
              </a:p>
            </p:txBody>
          </p:sp>
          <p:sp>
            <p:nvSpPr>
              <p:cNvPr id="81972" name="Rectangle 53"/>
              <p:cNvSpPr>
                <a:spLocks noChangeArrowheads="1"/>
              </p:cNvSpPr>
              <p:nvPr/>
            </p:nvSpPr>
            <p:spPr bwMode="auto">
              <a:xfrm>
                <a:off x="1370" y="3116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54.5</a:t>
                </a:r>
                <a:endParaRPr lang="es-ES"/>
              </a:p>
            </p:txBody>
          </p:sp>
          <p:sp>
            <p:nvSpPr>
              <p:cNvPr id="81973" name="Rectangle 54"/>
              <p:cNvSpPr>
                <a:spLocks noChangeArrowheads="1"/>
              </p:cNvSpPr>
              <p:nvPr/>
            </p:nvSpPr>
            <p:spPr bwMode="auto">
              <a:xfrm>
                <a:off x="437" y="1739"/>
                <a:ext cx="371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21-dic</a:t>
                </a:r>
                <a:endParaRPr lang="es-ES"/>
              </a:p>
            </p:txBody>
          </p:sp>
          <p:sp>
            <p:nvSpPr>
              <p:cNvPr id="81974" name="Rectangle 55"/>
              <p:cNvSpPr>
                <a:spLocks noChangeArrowheads="1"/>
              </p:cNvSpPr>
              <p:nvPr/>
            </p:nvSpPr>
            <p:spPr bwMode="auto">
              <a:xfrm>
                <a:off x="437" y="2083"/>
                <a:ext cx="371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24-dic</a:t>
                </a:r>
                <a:endParaRPr lang="es-ES"/>
              </a:p>
            </p:txBody>
          </p:sp>
          <p:sp>
            <p:nvSpPr>
              <p:cNvPr id="81975" name="Rectangle 56"/>
              <p:cNvSpPr>
                <a:spLocks noChangeArrowheads="1"/>
              </p:cNvSpPr>
              <p:nvPr/>
            </p:nvSpPr>
            <p:spPr bwMode="auto">
              <a:xfrm>
                <a:off x="437" y="2427"/>
                <a:ext cx="371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31-dic</a:t>
                </a:r>
                <a:endParaRPr lang="es-ES"/>
              </a:p>
            </p:txBody>
          </p:sp>
          <p:sp>
            <p:nvSpPr>
              <p:cNvPr id="81976" name="Rectangle 57"/>
              <p:cNvSpPr>
                <a:spLocks noChangeArrowheads="1"/>
              </p:cNvSpPr>
              <p:nvPr/>
            </p:nvSpPr>
            <p:spPr bwMode="auto">
              <a:xfrm>
                <a:off x="5002" y="1739"/>
                <a:ext cx="34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10.57</a:t>
                </a:r>
                <a:endParaRPr lang="es-ES"/>
              </a:p>
            </p:txBody>
          </p:sp>
          <p:sp>
            <p:nvSpPr>
              <p:cNvPr id="81977" name="Rectangle 58"/>
              <p:cNvSpPr>
                <a:spLocks noChangeArrowheads="1"/>
              </p:cNvSpPr>
              <p:nvPr/>
            </p:nvSpPr>
            <p:spPr bwMode="auto">
              <a:xfrm>
                <a:off x="5040" y="2083"/>
                <a:ext cx="26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9.22</a:t>
                </a:r>
                <a:endParaRPr lang="es-ES"/>
              </a:p>
            </p:txBody>
          </p:sp>
          <p:sp>
            <p:nvSpPr>
              <p:cNvPr id="81978" name="Rectangle 59"/>
              <p:cNvSpPr>
                <a:spLocks noChangeArrowheads="1"/>
              </p:cNvSpPr>
              <p:nvPr/>
            </p:nvSpPr>
            <p:spPr bwMode="auto">
              <a:xfrm>
                <a:off x="5002" y="2427"/>
                <a:ext cx="34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29.31</a:t>
                </a:r>
                <a:endParaRPr lang="es-ES"/>
              </a:p>
            </p:txBody>
          </p:sp>
          <p:sp>
            <p:nvSpPr>
              <p:cNvPr id="81979" name="Rectangle 60"/>
              <p:cNvSpPr>
                <a:spLocks noChangeArrowheads="1"/>
              </p:cNvSpPr>
              <p:nvPr/>
            </p:nvSpPr>
            <p:spPr bwMode="auto">
              <a:xfrm>
                <a:off x="5002" y="2771"/>
                <a:ext cx="34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700">
                    <a:solidFill>
                      <a:srgbClr val="000000"/>
                    </a:solidFill>
                  </a:rPr>
                  <a:t>13.97</a:t>
                </a:r>
                <a:endParaRPr lang="es-ES"/>
              </a:p>
            </p:txBody>
          </p:sp>
          <p:sp>
            <p:nvSpPr>
              <p:cNvPr id="81980" name="Line 61"/>
              <p:cNvSpPr>
                <a:spLocks noChangeShapeType="1"/>
              </p:cNvSpPr>
              <p:nvPr/>
            </p:nvSpPr>
            <p:spPr bwMode="auto">
              <a:xfrm>
                <a:off x="180" y="1551"/>
                <a:ext cx="558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81981" name="Rectangle 62"/>
              <p:cNvSpPr>
                <a:spLocks noChangeArrowheads="1"/>
              </p:cNvSpPr>
              <p:nvPr/>
            </p:nvSpPr>
            <p:spPr bwMode="auto">
              <a:xfrm>
                <a:off x="180" y="1551"/>
                <a:ext cx="5584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81982" name="Line 63"/>
              <p:cNvSpPr>
                <a:spLocks noChangeShapeType="1"/>
              </p:cNvSpPr>
              <p:nvPr/>
            </p:nvSpPr>
            <p:spPr bwMode="auto">
              <a:xfrm>
                <a:off x="180" y="3273"/>
                <a:ext cx="558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81983" name="Rectangle 64"/>
              <p:cNvSpPr>
                <a:spLocks noChangeArrowheads="1"/>
              </p:cNvSpPr>
              <p:nvPr/>
            </p:nvSpPr>
            <p:spPr bwMode="auto">
              <a:xfrm>
                <a:off x="180" y="3273"/>
                <a:ext cx="5584" cy="1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3 Rectángulo"/>
          <p:cNvSpPr>
            <a:spLocks noChangeArrowheads="1"/>
          </p:cNvSpPr>
          <p:nvPr/>
        </p:nvSpPr>
        <p:spPr bwMode="auto">
          <a:xfrm>
            <a:off x="539750" y="476250"/>
            <a:ext cx="806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sz="2000" b="1"/>
              <a:t>Forma teórica  de calcular la cantidad de enmienda aplicar</a:t>
            </a:r>
          </a:p>
        </p:txBody>
      </p:sp>
      <p:sp>
        <p:nvSpPr>
          <p:cNvPr id="82946" name="4 Rectángulo"/>
          <p:cNvSpPr>
            <a:spLocks noChangeArrowheads="1"/>
          </p:cNvSpPr>
          <p:nvPr/>
        </p:nvSpPr>
        <p:spPr bwMode="auto">
          <a:xfrm>
            <a:off x="179388" y="3500438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bg2"/>
              </a:buClr>
              <a:buFontTx/>
              <a:buChar char="•"/>
            </a:pPr>
            <a:r>
              <a:rPr lang="es-AR" sz="1500"/>
              <a:t> </a:t>
            </a:r>
            <a:r>
              <a:rPr lang="es-AR"/>
              <a:t>Para un suelo con un PSI inicial de 25 y una CIC de 20 mq/100g de suelo.</a:t>
            </a:r>
            <a:endParaRPr lang="es-AR" sz="1500"/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250825" y="1989138"/>
            <a:ext cx="554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b="1" dirty="0"/>
              <a:t>Yeso</a:t>
            </a:r>
            <a:r>
              <a:rPr lang="es-AR" dirty="0"/>
              <a:t> (</a:t>
            </a:r>
            <a:r>
              <a:rPr lang="es-AR" dirty="0" err="1"/>
              <a:t>meq</a:t>
            </a:r>
            <a:r>
              <a:rPr lang="es-AR" dirty="0"/>
              <a:t>/100g) =  </a:t>
            </a:r>
            <a:r>
              <a:rPr lang="es-AR" u="sng" dirty="0"/>
              <a:t>CIC (PSI inicial - PSI final)</a:t>
            </a:r>
          </a:p>
          <a:p>
            <a:r>
              <a:rPr lang="es-AR" dirty="0"/>
              <a:t>                                             100</a:t>
            </a:r>
            <a:endParaRPr lang="es-ES" dirty="0"/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284663" y="1125538"/>
            <a:ext cx="3743325" cy="650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dirty="0"/>
              <a:t>es el medido </a:t>
            </a:r>
            <a:r>
              <a:rPr lang="es-AR" i="1" dirty="0"/>
              <a:t>antes de comenzar</a:t>
            </a:r>
            <a:r>
              <a:rPr lang="es-AR" dirty="0"/>
              <a:t> la recuperación</a:t>
            </a:r>
            <a:endParaRPr lang="es-ES" dirty="0"/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5292725" y="2420938"/>
            <a:ext cx="3744913" cy="650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es el </a:t>
            </a:r>
            <a:r>
              <a:rPr lang="es-AR" i="1"/>
              <a:t>valor deseado</a:t>
            </a:r>
            <a:r>
              <a:rPr lang="es-AR"/>
              <a:t>, habitualmente considerado </a:t>
            </a:r>
            <a:r>
              <a:rPr lang="es-AR" b="1"/>
              <a:t>10</a:t>
            </a:r>
            <a:endParaRPr lang="es-ES" b="1"/>
          </a:p>
        </p:txBody>
      </p:sp>
      <p:cxnSp>
        <p:nvCxnSpPr>
          <p:cNvPr id="78855" name="AutoShape 7"/>
          <p:cNvCxnSpPr>
            <a:cxnSpLocks noChangeShapeType="1"/>
          </p:cNvCxnSpPr>
          <p:nvPr/>
        </p:nvCxnSpPr>
        <p:spPr bwMode="auto">
          <a:xfrm rot="-5400000">
            <a:off x="3494087" y="1195388"/>
            <a:ext cx="466725" cy="901700"/>
          </a:xfrm>
          <a:prstGeom prst="curvedConnector2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</p:cxnSp>
      <p:cxnSp>
        <p:nvCxnSpPr>
          <p:cNvPr id="78856" name="AutoShape 8"/>
          <p:cNvCxnSpPr>
            <a:cxnSpLocks noChangeShapeType="1"/>
          </p:cNvCxnSpPr>
          <p:nvPr/>
        </p:nvCxnSpPr>
        <p:spPr bwMode="auto">
          <a:xfrm>
            <a:off x="4500563" y="2349500"/>
            <a:ext cx="685800" cy="358775"/>
          </a:xfrm>
          <a:prstGeom prst="curvedConnector3">
            <a:avLst>
              <a:gd name="adj1" fmla="val -18056"/>
            </a:avLst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82952" name="Text Box 9"/>
          <p:cNvSpPr txBox="1">
            <a:spLocks noChangeArrowheads="1"/>
          </p:cNvSpPr>
          <p:nvPr/>
        </p:nvSpPr>
        <p:spPr bwMode="auto">
          <a:xfrm>
            <a:off x="250825" y="2997200"/>
            <a:ext cx="1800225" cy="376238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u="sng"/>
              <a:t>Por ejemplo   </a:t>
            </a:r>
            <a:endParaRPr lang="es-ES" u="sng"/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250825" y="4005263"/>
            <a:ext cx="6192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b="1"/>
              <a:t>Yeso</a:t>
            </a:r>
            <a:r>
              <a:rPr lang="es-AR"/>
              <a:t> (meq/100g) = </a:t>
            </a:r>
            <a:r>
              <a:rPr lang="es-AR" u="sng"/>
              <a:t>20 x (25 - 10) </a:t>
            </a:r>
            <a:r>
              <a:rPr lang="es-AR"/>
              <a:t>	=  </a:t>
            </a:r>
            <a:r>
              <a:rPr lang="es-AR" b="1"/>
              <a:t>3,0</a:t>
            </a:r>
            <a:r>
              <a:rPr lang="es-AR"/>
              <a:t> meq/100 g suelo</a:t>
            </a:r>
          </a:p>
          <a:p>
            <a:r>
              <a:rPr lang="es-AR"/>
              <a:t>                                      100</a:t>
            </a:r>
            <a:endParaRPr lang="es-ES"/>
          </a:p>
        </p:txBody>
      </p:sp>
      <p:sp>
        <p:nvSpPr>
          <p:cNvPr id="82954" name="Text Box 14"/>
          <p:cNvSpPr txBox="1">
            <a:spLocks noChangeArrowheads="1"/>
          </p:cNvSpPr>
          <p:nvPr/>
        </p:nvSpPr>
        <p:spPr bwMode="auto">
          <a:xfrm>
            <a:off x="179388" y="4508500"/>
            <a:ext cx="896461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dirty="0"/>
              <a:t>Dado que… </a:t>
            </a:r>
          </a:p>
          <a:p>
            <a:pPr lvl="3">
              <a:buFont typeface="Wingdings" pitchFamily="2" charset="2"/>
              <a:buChar char="§"/>
            </a:pPr>
            <a:r>
              <a:rPr lang="es-AR" dirty="0"/>
              <a:t>1 </a:t>
            </a:r>
            <a:r>
              <a:rPr lang="es-AR" dirty="0" err="1"/>
              <a:t>meq</a:t>
            </a:r>
            <a:r>
              <a:rPr lang="es-AR" dirty="0"/>
              <a:t> de yeso es = a 86 mg de yeso/100gr. 3 </a:t>
            </a:r>
            <a:r>
              <a:rPr lang="es-AR" dirty="0" err="1"/>
              <a:t>meq</a:t>
            </a:r>
            <a:r>
              <a:rPr lang="es-AR" dirty="0"/>
              <a:t> = 256 mg/100gr</a:t>
            </a:r>
          </a:p>
          <a:p>
            <a:pPr lvl="3">
              <a:buFont typeface="Wingdings" pitchFamily="2" charset="2"/>
              <a:buChar char="§"/>
            </a:pPr>
            <a:r>
              <a:rPr lang="es-AR" dirty="0"/>
              <a:t>una hectárea de suelo hasta una profundidad de 20 cm pesa aproximadamente 2600 toneladas</a:t>
            </a:r>
          </a:p>
          <a:p>
            <a:r>
              <a:rPr lang="es-AR" dirty="0"/>
              <a:t>la cantidad de yeso teóricamente requerida para tratar esa profundidad de suelo será:</a:t>
            </a:r>
          </a:p>
        </p:txBody>
      </p:sp>
      <p:sp>
        <p:nvSpPr>
          <p:cNvPr id="82955" name="Text Box 15"/>
          <p:cNvSpPr txBox="1">
            <a:spLocks noChangeArrowheads="1"/>
          </p:cNvSpPr>
          <p:nvPr/>
        </p:nvSpPr>
        <p:spPr bwMode="auto">
          <a:xfrm>
            <a:off x="678905" y="5934670"/>
            <a:ext cx="82089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dirty="0"/>
              <a:t>Requerimiento de yeso/ha/20 cm =  0,000258Kg/ 0,1 Kg x 2.600.000 Kg= 6.708 Kg de yeso. Considerar: Pureza, Eficiencia (60 a 75% ),Textura, Tamaño Partícula.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9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946" grpId="0"/>
      <p:bldP spid="78852" grpId="0"/>
      <p:bldP spid="78853" grpId="0" animBg="1"/>
      <p:bldP spid="78854" grpId="0" animBg="1"/>
      <p:bldP spid="82952" grpId="0" animBg="1"/>
      <p:bldP spid="7885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44675"/>
            <a:ext cx="8229600" cy="374491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s-A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EFECTOS DE LA LABRANZA</a:t>
            </a:r>
            <a:br>
              <a:rPr lang="es-AR" sz="2400" dirty="0">
                <a:solidFill>
                  <a:srgbClr val="FFFFFF"/>
                </a:solidFill>
              </a:rPr>
            </a:br>
            <a:endParaRPr lang="es-AR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3 Rectángulo"/>
          <p:cNvSpPr>
            <a:spLocks noChangeArrowheads="1"/>
          </p:cNvSpPr>
          <p:nvPr/>
        </p:nvSpPr>
        <p:spPr bwMode="auto">
          <a:xfrm>
            <a:off x="250825" y="549275"/>
            <a:ext cx="792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400"/>
              <a:t>Flujos de aguas y zonas de acumulación de sales</a:t>
            </a:r>
            <a:endParaRPr lang="es-AR" sz="140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41438"/>
            <a:ext cx="564673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3429000"/>
            <a:ext cx="5265737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4822825" y="2924175"/>
            <a:ext cx="4321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sz="2000" u="sng"/>
              <a:t>sistema bajo labranza convencional</a:t>
            </a:r>
            <a:endParaRPr lang="es-ES" sz="2000" u="sng"/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323850" y="5084763"/>
            <a:ext cx="3313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sz="2000" u="sng"/>
              <a:t>sistema de siembra directa</a:t>
            </a:r>
            <a:endParaRPr lang="es-ES" sz="2000" u="sng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9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90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84887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294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pic>
        <p:nvPicPr>
          <p:cNvPr id="19458" name="Picture 1" descr="foto1"/>
          <p:cNvPicPr>
            <a:picLocks noChangeAspect="1" noChangeArrowheads="1"/>
          </p:cNvPicPr>
          <p:nvPr/>
        </p:nvPicPr>
        <p:blipFill>
          <a:blip r:embed="rId4"/>
          <a:srcRect t="51587"/>
          <a:stretch>
            <a:fillRect/>
          </a:stretch>
        </p:blipFill>
        <p:spPr bwMode="auto">
          <a:xfrm>
            <a:off x="468313" y="333375"/>
            <a:ext cx="3887787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pic>
        <p:nvPicPr>
          <p:cNvPr id="19461" name="Picture 5" descr="foto2"/>
          <p:cNvPicPr>
            <a:picLocks noChangeAspect="1" noChangeArrowheads="1"/>
          </p:cNvPicPr>
          <p:nvPr/>
        </p:nvPicPr>
        <p:blipFill>
          <a:blip r:embed="rId5"/>
          <a:srcRect r="3819" b="51611"/>
          <a:stretch>
            <a:fillRect/>
          </a:stretch>
        </p:blipFill>
        <p:spPr bwMode="auto">
          <a:xfrm>
            <a:off x="5076825" y="620713"/>
            <a:ext cx="3773488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pic>
        <p:nvPicPr>
          <p:cNvPr id="19463" name="Picture 7" descr="foto3"/>
          <p:cNvPicPr>
            <a:picLocks noChangeAspect="1" noChangeArrowheads="1"/>
          </p:cNvPicPr>
          <p:nvPr/>
        </p:nvPicPr>
        <p:blipFill>
          <a:blip r:embed="rId6"/>
          <a:srcRect r="-3796" b="51079"/>
          <a:stretch>
            <a:fillRect/>
          </a:stretch>
        </p:blipFill>
        <p:spPr bwMode="auto">
          <a:xfrm>
            <a:off x="2700338" y="3933825"/>
            <a:ext cx="410368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sp>
        <p:nvSpPr>
          <p:cNvPr id="20482" name="5 Rectángulo"/>
          <p:cNvSpPr>
            <a:spLocks noChangeArrowheads="1"/>
          </p:cNvSpPr>
          <p:nvPr/>
        </p:nvSpPr>
        <p:spPr bwMode="auto">
          <a:xfrm>
            <a:off x="827088" y="908050"/>
            <a:ext cx="7632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000" b="1"/>
              <a:t>Perfiles de salinidad</a:t>
            </a:r>
            <a:r>
              <a:rPr lang="es-AR" sz="2000"/>
              <a:t> idealizados en suelos antes y después de ser puestos bajo riego</a:t>
            </a:r>
            <a:r>
              <a:rPr lang="es-AR" sz="1400"/>
              <a:t> </a:t>
            </a:r>
          </a:p>
        </p:txBody>
      </p:sp>
      <p:sp>
        <p:nvSpPr>
          <p:cNvPr id="12373" name="Freeform 85"/>
          <p:cNvSpPr>
            <a:spLocks noEditPoints="1"/>
          </p:cNvSpPr>
          <p:nvPr/>
        </p:nvSpPr>
        <p:spPr bwMode="auto">
          <a:xfrm>
            <a:off x="6659563" y="2636838"/>
            <a:ext cx="6350" cy="2293937"/>
          </a:xfrm>
          <a:custGeom>
            <a:avLst/>
            <a:gdLst>
              <a:gd name="T0" fmla="*/ 2147483647 w 25"/>
              <a:gd name="T1" fmla="*/ 0 h 8658"/>
              <a:gd name="T2" fmla="*/ 0 w 25"/>
              <a:gd name="T3" fmla="*/ 2147483647 h 8658"/>
              <a:gd name="T4" fmla="*/ 0 w 25"/>
              <a:gd name="T5" fmla="*/ 2147483647 h 8658"/>
              <a:gd name="T6" fmla="*/ 2147483647 w 25"/>
              <a:gd name="T7" fmla="*/ 2147483647 h 8658"/>
              <a:gd name="T8" fmla="*/ 2147483647 w 25"/>
              <a:gd name="T9" fmla="*/ 2147483647 h 8658"/>
              <a:gd name="T10" fmla="*/ 2147483647 w 25"/>
              <a:gd name="T11" fmla="*/ 2147483647 h 8658"/>
              <a:gd name="T12" fmla="*/ 2147483647 w 25"/>
              <a:gd name="T13" fmla="*/ 2147483647 h 8658"/>
              <a:gd name="T14" fmla="*/ 2147483647 w 25"/>
              <a:gd name="T15" fmla="*/ 2147483647 h 8658"/>
              <a:gd name="T16" fmla="*/ 0 w 25"/>
              <a:gd name="T17" fmla="*/ 2147483647 h 8658"/>
              <a:gd name="T18" fmla="*/ 0 w 25"/>
              <a:gd name="T19" fmla="*/ 2147483647 h 8658"/>
              <a:gd name="T20" fmla="*/ 2147483647 w 25"/>
              <a:gd name="T21" fmla="*/ 2147483647 h 8658"/>
              <a:gd name="T22" fmla="*/ 2147483647 w 25"/>
              <a:gd name="T23" fmla="*/ 2147483647 h 8658"/>
              <a:gd name="T24" fmla="*/ 2147483647 w 25"/>
              <a:gd name="T25" fmla="*/ 2147483647 h 8658"/>
              <a:gd name="T26" fmla="*/ 2147483647 w 25"/>
              <a:gd name="T27" fmla="*/ 2147483647 h 8658"/>
              <a:gd name="T28" fmla="*/ 2147483647 w 25"/>
              <a:gd name="T29" fmla="*/ 2147483647 h 8658"/>
              <a:gd name="T30" fmla="*/ 0 w 25"/>
              <a:gd name="T31" fmla="*/ 2147483647 h 8658"/>
              <a:gd name="T32" fmla="*/ 0 w 25"/>
              <a:gd name="T33" fmla="*/ 2147483647 h 8658"/>
              <a:gd name="T34" fmla="*/ 2147483647 w 25"/>
              <a:gd name="T35" fmla="*/ 2147483647 h 8658"/>
              <a:gd name="T36" fmla="*/ 2147483647 w 25"/>
              <a:gd name="T37" fmla="*/ 2147483647 h 8658"/>
              <a:gd name="T38" fmla="*/ 2147483647 w 25"/>
              <a:gd name="T39" fmla="*/ 2147483647 h 8658"/>
              <a:gd name="T40" fmla="*/ 2147483647 w 25"/>
              <a:gd name="T41" fmla="*/ 2147483647 h 8658"/>
              <a:gd name="T42" fmla="*/ 2147483647 w 25"/>
              <a:gd name="T43" fmla="*/ 2147483647 h 8658"/>
              <a:gd name="T44" fmla="*/ 0 w 25"/>
              <a:gd name="T45" fmla="*/ 2147483647 h 8658"/>
              <a:gd name="T46" fmla="*/ 0 w 25"/>
              <a:gd name="T47" fmla="*/ 2147483647 h 8658"/>
              <a:gd name="T48" fmla="*/ 2147483647 w 25"/>
              <a:gd name="T49" fmla="*/ 2147483647 h 8658"/>
              <a:gd name="T50" fmla="*/ 2147483647 w 25"/>
              <a:gd name="T51" fmla="*/ 2147483647 h 8658"/>
              <a:gd name="T52" fmla="*/ 2147483647 w 25"/>
              <a:gd name="T53" fmla="*/ 2147483647 h 8658"/>
              <a:gd name="T54" fmla="*/ 2147483647 w 25"/>
              <a:gd name="T55" fmla="*/ 2147483647 h 8658"/>
              <a:gd name="T56" fmla="*/ 2147483647 w 25"/>
              <a:gd name="T57" fmla="*/ 2147483647 h 8658"/>
              <a:gd name="T58" fmla="*/ 0 w 25"/>
              <a:gd name="T59" fmla="*/ 2147483647 h 8658"/>
              <a:gd name="T60" fmla="*/ 0 w 25"/>
              <a:gd name="T61" fmla="*/ 2147483647 h 8658"/>
              <a:gd name="T62" fmla="*/ 2147483647 w 25"/>
              <a:gd name="T63" fmla="*/ 2147483647 h 8658"/>
              <a:gd name="T64" fmla="*/ 2147483647 w 25"/>
              <a:gd name="T65" fmla="*/ 2147483647 h 8658"/>
              <a:gd name="T66" fmla="*/ 2147483647 w 25"/>
              <a:gd name="T67" fmla="*/ 2147483647 h 8658"/>
              <a:gd name="T68" fmla="*/ 2147483647 w 25"/>
              <a:gd name="T69" fmla="*/ 2147483647 h 8658"/>
              <a:gd name="T70" fmla="*/ 2147483647 w 25"/>
              <a:gd name="T71" fmla="*/ 2147483647 h 8658"/>
              <a:gd name="T72" fmla="*/ 0 w 25"/>
              <a:gd name="T73" fmla="*/ 2147483647 h 8658"/>
              <a:gd name="T74" fmla="*/ 0 w 25"/>
              <a:gd name="T75" fmla="*/ 2147483647 h 8658"/>
              <a:gd name="T76" fmla="*/ 2147483647 w 25"/>
              <a:gd name="T77" fmla="*/ 2147483647 h 8658"/>
              <a:gd name="T78" fmla="*/ 2147483647 w 25"/>
              <a:gd name="T79" fmla="*/ 2147483647 h 8658"/>
              <a:gd name="T80" fmla="*/ 2147483647 w 25"/>
              <a:gd name="T81" fmla="*/ 2147483647 h 8658"/>
              <a:gd name="T82" fmla="*/ 2147483647 w 25"/>
              <a:gd name="T83" fmla="*/ 2147483647 h 8658"/>
              <a:gd name="T84" fmla="*/ 2147483647 w 25"/>
              <a:gd name="T85" fmla="*/ 2147483647 h 8658"/>
              <a:gd name="T86" fmla="*/ 0 w 25"/>
              <a:gd name="T87" fmla="*/ 2147483647 h 8658"/>
              <a:gd name="T88" fmla="*/ 0 w 25"/>
              <a:gd name="T89" fmla="*/ 2147483647 h 8658"/>
              <a:gd name="T90" fmla="*/ 2147483647 w 25"/>
              <a:gd name="T91" fmla="*/ 2147483647 h 8658"/>
              <a:gd name="T92" fmla="*/ 2147483647 w 25"/>
              <a:gd name="T93" fmla="*/ 2147483647 h 8658"/>
              <a:gd name="T94" fmla="*/ 2147483647 w 25"/>
              <a:gd name="T95" fmla="*/ 2147483647 h 8658"/>
              <a:gd name="T96" fmla="*/ 2147483647 w 25"/>
              <a:gd name="T97" fmla="*/ 2147483647 h 8658"/>
              <a:gd name="T98" fmla="*/ 2147483647 w 25"/>
              <a:gd name="T99" fmla="*/ 2147483647 h 8658"/>
              <a:gd name="T100" fmla="*/ 0 w 25"/>
              <a:gd name="T101" fmla="*/ 2147483647 h 8658"/>
              <a:gd name="T102" fmla="*/ 0 w 25"/>
              <a:gd name="T103" fmla="*/ 2147483647 h 8658"/>
              <a:gd name="T104" fmla="*/ 2147483647 w 25"/>
              <a:gd name="T105" fmla="*/ 2147483647 h 8658"/>
              <a:gd name="T106" fmla="*/ 2147483647 w 25"/>
              <a:gd name="T107" fmla="*/ 2147483647 h 8658"/>
              <a:gd name="T108" fmla="*/ 2147483647 w 25"/>
              <a:gd name="T109" fmla="*/ 2147483647 h 8658"/>
              <a:gd name="T110" fmla="*/ 2147483647 w 25"/>
              <a:gd name="T111" fmla="*/ 2147483647 h 8658"/>
              <a:gd name="T112" fmla="*/ 2147483647 w 25"/>
              <a:gd name="T113" fmla="*/ 2147483647 h 8658"/>
              <a:gd name="T114" fmla="*/ 0 w 25"/>
              <a:gd name="T115" fmla="*/ 2147483647 h 865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5"/>
              <a:gd name="T175" fmla="*/ 0 h 8658"/>
              <a:gd name="T176" fmla="*/ 25 w 25"/>
              <a:gd name="T177" fmla="*/ 8658 h 8658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5" h="8658">
                <a:moveTo>
                  <a:pt x="25" y="13"/>
                </a:moveTo>
                <a:lnTo>
                  <a:pt x="25" y="87"/>
                </a:lnTo>
                <a:cubicBezTo>
                  <a:pt x="25" y="94"/>
                  <a:pt x="19" y="100"/>
                  <a:pt x="12" y="100"/>
                </a:cubicBezTo>
                <a:cubicBezTo>
                  <a:pt x="6" y="100"/>
                  <a:pt x="0" y="94"/>
                  <a:pt x="0" y="87"/>
                </a:cubicBezTo>
                <a:lnTo>
                  <a:pt x="0" y="13"/>
                </a:lnTo>
                <a:cubicBezTo>
                  <a:pt x="0" y="6"/>
                  <a:pt x="6" y="0"/>
                  <a:pt x="12" y="0"/>
                </a:cubicBezTo>
                <a:cubicBezTo>
                  <a:pt x="19" y="0"/>
                  <a:pt x="25" y="6"/>
                  <a:pt x="25" y="13"/>
                </a:cubicBezTo>
                <a:close/>
                <a:moveTo>
                  <a:pt x="25" y="187"/>
                </a:moveTo>
                <a:lnTo>
                  <a:pt x="25" y="262"/>
                </a:lnTo>
                <a:cubicBezTo>
                  <a:pt x="25" y="269"/>
                  <a:pt x="19" y="275"/>
                  <a:pt x="12" y="275"/>
                </a:cubicBezTo>
                <a:cubicBezTo>
                  <a:pt x="6" y="275"/>
                  <a:pt x="0" y="269"/>
                  <a:pt x="0" y="262"/>
                </a:cubicBezTo>
                <a:lnTo>
                  <a:pt x="0" y="187"/>
                </a:lnTo>
                <a:cubicBezTo>
                  <a:pt x="0" y="180"/>
                  <a:pt x="6" y="175"/>
                  <a:pt x="12" y="175"/>
                </a:cubicBezTo>
                <a:cubicBezTo>
                  <a:pt x="19" y="175"/>
                  <a:pt x="25" y="180"/>
                  <a:pt x="25" y="187"/>
                </a:cubicBezTo>
                <a:close/>
                <a:moveTo>
                  <a:pt x="25" y="362"/>
                </a:moveTo>
                <a:lnTo>
                  <a:pt x="25" y="437"/>
                </a:lnTo>
                <a:cubicBezTo>
                  <a:pt x="25" y="444"/>
                  <a:pt x="19" y="449"/>
                  <a:pt x="12" y="449"/>
                </a:cubicBezTo>
                <a:cubicBezTo>
                  <a:pt x="6" y="449"/>
                  <a:pt x="0" y="444"/>
                  <a:pt x="0" y="437"/>
                </a:cubicBezTo>
                <a:lnTo>
                  <a:pt x="0" y="362"/>
                </a:lnTo>
                <a:cubicBezTo>
                  <a:pt x="0" y="355"/>
                  <a:pt x="6" y="349"/>
                  <a:pt x="12" y="349"/>
                </a:cubicBezTo>
                <a:cubicBezTo>
                  <a:pt x="19" y="349"/>
                  <a:pt x="25" y="355"/>
                  <a:pt x="25" y="362"/>
                </a:cubicBezTo>
                <a:close/>
                <a:moveTo>
                  <a:pt x="25" y="537"/>
                </a:moveTo>
                <a:lnTo>
                  <a:pt x="25" y="611"/>
                </a:lnTo>
                <a:cubicBezTo>
                  <a:pt x="25" y="618"/>
                  <a:pt x="19" y="624"/>
                  <a:pt x="12" y="624"/>
                </a:cubicBezTo>
                <a:cubicBezTo>
                  <a:pt x="6" y="624"/>
                  <a:pt x="0" y="618"/>
                  <a:pt x="0" y="611"/>
                </a:cubicBezTo>
                <a:lnTo>
                  <a:pt x="0" y="537"/>
                </a:lnTo>
                <a:cubicBezTo>
                  <a:pt x="0" y="530"/>
                  <a:pt x="6" y="524"/>
                  <a:pt x="12" y="524"/>
                </a:cubicBezTo>
                <a:cubicBezTo>
                  <a:pt x="19" y="524"/>
                  <a:pt x="25" y="530"/>
                  <a:pt x="25" y="537"/>
                </a:cubicBezTo>
                <a:close/>
                <a:moveTo>
                  <a:pt x="25" y="711"/>
                </a:moveTo>
                <a:lnTo>
                  <a:pt x="25" y="786"/>
                </a:lnTo>
                <a:cubicBezTo>
                  <a:pt x="25" y="793"/>
                  <a:pt x="19" y="799"/>
                  <a:pt x="12" y="799"/>
                </a:cubicBezTo>
                <a:cubicBezTo>
                  <a:pt x="6" y="799"/>
                  <a:pt x="0" y="793"/>
                  <a:pt x="0" y="786"/>
                </a:cubicBezTo>
                <a:lnTo>
                  <a:pt x="0" y="711"/>
                </a:lnTo>
                <a:cubicBezTo>
                  <a:pt x="0" y="704"/>
                  <a:pt x="6" y="699"/>
                  <a:pt x="12" y="699"/>
                </a:cubicBezTo>
                <a:cubicBezTo>
                  <a:pt x="19" y="699"/>
                  <a:pt x="25" y="704"/>
                  <a:pt x="25" y="711"/>
                </a:cubicBezTo>
                <a:close/>
                <a:moveTo>
                  <a:pt x="25" y="886"/>
                </a:moveTo>
                <a:lnTo>
                  <a:pt x="25" y="961"/>
                </a:lnTo>
                <a:cubicBezTo>
                  <a:pt x="25" y="968"/>
                  <a:pt x="19" y="973"/>
                  <a:pt x="12" y="973"/>
                </a:cubicBezTo>
                <a:cubicBezTo>
                  <a:pt x="6" y="973"/>
                  <a:pt x="0" y="968"/>
                  <a:pt x="0" y="961"/>
                </a:cubicBezTo>
                <a:lnTo>
                  <a:pt x="0" y="886"/>
                </a:lnTo>
                <a:cubicBezTo>
                  <a:pt x="0" y="879"/>
                  <a:pt x="6" y="873"/>
                  <a:pt x="12" y="873"/>
                </a:cubicBezTo>
                <a:cubicBezTo>
                  <a:pt x="19" y="873"/>
                  <a:pt x="25" y="879"/>
                  <a:pt x="25" y="886"/>
                </a:cubicBezTo>
                <a:close/>
                <a:moveTo>
                  <a:pt x="25" y="1060"/>
                </a:moveTo>
                <a:lnTo>
                  <a:pt x="25" y="1135"/>
                </a:lnTo>
                <a:cubicBezTo>
                  <a:pt x="25" y="1142"/>
                  <a:pt x="19" y="1148"/>
                  <a:pt x="12" y="1148"/>
                </a:cubicBezTo>
                <a:cubicBezTo>
                  <a:pt x="6" y="1148"/>
                  <a:pt x="0" y="1142"/>
                  <a:pt x="0" y="1135"/>
                </a:cubicBezTo>
                <a:lnTo>
                  <a:pt x="0" y="1060"/>
                </a:lnTo>
                <a:cubicBezTo>
                  <a:pt x="0" y="1054"/>
                  <a:pt x="6" y="1048"/>
                  <a:pt x="12" y="1048"/>
                </a:cubicBezTo>
                <a:cubicBezTo>
                  <a:pt x="19" y="1048"/>
                  <a:pt x="25" y="1054"/>
                  <a:pt x="25" y="1060"/>
                </a:cubicBezTo>
                <a:close/>
                <a:moveTo>
                  <a:pt x="25" y="1235"/>
                </a:moveTo>
                <a:lnTo>
                  <a:pt x="25" y="1310"/>
                </a:lnTo>
                <a:cubicBezTo>
                  <a:pt x="25" y="1317"/>
                  <a:pt x="19" y="1322"/>
                  <a:pt x="12" y="1322"/>
                </a:cubicBezTo>
                <a:cubicBezTo>
                  <a:pt x="6" y="1322"/>
                  <a:pt x="0" y="1317"/>
                  <a:pt x="0" y="1310"/>
                </a:cubicBezTo>
                <a:lnTo>
                  <a:pt x="0" y="1235"/>
                </a:lnTo>
                <a:cubicBezTo>
                  <a:pt x="0" y="1228"/>
                  <a:pt x="6" y="1223"/>
                  <a:pt x="12" y="1223"/>
                </a:cubicBezTo>
                <a:cubicBezTo>
                  <a:pt x="19" y="1223"/>
                  <a:pt x="25" y="1228"/>
                  <a:pt x="25" y="1235"/>
                </a:cubicBezTo>
                <a:close/>
                <a:moveTo>
                  <a:pt x="25" y="1410"/>
                </a:moveTo>
                <a:lnTo>
                  <a:pt x="25" y="1485"/>
                </a:lnTo>
                <a:cubicBezTo>
                  <a:pt x="25" y="1492"/>
                  <a:pt x="19" y="1497"/>
                  <a:pt x="12" y="1497"/>
                </a:cubicBezTo>
                <a:cubicBezTo>
                  <a:pt x="6" y="1497"/>
                  <a:pt x="0" y="1492"/>
                  <a:pt x="0" y="1485"/>
                </a:cubicBezTo>
                <a:lnTo>
                  <a:pt x="0" y="1410"/>
                </a:lnTo>
                <a:cubicBezTo>
                  <a:pt x="0" y="1403"/>
                  <a:pt x="6" y="1397"/>
                  <a:pt x="12" y="1397"/>
                </a:cubicBezTo>
                <a:cubicBezTo>
                  <a:pt x="19" y="1397"/>
                  <a:pt x="25" y="1403"/>
                  <a:pt x="25" y="1410"/>
                </a:cubicBezTo>
                <a:close/>
                <a:moveTo>
                  <a:pt x="25" y="1584"/>
                </a:moveTo>
                <a:lnTo>
                  <a:pt x="25" y="1659"/>
                </a:lnTo>
                <a:cubicBezTo>
                  <a:pt x="25" y="1666"/>
                  <a:pt x="19" y="1672"/>
                  <a:pt x="12" y="1672"/>
                </a:cubicBezTo>
                <a:cubicBezTo>
                  <a:pt x="6" y="1672"/>
                  <a:pt x="0" y="1666"/>
                  <a:pt x="0" y="1659"/>
                </a:cubicBezTo>
                <a:lnTo>
                  <a:pt x="0" y="1584"/>
                </a:lnTo>
                <a:cubicBezTo>
                  <a:pt x="0" y="1578"/>
                  <a:pt x="6" y="1572"/>
                  <a:pt x="12" y="1572"/>
                </a:cubicBezTo>
                <a:cubicBezTo>
                  <a:pt x="19" y="1572"/>
                  <a:pt x="25" y="1578"/>
                  <a:pt x="25" y="1584"/>
                </a:cubicBezTo>
                <a:close/>
                <a:moveTo>
                  <a:pt x="25" y="1759"/>
                </a:moveTo>
                <a:lnTo>
                  <a:pt x="25" y="1834"/>
                </a:lnTo>
                <a:cubicBezTo>
                  <a:pt x="25" y="1841"/>
                  <a:pt x="19" y="1846"/>
                  <a:pt x="12" y="1846"/>
                </a:cubicBezTo>
                <a:cubicBezTo>
                  <a:pt x="6" y="1846"/>
                  <a:pt x="0" y="1841"/>
                  <a:pt x="0" y="1834"/>
                </a:cubicBezTo>
                <a:lnTo>
                  <a:pt x="0" y="1759"/>
                </a:lnTo>
                <a:cubicBezTo>
                  <a:pt x="0" y="1752"/>
                  <a:pt x="6" y="1747"/>
                  <a:pt x="12" y="1747"/>
                </a:cubicBezTo>
                <a:cubicBezTo>
                  <a:pt x="19" y="1747"/>
                  <a:pt x="25" y="1752"/>
                  <a:pt x="25" y="1759"/>
                </a:cubicBezTo>
                <a:close/>
                <a:moveTo>
                  <a:pt x="25" y="1934"/>
                </a:moveTo>
                <a:lnTo>
                  <a:pt x="25" y="2009"/>
                </a:lnTo>
                <a:cubicBezTo>
                  <a:pt x="25" y="2016"/>
                  <a:pt x="19" y="2021"/>
                  <a:pt x="12" y="2021"/>
                </a:cubicBezTo>
                <a:cubicBezTo>
                  <a:pt x="6" y="2021"/>
                  <a:pt x="0" y="2016"/>
                  <a:pt x="0" y="2009"/>
                </a:cubicBezTo>
                <a:lnTo>
                  <a:pt x="0" y="1934"/>
                </a:lnTo>
                <a:cubicBezTo>
                  <a:pt x="0" y="1927"/>
                  <a:pt x="6" y="1921"/>
                  <a:pt x="12" y="1921"/>
                </a:cubicBezTo>
                <a:cubicBezTo>
                  <a:pt x="19" y="1921"/>
                  <a:pt x="25" y="1927"/>
                  <a:pt x="25" y="1934"/>
                </a:cubicBezTo>
                <a:close/>
                <a:moveTo>
                  <a:pt x="25" y="2108"/>
                </a:moveTo>
                <a:lnTo>
                  <a:pt x="25" y="2183"/>
                </a:lnTo>
                <a:cubicBezTo>
                  <a:pt x="25" y="2190"/>
                  <a:pt x="19" y="2196"/>
                  <a:pt x="12" y="2196"/>
                </a:cubicBezTo>
                <a:cubicBezTo>
                  <a:pt x="6" y="2196"/>
                  <a:pt x="0" y="2190"/>
                  <a:pt x="0" y="2183"/>
                </a:cubicBezTo>
                <a:lnTo>
                  <a:pt x="0" y="2108"/>
                </a:lnTo>
                <a:cubicBezTo>
                  <a:pt x="0" y="2102"/>
                  <a:pt x="6" y="2096"/>
                  <a:pt x="12" y="2096"/>
                </a:cubicBezTo>
                <a:cubicBezTo>
                  <a:pt x="19" y="2096"/>
                  <a:pt x="25" y="2102"/>
                  <a:pt x="25" y="2108"/>
                </a:cubicBezTo>
                <a:close/>
                <a:moveTo>
                  <a:pt x="25" y="2283"/>
                </a:moveTo>
                <a:lnTo>
                  <a:pt x="25" y="2358"/>
                </a:lnTo>
                <a:cubicBezTo>
                  <a:pt x="25" y="2365"/>
                  <a:pt x="19" y="2370"/>
                  <a:pt x="12" y="2370"/>
                </a:cubicBezTo>
                <a:cubicBezTo>
                  <a:pt x="6" y="2370"/>
                  <a:pt x="0" y="2365"/>
                  <a:pt x="0" y="2358"/>
                </a:cubicBezTo>
                <a:lnTo>
                  <a:pt x="0" y="2283"/>
                </a:lnTo>
                <a:cubicBezTo>
                  <a:pt x="0" y="2276"/>
                  <a:pt x="6" y="2271"/>
                  <a:pt x="12" y="2271"/>
                </a:cubicBezTo>
                <a:cubicBezTo>
                  <a:pt x="19" y="2271"/>
                  <a:pt x="25" y="2276"/>
                  <a:pt x="25" y="2283"/>
                </a:cubicBezTo>
                <a:close/>
                <a:moveTo>
                  <a:pt x="25" y="2458"/>
                </a:moveTo>
                <a:lnTo>
                  <a:pt x="25" y="2533"/>
                </a:lnTo>
                <a:cubicBezTo>
                  <a:pt x="25" y="2539"/>
                  <a:pt x="19" y="2545"/>
                  <a:pt x="12" y="2545"/>
                </a:cubicBezTo>
                <a:cubicBezTo>
                  <a:pt x="6" y="2545"/>
                  <a:pt x="0" y="2539"/>
                  <a:pt x="0" y="2533"/>
                </a:cubicBezTo>
                <a:lnTo>
                  <a:pt x="0" y="2458"/>
                </a:lnTo>
                <a:cubicBezTo>
                  <a:pt x="0" y="2451"/>
                  <a:pt x="6" y="2445"/>
                  <a:pt x="12" y="2445"/>
                </a:cubicBezTo>
                <a:cubicBezTo>
                  <a:pt x="19" y="2445"/>
                  <a:pt x="25" y="2451"/>
                  <a:pt x="25" y="2458"/>
                </a:cubicBezTo>
                <a:close/>
                <a:moveTo>
                  <a:pt x="25" y="2632"/>
                </a:moveTo>
                <a:lnTo>
                  <a:pt x="25" y="2707"/>
                </a:lnTo>
                <a:cubicBezTo>
                  <a:pt x="25" y="2714"/>
                  <a:pt x="19" y="2720"/>
                  <a:pt x="12" y="2720"/>
                </a:cubicBezTo>
                <a:cubicBezTo>
                  <a:pt x="6" y="2720"/>
                  <a:pt x="0" y="2714"/>
                  <a:pt x="0" y="2707"/>
                </a:cubicBezTo>
                <a:lnTo>
                  <a:pt x="0" y="2632"/>
                </a:lnTo>
                <a:cubicBezTo>
                  <a:pt x="0" y="2625"/>
                  <a:pt x="6" y="2620"/>
                  <a:pt x="12" y="2620"/>
                </a:cubicBezTo>
                <a:cubicBezTo>
                  <a:pt x="19" y="2620"/>
                  <a:pt x="25" y="2625"/>
                  <a:pt x="25" y="2632"/>
                </a:cubicBezTo>
                <a:close/>
                <a:moveTo>
                  <a:pt x="25" y="2807"/>
                </a:moveTo>
                <a:lnTo>
                  <a:pt x="25" y="2882"/>
                </a:lnTo>
                <a:cubicBezTo>
                  <a:pt x="25" y="2889"/>
                  <a:pt x="19" y="2894"/>
                  <a:pt x="12" y="2894"/>
                </a:cubicBezTo>
                <a:cubicBezTo>
                  <a:pt x="6" y="2894"/>
                  <a:pt x="0" y="2889"/>
                  <a:pt x="0" y="2882"/>
                </a:cubicBezTo>
                <a:lnTo>
                  <a:pt x="0" y="2807"/>
                </a:lnTo>
                <a:cubicBezTo>
                  <a:pt x="0" y="2800"/>
                  <a:pt x="6" y="2795"/>
                  <a:pt x="12" y="2795"/>
                </a:cubicBezTo>
                <a:cubicBezTo>
                  <a:pt x="19" y="2795"/>
                  <a:pt x="25" y="2800"/>
                  <a:pt x="25" y="2807"/>
                </a:cubicBezTo>
                <a:close/>
                <a:moveTo>
                  <a:pt x="25" y="2982"/>
                </a:moveTo>
                <a:lnTo>
                  <a:pt x="25" y="3057"/>
                </a:lnTo>
                <a:cubicBezTo>
                  <a:pt x="25" y="3063"/>
                  <a:pt x="19" y="3069"/>
                  <a:pt x="12" y="3069"/>
                </a:cubicBezTo>
                <a:cubicBezTo>
                  <a:pt x="6" y="3069"/>
                  <a:pt x="0" y="3063"/>
                  <a:pt x="0" y="3057"/>
                </a:cubicBezTo>
                <a:lnTo>
                  <a:pt x="0" y="2982"/>
                </a:lnTo>
                <a:cubicBezTo>
                  <a:pt x="0" y="2975"/>
                  <a:pt x="6" y="2969"/>
                  <a:pt x="12" y="2969"/>
                </a:cubicBezTo>
                <a:cubicBezTo>
                  <a:pt x="19" y="2969"/>
                  <a:pt x="25" y="2975"/>
                  <a:pt x="25" y="2982"/>
                </a:cubicBezTo>
                <a:close/>
                <a:moveTo>
                  <a:pt x="25" y="3156"/>
                </a:moveTo>
                <a:lnTo>
                  <a:pt x="25" y="3231"/>
                </a:lnTo>
                <a:cubicBezTo>
                  <a:pt x="25" y="3238"/>
                  <a:pt x="19" y="3244"/>
                  <a:pt x="12" y="3244"/>
                </a:cubicBezTo>
                <a:cubicBezTo>
                  <a:pt x="6" y="3244"/>
                  <a:pt x="0" y="3238"/>
                  <a:pt x="0" y="3231"/>
                </a:cubicBezTo>
                <a:lnTo>
                  <a:pt x="0" y="3156"/>
                </a:lnTo>
                <a:cubicBezTo>
                  <a:pt x="0" y="3149"/>
                  <a:pt x="6" y="3144"/>
                  <a:pt x="12" y="3144"/>
                </a:cubicBezTo>
                <a:cubicBezTo>
                  <a:pt x="19" y="3144"/>
                  <a:pt x="25" y="3149"/>
                  <a:pt x="25" y="3156"/>
                </a:cubicBezTo>
                <a:close/>
                <a:moveTo>
                  <a:pt x="25" y="3331"/>
                </a:moveTo>
                <a:lnTo>
                  <a:pt x="25" y="3406"/>
                </a:lnTo>
                <a:cubicBezTo>
                  <a:pt x="25" y="3413"/>
                  <a:pt x="19" y="3418"/>
                  <a:pt x="12" y="3418"/>
                </a:cubicBezTo>
                <a:cubicBezTo>
                  <a:pt x="6" y="3418"/>
                  <a:pt x="0" y="3413"/>
                  <a:pt x="0" y="3406"/>
                </a:cubicBezTo>
                <a:lnTo>
                  <a:pt x="0" y="3331"/>
                </a:lnTo>
                <a:cubicBezTo>
                  <a:pt x="0" y="3324"/>
                  <a:pt x="6" y="3319"/>
                  <a:pt x="12" y="3319"/>
                </a:cubicBezTo>
                <a:cubicBezTo>
                  <a:pt x="19" y="3319"/>
                  <a:pt x="25" y="3324"/>
                  <a:pt x="25" y="3331"/>
                </a:cubicBezTo>
                <a:close/>
                <a:moveTo>
                  <a:pt x="25" y="3506"/>
                </a:moveTo>
                <a:lnTo>
                  <a:pt x="25" y="3581"/>
                </a:lnTo>
                <a:cubicBezTo>
                  <a:pt x="25" y="3587"/>
                  <a:pt x="19" y="3593"/>
                  <a:pt x="12" y="3593"/>
                </a:cubicBezTo>
                <a:cubicBezTo>
                  <a:pt x="6" y="3593"/>
                  <a:pt x="0" y="3587"/>
                  <a:pt x="0" y="3581"/>
                </a:cubicBezTo>
                <a:lnTo>
                  <a:pt x="0" y="3506"/>
                </a:lnTo>
                <a:cubicBezTo>
                  <a:pt x="0" y="3499"/>
                  <a:pt x="6" y="3493"/>
                  <a:pt x="12" y="3493"/>
                </a:cubicBezTo>
                <a:cubicBezTo>
                  <a:pt x="19" y="3493"/>
                  <a:pt x="25" y="3499"/>
                  <a:pt x="25" y="3506"/>
                </a:cubicBezTo>
                <a:close/>
                <a:moveTo>
                  <a:pt x="25" y="3680"/>
                </a:moveTo>
                <a:lnTo>
                  <a:pt x="25" y="3755"/>
                </a:lnTo>
                <a:cubicBezTo>
                  <a:pt x="25" y="3762"/>
                  <a:pt x="19" y="3768"/>
                  <a:pt x="12" y="3768"/>
                </a:cubicBezTo>
                <a:cubicBezTo>
                  <a:pt x="6" y="3768"/>
                  <a:pt x="0" y="3762"/>
                  <a:pt x="0" y="3755"/>
                </a:cubicBezTo>
                <a:lnTo>
                  <a:pt x="0" y="3680"/>
                </a:lnTo>
                <a:cubicBezTo>
                  <a:pt x="0" y="3673"/>
                  <a:pt x="6" y="3668"/>
                  <a:pt x="12" y="3668"/>
                </a:cubicBezTo>
                <a:cubicBezTo>
                  <a:pt x="19" y="3668"/>
                  <a:pt x="25" y="3673"/>
                  <a:pt x="25" y="3680"/>
                </a:cubicBezTo>
                <a:close/>
                <a:moveTo>
                  <a:pt x="25" y="3855"/>
                </a:moveTo>
                <a:lnTo>
                  <a:pt x="25" y="3930"/>
                </a:lnTo>
                <a:cubicBezTo>
                  <a:pt x="25" y="3937"/>
                  <a:pt x="19" y="3942"/>
                  <a:pt x="12" y="3942"/>
                </a:cubicBezTo>
                <a:cubicBezTo>
                  <a:pt x="6" y="3942"/>
                  <a:pt x="0" y="3937"/>
                  <a:pt x="0" y="3930"/>
                </a:cubicBezTo>
                <a:lnTo>
                  <a:pt x="0" y="3855"/>
                </a:lnTo>
                <a:cubicBezTo>
                  <a:pt x="0" y="3848"/>
                  <a:pt x="6" y="3842"/>
                  <a:pt x="12" y="3842"/>
                </a:cubicBezTo>
                <a:cubicBezTo>
                  <a:pt x="19" y="3842"/>
                  <a:pt x="25" y="3848"/>
                  <a:pt x="25" y="3855"/>
                </a:cubicBezTo>
                <a:close/>
                <a:moveTo>
                  <a:pt x="25" y="4030"/>
                </a:moveTo>
                <a:lnTo>
                  <a:pt x="25" y="4104"/>
                </a:lnTo>
                <a:cubicBezTo>
                  <a:pt x="25" y="4111"/>
                  <a:pt x="19" y="4117"/>
                  <a:pt x="12" y="4117"/>
                </a:cubicBezTo>
                <a:cubicBezTo>
                  <a:pt x="6" y="4117"/>
                  <a:pt x="0" y="4111"/>
                  <a:pt x="0" y="4104"/>
                </a:cubicBezTo>
                <a:lnTo>
                  <a:pt x="0" y="4030"/>
                </a:lnTo>
                <a:cubicBezTo>
                  <a:pt x="0" y="4023"/>
                  <a:pt x="6" y="4017"/>
                  <a:pt x="12" y="4017"/>
                </a:cubicBezTo>
                <a:cubicBezTo>
                  <a:pt x="19" y="4017"/>
                  <a:pt x="25" y="4023"/>
                  <a:pt x="25" y="4030"/>
                </a:cubicBezTo>
                <a:close/>
                <a:moveTo>
                  <a:pt x="25" y="4204"/>
                </a:moveTo>
                <a:lnTo>
                  <a:pt x="25" y="4279"/>
                </a:lnTo>
                <a:cubicBezTo>
                  <a:pt x="25" y="4286"/>
                  <a:pt x="19" y="4292"/>
                  <a:pt x="12" y="4292"/>
                </a:cubicBezTo>
                <a:cubicBezTo>
                  <a:pt x="6" y="4292"/>
                  <a:pt x="0" y="4286"/>
                  <a:pt x="0" y="4279"/>
                </a:cubicBezTo>
                <a:lnTo>
                  <a:pt x="0" y="4204"/>
                </a:lnTo>
                <a:cubicBezTo>
                  <a:pt x="0" y="4197"/>
                  <a:pt x="6" y="4192"/>
                  <a:pt x="12" y="4192"/>
                </a:cubicBezTo>
                <a:cubicBezTo>
                  <a:pt x="19" y="4192"/>
                  <a:pt x="25" y="4197"/>
                  <a:pt x="25" y="4204"/>
                </a:cubicBezTo>
                <a:close/>
                <a:moveTo>
                  <a:pt x="25" y="4379"/>
                </a:moveTo>
                <a:lnTo>
                  <a:pt x="25" y="4454"/>
                </a:lnTo>
                <a:cubicBezTo>
                  <a:pt x="25" y="4461"/>
                  <a:pt x="19" y="4466"/>
                  <a:pt x="12" y="4466"/>
                </a:cubicBezTo>
                <a:cubicBezTo>
                  <a:pt x="6" y="4466"/>
                  <a:pt x="0" y="4461"/>
                  <a:pt x="0" y="4454"/>
                </a:cubicBezTo>
                <a:lnTo>
                  <a:pt x="0" y="4379"/>
                </a:lnTo>
                <a:cubicBezTo>
                  <a:pt x="0" y="4372"/>
                  <a:pt x="6" y="4366"/>
                  <a:pt x="12" y="4366"/>
                </a:cubicBezTo>
                <a:cubicBezTo>
                  <a:pt x="19" y="4366"/>
                  <a:pt x="25" y="4372"/>
                  <a:pt x="25" y="4379"/>
                </a:cubicBezTo>
                <a:close/>
                <a:moveTo>
                  <a:pt x="25" y="4554"/>
                </a:moveTo>
                <a:lnTo>
                  <a:pt x="25" y="4628"/>
                </a:lnTo>
                <a:cubicBezTo>
                  <a:pt x="25" y="4635"/>
                  <a:pt x="19" y="4641"/>
                  <a:pt x="12" y="4641"/>
                </a:cubicBezTo>
                <a:cubicBezTo>
                  <a:pt x="6" y="4641"/>
                  <a:pt x="0" y="4635"/>
                  <a:pt x="0" y="4628"/>
                </a:cubicBezTo>
                <a:lnTo>
                  <a:pt x="0" y="4554"/>
                </a:lnTo>
                <a:cubicBezTo>
                  <a:pt x="0" y="4547"/>
                  <a:pt x="6" y="4541"/>
                  <a:pt x="12" y="4541"/>
                </a:cubicBezTo>
                <a:cubicBezTo>
                  <a:pt x="19" y="4541"/>
                  <a:pt x="25" y="4547"/>
                  <a:pt x="25" y="4554"/>
                </a:cubicBezTo>
                <a:close/>
                <a:moveTo>
                  <a:pt x="25" y="4728"/>
                </a:moveTo>
                <a:lnTo>
                  <a:pt x="25" y="4803"/>
                </a:lnTo>
                <a:cubicBezTo>
                  <a:pt x="25" y="4810"/>
                  <a:pt x="19" y="4816"/>
                  <a:pt x="12" y="4816"/>
                </a:cubicBezTo>
                <a:cubicBezTo>
                  <a:pt x="6" y="4816"/>
                  <a:pt x="0" y="4810"/>
                  <a:pt x="0" y="4803"/>
                </a:cubicBezTo>
                <a:lnTo>
                  <a:pt x="0" y="4728"/>
                </a:lnTo>
                <a:cubicBezTo>
                  <a:pt x="0" y="4721"/>
                  <a:pt x="6" y="4716"/>
                  <a:pt x="12" y="4716"/>
                </a:cubicBezTo>
                <a:cubicBezTo>
                  <a:pt x="19" y="4716"/>
                  <a:pt x="25" y="4721"/>
                  <a:pt x="25" y="4728"/>
                </a:cubicBezTo>
                <a:close/>
                <a:moveTo>
                  <a:pt x="25" y="4903"/>
                </a:moveTo>
                <a:lnTo>
                  <a:pt x="25" y="4978"/>
                </a:lnTo>
                <a:cubicBezTo>
                  <a:pt x="25" y="4985"/>
                  <a:pt x="19" y="4990"/>
                  <a:pt x="12" y="4990"/>
                </a:cubicBezTo>
                <a:cubicBezTo>
                  <a:pt x="6" y="4990"/>
                  <a:pt x="0" y="4985"/>
                  <a:pt x="0" y="4978"/>
                </a:cubicBezTo>
                <a:lnTo>
                  <a:pt x="0" y="4903"/>
                </a:lnTo>
                <a:cubicBezTo>
                  <a:pt x="0" y="4896"/>
                  <a:pt x="6" y="4890"/>
                  <a:pt x="12" y="4890"/>
                </a:cubicBezTo>
                <a:cubicBezTo>
                  <a:pt x="19" y="4890"/>
                  <a:pt x="25" y="4896"/>
                  <a:pt x="25" y="4903"/>
                </a:cubicBezTo>
                <a:close/>
                <a:moveTo>
                  <a:pt x="25" y="5078"/>
                </a:moveTo>
                <a:lnTo>
                  <a:pt x="25" y="5152"/>
                </a:lnTo>
                <a:cubicBezTo>
                  <a:pt x="25" y="5159"/>
                  <a:pt x="19" y="5165"/>
                  <a:pt x="12" y="5165"/>
                </a:cubicBezTo>
                <a:cubicBezTo>
                  <a:pt x="6" y="5165"/>
                  <a:pt x="0" y="5159"/>
                  <a:pt x="0" y="5152"/>
                </a:cubicBezTo>
                <a:lnTo>
                  <a:pt x="0" y="5078"/>
                </a:lnTo>
                <a:cubicBezTo>
                  <a:pt x="0" y="5071"/>
                  <a:pt x="6" y="5065"/>
                  <a:pt x="12" y="5065"/>
                </a:cubicBezTo>
                <a:cubicBezTo>
                  <a:pt x="19" y="5065"/>
                  <a:pt x="25" y="5071"/>
                  <a:pt x="25" y="5078"/>
                </a:cubicBezTo>
                <a:close/>
                <a:moveTo>
                  <a:pt x="25" y="5252"/>
                </a:moveTo>
                <a:lnTo>
                  <a:pt x="25" y="5327"/>
                </a:lnTo>
                <a:cubicBezTo>
                  <a:pt x="25" y="5334"/>
                  <a:pt x="19" y="5340"/>
                  <a:pt x="12" y="5340"/>
                </a:cubicBezTo>
                <a:cubicBezTo>
                  <a:pt x="6" y="5340"/>
                  <a:pt x="0" y="5334"/>
                  <a:pt x="0" y="5327"/>
                </a:cubicBezTo>
                <a:lnTo>
                  <a:pt x="0" y="5252"/>
                </a:lnTo>
                <a:cubicBezTo>
                  <a:pt x="0" y="5245"/>
                  <a:pt x="6" y="5240"/>
                  <a:pt x="12" y="5240"/>
                </a:cubicBezTo>
                <a:cubicBezTo>
                  <a:pt x="19" y="5240"/>
                  <a:pt x="25" y="5245"/>
                  <a:pt x="25" y="5252"/>
                </a:cubicBezTo>
                <a:close/>
                <a:moveTo>
                  <a:pt x="25" y="5427"/>
                </a:moveTo>
                <a:lnTo>
                  <a:pt x="25" y="5502"/>
                </a:lnTo>
                <a:cubicBezTo>
                  <a:pt x="25" y="5509"/>
                  <a:pt x="19" y="5514"/>
                  <a:pt x="12" y="5514"/>
                </a:cubicBezTo>
                <a:cubicBezTo>
                  <a:pt x="6" y="5514"/>
                  <a:pt x="0" y="5509"/>
                  <a:pt x="0" y="5502"/>
                </a:cubicBezTo>
                <a:lnTo>
                  <a:pt x="0" y="5427"/>
                </a:lnTo>
                <a:cubicBezTo>
                  <a:pt x="0" y="5420"/>
                  <a:pt x="6" y="5414"/>
                  <a:pt x="12" y="5414"/>
                </a:cubicBezTo>
                <a:cubicBezTo>
                  <a:pt x="19" y="5414"/>
                  <a:pt x="25" y="5420"/>
                  <a:pt x="25" y="5427"/>
                </a:cubicBezTo>
                <a:close/>
                <a:moveTo>
                  <a:pt x="25" y="5602"/>
                </a:moveTo>
                <a:lnTo>
                  <a:pt x="25" y="5676"/>
                </a:lnTo>
                <a:cubicBezTo>
                  <a:pt x="25" y="5683"/>
                  <a:pt x="19" y="5689"/>
                  <a:pt x="12" y="5689"/>
                </a:cubicBezTo>
                <a:cubicBezTo>
                  <a:pt x="6" y="5689"/>
                  <a:pt x="0" y="5683"/>
                  <a:pt x="0" y="5676"/>
                </a:cubicBezTo>
                <a:lnTo>
                  <a:pt x="0" y="5602"/>
                </a:lnTo>
                <a:cubicBezTo>
                  <a:pt x="0" y="5595"/>
                  <a:pt x="6" y="5589"/>
                  <a:pt x="12" y="5589"/>
                </a:cubicBezTo>
                <a:cubicBezTo>
                  <a:pt x="19" y="5589"/>
                  <a:pt x="25" y="5595"/>
                  <a:pt x="25" y="5602"/>
                </a:cubicBezTo>
                <a:close/>
                <a:moveTo>
                  <a:pt x="25" y="5776"/>
                </a:moveTo>
                <a:lnTo>
                  <a:pt x="25" y="5851"/>
                </a:lnTo>
                <a:cubicBezTo>
                  <a:pt x="25" y="5858"/>
                  <a:pt x="19" y="5864"/>
                  <a:pt x="12" y="5864"/>
                </a:cubicBezTo>
                <a:cubicBezTo>
                  <a:pt x="6" y="5864"/>
                  <a:pt x="0" y="5858"/>
                  <a:pt x="0" y="5851"/>
                </a:cubicBezTo>
                <a:lnTo>
                  <a:pt x="0" y="5776"/>
                </a:lnTo>
                <a:cubicBezTo>
                  <a:pt x="0" y="5769"/>
                  <a:pt x="6" y="5764"/>
                  <a:pt x="12" y="5764"/>
                </a:cubicBezTo>
                <a:cubicBezTo>
                  <a:pt x="19" y="5764"/>
                  <a:pt x="25" y="5769"/>
                  <a:pt x="25" y="5776"/>
                </a:cubicBezTo>
                <a:close/>
                <a:moveTo>
                  <a:pt x="25" y="5951"/>
                </a:moveTo>
                <a:lnTo>
                  <a:pt x="25" y="6026"/>
                </a:lnTo>
                <a:cubicBezTo>
                  <a:pt x="25" y="6033"/>
                  <a:pt x="19" y="6038"/>
                  <a:pt x="12" y="6038"/>
                </a:cubicBezTo>
                <a:cubicBezTo>
                  <a:pt x="6" y="6038"/>
                  <a:pt x="0" y="6033"/>
                  <a:pt x="0" y="6026"/>
                </a:cubicBezTo>
                <a:lnTo>
                  <a:pt x="0" y="5951"/>
                </a:lnTo>
                <a:cubicBezTo>
                  <a:pt x="0" y="5944"/>
                  <a:pt x="6" y="5938"/>
                  <a:pt x="12" y="5938"/>
                </a:cubicBezTo>
                <a:cubicBezTo>
                  <a:pt x="19" y="5938"/>
                  <a:pt x="25" y="5944"/>
                  <a:pt x="25" y="5951"/>
                </a:cubicBezTo>
                <a:close/>
                <a:moveTo>
                  <a:pt x="25" y="6126"/>
                </a:moveTo>
                <a:lnTo>
                  <a:pt x="25" y="6200"/>
                </a:lnTo>
                <a:cubicBezTo>
                  <a:pt x="25" y="6207"/>
                  <a:pt x="19" y="6213"/>
                  <a:pt x="12" y="6213"/>
                </a:cubicBezTo>
                <a:cubicBezTo>
                  <a:pt x="6" y="6213"/>
                  <a:pt x="0" y="6207"/>
                  <a:pt x="0" y="6200"/>
                </a:cubicBezTo>
                <a:lnTo>
                  <a:pt x="0" y="6126"/>
                </a:lnTo>
                <a:cubicBezTo>
                  <a:pt x="0" y="6119"/>
                  <a:pt x="6" y="6113"/>
                  <a:pt x="12" y="6113"/>
                </a:cubicBezTo>
                <a:cubicBezTo>
                  <a:pt x="19" y="6113"/>
                  <a:pt x="25" y="6119"/>
                  <a:pt x="25" y="6126"/>
                </a:cubicBezTo>
                <a:close/>
                <a:moveTo>
                  <a:pt x="25" y="6300"/>
                </a:moveTo>
                <a:lnTo>
                  <a:pt x="25" y="6375"/>
                </a:lnTo>
                <a:cubicBezTo>
                  <a:pt x="25" y="6382"/>
                  <a:pt x="19" y="6387"/>
                  <a:pt x="12" y="6387"/>
                </a:cubicBezTo>
                <a:cubicBezTo>
                  <a:pt x="6" y="6387"/>
                  <a:pt x="0" y="6382"/>
                  <a:pt x="0" y="6375"/>
                </a:cubicBezTo>
                <a:lnTo>
                  <a:pt x="0" y="6300"/>
                </a:lnTo>
                <a:cubicBezTo>
                  <a:pt x="0" y="6293"/>
                  <a:pt x="6" y="6288"/>
                  <a:pt x="12" y="6288"/>
                </a:cubicBezTo>
                <a:cubicBezTo>
                  <a:pt x="19" y="6288"/>
                  <a:pt x="25" y="6293"/>
                  <a:pt x="25" y="6300"/>
                </a:cubicBezTo>
                <a:close/>
                <a:moveTo>
                  <a:pt x="25" y="6475"/>
                </a:moveTo>
                <a:lnTo>
                  <a:pt x="25" y="6550"/>
                </a:lnTo>
                <a:cubicBezTo>
                  <a:pt x="25" y="6557"/>
                  <a:pt x="19" y="6562"/>
                  <a:pt x="12" y="6562"/>
                </a:cubicBezTo>
                <a:cubicBezTo>
                  <a:pt x="6" y="6562"/>
                  <a:pt x="0" y="6557"/>
                  <a:pt x="0" y="6550"/>
                </a:cubicBezTo>
                <a:lnTo>
                  <a:pt x="0" y="6475"/>
                </a:lnTo>
                <a:cubicBezTo>
                  <a:pt x="0" y="6468"/>
                  <a:pt x="6" y="6462"/>
                  <a:pt x="12" y="6462"/>
                </a:cubicBezTo>
                <a:cubicBezTo>
                  <a:pt x="19" y="6462"/>
                  <a:pt x="25" y="6468"/>
                  <a:pt x="25" y="6475"/>
                </a:cubicBezTo>
                <a:close/>
                <a:moveTo>
                  <a:pt x="25" y="6649"/>
                </a:moveTo>
                <a:lnTo>
                  <a:pt x="25" y="6724"/>
                </a:lnTo>
                <a:cubicBezTo>
                  <a:pt x="25" y="6731"/>
                  <a:pt x="19" y="6737"/>
                  <a:pt x="12" y="6737"/>
                </a:cubicBezTo>
                <a:cubicBezTo>
                  <a:pt x="6" y="6737"/>
                  <a:pt x="0" y="6731"/>
                  <a:pt x="0" y="6724"/>
                </a:cubicBezTo>
                <a:lnTo>
                  <a:pt x="0" y="6649"/>
                </a:lnTo>
                <a:cubicBezTo>
                  <a:pt x="0" y="6643"/>
                  <a:pt x="6" y="6637"/>
                  <a:pt x="12" y="6637"/>
                </a:cubicBezTo>
                <a:cubicBezTo>
                  <a:pt x="19" y="6637"/>
                  <a:pt x="25" y="6643"/>
                  <a:pt x="25" y="6649"/>
                </a:cubicBezTo>
                <a:close/>
                <a:moveTo>
                  <a:pt x="25" y="6824"/>
                </a:moveTo>
                <a:lnTo>
                  <a:pt x="25" y="6899"/>
                </a:lnTo>
                <a:cubicBezTo>
                  <a:pt x="25" y="6906"/>
                  <a:pt x="19" y="6911"/>
                  <a:pt x="12" y="6911"/>
                </a:cubicBezTo>
                <a:cubicBezTo>
                  <a:pt x="6" y="6911"/>
                  <a:pt x="0" y="6906"/>
                  <a:pt x="0" y="6899"/>
                </a:cubicBezTo>
                <a:lnTo>
                  <a:pt x="0" y="6824"/>
                </a:lnTo>
                <a:cubicBezTo>
                  <a:pt x="0" y="6817"/>
                  <a:pt x="6" y="6812"/>
                  <a:pt x="12" y="6812"/>
                </a:cubicBezTo>
                <a:cubicBezTo>
                  <a:pt x="19" y="6812"/>
                  <a:pt x="25" y="6817"/>
                  <a:pt x="25" y="6824"/>
                </a:cubicBezTo>
                <a:close/>
                <a:moveTo>
                  <a:pt x="25" y="6999"/>
                </a:moveTo>
                <a:lnTo>
                  <a:pt x="25" y="7074"/>
                </a:lnTo>
                <a:cubicBezTo>
                  <a:pt x="25" y="7081"/>
                  <a:pt x="19" y="7086"/>
                  <a:pt x="12" y="7086"/>
                </a:cubicBezTo>
                <a:cubicBezTo>
                  <a:pt x="6" y="7086"/>
                  <a:pt x="0" y="7081"/>
                  <a:pt x="0" y="7074"/>
                </a:cubicBezTo>
                <a:lnTo>
                  <a:pt x="0" y="6999"/>
                </a:lnTo>
                <a:cubicBezTo>
                  <a:pt x="0" y="6992"/>
                  <a:pt x="6" y="6986"/>
                  <a:pt x="12" y="6986"/>
                </a:cubicBezTo>
                <a:cubicBezTo>
                  <a:pt x="19" y="6986"/>
                  <a:pt x="25" y="6992"/>
                  <a:pt x="25" y="6999"/>
                </a:cubicBezTo>
                <a:close/>
                <a:moveTo>
                  <a:pt x="25" y="7173"/>
                </a:moveTo>
                <a:lnTo>
                  <a:pt x="25" y="7248"/>
                </a:lnTo>
                <a:cubicBezTo>
                  <a:pt x="25" y="7255"/>
                  <a:pt x="19" y="7261"/>
                  <a:pt x="12" y="7261"/>
                </a:cubicBezTo>
                <a:cubicBezTo>
                  <a:pt x="6" y="7261"/>
                  <a:pt x="0" y="7255"/>
                  <a:pt x="0" y="7248"/>
                </a:cubicBezTo>
                <a:lnTo>
                  <a:pt x="0" y="7173"/>
                </a:lnTo>
                <a:cubicBezTo>
                  <a:pt x="0" y="7167"/>
                  <a:pt x="6" y="7161"/>
                  <a:pt x="12" y="7161"/>
                </a:cubicBezTo>
                <a:cubicBezTo>
                  <a:pt x="19" y="7161"/>
                  <a:pt x="25" y="7167"/>
                  <a:pt x="25" y="7173"/>
                </a:cubicBezTo>
                <a:close/>
                <a:moveTo>
                  <a:pt x="25" y="7348"/>
                </a:moveTo>
                <a:lnTo>
                  <a:pt x="25" y="7423"/>
                </a:lnTo>
                <a:cubicBezTo>
                  <a:pt x="25" y="7430"/>
                  <a:pt x="19" y="7435"/>
                  <a:pt x="12" y="7435"/>
                </a:cubicBezTo>
                <a:cubicBezTo>
                  <a:pt x="6" y="7435"/>
                  <a:pt x="0" y="7430"/>
                  <a:pt x="0" y="7423"/>
                </a:cubicBezTo>
                <a:lnTo>
                  <a:pt x="0" y="7348"/>
                </a:lnTo>
                <a:cubicBezTo>
                  <a:pt x="0" y="7341"/>
                  <a:pt x="6" y="7336"/>
                  <a:pt x="12" y="7336"/>
                </a:cubicBezTo>
                <a:cubicBezTo>
                  <a:pt x="19" y="7336"/>
                  <a:pt x="25" y="7341"/>
                  <a:pt x="25" y="7348"/>
                </a:cubicBezTo>
                <a:close/>
                <a:moveTo>
                  <a:pt x="25" y="7523"/>
                </a:moveTo>
                <a:lnTo>
                  <a:pt x="25" y="7598"/>
                </a:lnTo>
                <a:cubicBezTo>
                  <a:pt x="25" y="7604"/>
                  <a:pt x="19" y="7610"/>
                  <a:pt x="12" y="7610"/>
                </a:cubicBezTo>
                <a:cubicBezTo>
                  <a:pt x="6" y="7610"/>
                  <a:pt x="0" y="7604"/>
                  <a:pt x="0" y="7598"/>
                </a:cubicBezTo>
                <a:lnTo>
                  <a:pt x="0" y="7523"/>
                </a:lnTo>
                <a:cubicBezTo>
                  <a:pt x="0" y="7516"/>
                  <a:pt x="6" y="7510"/>
                  <a:pt x="12" y="7510"/>
                </a:cubicBezTo>
                <a:cubicBezTo>
                  <a:pt x="19" y="7510"/>
                  <a:pt x="25" y="7516"/>
                  <a:pt x="25" y="7523"/>
                </a:cubicBezTo>
                <a:close/>
                <a:moveTo>
                  <a:pt x="25" y="7697"/>
                </a:moveTo>
                <a:lnTo>
                  <a:pt x="25" y="7772"/>
                </a:lnTo>
                <a:cubicBezTo>
                  <a:pt x="25" y="7779"/>
                  <a:pt x="19" y="7785"/>
                  <a:pt x="12" y="7785"/>
                </a:cubicBezTo>
                <a:cubicBezTo>
                  <a:pt x="6" y="7785"/>
                  <a:pt x="0" y="7779"/>
                  <a:pt x="0" y="7772"/>
                </a:cubicBezTo>
                <a:lnTo>
                  <a:pt x="0" y="7697"/>
                </a:lnTo>
                <a:cubicBezTo>
                  <a:pt x="0" y="7691"/>
                  <a:pt x="6" y="7685"/>
                  <a:pt x="12" y="7685"/>
                </a:cubicBezTo>
                <a:cubicBezTo>
                  <a:pt x="19" y="7685"/>
                  <a:pt x="25" y="7691"/>
                  <a:pt x="25" y="7697"/>
                </a:cubicBezTo>
                <a:close/>
                <a:moveTo>
                  <a:pt x="25" y="7872"/>
                </a:moveTo>
                <a:lnTo>
                  <a:pt x="25" y="7947"/>
                </a:lnTo>
                <a:cubicBezTo>
                  <a:pt x="25" y="7954"/>
                  <a:pt x="19" y="7959"/>
                  <a:pt x="12" y="7959"/>
                </a:cubicBezTo>
                <a:cubicBezTo>
                  <a:pt x="6" y="7959"/>
                  <a:pt x="0" y="7954"/>
                  <a:pt x="0" y="7947"/>
                </a:cubicBezTo>
                <a:lnTo>
                  <a:pt x="0" y="7872"/>
                </a:lnTo>
                <a:cubicBezTo>
                  <a:pt x="0" y="7865"/>
                  <a:pt x="6" y="7860"/>
                  <a:pt x="12" y="7860"/>
                </a:cubicBezTo>
                <a:cubicBezTo>
                  <a:pt x="19" y="7860"/>
                  <a:pt x="25" y="7865"/>
                  <a:pt x="25" y="7872"/>
                </a:cubicBezTo>
                <a:close/>
                <a:moveTo>
                  <a:pt x="25" y="8047"/>
                </a:moveTo>
                <a:lnTo>
                  <a:pt x="25" y="8122"/>
                </a:lnTo>
                <a:cubicBezTo>
                  <a:pt x="25" y="8128"/>
                  <a:pt x="19" y="8134"/>
                  <a:pt x="12" y="8134"/>
                </a:cubicBezTo>
                <a:cubicBezTo>
                  <a:pt x="6" y="8134"/>
                  <a:pt x="0" y="8128"/>
                  <a:pt x="0" y="8122"/>
                </a:cubicBezTo>
                <a:lnTo>
                  <a:pt x="0" y="8047"/>
                </a:lnTo>
                <a:cubicBezTo>
                  <a:pt x="0" y="8040"/>
                  <a:pt x="6" y="8034"/>
                  <a:pt x="12" y="8034"/>
                </a:cubicBezTo>
                <a:cubicBezTo>
                  <a:pt x="19" y="8034"/>
                  <a:pt x="25" y="8040"/>
                  <a:pt x="25" y="8047"/>
                </a:cubicBezTo>
                <a:close/>
                <a:moveTo>
                  <a:pt x="25" y="8221"/>
                </a:moveTo>
                <a:lnTo>
                  <a:pt x="25" y="8296"/>
                </a:lnTo>
                <a:cubicBezTo>
                  <a:pt x="25" y="8303"/>
                  <a:pt x="19" y="8309"/>
                  <a:pt x="12" y="8309"/>
                </a:cubicBezTo>
                <a:cubicBezTo>
                  <a:pt x="6" y="8309"/>
                  <a:pt x="0" y="8303"/>
                  <a:pt x="0" y="8296"/>
                </a:cubicBezTo>
                <a:lnTo>
                  <a:pt x="0" y="8221"/>
                </a:lnTo>
                <a:cubicBezTo>
                  <a:pt x="0" y="8214"/>
                  <a:pt x="6" y="8209"/>
                  <a:pt x="12" y="8209"/>
                </a:cubicBezTo>
                <a:cubicBezTo>
                  <a:pt x="19" y="8209"/>
                  <a:pt x="25" y="8214"/>
                  <a:pt x="25" y="8221"/>
                </a:cubicBezTo>
                <a:close/>
                <a:moveTo>
                  <a:pt x="25" y="8396"/>
                </a:moveTo>
                <a:lnTo>
                  <a:pt x="25" y="8471"/>
                </a:lnTo>
                <a:cubicBezTo>
                  <a:pt x="25" y="8478"/>
                  <a:pt x="19" y="8483"/>
                  <a:pt x="12" y="8483"/>
                </a:cubicBezTo>
                <a:cubicBezTo>
                  <a:pt x="6" y="8483"/>
                  <a:pt x="0" y="8478"/>
                  <a:pt x="0" y="8471"/>
                </a:cubicBezTo>
                <a:lnTo>
                  <a:pt x="0" y="8396"/>
                </a:lnTo>
                <a:cubicBezTo>
                  <a:pt x="0" y="8389"/>
                  <a:pt x="6" y="8384"/>
                  <a:pt x="12" y="8384"/>
                </a:cubicBezTo>
                <a:cubicBezTo>
                  <a:pt x="19" y="8384"/>
                  <a:pt x="25" y="8389"/>
                  <a:pt x="25" y="8396"/>
                </a:cubicBezTo>
                <a:close/>
                <a:moveTo>
                  <a:pt x="25" y="8571"/>
                </a:moveTo>
                <a:lnTo>
                  <a:pt x="25" y="8646"/>
                </a:lnTo>
                <a:cubicBezTo>
                  <a:pt x="25" y="8652"/>
                  <a:pt x="19" y="8658"/>
                  <a:pt x="12" y="8658"/>
                </a:cubicBezTo>
                <a:cubicBezTo>
                  <a:pt x="6" y="8658"/>
                  <a:pt x="0" y="8652"/>
                  <a:pt x="0" y="8646"/>
                </a:cubicBezTo>
                <a:lnTo>
                  <a:pt x="0" y="8571"/>
                </a:lnTo>
                <a:cubicBezTo>
                  <a:pt x="0" y="8564"/>
                  <a:pt x="6" y="8558"/>
                  <a:pt x="12" y="8558"/>
                </a:cubicBezTo>
                <a:cubicBezTo>
                  <a:pt x="19" y="8558"/>
                  <a:pt x="25" y="8564"/>
                  <a:pt x="25" y="8571"/>
                </a:cubicBezTo>
                <a:close/>
              </a:path>
            </a:pathLst>
          </a:custGeom>
          <a:solidFill>
            <a:srgbClr val="000000"/>
          </a:solidFill>
          <a:ln w="28575" cap="flat" cmpd="sng">
            <a:solidFill>
              <a:srgbClr val="FF0000"/>
            </a:solidFill>
            <a:prstDash val="sysDot"/>
            <a:bevel/>
            <a:headEnd/>
            <a:tailEnd/>
          </a:ln>
        </p:spPr>
        <p:txBody>
          <a:bodyPr/>
          <a:lstStyle/>
          <a:p>
            <a:endParaRPr lang="es-AR"/>
          </a:p>
        </p:txBody>
      </p:sp>
      <p:grpSp>
        <p:nvGrpSpPr>
          <p:cNvPr id="12394" name="Group 106"/>
          <p:cNvGrpSpPr>
            <a:grpSpLocks/>
          </p:cNvGrpSpPr>
          <p:nvPr/>
        </p:nvGrpSpPr>
        <p:grpSpPr bwMode="auto">
          <a:xfrm>
            <a:off x="5219700" y="2349500"/>
            <a:ext cx="2311400" cy="3894138"/>
            <a:chOff x="3288" y="1434"/>
            <a:chExt cx="1456" cy="2453"/>
          </a:xfrm>
        </p:grpSpPr>
        <p:grpSp>
          <p:nvGrpSpPr>
            <p:cNvPr id="20498" name="Group 82"/>
            <p:cNvGrpSpPr>
              <a:grpSpLocks/>
            </p:cNvGrpSpPr>
            <p:nvPr/>
          </p:nvGrpSpPr>
          <p:grpSpPr bwMode="auto">
            <a:xfrm>
              <a:off x="3515" y="1661"/>
              <a:ext cx="1194" cy="1449"/>
              <a:chOff x="2995" y="1692"/>
              <a:chExt cx="1194" cy="1449"/>
            </a:xfrm>
          </p:grpSpPr>
          <p:sp>
            <p:nvSpPr>
              <p:cNvPr id="20502" name="Line 80"/>
              <p:cNvSpPr>
                <a:spLocks noChangeShapeType="1"/>
              </p:cNvSpPr>
              <p:nvPr/>
            </p:nvSpPr>
            <p:spPr bwMode="auto">
              <a:xfrm>
                <a:off x="2995" y="1692"/>
                <a:ext cx="1194" cy="0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0503" name="Line 81"/>
              <p:cNvSpPr>
                <a:spLocks noChangeShapeType="1"/>
              </p:cNvSpPr>
              <p:nvPr/>
            </p:nvSpPr>
            <p:spPr bwMode="auto">
              <a:xfrm>
                <a:off x="2995" y="1692"/>
                <a:ext cx="0" cy="1449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20499" name="Rectangle 95"/>
            <p:cNvSpPr>
              <a:spLocks noChangeArrowheads="1"/>
            </p:cNvSpPr>
            <p:nvPr/>
          </p:nvSpPr>
          <p:spPr bwMode="auto">
            <a:xfrm>
              <a:off x="3787" y="3657"/>
              <a:ext cx="84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2400" b="1">
                  <a:solidFill>
                    <a:srgbClr val="000000"/>
                  </a:solidFill>
                </a:rPr>
                <a:t>REGADO</a:t>
              </a:r>
              <a:endParaRPr lang="es-ES" sz="2400"/>
            </a:p>
          </p:txBody>
        </p:sp>
        <p:sp>
          <p:nvSpPr>
            <p:cNvPr id="20500" name="Rectangle 99"/>
            <p:cNvSpPr>
              <a:spLocks noChangeArrowheads="1"/>
            </p:cNvSpPr>
            <p:nvPr/>
          </p:nvSpPr>
          <p:spPr bwMode="auto">
            <a:xfrm rot="-5400000">
              <a:off x="3027" y="2648"/>
              <a:ext cx="67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>
                  <a:solidFill>
                    <a:srgbClr val="000000"/>
                  </a:solidFill>
                </a:rPr>
                <a:t>profundidad</a:t>
              </a:r>
              <a:endParaRPr lang="es-ES" sz="1600"/>
            </a:p>
          </p:txBody>
        </p:sp>
        <p:sp>
          <p:nvSpPr>
            <p:cNvPr id="20501" name="Rectangle 100"/>
            <p:cNvSpPr>
              <a:spLocks noChangeArrowheads="1"/>
            </p:cNvSpPr>
            <p:nvPr/>
          </p:nvSpPr>
          <p:spPr bwMode="auto">
            <a:xfrm>
              <a:off x="4241" y="1434"/>
              <a:ext cx="50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>
                  <a:solidFill>
                    <a:srgbClr val="000000"/>
                  </a:solidFill>
                </a:rPr>
                <a:t>salinidad</a:t>
              </a:r>
              <a:endParaRPr lang="es-ES" sz="1600"/>
            </a:p>
          </p:txBody>
        </p:sp>
      </p:grpSp>
      <p:sp>
        <p:nvSpPr>
          <p:cNvPr id="12389" name="Freeform 101"/>
          <p:cNvSpPr>
            <a:spLocks/>
          </p:cNvSpPr>
          <p:nvPr/>
        </p:nvSpPr>
        <p:spPr bwMode="auto">
          <a:xfrm>
            <a:off x="6372225" y="2708275"/>
            <a:ext cx="1238250" cy="2335213"/>
          </a:xfrm>
          <a:custGeom>
            <a:avLst/>
            <a:gdLst>
              <a:gd name="T0" fmla="*/ 2147483647 w 780"/>
              <a:gd name="T1" fmla="*/ 0 h 1471"/>
              <a:gd name="T2" fmla="*/ 2147483647 w 780"/>
              <a:gd name="T3" fmla="*/ 2147483647 h 1471"/>
              <a:gd name="T4" fmla="*/ 2147483647 w 780"/>
              <a:gd name="T5" fmla="*/ 2147483647 h 1471"/>
              <a:gd name="T6" fmla="*/ 2147483647 w 780"/>
              <a:gd name="T7" fmla="*/ 2147483647 h 1471"/>
              <a:gd name="T8" fmla="*/ 2147483647 w 780"/>
              <a:gd name="T9" fmla="*/ 2147483647 h 1471"/>
              <a:gd name="T10" fmla="*/ 2147483647 w 780"/>
              <a:gd name="T11" fmla="*/ 2147483647 h 1471"/>
              <a:gd name="T12" fmla="*/ 2147483647 w 780"/>
              <a:gd name="T13" fmla="*/ 2147483647 h 1471"/>
              <a:gd name="T14" fmla="*/ 2147483647 w 780"/>
              <a:gd name="T15" fmla="*/ 2147483647 h 1471"/>
              <a:gd name="T16" fmla="*/ 2147483647 w 780"/>
              <a:gd name="T17" fmla="*/ 2147483647 h 1471"/>
              <a:gd name="T18" fmla="*/ 2147483647 w 780"/>
              <a:gd name="T19" fmla="*/ 2147483647 h 1471"/>
              <a:gd name="T20" fmla="*/ 2147483647 w 780"/>
              <a:gd name="T21" fmla="*/ 2147483647 h 1471"/>
              <a:gd name="T22" fmla="*/ 2147483647 w 780"/>
              <a:gd name="T23" fmla="*/ 2147483647 h 14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80"/>
              <a:gd name="T37" fmla="*/ 0 h 1471"/>
              <a:gd name="T38" fmla="*/ 780 w 780"/>
              <a:gd name="T39" fmla="*/ 1471 h 147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80" h="1471">
                <a:moveTo>
                  <a:pt x="23" y="0"/>
                </a:moveTo>
                <a:cubicBezTo>
                  <a:pt x="27" y="81"/>
                  <a:pt x="0" y="275"/>
                  <a:pt x="82" y="358"/>
                </a:cubicBezTo>
                <a:cubicBezTo>
                  <a:pt x="85" y="374"/>
                  <a:pt x="84" y="392"/>
                  <a:pt x="90" y="408"/>
                </a:cubicBezTo>
                <a:cubicBezTo>
                  <a:pt x="99" y="432"/>
                  <a:pt x="126" y="450"/>
                  <a:pt x="142" y="468"/>
                </a:cubicBezTo>
                <a:cubicBezTo>
                  <a:pt x="184" y="518"/>
                  <a:pt x="219" y="568"/>
                  <a:pt x="278" y="604"/>
                </a:cubicBezTo>
                <a:cubicBezTo>
                  <a:pt x="298" y="616"/>
                  <a:pt x="323" y="616"/>
                  <a:pt x="345" y="621"/>
                </a:cubicBezTo>
                <a:cubicBezTo>
                  <a:pt x="439" y="715"/>
                  <a:pt x="537" y="813"/>
                  <a:pt x="643" y="893"/>
                </a:cubicBezTo>
                <a:cubicBezTo>
                  <a:pt x="648" y="902"/>
                  <a:pt x="656" y="909"/>
                  <a:pt x="659" y="919"/>
                </a:cubicBezTo>
                <a:cubicBezTo>
                  <a:pt x="665" y="935"/>
                  <a:pt x="660" y="954"/>
                  <a:pt x="668" y="970"/>
                </a:cubicBezTo>
                <a:cubicBezTo>
                  <a:pt x="686" y="1006"/>
                  <a:pt x="736" y="1072"/>
                  <a:pt x="736" y="1072"/>
                </a:cubicBezTo>
                <a:cubicBezTo>
                  <a:pt x="764" y="1176"/>
                  <a:pt x="754" y="1134"/>
                  <a:pt x="770" y="1199"/>
                </a:cubicBezTo>
                <a:cubicBezTo>
                  <a:pt x="780" y="1421"/>
                  <a:pt x="779" y="1330"/>
                  <a:pt x="779" y="1471"/>
                </a:cubicBezTo>
              </a:path>
            </a:pathLst>
          </a:custGeom>
          <a:noFill/>
          <a:ln w="3810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12371" name="Freeform 83"/>
          <p:cNvSpPr>
            <a:spLocks/>
          </p:cNvSpPr>
          <p:nvPr/>
        </p:nvSpPr>
        <p:spPr bwMode="auto">
          <a:xfrm>
            <a:off x="2195513" y="2708275"/>
            <a:ext cx="1433512" cy="2200275"/>
          </a:xfrm>
          <a:custGeom>
            <a:avLst/>
            <a:gdLst>
              <a:gd name="T0" fmla="*/ 2147483647 w 903"/>
              <a:gd name="T1" fmla="*/ 0 h 1386"/>
              <a:gd name="T2" fmla="*/ 2147483647 w 903"/>
              <a:gd name="T3" fmla="*/ 2147483647 h 1386"/>
              <a:gd name="T4" fmla="*/ 2147483647 w 903"/>
              <a:gd name="T5" fmla="*/ 2147483647 h 1386"/>
              <a:gd name="T6" fmla="*/ 2147483647 w 903"/>
              <a:gd name="T7" fmla="*/ 2147483647 h 1386"/>
              <a:gd name="T8" fmla="*/ 2147483647 w 903"/>
              <a:gd name="T9" fmla="*/ 2147483647 h 1386"/>
              <a:gd name="T10" fmla="*/ 2147483647 w 903"/>
              <a:gd name="T11" fmla="*/ 2147483647 h 1386"/>
              <a:gd name="T12" fmla="*/ 2147483647 w 903"/>
              <a:gd name="T13" fmla="*/ 2147483647 h 1386"/>
              <a:gd name="T14" fmla="*/ 2147483647 w 903"/>
              <a:gd name="T15" fmla="*/ 2147483647 h 1386"/>
              <a:gd name="T16" fmla="*/ 2147483647 w 903"/>
              <a:gd name="T17" fmla="*/ 2147483647 h 1386"/>
              <a:gd name="T18" fmla="*/ 2147483647 w 903"/>
              <a:gd name="T19" fmla="*/ 2147483647 h 1386"/>
              <a:gd name="T20" fmla="*/ 2147483647 w 903"/>
              <a:gd name="T21" fmla="*/ 2147483647 h 1386"/>
              <a:gd name="T22" fmla="*/ 2147483647 w 903"/>
              <a:gd name="T23" fmla="*/ 2147483647 h 1386"/>
              <a:gd name="T24" fmla="*/ 2147483647 w 903"/>
              <a:gd name="T25" fmla="*/ 2147483647 h 1386"/>
              <a:gd name="T26" fmla="*/ 2147483647 w 903"/>
              <a:gd name="T27" fmla="*/ 2147483647 h 138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03"/>
              <a:gd name="T43" fmla="*/ 0 h 1386"/>
              <a:gd name="T44" fmla="*/ 903 w 903"/>
              <a:gd name="T45" fmla="*/ 1386 h 138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03" h="1386">
                <a:moveTo>
                  <a:pt x="16" y="0"/>
                </a:moveTo>
                <a:cubicBezTo>
                  <a:pt x="19" y="74"/>
                  <a:pt x="0" y="155"/>
                  <a:pt x="33" y="222"/>
                </a:cubicBezTo>
                <a:cubicBezTo>
                  <a:pt x="53" y="261"/>
                  <a:pt x="89" y="269"/>
                  <a:pt x="114" y="302"/>
                </a:cubicBezTo>
                <a:cubicBezTo>
                  <a:pt x="120" y="310"/>
                  <a:pt x="171" y="400"/>
                  <a:pt x="184" y="409"/>
                </a:cubicBezTo>
                <a:cubicBezTo>
                  <a:pt x="198" y="418"/>
                  <a:pt x="257" y="455"/>
                  <a:pt x="273" y="471"/>
                </a:cubicBezTo>
                <a:cubicBezTo>
                  <a:pt x="281" y="479"/>
                  <a:pt x="283" y="491"/>
                  <a:pt x="291" y="498"/>
                </a:cubicBezTo>
                <a:cubicBezTo>
                  <a:pt x="301" y="506"/>
                  <a:pt x="316" y="508"/>
                  <a:pt x="326" y="516"/>
                </a:cubicBezTo>
                <a:cubicBezTo>
                  <a:pt x="340" y="525"/>
                  <a:pt x="347" y="543"/>
                  <a:pt x="362" y="551"/>
                </a:cubicBezTo>
                <a:cubicBezTo>
                  <a:pt x="386" y="563"/>
                  <a:pt x="416" y="560"/>
                  <a:pt x="441" y="568"/>
                </a:cubicBezTo>
                <a:cubicBezTo>
                  <a:pt x="489" y="605"/>
                  <a:pt x="527" y="649"/>
                  <a:pt x="566" y="693"/>
                </a:cubicBezTo>
                <a:cubicBezTo>
                  <a:pt x="644" y="781"/>
                  <a:pt x="595" y="711"/>
                  <a:pt x="646" y="782"/>
                </a:cubicBezTo>
                <a:cubicBezTo>
                  <a:pt x="685" y="838"/>
                  <a:pt x="703" y="901"/>
                  <a:pt x="752" y="951"/>
                </a:cubicBezTo>
                <a:cubicBezTo>
                  <a:pt x="767" y="996"/>
                  <a:pt x="802" y="1032"/>
                  <a:pt x="823" y="1075"/>
                </a:cubicBezTo>
                <a:cubicBezTo>
                  <a:pt x="848" y="1178"/>
                  <a:pt x="903" y="1277"/>
                  <a:pt x="903" y="1386"/>
                </a:cubicBezTo>
              </a:path>
            </a:pathLst>
          </a:custGeom>
          <a:noFill/>
          <a:ln w="571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12372" name="Freeform 84"/>
          <p:cNvSpPr>
            <a:spLocks noEditPoints="1"/>
          </p:cNvSpPr>
          <p:nvPr/>
        </p:nvSpPr>
        <p:spPr bwMode="auto">
          <a:xfrm>
            <a:off x="2916238" y="2636838"/>
            <a:ext cx="6350" cy="2293937"/>
          </a:xfrm>
          <a:custGeom>
            <a:avLst/>
            <a:gdLst>
              <a:gd name="T0" fmla="*/ 2147483647 w 50"/>
              <a:gd name="T1" fmla="*/ 0 h 17316"/>
              <a:gd name="T2" fmla="*/ 0 w 50"/>
              <a:gd name="T3" fmla="*/ 2147483647 h 17316"/>
              <a:gd name="T4" fmla="*/ 0 w 50"/>
              <a:gd name="T5" fmla="*/ 2147483647 h 17316"/>
              <a:gd name="T6" fmla="*/ 2147483647 w 50"/>
              <a:gd name="T7" fmla="*/ 2147483647 h 17316"/>
              <a:gd name="T8" fmla="*/ 2147483647 w 50"/>
              <a:gd name="T9" fmla="*/ 2147483647 h 17316"/>
              <a:gd name="T10" fmla="*/ 2147483647 w 50"/>
              <a:gd name="T11" fmla="*/ 2147483647 h 17316"/>
              <a:gd name="T12" fmla="*/ 2147483647 w 50"/>
              <a:gd name="T13" fmla="*/ 2147483647 h 17316"/>
              <a:gd name="T14" fmla="*/ 2147483647 w 50"/>
              <a:gd name="T15" fmla="*/ 2147483647 h 17316"/>
              <a:gd name="T16" fmla="*/ 0 w 50"/>
              <a:gd name="T17" fmla="*/ 2147483647 h 17316"/>
              <a:gd name="T18" fmla="*/ 0 w 50"/>
              <a:gd name="T19" fmla="*/ 2147483647 h 17316"/>
              <a:gd name="T20" fmla="*/ 2147483647 w 50"/>
              <a:gd name="T21" fmla="*/ 2147483647 h 17316"/>
              <a:gd name="T22" fmla="*/ 2147483647 w 50"/>
              <a:gd name="T23" fmla="*/ 2147483647 h 17316"/>
              <a:gd name="T24" fmla="*/ 2147483647 w 50"/>
              <a:gd name="T25" fmla="*/ 2147483647 h 17316"/>
              <a:gd name="T26" fmla="*/ 2147483647 w 50"/>
              <a:gd name="T27" fmla="*/ 2147483647 h 17316"/>
              <a:gd name="T28" fmla="*/ 2147483647 w 50"/>
              <a:gd name="T29" fmla="*/ 2147483647 h 17316"/>
              <a:gd name="T30" fmla="*/ 0 w 50"/>
              <a:gd name="T31" fmla="*/ 2147483647 h 17316"/>
              <a:gd name="T32" fmla="*/ 0 w 50"/>
              <a:gd name="T33" fmla="*/ 2147483647 h 17316"/>
              <a:gd name="T34" fmla="*/ 2147483647 w 50"/>
              <a:gd name="T35" fmla="*/ 2147483647 h 17316"/>
              <a:gd name="T36" fmla="*/ 2147483647 w 50"/>
              <a:gd name="T37" fmla="*/ 2147483647 h 17316"/>
              <a:gd name="T38" fmla="*/ 2147483647 w 50"/>
              <a:gd name="T39" fmla="*/ 2147483647 h 17316"/>
              <a:gd name="T40" fmla="*/ 2147483647 w 50"/>
              <a:gd name="T41" fmla="*/ 2147483647 h 17316"/>
              <a:gd name="T42" fmla="*/ 2147483647 w 50"/>
              <a:gd name="T43" fmla="*/ 2147483647 h 17316"/>
              <a:gd name="T44" fmla="*/ 0 w 50"/>
              <a:gd name="T45" fmla="*/ 2147483647 h 17316"/>
              <a:gd name="T46" fmla="*/ 0 w 50"/>
              <a:gd name="T47" fmla="*/ 2147483647 h 17316"/>
              <a:gd name="T48" fmla="*/ 2147483647 w 50"/>
              <a:gd name="T49" fmla="*/ 2147483647 h 17316"/>
              <a:gd name="T50" fmla="*/ 2147483647 w 50"/>
              <a:gd name="T51" fmla="*/ 2147483647 h 17316"/>
              <a:gd name="T52" fmla="*/ 2147483647 w 50"/>
              <a:gd name="T53" fmla="*/ 2147483647 h 17316"/>
              <a:gd name="T54" fmla="*/ 2147483647 w 50"/>
              <a:gd name="T55" fmla="*/ 2147483647 h 17316"/>
              <a:gd name="T56" fmla="*/ 2147483647 w 50"/>
              <a:gd name="T57" fmla="*/ 2147483647 h 17316"/>
              <a:gd name="T58" fmla="*/ 0 w 50"/>
              <a:gd name="T59" fmla="*/ 2147483647 h 17316"/>
              <a:gd name="T60" fmla="*/ 0 w 50"/>
              <a:gd name="T61" fmla="*/ 2147483647 h 17316"/>
              <a:gd name="T62" fmla="*/ 2147483647 w 50"/>
              <a:gd name="T63" fmla="*/ 2147483647 h 17316"/>
              <a:gd name="T64" fmla="*/ 2147483647 w 50"/>
              <a:gd name="T65" fmla="*/ 2147483647 h 17316"/>
              <a:gd name="T66" fmla="*/ 2147483647 w 50"/>
              <a:gd name="T67" fmla="*/ 2147483647 h 17316"/>
              <a:gd name="T68" fmla="*/ 2147483647 w 50"/>
              <a:gd name="T69" fmla="*/ 2147483647 h 17316"/>
              <a:gd name="T70" fmla="*/ 2147483647 w 50"/>
              <a:gd name="T71" fmla="*/ 2147483647 h 17316"/>
              <a:gd name="T72" fmla="*/ 0 w 50"/>
              <a:gd name="T73" fmla="*/ 2147483647 h 17316"/>
              <a:gd name="T74" fmla="*/ 0 w 50"/>
              <a:gd name="T75" fmla="*/ 2147483647 h 17316"/>
              <a:gd name="T76" fmla="*/ 2147483647 w 50"/>
              <a:gd name="T77" fmla="*/ 2147483647 h 17316"/>
              <a:gd name="T78" fmla="*/ 2147483647 w 50"/>
              <a:gd name="T79" fmla="*/ 2147483647 h 17316"/>
              <a:gd name="T80" fmla="*/ 2147483647 w 50"/>
              <a:gd name="T81" fmla="*/ 2147483647 h 17316"/>
              <a:gd name="T82" fmla="*/ 2147483647 w 50"/>
              <a:gd name="T83" fmla="*/ 2147483647 h 17316"/>
              <a:gd name="T84" fmla="*/ 2147483647 w 50"/>
              <a:gd name="T85" fmla="*/ 2147483647 h 17316"/>
              <a:gd name="T86" fmla="*/ 0 w 50"/>
              <a:gd name="T87" fmla="*/ 2147483647 h 17316"/>
              <a:gd name="T88" fmla="*/ 0 w 50"/>
              <a:gd name="T89" fmla="*/ 2147483647 h 17316"/>
              <a:gd name="T90" fmla="*/ 2147483647 w 50"/>
              <a:gd name="T91" fmla="*/ 2147483647 h 17316"/>
              <a:gd name="T92" fmla="*/ 2147483647 w 50"/>
              <a:gd name="T93" fmla="*/ 2147483647 h 17316"/>
              <a:gd name="T94" fmla="*/ 2147483647 w 50"/>
              <a:gd name="T95" fmla="*/ 2147483647 h 17316"/>
              <a:gd name="T96" fmla="*/ 2147483647 w 50"/>
              <a:gd name="T97" fmla="*/ 2147483647 h 17316"/>
              <a:gd name="T98" fmla="*/ 2147483647 w 50"/>
              <a:gd name="T99" fmla="*/ 2147483647 h 17316"/>
              <a:gd name="T100" fmla="*/ 0 w 50"/>
              <a:gd name="T101" fmla="*/ 2147483647 h 17316"/>
              <a:gd name="T102" fmla="*/ 0 w 50"/>
              <a:gd name="T103" fmla="*/ 2147483647 h 17316"/>
              <a:gd name="T104" fmla="*/ 2147483647 w 50"/>
              <a:gd name="T105" fmla="*/ 2147483647 h 17316"/>
              <a:gd name="T106" fmla="*/ 2147483647 w 50"/>
              <a:gd name="T107" fmla="*/ 2147483647 h 17316"/>
              <a:gd name="T108" fmla="*/ 2147483647 w 50"/>
              <a:gd name="T109" fmla="*/ 2147483647 h 17316"/>
              <a:gd name="T110" fmla="*/ 2147483647 w 50"/>
              <a:gd name="T111" fmla="*/ 2147483647 h 17316"/>
              <a:gd name="T112" fmla="*/ 2147483647 w 50"/>
              <a:gd name="T113" fmla="*/ 2147483647 h 17316"/>
              <a:gd name="T114" fmla="*/ 0 w 50"/>
              <a:gd name="T115" fmla="*/ 2147483647 h 1731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0"/>
              <a:gd name="T175" fmla="*/ 0 h 17316"/>
              <a:gd name="T176" fmla="*/ 50 w 50"/>
              <a:gd name="T177" fmla="*/ 17316 h 1731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0" h="17316">
                <a:moveTo>
                  <a:pt x="50" y="25"/>
                </a:moveTo>
                <a:lnTo>
                  <a:pt x="50" y="174"/>
                </a:lnTo>
                <a:cubicBezTo>
                  <a:pt x="50" y="188"/>
                  <a:pt x="39" y="199"/>
                  <a:pt x="25" y="199"/>
                </a:cubicBezTo>
                <a:cubicBezTo>
                  <a:pt x="12" y="199"/>
                  <a:pt x="0" y="188"/>
                  <a:pt x="0" y="174"/>
                </a:cubicBezTo>
                <a:lnTo>
                  <a:pt x="0" y="25"/>
                </a:lnTo>
                <a:cubicBezTo>
                  <a:pt x="0" y="11"/>
                  <a:pt x="12" y="0"/>
                  <a:pt x="25" y="0"/>
                </a:cubicBezTo>
                <a:cubicBezTo>
                  <a:pt x="39" y="0"/>
                  <a:pt x="50" y="11"/>
                  <a:pt x="50" y="25"/>
                </a:cubicBezTo>
                <a:close/>
                <a:moveTo>
                  <a:pt x="50" y="374"/>
                </a:moveTo>
                <a:lnTo>
                  <a:pt x="50" y="524"/>
                </a:lnTo>
                <a:cubicBezTo>
                  <a:pt x="50" y="537"/>
                  <a:pt x="39" y="549"/>
                  <a:pt x="25" y="549"/>
                </a:cubicBezTo>
                <a:cubicBezTo>
                  <a:pt x="12" y="549"/>
                  <a:pt x="0" y="537"/>
                  <a:pt x="0" y="524"/>
                </a:cubicBezTo>
                <a:lnTo>
                  <a:pt x="0" y="374"/>
                </a:lnTo>
                <a:cubicBezTo>
                  <a:pt x="0" y="360"/>
                  <a:pt x="12" y="349"/>
                  <a:pt x="25" y="349"/>
                </a:cubicBezTo>
                <a:cubicBezTo>
                  <a:pt x="39" y="349"/>
                  <a:pt x="50" y="360"/>
                  <a:pt x="50" y="374"/>
                </a:cubicBezTo>
                <a:close/>
                <a:moveTo>
                  <a:pt x="50" y="723"/>
                </a:moveTo>
                <a:lnTo>
                  <a:pt x="50" y="873"/>
                </a:lnTo>
                <a:cubicBezTo>
                  <a:pt x="50" y="887"/>
                  <a:pt x="39" y="898"/>
                  <a:pt x="25" y="898"/>
                </a:cubicBezTo>
                <a:cubicBezTo>
                  <a:pt x="12" y="898"/>
                  <a:pt x="0" y="887"/>
                  <a:pt x="0" y="873"/>
                </a:cubicBezTo>
                <a:lnTo>
                  <a:pt x="0" y="723"/>
                </a:lnTo>
                <a:cubicBezTo>
                  <a:pt x="0" y="709"/>
                  <a:pt x="12" y="698"/>
                  <a:pt x="25" y="698"/>
                </a:cubicBezTo>
                <a:cubicBezTo>
                  <a:pt x="39" y="698"/>
                  <a:pt x="50" y="709"/>
                  <a:pt x="50" y="723"/>
                </a:cubicBezTo>
                <a:close/>
                <a:moveTo>
                  <a:pt x="50" y="1073"/>
                </a:moveTo>
                <a:lnTo>
                  <a:pt x="50" y="1222"/>
                </a:lnTo>
                <a:cubicBezTo>
                  <a:pt x="50" y="1236"/>
                  <a:pt x="39" y="1247"/>
                  <a:pt x="25" y="1247"/>
                </a:cubicBezTo>
                <a:cubicBezTo>
                  <a:pt x="12" y="1247"/>
                  <a:pt x="0" y="1236"/>
                  <a:pt x="0" y="1222"/>
                </a:cubicBezTo>
                <a:lnTo>
                  <a:pt x="0" y="1073"/>
                </a:lnTo>
                <a:cubicBezTo>
                  <a:pt x="0" y="1059"/>
                  <a:pt x="12" y="1048"/>
                  <a:pt x="25" y="1048"/>
                </a:cubicBezTo>
                <a:cubicBezTo>
                  <a:pt x="39" y="1048"/>
                  <a:pt x="50" y="1059"/>
                  <a:pt x="50" y="1073"/>
                </a:cubicBezTo>
                <a:close/>
                <a:moveTo>
                  <a:pt x="50" y="1422"/>
                </a:moveTo>
                <a:lnTo>
                  <a:pt x="50" y="1572"/>
                </a:lnTo>
                <a:cubicBezTo>
                  <a:pt x="50" y="1585"/>
                  <a:pt x="39" y="1597"/>
                  <a:pt x="25" y="1597"/>
                </a:cubicBezTo>
                <a:cubicBezTo>
                  <a:pt x="12" y="1597"/>
                  <a:pt x="0" y="1585"/>
                  <a:pt x="0" y="1572"/>
                </a:cubicBezTo>
                <a:lnTo>
                  <a:pt x="0" y="1422"/>
                </a:lnTo>
                <a:cubicBezTo>
                  <a:pt x="0" y="1408"/>
                  <a:pt x="12" y="1397"/>
                  <a:pt x="25" y="1397"/>
                </a:cubicBezTo>
                <a:cubicBezTo>
                  <a:pt x="39" y="1397"/>
                  <a:pt x="50" y="1408"/>
                  <a:pt x="50" y="1422"/>
                </a:cubicBezTo>
                <a:close/>
                <a:moveTo>
                  <a:pt x="50" y="1771"/>
                </a:moveTo>
                <a:lnTo>
                  <a:pt x="50" y="1921"/>
                </a:lnTo>
                <a:cubicBezTo>
                  <a:pt x="50" y="1935"/>
                  <a:pt x="39" y="1946"/>
                  <a:pt x="25" y="1946"/>
                </a:cubicBezTo>
                <a:cubicBezTo>
                  <a:pt x="12" y="1946"/>
                  <a:pt x="0" y="1935"/>
                  <a:pt x="0" y="1921"/>
                </a:cubicBezTo>
                <a:lnTo>
                  <a:pt x="0" y="1771"/>
                </a:lnTo>
                <a:cubicBezTo>
                  <a:pt x="0" y="1757"/>
                  <a:pt x="12" y="1746"/>
                  <a:pt x="25" y="1746"/>
                </a:cubicBezTo>
                <a:cubicBezTo>
                  <a:pt x="39" y="1746"/>
                  <a:pt x="50" y="1757"/>
                  <a:pt x="50" y="1771"/>
                </a:cubicBezTo>
                <a:close/>
                <a:moveTo>
                  <a:pt x="50" y="2120"/>
                </a:moveTo>
                <a:lnTo>
                  <a:pt x="50" y="2270"/>
                </a:lnTo>
                <a:cubicBezTo>
                  <a:pt x="50" y="2284"/>
                  <a:pt x="39" y="2295"/>
                  <a:pt x="25" y="2295"/>
                </a:cubicBezTo>
                <a:cubicBezTo>
                  <a:pt x="12" y="2295"/>
                  <a:pt x="0" y="2284"/>
                  <a:pt x="0" y="2270"/>
                </a:cubicBezTo>
                <a:lnTo>
                  <a:pt x="0" y="2120"/>
                </a:lnTo>
                <a:cubicBezTo>
                  <a:pt x="0" y="2107"/>
                  <a:pt x="12" y="2096"/>
                  <a:pt x="25" y="2096"/>
                </a:cubicBezTo>
                <a:cubicBezTo>
                  <a:pt x="39" y="2096"/>
                  <a:pt x="50" y="2107"/>
                  <a:pt x="50" y="2120"/>
                </a:cubicBezTo>
                <a:close/>
                <a:moveTo>
                  <a:pt x="50" y="2470"/>
                </a:moveTo>
                <a:lnTo>
                  <a:pt x="50" y="2620"/>
                </a:lnTo>
                <a:cubicBezTo>
                  <a:pt x="50" y="2633"/>
                  <a:pt x="39" y="2644"/>
                  <a:pt x="25" y="2644"/>
                </a:cubicBezTo>
                <a:cubicBezTo>
                  <a:pt x="12" y="2644"/>
                  <a:pt x="0" y="2633"/>
                  <a:pt x="0" y="2620"/>
                </a:cubicBezTo>
                <a:lnTo>
                  <a:pt x="0" y="2470"/>
                </a:lnTo>
                <a:cubicBezTo>
                  <a:pt x="0" y="2456"/>
                  <a:pt x="12" y="2445"/>
                  <a:pt x="25" y="2445"/>
                </a:cubicBezTo>
                <a:cubicBezTo>
                  <a:pt x="39" y="2445"/>
                  <a:pt x="50" y="2456"/>
                  <a:pt x="50" y="2470"/>
                </a:cubicBezTo>
                <a:close/>
                <a:moveTo>
                  <a:pt x="50" y="2819"/>
                </a:moveTo>
                <a:lnTo>
                  <a:pt x="50" y="2969"/>
                </a:lnTo>
                <a:cubicBezTo>
                  <a:pt x="50" y="2983"/>
                  <a:pt x="39" y="2994"/>
                  <a:pt x="25" y="2994"/>
                </a:cubicBezTo>
                <a:cubicBezTo>
                  <a:pt x="12" y="2994"/>
                  <a:pt x="0" y="2983"/>
                  <a:pt x="0" y="2969"/>
                </a:cubicBezTo>
                <a:lnTo>
                  <a:pt x="0" y="2819"/>
                </a:lnTo>
                <a:cubicBezTo>
                  <a:pt x="0" y="2805"/>
                  <a:pt x="12" y="2794"/>
                  <a:pt x="25" y="2794"/>
                </a:cubicBezTo>
                <a:cubicBezTo>
                  <a:pt x="39" y="2794"/>
                  <a:pt x="50" y="2805"/>
                  <a:pt x="50" y="2819"/>
                </a:cubicBezTo>
                <a:close/>
                <a:moveTo>
                  <a:pt x="50" y="3168"/>
                </a:moveTo>
                <a:lnTo>
                  <a:pt x="50" y="3318"/>
                </a:lnTo>
                <a:cubicBezTo>
                  <a:pt x="50" y="3332"/>
                  <a:pt x="39" y="3343"/>
                  <a:pt x="25" y="3343"/>
                </a:cubicBezTo>
                <a:cubicBezTo>
                  <a:pt x="12" y="3343"/>
                  <a:pt x="0" y="3332"/>
                  <a:pt x="0" y="3318"/>
                </a:cubicBezTo>
                <a:lnTo>
                  <a:pt x="0" y="3168"/>
                </a:lnTo>
                <a:cubicBezTo>
                  <a:pt x="0" y="3155"/>
                  <a:pt x="12" y="3143"/>
                  <a:pt x="25" y="3143"/>
                </a:cubicBezTo>
                <a:cubicBezTo>
                  <a:pt x="39" y="3143"/>
                  <a:pt x="50" y="3155"/>
                  <a:pt x="50" y="3168"/>
                </a:cubicBezTo>
                <a:close/>
                <a:moveTo>
                  <a:pt x="50" y="3518"/>
                </a:moveTo>
                <a:lnTo>
                  <a:pt x="50" y="3667"/>
                </a:lnTo>
                <a:cubicBezTo>
                  <a:pt x="50" y="3681"/>
                  <a:pt x="39" y="3692"/>
                  <a:pt x="25" y="3692"/>
                </a:cubicBezTo>
                <a:cubicBezTo>
                  <a:pt x="12" y="3692"/>
                  <a:pt x="0" y="3681"/>
                  <a:pt x="0" y="3667"/>
                </a:cubicBezTo>
                <a:lnTo>
                  <a:pt x="0" y="3518"/>
                </a:lnTo>
                <a:cubicBezTo>
                  <a:pt x="0" y="3504"/>
                  <a:pt x="12" y="3493"/>
                  <a:pt x="25" y="3493"/>
                </a:cubicBezTo>
                <a:cubicBezTo>
                  <a:pt x="39" y="3493"/>
                  <a:pt x="50" y="3504"/>
                  <a:pt x="50" y="3518"/>
                </a:cubicBezTo>
                <a:close/>
                <a:moveTo>
                  <a:pt x="50" y="3867"/>
                </a:moveTo>
                <a:lnTo>
                  <a:pt x="50" y="4017"/>
                </a:lnTo>
                <a:cubicBezTo>
                  <a:pt x="50" y="4031"/>
                  <a:pt x="39" y="4042"/>
                  <a:pt x="25" y="4042"/>
                </a:cubicBezTo>
                <a:cubicBezTo>
                  <a:pt x="12" y="4042"/>
                  <a:pt x="0" y="4031"/>
                  <a:pt x="0" y="4017"/>
                </a:cubicBezTo>
                <a:lnTo>
                  <a:pt x="0" y="3867"/>
                </a:lnTo>
                <a:cubicBezTo>
                  <a:pt x="0" y="3853"/>
                  <a:pt x="12" y="3842"/>
                  <a:pt x="25" y="3842"/>
                </a:cubicBezTo>
                <a:cubicBezTo>
                  <a:pt x="39" y="3842"/>
                  <a:pt x="50" y="3853"/>
                  <a:pt x="50" y="3867"/>
                </a:cubicBezTo>
                <a:close/>
                <a:moveTo>
                  <a:pt x="50" y="4216"/>
                </a:moveTo>
                <a:lnTo>
                  <a:pt x="50" y="4366"/>
                </a:lnTo>
                <a:cubicBezTo>
                  <a:pt x="50" y="4380"/>
                  <a:pt x="39" y="4391"/>
                  <a:pt x="25" y="4391"/>
                </a:cubicBezTo>
                <a:cubicBezTo>
                  <a:pt x="12" y="4391"/>
                  <a:pt x="0" y="4380"/>
                  <a:pt x="0" y="4366"/>
                </a:cubicBezTo>
                <a:lnTo>
                  <a:pt x="0" y="4216"/>
                </a:lnTo>
                <a:cubicBezTo>
                  <a:pt x="0" y="4203"/>
                  <a:pt x="12" y="4191"/>
                  <a:pt x="25" y="4191"/>
                </a:cubicBezTo>
                <a:cubicBezTo>
                  <a:pt x="39" y="4191"/>
                  <a:pt x="50" y="4203"/>
                  <a:pt x="50" y="4216"/>
                </a:cubicBezTo>
                <a:close/>
                <a:moveTo>
                  <a:pt x="50" y="4566"/>
                </a:moveTo>
                <a:lnTo>
                  <a:pt x="50" y="4715"/>
                </a:lnTo>
                <a:cubicBezTo>
                  <a:pt x="50" y="4729"/>
                  <a:pt x="39" y="4740"/>
                  <a:pt x="25" y="4740"/>
                </a:cubicBezTo>
                <a:cubicBezTo>
                  <a:pt x="12" y="4740"/>
                  <a:pt x="0" y="4729"/>
                  <a:pt x="0" y="4715"/>
                </a:cubicBezTo>
                <a:lnTo>
                  <a:pt x="0" y="4566"/>
                </a:lnTo>
                <a:cubicBezTo>
                  <a:pt x="0" y="4552"/>
                  <a:pt x="12" y="4541"/>
                  <a:pt x="25" y="4541"/>
                </a:cubicBezTo>
                <a:cubicBezTo>
                  <a:pt x="39" y="4541"/>
                  <a:pt x="50" y="4552"/>
                  <a:pt x="50" y="4566"/>
                </a:cubicBezTo>
                <a:close/>
                <a:moveTo>
                  <a:pt x="50" y="4915"/>
                </a:moveTo>
                <a:lnTo>
                  <a:pt x="50" y="5065"/>
                </a:lnTo>
                <a:cubicBezTo>
                  <a:pt x="50" y="5078"/>
                  <a:pt x="39" y="5090"/>
                  <a:pt x="25" y="5090"/>
                </a:cubicBezTo>
                <a:cubicBezTo>
                  <a:pt x="12" y="5090"/>
                  <a:pt x="0" y="5078"/>
                  <a:pt x="0" y="5065"/>
                </a:cubicBezTo>
                <a:lnTo>
                  <a:pt x="0" y="4915"/>
                </a:lnTo>
                <a:cubicBezTo>
                  <a:pt x="0" y="4901"/>
                  <a:pt x="12" y="4890"/>
                  <a:pt x="25" y="4890"/>
                </a:cubicBezTo>
                <a:cubicBezTo>
                  <a:pt x="39" y="4890"/>
                  <a:pt x="50" y="4901"/>
                  <a:pt x="50" y="4915"/>
                </a:cubicBezTo>
                <a:close/>
                <a:moveTo>
                  <a:pt x="50" y="5264"/>
                </a:moveTo>
                <a:lnTo>
                  <a:pt x="50" y="5414"/>
                </a:lnTo>
                <a:cubicBezTo>
                  <a:pt x="50" y="5428"/>
                  <a:pt x="39" y="5439"/>
                  <a:pt x="25" y="5439"/>
                </a:cubicBezTo>
                <a:cubicBezTo>
                  <a:pt x="12" y="5439"/>
                  <a:pt x="0" y="5428"/>
                  <a:pt x="0" y="5414"/>
                </a:cubicBezTo>
                <a:lnTo>
                  <a:pt x="0" y="5264"/>
                </a:lnTo>
                <a:cubicBezTo>
                  <a:pt x="0" y="5251"/>
                  <a:pt x="12" y="5239"/>
                  <a:pt x="25" y="5239"/>
                </a:cubicBezTo>
                <a:cubicBezTo>
                  <a:pt x="39" y="5239"/>
                  <a:pt x="50" y="5251"/>
                  <a:pt x="50" y="5264"/>
                </a:cubicBezTo>
                <a:close/>
                <a:moveTo>
                  <a:pt x="50" y="5614"/>
                </a:moveTo>
                <a:lnTo>
                  <a:pt x="50" y="5763"/>
                </a:lnTo>
                <a:cubicBezTo>
                  <a:pt x="50" y="5777"/>
                  <a:pt x="39" y="5788"/>
                  <a:pt x="25" y="5788"/>
                </a:cubicBezTo>
                <a:cubicBezTo>
                  <a:pt x="12" y="5788"/>
                  <a:pt x="0" y="5777"/>
                  <a:pt x="0" y="5763"/>
                </a:cubicBezTo>
                <a:lnTo>
                  <a:pt x="0" y="5614"/>
                </a:lnTo>
                <a:cubicBezTo>
                  <a:pt x="0" y="5600"/>
                  <a:pt x="12" y="5589"/>
                  <a:pt x="25" y="5589"/>
                </a:cubicBezTo>
                <a:cubicBezTo>
                  <a:pt x="39" y="5589"/>
                  <a:pt x="50" y="5600"/>
                  <a:pt x="50" y="5614"/>
                </a:cubicBezTo>
                <a:close/>
                <a:moveTo>
                  <a:pt x="50" y="5963"/>
                </a:moveTo>
                <a:lnTo>
                  <a:pt x="50" y="6113"/>
                </a:lnTo>
                <a:cubicBezTo>
                  <a:pt x="50" y="6126"/>
                  <a:pt x="39" y="6138"/>
                  <a:pt x="25" y="6138"/>
                </a:cubicBezTo>
                <a:cubicBezTo>
                  <a:pt x="12" y="6138"/>
                  <a:pt x="0" y="6126"/>
                  <a:pt x="0" y="6113"/>
                </a:cubicBezTo>
                <a:lnTo>
                  <a:pt x="0" y="5963"/>
                </a:lnTo>
                <a:cubicBezTo>
                  <a:pt x="0" y="5949"/>
                  <a:pt x="12" y="5938"/>
                  <a:pt x="25" y="5938"/>
                </a:cubicBezTo>
                <a:cubicBezTo>
                  <a:pt x="39" y="5938"/>
                  <a:pt x="50" y="5949"/>
                  <a:pt x="50" y="5963"/>
                </a:cubicBezTo>
                <a:close/>
                <a:moveTo>
                  <a:pt x="50" y="6312"/>
                </a:moveTo>
                <a:lnTo>
                  <a:pt x="50" y="6462"/>
                </a:lnTo>
                <a:cubicBezTo>
                  <a:pt x="50" y="6476"/>
                  <a:pt x="39" y="6487"/>
                  <a:pt x="25" y="6487"/>
                </a:cubicBezTo>
                <a:cubicBezTo>
                  <a:pt x="12" y="6487"/>
                  <a:pt x="0" y="6476"/>
                  <a:pt x="0" y="6462"/>
                </a:cubicBezTo>
                <a:lnTo>
                  <a:pt x="0" y="6312"/>
                </a:lnTo>
                <a:cubicBezTo>
                  <a:pt x="0" y="6298"/>
                  <a:pt x="12" y="6287"/>
                  <a:pt x="25" y="6287"/>
                </a:cubicBezTo>
                <a:cubicBezTo>
                  <a:pt x="39" y="6287"/>
                  <a:pt x="50" y="6298"/>
                  <a:pt x="50" y="6312"/>
                </a:cubicBezTo>
                <a:close/>
                <a:moveTo>
                  <a:pt x="50" y="6662"/>
                </a:moveTo>
                <a:lnTo>
                  <a:pt x="50" y="6811"/>
                </a:lnTo>
                <a:cubicBezTo>
                  <a:pt x="50" y="6825"/>
                  <a:pt x="39" y="6836"/>
                  <a:pt x="25" y="6836"/>
                </a:cubicBezTo>
                <a:cubicBezTo>
                  <a:pt x="12" y="6836"/>
                  <a:pt x="0" y="6825"/>
                  <a:pt x="0" y="6811"/>
                </a:cubicBezTo>
                <a:lnTo>
                  <a:pt x="0" y="6662"/>
                </a:lnTo>
                <a:cubicBezTo>
                  <a:pt x="0" y="6648"/>
                  <a:pt x="12" y="6637"/>
                  <a:pt x="25" y="6637"/>
                </a:cubicBezTo>
                <a:cubicBezTo>
                  <a:pt x="39" y="6637"/>
                  <a:pt x="50" y="6648"/>
                  <a:pt x="50" y="6662"/>
                </a:cubicBezTo>
                <a:close/>
                <a:moveTo>
                  <a:pt x="50" y="7011"/>
                </a:moveTo>
                <a:lnTo>
                  <a:pt x="50" y="7161"/>
                </a:lnTo>
                <a:cubicBezTo>
                  <a:pt x="50" y="7174"/>
                  <a:pt x="39" y="7186"/>
                  <a:pt x="25" y="7186"/>
                </a:cubicBezTo>
                <a:cubicBezTo>
                  <a:pt x="12" y="7186"/>
                  <a:pt x="0" y="7174"/>
                  <a:pt x="0" y="7161"/>
                </a:cubicBezTo>
                <a:lnTo>
                  <a:pt x="0" y="7011"/>
                </a:lnTo>
                <a:cubicBezTo>
                  <a:pt x="0" y="6997"/>
                  <a:pt x="12" y="6986"/>
                  <a:pt x="25" y="6986"/>
                </a:cubicBezTo>
                <a:cubicBezTo>
                  <a:pt x="39" y="6986"/>
                  <a:pt x="50" y="6997"/>
                  <a:pt x="50" y="7011"/>
                </a:cubicBezTo>
                <a:close/>
                <a:moveTo>
                  <a:pt x="50" y="7360"/>
                </a:moveTo>
                <a:lnTo>
                  <a:pt x="50" y="7510"/>
                </a:lnTo>
                <a:cubicBezTo>
                  <a:pt x="50" y="7524"/>
                  <a:pt x="39" y="7535"/>
                  <a:pt x="25" y="7535"/>
                </a:cubicBezTo>
                <a:cubicBezTo>
                  <a:pt x="12" y="7535"/>
                  <a:pt x="0" y="7524"/>
                  <a:pt x="0" y="7510"/>
                </a:cubicBezTo>
                <a:lnTo>
                  <a:pt x="0" y="7360"/>
                </a:lnTo>
                <a:cubicBezTo>
                  <a:pt x="0" y="7346"/>
                  <a:pt x="12" y="7335"/>
                  <a:pt x="25" y="7335"/>
                </a:cubicBezTo>
                <a:cubicBezTo>
                  <a:pt x="39" y="7335"/>
                  <a:pt x="50" y="7346"/>
                  <a:pt x="50" y="7360"/>
                </a:cubicBezTo>
                <a:close/>
                <a:moveTo>
                  <a:pt x="50" y="7709"/>
                </a:moveTo>
                <a:lnTo>
                  <a:pt x="50" y="7859"/>
                </a:lnTo>
                <a:cubicBezTo>
                  <a:pt x="50" y="7873"/>
                  <a:pt x="39" y="7884"/>
                  <a:pt x="25" y="7884"/>
                </a:cubicBezTo>
                <a:cubicBezTo>
                  <a:pt x="12" y="7884"/>
                  <a:pt x="0" y="7873"/>
                  <a:pt x="0" y="7859"/>
                </a:cubicBezTo>
                <a:lnTo>
                  <a:pt x="0" y="7709"/>
                </a:lnTo>
                <a:cubicBezTo>
                  <a:pt x="0" y="7696"/>
                  <a:pt x="12" y="7685"/>
                  <a:pt x="25" y="7685"/>
                </a:cubicBezTo>
                <a:cubicBezTo>
                  <a:pt x="39" y="7685"/>
                  <a:pt x="50" y="7696"/>
                  <a:pt x="50" y="7709"/>
                </a:cubicBezTo>
                <a:close/>
                <a:moveTo>
                  <a:pt x="50" y="8059"/>
                </a:moveTo>
                <a:lnTo>
                  <a:pt x="50" y="8208"/>
                </a:lnTo>
                <a:cubicBezTo>
                  <a:pt x="50" y="8222"/>
                  <a:pt x="39" y="8233"/>
                  <a:pt x="25" y="8233"/>
                </a:cubicBezTo>
                <a:cubicBezTo>
                  <a:pt x="12" y="8233"/>
                  <a:pt x="0" y="8222"/>
                  <a:pt x="0" y="8208"/>
                </a:cubicBezTo>
                <a:lnTo>
                  <a:pt x="0" y="8059"/>
                </a:lnTo>
                <a:cubicBezTo>
                  <a:pt x="0" y="8045"/>
                  <a:pt x="12" y="8034"/>
                  <a:pt x="25" y="8034"/>
                </a:cubicBezTo>
                <a:cubicBezTo>
                  <a:pt x="39" y="8034"/>
                  <a:pt x="50" y="8045"/>
                  <a:pt x="50" y="8059"/>
                </a:cubicBezTo>
                <a:close/>
                <a:moveTo>
                  <a:pt x="50" y="8408"/>
                </a:moveTo>
                <a:lnTo>
                  <a:pt x="50" y="8558"/>
                </a:lnTo>
                <a:cubicBezTo>
                  <a:pt x="50" y="8572"/>
                  <a:pt x="39" y="8583"/>
                  <a:pt x="25" y="8583"/>
                </a:cubicBezTo>
                <a:cubicBezTo>
                  <a:pt x="12" y="8583"/>
                  <a:pt x="0" y="8572"/>
                  <a:pt x="0" y="8558"/>
                </a:cubicBezTo>
                <a:lnTo>
                  <a:pt x="0" y="8408"/>
                </a:lnTo>
                <a:cubicBezTo>
                  <a:pt x="0" y="8394"/>
                  <a:pt x="12" y="8383"/>
                  <a:pt x="25" y="8383"/>
                </a:cubicBezTo>
                <a:cubicBezTo>
                  <a:pt x="39" y="8383"/>
                  <a:pt x="50" y="8394"/>
                  <a:pt x="50" y="8408"/>
                </a:cubicBezTo>
                <a:close/>
                <a:moveTo>
                  <a:pt x="50" y="8757"/>
                </a:moveTo>
                <a:lnTo>
                  <a:pt x="50" y="8907"/>
                </a:lnTo>
                <a:cubicBezTo>
                  <a:pt x="50" y="8921"/>
                  <a:pt x="39" y="8932"/>
                  <a:pt x="25" y="8932"/>
                </a:cubicBezTo>
                <a:cubicBezTo>
                  <a:pt x="12" y="8932"/>
                  <a:pt x="0" y="8921"/>
                  <a:pt x="0" y="8907"/>
                </a:cubicBezTo>
                <a:lnTo>
                  <a:pt x="0" y="8757"/>
                </a:lnTo>
                <a:cubicBezTo>
                  <a:pt x="0" y="8744"/>
                  <a:pt x="12" y="8732"/>
                  <a:pt x="25" y="8732"/>
                </a:cubicBezTo>
                <a:cubicBezTo>
                  <a:pt x="39" y="8732"/>
                  <a:pt x="50" y="8744"/>
                  <a:pt x="50" y="8757"/>
                </a:cubicBezTo>
                <a:close/>
                <a:moveTo>
                  <a:pt x="50" y="9107"/>
                </a:moveTo>
                <a:lnTo>
                  <a:pt x="50" y="9256"/>
                </a:lnTo>
                <a:cubicBezTo>
                  <a:pt x="50" y="9270"/>
                  <a:pt x="39" y="9281"/>
                  <a:pt x="25" y="9281"/>
                </a:cubicBezTo>
                <a:cubicBezTo>
                  <a:pt x="12" y="9281"/>
                  <a:pt x="0" y="9270"/>
                  <a:pt x="0" y="9256"/>
                </a:cubicBezTo>
                <a:lnTo>
                  <a:pt x="0" y="9107"/>
                </a:lnTo>
                <a:cubicBezTo>
                  <a:pt x="0" y="9093"/>
                  <a:pt x="12" y="9082"/>
                  <a:pt x="25" y="9082"/>
                </a:cubicBezTo>
                <a:cubicBezTo>
                  <a:pt x="39" y="9082"/>
                  <a:pt x="50" y="9093"/>
                  <a:pt x="50" y="9107"/>
                </a:cubicBezTo>
                <a:close/>
                <a:moveTo>
                  <a:pt x="50" y="9456"/>
                </a:moveTo>
                <a:lnTo>
                  <a:pt x="50" y="9606"/>
                </a:lnTo>
                <a:cubicBezTo>
                  <a:pt x="50" y="9620"/>
                  <a:pt x="39" y="9631"/>
                  <a:pt x="25" y="9631"/>
                </a:cubicBezTo>
                <a:cubicBezTo>
                  <a:pt x="12" y="9631"/>
                  <a:pt x="0" y="9620"/>
                  <a:pt x="0" y="9606"/>
                </a:cubicBezTo>
                <a:lnTo>
                  <a:pt x="0" y="9456"/>
                </a:lnTo>
                <a:cubicBezTo>
                  <a:pt x="0" y="9442"/>
                  <a:pt x="12" y="9431"/>
                  <a:pt x="25" y="9431"/>
                </a:cubicBezTo>
                <a:cubicBezTo>
                  <a:pt x="39" y="9431"/>
                  <a:pt x="50" y="9442"/>
                  <a:pt x="50" y="9456"/>
                </a:cubicBezTo>
                <a:close/>
                <a:moveTo>
                  <a:pt x="50" y="9805"/>
                </a:moveTo>
                <a:lnTo>
                  <a:pt x="50" y="9955"/>
                </a:lnTo>
                <a:cubicBezTo>
                  <a:pt x="50" y="9969"/>
                  <a:pt x="39" y="9980"/>
                  <a:pt x="25" y="9980"/>
                </a:cubicBezTo>
                <a:cubicBezTo>
                  <a:pt x="12" y="9980"/>
                  <a:pt x="0" y="9969"/>
                  <a:pt x="0" y="9955"/>
                </a:cubicBezTo>
                <a:lnTo>
                  <a:pt x="0" y="9805"/>
                </a:lnTo>
                <a:cubicBezTo>
                  <a:pt x="0" y="9792"/>
                  <a:pt x="12" y="9780"/>
                  <a:pt x="25" y="9780"/>
                </a:cubicBezTo>
                <a:cubicBezTo>
                  <a:pt x="39" y="9780"/>
                  <a:pt x="50" y="9792"/>
                  <a:pt x="50" y="9805"/>
                </a:cubicBezTo>
                <a:close/>
                <a:moveTo>
                  <a:pt x="50" y="10155"/>
                </a:moveTo>
                <a:lnTo>
                  <a:pt x="50" y="10304"/>
                </a:lnTo>
                <a:cubicBezTo>
                  <a:pt x="50" y="10318"/>
                  <a:pt x="39" y="10329"/>
                  <a:pt x="25" y="10329"/>
                </a:cubicBezTo>
                <a:cubicBezTo>
                  <a:pt x="12" y="10329"/>
                  <a:pt x="0" y="10318"/>
                  <a:pt x="0" y="10304"/>
                </a:cubicBezTo>
                <a:lnTo>
                  <a:pt x="0" y="10155"/>
                </a:lnTo>
                <a:cubicBezTo>
                  <a:pt x="0" y="10141"/>
                  <a:pt x="12" y="10130"/>
                  <a:pt x="25" y="10130"/>
                </a:cubicBezTo>
                <a:cubicBezTo>
                  <a:pt x="39" y="10130"/>
                  <a:pt x="50" y="10141"/>
                  <a:pt x="50" y="10155"/>
                </a:cubicBezTo>
                <a:close/>
                <a:moveTo>
                  <a:pt x="50" y="10504"/>
                </a:moveTo>
                <a:lnTo>
                  <a:pt x="50" y="10654"/>
                </a:lnTo>
                <a:cubicBezTo>
                  <a:pt x="50" y="10667"/>
                  <a:pt x="39" y="10679"/>
                  <a:pt x="25" y="10679"/>
                </a:cubicBezTo>
                <a:cubicBezTo>
                  <a:pt x="12" y="10679"/>
                  <a:pt x="0" y="10667"/>
                  <a:pt x="0" y="10654"/>
                </a:cubicBezTo>
                <a:lnTo>
                  <a:pt x="0" y="10504"/>
                </a:lnTo>
                <a:cubicBezTo>
                  <a:pt x="0" y="10490"/>
                  <a:pt x="12" y="10479"/>
                  <a:pt x="25" y="10479"/>
                </a:cubicBezTo>
                <a:cubicBezTo>
                  <a:pt x="39" y="10479"/>
                  <a:pt x="50" y="10490"/>
                  <a:pt x="50" y="10504"/>
                </a:cubicBezTo>
                <a:close/>
                <a:moveTo>
                  <a:pt x="50" y="10853"/>
                </a:moveTo>
                <a:lnTo>
                  <a:pt x="50" y="11003"/>
                </a:lnTo>
                <a:cubicBezTo>
                  <a:pt x="50" y="11017"/>
                  <a:pt x="39" y="11028"/>
                  <a:pt x="25" y="11028"/>
                </a:cubicBezTo>
                <a:cubicBezTo>
                  <a:pt x="12" y="11028"/>
                  <a:pt x="0" y="11017"/>
                  <a:pt x="0" y="11003"/>
                </a:cubicBezTo>
                <a:lnTo>
                  <a:pt x="0" y="10853"/>
                </a:lnTo>
                <a:cubicBezTo>
                  <a:pt x="0" y="10840"/>
                  <a:pt x="12" y="10828"/>
                  <a:pt x="25" y="10828"/>
                </a:cubicBezTo>
                <a:cubicBezTo>
                  <a:pt x="39" y="10828"/>
                  <a:pt x="50" y="10840"/>
                  <a:pt x="50" y="10853"/>
                </a:cubicBezTo>
                <a:close/>
                <a:moveTo>
                  <a:pt x="50" y="11203"/>
                </a:moveTo>
                <a:lnTo>
                  <a:pt x="50" y="11352"/>
                </a:lnTo>
                <a:cubicBezTo>
                  <a:pt x="50" y="11366"/>
                  <a:pt x="39" y="11377"/>
                  <a:pt x="25" y="11377"/>
                </a:cubicBezTo>
                <a:cubicBezTo>
                  <a:pt x="12" y="11377"/>
                  <a:pt x="0" y="11366"/>
                  <a:pt x="0" y="11352"/>
                </a:cubicBezTo>
                <a:lnTo>
                  <a:pt x="0" y="11203"/>
                </a:lnTo>
                <a:cubicBezTo>
                  <a:pt x="0" y="11189"/>
                  <a:pt x="12" y="11178"/>
                  <a:pt x="25" y="11178"/>
                </a:cubicBezTo>
                <a:cubicBezTo>
                  <a:pt x="39" y="11178"/>
                  <a:pt x="50" y="11189"/>
                  <a:pt x="50" y="11203"/>
                </a:cubicBezTo>
                <a:close/>
                <a:moveTo>
                  <a:pt x="50" y="11552"/>
                </a:moveTo>
                <a:lnTo>
                  <a:pt x="50" y="11702"/>
                </a:lnTo>
                <a:cubicBezTo>
                  <a:pt x="50" y="11715"/>
                  <a:pt x="39" y="11727"/>
                  <a:pt x="25" y="11727"/>
                </a:cubicBezTo>
                <a:cubicBezTo>
                  <a:pt x="12" y="11727"/>
                  <a:pt x="0" y="11715"/>
                  <a:pt x="0" y="11702"/>
                </a:cubicBezTo>
                <a:lnTo>
                  <a:pt x="0" y="11552"/>
                </a:lnTo>
                <a:cubicBezTo>
                  <a:pt x="0" y="11538"/>
                  <a:pt x="12" y="11527"/>
                  <a:pt x="25" y="11527"/>
                </a:cubicBezTo>
                <a:cubicBezTo>
                  <a:pt x="39" y="11527"/>
                  <a:pt x="50" y="11538"/>
                  <a:pt x="50" y="11552"/>
                </a:cubicBezTo>
                <a:close/>
                <a:moveTo>
                  <a:pt x="50" y="11901"/>
                </a:moveTo>
                <a:lnTo>
                  <a:pt x="50" y="12051"/>
                </a:lnTo>
                <a:cubicBezTo>
                  <a:pt x="50" y="12065"/>
                  <a:pt x="39" y="12076"/>
                  <a:pt x="25" y="12076"/>
                </a:cubicBezTo>
                <a:cubicBezTo>
                  <a:pt x="12" y="12076"/>
                  <a:pt x="0" y="12065"/>
                  <a:pt x="0" y="12051"/>
                </a:cubicBezTo>
                <a:lnTo>
                  <a:pt x="0" y="11901"/>
                </a:lnTo>
                <a:cubicBezTo>
                  <a:pt x="0" y="11887"/>
                  <a:pt x="12" y="11876"/>
                  <a:pt x="25" y="11876"/>
                </a:cubicBezTo>
                <a:cubicBezTo>
                  <a:pt x="39" y="11876"/>
                  <a:pt x="50" y="11887"/>
                  <a:pt x="50" y="11901"/>
                </a:cubicBezTo>
                <a:close/>
                <a:moveTo>
                  <a:pt x="50" y="12251"/>
                </a:moveTo>
                <a:lnTo>
                  <a:pt x="50" y="12400"/>
                </a:lnTo>
                <a:cubicBezTo>
                  <a:pt x="50" y="12414"/>
                  <a:pt x="39" y="12425"/>
                  <a:pt x="25" y="12425"/>
                </a:cubicBezTo>
                <a:cubicBezTo>
                  <a:pt x="12" y="12425"/>
                  <a:pt x="0" y="12414"/>
                  <a:pt x="0" y="12400"/>
                </a:cubicBezTo>
                <a:lnTo>
                  <a:pt x="0" y="12251"/>
                </a:lnTo>
                <a:cubicBezTo>
                  <a:pt x="0" y="12237"/>
                  <a:pt x="12" y="12226"/>
                  <a:pt x="25" y="12226"/>
                </a:cubicBezTo>
                <a:cubicBezTo>
                  <a:pt x="39" y="12226"/>
                  <a:pt x="50" y="12237"/>
                  <a:pt x="50" y="12251"/>
                </a:cubicBezTo>
                <a:close/>
                <a:moveTo>
                  <a:pt x="50" y="12600"/>
                </a:moveTo>
                <a:lnTo>
                  <a:pt x="50" y="12750"/>
                </a:lnTo>
                <a:cubicBezTo>
                  <a:pt x="50" y="12763"/>
                  <a:pt x="39" y="12775"/>
                  <a:pt x="25" y="12775"/>
                </a:cubicBezTo>
                <a:cubicBezTo>
                  <a:pt x="12" y="12775"/>
                  <a:pt x="0" y="12763"/>
                  <a:pt x="0" y="12750"/>
                </a:cubicBezTo>
                <a:lnTo>
                  <a:pt x="0" y="12600"/>
                </a:lnTo>
                <a:cubicBezTo>
                  <a:pt x="0" y="12586"/>
                  <a:pt x="12" y="12575"/>
                  <a:pt x="25" y="12575"/>
                </a:cubicBezTo>
                <a:cubicBezTo>
                  <a:pt x="39" y="12575"/>
                  <a:pt x="50" y="12586"/>
                  <a:pt x="50" y="12600"/>
                </a:cubicBezTo>
                <a:close/>
                <a:moveTo>
                  <a:pt x="50" y="12949"/>
                </a:moveTo>
                <a:lnTo>
                  <a:pt x="50" y="13099"/>
                </a:lnTo>
                <a:cubicBezTo>
                  <a:pt x="50" y="13113"/>
                  <a:pt x="39" y="13124"/>
                  <a:pt x="25" y="13124"/>
                </a:cubicBezTo>
                <a:cubicBezTo>
                  <a:pt x="12" y="13124"/>
                  <a:pt x="0" y="13113"/>
                  <a:pt x="0" y="13099"/>
                </a:cubicBezTo>
                <a:lnTo>
                  <a:pt x="0" y="12949"/>
                </a:lnTo>
                <a:cubicBezTo>
                  <a:pt x="0" y="12935"/>
                  <a:pt x="12" y="12924"/>
                  <a:pt x="25" y="12924"/>
                </a:cubicBezTo>
                <a:cubicBezTo>
                  <a:pt x="39" y="12924"/>
                  <a:pt x="50" y="12935"/>
                  <a:pt x="50" y="12949"/>
                </a:cubicBezTo>
                <a:close/>
                <a:moveTo>
                  <a:pt x="50" y="13298"/>
                </a:moveTo>
                <a:lnTo>
                  <a:pt x="50" y="13448"/>
                </a:lnTo>
                <a:cubicBezTo>
                  <a:pt x="50" y="13462"/>
                  <a:pt x="39" y="13473"/>
                  <a:pt x="25" y="13473"/>
                </a:cubicBezTo>
                <a:cubicBezTo>
                  <a:pt x="12" y="13473"/>
                  <a:pt x="0" y="13462"/>
                  <a:pt x="0" y="13448"/>
                </a:cubicBezTo>
                <a:lnTo>
                  <a:pt x="0" y="13298"/>
                </a:lnTo>
                <a:cubicBezTo>
                  <a:pt x="0" y="13285"/>
                  <a:pt x="12" y="13274"/>
                  <a:pt x="25" y="13274"/>
                </a:cubicBezTo>
                <a:cubicBezTo>
                  <a:pt x="39" y="13274"/>
                  <a:pt x="50" y="13285"/>
                  <a:pt x="50" y="13298"/>
                </a:cubicBezTo>
                <a:close/>
                <a:moveTo>
                  <a:pt x="50" y="13648"/>
                </a:moveTo>
                <a:lnTo>
                  <a:pt x="50" y="13797"/>
                </a:lnTo>
                <a:cubicBezTo>
                  <a:pt x="50" y="13811"/>
                  <a:pt x="39" y="13822"/>
                  <a:pt x="25" y="13822"/>
                </a:cubicBezTo>
                <a:cubicBezTo>
                  <a:pt x="12" y="13822"/>
                  <a:pt x="0" y="13811"/>
                  <a:pt x="0" y="13797"/>
                </a:cubicBezTo>
                <a:lnTo>
                  <a:pt x="0" y="13648"/>
                </a:lnTo>
                <a:cubicBezTo>
                  <a:pt x="0" y="13634"/>
                  <a:pt x="12" y="13623"/>
                  <a:pt x="25" y="13623"/>
                </a:cubicBezTo>
                <a:cubicBezTo>
                  <a:pt x="39" y="13623"/>
                  <a:pt x="50" y="13634"/>
                  <a:pt x="50" y="13648"/>
                </a:cubicBezTo>
                <a:close/>
                <a:moveTo>
                  <a:pt x="50" y="13997"/>
                </a:moveTo>
                <a:lnTo>
                  <a:pt x="50" y="14147"/>
                </a:lnTo>
                <a:cubicBezTo>
                  <a:pt x="50" y="14161"/>
                  <a:pt x="39" y="14172"/>
                  <a:pt x="25" y="14172"/>
                </a:cubicBezTo>
                <a:cubicBezTo>
                  <a:pt x="12" y="14172"/>
                  <a:pt x="0" y="14161"/>
                  <a:pt x="0" y="14147"/>
                </a:cubicBezTo>
                <a:lnTo>
                  <a:pt x="0" y="13997"/>
                </a:lnTo>
                <a:cubicBezTo>
                  <a:pt x="0" y="13983"/>
                  <a:pt x="12" y="13972"/>
                  <a:pt x="25" y="13972"/>
                </a:cubicBezTo>
                <a:cubicBezTo>
                  <a:pt x="39" y="13972"/>
                  <a:pt x="50" y="13983"/>
                  <a:pt x="50" y="13997"/>
                </a:cubicBezTo>
                <a:close/>
                <a:moveTo>
                  <a:pt x="50" y="14346"/>
                </a:moveTo>
                <a:lnTo>
                  <a:pt x="50" y="14496"/>
                </a:lnTo>
                <a:cubicBezTo>
                  <a:pt x="50" y="14510"/>
                  <a:pt x="39" y="14521"/>
                  <a:pt x="25" y="14521"/>
                </a:cubicBezTo>
                <a:cubicBezTo>
                  <a:pt x="12" y="14521"/>
                  <a:pt x="0" y="14510"/>
                  <a:pt x="0" y="14496"/>
                </a:cubicBezTo>
                <a:lnTo>
                  <a:pt x="0" y="14346"/>
                </a:lnTo>
                <a:cubicBezTo>
                  <a:pt x="0" y="14333"/>
                  <a:pt x="12" y="14321"/>
                  <a:pt x="25" y="14321"/>
                </a:cubicBezTo>
                <a:cubicBezTo>
                  <a:pt x="39" y="14321"/>
                  <a:pt x="50" y="14333"/>
                  <a:pt x="50" y="14346"/>
                </a:cubicBezTo>
                <a:close/>
                <a:moveTo>
                  <a:pt x="50" y="14696"/>
                </a:moveTo>
                <a:lnTo>
                  <a:pt x="50" y="14845"/>
                </a:lnTo>
                <a:cubicBezTo>
                  <a:pt x="50" y="14859"/>
                  <a:pt x="39" y="14870"/>
                  <a:pt x="25" y="14870"/>
                </a:cubicBezTo>
                <a:cubicBezTo>
                  <a:pt x="12" y="14870"/>
                  <a:pt x="0" y="14859"/>
                  <a:pt x="0" y="14845"/>
                </a:cubicBezTo>
                <a:lnTo>
                  <a:pt x="0" y="14696"/>
                </a:lnTo>
                <a:cubicBezTo>
                  <a:pt x="0" y="14682"/>
                  <a:pt x="12" y="14671"/>
                  <a:pt x="25" y="14671"/>
                </a:cubicBezTo>
                <a:cubicBezTo>
                  <a:pt x="39" y="14671"/>
                  <a:pt x="50" y="14682"/>
                  <a:pt x="50" y="14696"/>
                </a:cubicBezTo>
                <a:close/>
                <a:moveTo>
                  <a:pt x="50" y="15045"/>
                </a:moveTo>
                <a:lnTo>
                  <a:pt x="50" y="15195"/>
                </a:lnTo>
                <a:cubicBezTo>
                  <a:pt x="50" y="15209"/>
                  <a:pt x="39" y="15220"/>
                  <a:pt x="25" y="15220"/>
                </a:cubicBezTo>
                <a:cubicBezTo>
                  <a:pt x="12" y="15220"/>
                  <a:pt x="0" y="15209"/>
                  <a:pt x="0" y="15195"/>
                </a:cubicBezTo>
                <a:lnTo>
                  <a:pt x="0" y="15045"/>
                </a:lnTo>
                <a:cubicBezTo>
                  <a:pt x="0" y="15031"/>
                  <a:pt x="12" y="15020"/>
                  <a:pt x="25" y="15020"/>
                </a:cubicBezTo>
                <a:cubicBezTo>
                  <a:pt x="39" y="15020"/>
                  <a:pt x="50" y="15031"/>
                  <a:pt x="50" y="15045"/>
                </a:cubicBezTo>
                <a:close/>
                <a:moveTo>
                  <a:pt x="50" y="15394"/>
                </a:moveTo>
                <a:lnTo>
                  <a:pt x="50" y="15544"/>
                </a:lnTo>
                <a:cubicBezTo>
                  <a:pt x="50" y="15558"/>
                  <a:pt x="39" y="15569"/>
                  <a:pt x="25" y="15569"/>
                </a:cubicBezTo>
                <a:cubicBezTo>
                  <a:pt x="12" y="15569"/>
                  <a:pt x="0" y="15558"/>
                  <a:pt x="0" y="15544"/>
                </a:cubicBezTo>
                <a:lnTo>
                  <a:pt x="0" y="15394"/>
                </a:lnTo>
                <a:cubicBezTo>
                  <a:pt x="0" y="15381"/>
                  <a:pt x="12" y="15369"/>
                  <a:pt x="25" y="15369"/>
                </a:cubicBezTo>
                <a:cubicBezTo>
                  <a:pt x="39" y="15369"/>
                  <a:pt x="50" y="15381"/>
                  <a:pt x="50" y="15394"/>
                </a:cubicBezTo>
                <a:close/>
                <a:moveTo>
                  <a:pt x="50" y="15744"/>
                </a:moveTo>
                <a:lnTo>
                  <a:pt x="50" y="15893"/>
                </a:lnTo>
                <a:cubicBezTo>
                  <a:pt x="50" y="15907"/>
                  <a:pt x="39" y="15918"/>
                  <a:pt x="25" y="15918"/>
                </a:cubicBezTo>
                <a:cubicBezTo>
                  <a:pt x="12" y="15918"/>
                  <a:pt x="0" y="15907"/>
                  <a:pt x="0" y="15893"/>
                </a:cubicBezTo>
                <a:lnTo>
                  <a:pt x="0" y="15744"/>
                </a:lnTo>
                <a:cubicBezTo>
                  <a:pt x="0" y="15730"/>
                  <a:pt x="12" y="15719"/>
                  <a:pt x="25" y="15719"/>
                </a:cubicBezTo>
                <a:cubicBezTo>
                  <a:pt x="39" y="15719"/>
                  <a:pt x="50" y="15730"/>
                  <a:pt x="50" y="15744"/>
                </a:cubicBezTo>
                <a:close/>
                <a:moveTo>
                  <a:pt x="50" y="16093"/>
                </a:moveTo>
                <a:lnTo>
                  <a:pt x="50" y="16243"/>
                </a:lnTo>
                <a:cubicBezTo>
                  <a:pt x="50" y="16256"/>
                  <a:pt x="39" y="16268"/>
                  <a:pt x="25" y="16268"/>
                </a:cubicBezTo>
                <a:cubicBezTo>
                  <a:pt x="12" y="16268"/>
                  <a:pt x="0" y="16256"/>
                  <a:pt x="0" y="16243"/>
                </a:cubicBezTo>
                <a:lnTo>
                  <a:pt x="0" y="16093"/>
                </a:lnTo>
                <a:cubicBezTo>
                  <a:pt x="0" y="16079"/>
                  <a:pt x="12" y="16068"/>
                  <a:pt x="25" y="16068"/>
                </a:cubicBezTo>
                <a:cubicBezTo>
                  <a:pt x="39" y="16068"/>
                  <a:pt x="50" y="16079"/>
                  <a:pt x="50" y="16093"/>
                </a:cubicBezTo>
                <a:close/>
                <a:moveTo>
                  <a:pt x="50" y="16442"/>
                </a:moveTo>
                <a:lnTo>
                  <a:pt x="50" y="16592"/>
                </a:lnTo>
                <a:cubicBezTo>
                  <a:pt x="50" y="16606"/>
                  <a:pt x="39" y="16617"/>
                  <a:pt x="25" y="16617"/>
                </a:cubicBezTo>
                <a:cubicBezTo>
                  <a:pt x="12" y="16617"/>
                  <a:pt x="0" y="16606"/>
                  <a:pt x="0" y="16592"/>
                </a:cubicBezTo>
                <a:lnTo>
                  <a:pt x="0" y="16442"/>
                </a:lnTo>
                <a:cubicBezTo>
                  <a:pt x="0" y="16429"/>
                  <a:pt x="12" y="16417"/>
                  <a:pt x="25" y="16417"/>
                </a:cubicBezTo>
                <a:cubicBezTo>
                  <a:pt x="39" y="16417"/>
                  <a:pt x="50" y="16429"/>
                  <a:pt x="50" y="16442"/>
                </a:cubicBezTo>
                <a:close/>
                <a:moveTo>
                  <a:pt x="50" y="16792"/>
                </a:moveTo>
                <a:lnTo>
                  <a:pt x="50" y="16941"/>
                </a:lnTo>
                <a:cubicBezTo>
                  <a:pt x="50" y="16955"/>
                  <a:pt x="39" y="16966"/>
                  <a:pt x="25" y="16966"/>
                </a:cubicBezTo>
                <a:cubicBezTo>
                  <a:pt x="12" y="16966"/>
                  <a:pt x="0" y="16955"/>
                  <a:pt x="0" y="16941"/>
                </a:cubicBezTo>
                <a:lnTo>
                  <a:pt x="0" y="16792"/>
                </a:lnTo>
                <a:cubicBezTo>
                  <a:pt x="0" y="16778"/>
                  <a:pt x="12" y="16767"/>
                  <a:pt x="25" y="16767"/>
                </a:cubicBezTo>
                <a:cubicBezTo>
                  <a:pt x="39" y="16767"/>
                  <a:pt x="50" y="16778"/>
                  <a:pt x="50" y="16792"/>
                </a:cubicBezTo>
                <a:close/>
                <a:moveTo>
                  <a:pt x="50" y="17141"/>
                </a:moveTo>
                <a:lnTo>
                  <a:pt x="50" y="17291"/>
                </a:lnTo>
                <a:cubicBezTo>
                  <a:pt x="50" y="17304"/>
                  <a:pt x="39" y="17316"/>
                  <a:pt x="25" y="17316"/>
                </a:cubicBezTo>
                <a:cubicBezTo>
                  <a:pt x="12" y="17316"/>
                  <a:pt x="0" y="17304"/>
                  <a:pt x="0" y="17291"/>
                </a:cubicBezTo>
                <a:lnTo>
                  <a:pt x="0" y="17141"/>
                </a:lnTo>
                <a:cubicBezTo>
                  <a:pt x="0" y="17127"/>
                  <a:pt x="12" y="17116"/>
                  <a:pt x="25" y="17116"/>
                </a:cubicBezTo>
                <a:cubicBezTo>
                  <a:pt x="39" y="17116"/>
                  <a:pt x="50" y="17127"/>
                  <a:pt x="50" y="17141"/>
                </a:cubicBezTo>
                <a:close/>
              </a:path>
            </a:pathLst>
          </a:custGeom>
          <a:solidFill>
            <a:srgbClr val="000000"/>
          </a:solidFill>
          <a:ln w="38100" cap="rnd" cmpd="sng">
            <a:solidFill>
              <a:srgbClr val="FF0000"/>
            </a:solidFill>
            <a:prstDash val="sysDot"/>
            <a:bevel/>
            <a:headEnd/>
            <a:tailEnd/>
          </a:ln>
        </p:spPr>
        <p:txBody>
          <a:bodyPr/>
          <a:lstStyle/>
          <a:p>
            <a:endParaRPr lang="es-AR"/>
          </a:p>
        </p:txBody>
      </p:sp>
      <p:grpSp>
        <p:nvGrpSpPr>
          <p:cNvPr id="12393" name="Group 105"/>
          <p:cNvGrpSpPr>
            <a:grpSpLocks/>
          </p:cNvGrpSpPr>
          <p:nvPr/>
        </p:nvGrpSpPr>
        <p:grpSpPr bwMode="auto">
          <a:xfrm>
            <a:off x="1547813" y="2205038"/>
            <a:ext cx="2309812" cy="4037012"/>
            <a:chOff x="975" y="1389"/>
            <a:chExt cx="1455" cy="2543"/>
          </a:xfrm>
        </p:grpSpPr>
        <p:sp>
          <p:nvSpPr>
            <p:cNvPr id="20491" name="Rectangle 94"/>
            <p:cNvSpPr>
              <a:spLocks noChangeArrowheads="1"/>
            </p:cNvSpPr>
            <p:nvPr/>
          </p:nvSpPr>
          <p:spPr bwMode="auto">
            <a:xfrm>
              <a:off x="1474" y="3702"/>
              <a:ext cx="72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2400" b="1">
                  <a:solidFill>
                    <a:srgbClr val="000000"/>
                  </a:solidFill>
                </a:rPr>
                <a:t>NATIVO</a:t>
              </a:r>
              <a:endParaRPr lang="es-ES" sz="2400"/>
            </a:p>
          </p:txBody>
        </p:sp>
        <p:grpSp>
          <p:nvGrpSpPr>
            <p:cNvPr id="20492" name="Group 104"/>
            <p:cNvGrpSpPr>
              <a:grpSpLocks/>
            </p:cNvGrpSpPr>
            <p:nvPr/>
          </p:nvGrpSpPr>
          <p:grpSpPr bwMode="auto">
            <a:xfrm>
              <a:off x="975" y="1389"/>
              <a:ext cx="1455" cy="1721"/>
              <a:chOff x="975" y="1389"/>
              <a:chExt cx="1455" cy="1721"/>
            </a:xfrm>
          </p:grpSpPr>
          <p:grpSp>
            <p:nvGrpSpPr>
              <p:cNvPr id="20493" name="Group 79"/>
              <p:cNvGrpSpPr>
                <a:grpSpLocks/>
              </p:cNvGrpSpPr>
              <p:nvPr/>
            </p:nvGrpSpPr>
            <p:grpSpPr bwMode="auto">
              <a:xfrm>
                <a:off x="1177" y="1661"/>
                <a:ext cx="1194" cy="1449"/>
                <a:chOff x="1266" y="1692"/>
                <a:chExt cx="1194" cy="1449"/>
              </a:xfrm>
            </p:grpSpPr>
            <p:sp>
              <p:nvSpPr>
                <p:cNvPr id="20496" name="Line 77"/>
                <p:cNvSpPr>
                  <a:spLocks noChangeShapeType="1"/>
                </p:cNvSpPr>
                <p:nvPr/>
              </p:nvSpPr>
              <p:spPr bwMode="auto">
                <a:xfrm>
                  <a:off x="1266" y="1692"/>
                  <a:ext cx="1194" cy="0"/>
                </a:xfrm>
                <a:prstGeom prst="line">
                  <a:avLst/>
                </a:prstGeom>
                <a:noFill/>
                <a:ln w="285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0497" name="Line 78"/>
                <p:cNvSpPr>
                  <a:spLocks noChangeShapeType="1"/>
                </p:cNvSpPr>
                <p:nvPr/>
              </p:nvSpPr>
              <p:spPr bwMode="auto">
                <a:xfrm>
                  <a:off x="1266" y="1692"/>
                  <a:ext cx="0" cy="1449"/>
                </a:xfrm>
                <a:prstGeom prst="line">
                  <a:avLst/>
                </a:prstGeom>
                <a:noFill/>
                <a:ln w="285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  <p:sp>
            <p:nvSpPr>
              <p:cNvPr id="20494" name="Rectangle 92"/>
              <p:cNvSpPr>
                <a:spLocks noChangeArrowheads="1"/>
              </p:cNvSpPr>
              <p:nvPr/>
            </p:nvSpPr>
            <p:spPr bwMode="auto">
              <a:xfrm rot="-5400000">
                <a:off x="714" y="2557"/>
                <a:ext cx="675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600">
                    <a:solidFill>
                      <a:srgbClr val="000000"/>
                    </a:solidFill>
                  </a:rPr>
                  <a:t>profundidad</a:t>
                </a:r>
                <a:endParaRPr lang="es-ES" sz="1600"/>
              </a:p>
            </p:txBody>
          </p:sp>
          <p:sp>
            <p:nvSpPr>
              <p:cNvPr id="20495" name="Rectangle 93"/>
              <p:cNvSpPr>
                <a:spLocks noChangeArrowheads="1"/>
              </p:cNvSpPr>
              <p:nvPr/>
            </p:nvSpPr>
            <p:spPr bwMode="auto">
              <a:xfrm>
                <a:off x="1927" y="1389"/>
                <a:ext cx="503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600">
                    <a:solidFill>
                      <a:srgbClr val="000000"/>
                    </a:solidFill>
                  </a:rPr>
                  <a:t>salinidad</a:t>
                </a:r>
                <a:endParaRPr lang="es-ES" sz="1600"/>
              </a:p>
            </p:txBody>
          </p:sp>
        </p:grpSp>
      </p:grpSp>
      <p:sp>
        <p:nvSpPr>
          <p:cNvPr id="12390" name="Text Box 102"/>
          <p:cNvSpPr txBox="1">
            <a:spLocks noChangeArrowheads="1"/>
          </p:cNvSpPr>
          <p:nvPr/>
        </p:nvSpPr>
        <p:spPr bwMode="auto">
          <a:xfrm>
            <a:off x="2051050" y="5084763"/>
            <a:ext cx="21288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 i="1"/>
              <a:t>Umbral de salinidad</a:t>
            </a:r>
            <a:r>
              <a:rPr lang="es-ES_tradnl" sz="1600"/>
              <a:t> crítico para un cultivo</a:t>
            </a:r>
            <a:endParaRPr lang="es-ES" sz="1600"/>
          </a:p>
        </p:txBody>
      </p:sp>
      <p:sp>
        <p:nvSpPr>
          <p:cNvPr id="12395" name="AutoShape 107"/>
          <p:cNvSpPr>
            <a:spLocks noChangeArrowheads="1"/>
          </p:cNvSpPr>
          <p:nvPr/>
        </p:nvSpPr>
        <p:spPr bwMode="auto">
          <a:xfrm>
            <a:off x="3924300" y="5805488"/>
            <a:ext cx="1871663" cy="360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73" grpId="0" animBg="1"/>
      <p:bldP spid="12389" grpId="0" animBg="1"/>
      <p:bldP spid="12371" grpId="0" animBg="1"/>
      <p:bldP spid="12372" grpId="0" animBg="1"/>
      <p:bldP spid="12390" grpId="0"/>
      <p:bldP spid="12395" grpId="0" animBg="1"/>
    </p:bldLst>
  </p:timing>
</p:sld>
</file>

<file path=ppt/theme/theme1.xml><?xml version="1.0" encoding="utf-8"?>
<a:theme xmlns:a="http://schemas.openxmlformats.org/drawingml/2006/main" name="Píxel">
  <a:themeElements>
    <a:clrScheme name="Pí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í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CCFF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A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CCFF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A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í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redeterminad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3300"/>
      </a:hlink>
      <a:folHlink>
        <a:srgbClr val="99FF33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seño predeterminad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3300"/>
      </a:hlink>
      <a:folHlink>
        <a:srgbClr val="99FF33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iseño predeterminad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3300"/>
      </a:hlink>
      <a:folHlink>
        <a:srgbClr val="99FF33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iseño predeterminad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3300"/>
      </a:hlink>
      <a:folHlink>
        <a:srgbClr val="99FF33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iseño predeterminad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3300"/>
      </a:hlink>
      <a:folHlink>
        <a:srgbClr val="99FF33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3353</TotalTime>
  <Words>3468</Words>
  <Application>Microsoft Office PowerPoint</Application>
  <PresentationFormat>Presentación en pantalla (4:3)</PresentationFormat>
  <Paragraphs>903</Paragraphs>
  <Slides>77</Slides>
  <Notes>0</Notes>
  <HiddenSlides>0</HiddenSlides>
  <MMClips>67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6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77</vt:i4>
      </vt:variant>
    </vt:vector>
  </HeadingPairs>
  <TitlesOfParts>
    <vt:vector size="89" baseType="lpstr">
      <vt:lpstr>Arial</vt:lpstr>
      <vt:lpstr>Arial Black</vt:lpstr>
      <vt:lpstr>Symbol</vt:lpstr>
      <vt:lpstr>Times New Roman</vt:lpstr>
      <vt:lpstr>Wingdings</vt:lpstr>
      <vt:lpstr>Píxel</vt:lpstr>
      <vt:lpstr>Diseño predeterminado</vt:lpstr>
      <vt:lpstr>1_Diseño predeterminado</vt:lpstr>
      <vt:lpstr>2_Diseño predeterminado</vt:lpstr>
      <vt:lpstr>3_Diseño predeterminado</vt:lpstr>
      <vt:lpstr>4_Diseño predeterminado</vt:lpstr>
      <vt:lpstr>Gráfico</vt:lpstr>
      <vt:lpstr>Presentación de PowerPoint</vt:lpstr>
      <vt:lpstr>DEFINICIONES Y PARAMETROS</vt:lpstr>
      <vt:lpstr>Presentación de PowerPoint</vt:lpstr>
      <vt:lpstr>Presentación de PowerPoint</vt:lpstr>
      <vt:lpstr>Presentación de PowerPoint</vt:lpstr>
      <vt:lpstr>  AMBIENTES ARIDOS Y SEMIARIDOS No irrigados  </vt:lpstr>
      <vt:lpstr>                 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ÁREAS CON RIEGO COMPLEMENTARIO</vt:lpstr>
      <vt:lpstr>Presentación de PowerPoint</vt:lpstr>
      <vt:lpstr>Presentación de PowerPoint</vt:lpstr>
      <vt:lpstr>Presentación de PowerPoint</vt:lpstr>
      <vt:lpstr>Presentación de PowerPoint</vt:lpstr>
      <vt:lpstr>Evolución del PSI de los suelos. A: sin riego, B: en equilibrio y C: inmediatamente después de regados  (Adaptado de Génova (2005).  </vt:lpstr>
      <vt:lpstr>AMBIENTES HUMEDOS Y SUBHUMEDOS</vt:lpstr>
      <vt:lpstr>Presentación de PowerPoint</vt:lpstr>
      <vt:lpstr>Presentación de PowerPoint</vt:lpstr>
      <vt:lpstr> INFLUENCIA DE LA SALINIDAD </vt:lpstr>
      <vt:lpstr>Presentación de PowerPoint</vt:lpstr>
      <vt:lpstr> INFLUENCIA DE LA SODICIDAD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  <vt:lpstr>Presentación de PowerPoint</vt:lpstr>
      <vt:lpstr>Presentación de PowerPoint</vt:lpstr>
      <vt:lpstr>Presentación de PowerPoint</vt:lpstr>
      <vt:lpstr>Presentación de PowerPoint</vt:lpstr>
      <vt:lpstr>  </vt:lpstr>
      <vt:lpstr> DINÁMICA DE LA FREÁTICA </vt:lpstr>
      <vt:lpstr>Presentación de PowerPoint</vt:lpstr>
      <vt:lpstr>  INFLUENCIA DE LA VEGETACIÓN:  </vt:lpstr>
      <vt:lpstr>Presentación de PowerPoint</vt:lpstr>
      <vt:lpstr>Presentación de PowerPoint</vt:lpstr>
      <vt:lpstr>Presentación de PowerPoint</vt:lpstr>
      <vt:lpstr>Presentación de PowerPoint</vt:lpstr>
      <vt:lpstr>USO Y MANEJO DE SUELOS SALINOS Y SODICOS ( en áreas de secano ).</vt:lpstr>
      <vt:lpstr>FUNDAMENTOS PARA EL MANEJO Y LA RECUPERACION DE SUELOS SALINOS </vt:lpstr>
      <vt:lpstr>Presentación de PowerPoint</vt:lpstr>
      <vt:lpstr>Presentación de PowerPoint</vt:lpstr>
      <vt:lpstr>FUNDAMENTOS PARA EL MANEJO Y LA RECUPERACION DE SUELOS SODICOS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RECOMENDACIONES DE MANEJO</vt:lpstr>
      <vt:lpstr>EFECTOS DEL AUMENTO DE LA COBERTURA VEGETAL Pastizales Naturales o Pasturas Implantadas</vt:lpstr>
      <vt:lpstr>Presentación de PowerPoint</vt:lpstr>
      <vt:lpstr>Presentación de PowerPoint</vt:lpstr>
      <vt:lpstr>Presentación de PowerPoint</vt:lpstr>
      <vt:lpstr>EFECTOS DE LA FORESTACION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EFECTOS DEL ENYESADO </vt:lpstr>
      <vt:lpstr>Presentación de PowerPoint</vt:lpstr>
      <vt:lpstr>Presentación de PowerPoint</vt:lpstr>
      <vt:lpstr>Presentación de PowerPoint</vt:lpstr>
      <vt:lpstr>Presentación de PowerPoint</vt:lpstr>
      <vt:lpstr>EFECTOS DE LA LABRANZA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Daniel Adalberto Ferro</cp:lastModifiedBy>
  <cp:revision>174</cp:revision>
  <dcterms:created xsi:type="dcterms:W3CDTF">2014-05-19T15:02:42Z</dcterms:created>
  <dcterms:modified xsi:type="dcterms:W3CDTF">2020-05-28T11:28:04Z</dcterms:modified>
</cp:coreProperties>
</file>