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media/image21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6" r:id="rId1"/>
    <p:sldMasterId id="2147484008" r:id="rId2"/>
    <p:sldMasterId id="2147484020" r:id="rId3"/>
    <p:sldMasterId id="2147484032" r:id="rId4"/>
  </p:sldMasterIdLst>
  <p:sldIdLst>
    <p:sldId id="257" r:id="rId5"/>
    <p:sldId id="310" r:id="rId6"/>
    <p:sldId id="307" r:id="rId7"/>
    <p:sldId id="308" r:id="rId8"/>
    <p:sldId id="309" r:id="rId9"/>
    <p:sldId id="258" r:id="rId10"/>
    <p:sldId id="259" r:id="rId11"/>
    <p:sldId id="260" r:id="rId12"/>
    <p:sldId id="311" r:id="rId13"/>
    <p:sldId id="256" r:id="rId14"/>
    <p:sldId id="261" r:id="rId15"/>
    <p:sldId id="312" r:id="rId16"/>
    <p:sldId id="262" r:id="rId17"/>
    <p:sldId id="266" r:id="rId18"/>
    <p:sldId id="286" r:id="rId19"/>
    <p:sldId id="287" r:id="rId20"/>
    <p:sldId id="313" r:id="rId21"/>
    <p:sldId id="291" r:id="rId22"/>
    <p:sldId id="290" r:id="rId23"/>
    <p:sldId id="292" r:id="rId24"/>
    <p:sldId id="305" r:id="rId25"/>
    <p:sldId id="306" r:id="rId26"/>
    <p:sldId id="303" r:id="rId27"/>
    <p:sldId id="298" r:id="rId28"/>
    <p:sldId id="301" r:id="rId29"/>
    <p:sldId id="302" r:id="rId30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02" autoAdjust="0"/>
    <p:restoredTop sz="94660"/>
  </p:normalViewPr>
  <p:slideViewPr>
    <p:cSldViewPr>
      <p:cViewPr>
        <p:scale>
          <a:sx n="50" d="100"/>
          <a:sy n="50" d="100"/>
        </p:scale>
        <p:origin x="-1392" y="-4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8" Type="http://schemas.openxmlformats.org/officeDocument/2006/relationships/slide" Target="slides/slide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12 Rectángulo redondeado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AF0A1362-F7C6-4E03-9C60-F4456C70C665}" type="slidenum">
              <a:rPr lang="es-ES" altLang="es-AR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35526B-A7F0-4F43-ACD9-0F7849A0282A}" type="slidenum">
              <a:rPr lang="es-ES" altLang="es-AR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908CA9F-A2B6-4B77-ACDF-EB41DCB6C861}" type="slidenum">
              <a:rPr lang="es-ES" altLang="es-AR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12 Rectángulo redondeado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ED56C15A-CFD1-4D6D-904B-329D6D8DCFE5}" type="slidenum">
              <a:rPr lang="es-ES" altLang="es-AR" smtClean="0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BCDFD-013A-4DD9-9DF2-2276AF6B3E37}" type="slidenum">
              <a:rPr lang="es-ES" altLang="es-AR" smtClean="0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9 Rectángulo redondeado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7" name="6 Rectángulo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ED142617-C3F5-4418-93E6-BFA64204841E}" type="slidenum">
              <a:rPr lang="es-ES" altLang="es-AR" smtClean="0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E02E0-6E0B-4B3A-B7B7-4832CF5F0E26}" type="slidenum">
              <a:rPr lang="es-ES" altLang="es-AR" smtClean="0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8DDB8-460C-48C1-9E38-2E1BD18020A5}" type="slidenum">
              <a:rPr lang="es-ES" altLang="es-AR" smtClean="0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11" name="10 Marcador de contenido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3A90D-B136-4A8D-9A2E-5E67D7452FF8}" type="slidenum">
              <a:rPr lang="es-ES" altLang="es-AR" smtClean="0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F3660-4F10-4DBB-9D8E-AE7A49B575E9}" type="slidenum">
              <a:rPr lang="es-ES" altLang="es-AR" smtClean="0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8 Rectángulo redondeado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42A20-0618-452E-A3F1-75500D291978}" type="slidenum">
              <a:rPr lang="es-ES" altLang="es-AR" smtClean="0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B7B7DA-895D-43BE-9593-B0676C2742A7}" type="slidenum">
              <a:rPr lang="es-ES" altLang="es-AR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5210E9BE-2468-4AAC-9020-18B59A60D605}" type="slidenum">
              <a:rPr lang="es-ES" altLang="es-AR" smtClean="0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11" name="10 Rectángulo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Rectángulo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AE8F0-F23E-49ED-9AE3-AA40AC0A07DE}" type="slidenum">
              <a:rPr lang="es-ES" altLang="es-AR" smtClean="0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CD3BB-045C-4F3B-8F5A-F8C6AB4104CE}" type="slidenum">
              <a:rPr lang="es-ES" altLang="es-AR" smtClean="0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12 Rectángulo redondeado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D0197EBF-894B-4F86-AFFE-81E5A77B2ECB}" type="slidenum">
              <a:rPr lang="es-ES" altLang="es-AR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28DE5C-94AB-4A8C-8741-E44FE7482217}" type="slidenum">
              <a:rPr lang="es-ES" altLang="es-AR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9 Rectángulo redondeado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7" name="6 Rectángulo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pPr>
              <a:defRPr/>
            </a:pPr>
            <a:fld id="{D078FA0F-F981-4FE8-A804-038CA314C8E5}" type="slidenum">
              <a:rPr lang="es-ES" altLang="es-AR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951BBC-6D61-4255-A726-063BF36E4D36}" type="slidenum">
              <a:rPr lang="es-ES" altLang="es-AR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DA22D2D-7042-4167-97EA-FC9C94F82CDA}" type="slidenum">
              <a:rPr lang="es-ES" altLang="es-AR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11" name="10 Marcador de contenido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496D2E-F11F-460B-B8A7-721ACAD553A0}" type="slidenum">
              <a:rPr lang="es-ES" altLang="es-AR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33490A-F210-4108-83D0-0D005B82FA86}" type="slidenum">
              <a:rPr lang="es-ES" altLang="es-AR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9 Rectángulo redondeado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7" name="6 Rectángulo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pPr>
              <a:defRPr/>
            </a:pPr>
            <a:fld id="{BC2D69F2-02AB-43B1-98E7-A4D70DF9C4A1}" type="slidenum">
              <a:rPr lang="es-ES" altLang="es-AR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8 Rectángulo redondeado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2F7412-62EA-4E09-9BCA-C4198F0C6808}" type="slidenum">
              <a:rPr lang="es-ES" altLang="es-AR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pPr>
              <a:defRPr/>
            </a:pPr>
            <a:fld id="{19E0677F-4EC6-4D8D-ACBD-B38AC289765D}" type="slidenum">
              <a:rPr lang="es-ES" altLang="es-AR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11" name="10 Rectángulo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Rectángulo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4FC9BF-986B-4598-AD74-1A2D8FBAB0CE}" type="slidenum">
              <a:rPr lang="es-ES" altLang="es-AR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D81622-6C41-4AC0-BF06-50C4DEAC2FF6}" type="slidenum">
              <a:rPr lang="es-ES" altLang="es-AR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12 Rectángulo redondeado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D0197EBF-894B-4F86-AFFE-81E5A77B2ECB}" type="slidenum">
              <a:rPr lang="es-ES" altLang="es-AR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28DE5C-94AB-4A8C-8741-E44FE7482217}" type="slidenum">
              <a:rPr lang="es-ES" altLang="es-AR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9 Rectángulo redondeado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7" name="6 Rectángulo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pPr>
              <a:defRPr/>
            </a:pPr>
            <a:fld id="{D078FA0F-F981-4FE8-A804-038CA314C8E5}" type="slidenum">
              <a:rPr lang="es-ES" altLang="es-AR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951BBC-6D61-4255-A726-063BF36E4D36}" type="slidenum">
              <a:rPr lang="es-ES" altLang="es-AR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DA22D2D-7042-4167-97EA-FC9C94F82CDA}" type="slidenum">
              <a:rPr lang="es-ES" altLang="es-AR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11" name="10 Marcador de contenido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496D2E-F11F-460B-B8A7-721ACAD553A0}" type="slidenum">
              <a:rPr lang="es-ES" altLang="es-AR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A6DC70-5DF5-4A44-81C8-8CFB7FC26BDE}" type="slidenum">
              <a:rPr lang="es-ES" altLang="es-AR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33490A-F210-4108-83D0-0D005B82FA86}" type="slidenum">
              <a:rPr lang="es-ES" altLang="es-AR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8 Rectángulo redondeado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2F7412-62EA-4E09-9BCA-C4198F0C6808}" type="slidenum">
              <a:rPr lang="es-ES" altLang="es-AR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pPr>
              <a:defRPr/>
            </a:pPr>
            <a:fld id="{19E0677F-4EC6-4D8D-ACBD-B38AC289765D}" type="slidenum">
              <a:rPr lang="es-ES" altLang="es-AR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11" name="10 Rectángulo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Rectángulo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4FC9BF-986B-4598-AD74-1A2D8FBAB0CE}" type="slidenum">
              <a:rPr lang="es-ES" altLang="es-AR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D81622-6C41-4AC0-BF06-50C4DEAC2FF6}" type="slidenum">
              <a:rPr lang="es-ES" altLang="es-AR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A99DDE-13F9-45C0-9047-309EE6419CC8}" type="slidenum">
              <a:rPr lang="es-ES" altLang="es-AR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11" name="10 Marcador de contenido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E2B8AF-38B3-436F-BECF-CD695CCC1154}" type="slidenum">
              <a:rPr lang="es-ES" altLang="es-AR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AB0720-ADC8-40CE-A85F-57A1278735E4}" type="slidenum">
              <a:rPr lang="es-ES" altLang="es-AR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8 Rectángulo redondeado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1C9EAD-C3FD-4508-9A9F-99BD81EE70C3}" type="slidenum">
              <a:rPr lang="es-ES" altLang="es-AR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pPr>
              <a:defRPr/>
            </a:pPr>
            <a:fld id="{F9987AD0-848A-4DA1-B8BF-09CD42A058EF}" type="slidenum">
              <a:rPr lang="es-ES" altLang="es-AR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11" name="10 Rectángulo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Rectángulo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7 Rectángulo redondeado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A3770122-F61B-4767-847F-ED5E6A1E3901}" type="datetimeFigureOut">
              <a:rPr lang="es-AR" smtClean="0"/>
              <a:t>17/03/2018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s-AR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3B8119CA-1103-465C-8B42-6E0AF86AEAEC}" type="slidenum">
              <a:rPr lang="es-AR" smtClean="0"/>
              <a:t>‹Nº›</a:t>
            </a:fld>
            <a:endParaRPr 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7" r:id="rId1"/>
    <p:sldLayoutId id="2147483998" r:id="rId2"/>
    <p:sldLayoutId id="2147483999" r:id="rId3"/>
    <p:sldLayoutId id="2147484000" r:id="rId4"/>
    <p:sldLayoutId id="2147484001" r:id="rId5"/>
    <p:sldLayoutId id="2147484002" r:id="rId6"/>
    <p:sldLayoutId id="2147484003" r:id="rId7"/>
    <p:sldLayoutId id="2147484004" r:id="rId8"/>
    <p:sldLayoutId id="2147484005" r:id="rId9"/>
    <p:sldLayoutId id="2147484006" r:id="rId10"/>
    <p:sldLayoutId id="214748400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7 Rectángulo redondeado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 altLang="es-AR" smtClean="0">
              <a:solidFill>
                <a:srgbClr val="000000"/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 altLang="es-AR" smtClean="0">
              <a:solidFill>
                <a:srgbClr val="000000"/>
              </a:solidFill>
            </a:endParaRPr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DA7E285-290C-48EB-8E88-A48EAE1ACC7E}" type="slidenum">
              <a:rPr lang="es-ES" altLang="es-A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AR" smtClean="0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9" r:id="rId1"/>
    <p:sldLayoutId id="2147484010" r:id="rId2"/>
    <p:sldLayoutId id="2147484011" r:id="rId3"/>
    <p:sldLayoutId id="2147484012" r:id="rId4"/>
    <p:sldLayoutId id="2147484013" r:id="rId5"/>
    <p:sldLayoutId id="2147484014" r:id="rId6"/>
    <p:sldLayoutId id="2147484015" r:id="rId7"/>
    <p:sldLayoutId id="2147484016" r:id="rId8"/>
    <p:sldLayoutId id="2147484017" r:id="rId9"/>
    <p:sldLayoutId id="2147484018" r:id="rId10"/>
    <p:sldLayoutId id="214748401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7 Rectángulo redondeado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63361F7-1511-40DC-9A96-5203F9061101}" type="slidenum">
              <a:rPr lang="es-ES" altLang="es-A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1" r:id="rId1"/>
    <p:sldLayoutId id="2147484022" r:id="rId2"/>
    <p:sldLayoutId id="2147484023" r:id="rId3"/>
    <p:sldLayoutId id="2147484024" r:id="rId4"/>
    <p:sldLayoutId id="2147484025" r:id="rId5"/>
    <p:sldLayoutId id="2147484026" r:id="rId6"/>
    <p:sldLayoutId id="2147484027" r:id="rId7"/>
    <p:sldLayoutId id="2147484028" r:id="rId8"/>
    <p:sldLayoutId id="2147484029" r:id="rId9"/>
    <p:sldLayoutId id="2147484030" r:id="rId10"/>
    <p:sldLayoutId id="214748403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7 Rectángulo redondeado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63361F7-1511-40DC-9A96-5203F9061101}" type="slidenum">
              <a:rPr lang="es-ES" altLang="es-A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3" r:id="rId1"/>
    <p:sldLayoutId id="2147484034" r:id="rId2"/>
    <p:sldLayoutId id="2147484035" r:id="rId3"/>
    <p:sldLayoutId id="2147484036" r:id="rId4"/>
    <p:sldLayoutId id="2147484037" r:id="rId5"/>
    <p:sldLayoutId id="2147484038" r:id="rId6"/>
    <p:sldLayoutId id="2147484039" r:id="rId7"/>
    <p:sldLayoutId id="2147484040" r:id="rId8"/>
    <p:sldLayoutId id="2147484041" r:id="rId9"/>
    <p:sldLayoutId id="2147484042" r:id="rId10"/>
    <p:sldLayoutId id="214748404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wmf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7.png"/><Relationship Id="rId4" Type="http://schemas.openxmlformats.org/officeDocument/2006/relationships/oleObject" Target="../embeddings/oleObject2.bin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image" Target="../media/image33.jpeg"/><Relationship Id="rId7" Type="http://schemas.openxmlformats.org/officeDocument/2006/relationships/image" Target="../media/image36.jpeg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5.wmf"/><Relationship Id="rId5" Type="http://schemas.openxmlformats.org/officeDocument/2006/relationships/image" Target="../media/image35.wmf"/><Relationship Id="rId10" Type="http://schemas.openxmlformats.org/officeDocument/2006/relationships/image" Target="../media/image37.png"/><Relationship Id="rId4" Type="http://schemas.openxmlformats.org/officeDocument/2006/relationships/image" Target="../media/image34.png"/><Relationship Id="rId9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w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9512" y="1484784"/>
            <a:ext cx="8718187" cy="1584176"/>
          </a:xfrm>
        </p:spPr>
        <p:txBody>
          <a:bodyPr>
            <a:noAutofit/>
          </a:bodyPr>
          <a:lstStyle/>
          <a:p>
            <a:pPr algn="ctr" eaLnBrk="1" hangingPunct="1"/>
            <a:r>
              <a:rPr lang="es-ES" altLang="es-AR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Prácticas Prevención y Control de la Erosión Hídrica</a:t>
            </a:r>
          </a:p>
        </p:txBody>
      </p:sp>
      <p:pic>
        <p:nvPicPr>
          <p:cNvPr id="3" name="2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212976"/>
            <a:ext cx="7920880" cy="3471985"/>
          </a:xfrm>
          <a:prstGeom prst="rect">
            <a:avLst/>
          </a:prstGeo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96" y="0"/>
            <a:ext cx="9118304" cy="688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683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 idx="4294967295"/>
          </p:nvPr>
        </p:nvSpPr>
        <p:spPr>
          <a:xfrm>
            <a:off x="1371600" y="4149725"/>
            <a:ext cx="7772400" cy="1470025"/>
          </a:xfrm>
        </p:spPr>
        <p:txBody>
          <a:bodyPr>
            <a:normAutofit/>
          </a:bodyPr>
          <a:lstStyle/>
          <a:p>
            <a:pPr lvl="0" fontAlgn="base">
              <a:spcAft>
                <a:spcPct val="0"/>
              </a:spcAft>
            </a:pPr>
            <a:r>
              <a:rPr lang="es-ES" altLang="es-AR" sz="2000" dirty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/>
            </a:r>
            <a:br>
              <a:rPr lang="es-ES" altLang="es-AR" sz="2000" dirty="0">
                <a:solidFill>
                  <a:srgbClr val="000000"/>
                </a:solidFill>
                <a:latin typeface="Arial"/>
                <a:ea typeface="+mn-ea"/>
                <a:cs typeface="+mn-cs"/>
              </a:rPr>
            </a:br>
            <a:r>
              <a:rPr lang="es-ES" altLang="es-AR" sz="1200" dirty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/>
            </a:r>
            <a:br>
              <a:rPr lang="es-ES" altLang="es-AR" sz="1200" dirty="0">
                <a:solidFill>
                  <a:srgbClr val="000000"/>
                </a:solidFill>
                <a:latin typeface="Arial"/>
                <a:ea typeface="+mn-ea"/>
                <a:cs typeface="+mn-cs"/>
              </a:rPr>
            </a:br>
            <a:endParaRPr lang="es-AR" dirty="0"/>
          </a:p>
        </p:txBody>
      </p:sp>
      <p:sp>
        <p:nvSpPr>
          <p:cNvPr id="6" name="5 Rectángulo"/>
          <p:cNvSpPr/>
          <p:nvPr/>
        </p:nvSpPr>
        <p:spPr>
          <a:xfrm>
            <a:off x="323528" y="56232"/>
            <a:ext cx="4230216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s-ES" altLang="es-AR" sz="1200" b="1" i="1" u="sng" dirty="0">
              <a:solidFill>
                <a:schemeClr val="tx2"/>
              </a:solidFill>
              <a:latin typeface="Calibri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ES" altLang="es-AR" sz="2800" b="1" u="sng" dirty="0" smtClean="0">
                <a:solidFill>
                  <a:srgbClr val="002060"/>
                </a:solidFill>
                <a:latin typeface="Calibri" pitchFamily="34" charset="0"/>
              </a:rPr>
              <a:t>Manejo </a:t>
            </a:r>
            <a:r>
              <a:rPr lang="es-ES" altLang="es-AR" sz="2800" b="1" u="sng" dirty="0">
                <a:solidFill>
                  <a:srgbClr val="002060"/>
                </a:solidFill>
                <a:latin typeface="Calibri" pitchFamily="34" charset="0"/>
              </a:rPr>
              <a:t>del </a:t>
            </a:r>
            <a:r>
              <a:rPr lang="es-ES" altLang="es-AR" sz="2800" b="1" u="sng" dirty="0" smtClean="0">
                <a:solidFill>
                  <a:srgbClr val="002060"/>
                </a:solidFill>
                <a:latin typeface="Calibri" pitchFamily="34" charset="0"/>
              </a:rPr>
              <a:t>relieve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s-ES" altLang="es-AR" b="1" dirty="0">
              <a:solidFill>
                <a:srgbClr val="000000"/>
              </a:solidFill>
              <a:latin typeface="Calibri" pitchFamily="34" charset="0"/>
            </a:endParaRP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es-ES" altLang="es-AR" dirty="0" smtClean="0">
                <a:solidFill>
                  <a:srgbClr val="000000"/>
                </a:solidFill>
                <a:latin typeface="Calibri" pitchFamily="34" charset="0"/>
              </a:rPr>
              <a:t>Cultivos </a:t>
            </a:r>
            <a:r>
              <a:rPr lang="es-ES" altLang="es-AR" dirty="0">
                <a:solidFill>
                  <a:srgbClr val="000000"/>
                </a:solidFill>
                <a:latin typeface="Calibri" pitchFamily="34" charset="0"/>
              </a:rPr>
              <a:t>cortando la </a:t>
            </a:r>
            <a:r>
              <a:rPr lang="es-ES" altLang="es-AR" dirty="0" smtClean="0">
                <a:solidFill>
                  <a:srgbClr val="000000"/>
                </a:solidFill>
                <a:latin typeface="Calibri" pitchFamily="34" charset="0"/>
              </a:rPr>
              <a:t>pendiente</a:t>
            </a: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endParaRPr lang="es-ES" altLang="es-AR" dirty="0">
              <a:solidFill>
                <a:srgbClr val="000000"/>
              </a:solidFill>
              <a:latin typeface="Calibri" pitchFamily="34" charset="0"/>
            </a:endParaRP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es-ES" altLang="es-AR" dirty="0" smtClean="0">
                <a:solidFill>
                  <a:srgbClr val="000000"/>
                </a:solidFill>
                <a:latin typeface="Calibri" pitchFamily="34" charset="0"/>
              </a:rPr>
              <a:t>Cultivos </a:t>
            </a:r>
            <a:r>
              <a:rPr lang="es-ES" altLang="es-AR" dirty="0">
                <a:solidFill>
                  <a:srgbClr val="000000"/>
                </a:solidFill>
                <a:latin typeface="Calibri" pitchFamily="34" charset="0"/>
              </a:rPr>
              <a:t>siguiendo curvas de nivel o </a:t>
            </a:r>
            <a:r>
              <a:rPr lang="es-ES" altLang="es-AR" dirty="0" smtClean="0">
                <a:solidFill>
                  <a:srgbClr val="000000"/>
                </a:solidFill>
                <a:latin typeface="Calibri" pitchFamily="34" charset="0"/>
              </a:rPr>
              <a:t>contorno</a:t>
            </a: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endParaRPr lang="es-ES" altLang="es-AR" dirty="0">
              <a:solidFill>
                <a:srgbClr val="000000"/>
              </a:solidFill>
              <a:latin typeface="Calibri" pitchFamily="34" charset="0"/>
            </a:endParaRP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es-ES" altLang="es-AR" dirty="0" smtClean="0">
                <a:solidFill>
                  <a:srgbClr val="000000"/>
                </a:solidFill>
                <a:latin typeface="Calibri" pitchFamily="34" charset="0"/>
              </a:rPr>
              <a:t>Cultivos </a:t>
            </a:r>
            <a:r>
              <a:rPr lang="es-ES" altLang="es-AR" dirty="0">
                <a:solidFill>
                  <a:srgbClr val="000000"/>
                </a:solidFill>
                <a:latin typeface="Calibri" pitchFamily="34" charset="0"/>
              </a:rPr>
              <a:t>en </a:t>
            </a:r>
            <a:r>
              <a:rPr lang="es-ES" altLang="es-AR" dirty="0" smtClean="0">
                <a:solidFill>
                  <a:srgbClr val="000000"/>
                </a:solidFill>
                <a:latin typeface="Calibri" pitchFamily="34" charset="0"/>
              </a:rPr>
              <a:t>fajas</a:t>
            </a: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endParaRPr lang="es-ES" altLang="es-AR" dirty="0">
              <a:solidFill>
                <a:srgbClr val="000000"/>
              </a:solidFill>
              <a:latin typeface="Calibri" pitchFamily="34" charset="0"/>
            </a:endParaRP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es-ES" altLang="es-AR" dirty="0" smtClean="0">
                <a:solidFill>
                  <a:srgbClr val="000000"/>
                </a:solidFill>
                <a:latin typeface="Calibri" pitchFamily="34" charset="0"/>
              </a:rPr>
              <a:t>Terrazas </a:t>
            </a:r>
            <a:r>
              <a:rPr lang="es-ES" altLang="es-AR" dirty="0">
                <a:solidFill>
                  <a:srgbClr val="000000"/>
                </a:solidFill>
                <a:latin typeface="Calibri" pitchFamily="34" charset="0"/>
              </a:rPr>
              <a:t>de </a:t>
            </a:r>
            <a:r>
              <a:rPr lang="es-ES" altLang="es-AR" dirty="0" smtClean="0">
                <a:solidFill>
                  <a:srgbClr val="000000"/>
                </a:solidFill>
                <a:latin typeface="Calibri" pitchFamily="34" charset="0"/>
              </a:rPr>
              <a:t>banco</a:t>
            </a: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endParaRPr lang="es-ES" altLang="es-AR" dirty="0">
              <a:solidFill>
                <a:srgbClr val="000000"/>
              </a:solidFill>
              <a:latin typeface="Calibri" pitchFamily="34" charset="0"/>
            </a:endParaRP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es-ES" altLang="es-AR" dirty="0" smtClean="0">
                <a:solidFill>
                  <a:srgbClr val="000000"/>
                </a:solidFill>
                <a:latin typeface="Calibri" pitchFamily="34" charset="0"/>
              </a:rPr>
              <a:t>Terrazas </a:t>
            </a:r>
            <a:r>
              <a:rPr lang="es-ES" altLang="es-AR" dirty="0">
                <a:solidFill>
                  <a:srgbClr val="000000"/>
                </a:solidFill>
                <a:latin typeface="Calibri" pitchFamily="34" charset="0"/>
              </a:rPr>
              <a:t>de </a:t>
            </a:r>
            <a:r>
              <a:rPr lang="es-ES" altLang="es-AR" dirty="0" smtClean="0">
                <a:solidFill>
                  <a:srgbClr val="000000"/>
                </a:solidFill>
                <a:latin typeface="Calibri" pitchFamily="34" charset="0"/>
              </a:rPr>
              <a:t>desagüe</a:t>
            </a: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endParaRPr lang="es-ES" altLang="es-AR" dirty="0" smtClean="0">
              <a:solidFill>
                <a:srgbClr val="000000"/>
              </a:solidFill>
              <a:latin typeface="Calibri" pitchFamily="34" charset="0"/>
            </a:endParaRP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es-ES" altLang="es-AR" dirty="0" smtClean="0">
                <a:solidFill>
                  <a:srgbClr val="000000"/>
                </a:solidFill>
                <a:latin typeface="Calibri" pitchFamily="34" charset="0"/>
              </a:rPr>
              <a:t>Terrazas </a:t>
            </a:r>
            <a:r>
              <a:rPr lang="es-ES" altLang="es-AR" dirty="0">
                <a:solidFill>
                  <a:srgbClr val="000000"/>
                </a:solidFill>
                <a:latin typeface="Calibri" pitchFamily="34" charset="0"/>
              </a:rPr>
              <a:t>de absorción</a:t>
            </a:r>
          </a:p>
        </p:txBody>
      </p:sp>
      <p:sp>
        <p:nvSpPr>
          <p:cNvPr id="8" name="7 Rectángulo"/>
          <p:cNvSpPr/>
          <p:nvPr/>
        </p:nvSpPr>
        <p:spPr>
          <a:xfrm>
            <a:off x="4553744" y="210120"/>
            <a:ext cx="4374232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ES" altLang="es-AR" sz="2800" b="1" u="sng" dirty="0" smtClean="0">
                <a:solidFill>
                  <a:srgbClr val="002060"/>
                </a:solidFill>
                <a:latin typeface="Calibri" pitchFamily="34" charset="0"/>
              </a:rPr>
              <a:t>Prevención </a:t>
            </a:r>
            <a:r>
              <a:rPr lang="es-ES" altLang="es-AR" sz="2800" b="1" u="sng" dirty="0">
                <a:solidFill>
                  <a:srgbClr val="002060"/>
                </a:solidFill>
                <a:latin typeface="Calibri" pitchFamily="34" charset="0"/>
              </a:rPr>
              <a:t>y control de cárcavas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s-ES" altLang="es-AR" sz="1200" dirty="0">
              <a:solidFill>
                <a:srgbClr val="000000"/>
              </a:solidFill>
              <a:latin typeface="Calibri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s-ES" altLang="es-AR" sz="2800" b="1" u="sng" dirty="0" smtClean="0">
              <a:solidFill>
                <a:srgbClr val="002060"/>
              </a:solidFill>
              <a:latin typeface="Calibri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ES" altLang="es-AR" sz="2800" b="1" u="sng" dirty="0" smtClean="0">
                <a:solidFill>
                  <a:srgbClr val="002060"/>
                </a:solidFill>
                <a:latin typeface="Calibri" pitchFamily="34" charset="0"/>
              </a:rPr>
              <a:t>Control </a:t>
            </a:r>
            <a:r>
              <a:rPr lang="es-ES" altLang="es-AR" sz="2800" b="1" u="sng" dirty="0">
                <a:solidFill>
                  <a:srgbClr val="002060"/>
                </a:solidFill>
                <a:latin typeface="Calibri" pitchFamily="34" charset="0"/>
              </a:rPr>
              <a:t>de caudales máximos de escurrimiento</a:t>
            </a:r>
          </a:p>
        </p:txBody>
      </p:sp>
      <p:sp>
        <p:nvSpPr>
          <p:cNvPr id="9" name="8 Rectángulo"/>
          <p:cNvSpPr/>
          <p:nvPr/>
        </p:nvSpPr>
        <p:spPr>
          <a:xfrm>
            <a:off x="4553744" y="2933943"/>
            <a:ext cx="4536504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ES" altLang="es-AR" sz="2800" b="1" u="sng" dirty="0" smtClean="0">
                <a:solidFill>
                  <a:srgbClr val="002060"/>
                </a:solidFill>
                <a:latin typeface="Calibri" pitchFamily="34" charset="0"/>
              </a:rPr>
              <a:t>Técnicas </a:t>
            </a:r>
            <a:r>
              <a:rPr lang="es-ES" altLang="es-AR" sz="2800" b="1" u="sng" dirty="0">
                <a:solidFill>
                  <a:srgbClr val="002060"/>
                </a:solidFill>
                <a:latin typeface="Calibri" pitchFamily="34" charset="0"/>
              </a:rPr>
              <a:t>de </a:t>
            </a:r>
            <a:r>
              <a:rPr lang="es-ES" altLang="es-AR" sz="2800" b="1" u="sng" dirty="0" smtClean="0">
                <a:solidFill>
                  <a:srgbClr val="002060"/>
                </a:solidFill>
                <a:latin typeface="Calibri" pitchFamily="34" charset="0"/>
              </a:rPr>
              <a:t>bioingeniería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s-ES" altLang="es-AR" sz="2800" b="1" u="sng" dirty="0">
              <a:solidFill>
                <a:srgbClr val="002060"/>
              </a:solidFill>
              <a:latin typeface="Calibri" pitchFamily="34" charset="0"/>
            </a:endParaRPr>
          </a:p>
          <a:p>
            <a:pPr marL="342900" lvl="0" indent="-34290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es-ES" altLang="es-AR" sz="2000" dirty="0" smtClean="0">
                <a:solidFill>
                  <a:srgbClr val="000000"/>
                </a:solidFill>
                <a:latin typeface="Calibri" pitchFamily="34" charset="0"/>
              </a:rPr>
              <a:t>Fajas </a:t>
            </a:r>
            <a:r>
              <a:rPr lang="es-ES" altLang="es-AR" sz="2000" dirty="0">
                <a:solidFill>
                  <a:srgbClr val="000000"/>
                </a:solidFill>
                <a:latin typeface="Calibri" pitchFamily="34" charset="0"/>
              </a:rPr>
              <a:t>buffer</a:t>
            </a:r>
          </a:p>
          <a:p>
            <a:pPr marL="342900" lvl="0" indent="-34290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es-ES" altLang="es-AR" sz="2000" dirty="0" smtClean="0">
                <a:solidFill>
                  <a:srgbClr val="000000"/>
                </a:solidFill>
                <a:latin typeface="Calibri" pitchFamily="34" charset="0"/>
              </a:rPr>
              <a:t>Forestación </a:t>
            </a:r>
            <a:r>
              <a:rPr lang="es-ES" altLang="es-AR" sz="2000" dirty="0">
                <a:solidFill>
                  <a:srgbClr val="000000"/>
                </a:solidFill>
                <a:latin typeface="Calibri" pitchFamily="34" charset="0"/>
              </a:rPr>
              <a:t>de riberas</a:t>
            </a:r>
          </a:p>
          <a:p>
            <a:pPr marL="342900" lvl="0" indent="-34290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es-ES" altLang="es-AR" sz="2000" dirty="0" smtClean="0">
                <a:solidFill>
                  <a:srgbClr val="000000"/>
                </a:solidFill>
                <a:latin typeface="Calibri" pitchFamily="34" charset="0"/>
              </a:rPr>
              <a:t>Forestación </a:t>
            </a:r>
            <a:r>
              <a:rPr lang="es-ES" altLang="es-AR" sz="2000" dirty="0">
                <a:solidFill>
                  <a:srgbClr val="000000"/>
                </a:solidFill>
                <a:latin typeface="Calibri" pitchFamily="34" charset="0"/>
              </a:rPr>
              <a:t>de cárcavas</a:t>
            </a:r>
          </a:p>
          <a:p>
            <a:pPr marL="342900" lvl="0" indent="-34290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es-ES" altLang="es-AR" sz="2000" dirty="0" smtClean="0">
                <a:solidFill>
                  <a:srgbClr val="000000"/>
                </a:solidFill>
                <a:latin typeface="Calibri" pitchFamily="34" charset="0"/>
              </a:rPr>
              <a:t>Rastrillos</a:t>
            </a:r>
            <a:endParaRPr lang="es-ES" altLang="es-AR" sz="2000" dirty="0">
              <a:solidFill>
                <a:srgbClr val="000000"/>
              </a:solidFill>
              <a:latin typeface="Calibri" pitchFamily="34" charset="0"/>
            </a:endParaRPr>
          </a:p>
          <a:p>
            <a:pPr marL="342900" lvl="0" indent="-34290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es-ES" altLang="es-AR" sz="2000" dirty="0" smtClean="0">
                <a:solidFill>
                  <a:srgbClr val="000000"/>
                </a:solidFill>
                <a:latin typeface="Calibri" pitchFamily="34" charset="0"/>
              </a:rPr>
              <a:t>Estacas </a:t>
            </a:r>
            <a:r>
              <a:rPr lang="es-ES" altLang="es-AR" sz="2000" dirty="0">
                <a:solidFill>
                  <a:srgbClr val="000000"/>
                </a:solidFill>
                <a:latin typeface="Calibri" pitchFamily="34" charset="0"/>
              </a:rPr>
              <a:t>vivas</a:t>
            </a:r>
          </a:p>
          <a:p>
            <a:pPr marL="342900" lvl="0" indent="-34290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es-ES" altLang="es-AR" sz="2000" dirty="0" smtClean="0">
                <a:solidFill>
                  <a:srgbClr val="000000"/>
                </a:solidFill>
                <a:latin typeface="Calibri" pitchFamily="34" charset="0"/>
              </a:rPr>
              <a:t>Colchón </a:t>
            </a:r>
            <a:r>
              <a:rPr lang="es-ES" altLang="es-AR" sz="2000" dirty="0">
                <a:solidFill>
                  <a:srgbClr val="000000"/>
                </a:solidFill>
                <a:latin typeface="Calibri" pitchFamily="34" charset="0"/>
              </a:rPr>
              <a:t>de ramas</a:t>
            </a:r>
          </a:p>
          <a:p>
            <a:pPr marL="342900" lvl="0" indent="-34290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es-ES" altLang="es-AR" sz="2000" dirty="0" smtClean="0">
                <a:solidFill>
                  <a:srgbClr val="000000"/>
                </a:solidFill>
                <a:latin typeface="Calibri" pitchFamily="34" charset="0"/>
              </a:rPr>
              <a:t>Gavión </a:t>
            </a:r>
            <a:r>
              <a:rPr lang="es-ES" altLang="es-AR" sz="2000" dirty="0">
                <a:solidFill>
                  <a:srgbClr val="000000"/>
                </a:solidFill>
                <a:latin typeface="Calibri" pitchFamily="34" charset="0"/>
              </a:rPr>
              <a:t>de roca y pared de piedra </a:t>
            </a:r>
            <a:r>
              <a:rPr lang="es-ES" altLang="es-AR" sz="2000" dirty="0" smtClean="0">
                <a:solidFill>
                  <a:srgbClr val="000000"/>
                </a:solidFill>
                <a:latin typeface="Calibri" pitchFamily="34" charset="0"/>
              </a:rPr>
              <a:t>vegetado</a:t>
            </a:r>
          </a:p>
          <a:p>
            <a:pPr marL="342900" lvl="0" indent="-34290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es-ES" altLang="es-AR" sz="2000" dirty="0">
                <a:solidFill>
                  <a:srgbClr val="000000"/>
                </a:solidFill>
                <a:latin typeface="Calibri" pitchFamily="34" charset="0"/>
              </a:rPr>
              <a:t>E</a:t>
            </a:r>
            <a:r>
              <a:rPr lang="es-ES" altLang="es-AR" sz="2000" dirty="0" smtClean="0">
                <a:solidFill>
                  <a:srgbClr val="000000"/>
                </a:solidFill>
                <a:latin typeface="Calibri" pitchFamily="34" charset="0"/>
              </a:rPr>
              <a:t>spigones</a:t>
            </a:r>
            <a:endParaRPr lang="es-ES" altLang="es-AR" sz="20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323528" y="4725144"/>
            <a:ext cx="4572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ES" altLang="es-AR" sz="2800" b="1" u="sng" dirty="0">
                <a:solidFill>
                  <a:srgbClr val="002060"/>
                </a:solidFill>
                <a:latin typeface="Calibri" pitchFamily="34" charset="0"/>
              </a:rPr>
              <a:t>Canales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s-ES" altLang="es-AR" b="1" dirty="0">
              <a:solidFill>
                <a:srgbClr val="000000"/>
              </a:solidFill>
              <a:latin typeface="Calibri" pitchFamily="34" charset="0"/>
            </a:endParaRP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es-ES" altLang="es-AR" dirty="0" smtClean="0">
                <a:solidFill>
                  <a:srgbClr val="000000"/>
                </a:solidFill>
                <a:latin typeface="Calibri" pitchFamily="34" charset="0"/>
              </a:rPr>
              <a:t>de </a:t>
            </a:r>
            <a:r>
              <a:rPr lang="es-ES" altLang="es-AR" dirty="0">
                <a:solidFill>
                  <a:srgbClr val="000000"/>
                </a:solidFill>
                <a:latin typeface="Calibri" pitchFamily="34" charset="0"/>
              </a:rPr>
              <a:t>guarda e interceptores</a:t>
            </a: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endParaRPr lang="es-ES" altLang="es-AR" dirty="0">
              <a:solidFill>
                <a:srgbClr val="000000"/>
              </a:solidFill>
              <a:latin typeface="Calibri" pitchFamily="34" charset="0"/>
            </a:endParaRP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es-ES" altLang="es-AR" dirty="0" smtClean="0">
                <a:solidFill>
                  <a:srgbClr val="000000"/>
                </a:solidFill>
                <a:latin typeface="Calibri" pitchFamily="34" charset="0"/>
              </a:rPr>
              <a:t>de </a:t>
            </a:r>
            <a:r>
              <a:rPr lang="es-ES" altLang="es-AR" dirty="0">
                <a:solidFill>
                  <a:srgbClr val="000000"/>
                </a:solidFill>
                <a:latin typeface="Calibri" pitchFamily="34" charset="0"/>
              </a:rPr>
              <a:t>desagüe vegetado</a:t>
            </a:r>
          </a:p>
        </p:txBody>
      </p:sp>
    </p:spTree>
    <p:extLst>
      <p:ext uri="{BB962C8B-B14F-4D97-AF65-F5344CB8AC3E}">
        <p14:creationId xmlns:p14="http://schemas.microsoft.com/office/powerpoint/2010/main" val="3842553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51520" y="1340768"/>
            <a:ext cx="8640960" cy="2283259"/>
          </a:xfrm>
        </p:spPr>
        <p:txBody>
          <a:bodyPr>
            <a:noAutofit/>
          </a:bodyPr>
          <a:lstStyle/>
          <a:p>
            <a:r>
              <a:rPr lang="es-ES" altLang="es-AR" sz="48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Cálculo del Escurrimiento Superficial en una CUENCA</a:t>
            </a:r>
            <a:r>
              <a:rPr lang="es-ES" altLang="es-AR" sz="2800" kern="0" dirty="0">
                <a:solidFill>
                  <a:srgbClr val="009900"/>
                </a:solidFill>
                <a:latin typeface="Calibri" pitchFamily="34" charset="0"/>
              </a:rPr>
              <a:t/>
            </a:r>
            <a:br>
              <a:rPr lang="es-ES" altLang="es-AR" sz="2800" kern="0" dirty="0">
                <a:solidFill>
                  <a:srgbClr val="009900"/>
                </a:solidFill>
                <a:latin typeface="Calibri" pitchFamily="34" charset="0"/>
              </a:rPr>
            </a:br>
            <a:endParaRPr lang="es-AR" sz="2800" dirty="0">
              <a:latin typeface="Calibri" pitchFamily="34" charset="0"/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971600" y="3562907"/>
            <a:ext cx="7200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altLang="es-AR" sz="4000" b="1" kern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( Método RAMSER )</a:t>
            </a:r>
            <a:endParaRPr lang="es-AR" sz="4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4099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7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965447" y="1052736"/>
            <a:ext cx="6143057" cy="3528392"/>
          </a:xfrm>
          <a:prstGeom prst="rect">
            <a:avLst/>
          </a:prstGeom>
        </p:spPr>
      </p:pic>
      <p:sp>
        <p:nvSpPr>
          <p:cNvPr id="5" name="2 Marcador de contenido"/>
          <p:cNvSpPr txBox="1">
            <a:spLocks/>
          </p:cNvSpPr>
          <p:nvPr/>
        </p:nvSpPr>
        <p:spPr>
          <a:xfrm>
            <a:off x="251520" y="476672"/>
            <a:ext cx="8640960" cy="424847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fontAlgn="base">
              <a:spcAft>
                <a:spcPct val="0"/>
              </a:spcAft>
              <a:buClr>
                <a:srgbClr val="00007D"/>
              </a:buClr>
              <a:buSzPct val="75000"/>
              <a:buFont typeface="Wingdings 2"/>
              <a:buNone/>
            </a:pPr>
            <a:r>
              <a:rPr lang="es-ES" altLang="es-AR" sz="3600" b="1" kern="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Cuenca:</a:t>
            </a:r>
            <a:r>
              <a:rPr lang="es-ES" altLang="es-AR" sz="3600" kern="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 </a:t>
            </a:r>
            <a:r>
              <a:rPr lang="es-ES" altLang="es-AR" sz="2000" kern="0" dirty="0" smtClean="0">
                <a:solidFill>
                  <a:srgbClr val="000000"/>
                </a:solidFill>
                <a:latin typeface="Calibri" pitchFamily="34" charset="0"/>
              </a:rPr>
              <a:t>superficie del terreno delimitada por una </a:t>
            </a:r>
            <a:r>
              <a:rPr lang="es-ES" altLang="es-AR" sz="2400" kern="0" dirty="0" smtClean="0">
                <a:solidFill>
                  <a:srgbClr val="000000"/>
                </a:solidFill>
                <a:latin typeface="Calibri" pitchFamily="34" charset="0"/>
              </a:rPr>
              <a:t>divisoria de aguas </a:t>
            </a:r>
            <a:r>
              <a:rPr lang="es-ES" altLang="es-AR" sz="2000" kern="0" dirty="0" smtClean="0">
                <a:solidFill>
                  <a:srgbClr val="000000"/>
                </a:solidFill>
                <a:latin typeface="Calibri" pitchFamily="34" charset="0"/>
              </a:rPr>
              <a:t>y un </a:t>
            </a:r>
            <a:r>
              <a:rPr lang="es-ES" altLang="es-AR" sz="2400" kern="0" dirty="0" smtClean="0">
                <a:solidFill>
                  <a:srgbClr val="000000"/>
                </a:solidFill>
                <a:latin typeface="Calibri" pitchFamily="34" charset="0"/>
              </a:rPr>
              <a:t>único punto de salida </a:t>
            </a:r>
            <a:r>
              <a:rPr lang="es-ES" altLang="es-AR" sz="2000" kern="0" dirty="0" smtClean="0">
                <a:solidFill>
                  <a:srgbClr val="000000"/>
                </a:solidFill>
                <a:latin typeface="Calibri" pitchFamily="34" charset="0"/>
              </a:rPr>
              <a:t>o descarga </a:t>
            </a:r>
          </a:p>
          <a:p>
            <a:pPr algn="just" fontAlgn="base">
              <a:spcAft>
                <a:spcPct val="0"/>
              </a:spcAft>
              <a:buClr>
                <a:srgbClr val="00007D"/>
              </a:buClr>
              <a:buSzPct val="75000"/>
              <a:buFont typeface="Wingdings 2"/>
              <a:buNone/>
            </a:pPr>
            <a:r>
              <a:rPr lang="es-ES" altLang="es-AR" sz="2000" kern="0" dirty="0">
                <a:solidFill>
                  <a:srgbClr val="000000"/>
                </a:solidFill>
                <a:latin typeface="Calibri" pitchFamily="34" charset="0"/>
              </a:rPr>
              <a:t>	</a:t>
            </a:r>
            <a:r>
              <a:rPr lang="es-ES" altLang="es-AR" sz="2000" kern="0" dirty="0" smtClean="0">
                <a:solidFill>
                  <a:srgbClr val="000000"/>
                </a:solidFill>
                <a:latin typeface="Calibri" pitchFamily="34" charset="0"/>
              </a:rPr>
              <a:t>del escurrimiento superficial. </a:t>
            </a:r>
          </a:p>
          <a:p>
            <a:pPr algn="just" fontAlgn="base">
              <a:spcAft>
                <a:spcPct val="0"/>
              </a:spcAft>
              <a:buClr>
                <a:srgbClr val="00007D"/>
              </a:buClr>
              <a:buSzPct val="75000"/>
              <a:buFont typeface="Wingdings 2"/>
              <a:buNone/>
            </a:pPr>
            <a:endParaRPr lang="es-ES" altLang="es-AR" sz="2000" kern="0" dirty="0" smtClean="0">
              <a:solidFill>
                <a:srgbClr val="000000"/>
              </a:solidFill>
              <a:latin typeface="Calibri" pitchFamily="34" charset="0"/>
            </a:endParaRPr>
          </a:p>
          <a:p>
            <a:pPr algn="just" fontAlgn="base">
              <a:spcAft>
                <a:spcPct val="0"/>
              </a:spcAft>
              <a:buClr>
                <a:srgbClr val="00007D"/>
              </a:buClr>
              <a:buSzPct val="75000"/>
              <a:buFont typeface="Wingdings 2"/>
              <a:buNone/>
            </a:pPr>
            <a:r>
              <a:rPr lang="es-ES" altLang="es-AR" sz="2000" kern="0" dirty="0" smtClean="0">
                <a:solidFill>
                  <a:srgbClr val="000000"/>
                </a:solidFill>
                <a:latin typeface="Calibri" pitchFamily="34" charset="0"/>
              </a:rPr>
              <a:t>Incluye aspectos </a:t>
            </a:r>
            <a:r>
              <a:rPr lang="es-ES" altLang="es-AR" sz="2400" kern="0" dirty="0" smtClean="0">
                <a:solidFill>
                  <a:srgbClr val="000000"/>
                </a:solidFill>
                <a:latin typeface="Calibri" pitchFamily="34" charset="0"/>
              </a:rPr>
              <a:t>físicos</a:t>
            </a:r>
            <a:r>
              <a:rPr lang="es-ES" altLang="es-AR" sz="2000" kern="0" dirty="0" smtClean="0">
                <a:solidFill>
                  <a:srgbClr val="000000"/>
                </a:solidFill>
                <a:latin typeface="Calibri" pitchFamily="34" charset="0"/>
              </a:rPr>
              <a:t>, </a:t>
            </a:r>
          </a:p>
          <a:p>
            <a:pPr algn="just" fontAlgn="base">
              <a:spcAft>
                <a:spcPct val="0"/>
              </a:spcAft>
              <a:buClr>
                <a:srgbClr val="00007D"/>
              </a:buClr>
              <a:buSzPct val="75000"/>
              <a:buFont typeface="Wingdings 2"/>
              <a:buNone/>
            </a:pPr>
            <a:r>
              <a:rPr lang="es-ES" altLang="es-AR" sz="2000" kern="0" dirty="0" smtClean="0">
                <a:solidFill>
                  <a:srgbClr val="000000"/>
                </a:solidFill>
                <a:latin typeface="Calibri" pitchFamily="34" charset="0"/>
              </a:rPr>
              <a:t>	</a:t>
            </a:r>
            <a:r>
              <a:rPr lang="es-ES" altLang="es-AR" sz="2400" kern="0" dirty="0" smtClean="0">
                <a:solidFill>
                  <a:srgbClr val="000000"/>
                </a:solidFill>
                <a:latin typeface="Calibri" pitchFamily="34" charset="0"/>
              </a:rPr>
              <a:t>socio-económicos</a:t>
            </a:r>
            <a:r>
              <a:rPr lang="es-ES" altLang="es-AR" sz="2000" kern="0" dirty="0" smtClean="0">
                <a:solidFill>
                  <a:srgbClr val="000000"/>
                </a:solidFill>
                <a:latin typeface="Calibri" pitchFamily="34" charset="0"/>
              </a:rPr>
              <a:t> y </a:t>
            </a:r>
          </a:p>
          <a:p>
            <a:pPr algn="just" fontAlgn="base">
              <a:spcAft>
                <a:spcPct val="0"/>
              </a:spcAft>
              <a:buClr>
                <a:srgbClr val="00007D"/>
              </a:buClr>
              <a:buSzPct val="75000"/>
              <a:buFont typeface="Wingdings 2"/>
              <a:buNone/>
            </a:pPr>
            <a:r>
              <a:rPr lang="es-ES" altLang="es-AR" sz="2000" kern="0" dirty="0" smtClean="0">
                <a:solidFill>
                  <a:srgbClr val="000000"/>
                </a:solidFill>
                <a:latin typeface="Calibri" pitchFamily="34" charset="0"/>
              </a:rPr>
              <a:t>	</a:t>
            </a:r>
            <a:r>
              <a:rPr lang="es-ES" altLang="es-AR" sz="2400" kern="0" dirty="0" smtClean="0">
                <a:solidFill>
                  <a:srgbClr val="000000"/>
                </a:solidFill>
                <a:latin typeface="Calibri" pitchFamily="34" charset="0"/>
              </a:rPr>
              <a:t>ambientales</a:t>
            </a:r>
            <a:r>
              <a:rPr lang="es-ES" altLang="es-AR" sz="2000" kern="0" dirty="0" smtClean="0">
                <a:solidFill>
                  <a:srgbClr val="000000"/>
                </a:solidFill>
                <a:latin typeface="Calibri" pitchFamily="34" charset="0"/>
              </a:rPr>
              <a:t>.</a:t>
            </a:r>
          </a:p>
          <a:p>
            <a:pPr algn="just" fontAlgn="base">
              <a:spcAft>
                <a:spcPct val="0"/>
              </a:spcAft>
              <a:buClr>
                <a:srgbClr val="00007D"/>
              </a:buClr>
              <a:buSzPct val="75000"/>
              <a:buFont typeface="Wingdings 2"/>
              <a:buNone/>
            </a:pPr>
            <a:endParaRPr lang="es-ES" altLang="es-AR" sz="2000" kern="0" dirty="0">
              <a:solidFill>
                <a:srgbClr val="000000"/>
              </a:solidFill>
              <a:latin typeface="Calibri" pitchFamily="34" charset="0"/>
            </a:endParaRPr>
          </a:p>
          <a:p>
            <a:pPr algn="just" fontAlgn="base">
              <a:spcAft>
                <a:spcPct val="0"/>
              </a:spcAft>
              <a:buClr>
                <a:srgbClr val="00007D"/>
              </a:buClr>
              <a:buSzPct val="75000"/>
              <a:buFont typeface="Wingdings 2"/>
              <a:buNone/>
            </a:pPr>
            <a:r>
              <a:rPr lang="es-ES" altLang="es-AR" sz="2400" kern="0" dirty="0" smtClean="0">
                <a:solidFill>
                  <a:srgbClr val="000000"/>
                </a:solidFill>
                <a:latin typeface="Calibri" pitchFamily="34" charset="0"/>
              </a:rPr>
              <a:t>Regiones </a:t>
            </a:r>
            <a:r>
              <a:rPr lang="es-ES" altLang="es-AR" sz="2800" kern="0" dirty="0" smtClean="0">
                <a:solidFill>
                  <a:srgbClr val="000000"/>
                </a:solidFill>
                <a:latin typeface="Calibri" pitchFamily="34" charset="0"/>
              </a:rPr>
              <a:t>húmedas</a:t>
            </a:r>
            <a:r>
              <a:rPr lang="es-ES" altLang="es-AR" sz="2400" kern="0" dirty="0" smtClean="0">
                <a:solidFill>
                  <a:srgbClr val="000000"/>
                </a:solidFill>
                <a:latin typeface="Calibri" pitchFamily="34" charset="0"/>
              </a:rPr>
              <a:t> y de relieve </a:t>
            </a:r>
            <a:r>
              <a:rPr lang="es-ES" altLang="es-AR" sz="2800" kern="0" dirty="0" smtClean="0">
                <a:solidFill>
                  <a:srgbClr val="000000"/>
                </a:solidFill>
                <a:latin typeface="Calibri" pitchFamily="34" charset="0"/>
              </a:rPr>
              <a:t>ondulado</a:t>
            </a:r>
            <a:r>
              <a:rPr lang="es-ES" altLang="es-AR" sz="2400" kern="0" dirty="0" smtClean="0">
                <a:solidFill>
                  <a:srgbClr val="000000"/>
                </a:solidFill>
                <a:latin typeface="Calibri" pitchFamily="34" charset="0"/>
              </a:rPr>
              <a:t>.</a:t>
            </a:r>
          </a:p>
          <a:p>
            <a:pPr algn="just" fontAlgn="base">
              <a:spcAft>
                <a:spcPct val="0"/>
              </a:spcAft>
              <a:buClr>
                <a:srgbClr val="00007D"/>
              </a:buClr>
              <a:buSzPct val="75000"/>
              <a:buFont typeface="Wingdings 2"/>
              <a:buNone/>
            </a:pPr>
            <a:endParaRPr lang="es-ES" altLang="es-AR" sz="2400" kern="0" dirty="0" smtClean="0">
              <a:solidFill>
                <a:srgbClr val="000000"/>
              </a:solidFill>
              <a:latin typeface="Arial"/>
            </a:endParaRPr>
          </a:p>
          <a:p>
            <a:endParaRPr lang="es-AR" dirty="0"/>
          </a:p>
        </p:txBody>
      </p:sp>
      <p:sp>
        <p:nvSpPr>
          <p:cNvPr id="6" name="5 Rectángulo"/>
          <p:cNvSpPr/>
          <p:nvPr/>
        </p:nvSpPr>
        <p:spPr>
          <a:xfrm>
            <a:off x="251520" y="4581128"/>
            <a:ext cx="8640960" cy="211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s-ES" altLang="es-AR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Sistematización de Cuencas: </a:t>
            </a:r>
            <a:r>
              <a:rPr lang="es-ES" altLang="es-AR" sz="2400" dirty="0">
                <a:solidFill>
                  <a:srgbClr val="000000"/>
                </a:solidFill>
                <a:latin typeface="Calibri" pitchFamily="34" charset="0"/>
              </a:rPr>
              <a:t>ordenamiento</a:t>
            </a:r>
            <a:r>
              <a:rPr lang="es-ES" altLang="es-AR" sz="2000" dirty="0">
                <a:solidFill>
                  <a:srgbClr val="000000"/>
                </a:solidFill>
                <a:latin typeface="Calibri" pitchFamily="34" charset="0"/>
              </a:rPr>
              <a:t> de los escurrimientos </a:t>
            </a:r>
            <a:r>
              <a:rPr lang="es-ES" altLang="es-AR" sz="2000" dirty="0" smtClean="0">
                <a:solidFill>
                  <a:srgbClr val="000000"/>
                </a:solidFill>
                <a:latin typeface="Calibri" pitchFamily="34" charset="0"/>
              </a:rPr>
              <a:t>superficiales a </a:t>
            </a:r>
            <a:r>
              <a:rPr lang="es-ES" altLang="es-AR" sz="2000" dirty="0">
                <a:solidFill>
                  <a:srgbClr val="000000"/>
                </a:solidFill>
                <a:latin typeface="Calibri" pitchFamily="34" charset="0"/>
              </a:rPr>
              <a:t>través de la implementación de </a:t>
            </a:r>
            <a:r>
              <a:rPr lang="es-ES" altLang="es-AR" sz="2400" dirty="0">
                <a:solidFill>
                  <a:srgbClr val="000000"/>
                </a:solidFill>
                <a:latin typeface="Calibri" pitchFamily="34" charset="0"/>
              </a:rPr>
              <a:t>prácticas </a:t>
            </a:r>
            <a:r>
              <a:rPr lang="es-ES" altLang="es-AR" sz="2400" dirty="0" smtClean="0">
                <a:solidFill>
                  <a:srgbClr val="000000"/>
                </a:solidFill>
                <a:latin typeface="Calibri" pitchFamily="34" charset="0"/>
              </a:rPr>
              <a:t>estructurales.</a:t>
            </a:r>
          </a:p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s-ES" altLang="es-AR" sz="2400" dirty="0" smtClean="0">
                <a:solidFill>
                  <a:srgbClr val="000000"/>
                </a:solidFill>
                <a:latin typeface="Calibri" pitchFamily="34" charset="0"/>
              </a:rPr>
              <a:t>desagües </a:t>
            </a:r>
            <a:r>
              <a:rPr lang="es-ES" altLang="es-AR" sz="2400" dirty="0">
                <a:solidFill>
                  <a:srgbClr val="000000"/>
                </a:solidFill>
                <a:latin typeface="Calibri" pitchFamily="34" charset="0"/>
              </a:rPr>
              <a:t>vegetados, terrazas, </a:t>
            </a:r>
            <a:r>
              <a:rPr lang="es-ES" altLang="es-AR" sz="2400" dirty="0" err="1">
                <a:solidFill>
                  <a:srgbClr val="000000"/>
                </a:solidFill>
                <a:latin typeface="Calibri" pitchFamily="34" charset="0"/>
              </a:rPr>
              <a:t>microembalses</a:t>
            </a:r>
            <a:r>
              <a:rPr lang="es-ES" altLang="es-AR" sz="2400" dirty="0">
                <a:solidFill>
                  <a:srgbClr val="000000"/>
                </a:solidFill>
                <a:latin typeface="Calibri" pitchFamily="34" charset="0"/>
              </a:rPr>
              <a:t>, etc. </a:t>
            </a:r>
            <a:endParaRPr lang="es-ES" altLang="es-AR" sz="24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s-ES" altLang="es-AR" sz="24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lvl="0" algn="just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s-ES" altLang="es-AR" dirty="0" smtClean="0">
                <a:solidFill>
                  <a:srgbClr val="000000"/>
                </a:solidFill>
                <a:latin typeface="Calibri" pitchFamily="34" charset="0"/>
              </a:rPr>
              <a:t>(</a:t>
            </a:r>
            <a:r>
              <a:rPr lang="es-ES" altLang="es-AR" dirty="0">
                <a:solidFill>
                  <a:srgbClr val="000000"/>
                </a:solidFill>
                <a:latin typeface="Calibri" pitchFamily="34" charset="0"/>
              </a:rPr>
              <a:t>Forma parte del Manejo de Cuencas</a:t>
            </a:r>
            <a:r>
              <a:rPr lang="es-ES" altLang="es-AR" dirty="0" smtClean="0">
                <a:solidFill>
                  <a:srgbClr val="000000"/>
                </a:solidFill>
                <a:latin typeface="Calibri" pitchFamily="34" charset="0"/>
              </a:rPr>
              <a:t>)</a:t>
            </a:r>
            <a:endParaRPr lang="es-ES" altLang="es-AR" dirty="0">
              <a:solidFill>
                <a:srgbClr val="000000"/>
              </a:solidFill>
              <a:latin typeface="Calibri" pitchFamily="34" charset="0"/>
            </a:endParaRPr>
          </a:p>
        </p:txBody>
      </p:sp>
      <p:cxnSp>
        <p:nvCxnSpPr>
          <p:cNvPr id="10" name="9 Conector curvado"/>
          <p:cNvCxnSpPr/>
          <p:nvPr/>
        </p:nvCxnSpPr>
        <p:spPr>
          <a:xfrm rot="10800000" flipV="1">
            <a:off x="7020272" y="1052736"/>
            <a:ext cx="792088" cy="576064"/>
          </a:xfrm>
          <a:prstGeom prst="curvedConnector3">
            <a:avLst>
              <a:gd name="adj1" fmla="val -5136"/>
            </a:avLst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Conector curvado"/>
          <p:cNvCxnSpPr/>
          <p:nvPr/>
        </p:nvCxnSpPr>
        <p:spPr>
          <a:xfrm>
            <a:off x="3491880" y="1340768"/>
            <a:ext cx="3384376" cy="2024057"/>
          </a:xfrm>
          <a:prstGeom prst="curvedConnector3">
            <a:avLst>
              <a:gd name="adj1" fmla="val 50000"/>
            </a:avLst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8634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s-AR"/>
          </a:p>
        </p:txBody>
      </p:sp>
      <p:graphicFrame>
        <p:nvGraphicFramePr>
          <p:cNvPr id="4" name="3 Objet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3252277"/>
              </p:ext>
            </p:extLst>
          </p:nvPr>
        </p:nvGraphicFramePr>
        <p:xfrm>
          <a:off x="395536" y="332656"/>
          <a:ext cx="8459787" cy="6253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0" name="Image" r:id="rId3" imgW="6729997" imgH="4973925" progId="Photoshop.Image.8">
                  <p:embed/>
                </p:oleObj>
              </mc:Choice>
              <mc:Fallback>
                <p:oleObj name="Image" r:id="rId3" imgW="6729997" imgH="4973925" progId="Photoshop.Image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536" y="332656"/>
                        <a:ext cx="8459787" cy="6253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64503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476672"/>
            <a:ext cx="8640960" cy="1228998"/>
          </a:xfrm>
        </p:spPr>
        <p:txBody>
          <a:bodyPr>
            <a:noAutofit/>
          </a:bodyPr>
          <a:lstStyle/>
          <a:p>
            <a:r>
              <a:rPr lang="es-ES" altLang="es-A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Esquema </a:t>
            </a:r>
            <a:r>
              <a:rPr lang="es-ES" altLang="es-AR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del ciclo hidrológico en un sistema suelo-planta</a:t>
            </a:r>
          </a:p>
        </p:txBody>
      </p:sp>
      <p:pic>
        <p:nvPicPr>
          <p:cNvPr id="132099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8664" y="1700808"/>
            <a:ext cx="6015318" cy="3729318"/>
          </a:xfrm>
          <a:noFill/>
          <a:ln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CCCCFF"/>
                    </a:gs>
                    <a:gs pos="100000">
                      <a:schemeClr val="bg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3347864" y="2132856"/>
            <a:ext cx="2448272" cy="400110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AR" sz="2000" b="1" dirty="0" smtClean="0">
                <a:latin typeface="Calibri" pitchFamily="34" charset="0"/>
              </a:rPr>
              <a:t>PRECIPITACIÓN</a:t>
            </a:r>
            <a:endParaRPr lang="es-AR" sz="2000" b="1" dirty="0">
              <a:latin typeface="Calibri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3347864" y="3810976"/>
            <a:ext cx="2448272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AR" sz="2000" b="1" dirty="0" smtClean="0">
                <a:latin typeface="Calibri" pitchFamily="34" charset="0"/>
              </a:rPr>
              <a:t>SISTEMA </a:t>
            </a:r>
          </a:p>
          <a:p>
            <a:pPr algn="ctr"/>
            <a:r>
              <a:rPr lang="es-AR" sz="2000" b="1" dirty="0" smtClean="0">
                <a:latin typeface="Calibri" pitchFamily="34" charset="0"/>
              </a:rPr>
              <a:t>SUELO-COBERTURA</a:t>
            </a:r>
            <a:endParaRPr lang="es-AR" sz="2000" b="1" dirty="0">
              <a:latin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3851920" y="4904411"/>
            <a:ext cx="1440160" cy="403698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AR" sz="2000" b="1" dirty="0" smtClean="0">
                <a:latin typeface="Calibri" pitchFamily="34" charset="0"/>
              </a:rPr>
              <a:t>EXCESO</a:t>
            </a:r>
            <a:endParaRPr lang="es-AR" sz="2000" b="1" dirty="0">
              <a:latin typeface="Calibri" pitchFamily="34" charset="0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6372200" y="2195572"/>
            <a:ext cx="2448272" cy="400110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AR" sz="2000" b="1" dirty="0" smtClean="0">
                <a:latin typeface="Calibri" pitchFamily="34" charset="0"/>
              </a:rPr>
              <a:t>EVAPORACIÓN</a:t>
            </a:r>
            <a:endParaRPr lang="es-AR" sz="2000" b="1" dirty="0">
              <a:latin typeface="Calibri" pitchFamily="34" charset="0"/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323528" y="5877272"/>
            <a:ext cx="2448272" cy="400110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AR" sz="2000" b="1" dirty="0" smtClean="0">
                <a:latin typeface="Calibri" pitchFamily="34" charset="0"/>
              </a:rPr>
              <a:t>INFILTRACIÓN</a:t>
            </a:r>
            <a:endParaRPr lang="es-AR" sz="2000" b="1" dirty="0">
              <a:latin typeface="Calibri" pitchFamily="34" charset="0"/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6300192" y="5877272"/>
            <a:ext cx="2448272" cy="400110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AR" sz="2000" b="1" dirty="0" smtClean="0">
                <a:latin typeface="Calibri" pitchFamily="34" charset="0"/>
              </a:rPr>
              <a:t>ESCURRIMIENTO</a:t>
            </a:r>
            <a:endParaRPr lang="es-AR" sz="2000" b="1" dirty="0">
              <a:latin typeface="Calibri" pitchFamily="34" charset="0"/>
            </a:endParaRPr>
          </a:p>
        </p:txBody>
      </p:sp>
      <p:cxnSp>
        <p:nvCxnSpPr>
          <p:cNvPr id="5" name="4 Conector recto de flecha"/>
          <p:cNvCxnSpPr/>
          <p:nvPr/>
        </p:nvCxnSpPr>
        <p:spPr>
          <a:xfrm>
            <a:off x="3851920" y="2532966"/>
            <a:ext cx="0" cy="526702"/>
          </a:xfrm>
          <a:prstGeom prst="straightConnector1">
            <a:avLst/>
          </a:prstGeom>
          <a:ln w="571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 de flecha"/>
          <p:cNvCxnSpPr/>
          <p:nvPr/>
        </p:nvCxnSpPr>
        <p:spPr>
          <a:xfrm>
            <a:off x="4932040" y="2532966"/>
            <a:ext cx="0" cy="1278010"/>
          </a:xfrm>
          <a:prstGeom prst="straightConnector1">
            <a:avLst/>
          </a:prstGeom>
          <a:ln w="571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5 CuadroTexto"/>
          <p:cNvSpPr txBox="1"/>
          <p:nvPr/>
        </p:nvSpPr>
        <p:spPr>
          <a:xfrm>
            <a:off x="3347864" y="3059668"/>
            <a:ext cx="2448272" cy="400110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AR" sz="2000" b="1" dirty="0" smtClean="0">
                <a:latin typeface="Calibri" pitchFamily="34" charset="0"/>
              </a:rPr>
              <a:t>INTERCEPTACIÓN</a:t>
            </a:r>
            <a:endParaRPr lang="es-AR" sz="2000" b="1" dirty="0">
              <a:latin typeface="Calibri" pitchFamily="34" charset="0"/>
            </a:endParaRPr>
          </a:p>
        </p:txBody>
      </p:sp>
      <p:cxnSp>
        <p:nvCxnSpPr>
          <p:cNvPr id="18" name="17 Conector recto de flecha"/>
          <p:cNvCxnSpPr/>
          <p:nvPr/>
        </p:nvCxnSpPr>
        <p:spPr>
          <a:xfrm>
            <a:off x="4572000" y="4521726"/>
            <a:ext cx="0" cy="382686"/>
          </a:xfrm>
          <a:prstGeom prst="straightConnector1">
            <a:avLst/>
          </a:prstGeom>
          <a:ln w="571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angular"/>
          <p:cNvCxnSpPr>
            <a:stCxn id="6" idx="3"/>
            <a:endCxn id="10" idx="2"/>
          </p:cNvCxnSpPr>
          <p:nvPr/>
        </p:nvCxnSpPr>
        <p:spPr>
          <a:xfrm flipV="1">
            <a:off x="5796136" y="2595682"/>
            <a:ext cx="1800200" cy="664041"/>
          </a:xfrm>
          <a:prstGeom prst="bentConnector2">
            <a:avLst/>
          </a:prstGeom>
          <a:ln w="571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Conector recto de flecha"/>
          <p:cNvCxnSpPr>
            <a:endCxn id="12" idx="0"/>
          </p:cNvCxnSpPr>
          <p:nvPr/>
        </p:nvCxnSpPr>
        <p:spPr>
          <a:xfrm>
            <a:off x="1547664" y="5269270"/>
            <a:ext cx="0" cy="608002"/>
          </a:xfrm>
          <a:prstGeom prst="straightConnector1">
            <a:avLst/>
          </a:prstGeom>
          <a:ln w="571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22 Conector recto de flecha"/>
          <p:cNvCxnSpPr/>
          <p:nvPr/>
        </p:nvCxnSpPr>
        <p:spPr>
          <a:xfrm>
            <a:off x="7524328" y="5269270"/>
            <a:ext cx="0" cy="608002"/>
          </a:xfrm>
          <a:prstGeom prst="straightConnector1">
            <a:avLst/>
          </a:prstGeom>
          <a:ln w="571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23 Conector recto de flecha"/>
          <p:cNvCxnSpPr>
            <a:stCxn id="8" idx="1"/>
            <a:endCxn id="9" idx="3"/>
          </p:cNvCxnSpPr>
          <p:nvPr/>
        </p:nvCxnSpPr>
        <p:spPr>
          <a:xfrm flipH="1">
            <a:off x="2744598" y="5106260"/>
            <a:ext cx="1107322" cy="1794"/>
          </a:xfrm>
          <a:prstGeom prst="straightConnector1">
            <a:avLst/>
          </a:prstGeom>
          <a:ln w="571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27 Conector recto de flecha"/>
          <p:cNvCxnSpPr>
            <a:stCxn id="8" idx="3"/>
            <a:endCxn id="11" idx="1"/>
          </p:cNvCxnSpPr>
          <p:nvPr/>
        </p:nvCxnSpPr>
        <p:spPr>
          <a:xfrm>
            <a:off x="5292080" y="5106260"/>
            <a:ext cx="1008112" cy="1794"/>
          </a:xfrm>
          <a:prstGeom prst="straightConnector1">
            <a:avLst/>
          </a:prstGeom>
          <a:ln w="571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34 Conector angular"/>
          <p:cNvCxnSpPr>
            <a:endCxn id="12" idx="3"/>
          </p:cNvCxnSpPr>
          <p:nvPr/>
        </p:nvCxnSpPr>
        <p:spPr>
          <a:xfrm rot="5400000">
            <a:off x="2390044" y="4903482"/>
            <a:ext cx="1555601" cy="792088"/>
          </a:xfrm>
          <a:prstGeom prst="bentConnector2">
            <a:avLst/>
          </a:prstGeom>
          <a:ln w="571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8 CuadroTexto"/>
          <p:cNvSpPr txBox="1"/>
          <p:nvPr/>
        </p:nvSpPr>
        <p:spPr>
          <a:xfrm>
            <a:off x="296326" y="4907999"/>
            <a:ext cx="2448272" cy="400110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AR" sz="2000" b="1" dirty="0" smtClean="0">
                <a:latin typeface="Calibri" pitchFamily="34" charset="0"/>
              </a:rPr>
              <a:t>RETENCIÓN</a:t>
            </a:r>
            <a:endParaRPr lang="es-AR" sz="2000" b="1" dirty="0">
              <a:latin typeface="Calibri" pitchFamily="34" charset="0"/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6300192" y="4907999"/>
            <a:ext cx="2448272" cy="400110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AR" sz="2000" b="1" dirty="0" smtClean="0">
                <a:latin typeface="Calibri" pitchFamily="34" charset="0"/>
              </a:rPr>
              <a:t>DETENCIÓN</a:t>
            </a:r>
            <a:endParaRPr lang="es-AR" sz="20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1753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8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9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 animBg="1"/>
      <p:bldP spid="10" grpId="0" animBg="1"/>
      <p:bldP spid="10" grpId="1" animBg="1"/>
      <p:bldP spid="12" grpId="0" animBg="1"/>
      <p:bldP spid="13" grpId="0" animBg="1"/>
      <p:bldP spid="6" grpId="0" animBg="1"/>
      <p:bldP spid="9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51520" y="1484784"/>
            <a:ext cx="8640960" cy="1470025"/>
          </a:xfrm>
        </p:spPr>
        <p:txBody>
          <a:bodyPr>
            <a:noAutofit/>
          </a:bodyPr>
          <a:lstStyle/>
          <a:p>
            <a:pPr algn="l"/>
            <a:r>
              <a:rPr kumimoji="0" lang="es-ES" altLang="es-AR" sz="4400" b="1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itchFamily="34" charset="0"/>
              </a:rPr>
              <a:t>Canales de Guarda</a:t>
            </a:r>
            <a:r>
              <a:rPr kumimoji="0" lang="es-ES" altLang="es-AR" sz="4400" b="1" strike="noStrike" kern="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itchFamily="34" charset="0"/>
              </a:rPr>
              <a:t> </a:t>
            </a:r>
            <a:r>
              <a:rPr kumimoji="0" lang="es-ES" altLang="es-AR" sz="4400" b="1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itchFamily="34" charset="0"/>
              </a:rPr>
              <a:t>y</a:t>
            </a:r>
            <a:r>
              <a:rPr lang="es-ES" altLang="es-AR" sz="44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</a:t>
            </a:r>
            <a:br>
              <a:rPr lang="es-ES" altLang="es-AR" sz="44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</a:br>
            <a:r>
              <a:rPr lang="es-ES" altLang="es-AR" sz="44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				</a:t>
            </a:r>
            <a:r>
              <a:rPr kumimoji="0" lang="es-ES" altLang="es-AR" sz="4400" b="1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itchFamily="34" charset="0"/>
              </a:rPr>
              <a:t>Desagües Vegetados</a:t>
            </a:r>
            <a:endParaRPr lang="es-AR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pic>
        <p:nvPicPr>
          <p:cNvPr id="6" name="Picture 2" descr="Sin título-2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889"/>
          <a:stretch>
            <a:fillRect/>
          </a:stretch>
        </p:blipFill>
        <p:spPr>
          <a:xfrm>
            <a:off x="148057" y="3262020"/>
            <a:ext cx="2880320" cy="3335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573016"/>
            <a:ext cx="6017879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CCCCFF"/>
                    </a:gs>
                    <a:gs pos="100000">
                      <a:schemeClr val="bg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8147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6" name="Picture 8" descr="C:\Users\usuario\Desktop\canal de guarda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707">
            <a:off x="4239410" y="-412813"/>
            <a:ext cx="7247424" cy="5270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40960" cy="936104"/>
          </a:xfrm>
        </p:spPr>
        <p:txBody>
          <a:bodyPr>
            <a:normAutofit/>
          </a:bodyPr>
          <a:lstStyle/>
          <a:p>
            <a:r>
              <a:rPr kumimoji="0" lang="es-ES" altLang="es-AR" sz="3600" b="1" u="sng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</a:rPr>
              <a:t>Canal de Guarda o Desvío</a:t>
            </a:r>
            <a:endParaRPr lang="es-AR" sz="3600" b="1" u="sng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251520" y="1124744"/>
            <a:ext cx="8640960" cy="8856984"/>
          </a:xfrm>
        </p:spPr>
        <p:txBody>
          <a:bodyPr>
            <a:normAutofit/>
          </a:bodyPr>
          <a:lstStyle/>
          <a:p>
            <a:pPr marL="0" lvl="0" indent="0" algn="just" eaLnBrk="1" hangingPunct="1">
              <a:lnSpc>
                <a:spcPct val="120000"/>
              </a:lnSpc>
              <a:buClr>
                <a:srgbClr val="00007D"/>
              </a:buClr>
              <a:buNone/>
            </a:pPr>
            <a:r>
              <a:rPr lang="es-ES" altLang="es-AR" sz="2800" dirty="0" smtClean="0">
                <a:solidFill>
                  <a:srgbClr val="000000"/>
                </a:solidFill>
                <a:latin typeface="Calibri" pitchFamily="34" charset="0"/>
              </a:rPr>
              <a:t>Estructura de tierra diseñada en </a:t>
            </a:r>
            <a:endParaRPr lang="es-ES" altLang="es-AR" sz="28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marL="0" lvl="0" indent="0" algn="just" eaLnBrk="1" hangingPunct="1">
              <a:lnSpc>
                <a:spcPct val="120000"/>
              </a:lnSpc>
              <a:buClr>
                <a:srgbClr val="00007D"/>
              </a:buClr>
              <a:buNone/>
            </a:pPr>
            <a:r>
              <a:rPr lang="es-ES" altLang="es-AR" sz="3200" dirty="0" smtClean="0">
                <a:solidFill>
                  <a:srgbClr val="000000"/>
                </a:solidFill>
                <a:latin typeface="Calibri" pitchFamily="34" charset="0"/>
              </a:rPr>
              <a:t>forma </a:t>
            </a:r>
            <a:r>
              <a:rPr lang="es-ES" altLang="es-AR" sz="3200" dirty="0" smtClean="0">
                <a:solidFill>
                  <a:srgbClr val="000000"/>
                </a:solidFill>
                <a:latin typeface="Calibri" pitchFamily="34" charset="0"/>
              </a:rPr>
              <a:t>transversal a la pendiente </a:t>
            </a:r>
          </a:p>
          <a:p>
            <a:pPr marL="0" lvl="0" indent="0" algn="just" eaLnBrk="1" hangingPunct="1">
              <a:lnSpc>
                <a:spcPct val="120000"/>
              </a:lnSpc>
              <a:buClr>
                <a:srgbClr val="00007D"/>
              </a:buClr>
              <a:buNone/>
            </a:pPr>
            <a:r>
              <a:rPr lang="es-ES" altLang="es-AR" sz="2800" dirty="0" smtClean="0">
                <a:solidFill>
                  <a:srgbClr val="000000"/>
                </a:solidFill>
                <a:latin typeface="Calibri" pitchFamily="34" charset="0"/>
              </a:rPr>
              <a:t>para </a:t>
            </a:r>
            <a:r>
              <a:rPr lang="es-ES" altLang="es-AR" sz="3200" dirty="0" smtClean="0">
                <a:solidFill>
                  <a:srgbClr val="000000"/>
                </a:solidFill>
                <a:latin typeface="Calibri" pitchFamily="34" charset="0"/>
              </a:rPr>
              <a:t>interceptar </a:t>
            </a:r>
            <a:r>
              <a:rPr lang="es-ES" altLang="es-AR" sz="3200" dirty="0">
                <a:solidFill>
                  <a:srgbClr val="000000"/>
                </a:solidFill>
                <a:latin typeface="Calibri" pitchFamily="34" charset="0"/>
              </a:rPr>
              <a:t>los </a:t>
            </a:r>
            <a:r>
              <a:rPr lang="es-ES" altLang="es-AR" sz="3200" dirty="0" smtClean="0">
                <a:solidFill>
                  <a:srgbClr val="000000"/>
                </a:solidFill>
                <a:latin typeface="Calibri" pitchFamily="34" charset="0"/>
              </a:rPr>
              <a:t>escurrimientos </a:t>
            </a:r>
          </a:p>
          <a:p>
            <a:pPr marL="0" lvl="0" indent="0" algn="just" eaLnBrk="1" hangingPunct="1">
              <a:lnSpc>
                <a:spcPct val="120000"/>
              </a:lnSpc>
              <a:buClr>
                <a:srgbClr val="00007D"/>
              </a:buClr>
              <a:buNone/>
            </a:pPr>
            <a:r>
              <a:rPr lang="es-ES" altLang="es-AR" sz="2800" dirty="0" smtClean="0">
                <a:solidFill>
                  <a:srgbClr val="000000"/>
                </a:solidFill>
                <a:latin typeface="Calibri" pitchFamily="34" charset="0"/>
              </a:rPr>
              <a:t>de áreas no sistematizadas ( </a:t>
            </a:r>
            <a:r>
              <a:rPr lang="es-ES" altLang="es-AR" sz="2800" dirty="0" err="1" smtClean="0">
                <a:solidFill>
                  <a:srgbClr val="000000"/>
                </a:solidFill>
                <a:latin typeface="Calibri" pitchFamily="34" charset="0"/>
              </a:rPr>
              <a:t>ej</a:t>
            </a:r>
            <a:r>
              <a:rPr lang="es-ES" altLang="es-AR" sz="2800" dirty="0" smtClean="0">
                <a:solidFill>
                  <a:srgbClr val="000000"/>
                </a:solidFill>
                <a:latin typeface="Calibri" pitchFamily="34" charset="0"/>
              </a:rPr>
              <a:t>: sierras ) </a:t>
            </a:r>
          </a:p>
          <a:p>
            <a:pPr marL="0" lvl="0" indent="0" algn="just" eaLnBrk="1" hangingPunct="1">
              <a:lnSpc>
                <a:spcPct val="120000"/>
              </a:lnSpc>
              <a:buClr>
                <a:srgbClr val="00007D"/>
              </a:buClr>
              <a:buNone/>
            </a:pPr>
            <a:r>
              <a:rPr lang="es-ES" altLang="es-AR" sz="2800" dirty="0" smtClean="0">
                <a:solidFill>
                  <a:srgbClr val="000000"/>
                </a:solidFill>
                <a:latin typeface="Calibri" pitchFamily="34" charset="0"/>
              </a:rPr>
              <a:t>y </a:t>
            </a:r>
            <a:r>
              <a:rPr lang="es-ES" altLang="es-AR" sz="3600" dirty="0" smtClean="0">
                <a:solidFill>
                  <a:srgbClr val="000000"/>
                </a:solidFill>
                <a:latin typeface="Calibri" pitchFamily="34" charset="0"/>
              </a:rPr>
              <a:t>conducirlos</a:t>
            </a:r>
            <a:r>
              <a:rPr lang="es-ES" altLang="es-AR" sz="2800" dirty="0" smtClean="0">
                <a:solidFill>
                  <a:srgbClr val="000000"/>
                </a:solidFill>
                <a:latin typeface="Calibri" pitchFamily="34" charset="0"/>
              </a:rPr>
              <a:t> </a:t>
            </a:r>
            <a:endParaRPr lang="es-ES" altLang="es-AR" sz="28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marL="0" lvl="0" indent="0" algn="just" eaLnBrk="1" hangingPunct="1">
              <a:lnSpc>
                <a:spcPct val="120000"/>
              </a:lnSpc>
              <a:buClr>
                <a:srgbClr val="00007D"/>
              </a:buClr>
              <a:buNone/>
            </a:pPr>
            <a:r>
              <a:rPr lang="es-ES" altLang="es-AR" sz="2800" dirty="0" smtClean="0">
                <a:solidFill>
                  <a:srgbClr val="000000"/>
                </a:solidFill>
                <a:latin typeface="Calibri" pitchFamily="34" charset="0"/>
              </a:rPr>
              <a:t>a </a:t>
            </a:r>
            <a:r>
              <a:rPr lang="es-ES" altLang="es-AR" sz="2800" dirty="0" smtClean="0">
                <a:solidFill>
                  <a:srgbClr val="000000"/>
                </a:solidFill>
                <a:latin typeface="Calibri" pitchFamily="34" charset="0"/>
              </a:rPr>
              <a:t>las vías de </a:t>
            </a:r>
            <a:r>
              <a:rPr lang="es-ES" altLang="es-AR" sz="2800" dirty="0" err="1" smtClean="0">
                <a:solidFill>
                  <a:srgbClr val="000000"/>
                </a:solidFill>
                <a:latin typeface="Calibri" pitchFamily="34" charset="0"/>
              </a:rPr>
              <a:t>desague</a:t>
            </a:r>
            <a:r>
              <a:rPr lang="es-ES" altLang="es-AR" sz="2800" dirty="0" smtClean="0">
                <a:solidFill>
                  <a:srgbClr val="000000"/>
                </a:solidFill>
                <a:latin typeface="Calibri" pitchFamily="34" charset="0"/>
              </a:rPr>
              <a:t> naturales o </a:t>
            </a:r>
            <a:r>
              <a:rPr lang="es-ES" altLang="es-AR" sz="2800" dirty="0" err="1" smtClean="0">
                <a:solidFill>
                  <a:srgbClr val="000000"/>
                </a:solidFill>
                <a:latin typeface="Calibri" pitchFamily="34" charset="0"/>
              </a:rPr>
              <a:t>construídas</a:t>
            </a:r>
            <a:r>
              <a:rPr lang="es-ES" altLang="es-AR" sz="2800" dirty="0" smtClean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es-ES" altLang="es-AR" sz="3200" dirty="0" smtClean="0">
                <a:solidFill>
                  <a:srgbClr val="000000"/>
                </a:solidFill>
                <a:latin typeface="Calibri" pitchFamily="34" charset="0"/>
              </a:rPr>
              <a:t>sin causar erosión</a:t>
            </a:r>
            <a:r>
              <a:rPr lang="es-ES" altLang="es-AR" sz="2800" dirty="0" smtClean="0">
                <a:solidFill>
                  <a:srgbClr val="000000"/>
                </a:solidFill>
                <a:latin typeface="Calibri" pitchFamily="34" charset="0"/>
              </a:rPr>
              <a:t>. </a:t>
            </a:r>
          </a:p>
          <a:p>
            <a:pPr marL="0" lvl="0" indent="0" algn="just" eaLnBrk="1" hangingPunct="1">
              <a:lnSpc>
                <a:spcPct val="120000"/>
              </a:lnSpc>
              <a:buClr>
                <a:srgbClr val="00007D"/>
              </a:buClr>
              <a:buNone/>
            </a:pPr>
            <a:r>
              <a:rPr lang="es-ES" altLang="es-AR" dirty="0" smtClean="0">
                <a:solidFill>
                  <a:srgbClr val="000000"/>
                </a:solidFill>
                <a:latin typeface="Calibri" pitchFamily="34" charset="0"/>
              </a:rPr>
              <a:t>También </a:t>
            </a:r>
            <a:r>
              <a:rPr lang="es-ES" altLang="es-AR" dirty="0">
                <a:solidFill>
                  <a:srgbClr val="000000"/>
                </a:solidFill>
                <a:latin typeface="Calibri" pitchFamily="34" charset="0"/>
              </a:rPr>
              <a:t>pueden utilizarse en cabeceras de cárcavas o para proteger </a:t>
            </a:r>
            <a:r>
              <a:rPr lang="es-ES" altLang="es-AR" dirty="0" smtClean="0">
                <a:solidFill>
                  <a:srgbClr val="000000"/>
                </a:solidFill>
                <a:latin typeface="Calibri" pitchFamily="34" charset="0"/>
              </a:rPr>
              <a:t>construcciones </a:t>
            </a:r>
            <a:r>
              <a:rPr lang="es-ES" altLang="es-AR" dirty="0">
                <a:solidFill>
                  <a:srgbClr val="000000"/>
                </a:solidFill>
                <a:latin typeface="Calibri" pitchFamily="34" charset="0"/>
              </a:rPr>
              <a:t>y caminos</a:t>
            </a:r>
            <a:r>
              <a:rPr lang="es-ES" altLang="es-AR" dirty="0" smtClean="0">
                <a:solidFill>
                  <a:srgbClr val="000000"/>
                </a:solidFill>
                <a:latin typeface="Calibri" pitchFamily="34" charset="0"/>
              </a:rPr>
              <a:t>.</a:t>
            </a:r>
          </a:p>
          <a:p>
            <a:pPr lvl="0" algn="just" eaLnBrk="1" hangingPunct="1">
              <a:lnSpc>
                <a:spcPct val="90000"/>
              </a:lnSpc>
              <a:buClr>
                <a:srgbClr val="00007D"/>
              </a:buClr>
            </a:pPr>
            <a:endParaRPr lang="es-ES" altLang="es-AR" sz="2400" dirty="0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5609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251520" y="548680"/>
            <a:ext cx="8568952" cy="55215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90000"/>
              </a:lnSpc>
              <a:buClr>
                <a:srgbClr val="00007D"/>
              </a:buClr>
            </a:pPr>
            <a:r>
              <a:rPr lang="es-ES" altLang="es-AR" sz="2400" dirty="0">
                <a:solidFill>
                  <a:srgbClr val="000000"/>
                </a:solidFill>
                <a:latin typeface="Calibri" pitchFamily="34" charset="0"/>
              </a:rPr>
              <a:t>Pendiente </a:t>
            </a:r>
            <a:r>
              <a:rPr lang="es-ES" altLang="es-AR" sz="2400" b="1" dirty="0">
                <a:solidFill>
                  <a:srgbClr val="000000"/>
                </a:solidFill>
                <a:latin typeface="Calibri" pitchFamily="34" charset="0"/>
              </a:rPr>
              <a:t>NO</a:t>
            </a:r>
            <a:r>
              <a:rPr lang="es-ES" altLang="es-AR" sz="2400" dirty="0">
                <a:solidFill>
                  <a:srgbClr val="000000"/>
                </a:solidFill>
                <a:latin typeface="Calibri" pitchFamily="34" charset="0"/>
              </a:rPr>
              <a:t> se corresponde con la pendiente del terreno; </a:t>
            </a:r>
          </a:p>
          <a:p>
            <a:pPr lvl="0" algn="just">
              <a:lnSpc>
                <a:spcPct val="90000"/>
              </a:lnSpc>
              <a:buClr>
                <a:srgbClr val="00007D"/>
              </a:buClr>
            </a:pPr>
            <a:endParaRPr lang="es-ES" altLang="es-AR" sz="2400" dirty="0">
              <a:solidFill>
                <a:srgbClr val="000000"/>
              </a:solidFill>
              <a:latin typeface="Calibri" pitchFamily="34" charset="0"/>
            </a:endParaRPr>
          </a:p>
          <a:p>
            <a:pPr lvl="0" algn="just">
              <a:lnSpc>
                <a:spcPct val="90000"/>
              </a:lnSpc>
              <a:buClr>
                <a:srgbClr val="00007D"/>
              </a:buClr>
            </a:pPr>
            <a:r>
              <a:rPr lang="es-ES" altLang="es-AR" sz="2400" dirty="0" smtClean="0">
                <a:solidFill>
                  <a:srgbClr val="000000"/>
                </a:solidFill>
                <a:latin typeface="Calibri" pitchFamily="34" charset="0"/>
              </a:rPr>
              <a:t>		</a:t>
            </a:r>
            <a:r>
              <a:rPr lang="es-ES" altLang="es-AR" sz="2800" dirty="0" smtClean="0">
                <a:solidFill>
                  <a:srgbClr val="000000"/>
                </a:solidFill>
                <a:latin typeface="Calibri" pitchFamily="34" charset="0"/>
              </a:rPr>
              <a:t>puede </a:t>
            </a:r>
            <a:r>
              <a:rPr lang="es-ES" altLang="es-AR" sz="2800" dirty="0">
                <a:solidFill>
                  <a:srgbClr val="000000"/>
                </a:solidFill>
                <a:latin typeface="Calibri" pitchFamily="34" charset="0"/>
              </a:rPr>
              <a:t>ser o no vegetado</a:t>
            </a:r>
          </a:p>
          <a:p>
            <a:pPr lvl="0" algn="just">
              <a:lnSpc>
                <a:spcPct val="90000"/>
              </a:lnSpc>
              <a:buClr>
                <a:srgbClr val="00007D"/>
              </a:buClr>
            </a:pPr>
            <a:endParaRPr lang="es-ES" altLang="es-AR" sz="24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lvl="0" algn="just">
              <a:lnSpc>
                <a:spcPct val="90000"/>
              </a:lnSpc>
              <a:buClr>
                <a:srgbClr val="00007D"/>
              </a:buClr>
            </a:pPr>
            <a:r>
              <a:rPr lang="es-ES" altLang="es-AR" sz="2400" dirty="0" smtClean="0">
                <a:solidFill>
                  <a:srgbClr val="000000"/>
                </a:solidFill>
                <a:latin typeface="Calibri" pitchFamily="34" charset="0"/>
              </a:rPr>
              <a:t>				</a:t>
            </a:r>
            <a:r>
              <a:rPr lang="es-ES" altLang="es-AR" sz="2400" dirty="0" smtClean="0">
                <a:solidFill>
                  <a:srgbClr val="000000"/>
                </a:solidFill>
                <a:latin typeface="Calibri" pitchFamily="34" charset="0"/>
              </a:rPr>
              <a:t>  sección </a:t>
            </a:r>
            <a:r>
              <a:rPr lang="es-ES" altLang="es-AR" sz="2800" dirty="0">
                <a:solidFill>
                  <a:srgbClr val="000000"/>
                </a:solidFill>
                <a:latin typeface="Calibri" pitchFamily="34" charset="0"/>
              </a:rPr>
              <a:t>parabólica o trapezoidal</a:t>
            </a:r>
          </a:p>
          <a:p>
            <a:pPr lvl="0" algn="just">
              <a:lnSpc>
                <a:spcPct val="90000"/>
              </a:lnSpc>
              <a:buClr>
                <a:srgbClr val="00007D"/>
              </a:buClr>
            </a:pPr>
            <a:endParaRPr lang="es-ES" altLang="es-AR" sz="24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lvl="0" algn="just">
              <a:lnSpc>
                <a:spcPct val="90000"/>
              </a:lnSpc>
              <a:buClr>
                <a:srgbClr val="00007D"/>
              </a:buClr>
            </a:pPr>
            <a:endParaRPr lang="es-ES" altLang="es-AR" sz="2400" dirty="0">
              <a:solidFill>
                <a:srgbClr val="000000"/>
              </a:solidFill>
              <a:latin typeface="Calibri" pitchFamily="34" charset="0"/>
            </a:endParaRPr>
          </a:p>
          <a:p>
            <a:pPr lvl="0" algn="just">
              <a:lnSpc>
                <a:spcPct val="90000"/>
              </a:lnSpc>
              <a:buClr>
                <a:srgbClr val="00007D"/>
              </a:buClr>
            </a:pPr>
            <a:endParaRPr lang="es-ES" altLang="es-AR" sz="24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lvl="0" algn="just">
              <a:lnSpc>
                <a:spcPct val="90000"/>
              </a:lnSpc>
              <a:buClr>
                <a:srgbClr val="00007D"/>
              </a:buClr>
            </a:pPr>
            <a:endParaRPr lang="es-ES" altLang="es-AR" sz="2400" dirty="0">
              <a:solidFill>
                <a:srgbClr val="000000"/>
              </a:solidFill>
              <a:latin typeface="Calibri" pitchFamily="34" charset="0"/>
            </a:endParaRPr>
          </a:p>
          <a:p>
            <a:pPr lvl="0" algn="just">
              <a:lnSpc>
                <a:spcPct val="90000"/>
              </a:lnSpc>
              <a:buClr>
                <a:srgbClr val="00007D"/>
              </a:buClr>
            </a:pPr>
            <a:endParaRPr lang="es-ES" altLang="es-AR" sz="24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lvl="0" algn="just">
              <a:lnSpc>
                <a:spcPct val="90000"/>
              </a:lnSpc>
              <a:buClr>
                <a:srgbClr val="00007D"/>
              </a:buClr>
            </a:pPr>
            <a:endParaRPr lang="es-ES" altLang="es-AR" sz="2400" dirty="0">
              <a:solidFill>
                <a:srgbClr val="000000"/>
              </a:solidFill>
              <a:latin typeface="Calibri" pitchFamily="34" charset="0"/>
            </a:endParaRPr>
          </a:p>
          <a:p>
            <a:pPr lvl="0" algn="just">
              <a:lnSpc>
                <a:spcPct val="90000"/>
              </a:lnSpc>
              <a:buClr>
                <a:srgbClr val="00007D"/>
              </a:buClr>
            </a:pPr>
            <a:endParaRPr lang="es-ES" altLang="es-AR" sz="24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lvl="0" algn="just">
              <a:lnSpc>
                <a:spcPct val="90000"/>
              </a:lnSpc>
              <a:buClr>
                <a:srgbClr val="00007D"/>
              </a:buClr>
            </a:pPr>
            <a:endParaRPr lang="es-ES" altLang="es-AR" sz="24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lvl="0" algn="just">
              <a:lnSpc>
                <a:spcPct val="90000"/>
              </a:lnSpc>
              <a:buClr>
                <a:srgbClr val="00007D"/>
              </a:buClr>
            </a:pPr>
            <a:endParaRPr lang="es-ES" altLang="es-AR" sz="24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lvl="0" algn="just">
              <a:lnSpc>
                <a:spcPct val="90000"/>
              </a:lnSpc>
              <a:buClr>
                <a:srgbClr val="00007D"/>
              </a:buClr>
            </a:pPr>
            <a:endParaRPr lang="es-ES" altLang="es-AR" sz="24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lvl="0" algn="just">
              <a:lnSpc>
                <a:spcPct val="90000"/>
              </a:lnSpc>
              <a:buClr>
                <a:srgbClr val="00007D"/>
              </a:buClr>
            </a:pPr>
            <a:r>
              <a:rPr lang="es-ES" altLang="es-AR" sz="2400" dirty="0" smtClean="0">
                <a:solidFill>
                  <a:srgbClr val="000000"/>
                </a:solidFill>
                <a:latin typeface="Calibri" pitchFamily="34" charset="0"/>
              </a:rPr>
              <a:t>Cálculo </a:t>
            </a:r>
            <a:r>
              <a:rPr lang="es-ES" altLang="es-AR" sz="2400" dirty="0">
                <a:solidFill>
                  <a:srgbClr val="000000"/>
                </a:solidFill>
                <a:latin typeface="Calibri" pitchFamily="34" charset="0"/>
              </a:rPr>
              <a:t>del dimensionamiento y Trazado similar Terrazas</a:t>
            </a: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8154" y="2446302"/>
            <a:ext cx="4392984" cy="2946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1 Objeto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1215695643"/>
              </p:ext>
            </p:extLst>
          </p:nvPr>
        </p:nvGraphicFramePr>
        <p:xfrm>
          <a:off x="216812" y="2132856"/>
          <a:ext cx="3851132" cy="31172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39" name="Image" r:id="rId4" imgW="1200609" imgH="971985" progId="Photoshop.Image.8">
                  <p:embed/>
                </p:oleObj>
              </mc:Choice>
              <mc:Fallback>
                <p:oleObj name="Image" r:id="rId4" imgW="1200609" imgH="971985" progId="Photoshop.Image.8">
                  <p:embed/>
                  <p:pic>
                    <p:nvPicPr>
                      <p:cNvPr id="0" name="Object 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lum bright="12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t="13124" r="3612" b="3543"/>
                      <a:stretch>
                        <a:fillRect/>
                      </a:stretch>
                    </p:blipFill>
                    <p:spPr bwMode="auto">
                      <a:xfrm>
                        <a:off x="216812" y="2132856"/>
                        <a:ext cx="3851132" cy="311720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47514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549275"/>
            <a:ext cx="5783263" cy="6154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1606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4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92275" y="836613"/>
            <a:ext cx="5645150" cy="5822950"/>
          </a:xfrm>
          <a:noFill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CCCCFF"/>
                    </a:gs>
                    <a:gs pos="100000">
                      <a:schemeClr val="bg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0211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36314" y="548680"/>
            <a:ext cx="8656166" cy="1512168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28650" indent="-628650">
              <a:lnSpc>
                <a:spcPct val="80000"/>
              </a:lnSpc>
              <a:buClr>
                <a:srgbClr val="00007D"/>
              </a:buClr>
              <a:buFont typeface="Wingdings"/>
              <a:buNone/>
            </a:pPr>
            <a:r>
              <a:rPr lang="es-ES" altLang="es-AR" sz="40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Prevención</a:t>
            </a:r>
          </a:p>
          <a:p>
            <a:pPr marL="628650" indent="-628650">
              <a:lnSpc>
                <a:spcPct val="80000"/>
              </a:lnSpc>
              <a:buClr>
                <a:srgbClr val="00007D"/>
              </a:buClr>
              <a:buFont typeface="Wingdings"/>
              <a:buNone/>
            </a:pPr>
            <a:r>
              <a:rPr lang="es-ES" altLang="es-AR" sz="40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Manejo de la Cobertura - Infiltración </a:t>
            </a:r>
          </a:p>
        </p:txBody>
      </p:sp>
      <p:pic>
        <p:nvPicPr>
          <p:cNvPr id="7" name="6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690811"/>
            <a:ext cx="3594919" cy="171450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8" name="7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3227" y="4623170"/>
            <a:ext cx="2846925" cy="1830166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9" name="8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9981" y="2683433"/>
            <a:ext cx="2970491" cy="1721878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0" name="9 Image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623169"/>
            <a:ext cx="2466975" cy="184785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1" name="10 Image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4623170"/>
            <a:ext cx="2773827" cy="1839168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374267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usuario\Desktop\desagüe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35768">
            <a:off x="3972082" y="-372924"/>
            <a:ext cx="7615014" cy="553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1520" y="260648"/>
            <a:ext cx="8640960" cy="868958"/>
          </a:xfrm>
        </p:spPr>
        <p:txBody>
          <a:bodyPr>
            <a:normAutofit/>
          </a:bodyPr>
          <a:lstStyle/>
          <a:p>
            <a:r>
              <a:rPr kumimoji="0" lang="es-ES" altLang="es-AR" sz="3600" b="1" u="sng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</a:rPr>
              <a:t>Desagües vegetados</a:t>
            </a:r>
            <a:endParaRPr lang="es-AR" sz="3600" b="1" u="sng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251520" y="1196752"/>
            <a:ext cx="8640960" cy="5581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altLang="es-AR" sz="2400" dirty="0" smtClean="0">
                <a:solidFill>
                  <a:srgbClr val="000000"/>
                </a:solidFill>
                <a:latin typeface="Calibri" pitchFamily="34" charset="0"/>
              </a:rPr>
              <a:t>cauce </a:t>
            </a:r>
            <a:r>
              <a:rPr lang="es-ES" altLang="es-AR" sz="2800" dirty="0">
                <a:solidFill>
                  <a:srgbClr val="000000"/>
                </a:solidFill>
                <a:latin typeface="Calibri" pitchFamily="34" charset="0"/>
              </a:rPr>
              <a:t>natural</a:t>
            </a:r>
            <a:r>
              <a:rPr lang="es-ES" altLang="es-AR" sz="2400" dirty="0">
                <a:solidFill>
                  <a:srgbClr val="000000"/>
                </a:solidFill>
                <a:latin typeface="Calibri" pitchFamily="34" charset="0"/>
              </a:rPr>
              <a:t> o </a:t>
            </a:r>
            <a:r>
              <a:rPr lang="es-ES" altLang="es-AR" sz="2800" dirty="0">
                <a:solidFill>
                  <a:srgbClr val="000000"/>
                </a:solidFill>
                <a:latin typeface="Calibri" pitchFamily="34" charset="0"/>
              </a:rPr>
              <a:t>construido</a:t>
            </a:r>
            <a:r>
              <a:rPr lang="es-ES" altLang="es-AR" sz="2400" dirty="0">
                <a:solidFill>
                  <a:srgbClr val="000000"/>
                </a:solidFill>
                <a:latin typeface="Calibri" pitchFamily="34" charset="0"/>
              </a:rPr>
              <a:t>, </a:t>
            </a:r>
            <a:endParaRPr lang="es-ES" altLang="es-AR" sz="24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marL="0" indent="0">
              <a:buNone/>
            </a:pPr>
            <a:endParaRPr lang="es-ES" altLang="es-AR" sz="24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marL="0" indent="0">
              <a:buNone/>
            </a:pPr>
            <a:r>
              <a:rPr lang="es-ES" altLang="es-AR" sz="2800" dirty="0">
                <a:solidFill>
                  <a:srgbClr val="000000"/>
                </a:solidFill>
                <a:latin typeface="Calibri" pitchFamily="34" charset="0"/>
              </a:rPr>
              <a:t>a</a:t>
            </a:r>
            <a:r>
              <a:rPr lang="es-ES" altLang="es-AR" sz="2800" dirty="0" smtClean="0">
                <a:solidFill>
                  <a:srgbClr val="000000"/>
                </a:solidFill>
                <a:latin typeface="Calibri" pitchFamily="34" charset="0"/>
              </a:rPr>
              <a:t>ncho, </a:t>
            </a:r>
            <a:r>
              <a:rPr lang="es-ES" altLang="es-AR" sz="2800" dirty="0">
                <a:solidFill>
                  <a:srgbClr val="000000"/>
                </a:solidFill>
                <a:latin typeface="Calibri" pitchFamily="34" charset="0"/>
              </a:rPr>
              <a:t>poco profundo </a:t>
            </a:r>
            <a:r>
              <a:rPr lang="es-ES" altLang="es-AR" sz="2400" dirty="0">
                <a:solidFill>
                  <a:srgbClr val="000000"/>
                </a:solidFill>
                <a:latin typeface="Calibri" pitchFamily="34" charset="0"/>
              </a:rPr>
              <a:t>y</a:t>
            </a:r>
            <a:r>
              <a:rPr lang="es-ES" altLang="es-AR" sz="2800" dirty="0">
                <a:solidFill>
                  <a:srgbClr val="000000"/>
                </a:solidFill>
                <a:latin typeface="Calibri" pitchFamily="34" charset="0"/>
              </a:rPr>
              <a:t> vegetado</a:t>
            </a:r>
            <a:r>
              <a:rPr lang="es-ES" altLang="es-AR" sz="2400" dirty="0" smtClean="0">
                <a:solidFill>
                  <a:srgbClr val="000000"/>
                </a:solidFill>
                <a:latin typeface="Calibri" pitchFamily="34" charset="0"/>
              </a:rPr>
              <a:t>,</a:t>
            </a:r>
          </a:p>
          <a:p>
            <a:pPr marL="0" indent="0">
              <a:buNone/>
            </a:pPr>
            <a:endParaRPr lang="es-ES" altLang="es-AR" sz="24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marL="0" indent="0">
              <a:buNone/>
            </a:pPr>
            <a:r>
              <a:rPr lang="es-ES" altLang="es-AR" sz="2400" dirty="0" smtClean="0">
                <a:solidFill>
                  <a:srgbClr val="000000"/>
                </a:solidFill>
                <a:latin typeface="Calibri" pitchFamily="34" charset="0"/>
              </a:rPr>
              <a:t>para </a:t>
            </a:r>
            <a:r>
              <a:rPr lang="es-ES" altLang="es-AR" sz="2800" dirty="0">
                <a:solidFill>
                  <a:srgbClr val="000000"/>
                </a:solidFill>
                <a:latin typeface="Calibri" pitchFamily="34" charset="0"/>
              </a:rPr>
              <a:t>conducir los escurrimientos </a:t>
            </a:r>
            <a:r>
              <a:rPr lang="es-ES" altLang="es-AR" sz="2400" dirty="0" err="1" smtClean="0">
                <a:solidFill>
                  <a:srgbClr val="000000"/>
                </a:solidFill>
                <a:latin typeface="Calibri" pitchFamily="34" charset="0"/>
              </a:rPr>
              <a:t>sup</a:t>
            </a:r>
            <a:r>
              <a:rPr lang="es-ES" altLang="es-AR" sz="2400" dirty="0" err="1" smtClean="0">
                <a:solidFill>
                  <a:srgbClr val="000000"/>
                </a:solidFill>
                <a:latin typeface="Calibri" pitchFamily="34" charset="0"/>
              </a:rPr>
              <a:t>erf</a:t>
            </a:r>
            <a:r>
              <a:rPr lang="es-ES" altLang="es-AR" sz="2400" dirty="0" smtClean="0">
                <a:solidFill>
                  <a:srgbClr val="000000"/>
                </a:solidFill>
                <a:latin typeface="Calibri" pitchFamily="34" charset="0"/>
              </a:rPr>
              <a:t>.</a:t>
            </a:r>
            <a:endParaRPr lang="es-ES" altLang="es-AR" sz="24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marL="0" indent="0">
              <a:buNone/>
            </a:pPr>
            <a:r>
              <a:rPr lang="es-ES" altLang="es-AR" sz="2400" dirty="0" smtClean="0">
                <a:solidFill>
                  <a:srgbClr val="000000"/>
                </a:solidFill>
                <a:latin typeface="Calibri" pitchFamily="34" charset="0"/>
              </a:rPr>
              <a:t>	a </a:t>
            </a:r>
            <a:r>
              <a:rPr lang="es-ES" altLang="es-AR" sz="2800" dirty="0">
                <a:solidFill>
                  <a:srgbClr val="000000"/>
                </a:solidFill>
                <a:latin typeface="Calibri" pitchFamily="34" charset="0"/>
              </a:rPr>
              <a:t>velocidades no erosivas</a:t>
            </a:r>
            <a:r>
              <a:rPr lang="es-ES" altLang="es-AR" sz="2400" dirty="0">
                <a:solidFill>
                  <a:srgbClr val="000000"/>
                </a:solidFill>
                <a:latin typeface="Calibri" pitchFamily="34" charset="0"/>
              </a:rPr>
              <a:t> </a:t>
            </a:r>
            <a:endParaRPr lang="es-ES" altLang="es-AR" sz="24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marL="0" indent="0">
              <a:buNone/>
            </a:pPr>
            <a:r>
              <a:rPr lang="es-ES" altLang="es-AR" sz="2400" dirty="0" smtClean="0">
                <a:solidFill>
                  <a:srgbClr val="000000"/>
                </a:solidFill>
                <a:latin typeface="Calibri" pitchFamily="34" charset="0"/>
              </a:rPr>
              <a:t>		hacia </a:t>
            </a:r>
            <a:r>
              <a:rPr lang="es-ES" altLang="es-AR" sz="2400" dirty="0">
                <a:solidFill>
                  <a:srgbClr val="000000"/>
                </a:solidFill>
                <a:latin typeface="Calibri" pitchFamily="34" charset="0"/>
              </a:rPr>
              <a:t>vías de agua </a:t>
            </a:r>
            <a:r>
              <a:rPr lang="es-ES" altLang="es-AR" sz="2400" dirty="0" smtClean="0">
                <a:solidFill>
                  <a:srgbClr val="000000"/>
                </a:solidFill>
                <a:latin typeface="Calibri" pitchFamily="34" charset="0"/>
              </a:rPr>
              <a:t>permanentes.</a:t>
            </a:r>
          </a:p>
          <a:p>
            <a:pPr marL="0" indent="0">
              <a:buNone/>
            </a:pPr>
            <a:endParaRPr kumimoji="0" lang="es-ES" altLang="es-AR" sz="24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</a:endParaRPr>
          </a:p>
          <a:p>
            <a:pPr marL="0" indent="0">
              <a:buNone/>
            </a:pPr>
            <a:r>
              <a:rPr kumimoji="0" lang="es-ES" altLang="es-AR" sz="2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</a:rPr>
              <a:t>Localización:</a:t>
            </a:r>
            <a:r>
              <a:rPr lang="es-ES" altLang="es-AR" sz="2000" kern="1200" dirty="0">
                <a:solidFill>
                  <a:srgbClr val="0070C0"/>
                </a:solidFill>
                <a:latin typeface="Calibri" pitchFamily="34" charset="0"/>
              </a:rPr>
              <a:t> </a:t>
            </a:r>
          </a:p>
          <a:p>
            <a:pPr lvl="0" eaLnBrk="1" hangingPunct="1">
              <a:lnSpc>
                <a:spcPct val="80000"/>
              </a:lnSpc>
              <a:spcBef>
                <a:spcPct val="50000"/>
              </a:spcBef>
              <a:buClr>
                <a:srgbClr val="0070C0"/>
              </a:buClr>
              <a:buSzTx/>
              <a:buFont typeface="Arial" pitchFamily="34" charset="0"/>
              <a:buChar char="•"/>
            </a:pPr>
            <a:r>
              <a:rPr lang="es-ES" altLang="es-AR" sz="2400" kern="1200" dirty="0">
                <a:solidFill>
                  <a:srgbClr val="000000"/>
                </a:solidFill>
                <a:latin typeface="Calibri" pitchFamily="34" charset="0"/>
              </a:rPr>
              <a:t>En vaguadas </a:t>
            </a:r>
            <a:r>
              <a:rPr lang="es-ES" altLang="es-AR" sz="2400" kern="1200" dirty="0" smtClean="0">
                <a:solidFill>
                  <a:srgbClr val="000000"/>
                </a:solidFill>
                <a:latin typeface="Calibri" pitchFamily="34" charset="0"/>
              </a:rPr>
              <a:t>naturales ( 1rias y 2rias )</a:t>
            </a:r>
            <a:endParaRPr lang="es-ES" altLang="es-AR" sz="2400" kern="1200" dirty="0">
              <a:solidFill>
                <a:srgbClr val="000000"/>
              </a:solidFill>
              <a:latin typeface="Calibri" pitchFamily="34" charset="0"/>
            </a:endParaRPr>
          </a:p>
          <a:p>
            <a:pPr lvl="0" eaLnBrk="1" hangingPunct="1">
              <a:lnSpc>
                <a:spcPct val="80000"/>
              </a:lnSpc>
              <a:spcBef>
                <a:spcPct val="50000"/>
              </a:spcBef>
              <a:buClr>
                <a:srgbClr val="0070C0"/>
              </a:buClr>
              <a:buSzTx/>
              <a:buFont typeface="Arial" pitchFamily="34" charset="0"/>
              <a:buChar char="•"/>
            </a:pPr>
            <a:r>
              <a:rPr lang="es-ES" altLang="es-AR" sz="2400" kern="1200" dirty="0">
                <a:solidFill>
                  <a:srgbClr val="000000"/>
                </a:solidFill>
                <a:latin typeface="Calibri" pitchFamily="34" charset="0"/>
              </a:rPr>
              <a:t>En otros sectores cuando recoge el escurrimiento de terrazas de </a:t>
            </a:r>
            <a:r>
              <a:rPr lang="es-ES" altLang="es-AR" sz="2400" kern="1200" dirty="0" smtClean="0">
                <a:solidFill>
                  <a:srgbClr val="000000"/>
                </a:solidFill>
                <a:latin typeface="Calibri" pitchFamily="34" charset="0"/>
              </a:rPr>
              <a:t>desagüe ( 3rias )</a:t>
            </a:r>
            <a:endParaRPr lang="es-ES" altLang="es-AR" sz="2400" kern="1200" dirty="0">
              <a:solidFill>
                <a:srgbClr val="000000"/>
              </a:solidFill>
              <a:latin typeface="Calibri" pitchFamily="34" charset="0"/>
            </a:endParaRPr>
          </a:p>
          <a:p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1959068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 descr="canal empastado 2"/>
          <p:cNvSpPr>
            <a:spLocks noGrp="1" noChangeAspect="1" noChangeArrowheads="1"/>
          </p:cNvSpPr>
          <p:nvPr>
            <p:ph sz="quarter" idx="1"/>
          </p:nvPr>
        </p:nvSpPr>
        <p:spPr bwMode="auto">
          <a:xfrm>
            <a:off x="251520" y="548680"/>
            <a:ext cx="8558784" cy="5616624"/>
          </a:xfrm>
          <a:prstGeom prst="rect">
            <a:avLst/>
          </a:prstGeom>
          <a:blipFill dpi="0" rotWithShape="1">
            <a:blip r:embed="rId3"/>
            <a:srcRect/>
            <a:stretch>
              <a:fillRect b="-7"/>
            </a:stretch>
          </a:blip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8697399" cy="5904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91367" y="580093"/>
            <a:ext cx="3311525" cy="2036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CCCCFF"/>
                    </a:gs>
                    <a:gs pos="100000">
                      <a:schemeClr val="bg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830" y="2750206"/>
            <a:ext cx="8748713" cy="3663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CCCCFF"/>
                    </a:gs>
                    <a:gs pos="100000">
                      <a:schemeClr val="bg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 descr="Desague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8" t="6438" r="5785" b="5760"/>
          <a:stretch>
            <a:fillRect/>
          </a:stretch>
        </p:blipFill>
        <p:spPr>
          <a:xfrm>
            <a:off x="1253314" y="638831"/>
            <a:ext cx="2879725" cy="1978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3" name="2 Objeto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171428331"/>
              </p:ext>
            </p:extLst>
          </p:nvPr>
        </p:nvGraphicFramePr>
        <p:xfrm>
          <a:off x="4375468" y="1940718"/>
          <a:ext cx="4537075" cy="2976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6" name="Image" r:id="rId8" imgW="1310421" imgH="1005842" progId="Photoshop.Image.8">
                  <p:embed/>
                </p:oleObj>
              </mc:Choice>
              <mc:Fallback>
                <p:oleObj name="Image" r:id="rId8" imgW="1310421" imgH="1005842" progId="Photoshop.Image.8">
                  <p:embed/>
                  <p:pic>
                    <p:nvPicPr>
                      <p:cNvPr id="0" name="Object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9">
                        <a:lum bright="18000" contrast="12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t="6378" r="6091" b="13498"/>
                      <a:stretch>
                        <a:fillRect/>
                      </a:stretch>
                    </p:blipFill>
                    <p:spPr bwMode="auto">
                      <a:xfrm>
                        <a:off x="4375468" y="1940718"/>
                        <a:ext cx="4537075" cy="2976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2" descr="Sin título-29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889"/>
          <a:stretch>
            <a:fillRect/>
          </a:stretch>
        </p:blipFill>
        <p:spPr>
          <a:xfrm>
            <a:off x="163830" y="729849"/>
            <a:ext cx="4908843" cy="568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4182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4" grpId="1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307504"/>
          </a:xfrm>
        </p:spPr>
        <p:txBody>
          <a:bodyPr>
            <a:normAutofit fontScale="90000"/>
          </a:bodyPr>
          <a:lstStyle/>
          <a:p>
            <a:endParaRPr lang="es-AR" dirty="0"/>
          </a:p>
        </p:txBody>
      </p:sp>
      <p:pic>
        <p:nvPicPr>
          <p:cNvPr id="4" name="Picture 4" descr="Sin título-8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71600" y="1508137"/>
            <a:ext cx="3096344" cy="48943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Picture 4" descr="Sin título-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268760"/>
            <a:ext cx="3568700" cy="5373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5046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altLang="es-AR" sz="2000" dirty="0" smtClean="0">
                <a:latin typeface="Calibri" pitchFamily="34" charset="0"/>
              </a:rPr>
              <a:t> Diferentes tipos de localización de desagües de terrazas</a:t>
            </a:r>
            <a:r>
              <a:rPr lang="es-ES" altLang="es-AR" sz="2000" dirty="0" smtClean="0">
                <a:latin typeface="Calibri" pitchFamily="34" charset="0"/>
              </a:rPr>
              <a:t>.</a:t>
            </a:r>
            <a:br>
              <a:rPr lang="es-ES" altLang="es-AR" sz="2000" dirty="0" smtClean="0">
                <a:latin typeface="Calibri" pitchFamily="34" charset="0"/>
              </a:rPr>
            </a:br>
            <a:r>
              <a:rPr lang="es-ES" altLang="es-AR" sz="2000" dirty="0" smtClean="0">
                <a:latin typeface="Calibri" pitchFamily="34" charset="0"/>
              </a:rPr>
              <a:t> </a:t>
            </a:r>
            <a:r>
              <a:rPr lang="es-ES" altLang="es-AR" sz="2000" dirty="0" smtClean="0">
                <a:latin typeface="Calibri" pitchFamily="34" charset="0"/>
              </a:rPr>
              <a:t>Las líneas </a:t>
            </a:r>
            <a:r>
              <a:rPr lang="es-ES" altLang="es-AR" sz="2000" dirty="0" smtClean="0">
                <a:latin typeface="Calibri" pitchFamily="34" charset="0"/>
              </a:rPr>
              <a:t>llenas indican </a:t>
            </a:r>
            <a:r>
              <a:rPr lang="es-ES" altLang="es-AR" sz="2000" dirty="0" smtClean="0">
                <a:latin typeface="Calibri" pitchFamily="34" charset="0"/>
              </a:rPr>
              <a:t>las terrazas, las flechas indican el escurrimiento y las zonas grises indican canales de desagüe.</a:t>
            </a:r>
          </a:p>
        </p:txBody>
      </p:sp>
      <p:pic>
        <p:nvPicPr>
          <p:cNvPr id="41987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1882" y="1869141"/>
            <a:ext cx="5477435" cy="3729318"/>
          </a:xfrm>
          <a:noFill/>
        </p:spPr>
      </p:pic>
    </p:spTree>
    <p:extLst>
      <p:ext uri="{BB962C8B-B14F-4D97-AF65-F5344CB8AC3E}">
        <p14:creationId xmlns:p14="http://schemas.microsoft.com/office/powerpoint/2010/main" val="212223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ext Box 2"/>
          <p:cNvSpPr>
            <a:spLocks noGrp="1" noChangeArrowheads="1"/>
          </p:cNvSpPr>
          <p:nvPr>
            <p:ph sz="quarter" idx="1"/>
          </p:nvPr>
        </p:nvSpPr>
        <p:spPr>
          <a:xfrm>
            <a:off x="250825" y="692150"/>
            <a:ext cx="1547813" cy="445635"/>
          </a:xfrm>
          <a:noFill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8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s-ES" altLang="es-AR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Diseño</a:t>
            </a:r>
            <a:r>
              <a:rPr lang="es-ES" altLang="es-AR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:</a:t>
            </a:r>
            <a:endParaRPr lang="es-ES" altLang="es-AR" sz="28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56323" name="Text Box 3"/>
          <p:cNvSpPr txBox="1">
            <a:spLocks noChangeArrowheads="1"/>
          </p:cNvSpPr>
          <p:nvPr/>
        </p:nvSpPr>
        <p:spPr bwMode="auto">
          <a:xfrm>
            <a:off x="1547813" y="855216"/>
            <a:ext cx="7596187" cy="271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>
                <a:srgbClr val="0070C0"/>
              </a:buClr>
            </a:pPr>
            <a:r>
              <a:rPr lang="es-ES" altLang="es-AR" sz="2000" dirty="0" smtClean="0">
                <a:solidFill>
                  <a:srgbClr val="000000"/>
                </a:solidFill>
                <a:latin typeface="Calibri" pitchFamily="34" charset="0"/>
              </a:rPr>
              <a:t>Caudal 	</a:t>
            </a:r>
            <a:r>
              <a:rPr lang="es-ES" altLang="es-AR" sz="2000" b="1" dirty="0" smtClean="0">
                <a:solidFill>
                  <a:srgbClr val="000000"/>
                </a:solidFill>
                <a:latin typeface="Calibri" pitchFamily="34" charset="0"/>
              </a:rPr>
              <a:t>Q </a:t>
            </a:r>
            <a:r>
              <a:rPr lang="es-ES" altLang="es-AR" sz="2000" dirty="0">
                <a:solidFill>
                  <a:srgbClr val="000000"/>
                </a:solidFill>
                <a:latin typeface="Calibri" pitchFamily="34" charset="0"/>
              </a:rPr>
              <a:t>(m</a:t>
            </a:r>
            <a:r>
              <a:rPr lang="es-ES" altLang="es-AR" sz="2000" baseline="30000" dirty="0" smtClean="0">
                <a:solidFill>
                  <a:srgbClr val="000000"/>
                </a:solidFill>
                <a:latin typeface="Calibri" pitchFamily="34" charset="0"/>
              </a:rPr>
              <a:t>3</a:t>
            </a:r>
            <a:r>
              <a:rPr lang="es-ES" altLang="es-AR" sz="2000" dirty="0" smtClean="0">
                <a:solidFill>
                  <a:srgbClr val="000000"/>
                </a:solidFill>
                <a:latin typeface="Calibri" pitchFamily="34" charset="0"/>
              </a:rPr>
              <a:t>/</a:t>
            </a:r>
            <a:r>
              <a:rPr lang="es-ES" altLang="es-AR" sz="2000" dirty="0" err="1" smtClean="0">
                <a:solidFill>
                  <a:srgbClr val="000000"/>
                </a:solidFill>
                <a:latin typeface="Calibri" pitchFamily="34" charset="0"/>
              </a:rPr>
              <a:t>seg</a:t>
            </a:r>
            <a:r>
              <a:rPr lang="es-ES" altLang="es-AR" sz="2000" dirty="0" smtClean="0">
                <a:solidFill>
                  <a:srgbClr val="000000"/>
                </a:solidFill>
                <a:latin typeface="Calibri" pitchFamily="34" charset="0"/>
              </a:rPr>
              <a:t>)</a:t>
            </a:r>
          </a:p>
          <a:p>
            <a:pPr eaLnBrk="1" fontAlgn="base" hangingPunct="1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>
                <a:srgbClr val="0070C0"/>
              </a:buClr>
            </a:pPr>
            <a:r>
              <a:rPr lang="es-ES" altLang="es-AR" sz="2000" dirty="0" smtClean="0">
                <a:solidFill>
                  <a:srgbClr val="000000"/>
                </a:solidFill>
                <a:latin typeface="Calibri" pitchFamily="34" charset="0"/>
              </a:rPr>
              <a:t>Sección transversal 	</a:t>
            </a:r>
            <a:r>
              <a:rPr lang="es-ES" altLang="es-AR" sz="2000" b="1" dirty="0" smtClean="0">
                <a:solidFill>
                  <a:srgbClr val="000000"/>
                </a:solidFill>
                <a:latin typeface="Calibri" pitchFamily="34" charset="0"/>
              </a:rPr>
              <a:t>Ac</a:t>
            </a:r>
            <a:r>
              <a:rPr lang="es-ES" altLang="es-AR" sz="2000" dirty="0" smtClean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es-ES" altLang="es-AR" sz="2000" dirty="0">
                <a:solidFill>
                  <a:srgbClr val="000000"/>
                </a:solidFill>
                <a:latin typeface="Calibri" pitchFamily="34" charset="0"/>
              </a:rPr>
              <a:t>(m</a:t>
            </a:r>
            <a:r>
              <a:rPr lang="es-ES" altLang="es-AR" sz="2000" baseline="30000" dirty="0" smtClean="0">
                <a:solidFill>
                  <a:srgbClr val="000000"/>
                </a:solidFill>
                <a:latin typeface="Calibri" pitchFamily="34" charset="0"/>
              </a:rPr>
              <a:t>2</a:t>
            </a:r>
            <a:r>
              <a:rPr lang="es-ES" altLang="es-AR" sz="2000" dirty="0" smtClean="0">
                <a:solidFill>
                  <a:srgbClr val="000000"/>
                </a:solidFill>
                <a:latin typeface="Calibri" pitchFamily="34" charset="0"/>
              </a:rPr>
              <a:t>)</a:t>
            </a:r>
          </a:p>
          <a:p>
            <a:pPr eaLnBrk="1" fontAlgn="base" hangingPunct="1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>
                <a:srgbClr val="0070C0"/>
              </a:buClr>
            </a:pPr>
            <a:r>
              <a:rPr lang="es-ES" altLang="es-AR" sz="2000" dirty="0" smtClean="0">
                <a:solidFill>
                  <a:srgbClr val="000000"/>
                </a:solidFill>
                <a:latin typeface="Calibri" pitchFamily="34" charset="0"/>
              </a:rPr>
              <a:t>Pendiente del terreno		</a:t>
            </a:r>
            <a:r>
              <a:rPr lang="es-ES" altLang="es-AR" sz="2000" b="1" dirty="0" smtClean="0">
                <a:solidFill>
                  <a:srgbClr val="000000"/>
                </a:solidFill>
                <a:latin typeface="Calibri" pitchFamily="34" charset="0"/>
              </a:rPr>
              <a:t>S</a:t>
            </a:r>
            <a:r>
              <a:rPr lang="es-ES" altLang="es-AR" sz="2000" dirty="0" smtClean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es-ES" altLang="es-AR" sz="2000" dirty="0">
                <a:solidFill>
                  <a:srgbClr val="000000"/>
                </a:solidFill>
                <a:latin typeface="Calibri" pitchFamily="34" charset="0"/>
              </a:rPr>
              <a:t>(%)</a:t>
            </a:r>
            <a:endParaRPr lang="es-ES" altLang="es-AR" sz="20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eaLnBrk="1" fontAlgn="base" hangingPunct="1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>
                <a:srgbClr val="0070C0"/>
              </a:buClr>
            </a:pPr>
            <a:r>
              <a:rPr lang="es-ES" altLang="es-AR" sz="2000" dirty="0" smtClean="0">
                <a:solidFill>
                  <a:srgbClr val="000000"/>
                </a:solidFill>
                <a:latin typeface="Calibri" pitchFamily="34" charset="0"/>
              </a:rPr>
              <a:t>Velocidad máxima no erosiva 	</a:t>
            </a:r>
            <a:r>
              <a:rPr lang="es-ES" altLang="es-AR" sz="2000" b="1" dirty="0" err="1" smtClean="0">
                <a:solidFill>
                  <a:srgbClr val="000000"/>
                </a:solidFill>
                <a:latin typeface="Calibri" pitchFamily="34" charset="0"/>
              </a:rPr>
              <a:t>Vmáx</a:t>
            </a:r>
            <a:r>
              <a:rPr lang="es-ES" altLang="es-AR" sz="2000" b="1" dirty="0" smtClean="0">
                <a:solidFill>
                  <a:srgbClr val="000000"/>
                </a:solidFill>
                <a:latin typeface="Calibri" pitchFamily="34" charset="0"/>
              </a:rPr>
              <a:t>. </a:t>
            </a:r>
            <a:r>
              <a:rPr lang="es-ES" altLang="es-AR" sz="2000" dirty="0">
                <a:solidFill>
                  <a:srgbClr val="000000"/>
                </a:solidFill>
                <a:latin typeface="Calibri" pitchFamily="34" charset="0"/>
              </a:rPr>
              <a:t>(m/</a:t>
            </a:r>
            <a:r>
              <a:rPr lang="es-ES" altLang="es-AR" sz="2000" dirty="0" err="1">
                <a:solidFill>
                  <a:srgbClr val="000000"/>
                </a:solidFill>
                <a:latin typeface="Calibri" pitchFamily="34" charset="0"/>
              </a:rPr>
              <a:t>seg</a:t>
            </a:r>
            <a:r>
              <a:rPr lang="es-ES" altLang="es-AR" sz="2000" dirty="0" smtClean="0">
                <a:solidFill>
                  <a:srgbClr val="000000"/>
                </a:solidFill>
                <a:latin typeface="Calibri" pitchFamily="34" charset="0"/>
              </a:rPr>
              <a:t>)</a:t>
            </a:r>
          </a:p>
          <a:p>
            <a:pPr eaLnBrk="1" fontAlgn="base" hangingPunct="1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>
                <a:srgbClr val="0070C0"/>
              </a:buClr>
            </a:pPr>
            <a:r>
              <a:rPr lang="es-ES" altLang="es-AR" sz="2000" dirty="0" smtClean="0">
                <a:solidFill>
                  <a:srgbClr val="000000"/>
                </a:solidFill>
                <a:latin typeface="Calibri" pitchFamily="34" charset="0"/>
              </a:rPr>
              <a:t>Velocidad en el desagüe	 </a:t>
            </a:r>
            <a:r>
              <a:rPr lang="es-ES" altLang="es-AR" sz="2000" b="1" dirty="0" smtClean="0">
                <a:solidFill>
                  <a:srgbClr val="000000"/>
                </a:solidFill>
                <a:latin typeface="Calibri" pitchFamily="34" charset="0"/>
              </a:rPr>
              <a:t>Ve</a:t>
            </a:r>
            <a:r>
              <a:rPr lang="es-ES" altLang="es-AR" sz="2000" dirty="0" smtClean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es-ES" altLang="es-AR" sz="2000" b="1" dirty="0" err="1" smtClean="0">
                <a:solidFill>
                  <a:srgbClr val="000000"/>
                </a:solidFill>
                <a:latin typeface="Calibri" pitchFamily="34" charset="0"/>
              </a:rPr>
              <a:t>Maning</a:t>
            </a:r>
            <a:r>
              <a:rPr lang="es-ES" altLang="es-AR" sz="2000" b="1" dirty="0" smtClean="0">
                <a:solidFill>
                  <a:srgbClr val="000000"/>
                </a:solidFill>
                <a:latin typeface="Calibri" pitchFamily="34" charset="0"/>
              </a:rPr>
              <a:t> = </a:t>
            </a:r>
            <a:r>
              <a:rPr lang="es-ES" altLang="es-AR" sz="2000" b="1" u="sng" dirty="0" smtClean="0">
                <a:solidFill>
                  <a:srgbClr val="000000"/>
                </a:solidFill>
                <a:latin typeface="Calibri" pitchFamily="34" charset="0"/>
              </a:rPr>
              <a:t>Rh </a:t>
            </a:r>
            <a:r>
              <a:rPr lang="es-ES" altLang="es-AR" sz="2000" b="1" u="sng" baseline="30000" dirty="0" smtClean="0">
                <a:solidFill>
                  <a:srgbClr val="000000"/>
                </a:solidFill>
                <a:latin typeface="Calibri" pitchFamily="34" charset="0"/>
              </a:rPr>
              <a:t>2/3</a:t>
            </a:r>
            <a:r>
              <a:rPr lang="es-ES" altLang="es-AR" sz="2000" b="1" u="sng" dirty="0" smtClean="0">
                <a:solidFill>
                  <a:srgbClr val="000000"/>
                </a:solidFill>
                <a:latin typeface="Calibri" pitchFamily="34" charset="0"/>
              </a:rPr>
              <a:t> x S</a:t>
            </a:r>
            <a:r>
              <a:rPr lang="es-ES" altLang="es-AR" sz="2000" b="1" u="sng" baseline="30000" dirty="0" smtClean="0">
                <a:solidFill>
                  <a:srgbClr val="000000"/>
                </a:solidFill>
                <a:latin typeface="Calibri" pitchFamily="34" charset="0"/>
              </a:rPr>
              <a:t>1/2   </a:t>
            </a:r>
            <a:r>
              <a:rPr lang="es-ES" altLang="es-AR" sz="2000" dirty="0">
                <a:solidFill>
                  <a:srgbClr val="000000"/>
                </a:solidFill>
                <a:latin typeface="Calibri" pitchFamily="34" charset="0"/>
              </a:rPr>
              <a:t>(m/</a:t>
            </a:r>
            <a:r>
              <a:rPr lang="es-ES" altLang="es-AR" sz="2000" dirty="0" err="1">
                <a:solidFill>
                  <a:srgbClr val="000000"/>
                </a:solidFill>
                <a:latin typeface="Calibri" pitchFamily="34" charset="0"/>
              </a:rPr>
              <a:t>seg</a:t>
            </a:r>
            <a:r>
              <a:rPr lang="es-ES" altLang="es-AR" sz="2000" dirty="0" smtClean="0">
                <a:solidFill>
                  <a:srgbClr val="000000"/>
                </a:solidFill>
                <a:latin typeface="Calibri" pitchFamily="34" charset="0"/>
              </a:rPr>
              <a:t>)</a:t>
            </a:r>
          </a:p>
          <a:p>
            <a:pPr eaLnBrk="1" fontAlgn="base" hangingPunct="1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>
                <a:srgbClr val="A50021"/>
              </a:buClr>
              <a:buFont typeface="Wingdings" pitchFamily="2" charset="2"/>
              <a:buNone/>
            </a:pPr>
            <a:r>
              <a:rPr lang="es-ES" altLang="es-AR" sz="2000" baseline="30000" dirty="0" smtClean="0">
                <a:solidFill>
                  <a:srgbClr val="000000"/>
                </a:solidFill>
                <a:latin typeface="Calibri" pitchFamily="34" charset="0"/>
              </a:rPr>
              <a:t>						</a:t>
            </a:r>
            <a:r>
              <a:rPr lang="es-ES" altLang="es-AR" sz="2000" dirty="0" smtClean="0">
                <a:solidFill>
                  <a:srgbClr val="000000"/>
                </a:solidFill>
                <a:latin typeface="Calibri" pitchFamily="34" charset="0"/>
              </a:rPr>
              <a:t>  	   </a:t>
            </a:r>
            <a:r>
              <a:rPr lang="es-ES" altLang="es-AR" sz="2000" b="1" dirty="0" smtClean="0">
                <a:solidFill>
                  <a:srgbClr val="000000"/>
                </a:solidFill>
                <a:latin typeface="Calibri" pitchFamily="34" charset="0"/>
              </a:rPr>
              <a:t>n</a:t>
            </a:r>
          </a:p>
          <a:p>
            <a:pPr eaLnBrk="1" fontAlgn="base" hangingPunct="1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>
                <a:srgbClr val="A50021"/>
              </a:buClr>
              <a:buFont typeface="Wingdings" pitchFamily="2" charset="2"/>
              <a:buNone/>
            </a:pPr>
            <a:r>
              <a:rPr lang="es-ES" altLang="es-AR" sz="2000" dirty="0" smtClean="0">
                <a:solidFill>
                  <a:srgbClr val="000000"/>
                </a:solidFill>
                <a:latin typeface="Calibri" pitchFamily="34" charset="0"/>
              </a:rPr>
              <a:t>    </a:t>
            </a:r>
            <a:endParaRPr lang="es-ES" altLang="es-AR" sz="2400" i="1" baseline="30000" dirty="0" smtClean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56324" name="Text Box 4"/>
          <p:cNvSpPr txBox="1">
            <a:spLocks noChangeArrowheads="1"/>
          </p:cNvSpPr>
          <p:nvPr/>
        </p:nvSpPr>
        <p:spPr bwMode="auto">
          <a:xfrm>
            <a:off x="250825" y="3356992"/>
            <a:ext cx="8641655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>
                <a:srgbClr val="A50021"/>
              </a:buClr>
              <a:buFont typeface="Wingdings" pitchFamily="2" charset="2"/>
              <a:buNone/>
            </a:pPr>
            <a:r>
              <a:rPr lang="es-ES" altLang="es-AR" sz="2000" i="1" dirty="0" smtClean="0">
                <a:solidFill>
                  <a:srgbClr val="000000"/>
                </a:solidFill>
                <a:latin typeface="Calibri" pitchFamily="34" charset="0"/>
              </a:rPr>
              <a:t>“La velocidad calculada en el desagüe (Ve </a:t>
            </a:r>
            <a:r>
              <a:rPr lang="es-ES" altLang="es-AR" sz="2000" i="1" dirty="0" err="1" smtClean="0">
                <a:solidFill>
                  <a:srgbClr val="000000"/>
                </a:solidFill>
                <a:latin typeface="Calibri" pitchFamily="34" charset="0"/>
              </a:rPr>
              <a:t>Maning</a:t>
            </a:r>
            <a:r>
              <a:rPr lang="es-ES" altLang="es-AR" sz="2000" i="1" dirty="0" smtClean="0">
                <a:solidFill>
                  <a:srgbClr val="000000"/>
                </a:solidFill>
                <a:latin typeface="Calibri" pitchFamily="34" charset="0"/>
              </a:rPr>
              <a:t>) debe ser igual o ligeramente inferior a la Velocidad máxima no erosiva”</a:t>
            </a:r>
            <a:endParaRPr lang="es-ES" altLang="es-AR" sz="2400" dirty="0" smtClean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56325" name="Text Box 5"/>
          <p:cNvSpPr txBox="1">
            <a:spLocks noChangeArrowheads="1"/>
          </p:cNvSpPr>
          <p:nvPr/>
        </p:nvSpPr>
        <p:spPr bwMode="auto">
          <a:xfrm>
            <a:off x="250824" y="4287729"/>
            <a:ext cx="4392613" cy="437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>
                <a:srgbClr val="00007D"/>
              </a:buClr>
              <a:buFont typeface="Wingdings" pitchFamily="2" charset="2"/>
              <a:buNone/>
            </a:pPr>
            <a:r>
              <a:rPr lang="es-ES" altLang="es-AR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Marcación y construcción  </a:t>
            </a:r>
          </a:p>
        </p:txBody>
      </p:sp>
      <p:sp>
        <p:nvSpPr>
          <p:cNvPr id="56326" name="Text Box 6"/>
          <p:cNvSpPr txBox="1">
            <a:spLocks noChangeArrowheads="1"/>
          </p:cNvSpPr>
          <p:nvPr/>
        </p:nvSpPr>
        <p:spPr bwMode="auto">
          <a:xfrm>
            <a:off x="250825" y="5003186"/>
            <a:ext cx="8641655" cy="437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>
                <a:srgbClr val="00007D"/>
              </a:buClr>
              <a:buFont typeface="Wingdings" pitchFamily="2" charset="2"/>
              <a:buNone/>
            </a:pPr>
            <a:r>
              <a:rPr lang="es-ES" altLang="es-AR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Implantación de la cobertura  </a:t>
            </a:r>
          </a:p>
        </p:txBody>
      </p:sp>
      <p:sp>
        <p:nvSpPr>
          <p:cNvPr id="56327" name="Text Box 7"/>
          <p:cNvSpPr txBox="1">
            <a:spLocks noChangeArrowheads="1"/>
          </p:cNvSpPr>
          <p:nvPr/>
        </p:nvSpPr>
        <p:spPr bwMode="auto">
          <a:xfrm>
            <a:off x="250825" y="5728261"/>
            <a:ext cx="2987675" cy="437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>
                <a:srgbClr val="00007D"/>
              </a:buClr>
              <a:buFont typeface="Wingdings" pitchFamily="2" charset="2"/>
              <a:buNone/>
            </a:pPr>
            <a:r>
              <a:rPr lang="es-ES" altLang="es-AR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Mantenimiento</a:t>
            </a:r>
            <a:r>
              <a:rPr lang="es-ES" altLang="es-AR" sz="2400" i="1" dirty="0" smtClean="0">
                <a:solidFill>
                  <a:srgbClr val="A50021"/>
                </a:solidFill>
                <a:latin typeface="Calibri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09124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2" grpId="0" build="p"/>
      <p:bldP spid="56325" grpId="0"/>
      <p:bldP spid="56326" grpId="0"/>
      <p:bldP spid="5632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620712"/>
            <a:ext cx="7993063" cy="5472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1655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endParaRPr lang="es-AR" altLang="es-AR" smtClean="0"/>
          </a:p>
        </p:txBody>
      </p:sp>
      <p:pic>
        <p:nvPicPr>
          <p:cNvPr id="60419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" y="638175"/>
            <a:ext cx="8555038" cy="588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2720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251520" y="548680"/>
            <a:ext cx="8640960" cy="64807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AR" sz="2800" b="1" u="sng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Manejo de los rastrojos</a:t>
            </a:r>
          </a:p>
          <a:p>
            <a:pPr marL="0" indent="0" algn="just">
              <a:buNone/>
            </a:pPr>
            <a:endParaRPr lang="es-AR" sz="1800" dirty="0" smtClean="0">
              <a:latin typeface="Calibri" pitchFamily="34" charset="0"/>
            </a:endParaRPr>
          </a:p>
          <a:p>
            <a:pPr marL="0" indent="0" algn="just">
              <a:buNone/>
            </a:pPr>
            <a:r>
              <a:rPr lang="es-AR" sz="1800" b="1" dirty="0" smtClean="0">
                <a:latin typeface="Calibri" pitchFamily="34" charset="0"/>
              </a:rPr>
              <a:t>Interesa:</a:t>
            </a:r>
            <a:r>
              <a:rPr lang="es-AR" sz="1800" dirty="0" smtClean="0">
                <a:latin typeface="Calibri" pitchFamily="34" charset="0"/>
              </a:rPr>
              <a:t> </a:t>
            </a:r>
            <a:r>
              <a:rPr lang="es-AR" sz="2000" dirty="0" smtClean="0">
                <a:latin typeface="Calibri" pitchFamily="34" charset="0"/>
              </a:rPr>
              <a:t>% de cobertura</a:t>
            </a:r>
            <a:r>
              <a:rPr lang="es-AR" sz="1800" dirty="0" smtClean="0">
                <a:latin typeface="Calibri" pitchFamily="34" charset="0"/>
              </a:rPr>
              <a:t>, </a:t>
            </a:r>
            <a:r>
              <a:rPr lang="es-AR" sz="2000" dirty="0" smtClean="0">
                <a:latin typeface="Calibri" pitchFamily="34" charset="0"/>
              </a:rPr>
              <a:t>cantidad</a:t>
            </a:r>
            <a:r>
              <a:rPr lang="es-AR" sz="1800" dirty="0" smtClean="0">
                <a:latin typeface="Calibri" pitchFamily="34" charset="0"/>
              </a:rPr>
              <a:t>, </a:t>
            </a:r>
            <a:r>
              <a:rPr lang="es-AR" sz="2000" dirty="0" smtClean="0">
                <a:latin typeface="Calibri" pitchFamily="34" charset="0"/>
              </a:rPr>
              <a:t>distribución</a:t>
            </a:r>
            <a:r>
              <a:rPr lang="es-AR" sz="1800" dirty="0" smtClean="0">
                <a:latin typeface="Calibri" pitchFamily="34" charset="0"/>
              </a:rPr>
              <a:t>, </a:t>
            </a:r>
            <a:r>
              <a:rPr lang="es-AR" sz="2000" dirty="0" smtClean="0">
                <a:latin typeface="Calibri" pitchFamily="34" charset="0"/>
              </a:rPr>
              <a:t>tamaño</a:t>
            </a:r>
            <a:r>
              <a:rPr lang="es-AR" sz="1800" dirty="0" smtClean="0">
                <a:latin typeface="Calibri" pitchFamily="34" charset="0"/>
              </a:rPr>
              <a:t>, </a:t>
            </a:r>
            <a:r>
              <a:rPr lang="es-AR" sz="2000" dirty="0" smtClean="0">
                <a:latin typeface="Calibri" pitchFamily="34" charset="0"/>
              </a:rPr>
              <a:t>anclaje</a:t>
            </a:r>
            <a:r>
              <a:rPr lang="es-AR" sz="1800" dirty="0" smtClean="0">
                <a:solidFill>
                  <a:srgbClr val="00B050"/>
                </a:solidFill>
                <a:latin typeface="Calibri" pitchFamily="34" charset="0"/>
              </a:rPr>
              <a:t>.</a:t>
            </a:r>
          </a:p>
          <a:p>
            <a:pPr marL="0" indent="0" algn="just">
              <a:buNone/>
            </a:pPr>
            <a:r>
              <a:rPr lang="es-AR" sz="1800" b="1" dirty="0" smtClean="0">
                <a:latin typeface="Calibri" pitchFamily="34" charset="0"/>
              </a:rPr>
              <a:t>Depende de: </a:t>
            </a:r>
            <a:r>
              <a:rPr lang="es-AR" sz="2000" dirty="0" smtClean="0">
                <a:latin typeface="Calibri" pitchFamily="34" charset="0"/>
              </a:rPr>
              <a:t>tipo de cultivo (U</a:t>
            </a:r>
            <a:r>
              <a:rPr lang="es-AR" sz="1800" dirty="0" smtClean="0">
                <a:latin typeface="Calibri" pitchFamily="34" charset="0"/>
              </a:rPr>
              <a:t>), </a:t>
            </a:r>
            <a:r>
              <a:rPr lang="es-AR" sz="2000" dirty="0" smtClean="0">
                <a:latin typeface="Calibri" pitchFamily="34" charset="0"/>
              </a:rPr>
              <a:t>rotación</a:t>
            </a:r>
            <a:r>
              <a:rPr lang="es-AR" sz="1800" dirty="0" smtClean="0">
                <a:latin typeface="Calibri" pitchFamily="34" charset="0"/>
              </a:rPr>
              <a:t>, </a:t>
            </a:r>
            <a:r>
              <a:rPr lang="es-AR" sz="2000" dirty="0" smtClean="0">
                <a:latin typeface="Calibri" pitchFamily="34" charset="0"/>
              </a:rPr>
              <a:t>labranza</a:t>
            </a:r>
            <a:r>
              <a:rPr lang="es-AR" sz="1800" dirty="0" smtClean="0">
                <a:latin typeface="Calibri" pitchFamily="34" charset="0"/>
              </a:rPr>
              <a:t>, </a:t>
            </a:r>
            <a:r>
              <a:rPr lang="es-AR" sz="2000" dirty="0" smtClean="0">
                <a:latin typeface="Calibri" pitchFamily="34" charset="0"/>
              </a:rPr>
              <a:t>pastoreo</a:t>
            </a:r>
            <a:r>
              <a:rPr lang="es-AR" sz="1800" dirty="0" smtClean="0">
                <a:latin typeface="Calibri" pitchFamily="34" charset="0"/>
              </a:rPr>
              <a:t> y </a:t>
            </a:r>
            <a:r>
              <a:rPr lang="es-AR" sz="2000" dirty="0" smtClean="0">
                <a:latin typeface="Calibri" pitchFamily="34" charset="0"/>
              </a:rPr>
              <a:t>cosecha</a:t>
            </a:r>
            <a:r>
              <a:rPr lang="es-AR" sz="1800" dirty="0" smtClean="0">
                <a:solidFill>
                  <a:srgbClr val="00B050"/>
                </a:solidFill>
                <a:latin typeface="Calibri" pitchFamily="34" charset="0"/>
              </a:rPr>
              <a:t>.</a:t>
            </a:r>
          </a:p>
          <a:p>
            <a:pPr marL="0" indent="0" algn="just">
              <a:buNone/>
            </a:pPr>
            <a:r>
              <a:rPr lang="es-AR" sz="1800" b="1" dirty="0" smtClean="0">
                <a:latin typeface="Calibri" pitchFamily="34" charset="0"/>
              </a:rPr>
              <a:t>Actúa sobre: </a:t>
            </a:r>
            <a:r>
              <a:rPr lang="es-AR" sz="2000" dirty="0" smtClean="0">
                <a:latin typeface="Calibri" pitchFamily="34" charset="0"/>
              </a:rPr>
              <a:t>intercepción de la gota de lluvia</a:t>
            </a:r>
            <a:r>
              <a:rPr lang="es-AR" sz="1800" dirty="0" smtClean="0">
                <a:latin typeface="Calibri" pitchFamily="34" charset="0"/>
              </a:rPr>
              <a:t>, </a:t>
            </a:r>
            <a:r>
              <a:rPr lang="es-AR" sz="2000" dirty="0" smtClean="0">
                <a:latin typeface="Calibri" pitchFamily="34" charset="0"/>
              </a:rPr>
              <a:t>menor Ve de escurrimiento</a:t>
            </a:r>
            <a:r>
              <a:rPr lang="es-AR" sz="1800" dirty="0" smtClean="0">
                <a:latin typeface="Calibri" pitchFamily="34" charset="0"/>
              </a:rPr>
              <a:t>, </a:t>
            </a:r>
            <a:r>
              <a:rPr lang="es-AR" sz="2000" dirty="0" smtClean="0">
                <a:latin typeface="Calibri" pitchFamily="34" charset="0"/>
              </a:rPr>
              <a:t>mayor Infiltración</a:t>
            </a:r>
            <a:r>
              <a:rPr lang="es-AR" sz="1800" dirty="0" smtClean="0">
                <a:latin typeface="Calibri" pitchFamily="34" charset="0"/>
              </a:rPr>
              <a:t>.</a:t>
            </a:r>
          </a:p>
          <a:p>
            <a:pPr algn="just">
              <a:buFont typeface="Wingdings" panose="05000000000000000000" pitchFamily="2" charset="2"/>
              <a:buChar char="q"/>
            </a:pPr>
            <a:endParaRPr lang="es-AR" sz="2800" dirty="0" smtClean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es-AR" sz="2800" b="1" u="sng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Manejo del </a:t>
            </a:r>
            <a:r>
              <a:rPr lang="es-AR" sz="2800" b="1" u="sng" dirty="0" err="1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canopeo</a:t>
            </a:r>
            <a:r>
              <a:rPr lang="es-AR" sz="2800" b="1" u="sng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 y rotaciones</a:t>
            </a:r>
          </a:p>
          <a:p>
            <a:pPr marL="0" indent="0" algn="just">
              <a:buNone/>
            </a:pPr>
            <a:endParaRPr lang="es-AR" sz="2800" b="1" u="sng" dirty="0" smtClean="0">
              <a:solidFill>
                <a:schemeClr val="accent5">
                  <a:lumMod val="50000"/>
                </a:schemeClr>
              </a:solidFill>
              <a:latin typeface="Calibri" pitchFamily="34" charset="0"/>
            </a:endParaRPr>
          </a:p>
          <a:p>
            <a:pPr marL="0" lvl="0" indent="0" algn="just">
              <a:buClr>
                <a:srgbClr val="00007D"/>
              </a:buClr>
              <a:buNone/>
            </a:pPr>
            <a:r>
              <a:rPr lang="es-AR" sz="1800" b="1" dirty="0" smtClean="0">
                <a:latin typeface="Calibri" pitchFamily="34" charset="0"/>
              </a:rPr>
              <a:t>Interesa: </a:t>
            </a:r>
            <a:r>
              <a:rPr lang="es-AR" sz="2000" dirty="0" smtClean="0">
                <a:latin typeface="Calibri" pitchFamily="34" charset="0"/>
              </a:rPr>
              <a:t>estado fenológico </a:t>
            </a:r>
            <a:r>
              <a:rPr lang="es-AR" sz="1800" dirty="0" smtClean="0">
                <a:latin typeface="Calibri" pitchFamily="34" charset="0"/>
              </a:rPr>
              <a:t>del cultivo, </a:t>
            </a:r>
            <a:endParaRPr lang="es-AR" sz="1800" dirty="0">
              <a:latin typeface="Calibri" pitchFamily="34" charset="0"/>
            </a:endParaRPr>
          </a:p>
          <a:p>
            <a:pPr marL="0" lvl="0" indent="0" algn="just">
              <a:buClr>
                <a:srgbClr val="00007D"/>
              </a:buClr>
              <a:buNone/>
            </a:pPr>
            <a:r>
              <a:rPr lang="es-AR" sz="2000" dirty="0" smtClean="0">
                <a:latin typeface="Calibri" pitchFamily="34" charset="0"/>
              </a:rPr>
              <a:t>época</a:t>
            </a:r>
            <a:r>
              <a:rPr lang="es-AR" sz="1800" dirty="0" smtClean="0">
                <a:latin typeface="Calibri" pitchFamily="34" charset="0"/>
              </a:rPr>
              <a:t> </a:t>
            </a:r>
            <a:r>
              <a:rPr lang="es-AR" sz="1800" dirty="0" smtClean="0">
                <a:latin typeface="Calibri" pitchFamily="34" charset="0"/>
              </a:rPr>
              <a:t>del año ( factor “r” ), </a:t>
            </a:r>
            <a:r>
              <a:rPr lang="es-AR" sz="2000" dirty="0" smtClean="0">
                <a:latin typeface="Calibri" pitchFamily="34" charset="0"/>
              </a:rPr>
              <a:t>distancia</a:t>
            </a:r>
            <a:r>
              <a:rPr lang="es-AR" sz="1800" dirty="0" smtClean="0">
                <a:latin typeface="Calibri" pitchFamily="34" charset="0"/>
              </a:rPr>
              <a:t>, </a:t>
            </a:r>
            <a:r>
              <a:rPr lang="es-AR" sz="2000" dirty="0" smtClean="0">
                <a:latin typeface="Calibri" pitchFamily="34" charset="0"/>
              </a:rPr>
              <a:t>densidad</a:t>
            </a:r>
            <a:r>
              <a:rPr lang="es-AR" sz="1800" dirty="0" smtClean="0">
                <a:latin typeface="Calibri" pitchFamily="34" charset="0"/>
              </a:rPr>
              <a:t> y </a:t>
            </a:r>
            <a:r>
              <a:rPr lang="es-AR" sz="2000" dirty="0" smtClean="0">
                <a:latin typeface="Calibri" pitchFamily="34" charset="0"/>
              </a:rPr>
              <a:t>sistema de siembra</a:t>
            </a:r>
            <a:r>
              <a:rPr lang="es-AR" sz="1800" dirty="0">
                <a:latin typeface="Calibri" pitchFamily="34" charset="0"/>
              </a:rPr>
              <a:t>.</a:t>
            </a:r>
            <a:r>
              <a:rPr lang="es-AR" sz="1800" dirty="0" smtClean="0">
                <a:latin typeface="Calibri" pitchFamily="34" charset="0"/>
              </a:rPr>
              <a:t> </a:t>
            </a:r>
          </a:p>
          <a:p>
            <a:pPr marL="0" lvl="0" indent="0" algn="just">
              <a:buClr>
                <a:srgbClr val="00007D"/>
              </a:buClr>
              <a:buNone/>
            </a:pPr>
            <a:r>
              <a:rPr lang="es-AR" sz="1800" b="1" dirty="0" smtClean="0">
                <a:latin typeface="Calibri" pitchFamily="34" charset="0"/>
              </a:rPr>
              <a:t>Depende de: </a:t>
            </a:r>
            <a:r>
              <a:rPr lang="es-AR" sz="2000" dirty="0" smtClean="0">
                <a:latin typeface="Calibri" pitchFamily="34" charset="0"/>
              </a:rPr>
              <a:t>tipo </a:t>
            </a:r>
            <a:r>
              <a:rPr lang="es-AR" sz="2000" dirty="0">
                <a:latin typeface="Calibri" pitchFamily="34" charset="0"/>
              </a:rPr>
              <a:t>de cultivo </a:t>
            </a:r>
            <a:r>
              <a:rPr lang="es-AR" sz="1800" dirty="0">
                <a:latin typeface="Calibri" pitchFamily="34" charset="0"/>
              </a:rPr>
              <a:t>(denso, escarda, pastura</a:t>
            </a:r>
            <a:r>
              <a:rPr lang="es-AR" sz="1800" dirty="0" smtClean="0">
                <a:latin typeface="Calibri" pitchFamily="34" charset="0"/>
              </a:rPr>
              <a:t>), </a:t>
            </a:r>
            <a:r>
              <a:rPr lang="es-AR" sz="2000" dirty="0">
                <a:latin typeface="Calibri" pitchFamily="34" charset="0"/>
              </a:rPr>
              <a:t>sucesión</a:t>
            </a:r>
            <a:r>
              <a:rPr lang="es-AR" sz="1800" dirty="0">
                <a:latin typeface="Calibri" pitchFamily="34" charset="0"/>
              </a:rPr>
              <a:t> de cultivos ( </a:t>
            </a:r>
            <a:r>
              <a:rPr lang="es-AR" sz="1800" dirty="0" smtClean="0">
                <a:latin typeface="Calibri" pitchFamily="34" charset="0"/>
              </a:rPr>
              <a:t>rotación: barbechos cortos </a:t>
            </a:r>
            <a:r>
              <a:rPr lang="es-AR" sz="1800" dirty="0">
                <a:latin typeface="Calibri" pitchFamily="34" charset="0"/>
              </a:rPr>
              <a:t>), </a:t>
            </a:r>
            <a:r>
              <a:rPr lang="es-AR" sz="2000" dirty="0">
                <a:latin typeface="Calibri" pitchFamily="34" charset="0"/>
              </a:rPr>
              <a:t>asociación</a:t>
            </a:r>
            <a:r>
              <a:rPr lang="es-AR" sz="1800" dirty="0">
                <a:latin typeface="Calibri" pitchFamily="34" charset="0"/>
              </a:rPr>
              <a:t> de cultivos ( franjas, </a:t>
            </a:r>
            <a:r>
              <a:rPr lang="es-AR" sz="1800" dirty="0" err="1">
                <a:latin typeface="Calibri" pitchFamily="34" charset="0"/>
              </a:rPr>
              <a:t>intersiembra</a:t>
            </a:r>
            <a:r>
              <a:rPr lang="es-AR" sz="1800" dirty="0">
                <a:latin typeface="Calibri" pitchFamily="34" charset="0"/>
              </a:rPr>
              <a:t>, intercalados </a:t>
            </a:r>
            <a:r>
              <a:rPr lang="es-AR" sz="1800" dirty="0" smtClean="0">
                <a:latin typeface="Calibri" pitchFamily="34" charset="0"/>
              </a:rPr>
              <a:t>), </a:t>
            </a:r>
            <a:r>
              <a:rPr lang="es-AR" sz="2000" dirty="0" smtClean="0">
                <a:latin typeface="Calibri" pitchFamily="34" charset="0"/>
              </a:rPr>
              <a:t>cobertura en el barbecho</a:t>
            </a:r>
            <a:r>
              <a:rPr lang="es-AR" sz="1800" dirty="0" smtClean="0">
                <a:latin typeface="Calibri" pitchFamily="34" charset="0"/>
              </a:rPr>
              <a:t>.</a:t>
            </a:r>
          </a:p>
          <a:p>
            <a:pPr marL="0" lvl="0" indent="0" algn="just">
              <a:buClr>
                <a:srgbClr val="00007D"/>
              </a:buClr>
              <a:buNone/>
            </a:pPr>
            <a:r>
              <a:rPr lang="es-AR" sz="1800" b="1" dirty="0">
                <a:latin typeface="Calibri" pitchFamily="34" charset="0"/>
              </a:rPr>
              <a:t>Actúa sobre: </a:t>
            </a:r>
            <a:r>
              <a:rPr lang="es-AR" sz="2000" dirty="0">
                <a:latin typeface="Calibri" pitchFamily="34" charset="0"/>
              </a:rPr>
              <a:t>intercepción de la gota de </a:t>
            </a:r>
            <a:r>
              <a:rPr lang="es-AR" sz="2000" dirty="0" smtClean="0">
                <a:latin typeface="Calibri" pitchFamily="34" charset="0"/>
              </a:rPr>
              <a:t>ll</a:t>
            </a:r>
            <a:r>
              <a:rPr lang="es-AR" sz="1800" dirty="0" smtClean="0">
                <a:latin typeface="Calibri" pitchFamily="34" charset="0"/>
              </a:rPr>
              <a:t>uvia</a:t>
            </a:r>
            <a:r>
              <a:rPr lang="es-AR" sz="1800" dirty="0">
                <a:latin typeface="Calibri" pitchFamily="34" charset="0"/>
              </a:rPr>
              <a:t>, </a:t>
            </a:r>
            <a:r>
              <a:rPr lang="es-AR" sz="2000" dirty="0">
                <a:latin typeface="Calibri" pitchFamily="34" charset="0"/>
              </a:rPr>
              <a:t>menor Ve de escurrimiento</a:t>
            </a:r>
            <a:r>
              <a:rPr lang="es-AR" sz="1800" dirty="0">
                <a:latin typeface="Calibri" pitchFamily="34" charset="0"/>
              </a:rPr>
              <a:t>, mayor </a:t>
            </a:r>
            <a:r>
              <a:rPr lang="es-AR" sz="2000" dirty="0">
                <a:latin typeface="Calibri" pitchFamily="34" charset="0"/>
              </a:rPr>
              <a:t>Infiltración</a:t>
            </a:r>
            <a:r>
              <a:rPr lang="es-AR" sz="1800" dirty="0" smtClean="0">
                <a:latin typeface="Calibri" pitchFamily="34" charset="0"/>
              </a:rPr>
              <a:t>.</a:t>
            </a:r>
            <a:endParaRPr lang="es-AR" sz="1800" i="1" dirty="0">
              <a:solidFill>
                <a:srgbClr val="00B050"/>
              </a:solidFill>
            </a:endParaRPr>
          </a:p>
          <a:p>
            <a:pPr marL="0" indent="0" algn="just">
              <a:buNone/>
            </a:pPr>
            <a:endParaRPr lang="es-AR" sz="1800" i="1" dirty="0" smtClean="0">
              <a:solidFill>
                <a:srgbClr val="00B050"/>
              </a:solidFill>
            </a:endParaRPr>
          </a:p>
          <a:p>
            <a:pPr algn="just"/>
            <a:endParaRPr lang="es-AR" sz="1800" dirty="0"/>
          </a:p>
        </p:txBody>
      </p:sp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391" y="188640"/>
            <a:ext cx="2377097" cy="1136550"/>
          </a:xfrm>
          <a:prstGeom prst="rect">
            <a:avLst/>
          </a:prstGeom>
        </p:spPr>
      </p:pic>
      <p:pic>
        <p:nvPicPr>
          <p:cNvPr id="4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4896" y="188640"/>
            <a:ext cx="2377097" cy="1136550"/>
          </a:xfrm>
          <a:prstGeom prst="rect">
            <a:avLst/>
          </a:prstGeom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2708920"/>
            <a:ext cx="3168352" cy="2085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541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251520" y="144016"/>
            <a:ext cx="8640960" cy="674136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AR" sz="2800" b="1" u="sng" dirty="0" smtClean="0">
                <a:solidFill>
                  <a:srgbClr val="002060"/>
                </a:solidFill>
                <a:latin typeface="Calibri" pitchFamily="34" charset="0"/>
              </a:rPr>
              <a:t>Cultivos de Cobertura y Abonos Verdes</a:t>
            </a:r>
          </a:p>
          <a:p>
            <a:pPr marL="0" indent="0">
              <a:buNone/>
            </a:pPr>
            <a:endParaRPr lang="es-AR" sz="2800" b="1" u="sng" dirty="0" smtClean="0">
              <a:solidFill>
                <a:srgbClr val="002060"/>
              </a:solidFill>
              <a:latin typeface="Calibri" pitchFamily="34" charset="0"/>
            </a:endParaRPr>
          </a:p>
          <a:p>
            <a:pPr marL="0" lvl="0" indent="0" algn="just">
              <a:buClr>
                <a:srgbClr val="00007D"/>
              </a:buClr>
              <a:buNone/>
            </a:pPr>
            <a:r>
              <a:rPr lang="es-AR" sz="1800" b="1" dirty="0">
                <a:solidFill>
                  <a:srgbClr val="000000"/>
                </a:solidFill>
                <a:latin typeface="Calibri" pitchFamily="34" charset="0"/>
              </a:rPr>
              <a:t>Interesa:</a:t>
            </a:r>
            <a:r>
              <a:rPr lang="es-AR" sz="1800" dirty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es-AR" sz="2400" dirty="0" smtClean="0">
                <a:solidFill>
                  <a:srgbClr val="000000"/>
                </a:solidFill>
                <a:latin typeface="Calibri" pitchFamily="34" charset="0"/>
              </a:rPr>
              <a:t>longitud y época del barbecho </a:t>
            </a:r>
            <a:endParaRPr lang="es-AR" sz="24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marL="0" lvl="0" indent="0" algn="just">
              <a:buClr>
                <a:srgbClr val="00007D"/>
              </a:buClr>
              <a:buNone/>
            </a:pPr>
            <a:r>
              <a:rPr lang="es-AR" sz="1800" dirty="0" smtClean="0">
                <a:solidFill>
                  <a:srgbClr val="000000"/>
                </a:solidFill>
                <a:latin typeface="Calibri" pitchFamily="34" charset="0"/>
              </a:rPr>
              <a:t>entre cultivos de cosecha sucesivos.</a:t>
            </a:r>
            <a:endParaRPr lang="es-AR" sz="1800" dirty="0" smtClean="0">
              <a:solidFill>
                <a:srgbClr val="00B050"/>
              </a:solidFill>
              <a:latin typeface="Calibri" pitchFamily="34" charset="0"/>
            </a:endParaRPr>
          </a:p>
          <a:p>
            <a:pPr marL="0" lvl="0" indent="0" algn="just">
              <a:buClr>
                <a:srgbClr val="00007D"/>
              </a:buClr>
              <a:buNone/>
            </a:pPr>
            <a:r>
              <a:rPr lang="es-AR" sz="1800" b="1" dirty="0" smtClean="0">
                <a:solidFill>
                  <a:srgbClr val="000000"/>
                </a:solidFill>
                <a:latin typeface="Calibri" pitchFamily="34" charset="0"/>
              </a:rPr>
              <a:t>Depende </a:t>
            </a:r>
            <a:r>
              <a:rPr lang="es-AR" sz="1800" b="1" dirty="0">
                <a:solidFill>
                  <a:srgbClr val="000000"/>
                </a:solidFill>
                <a:latin typeface="Calibri" pitchFamily="34" charset="0"/>
              </a:rPr>
              <a:t>de: </a:t>
            </a:r>
            <a:r>
              <a:rPr lang="es-AR" sz="2400" dirty="0" smtClean="0">
                <a:solidFill>
                  <a:srgbClr val="000000"/>
                </a:solidFill>
                <a:latin typeface="Calibri" pitchFamily="34" charset="0"/>
              </a:rPr>
              <a:t>ciclo y tipo </a:t>
            </a:r>
            <a:r>
              <a:rPr lang="es-AR" sz="2400" dirty="0">
                <a:solidFill>
                  <a:srgbClr val="000000"/>
                </a:solidFill>
                <a:latin typeface="Calibri" pitchFamily="34" charset="0"/>
              </a:rPr>
              <a:t>de cultivo </a:t>
            </a:r>
            <a:r>
              <a:rPr lang="es-AR" sz="1800" dirty="0" smtClean="0">
                <a:solidFill>
                  <a:srgbClr val="000000"/>
                </a:solidFill>
                <a:latin typeface="Calibri" pitchFamily="34" charset="0"/>
              </a:rPr>
              <a:t>( gramíneas como avena ,cebada o centeno o leguminosas como vicia ) y el cultivo sucesor</a:t>
            </a:r>
            <a:r>
              <a:rPr lang="es-AR" sz="1800" dirty="0" smtClean="0">
                <a:solidFill>
                  <a:srgbClr val="00B050"/>
                </a:solidFill>
                <a:latin typeface="Calibri" pitchFamily="34" charset="0"/>
              </a:rPr>
              <a:t>.</a:t>
            </a:r>
            <a:endParaRPr lang="es-AR" sz="1800" dirty="0">
              <a:solidFill>
                <a:srgbClr val="00B050"/>
              </a:solidFill>
              <a:latin typeface="Calibri" pitchFamily="34" charset="0"/>
            </a:endParaRPr>
          </a:p>
          <a:p>
            <a:pPr marL="0" lvl="0" indent="0" algn="just">
              <a:buClr>
                <a:srgbClr val="00007D"/>
              </a:buClr>
              <a:buNone/>
            </a:pPr>
            <a:r>
              <a:rPr lang="es-AR" sz="1800" b="1" dirty="0">
                <a:solidFill>
                  <a:srgbClr val="000000"/>
                </a:solidFill>
                <a:latin typeface="Calibri" pitchFamily="34" charset="0"/>
              </a:rPr>
              <a:t>Actúa sobre: </a:t>
            </a:r>
            <a:r>
              <a:rPr lang="es-AR" sz="2400" dirty="0">
                <a:solidFill>
                  <a:srgbClr val="000000"/>
                </a:solidFill>
                <a:latin typeface="Calibri" pitchFamily="34" charset="0"/>
              </a:rPr>
              <a:t>intercepción</a:t>
            </a:r>
            <a:r>
              <a:rPr lang="es-AR" sz="1800" dirty="0">
                <a:solidFill>
                  <a:srgbClr val="000000"/>
                </a:solidFill>
                <a:latin typeface="Calibri" pitchFamily="34" charset="0"/>
              </a:rPr>
              <a:t> de la gota de </a:t>
            </a:r>
            <a:r>
              <a:rPr lang="es-AR" sz="1800" dirty="0" smtClean="0">
                <a:solidFill>
                  <a:srgbClr val="000000"/>
                </a:solidFill>
                <a:latin typeface="Calibri" pitchFamily="34" charset="0"/>
              </a:rPr>
              <a:t>lluvia ( mayor cobertura en barbecho ), </a:t>
            </a:r>
            <a:r>
              <a:rPr lang="es-AR" sz="2400" dirty="0">
                <a:solidFill>
                  <a:srgbClr val="000000"/>
                </a:solidFill>
                <a:latin typeface="Calibri" pitchFamily="34" charset="0"/>
              </a:rPr>
              <a:t>menor Ve de escurrimiento</a:t>
            </a:r>
            <a:r>
              <a:rPr lang="es-AR" sz="1800" dirty="0">
                <a:solidFill>
                  <a:srgbClr val="000000"/>
                </a:solidFill>
                <a:latin typeface="Calibri" pitchFamily="34" charset="0"/>
              </a:rPr>
              <a:t>, </a:t>
            </a:r>
            <a:r>
              <a:rPr lang="es-AR" sz="2400" dirty="0">
                <a:solidFill>
                  <a:srgbClr val="000000"/>
                </a:solidFill>
                <a:latin typeface="Calibri" pitchFamily="34" charset="0"/>
              </a:rPr>
              <a:t>mayor </a:t>
            </a:r>
            <a:r>
              <a:rPr lang="es-AR" sz="2400" dirty="0" smtClean="0">
                <a:solidFill>
                  <a:srgbClr val="000000"/>
                </a:solidFill>
                <a:latin typeface="Calibri" pitchFamily="34" charset="0"/>
              </a:rPr>
              <a:t>Infiltración</a:t>
            </a:r>
            <a:r>
              <a:rPr lang="es-AR" sz="1800" dirty="0" smtClean="0">
                <a:solidFill>
                  <a:srgbClr val="000000"/>
                </a:solidFill>
                <a:latin typeface="Calibri" pitchFamily="34" charset="0"/>
              </a:rPr>
              <a:t>, </a:t>
            </a:r>
            <a:r>
              <a:rPr lang="es-AR" sz="2400" dirty="0" smtClean="0">
                <a:solidFill>
                  <a:srgbClr val="000000"/>
                </a:solidFill>
                <a:latin typeface="Calibri" pitchFamily="34" charset="0"/>
              </a:rPr>
              <a:t>evita el lavado </a:t>
            </a:r>
            <a:r>
              <a:rPr lang="es-AR" sz="1800" dirty="0" smtClean="0">
                <a:solidFill>
                  <a:srgbClr val="000000"/>
                </a:solidFill>
                <a:latin typeface="Calibri" pitchFamily="34" charset="0"/>
              </a:rPr>
              <a:t>de nutrientes, aporta </a:t>
            </a:r>
            <a:r>
              <a:rPr lang="es-AR" sz="2800" dirty="0" smtClean="0">
                <a:solidFill>
                  <a:srgbClr val="000000"/>
                </a:solidFill>
                <a:latin typeface="Calibri" pitchFamily="34" charset="0"/>
              </a:rPr>
              <a:t>N</a:t>
            </a:r>
            <a:r>
              <a:rPr lang="es-AR" sz="1800" dirty="0" smtClean="0">
                <a:solidFill>
                  <a:srgbClr val="000000"/>
                </a:solidFill>
                <a:latin typeface="Calibri" pitchFamily="34" charset="0"/>
              </a:rPr>
              <a:t> (leguminosas), aporta </a:t>
            </a:r>
            <a:r>
              <a:rPr lang="es-AR" sz="2800" dirty="0" smtClean="0">
                <a:solidFill>
                  <a:srgbClr val="000000"/>
                </a:solidFill>
                <a:latin typeface="Calibri" pitchFamily="34" charset="0"/>
              </a:rPr>
              <a:t>MO</a:t>
            </a:r>
            <a:r>
              <a:rPr lang="es-AR" sz="1800" dirty="0" smtClean="0">
                <a:solidFill>
                  <a:srgbClr val="000000"/>
                </a:solidFill>
                <a:latin typeface="Calibri" pitchFamily="34" charset="0"/>
              </a:rPr>
              <a:t> ( gramíneas ).</a:t>
            </a:r>
          </a:p>
          <a:p>
            <a:pPr marL="0" indent="0" algn="just">
              <a:buClr>
                <a:srgbClr val="00007D"/>
              </a:buClr>
              <a:buNone/>
            </a:pPr>
            <a:endParaRPr lang="es-AR" sz="1800" dirty="0">
              <a:solidFill>
                <a:srgbClr val="000000"/>
              </a:solidFill>
              <a:latin typeface="Calibri" pitchFamily="34" charset="0"/>
            </a:endParaRPr>
          </a:p>
          <a:p>
            <a:pPr marL="0" indent="0" algn="just">
              <a:buClr>
                <a:srgbClr val="00007D"/>
              </a:buClr>
              <a:buNone/>
            </a:pPr>
            <a:r>
              <a:rPr lang="es-AR" sz="2800" b="1" u="sng" dirty="0" smtClean="0">
                <a:solidFill>
                  <a:srgbClr val="002060"/>
                </a:solidFill>
                <a:latin typeface="Calibri" pitchFamily="34" charset="0"/>
              </a:rPr>
              <a:t>Manejo de la Estabilidad Estructural</a:t>
            </a:r>
          </a:p>
          <a:p>
            <a:pPr marL="0" indent="0" algn="just">
              <a:buClr>
                <a:srgbClr val="00007D"/>
              </a:buClr>
              <a:buNone/>
            </a:pPr>
            <a:endParaRPr lang="es-AR" sz="2800" b="1" u="sng" dirty="0">
              <a:solidFill>
                <a:srgbClr val="002060"/>
              </a:solidFill>
              <a:latin typeface="Calibri" pitchFamily="34" charset="0"/>
            </a:endParaRPr>
          </a:p>
          <a:p>
            <a:pPr marL="0" lvl="0" indent="0" algn="just">
              <a:buClr>
                <a:srgbClr val="00007D"/>
              </a:buClr>
              <a:buNone/>
            </a:pPr>
            <a:r>
              <a:rPr lang="es-AR" sz="1800" b="1" dirty="0">
                <a:solidFill>
                  <a:srgbClr val="000000"/>
                </a:solidFill>
                <a:latin typeface="Calibri" pitchFamily="34" charset="0"/>
              </a:rPr>
              <a:t>Interesa: </a:t>
            </a:r>
            <a:r>
              <a:rPr lang="es-AR" sz="1800" dirty="0" smtClean="0">
                <a:solidFill>
                  <a:srgbClr val="000000"/>
                </a:solidFill>
                <a:latin typeface="Calibri" pitchFamily="34" charset="0"/>
              </a:rPr>
              <a:t>textura, MO, bases</a:t>
            </a:r>
            <a:endParaRPr lang="es-AR" sz="1800" dirty="0">
              <a:solidFill>
                <a:srgbClr val="00B050"/>
              </a:solidFill>
              <a:latin typeface="Calibri" pitchFamily="34" charset="0"/>
            </a:endParaRPr>
          </a:p>
          <a:p>
            <a:pPr marL="0" lvl="0" indent="0" algn="just">
              <a:buClr>
                <a:srgbClr val="00007D"/>
              </a:buClr>
              <a:buNone/>
            </a:pPr>
            <a:r>
              <a:rPr lang="es-AR" sz="1800" b="1" dirty="0">
                <a:solidFill>
                  <a:srgbClr val="000000"/>
                </a:solidFill>
                <a:latin typeface="Calibri" pitchFamily="34" charset="0"/>
              </a:rPr>
              <a:t>Depende de</a:t>
            </a:r>
            <a:r>
              <a:rPr lang="es-AR" sz="1800" b="1" dirty="0" smtClean="0">
                <a:solidFill>
                  <a:srgbClr val="000000"/>
                </a:solidFill>
                <a:latin typeface="Calibri" pitchFamily="34" charset="0"/>
              </a:rPr>
              <a:t>: </a:t>
            </a:r>
            <a:r>
              <a:rPr lang="es-AR" sz="2400" dirty="0">
                <a:solidFill>
                  <a:srgbClr val="000000"/>
                </a:solidFill>
                <a:latin typeface="Calibri" pitchFamily="34" charset="0"/>
              </a:rPr>
              <a:t>tipo de </a:t>
            </a:r>
            <a:r>
              <a:rPr lang="es-AR" sz="2400" dirty="0" smtClean="0">
                <a:solidFill>
                  <a:srgbClr val="000000"/>
                </a:solidFill>
                <a:latin typeface="Calibri" pitchFamily="34" charset="0"/>
              </a:rPr>
              <a:t>cultivo </a:t>
            </a:r>
            <a:r>
              <a:rPr lang="es-AR" sz="1800" dirty="0" smtClean="0">
                <a:solidFill>
                  <a:srgbClr val="000000"/>
                </a:solidFill>
                <a:latin typeface="Calibri" pitchFamily="34" charset="0"/>
              </a:rPr>
              <a:t>( composición ( </a:t>
            </a:r>
            <a:r>
              <a:rPr lang="es-AR" sz="2400" dirty="0" smtClean="0">
                <a:solidFill>
                  <a:srgbClr val="000000"/>
                </a:solidFill>
                <a:latin typeface="Calibri" pitchFamily="34" charset="0"/>
              </a:rPr>
              <a:t>C/N</a:t>
            </a:r>
            <a:r>
              <a:rPr lang="es-AR" sz="1800" dirty="0" smtClean="0">
                <a:solidFill>
                  <a:srgbClr val="000000"/>
                </a:solidFill>
                <a:latin typeface="Calibri" pitchFamily="34" charset="0"/>
              </a:rPr>
              <a:t> ) y volumen del </a:t>
            </a:r>
            <a:r>
              <a:rPr lang="es-AR" sz="2000" dirty="0" smtClean="0">
                <a:solidFill>
                  <a:srgbClr val="000000"/>
                </a:solidFill>
                <a:latin typeface="Calibri" pitchFamily="34" charset="0"/>
              </a:rPr>
              <a:t>rastrojo</a:t>
            </a:r>
            <a:r>
              <a:rPr lang="es-AR" sz="1800" dirty="0" smtClean="0">
                <a:solidFill>
                  <a:srgbClr val="000000"/>
                </a:solidFill>
                <a:latin typeface="Calibri" pitchFamily="34" charset="0"/>
              </a:rPr>
              <a:t> y </a:t>
            </a:r>
            <a:r>
              <a:rPr lang="es-AR" sz="2000" dirty="0" smtClean="0">
                <a:solidFill>
                  <a:srgbClr val="000000"/>
                </a:solidFill>
                <a:latin typeface="Calibri" pitchFamily="34" charset="0"/>
              </a:rPr>
              <a:t>raíces</a:t>
            </a:r>
            <a:r>
              <a:rPr lang="es-AR" sz="1800" dirty="0" smtClean="0">
                <a:solidFill>
                  <a:srgbClr val="000000"/>
                </a:solidFill>
                <a:latin typeface="Calibri" pitchFamily="34" charset="0"/>
              </a:rPr>
              <a:t> ), </a:t>
            </a:r>
            <a:r>
              <a:rPr lang="es-AR" sz="2000" dirty="0" smtClean="0">
                <a:solidFill>
                  <a:srgbClr val="000000"/>
                </a:solidFill>
                <a:latin typeface="Calibri" pitchFamily="34" charset="0"/>
              </a:rPr>
              <a:t>labranzas</a:t>
            </a:r>
            <a:r>
              <a:rPr lang="es-AR" sz="1800" dirty="0" smtClean="0">
                <a:solidFill>
                  <a:srgbClr val="000000"/>
                </a:solidFill>
                <a:latin typeface="Calibri" pitchFamily="34" charset="0"/>
              </a:rPr>
              <a:t>, </a:t>
            </a:r>
            <a:r>
              <a:rPr lang="es-AR" sz="2000" dirty="0" smtClean="0">
                <a:solidFill>
                  <a:srgbClr val="000000"/>
                </a:solidFill>
                <a:latin typeface="Calibri" pitchFamily="34" charset="0"/>
              </a:rPr>
              <a:t>rotaciones</a:t>
            </a:r>
            <a:r>
              <a:rPr lang="es-AR" sz="1800" dirty="0" smtClean="0">
                <a:solidFill>
                  <a:srgbClr val="000000"/>
                </a:solidFill>
                <a:latin typeface="Calibri" pitchFamily="34" charset="0"/>
              </a:rPr>
              <a:t>, agregado de </a:t>
            </a:r>
            <a:r>
              <a:rPr lang="es-AR" sz="2000" dirty="0" smtClean="0">
                <a:solidFill>
                  <a:srgbClr val="000000"/>
                </a:solidFill>
                <a:latin typeface="Calibri" pitchFamily="34" charset="0"/>
              </a:rPr>
              <a:t>abonos orgánicos </a:t>
            </a:r>
            <a:r>
              <a:rPr lang="es-AR" sz="1800" dirty="0" smtClean="0">
                <a:solidFill>
                  <a:srgbClr val="000000"/>
                </a:solidFill>
                <a:latin typeface="Calibri" pitchFamily="34" charset="0"/>
              </a:rPr>
              <a:t>( estiércoles y compost ) y </a:t>
            </a:r>
            <a:r>
              <a:rPr lang="es-AR" sz="2000" dirty="0" smtClean="0">
                <a:solidFill>
                  <a:srgbClr val="000000"/>
                </a:solidFill>
                <a:latin typeface="Calibri" pitchFamily="34" charset="0"/>
              </a:rPr>
              <a:t>enmiendas cálcicas</a:t>
            </a:r>
            <a:endParaRPr lang="es-AR" sz="2000" dirty="0">
              <a:solidFill>
                <a:srgbClr val="00B050"/>
              </a:solidFill>
              <a:latin typeface="Calibri" pitchFamily="34" charset="0"/>
            </a:endParaRPr>
          </a:p>
          <a:p>
            <a:pPr marL="0" lvl="0" indent="0" algn="just">
              <a:buClr>
                <a:srgbClr val="00007D"/>
              </a:buClr>
              <a:buNone/>
            </a:pPr>
            <a:r>
              <a:rPr lang="es-AR" sz="1800" b="1" dirty="0">
                <a:solidFill>
                  <a:srgbClr val="000000"/>
                </a:solidFill>
                <a:latin typeface="Calibri" pitchFamily="34" charset="0"/>
              </a:rPr>
              <a:t>Actúa sobre: </a:t>
            </a:r>
            <a:r>
              <a:rPr lang="es-AR" sz="2000" dirty="0" smtClean="0">
                <a:solidFill>
                  <a:srgbClr val="000000"/>
                </a:solidFill>
                <a:latin typeface="Calibri" pitchFamily="34" charset="0"/>
              </a:rPr>
              <a:t>resistencia a la desagregación </a:t>
            </a:r>
            <a:r>
              <a:rPr lang="es-AR" sz="1800" dirty="0" smtClean="0">
                <a:solidFill>
                  <a:srgbClr val="000000"/>
                </a:solidFill>
                <a:latin typeface="Calibri" pitchFamily="34" charset="0"/>
              </a:rPr>
              <a:t>por impacto de la gota, </a:t>
            </a:r>
            <a:r>
              <a:rPr lang="es-AR" sz="2000" dirty="0">
                <a:solidFill>
                  <a:srgbClr val="000000"/>
                </a:solidFill>
                <a:latin typeface="Calibri" pitchFamily="34" charset="0"/>
              </a:rPr>
              <a:t>mayor </a:t>
            </a:r>
            <a:r>
              <a:rPr lang="es-AR" sz="2000" dirty="0" smtClean="0">
                <a:solidFill>
                  <a:srgbClr val="000000"/>
                </a:solidFill>
                <a:latin typeface="Calibri" pitchFamily="34" charset="0"/>
              </a:rPr>
              <a:t>Infiltración</a:t>
            </a:r>
            <a:r>
              <a:rPr lang="es-AR" sz="2000" dirty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es-AR" sz="1800" dirty="0" smtClean="0">
                <a:solidFill>
                  <a:srgbClr val="000000"/>
                </a:solidFill>
                <a:latin typeface="Calibri" pitchFamily="34" charset="0"/>
              </a:rPr>
              <a:t>y </a:t>
            </a:r>
            <a:r>
              <a:rPr lang="es-AR" sz="2000" dirty="0" smtClean="0">
                <a:solidFill>
                  <a:srgbClr val="000000"/>
                </a:solidFill>
                <a:latin typeface="Calibri" pitchFamily="34" charset="0"/>
              </a:rPr>
              <a:t>menor escurrimiento</a:t>
            </a:r>
            <a:endParaRPr lang="es-AR" sz="2000" dirty="0">
              <a:solidFill>
                <a:srgbClr val="000000"/>
              </a:solidFill>
              <a:latin typeface="Calibri" pitchFamily="34" charset="0"/>
            </a:endParaRPr>
          </a:p>
        </p:txBody>
      </p:sp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3573016"/>
            <a:ext cx="2865934" cy="1664224"/>
          </a:xfrm>
          <a:prstGeom prst="rect">
            <a:avLst/>
          </a:prstGeom>
        </p:spPr>
      </p:pic>
      <p:pic>
        <p:nvPicPr>
          <p:cNvPr id="4" name="3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9987" y="188640"/>
            <a:ext cx="2560485" cy="1706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164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251520" y="548680"/>
            <a:ext cx="8568952" cy="576064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AR" sz="2800" b="1" u="sng" dirty="0" err="1" smtClean="0">
                <a:solidFill>
                  <a:srgbClr val="002060"/>
                </a:solidFill>
                <a:latin typeface="Calibri" pitchFamily="34" charset="0"/>
              </a:rPr>
              <a:t>Descompactación</a:t>
            </a:r>
            <a:r>
              <a:rPr lang="es-AR" sz="2800" b="1" u="sng" dirty="0" smtClean="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es-AR" sz="2800" b="1" u="sng" dirty="0">
                <a:solidFill>
                  <a:srgbClr val="002060"/>
                </a:solidFill>
                <a:latin typeface="Calibri" pitchFamily="34" charset="0"/>
              </a:rPr>
              <a:t>m</a:t>
            </a:r>
            <a:r>
              <a:rPr lang="es-AR" sz="2800" b="1" u="sng" dirty="0" smtClean="0">
                <a:solidFill>
                  <a:srgbClr val="002060"/>
                </a:solidFill>
                <a:latin typeface="Calibri" pitchFamily="34" charset="0"/>
              </a:rPr>
              <a:t>ecánica </a:t>
            </a:r>
          </a:p>
          <a:p>
            <a:pPr marL="0" indent="0">
              <a:buNone/>
            </a:pPr>
            <a:endParaRPr lang="es-AR" sz="2800" b="1" u="sng" dirty="0" smtClean="0">
              <a:solidFill>
                <a:schemeClr val="accent5">
                  <a:lumMod val="50000"/>
                </a:schemeClr>
              </a:solidFill>
              <a:latin typeface="Calibri" pitchFamily="34" charset="0"/>
            </a:endParaRPr>
          </a:p>
          <a:p>
            <a:pPr marL="0" lvl="0" indent="0" algn="just">
              <a:buClr>
                <a:srgbClr val="00007D"/>
              </a:buClr>
              <a:buNone/>
            </a:pPr>
            <a:r>
              <a:rPr lang="es-AR" sz="1800" b="1" dirty="0">
                <a:solidFill>
                  <a:srgbClr val="000000"/>
                </a:solidFill>
                <a:latin typeface="Calibri" pitchFamily="34" charset="0"/>
              </a:rPr>
              <a:t>Interesa:</a:t>
            </a:r>
            <a:r>
              <a:rPr lang="es-AR" sz="1800" dirty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es-AR" sz="1800" dirty="0" smtClean="0">
                <a:solidFill>
                  <a:srgbClr val="000000"/>
                </a:solidFill>
                <a:latin typeface="Calibri" pitchFamily="34" charset="0"/>
              </a:rPr>
              <a:t>características del suelo ( </a:t>
            </a:r>
            <a:r>
              <a:rPr lang="es-AR" sz="2400" dirty="0" smtClean="0">
                <a:solidFill>
                  <a:srgbClr val="000000"/>
                </a:solidFill>
                <a:latin typeface="Calibri" pitchFamily="34" charset="0"/>
              </a:rPr>
              <a:t>textura</a:t>
            </a:r>
            <a:r>
              <a:rPr lang="es-AR" sz="1800" dirty="0" smtClean="0">
                <a:solidFill>
                  <a:srgbClr val="000000"/>
                </a:solidFill>
                <a:latin typeface="Calibri" pitchFamily="34" charset="0"/>
              </a:rPr>
              <a:t> ) y </a:t>
            </a:r>
            <a:r>
              <a:rPr lang="es-AR" sz="2400" dirty="0" smtClean="0">
                <a:solidFill>
                  <a:srgbClr val="000000"/>
                </a:solidFill>
                <a:latin typeface="Calibri" pitchFamily="34" charset="0"/>
              </a:rPr>
              <a:t>manejo</a:t>
            </a:r>
            <a:r>
              <a:rPr lang="es-AR" sz="1800" dirty="0" smtClean="0">
                <a:solidFill>
                  <a:srgbClr val="000000"/>
                </a:solidFill>
                <a:latin typeface="Calibri" pitchFamily="34" charset="0"/>
              </a:rPr>
              <a:t>. </a:t>
            </a:r>
          </a:p>
          <a:p>
            <a:pPr marL="0" lvl="0" indent="0" algn="just">
              <a:buClr>
                <a:srgbClr val="00007D"/>
              </a:buClr>
              <a:buNone/>
            </a:pPr>
            <a:r>
              <a:rPr lang="es-AR" sz="1800" b="1" dirty="0" smtClean="0">
                <a:solidFill>
                  <a:srgbClr val="000000"/>
                </a:solidFill>
                <a:latin typeface="Calibri" pitchFamily="34" charset="0"/>
              </a:rPr>
              <a:t>Depende de: </a:t>
            </a:r>
            <a:r>
              <a:rPr lang="es-AR" sz="1800" dirty="0">
                <a:solidFill>
                  <a:srgbClr val="000000"/>
                </a:solidFill>
                <a:latin typeface="Calibri" pitchFamily="34" charset="0"/>
              </a:rPr>
              <a:t>profundidad de la </a:t>
            </a:r>
            <a:r>
              <a:rPr lang="es-AR" sz="2400" dirty="0">
                <a:solidFill>
                  <a:srgbClr val="000000"/>
                </a:solidFill>
                <a:latin typeface="Calibri" pitchFamily="34" charset="0"/>
              </a:rPr>
              <a:t>costra</a:t>
            </a:r>
            <a:r>
              <a:rPr lang="es-AR" sz="1800" dirty="0">
                <a:solidFill>
                  <a:srgbClr val="000000"/>
                </a:solidFill>
                <a:latin typeface="Calibri" pitchFamily="34" charset="0"/>
              </a:rPr>
              <a:t>: </a:t>
            </a:r>
            <a:r>
              <a:rPr lang="es-AR" sz="2000" dirty="0">
                <a:solidFill>
                  <a:srgbClr val="000000"/>
                </a:solidFill>
                <a:latin typeface="Calibri" pitchFamily="34" charset="0"/>
              </a:rPr>
              <a:t>superficial o </a:t>
            </a:r>
            <a:r>
              <a:rPr lang="es-AR" sz="2000" dirty="0" err="1" smtClean="0">
                <a:solidFill>
                  <a:srgbClr val="000000"/>
                </a:solidFill>
                <a:latin typeface="Calibri" pitchFamily="34" charset="0"/>
              </a:rPr>
              <a:t>subsuperficial</a:t>
            </a:r>
            <a:r>
              <a:rPr lang="es-AR" sz="2400" dirty="0" smtClean="0">
                <a:solidFill>
                  <a:srgbClr val="000000"/>
                </a:solidFill>
                <a:latin typeface="Calibri" pitchFamily="34" charset="0"/>
              </a:rPr>
              <a:t>,  implemento </a:t>
            </a:r>
            <a:r>
              <a:rPr lang="es-AR" sz="1800" dirty="0" smtClean="0">
                <a:solidFill>
                  <a:srgbClr val="000000"/>
                </a:solidFill>
                <a:latin typeface="Calibri" pitchFamily="34" charset="0"/>
              </a:rPr>
              <a:t>de labranza utilizado, estado de </a:t>
            </a:r>
            <a:r>
              <a:rPr lang="es-AR" sz="2400" dirty="0" smtClean="0">
                <a:solidFill>
                  <a:srgbClr val="000000"/>
                </a:solidFill>
                <a:latin typeface="Calibri" pitchFamily="34" charset="0"/>
              </a:rPr>
              <a:t>humedad del suelo</a:t>
            </a:r>
            <a:r>
              <a:rPr lang="es-AR" sz="1800" dirty="0" smtClean="0">
                <a:solidFill>
                  <a:srgbClr val="000000"/>
                </a:solidFill>
                <a:latin typeface="Calibri" pitchFamily="34" charset="0"/>
              </a:rPr>
              <a:t>, </a:t>
            </a:r>
            <a:r>
              <a:rPr lang="es-AR" sz="2000" dirty="0" smtClean="0">
                <a:solidFill>
                  <a:srgbClr val="000000"/>
                </a:solidFill>
                <a:latin typeface="Calibri" pitchFamily="34" charset="0"/>
              </a:rPr>
              <a:t>estado del cultivo</a:t>
            </a:r>
            <a:r>
              <a:rPr lang="es-AR" sz="1800" dirty="0" smtClean="0">
                <a:solidFill>
                  <a:srgbClr val="000000"/>
                </a:solidFill>
                <a:latin typeface="Calibri" pitchFamily="34" charset="0"/>
              </a:rPr>
              <a:t>.</a:t>
            </a:r>
            <a:endParaRPr lang="es-AR" sz="1800" dirty="0" smtClean="0">
              <a:solidFill>
                <a:srgbClr val="00B050"/>
              </a:solidFill>
              <a:latin typeface="Calibri" pitchFamily="34" charset="0"/>
            </a:endParaRPr>
          </a:p>
          <a:p>
            <a:pPr marL="0" lvl="0" indent="0" algn="just">
              <a:buClr>
                <a:srgbClr val="00007D"/>
              </a:buClr>
              <a:buNone/>
            </a:pPr>
            <a:r>
              <a:rPr lang="es-AR" sz="1800" b="1" dirty="0" smtClean="0">
                <a:solidFill>
                  <a:srgbClr val="000000"/>
                </a:solidFill>
                <a:latin typeface="Calibri" pitchFamily="34" charset="0"/>
              </a:rPr>
              <a:t>Actúa sobre: </a:t>
            </a:r>
            <a:r>
              <a:rPr lang="es-AR" sz="1800" dirty="0" smtClean="0">
                <a:solidFill>
                  <a:srgbClr val="000000"/>
                </a:solidFill>
                <a:latin typeface="Calibri" pitchFamily="34" charset="0"/>
              </a:rPr>
              <a:t>la </a:t>
            </a:r>
            <a:r>
              <a:rPr lang="es-AR" sz="2400" dirty="0" smtClean="0">
                <a:solidFill>
                  <a:srgbClr val="000000"/>
                </a:solidFill>
                <a:latin typeface="Calibri" pitchFamily="34" charset="0"/>
              </a:rPr>
              <a:t>infiltración</a:t>
            </a:r>
            <a:r>
              <a:rPr lang="es-AR" sz="1800" dirty="0" smtClean="0">
                <a:solidFill>
                  <a:srgbClr val="000000"/>
                </a:solidFill>
                <a:latin typeface="Calibri" pitchFamily="34" charset="0"/>
              </a:rPr>
              <a:t> y la </a:t>
            </a:r>
            <a:r>
              <a:rPr lang="es-AR" sz="2400" dirty="0" smtClean="0">
                <a:solidFill>
                  <a:srgbClr val="000000"/>
                </a:solidFill>
                <a:latin typeface="Calibri" pitchFamily="34" charset="0"/>
              </a:rPr>
              <a:t>permeabilidad</a:t>
            </a:r>
            <a:r>
              <a:rPr lang="es-AR" sz="1800" dirty="0" smtClean="0">
                <a:solidFill>
                  <a:srgbClr val="000000"/>
                </a:solidFill>
                <a:latin typeface="Calibri" pitchFamily="34" charset="0"/>
              </a:rPr>
              <a:t>.</a:t>
            </a:r>
          </a:p>
          <a:p>
            <a:pPr marL="0" indent="0" algn="just">
              <a:buClr>
                <a:srgbClr val="00007D"/>
              </a:buClr>
              <a:buNone/>
            </a:pPr>
            <a:endParaRPr lang="es-AR" sz="1800" dirty="0">
              <a:solidFill>
                <a:srgbClr val="000000"/>
              </a:solidFill>
              <a:latin typeface="Calibri" pitchFamily="34" charset="0"/>
            </a:endParaRPr>
          </a:p>
          <a:p>
            <a:pPr marL="0" indent="0" algn="just">
              <a:buClr>
                <a:srgbClr val="00007D"/>
              </a:buClr>
              <a:buNone/>
            </a:pPr>
            <a:r>
              <a:rPr lang="es-AR" sz="2800" b="1" u="sng" dirty="0" smtClean="0">
                <a:solidFill>
                  <a:srgbClr val="002060"/>
                </a:solidFill>
                <a:latin typeface="Calibri" pitchFamily="34" charset="0"/>
              </a:rPr>
              <a:t>Manejo del pisoteo animal</a:t>
            </a:r>
          </a:p>
          <a:p>
            <a:pPr marL="0" lvl="0" indent="0" algn="just">
              <a:buClr>
                <a:srgbClr val="00007D"/>
              </a:buClr>
              <a:buNone/>
            </a:pPr>
            <a:endParaRPr lang="es-AR" sz="2800" b="1" u="sng" dirty="0">
              <a:solidFill>
                <a:schemeClr val="accent5">
                  <a:lumMod val="50000"/>
                </a:schemeClr>
              </a:solidFill>
              <a:latin typeface="Calibri" pitchFamily="34" charset="0"/>
            </a:endParaRPr>
          </a:p>
          <a:p>
            <a:pPr marL="0" lvl="0" indent="0" algn="just">
              <a:buClr>
                <a:srgbClr val="00007D"/>
              </a:buClr>
              <a:buNone/>
            </a:pPr>
            <a:r>
              <a:rPr lang="es-AR" sz="1800" b="1" dirty="0" smtClean="0">
                <a:solidFill>
                  <a:srgbClr val="000000"/>
                </a:solidFill>
                <a:latin typeface="Calibri" pitchFamily="34" charset="0"/>
              </a:rPr>
              <a:t>Interesa</a:t>
            </a:r>
            <a:r>
              <a:rPr lang="es-AR" sz="1800" b="1" dirty="0">
                <a:solidFill>
                  <a:srgbClr val="000000"/>
                </a:solidFill>
                <a:latin typeface="Calibri" pitchFamily="34" charset="0"/>
              </a:rPr>
              <a:t>: </a:t>
            </a:r>
            <a:r>
              <a:rPr lang="es-AR" sz="2400" dirty="0" smtClean="0">
                <a:solidFill>
                  <a:srgbClr val="000000"/>
                </a:solidFill>
                <a:latin typeface="Calibri" pitchFamily="34" charset="0"/>
              </a:rPr>
              <a:t>textura</a:t>
            </a:r>
            <a:r>
              <a:rPr lang="es-AR" sz="1800" dirty="0" smtClean="0">
                <a:solidFill>
                  <a:srgbClr val="000000"/>
                </a:solidFill>
                <a:latin typeface="Calibri" pitchFamily="34" charset="0"/>
              </a:rPr>
              <a:t> y </a:t>
            </a:r>
            <a:r>
              <a:rPr lang="es-AR" sz="2400" dirty="0" smtClean="0">
                <a:solidFill>
                  <a:srgbClr val="000000"/>
                </a:solidFill>
                <a:latin typeface="Calibri" pitchFamily="34" charset="0"/>
              </a:rPr>
              <a:t>cobertura</a:t>
            </a:r>
            <a:r>
              <a:rPr lang="es-AR" sz="1800" dirty="0" smtClean="0">
                <a:solidFill>
                  <a:srgbClr val="000000"/>
                </a:solidFill>
                <a:latin typeface="Calibri" pitchFamily="34" charset="0"/>
              </a:rPr>
              <a:t> del suelo, </a:t>
            </a:r>
            <a:endParaRPr lang="es-AR" sz="18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marL="0" lvl="0" indent="0" algn="just">
              <a:buClr>
                <a:srgbClr val="00007D"/>
              </a:buClr>
              <a:buNone/>
            </a:pPr>
            <a:r>
              <a:rPr lang="es-AR" sz="1800" dirty="0" smtClean="0">
                <a:solidFill>
                  <a:srgbClr val="000000"/>
                </a:solidFill>
                <a:latin typeface="Calibri" pitchFamily="34" charset="0"/>
              </a:rPr>
              <a:t>estado </a:t>
            </a:r>
            <a:r>
              <a:rPr lang="es-AR" sz="1800" dirty="0" smtClean="0">
                <a:solidFill>
                  <a:srgbClr val="000000"/>
                </a:solidFill>
                <a:latin typeface="Calibri" pitchFamily="34" charset="0"/>
              </a:rPr>
              <a:t>de </a:t>
            </a:r>
            <a:r>
              <a:rPr lang="es-AR" sz="2400" dirty="0" smtClean="0">
                <a:solidFill>
                  <a:srgbClr val="000000"/>
                </a:solidFill>
                <a:latin typeface="Calibri" pitchFamily="34" charset="0"/>
              </a:rPr>
              <a:t>humedad</a:t>
            </a:r>
            <a:r>
              <a:rPr lang="es-AR" sz="1800" dirty="0" smtClean="0">
                <a:solidFill>
                  <a:srgbClr val="000000"/>
                </a:solidFill>
                <a:latin typeface="Calibri" pitchFamily="34" charset="0"/>
              </a:rPr>
              <a:t>. </a:t>
            </a:r>
            <a:endParaRPr lang="es-AR" sz="1800" dirty="0">
              <a:solidFill>
                <a:srgbClr val="000000"/>
              </a:solidFill>
              <a:latin typeface="Calibri" pitchFamily="34" charset="0"/>
            </a:endParaRPr>
          </a:p>
          <a:p>
            <a:pPr marL="0" lvl="0" indent="0" algn="just">
              <a:buClr>
                <a:srgbClr val="00007D"/>
              </a:buClr>
              <a:buNone/>
            </a:pPr>
            <a:r>
              <a:rPr lang="es-AR" sz="1800" b="1" dirty="0">
                <a:solidFill>
                  <a:srgbClr val="000000"/>
                </a:solidFill>
                <a:latin typeface="Calibri" pitchFamily="34" charset="0"/>
              </a:rPr>
              <a:t>Depende de: </a:t>
            </a:r>
            <a:r>
              <a:rPr lang="es-AR" sz="2400" dirty="0" smtClean="0">
                <a:solidFill>
                  <a:srgbClr val="000000"/>
                </a:solidFill>
                <a:latin typeface="Calibri" pitchFamily="34" charset="0"/>
              </a:rPr>
              <a:t>tipo</a:t>
            </a:r>
            <a:r>
              <a:rPr lang="es-AR" sz="1800" dirty="0" smtClean="0">
                <a:solidFill>
                  <a:srgbClr val="000000"/>
                </a:solidFill>
                <a:latin typeface="Calibri" pitchFamily="34" charset="0"/>
              </a:rPr>
              <a:t> y </a:t>
            </a:r>
            <a:r>
              <a:rPr lang="es-AR" sz="2400" dirty="0" smtClean="0">
                <a:solidFill>
                  <a:srgbClr val="000000"/>
                </a:solidFill>
                <a:latin typeface="Calibri" pitchFamily="34" charset="0"/>
              </a:rPr>
              <a:t>carga animal</a:t>
            </a:r>
            <a:r>
              <a:rPr lang="es-AR" sz="1800" dirty="0" smtClean="0">
                <a:solidFill>
                  <a:srgbClr val="000000"/>
                </a:solidFill>
                <a:latin typeface="Calibri" pitchFamily="34" charset="0"/>
              </a:rPr>
              <a:t>, </a:t>
            </a:r>
            <a:r>
              <a:rPr lang="es-AR" sz="2400" dirty="0" smtClean="0">
                <a:solidFill>
                  <a:srgbClr val="000000"/>
                </a:solidFill>
                <a:latin typeface="Calibri" pitchFamily="34" charset="0"/>
              </a:rPr>
              <a:t>sistema de pastoreo </a:t>
            </a:r>
            <a:r>
              <a:rPr lang="es-AR" sz="1800" dirty="0" smtClean="0">
                <a:solidFill>
                  <a:srgbClr val="000000"/>
                </a:solidFill>
                <a:latin typeface="Calibri" pitchFamily="34" charset="0"/>
              </a:rPr>
              <a:t>( tiempo de pastoreo ) .</a:t>
            </a:r>
            <a:endParaRPr lang="es-AR" sz="1800" dirty="0">
              <a:solidFill>
                <a:srgbClr val="00B050"/>
              </a:solidFill>
              <a:latin typeface="Calibri" pitchFamily="34" charset="0"/>
            </a:endParaRPr>
          </a:p>
          <a:p>
            <a:pPr marL="0" lvl="0" indent="0" algn="just">
              <a:buClr>
                <a:srgbClr val="00007D"/>
              </a:buClr>
              <a:buNone/>
            </a:pPr>
            <a:r>
              <a:rPr lang="es-AR" sz="1800" b="1" dirty="0">
                <a:solidFill>
                  <a:srgbClr val="000000"/>
                </a:solidFill>
                <a:latin typeface="Calibri" pitchFamily="34" charset="0"/>
              </a:rPr>
              <a:t>Actúa sobre: </a:t>
            </a:r>
            <a:r>
              <a:rPr lang="es-AR" sz="1800" dirty="0">
                <a:solidFill>
                  <a:srgbClr val="000000"/>
                </a:solidFill>
                <a:latin typeface="Calibri" pitchFamily="34" charset="0"/>
              </a:rPr>
              <a:t>la </a:t>
            </a:r>
            <a:r>
              <a:rPr lang="es-AR" sz="2400" dirty="0" smtClean="0">
                <a:solidFill>
                  <a:srgbClr val="000000"/>
                </a:solidFill>
                <a:latin typeface="Calibri" pitchFamily="34" charset="0"/>
              </a:rPr>
              <a:t>compactación</a:t>
            </a:r>
            <a:r>
              <a:rPr lang="es-AR" sz="1800" dirty="0" smtClean="0">
                <a:solidFill>
                  <a:srgbClr val="000000"/>
                </a:solidFill>
                <a:latin typeface="Calibri" pitchFamily="34" charset="0"/>
              </a:rPr>
              <a:t> del suelo ( </a:t>
            </a:r>
            <a:r>
              <a:rPr lang="es-AR" sz="2000" dirty="0" smtClean="0">
                <a:solidFill>
                  <a:srgbClr val="000000"/>
                </a:solidFill>
                <a:latin typeface="Calibri" pitchFamily="34" charset="0"/>
              </a:rPr>
              <a:t>densidad aparente e infiltración</a:t>
            </a:r>
            <a:r>
              <a:rPr lang="es-AR" sz="1800" dirty="0" smtClean="0">
                <a:solidFill>
                  <a:srgbClr val="000000"/>
                </a:solidFill>
                <a:latin typeface="Calibri" pitchFamily="34" charset="0"/>
              </a:rPr>
              <a:t>).</a:t>
            </a:r>
            <a:endParaRPr lang="es-AR" sz="1800" dirty="0">
              <a:solidFill>
                <a:srgbClr val="000000"/>
              </a:solidFill>
              <a:latin typeface="Calibri" pitchFamily="34" charset="0"/>
            </a:endParaRPr>
          </a:p>
          <a:p>
            <a:pPr marL="0" indent="0">
              <a:buNone/>
            </a:pPr>
            <a:endParaRPr lang="es-AR" sz="2800" dirty="0">
              <a:solidFill>
                <a:srgbClr val="00B050"/>
              </a:solidFill>
            </a:endParaRPr>
          </a:p>
        </p:txBody>
      </p:sp>
      <p:pic>
        <p:nvPicPr>
          <p:cNvPr id="2" name="1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88640"/>
            <a:ext cx="3013094" cy="1721768"/>
          </a:xfrm>
          <a:prstGeom prst="rect">
            <a:avLst/>
          </a:prstGeom>
        </p:spPr>
      </p:pic>
      <p:pic>
        <p:nvPicPr>
          <p:cNvPr id="4" name="3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3081043"/>
            <a:ext cx="3347864" cy="2004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880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255984" y="260648"/>
            <a:ext cx="8636496" cy="1143000"/>
          </a:xfrm>
        </p:spPr>
        <p:txBody>
          <a:bodyPr>
            <a:noAutofit/>
          </a:bodyPr>
          <a:lstStyle/>
          <a:p>
            <a:pPr eaLnBrk="1" hangingPunct="1"/>
            <a:r>
              <a:rPr lang="es-ES" altLang="es-AR" sz="2400" dirty="0" smtClean="0">
                <a:solidFill>
                  <a:schemeClr val="tx1"/>
                </a:solidFill>
                <a:latin typeface="Calibri" pitchFamily="34" charset="0"/>
              </a:rPr>
              <a:t>Efecto de la cobertura del suelo con residuos de cultivos sobre el </a:t>
            </a:r>
            <a:r>
              <a:rPr lang="es-ES" altLang="es-AR" sz="2400" dirty="0" smtClean="0">
                <a:solidFill>
                  <a:schemeClr val="tx1"/>
                </a:solidFill>
                <a:latin typeface="Calibri" pitchFamily="34" charset="0"/>
              </a:rPr>
              <a:t>potencial relativo </a:t>
            </a:r>
            <a:r>
              <a:rPr lang="es-ES" altLang="es-AR" sz="2400" dirty="0" smtClean="0">
                <a:solidFill>
                  <a:schemeClr val="tx1"/>
                </a:solidFill>
                <a:latin typeface="Calibri" pitchFamily="34" charset="0"/>
              </a:rPr>
              <a:t>de erosión hídrica y eólica.</a:t>
            </a:r>
          </a:p>
        </p:txBody>
      </p:sp>
      <p:pic>
        <p:nvPicPr>
          <p:cNvPr id="44035" name="Picture 4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19672" y="1988840"/>
            <a:ext cx="5875337" cy="3886200"/>
          </a:xfrm>
          <a:noFill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CCCCFF"/>
                    </a:gs>
                    <a:gs pos="100000">
                      <a:schemeClr val="bg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5911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629816"/>
            <a:ext cx="8640960" cy="1143000"/>
          </a:xfrm>
        </p:spPr>
        <p:txBody>
          <a:bodyPr>
            <a:noAutofit/>
          </a:bodyPr>
          <a:lstStyle/>
          <a:p>
            <a:pPr eaLnBrk="1" hangingPunct="1"/>
            <a:r>
              <a:rPr lang="es-ES" altLang="es-AR" sz="2000" dirty="0" smtClean="0">
                <a:solidFill>
                  <a:schemeClr val="tx1"/>
                </a:solidFill>
                <a:latin typeface="Calibri" pitchFamily="34" charset="0"/>
              </a:rPr>
              <a:t> Escorrentía total después de 60 minutos de lluvia simulada de acuerdo con el</a:t>
            </a:r>
            <a:br>
              <a:rPr lang="es-ES" altLang="es-AR" sz="2000" dirty="0" smtClean="0">
                <a:solidFill>
                  <a:schemeClr val="tx1"/>
                </a:solidFill>
                <a:latin typeface="Calibri" pitchFamily="34" charset="0"/>
              </a:rPr>
            </a:br>
            <a:r>
              <a:rPr lang="es-ES" altLang="es-AR" sz="2000" dirty="0" smtClean="0">
                <a:solidFill>
                  <a:schemeClr val="tx1"/>
                </a:solidFill>
                <a:latin typeface="Calibri" pitchFamily="34" charset="0"/>
              </a:rPr>
              <a:t>porcentaje de cobertura y preparación del suelo </a:t>
            </a:r>
            <a:r>
              <a:rPr lang="es-ES" altLang="es-AR" sz="1800" dirty="0" smtClean="0">
                <a:solidFill>
                  <a:schemeClr val="tx1"/>
                </a:solidFill>
                <a:latin typeface="Calibri" pitchFamily="34" charset="0"/>
              </a:rPr>
              <a:t/>
            </a:r>
            <a:br>
              <a:rPr lang="es-ES" altLang="es-AR" sz="1800" dirty="0" smtClean="0">
                <a:solidFill>
                  <a:schemeClr val="tx1"/>
                </a:solidFill>
                <a:latin typeface="Calibri" pitchFamily="34" charset="0"/>
              </a:rPr>
            </a:br>
            <a:r>
              <a:rPr lang="es-ES" altLang="es-AR" sz="1800" dirty="0" smtClean="0">
                <a:solidFill>
                  <a:schemeClr val="tx1"/>
                </a:solidFill>
                <a:latin typeface="Calibri" pitchFamily="34" charset="0"/>
              </a:rPr>
              <a:t>(</a:t>
            </a:r>
            <a:r>
              <a:rPr lang="es-ES" altLang="es-AR" sz="1800" dirty="0" smtClean="0">
                <a:solidFill>
                  <a:schemeClr val="tx1"/>
                </a:solidFill>
                <a:latin typeface="Calibri" pitchFamily="34" charset="0"/>
              </a:rPr>
              <a:t>CT = Preparación Convencional, CP </a:t>
            </a:r>
            <a:r>
              <a:rPr lang="es-ES" altLang="es-AR" sz="1800" dirty="0" smtClean="0">
                <a:solidFill>
                  <a:schemeClr val="tx1"/>
                </a:solidFill>
                <a:latin typeface="Calibri" pitchFamily="34" charset="0"/>
              </a:rPr>
              <a:t>=Labranza </a:t>
            </a:r>
            <a:r>
              <a:rPr lang="es-ES" altLang="es-AR" sz="1800" dirty="0" smtClean="0">
                <a:solidFill>
                  <a:schemeClr val="tx1"/>
                </a:solidFill>
                <a:latin typeface="Calibri" pitchFamily="34" charset="0"/>
              </a:rPr>
              <a:t>mínima con Escarificador, NT = Siembra Directa) (</a:t>
            </a:r>
            <a:r>
              <a:rPr lang="es-ES" altLang="es-AR" sz="1800" dirty="0" err="1" smtClean="0">
                <a:solidFill>
                  <a:schemeClr val="tx1"/>
                </a:solidFill>
                <a:latin typeface="Calibri" pitchFamily="34" charset="0"/>
              </a:rPr>
              <a:t>Roth</a:t>
            </a:r>
            <a:r>
              <a:rPr lang="es-ES" altLang="es-AR" sz="1800" dirty="0" smtClean="0">
                <a:solidFill>
                  <a:schemeClr val="tx1"/>
                </a:solidFill>
                <a:latin typeface="Calibri" pitchFamily="34" charset="0"/>
              </a:rPr>
              <a:t>, 1985).</a:t>
            </a:r>
          </a:p>
        </p:txBody>
      </p:sp>
      <p:pic>
        <p:nvPicPr>
          <p:cNvPr id="45059" name="Picture 4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7082" y="1851212"/>
            <a:ext cx="6087035" cy="3765176"/>
          </a:xfrm>
          <a:noFill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CCCCFF"/>
                    </a:gs>
                    <a:gs pos="100000">
                      <a:schemeClr val="bg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6682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274638"/>
            <a:ext cx="856863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s-ES" altLang="es-AR" sz="2000" dirty="0" smtClean="0">
                <a:solidFill>
                  <a:schemeClr val="tx1"/>
                </a:solidFill>
                <a:latin typeface="Calibri" pitchFamily="34" charset="0"/>
              </a:rPr>
              <a:t>Velocidad </a:t>
            </a:r>
            <a:r>
              <a:rPr lang="es-ES" altLang="es-AR" sz="2000" dirty="0" smtClean="0">
                <a:solidFill>
                  <a:schemeClr val="tx1"/>
                </a:solidFill>
                <a:latin typeface="Calibri" pitchFamily="34" charset="0"/>
              </a:rPr>
              <a:t>de infiltración luego de 6 años de aplicación de diferentes </a:t>
            </a:r>
            <a:r>
              <a:rPr lang="es-ES" altLang="es-AR" sz="2000" dirty="0" smtClean="0">
                <a:solidFill>
                  <a:schemeClr val="tx1"/>
                </a:solidFill>
                <a:latin typeface="Calibri" pitchFamily="34" charset="0"/>
              </a:rPr>
              <a:t>tratamientos de </a:t>
            </a:r>
            <a:r>
              <a:rPr lang="es-ES" altLang="es-AR" sz="2000" dirty="0" err="1" smtClean="0">
                <a:solidFill>
                  <a:schemeClr val="tx1"/>
                </a:solidFill>
                <a:latin typeface="Calibri" pitchFamily="34" charset="0"/>
              </a:rPr>
              <a:t>descompactación</a:t>
            </a:r>
            <a:r>
              <a:rPr lang="es-ES" altLang="es-AR" sz="200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s-ES" altLang="es-AR" sz="2000" dirty="0" err="1" smtClean="0">
                <a:solidFill>
                  <a:schemeClr val="tx1"/>
                </a:solidFill>
                <a:latin typeface="Calibri" pitchFamily="34" charset="0"/>
              </a:rPr>
              <a:t>subsuperficial</a:t>
            </a:r>
            <a:r>
              <a:rPr lang="es-ES" altLang="es-AR" sz="2000" dirty="0" smtClean="0">
                <a:solidFill>
                  <a:schemeClr val="tx1"/>
                </a:solidFill>
                <a:latin typeface="Calibri" pitchFamily="34" charset="0"/>
              </a:rPr>
              <a:t> y enmienda cálcica (</a:t>
            </a:r>
            <a:r>
              <a:rPr lang="es-ES" altLang="es-AR" sz="2000" dirty="0" err="1" smtClean="0">
                <a:solidFill>
                  <a:schemeClr val="tx1"/>
                </a:solidFill>
                <a:latin typeface="Calibri" pitchFamily="34" charset="0"/>
              </a:rPr>
              <a:t>Irurtia</a:t>
            </a:r>
            <a:r>
              <a:rPr lang="es-ES" altLang="es-AR" sz="200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s-ES" altLang="es-AR" sz="2000" i="1" dirty="0" smtClean="0">
                <a:solidFill>
                  <a:schemeClr val="tx1"/>
                </a:solidFill>
                <a:latin typeface="Calibri" pitchFamily="34" charset="0"/>
              </a:rPr>
              <a:t>et al</a:t>
            </a:r>
            <a:r>
              <a:rPr lang="es-ES" altLang="es-AR" sz="2000" dirty="0" smtClean="0">
                <a:solidFill>
                  <a:schemeClr val="tx1"/>
                </a:solidFill>
                <a:latin typeface="Calibri" pitchFamily="34" charset="0"/>
              </a:rPr>
              <a:t>., 2008).</a:t>
            </a:r>
          </a:p>
        </p:txBody>
      </p:sp>
      <p:pic>
        <p:nvPicPr>
          <p:cNvPr id="4608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916113"/>
            <a:ext cx="8351837" cy="211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8775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236314" y="980728"/>
            <a:ext cx="8656166" cy="756084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28650" indent="-628650">
              <a:lnSpc>
                <a:spcPct val="80000"/>
              </a:lnSpc>
              <a:buClr>
                <a:srgbClr val="00007D"/>
              </a:buClr>
              <a:buFont typeface="Wingdings"/>
              <a:buNone/>
            </a:pPr>
            <a:r>
              <a:rPr lang="es-ES" altLang="es-AR" sz="48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Control del escurrimiento</a:t>
            </a:r>
          </a:p>
        </p:txBody>
      </p:sp>
      <p:pic>
        <p:nvPicPr>
          <p:cNvPr id="9" name="8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3245410"/>
            <a:ext cx="3384377" cy="2415838"/>
          </a:xfrm>
          <a:prstGeom prst="rect">
            <a:avLst/>
          </a:prstGeom>
        </p:spPr>
      </p:pic>
      <p:pic>
        <p:nvPicPr>
          <p:cNvPr id="10" name="9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708920"/>
            <a:ext cx="2887201" cy="2162614"/>
          </a:xfrm>
          <a:prstGeom prst="rect">
            <a:avLst/>
          </a:prstGeom>
        </p:spPr>
      </p:pic>
      <p:pic>
        <p:nvPicPr>
          <p:cNvPr id="11" name="10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4054327"/>
            <a:ext cx="3012117" cy="2256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222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dad">
  <a:themeElements>
    <a:clrScheme name="Perspectiva">
      <a:dk1>
        <a:sysClr val="windowText" lastClr="000000"/>
      </a:dk1>
      <a:lt1>
        <a:sysClr val="window" lastClr="FFFFFF"/>
      </a:lt1>
      <a:dk2>
        <a:srgbClr val="283138"/>
      </a:dk2>
      <a:lt2>
        <a:srgbClr val="FF8600"/>
      </a:lt2>
      <a:accent1>
        <a:srgbClr val="838D9B"/>
      </a:accent1>
      <a:accent2>
        <a:srgbClr val="D2610C"/>
      </a:accent2>
      <a:accent3>
        <a:srgbClr val="80716A"/>
      </a:accent3>
      <a:accent4>
        <a:srgbClr val="94147C"/>
      </a:accent4>
      <a:accent5>
        <a:srgbClr val="5D5AD2"/>
      </a:accent5>
      <a:accent6>
        <a:srgbClr val="6F6C7D"/>
      </a:accent6>
      <a:hlink>
        <a:srgbClr val="6187E3"/>
      </a:hlink>
      <a:folHlink>
        <a:srgbClr val="7B8EB8"/>
      </a:folHlink>
    </a:clrScheme>
    <a:fontScheme name="Equidad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dad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Equidad">
  <a:themeElements>
    <a:clrScheme name="Equidad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dad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dad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Equidad">
  <a:themeElements>
    <a:clrScheme name="Perspectiva">
      <a:dk1>
        <a:sysClr val="windowText" lastClr="000000"/>
      </a:dk1>
      <a:lt1>
        <a:sysClr val="window" lastClr="FFFFFF"/>
      </a:lt1>
      <a:dk2>
        <a:srgbClr val="283138"/>
      </a:dk2>
      <a:lt2>
        <a:srgbClr val="FF8600"/>
      </a:lt2>
      <a:accent1>
        <a:srgbClr val="838D9B"/>
      </a:accent1>
      <a:accent2>
        <a:srgbClr val="D2610C"/>
      </a:accent2>
      <a:accent3>
        <a:srgbClr val="80716A"/>
      </a:accent3>
      <a:accent4>
        <a:srgbClr val="94147C"/>
      </a:accent4>
      <a:accent5>
        <a:srgbClr val="5D5AD2"/>
      </a:accent5>
      <a:accent6>
        <a:srgbClr val="6F6C7D"/>
      </a:accent6>
      <a:hlink>
        <a:srgbClr val="6187E3"/>
      </a:hlink>
      <a:folHlink>
        <a:srgbClr val="7B8EB8"/>
      </a:folHlink>
    </a:clrScheme>
    <a:fontScheme name="Equidad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dad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Equidad">
  <a:themeElements>
    <a:clrScheme name="Equidad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dad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dad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825</TotalTime>
  <Words>746</Words>
  <Application>Microsoft Office PowerPoint</Application>
  <PresentationFormat>Presentación en pantalla (4:3)</PresentationFormat>
  <Paragraphs>152</Paragraphs>
  <Slides>26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4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26</vt:i4>
      </vt:variant>
    </vt:vector>
  </HeadingPairs>
  <TitlesOfParts>
    <vt:vector size="31" baseType="lpstr">
      <vt:lpstr>Equidad</vt:lpstr>
      <vt:lpstr>1_Equidad</vt:lpstr>
      <vt:lpstr>2_Equidad</vt:lpstr>
      <vt:lpstr>3_Equidad</vt:lpstr>
      <vt:lpstr>Image</vt:lpstr>
      <vt:lpstr>Prácticas Prevención y Control de la Erosión Hídrica</vt:lpstr>
      <vt:lpstr>Presentación de PowerPoint</vt:lpstr>
      <vt:lpstr>Presentación de PowerPoint</vt:lpstr>
      <vt:lpstr>Presentación de PowerPoint</vt:lpstr>
      <vt:lpstr>Presentación de PowerPoint</vt:lpstr>
      <vt:lpstr>Efecto de la cobertura del suelo con residuos de cultivos sobre el potencial relativo de erosión hídrica y eólica.</vt:lpstr>
      <vt:lpstr> Escorrentía total después de 60 minutos de lluvia simulada de acuerdo con el porcentaje de cobertura y preparación del suelo  (CT = Preparación Convencional, CP =Labranza mínima con Escarificador, NT = Siembra Directa) (Roth, 1985).</vt:lpstr>
      <vt:lpstr>Velocidad de infiltración luego de 6 años de aplicación de diferentes tratamientos de descompactación subsuperficial y enmienda cálcica (Irurtia et al., 2008).</vt:lpstr>
      <vt:lpstr>Presentación de PowerPoint</vt:lpstr>
      <vt:lpstr>  </vt:lpstr>
      <vt:lpstr>Cálculo del Escurrimiento Superficial en una CUENCA </vt:lpstr>
      <vt:lpstr>Presentación de PowerPoint</vt:lpstr>
      <vt:lpstr>Presentación de PowerPoint</vt:lpstr>
      <vt:lpstr>Esquema del ciclo hidrológico en un sistema suelo-planta</vt:lpstr>
      <vt:lpstr>Canales de Guarda y      Desagües Vegetados</vt:lpstr>
      <vt:lpstr>Canal de Guarda o Desvío</vt:lpstr>
      <vt:lpstr>Presentación de PowerPoint</vt:lpstr>
      <vt:lpstr>Presentación de PowerPoint</vt:lpstr>
      <vt:lpstr>Presentación de PowerPoint</vt:lpstr>
      <vt:lpstr>Desagües vegetados</vt:lpstr>
      <vt:lpstr>Presentación de PowerPoint</vt:lpstr>
      <vt:lpstr>Presentación de PowerPoint</vt:lpstr>
      <vt:lpstr> Diferentes tipos de localización de desagües de terrazas.  Las líneas llenas indican las terrazas, las flechas indican el escurrimiento y las zonas grises indican canales de desagüe.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erosion</dc:title>
  <dc:creator>Usuario</dc:creator>
  <cp:lastModifiedBy>usuario</cp:lastModifiedBy>
  <cp:revision>85</cp:revision>
  <dcterms:created xsi:type="dcterms:W3CDTF">2016-03-17T12:31:07Z</dcterms:created>
  <dcterms:modified xsi:type="dcterms:W3CDTF">2018-03-17T18:35:41Z</dcterms:modified>
</cp:coreProperties>
</file>