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302" r:id="rId3"/>
    <p:sldId id="303" r:id="rId4"/>
    <p:sldId id="315" r:id="rId5"/>
    <p:sldId id="305" r:id="rId6"/>
    <p:sldId id="306" r:id="rId7"/>
    <p:sldId id="307" r:id="rId8"/>
    <p:sldId id="308" r:id="rId9"/>
    <p:sldId id="309" r:id="rId10"/>
    <p:sldId id="310" r:id="rId11"/>
    <p:sldId id="311" r:id="rId12"/>
    <p:sldId id="312" r:id="rId13"/>
    <p:sldId id="318" r:id="rId14"/>
    <p:sldId id="314" r:id="rId15"/>
    <p:sldId id="319" r:id="rId16"/>
    <p:sldId id="320" r:id="rId17"/>
    <p:sldId id="316" r:id="rId18"/>
    <p:sldId id="259" r:id="rId19"/>
    <p:sldId id="260" r:id="rId20"/>
    <p:sldId id="261" r:id="rId21"/>
    <p:sldId id="265" r:id="rId22"/>
    <p:sldId id="262" r:id="rId23"/>
    <p:sldId id="264" r:id="rId24"/>
    <p:sldId id="267" r:id="rId25"/>
    <p:sldId id="268" r:id="rId26"/>
    <p:sldId id="269" r:id="rId27"/>
    <p:sldId id="273" r:id="rId28"/>
    <p:sldId id="272" r:id="rId29"/>
    <p:sldId id="271" r:id="rId30"/>
    <p:sldId id="270" r:id="rId31"/>
    <p:sldId id="274" r:id="rId32"/>
    <p:sldId id="278" r:id="rId33"/>
    <p:sldId id="279" r:id="rId34"/>
    <p:sldId id="280" r:id="rId35"/>
    <p:sldId id="285" r:id="rId36"/>
    <p:sldId id="286" r:id="rId37"/>
    <p:sldId id="287" r:id="rId38"/>
    <p:sldId id="281" r:id="rId39"/>
    <p:sldId id="282" r:id="rId40"/>
    <p:sldId id="283" r:id="rId41"/>
    <p:sldId id="288" r:id="rId42"/>
    <p:sldId id="293" r:id="rId43"/>
    <p:sldId id="290" r:id="rId44"/>
    <p:sldId id="291" r:id="rId45"/>
    <p:sldId id="304" r:id="rId46"/>
    <p:sldId id="321" r:id="rId47"/>
    <p:sldId id="294" r:id="rId48"/>
    <p:sldId id="295" r:id="rId49"/>
    <p:sldId id="297" r:id="rId50"/>
    <p:sldId id="300" r:id="rId51"/>
    <p:sldId id="301" r:id="rId52"/>
    <p:sldId id="298" r:id="rId53"/>
    <p:sldId id="299" r:id="rId54"/>
  </p:sldIdLst>
  <p:sldSz cx="9144000" cy="6858000" type="screen4x3"/>
  <p:notesSz cx="6858000" cy="9144000"/>
  <p:defaultTextStyle>
    <a:defPPr>
      <a:defRPr lang="es-A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757"/>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46" autoAdjust="0"/>
    <p:restoredTop sz="94660"/>
  </p:normalViewPr>
  <p:slideViewPr>
    <p:cSldViewPr>
      <p:cViewPr varScale="1">
        <p:scale>
          <a:sx n="66" d="100"/>
          <a:sy n="66" d="100"/>
        </p:scale>
        <p:origin x="1314"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s-A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CB60C92B-77BC-4695-BCA1-720552514DA2}" type="datetimeFigureOut">
              <a:rPr lang="es-AR"/>
              <a:pPr>
                <a:defRPr/>
              </a:pPr>
              <a:t>4/5/2021</a:t>
            </a:fld>
            <a:endParaRPr lang="es-AR"/>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AR" noProof="0" smtClean="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AR" noProof="0" smtClean="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s-A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385BC30C-5FFF-4833-B6F2-D7E98C478C3E}" type="slidenum">
              <a:rPr lang="es-AR"/>
              <a:pPr>
                <a:defRPr/>
              </a:pPr>
              <a:t>‹Nº›</a:t>
            </a:fld>
            <a:endParaRPr lang="es-A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5325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AR" smtClean="0"/>
          </a:p>
        </p:txBody>
      </p:sp>
      <p:sp>
        <p:nvSpPr>
          <p:cNvPr id="53252"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87905C3-4C84-4C87-80B5-2B81F5C31ED6}" type="slidenum">
              <a:rPr lang="es-AR" smtClean="0"/>
              <a:pPr/>
              <a:t>20</a:t>
            </a:fld>
            <a:endParaRPr lang="es-A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54275"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AR" smtClean="0"/>
          </a:p>
        </p:txBody>
      </p:sp>
      <p:sp>
        <p:nvSpPr>
          <p:cNvPr id="54276"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B1275CE-BFE6-4A75-87DD-3BB70921323C}" type="slidenum">
              <a:rPr lang="es-AR" smtClean="0"/>
              <a:pPr/>
              <a:t>25</a:t>
            </a:fld>
            <a:endParaRPr lang="es-A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AR"/>
          </a:p>
        </p:txBody>
      </p:sp>
      <p:sp>
        <p:nvSpPr>
          <p:cNvPr id="4" name="3 Marcador de fecha"/>
          <p:cNvSpPr>
            <a:spLocks noGrp="1"/>
          </p:cNvSpPr>
          <p:nvPr>
            <p:ph type="dt" sz="half" idx="10"/>
          </p:nvPr>
        </p:nvSpPr>
        <p:spPr/>
        <p:txBody>
          <a:bodyPr/>
          <a:lstStyle>
            <a:lvl1pPr>
              <a:defRPr/>
            </a:lvl1pPr>
          </a:lstStyle>
          <a:p>
            <a:pPr>
              <a:defRPr/>
            </a:pPr>
            <a:fld id="{EB78D0EF-CC77-4FD3-AAC4-01A75282200F}" type="datetimeFigureOut">
              <a:rPr lang="es-AR"/>
              <a:pPr>
                <a:defRPr/>
              </a:pPr>
              <a:t>4/5/2021</a:t>
            </a:fld>
            <a:endParaRPr lang="es-AR"/>
          </a:p>
        </p:txBody>
      </p:sp>
      <p:sp>
        <p:nvSpPr>
          <p:cNvPr id="5" name="4 Marcador de pie de página"/>
          <p:cNvSpPr>
            <a:spLocks noGrp="1"/>
          </p:cNvSpPr>
          <p:nvPr>
            <p:ph type="ftr" sz="quarter" idx="11"/>
          </p:nvPr>
        </p:nvSpPr>
        <p:spPr/>
        <p:txBody>
          <a:bodyPr/>
          <a:lstStyle>
            <a:lvl1pPr>
              <a:defRPr/>
            </a:lvl1pPr>
          </a:lstStyle>
          <a:p>
            <a:pPr>
              <a:defRPr/>
            </a:pPr>
            <a:endParaRPr lang="es-AR"/>
          </a:p>
        </p:txBody>
      </p:sp>
      <p:sp>
        <p:nvSpPr>
          <p:cNvPr id="6" name="5 Marcador de número de diapositiva"/>
          <p:cNvSpPr>
            <a:spLocks noGrp="1"/>
          </p:cNvSpPr>
          <p:nvPr>
            <p:ph type="sldNum" sz="quarter" idx="12"/>
          </p:nvPr>
        </p:nvSpPr>
        <p:spPr/>
        <p:txBody>
          <a:bodyPr/>
          <a:lstStyle>
            <a:lvl1pPr>
              <a:defRPr/>
            </a:lvl1pPr>
          </a:lstStyle>
          <a:p>
            <a:pPr>
              <a:defRPr/>
            </a:pPr>
            <a:fld id="{06B0D55F-156B-4A8B-96C5-BA610553295B}" type="slidenum">
              <a:rPr lang="es-AR"/>
              <a:pPr>
                <a:defRPr/>
              </a:pPr>
              <a:t>‹Nº›</a:t>
            </a:fld>
            <a:endParaRPr lang="es-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lvl1pPr>
              <a:defRPr/>
            </a:lvl1pPr>
          </a:lstStyle>
          <a:p>
            <a:pPr>
              <a:defRPr/>
            </a:pPr>
            <a:fld id="{5D443584-A46B-4CE2-8C38-79B79D0C14B5}" type="datetimeFigureOut">
              <a:rPr lang="es-AR"/>
              <a:pPr>
                <a:defRPr/>
              </a:pPr>
              <a:t>4/5/2021</a:t>
            </a:fld>
            <a:endParaRPr lang="es-AR"/>
          </a:p>
        </p:txBody>
      </p:sp>
      <p:sp>
        <p:nvSpPr>
          <p:cNvPr id="5" name="4 Marcador de pie de página"/>
          <p:cNvSpPr>
            <a:spLocks noGrp="1"/>
          </p:cNvSpPr>
          <p:nvPr>
            <p:ph type="ftr" sz="quarter" idx="11"/>
          </p:nvPr>
        </p:nvSpPr>
        <p:spPr/>
        <p:txBody>
          <a:bodyPr/>
          <a:lstStyle>
            <a:lvl1pPr>
              <a:defRPr/>
            </a:lvl1pPr>
          </a:lstStyle>
          <a:p>
            <a:pPr>
              <a:defRPr/>
            </a:pPr>
            <a:endParaRPr lang="es-AR"/>
          </a:p>
        </p:txBody>
      </p:sp>
      <p:sp>
        <p:nvSpPr>
          <p:cNvPr id="6" name="5 Marcador de número de diapositiva"/>
          <p:cNvSpPr>
            <a:spLocks noGrp="1"/>
          </p:cNvSpPr>
          <p:nvPr>
            <p:ph type="sldNum" sz="quarter" idx="12"/>
          </p:nvPr>
        </p:nvSpPr>
        <p:spPr/>
        <p:txBody>
          <a:bodyPr/>
          <a:lstStyle>
            <a:lvl1pPr>
              <a:defRPr/>
            </a:lvl1pPr>
          </a:lstStyle>
          <a:p>
            <a:pPr>
              <a:defRPr/>
            </a:pPr>
            <a:fld id="{5D98DCC9-A591-473D-80A5-EAF7458EF7FF}" type="slidenum">
              <a:rPr lang="es-AR"/>
              <a:pPr>
                <a:defRPr/>
              </a:pPr>
              <a:t>‹Nº›</a:t>
            </a:fld>
            <a:endParaRPr lang="es-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lvl1pPr>
              <a:defRPr/>
            </a:lvl1pPr>
          </a:lstStyle>
          <a:p>
            <a:pPr>
              <a:defRPr/>
            </a:pPr>
            <a:fld id="{A93BF7A2-5EA1-4D2B-AC06-A532924BED53}" type="datetimeFigureOut">
              <a:rPr lang="es-AR"/>
              <a:pPr>
                <a:defRPr/>
              </a:pPr>
              <a:t>4/5/2021</a:t>
            </a:fld>
            <a:endParaRPr lang="es-AR"/>
          </a:p>
        </p:txBody>
      </p:sp>
      <p:sp>
        <p:nvSpPr>
          <p:cNvPr id="5" name="4 Marcador de pie de página"/>
          <p:cNvSpPr>
            <a:spLocks noGrp="1"/>
          </p:cNvSpPr>
          <p:nvPr>
            <p:ph type="ftr" sz="quarter" idx="11"/>
          </p:nvPr>
        </p:nvSpPr>
        <p:spPr/>
        <p:txBody>
          <a:bodyPr/>
          <a:lstStyle>
            <a:lvl1pPr>
              <a:defRPr/>
            </a:lvl1pPr>
          </a:lstStyle>
          <a:p>
            <a:pPr>
              <a:defRPr/>
            </a:pPr>
            <a:endParaRPr lang="es-AR"/>
          </a:p>
        </p:txBody>
      </p:sp>
      <p:sp>
        <p:nvSpPr>
          <p:cNvPr id="6" name="5 Marcador de número de diapositiva"/>
          <p:cNvSpPr>
            <a:spLocks noGrp="1"/>
          </p:cNvSpPr>
          <p:nvPr>
            <p:ph type="sldNum" sz="quarter" idx="12"/>
          </p:nvPr>
        </p:nvSpPr>
        <p:spPr/>
        <p:txBody>
          <a:bodyPr/>
          <a:lstStyle>
            <a:lvl1pPr>
              <a:defRPr/>
            </a:lvl1pPr>
          </a:lstStyle>
          <a:p>
            <a:pPr>
              <a:defRPr/>
            </a:pPr>
            <a:fld id="{38988FF3-195A-4E4D-B535-408D17DBB6B9}" type="slidenum">
              <a:rPr lang="es-AR"/>
              <a:pPr>
                <a:defRPr/>
              </a:pPr>
              <a:t>‹Nº›</a:t>
            </a:fld>
            <a:endParaRPr lang="es-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lvl1pPr>
              <a:defRPr/>
            </a:lvl1pPr>
          </a:lstStyle>
          <a:p>
            <a:pPr>
              <a:defRPr/>
            </a:pPr>
            <a:fld id="{58D1AC16-4573-411D-A8DC-FD656F475EDE}" type="datetimeFigureOut">
              <a:rPr lang="es-AR"/>
              <a:pPr>
                <a:defRPr/>
              </a:pPr>
              <a:t>4/5/2021</a:t>
            </a:fld>
            <a:endParaRPr lang="es-AR"/>
          </a:p>
        </p:txBody>
      </p:sp>
      <p:sp>
        <p:nvSpPr>
          <p:cNvPr id="5" name="4 Marcador de pie de página"/>
          <p:cNvSpPr>
            <a:spLocks noGrp="1"/>
          </p:cNvSpPr>
          <p:nvPr>
            <p:ph type="ftr" sz="quarter" idx="11"/>
          </p:nvPr>
        </p:nvSpPr>
        <p:spPr/>
        <p:txBody>
          <a:bodyPr/>
          <a:lstStyle>
            <a:lvl1pPr>
              <a:defRPr/>
            </a:lvl1pPr>
          </a:lstStyle>
          <a:p>
            <a:pPr>
              <a:defRPr/>
            </a:pPr>
            <a:endParaRPr lang="es-AR"/>
          </a:p>
        </p:txBody>
      </p:sp>
      <p:sp>
        <p:nvSpPr>
          <p:cNvPr id="6" name="5 Marcador de número de diapositiva"/>
          <p:cNvSpPr>
            <a:spLocks noGrp="1"/>
          </p:cNvSpPr>
          <p:nvPr>
            <p:ph type="sldNum" sz="quarter" idx="12"/>
          </p:nvPr>
        </p:nvSpPr>
        <p:spPr/>
        <p:txBody>
          <a:bodyPr/>
          <a:lstStyle>
            <a:lvl1pPr>
              <a:defRPr/>
            </a:lvl1pPr>
          </a:lstStyle>
          <a:p>
            <a:pPr>
              <a:defRPr/>
            </a:pPr>
            <a:fld id="{1B6ED7FF-F8D7-4B32-8EC8-F50346224DEB}" type="slidenum">
              <a:rPr lang="es-AR"/>
              <a:pPr>
                <a:defRPr/>
              </a:pPr>
              <a:t>‹Nº›</a:t>
            </a:fld>
            <a:endParaRPr lang="es-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04943481-33B1-4E43-887A-76AFABD4605D}" type="datetimeFigureOut">
              <a:rPr lang="es-AR"/>
              <a:pPr>
                <a:defRPr/>
              </a:pPr>
              <a:t>4/5/2021</a:t>
            </a:fld>
            <a:endParaRPr lang="es-AR"/>
          </a:p>
        </p:txBody>
      </p:sp>
      <p:sp>
        <p:nvSpPr>
          <p:cNvPr id="5" name="4 Marcador de pie de página"/>
          <p:cNvSpPr>
            <a:spLocks noGrp="1"/>
          </p:cNvSpPr>
          <p:nvPr>
            <p:ph type="ftr" sz="quarter" idx="11"/>
          </p:nvPr>
        </p:nvSpPr>
        <p:spPr/>
        <p:txBody>
          <a:bodyPr/>
          <a:lstStyle>
            <a:lvl1pPr>
              <a:defRPr/>
            </a:lvl1pPr>
          </a:lstStyle>
          <a:p>
            <a:pPr>
              <a:defRPr/>
            </a:pPr>
            <a:endParaRPr lang="es-AR"/>
          </a:p>
        </p:txBody>
      </p:sp>
      <p:sp>
        <p:nvSpPr>
          <p:cNvPr id="6" name="5 Marcador de número de diapositiva"/>
          <p:cNvSpPr>
            <a:spLocks noGrp="1"/>
          </p:cNvSpPr>
          <p:nvPr>
            <p:ph type="sldNum" sz="quarter" idx="12"/>
          </p:nvPr>
        </p:nvSpPr>
        <p:spPr/>
        <p:txBody>
          <a:bodyPr/>
          <a:lstStyle>
            <a:lvl1pPr>
              <a:defRPr/>
            </a:lvl1pPr>
          </a:lstStyle>
          <a:p>
            <a:pPr>
              <a:defRPr/>
            </a:pPr>
            <a:fld id="{8EE29EEC-1AC7-4870-84A3-37696E6404E9}" type="slidenum">
              <a:rPr lang="es-AR"/>
              <a:pPr>
                <a:defRPr/>
              </a:pPr>
              <a:t>‹Nº›</a:t>
            </a:fld>
            <a:endParaRPr lang="es-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3 Marcador de fecha"/>
          <p:cNvSpPr>
            <a:spLocks noGrp="1"/>
          </p:cNvSpPr>
          <p:nvPr>
            <p:ph type="dt" sz="half" idx="10"/>
          </p:nvPr>
        </p:nvSpPr>
        <p:spPr/>
        <p:txBody>
          <a:bodyPr/>
          <a:lstStyle>
            <a:lvl1pPr>
              <a:defRPr/>
            </a:lvl1pPr>
          </a:lstStyle>
          <a:p>
            <a:pPr>
              <a:defRPr/>
            </a:pPr>
            <a:fld id="{4BE26275-D626-4ED9-B670-91C168D8CA7D}" type="datetimeFigureOut">
              <a:rPr lang="es-AR"/>
              <a:pPr>
                <a:defRPr/>
              </a:pPr>
              <a:t>4/5/2021</a:t>
            </a:fld>
            <a:endParaRPr lang="es-AR"/>
          </a:p>
        </p:txBody>
      </p:sp>
      <p:sp>
        <p:nvSpPr>
          <p:cNvPr id="6" name="4 Marcador de pie de página"/>
          <p:cNvSpPr>
            <a:spLocks noGrp="1"/>
          </p:cNvSpPr>
          <p:nvPr>
            <p:ph type="ftr" sz="quarter" idx="11"/>
          </p:nvPr>
        </p:nvSpPr>
        <p:spPr/>
        <p:txBody>
          <a:bodyPr/>
          <a:lstStyle>
            <a:lvl1pPr>
              <a:defRPr/>
            </a:lvl1pPr>
          </a:lstStyle>
          <a:p>
            <a:pPr>
              <a:defRPr/>
            </a:pPr>
            <a:endParaRPr lang="es-AR"/>
          </a:p>
        </p:txBody>
      </p:sp>
      <p:sp>
        <p:nvSpPr>
          <p:cNvPr id="7" name="5 Marcador de número de diapositiva"/>
          <p:cNvSpPr>
            <a:spLocks noGrp="1"/>
          </p:cNvSpPr>
          <p:nvPr>
            <p:ph type="sldNum" sz="quarter" idx="12"/>
          </p:nvPr>
        </p:nvSpPr>
        <p:spPr/>
        <p:txBody>
          <a:bodyPr/>
          <a:lstStyle>
            <a:lvl1pPr>
              <a:defRPr/>
            </a:lvl1pPr>
          </a:lstStyle>
          <a:p>
            <a:pPr>
              <a:defRPr/>
            </a:pPr>
            <a:fld id="{11599CE2-CEAA-4167-AE91-589901C2EC9B}" type="slidenum">
              <a:rPr lang="es-AR"/>
              <a:pPr>
                <a:defRPr/>
              </a:pPr>
              <a:t>‹Nº›</a:t>
            </a:fld>
            <a:endParaRPr lang="es-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3 Marcador de fecha"/>
          <p:cNvSpPr>
            <a:spLocks noGrp="1"/>
          </p:cNvSpPr>
          <p:nvPr>
            <p:ph type="dt" sz="half" idx="10"/>
          </p:nvPr>
        </p:nvSpPr>
        <p:spPr/>
        <p:txBody>
          <a:bodyPr/>
          <a:lstStyle>
            <a:lvl1pPr>
              <a:defRPr/>
            </a:lvl1pPr>
          </a:lstStyle>
          <a:p>
            <a:pPr>
              <a:defRPr/>
            </a:pPr>
            <a:fld id="{24FCE51C-631D-4CC7-91C8-FAF479846067}" type="datetimeFigureOut">
              <a:rPr lang="es-AR"/>
              <a:pPr>
                <a:defRPr/>
              </a:pPr>
              <a:t>4/5/2021</a:t>
            </a:fld>
            <a:endParaRPr lang="es-AR"/>
          </a:p>
        </p:txBody>
      </p:sp>
      <p:sp>
        <p:nvSpPr>
          <p:cNvPr id="8" name="4 Marcador de pie de página"/>
          <p:cNvSpPr>
            <a:spLocks noGrp="1"/>
          </p:cNvSpPr>
          <p:nvPr>
            <p:ph type="ftr" sz="quarter" idx="11"/>
          </p:nvPr>
        </p:nvSpPr>
        <p:spPr/>
        <p:txBody>
          <a:bodyPr/>
          <a:lstStyle>
            <a:lvl1pPr>
              <a:defRPr/>
            </a:lvl1pPr>
          </a:lstStyle>
          <a:p>
            <a:pPr>
              <a:defRPr/>
            </a:pPr>
            <a:endParaRPr lang="es-AR"/>
          </a:p>
        </p:txBody>
      </p:sp>
      <p:sp>
        <p:nvSpPr>
          <p:cNvPr id="9" name="5 Marcador de número de diapositiva"/>
          <p:cNvSpPr>
            <a:spLocks noGrp="1"/>
          </p:cNvSpPr>
          <p:nvPr>
            <p:ph type="sldNum" sz="quarter" idx="12"/>
          </p:nvPr>
        </p:nvSpPr>
        <p:spPr/>
        <p:txBody>
          <a:bodyPr/>
          <a:lstStyle>
            <a:lvl1pPr>
              <a:defRPr/>
            </a:lvl1pPr>
          </a:lstStyle>
          <a:p>
            <a:pPr>
              <a:defRPr/>
            </a:pPr>
            <a:fld id="{15EB8C2F-FC9B-4D41-98D1-0786BEBE6401}" type="slidenum">
              <a:rPr lang="es-AR"/>
              <a:pPr>
                <a:defRPr/>
              </a:pPr>
              <a:t>‹Nº›</a:t>
            </a:fld>
            <a:endParaRPr lang="es-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3 Marcador de fecha"/>
          <p:cNvSpPr>
            <a:spLocks noGrp="1"/>
          </p:cNvSpPr>
          <p:nvPr>
            <p:ph type="dt" sz="half" idx="10"/>
          </p:nvPr>
        </p:nvSpPr>
        <p:spPr/>
        <p:txBody>
          <a:bodyPr/>
          <a:lstStyle>
            <a:lvl1pPr>
              <a:defRPr/>
            </a:lvl1pPr>
          </a:lstStyle>
          <a:p>
            <a:pPr>
              <a:defRPr/>
            </a:pPr>
            <a:fld id="{63FC5FEA-659F-4193-99DC-1CA9982E425C}" type="datetimeFigureOut">
              <a:rPr lang="es-AR"/>
              <a:pPr>
                <a:defRPr/>
              </a:pPr>
              <a:t>4/5/2021</a:t>
            </a:fld>
            <a:endParaRPr lang="es-AR"/>
          </a:p>
        </p:txBody>
      </p:sp>
      <p:sp>
        <p:nvSpPr>
          <p:cNvPr id="4" name="4 Marcador de pie de página"/>
          <p:cNvSpPr>
            <a:spLocks noGrp="1"/>
          </p:cNvSpPr>
          <p:nvPr>
            <p:ph type="ftr" sz="quarter" idx="11"/>
          </p:nvPr>
        </p:nvSpPr>
        <p:spPr/>
        <p:txBody>
          <a:bodyPr/>
          <a:lstStyle>
            <a:lvl1pPr>
              <a:defRPr/>
            </a:lvl1pPr>
          </a:lstStyle>
          <a:p>
            <a:pPr>
              <a:defRPr/>
            </a:pPr>
            <a:endParaRPr lang="es-AR"/>
          </a:p>
        </p:txBody>
      </p:sp>
      <p:sp>
        <p:nvSpPr>
          <p:cNvPr id="5" name="5 Marcador de número de diapositiva"/>
          <p:cNvSpPr>
            <a:spLocks noGrp="1"/>
          </p:cNvSpPr>
          <p:nvPr>
            <p:ph type="sldNum" sz="quarter" idx="12"/>
          </p:nvPr>
        </p:nvSpPr>
        <p:spPr/>
        <p:txBody>
          <a:bodyPr/>
          <a:lstStyle>
            <a:lvl1pPr>
              <a:defRPr/>
            </a:lvl1pPr>
          </a:lstStyle>
          <a:p>
            <a:pPr>
              <a:defRPr/>
            </a:pPr>
            <a:fld id="{19FBF3E4-CD82-4219-B917-8268957F1173}" type="slidenum">
              <a:rPr lang="es-AR"/>
              <a:pPr>
                <a:defRPr/>
              </a:pPr>
              <a:t>‹Nº›</a:t>
            </a:fld>
            <a:endParaRPr lang="es-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AAF5F7C5-5D50-4726-B5EE-AC58271596A8}" type="datetimeFigureOut">
              <a:rPr lang="es-AR"/>
              <a:pPr>
                <a:defRPr/>
              </a:pPr>
              <a:t>4/5/2021</a:t>
            </a:fld>
            <a:endParaRPr lang="es-AR"/>
          </a:p>
        </p:txBody>
      </p:sp>
      <p:sp>
        <p:nvSpPr>
          <p:cNvPr id="3" name="4 Marcador de pie de página"/>
          <p:cNvSpPr>
            <a:spLocks noGrp="1"/>
          </p:cNvSpPr>
          <p:nvPr>
            <p:ph type="ftr" sz="quarter" idx="11"/>
          </p:nvPr>
        </p:nvSpPr>
        <p:spPr/>
        <p:txBody>
          <a:bodyPr/>
          <a:lstStyle>
            <a:lvl1pPr>
              <a:defRPr/>
            </a:lvl1pPr>
          </a:lstStyle>
          <a:p>
            <a:pPr>
              <a:defRPr/>
            </a:pPr>
            <a:endParaRPr lang="es-AR"/>
          </a:p>
        </p:txBody>
      </p:sp>
      <p:sp>
        <p:nvSpPr>
          <p:cNvPr id="4" name="5 Marcador de número de diapositiva"/>
          <p:cNvSpPr>
            <a:spLocks noGrp="1"/>
          </p:cNvSpPr>
          <p:nvPr>
            <p:ph type="sldNum" sz="quarter" idx="12"/>
          </p:nvPr>
        </p:nvSpPr>
        <p:spPr/>
        <p:txBody>
          <a:bodyPr/>
          <a:lstStyle>
            <a:lvl1pPr>
              <a:defRPr/>
            </a:lvl1pPr>
          </a:lstStyle>
          <a:p>
            <a:pPr>
              <a:defRPr/>
            </a:pPr>
            <a:fld id="{650584D5-8E08-4C37-9739-6820C4C5529E}" type="slidenum">
              <a:rPr lang="es-AR"/>
              <a:pPr>
                <a:defRPr/>
              </a:pPr>
              <a:t>‹Nº›</a:t>
            </a:fld>
            <a:endParaRPr lang="es-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96EA1405-4299-46FC-9F1B-E8FB9598C060}" type="datetimeFigureOut">
              <a:rPr lang="es-AR"/>
              <a:pPr>
                <a:defRPr/>
              </a:pPr>
              <a:t>4/5/2021</a:t>
            </a:fld>
            <a:endParaRPr lang="es-AR"/>
          </a:p>
        </p:txBody>
      </p:sp>
      <p:sp>
        <p:nvSpPr>
          <p:cNvPr id="6" name="4 Marcador de pie de página"/>
          <p:cNvSpPr>
            <a:spLocks noGrp="1"/>
          </p:cNvSpPr>
          <p:nvPr>
            <p:ph type="ftr" sz="quarter" idx="11"/>
          </p:nvPr>
        </p:nvSpPr>
        <p:spPr/>
        <p:txBody>
          <a:bodyPr/>
          <a:lstStyle>
            <a:lvl1pPr>
              <a:defRPr/>
            </a:lvl1pPr>
          </a:lstStyle>
          <a:p>
            <a:pPr>
              <a:defRPr/>
            </a:pPr>
            <a:endParaRPr lang="es-AR"/>
          </a:p>
        </p:txBody>
      </p:sp>
      <p:sp>
        <p:nvSpPr>
          <p:cNvPr id="7" name="5 Marcador de número de diapositiva"/>
          <p:cNvSpPr>
            <a:spLocks noGrp="1"/>
          </p:cNvSpPr>
          <p:nvPr>
            <p:ph type="sldNum" sz="quarter" idx="12"/>
          </p:nvPr>
        </p:nvSpPr>
        <p:spPr/>
        <p:txBody>
          <a:bodyPr/>
          <a:lstStyle>
            <a:lvl1pPr>
              <a:defRPr/>
            </a:lvl1pPr>
          </a:lstStyle>
          <a:p>
            <a:pPr>
              <a:defRPr/>
            </a:pPr>
            <a:fld id="{1674FFC4-C585-4A8E-BBC5-E911E0FBECEA}" type="slidenum">
              <a:rPr lang="es-AR"/>
              <a:pPr>
                <a:defRPr/>
              </a:pPr>
              <a:t>‹Nº›</a:t>
            </a:fld>
            <a:endParaRPr lang="es-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AR"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705CDF1C-C077-488E-8C71-D8F47023108D}" type="datetimeFigureOut">
              <a:rPr lang="es-AR"/>
              <a:pPr>
                <a:defRPr/>
              </a:pPr>
              <a:t>4/5/2021</a:t>
            </a:fld>
            <a:endParaRPr lang="es-AR"/>
          </a:p>
        </p:txBody>
      </p:sp>
      <p:sp>
        <p:nvSpPr>
          <p:cNvPr id="6" name="4 Marcador de pie de página"/>
          <p:cNvSpPr>
            <a:spLocks noGrp="1"/>
          </p:cNvSpPr>
          <p:nvPr>
            <p:ph type="ftr" sz="quarter" idx="11"/>
          </p:nvPr>
        </p:nvSpPr>
        <p:spPr/>
        <p:txBody>
          <a:bodyPr/>
          <a:lstStyle>
            <a:lvl1pPr>
              <a:defRPr/>
            </a:lvl1pPr>
          </a:lstStyle>
          <a:p>
            <a:pPr>
              <a:defRPr/>
            </a:pPr>
            <a:endParaRPr lang="es-AR"/>
          </a:p>
        </p:txBody>
      </p:sp>
      <p:sp>
        <p:nvSpPr>
          <p:cNvPr id="7" name="5 Marcador de número de diapositiva"/>
          <p:cNvSpPr>
            <a:spLocks noGrp="1"/>
          </p:cNvSpPr>
          <p:nvPr>
            <p:ph type="sldNum" sz="quarter" idx="12"/>
          </p:nvPr>
        </p:nvSpPr>
        <p:spPr/>
        <p:txBody>
          <a:bodyPr/>
          <a:lstStyle>
            <a:lvl1pPr>
              <a:defRPr/>
            </a:lvl1pPr>
          </a:lstStyle>
          <a:p>
            <a:pPr>
              <a:defRPr/>
            </a:pPr>
            <a:fld id="{5F611397-A415-46D9-A739-9A7269659C17}" type="slidenum">
              <a:rPr lang="es-AR"/>
              <a:pPr>
                <a:defRPr/>
              </a:pPr>
              <a:t>‹Nº›</a:t>
            </a:fld>
            <a:endParaRPr lang="es-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s-AR" smtClean="0"/>
          </a:p>
        </p:txBody>
      </p:sp>
      <p:sp>
        <p:nvSpPr>
          <p:cNvPr id="1027"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BD06AFF9-0FC6-487E-9788-58CC6A2AFDE7}" type="datetimeFigureOut">
              <a:rPr lang="es-AR"/>
              <a:pPr>
                <a:defRPr/>
              </a:pPr>
              <a:t>4/5/2021</a:t>
            </a:fld>
            <a:endParaRPr lang="es-A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s-A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70BDAE30-009D-4A5C-A78F-6F86ED19DC73}" type="slidenum">
              <a:rPr lang="es-AR"/>
              <a:pPr>
                <a:defRPr/>
              </a:pPr>
              <a:t>‹Nº›</a:t>
            </a:fld>
            <a:endParaRPr lang="es-A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emf"/></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332657"/>
            <a:ext cx="7918648" cy="5760640"/>
          </a:xfrm>
        </p:spPr>
        <p:txBody>
          <a:bodyPr rtlCol="0">
            <a:normAutofit/>
          </a:bodyPr>
          <a:lstStyle/>
          <a:p>
            <a:pPr eaLnBrk="1" fontAlgn="auto" hangingPunct="1">
              <a:spcAft>
                <a:spcPts val="0"/>
              </a:spcAft>
              <a:defRPr/>
            </a:pPr>
            <a:r>
              <a:rPr lang="es-AR" dirty="0" smtClean="0">
                <a:latin typeface="Comic Sans MS" pitchFamily="66" charset="0"/>
              </a:rPr>
              <a:t>PRÁCTICA </a:t>
            </a:r>
            <a:br>
              <a:rPr lang="es-AR" dirty="0" smtClean="0">
                <a:latin typeface="Comic Sans MS" pitchFamily="66" charset="0"/>
              </a:rPr>
            </a:br>
            <a:r>
              <a:rPr lang="es-AR" dirty="0" smtClean="0">
                <a:latin typeface="Comic Sans MS" pitchFamily="66" charset="0"/>
              </a:rPr>
              <a:t>MANEJO DE SUELOS HALOMÓRFICOS</a:t>
            </a:r>
            <a:br>
              <a:rPr lang="es-AR" dirty="0" smtClean="0">
                <a:latin typeface="Comic Sans MS" pitchFamily="66" charset="0"/>
              </a:rPr>
            </a:br>
            <a:r>
              <a:rPr lang="es-AR" dirty="0">
                <a:latin typeface="Comic Sans MS" pitchFamily="66" charset="0"/>
              </a:rPr>
              <a:t/>
            </a:r>
            <a:br>
              <a:rPr lang="es-AR" dirty="0">
                <a:latin typeface="Comic Sans MS" pitchFamily="66" charset="0"/>
              </a:rPr>
            </a:br>
            <a:r>
              <a:rPr lang="es-AR" dirty="0" smtClean="0">
                <a:latin typeface="Comic Sans MS" pitchFamily="66" charset="0"/>
              </a:rPr>
              <a:t/>
            </a:r>
            <a:br>
              <a:rPr lang="es-AR" dirty="0" smtClean="0">
                <a:latin typeface="Comic Sans MS" pitchFamily="66" charset="0"/>
              </a:rPr>
            </a:br>
            <a:r>
              <a:rPr lang="es-AR" sz="3600" dirty="0" smtClean="0">
                <a:latin typeface="Comic Sans MS" pitchFamily="66" charset="0"/>
              </a:rPr>
              <a:t>2021</a:t>
            </a:r>
            <a:endParaRPr lang="es-AR" sz="3600" dirty="0">
              <a:latin typeface="Comic Sans MS" pitchFamily="66"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s-ES" altLang="es-AR"/>
          </a:p>
        </p:txBody>
      </p:sp>
      <p:pic>
        <p:nvPicPr>
          <p:cNvPr id="10243" name="Picture 1"/>
          <p:cNvPicPr>
            <a:picLocks noChangeAspect="1" noChangeArrowheads="1"/>
          </p:cNvPicPr>
          <p:nvPr/>
        </p:nvPicPr>
        <p:blipFill>
          <a:blip r:embed="rId2" cstate="print"/>
          <a:srcRect/>
          <a:stretch>
            <a:fillRect/>
          </a:stretch>
        </p:blipFill>
        <p:spPr bwMode="auto">
          <a:xfrm>
            <a:off x="0" y="0"/>
            <a:ext cx="9161463" cy="5300663"/>
          </a:xfrm>
          <a:prstGeom prst="rect">
            <a:avLst/>
          </a:prstGeom>
          <a:noFill/>
          <a:ln w="9525">
            <a:noFill/>
            <a:miter lim="800000"/>
            <a:headEnd/>
            <a:tailEnd/>
          </a:ln>
        </p:spPr>
      </p:pic>
      <p:sp>
        <p:nvSpPr>
          <p:cNvPr id="4" name="3 CuadroTexto"/>
          <p:cNvSpPr txBox="1"/>
          <p:nvPr/>
        </p:nvSpPr>
        <p:spPr>
          <a:xfrm>
            <a:off x="395536" y="5445224"/>
            <a:ext cx="4786312" cy="1200150"/>
          </a:xfrm>
          <a:prstGeom prst="rect">
            <a:avLst/>
          </a:prstGeom>
          <a:solidFill>
            <a:schemeClr val="bg2">
              <a:lumMod val="20000"/>
              <a:lumOff val="80000"/>
            </a:schemeClr>
          </a:solidFill>
        </p:spPr>
        <p:txBody>
          <a:bodyPr>
            <a:spAutoFit/>
          </a:bodyPr>
          <a:lstStyle/>
          <a:p>
            <a:pPr>
              <a:defRPr/>
            </a:pPr>
            <a:r>
              <a:rPr lang="es-AR" sz="2400" dirty="0">
                <a:solidFill>
                  <a:schemeClr val="bg1"/>
                </a:solidFill>
                <a:latin typeface="Comic Sans MS" pitchFamily="66" charset="0"/>
              </a:rPr>
              <a:t>Verde: agua</a:t>
            </a:r>
          </a:p>
          <a:p>
            <a:pPr>
              <a:defRPr/>
            </a:pPr>
            <a:r>
              <a:rPr lang="es-AR" sz="2400" dirty="0">
                <a:solidFill>
                  <a:schemeClr val="bg1"/>
                </a:solidFill>
                <a:latin typeface="Comic Sans MS" pitchFamily="66" charset="0"/>
              </a:rPr>
              <a:t>Rojo: vegetación</a:t>
            </a:r>
          </a:p>
          <a:p>
            <a:pPr>
              <a:defRPr/>
            </a:pPr>
            <a:r>
              <a:rPr lang="es-AR" sz="2400" dirty="0">
                <a:solidFill>
                  <a:schemeClr val="bg1"/>
                </a:solidFill>
                <a:latin typeface="Comic Sans MS" pitchFamily="66" charset="0"/>
              </a:rPr>
              <a:t>Celeste: rastrojos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s-ES" altLang="es-AR"/>
          </a:p>
        </p:txBody>
      </p:sp>
      <p:pic>
        <p:nvPicPr>
          <p:cNvPr id="11267" name="Picture 1" descr="diapo4"/>
          <p:cNvPicPr>
            <a:picLocks noChangeAspect="1" noChangeArrowheads="1"/>
          </p:cNvPicPr>
          <p:nvPr/>
        </p:nvPicPr>
        <p:blipFill>
          <a:blip r:embed="rId2" cstate="print"/>
          <a:srcRect/>
          <a:stretch>
            <a:fillRect/>
          </a:stretch>
        </p:blipFill>
        <p:spPr bwMode="auto">
          <a:xfrm>
            <a:off x="0" y="1285875"/>
            <a:ext cx="9109075" cy="4381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3 CuadroTexto"/>
          <p:cNvSpPr txBox="1">
            <a:spLocks noChangeArrowheads="1"/>
          </p:cNvSpPr>
          <p:nvPr/>
        </p:nvSpPr>
        <p:spPr bwMode="auto">
          <a:xfrm>
            <a:off x="499658" y="602940"/>
            <a:ext cx="8057013" cy="1015663"/>
          </a:xfrm>
          <a:prstGeom prst="rect">
            <a:avLst/>
          </a:prstGeom>
          <a:noFill/>
          <a:ln w="28575">
            <a:noFill/>
            <a:miter lim="800000"/>
            <a:headEnd/>
            <a:tailEnd/>
          </a:ln>
        </p:spPr>
        <p:txBody>
          <a:bodyPr vert="horz" wrap="none" lIns="91440" tIns="45720" rIns="91440" bIns="45720" numCol="1" anchor="ctr" anchorCtr="0" compatLnSpc="1">
            <a:prstTxWarp prst="textNoShape">
              <a:avLst/>
            </a:prstTxWarp>
            <a:spAutoFit/>
          </a:bodyPr>
          <a:lstStyle>
            <a:defPPr>
              <a:defRPr lang="es-AR"/>
            </a:defPPr>
            <a:lvl1pPr algn="ctr" eaLnBrk="0" hangingPunct="0">
              <a:defRPr sz="3200" b="1">
                <a:latin typeface="Comic Sans MS" pitchFamily="66" charset="0"/>
              </a:defRPr>
            </a:lvl1pPr>
          </a:lstStyle>
          <a:p>
            <a:r>
              <a:rPr lang="es-ES" altLang="es-AR" sz="3000" dirty="0"/>
              <a:t>TOPOSECUENCIA Y SERIES DE </a:t>
            </a:r>
            <a:r>
              <a:rPr lang="es-ES" altLang="es-AR" sz="3000" dirty="0" smtClean="0"/>
              <a:t>SUELOS</a:t>
            </a:r>
            <a:endParaRPr lang="es-AR" altLang="es-AR" sz="3000" dirty="0"/>
          </a:p>
          <a:p>
            <a:r>
              <a:rPr lang="es-ES" altLang="es-AR" sz="3000" dirty="0"/>
              <a:t> Paisaje: Médanos Longitudinales</a:t>
            </a:r>
            <a:endParaRPr lang="es-AR" altLang="es-AR" sz="3000" dirty="0"/>
          </a:p>
        </p:txBody>
      </p:sp>
      <p:sp>
        <p:nvSpPr>
          <p:cNvPr id="12291" name="Rectangle 4"/>
          <p:cNvSpPr>
            <a:spLocks noChangeArrowheads="1"/>
          </p:cNvSpPr>
          <p:nvPr/>
        </p:nvSpPr>
        <p:spPr bwMode="auto">
          <a:xfrm>
            <a:off x="1042988" y="3429000"/>
            <a:ext cx="144462" cy="215900"/>
          </a:xfrm>
          <a:prstGeom prst="rect">
            <a:avLst/>
          </a:prstGeom>
          <a:solidFill>
            <a:schemeClr val="bg1"/>
          </a:solidFill>
          <a:ln w="9525">
            <a:noFill/>
            <a:miter lim="800000"/>
            <a:headEnd/>
            <a:tailEnd/>
          </a:ln>
        </p:spPr>
        <p:txBody>
          <a:bodyPr wrap="none" anchor="ctr"/>
          <a:lstStyle/>
          <a:p>
            <a:endParaRPr lang="es-AR"/>
          </a:p>
        </p:txBody>
      </p:sp>
      <p:pic>
        <p:nvPicPr>
          <p:cNvPr id="12292" name="Picture 6" descr="toposecuencia"/>
          <p:cNvPicPr>
            <a:picLocks noChangeAspect="1" noChangeArrowheads="1"/>
          </p:cNvPicPr>
          <p:nvPr/>
        </p:nvPicPr>
        <p:blipFill>
          <a:blip r:embed="rId2" cstate="print"/>
          <a:srcRect b="9550"/>
          <a:stretch>
            <a:fillRect/>
          </a:stretch>
        </p:blipFill>
        <p:spPr bwMode="auto">
          <a:xfrm>
            <a:off x="77806" y="1880394"/>
            <a:ext cx="8990621" cy="32767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35091" y="620688"/>
            <a:ext cx="9144000" cy="646331"/>
          </a:xfrm>
          <a:prstGeom prst="rect">
            <a:avLst/>
          </a:prstGeom>
          <a:noFill/>
          <a:ln w="9525">
            <a:noFill/>
            <a:miter lim="800000"/>
            <a:headEnd/>
            <a:tailEnd/>
          </a:ln>
        </p:spPr>
        <p:txBody>
          <a:bodyPr anchor="ctr">
            <a:spAutoFit/>
          </a:bodyPr>
          <a:lstStyle/>
          <a:p>
            <a:pPr algn="ctr"/>
            <a:r>
              <a:rPr lang="es-ES" sz="3600" b="1" u="sng" dirty="0" smtClean="0">
                <a:latin typeface="Comic Sans MS" pitchFamily="66" charset="0"/>
                <a:cs typeface="Times New Roman" pitchFamily="18" charset="0"/>
              </a:rPr>
              <a:t>Desarrollo de las actividades prácticas</a:t>
            </a:r>
            <a:endParaRPr lang="es-ES" sz="3600" u="sng" dirty="0">
              <a:latin typeface="Comic Sans MS" pitchFamily="66" charset="0"/>
              <a:cs typeface="Arial" charset="0"/>
            </a:endParaRPr>
          </a:p>
        </p:txBody>
      </p:sp>
      <p:sp>
        <p:nvSpPr>
          <p:cNvPr id="14339" name="Rectangle 3"/>
          <p:cNvSpPr>
            <a:spLocks noChangeArrowheads="1"/>
          </p:cNvSpPr>
          <p:nvPr/>
        </p:nvSpPr>
        <p:spPr bwMode="auto">
          <a:xfrm>
            <a:off x="396449" y="2204864"/>
            <a:ext cx="8280920" cy="2862322"/>
          </a:xfrm>
          <a:prstGeom prst="rect">
            <a:avLst/>
          </a:prstGeom>
          <a:noFill/>
          <a:ln w="9525">
            <a:noFill/>
            <a:miter lim="800000"/>
            <a:headEnd/>
            <a:tailEnd/>
          </a:ln>
        </p:spPr>
        <p:txBody>
          <a:bodyPr wrap="square" anchor="ctr">
            <a:spAutoFit/>
          </a:bodyPr>
          <a:lstStyle/>
          <a:p>
            <a:pPr algn="just">
              <a:tabLst>
                <a:tab pos="801688" algn="l"/>
                <a:tab pos="1603375" algn="l"/>
                <a:tab pos="2405063" algn="l"/>
                <a:tab pos="3206750" algn="l"/>
              </a:tabLst>
            </a:pPr>
            <a:r>
              <a:rPr lang="es-ES" sz="3000" b="1" u="sng" dirty="0" smtClean="0">
                <a:solidFill>
                  <a:srgbClr val="FFD757"/>
                </a:solidFill>
                <a:latin typeface="Comic Sans MS" pitchFamily="66" charset="0"/>
                <a:ea typeface="Times New Roman" pitchFamily="18" charset="0"/>
                <a:cs typeface="Arial" charset="0"/>
              </a:rPr>
              <a:t>Ejercicio 1</a:t>
            </a:r>
            <a:r>
              <a:rPr lang="es-ES" sz="3000" dirty="0" smtClean="0">
                <a:solidFill>
                  <a:srgbClr val="FFD757"/>
                </a:solidFill>
                <a:latin typeface="Comic Sans MS" pitchFamily="66" charset="0"/>
                <a:ea typeface="Times New Roman" pitchFamily="18" charset="0"/>
                <a:cs typeface="Arial" charset="0"/>
              </a:rPr>
              <a:t>.</a:t>
            </a:r>
            <a:r>
              <a:rPr lang="es-ES" sz="3000" dirty="0">
                <a:solidFill>
                  <a:srgbClr val="FFD757"/>
                </a:solidFill>
                <a:latin typeface="Comic Sans MS" pitchFamily="66" charset="0"/>
                <a:ea typeface="Times New Roman" pitchFamily="18" charset="0"/>
                <a:cs typeface="Arial" charset="0"/>
              </a:rPr>
              <a:t>	Establecer  para cada práctica de manejo de suelos su grado de incidencia sobre aspectos o procesos que intervienen en la recuperación de suelos halomórficos completando la  Tabla N° 1.</a:t>
            </a:r>
          </a:p>
          <a:p>
            <a:pPr algn="just">
              <a:tabLst>
                <a:tab pos="801688" algn="l"/>
                <a:tab pos="1603375" algn="l"/>
                <a:tab pos="2405063" algn="l"/>
                <a:tab pos="3206750" algn="l"/>
              </a:tabLst>
            </a:pPr>
            <a:endParaRPr lang="es-ES" sz="3000" dirty="0" smtClean="0">
              <a:solidFill>
                <a:srgbClr val="FFD757"/>
              </a:solidFill>
              <a:latin typeface="Comic Sans MS" pitchFamily="66" charset="0"/>
              <a:ea typeface="Times New Roman" pitchFamily="18" charset="0"/>
              <a:cs typeface="Arial" charset="0"/>
            </a:endParaRPr>
          </a:p>
        </p:txBody>
      </p:sp>
    </p:spTree>
    <p:extLst>
      <p:ext uri="{BB962C8B-B14F-4D97-AF65-F5344CB8AC3E}">
        <p14:creationId xmlns:p14="http://schemas.microsoft.com/office/powerpoint/2010/main" val="2441104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1184054905"/>
              </p:ext>
            </p:extLst>
          </p:nvPr>
        </p:nvGraphicFramePr>
        <p:xfrm>
          <a:off x="0" y="1"/>
          <a:ext cx="9133429" cy="6844896"/>
        </p:xfrm>
        <a:graphic>
          <a:graphicData uri="http://schemas.openxmlformats.org/drawingml/2006/table">
            <a:tbl>
              <a:tblPr/>
              <a:tblGrid>
                <a:gridCol w="1422057">
                  <a:extLst>
                    <a:ext uri="{9D8B030D-6E8A-4147-A177-3AD203B41FA5}">
                      <a16:colId xmlns:a16="http://schemas.microsoft.com/office/drawing/2014/main" val="20000"/>
                    </a:ext>
                  </a:extLst>
                </a:gridCol>
                <a:gridCol w="1130765">
                  <a:extLst>
                    <a:ext uri="{9D8B030D-6E8A-4147-A177-3AD203B41FA5}">
                      <a16:colId xmlns:a16="http://schemas.microsoft.com/office/drawing/2014/main" val="20001"/>
                    </a:ext>
                  </a:extLst>
                </a:gridCol>
                <a:gridCol w="1147284">
                  <a:extLst>
                    <a:ext uri="{9D8B030D-6E8A-4147-A177-3AD203B41FA5}">
                      <a16:colId xmlns:a16="http://schemas.microsoft.com/office/drawing/2014/main" val="20002"/>
                    </a:ext>
                  </a:extLst>
                </a:gridCol>
                <a:gridCol w="1310371">
                  <a:extLst>
                    <a:ext uri="{9D8B030D-6E8A-4147-A177-3AD203B41FA5}">
                      <a16:colId xmlns:a16="http://schemas.microsoft.com/office/drawing/2014/main" val="20003"/>
                    </a:ext>
                  </a:extLst>
                </a:gridCol>
                <a:gridCol w="907694">
                  <a:extLst>
                    <a:ext uri="{9D8B030D-6E8A-4147-A177-3AD203B41FA5}">
                      <a16:colId xmlns:a16="http://schemas.microsoft.com/office/drawing/2014/main" val="20004"/>
                    </a:ext>
                  </a:extLst>
                </a:gridCol>
                <a:gridCol w="974258">
                  <a:extLst>
                    <a:ext uri="{9D8B030D-6E8A-4147-A177-3AD203B41FA5}">
                      <a16:colId xmlns:a16="http://schemas.microsoft.com/office/drawing/2014/main" val="20005"/>
                    </a:ext>
                  </a:extLst>
                </a:gridCol>
                <a:gridCol w="1028722">
                  <a:extLst>
                    <a:ext uri="{9D8B030D-6E8A-4147-A177-3AD203B41FA5}">
                      <a16:colId xmlns:a16="http://schemas.microsoft.com/office/drawing/2014/main" val="20006"/>
                    </a:ext>
                  </a:extLst>
                </a:gridCol>
                <a:gridCol w="1212278">
                  <a:extLst>
                    <a:ext uri="{9D8B030D-6E8A-4147-A177-3AD203B41FA5}">
                      <a16:colId xmlns:a16="http://schemas.microsoft.com/office/drawing/2014/main" val="20007"/>
                    </a:ext>
                  </a:extLst>
                </a:gridCol>
              </a:tblGrid>
              <a:tr h="816671">
                <a:tc>
                  <a:txBody>
                    <a:bodyPr/>
                    <a:lstStyle/>
                    <a:p>
                      <a:pPr algn="ctr">
                        <a:spcAft>
                          <a:spcPts val="0"/>
                        </a:spcAft>
                      </a:pPr>
                      <a:endParaRPr lang="es-ES" sz="1200" b="1" dirty="0">
                        <a:solidFill>
                          <a:schemeClr val="bg1"/>
                        </a:solidFill>
                        <a:latin typeface="Comic Sans MS" panose="030F0702030302020204" pitchFamily="66" charset="0"/>
                        <a:ea typeface="Times New Roman"/>
                        <a:cs typeface="Times New Roman"/>
                      </a:endParaRPr>
                    </a:p>
                    <a:p>
                      <a:pPr algn="ctr">
                        <a:spcAft>
                          <a:spcPts val="0"/>
                        </a:spcAft>
                      </a:pPr>
                      <a:r>
                        <a:rPr lang="es-ES" sz="1200" b="1" dirty="0">
                          <a:solidFill>
                            <a:schemeClr val="bg1"/>
                          </a:solidFill>
                          <a:latin typeface="Comic Sans MS" panose="030F0702030302020204" pitchFamily="66" charset="0"/>
                          <a:ea typeface="Times New Roman"/>
                          <a:cs typeface="Times New Roman"/>
                        </a:rPr>
                        <a:t>Técnica de manejo</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Aumentar </a:t>
                      </a:r>
                      <a:r>
                        <a:rPr lang="es-ES" sz="1200" b="1" dirty="0">
                          <a:solidFill>
                            <a:schemeClr val="bg1"/>
                          </a:solidFill>
                          <a:latin typeface="Comic Sans MS" panose="030F0702030302020204" pitchFamily="66" charset="0"/>
                          <a:ea typeface="Times New Roman"/>
                          <a:cs typeface="Times New Roman"/>
                        </a:rPr>
                        <a:t>actividad </a:t>
                      </a:r>
                      <a:r>
                        <a:rPr lang="es-ES" sz="1200" b="1" dirty="0" smtClean="0">
                          <a:solidFill>
                            <a:schemeClr val="bg1"/>
                          </a:solidFill>
                          <a:latin typeface="Comic Sans MS" panose="030F0702030302020204" pitchFamily="66" charset="0"/>
                          <a:ea typeface="Times New Roman"/>
                          <a:cs typeface="Times New Roman"/>
                        </a:rPr>
                        <a:t>biológica</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a:solidFill>
                            <a:schemeClr val="bg1"/>
                          </a:solidFill>
                          <a:latin typeface="Comic Sans MS" panose="030F0702030302020204" pitchFamily="66" charset="0"/>
                          <a:ea typeface="Times New Roman"/>
                          <a:cs typeface="Times New Roman"/>
                        </a:rPr>
                        <a:t>Reducir</a:t>
                      </a:r>
                      <a:endParaRPr lang="es-AR" sz="1200" b="1" dirty="0">
                        <a:solidFill>
                          <a:schemeClr val="bg1"/>
                        </a:solidFill>
                        <a:latin typeface="Comic Sans MS" panose="030F0702030302020204" pitchFamily="66" charset="0"/>
                        <a:ea typeface="Times New Roman"/>
                        <a:cs typeface="Times New Roman"/>
                      </a:endParaRPr>
                    </a:p>
                    <a:p>
                      <a:pPr algn="ctr">
                        <a:spcAft>
                          <a:spcPts val="0"/>
                        </a:spcAft>
                      </a:pPr>
                      <a:r>
                        <a:rPr lang="es-ES" sz="1200" b="1" dirty="0" smtClean="0">
                          <a:solidFill>
                            <a:schemeClr val="bg1"/>
                          </a:solidFill>
                          <a:latin typeface="Comic Sans MS" panose="030F0702030302020204" pitchFamily="66" charset="0"/>
                          <a:ea typeface="Times New Roman"/>
                          <a:cs typeface="Times New Roman"/>
                        </a:rPr>
                        <a:t>Evaporación.</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a:solidFill>
                            <a:schemeClr val="bg1"/>
                          </a:solidFill>
                          <a:latin typeface="Comic Sans MS" panose="030F0702030302020204" pitchFamily="66" charset="0"/>
                          <a:ea typeface="Times New Roman"/>
                          <a:cs typeface="Times New Roman"/>
                        </a:rPr>
                        <a:t>Reducir Ascenso </a:t>
                      </a:r>
                      <a:r>
                        <a:rPr lang="es-ES" sz="1200" b="1" dirty="0" smtClean="0">
                          <a:solidFill>
                            <a:schemeClr val="bg1"/>
                          </a:solidFill>
                          <a:latin typeface="Comic Sans MS" panose="030F0702030302020204" pitchFamily="66" charset="0"/>
                          <a:ea typeface="Times New Roman"/>
                          <a:cs typeface="Times New Roman"/>
                        </a:rPr>
                        <a:t>Capilar</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Aumentar Infiltración</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Recuperar</a:t>
                      </a:r>
                      <a:endParaRPr lang="es-AR" sz="1200" b="1" dirty="0">
                        <a:solidFill>
                          <a:schemeClr val="bg1"/>
                        </a:solidFill>
                        <a:latin typeface="Comic Sans MS" panose="030F0702030302020204" pitchFamily="66" charset="0"/>
                        <a:ea typeface="Times New Roman"/>
                        <a:cs typeface="Times New Roman"/>
                      </a:endParaRPr>
                    </a:p>
                    <a:p>
                      <a:pPr algn="ctr">
                        <a:spcAft>
                          <a:spcPts val="0"/>
                        </a:spcAft>
                      </a:pPr>
                      <a:r>
                        <a:rPr lang="es-ES" sz="1200" b="1" dirty="0" smtClean="0">
                          <a:solidFill>
                            <a:schemeClr val="bg1"/>
                          </a:solidFill>
                          <a:latin typeface="Comic Sans MS" panose="030F0702030302020204" pitchFamily="66" charset="0"/>
                          <a:ea typeface="Times New Roman"/>
                          <a:cs typeface="Times New Roman"/>
                        </a:rPr>
                        <a:t>Cobertura</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Deprimir napa freática</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a:solidFill>
                            <a:schemeClr val="bg1"/>
                          </a:solidFill>
                          <a:latin typeface="Comic Sans MS" panose="030F0702030302020204" pitchFamily="66" charset="0"/>
                          <a:ea typeface="Times New Roman"/>
                          <a:cs typeface="Times New Roman"/>
                        </a:rPr>
                        <a:t>Aumentar</a:t>
                      </a:r>
                      <a:endParaRPr lang="es-AR" sz="1200" b="1" dirty="0">
                        <a:solidFill>
                          <a:schemeClr val="bg1"/>
                        </a:solidFill>
                        <a:latin typeface="Comic Sans MS" panose="030F0702030302020204" pitchFamily="66" charset="0"/>
                        <a:ea typeface="Times New Roman"/>
                        <a:cs typeface="Times New Roman"/>
                      </a:endParaRPr>
                    </a:p>
                    <a:p>
                      <a:pPr algn="ctr">
                        <a:spcAft>
                          <a:spcPts val="0"/>
                        </a:spcAft>
                      </a:pPr>
                      <a:r>
                        <a:rPr lang="es-ES" sz="1200" b="1" dirty="0" smtClean="0">
                          <a:solidFill>
                            <a:schemeClr val="bg1"/>
                          </a:solidFill>
                          <a:latin typeface="Comic Sans MS" panose="030F0702030302020204" pitchFamily="66" charset="0"/>
                          <a:ea typeface="Times New Roman"/>
                          <a:cs typeface="Times New Roman"/>
                        </a:rPr>
                        <a:t>Producción</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184706">
                <a:tc>
                  <a:txBody>
                    <a:bodyPr/>
                    <a:lstStyle/>
                    <a:p>
                      <a:pPr algn="ctr">
                        <a:spcAft>
                          <a:spcPts val="0"/>
                        </a:spcAft>
                      </a:pPr>
                      <a:r>
                        <a:rPr lang="es-ES" sz="1200" b="1">
                          <a:solidFill>
                            <a:schemeClr val="bg1"/>
                          </a:solidFill>
                          <a:latin typeface="Comic Sans MS" panose="030F0702030302020204" pitchFamily="66" charset="0"/>
                          <a:ea typeface="Times New Roman"/>
                          <a:cs typeface="Times New Roman"/>
                        </a:rPr>
                        <a:t>Clausuras </a:t>
                      </a:r>
                      <a:endParaRPr lang="es-AR" sz="1200" b="1">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a:solidFill>
                            <a:schemeClr val="bg1"/>
                          </a:solidFill>
                          <a:latin typeface="Comic Sans MS" panose="030F0702030302020204" pitchFamily="66" charset="0"/>
                          <a:ea typeface="Times New Roman"/>
                          <a:cs typeface="Times New Roman"/>
                        </a:rPr>
                        <a:t>X</a:t>
                      </a:r>
                      <a:endParaRPr lang="es-AR" sz="1200" b="1">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a:solidFill>
                            <a:schemeClr val="bg1"/>
                          </a:solidFill>
                          <a:latin typeface="Comic Sans MS" panose="030F0702030302020204" pitchFamily="66" charset="0"/>
                          <a:ea typeface="Times New Roman"/>
                          <a:cs typeface="Times New Roman"/>
                        </a:rPr>
                        <a:t>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a:t>
                      </a:r>
                      <a:endParaRPr lang="es-ES"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354505">
                <a:tc>
                  <a:txBody>
                    <a:bodyPr/>
                    <a:lstStyle/>
                    <a:p>
                      <a:pPr algn="ctr">
                        <a:spcAft>
                          <a:spcPts val="0"/>
                        </a:spcAft>
                      </a:pPr>
                      <a:r>
                        <a:rPr lang="es-ES" sz="1200" b="1">
                          <a:solidFill>
                            <a:schemeClr val="bg1"/>
                          </a:solidFill>
                          <a:latin typeface="Comic Sans MS" panose="030F0702030302020204" pitchFamily="66" charset="0"/>
                          <a:ea typeface="Times New Roman"/>
                          <a:cs typeface="Times New Roman"/>
                        </a:rPr>
                        <a:t>Pastoreo rotativo</a:t>
                      </a:r>
                      <a:endParaRPr lang="es-AR" sz="1200" b="1">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a:solidFill>
                            <a:schemeClr val="bg1"/>
                          </a:solidFill>
                          <a:latin typeface="Comic Sans MS" panose="030F0702030302020204" pitchFamily="66" charset="0"/>
                          <a:ea typeface="Times New Roman"/>
                          <a:cs typeface="Times New Roman"/>
                        </a:rPr>
                        <a:t>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a:t>
                      </a:r>
                      <a:endParaRPr lang="es-ES"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a:solidFill>
                            <a:schemeClr val="bg1"/>
                          </a:solidFill>
                          <a:latin typeface="Comic Sans MS" panose="030F0702030302020204" pitchFamily="66" charset="0"/>
                          <a:ea typeface="Times New Roman"/>
                          <a:cs typeface="Times New Roman"/>
                        </a:rPr>
                        <a:t>X</a:t>
                      </a:r>
                      <a:endParaRPr lang="es-AR" sz="1200" b="1">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a:t>
                      </a:r>
                      <a:endParaRPr lang="es-ES"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184706">
                <a:tc>
                  <a:txBody>
                    <a:bodyPr/>
                    <a:lstStyle/>
                    <a:p>
                      <a:pPr algn="ctr">
                        <a:spcAft>
                          <a:spcPts val="0"/>
                        </a:spcAft>
                      </a:pPr>
                      <a:r>
                        <a:rPr lang="es-ES" sz="1200" b="1">
                          <a:solidFill>
                            <a:schemeClr val="bg1"/>
                          </a:solidFill>
                          <a:latin typeface="Comic Sans MS" panose="030F0702030302020204" pitchFamily="66" charset="0"/>
                          <a:ea typeface="Times New Roman"/>
                          <a:cs typeface="Times New Roman"/>
                        </a:rPr>
                        <a:t>Intersiembra</a:t>
                      </a:r>
                      <a:endParaRPr lang="es-AR" sz="1200" b="1">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a:t>
                      </a:r>
                      <a:endParaRPr lang="es-ES"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a:t>
                      </a:r>
                      <a:endParaRPr lang="es-ES"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a:solidFill>
                            <a:schemeClr val="bg1"/>
                          </a:solidFill>
                          <a:latin typeface="Comic Sans MS" panose="030F0702030302020204" pitchFamily="66" charset="0"/>
                          <a:ea typeface="Times New Roman"/>
                          <a:cs typeface="Times New Roman"/>
                        </a:rPr>
                        <a:t>X</a:t>
                      </a:r>
                      <a:endParaRPr lang="es-AR" sz="1200" b="1">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a:solidFill>
                            <a:schemeClr val="bg1"/>
                          </a:solidFill>
                          <a:latin typeface="Comic Sans MS" panose="030F0702030302020204" pitchFamily="66" charset="0"/>
                          <a:ea typeface="Times New Roman"/>
                          <a:cs typeface="Times New Roman"/>
                        </a:rPr>
                        <a:t>X</a:t>
                      </a:r>
                      <a:endParaRPr lang="es-AR" sz="1200" b="1">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a:t>
                      </a:r>
                      <a:endParaRPr lang="es-ES"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r h="709010">
                <a:tc>
                  <a:txBody>
                    <a:bodyPr/>
                    <a:lstStyle/>
                    <a:p>
                      <a:pPr algn="ctr">
                        <a:spcAft>
                          <a:spcPts val="0"/>
                        </a:spcAft>
                      </a:pPr>
                      <a:r>
                        <a:rPr lang="es-ES" sz="1200" b="1">
                          <a:solidFill>
                            <a:schemeClr val="bg1"/>
                          </a:solidFill>
                          <a:latin typeface="Comic Sans MS" panose="030F0702030302020204" pitchFamily="66" charset="0"/>
                          <a:ea typeface="Times New Roman"/>
                          <a:cs typeface="Times New Roman"/>
                        </a:rPr>
                        <a:t>Cultivo del suelo con plantas mejoradoras</a:t>
                      </a:r>
                      <a:endParaRPr lang="es-AR" sz="1200" b="1">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a:solidFill>
                            <a:schemeClr val="bg1"/>
                          </a:solidFill>
                          <a:latin typeface="Comic Sans MS" panose="030F0702030302020204" pitchFamily="66" charset="0"/>
                          <a:ea typeface="Times New Roman"/>
                          <a:cs typeface="Times New Roman"/>
                        </a:rPr>
                        <a:t>X</a:t>
                      </a:r>
                      <a:endParaRPr lang="es-AR" sz="1200" b="1">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a:solidFill>
                            <a:schemeClr val="bg1"/>
                          </a:solidFill>
                          <a:latin typeface="Comic Sans MS" panose="030F0702030302020204" pitchFamily="66" charset="0"/>
                          <a:ea typeface="Times New Roman"/>
                          <a:cs typeface="Times New Roman"/>
                        </a:rPr>
                        <a:t>X</a:t>
                      </a:r>
                      <a:endParaRPr lang="es-AR" sz="1200" b="1">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r h="184706">
                <a:tc>
                  <a:txBody>
                    <a:bodyPr/>
                    <a:lstStyle/>
                    <a:p>
                      <a:pPr algn="ctr">
                        <a:spcAft>
                          <a:spcPts val="0"/>
                        </a:spcAft>
                      </a:pPr>
                      <a:r>
                        <a:rPr lang="es-ES" sz="1200" b="1">
                          <a:solidFill>
                            <a:schemeClr val="bg1"/>
                          </a:solidFill>
                          <a:latin typeface="Comic Sans MS" panose="030F0702030302020204" pitchFamily="66" charset="0"/>
                          <a:ea typeface="Times New Roman"/>
                          <a:cs typeface="Times New Roman"/>
                        </a:rPr>
                        <a:t>Forestación</a:t>
                      </a:r>
                      <a:endParaRPr lang="es-AR" sz="1200" b="1">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5"/>
                  </a:ext>
                </a:extLst>
              </a:tr>
              <a:tr h="369413">
                <a:tc>
                  <a:txBody>
                    <a:bodyPr/>
                    <a:lstStyle/>
                    <a:p>
                      <a:pPr algn="ctr">
                        <a:spcAft>
                          <a:spcPts val="0"/>
                        </a:spcAft>
                      </a:pPr>
                      <a:r>
                        <a:rPr lang="es-ES" sz="1200" b="1">
                          <a:solidFill>
                            <a:schemeClr val="bg1"/>
                          </a:solidFill>
                          <a:latin typeface="Comic Sans MS" panose="030F0702030302020204" pitchFamily="66" charset="0"/>
                          <a:ea typeface="Times New Roman"/>
                          <a:cs typeface="Times New Roman"/>
                        </a:rPr>
                        <a:t>Coberturas y mulches</a:t>
                      </a:r>
                      <a:endParaRPr lang="es-AR" sz="1200" b="1">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a:solidFill>
                            <a:schemeClr val="bg1"/>
                          </a:solidFill>
                          <a:latin typeface="Comic Sans MS" panose="030F0702030302020204" pitchFamily="66" charset="0"/>
                          <a:ea typeface="Times New Roman"/>
                          <a:cs typeface="Times New Roman"/>
                        </a:rPr>
                        <a:t>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a:solidFill>
                            <a:schemeClr val="bg1"/>
                          </a:solidFill>
                          <a:latin typeface="Comic Sans MS" panose="030F0702030302020204" pitchFamily="66" charset="0"/>
                          <a:ea typeface="Times New Roman"/>
                          <a:cs typeface="Times New Roman"/>
                        </a:rPr>
                        <a:t>X</a:t>
                      </a:r>
                      <a:endParaRPr lang="es-AR" sz="1200" b="1">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a:t>
                      </a:r>
                      <a:endParaRPr lang="es-ES"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a:solidFill>
                            <a:schemeClr val="bg1"/>
                          </a:solidFill>
                          <a:latin typeface="Comic Sans MS" panose="030F0702030302020204" pitchFamily="66" charset="0"/>
                          <a:ea typeface="Times New Roman"/>
                          <a:cs typeface="Times New Roman"/>
                        </a:rPr>
                        <a:t>X</a:t>
                      </a:r>
                      <a:endParaRPr lang="es-AR" sz="1200" b="1">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6"/>
                  </a:ext>
                </a:extLst>
              </a:tr>
              <a:tr h="531759">
                <a:tc>
                  <a:txBody>
                    <a:bodyPr/>
                    <a:lstStyle/>
                    <a:p>
                      <a:pPr algn="ctr">
                        <a:spcAft>
                          <a:spcPts val="0"/>
                        </a:spcAft>
                      </a:pPr>
                      <a:r>
                        <a:rPr lang="es-ES" sz="1200" b="1">
                          <a:solidFill>
                            <a:schemeClr val="bg1"/>
                          </a:solidFill>
                          <a:latin typeface="Comic Sans MS" panose="030F0702030302020204" pitchFamily="66" charset="0"/>
                          <a:ea typeface="Times New Roman"/>
                          <a:cs typeface="Times New Roman"/>
                        </a:rPr>
                        <a:t>Revegeta</a:t>
                      </a:r>
                      <a:endParaRPr lang="es-AR" sz="1200" b="1">
                        <a:solidFill>
                          <a:schemeClr val="bg1"/>
                        </a:solidFill>
                        <a:latin typeface="Comic Sans MS" panose="030F0702030302020204" pitchFamily="66" charset="0"/>
                        <a:ea typeface="Times New Roman"/>
                        <a:cs typeface="Times New Roman"/>
                      </a:endParaRPr>
                    </a:p>
                    <a:p>
                      <a:pPr algn="ctr">
                        <a:spcAft>
                          <a:spcPts val="0"/>
                        </a:spcAft>
                      </a:pPr>
                      <a:r>
                        <a:rPr lang="es-ES" sz="1200" b="1">
                          <a:solidFill>
                            <a:schemeClr val="bg1"/>
                          </a:solidFill>
                          <a:latin typeface="Comic Sans MS" panose="030F0702030302020204" pitchFamily="66" charset="0"/>
                          <a:ea typeface="Times New Roman"/>
                          <a:cs typeface="Times New Roman"/>
                        </a:rPr>
                        <a:t>ción de playas</a:t>
                      </a:r>
                      <a:endParaRPr lang="es-AR" sz="1200" b="1">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a:t>
                      </a:r>
                      <a:endParaRPr lang="es-ES"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7"/>
                  </a:ext>
                </a:extLst>
              </a:tr>
              <a:tr h="369413">
                <a:tc>
                  <a:txBody>
                    <a:bodyPr/>
                    <a:lstStyle/>
                    <a:p>
                      <a:pPr algn="ctr">
                        <a:spcAft>
                          <a:spcPts val="0"/>
                        </a:spcAft>
                      </a:pPr>
                      <a:r>
                        <a:rPr lang="es-ES" sz="1200" b="1">
                          <a:solidFill>
                            <a:schemeClr val="bg1"/>
                          </a:solidFill>
                          <a:latin typeface="Comic Sans MS" panose="030F0702030302020204" pitchFamily="66" charset="0"/>
                          <a:ea typeface="Times New Roman"/>
                          <a:cs typeface="Times New Roman"/>
                        </a:rPr>
                        <a:t>Transplante de especies </a:t>
                      </a:r>
                      <a:endParaRPr lang="es-AR" sz="1200" b="1">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a:t>
                      </a:r>
                      <a:endParaRPr lang="es-ES"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a:t>
                      </a:r>
                      <a:endParaRPr lang="es-ES"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a:t>
                      </a:r>
                      <a:endParaRPr lang="es-ES"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a:t>
                      </a:r>
                      <a:endParaRPr lang="es-ES"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8"/>
                  </a:ext>
                </a:extLst>
              </a:tr>
              <a:tr h="554119">
                <a:tc>
                  <a:txBody>
                    <a:bodyPr/>
                    <a:lstStyle/>
                    <a:p>
                      <a:pPr algn="ctr">
                        <a:spcAft>
                          <a:spcPts val="0"/>
                        </a:spcAft>
                      </a:pPr>
                      <a:r>
                        <a:rPr lang="es-ES" sz="1200" b="1">
                          <a:solidFill>
                            <a:schemeClr val="bg1"/>
                          </a:solidFill>
                          <a:latin typeface="Comic Sans MS" panose="030F0702030302020204" pitchFamily="66" charset="0"/>
                          <a:ea typeface="Times New Roman"/>
                          <a:cs typeface="Times New Roman"/>
                        </a:rPr>
                        <a:t>Enmiendas Químicas ( enyesado)</a:t>
                      </a:r>
                      <a:endParaRPr lang="es-AR" sz="1200" b="1">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a:t>
                      </a:r>
                      <a:endParaRPr lang="es-ES"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a:t>
                      </a:r>
                      <a:endParaRPr lang="es-ES"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a:t>
                      </a:r>
                      <a:endParaRPr lang="es-ES"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a:t>
                      </a:r>
                      <a:endParaRPr lang="es-ES"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9"/>
                  </a:ext>
                </a:extLst>
              </a:tr>
              <a:tr h="738825">
                <a:tc>
                  <a:txBody>
                    <a:bodyPr/>
                    <a:lstStyle/>
                    <a:p>
                      <a:pPr algn="ctr">
                        <a:spcAft>
                          <a:spcPts val="0"/>
                        </a:spcAft>
                      </a:pPr>
                      <a:r>
                        <a:rPr lang="es-ES" sz="1200" b="1">
                          <a:solidFill>
                            <a:schemeClr val="bg1"/>
                          </a:solidFill>
                          <a:latin typeface="Comic Sans MS" panose="030F0702030302020204" pitchFamily="66" charset="0"/>
                          <a:ea typeface="Times New Roman"/>
                          <a:cs typeface="Times New Roman"/>
                        </a:rPr>
                        <a:t>Enmiendas Orgánicas (Abonos Orgánicos )</a:t>
                      </a:r>
                      <a:endParaRPr lang="es-AR" sz="1200" b="1">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a:t>
                      </a:r>
                      <a:endParaRPr lang="es-ES"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a:t>
                      </a:r>
                      <a:endParaRPr lang="es-ES"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a:solidFill>
                            <a:schemeClr val="bg1"/>
                          </a:solidFill>
                          <a:latin typeface="Comic Sans MS" panose="030F0702030302020204" pitchFamily="66" charset="0"/>
                          <a:ea typeface="Times New Roman"/>
                          <a:cs typeface="Times New Roman"/>
                        </a:rPr>
                        <a:t>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a:t>
                      </a:r>
                      <a:endParaRPr lang="es-ES"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10"/>
                  </a:ext>
                </a:extLst>
              </a:tr>
              <a:tr h="369413">
                <a:tc>
                  <a:txBody>
                    <a:bodyPr/>
                    <a:lstStyle/>
                    <a:p>
                      <a:pPr algn="ctr">
                        <a:spcAft>
                          <a:spcPts val="0"/>
                        </a:spcAft>
                      </a:pPr>
                      <a:r>
                        <a:rPr lang="es-ES" sz="1200" b="1">
                          <a:solidFill>
                            <a:schemeClr val="bg1"/>
                          </a:solidFill>
                          <a:latin typeface="Comic Sans MS" panose="030F0702030302020204" pitchFamily="66" charset="0"/>
                          <a:ea typeface="Times New Roman"/>
                          <a:cs typeface="Times New Roman"/>
                        </a:rPr>
                        <a:t>Manejo de las labranzas</a:t>
                      </a:r>
                      <a:endParaRPr lang="es-AR" sz="1200" b="1">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a:t>
                      </a:r>
                      <a:endParaRPr lang="es-ES"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a:solidFill>
                            <a:schemeClr val="bg1"/>
                          </a:solidFill>
                          <a:latin typeface="Comic Sans MS" panose="030F0702030302020204" pitchFamily="66" charset="0"/>
                          <a:ea typeface="Times New Roman"/>
                          <a:cs typeface="Times New Roman"/>
                        </a:rPr>
                        <a:t>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a:t>
                      </a:r>
                      <a:endParaRPr lang="es-ES"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a:t>
                      </a:r>
                      <a:endParaRPr lang="es-ES"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11"/>
                  </a:ext>
                </a:extLst>
              </a:tr>
              <a:tr h="554119">
                <a:tc>
                  <a:txBody>
                    <a:bodyPr/>
                    <a:lstStyle/>
                    <a:p>
                      <a:pPr algn="ctr">
                        <a:spcAft>
                          <a:spcPts val="0"/>
                        </a:spcAft>
                      </a:pPr>
                      <a:r>
                        <a:rPr lang="es-ES" sz="1200" b="1">
                          <a:solidFill>
                            <a:schemeClr val="bg1"/>
                          </a:solidFill>
                          <a:latin typeface="Comic Sans MS" panose="030F0702030302020204" pitchFamily="66" charset="0"/>
                          <a:ea typeface="Times New Roman"/>
                          <a:cs typeface="Times New Roman"/>
                        </a:rPr>
                        <a:t>Aflojamiento superficial del suelo</a:t>
                      </a:r>
                      <a:endParaRPr lang="es-AR" sz="1200" b="1">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a:t>
                      </a:r>
                      <a:endParaRPr lang="es-ES"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a:t>
                      </a:r>
                      <a:endParaRPr lang="es-ES"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a:solidFill>
                            <a:schemeClr val="bg1"/>
                          </a:solidFill>
                          <a:latin typeface="Comic Sans MS" panose="030F0702030302020204" pitchFamily="66" charset="0"/>
                          <a:ea typeface="Times New Roman"/>
                          <a:cs typeface="Times New Roman"/>
                        </a:rPr>
                        <a:t>X</a:t>
                      </a:r>
                      <a:endParaRPr lang="es-AR" sz="1200" b="1">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a:solidFill>
                            <a:schemeClr val="bg1"/>
                          </a:solidFill>
                          <a:latin typeface="Comic Sans MS" panose="030F0702030302020204" pitchFamily="66" charset="0"/>
                          <a:ea typeface="Times New Roman"/>
                          <a:cs typeface="Times New Roman"/>
                        </a:rPr>
                        <a:t>X</a:t>
                      </a:r>
                      <a:endParaRPr lang="es-AR" sz="1200" b="1">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a:t>
                      </a:r>
                      <a:endParaRPr lang="es-ES"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a:t>
                      </a:r>
                      <a:endParaRPr lang="es-ES"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12"/>
                  </a:ext>
                </a:extLst>
              </a:tr>
              <a:tr h="738825">
                <a:tc>
                  <a:txBody>
                    <a:bodyPr/>
                    <a:lstStyle/>
                    <a:p>
                      <a:pPr algn="ctr">
                        <a:spcAft>
                          <a:spcPts val="0"/>
                        </a:spcAft>
                      </a:pPr>
                      <a:r>
                        <a:rPr lang="es-ES" sz="1200" b="1">
                          <a:solidFill>
                            <a:schemeClr val="bg1"/>
                          </a:solidFill>
                          <a:latin typeface="Comic Sans MS" panose="030F0702030302020204" pitchFamily="66" charset="0"/>
                          <a:ea typeface="Times New Roman"/>
                          <a:cs typeface="Times New Roman"/>
                        </a:rPr>
                        <a:t>Drenajes localizados: subsolado,</a:t>
                      </a:r>
                      <a:endParaRPr lang="es-AR" sz="1200" b="1">
                        <a:solidFill>
                          <a:schemeClr val="bg1"/>
                        </a:solidFill>
                        <a:latin typeface="Comic Sans MS" panose="030F0702030302020204" pitchFamily="66" charset="0"/>
                        <a:ea typeface="Times New Roman"/>
                        <a:cs typeface="Times New Roman"/>
                      </a:endParaRPr>
                    </a:p>
                    <a:p>
                      <a:pPr algn="ctr">
                        <a:spcAft>
                          <a:spcPts val="0"/>
                        </a:spcAft>
                      </a:pPr>
                      <a:r>
                        <a:rPr lang="es-ES" sz="1200" b="1">
                          <a:solidFill>
                            <a:schemeClr val="bg1"/>
                          </a:solidFill>
                          <a:latin typeface="Comic Sans MS" panose="030F0702030302020204" pitchFamily="66" charset="0"/>
                          <a:ea typeface="Times New Roman"/>
                          <a:cs typeface="Times New Roman"/>
                        </a:rPr>
                        <a:t>drenes topo</a:t>
                      </a:r>
                      <a:endParaRPr lang="es-AR" sz="1200" b="1">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a:t>
                      </a:r>
                      <a:endParaRPr lang="es-ES"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a:t>
                      </a:r>
                      <a:endParaRPr lang="es-ES"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a:solidFill>
                            <a:schemeClr val="bg1"/>
                          </a:solidFill>
                          <a:latin typeface="Comic Sans MS" panose="030F0702030302020204" pitchFamily="66" charset="0"/>
                          <a:ea typeface="Times New Roman"/>
                          <a:cs typeface="Times New Roman"/>
                        </a:rPr>
                        <a:t>X</a:t>
                      </a:r>
                      <a:endParaRPr lang="es-AR" sz="1200" b="1">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a:t>
                      </a:r>
                      <a:endParaRPr lang="es-ES"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a:t>
                      </a:r>
                      <a:endParaRPr lang="es-ES"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13"/>
                  </a:ext>
                </a:extLst>
              </a:tr>
              <a:tr h="184706">
                <a:tc>
                  <a:txBody>
                    <a:bodyPr/>
                    <a:lstStyle/>
                    <a:p>
                      <a:pPr algn="ctr">
                        <a:spcAft>
                          <a:spcPts val="0"/>
                        </a:spcAft>
                      </a:pPr>
                      <a:r>
                        <a:rPr lang="es-ES" sz="1200" b="1">
                          <a:solidFill>
                            <a:schemeClr val="bg1"/>
                          </a:solidFill>
                          <a:latin typeface="Comic Sans MS" panose="030F0702030302020204" pitchFamily="66" charset="0"/>
                          <a:ea typeface="Times New Roman"/>
                          <a:cs typeface="Times New Roman"/>
                        </a:rPr>
                        <a:t>Fertilización </a:t>
                      </a:r>
                      <a:endParaRPr lang="es-AR" sz="1200" b="1">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a:t>
                      </a:r>
                      <a:endParaRPr lang="es-ES"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a:t>
                      </a:r>
                      <a:endParaRPr lang="es-ES"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a:t>
                      </a:r>
                      <a:endParaRPr lang="es-ES"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a:t>
                      </a:r>
                      <a:endParaRPr lang="es-ES"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a:t>
                      </a:r>
                      <a:endParaRPr lang="es-ES"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a:t>
                      </a:r>
                      <a:endParaRPr lang="es-ES"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200" b="1" dirty="0" smtClean="0">
                          <a:solidFill>
                            <a:schemeClr val="bg1"/>
                          </a:solidFill>
                          <a:latin typeface="Comic Sans MS" panose="030F0702030302020204" pitchFamily="66" charset="0"/>
                          <a:ea typeface="Times New Roman"/>
                          <a:cs typeface="Times New Roman"/>
                        </a:rPr>
                        <a:t>XXX</a:t>
                      </a:r>
                      <a:endParaRPr lang="es-AR" sz="1200" b="1" dirty="0">
                        <a:solidFill>
                          <a:schemeClr val="bg1"/>
                        </a:solidFill>
                        <a:latin typeface="Comic Sans MS" panose="030F0702030302020204" pitchFamily="66" charset="0"/>
                        <a:ea typeface="Times New Roman"/>
                        <a:cs typeface="Times New Roman"/>
                      </a:endParaRPr>
                    </a:p>
                  </a:txBody>
                  <a:tcPr marL="43751" marR="437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14"/>
                  </a:ext>
                </a:extLst>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ChangeArrowheads="1"/>
          </p:cNvSpPr>
          <p:nvPr/>
        </p:nvSpPr>
        <p:spPr bwMode="auto">
          <a:xfrm>
            <a:off x="0" y="260648"/>
            <a:ext cx="9108909" cy="6324808"/>
          </a:xfrm>
          <a:prstGeom prst="rect">
            <a:avLst/>
          </a:prstGeom>
          <a:noFill/>
          <a:ln w="9525">
            <a:noFill/>
            <a:miter lim="800000"/>
            <a:headEnd/>
            <a:tailEnd/>
          </a:ln>
        </p:spPr>
        <p:txBody>
          <a:bodyPr wrap="square" anchor="ctr">
            <a:spAutoFit/>
          </a:bodyPr>
          <a:lstStyle/>
          <a:p>
            <a:pPr algn="just">
              <a:tabLst>
                <a:tab pos="801688" algn="l"/>
                <a:tab pos="1603375" algn="l"/>
                <a:tab pos="2405063" algn="l"/>
                <a:tab pos="3206750" algn="l"/>
              </a:tabLst>
            </a:pPr>
            <a:r>
              <a:rPr lang="es-ES" sz="2250" b="1" u="sng" dirty="0" smtClean="0">
                <a:solidFill>
                  <a:srgbClr val="FFD757"/>
                </a:solidFill>
                <a:latin typeface="Comic Sans MS" pitchFamily="66" charset="0"/>
                <a:ea typeface="Times New Roman" pitchFamily="18" charset="0"/>
                <a:cs typeface="Arial" charset="0"/>
              </a:rPr>
              <a:t>Ejercicio 1</a:t>
            </a:r>
            <a:r>
              <a:rPr lang="es-ES" sz="2250" dirty="0" smtClean="0">
                <a:solidFill>
                  <a:srgbClr val="FFD757"/>
                </a:solidFill>
                <a:latin typeface="Comic Sans MS" pitchFamily="66" charset="0"/>
                <a:ea typeface="Times New Roman" pitchFamily="18" charset="0"/>
                <a:cs typeface="Arial" charset="0"/>
              </a:rPr>
              <a:t>. Establecer  </a:t>
            </a:r>
            <a:r>
              <a:rPr lang="es-ES" sz="2250" dirty="0">
                <a:solidFill>
                  <a:srgbClr val="FFD757"/>
                </a:solidFill>
                <a:latin typeface="Comic Sans MS" pitchFamily="66" charset="0"/>
                <a:ea typeface="Times New Roman" pitchFamily="18" charset="0"/>
                <a:cs typeface="Arial" charset="0"/>
              </a:rPr>
              <a:t>para cada práctica de manejo de suelos su grado de incidencia sobre aspectos o procesos que intervienen en la recuperación de suelos halomórficos completando la  Tabla N° 1</a:t>
            </a:r>
            <a:r>
              <a:rPr lang="es-ES" sz="2250" dirty="0" smtClean="0">
                <a:solidFill>
                  <a:srgbClr val="FFD757"/>
                </a:solidFill>
                <a:latin typeface="Comic Sans MS" pitchFamily="66" charset="0"/>
                <a:ea typeface="Times New Roman" pitchFamily="18" charset="0"/>
                <a:cs typeface="Arial" charset="0"/>
              </a:rPr>
              <a:t>.</a:t>
            </a:r>
          </a:p>
          <a:p>
            <a:pPr algn="just">
              <a:tabLst>
                <a:tab pos="801688" algn="l"/>
                <a:tab pos="1603375" algn="l"/>
                <a:tab pos="2405063" algn="l"/>
                <a:tab pos="3206750" algn="l"/>
              </a:tabLst>
            </a:pPr>
            <a:endParaRPr lang="es-ES" sz="2250" dirty="0" smtClean="0">
              <a:solidFill>
                <a:srgbClr val="FFD757"/>
              </a:solidFill>
              <a:latin typeface="Comic Sans MS" pitchFamily="66" charset="0"/>
              <a:ea typeface="Times New Roman" pitchFamily="18" charset="0"/>
              <a:cs typeface="Arial" charset="0"/>
            </a:endParaRPr>
          </a:p>
          <a:p>
            <a:pPr algn="just">
              <a:tabLst>
                <a:tab pos="801688" algn="l"/>
                <a:tab pos="1603375" algn="l"/>
                <a:tab pos="2405063" algn="l"/>
                <a:tab pos="3206750" algn="l"/>
              </a:tabLst>
            </a:pPr>
            <a:r>
              <a:rPr lang="es-ES" sz="2250" b="1" u="sng" dirty="0">
                <a:solidFill>
                  <a:srgbClr val="FFD757"/>
                </a:solidFill>
                <a:latin typeface="Comic Sans MS" pitchFamily="66" charset="0"/>
                <a:ea typeface="Times New Roman" pitchFamily="18" charset="0"/>
                <a:cs typeface="Arial" charset="0"/>
              </a:rPr>
              <a:t>Ejercicio </a:t>
            </a:r>
            <a:r>
              <a:rPr lang="es-ES" sz="2250" b="1" u="sng" dirty="0" smtClean="0">
                <a:solidFill>
                  <a:srgbClr val="FFD757"/>
                </a:solidFill>
                <a:latin typeface="Comic Sans MS" pitchFamily="66" charset="0"/>
                <a:ea typeface="Times New Roman" pitchFamily="18" charset="0"/>
                <a:cs typeface="Arial" charset="0"/>
              </a:rPr>
              <a:t>2</a:t>
            </a:r>
            <a:r>
              <a:rPr lang="es-ES" sz="2250" dirty="0" smtClean="0">
                <a:solidFill>
                  <a:srgbClr val="FFD757"/>
                </a:solidFill>
                <a:latin typeface="Comic Sans MS" pitchFamily="66" charset="0"/>
                <a:ea typeface="Times New Roman" pitchFamily="18" charset="0"/>
                <a:cs typeface="Arial" charset="0"/>
              </a:rPr>
              <a:t>. Analizar </a:t>
            </a:r>
            <a:r>
              <a:rPr lang="es-ES" sz="2250" dirty="0">
                <a:solidFill>
                  <a:srgbClr val="FFD757"/>
                </a:solidFill>
                <a:latin typeface="Comic Sans MS" pitchFamily="66" charset="0"/>
                <a:ea typeface="Times New Roman" pitchFamily="18" charset="0"/>
                <a:cs typeface="Arial" charset="0"/>
              </a:rPr>
              <a:t>los perfiles modales de las Series de Suelos bajo condiciones de lluvias normales para la Región: determinar las principales limitaciones. </a:t>
            </a:r>
            <a:endParaRPr lang="es-ES" sz="2250" dirty="0" smtClean="0">
              <a:solidFill>
                <a:srgbClr val="FFD757"/>
              </a:solidFill>
              <a:latin typeface="Comic Sans MS" pitchFamily="66" charset="0"/>
              <a:ea typeface="Times New Roman" pitchFamily="18" charset="0"/>
              <a:cs typeface="Arial" charset="0"/>
            </a:endParaRPr>
          </a:p>
          <a:p>
            <a:pPr algn="just">
              <a:tabLst>
                <a:tab pos="801688" algn="l"/>
                <a:tab pos="1603375" algn="l"/>
                <a:tab pos="2405063" algn="l"/>
                <a:tab pos="3206750" algn="l"/>
              </a:tabLst>
            </a:pPr>
            <a:endParaRPr lang="es-ES" sz="2250" dirty="0" smtClean="0">
              <a:solidFill>
                <a:srgbClr val="FFD757"/>
              </a:solidFill>
              <a:latin typeface="Comic Sans MS" pitchFamily="66" charset="0"/>
              <a:ea typeface="Times New Roman" pitchFamily="18" charset="0"/>
              <a:cs typeface="Arial" charset="0"/>
            </a:endParaRPr>
          </a:p>
          <a:p>
            <a:pPr algn="just">
              <a:tabLst>
                <a:tab pos="801688" algn="l"/>
                <a:tab pos="1603375" algn="l"/>
                <a:tab pos="2405063" algn="l"/>
                <a:tab pos="3206750" algn="l"/>
              </a:tabLst>
            </a:pPr>
            <a:r>
              <a:rPr lang="es-ES" sz="2250" b="1" u="sng" dirty="0">
                <a:solidFill>
                  <a:srgbClr val="FFD757"/>
                </a:solidFill>
                <a:latin typeface="Comic Sans MS" pitchFamily="66" charset="0"/>
                <a:ea typeface="Times New Roman" pitchFamily="18" charset="0"/>
                <a:cs typeface="Arial" charset="0"/>
              </a:rPr>
              <a:t>Ejercicio </a:t>
            </a:r>
            <a:r>
              <a:rPr lang="es-ES" sz="2250" b="1" u="sng" dirty="0" smtClean="0">
                <a:solidFill>
                  <a:srgbClr val="FFD757"/>
                </a:solidFill>
                <a:latin typeface="Comic Sans MS" pitchFamily="66" charset="0"/>
                <a:ea typeface="Times New Roman" pitchFamily="18" charset="0"/>
                <a:cs typeface="Arial" charset="0"/>
              </a:rPr>
              <a:t>3</a:t>
            </a:r>
            <a:r>
              <a:rPr lang="es-ES" sz="2250" dirty="0" smtClean="0">
                <a:solidFill>
                  <a:srgbClr val="FFD757"/>
                </a:solidFill>
                <a:latin typeface="Comic Sans MS" pitchFamily="66" charset="0"/>
                <a:ea typeface="Times New Roman" pitchFamily="18" charset="0"/>
                <a:cs typeface="Arial" charset="0"/>
              </a:rPr>
              <a:t>. Calificar </a:t>
            </a:r>
            <a:r>
              <a:rPr lang="es-ES" sz="2250" dirty="0">
                <a:solidFill>
                  <a:srgbClr val="FFD757"/>
                </a:solidFill>
                <a:latin typeface="Comic Sans MS" pitchFamily="66" charset="0"/>
                <a:ea typeface="Times New Roman" pitchFamily="18" charset="0"/>
                <a:cs typeface="Arial" charset="0"/>
              </a:rPr>
              <a:t>el riesgo de salinización post-anegamiento extraordinario utilizando la Tabla N°2</a:t>
            </a:r>
            <a:r>
              <a:rPr lang="es-ES" sz="2250" dirty="0" smtClean="0">
                <a:solidFill>
                  <a:srgbClr val="FFD757"/>
                </a:solidFill>
                <a:latin typeface="Comic Sans MS" pitchFamily="66" charset="0"/>
                <a:ea typeface="Times New Roman" pitchFamily="18" charset="0"/>
                <a:cs typeface="Arial" charset="0"/>
              </a:rPr>
              <a:t>.</a:t>
            </a:r>
          </a:p>
          <a:p>
            <a:pPr algn="just">
              <a:tabLst>
                <a:tab pos="801688" algn="l"/>
                <a:tab pos="1603375" algn="l"/>
                <a:tab pos="2405063" algn="l"/>
                <a:tab pos="3206750" algn="l"/>
              </a:tabLst>
            </a:pPr>
            <a:endParaRPr lang="es-ES" sz="2250" dirty="0" smtClean="0">
              <a:solidFill>
                <a:srgbClr val="FFD757"/>
              </a:solidFill>
              <a:latin typeface="Comic Sans MS" pitchFamily="66" charset="0"/>
              <a:ea typeface="Times New Roman" pitchFamily="18" charset="0"/>
              <a:cs typeface="Arial" charset="0"/>
            </a:endParaRPr>
          </a:p>
          <a:p>
            <a:pPr algn="just">
              <a:tabLst>
                <a:tab pos="801688" algn="l"/>
                <a:tab pos="1603375" algn="l"/>
                <a:tab pos="2405063" algn="l"/>
                <a:tab pos="3206750" algn="l"/>
              </a:tabLst>
            </a:pPr>
            <a:r>
              <a:rPr lang="es-ES" sz="2250" b="1" u="sng" dirty="0">
                <a:solidFill>
                  <a:srgbClr val="FFD757"/>
                </a:solidFill>
                <a:latin typeface="Comic Sans MS" pitchFamily="66" charset="0"/>
                <a:ea typeface="Times New Roman" pitchFamily="18" charset="0"/>
                <a:cs typeface="Arial" charset="0"/>
              </a:rPr>
              <a:t>Ejercicio </a:t>
            </a:r>
            <a:r>
              <a:rPr lang="es-ES" sz="2250" b="1" u="sng" dirty="0" smtClean="0">
                <a:solidFill>
                  <a:srgbClr val="FFD757"/>
                </a:solidFill>
                <a:latin typeface="Comic Sans MS" pitchFamily="66" charset="0"/>
                <a:ea typeface="Times New Roman" pitchFamily="18" charset="0"/>
                <a:cs typeface="Arial" charset="0"/>
              </a:rPr>
              <a:t>4</a:t>
            </a:r>
            <a:r>
              <a:rPr lang="es-ES" sz="2250" dirty="0" smtClean="0">
                <a:solidFill>
                  <a:srgbClr val="FFD757"/>
                </a:solidFill>
                <a:latin typeface="Comic Sans MS" pitchFamily="66" charset="0"/>
                <a:ea typeface="Times New Roman" pitchFamily="18" charset="0"/>
                <a:cs typeface="Arial" charset="0"/>
              </a:rPr>
              <a:t>. Determinar </a:t>
            </a:r>
            <a:r>
              <a:rPr lang="es-ES" sz="2250" dirty="0">
                <a:solidFill>
                  <a:srgbClr val="FFD757"/>
                </a:solidFill>
                <a:latin typeface="Comic Sans MS" pitchFamily="66" charset="0"/>
                <a:ea typeface="Times New Roman" pitchFamily="18" charset="0"/>
                <a:cs typeface="Arial" charset="0"/>
              </a:rPr>
              <a:t>el Uso del Suelo recomendado en función de las limitaciones y el riesgo de salinización de cada suelo –Serie- utilizando las siguientes categorías:  </a:t>
            </a:r>
          </a:p>
          <a:p>
            <a:pPr algn="just">
              <a:tabLst>
                <a:tab pos="801688" algn="l"/>
                <a:tab pos="1603375" algn="l"/>
                <a:tab pos="2405063" algn="l"/>
                <a:tab pos="3206750" algn="l"/>
              </a:tabLst>
            </a:pPr>
            <a:endParaRPr lang="es-ES" sz="2250" dirty="0" smtClean="0">
              <a:solidFill>
                <a:srgbClr val="FFD757"/>
              </a:solidFill>
              <a:latin typeface="Comic Sans MS" pitchFamily="66" charset="0"/>
              <a:ea typeface="Times New Roman" pitchFamily="18" charset="0"/>
              <a:cs typeface="Arial" charset="0"/>
            </a:endParaRPr>
          </a:p>
          <a:p>
            <a:pPr algn="just">
              <a:tabLst>
                <a:tab pos="801688" algn="l"/>
                <a:tab pos="1603375" algn="l"/>
                <a:tab pos="2405063" algn="l"/>
                <a:tab pos="3206750" algn="l"/>
              </a:tabLst>
            </a:pPr>
            <a:r>
              <a:rPr lang="es-ES" sz="2250" dirty="0" smtClean="0">
                <a:solidFill>
                  <a:srgbClr val="FFD757"/>
                </a:solidFill>
                <a:latin typeface="Comic Sans MS" pitchFamily="66" charset="0"/>
                <a:ea typeface="Times New Roman" pitchFamily="18" charset="0"/>
                <a:cs typeface="Arial" charset="0"/>
              </a:rPr>
              <a:t>Usos</a:t>
            </a:r>
            <a:r>
              <a:rPr lang="es-ES" sz="2250" dirty="0">
                <a:solidFill>
                  <a:srgbClr val="FFD757"/>
                </a:solidFill>
                <a:latin typeface="Comic Sans MS" pitchFamily="66" charset="0"/>
                <a:ea typeface="Times New Roman" pitchFamily="18" charset="0"/>
                <a:cs typeface="Arial" charset="0"/>
              </a:rPr>
              <a:t>: agrícola; agrícola-ganadero; ganadero-agrícola, ganadero sobre pasturas implantadas; ganadero sobre campo natural, </a:t>
            </a:r>
            <a:r>
              <a:rPr lang="es-ES" sz="2250" dirty="0" err="1">
                <a:solidFill>
                  <a:srgbClr val="FFD757"/>
                </a:solidFill>
                <a:latin typeface="Comic Sans MS" pitchFamily="66" charset="0"/>
                <a:ea typeface="Times New Roman" pitchFamily="18" charset="0"/>
                <a:cs typeface="Arial" charset="0"/>
              </a:rPr>
              <a:t>silvo</a:t>
            </a:r>
            <a:r>
              <a:rPr lang="es-ES" sz="2250" dirty="0">
                <a:solidFill>
                  <a:srgbClr val="FFD757"/>
                </a:solidFill>
                <a:latin typeface="Comic Sans MS" pitchFamily="66" charset="0"/>
                <a:ea typeface="Times New Roman" pitchFamily="18" charset="0"/>
                <a:cs typeface="Arial" charset="0"/>
              </a:rPr>
              <a:t>-pastoril, forestación</a:t>
            </a:r>
            <a:r>
              <a:rPr lang="es-ES" sz="2250" dirty="0" smtClean="0">
                <a:solidFill>
                  <a:srgbClr val="FFD757"/>
                </a:solidFill>
                <a:latin typeface="Comic Sans MS" pitchFamily="66" charset="0"/>
                <a:ea typeface="Times New Roman" pitchFamily="18" charset="0"/>
                <a:cs typeface="Arial" charset="0"/>
              </a:rPr>
              <a:t>.</a:t>
            </a:r>
            <a:endParaRPr lang="es-ES" sz="2250" dirty="0">
              <a:solidFill>
                <a:srgbClr val="FFD757"/>
              </a:solidFill>
              <a:latin typeface="Comic Sans MS" pitchFamily="66" charset="0"/>
              <a:ea typeface="Times New Roman" pitchFamily="18" charset="0"/>
              <a:cs typeface="Arial" charset="0"/>
            </a:endParaRPr>
          </a:p>
        </p:txBody>
      </p:sp>
    </p:spTree>
    <p:extLst>
      <p:ext uri="{BB962C8B-B14F-4D97-AF65-F5344CB8AC3E}">
        <p14:creationId xmlns:p14="http://schemas.microsoft.com/office/powerpoint/2010/main" val="7102067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ChangeArrowheads="1"/>
          </p:cNvSpPr>
          <p:nvPr/>
        </p:nvSpPr>
        <p:spPr bwMode="auto">
          <a:xfrm>
            <a:off x="0" y="236548"/>
            <a:ext cx="9036496" cy="6894195"/>
          </a:xfrm>
          <a:prstGeom prst="rect">
            <a:avLst/>
          </a:prstGeom>
          <a:noFill/>
          <a:ln w="9525">
            <a:noFill/>
            <a:miter lim="800000"/>
            <a:headEnd/>
            <a:tailEnd/>
          </a:ln>
        </p:spPr>
        <p:txBody>
          <a:bodyPr wrap="square" anchor="ctr">
            <a:spAutoFit/>
          </a:bodyPr>
          <a:lstStyle/>
          <a:p>
            <a:pPr algn="just">
              <a:tabLst>
                <a:tab pos="801688" algn="l"/>
                <a:tab pos="1603375" algn="l"/>
                <a:tab pos="2405063" algn="l"/>
                <a:tab pos="3206750" algn="l"/>
              </a:tabLst>
            </a:pPr>
            <a:r>
              <a:rPr lang="es-ES" sz="2600" b="1" u="sng" dirty="0" smtClean="0">
                <a:solidFill>
                  <a:srgbClr val="FFD757"/>
                </a:solidFill>
                <a:latin typeface="Comic Sans MS" pitchFamily="66" charset="0"/>
                <a:ea typeface="Times New Roman" pitchFamily="18" charset="0"/>
                <a:cs typeface="Arial" charset="0"/>
              </a:rPr>
              <a:t>Ejercicio 5</a:t>
            </a:r>
            <a:r>
              <a:rPr lang="es-ES" sz="2600" dirty="0" smtClean="0">
                <a:solidFill>
                  <a:srgbClr val="FFD757"/>
                </a:solidFill>
                <a:latin typeface="Comic Sans MS" pitchFamily="66" charset="0"/>
                <a:ea typeface="Times New Roman" pitchFamily="18" charset="0"/>
                <a:cs typeface="Arial" charset="0"/>
              </a:rPr>
              <a:t>. Establecer </a:t>
            </a:r>
            <a:r>
              <a:rPr lang="es-ES" sz="2600" dirty="0">
                <a:solidFill>
                  <a:srgbClr val="FFD757"/>
                </a:solidFill>
                <a:latin typeface="Comic Sans MS" pitchFamily="66" charset="0"/>
                <a:ea typeface="Times New Roman" pitchFamily="18" charset="0"/>
                <a:cs typeface="Arial" charset="0"/>
              </a:rPr>
              <a:t>las prácticas de manejo de suelos para cada suelo –Serie- considerando los procesos de degradación en general y el proceso de salinización en particular. </a:t>
            </a:r>
            <a:endParaRPr lang="es-ES" sz="2600" dirty="0" smtClean="0">
              <a:solidFill>
                <a:srgbClr val="FFD757"/>
              </a:solidFill>
              <a:latin typeface="Comic Sans MS" pitchFamily="66" charset="0"/>
              <a:ea typeface="Times New Roman" pitchFamily="18" charset="0"/>
              <a:cs typeface="Arial" charset="0"/>
            </a:endParaRPr>
          </a:p>
          <a:p>
            <a:pPr algn="just">
              <a:tabLst>
                <a:tab pos="801688" algn="l"/>
                <a:tab pos="1603375" algn="l"/>
                <a:tab pos="2405063" algn="l"/>
                <a:tab pos="3206750" algn="l"/>
              </a:tabLst>
            </a:pPr>
            <a:endParaRPr lang="es-ES" sz="2600" dirty="0" smtClean="0">
              <a:solidFill>
                <a:srgbClr val="FFD757"/>
              </a:solidFill>
              <a:latin typeface="Comic Sans MS" pitchFamily="66" charset="0"/>
              <a:ea typeface="Times New Roman" pitchFamily="18" charset="0"/>
              <a:cs typeface="Arial" charset="0"/>
            </a:endParaRPr>
          </a:p>
          <a:p>
            <a:pPr algn="just">
              <a:tabLst>
                <a:tab pos="801688" algn="l"/>
                <a:tab pos="1603375" algn="l"/>
                <a:tab pos="2405063" algn="l"/>
                <a:tab pos="3206750" algn="l"/>
              </a:tabLst>
            </a:pPr>
            <a:r>
              <a:rPr lang="es-ES" sz="2600" b="1" u="sng" dirty="0">
                <a:solidFill>
                  <a:srgbClr val="FFD757"/>
                </a:solidFill>
                <a:latin typeface="Comic Sans MS" pitchFamily="66" charset="0"/>
                <a:ea typeface="Times New Roman" pitchFamily="18" charset="0"/>
                <a:cs typeface="Arial" charset="0"/>
              </a:rPr>
              <a:t>Ejercicio </a:t>
            </a:r>
            <a:r>
              <a:rPr lang="es-ES" sz="2600" b="1" u="sng" dirty="0" smtClean="0">
                <a:solidFill>
                  <a:srgbClr val="FFD757"/>
                </a:solidFill>
                <a:latin typeface="Comic Sans MS" pitchFamily="66" charset="0"/>
                <a:ea typeface="Times New Roman" pitchFamily="18" charset="0"/>
                <a:cs typeface="Arial" charset="0"/>
              </a:rPr>
              <a:t>6</a:t>
            </a:r>
            <a:r>
              <a:rPr lang="es-ES" sz="2600" dirty="0" smtClean="0">
                <a:solidFill>
                  <a:srgbClr val="FFD757"/>
                </a:solidFill>
                <a:latin typeface="Comic Sans MS" pitchFamily="66" charset="0"/>
                <a:ea typeface="Times New Roman" pitchFamily="18" charset="0"/>
                <a:cs typeface="Arial" charset="0"/>
              </a:rPr>
              <a:t>. En </a:t>
            </a:r>
            <a:r>
              <a:rPr lang="es-ES" sz="2600" dirty="0">
                <a:solidFill>
                  <a:srgbClr val="FFD757"/>
                </a:solidFill>
                <a:latin typeface="Comic Sans MS" pitchFamily="66" charset="0"/>
                <a:ea typeface="Times New Roman" pitchFamily="18" charset="0"/>
                <a:cs typeface="Arial" charset="0"/>
              </a:rPr>
              <a:t>el caso particular de la Forestación como práctica de recuperación de suelos halomórficos complete el análisis utilizando la Tabla N° 3 y la Tabla N° 4.</a:t>
            </a:r>
          </a:p>
          <a:p>
            <a:pPr algn="just">
              <a:tabLst>
                <a:tab pos="801688" algn="l"/>
                <a:tab pos="1603375" algn="l"/>
                <a:tab pos="2405063" algn="l"/>
                <a:tab pos="3206750" algn="l"/>
              </a:tabLst>
            </a:pPr>
            <a:endParaRPr lang="es-ES" sz="2600" dirty="0" smtClean="0">
              <a:solidFill>
                <a:srgbClr val="FFD757"/>
              </a:solidFill>
              <a:latin typeface="Comic Sans MS" pitchFamily="66" charset="0"/>
              <a:ea typeface="Times New Roman" pitchFamily="18" charset="0"/>
              <a:cs typeface="Arial" charset="0"/>
            </a:endParaRPr>
          </a:p>
          <a:p>
            <a:pPr algn="just">
              <a:tabLst>
                <a:tab pos="801688" algn="l"/>
                <a:tab pos="1603375" algn="l"/>
                <a:tab pos="2405063" algn="l"/>
                <a:tab pos="3206750" algn="l"/>
              </a:tabLst>
            </a:pPr>
            <a:r>
              <a:rPr lang="es-ES" sz="2600" dirty="0" smtClean="0">
                <a:solidFill>
                  <a:srgbClr val="FFD757"/>
                </a:solidFill>
                <a:latin typeface="Comic Sans MS" pitchFamily="66" charset="0"/>
                <a:ea typeface="Times New Roman" pitchFamily="18" charset="0"/>
                <a:cs typeface="Arial" charset="0"/>
              </a:rPr>
              <a:t>Califique </a:t>
            </a:r>
            <a:r>
              <a:rPr lang="es-ES" sz="2600" dirty="0">
                <a:solidFill>
                  <a:srgbClr val="FFD757"/>
                </a:solidFill>
                <a:latin typeface="Comic Sans MS" pitchFamily="66" charset="0"/>
                <a:ea typeface="Times New Roman" pitchFamily="18" charset="0"/>
                <a:cs typeface="Arial" charset="0"/>
              </a:rPr>
              <a:t>el Riesgo de Forestación de Pastizales según la siguiente escala</a:t>
            </a:r>
            <a:r>
              <a:rPr lang="es-ES" sz="2600" dirty="0" smtClean="0">
                <a:solidFill>
                  <a:srgbClr val="FFD757"/>
                </a:solidFill>
                <a:latin typeface="Comic Sans MS" pitchFamily="66" charset="0"/>
                <a:ea typeface="Times New Roman" pitchFamily="18" charset="0"/>
                <a:cs typeface="Arial" charset="0"/>
              </a:rPr>
              <a:t>:</a:t>
            </a:r>
          </a:p>
          <a:p>
            <a:pPr algn="just">
              <a:tabLst>
                <a:tab pos="801688" algn="l"/>
                <a:tab pos="1603375" algn="l"/>
                <a:tab pos="2405063" algn="l"/>
                <a:tab pos="3206750" algn="l"/>
              </a:tabLst>
            </a:pPr>
            <a:endParaRPr lang="es-ES" sz="2600" dirty="0">
              <a:solidFill>
                <a:srgbClr val="FFD757"/>
              </a:solidFill>
              <a:latin typeface="Comic Sans MS" pitchFamily="66" charset="0"/>
              <a:ea typeface="Times New Roman" pitchFamily="18" charset="0"/>
              <a:cs typeface="Arial" charset="0"/>
            </a:endParaRPr>
          </a:p>
          <a:p>
            <a:pPr algn="just">
              <a:tabLst>
                <a:tab pos="801688" algn="l"/>
                <a:tab pos="1603375" algn="l"/>
                <a:tab pos="2405063" algn="l"/>
                <a:tab pos="3206750" algn="l"/>
              </a:tabLst>
            </a:pPr>
            <a:r>
              <a:rPr lang="es-ES" sz="2600" dirty="0" smtClean="0">
                <a:solidFill>
                  <a:srgbClr val="FFD757"/>
                </a:solidFill>
                <a:latin typeface="Comic Sans MS" pitchFamily="66" charset="0"/>
                <a:ea typeface="Times New Roman" pitchFamily="18" charset="0"/>
                <a:cs typeface="Arial" charset="0"/>
              </a:rPr>
              <a:t>1. Sin </a:t>
            </a:r>
            <a:r>
              <a:rPr lang="es-ES" sz="2600" dirty="0">
                <a:solidFill>
                  <a:srgbClr val="FFD757"/>
                </a:solidFill>
                <a:latin typeface="Comic Sans MS" pitchFamily="66" charset="0"/>
                <a:ea typeface="Times New Roman" pitchFamily="18" charset="0"/>
                <a:cs typeface="Arial" charset="0"/>
              </a:rPr>
              <a:t>riesgo o ligero </a:t>
            </a:r>
            <a:endParaRPr lang="es-ES" sz="2600" dirty="0" smtClean="0">
              <a:solidFill>
                <a:srgbClr val="FFD757"/>
              </a:solidFill>
              <a:latin typeface="Comic Sans MS" pitchFamily="66" charset="0"/>
              <a:ea typeface="Times New Roman" pitchFamily="18" charset="0"/>
              <a:cs typeface="Arial" charset="0"/>
            </a:endParaRPr>
          </a:p>
          <a:p>
            <a:pPr algn="just">
              <a:tabLst>
                <a:tab pos="801688" algn="l"/>
                <a:tab pos="1603375" algn="l"/>
                <a:tab pos="2405063" algn="l"/>
                <a:tab pos="3206750" algn="l"/>
              </a:tabLst>
            </a:pPr>
            <a:r>
              <a:rPr lang="es-ES" sz="2600" dirty="0" smtClean="0">
                <a:solidFill>
                  <a:srgbClr val="FFD757"/>
                </a:solidFill>
                <a:latin typeface="Comic Sans MS" pitchFamily="66" charset="0"/>
                <a:ea typeface="Times New Roman" pitchFamily="18" charset="0"/>
                <a:cs typeface="Arial" charset="0"/>
              </a:rPr>
              <a:t>2</a:t>
            </a:r>
            <a:r>
              <a:rPr lang="es-ES" sz="2600" dirty="0">
                <a:solidFill>
                  <a:srgbClr val="FFD757"/>
                </a:solidFill>
                <a:latin typeface="Comic Sans MS" pitchFamily="66" charset="0"/>
                <a:ea typeface="Times New Roman" pitchFamily="18" charset="0"/>
                <a:cs typeface="Arial" charset="0"/>
              </a:rPr>
              <a:t>. </a:t>
            </a:r>
            <a:r>
              <a:rPr lang="es-ES" sz="2600" dirty="0" smtClean="0">
                <a:solidFill>
                  <a:srgbClr val="FFD757"/>
                </a:solidFill>
                <a:latin typeface="Comic Sans MS" pitchFamily="66" charset="0"/>
                <a:ea typeface="Times New Roman" pitchFamily="18" charset="0"/>
                <a:cs typeface="Arial" charset="0"/>
              </a:rPr>
              <a:t>Moderado</a:t>
            </a:r>
          </a:p>
          <a:p>
            <a:pPr algn="just">
              <a:tabLst>
                <a:tab pos="801688" algn="l"/>
                <a:tab pos="1603375" algn="l"/>
                <a:tab pos="2405063" algn="l"/>
                <a:tab pos="3206750" algn="l"/>
              </a:tabLst>
            </a:pPr>
            <a:r>
              <a:rPr lang="es-ES" sz="2600" dirty="0" smtClean="0">
                <a:solidFill>
                  <a:srgbClr val="FFD757"/>
                </a:solidFill>
                <a:latin typeface="Comic Sans MS" pitchFamily="66" charset="0"/>
                <a:ea typeface="Times New Roman" pitchFamily="18" charset="0"/>
                <a:cs typeface="Arial" charset="0"/>
              </a:rPr>
              <a:t>3</a:t>
            </a:r>
            <a:r>
              <a:rPr lang="es-ES" sz="2600" dirty="0">
                <a:solidFill>
                  <a:srgbClr val="FFD757"/>
                </a:solidFill>
                <a:latin typeface="Comic Sans MS" pitchFamily="66" charset="0"/>
                <a:ea typeface="Times New Roman" pitchFamily="18" charset="0"/>
                <a:cs typeface="Arial" charset="0"/>
              </a:rPr>
              <a:t>. Severo</a:t>
            </a:r>
          </a:p>
          <a:p>
            <a:pPr algn="just">
              <a:tabLst>
                <a:tab pos="801688" algn="l"/>
                <a:tab pos="1603375" algn="l"/>
                <a:tab pos="2405063" algn="l"/>
                <a:tab pos="3206750" algn="l"/>
              </a:tabLst>
            </a:pPr>
            <a:endParaRPr lang="es-ES" sz="2600" dirty="0" smtClean="0">
              <a:solidFill>
                <a:srgbClr val="FFD757"/>
              </a:solidFill>
              <a:latin typeface="Comic Sans MS" pitchFamily="66" charset="0"/>
              <a:ea typeface="Times New Roman" pitchFamily="18" charset="0"/>
              <a:cs typeface="Arial" charset="0"/>
            </a:endParaRPr>
          </a:p>
        </p:txBody>
      </p:sp>
    </p:spTree>
    <p:extLst>
      <p:ext uri="{BB962C8B-B14F-4D97-AF65-F5344CB8AC3E}">
        <p14:creationId xmlns:p14="http://schemas.microsoft.com/office/powerpoint/2010/main" val="34924479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0" y="260648"/>
            <a:ext cx="9144000" cy="4154984"/>
          </a:xfrm>
          <a:prstGeom prst="rect">
            <a:avLst/>
          </a:prstGeom>
          <a:noFill/>
          <a:ln w="9525">
            <a:noFill/>
            <a:miter lim="800000"/>
            <a:headEnd/>
            <a:tailEnd/>
          </a:ln>
        </p:spPr>
        <p:txBody>
          <a:bodyPr anchor="ctr">
            <a:spAutoFit/>
          </a:bodyPr>
          <a:lstStyle/>
          <a:p>
            <a:pPr algn="ctr"/>
            <a:r>
              <a:rPr lang="es-ES" sz="2400" b="1" dirty="0" smtClean="0">
                <a:latin typeface="Comic Sans MS" pitchFamily="66" charset="0"/>
                <a:cs typeface="Times New Roman" pitchFamily="18" charset="0"/>
              </a:rPr>
              <a:t>SERIE LA GUANACA (</a:t>
            </a:r>
            <a:r>
              <a:rPr lang="es-ES" sz="2400" b="1" dirty="0" err="1" smtClean="0">
                <a:latin typeface="Comic Sans MS" pitchFamily="66" charset="0"/>
                <a:cs typeface="Times New Roman" pitchFamily="18" charset="0"/>
              </a:rPr>
              <a:t>LGn</a:t>
            </a:r>
            <a:r>
              <a:rPr lang="es-ES" sz="2400" b="1" dirty="0" smtClean="0">
                <a:latin typeface="Comic Sans MS" pitchFamily="66" charset="0"/>
                <a:cs typeface="Times New Roman" pitchFamily="18" charset="0"/>
              </a:rPr>
              <a:t>)</a:t>
            </a:r>
          </a:p>
          <a:p>
            <a:pPr algn="ctr"/>
            <a:endParaRPr lang="es-ES" sz="2400" b="1" dirty="0" smtClean="0">
              <a:latin typeface="Comic Sans MS" pitchFamily="66" charset="0"/>
              <a:cs typeface="Times New Roman" pitchFamily="18" charset="0"/>
            </a:endParaRPr>
          </a:p>
          <a:p>
            <a:r>
              <a:rPr lang="es-ES" sz="2400" dirty="0" err="1" smtClean="0">
                <a:latin typeface="Comic Sans MS" pitchFamily="66" charset="0"/>
              </a:rPr>
              <a:t>Udipsamment</a:t>
            </a:r>
            <a:r>
              <a:rPr lang="es-ES" sz="2400" dirty="0" smtClean="0">
                <a:latin typeface="Comic Sans MS" pitchFamily="66" charset="0"/>
              </a:rPr>
              <a:t> Típico, Arenosa, térmica (</a:t>
            </a:r>
            <a:r>
              <a:rPr lang="es-ES" sz="2400" dirty="0" err="1" smtClean="0">
                <a:latin typeface="Comic Sans MS" pitchFamily="66" charset="0"/>
              </a:rPr>
              <a:t>Soil</a:t>
            </a:r>
            <a:r>
              <a:rPr lang="es-ES" sz="2400" dirty="0" smtClean="0">
                <a:latin typeface="Comic Sans MS" pitchFamily="66" charset="0"/>
              </a:rPr>
              <a:t> </a:t>
            </a:r>
            <a:r>
              <a:rPr lang="es-ES" sz="2400" dirty="0" err="1" smtClean="0">
                <a:latin typeface="Comic Sans MS" pitchFamily="66" charset="0"/>
              </a:rPr>
              <a:t>Taxonomy</a:t>
            </a:r>
            <a:r>
              <a:rPr lang="es-ES" sz="2400" dirty="0" smtClean="0">
                <a:latin typeface="Comic Sans MS" pitchFamily="66" charset="0"/>
              </a:rPr>
              <a:t> V. 2006). </a:t>
            </a:r>
            <a:endParaRPr lang="es-AR" sz="2400" dirty="0" smtClean="0">
              <a:latin typeface="Comic Sans MS" pitchFamily="66" charset="0"/>
            </a:endParaRPr>
          </a:p>
          <a:p>
            <a:r>
              <a:rPr lang="es-ES" sz="2400" dirty="0" smtClean="0">
                <a:latin typeface="Comic Sans MS" pitchFamily="66" charset="0"/>
                <a:cs typeface="Times New Roman" pitchFamily="18" charset="0"/>
              </a:rPr>
              <a:t/>
            </a:r>
            <a:br>
              <a:rPr lang="es-ES" sz="2400" dirty="0" smtClean="0">
                <a:latin typeface="Comic Sans MS" pitchFamily="66" charset="0"/>
                <a:cs typeface="Times New Roman" pitchFamily="18" charset="0"/>
              </a:rPr>
            </a:br>
            <a:r>
              <a:rPr lang="es-ES" sz="2400" dirty="0" smtClean="0">
                <a:latin typeface="Comic Sans MS" pitchFamily="66" charset="0"/>
                <a:cs typeface="Times New Roman" pitchFamily="18" charset="0"/>
              </a:rPr>
              <a:t>Es un suelo pardo oscuro, profundo, poco desarrollado, de aptitud ganadera, se encuentra en un paisaje de </a:t>
            </a:r>
            <a:r>
              <a:rPr lang="es-ES" sz="2400" dirty="0" smtClean="0">
                <a:solidFill>
                  <a:srgbClr val="FFC000"/>
                </a:solidFill>
                <a:latin typeface="Comic Sans MS" pitchFamily="66" charset="0"/>
                <a:cs typeface="Times New Roman" pitchFamily="18" charset="0"/>
              </a:rPr>
              <a:t>médanos no estabilizados</a:t>
            </a:r>
            <a:r>
              <a:rPr lang="es-ES" sz="2400" dirty="0" smtClean="0">
                <a:latin typeface="Comic Sans MS" pitchFamily="66" charset="0"/>
                <a:cs typeface="Times New Roman" pitchFamily="18" charset="0"/>
              </a:rPr>
              <a:t>, con </a:t>
            </a:r>
            <a:r>
              <a:rPr lang="es-ES" sz="2400" dirty="0" smtClean="0">
                <a:solidFill>
                  <a:srgbClr val="FFC000"/>
                </a:solidFill>
                <a:latin typeface="Comic Sans MS" pitchFamily="66" charset="0"/>
                <a:cs typeface="Times New Roman" pitchFamily="18" charset="0"/>
              </a:rPr>
              <a:t>relieve pronunciado</a:t>
            </a:r>
            <a:r>
              <a:rPr lang="es-ES" sz="2400" dirty="0" smtClean="0">
                <a:latin typeface="Comic Sans MS" pitchFamily="66" charset="0"/>
                <a:cs typeface="Times New Roman" pitchFamily="18" charset="0"/>
              </a:rPr>
              <a:t>, en posición de cresta de loma medanosa, de la Subregión Pampa Arenosa, </a:t>
            </a:r>
            <a:r>
              <a:rPr lang="es-ES" sz="2400" dirty="0" smtClean="0">
                <a:solidFill>
                  <a:srgbClr val="FFC000"/>
                </a:solidFill>
                <a:latin typeface="Comic Sans MS" pitchFamily="66" charset="0"/>
                <a:cs typeface="Times New Roman" pitchFamily="18" charset="0"/>
              </a:rPr>
              <a:t>excesivamente drenado</a:t>
            </a:r>
            <a:r>
              <a:rPr lang="es-ES" sz="2400" dirty="0" smtClean="0">
                <a:latin typeface="Comic Sans MS" pitchFamily="66" charset="0"/>
                <a:cs typeface="Times New Roman" pitchFamily="18" charset="0"/>
              </a:rPr>
              <a:t>, formado en sedimentos eólico arenosos, no alcalino, no salino, con pendientes de </a:t>
            </a:r>
            <a:r>
              <a:rPr lang="es-ES" sz="2400" dirty="0" smtClean="0">
                <a:solidFill>
                  <a:srgbClr val="FFC000"/>
                </a:solidFill>
                <a:latin typeface="Comic Sans MS" pitchFamily="66" charset="0"/>
                <a:cs typeface="Times New Roman" pitchFamily="18" charset="0"/>
              </a:rPr>
              <a:t>1-3 %</a:t>
            </a:r>
            <a:r>
              <a:rPr lang="es-ES" sz="2400" dirty="0" smtClean="0">
                <a:latin typeface="Comic Sans MS" pitchFamily="66" charset="0"/>
                <a:cs typeface="Times New Roman" pitchFamily="18" charset="0"/>
              </a:rPr>
              <a:t>. </a:t>
            </a:r>
            <a:endParaRPr lang="es-ES" sz="2400" dirty="0">
              <a:latin typeface="Comic Sans MS" pitchFamily="66" charset="0"/>
              <a:cs typeface="Arial" charset="0"/>
            </a:endParaRPr>
          </a:p>
        </p:txBody>
      </p:sp>
      <p:sp>
        <p:nvSpPr>
          <p:cNvPr id="14339" name="Rectangle 3"/>
          <p:cNvSpPr>
            <a:spLocks noChangeArrowheads="1"/>
          </p:cNvSpPr>
          <p:nvPr/>
        </p:nvSpPr>
        <p:spPr bwMode="auto">
          <a:xfrm>
            <a:off x="0" y="4648800"/>
            <a:ext cx="9144000" cy="830997"/>
          </a:xfrm>
          <a:prstGeom prst="rect">
            <a:avLst/>
          </a:prstGeom>
          <a:noFill/>
          <a:ln w="9525">
            <a:noFill/>
            <a:miter lim="800000"/>
            <a:headEnd/>
            <a:tailEnd/>
          </a:ln>
        </p:spPr>
        <p:txBody>
          <a:bodyPr anchor="ctr">
            <a:spAutoFit/>
          </a:bodyPr>
          <a:lstStyle/>
          <a:p>
            <a:pPr algn="just">
              <a:tabLst>
                <a:tab pos="801688" algn="l"/>
                <a:tab pos="1603375" algn="l"/>
                <a:tab pos="2405063" algn="l"/>
                <a:tab pos="3206750" algn="l"/>
              </a:tabLst>
            </a:pPr>
            <a:r>
              <a:rPr lang="es-ES" sz="2400" b="1" dirty="0" smtClean="0">
                <a:solidFill>
                  <a:srgbClr val="FFC000"/>
                </a:solidFill>
                <a:latin typeface="Comic Sans MS" pitchFamily="66" charset="0"/>
                <a:ea typeface="Times New Roman" pitchFamily="18" charset="0"/>
                <a:cs typeface="Arial" charset="0"/>
              </a:rPr>
              <a:t>-Diagnóstico </a:t>
            </a:r>
            <a:r>
              <a:rPr lang="es-ES" sz="2400" b="1" dirty="0">
                <a:solidFill>
                  <a:srgbClr val="FFC000"/>
                </a:solidFill>
                <a:latin typeface="Comic Sans MS" pitchFamily="66" charset="0"/>
                <a:ea typeface="Times New Roman" pitchFamily="18" charset="0"/>
                <a:cs typeface="Arial" charset="0"/>
              </a:rPr>
              <a:t>en años de </a:t>
            </a:r>
            <a:r>
              <a:rPr lang="es-ES" sz="2400" b="1" u="sng" dirty="0">
                <a:solidFill>
                  <a:srgbClr val="FFC000"/>
                </a:solidFill>
                <a:latin typeface="Comic Sans MS" pitchFamily="66" charset="0"/>
                <a:ea typeface="Times New Roman" pitchFamily="18" charset="0"/>
                <a:cs typeface="Arial" charset="0"/>
              </a:rPr>
              <a:t>lluvias extraordinarias</a:t>
            </a:r>
            <a:r>
              <a:rPr lang="es-ES" sz="2400" b="1" dirty="0">
                <a:solidFill>
                  <a:srgbClr val="FFC000"/>
                </a:solidFill>
                <a:latin typeface="Comic Sans MS" pitchFamily="66" charset="0"/>
                <a:ea typeface="Times New Roman" pitchFamily="18" charset="0"/>
                <a:cs typeface="Arial" charset="0"/>
              </a:rPr>
              <a:t>: napa freática no afecta el perfil (+ 2,5m).</a:t>
            </a:r>
          </a:p>
        </p:txBody>
      </p:sp>
      <p:sp>
        <p:nvSpPr>
          <p:cNvPr id="4" name="Rectangle 3"/>
          <p:cNvSpPr>
            <a:spLocks noChangeArrowheads="1"/>
          </p:cNvSpPr>
          <p:nvPr/>
        </p:nvSpPr>
        <p:spPr bwMode="auto">
          <a:xfrm>
            <a:off x="0" y="5523963"/>
            <a:ext cx="9144000" cy="1200329"/>
          </a:xfrm>
          <a:prstGeom prst="rect">
            <a:avLst/>
          </a:prstGeom>
          <a:noFill/>
          <a:ln w="9525">
            <a:noFill/>
            <a:miter lim="800000"/>
            <a:headEnd/>
            <a:tailEnd/>
          </a:ln>
        </p:spPr>
        <p:txBody>
          <a:bodyPr anchor="ctr">
            <a:spAutoFit/>
          </a:bodyPr>
          <a:lstStyle/>
          <a:p>
            <a:pPr algn="just">
              <a:tabLst>
                <a:tab pos="801688" algn="l"/>
                <a:tab pos="1603375" algn="l"/>
                <a:tab pos="2405063" algn="l"/>
                <a:tab pos="3206750" algn="l"/>
              </a:tabLst>
            </a:pPr>
            <a:r>
              <a:rPr lang="es-ES" sz="2400" b="1" dirty="0" smtClean="0">
                <a:solidFill>
                  <a:srgbClr val="FFC000"/>
                </a:solidFill>
                <a:latin typeface="Comic Sans MS" pitchFamily="66" charset="0"/>
                <a:ea typeface="Times New Roman" pitchFamily="18" charset="0"/>
                <a:cs typeface="Arial" charset="0"/>
              </a:rPr>
              <a:t>-Diagnóstico </a:t>
            </a:r>
            <a:r>
              <a:rPr lang="es-ES" sz="2400" b="1" dirty="0">
                <a:solidFill>
                  <a:srgbClr val="FFC000"/>
                </a:solidFill>
                <a:latin typeface="Comic Sans MS" pitchFamily="66" charset="0"/>
                <a:ea typeface="Times New Roman" pitchFamily="18" charset="0"/>
                <a:cs typeface="Arial" charset="0"/>
              </a:rPr>
              <a:t>en años de </a:t>
            </a:r>
            <a:r>
              <a:rPr lang="es-ES" sz="2400" b="1" u="sng" dirty="0">
                <a:solidFill>
                  <a:srgbClr val="FFC000"/>
                </a:solidFill>
                <a:latin typeface="Comic Sans MS" pitchFamily="66" charset="0"/>
                <a:ea typeface="Times New Roman" pitchFamily="18" charset="0"/>
                <a:cs typeface="Arial" charset="0"/>
              </a:rPr>
              <a:t>lluvias </a:t>
            </a:r>
            <a:r>
              <a:rPr lang="es-ES" sz="2400" b="1" u="sng" dirty="0" smtClean="0">
                <a:solidFill>
                  <a:srgbClr val="FFC000"/>
                </a:solidFill>
                <a:latin typeface="Comic Sans MS" pitchFamily="66" charset="0"/>
                <a:ea typeface="Times New Roman" pitchFamily="18" charset="0"/>
                <a:cs typeface="Arial" charset="0"/>
              </a:rPr>
              <a:t>normales</a:t>
            </a:r>
            <a:r>
              <a:rPr lang="es-ES" sz="2400" b="1" dirty="0" smtClean="0">
                <a:solidFill>
                  <a:srgbClr val="FFC000"/>
                </a:solidFill>
                <a:latin typeface="Comic Sans MS" pitchFamily="66" charset="0"/>
                <a:ea typeface="Times New Roman" pitchFamily="18" charset="0"/>
                <a:cs typeface="Arial" charset="0"/>
              </a:rPr>
              <a:t>: </a:t>
            </a:r>
            <a:r>
              <a:rPr lang="pt-BR" sz="2400" b="1" dirty="0">
                <a:solidFill>
                  <a:srgbClr val="FFC000"/>
                </a:solidFill>
                <a:latin typeface="Comic Sans MS" pitchFamily="66" charset="0"/>
                <a:ea typeface="Times New Roman" pitchFamily="18" charset="0"/>
                <a:cs typeface="Arial" charset="0"/>
              </a:rPr>
              <a:t>napa freática profunda (+ 2,5 m); balance hídrico anual  menor a 350 mm</a:t>
            </a:r>
            <a:r>
              <a:rPr lang="pt-BR" sz="2400" b="1" dirty="0" smtClean="0">
                <a:solidFill>
                  <a:srgbClr val="FFC000"/>
                </a:solidFill>
                <a:latin typeface="Comic Sans MS" pitchFamily="66" charset="0"/>
                <a:ea typeface="Times New Roman" pitchFamily="18" charset="0"/>
                <a:cs typeface="Arial" charset="0"/>
              </a:rPr>
              <a:t>.</a:t>
            </a:r>
            <a:endParaRPr lang="es-ES" sz="2400" b="1" dirty="0">
              <a:solidFill>
                <a:srgbClr val="FFC000"/>
              </a:solidFill>
              <a:latin typeface="Comic Sans MS" pitchFamily="66" charset="0"/>
              <a:ea typeface="Times New Roman" pitchFamily="18" charset="0"/>
              <a:cs typeface="Arial" charset="0"/>
            </a:endParaRPr>
          </a:p>
        </p:txBody>
      </p:sp>
    </p:spTree>
    <p:extLst>
      <p:ext uri="{BB962C8B-B14F-4D97-AF65-F5344CB8AC3E}">
        <p14:creationId xmlns:p14="http://schemas.microsoft.com/office/powerpoint/2010/main" val="13947745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1324667420"/>
              </p:ext>
            </p:extLst>
          </p:nvPr>
        </p:nvGraphicFramePr>
        <p:xfrm>
          <a:off x="714375" y="1357313"/>
          <a:ext cx="7858180" cy="4626864"/>
        </p:xfrm>
        <a:graphic>
          <a:graphicData uri="http://schemas.openxmlformats.org/drawingml/2006/table">
            <a:tbl>
              <a:tblPr/>
              <a:tblGrid>
                <a:gridCol w="942982">
                  <a:extLst>
                    <a:ext uri="{9D8B030D-6E8A-4147-A177-3AD203B41FA5}">
                      <a16:colId xmlns:a16="http://schemas.microsoft.com/office/drawing/2014/main" val="20000"/>
                    </a:ext>
                  </a:extLst>
                </a:gridCol>
                <a:gridCol w="6915198">
                  <a:extLst>
                    <a:ext uri="{9D8B030D-6E8A-4147-A177-3AD203B41FA5}">
                      <a16:colId xmlns:a16="http://schemas.microsoft.com/office/drawing/2014/main" val="20001"/>
                    </a:ext>
                  </a:extLst>
                </a:gridCol>
              </a:tblGrid>
              <a:tr h="0">
                <a:tc>
                  <a:txBody>
                    <a:bodyPr/>
                    <a:lstStyle/>
                    <a:p>
                      <a:pPr>
                        <a:lnSpc>
                          <a:spcPct val="115000"/>
                        </a:lnSpc>
                        <a:spcAft>
                          <a:spcPts val="1000"/>
                        </a:spcAft>
                      </a:pPr>
                      <a:r>
                        <a:rPr lang="es-ES" sz="2400" b="1" dirty="0" smtClean="0">
                          <a:latin typeface="Comic Sans MS" pitchFamily="66" charset="0"/>
                          <a:ea typeface="Times New Roman"/>
                          <a:cs typeface="Times New Roman"/>
                        </a:rPr>
                        <a:t>A</a:t>
                      </a:r>
                      <a:endParaRPr lang="es-AR" sz="2400" dirty="0">
                        <a:latin typeface="Comic Sans MS" pitchFamily="66" charset="0"/>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s-ES" sz="2400" dirty="0">
                          <a:latin typeface="Comic Sans MS" pitchFamily="66" charset="0"/>
                          <a:ea typeface="Times New Roman"/>
                          <a:cs typeface="Times New Roman"/>
                        </a:rPr>
                        <a:t>0-40 cm; pardo oscuro (10YR 4/3) en húmedo; </a:t>
                      </a:r>
                      <a:r>
                        <a:rPr lang="es-ES" sz="2400" dirty="0">
                          <a:solidFill>
                            <a:srgbClr val="FFC000"/>
                          </a:solidFill>
                          <a:latin typeface="Comic Sans MS" pitchFamily="66" charset="0"/>
                          <a:ea typeface="Times New Roman"/>
                          <a:cs typeface="Times New Roman"/>
                        </a:rPr>
                        <a:t>arenoso</a:t>
                      </a:r>
                      <a:r>
                        <a:rPr lang="es-ES" sz="2400" dirty="0">
                          <a:latin typeface="Comic Sans MS" pitchFamily="66" charset="0"/>
                          <a:ea typeface="Times New Roman"/>
                          <a:cs typeface="Times New Roman"/>
                        </a:rPr>
                        <a:t>; </a:t>
                      </a:r>
                      <a:r>
                        <a:rPr lang="es-ES" sz="2400" dirty="0">
                          <a:solidFill>
                            <a:srgbClr val="FFC000"/>
                          </a:solidFill>
                          <a:latin typeface="Comic Sans MS" pitchFamily="66" charset="0"/>
                          <a:ea typeface="Times New Roman"/>
                          <a:cs typeface="Times New Roman"/>
                        </a:rPr>
                        <a:t>masivo</a:t>
                      </a:r>
                      <a:r>
                        <a:rPr lang="es-ES" sz="2400" dirty="0">
                          <a:latin typeface="Comic Sans MS" pitchFamily="66" charset="0"/>
                          <a:ea typeface="Times New Roman"/>
                          <a:cs typeface="Times New Roman"/>
                        </a:rPr>
                        <a:t>; </a:t>
                      </a:r>
                      <a:r>
                        <a:rPr lang="es-ES" sz="2400" dirty="0">
                          <a:solidFill>
                            <a:srgbClr val="FFC000"/>
                          </a:solidFill>
                          <a:latin typeface="Comic Sans MS" pitchFamily="66" charset="0"/>
                          <a:ea typeface="Times New Roman"/>
                          <a:cs typeface="Times New Roman"/>
                        </a:rPr>
                        <a:t>friable</a:t>
                      </a:r>
                      <a:r>
                        <a:rPr lang="es-ES" sz="2400" dirty="0">
                          <a:latin typeface="Comic Sans MS" pitchFamily="66" charset="0"/>
                          <a:ea typeface="Times New Roman"/>
                          <a:cs typeface="Times New Roman"/>
                        </a:rPr>
                        <a:t>; no plástico; no adhesivo; </a:t>
                      </a:r>
                      <a:r>
                        <a:rPr lang="es-ES" sz="2400" dirty="0">
                          <a:solidFill>
                            <a:srgbClr val="FFC000"/>
                          </a:solidFill>
                          <a:latin typeface="Comic Sans MS" pitchFamily="66" charset="0"/>
                          <a:ea typeface="Times New Roman"/>
                          <a:cs typeface="Times New Roman"/>
                        </a:rPr>
                        <a:t>abundantes raíces</a:t>
                      </a:r>
                      <a:r>
                        <a:rPr lang="es-ES" sz="2400" dirty="0">
                          <a:latin typeface="Comic Sans MS" pitchFamily="66" charset="0"/>
                          <a:ea typeface="Times New Roman"/>
                          <a:cs typeface="Times New Roman"/>
                        </a:rPr>
                        <a:t>; límite inferior difuso y suave. </a:t>
                      </a:r>
                      <a:endParaRPr lang="es-AR" sz="2400" dirty="0">
                        <a:latin typeface="Comic Sans MS" pitchFamily="66"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nSpc>
                          <a:spcPct val="115000"/>
                        </a:lnSpc>
                        <a:spcAft>
                          <a:spcPts val="1000"/>
                        </a:spcAft>
                      </a:pPr>
                      <a:r>
                        <a:rPr lang="es-ES" sz="2400" b="1" dirty="0" smtClean="0">
                          <a:latin typeface="Comic Sans MS" pitchFamily="66" charset="0"/>
                          <a:ea typeface="Calibri"/>
                          <a:cs typeface="Times New Roman"/>
                        </a:rPr>
                        <a:t>AC</a:t>
                      </a:r>
                      <a:endParaRPr lang="es-AR" sz="2400" dirty="0">
                        <a:latin typeface="Comic Sans MS" pitchFamily="66" charset="0"/>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s-ES" sz="2400" dirty="0">
                          <a:latin typeface="Comic Sans MS" pitchFamily="66" charset="0"/>
                          <a:ea typeface="Times New Roman"/>
                          <a:cs typeface="Times New Roman"/>
                        </a:rPr>
                        <a:t>40-60 cm; pardo amarillento oscuro (10YR 4/4) en húmedo</a:t>
                      </a:r>
                      <a:r>
                        <a:rPr lang="es-ES" sz="2400" dirty="0">
                          <a:solidFill>
                            <a:srgbClr val="FFC000"/>
                          </a:solidFill>
                          <a:latin typeface="Comic Sans MS" pitchFamily="66" charset="0"/>
                          <a:ea typeface="Times New Roman"/>
                          <a:cs typeface="Times New Roman"/>
                        </a:rPr>
                        <a:t>; arenoso; masivo; muy friable</a:t>
                      </a:r>
                      <a:r>
                        <a:rPr lang="es-ES" sz="2400" dirty="0">
                          <a:latin typeface="Comic Sans MS" pitchFamily="66" charset="0"/>
                          <a:ea typeface="Times New Roman"/>
                          <a:cs typeface="Times New Roman"/>
                        </a:rPr>
                        <a:t>; no plástico </a:t>
                      </a:r>
                      <a:r>
                        <a:rPr lang="es-ES" sz="2400" dirty="0">
                          <a:solidFill>
                            <a:srgbClr val="FFC000"/>
                          </a:solidFill>
                          <a:latin typeface="Comic Sans MS" pitchFamily="66" charset="0"/>
                          <a:ea typeface="Times New Roman"/>
                          <a:cs typeface="Times New Roman"/>
                        </a:rPr>
                        <a:t>abundantes raíces</a:t>
                      </a:r>
                      <a:r>
                        <a:rPr lang="es-ES" sz="2400" dirty="0">
                          <a:latin typeface="Comic Sans MS" pitchFamily="66" charset="0"/>
                          <a:ea typeface="Times New Roman"/>
                          <a:cs typeface="Times New Roman"/>
                        </a:rPr>
                        <a:t>; límite inferior difuso y suave. </a:t>
                      </a:r>
                      <a:endParaRPr lang="es-AR" sz="2400" dirty="0">
                        <a:latin typeface="Comic Sans MS" pitchFamily="66"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15000"/>
                        </a:lnSpc>
                        <a:spcAft>
                          <a:spcPts val="1000"/>
                        </a:spcAft>
                      </a:pPr>
                      <a:r>
                        <a:rPr lang="es-ES" sz="2400" b="1" dirty="0" smtClean="0">
                          <a:latin typeface="Comic Sans MS" pitchFamily="66" charset="0"/>
                          <a:ea typeface="Calibri"/>
                          <a:cs typeface="Times New Roman"/>
                        </a:rPr>
                        <a:t>C</a:t>
                      </a:r>
                      <a:endParaRPr lang="es-AR" sz="2400" dirty="0">
                        <a:latin typeface="Comic Sans MS" pitchFamily="66" charset="0"/>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s-ES" sz="2400" dirty="0">
                          <a:latin typeface="Comic Sans MS" pitchFamily="66" charset="0"/>
                          <a:ea typeface="Times New Roman"/>
                          <a:cs typeface="Times New Roman"/>
                        </a:rPr>
                        <a:t>60-110 a + cm; pardo amarillento oscuro (10YR 4/4) en húmedo; </a:t>
                      </a:r>
                      <a:r>
                        <a:rPr lang="es-ES" sz="2400" dirty="0">
                          <a:solidFill>
                            <a:srgbClr val="FFC000"/>
                          </a:solidFill>
                          <a:latin typeface="Comic Sans MS" pitchFamily="66" charset="0"/>
                          <a:ea typeface="Times New Roman"/>
                          <a:cs typeface="Times New Roman"/>
                        </a:rPr>
                        <a:t>arenoso; masivo</a:t>
                      </a:r>
                      <a:r>
                        <a:rPr lang="es-ES" sz="2400" dirty="0">
                          <a:latin typeface="Comic Sans MS" pitchFamily="66" charset="0"/>
                          <a:ea typeface="Times New Roman"/>
                          <a:cs typeface="Times New Roman"/>
                        </a:rPr>
                        <a:t>; </a:t>
                      </a:r>
                      <a:r>
                        <a:rPr lang="es-ES" sz="2400" dirty="0">
                          <a:solidFill>
                            <a:srgbClr val="FFC000"/>
                          </a:solidFill>
                          <a:latin typeface="Comic Sans MS" pitchFamily="66" charset="0"/>
                          <a:ea typeface="Times New Roman"/>
                          <a:cs typeface="Times New Roman"/>
                        </a:rPr>
                        <a:t>friable</a:t>
                      </a:r>
                      <a:r>
                        <a:rPr lang="es-ES" sz="2400" dirty="0">
                          <a:latin typeface="Comic Sans MS" pitchFamily="66" charset="0"/>
                          <a:ea typeface="Times New Roman"/>
                          <a:cs typeface="Times New Roman"/>
                        </a:rPr>
                        <a:t>; no plástico; no adhesivo; </a:t>
                      </a:r>
                      <a:r>
                        <a:rPr lang="es-ES" sz="2400" dirty="0">
                          <a:solidFill>
                            <a:srgbClr val="FFC000"/>
                          </a:solidFill>
                          <a:latin typeface="Comic Sans MS" pitchFamily="66" charset="0"/>
                          <a:ea typeface="Times New Roman"/>
                          <a:cs typeface="Times New Roman"/>
                        </a:rPr>
                        <a:t>escasas raíces</a:t>
                      </a:r>
                      <a:r>
                        <a:rPr lang="es-ES" sz="2400" dirty="0">
                          <a:latin typeface="Comic Sans MS" pitchFamily="66" charset="0"/>
                          <a:ea typeface="Times New Roman"/>
                          <a:cs typeface="Times New Roman"/>
                        </a:rPr>
                        <a:t>. </a:t>
                      </a:r>
                      <a:endParaRPr lang="es-AR" sz="2400" dirty="0">
                        <a:latin typeface="Comic Sans MS" pitchFamily="66"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3184120064"/>
              </p:ext>
            </p:extLst>
          </p:nvPr>
        </p:nvGraphicFramePr>
        <p:xfrm>
          <a:off x="0" y="0"/>
          <a:ext cx="9144000" cy="7325868"/>
        </p:xfrm>
        <a:graphic>
          <a:graphicData uri="http://schemas.openxmlformats.org/drawingml/2006/table">
            <a:tbl>
              <a:tblPr/>
              <a:tblGrid>
                <a:gridCol w="4294911">
                  <a:extLst>
                    <a:ext uri="{9D8B030D-6E8A-4147-A177-3AD203B41FA5}">
                      <a16:colId xmlns:a16="http://schemas.microsoft.com/office/drawing/2014/main" val="20000"/>
                    </a:ext>
                  </a:extLst>
                </a:gridCol>
                <a:gridCol w="1524001">
                  <a:extLst>
                    <a:ext uri="{9D8B030D-6E8A-4147-A177-3AD203B41FA5}">
                      <a16:colId xmlns:a16="http://schemas.microsoft.com/office/drawing/2014/main" val="20001"/>
                    </a:ext>
                  </a:extLst>
                </a:gridCol>
                <a:gridCol w="1662544">
                  <a:extLst>
                    <a:ext uri="{9D8B030D-6E8A-4147-A177-3AD203B41FA5}">
                      <a16:colId xmlns:a16="http://schemas.microsoft.com/office/drawing/2014/main" val="20002"/>
                    </a:ext>
                  </a:extLst>
                </a:gridCol>
                <a:gridCol w="1662544">
                  <a:extLst>
                    <a:ext uri="{9D8B030D-6E8A-4147-A177-3AD203B41FA5}">
                      <a16:colId xmlns:a16="http://schemas.microsoft.com/office/drawing/2014/main" val="20003"/>
                    </a:ext>
                  </a:extLst>
                </a:gridCol>
              </a:tblGrid>
              <a:tr h="360947">
                <a:tc gridSpan="4">
                  <a:txBody>
                    <a:bodyPr/>
                    <a:lstStyle/>
                    <a:p>
                      <a:pPr>
                        <a:lnSpc>
                          <a:spcPct val="115000"/>
                        </a:lnSpc>
                        <a:spcAft>
                          <a:spcPts val="1000"/>
                        </a:spcAft>
                      </a:pPr>
                      <a:r>
                        <a:rPr lang="es-ES" sz="1100" b="1" dirty="0">
                          <a:latin typeface="Comic Sans MS" pitchFamily="66" charset="0"/>
                          <a:ea typeface="Times New Roman"/>
                          <a:cs typeface="Times New Roman"/>
                        </a:rPr>
                        <a:t>Datos Analíticos:</a:t>
                      </a:r>
                      <a:r>
                        <a:rPr lang="es-ES" sz="1100" dirty="0">
                          <a:latin typeface="Comic Sans MS" pitchFamily="66" charset="0"/>
                          <a:ea typeface="Times New Roman"/>
                          <a:cs typeface="Times New Roman"/>
                        </a:rPr>
                        <a:t/>
                      </a:r>
                      <a:br>
                        <a:rPr lang="es-ES" sz="1100" dirty="0">
                          <a:latin typeface="Comic Sans MS" pitchFamily="66" charset="0"/>
                          <a:ea typeface="Times New Roman"/>
                          <a:cs typeface="Times New Roman"/>
                        </a:rPr>
                      </a:br>
                      <a:r>
                        <a:rPr lang="es-ES" sz="1100" dirty="0">
                          <a:latin typeface="Comic Sans MS" pitchFamily="66" charset="0"/>
                          <a:ea typeface="Times New Roman"/>
                          <a:cs typeface="Times New Roman"/>
                        </a:rPr>
                        <a:t> </a:t>
                      </a:r>
                      <a:endParaRPr lang="es-AR" sz="1100" dirty="0">
                        <a:latin typeface="Comic Sans MS" pitchFamily="66" charset="0"/>
                        <a:ea typeface="Calibri"/>
                        <a:cs typeface="Times New Roman"/>
                      </a:endParaRPr>
                    </a:p>
                  </a:txBody>
                  <a:tcPr marL="0" marR="0" marT="0" marB="0" anchor="ctr">
                    <a:lnL>
                      <a:noFill/>
                    </a:lnL>
                    <a:lnR>
                      <a:noFill/>
                    </a:lnR>
                    <a:lnT>
                      <a:noFill/>
                    </a:lnT>
                    <a:lnB w="12700" cap="flat" cmpd="sng" algn="ctr">
                      <a:solidFill>
                        <a:srgbClr val="111111"/>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0000"/>
                  </a:ext>
                </a:extLst>
              </a:tr>
              <a:tr h="180474">
                <a:tc>
                  <a:txBody>
                    <a:bodyPr/>
                    <a:lstStyle/>
                    <a:p>
                      <a:pPr>
                        <a:lnSpc>
                          <a:spcPct val="115000"/>
                        </a:lnSpc>
                        <a:spcAft>
                          <a:spcPts val="1000"/>
                        </a:spcAft>
                      </a:pPr>
                      <a:r>
                        <a:rPr lang="es-ES" sz="1100" b="1">
                          <a:latin typeface="Comic Sans MS" pitchFamily="66" charset="0"/>
                          <a:ea typeface="Times New Roman"/>
                          <a:cs typeface="Times New Roman"/>
                        </a:rPr>
                        <a:t>Horizontes</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b="1" dirty="0" smtClean="0">
                          <a:latin typeface="Comic Sans MS" pitchFamily="66" charset="0"/>
                          <a:ea typeface="Times New Roman"/>
                          <a:cs typeface="Times New Roman"/>
                        </a:rPr>
                        <a:t>A</a:t>
                      </a:r>
                      <a:endParaRPr lang="es-AR" sz="1100" dirty="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b="1" dirty="0" smtClean="0">
                          <a:latin typeface="Comic Sans MS" pitchFamily="66" charset="0"/>
                          <a:ea typeface="Calibri"/>
                          <a:cs typeface="Times New Roman"/>
                        </a:rPr>
                        <a:t>AC</a:t>
                      </a:r>
                      <a:endParaRPr lang="es-AR" sz="1100" dirty="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b="1" dirty="0" smtClean="0">
                          <a:latin typeface="Comic Sans MS" pitchFamily="66" charset="0"/>
                          <a:ea typeface="Times New Roman"/>
                          <a:cs typeface="Times New Roman"/>
                        </a:rPr>
                        <a:t>C</a:t>
                      </a:r>
                      <a:endParaRPr lang="es-AR" sz="1100" dirty="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01"/>
                  </a:ext>
                </a:extLst>
              </a:tr>
              <a:tr h="180474">
                <a:tc>
                  <a:txBody>
                    <a:bodyPr/>
                    <a:lstStyle/>
                    <a:p>
                      <a:pPr>
                        <a:lnSpc>
                          <a:spcPct val="115000"/>
                        </a:lnSpc>
                        <a:spcAft>
                          <a:spcPts val="1000"/>
                        </a:spcAft>
                      </a:pPr>
                      <a:r>
                        <a:rPr lang="es-ES" sz="1100" b="1">
                          <a:latin typeface="Comic Sans MS" pitchFamily="66" charset="0"/>
                          <a:ea typeface="Times New Roman"/>
                          <a:cs typeface="Times New Roman"/>
                        </a:rPr>
                        <a:t>Profundidad (cm)</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0-40</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40-60</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60-110</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02"/>
                  </a:ext>
                </a:extLst>
              </a:tr>
              <a:tr h="180474">
                <a:tc>
                  <a:txBody>
                    <a:bodyPr/>
                    <a:lstStyle/>
                    <a:p>
                      <a:pPr>
                        <a:lnSpc>
                          <a:spcPct val="115000"/>
                        </a:lnSpc>
                        <a:spcAft>
                          <a:spcPts val="1000"/>
                        </a:spcAft>
                      </a:pPr>
                      <a:r>
                        <a:rPr lang="es-ES" sz="1100" b="1">
                          <a:latin typeface="Comic Sans MS" pitchFamily="66" charset="0"/>
                          <a:ea typeface="Times New Roman"/>
                          <a:cs typeface="Times New Roman"/>
                        </a:rPr>
                        <a:t>Mat. orgánica (%)</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0,26</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0,29</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0,5</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03"/>
                  </a:ext>
                </a:extLst>
              </a:tr>
              <a:tr h="180474">
                <a:tc>
                  <a:txBody>
                    <a:bodyPr/>
                    <a:lstStyle/>
                    <a:p>
                      <a:pPr>
                        <a:lnSpc>
                          <a:spcPct val="115000"/>
                        </a:lnSpc>
                        <a:spcAft>
                          <a:spcPts val="1000"/>
                        </a:spcAft>
                      </a:pPr>
                      <a:r>
                        <a:rPr lang="es-ES" sz="1100" b="1">
                          <a:latin typeface="Comic Sans MS" pitchFamily="66" charset="0"/>
                          <a:ea typeface="Times New Roman"/>
                          <a:cs typeface="Times New Roman"/>
                        </a:rPr>
                        <a:t>Carbono total (%)</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0,15</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0,17</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0,29</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04"/>
                  </a:ext>
                </a:extLst>
              </a:tr>
              <a:tr h="180474">
                <a:tc>
                  <a:txBody>
                    <a:bodyPr/>
                    <a:lstStyle/>
                    <a:p>
                      <a:pPr>
                        <a:lnSpc>
                          <a:spcPct val="115000"/>
                        </a:lnSpc>
                        <a:spcAft>
                          <a:spcPts val="1000"/>
                        </a:spcAft>
                      </a:pPr>
                      <a:r>
                        <a:rPr lang="es-ES" sz="1100" b="1">
                          <a:latin typeface="Comic Sans MS" pitchFamily="66" charset="0"/>
                          <a:ea typeface="Times New Roman"/>
                          <a:cs typeface="Times New Roman"/>
                        </a:rPr>
                        <a:t>Nitrógeno (%)</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S/D</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S/D</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S/D</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05"/>
                  </a:ext>
                </a:extLst>
              </a:tr>
              <a:tr h="180474">
                <a:tc>
                  <a:txBody>
                    <a:bodyPr/>
                    <a:lstStyle/>
                    <a:p>
                      <a:pPr>
                        <a:lnSpc>
                          <a:spcPct val="115000"/>
                        </a:lnSpc>
                        <a:spcAft>
                          <a:spcPts val="1000"/>
                        </a:spcAft>
                      </a:pPr>
                      <a:r>
                        <a:rPr lang="es-ES" sz="1100" b="1">
                          <a:latin typeface="Comic Sans MS" pitchFamily="66" charset="0"/>
                          <a:ea typeface="Times New Roman"/>
                          <a:cs typeface="Times New Roman"/>
                        </a:rPr>
                        <a:t>Relación C/N</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S/D</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S/D</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S/D</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06"/>
                  </a:ext>
                </a:extLst>
              </a:tr>
              <a:tr h="180474">
                <a:tc>
                  <a:txBody>
                    <a:bodyPr/>
                    <a:lstStyle/>
                    <a:p>
                      <a:pPr>
                        <a:lnSpc>
                          <a:spcPct val="115000"/>
                        </a:lnSpc>
                        <a:spcAft>
                          <a:spcPts val="1000"/>
                        </a:spcAft>
                      </a:pPr>
                      <a:r>
                        <a:rPr lang="es-ES" sz="1100" b="1">
                          <a:latin typeface="Comic Sans MS" pitchFamily="66" charset="0"/>
                          <a:ea typeface="Times New Roman"/>
                          <a:cs typeface="Times New Roman"/>
                        </a:rPr>
                        <a:t>Fósforo (PPM)</a:t>
                      </a:r>
                      <a:r>
                        <a:rPr lang="es-ES" sz="1100">
                          <a:latin typeface="Comic Sans MS" pitchFamily="66" charset="0"/>
                          <a:ea typeface="Times New Roman"/>
                          <a:cs typeface="Times New Roman"/>
                        </a:rPr>
                        <a:t> </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37,8</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26,6</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19,1</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07"/>
                  </a:ext>
                </a:extLst>
              </a:tr>
              <a:tr h="180474">
                <a:tc>
                  <a:txBody>
                    <a:bodyPr/>
                    <a:lstStyle/>
                    <a:p>
                      <a:pPr>
                        <a:lnSpc>
                          <a:spcPct val="115000"/>
                        </a:lnSpc>
                        <a:spcAft>
                          <a:spcPts val="1000"/>
                        </a:spcAft>
                      </a:pPr>
                      <a:r>
                        <a:rPr lang="es-ES" sz="1100" b="1">
                          <a:latin typeface="Comic Sans MS" pitchFamily="66" charset="0"/>
                          <a:ea typeface="Times New Roman"/>
                          <a:cs typeface="Times New Roman"/>
                        </a:rPr>
                        <a:t>Arcilla &lt; 2 µ (%)</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2,8</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3,8</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3,8</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08"/>
                  </a:ext>
                </a:extLst>
              </a:tr>
              <a:tr h="180474">
                <a:tc>
                  <a:txBody>
                    <a:bodyPr/>
                    <a:lstStyle/>
                    <a:p>
                      <a:pPr>
                        <a:lnSpc>
                          <a:spcPct val="115000"/>
                        </a:lnSpc>
                        <a:spcAft>
                          <a:spcPts val="1000"/>
                        </a:spcAft>
                      </a:pPr>
                      <a:r>
                        <a:rPr lang="es-ES" sz="1100" b="1">
                          <a:latin typeface="Comic Sans MS" pitchFamily="66" charset="0"/>
                          <a:ea typeface="Times New Roman"/>
                          <a:cs typeface="Times New Roman"/>
                        </a:rPr>
                        <a:t>Limo 2-20 µ (%)</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0,1</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0,2</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1,7</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09"/>
                  </a:ext>
                </a:extLst>
              </a:tr>
              <a:tr h="180474">
                <a:tc>
                  <a:txBody>
                    <a:bodyPr/>
                    <a:lstStyle/>
                    <a:p>
                      <a:pPr>
                        <a:lnSpc>
                          <a:spcPct val="115000"/>
                        </a:lnSpc>
                        <a:spcAft>
                          <a:spcPts val="1000"/>
                        </a:spcAft>
                      </a:pPr>
                      <a:r>
                        <a:rPr lang="es-ES" sz="1100" b="1">
                          <a:latin typeface="Comic Sans MS" pitchFamily="66" charset="0"/>
                          <a:ea typeface="Times New Roman"/>
                          <a:cs typeface="Times New Roman"/>
                        </a:rPr>
                        <a:t>Limo 2-50 µ (%)</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0,3</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2,1</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3,1</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10"/>
                  </a:ext>
                </a:extLst>
              </a:tr>
              <a:tr h="180474">
                <a:tc>
                  <a:txBody>
                    <a:bodyPr/>
                    <a:lstStyle/>
                    <a:p>
                      <a:pPr>
                        <a:lnSpc>
                          <a:spcPct val="115000"/>
                        </a:lnSpc>
                        <a:spcAft>
                          <a:spcPts val="1000"/>
                        </a:spcAft>
                      </a:pPr>
                      <a:r>
                        <a:rPr lang="es-ES" sz="1100" b="1">
                          <a:latin typeface="Comic Sans MS" pitchFamily="66" charset="0"/>
                          <a:ea typeface="Times New Roman"/>
                          <a:cs typeface="Times New Roman"/>
                        </a:rPr>
                        <a:t>AMF 50-75 µ (%)</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1,6</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2,7</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2,9</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11"/>
                  </a:ext>
                </a:extLst>
              </a:tr>
              <a:tr h="180474">
                <a:tc>
                  <a:txBody>
                    <a:bodyPr/>
                    <a:lstStyle/>
                    <a:p>
                      <a:pPr>
                        <a:lnSpc>
                          <a:spcPct val="115000"/>
                        </a:lnSpc>
                        <a:spcAft>
                          <a:spcPts val="1000"/>
                        </a:spcAft>
                      </a:pPr>
                      <a:r>
                        <a:rPr lang="es-ES" sz="1100" b="1">
                          <a:latin typeface="Comic Sans MS" pitchFamily="66" charset="0"/>
                          <a:ea typeface="Times New Roman"/>
                          <a:cs typeface="Times New Roman"/>
                        </a:rPr>
                        <a:t>AMF 75-100 µ (%) </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6,4</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8,7</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8,9</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12"/>
                  </a:ext>
                </a:extLst>
              </a:tr>
              <a:tr h="180474">
                <a:tc>
                  <a:txBody>
                    <a:bodyPr/>
                    <a:lstStyle/>
                    <a:p>
                      <a:pPr>
                        <a:lnSpc>
                          <a:spcPct val="115000"/>
                        </a:lnSpc>
                        <a:spcAft>
                          <a:spcPts val="1000"/>
                        </a:spcAft>
                      </a:pPr>
                      <a:r>
                        <a:rPr lang="es-ES" sz="1100" b="1">
                          <a:latin typeface="Comic Sans MS" pitchFamily="66" charset="0"/>
                          <a:ea typeface="Times New Roman"/>
                          <a:cs typeface="Times New Roman"/>
                        </a:rPr>
                        <a:t>AMF 50-100 µ (%)</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NA</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NA</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NA</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13"/>
                  </a:ext>
                </a:extLst>
              </a:tr>
              <a:tr h="180474">
                <a:tc>
                  <a:txBody>
                    <a:bodyPr/>
                    <a:lstStyle/>
                    <a:p>
                      <a:pPr>
                        <a:lnSpc>
                          <a:spcPct val="115000"/>
                        </a:lnSpc>
                        <a:spcAft>
                          <a:spcPts val="1000"/>
                        </a:spcAft>
                      </a:pPr>
                      <a:r>
                        <a:rPr lang="es-ES" sz="1100" b="1">
                          <a:latin typeface="Comic Sans MS" pitchFamily="66" charset="0"/>
                          <a:ea typeface="Times New Roman"/>
                          <a:cs typeface="Times New Roman"/>
                        </a:rPr>
                        <a:t>AF 100-250 µ (%)</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83,8</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79,3</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76,9</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14"/>
                  </a:ext>
                </a:extLst>
              </a:tr>
              <a:tr h="180474">
                <a:tc>
                  <a:txBody>
                    <a:bodyPr/>
                    <a:lstStyle/>
                    <a:p>
                      <a:pPr>
                        <a:lnSpc>
                          <a:spcPct val="115000"/>
                        </a:lnSpc>
                        <a:spcAft>
                          <a:spcPts val="1000"/>
                        </a:spcAft>
                      </a:pPr>
                      <a:r>
                        <a:rPr lang="es-ES" sz="1100" b="1">
                          <a:latin typeface="Comic Sans MS" pitchFamily="66" charset="0"/>
                          <a:ea typeface="Times New Roman"/>
                          <a:cs typeface="Times New Roman"/>
                        </a:rPr>
                        <a:t>AM 250-500 µ (%)</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5,1</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3,4</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4,4</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15"/>
                  </a:ext>
                </a:extLst>
              </a:tr>
              <a:tr h="180474">
                <a:tc>
                  <a:txBody>
                    <a:bodyPr/>
                    <a:lstStyle/>
                    <a:p>
                      <a:pPr>
                        <a:lnSpc>
                          <a:spcPct val="115000"/>
                        </a:lnSpc>
                        <a:spcAft>
                          <a:spcPts val="1000"/>
                        </a:spcAft>
                      </a:pPr>
                      <a:r>
                        <a:rPr lang="es-ES" sz="1100" b="1">
                          <a:latin typeface="Comic Sans MS" pitchFamily="66" charset="0"/>
                          <a:ea typeface="Times New Roman"/>
                          <a:cs typeface="Times New Roman"/>
                        </a:rPr>
                        <a:t>AG 500-1000 µ (%)</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16"/>
                  </a:ext>
                </a:extLst>
              </a:tr>
              <a:tr h="180474">
                <a:tc>
                  <a:txBody>
                    <a:bodyPr/>
                    <a:lstStyle/>
                    <a:p>
                      <a:pPr>
                        <a:lnSpc>
                          <a:spcPct val="115000"/>
                        </a:lnSpc>
                        <a:spcAft>
                          <a:spcPts val="1000"/>
                        </a:spcAft>
                      </a:pPr>
                      <a:r>
                        <a:rPr lang="es-ES" sz="1100" b="1">
                          <a:latin typeface="Comic Sans MS" pitchFamily="66" charset="0"/>
                          <a:ea typeface="Times New Roman"/>
                          <a:cs typeface="Times New Roman"/>
                        </a:rPr>
                        <a:t>AMG 1-2 mm (%)</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17"/>
                  </a:ext>
                </a:extLst>
              </a:tr>
              <a:tr h="180474">
                <a:tc>
                  <a:txBody>
                    <a:bodyPr/>
                    <a:lstStyle/>
                    <a:p>
                      <a:pPr>
                        <a:lnSpc>
                          <a:spcPct val="115000"/>
                        </a:lnSpc>
                        <a:spcAft>
                          <a:spcPts val="1000"/>
                        </a:spcAft>
                      </a:pPr>
                      <a:r>
                        <a:rPr lang="es-ES" sz="1100" b="1">
                          <a:latin typeface="Comic Sans MS" pitchFamily="66" charset="0"/>
                          <a:ea typeface="Times New Roman"/>
                          <a:cs typeface="Times New Roman"/>
                        </a:rPr>
                        <a:t>Calcáreo (%)</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S/D</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S/D</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S/D</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18"/>
                  </a:ext>
                </a:extLst>
              </a:tr>
              <a:tr h="180474">
                <a:tc>
                  <a:txBody>
                    <a:bodyPr/>
                    <a:lstStyle/>
                    <a:p>
                      <a:pPr>
                        <a:lnSpc>
                          <a:spcPct val="115000"/>
                        </a:lnSpc>
                        <a:spcAft>
                          <a:spcPts val="1000"/>
                        </a:spcAft>
                      </a:pPr>
                      <a:r>
                        <a:rPr lang="es-ES" sz="1100" b="1">
                          <a:latin typeface="Comic Sans MS" pitchFamily="66" charset="0"/>
                          <a:ea typeface="Times New Roman"/>
                          <a:cs typeface="Times New Roman"/>
                        </a:rPr>
                        <a:t>Eq.humedad (%)</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2,5</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3,5</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4,5</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19"/>
                  </a:ext>
                </a:extLst>
              </a:tr>
              <a:tr h="180474">
                <a:tc>
                  <a:txBody>
                    <a:bodyPr/>
                    <a:lstStyle/>
                    <a:p>
                      <a:pPr>
                        <a:lnSpc>
                          <a:spcPct val="115000"/>
                        </a:lnSpc>
                        <a:spcAft>
                          <a:spcPts val="1000"/>
                        </a:spcAft>
                      </a:pPr>
                      <a:r>
                        <a:rPr lang="es-ES" sz="1100" b="1">
                          <a:solidFill>
                            <a:srgbClr val="FFC000"/>
                          </a:solidFill>
                          <a:latin typeface="Comic Sans MS" pitchFamily="66" charset="0"/>
                          <a:ea typeface="Times New Roman"/>
                          <a:cs typeface="Times New Roman"/>
                        </a:rPr>
                        <a:t>Re. pasta Ohms</a:t>
                      </a:r>
                      <a:endParaRPr lang="es-AR" sz="1100">
                        <a:solidFill>
                          <a:srgbClr val="FFC000"/>
                        </a:solidFill>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solidFill>
                            <a:srgbClr val="FFC000"/>
                          </a:solidFill>
                          <a:latin typeface="Comic Sans MS" pitchFamily="66" charset="0"/>
                          <a:ea typeface="Times New Roman"/>
                          <a:cs typeface="Times New Roman"/>
                        </a:rPr>
                        <a:t>16384</a:t>
                      </a:r>
                      <a:endParaRPr lang="es-AR" sz="1100">
                        <a:solidFill>
                          <a:srgbClr val="FFC000"/>
                        </a:solidFill>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solidFill>
                            <a:srgbClr val="FFC000"/>
                          </a:solidFill>
                          <a:latin typeface="Comic Sans MS" pitchFamily="66" charset="0"/>
                          <a:ea typeface="Times New Roman"/>
                          <a:cs typeface="Times New Roman"/>
                        </a:rPr>
                        <a:t>15473</a:t>
                      </a:r>
                      <a:endParaRPr lang="es-AR" sz="1100">
                        <a:solidFill>
                          <a:srgbClr val="FFC000"/>
                        </a:solidFill>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dirty="0">
                          <a:solidFill>
                            <a:srgbClr val="FFC000"/>
                          </a:solidFill>
                          <a:latin typeface="Comic Sans MS" pitchFamily="66" charset="0"/>
                          <a:ea typeface="Times New Roman"/>
                          <a:cs typeface="Times New Roman"/>
                        </a:rPr>
                        <a:t>6371</a:t>
                      </a:r>
                      <a:endParaRPr lang="es-AR" sz="1100" dirty="0">
                        <a:solidFill>
                          <a:srgbClr val="FFC000"/>
                        </a:solidFill>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20"/>
                  </a:ext>
                </a:extLst>
              </a:tr>
              <a:tr h="180474">
                <a:tc>
                  <a:txBody>
                    <a:bodyPr/>
                    <a:lstStyle/>
                    <a:p>
                      <a:pPr>
                        <a:lnSpc>
                          <a:spcPct val="115000"/>
                        </a:lnSpc>
                        <a:spcAft>
                          <a:spcPts val="1000"/>
                        </a:spcAft>
                      </a:pPr>
                      <a:r>
                        <a:rPr lang="es-ES" sz="1100" b="1">
                          <a:latin typeface="Comic Sans MS" pitchFamily="66" charset="0"/>
                          <a:ea typeface="Times New Roman"/>
                          <a:cs typeface="Times New Roman"/>
                        </a:rPr>
                        <a:t>Cond. mmhos/cm</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NA</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NA</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NA</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21"/>
                  </a:ext>
                </a:extLst>
              </a:tr>
              <a:tr h="180474">
                <a:tc>
                  <a:txBody>
                    <a:bodyPr/>
                    <a:lstStyle/>
                    <a:p>
                      <a:pPr>
                        <a:lnSpc>
                          <a:spcPct val="115000"/>
                        </a:lnSpc>
                        <a:spcAft>
                          <a:spcPts val="1000"/>
                        </a:spcAft>
                      </a:pPr>
                      <a:r>
                        <a:rPr lang="es-ES" sz="1100" b="1">
                          <a:latin typeface="Comic Sans MS" pitchFamily="66" charset="0"/>
                          <a:ea typeface="Times New Roman"/>
                          <a:cs typeface="Times New Roman"/>
                        </a:rPr>
                        <a:t>pH en pasta</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6,3</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6,3</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6,1</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22"/>
                  </a:ext>
                </a:extLst>
              </a:tr>
              <a:tr h="180474">
                <a:tc>
                  <a:txBody>
                    <a:bodyPr/>
                    <a:lstStyle/>
                    <a:p>
                      <a:pPr>
                        <a:lnSpc>
                          <a:spcPct val="115000"/>
                        </a:lnSpc>
                        <a:spcAft>
                          <a:spcPts val="1000"/>
                        </a:spcAft>
                      </a:pPr>
                      <a:r>
                        <a:rPr lang="es-ES" sz="1100" b="0" dirty="0">
                          <a:solidFill>
                            <a:srgbClr val="FFC000"/>
                          </a:solidFill>
                          <a:latin typeface="Comic Sans MS" pitchFamily="66" charset="0"/>
                          <a:ea typeface="Times New Roman"/>
                          <a:cs typeface="Times New Roman"/>
                        </a:rPr>
                        <a:t>pH H</a:t>
                      </a:r>
                      <a:r>
                        <a:rPr lang="es-ES" sz="1100" b="0" baseline="-25000" dirty="0">
                          <a:solidFill>
                            <a:srgbClr val="FFC000"/>
                          </a:solidFill>
                          <a:latin typeface="Comic Sans MS" pitchFamily="66" charset="0"/>
                          <a:ea typeface="Times New Roman"/>
                          <a:cs typeface="Times New Roman"/>
                        </a:rPr>
                        <a:t>2</a:t>
                      </a:r>
                      <a:r>
                        <a:rPr lang="es-ES" sz="1100" b="0" dirty="0">
                          <a:solidFill>
                            <a:srgbClr val="FFC000"/>
                          </a:solidFill>
                          <a:latin typeface="Comic Sans MS" pitchFamily="66" charset="0"/>
                          <a:ea typeface="Times New Roman"/>
                          <a:cs typeface="Times New Roman"/>
                        </a:rPr>
                        <a:t>O 1:2,5</a:t>
                      </a:r>
                      <a:endParaRPr lang="es-AR" sz="1100" b="0" dirty="0">
                        <a:solidFill>
                          <a:srgbClr val="FFC000"/>
                        </a:solidFill>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b="0" dirty="0">
                          <a:solidFill>
                            <a:srgbClr val="FFC000"/>
                          </a:solidFill>
                          <a:latin typeface="Comic Sans MS" pitchFamily="66" charset="0"/>
                          <a:ea typeface="Times New Roman"/>
                          <a:cs typeface="Times New Roman"/>
                        </a:rPr>
                        <a:t>6,6</a:t>
                      </a:r>
                      <a:endParaRPr lang="es-AR" sz="1100" b="0" dirty="0">
                        <a:solidFill>
                          <a:srgbClr val="FFC000"/>
                        </a:solidFill>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b="0" dirty="0">
                          <a:solidFill>
                            <a:srgbClr val="FFC000"/>
                          </a:solidFill>
                          <a:latin typeface="Comic Sans MS" pitchFamily="66" charset="0"/>
                          <a:ea typeface="Times New Roman"/>
                          <a:cs typeface="Times New Roman"/>
                        </a:rPr>
                        <a:t>6,8</a:t>
                      </a:r>
                      <a:endParaRPr lang="es-AR" sz="1100" b="0" dirty="0">
                        <a:solidFill>
                          <a:srgbClr val="FFC000"/>
                        </a:solidFill>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AR" sz="1100" b="0" dirty="0" smtClean="0">
                          <a:solidFill>
                            <a:srgbClr val="FFC000"/>
                          </a:solidFill>
                          <a:latin typeface="Comic Sans MS" pitchFamily="66" charset="0"/>
                          <a:ea typeface="Calibri"/>
                          <a:cs typeface="Times New Roman"/>
                        </a:rPr>
                        <a:t>6,3</a:t>
                      </a:r>
                      <a:endParaRPr lang="es-AR" sz="1100" b="0" dirty="0">
                        <a:solidFill>
                          <a:srgbClr val="FFC000"/>
                        </a:solidFill>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23"/>
                  </a:ext>
                </a:extLst>
              </a:tr>
              <a:tr h="180474">
                <a:tc>
                  <a:txBody>
                    <a:bodyPr/>
                    <a:lstStyle/>
                    <a:p>
                      <a:pPr>
                        <a:lnSpc>
                          <a:spcPct val="115000"/>
                        </a:lnSpc>
                        <a:spcAft>
                          <a:spcPts val="1000"/>
                        </a:spcAft>
                      </a:pPr>
                      <a:r>
                        <a:rPr lang="es-ES" sz="1100" b="1">
                          <a:latin typeface="Comic Sans MS" pitchFamily="66" charset="0"/>
                          <a:ea typeface="Times New Roman"/>
                          <a:cs typeface="Times New Roman"/>
                        </a:rPr>
                        <a:t>pH KCL 1:2,5</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5,4</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5,5</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5,1</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24"/>
                  </a:ext>
                </a:extLst>
              </a:tr>
              <a:tr h="180474">
                <a:tc gridSpan="4">
                  <a:txBody>
                    <a:bodyPr/>
                    <a:lstStyle/>
                    <a:p>
                      <a:pPr>
                        <a:lnSpc>
                          <a:spcPct val="115000"/>
                        </a:lnSpc>
                        <a:spcAft>
                          <a:spcPts val="1000"/>
                        </a:spcAft>
                      </a:pPr>
                      <a:r>
                        <a:rPr lang="es-ES" sz="1100" b="1">
                          <a:latin typeface="Comic Sans MS" pitchFamily="66" charset="0"/>
                          <a:ea typeface="Times New Roman"/>
                          <a:cs typeface="Times New Roman"/>
                        </a:rPr>
                        <a:t>       CATIONES DE CAMBIO</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0025"/>
                  </a:ext>
                </a:extLst>
              </a:tr>
              <a:tr h="180474">
                <a:tc>
                  <a:txBody>
                    <a:bodyPr/>
                    <a:lstStyle/>
                    <a:p>
                      <a:pPr>
                        <a:lnSpc>
                          <a:spcPct val="115000"/>
                        </a:lnSpc>
                        <a:spcAft>
                          <a:spcPts val="1000"/>
                        </a:spcAft>
                      </a:pPr>
                      <a:r>
                        <a:rPr lang="es-ES" sz="1100" b="1">
                          <a:latin typeface="Comic Sans MS" pitchFamily="66" charset="0"/>
                          <a:ea typeface="Times New Roman"/>
                          <a:cs typeface="Times New Roman"/>
                        </a:rPr>
                        <a:t>Ca++ m.eq./100gr</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1,9</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2,0</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3,0</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26"/>
                  </a:ext>
                </a:extLst>
              </a:tr>
              <a:tr h="180474">
                <a:tc>
                  <a:txBody>
                    <a:bodyPr/>
                    <a:lstStyle/>
                    <a:p>
                      <a:pPr>
                        <a:lnSpc>
                          <a:spcPct val="115000"/>
                        </a:lnSpc>
                        <a:spcAft>
                          <a:spcPts val="1000"/>
                        </a:spcAft>
                      </a:pPr>
                      <a:r>
                        <a:rPr lang="es-ES" sz="1100" b="1">
                          <a:latin typeface="Comic Sans MS" pitchFamily="66" charset="0"/>
                          <a:ea typeface="Times New Roman"/>
                          <a:cs typeface="Times New Roman"/>
                        </a:rPr>
                        <a:t>Mg++ m.eq./100gr</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0,6</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0,8</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0,7</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27"/>
                  </a:ext>
                </a:extLst>
              </a:tr>
              <a:tr h="180474">
                <a:tc>
                  <a:txBody>
                    <a:bodyPr/>
                    <a:lstStyle/>
                    <a:p>
                      <a:pPr>
                        <a:lnSpc>
                          <a:spcPct val="115000"/>
                        </a:lnSpc>
                        <a:spcAft>
                          <a:spcPts val="1000"/>
                        </a:spcAft>
                      </a:pPr>
                      <a:r>
                        <a:rPr lang="es-ES" sz="1100" b="1">
                          <a:latin typeface="Comic Sans MS" pitchFamily="66" charset="0"/>
                          <a:ea typeface="Times New Roman"/>
                          <a:cs typeface="Times New Roman"/>
                        </a:rPr>
                        <a:t>Na+ m.eq./100gr</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0,2</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0,2</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0,3</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28"/>
                  </a:ext>
                </a:extLst>
              </a:tr>
              <a:tr h="180474">
                <a:tc>
                  <a:txBody>
                    <a:bodyPr/>
                    <a:lstStyle/>
                    <a:p>
                      <a:pPr>
                        <a:lnSpc>
                          <a:spcPct val="115000"/>
                        </a:lnSpc>
                        <a:spcAft>
                          <a:spcPts val="1000"/>
                        </a:spcAft>
                      </a:pPr>
                      <a:r>
                        <a:rPr lang="es-ES" sz="1100" b="1">
                          <a:latin typeface="Comic Sans MS" pitchFamily="66" charset="0"/>
                          <a:ea typeface="Times New Roman"/>
                          <a:cs typeface="Times New Roman"/>
                        </a:rPr>
                        <a:t>K m.eq./100gr</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0,5</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0,5</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0,5</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29"/>
                  </a:ext>
                </a:extLst>
              </a:tr>
              <a:tr h="180474">
                <a:tc>
                  <a:txBody>
                    <a:bodyPr/>
                    <a:lstStyle/>
                    <a:p>
                      <a:pPr>
                        <a:lnSpc>
                          <a:spcPct val="115000"/>
                        </a:lnSpc>
                        <a:spcAft>
                          <a:spcPts val="1000"/>
                        </a:spcAft>
                      </a:pPr>
                      <a:r>
                        <a:rPr lang="es-ES" sz="1100" b="1">
                          <a:latin typeface="Comic Sans MS" pitchFamily="66" charset="0"/>
                          <a:ea typeface="Times New Roman"/>
                          <a:cs typeface="Times New Roman"/>
                        </a:rPr>
                        <a:t>H m.eq./100gr</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2,0</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2,0</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1,8</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30"/>
                  </a:ext>
                </a:extLst>
              </a:tr>
              <a:tr h="180474">
                <a:tc gridSpan="4">
                  <a:txBody>
                    <a:bodyPr/>
                    <a:lstStyle/>
                    <a:p>
                      <a:pPr>
                        <a:lnSpc>
                          <a:spcPct val="115000"/>
                        </a:lnSpc>
                        <a:spcAft>
                          <a:spcPts val="1000"/>
                        </a:spcAft>
                      </a:pPr>
                      <a:r>
                        <a:rPr lang="es-ES" sz="1100">
                          <a:latin typeface="Comic Sans MS" pitchFamily="66" charset="0"/>
                          <a:ea typeface="Times New Roman"/>
                          <a:cs typeface="Times New Roman"/>
                        </a:rPr>
                        <a:t> </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0031"/>
                  </a:ext>
                </a:extLst>
              </a:tr>
              <a:tr h="180474">
                <a:tc>
                  <a:txBody>
                    <a:bodyPr/>
                    <a:lstStyle/>
                    <a:p>
                      <a:pPr>
                        <a:lnSpc>
                          <a:spcPct val="115000"/>
                        </a:lnSpc>
                        <a:spcAft>
                          <a:spcPts val="1000"/>
                        </a:spcAft>
                      </a:pPr>
                      <a:r>
                        <a:rPr lang="es-ES" sz="1100" b="1">
                          <a:solidFill>
                            <a:srgbClr val="FFC000"/>
                          </a:solidFill>
                          <a:latin typeface="Comic Sans MS" pitchFamily="66" charset="0"/>
                          <a:ea typeface="Times New Roman"/>
                          <a:cs typeface="Times New Roman"/>
                        </a:rPr>
                        <a:t>Na (% de T)</a:t>
                      </a:r>
                      <a:endParaRPr lang="es-AR" sz="1100">
                        <a:solidFill>
                          <a:srgbClr val="FFC000"/>
                        </a:solidFill>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solidFill>
                            <a:srgbClr val="FFC000"/>
                          </a:solidFill>
                          <a:latin typeface="Comic Sans MS" pitchFamily="66" charset="0"/>
                          <a:ea typeface="Times New Roman"/>
                          <a:cs typeface="Times New Roman"/>
                        </a:rPr>
                        <a:t>6,0</a:t>
                      </a:r>
                      <a:endParaRPr lang="es-AR" sz="1100">
                        <a:solidFill>
                          <a:srgbClr val="FFC000"/>
                        </a:solidFill>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dirty="0">
                          <a:solidFill>
                            <a:srgbClr val="FFC000"/>
                          </a:solidFill>
                          <a:latin typeface="Comic Sans MS" pitchFamily="66" charset="0"/>
                          <a:ea typeface="Times New Roman"/>
                          <a:cs typeface="Times New Roman"/>
                        </a:rPr>
                        <a:t>5,0</a:t>
                      </a:r>
                      <a:endParaRPr lang="es-AR" sz="1100" dirty="0">
                        <a:solidFill>
                          <a:srgbClr val="FFC000"/>
                        </a:solidFill>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dirty="0">
                          <a:solidFill>
                            <a:srgbClr val="FFC000"/>
                          </a:solidFill>
                          <a:latin typeface="Comic Sans MS" pitchFamily="66" charset="0"/>
                          <a:ea typeface="Times New Roman"/>
                          <a:cs typeface="Times New Roman"/>
                        </a:rPr>
                        <a:t>6,2</a:t>
                      </a:r>
                      <a:endParaRPr lang="es-AR" sz="1100" dirty="0">
                        <a:solidFill>
                          <a:srgbClr val="FFC000"/>
                        </a:solidFill>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32"/>
                  </a:ext>
                </a:extLst>
              </a:tr>
              <a:tr h="180474">
                <a:tc>
                  <a:txBody>
                    <a:bodyPr/>
                    <a:lstStyle/>
                    <a:p>
                      <a:pPr>
                        <a:lnSpc>
                          <a:spcPct val="115000"/>
                        </a:lnSpc>
                        <a:spcAft>
                          <a:spcPts val="1000"/>
                        </a:spcAft>
                      </a:pPr>
                      <a:r>
                        <a:rPr lang="es-ES" sz="1100" b="1">
                          <a:latin typeface="Comic Sans MS" pitchFamily="66" charset="0"/>
                          <a:ea typeface="Times New Roman"/>
                          <a:cs typeface="Times New Roman"/>
                        </a:rPr>
                        <a:t>SUMA BASES</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3,2</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3,5</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4,5</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33"/>
                  </a:ext>
                </a:extLst>
              </a:tr>
              <a:tr h="180474">
                <a:tc>
                  <a:txBody>
                    <a:bodyPr/>
                    <a:lstStyle/>
                    <a:p>
                      <a:pPr>
                        <a:lnSpc>
                          <a:spcPct val="115000"/>
                        </a:lnSpc>
                        <a:spcAft>
                          <a:spcPts val="1000"/>
                        </a:spcAft>
                      </a:pPr>
                      <a:r>
                        <a:rPr lang="es-ES" sz="1100" b="1">
                          <a:latin typeface="Comic Sans MS" pitchFamily="66" charset="0"/>
                          <a:ea typeface="Times New Roman"/>
                          <a:cs typeface="Times New Roman"/>
                        </a:rPr>
                        <a:t>CIC m.eq./100gr</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3,3</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4,0</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4,8</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34"/>
                  </a:ext>
                </a:extLst>
              </a:tr>
              <a:tr h="180474">
                <a:tc>
                  <a:txBody>
                    <a:bodyPr/>
                    <a:lstStyle/>
                    <a:p>
                      <a:pPr>
                        <a:lnSpc>
                          <a:spcPct val="115000"/>
                        </a:lnSpc>
                        <a:spcAft>
                          <a:spcPts val="1000"/>
                        </a:spcAft>
                      </a:pPr>
                      <a:r>
                        <a:rPr lang="es-ES" sz="1100" b="1">
                          <a:latin typeface="Comic Sans MS" pitchFamily="66" charset="0"/>
                          <a:ea typeface="Times New Roman"/>
                          <a:cs typeface="Times New Roman"/>
                        </a:rPr>
                        <a:t>Sat. con bases (%)</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97</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87</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93</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35"/>
                  </a:ext>
                </a:extLst>
              </a:tr>
              <a:tr h="180474">
                <a:tc gridSpan="4">
                  <a:txBody>
                    <a:bodyPr/>
                    <a:lstStyle/>
                    <a:p>
                      <a:pPr>
                        <a:lnSpc>
                          <a:spcPct val="115000"/>
                        </a:lnSpc>
                        <a:spcAft>
                          <a:spcPts val="1000"/>
                        </a:spcAft>
                      </a:pPr>
                      <a:r>
                        <a:rPr lang="es-ES" sz="1100" b="1" dirty="0">
                          <a:solidFill>
                            <a:srgbClr val="FF0000"/>
                          </a:solidFill>
                          <a:latin typeface="Comic Sans MS" pitchFamily="66" charset="0"/>
                          <a:ea typeface="Times New Roman"/>
                          <a:cs typeface="Times New Roman"/>
                        </a:rPr>
                        <a:t> NA: No analizado     S/D: Sin datos</a:t>
                      </a:r>
                      <a:endParaRPr lang="es-AR" sz="1100" dirty="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0036"/>
                  </a:ext>
                </a:extLst>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7 CuadroTexto"/>
          <p:cNvSpPr txBox="1">
            <a:spLocks noChangeArrowheads="1"/>
          </p:cNvSpPr>
          <p:nvPr/>
        </p:nvSpPr>
        <p:spPr bwMode="auto">
          <a:xfrm>
            <a:off x="642938" y="2214563"/>
            <a:ext cx="8064500" cy="3540125"/>
          </a:xfrm>
          <a:prstGeom prst="rect">
            <a:avLst/>
          </a:prstGeom>
          <a:solidFill>
            <a:schemeClr val="bg2">
              <a:lumMod val="20000"/>
              <a:lumOff val="80000"/>
            </a:schemeClr>
          </a:solidFill>
          <a:ln w="9525">
            <a:noFill/>
            <a:miter lim="800000"/>
            <a:headEnd/>
            <a:tailEnd/>
          </a:ln>
        </p:spPr>
        <p:txBody>
          <a:bodyPr>
            <a:spAutoFit/>
          </a:bodyPr>
          <a:lstStyle/>
          <a:p>
            <a:pPr algn="just">
              <a:defRPr/>
            </a:pPr>
            <a:r>
              <a:rPr lang="es-ES" altLang="es-AR" sz="2800" b="1" dirty="0">
                <a:solidFill>
                  <a:schemeClr val="bg1"/>
                </a:solidFill>
                <a:latin typeface="Comic Sans MS" pitchFamily="66" charset="0"/>
              </a:rPr>
              <a:t> </a:t>
            </a:r>
            <a:endParaRPr lang="es-AR" altLang="es-AR" sz="2800" b="1" dirty="0">
              <a:solidFill>
                <a:schemeClr val="bg1"/>
              </a:solidFill>
              <a:latin typeface="Comic Sans MS" pitchFamily="66" charset="0"/>
            </a:endParaRPr>
          </a:p>
          <a:p>
            <a:pPr algn="just">
              <a:defRPr/>
            </a:pPr>
            <a:r>
              <a:rPr lang="es-ES" altLang="es-AR" sz="2800" b="1" dirty="0">
                <a:solidFill>
                  <a:schemeClr val="bg1"/>
                </a:solidFill>
                <a:latin typeface="Comic Sans MS" pitchFamily="66" charset="0"/>
              </a:rPr>
              <a:t>Establecer los criterios de uso y manejo de suelos en una </a:t>
            </a:r>
            <a:r>
              <a:rPr lang="es-ES" altLang="es-AR" sz="2800" b="1" dirty="0" err="1">
                <a:solidFill>
                  <a:schemeClr val="bg1"/>
                </a:solidFill>
                <a:latin typeface="Comic Sans MS" pitchFamily="66" charset="0"/>
              </a:rPr>
              <a:t>toposecuencia</a:t>
            </a:r>
            <a:r>
              <a:rPr lang="es-ES" altLang="es-AR" sz="2800" b="1" dirty="0">
                <a:solidFill>
                  <a:schemeClr val="bg1"/>
                </a:solidFill>
                <a:latin typeface="Comic Sans MS" pitchFamily="66" charset="0"/>
              </a:rPr>
              <a:t> de la región geomorfológica Pampa Arenosa - N.O. de Bs As - con especial atención a la prevención y recuperación de suelos afectados por salinidad-</a:t>
            </a:r>
            <a:r>
              <a:rPr lang="es-ES" altLang="es-AR" sz="2800" b="1" dirty="0" err="1">
                <a:solidFill>
                  <a:schemeClr val="bg1"/>
                </a:solidFill>
                <a:latin typeface="Comic Sans MS" pitchFamily="66" charset="0"/>
              </a:rPr>
              <a:t>sodicidad</a:t>
            </a:r>
            <a:r>
              <a:rPr lang="es-ES" altLang="es-AR" sz="2800" b="1" dirty="0">
                <a:solidFill>
                  <a:schemeClr val="bg1"/>
                </a:solidFill>
                <a:latin typeface="Comic Sans MS" pitchFamily="66" charset="0"/>
              </a:rPr>
              <a:t>.</a:t>
            </a:r>
            <a:endParaRPr lang="es-AR" altLang="es-AR" sz="2800" b="1" dirty="0">
              <a:solidFill>
                <a:schemeClr val="bg1"/>
              </a:solidFill>
              <a:latin typeface="Comic Sans MS" pitchFamily="66" charset="0"/>
            </a:endParaRPr>
          </a:p>
          <a:p>
            <a:pPr algn="just">
              <a:defRPr/>
            </a:pPr>
            <a:r>
              <a:rPr lang="es-ES" altLang="es-AR" sz="2800" b="1" dirty="0">
                <a:solidFill>
                  <a:schemeClr val="bg1"/>
                </a:solidFill>
                <a:latin typeface="Comic Sans MS" pitchFamily="66" charset="0"/>
              </a:rPr>
              <a:t> </a:t>
            </a:r>
            <a:endParaRPr lang="es-AR" altLang="es-AR" sz="2800" b="1" dirty="0">
              <a:solidFill>
                <a:schemeClr val="bg1"/>
              </a:solidFill>
              <a:latin typeface="Comic Sans MS" pitchFamily="66" charset="0"/>
            </a:endParaRPr>
          </a:p>
        </p:txBody>
      </p:sp>
      <p:sp>
        <p:nvSpPr>
          <p:cNvPr id="3075" name="3 Rectángulo"/>
          <p:cNvSpPr>
            <a:spLocks noChangeArrowheads="1"/>
          </p:cNvSpPr>
          <p:nvPr/>
        </p:nvSpPr>
        <p:spPr bwMode="auto">
          <a:xfrm>
            <a:off x="2286000" y="1000125"/>
            <a:ext cx="4386263" cy="708025"/>
          </a:xfrm>
          <a:prstGeom prst="rect">
            <a:avLst/>
          </a:prstGeom>
          <a:noFill/>
          <a:ln w="9525">
            <a:noFill/>
            <a:miter lim="800000"/>
            <a:headEnd/>
            <a:tailEnd/>
          </a:ln>
        </p:spPr>
        <p:txBody>
          <a:bodyPr wrap="none">
            <a:spAutoFit/>
          </a:bodyPr>
          <a:lstStyle/>
          <a:p>
            <a:r>
              <a:rPr lang="es-ES" altLang="es-AR" sz="4000" b="1">
                <a:latin typeface="Comic Sans MS" pitchFamily="66" charset="0"/>
              </a:rPr>
              <a:t>Objetivo General</a:t>
            </a:r>
            <a:endParaRPr lang="es-AR" altLang="es-AR" sz="4000" b="1">
              <a:latin typeface="Comic Sans MS" pitchFamily="66"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ChangeArrowheads="1"/>
          </p:cNvSpPr>
          <p:nvPr/>
        </p:nvSpPr>
        <p:spPr bwMode="auto">
          <a:xfrm>
            <a:off x="22831" y="116632"/>
            <a:ext cx="9144000" cy="4524315"/>
          </a:xfrm>
          <a:prstGeom prst="rect">
            <a:avLst/>
          </a:prstGeom>
          <a:noFill/>
          <a:ln w="9525">
            <a:noFill/>
            <a:miter lim="800000"/>
            <a:headEnd/>
            <a:tailEnd/>
          </a:ln>
        </p:spPr>
        <p:txBody>
          <a:bodyPr anchor="ctr">
            <a:spAutoFit/>
          </a:bodyPr>
          <a:lstStyle/>
          <a:p>
            <a:pPr algn="ctr"/>
            <a:r>
              <a:rPr lang="es-ES" sz="2400" b="1" dirty="0">
                <a:latin typeface="Comic Sans MS" pitchFamily="66" charset="0"/>
                <a:cs typeface="Times New Roman" pitchFamily="18" charset="0"/>
              </a:rPr>
              <a:t>SERIE PIEDRITAS (Pas</a:t>
            </a:r>
            <a:r>
              <a:rPr lang="es-ES" sz="2400" b="1" dirty="0" smtClean="0">
                <a:latin typeface="Comic Sans MS" pitchFamily="66" charset="0"/>
                <a:cs typeface="Times New Roman" pitchFamily="18" charset="0"/>
              </a:rPr>
              <a:t>)</a:t>
            </a:r>
            <a:endParaRPr lang="es-ES" sz="2400" b="1" dirty="0">
              <a:latin typeface="Comic Sans MS" pitchFamily="66" charset="0"/>
              <a:cs typeface="Times New Roman" pitchFamily="18" charset="0"/>
            </a:endParaRPr>
          </a:p>
          <a:p>
            <a:endParaRPr lang="es-ES" sz="2400" b="1" dirty="0">
              <a:latin typeface="Comic Sans MS" pitchFamily="66" charset="0"/>
              <a:cs typeface="Times New Roman" pitchFamily="18" charset="0"/>
            </a:endParaRPr>
          </a:p>
          <a:p>
            <a:endParaRPr lang="es-AR" sz="2400" dirty="0">
              <a:latin typeface="Comic Sans MS" pitchFamily="66" charset="0"/>
              <a:cs typeface="Arial" charset="0"/>
            </a:endParaRPr>
          </a:p>
          <a:p>
            <a:pPr eaLnBrk="0" hangingPunct="0"/>
            <a:endParaRPr lang="es-ES" sz="2400" dirty="0">
              <a:latin typeface="Comic Sans MS" pitchFamily="66" charset="0"/>
              <a:cs typeface="Times New Roman" pitchFamily="18" charset="0"/>
            </a:endParaRPr>
          </a:p>
          <a:p>
            <a:pPr eaLnBrk="0" hangingPunct="0"/>
            <a:r>
              <a:rPr lang="es-ES" sz="2400" dirty="0">
                <a:latin typeface="Comic Sans MS" pitchFamily="66" charset="0"/>
                <a:cs typeface="Times New Roman" pitchFamily="18" charset="0"/>
              </a:rPr>
              <a:t>Es un suelo oscuro, profundo, con escaso desarrollo, de aptitud agrícola-ganadero, se encuentra en una </a:t>
            </a:r>
            <a:r>
              <a:rPr lang="es-ES" sz="2400" dirty="0">
                <a:solidFill>
                  <a:srgbClr val="FFC000"/>
                </a:solidFill>
                <a:latin typeface="Comic Sans MS" pitchFamily="66" charset="0"/>
                <a:cs typeface="Times New Roman" pitchFamily="18" charset="0"/>
              </a:rPr>
              <a:t>planicie arenosa </a:t>
            </a:r>
            <a:r>
              <a:rPr lang="es-ES" sz="2400" dirty="0">
                <a:latin typeface="Comic Sans MS" pitchFamily="66" charset="0"/>
                <a:cs typeface="Times New Roman" pitchFamily="18" charset="0"/>
              </a:rPr>
              <a:t>amplia, que incluye </a:t>
            </a:r>
            <a:r>
              <a:rPr lang="es-ES" sz="2400" dirty="0">
                <a:solidFill>
                  <a:srgbClr val="FFC000"/>
                </a:solidFill>
                <a:latin typeface="Comic Sans MS" pitchFamily="66" charset="0"/>
                <a:cs typeface="Times New Roman" pitchFamily="18" charset="0"/>
              </a:rPr>
              <a:t>lomas y cordones medanosos</a:t>
            </a:r>
            <a:r>
              <a:rPr lang="es-ES" sz="2400" dirty="0">
                <a:latin typeface="Comic Sans MS" pitchFamily="66" charset="0"/>
                <a:cs typeface="Times New Roman" pitchFamily="18" charset="0"/>
              </a:rPr>
              <a:t>, dentro de la Subregión Pampa Arenosa, en los sitios de lomas algo pronunciadas, y cordones medanosos, </a:t>
            </a:r>
            <a:r>
              <a:rPr lang="es-ES" sz="2400" dirty="0">
                <a:solidFill>
                  <a:srgbClr val="FFC000"/>
                </a:solidFill>
                <a:latin typeface="Comic Sans MS" pitchFamily="66" charset="0"/>
                <a:cs typeface="Times New Roman" pitchFamily="18" charset="0"/>
              </a:rPr>
              <a:t>moderadamente bien drenado</a:t>
            </a:r>
            <a:r>
              <a:rPr lang="es-ES" sz="2400" dirty="0">
                <a:latin typeface="Comic Sans MS" pitchFamily="66" charset="0"/>
                <a:cs typeface="Times New Roman" pitchFamily="18" charset="0"/>
              </a:rPr>
              <a:t>, formado sobre sedimentos eólico, franco arenoso grueso, ligeramente alcalino, no salino, con pendientes </a:t>
            </a:r>
            <a:r>
              <a:rPr lang="es-ES" sz="2400" dirty="0">
                <a:solidFill>
                  <a:srgbClr val="FFC000"/>
                </a:solidFill>
                <a:latin typeface="Comic Sans MS" pitchFamily="66" charset="0"/>
                <a:cs typeface="Times New Roman" pitchFamily="18" charset="0"/>
              </a:rPr>
              <a:t>de 0-1 %. </a:t>
            </a:r>
            <a:endParaRPr lang="es-ES" sz="2400" dirty="0">
              <a:solidFill>
                <a:srgbClr val="FFC000"/>
              </a:solidFill>
              <a:latin typeface="Comic Sans MS" pitchFamily="66" charset="0"/>
              <a:cs typeface="Arial" charset="0"/>
            </a:endParaRPr>
          </a:p>
        </p:txBody>
      </p:sp>
      <p:sp>
        <p:nvSpPr>
          <p:cNvPr id="17411" name="Rectangle 2"/>
          <p:cNvSpPr>
            <a:spLocks noChangeArrowheads="1"/>
          </p:cNvSpPr>
          <p:nvPr/>
        </p:nvSpPr>
        <p:spPr bwMode="auto">
          <a:xfrm>
            <a:off x="22831" y="692696"/>
            <a:ext cx="6950075" cy="1570037"/>
          </a:xfrm>
          <a:prstGeom prst="rect">
            <a:avLst/>
          </a:prstGeom>
          <a:noFill/>
          <a:ln w="9525">
            <a:noFill/>
            <a:miter lim="800000"/>
            <a:headEnd/>
            <a:tailEnd/>
          </a:ln>
        </p:spPr>
        <p:txBody>
          <a:bodyPr anchor="ctr">
            <a:spAutoFit/>
          </a:bodyPr>
          <a:lstStyle/>
          <a:p>
            <a:r>
              <a:rPr lang="es-ES" sz="2400" dirty="0" err="1">
                <a:latin typeface="Comic Sans MS" pitchFamily="66" charset="0"/>
                <a:cs typeface="Times New Roman" pitchFamily="18" charset="0"/>
              </a:rPr>
              <a:t>Hapludol</a:t>
            </a:r>
            <a:r>
              <a:rPr lang="es-ES" sz="2400" dirty="0">
                <a:latin typeface="Comic Sans MS" pitchFamily="66" charset="0"/>
                <a:cs typeface="Times New Roman" pitchFamily="18" charset="0"/>
              </a:rPr>
              <a:t> </a:t>
            </a:r>
            <a:r>
              <a:rPr lang="es-ES" sz="2400" dirty="0" err="1">
                <a:latin typeface="Comic Sans MS" pitchFamily="66" charset="0"/>
                <a:cs typeface="Times New Roman" pitchFamily="18" charset="0"/>
              </a:rPr>
              <a:t>Éntico</a:t>
            </a:r>
            <a:r>
              <a:rPr lang="es-ES" sz="2400" dirty="0">
                <a:latin typeface="Comic Sans MS" pitchFamily="66" charset="0"/>
                <a:cs typeface="Times New Roman" pitchFamily="18" charset="0"/>
              </a:rPr>
              <a:t>, Franca gruesa, mixta, térmica </a:t>
            </a:r>
          </a:p>
          <a:p>
            <a:r>
              <a:rPr lang="es-ES" sz="2400" dirty="0">
                <a:latin typeface="Comic Sans MS" pitchFamily="66" charset="0"/>
                <a:cs typeface="Times New Roman" pitchFamily="18" charset="0"/>
              </a:rPr>
              <a:t>(USDA- </a:t>
            </a:r>
            <a:r>
              <a:rPr lang="es-ES" sz="2400" dirty="0" err="1">
                <a:latin typeface="Comic Sans MS" pitchFamily="66" charset="0"/>
                <a:cs typeface="Times New Roman" pitchFamily="18" charset="0"/>
              </a:rPr>
              <a:t>Soil</a:t>
            </a:r>
            <a:r>
              <a:rPr lang="es-ES" sz="2400" dirty="0">
                <a:latin typeface="Comic Sans MS" pitchFamily="66" charset="0"/>
                <a:cs typeface="Times New Roman" pitchFamily="18" charset="0"/>
              </a:rPr>
              <a:t> </a:t>
            </a:r>
            <a:r>
              <a:rPr lang="es-ES" sz="2400" dirty="0" err="1">
                <a:latin typeface="Comic Sans MS" pitchFamily="66" charset="0"/>
                <a:cs typeface="Times New Roman" pitchFamily="18" charset="0"/>
              </a:rPr>
              <a:t>Taxonomy</a:t>
            </a:r>
            <a:r>
              <a:rPr lang="es-ES" sz="2400" dirty="0">
                <a:latin typeface="Comic Sans MS" pitchFamily="66" charset="0"/>
                <a:cs typeface="Times New Roman" pitchFamily="18" charset="0"/>
              </a:rPr>
              <a:t> V. 2010). </a:t>
            </a:r>
          </a:p>
          <a:p>
            <a:endParaRPr lang="es-ES" sz="2400" dirty="0">
              <a:latin typeface="Comic Sans MS" pitchFamily="66" charset="0"/>
              <a:cs typeface="Times New Roman" pitchFamily="18" charset="0"/>
            </a:endParaRPr>
          </a:p>
          <a:p>
            <a:endParaRPr lang="es-ES" sz="2400" dirty="0">
              <a:latin typeface="Comic Sans MS" pitchFamily="66" charset="0"/>
              <a:cs typeface="Arial" charset="0"/>
            </a:endParaRPr>
          </a:p>
        </p:txBody>
      </p:sp>
      <p:sp>
        <p:nvSpPr>
          <p:cNvPr id="17412" name="5 Rectángulo"/>
          <p:cNvSpPr>
            <a:spLocks noChangeArrowheads="1"/>
          </p:cNvSpPr>
          <p:nvPr/>
        </p:nvSpPr>
        <p:spPr bwMode="auto">
          <a:xfrm>
            <a:off x="22267" y="4711945"/>
            <a:ext cx="9144000" cy="1107996"/>
          </a:xfrm>
          <a:prstGeom prst="rect">
            <a:avLst/>
          </a:prstGeom>
          <a:noFill/>
          <a:ln w="9525">
            <a:noFill/>
            <a:miter lim="800000"/>
            <a:headEnd/>
            <a:tailEnd/>
          </a:ln>
        </p:spPr>
        <p:txBody>
          <a:bodyPr anchor="ctr">
            <a:spAutoFit/>
          </a:bodyPr>
          <a:lstStyle/>
          <a:p>
            <a:pPr algn="just">
              <a:tabLst>
                <a:tab pos="801688" algn="l"/>
                <a:tab pos="1603375" algn="l"/>
                <a:tab pos="2405063" algn="l"/>
                <a:tab pos="3206750" algn="l"/>
              </a:tabLst>
            </a:pPr>
            <a:r>
              <a:rPr lang="es-ES" sz="2200" b="1" dirty="0" smtClean="0">
                <a:solidFill>
                  <a:srgbClr val="FFC000"/>
                </a:solidFill>
                <a:latin typeface="Comic Sans MS" pitchFamily="66" charset="0"/>
                <a:ea typeface="Times New Roman" pitchFamily="18" charset="0"/>
                <a:cs typeface="Arial" charset="0"/>
              </a:rPr>
              <a:t>-Diagnóstico </a:t>
            </a:r>
            <a:r>
              <a:rPr lang="es-ES" sz="2200" b="1" dirty="0">
                <a:solidFill>
                  <a:srgbClr val="FFC000"/>
                </a:solidFill>
                <a:latin typeface="Comic Sans MS" pitchFamily="66" charset="0"/>
                <a:ea typeface="Times New Roman" pitchFamily="18" charset="0"/>
                <a:cs typeface="Arial" charset="0"/>
              </a:rPr>
              <a:t>en años de </a:t>
            </a:r>
            <a:r>
              <a:rPr lang="es-ES" sz="2200" b="1" u="sng" dirty="0">
                <a:solidFill>
                  <a:srgbClr val="FFC000"/>
                </a:solidFill>
                <a:latin typeface="Comic Sans MS" pitchFamily="66" charset="0"/>
                <a:ea typeface="Times New Roman" pitchFamily="18" charset="0"/>
                <a:cs typeface="Arial" charset="0"/>
              </a:rPr>
              <a:t>lluvias extraordinarias</a:t>
            </a:r>
            <a:r>
              <a:rPr lang="es-ES" sz="2200" b="1" dirty="0">
                <a:solidFill>
                  <a:srgbClr val="FFC000"/>
                </a:solidFill>
                <a:latin typeface="Comic Sans MS" pitchFamily="66" charset="0"/>
                <a:ea typeface="Times New Roman" pitchFamily="18" charset="0"/>
                <a:cs typeface="Arial" charset="0"/>
              </a:rPr>
              <a:t>: napa freática afecta el perfil del suelo entre </a:t>
            </a:r>
            <a:r>
              <a:rPr lang="es-ES" sz="2200" b="1" dirty="0" smtClean="0">
                <a:solidFill>
                  <a:srgbClr val="FFC000"/>
                </a:solidFill>
                <a:latin typeface="Comic Sans MS" pitchFamily="66" charset="0"/>
                <a:ea typeface="Times New Roman" pitchFamily="18" charset="0"/>
                <a:cs typeface="Arial" charset="0"/>
              </a:rPr>
              <a:t>0,80 </a:t>
            </a:r>
            <a:r>
              <a:rPr lang="es-ES" sz="2200" b="1" dirty="0">
                <a:solidFill>
                  <a:srgbClr val="FFC000"/>
                </a:solidFill>
                <a:latin typeface="Comic Sans MS" pitchFamily="66" charset="0"/>
                <a:ea typeface="Times New Roman" pitchFamily="18" charset="0"/>
                <a:cs typeface="Arial" charset="0"/>
              </a:rPr>
              <a:t>m y 1 m; cobertura vegetal 100% y CE nula.</a:t>
            </a:r>
            <a:endParaRPr lang="es-AR" sz="2200" b="1" dirty="0">
              <a:solidFill>
                <a:srgbClr val="FFC000"/>
              </a:solidFill>
              <a:latin typeface="Comic Sans MS" pitchFamily="66" charset="0"/>
              <a:ea typeface="Times New Roman" pitchFamily="18" charset="0"/>
              <a:cs typeface="Arial" charset="0"/>
            </a:endParaRPr>
          </a:p>
        </p:txBody>
      </p:sp>
      <p:sp>
        <p:nvSpPr>
          <p:cNvPr id="5" name="Rectangle 3"/>
          <p:cNvSpPr>
            <a:spLocks noChangeArrowheads="1"/>
          </p:cNvSpPr>
          <p:nvPr/>
        </p:nvSpPr>
        <p:spPr bwMode="auto">
          <a:xfrm>
            <a:off x="22267" y="5929613"/>
            <a:ext cx="9144000" cy="769441"/>
          </a:xfrm>
          <a:prstGeom prst="rect">
            <a:avLst/>
          </a:prstGeom>
          <a:noFill/>
          <a:ln w="9525">
            <a:noFill/>
            <a:miter lim="800000"/>
            <a:headEnd/>
            <a:tailEnd/>
          </a:ln>
        </p:spPr>
        <p:txBody>
          <a:bodyPr anchor="ctr">
            <a:spAutoFit/>
          </a:bodyPr>
          <a:lstStyle/>
          <a:p>
            <a:pPr algn="just">
              <a:tabLst>
                <a:tab pos="801688" algn="l"/>
                <a:tab pos="1603375" algn="l"/>
                <a:tab pos="2405063" algn="l"/>
                <a:tab pos="3206750" algn="l"/>
              </a:tabLst>
            </a:pPr>
            <a:r>
              <a:rPr lang="es-ES" sz="2200" b="1" dirty="0" smtClean="0">
                <a:solidFill>
                  <a:srgbClr val="FFC000"/>
                </a:solidFill>
                <a:latin typeface="Comic Sans MS" pitchFamily="66" charset="0"/>
                <a:ea typeface="Times New Roman" pitchFamily="18" charset="0"/>
                <a:cs typeface="Arial" charset="0"/>
              </a:rPr>
              <a:t>-Diagnóstico </a:t>
            </a:r>
            <a:r>
              <a:rPr lang="es-ES" sz="2200" b="1" dirty="0">
                <a:solidFill>
                  <a:srgbClr val="FFC000"/>
                </a:solidFill>
                <a:latin typeface="Comic Sans MS" pitchFamily="66" charset="0"/>
                <a:ea typeface="Times New Roman" pitchFamily="18" charset="0"/>
                <a:cs typeface="Arial" charset="0"/>
              </a:rPr>
              <a:t>en años de </a:t>
            </a:r>
            <a:r>
              <a:rPr lang="es-ES" sz="2200" b="1" u="sng" dirty="0">
                <a:solidFill>
                  <a:srgbClr val="FFC000"/>
                </a:solidFill>
                <a:latin typeface="Comic Sans MS" pitchFamily="66" charset="0"/>
                <a:ea typeface="Times New Roman" pitchFamily="18" charset="0"/>
                <a:cs typeface="Arial" charset="0"/>
              </a:rPr>
              <a:t>lluvias </a:t>
            </a:r>
            <a:r>
              <a:rPr lang="es-ES" sz="2200" b="1" u="sng" dirty="0" smtClean="0">
                <a:solidFill>
                  <a:srgbClr val="FFC000"/>
                </a:solidFill>
                <a:latin typeface="Comic Sans MS" pitchFamily="66" charset="0"/>
                <a:ea typeface="Times New Roman" pitchFamily="18" charset="0"/>
                <a:cs typeface="Arial" charset="0"/>
              </a:rPr>
              <a:t>normales</a:t>
            </a:r>
            <a:r>
              <a:rPr lang="es-ES" sz="2200" b="1" dirty="0" smtClean="0">
                <a:solidFill>
                  <a:srgbClr val="FFC000"/>
                </a:solidFill>
                <a:latin typeface="Comic Sans MS" pitchFamily="66" charset="0"/>
                <a:ea typeface="Times New Roman" pitchFamily="18" charset="0"/>
                <a:cs typeface="Arial" charset="0"/>
              </a:rPr>
              <a:t>: </a:t>
            </a:r>
            <a:r>
              <a:rPr lang="pt-BR" sz="2200" b="1" dirty="0">
                <a:solidFill>
                  <a:srgbClr val="FFC000"/>
                </a:solidFill>
                <a:latin typeface="Comic Sans MS" pitchFamily="66" charset="0"/>
                <a:ea typeface="Times New Roman" pitchFamily="18" charset="0"/>
                <a:cs typeface="Arial" charset="0"/>
              </a:rPr>
              <a:t>napa freática entre 1,5 y 2 m de profundidad; balance hídrico anual menor a 350 mm.</a:t>
            </a:r>
            <a:endParaRPr lang="es-ES" sz="2200" b="1" dirty="0">
              <a:solidFill>
                <a:srgbClr val="FFC000"/>
              </a:solidFill>
              <a:latin typeface="Comic Sans MS" pitchFamily="66" charset="0"/>
              <a:ea typeface="Times New Roman" pitchFamily="18" charset="0"/>
              <a:cs typeface="Arial"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0" y="0"/>
          <a:ext cx="9144000" cy="6858000"/>
        </p:xfrm>
        <a:graphic>
          <a:graphicData uri="http://schemas.openxmlformats.org/drawingml/2006/table">
            <a:tbl>
              <a:tblPr/>
              <a:tblGrid>
                <a:gridCol w="1097280">
                  <a:extLst>
                    <a:ext uri="{9D8B030D-6E8A-4147-A177-3AD203B41FA5}">
                      <a16:colId xmlns:a16="http://schemas.microsoft.com/office/drawing/2014/main" val="20000"/>
                    </a:ext>
                  </a:extLst>
                </a:gridCol>
                <a:gridCol w="8046720">
                  <a:extLst>
                    <a:ext uri="{9D8B030D-6E8A-4147-A177-3AD203B41FA5}">
                      <a16:colId xmlns:a16="http://schemas.microsoft.com/office/drawing/2014/main" val="20001"/>
                    </a:ext>
                  </a:extLst>
                </a:gridCol>
              </a:tblGrid>
              <a:tr h="1645920">
                <a:tc>
                  <a:txBody>
                    <a:bodyPr/>
                    <a:lstStyle/>
                    <a:p>
                      <a:pPr>
                        <a:lnSpc>
                          <a:spcPct val="115000"/>
                        </a:lnSpc>
                        <a:spcAft>
                          <a:spcPts val="1000"/>
                        </a:spcAft>
                      </a:pPr>
                      <a:r>
                        <a:rPr lang="es-ES" sz="1800" b="1" dirty="0" err="1">
                          <a:latin typeface="Times New Roman"/>
                          <a:ea typeface="Times New Roman"/>
                          <a:cs typeface="Times New Roman"/>
                        </a:rPr>
                        <a:t>Ap</a:t>
                      </a:r>
                      <a:endParaRPr lang="es-AR" sz="18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s-ES" sz="1800" dirty="0">
                          <a:latin typeface="Times New Roman"/>
                          <a:ea typeface="Times New Roman"/>
                          <a:cs typeface="Times New Roman"/>
                        </a:rPr>
                        <a:t>0-28 cm; pardo grisáceo muy oscuro (10YR 3/2) en húmedo; pardo grisáceo oscuro (10YR 5/2) en seco; </a:t>
                      </a:r>
                      <a:r>
                        <a:rPr lang="es-ES" sz="1800" dirty="0">
                          <a:solidFill>
                            <a:srgbClr val="FFC000"/>
                          </a:solidFill>
                          <a:latin typeface="Times New Roman"/>
                          <a:ea typeface="Times New Roman"/>
                          <a:cs typeface="Times New Roman"/>
                        </a:rPr>
                        <a:t>franco arenoso</a:t>
                      </a:r>
                      <a:r>
                        <a:rPr lang="es-ES" sz="1800" dirty="0">
                          <a:latin typeface="Times New Roman"/>
                          <a:ea typeface="Times New Roman"/>
                          <a:cs typeface="Times New Roman"/>
                        </a:rPr>
                        <a:t>; bloques </a:t>
                      </a:r>
                      <a:r>
                        <a:rPr lang="es-ES" sz="1800" dirty="0" err="1">
                          <a:latin typeface="Times New Roman"/>
                          <a:ea typeface="Times New Roman"/>
                          <a:cs typeface="Times New Roman"/>
                        </a:rPr>
                        <a:t>subangulares</a:t>
                      </a:r>
                      <a:r>
                        <a:rPr lang="es-ES" sz="1800" dirty="0">
                          <a:latin typeface="Times New Roman"/>
                          <a:ea typeface="Times New Roman"/>
                          <a:cs typeface="Times New Roman"/>
                        </a:rPr>
                        <a:t>, medios moderados que rompe a bloques menores finos, débiles; suelto; friable; ligeramente plástico, ligeramente adhesivo; abundantes raíces; límite inferior claro, suave.</a:t>
                      </a:r>
                      <a:endParaRPr lang="es-AR" sz="18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371600">
                <a:tc>
                  <a:txBody>
                    <a:bodyPr/>
                    <a:lstStyle/>
                    <a:p>
                      <a:pPr>
                        <a:lnSpc>
                          <a:spcPct val="115000"/>
                        </a:lnSpc>
                        <a:spcAft>
                          <a:spcPts val="1000"/>
                        </a:spcAft>
                      </a:pPr>
                      <a:r>
                        <a:rPr lang="es-ES" sz="1800" b="1">
                          <a:latin typeface="Times New Roman"/>
                          <a:ea typeface="Times New Roman"/>
                          <a:cs typeface="Times New Roman"/>
                        </a:rPr>
                        <a:t>AC</a:t>
                      </a:r>
                      <a:endParaRPr lang="es-AR" sz="18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s-ES" sz="1800" dirty="0">
                          <a:latin typeface="Times New Roman"/>
                          <a:ea typeface="Times New Roman"/>
                          <a:cs typeface="Times New Roman"/>
                        </a:rPr>
                        <a:t>28-47 cm; pardo oscuro (7,5YR 3/2) en húmedo; pardo grisáceo oscuro (7,5YR 4/2) en seco; </a:t>
                      </a:r>
                      <a:r>
                        <a:rPr lang="es-ES" sz="1800" dirty="0">
                          <a:solidFill>
                            <a:srgbClr val="FFC000"/>
                          </a:solidFill>
                          <a:latin typeface="Times New Roman"/>
                          <a:ea typeface="Times New Roman"/>
                          <a:cs typeface="Times New Roman"/>
                        </a:rPr>
                        <a:t>franco arenoso</a:t>
                      </a:r>
                      <a:r>
                        <a:rPr lang="es-ES" sz="1800" dirty="0">
                          <a:latin typeface="Times New Roman"/>
                          <a:ea typeface="Times New Roman"/>
                          <a:cs typeface="Times New Roman"/>
                        </a:rPr>
                        <a:t>; bloques </a:t>
                      </a:r>
                      <a:r>
                        <a:rPr lang="es-ES" sz="1800" dirty="0" err="1">
                          <a:latin typeface="Times New Roman"/>
                          <a:ea typeface="Times New Roman"/>
                          <a:cs typeface="Times New Roman"/>
                        </a:rPr>
                        <a:t>subangulares</a:t>
                      </a:r>
                      <a:r>
                        <a:rPr lang="es-ES" sz="1800" dirty="0">
                          <a:latin typeface="Times New Roman"/>
                          <a:ea typeface="Times New Roman"/>
                          <a:cs typeface="Times New Roman"/>
                        </a:rPr>
                        <a:t>, finos, débiles a masivo; suelto; muy friable; no plástico, no adhesivo; raíces comunes; límite inferior claro, ondulado.</a:t>
                      </a:r>
                      <a:endParaRPr lang="es-AR" sz="18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71600">
                <a:tc>
                  <a:txBody>
                    <a:bodyPr/>
                    <a:lstStyle/>
                    <a:p>
                      <a:pPr>
                        <a:lnSpc>
                          <a:spcPct val="115000"/>
                        </a:lnSpc>
                        <a:spcAft>
                          <a:spcPts val="1000"/>
                        </a:spcAft>
                      </a:pPr>
                      <a:r>
                        <a:rPr lang="es-ES" sz="1800" b="1">
                          <a:latin typeface="Times New Roman"/>
                          <a:ea typeface="Times New Roman"/>
                          <a:cs typeface="Times New Roman"/>
                        </a:rPr>
                        <a:t>C1</a:t>
                      </a:r>
                      <a:endParaRPr lang="es-AR" sz="18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s-ES" sz="1800" dirty="0">
                          <a:latin typeface="Times New Roman"/>
                          <a:ea typeface="Times New Roman"/>
                          <a:cs typeface="Times New Roman"/>
                        </a:rPr>
                        <a:t>47-84 cm; pardo rojizo oscuro (5YR 3/4) en húmedo; </a:t>
                      </a:r>
                      <a:r>
                        <a:rPr lang="es-ES" sz="1800" dirty="0">
                          <a:solidFill>
                            <a:srgbClr val="FFC000"/>
                          </a:solidFill>
                          <a:latin typeface="Times New Roman"/>
                          <a:ea typeface="Times New Roman"/>
                          <a:cs typeface="Times New Roman"/>
                        </a:rPr>
                        <a:t>franco arenoso</a:t>
                      </a:r>
                      <a:r>
                        <a:rPr lang="es-ES" sz="1800" dirty="0">
                          <a:latin typeface="Times New Roman"/>
                          <a:ea typeface="Times New Roman"/>
                          <a:cs typeface="Times New Roman"/>
                        </a:rPr>
                        <a:t>; bloques angulares, medios, fuertes, que rompe en bloques menores </a:t>
                      </a:r>
                      <a:r>
                        <a:rPr lang="es-ES" sz="1800" dirty="0" err="1">
                          <a:latin typeface="Times New Roman"/>
                          <a:ea typeface="Times New Roman"/>
                          <a:cs typeface="Times New Roman"/>
                        </a:rPr>
                        <a:t>subangulares</a:t>
                      </a:r>
                      <a:r>
                        <a:rPr lang="es-ES" sz="1800" dirty="0">
                          <a:latin typeface="Times New Roman"/>
                          <a:ea typeface="Times New Roman"/>
                          <a:cs typeface="Times New Roman"/>
                        </a:rPr>
                        <a:t>, medios, débiles; suelto; friable; ligeramente plástico, ligeramente adhesivo; </a:t>
                      </a:r>
                      <a:r>
                        <a:rPr lang="es-ES" sz="1800" dirty="0">
                          <a:solidFill>
                            <a:srgbClr val="FFC000"/>
                          </a:solidFill>
                          <a:latin typeface="Times New Roman"/>
                          <a:ea typeface="Times New Roman"/>
                          <a:cs typeface="Times New Roman"/>
                        </a:rPr>
                        <a:t>moteados escasos, finos y débiles</a:t>
                      </a:r>
                      <a:r>
                        <a:rPr lang="es-ES" sz="1800" dirty="0">
                          <a:latin typeface="Times New Roman"/>
                          <a:ea typeface="Times New Roman"/>
                          <a:cs typeface="Times New Roman"/>
                        </a:rPr>
                        <a:t>; límite inferior claro, suave.</a:t>
                      </a:r>
                      <a:endParaRPr lang="es-AR" sz="18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71600">
                <a:tc>
                  <a:txBody>
                    <a:bodyPr/>
                    <a:lstStyle/>
                    <a:p>
                      <a:pPr>
                        <a:lnSpc>
                          <a:spcPct val="115000"/>
                        </a:lnSpc>
                        <a:spcAft>
                          <a:spcPts val="1000"/>
                        </a:spcAft>
                      </a:pPr>
                      <a:r>
                        <a:rPr lang="es-ES" sz="1800" b="1">
                          <a:latin typeface="Times New Roman"/>
                          <a:ea typeface="Times New Roman"/>
                          <a:cs typeface="Times New Roman"/>
                        </a:rPr>
                        <a:t>C2</a:t>
                      </a:r>
                      <a:endParaRPr lang="es-AR" sz="18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s-ES" sz="1800" dirty="0">
                          <a:latin typeface="Times New Roman"/>
                          <a:ea typeface="Times New Roman"/>
                          <a:cs typeface="Times New Roman"/>
                        </a:rPr>
                        <a:t>84-108 cm; pardo rojizo oscuro (5YR 3/4) en húmedo; </a:t>
                      </a:r>
                      <a:r>
                        <a:rPr lang="es-ES" sz="1800" dirty="0">
                          <a:solidFill>
                            <a:srgbClr val="FFC000"/>
                          </a:solidFill>
                          <a:latin typeface="Times New Roman"/>
                          <a:ea typeface="Times New Roman"/>
                          <a:cs typeface="Times New Roman"/>
                        </a:rPr>
                        <a:t>franco arenoso</a:t>
                      </a:r>
                      <a:r>
                        <a:rPr lang="es-ES" sz="1800" dirty="0">
                          <a:latin typeface="Times New Roman"/>
                          <a:ea typeface="Times New Roman"/>
                          <a:cs typeface="Times New Roman"/>
                        </a:rPr>
                        <a:t>; bloques </a:t>
                      </a:r>
                      <a:r>
                        <a:rPr lang="es-ES" sz="1800" dirty="0" err="1">
                          <a:latin typeface="Times New Roman"/>
                          <a:ea typeface="Times New Roman"/>
                          <a:cs typeface="Times New Roman"/>
                        </a:rPr>
                        <a:t>subangulares</a:t>
                      </a:r>
                      <a:r>
                        <a:rPr lang="es-ES" sz="1800" dirty="0">
                          <a:latin typeface="Times New Roman"/>
                          <a:ea typeface="Times New Roman"/>
                          <a:cs typeface="Times New Roman"/>
                        </a:rPr>
                        <a:t> finos y medios, débiles que rompe a bloques menores; suelto; friable; ligeramente plástico, ligeramente adhesivo; </a:t>
                      </a:r>
                      <a:r>
                        <a:rPr lang="es-ES" sz="1800" dirty="0">
                          <a:solidFill>
                            <a:srgbClr val="FFC000"/>
                          </a:solidFill>
                          <a:latin typeface="Times New Roman"/>
                          <a:ea typeface="Times New Roman"/>
                          <a:cs typeface="Times New Roman"/>
                        </a:rPr>
                        <a:t>moteados comunes, medios y precisos</a:t>
                      </a:r>
                      <a:r>
                        <a:rPr lang="es-ES" sz="1800" dirty="0">
                          <a:latin typeface="Times New Roman"/>
                          <a:ea typeface="Times New Roman"/>
                          <a:cs typeface="Times New Roman"/>
                        </a:rPr>
                        <a:t>; límite inferior gradual, suave.</a:t>
                      </a:r>
                      <a:endParaRPr lang="es-AR" sz="18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97280">
                <a:tc>
                  <a:txBody>
                    <a:bodyPr/>
                    <a:lstStyle/>
                    <a:p>
                      <a:pPr>
                        <a:lnSpc>
                          <a:spcPct val="115000"/>
                        </a:lnSpc>
                        <a:spcAft>
                          <a:spcPts val="1000"/>
                        </a:spcAft>
                      </a:pPr>
                      <a:r>
                        <a:rPr lang="es-ES" sz="1800" b="1">
                          <a:latin typeface="Times New Roman"/>
                          <a:ea typeface="Times New Roman"/>
                          <a:cs typeface="Times New Roman"/>
                        </a:rPr>
                        <a:t>C3</a:t>
                      </a:r>
                      <a:endParaRPr lang="es-AR" sz="18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s-ES" sz="1800" dirty="0">
                          <a:latin typeface="Times New Roman"/>
                          <a:ea typeface="Times New Roman"/>
                          <a:cs typeface="Times New Roman"/>
                        </a:rPr>
                        <a:t>108-130 a + cm; pardo rojizo oscuro (5YR 3/4) en húmedo; </a:t>
                      </a:r>
                      <a:r>
                        <a:rPr lang="es-ES" sz="1800" dirty="0">
                          <a:solidFill>
                            <a:srgbClr val="FFC000"/>
                          </a:solidFill>
                          <a:latin typeface="Times New Roman"/>
                          <a:ea typeface="Times New Roman"/>
                          <a:cs typeface="Times New Roman"/>
                        </a:rPr>
                        <a:t>franco arenoso</a:t>
                      </a:r>
                      <a:r>
                        <a:rPr lang="es-ES" sz="1800" dirty="0">
                          <a:latin typeface="Times New Roman"/>
                          <a:ea typeface="Times New Roman"/>
                          <a:cs typeface="Times New Roman"/>
                        </a:rPr>
                        <a:t>; bloques </a:t>
                      </a:r>
                      <a:r>
                        <a:rPr lang="es-ES" sz="1800" dirty="0" err="1">
                          <a:latin typeface="Times New Roman"/>
                          <a:ea typeface="Times New Roman"/>
                          <a:cs typeface="Times New Roman"/>
                        </a:rPr>
                        <a:t>subangulares</a:t>
                      </a:r>
                      <a:r>
                        <a:rPr lang="es-ES" sz="1800" dirty="0">
                          <a:latin typeface="Times New Roman"/>
                          <a:ea typeface="Times New Roman"/>
                          <a:cs typeface="Times New Roman"/>
                        </a:rPr>
                        <a:t> finos y débiles que rompe a grano simple</a:t>
                      </a:r>
                      <a:r>
                        <a:rPr lang="es-ES" sz="1800" dirty="0">
                          <a:solidFill>
                            <a:srgbClr val="FFC000"/>
                          </a:solidFill>
                          <a:latin typeface="Times New Roman"/>
                          <a:ea typeface="Times New Roman"/>
                          <a:cs typeface="Times New Roman"/>
                        </a:rPr>
                        <a:t>; moteados comunes, medios y precisos</a:t>
                      </a:r>
                      <a:r>
                        <a:rPr lang="es-ES" sz="1800" dirty="0">
                          <a:latin typeface="Times New Roman"/>
                          <a:ea typeface="Times New Roman"/>
                          <a:cs typeface="Times New Roman"/>
                        </a:rPr>
                        <a:t>; ligera cementación friable; no plástico, no adhesivo.</a:t>
                      </a:r>
                      <a:endParaRPr lang="es-AR" sz="18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0" y="0"/>
          <a:ext cx="9143998" cy="7300722"/>
        </p:xfrm>
        <a:graphic>
          <a:graphicData uri="http://schemas.openxmlformats.org/drawingml/2006/table">
            <a:tbl>
              <a:tblPr/>
              <a:tblGrid>
                <a:gridCol w="2586181">
                  <a:extLst>
                    <a:ext uri="{9D8B030D-6E8A-4147-A177-3AD203B41FA5}">
                      <a16:colId xmlns:a16="http://schemas.microsoft.com/office/drawing/2014/main" val="20000"/>
                    </a:ext>
                  </a:extLst>
                </a:gridCol>
                <a:gridCol w="1293091">
                  <a:extLst>
                    <a:ext uri="{9D8B030D-6E8A-4147-A177-3AD203B41FA5}">
                      <a16:colId xmlns:a16="http://schemas.microsoft.com/office/drawing/2014/main" val="20001"/>
                    </a:ext>
                  </a:extLst>
                </a:gridCol>
                <a:gridCol w="1293091">
                  <a:extLst>
                    <a:ext uri="{9D8B030D-6E8A-4147-A177-3AD203B41FA5}">
                      <a16:colId xmlns:a16="http://schemas.microsoft.com/office/drawing/2014/main" val="20002"/>
                    </a:ext>
                  </a:extLst>
                </a:gridCol>
                <a:gridCol w="1293091">
                  <a:extLst>
                    <a:ext uri="{9D8B030D-6E8A-4147-A177-3AD203B41FA5}">
                      <a16:colId xmlns:a16="http://schemas.microsoft.com/office/drawing/2014/main" val="20003"/>
                    </a:ext>
                  </a:extLst>
                </a:gridCol>
                <a:gridCol w="1293091">
                  <a:extLst>
                    <a:ext uri="{9D8B030D-6E8A-4147-A177-3AD203B41FA5}">
                      <a16:colId xmlns:a16="http://schemas.microsoft.com/office/drawing/2014/main" val="20004"/>
                    </a:ext>
                  </a:extLst>
                </a:gridCol>
                <a:gridCol w="1385453">
                  <a:extLst>
                    <a:ext uri="{9D8B030D-6E8A-4147-A177-3AD203B41FA5}">
                      <a16:colId xmlns:a16="http://schemas.microsoft.com/office/drawing/2014/main" val="20005"/>
                    </a:ext>
                  </a:extLst>
                </a:gridCol>
              </a:tblGrid>
              <a:tr h="362191">
                <a:tc gridSpan="6">
                  <a:txBody>
                    <a:bodyPr/>
                    <a:lstStyle/>
                    <a:p>
                      <a:pPr>
                        <a:lnSpc>
                          <a:spcPct val="115000"/>
                        </a:lnSpc>
                        <a:spcAft>
                          <a:spcPts val="1000"/>
                        </a:spcAft>
                      </a:pPr>
                      <a:r>
                        <a:rPr lang="es-ES" sz="1100" b="1" dirty="0">
                          <a:latin typeface="Times New Roman"/>
                          <a:ea typeface="Times New Roman"/>
                          <a:cs typeface="Times New Roman"/>
                        </a:rPr>
                        <a:t>Datos Analíticos:</a:t>
                      </a:r>
                      <a:r>
                        <a:rPr lang="es-ES" sz="1100" dirty="0">
                          <a:latin typeface="Times New Roman"/>
                          <a:ea typeface="Times New Roman"/>
                          <a:cs typeface="Times New Roman"/>
                        </a:rPr>
                        <a:t/>
                      </a:r>
                      <a:br>
                        <a:rPr lang="es-ES" sz="1100" dirty="0">
                          <a:latin typeface="Times New Roman"/>
                          <a:ea typeface="Times New Roman"/>
                          <a:cs typeface="Times New Roman"/>
                        </a:rPr>
                      </a:br>
                      <a:r>
                        <a:rPr lang="es-ES" sz="1100" dirty="0">
                          <a:latin typeface="Times New Roman"/>
                          <a:ea typeface="Times New Roman"/>
                          <a:cs typeface="Times New Roman"/>
                        </a:rPr>
                        <a:t> </a:t>
                      </a:r>
                      <a:endParaRPr lang="es-AR" sz="1100" dirty="0">
                        <a:latin typeface="Calibri"/>
                        <a:ea typeface="Calibri"/>
                        <a:cs typeface="Times New Roman"/>
                      </a:endParaRPr>
                    </a:p>
                  </a:txBody>
                  <a:tcPr marL="0" marR="0" marT="0" marB="0" anchor="ctr">
                    <a:lnL>
                      <a:noFill/>
                    </a:lnL>
                    <a:lnR>
                      <a:noFill/>
                    </a:lnR>
                    <a:lnT>
                      <a:noFill/>
                    </a:lnT>
                    <a:lnB w="12700" cap="flat" cmpd="sng" algn="ctr">
                      <a:solidFill>
                        <a:srgbClr val="111111"/>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0000"/>
                  </a:ext>
                </a:extLst>
              </a:tr>
              <a:tr h="181095">
                <a:tc>
                  <a:txBody>
                    <a:bodyPr/>
                    <a:lstStyle/>
                    <a:p>
                      <a:pPr>
                        <a:lnSpc>
                          <a:spcPct val="115000"/>
                        </a:lnSpc>
                        <a:spcAft>
                          <a:spcPts val="1000"/>
                        </a:spcAft>
                      </a:pPr>
                      <a:r>
                        <a:rPr lang="es-ES" sz="1100" b="1">
                          <a:latin typeface="Times New Roman"/>
                          <a:ea typeface="Times New Roman"/>
                          <a:cs typeface="Times New Roman"/>
                        </a:rPr>
                        <a:t>Horizontes</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b="1">
                          <a:latin typeface="Times New Roman"/>
                          <a:ea typeface="Times New Roman"/>
                          <a:cs typeface="Times New Roman"/>
                        </a:rPr>
                        <a:t>Ap</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b="1">
                          <a:latin typeface="Times New Roman"/>
                          <a:ea typeface="Times New Roman"/>
                          <a:cs typeface="Times New Roman"/>
                        </a:rPr>
                        <a:t>AC</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b="1">
                          <a:latin typeface="Times New Roman"/>
                          <a:ea typeface="Times New Roman"/>
                          <a:cs typeface="Times New Roman"/>
                        </a:rPr>
                        <a:t>C1</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b="1">
                          <a:latin typeface="Times New Roman"/>
                          <a:ea typeface="Times New Roman"/>
                          <a:cs typeface="Times New Roman"/>
                        </a:rPr>
                        <a:t>C2</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b="1">
                          <a:latin typeface="Times New Roman"/>
                          <a:ea typeface="Times New Roman"/>
                          <a:cs typeface="Times New Roman"/>
                        </a:rPr>
                        <a:t>C3</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01"/>
                  </a:ext>
                </a:extLst>
              </a:tr>
              <a:tr h="181095">
                <a:tc>
                  <a:txBody>
                    <a:bodyPr/>
                    <a:lstStyle/>
                    <a:p>
                      <a:pPr>
                        <a:lnSpc>
                          <a:spcPct val="115000"/>
                        </a:lnSpc>
                        <a:spcAft>
                          <a:spcPts val="1000"/>
                        </a:spcAft>
                      </a:pPr>
                      <a:r>
                        <a:rPr lang="es-ES" sz="1100" b="1">
                          <a:latin typeface="Times New Roman"/>
                          <a:ea typeface="Times New Roman"/>
                          <a:cs typeface="Times New Roman"/>
                        </a:rPr>
                        <a:t>Profundidad (cm)</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5-20</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30-45</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51-81</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90-100</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110-125</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02"/>
                  </a:ext>
                </a:extLst>
              </a:tr>
              <a:tr h="181095">
                <a:tc>
                  <a:txBody>
                    <a:bodyPr/>
                    <a:lstStyle/>
                    <a:p>
                      <a:pPr>
                        <a:lnSpc>
                          <a:spcPct val="115000"/>
                        </a:lnSpc>
                        <a:spcAft>
                          <a:spcPts val="1000"/>
                        </a:spcAft>
                      </a:pPr>
                      <a:r>
                        <a:rPr lang="es-ES" sz="1100" b="1">
                          <a:latin typeface="Times New Roman"/>
                          <a:ea typeface="Times New Roman"/>
                          <a:cs typeface="Times New Roman"/>
                        </a:rPr>
                        <a:t>Mat. orgánica (%)</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2,22</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1,48</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0,60</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0,22</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0,15</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03"/>
                  </a:ext>
                </a:extLst>
              </a:tr>
              <a:tr h="181095">
                <a:tc>
                  <a:txBody>
                    <a:bodyPr/>
                    <a:lstStyle/>
                    <a:p>
                      <a:pPr>
                        <a:lnSpc>
                          <a:spcPct val="115000"/>
                        </a:lnSpc>
                        <a:spcAft>
                          <a:spcPts val="1000"/>
                        </a:spcAft>
                      </a:pPr>
                      <a:r>
                        <a:rPr lang="es-ES" sz="1100" b="1">
                          <a:latin typeface="Times New Roman"/>
                          <a:ea typeface="Times New Roman"/>
                          <a:cs typeface="Times New Roman"/>
                        </a:rPr>
                        <a:t>Carbono total (%)</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1,29</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0,86</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0,35</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0,13</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0,09</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04"/>
                  </a:ext>
                </a:extLst>
              </a:tr>
              <a:tr h="181095">
                <a:tc>
                  <a:txBody>
                    <a:bodyPr/>
                    <a:lstStyle/>
                    <a:p>
                      <a:pPr>
                        <a:lnSpc>
                          <a:spcPct val="115000"/>
                        </a:lnSpc>
                        <a:spcAft>
                          <a:spcPts val="1000"/>
                        </a:spcAft>
                      </a:pPr>
                      <a:r>
                        <a:rPr lang="es-ES" sz="1100" b="1">
                          <a:latin typeface="Times New Roman"/>
                          <a:ea typeface="Times New Roman"/>
                          <a:cs typeface="Times New Roman"/>
                        </a:rPr>
                        <a:t>Nitrógeno (%)</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0,138</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0,126</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0,048</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S/D</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S/D</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05"/>
                  </a:ext>
                </a:extLst>
              </a:tr>
              <a:tr h="181095">
                <a:tc>
                  <a:txBody>
                    <a:bodyPr/>
                    <a:lstStyle/>
                    <a:p>
                      <a:pPr>
                        <a:lnSpc>
                          <a:spcPct val="115000"/>
                        </a:lnSpc>
                        <a:spcAft>
                          <a:spcPts val="1000"/>
                        </a:spcAft>
                      </a:pPr>
                      <a:r>
                        <a:rPr lang="es-ES" sz="1100" b="1">
                          <a:latin typeface="Times New Roman"/>
                          <a:ea typeface="Times New Roman"/>
                          <a:cs typeface="Times New Roman"/>
                        </a:rPr>
                        <a:t>Relación C/N</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9,3</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6,8</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7,2</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S/D</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S/D</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06"/>
                  </a:ext>
                </a:extLst>
              </a:tr>
              <a:tr h="181095">
                <a:tc>
                  <a:txBody>
                    <a:bodyPr/>
                    <a:lstStyle/>
                    <a:p>
                      <a:pPr>
                        <a:lnSpc>
                          <a:spcPct val="115000"/>
                        </a:lnSpc>
                        <a:spcAft>
                          <a:spcPts val="1000"/>
                        </a:spcAft>
                      </a:pPr>
                      <a:r>
                        <a:rPr lang="es-ES" sz="1100" b="1">
                          <a:latin typeface="Times New Roman"/>
                          <a:ea typeface="Times New Roman"/>
                          <a:cs typeface="Times New Roman"/>
                        </a:rPr>
                        <a:t>Fósforo (PPM)</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28,5</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16,8</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S/D</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S/D</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S/D</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07"/>
                  </a:ext>
                </a:extLst>
              </a:tr>
              <a:tr h="181095">
                <a:tc>
                  <a:txBody>
                    <a:bodyPr/>
                    <a:lstStyle/>
                    <a:p>
                      <a:pPr>
                        <a:lnSpc>
                          <a:spcPct val="115000"/>
                        </a:lnSpc>
                        <a:spcAft>
                          <a:spcPts val="1000"/>
                        </a:spcAft>
                      </a:pPr>
                      <a:r>
                        <a:rPr lang="es-ES" sz="1100" b="1">
                          <a:latin typeface="Times New Roman"/>
                          <a:ea typeface="Times New Roman"/>
                          <a:cs typeface="Times New Roman"/>
                        </a:rPr>
                        <a:t>Arcilla &lt; 2 µ (%)</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14,5</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14,8</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12,2</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11,2</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9,2</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08"/>
                  </a:ext>
                </a:extLst>
              </a:tr>
              <a:tr h="181095">
                <a:tc>
                  <a:txBody>
                    <a:bodyPr/>
                    <a:lstStyle/>
                    <a:p>
                      <a:pPr>
                        <a:lnSpc>
                          <a:spcPct val="115000"/>
                        </a:lnSpc>
                        <a:spcAft>
                          <a:spcPts val="1000"/>
                        </a:spcAft>
                      </a:pPr>
                      <a:r>
                        <a:rPr lang="es-ES" sz="1100" b="1">
                          <a:latin typeface="Times New Roman"/>
                          <a:ea typeface="Times New Roman"/>
                          <a:cs typeface="Times New Roman"/>
                        </a:rPr>
                        <a:t>Limo 2-20 µ (%)</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13,9</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10,9</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9,9</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6,0</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8,2</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09"/>
                  </a:ext>
                </a:extLst>
              </a:tr>
              <a:tr h="181095">
                <a:tc>
                  <a:txBody>
                    <a:bodyPr/>
                    <a:lstStyle/>
                    <a:p>
                      <a:pPr>
                        <a:lnSpc>
                          <a:spcPct val="115000"/>
                        </a:lnSpc>
                        <a:spcAft>
                          <a:spcPts val="1000"/>
                        </a:spcAft>
                      </a:pPr>
                      <a:r>
                        <a:rPr lang="es-ES" sz="1100" b="1">
                          <a:latin typeface="Times New Roman"/>
                          <a:ea typeface="Times New Roman"/>
                          <a:cs typeface="Times New Roman"/>
                        </a:rPr>
                        <a:t>Limo 2-50 µ (%)</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24,6</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20,7</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23,5</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12,8</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20,5</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10"/>
                  </a:ext>
                </a:extLst>
              </a:tr>
              <a:tr h="181095">
                <a:tc>
                  <a:txBody>
                    <a:bodyPr/>
                    <a:lstStyle/>
                    <a:p>
                      <a:pPr>
                        <a:lnSpc>
                          <a:spcPct val="115000"/>
                        </a:lnSpc>
                        <a:spcAft>
                          <a:spcPts val="1000"/>
                        </a:spcAft>
                      </a:pPr>
                      <a:r>
                        <a:rPr lang="es-ES" sz="1100" b="1">
                          <a:latin typeface="Times New Roman"/>
                          <a:ea typeface="Times New Roman"/>
                          <a:cs typeface="Times New Roman"/>
                        </a:rPr>
                        <a:t>AMF 50-75 µ (%)</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7,9</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9,9</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8,0</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10,3</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8,3</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11"/>
                  </a:ext>
                </a:extLst>
              </a:tr>
              <a:tr h="181095">
                <a:tc>
                  <a:txBody>
                    <a:bodyPr/>
                    <a:lstStyle/>
                    <a:p>
                      <a:pPr>
                        <a:lnSpc>
                          <a:spcPct val="115000"/>
                        </a:lnSpc>
                        <a:spcAft>
                          <a:spcPts val="1000"/>
                        </a:spcAft>
                      </a:pPr>
                      <a:r>
                        <a:rPr lang="es-ES" sz="1100" b="1">
                          <a:latin typeface="Times New Roman"/>
                          <a:ea typeface="Times New Roman"/>
                          <a:cs typeface="Times New Roman"/>
                        </a:rPr>
                        <a:t>AMF 75-100 µ (%) </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16,0</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15,3</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18,0</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17,6</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19,9</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12"/>
                  </a:ext>
                </a:extLst>
              </a:tr>
              <a:tr h="181095">
                <a:tc>
                  <a:txBody>
                    <a:bodyPr/>
                    <a:lstStyle/>
                    <a:p>
                      <a:pPr>
                        <a:lnSpc>
                          <a:spcPct val="115000"/>
                        </a:lnSpc>
                        <a:spcAft>
                          <a:spcPts val="1000"/>
                        </a:spcAft>
                      </a:pPr>
                      <a:r>
                        <a:rPr lang="es-ES" sz="1100" b="1">
                          <a:latin typeface="Times New Roman"/>
                          <a:ea typeface="Times New Roman"/>
                          <a:cs typeface="Times New Roman"/>
                        </a:rPr>
                        <a:t>AMF 50-100 µ (%)</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0</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0</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0</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0</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0</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13"/>
                  </a:ext>
                </a:extLst>
              </a:tr>
              <a:tr h="181095">
                <a:tc>
                  <a:txBody>
                    <a:bodyPr/>
                    <a:lstStyle/>
                    <a:p>
                      <a:pPr>
                        <a:lnSpc>
                          <a:spcPct val="115000"/>
                        </a:lnSpc>
                        <a:spcAft>
                          <a:spcPts val="1000"/>
                        </a:spcAft>
                      </a:pPr>
                      <a:r>
                        <a:rPr lang="es-ES" sz="1100" b="1">
                          <a:latin typeface="Times New Roman"/>
                          <a:ea typeface="Times New Roman"/>
                          <a:cs typeface="Times New Roman"/>
                        </a:rPr>
                        <a:t>AF 100-250 µ (%)</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32,5</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34,4</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33,6</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41,5</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36,3</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14"/>
                  </a:ext>
                </a:extLst>
              </a:tr>
              <a:tr h="181095">
                <a:tc>
                  <a:txBody>
                    <a:bodyPr/>
                    <a:lstStyle/>
                    <a:p>
                      <a:pPr>
                        <a:lnSpc>
                          <a:spcPct val="115000"/>
                        </a:lnSpc>
                        <a:spcAft>
                          <a:spcPts val="1000"/>
                        </a:spcAft>
                      </a:pPr>
                      <a:r>
                        <a:rPr lang="es-ES" sz="1100" b="1">
                          <a:latin typeface="Times New Roman"/>
                          <a:ea typeface="Times New Roman"/>
                          <a:cs typeface="Times New Roman"/>
                        </a:rPr>
                        <a:t>AM 250-500 µ (%)</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2,6</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2,7</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2,6</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3,4</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2,8</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15"/>
                  </a:ext>
                </a:extLst>
              </a:tr>
              <a:tr h="181095">
                <a:tc>
                  <a:txBody>
                    <a:bodyPr/>
                    <a:lstStyle/>
                    <a:p>
                      <a:pPr>
                        <a:lnSpc>
                          <a:spcPct val="115000"/>
                        </a:lnSpc>
                        <a:spcAft>
                          <a:spcPts val="1000"/>
                        </a:spcAft>
                      </a:pPr>
                      <a:r>
                        <a:rPr lang="es-ES" sz="1100" b="1">
                          <a:latin typeface="Times New Roman"/>
                          <a:ea typeface="Times New Roman"/>
                          <a:cs typeface="Times New Roman"/>
                        </a:rPr>
                        <a:t>AG 500-1000 µ (%)</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1,9</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2,2</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2,1</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2,4</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2,4</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16"/>
                  </a:ext>
                </a:extLst>
              </a:tr>
              <a:tr h="181095">
                <a:tc>
                  <a:txBody>
                    <a:bodyPr/>
                    <a:lstStyle/>
                    <a:p>
                      <a:pPr>
                        <a:lnSpc>
                          <a:spcPct val="115000"/>
                        </a:lnSpc>
                        <a:spcAft>
                          <a:spcPts val="1000"/>
                        </a:spcAft>
                      </a:pPr>
                      <a:r>
                        <a:rPr lang="es-ES" sz="1100" b="1">
                          <a:latin typeface="Times New Roman"/>
                          <a:ea typeface="Times New Roman"/>
                          <a:cs typeface="Times New Roman"/>
                        </a:rPr>
                        <a:t>AMG 1-2 mm (%)</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0</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0</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0</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0</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0</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17"/>
                  </a:ext>
                </a:extLst>
              </a:tr>
              <a:tr h="181095">
                <a:tc>
                  <a:txBody>
                    <a:bodyPr/>
                    <a:lstStyle/>
                    <a:p>
                      <a:pPr>
                        <a:lnSpc>
                          <a:spcPct val="115000"/>
                        </a:lnSpc>
                        <a:spcAft>
                          <a:spcPts val="1000"/>
                        </a:spcAft>
                      </a:pPr>
                      <a:r>
                        <a:rPr lang="es-ES" sz="1100" b="1">
                          <a:latin typeface="Times New Roman"/>
                          <a:ea typeface="Times New Roman"/>
                          <a:cs typeface="Times New Roman"/>
                        </a:rPr>
                        <a:t>Calcáreo (%)</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S/D</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S/D</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S/D</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0,8</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0,6</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18"/>
                  </a:ext>
                </a:extLst>
              </a:tr>
              <a:tr h="181095">
                <a:tc>
                  <a:txBody>
                    <a:bodyPr/>
                    <a:lstStyle/>
                    <a:p>
                      <a:pPr>
                        <a:lnSpc>
                          <a:spcPct val="115000"/>
                        </a:lnSpc>
                        <a:spcAft>
                          <a:spcPts val="1000"/>
                        </a:spcAft>
                      </a:pPr>
                      <a:r>
                        <a:rPr lang="es-ES" sz="1100" b="1">
                          <a:latin typeface="Times New Roman"/>
                          <a:ea typeface="Times New Roman"/>
                          <a:cs typeface="Times New Roman"/>
                        </a:rPr>
                        <a:t>Eq.humedad (%)</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14,8</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12,5</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14,9</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8,7</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10,8</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19"/>
                  </a:ext>
                </a:extLst>
              </a:tr>
              <a:tr h="181095">
                <a:tc>
                  <a:txBody>
                    <a:bodyPr/>
                    <a:lstStyle/>
                    <a:p>
                      <a:pPr>
                        <a:lnSpc>
                          <a:spcPct val="115000"/>
                        </a:lnSpc>
                        <a:spcAft>
                          <a:spcPts val="1000"/>
                        </a:spcAft>
                      </a:pPr>
                      <a:r>
                        <a:rPr lang="es-ES" sz="1100" b="1">
                          <a:solidFill>
                            <a:srgbClr val="FFC000"/>
                          </a:solidFill>
                          <a:latin typeface="Times New Roman"/>
                          <a:ea typeface="Times New Roman"/>
                          <a:cs typeface="Times New Roman"/>
                        </a:rPr>
                        <a:t>Re. pasta Ohms</a:t>
                      </a:r>
                      <a:endParaRPr lang="es-AR" sz="1100">
                        <a:solidFill>
                          <a:srgbClr val="FFC000"/>
                        </a:solidFill>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solidFill>
                            <a:srgbClr val="FFC000"/>
                          </a:solidFill>
                          <a:latin typeface="Times New Roman"/>
                          <a:ea typeface="Times New Roman"/>
                          <a:cs typeface="Times New Roman"/>
                        </a:rPr>
                        <a:t>4389</a:t>
                      </a:r>
                      <a:endParaRPr lang="es-AR" sz="1100">
                        <a:solidFill>
                          <a:srgbClr val="FFC000"/>
                        </a:solidFill>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solidFill>
                            <a:srgbClr val="FFC000"/>
                          </a:solidFill>
                          <a:latin typeface="Times New Roman"/>
                          <a:ea typeface="Times New Roman"/>
                          <a:cs typeface="Times New Roman"/>
                        </a:rPr>
                        <a:t>5717</a:t>
                      </a:r>
                      <a:endParaRPr lang="es-AR" sz="1100">
                        <a:solidFill>
                          <a:srgbClr val="FFC000"/>
                        </a:solidFill>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solidFill>
                            <a:srgbClr val="FFC000"/>
                          </a:solidFill>
                          <a:latin typeface="Times New Roman"/>
                          <a:ea typeface="Times New Roman"/>
                          <a:cs typeface="Times New Roman"/>
                        </a:rPr>
                        <a:t>3369</a:t>
                      </a:r>
                      <a:endParaRPr lang="es-AR" sz="1100">
                        <a:solidFill>
                          <a:srgbClr val="FFC000"/>
                        </a:solidFill>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solidFill>
                            <a:srgbClr val="FFC000"/>
                          </a:solidFill>
                          <a:latin typeface="Times New Roman"/>
                          <a:ea typeface="Times New Roman"/>
                          <a:cs typeface="Times New Roman"/>
                        </a:rPr>
                        <a:t>1327</a:t>
                      </a:r>
                      <a:endParaRPr lang="es-AR" sz="1100">
                        <a:solidFill>
                          <a:srgbClr val="FFC000"/>
                        </a:solidFill>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dirty="0">
                          <a:solidFill>
                            <a:srgbClr val="FFC000"/>
                          </a:solidFill>
                          <a:latin typeface="Times New Roman"/>
                          <a:ea typeface="Times New Roman"/>
                          <a:cs typeface="Times New Roman"/>
                        </a:rPr>
                        <a:t>1123</a:t>
                      </a:r>
                      <a:endParaRPr lang="es-AR" sz="1100" dirty="0">
                        <a:solidFill>
                          <a:srgbClr val="FFC000"/>
                        </a:solidFill>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20"/>
                  </a:ext>
                </a:extLst>
              </a:tr>
              <a:tr h="181095">
                <a:tc>
                  <a:txBody>
                    <a:bodyPr/>
                    <a:lstStyle/>
                    <a:p>
                      <a:pPr>
                        <a:lnSpc>
                          <a:spcPct val="115000"/>
                        </a:lnSpc>
                        <a:spcAft>
                          <a:spcPts val="1000"/>
                        </a:spcAft>
                      </a:pPr>
                      <a:r>
                        <a:rPr lang="es-ES" sz="1100" b="1">
                          <a:latin typeface="Times New Roman"/>
                          <a:ea typeface="Times New Roman"/>
                          <a:cs typeface="Times New Roman"/>
                        </a:rPr>
                        <a:t>Cond. mmhos/cm</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S/D</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S/D</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S/D</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S/D</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2,6</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21"/>
                  </a:ext>
                </a:extLst>
              </a:tr>
              <a:tr h="181095">
                <a:tc>
                  <a:txBody>
                    <a:bodyPr/>
                    <a:lstStyle/>
                    <a:p>
                      <a:pPr>
                        <a:lnSpc>
                          <a:spcPct val="115000"/>
                        </a:lnSpc>
                        <a:spcAft>
                          <a:spcPts val="1000"/>
                        </a:spcAft>
                      </a:pPr>
                      <a:r>
                        <a:rPr lang="es-ES" sz="1100" b="1">
                          <a:latin typeface="Times New Roman"/>
                          <a:ea typeface="Times New Roman"/>
                          <a:cs typeface="Times New Roman"/>
                        </a:rPr>
                        <a:t>pH en pasta</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5,6</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5,9</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6,0</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7,2</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7,3</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22"/>
                  </a:ext>
                </a:extLst>
              </a:tr>
              <a:tr h="181095">
                <a:tc>
                  <a:txBody>
                    <a:bodyPr/>
                    <a:lstStyle/>
                    <a:p>
                      <a:pPr>
                        <a:lnSpc>
                          <a:spcPct val="115000"/>
                        </a:lnSpc>
                        <a:spcAft>
                          <a:spcPts val="1000"/>
                        </a:spcAft>
                      </a:pPr>
                      <a:r>
                        <a:rPr lang="es-ES" sz="1100" b="1">
                          <a:solidFill>
                            <a:srgbClr val="FFC000"/>
                          </a:solidFill>
                          <a:latin typeface="Times New Roman"/>
                          <a:ea typeface="Times New Roman"/>
                          <a:cs typeface="Times New Roman"/>
                        </a:rPr>
                        <a:t>pH H</a:t>
                      </a:r>
                      <a:r>
                        <a:rPr lang="es-ES" sz="1100" b="1" baseline="-25000">
                          <a:solidFill>
                            <a:srgbClr val="FFC000"/>
                          </a:solidFill>
                          <a:latin typeface="Times New Roman"/>
                          <a:ea typeface="Times New Roman"/>
                          <a:cs typeface="Times New Roman"/>
                        </a:rPr>
                        <a:t>2</a:t>
                      </a:r>
                      <a:r>
                        <a:rPr lang="es-ES" sz="1100" b="1">
                          <a:solidFill>
                            <a:srgbClr val="FFC000"/>
                          </a:solidFill>
                          <a:latin typeface="Times New Roman"/>
                          <a:ea typeface="Times New Roman"/>
                          <a:cs typeface="Times New Roman"/>
                        </a:rPr>
                        <a:t>O 1:2,5</a:t>
                      </a:r>
                      <a:endParaRPr lang="es-AR" sz="1100">
                        <a:solidFill>
                          <a:srgbClr val="FFC000"/>
                        </a:solidFill>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solidFill>
                            <a:srgbClr val="FFC000"/>
                          </a:solidFill>
                          <a:latin typeface="Times New Roman"/>
                          <a:ea typeface="Times New Roman"/>
                          <a:cs typeface="Times New Roman"/>
                        </a:rPr>
                        <a:t>6,2</a:t>
                      </a:r>
                      <a:endParaRPr lang="es-AR" sz="1100">
                        <a:solidFill>
                          <a:srgbClr val="FFC000"/>
                        </a:solidFill>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solidFill>
                            <a:srgbClr val="FFC000"/>
                          </a:solidFill>
                          <a:latin typeface="Times New Roman"/>
                          <a:ea typeface="Times New Roman"/>
                          <a:cs typeface="Times New Roman"/>
                        </a:rPr>
                        <a:t>6,5</a:t>
                      </a:r>
                      <a:endParaRPr lang="es-AR" sz="1100">
                        <a:solidFill>
                          <a:srgbClr val="FFC000"/>
                        </a:solidFill>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solidFill>
                            <a:srgbClr val="FFC000"/>
                          </a:solidFill>
                          <a:latin typeface="Times New Roman"/>
                          <a:ea typeface="Times New Roman"/>
                          <a:cs typeface="Times New Roman"/>
                        </a:rPr>
                        <a:t>6,6</a:t>
                      </a:r>
                      <a:endParaRPr lang="es-AR" sz="1100">
                        <a:solidFill>
                          <a:srgbClr val="FFC000"/>
                        </a:solidFill>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solidFill>
                            <a:srgbClr val="FFC000"/>
                          </a:solidFill>
                          <a:latin typeface="Times New Roman"/>
                          <a:ea typeface="Times New Roman"/>
                          <a:cs typeface="Times New Roman"/>
                        </a:rPr>
                        <a:t>7,6</a:t>
                      </a:r>
                      <a:endParaRPr lang="es-AR" sz="1100">
                        <a:solidFill>
                          <a:srgbClr val="FFC000"/>
                        </a:solidFill>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dirty="0">
                          <a:solidFill>
                            <a:srgbClr val="FFC000"/>
                          </a:solidFill>
                          <a:latin typeface="Times New Roman"/>
                          <a:ea typeface="Times New Roman"/>
                          <a:cs typeface="Times New Roman"/>
                        </a:rPr>
                        <a:t>7,6</a:t>
                      </a:r>
                      <a:endParaRPr lang="es-AR" sz="1100" dirty="0">
                        <a:solidFill>
                          <a:srgbClr val="FFC000"/>
                        </a:solidFill>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23"/>
                  </a:ext>
                </a:extLst>
              </a:tr>
              <a:tr h="181095">
                <a:tc>
                  <a:txBody>
                    <a:bodyPr/>
                    <a:lstStyle/>
                    <a:p>
                      <a:pPr>
                        <a:lnSpc>
                          <a:spcPct val="115000"/>
                        </a:lnSpc>
                        <a:spcAft>
                          <a:spcPts val="1000"/>
                        </a:spcAft>
                      </a:pPr>
                      <a:r>
                        <a:rPr lang="es-ES" sz="1100" b="1">
                          <a:latin typeface="Times New Roman"/>
                          <a:ea typeface="Times New Roman"/>
                          <a:cs typeface="Times New Roman"/>
                        </a:rPr>
                        <a:t>pH KCL 1:2,5</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4,9</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5,0</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5,2</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6,1</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6,5</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24"/>
                  </a:ext>
                </a:extLst>
              </a:tr>
              <a:tr h="181095">
                <a:tc gridSpan="6">
                  <a:txBody>
                    <a:bodyPr/>
                    <a:lstStyle/>
                    <a:p>
                      <a:pPr>
                        <a:lnSpc>
                          <a:spcPct val="115000"/>
                        </a:lnSpc>
                        <a:spcAft>
                          <a:spcPts val="1000"/>
                        </a:spcAft>
                      </a:pPr>
                      <a:r>
                        <a:rPr lang="es-ES" sz="1100" b="1">
                          <a:latin typeface="Times New Roman"/>
                          <a:ea typeface="Times New Roman"/>
                          <a:cs typeface="Times New Roman"/>
                        </a:rPr>
                        <a:t>       CATIONES DE CAMBIO</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0025"/>
                  </a:ext>
                </a:extLst>
              </a:tr>
              <a:tr h="181095">
                <a:tc>
                  <a:txBody>
                    <a:bodyPr/>
                    <a:lstStyle/>
                    <a:p>
                      <a:pPr>
                        <a:lnSpc>
                          <a:spcPct val="115000"/>
                        </a:lnSpc>
                        <a:spcAft>
                          <a:spcPts val="1000"/>
                        </a:spcAft>
                      </a:pPr>
                      <a:r>
                        <a:rPr lang="es-ES" sz="1100" b="1">
                          <a:latin typeface="Times New Roman"/>
                          <a:ea typeface="Times New Roman"/>
                          <a:cs typeface="Times New Roman"/>
                        </a:rPr>
                        <a:t>Ca++ m.eq./100gr</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6,7</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7,8</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7,5</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S/D</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S/D</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26"/>
                  </a:ext>
                </a:extLst>
              </a:tr>
              <a:tr h="181095">
                <a:tc>
                  <a:txBody>
                    <a:bodyPr/>
                    <a:lstStyle/>
                    <a:p>
                      <a:pPr>
                        <a:lnSpc>
                          <a:spcPct val="115000"/>
                        </a:lnSpc>
                        <a:spcAft>
                          <a:spcPts val="1000"/>
                        </a:spcAft>
                      </a:pPr>
                      <a:r>
                        <a:rPr lang="es-ES" sz="1100" b="1">
                          <a:latin typeface="Times New Roman"/>
                          <a:ea typeface="Times New Roman"/>
                          <a:cs typeface="Times New Roman"/>
                        </a:rPr>
                        <a:t>Mg++ m.eq./100gr</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1,5</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1,9</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2,8</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S/D</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S/D</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27"/>
                  </a:ext>
                </a:extLst>
              </a:tr>
              <a:tr h="181095">
                <a:tc>
                  <a:txBody>
                    <a:bodyPr/>
                    <a:lstStyle/>
                    <a:p>
                      <a:pPr>
                        <a:lnSpc>
                          <a:spcPct val="115000"/>
                        </a:lnSpc>
                        <a:spcAft>
                          <a:spcPts val="1000"/>
                        </a:spcAft>
                      </a:pPr>
                      <a:r>
                        <a:rPr lang="es-ES" sz="1100" b="1">
                          <a:latin typeface="Times New Roman"/>
                          <a:ea typeface="Times New Roman"/>
                          <a:cs typeface="Times New Roman"/>
                        </a:rPr>
                        <a:t>Na+ m.eq./100gr</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0,5</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0,5</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0,6</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1,3</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1,3</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28"/>
                  </a:ext>
                </a:extLst>
              </a:tr>
              <a:tr h="181095">
                <a:tc>
                  <a:txBody>
                    <a:bodyPr/>
                    <a:lstStyle/>
                    <a:p>
                      <a:pPr>
                        <a:lnSpc>
                          <a:spcPct val="115000"/>
                        </a:lnSpc>
                        <a:spcAft>
                          <a:spcPts val="1000"/>
                        </a:spcAft>
                      </a:pPr>
                      <a:r>
                        <a:rPr lang="es-ES" sz="1100" b="1">
                          <a:latin typeface="Times New Roman"/>
                          <a:ea typeface="Times New Roman"/>
                          <a:cs typeface="Times New Roman"/>
                        </a:rPr>
                        <a:t>K m.eq./100gr</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2,3</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1,9</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1,8</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1,6</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1,4</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29"/>
                  </a:ext>
                </a:extLst>
              </a:tr>
              <a:tr h="181095">
                <a:tc>
                  <a:txBody>
                    <a:bodyPr/>
                    <a:lstStyle/>
                    <a:p>
                      <a:pPr>
                        <a:lnSpc>
                          <a:spcPct val="115000"/>
                        </a:lnSpc>
                        <a:spcAft>
                          <a:spcPts val="1000"/>
                        </a:spcAft>
                      </a:pPr>
                      <a:r>
                        <a:rPr lang="es-ES" sz="1100" b="1">
                          <a:latin typeface="Times New Roman"/>
                          <a:ea typeface="Times New Roman"/>
                          <a:cs typeface="Times New Roman"/>
                        </a:rPr>
                        <a:t>H m.eq./100gr</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6,1</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4,1</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3,1</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S/D</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S/D</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30"/>
                  </a:ext>
                </a:extLst>
              </a:tr>
              <a:tr h="157474">
                <a:tc gridSpan="6">
                  <a:txBody>
                    <a:bodyPr/>
                    <a:lstStyle/>
                    <a:p>
                      <a:endParaRPr lang="es-AR" sz="1100">
                        <a:latin typeface="Calibri"/>
                        <a:ea typeface="Times New Roman"/>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0031"/>
                  </a:ext>
                </a:extLst>
              </a:tr>
              <a:tr h="181095">
                <a:tc>
                  <a:txBody>
                    <a:bodyPr/>
                    <a:lstStyle/>
                    <a:p>
                      <a:pPr>
                        <a:lnSpc>
                          <a:spcPct val="115000"/>
                        </a:lnSpc>
                        <a:spcAft>
                          <a:spcPts val="1000"/>
                        </a:spcAft>
                      </a:pPr>
                      <a:r>
                        <a:rPr lang="es-ES" sz="1100" b="1">
                          <a:solidFill>
                            <a:srgbClr val="FFC000"/>
                          </a:solidFill>
                          <a:latin typeface="Times New Roman"/>
                          <a:ea typeface="Times New Roman"/>
                          <a:cs typeface="Times New Roman"/>
                        </a:rPr>
                        <a:t>Na (% de T)</a:t>
                      </a:r>
                      <a:endParaRPr lang="es-AR" sz="1100">
                        <a:solidFill>
                          <a:srgbClr val="FFC000"/>
                        </a:solidFill>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solidFill>
                            <a:srgbClr val="FFC000"/>
                          </a:solidFill>
                          <a:latin typeface="Times New Roman"/>
                          <a:ea typeface="Times New Roman"/>
                          <a:cs typeface="Times New Roman"/>
                        </a:rPr>
                        <a:t>3,33</a:t>
                      </a:r>
                      <a:endParaRPr lang="es-AR" sz="1100">
                        <a:solidFill>
                          <a:srgbClr val="FFC000"/>
                        </a:solidFill>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solidFill>
                            <a:srgbClr val="FFC000"/>
                          </a:solidFill>
                          <a:latin typeface="Times New Roman"/>
                          <a:ea typeface="Times New Roman"/>
                          <a:cs typeface="Times New Roman"/>
                        </a:rPr>
                        <a:t>3,82</a:t>
                      </a:r>
                      <a:endParaRPr lang="es-AR" sz="1100">
                        <a:solidFill>
                          <a:srgbClr val="FFC000"/>
                        </a:solidFill>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solidFill>
                            <a:srgbClr val="FFC000"/>
                          </a:solidFill>
                          <a:latin typeface="Times New Roman"/>
                          <a:ea typeface="Times New Roman"/>
                          <a:cs typeface="Times New Roman"/>
                        </a:rPr>
                        <a:t>4,58</a:t>
                      </a:r>
                      <a:endParaRPr lang="es-AR" sz="1100">
                        <a:solidFill>
                          <a:srgbClr val="FFC000"/>
                        </a:solidFill>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solidFill>
                            <a:srgbClr val="FFC000"/>
                          </a:solidFill>
                          <a:latin typeface="Times New Roman"/>
                          <a:ea typeface="Times New Roman"/>
                          <a:cs typeface="Times New Roman"/>
                        </a:rPr>
                        <a:t>12,2</a:t>
                      </a:r>
                      <a:endParaRPr lang="es-AR" sz="1100">
                        <a:solidFill>
                          <a:srgbClr val="FFC000"/>
                        </a:solidFill>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dirty="0">
                          <a:solidFill>
                            <a:srgbClr val="FFC000"/>
                          </a:solidFill>
                          <a:latin typeface="Times New Roman"/>
                          <a:ea typeface="Times New Roman"/>
                          <a:cs typeface="Times New Roman"/>
                        </a:rPr>
                        <a:t>13,3</a:t>
                      </a:r>
                      <a:endParaRPr lang="es-AR" sz="1100" dirty="0">
                        <a:solidFill>
                          <a:srgbClr val="FFC000"/>
                        </a:solidFill>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32"/>
                  </a:ext>
                </a:extLst>
              </a:tr>
              <a:tr h="181095">
                <a:tc>
                  <a:txBody>
                    <a:bodyPr/>
                    <a:lstStyle/>
                    <a:p>
                      <a:pPr>
                        <a:lnSpc>
                          <a:spcPct val="115000"/>
                        </a:lnSpc>
                        <a:spcAft>
                          <a:spcPts val="1000"/>
                        </a:spcAft>
                      </a:pPr>
                      <a:r>
                        <a:rPr lang="es-ES" sz="1100" b="1">
                          <a:latin typeface="Times New Roman"/>
                          <a:ea typeface="Times New Roman"/>
                          <a:cs typeface="Times New Roman"/>
                        </a:rPr>
                        <a:t>Suma de Bases</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11,0</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12,1</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12,7</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S/D</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S/D</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33"/>
                  </a:ext>
                </a:extLst>
              </a:tr>
              <a:tr h="181095">
                <a:tc>
                  <a:txBody>
                    <a:bodyPr/>
                    <a:lstStyle/>
                    <a:p>
                      <a:pPr>
                        <a:lnSpc>
                          <a:spcPct val="115000"/>
                        </a:lnSpc>
                        <a:spcAft>
                          <a:spcPts val="1000"/>
                        </a:spcAft>
                      </a:pPr>
                      <a:r>
                        <a:rPr lang="es-ES" sz="1100" b="1">
                          <a:latin typeface="Times New Roman"/>
                          <a:ea typeface="Times New Roman"/>
                          <a:cs typeface="Times New Roman"/>
                        </a:rPr>
                        <a:t>CIC m.eq./100gr</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15,0</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13,1</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13,1</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10,6</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9,8</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34"/>
                  </a:ext>
                </a:extLst>
              </a:tr>
              <a:tr h="181095">
                <a:tc>
                  <a:txBody>
                    <a:bodyPr/>
                    <a:lstStyle/>
                    <a:p>
                      <a:pPr>
                        <a:lnSpc>
                          <a:spcPct val="115000"/>
                        </a:lnSpc>
                        <a:spcAft>
                          <a:spcPts val="1000"/>
                        </a:spcAft>
                      </a:pPr>
                      <a:r>
                        <a:rPr lang="es-ES" sz="1100" b="1">
                          <a:latin typeface="Times New Roman"/>
                          <a:ea typeface="Times New Roman"/>
                          <a:cs typeface="Times New Roman"/>
                        </a:rPr>
                        <a:t>Sat. con bases (%)</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73</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92</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97</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S/D</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Times New Roman"/>
                          <a:ea typeface="Times New Roman"/>
                          <a:cs typeface="Times New Roman"/>
                        </a:rPr>
                        <a:t>S/D</a:t>
                      </a:r>
                      <a:endParaRPr lang="es-AR" sz="110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35"/>
                  </a:ext>
                </a:extLst>
              </a:tr>
              <a:tr h="181095">
                <a:tc gridSpan="6">
                  <a:txBody>
                    <a:bodyPr/>
                    <a:lstStyle/>
                    <a:p>
                      <a:pPr>
                        <a:lnSpc>
                          <a:spcPct val="115000"/>
                        </a:lnSpc>
                        <a:spcAft>
                          <a:spcPts val="1000"/>
                        </a:spcAft>
                      </a:pPr>
                      <a:r>
                        <a:rPr lang="es-ES" sz="1100" b="1" dirty="0">
                          <a:solidFill>
                            <a:srgbClr val="FF0000"/>
                          </a:solidFill>
                          <a:latin typeface="Times New Roman"/>
                          <a:ea typeface="Times New Roman"/>
                          <a:cs typeface="Times New Roman"/>
                        </a:rPr>
                        <a:t>      S/D: Sin datos</a:t>
                      </a:r>
                      <a:endParaRPr lang="es-AR" sz="1100" dirty="0">
                        <a:latin typeface="Calibri"/>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0036"/>
                  </a:ext>
                </a:extLst>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p:cNvSpPr>
            <a:spLocks noChangeArrowheads="1"/>
          </p:cNvSpPr>
          <p:nvPr/>
        </p:nvSpPr>
        <p:spPr bwMode="auto">
          <a:xfrm>
            <a:off x="0" y="396626"/>
            <a:ext cx="9144000" cy="4154984"/>
          </a:xfrm>
          <a:prstGeom prst="rect">
            <a:avLst/>
          </a:prstGeom>
          <a:noFill/>
          <a:ln w="9525">
            <a:noFill/>
            <a:miter lim="800000"/>
            <a:headEnd/>
            <a:tailEnd/>
          </a:ln>
        </p:spPr>
        <p:txBody>
          <a:bodyPr anchor="ctr">
            <a:spAutoFit/>
          </a:bodyPr>
          <a:lstStyle/>
          <a:p>
            <a:pPr indent="114300" algn="ctr">
              <a:tabLst>
                <a:tab pos="801688" algn="l"/>
                <a:tab pos="1603375" algn="l"/>
                <a:tab pos="2405063" algn="l"/>
                <a:tab pos="3206750" algn="l"/>
                <a:tab pos="4008438" algn="l"/>
                <a:tab pos="4810125" algn="l"/>
                <a:tab pos="5611813" algn="l"/>
              </a:tabLst>
            </a:pPr>
            <a:r>
              <a:rPr lang="es-ES" sz="2400" b="1" dirty="0">
                <a:latin typeface="Comic Sans MS" pitchFamily="66" charset="0"/>
                <a:ea typeface="Times New Roman" pitchFamily="18" charset="0"/>
                <a:cs typeface="Arial" charset="0"/>
              </a:rPr>
              <a:t>SERIE: CARLOS TEJEDOR (CT),</a:t>
            </a:r>
            <a:endParaRPr lang="es-AR" sz="2400" dirty="0">
              <a:latin typeface="Comic Sans MS" pitchFamily="66" charset="0"/>
              <a:ea typeface="Times New Roman" pitchFamily="18" charset="0"/>
              <a:cs typeface="Arial" charset="0"/>
            </a:endParaRPr>
          </a:p>
          <a:p>
            <a:pPr indent="114300" eaLnBrk="0" hangingPunct="0">
              <a:tabLst>
                <a:tab pos="801688" algn="l"/>
                <a:tab pos="1603375" algn="l"/>
                <a:tab pos="2405063" algn="l"/>
                <a:tab pos="3206750" algn="l"/>
                <a:tab pos="4008438" algn="l"/>
                <a:tab pos="4810125" algn="l"/>
                <a:tab pos="5611813" algn="l"/>
              </a:tabLst>
            </a:pPr>
            <a:r>
              <a:rPr lang="es-ES" sz="2400" dirty="0" err="1" smtClean="0">
                <a:latin typeface="Comic Sans MS" pitchFamily="66" charset="0"/>
                <a:ea typeface="Times New Roman" pitchFamily="18" charset="0"/>
                <a:cs typeface="Arial" charset="0"/>
              </a:rPr>
              <a:t>Hapludol</a:t>
            </a:r>
            <a:r>
              <a:rPr lang="es-ES" sz="2400" dirty="0" smtClean="0">
                <a:latin typeface="Comic Sans MS" pitchFamily="66" charset="0"/>
                <a:ea typeface="Times New Roman" pitchFamily="18" charset="0"/>
                <a:cs typeface="Arial" charset="0"/>
              </a:rPr>
              <a:t> </a:t>
            </a:r>
            <a:r>
              <a:rPr lang="es-ES" sz="2400" dirty="0">
                <a:latin typeface="Comic Sans MS" pitchFamily="66" charset="0"/>
                <a:ea typeface="Times New Roman" pitchFamily="18" charset="0"/>
                <a:cs typeface="Arial" charset="0"/>
              </a:rPr>
              <a:t>típico, franca fina, mixta, térmica,  						</a:t>
            </a:r>
            <a:endParaRPr lang="es-AR" sz="2400" dirty="0">
              <a:latin typeface="Comic Sans MS" pitchFamily="66" charset="0"/>
              <a:ea typeface="Times New Roman" pitchFamily="18" charset="0"/>
              <a:cs typeface="Arial" charset="0"/>
            </a:endParaRPr>
          </a:p>
          <a:p>
            <a:pPr indent="114300" eaLnBrk="0" hangingPunct="0">
              <a:tabLst>
                <a:tab pos="801688" algn="l"/>
                <a:tab pos="1603375" algn="l"/>
                <a:tab pos="2405063" algn="l"/>
                <a:tab pos="3206750" algn="l"/>
                <a:tab pos="4008438" algn="l"/>
                <a:tab pos="4810125" algn="l"/>
                <a:tab pos="5611813" algn="l"/>
              </a:tabLst>
            </a:pPr>
            <a:r>
              <a:rPr lang="es-ES" sz="2400" dirty="0">
                <a:solidFill>
                  <a:srgbClr val="F2F2F2"/>
                </a:solidFill>
                <a:latin typeface="Comic Sans MS" pitchFamily="66" charset="0"/>
                <a:ea typeface="Times New Roman" pitchFamily="18" charset="0"/>
                <a:cs typeface="Arial" charset="0"/>
              </a:rPr>
              <a:t>Posición: </a:t>
            </a:r>
            <a:r>
              <a:rPr lang="es-ES" sz="2400" dirty="0">
                <a:solidFill>
                  <a:srgbClr val="FFC000"/>
                </a:solidFill>
                <a:latin typeface="Comic Sans MS" pitchFamily="66" charset="0"/>
                <a:ea typeface="Times New Roman" pitchFamily="18" charset="0"/>
                <a:cs typeface="Arial" charset="0"/>
              </a:rPr>
              <a:t>media loma baja</a:t>
            </a:r>
            <a:r>
              <a:rPr lang="es-ES" sz="2400" dirty="0">
                <a:solidFill>
                  <a:srgbClr val="F2F2F2"/>
                </a:solidFill>
                <a:latin typeface="Comic Sans MS" pitchFamily="66" charset="0"/>
                <a:ea typeface="Times New Roman" pitchFamily="18" charset="0"/>
                <a:cs typeface="Arial" charset="0"/>
              </a:rPr>
              <a:t>; paisaje: planicie muy suave a suavemente ondulada; material originario: sedimentos arenosos; </a:t>
            </a:r>
            <a:r>
              <a:rPr lang="es-ES" sz="2400" dirty="0">
                <a:solidFill>
                  <a:srgbClr val="FFC000"/>
                </a:solidFill>
                <a:latin typeface="Comic Sans MS" pitchFamily="66" charset="0"/>
                <a:ea typeface="Times New Roman" pitchFamily="18" charset="0"/>
                <a:cs typeface="Arial" charset="0"/>
              </a:rPr>
              <a:t>pendiente: 0-1 %</a:t>
            </a:r>
            <a:r>
              <a:rPr lang="es-ES" sz="2400" dirty="0">
                <a:solidFill>
                  <a:srgbClr val="F2F2F2"/>
                </a:solidFill>
                <a:latin typeface="Comic Sans MS" pitchFamily="66" charset="0"/>
                <a:ea typeface="Times New Roman" pitchFamily="18" charset="0"/>
                <a:cs typeface="Arial" charset="0"/>
              </a:rPr>
              <a:t>; </a:t>
            </a:r>
            <a:r>
              <a:rPr lang="es-ES" sz="2400" dirty="0">
                <a:solidFill>
                  <a:srgbClr val="FFC000"/>
                </a:solidFill>
                <a:latin typeface="Comic Sans MS" pitchFamily="66" charset="0"/>
                <a:ea typeface="Times New Roman" pitchFamily="18" charset="0"/>
                <a:cs typeface="Arial" charset="0"/>
              </a:rPr>
              <a:t>moderadamente bien drenado</a:t>
            </a:r>
            <a:r>
              <a:rPr lang="es-ES" sz="2400" dirty="0">
                <a:solidFill>
                  <a:srgbClr val="F2F2F2"/>
                </a:solidFill>
                <a:latin typeface="Comic Sans MS" pitchFamily="66" charset="0"/>
                <a:ea typeface="Times New Roman" pitchFamily="18" charset="0"/>
                <a:cs typeface="Arial" charset="0"/>
              </a:rPr>
              <a:t>; </a:t>
            </a:r>
          </a:p>
          <a:p>
            <a:pPr indent="114300" eaLnBrk="0" hangingPunct="0">
              <a:tabLst>
                <a:tab pos="801688" algn="l"/>
                <a:tab pos="1603375" algn="l"/>
                <a:tab pos="2405063" algn="l"/>
                <a:tab pos="3206750" algn="l"/>
                <a:tab pos="4008438" algn="l"/>
                <a:tab pos="4810125" algn="l"/>
                <a:tab pos="5611813" algn="l"/>
              </a:tabLst>
            </a:pPr>
            <a:r>
              <a:rPr lang="es-ES" sz="2400" dirty="0">
                <a:latin typeface="Comic Sans MS" pitchFamily="66" charset="0"/>
                <a:ea typeface="Times New Roman" pitchFamily="18" charset="0"/>
                <a:cs typeface="Arial" charset="0"/>
              </a:rPr>
              <a:t>Escurrimiento:  lento; permeabilidad: moderadamente lenta; alcalinidad sódica por debajo de los 70 cm de profundidad; salinidad: ligeramente salina; vegetación: pastura natural; limitaciones de uso: poca retención de humedad y escasa capacidad de intercambio catiónico,  </a:t>
            </a:r>
          </a:p>
        </p:txBody>
      </p:sp>
      <p:sp>
        <p:nvSpPr>
          <p:cNvPr id="20483" name="4 Rectángulo"/>
          <p:cNvSpPr>
            <a:spLocks noChangeArrowheads="1"/>
          </p:cNvSpPr>
          <p:nvPr/>
        </p:nvSpPr>
        <p:spPr bwMode="auto">
          <a:xfrm>
            <a:off x="0" y="4527765"/>
            <a:ext cx="9144000" cy="1107996"/>
          </a:xfrm>
          <a:prstGeom prst="rect">
            <a:avLst/>
          </a:prstGeom>
          <a:noFill/>
          <a:ln w="9525">
            <a:noFill/>
            <a:miter lim="800000"/>
            <a:headEnd/>
            <a:tailEnd/>
          </a:ln>
        </p:spPr>
        <p:txBody>
          <a:bodyPr anchor="ctr">
            <a:spAutoFit/>
          </a:bodyPr>
          <a:lstStyle/>
          <a:p>
            <a:pPr algn="just">
              <a:tabLst>
                <a:tab pos="801688" algn="l"/>
                <a:tab pos="1603375" algn="l"/>
                <a:tab pos="2405063" algn="l"/>
                <a:tab pos="3206750" algn="l"/>
              </a:tabLst>
            </a:pPr>
            <a:r>
              <a:rPr lang="es-ES" sz="2200" b="1" dirty="0" smtClean="0">
                <a:solidFill>
                  <a:srgbClr val="FFC000"/>
                </a:solidFill>
                <a:latin typeface="Comic Sans MS" pitchFamily="66" charset="0"/>
                <a:ea typeface="Times New Roman" pitchFamily="18" charset="0"/>
                <a:cs typeface="Arial" charset="0"/>
              </a:rPr>
              <a:t>-Diagnóstico </a:t>
            </a:r>
            <a:r>
              <a:rPr lang="es-ES" sz="2200" b="1" dirty="0">
                <a:solidFill>
                  <a:srgbClr val="FFC000"/>
                </a:solidFill>
                <a:latin typeface="Comic Sans MS" pitchFamily="66" charset="0"/>
                <a:ea typeface="Times New Roman" pitchFamily="18" charset="0"/>
                <a:cs typeface="Arial" charset="0"/>
              </a:rPr>
              <a:t>en años de </a:t>
            </a:r>
            <a:r>
              <a:rPr lang="es-ES" sz="2200" b="1" u="sng" dirty="0">
                <a:solidFill>
                  <a:srgbClr val="FFC000"/>
                </a:solidFill>
                <a:latin typeface="Comic Sans MS" pitchFamily="66" charset="0"/>
                <a:ea typeface="Times New Roman" pitchFamily="18" charset="0"/>
                <a:cs typeface="Arial" charset="0"/>
              </a:rPr>
              <a:t>lluvias extraordinarias</a:t>
            </a:r>
            <a:r>
              <a:rPr lang="es-ES" sz="2200" b="1" dirty="0">
                <a:solidFill>
                  <a:srgbClr val="FFC000"/>
                </a:solidFill>
                <a:latin typeface="Comic Sans MS" pitchFamily="66" charset="0"/>
                <a:ea typeface="Times New Roman" pitchFamily="18" charset="0"/>
                <a:cs typeface="Arial" charset="0"/>
              </a:rPr>
              <a:t>: napa freática afecta el perfil del suelo entre 1m y 1,5 m; cobertura vegetal: 75%; C.E: ligera ( 2 a 4 dS.m-1 ).</a:t>
            </a:r>
            <a:endParaRPr lang="es-AR" sz="2200" b="1" dirty="0">
              <a:solidFill>
                <a:srgbClr val="FFC000"/>
              </a:solidFill>
              <a:latin typeface="Comic Sans MS" pitchFamily="66" charset="0"/>
              <a:ea typeface="Times New Roman" pitchFamily="18" charset="0"/>
              <a:cs typeface="Arial" charset="0"/>
            </a:endParaRPr>
          </a:p>
        </p:txBody>
      </p:sp>
      <p:sp>
        <p:nvSpPr>
          <p:cNvPr id="4" name="Rectangle 3"/>
          <p:cNvSpPr>
            <a:spLocks noChangeArrowheads="1"/>
          </p:cNvSpPr>
          <p:nvPr/>
        </p:nvSpPr>
        <p:spPr bwMode="auto">
          <a:xfrm>
            <a:off x="0" y="5635987"/>
            <a:ext cx="9144000" cy="1107996"/>
          </a:xfrm>
          <a:prstGeom prst="rect">
            <a:avLst/>
          </a:prstGeom>
          <a:noFill/>
          <a:ln w="9525">
            <a:noFill/>
            <a:miter lim="800000"/>
            <a:headEnd/>
            <a:tailEnd/>
          </a:ln>
        </p:spPr>
        <p:txBody>
          <a:bodyPr anchor="ctr">
            <a:spAutoFit/>
          </a:bodyPr>
          <a:lstStyle/>
          <a:p>
            <a:pPr algn="just">
              <a:tabLst>
                <a:tab pos="801688" algn="l"/>
                <a:tab pos="1603375" algn="l"/>
                <a:tab pos="2405063" algn="l"/>
                <a:tab pos="3206750" algn="l"/>
              </a:tabLst>
            </a:pPr>
            <a:r>
              <a:rPr lang="es-ES" sz="2200" b="1" dirty="0" smtClean="0">
                <a:solidFill>
                  <a:srgbClr val="FFC000"/>
                </a:solidFill>
                <a:latin typeface="Comic Sans MS" pitchFamily="66" charset="0"/>
                <a:ea typeface="Times New Roman" pitchFamily="18" charset="0"/>
                <a:cs typeface="Arial" charset="0"/>
              </a:rPr>
              <a:t>-Diagnóstico </a:t>
            </a:r>
            <a:r>
              <a:rPr lang="es-ES" sz="2200" b="1" dirty="0">
                <a:solidFill>
                  <a:srgbClr val="FFC000"/>
                </a:solidFill>
                <a:latin typeface="Comic Sans MS" pitchFamily="66" charset="0"/>
                <a:ea typeface="Times New Roman" pitchFamily="18" charset="0"/>
                <a:cs typeface="Arial" charset="0"/>
              </a:rPr>
              <a:t>en años de </a:t>
            </a:r>
            <a:r>
              <a:rPr lang="es-ES" sz="2200" b="1" u="sng" dirty="0">
                <a:solidFill>
                  <a:srgbClr val="FFC000"/>
                </a:solidFill>
                <a:latin typeface="Comic Sans MS" pitchFamily="66" charset="0"/>
                <a:ea typeface="Times New Roman" pitchFamily="18" charset="0"/>
                <a:cs typeface="Arial" charset="0"/>
              </a:rPr>
              <a:t>lluvias </a:t>
            </a:r>
            <a:r>
              <a:rPr lang="es-ES" sz="2200" b="1" u="sng" dirty="0" smtClean="0">
                <a:solidFill>
                  <a:srgbClr val="FFC000"/>
                </a:solidFill>
                <a:latin typeface="Comic Sans MS" pitchFamily="66" charset="0"/>
                <a:ea typeface="Times New Roman" pitchFamily="18" charset="0"/>
                <a:cs typeface="Arial" charset="0"/>
              </a:rPr>
              <a:t>normales</a:t>
            </a:r>
            <a:r>
              <a:rPr lang="es-ES" sz="2200" b="1" dirty="0" smtClean="0">
                <a:solidFill>
                  <a:srgbClr val="FFC000"/>
                </a:solidFill>
                <a:latin typeface="Comic Sans MS" pitchFamily="66" charset="0"/>
                <a:ea typeface="Times New Roman" pitchFamily="18" charset="0"/>
                <a:cs typeface="Arial" charset="0"/>
              </a:rPr>
              <a:t>: </a:t>
            </a:r>
            <a:r>
              <a:rPr lang="pt-BR" sz="2200" b="1" dirty="0">
                <a:solidFill>
                  <a:srgbClr val="FFC000"/>
                </a:solidFill>
                <a:latin typeface="Comic Sans MS" pitchFamily="66" charset="0"/>
                <a:ea typeface="Times New Roman" pitchFamily="18" charset="0"/>
                <a:cs typeface="Arial" charset="0"/>
              </a:rPr>
              <a:t>napa freática entre  2,5 m o </a:t>
            </a:r>
            <a:r>
              <a:rPr lang="pt-BR" sz="2200" b="1" dirty="0" smtClean="0">
                <a:solidFill>
                  <a:srgbClr val="FFC000"/>
                </a:solidFill>
                <a:latin typeface="Comic Sans MS" pitchFamily="66" charset="0"/>
                <a:ea typeface="Times New Roman" pitchFamily="18" charset="0"/>
                <a:cs typeface="Arial" charset="0"/>
              </a:rPr>
              <a:t>más </a:t>
            </a:r>
            <a:r>
              <a:rPr lang="pt-BR" sz="2200" b="1" dirty="0">
                <a:solidFill>
                  <a:srgbClr val="FFC000"/>
                </a:solidFill>
                <a:latin typeface="Comic Sans MS" pitchFamily="66" charset="0"/>
                <a:ea typeface="Times New Roman" pitchFamily="18" charset="0"/>
                <a:cs typeface="Arial" charset="0"/>
              </a:rPr>
              <a:t>de profundidad; balance hídrico anual menor a 350 mm.</a:t>
            </a:r>
            <a:endParaRPr lang="es-ES" sz="2200" b="1" dirty="0">
              <a:solidFill>
                <a:srgbClr val="FFC000"/>
              </a:solidFill>
              <a:latin typeface="Comic Sans MS" pitchFamily="66" charset="0"/>
              <a:ea typeface="Times New Roman" pitchFamily="18" charset="0"/>
              <a:cs typeface="Arial"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ChangeArrowheads="1"/>
          </p:cNvSpPr>
          <p:nvPr/>
        </p:nvSpPr>
        <p:spPr bwMode="auto">
          <a:xfrm>
            <a:off x="0" y="33338"/>
            <a:ext cx="9144000" cy="5934075"/>
          </a:xfrm>
          <a:prstGeom prst="rect">
            <a:avLst/>
          </a:prstGeom>
          <a:noFill/>
          <a:ln w="9525">
            <a:noFill/>
            <a:miter lim="800000"/>
            <a:headEnd/>
            <a:tailEnd/>
          </a:ln>
        </p:spPr>
        <p:txBody>
          <a:bodyPr anchor="ctr">
            <a:spAutoFit/>
          </a:bodyPr>
          <a:lstStyle/>
          <a:p>
            <a:pPr>
              <a:tabLst>
                <a:tab pos="4678363" algn="l"/>
                <a:tab pos="5440363" algn="l"/>
                <a:tab pos="6202363" algn="l"/>
              </a:tabLst>
            </a:pPr>
            <a:r>
              <a:rPr lang="es-ES" sz="2400">
                <a:latin typeface="Comic Sans MS" pitchFamily="66" charset="0"/>
                <a:ea typeface="Times New Roman" pitchFamily="18" charset="0"/>
                <a:cs typeface="Arial" charset="0"/>
              </a:rPr>
              <a:t>A1    0-28 cm  pardo grisáceo muy oscuro (10yr 3/2) en húmedo,  </a:t>
            </a:r>
            <a:r>
              <a:rPr lang="es-ES" sz="2400">
                <a:solidFill>
                  <a:srgbClr val="FFC000"/>
                </a:solidFill>
                <a:latin typeface="Comic Sans MS" pitchFamily="66" charset="0"/>
                <a:ea typeface="Times New Roman" pitchFamily="18" charset="0"/>
                <a:cs typeface="Arial" charset="0"/>
              </a:rPr>
              <a:t>franco arenoso</a:t>
            </a:r>
            <a:r>
              <a:rPr lang="es-ES" sz="2400">
                <a:latin typeface="Comic Sans MS" pitchFamily="66" charset="0"/>
                <a:ea typeface="Times New Roman" pitchFamily="18" charset="0"/>
                <a:cs typeface="Arial" charset="0"/>
              </a:rPr>
              <a:t>,  bloques subangulares, medios, moderados,  no plástico, no adhesivo,  límite inferior claro, suave,  							</a:t>
            </a:r>
            <a:endParaRPr lang="es-AR" sz="2400">
              <a:latin typeface="Comic Sans MS" pitchFamily="66" charset="0"/>
              <a:ea typeface="Times New Roman" pitchFamily="18" charset="0"/>
              <a:cs typeface="Arial" charset="0"/>
            </a:endParaRPr>
          </a:p>
          <a:p>
            <a:pPr eaLnBrk="0" hangingPunct="0">
              <a:tabLst>
                <a:tab pos="4678363" algn="l"/>
                <a:tab pos="5440363" algn="l"/>
                <a:tab pos="6202363" algn="l"/>
              </a:tabLst>
            </a:pPr>
            <a:r>
              <a:rPr lang="es-ES" sz="2400">
                <a:latin typeface="Comic Sans MS" pitchFamily="66" charset="0"/>
                <a:ea typeface="Times New Roman" pitchFamily="18" charset="0"/>
                <a:cs typeface="Arial" charset="0"/>
              </a:rPr>
              <a:t> B2    28-42 cm  pardo oscuro (10yr 3/3) en húmedo,  </a:t>
            </a:r>
            <a:r>
              <a:rPr lang="es-ES" sz="2400">
                <a:solidFill>
                  <a:srgbClr val="FFC000"/>
                </a:solidFill>
                <a:latin typeface="Comic Sans MS" pitchFamily="66" charset="0"/>
                <a:ea typeface="Times New Roman" pitchFamily="18" charset="0"/>
                <a:cs typeface="Arial" charset="0"/>
              </a:rPr>
              <a:t>franco</a:t>
            </a:r>
            <a:r>
              <a:rPr lang="es-ES" sz="2400">
                <a:latin typeface="Comic Sans MS" pitchFamily="66" charset="0"/>
                <a:ea typeface="Times New Roman" pitchFamily="18" charset="0"/>
                <a:cs typeface="Arial" charset="0"/>
              </a:rPr>
              <a:t> </a:t>
            </a:r>
            <a:r>
              <a:rPr lang="es-ES" sz="2400">
                <a:solidFill>
                  <a:srgbClr val="FFC000"/>
                </a:solidFill>
                <a:latin typeface="Comic Sans MS" pitchFamily="66" charset="0"/>
                <a:ea typeface="Times New Roman" pitchFamily="18" charset="0"/>
                <a:cs typeface="Arial" charset="0"/>
              </a:rPr>
              <a:t>arenoso</a:t>
            </a:r>
            <a:r>
              <a:rPr lang="es-ES" sz="2400">
                <a:latin typeface="Comic Sans MS" pitchFamily="66" charset="0"/>
                <a:ea typeface="Times New Roman" pitchFamily="18" charset="0"/>
                <a:cs typeface="Arial" charset="0"/>
              </a:rPr>
              <a:t>,  no plastico, no adhesivo,  límite inferior difuso, suave,  								</a:t>
            </a:r>
            <a:endParaRPr lang="es-AR" sz="2400">
              <a:latin typeface="Comic Sans MS" pitchFamily="66" charset="0"/>
              <a:ea typeface="Times New Roman" pitchFamily="18" charset="0"/>
              <a:cs typeface="Arial" charset="0"/>
            </a:endParaRPr>
          </a:p>
          <a:p>
            <a:pPr eaLnBrk="0" hangingPunct="0">
              <a:tabLst>
                <a:tab pos="4678363" algn="l"/>
                <a:tab pos="5440363" algn="l"/>
                <a:tab pos="6202363" algn="l"/>
              </a:tabLst>
            </a:pPr>
            <a:r>
              <a:rPr lang="es-ES" sz="2400">
                <a:latin typeface="Comic Sans MS" pitchFamily="66" charset="0"/>
                <a:ea typeface="Times New Roman" pitchFamily="18" charset="0"/>
                <a:cs typeface="Arial" charset="0"/>
              </a:rPr>
              <a:t> B3    42-70 cm  pardo amarillento oscuro (10yr 4/4) en húmedo,  </a:t>
            </a:r>
            <a:r>
              <a:rPr lang="es-ES" sz="2400">
                <a:solidFill>
                  <a:srgbClr val="FFC000"/>
                </a:solidFill>
                <a:latin typeface="Comic Sans MS" pitchFamily="66" charset="0"/>
                <a:ea typeface="Times New Roman" pitchFamily="18" charset="0"/>
                <a:cs typeface="Arial" charset="0"/>
              </a:rPr>
              <a:t>franco arenoso</a:t>
            </a:r>
            <a:r>
              <a:rPr lang="es-ES" sz="2400">
                <a:latin typeface="Comic Sans MS" pitchFamily="66" charset="0"/>
                <a:ea typeface="Times New Roman" pitchFamily="18" charset="0"/>
                <a:cs typeface="Arial" charset="0"/>
              </a:rPr>
              <a:t>,  no plástico, no adhesivo,  límite inferior difuso, suave,  													</a:t>
            </a:r>
            <a:endParaRPr lang="es-AR" sz="2400">
              <a:latin typeface="Comic Sans MS" pitchFamily="66" charset="0"/>
              <a:ea typeface="Times New Roman" pitchFamily="18" charset="0"/>
              <a:cs typeface="Arial" charset="0"/>
            </a:endParaRPr>
          </a:p>
          <a:p>
            <a:pPr eaLnBrk="0" hangingPunct="0">
              <a:tabLst>
                <a:tab pos="4678363" algn="l"/>
                <a:tab pos="5440363" algn="l"/>
                <a:tab pos="6202363" algn="l"/>
              </a:tabLst>
            </a:pPr>
            <a:r>
              <a:rPr lang="es-ES" sz="2400">
                <a:latin typeface="Comic Sans MS" pitchFamily="66" charset="0"/>
                <a:ea typeface="Times New Roman" pitchFamily="18" charset="0"/>
                <a:cs typeface="Arial" charset="0"/>
              </a:rPr>
              <a:t> C     70-120 cm  pardo amarillento oscuro (10yr 4/4) en húmedo,  </a:t>
            </a:r>
            <a:r>
              <a:rPr lang="es-ES" sz="2400">
                <a:solidFill>
                  <a:srgbClr val="FFC000"/>
                </a:solidFill>
                <a:latin typeface="Comic Sans MS" pitchFamily="66" charset="0"/>
                <a:ea typeface="Times New Roman" pitchFamily="18" charset="0"/>
                <a:cs typeface="Arial" charset="0"/>
              </a:rPr>
              <a:t>franco arenoso</a:t>
            </a:r>
            <a:r>
              <a:rPr lang="es-ES" sz="2400">
                <a:latin typeface="Comic Sans MS" pitchFamily="66" charset="0"/>
                <a:ea typeface="Times New Roman" pitchFamily="18" charset="0"/>
                <a:cs typeface="Arial" charset="0"/>
              </a:rPr>
              <a:t>,  no plástico, no adhesivo,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ChangeArrowheads="1"/>
          </p:cNvSpPr>
          <p:nvPr/>
        </p:nvSpPr>
        <p:spPr bwMode="auto">
          <a:xfrm>
            <a:off x="0" y="33338"/>
            <a:ext cx="9144000" cy="7170737"/>
          </a:xfrm>
          <a:prstGeom prst="rect">
            <a:avLst/>
          </a:prstGeom>
          <a:noFill/>
          <a:ln w="9525">
            <a:noFill/>
            <a:miter lim="800000"/>
            <a:headEnd/>
            <a:tailEnd/>
          </a:ln>
          <a:effectLst/>
        </p:spPr>
        <p:txBody>
          <a:bodyPr anchor="ctr">
            <a:spAutoFit/>
          </a:bodyPr>
          <a:lstStyle/>
          <a:p>
            <a:pPr>
              <a:tabLst>
                <a:tab pos="801688" algn="l"/>
                <a:tab pos="1603375" algn="l"/>
                <a:tab pos="2405063" algn="l"/>
                <a:tab pos="3206750" algn="l"/>
                <a:tab pos="4008438" algn="l"/>
                <a:tab pos="4810125" algn="l"/>
                <a:tab pos="5611813" algn="l"/>
              </a:tabLst>
              <a:defRPr/>
            </a:pPr>
            <a:r>
              <a:rPr lang="es-ES" sz="1000" b="1" dirty="0">
                <a:latin typeface="+mj-lt"/>
                <a:ea typeface="Times New Roman" pitchFamily="18" charset="0"/>
                <a:cs typeface="Arial" pitchFamily="34" charset="0"/>
              </a:rPr>
              <a:t>HORIZONTE: 		A1 		    B2      	                              B3     		    C                       </a:t>
            </a:r>
            <a:endParaRPr lang="es-AR" sz="1000" b="1" dirty="0">
              <a:latin typeface="+mj-lt"/>
              <a:cs typeface="Arial" pitchFamily="34" charset="0"/>
            </a:endParaRPr>
          </a:p>
          <a:p>
            <a:pPr eaLnBrk="0" hangingPunct="0">
              <a:tabLst>
                <a:tab pos="801688" algn="l"/>
                <a:tab pos="1603375" algn="l"/>
                <a:tab pos="2405063" algn="l"/>
                <a:tab pos="3206750" algn="l"/>
                <a:tab pos="4008438" algn="l"/>
                <a:tab pos="4810125" algn="l"/>
                <a:tab pos="5611813" algn="l"/>
              </a:tabLst>
              <a:defRPr/>
            </a:pPr>
            <a:r>
              <a:rPr lang="es-ES" sz="1000" b="1" dirty="0">
                <a:latin typeface="+mj-lt"/>
                <a:ea typeface="Times New Roman" pitchFamily="18" charset="0"/>
                <a:cs typeface="Arial" pitchFamily="34" charset="0"/>
              </a:rPr>
              <a:t>PROFUND,(CM):	0-28   		 28-42  		42-70  		 70-120                  </a:t>
            </a:r>
            <a:endParaRPr lang="es-AR" sz="1000" b="1" dirty="0">
              <a:latin typeface="+mj-lt"/>
              <a:cs typeface="Arial" pitchFamily="34" charset="0"/>
            </a:endParaRPr>
          </a:p>
          <a:p>
            <a:pPr eaLnBrk="0" hangingPunct="0">
              <a:tabLst>
                <a:tab pos="801688" algn="l"/>
                <a:tab pos="1603375" algn="l"/>
                <a:tab pos="2405063" algn="l"/>
                <a:tab pos="3206750" algn="l"/>
                <a:tab pos="4008438" algn="l"/>
                <a:tab pos="4810125" algn="l"/>
                <a:tab pos="5611813" algn="l"/>
              </a:tabLst>
              <a:defRPr/>
            </a:pPr>
            <a:r>
              <a:rPr lang="es-ES" sz="1000" b="1" dirty="0">
                <a:latin typeface="+mj-lt"/>
                <a:ea typeface="Times New Roman" pitchFamily="18" charset="0"/>
                <a:cs typeface="Arial" pitchFamily="34" charset="0"/>
              </a:rPr>
              <a:t>MAT,ORG, (%): 	2,90   		1,35    		0,78    		0,33                    </a:t>
            </a:r>
            <a:endParaRPr lang="es-AR" sz="1000" b="1" dirty="0">
              <a:latin typeface="+mj-lt"/>
              <a:cs typeface="Arial" pitchFamily="34" charset="0"/>
            </a:endParaRPr>
          </a:p>
          <a:p>
            <a:pPr eaLnBrk="0" hangingPunct="0">
              <a:tabLst>
                <a:tab pos="801688" algn="l"/>
                <a:tab pos="1603375" algn="l"/>
                <a:tab pos="2405063" algn="l"/>
                <a:tab pos="3206750" algn="l"/>
                <a:tab pos="4008438" algn="l"/>
                <a:tab pos="4810125" algn="l"/>
                <a:tab pos="5611813" algn="l"/>
              </a:tabLst>
              <a:defRPr/>
            </a:pPr>
            <a:r>
              <a:rPr lang="es-ES" sz="1000" b="1" dirty="0">
                <a:latin typeface="+mj-lt"/>
                <a:ea typeface="Times New Roman" pitchFamily="18" charset="0"/>
                <a:cs typeface="Arial" pitchFamily="34" charset="0"/>
              </a:rPr>
              <a:t>CAR,TOTAL(%): 	1,70                                             0,78    		0,45    		0,19                    </a:t>
            </a:r>
            <a:endParaRPr lang="es-AR" sz="1000" b="1" dirty="0">
              <a:latin typeface="+mj-lt"/>
              <a:cs typeface="Arial" pitchFamily="34" charset="0"/>
            </a:endParaRPr>
          </a:p>
          <a:p>
            <a:pPr eaLnBrk="0" hangingPunct="0">
              <a:tabLst>
                <a:tab pos="801688" algn="l"/>
                <a:tab pos="1603375" algn="l"/>
                <a:tab pos="2405063" algn="l"/>
                <a:tab pos="3206750" algn="l"/>
                <a:tab pos="4008438" algn="l"/>
                <a:tab pos="4810125" algn="l"/>
                <a:tab pos="5611813" algn="l"/>
              </a:tabLst>
              <a:defRPr/>
            </a:pPr>
            <a:r>
              <a:rPr lang="es-ES" sz="1000" b="1" dirty="0">
                <a:latin typeface="+mj-lt"/>
                <a:ea typeface="Times New Roman" pitchFamily="18" charset="0"/>
                <a:cs typeface="Arial" pitchFamily="34" charset="0"/>
              </a:rPr>
              <a:t>NITROGENO(%):	0,143   		0,078   		0,049                           </a:t>
            </a:r>
            <a:endParaRPr lang="es-AR" sz="1000" b="1" dirty="0">
              <a:latin typeface="+mj-lt"/>
              <a:cs typeface="Arial" pitchFamily="34" charset="0"/>
            </a:endParaRPr>
          </a:p>
          <a:p>
            <a:pPr eaLnBrk="0" hangingPunct="0">
              <a:tabLst>
                <a:tab pos="801688" algn="l"/>
                <a:tab pos="1603375" algn="l"/>
                <a:tab pos="2405063" algn="l"/>
                <a:tab pos="3206750" algn="l"/>
                <a:tab pos="4008438" algn="l"/>
                <a:tab pos="4810125" algn="l"/>
                <a:tab pos="5611813" algn="l"/>
              </a:tabLst>
              <a:defRPr/>
            </a:pPr>
            <a:r>
              <a:rPr lang="es-ES" sz="1000" b="1" dirty="0">
                <a:latin typeface="+mj-lt"/>
                <a:ea typeface="Times New Roman" pitchFamily="18" charset="0"/>
                <a:cs typeface="Arial" pitchFamily="34" charset="0"/>
              </a:rPr>
              <a:t>RELACION C/N: 	11,9    		10,0    		9,2                             </a:t>
            </a:r>
            <a:endParaRPr lang="es-AR" sz="1000" b="1" dirty="0">
              <a:latin typeface="+mj-lt"/>
              <a:cs typeface="Arial" pitchFamily="34" charset="0"/>
            </a:endParaRPr>
          </a:p>
          <a:p>
            <a:pPr eaLnBrk="0" hangingPunct="0">
              <a:tabLst>
                <a:tab pos="801688" algn="l"/>
                <a:tab pos="1603375" algn="l"/>
                <a:tab pos="2405063" algn="l"/>
                <a:tab pos="3206750" algn="l"/>
                <a:tab pos="4008438" algn="l"/>
                <a:tab pos="4810125" algn="l"/>
                <a:tab pos="5611813" algn="l"/>
              </a:tabLst>
              <a:defRPr/>
            </a:pPr>
            <a:r>
              <a:rPr lang="es-ES" sz="1000" b="1" dirty="0">
                <a:latin typeface="+mj-lt"/>
                <a:ea typeface="Times New Roman" pitchFamily="18" charset="0"/>
                <a:cs typeface="Arial" pitchFamily="34" charset="0"/>
              </a:rPr>
              <a:t>FOSFORO (PPM):	7,6     		3,7                                     </a:t>
            </a:r>
            <a:endParaRPr lang="es-AR" sz="1000" b="1" dirty="0">
              <a:latin typeface="+mj-lt"/>
              <a:cs typeface="Arial" pitchFamily="34" charset="0"/>
            </a:endParaRPr>
          </a:p>
          <a:p>
            <a:pPr eaLnBrk="0" hangingPunct="0">
              <a:tabLst>
                <a:tab pos="801688" algn="l"/>
                <a:tab pos="1603375" algn="l"/>
                <a:tab pos="2405063" algn="l"/>
                <a:tab pos="3206750" algn="l"/>
                <a:tab pos="4008438" algn="l"/>
                <a:tab pos="4810125" algn="l"/>
                <a:tab pos="5611813" algn="l"/>
              </a:tabLst>
              <a:defRPr/>
            </a:pPr>
            <a:r>
              <a:rPr lang="es-ES" sz="1000" b="1" dirty="0">
                <a:latin typeface="+mj-lt"/>
                <a:ea typeface="Times New Roman" pitchFamily="18" charset="0"/>
                <a:cs typeface="Arial" pitchFamily="34" charset="0"/>
              </a:rPr>
              <a:t>ARCILLA  (%): 		18,0    		19,6    		18,1   		16,1                    </a:t>
            </a:r>
            <a:endParaRPr lang="es-AR" sz="1000" b="1" dirty="0">
              <a:latin typeface="+mj-lt"/>
              <a:cs typeface="Arial" pitchFamily="34" charset="0"/>
            </a:endParaRPr>
          </a:p>
          <a:p>
            <a:pPr eaLnBrk="0" hangingPunct="0">
              <a:tabLst>
                <a:tab pos="801688" algn="l"/>
                <a:tab pos="1603375" algn="l"/>
                <a:tab pos="2405063" algn="l"/>
                <a:tab pos="3206750" algn="l"/>
                <a:tab pos="4008438" algn="l"/>
                <a:tab pos="4810125" algn="l"/>
                <a:tab pos="5611813" algn="l"/>
              </a:tabLst>
              <a:defRPr/>
            </a:pPr>
            <a:r>
              <a:rPr lang="es-ES" sz="1000" b="1" dirty="0">
                <a:latin typeface="+mj-lt"/>
                <a:ea typeface="Times New Roman" pitchFamily="18" charset="0"/>
                <a:cs typeface="Arial" pitchFamily="34" charset="0"/>
              </a:rPr>
              <a:t>LIMO 2-20 (%):		9,7    		9,4     		10,2   		 7,3                     </a:t>
            </a:r>
            <a:endParaRPr lang="es-AR" sz="1000" b="1" dirty="0">
              <a:latin typeface="+mj-lt"/>
              <a:cs typeface="Arial" pitchFamily="34" charset="0"/>
            </a:endParaRPr>
          </a:p>
          <a:p>
            <a:pPr eaLnBrk="0" hangingPunct="0">
              <a:tabLst>
                <a:tab pos="801688" algn="l"/>
                <a:tab pos="1603375" algn="l"/>
                <a:tab pos="2405063" algn="l"/>
                <a:tab pos="3206750" algn="l"/>
                <a:tab pos="4008438" algn="l"/>
                <a:tab pos="4810125" algn="l"/>
                <a:tab pos="5611813" algn="l"/>
              </a:tabLst>
              <a:defRPr/>
            </a:pPr>
            <a:r>
              <a:rPr lang="es-ES" sz="1000" b="1" dirty="0">
                <a:latin typeface="+mj-lt"/>
                <a:ea typeface="Times New Roman" pitchFamily="18" charset="0"/>
                <a:cs typeface="Arial" pitchFamily="34" charset="0"/>
              </a:rPr>
              <a:t>LIMO 2-50(%): 		22,1   		20,6    		23,9   		 20,9                    </a:t>
            </a:r>
            <a:endParaRPr lang="es-AR" sz="1000" b="1" dirty="0">
              <a:latin typeface="+mj-lt"/>
              <a:cs typeface="Arial" pitchFamily="34" charset="0"/>
            </a:endParaRPr>
          </a:p>
          <a:p>
            <a:pPr eaLnBrk="0" hangingPunct="0">
              <a:tabLst>
                <a:tab pos="801688" algn="l"/>
                <a:tab pos="1603375" algn="l"/>
                <a:tab pos="2405063" algn="l"/>
                <a:tab pos="3206750" algn="l"/>
                <a:tab pos="4008438" algn="l"/>
                <a:tab pos="4810125" algn="l"/>
                <a:tab pos="5611813" algn="l"/>
              </a:tabLst>
              <a:defRPr/>
            </a:pPr>
            <a:r>
              <a:rPr lang="es-ES" sz="1000" b="1" dirty="0">
                <a:latin typeface="+mj-lt"/>
                <a:ea typeface="Times New Roman" pitchFamily="18" charset="0"/>
                <a:cs typeface="Arial" pitchFamily="34" charset="0"/>
              </a:rPr>
              <a:t>AMF 50-75(%): 	 8,6     		9,5     		9,3    		 11,3                    </a:t>
            </a:r>
            <a:endParaRPr lang="es-AR" sz="1000" b="1" dirty="0">
              <a:latin typeface="+mj-lt"/>
              <a:cs typeface="Arial" pitchFamily="34" charset="0"/>
            </a:endParaRPr>
          </a:p>
          <a:p>
            <a:pPr eaLnBrk="0" hangingPunct="0">
              <a:tabLst>
                <a:tab pos="801688" algn="l"/>
                <a:tab pos="1603375" algn="l"/>
                <a:tab pos="2405063" algn="l"/>
                <a:tab pos="3206750" algn="l"/>
                <a:tab pos="4008438" algn="l"/>
                <a:tab pos="4810125" algn="l"/>
                <a:tab pos="5611813" algn="l"/>
              </a:tabLst>
              <a:defRPr/>
            </a:pPr>
            <a:r>
              <a:rPr lang="es-ES" sz="1000" b="1" dirty="0">
                <a:latin typeface="+mj-lt"/>
                <a:ea typeface="Times New Roman" pitchFamily="18" charset="0"/>
                <a:cs typeface="Arial" pitchFamily="34" charset="0"/>
              </a:rPr>
              <a:t>AMF 75-100 %: 	   9,1     		8,8     		8,2    		 9,9                     </a:t>
            </a:r>
            <a:endParaRPr lang="es-AR" sz="1000" b="1" dirty="0">
              <a:latin typeface="+mj-lt"/>
              <a:cs typeface="Arial" pitchFamily="34" charset="0"/>
            </a:endParaRPr>
          </a:p>
          <a:p>
            <a:pPr eaLnBrk="0" hangingPunct="0">
              <a:tabLst>
                <a:tab pos="801688" algn="l"/>
                <a:tab pos="1603375" algn="l"/>
                <a:tab pos="2405063" algn="l"/>
                <a:tab pos="3206750" algn="l"/>
                <a:tab pos="4008438" algn="l"/>
                <a:tab pos="4810125" algn="l"/>
                <a:tab pos="5611813" algn="l"/>
              </a:tabLst>
              <a:defRPr/>
            </a:pPr>
            <a:r>
              <a:rPr lang="en-US" sz="1000" b="1" dirty="0">
                <a:latin typeface="+mj-lt"/>
                <a:ea typeface="Times New Roman" pitchFamily="18" charset="0"/>
                <a:cs typeface="Arial" pitchFamily="34" charset="0"/>
              </a:rPr>
              <a:t>AMF 50-100 %:                                                 </a:t>
            </a:r>
            <a:endParaRPr lang="es-AR" sz="1000" b="1" dirty="0">
              <a:latin typeface="+mj-lt"/>
              <a:cs typeface="Arial" pitchFamily="34" charset="0"/>
            </a:endParaRPr>
          </a:p>
          <a:p>
            <a:pPr eaLnBrk="0" hangingPunct="0">
              <a:tabLst>
                <a:tab pos="801688" algn="l"/>
                <a:tab pos="1603375" algn="l"/>
                <a:tab pos="2405063" algn="l"/>
                <a:tab pos="3206750" algn="l"/>
                <a:tab pos="4008438" algn="l"/>
                <a:tab pos="4810125" algn="l"/>
                <a:tab pos="5611813" algn="l"/>
              </a:tabLst>
              <a:defRPr/>
            </a:pPr>
            <a:r>
              <a:rPr lang="en-US" sz="1000" b="1" dirty="0">
                <a:latin typeface="+mj-lt"/>
                <a:ea typeface="Times New Roman" pitchFamily="18" charset="0"/>
                <a:cs typeface="Arial" pitchFamily="34" charset="0"/>
              </a:rPr>
              <a:t>AF 100-250 %: 		33,8   		 34,0    		32,9   		 33,9                    </a:t>
            </a:r>
            <a:endParaRPr lang="es-AR" sz="1000" b="1" dirty="0">
              <a:latin typeface="+mj-lt"/>
              <a:cs typeface="Arial" pitchFamily="34" charset="0"/>
            </a:endParaRPr>
          </a:p>
          <a:p>
            <a:pPr eaLnBrk="0" hangingPunct="0">
              <a:tabLst>
                <a:tab pos="801688" algn="l"/>
                <a:tab pos="1603375" algn="l"/>
                <a:tab pos="2405063" algn="l"/>
                <a:tab pos="3206750" algn="l"/>
                <a:tab pos="4008438" algn="l"/>
                <a:tab pos="4810125" algn="l"/>
                <a:tab pos="5611813" algn="l"/>
              </a:tabLst>
              <a:defRPr/>
            </a:pPr>
            <a:r>
              <a:rPr lang="en-US" sz="1000" b="1" dirty="0">
                <a:latin typeface="+mj-lt"/>
                <a:ea typeface="Times New Roman" pitchFamily="18" charset="0"/>
                <a:cs typeface="Arial" pitchFamily="34" charset="0"/>
              </a:rPr>
              <a:t>AM 250-500 %: 	   7,9     		 7,0     		  7,2     		   7,5                     </a:t>
            </a:r>
            <a:endParaRPr lang="es-AR" sz="1000" b="1" dirty="0">
              <a:latin typeface="+mj-lt"/>
              <a:cs typeface="Arial" pitchFamily="34" charset="0"/>
            </a:endParaRPr>
          </a:p>
          <a:p>
            <a:pPr eaLnBrk="0" hangingPunct="0">
              <a:tabLst>
                <a:tab pos="801688" algn="l"/>
                <a:tab pos="1603375" algn="l"/>
                <a:tab pos="2405063" algn="l"/>
                <a:tab pos="3206750" algn="l"/>
                <a:tab pos="4008438" algn="l"/>
                <a:tab pos="4810125" algn="l"/>
                <a:tab pos="5611813" algn="l"/>
              </a:tabLst>
              <a:defRPr/>
            </a:pPr>
            <a:r>
              <a:rPr lang="en-US" sz="1000" b="1" dirty="0">
                <a:latin typeface="+mj-lt"/>
                <a:ea typeface="Times New Roman" pitchFamily="18" charset="0"/>
                <a:cs typeface="Arial" pitchFamily="34" charset="0"/>
              </a:rPr>
              <a:t>AG 500-1000%: 	    0,5    		 0,5     		  0,4     		   0,4                     </a:t>
            </a:r>
            <a:endParaRPr lang="es-AR" sz="1000" b="1" dirty="0">
              <a:latin typeface="+mj-lt"/>
              <a:cs typeface="Arial" pitchFamily="34" charset="0"/>
            </a:endParaRPr>
          </a:p>
          <a:p>
            <a:pPr eaLnBrk="0" hangingPunct="0">
              <a:tabLst>
                <a:tab pos="801688" algn="l"/>
                <a:tab pos="1603375" algn="l"/>
                <a:tab pos="2405063" algn="l"/>
                <a:tab pos="3206750" algn="l"/>
                <a:tab pos="4008438" algn="l"/>
                <a:tab pos="4810125" algn="l"/>
                <a:tab pos="5611813" algn="l"/>
              </a:tabLst>
              <a:defRPr/>
            </a:pPr>
            <a:r>
              <a:rPr lang="en-US" sz="1000" b="1" dirty="0">
                <a:latin typeface="+mj-lt"/>
                <a:ea typeface="Times New Roman" pitchFamily="18" charset="0"/>
                <a:cs typeface="Arial" pitchFamily="34" charset="0"/>
              </a:rPr>
              <a:t>AMG 1-2MM  %:                                                 </a:t>
            </a:r>
            <a:endParaRPr lang="es-AR" sz="1000" b="1" dirty="0">
              <a:latin typeface="+mj-lt"/>
              <a:cs typeface="Arial" pitchFamily="34" charset="0"/>
            </a:endParaRPr>
          </a:p>
          <a:p>
            <a:pPr eaLnBrk="0" hangingPunct="0">
              <a:tabLst>
                <a:tab pos="801688" algn="l"/>
                <a:tab pos="1603375" algn="l"/>
                <a:tab pos="2405063" algn="l"/>
                <a:tab pos="3206750" algn="l"/>
                <a:tab pos="4008438" algn="l"/>
                <a:tab pos="4810125" algn="l"/>
                <a:tab pos="5611813" algn="l"/>
              </a:tabLst>
              <a:defRPr/>
            </a:pPr>
            <a:r>
              <a:rPr lang="en-US" sz="1000" b="1" dirty="0">
                <a:latin typeface="+mj-lt"/>
                <a:ea typeface="Times New Roman" pitchFamily="18" charset="0"/>
                <a:cs typeface="Arial" pitchFamily="34" charset="0"/>
              </a:rPr>
              <a:t>CALCAREO (%):                                                 </a:t>
            </a:r>
            <a:endParaRPr lang="es-AR" sz="1000" b="1" dirty="0">
              <a:latin typeface="+mj-lt"/>
              <a:cs typeface="Arial" pitchFamily="34" charset="0"/>
            </a:endParaRPr>
          </a:p>
          <a:p>
            <a:pPr eaLnBrk="0" hangingPunct="0">
              <a:tabLst>
                <a:tab pos="801688" algn="l"/>
                <a:tab pos="1603375" algn="l"/>
                <a:tab pos="2405063" algn="l"/>
                <a:tab pos="3206750" algn="l"/>
                <a:tab pos="4008438" algn="l"/>
                <a:tab pos="4810125" algn="l"/>
                <a:tab pos="5611813" algn="l"/>
              </a:tabLst>
              <a:defRPr/>
            </a:pPr>
            <a:r>
              <a:rPr lang="en-US" sz="1000" b="1" dirty="0">
                <a:latin typeface="+mj-lt"/>
                <a:ea typeface="Times New Roman" pitchFamily="18" charset="0"/>
                <a:cs typeface="Arial" pitchFamily="34" charset="0"/>
              </a:rPr>
              <a:t>EQ,HUMED,(%): 	10,0   		 16,4    		15,7   		 13,1                    </a:t>
            </a:r>
            <a:endParaRPr lang="es-AR" sz="1000" b="1" dirty="0">
              <a:latin typeface="+mj-lt"/>
              <a:cs typeface="Arial" pitchFamily="34" charset="0"/>
            </a:endParaRPr>
          </a:p>
          <a:p>
            <a:pPr eaLnBrk="0" hangingPunct="0">
              <a:tabLst>
                <a:tab pos="801688" algn="l"/>
                <a:tab pos="1603375" algn="l"/>
                <a:tab pos="2405063" algn="l"/>
                <a:tab pos="3206750" algn="l"/>
                <a:tab pos="4008438" algn="l"/>
                <a:tab pos="4810125" algn="l"/>
                <a:tab pos="5611813" algn="l"/>
              </a:tabLst>
              <a:defRPr/>
            </a:pPr>
            <a:r>
              <a:rPr lang="en-US" sz="1000" b="1" dirty="0">
                <a:latin typeface="+mj-lt"/>
                <a:ea typeface="Times New Roman" pitchFamily="18" charset="0"/>
                <a:cs typeface="Arial" pitchFamily="34" charset="0"/>
              </a:rPr>
              <a:t>RES,PAS,OHMS:                                                 </a:t>
            </a:r>
            <a:endParaRPr lang="es-AR" sz="1000" b="1" dirty="0">
              <a:latin typeface="+mj-lt"/>
              <a:cs typeface="Arial" pitchFamily="34" charset="0"/>
            </a:endParaRPr>
          </a:p>
          <a:p>
            <a:pPr eaLnBrk="0" hangingPunct="0">
              <a:tabLst>
                <a:tab pos="801688" algn="l"/>
                <a:tab pos="1603375" algn="l"/>
                <a:tab pos="2405063" algn="l"/>
                <a:tab pos="3206750" algn="l"/>
                <a:tab pos="4008438" algn="l"/>
                <a:tab pos="4810125" algn="l"/>
                <a:tab pos="5611813" algn="l"/>
              </a:tabLst>
              <a:defRPr/>
            </a:pPr>
            <a:r>
              <a:rPr lang="en-US" sz="1000" b="1" dirty="0">
                <a:solidFill>
                  <a:srgbClr val="FFC000"/>
                </a:solidFill>
                <a:latin typeface="+mj-lt"/>
                <a:ea typeface="Times New Roman" pitchFamily="18" charset="0"/>
                <a:cs typeface="Arial" pitchFamily="34" charset="0"/>
              </a:rPr>
              <a:t>CONDMMHOS/CM: 	0,26    		0,57    		2,12    		1,43                    </a:t>
            </a:r>
            <a:endParaRPr lang="es-AR" sz="1000" b="1" dirty="0">
              <a:solidFill>
                <a:srgbClr val="FFC000"/>
              </a:solidFill>
              <a:latin typeface="+mj-lt"/>
              <a:cs typeface="Arial" pitchFamily="34" charset="0"/>
            </a:endParaRPr>
          </a:p>
          <a:p>
            <a:pPr eaLnBrk="0" hangingPunct="0">
              <a:tabLst>
                <a:tab pos="801688" algn="l"/>
                <a:tab pos="1603375" algn="l"/>
                <a:tab pos="2405063" algn="l"/>
                <a:tab pos="3206750" algn="l"/>
                <a:tab pos="4008438" algn="l"/>
                <a:tab pos="4810125" algn="l"/>
                <a:tab pos="5611813" algn="l"/>
              </a:tabLst>
              <a:defRPr/>
            </a:pPr>
            <a:r>
              <a:rPr lang="pt-BR" sz="1000" b="1" dirty="0">
                <a:latin typeface="+mj-lt"/>
                <a:ea typeface="Times New Roman" pitchFamily="18" charset="0"/>
                <a:cs typeface="Arial" pitchFamily="34" charset="0"/>
              </a:rPr>
              <a:t>PH PASTA: 		6,5    		6,0    		6,2     		7,0                     </a:t>
            </a:r>
            <a:endParaRPr lang="es-AR" sz="1000" b="1" dirty="0">
              <a:latin typeface="+mj-lt"/>
              <a:cs typeface="Arial" pitchFamily="34" charset="0"/>
            </a:endParaRPr>
          </a:p>
          <a:p>
            <a:pPr eaLnBrk="0" hangingPunct="0">
              <a:tabLst>
                <a:tab pos="801688" algn="l"/>
                <a:tab pos="1603375" algn="l"/>
                <a:tab pos="2405063" algn="l"/>
                <a:tab pos="3206750" algn="l"/>
                <a:tab pos="4008438" algn="l"/>
                <a:tab pos="4810125" algn="l"/>
                <a:tab pos="5611813" algn="l"/>
              </a:tabLst>
              <a:defRPr/>
            </a:pPr>
            <a:r>
              <a:rPr lang="pt-BR" sz="1000" b="1" dirty="0">
                <a:solidFill>
                  <a:srgbClr val="FFC000"/>
                </a:solidFill>
                <a:latin typeface="+mj-lt"/>
                <a:ea typeface="Times New Roman" pitchFamily="18" charset="0"/>
                <a:cs typeface="Arial" pitchFamily="34" charset="0"/>
              </a:rPr>
              <a:t>PH H2O 1:2,5: 		7,3   		6,9    		6,9     		7,5                     </a:t>
            </a:r>
            <a:endParaRPr lang="es-AR" sz="1000" b="1" dirty="0">
              <a:solidFill>
                <a:srgbClr val="FFC000"/>
              </a:solidFill>
              <a:latin typeface="+mj-lt"/>
              <a:cs typeface="Arial" pitchFamily="34" charset="0"/>
            </a:endParaRPr>
          </a:p>
          <a:p>
            <a:pPr eaLnBrk="0" hangingPunct="0">
              <a:tabLst>
                <a:tab pos="801688" algn="l"/>
                <a:tab pos="1603375" algn="l"/>
                <a:tab pos="2405063" algn="l"/>
                <a:tab pos="3206750" algn="l"/>
                <a:tab pos="4008438" algn="l"/>
                <a:tab pos="4810125" algn="l"/>
                <a:tab pos="5611813" algn="l"/>
              </a:tabLst>
              <a:defRPr/>
            </a:pPr>
            <a:r>
              <a:rPr lang="pt-BR" sz="1000" b="1" dirty="0">
                <a:latin typeface="+mj-lt"/>
                <a:ea typeface="Times New Roman" pitchFamily="18" charset="0"/>
                <a:cs typeface="Arial" pitchFamily="34" charset="0"/>
              </a:rPr>
              <a:t>PH CLK 1:2,5: 		4,7     		4,8    		5,6     		6,5                     </a:t>
            </a:r>
            <a:endParaRPr lang="es-AR" sz="1000" b="1" dirty="0">
              <a:latin typeface="+mj-lt"/>
              <a:cs typeface="Arial" pitchFamily="34" charset="0"/>
            </a:endParaRPr>
          </a:p>
          <a:p>
            <a:pPr eaLnBrk="0" hangingPunct="0">
              <a:tabLst>
                <a:tab pos="801688" algn="l"/>
                <a:tab pos="1603375" algn="l"/>
                <a:tab pos="2405063" algn="l"/>
                <a:tab pos="3206750" algn="l"/>
                <a:tab pos="4008438" algn="l"/>
                <a:tab pos="4810125" algn="l"/>
                <a:tab pos="5611813" algn="l"/>
              </a:tabLst>
              <a:defRPr/>
            </a:pPr>
            <a:r>
              <a:rPr lang="en-US" sz="1000" b="1" dirty="0">
                <a:latin typeface="+mj-lt"/>
                <a:ea typeface="Times New Roman" pitchFamily="18" charset="0"/>
                <a:cs typeface="Arial" pitchFamily="34" charset="0"/>
              </a:rPr>
              <a:t>CA  MEQ/100G: 	6,3     		5,9    		5,0     		3,5                     </a:t>
            </a:r>
            <a:endParaRPr lang="es-AR" sz="1000" b="1" dirty="0">
              <a:latin typeface="+mj-lt"/>
              <a:cs typeface="Arial" pitchFamily="34" charset="0"/>
            </a:endParaRPr>
          </a:p>
          <a:p>
            <a:pPr eaLnBrk="0" hangingPunct="0">
              <a:tabLst>
                <a:tab pos="801688" algn="l"/>
                <a:tab pos="1603375" algn="l"/>
                <a:tab pos="2405063" algn="l"/>
                <a:tab pos="3206750" algn="l"/>
                <a:tab pos="4008438" algn="l"/>
                <a:tab pos="4810125" algn="l"/>
                <a:tab pos="5611813" algn="l"/>
              </a:tabLst>
              <a:defRPr/>
            </a:pPr>
            <a:r>
              <a:rPr lang="en-US" sz="1000" b="1" dirty="0">
                <a:latin typeface="+mj-lt"/>
                <a:ea typeface="Times New Roman" pitchFamily="18" charset="0"/>
                <a:cs typeface="Arial" pitchFamily="34" charset="0"/>
              </a:rPr>
              <a:t>MG  MEQ/100G:	2,2     		1,7     		2,2     		2,7                     </a:t>
            </a:r>
            <a:endParaRPr lang="es-AR" sz="1000" b="1" dirty="0">
              <a:latin typeface="+mj-lt"/>
              <a:cs typeface="Arial" pitchFamily="34" charset="0"/>
            </a:endParaRPr>
          </a:p>
          <a:p>
            <a:pPr eaLnBrk="0" hangingPunct="0">
              <a:tabLst>
                <a:tab pos="801688" algn="l"/>
                <a:tab pos="1603375" algn="l"/>
                <a:tab pos="2405063" algn="l"/>
                <a:tab pos="3206750" algn="l"/>
                <a:tab pos="4008438" algn="l"/>
                <a:tab pos="4810125" algn="l"/>
                <a:tab pos="5611813" algn="l"/>
              </a:tabLst>
              <a:defRPr/>
            </a:pPr>
            <a:r>
              <a:rPr lang="pt-BR" sz="1000" b="1" dirty="0">
                <a:latin typeface="+mj-lt"/>
                <a:ea typeface="Times New Roman" pitchFamily="18" charset="0"/>
                <a:cs typeface="Arial" pitchFamily="34" charset="0"/>
              </a:rPr>
              <a:t>NA  MEQ/100G:                         1,2     		1,1     		1,0     		2,2                     </a:t>
            </a:r>
            <a:endParaRPr lang="es-AR" sz="1000" b="1" dirty="0">
              <a:latin typeface="+mj-lt"/>
              <a:cs typeface="Arial" pitchFamily="34" charset="0"/>
            </a:endParaRPr>
          </a:p>
          <a:p>
            <a:pPr eaLnBrk="0" hangingPunct="0">
              <a:tabLst>
                <a:tab pos="801688" algn="l"/>
                <a:tab pos="1603375" algn="l"/>
                <a:tab pos="2405063" algn="l"/>
                <a:tab pos="3206750" algn="l"/>
                <a:tab pos="4008438" algn="l"/>
                <a:tab pos="4810125" algn="l"/>
                <a:tab pos="5611813" algn="l"/>
              </a:tabLst>
              <a:defRPr/>
            </a:pPr>
            <a:r>
              <a:rPr lang="pt-BR" sz="1000" b="1" dirty="0">
                <a:latin typeface="+mj-lt"/>
                <a:ea typeface="Times New Roman" pitchFamily="18" charset="0"/>
                <a:cs typeface="Arial" pitchFamily="34" charset="0"/>
              </a:rPr>
              <a:t>K   MEQ/100G:                            2,0     		1,9     		1,7     		1,0                     </a:t>
            </a:r>
            <a:endParaRPr lang="es-AR" sz="1000" b="1" dirty="0">
              <a:latin typeface="+mj-lt"/>
              <a:cs typeface="Arial" pitchFamily="34" charset="0"/>
            </a:endParaRPr>
          </a:p>
          <a:p>
            <a:pPr eaLnBrk="0" hangingPunct="0">
              <a:tabLst>
                <a:tab pos="801688" algn="l"/>
                <a:tab pos="1603375" algn="l"/>
                <a:tab pos="2405063" algn="l"/>
                <a:tab pos="3206750" algn="l"/>
                <a:tab pos="4008438" algn="l"/>
                <a:tab pos="4810125" algn="l"/>
                <a:tab pos="5611813" algn="l"/>
              </a:tabLst>
              <a:defRPr/>
            </a:pPr>
            <a:r>
              <a:rPr lang="pt-BR" sz="1000" b="1" dirty="0">
                <a:latin typeface="+mj-lt"/>
                <a:ea typeface="Times New Roman" pitchFamily="18" charset="0"/>
                <a:cs typeface="Arial" pitchFamily="34" charset="0"/>
              </a:rPr>
              <a:t>H   MEQ/100G:		7,5     		6,3     		2,2     		2,4                     </a:t>
            </a:r>
            <a:endParaRPr lang="es-AR" sz="1000" b="1" dirty="0">
              <a:latin typeface="+mj-lt"/>
              <a:cs typeface="Arial" pitchFamily="34" charset="0"/>
            </a:endParaRPr>
          </a:p>
          <a:p>
            <a:pPr eaLnBrk="0" hangingPunct="0">
              <a:tabLst>
                <a:tab pos="801688" algn="l"/>
                <a:tab pos="1603375" algn="l"/>
                <a:tab pos="2405063" algn="l"/>
                <a:tab pos="3206750" algn="l"/>
                <a:tab pos="4008438" algn="l"/>
                <a:tab pos="4810125" algn="l"/>
                <a:tab pos="5611813" algn="l"/>
              </a:tabLst>
              <a:defRPr/>
            </a:pPr>
            <a:r>
              <a:rPr lang="pt-BR" sz="1000" b="1" dirty="0">
                <a:solidFill>
                  <a:srgbClr val="FFC000"/>
                </a:solidFill>
                <a:latin typeface="+mj-lt"/>
                <a:ea typeface="Times New Roman" pitchFamily="18" charset="0"/>
                <a:cs typeface="Arial" pitchFamily="34" charset="0"/>
              </a:rPr>
              <a:t>NA  (% DE T):               	8,3		8,7                                                 9,1	 	24                      </a:t>
            </a:r>
            <a:endParaRPr lang="es-AR" sz="1000" b="1" dirty="0">
              <a:solidFill>
                <a:srgbClr val="FFC000"/>
              </a:solidFill>
              <a:latin typeface="+mj-lt"/>
              <a:cs typeface="Arial" pitchFamily="34" charset="0"/>
            </a:endParaRPr>
          </a:p>
          <a:p>
            <a:pPr eaLnBrk="0" hangingPunct="0">
              <a:tabLst>
                <a:tab pos="801688" algn="l"/>
                <a:tab pos="1603375" algn="l"/>
                <a:tab pos="2405063" algn="l"/>
                <a:tab pos="3206750" algn="l"/>
                <a:tab pos="4008438" algn="l"/>
                <a:tab pos="4810125" algn="l"/>
                <a:tab pos="5611813" algn="l"/>
              </a:tabLst>
              <a:defRPr/>
            </a:pPr>
            <a:r>
              <a:rPr lang="pt-BR" sz="1000" b="1" dirty="0">
                <a:latin typeface="+mj-lt"/>
                <a:ea typeface="Times New Roman" pitchFamily="18" charset="0"/>
                <a:cs typeface="Arial" pitchFamily="34" charset="0"/>
              </a:rPr>
              <a:t>SUMA BASES: 	                           11,7    		10,6   		9,9     		9,4                     </a:t>
            </a:r>
            <a:endParaRPr lang="es-AR" sz="1000" b="1" dirty="0">
              <a:latin typeface="+mj-lt"/>
              <a:cs typeface="Arial" pitchFamily="34" charset="0"/>
            </a:endParaRPr>
          </a:p>
          <a:p>
            <a:pPr eaLnBrk="0" hangingPunct="0">
              <a:tabLst>
                <a:tab pos="801688" algn="l"/>
                <a:tab pos="1603375" algn="l"/>
                <a:tab pos="2405063" algn="l"/>
                <a:tab pos="3206750" algn="l"/>
                <a:tab pos="4008438" algn="l"/>
                <a:tab pos="4810125" algn="l"/>
                <a:tab pos="5611813" algn="l"/>
              </a:tabLst>
              <a:defRPr/>
            </a:pPr>
            <a:r>
              <a:rPr lang="pt-BR" sz="1000" b="1" dirty="0">
                <a:latin typeface="+mj-lt"/>
                <a:ea typeface="Times New Roman" pitchFamily="18" charset="0"/>
                <a:cs typeface="Arial" pitchFamily="34" charset="0"/>
              </a:rPr>
              <a:t>CIC MEQ/100G: 	14,4    		12,7    		11,0   		 9,0                     </a:t>
            </a:r>
            <a:endParaRPr lang="es-AR" sz="1000" b="1" dirty="0">
              <a:latin typeface="+mj-lt"/>
              <a:cs typeface="Arial" pitchFamily="34" charset="0"/>
            </a:endParaRPr>
          </a:p>
          <a:p>
            <a:pPr eaLnBrk="0" hangingPunct="0">
              <a:tabLst>
                <a:tab pos="801688" algn="l"/>
                <a:tab pos="1603375" algn="l"/>
                <a:tab pos="2405063" algn="l"/>
                <a:tab pos="3206750" algn="l"/>
                <a:tab pos="4008438" algn="l"/>
                <a:tab pos="4810125" algn="l"/>
                <a:tab pos="5611813" algn="l"/>
              </a:tabLst>
              <a:defRPr/>
            </a:pPr>
            <a:r>
              <a:rPr lang="pt-BR" sz="1000" b="1" dirty="0">
                <a:latin typeface="+mj-lt"/>
                <a:ea typeface="Times New Roman" pitchFamily="18" charset="0"/>
                <a:cs typeface="Arial" pitchFamily="34" charset="0"/>
              </a:rPr>
              <a:t>SAT,BASES %: 	                              81      		83      		90      		100                     </a:t>
            </a:r>
            <a:endParaRPr lang="es-AR" sz="1000" b="1" dirty="0">
              <a:latin typeface="+mj-lt"/>
              <a:cs typeface="Arial" pitchFamily="34" charset="0"/>
            </a:endParaRPr>
          </a:p>
          <a:p>
            <a:pPr eaLnBrk="0" hangingPunct="0">
              <a:tabLst>
                <a:tab pos="801688" algn="l"/>
                <a:tab pos="1603375" algn="l"/>
                <a:tab pos="2405063" algn="l"/>
                <a:tab pos="3206750" algn="l"/>
                <a:tab pos="4008438" algn="l"/>
                <a:tab pos="4810125" algn="l"/>
                <a:tab pos="5611813" algn="l"/>
              </a:tabLst>
              <a:defRPr/>
            </a:pPr>
            <a:r>
              <a:rPr lang="pt-BR" sz="1000" b="1" dirty="0">
                <a:latin typeface="+mj-lt"/>
                <a:ea typeface="Times New Roman" pitchFamily="18" charset="0"/>
                <a:cs typeface="Arial" pitchFamily="34" charset="0"/>
              </a:rPr>
              <a:t>YESO:                                                 </a:t>
            </a:r>
            <a:endParaRPr lang="es-AR" sz="1000" b="1" dirty="0">
              <a:latin typeface="+mj-lt"/>
              <a:cs typeface="Arial" pitchFamily="34" charset="0"/>
            </a:endParaRPr>
          </a:p>
          <a:p>
            <a:pPr eaLnBrk="0" hangingPunct="0">
              <a:tabLst>
                <a:tab pos="801688" algn="l"/>
                <a:tab pos="1603375" algn="l"/>
                <a:tab pos="2405063" algn="l"/>
                <a:tab pos="3206750" algn="l"/>
                <a:tab pos="4008438" algn="l"/>
                <a:tab pos="4810125" algn="l"/>
                <a:tab pos="5611813" algn="l"/>
              </a:tabLst>
              <a:defRPr/>
            </a:pPr>
            <a:r>
              <a:rPr lang="pt-BR" sz="1000" b="1" dirty="0">
                <a:latin typeface="+mj-lt"/>
                <a:ea typeface="Times New Roman" pitchFamily="18" charset="0"/>
                <a:cs typeface="Arial" pitchFamily="34" charset="0"/>
              </a:rPr>
              <a:t>CA++ SOLUBLE:                        53,5    		21,9                    </a:t>
            </a:r>
            <a:endParaRPr lang="es-AR" sz="1000" b="1" dirty="0">
              <a:latin typeface="+mj-lt"/>
              <a:cs typeface="Arial" pitchFamily="34" charset="0"/>
            </a:endParaRPr>
          </a:p>
          <a:p>
            <a:pPr eaLnBrk="0" hangingPunct="0">
              <a:tabLst>
                <a:tab pos="801688" algn="l"/>
                <a:tab pos="1603375" algn="l"/>
                <a:tab pos="2405063" algn="l"/>
                <a:tab pos="3206750" algn="l"/>
                <a:tab pos="4008438" algn="l"/>
                <a:tab pos="4810125" algn="l"/>
                <a:tab pos="5611813" algn="l"/>
              </a:tabLst>
              <a:defRPr/>
            </a:pPr>
            <a:r>
              <a:rPr lang="pt-BR" sz="1000" b="1" dirty="0">
                <a:latin typeface="+mj-lt"/>
                <a:ea typeface="Times New Roman" pitchFamily="18" charset="0"/>
                <a:cs typeface="Arial" pitchFamily="34" charset="0"/>
              </a:rPr>
              <a:t>MG++ SOLUBLE:                        28,5    		14,5                    </a:t>
            </a:r>
            <a:endParaRPr lang="es-AR" sz="1000" b="1" dirty="0">
              <a:latin typeface="+mj-lt"/>
              <a:cs typeface="Arial" pitchFamily="34" charset="0"/>
            </a:endParaRPr>
          </a:p>
          <a:p>
            <a:pPr eaLnBrk="0" hangingPunct="0">
              <a:tabLst>
                <a:tab pos="801688" algn="l"/>
                <a:tab pos="1603375" algn="l"/>
                <a:tab pos="2405063" algn="l"/>
                <a:tab pos="3206750" algn="l"/>
                <a:tab pos="4008438" algn="l"/>
                <a:tab pos="4810125" algn="l"/>
                <a:tab pos="5611813" algn="l"/>
              </a:tabLst>
              <a:defRPr/>
            </a:pPr>
            <a:r>
              <a:rPr lang="pt-BR" sz="1000" b="1" dirty="0">
                <a:latin typeface="+mj-lt"/>
                <a:ea typeface="Times New Roman" pitchFamily="18" charset="0"/>
                <a:cs typeface="Arial" pitchFamily="34" charset="0"/>
              </a:rPr>
              <a:t>NA+  SOLUBLE:                           72,0    		58,0                    </a:t>
            </a:r>
            <a:endParaRPr lang="es-AR" sz="1000" b="1" dirty="0">
              <a:latin typeface="+mj-lt"/>
              <a:cs typeface="Arial" pitchFamily="34" charset="0"/>
            </a:endParaRPr>
          </a:p>
          <a:p>
            <a:pPr eaLnBrk="0" hangingPunct="0">
              <a:tabLst>
                <a:tab pos="801688" algn="l"/>
                <a:tab pos="1603375" algn="l"/>
                <a:tab pos="2405063" algn="l"/>
                <a:tab pos="3206750" algn="l"/>
                <a:tab pos="4008438" algn="l"/>
                <a:tab pos="4810125" algn="l"/>
                <a:tab pos="5611813" algn="l"/>
              </a:tabLst>
              <a:defRPr/>
            </a:pPr>
            <a:r>
              <a:rPr lang="pt-BR" sz="1000" b="1" dirty="0">
                <a:latin typeface="+mj-lt"/>
                <a:ea typeface="Times New Roman" pitchFamily="18" charset="0"/>
                <a:cs typeface="Arial" pitchFamily="34" charset="0"/>
              </a:rPr>
              <a:t>K+   SOLUBLE:                               3,9     		  1,0                     </a:t>
            </a:r>
            <a:endParaRPr lang="es-AR" sz="1000" b="1" dirty="0">
              <a:latin typeface="+mj-lt"/>
              <a:cs typeface="Arial" pitchFamily="34" charset="0"/>
            </a:endParaRPr>
          </a:p>
          <a:p>
            <a:pPr eaLnBrk="0" hangingPunct="0">
              <a:tabLst>
                <a:tab pos="801688" algn="l"/>
                <a:tab pos="1603375" algn="l"/>
                <a:tab pos="2405063" algn="l"/>
                <a:tab pos="3206750" algn="l"/>
                <a:tab pos="4008438" algn="l"/>
                <a:tab pos="4810125" algn="l"/>
                <a:tab pos="5611813" algn="l"/>
              </a:tabLst>
              <a:defRPr/>
            </a:pPr>
            <a:r>
              <a:rPr lang="pt-BR" sz="1000" b="1" dirty="0">
                <a:latin typeface="+mj-lt"/>
                <a:ea typeface="Times New Roman" pitchFamily="18" charset="0"/>
                <a:cs typeface="Arial" pitchFamily="34" charset="0"/>
              </a:rPr>
              <a:t>NITRATOS    :                                                 </a:t>
            </a:r>
            <a:endParaRPr lang="es-AR" sz="1000" b="1" dirty="0">
              <a:latin typeface="+mj-lt"/>
              <a:cs typeface="Arial" pitchFamily="34" charset="0"/>
            </a:endParaRPr>
          </a:p>
          <a:p>
            <a:pPr eaLnBrk="0" hangingPunct="0">
              <a:tabLst>
                <a:tab pos="801688" algn="l"/>
                <a:tab pos="1603375" algn="l"/>
                <a:tab pos="2405063" algn="l"/>
                <a:tab pos="3206750" algn="l"/>
                <a:tab pos="4008438" algn="l"/>
                <a:tab pos="4810125" algn="l"/>
                <a:tab pos="5611813" algn="l"/>
              </a:tabLst>
              <a:defRPr/>
            </a:pPr>
            <a:r>
              <a:rPr lang="pt-BR" sz="1000" b="1" dirty="0">
                <a:latin typeface="+mj-lt"/>
                <a:ea typeface="Times New Roman" pitchFamily="18" charset="0"/>
                <a:cs typeface="Arial" pitchFamily="34" charset="0"/>
              </a:rPr>
              <a:t>BICARBONATO :                           0,6     		  0,7                     </a:t>
            </a:r>
            <a:endParaRPr lang="es-AR" sz="1000" b="1" dirty="0">
              <a:latin typeface="+mj-lt"/>
              <a:cs typeface="Arial" pitchFamily="34" charset="0"/>
            </a:endParaRPr>
          </a:p>
          <a:p>
            <a:pPr eaLnBrk="0" hangingPunct="0">
              <a:tabLst>
                <a:tab pos="801688" algn="l"/>
                <a:tab pos="1603375" algn="l"/>
                <a:tab pos="2405063" algn="l"/>
                <a:tab pos="3206750" algn="l"/>
                <a:tab pos="4008438" algn="l"/>
                <a:tab pos="4810125" algn="l"/>
                <a:tab pos="5611813" algn="l"/>
              </a:tabLst>
              <a:defRPr/>
            </a:pPr>
            <a:r>
              <a:rPr lang="pt-BR" sz="1000" b="1" dirty="0">
                <a:latin typeface="+mj-lt"/>
                <a:ea typeface="Times New Roman" pitchFamily="18" charset="0"/>
                <a:cs typeface="Arial" pitchFamily="34" charset="0"/>
              </a:rPr>
              <a:t>SULFATOS    :                                 1,1     		  1,5                     </a:t>
            </a:r>
            <a:endParaRPr lang="es-AR" sz="1000" b="1" dirty="0">
              <a:latin typeface="+mj-lt"/>
              <a:cs typeface="Arial" pitchFamily="34" charset="0"/>
            </a:endParaRPr>
          </a:p>
          <a:p>
            <a:pPr eaLnBrk="0" hangingPunct="0">
              <a:tabLst>
                <a:tab pos="801688" algn="l"/>
                <a:tab pos="1603375" algn="l"/>
                <a:tab pos="2405063" algn="l"/>
                <a:tab pos="3206750" algn="l"/>
                <a:tab pos="4008438" algn="l"/>
                <a:tab pos="4810125" algn="l"/>
                <a:tab pos="5611813" algn="l"/>
              </a:tabLst>
              <a:defRPr/>
            </a:pPr>
            <a:r>
              <a:rPr lang="pt-BR" sz="1000" b="1" dirty="0">
                <a:latin typeface="+mj-lt"/>
                <a:ea typeface="Times New Roman" pitchFamily="18" charset="0"/>
                <a:cs typeface="Arial" pitchFamily="34" charset="0"/>
              </a:rPr>
              <a:t>CLORUROS    :                              147,2   		88,8                    </a:t>
            </a:r>
            <a:endParaRPr lang="es-AR" sz="1000" b="1" dirty="0">
              <a:latin typeface="+mj-lt"/>
              <a:cs typeface="Arial" pitchFamily="34" charset="0"/>
            </a:endParaRPr>
          </a:p>
          <a:p>
            <a:pPr eaLnBrk="0" hangingPunct="0">
              <a:tabLst>
                <a:tab pos="801688" algn="l"/>
                <a:tab pos="1603375" algn="l"/>
                <a:tab pos="2405063" algn="l"/>
                <a:tab pos="3206750" algn="l"/>
                <a:tab pos="4008438" algn="l"/>
                <a:tab pos="4810125" algn="l"/>
                <a:tab pos="5611813" algn="l"/>
              </a:tabLst>
              <a:defRPr/>
            </a:pPr>
            <a:r>
              <a:rPr lang="pt-BR" sz="1000" b="1" dirty="0">
                <a:solidFill>
                  <a:srgbClr val="FFC000"/>
                </a:solidFill>
                <a:latin typeface="+mj-lt"/>
                <a:ea typeface="Times New Roman" pitchFamily="18" charset="0"/>
                <a:cs typeface="Arial" pitchFamily="34" charset="0"/>
              </a:rPr>
              <a:t>RAS         :                                        11      		13                      </a:t>
            </a:r>
            <a:endParaRPr lang="es-AR" sz="1000" b="1" dirty="0">
              <a:solidFill>
                <a:srgbClr val="FFC000"/>
              </a:solidFill>
              <a:latin typeface="+mj-lt"/>
              <a:cs typeface="Arial" pitchFamily="34" charset="0"/>
            </a:endParaRPr>
          </a:p>
          <a:p>
            <a:pPr eaLnBrk="0" hangingPunct="0">
              <a:tabLst>
                <a:tab pos="801688" algn="l"/>
                <a:tab pos="1603375" algn="l"/>
                <a:tab pos="2405063" algn="l"/>
                <a:tab pos="3206750" algn="l"/>
                <a:tab pos="4008438" algn="l"/>
                <a:tab pos="4810125" algn="l"/>
                <a:tab pos="5611813" algn="l"/>
              </a:tabLst>
              <a:defRPr/>
            </a:pPr>
            <a:r>
              <a:rPr lang="pt-BR" sz="1000" b="1" dirty="0">
                <a:latin typeface="+mj-lt"/>
                <a:ea typeface="Times New Roman" pitchFamily="18" charset="0"/>
                <a:cs typeface="Arial" pitchFamily="34" charset="0"/>
              </a:rPr>
              <a:t>PH EXTRACTO :                              5,2     		  6,4                     </a:t>
            </a:r>
            <a:endParaRPr lang="es-AR" sz="1000" b="1" dirty="0">
              <a:latin typeface="+mj-lt"/>
              <a:cs typeface="Arial" pitchFamily="34" charset="0"/>
            </a:endParaRPr>
          </a:p>
          <a:p>
            <a:pPr eaLnBrk="0" hangingPunct="0">
              <a:tabLst>
                <a:tab pos="801688" algn="l"/>
                <a:tab pos="1603375" algn="l"/>
                <a:tab pos="2405063" algn="l"/>
                <a:tab pos="3206750" algn="l"/>
                <a:tab pos="4008438" algn="l"/>
                <a:tab pos="4810125" algn="l"/>
                <a:tab pos="5611813" algn="l"/>
              </a:tabLst>
              <a:defRPr/>
            </a:pPr>
            <a:r>
              <a:rPr lang="pt-BR" sz="1000" b="1" dirty="0">
                <a:latin typeface="+mj-lt"/>
                <a:ea typeface="Times New Roman" pitchFamily="18" charset="0"/>
                <a:cs typeface="Arial" pitchFamily="34" charset="0"/>
              </a:rPr>
              <a:t>COND, </a:t>
            </a:r>
            <a:r>
              <a:rPr lang="es-ES" sz="1000" b="1" dirty="0">
                <a:latin typeface="+mj-lt"/>
                <a:ea typeface="Times New Roman" pitchFamily="18" charset="0"/>
                <a:cs typeface="Arial" pitchFamily="34" charset="0"/>
              </a:rPr>
              <a:t>EXTR, :                                   4    		 4,5                     </a:t>
            </a:r>
            <a:endParaRPr lang="es-AR" sz="1000" b="1" dirty="0">
              <a:latin typeface="+mj-lt"/>
              <a:cs typeface="Arial" pitchFamily="34" charset="0"/>
            </a:endParaRPr>
          </a:p>
          <a:p>
            <a:pPr eaLnBrk="0" hangingPunct="0">
              <a:tabLst>
                <a:tab pos="801688" algn="l"/>
                <a:tab pos="1603375" algn="l"/>
                <a:tab pos="2405063" algn="l"/>
                <a:tab pos="3206750" algn="l"/>
                <a:tab pos="4008438" algn="l"/>
                <a:tab pos="4810125" algn="l"/>
                <a:tab pos="5611813" algn="l"/>
              </a:tabLst>
              <a:defRPr/>
            </a:pPr>
            <a:endParaRPr lang="es-AR" sz="1000" b="1" dirty="0">
              <a:latin typeface="+mj-lt"/>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ChangeArrowheads="1"/>
          </p:cNvSpPr>
          <p:nvPr/>
        </p:nvSpPr>
        <p:spPr bwMode="auto">
          <a:xfrm>
            <a:off x="0" y="28983"/>
            <a:ext cx="9144000" cy="4462760"/>
          </a:xfrm>
          <a:prstGeom prst="rect">
            <a:avLst/>
          </a:prstGeom>
          <a:noFill/>
          <a:ln w="9525">
            <a:noFill/>
            <a:miter lim="800000"/>
            <a:headEnd/>
            <a:tailEnd/>
          </a:ln>
        </p:spPr>
        <p:txBody>
          <a:bodyPr anchor="ctr">
            <a:spAutoFit/>
          </a:bodyPr>
          <a:lstStyle/>
          <a:p>
            <a:pPr algn="ctr"/>
            <a:r>
              <a:rPr lang="es-ES" sz="2400" b="1" dirty="0" smtClean="0">
                <a:latin typeface="Comic Sans MS" pitchFamily="66" charset="0"/>
                <a:cs typeface="Times New Roman" pitchFamily="18" charset="0"/>
              </a:rPr>
              <a:t>SERIE </a:t>
            </a:r>
            <a:r>
              <a:rPr lang="es-ES" sz="2400" b="1" dirty="0">
                <a:latin typeface="Comic Sans MS" pitchFamily="66" charset="0"/>
                <a:cs typeface="Times New Roman" pitchFamily="18" charset="0"/>
              </a:rPr>
              <a:t>HENDERSON (He)</a:t>
            </a:r>
          </a:p>
          <a:p>
            <a:pPr algn="ctr"/>
            <a:endParaRPr lang="es-ES" sz="2400" dirty="0">
              <a:latin typeface="Calibri" pitchFamily="34" charset="0"/>
            </a:endParaRPr>
          </a:p>
          <a:p>
            <a:r>
              <a:rPr lang="es-ES" sz="2000" b="1" dirty="0" err="1">
                <a:latin typeface="Calibri" pitchFamily="34" charset="0"/>
              </a:rPr>
              <a:t>Hapludol</a:t>
            </a:r>
            <a:r>
              <a:rPr lang="es-ES" sz="2000" b="1" dirty="0">
                <a:latin typeface="Calibri" pitchFamily="34" charset="0"/>
              </a:rPr>
              <a:t> </a:t>
            </a:r>
            <a:r>
              <a:rPr lang="es-ES" sz="2000" b="1" dirty="0" err="1">
                <a:latin typeface="Calibri" pitchFamily="34" charset="0"/>
              </a:rPr>
              <a:t>Ácuico</a:t>
            </a:r>
            <a:r>
              <a:rPr lang="es-ES" sz="2000" b="1" dirty="0">
                <a:latin typeface="Calibri" pitchFamily="34" charset="0"/>
              </a:rPr>
              <a:t>, Franca Gruesa, mixta, térmica </a:t>
            </a:r>
            <a:r>
              <a:rPr lang="es-ES" sz="2000" b="1" dirty="0" smtClean="0">
                <a:latin typeface="Calibri" pitchFamily="34" charset="0"/>
              </a:rPr>
              <a:t>(</a:t>
            </a:r>
            <a:r>
              <a:rPr lang="es-ES" sz="2000" b="1" dirty="0">
                <a:latin typeface="Calibri" pitchFamily="34" charset="0"/>
              </a:rPr>
              <a:t>USDA-</a:t>
            </a:r>
            <a:r>
              <a:rPr lang="es-ES" sz="2000" b="1" dirty="0" err="1">
                <a:latin typeface="Calibri" pitchFamily="34" charset="0"/>
              </a:rPr>
              <a:t>Soil</a:t>
            </a:r>
            <a:r>
              <a:rPr lang="es-ES" sz="2000" b="1" dirty="0">
                <a:latin typeface="Calibri" pitchFamily="34" charset="0"/>
              </a:rPr>
              <a:t> </a:t>
            </a:r>
            <a:r>
              <a:rPr lang="es-ES" sz="2000" b="1" dirty="0" err="1">
                <a:latin typeface="Calibri" pitchFamily="34" charset="0"/>
              </a:rPr>
              <a:t>Taxonomy</a:t>
            </a:r>
            <a:r>
              <a:rPr lang="es-ES" sz="2000" b="1" dirty="0">
                <a:latin typeface="Calibri" pitchFamily="34" charset="0"/>
              </a:rPr>
              <a:t> </a:t>
            </a:r>
            <a:r>
              <a:rPr lang="es-ES" sz="2000" b="1" dirty="0" smtClean="0">
                <a:latin typeface="Calibri" pitchFamily="34" charset="0"/>
              </a:rPr>
              <a:t>2006</a:t>
            </a:r>
            <a:r>
              <a:rPr lang="es-ES" sz="2000" b="1" dirty="0">
                <a:latin typeface="Calibri" pitchFamily="34" charset="0"/>
              </a:rPr>
              <a:t>). </a:t>
            </a:r>
            <a:endParaRPr lang="es-AR" sz="2000" b="1" dirty="0">
              <a:latin typeface="Calibri" pitchFamily="34" charset="0"/>
            </a:endParaRPr>
          </a:p>
          <a:p>
            <a:endParaRPr lang="es-ES" sz="2400" b="1" dirty="0">
              <a:latin typeface="Comic Sans MS" pitchFamily="66" charset="0"/>
              <a:cs typeface="Times New Roman" pitchFamily="18" charset="0"/>
            </a:endParaRPr>
          </a:p>
          <a:p>
            <a:pPr eaLnBrk="0" hangingPunct="0"/>
            <a:r>
              <a:rPr lang="es-ES" sz="2400" dirty="0">
                <a:latin typeface="Comic Sans MS" pitchFamily="66" charset="0"/>
                <a:cs typeface="Times New Roman" pitchFamily="18" charset="0"/>
              </a:rPr>
              <a:t>Es un suelo oscuro y profundo de aptitud ganadera, se encuentra en una planicie (</a:t>
            </a:r>
            <a:r>
              <a:rPr lang="es-ES" sz="2400" dirty="0">
                <a:solidFill>
                  <a:srgbClr val="FFC000"/>
                </a:solidFill>
                <a:latin typeface="Comic Sans MS" pitchFamily="66" charset="0"/>
                <a:cs typeface="Times New Roman" pitchFamily="18" charset="0"/>
              </a:rPr>
              <a:t>subnormal-cóncavo) baja inundable, con </a:t>
            </a:r>
            <a:r>
              <a:rPr lang="es-ES" sz="2400" dirty="0" err="1">
                <a:solidFill>
                  <a:srgbClr val="FFC000"/>
                </a:solidFill>
                <a:latin typeface="Comic Sans MS" pitchFamily="66" charset="0"/>
                <a:cs typeface="Times New Roman" pitchFamily="18" charset="0"/>
              </a:rPr>
              <a:t>microlomas</a:t>
            </a:r>
            <a:r>
              <a:rPr lang="es-ES" sz="2400" dirty="0">
                <a:solidFill>
                  <a:srgbClr val="FFC000"/>
                </a:solidFill>
                <a:latin typeface="Comic Sans MS" pitchFamily="66" charset="0"/>
                <a:cs typeface="Times New Roman" pitchFamily="18" charset="0"/>
              </a:rPr>
              <a:t>, </a:t>
            </a:r>
            <a:r>
              <a:rPr lang="es-ES" sz="2400" dirty="0">
                <a:latin typeface="Comic Sans MS" pitchFamily="66" charset="0"/>
                <a:cs typeface="Times New Roman" pitchFamily="18" charset="0"/>
              </a:rPr>
              <a:t>en posición de bajo de la Subregión Pampa Arenosa Occidental, en transición a las Subregiones de la Depresión </a:t>
            </a:r>
            <a:r>
              <a:rPr lang="es-ES" sz="2400" dirty="0" err="1">
                <a:latin typeface="Comic Sans MS" pitchFamily="66" charset="0"/>
                <a:cs typeface="Times New Roman" pitchFamily="18" charset="0"/>
              </a:rPr>
              <a:t>Lacunar</a:t>
            </a:r>
            <a:r>
              <a:rPr lang="es-ES" sz="2400" dirty="0">
                <a:latin typeface="Comic Sans MS" pitchFamily="66" charset="0"/>
                <a:cs typeface="Times New Roman" pitchFamily="18" charset="0"/>
              </a:rPr>
              <a:t> y Pampa Deprimida Occidental, </a:t>
            </a:r>
            <a:r>
              <a:rPr lang="es-ES" sz="2400" dirty="0">
                <a:solidFill>
                  <a:srgbClr val="FFC000"/>
                </a:solidFill>
                <a:latin typeface="Comic Sans MS" pitchFamily="66" charset="0"/>
                <a:cs typeface="Times New Roman" pitchFamily="18" charset="0"/>
              </a:rPr>
              <a:t>imperfectamente drenado</a:t>
            </a:r>
            <a:r>
              <a:rPr lang="es-ES" sz="2400" dirty="0">
                <a:latin typeface="Comic Sans MS" pitchFamily="66" charset="0"/>
                <a:cs typeface="Times New Roman" pitchFamily="18" charset="0"/>
              </a:rPr>
              <a:t>, desarrollado a partir de sedimentos </a:t>
            </a:r>
            <a:r>
              <a:rPr lang="es-ES" sz="2400" dirty="0" err="1">
                <a:latin typeface="Comic Sans MS" pitchFamily="66" charset="0"/>
                <a:cs typeface="Times New Roman" pitchFamily="18" charset="0"/>
              </a:rPr>
              <a:t>loéssicos</a:t>
            </a:r>
            <a:r>
              <a:rPr lang="es-ES" sz="2400" dirty="0">
                <a:latin typeface="Comic Sans MS" pitchFamily="66" charset="0"/>
                <a:cs typeface="Times New Roman" pitchFamily="18" charset="0"/>
              </a:rPr>
              <a:t> franco arenosos, alcalinidad sódica después de los 20 cm., no salino, con </a:t>
            </a:r>
            <a:r>
              <a:rPr lang="es-ES" sz="2400" dirty="0">
                <a:solidFill>
                  <a:srgbClr val="FFC000"/>
                </a:solidFill>
                <a:latin typeface="Comic Sans MS" pitchFamily="66" charset="0"/>
                <a:cs typeface="Times New Roman" pitchFamily="18" charset="0"/>
              </a:rPr>
              <a:t>pendiente de 0,5-1 %. </a:t>
            </a:r>
            <a:endParaRPr lang="es-ES" sz="2400" dirty="0">
              <a:solidFill>
                <a:srgbClr val="FFC000"/>
              </a:solidFill>
              <a:latin typeface="Comic Sans MS" pitchFamily="66" charset="0"/>
              <a:cs typeface="Arial" charset="0"/>
            </a:endParaRPr>
          </a:p>
        </p:txBody>
      </p:sp>
      <p:sp>
        <p:nvSpPr>
          <p:cNvPr id="23555" name="4 Rectángulo"/>
          <p:cNvSpPr>
            <a:spLocks noChangeArrowheads="1"/>
          </p:cNvSpPr>
          <p:nvPr/>
        </p:nvSpPr>
        <p:spPr bwMode="auto">
          <a:xfrm>
            <a:off x="-30854" y="4513086"/>
            <a:ext cx="9144000" cy="1107996"/>
          </a:xfrm>
          <a:prstGeom prst="rect">
            <a:avLst/>
          </a:prstGeom>
          <a:noFill/>
          <a:ln w="9525">
            <a:noFill/>
            <a:miter lim="800000"/>
            <a:headEnd/>
            <a:tailEnd/>
          </a:ln>
        </p:spPr>
        <p:txBody>
          <a:bodyPr anchor="ctr">
            <a:spAutoFit/>
          </a:bodyPr>
          <a:lstStyle/>
          <a:p>
            <a:pPr algn="just">
              <a:tabLst>
                <a:tab pos="801688" algn="l"/>
                <a:tab pos="1603375" algn="l"/>
                <a:tab pos="2405063" algn="l"/>
                <a:tab pos="3206750" algn="l"/>
              </a:tabLst>
            </a:pPr>
            <a:r>
              <a:rPr lang="es-ES" sz="2200" b="1" dirty="0" smtClean="0">
                <a:solidFill>
                  <a:srgbClr val="FFC000"/>
                </a:solidFill>
                <a:latin typeface="Comic Sans MS" pitchFamily="66" charset="0"/>
                <a:ea typeface="Times New Roman" pitchFamily="18" charset="0"/>
                <a:cs typeface="Arial" charset="0"/>
              </a:rPr>
              <a:t>-Diagnóstico </a:t>
            </a:r>
            <a:r>
              <a:rPr lang="es-ES" sz="2200" b="1" dirty="0">
                <a:solidFill>
                  <a:srgbClr val="FFC000"/>
                </a:solidFill>
                <a:latin typeface="Comic Sans MS" pitchFamily="66" charset="0"/>
                <a:ea typeface="Times New Roman" pitchFamily="18" charset="0"/>
                <a:cs typeface="Arial" charset="0"/>
              </a:rPr>
              <a:t>en años de </a:t>
            </a:r>
            <a:r>
              <a:rPr lang="es-ES" sz="2200" b="1" u="sng" dirty="0">
                <a:solidFill>
                  <a:srgbClr val="FFC000"/>
                </a:solidFill>
                <a:latin typeface="Comic Sans MS" pitchFamily="66" charset="0"/>
                <a:ea typeface="Times New Roman" pitchFamily="18" charset="0"/>
                <a:cs typeface="Arial" charset="0"/>
              </a:rPr>
              <a:t>lluvias extraordinarias</a:t>
            </a:r>
            <a:r>
              <a:rPr lang="es-ES" sz="2200" b="1" dirty="0">
                <a:solidFill>
                  <a:srgbClr val="FFC000"/>
                </a:solidFill>
                <a:latin typeface="Comic Sans MS" pitchFamily="66" charset="0"/>
                <a:ea typeface="Times New Roman" pitchFamily="18" charset="0"/>
                <a:cs typeface="Arial" charset="0"/>
              </a:rPr>
              <a:t>: </a:t>
            </a:r>
            <a:r>
              <a:rPr lang="es-ES" sz="2200" b="1" dirty="0" smtClean="0">
                <a:solidFill>
                  <a:srgbClr val="FFC000"/>
                </a:solidFill>
                <a:latin typeface="Comic Sans MS" pitchFamily="66" charset="0"/>
                <a:ea typeface="Times New Roman" pitchFamily="18" charset="0"/>
                <a:cs typeface="Arial" charset="0"/>
              </a:rPr>
              <a:t>NF afecta </a:t>
            </a:r>
            <a:r>
              <a:rPr lang="es-ES" sz="2200" b="1" dirty="0">
                <a:solidFill>
                  <a:srgbClr val="FFC000"/>
                </a:solidFill>
                <a:latin typeface="Comic Sans MS" pitchFamily="66" charset="0"/>
                <a:ea typeface="Times New Roman" pitchFamily="18" charset="0"/>
                <a:cs typeface="Arial" charset="0"/>
              </a:rPr>
              <a:t>el perfil del suelo a menos de 0,40 m con más de 60 días de anegamiento; </a:t>
            </a:r>
            <a:r>
              <a:rPr lang="es-ES" sz="2200" b="1" dirty="0" smtClean="0">
                <a:solidFill>
                  <a:srgbClr val="FFC000"/>
                </a:solidFill>
                <a:latin typeface="Comic Sans MS" pitchFamily="66" charset="0"/>
                <a:ea typeface="Times New Roman" pitchFamily="18" charset="0"/>
                <a:cs typeface="Arial" charset="0"/>
              </a:rPr>
              <a:t>cobertura: 25-50</a:t>
            </a:r>
            <a:r>
              <a:rPr lang="es-ES" sz="2200" b="1" dirty="0">
                <a:solidFill>
                  <a:srgbClr val="FFC000"/>
                </a:solidFill>
                <a:latin typeface="Comic Sans MS" pitchFamily="66" charset="0"/>
                <a:ea typeface="Times New Roman" pitchFamily="18" charset="0"/>
                <a:cs typeface="Arial" charset="0"/>
              </a:rPr>
              <a:t>%; </a:t>
            </a:r>
            <a:r>
              <a:rPr lang="es-ES" sz="2200" b="1" dirty="0" smtClean="0">
                <a:solidFill>
                  <a:srgbClr val="FFC000"/>
                </a:solidFill>
                <a:latin typeface="Comic Sans MS" pitchFamily="66" charset="0"/>
                <a:ea typeface="Times New Roman" pitchFamily="18" charset="0"/>
                <a:cs typeface="Arial" charset="0"/>
              </a:rPr>
              <a:t>CE</a:t>
            </a:r>
            <a:r>
              <a:rPr lang="es-ES" sz="2200" b="1" dirty="0">
                <a:solidFill>
                  <a:srgbClr val="FFC000"/>
                </a:solidFill>
                <a:latin typeface="Comic Sans MS" pitchFamily="66" charset="0"/>
                <a:ea typeface="Times New Roman" pitchFamily="18" charset="0"/>
                <a:cs typeface="Arial" charset="0"/>
              </a:rPr>
              <a:t>: moderada (</a:t>
            </a:r>
            <a:r>
              <a:rPr lang="es-ES" sz="2200" b="1" dirty="0" smtClean="0">
                <a:solidFill>
                  <a:srgbClr val="FFC000"/>
                </a:solidFill>
                <a:latin typeface="Comic Sans MS" pitchFamily="66" charset="0"/>
                <a:ea typeface="Times New Roman" pitchFamily="18" charset="0"/>
                <a:cs typeface="Arial" charset="0"/>
              </a:rPr>
              <a:t>4-10 </a:t>
            </a:r>
            <a:r>
              <a:rPr lang="es-ES" sz="2200" b="1" dirty="0">
                <a:solidFill>
                  <a:srgbClr val="FFC000"/>
                </a:solidFill>
                <a:latin typeface="Comic Sans MS" pitchFamily="66" charset="0"/>
                <a:ea typeface="Times New Roman" pitchFamily="18" charset="0"/>
                <a:cs typeface="Arial" charset="0"/>
              </a:rPr>
              <a:t>dS.m-1 )</a:t>
            </a:r>
            <a:endParaRPr lang="es-AR" sz="2200" b="1" dirty="0">
              <a:solidFill>
                <a:srgbClr val="FFC000"/>
              </a:solidFill>
              <a:latin typeface="Comic Sans MS" pitchFamily="66" charset="0"/>
              <a:ea typeface="Times New Roman" pitchFamily="18" charset="0"/>
              <a:cs typeface="Arial" charset="0"/>
            </a:endParaRPr>
          </a:p>
        </p:txBody>
      </p:sp>
      <p:sp>
        <p:nvSpPr>
          <p:cNvPr id="4" name="Rectangle 3"/>
          <p:cNvSpPr>
            <a:spLocks noChangeArrowheads="1"/>
          </p:cNvSpPr>
          <p:nvPr/>
        </p:nvSpPr>
        <p:spPr bwMode="auto">
          <a:xfrm>
            <a:off x="-30854" y="5805264"/>
            <a:ext cx="9144000" cy="769441"/>
          </a:xfrm>
          <a:prstGeom prst="rect">
            <a:avLst/>
          </a:prstGeom>
          <a:noFill/>
          <a:ln w="9525">
            <a:noFill/>
            <a:miter lim="800000"/>
            <a:headEnd/>
            <a:tailEnd/>
          </a:ln>
        </p:spPr>
        <p:txBody>
          <a:bodyPr anchor="ctr">
            <a:spAutoFit/>
          </a:bodyPr>
          <a:lstStyle/>
          <a:p>
            <a:pPr algn="just">
              <a:tabLst>
                <a:tab pos="801688" algn="l"/>
                <a:tab pos="1603375" algn="l"/>
                <a:tab pos="2405063" algn="l"/>
                <a:tab pos="3206750" algn="l"/>
              </a:tabLst>
            </a:pPr>
            <a:r>
              <a:rPr lang="es-ES" sz="2200" b="1" dirty="0" smtClean="0">
                <a:solidFill>
                  <a:srgbClr val="FFC000"/>
                </a:solidFill>
                <a:latin typeface="Comic Sans MS" pitchFamily="66" charset="0"/>
                <a:ea typeface="Times New Roman" pitchFamily="18" charset="0"/>
                <a:cs typeface="Arial" charset="0"/>
              </a:rPr>
              <a:t>-Diagnóstico </a:t>
            </a:r>
            <a:r>
              <a:rPr lang="es-ES" sz="2200" b="1" dirty="0">
                <a:solidFill>
                  <a:srgbClr val="FFC000"/>
                </a:solidFill>
                <a:latin typeface="Comic Sans MS" pitchFamily="66" charset="0"/>
                <a:ea typeface="Times New Roman" pitchFamily="18" charset="0"/>
                <a:cs typeface="Arial" charset="0"/>
              </a:rPr>
              <a:t>en años de </a:t>
            </a:r>
            <a:r>
              <a:rPr lang="es-ES" sz="2200" b="1" u="sng" dirty="0">
                <a:solidFill>
                  <a:srgbClr val="FFC000"/>
                </a:solidFill>
                <a:latin typeface="Comic Sans MS" pitchFamily="66" charset="0"/>
                <a:ea typeface="Times New Roman" pitchFamily="18" charset="0"/>
                <a:cs typeface="Arial" charset="0"/>
              </a:rPr>
              <a:t>lluvias </a:t>
            </a:r>
            <a:r>
              <a:rPr lang="es-ES" sz="2200" b="1" u="sng" dirty="0" smtClean="0">
                <a:solidFill>
                  <a:srgbClr val="FFC000"/>
                </a:solidFill>
                <a:latin typeface="Comic Sans MS" pitchFamily="66" charset="0"/>
                <a:ea typeface="Times New Roman" pitchFamily="18" charset="0"/>
                <a:cs typeface="Arial" charset="0"/>
              </a:rPr>
              <a:t>normales</a:t>
            </a:r>
            <a:r>
              <a:rPr lang="es-ES" sz="2200" b="1" dirty="0" smtClean="0">
                <a:solidFill>
                  <a:srgbClr val="FFC000"/>
                </a:solidFill>
                <a:latin typeface="Comic Sans MS" pitchFamily="66" charset="0"/>
                <a:ea typeface="Times New Roman" pitchFamily="18" charset="0"/>
                <a:cs typeface="Arial" charset="0"/>
              </a:rPr>
              <a:t>: </a:t>
            </a:r>
            <a:r>
              <a:rPr lang="pt-BR" sz="2200" b="1" dirty="0">
                <a:solidFill>
                  <a:srgbClr val="FFC000"/>
                </a:solidFill>
                <a:latin typeface="Comic Sans MS" pitchFamily="66" charset="0"/>
                <a:ea typeface="Times New Roman" pitchFamily="18" charset="0"/>
                <a:cs typeface="Arial" charset="0"/>
              </a:rPr>
              <a:t>napa freática 2,5 m o mas de profundidad; balance hídrico anual </a:t>
            </a:r>
            <a:r>
              <a:rPr lang="pt-BR" sz="2200" b="1" dirty="0" err="1">
                <a:solidFill>
                  <a:srgbClr val="FFC000"/>
                </a:solidFill>
                <a:latin typeface="Comic Sans MS" pitchFamily="66" charset="0"/>
                <a:ea typeface="Times New Roman" pitchFamily="18" charset="0"/>
                <a:cs typeface="Arial" charset="0"/>
              </a:rPr>
              <a:t>mayor</a:t>
            </a:r>
            <a:r>
              <a:rPr lang="pt-BR" sz="2200" b="1" dirty="0">
                <a:solidFill>
                  <a:srgbClr val="FFC000"/>
                </a:solidFill>
                <a:latin typeface="Comic Sans MS" pitchFamily="66" charset="0"/>
                <a:ea typeface="Times New Roman" pitchFamily="18" charset="0"/>
                <a:cs typeface="Arial" charset="0"/>
              </a:rPr>
              <a:t> a 350 mm.</a:t>
            </a:r>
            <a:endParaRPr lang="es-ES" sz="2200" b="1" dirty="0">
              <a:solidFill>
                <a:srgbClr val="FFC000"/>
              </a:solidFill>
              <a:latin typeface="Comic Sans MS" pitchFamily="66" charset="0"/>
              <a:ea typeface="Times New Roman" pitchFamily="18" charset="0"/>
              <a:cs typeface="Arial"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0" y="0"/>
          <a:ext cx="9144000" cy="6858000"/>
        </p:xfrm>
        <a:graphic>
          <a:graphicData uri="http://schemas.openxmlformats.org/drawingml/2006/table">
            <a:tbl>
              <a:tblPr/>
              <a:tblGrid>
                <a:gridCol w="1097280">
                  <a:extLst>
                    <a:ext uri="{9D8B030D-6E8A-4147-A177-3AD203B41FA5}">
                      <a16:colId xmlns:a16="http://schemas.microsoft.com/office/drawing/2014/main" val="20000"/>
                    </a:ext>
                  </a:extLst>
                </a:gridCol>
                <a:gridCol w="8046720">
                  <a:extLst>
                    <a:ext uri="{9D8B030D-6E8A-4147-A177-3AD203B41FA5}">
                      <a16:colId xmlns:a16="http://schemas.microsoft.com/office/drawing/2014/main" val="20001"/>
                    </a:ext>
                  </a:extLst>
                </a:gridCol>
              </a:tblGrid>
              <a:tr h="1469572">
                <a:tc>
                  <a:txBody>
                    <a:bodyPr/>
                    <a:lstStyle/>
                    <a:p>
                      <a:pPr>
                        <a:lnSpc>
                          <a:spcPct val="115000"/>
                        </a:lnSpc>
                        <a:spcAft>
                          <a:spcPts val="1000"/>
                        </a:spcAft>
                      </a:pPr>
                      <a:r>
                        <a:rPr lang="es-ES" sz="2000" b="1" dirty="0" err="1">
                          <a:latin typeface="Comic Sans MS" pitchFamily="66" charset="0"/>
                          <a:ea typeface="Times New Roman"/>
                          <a:cs typeface="Times New Roman"/>
                        </a:rPr>
                        <a:t>Ap</a:t>
                      </a:r>
                      <a:endParaRPr lang="es-AR" sz="2000" dirty="0">
                        <a:latin typeface="Comic Sans MS" pitchFamily="66" charset="0"/>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s-ES" sz="2000" dirty="0">
                          <a:latin typeface="Comic Sans MS" pitchFamily="66" charset="0"/>
                          <a:ea typeface="Times New Roman"/>
                          <a:cs typeface="Times New Roman"/>
                        </a:rPr>
                        <a:t>0-20 cm; pardo muy oscuro (10YR 2/2) en húmedo; </a:t>
                      </a:r>
                      <a:r>
                        <a:rPr lang="es-ES" sz="2000" dirty="0">
                          <a:solidFill>
                            <a:srgbClr val="FFC000"/>
                          </a:solidFill>
                          <a:latin typeface="Comic Sans MS" pitchFamily="66" charset="0"/>
                          <a:ea typeface="Times New Roman"/>
                          <a:cs typeface="Times New Roman"/>
                        </a:rPr>
                        <a:t>franco arenoso</a:t>
                      </a:r>
                      <a:r>
                        <a:rPr lang="es-ES" sz="2000" dirty="0">
                          <a:latin typeface="Comic Sans MS" pitchFamily="66" charset="0"/>
                          <a:ea typeface="Times New Roman"/>
                          <a:cs typeface="Times New Roman"/>
                        </a:rPr>
                        <a:t>; bloques </a:t>
                      </a:r>
                      <a:r>
                        <a:rPr lang="es-ES" sz="2000" dirty="0" err="1">
                          <a:latin typeface="Comic Sans MS" pitchFamily="66" charset="0"/>
                          <a:ea typeface="Times New Roman"/>
                          <a:cs typeface="Times New Roman"/>
                        </a:rPr>
                        <a:t>subangulares</a:t>
                      </a:r>
                      <a:r>
                        <a:rPr lang="es-ES" sz="2000" dirty="0">
                          <a:latin typeface="Comic Sans MS" pitchFamily="66" charset="0"/>
                          <a:ea typeface="Times New Roman"/>
                          <a:cs typeface="Times New Roman"/>
                        </a:rPr>
                        <a:t> medios, moderados; blando; friable; no plástico, no adhesivo; raíces abundantes; límite inferior claro, suave.</a:t>
                      </a:r>
                      <a:endParaRPr lang="es-AR" sz="2000" dirty="0">
                        <a:latin typeface="Comic Sans MS" pitchFamily="66"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469572">
                <a:tc>
                  <a:txBody>
                    <a:bodyPr/>
                    <a:lstStyle/>
                    <a:p>
                      <a:pPr>
                        <a:lnSpc>
                          <a:spcPct val="115000"/>
                        </a:lnSpc>
                        <a:spcAft>
                          <a:spcPts val="1000"/>
                        </a:spcAft>
                      </a:pPr>
                      <a:r>
                        <a:rPr lang="es-ES" sz="2000" b="1">
                          <a:latin typeface="Comic Sans MS" pitchFamily="66" charset="0"/>
                          <a:ea typeface="Times New Roman"/>
                          <a:cs typeface="Times New Roman"/>
                        </a:rPr>
                        <a:t>Bwn</a:t>
                      </a:r>
                      <a:endParaRPr lang="es-AR" sz="2000">
                        <a:latin typeface="Comic Sans MS" pitchFamily="66" charset="0"/>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s-ES" sz="2000" dirty="0">
                          <a:latin typeface="Comic Sans MS" pitchFamily="66" charset="0"/>
                          <a:ea typeface="Times New Roman"/>
                          <a:cs typeface="Times New Roman"/>
                        </a:rPr>
                        <a:t>20-33 cm; pardo oscuro (10YR 3/3) en húmedo; </a:t>
                      </a:r>
                      <a:r>
                        <a:rPr lang="es-ES" sz="2000" dirty="0">
                          <a:solidFill>
                            <a:srgbClr val="FFC000"/>
                          </a:solidFill>
                          <a:latin typeface="Comic Sans MS" pitchFamily="66" charset="0"/>
                          <a:ea typeface="Times New Roman"/>
                          <a:cs typeface="Times New Roman"/>
                        </a:rPr>
                        <a:t>franco arenoso</a:t>
                      </a:r>
                      <a:r>
                        <a:rPr lang="es-ES" sz="2000" dirty="0">
                          <a:latin typeface="Comic Sans MS" pitchFamily="66" charset="0"/>
                          <a:ea typeface="Times New Roman"/>
                          <a:cs typeface="Times New Roman"/>
                        </a:rPr>
                        <a:t>; bloques angulares gruesos y medios moderados; ligeramente duro; firme; no plástico, no adhesivo; </a:t>
                      </a:r>
                      <a:r>
                        <a:rPr lang="es-ES" sz="2000" dirty="0">
                          <a:solidFill>
                            <a:srgbClr val="FFC000"/>
                          </a:solidFill>
                          <a:latin typeface="Comic Sans MS" pitchFamily="66" charset="0"/>
                          <a:ea typeface="Times New Roman"/>
                          <a:cs typeface="Times New Roman"/>
                        </a:rPr>
                        <a:t>moteados escasos, finos y precisos</a:t>
                      </a:r>
                      <a:r>
                        <a:rPr lang="es-ES" sz="2000" dirty="0">
                          <a:latin typeface="Comic Sans MS" pitchFamily="66" charset="0"/>
                          <a:ea typeface="Times New Roman"/>
                          <a:cs typeface="Times New Roman"/>
                        </a:rPr>
                        <a:t>; raíces comunes; límite inferior gradual, ondulado.</a:t>
                      </a:r>
                      <a:endParaRPr lang="es-AR" sz="2000" dirty="0">
                        <a:latin typeface="Comic Sans MS" pitchFamily="66"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59428">
                <a:tc>
                  <a:txBody>
                    <a:bodyPr/>
                    <a:lstStyle/>
                    <a:p>
                      <a:pPr>
                        <a:lnSpc>
                          <a:spcPct val="115000"/>
                        </a:lnSpc>
                        <a:spcAft>
                          <a:spcPts val="1000"/>
                        </a:spcAft>
                      </a:pPr>
                      <a:r>
                        <a:rPr lang="es-ES" sz="2000" b="1">
                          <a:latin typeface="Comic Sans MS" pitchFamily="66" charset="0"/>
                          <a:ea typeface="Times New Roman"/>
                          <a:cs typeface="Times New Roman"/>
                        </a:rPr>
                        <a:t>BCn</a:t>
                      </a:r>
                      <a:endParaRPr lang="es-AR" sz="2000">
                        <a:latin typeface="Comic Sans MS" pitchFamily="66" charset="0"/>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s-ES" sz="2000" dirty="0">
                          <a:latin typeface="Comic Sans MS" pitchFamily="66" charset="0"/>
                          <a:ea typeface="Times New Roman"/>
                          <a:cs typeface="Times New Roman"/>
                        </a:rPr>
                        <a:t>33-70 cm; pardo oscuro (7,5YR 3/2) en húmedo; </a:t>
                      </a:r>
                      <a:r>
                        <a:rPr lang="es-ES" sz="2000" dirty="0">
                          <a:solidFill>
                            <a:srgbClr val="FFC000"/>
                          </a:solidFill>
                          <a:latin typeface="Comic Sans MS" pitchFamily="66" charset="0"/>
                          <a:ea typeface="Times New Roman"/>
                          <a:cs typeface="Times New Roman"/>
                        </a:rPr>
                        <a:t>franco arenoso</a:t>
                      </a:r>
                      <a:r>
                        <a:rPr lang="es-ES" sz="2000" dirty="0">
                          <a:latin typeface="Comic Sans MS" pitchFamily="66" charset="0"/>
                          <a:ea typeface="Times New Roman"/>
                          <a:cs typeface="Times New Roman"/>
                        </a:rPr>
                        <a:t>; bloques </a:t>
                      </a:r>
                      <a:r>
                        <a:rPr lang="es-ES" sz="2000" dirty="0" err="1">
                          <a:latin typeface="Comic Sans MS" pitchFamily="66" charset="0"/>
                          <a:ea typeface="Times New Roman"/>
                          <a:cs typeface="Times New Roman"/>
                        </a:rPr>
                        <a:t>subangulares</a:t>
                      </a:r>
                      <a:r>
                        <a:rPr lang="es-ES" sz="2000" dirty="0">
                          <a:latin typeface="Comic Sans MS" pitchFamily="66" charset="0"/>
                          <a:ea typeface="Times New Roman"/>
                          <a:cs typeface="Times New Roman"/>
                        </a:rPr>
                        <a:t> finos, débiles; blando; friable; ligeramente plástico, ligeramente adhesivo; </a:t>
                      </a:r>
                      <a:r>
                        <a:rPr lang="es-ES" sz="2000" dirty="0">
                          <a:solidFill>
                            <a:srgbClr val="FFC000"/>
                          </a:solidFill>
                          <a:latin typeface="Comic Sans MS" pitchFamily="66" charset="0"/>
                          <a:ea typeface="Times New Roman"/>
                          <a:cs typeface="Times New Roman"/>
                        </a:rPr>
                        <a:t>escasas concreciones de hierro-manganeso y de carbonatos de calcio; moteados abundantes, finos y precisos</a:t>
                      </a:r>
                      <a:r>
                        <a:rPr lang="es-ES" sz="2000" dirty="0">
                          <a:latin typeface="Comic Sans MS" pitchFamily="66" charset="0"/>
                          <a:ea typeface="Times New Roman"/>
                          <a:cs typeface="Times New Roman"/>
                        </a:rPr>
                        <a:t>; raíces escasas; límite inferior claro y suave.</a:t>
                      </a:r>
                      <a:endParaRPr lang="es-AR" sz="2000" dirty="0">
                        <a:latin typeface="Comic Sans MS" pitchFamily="66"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59428">
                <a:tc>
                  <a:txBody>
                    <a:bodyPr/>
                    <a:lstStyle/>
                    <a:p>
                      <a:pPr>
                        <a:lnSpc>
                          <a:spcPct val="115000"/>
                        </a:lnSpc>
                        <a:spcAft>
                          <a:spcPts val="1000"/>
                        </a:spcAft>
                      </a:pPr>
                      <a:r>
                        <a:rPr lang="es-ES" sz="2000" b="1">
                          <a:latin typeface="Comic Sans MS" pitchFamily="66" charset="0"/>
                          <a:ea typeface="Times New Roman"/>
                          <a:cs typeface="Times New Roman"/>
                        </a:rPr>
                        <a:t>Ckn</a:t>
                      </a:r>
                      <a:endParaRPr lang="es-AR" sz="2000">
                        <a:latin typeface="Comic Sans MS" pitchFamily="66" charset="0"/>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s-ES" sz="2000" dirty="0">
                          <a:latin typeface="Comic Sans MS" pitchFamily="66" charset="0"/>
                          <a:ea typeface="Times New Roman"/>
                          <a:cs typeface="Times New Roman"/>
                        </a:rPr>
                        <a:t>70-100 cm a +; pardo a pardo oscuro (7,5YR 4/4) en húmedo; </a:t>
                      </a:r>
                      <a:r>
                        <a:rPr lang="es-ES" sz="2000" dirty="0">
                          <a:solidFill>
                            <a:srgbClr val="FFC000"/>
                          </a:solidFill>
                          <a:latin typeface="Comic Sans MS" pitchFamily="66" charset="0"/>
                          <a:ea typeface="Times New Roman"/>
                          <a:cs typeface="Times New Roman"/>
                        </a:rPr>
                        <a:t>franco arenoso</a:t>
                      </a:r>
                      <a:r>
                        <a:rPr lang="es-ES" sz="2000" dirty="0">
                          <a:latin typeface="Comic Sans MS" pitchFamily="66" charset="0"/>
                          <a:ea typeface="Times New Roman"/>
                          <a:cs typeface="Times New Roman"/>
                        </a:rPr>
                        <a:t>; débilmente estructurado; suelto; friable; no plástico, no adhesivo; </a:t>
                      </a:r>
                      <a:r>
                        <a:rPr lang="es-ES" sz="2000" dirty="0">
                          <a:solidFill>
                            <a:srgbClr val="FFC000"/>
                          </a:solidFill>
                          <a:latin typeface="Comic Sans MS" pitchFamily="66" charset="0"/>
                          <a:ea typeface="Times New Roman"/>
                          <a:cs typeface="Times New Roman"/>
                        </a:rPr>
                        <a:t>escasas concreciones de hierro-manganeso y abundantes de carbonatos de calcio; abundantes moteados, finos y precisos</a:t>
                      </a:r>
                      <a:r>
                        <a:rPr lang="es-ES" sz="2000" dirty="0">
                          <a:latin typeface="Comic Sans MS" pitchFamily="66" charset="0"/>
                          <a:ea typeface="Times New Roman"/>
                          <a:cs typeface="Times New Roman"/>
                        </a:rPr>
                        <a:t>.</a:t>
                      </a:r>
                      <a:endParaRPr lang="es-AR" sz="2000" dirty="0">
                        <a:latin typeface="Comic Sans MS" pitchFamily="66" charset="0"/>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0" y="0"/>
          <a:ext cx="9143999" cy="7300722"/>
        </p:xfrm>
        <a:graphic>
          <a:graphicData uri="http://schemas.openxmlformats.org/drawingml/2006/table">
            <a:tbl>
              <a:tblPr/>
              <a:tblGrid>
                <a:gridCol w="2285999">
                  <a:extLst>
                    <a:ext uri="{9D8B030D-6E8A-4147-A177-3AD203B41FA5}">
                      <a16:colId xmlns:a16="http://schemas.microsoft.com/office/drawing/2014/main" val="20000"/>
                    </a:ext>
                  </a:extLst>
                </a:gridCol>
                <a:gridCol w="1714500">
                  <a:extLst>
                    <a:ext uri="{9D8B030D-6E8A-4147-A177-3AD203B41FA5}">
                      <a16:colId xmlns:a16="http://schemas.microsoft.com/office/drawing/2014/main" val="20001"/>
                    </a:ext>
                  </a:extLst>
                </a:gridCol>
                <a:gridCol w="1714500">
                  <a:extLst>
                    <a:ext uri="{9D8B030D-6E8A-4147-A177-3AD203B41FA5}">
                      <a16:colId xmlns:a16="http://schemas.microsoft.com/office/drawing/2014/main" val="20002"/>
                    </a:ext>
                  </a:extLst>
                </a:gridCol>
                <a:gridCol w="1714500">
                  <a:extLst>
                    <a:ext uri="{9D8B030D-6E8A-4147-A177-3AD203B41FA5}">
                      <a16:colId xmlns:a16="http://schemas.microsoft.com/office/drawing/2014/main" val="20003"/>
                    </a:ext>
                  </a:extLst>
                </a:gridCol>
                <a:gridCol w="1714500">
                  <a:extLst>
                    <a:ext uri="{9D8B030D-6E8A-4147-A177-3AD203B41FA5}">
                      <a16:colId xmlns:a16="http://schemas.microsoft.com/office/drawing/2014/main" val="20004"/>
                    </a:ext>
                  </a:extLst>
                </a:gridCol>
              </a:tblGrid>
              <a:tr h="362375">
                <a:tc gridSpan="5">
                  <a:txBody>
                    <a:bodyPr/>
                    <a:lstStyle/>
                    <a:p>
                      <a:pPr>
                        <a:lnSpc>
                          <a:spcPct val="115000"/>
                        </a:lnSpc>
                        <a:spcAft>
                          <a:spcPts val="1000"/>
                        </a:spcAft>
                      </a:pPr>
                      <a:r>
                        <a:rPr lang="es-ES" sz="1100" b="1">
                          <a:latin typeface="Comic Sans MS" pitchFamily="66" charset="0"/>
                          <a:ea typeface="Times New Roman"/>
                          <a:cs typeface="Times New Roman"/>
                        </a:rPr>
                        <a:t>Datos Analíticos:</a:t>
                      </a:r>
                      <a:r>
                        <a:rPr lang="es-ES" sz="1100">
                          <a:latin typeface="Comic Sans MS" pitchFamily="66" charset="0"/>
                          <a:ea typeface="Times New Roman"/>
                          <a:cs typeface="Times New Roman"/>
                        </a:rPr>
                        <a:t/>
                      </a:r>
                      <a:br>
                        <a:rPr lang="es-ES" sz="1100">
                          <a:latin typeface="Comic Sans MS" pitchFamily="66" charset="0"/>
                          <a:ea typeface="Times New Roman"/>
                          <a:cs typeface="Times New Roman"/>
                        </a:rPr>
                      </a:br>
                      <a:r>
                        <a:rPr lang="es-ES" sz="1100">
                          <a:latin typeface="Comic Sans MS" pitchFamily="66" charset="0"/>
                          <a:ea typeface="Times New Roman"/>
                          <a:cs typeface="Times New Roman"/>
                        </a:rPr>
                        <a:t> </a:t>
                      </a:r>
                      <a:endParaRPr lang="es-AR" sz="1100">
                        <a:latin typeface="Comic Sans MS" pitchFamily="66" charset="0"/>
                        <a:ea typeface="Calibri"/>
                        <a:cs typeface="Times New Roman"/>
                      </a:endParaRPr>
                    </a:p>
                  </a:txBody>
                  <a:tcPr marL="0" marR="0" marT="0" marB="0" anchor="ctr">
                    <a:lnL>
                      <a:noFill/>
                    </a:lnL>
                    <a:lnR>
                      <a:noFill/>
                    </a:lnR>
                    <a:lnT>
                      <a:noFill/>
                    </a:lnT>
                    <a:lnB w="12700" cap="flat" cmpd="sng" algn="ctr">
                      <a:solidFill>
                        <a:srgbClr val="111111"/>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0000"/>
                  </a:ext>
                </a:extLst>
              </a:tr>
              <a:tr h="181187">
                <a:tc>
                  <a:txBody>
                    <a:bodyPr/>
                    <a:lstStyle/>
                    <a:p>
                      <a:pPr>
                        <a:lnSpc>
                          <a:spcPct val="115000"/>
                        </a:lnSpc>
                        <a:spcAft>
                          <a:spcPts val="1000"/>
                        </a:spcAft>
                      </a:pPr>
                      <a:r>
                        <a:rPr lang="es-ES" sz="1100" b="1">
                          <a:latin typeface="Comic Sans MS" pitchFamily="66" charset="0"/>
                          <a:ea typeface="Times New Roman"/>
                          <a:cs typeface="Times New Roman"/>
                        </a:rPr>
                        <a:t>Horizontes</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b="1">
                          <a:latin typeface="Comic Sans MS" pitchFamily="66" charset="0"/>
                          <a:ea typeface="Times New Roman"/>
                          <a:cs typeface="Times New Roman"/>
                        </a:rPr>
                        <a:t>Ap</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b="1">
                          <a:latin typeface="Comic Sans MS" pitchFamily="66" charset="0"/>
                          <a:ea typeface="Times New Roman"/>
                          <a:cs typeface="Times New Roman"/>
                        </a:rPr>
                        <a:t>Bwn</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b="1">
                          <a:latin typeface="Comic Sans MS" pitchFamily="66" charset="0"/>
                          <a:ea typeface="Times New Roman"/>
                          <a:cs typeface="Times New Roman"/>
                        </a:rPr>
                        <a:t>BCn</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b="1">
                          <a:latin typeface="Comic Sans MS" pitchFamily="66" charset="0"/>
                          <a:ea typeface="Times New Roman"/>
                          <a:cs typeface="Times New Roman"/>
                        </a:rPr>
                        <a:t>Ckn</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01"/>
                  </a:ext>
                </a:extLst>
              </a:tr>
              <a:tr h="181187">
                <a:tc>
                  <a:txBody>
                    <a:bodyPr/>
                    <a:lstStyle/>
                    <a:p>
                      <a:pPr>
                        <a:lnSpc>
                          <a:spcPct val="115000"/>
                        </a:lnSpc>
                        <a:spcAft>
                          <a:spcPts val="1000"/>
                        </a:spcAft>
                      </a:pPr>
                      <a:r>
                        <a:rPr lang="es-ES" sz="1100" b="1">
                          <a:latin typeface="Comic Sans MS" pitchFamily="66" charset="0"/>
                          <a:ea typeface="Times New Roman"/>
                          <a:cs typeface="Times New Roman"/>
                        </a:rPr>
                        <a:t>Profundidad (cm)</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0-20</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20-33</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33-70</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70-100</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02"/>
                  </a:ext>
                </a:extLst>
              </a:tr>
              <a:tr h="181187">
                <a:tc>
                  <a:txBody>
                    <a:bodyPr/>
                    <a:lstStyle/>
                    <a:p>
                      <a:pPr>
                        <a:lnSpc>
                          <a:spcPct val="115000"/>
                        </a:lnSpc>
                        <a:spcAft>
                          <a:spcPts val="1000"/>
                        </a:spcAft>
                      </a:pPr>
                      <a:r>
                        <a:rPr lang="es-ES" sz="1100" b="1">
                          <a:latin typeface="Comic Sans MS" pitchFamily="66" charset="0"/>
                          <a:ea typeface="Times New Roman"/>
                          <a:cs typeface="Times New Roman"/>
                        </a:rPr>
                        <a:t>Mat. orgánica (%)</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2,80</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1,61</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0,60</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0,09</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03"/>
                  </a:ext>
                </a:extLst>
              </a:tr>
              <a:tr h="181187">
                <a:tc>
                  <a:txBody>
                    <a:bodyPr/>
                    <a:lstStyle/>
                    <a:p>
                      <a:pPr>
                        <a:lnSpc>
                          <a:spcPct val="115000"/>
                        </a:lnSpc>
                        <a:spcAft>
                          <a:spcPts val="1000"/>
                        </a:spcAft>
                      </a:pPr>
                      <a:r>
                        <a:rPr lang="es-ES" sz="1100" b="1">
                          <a:latin typeface="Comic Sans MS" pitchFamily="66" charset="0"/>
                          <a:ea typeface="Times New Roman"/>
                          <a:cs typeface="Times New Roman"/>
                        </a:rPr>
                        <a:t>Carbono total (%)</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1,60</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0,93</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0,34</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0,05</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04"/>
                  </a:ext>
                </a:extLst>
              </a:tr>
              <a:tr h="181187">
                <a:tc>
                  <a:txBody>
                    <a:bodyPr/>
                    <a:lstStyle/>
                    <a:p>
                      <a:pPr>
                        <a:lnSpc>
                          <a:spcPct val="115000"/>
                        </a:lnSpc>
                        <a:spcAft>
                          <a:spcPts val="1000"/>
                        </a:spcAft>
                      </a:pPr>
                      <a:r>
                        <a:rPr lang="es-ES" sz="1100" b="1">
                          <a:latin typeface="Comic Sans MS" pitchFamily="66" charset="0"/>
                          <a:ea typeface="Times New Roman"/>
                          <a:cs typeface="Times New Roman"/>
                        </a:rPr>
                        <a:t>Nitrógeno (%)</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0,120</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0,071</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0,035</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0,05</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05"/>
                  </a:ext>
                </a:extLst>
              </a:tr>
              <a:tr h="181187">
                <a:tc>
                  <a:txBody>
                    <a:bodyPr/>
                    <a:lstStyle/>
                    <a:p>
                      <a:pPr>
                        <a:lnSpc>
                          <a:spcPct val="115000"/>
                        </a:lnSpc>
                        <a:spcAft>
                          <a:spcPts val="1000"/>
                        </a:spcAft>
                      </a:pPr>
                      <a:r>
                        <a:rPr lang="es-ES" sz="1100" b="1">
                          <a:latin typeface="Comic Sans MS" pitchFamily="66" charset="0"/>
                          <a:ea typeface="Times New Roman"/>
                          <a:cs typeface="Times New Roman"/>
                        </a:rPr>
                        <a:t>Relación C/N</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13,3</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13,1</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9,7</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NA</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06"/>
                  </a:ext>
                </a:extLst>
              </a:tr>
              <a:tr h="181187">
                <a:tc>
                  <a:txBody>
                    <a:bodyPr/>
                    <a:lstStyle/>
                    <a:p>
                      <a:pPr>
                        <a:lnSpc>
                          <a:spcPct val="115000"/>
                        </a:lnSpc>
                        <a:spcAft>
                          <a:spcPts val="1000"/>
                        </a:spcAft>
                      </a:pPr>
                      <a:r>
                        <a:rPr lang="es-ES" sz="1100" b="1">
                          <a:latin typeface="Comic Sans MS" pitchFamily="66" charset="0"/>
                          <a:ea typeface="Times New Roman"/>
                          <a:cs typeface="Times New Roman"/>
                        </a:rPr>
                        <a:t>Arcilla &lt; 2 µ (%)</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15,0</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17,0</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15,8</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14,4</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07"/>
                  </a:ext>
                </a:extLst>
              </a:tr>
              <a:tr h="181187">
                <a:tc>
                  <a:txBody>
                    <a:bodyPr/>
                    <a:lstStyle/>
                    <a:p>
                      <a:pPr>
                        <a:lnSpc>
                          <a:spcPct val="115000"/>
                        </a:lnSpc>
                        <a:spcAft>
                          <a:spcPts val="1000"/>
                        </a:spcAft>
                      </a:pPr>
                      <a:r>
                        <a:rPr lang="es-ES" sz="1100" b="1">
                          <a:latin typeface="Comic Sans MS" pitchFamily="66" charset="0"/>
                          <a:ea typeface="Times New Roman"/>
                          <a:cs typeface="Times New Roman"/>
                        </a:rPr>
                        <a:t>Limo 2-20 µ (%)</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18,1</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14,8</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16,8</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5,0</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08"/>
                  </a:ext>
                </a:extLst>
              </a:tr>
              <a:tr h="181187">
                <a:tc>
                  <a:txBody>
                    <a:bodyPr/>
                    <a:lstStyle/>
                    <a:p>
                      <a:pPr>
                        <a:lnSpc>
                          <a:spcPct val="115000"/>
                        </a:lnSpc>
                        <a:spcAft>
                          <a:spcPts val="1000"/>
                        </a:spcAft>
                      </a:pPr>
                      <a:r>
                        <a:rPr lang="es-ES" sz="1100" b="1">
                          <a:latin typeface="Comic Sans MS" pitchFamily="66" charset="0"/>
                          <a:ea typeface="Times New Roman"/>
                          <a:cs typeface="Times New Roman"/>
                        </a:rPr>
                        <a:t>Limo 2-50 µ (%)</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28,8</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30,8</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29,8</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14,6</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09"/>
                  </a:ext>
                </a:extLst>
              </a:tr>
              <a:tr h="181187">
                <a:tc>
                  <a:txBody>
                    <a:bodyPr/>
                    <a:lstStyle/>
                    <a:p>
                      <a:pPr>
                        <a:lnSpc>
                          <a:spcPct val="115000"/>
                        </a:lnSpc>
                        <a:spcAft>
                          <a:spcPts val="1000"/>
                        </a:spcAft>
                      </a:pPr>
                      <a:r>
                        <a:rPr lang="es-ES" sz="1100" b="1">
                          <a:latin typeface="Comic Sans MS" pitchFamily="66" charset="0"/>
                          <a:ea typeface="Times New Roman"/>
                          <a:cs typeface="Times New Roman"/>
                        </a:rPr>
                        <a:t>AMF 50-75 µ (%)</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4,3</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4,2</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4,8</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4,5</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10"/>
                  </a:ext>
                </a:extLst>
              </a:tr>
              <a:tr h="181187">
                <a:tc>
                  <a:txBody>
                    <a:bodyPr/>
                    <a:lstStyle/>
                    <a:p>
                      <a:pPr>
                        <a:lnSpc>
                          <a:spcPct val="115000"/>
                        </a:lnSpc>
                        <a:spcAft>
                          <a:spcPts val="1000"/>
                        </a:spcAft>
                      </a:pPr>
                      <a:r>
                        <a:rPr lang="es-ES" sz="1100" b="1">
                          <a:latin typeface="Comic Sans MS" pitchFamily="66" charset="0"/>
                          <a:ea typeface="Times New Roman"/>
                          <a:cs typeface="Times New Roman"/>
                        </a:rPr>
                        <a:t>AMF 75-100 µ (%) </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5,0</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4,8</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5,9</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5,2</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11"/>
                  </a:ext>
                </a:extLst>
              </a:tr>
              <a:tr h="181187">
                <a:tc>
                  <a:txBody>
                    <a:bodyPr/>
                    <a:lstStyle/>
                    <a:p>
                      <a:pPr>
                        <a:lnSpc>
                          <a:spcPct val="115000"/>
                        </a:lnSpc>
                        <a:spcAft>
                          <a:spcPts val="1000"/>
                        </a:spcAft>
                      </a:pPr>
                      <a:r>
                        <a:rPr lang="es-ES" sz="1100" b="1">
                          <a:latin typeface="Comic Sans MS" pitchFamily="66" charset="0"/>
                          <a:ea typeface="Times New Roman"/>
                          <a:cs typeface="Times New Roman"/>
                        </a:rPr>
                        <a:t>AMF 50-100 µ (%)</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12"/>
                  </a:ext>
                </a:extLst>
              </a:tr>
              <a:tr h="181187">
                <a:tc>
                  <a:txBody>
                    <a:bodyPr/>
                    <a:lstStyle/>
                    <a:p>
                      <a:pPr>
                        <a:lnSpc>
                          <a:spcPct val="115000"/>
                        </a:lnSpc>
                        <a:spcAft>
                          <a:spcPts val="1000"/>
                        </a:spcAft>
                      </a:pPr>
                      <a:r>
                        <a:rPr lang="es-ES" sz="1100" b="1">
                          <a:latin typeface="Comic Sans MS" pitchFamily="66" charset="0"/>
                          <a:ea typeface="Times New Roman"/>
                          <a:cs typeface="Times New Roman"/>
                        </a:rPr>
                        <a:t>AF 100-250 µ (%)</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30,3</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30,3</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30,2</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43,4</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13"/>
                  </a:ext>
                </a:extLst>
              </a:tr>
              <a:tr h="181187">
                <a:tc>
                  <a:txBody>
                    <a:bodyPr/>
                    <a:lstStyle/>
                    <a:p>
                      <a:pPr>
                        <a:lnSpc>
                          <a:spcPct val="115000"/>
                        </a:lnSpc>
                        <a:spcAft>
                          <a:spcPts val="1000"/>
                        </a:spcAft>
                      </a:pPr>
                      <a:r>
                        <a:rPr lang="es-ES" sz="1100" b="1">
                          <a:latin typeface="Comic Sans MS" pitchFamily="66" charset="0"/>
                          <a:ea typeface="Times New Roman"/>
                          <a:cs typeface="Times New Roman"/>
                        </a:rPr>
                        <a:t>AM 250-500 µ (%)</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12,0</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12,3</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12,7</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16,7</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14"/>
                  </a:ext>
                </a:extLst>
              </a:tr>
              <a:tr h="181187">
                <a:tc>
                  <a:txBody>
                    <a:bodyPr/>
                    <a:lstStyle/>
                    <a:p>
                      <a:pPr>
                        <a:lnSpc>
                          <a:spcPct val="115000"/>
                        </a:lnSpc>
                        <a:spcAft>
                          <a:spcPts val="1000"/>
                        </a:spcAft>
                      </a:pPr>
                      <a:r>
                        <a:rPr lang="es-ES" sz="1100" b="1">
                          <a:latin typeface="Comic Sans MS" pitchFamily="66" charset="0"/>
                          <a:ea typeface="Times New Roman"/>
                          <a:cs typeface="Times New Roman"/>
                        </a:rPr>
                        <a:t>AG 500-1000 µ (%)</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4,6</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0,5</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0,8</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0,6</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15"/>
                  </a:ext>
                </a:extLst>
              </a:tr>
              <a:tr h="181187">
                <a:tc>
                  <a:txBody>
                    <a:bodyPr/>
                    <a:lstStyle/>
                    <a:p>
                      <a:pPr>
                        <a:lnSpc>
                          <a:spcPct val="115000"/>
                        </a:lnSpc>
                        <a:spcAft>
                          <a:spcPts val="1000"/>
                        </a:spcAft>
                      </a:pPr>
                      <a:r>
                        <a:rPr lang="es-ES" sz="1100" b="1">
                          <a:latin typeface="Comic Sans MS" pitchFamily="66" charset="0"/>
                          <a:ea typeface="Times New Roman"/>
                          <a:cs typeface="Times New Roman"/>
                        </a:rPr>
                        <a:t>AMG 1-2 mm (%)</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16"/>
                  </a:ext>
                </a:extLst>
              </a:tr>
              <a:tr h="181187">
                <a:tc>
                  <a:txBody>
                    <a:bodyPr/>
                    <a:lstStyle/>
                    <a:p>
                      <a:pPr>
                        <a:lnSpc>
                          <a:spcPct val="115000"/>
                        </a:lnSpc>
                        <a:spcAft>
                          <a:spcPts val="1000"/>
                        </a:spcAft>
                      </a:pPr>
                      <a:r>
                        <a:rPr lang="es-ES" sz="1100" b="1">
                          <a:latin typeface="Comic Sans MS" pitchFamily="66" charset="0"/>
                          <a:ea typeface="Times New Roman"/>
                          <a:cs typeface="Times New Roman"/>
                        </a:rPr>
                        <a:t>Calcáreo (%)</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NA</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0,1</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NA</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0,6</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17"/>
                  </a:ext>
                </a:extLst>
              </a:tr>
              <a:tr h="181187">
                <a:tc>
                  <a:txBody>
                    <a:bodyPr/>
                    <a:lstStyle/>
                    <a:p>
                      <a:pPr>
                        <a:lnSpc>
                          <a:spcPct val="115000"/>
                        </a:lnSpc>
                        <a:spcAft>
                          <a:spcPts val="1000"/>
                        </a:spcAft>
                      </a:pPr>
                      <a:r>
                        <a:rPr lang="es-ES" sz="1100" b="1">
                          <a:latin typeface="Comic Sans MS" pitchFamily="66" charset="0"/>
                          <a:ea typeface="Times New Roman"/>
                          <a:cs typeface="Times New Roman"/>
                        </a:rPr>
                        <a:t>Eq.humedad (%)</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21,0</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20,6</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19,2</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14,3</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18"/>
                  </a:ext>
                </a:extLst>
              </a:tr>
              <a:tr h="181187">
                <a:tc>
                  <a:txBody>
                    <a:bodyPr/>
                    <a:lstStyle/>
                    <a:p>
                      <a:pPr>
                        <a:lnSpc>
                          <a:spcPct val="115000"/>
                        </a:lnSpc>
                        <a:spcAft>
                          <a:spcPts val="1000"/>
                        </a:spcAft>
                      </a:pPr>
                      <a:r>
                        <a:rPr lang="es-ES" sz="1100" b="1">
                          <a:latin typeface="Comic Sans MS" pitchFamily="66" charset="0"/>
                          <a:ea typeface="Times New Roman"/>
                          <a:cs typeface="Times New Roman"/>
                        </a:rPr>
                        <a:t>Re. pasta Ohms</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S/D</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S/D</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S/D</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NA</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19"/>
                  </a:ext>
                </a:extLst>
              </a:tr>
              <a:tr h="181187">
                <a:tc>
                  <a:txBody>
                    <a:bodyPr/>
                    <a:lstStyle/>
                    <a:p>
                      <a:pPr>
                        <a:lnSpc>
                          <a:spcPct val="115000"/>
                        </a:lnSpc>
                        <a:spcAft>
                          <a:spcPts val="1000"/>
                        </a:spcAft>
                      </a:pPr>
                      <a:r>
                        <a:rPr lang="es-ES" sz="1100" b="1">
                          <a:solidFill>
                            <a:srgbClr val="FFC000"/>
                          </a:solidFill>
                          <a:latin typeface="Comic Sans MS" pitchFamily="66" charset="0"/>
                          <a:ea typeface="Times New Roman"/>
                          <a:cs typeface="Times New Roman"/>
                        </a:rPr>
                        <a:t>Cond. mmhos/cm</a:t>
                      </a:r>
                      <a:endParaRPr lang="es-AR" sz="1100">
                        <a:solidFill>
                          <a:srgbClr val="FFC000"/>
                        </a:solidFill>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solidFill>
                            <a:srgbClr val="FFC000"/>
                          </a:solidFill>
                          <a:latin typeface="Comic Sans MS" pitchFamily="66" charset="0"/>
                          <a:ea typeface="Times New Roman"/>
                          <a:cs typeface="Times New Roman"/>
                        </a:rPr>
                        <a:t>0,42</a:t>
                      </a:r>
                      <a:endParaRPr lang="es-AR" sz="1100">
                        <a:solidFill>
                          <a:srgbClr val="FFC000"/>
                        </a:solidFill>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solidFill>
                            <a:srgbClr val="FFC000"/>
                          </a:solidFill>
                          <a:latin typeface="Comic Sans MS" pitchFamily="66" charset="0"/>
                          <a:ea typeface="Times New Roman"/>
                          <a:cs typeface="Times New Roman"/>
                        </a:rPr>
                        <a:t>0,40</a:t>
                      </a:r>
                      <a:endParaRPr lang="es-AR" sz="1100">
                        <a:solidFill>
                          <a:srgbClr val="FFC000"/>
                        </a:solidFill>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solidFill>
                            <a:srgbClr val="FFC000"/>
                          </a:solidFill>
                          <a:latin typeface="Comic Sans MS" pitchFamily="66" charset="0"/>
                          <a:ea typeface="Times New Roman"/>
                          <a:cs typeface="Times New Roman"/>
                        </a:rPr>
                        <a:t>0,35</a:t>
                      </a:r>
                      <a:endParaRPr lang="es-AR" sz="1100">
                        <a:solidFill>
                          <a:srgbClr val="FFC000"/>
                        </a:solidFill>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dirty="0">
                          <a:solidFill>
                            <a:srgbClr val="FFC000"/>
                          </a:solidFill>
                          <a:latin typeface="Comic Sans MS" pitchFamily="66" charset="0"/>
                          <a:ea typeface="Times New Roman"/>
                          <a:cs typeface="Times New Roman"/>
                        </a:rPr>
                        <a:t>0,35</a:t>
                      </a:r>
                      <a:endParaRPr lang="es-AR" sz="1100" dirty="0">
                        <a:solidFill>
                          <a:srgbClr val="FFC000"/>
                        </a:solidFill>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20"/>
                  </a:ext>
                </a:extLst>
              </a:tr>
              <a:tr h="181187">
                <a:tc>
                  <a:txBody>
                    <a:bodyPr/>
                    <a:lstStyle/>
                    <a:p>
                      <a:pPr>
                        <a:lnSpc>
                          <a:spcPct val="115000"/>
                        </a:lnSpc>
                        <a:spcAft>
                          <a:spcPts val="1000"/>
                        </a:spcAft>
                      </a:pPr>
                      <a:r>
                        <a:rPr lang="es-ES" sz="1100" b="1">
                          <a:latin typeface="Comic Sans MS" pitchFamily="66" charset="0"/>
                          <a:ea typeface="Times New Roman"/>
                          <a:cs typeface="Times New Roman"/>
                        </a:rPr>
                        <a:t>pH en pasta</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6,9</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7,5</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8,0</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dirty="0">
                          <a:latin typeface="Comic Sans MS" pitchFamily="66" charset="0"/>
                          <a:ea typeface="Times New Roman"/>
                          <a:cs typeface="Times New Roman"/>
                        </a:rPr>
                        <a:t>8,3</a:t>
                      </a:r>
                      <a:endParaRPr lang="es-AR" sz="1100" dirty="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21"/>
                  </a:ext>
                </a:extLst>
              </a:tr>
              <a:tr h="181187">
                <a:tc>
                  <a:txBody>
                    <a:bodyPr/>
                    <a:lstStyle/>
                    <a:p>
                      <a:pPr>
                        <a:lnSpc>
                          <a:spcPct val="115000"/>
                        </a:lnSpc>
                        <a:spcAft>
                          <a:spcPts val="1000"/>
                        </a:spcAft>
                      </a:pPr>
                      <a:r>
                        <a:rPr lang="es-ES" sz="1100" b="1">
                          <a:solidFill>
                            <a:srgbClr val="FFC000"/>
                          </a:solidFill>
                          <a:latin typeface="Comic Sans MS" pitchFamily="66" charset="0"/>
                          <a:ea typeface="Times New Roman"/>
                          <a:cs typeface="Times New Roman"/>
                        </a:rPr>
                        <a:t>pH H</a:t>
                      </a:r>
                      <a:r>
                        <a:rPr lang="es-ES" sz="1100" b="1" baseline="-25000">
                          <a:solidFill>
                            <a:srgbClr val="FFC000"/>
                          </a:solidFill>
                          <a:latin typeface="Comic Sans MS" pitchFamily="66" charset="0"/>
                          <a:ea typeface="Times New Roman"/>
                          <a:cs typeface="Times New Roman"/>
                        </a:rPr>
                        <a:t>2</a:t>
                      </a:r>
                      <a:r>
                        <a:rPr lang="es-ES" sz="1100" b="1">
                          <a:solidFill>
                            <a:srgbClr val="FFC000"/>
                          </a:solidFill>
                          <a:latin typeface="Comic Sans MS" pitchFamily="66" charset="0"/>
                          <a:ea typeface="Times New Roman"/>
                          <a:cs typeface="Times New Roman"/>
                        </a:rPr>
                        <a:t>O 1:2,5</a:t>
                      </a:r>
                      <a:endParaRPr lang="es-AR" sz="1100">
                        <a:solidFill>
                          <a:srgbClr val="FFC000"/>
                        </a:solidFill>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solidFill>
                            <a:srgbClr val="FFC000"/>
                          </a:solidFill>
                          <a:latin typeface="Comic Sans MS" pitchFamily="66" charset="0"/>
                          <a:ea typeface="Times New Roman"/>
                          <a:cs typeface="Times New Roman"/>
                        </a:rPr>
                        <a:t>7,5</a:t>
                      </a:r>
                      <a:endParaRPr lang="es-AR" sz="1100">
                        <a:solidFill>
                          <a:srgbClr val="FFC000"/>
                        </a:solidFill>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solidFill>
                            <a:srgbClr val="FFC000"/>
                          </a:solidFill>
                          <a:latin typeface="Comic Sans MS" pitchFamily="66" charset="0"/>
                          <a:ea typeface="Times New Roman"/>
                          <a:cs typeface="Times New Roman"/>
                        </a:rPr>
                        <a:t>8,4</a:t>
                      </a:r>
                      <a:endParaRPr lang="es-AR" sz="1100">
                        <a:solidFill>
                          <a:srgbClr val="FFC000"/>
                        </a:solidFill>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solidFill>
                            <a:srgbClr val="FFC000"/>
                          </a:solidFill>
                          <a:latin typeface="Comic Sans MS" pitchFamily="66" charset="0"/>
                          <a:ea typeface="Times New Roman"/>
                          <a:cs typeface="Times New Roman"/>
                        </a:rPr>
                        <a:t>8,3</a:t>
                      </a:r>
                      <a:endParaRPr lang="es-AR" sz="1100">
                        <a:solidFill>
                          <a:srgbClr val="FFC000"/>
                        </a:solidFill>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dirty="0">
                          <a:solidFill>
                            <a:srgbClr val="FFC000"/>
                          </a:solidFill>
                          <a:latin typeface="Comic Sans MS" pitchFamily="66" charset="0"/>
                          <a:ea typeface="Times New Roman"/>
                          <a:cs typeface="Times New Roman"/>
                        </a:rPr>
                        <a:t>8,9</a:t>
                      </a:r>
                      <a:endParaRPr lang="es-AR" sz="1100" dirty="0">
                        <a:solidFill>
                          <a:srgbClr val="FFC000"/>
                        </a:solidFill>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22"/>
                  </a:ext>
                </a:extLst>
              </a:tr>
              <a:tr h="181187">
                <a:tc>
                  <a:txBody>
                    <a:bodyPr/>
                    <a:lstStyle/>
                    <a:p>
                      <a:pPr>
                        <a:lnSpc>
                          <a:spcPct val="115000"/>
                        </a:lnSpc>
                        <a:spcAft>
                          <a:spcPts val="1000"/>
                        </a:spcAft>
                      </a:pPr>
                      <a:r>
                        <a:rPr lang="es-ES" sz="1100" b="1">
                          <a:latin typeface="Comic Sans MS" pitchFamily="66" charset="0"/>
                          <a:ea typeface="Times New Roman"/>
                          <a:cs typeface="Times New Roman"/>
                        </a:rPr>
                        <a:t>pH KCL 1:2,5</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6,3</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6,2</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6,3</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dirty="0">
                          <a:latin typeface="Comic Sans MS" pitchFamily="66" charset="0"/>
                          <a:ea typeface="Times New Roman"/>
                          <a:cs typeface="Times New Roman"/>
                        </a:rPr>
                        <a:t>7,0</a:t>
                      </a:r>
                      <a:endParaRPr lang="es-AR" sz="1100" dirty="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23"/>
                  </a:ext>
                </a:extLst>
              </a:tr>
              <a:tr h="181187">
                <a:tc gridSpan="5">
                  <a:txBody>
                    <a:bodyPr/>
                    <a:lstStyle/>
                    <a:p>
                      <a:pPr>
                        <a:lnSpc>
                          <a:spcPct val="115000"/>
                        </a:lnSpc>
                        <a:spcAft>
                          <a:spcPts val="1000"/>
                        </a:spcAft>
                      </a:pPr>
                      <a:r>
                        <a:rPr lang="es-ES" sz="1100" b="1" dirty="0">
                          <a:latin typeface="Comic Sans MS" pitchFamily="66" charset="0"/>
                          <a:ea typeface="Times New Roman"/>
                          <a:cs typeface="Times New Roman"/>
                        </a:rPr>
                        <a:t>       CATIONES DE CAMBIO</a:t>
                      </a:r>
                      <a:endParaRPr lang="es-AR" sz="1100" dirty="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0024"/>
                  </a:ext>
                </a:extLst>
              </a:tr>
              <a:tr h="181187">
                <a:tc>
                  <a:txBody>
                    <a:bodyPr/>
                    <a:lstStyle/>
                    <a:p>
                      <a:pPr>
                        <a:lnSpc>
                          <a:spcPct val="115000"/>
                        </a:lnSpc>
                        <a:spcAft>
                          <a:spcPts val="1000"/>
                        </a:spcAft>
                      </a:pPr>
                      <a:r>
                        <a:rPr lang="es-ES" sz="1100" b="1">
                          <a:latin typeface="Comic Sans MS" pitchFamily="66" charset="0"/>
                          <a:ea typeface="Times New Roman"/>
                          <a:cs typeface="Times New Roman"/>
                        </a:rPr>
                        <a:t>Ca++ m.eq./100gr</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7,6</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S/D</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5,6</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S/D</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25"/>
                  </a:ext>
                </a:extLst>
              </a:tr>
              <a:tr h="181187">
                <a:tc>
                  <a:txBody>
                    <a:bodyPr/>
                    <a:lstStyle/>
                    <a:p>
                      <a:pPr>
                        <a:lnSpc>
                          <a:spcPct val="115000"/>
                        </a:lnSpc>
                        <a:spcAft>
                          <a:spcPts val="1000"/>
                        </a:spcAft>
                      </a:pPr>
                      <a:r>
                        <a:rPr lang="es-ES" sz="1100" b="1">
                          <a:latin typeface="Comic Sans MS" pitchFamily="66" charset="0"/>
                          <a:ea typeface="Times New Roman"/>
                          <a:cs typeface="Times New Roman"/>
                        </a:rPr>
                        <a:t>Mg++ m.eq./100gr</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2,5</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S/D</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3,6</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S/D</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26"/>
                  </a:ext>
                </a:extLst>
              </a:tr>
              <a:tr h="181187">
                <a:tc>
                  <a:txBody>
                    <a:bodyPr/>
                    <a:lstStyle/>
                    <a:p>
                      <a:pPr>
                        <a:lnSpc>
                          <a:spcPct val="115000"/>
                        </a:lnSpc>
                        <a:spcAft>
                          <a:spcPts val="1000"/>
                        </a:spcAft>
                      </a:pPr>
                      <a:r>
                        <a:rPr lang="es-ES" sz="1100" b="1">
                          <a:latin typeface="Comic Sans MS" pitchFamily="66" charset="0"/>
                          <a:ea typeface="Times New Roman"/>
                          <a:cs typeface="Times New Roman"/>
                        </a:rPr>
                        <a:t>Na+ m.eq./100gr</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1,6</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3,1</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2,0</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1,9</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27"/>
                  </a:ext>
                </a:extLst>
              </a:tr>
              <a:tr h="181187">
                <a:tc>
                  <a:txBody>
                    <a:bodyPr/>
                    <a:lstStyle/>
                    <a:p>
                      <a:pPr>
                        <a:lnSpc>
                          <a:spcPct val="115000"/>
                        </a:lnSpc>
                        <a:spcAft>
                          <a:spcPts val="1000"/>
                        </a:spcAft>
                      </a:pPr>
                      <a:r>
                        <a:rPr lang="es-ES" sz="1100" b="1">
                          <a:latin typeface="Comic Sans MS" pitchFamily="66" charset="0"/>
                          <a:ea typeface="Times New Roman"/>
                          <a:cs typeface="Times New Roman"/>
                        </a:rPr>
                        <a:t>K m.eq./100gr</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2,7</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3,1</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2,9</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2,8</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28"/>
                  </a:ext>
                </a:extLst>
              </a:tr>
              <a:tr h="181187">
                <a:tc>
                  <a:txBody>
                    <a:bodyPr/>
                    <a:lstStyle/>
                    <a:p>
                      <a:pPr>
                        <a:lnSpc>
                          <a:spcPct val="115000"/>
                        </a:lnSpc>
                        <a:spcAft>
                          <a:spcPts val="1000"/>
                        </a:spcAft>
                      </a:pPr>
                      <a:r>
                        <a:rPr lang="es-ES" sz="1100" b="1">
                          <a:latin typeface="Comic Sans MS" pitchFamily="66" charset="0"/>
                          <a:ea typeface="Times New Roman"/>
                          <a:cs typeface="Times New Roman"/>
                        </a:rPr>
                        <a:t>H m.eq./100gr</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5,1</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S/D</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S/D</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S/D</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29"/>
                  </a:ext>
                </a:extLst>
              </a:tr>
              <a:tr h="154088">
                <a:tc gridSpan="5">
                  <a:txBody>
                    <a:bodyPr/>
                    <a:lstStyle/>
                    <a:p>
                      <a:endParaRPr lang="es-AR" sz="1100">
                        <a:latin typeface="Comic Sans MS" pitchFamily="66" charset="0"/>
                        <a:ea typeface="Times New Roman"/>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0030"/>
                  </a:ext>
                </a:extLst>
              </a:tr>
              <a:tr h="181187">
                <a:tc>
                  <a:txBody>
                    <a:bodyPr/>
                    <a:lstStyle/>
                    <a:p>
                      <a:pPr>
                        <a:lnSpc>
                          <a:spcPct val="115000"/>
                        </a:lnSpc>
                        <a:spcAft>
                          <a:spcPts val="1000"/>
                        </a:spcAft>
                      </a:pPr>
                      <a:r>
                        <a:rPr lang="es-ES" sz="1100" b="1">
                          <a:solidFill>
                            <a:srgbClr val="FFC000"/>
                          </a:solidFill>
                          <a:latin typeface="Comic Sans MS" pitchFamily="66" charset="0"/>
                          <a:ea typeface="Times New Roman"/>
                          <a:cs typeface="Times New Roman"/>
                        </a:rPr>
                        <a:t>Na (% de T)</a:t>
                      </a:r>
                      <a:endParaRPr lang="es-AR" sz="1100">
                        <a:solidFill>
                          <a:srgbClr val="FFC000"/>
                        </a:solidFill>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solidFill>
                            <a:srgbClr val="FFC000"/>
                          </a:solidFill>
                          <a:latin typeface="Comic Sans MS" pitchFamily="66" charset="0"/>
                          <a:ea typeface="Times New Roman"/>
                          <a:cs typeface="Times New Roman"/>
                        </a:rPr>
                        <a:t>10</a:t>
                      </a:r>
                      <a:endParaRPr lang="es-AR" sz="1100">
                        <a:solidFill>
                          <a:srgbClr val="FFC000"/>
                        </a:solidFill>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solidFill>
                            <a:srgbClr val="FFC000"/>
                          </a:solidFill>
                          <a:latin typeface="Comic Sans MS" pitchFamily="66" charset="0"/>
                          <a:ea typeface="Times New Roman"/>
                          <a:cs typeface="Times New Roman"/>
                        </a:rPr>
                        <a:t>20</a:t>
                      </a:r>
                      <a:endParaRPr lang="es-AR" sz="1100">
                        <a:solidFill>
                          <a:srgbClr val="FFC000"/>
                        </a:solidFill>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solidFill>
                            <a:srgbClr val="FFC000"/>
                          </a:solidFill>
                          <a:latin typeface="Comic Sans MS" pitchFamily="66" charset="0"/>
                          <a:ea typeface="Times New Roman"/>
                          <a:cs typeface="Times New Roman"/>
                        </a:rPr>
                        <a:t>14</a:t>
                      </a:r>
                      <a:endParaRPr lang="es-AR" sz="1100">
                        <a:solidFill>
                          <a:srgbClr val="FFC000"/>
                        </a:solidFill>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dirty="0">
                          <a:solidFill>
                            <a:srgbClr val="FFC000"/>
                          </a:solidFill>
                          <a:latin typeface="Comic Sans MS" pitchFamily="66" charset="0"/>
                          <a:ea typeface="Times New Roman"/>
                          <a:cs typeface="Times New Roman"/>
                        </a:rPr>
                        <a:t>15</a:t>
                      </a:r>
                      <a:endParaRPr lang="es-AR" sz="1100" dirty="0">
                        <a:solidFill>
                          <a:srgbClr val="FFC000"/>
                        </a:solidFill>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31"/>
                  </a:ext>
                </a:extLst>
              </a:tr>
              <a:tr h="181187">
                <a:tc>
                  <a:txBody>
                    <a:bodyPr/>
                    <a:lstStyle/>
                    <a:p>
                      <a:pPr>
                        <a:lnSpc>
                          <a:spcPct val="115000"/>
                        </a:lnSpc>
                        <a:spcAft>
                          <a:spcPts val="1000"/>
                        </a:spcAft>
                      </a:pPr>
                      <a:r>
                        <a:rPr lang="es-ES" sz="1100" b="1">
                          <a:latin typeface="Comic Sans MS" pitchFamily="66" charset="0"/>
                          <a:ea typeface="Times New Roman"/>
                          <a:cs typeface="Times New Roman"/>
                        </a:rPr>
                        <a:t>Suma de Bases</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14,4</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S/D</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14,1</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dirty="0">
                          <a:latin typeface="Comic Sans MS" pitchFamily="66" charset="0"/>
                          <a:ea typeface="Times New Roman"/>
                          <a:cs typeface="Times New Roman"/>
                        </a:rPr>
                        <a:t>S/D</a:t>
                      </a:r>
                      <a:endParaRPr lang="es-AR" sz="1100" dirty="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32"/>
                  </a:ext>
                </a:extLst>
              </a:tr>
              <a:tr h="181187">
                <a:tc>
                  <a:txBody>
                    <a:bodyPr/>
                    <a:lstStyle/>
                    <a:p>
                      <a:pPr>
                        <a:lnSpc>
                          <a:spcPct val="115000"/>
                        </a:lnSpc>
                        <a:spcAft>
                          <a:spcPts val="1000"/>
                        </a:spcAft>
                      </a:pPr>
                      <a:r>
                        <a:rPr lang="es-ES" sz="1100" b="1">
                          <a:latin typeface="Comic Sans MS" pitchFamily="66" charset="0"/>
                          <a:ea typeface="Times New Roman"/>
                          <a:cs typeface="Times New Roman"/>
                        </a:rPr>
                        <a:t>CIC m.eq./100gr</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15,5</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15,1</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13,8</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12,1</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33"/>
                  </a:ext>
                </a:extLst>
              </a:tr>
              <a:tr h="181187">
                <a:tc>
                  <a:txBody>
                    <a:bodyPr/>
                    <a:lstStyle/>
                    <a:p>
                      <a:pPr>
                        <a:lnSpc>
                          <a:spcPct val="115000"/>
                        </a:lnSpc>
                        <a:spcAft>
                          <a:spcPts val="1000"/>
                        </a:spcAft>
                      </a:pPr>
                      <a:r>
                        <a:rPr lang="es-ES" sz="1100" b="1">
                          <a:latin typeface="Comic Sans MS" pitchFamily="66" charset="0"/>
                          <a:ea typeface="Times New Roman"/>
                          <a:cs typeface="Times New Roman"/>
                        </a:rPr>
                        <a:t>Sat. con bases (%)</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93</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S/D</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100</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lgn="ctr">
                        <a:lnSpc>
                          <a:spcPct val="115000"/>
                        </a:lnSpc>
                        <a:spcAft>
                          <a:spcPts val="1000"/>
                        </a:spcAft>
                      </a:pPr>
                      <a:r>
                        <a:rPr lang="es-ES" sz="1100">
                          <a:latin typeface="Comic Sans MS" pitchFamily="66" charset="0"/>
                          <a:ea typeface="Times New Roman"/>
                          <a:cs typeface="Times New Roman"/>
                        </a:rPr>
                        <a:t>S/D</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0034"/>
                  </a:ext>
                </a:extLst>
              </a:tr>
              <a:tr h="181187">
                <a:tc gridSpan="5">
                  <a:txBody>
                    <a:bodyPr/>
                    <a:lstStyle/>
                    <a:p>
                      <a:pPr>
                        <a:lnSpc>
                          <a:spcPct val="115000"/>
                        </a:lnSpc>
                        <a:spcAft>
                          <a:spcPts val="1000"/>
                        </a:spcAft>
                      </a:pPr>
                      <a:r>
                        <a:rPr lang="es-ES" sz="1100" b="1">
                          <a:solidFill>
                            <a:srgbClr val="FF0000"/>
                          </a:solidFill>
                          <a:latin typeface="Comic Sans MS" pitchFamily="66" charset="0"/>
                          <a:ea typeface="Times New Roman"/>
                          <a:cs typeface="Times New Roman"/>
                        </a:rPr>
                        <a:t>      NA: No analizado     S/D: Sin datos</a:t>
                      </a:r>
                      <a:endParaRPr lang="es-AR" sz="110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0035"/>
                  </a:ext>
                </a:extLst>
              </a:tr>
              <a:tr h="181187">
                <a:tc gridSpan="5">
                  <a:txBody>
                    <a:bodyPr/>
                    <a:lstStyle/>
                    <a:p>
                      <a:pPr>
                        <a:lnSpc>
                          <a:spcPct val="115000"/>
                        </a:lnSpc>
                        <a:spcAft>
                          <a:spcPts val="0"/>
                        </a:spcAft>
                      </a:pPr>
                      <a:r>
                        <a:rPr lang="es-ES" sz="1100" dirty="0">
                          <a:latin typeface="Comic Sans MS" pitchFamily="66" charset="0"/>
                          <a:ea typeface="Times New Roman"/>
                          <a:cs typeface="Times New Roman"/>
                        </a:rPr>
                        <a:t>: </a:t>
                      </a:r>
                      <a:endParaRPr lang="es-AR" sz="1100" dirty="0">
                        <a:latin typeface="Comic Sans MS" pitchFamily="66" charset="0"/>
                        <a:ea typeface="Calibri"/>
                        <a:cs typeface="Times New Roman"/>
                      </a:endParaRPr>
                    </a:p>
                  </a:txBody>
                  <a:tcPr marL="0" marR="0" marT="0" marB="0" anchor="ctr">
                    <a:lnL w="12700" cap="flat" cmpd="sng" algn="ctr">
                      <a:solidFill>
                        <a:srgbClr val="111111"/>
                      </a:solid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solidFill>
                        <a:srgbClr val="111111"/>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0036"/>
                  </a:ext>
                </a:extLst>
              </a:tr>
            </a:tbl>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0" y="13266"/>
            <a:ext cx="9113145" cy="3785652"/>
          </a:xfrm>
          <a:prstGeom prst="rect">
            <a:avLst/>
          </a:prstGeom>
          <a:noFill/>
          <a:ln w="9525">
            <a:noFill/>
            <a:miter lim="800000"/>
            <a:headEnd/>
            <a:tailEnd/>
          </a:ln>
        </p:spPr>
        <p:txBody>
          <a:bodyPr wrap="square" anchor="ctr">
            <a:spAutoFit/>
          </a:bodyPr>
          <a:lstStyle/>
          <a:p>
            <a:pPr algn="just">
              <a:tabLst>
                <a:tab pos="801688" algn="l"/>
                <a:tab pos="1603375" algn="l"/>
                <a:tab pos="2405063" algn="l"/>
                <a:tab pos="3206750" algn="l"/>
                <a:tab pos="4008438" algn="l"/>
                <a:tab pos="4810125" algn="l"/>
                <a:tab pos="5611813" algn="l"/>
                <a:tab pos="6413500" algn="l"/>
              </a:tabLst>
            </a:pPr>
            <a:endParaRPr lang="es-ES" sz="2400" b="1" dirty="0">
              <a:latin typeface="Comic Sans MS" pitchFamily="66" charset="0"/>
              <a:ea typeface="Times New Roman" pitchFamily="18" charset="0"/>
              <a:cs typeface="Arial" charset="0"/>
            </a:endParaRPr>
          </a:p>
          <a:p>
            <a:pPr algn="ctr">
              <a:tabLst>
                <a:tab pos="801688" algn="l"/>
                <a:tab pos="1603375" algn="l"/>
                <a:tab pos="2405063" algn="l"/>
                <a:tab pos="3206750" algn="l"/>
                <a:tab pos="4008438" algn="l"/>
                <a:tab pos="4810125" algn="l"/>
                <a:tab pos="5611813" algn="l"/>
                <a:tab pos="6413500" algn="l"/>
              </a:tabLst>
            </a:pPr>
            <a:r>
              <a:rPr lang="es-ES" sz="2400" b="1" dirty="0">
                <a:latin typeface="Comic Sans MS" pitchFamily="66" charset="0"/>
                <a:ea typeface="Times New Roman" pitchFamily="18" charset="0"/>
                <a:cs typeface="Arial" charset="0"/>
              </a:rPr>
              <a:t>SERIE: CAÑADA SECA  (</a:t>
            </a:r>
            <a:r>
              <a:rPr lang="es-ES" sz="2400" b="1" dirty="0" err="1">
                <a:latin typeface="Comic Sans MS" pitchFamily="66" charset="0"/>
                <a:ea typeface="Times New Roman" pitchFamily="18" charset="0"/>
                <a:cs typeface="Arial" charset="0"/>
              </a:rPr>
              <a:t>CSe</a:t>
            </a:r>
            <a:r>
              <a:rPr lang="es-ES" sz="2400" b="1" dirty="0" smtClean="0">
                <a:latin typeface="Comic Sans MS" pitchFamily="66" charset="0"/>
                <a:ea typeface="Times New Roman" pitchFamily="18" charset="0"/>
                <a:cs typeface="Arial" charset="0"/>
              </a:rPr>
              <a:t>)</a:t>
            </a:r>
          </a:p>
          <a:p>
            <a:pPr algn="ctr">
              <a:tabLst>
                <a:tab pos="801688" algn="l"/>
                <a:tab pos="1603375" algn="l"/>
                <a:tab pos="2405063" algn="l"/>
                <a:tab pos="3206750" algn="l"/>
                <a:tab pos="4008438" algn="l"/>
                <a:tab pos="4810125" algn="l"/>
                <a:tab pos="5611813" algn="l"/>
                <a:tab pos="6008688" algn="l"/>
                <a:tab pos="6413500" algn="l"/>
              </a:tabLst>
            </a:pPr>
            <a:endParaRPr lang="es-ES" sz="2400" b="1" dirty="0">
              <a:latin typeface="Comic Sans MS" pitchFamily="66" charset="0"/>
              <a:ea typeface="Times New Roman" pitchFamily="18" charset="0"/>
              <a:cs typeface="Arial" charset="0"/>
            </a:endParaRPr>
          </a:p>
          <a:p>
            <a:pPr algn="just" eaLnBrk="0" hangingPunct="0">
              <a:tabLst>
                <a:tab pos="801688" algn="l"/>
                <a:tab pos="1603375" algn="l"/>
                <a:tab pos="2405063" algn="l"/>
                <a:tab pos="3206750" algn="l"/>
                <a:tab pos="4008438" algn="l"/>
                <a:tab pos="4810125" algn="l"/>
                <a:tab pos="5611813" algn="l"/>
                <a:tab pos="6413500" algn="l"/>
              </a:tabLst>
            </a:pPr>
            <a:r>
              <a:rPr lang="es-ES" sz="2400" dirty="0" err="1" smtClean="0">
                <a:latin typeface="Comic Sans MS" pitchFamily="66" charset="0"/>
                <a:ea typeface="Times New Roman" pitchFamily="18" charset="0"/>
                <a:cs typeface="Arial" charset="0"/>
              </a:rPr>
              <a:t>Hapludol</a:t>
            </a:r>
            <a:r>
              <a:rPr lang="es-ES" sz="2400" dirty="0" smtClean="0">
                <a:latin typeface="Comic Sans MS" pitchFamily="66" charset="0"/>
                <a:ea typeface="Times New Roman" pitchFamily="18" charset="0"/>
                <a:cs typeface="Arial" charset="0"/>
              </a:rPr>
              <a:t> </a:t>
            </a:r>
            <a:r>
              <a:rPr lang="es-ES" sz="2400" dirty="0" err="1">
                <a:latin typeface="Comic Sans MS" pitchFamily="66" charset="0"/>
                <a:ea typeface="Times New Roman" pitchFamily="18" charset="0"/>
                <a:cs typeface="Arial" charset="0"/>
              </a:rPr>
              <a:t>thapto</a:t>
            </a:r>
            <a:r>
              <a:rPr lang="es-ES" sz="2400" dirty="0">
                <a:latin typeface="Comic Sans MS" pitchFamily="66" charset="0"/>
                <a:ea typeface="Times New Roman" pitchFamily="18" charset="0"/>
                <a:cs typeface="Arial" charset="0"/>
              </a:rPr>
              <a:t> </a:t>
            </a:r>
            <a:r>
              <a:rPr lang="es-ES" sz="2400" dirty="0" err="1">
                <a:latin typeface="Comic Sans MS" pitchFamily="66" charset="0"/>
                <a:ea typeface="Times New Roman" pitchFamily="18" charset="0"/>
                <a:cs typeface="Arial" charset="0"/>
              </a:rPr>
              <a:t>argico</a:t>
            </a:r>
            <a:r>
              <a:rPr lang="es-ES" sz="2400" dirty="0">
                <a:latin typeface="Comic Sans MS" pitchFamily="66" charset="0"/>
                <a:ea typeface="Times New Roman" pitchFamily="18" charset="0"/>
                <a:cs typeface="Arial" charset="0"/>
              </a:rPr>
              <a:t>, franca gruesa, mixta, térmica, </a:t>
            </a:r>
          </a:p>
          <a:p>
            <a:pPr algn="just" eaLnBrk="0" hangingPunct="0">
              <a:tabLst>
                <a:tab pos="801688" algn="l"/>
                <a:tab pos="1603375" algn="l"/>
                <a:tab pos="2405063" algn="l"/>
                <a:tab pos="3206750" algn="l"/>
                <a:tab pos="4008438" algn="l"/>
                <a:tab pos="4810125" algn="l"/>
                <a:tab pos="5611813" algn="l"/>
                <a:tab pos="6413500" algn="l"/>
              </a:tabLst>
            </a:pPr>
            <a:endParaRPr lang="es-ES" sz="2400" dirty="0">
              <a:latin typeface="Comic Sans MS" pitchFamily="66" charset="0"/>
              <a:ea typeface="Times New Roman" pitchFamily="18" charset="0"/>
              <a:cs typeface="Arial" charset="0"/>
            </a:endParaRPr>
          </a:p>
          <a:p>
            <a:pPr algn="just" eaLnBrk="0" hangingPunct="0">
              <a:tabLst>
                <a:tab pos="801688" algn="l"/>
                <a:tab pos="1603375" algn="l"/>
                <a:tab pos="2405063" algn="l"/>
                <a:tab pos="3206750" algn="l"/>
                <a:tab pos="4008438" algn="l"/>
                <a:tab pos="4810125" algn="l"/>
                <a:tab pos="5611813" algn="l"/>
                <a:tab pos="6413500" algn="l"/>
              </a:tabLst>
            </a:pPr>
            <a:r>
              <a:rPr lang="es-ES" sz="2400" dirty="0">
                <a:latin typeface="Comic Sans MS" pitchFamily="66" charset="0"/>
                <a:ea typeface="Times New Roman" pitchFamily="18" charset="0"/>
                <a:cs typeface="Arial" charset="0"/>
              </a:rPr>
              <a:t>Relieve: normal, posición: </a:t>
            </a:r>
            <a:r>
              <a:rPr lang="es-ES" sz="2400" dirty="0">
                <a:solidFill>
                  <a:srgbClr val="FFC000"/>
                </a:solidFill>
                <a:latin typeface="Comic Sans MS" pitchFamily="66" charset="0"/>
                <a:ea typeface="Times New Roman" pitchFamily="18" charset="0"/>
                <a:cs typeface="Arial" charset="0"/>
              </a:rPr>
              <a:t>loma extendida</a:t>
            </a:r>
            <a:r>
              <a:rPr lang="es-ES" sz="2400" dirty="0">
                <a:latin typeface="Comic Sans MS" pitchFamily="66" charset="0"/>
                <a:ea typeface="Times New Roman" pitchFamily="18" charset="0"/>
                <a:cs typeface="Arial" charset="0"/>
              </a:rPr>
              <a:t>; material originario: loess pampeano; pendiente: 0-1 por ciento; </a:t>
            </a:r>
            <a:r>
              <a:rPr lang="es-ES" sz="2400" dirty="0">
                <a:solidFill>
                  <a:srgbClr val="FFC000"/>
                </a:solidFill>
                <a:latin typeface="Comic Sans MS" pitchFamily="66" charset="0"/>
                <a:ea typeface="Times New Roman" pitchFamily="18" charset="0"/>
                <a:cs typeface="Arial" charset="0"/>
              </a:rPr>
              <a:t>moderadamente bien drenado</a:t>
            </a:r>
            <a:r>
              <a:rPr lang="es-ES" sz="2400" dirty="0">
                <a:latin typeface="Comic Sans MS" pitchFamily="66" charset="0"/>
                <a:ea typeface="Times New Roman" pitchFamily="18" charset="0"/>
                <a:cs typeface="Arial" charset="0"/>
              </a:rPr>
              <a:t>; escurrimiento: medio; permeabilidad: moderada; alcalino sódico en profundidad; no salino; limitaciones de uso: drenaje, baja capacidad de intercambio catiónico,</a:t>
            </a:r>
          </a:p>
        </p:txBody>
      </p:sp>
      <p:sp>
        <p:nvSpPr>
          <p:cNvPr id="4" name="4 Rectángulo"/>
          <p:cNvSpPr>
            <a:spLocks noChangeArrowheads="1"/>
          </p:cNvSpPr>
          <p:nvPr/>
        </p:nvSpPr>
        <p:spPr bwMode="auto">
          <a:xfrm>
            <a:off x="-15428" y="4149080"/>
            <a:ext cx="9144000" cy="1107996"/>
          </a:xfrm>
          <a:prstGeom prst="rect">
            <a:avLst/>
          </a:prstGeom>
          <a:noFill/>
          <a:ln w="9525">
            <a:noFill/>
            <a:miter lim="800000"/>
            <a:headEnd/>
            <a:tailEnd/>
          </a:ln>
        </p:spPr>
        <p:txBody>
          <a:bodyPr anchor="ctr">
            <a:spAutoFit/>
          </a:bodyPr>
          <a:lstStyle/>
          <a:p>
            <a:pPr algn="just">
              <a:tabLst>
                <a:tab pos="801688" algn="l"/>
                <a:tab pos="1603375" algn="l"/>
                <a:tab pos="2405063" algn="l"/>
                <a:tab pos="3206750" algn="l"/>
              </a:tabLst>
            </a:pPr>
            <a:r>
              <a:rPr lang="es-ES" sz="2200" b="1" dirty="0" smtClean="0">
                <a:solidFill>
                  <a:srgbClr val="FFC000"/>
                </a:solidFill>
                <a:latin typeface="Comic Sans MS" pitchFamily="66" charset="0"/>
                <a:ea typeface="Times New Roman" pitchFamily="18" charset="0"/>
                <a:cs typeface="Arial" charset="0"/>
              </a:rPr>
              <a:t>-Diagnóstico </a:t>
            </a:r>
            <a:r>
              <a:rPr lang="es-ES" sz="2200" b="1" dirty="0">
                <a:solidFill>
                  <a:srgbClr val="FFC000"/>
                </a:solidFill>
                <a:latin typeface="Comic Sans MS" pitchFamily="66" charset="0"/>
                <a:ea typeface="Times New Roman" pitchFamily="18" charset="0"/>
                <a:cs typeface="Arial" charset="0"/>
              </a:rPr>
              <a:t>en años de </a:t>
            </a:r>
            <a:r>
              <a:rPr lang="es-ES" sz="2200" b="1" u="sng" dirty="0">
                <a:solidFill>
                  <a:srgbClr val="FFC000"/>
                </a:solidFill>
                <a:latin typeface="Comic Sans MS" pitchFamily="66" charset="0"/>
                <a:ea typeface="Times New Roman" pitchFamily="18" charset="0"/>
                <a:cs typeface="Arial" charset="0"/>
              </a:rPr>
              <a:t>lluvias extraordinarias</a:t>
            </a:r>
            <a:r>
              <a:rPr lang="es-ES" sz="2200" b="1" dirty="0">
                <a:solidFill>
                  <a:srgbClr val="FFC000"/>
                </a:solidFill>
                <a:latin typeface="Comic Sans MS" pitchFamily="66" charset="0"/>
                <a:ea typeface="Times New Roman" pitchFamily="18" charset="0"/>
                <a:cs typeface="Arial" charset="0"/>
              </a:rPr>
              <a:t>: napa freática afecta el perfil del suelo entre 0.80 m y 1 m ; cobertura vegetal: 25 a 50%; C.E: moderada (4 a 10 dS.m-1 ).</a:t>
            </a:r>
            <a:endParaRPr lang="es-AR" sz="2200" b="1" dirty="0">
              <a:solidFill>
                <a:srgbClr val="FFC000"/>
              </a:solidFill>
              <a:latin typeface="Comic Sans MS" pitchFamily="66" charset="0"/>
              <a:ea typeface="Times New Roman" pitchFamily="18" charset="0"/>
              <a:cs typeface="Arial" charset="0"/>
            </a:endParaRPr>
          </a:p>
        </p:txBody>
      </p:sp>
      <p:sp>
        <p:nvSpPr>
          <p:cNvPr id="5" name="Rectangle 3"/>
          <p:cNvSpPr>
            <a:spLocks noChangeArrowheads="1"/>
          </p:cNvSpPr>
          <p:nvPr/>
        </p:nvSpPr>
        <p:spPr bwMode="auto">
          <a:xfrm>
            <a:off x="-30855" y="5607238"/>
            <a:ext cx="9144000" cy="769441"/>
          </a:xfrm>
          <a:prstGeom prst="rect">
            <a:avLst/>
          </a:prstGeom>
          <a:noFill/>
          <a:ln w="9525">
            <a:noFill/>
            <a:miter lim="800000"/>
            <a:headEnd/>
            <a:tailEnd/>
          </a:ln>
        </p:spPr>
        <p:txBody>
          <a:bodyPr anchor="ctr">
            <a:spAutoFit/>
          </a:bodyPr>
          <a:lstStyle/>
          <a:p>
            <a:pPr algn="just">
              <a:tabLst>
                <a:tab pos="801688" algn="l"/>
                <a:tab pos="1603375" algn="l"/>
                <a:tab pos="2405063" algn="l"/>
                <a:tab pos="3206750" algn="l"/>
              </a:tabLst>
            </a:pPr>
            <a:r>
              <a:rPr lang="es-ES" sz="2200" b="1" dirty="0" smtClean="0">
                <a:solidFill>
                  <a:srgbClr val="FFC000"/>
                </a:solidFill>
                <a:latin typeface="Comic Sans MS" pitchFamily="66" charset="0"/>
                <a:ea typeface="Times New Roman" pitchFamily="18" charset="0"/>
                <a:cs typeface="Arial" charset="0"/>
              </a:rPr>
              <a:t>-Diagnóstico </a:t>
            </a:r>
            <a:r>
              <a:rPr lang="es-ES" sz="2200" b="1" dirty="0">
                <a:solidFill>
                  <a:srgbClr val="FFC000"/>
                </a:solidFill>
                <a:latin typeface="Comic Sans MS" pitchFamily="66" charset="0"/>
                <a:ea typeface="Times New Roman" pitchFamily="18" charset="0"/>
                <a:cs typeface="Arial" charset="0"/>
              </a:rPr>
              <a:t>en años de </a:t>
            </a:r>
            <a:r>
              <a:rPr lang="es-ES" sz="2200" b="1" u="sng" dirty="0">
                <a:solidFill>
                  <a:srgbClr val="FFC000"/>
                </a:solidFill>
                <a:latin typeface="Comic Sans MS" pitchFamily="66" charset="0"/>
                <a:ea typeface="Times New Roman" pitchFamily="18" charset="0"/>
                <a:cs typeface="Arial" charset="0"/>
              </a:rPr>
              <a:t>lluvias </a:t>
            </a:r>
            <a:r>
              <a:rPr lang="es-ES" sz="2200" b="1" u="sng" dirty="0" smtClean="0">
                <a:solidFill>
                  <a:srgbClr val="FFC000"/>
                </a:solidFill>
                <a:latin typeface="Comic Sans MS" pitchFamily="66" charset="0"/>
                <a:ea typeface="Times New Roman" pitchFamily="18" charset="0"/>
                <a:cs typeface="Arial" charset="0"/>
              </a:rPr>
              <a:t>normales</a:t>
            </a:r>
            <a:r>
              <a:rPr lang="es-ES" sz="2200" b="1" dirty="0" smtClean="0">
                <a:solidFill>
                  <a:srgbClr val="FFC000"/>
                </a:solidFill>
                <a:latin typeface="Comic Sans MS" pitchFamily="66" charset="0"/>
                <a:ea typeface="Times New Roman" pitchFamily="18" charset="0"/>
                <a:cs typeface="Arial" charset="0"/>
              </a:rPr>
              <a:t>: </a:t>
            </a:r>
            <a:r>
              <a:rPr lang="pt-BR" sz="2200" b="1" dirty="0">
                <a:solidFill>
                  <a:srgbClr val="FFC000"/>
                </a:solidFill>
                <a:latin typeface="Comic Sans MS" pitchFamily="66" charset="0"/>
                <a:ea typeface="Times New Roman" pitchFamily="18" charset="0"/>
                <a:cs typeface="Arial" charset="0"/>
              </a:rPr>
              <a:t>napa freática entre 1 y 1,5 m de profundidad; balance hídrico anual menor a 350 mm.</a:t>
            </a:r>
            <a:endParaRPr lang="es-ES" sz="2200" b="1" dirty="0">
              <a:solidFill>
                <a:srgbClr val="FFC000"/>
              </a:solidFill>
              <a:latin typeface="Comic Sans MS" pitchFamily="66" charset="0"/>
              <a:ea typeface="Times New Roman" pitchFamily="18" charset="0"/>
              <a:cs typeface="Arial"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Título"/>
          <p:cNvSpPr>
            <a:spLocks noGrp="1"/>
          </p:cNvSpPr>
          <p:nvPr>
            <p:ph type="title"/>
          </p:nvPr>
        </p:nvSpPr>
        <p:spPr>
          <a:xfrm>
            <a:off x="571500" y="0"/>
            <a:ext cx="8229600" cy="1143000"/>
          </a:xfrm>
        </p:spPr>
        <p:txBody>
          <a:bodyPr/>
          <a:lstStyle/>
          <a:p>
            <a:r>
              <a:rPr lang="es-ES" altLang="es-AR" b="1" smtClean="0">
                <a:latin typeface="Comic Sans MS" pitchFamily="66" charset="0"/>
              </a:rPr>
              <a:t>Objetivos Particulares</a:t>
            </a:r>
            <a:endParaRPr lang="es-AR" smtClean="0"/>
          </a:p>
        </p:txBody>
      </p:sp>
      <p:sp>
        <p:nvSpPr>
          <p:cNvPr id="3" name="2 Marcador de contenido"/>
          <p:cNvSpPr>
            <a:spLocks noGrp="1"/>
          </p:cNvSpPr>
          <p:nvPr>
            <p:ph idx="1"/>
          </p:nvPr>
        </p:nvSpPr>
        <p:spPr>
          <a:xfrm>
            <a:off x="428625" y="1571625"/>
            <a:ext cx="8258175" cy="4000500"/>
          </a:xfrm>
          <a:solidFill>
            <a:schemeClr val="bg2">
              <a:lumMod val="20000"/>
              <a:lumOff val="80000"/>
            </a:schemeClr>
          </a:solidFill>
        </p:spPr>
        <p:txBody>
          <a:bodyPr/>
          <a:lstStyle/>
          <a:p>
            <a:pPr algn="just">
              <a:spcAft>
                <a:spcPts val="1800"/>
              </a:spcAft>
              <a:buFont typeface="Wingdings" pitchFamily="2" charset="2"/>
              <a:buChar char="ü"/>
              <a:defRPr/>
            </a:pPr>
            <a:r>
              <a:rPr lang="es-ES" altLang="es-AR" sz="2000" b="1" dirty="0" smtClean="0">
                <a:solidFill>
                  <a:schemeClr val="bg1"/>
                </a:solidFill>
                <a:latin typeface="Comic Sans MS" pitchFamily="66" charset="0"/>
              </a:rPr>
              <a:t>Analizar las principales características y cualidades de las </a:t>
            </a:r>
            <a:r>
              <a:rPr lang="es-ES" altLang="es-AR" sz="2000" b="1" dirty="0" smtClean="0">
                <a:solidFill>
                  <a:srgbClr val="FF0000"/>
                </a:solidFill>
                <a:latin typeface="Comic Sans MS" pitchFamily="66" charset="0"/>
              </a:rPr>
              <a:t>Series de Suelos, determinar sus limitaciones y aptitud de uso bajo condiciones normales de lluvia en la región.</a:t>
            </a:r>
            <a:endParaRPr lang="es-AR" altLang="es-AR" sz="2000" b="1" dirty="0" smtClean="0">
              <a:solidFill>
                <a:srgbClr val="FF0000"/>
              </a:solidFill>
              <a:latin typeface="Comic Sans MS" pitchFamily="66" charset="0"/>
            </a:endParaRPr>
          </a:p>
          <a:p>
            <a:pPr algn="just">
              <a:spcAft>
                <a:spcPts val="1800"/>
              </a:spcAft>
              <a:buFont typeface="Wingdings" pitchFamily="2" charset="2"/>
              <a:buChar char="ü"/>
              <a:defRPr/>
            </a:pPr>
            <a:r>
              <a:rPr lang="es-ES" altLang="es-AR" sz="2000" b="1" dirty="0" smtClean="0">
                <a:solidFill>
                  <a:srgbClr val="FF0000"/>
                </a:solidFill>
                <a:latin typeface="Comic Sans MS" pitchFamily="66" charset="0"/>
              </a:rPr>
              <a:t>Determinar el riesgo de salinización </a:t>
            </a:r>
            <a:r>
              <a:rPr lang="es-ES" altLang="es-AR" sz="2000" b="1" dirty="0" smtClean="0">
                <a:solidFill>
                  <a:schemeClr val="bg1"/>
                </a:solidFill>
                <a:latin typeface="Comic Sans MS" pitchFamily="66" charset="0"/>
              </a:rPr>
              <a:t>– sin riesgo, ligero, moderado o grave – bajo condiciones de afectación por napa freática </a:t>
            </a:r>
            <a:r>
              <a:rPr lang="es-ES" altLang="es-AR" sz="2000" b="1" dirty="0" smtClean="0">
                <a:solidFill>
                  <a:srgbClr val="FF0000"/>
                </a:solidFill>
                <a:latin typeface="Comic Sans MS" pitchFamily="66" charset="0"/>
              </a:rPr>
              <a:t>en años de lluvias excepcionales</a:t>
            </a:r>
            <a:r>
              <a:rPr lang="es-ES" altLang="es-AR" sz="2000" b="1" dirty="0" smtClean="0">
                <a:solidFill>
                  <a:schemeClr val="bg1"/>
                </a:solidFill>
                <a:latin typeface="Comic Sans MS" pitchFamily="66" charset="0"/>
              </a:rPr>
              <a:t>.</a:t>
            </a:r>
            <a:endParaRPr lang="es-AR" altLang="es-AR" sz="2000" b="1" dirty="0" smtClean="0">
              <a:solidFill>
                <a:schemeClr val="bg1"/>
              </a:solidFill>
              <a:latin typeface="Comic Sans MS" pitchFamily="66" charset="0"/>
            </a:endParaRPr>
          </a:p>
          <a:p>
            <a:pPr algn="just">
              <a:spcAft>
                <a:spcPts val="1800"/>
              </a:spcAft>
              <a:buFont typeface="Wingdings" pitchFamily="2" charset="2"/>
              <a:buChar char="ü"/>
              <a:defRPr/>
            </a:pPr>
            <a:r>
              <a:rPr lang="es-ES" altLang="es-AR" sz="2000" b="1" dirty="0" smtClean="0">
                <a:solidFill>
                  <a:schemeClr val="bg1"/>
                </a:solidFill>
                <a:latin typeface="Comic Sans MS" pitchFamily="66" charset="0"/>
              </a:rPr>
              <a:t>Seleccionar los </a:t>
            </a:r>
            <a:r>
              <a:rPr lang="es-ES" altLang="es-AR" sz="2000" b="1" dirty="0" smtClean="0">
                <a:solidFill>
                  <a:srgbClr val="FF0000"/>
                </a:solidFill>
                <a:latin typeface="Comic Sans MS" pitchFamily="66" charset="0"/>
              </a:rPr>
              <a:t>usos y</a:t>
            </a:r>
            <a:r>
              <a:rPr lang="es-ES" altLang="es-AR" sz="2000" b="1" dirty="0" smtClean="0">
                <a:solidFill>
                  <a:schemeClr val="bg1"/>
                </a:solidFill>
                <a:latin typeface="Comic Sans MS" pitchFamily="66" charset="0"/>
              </a:rPr>
              <a:t> </a:t>
            </a:r>
            <a:r>
              <a:rPr lang="es-ES" altLang="es-AR" sz="2000" b="1" dirty="0" smtClean="0">
                <a:solidFill>
                  <a:srgbClr val="FF0000"/>
                </a:solidFill>
                <a:latin typeface="Comic Sans MS" pitchFamily="66" charset="0"/>
              </a:rPr>
              <a:t>prácticas de manejo </a:t>
            </a:r>
            <a:r>
              <a:rPr lang="es-ES" altLang="es-AR" sz="2000" b="1" dirty="0" smtClean="0">
                <a:solidFill>
                  <a:schemeClr val="bg1"/>
                </a:solidFill>
                <a:latin typeface="Comic Sans MS" pitchFamily="66" charset="0"/>
              </a:rPr>
              <a:t>y recuperación de suelos-series- afectados por sales y sodio considerando diferentes situaciones de diagnóstico de salinidad y </a:t>
            </a:r>
            <a:r>
              <a:rPr lang="es-ES" altLang="es-AR" sz="2000" b="1" dirty="0" err="1" smtClean="0">
                <a:solidFill>
                  <a:schemeClr val="bg1"/>
                </a:solidFill>
                <a:latin typeface="Comic Sans MS" pitchFamily="66" charset="0"/>
              </a:rPr>
              <a:t>sodicidad</a:t>
            </a:r>
            <a:r>
              <a:rPr lang="es-ES" altLang="es-AR" sz="2000" b="1" dirty="0" smtClean="0">
                <a:solidFill>
                  <a:schemeClr val="bg1"/>
                </a:solidFill>
                <a:latin typeface="Comic Sans MS" pitchFamily="66" charset="0"/>
              </a:rPr>
              <a:t> en el contexto físico-productivo de la región.</a:t>
            </a:r>
            <a:endParaRPr lang="es-AR" altLang="es-AR" sz="2000" b="1" dirty="0" smtClean="0">
              <a:solidFill>
                <a:schemeClr val="bg1"/>
              </a:solidFill>
              <a:latin typeface="Comic Sans MS" pitchFamily="66" charset="0"/>
            </a:endParaRPr>
          </a:p>
          <a:p>
            <a:pPr>
              <a:spcAft>
                <a:spcPts val="1800"/>
              </a:spcAft>
              <a:buFont typeface="Arial" charset="0"/>
              <a:buNone/>
              <a:defRPr/>
            </a:pPr>
            <a:endParaRPr lang="es-AR" sz="2000" dirty="0">
              <a:solidFill>
                <a:schemeClr val="bg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0" y="446088"/>
            <a:ext cx="9144000" cy="5883275"/>
          </a:xfrm>
          <a:prstGeom prst="rect">
            <a:avLst/>
          </a:prstGeom>
          <a:noFill/>
          <a:ln w="9525">
            <a:noFill/>
            <a:miter lim="800000"/>
            <a:headEnd/>
            <a:tailEnd/>
          </a:ln>
        </p:spPr>
        <p:txBody>
          <a:bodyPr anchor="ctr">
            <a:spAutoFit/>
          </a:bodyPr>
          <a:lstStyle/>
          <a:p>
            <a:pPr algn="just">
              <a:tabLst>
                <a:tab pos="801688" algn="l"/>
                <a:tab pos="1603375" algn="l"/>
                <a:tab pos="2405063" algn="l"/>
                <a:tab pos="3206750" algn="l"/>
                <a:tab pos="4008438" algn="l"/>
                <a:tab pos="4810125" algn="l"/>
                <a:tab pos="5611813" algn="l"/>
                <a:tab pos="6413500" algn="l"/>
              </a:tabLst>
            </a:pPr>
            <a:r>
              <a:rPr lang="es-ES" sz="2000">
                <a:latin typeface="Comic Sans MS" pitchFamily="66" charset="0"/>
                <a:ea typeface="Times New Roman" pitchFamily="18" charset="0"/>
                <a:cs typeface="Arial" charset="0"/>
              </a:rPr>
              <a:t>A1    0-25 cm  pardo rojizo oscuro (5yr 2/2) en húmedo, </a:t>
            </a:r>
            <a:r>
              <a:rPr lang="es-ES" sz="2000">
                <a:solidFill>
                  <a:srgbClr val="FFC000"/>
                </a:solidFill>
                <a:latin typeface="Comic Sans MS" pitchFamily="66" charset="0"/>
                <a:ea typeface="Times New Roman" pitchFamily="18" charset="0"/>
                <a:cs typeface="Arial" charset="0"/>
              </a:rPr>
              <a:t>franco arenoso</a:t>
            </a:r>
            <a:r>
              <a:rPr lang="es-ES" sz="2000">
                <a:latin typeface="Comic Sans MS" pitchFamily="66" charset="0"/>
                <a:ea typeface="Times New Roman" pitchFamily="18" charset="0"/>
                <a:cs typeface="Arial" charset="0"/>
              </a:rPr>
              <a:t>,  estructura en bloques subangulares medios moderados que rompen a granular,  friable en húmedo,  raíces abundantes, límite inferior gradual y suave,</a:t>
            </a:r>
            <a:endParaRPr lang="es-AR" sz="2000">
              <a:latin typeface="Comic Sans MS" pitchFamily="66" charset="0"/>
              <a:ea typeface="Times New Roman" pitchFamily="18" charset="0"/>
              <a:cs typeface="Arial" charset="0"/>
            </a:endParaRPr>
          </a:p>
          <a:p>
            <a:pPr algn="just" eaLnBrk="0" hangingPunct="0">
              <a:tabLst>
                <a:tab pos="801688" algn="l"/>
                <a:tab pos="1603375" algn="l"/>
                <a:tab pos="2405063" algn="l"/>
                <a:tab pos="3206750" algn="l"/>
                <a:tab pos="4008438" algn="l"/>
                <a:tab pos="4810125" algn="l"/>
                <a:tab pos="5611813" algn="l"/>
                <a:tab pos="6413500" algn="l"/>
              </a:tabLst>
            </a:pPr>
            <a:r>
              <a:rPr lang="es-ES" sz="2000">
                <a:latin typeface="Comic Sans MS" pitchFamily="66" charset="0"/>
                <a:ea typeface="Times New Roman" pitchFamily="18" charset="0"/>
                <a:cs typeface="Arial" charset="0"/>
              </a:rPr>
              <a:t>	AC    25-39 cm  gris rojizo oscuro (5yr 4/2) en húmedo, </a:t>
            </a:r>
            <a:r>
              <a:rPr lang="es-ES" sz="2000">
                <a:solidFill>
                  <a:srgbClr val="FFC000"/>
                </a:solidFill>
                <a:latin typeface="Comic Sans MS" pitchFamily="66" charset="0"/>
                <a:ea typeface="Times New Roman" pitchFamily="18" charset="0"/>
                <a:cs typeface="Arial" charset="0"/>
              </a:rPr>
              <a:t>franco arenoso</a:t>
            </a:r>
            <a:r>
              <a:rPr lang="es-ES" sz="2000">
                <a:latin typeface="Comic Sans MS" pitchFamily="66" charset="0"/>
                <a:ea typeface="Times New Roman" pitchFamily="18" charset="0"/>
                <a:cs typeface="Arial" charset="0"/>
              </a:rPr>
              <a:t>,  bloques subangulares y angulares medios moderados que rompen a bloques menores,  muy friable en húmedo,  límite inferior abrupto y suave,</a:t>
            </a:r>
            <a:endParaRPr lang="es-AR" sz="2000">
              <a:latin typeface="Comic Sans MS" pitchFamily="66" charset="0"/>
              <a:ea typeface="Times New Roman" pitchFamily="18" charset="0"/>
              <a:cs typeface="Arial" charset="0"/>
            </a:endParaRPr>
          </a:p>
          <a:p>
            <a:pPr algn="just" eaLnBrk="0" hangingPunct="0">
              <a:tabLst>
                <a:tab pos="801688" algn="l"/>
                <a:tab pos="1603375" algn="l"/>
                <a:tab pos="2405063" algn="l"/>
                <a:tab pos="3206750" algn="l"/>
                <a:tab pos="4008438" algn="l"/>
                <a:tab pos="4810125" algn="l"/>
                <a:tab pos="5611813" algn="l"/>
                <a:tab pos="6413500" algn="l"/>
              </a:tabLst>
            </a:pPr>
            <a:r>
              <a:rPr lang="es-ES" sz="2000">
                <a:latin typeface="Comic Sans MS" pitchFamily="66" charset="0"/>
                <a:ea typeface="Times New Roman" pitchFamily="18" charset="0"/>
                <a:cs typeface="Arial" charset="0"/>
              </a:rPr>
              <a:t>	IIB2t 39-60 cm  pardo rojizo (5yr 4/3) en húmedo,  </a:t>
            </a:r>
            <a:r>
              <a:rPr lang="es-ES" sz="2000">
                <a:solidFill>
                  <a:srgbClr val="FFC000"/>
                </a:solidFill>
                <a:latin typeface="Comic Sans MS" pitchFamily="66" charset="0"/>
                <a:ea typeface="Times New Roman" pitchFamily="18" charset="0"/>
                <a:cs typeface="Arial" charset="0"/>
              </a:rPr>
              <a:t>franco arenoso</a:t>
            </a:r>
            <a:r>
              <a:rPr lang="es-ES" sz="2000">
                <a:latin typeface="Comic Sans MS" pitchFamily="66" charset="0"/>
                <a:ea typeface="Times New Roman" pitchFamily="18" charset="0"/>
                <a:cs typeface="Arial" charset="0"/>
              </a:rPr>
              <a:t>,  estructura en prismas regulares gruesos fuerte que rompen en prismas medios,  firme en húmedo,  </a:t>
            </a:r>
            <a:r>
              <a:rPr lang="es-ES" sz="2000">
                <a:solidFill>
                  <a:srgbClr val="FFC000"/>
                </a:solidFill>
                <a:latin typeface="Comic Sans MS" pitchFamily="66" charset="0"/>
                <a:ea typeface="Times New Roman" pitchFamily="18" charset="0"/>
                <a:cs typeface="Arial" charset="0"/>
              </a:rPr>
              <a:t>moteados comunes finos y precisos</a:t>
            </a:r>
            <a:r>
              <a:rPr lang="es-ES" sz="2000">
                <a:latin typeface="Comic Sans MS" pitchFamily="66" charset="0"/>
                <a:ea typeface="Times New Roman" pitchFamily="18" charset="0"/>
                <a:cs typeface="Arial" charset="0"/>
              </a:rPr>
              <a:t>, clayskins escasos,  límite inferior claro suave,</a:t>
            </a:r>
            <a:endParaRPr lang="es-AR" sz="2000">
              <a:latin typeface="Comic Sans MS" pitchFamily="66" charset="0"/>
              <a:ea typeface="Times New Roman" pitchFamily="18" charset="0"/>
              <a:cs typeface="Arial" charset="0"/>
            </a:endParaRPr>
          </a:p>
          <a:p>
            <a:pPr algn="just" eaLnBrk="0" hangingPunct="0">
              <a:tabLst>
                <a:tab pos="801688" algn="l"/>
                <a:tab pos="1603375" algn="l"/>
                <a:tab pos="2405063" algn="l"/>
                <a:tab pos="3206750" algn="l"/>
                <a:tab pos="4008438" algn="l"/>
                <a:tab pos="4810125" algn="l"/>
                <a:tab pos="5611813" algn="l"/>
                <a:tab pos="6413500" algn="l"/>
              </a:tabLst>
            </a:pPr>
            <a:r>
              <a:rPr lang="es-ES" sz="2000">
                <a:latin typeface="Comic Sans MS" pitchFamily="66" charset="0"/>
                <a:ea typeface="Times New Roman" pitchFamily="18" charset="0"/>
                <a:cs typeface="Arial" charset="0"/>
              </a:rPr>
              <a:t>	B31   60-95 cm  pardo rojizo (5yr 4/4) en húmedo,  </a:t>
            </a:r>
            <a:r>
              <a:rPr lang="es-ES" sz="2000">
                <a:solidFill>
                  <a:srgbClr val="FFC000"/>
                </a:solidFill>
                <a:latin typeface="Comic Sans MS" pitchFamily="66" charset="0"/>
                <a:ea typeface="Times New Roman" pitchFamily="18" charset="0"/>
                <a:cs typeface="Arial" charset="0"/>
              </a:rPr>
              <a:t>franco arenoso</a:t>
            </a:r>
            <a:r>
              <a:rPr lang="es-ES" sz="2000">
                <a:latin typeface="Comic Sans MS" pitchFamily="66" charset="0"/>
                <a:ea typeface="Times New Roman" pitchFamily="18" charset="0"/>
                <a:cs typeface="Arial" charset="0"/>
              </a:rPr>
              <a:t>,  estructura en bloques angulares gruesos fuertes que rompen a bloques angulares medios,  firme en húmedo,  escasas concreciones de carbonato de calcio,  </a:t>
            </a:r>
            <a:r>
              <a:rPr lang="es-ES" sz="2000">
                <a:solidFill>
                  <a:srgbClr val="FFC000"/>
                </a:solidFill>
                <a:latin typeface="Comic Sans MS" pitchFamily="66" charset="0"/>
                <a:ea typeface="Times New Roman" pitchFamily="18" charset="0"/>
                <a:cs typeface="Arial" charset="0"/>
              </a:rPr>
              <a:t>moteados abundantes medios y precisos</a:t>
            </a:r>
            <a:r>
              <a:rPr lang="es-ES" sz="2000">
                <a:latin typeface="Comic Sans MS" pitchFamily="66" charset="0"/>
                <a:ea typeface="Times New Roman" pitchFamily="18" charset="0"/>
                <a:cs typeface="Arial" charset="0"/>
              </a:rPr>
              <a:t>, ligeramente cementado,  límite inferior claro y suave,</a:t>
            </a:r>
            <a:endParaRPr lang="es-AR" sz="2000">
              <a:latin typeface="Comic Sans MS" pitchFamily="66" charset="0"/>
              <a:ea typeface="Times New Roman" pitchFamily="18" charset="0"/>
              <a:cs typeface="Arial" charset="0"/>
            </a:endParaRPr>
          </a:p>
          <a:p>
            <a:pPr algn="just" eaLnBrk="0" hangingPunct="0">
              <a:tabLst>
                <a:tab pos="801688" algn="l"/>
                <a:tab pos="1603375" algn="l"/>
                <a:tab pos="2405063" algn="l"/>
                <a:tab pos="3206750" algn="l"/>
                <a:tab pos="4008438" algn="l"/>
                <a:tab pos="4810125" algn="l"/>
                <a:tab pos="5611813" algn="l"/>
                <a:tab pos="6413500" algn="l"/>
              </a:tabLst>
            </a:pPr>
            <a:r>
              <a:rPr lang="es-ES" sz="2000">
                <a:latin typeface="Comic Sans MS" pitchFamily="66" charset="0"/>
                <a:ea typeface="Times New Roman" pitchFamily="18" charset="0"/>
                <a:cs typeface="Arial" charset="0"/>
              </a:rPr>
              <a:t>	B32m  95-138 cm  </a:t>
            </a:r>
            <a:r>
              <a:rPr lang="es-ES" sz="2000">
                <a:solidFill>
                  <a:srgbClr val="FFC000"/>
                </a:solidFill>
                <a:latin typeface="Comic Sans MS" pitchFamily="66" charset="0"/>
                <a:ea typeface="Times New Roman" pitchFamily="18" charset="0"/>
                <a:cs typeface="Arial" charset="0"/>
              </a:rPr>
              <a:t>franco</a:t>
            </a:r>
            <a:r>
              <a:rPr lang="es-ES" sz="2000">
                <a:latin typeface="Comic Sans MS" pitchFamily="66" charset="0"/>
                <a:ea typeface="Times New Roman" pitchFamily="18" charset="0"/>
                <a:cs typeface="Arial" charset="0"/>
              </a:rPr>
              <a:t>,  extremadamente firme en húmedo, </a:t>
            </a:r>
            <a:r>
              <a:rPr lang="es-ES" sz="2000">
                <a:solidFill>
                  <a:srgbClr val="FFC000"/>
                </a:solidFill>
                <a:latin typeface="Comic Sans MS" pitchFamily="66" charset="0"/>
                <a:ea typeface="Times New Roman" pitchFamily="18" charset="0"/>
                <a:cs typeface="Arial" charset="0"/>
              </a:rPr>
              <a:t>concreciones de carbonato de calcio abundantes y de hierro escasa, moteados abundantes, medios y precisos,  cementado</a:t>
            </a:r>
            <a:r>
              <a:rPr lang="es-ES" sz="2000">
                <a:latin typeface="Comic Sans MS" pitchFamily="66" charset="0"/>
                <a:ea typeface="Times New Roman" pitchFamily="18" charset="0"/>
                <a:cs typeface="Arial" charset="0"/>
              </a:rPr>
              <a:t>,</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ChangeArrowheads="1"/>
          </p:cNvSpPr>
          <p:nvPr/>
        </p:nvSpPr>
        <p:spPr bwMode="auto">
          <a:xfrm>
            <a:off x="0" y="558800"/>
            <a:ext cx="9144000" cy="6299200"/>
          </a:xfrm>
          <a:prstGeom prst="rect">
            <a:avLst/>
          </a:prstGeom>
          <a:solidFill>
            <a:schemeClr val="tx1"/>
          </a:solidFill>
          <a:ln w="9525">
            <a:noFill/>
            <a:miter lim="800000"/>
            <a:headEnd/>
            <a:tailEnd/>
          </a:ln>
        </p:spPr>
        <p:txBody>
          <a:bodyPr anchor="ctr">
            <a:spAutoFit/>
          </a:bodyPr>
          <a:lstStyle/>
          <a:p>
            <a:pPr>
              <a:tabLst>
                <a:tab pos="801688" algn="l"/>
                <a:tab pos="1603375" algn="l"/>
                <a:tab pos="2405063" algn="l"/>
                <a:tab pos="3206750" algn="l"/>
                <a:tab pos="4008438" algn="l"/>
              </a:tabLst>
            </a:pPr>
            <a:r>
              <a:rPr lang="pt-BR" sz="1200">
                <a:latin typeface="Comic Sans MS" pitchFamily="66" charset="0"/>
                <a:ea typeface="Times New Roman" pitchFamily="18" charset="0"/>
                <a:cs typeface="Arial" charset="0"/>
              </a:rPr>
              <a:t>HORIZONTE:                 A1	AC	IIB2t	B31	B32m	</a:t>
            </a:r>
            <a:endParaRPr lang="es-AR" sz="1200">
              <a:latin typeface="Comic Sans MS" pitchFamily="66" charset="0"/>
              <a:ea typeface="Times New Roman" pitchFamily="18" charset="0"/>
              <a:cs typeface="Arial" charset="0"/>
            </a:endParaRPr>
          </a:p>
          <a:p>
            <a:pPr eaLnBrk="0" hangingPunct="0">
              <a:tabLst>
                <a:tab pos="801688" algn="l"/>
                <a:tab pos="1603375" algn="l"/>
                <a:tab pos="2405063" algn="l"/>
                <a:tab pos="3206750" algn="l"/>
                <a:tab pos="4008438" algn="l"/>
              </a:tabLst>
            </a:pPr>
            <a:r>
              <a:rPr lang="pt-BR" sz="1200">
                <a:solidFill>
                  <a:schemeClr val="bg1"/>
                </a:solidFill>
                <a:latin typeface="Comic Sans MS" pitchFamily="66" charset="0"/>
                <a:ea typeface="Times New Roman" pitchFamily="18" charset="0"/>
                <a:cs typeface="Arial" charset="0"/>
              </a:rPr>
              <a:t>PROFUND,(CM):	5-20	27-36	43-57	65-90	100-130</a:t>
            </a:r>
            <a:endParaRPr lang="es-AR" sz="1200">
              <a:solidFill>
                <a:schemeClr val="bg1"/>
              </a:solidFill>
              <a:latin typeface="Comic Sans MS" pitchFamily="66" charset="0"/>
              <a:ea typeface="Times New Roman" pitchFamily="18" charset="0"/>
              <a:cs typeface="Arial" charset="0"/>
            </a:endParaRPr>
          </a:p>
          <a:p>
            <a:pPr eaLnBrk="0" hangingPunct="0">
              <a:tabLst>
                <a:tab pos="801688" algn="l"/>
                <a:tab pos="1603375" algn="l"/>
                <a:tab pos="2405063" algn="l"/>
                <a:tab pos="3206750" algn="l"/>
                <a:tab pos="4008438" algn="l"/>
              </a:tabLst>
            </a:pPr>
            <a:r>
              <a:rPr lang="pt-BR" sz="1200">
                <a:solidFill>
                  <a:schemeClr val="bg1"/>
                </a:solidFill>
                <a:latin typeface="Comic Sans MS" pitchFamily="66" charset="0"/>
                <a:ea typeface="Times New Roman" pitchFamily="18" charset="0"/>
                <a:cs typeface="Arial" charset="0"/>
              </a:rPr>
              <a:t>MAT,ORG, (%):	1,93	0,38	0,45	0,17	0,27	</a:t>
            </a:r>
            <a:endParaRPr lang="es-AR" sz="1200">
              <a:solidFill>
                <a:schemeClr val="bg1"/>
              </a:solidFill>
              <a:latin typeface="Comic Sans MS" pitchFamily="66" charset="0"/>
              <a:ea typeface="Times New Roman" pitchFamily="18" charset="0"/>
              <a:cs typeface="Arial" charset="0"/>
            </a:endParaRPr>
          </a:p>
          <a:p>
            <a:pPr eaLnBrk="0" hangingPunct="0">
              <a:tabLst>
                <a:tab pos="801688" algn="l"/>
                <a:tab pos="1603375" algn="l"/>
                <a:tab pos="2405063" algn="l"/>
                <a:tab pos="3206750" algn="l"/>
                <a:tab pos="4008438" algn="l"/>
              </a:tabLst>
            </a:pPr>
            <a:r>
              <a:rPr lang="pt-BR" sz="1200">
                <a:solidFill>
                  <a:schemeClr val="bg1"/>
                </a:solidFill>
                <a:latin typeface="Comic Sans MS" pitchFamily="66" charset="0"/>
                <a:ea typeface="Times New Roman" pitchFamily="18" charset="0"/>
                <a:cs typeface="Arial" charset="0"/>
              </a:rPr>
              <a:t>CAR,TOTAL(%):	1,12	0,22	0,26	0,10	0,16	</a:t>
            </a:r>
            <a:endParaRPr lang="es-AR" sz="1200">
              <a:solidFill>
                <a:schemeClr val="bg1"/>
              </a:solidFill>
              <a:latin typeface="Comic Sans MS" pitchFamily="66" charset="0"/>
              <a:ea typeface="Times New Roman" pitchFamily="18" charset="0"/>
              <a:cs typeface="Arial" charset="0"/>
            </a:endParaRPr>
          </a:p>
          <a:p>
            <a:pPr eaLnBrk="0" hangingPunct="0">
              <a:tabLst>
                <a:tab pos="801688" algn="l"/>
                <a:tab pos="1603375" algn="l"/>
                <a:tab pos="2405063" algn="l"/>
                <a:tab pos="3206750" algn="l"/>
                <a:tab pos="4008438" algn="l"/>
              </a:tabLst>
            </a:pPr>
            <a:r>
              <a:rPr lang="pt-BR" sz="1200">
                <a:solidFill>
                  <a:schemeClr val="bg1"/>
                </a:solidFill>
                <a:latin typeface="Comic Sans MS" pitchFamily="66" charset="0"/>
                <a:ea typeface="Times New Roman" pitchFamily="18" charset="0"/>
                <a:cs typeface="Arial" charset="0"/>
              </a:rPr>
              <a:t>NITROGENO(%):	0,102						</a:t>
            </a:r>
            <a:endParaRPr lang="es-AR" sz="1200">
              <a:solidFill>
                <a:schemeClr val="bg1"/>
              </a:solidFill>
              <a:latin typeface="Comic Sans MS" pitchFamily="66" charset="0"/>
              <a:ea typeface="Times New Roman" pitchFamily="18" charset="0"/>
              <a:cs typeface="Arial" charset="0"/>
            </a:endParaRPr>
          </a:p>
          <a:p>
            <a:pPr eaLnBrk="0" hangingPunct="0">
              <a:tabLst>
                <a:tab pos="801688" algn="l"/>
                <a:tab pos="1603375" algn="l"/>
                <a:tab pos="2405063" algn="l"/>
                <a:tab pos="3206750" algn="l"/>
                <a:tab pos="4008438" algn="l"/>
              </a:tabLst>
            </a:pPr>
            <a:r>
              <a:rPr lang="pt-BR" sz="1200">
                <a:solidFill>
                  <a:schemeClr val="bg1"/>
                </a:solidFill>
                <a:latin typeface="Comic Sans MS" pitchFamily="66" charset="0"/>
                <a:ea typeface="Times New Roman" pitchFamily="18" charset="0"/>
                <a:cs typeface="Arial" charset="0"/>
              </a:rPr>
              <a:t>RELACION C/N:	10,9						</a:t>
            </a:r>
            <a:endParaRPr lang="es-AR" sz="1200">
              <a:solidFill>
                <a:schemeClr val="bg1"/>
              </a:solidFill>
              <a:latin typeface="Comic Sans MS" pitchFamily="66" charset="0"/>
              <a:ea typeface="Times New Roman" pitchFamily="18" charset="0"/>
              <a:cs typeface="Arial" charset="0"/>
            </a:endParaRPr>
          </a:p>
          <a:p>
            <a:pPr eaLnBrk="0" hangingPunct="0">
              <a:tabLst>
                <a:tab pos="801688" algn="l"/>
                <a:tab pos="1603375" algn="l"/>
                <a:tab pos="2405063" algn="l"/>
                <a:tab pos="3206750" algn="l"/>
                <a:tab pos="4008438" algn="l"/>
              </a:tabLst>
            </a:pPr>
            <a:r>
              <a:rPr lang="pt-BR" sz="1200">
                <a:solidFill>
                  <a:schemeClr val="bg1"/>
                </a:solidFill>
                <a:latin typeface="Comic Sans MS" pitchFamily="66" charset="0"/>
                <a:ea typeface="Times New Roman" pitchFamily="18" charset="0"/>
                <a:cs typeface="Arial" charset="0"/>
              </a:rPr>
              <a:t>FOSFORO (PPM):	3,5	1,7	3,0	5,7	3,6	</a:t>
            </a:r>
            <a:endParaRPr lang="es-AR" sz="1200">
              <a:solidFill>
                <a:schemeClr val="bg1"/>
              </a:solidFill>
              <a:latin typeface="Comic Sans MS" pitchFamily="66" charset="0"/>
              <a:ea typeface="Times New Roman" pitchFamily="18" charset="0"/>
              <a:cs typeface="Arial" charset="0"/>
            </a:endParaRPr>
          </a:p>
          <a:p>
            <a:pPr eaLnBrk="0" hangingPunct="0">
              <a:tabLst>
                <a:tab pos="801688" algn="l"/>
                <a:tab pos="1603375" algn="l"/>
                <a:tab pos="2405063" algn="l"/>
                <a:tab pos="3206750" algn="l"/>
                <a:tab pos="4008438" algn="l"/>
              </a:tabLst>
            </a:pPr>
            <a:r>
              <a:rPr lang="pt-BR" sz="1200">
                <a:solidFill>
                  <a:schemeClr val="bg1"/>
                </a:solidFill>
                <a:latin typeface="Comic Sans MS" pitchFamily="66" charset="0"/>
                <a:ea typeface="Times New Roman" pitchFamily="18" charset="0"/>
                <a:cs typeface="Arial" charset="0"/>
              </a:rPr>
              <a:t>ARCILLA  (%):	14,5	9,2	17,5	15,1	20,9	</a:t>
            </a:r>
            <a:endParaRPr lang="es-AR" sz="1200">
              <a:solidFill>
                <a:schemeClr val="bg1"/>
              </a:solidFill>
              <a:latin typeface="Comic Sans MS" pitchFamily="66" charset="0"/>
              <a:ea typeface="Times New Roman" pitchFamily="18" charset="0"/>
              <a:cs typeface="Arial" charset="0"/>
            </a:endParaRPr>
          </a:p>
          <a:p>
            <a:pPr eaLnBrk="0" hangingPunct="0">
              <a:tabLst>
                <a:tab pos="801688" algn="l"/>
                <a:tab pos="1603375" algn="l"/>
                <a:tab pos="2405063" algn="l"/>
                <a:tab pos="3206750" algn="l"/>
                <a:tab pos="4008438" algn="l"/>
              </a:tabLst>
            </a:pPr>
            <a:r>
              <a:rPr lang="pt-BR" sz="1200">
                <a:solidFill>
                  <a:schemeClr val="bg1"/>
                </a:solidFill>
                <a:latin typeface="Comic Sans MS" pitchFamily="66" charset="0"/>
                <a:ea typeface="Times New Roman" pitchFamily="18" charset="0"/>
                <a:cs typeface="Arial" charset="0"/>
              </a:rPr>
              <a:t>LIMO 2-20 (%):	8,3	8,5	6,3	7,8	13,9	</a:t>
            </a:r>
            <a:endParaRPr lang="es-AR" sz="1200">
              <a:solidFill>
                <a:schemeClr val="bg1"/>
              </a:solidFill>
              <a:latin typeface="Comic Sans MS" pitchFamily="66" charset="0"/>
              <a:ea typeface="Times New Roman" pitchFamily="18" charset="0"/>
              <a:cs typeface="Arial" charset="0"/>
            </a:endParaRPr>
          </a:p>
          <a:p>
            <a:pPr eaLnBrk="0" hangingPunct="0">
              <a:tabLst>
                <a:tab pos="801688" algn="l"/>
                <a:tab pos="1603375" algn="l"/>
                <a:tab pos="2405063" algn="l"/>
                <a:tab pos="3206750" algn="l"/>
                <a:tab pos="4008438" algn="l"/>
              </a:tabLst>
            </a:pPr>
            <a:r>
              <a:rPr lang="pt-BR" sz="1200">
                <a:solidFill>
                  <a:schemeClr val="bg1"/>
                </a:solidFill>
                <a:latin typeface="Comic Sans MS" pitchFamily="66" charset="0"/>
                <a:ea typeface="Times New Roman" pitchFamily="18" charset="0"/>
                <a:cs typeface="Arial" charset="0"/>
              </a:rPr>
              <a:t>LIMO 2-50(%):	20,7	18,4	14,2	15,5	31,1	</a:t>
            </a:r>
            <a:endParaRPr lang="es-AR" sz="1200">
              <a:solidFill>
                <a:schemeClr val="bg1"/>
              </a:solidFill>
              <a:latin typeface="Comic Sans MS" pitchFamily="66" charset="0"/>
              <a:ea typeface="Times New Roman" pitchFamily="18" charset="0"/>
              <a:cs typeface="Arial" charset="0"/>
            </a:endParaRPr>
          </a:p>
          <a:p>
            <a:pPr eaLnBrk="0" hangingPunct="0">
              <a:tabLst>
                <a:tab pos="801688" algn="l"/>
                <a:tab pos="1603375" algn="l"/>
                <a:tab pos="2405063" algn="l"/>
                <a:tab pos="3206750" algn="l"/>
                <a:tab pos="4008438" algn="l"/>
              </a:tabLst>
            </a:pPr>
            <a:r>
              <a:rPr lang="pt-BR" sz="1200">
                <a:solidFill>
                  <a:schemeClr val="bg1"/>
                </a:solidFill>
                <a:latin typeface="Comic Sans MS" pitchFamily="66" charset="0"/>
                <a:ea typeface="Times New Roman" pitchFamily="18" charset="0"/>
                <a:cs typeface="Arial" charset="0"/>
              </a:rPr>
              <a:t>AMF 50-75(%):	6,7	7,3	7,4	7,1	6,8	</a:t>
            </a:r>
            <a:endParaRPr lang="es-AR" sz="1200">
              <a:solidFill>
                <a:schemeClr val="bg1"/>
              </a:solidFill>
              <a:latin typeface="Comic Sans MS" pitchFamily="66" charset="0"/>
              <a:ea typeface="Times New Roman" pitchFamily="18" charset="0"/>
              <a:cs typeface="Arial" charset="0"/>
            </a:endParaRPr>
          </a:p>
          <a:p>
            <a:pPr eaLnBrk="0" hangingPunct="0">
              <a:tabLst>
                <a:tab pos="801688" algn="l"/>
                <a:tab pos="1603375" algn="l"/>
                <a:tab pos="2405063" algn="l"/>
                <a:tab pos="3206750" algn="l"/>
                <a:tab pos="4008438" algn="l"/>
              </a:tabLst>
            </a:pPr>
            <a:r>
              <a:rPr lang="pt-BR" sz="1200">
                <a:solidFill>
                  <a:schemeClr val="bg1"/>
                </a:solidFill>
                <a:latin typeface="Comic Sans MS" pitchFamily="66" charset="0"/>
                <a:ea typeface="Times New Roman" pitchFamily="18" charset="0"/>
                <a:cs typeface="Arial" charset="0"/>
              </a:rPr>
              <a:t>AMF 75-100 %:	23,5	21,7	21,2	20,7	18,1	</a:t>
            </a:r>
            <a:endParaRPr lang="es-AR" sz="1200">
              <a:solidFill>
                <a:schemeClr val="bg1"/>
              </a:solidFill>
              <a:latin typeface="Comic Sans MS" pitchFamily="66" charset="0"/>
              <a:ea typeface="Times New Roman" pitchFamily="18" charset="0"/>
              <a:cs typeface="Arial" charset="0"/>
            </a:endParaRPr>
          </a:p>
          <a:p>
            <a:pPr eaLnBrk="0" hangingPunct="0">
              <a:tabLst>
                <a:tab pos="801688" algn="l"/>
                <a:tab pos="1603375" algn="l"/>
                <a:tab pos="2405063" algn="l"/>
                <a:tab pos="3206750" algn="l"/>
                <a:tab pos="4008438" algn="l"/>
              </a:tabLst>
            </a:pPr>
            <a:r>
              <a:rPr lang="pt-BR" sz="1200">
                <a:solidFill>
                  <a:schemeClr val="bg1"/>
                </a:solidFill>
                <a:latin typeface="Comic Sans MS" pitchFamily="66" charset="0"/>
                <a:ea typeface="Times New Roman" pitchFamily="18" charset="0"/>
                <a:cs typeface="Arial" charset="0"/>
              </a:rPr>
              <a:t>AMF 50-100 %:							</a:t>
            </a:r>
            <a:endParaRPr lang="es-AR" sz="1200">
              <a:solidFill>
                <a:schemeClr val="bg1"/>
              </a:solidFill>
              <a:latin typeface="Comic Sans MS" pitchFamily="66" charset="0"/>
              <a:ea typeface="Times New Roman" pitchFamily="18" charset="0"/>
              <a:cs typeface="Arial" charset="0"/>
            </a:endParaRPr>
          </a:p>
          <a:p>
            <a:pPr eaLnBrk="0" hangingPunct="0">
              <a:tabLst>
                <a:tab pos="801688" algn="l"/>
                <a:tab pos="1603375" algn="l"/>
                <a:tab pos="2405063" algn="l"/>
                <a:tab pos="3206750" algn="l"/>
                <a:tab pos="4008438" algn="l"/>
              </a:tabLst>
            </a:pPr>
            <a:r>
              <a:rPr lang="pt-BR" sz="1200">
                <a:solidFill>
                  <a:schemeClr val="bg1"/>
                </a:solidFill>
                <a:latin typeface="Comic Sans MS" pitchFamily="66" charset="0"/>
                <a:ea typeface="Times New Roman" pitchFamily="18" charset="0"/>
                <a:cs typeface="Arial" charset="0"/>
              </a:rPr>
              <a:t>AF 100-250 %: 	32,2	40,8	37,5	39,7	20,6	</a:t>
            </a:r>
            <a:endParaRPr lang="es-AR" sz="1200">
              <a:solidFill>
                <a:schemeClr val="bg1"/>
              </a:solidFill>
              <a:latin typeface="Comic Sans MS" pitchFamily="66" charset="0"/>
              <a:ea typeface="Times New Roman" pitchFamily="18" charset="0"/>
              <a:cs typeface="Arial" charset="0"/>
            </a:endParaRPr>
          </a:p>
          <a:p>
            <a:pPr eaLnBrk="0" hangingPunct="0">
              <a:tabLst>
                <a:tab pos="801688" algn="l"/>
                <a:tab pos="1603375" algn="l"/>
                <a:tab pos="2405063" algn="l"/>
                <a:tab pos="3206750" algn="l"/>
                <a:tab pos="4008438" algn="l"/>
              </a:tabLst>
            </a:pPr>
            <a:r>
              <a:rPr lang="pt-BR" sz="1200">
                <a:solidFill>
                  <a:schemeClr val="bg1"/>
                </a:solidFill>
                <a:latin typeface="Comic Sans MS" pitchFamily="66" charset="0"/>
                <a:ea typeface="Times New Roman" pitchFamily="18" charset="0"/>
                <a:cs typeface="Arial" charset="0"/>
              </a:rPr>
              <a:t>AM 250-500 %:	1,8	2,1	1,7	1,6	9,7	</a:t>
            </a:r>
            <a:endParaRPr lang="es-AR" sz="1200">
              <a:solidFill>
                <a:schemeClr val="bg1"/>
              </a:solidFill>
              <a:latin typeface="Comic Sans MS" pitchFamily="66" charset="0"/>
              <a:ea typeface="Times New Roman" pitchFamily="18" charset="0"/>
              <a:cs typeface="Arial" charset="0"/>
            </a:endParaRPr>
          </a:p>
          <a:p>
            <a:pPr eaLnBrk="0" hangingPunct="0">
              <a:tabLst>
                <a:tab pos="801688" algn="l"/>
                <a:tab pos="1603375" algn="l"/>
                <a:tab pos="2405063" algn="l"/>
                <a:tab pos="3206750" algn="l"/>
                <a:tab pos="4008438" algn="l"/>
              </a:tabLst>
            </a:pPr>
            <a:r>
              <a:rPr lang="pt-BR" sz="1200">
                <a:solidFill>
                  <a:schemeClr val="bg1"/>
                </a:solidFill>
                <a:latin typeface="Comic Sans MS" pitchFamily="66" charset="0"/>
                <a:ea typeface="Times New Roman" pitchFamily="18" charset="0"/>
                <a:cs typeface="Arial" charset="0"/>
              </a:rPr>
              <a:t>AG 500-1000%:	0,6	0,5	0,5	0,3		</a:t>
            </a:r>
            <a:endParaRPr lang="es-AR" sz="1200">
              <a:solidFill>
                <a:schemeClr val="bg1"/>
              </a:solidFill>
              <a:latin typeface="Comic Sans MS" pitchFamily="66" charset="0"/>
              <a:ea typeface="Times New Roman" pitchFamily="18" charset="0"/>
              <a:cs typeface="Arial" charset="0"/>
            </a:endParaRPr>
          </a:p>
          <a:p>
            <a:pPr eaLnBrk="0" hangingPunct="0">
              <a:tabLst>
                <a:tab pos="801688" algn="l"/>
                <a:tab pos="1603375" algn="l"/>
                <a:tab pos="2405063" algn="l"/>
                <a:tab pos="3206750" algn="l"/>
                <a:tab pos="4008438" algn="l"/>
              </a:tabLst>
            </a:pPr>
            <a:r>
              <a:rPr lang="pt-BR" sz="1200">
                <a:solidFill>
                  <a:schemeClr val="bg1"/>
                </a:solidFill>
                <a:latin typeface="Comic Sans MS" pitchFamily="66" charset="0"/>
                <a:ea typeface="Times New Roman" pitchFamily="18" charset="0"/>
                <a:cs typeface="Arial" charset="0"/>
              </a:rPr>
              <a:t>AMG 1-2MM  %:					</a:t>
            </a:r>
            <a:endParaRPr lang="es-AR" sz="1200">
              <a:solidFill>
                <a:schemeClr val="bg1"/>
              </a:solidFill>
              <a:latin typeface="Comic Sans MS" pitchFamily="66" charset="0"/>
              <a:ea typeface="Times New Roman" pitchFamily="18" charset="0"/>
              <a:cs typeface="Arial" charset="0"/>
            </a:endParaRPr>
          </a:p>
          <a:p>
            <a:pPr eaLnBrk="0" hangingPunct="0">
              <a:tabLst>
                <a:tab pos="801688" algn="l"/>
                <a:tab pos="1603375" algn="l"/>
                <a:tab pos="2405063" algn="l"/>
                <a:tab pos="3206750" algn="l"/>
                <a:tab pos="4008438" algn="l"/>
              </a:tabLst>
            </a:pPr>
            <a:r>
              <a:rPr lang="pt-BR" sz="1200">
                <a:solidFill>
                  <a:schemeClr val="bg1"/>
                </a:solidFill>
                <a:latin typeface="Comic Sans MS" pitchFamily="66" charset="0"/>
                <a:ea typeface="Times New Roman" pitchFamily="18" charset="0"/>
                <a:cs typeface="Arial" charset="0"/>
              </a:rPr>
              <a:t>CALCAREO (%):					0,8	</a:t>
            </a:r>
            <a:endParaRPr lang="es-AR" sz="1200">
              <a:solidFill>
                <a:schemeClr val="bg1"/>
              </a:solidFill>
              <a:latin typeface="Comic Sans MS" pitchFamily="66" charset="0"/>
              <a:ea typeface="Times New Roman" pitchFamily="18" charset="0"/>
              <a:cs typeface="Arial" charset="0"/>
            </a:endParaRPr>
          </a:p>
          <a:p>
            <a:pPr eaLnBrk="0" hangingPunct="0">
              <a:tabLst>
                <a:tab pos="801688" algn="l"/>
                <a:tab pos="1603375" algn="l"/>
                <a:tab pos="2405063" algn="l"/>
                <a:tab pos="3206750" algn="l"/>
                <a:tab pos="4008438" algn="l"/>
              </a:tabLst>
            </a:pPr>
            <a:r>
              <a:rPr lang="pt-BR" sz="1200">
                <a:solidFill>
                  <a:schemeClr val="bg1"/>
                </a:solidFill>
                <a:latin typeface="Comic Sans MS" pitchFamily="66" charset="0"/>
                <a:ea typeface="Times New Roman" pitchFamily="18" charset="0"/>
                <a:cs typeface="Arial" charset="0"/>
              </a:rPr>
              <a:t>EQ,HUMED,(%):	14,9	10,1	16,4	15,2	23,9	</a:t>
            </a:r>
            <a:endParaRPr lang="es-AR" sz="1200">
              <a:solidFill>
                <a:schemeClr val="bg1"/>
              </a:solidFill>
              <a:latin typeface="Comic Sans MS" pitchFamily="66" charset="0"/>
              <a:ea typeface="Times New Roman" pitchFamily="18" charset="0"/>
              <a:cs typeface="Arial" charset="0"/>
            </a:endParaRPr>
          </a:p>
          <a:p>
            <a:pPr eaLnBrk="0" hangingPunct="0">
              <a:tabLst>
                <a:tab pos="801688" algn="l"/>
                <a:tab pos="1603375" algn="l"/>
                <a:tab pos="2405063" algn="l"/>
                <a:tab pos="3206750" algn="l"/>
                <a:tab pos="4008438" algn="l"/>
              </a:tabLst>
            </a:pPr>
            <a:r>
              <a:rPr lang="pt-BR" sz="1200">
                <a:solidFill>
                  <a:schemeClr val="bg1"/>
                </a:solidFill>
                <a:latin typeface="Comic Sans MS" pitchFamily="66" charset="0"/>
                <a:ea typeface="Times New Roman" pitchFamily="18" charset="0"/>
                <a:cs typeface="Arial" charset="0"/>
              </a:rPr>
              <a:t>RES,PAS,OHMS:							</a:t>
            </a:r>
            <a:endParaRPr lang="es-AR" sz="1200">
              <a:solidFill>
                <a:schemeClr val="bg1"/>
              </a:solidFill>
              <a:latin typeface="Comic Sans MS" pitchFamily="66" charset="0"/>
              <a:ea typeface="Times New Roman" pitchFamily="18" charset="0"/>
              <a:cs typeface="Arial" charset="0"/>
            </a:endParaRPr>
          </a:p>
          <a:p>
            <a:pPr eaLnBrk="0" hangingPunct="0">
              <a:tabLst>
                <a:tab pos="801688" algn="l"/>
                <a:tab pos="1603375" algn="l"/>
                <a:tab pos="2405063" algn="l"/>
                <a:tab pos="3206750" algn="l"/>
                <a:tab pos="4008438" algn="l"/>
              </a:tabLst>
            </a:pPr>
            <a:r>
              <a:rPr lang="pt-BR" sz="1200">
                <a:solidFill>
                  <a:schemeClr val="bg1"/>
                </a:solidFill>
                <a:latin typeface="Comic Sans MS" pitchFamily="66" charset="0"/>
                <a:ea typeface="Times New Roman" pitchFamily="18" charset="0"/>
                <a:cs typeface="Arial" charset="0"/>
              </a:rPr>
              <a:t>CONDMMHOS/CM:							</a:t>
            </a:r>
            <a:endParaRPr lang="es-AR" sz="1200">
              <a:solidFill>
                <a:schemeClr val="bg1"/>
              </a:solidFill>
              <a:latin typeface="Comic Sans MS" pitchFamily="66" charset="0"/>
              <a:ea typeface="Times New Roman" pitchFamily="18" charset="0"/>
              <a:cs typeface="Arial" charset="0"/>
            </a:endParaRPr>
          </a:p>
          <a:p>
            <a:pPr eaLnBrk="0" hangingPunct="0">
              <a:tabLst>
                <a:tab pos="801688" algn="l"/>
                <a:tab pos="1603375" algn="l"/>
                <a:tab pos="2405063" algn="l"/>
                <a:tab pos="3206750" algn="l"/>
                <a:tab pos="4008438" algn="l"/>
              </a:tabLst>
            </a:pPr>
            <a:r>
              <a:rPr lang="pt-BR" sz="1200">
                <a:solidFill>
                  <a:schemeClr val="bg1"/>
                </a:solidFill>
                <a:latin typeface="Comic Sans MS" pitchFamily="66" charset="0"/>
                <a:ea typeface="Times New Roman" pitchFamily="18" charset="0"/>
                <a:cs typeface="Arial" charset="0"/>
              </a:rPr>
              <a:t>PH PASTA:		6,1	7,0	7,2	7,7	8,3	</a:t>
            </a:r>
            <a:endParaRPr lang="es-AR" sz="1200">
              <a:solidFill>
                <a:schemeClr val="bg1"/>
              </a:solidFill>
              <a:latin typeface="Comic Sans MS" pitchFamily="66" charset="0"/>
              <a:ea typeface="Times New Roman" pitchFamily="18" charset="0"/>
              <a:cs typeface="Arial" charset="0"/>
            </a:endParaRPr>
          </a:p>
          <a:p>
            <a:pPr eaLnBrk="0" hangingPunct="0">
              <a:tabLst>
                <a:tab pos="801688" algn="l"/>
                <a:tab pos="1603375" algn="l"/>
                <a:tab pos="2405063" algn="l"/>
                <a:tab pos="3206750" algn="l"/>
                <a:tab pos="4008438" algn="l"/>
              </a:tabLst>
            </a:pPr>
            <a:r>
              <a:rPr lang="pt-BR" sz="1200" b="1">
                <a:solidFill>
                  <a:schemeClr val="bg1"/>
                </a:solidFill>
                <a:latin typeface="Comic Sans MS" pitchFamily="66" charset="0"/>
                <a:ea typeface="Times New Roman" pitchFamily="18" charset="0"/>
                <a:cs typeface="Arial" charset="0"/>
              </a:rPr>
              <a:t>PH H2O 1:2,5:	6,7	7,6	8,0	8,4	9,2</a:t>
            </a:r>
            <a:r>
              <a:rPr lang="pt-BR" sz="1200">
                <a:solidFill>
                  <a:schemeClr val="bg1"/>
                </a:solidFill>
                <a:latin typeface="Comic Sans MS" pitchFamily="66" charset="0"/>
                <a:ea typeface="Times New Roman" pitchFamily="18" charset="0"/>
                <a:cs typeface="Arial" charset="0"/>
              </a:rPr>
              <a:t>	</a:t>
            </a:r>
            <a:endParaRPr lang="es-AR" sz="1200">
              <a:solidFill>
                <a:schemeClr val="bg1"/>
              </a:solidFill>
              <a:latin typeface="Comic Sans MS" pitchFamily="66" charset="0"/>
              <a:ea typeface="Times New Roman" pitchFamily="18" charset="0"/>
              <a:cs typeface="Arial" charset="0"/>
            </a:endParaRPr>
          </a:p>
          <a:p>
            <a:pPr eaLnBrk="0" hangingPunct="0">
              <a:tabLst>
                <a:tab pos="801688" algn="l"/>
                <a:tab pos="1603375" algn="l"/>
                <a:tab pos="2405063" algn="l"/>
                <a:tab pos="3206750" algn="l"/>
                <a:tab pos="4008438" algn="l"/>
              </a:tabLst>
            </a:pPr>
            <a:r>
              <a:rPr lang="pt-BR" sz="1200">
                <a:solidFill>
                  <a:schemeClr val="bg1"/>
                </a:solidFill>
                <a:latin typeface="Comic Sans MS" pitchFamily="66" charset="0"/>
                <a:ea typeface="Times New Roman" pitchFamily="18" charset="0"/>
                <a:cs typeface="Arial" charset="0"/>
              </a:rPr>
              <a:t>PH CLK 1:2,5:	5,1	5,5	5,8	6,3	6,6	</a:t>
            </a:r>
            <a:endParaRPr lang="es-AR" sz="1200">
              <a:solidFill>
                <a:schemeClr val="bg1"/>
              </a:solidFill>
              <a:latin typeface="Comic Sans MS" pitchFamily="66" charset="0"/>
              <a:ea typeface="Times New Roman" pitchFamily="18" charset="0"/>
              <a:cs typeface="Arial" charset="0"/>
            </a:endParaRPr>
          </a:p>
          <a:p>
            <a:pPr eaLnBrk="0" hangingPunct="0">
              <a:tabLst>
                <a:tab pos="801688" algn="l"/>
                <a:tab pos="1603375" algn="l"/>
                <a:tab pos="2405063" algn="l"/>
                <a:tab pos="3206750" algn="l"/>
                <a:tab pos="4008438" algn="l"/>
              </a:tabLst>
            </a:pPr>
            <a:r>
              <a:rPr lang="en-US" sz="1200">
                <a:solidFill>
                  <a:schemeClr val="bg1"/>
                </a:solidFill>
                <a:latin typeface="Comic Sans MS" pitchFamily="66" charset="0"/>
                <a:ea typeface="Times New Roman" pitchFamily="18" charset="0"/>
                <a:cs typeface="Arial" charset="0"/>
              </a:rPr>
              <a:t>CA  MEQ/100G:	5,0	2,4	4,0	5,4		</a:t>
            </a:r>
            <a:endParaRPr lang="es-AR" sz="1200">
              <a:solidFill>
                <a:schemeClr val="bg1"/>
              </a:solidFill>
              <a:latin typeface="Comic Sans MS" pitchFamily="66" charset="0"/>
              <a:ea typeface="Times New Roman" pitchFamily="18" charset="0"/>
              <a:cs typeface="Arial" charset="0"/>
            </a:endParaRPr>
          </a:p>
          <a:p>
            <a:pPr eaLnBrk="0" hangingPunct="0">
              <a:tabLst>
                <a:tab pos="801688" algn="l"/>
                <a:tab pos="1603375" algn="l"/>
                <a:tab pos="2405063" algn="l"/>
                <a:tab pos="3206750" algn="l"/>
                <a:tab pos="4008438" algn="l"/>
              </a:tabLst>
            </a:pPr>
            <a:r>
              <a:rPr lang="en-US" sz="1200">
                <a:solidFill>
                  <a:schemeClr val="bg1"/>
                </a:solidFill>
                <a:latin typeface="Comic Sans MS" pitchFamily="66" charset="0"/>
                <a:ea typeface="Times New Roman" pitchFamily="18" charset="0"/>
                <a:cs typeface="Arial" charset="0"/>
              </a:rPr>
              <a:t>MG  MEQ/100G:	1,5	2,5	5,4	5,4		</a:t>
            </a:r>
            <a:endParaRPr lang="es-AR" sz="1200">
              <a:solidFill>
                <a:schemeClr val="bg1"/>
              </a:solidFill>
              <a:latin typeface="Comic Sans MS" pitchFamily="66" charset="0"/>
              <a:ea typeface="Times New Roman" pitchFamily="18" charset="0"/>
              <a:cs typeface="Arial" charset="0"/>
            </a:endParaRPr>
          </a:p>
          <a:p>
            <a:pPr eaLnBrk="0" hangingPunct="0">
              <a:tabLst>
                <a:tab pos="801688" algn="l"/>
                <a:tab pos="1603375" algn="l"/>
                <a:tab pos="2405063" algn="l"/>
                <a:tab pos="3206750" algn="l"/>
                <a:tab pos="4008438" algn="l"/>
              </a:tabLst>
            </a:pPr>
            <a:r>
              <a:rPr lang="pt-BR" sz="1200">
                <a:solidFill>
                  <a:schemeClr val="bg1"/>
                </a:solidFill>
                <a:latin typeface="Comic Sans MS" pitchFamily="66" charset="0"/>
                <a:ea typeface="Times New Roman" pitchFamily="18" charset="0"/>
                <a:cs typeface="Arial" charset="0"/>
              </a:rPr>
              <a:t>NA  MEQ/100G:	0,3	0,3	0,7	0,9	6,8	</a:t>
            </a:r>
            <a:endParaRPr lang="es-AR" sz="1200">
              <a:solidFill>
                <a:schemeClr val="bg1"/>
              </a:solidFill>
              <a:latin typeface="Comic Sans MS" pitchFamily="66" charset="0"/>
              <a:ea typeface="Times New Roman" pitchFamily="18" charset="0"/>
              <a:cs typeface="Arial" charset="0"/>
            </a:endParaRPr>
          </a:p>
          <a:p>
            <a:pPr eaLnBrk="0" hangingPunct="0">
              <a:tabLst>
                <a:tab pos="801688" algn="l"/>
                <a:tab pos="1603375" algn="l"/>
                <a:tab pos="2405063" algn="l"/>
                <a:tab pos="3206750" algn="l"/>
                <a:tab pos="4008438" algn="l"/>
              </a:tabLst>
            </a:pPr>
            <a:r>
              <a:rPr lang="pt-BR" sz="1200">
                <a:solidFill>
                  <a:schemeClr val="bg1"/>
                </a:solidFill>
                <a:latin typeface="Comic Sans MS" pitchFamily="66" charset="0"/>
                <a:ea typeface="Times New Roman" pitchFamily="18" charset="0"/>
                <a:cs typeface="Arial" charset="0"/>
              </a:rPr>
              <a:t>K   MEQ/100G: 	1,3	0,9	1,4	1,9	3,8	</a:t>
            </a:r>
            <a:endParaRPr lang="es-AR" sz="1200">
              <a:solidFill>
                <a:schemeClr val="bg1"/>
              </a:solidFill>
              <a:latin typeface="Comic Sans MS" pitchFamily="66" charset="0"/>
              <a:ea typeface="Times New Roman" pitchFamily="18" charset="0"/>
              <a:cs typeface="Arial" charset="0"/>
            </a:endParaRPr>
          </a:p>
          <a:p>
            <a:pPr eaLnBrk="0" hangingPunct="0">
              <a:tabLst>
                <a:tab pos="801688" algn="l"/>
                <a:tab pos="1603375" algn="l"/>
                <a:tab pos="2405063" algn="l"/>
                <a:tab pos="3206750" algn="l"/>
                <a:tab pos="4008438" algn="l"/>
              </a:tabLst>
            </a:pPr>
            <a:r>
              <a:rPr lang="pt-BR" sz="1200">
                <a:solidFill>
                  <a:schemeClr val="bg1"/>
                </a:solidFill>
                <a:latin typeface="Comic Sans MS" pitchFamily="66" charset="0"/>
                <a:ea typeface="Times New Roman" pitchFamily="18" charset="0"/>
                <a:cs typeface="Arial" charset="0"/>
              </a:rPr>
              <a:t>H   MEQ/100G:	4,6	1,5	2,0				</a:t>
            </a:r>
            <a:endParaRPr lang="es-AR" sz="1200">
              <a:solidFill>
                <a:schemeClr val="bg1"/>
              </a:solidFill>
              <a:latin typeface="Comic Sans MS" pitchFamily="66" charset="0"/>
              <a:ea typeface="Times New Roman" pitchFamily="18" charset="0"/>
              <a:cs typeface="Arial" charset="0"/>
            </a:endParaRPr>
          </a:p>
          <a:p>
            <a:pPr eaLnBrk="0" hangingPunct="0">
              <a:tabLst>
                <a:tab pos="801688" algn="l"/>
                <a:tab pos="1603375" algn="l"/>
                <a:tab pos="2405063" algn="l"/>
                <a:tab pos="3206750" algn="l"/>
                <a:tab pos="4008438" algn="l"/>
              </a:tabLst>
            </a:pPr>
            <a:r>
              <a:rPr lang="pt-BR" sz="1200" b="1">
                <a:solidFill>
                  <a:schemeClr val="bg1"/>
                </a:solidFill>
                <a:latin typeface="Comic Sans MS" pitchFamily="66" charset="0"/>
                <a:ea typeface="Times New Roman" pitchFamily="18" charset="0"/>
                <a:cs typeface="Arial" charset="0"/>
              </a:rPr>
              <a:t>NA  (% DE T):	2,8	</a:t>
            </a:r>
            <a:r>
              <a:rPr lang="pt-BR" sz="1200">
                <a:solidFill>
                  <a:schemeClr val="bg1"/>
                </a:solidFill>
                <a:latin typeface="Comic Sans MS" pitchFamily="66" charset="0"/>
                <a:ea typeface="Times New Roman" pitchFamily="18" charset="0"/>
                <a:cs typeface="Arial" charset="0"/>
              </a:rPr>
              <a:t>4,7	5,7	7,6	30,0	</a:t>
            </a:r>
            <a:endParaRPr lang="es-AR" sz="1200">
              <a:solidFill>
                <a:schemeClr val="bg1"/>
              </a:solidFill>
              <a:latin typeface="Comic Sans MS" pitchFamily="66" charset="0"/>
              <a:ea typeface="Times New Roman" pitchFamily="18" charset="0"/>
              <a:cs typeface="Arial" charset="0"/>
            </a:endParaRPr>
          </a:p>
          <a:p>
            <a:pPr eaLnBrk="0" hangingPunct="0">
              <a:tabLst>
                <a:tab pos="801688" algn="l"/>
                <a:tab pos="1603375" algn="l"/>
                <a:tab pos="2405063" algn="l"/>
                <a:tab pos="3206750" algn="l"/>
                <a:tab pos="4008438" algn="l"/>
              </a:tabLst>
            </a:pPr>
            <a:r>
              <a:rPr lang="pt-BR" sz="1200">
                <a:solidFill>
                  <a:schemeClr val="bg1"/>
                </a:solidFill>
                <a:latin typeface="Comic Sans MS" pitchFamily="66" charset="0"/>
                <a:ea typeface="Times New Roman" pitchFamily="18" charset="0"/>
                <a:cs typeface="Arial" charset="0"/>
              </a:rPr>
              <a:t>SUMA BASES:	8,1	6,1	11,5	13,6		</a:t>
            </a:r>
            <a:endParaRPr lang="es-AR" sz="1200">
              <a:solidFill>
                <a:schemeClr val="bg1"/>
              </a:solidFill>
              <a:latin typeface="Comic Sans MS" pitchFamily="66" charset="0"/>
              <a:ea typeface="Times New Roman" pitchFamily="18" charset="0"/>
              <a:cs typeface="Arial" charset="0"/>
            </a:endParaRPr>
          </a:p>
          <a:p>
            <a:pPr eaLnBrk="0" hangingPunct="0">
              <a:tabLst>
                <a:tab pos="801688" algn="l"/>
                <a:tab pos="1603375" algn="l"/>
                <a:tab pos="2405063" algn="l"/>
                <a:tab pos="3206750" algn="l"/>
                <a:tab pos="4008438" algn="l"/>
              </a:tabLst>
            </a:pPr>
            <a:r>
              <a:rPr lang="pt-BR" sz="1200">
                <a:solidFill>
                  <a:schemeClr val="bg1"/>
                </a:solidFill>
                <a:latin typeface="Comic Sans MS" pitchFamily="66" charset="0"/>
                <a:ea typeface="Times New Roman" pitchFamily="18" charset="0"/>
                <a:cs typeface="Arial" charset="0"/>
              </a:rPr>
              <a:t>CIC MEQ/100G:	10,6	6,4	12,2	11,8	22,2	</a:t>
            </a:r>
            <a:endParaRPr lang="es-AR" sz="1200">
              <a:solidFill>
                <a:schemeClr val="bg1"/>
              </a:solidFill>
              <a:latin typeface="Comic Sans MS" pitchFamily="66" charset="0"/>
              <a:ea typeface="Times New Roman" pitchFamily="18" charset="0"/>
              <a:cs typeface="Arial" charset="0"/>
            </a:endParaRPr>
          </a:p>
          <a:p>
            <a:pPr eaLnBrk="0" hangingPunct="0">
              <a:tabLst>
                <a:tab pos="801688" algn="l"/>
                <a:tab pos="1603375" algn="l"/>
                <a:tab pos="2405063" algn="l"/>
                <a:tab pos="3206750" algn="l"/>
                <a:tab pos="4008438" algn="l"/>
              </a:tabLst>
            </a:pPr>
            <a:r>
              <a:rPr lang="en-US" sz="1200">
                <a:solidFill>
                  <a:schemeClr val="bg1"/>
                </a:solidFill>
                <a:latin typeface="Comic Sans MS" pitchFamily="66" charset="0"/>
                <a:ea typeface="Times New Roman" pitchFamily="18" charset="0"/>
                <a:cs typeface="Arial" charset="0"/>
              </a:rPr>
              <a:t>SAT,BASES %:	76	95	94	100		</a:t>
            </a:r>
            <a:endParaRPr lang="es-AR" sz="1200">
              <a:solidFill>
                <a:schemeClr val="bg1"/>
              </a:solidFill>
              <a:latin typeface="Comic Sans MS" pitchFamily="66" charset="0"/>
              <a:ea typeface="Times New Roman" pitchFamily="18" charset="0"/>
              <a:cs typeface="Arial" charset="0"/>
            </a:endParaRPr>
          </a:p>
          <a:p>
            <a:pPr eaLnBrk="0" hangingPunct="0">
              <a:tabLst>
                <a:tab pos="801688" algn="l"/>
                <a:tab pos="1603375" algn="l"/>
                <a:tab pos="2405063" algn="l"/>
                <a:tab pos="3206750" algn="l"/>
                <a:tab pos="4008438" algn="l"/>
              </a:tabLst>
            </a:pPr>
            <a:endParaRPr lang="es-AR" sz="1200">
              <a:solidFill>
                <a:schemeClr val="bg1"/>
              </a:solidFill>
              <a:latin typeface="Comic Sans MS" pitchFamily="66" charset="0"/>
              <a:ea typeface="Times New Roman" pitchFamily="18" charset="0"/>
              <a:cs typeface="Arial" charset="0"/>
            </a:endParaRPr>
          </a:p>
        </p:txBody>
      </p:sp>
      <p:sp>
        <p:nvSpPr>
          <p:cNvPr id="28675" name="2 CuadroTexto"/>
          <p:cNvSpPr txBox="1">
            <a:spLocks noChangeArrowheads="1"/>
          </p:cNvSpPr>
          <p:nvPr/>
        </p:nvSpPr>
        <p:spPr bwMode="auto">
          <a:xfrm>
            <a:off x="1643063" y="428625"/>
            <a:ext cx="4214812" cy="307975"/>
          </a:xfrm>
          <a:prstGeom prst="rect">
            <a:avLst/>
          </a:prstGeom>
          <a:solidFill>
            <a:schemeClr val="tx1"/>
          </a:solidFill>
          <a:ln w="9525">
            <a:noFill/>
            <a:miter lim="800000"/>
            <a:headEnd/>
            <a:tailEnd/>
          </a:ln>
        </p:spPr>
        <p:txBody>
          <a:bodyPr>
            <a:spAutoFit/>
          </a:bodyPr>
          <a:lstStyle/>
          <a:p>
            <a:r>
              <a:rPr lang="es-AR" sz="1400">
                <a:solidFill>
                  <a:schemeClr val="bg1"/>
                </a:solidFill>
              </a:rPr>
              <a:t>A1            AC           IIB2t        B31      B32m</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p:cNvSpPr>
          <p:nvPr>
            <p:ph type="title"/>
          </p:nvPr>
        </p:nvSpPr>
        <p:spPr>
          <a:xfrm>
            <a:off x="24521" y="764704"/>
            <a:ext cx="9119479" cy="2932633"/>
          </a:xfrm>
        </p:spPr>
        <p:txBody>
          <a:bodyPr/>
          <a:lstStyle/>
          <a:p>
            <a:pPr algn="just" eaLnBrk="1" hangingPunct="1">
              <a:defRPr/>
            </a:pPr>
            <a:r>
              <a:rPr lang="es-ES" sz="2250" b="1" dirty="0" smtClean="0">
                <a:solidFill>
                  <a:schemeClr val="bg1"/>
                </a:solidFill>
                <a:latin typeface="Comic Sans MS" pitchFamily="66" charset="0"/>
              </a:rPr>
              <a:t/>
            </a:r>
            <a:br>
              <a:rPr lang="es-ES" sz="2250" b="1" dirty="0" smtClean="0">
                <a:solidFill>
                  <a:schemeClr val="bg1"/>
                </a:solidFill>
                <a:latin typeface="Comic Sans MS" pitchFamily="66" charset="0"/>
              </a:rPr>
            </a:br>
            <a:r>
              <a:rPr lang="es-ES" sz="2250" b="1" dirty="0" smtClean="0">
                <a:solidFill>
                  <a:schemeClr val="bg1"/>
                </a:solidFill>
                <a:latin typeface="Comic Sans MS" pitchFamily="66" charset="0"/>
              </a:rPr>
              <a:t/>
            </a:r>
            <a:br>
              <a:rPr lang="es-ES" sz="2250" b="1" dirty="0" smtClean="0">
                <a:solidFill>
                  <a:schemeClr val="bg1"/>
                </a:solidFill>
                <a:latin typeface="Comic Sans MS" pitchFamily="66" charset="0"/>
              </a:rPr>
            </a:br>
            <a:r>
              <a:rPr lang="es-ES" sz="2250" b="1" dirty="0" smtClean="0">
                <a:latin typeface="Comic Sans MS" pitchFamily="66" charset="0"/>
              </a:rPr>
              <a:t/>
            </a:r>
            <a:br>
              <a:rPr lang="es-ES" sz="2250" b="1" dirty="0" smtClean="0">
                <a:latin typeface="Comic Sans MS" pitchFamily="66" charset="0"/>
              </a:rPr>
            </a:br>
            <a:r>
              <a:rPr lang="es-ES" sz="2250" b="1" dirty="0" smtClean="0">
                <a:latin typeface="Comic Sans MS" pitchFamily="66" charset="0"/>
              </a:rPr>
              <a:t>Clasificaci</a:t>
            </a:r>
            <a:r>
              <a:rPr lang="es-ES" sz="2250" b="1" dirty="0" smtClean="0"/>
              <a:t>ó</a:t>
            </a:r>
            <a:r>
              <a:rPr lang="es-ES" sz="2250" b="1" dirty="0" smtClean="0">
                <a:latin typeface="Comic Sans MS" pitchFamily="66" charset="0"/>
              </a:rPr>
              <a:t>n taxon</a:t>
            </a:r>
            <a:r>
              <a:rPr lang="es-ES" sz="2250" b="1" dirty="0" smtClean="0"/>
              <a:t>ó</a:t>
            </a:r>
            <a:r>
              <a:rPr lang="es-ES" sz="2250" b="1" dirty="0" smtClean="0">
                <a:latin typeface="Comic Sans MS" pitchFamily="66" charset="0"/>
              </a:rPr>
              <a:t>mica: </a:t>
            </a:r>
            <a:r>
              <a:rPr lang="es-ES" sz="2250" dirty="0" err="1" smtClean="0">
                <a:solidFill>
                  <a:schemeClr val="accent6"/>
                </a:solidFill>
                <a:latin typeface="Comic Sans MS" pitchFamily="66" charset="0"/>
              </a:rPr>
              <a:t>Hapludol</a:t>
            </a:r>
            <a:r>
              <a:rPr lang="es-ES" sz="2250" dirty="0" smtClean="0">
                <a:solidFill>
                  <a:schemeClr val="accent6"/>
                </a:solidFill>
                <a:latin typeface="Comic Sans MS" pitchFamily="66" charset="0"/>
              </a:rPr>
              <a:t> </a:t>
            </a:r>
            <a:r>
              <a:rPr lang="es-ES" sz="2250" dirty="0" err="1" smtClean="0">
                <a:solidFill>
                  <a:schemeClr val="accent6"/>
                </a:solidFill>
                <a:latin typeface="Comic Sans MS" pitchFamily="66" charset="0"/>
              </a:rPr>
              <a:t>Tapto</a:t>
            </a:r>
            <a:r>
              <a:rPr lang="es-ES" sz="2250" dirty="0" smtClean="0">
                <a:solidFill>
                  <a:schemeClr val="accent6"/>
                </a:solidFill>
                <a:latin typeface="Comic Sans MS" pitchFamily="66" charset="0"/>
              </a:rPr>
              <a:t> </a:t>
            </a:r>
            <a:r>
              <a:rPr lang="es-ES" sz="2250" dirty="0" err="1" smtClean="0">
                <a:solidFill>
                  <a:schemeClr val="accent6"/>
                </a:solidFill>
                <a:latin typeface="Comic Sans MS" pitchFamily="66" charset="0"/>
              </a:rPr>
              <a:t>N</a:t>
            </a:r>
            <a:r>
              <a:rPr lang="es-ES" sz="2250" dirty="0" err="1" smtClean="0">
                <a:solidFill>
                  <a:schemeClr val="accent6"/>
                </a:solidFill>
              </a:rPr>
              <a:t>á</a:t>
            </a:r>
            <a:r>
              <a:rPr lang="es-ES" sz="2250" dirty="0" err="1" smtClean="0">
                <a:solidFill>
                  <a:schemeClr val="accent6"/>
                </a:solidFill>
                <a:latin typeface="Comic Sans MS" pitchFamily="66" charset="0"/>
              </a:rPr>
              <a:t>trico</a:t>
            </a:r>
            <a:r>
              <a:rPr lang="es-ES" sz="2250" dirty="0" smtClean="0">
                <a:latin typeface="Comic Sans MS" pitchFamily="66" charset="0"/>
              </a:rPr>
              <a:t>, Franca fina, mixta, t</a:t>
            </a:r>
            <a:r>
              <a:rPr lang="es-ES" sz="2250" dirty="0" smtClean="0"/>
              <a:t>é</a:t>
            </a:r>
            <a:r>
              <a:rPr lang="es-ES" sz="2250" dirty="0" smtClean="0">
                <a:latin typeface="Comic Sans MS" pitchFamily="66" charset="0"/>
              </a:rPr>
              <a:t>rmica (sin ubicaci</a:t>
            </a:r>
            <a:r>
              <a:rPr lang="es-ES" sz="2250" dirty="0" smtClean="0"/>
              <a:t>ó</a:t>
            </a:r>
            <a:r>
              <a:rPr lang="es-ES" sz="2250" dirty="0" smtClean="0">
                <a:latin typeface="Comic Sans MS" pitchFamily="66" charset="0"/>
              </a:rPr>
              <a:t>n en el </a:t>
            </a:r>
            <a:r>
              <a:rPr lang="es-ES" sz="2250" dirty="0" err="1" smtClean="0">
                <a:latin typeface="Comic Sans MS" pitchFamily="66" charset="0"/>
              </a:rPr>
              <a:t>Soil</a:t>
            </a:r>
            <a:r>
              <a:rPr lang="es-ES" sz="2250" dirty="0" smtClean="0">
                <a:latin typeface="Comic Sans MS" pitchFamily="66" charset="0"/>
              </a:rPr>
              <a:t> </a:t>
            </a:r>
            <a:r>
              <a:rPr lang="es-ES" sz="2250" dirty="0" err="1" smtClean="0">
                <a:latin typeface="Comic Sans MS" pitchFamily="66" charset="0"/>
              </a:rPr>
              <a:t>Taxonomy</a:t>
            </a:r>
            <a:r>
              <a:rPr lang="es-ES" sz="2250" dirty="0" smtClean="0">
                <a:latin typeface="Comic Sans MS" pitchFamily="66" charset="0"/>
              </a:rPr>
              <a:t> V. 1975 y 2006). </a:t>
            </a:r>
            <a:br>
              <a:rPr lang="es-ES" sz="2250" dirty="0" smtClean="0">
                <a:latin typeface="Comic Sans MS" pitchFamily="66" charset="0"/>
              </a:rPr>
            </a:br>
            <a:r>
              <a:rPr lang="es-ES" sz="2250" dirty="0" smtClean="0">
                <a:latin typeface="Comic Sans MS" pitchFamily="66" charset="0"/>
              </a:rPr>
              <a:t/>
            </a:r>
            <a:br>
              <a:rPr lang="es-ES" sz="2250" dirty="0" smtClean="0">
                <a:latin typeface="Comic Sans MS" pitchFamily="66" charset="0"/>
              </a:rPr>
            </a:br>
            <a:r>
              <a:rPr lang="es-ES" sz="2250" dirty="0" smtClean="0">
                <a:latin typeface="Comic Sans MS" pitchFamily="66" charset="0"/>
              </a:rPr>
              <a:t>Es un suelo oscuro, moderadamente profundo, de aptitud ganadera, se halla en una </a:t>
            </a:r>
            <a:r>
              <a:rPr lang="es-ES" sz="2250" dirty="0" smtClean="0">
                <a:solidFill>
                  <a:schemeClr val="accent6"/>
                </a:solidFill>
                <a:latin typeface="Comic Sans MS" pitchFamily="66" charset="0"/>
              </a:rPr>
              <a:t>planicie baja</a:t>
            </a:r>
            <a:r>
              <a:rPr lang="es-ES" sz="2250" dirty="0" smtClean="0">
                <a:latin typeface="Comic Sans MS" pitchFamily="66" charset="0"/>
              </a:rPr>
              <a:t>, amplia, con muy suaves ondulaciones, en posici</a:t>
            </a:r>
            <a:r>
              <a:rPr lang="es-ES" sz="2250" dirty="0" smtClean="0"/>
              <a:t>ó</a:t>
            </a:r>
            <a:r>
              <a:rPr lang="es-ES" sz="2250" dirty="0" smtClean="0">
                <a:latin typeface="Comic Sans MS" pitchFamily="66" charset="0"/>
              </a:rPr>
              <a:t>n de </a:t>
            </a:r>
            <a:r>
              <a:rPr lang="es-ES" sz="2250" dirty="0" smtClean="0">
                <a:solidFill>
                  <a:schemeClr val="accent6"/>
                </a:solidFill>
                <a:latin typeface="Comic Sans MS" pitchFamily="66" charset="0"/>
              </a:rPr>
              <a:t>media loma baja y en bajos</a:t>
            </a:r>
            <a:r>
              <a:rPr lang="es-ES" sz="2250" dirty="0" smtClean="0">
                <a:latin typeface="Comic Sans MS" pitchFamily="66" charset="0"/>
              </a:rPr>
              <a:t> de la Subregi</a:t>
            </a:r>
            <a:r>
              <a:rPr lang="es-ES" sz="2250" dirty="0" smtClean="0"/>
              <a:t>ó</a:t>
            </a:r>
            <a:r>
              <a:rPr lang="es-ES" sz="2250" dirty="0" smtClean="0">
                <a:latin typeface="Comic Sans MS" pitchFamily="66" charset="0"/>
              </a:rPr>
              <a:t>n Pampa Arenosa, Central</a:t>
            </a:r>
            <a:r>
              <a:rPr lang="es-ES" sz="2250" dirty="0" smtClean="0">
                <a:solidFill>
                  <a:srgbClr val="FFC000"/>
                </a:solidFill>
                <a:latin typeface="Comic Sans MS" pitchFamily="66" charset="0"/>
              </a:rPr>
              <a:t>, moderadamente bien drenado</a:t>
            </a:r>
            <a:r>
              <a:rPr lang="es-ES" sz="2250" dirty="0" smtClean="0">
                <a:latin typeface="Comic Sans MS" pitchFamily="66" charset="0"/>
              </a:rPr>
              <a:t>, formado en un material </a:t>
            </a:r>
            <a:r>
              <a:rPr lang="es-ES" sz="2250" dirty="0" err="1" smtClean="0">
                <a:latin typeface="Comic Sans MS" pitchFamily="66" charset="0"/>
              </a:rPr>
              <a:t>lo</a:t>
            </a:r>
            <a:r>
              <a:rPr lang="es-ES" sz="2250" dirty="0" err="1" smtClean="0"/>
              <a:t>é</a:t>
            </a:r>
            <a:r>
              <a:rPr lang="es-ES" sz="2250" dirty="0" err="1" smtClean="0">
                <a:latin typeface="Comic Sans MS" pitchFamily="66" charset="0"/>
              </a:rPr>
              <a:t>ssico</a:t>
            </a:r>
            <a:r>
              <a:rPr lang="es-ES" sz="2250" dirty="0" smtClean="0">
                <a:latin typeface="Comic Sans MS" pitchFamily="66" charset="0"/>
              </a:rPr>
              <a:t> franco arenoso fino, sobre un sedimento m</a:t>
            </a:r>
            <a:r>
              <a:rPr lang="es-ES" sz="2250" dirty="0" smtClean="0"/>
              <a:t>á</a:t>
            </a:r>
            <a:r>
              <a:rPr lang="es-ES" sz="2250" dirty="0" smtClean="0">
                <a:latin typeface="Comic Sans MS" pitchFamily="66" charset="0"/>
              </a:rPr>
              <a:t>s antiguo, alcalinidad s</a:t>
            </a:r>
            <a:r>
              <a:rPr lang="es-ES" sz="2250" dirty="0" smtClean="0"/>
              <a:t>ó</a:t>
            </a:r>
            <a:r>
              <a:rPr lang="es-ES" sz="2250" dirty="0" smtClean="0">
                <a:latin typeface="Comic Sans MS" pitchFamily="66" charset="0"/>
              </a:rPr>
              <a:t>dica de superficie, d</a:t>
            </a:r>
            <a:r>
              <a:rPr lang="es-ES" sz="2250" dirty="0" smtClean="0"/>
              <a:t>é</a:t>
            </a:r>
            <a:r>
              <a:rPr lang="es-ES" sz="2250" dirty="0" smtClean="0">
                <a:latin typeface="Comic Sans MS" pitchFamily="66" charset="0"/>
              </a:rPr>
              <a:t>bilmente salino, pendientes de 0,5-1 %.</a:t>
            </a:r>
          </a:p>
        </p:txBody>
      </p:sp>
      <p:sp>
        <p:nvSpPr>
          <p:cNvPr id="5" name="4 Rectángulo"/>
          <p:cNvSpPr>
            <a:spLocks noChangeArrowheads="1"/>
          </p:cNvSpPr>
          <p:nvPr/>
        </p:nvSpPr>
        <p:spPr bwMode="auto">
          <a:xfrm>
            <a:off x="-28679" y="4483859"/>
            <a:ext cx="9144000" cy="1446550"/>
          </a:xfrm>
          <a:prstGeom prst="rect">
            <a:avLst/>
          </a:prstGeom>
          <a:noFill/>
          <a:ln w="9525">
            <a:noFill/>
            <a:miter lim="800000"/>
            <a:headEnd/>
            <a:tailEnd/>
          </a:ln>
        </p:spPr>
        <p:txBody>
          <a:bodyPr anchor="ctr">
            <a:spAutoFit/>
          </a:bodyPr>
          <a:lstStyle/>
          <a:p>
            <a:pPr algn="just">
              <a:tabLst>
                <a:tab pos="801688" algn="l"/>
                <a:tab pos="1603375" algn="l"/>
                <a:tab pos="2405063" algn="l"/>
                <a:tab pos="3206750" algn="l"/>
              </a:tabLst>
            </a:pPr>
            <a:r>
              <a:rPr lang="es-ES" sz="2200" b="1" dirty="0" smtClean="0">
                <a:solidFill>
                  <a:srgbClr val="FFC000"/>
                </a:solidFill>
                <a:latin typeface="Comic Sans MS" pitchFamily="66" charset="0"/>
                <a:ea typeface="Times New Roman" pitchFamily="18" charset="0"/>
                <a:cs typeface="Arial" charset="0"/>
              </a:rPr>
              <a:t>-Diagnóstico </a:t>
            </a:r>
            <a:r>
              <a:rPr lang="es-ES" sz="2200" b="1" dirty="0">
                <a:solidFill>
                  <a:srgbClr val="FFC000"/>
                </a:solidFill>
                <a:latin typeface="Comic Sans MS" pitchFamily="66" charset="0"/>
                <a:ea typeface="Times New Roman" pitchFamily="18" charset="0"/>
                <a:cs typeface="Arial" charset="0"/>
              </a:rPr>
              <a:t>en años de </a:t>
            </a:r>
            <a:r>
              <a:rPr lang="es-ES" sz="2200" b="1" u="sng" dirty="0">
                <a:solidFill>
                  <a:srgbClr val="FFC000"/>
                </a:solidFill>
                <a:latin typeface="Comic Sans MS" pitchFamily="66" charset="0"/>
                <a:ea typeface="Times New Roman" pitchFamily="18" charset="0"/>
                <a:cs typeface="Arial" charset="0"/>
              </a:rPr>
              <a:t>lluvias extraordinarias</a:t>
            </a:r>
            <a:r>
              <a:rPr lang="es-ES" sz="2200" b="1" dirty="0">
                <a:solidFill>
                  <a:srgbClr val="FFC000"/>
                </a:solidFill>
                <a:latin typeface="Comic Sans MS" pitchFamily="66" charset="0"/>
                <a:ea typeface="Times New Roman" pitchFamily="18" charset="0"/>
                <a:cs typeface="Arial" charset="0"/>
              </a:rPr>
              <a:t>: napa freática afecta el perfil del suelo entre 0,40 m y 0,80 m y menos de 60días de anegamiento; cobertura vegetal: menor a 25%; C.E: grave (10 a 20 dS.m-1 )</a:t>
            </a:r>
            <a:endParaRPr lang="es-AR" sz="2200" b="1" dirty="0">
              <a:solidFill>
                <a:srgbClr val="FFC000"/>
              </a:solidFill>
              <a:latin typeface="Comic Sans MS" pitchFamily="66" charset="0"/>
              <a:ea typeface="Times New Roman" pitchFamily="18" charset="0"/>
              <a:cs typeface="Arial" charset="0"/>
            </a:endParaRPr>
          </a:p>
        </p:txBody>
      </p:sp>
      <p:sp>
        <p:nvSpPr>
          <p:cNvPr id="6" name="Rectangle 3"/>
          <p:cNvSpPr>
            <a:spLocks noChangeArrowheads="1"/>
          </p:cNvSpPr>
          <p:nvPr/>
        </p:nvSpPr>
        <p:spPr bwMode="auto">
          <a:xfrm>
            <a:off x="-39948" y="5967278"/>
            <a:ext cx="9144000" cy="769441"/>
          </a:xfrm>
          <a:prstGeom prst="rect">
            <a:avLst/>
          </a:prstGeom>
          <a:noFill/>
          <a:ln w="9525">
            <a:noFill/>
            <a:miter lim="800000"/>
            <a:headEnd/>
            <a:tailEnd/>
          </a:ln>
        </p:spPr>
        <p:txBody>
          <a:bodyPr anchor="ctr">
            <a:spAutoFit/>
          </a:bodyPr>
          <a:lstStyle/>
          <a:p>
            <a:pPr algn="just">
              <a:tabLst>
                <a:tab pos="801688" algn="l"/>
                <a:tab pos="1603375" algn="l"/>
                <a:tab pos="2405063" algn="l"/>
                <a:tab pos="3206750" algn="l"/>
              </a:tabLst>
            </a:pPr>
            <a:r>
              <a:rPr lang="es-ES" sz="2200" b="1" dirty="0" smtClean="0">
                <a:solidFill>
                  <a:srgbClr val="FFC000"/>
                </a:solidFill>
                <a:latin typeface="Comic Sans MS" pitchFamily="66" charset="0"/>
                <a:ea typeface="Times New Roman" pitchFamily="18" charset="0"/>
                <a:cs typeface="Arial" charset="0"/>
              </a:rPr>
              <a:t>-Diagnóstico </a:t>
            </a:r>
            <a:r>
              <a:rPr lang="es-ES" sz="2200" b="1" dirty="0">
                <a:solidFill>
                  <a:srgbClr val="FFC000"/>
                </a:solidFill>
                <a:latin typeface="Comic Sans MS" pitchFamily="66" charset="0"/>
                <a:ea typeface="Times New Roman" pitchFamily="18" charset="0"/>
                <a:cs typeface="Arial" charset="0"/>
              </a:rPr>
              <a:t>en años de </a:t>
            </a:r>
            <a:r>
              <a:rPr lang="es-ES" sz="2200" b="1" u="sng" dirty="0">
                <a:solidFill>
                  <a:srgbClr val="FFC000"/>
                </a:solidFill>
                <a:latin typeface="Comic Sans MS" pitchFamily="66" charset="0"/>
                <a:ea typeface="Times New Roman" pitchFamily="18" charset="0"/>
                <a:cs typeface="Arial" charset="0"/>
              </a:rPr>
              <a:t>lluvias </a:t>
            </a:r>
            <a:r>
              <a:rPr lang="es-ES" sz="2200" b="1" u="sng" dirty="0" smtClean="0">
                <a:solidFill>
                  <a:srgbClr val="FFC000"/>
                </a:solidFill>
                <a:latin typeface="Comic Sans MS" pitchFamily="66" charset="0"/>
                <a:ea typeface="Times New Roman" pitchFamily="18" charset="0"/>
                <a:cs typeface="Arial" charset="0"/>
              </a:rPr>
              <a:t>normales</a:t>
            </a:r>
            <a:r>
              <a:rPr lang="es-ES" sz="2200" b="1" dirty="0" smtClean="0">
                <a:solidFill>
                  <a:srgbClr val="FFC000"/>
                </a:solidFill>
                <a:latin typeface="Comic Sans MS" pitchFamily="66" charset="0"/>
                <a:ea typeface="Times New Roman" pitchFamily="18" charset="0"/>
                <a:cs typeface="Arial" charset="0"/>
              </a:rPr>
              <a:t>: </a:t>
            </a:r>
            <a:r>
              <a:rPr lang="pt-BR" sz="2200" b="1" dirty="0">
                <a:solidFill>
                  <a:srgbClr val="FFC000"/>
                </a:solidFill>
                <a:latin typeface="Comic Sans MS" pitchFamily="66" charset="0"/>
                <a:ea typeface="Times New Roman" pitchFamily="18" charset="0"/>
                <a:cs typeface="Arial" charset="0"/>
              </a:rPr>
              <a:t>napa freática entre 1 y 1,5 m de profundidad; balance hídrico anual menor a 350 mm.</a:t>
            </a:r>
            <a:endParaRPr lang="es-ES" sz="2200" b="1" dirty="0">
              <a:solidFill>
                <a:srgbClr val="FFC000"/>
              </a:solidFill>
              <a:latin typeface="Comic Sans MS" pitchFamily="66" charset="0"/>
              <a:ea typeface="Times New Roman" pitchFamily="18" charset="0"/>
              <a:cs typeface="Arial" charset="0"/>
            </a:endParaRPr>
          </a:p>
        </p:txBody>
      </p:sp>
      <p:sp>
        <p:nvSpPr>
          <p:cNvPr id="7" name="Rectangle 2"/>
          <p:cNvSpPr>
            <a:spLocks noChangeArrowheads="1"/>
          </p:cNvSpPr>
          <p:nvPr/>
        </p:nvSpPr>
        <p:spPr bwMode="auto">
          <a:xfrm>
            <a:off x="-39948" y="327725"/>
            <a:ext cx="9144000" cy="461665"/>
          </a:xfrm>
          <a:prstGeom prst="rect">
            <a:avLst/>
          </a:prstGeom>
          <a:noFill/>
          <a:ln w="9525">
            <a:noFill/>
            <a:miter lim="800000"/>
            <a:headEnd/>
            <a:tailEnd/>
          </a:ln>
        </p:spPr>
        <p:txBody>
          <a:bodyPr anchor="ctr">
            <a:spAutoFit/>
          </a:bodyPr>
          <a:lstStyle/>
          <a:p>
            <a:pPr algn="ctr"/>
            <a:r>
              <a:rPr lang="es-ES" sz="2400" b="1" dirty="0" smtClean="0">
                <a:latin typeface="Comic Sans MS" pitchFamily="66" charset="0"/>
                <a:cs typeface="Times New Roman" pitchFamily="18" charset="0"/>
              </a:rPr>
              <a:t>SERIE CARLOS SALAS (CSA)</a:t>
            </a:r>
            <a:endParaRPr lang="es-ES" sz="2400" dirty="0">
              <a:latin typeface="Comic Sans MS" pitchFamily="66" charset="0"/>
              <a:cs typeface="Arial"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p:cNvSpPr>
          <p:nvPr>
            <p:ph type="title"/>
          </p:nvPr>
        </p:nvSpPr>
        <p:spPr/>
        <p:txBody>
          <a:bodyPr/>
          <a:lstStyle/>
          <a:p>
            <a:pPr algn="l" eaLnBrk="1" hangingPunct="1"/>
            <a:r>
              <a:rPr lang="es-ES" sz="2800" b="1" smtClean="0">
                <a:latin typeface="Comic Sans MS" pitchFamily="66" charset="0"/>
              </a:rPr>
              <a:t>Descripci</a:t>
            </a:r>
            <a:r>
              <a:rPr lang="es-ES" sz="2800" b="1" smtClean="0"/>
              <a:t>ó</a:t>
            </a:r>
            <a:r>
              <a:rPr lang="es-ES" sz="2800" b="1" smtClean="0">
                <a:latin typeface="Comic Sans MS" pitchFamily="66" charset="0"/>
              </a:rPr>
              <a:t>n del perfil t</a:t>
            </a:r>
            <a:r>
              <a:rPr lang="es-ES" sz="2800" b="1" smtClean="0"/>
              <a:t>í</a:t>
            </a:r>
            <a:r>
              <a:rPr lang="es-ES" sz="2800" b="1" smtClean="0">
                <a:latin typeface="Comic Sans MS" pitchFamily="66" charset="0"/>
              </a:rPr>
              <a:t>pico:</a:t>
            </a:r>
            <a:endParaRPr lang="es-ES" smtClean="0"/>
          </a:p>
        </p:txBody>
      </p:sp>
      <p:sp>
        <p:nvSpPr>
          <p:cNvPr id="30723" name="Rectangle 4"/>
          <p:cNvSpPr>
            <a:spLocks noChangeArrowheads="1"/>
          </p:cNvSpPr>
          <p:nvPr/>
        </p:nvSpPr>
        <p:spPr bwMode="auto">
          <a:xfrm>
            <a:off x="214313" y="1714500"/>
            <a:ext cx="8501062" cy="3692525"/>
          </a:xfrm>
          <a:prstGeom prst="rect">
            <a:avLst/>
          </a:prstGeom>
          <a:solidFill>
            <a:schemeClr val="tx1"/>
          </a:solidFill>
          <a:ln w="9525">
            <a:noFill/>
            <a:miter lim="800000"/>
            <a:headEnd/>
            <a:tailEnd/>
          </a:ln>
        </p:spPr>
        <p:txBody>
          <a:bodyPr anchor="ctr">
            <a:spAutoFit/>
          </a:bodyPr>
          <a:lstStyle/>
          <a:p>
            <a:pPr algn="just">
              <a:tabLst>
                <a:tab pos="801688" algn="l"/>
                <a:tab pos="1603375" algn="l"/>
                <a:tab pos="2405063" algn="l"/>
                <a:tab pos="3206750" algn="l"/>
                <a:tab pos="4008438" algn="l"/>
                <a:tab pos="4810125" algn="l"/>
                <a:tab pos="5611813" algn="l"/>
              </a:tabLst>
            </a:pPr>
            <a:r>
              <a:rPr lang="es-ES" b="1">
                <a:solidFill>
                  <a:srgbClr val="000000"/>
                </a:solidFill>
                <a:latin typeface="Calibri" pitchFamily="34" charset="0"/>
                <a:cs typeface="Times New Roman" pitchFamily="18" charset="0"/>
              </a:rPr>
              <a:t>A1    0-27 cm  negro (10yr 3/1) en húmedo,  </a:t>
            </a:r>
            <a:r>
              <a:rPr lang="es-ES" b="1">
                <a:solidFill>
                  <a:srgbClr val="FF0000"/>
                </a:solidFill>
                <a:latin typeface="Calibri" pitchFamily="34" charset="0"/>
                <a:cs typeface="Times New Roman" pitchFamily="18" charset="0"/>
              </a:rPr>
              <a:t>franco arenoso, </a:t>
            </a:r>
            <a:r>
              <a:rPr lang="es-ES" b="1">
                <a:solidFill>
                  <a:srgbClr val="000000"/>
                </a:solidFill>
                <a:latin typeface="Calibri" pitchFamily="34" charset="0"/>
                <a:cs typeface="Times New Roman" pitchFamily="18" charset="0"/>
              </a:rPr>
              <a:t>estructura en bloques subangulares medios moderados que rompe en bloques subangulares finos y granular,  friable en húmedo,  no plástico, no adhesivo,  abundantes raíces,  fresco,  límite claro, suave,</a:t>
            </a:r>
            <a:endParaRPr lang="es-AR" b="1">
              <a:latin typeface="Calibri" pitchFamily="34" charset="0"/>
            </a:endParaRPr>
          </a:p>
          <a:p>
            <a:pPr algn="just" eaLnBrk="0" hangingPunct="0">
              <a:tabLst>
                <a:tab pos="801688" algn="l"/>
                <a:tab pos="1603375" algn="l"/>
                <a:tab pos="2405063" algn="l"/>
                <a:tab pos="3206750" algn="l"/>
                <a:tab pos="4008438" algn="l"/>
                <a:tab pos="4810125" algn="l"/>
                <a:tab pos="5611813" algn="l"/>
              </a:tabLst>
            </a:pPr>
            <a:r>
              <a:rPr lang="es-ES" b="1">
                <a:solidFill>
                  <a:srgbClr val="000000"/>
                </a:solidFill>
                <a:latin typeface="Calibri" pitchFamily="34" charset="0"/>
                <a:cs typeface="Times New Roman" pitchFamily="18" charset="0"/>
              </a:rPr>
              <a:t>AC    27-44 cm  pardo oscuro (10yr 3/3) en humedo,  </a:t>
            </a:r>
            <a:r>
              <a:rPr lang="es-ES" b="1">
                <a:solidFill>
                  <a:srgbClr val="FF0000"/>
                </a:solidFill>
                <a:latin typeface="Calibri" pitchFamily="34" charset="0"/>
                <a:cs typeface="Times New Roman" pitchFamily="18" charset="0"/>
              </a:rPr>
              <a:t>franco arenoso</a:t>
            </a:r>
            <a:r>
              <a:rPr lang="es-ES" b="1">
                <a:solidFill>
                  <a:srgbClr val="000000"/>
                </a:solidFill>
                <a:latin typeface="Calibri" pitchFamily="34" charset="0"/>
                <a:cs typeface="Times New Roman" pitchFamily="18" charset="0"/>
              </a:rPr>
              <a:t>,  estructura en bloques subangulares, medios, debiles,  muy friable en humedo,  no plastico, no adhesivo,  raices escasas, límite inferior claro, suave,</a:t>
            </a:r>
            <a:endParaRPr lang="es-AR" b="1">
              <a:latin typeface="Calibri" pitchFamily="34" charset="0"/>
            </a:endParaRPr>
          </a:p>
          <a:p>
            <a:pPr algn="just" eaLnBrk="0" hangingPunct="0">
              <a:tabLst>
                <a:tab pos="801688" algn="l"/>
                <a:tab pos="1603375" algn="l"/>
                <a:tab pos="2405063" algn="l"/>
                <a:tab pos="3206750" algn="l"/>
                <a:tab pos="4008438" algn="l"/>
                <a:tab pos="4810125" algn="l"/>
                <a:tab pos="5611813" algn="l"/>
              </a:tabLst>
            </a:pPr>
            <a:r>
              <a:rPr lang="es-ES" b="1">
                <a:solidFill>
                  <a:srgbClr val="000000"/>
                </a:solidFill>
                <a:latin typeface="Calibri" pitchFamily="34" charset="0"/>
                <a:cs typeface="Times New Roman" pitchFamily="18" charset="0"/>
              </a:rPr>
              <a:t>IIB2t 44-63 cm  pardo oscuro (7,5yr 3/2) en humedo,  </a:t>
            </a:r>
            <a:r>
              <a:rPr lang="es-ES" b="1">
                <a:solidFill>
                  <a:srgbClr val="FF0000"/>
                </a:solidFill>
                <a:latin typeface="Calibri" pitchFamily="34" charset="0"/>
                <a:cs typeface="Times New Roman" pitchFamily="18" charset="0"/>
              </a:rPr>
              <a:t>franco arcilloso</a:t>
            </a:r>
            <a:r>
              <a:rPr lang="es-ES" b="1">
                <a:solidFill>
                  <a:srgbClr val="000000"/>
                </a:solidFill>
                <a:latin typeface="Calibri" pitchFamily="34" charset="0"/>
                <a:cs typeface="Times New Roman" pitchFamily="18" charset="0"/>
              </a:rPr>
              <a:t>,  estructura en prismas gruesos, medios, fuertes, plastico, adhesivo,  abundantes </a:t>
            </a:r>
            <a:r>
              <a:rPr lang="es-ES" b="1">
                <a:solidFill>
                  <a:srgbClr val="FF0000"/>
                </a:solidFill>
                <a:latin typeface="Calibri" pitchFamily="34" charset="0"/>
                <a:cs typeface="Times New Roman" pitchFamily="18" charset="0"/>
              </a:rPr>
              <a:t>barnices humicos arcillosos, moteados escasos, medios y precisos</a:t>
            </a:r>
            <a:r>
              <a:rPr lang="es-ES" b="1">
                <a:solidFill>
                  <a:srgbClr val="000000"/>
                </a:solidFill>
                <a:latin typeface="Calibri" pitchFamily="34" charset="0"/>
                <a:cs typeface="Times New Roman" pitchFamily="18" charset="0"/>
              </a:rPr>
              <a:t>,  humedo,  límite inferior, gradual, ondulado,</a:t>
            </a:r>
            <a:endParaRPr lang="es-AR" b="1">
              <a:latin typeface="Calibri" pitchFamily="34" charset="0"/>
            </a:endParaRPr>
          </a:p>
          <a:p>
            <a:pPr algn="just" eaLnBrk="0" hangingPunct="0">
              <a:tabLst>
                <a:tab pos="801688" algn="l"/>
                <a:tab pos="1603375" algn="l"/>
                <a:tab pos="2405063" algn="l"/>
                <a:tab pos="3206750" algn="l"/>
                <a:tab pos="4008438" algn="l"/>
                <a:tab pos="4810125" algn="l"/>
                <a:tab pos="5611813" algn="l"/>
              </a:tabLst>
            </a:pPr>
            <a:r>
              <a:rPr lang="es-ES" b="1">
                <a:solidFill>
                  <a:srgbClr val="000000"/>
                </a:solidFill>
                <a:latin typeface="Calibri" pitchFamily="34" charset="0"/>
                <a:cs typeface="Times New Roman" pitchFamily="18" charset="0"/>
              </a:rPr>
              <a:t>B3ca  </a:t>
            </a:r>
            <a:r>
              <a:rPr lang="es-ES" b="1">
                <a:solidFill>
                  <a:srgbClr val="000000"/>
                </a:solidFill>
                <a:latin typeface="Times New Roman" pitchFamily="18" charset="0"/>
                <a:cs typeface="Times New Roman" pitchFamily="18" charset="0"/>
              </a:rPr>
              <a:t>63-90 cm  pardo oscuro (7,5yr 4/4) en humedo,  franco, friable en humedo,  ligeramente plastico, no adhesivo,  </a:t>
            </a:r>
            <a:r>
              <a:rPr lang="es-ES" b="1">
                <a:solidFill>
                  <a:srgbClr val="FF0000"/>
                </a:solidFill>
                <a:latin typeface="Times New Roman" pitchFamily="18" charset="0"/>
                <a:cs typeface="Times New Roman" pitchFamily="18" charset="0"/>
              </a:rPr>
              <a:t>moteados comunes, medios y precisos,</a:t>
            </a:r>
            <a:r>
              <a:rPr lang="es-ES" b="1">
                <a:solidFill>
                  <a:srgbClr val="FF0000"/>
                </a:solidFill>
                <a:cs typeface="Times New Roman" pitchFamily="18" charset="0"/>
              </a:rPr>
              <a:t> </a:t>
            </a:r>
            <a:endParaRPr lang="es-ES" b="1">
              <a:solidFill>
                <a:srgbClr val="FF0000"/>
              </a:solidFill>
              <a:latin typeface="Calibri"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Grp="1" noChangeAspect="1" noChangeArrowheads="1"/>
          </p:cNvPicPr>
          <p:nvPr>
            <p:ph type="body" idx="1"/>
          </p:nvPr>
        </p:nvPicPr>
        <p:blipFill>
          <a:blip r:embed="rId2" cstate="print"/>
          <a:srcRect l="6615" r="7489" b="2754"/>
          <a:stretch>
            <a:fillRect/>
          </a:stretch>
        </p:blipFill>
        <p:spPr>
          <a:xfrm>
            <a:off x="1000125" y="188913"/>
            <a:ext cx="4679950" cy="6669087"/>
          </a:xfrm>
          <a:solidFill>
            <a:schemeClr val="tx1"/>
          </a:solidFill>
        </p:spPr>
      </p:pic>
      <p:sp>
        <p:nvSpPr>
          <p:cNvPr id="31747" name="Rectangle 4"/>
          <p:cNvSpPr>
            <a:spLocks noChangeArrowheads="1"/>
          </p:cNvSpPr>
          <p:nvPr/>
        </p:nvSpPr>
        <p:spPr bwMode="auto">
          <a:xfrm>
            <a:off x="3241675" y="3246438"/>
            <a:ext cx="2660650" cy="366712"/>
          </a:xfrm>
          <a:prstGeom prst="rect">
            <a:avLst/>
          </a:prstGeom>
          <a:noFill/>
          <a:ln w="9525">
            <a:noFill/>
            <a:miter lim="800000"/>
            <a:headEnd/>
            <a:tailEnd/>
          </a:ln>
        </p:spPr>
        <p:txBody>
          <a:bodyPr wrap="none" anchor="ctr">
            <a:spAutoFit/>
          </a:bodyPr>
          <a:lstStyle/>
          <a:p>
            <a:pPr algn="ctr">
              <a:tabLst>
                <a:tab pos="801688" algn="l"/>
                <a:tab pos="1603375" algn="l"/>
                <a:tab pos="2405063" algn="l"/>
                <a:tab pos="3206750" algn="l"/>
                <a:tab pos="4008438" algn="l"/>
                <a:tab pos="4810125" algn="l"/>
                <a:tab pos="5611813" algn="l"/>
              </a:tabLst>
            </a:pPr>
            <a:r>
              <a:rPr lang="es-ES" b="1"/>
              <a:t>SERIE: DRABBLE (Dr),</a:t>
            </a:r>
          </a:p>
        </p:txBody>
      </p:sp>
      <p:sp>
        <p:nvSpPr>
          <p:cNvPr id="7" name="6 Rectángulo"/>
          <p:cNvSpPr/>
          <p:nvPr/>
        </p:nvSpPr>
        <p:spPr>
          <a:xfrm>
            <a:off x="928688" y="4071938"/>
            <a:ext cx="4643437" cy="2143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sp>
        <p:nvSpPr>
          <p:cNvPr id="8" name="7 Rectángulo"/>
          <p:cNvSpPr/>
          <p:nvPr/>
        </p:nvSpPr>
        <p:spPr>
          <a:xfrm>
            <a:off x="1000125" y="6072188"/>
            <a:ext cx="4643438" cy="2143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p:cNvSpPr>
          <p:nvPr>
            <p:ph type="title"/>
          </p:nvPr>
        </p:nvSpPr>
        <p:spPr>
          <a:xfrm>
            <a:off x="457200" y="274638"/>
            <a:ext cx="8229600" cy="561975"/>
          </a:xfrm>
        </p:spPr>
        <p:txBody>
          <a:bodyPr/>
          <a:lstStyle/>
          <a:p>
            <a:pPr eaLnBrk="1" hangingPunct="1"/>
            <a:r>
              <a:rPr lang="es-ES" sz="2400" b="1" smtClean="0">
                <a:latin typeface="Comic Sans MS" pitchFamily="66" charset="0"/>
              </a:rPr>
              <a:t/>
            </a:r>
            <a:br>
              <a:rPr lang="es-ES" sz="2400" b="1" smtClean="0">
                <a:latin typeface="Comic Sans MS" pitchFamily="66" charset="0"/>
              </a:rPr>
            </a:br>
            <a:r>
              <a:rPr lang="es-ES" sz="2400" b="1" smtClean="0">
                <a:latin typeface="Comic Sans MS" pitchFamily="66" charset="0"/>
              </a:rPr>
              <a:t/>
            </a:r>
            <a:br>
              <a:rPr lang="es-ES" sz="2400" b="1" smtClean="0">
                <a:latin typeface="Comic Sans MS" pitchFamily="66" charset="0"/>
              </a:rPr>
            </a:br>
            <a:r>
              <a:rPr lang="es-ES" sz="2400" b="1" smtClean="0">
                <a:latin typeface="Comic Sans MS" pitchFamily="66" charset="0"/>
              </a:rPr>
              <a:t>SERIE: DRABBLE (Dr)</a:t>
            </a:r>
            <a:r>
              <a:rPr lang="es-ES" sz="4000" b="1" smtClean="0"/>
              <a:t/>
            </a:r>
            <a:br>
              <a:rPr lang="es-ES" sz="4000" b="1" smtClean="0"/>
            </a:br>
            <a:endParaRPr lang="es-ES" sz="4000" b="1" smtClean="0"/>
          </a:p>
        </p:txBody>
      </p:sp>
      <p:sp>
        <p:nvSpPr>
          <p:cNvPr id="43011" name="Rectangle 3"/>
          <p:cNvSpPr>
            <a:spLocks noGrp="1"/>
          </p:cNvSpPr>
          <p:nvPr>
            <p:ph type="body" idx="1"/>
          </p:nvPr>
        </p:nvSpPr>
        <p:spPr>
          <a:xfrm>
            <a:off x="0" y="1052736"/>
            <a:ext cx="8786813" cy="2928938"/>
          </a:xfrm>
        </p:spPr>
        <p:txBody>
          <a:bodyPr/>
          <a:lstStyle/>
          <a:p>
            <a:pPr eaLnBrk="1" hangingPunct="1">
              <a:lnSpc>
                <a:spcPct val="90000"/>
              </a:lnSpc>
              <a:buFont typeface="Arial" charset="0"/>
              <a:buNone/>
              <a:defRPr/>
            </a:pPr>
            <a:r>
              <a:rPr lang="es-ES" sz="2400" dirty="0" err="1" smtClean="0">
                <a:latin typeface="Comic Sans MS" pitchFamily="66" charset="0"/>
              </a:rPr>
              <a:t>Natracuol</a:t>
            </a:r>
            <a:r>
              <a:rPr lang="es-ES" sz="2400" dirty="0" smtClean="0">
                <a:latin typeface="Comic Sans MS" pitchFamily="66" charset="0"/>
              </a:rPr>
              <a:t> típico, fina, </a:t>
            </a:r>
            <a:r>
              <a:rPr lang="es-ES" sz="2400" dirty="0" err="1" smtClean="0">
                <a:latin typeface="Comic Sans MS" pitchFamily="66" charset="0"/>
              </a:rPr>
              <a:t>illitica</a:t>
            </a:r>
            <a:r>
              <a:rPr lang="es-ES" sz="2400" dirty="0" smtClean="0">
                <a:latin typeface="Comic Sans MS" pitchFamily="66" charset="0"/>
              </a:rPr>
              <a:t>, térmica, </a:t>
            </a:r>
          </a:p>
          <a:p>
            <a:pPr eaLnBrk="1" hangingPunct="1">
              <a:lnSpc>
                <a:spcPct val="90000"/>
              </a:lnSpc>
              <a:buFont typeface="Arial" charset="0"/>
              <a:buNone/>
              <a:defRPr/>
            </a:pPr>
            <a:endParaRPr lang="es-ES" sz="2400" dirty="0" smtClean="0">
              <a:latin typeface="Comic Sans MS" pitchFamily="66" charset="0"/>
            </a:endParaRPr>
          </a:p>
          <a:p>
            <a:pPr marL="0" indent="0" algn="just" eaLnBrk="1" hangingPunct="1">
              <a:lnSpc>
                <a:spcPct val="90000"/>
              </a:lnSpc>
              <a:buFont typeface="Arial" charset="0"/>
              <a:buNone/>
              <a:defRPr/>
            </a:pPr>
            <a:r>
              <a:rPr lang="es-ES" sz="2400" dirty="0" smtClean="0">
                <a:latin typeface="Comic Sans MS" pitchFamily="66" charset="0"/>
              </a:rPr>
              <a:t>Posición: </a:t>
            </a:r>
            <a:r>
              <a:rPr lang="es-ES" sz="2400" dirty="0" smtClean="0">
                <a:solidFill>
                  <a:schemeClr val="accent6">
                    <a:lumMod val="75000"/>
                  </a:schemeClr>
                </a:solidFill>
                <a:latin typeface="Comic Sans MS" pitchFamily="66" charset="0"/>
              </a:rPr>
              <a:t>pie de loma y bajos</a:t>
            </a:r>
            <a:r>
              <a:rPr lang="es-ES" sz="2400" dirty="0" smtClean="0">
                <a:latin typeface="Comic Sans MS" pitchFamily="66" charset="0"/>
              </a:rPr>
              <a:t>; pendiente: </a:t>
            </a:r>
            <a:r>
              <a:rPr lang="es-ES" sz="2400" dirty="0" smtClean="0">
                <a:solidFill>
                  <a:schemeClr val="accent6">
                    <a:lumMod val="75000"/>
                  </a:schemeClr>
                </a:solidFill>
                <a:latin typeface="Comic Sans MS" pitchFamily="66" charset="0"/>
              </a:rPr>
              <a:t>0-1 por ciento</a:t>
            </a:r>
            <a:r>
              <a:rPr lang="es-ES" sz="2400" dirty="0" smtClean="0">
                <a:latin typeface="Comic Sans MS" pitchFamily="66" charset="0"/>
              </a:rPr>
              <a:t>, llana; drenaje: </a:t>
            </a:r>
            <a:r>
              <a:rPr lang="es-ES" sz="2400" dirty="0" smtClean="0">
                <a:solidFill>
                  <a:schemeClr val="accent6">
                    <a:lumMod val="75000"/>
                  </a:schemeClr>
                </a:solidFill>
                <a:latin typeface="Comic Sans MS" pitchFamily="66" charset="0"/>
              </a:rPr>
              <a:t>pobremente drenado; escurrimiento: muy lento; permeabilidad: muy lenta</a:t>
            </a:r>
            <a:r>
              <a:rPr lang="es-ES" sz="2400" dirty="0" smtClean="0">
                <a:latin typeface="Comic Sans MS" pitchFamily="66" charset="0"/>
              </a:rPr>
              <a:t>; fuertemente alcalino; </a:t>
            </a:r>
            <a:r>
              <a:rPr lang="es-ES" sz="2400" dirty="0" err="1" smtClean="0">
                <a:latin typeface="Comic Sans MS" pitchFamily="66" charset="0"/>
              </a:rPr>
              <a:t>debilmente</a:t>
            </a:r>
            <a:r>
              <a:rPr lang="es-ES" sz="2400" dirty="0" smtClean="0">
                <a:latin typeface="Comic Sans MS" pitchFamily="66" charset="0"/>
              </a:rPr>
              <a:t> salino. Limitaciones de uso: drenaje pobre, fuerte alcalinidad, ligera salinidad.</a:t>
            </a:r>
          </a:p>
        </p:txBody>
      </p:sp>
      <p:sp>
        <p:nvSpPr>
          <p:cNvPr id="5" name="4 Rectángulo"/>
          <p:cNvSpPr>
            <a:spLocks noChangeArrowheads="1"/>
          </p:cNvSpPr>
          <p:nvPr/>
        </p:nvSpPr>
        <p:spPr bwMode="auto">
          <a:xfrm>
            <a:off x="-22966" y="3861048"/>
            <a:ext cx="9144000" cy="1446550"/>
          </a:xfrm>
          <a:prstGeom prst="rect">
            <a:avLst/>
          </a:prstGeom>
          <a:noFill/>
          <a:ln w="9525">
            <a:noFill/>
            <a:miter lim="800000"/>
            <a:headEnd/>
            <a:tailEnd/>
          </a:ln>
        </p:spPr>
        <p:txBody>
          <a:bodyPr anchor="ctr">
            <a:spAutoFit/>
          </a:bodyPr>
          <a:lstStyle/>
          <a:p>
            <a:pPr algn="just">
              <a:tabLst>
                <a:tab pos="801688" algn="l"/>
                <a:tab pos="1603375" algn="l"/>
                <a:tab pos="2405063" algn="l"/>
                <a:tab pos="3206750" algn="l"/>
              </a:tabLst>
            </a:pPr>
            <a:r>
              <a:rPr lang="es-ES" sz="2200" b="1" dirty="0" smtClean="0">
                <a:solidFill>
                  <a:srgbClr val="FFC000"/>
                </a:solidFill>
                <a:latin typeface="Comic Sans MS" pitchFamily="66" charset="0"/>
                <a:ea typeface="Times New Roman" pitchFamily="18" charset="0"/>
                <a:cs typeface="Arial" charset="0"/>
              </a:rPr>
              <a:t>-Diagnóstico </a:t>
            </a:r>
            <a:r>
              <a:rPr lang="es-ES" sz="2200" b="1" dirty="0">
                <a:solidFill>
                  <a:srgbClr val="FFC000"/>
                </a:solidFill>
                <a:latin typeface="Comic Sans MS" pitchFamily="66" charset="0"/>
                <a:ea typeface="Times New Roman" pitchFamily="18" charset="0"/>
                <a:cs typeface="Arial" charset="0"/>
              </a:rPr>
              <a:t>en años de </a:t>
            </a:r>
            <a:r>
              <a:rPr lang="es-ES" sz="2200" b="1" u="sng" dirty="0">
                <a:solidFill>
                  <a:srgbClr val="FFC000"/>
                </a:solidFill>
                <a:latin typeface="Comic Sans MS" pitchFamily="66" charset="0"/>
                <a:ea typeface="Times New Roman" pitchFamily="18" charset="0"/>
                <a:cs typeface="Arial" charset="0"/>
              </a:rPr>
              <a:t>lluvias extraordinarias</a:t>
            </a:r>
            <a:r>
              <a:rPr lang="es-ES" sz="2200" b="1" dirty="0">
                <a:solidFill>
                  <a:srgbClr val="FFC000"/>
                </a:solidFill>
                <a:latin typeface="Comic Sans MS" pitchFamily="66" charset="0"/>
                <a:ea typeface="Times New Roman" pitchFamily="18" charset="0"/>
                <a:cs typeface="Arial" charset="0"/>
              </a:rPr>
              <a:t>: napa freática afecta el perfil del suelo a menos de 0,40 m y más de 60 días de anegamiento; cobertura vegetal: menor a 25%; C.E: grave (10 a 20 dS.m-1).</a:t>
            </a:r>
            <a:endParaRPr lang="es-AR" sz="2200" b="1" dirty="0">
              <a:solidFill>
                <a:srgbClr val="FFC000"/>
              </a:solidFill>
              <a:latin typeface="Comic Sans MS" pitchFamily="66" charset="0"/>
              <a:ea typeface="Times New Roman" pitchFamily="18" charset="0"/>
              <a:cs typeface="Arial" charset="0"/>
            </a:endParaRPr>
          </a:p>
        </p:txBody>
      </p:sp>
      <p:sp>
        <p:nvSpPr>
          <p:cNvPr id="6" name="Rectangle 3"/>
          <p:cNvSpPr>
            <a:spLocks noChangeArrowheads="1"/>
          </p:cNvSpPr>
          <p:nvPr/>
        </p:nvSpPr>
        <p:spPr bwMode="auto">
          <a:xfrm>
            <a:off x="-22966" y="5517232"/>
            <a:ext cx="9144000" cy="769441"/>
          </a:xfrm>
          <a:prstGeom prst="rect">
            <a:avLst/>
          </a:prstGeom>
          <a:noFill/>
          <a:ln w="9525">
            <a:noFill/>
            <a:miter lim="800000"/>
            <a:headEnd/>
            <a:tailEnd/>
          </a:ln>
        </p:spPr>
        <p:txBody>
          <a:bodyPr anchor="ctr">
            <a:spAutoFit/>
          </a:bodyPr>
          <a:lstStyle/>
          <a:p>
            <a:pPr algn="just">
              <a:tabLst>
                <a:tab pos="801688" algn="l"/>
                <a:tab pos="1603375" algn="l"/>
                <a:tab pos="2405063" algn="l"/>
                <a:tab pos="3206750" algn="l"/>
              </a:tabLst>
            </a:pPr>
            <a:r>
              <a:rPr lang="es-ES" sz="2200" b="1" dirty="0" smtClean="0">
                <a:solidFill>
                  <a:srgbClr val="FFC000"/>
                </a:solidFill>
                <a:latin typeface="Comic Sans MS" pitchFamily="66" charset="0"/>
                <a:ea typeface="Times New Roman" pitchFamily="18" charset="0"/>
                <a:cs typeface="Arial" charset="0"/>
              </a:rPr>
              <a:t>-Diagnóstico </a:t>
            </a:r>
            <a:r>
              <a:rPr lang="es-ES" sz="2200" b="1" dirty="0">
                <a:solidFill>
                  <a:srgbClr val="FFC000"/>
                </a:solidFill>
                <a:latin typeface="Comic Sans MS" pitchFamily="66" charset="0"/>
                <a:ea typeface="Times New Roman" pitchFamily="18" charset="0"/>
                <a:cs typeface="Arial" charset="0"/>
              </a:rPr>
              <a:t>en años de </a:t>
            </a:r>
            <a:r>
              <a:rPr lang="es-ES" sz="2200" b="1" u="sng" dirty="0">
                <a:solidFill>
                  <a:srgbClr val="FFC000"/>
                </a:solidFill>
                <a:latin typeface="Comic Sans MS" pitchFamily="66" charset="0"/>
                <a:ea typeface="Times New Roman" pitchFamily="18" charset="0"/>
                <a:cs typeface="Arial" charset="0"/>
              </a:rPr>
              <a:t>lluvias </a:t>
            </a:r>
            <a:r>
              <a:rPr lang="es-ES" sz="2200" b="1" u="sng" dirty="0" smtClean="0">
                <a:solidFill>
                  <a:srgbClr val="FFC000"/>
                </a:solidFill>
                <a:latin typeface="Comic Sans MS" pitchFamily="66" charset="0"/>
                <a:ea typeface="Times New Roman" pitchFamily="18" charset="0"/>
                <a:cs typeface="Arial" charset="0"/>
              </a:rPr>
              <a:t>normales</a:t>
            </a:r>
            <a:r>
              <a:rPr lang="es-ES" sz="2200" b="1" dirty="0" smtClean="0">
                <a:solidFill>
                  <a:srgbClr val="FFC000"/>
                </a:solidFill>
                <a:latin typeface="Comic Sans MS" pitchFamily="66" charset="0"/>
                <a:ea typeface="Times New Roman" pitchFamily="18" charset="0"/>
                <a:cs typeface="Arial" charset="0"/>
              </a:rPr>
              <a:t>: </a:t>
            </a:r>
            <a:r>
              <a:rPr lang="es-ES" sz="2200" b="1" dirty="0">
                <a:solidFill>
                  <a:srgbClr val="FFC000"/>
                </a:solidFill>
                <a:latin typeface="Comic Sans MS" pitchFamily="66" charset="0"/>
                <a:ea typeface="Times New Roman" pitchFamily="18" charset="0"/>
                <a:cs typeface="Arial" charset="0"/>
              </a:rPr>
              <a:t>napa freática 0,80m y 1 m de profundidad; balance hídrico anual mayor a 350 </a:t>
            </a:r>
            <a:r>
              <a:rPr lang="es-ES" sz="2200" b="1" dirty="0" err="1">
                <a:solidFill>
                  <a:srgbClr val="FFC000"/>
                </a:solidFill>
                <a:latin typeface="Comic Sans MS" pitchFamily="66" charset="0"/>
                <a:ea typeface="Times New Roman" pitchFamily="18" charset="0"/>
                <a:cs typeface="Arial" charset="0"/>
              </a:rPr>
              <a:t>mm.</a:t>
            </a:r>
            <a:endParaRPr lang="es-ES" sz="2200" b="1" dirty="0">
              <a:solidFill>
                <a:srgbClr val="FFC000"/>
              </a:solidFill>
              <a:latin typeface="Comic Sans MS" pitchFamily="66" charset="0"/>
              <a:ea typeface="Times New Roman" pitchFamily="18" charset="0"/>
              <a:cs typeface="Arial"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p:cNvSpPr>
          <p:nvPr>
            <p:ph type="body" idx="1"/>
          </p:nvPr>
        </p:nvSpPr>
        <p:spPr>
          <a:xfrm>
            <a:off x="500063" y="908050"/>
            <a:ext cx="8340725" cy="5449888"/>
          </a:xfrm>
          <a:solidFill>
            <a:schemeClr val="tx1"/>
          </a:solidFill>
        </p:spPr>
        <p:txBody>
          <a:bodyPr/>
          <a:lstStyle/>
          <a:p>
            <a:pPr eaLnBrk="1" hangingPunct="1">
              <a:lnSpc>
                <a:spcPct val="80000"/>
              </a:lnSpc>
            </a:pPr>
            <a:r>
              <a:rPr lang="es-ES" sz="2000" smtClean="0">
                <a:solidFill>
                  <a:schemeClr val="bg1"/>
                </a:solidFill>
                <a:latin typeface="Comic Sans MS" pitchFamily="66" charset="0"/>
              </a:rPr>
              <a:t>A1    0-22 cm  gris (10yr 5/1) en húmedo,  </a:t>
            </a:r>
            <a:r>
              <a:rPr lang="es-ES" sz="2000" smtClean="0">
                <a:solidFill>
                  <a:srgbClr val="FF0000"/>
                </a:solidFill>
                <a:latin typeface="Comic Sans MS" pitchFamily="66" charset="0"/>
              </a:rPr>
              <a:t>franco arenoso</a:t>
            </a:r>
            <a:r>
              <a:rPr lang="es-ES" sz="2000" smtClean="0">
                <a:solidFill>
                  <a:schemeClr val="bg1"/>
                </a:solidFill>
                <a:latin typeface="Comic Sans MS" pitchFamily="66" charset="0"/>
              </a:rPr>
              <a:t>, estructura en bloques subangulares, finos, débiles,  límite inferior abrupto, suave,</a:t>
            </a:r>
          </a:p>
          <a:p>
            <a:pPr eaLnBrk="1" hangingPunct="1">
              <a:lnSpc>
                <a:spcPct val="80000"/>
              </a:lnSpc>
            </a:pPr>
            <a:r>
              <a:rPr lang="es-ES" sz="2000" smtClean="0">
                <a:solidFill>
                  <a:schemeClr val="bg1"/>
                </a:solidFill>
                <a:latin typeface="Comic Sans MS" pitchFamily="66" charset="0"/>
              </a:rPr>
              <a:t>B2t   22-44 cm  pardo (5yr 3/2) en húmedo,  </a:t>
            </a:r>
            <a:r>
              <a:rPr lang="es-ES" sz="2000" smtClean="0">
                <a:solidFill>
                  <a:srgbClr val="FF0000"/>
                </a:solidFill>
                <a:latin typeface="Comic Sans MS" pitchFamily="66" charset="0"/>
              </a:rPr>
              <a:t>franco arcilloso</a:t>
            </a:r>
            <a:r>
              <a:rPr lang="es-ES" sz="2000" smtClean="0">
                <a:solidFill>
                  <a:schemeClr val="bg1"/>
                </a:solidFill>
                <a:latin typeface="Comic Sans MS" pitchFamily="66" charset="0"/>
              </a:rPr>
              <a:t>,  estructura en </a:t>
            </a:r>
            <a:r>
              <a:rPr lang="es-ES" sz="2000" smtClean="0">
                <a:solidFill>
                  <a:srgbClr val="FF0000"/>
                </a:solidFill>
                <a:latin typeface="Comic Sans MS" pitchFamily="66" charset="0"/>
              </a:rPr>
              <a:t>columnas</a:t>
            </a:r>
            <a:r>
              <a:rPr lang="es-ES" sz="2000" smtClean="0">
                <a:solidFill>
                  <a:schemeClr val="bg1"/>
                </a:solidFill>
                <a:latin typeface="Comic Sans MS" pitchFamily="66" charset="0"/>
              </a:rPr>
              <a:t> medias, fuertes que rompen a bloques angulares, medios, fuertes,  plástico y adhesivo,  </a:t>
            </a:r>
            <a:r>
              <a:rPr lang="es-ES" sz="2000" smtClean="0">
                <a:solidFill>
                  <a:srgbClr val="FF0000"/>
                </a:solidFill>
                <a:latin typeface="Comic Sans MS" pitchFamily="66" charset="0"/>
              </a:rPr>
              <a:t>escasas concreciones de hierro manganeso</a:t>
            </a:r>
            <a:r>
              <a:rPr lang="es-ES" sz="2000" smtClean="0">
                <a:solidFill>
                  <a:schemeClr val="bg1"/>
                </a:solidFill>
                <a:latin typeface="Comic Sans MS" pitchFamily="66" charset="0"/>
              </a:rPr>
              <a:t>,  comunes barnices de clayskins, límite inferior abrupto, suave,</a:t>
            </a:r>
          </a:p>
          <a:p>
            <a:pPr eaLnBrk="1" hangingPunct="1">
              <a:lnSpc>
                <a:spcPct val="80000"/>
              </a:lnSpc>
            </a:pPr>
            <a:r>
              <a:rPr lang="es-ES" sz="2000" smtClean="0">
                <a:solidFill>
                  <a:schemeClr val="bg1"/>
                </a:solidFill>
                <a:latin typeface="Comic Sans MS" pitchFamily="66" charset="0"/>
              </a:rPr>
              <a:t>B3x   44-72 cm  pardo rojizo (5yr 4/4) en húmedo,  </a:t>
            </a:r>
            <a:r>
              <a:rPr lang="es-ES" sz="2000" smtClean="0">
                <a:solidFill>
                  <a:srgbClr val="FF0000"/>
                </a:solidFill>
                <a:latin typeface="Comic Sans MS" pitchFamily="66" charset="0"/>
              </a:rPr>
              <a:t>franco</a:t>
            </a:r>
            <a:r>
              <a:rPr lang="es-ES" sz="2000" smtClean="0">
                <a:solidFill>
                  <a:schemeClr val="bg1"/>
                </a:solidFill>
                <a:latin typeface="Comic Sans MS" pitchFamily="66" charset="0"/>
              </a:rPr>
              <a:t>, estructura en bloques subangulares, medios, moderados, que rompen a bloques menores,  ligeramente plástico, ligeramente adhesivo, </a:t>
            </a:r>
            <a:r>
              <a:rPr lang="es-ES" sz="2000" smtClean="0">
                <a:solidFill>
                  <a:srgbClr val="FF0000"/>
                </a:solidFill>
                <a:latin typeface="Comic Sans MS" pitchFamily="66" charset="0"/>
              </a:rPr>
              <a:t>concreciones de calcio, hierro y manganeso abundantes</a:t>
            </a:r>
            <a:r>
              <a:rPr lang="es-ES" sz="2000" smtClean="0">
                <a:solidFill>
                  <a:schemeClr val="bg1"/>
                </a:solidFill>
                <a:latin typeface="Comic Sans MS" pitchFamily="66" charset="0"/>
              </a:rPr>
              <a:t>,  </a:t>
            </a:r>
            <a:r>
              <a:rPr lang="es-ES" sz="2000" smtClean="0">
                <a:solidFill>
                  <a:srgbClr val="FF0000"/>
                </a:solidFill>
                <a:latin typeface="Comic Sans MS" pitchFamily="66" charset="0"/>
              </a:rPr>
              <a:t>barnices de clayhúmicos </a:t>
            </a:r>
            <a:r>
              <a:rPr lang="es-ES" sz="2000" smtClean="0">
                <a:solidFill>
                  <a:schemeClr val="bg1"/>
                </a:solidFill>
                <a:latin typeface="Comic Sans MS" pitchFamily="66" charset="0"/>
              </a:rPr>
              <a:t>comunes,  moderada reacción de carbonatos libres, se observan nódulos cementados con carbonato de calcio,  límite inferior claro, suave,</a:t>
            </a:r>
          </a:p>
          <a:p>
            <a:pPr eaLnBrk="1" hangingPunct="1">
              <a:lnSpc>
                <a:spcPct val="80000"/>
              </a:lnSpc>
            </a:pPr>
            <a:r>
              <a:rPr lang="es-ES" sz="2000" smtClean="0">
                <a:solidFill>
                  <a:schemeClr val="bg1"/>
                </a:solidFill>
                <a:latin typeface="Comic Sans MS" pitchFamily="66" charset="0"/>
              </a:rPr>
              <a:t>Cx    72-105 cm  pardo rojizo (5yr 4/4) en húmedo,  </a:t>
            </a:r>
            <a:r>
              <a:rPr lang="es-ES" sz="2000" smtClean="0">
                <a:solidFill>
                  <a:srgbClr val="FF0000"/>
                </a:solidFill>
                <a:latin typeface="Comic Sans MS" pitchFamily="66" charset="0"/>
              </a:rPr>
              <a:t>franco</a:t>
            </a:r>
            <a:r>
              <a:rPr lang="es-ES" sz="2000" smtClean="0">
                <a:solidFill>
                  <a:schemeClr val="bg1"/>
                </a:solidFill>
                <a:latin typeface="Comic Sans MS" pitchFamily="66" charset="0"/>
              </a:rPr>
              <a:t>, estructura en bloques subangulares, finos, débiles,  ligeramente plastico, ligeramente adhesivo,  abundantes concreciones de carbonato de calcio (nódulos cementados),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p:cNvPicPr>
            <a:picLocks noGrp="1" noChangeAspect="1" noChangeArrowheads="1"/>
          </p:cNvPicPr>
          <p:nvPr>
            <p:ph type="body" idx="1"/>
          </p:nvPr>
        </p:nvPicPr>
        <p:blipFill>
          <a:blip r:embed="rId2" cstate="print"/>
          <a:srcRect/>
          <a:stretch>
            <a:fillRect/>
          </a:stretch>
        </p:blipFill>
        <p:spPr>
          <a:xfrm>
            <a:off x="2071688" y="22225"/>
            <a:ext cx="5745162" cy="6835775"/>
          </a:xfrm>
          <a:solidFill>
            <a:schemeClr val="tx1"/>
          </a:solidFill>
        </p:spPr>
      </p:pic>
      <p:sp>
        <p:nvSpPr>
          <p:cNvPr id="4" name="3 Rectángulo"/>
          <p:cNvSpPr/>
          <p:nvPr/>
        </p:nvSpPr>
        <p:spPr>
          <a:xfrm>
            <a:off x="2071688" y="3071813"/>
            <a:ext cx="4643437" cy="2143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sp>
        <p:nvSpPr>
          <p:cNvPr id="5" name="4 Rectángulo"/>
          <p:cNvSpPr/>
          <p:nvPr/>
        </p:nvSpPr>
        <p:spPr>
          <a:xfrm>
            <a:off x="2000250" y="4500563"/>
            <a:ext cx="4643438" cy="2143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sp>
        <p:nvSpPr>
          <p:cNvPr id="6" name="5 Rectángulo"/>
          <p:cNvSpPr/>
          <p:nvPr/>
        </p:nvSpPr>
        <p:spPr>
          <a:xfrm>
            <a:off x="2071688" y="6500813"/>
            <a:ext cx="4643437" cy="2143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sp>
        <p:nvSpPr>
          <p:cNvPr id="7" name="6 Rectángulo"/>
          <p:cNvSpPr/>
          <p:nvPr/>
        </p:nvSpPr>
        <p:spPr>
          <a:xfrm>
            <a:off x="2071688" y="3429000"/>
            <a:ext cx="4643437" cy="2143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p:cNvSpPr>
          <p:nvPr>
            <p:ph type="title"/>
          </p:nvPr>
        </p:nvSpPr>
        <p:spPr>
          <a:xfrm>
            <a:off x="434234" y="0"/>
            <a:ext cx="8229600" cy="1143000"/>
          </a:xfrm>
        </p:spPr>
        <p:txBody>
          <a:bodyPr/>
          <a:lstStyle/>
          <a:p>
            <a:pPr eaLnBrk="1" hangingPunct="1"/>
            <a:r>
              <a:rPr lang="es-ES" sz="2400" b="1" dirty="0" smtClean="0">
                <a:latin typeface="Comic Sans MS" pitchFamily="66" charset="0"/>
              </a:rPr>
              <a:t>SERIE LA PAULINA (</a:t>
            </a:r>
            <a:r>
              <a:rPr lang="es-ES" sz="2400" b="1" dirty="0" err="1" smtClean="0">
                <a:latin typeface="Comic Sans MS" pitchFamily="66" charset="0"/>
              </a:rPr>
              <a:t>LPa</a:t>
            </a:r>
            <a:r>
              <a:rPr lang="es-ES" sz="2400" b="1" dirty="0" smtClean="0">
                <a:latin typeface="Comic Sans MS" pitchFamily="66" charset="0"/>
              </a:rPr>
              <a:t>)</a:t>
            </a:r>
            <a:r>
              <a:rPr lang="es-ES" sz="2400" dirty="0" smtClean="0">
                <a:latin typeface="Comic Sans MS" pitchFamily="66" charset="0"/>
              </a:rPr>
              <a:t/>
            </a:r>
            <a:br>
              <a:rPr lang="es-ES" sz="2400" dirty="0" smtClean="0">
                <a:latin typeface="Comic Sans MS" pitchFamily="66" charset="0"/>
              </a:rPr>
            </a:br>
            <a:endParaRPr lang="es-ES" sz="2400" dirty="0" smtClean="0">
              <a:latin typeface="Comic Sans MS" pitchFamily="66" charset="0"/>
            </a:endParaRPr>
          </a:p>
        </p:txBody>
      </p:sp>
      <p:sp>
        <p:nvSpPr>
          <p:cNvPr id="38915" name="Rectangle 3"/>
          <p:cNvSpPr>
            <a:spLocks noGrp="1"/>
          </p:cNvSpPr>
          <p:nvPr>
            <p:ph type="body" idx="1"/>
          </p:nvPr>
        </p:nvSpPr>
        <p:spPr>
          <a:xfrm>
            <a:off x="0" y="908720"/>
            <a:ext cx="8856984" cy="4525963"/>
          </a:xfrm>
        </p:spPr>
        <p:txBody>
          <a:bodyPr/>
          <a:lstStyle/>
          <a:p>
            <a:pPr algn="just" eaLnBrk="1" hangingPunct="1">
              <a:lnSpc>
                <a:spcPct val="80000"/>
              </a:lnSpc>
              <a:buFont typeface="Arial" charset="0"/>
              <a:buNone/>
              <a:defRPr/>
            </a:pPr>
            <a:r>
              <a:rPr lang="es-ES" sz="2600" dirty="0" err="1" smtClean="0">
                <a:solidFill>
                  <a:schemeClr val="accent6"/>
                </a:solidFill>
                <a:latin typeface="Comic Sans MS" pitchFamily="66" charset="0"/>
              </a:rPr>
              <a:t>Natracualf</a:t>
            </a:r>
            <a:r>
              <a:rPr lang="es-ES" sz="2600" dirty="0" smtClean="0">
                <a:solidFill>
                  <a:schemeClr val="accent6"/>
                </a:solidFill>
                <a:latin typeface="Comic Sans MS" pitchFamily="66" charset="0"/>
              </a:rPr>
              <a:t> típico, fina, </a:t>
            </a:r>
            <a:r>
              <a:rPr lang="es-ES" sz="2600" dirty="0" err="1" smtClean="0">
                <a:solidFill>
                  <a:schemeClr val="accent6"/>
                </a:solidFill>
                <a:latin typeface="Comic Sans MS" pitchFamily="66" charset="0"/>
              </a:rPr>
              <a:t>illítica</a:t>
            </a:r>
            <a:r>
              <a:rPr lang="es-ES" sz="2600" dirty="0" smtClean="0">
                <a:solidFill>
                  <a:schemeClr val="accent6"/>
                </a:solidFill>
                <a:latin typeface="Comic Sans MS" pitchFamily="66" charset="0"/>
              </a:rPr>
              <a:t>, térmica.</a:t>
            </a:r>
          </a:p>
          <a:p>
            <a:pPr algn="just" eaLnBrk="1" hangingPunct="1">
              <a:lnSpc>
                <a:spcPct val="80000"/>
              </a:lnSpc>
              <a:buFont typeface="Arial" charset="0"/>
              <a:buNone/>
              <a:defRPr/>
            </a:pPr>
            <a:r>
              <a:rPr lang="es-ES" sz="2600" dirty="0" smtClean="0">
                <a:solidFill>
                  <a:schemeClr val="bg1"/>
                </a:solidFill>
                <a:latin typeface="Comic Sans MS" pitchFamily="66" charset="0"/>
              </a:rPr>
              <a:t> </a:t>
            </a:r>
          </a:p>
          <a:p>
            <a:pPr marL="0" indent="0" algn="just" eaLnBrk="1" hangingPunct="1">
              <a:lnSpc>
                <a:spcPct val="80000"/>
              </a:lnSpc>
              <a:buFont typeface="Arial" charset="0"/>
              <a:buNone/>
              <a:defRPr/>
            </a:pPr>
            <a:r>
              <a:rPr lang="es-ES" sz="2600" dirty="0" smtClean="0">
                <a:latin typeface="Comic Sans MS" pitchFamily="66" charset="0"/>
              </a:rPr>
              <a:t>Paisaje: planicies con bajos, relieve: cóncavo, posición: </a:t>
            </a:r>
            <a:r>
              <a:rPr lang="es-ES" sz="2600" dirty="0" smtClean="0">
                <a:solidFill>
                  <a:schemeClr val="accent6"/>
                </a:solidFill>
                <a:latin typeface="Comic Sans MS" pitchFamily="66" charset="0"/>
              </a:rPr>
              <a:t>bajo;</a:t>
            </a:r>
            <a:r>
              <a:rPr lang="es-ES" sz="2600" dirty="0" smtClean="0">
                <a:latin typeface="Comic Sans MS" pitchFamily="66" charset="0"/>
              </a:rPr>
              <a:t> material originario: loess pampeano; pendiente: </a:t>
            </a:r>
            <a:r>
              <a:rPr lang="es-ES" sz="2600" dirty="0" smtClean="0">
                <a:solidFill>
                  <a:schemeClr val="accent6"/>
                </a:solidFill>
                <a:latin typeface="Comic Sans MS" pitchFamily="66" charset="0"/>
              </a:rPr>
              <a:t>0-0,5 por ciento</a:t>
            </a:r>
            <a:r>
              <a:rPr lang="es-ES" sz="2600" dirty="0" smtClean="0">
                <a:latin typeface="Comic Sans MS" pitchFamily="66" charset="0"/>
              </a:rPr>
              <a:t>; drenaje: </a:t>
            </a:r>
            <a:r>
              <a:rPr lang="es-ES" sz="2600" dirty="0" smtClean="0">
                <a:solidFill>
                  <a:schemeClr val="accent6"/>
                </a:solidFill>
                <a:latin typeface="Comic Sans MS" pitchFamily="66" charset="0"/>
              </a:rPr>
              <a:t>pobremente drenado; escurrimiento: muy lento; permeabilidad: muy lenta</a:t>
            </a:r>
            <a:r>
              <a:rPr lang="es-ES" sz="2600" dirty="0" smtClean="0">
                <a:latin typeface="Comic Sans MS" pitchFamily="66" charset="0"/>
              </a:rPr>
              <a:t>; alcalino sódico; salinidad: no; vegetación: pelo de chancho (</a:t>
            </a:r>
            <a:r>
              <a:rPr lang="es-ES" sz="2600" dirty="0" err="1" smtClean="0">
                <a:latin typeface="Comic Sans MS" pitchFamily="66" charset="0"/>
              </a:rPr>
              <a:t>Distichlis</a:t>
            </a:r>
            <a:r>
              <a:rPr lang="es-ES" sz="2600" dirty="0" smtClean="0">
                <a:latin typeface="Comic Sans MS" pitchFamily="66" charset="0"/>
              </a:rPr>
              <a:t> </a:t>
            </a:r>
            <a:r>
              <a:rPr lang="es-ES" sz="2600" dirty="0" err="1" smtClean="0">
                <a:latin typeface="Comic Sans MS" pitchFamily="66" charset="0"/>
              </a:rPr>
              <a:t>spicata</a:t>
            </a:r>
            <a:r>
              <a:rPr lang="es-ES" sz="2600" dirty="0" smtClean="0">
                <a:latin typeface="Comic Sans MS" pitchFamily="66" charset="0"/>
              </a:rPr>
              <a:t>); limitaciones de uso: alcalinidad, anegamiento, </a:t>
            </a:r>
          </a:p>
        </p:txBody>
      </p:sp>
      <p:sp>
        <p:nvSpPr>
          <p:cNvPr id="5" name="4 Rectángulo"/>
          <p:cNvSpPr>
            <a:spLocks noChangeArrowheads="1"/>
          </p:cNvSpPr>
          <p:nvPr/>
        </p:nvSpPr>
        <p:spPr bwMode="auto">
          <a:xfrm>
            <a:off x="-22966" y="4310426"/>
            <a:ext cx="9144000" cy="1107996"/>
          </a:xfrm>
          <a:prstGeom prst="rect">
            <a:avLst/>
          </a:prstGeom>
          <a:noFill/>
          <a:ln w="9525">
            <a:noFill/>
            <a:miter lim="800000"/>
            <a:headEnd/>
            <a:tailEnd/>
          </a:ln>
        </p:spPr>
        <p:txBody>
          <a:bodyPr anchor="ctr">
            <a:spAutoFit/>
          </a:bodyPr>
          <a:lstStyle/>
          <a:p>
            <a:pPr algn="just">
              <a:tabLst>
                <a:tab pos="801688" algn="l"/>
                <a:tab pos="1603375" algn="l"/>
                <a:tab pos="2405063" algn="l"/>
                <a:tab pos="3206750" algn="l"/>
              </a:tabLst>
            </a:pPr>
            <a:r>
              <a:rPr lang="es-ES" sz="2200" b="1" dirty="0" smtClean="0">
                <a:solidFill>
                  <a:srgbClr val="FFC000"/>
                </a:solidFill>
                <a:latin typeface="Comic Sans MS" pitchFamily="66" charset="0"/>
                <a:ea typeface="Times New Roman" pitchFamily="18" charset="0"/>
                <a:cs typeface="Arial" charset="0"/>
              </a:rPr>
              <a:t>-Diagnóstico </a:t>
            </a:r>
            <a:r>
              <a:rPr lang="es-ES" sz="2200" b="1" dirty="0">
                <a:solidFill>
                  <a:srgbClr val="FFC000"/>
                </a:solidFill>
                <a:latin typeface="Comic Sans MS" pitchFamily="66" charset="0"/>
                <a:ea typeface="Times New Roman" pitchFamily="18" charset="0"/>
                <a:cs typeface="Arial" charset="0"/>
              </a:rPr>
              <a:t>en años de </a:t>
            </a:r>
            <a:r>
              <a:rPr lang="es-ES" sz="2200" b="1" u="sng" dirty="0">
                <a:solidFill>
                  <a:srgbClr val="FFC000"/>
                </a:solidFill>
                <a:latin typeface="Comic Sans MS" pitchFamily="66" charset="0"/>
                <a:ea typeface="Times New Roman" pitchFamily="18" charset="0"/>
                <a:cs typeface="Arial" charset="0"/>
              </a:rPr>
              <a:t>lluvias extraordinarias</a:t>
            </a:r>
            <a:r>
              <a:rPr lang="es-ES" sz="2200" b="1" dirty="0">
                <a:solidFill>
                  <a:srgbClr val="FFC000"/>
                </a:solidFill>
                <a:latin typeface="Comic Sans MS" pitchFamily="66" charset="0"/>
                <a:ea typeface="Times New Roman" pitchFamily="18" charset="0"/>
                <a:cs typeface="Arial" charset="0"/>
              </a:rPr>
              <a:t>: napa freática en superficie durante largos períodos; cobertura vegetal: más del  50%; C.E: ligera (2 a 4 dS.m-1).</a:t>
            </a:r>
            <a:endParaRPr lang="es-AR" sz="2200" b="1" dirty="0">
              <a:solidFill>
                <a:srgbClr val="FFC000"/>
              </a:solidFill>
              <a:latin typeface="Comic Sans MS" pitchFamily="66" charset="0"/>
              <a:ea typeface="Times New Roman" pitchFamily="18" charset="0"/>
              <a:cs typeface="Arial" charset="0"/>
            </a:endParaRPr>
          </a:p>
        </p:txBody>
      </p:sp>
      <p:sp>
        <p:nvSpPr>
          <p:cNvPr id="6" name="Rectangle 3"/>
          <p:cNvSpPr>
            <a:spLocks noChangeArrowheads="1"/>
          </p:cNvSpPr>
          <p:nvPr/>
        </p:nvSpPr>
        <p:spPr bwMode="auto">
          <a:xfrm>
            <a:off x="-22966" y="5813370"/>
            <a:ext cx="9144000" cy="769441"/>
          </a:xfrm>
          <a:prstGeom prst="rect">
            <a:avLst/>
          </a:prstGeom>
          <a:noFill/>
          <a:ln w="9525">
            <a:noFill/>
            <a:miter lim="800000"/>
            <a:headEnd/>
            <a:tailEnd/>
          </a:ln>
        </p:spPr>
        <p:txBody>
          <a:bodyPr anchor="ctr">
            <a:spAutoFit/>
          </a:bodyPr>
          <a:lstStyle/>
          <a:p>
            <a:pPr algn="just">
              <a:tabLst>
                <a:tab pos="801688" algn="l"/>
                <a:tab pos="1603375" algn="l"/>
                <a:tab pos="2405063" algn="l"/>
                <a:tab pos="3206750" algn="l"/>
              </a:tabLst>
            </a:pPr>
            <a:r>
              <a:rPr lang="es-ES" sz="2200" b="1" dirty="0" smtClean="0">
                <a:solidFill>
                  <a:srgbClr val="FFC000"/>
                </a:solidFill>
                <a:latin typeface="Comic Sans MS" pitchFamily="66" charset="0"/>
                <a:ea typeface="Times New Roman" pitchFamily="18" charset="0"/>
                <a:cs typeface="Arial" charset="0"/>
              </a:rPr>
              <a:t>-Diagnóstico </a:t>
            </a:r>
            <a:r>
              <a:rPr lang="es-ES" sz="2200" b="1" dirty="0">
                <a:solidFill>
                  <a:srgbClr val="FFC000"/>
                </a:solidFill>
                <a:latin typeface="Comic Sans MS" pitchFamily="66" charset="0"/>
                <a:ea typeface="Times New Roman" pitchFamily="18" charset="0"/>
                <a:cs typeface="Arial" charset="0"/>
              </a:rPr>
              <a:t>en años de </a:t>
            </a:r>
            <a:r>
              <a:rPr lang="es-ES" sz="2200" b="1" u="sng" dirty="0">
                <a:solidFill>
                  <a:srgbClr val="FFC000"/>
                </a:solidFill>
                <a:latin typeface="Comic Sans MS" pitchFamily="66" charset="0"/>
                <a:ea typeface="Times New Roman" pitchFamily="18" charset="0"/>
                <a:cs typeface="Arial" charset="0"/>
              </a:rPr>
              <a:t>lluvias </a:t>
            </a:r>
            <a:r>
              <a:rPr lang="es-ES" sz="2200" b="1" u="sng" dirty="0" smtClean="0">
                <a:solidFill>
                  <a:srgbClr val="FFC000"/>
                </a:solidFill>
                <a:latin typeface="Comic Sans MS" pitchFamily="66" charset="0"/>
                <a:ea typeface="Times New Roman" pitchFamily="18" charset="0"/>
                <a:cs typeface="Arial" charset="0"/>
              </a:rPr>
              <a:t>normales</a:t>
            </a:r>
            <a:r>
              <a:rPr lang="es-ES" sz="2200" b="1" dirty="0" smtClean="0">
                <a:solidFill>
                  <a:srgbClr val="FFC000"/>
                </a:solidFill>
                <a:latin typeface="Comic Sans MS" pitchFamily="66" charset="0"/>
                <a:ea typeface="Times New Roman" pitchFamily="18" charset="0"/>
                <a:cs typeface="Arial" charset="0"/>
              </a:rPr>
              <a:t>: </a:t>
            </a:r>
            <a:r>
              <a:rPr lang="es-ES" sz="2200" b="1" dirty="0">
                <a:solidFill>
                  <a:srgbClr val="FFC000"/>
                </a:solidFill>
                <a:latin typeface="Comic Sans MS" pitchFamily="66" charset="0"/>
                <a:ea typeface="Times New Roman" pitchFamily="18" charset="0"/>
                <a:cs typeface="Arial" charset="0"/>
              </a:rPr>
              <a:t>napa freática a menos de0,80m de profundidad; balance hídrico anual mayor a 350 </a:t>
            </a:r>
            <a:r>
              <a:rPr lang="es-ES" sz="2200" b="1" dirty="0" err="1">
                <a:solidFill>
                  <a:srgbClr val="FFC000"/>
                </a:solidFill>
                <a:latin typeface="Comic Sans MS" pitchFamily="66" charset="0"/>
                <a:ea typeface="Times New Roman" pitchFamily="18" charset="0"/>
                <a:cs typeface="Arial" charset="0"/>
              </a:rPr>
              <a:t>mm.</a:t>
            </a:r>
            <a:endParaRPr lang="es-ES" sz="2200" b="1" dirty="0">
              <a:solidFill>
                <a:srgbClr val="FFC000"/>
              </a:solidFill>
              <a:latin typeface="Comic Sans MS" pitchFamily="66" charset="0"/>
              <a:ea typeface="Times New Roman" pitchFamily="18" charset="0"/>
              <a:cs typeface="Arial"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p:cNvSpPr>
          <p:nvPr>
            <p:ph type="title"/>
          </p:nvPr>
        </p:nvSpPr>
        <p:spPr>
          <a:xfrm>
            <a:off x="611188" y="0"/>
            <a:ext cx="8229600" cy="692150"/>
          </a:xfrm>
        </p:spPr>
        <p:txBody>
          <a:bodyPr/>
          <a:lstStyle/>
          <a:p>
            <a:pPr algn="l" eaLnBrk="1" hangingPunct="1"/>
            <a:r>
              <a:rPr lang="es-ES" sz="2400" b="1" smtClean="0">
                <a:latin typeface="Comic Sans MS" pitchFamily="66" charset="0"/>
              </a:rPr>
              <a:t>Descripción del perfil típico:</a:t>
            </a:r>
            <a:r>
              <a:rPr lang="es-ES" sz="2800" b="1" smtClean="0">
                <a:latin typeface="Comic Sans MS" pitchFamily="66" charset="0"/>
              </a:rPr>
              <a:t/>
            </a:r>
            <a:br>
              <a:rPr lang="es-ES" sz="2800" b="1" smtClean="0">
                <a:latin typeface="Comic Sans MS" pitchFamily="66" charset="0"/>
              </a:rPr>
            </a:br>
            <a:endParaRPr lang="es-ES" sz="2800" b="1" smtClean="0">
              <a:latin typeface="Comic Sans MS" pitchFamily="66" charset="0"/>
            </a:endParaRPr>
          </a:p>
        </p:txBody>
      </p:sp>
      <p:sp>
        <p:nvSpPr>
          <p:cNvPr id="36867" name="Rectangle 3"/>
          <p:cNvSpPr>
            <a:spLocks noGrp="1"/>
          </p:cNvSpPr>
          <p:nvPr>
            <p:ph type="body" idx="1"/>
          </p:nvPr>
        </p:nvSpPr>
        <p:spPr>
          <a:xfrm>
            <a:off x="571500" y="549275"/>
            <a:ext cx="8413750" cy="6308725"/>
          </a:xfrm>
          <a:solidFill>
            <a:schemeClr val="tx1"/>
          </a:solidFill>
        </p:spPr>
        <p:txBody>
          <a:bodyPr/>
          <a:lstStyle/>
          <a:p>
            <a:pPr eaLnBrk="1" hangingPunct="1">
              <a:buFont typeface="Arial" charset="0"/>
              <a:buNone/>
            </a:pPr>
            <a:r>
              <a:rPr lang="es-ES" sz="1800" smtClean="0">
                <a:solidFill>
                  <a:schemeClr val="bg1"/>
                </a:solidFill>
                <a:latin typeface="Comic Sans MS" pitchFamily="66" charset="0"/>
              </a:rPr>
              <a:t>A1    0-20 cm  gris parduzco claro (10yr 6/2) en seco, pardo (10yr 5/3) en húmedo,  </a:t>
            </a:r>
            <a:r>
              <a:rPr lang="es-ES" sz="1800" smtClean="0">
                <a:solidFill>
                  <a:srgbClr val="FF0000"/>
                </a:solidFill>
                <a:latin typeface="Comic Sans MS" pitchFamily="66" charset="0"/>
              </a:rPr>
              <a:t>franco</a:t>
            </a:r>
            <a:r>
              <a:rPr lang="es-ES" sz="1800" smtClean="0">
                <a:solidFill>
                  <a:schemeClr val="bg1"/>
                </a:solidFill>
                <a:latin typeface="Comic Sans MS" pitchFamily="66" charset="0"/>
              </a:rPr>
              <a:t>,  bloques subangulares, medios débiles,  friable en húmedo,  no plástico, no adhesivo,  abundantes raíces,  límite inferior abrupto y suave,  </a:t>
            </a:r>
          </a:p>
          <a:p>
            <a:pPr eaLnBrk="1" hangingPunct="1">
              <a:buFont typeface="Arial" charset="0"/>
              <a:buNone/>
            </a:pPr>
            <a:r>
              <a:rPr lang="es-ES" sz="1800" smtClean="0">
                <a:solidFill>
                  <a:schemeClr val="bg1"/>
                </a:solidFill>
                <a:latin typeface="Comic Sans MS" pitchFamily="66" charset="0"/>
              </a:rPr>
              <a:t>B2t   20-40 cm  pardo pálido (10yr 6/3) en seco,  pardo oscuro (10yr 3/3) en húmedo,  </a:t>
            </a:r>
            <a:r>
              <a:rPr lang="es-ES" sz="1800" smtClean="0">
                <a:solidFill>
                  <a:srgbClr val="FF0000"/>
                </a:solidFill>
                <a:latin typeface="Comic Sans MS" pitchFamily="66" charset="0"/>
              </a:rPr>
              <a:t>arcilloso,  columnas gruesas y fuertes </a:t>
            </a:r>
            <a:r>
              <a:rPr lang="es-ES" sz="1800" smtClean="0">
                <a:solidFill>
                  <a:schemeClr val="bg1"/>
                </a:solidFill>
                <a:latin typeface="Comic Sans MS" pitchFamily="66" charset="0"/>
              </a:rPr>
              <a:t>que rompen a prismas compuestos irregulares, gruesos, moderados y  bloques angulares aplanados,  </a:t>
            </a:r>
            <a:r>
              <a:rPr lang="es-ES" sz="1800" smtClean="0">
                <a:solidFill>
                  <a:srgbClr val="FF0000"/>
                </a:solidFill>
                <a:latin typeface="Comic Sans MS" pitchFamily="66" charset="0"/>
              </a:rPr>
              <a:t>extremadamente duro en seco</a:t>
            </a:r>
            <a:r>
              <a:rPr lang="es-ES" sz="1800" smtClean="0">
                <a:solidFill>
                  <a:schemeClr val="bg1"/>
                </a:solidFill>
                <a:latin typeface="Comic Sans MS" pitchFamily="66" charset="0"/>
              </a:rPr>
              <a:t>,  muy firme en húmedo,  muy plástico, muy adhesivo,  abundantes concreciones de carbonato de calcio y </a:t>
            </a:r>
            <a:r>
              <a:rPr lang="es-ES" sz="1800" smtClean="0">
                <a:solidFill>
                  <a:srgbClr val="FF0000"/>
                </a:solidFill>
                <a:latin typeface="Comic Sans MS" pitchFamily="66" charset="0"/>
              </a:rPr>
              <a:t>hierro manganeso</a:t>
            </a:r>
            <a:r>
              <a:rPr lang="es-ES" sz="1800" smtClean="0">
                <a:solidFill>
                  <a:schemeClr val="bg1"/>
                </a:solidFill>
                <a:latin typeface="Comic Sans MS" pitchFamily="66" charset="0"/>
              </a:rPr>
              <a:t>,  </a:t>
            </a:r>
            <a:r>
              <a:rPr lang="es-ES" sz="1800" smtClean="0">
                <a:solidFill>
                  <a:srgbClr val="FF0000"/>
                </a:solidFill>
                <a:latin typeface="Comic Sans MS" pitchFamily="66" charset="0"/>
              </a:rPr>
              <a:t>moteados abundantes medios y precisos,  abundantes </a:t>
            </a:r>
            <a:r>
              <a:rPr lang="es-ES" sz="1800" smtClean="0">
                <a:solidFill>
                  <a:schemeClr val="bg1"/>
                </a:solidFill>
                <a:latin typeface="Comic Sans MS" pitchFamily="66" charset="0"/>
              </a:rPr>
              <a:t>raíces,  debil reacción en la masa al carbonato de calcio,  límite inferior claro y suave,  </a:t>
            </a:r>
          </a:p>
          <a:p>
            <a:pPr eaLnBrk="1" hangingPunct="1">
              <a:buFont typeface="Arial" charset="0"/>
              <a:buNone/>
            </a:pPr>
            <a:r>
              <a:rPr lang="es-ES" sz="1800" smtClean="0">
                <a:solidFill>
                  <a:schemeClr val="bg1"/>
                </a:solidFill>
                <a:latin typeface="Comic Sans MS" pitchFamily="66" charset="0"/>
              </a:rPr>
              <a:t>B3ca  40-65 cm  rosado (10yr 7/4) en seco,  pardo (7,5yr5/4) en húmedo,  </a:t>
            </a:r>
            <a:r>
              <a:rPr lang="es-ES" sz="1800" smtClean="0">
                <a:solidFill>
                  <a:srgbClr val="FF0000"/>
                </a:solidFill>
                <a:latin typeface="Comic Sans MS" pitchFamily="66" charset="0"/>
              </a:rPr>
              <a:t>franco arcillo arenoso</a:t>
            </a:r>
            <a:r>
              <a:rPr lang="es-ES" sz="1800" smtClean="0">
                <a:solidFill>
                  <a:schemeClr val="bg1"/>
                </a:solidFill>
                <a:latin typeface="Comic Sans MS" pitchFamily="66" charset="0"/>
              </a:rPr>
              <a:t>,  </a:t>
            </a:r>
            <a:r>
              <a:rPr lang="es-ES" sz="1800" smtClean="0">
                <a:solidFill>
                  <a:srgbClr val="FF0000"/>
                </a:solidFill>
                <a:latin typeface="Comic Sans MS" pitchFamily="66" charset="0"/>
              </a:rPr>
              <a:t>laminar</a:t>
            </a:r>
            <a:r>
              <a:rPr lang="es-ES" sz="1800" smtClean="0">
                <a:solidFill>
                  <a:schemeClr val="bg1"/>
                </a:solidFill>
                <a:latin typeface="Comic Sans MS" pitchFamily="66" charset="0"/>
              </a:rPr>
              <a:t>, media, fuerte,  firme en húmedo,  plástico, adhesivo,  abundantes concreciones de calcio y </a:t>
            </a:r>
            <a:r>
              <a:rPr lang="es-ES" sz="1800" smtClean="0">
                <a:solidFill>
                  <a:srgbClr val="FF0000"/>
                </a:solidFill>
                <a:latin typeface="Comic Sans MS" pitchFamily="66" charset="0"/>
              </a:rPr>
              <a:t>hierro manganeso</a:t>
            </a:r>
            <a:r>
              <a:rPr lang="es-ES" sz="1800" smtClean="0">
                <a:solidFill>
                  <a:schemeClr val="bg1"/>
                </a:solidFill>
                <a:latin typeface="Comic Sans MS" pitchFamily="66" charset="0"/>
              </a:rPr>
              <a:t>,  abundantes </a:t>
            </a:r>
            <a:r>
              <a:rPr lang="es-ES" sz="1800" smtClean="0">
                <a:solidFill>
                  <a:srgbClr val="FF0000"/>
                </a:solidFill>
                <a:latin typeface="Comic Sans MS" pitchFamily="66" charset="0"/>
              </a:rPr>
              <a:t>barnices húmico-arcillosos</a:t>
            </a:r>
            <a:r>
              <a:rPr lang="es-ES" sz="1800" smtClean="0">
                <a:solidFill>
                  <a:schemeClr val="bg1"/>
                </a:solidFill>
                <a:latin typeface="Comic Sans MS" pitchFamily="66" charset="0"/>
              </a:rPr>
              <a:t>,  </a:t>
            </a:r>
            <a:r>
              <a:rPr lang="es-ES" sz="1800" smtClean="0">
                <a:solidFill>
                  <a:srgbClr val="FF0000"/>
                </a:solidFill>
                <a:latin typeface="Comic Sans MS" pitchFamily="66" charset="0"/>
              </a:rPr>
              <a:t>moteados comunes, medios y precisos,</a:t>
            </a:r>
            <a:r>
              <a:rPr lang="es-ES" sz="1800" smtClean="0">
                <a:solidFill>
                  <a:schemeClr val="bg1"/>
                </a:solidFill>
                <a:latin typeface="Comic Sans MS" pitchFamily="66" charset="0"/>
              </a:rPr>
              <a:t>  escasas raíces,  reacción violenta en la masa al carbonato de calcio,  límite inferior gradual y suave, </a:t>
            </a:r>
          </a:p>
          <a:p>
            <a:pPr eaLnBrk="1" hangingPunct="1">
              <a:buFont typeface="Arial" charset="0"/>
              <a:buNone/>
            </a:pPr>
            <a:r>
              <a:rPr lang="es-ES" sz="1800" smtClean="0">
                <a:solidFill>
                  <a:schemeClr val="bg1"/>
                </a:solidFill>
                <a:latin typeface="Comic Sans MS" pitchFamily="66" charset="0"/>
              </a:rPr>
              <a:t>         C     65-+ cm  rosado (7,5yr 7/4) en seco,  pardo (7,5yr 5/4) en húmedo,  </a:t>
            </a:r>
            <a:r>
              <a:rPr lang="es-ES" sz="1800" smtClean="0">
                <a:solidFill>
                  <a:srgbClr val="FF0000"/>
                </a:solidFill>
                <a:latin typeface="Comic Sans MS" pitchFamily="66" charset="0"/>
              </a:rPr>
              <a:t>franco arenoso</a:t>
            </a:r>
            <a:r>
              <a:rPr lang="es-ES" sz="1800" smtClean="0">
                <a:solidFill>
                  <a:schemeClr val="bg1"/>
                </a:solidFill>
                <a:latin typeface="Comic Sans MS" pitchFamily="66" charset="0"/>
              </a:rPr>
              <a:t>,  </a:t>
            </a:r>
            <a:r>
              <a:rPr lang="es-ES" sz="1800" smtClean="0">
                <a:solidFill>
                  <a:srgbClr val="FF0000"/>
                </a:solidFill>
                <a:latin typeface="Comic Sans MS" pitchFamily="66" charset="0"/>
              </a:rPr>
              <a:t>laminar</a:t>
            </a:r>
            <a:r>
              <a:rPr lang="es-ES" sz="1800" smtClean="0">
                <a:solidFill>
                  <a:schemeClr val="bg1"/>
                </a:solidFill>
                <a:latin typeface="Comic Sans MS" pitchFamily="66" charset="0"/>
              </a:rPr>
              <a:t>, media, fuerte,  suelto en seco,  friable en húmedo,  no plástico, no adhesivo,  abundantes concreciones de carbonato de calcio,  nódulos cementados,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457" y="188640"/>
            <a:ext cx="8719054" cy="707886"/>
          </a:xfrm>
          <a:noFill/>
          <a:ln w="28575">
            <a:noFill/>
            <a:miter lim="800000"/>
            <a:headEnd/>
            <a:tailEnd/>
          </a:ln>
        </p:spPr>
        <p:txBody>
          <a:bodyPr wrap="none">
            <a:spAutoFit/>
          </a:bodyPr>
          <a:lstStyle/>
          <a:p>
            <a:pPr algn="l"/>
            <a:r>
              <a:rPr lang="es-ES" sz="4000" b="1" dirty="0">
                <a:latin typeface="Comic Sans MS" pitchFamily="66" charset="0"/>
                <a:ea typeface="+mn-ea"/>
                <a:cs typeface="+mn-cs"/>
              </a:rPr>
              <a:t>Subdivisión de la Región Pampeana</a:t>
            </a:r>
            <a:endParaRPr lang="en-US" sz="4000" b="1" dirty="0">
              <a:latin typeface="Comic Sans MS" pitchFamily="66" charset="0"/>
              <a:ea typeface="+mn-ea"/>
              <a:cs typeface="+mn-cs"/>
            </a:endParaRPr>
          </a:p>
        </p:txBody>
      </p:sp>
      <p:pic>
        <p:nvPicPr>
          <p:cNvPr id="4" name="Marcador de contenido 3"/>
          <p:cNvPicPr>
            <a:picLocks noGrp="1" noChangeAspect="1"/>
          </p:cNvPicPr>
          <p:nvPr>
            <p:ph idx="1"/>
          </p:nvPr>
        </p:nvPicPr>
        <p:blipFill rotWithShape="1">
          <a:blip r:embed="rId2">
            <a:extLst>
              <a:ext uri="{28A0092B-C50C-407E-A947-70E740481C1C}">
                <a14:useLocalDpi xmlns:a14="http://schemas.microsoft.com/office/drawing/2010/main" val="0"/>
              </a:ext>
            </a:extLst>
          </a:blip>
          <a:srcRect l="2631" t="3889"/>
          <a:stretch/>
        </p:blipFill>
        <p:spPr>
          <a:xfrm>
            <a:off x="1403648" y="871126"/>
            <a:ext cx="5616624" cy="5945676"/>
          </a:xfrm>
        </p:spPr>
      </p:pic>
      <p:sp>
        <p:nvSpPr>
          <p:cNvPr id="5" name="Elipse 4"/>
          <p:cNvSpPr/>
          <p:nvPr/>
        </p:nvSpPr>
        <p:spPr>
          <a:xfrm>
            <a:off x="1619672" y="1969885"/>
            <a:ext cx="2160240" cy="18722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ector recto 5"/>
          <p:cNvCxnSpPr/>
          <p:nvPr/>
        </p:nvCxnSpPr>
        <p:spPr>
          <a:xfrm flipV="1">
            <a:off x="2411760" y="1433205"/>
            <a:ext cx="502501" cy="682488"/>
          </a:xfrm>
          <a:prstGeom prst="line">
            <a:avLst/>
          </a:prstGeom>
          <a:ln>
            <a:solidFill>
              <a:schemeClr val="tx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9" name="Forma libre 8"/>
          <p:cNvSpPr/>
          <p:nvPr/>
        </p:nvSpPr>
        <p:spPr>
          <a:xfrm>
            <a:off x="2722415" y="876457"/>
            <a:ext cx="191846" cy="556748"/>
          </a:xfrm>
          <a:custGeom>
            <a:avLst/>
            <a:gdLst>
              <a:gd name="connsiteX0" fmla="*/ 189104 w 191846"/>
              <a:gd name="connsiteY0" fmla="*/ 556748 h 556748"/>
              <a:gd name="connsiteX1" fmla="*/ 174590 w 191846"/>
              <a:gd name="connsiteY1" fmla="*/ 353548 h 556748"/>
              <a:gd name="connsiteX2" fmla="*/ 58476 w 191846"/>
              <a:gd name="connsiteY2" fmla="*/ 353548 h 556748"/>
              <a:gd name="connsiteX3" fmla="*/ 29447 w 191846"/>
              <a:gd name="connsiteY3" fmla="*/ 164862 h 556748"/>
              <a:gd name="connsiteX4" fmla="*/ 419 w 191846"/>
              <a:gd name="connsiteY4" fmla="*/ 19719 h 556748"/>
              <a:gd name="connsiteX5" fmla="*/ 14933 w 191846"/>
              <a:gd name="connsiteY5" fmla="*/ 5205 h 55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846" h="556748">
                <a:moveTo>
                  <a:pt x="189104" y="556748"/>
                </a:moveTo>
                <a:cubicBezTo>
                  <a:pt x="192732" y="472081"/>
                  <a:pt x="196361" y="387415"/>
                  <a:pt x="174590" y="353548"/>
                </a:cubicBezTo>
                <a:cubicBezTo>
                  <a:pt x="152819" y="319681"/>
                  <a:pt x="82666" y="384996"/>
                  <a:pt x="58476" y="353548"/>
                </a:cubicBezTo>
                <a:cubicBezTo>
                  <a:pt x="34286" y="322100"/>
                  <a:pt x="39123" y="220500"/>
                  <a:pt x="29447" y="164862"/>
                </a:cubicBezTo>
                <a:cubicBezTo>
                  <a:pt x="19771" y="109224"/>
                  <a:pt x="2838" y="46328"/>
                  <a:pt x="419" y="19719"/>
                </a:cubicBezTo>
                <a:cubicBezTo>
                  <a:pt x="-2000" y="-6891"/>
                  <a:pt x="6466" y="-843"/>
                  <a:pt x="14933" y="5205"/>
                </a:cubicBezTo>
              </a:path>
            </a:pathLst>
          </a:custGeom>
          <a:ln>
            <a:solidFill>
              <a:schemeClr val="tx1">
                <a:lumMod val="6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2955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p:cNvPicPr>
            <a:picLocks noGrp="1" noChangeAspect="1" noChangeArrowheads="1"/>
          </p:cNvPicPr>
          <p:nvPr>
            <p:ph type="body" idx="1"/>
          </p:nvPr>
        </p:nvPicPr>
        <p:blipFill>
          <a:blip r:embed="rId2" cstate="print"/>
          <a:srcRect/>
          <a:stretch>
            <a:fillRect/>
          </a:stretch>
        </p:blipFill>
        <p:spPr>
          <a:xfrm>
            <a:off x="817563" y="0"/>
            <a:ext cx="7683500" cy="6858000"/>
          </a:xfrm>
          <a:solidFill>
            <a:schemeClr val="tx1"/>
          </a:solidFill>
        </p:spPr>
      </p:pic>
      <p:sp>
        <p:nvSpPr>
          <p:cNvPr id="3" name="2 Rectángulo"/>
          <p:cNvSpPr/>
          <p:nvPr/>
        </p:nvSpPr>
        <p:spPr>
          <a:xfrm>
            <a:off x="785813" y="6000750"/>
            <a:ext cx="7715250" cy="2143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sp>
        <p:nvSpPr>
          <p:cNvPr id="4" name="3 Rectángulo"/>
          <p:cNvSpPr/>
          <p:nvPr/>
        </p:nvSpPr>
        <p:spPr>
          <a:xfrm>
            <a:off x="785813" y="4572000"/>
            <a:ext cx="7715250" cy="2143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sp>
        <p:nvSpPr>
          <p:cNvPr id="5" name="4 Rectángulo"/>
          <p:cNvSpPr/>
          <p:nvPr/>
        </p:nvSpPr>
        <p:spPr>
          <a:xfrm>
            <a:off x="857250" y="4143375"/>
            <a:ext cx="7715250" cy="2143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914400" y="277813"/>
            <a:ext cx="7772400" cy="1143000"/>
          </a:xfrm>
        </p:spPr>
        <p:txBody>
          <a:bodyPr rtlCol="0">
            <a:normAutofit fontScale="90000"/>
          </a:bodyPr>
          <a:lstStyle/>
          <a:p>
            <a:pPr eaLnBrk="1" fontAlgn="auto" hangingPunct="1">
              <a:spcAft>
                <a:spcPts val="0"/>
              </a:spcAft>
              <a:defRPr/>
            </a:pPr>
            <a:r>
              <a:rPr lang="es-ES" sz="4000" b="1" dirty="0" smtClean="0">
                <a:latin typeface="Comic Sans MS" pitchFamily="66" charset="0"/>
              </a:rPr>
              <a:t>CALIFICACIÓN SODICIDAD</a:t>
            </a:r>
            <a:br>
              <a:rPr lang="es-ES" sz="4000" b="1" dirty="0" smtClean="0">
                <a:latin typeface="Comic Sans MS" pitchFamily="66" charset="0"/>
              </a:rPr>
            </a:br>
            <a:r>
              <a:rPr lang="es-ES" sz="4000" b="1" dirty="0" smtClean="0">
                <a:latin typeface="Comic Sans MS" pitchFamily="66" charset="0"/>
              </a:rPr>
              <a:t>del SUELO</a:t>
            </a:r>
          </a:p>
        </p:txBody>
      </p:sp>
      <p:graphicFrame>
        <p:nvGraphicFramePr>
          <p:cNvPr id="185347" name="Group 3"/>
          <p:cNvGraphicFramePr>
            <a:graphicFrameLocks noGrp="1"/>
          </p:cNvGraphicFramePr>
          <p:nvPr/>
        </p:nvGraphicFramePr>
        <p:xfrm>
          <a:off x="914400" y="1412875"/>
          <a:ext cx="7772400" cy="4530726"/>
        </p:xfrm>
        <a:graphic>
          <a:graphicData uri="http://schemas.openxmlformats.org/drawingml/2006/table">
            <a:tbl>
              <a:tblPr/>
              <a:tblGrid>
                <a:gridCol w="4011613">
                  <a:extLst>
                    <a:ext uri="{9D8B030D-6E8A-4147-A177-3AD203B41FA5}">
                      <a16:colId xmlns:a16="http://schemas.microsoft.com/office/drawing/2014/main" val="20000"/>
                    </a:ext>
                  </a:extLst>
                </a:gridCol>
                <a:gridCol w="3760787">
                  <a:extLst>
                    <a:ext uri="{9D8B030D-6E8A-4147-A177-3AD203B41FA5}">
                      <a16:colId xmlns:a16="http://schemas.microsoft.com/office/drawing/2014/main" val="20001"/>
                    </a:ext>
                  </a:extLst>
                </a:gridCol>
              </a:tblGrid>
              <a:tr h="113188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MX" sz="2800" b="1" i="0" u="none" strike="noStrike" cap="none" normalizeH="0" baseline="0" dirty="0" smtClean="0">
                          <a:ln>
                            <a:noFill/>
                          </a:ln>
                          <a:solidFill>
                            <a:schemeClr val="bg1"/>
                          </a:solidFill>
                          <a:effectLst/>
                          <a:latin typeface="Comic Sans MS" pitchFamily="66" charset="0"/>
                          <a:cs typeface="Times New Roman" pitchFamily="18" charset="0"/>
                        </a:rPr>
                        <a:t>PSI</a:t>
                      </a:r>
                      <a:endParaRPr kumimoji="0" lang="es-ES" sz="2800" b="1" i="0" u="none" strike="noStrike" cap="none" normalizeH="0" baseline="0" dirty="0" smtClean="0">
                        <a:ln>
                          <a:noFill/>
                        </a:ln>
                        <a:solidFill>
                          <a:schemeClr val="bg1"/>
                        </a:solidFill>
                        <a:effectLst/>
                        <a:latin typeface="Comic Sans MS" pitchFamily="66" charset="0"/>
                        <a:cs typeface="Times New Roman" pitchFamily="18"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s-MX" sz="2800" b="1" i="0" u="none" strike="noStrike" cap="none" normalizeH="0" baseline="0" dirty="0" smtClean="0">
                          <a:ln>
                            <a:noFill/>
                          </a:ln>
                          <a:solidFill>
                            <a:schemeClr val="bg1"/>
                          </a:solidFill>
                          <a:effectLst/>
                          <a:latin typeface="Comic Sans MS" pitchFamily="66" charset="0"/>
                          <a:cs typeface="Times New Roman" pitchFamily="18" charset="0"/>
                        </a:rPr>
                        <a:t>%</a:t>
                      </a:r>
                      <a:endParaRPr kumimoji="0" lang="es-MX" sz="2800" b="1" i="0" u="none" strike="noStrike" cap="none" normalizeH="0" baseline="0" dirty="0" smtClean="0">
                        <a:ln>
                          <a:noFill/>
                        </a:ln>
                        <a:solidFill>
                          <a:schemeClr val="bg1"/>
                        </a:solidFill>
                        <a:effectLst/>
                        <a:latin typeface="Comic Sans MS" pitchFamily="66"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MX" sz="2800" b="1" i="0" u="none" strike="noStrike" cap="none" normalizeH="0" baseline="0" smtClean="0">
                          <a:ln>
                            <a:noFill/>
                          </a:ln>
                          <a:solidFill>
                            <a:schemeClr val="bg1"/>
                          </a:solidFill>
                          <a:effectLst/>
                          <a:latin typeface="Comic Sans MS" pitchFamily="66" charset="0"/>
                          <a:cs typeface="Times New Roman" pitchFamily="18" charset="0"/>
                        </a:rPr>
                        <a:t>Calificación</a:t>
                      </a:r>
                      <a:endParaRPr kumimoji="0" lang="es-MX" sz="2800" b="1" i="0" u="none" strike="noStrike" cap="none" normalizeH="0" baseline="0" smtClean="0">
                        <a:ln>
                          <a:noFill/>
                        </a:ln>
                        <a:solidFill>
                          <a:schemeClr val="bg1"/>
                        </a:solidFill>
                        <a:effectLst/>
                        <a:latin typeface="Comic Sans MS" pitchFamily="66"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CC33"/>
                    </a:solidFill>
                  </a:tcPr>
                </a:tc>
                <a:extLst>
                  <a:ext uri="{0D108BD9-81ED-4DB2-BD59-A6C34878D82A}">
                    <a16:rowId xmlns:a16="http://schemas.microsoft.com/office/drawing/2014/main" val="10000"/>
                  </a:ext>
                </a:extLst>
              </a:tr>
              <a:tr h="67945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MX" sz="2800" b="1" i="0" u="none" strike="noStrike" cap="none" normalizeH="0" baseline="0" dirty="0" smtClean="0">
                          <a:ln>
                            <a:noFill/>
                          </a:ln>
                          <a:solidFill>
                            <a:schemeClr val="bg1"/>
                          </a:solidFill>
                          <a:effectLst/>
                          <a:latin typeface="Comic Sans MS" pitchFamily="66" charset="0"/>
                          <a:cs typeface="Times New Roman" pitchFamily="18" charset="0"/>
                        </a:rPr>
                        <a:t>Menor de 4</a:t>
                      </a:r>
                      <a:endParaRPr kumimoji="0" lang="es-MX" sz="2800" b="1" i="0" u="none" strike="noStrike" cap="none" normalizeH="0" baseline="0" dirty="0" smtClean="0">
                        <a:ln>
                          <a:noFill/>
                        </a:ln>
                        <a:solidFill>
                          <a:schemeClr val="bg1"/>
                        </a:solidFill>
                        <a:effectLst/>
                        <a:latin typeface="Comic Sans MS" pitchFamily="66"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33"/>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MX" sz="2800" b="1" i="0" u="none" strike="noStrike" cap="none" normalizeH="0" baseline="0" smtClean="0">
                          <a:ln>
                            <a:noFill/>
                          </a:ln>
                          <a:solidFill>
                            <a:schemeClr val="bg1"/>
                          </a:solidFill>
                          <a:effectLst/>
                          <a:latin typeface="Comic Sans MS" pitchFamily="66" charset="0"/>
                          <a:cs typeface="Times New Roman" pitchFamily="18" charset="0"/>
                        </a:rPr>
                        <a:t>Baja</a:t>
                      </a:r>
                      <a:endParaRPr kumimoji="0" lang="es-MX" sz="2800" b="1" i="0" u="none" strike="noStrike" cap="none" normalizeH="0" baseline="0" smtClean="0">
                        <a:ln>
                          <a:noFill/>
                        </a:ln>
                        <a:solidFill>
                          <a:schemeClr val="bg1"/>
                        </a:solidFill>
                        <a:effectLst/>
                        <a:latin typeface="Comic Sans MS" pitchFamily="66"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33"/>
                    </a:solidFill>
                  </a:tcPr>
                </a:tc>
                <a:extLst>
                  <a:ext uri="{0D108BD9-81ED-4DB2-BD59-A6C34878D82A}">
                    <a16:rowId xmlns:a16="http://schemas.microsoft.com/office/drawing/2014/main" val="10001"/>
                  </a:ext>
                </a:extLst>
              </a:tr>
              <a:tr h="67945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MX" sz="2800" b="1" i="0" u="none" strike="noStrike" cap="none" normalizeH="0" baseline="0" dirty="0" smtClean="0">
                          <a:ln>
                            <a:noFill/>
                          </a:ln>
                          <a:solidFill>
                            <a:schemeClr val="bg1"/>
                          </a:solidFill>
                          <a:effectLst/>
                          <a:latin typeface="Comic Sans MS" pitchFamily="66" charset="0"/>
                          <a:cs typeface="Times New Roman" pitchFamily="18" charset="0"/>
                        </a:rPr>
                        <a:t>4 - 8</a:t>
                      </a:r>
                      <a:endParaRPr kumimoji="0" lang="es-MX" sz="2800" b="1" i="0" u="none" strike="noStrike" cap="none" normalizeH="0" baseline="0" dirty="0" smtClean="0">
                        <a:ln>
                          <a:noFill/>
                        </a:ln>
                        <a:solidFill>
                          <a:schemeClr val="bg1"/>
                        </a:solidFill>
                        <a:effectLst/>
                        <a:latin typeface="Comic Sans MS" pitchFamily="66"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33"/>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MX" sz="2800" b="1" i="0" u="none" strike="noStrike" cap="none" normalizeH="0" baseline="0" smtClean="0">
                          <a:ln>
                            <a:noFill/>
                          </a:ln>
                          <a:solidFill>
                            <a:schemeClr val="bg1"/>
                          </a:solidFill>
                          <a:effectLst/>
                          <a:latin typeface="Comic Sans MS" pitchFamily="66" charset="0"/>
                          <a:cs typeface="Times New Roman" pitchFamily="18" charset="0"/>
                        </a:rPr>
                        <a:t>Ligera</a:t>
                      </a:r>
                      <a:endParaRPr kumimoji="0" lang="es-MX" sz="2800" b="1" i="0" u="none" strike="noStrike" cap="none" normalizeH="0" baseline="0" smtClean="0">
                        <a:ln>
                          <a:noFill/>
                        </a:ln>
                        <a:solidFill>
                          <a:schemeClr val="bg1"/>
                        </a:solidFill>
                        <a:effectLst/>
                        <a:latin typeface="Comic Sans MS" pitchFamily="66"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33"/>
                    </a:solidFill>
                  </a:tcPr>
                </a:tc>
                <a:extLst>
                  <a:ext uri="{0D108BD9-81ED-4DB2-BD59-A6C34878D82A}">
                    <a16:rowId xmlns:a16="http://schemas.microsoft.com/office/drawing/2014/main" val="10002"/>
                  </a:ext>
                </a:extLst>
              </a:tr>
              <a:tr h="68103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MX" sz="2800" b="1" i="0" u="none" strike="noStrike" cap="none" normalizeH="0" baseline="0" dirty="0" smtClean="0">
                          <a:ln>
                            <a:noFill/>
                          </a:ln>
                          <a:solidFill>
                            <a:schemeClr val="bg1"/>
                          </a:solidFill>
                          <a:effectLst/>
                          <a:latin typeface="Comic Sans MS" pitchFamily="66" charset="0"/>
                          <a:cs typeface="Times New Roman" pitchFamily="18" charset="0"/>
                        </a:rPr>
                        <a:t>8 - 15</a:t>
                      </a:r>
                      <a:endParaRPr kumimoji="0" lang="es-MX" sz="2800" b="1" i="0" u="none" strike="noStrike" cap="none" normalizeH="0" baseline="0" dirty="0" smtClean="0">
                        <a:ln>
                          <a:noFill/>
                        </a:ln>
                        <a:solidFill>
                          <a:schemeClr val="bg1"/>
                        </a:solidFill>
                        <a:effectLst/>
                        <a:latin typeface="Comic Sans MS" pitchFamily="66"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33"/>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MX" sz="2800" b="1" i="0" u="none" strike="noStrike" cap="none" normalizeH="0" baseline="0" smtClean="0">
                          <a:ln>
                            <a:noFill/>
                          </a:ln>
                          <a:solidFill>
                            <a:schemeClr val="bg1"/>
                          </a:solidFill>
                          <a:effectLst/>
                          <a:latin typeface="Comic Sans MS" pitchFamily="66" charset="0"/>
                          <a:cs typeface="Times New Roman" pitchFamily="18" charset="0"/>
                        </a:rPr>
                        <a:t>Moderada</a:t>
                      </a:r>
                      <a:endParaRPr kumimoji="0" lang="es-MX" sz="2800" b="1" i="0" u="none" strike="noStrike" cap="none" normalizeH="0" baseline="0" smtClean="0">
                        <a:ln>
                          <a:noFill/>
                        </a:ln>
                        <a:solidFill>
                          <a:schemeClr val="bg1"/>
                        </a:solidFill>
                        <a:effectLst/>
                        <a:latin typeface="Comic Sans MS" pitchFamily="66"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33"/>
                    </a:solidFill>
                  </a:tcPr>
                </a:tc>
                <a:extLst>
                  <a:ext uri="{0D108BD9-81ED-4DB2-BD59-A6C34878D82A}">
                    <a16:rowId xmlns:a16="http://schemas.microsoft.com/office/drawing/2014/main" val="10003"/>
                  </a:ext>
                </a:extLst>
              </a:tr>
              <a:tr h="67945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MX" sz="2800" b="1" i="0" u="none" strike="noStrike" cap="none" normalizeH="0" baseline="0" dirty="0" smtClean="0">
                          <a:ln>
                            <a:noFill/>
                          </a:ln>
                          <a:solidFill>
                            <a:schemeClr val="bg1"/>
                          </a:solidFill>
                          <a:effectLst/>
                          <a:latin typeface="Comic Sans MS" pitchFamily="66" charset="0"/>
                          <a:cs typeface="Times New Roman" pitchFamily="18" charset="0"/>
                        </a:rPr>
                        <a:t>15 - 20</a:t>
                      </a:r>
                      <a:endParaRPr kumimoji="0" lang="es-MX" sz="2800" b="1" i="0" u="none" strike="noStrike" cap="none" normalizeH="0" baseline="0" dirty="0" smtClean="0">
                        <a:ln>
                          <a:noFill/>
                        </a:ln>
                        <a:solidFill>
                          <a:schemeClr val="bg1"/>
                        </a:solidFill>
                        <a:effectLst/>
                        <a:latin typeface="Comic Sans MS" pitchFamily="66"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33"/>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MX" sz="2800" b="1" i="0" u="none" strike="noStrike" cap="none" normalizeH="0" baseline="0" smtClean="0">
                          <a:ln>
                            <a:noFill/>
                          </a:ln>
                          <a:solidFill>
                            <a:schemeClr val="bg1"/>
                          </a:solidFill>
                          <a:effectLst/>
                          <a:latin typeface="Comic Sans MS" pitchFamily="66" charset="0"/>
                          <a:cs typeface="Times New Roman" pitchFamily="18" charset="0"/>
                        </a:rPr>
                        <a:t>Alta</a:t>
                      </a:r>
                      <a:endParaRPr kumimoji="0" lang="es-MX" sz="2800" b="1" i="0" u="none" strike="noStrike" cap="none" normalizeH="0" baseline="0" smtClean="0">
                        <a:ln>
                          <a:noFill/>
                        </a:ln>
                        <a:solidFill>
                          <a:schemeClr val="bg1"/>
                        </a:solidFill>
                        <a:effectLst/>
                        <a:latin typeface="Comic Sans MS" pitchFamily="66"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33"/>
                    </a:solidFill>
                  </a:tcPr>
                </a:tc>
                <a:extLst>
                  <a:ext uri="{0D108BD9-81ED-4DB2-BD59-A6C34878D82A}">
                    <a16:rowId xmlns:a16="http://schemas.microsoft.com/office/drawing/2014/main" val="10004"/>
                  </a:ext>
                </a:extLst>
              </a:tr>
              <a:tr h="67945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MX" sz="2800" b="1" i="0" u="none" strike="noStrike" cap="none" normalizeH="0" baseline="0" dirty="0" smtClean="0">
                          <a:ln>
                            <a:noFill/>
                          </a:ln>
                          <a:solidFill>
                            <a:schemeClr val="bg1"/>
                          </a:solidFill>
                          <a:effectLst/>
                          <a:latin typeface="Comic Sans MS" pitchFamily="66" charset="0"/>
                          <a:cs typeface="Times New Roman" pitchFamily="18" charset="0"/>
                        </a:rPr>
                        <a:t>Más de 20</a:t>
                      </a:r>
                      <a:endParaRPr kumimoji="0" lang="es-MX" sz="2800" b="1" i="0" u="none" strike="noStrike" cap="none" normalizeH="0" baseline="0" dirty="0" smtClean="0">
                        <a:ln>
                          <a:noFill/>
                        </a:ln>
                        <a:solidFill>
                          <a:schemeClr val="bg1"/>
                        </a:solidFill>
                        <a:effectLst/>
                        <a:latin typeface="Comic Sans MS" pitchFamily="66"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33"/>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MX" sz="2800" b="1" i="0" u="none" strike="noStrike" cap="none" normalizeH="0" baseline="0" dirty="0" smtClean="0">
                          <a:ln>
                            <a:noFill/>
                          </a:ln>
                          <a:solidFill>
                            <a:schemeClr val="bg1"/>
                          </a:solidFill>
                          <a:effectLst/>
                          <a:latin typeface="Comic Sans MS" pitchFamily="66" charset="0"/>
                          <a:cs typeface="Times New Roman" pitchFamily="18" charset="0"/>
                        </a:rPr>
                        <a:t>Muy alta</a:t>
                      </a:r>
                      <a:endParaRPr kumimoji="0" lang="es-MX" sz="2800" b="1" i="0" u="none" strike="noStrike" cap="none" normalizeH="0" baseline="0" dirty="0" smtClean="0">
                        <a:ln>
                          <a:noFill/>
                        </a:ln>
                        <a:solidFill>
                          <a:schemeClr val="bg1"/>
                        </a:solidFill>
                        <a:effectLst/>
                        <a:latin typeface="Comic Sans MS" pitchFamily="66"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33"/>
                    </a:solidFill>
                  </a:tcPr>
                </a:tc>
                <a:extLst>
                  <a:ext uri="{0D108BD9-81ED-4DB2-BD59-A6C34878D82A}">
                    <a16:rowId xmlns:a16="http://schemas.microsoft.com/office/drawing/2014/main" val="10005"/>
                  </a:ext>
                </a:extLst>
              </a:tr>
            </a:tbl>
          </a:graphicData>
        </a:graphic>
      </p:graphicFrame>
      <p:sp>
        <p:nvSpPr>
          <p:cNvPr id="38938" name="Text Box 26"/>
          <p:cNvSpPr txBox="1">
            <a:spLocks noChangeArrowheads="1"/>
          </p:cNvSpPr>
          <p:nvPr/>
        </p:nvSpPr>
        <p:spPr bwMode="auto">
          <a:xfrm>
            <a:off x="468313" y="6237288"/>
            <a:ext cx="8280400" cy="366712"/>
          </a:xfrm>
          <a:prstGeom prst="rect">
            <a:avLst/>
          </a:prstGeom>
          <a:solidFill>
            <a:srgbClr val="E4E482"/>
          </a:solidFill>
          <a:ln w="9525">
            <a:noFill/>
            <a:miter lim="800000"/>
            <a:headEnd/>
            <a:tailEnd/>
          </a:ln>
        </p:spPr>
        <p:txBody>
          <a:bodyPr>
            <a:spAutoFit/>
          </a:bodyPr>
          <a:lstStyle/>
          <a:p>
            <a:pPr>
              <a:spcBef>
                <a:spcPct val="50000"/>
              </a:spcBef>
            </a:pPr>
            <a:r>
              <a:rPr lang="es-ES" b="1">
                <a:solidFill>
                  <a:schemeClr val="bg1"/>
                </a:solidFill>
                <a:latin typeface="Calibri" pitchFamily="34" charset="0"/>
              </a:rPr>
              <a:t>RAS (RELACIÓN DE ADSORCIÓN DE SODIO)</a:t>
            </a:r>
            <a:r>
              <a:rPr lang="es-ES">
                <a:solidFill>
                  <a:schemeClr val="bg1"/>
                </a:solidFill>
                <a:latin typeface="Calibri" pitchFamily="34" charset="0"/>
              </a:rPr>
              <a:t>   2-4 unidades menor que PSI</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914400" y="277813"/>
            <a:ext cx="7772400" cy="1143000"/>
          </a:xfrm>
        </p:spPr>
        <p:txBody>
          <a:bodyPr rtlCol="0">
            <a:normAutofit fontScale="90000"/>
          </a:bodyPr>
          <a:lstStyle/>
          <a:p>
            <a:pPr eaLnBrk="1" fontAlgn="auto" hangingPunct="1">
              <a:spcAft>
                <a:spcPts val="0"/>
              </a:spcAft>
              <a:defRPr/>
            </a:pPr>
            <a:r>
              <a:rPr lang="es-ES" sz="4000" b="1" dirty="0" smtClean="0">
                <a:latin typeface="Comic Sans MS" pitchFamily="66" charset="0"/>
              </a:rPr>
              <a:t>CALIFICACIÓN SALINIDAD</a:t>
            </a:r>
            <a:br>
              <a:rPr lang="es-ES" sz="4000" b="1" dirty="0" smtClean="0">
                <a:latin typeface="Comic Sans MS" pitchFamily="66" charset="0"/>
              </a:rPr>
            </a:br>
            <a:r>
              <a:rPr lang="es-ES" sz="4000" b="1" dirty="0" smtClean="0">
                <a:latin typeface="Comic Sans MS" pitchFamily="66" charset="0"/>
              </a:rPr>
              <a:t>del SUELO</a:t>
            </a:r>
          </a:p>
        </p:txBody>
      </p:sp>
      <p:graphicFrame>
        <p:nvGraphicFramePr>
          <p:cNvPr id="185347" name="Group 3"/>
          <p:cNvGraphicFramePr>
            <a:graphicFrameLocks noGrp="1"/>
          </p:cNvGraphicFramePr>
          <p:nvPr/>
        </p:nvGraphicFramePr>
        <p:xfrm>
          <a:off x="928688" y="1785938"/>
          <a:ext cx="7772400" cy="4530726"/>
        </p:xfrm>
        <a:graphic>
          <a:graphicData uri="http://schemas.openxmlformats.org/drawingml/2006/table">
            <a:tbl>
              <a:tblPr/>
              <a:tblGrid>
                <a:gridCol w="4011613">
                  <a:extLst>
                    <a:ext uri="{9D8B030D-6E8A-4147-A177-3AD203B41FA5}">
                      <a16:colId xmlns:a16="http://schemas.microsoft.com/office/drawing/2014/main" val="20000"/>
                    </a:ext>
                  </a:extLst>
                </a:gridCol>
                <a:gridCol w="3760787">
                  <a:extLst>
                    <a:ext uri="{9D8B030D-6E8A-4147-A177-3AD203B41FA5}">
                      <a16:colId xmlns:a16="http://schemas.microsoft.com/office/drawing/2014/main" val="20001"/>
                    </a:ext>
                  </a:extLst>
                </a:gridCol>
              </a:tblGrid>
              <a:tr h="113188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MX" sz="2800" b="1" i="0" u="none" strike="noStrike" cap="none" normalizeH="0" baseline="0" dirty="0" smtClean="0">
                          <a:ln>
                            <a:noFill/>
                          </a:ln>
                          <a:solidFill>
                            <a:schemeClr val="bg1"/>
                          </a:solidFill>
                          <a:effectLst/>
                          <a:latin typeface="Comic Sans MS" pitchFamily="66" charset="0"/>
                        </a:rPr>
                        <a:t>CE (</a:t>
                      </a:r>
                      <a:r>
                        <a:rPr kumimoji="0" lang="es-MX" sz="2800" b="1" i="0" u="none" strike="noStrike" cap="none" normalizeH="0" baseline="0" dirty="0" err="1" smtClean="0">
                          <a:ln>
                            <a:noFill/>
                          </a:ln>
                          <a:solidFill>
                            <a:schemeClr val="bg1"/>
                          </a:solidFill>
                          <a:effectLst/>
                          <a:latin typeface="Comic Sans MS" pitchFamily="66" charset="0"/>
                        </a:rPr>
                        <a:t>dS</a:t>
                      </a:r>
                      <a:r>
                        <a:rPr kumimoji="0" lang="es-MX" sz="2800" b="1" i="0" u="none" strike="noStrike" cap="none" normalizeH="0" baseline="0" dirty="0" smtClean="0">
                          <a:ln>
                            <a:noFill/>
                          </a:ln>
                          <a:solidFill>
                            <a:schemeClr val="bg1"/>
                          </a:solidFill>
                          <a:effectLst/>
                          <a:latin typeface="Comic Sans MS" pitchFamily="66" charset="0"/>
                        </a:rPr>
                        <a:t>/m = </a:t>
                      </a:r>
                      <a:r>
                        <a:rPr kumimoji="0" lang="es-MX" sz="2800" b="1" i="0" u="none" strike="noStrike" cap="none" normalizeH="0" baseline="0" dirty="0" err="1" smtClean="0">
                          <a:ln>
                            <a:noFill/>
                          </a:ln>
                          <a:solidFill>
                            <a:schemeClr val="bg1"/>
                          </a:solidFill>
                          <a:effectLst/>
                          <a:latin typeface="Comic Sans MS" pitchFamily="66" charset="0"/>
                        </a:rPr>
                        <a:t>mmohs</a:t>
                      </a:r>
                      <a:r>
                        <a:rPr kumimoji="0" lang="es-MX" sz="2800" b="1" i="0" u="none" strike="noStrike" cap="none" normalizeH="0" baseline="0" dirty="0" smtClean="0">
                          <a:ln>
                            <a:noFill/>
                          </a:ln>
                          <a:solidFill>
                            <a:schemeClr val="bg1"/>
                          </a:solidFill>
                          <a:effectLst/>
                          <a:latin typeface="Comic Sans MS" pitchFamily="66" charset="0"/>
                        </a:rPr>
                        <a:t>/cm)</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MX" sz="2800" b="1" i="0" u="none" strike="noStrike" cap="none" normalizeH="0" baseline="0" smtClean="0">
                          <a:ln>
                            <a:noFill/>
                          </a:ln>
                          <a:solidFill>
                            <a:schemeClr val="bg1"/>
                          </a:solidFill>
                          <a:effectLst/>
                          <a:latin typeface="Comic Sans MS" pitchFamily="66" charset="0"/>
                          <a:cs typeface="Times New Roman" pitchFamily="18" charset="0"/>
                        </a:rPr>
                        <a:t>Calificación</a:t>
                      </a:r>
                      <a:endParaRPr kumimoji="0" lang="es-MX" sz="2800" b="1" i="0" u="none" strike="noStrike" cap="none" normalizeH="0" baseline="0" smtClean="0">
                        <a:ln>
                          <a:noFill/>
                        </a:ln>
                        <a:solidFill>
                          <a:schemeClr val="bg1"/>
                        </a:solidFill>
                        <a:effectLst/>
                        <a:latin typeface="Comic Sans MS" pitchFamily="66"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CC33"/>
                    </a:solidFill>
                  </a:tcPr>
                </a:tc>
                <a:extLst>
                  <a:ext uri="{0D108BD9-81ED-4DB2-BD59-A6C34878D82A}">
                    <a16:rowId xmlns:a16="http://schemas.microsoft.com/office/drawing/2014/main" val="10000"/>
                  </a:ext>
                </a:extLst>
              </a:tr>
              <a:tr h="67945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MX" sz="2800" b="1" i="0" u="none" strike="noStrike" cap="none" normalizeH="0" baseline="0" dirty="0" smtClean="0">
                          <a:ln>
                            <a:noFill/>
                          </a:ln>
                          <a:solidFill>
                            <a:schemeClr val="bg1"/>
                          </a:solidFill>
                          <a:effectLst/>
                          <a:latin typeface="Comic Sans MS" pitchFamily="66" charset="0"/>
                        </a:rPr>
                        <a:t>&lt; 2</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33"/>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MX" sz="2800" b="1" i="0" u="none" strike="noStrike" cap="none" normalizeH="0" baseline="0" smtClean="0">
                          <a:ln>
                            <a:noFill/>
                          </a:ln>
                          <a:solidFill>
                            <a:schemeClr val="bg1"/>
                          </a:solidFill>
                          <a:effectLst/>
                          <a:latin typeface="Comic Sans MS" pitchFamily="66" charset="0"/>
                          <a:cs typeface="Times New Roman" pitchFamily="18" charset="0"/>
                        </a:rPr>
                        <a:t>Baja</a:t>
                      </a:r>
                      <a:endParaRPr kumimoji="0" lang="es-MX" sz="2800" b="1" i="0" u="none" strike="noStrike" cap="none" normalizeH="0" baseline="0" smtClean="0">
                        <a:ln>
                          <a:noFill/>
                        </a:ln>
                        <a:solidFill>
                          <a:schemeClr val="bg1"/>
                        </a:solidFill>
                        <a:effectLst/>
                        <a:latin typeface="Comic Sans MS" pitchFamily="66"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33"/>
                    </a:solidFill>
                  </a:tcPr>
                </a:tc>
                <a:extLst>
                  <a:ext uri="{0D108BD9-81ED-4DB2-BD59-A6C34878D82A}">
                    <a16:rowId xmlns:a16="http://schemas.microsoft.com/office/drawing/2014/main" val="10001"/>
                  </a:ext>
                </a:extLst>
              </a:tr>
              <a:tr h="67945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MX" sz="2800" b="1" i="0" u="none" strike="noStrike" cap="none" normalizeH="0" baseline="0" dirty="0" smtClean="0">
                          <a:ln>
                            <a:noFill/>
                          </a:ln>
                          <a:solidFill>
                            <a:schemeClr val="bg1"/>
                          </a:solidFill>
                          <a:effectLst/>
                          <a:latin typeface="Comic Sans MS" pitchFamily="66" charset="0"/>
                          <a:cs typeface="Times New Roman" pitchFamily="18" charset="0"/>
                        </a:rPr>
                        <a:t>2-4 </a:t>
                      </a:r>
                      <a:endParaRPr kumimoji="0" lang="es-MX" sz="2800" b="1" i="0" u="none" strike="noStrike" cap="none" normalizeH="0" baseline="0" dirty="0" smtClean="0">
                        <a:ln>
                          <a:noFill/>
                        </a:ln>
                        <a:solidFill>
                          <a:schemeClr val="bg1"/>
                        </a:solidFill>
                        <a:effectLst/>
                        <a:latin typeface="Comic Sans MS" pitchFamily="66"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33"/>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MX" sz="2800" b="1" i="0" u="none" strike="noStrike" cap="none" normalizeH="0" baseline="0" dirty="0" smtClean="0">
                          <a:ln>
                            <a:noFill/>
                          </a:ln>
                          <a:solidFill>
                            <a:schemeClr val="bg1"/>
                          </a:solidFill>
                          <a:effectLst/>
                          <a:latin typeface="Comic Sans MS" pitchFamily="66" charset="0"/>
                          <a:cs typeface="Times New Roman" pitchFamily="18" charset="0"/>
                        </a:rPr>
                        <a:t>Ligera</a:t>
                      </a:r>
                      <a:endParaRPr kumimoji="0" lang="es-MX" sz="2800" b="1" i="0" u="none" strike="noStrike" cap="none" normalizeH="0" baseline="0" dirty="0" smtClean="0">
                        <a:ln>
                          <a:noFill/>
                        </a:ln>
                        <a:solidFill>
                          <a:schemeClr val="bg1"/>
                        </a:solidFill>
                        <a:effectLst/>
                        <a:latin typeface="Comic Sans MS" pitchFamily="66"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33"/>
                    </a:solidFill>
                  </a:tcPr>
                </a:tc>
                <a:extLst>
                  <a:ext uri="{0D108BD9-81ED-4DB2-BD59-A6C34878D82A}">
                    <a16:rowId xmlns:a16="http://schemas.microsoft.com/office/drawing/2014/main" val="10002"/>
                  </a:ext>
                </a:extLst>
              </a:tr>
              <a:tr h="68103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MX" sz="2800" b="1" i="0" u="none" strike="noStrike" cap="none" normalizeH="0" baseline="0" dirty="0" smtClean="0">
                          <a:ln>
                            <a:noFill/>
                          </a:ln>
                          <a:solidFill>
                            <a:schemeClr val="bg1"/>
                          </a:solidFill>
                          <a:effectLst/>
                          <a:latin typeface="Comic Sans MS" pitchFamily="66" charset="0"/>
                          <a:cs typeface="Times New Roman" pitchFamily="18" charset="0"/>
                        </a:rPr>
                        <a:t>4-8</a:t>
                      </a:r>
                      <a:endParaRPr kumimoji="0" lang="es-MX" sz="2800" b="1" i="0" u="none" strike="noStrike" cap="none" normalizeH="0" baseline="0" dirty="0" smtClean="0">
                        <a:ln>
                          <a:noFill/>
                        </a:ln>
                        <a:solidFill>
                          <a:schemeClr val="bg1"/>
                        </a:solidFill>
                        <a:effectLst/>
                        <a:latin typeface="Comic Sans MS" pitchFamily="66"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33"/>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MX" sz="2800" b="1" i="0" u="none" strike="noStrike" cap="none" normalizeH="0" baseline="0" smtClean="0">
                          <a:ln>
                            <a:noFill/>
                          </a:ln>
                          <a:solidFill>
                            <a:schemeClr val="bg1"/>
                          </a:solidFill>
                          <a:effectLst/>
                          <a:latin typeface="Comic Sans MS" pitchFamily="66" charset="0"/>
                          <a:cs typeface="Times New Roman" pitchFamily="18" charset="0"/>
                        </a:rPr>
                        <a:t>Moderada</a:t>
                      </a:r>
                      <a:endParaRPr kumimoji="0" lang="es-MX" sz="2800" b="1" i="0" u="none" strike="noStrike" cap="none" normalizeH="0" baseline="0" smtClean="0">
                        <a:ln>
                          <a:noFill/>
                        </a:ln>
                        <a:solidFill>
                          <a:schemeClr val="bg1"/>
                        </a:solidFill>
                        <a:effectLst/>
                        <a:latin typeface="Comic Sans MS" pitchFamily="66"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33"/>
                    </a:solidFill>
                  </a:tcPr>
                </a:tc>
                <a:extLst>
                  <a:ext uri="{0D108BD9-81ED-4DB2-BD59-A6C34878D82A}">
                    <a16:rowId xmlns:a16="http://schemas.microsoft.com/office/drawing/2014/main" val="10003"/>
                  </a:ext>
                </a:extLst>
              </a:tr>
              <a:tr h="67945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MX" sz="2800" b="1" i="0" u="none" strike="noStrike" cap="none" normalizeH="0" baseline="0" dirty="0" smtClean="0">
                          <a:ln>
                            <a:noFill/>
                          </a:ln>
                          <a:solidFill>
                            <a:schemeClr val="bg1"/>
                          </a:solidFill>
                          <a:effectLst/>
                          <a:latin typeface="Comic Sans MS" pitchFamily="66" charset="0"/>
                        </a:rPr>
                        <a:t>8-16</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33"/>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MX" sz="2800" b="1" i="0" u="none" strike="noStrike" cap="none" normalizeH="0" baseline="0" smtClean="0">
                          <a:ln>
                            <a:noFill/>
                          </a:ln>
                          <a:solidFill>
                            <a:schemeClr val="bg1"/>
                          </a:solidFill>
                          <a:effectLst/>
                          <a:latin typeface="Comic Sans MS" pitchFamily="66" charset="0"/>
                          <a:cs typeface="Times New Roman" pitchFamily="18" charset="0"/>
                        </a:rPr>
                        <a:t>Alta</a:t>
                      </a:r>
                      <a:endParaRPr kumimoji="0" lang="es-MX" sz="2800" b="1" i="0" u="none" strike="noStrike" cap="none" normalizeH="0" baseline="0" smtClean="0">
                        <a:ln>
                          <a:noFill/>
                        </a:ln>
                        <a:solidFill>
                          <a:schemeClr val="bg1"/>
                        </a:solidFill>
                        <a:effectLst/>
                        <a:latin typeface="Comic Sans MS" pitchFamily="66"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33"/>
                    </a:solidFill>
                  </a:tcPr>
                </a:tc>
                <a:extLst>
                  <a:ext uri="{0D108BD9-81ED-4DB2-BD59-A6C34878D82A}">
                    <a16:rowId xmlns:a16="http://schemas.microsoft.com/office/drawing/2014/main" val="10004"/>
                  </a:ext>
                </a:extLst>
              </a:tr>
              <a:tr h="67945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MX" sz="2800" b="1" i="0" u="none" strike="noStrike" cap="none" normalizeH="0" baseline="0" dirty="0" smtClean="0">
                          <a:ln>
                            <a:noFill/>
                          </a:ln>
                          <a:solidFill>
                            <a:schemeClr val="bg1"/>
                          </a:solidFill>
                          <a:effectLst/>
                          <a:latin typeface="Comic Sans MS" pitchFamily="66" charset="0"/>
                          <a:cs typeface="Times New Roman" pitchFamily="18" charset="0"/>
                        </a:rPr>
                        <a:t>Más de 16</a:t>
                      </a:r>
                      <a:endParaRPr kumimoji="0" lang="es-MX" sz="2800" b="1" i="0" u="none" strike="noStrike" cap="none" normalizeH="0" baseline="0" dirty="0" smtClean="0">
                        <a:ln>
                          <a:noFill/>
                        </a:ln>
                        <a:solidFill>
                          <a:schemeClr val="bg1"/>
                        </a:solidFill>
                        <a:effectLst/>
                        <a:latin typeface="Comic Sans MS" pitchFamily="66"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33"/>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MX" sz="2800" b="1" i="0" u="none" strike="noStrike" cap="none" normalizeH="0" baseline="0" dirty="0" smtClean="0">
                          <a:ln>
                            <a:noFill/>
                          </a:ln>
                          <a:solidFill>
                            <a:schemeClr val="bg1"/>
                          </a:solidFill>
                          <a:effectLst/>
                          <a:latin typeface="Comic Sans MS" pitchFamily="66" charset="0"/>
                          <a:cs typeface="Times New Roman" pitchFamily="18" charset="0"/>
                        </a:rPr>
                        <a:t>Muy alta</a:t>
                      </a:r>
                      <a:endParaRPr kumimoji="0" lang="es-MX" sz="2800" b="1" i="0" u="none" strike="noStrike" cap="none" normalizeH="0" baseline="0" dirty="0" smtClean="0">
                        <a:ln>
                          <a:noFill/>
                        </a:ln>
                        <a:solidFill>
                          <a:schemeClr val="bg1"/>
                        </a:solidFill>
                        <a:effectLst/>
                        <a:latin typeface="Comic Sans MS" pitchFamily="66"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33"/>
                    </a:solidFill>
                  </a:tcP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p:cNvPicPr>
            <a:picLocks noGrp="1" noChangeAspect="1" noChangeArrowheads="1"/>
          </p:cNvPicPr>
          <p:nvPr>
            <p:ph type="body" idx="1"/>
          </p:nvPr>
        </p:nvPicPr>
        <p:blipFill>
          <a:blip r:embed="rId2" cstate="print"/>
          <a:srcRect/>
          <a:stretch>
            <a:fillRect/>
          </a:stretch>
        </p:blipFill>
        <p:spPr>
          <a:xfrm>
            <a:off x="1609725" y="41275"/>
            <a:ext cx="5962650" cy="6816725"/>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p:cNvPicPr>
            <a:picLocks noGrp="1" noChangeAspect="1" noChangeArrowheads="1"/>
          </p:cNvPicPr>
          <p:nvPr>
            <p:ph type="body" idx="1"/>
          </p:nvPr>
        </p:nvPicPr>
        <p:blipFill>
          <a:blip r:embed="rId2" cstate="print"/>
          <a:srcRect/>
          <a:stretch>
            <a:fillRect/>
          </a:stretch>
        </p:blipFill>
        <p:spPr>
          <a:xfrm>
            <a:off x="1493838" y="31750"/>
            <a:ext cx="6078537" cy="6826250"/>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754" name="Group 202"/>
          <p:cNvGraphicFramePr>
            <a:graphicFrameLocks noGrp="1"/>
          </p:cNvGraphicFramePr>
          <p:nvPr/>
        </p:nvGraphicFramePr>
        <p:xfrm>
          <a:off x="285750" y="701675"/>
          <a:ext cx="8497888" cy="5934075"/>
        </p:xfrm>
        <a:graphic>
          <a:graphicData uri="http://schemas.openxmlformats.org/drawingml/2006/table">
            <a:tbl>
              <a:tblPr/>
              <a:tblGrid>
                <a:gridCol w="1357322">
                  <a:extLst>
                    <a:ext uri="{9D8B030D-6E8A-4147-A177-3AD203B41FA5}">
                      <a16:colId xmlns:a16="http://schemas.microsoft.com/office/drawing/2014/main" val="20000"/>
                    </a:ext>
                  </a:extLst>
                </a:gridCol>
                <a:gridCol w="3000396">
                  <a:extLst>
                    <a:ext uri="{9D8B030D-6E8A-4147-A177-3AD203B41FA5}">
                      <a16:colId xmlns:a16="http://schemas.microsoft.com/office/drawing/2014/main" val="20001"/>
                    </a:ext>
                  </a:extLst>
                </a:gridCol>
                <a:gridCol w="1285884">
                  <a:extLst>
                    <a:ext uri="{9D8B030D-6E8A-4147-A177-3AD203B41FA5}">
                      <a16:colId xmlns:a16="http://schemas.microsoft.com/office/drawing/2014/main" val="20002"/>
                    </a:ext>
                  </a:extLst>
                </a:gridCol>
                <a:gridCol w="1214446">
                  <a:extLst>
                    <a:ext uri="{9D8B030D-6E8A-4147-A177-3AD203B41FA5}">
                      <a16:colId xmlns:a16="http://schemas.microsoft.com/office/drawing/2014/main" val="20003"/>
                    </a:ext>
                  </a:extLst>
                </a:gridCol>
                <a:gridCol w="1639840">
                  <a:extLst>
                    <a:ext uri="{9D8B030D-6E8A-4147-A177-3AD203B41FA5}">
                      <a16:colId xmlns:a16="http://schemas.microsoft.com/office/drawing/2014/main" val="20004"/>
                    </a:ext>
                  </a:extLst>
                </a:gridCol>
              </a:tblGrid>
              <a:tr h="600075">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s-ES" altLang="es-AR" sz="1600" b="0" i="0" u="none" strike="noStrike" cap="none" normalizeH="0" baseline="0" dirty="0" smtClean="0">
                        <a:ln>
                          <a:noFill/>
                        </a:ln>
                        <a:solidFill>
                          <a:schemeClr val="tx1"/>
                        </a:solidFill>
                        <a:effectLst/>
                        <a:latin typeface="Comic Sans MS"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AR" sz="1600" b="1" i="0" u="none" strike="noStrike" cap="none" normalizeH="0" baseline="0" smtClean="0">
                          <a:ln>
                            <a:noFill/>
                          </a:ln>
                          <a:solidFill>
                            <a:schemeClr val="tx1"/>
                          </a:solidFill>
                          <a:effectLst/>
                          <a:latin typeface="Comic Sans MS" pitchFamily="66" charset="0"/>
                          <a:cs typeface="Times New Roman" pitchFamily="18" charset="0"/>
                        </a:rPr>
                        <a:t>Profundidad Napa ( metros)</a:t>
                      </a:r>
                      <a:endParaRPr kumimoji="0" lang="es-ES" altLang="es-AR" sz="1600" b="1" i="0" u="none" strike="noStrike" cap="none" normalizeH="0" baseline="0" smtClean="0">
                        <a:ln>
                          <a:noFill/>
                        </a:ln>
                        <a:solidFill>
                          <a:schemeClr val="tx1"/>
                        </a:solidFill>
                        <a:effectLst/>
                        <a:latin typeface="Comic Sans MS"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AR" sz="1600" b="1" i="0" u="none" strike="noStrike" cap="none" normalizeH="0" baseline="0" dirty="0" smtClean="0">
                          <a:ln>
                            <a:noFill/>
                          </a:ln>
                          <a:solidFill>
                            <a:schemeClr val="tx1"/>
                          </a:solidFill>
                          <a:effectLst/>
                          <a:latin typeface="Comic Sans MS" pitchFamily="66" charset="0"/>
                          <a:cs typeface="Times New Roman" pitchFamily="18" charset="0"/>
                        </a:rPr>
                        <a:t>Cobertura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AR" sz="1600" b="1" i="0" u="none" strike="noStrike" cap="none" normalizeH="0" baseline="0" dirty="0" smtClean="0">
                          <a:ln>
                            <a:noFill/>
                          </a:ln>
                          <a:solidFill>
                            <a:schemeClr val="tx1"/>
                          </a:solidFill>
                          <a:effectLst/>
                          <a:latin typeface="Comic Sans MS" pitchFamily="66" charset="0"/>
                          <a:cs typeface="Times New Roman" pitchFamily="18" charset="0"/>
                        </a:rPr>
                        <a:t>(%)</a:t>
                      </a:r>
                      <a:endParaRPr kumimoji="0" lang="es-ES" altLang="es-AR" sz="1600" b="1" i="0" u="none" strike="noStrike" cap="none" normalizeH="0" baseline="0" dirty="0" smtClean="0">
                        <a:ln>
                          <a:noFill/>
                        </a:ln>
                        <a:solidFill>
                          <a:schemeClr val="tx1"/>
                        </a:solidFill>
                        <a:effectLst/>
                        <a:latin typeface="Comic Sans MS"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AR" sz="1600" b="1" i="0" u="none" strike="noStrike" cap="none" normalizeH="0" baseline="0" dirty="0" smtClean="0">
                          <a:ln>
                            <a:noFill/>
                          </a:ln>
                          <a:solidFill>
                            <a:schemeClr val="tx1"/>
                          </a:solidFill>
                          <a:effectLst/>
                          <a:latin typeface="Comic Sans MS" pitchFamily="66" charset="0"/>
                          <a:cs typeface="Times New Roman" pitchFamily="18" charset="0"/>
                        </a:rPr>
                        <a:t>C.E.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AR" sz="1600" b="1" i="0" u="none" strike="noStrike" cap="none" normalizeH="0" baseline="0" dirty="0" smtClean="0">
                          <a:ln>
                            <a:noFill/>
                          </a:ln>
                          <a:solidFill>
                            <a:schemeClr val="tx1"/>
                          </a:solidFill>
                          <a:effectLst/>
                          <a:latin typeface="Comic Sans MS" pitchFamily="66" charset="0"/>
                          <a:cs typeface="Times New Roman" pitchFamily="18" charset="0"/>
                        </a:rPr>
                        <a:t>( </a:t>
                      </a:r>
                      <a:r>
                        <a:rPr kumimoji="0" lang="es-ES" altLang="es-AR" sz="1600" b="1" i="0" u="none" strike="noStrike" cap="none" normalizeH="0" baseline="0" dirty="0" err="1" smtClean="0">
                          <a:ln>
                            <a:noFill/>
                          </a:ln>
                          <a:solidFill>
                            <a:schemeClr val="tx1"/>
                          </a:solidFill>
                          <a:effectLst/>
                          <a:latin typeface="Comic Sans MS" pitchFamily="66" charset="0"/>
                          <a:cs typeface="Times New Roman" pitchFamily="18" charset="0"/>
                        </a:rPr>
                        <a:t>dS</a:t>
                      </a:r>
                      <a:r>
                        <a:rPr kumimoji="0" lang="es-ES" altLang="es-AR" sz="1600" b="1" i="0" u="none" strike="noStrike" cap="none" normalizeH="0" baseline="0" dirty="0" smtClean="0">
                          <a:ln>
                            <a:noFill/>
                          </a:ln>
                          <a:solidFill>
                            <a:schemeClr val="tx1"/>
                          </a:solidFill>
                          <a:effectLst/>
                          <a:latin typeface="Comic Sans MS" pitchFamily="66" charset="0"/>
                          <a:cs typeface="Times New Roman" pitchFamily="18" charset="0"/>
                        </a:rPr>
                        <a:t>/m</a:t>
                      </a:r>
                      <a:r>
                        <a:rPr kumimoji="0" lang="es-ES" altLang="es-AR" sz="1600" b="1" i="0" u="none" strike="noStrike" cap="none" normalizeH="0" baseline="30000" dirty="0" smtClean="0">
                          <a:ln>
                            <a:noFill/>
                          </a:ln>
                          <a:solidFill>
                            <a:schemeClr val="tx1"/>
                          </a:solidFill>
                          <a:effectLst/>
                          <a:latin typeface="Comic Sans MS" pitchFamily="66" charset="0"/>
                          <a:cs typeface="Times New Roman" pitchFamily="18" charset="0"/>
                        </a:rPr>
                        <a:t>-1</a:t>
                      </a:r>
                      <a:r>
                        <a:rPr kumimoji="0" lang="es-ES" altLang="es-AR" sz="1600" b="1" i="0" u="none" strike="noStrike" cap="none" normalizeH="0" baseline="0" dirty="0" smtClean="0">
                          <a:ln>
                            <a:noFill/>
                          </a:ln>
                          <a:solidFill>
                            <a:schemeClr val="tx1"/>
                          </a:solidFill>
                          <a:effectLst/>
                          <a:latin typeface="Comic Sans MS" pitchFamily="66" charset="0"/>
                          <a:cs typeface="Times New Roman" pitchFamily="18" charset="0"/>
                        </a:rPr>
                        <a:t>)</a:t>
                      </a:r>
                      <a:endParaRPr kumimoji="0" lang="es-ES" altLang="es-AR" sz="1600" b="1" i="0" u="none" strike="noStrike" cap="none" normalizeH="0" baseline="0" dirty="0" smtClean="0">
                        <a:ln>
                          <a:noFill/>
                        </a:ln>
                        <a:solidFill>
                          <a:schemeClr val="tx1"/>
                        </a:solidFill>
                        <a:effectLst/>
                        <a:latin typeface="Comic Sans MS"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AR" sz="1600" b="1" i="0" u="none" strike="noStrike" cap="none" normalizeH="0" baseline="0" smtClean="0">
                          <a:ln>
                            <a:noFill/>
                          </a:ln>
                          <a:solidFill>
                            <a:schemeClr val="tx1"/>
                          </a:solidFill>
                          <a:effectLst/>
                          <a:latin typeface="Comic Sans MS" pitchFamily="66" charset="0"/>
                          <a:cs typeface="Times New Roman" pitchFamily="18" charset="0"/>
                        </a:rPr>
                        <a:t>Drenaje</a:t>
                      </a:r>
                      <a:endParaRPr kumimoji="0" lang="es-ES" altLang="es-AR" sz="1600" b="1" i="0" u="none" strike="noStrike" cap="none" normalizeH="0" baseline="0" smtClean="0">
                        <a:ln>
                          <a:noFill/>
                        </a:ln>
                        <a:solidFill>
                          <a:schemeClr val="tx1"/>
                        </a:solidFill>
                        <a:effectLst/>
                        <a:latin typeface="Comic Sans MS"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65225">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AR" sz="1600" b="1" i="0" u="none" strike="noStrike" cap="none" normalizeH="0" baseline="0" smtClean="0">
                          <a:ln>
                            <a:noFill/>
                          </a:ln>
                          <a:solidFill>
                            <a:schemeClr val="tx1"/>
                          </a:solidFill>
                          <a:effectLst/>
                          <a:latin typeface="Comic Sans MS" pitchFamily="66" charset="0"/>
                          <a:cs typeface="Times New Roman" pitchFamily="18" charset="0"/>
                        </a:rPr>
                        <a:t>Sin Riesgo</a:t>
                      </a:r>
                      <a:endParaRPr kumimoji="0" lang="es-ES" altLang="es-AR" sz="1600" b="1" i="0" u="none" strike="noStrike" cap="none" normalizeH="0" baseline="0" smtClean="0">
                        <a:ln>
                          <a:noFill/>
                        </a:ln>
                        <a:solidFill>
                          <a:schemeClr val="tx1"/>
                        </a:solidFill>
                        <a:effectLst/>
                        <a:latin typeface="Comic Sans MS"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AR" sz="1600" b="0" i="0" u="none" strike="noStrike" cap="none" normalizeH="0" baseline="0" smtClean="0">
                          <a:ln>
                            <a:noFill/>
                          </a:ln>
                          <a:solidFill>
                            <a:schemeClr val="tx1"/>
                          </a:solidFill>
                          <a:effectLst/>
                          <a:latin typeface="Comic Sans MS" pitchFamily="66" charset="0"/>
                          <a:cs typeface="Times New Roman" pitchFamily="18" charset="0"/>
                        </a:rPr>
                        <a:t>+ 1,5 m</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AR" sz="1600" b="0" i="0" u="none" strike="noStrike" cap="none" normalizeH="0" baseline="0" smtClean="0">
                          <a:ln>
                            <a:noFill/>
                          </a:ln>
                          <a:solidFill>
                            <a:schemeClr val="tx1"/>
                          </a:solidFill>
                          <a:effectLst/>
                          <a:latin typeface="Comic Sans MS" pitchFamily="66" charset="0"/>
                          <a:cs typeface="Times New Roman" pitchFamily="18" charset="0"/>
                        </a:rPr>
                        <a:t>ó</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AR" sz="1600" b="0" i="0" u="none" strike="noStrike" cap="none" normalizeH="0" baseline="0" smtClean="0">
                          <a:ln>
                            <a:noFill/>
                          </a:ln>
                          <a:solidFill>
                            <a:schemeClr val="tx1"/>
                          </a:solidFill>
                          <a:effectLst/>
                          <a:latin typeface="Comic Sans MS" pitchFamily="66" charset="0"/>
                          <a:cs typeface="Times New Roman" pitchFamily="18" charset="0"/>
                        </a:rPr>
                        <a:t>Anegada casi permanente aun en años normales ( lagunas permanentes o temporarias ).</a:t>
                      </a:r>
                      <a:endParaRPr kumimoji="0" lang="es-ES" altLang="es-AR" sz="1600" b="0" i="0" u="none" strike="noStrike" cap="none" normalizeH="0" baseline="0" smtClean="0">
                        <a:ln>
                          <a:noFill/>
                        </a:ln>
                        <a:solidFill>
                          <a:schemeClr val="tx1"/>
                        </a:solidFill>
                        <a:effectLst/>
                        <a:latin typeface="Comic Sans MS"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AR" sz="1600" b="0" i="0" u="none" strike="noStrike" cap="none" normalizeH="0" baseline="0" smtClean="0">
                          <a:ln>
                            <a:noFill/>
                          </a:ln>
                          <a:solidFill>
                            <a:schemeClr val="tx1"/>
                          </a:solidFill>
                          <a:effectLst/>
                          <a:latin typeface="Comic Sans MS" pitchFamily="66" charset="0"/>
                          <a:cs typeface="Times New Roman" pitchFamily="18" charset="0"/>
                        </a:rPr>
                        <a:t>&gt; 75%</a:t>
                      </a:r>
                      <a:endParaRPr kumimoji="0" lang="es-ES" altLang="es-AR" sz="1600" b="0" i="0" u="none" strike="noStrike" cap="none" normalizeH="0" baseline="0" smtClean="0">
                        <a:ln>
                          <a:noFill/>
                        </a:ln>
                        <a:solidFill>
                          <a:schemeClr val="tx1"/>
                        </a:solidFill>
                        <a:effectLst/>
                        <a:latin typeface="Comic Sans MS"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AR" sz="1600" b="0" i="0" u="none" strike="noStrike" cap="none" normalizeH="0" baseline="0" smtClean="0">
                          <a:ln>
                            <a:noFill/>
                          </a:ln>
                          <a:solidFill>
                            <a:schemeClr val="tx1"/>
                          </a:solidFill>
                          <a:effectLst/>
                          <a:latin typeface="Comic Sans MS" pitchFamily="66" charset="0"/>
                          <a:cs typeface="Times New Roman" pitchFamily="18" charset="0"/>
                        </a:rPr>
                        <a:t>nula</a:t>
                      </a:r>
                      <a:endParaRPr kumimoji="0" lang="es-ES" altLang="es-AR" sz="1600" b="0" i="0" u="none" strike="noStrike" cap="none" normalizeH="0" baseline="0" smtClean="0">
                        <a:ln>
                          <a:noFill/>
                        </a:ln>
                        <a:solidFill>
                          <a:schemeClr val="tx1"/>
                        </a:solidFill>
                        <a:effectLst/>
                        <a:latin typeface="Comic Sans MS"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AR" sz="1600" b="0" i="0" u="none" strike="noStrike" cap="none" normalizeH="0" baseline="0" smtClean="0">
                          <a:ln>
                            <a:noFill/>
                          </a:ln>
                          <a:solidFill>
                            <a:schemeClr val="tx1"/>
                          </a:solidFill>
                          <a:effectLst/>
                          <a:latin typeface="Comic Sans MS" pitchFamily="66" charset="0"/>
                          <a:cs typeface="Times New Roman" pitchFamily="18" charset="0"/>
                        </a:rPr>
                        <a:t>Bien drenado</a:t>
                      </a:r>
                      <a:endParaRPr kumimoji="0" lang="es-ES" altLang="es-AR" sz="1600" b="0" i="0" u="none" strike="noStrike" cap="none" normalizeH="0" baseline="0" smtClean="0">
                        <a:ln>
                          <a:noFill/>
                        </a:ln>
                        <a:solidFill>
                          <a:schemeClr val="tx1"/>
                        </a:solidFill>
                        <a:effectLst/>
                        <a:latin typeface="Comic Sans MS"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65225">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AR" sz="1600" b="1" i="0" u="none" strike="noStrike" cap="none" normalizeH="0" baseline="0" smtClean="0">
                          <a:ln>
                            <a:noFill/>
                          </a:ln>
                          <a:solidFill>
                            <a:schemeClr val="tx1"/>
                          </a:solidFill>
                          <a:effectLst/>
                          <a:latin typeface="Comic Sans MS" pitchFamily="66" charset="0"/>
                          <a:cs typeface="Times New Roman" pitchFamily="18" charset="0"/>
                        </a:rPr>
                        <a:t>Ligero</a:t>
                      </a:r>
                      <a:endParaRPr kumimoji="0" lang="es-ES" altLang="es-AR" sz="1600" b="1" i="0" u="none" strike="noStrike" cap="none" normalizeH="0" baseline="0" smtClean="0">
                        <a:ln>
                          <a:noFill/>
                        </a:ln>
                        <a:solidFill>
                          <a:schemeClr val="tx1"/>
                        </a:solidFill>
                        <a:effectLst/>
                        <a:latin typeface="Comic Sans MS"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AR" sz="1600" b="0" i="0" u="none" strike="noStrike" cap="none" normalizeH="0" baseline="0" smtClean="0">
                          <a:ln>
                            <a:noFill/>
                          </a:ln>
                          <a:solidFill>
                            <a:schemeClr val="tx1"/>
                          </a:solidFill>
                          <a:effectLst/>
                          <a:latin typeface="Comic Sans MS" pitchFamily="66" charset="0"/>
                          <a:cs typeface="Times New Roman" pitchFamily="18" charset="0"/>
                        </a:rPr>
                        <a:t> 1m a 1,5m</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AR" sz="1600" b="0" i="0" u="none" strike="noStrike" cap="none" normalizeH="0" baseline="0" smtClean="0">
                          <a:ln>
                            <a:noFill/>
                          </a:ln>
                          <a:solidFill>
                            <a:schemeClr val="tx1"/>
                          </a:solidFill>
                          <a:effectLst/>
                          <a:latin typeface="Comic Sans MS" pitchFamily="66" charset="0"/>
                          <a:cs typeface="Times New Roman" pitchFamily="18" charset="0"/>
                        </a:rPr>
                        <a:t>ó</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AR" sz="1600" b="0" i="0" u="none" strike="noStrike" cap="none" normalizeH="0" baseline="0" smtClean="0">
                          <a:ln>
                            <a:noFill/>
                          </a:ln>
                          <a:solidFill>
                            <a:schemeClr val="tx1"/>
                          </a:solidFill>
                          <a:effectLst/>
                          <a:latin typeface="Comic Sans MS" pitchFamily="66" charset="0"/>
                          <a:cs typeface="Times New Roman" pitchFamily="18" charset="0"/>
                        </a:rPr>
                        <a:t>napa en superficie durante largos períodos aún en años normales.</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AR" sz="1600" b="0" i="0" u="none" strike="noStrike" cap="none" normalizeH="0" baseline="0" smtClean="0">
                          <a:ln>
                            <a:noFill/>
                          </a:ln>
                          <a:solidFill>
                            <a:schemeClr val="tx1"/>
                          </a:solidFill>
                          <a:effectLst/>
                          <a:latin typeface="Comic Sans MS" pitchFamily="66" charset="0"/>
                          <a:cs typeface="Times New Roman" pitchFamily="18" charset="0"/>
                        </a:rPr>
                        <a:t> </a:t>
                      </a:r>
                      <a:endParaRPr kumimoji="0" lang="es-ES" altLang="es-AR" sz="1600" b="0" i="0" u="none" strike="noStrike" cap="none" normalizeH="0" baseline="0" smtClean="0">
                        <a:ln>
                          <a:noFill/>
                        </a:ln>
                        <a:solidFill>
                          <a:schemeClr val="tx1"/>
                        </a:solidFill>
                        <a:effectLst/>
                        <a:latin typeface="Comic Sans MS"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AR" sz="1600" b="0" i="0" u="none" strike="noStrike" cap="none" normalizeH="0" baseline="0" smtClean="0">
                          <a:ln>
                            <a:noFill/>
                          </a:ln>
                          <a:solidFill>
                            <a:schemeClr val="tx1"/>
                          </a:solidFill>
                          <a:effectLst/>
                          <a:latin typeface="Comic Sans MS" pitchFamily="66" charset="0"/>
                          <a:cs typeface="Times New Roman" pitchFamily="18" charset="0"/>
                        </a:rPr>
                        <a:t>50 a 75</a:t>
                      </a:r>
                      <a:endParaRPr kumimoji="0" lang="es-ES" altLang="es-AR" sz="1600" b="0" i="0" u="none" strike="noStrike" cap="none" normalizeH="0" baseline="0" smtClean="0">
                        <a:ln>
                          <a:noFill/>
                        </a:ln>
                        <a:solidFill>
                          <a:schemeClr val="tx1"/>
                        </a:solidFill>
                        <a:effectLst/>
                        <a:latin typeface="Comic Sans MS"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AR" sz="1600" b="0" i="0" u="none" strike="noStrike" cap="none" normalizeH="0" baseline="0" smtClean="0">
                          <a:ln>
                            <a:noFill/>
                          </a:ln>
                          <a:solidFill>
                            <a:schemeClr val="tx1"/>
                          </a:solidFill>
                          <a:effectLst/>
                          <a:latin typeface="Comic Sans MS" pitchFamily="66" charset="0"/>
                          <a:cs typeface="Times New Roman" pitchFamily="18" charset="0"/>
                        </a:rPr>
                        <a:t>2 a 4</a:t>
                      </a:r>
                      <a:endParaRPr kumimoji="0" lang="es-ES" altLang="es-AR" sz="1600" b="0" i="0" u="none" strike="noStrike" cap="none" normalizeH="0" baseline="0" smtClean="0">
                        <a:ln>
                          <a:noFill/>
                        </a:ln>
                        <a:solidFill>
                          <a:schemeClr val="tx1"/>
                        </a:solidFill>
                        <a:effectLst/>
                        <a:latin typeface="Comic Sans MS"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AR" sz="1600" b="0" i="0" u="none" strike="noStrike" cap="none" normalizeH="0" baseline="0" smtClean="0">
                          <a:ln>
                            <a:noFill/>
                          </a:ln>
                          <a:solidFill>
                            <a:schemeClr val="tx1"/>
                          </a:solidFill>
                          <a:effectLst/>
                          <a:latin typeface="Comic Sans MS" pitchFamily="66" charset="0"/>
                          <a:cs typeface="Times New Roman" pitchFamily="18" charset="0"/>
                        </a:rPr>
                        <a:t>Moderadamente</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AR" sz="1600" b="0" i="0" u="none" strike="noStrike" cap="none" normalizeH="0" baseline="0" smtClean="0">
                          <a:ln>
                            <a:noFill/>
                          </a:ln>
                          <a:solidFill>
                            <a:schemeClr val="tx1"/>
                          </a:solidFill>
                          <a:effectLst/>
                          <a:latin typeface="Comic Sans MS" pitchFamily="66" charset="0"/>
                          <a:cs typeface="Times New Roman" pitchFamily="18" charset="0"/>
                        </a:rPr>
                        <a:t>Bien Drenado</a:t>
                      </a:r>
                      <a:endParaRPr kumimoji="0" lang="es-ES" altLang="es-AR" sz="1600" b="0" i="0" u="none" strike="noStrike" cap="none" normalizeH="0" baseline="0" smtClean="0">
                        <a:ln>
                          <a:noFill/>
                        </a:ln>
                        <a:solidFill>
                          <a:schemeClr val="tx1"/>
                        </a:solidFill>
                        <a:effectLst/>
                        <a:latin typeface="Comic Sans MS"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30225">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AR" sz="1600" b="1" i="0" u="none" strike="noStrike" cap="none" normalizeH="0" baseline="0" smtClean="0">
                          <a:ln>
                            <a:noFill/>
                          </a:ln>
                          <a:solidFill>
                            <a:schemeClr val="tx1"/>
                          </a:solidFill>
                          <a:effectLst/>
                          <a:latin typeface="Comic Sans MS" pitchFamily="66" charset="0"/>
                          <a:cs typeface="Times New Roman" pitchFamily="18" charset="0"/>
                        </a:rPr>
                        <a:t>Moderado</a:t>
                      </a:r>
                      <a:endParaRPr kumimoji="0" lang="es-ES" altLang="es-AR" sz="1600" b="1" i="0" u="none" strike="noStrike" cap="none" normalizeH="0" baseline="0" smtClean="0">
                        <a:ln>
                          <a:noFill/>
                        </a:ln>
                        <a:solidFill>
                          <a:schemeClr val="tx1"/>
                        </a:solidFill>
                        <a:effectLst/>
                        <a:latin typeface="Comic Sans MS"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AR" sz="1600" b="0" i="0" u="none" strike="noStrike" cap="none" normalizeH="0" baseline="0" smtClean="0">
                          <a:ln>
                            <a:noFill/>
                          </a:ln>
                          <a:solidFill>
                            <a:schemeClr val="tx1"/>
                          </a:solidFill>
                          <a:effectLst/>
                          <a:latin typeface="Comic Sans MS" pitchFamily="66" charset="0"/>
                          <a:cs typeface="Times New Roman" pitchFamily="18" charset="0"/>
                        </a:rPr>
                        <a:t>0,80m a 1m </a:t>
                      </a:r>
                      <a:endParaRPr kumimoji="0" lang="es-ES" altLang="es-AR" sz="1600" b="0" i="0" u="none" strike="noStrike" cap="none" normalizeH="0" baseline="0" smtClean="0">
                        <a:ln>
                          <a:noFill/>
                        </a:ln>
                        <a:solidFill>
                          <a:schemeClr val="tx1"/>
                        </a:solidFill>
                        <a:effectLst/>
                        <a:latin typeface="Comic Sans MS"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AR" sz="1600" b="0" i="0" u="none" strike="noStrike" cap="none" normalizeH="0" baseline="0" smtClean="0">
                          <a:ln>
                            <a:noFill/>
                          </a:ln>
                          <a:solidFill>
                            <a:schemeClr val="tx1"/>
                          </a:solidFill>
                          <a:effectLst/>
                          <a:latin typeface="Comic Sans MS" pitchFamily="66" charset="0"/>
                          <a:cs typeface="Times New Roman" pitchFamily="18" charset="0"/>
                        </a:rPr>
                        <a:t>25 a 75</a:t>
                      </a:r>
                      <a:endParaRPr kumimoji="0" lang="es-ES" altLang="es-AR" sz="1600" b="0" i="0" u="none" strike="noStrike" cap="none" normalizeH="0" baseline="0" smtClean="0">
                        <a:ln>
                          <a:noFill/>
                        </a:ln>
                        <a:solidFill>
                          <a:schemeClr val="tx1"/>
                        </a:solidFill>
                        <a:effectLst/>
                        <a:latin typeface="Comic Sans MS"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AR" sz="1600" b="0" i="0" u="none" strike="noStrike" cap="none" normalizeH="0" baseline="0" smtClean="0">
                          <a:ln>
                            <a:noFill/>
                          </a:ln>
                          <a:solidFill>
                            <a:schemeClr val="tx1"/>
                          </a:solidFill>
                          <a:effectLst/>
                          <a:latin typeface="Comic Sans MS" pitchFamily="66" charset="0"/>
                          <a:cs typeface="Times New Roman" pitchFamily="18" charset="0"/>
                        </a:rPr>
                        <a:t>4 a 10</a:t>
                      </a:r>
                      <a:endParaRPr kumimoji="0" lang="es-ES" altLang="es-AR" sz="1600" b="0" i="0" u="none" strike="noStrike" cap="none" normalizeH="0" baseline="0" smtClean="0">
                        <a:ln>
                          <a:noFill/>
                        </a:ln>
                        <a:solidFill>
                          <a:schemeClr val="tx1"/>
                        </a:solidFill>
                        <a:effectLst/>
                        <a:latin typeface="Comic Sans MS"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AR" sz="1600" b="0" i="0" u="none" strike="noStrike" cap="none" normalizeH="0" baseline="0" smtClean="0">
                          <a:ln>
                            <a:noFill/>
                          </a:ln>
                          <a:solidFill>
                            <a:schemeClr val="tx1"/>
                          </a:solidFill>
                          <a:effectLst/>
                          <a:latin typeface="Comic Sans MS" pitchFamily="66" charset="0"/>
                          <a:cs typeface="Times New Roman" pitchFamily="18" charset="0"/>
                        </a:rPr>
                        <a:t>Imperfectamente</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AR" sz="1600" b="0" i="0" u="none" strike="noStrike" cap="none" normalizeH="0" baseline="0" smtClean="0">
                          <a:ln>
                            <a:noFill/>
                          </a:ln>
                          <a:solidFill>
                            <a:schemeClr val="tx1"/>
                          </a:solidFill>
                          <a:effectLst/>
                          <a:latin typeface="Comic Sans MS" pitchFamily="66" charset="0"/>
                          <a:cs typeface="Times New Roman" pitchFamily="18" charset="0"/>
                        </a:rPr>
                        <a:t>Drenado</a:t>
                      </a:r>
                      <a:endParaRPr kumimoji="0" lang="es-ES" altLang="es-AR" sz="1600" b="0" i="0" u="none" strike="noStrike" cap="none" normalizeH="0" baseline="0" smtClean="0">
                        <a:ln>
                          <a:noFill/>
                        </a:ln>
                        <a:solidFill>
                          <a:schemeClr val="tx1"/>
                        </a:solidFill>
                        <a:effectLst/>
                        <a:latin typeface="Comic Sans MS"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30225">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AR" sz="1600" b="1" i="0" u="none" strike="noStrike" cap="none" normalizeH="0" baseline="0" smtClean="0">
                          <a:ln>
                            <a:noFill/>
                          </a:ln>
                          <a:solidFill>
                            <a:schemeClr val="tx1"/>
                          </a:solidFill>
                          <a:effectLst/>
                          <a:latin typeface="Comic Sans MS" pitchFamily="66" charset="0"/>
                          <a:cs typeface="Times New Roman" pitchFamily="18" charset="0"/>
                        </a:rPr>
                        <a:t>Grave</a:t>
                      </a:r>
                      <a:endParaRPr kumimoji="0" lang="es-ES" altLang="es-AR" sz="1600" b="1" i="0" u="none" strike="noStrike" cap="none" normalizeH="0" baseline="0" smtClean="0">
                        <a:ln>
                          <a:noFill/>
                        </a:ln>
                        <a:solidFill>
                          <a:schemeClr val="tx1"/>
                        </a:solidFill>
                        <a:effectLst/>
                        <a:latin typeface="Comic Sans MS"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AR" sz="1600" b="0" i="0" u="none" strike="noStrike" cap="none" normalizeH="0" baseline="0" smtClean="0">
                          <a:ln>
                            <a:noFill/>
                          </a:ln>
                          <a:solidFill>
                            <a:schemeClr val="tx1"/>
                          </a:solidFill>
                          <a:effectLst/>
                          <a:latin typeface="Comic Sans MS" pitchFamily="66" charset="0"/>
                          <a:cs typeface="Times New Roman" pitchFamily="18" charset="0"/>
                        </a:rPr>
                        <a:t>0,40 a 0,80m con anegamientos menores a 60 días año.</a:t>
                      </a:r>
                      <a:endParaRPr kumimoji="0" lang="es-ES" altLang="es-AR" sz="1600" b="0" i="0" u="none" strike="noStrike" cap="none" normalizeH="0" baseline="0" smtClean="0">
                        <a:ln>
                          <a:noFill/>
                        </a:ln>
                        <a:solidFill>
                          <a:schemeClr val="tx1"/>
                        </a:solidFill>
                        <a:effectLst/>
                        <a:latin typeface="Comic Sans MS"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AR" sz="1600" b="0" i="0" u="none" strike="noStrike" cap="none" normalizeH="0" baseline="0" smtClean="0">
                          <a:ln>
                            <a:noFill/>
                          </a:ln>
                          <a:solidFill>
                            <a:schemeClr val="tx1"/>
                          </a:solidFill>
                          <a:effectLst/>
                          <a:latin typeface="Comic Sans MS" pitchFamily="66" charset="0"/>
                          <a:cs typeface="Times New Roman" pitchFamily="18" charset="0"/>
                        </a:rPr>
                        <a:t>&lt; 25</a:t>
                      </a:r>
                      <a:endParaRPr kumimoji="0" lang="es-ES" altLang="es-AR" sz="1600" b="0" i="0" u="none" strike="noStrike" cap="none" normalizeH="0" baseline="0" smtClean="0">
                        <a:ln>
                          <a:noFill/>
                        </a:ln>
                        <a:solidFill>
                          <a:schemeClr val="tx1"/>
                        </a:solidFill>
                        <a:effectLst/>
                        <a:latin typeface="Comic Sans MS"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AR" sz="1600" b="0" i="0" u="none" strike="noStrike" cap="none" normalizeH="0" baseline="0" smtClean="0">
                          <a:ln>
                            <a:noFill/>
                          </a:ln>
                          <a:solidFill>
                            <a:schemeClr val="tx1"/>
                          </a:solidFill>
                          <a:effectLst/>
                          <a:latin typeface="Comic Sans MS" pitchFamily="66" charset="0"/>
                          <a:cs typeface="Times New Roman" pitchFamily="18" charset="0"/>
                        </a:rPr>
                        <a:t>10 a 20</a:t>
                      </a:r>
                      <a:endParaRPr kumimoji="0" lang="es-ES" altLang="es-AR" sz="1600" b="0" i="0" u="none" strike="noStrike" cap="none" normalizeH="0" baseline="0" smtClean="0">
                        <a:ln>
                          <a:noFill/>
                        </a:ln>
                        <a:solidFill>
                          <a:schemeClr val="tx1"/>
                        </a:solidFill>
                        <a:effectLst/>
                        <a:latin typeface="Comic Sans MS"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AR" sz="1600" b="0" i="0" u="none" strike="noStrike" cap="none" normalizeH="0" baseline="0" smtClean="0">
                          <a:ln>
                            <a:noFill/>
                          </a:ln>
                          <a:solidFill>
                            <a:schemeClr val="tx1"/>
                          </a:solidFill>
                          <a:effectLst/>
                          <a:latin typeface="Comic Sans MS" pitchFamily="66" charset="0"/>
                          <a:cs typeface="Times New Roman" pitchFamily="18" charset="0"/>
                        </a:rPr>
                        <a:t>Pobremente</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AR" sz="1600" b="0" i="0" u="none" strike="noStrike" cap="none" normalizeH="0" baseline="0" smtClean="0">
                          <a:ln>
                            <a:noFill/>
                          </a:ln>
                          <a:solidFill>
                            <a:schemeClr val="tx1"/>
                          </a:solidFill>
                          <a:effectLst/>
                          <a:latin typeface="Comic Sans MS" pitchFamily="66" charset="0"/>
                          <a:cs typeface="Times New Roman" pitchFamily="18" charset="0"/>
                        </a:rPr>
                        <a:t>Drenado</a:t>
                      </a:r>
                      <a:endParaRPr kumimoji="0" lang="es-ES" altLang="es-AR" sz="1600" b="0" i="0" u="none" strike="noStrike" cap="none" normalizeH="0" baseline="0" smtClean="0">
                        <a:ln>
                          <a:noFill/>
                        </a:ln>
                        <a:solidFill>
                          <a:schemeClr val="tx1"/>
                        </a:solidFill>
                        <a:effectLst/>
                        <a:latin typeface="Comic Sans MS"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41363">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AR" sz="1600" b="1" i="0" u="none" strike="noStrike" cap="none" normalizeH="0" baseline="0" smtClean="0">
                          <a:ln>
                            <a:noFill/>
                          </a:ln>
                          <a:solidFill>
                            <a:schemeClr val="tx1"/>
                          </a:solidFill>
                          <a:effectLst/>
                          <a:latin typeface="Comic Sans MS" pitchFamily="66" charset="0"/>
                          <a:cs typeface="Times New Roman" pitchFamily="18" charset="0"/>
                        </a:rPr>
                        <a:t>Variable</a:t>
                      </a:r>
                      <a:endParaRPr kumimoji="0" lang="es-ES" altLang="es-AR" sz="1600" b="1" i="0" u="none" strike="noStrike" cap="none" normalizeH="0" baseline="0" smtClean="0">
                        <a:ln>
                          <a:noFill/>
                        </a:ln>
                        <a:solidFill>
                          <a:schemeClr val="tx1"/>
                        </a:solidFill>
                        <a:effectLst/>
                        <a:latin typeface="Comic Sans MS"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AR" sz="1600" b="0" i="0" u="none" strike="noStrike" cap="none" normalizeH="0" baseline="0" smtClean="0">
                          <a:ln>
                            <a:noFill/>
                          </a:ln>
                          <a:solidFill>
                            <a:schemeClr val="tx1"/>
                          </a:solidFill>
                          <a:effectLst/>
                          <a:latin typeface="Comic Sans MS" pitchFamily="66" charset="0"/>
                          <a:cs typeface="Times New Roman" pitchFamily="18" charset="0"/>
                        </a:rPr>
                        <a:t>Menos de 0,40m con anegamientos más de 60 días por año</a:t>
                      </a:r>
                      <a:endParaRPr kumimoji="0" lang="es-ES" altLang="es-AR" sz="1600" b="0" i="0" u="none" strike="noStrike" cap="none" normalizeH="0" baseline="0" smtClean="0">
                        <a:ln>
                          <a:noFill/>
                        </a:ln>
                        <a:solidFill>
                          <a:schemeClr val="tx1"/>
                        </a:solidFill>
                        <a:effectLst/>
                        <a:latin typeface="Comic Sans MS"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s-ES" altLang="es-AR" sz="1600" b="0" i="0" u="none" strike="noStrike" cap="none" normalizeH="0" baseline="0" dirty="0" smtClean="0">
                        <a:ln>
                          <a:noFill/>
                        </a:ln>
                        <a:solidFill>
                          <a:schemeClr val="tx1"/>
                        </a:solidFill>
                        <a:effectLst/>
                        <a:latin typeface="Comic Sans MS"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s-ES" altLang="es-AR" sz="1600" b="0" i="0" u="none" strike="noStrike" cap="none" normalizeH="0" baseline="0" smtClean="0">
                        <a:ln>
                          <a:noFill/>
                        </a:ln>
                        <a:solidFill>
                          <a:schemeClr val="tx1"/>
                        </a:solidFill>
                        <a:effectLst/>
                        <a:latin typeface="Comic Sans MS"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s-ES" altLang="es-AR" sz="1600" b="0" i="0" u="none" strike="noStrike" cap="none" normalizeH="0" baseline="0" dirty="0" smtClean="0">
                        <a:ln>
                          <a:noFill/>
                        </a:ln>
                        <a:solidFill>
                          <a:schemeClr val="tx1"/>
                        </a:solidFill>
                        <a:effectLst/>
                        <a:latin typeface="Comic Sans MS" pitchFamily="66"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 name="1 Título"/>
          <p:cNvSpPr txBox="1">
            <a:spLocks/>
          </p:cNvSpPr>
          <p:nvPr/>
        </p:nvSpPr>
        <p:spPr>
          <a:xfrm>
            <a:off x="500063" y="0"/>
            <a:ext cx="8229600" cy="1143000"/>
          </a:xfrm>
          <a:prstGeom prst="rect">
            <a:avLst/>
          </a:prstGeom>
        </p:spPr>
        <p:txBody>
          <a:bodyPr/>
          <a:lstStyle/>
          <a:p>
            <a:pPr algn="ctr">
              <a:defRPr/>
            </a:pPr>
            <a:r>
              <a:rPr lang="es-AR" sz="4400">
                <a:latin typeface="Comic Sans MS" pitchFamily="66" charset="0"/>
                <a:ea typeface="+mj-ea"/>
                <a:cs typeface="+mj-cs"/>
              </a:rPr>
              <a:t>RIESGO DE SALINIZACIÓN</a:t>
            </a:r>
            <a:endParaRPr lang="es-AR" sz="4400" dirty="0">
              <a:latin typeface="Comic Sans MS" pitchFamily="66" charset="0"/>
              <a:ea typeface="+mj-ea"/>
              <a:cs typeface="+mj-cs"/>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16632"/>
            <a:ext cx="6408712" cy="6597352"/>
          </a:xfrm>
          <a:prstGeom prst="rect">
            <a:avLst/>
          </a:prstGeom>
          <a:noFill/>
          <a:ln w="38100">
            <a:solidFill>
              <a:srgbClr val="008000"/>
            </a:solidFill>
            <a:miter lim="800000"/>
            <a:headEnd/>
            <a:tailEnd/>
          </a:ln>
        </p:spPr>
      </p:pic>
    </p:spTree>
    <p:extLst>
      <p:ext uri="{BB962C8B-B14F-4D97-AF65-F5344CB8AC3E}">
        <p14:creationId xmlns:p14="http://schemas.microsoft.com/office/powerpoint/2010/main" val="21294572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577279804"/>
              </p:ext>
            </p:extLst>
          </p:nvPr>
        </p:nvGraphicFramePr>
        <p:xfrm>
          <a:off x="0" y="1143000"/>
          <a:ext cx="9144000" cy="5283518"/>
        </p:xfrm>
        <a:graphic>
          <a:graphicData uri="http://schemas.openxmlformats.org/drawingml/2006/table">
            <a:tbl>
              <a:tblPr/>
              <a:tblGrid>
                <a:gridCol w="1082429">
                  <a:extLst>
                    <a:ext uri="{9D8B030D-6E8A-4147-A177-3AD203B41FA5}">
                      <a16:colId xmlns:a16="http://schemas.microsoft.com/office/drawing/2014/main" val="20000"/>
                    </a:ext>
                  </a:extLst>
                </a:gridCol>
                <a:gridCol w="1473347">
                  <a:extLst>
                    <a:ext uri="{9D8B030D-6E8A-4147-A177-3AD203B41FA5}">
                      <a16:colId xmlns:a16="http://schemas.microsoft.com/office/drawing/2014/main" val="20001"/>
                    </a:ext>
                  </a:extLst>
                </a:gridCol>
                <a:gridCol w="1568585">
                  <a:extLst>
                    <a:ext uri="{9D8B030D-6E8A-4147-A177-3AD203B41FA5}">
                      <a16:colId xmlns:a16="http://schemas.microsoft.com/office/drawing/2014/main" val="20002"/>
                    </a:ext>
                  </a:extLst>
                </a:gridCol>
                <a:gridCol w="1447771">
                  <a:extLst>
                    <a:ext uri="{9D8B030D-6E8A-4147-A177-3AD203B41FA5}">
                      <a16:colId xmlns:a16="http://schemas.microsoft.com/office/drawing/2014/main" val="20003"/>
                    </a:ext>
                  </a:extLst>
                </a:gridCol>
                <a:gridCol w="3571868">
                  <a:extLst>
                    <a:ext uri="{9D8B030D-6E8A-4147-A177-3AD203B41FA5}">
                      <a16:colId xmlns:a16="http://schemas.microsoft.com/office/drawing/2014/main" val="20004"/>
                    </a:ext>
                  </a:extLst>
                </a:gridCol>
              </a:tblGrid>
              <a:tr h="1169682">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 sz="1600" b="1" dirty="0" smtClean="0">
                          <a:solidFill>
                            <a:schemeClr val="bg1"/>
                          </a:solidFill>
                          <a:latin typeface="Times New Roman"/>
                          <a:ea typeface="Times New Roman"/>
                          <a:cs typeface="Times New Roman"/>
                        </a:rPr>
                        <a:t>Serie </a:t>
                      </a:r>
                      <a:endParaRPr lang="es-AR" sz="1600" dirty="0" smtClean="0">
                        <a:solidFill>
                          <a:schemeClr val="bg1"/>
                        </a:solidFill>
                        <a:latin typeface="Times New Roman"/>
                        <a:ea typeface="Times New Roman"/>
                        <a:cs typeface="Times New Roman"/>
                      </a:endParaRPr>
                    </a:p>
                    <a:p>
                      <a:pPr algn="just">
                        <a:spcAft>
                          <a:spcPts val="0"/>
                        </a:spcAft>
                      </a:pPr>
                      <a:endParaRPr lang="es-ES" sz="1600" dirty="0">
                        <a:solidFill>
                          <a:schemeClr val="bg1"/>
                        </a:solidFill>
                        <a:latin typeface="Times New Roman"/>
                        <a:ea typeface="Times New Roman"/>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spcAft>
                          <a:spcPts val="0"/>
                        </a:spcAft>
                      </a:pPr>
                      <a:r>
                        <a:rPr lang="es-ES" sz="1600" b="1" dirty="0">
                          <a:solidFill>
                            <a:schemeClr val="bg1"/>
                          </a:solidFill>
                          <a:latin typeface="Times New Roman"/>
                          <a:ea typeface="Times New Roman"/>
                          <a:cs typeface="Times New Roman"/>
                        </a:rPr>
                        <a:t>Limitaciones</a:t>
                      </a:r>
                      <a:endParaRPr lang="es-AR" sz="1600" dirty="0">
                        <a:solidFill>
                          <a:schemeClr val="bg1"/>
                        </a:solidFill>
                        <a:latin typeface="Times New Roman"/>
                        <a:ea typeface="Times New Roman"/>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600" b="1" dirty="0" smtClean="0">
                          <a:solidFill>
                            <a:schemeClr val="bg1"/>
                          </a:solidFill>
                          <a:latin typeface="Times New Roman"/>
                          <a:ea typeface="Times New Roman"/>
                          <a:cs typeface="Times New Roman"/>
                        </a:rPr>
                        <a:t>Riesgo</a:t>
                      </a:r>
                      <a:r>
                        <a:rPr lang="es-ES" sz="1600" b="1" baseline="0" dirty="0" smtClean="0">
                          <a:solidFill>
                            <a:schemeClr val="bg1"/>
                          </a:solidFill>
                          <a:latin typeface="Times New Roman"/>
                          <a:ea typeface="Times New Roman"/>
                          <a:cs typeface="Times New Roman"/>
                        </a:rPr>
                        <a:t> de salinización </a:t>
                      </a:r>
                      <a:endParaRPr lang="es-AR" sz="1600" dirty="0">
                        <a:solidFill>
                          <a:schemeClr val="bg1"/>
                        </a:solidFill>
                        <a:latin typeface="Times New Roman"/>
                        <a:ea typeface="Times New Roman"/>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spcAft>
                          <a:spcPts val="0"/>
                        </a:spcAft>
                      </a:pPr>
                      <a:r>
                        <a:rPr lang="es-ES" sz="1600" b="1" dirty="0" smtClean="0">
                          <a:solidFill>
                            <a:schemeClr val="bg1"/>
                          </a:solidFill>
                          <a:latin typeface="Times New Roman"/>
                          <a:ea typeface="Times New Roman"/>
                          <a:cs typeface="Times New Roman"/>
                        </a:rPr>
                        <a:t>Uso/s</a:t>
                      </a:r>
                      <a:endParaRPr lang="es-AR" sz="1600" dirty="0">
                        <a:solidFill>
                          <a:schemeClr val="bg1"/>
                        </a:solidFill>
                        <a:latin typeface="Times New Roman"/>
                        <a:ea typeface="Times New Roman"/>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spcAft>
                          <a:spcPts val="0"/>
                        </a:spcAft>
                      </a:pPr>
                      <a:r>
                        <a:rPr lang="es-ES" sz="1600" b="1" dirty="0" smtClean="0">
                          <a:solidFill>
                            <a:schemeClr val="bg1"/>
                          </a:solidFill>
                          <a:latin typeface="Times New Roman"/>
                          <a:ea typeface="Times New Roman"/>
                          <a:cs typeface="Times New Roman"/>
                        </a:rPr>
                        <a:t>Prácticas</a:t>
                      </a:r>
                      <a:endParaRPr lang="es-AR" sz="1600" dirty="0">
                        <a:solidFill>
                          <a:schemeClr val="bg1"/>
                        </a:solidFill>
                        <a:latin typeface="Times New Roman"/>
                        <a:ea typeface="Times New Roman"/>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1187756">
                <a:tc>
                  <a:txBody>
                    <a:bodyPr/>
                    <a:lstStyle/>
                    <a:p>
                      <a:pPr algn="l">
                        <a:spcAft>
                          <a:spcPts val="0"/>
                        </a:spcAft>
                      </a:pPr>
                      <a:r>
                        <a:rPr lang="es-AR" sz="1600" b="1" dirty="0" smtClean="0">
                          <a:solidFill>
                            <a:schemeClr val="bg1"/>
                          </a:solidFill>
                          <a:latin typeface="Times New Roman"/>
                          <a:ea typeface="Times New Roman"/>
                          <a:cs typeface="Times New Roman"/>
                        </a:rPr>
                        <a:t>La Guanaca</a:t>
                      </a:r>
                      <a:endParaRPr lang="es-AR" sz="1600" b="1" dirty="0">
                        <a:solidFill>
                          <a:schemeClr val="bg1"/>
                        </a:solidFill>
                        <a:latin typeface="Times New Roman"/>
                        <a:ea typeface="Times New Roman"/>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spcAft>
                          <a:spcPts val="0"/>
                        </a:spcAft>
                        <a:buFont typeface="Arial" pitchFamily="34" charset="0"/>
                        <a:buChar char="•"/>
                      </a:pPr>
                      <a:r>
                        <a:rPr lang="es-ES" sz="1600" b="1" dirty="0" err="1" smtClean="0">
                          <a:solidFill>
                            <a:schemeClr val="bg1"/>
                          </a:solidFill>
                          <a:latin typeface="Times New Roman"/>
                          <a:ea typeface="Times New Roman"/>
                          <a:cs typeface="Times New Roman"/>
                        </a:rPr>
                        <a:t>e.eólica</a:t>
                      </a:r>
                      <a:endParaRPr lang="es-ES" sz="1600" b="1" dirty="0" smtClean="0">
                        <a:solidFill>
                          <a:schemeClr val="bg1"/>
                        </a:solidFill>
                        <a:latin typeface="Times New Roman"/>
                        <a:ea typeface="Times New Roman"/>
                        <a:cs typeface="Times New Roman"/>
                      </a:endParaRPr>
                    </a:p>
                    <a:p>
                      <a:pPr algn="just">
                        <a:spcAft>
                          <a:spcPts val="0"/>
                        </a:spcAft>
                        <a:buFont typeface="Arial" pitchFamily="34" charset="0"/>
                        <a:buChar char="•"/>
                      </a:pPr>
                      <a:r>
                        <a:rPr lang="es-ES" sz="1600" b="1" dirty="0" smtClean="0">
                          <a:solidFill>
                            <a:schemeClr val="bg1"/>
                          </a:solidFill>
                          <a:latin typeface="Times New Roman"/>
                          <a:ea typeface="Times New Roman"/>
                          <a:cs typeface="Times New Roman"/>
                        </a:rPr>
                        <a:t>baja </a:t>
                      </a:r>
                      <a:r>
                        <a:rPr lang="es-ES" sz="1600" b="1" dirty="0" err="1" smtClean="0">
                          <a:solidFill>
                            <a:schemeClr val="bg1"/>
                          </a:solidFill>
                          <a:latin typeface="Times New Roman"/>
                          <a:ea typeface="Times New Roman"/>
                          <a:cs typeface="Times New Roman"/>
                        </a:rPr>
                        <a:t>ret</a:t>
                      </a:r>
                      <a:r>
                        <a:rPr lang="es-ES" sz="1600" b="1" dirty="0" smtClean="0">
                          <a:solidFill>
                            <a:schemeClr val="bg1"/>
                          </a:solidFill>
                          <a:latin typeface="Times New Roman"/>
                          <a:ea typeface="Times New Roman"/>
                          <a:cs typeface="Times New Roman"/>
                        </a:rPr>
                        <a:t>. agua</a:t>
                      </a:r>
                      <a:endParaRPr lang="es-ES" sz="1600" b="1" dirty="0">
                        <a:solidFill>
                          <a:schemeClr val="bg1"/>
                        </a:solidFill>
                        <a:latin typeface="Times New Roman"/>
                        <a:ea typeface="Times New Roman"/>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spcAft>
                          <a:spcPts val="0"/>
                        </a:spcAft>
                      </a:pPr>
                      <a:r>
                        <a:rPr lang="es-ES" sz="1600" b="1" dirty="0" smtClean="0">
                          <a:solidFill>
                            <a:schemeClr val="bg1"/>
                          </a:solidFill>
                          <a:latin typeface="Times New Roman"/>
                          <a:ea typeface="Times New Roman"/>
                          <a:cs typeface="Times New Roman"/>
                        </a:rPr>
                        <a:t>Sin riesgo</a:t>
                      </a:r>
                      <a:endParaRPr lang="es-ES" sz="1600" b="1" dirty="0">
                        <a:solidFill>
                          <a:schemeClr val="bg1"/>
                        </a:solidFill>
                        <a:latin typeface="Times New Roman"/>
                        <a:ea typeface="Times New Roman"/>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600" b="1" dirty="0" smtClean="0">
                          <a:solidFill>
                            <a:schemeClr val="bg1"/>
                          </a:solidFill>
                          <a:latin typeface="Times New Roman"/>
                          <a:ea typeface="Times New Roman"/>
                          <a:cs typeface="Times New Roman"/>
                        </a:rPr>
                        <a:t>-Ganadero campo natural</a:t>
                      </a:r>
                      <a:r>
                        <a:rPr lang="es-ES" sz="1600" b="1" baseline="0" dirty="0" smtClean="0">
                          <a:solidFill>
                            <a:schemeClr val="bg1"/>
                          </a:solidFill>
                          <a:latin typeface="Times New Roman"/>
                          <a:ea typeface="Times New Roman"/>
                          <a:cs typeface="Times New Roman"/>
                        </a:rPr>
                        <a:t> o </a:t>
                      </a:r>
                      <a:r>
                        <a:rPr lang="es-ES" sz="1600" b="1" dirty="0" smtClean="0">
                          <a:solidFill>
                            <a:schemeClr val="bg1"/>
                          </a:solidFill>
                          <a:latin typeface="Times New Roman"/>
                          <a:ea typeface="Times New Roman"/>
                          <a:cs typeface="Times New Roman"/>
                        </a:rPr>
                        <a:t>pasturas implantadas</a:t>
                      </a:r>
                      <a:endParaRPr lang="es-ES" sz="1600" b="1" dirty="0">
                        <a:solidFill>
                          <a:schemeClr val="bg1"/>
                        </a:solidFill>
                        <a:latin typeface="Times New Roman"/>
                        <a:ea typeface="Times New Roman"/>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algn="l" defTabSz="914400" rtl="0" eaLnBrk="1" latinLnBrk="0" hangingPunct="1">
                        <a:spcAft>
                          <a:spcPts val="0"/>
                        </a:spcAft>
                      </a:pPr>
                      <a:r>
                        <a:rPr lang="es-ES" sz="1600" b="1" kern="1200" dirty="0" smtClean="0">
                          <a:solidFill>
                            <a:schemeClr val="bg1"/>
                          </a:solidFill>
                          <a:latin typeface="Times New Roman"/>
                          <a:ea typeface="Times New Roman"/>
                          <a:cs typeface="Times New Roman"/>
                        </a:rPr>
                        <a:t>-</a:t>
                      </a:r>
                      <a:r>
                        <a:rPr lang="es-ES" sz="1600" b="1" kern="1200" dirty="0" err="1" smtClean="0">
                          <a:solidFill>
                            <a:schemeClr val="bg1"/>
                          </a:solidFill>
                          <a:latin typeface="Times New Roman"/>
                          <a:ea typeface="Times New Roman"/>
                          <a:cs typeface="Times New Roman"/>
                        </a:rPr>
                        <a:t>Praderización</a:t>
                      </a:r>
                      <a:r>
                        <a:rPr lang="es-ES" sz="1600" b="1" kern="1200" dirty="0" smtClean="0">
                          <a:solidFill>
                            <a:schemeClr val="bg1"/>
                          </a:solidFill>
                          <a:latin typeface="Times New Roman"/>
                          <a:ea typeface="Times New Roman"/>
                          <a:cs typeface="Times New Roman"/>
                        </a:rPr>
                        <a:t> de médanos</a:t>
                      </a:r>
                    </a:p>
                    <a:p>
                      <a:pPr marL="0" algn="l" defTabSz="914400" rtl="0" eaLnBrk="1" latinLnBrk="0" hangingPunct="1">
                        <a:spcAft>
                          <a:spcPts val="0"/>
                        </a:spcAft>
                      </a:pPr>
                      <a:r>
                        <a:rPr lang="es-ES" sz="1600" b="1" kern="1200" dirty="0" smtClean="0">
                          <a:solidFill>
                            <a:schemeClr val="bg1"/>
                          </a:solidFill>
                          <a:latin typeface="Times New Roman"/>
                          <a:ea typeface="Times New Roman"/>
                          <a:cs typeface="Times New Roman"/>
                        </a:rPr>
                        <a:t>-Siembra directa</a:t>
                      </a:r>
                    </a:p>
                    <a:p>
                      <a:pPr marL="0" algn="l" defTabSz="914400" rtl="0" eaLnBrk="1" latinLnBrk="0" hangingPunct="1">
                        <a:spcAft>
                          <a:spcPts val="0"/>
                        </a:spcAft>
                      </a:pPr>
                      <a:r>
                        <a:rPr lang="es-ES" sz="1600" b="1" kern="1200" dirty="0" smtClean="0">
                          <a:solidFill>
                            <a:schemeClr val="bg1"/>
                          </a:solidFill>
                          <a:latin typeface="Times New Roman"/>
                          <a:ea typeface="Times New Roman"/>
                          <a:cs typeface="Times New Roman"/>
                        </a:rPr>
                        <a:t>-Pastoreo rotativo</a:t>
                      </a:r>
                    </a:p>
                    <a:p>
                      <a:pPr marL="0" algn="l" defTabSz="914400" rtl="0" eaLnBrk="1" latinLnBrk="0" hangingPunct="1">
                        <a:spcAft>
                          <a:spcPts val="0"/>
                        </a:spcAft>
                      </a:pPr>
                      <a:r>
                        <a:rPr lang="es-ES" sz="1600" b="1" kern="1200" dirty="0" smtClean="0">
                          <a:solidFill>
                            <a:schemeClr val="bg1"/>
                          </a:solidFill>
                          <a:latin typeface="Times New Roman"/>
                          <a:ea typeface="Times New Roman"/>
                          <a:cs typeface="Times New Roman"/>
                        </a:rPr>
                        <a:t>-</a:t>
                      </a:r>
                      <a:r>
                        <a:rPr lang="es-ES" sz="1600" b="1" kern="1200" dirty="0" err="1" smtClean="0">
                          <a:solidFill>
                            <a:schemeClr val="bg1"/>
                          </a:solidFill>
                          <a:latin typeface="Times New Roman"/>
                          <a:ea typeface="Times New Roman"/>
                          <a:cs typeface="Times New Roman"/>
                        </a:rPr>
                        <a:t>Intersiembras</a:t>
                      </a:r>
                      <a:endParaRPr lang="es-ES" sz="1600" b="1" kern="1200" dirty="0" smtClean="0">
                        <a:solidFill>
                          <a:schemeClr val="bg1"/>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584840">
                <a:tc>
                  <a:txBody>
                    <a:bodyPr/>
                    <a:lstStyle/>
                    <a:p>
                      <a:pPr algn="l">
                        <a:spcAft>
                          <a:spcPts val="0"/>
                        </a:spcAft>
                      </a:pPr>
                      <a:r>
                        <a:rPr lang="es-AR" sz="1600" b="1" dirty="0" smtClean="0">
                          <a:solidFill>
                            <a:schemeClr val="bg1"/>
                          </a:solidFill>
                          <a:latin typeface="Times New Roman"/>
                          <a:ea typeface="Times New Roman"/>
                          <a:cs typeface="Times New Roman"/>
                        </a:rPr>
                        <a:t>Piedritas</a:t>
                      </a:r>
                      <a:endParaRPr lang="es-AR" sz="1600" b="1" dirty="0">
                        <a:solidFill>
                          <a:schemeClr val="bg1"/>
                        </a:solidFill>
                        <a:latin typeface="Times New Roman"/>
                        <a:ea typeface="Times New Roman"/>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spcAft>
                          <a:spcPts val="0"/>
                        </a:spcAft>
                        <a:buFont typeface="Arial" pitchFamily="34" charset="0"/>
                        <a:buChar char="•"/>
                      </a:pPr>
                      <a:r>
                        <a:rPr lang="es-ES" sz="1600" b="1" dirty="0" err="1" smtClean="0">
                          <a:solidFill>
                            <a:schemeClr val="bg1"/>
                          </a:solidFill>
                          <a:latin typeface="Times New Roman"/>
                          <a:ea typeface="Times New Roman"/>
                          <a:cs typeface="Times New Roman"/>
                        </a:rPr>
                        <a:t>e.eólica</a:t>
                      </a:r>
                      <a:endParaRPr lang="es-ES" sz="1600" b="1" dirty="0" smtClean="0">
                        <a:solidFill>
                          <a:schemeClr val="bg1"/>
                        </a:solidFill>
                        <a:latin typeface="Times New Roman"/>
                        <a:ea typeface="Times New Roman"/>
                        <a:cs typeface="Times New Roman"/>
                      </a:endParaRPr>
                    </a:p>
                    <a:p>
                      <a:pPr algn="just">
                        <a:spcAft>
                          <a:spcPts val="0"/>
                        </a:spcAft>
                        <a:buFont typeface="Arial" pitchFamily="34" charset="0"/>
                        <a:buChar char="•"/>
                      </a:pPr>
                      <a:r>
                        <a:rPr lang="es-ES" sz="1600" b="1" dirty="0" smtClean="0">
                          <a:solidFill>
                            <a:schemeClr val="bg1"/>
                          </a:solidFill>
                          <a:latin typeface="Times New Roman"/>
                          <a:ea typeface="Times New Roman"/>
                          <a:cs typeface="Times New Roman"/>
                        </a:rPr>
                        <a:t>baja </a:t>
                      </a:r>
                      <a:r>
                        <a:rPr lang="es-ES" sz="1600" b="1" dirty="0" err="1" smtClean="0">
                          <a:solidFill>
                            <a:schemeClr val="bg1"/>
                          </a:solidFill>
                          <a:latin typeface="Times New Roman"/>
                          <a:ea typeface="Times New Roman"/>
                          <a:cs typeface="Times New Roman"/>
                        </a:rPr>
                        <a:t>ret</a:t>
                      </a:r>
                      <a:r>
                        <a:rPr lang="es-ES" sz="1600" b="1" dirty="0" smtClean="0">
                          <a:solidFill>
                            <a:schemeClr val="bg1"/>
                          </a:solidFill>
                          <a:latin typeface="Times New Roman"/>
                          <a:ea typeface="Times New Roman"/>
                          <a:cs typeface="Times New Roman"/>
                        </a:rPr>
                        <a:t>. agua</a:t>
                      </a:r>
                    </a:p>
                    <a:p>
                      <a:pPr algn="just">
                        <a:spcAft>
                          <a:spcPts val="0"/>
                        </a:spcAft>
                        <a:buFont typeface="Arial" pitchFamily="34" charset="0"/>
                        <a:buChar char="•"/>
                      </a:pPr>
                      <a:r>
                        <a:rPr lang="es-ES" sz="1600" b="1" dirty="0" smtClean="0">
                          <a:solidFill>
                            <a:schemeClr val="bg1"/>
                          </a:solidFill>
                          <a:latin typeface="Times New Roman"/>
                          <a:ea typeface="Times New Roman"/>
                          <a:cs typeface="Times New Roman"/>
                        </a:rPr>
                        <a:t>Na</a:t>
                      </a:r>
                      <a:endParaRPr lang="es-ES" sz="1600" b="1" dirty="0">
                        <a:solidFill>
                          <a:schemeClr val="bg1"/>
                        </a:solidFill>
                        <a:latin typeface="Times New Roman"/>
                        <a:ea typeface="Times New Roman"/>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spcAft>
                          <a:spcPts val="0"/>
                        </a:spcAft>
                      </a:pPr>
                      <a:r>
                        <a:rPr lang="es-ES" sz="1600" b="1" dirty="0" smtClean="0">
                          <a:solidFill>
                            <a:schemeClr val="bg1"/>
                          </a:solidFill>
                          <a:latin typeface="Times New Roman"/>
                          <a:ea typeface="Times New Roman"/>
                          <a:cs typeface="Times New Roman"/>
                        </a:rPr>
                        <a:t>Moderado</a:t>
                      </a:r>
                      <a:endParaRPr lang="es-ES" sz="1600" b="1" dirty="0">
                        <a:solidFill>
                          <a:schemeClr val="bg1"/>
                        </a:solidFill>
                        <a:latin typeface="Times New Roman"/>
                        <a:ea typeface="Times New Roman"/>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spcAft>
                          <a:spcPts val="0"/>
                        </a:spcAft>
                      </a:pPr>
                      <a:r>
                        <a:rPr lang="es-ES" sz="1600" b="1" dirty="0" smtClean="0">
                          <a:solidFill>
                            <a:schemeClr val="bg1"/>
                          </a:solidFill>
                          <a:latin typeface="Times New Roman"/>
                          <a:ea typeface="Times New Roman"/>
                          <a:cs typeface="Times New Roman"/>
                        </a:rPr>
                        <a:t>-Ganadero</a:t>
                      </a:r>
                      <a:r>
                        <a:rPr lang="es-ES" sz="1600" b="1" baseline="0" dirty="0" smtClean="0">
                          <a:solidFill>
                            <a:schemeClr val="bg1"/>
                          </a:solidFill>
                          <a:latin typeface="Times New Roman"/>
                          <a:ea typeface="Times New Roman"/>
                          <a:cs typeface="Times New Roman"/>
                        </a:rPr>
                        <a:t> sobre pasturas implantadas.</a:t>
                      </a:r>
                    </a:p>
                    <a:p>
                      <a:pPr algn="just">
                        <a:spcAft>
                          <a:spcPts val="0"/>
                        </a:spcAft>
                      </a:pPr>
                      <a:r>
                        <a:rPr lang="es-ES" sz="1600" b="1" baseline="0" dirty="0" smtClean="0">
                          <a:solidFill>
                            <a:schemeClr val="bg1"/>
                          </a:solidFill>
                          <a:latin typeface="Times New Roman"/>
                          <a:ea typeface="Times New Roman"/>
                          <a:cs typeface="Times New Roman"/>
                        </a:rPr>
                        <a:t>-Silvopastoril</a:t>
                      </a:r>
                    </a:p>
                    <a:p>
                      <a:pPr algn="just">
                        <a:spcAft>
                          <a:spcPts val="0"/>
                        </a:spcAft>
                      </a:pPr>
                      <a:r>
                        <a:rPr lang="es-ES" sz="1600" b="1" baseline="0" dirty="0" smtClean="0">
                          <a:solidFill>
                            <a:schemeClr val="bg1"/>
                          </a:solidFill>
                          <a:latin typeface="Times New Roman"/>
                          <a:ea typeface="Times New Roman"/>
                          <a:cs typeface="Times New Roman"/>
                        </a:rPr>
                        <a:t>-Forestal</a:t>
                      </a:r>
                      <a:endParaRPr lang="es-ES" sz="1600" b="1" dirty="0">
                        <a:solidFill>
                          <a:schemeClr val="bg1"/>
                        </a:solidFill>
                        <a:latin typeface="Times New Roman"/>
                        <a:ea typeface="Times New Roman"/>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l">
                        <a:spcAft>
                          <a:spcPts val="0"/>
                        </a:spcAft>
                      </a:pPr>
                      <a:r>
                        <a:rPr lang="es-ES" sz="1600" b="1" dirty="0" smtClean="0">
                          <a:solidFill>
                            <a:schemeClr val="bg1"/>
                          </a:solidFill>
                          <a:latin typeface="Times New Roman"/>
                          <a:ea typeface="Times New Roman"/>
                          <a:cs typeface="Times New Roman"/>
                        </a:rPr>
                        <a:t>-Rotaciones</a:t>
                      </a:r>
                    </a:p>
                    <a:p>
                      <a:pPr algn="l">
                        <a:spcAft>
                          <a:spcPts val="0"/>
                        </a:spcAft>
                      </a:pPr>
                      <a:r>
                        <a:rPr lang="es-ES" sz="1600" b="1" dirty="0" smtClean="0">
                          <a:solidFill>
                            <a:schemeClr val="bg1"/>
                          </a:solidFill>
                          <a:latin typeface="Times New Roman"/>
                          <a:ea typeface="Times New Roman"/>
                          <a:cs typeface="Times New Roman"/>
                        </a:rPr>
                        <a:t>-Cultivo de </a:t>
                      </a:r>
                      <a:r>
                        <a:rPr lang="es-ES" sz="1600" b="1" dirty="0" err="1" smtClean="0">
                          <a:solidFill>
                            <a:schemeClr val="bg1"/>
                          </a:solidFill>
                          <a:latin typeface="Times New Roman"/>
                          <a:ea typeface="Times New Roman"/>
                          <a:cs typeface="Times New Roman"/>
                        </a:rPr>
                        <a:t>sp</a:t>
                      </a:r>
                      <a:r>
                        <a:rPr lang="es-ES" sz="1600" b="1" dirty="0" smtClean="0">
                          <a:solidFill>
                            <a:schemeClr val="bg1"/>
                          </a:solidFill>
                          <a:latin typeface="Times New Roman"/>
                          <a:ea typeface="Times New Roman"/>
                          <a:cs typeface="Times New Roman"/>
                        </a:rPr>
                        <a:t> adaptadas (SD-LM)</a:t>
                      </a:r>
                    </a:p>
                    <a:p>
                      <a:pPr algn="l">
                        <a:spcAft>
                          <a:spcPts val="0"/>
                        </a:spcAft>
                      </a:pPr>
                      <a:r>
                        <a:rPr lang="es-ES" sz="1600" b="1" dirty="0" smtClean="0">
                          <a:solidFill>
                            <a:schemeClr val="bg1"/>
                          </a:solidFill>
                          <a:latin typeface="Times New Roman"/>
                          <a:ea typeface="Times New Roman"/>
                          <a:cs typeface="Times New Roman"/>
                        </a:rPr>
                        <a:t>-Forestación 3</a:t>
                      </a:r>
                    </a:p>
                    <a:p>
                      <a:pPr algn="l">
                        <a:spcAft>
                          <a:spcPts val="0"/>
                        </a:spcAft>
                      </a:pPr>
                      <a:endParaRPr lang="es-ES" sz="1600" b="1" dirty="0" smtClean="0">
                        <a:solidFill>
                          <a:schemeClr val="bg1"/>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584840">
                <a:tc>
                  <a:txBody>
                    <a:bodyPr/>
                    <a:lstStyle/>
                    <a:p>
                      <a:pPr algn="l">
                        <a:spcAft>
                          <a:spcPts val="0"/>
                        </a:spcAft>
                      </a:pPr>
                      <a:r>
                        <a:rPr lang="es-ES" sz="1600" b="1" dirty="0" smtClean="0">
                          <a:solidFill>
                            <a:schemeClr val="bg1"/>
                          </a:solidFill>
                          <a:latin typeface="Times New Roman"/>
                          <a:ea typeface="Times New Roman"/>
                          <a:cs typeface="Times New Roman"/>
                        </a:rPr>
                        <a:t>Carlos</a:t>
                      </a:r>
                      <a:r>
                        <a:rPr lang="es-ES" sz="1600" b="1" baseline="0" dirty="0" smtClean="0">
                          <a:solidFill>
                            <a:schemeClr val="bg1"/>
                          </a:solidFill>
                          <a:latin typeface="Times New Roman"/>
                          <a:ea typeface="Times New Roman"/>
                          <a:cs typeface="Times New Roman"/>
                        </a:rPr>
                        <a:t> Tejedor</a:t>
                      </a:r>
                      <a:endParaRPr lang="es-AR" sz="1600" b="1" dirty="0">
                        <a:solidFill>
                          <a:schemeClr val="bg1"/>
                        </a:solidFill>
                        <a:latin typeface="Times New Roman"/>
                        <a:ea typeface="Times New Roman"/>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spcAft>
                          <a:spcPts val="0"/>
                        </a:spcAft>
                        <a:buFont typeface="Arial" pitchFamily="34" charset="0"/>
                        <a:buChar char="•"/>
                      </a:pPr>
                      <a:r>
                        <a:rPr lang="es-ES" sz="1600" b="1" dirty="0" err="1" smtClean="0">
                          <a:solidFill>
                            <a:schemeClr val="bg1"/>
                          </a:solidFill>
                          <a:latin typeface="Times New Roman"/>
                          <a:ea typeface="Times New Roman"/>
                          <a:cs typeface="Times New Roman"/>
                        </a:rPr>
                        <a:t>e.eólica</a:t>
                      </a:r>
                      <a:endParaRPr lang="es-ES" sz="1600" b="1" dirty="0" smtClean="0">
                        <a:solidFill>
                          <a:schemeClr val="bg1"/>
                        </a:solidFill>
                        <a:latin typeface="Times New Roman"/>
                        <a:ea typeface="Times New Roman"/>
                        <a:cs typeface="Times New Roman"/>
                      </a:endParaRPr>
                    </a:p>
                    <a:p>
                      <a:pPr algn="just">
                        <a:spcAft>
                          <a:spcPts val="0"/>
                        </a:spcAft>
                        <a:buFont typeface="Arial" pitchFamily="34" charset="0"/>
                        <a:buChar char="•"/>
                      </a:pPr>
                      <a:r>
                        <a:rPr lang="es-ES" sz="1600" b="1" dirty="0" smtClean="0">
                          <a:solidFill>
                            <a:schemeClr val="bg1"/>
                          </a:solidFill>
                          <a:latin typeface="Times New Roman"/>
                          <a:ea typeface="Times New Roman"/>
                          <a:cs typeface="Times New Roman"/>
                        </a:rPr>
                        <a:t>baja </a:t>
                      </a:r>
                      <a:r>
                        <a:rPr lang="es-ES" sz="1600" b="1" dirty="0" err="1" smtClean="0">
                          <a:solidFill>
                            <a:schemeClr val="bg1"/>
                          </a:solidFill>
                          <a:latin typeface="Times New Roman"/>
                          <a:ea typeface="Times New Roman"/>
                          <a:cs typeface="Times New Roman"/>
                        </a:rPr>
                        <a:t>ret</a:t>
                      </a:r>
                      <a:r>
                        <a:rPr lang="es-ES" sz="1600" b="1" dirty="0" smtClean="0">
                          <a:solidFill>
                            <a:schemeClr val="bg1"/>
                          </a:solidFill>
                          <a:latin typeface="Times New Roman"/>
                          <a:ea typeface="Times New Roman"/>
                          <a:cs typeface="Times New Roman"/>
                        </a:rPr>
                        <a:t>. agua</a:t>
                      </a:r>
                    </a:p>
                    <a:p>
                      <a:pPr algn="just">
                        <a:spcAft>
                          <a:spcPts val="0"/>
                        </a:spcAft>
                        <a:buFont typeface="Arial" pitchFamily="34" charset="0"/>
                        <a:buChar char="•"/>
                      </a:pPr>
                      <a:r>
                        <a:rPr lang="es-ES" sz="1600" b="1" dirty="0" smtClean="0">
                          <a:solidFill>
                            <a:schemeClr val="bg1"/>
                          </a:solidFill>
                          <a:latin typeface="Times New Roman"/>
                          <a:ea typeface="Times New Roman"/>
                          <a:cs typeface="Times New Roman"/>
                        </a:rPr>
                        <a:t>Na</a:t>
                      </a: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 sz="1600" b="1" dirty="0" smtClean="0">
                          <a:solidFill>
                            <a:schemeClr val="bg1"/>
                          </a:solidFill>
                          <a:latin typeface="Times New Roman"/>
                          <a:ea typeface="Times New Roman"/>
                          <a:cs typeface="Times New Roman"/>
                        </a:rPr>
                        <a:t>Ligero</a:t>
                      </a:r>
                    </a:p>
                    <a:p>
                      <a:pPr algn="just">
                        <a:spcAft>
                          <a:spcPts val="0"/>
                        </a:spcAft>
                      </a:pPr>
                      <a:endParaRPr lang="es-ES" sz="1600" b="1" dirty="0">
                        <a:solidFill>
                          <a:schemeClr val="bg1"/>
                        </a:solidFill>
                        <a:latin typeface="Times New Roman"/>
                        <a:ea typeface="Times New Roman"/>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spcAft>
                          <a:spcPts val="0"/>
                        </a:spcAft>
                      </a:pPr>
                      <a:r>
                        <a:rPr lang="es-ES" sz="1600" b="1" dirty="0" smtClean="0">
                          <a:solidFill>
                            <a:schemeClr val="bg1"/>
                          </a:solidFill>
                          <a:latin typeface="Times New Roman"/>
                          <a:ea typeface="Times New Roman"/>
                          <a:cs typeface="Times New Roman"/>
                        </a:rPr>
                        <a:t>-Ganadero sobre pasturas implantadas</a:t>
                      </a:r>
                    </a:p>
                    <a:p>
                      <a:pPr algn="just">
                        <a:spcAft>
                          <a:spcPts val="0"/>
                        </a:spcAft>
                      </a:pPr>
                      <a:r>
                        <a:rPr lang="es-ES" sz="1600" b="1" dirty="0" smtClean="0">
                          <a:solidFill>
                            <a:schemeClr val="bg1"/>
                          </a:solidFill>
                          <a:latin typeface="Times New Roman"/>
                          <a:ea typeface="Times New Roman"/>
                          <a:cs typeface="Times New Roman"/>
                        </a:rPr>
                        <a:t>-Silvopastoril</a:t>
                      </a:r>
                    </a:p>
                    <a:p>
                      <a:pPr algn="just">
                        <a:spcAft>
                          <a:spcPts val="0"/>
                        </a:spcAft>
                      </a:pPr>
                      <a:r>
                        <a:rPr lang="es-ES" sz="1600" b="1" dirty="0" smtClean="0">
                          <a:solidFill>
                            <a:schemeClr val="bg1"/>
                          </a:solidFill>
                          <a:latin typeface="Times New Roman"/>
                          <a:ea typeface="Times New Roman"/>
                          <a:cs typeface="Times New Roman"/>
                        </a:rPr>
                        <a:t>-Forestal</a:t>
                      </a:r>
                    </a:p>
                    <a:p>
                      <a:pPr algn="just">
                        <a:spcAft>
                          <a:spcPts val="0"/>
                        </a:spcAft>
                      </a:pPr>
                      <a:r>
                        <a:rPr lang="es-ES" sz="1600" b="1" dirty="0" smtClean="0">
                          <a:solidFill>
                            <a:schemeClr val="bg1"/>
                          </a:solidFill>
                          <a:latin typeface="Times New Roman"/>
                          <a:ea typeface="Times New Roman"/>
                          <a:cs typeface="Times New Roman"/>
                        </a:rPr>
                        <a:t>-Ganadero-Agrícola</a:t>
                      </a:r>
                      <a:endParaRPr lang="es-ES" sz="1600" b="1" dirty="0">
                        <a:solidFill>
                          <a:schemeClr val="bg1"/>
                        </a:solidFill>
                        <a:latin typeface="Times New Roman"/>
                        <a:ea typeface="Times New Roman"/>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l">
                        <a:spcAft>
                          <a:spcPts val="0"/>
                        </a:spcAft>
                      </a:pPr>
                      <a:r>
                        <a:rPr lang="es-ES" sz="1600" b="1" dirty="0" smtClean="0">
                          <a:solidFill>
                            <a:schemeClr val="bg1"/>
                          </a:solidFill>
                          <a:latin typeface="Times New Roman"/>
                          <a:ea typeface="Times New Roman"/>
                          <a:cs typeface="Times New Roman"/>
                        </a:rPr>
                        <a:t>-Cultivo</a:t>
                      </a:r>
                      <a:r>
                        <a:rPr lang="es-ES" sz="1600" b="1" baseline="0" dirty="0" smtClean="0">
                          <a:solidFill>
                            <a:schemeClr val="bg1"/>
                          </a:solidFill>
                          <a:latin typeface="Times New Roman"/>
                          <a:ea typeface="Times New Roman"/>
                          <a:cs typeface="Times New Roman"/>
                        </a:rPr>
                        <a:t> de </a:t>
                      </a:r>
                      <a:r>
                        <a:rPr lang="es-ES" sz="1600" b="1" baseline="0" dirty="0" err="1" smtClean="0">
                          <a:solidFill>
                            <a:schemeClr val="bg1"/>
                          </a:solidFill>
                          <a:latin typeface="Times New Roman"/>
                          <a:ea typeface="Times New Roman"/>
                          <a:cs typeface="Times New Roman"/>
                        </a:rPr>
                        <a:t>sp</a:t>
                      </a:r>
                      <a:r>
                        <a:rPr lang="es-ES" sz="1600" b="1" baseline="0" dirty="0" smtClean="0">
                          <a:solidFill>
                            <a:schemeClr val="bg1"/>
                          </a:solidFill>
                          <a:latin typeface="Times New Roman"/>
                          <a:ea typeface="Times New Roman"/>
                          <a:cs typeface="Times New Roman"/>
                        </a:rPr>
                        <a:t> adaptadas (SD-LM)</a:t>
                      </a:r>
                    </a:p>
                    <a:p>
                      <a:pPr algn="l">
                        <a:spcAft>
                          <a:spcPts val="0"/>
                        </a:spcAft>
                      </a:pPr>
                      <a:r>
                        <a:rPr lang="es-ES" sz="1600" b="1" baseline="0" dirty="0" smtClean="0">
                          <a:solidFill>
                            <a:schemeClr val="bg1"/>
                          </a:solidFill>
                          <a:latin typeface="Times New Roman"/>
                          <a:ea typeface="Times New Roman"/>
                          <a:cs typeface="Times New Roman"/>
                        </a:rPr>
                        <a:t>-Pastoreo rotativo</a:t>
                      </a:r>
                    </a:p>
                    <a:p>
                      <a:pPr algn="l">
                        <a:spcAft>
                          <a:spcPts val="0"/>
                        </a:spcAft>
                      </a:pPr>
                      <a:r>
                        <a:rPr lang="es-ES" sz="1600" b="1" baseline="0" dirty="0" smtClean="0">
                          <a:solidFill>
                            <a:schemeClr val="bg1"/>
                          </a:solidFill>
                          <a:latin typeface="Times New Roman"/>
                          <a:ea typeface="Times New Roman"/>
                          <a:cs typeface="Times New Roman"/>
                        </a:rPr>
                        <a:t>-Forestación 2</a:t>
                      </a:r>
                      <a:endParaRPr lang="es-ES" sz="1600" b="1" dirty="0" smtClean="0">
                        <a:solidFill>
                          <a:schemeClr val="bg1"/>
                        </a:solidFill>
                        <a:latin typeface="Times New Roman"/>
                        <a:ea typeface="Times New Roman"/>
                        <a:cs typeface="Times New Roman"/>
                      </a:endParaRPr>
                    </a:p>
                    <a:p>
                      <a:pPr algn="l">
                        <a:spcAft>
                          <a:spcPts val="0"/>
                        </a:spcAft>
                      </a:pPr>
                      <a:endParaRPr lang="es-ES" sz="1600" b="1" dirty="0">
                        <a:solidFill>
                          <a:schemeClr val="bg1"/>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bl>
          </a:graphicData>
        </a:graphic>
      </p:graphicFrame>
      <p:sp>
        <p:nvSpPr>
          <p:cNvPr id="3" name="2 Rectángulo"/>
          <p:cNvSpPr/>
          <p:nvPr/>
        </p:nvSpPr>
        <p:spPr>
          <a:xfrm>
            <a:off x="0" y="3444309"/>
            <a:ext cx="9144000" cy="123472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sp>
        <p:nvSpPr>
          <p:cNvPr id="5" name="4 Rectángulo"/>
          <p:cNvSpPr/>
          <p:nvPr/>
        </p:nvSpPr>
        <p:spPr>
          <a:xfrm>
            <a:off x="0" y="4721687"/>
            <a:ext cx="9144000" cy="165818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sp>
        <p:nvSpPr>
          <p:cNvPr id="6" name="5 Rectángulo"/>
          <p:cNvSpPr/>
          <p:nvPr/>
        </p:nvSpPr>
        <p:spPr>
          <a:xfrm>
            <a:off x="0" y="2319135"/>
            <a:ext cx="9144000" cy="11251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0" nodeType="clickEffect">
                                  <p:stCondLst>
                                    <p:cond delay="0"/>
                                  </p:stCondLst>
                                  <p:childTnLst>
                                    <p:animEffect transition="out" filter="box(in)">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grpId="0" nodeType="clickEffect">
                                  <p:stCondLst>
                                    <p:cond delay="0"/>
                                  </p:stCondLst>
                                  <p:childTnLst>
                                    <p:animEffect transition="out" filter="box(in)">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2653884156"/>
              </p:ext>
            </p:extLst>
          </p:nvPr>
        </p:nvGraphicFramePr>
        <p:xfrm>
          <a:off x="0" y="131763"/>
          <a:ext cx="9144000" cy="6827520"/>
        </p:xfrm>
        <a:graphic>
          <a:graphicData uri="http://schemas.openxmlformats.org/drawingml/2006/table">
            <a:tbl>
              <a:tblPr/>
              <a:tblGrid>
                <a:gridCol w="1142976">
                  <a:extLst>
                    <a:ext uri="{9D8B030D-6E8A-4147-A177-3AD203B41FA5}">
                      <a16:colId xmlns:a16="http://schemas.microsoft.com/office/drawing/2014/main" val="20000"/>
                    </a:ext>
                  </a:extLst>
                </a:gridCol>
                <a:gridCol w="1772840">
                  <a:extLst>
                    <a:ext uri="{9D8B030D-6E8A-4147-A177-3AD203B41FA5}">
                      <a16:colId xmlns:a16="http://schemas.microsoft.com/office/drawing/2014/main" val="20001"/>
                    </a:ext>
                  </a:extLst>
                </a:gridCol>
                <a:gridCol w="1084680">
                  <a:extLst>
                    <a:ext uri="{9D8B030D-6E8A-4147-A177-3AD203B41FA5}">
                      <a16:colId xmlns:a16="http://schemas.microsoft.com/office/drawing/2014/main" val="20002"/>
                    </a:ext>
                  </a:extLst>
                </a:gridCol>
                <a:gridCol w="1571636">
                  <a:extLst>
                    <a:ext uri="{9D8B030D-6E8A-4147-A177-3AD203B41FA5}">
                      <a16:colId xmlns:a16="http://schemas.microsoft.com/office/drawing/2014/main" val="20003"/>
                    </a:ext>
                  </a:extLst>
                </a:gridCol>
                <a:gridCol w="3571868">
                  <a:extLst>
                    <a:ext uri="{9D8B030D-6E8A-4147-A177-3AD203B41FA5}">
                      <a16:colId xmlns:a16="http://schemas.microsoft.com/office/drawing/2014/main" val="20004"/>
                    </a:ext>
                  </a:extLst>
                </a:gridCol>
              </a:tblGrid>
              <a:tr h="584840">
                <a:tc>
                  <a:txBody>
                    <a:bodyPr/>
                    <a:lstStyle/>
                    <a:p>
                      <a:pPr algn="ctr">
                        <a:spcAft>
                          <a:spcPts val="0"/>
                        </a:spcAft>
                      </a:pPr>
                      <a:r>
                        <a:rPr lang="es-AR" sz="1600" b="1" dirty="0" smtClean="0">
                          <a:solidFill>
                            <a:schemeClr val="bg1"/>
                          </a:solidFill>
                          <a:latin typeface="Times New Roman"/>
                          <a:ea typeface="Times New Roman"/>
                          <a:cs typeface="Times New Roman"/>
                        </a:rPr>
                        <a:t>Henderson</a:t>
                      </a:r>
                      <a:endParaRPr lang="es-AR" sz="1600" b="1" dirty="0">
                        <a:solidFill>
                          <a:schemeClr val="bg1"/>
                        </a:solidFill>
                        <a:latin typeface="Times New Roman"/>
                        <a:ea typeface="Times New Roman"/>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spcAft>
                          <a:spcPts val="0"/>
                        </a:spcAft>
                        <a:buFont typeface="Arial" pitchFamily="34" charset="0"/>
                        <a:buChar char="•"/>
                      </a:pPr>
                      <a:r>
                        <a:rPr lang="es-ES" sz="1600" b="1" dirty="0" smtClean="0">
                          <a:solidFill>
                            <a:schemeClr val="bg1"/>
                          </a:solidFill>
                          <a:latin typeface="Times New Roman"/>
                          <a:ea typeface="Times New Roman"/>
                          <a:cs typeface="Times New Roman"/>
                        </a:rPr>
                        <a:t>Na</a:t>
                      </a:r>
                    </a:p>
                    <a:p>
                      <a:pPr algn="just">
                        <a:spcAft>
                          <a:spcPts val="0"/>
                        </a:spcAft>
                        <a:buFont typeface="Arial" pitchFamily="34" charset="0"/>
                        <a:buChar char="•"/>
                      </a:pPr>
                      <a:r>
                        <a:rPr lang="es-ES" sz="1600" b="1" dirty="0" smtClean="0">
                          <a:solidFill>
                            <a:schemeClr val="bg1"/>
                          </a:solidFill>
                          <a:latin typeface="Times New Roman"/>
                          <a:ea typeface="Times New Roman"/>
                          <a:cs typeface="Times New Roman"/>
                        </a:rPr>
                        <a:t>Drenaje deficiente</a:t>
                      </a:r>
                      <a:endParaRPr lang="es-ES" sz="1600" b="1" dirty="0">
                        <a:solidFill>
                          <a:schemeClr val="bg1"/>
                        </a:solidFill>
                        <a:latin typeface="Times New Roman"/>
                        <a:ea typeface="Times New Roman"/>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ES" sz="1600" b="1" dirty="0" smtClean="0">
                          <a:solidFill>
                            <a:schemeClr val="bg1"/>
                          </a:solidFill>
                          <a:latin typeface="Times New Roman"/>
                          <a:ea typeface="Times New Roman"/>
                          <a:cs typeface="Times New Roman"/>
                        </a:rPr>
                        <a:t>Variable</a:t>
                      </a:r>
                    </a:p>
                    <a:p>
                      <a:pPr algn="ctr">
                        <a:spcAft>
                          <a:spcPts val="0"/>
                        </a:spcAft>
                      </a:pPr>
                      <a:r>
                        <a:rPr lang="es-ES" sz="1600" b="1" dirty="0" smtClean="0">
                          <a:solidFill>
                            <a:schemeClr val="bg1"/>
                          </a:solidFill>
                          <a:latin typeface="Times New Roman"/>
                          <a:ea typeface="Times New Roman"/>
                          <a:cs typeface="Times New Roman"/>
                        </a:rPr>
                        <a:t>(moderado)</a:t>
                      </a:r>
                      <a:endParaRPr lang="es-ES" sz="1600" b="1" dirty="0">
                        <a:solidFill>
                          <a:schemeClr val="bg1"/>
                        </a:solidFill>
                        <a:latin typeface="Times New Roman"/>
                        <a:ea typeface="Times New Roman"/>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spcAft>
                          <a:spcPts val="0"/>
                        </a:spcAft>
                        <a:buFont typeface="Arial" pitchFamily="34" charset="0"/>
                        <a:buChar char="•"/>
                      </a:pPr>
                      <a:r>
                        <a:rPr lang="es-ES" sz="1600" b="1" dirty="0" smtClean="0">
                          <a:solidFill>
                            <a:schemeClr val="bg1"/>
                          </a:solidFill>
                          <a:latin typeface="Times New Roman"/>
                          <a:ea typeface="Times New Roman"/>
                          <a:cs typeface="Times New Roman"/>
                        </a:rPr>
                        <a:t>Ganadero</a:t>
                      </a:r>
                      <a:r>
                        <a:rPr lang="es-ES" sz="1600" b="1" baseline="0" dirty="0" smtClean="0">
                          <a:solidFill>
                            <a:schemeClr val="bg1"/>
                          </a:solidFill>
                          <a:latin typeface="Times New Roman"/>
                          <a:ea typeface="Times New Roman"/>
                          <a:cs typeface="Times New Roman"/>
                        </a:rPr>
                        <a:t> sobre campo natural</a:t>
                      </a:r>
                    </a:p>
                    <a:p>
                      <a:pPr algn="just">
                        <a:spcAft>
                          <a:spcPts val="0"/>
                        </a:spcAft>
                        <a:buFont typeface="Arial" pitchFamily="34" charset="0"/>
                        <a:buChar char="•"/>
                      </a:pPr>
                      <a:r>
                        <a:rPr lang="es-ES" sz="1600" b="1" baseline="0" dirty="0" smtClean="0">
                          <a:solidFill>
                            <a:schemeClr val="bg1"/>
                          </a:solidFill>
                          <a:latin typeface="Times New Roman"/>
                          <a:ea typeface="Times New Roman"/>
                          <a:cs typeface="Times New Roman"/>
                        </a:rPr>
                        <a:t>Forestal</a:t>
                      </a:r>
                    </a:p>
                    <a:p>
                      <a:pPr algn="just">
                        <a:spcAft>
                          <a:spcPts val="0"/>
                        </a:spcAft>
                        <a:buFont typeface="Arial" pitchFamily="34" charset="0"/>
                        <a:buChar char="•"/>
                      </a:pPr>
                      <a:r>
                        <a:rPr lang="es-ES" sz="1600" b="1" baseline="0" dirty="0" err="1" smtClean="0">
                          <a:solidFill>
                            <a:schemeClr val="bg1"/>
                          </a:solidFill>
                          <a:latin typeface="Times New Roman"/>
                          <a:ea typeface="Times New Roman"/>
                          <a:cs typeface="Times New Roman"/>
                        </a:rPr>
                        <a:t>Silvopastoril</a:t>
                      </a:r>
                      <a:endParaRPr lang="es-ES" sz="1600" b="1" dirty="0">
                        <a:solidFill>
                          <a:schemeClr val="bg1"/>
                        </a:solidFill>
                        <a:latin typeface="Times New Roman"/>
                        <a:ea typeface="Times New Roman"/>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l">
                        <a:spcAft>
                          <a:spcPts val="0"/>
                        </a:spcAft>
                      </a:pPr>
                      <a:r>
                        <a:rPr lang="es-ES" sz="1600" b="1" baseline="0" dirty="0" smtClean="0">
                          <a:solidFill>
                            <a:schemeClr val="bg1"/>
                          </a:solidFill>
                          <a:latin typeface="Times New Roman"/>
                          <a:ea typeface="Times New Roman"/>
                          <a:cs typeface="Times New Roman"/>
                        </a:rPr>
                        <a:t>-Pastoreo racional</a:t>
                      </a:r>
                    </a:p>
                    <a:p>
                      <a:pPr algn="l">
                        <a:spcAft>
                          <a:spcPts val="0"/>
                        </a:spcAft>
                      </a:pPr>
                      <a:r>
                        <a:rPr lang="es-ES" sz="1600" b="1" baseline="0" dirty="0" smtClean="0">
                          <a:solidFill>
                            <a:schemeClr val="bg1"/>
                          </a:solidFill>
                          <a:latin typeface="Times New Roman"/>
                          <a:ea typeface="Times New Roman"/>
                          <a:cs typeface="Times New Roman"/>
                        </a:rPr>
                        <a:t>-Forestación 1</a:t>
                      </a:r>
                      <a:endParaRPr lang="es-ES" sz="1600" b="1" dirty="0" smtClean="0">
                        <a:solidFill>
                          <a:schemeClr val="bg1"/>
                        </a:solidFill>
                        <a:latin typeface="Times New Roman"/>
                        <a:ea typeface="Times New Roman"/>
                        <a:cs typeface="Times New Roman"/>
                      </a:endParaRPr>
                    </a:p>
                    <a:p>
                      <a:pPr algn="l">
                        <a:spcAft>
                          <a:spcPts val="0"/>
                        </a:spcAft>
                      </a:pPr>
                      <a:endParaRPr lang="es-ES" sz="1600" b="1" dirty="0">
                        <a:solidFill>
                          <a:schemeClr val="bg1"/>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584840">
                <a:tc>
                  <a:txBody>
                    <a:bodyPr/>
                    <a:lstStyle/>
                    <a:p>
                      <a:pPr algn="ctr">
                        <a:spcAft>
                          <a:spcPts val="0"/>
                        </a:spcAft>
                      </a:pPr>
                      <a:r>
                        <a:rPr lang="es-AR" sz="1600" b="1" dirty="0" smtClean="0">
                          <a:solidFill>
                            <a:schemeClr val="bg1"/>
                          </a:solidFill>
                          <a:latin typeface="Times New Roman"/>
                          <a:ea typeface="Times New Roman"/>
                          <a:cs typeface="Times New Roman"/>
                        </a:rPr>
                        <a:t>Cañada Seca</a:t>
                      </a:r>
                      <a:endParaRPr lang="es-AR" sz="1600" b="1" dirty="0">
                        <a:solidFill>
                          <a:schemeClr val="bg1"/>
                        </a:solidFill>
                        <a:latin typeface="Times New Roman"/>
                        <a:ea typeface="Times New Roman"/>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spcAft>
                          <a:spcPts val="0"/>
                        </a:spcAft>
                        <a:buFont typeface="Arial" pitchFamily="34" charset="0"/>
                        <a:buChar char="•"/>
                      </a:pPr>
                      <a:r>
                        <a:rPr lang="es-ES" sz="1600" b="1" dirty="0" smtClean="0">
                          <a:solidFill>
                            <a:schemeClr val="bg1"/>
                          </a:solidFill>
                          <a:latin typeface="Times New Roman"/>
                          <a:ea typeface="Times New Roman"/>
                          <a:cs typeface="Times New Roman"/>
                        </a:rPr>
                        <a:t>Na</a:t>
                      </a:r>
                    </a:p>
                    <a:p>
                      <a:pPr algn="just">
                        <a:spcAft>
                          <a:spcPts val="0"/>
                        </a:spcAft>
                        <a:buFont typeface="Arial" pitchFamily="34" charset="0"/>
                        <a:buChar char="•"/>
                      </a:pPr>
                      <a:r>
                        <a:rPr lang="es-ES" sz="1600" b="1" dirty="0" smtClean="0">
                          <a:solidFill>
                            <a:schemeClr val="bg1"/>
                          </a:solidFill>
                          <a:latin typeface="Times New Roman"/>
                          <a:ea typeface="Times New Roman"/>
                          <a:cs typeface="Times New Roman"/>
                        </a:rPr>
                        <a:t>Drenaje deficiente</a:t>
                      </a:r>
                    </a:p>
                    <a:p>
                      <a:pPr algn="just" defTabSz="1349375">
                        <a:spcAft>
                          <a:spcPts val="0"/>
                        </a:spcAft>
                        <a:buFont typeface="Arial" pitchFamily="34" charset="0"/>
                        <a:buChar char="•"/>
                      </a:pPr>
                      <a:r>
                        <a:rPr lang="es-ES" sz="1600" b="1" dirty="0" smtClean="0">
                          <a:solidFill>
                            <a:schemeClr val="bg1"/>
                          </a:solidFill>
                          <a:latin typeface="Times New Roman"/>
                          <a:ea typeface="Times New Roman"/>
                          <a:cs typeface="Times New Roman"/>
                        </a:rPr>
                        <a:t>Baja CIC</a:t>
                      </a: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spcAft>
                          <a:spcPts val="0"/>
                        </a:spcAft>
                      </a:pPr>
                      <a:r>
                        <a:rPr lang="es-ES" sz="1600" b="1" dirty="0" smtClean="0">
                          <a:solidFill>
                            <a:schemeClr val="bg1"/>
                          </a:solidFill>
                          <a:latin typeface="Times New Roman"/>
                          <a:ea typeface="Times New Roman"/>
                          <a:cs typeface="Times New Roman"/>
                        </a:rPr>
                        <a:t>Moderado</a:t>
                      </a:r>
                      <a:endParaRPr lang="es-ES" sz="1600" b="1" dirty="0">
                        <a:solidFill>
                          <a:schemeClr val="bg1"/>
                        </a:solidFill>
                        <a:latin typeface="Times New Roman"/>
                        <a:ea typeface="Times New Roman"/>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 sz="1600" b="1" dirty="0" smtClean="0">
                          <a:solidFill>
                            <a:schemeClr val="bg1"/>
                          </a:solidFill>
                          <a:latin typeface="Times New Roman"/>
                          <a:ea typeface="Times New Roman"/>
                          <a:cs typeface="Times New Roman"/>
                        </a:rPr>
                        <a:t>-Ganadero sobre pasturas implantadas o</a:t>
                      </a:r>
                      <a:r>
                        <a:rPr lang="es-ES" sz="1600" b="1" baseline="0" dirty="0" smtClean="0">
                          <a:solidFill>
                            <a:schemeClr val="bg1"/>
                          </a:solidFill>
                          <a:latin typeface="Times New Roman"/>
                          <a:ea typeface="Times New Roman"/>
                          <a:cs typeface="Times New Roman"/>
                        </a:rPr>
                        <a:t> campo natural</a:t>
                      </a:r>
                      <a:endParaRPr lang="es-ES" sz="1600" b="1" dirty="0" smtClean="0">
                        <a:solidFill>
                          <a:schemeClr val="bg1"/>
                        </a:solidFill>
                        <a:latin typeface="Times New Roman"/>
                        <a:ea typeface="Times New Roman"/>
                        <a:cs typeface="Times New Roman"/>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s-ES" sz="1600" b="1" baseline="0" dirty="0" smtClean="0">
                          <a:solidFill>
                            <a:schemeClr val="bg1"/>
                          </a:solidFill>
                          <a:latin typeface="Times New Roman"/>
                          <a:ea typeface="Times New Roman"/>
                          <a:cs typeface="Times New Roman"/>
                        </a:rPr>
                        <a:t>-Forestal</a:t>
                      </a:r>
                    </a:p>
                    <a:p>
                      <a:pPr marL="0" marR="0" indent="0" algn="just" defTabSz="914400" rtl="0" eaLnBrk="1" fontAlgn="auto" latinLnBrk="0" hangingPunct="1">
                        <a:lnSpc>
                          <a:spcPct val="100000"/>
                        </a:lnSpc>
                        <a:spcBef>
                          <a:spcPts val="0"/>
                        </a:spcBef>
                        <a:spcAft>
                          <a:spcPts val="0"/>
                        </a:spcAft>
                        <a:buClrTx/>
                        <a:buSzTx/>
                        <a:buFontTx/>
                        <a:buNone/>
                        <a:tabLst/>
                        <a:defRPr/>
                      </a:pPr>
                      <a:r>
                        <a:rPr lang="es-ES" sz="1600" b="1" dirty="0" smtClean="0">
                          <a:solidFill>
                            <a:schemeClr val="bg1"/>
                          </a:solidFill>
                          <a:latin typeface="Times New Roman"/>
                          <a:ea typeface="Times New Roman"/>
                          <a:cs typeface="Times New Roman"/>
                        </a:rPr>
                        <a:t>-Silvopastoril</a:t>
                      </a:r>
                    </a:p>
                    <a:p>
                      <a:pPr marL="0" marR="0" indent="0" algn="just" defTabSz="914400" rtl="0" eaLnBrk="1" fontAlgn="auto" latinLnBrk="0" hangingPunct="1">
                        <a:lnSpc>
                          <a:spcPct val="100000"/>
                        </a:lnSpc>
                        <a:spcBef>
                          <a:spcPts val="0"/>
                        </a:spcBef>
                        <a:spcAft>
                          <a:spcPts val="0"/>
                        </a:spcAft>
                        <a:buClrTx/>
                        <a:buSzTx/>
                        <a:buFontTx/>
                        <a:buNone/>
                        <a:tabLst/>
                        <a:defRPr/>
                      </a:pPr>
                      <a:r>
                        <a:rPr lang="es-ES" sz="1600" b="1" dirty="0" smtClean="0">
                          <a:solidFill>
                            <a:schemeClr val="bg1"/>
                          </a:solidFill>
                          <a:latin typeface="Times New Roman"/>
                          <a:ea typeface="Times New Roman"/>
                          <a:cs typeface="Times New Roman"/>
                        </a:rPr>
                        <a:t>-(Ganadero</a:t>
                      </a:r>
                      <a:r>
                        <a:rPr lang="es-ES" sz="1600" b="1" baseline="0" dirty="0" smtClean="0">
                          <a:solidFill>
                            <a:schemeClr val="bg1"/>
                          </a:solidFill>
                          <a:latin typeface="Times New Roman"/>
                          <a:ea typeface="Times New Roman"/>
                          <a:cs typeface="Times New Roman"/>
                        </a:rPr>
                        <a:t>-agrícola)</a:t>
                      </a:r>
                      <a:endParaRPr lang="es-ES" sz="1600" b="1" dirty="0" smtClean="0">
                        <a:solidFill>
                          <a:schemeClr val="bg1"/>
                        </a:solidFill>
                        <a:latin typeface="Times New Roman"/>
                        <a:ea typeface="Times New Roman"/>
                        <a:cs typeface="Times New Roman"/>
                      </a:endParaRPr>
                    </a:p>
                    <a:p>
                      <a:pPr algn="just">
                        <a:spcAft>
                          <a:spcPts val="0"/>
                        </a:spcAft>
                      </a:pPr>
                      <a:endParaRPr lang="es-ES" sz="1600" b="1" dirty="0">
                        <a:solidFill>
                          <a:schemeClr val="bg1"/>
                        </a:solidFill>
                        <a:latin typeface="Times New Roman"/>
                        <a:ea typeface="Times New Roman"/>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l">
                        <a:spcAft>
                          <a:spcPts val="0"/>
                        </a:spcAft>
                      </a:pPr>
                      <a:r>
                        <a:rPr lang="es-ES" sz="1600" b="1" dirty="0" smtClean="0">
                          <a:solidFill>
                            <a:schemeClr val="bg1"/>
                          </a:solidFill>
                          <a:latin typeface="Times New Roman"/>
                          <a:ea typeface="Times New Roman"/>
                          <a:cs typeface="Times New Roman"/>
                        </a:rPr>
                        <a:t>-Cultivo de </a:t>
                      </a:r>
                      <a:r>
                        <a:rPr lang="es-ES" sz="1600" b="1" dirty="0" err="1" smtClean="0">
                          <a:solidFill>
                            <a:schemeClr val="bg1"/>
                          </a:solidFill>
                          <a:latin typeface="Times New Roman"/>
                          <a:ea typeface="Times New Roman"/>
                          <a:cs typeface="Times New Roman"/>
                        </a:rPr>
                        <a:t>sp</a:t>
                      </a:r>
                      <a:r>
                        <a:rPr lang="es-ES" sz="1600" b="1" dirty="0" smtClean="0">
                          <a:solidFill>
                            <a:schemeClr val="bg1"/>
                          </a:solidFill>
                          <a:latin typeface="Times New Roman"/>
                          <a:ea typeface="Times New Roman"/>
                          <a:cs typeface="Times New Roman"/>
                        </a:rPr>
                        <a:t> adaptadas</a:t>
                      </a:r>
                      <a:r>
                        <a:rPr lang="es-ES" sz="1600" b="1" baseline="0" dirty="0" smtClean="0">
                          <a:solidFill>
                            <a:schemeClr val="bg1"/>
                          </a:solidFill>
                          <a:latin typeface="Times New Roman"/>
                          <a:ea typeface="Times New Roman"/>
                          <a:cs typeface="Times New Roman"/>
                        </a:rPr>
                        <a:t> (LM-SD)</a:t>
                      </a:r>
                    </a:p>
                    <a:p>
                      <a:pPr algn="l">
                        <a:spcAft>
                          <a:spcPts val="0"/>
                        </a:spcAft>
                      </a:pPr>
                      <a:r>
                        <a:rPr lang="es-ES" sz="1600" b="1" baseline="0" dirty="0" smtClean="0">
                          <a:solidFill>
                            <a:schemeClr val="bg1"/>
                          </a:solidFill>
                          <a:latin typeface="Times New Roman"/>
                          <a:ea typeface="Times New Roman"/>
                          <a:cs typeface="Times New Roman"/>
                        </a:rPr>
                        <a:t>-Pastoreo rotativo</a:t>
                      </a:r>
                    </a:p>
                    <a:p>
                      <a:pPr algn="l">
                        <a:spcAft>
                          <a:spcPts val="0"/>
                        </a:spcAft>
                      </a:pPr>
                      <a:r>
                        <a:rPr lang="es-ES" sz="1600" b="1" baseline="0" dirty="0" smtClean="0">
                          <a:solidFill>
                            <a:schemeClr val="bg1"/>
                          </a:solidFill>
                          <a:latin typeface="Times New Roman"/>
                          <a:ea typeface="Times New Roman"/>
                          <a:cs typeface="Times New Roman"/>
                        </a:rPr>
                        <a:t>-Forestación 3</a:t>
                      </a:r>
                    </a:p>
                    <a:p>
                      <a:pPr algn="l">
                        <a:spcAft>
                          <a:spcPts val="0"/>
                        </a:spcAft>
                      </a:pPr>
                      <a:r>
                        <a:rPr lang="es-ES" sz="1600" b="1" baseline="0" dirty="0" smtClean="0">
                          <a:solidFill>
                            <a:schemeClr val="bg1"/>
                          </a:solidFill>
                          <a:latin typeface="Times New Roman"/>
                          <a:ea typeface="Times New Roman"/>
                          <a:cs typeface="Times New Roman"/>
                        </a:rPr>
                        <a:t>- (Clausura)</a:t>
                      </a:r>
                      <a:endParaRPr lang="es-ES" sz="1600" b="1" dirty="0" smtClean="0">
                        <a:solidFill>
                          <a:schemeClr val="bg1"/>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584840">
                <a:tc>
                  <a:txBody>
                    <a:bodyPr/>
                    <a:lstStyle/>
                    <a:p>
                      <a:pPr algn="ctr">
                        <a:spcAft>
                          <a:spcPts val="0"/>
                        </a:spcAft>
                      </a:pPr>
                      <a:r>
                        <a:rPr lang="es-ES" sz="1600" b="1" dirty="0" smtClean="0">
                          <a:solidFill>
                            <a:schemeClr val="bg1"/>
                          </a:solidFill>
                          <a:latin typeface="Times New Roman"/>
                          <a:ea typeface="Times New Roman"/>
                          <a:cs typeface="Times New Roman"/>
                        </a:rPr>
                        <a:t>Carlos</a:t>
                      </a:r>
                      <a:r>
                        <a:rPr lang="es-ES" sz="1600" b="1" baseline="0" dirty="0" smtClean="0">
                          <a:solidFill>
                            <a:schemeClr val="bg1"/>
                          </a:solidFill>
                          <a:latin typeface="Times New Roman"/>
                          <a:ea typeface="Times New Roman"/>
                          <a:cs typeface="Times New Roman"/>
                        </a:rPr>
                        <a:t> Salas</a:t>
                      </a:r>
                      <a:endParaRPr lang="es-AR" sz="1600" b="1" dirty="0">
                        <a:solidFill>
                          <a:schemeClr val="bg1"/>
                        </a:solidFill>
                        <a:latin typeface="Times New Roman"/>
                        <a:ea typeface="Times New Roman"/>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spcAft>
                          <a:spcPts val="0"/>
                        </a:spcAft>
                        <a:buFont typeface="Arial" pitchFamily="34" charset="0"/>
                        <a:buChar char="•"/>
                      </a:pPr>
                      <a:r>
                        <a:rPr lang="es-ES" sz="1600" b="1" dirty="0" smtClean="0">
                          <a:solidFill>
                            <a:schemeClr val="bg1"/>
                          </a:solidFill>
                          <a:latin typeface="Times New Roman"/>
                          <a:ea typeface="Times New Roman"/>
                          <a:cs typeface="Times New Roman"/>
                        </a:rPr>
                        <a:t>Na</a:t>
                      </a:r>
                    </a:p>
                    <a:p>
                      <a:pPr algn="just">
                        <a:spcAft>
                          <a:spcPts val="0"/>
                        </a:spcAft>
                        <a:buFont typeface="Arial" pitchFamily="34" charset="0"/>
                        <a:buChar char="•"/>
                      </a:pPr>
                      <a:r>
                        <a:rPr lang="es-ES" sz="1600" b="1" dirty="0" smtClean="0">
                          <a:solidFill>
                            <a:schemeClr val="bg1"/>
                          </a:solidFill>
                          <a:latin typeface="Times New Roman"/>
                          <a:ea typeface="Times New Roman"/>
                          <a:cs typeface="Times New Roman"/>
                        </a:rPr>
                        <a:t>Drenaje deficiente</a:t>
                      </a:r>
                    </a:p>
                    <a:p>
                      <a:pPr algn="just">
                        <a:spcAft>
                          <a:spcPts val="0"/>
                        </a:spcAft>
                        <a:buFont typeface="Arial" pitchFamily="34" charset="0"/>
                        <a:buChar char="•"/>
                      </a:pPr>
                      <a:r>
                        <a:rPr lang="es-ES" sz="1600" b="1" dirty="0" smtClean="0">
                          <a:solidFill>
                            <a:schemeClr val="bg1"/>
                          </a:solidFill>
                          <a:latin typeface="Times New Roman"/>
                          <a:ea typeface="Times New Roman"/>
                          <a:cs typeface="Times New Roman"/>
                        </a:rPr>
                        <a:t>Baja CIC</a:t>
                      </a: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 sz="1600" b="1" dirty="0" smtClean="0">
                          <a:solidFill>
                            <a:schemeClr val="bg1"/>
                          </a:solidFill>
                          <a:latin typeface="Times New Roman"/>
                          <a:ea typeface="Times New Roman"/>
                          <a:cs typeface="Times New Roman"/>
                        </a:rPr>
                        <a:t>Grave</a:t>
                      </a: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spcAft>
                          <a:spcPts val="0"/>
                        </a:spcAft>
                        <a:buFont typeface="Arial" pitchFamily="34" charset="0"/>
                        <a:buNone/>
                      </a:pPr>
                      <a:r>
                        <a:rPr lang="es-ES" sz="1600" b="1" dirty="0" smtClean="0">
                          <a:solidFill>
                            <a:schemeClr val="bg1"/>
                          </a:solidFill>
                          <a:latin typeface="Times New Roman"/>
                          <a:ea typeface="Times New Roman"/>
                          <a:cs typeface="Times New Roman"/>
                        </a:rPr>
                        <a:t>-Ganadero</a:t>
                      </a:r>
                      <a:r>
                        <a:rPr lang="es-ES" sz="1600" b="1" baseline="0" dirty="0" smtClean="0">
                          <a:solidFill>
                            <a:schemeClr val="bg1"/>
                          </a:solidFill>
                          <a:latin typeface="Times New Roman"/>
                          <a:ea typeface="Times New Roman"/>
                          <a:cs typeface="Times New Roman"/>
                        </a:rPr>
                        <a:t> sobre campo natural</a:t>
                      </a:r>
                    </a:p>
                    <a:p>
                      <a:pPr algn="just">
                        <a:spcAft>
                          <a:spcPts val="0"/>
                        </a:spcAft>
                        <a:buFont typeface="Arial" pitchFamily="34" charset="0"/>
                        <a:buNone/>
                      </a:pPr>
                      <a:r>
                        <a:rPr lang="es-ES" sz="1600" b="1" baseline="0" dirty="0" smtClean="0">
                          <a:solidFill>
                            <a:schemeClr val="bg1"/>
                          </a:solidFill>
                          <a:latin typeface="Times New Roman"/>
                          <a:ea typeface="Times New Roman"/>
                          <a:cs typeface="Times New Roman"/>
                        </a:rPr>
                        <a:t>-Forestal</a:t>
                      </a:r>
                    </a:p>
                    <a:p>
                      <a:pPr algn="just">
                        <a:spcAft>
                          <a:spcPts val="0"/>
                        </a:spcAft>
                        <a:buFont typeface="Arial" pitchFamily="34" charset="0"/>
                        <a:buNone/>
                      </a:pPr>
                      <a:r>
                        <a:rPr lang="es-ES" sz="1600" b="1" baseline="0" dirty="0" smtClean="0">
                          <a:solidFill>
                            <a:schemeClr val="bg1"/>
                          </a:solidFill>
                          <a:latin typeface="Times New Roman"/>
                          <a:ea typeface="Times New Roman"/>
                          <a:cs typeface="Times New Roman"/>
                        </a:rPr>
                        <a:t>-Silvopastoril</a:t>
                      </a:r>
                      <a:endParaRPr lang="es-ES" sz="1600" b="1" dirty="0" smtClean="0">
                        <a:solidFill>
                          <a:schemeClr val="bg1"/>
                        </a:solidFill>
                        <a:latin typeface="Times New Roman"/>
                        <a:ea typeface="Times New Roman"/>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l">
                        <a:spcAft>
                          <a:spcPts val="0"/>
                        </a:spcAft>
                      </a:pPr>
                      <a:r>
                        <a:rPr lang="es-ES" sz="1600" b="1" baseline="0" dirty="0" smtClean="0">
                          <a:solidFill>
                            <a:schemeClr val="bg1"/>
                          </a:solidFill>
                          <a:latin typeface="Times New Roman"/>
                          <a:ea typeface="Times New Roman"/>
                          <a:cs typeface="Times New Roman"/>
                        </a:rPr>
                        <a:t>-Clausura</a:t>
                      </a:r>
                    </a:p>
                    <a:p>
                      <a:pPr algn="l">
                        <a:spcAft>
                          <a:spcPts val="0"/>
                        </a:spcAft>
                      </a:pPr>
                      <a:r>
                        <a:rPr lang="es-ES" sz="1600" b="1" baseline="0" dirty="0" smtClean="0">
                          <a:solidFill>
                            <a:schemeClr val="bg1"/>
                          </a:solidFill>
                          <a:latin typeface="Times New Roman"/>
                          <a:ea typeface="Times New Roman"/>
                          <a:cs typeface="Times New Roman"/>
                        </a:rPr>
                        <a:t>-Pastoreo rotativo</a:t>
                      </a:r>
                    </a:p>
                    <a:p>
                      <a:pPr algn="l">
                        <a:spcAft>
                          <a:spcPts val="0"/>
                        </a:spcAft>
                      </a:pPr>
                      <a:r>
                        <a:rPr lang="es-ES" sz="1600" b="1" baseline="0" dirty="0" smtClean="0">
                          <a:solidFill>
                            <a:schemeClr val="bg1"/>
                          </a:solidFill>
                          <a:latin typeface="Times New Roman"/>
                          <a:ea typeface="Times New Roman"/>
                          <a:cs typeface="Times New Roman"/>
                        </a:rPr>
                        <a:t>-Forestación 3</a:t>
                      </a:r>
                      <a:endParaRPr lang="es-ES" sz="1600" b="1" dirty="0" smtClean="0">
                        <a:solidFill>
                          <a:schemeClr val="bg1"/>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584840">
                <a:tc>
                  <a:txBody>
                    <a:bodyPr/>
                    <a:lstStyle/>
                    <a:p>
                      <a:pPr algn="ctr">
                        <a:spcAft>
                          <a:spcPts val="0"/>
                        </a:spcAft>
                      </a:pPr>
                      <a:r>
                        <a:rPr lang="es-AR" sz="1600" b="1" dirty="0" err="1" smtClean="0">
                          <a:solidFill>
                            <a:schemeClr val="bg1"/>
                          </a:solidFill>
                          <a:latin typeface="Times New Roman"/>
                          <a:ea typeface="Times New Roman"/>
                          <a:cs typeface="Times New Roman"/>
                        </a:rPr>
                        <a:t>Drabble</a:t>
                      </a:r>
                      <a:endParaRPr lang="es-AR" sz="1600" b="1" dirty="0">
                        <a:solidFill>
                          <a:schemeClr val="bg1"/>
                        </a:solidFill>
                        <a:latin typeface="Times New Roman"/>
                        <a:ea typeface="Times New Roman"/>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spcAft>
                          <a:spcPts val="0"/>
                        </a:spcAft>
                        <a:buFont typeface="Arial" pitchFamily="34" charset="0"/>
                        <a:buNone/>
                      </a:pPr>
                      <a:r>
                        <a:rPr lang="es-ES" sz="1600" b="1" dirty="0" smtClean="0">
                          <a:solidFill>
                            <a:schemeClr val="bg1"/>
                          </a:solidFill>
                          <a:latin typeface="Times New Roman"/>
                          <a:ea typeface="Times New Roman"/>
                          <a:cs typeface="Times New Roman"/>
                        </a:rPr>
                        <a:t>-Na</a:t>
                      </a:r>
                    </a:p>
                    <a:p>
                      <a:pPr algn="just">
                        <a:spcAft>
                          <a:spcPts val="0"/>
                        </a:spcAft>
                        <a:buFont typeface="Arial" pitchFamily="34" charset="0"/>
                        <a:buNone/>
                      </a:pPr>
                      <a:r>
                        <a:rPr lang="es-ES" sz="1600" b="1" dirty="0" smtClean="0">
                          <a:solidFill>
                            <a:schemeClr val="bg1"/>
                          </a:solidFill>
                          <a:latin typeface="Times New Roman"/>
                          <a:ea typeface="Times New Roman"/>
                          <a:cs typeface="Times New Roman"/>
                        </a:rPr>
                        <a:t>-Drenaje</a:t>
                      </a:r>
                      <a:r>
                        <a:rPr lang="es-ES" sz="1600" b="1" baseline="0" dirty="0" smtClean="0">
                          <a:solidFill>
                            <a:schemeClr val="bg1"/>
                          </a:solidFill>
                          <a:latin typeface="Times New Roman"/>
                          <a:ea typeface="Times New Roman"/>
                          <a:cs typeface="Times New Roman"/>
                        </a:rPr>
                        <a:t> deficiente</a:t>
                      </a:r>
                    </a:p>
                    <a:p>
                      <a:pPr algn="just">
                        <a:spcAft>
                          <a:spcPts val="0"/>
                        </a:spcAft>
                        <a:buFont typeface="Arial" pitchFamily="34" charset="0"/>
                        <a:buNone/>
                      </a:pPr>
                      <a:r>
                        <a:rPr lang="es-ES" sz="1600" b="1" baseline="0" dirty="0" smtClean="0">
                          <a:solidFill>
                            <a:schemeClr val="bg1"/>
                          </a:solidFill>
                          <a:latin typeface="Times New Roman"/>
                          <a:ea typeface="Times New Roman"/>
                          <a:cs typeface="Times New Roman"/>
                        </a:rPr>
                        <a:t>-Sales</a:t>
                      </a:r>
                      <a:endParaRPr lang="es-ES" sz="1600" b="1" dirty="0" smtClean="0">
                        <a:solidFill>
                          <a:schemeClr val="bg1"/>
                        </a:solidFill>
                        <a:latin typeface="Times New Roman"/>
                        <a:ea typeface="Times New Roman"/>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 sz="1600" b="1" dirty="0" smtClean="0">
                          <a:solidFill>
                            <a:schemeClr val="bg1"/>
                          </a:solidFill>
                          <a:latin typeface="Times New Roman"/>
                          <a:ea typeface="Times New Roman"/>
                          <a:cs typeface="Times New Roman"/>
                        </a:rPr>
                        <a:t>Variable</a:t>
                      </a:r>
                    </a:p>
                    <a:p>
                      <a:pPr marL="0" marR="0" indent="0" algn="just" defTabSz="914400" rtl="0" eaLnBrk="1" fontAlgn="auto" latinLnBrk="0" hangingPunct="1">
                        <a:lnSpc>
                          <a:spcPct val="100000"/>
                        </a:lnSpc>
                        <a:spcBef>
                          <a:spcPts val="0"/>
                        </a:spcBef>
                        <a:spcAft>
                          <a:spcPts val="0"/>
                        </a:spcAft>
                        <a:buClrTx/>
                        <a:buSzTx/>
                        <a:buFontTx/>
                        <a:buNone/>
                        <a:tabLst/>
                        <a:defRPr/>
                      </a:pPr>
                      <a:r>
                        <a:rPr lang="es-ES" sz="1600" b="1" dirty="0" smtClean="0">
                          <a:solidFill>
                            <a:schemeClr val="bg1"/>
                          </a:solidFill>
                          <a:latin typeface="Times New Roman"/>
                          <a:ea typeface="Times New Roman"/>
                          <a:cs typeface="Times New Roman"/>
                        </a:rPr>
                        <a:t>(grave)</a:t>
                      </a: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spcAft>
                          <a:spcPts val="0"/>
                        </a:spcAft>
                        <a:buFont typeface="Arial" pitchFamily="34" charset="0"/>
                        <a:buNone/>
                      </a:pPr>
                      <a:r>
                        <a:rPr lang="es-ES" sz="1600" b="1" dirty="0" smtClean="0">
                          <a:solidFill>
                            <a:schemeClr val="bg1"/>
                          </a:solidFill>
                          <a:latin typeface="Times New Roman"/>
                          <a:ea typeface="Times New Roman"/>
                          <a:cs typeface="Times New Roman"/>
                        </a:rPr>
                        <a:t>Ganadero</a:t>
                      </a:r>
                      <a:r>
                        <a:rPr lang="es-ES" sz="1600" b="1" baseline="0" dirty="0" smtClean="0">
                          <a:solidFill>
                            <a:schemeClr val="bg1"/>
                          </a:solidFill>
                          <a:latin typeface="Times New Roman"/>
                          <a:ea typeface="Times New Roman"/>
                          <a:cs typeface="Times New Roman"/>
                        </a:rPr>
                        <a:t> sobre campo natural</a:t>
                      </a:r>
                    </a:p>
                    <a:p>
                      <a:pPr algn="just">
                        <a:spcAft>
                          <a:spcPts val="0"/>
                        </a:spcAft>
                        <a:buFont typeface="Arial" pitchFamily="34" charset="0"/>
                        <a:buChar char="•"/>
                      </a:pPr>
                      <a:r>
                        <a:rPr lang="es-ES" sz="1600" b="1" baseline="0" dirty="0" smtClean="0">
                          <a:solidFill>
                            <a:schemeClr val="bg1"/>
                          </a:solidFill>
                          <a:latin typeface="Times New Roman"/>
                          <a:ea typeface="Times New Roman"/>
                          <a:cs typeface="Times New Roman"/>
                        </a:rPr>
                        <a:t>Forestal</a:t>
                      </a:r>
                    </a:p>
                    <a:p>
                      <a:pPr algn="just">
                        <a:spcAft>
                          <a:spcPts val="0"/>
                        </a:spcAft>
                        <a:buFont typeface="Arial" pitchFamily="34" charset="0"/>
                        <a:buChar char="•"/>
                      </a:pPr>
                      <a:r>
                        <a:rPr lang="es-ES" sz="1600" b="1" baseline="0" dirty="0" smtClean="0">
                          <a:solidFill>
                            <a:schemeClr val="bg1"/>
                          </a:solidFill>
                          <a:latin typeface="Times New Roman"/>
                          <a:ea typeface="Times New Roman"/>
                          <a:cs typeface="Times New Roman"/>
                        </a:rPr>
                        <a:t>Silvopastoril</a:t>
                      </a:r>
                      <a:endParaRPr lang="es-ES" sz="1600" b="1" dirty="0" smtClean="0">
                        <a:solidFill>
                          <a:schemeClr val="bg1"/>
                        </a:solidFill>
                        <a:latin typeface="Times New Roman"/>
                        <a:ea typeface="Times New Roman"/>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l">
                        <a:spcAft>
                          <a:spcPts val="0"/>
                        </a:spcAft>
                      </a:pPr>
                      <a:r>
                        <a:rPr lang="es-ES" sz="1600" b="1" baseline="0" dirty="0" smtClean="0">
                          <a:solidFill>
                            <a:schemeClr val="bg1"/>
                          </a:solidFill>
                          <a:latin typeface="Times New Roman"/>
                          <a:ea typeface="Times New Roman"/>
                          <a:cs typeface="Times New Roman"/>
                        </a:rPr>
                        <a:t>-Clausura</a:t>
                      </a:r>
                    </a:p>
                    <a:p>
                      <a:pPr algn="l">
                        <a:spcAft>
                          <a:spcPts val="0"/>
                        </a:spcAft>
                      </a:pPr>
                      <a:r>
                        <a:rPr lang="es-ES" sz="1600" b="1" baseline="0" dirty="0" smtClean="0">
                          <a:solidFill>
                            <a:schemeClr val="bg1"/>
                          </a:solidFill>
                          <a:latin typeface="Times New Roman"/>
                          <a:ea typeface="Times New Roman"/>
                          <a:cs typeface="Times New Roman"/>
                        </a:rPr>
                        <a:t>-Pastoreo rotativo</a:t>
                      </a:r>
                    </a:p>
                    <a:p>
                      <a:pPr algn="l">
                        <a:spcAft>
                          <a:spcPts val="0"/>
                        </a:spcAft>
                      </a:pPr>
                      <a:r>
                        <a:rPr lang="es-ES" sz="1600" b="1" baseline="0" dirty="0" smtClean="0">
                          <a:solidFill>
                            <a:schemeClr val="bg1"/>
                          </a:solidFill>
                          <a:latin typeface="Times New Roman"/>
                          <a:ea typeface="Times New Roman"/>
                          <a:cs typeface="Times New Roman"/>
                        </a:rPr>
                        <a:t>-Forestación 2</a:t>
                      </a:r>
                      <a:endParaRPr lang="es-ES" sz="1600" b="1" dirty="0" smtClean="0">
                        <a:solidFill>
                          <a:schemeClr val="bg1"/>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r h="1145301">
                <a:tc>
                  <a:txBody>
                    <a:bodyPr/>
                    <a:lstStyle/>
                    <a:p>
                      <a:pPr algn="ctr">
                        <a:spcAft>
                          <a:spcPts val="0"/>
                        </a:spcAft>
                      </a:pPr>
                      <a:r>
                        <a:rPr lang="es-AR" sz="1600" b="1" dirty="0" smtClean="0">
                          <a:solidFill>
                            <a:schemeClr val="bg1"/>
                          </a:solidFill>
                          <a:latin typeface="Times New Roman"/>
                          <a:ea typeface="Times New Roman"/>
                          <a:cs typeface="Times New Roman"/>
                        </a:rPr>
                        <a:t>La</a:t>
                      </a:r>
                      <a:r>
                        <a:rPr lang="es-AR" sz="1600" b="1" baseline="0" dirty="0" smtClean="0">
                          <a:solidFill>
                            <a:schemeClr val="bg1"/>
                          </a:solidFill>
                          <a:latin typeface="Times New Roman"/>
                          <a:ea typeface="Times New Roman"/>
                          <a:cs typeface="Times New Roman"/>
                        </a:rPr>
                        <a:t> Paulina</a:t>
                      </a:r>
                      <a:endParaRPr lang="es-AR" sz="1600" b="1" dirty="0">
                        <a:solidFill>
                          <a:schemeClr val="bg1"/>
                        </a:solidFill>
                        <a:latin typeface="Times New Roman"/>
                        <a:ea typeface="Times New Roman"/>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spcAft>
                          <a:spcPts val="0"/>
                        </a:spcAft>
                        <a:buFont typeface="Arial" pitchFamily="34" charset="0"/>
                        <a:buNone/>
                      </a:pPr>
                      <a:r>
                        <a:rPr lang="es-ES" sz="1600" b="1" dirty="0" smtClean="0">
                          <a:solidFill>
                            <a:schemeClr val="bg1"/>
                          </a:solidFill>
                          <a:latin typeface="Times New Roman"/>
                          <a:ea typeface="Times New Roman"/>
                          <a:cs typeface="Times New Roman"/>
                        </a:rPr>
                        <a:t>-Na</a:t>
                      </a:r>
                    </a:p>
                    <a:p>
                      <a:pPr algn="just">
                        <a:spcAft>
                          <a:spcPts val="0"/>
                        </a:spcAft>
                        <a:buFont typeface="Arial" pitchFamily="34" charset="0"/>
                        <a:buNone/>
                      </a:pPr>
                      <a:r>
                        <a:rPr lang="es-ES" sz="1600" b="1" dirty="0" smtClean="0">
                          <a:solidFill>
                            <a:schemeClr val="bg1"/>
                          </a:solidFill>
                          <a:latin typeface="Times New Roman"/>
                          <a:ea typeface="Times New Roman"/>
                          <a:cs typeface="Times New Roman"/>
                        </a:rPr>
                        <a:t>-Exceso de agua</a:t>
                      </a: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spcAft>
                          <a:spcPts val="0"/>
                        </a:spcAft>
                      </a:pPr>
                      <a:r>
                        <a:rPr lang="es-ES" sz="1600" b="1" dirty="0" smtClean="0">
                          <a:solidFill>
                            <a:schemeClr val="bg1"/>
                          </a:solidFill>
                          <a:latin typeface="Times New Roman"/>
                          <a:ea typeface="Times New Roman"/>
                          <a:cs typeface="Times New Roman"/>
                        </a:rPr>
                        <a:t>Ligero</a:t>
                      </a:r>
                      <a:endParaRPr lang="es-ES" sz="1600" b="1" dirty="0">
                        <a:solidFill>
                          <a:schemeClr val="bg1"/>
                        </a:solidFill>
                        <a:latin typeface="Times New Roman"/>
                        <a:ea typeface="Times New Roman"/>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spcAft>
                          <a:spcPts val="0"/>
                        </a:spcAft>
                        <a:buFont typeface="Arial" pitchFamily="34" charset="0"/>
                        <a:buNone/>
                      </a:pPr>
                      <a:r>
                        <a:rPr lang="es-ES" sz="1600" b="1" dirty="0" smtClean="0">
                          <a:solidFill>
                            <a:schemeClr val="bg1"/>
                          </a:solidFill>
                          <a:latin typeface="Times New Roman"/>
                          <a:ea typeface="Times New Roman"/>
                          <a:cs typeface="Times New Roman"/>
                        </a:rPr>
                        <a:t>-Ganadero</a:t>
                      </a:r>
                      <a:r>
                        <a:rPr lang="es-ES" sz="1600" b="1" baseline="0" dirty="0" smtClean="0">
                          <a:solidFill>
                            <a:schemeClr val="bg1"/>
                          </a:solidFill>
                          <a:latin typeface="Times New Roman"/>
                          <a:ea typeface="Times New Roman"/>
                          <a:cs typeface="Times New Roman"/>
                        </a:rPr>
                        <a:t> sobre campo natural</a:t>
                      </a:r>
                    </a:p>
                    <a:p>
                      <a:pPr algn="just">
                        <a:spcAft>
                          <a:spcPts val="0"/>
                        </a:spcAft>
                        <a:buFont typeface="Arial" pitchFamily="34" charset="0"/>
                        <a:buNone/>
                      </a:pPr>
                      <a:r>
                        <a:rPr lang="es-ES" sz="1600" b="1" baseline="0" dirty="0" smtClean="0">
                          <a:solidFill>
                            <a:schemeClr val="bg1"/>
                          </a:solidFill>
                          <a:latin typeface="Times New Roman"/>
                          <a:ea typeface="Times New Roman"/>
                          <a:cs typeface="Times New Roman"/>
                        </a:rPr>
                        <a:t>-Silvopastoril</a:t>
                      </a:r>
                    </a:p>
                    <a:p>
                      <a:pPr algn="just">
                        <a:spcAft>
                          <a:spcPts val="0"/>
                        </a:spcAft>
                        <a:buFont typeface="Arial" pitchFamily="34" charset="0"/>
                        <a:buNone/>
                      </a:pPr>
                      <a:r>
                        <a:rPr lang="es-ES" sz="1600" b="1" baseline="0" dirty="0" smtClean="0">
                          <a:solidFill>
                            <a:schemeClr val="bg1"/>
                          </a:solidFill>
                          <a:latin typeface="Times New Roman"/>
                          <a:ea typeface="Times New Roman"/>
                          <a:cs typeface="Times New Roman"/>
                        </a:rPr>
                        <a:t>-Forestal</a:t>
                      </a: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l">
                        <a:spcAft>
                          <a:spcPts val="0"/>
                        </a:spcAft>
                      </a:pPr>
                      <a:r>
                        <a:rPr lang="es-ES" sz="1600" b="1" dirty="0" smtClean="0">
                          <a:solidFill>
                            <a:schemeClr val="bg1"/>
                          </a:solidFill>
                          <a:latin typeface="Times New Roman"/>
                          <a:ea typeface="Times New Roman"/>
                          <a:cs typeface="Times New Roman"/>
                        </a:rPr>
                        <a:t>-Pastoreo racional</a:t>
                      </a:r>
                    </a:p>
                    <a:p>
                      <a:pPr algn="l">
                        <a:spcAft>
                          <a:spcPts val="0"/>
                        </a:spcAft>
                      </a:pPr>
                      <a:r>
                        <a:rPr lang="es-ES" sz="1600" b="1" dirty="0" smtClean="0">
                          <a:solidFill>
                            <a:schemeClr val="bg1"/>
                          </a:solidFill>
                          <a:latin typeface="Times New Roman"/>
                          <a:ea typeface="Times New Roman"/>
                          <a:cs typeface="Times New Roman"/>
                        </a:rPr>
                        <a:t>-Forestación</a:t>
                      </a:r>
                      <a:r>
                        <a:rPr lang="es-ES" sz="1600" b="1" baseline="0" dirty="0" smtClean="0">
                          <a:solidFill>
                            <a:schemeClr val="bg1"/>
                          </a:solidFill>
                          <a:latin typeface="Times New Roman"/>
                          <a:ea typeface="Times New Roman"/>
                          <a:cs typeface="Times New Roman"/>
                        </a:rPr>
                        <a:t> 2</a:t>
                      </a:r>
                      <a:endParaRPr lang="es-ES" sz="1600" b="1" dirty="0" smtClean="0">
                        <a:solidFill>
                          <a:schemeClr val="bg1"/>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bl>
          </a:graphicData>
        </a:graphic>
      </p:graphicFrame>
      <p:sp>
        <p:nvSpPr>
          <p:cNvPr id="3" name="2 Rectángulo"/>
          <p:cNvSpPr/>
          <p:nvPr/>
        </p:nvSpPr>
        <p:spPr>
          <a:xfrm>
            <a:off x="0" y="131763"/>
            <a:ext cx="9144000" cy="12662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sp>
        <p:nvSpPr>
          <p:cNvPr id="5" name="4 Rectángulo"/>
          <p:cNvSpPr/>
          <p:nvPr/>
        </p:nvSpPr>
        <p:spPr>
          <a:xfrm>
            <a:off x="0" y="1382177"/>
            <a:ext cx="9144000" cy="217501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sp>
        <p:nvSpPr>
          <p:cNvPr id="6" name="5 Rectángulo"/>
          <p:cNvSpPr/>
          <p:nvPr/>
        </p:nvSpPr>
        <p:spPr>
          <a:xfrm>
            <a:off x="0" y="3557194"/>
            <a:ext cx="9144000" cy="125041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sp>
        <p:nvSpPr>
          <p:cNvPr id="7" name="6 Rectángulo"/>
          <p:cNvSpPr/>
          <p:nvPr/>
        </p:nvSpPr>
        <p:spPr>
          <a:xfrm>
            <a:off x="0" y="4807608"/>
            <a:ext cx="9144000" cy="9256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sp>
        <p:nvSpPr>
          <p:cNvPr id="8" name="7 Rectángulo"/>
          <p:cNvSpPr/>
          <p:nvPr/>
        </p:nvSpPr>
        <p:spPr>
          <a:xfrm>
            <a:off x="1397" y="5746341"/>
            <a:ext cx="9144000" cy="122602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0" nodeType="clickEffect">
                                  <p:stCondLst>
                                    <p:cond delay="0"/>
                                  </p:stCondLst>
                                  <p:childTnLst>
                                    <p:animEffect transition="out" filter="box(in)">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grpId="0" nodeType="clickEffect">
                                  <p:stCondLst>
                                    <p:cond delay="0"/>
                                  </p:stCondLst>
                                  <p:childTnLst>
                                    <p:animEffect transition="out" filter="box(in)">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grpId="0" nodeType="clickEffect">
                                  <p:stCondLst>
                                    <p:cond delay="0"/>
                                  </p:stCondLst>
                                  <p:childTnLst>
                                    <p:animEffect transition="out" filter="box(in)">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 presetClass="exit" presetSubtype="16" fill="hold" grpId="0" nodeType="clickEffect">
                                  <p:stCondLst>
                                    <p:cond delay="0"/>
                                  </p:stCondLst>
                                  <p:childTnLst>
                                    <p:animEffect transition="out" filter="box(in)">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3000375" y="214313"/>
          <a:ext cx="5786478" cy="6412299"/>
        </p:xfrm>
        <a:graphic>
          <a:graphicData uri="http://schemas.openxmlformats.org/drawingml/2006/table">
            <a:tbl>
              <a:tblPr/>
              <a:tblGrid>
                <a:gridCol w="1928826">
                  <a:extLst>
                    <a:ext uri="{9D8B030D-6E8A-4147-A177-3AD203B41FA5}">
                      <a16:colId xmlns:a16="http://schemas.microsoft.com/office/drawing/2014/main" val="20000"/>
                    </a:ext>
                  </a:extLst>
                </a:gridCol>
                <a:gridCol w="1928826">
                  <a:extLst>
                    <a:ext uri="{9D8B030D-6E8A-4147-A177-3AD203B41FA5}">
                      <a16:colId xmlns:a16="http://schemas.microsoft.com/office/drawing/2014/main" val="20001"/>
                    </a:ext>
                  </a:extLst>
                </a:gridCol>
                <a:gridCol w="1928826">
                  <a:extLst>
                    <a:ext uri="{9D8B030D-6E8A-4147-A177-3AD203B41FA5}">
                      <a16:colId xmlns:a16="http://schemas.microsoft.com/office/drawing/2014/main" val="20002"/>
                    </a:ext>
                  </a:extLst>
                </a:gridCol>
              </a:tblGrid>
              <a:tr h="191431">
                <a:tc>
                  <a:txBody>
                    <a:bodyPr/>
                    <a:lstStyle/>
                    <a:p>
                      <a:pPr algn="ctr">
                        <a:spcAft>
                          <a:spcPts val="0"/>
                        </a:spcAft>
                      </a:pPr>
                      <a:r>
                        <a:rPr lang="es-MX" sz="1200" b="1" dirty="0">
                          <a:solidFill>
                            <a:schemeClr val="bg1"/>
                          </a:solidFill>
                          <a:latin typeface="Times New Roman"/>
                          <a:ea typeface="Times New Roman"/>
                          <a:cs typeface="Times New Roman"/>
                        </a:rPr>
                        <a:t>Sensibles</a:t>
                      </a:r>
                      <a:endParaRPr lang="es-AR" sz="1200" dirty="0">
                        <a:solidFill>
                          <a:schemeClr val="bg1"/>
                        </a:solidFill>
                        <a:latin typeface="Times New Roman"/>
                        <a:ea typeface="Times New Roman"/>
                        <a:cs typeface="Times New Roman"/>
                      </a:endParaRPr>
                    </a:p>
                  </a:txBody>
                  <a:tcPr marL="44450" marR="4445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MX" sz="1200" b="1">
                          <a:solidFill>
                            <a:schemeClr val="bg1"/>
                          </a:solidFill>
                          <a:latin typeface="Times New Roman"/>
                          <a:ea typeface="Times New Roman"/>
                          <a:cs typeface="Times New Roman"/>
                        </a:rPr>
                        <a:t>Semitolerantes</a:t>
                      </a:r>
                      <a:endParaRPr lang="es-AR" sz="1200">
                        <a:solidFill>
                          <a:schemeClr val="bg1"/>
                        </a:solidFill>
                        <a:latin typeface="Times New Roman"/>
                        <a:ea typeface="Times New Roman"/>
                        <a:cs typeface="Times New Roman"/>
                      </a:endParaRPr>
                    </a:p>
                  </a:txBody>
                  <a:tcPr marL="44450" marR="4445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spcAft>
                          <a:spcPts val="0"/>
                        </a:spcAft>
                      </a:pPr>
                      <a:r>
                        <a:rPr lang="es-MX" sz="1200" b="1">
                          <a:solidFill>
                            <a:schemeClr val="bg1"/>
                          </a:solidFill>
                          <a:latin typeface="Times New Roman"/>
                          <a:ea typeface="Times New Roman"/>
                          <a:cs typeface="Times New Roman"/>
                        </a:rPr>
                        <a:t>Tolerantes</a:t>
                      </a:r>
                      <a:endParaRPr lang="es-AR" sz="1200">
                        <a:solidFill>
                          <a:schemeClr val="bg1"/>
                        </a:solidFill>
                        <a:latin typeface="Times New Roman"/>
                        <a:ea typeface="Times New Roman"/>
                        <a:cs typeface="Times New Roman"/>
                      </a:endParaRPr>
                    </a:p>
                  </a:txBody>
                  <a:tcPr marL="44450" marR="4445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382862">
                <a:tc>
                  <a:txBody>
                    <a:bodyPr/>
                    <a:lstStyle/>
                    <a:p>
                      <a:pPr>
                        <a:spcAft>
                          <a:spcPts val="0"/>
                        </a:spcAft>
                      </a:pPr>
                      <a:r>
                        <a:rPr lang="es-MX" sz="1200">
                          <a:solidFill>
                            <a:schemeClr val="bg1"/>
                          </a:solidFill>
                          <a:latin typeface="Times New Roman"/>
                          <a:ea typeface="Times New Roman"/>
                          <a:cs typeface="Times New Roman"/>
                        </a:rPr>
                        <a:t>Persea americana (aguacate)</a:t>
                      </a:r>
                      <a:endParaRPr lang="es-AR" sz="1200">
                        <a:solidFill>
                          <a:schemeClr val="bg1"/>
                        </a:solidFill>
                        <a:latin typeface="Times New Roman"/>
                        <a:ea typeface="Times New Roman"/>
                        <a:cs typeface="Times New Roman"/>
                      </a:endParaRPr>
                    </a:p>
                  </a:txBody>
                  <a:tcPr marL="44450" marR="44450" marT="0" marB="0">
                    <a:lnL>
                      <a:noFill/>
                    </a:lnL>
                    <a:lnR>
                      <a:noFill/>
                    </a:lnR>
                    <a:lnT w="12700" cap="flat" cmpd="sng" algn="ctr">
                      <a:solidFill>
                        <a:srgbClr val="000000"/>
                      </a:solidFill>
                      <a:prstDash val="solid"/>
                      <a:round/>
                      <a:headEnd type="none" w="med" len="med"/>
                      <a:tailEnd type="none" w="med" len="med"/>
                    </a:lnT>
                    <a:lnB>
                      <a:noFill/>
                    </a:lnB>
                    <a:solidFill>
                      <a:schemeClr val="tx1"/>
                    </a:solidFill>
                  </a:tcPr>
                </a:tc>
                <a:tc>
                  <a:txBody>
                    <a:bodyPr/>
                    <a:lstStyle/>
                    <a:p>
                      <a:pPr>
                        <a:spcAft>
                          <a:spcPts val="0"/>
                        </a:spcAft>
                      </a:pPr>
                      <a:r>
                        <a:rPr lang="es-MX" sz="1200">
                          <a:solidFill>
                            <a:schemeClr val="bg1"/>
                          </a:solidFill>
                          <a:latin typeface="Times New Roman"/>
                          <a:ea typeface="Times New Roman"/>
                          <a:cs typeface="Times New Roman"/>
                        </a:rPr>
                        <a:t>Penisetum typhoides (mijo perla)</a:t>
                      </a:r>
                      <a:endParaRPr lang="es-AR" sz="1200">
                        <a:solidFill>
                          <a:schemeClr val="bg1"/>
                        </a:solidFill>
                        <a:latin typeface="Times New Roman"/>
                        <a:ea typeface="Times New Roman"/>
                        <a:cs typeface="Times New Roman"/>
                      </a:endParaRPr>
                    </a:p>
                  </a:txBody>
                  <a:tcPr marL="44450" marR="44450" marT="0" marB="0">
                    <a:lnL>
                      <a:noFill/>
                    </a:lnL>
                    <a:lnR>
                      <a:noFill/>
                    </a:lnR>
                    <a:lnT w="12700" cap="flat" cmpd="sng" algn="ctr">
                      <a:solidFill>
                        <a:srgbClr val="000000"/>
                      </a:solidFill>
                      <a:prstDash val="solid"/>
                      <a:round/>
                      <a:headEnd type="none" w="med" len="med"/>
                      <a:tailEnd type="none" w="med" len="med"/>
                    </a:lnT>
                    <a:lnB>
                      <a:noFill/>
                    </a:lnB>
                    <a:solidFill>
                      <a:schemeClr val="tx1"/>
                    </a:solidFill>
                  </a:tcPr>
                </a:tc>
                <a:tc>
                  <a:txBody>
                    <a:bodyPr/>
                    <a:lstStyle/>
                    <a:p>
                      <a:pPr>
                        <a:spcAft>
                          <a:spcPts val="0"/>
                        </a:spcAft>
                      </a:pPr>
                      <a:r>
                        <a:rPr lang="es-MX" sz="1200">
                          <a:solidFill>
                            <a:schemeClr val="bg1"/>
                          </a:solidFill>
                          <a:latin typeface="Times New Roman"/>
                          <a:ea typeface="Times New Roman"/>
                          <a:cs typeface="Times New Roman"/>
                        </a:rPr>
                        <a:t>Medicago sativa (alfalfa)</a:t>
                      </a:r>
                      <a:endParaRPr lang="es-AR" sz="1200">
                        <a:solidFill>
                          <a:schemeClr val="bg1"/>
                        </a:solidFill>
                        <a:latin typeface="Times New Roman"/>
                        <a:ea typeface="Times New Roman"/>
                        <a:cs typeface="Times New Roman"/>
                      </a:endParaRPr>
                    </a:p>
                  </a:txBody>
                  <a:tcPr marL="44450" marR="44450" marT="0" marB="0">
                    <a:lnL>
                      <a:noFill/>
                    </a:lnL>
                    <a:lnR>
                      <a:noFill/>
                    </a:lnR>
                    <a:lnT w="12700" cap="flat" cmpd="sng" algn="ctr">
                      <a:solidFill>
                        <a:srgbClr val="000000"/>
                      </a:solidFill>
                      <a:prstDash val="solid"/>
                      <a:round/>
                      <a:headEnd type="none" w="med" len="med"/>
                      <a:tailEnd type="none" w="med" len="med"/>
                    </a:lnT>
                    <a:lnB>
                      <a:noFill/>
                    </a:lnB>
                    <a:solidFill>
                      <a:schemeClr val="tx1"/>
                    </a:solidFill>
                  </a:tcPr>
                </a:tc>
                <a:extLst>
                  <a:ext uri="{0D108BD9-81ED-4DB2-BD59-A6C34878D82A}">
                    <a16:rowId xmlns:a16="http://schemas.microsoft.com/office/drawing/2014/main" val="10001"/>
                  </a:ext>
                </a:extLst>
              </a:tr>
              <a:tr h="247520">
                <a:tc>
                  <a:txBody>
                    <a:bodyPr/>
                    <a:lstStyle/>
                    <a:p>
                      <a:pPr>
                        <a:spcAft>
                          <a:spcPts val="0"/>
                        </a:spcAft>
                      </a:pPr>
                      <a:r>
                        <a:rPr lang="es-MX" sz="1200">
                          <a:solidFill>
                            <a:schemeClr val="bg1"/>
                          </a:solidFill>
                          <a:latin typeface="Times New Roman"/>
                          <a:ea typeface="Times New Roman"/>
                          <a:cs typeface="Times New Roman"/>
                        </a:rPr>
                        <a:t>Phaseolus vulgaris (poroto)</a:t>
                      </a:r>
                      <a:endParaRPr lang="es-AR"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tc>
                  <a:txBody>
                    <a:bodyPr/>
                    <a:lstStyle/>
                    <a:p>
                      <a:pPr>
                        <a:spcAft>
                          <a:spcPts val="0"/>
                        </a:spcAft>
                      </a:pPr>
                      <a:r>
                        <a:rPr lang="es-MX" sz="1200">
                          <a:solidFill>
                            <a:schemeClr val="bg1"/>
                          </a:solidFill>
                          <a:latin typeface="Times New Roman"/>
                          <a:ea typeface="Times New Roman"/>
                          <a:cs typeface="Times New Roman"/>
                        </a:rPr>
                        <a:t>Daucus carota (zanahoria)</a:t>
                      </a:r>
                      <a:endParaRPr lang="es-AR"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tc>
                  <a:txBody>
                    <a:bodyPr/>
                    <a:lstStyle/>
                    <a:p>
                      <a:pPr>
                        <a:spcAft>
                          <a:spcPts val="0"/>
                        </a:spcAft>
                      </a:pPr>
                      <a:r>
                        <a:rPr lang="es-MX" sz="1200">
                          <a:solidFill>
                            <a:schemeClr val="bg1"/>
                          </a:solidFill>
                          <a:latin typeface="Times New Roman"/>
                          <a:ea typeface="Times New Roman"/>
                          <a:cs typeface="Times New Roman"/>
                        </a:rPr>
                        <a:t>Hordeum vulgare (cebada)</a:t>
                      </a:r>
                      <a:endParaRPr lang="es-AR"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extLst>
                  <a:ext uri="{0D108BD9-81ED-4DB2-BD59-A6C34878D82A}">
                    <a16:rowId xmlns:a16="http://schemas.microsoft.com/office/drawing/2014/main" val="10002"/>
                  </a:ext>
                </a:extLst>
              </a:tr>
              <a:tr h="382862">
                <a:tc>
                  <a:txBody>
                    <a:bodyPr/>
                    <a:lstStyle/>
                    <a:p>
                      <a:pPr>
                        <a:spcAft>
                          <a:spcPts val="0"/>
                        </a:spcAft>
                      </a:pPr>
                      <a:r>
                        <a:rPr lang="es-MX" sz="1200">
                          <a:solidFill>
                            <a:schemeClr val="bg1"/>
                          </a:solidFill>
                          <a:latin typeface="Times New Roman"/>
                          <a:ea typeface="Times New Roman"/>
                          <a:cs typeface="Times New Roman"/>
                        </a:rPr>
                        <a:t>Gossypium hirsutum  germinación (algodón)</a:t>
                      </a:r>
                      <a:endParaRPr lang="es-AR"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tc>
                  <a:txBody>
                    <a:bodyPr/>
                    <a:lstStyle/>
                    <a:p>
                      <a:pPr>
                        <a:spcAft>
                          <a:spcPts val="0"/>
                        </a:spcAft>
                      </a:pPr>
                      <a:r>
                        <a:rPr lang="es-MX" sz="1200">
                          <a:solidFill>
                            <a:schemeClr val="bg1"/>
                          </a:solidFill>
                          <a:latin typeface="Times New Roman"/>
                          <a:ea typeface="Times New Roman"/>
                          <a:cs typeface="Times New Roman"/>
                        </a:rPr>
                        <a:t>Trifolium repens (trébol blanco)</a:t>
                      </a:r>
                      <a:endParaRPr lang="es-AR"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tc>
                  <a:txBody>
                    <a:bodyPr/>
                    <a:lstStyle/>
                    <a:p>
                      <a:pPr>
                        <a:spcAft>
                          <a:spcPts val="0"/>
                        </a:spcAft>
                      </a:pPr>
                      <a:r>
                        <a:rPr lang="es-MX" sz="1200">
                          <a:solidFill>
                            <a:schemeClr val="bg1"/>
                          </a:solidFill>
                          <a:latin typeface="Times New Roman"/>
                          <a:ea typeface="Times New Roman"/>
                          <a:cs typeface="Times New Roman"/>
                        </a:rPr>
                        <a:t>Oryza sativa (arroz, con transplante)</a:t>
                      </a:r>
                      <a:endParaRPr lang="es-AR"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extLst>
                  <a:ext uri="{0D108BD9-81ED-4DB2-BD59-A6C34878D82A}">
                    <a16:rowId xmlns:a16="http://schemas.microsoft.com/office/drawing/2014/main" val="10003"/>
                  </a:ext>
                </a:extLst>
              </a:tr>
              <a:tr h="382862">
                <a:tc>
                  <a:txBody>
                    <a:bodyPr/>
                    <a:lstStyle/>
                    <a:p>
                      <a:pPr>
                        <a:spcAft>
                          <a:spcPts val="0"/>
                        </a:spcAft>
                      </a:pPr>
                      <a:r>
                        <a:rPr lang="es-MX" sz="1200">
                          <a:solidFill>
                            <a:schemeClr val="bg1"/>
                          </a:solidFill>
                          <a:latin typeface="Times New Roman"/>
                          <a:ea typeface="Times New Roman"/>
                          <a:cs typeface="Times New Roman"/>
                        </a:rPr>
                        <a:t>Zea mays (maíz)</a:t>
                      </a:r>
                      <a:endParaRPr lang="es-AR"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tc>
                  <a:txBody>
                    <a:bodyPr/>
                    <a:lstStyle/>
                    <a:p>
                      <a:pPr>
                        <a:spcAft>
                          <a:spcPts val="0"/>
                        </a:spcAft>
                      </a:pPr>
                      <a:r>
                        <a:rPr lang="es-MX" sz="1200">
                          <a:solidFill>
                            <a:schemeClr val="bg1"/>
                          </a:solidFill>
                          <a:latin typeface="Times New Roman"/>
                          <a:ea typeface="Times New Roman"/>
                          <a:cs typeface="Times New Roman"/>
                        </a:rPr>
                        <a:t>Paspalum dilatatum (pasto miel)</a:t>
                      </a:r>
                      <a:endParaRPr lang="es-AR"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tc>
                  <a:txBody>
                    <a:bodyPr/>
                    <a:lstStyle/>
                    <a:p>
                      <a:pPr>
                        <a:spcAft>
                          <a:spcPts val="0"/>
                        </a:spcAft>
                      </a:pPr>
                      <a:r>
                        <a:rPr lang="es-MX" sz="1200">
                          <a:solidFill>
                            <a:schemeClr val="bg1"/>
                          </a:solidFill>
                          <a:latin typeface="Times New Roman"/>
                          <a:ea typeface="Times New Roman"/>
                          <a:cs typeface="Times New Roman"/>
                        </a:rPr>
                        <a:t>Beta vulgaris (remolacha azucarera)</a:t>
                      </a:r>
                      <a:endParaRPr lang="es-AR"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extLst>
                  <a:ext uri="{0D108BD9-81ED-4DB2-BD59-A6C34878D82A}">
                    <a16:rowId xmlns:a16="http://schemas.microsoft.com/office/drawing/2014/main" val="10004"/>
                  </a:ext>
                </a:extLst>
              </a:tr>
              <a:tr h="382862">
                <a:tc>
                  <a:txBody>
                    <a:bodyPr/>
                    <a:lstStyle/>
                    <a:p>
                      <a:pPr>
                        <a:spcAft>
                          <a:spcPts val="0"/>
                        </a:spcAft>
                      </a:pPr>
                      <a:r>
                        <a:rPr lang="es-MX" sz="1200">
                          <a:solidFill>
                            <a:schemeClr val="bg1"/>
                          </a:solidFill>
                          <a:latin typeface="Times New Roman"/>
                          <a:ea typeface="Times New Roman"/>
                          <a:cs typeface="Times New Roman"/>
                        </a:rPr>
                        <a:t>Vigna unguiculata</a:t>
                      </a:r>
                      <a:endParaRPr lang="es-AR"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tc>
                  <a:txBody>
                    <a:bodyPr/>
                    <a:lstStyle/>
                    <a:p>
                      <a:pPr>
                        <a:spcAft>
                          <a:spcPts val="0"/>
                        </a:spcAft>
                      </a:pPr>
                      <a:r>
                        <a:rPr lang="es-MX" sz="1200">
                          <a:solidFill>
                            <a:schemeClr val="bg1"/>
                          </a:solidFill>
                          <a:latin typeface="Times New Roman"/>
                          <a:ea typeface="Times New Roman"/>
                          <a:cs typeface="Times New Roman"/>
                        </a:rPr>
                        <a:t>Festuca arundinacea (Festuca alta)</a:t>
                      </a:r>
                      <a:endParaRPr lang="es-AR"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tc>
                  <a:txBody>
                    <a:bodyPr/>
                    <a:lstStyle/>
                    <a:p>
                      <a:pPr>
                        <a:spcAft>
                          <a:spcPts val="0"/>
                        </a:spcAft>
                      </a:pPr>
                      <a:r>
                        <a:rPr lang="es-MX" sz="1200">
                          <a:solidFill>
                            <a:schemeClr val="bg1"/>
                          </a:solidFill>
                          <a:latin typeface="Times New Roman"/>
                          <a:ea typeface="Times New Roman"/>
                          <a:cs typeface="Times New Roman"/>
                        </a:rPr>
                        <a:t>Cynodon dactylon (pasto Bermuda)</a:t>
                      </a:r>
                      <a:endParaRPr lang="es-AR"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extLst>
                  <a:ext uri="{0D108BD9-81ED-4DB2-BD59-A6C34878D82A}">
                    <a16:rowId xmlns:a16="http://schemas.microsoft.com/office/drawing/2014/main" val="10005"/>
                  </a:ext>
                </a:extLst>
              </a:tr>
              <a:tr h="382862">
                <a:tc>
                  <a:txBody>
                    <a:bodyPr/>
                    <a:lstStyle/>
                    <a:p>
                      <a:pPr>
                        <a:spcAft>
                          <a:spcPts val="0"/>
                        </a:spcAft>
                      </a:pPr>
                      <a:r>
                        <a:rPr lang="es-MX" sz="1200">
                          <a:solidFill>
                            <a:schemeClr val="bg1"/>
                          </a:solidFill>
                          <a:latin typeface="Times New Roman"/>
                          <a:ea typeface="Times New Roman"/>
                          <a:cs typeface="Times New Roman"/>
                        </a:rPr>
                        <a:t>Pisum sativa (arveja)</a:t>
                      </a:r>
                      <a:endParaRPr lang="es-AR"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tc>
                  <a:txBody>
                    <a:bodyPr/>
                    <a:lstStyle/>
                    <a:p>
                      <a:pPr>
                        <a:spcAft>
                          <a:spcPts val="0"/>
                        </a:spcAft>
                      </a:pPr>
                      <a:r>
                        <a:rPr lang="es-MX" sz="1200">
                          <a:solidFill>
                            <a:schemeClr val="bg1"/>
                          </a:solidFill>
                          <a:latin typeface="Times New Roman"/>
                          <a:ea typeface="Times New Roman"/>
                          <a:cs typeface="Times New Roman"/>
                        </a:rPr>
                        <a:t>Lactuca sativa (lechuga)</a:t>
                      </a:r>
                      <a:endParaRPr lang="es-AR"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tc>
                  <a:txBody>
                    <a:bodyPr/>
                    <a:lstStyle/>
                    <a:p>
                      <a:pPr>
                        <a:spcAft>
                          <a:spcPts val="0"/>
                        </a:spcAft>
                      </a:pPr>
                      <a:r>
                        <a:rPr lang="en-US" sz="1200">
                          <a:solidFill>
                            <a:schemeClr val="bg1"/>
                          </a:solidFill>
                          <a:latin typeface="Times New Roman"/>
                          <a:ea typeface="Times New Roman"/>
                          <a:cs typeface="Times New Roman"/>
                        </a:rPr>
                        <a:t>Gossypium hirsutum (algodón)</a:t>
                      </a:r>
                      <a:endParaRPr lang="es-AR"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extLst>
                  <a:ext uri="{0D108BD9-81ED-4DB2-BD59-A6C34878D82A}">
                    <a16:rowId xmlns:a16="http://schemas.microsoft.com/office/drawing/2014/main" val="10006"/>
                  </a:ext>
                </a:extLst>
              </a:tr>
              <a:tr h="382862">
                <a:tc>
                  <a:txBody>
                    <a:bodyPr/>
                    <a:lstStyle/>
                    <a:p>
                      <a:pPr>
                        <a:spcAft>
                          <a:spcPts val="0"/>
                        </a:spcAft>
                      </a:pPr>
                      <a:r>
                        <a:rPr lang="en-US" sz="1200">
                          <a:solidFill>
                            <a:schemeClr val="bg1"/>
                          </a:solidFill>
                          <a:latin typeface="Times New Roman"/>
                          <a:ea typeface="Times New Roman"/>
                          <a:cs typeface="Times New Roman"/>
                        </a:rPr>
                        <a:t>Pissum saccharatum</a:t>
                      </a:r>
                      <a:endParaRPr lang="es-AR"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tc>
                  <a:txBody>
                    <a:bodyPr/>
                    <a:lstStyle/>
                    <a:p>
                      <a:pPr>
                        <a:spcAft>
                          <a:spcPts val="0"/>
                        </a:spcAft>
                      </a:pPr>
                      <a:r>
                        <a:rPr lang="en-US" sz="1200">
                          <a:solidFill>
                            <a:schemeClr val="bg1"/>
                          </a:solidFill>
                          <a:latin typeface="Times New Roman"/>
                          <a:ea typeface="Times New Roman"/>
                          <a:cs typeface="Times New Roman"/>
                        </a:rPr>
                        <a:t>Saccharum officinarum (caña azúcar)</a:t>
                      </a:r>
                      <a:endParaRPr lang="es-AR"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tc>
                  <a:txBody>
                    <a:bodyPr/>
                    <a:lstStyle/>
                    <a:p>
                      <a:pPr>
                        <a:spcAft>
                          <a:spcPts val="0"/>
                        </a:spcAft>
                      </a:pPr>
                      <a:r>
                        <a:rPr lang="es-MX" sz="1200">
                          <a:solidFill>
                            <a:schemeClr val="bg1"/>
                          </a:solidFill>
                          <a:latin typeface="Times New Roman"/>
                          <a:ea typeface="Times New Roman"/>
                          <a:cs typeface="Times New Roman"/>
                        </a:rPr>
                        <a:t>Agropyrum cristatum</a:t>
                      </a:r>
                      <a:endParaRPr lang="es-AR"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extLst>
                  <a:ext uri="{0D108BD9-81ED-4DB2-BD59-A6C34878D82A}">
                    <a16:rowId xmlns:a16="http://schemas.microsoft.com/office/drawing/2014/main" val="10007"/>
                  </a:ext>
                </a:extLst>
              </a:tr>
              <a:tr h="382862">
                <a:tc>
                  <a:txBody>
                    <a:bodyPr/>
                    <a:lstStyle/>
                    <a:p>
                      <a:pPr>
                        <a:spcAft>
                          <a:spcPts val="0"/>
                        </a:spcAft>
                      </a:pPr>
                      <a:r>
                        <a:rPr lang="es-MX" sz="1200">
                          <a:solidFill>
                            <a:schemeClr val="bg1"/>
                          </a:solidFill>
                          <a:latin typeface="Times New Roman"/>
                          <a:ea typeface="Times New Roman"/>
                          <a:cs typeface="Times New Roman"/>
                        </a:rPr>
                        <a:t>Citrus paradisi (pomelo)</a:t>
                      </a:r>
                      <a:endParaRPr lang="es-AR"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tc>
                  <a:txBody>
                    <a:bodyPr/>
                    <a:lstStyle/>
                    <a:p>
                      <a:pPr>
                        <a:spcAft>
                          <a:spcPts val="0"/>
                        </a:spcAft>
                      </a:pPr>
                      <a:r>
                        <a:rPr lang="es-MX" sz="1200">
                          <a:solidFill>
                            <a:schemeClr val="bg1"/>
                          </a:solidFill>
                          <a:latin typeface="Times New Roman"/>
                          <a:ea typeface="Times New Roman"/>
                          <a:cs typeface="Times New Roman"/>
                        </a:rPr>
                        <a:t>Trifolium alexandrinum (Trébol alejandrino)</a:t>
                      </a:r>
                      <a:endParaRPr lang="es-AR"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tc>
                  <a:txBody>
                    <a:bodyPr/>
                    <a:lstStyle/>
                    <a:p>
                      <a:pPr>
                        <a:spcAft>
                          <a:spcPts val="0"/>
                        </a:spcAft>
                      </a:pPr>
                      <a:r>
                        <a:rPr lang="en-US" sz="1200">
                          <a:solidFill>
                            <a:schemeClr val="bg1"/>
                          </a:solidFill>
                          <a:latin typeface="Times New Roman"/>
                          <a:ea typeface="Times New Roman"/>
                          <a:cs typeface="Times New Roman"/>
                        </a:rPr>
                        <a:t>Agropyrum elongatum</a:t>
                      </a:r>
                      <a:endParaRPr lang="es-AR"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extLst>
                  <a:ext uri="{0D108BD9-81ED-4DB2-BD59-A6C34878D82A}">
                    <a16:rowId xmlns:a16="http://schemas.microsoft.com/office/drawing/2014/main" val="10008"/>
                  </a:ext>
                </a:extLst>
              </a:tr>
              <a:tr h="382862">
                <a:tc>
                  <a:txBody>
                    <a:bodyPr/>
                    <a:lstStyle/>
                    <a:p>
                      <a:pPr>
                        <a:spcAft>
                          <a:spcPts val="0"/>
                        </a:spcAft>
                      </a:pPr>
                      <a:r>
                        <a:rPr lang="en-US" sz="1200">
                          <a:solidFill>
                            <a:schemeClr val="bg1"/>
                          </a:solidFill>
                          <a:latin typeface="Times New Roman"/>
                          <a:ea typeface="Times New Roman"/>
                          <a:cs typeface="Times New Roman"/>
                        </a:rPr>
                        <a:t>Phaseolus aureus</a:t>
                      </a:r>
                      <a:endParaRPr lang="es-AR"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tc>
                  <a:txBody>
                    <a:bodyPr/>
                    <a:lstStyle/>
                    <a:p>
                      <a:pPr>
                        <a:spcAft>
                          <a:spcPts val="0"/>
                        </a:spcAft>
                      </a:pPr>
                      <a:r>
                        <a:rPr lang="es-MX" sz="1200">
                          <a:solidFill>
                            <a:schemeClr val="bg1"/>
                          </a:solidFill>
                          <a:latin typeface="Times New Roman"/>
                          <a:ea typeface="Times New Roman"/>
                          <a:cs typeface="Times New Roman"/>
                        </a:rPr>
                        <a:t>Melilotus parviflorus (Trébol de olor)</a:t>
                      </a:r>
                      <a:endParaRPr lang="es-AR"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tc>
                  <a:txBody>
                    <a:bodyPr/>
                    <a:lstStyle/>
                    <a:p>
                      <a:pPr>
                        <a:spcAft>
                          <a:spcPts val="0"/>
                        </a:spcAft>
                      </a:pPr>
                      <a:r>
                        <a:rPr lang="es-MX" sz="1200">
                          <a:solidFill>
                            <a:schemeClr val="bg1"/>
                          </a:solidFill>
                          <a:latin typeface="Times New Roman"/>
                          <a:ea typeface="Times New Roman"/>
                          <a:cs typeface="Times New Roman"/>
                        </a:rPr>
                        <a:t>Diplachna fusca</a:t>
                      </a:r>
                      <a:endParaRPr lang="es-AR"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extLst>
                  <a:ext uri="{0D108BD9-81ED-4DB2-BD59-A6C34878D82A}">
                    <a16:rowId xmlns:a16="http://schemas.microsoft.com/office/drawing/2014/main" val="10009"/>
                  </a:ext>
                </a:extLst>
              </a:tr>
              <a:tr h="355782">
                <a:tc>
                  <a:txBody>
                    <a:bodyPr/>
                    <a:lstStyle/>
                    <a:p>
                      <a:pPr>
                        <a:spcAft>
                          <a:spcPts val="0"/>
                        </a:spcAft>
                      </a:pPr>
                      <a:r>
                        <a:rPr lang="es-MX" sz="1200" dirty="0">
                          <a:solidFill>
                            <a:schemeClr val="bg1"/>
                          </a:solidFill>
                          <a:latin typeface="Times New Roman"/>
                          <a:ea typeface="Times New Roman"/>
                          <a:cs typeface="Times New Roman"/>
                        </a:rPr>
                        <a:t>Lens </a:t>
                      </a:r>
                      <a:r>
                        <a:rPr lang="es-MX" sz="1200" dirty="0" err="1">
                          <a:solidFill>
                            <a:schemeClr val="bg1"/>
                          </a:solidFill>
                          <a:latin typeface="Times New Roman"/>
                          <a:ea typeface="Times New Roman"/>
                          <a:cs typeface="Times New Roman"/>
                        </a:rPr>
                        <a:t>culinaris</a:t>
                      </a:r>
                      <a:r>
                        <a:rPr lang="es-MX" sz="1200" dirty="0">
                          <a:solidFill>
                            <a:schemeClr val="bg1"/>
                          </a:solidFill>
                          <a:latin typeface="Times New Roman"/>
                          <a:ea typeface="Times New Roman"/>
                          <a:cs typeface="Times New Roman"/>
                        </a:rPr>
                        <a:t> (lenteja)</a:t>
                      </a:r>
                      <a:endParaRPr lang="es-AR" sz="1200" dirty="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tc>
                  <a:txBody>
                    <a:bodyPr/>
                    <a:lstStyle/>
                    <a:p>
                      <a:pPr>
                        <a:spcAft>
                          <a:spcPts val="0"/>
                        </a:spcAft>
                      </a:pPr>
                      <a:r>
                        <a:rPr lang="es-MX" sz="1200">
                          <a:solidFill>
                            <a:schemeClr val="bg1"/>
                          </a:solidFill>
                          <a:latin typeface="Times New Roman"/>
                          <a:ea typeface="Times New Roman"/>
                          <a:cs typeface="Times New Roman"/>
                        </a:rPr>
                        <a:t>Avena sativa (avena)</a:t>
                      </a:r>
                      <a:endParaRPr lang="es-AR"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tc>
                  <a:txBody>
                    <a:bodyPr/>
                    <a:lstStyle/>
                    <a:p>
                      <a:pPr>
                        <a:spcAft>
                          <a:spcPts val="0"/>
                        </a:spcAft>
                      </a:pPr>
                      <a:r>
                        <a:rPr lang="es-MX" sz="1200">
                          <a:solidFill>
                            <a:schemeClr val="bg1"/>
                          </a:solidFill>
                          <a:latin typeface="Times New Roman"/>
                          <a:ea typeface="Times New Roman"/>
                          <a:cs typeface="Times New Roman"/>
                        </a:rPr>
                        <a:t>Chloris gayana (grama Rodees)</a:t>
                      </a:r>
                      <a:endParaRPr lang="es-AR"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extLst>
                  <a:ext uri="{0D108BD9-81ED-4DB2-BD59-A6C34878D82A}">
                    <a16:rowId xmlns:a16="http://schemas.microsoft.com/office/drawing/2014/main" val="10010"/>
                  </a:ext>
                </a:extLst>
              </a:tr>
              <a:tr h="191431">
                <a:tc>
                  <a:txBody>
                    <a:bodyPr/>
                    <a:lstStyle/>
                    <a:p>
                      <a:pPr>
                        <a:spcAft>
                          <a:spcPts val="0"/>
                        </a:spcAft>
                      </a:pPr>
                      <a:r>
                        <a:rPr lang="en-US" sz="1200">
                          <a:solidFill>
                            <a:schemeClr val="bg1"/>
                          </a:solidFill>
                          <a:latin typeface="Times New Roman"/>
                          <a:ea typeface="Times New Roman"/>
                          <a:cs typeface="Times New Roman"/>
                        </a:rPr>
                        <a:t>Glysine max (soja)</a:t>
                      </a:r>
                      <a:endParaRPr lang="es-AR"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tc>
                  <a:txBody>
                    <a:bodyPr/>
                    <a:lstStyle/>
                    <a:p>
                      <a:pPr>
                        <a:spcAft>
                          <a:spcPts val="0"/>
                        </a:spcAft>
                      </a:pPr>
                      <a:r>
                        <a:rPr lang="en-US" sz="1200">
                          <a:solidFill>
                            <a:schemeClr val="bg1"/>
                          </a:solidFill>
                          <a:latin typeface="Times New Roman"/>
                          <a:ea typeface="Times New Roman"/>
                          <a:cs typeface="Times New Roman"/>
                        </a:rPr>
                        <a:t>Allium sativum (ajo)</a:t>
                      </a:r>
                      <a:endParaRPr lang="es-AR"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tc>
                  <a:txBody>
                    <a:bodyPr/>
                    <a:lstStyle/>
                    <a:p>
                      <a:pPr>
                        <a:spcAft>
                          <a:spcPts val="0"/>
                        </a:spcAft>
                      </a:pPr>
                      <a:endParaRPr lang="en-US"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extLst>
                  <a:ext uri="{0D108BD9-81ED-4DB2-BD59-A6C34878D82A}">
                    <a16:rowId xmlns:a16="http://schemas.microsoft.com/office/drawing/2014/main" val="10011"/>
                  </a:ext>
                </a:extLst>
              </a:tr>
              <a:tr h="191431">
                <a:tc>
                  <a:txBody>
                    <a:bodyPr/>
                    <a:lstStyle/>
                    <a:p>
                      <a:pPr>
                        <a:spcAft>
                          <a:spcPts val="0"/>
                        </a:spcAft>
                      </a:pPr>
                      <a:r>
                        <a:rPr lang="en-US" sz="1200">
                          <a:solidFill>
                            <a:schemeClr val="bg1"/>
                          </a:solidFill>
                          <a:latin typeface="Times New Roman"/>
                          <a:ea typeface="Times New Roman"/>
                          <a:cs typeface="Times New Roman"/>
                        </a:rPr>
                        <a:t>Cicer arietinum (garbanzo)</a:t>
                      </a:r>
                      <a:endParaRPr lang="es-AR"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tc>
                  <a:txBody>
                    <a:bodyPr/>
                    <a:lstStyle/>
                    <a:p>
                      <a:pPr>
                        <a:spcAft>
                          <a:spcPts val="0"/>
                        </a:spcAft>
                      </a:pPr>
                      <a:r>
                        <a:rPr lang="en-US" sz="1200">
                          <a:solidFill>
                            <a:schemeClr val="bg1"/>
                          </a:solidFill>
                          <a:latin typeface="Times New Roman"/>
                          <a:ea typeface="Times New Roman"/>
                          <a:cs typeface="Times New Roman"/>
                        </a:rPr>
                        <a:t>Allium cepa (cebolla)</a:t>
                      </a:r>
                      <a:endParaRPr lang="es-AR"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tc>
                  <a:txBody>
                    <a:bodyPr/>
                    <a:lstStyle/>
                    <a:p>
                      <a:pPr>
                        <a:spcAft>
                          <a:spcPts val="0"/>
                        </a:spcAft>
                      </a:pPr>
                      <a:endParaRPr lang="en-US"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extLst>
                  <a:ext uri="{0D108BD9-81ED-4DB2-BD59-A6C34878D82A}">
                    <a16:rowId xmlns:a16="http://schemas.microsoft.com/office/drawing/2014/main" val="10012"/>
                  </a:ext>
                </a:extLst>
              </a:tr>
              <a:tr h="247520">
                <a:tc>
                  <a:txBody>
                    <a:bodyPr/>
                    <a:lstStyle/>
                    <a:p>
                      <a:pPr>
                        <a:spcAft>
                          <a:spcPts val="0"/>
                        </a:spcAft>
                      </a:pPr>
                      <a:endParaRPr lang="en-US"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tc>
                  <a:txBody>
                    <a:bodyPr/>
                    <a:lstStyle/>
                    <a:p>
                      <a:pPr>
                        <a:spcAft>
                          <a:spcPts val="0"/>
                        </a:spcAft>
                      </a:pPr>
                      <a:r>
                        <a:rPr lang="en-US" sz="1200">
                          <a:solidFill>
                            <a:schemeClr val="bg1"/>
                          </a:solidFill>
                          <a:latin typeface="Times New Roman"/>
                          <a:ea typeface="Times New Roman"/>
                          <a:cs typeface="Times New Roman"/>
                        </a:rPr>
                        <a:t>Linum usitatissimum (lino)</a:t>
                      </a:r>
                      <a:endParaRPr lang="es-AR"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tc>
                  <a:txBody>
                    <a:bodyPr/>
                    <a:lstStyle/>
                    <a:p>
                      <a:pPr>
                        <a:spcAft>
                          <a:spcPts val="0"/>
                        </a:spcAft>
                      </a:pPr>
                      <a:endParaRPr lang="en-US"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extLst>
                  <a:ext uri="{0D108BD9-81ED-4DB2-BD59-A6C34878D82A}">
                    <a16:rowId xmlns:a16="http://schemas.microsoft.com/office/drawing/2014/main" val="10013"/>
                  </a:ext>
                </a:extLst>
              </a:tr>
              <a:tr h="191431">
                <a:tc>
                  <a:txBody>
                    <a:bodyPr/>
                    <a:lstStyle/>
                    <a:p>
                      <a:pPr>
                        <a:spcAft>
                          <a:spcPts val="0"/>
                        </a:spcAft>
                      </a:pPr>
                      <a:endParaRPr lang="en-US"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tc>
                  <a:txBody>
                    <a:bodyPr/>
                    <a:lstStyle/>
                    <a:p>
                      <a:pPr>
                        <a:spcAft>
                          <a:spcPts val="0"/>
                        </a:spcAft>
                      </a:pPr>
                      <a:r>
                        <a:rPr lang="en-US" sz="1200">
                          <a:solidFill>
                            <a:schemeClr val="bg1"/>
                          </a:solidFill>
                          <a:latin typeface="Times New Roman"/>
                          <a:ea typeface="Times New Roman"/>
                          <a:cs typeface="Times New Roman"/>
                        </a:rPr>
                        <a:t>Helianthus annus (girasol)</a:t>
                      </a:r>
                      <a:endParaRPr lang="es-AR"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tc>
                  <a:txBody>
                    <a:bodyPr/>
                    <a:lstStyle/>
                    <a:p>
                      <a:pPr>
                        <a:spcAft>
                          <a:spcPts val="0"/>
                        </a:spcAft>
                      </a:pPr>
                      <a:endParaRPr lang="en-US"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extLst>
                  <a:ext uri="{0D108BD9-81ED-4DB2-BD59-A6C34878D82A}">
                    <a16:rowId xmlns:a16="http://schemas.microsoft.com/office/drawing/2014/main" val="10014"/>
                  </a:ext>
                </a:extLst>
              </a:tr>
              <a:tr h="191431">
                <a:tc>
                  <a:txBody>
                    <a:bodyPr/>
                    <a:lstStyle/>
                    <a:p>
                      <a:pPr>
                        <a:spcAft>
                          <a:spcPts val="0"/>
                        </a:spcAft>
                      </a:pPr>
                      <a:endParaRPr lang="en-US"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tc>
                  <a:txBody>
                    <a:bodyPr/>
                    <a:lstStyle/>
                    <a:p>
                      <a:pPr>
                        <a:spcAft>
                          <a:spcPts val="0"/>
                        </a:spcAft>
                      </a:pPr>
                      <a:r>
                        <a:rPr lang="es-MX" sz="1200">
                          <a:solidFill>
                            <a:schemeClr val="bg1"/>
                          </a:solidFill>
                          <a:latin typeface="Times New Roman"/>
                          <a:ea typeface="Times New Roman"/>
                          <a:cs typeface="Times New Roman"/>
                        </a:rPr>
                        <a:t>Medicago sativa (alfalfa)</a:t>
                      </a:r>
                      <a:endParaRPr lang="es-AR"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tc>
                  <a:txBody>
                    <a:bodyPr/>
                    <a:lstStyle/>
                    <a:p>
                      <a:pPr>
                        <a:spcAft>
                          <a:spcPts val="0"/>
                        </a:spcAft>
                      </a:pPr>
                      <a:endParaRPr lang="es-MX"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extLst>
                  <a:ext uri="{0D108BD9-81ED-4DB2-BD59-A6C34878D82A}">
                    <a16:rowId xmlns:a16="http://schemas.microsoft.com/office/drawing/2014/main" val="10015"/>
                  </a:ext>
                </a:extLst>
              </a:tr>
              <a:tr h="382862">
                <a:tc>
                  <a:txBody>
                    <a:bodyPr/>
                    <a:lstStyle/>
                    <a:p>
                      <a:pPr>
                        <a:spcAft>
                          <a:spcPts val="0"/>
                        </a:spcAft>
                      </a:pPr>
                      <a:endParaRPr lang="es-MX"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tc>
                  <a:txBody>
                    <a:bodyPr/>
                    <a:lstStyle/>
                    <a:p>
                      <a:pPr>
                        <a:spcAft>
                          <a:spcPts val="0"/>
                        </a:spcAft>
                      </a:pPr>
                      <a:r>
                        <a:rPr lang="es-MX" sz="1200">
                          <a:solidFill>
                            <a:schemeClr val="bg1"/>
                          </a:solidFill>
                          <a:latin typeface="Times New Roman"/>
                          <a:ea typeface="Times New Roman"/>
                          <a:cs typeface="Times New Roman"/>
                        </a:rPr>
                        <a:t>Oryza sativa (arroz, con siembra directa)</a:t>
                      </a:r>
                      <a:endParaRPr lang="es-AR"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tc>
                  <a:txBody>
                    <a:bodyPr/>
                    <a:lstStyle/>
                    <a:p>
                      <a:pPr>
                        <a:spcAft>
                          <a:spcPts val="0"/>
                        </a:spcAft>
                      </a:pPr>
                      <a:endParaRPr lang="es-MX"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extLst>
                  <a:ext uri="{0D108BD9-81ED-4DB2-BD59-A6C34878D82A}">
                    <a16:rowId xmlns:a16="http://schemas.microsoft.com/office/drawing/2014/main" val="10016"/>
                  </a:ext>
                </a:extLst>
              </a:tr>
              <a:tr h="191431">
                <a:tc>
                  <a:txBody>
                    <a:bodyPr/>
                    <a:lstStyle/>
                    <a:p>
                      <a:pPr>
                        <a:spcAft>
                          <a:spcPts val="0"/>
                        </a:spcAft>
                      </a:pPr>
                      <a:endParaRPr lang="es-MX"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tc>
                  <a:txBody>
                    <a:bodyPr/>
                    <a:lstStyle/>
                    <a:p>
                      <a:pPr>
                        <a:spcAft>
                          <a:spcPts val="0"/>
                        </a:spcAft>
                      </a:pPr>
                      <a:r>
                        <a:rPr lang="es-MX" sz="1200">
                          <a:solidFill>
                            <a:schemeClr val="bg1"/>
                          </a:solidFill>
                          <a:latin typeface="Times New Roman"/>
                          <a:ea typeface="Times New Roman"/>
                          <a:cs typeface="Times New Roman"/>
                        </a:rPr>
                        <a:t>Secale cereale (centeno)</a:t>
                      </a:r>
                      <a:endParaRPr lang="es-AR"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tc>
                  <a:txBody>
                    <a:bodyPr/>
                    <a:lstStyle/>
                    <a:p>
                      <a:pPr>
                        <a:spcAft>
                          <a:spcPts val="0"/>
                        </a:spcAft>
                      </a:pPr>
                      <a:endParaRPr lang="es-MX"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extLst>
                  <a:ext uri="{0D108BD9-81ED-4DB2-BD59-A6C34878D82A}">
                    <a16:rowId xmlns:a16="http://schemas.microsoft.com/office/drawing/2014/main" val="10017"/>
                  </a:ext>
                </a:extLst>
              </a:tr>
              <a:tr h="191431">
                <a:tc>
                  <a:txBody>
                    <a:bodyPr/>
                    <a:lstStyle/>
                    <a:p>
                      <a:pPr>
                        <a:spcAft>
                          <a:spcPts val="0"/>
                        </a:spcAft>
                      </a:pPr>
                      <a:endParaRPr lang="es-MX"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tc>
                  <a:txBody>
                    <a:bodyPr/>
                    <a:lstStyle/>
                    <a:p>
                      <a:pPr>
                        <a:spcAft>
                          <a:spcPts val="0"/>
                        </a:spcAft>
                      </a:pPr>
                      <a:r>
                        <a:rPr lang="es-MX" sz="1200">
                          <a:solidFill>
                            <a:schemeClr val="bg1"/>
                          </a:solidFill>
                          <a:latin typeface="Times New Roman"/>
                          <a:ea typeface="Times New Roman"/>
                          <a:cs typeface="Times New Roman"/>
                        </a:rPr>
                        <a:t>Hordeum vulgare (cebada) </a:t>
                      </a:r>
                      <a:endParaRPr lang="es-AR"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tc>
                  <a:txBody>
                    <a:bodyPr/>
                    <a:lstStyle/>
                    <a:p>
                      <a:pPr>
                        <a:spcAft>
                          <a:spcPts val="0"/>
                        </a:spcAft>
                      </a:pPr>
                      <a:endParaRPr lang="es-MX"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extLst>
                  <a:ext uri="{0D108BD9-81ED-4DB2-BD59-A6C34878D82A}">
                    <a16:rowId xmlns:a16="http://schemas.microsoft.com/office/drawing/2014/main" val="10018"/>
                  </a:ext>
                </a:extLst>
              </a:tr>
              <a:tr h="191431">
                <a:tc>
                  <a:txBody>
                    <a:bodyPr/>
                    <a:lstStyle/>
                    <a:p>
                      <a:pPr>
                        <a:spcAft>
                          <a:spcPts val="0"/>
                        </a:spcAft>
                      </a:pPr>
                      <a:endParaRPr lang="es-MX"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tc>
                  <a:txBody>
                    <a:bodyPr/>
                    <a:lstStyle/>
                    <a:p>
                      <a:pPr>
                        <a:spcAft>
                          <a:spcPts val="0"/>
                        </a:spcAft>
                      </a:pPr>
                      <a:r>
                        <a:rPr lang="es-MX" sz="1200">
                          <a:solidFill>
                            <a:schemeClr val="bg1"/>
                          </a:solidFill>
                          <a:latin typeface="Times New Roman"/>
                          <a:ea typeface="Times New Roman"/>
                          <a:cs typeface="Times New Roman"/>
                        </a:rPr>
                        <a:t>Sorghum vulgare (sorgo)</a:t>
                      </a:r>
                      <a:endParaRPr lang="es-AR"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tc>
                  <a:txBody>
                    <a:bodyPr/>
                    <a:lstStyle/>
                    <a:p>
                      <a:pPr>
                        <a:spcAft>
                          <a:spcPts val="0"/>
                        </a:spcAft>
                      </a:pPr>
                      <a:endParaRPr lang="es-MX"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extLst>
                  <a:ext uri="{0D108BD9-81ED-4DB2-BD59-A6C34878D82A}">
                    <a16:rowId xmlns:a16="http://schemas.microsoft.com/office/drawing/2014/main" val="10019"/>
                  </a:ext>
                </a:extLst>
              </a:tr>
              <a:tr h="382862">
                <a:tc>
                  <a:txBody>
                    <a:bodyPr/>
                    <a:lstStyle/>
                    <a:p>
                      <a:pPr>
                        <a:spcAft>
                          <a:spcPts val="0"/>
                        </a:spcAft>
                      </a:pPr>
                      <a:endParaRPr lang="es-MX"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tc>
                  <a:txBody>
                    <a:bodyPr/>
                    <a:lstStyle/>
                    <a:p>
                      <a:pPr>
                        <a:spcAft>
                          <a:spcPts val="0"/>
                        </a:spcAft>
                      </a:pPr>
                      <a:r>
                        <a:rPr lang="es-MX" sz="1200">
                          <a:solidFill>
                            <a:schemeClr val="bg1"/>
                          </a:solidFill>
                          <a:latin typeface="Times New Roman"/>
                          <a:ea typeface="Times New Roman"/>
                          <a:cs typeface="Times New Roman"/>
                        </a:rPr>
                        <a:t>Lycopersicon esculentum (tomate)</a:t>
                      </a:r>
                      <a:endParaRPr lang="es-AR" sz="120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tc>
                  <a:txBody>
                    <a:bodyPr/>
                    <a:lstStyle/>
                    <a:p>
                      <a:pPr>
                        <a:spcAft>
                          <a:spcPts val="0"/>
                        </a:spcAft>
                      </a:pPr>
                      <a:endParaRPr lang="es-MX" sz="1200" dirty="0">
                        <a:solidFill>
                          <a:schemeClr val="bg1"/>
                        </a:solidFill>
                        <a:latin typeface="Times New Roman"/>
                        <a:ea typeface="Times New Roman"/>
                        <a:cs typeface="Times New Roman"/>
                      </a:endParaRPr>
                    </a:p>
                  </a:txBody>
                  <a:tcPr marL="44450" marR="44450" marT="0" marB="0">
                    <a:lnL>
                      <a:noFill/>
                    </a:lnL>
                    <a:lnR>
                      <a:noFill/>
                    </a:lnR>
                    <a:lnT>
                      <a:noFill/>
                    </a:lnT>
                    <a:lnB>
                      <a:noFill/>
                    </a:lnB>
                    <a:solidFill>
                      <a:schemeClr val="tx1"/>
                    </a:solidFill>
                  </a:tcPr>
                </a:tc>
                <a:extLst>
                  <a:ext uri="{0D108BD9-81ED-4DB2-BD59-A6C34878D82A}">
                    <a16:rowId xmlns:a16="http://schemas.microsoft.com/office/drawing/2014/main" val="10020"/>
                  </a:ext>
                </a:extLst>
              </a:tr>
              <a:tr h="191431">
                <a:tc>
                  <a:txBody>
                    <a:bodyPr/>
                    <a:lstStyle/>
                    <a:p>
                      <a:pPr>
                        <a:spcAft>
                          <a:spcPts val="0"/>
                        </a:spcAft>
                      </a:pPr>
                      <a:endParaRPr lang="es-MX" sz="1200">
                        <a:solidFill>
                          <a:schemeClr val="bg1"/>
                        </a:solidFill>
                        <a:latin typeface="Times New Roman"/>
                        <a:ea typeface="Times New Roman"/>
                        <a:cs typeface="Times New Roman"/>
                      </a:endParaRPr>
                    </a:p>
                  </a:txBody>
                  <a:tcPr marL="44450" marR="44450" marT="0" marB="0">
                    <a:lnL>
                      <a:noFill/>
                    </a:lnL>
                    <a:lnR>
                      <a:noFill/>
                    </a:lnR>
                    <a:lnT>
                      <a:noFill/>
                    </a:lnT>
                    <a:lnB w="12700" cap="flat" cmpd="sng" algn="ctr">
                      <a:solidFill>
                        <a:srgbClr val="000000"/>
                      </a:solidFill>
                      <a:prstDash val="solid"/>
                      <a:round/>
                      <a:headEnd type="none" w="med" len="med"/>
                      <a:tailEnd type="none" w="med" len="med"/>
                    </a:lnB>
                    <a:solidFill>
                      <a:schemeClr val="tx1"/>
                    </a:solidFill>
                  </a:tcPr>
                </a:tc>
                <a:tc>
                  <a:txBody>
                    <a:bodyPr/>
                    <a:lstStyle/>
                    <a:p>
                      <a:pPr>
                        <a:spcAft>
                          <a:spcPts val="0"/>
                        </a:spcAft>
                      </a:pPr>
                      <a:r>
                        <a:rPr lang="es-MX" sz="1200">
                          <a:solidFill>
                            <a:schemeClr val="bg1"/>
                          </a:solidFill>
                          <a:latin typeface="Times New Roman"/>
                          <a:ea typeface="Times New Roman"/>
                          <a:cs typeface="Times New Roman"/>
                        </a:rPr>
                        <a:t>Triticum vulgare (trigo)</a:t>
                      </a:r>
                      <a:endParaRPr lang="es-AR" sz="1200">
                        <a:solidFill>
                          <a:schemeClr val="bg1"/>
                        </a:solidFill>
                        <a:latin typeface="Times New Roman"/>
                        <a:ea typeface="Times New Roman"/>
                        <a:cs typeface="Times New Roman"/>
                      </a:endParaRPr>
                    </a:p>
                  </a:txBody>
                  <a:tcPr marL="44450" marR="44450" marT="0" marB="0">
                    <a:lnL>
                      <a:noFill/>
                    </a:lnL>
                    <a:lnR>
                      <a:noFill/>
                    </a:lnR>
                    <a:lnT>
                      <a:noFill/>
                    </a:lnT>
                    <a:lnB w="12700" cap="flat" cmpd="sng" algn="ctr">
                      <a:solidFill>
                        <a:srgbClr val="000000"/>
                      </a:solidFill>
                      <a:prstDash val="solid"/>
                      <a:round/>
                      <a:headEnd type="none" w="med" len="med"/>
                      <a:tailEnd type="none" w="med" len="med"/>
                    </a:lnB>
                    <a:solidFill>
                      <a:schemeClr val="tx1"/>
                    </a:solidFill>
                  </a:tcPr>
                </a:tc>
                <a:tc>
                  <a:txBody>
                    <a:bodyPr/>
                    <a:lstStyle/>
                    <a:p>
                      <a:pPr>
                        <a:spcAft>
                          <a:spcPts val="0"/>
                        </a:spcAft>
                      </a:pPr>
                      <a:endParaRPr lang="es-MX" sz="1200" dirty="0">
                        <a:solidFill>
                          <a:schemeClr val="bg1"/>
                        </a:solidFill>
                        <a:latin typeface="Times New Roman"/>
                        <a:ea typeface="Times New Roman"/>
                        <a:cs typeface="Times New Roman"/>
                      </a:endParaRPr>
                    </a:p>
                  </a:txBody>
                  <a:tcPr marL="44450" marR="44450" marT="0" marB="0">
                    <a:lnL>
                      <a:noFill/>
                    </a:lnL>
                    <a:lnR>
                      <a:noFill/>
                    </a:lnR>
                    <a:lnT>
                      <a:noFill/>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21"/>
                  </a:ext>
                </a:extLst>
              </a:tr>
            </a:tbl>
          </a:graphicData>
        </a:graphic>
      </p:graphicFrame>
      <p:sp>
        <p:nvSpPr>
          <p:cNvPr id="47176" name="4 CuadroTexto"/>
          <p:cNvSpPr txBox="1">
            <a:spLocks noChangeArrowheads="1"/>
          </p:cNvSpPr>
          <p:nvPr/>
        </p:nvSpPr>
        <p:spPr bwMode="auto">
          <a:xfrm>
            <a:off x="0" y="285750"/>
            <a:ext cx="3000375" cy="1570038"/>
          </a:xfrm>
          <a:prstGeom prst="rect">
            <a:avLst/>
          </a:prstGeom>
          <a:noFill/>
          <a:ln w="9525">
            <a:noFill/>
            <a:miter lim="800000"/>
            <a:headEnd/>
            <a:tailEnd/>
          </a:ln>
        </p:spPr>
        <p:txBody>
          <a:bodyPr>
            <a:spAutoFit/>
          </a:bodyPr>
          <a:lstStyle/>
          <a:p>
            <a:r>
              <a:rPr lang="es-AR" sz="3200" b="1">
                <a:latin typeface="Comic Sans MS" pitchFamily="66" charset="0"/>
              </a:rPr>
              <a:t>TOLERANCIA A LA SODICIDAD</a:t>
            </a:r>
          </a:p>
        </p:txBody>
      </p:sp>
      <p:sp>
        <p:nvSpPr>
          <p:cNvPr id="5" name="4 Rectángulo"/>
          <p:cNvSpPr/>
          <p:nvPr/>
        </p:nvSpPr>
        <p:spPr>
          <a:xfrm>
            <a:off x="6858000" y="428625"/>
            <a:ext cx="1714500" cy="2143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s-ES" altLang="es-AR"/>
          </a:p>
        </p:txBody>
      </p:sp>
      <p:sp>
        <p:nvSpPr>
          <p:cNvPr id="5123" name="Picture 1" descr="foto5"/>
          <p:cNvSpPr>
            <a:spLocks noChangeAspect="1" noChangeArrowheads="1"/>
          </p:cNvSpPr>
          <p:nvPr/>
        </p:nvSpPr>
        <p:spPr bwMode="auto">
          <a:xfrm>
            <a:off x="323850" y="620713"/>
            <a:ext cx="8496300" cy="6015037"/>
          </a:xfrm>
          <a:prstGeom prst="rect">
            <a:avLst/>
          </a:prstGeom>
          <a:noFill/>
          <a:ln w="9525">
            <a:noFill/>
            <a:miter lim="800000"/>
            <a:headEnd/>
            <a:tailEnd/>
          </a:ln>
        </p:spPr>
        <p:txBody>
          <a:bodyPr/>
          <a:lstStyle/>
          <a:p>
            <a:endParaRPr lang="es-AR"/>
          </a:p>
        </p:txBody>
      </p:sp>
      <p:sp>
        <p:nvSpPr>
          <p:cNvPr id="5124" name="4 CuadroTexto"/>
          <p:cNvSpPr txBox="1">
            <a:spLocks noChangeArrowheads="1"/>
          </p:cNvSpPr>
          <p:nvPr/>
        </p:nvSpPr>
        <p:spPr bwMode="auto">
          <a:xfrm>
            <a:off x="3995936" y="260648"/>
            <a:ext cx="1471613" cy="708025"/>
          </a:xfrm>
          <a:prstGeom prst="rect">
            <a:avLst/>
          </a:prstGeom>
          <a:noFill/>
          <a:ln w="9525">
            <a:noFill/>
            <a:miter lim="800000"/>
            <a:headEnd/>
            <a:tailEnd/>
          </a:ln>
        </p:spPr>
        <p:txBody>
          <a:bodyPr wrap="none">
            <a:spAutoFit/>
          </a:bodyPr>
          <a:lstStyle/>
          <a:p>
            <a:r>
              <a:rPr lang="es-AR" altLang="es-AR" sz="4000" b="1" dirty="0">
                <a:latin typeface="Comic Sans MS" pitchFamily="66" charset="0"/>
              </a:rPr>
              <a:t>Clima</a:t>
            </a:r>
          </a:p>
        </p:txBody>
      </p:sp>
      <p:pic>
        <p:nvPicPr>
          <p:cNvPr id="5125" name="Picture 2"/>
          <p:cNvPicPr>
            <a:picLocks noGrp="1" noChangeAspect="1" noChangeArrowheads="1"/>
          </p:cNvPicPr>
          <p:nvPr>
            <p:ph idx="1"/>
          </p:nvPr>
        </p:nvPicPr>
        <p:blipFill>
          <a:blip r:embed="rId2" cstate="print"/>
          <a:srcRect/>
          <a:stretch>
            <a:fillRect/>
          </a:stretch>
        </p:blipFill>
        <p:spPr>
          <a:xfrm>
            <a:off x="3419872" y="1124744"/>
            <a:ext cx="5486052" cy="2376417"/>
          </a:xfrm>
          <a:noFill/>
        </p:spPr>
      </p:pic>
      <p:pic>
        <p:nvPicPr>
          <p:cNvPr id="5126" name="Picture 2"/>
          <p:cNvPicPr>
            <a:picLocks noChangeAspect="1" noChangeArrowheads="1"/>
          </p:cNvPicPr>
          <p:nvPr/>
        </p:nvPicPr>
        <p:blipFill>
          <a:blip r:embed="rId3" cstate="print"/>
          <a:srcRect/>
          <a:stretch>
            <a:fillRect/>
          </a:stretch>
        </p:blipFill>
        <p:spPr bwMode="auto">
          <a:xfrm>
            <a:off x="899592" y="4149080"/>
            <a:ext cx="3384550" cy="2430462"/>
          </a:xfrm>
          <a:prstGeom prst="rect">
            <a:avLst/>
          </a:prstGeom>
          <a:noFill/>
          <a:ln w="9525">
            <a:noFill/>
            <a:miter lim="800000"/>
            <a:headEnd/>
            <a:tailEnd/>
          </a:ln>
        </p:spPr>
      </p:pic>
      <p:pic>
        <p:nvPicPr>
          <p:cNvPr id="5127" name="Picture 3"/>
          <p:cNvPicPr>
            <a:picLocks noChangeAspect="1" noChangeArrowheads="1"/>
          </p:cNvPicPr>
          <p:nvPr/>
        </p:nvPicPr>
        <p:blipFill>
          <a:blip r:embed="rId4" cstate="print"/>
          <a:srcRect/>
          <a:stretch>
            <a:fillRect/>
          </a:stretch>
        </p:blipFill>
        <p:spPr bwMode="auto">
          <a:xfrm>
            <a:off x="4788024" y="4149080"/>
            <a:ext cx="3505481" cy="2448272"/>
          </a:xfrm>
          <a:prstGeom prst="rect">
            <a:avLst/>
          </a:prstGeom>
          <a:noFill/>
          <a:ln w="9525">
            <a:noFill/>
            <a:miter lim="800000"/>
            <a:headEnd/>
            <a:tailEnd/>
          </a:ln>
        </p:spPr>
      </p:pic>
      <p:sp>
        <p:nvSpPr>
          <p:cNvPr id="5129" name="AutoShape 9" descr="Resultado de imagen para partido de rivadavia buenos air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5131" name="AutoShape 11" descr="Resultado de imagen para partido de rivadavia buenos air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pic>
        <p:nvPicPr>
          <p:cNvPr id="5133" name="Picture 13" descr="Resultado de imagen para partido de rivadavia buenos aires"/>
          <p:cNvPicPr>
            <a:picLocks noChangeAspect="1" noChangeArrowheads="1"/>
          </p:cNvPicPr>
          <p:nvPr/>
        </p:nvPicPr>
        <p:blipFill>
          <a:blip r:embed="rId5" cstate="print"/>
          <a:srcRect/>
          <a:stretch>
            <a:fillRect/>
          </a:stretch>
        </p:blipFill>
        <p:spPr bwMode="auto">
          <a:xfrm>
            <a:off x="0" y="0"/>
            <a:ext cx="3285083" cy="4005064"/>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428625" y="1714500"/>
            <a:ext cx="8235950" cy="4714875"/>
          </a:xfrm>
          <a:prstGeom prst="rect">
            <a:avLst/>
          </a:prstGeom>
          <a:noFill/>
          <a:ln w="9525">
            <a:noFill/>
            <a:miter lim="800000"/>
            <a:headEnd/>
            <a:tailEnd/>
          </a:ln>
        </p:spPr>
      </p:pic>
      <p:sp>
        <p:nvSpPr>
          <p:cNvPr id="48131" name="4 CuadroTexto"/>
          <p:cNvSpPr txBox="1">
            <a:spLocks noChangeArrowheads="1"/>
          </p:cNvSpPr>
          <p:nvPr/>
        </p:nvSpPr>
        <p:spPr bwMode="auto">
          <a:xfrm>
            <a:off x="1785938" y="214313"/>
            <a:ext cx="6215062" cy="1200150"/>
          </a:xfrm>
          <a:prstGeom prst="rect">
            <a:avLst/>
          </a:prstGeom>
          <a:noFill/>
          <a:ln w="9525">
            <a:noFill/>
            <a:miter lim="800000"/>
            <a:headEnd/>
            <a:tailEnd/>
          </a:ln>
        </p:spPr>
        <p:txBody>
          <a:bodyPr>
            <a:spAutoFit/>
          </a:bodyPr>
          <a:lstStyle/>
          <a:p>
            <a:r>
              <a:rPr lang="es-AR" sz="3600" b="1">
                <a:latin typeface="Comic Sans MS" pitchFamily="66" charset="0"/>
              </a:rPr>
              <a:t>ESPECIES ADAPTADS A SUELOS HALOMÓRFICOS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 Título"/>
          <p:cNvSpPr>
            <a:spLocks noGrp="1"/>
          </p:cNvSpPr>
          <p:nvPr>
            <p:ph type="title"/>
          </p:nvPr>
        </p:nvSpPr>
        <p:spPr/>
        <p:txBody>
          <a:bodyPr/>
          <a:lstStyle/>
          <a:p>
            <a:pPr eaLnBrk="1" hangingPunct="1"/>
            <a:r>
              <a:rPr lang="es-AR" sz="3200" b="1" smtClean="0">
                <a:latin typeface="Comic Sans MS" pitchFamily="66" charset="0"/>
              </a:rPr>
              <a:t>ESPECIES MEJORADORAS DE SUELOS HALOMÓRFICOS</a:t>
            </a:r>
          </a:p>
        </p:txBody>
      </p:sp>
      <p:sp>
        <p:nvSpPr>
          <p:cNvPr id="49155" name="2 Marcador de contenido"/>
          <p:cNvSpPr>
            <a:spLocks noGrp="1"/>
          </p:cNvSpPr>
          <p:nvPr>
            <p:ph idx="1"/>
          </p:nvPr>
        </p:nvSpPr>
        <p:spPr>
          <a:xfrm>
            <a:off x="428625" y="2000250"/>
            <a:ext cx="8229600" cy="3686175"/>
          </a:xfrm>
          <a:solidFill>
            <a:schemeClr val="tx1"/>
          </a:solidFill>
        </p:spPr>
        <p:txBody>
          <a:bodyPr/>
          <a:lstStyle/>
          <a:p>
            <a:pPr eaLnBrk="1" hangingPunct="1"/>
            <a:r>
              <a:rPr lang="es-AR" smtClean="0">
                <a:solidFill>
                  <a:schemeClr val="bg1"/>
                </a:solidFill>
                <a:latin typeface="Comic Sans MS" pitchFamily="66" charset="0"/>
              </a:rPr>
              <a:t>Maíz de Guinea (Sorghum technicum)</a:t>
            </a:r>
          </a:p>
          <a:p>
            <a:pPr eaLnBrk="1" hangingPunct="1"/>
            <a:r>
              <a:rPr lang="es-AR" smtClean="0">
                <a:solidFill>
                  <a:schemeClr val="bg1"/>
                </a:solidFill>
                <a:latin typeface="Comic Sans MS" pitchFamily="66" charset="0"/>
              </a:rPr>
              <a:t>Megatérmicas </a:t>
            </a:r>
          </a:p>
          <a:p>
            <a:pPr lvl="1" eaLnBrk="1" hangingPunct="1"/>
            <a:r>
              <a:rPr lang="es-AR" smtClean="0">
                <a:solidFill>
                  <a:schemeClr val="bg1"/>
                </a:solidFill>
                <a:latin typeface="Comic Sans MS" pitchFamily="66" charset="0"/>
              </a:rPr>
              <a:t>Grama Rodhes (Chloris gayana)</a:t>
            </a:r>
          </a:p>
          <a:p>
            <a:pPr lvl="1" eaLnBrk="1" hangingPunct="1"/>
            <a:r>
              <a:rPr lang="es-AR" smtClean="0">
                <a:solidFill>
                  <a:schemeClr val="bg1"/>
                </a:solidFill>
                <a:latin typeface="Comic Sans MS" pitchFamily="66" charset="0"/>
              </a:rPr>
              <a:t>Mijo perenne (Panicum coloratum)</a:t>
            </a:r>
          </a:p>
          <a:p>
            <a:pPr eaLnBrk="1" hangingPunct="1"/>
            <a:r>
              <a:rPr lang="es-AR" smtClean="0">
                <a:solidFill>
                  <a:schemeClr val="bg1"/>
                </a:solidFill>
                <a:latin typeface="Comic Sans MS" pitchFamily="66" charset="0"/>
              </a:rPr>
              <a:t>Agropiro (Trinopyrum ponticum ó Elutrigya elongatum)</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rotWithShape="1">
          <a:blip r:embed="rId2" cstate="print"/>
          <a:srcRect l="-23" t="2679" r="154" b="1850"/>
          <a:stretch/>
        </p:blipFill>
        <p:spPr bwMode="auto">
          <a:xfrm rot="-60000">
            <a:off x="334160" y="1628132"/>
            <a:ext cx="8213945" cy="4416953"/>
          </a:xfrm>
          <a:prstGeom prst="rect">
            <a:avLst/>
          </a:prstGeom>
          <a:noFill/>
          <a:ln w="9525">
            <a:noFill/>
            <a:miter lim="800000"/>
            <a:headEnd/>
            <a:tailEnd/>
          </a:ln>
        </p:spPr>
      </p:pic>
      <p:sp>
        <p:nvSpPr>
          <p:cNvPr id="50179" name="4 CuadroTexto"/>
          <p:cNvSpPr txBox="1">
            <a:spLocks noChangeArrowheads="1"/>
          </p:cNvSpPr>
          <p:nvPr/>
        </p:nvSpPr>
        <p:spPr bwMode="auto">
          <a:xfrm>
            <a:off x="656461" y="332656"/>
            <a:ext cx="7929562" cy="1077912"/>
          </a:xfrm>
          <a:prstGeom prst="rect">
            <a:avLst/>
          </a:prstGeom>
          <a:noFill/>
          <a:ln w="9525">
            <a:noFill/>
            <a:miter lim="800000"/>
            <a:headEnd/>
            <a:tailEnd/>
          </a:ln>
        </p:spPr>
        <p:txBody>
          <a:bodyPr>
            <a:spAutoFit/>
          </a:bodyPr>
          <a:lstStyle/>
          <a:p>
            <a:pPr algn="ctr"/>
            <a:r>
              <a:rPr lang="es-AR" sz="3200" dirty="0">
                <a:latin typeface="Comic Sans MS" pitchFamily="66" charset="0"/>
              </a:rPr>
              <a:t>ESPECIES FORESTALES ADAPTADAS A SUELOS HALOMÓRFICOS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785813" y="0"/>
            <a:ext cx="7429500" cy="6759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p:cNvSpPr txBox="1">
            <a:spLocks noChangeArrowheads="1"/>
          </p:cNvSpPr>
          <p:nvPr/>
        </p:nvSpPr>
        <p:spPr bwMode="auto">
          <a:xfrm>
            <a:off x="4294074" y="131932"/>
            <a:ext cx="5003293" cy="1015663"/>
          </a:xfrm>
          <a:prstGeom prst="rect">
            <a:avLst/>
          </a:prstGeom>
          <a:noFill/>
          <a:ln w="28575">
            <a:noFill/>
            <a:miter lim="800000"/>
            <a:headEnd/>
            <a:tailEnd/>
          </a:ln>
        </p:spPr>
        <p:txBody>
          <a:bodyPr vert="horz" wrap="none" lIns="91440" tIns="45720" rIns="91440" bIns="45720" numCol="1" anchor="ctr" anchorCtr="0" compatLnSpc="1">
            <a:prstTxWarp prst="textNoShape">
              <a:avLst/>
            </a:prstTxWarp>
            <a:spAutoFit/>
          </a:bodyPr>
          <a:lstStyle>
            <a:lvl1pPr eaLnBrk="0" hangingPunct="0">
              <a:defRPr sz="4000" b="1">
                <a:latin typeface="Comic Sans MS" pitchFamily="66" charset="0"/>
              </a:defRPr>
            </a:lvl1pPr>
            <a:lvl2pPr algn="ctr" eaLnBrk="0" hangingPunct="0">
              <a:defRPr sz="4400">
                <a:latin typeface="Calibri" pitchFamily="34" charset="0"/>
              </a:defRPr>
            </a:lvl2pPr>
            <a:lvl3pPr algn="ctr" eaLnBrk="0" hangingPunct="0">
              <a:defRPr sz="4400">
                <a:latin typeface="Calibri" pitchFamily="34" charset="0"/>
              </a:defRPr>
            </a:lvl3pPr>
            <a:lvl4pPr algn="ctr" eaLnBrk="0" hangingPunct="0">
              <a:defRPr sz="4400">
                <a:latin typeface="Calibri" pitchFamily="34" charset="0"/>
              </a:defRPr>
            </a:lvl4pPr>
            <a:lvl5pPr algn="ctr" eaLnBrk="0" hangingPunct="0">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gn="ctr"/>
            <a:r>
              <a:rPr lang="es-AR" sz="3000" dirty="0"/>
              <a:t>Precipitación media anual </a:t>
            </a:r>
          </a:p>
          <a:p>
            <a:pPr algn="ctr"/>
            <a:r>
              <a:rPr lang="es-AR" sz="3000" dirty="0"/>
              <a:t>serie 1925-2001</a:t>
            </a:r>
          </a:p>
        </p:txBody>
      </p:sp>
      <p:grpSp>
        <p:nvGrpSpPr>
          <p:cNvPr id="2" name="Group 9"/>
          <p:cNvGrpSpPr>
            <a:grpSpLocks/>
          </p:cNvGrpSpPr>
          <p:nvPr/>
        </p:nvGrpSpPr>
        <p:grpSpPr bwMode="auto">
          <a:xfrm>
            <a:off x="633526" y="839788"/>
            <a:ext cx="3906838" cy="5549900"/>
            <a:chOff x="178" y="502"/>
            <a:chExt cx="2461" cy="3496"/>
          </a:xfrm>
          <a:solidFill>
            <a:schemeClr val="tx1"/>
          </a:solidFill>
        </p:grpSpPr>
        <p:sp>
          <p:nvSpPr>
            <p:cNvPr id="34826" name="Rectangle 10"/>
            <p:cNvSpPr>
              <a:spLocks noChangeArrowheads="1"/>
            </p:cNvSpPr>
            <p:nvPr/>
          </p:nvSpPr>
          <p:spPr bwMode="auto">
            <a:xfrm>
              <a:off x="463" y="542"/>
              <a:ext cx="2105" cy="3166"/>
            </a:xfrm>
            <a:prstGeom prst="rect">
              <a:avLst/>
            </a:prstGeom>
            <a:grpFill/>
            <a:ln w="9525">
              <a:noFill/>
              <a:miter lim="800000"/>
              <a:headEnd/>
              <a:tailEnd/>
            </a:ln>
          </p:spPr>
          <p:txBody>
            <a:bodyPr/>
            <a:lstStyle/>
            <a:p>
              <a:pPr>
                <a:defRPr/>
              </a:pPr>
              <a:endParaRPr lang="es-AR"/>
            </a:p>
          </p:txBody>
        </p:sp>
        <p:sp>
          <p:nvSpPr>
            <p:cNvPr id="34827" name="Line 11"/>
            <p:cNvSpPr>
              <a:spLocks noChangeShapeType="1"/>
            </p:cNvSpPr>
            <p:nvPr/>
          </p:nvSpPr>
          <p:spPr bwMode="auto">
            <a:xfrm flipV="1">
              <a:off x="463" y="3184"/>
              <a:ext cx="7" cy="2"/>
            </a:xfrm>
            <a:prstGeom prst="line">
              <a:avLst/>
            </a:prstGeom>
            <a:grpFill/>
            <a:ln w="26988">
              <a:solidFill>
                <a:srgbClr val="FF0000"/>
              </a:solidFill>
              <a:round/>
              <a:headEnd/>
              <a:tailEnd/>
            </a:ln>
          </p:spPr>
          <p:txBody>
            <a:bodyPr/>
            <a:lstStyle/>
            <a:p>
              <a:pPr>
                <a:defRPr/>
              </a:pPr>
              <a:endParaRPr lang="es-AR"/>
            </a:p>
          </p:txBody>
        </p:sp>
        <p:sp>
          <p:nvSpPr>
            <p:cNvPr id="34828" name="Freeform 12"/>
            <p:cNvSpPr>
              <a:spLocks/>
            </p:cNvSpPr>
            <p:nvPr/>
          </p:nvSpPr>
          <p:spPr bwMode="auto">
            <a:xfrm>
              <a:off x="470" y="3153"/>
              <a:ext cx="162" cy="31"/>
            </a:xfrm>
            <a:custGeom>
              <a:avLst/>
              <a:gdLst/>
              <a:ahLst/>
              <a:cxnLst>
                <a:cxn ang="0">
                  <a:pos x="0" y="95"/>
                </a:cxn>
                <a:cxn ang="0">
                  <a:pos x="21" y="90"/>
                </a:cxn>
                <a:cxn ang="0">
                  <a:pos x="42" y="85"/>
                </a:cxn>
                <a:cxn ang="0">
                  <a:pos x="64" y="80"/>
                </a:cxn>
                <a:cxn ang="0">
                  <a:pos x="72" y="78"/>
                </a:cxn>
                <a:cxn ang="0">
                  <a:pos x="85" y="74"/>
                </a:cxn>
                <a:cxn ang="0">
                  <a:pos x="105" y="70"/>
                </a:cxn>
                <a:cxn ang="0">
                  <a:pos x="127" y="64"/>
                </a:cxn>
                <a:cxn ang="0">
                  <a:pos x="148" y="60"/>
                </a:cxn>
                <a:cxn ang="0">
                  <a:pos x="170" y="56"/>
                </a:cxn>
                <a:cxn ang="0">
                  <a:pos x="190" y="51"/>
                </a:cxn>
                <a:cxn ang="0">
                  <a:pos x="211" y="47"/>
                </a:cxn>
                <a:cxn ang="0">
                  <a:pos x="214" y="46"/>
                </a:cxn>
                <a:cxn ang="0">
                  <a:pos x="233" y="43"/>
                </a:cxn>
                <a:cxn ang="0">
                  <a:pos x="253" y="38"/>
                </a:cxn>
                <a:cxn ang="0">
                  <a:pos x="275" y="34"/>
                </a:cxn>
                <a:cxn ang="0">
                  <a:pos x="296" y="30"/>
                </a:cxn>
                <a:cxn ang="0">
                  <a:pos x="317" y="26"/>
                </a:cxn>
                <a:cxn ang="0">
                  <a:pos x="338" y="23"/>
                </a:cxn>
                <a:cxn ang="0">
                  <a:pos x="359" y="18"/>
                </a:cxn>
                <a:cxn ang="0">
                  <a:pos x="381" y="16"/>
                </a:cxn>
                <a:cxn ang="0">
                  <a:pos x="391" y="14"/>
                </a:cxn>
                <a:cxn ang="0">
                  <a:pos x="401" y="13"/>
                </a:cxn>
                <a:cxn ang="0">
                  <a:pos x="422" y="8"/>
                </a:cxn>
                <a:cxn ang="0">
                  <a:pos x="444" y="6"/>
                </a:cxn>
                <a:cxn ang="0">
                  <a:pos x="465" y="3"/>
                </a:cxn>
                <a:cxn ang="0">
                  <a:pos x="485" y="0"/>
                </a:cxn>
              </a:cxnLst>
              <a:rect l="0" t="0" r="r" b="b"/>
              <a:pathLst>
                <a:path w="485" h="95">
                  <a:moveTo>
                    <a:pt x="0" y="95"/>
                  </a:moveTo>
                  <a:lnTo>
                    <a:pt x="21" y="90"/>
                  </a:lnTo>
                  <a:lnTo>
                    <a:pt x="42" y="85"/>
                  </a:lnTo>
                  <a:lnTo>
                    <a:pt x="64" y="80"/>
                  </a:lnTo>
                  <a:lnTo>
                    <a:pt x="72" y="78"/>
                  </a:lnTo>
                  <a:lnTo>
                    <a:pt x="85" y="74"/>
                  </a:lnTo>
                  <a:lnTo>
                    <a:pt x="105" y="70"/>
                  </a:lnTo>
                  <a:lnTo>
                    <a:pt x="127" y="64"/>
                  </a:lnTo>
                  <a:lnTo>
                    <a:pt x="148" y="60"/>
                  </a:lnTo>
                  <a:lnTo>
                    <a:pt x="170" y="56"/>
                  </a:lnTo>
                  <a:lnTo>
                    <a:pt x="190" y="51"/>
                  </a:lnTo>
                  <a:lnTo>
                    <a:pt x="211" y="47"/>
                  </a:lnTo>
                  <a:lnTo>
                    <a:pt x="214" y="46"/>
                  </a:lnTo>
                  <a:lnTo>
                    <a:pt x="233" y="43"/>
                  </a:lnTo>
                  <a:lnTo>
                    <a:pt x="253" y="38"/>
                  </a:lnTo>
                  <a:lnTo>
                    <a:pt x="275" y="34"/>
                  </a:lnTo>
                  <a:lnTo>
                    <a:pt x="296" y="30"/>
                  </a:lnTo>
                  <a:lnTo>
                    <a:pt x="317" y="26"/>
                  </a:lnTo>
                  <a:lnTo>
                    <a:pt x="338" y="23"/>
                  </a:lnTo>
                  <a:lnTo>
                    <a:pt x="359" y="18"/>
                  </a:lnTo>
                  <a:lnTo>
                    <a:pt x="381" y="16"/>
                  </a:lnTo>
                  <a:lnTo>
                    <a:pt x="391" y="14"/>
                  </a:lnTo>
                  <a:lnTo>
                    <a:pt x="401" y="13"/>
                  </a:lnTo>
                  <a:lnTo>
                    <a:pt x="422" y="8"/>
                  </a:lnTo>
                  <a:lnTo>
                    <a:pt x="444" y="6"/>
                  </a:lnTo>
                  <a:lnTo>
                    <a:pt x="465" y="3"/>
                  </a:lnTo>
                  <a:lnTo>
                    <a:pt x="485" y="0"/>
                  </a:lnTo>
                </a:path>
              </a:pathLst>
            </a:custGeom>
            <a:grpFill/>
            <a:ln w="26988">
              <a:solidFill>
                <a:srgbClr val="FF0000"/>
              </a:solidFill>
              <a:prstDash val="solid"/>
              <a:round/>
              <a:headEnd/>
              <a:tailEnd/>
            </a:ln>
          </p:spPr>
          <p:txBody>
            <a:bodyPr/>
            <a:lstStyle/>
            <a:p>
              <a:pPr>
                <a:defRPr/>
              </a:pPr>
              <a:endParaRPr lang="es-AR"/>
            </a:p>
          </p:txBody>
        </p:sp>
        <p:sp>
          <p:nvSpPr>
            <p:cNvPr id="34829" name="Line 13"/>
            <p:cNvSpPr>
              <a:spLocks noChangeShapeType="1"/>
            </p:cNvSpPr>
            <p:nvPr/>
          </p:nvSpPr>
          <p:spPr bwMode="auto">
            <a:xfrm>
              <a:off x="632" y="3153"/>
              <a:ext cx="1" cy="1"/>
            </a:xfrm>
            <a:prstGeom prst="line">
              <a:avLst/>
            </a:prstGeom>
            <a:grpFill/>
            <a:ln w="26988">
              <a:solidFill>
                <a:srgbClr val="FF0000"/>
              </a:solidFill>
              <a:round/>
              <a:headEnd/>
              <a:tailEnd/>
            </a:ln>
          </p:spPr>
          <p:txBody>
            <a:bodyPr/>
            <a:lstStyle/>
            <a:p>
              <a:pPr>
                <a:defRPr/>
              </a:pPr>
              <a:endParaRPr lang="es-AR"/>
            </a:p>
          </p:txBody>
        </p:sp>
        <p:sp>
          <p:nvSpPr>
            <p:cNvPr id="34830" name="Freeform 14"/>
            <p:cNvSpPr>
              <a:spLocks noEditPoints="1"/>
            </p:cNvSpPr>
            <p:nvPr/>
          </p:nvSpPr>
          <p:spPr bwMode="auto">
            <a:xfrm>
              <a:off x="655" y="3122"/>
              <a:ext cx="31" cy="51"/>
            </a:xfrm>
            <a:custGeom>
              <a:avLst/>
              <a:gdLst/>
              <a:ahLst/>
              <a:cxnLst>
                <a:cxn ang="0">
                  <a:pos x="61" y="152"/>
                </a:cxn>
                <a:cxn ang="0">
                  <a:pos x="58" y="117"/>
                </a:cxn>
                <a:cxn ang="0">
                  <a:pos x="1" y="122"/>
                </a:cxn>
                <a:cxn ang="0">
                  <a:pos x="0" y="105"/>
                </a:cxn>
                <a:cxn ang="0">
                  <a:pos x="53" y="1"/>
                </a:cxn>
                <a:cxn ang="0">
                  <a:pos x="66" y="0"/>
                </a:cxn>
                <a:cxn ang="0">
                  <a:pos x="73" y="98"/>
                </a:cxn>
                <a:cxn ang="0">
                  <a:pos x="91" y="97"/>
                </a:cxn>
                <a:cxn ang="0">
                  <a:pos x="92" y="114"/>
                </a:cxn>
                <a:cxn ang="0">
                  <a:pos x="75" y="115"/>
                </a:cxn>
                <a:cxn ang="0">
                  <a:pos x="77" y="151"/>
                </a:cxn>
                <a:cxn ang="0">
                  <a:pos x="61" y="152"/>
                </a:cxn>
                <a:cxn ang="0">
                  <a:pos x="57" y="99"/>
                </a:cxn>
                <a:cxn ang="0">
                  <a:pos x="52" y="31"/>
                </a:cxn>
                <a:cxn ang="0">
                  <a:pos x="15" y="104"/>
                </a:cxn>
                <a:cxn ang="0">
                  <a:pos x="57" y="99"/>
                </a:cxn>
              </a:cxnLst>
              <a:rect l="0" t="0" r="r" b="b"/>
              <a:pathLst>
                <a:path w="92" h="152">
                  <a:moveTo>
                    <a:pt x="61" y="152"/>
                  </a:moveTo>
                  <a:lnTo>
                    <a:pt x="58" y="117"/>
                  </a:lnTo>
                  <a:lnTo>
                    <a:pt x="1" y="122"/>
                  </a:lnTo>
                  <a:lnTo>
                    <a:pt x="0" y="105"/>
                  </a:lnTo>
                  <a:lnTo>
                    <a:pt x="53" y="1"/>
                  </a:lnTo>
                  <a:lnTo>
                    <a:pt x="66" y="0"/>
                  </a:lnTo>
                  <a:lnTo>
                    <a:pt x="73" y="98"/>
                  </a:lnTo>
                  <a:lnTo>
                    <a:pt x="91" y="97"/>
                  </a:lnTo>
                  <a:lnTo>
                    <a:pt x="92" y="114"/>
                  </a:lnTo>
                  <a:lnTo>
                    <a:pt x="75" y="115"/>
                  </a:lnTo>
                  <a:lnTo>
                    <a:pt x="77" y="151"/>
                  </a:lnTo>
                  <a:lnTo>
                    <a:pt x="61" y="152"/>
                  </a:lnTo>
                  <a:close/>
                  <a:moveTo>
                    <a:pt x="57" y="99"/>
                  </a:moveTo>
                  <a:lnTo>
                    <a:pt x="52" y="31"/>
                  </a:lnTo>
                  <a:lnTo>
                    <a:pt x="15" y="104"/>
                  </a:lnTo>
                  <a:lnTo>
                    <a:pt x="57" y="99"/>
                  </a:lnTo>
                  <a:close/>
                </a:path>
              </a:pathLst>
            </a:custGeom>
            <a:grpFill/>
            <a:ln w="0">
              <a:solidFill>
                <a:srgbClr val="000000"/>
              </a:solidFill>
              <a:prstDash val="solid"/>
              <a:round/>
              <a:headEnd/>
              <a:tailEnd/>
            </a:ln>
          </p:spPr>
          <p:txBody>
            <a:bodyPr/>
            <a:lstStyle/>
            <a:p>
              <a:pPr>
                <a:defRPr/>
              </a:pPr>
              <a:endParaRPr lang="es-AR"/>
            </a:p>
          </p:txBody>
        </p:sp>
        <p:sp>
          <p:nvSpPr>
            <p:cNvPr id="34831" name="Freeform 15"/>
            <p:cNvSpPr>
              <a:spLocks noEditPoints="1"/>
            </p:cNvSpPr>
            <p:nvPr/>
          </p:nvSpPr>
          <p:spPr bwMode="auto">
            <a:xfrm>
              <a:off x="690" y="3119"/>
              <a:ext cx="30" cy="52"/>
            </a:xfrm>
            <a:custGeom>
              <a:avLst/>
              <a:gdLst/>
              <a:ahLst/>
              <a:cxnLst>
                <a:cxn ang="0">
                  <a:pos x="0" y="70"/>
                </a:cxn>
                <a:cxn ang="0">
                  <a:pos x="1" y="47"/>
                </a:cxn>
                <a:cxn ang="0">
                  <a:pos x="5" y="30"/>
                </a:cxn>
                <a:cxn ang="0">
                  <a:pos x="11" y="17"/>
                </a:cxn>
                <a:cxn ang="0">
                  <a:pos x="20" y="7"/>
                </a:cxn>
                <a:cxn ang="0">
                  <a:pos x="32" y="2"/>
                </a:cxn>
                <a:cxn ang="0">
                  <a:pos x="44" y="0"/>
                </a:cxn>
                <a:cxn ang="0">
                  <a:pos x="53" y="3"/>
                </a:cxn>
                <a:cxn ang="0">
                  <a:pos x="62" y="6"/>
                </a:cxn>
                <a:cxn ang="0">
                  <a:pos x="70" y="13"/>
                </a:cxn>
                <a:cxn ang="0">
                  <a:pos x="75" y="22"/>
                </a:cxn>
                <a:cxn ang="0">
                  <a:pos x="80" y="33"/>
                </a:cxn>
                <a:cxn ang="0">
                  <a:pos x="83" y="46"/>
                </a:cxn>
                <a:cxn ang="0">
                  <a:pos x="86" y="64"/>
                </a:cxn>
                <a:cxn ang="0">
                  <a:pos x="89" y="87"/>
                </a:cxn>
                <a:cxn ang="0">
                  <a:pos x="87" y="108"/>
                </a:cxn>
                <a:cxn ang="0">
                  <a:pos x="83" y="126"/>
                </a:cxn>
                <a:cxn ang="0">
                  <a:pos x="77" y="140"/>
                </a:cxn>
                <a:cxn ang="0">
                  <a:pos x="68" y="148"/>
                </a:cxn>
                <a:cxn ang="0">
                  <a:pos x="57" y="154"/>
                </a:cxn>
                <a:cxn ang="0">
                  <a:pos x="41" y="156"/>
                </a:cxn>
                <a:cxn ang="0">
                  <a:pos x="25" y="150"/>
                </a:cxn>
                <a:cxn ang="0">
                  <a:pos x="13" y="133"/>
                </a:cxn>
                <a:cxn ang="0">
                  <a:pos x="4" y="103"/>
                </a:cxn>
                <a:cxn ang="0">
                  <a:pos x="18" y="81"/>
                </a:cxn>
                <a:cxn ang="0">
                  <a:pos x="22" y="111"/>
                </a:cxn>
                <a:cxn ang="0">
                  <a:pos x="29" y="130"/>
                </a:cxn>
                <a:cxn ang="0">
                  <a:pos x="38" y="138"/>
                </a:cxn>
                <a:cxn ang="0">
                  <a:pos x="49" y="140"/>
                </a:cxn>
                <a:cxn ang="0">
                  <a:pos x="59" y="137"/>
                </a:cxn>
                <a:cxn ang="0">
                  <a:pos x="67" y="126"/>
                </a:cxn>
                <a:cxn ang="0">
                  <a:pos x="71" y="107"/>
                </a:cxn>
                <a:cxn ang="0">
                  <a:pos x="71" y="76"/>
                </a:cxn>
                <a:cxn ang="0">
                  <a:pos x="67" y="44"/>
                </a:cxn>
                <a:cxn ang="0">
                  <a:pos x="59" y="27"/>
                </a:cxn>
                <a:cxn ang="0">
                  <a:pos x="51" y="19"/>
                </a:cxn>
                <a:cxn ang="0">
                  <a:pos x="39" y="16"/>
                </a:cxn>
                <a:cxn ang="0">
                  <a:pos x="30" y="20"/>
                </a:cxn>
                <a:cxn ang="0">
                  <a:pos x="23" y="29"/>
                </a:cxn>
                <a:cxn ang="0">
                  <a:pos x="18" y="49"/>
                </a:cxn>
                <a:cxn ang="0">
                  <a:pos x="18" y="81"/>
                </a:cxn>
              </a:cxnLst>
              <a:rect l="0" t="0" r="r" b="b"/>
              <a:pathLst>
                <a:path w="89" h="156">
                  <a:moveTo>
                    <a:pt x="1" y="83"/>
                  </a:moveTo>
                  <a:lnTo>
                    <a:pt x="0" y="70"/>
                  </a:lnTo>
                  <a:lnTo>
                    <a:pt x="0" y="59"/>
                  </a:lnTo>
                  <a:lnTo>
                    <a:pt x="1" y="47"/>
                  </a:lnTo>
                  <a:lnTo>
                    <a:pt x="3" y="39"/>
                  </a:lnTo>
                  <a:lnTo>
                    <a:pt x="5" y="30"/>
                  </a:lnTo>
                  <a:lnTo>
                    <a:pt x="8" y="23"/>
                  </a:lnTo>
                  <a:lnTo>
                    <a:pt x="11" y="17"/>
                  </a:lnTo>
                  <a:lnTo>
                    <a:pt x="15" y="12"/>
                  </a:lnTo>
                  <a:lnTo>
                    <a:pt x="20" y="7"/>
                  </a:lnTo>
                  <a:lnTo>
                    <a:pt x="25" y="4"/>
                  </a:lnTo>
                  <a:lnTo>
                    <a:pt x="32" y="2"/>
                  </a:lnTo>
                  <a:lnTo>
                    <a:pt x="39" y="2"/>
                  </a:lnTo>
                  <a:lnTo>
                    <a:pt x="44" y="0"/>
                  </a:lnTo>
                  <a:lnTo>
                    <a:pt x="49" y="2"/>
                  </a:lnTo>
                  <a:lnTo>
                    <a:pt x="53" y="3"/>
                  </a:lnTo>
                  <a:lnTo>
                    <a:pt x="58" y="4"/>
                  </a:lnTo>
                  <a:lnTo>
                    <a:pt x="62" y="6"/>
                  </a:lnTo>
                  <a:lnTo>
                    <a:pt x="66" y="9"/>
                  </a:lnTo>
                  <a:lnTo>
                    <a:pt x="70" y="13"/>
                  </a:lnTo>
                  <a:lnTo>
                    <a:pt x="72" y="17"/>
                  </a:lnTo>
                  <a:lnTo>
                    <a:pt x="75" y="22"/>
                  </a:lnTo>
                  <a:lnTo>
                    <a:pt x="77" y="27"/>
                  </a:lnTo>
                  <a:lnTo>
                    <a:pt x="80" y="33"/>
                  </a:lnTo>
                  <a:lnTo>
                    <a:pt x="82" y="39"/>
                  </a:lnTo>
                  <a:lnTo>
                    <a:pt x="83" y="46"/>
                  </a:lnTo>
                  <a:lnTo>
                    <a:pt x="85" y="54"/>
                  </a:lnTo>
                  <a:lnTo>
                    <a:pt x="86" y="64"/>
                  </a:lnTo>
                  <a:lnTo>
                    <a:pt x="87" y="74"/>
                  </a:lnTo>
                  <a:lnTo>
                    <a:pt x="89" y="87"/>
                  </a:lnTo>
                  <a:lnTo>
                    <a:pt x="89" y="99"/>
                  </a:lnTo>
                  <a:lnTo>
                    <a:pt x="87" y="108"/>
                  </a:lnTo>
                  <a:lnTo>
                    <a:pt x="86" y="118"/>
                  </a:lnTo>
                  <a:lnTo>
                    <a:pt x="83" y="126"/>
                  </a:lnTo>
                  <a:lnTo>
                    <a:pt x="81" y="133"/>
                  </a:lnTo>
                  <a:lnTo>
                    <a:pt x="77" y="140"/>
                  </a:lnTo>
                  <a:lnTo>
                    <a:pt x="73" y="144"/>
                  </a:lnTo>
                  <a:lnTo>
                    <a:pt x="68" y="148"/>
                  </a:lnTo>
                  <a:lnTo>
                    <a:pt x="63" y="153"/>
                  </a:lnTo>
                  <a:lnTo>
                    <a:pt x="57" y="154"/>
                  </a:lnTo>
                  <a:lnTo>
                    <a:pt x="51" y="156"/>
                  </a:lnTo>
                  <a:lnTo>
                    <a:pt x="41" y="156"/>
                  </a:lnTo>
                  <a:lnTo>
                    <a:pt x="33" y="153"/>
                  </a:lnTo>
                  <a:lnTo>
                    <a:pt x="25" y="150"/>
                  </a:lnTo>
                  <a:lnTo>
                    <a:pt x="19" y="143"/>
                  </a:lnTo>
                  <a:lnTo>
                    <a:pt x="13" y="133"/>
                  </a:lnTo>
                  <a:lnTo>
                    <a:pt x="8" y="118"/>
                  </a:lnTo>
                  <a:lnTo>
                    <a:pt x="4" y="103"/>
                  </a:lnTo>
                  <a:lnTo>
                    <a:pt x="1" y="83"/>
                  </a:lnTo>
                  <a:close/>
                  <a:moveTo>
                    <a:pt x="18" y="81"/>
                  </a:moveTo>
                  <a:lnTo>
                    <a:pt x="19" y="99"/>
                  </a:lnTo>
                  <a:lnTo>
                    <a:pt x="22" y="111"/>
                  </a:lnTo>
                  <a:lnTo>
                    <a:pt x="25" y="123"/>
                  </a:lnTo>
                  <a:lnTo>
                    <a:pt x="29" y="130"/>
                  </a:lnTo>
                  <a:lnTo>
                    <a:pt x="34" y="136"/>
                  </a:lnTo>
                  <a:lnTo>
                    <a:pt x="38" y="138"/>
                  </a:lnTo>
                  <a:lnTo>
                    <a:pt x="43" y="140"/>
                  </a:lnTo>
                  <a:lnTo>
                    <a:pt x="49" y="140"/>
                  </a:lnTo>
                  <a:lnTo>
                    <a:pt x="54" y="140"/>
                  </a:lnTo>
                  <a:lnTo>
                    <a:pt x="59" y="137"/>
                  </a:lnTo>
                  <a:lnTo>
                    <a:pt x="63" y="133"/>
                  </a:lnTo>
                  <a:lnTo>
                    <a:pt x="67" y="126"/>
                  </a:lnTo>
                  <a:lnTo>
                    <a:pt x="70" y="118"/>
                  </a:lnTo>
                  <a:lnTo>
                    <a:pt x="71" y="107"/>
                  </a:lnTo>
                  <a:lnTo>
                    <a:pt x="72" y="93"/>
                  </a:lnTo>
                  <a:lnTo>
                    <a:pt x="71" y="76"/>
                  </a:lnTo>
                  <a:lnTo>
                    <a:pt x="70" y="59"/>
                  </a:lnTo>
                  <a:lnTo>
                    <a:pt x="67" y="44"/>
                  </a:lnTo>
                  <a:lnTo>
                    <a:pt x="63" y="34"/>
                  </a:lnTo>
                  <a:lnTo>
                    <a:pt x="59" y="27"/>
                  </a:lnTo>
                  <a:lnTo>
                    <a:pt x="56" y="22"/>
                  </a:lnTo>
                  <a:lnTo>
                    <a:pt x="51" y="19"/>
                  </a:lnTo>
                  <a:lnTo>
                    <a:pt x="46" y="16"/>
                  </a:lnTo>
                  <a:lnTo>
                    <a:pt x="39" y="16"/>
                  </a:lnTo>
                  <a:lnTo>
                    <a:pt x="34" y="17"/>
                  </a:lnTo>
                  <a:lnTo>
                    <a:pt x="30" y="20"/>
                  </a:lnTo>
                  <a:lnTo>
                    <a:pt x="25" y="24"/>
                  </a:lnTo>
                  <a:lnTo>
                    <a:pt x="23" y="29"/>
                  </a:lnTo>
                  <a:lnTo>
                    <a:pt x="19" y="37"/>
                  </a:lnTo>
                  <a:lnTo>
                    <a:pt x="18" y="49"/>
                  </a:lnTo>
                  <a:lnTo>
                    <a:pt x="18" y="63"/>
                  </a:lnTo>
                  <a:lnTo>
                    <a:pt x="18" y="81"/>
                  </a:lnTo>
                  <a:close/>
                </a:path>
              </a:pathLst>
            </a:custGeom>
            <a:grpFill/>
            <a:ln w="0">
              <a:solidFill>
                <a:srgbClr val="000000"/>
              </a:solidFill>
              <a:prstDash val="solid"/>
              <a:round/>
              <a:headEnd/>
              <a:tailEnd/>
            </a:ln>
          </p:spPr>
          <p:txBody>
            <a:bodyPr/>
            <a:lstStyle/>
            <a:p>
              <a:pPr>
                <a:defRPr/>
              </a:pPr>
              <a:endParaRPr lang="es-AR"/>
            </a:p>
          </p:txBody>
        </p:sp>
        <p:sp>
          <p:nvSpPr>
            <p:cNvPr id="34832" name="Freeform 16"/>
            <p:cNvSpPr>
              <a:spLocks noEditPoints="1"/>
            </p:cNvSpPr>
            <p:nvPr/>
          </p:nvSpPr>
          <p:spPr bwMode="auto">
            <a:xfrm>
              <a:off x="725" y="3117"/>
              <a:ext cx="29" cy="51"/>
            </a:xfrm>
            <a:custGeom>
              <a:avLst/>
              <a:gdLst/>
              <a:ahLst/>
              <a:cxnLst>
                <a:cxn ang="0">
                  <a:pos x="0" y="68"/>
                </a:cxn>
                <a:cxn ang="0">
                  <a:pos x="0" y="47"/>
                </a:cxn>
                <a:cxn ang="0">
                  <a:pos x="3" y="30"/>
                </a:cxn>
                <a:cxn ang="0">
                  <a:pos x="10" y="15"/>
                </a:cxn>
                <a:cxn ang="0">
                  <a:pos x="19" y="7"/>
                </a:cxn>
                <a:cxn ang="0">
                  <a:pos x="30" y="1"/>
                </a:cxn>
                <a:cxn ang="0">
                  <a:pos x="43" y="0"/>
                </a:cxn>
                <a:cxn ang="0">
                  <a:pos x="53" y="1"/>
                </a:cxn>
                <a:cxn ang="0">
                  <a:pos x="60" y="5"/>
                </a:cxn>
                <a:cxn ang="0">
                  <a:pos x="68" y="11"/>
                </a:cxn>
                <a:cxn ang="0">
                  <a:pos x="74" y="20"/>
                </a:cxn>
                <a:cxn ang="0">
                  <a:pos x="78" y="31"/>
                </a:cxn>
                <a:cxn ang="0">
                  <a:pos x="83" y="44"/>
                </a:cxn>
                <a:cxn ang="0">
                  <a:pos x="86" y="62"/>
                </a:cxn>
                <a:cxn ang="0">
                  <a:pos x="87" y="85"/>
                </a:cxn>
                <a:cxn ang="0">
                  <a:pos x="86" y="108"/>
                </a:cxn>
                <a:cxn ang="0">
                  <a:pos x="83" y="124"/>
                </a:cxn>
                <a:cxn ang="0">
                  <a:pos x="77" y="138"/>
                </a:cxn>
                <a:cxn ang="0">
                  <a:pos x="68" y="148"/>
                </a:cxn>
                <a:cxn ang="0">
                  <a:pos x="55" y="154"/>
                </a:cxn>
                <a:cxn ang="0">
                  <a:pos x="40" y="154"/>
                </a:cxn>
                <a:cxn ang="0">
                  <a:pos x="24" y="148"/>
                </a:cxn>
                <a:cxn ang="0">
                  <a:pos x="11" y="131"/>
                </a:cxn>
                <a:cxn ang="0">
                  <a:pos x="2" y="101"/>
                </a:cxn>
                <a:cxn ang="0">
                  <a:pos x="16" y="79"/>
                </a:cxn>
                <a:cxn ang="0">
                  <a:pos x="21" y="111"/>
                </a:cxn>
                <a:cxn ang="0">
                  <a:pos x="27" y="128"/>
                </a:cxn>
                <a:cxn ang="0">
                  <a:pos x="38" y="136"/>
                </a:cxn>
                <a:cxn ang="0">
                  <a:pos x="48" y="139"/>
                </a:cxn>
                <a:cxn ang="0">
                  <a:pos x="58" y="135"/>
                </a:cxn>
                <a:cxn ang="0">
                  <a:pos x="65" y="125"/>
                </a:cxn>
                <a:cxn ang="0">
                  <a:pos x="70" y="105"/>
                </a:cxn>
                <a:cxn ang="0">
                  <a:pos x="69" y="74"/>
                </a:cxn>
                <a:cxn ang="0">
                  <a:pos x="65" y="44"/>
                </a:cxn>
                <a:cxn ang="0">
                  <a:pos x="58" y="25"/>
                </a:cxn>
                <a:cxn ang="0">
                  <a:pos x="49" y="17"/>
                </a:cxn>
                <a:cxn ang="0">
                  <a:pos x="39" y="15"/>
                </a:cxn>
                <a:cxn ang="0">
                  <a:pos x="29" y="18"/>
                </a:cxn>
                <a:cxn ang="0">
                  <a:pos x="21" y="27"/>
                </a:cxn>
                <a:cxn ang="0">
                  <a:pos x="16" y="48"/>
                </a:cxn>
                <a:cxn ang="0">
                  <a:pos x="16" y="79"/>
                </a:cxn>
              </a:cxnLst>
              <a:rect l="0" t="0" r="r" b="b"/>
              <a:pathLst>
                <a:path w="87" h="154">
                  <a:moveTo>
                    <a:pt x="0" y="81"/>
                  </a:moveTo>
                  <a:lnTo>
                    <a:pt x="0" y="68"/>
                  </a:lnTo>
                  <a:lnTo>
                    <a:pt x="0" y="57"/>
                  </a:lnTo>
                  <a:lnTo>
                    <a:pt x="0" y="47"/>
                  </a:lnTo>
                  <a:lnTo>
                    <a:pt x="2" y="37"/>
                  </a:lnTo>
                  <a:lnTo>
                    <a:pt x="3" y="30"/>
                  </a:lnTo>
                  <a:lnTo>
                    <a:pt x="6" y="22"/>
                  </a:lnTo>
                  <a:lnTo>
                    <a:pt x="10" y="15"/>
                  </a:lnTo>
                  <a:lnTo>
                    <a:pt x="14" y="11"/>
                  </a:lnTo>
                  <a:lnTo>
                    <a:pt x="19" y="7"/>
                  </a:lnTo>
                  <a:lnTo>
                    <a:pt x="25" y="2"/>
                  </a:lnTo>
                  <a:lnTo>
                    <a:pt x="30" y="1"/>
                  </a:lnTo>
                  <a:lnTo>
                    <a:pt x="38" y="0"/>
                  </a:lnTo>
                  <a:lnTo>
                    <a:pt x="43" y="0"/>
                  </a:lnTo>
                  <a:lnTo>
                    <a:pt x="48" y="0"/>
                  </a:lnTo>
                  <a:lnTo>
                    <a:pt x="53" y="1"/>
                  </a:lnTo>
                  <a:lnTo>
                    <a:pt x="57" y="2"/>
                  </a:lnTo>
                  <a:lnTo>
                    <a:pt x="60" y="5"/>
                  </a:lnTo>
                  <a:lnTo>
                    <a:pt x="64" y="8"/>
                  </a:lnTo>
                  <a:lnTo>
                    <a:pt x="68" y="11"/>
                  </a:lnTo>
                  <a:lnTo>
                    <a:pt x="70" y="15"/>
                  </a:lnTo>
                  <a:lnTo>
                    <a:pt x="74" y="20"/>
                  </a:lnTo>
                  <a:lnTo>
                    <a:pt x="77" y="25"/>
                  </a:lnTo>
                  <a:lnTo>
                    <a:pt x="78" y="31"/>
                  </a:lnTo>
                  <a:lnTo>
                    <a:pt x="81" y="37"/>
                  </a:lnTo>
                  <a:lnTo>
                    <a:pt x="83" y="44"/>
                  </a:lnTo>
                  <a:lnTo>
                    <a:pt x="84" y="52"/>
                  </a:lnTo>
                  <a:lnTo>
                    <a:pt x="86" y="62"/>
                  </a:lnTo>
                  <a:lnTo>
                    <a:pt x="87" y="72"/>
                  </a:lnTo>
                  <a:lnTo>
                    <a:pt x="87" y="85"/>
                  </a:lnTo>
                  <a:lnTo>
                    <a:pt x="87" y="97"/>
                  </a:lnTo>
                  <a:lnTo>
                    <a:pt x="86" y="108"/>
                  </a:lnTo>
                  <a:lnTo>
                    <a:pt x="84" y="116"/>
                  </a:lnTo>
                  <a:lnTo>
                    <a:pt x="83" y="124"/>
                  </a:lnTo>
                  <a:lnTo>
                    <a:pt x="79" y="131"/>
                  </a:lnTo>
                  <a:lnTo>
                    <a:pt x="77" y="138"/>
                  </a:lnTo>
                  <a:lnTo>
                    <a:pt x="72" y="144"/>
                  </a:lnTo>
                  <a:lnTo>
                    <a:pt x="68" y="148"/>
                  </a:lnTo>
                  <a:lnTo>
                    <a:pt x="62" y="151"/>
                  </a:lnTo>
                  <a:lnTo>
                    <a:pt x="55" y="154"/>
                  </a:lnTo>
                  <a:lnTo>
                    <a:pt x="49" y="154"/>
                  </a:lnTo>
                  <a:lnTo>
                    <a:pt x="40" y="154"/>
                  </a:lnTo>
                  <a:lnTo>
                    <a:pt x="31" y="152"/>
                  </a:lnTo>
                  <a:lnTo>
                    <a:pt x="24" y="148"/>
                  </a:lnTo>
                  <a:lnTo>
                    <a:pt x="17" y="141"/>
                  </a:lnTo>
                  <a:lnTo>
                    <a:pt x="11" y="131"/>
                  </a:lnTo>
                  <a:lnTo>
                    <a:pt x="6" y="118"/>
                  </a:lnTo>
                  <a:lnTo>
                    <a:pt x="2" y="101"/>
                  </a:lnTo>
                  <a:lnTo>
                    <a:pt x="0" y="81"/>
                  </a:lnTo>
                  <a:close/>
                  <a:moveTo>
                    <a:pt x="16" y="79"/>
                  </a:moveTo>
                  <a:lnTo>
                    <a:pt x="19" y="97"/>
                  </a:lnTo>
                  <a:lnTo>
                    <a:pt x="21" y="111"/>
                  </a:lnTo>
                  <a:lnTo>
                    <a:pt x="24" y="121"/>
                  </a:lnTo>
                  <a:lnTo>
                    <a:pt x="27" y="128"/>
                  </a:lnTo>
                  <a:lnTo>
                    <a:pt x="33" y="134"/>
                  </a:lnTo>
                  <a:lnTo>
                    <a:pt x="38" y="136"/>
                  </a:lnTo>
                  <a:lnTo>
                    <a:pt x="43" y="139"/>
                  </a:lnTo>
                  <a:lnTo>
                    <a:pt x="48" y="139"/>
                  </a:lnTo>
                  <a:lnTo>
                    <a:pt x="53" y="138"/>
                  </a:lnTo>
                  <a:lnTo>
                    <a:pt x="58" y="135"/>
                  </a:lnTo>
                  <a:lnTo>
                    <a:pt x="62" y="131"/>
                  </a:lnTo>
                  <a:lnTo>
                    <a:pt x="65" y="125"/>
                  </a:lnTo>
                  <a:lnTo>
                    <a:pt x="68" y="116"/>
                  </a:lnTo>
                  <a:lnTo>
                    <a:pt x="70" y="105"/>
                  </a:lnTo>
                  <a:lnTo>
                    <a:pt x="70" y="91"/>
                  </a:lnTo>
                  <a:lnTo>
                    <a:pt x="69" y="74"/>
                  </a:lnTo>
                  <a:lnTo>
                    <a:pt x="68" y="57"/>
                  </a:lnTo>
                  <a:lnTo>
                    <a:pt x="65" y="44"/>
                  </a:lnTo>
                  <a:lnTo>
                    <a:pt x="63" y="32"/>
                  </a:lnTo>
                  <a:lnTo>
                    <a:pt x="58" y="25"/>
                  </a:lnTo>
                  <a:lnTo>
                    <a:pt x="54" y="20"/>
                  </a:lnTo>
                  <a:lnTo>
                    <a:pt x="49" y="17"/>
                  </a:lnTo>
                  <a:lnTo>
                    <a:pt x="44" y="15"/>
                  </a:lnTo>
                  <a:lnTo>
                    <a:pt x="39" y="15"/>
                  </a:lnTo>
                  <a:lnTo>
                    <a:pt x="33" y="15"/>
                  </a:lnTo>
                  <a:lnTo>
                    <a:pt x="29" y="18"/>
                  </a:lnTo>
                  <a:lnTo>
                    <a:pt x="25" y="22"/>
                  </a:lnTo>
                  <a:lnTo>
                    <a:pt x="21" y="27"/>
                  </a:lnTo>
                  <a:lnTo>
                    <a:pt x="19" y="37"/>
                  </a:lnTo>
                  <a:lnTo>
                    <a:pt x="16" y="48"/>
                  </a:lnTo>
                  <a:lnTo>
                    <a:pt x="16" y="62"/>
                  </a:lnTo>
                  <a:lnTo>
                    <a:pt x="16" y="79"/>
                  </a:lnTo>
                  <a:close/>
                </a:path>
              </a:pathLst>
            </a:custGeom>
            <a:grpFill/>
            <a:ln w="0">
              <a:solidFill>
                <a:srgbClr val="000000"/>
              </a:solidFill>
              <a:prstDash val="solid"/>
              <a:round/>
              <a:headEnd/>
              <a:tailEnd/>
            </a:ln>
          </p:spPr>
          <p:txBody>
            <a:bodyPr/>
            <a:lstStyle/>
            <a:p>
              <a:pPr>
                <a:defRPr/>
              </a:pPr>
              <a:endParaRPr lang="es-AR"/>
            </a:p>
          </p:txBody>
        </p:sp>
        <p:sp>
          <p:nvSpPr>
            <p:cNvPr id="34833" name="Line 17"/>
            <p:cNvSpPr>
              <a:spLocks noChangeShapeType="1"/>
            </p:cNvSpPr>
            <p:nvPr/>
          </p:nvSpPr>
          <p:spPr bwMode="auto">
            <a:xfrm>
              <a:off x="779" y="3139"/>
              <a:ext cx="1" cy="1"/>
            </a:xfrm>
            <a:prstGeom prst="line">
              <a:avLst/>
            </a:prstGeom>
            <a:grpFill/>
            <a:ln w="26988">
              <a:solidFill>
                <a:srgbClr val="FF0000"/>
              </a:solidFill>
              <a:round/>
              <a:headEnd/>
              <a:tailEnd/>
            </a:ln>
          </p:spPr>
          <p:txBody>
            <a:bodyPr/>
            <a:lstStyle/>
            <a:p>
              <a:pPr>
                <a:defRPr/>
              </a:pPr>
              <a:endParaRPr lang="es-AR"/>
            </a:p>
          </p:txBody>
        </p:sp>
        <p:sp>
          <p:nvSpPr>
            <p:cNvPr id="34834" name="Freeform 18"/>
            <p:cNvSpPr>
              <a:spLocks/>
            </p:cNvSpPr>
            <p:nvPr/>
          </p:nvSpPr>
          <p:spPr bwMode="auto">
            <a:xfrm>
              <a:off x="780" y="2894"/>
              <a:ext cx="264" cy="272"/>
            </a:xfrm>
            <a:custGeom>
              <a:avLst/>
              <a:gdLst/>
              <a:ahLst/>
              <a:cxnLst>
                <a:cxn ang="0">
                  <a:pos x="20" y="734"/>
                </a:cxn>
                <a:cxn ang="0">
                  <a:pos x="63" y="734"/>
                </a:cxn>
                <a:cxn ang="0">
                  <a:pos x="105" y="735"/>
                </a:cxn>
                <a:cxn ang="0">
                  <a:pos x="148" y="738"/>
                </a:cxn>
                <a:cxn ang="0">
                  <a:pos x="190" y="744"/>
                </a:cxn>
                <a:cxn ang="0">
                  <a:pos x="231" y="751"/>
                </a:cxn>
                <a:cxn ang="0">
                  <a:pos x="264" y="758"/>
                </a:cxn>
                <a:cxn ang="0">
                  <a:pos x="296" y="764"/>
                </a:cxn>
                <a:cxn ang="0">
                  <a:pos x="337" y="774"/>
                </a:cxn>
                <a:cxn ang="0">
                  <a:pos x="380" y="783"/>
                </a:cxn>
                <a:cxn ang="0">
                  <a:pos x="401" y="789"/>
                </a:cxn>
                <a:cxn ang="0">
                  <a:pos x="444" y="798"/>
                </a:cxn>
                <a:cxn ang="0">
                  <a:pos x="485" y="805"/>
                </a:cxn>
                <a:cxn ang="0">
                  <a:pos x="528" y="811"/>
                </a:cxn>
                <a:cxn ang="0">
                  <a:pos x="570" y="813"/>
                </a:cxn>
                <a:cxn ang="0">
                  <a:pos x="612" y="813"/>
                </a:cxn>
                <a:cxn ang="0">
                  <a:pos x="655" y="809"/>
                </a:cxn>
                <a:cxn ang="0">
                  <a:pos x="696" y="801"/>
                </a:cxn>
                <a:cxn ang="0">
                  <a:pos x="723" y="789"/>
                </a:cxn>
                <a:cxn ang="0">
                  <a:pos x="744" y="758"/>
                </a:cxn>
                <a:cxn ang="0">
                  <a:pos x="762" y="725"/>
                </a:cxn>
                <a:cxn ang="0">
                  <a:pos x="781" y="672"/>
                </a:cxn>
                <a:cxn ang="0">
                  <a:pos x="790" y="630"/>
                </a:cxn>
                <a:cxn ang="0">
                  <a:pos x="790" y="567"/>
                </a:cxn>
                <a:cxn ang="0">
                  <a:pos x="781" y="530"/>
                </a:cxn>
                <a:cxn ang="0">
                  <a:pos x="761" y="483"/>
                </a:cxn>
                <a:cxn ang="0">
                  <a:pos x="739" y="453"/>
                </a:cxn>
                <a:cxn ang="0">
                  <a:pos x="718" y="432"/>
                </a:cxn>
                <a:cxn ang="0">
                  <a:pos x="689" y="407"/>
                </a:cxn>
                <a:cxn ang="0">
                  <a:pos x="655" y="385"/>
                </a:cxn>
                <a:cxn ang="0">
                  <a:pos x="633" y="376"/>
                </a:cxn>
                <a:cxn ang="0">
                  <a:pos x="591" y="363"/>
                </a:cxn>
                <a:cxn ang="0">
                  <a:pos x="548" y="357"/>
                </a:cxn>
                <a:cxn ang="0">
                  <a:pos x="507" y="355"/>
                </a:cxn>
                <a:cxn ang="0">
                  <a:pos x="464" y="353"/>
                </a:cxn>
                <a:cxn ang="0">
                  <a:pos x="422" y="350"/>
                </a:cxn>
                <a:cxn ang="0">
                  <a:pos x="380" y="345"/>
                </a:cxn>
                <a:cxn ang="0">
                  <a:pos x="359" y="340"/>
                </a:cxn>
                <a:cxn ang="0">
                  <a:pos x="316" y="329"/>
                </a:cxn>
                <a:cxn ang="0">
                  <a:pos x="281" y="312"/>
                </a:cxn>
                <a:cxn ang="0">
                  <a:pos x="253" y="296"/>
                </a:cxn>
                <a:cxn ang="0">
                  <a:pos x="231" y="279"/>
                </a:cxn>
                <a:cxn ang="0">
                  <a:pos x="200" y="249"/>
                </a:cxn>
                <a:cxn ang="0">
                  <a:pos x="173" y="218"/>
                </a:cxn>
                <a:cxn ang="0">
                  <a:pos x="152" y="185"/>
                </a:cxn>
                <a:cxn ang="0">
                  <a:pos x="133" y="154"/>
                </a:cxn>
                <a:cxn ang="0">
                  <a:pos x="115" y="122"/>
                </a:cxn>
                <a:cxn ang="0">
                  <a:pos x="100" y="90"/>
                </a:cxn>
                <a:cxn ang="0">
                  <a:pos x="84" y="58"/>
                </a:cxn>
                <a:cxn ang="0">
                  <a:pos x="63" y="24"/>
                </a:cxn>
              </a:cxnLst>
              <a:rect l="0" t="0" r="r" b="b"/>
              <a:pathLst>
                <a:path w="791" h="815">
                  <a:moveTo>
                    <a:pt x="0" y="734"/>
                  </a:moveTo>
                  <a:lnTo>
                    <a:pt x="20" y="734"/>
                  </a:lnTo>
                  <a:lnTo>
                    <a:pt x="42" y="734"/>
                  </a:lnTo>
                  <a:lnTo>
                    <a:pt x="63" y="734"/>
                  </a:lnTo>
                  <a:lnTo>
                    <a:pt x="84" y="734"/>
                  </a:lnTo>
                  <a:lnTo>
                    <a:pt x="105" y="735"/>
                  </a:lnTo>
                  <a:lnTo>
                    <a:pt x="126" y="736"/>
                  </a:lnTo>
                  <a:lnTo>
                    <a:pt x="148" y="738"/>
                  </a:lnTo>
                  <a:lnTo>
                    <a:pt x="168" y="741"/>
                  </a:lnTo>
                  <a:lnTo>
                    <a:pt x="190" y="744"/>
                  </a:lnTo>
                  <a:lnTo>
                    <a:pt x="211" y="746"/>
                  </a:lnTo>
                  <a:lnTo>
                    <a:pt x="231" y="751"/>
                  </a:lnTo>
                  <a:lnTo>
                    <a:pt x="253" y="755"/>
                  </a:lnTo>
                  <a:lnTo>
                    <a:pt x="264" y="758"/>
                  </a:lnTo>
                  <a:lnTo>
                    <a:pt x="274" y="759"/>
                  </a:lnTo>
                  <a:lnTo>
                    <a:pt x="296" y="764"/>
                  </a:lnTo>
                  <a:lnTo>
                    <a:pt x="316" y="769"/>
                  </a:lnTo>
                  <a:lnTo>
                    <a:pt x="337" y="774"/>
                  </a:lnTo>
                  <a:lnTo>
                    <a:pt x="359" y="779"/>
                  </a:lnTo>
                  <a:lnTo>
                    <a:pt x="380" y="783"/>
                  </a:lnTo>
                  <a:lnTo>
                    <a:pt x="401" y="789"/>
                  </a:lnTo>
                  <a:lnTo>
                    <a:pt x="401" y="789"/>
                  </a:lnTo>
                  <a:lnTo>
                    <a:pt x="422" y="793"/>
                  </a:lnTo>
                  <a:lnTo>
                    <a:pt x="444" y="798"/>
                  </a:lnTo>
                  <a:lnTo>
                    <a:pt x="464" y="802"/>
                  </a:lnTo>
                  <a:lnTo>
                    <a:pt x="485" y="805"/>
                  </a:lnTo>
                  <a:lnTo>
                    <a:pt x="507" y="809"/>
                  </a:lnTo>
                  <a:lnTo>
                    <a:pt x="528" y="811"/>
                  </a:lnTo>
                  <a:lnTo>
                    <a:pt x="548" y="813"/>
                  </a:lnTo>
                  <a:lnTo>
                    <a:pt x="570" y="813"/>
                  </a:lnTo>
                  <a:lnTo>
                    <a:pt x="591" y="815"/>
                  </a:lnTo>
                  <a:lnTo>
                    <a:pt x="612" y="813"/>
                  </a:lnTo>
                  <a:lnTo>
                    <a:pt x="633" y="812"/>
                  </a:lnTo>
                  <a:lnTo>
                    <a:pt x="655" y="809"/>
                  </a:lnTo>
                  <a:lnTo>
                    <a:pt x="676" y="805"/>
                  </a:lnTo>
                  <a:lnTo>
                    <a:pt x="696" y="801"/>
                  </a:lnTo>
                  <a:lnTo>
                    <a:pt x="718" y="793"/>
                  </a:lnTo>
                  <a:lnTo>
                    <a:pt x="723" y="789"/>
                  </a:lnTo>
                  <a:lnTo>
                    <a:pt x="739" y="766"/>
                  </a:lnTo>
                  <a:lnTo>
                    <a:pt x="744" y="758"/>
                  </a:lnTo>
                  <a:lnTo>
                    <a:pt x="761" y="729"/>
                  </a:lnTo>
                  <a:lnTo>
                    <a:pt x="762" y="725"/>
                  </a:lnTo>
                  <a:lnTo>
                    <a:pt x="775" y="694"/>
                  </a:lnTo>
                  <a:lnTo>
                    <a:pt x="781" y="672"/>
                  </a:lnTo>
                  <a:lnTo>
                    <a:pt x="785" y="662"/>
                  </a:lnTo>
                  <a:lnTo>
                    <a:pt x="790" y="630"/>
                  </a:lnTo>
                  <a:lnTo>
                    <a:pt x="791" y="598"/>
                  </a:lnTo>
                  <a:lnTo>
                    <a:pt x="790" y="567"/>
                  </a:lnTo>
                  <a:lnTo>
                    <a:pt x="783" y="536"/>
                  </a:lnTo>
                  <a:lnTo>
                    <a:pt x="781" y="530"/>
                  </a:lnTo>
                  <a:lnTo>
                    <a:pt x="772" y="503"/>
                  </a:lnTo>
                  <a:lnTo>
                    <a:pt x="761" y="483"/>
                  </a:lnTo>
                  <a:lnTo>
                    <a:pt x="754" y="471"/>
                  </a:lnTo>
                  <a:lnTo>
                    <a:pt x="739" y="453"/>
                  </a:lnTo>
                  <a:lnTo>
                    <a:pt x="728" y="440"/>
                  </a:lnTo>
                  <a:lnTo>
                    <a:pt x="718" y="432"/>
                  </a:lnTo>
                  <a:lnTo>
                    <a:pt x="696" y="413"/>
                  </a:lnTo>
                  <a:lnTo>
                    <a:pt x="689" y="407"/>
                  </a:lnTo>
                  <a:lnTo>
                    <a:pt x="676" y="397"/>
                  </a:lnTo>
                  <a:lnTo>
                    <a:pt x="655" y="385"/>
                  </a:lnTo>
                  <a:lnTo>
                    <a:pt x="634" y="376"/>
                  </a:lnTo>
                  <a:lnTo>
                    <a:pt x="633" y="376"/>
                  </a:lnTo>
                  <a:lnTo>
                    <a:pt x="612" y="367"/>
                  </a:lnTo>
                  <a:lnTo>
                    <a:pt x="591" y="363"/>
                  </a:lnTo>
                  <a:lnTo>
                    <a:pt x="570" y="359"/>
                  </a:lnTo>
                  <a:lnTo>
                    <a:pt x="548" y="357"/>
                  </a:lnTo>
                  <a:lnTo>
                    <a:pt x="528" y="355"/>
                  </a:lnTo>
                  <a:lnTo>
                    <a:pt x="507" y="355"/>
                  </a:lnTo>
                  <a:lnTo>
                    <a:pt x="485" y="353"/>
                  </a:lnTo>
                  <a:lnTo>
                    <a:pt x="464" y="353"/>
                  </a:lnTo>
                  <a:lnTo>
                    <a:pt x="444" y="352"/>
                  </a:lnTo>
                  <a:lnTo>
                    <a:pt x="422" y="350"/>
                  </a:lnTo>
                  <a:lnTo>
                    <a:pt x="401" y="347"/>
                  </a:lnTo>
                  <a:lnTo>
                    <a:pt x="380" y="345"/>
                  </a:lnTo>
                  <a:lnTo>
                    <a:pt x="378" y="345"/>
                  </a:lnTo>
                  <a:lnTo>
                    <a:pt x="359" y="340"/>
                  </a:lnTo>
                  <a:lnTo>
                    <a:pt x="337" y="336"/>
                  </a:lnTo>
                  <a:lnTo>
                    <a:pt x="316" y="329"/>
                  </a:lnTo>
                  <a:lnTo>
                    <a:pt x="296" y="320"/>
                  </a:lnTo>
                  <a:lnTo>
                    <a:pt x="281" y="312"/>
                  </a:lnTo>
                  <a:lnTo>
                    <a:pt x="274" y="309"/>
                  </a:lnTo>
                  <a:lnTo>
                    <a:pt x="253" y="296"/>
                  </a:lnTo>
                  <a:lnTo>
                    <a:pt x="233" y="280"/>
                  </a:lnTo>
                  <a:lnTo>
                    <a:pt x="231" y="279"/>
                  </a:lnTo>
                  <a:lnTo>
                    <a:pt x="211" y="261"/>
                  </a:lnTo>
                  <a:lnTo>
                    <a:pt x="200" y="249"/>
                  </a:lnTo>
                  <a:lnTo>
                    <a:pt x="190" y="238"/>
                  </a:lnTo>
                  <a:lnTo>
                    <a:pt x="173" y="218"/>
                  </a:lnTo>
                  <a:lnTo>
                    <a:pt x="168" y="212"/>
                  </a:lnTo>
                  <a:lnTo>
                    <a:pt x="152" y="185"/>
                  </a:lnTo>
                  <a:lnTo>
                    <a:pt x="148" y="179"/>
                  </a:lnTo>
                  <a:lnTo>
                    <a:pt x="133" y="154"/>
                  </a:lnTo>
                  <a:lnTo>
                    <a:pt x="126" y="144"/>
                  </a:lnTo>
                  <a:lnTo>
                    <a:pt x="115" y="122"/>
                  </a:lnTo>
                  <a:lnTo>
                    <a:pt x="105" y="101"/>
                  </a:lnTo>
                  <a:lnTo>
                    <a:pt x="100" y="90"/>
                  </a:lnTo>
                  <a:lnTo>
                    <a:pt x="85" y="58"/>
                  </a:lnTo>
                  <a:lnTo>
                    <a:pt x="84" y="58"/>
                  </a:lnTo>
                  <a:lnTo>
                    <a:pt x="66" y="27"/>
                  </a:lnTo>
                  <a:lnTo>
                    <a:pt x="63" y="24"/>
                  </a:lnTo>
                  <a:lnTo>
                    <a:pt x="42" y="0"/>
                  </a:lnTo>
                </a:path>
              </a:pathLst>
            </a:custGeom>
            <a:grpFill/>
            <a:ln w="26988">
              <a:solidFill>
                <a:srgbClr val="FF0000"/>
              </a:solidFill>
              <a:prstDash val="solid"/>
              <a:round/>
              <a:headEnd/>
              <a:tailEnd/>
            </a:ln>
          </p:spPr>
          <p:txBody>
            <a:bodyPr/>
            <a:lstStyle/>
            <a:p>
              <a:pPr>
                <a:defRPr/>
              </a:pPr>
              <a:endParaRPr lang="es-AR"/>
            </a:p>
          </p:txBody>
        </p:sp>
        <p:sp>
          <p:nvSpPr>
            <p:cNvPr id="34835" name="Line 19"/>
            <p:cNvSpPr>
              <a:spLocks noChangeShapeType="1"/>
            </p:cNvSpPr>
            <p:nvPr/>
          </p:nvSpPr>
          <p:spPr bwMode="auto">
            <a:xfrm>
              <a:off x="794" y="2894"/>
              <a:ext cx="1" cy="1"/>
            </a:xfrm>
            <a:prstGeom prst="line">
              <a:avLst/>
            </a:prstGeom>
            <a:grpFill/>
            <a:ln w="26988">
              <a:solidFill>
                <a:srgbClr val="FF0000"/>
              </a:solidFill>
              <a:round/>
              <a:headEnd/>
              <a:tailEnd/>
            </a:ln>
          </p:spPr>
          <p:txBody>
            <a:bodyPr/>
            <a:lstStyle/>
            <a:p>
              <a:pPr>
                <a:defRPr/>
              </a:pPr>
              <a:endParaRPr lang="es-AR"/>
            </a:p>
          </p:txBody>
        </p:sp>
        <p:sp>
          <p:nvSpPr>
            <p:cNvPr id="34836" name="Freeform 20"/>
            <p:cNvSpPr>
              <a:spLocks noEditPoints="1"/>
            </p:cNvSpPr>
            <p:nvPr/>
          </p:nvSpPr>
          <p:spPr bwMode="auto">
            <a:xfrm>
              <a:off x="672" y="2833"/>
              <a:ext cx="34" cy="50"/>
            </a:xfrm>
            <a:custGeom>
              <a:avLst/>
              <a:gdLst/>
              <a:ahLst/>
              <a:cxnLst>
                <a:cxn ang="0">
                  <a:pos x="44" y="144"/>
                </a:cxn>
                <a:cxn ang="0">
                  <a:pos x="54" y="110"/>
                </a:cxn>
                <a:cxn ang="0">
                  <a:pos x="0" y="90"/>
                </a:cxn>
                <a:cxn ang="0">
                  <a:pos x="4" y="74"/>
                </a:cxn>
                <a:cxn ang="0">
                  <a:pos x="88" y="0"/>
                </a:cxn>
                <a:cxn ang="0">
                  <a:pos x="101" y="5"/>
                </a:cxn>
                <a:cxn ang="0">
                  <a:pos x="74" y="99"/>
                </a:cxn>
                <a:cxn ang="0">
                  <a:pos x="91" y="106"/>
                </a:cxn>
                <a:cxn ang="0">
                  <a:pos x="87" y="122"/>
                </a:cxn>
                <a:cxn ang="0">
                  <a:pos x="69" y="116"/>
                </a:cxn>
                <a:cxn ang="0">
                  <a:pos x="60" y="150"/>
                </a:cxn>
                <a:cxn ang="0">
                  <a:pos x="44" y="144"/>
                </a:cxn>
                <a:cxn ang="0">
                  <a:pos x="59" y="93"/>
                </a:cxn>
                <a:cxn ang="0">
                  <a:pos x="77" y="29"/>
                </a:cxn>
                <a:cxn ang="0">
                  <a:pos x="19" y="79"/>
                </a:cxn>
                <a:cxn ang="0">
                  <a:pos x="59" y="93"/>
                </a:cxn>
              </a:cxnLst>
              <a:rect l="0" t="0" r="r" b="b"/>
              <a:pathLst>
                <a:path w="101" h="150">
                  <a:moveTo>
                    <a:pt x="44" y="144"/>
                  </a:moveTo>
                  <a:lnTo>
                    <a:pt x="54" y="110"/>
                  </a:lnTo>
                  <a:lnTo>
                    <a:pt x="0" y="90"/>
                  </a:lnTo>
                  <a:lnTo>
                    <a:pt x="4" y="74"/>
                  </a:lnTo>
                  <a:lnTo>
                    <a:pt x="88" y="0"/>
                  </a:lnTo>
                  <a:lnTo>
                    <a:pt x="101" y="5"/>
                  </a:lnTo>
                  <a:lnTo>
                    <a:pt x="74" y="99"/>
                  </a:lnTo>
                  <a:lnTo>
                    <a:pt x="91" y="106"/>
                  </a:lnTo>
                  <a:lnTo>
                    <a:pt x="87" y="122"/>
                  </a:lnTo>
                  <a:lnTo>
                    <a:pt x="69" y="116"/>
                  </a:lnTo>
                  <a:lnTo>
                    <a:pt x="60" y="150"/>
                  </a:lnTo>
                  <a:lnTo>
                    <a:pt x="44" y="144"/>
                  </a:lnTo>
                  <a:close/>
                  <a:moveTo>
                    <a:pt x="59" y="93"/>
                  </a:moveTo>
                  <a:lnTo>
                    <a:pt x="77" y="29"/>
                  </a:lnTo>
                  <a:lnTo>
                    <a:pt x="19" y="79"/>
                  </a:lnTo>
                  <a:lnTo>
                    <a:pt x="59" y="93"/>
                  </a:lnTo>
                  <a:close/>
                </a:path>
              </a:pathLst>
            </a:custGeom>
            <a:grpFill/>
            <a:ln w="0">
              <a:solidFill>
                <a:srgbClr val="000000"/>
              </a:solidFill>
              <a:prstDash val="solid"/>
              <a:round/>
              <a:headEnd/>
              <a:tailEnd/>
            </a:ln>
          </p:spPr>
          <p:txBody>
            <a:bodyPr/>
            <a:lstStyle/>
            <a:p>
              <a:pPr>
                <a:defRPr/>
              </a:pPr>
              <a:endParaRPr lang="es-AR"/>
            </a:p>
          </p:txBody>
        </p:sp>
        <p:sp>
          <p:nvSpPr>
            <p:cNvPr id="34837" name="Freeform 21"/>
            <p:cNvSpPr>
              <a:spLocks noEditPoints="1"/>
            </p:cNvSpPr>
            <p:nvPr/>
          </p:nvSpPr>
          <p:spPr bwMode="auto">
            <a:xfrm>
              <a:off x="708" y="2843"/>
              <a:ext cx="32" cy="51"/>
            </a:xfrm>
            <a:custGeom>
              <a:avLst/>
              <a:gdLst/>
              <a:ahLst/>
              <a:cxnLst>
                <a:cxn ang="0">
                  <a:pos x="11" y="50"/>
                </a:cxn>
                <a:cxn ang="0">
                  <a:pos x="19" y="30"/>
                </a:cxn>
                <a:cxn ang="0">
                  <a:pos x="28" y="16"/>
                </a:cxn>
                <a:cxn ang="0">
                  <a:pos x="38" y="6"/>
                </a:cxn>
                <a:cxn ang="0">
                  <a:pos x="49" y="1"/>
                </a:cxn>
                <a:cxn ang="0">
                  <a:pos x="62" y="1"/>
                </a:cxn>
                <a:cxn ang="0">
                  <a:pos x="74" y="4"/>
                </a:cxn>
                <a:cxn ang="0">
                  <a:pos x="82" y="10"/>
                </a:cxn>
                <a:cxn ang="0">
                  <a:pos x="88" y="17"/>
                </a:cxn>
                <a:cxn ang="0">
                  <a:pos x="93" y="27"/>
                </a:cxn>
                <a:cxn ang="0">
                  <a:pos x="96" y="37"/>
                </a:cxn>
                <a:cxn ang="0">
                  <a:pos x="96" y="50"/>
                </a:cxn>
                <a:cxn ang="0">
                  <a:pos x="96" y="64"/>
                </a:cxn>
                <a:cxn ang="0">
                  <a:pos x="92" y="81"/>
                </a:cxn>
                <a:cxn ang="0">
                  <a:pos x="86" y="104"/>
                </a:cxn>
                <a:cxn ang="0">
                  <a:pos x="78" y="124"/>
                </a:cxn>
                <a:cxn ang="0">
                  <a:pos x="68" y="137"/>
                </a:cxn>
                <a:cxn ang="0">
                  <a:pos x="58" y="147"/>
                </a:cxn>
                <a:cxn ang="0">
                  <a:pos x="47" y="152"/>
                </a:cxn>
                <a:cxn ang="0">
                  <a:pos x="34" y="152"/>
                </a:cxn>
                <a:cxn ang="0">
                  <a:pos x="19" y="147"/>
                </a:cxn>
                <a:cxn ang="0">
                  <a:pos x="6" y="134"/>
                </a:cxn>
                <a:cxn ang="0">
                  <a:pos x="0" y="112"/>
                </a:cxn>
                <a:cxn ang="0">
                  <a:pos x="2" y="81"/>
                </a:cxn>
                <a:cxn ang="0">
                  <a:pos x="23" y="67"/>
                </a:cxn>
                <a:cxn ang="0">
                  <a:pos x="16" y="98"/>
                </a:cxn>
                <a:cxn ang="0">
                  <a:pos x="16" y="118"/>
                </a:cxn>
                <a:cxn ang="0">
                  <a:pos x="23" y="130"/>
                </a:cxn>
                <a:cxn ang="0">
                  <a:pos x="31" y="135"/>
                </a:cxn>
                <a:cxn ang="0">
                  <a:pos x="42" y="137"/>
                </a:cxn>
                <a:cxn ang="0">
                  <a:pos x="53" y="131"/>
                </a:cxn>
                <a:cxn ang="0">
                  <a:pos x="63" y="115"/>
                </a:cxn>
                <a:cxn ang="0">
                  <a:pos x="73" y="85"/>
                </a:cxn>
                <a:cxn ang="0">
                  <a:pos x="79" y="55"/>
                </a:cxn>
                <a:cxn ang="0">
                  <a:pos x="79" y="36"/>
                </a:cxn>
                <a:cxn ang="0">
                  <a:pos x="74" y="24"/>
                </a:cxn>
                <a:cxn ang="0">
                  <a:pos x="64" y="17"/>
                </a:cxn>
                <a:cxn ang="0">
                  <a:pos x="54" y="16"/>
                </a:cxn>
                <a:cxn ang="0">
                  <a:pos x="45" y="21"/>
                </a:cxn>
                <a:cxn ang="0">
                  <a:pos x="34" y="38"/>
                </a:cxn>
                <a:cxn ang="0">
                  <a:pos x="23" y="67"/>
                </a:cxn>
              </a:cxnLst>
              <a:rect l="0" t="0" r="r" b="b"/>
              <a:pathLst>
                <a:path w="96" h="152">
                  <a:moveTo>
                    <a:pt x="7" y="61"/>
                  </a:moveTo>
                  <a:lnTo>
                    <a:pt x="11" y="50"/>
                  </a:lnTo>
                  <a:lnTo>
                    <a:pt x="15" y="38"/>
                  </a:lnTo>
                  <a:lnTo>
                    <a:pt x="19" y="30"/>
                  </a:lnTo>
                  <a:lnTo>
                    <a:pt x="24" y="21"/>
                  </a:lnTo>
                  <a:lnTo>
                    <a:pt x="28" y="16"/>
                  </a:lnTo>
                  <a:lnTo>
                    <a:pt x="33" y="10"/>
                  </a:lnTo>
                  <a:lnTo>
                    <a:pt x="38" y="6"/>
                  </a:lnTo>
                  <a:lnTo>
                    <a:pt x="44" y="3"/>
                  </a:lnTo>
                  <a:lnTo>
                    <a:pt x="49" y="1"/>
                  </a:lnTo>
                  <a:lnTo>
                    <a:pt x="55" y="0"/>
                  </a:lnTo>
                  <a:lnTo>
                    <a:pt x="62" y="1"/>
                  </a:lnTo>
                  <a:lnTo>
                    <a:pt x="69" y="3"/>
                  </a:lnTo>
                  <a:lnTo>
                    <a:pt x="74" y="4"/>
                  </a:lnTo>
                  <a:lnTo>
                    <a:pt x="78" y="7"/>
                  </a:lnTo>
                  <a:lnTo>
                    <a:pt x="82" y="10"/>
                  </a:lnTo>
                  <a:lnTo>
                    <a:pt x="86" y="14"/>
                  </a:lnTo>
                  <a:lnTo>
                    <a:pt x="88" y="17"/>
                  </a:lnTo>
                  <a:lnTo>
                    <a:pt x="91" y="21"/>
                  </a:lnTo>
                  <a:lnTo>
                    <a:pt x="93" y="27"/>
                  </a:lnTo>
                  <a:lnTo>
                    <a:pt x="95" y="31"/>
                  </a:lnTo>
                  <a:lnTo>
                    <a:pt x="96" y="37"/>
                  </a:lnTo>
                  <a:lnTo>
                    <a:pt x="96" y="43"/>
                  </a:lnTo>
                  <a:lnTo>
                    <a:pt x="96" y="50"/>
                  </a:lnTo>
                  <a:lnTo>
                    <a:pt x="96" y="55"/>
                  </a:lnTo>
                  <a:lnTo>
                    <a:pt x="96" y="64"/>
                  </a:lnTo>
                  <a:lnTo>
                    <a:pt x="95" y="71"/>
                  </a:lnTo>
                  <a:lnTo>
                    <a:pt x="92" y="81"/>
                  </a:lnTo>
                  <a:lnTo>
                    <a:pt x="90" y="91"/>
                  </a:lnTo>
                  <a:lnTo>
                    <a:pt x="86" y="104"/>
                  </a:lnTo>
                  <a:lnTo>
                    <a:pt x="82" y="114"/>
                  </a:lnTo>
                  <a:lnTo>
                    <a:pt x="78" y="124"/>
                  </a:lnTo>
                  <a:lnTo>
                    <a:pt x="73" y="131"/>
                  </a:lnTo>
                  <a:lnTo>
                    <a:pt x="68" y="137"/>
                  </a:lnTo>
                  <a:lnTo>
                    <a:pt x="63" y="142"/>
                  </a:lnTo>
                  <a:lnTo>
                    <a:pt x="58" y="147"/>
                  </a:lnTo>
                  <a:lnTo>
                    <a:pt x="53" y="150"/>
                  </a:lnTo>
                  <a:lnTo>
                    <a:pt x="47" y="152"/>
                  </a:lnTo>
                  <a:lnTo>
                    <a:pt x="40" y="152"/>
                  </a:lnTo>
                  <a:lnTo>
                    <a:pt x="34" y="152"/>
                  </a:lnTo>
                  <a:lnTo>
                    <a:pt x="28" y="151"/>
                  </a:lnTo>
                  <a:lnTo>
                    <a:pt x="19" y="147"/>
                  </a:lnTo>
                  <a:lnTo>
                    <a:pt x="13" y="141"/>
                  </a:lnTo>
                  <a:lnTo>
                    <a:pt x="6" y="134"/>
                  </a:lnTo>
                  <a:lnTo>
                    <a:pt x="2" y="125"/>
                  </a:lnTo>
                  <a:lnTo>
                    <a:pt x="0" y="112"/>
                  </a:lnTo>
                  <a:lnTo>
                    <a:pt x="0" y="98"/>
                  </a:lnTo>
                  <a:lnTo>
                    <a:pt x="2" y="81"/>
                  </a:lnTo>
                  <a:lnTo>
                    <a:pt x="7" y="61"/>
                  </a:lnTo>
                  <a:close/>
                  <a:moveTo>
                    <a:pt x="23" y="67"/>
                  </a:moveTo>
                  <a:lnTo>
                    <a:pt x="19" y="84"/>
                  </a:lnTo>
                  <a:lnTo>
                    <a:pt x="16" y="98"/>
                  </a:lnTo>
                  <a:lnTo>
                    <a:pt x="15" y="110"/>
                  </a:lnTo>
                  <a:lnTo>
                    <a:pt x="16" y="118"/>
                  </a:lnTo>
                  <a:lnTo>
                    <a:pt x="19" y="124"/>
                  </a:lnTo>
                  <a:lnTo>
                    <a:pt x="23" y="130"/>
                  </a:lnTo>
                  <a:lnTo>
                    <a:pt x="26" y="134"/>
                  </a:lnTo>
                  <a:lnTo>
                    <a:pt x="31" y="135"/>
                  </a:lnTo>
                  <a:lnTo>
                    <a:pt x="37" y="137"/>
                  </a:lnTo>
                  <a:lnTo>
                    <a:pt x="42" y="137"/>
                  </a:lnTo>
                  <a:lnTo>
                    <a:pt x="48" y="134"/>
                  </a:lnTo>
                  <a:lnTo>
                    <a:pt x="53" y="131"/>
                  </a:lnTo>
                  <a:lnTo>
                    <a:pt x="58" y="124"/>
                  </a:lnTo>
                  <a:lnTo>
                    <a:pt x="63" y="115"/>
                  </a:lnTo>
                  <a:lnTo>
                    <a:pt x="68" y="102"/>
                  </a:lnTo>
                  <a:lnTo>
                    <a:pt x="73" y="85"/>
                  </a:lnTo>
                  <a:lnTo>
                    <a:pt x="78" y="70"/>
                  </a:lnTo>
                  <a:lnTo>
                    <a:pt x="79" y="55"/>
                  </a:lnTo>
                  <a:lnTo>
                    <a:pt x="81" y="44"/>
                  </a:lnTo>
                  <a:lnTo>
                    <a:pt x="79" y="36"/>
                  </a:lnTo>
                  <a:lnTo>
                    <a:pt x="77" y="28"/>
                  </a:lnTo>
                  <a:lnTo>
                    <a:pt x="74" y="24"/>
                  </a:lnTo>
                  <a:lnTo>
                    <a:pt x="69" y="20"/>
                  </a:lnTo>
                  <a:lnTo>
                    <a:pt x="64" y="17"/>
                  </a:lnTo>
                  <a:lnTo>
                    <a:pt x="59" y="16"/>
                  </a:lnTo>
                  <a:lnTo>
                    <a:pt x="54" y="16"/>
                  </a:lnTo>
                  <a:lnTo>
                    <a:pt x="49" y="18"/>
                  </a:lnTo>
                  <a:lnTo>
                    <a:pt x="45" y="21"/>
                  </a:lnTo>
                  <a:lnTo>
                    <a:pt x="39" y="28"/>
                  </a:lnTo>
                  <a:lnTo>
                    <a:pt x="34" y="38"/>
                  </a:lnTo>
                  <a:lnTo>
                    <a:pt x="28" y="51"/>
                  </a:lnTo>
                  <a:lnTo>
                    <a:pt x="23" y="67"/>
                  </a:lnTo>
                  <a:close/>
                </a:path>
              </a:pathLst>
            </a:custGeom>
            <a:grpFill/>
            <a:ln w="0">
              <a:solidFill>
                <a:srgbClr val="000000"/>
              </a:solidFill>
              <a:prstDash val="solid"/>
              <a:round/>
              <a:headEnd/>
              <a:tailEnd/>
            </a:ln>
          </p:spPr>
          <p:txBody>
            <a:bodyPr/>
            <a:lstStyle/>
            <a:p>
              <a:pPr>
                <a:defRPr/>
              </a:pPr>
              <a:endParaRPr lang="es-AR"/>
            </a:p>
          </p:txBody>
        </p:sp>
        <p:sp>
          <p:nvSpPr>
            <p:cNvPr id="34838" name="Freeform 22"/>
            <p:cNvSpPr>
              <a:spLocks noEditPoints="1"/>
            </p:cNvSpPr>
            <p:nvPr/>
          </p:nvSpPr>
          <p:spPr bwMode="auto">
            <a:xfrm>
              <a:off x="740" y="2855"/>
              <a:ext cx="32" cy="51"/>
            </a:xfrm>
            <a:custGeom>
              <a:avLst/>
              <a:gdLst/>
              <a:ahLst/>
              <a:cxnLst>
                <a:cxn ang="0">
                  <a:pos x="11" y="49"/>
                </a:cxn>
                <a:cxn ang="0">
                  <a:pos x="19" y="29"/>
                </a:cxn>
                <a:cxn ang="0">
                  <a:pos x="28" y="15"/>
                </a:cxn>
                <a:cxn ang="0">
                  <a:pos x="38" y="5"/>
                </a:cxn>
                <a:cxn ang="0">
                  <a:pos x="50" y="0"/>
                </a:cxn>
                <a:cxn ang="0">
                  <a:pos x="62" y="0"/>
                </a:cxn>
                <a:cxn ang="0">
                  <a:pos x="74" y="4"/>
                </a:cxn>
                <a:cxn ang="0">
                  <a:pos x="83" y="9"/>
                </a:cxn>
                <a:cxn ang="0">
                  <a:pos x="89" y="17"/>
                </a:cxn>
                <a:cxn ang="0">
                  <a:pos x="94" y="27"/>
                </a:cxn>
                <a:cxn ang="0">
                  <a:pos x="96" y="37"/>
                </a:cxn>
                <a:cxn ang="0">
                  <a:pos x="96" y="49"/>
                </a:cxn>
                <a:cxn ang="0">
                  <a:pos x="95" y="62"/>
                </a:cxn>
                <a:cxn ang="0">
                  <a:pos x="93" y="81"/>
                </a:cxn>
                <a:cxn ang="0">
                  <a:pos x="86" y="102"/>
                </a:cxn>
                <a:cxn ang="0">
                  <a:pos x="77" y="122"/>
                </a:cxn>
                <a:cxn ang="0">
                  <a:pos x="69" y="136"/>
                </a:cxn>
                <a:cxn ang="0">
                  <a:pos x="59" y="146"/>
                </a:cxn>
                <a:cxn ang="0">
                  <a:pos x="47" y="152"/>
                </a:cxn>
                <a:cxn ang="0">
                  <a:pos x="35" y="152"/>
                </a:cxn>
                <a:cxn ang="0">
                  <a:pos x="19" y="146"/>
                </a:cxn>
                <a:cxn ang="0">
                  <a:pos x="7" y="133"/>
                </a:cxn>
                <a:cxn ang="0">
                  <a:pos x="0" y="112"/>
                </a:cxn>
                <a:cxn ang="0">
                  <a:pos x="3" y="81"/>
                </a:cxn>
                <a:cxn ang="0">
                  <a:pos x="23" y="66"/>
                </a:cxn>
                <a:cxn ang="0">
                  <a:pos x="17" y="98"/>
                </a:cxn>
                <a:cxn ang="0">
                  <a:pos x="17" y="116"/>
                </a:cxn>
                <a:cxn ang="0">
                  <a:pos x="23" y="129"/>
                </a:cxn>
                <a:cxn ang="0">
                  <a:pos x="32" y="135"/>
                </a:cxn>
                <a:cxn ang="0">
                  <a:pos x="42" y="136"/>
                </a:cxn>
                <a:cxn ang="0">
                  <a:pos x="53" y="129"/>
                </a:cxn>
                <a:cxn ang="0">
                  <a:pos x="64" y="114"/>
                </a:cxn>
                <a:cxn ang="0">
                  <a:pos x="74" y="85"/>
                </a:cxn>
                <a:cxn ang="0">
                  <a:pos x="80" y="55"/>
                </a:cxn>
                <a:cxn ang="0">
                  <a:pos x="80" y="35"/>
                </a:cxn>
                <a:cxn ang="0">
                  <a:pos x="74" y="24"/>
                </a:cxn>
                <a:cxn ang="0">
                  <a:pos x="65" y="17"/>
                </a:cxn>
                <a:cxn ang="0">
                  <a:pos x="55" y="15"/>
                </a:cxn>
                <a:cxn ang="0">
                  <a:pos x="45" y="21"/>
                </a:cxn>
                <a:cxn ang="0">
                  <a:pos x="33" y="38"/>
                </a:cxn>
                <a:cxn ang="0">
                  <a:pos x="23" y="66"/>
                </a:cxn>
              </a:cxnLst>
              <a:rect l="0" t="0" r="r" b="b"/>
              <a:pathLst>
                <a:path w="96" h="152">
                  <a:moveTo>
                    <a:pt x="7" y="61"/>
                  </a:moveTo>
                  <a:lnTo>
                    <a:pt x="11" y="49"/>
                  </a:lnTo>
                  <a:lnTo>
                    <a:pt x="14" y="38"/>
                  </a:lnTo>
                  <a:lnTo>
                    <a:pt x="19" y="29"/>
                  </a:lnTo>
                  <a:lnTo>
                    <a:pt x="23" y="21"/>
                  </a:lnTo>
                  <a:lnTo>
                    <a:pt x="28" y="15"/>
                  </a:lnTo>
                  <a:lnTo>
                    <a:pt x="33" y="9"/>
                  </a:lnTo>
                  <a:lnTo>
                    <a:pt x="38" y="5"/>
                  </a:lnTo>
                  <a:lnTo>
                    <a:pt x="45" y="2"/>
                  </a:lnTo>
                  <a:lnTo>
                    <a:pt x="50" y="0"/>
                  </a:lnTo>
                  <a:lnTo>
                    <a:pt x="56" y="0"/>
                  </a:lnTo>
                  <a:lnTo>
                    <a:pt x="62" y="0"/>
                  </a:lnTo>
                  <a:lnTo>
                    <a:pt x="70" y="2"/>
                  </a:lnTo>
                  <a:lnTo>
                    <a:pt x="74" y="4"/>
                  </a:lnTo>
                  <a:lnTo>
                    <a:pt x="79" y="7"/>
                  </a:lnTo>
                  <a:lnTo>
                    <a:pt x="83" y="9"/>
                  </a:lnTo>
                  <a:lnTo>
                    <a:pt x="86" y="12"/>
                  </a:lnTo>
                  <a:lnTo>
                    <a:pt x="89" y="17"/>
                  </a:lnTo>
                  <a:lnTo>
                    <a:pt x="91" y="21"/>
                  </a:lnTo>
                  <a:lnTo>
                    <a:pt x="94" y="27"/>
                  </a:lnTo>
                  <a:lnTo>
                    <a:pt x="95" y="31"/>
                  </a:lnTo>
                  <a:lnTo>
                    <a:pt x="96" y="37"/>
                  </a:lnTo>
                  <a:lnTo>
                    <a:pt x="96" y="42"/>
                  </a:lnTo>
                  <a:lnTo>
                    <a:pt x="96" y="49"/>
                  </a:lnTo>
                  <a:lnTo>
                    <a:pt x="96" y="55"/>
                  </a:lnTo>
                  <a:lnTo>
                    <a:pt x="95" y="62"/>
                  </a:lnTo>
                  <a:lnTo>
                    <a:pt x="94" y="71"/>
                  </a:lnTo>
                  <a:lnTo>
                    <a:pt x="93" y="81"/>
                  </a:lnTo>
                  <a:lnTo>
                    <a:pt x="90" y="91"/>
                  </a:lnTo>
                  <a:lnTo>
                    <a:pt x="86" y="102"/>
                  </a:lnTo>
                  <a:lnTo>
                    <a:pt x="83" y="114"/>
                  </a:lnTo>
                  <a:lnTo>
                    <a:pt x="77" y="122"/>
                  </a:lnTo>
                  <a:lnTo>
                    <a:pt x="74" y="131"/>
                  </a:lnTo>
                  <a:lnTo>
                    <a:pt x="69" y="136"/>
                  </a:lnTo>
                  <a:lnTo>
                    <a:pt x="64" y="142"/>
                  </a:lnTo>
                  <a:lnTo>
                    <a:pt x="59" y="146"/>
                  </a:lnTo>
                  <a:lnTo>
                    <a:pt x="53" y="149"/>
                  </a:lnTo>
                  <a:lnTo>
                    <a:pt x="47" y="152"/>
                  </a:lnTo>
                  <a:lnTo>
                    <a:pt x="41" y="152"/>
                  </a:lnTo>
                  <a:lnTo>
                    <a:pt x="35" y="152"/>
                  </a:lnTo>
                  <a:lnTo>
                    <a:pt x="27" y="149"/>
                  </a:lnTo>
                  <a:lnTo>
                    <a:pt x="19" y="146"/>
                  </a:lnTo>
                  <a:lnTo>
                    <a:pt x="12" y="141"/>
                  </a:lnTo>
                  <a:lnTo>
                    <a:pt x="7" y="133"/>
                  </a:lnTo>
                  <a:lnTo>
                    <a:pt x="3" y="125"/>
                  </a:lnTo>
                  <a:lnTo>
                    <a:pt x="0" y="112"/>
                  </a:lnTo>
                  <a:lnTo>
                    <a:pt x="0" y="98"/>
                  </a:lnTo>
                  <a:lnTo>
                    <a:pt x="3" y="81"/>
                  </a:lnTo>
                  <a:lnTo>
                    <a:pt x="7" y="61"/>
                  </a:lnTo>
                  <a:close/>
                  <a:moveTo>
                    <a:pt x="23" y="66"/>
                  </a:moveTo>
                  <a:lnTo>
                    <a:pt x="19" y="84"/>
                  </a:lnTo>
                  <a:lnTo>
                    <a:pt x="17" y="98"/>
                  </a:lnTo>
                  <a:lnTo>
                    <a:pt x="16" y="108"/>
                  </a:lnTo>
                  <a:lnTo>
                    <a:pt x="17" y="116"/>
                  </a:lnTo>
                  <a:lnTo>
                    <a:pt x="19" y="123"/>
                  </a:lnTo>
                  <a:lnTo>
                    <a:pt x="23" y="129"/>
                  </a:lnTo>
                  <a:lnTo>
                    <a:pt x="27" y="132"/>
                  </a:lnTo>
                  <a:lnTo>
                    <a:pt x="32" y="135"/>
                  </a:lnTo>
                  <a:lnTo>
                    <a:pt x="37" y="136"/>
                  </a:lnTo>
                  <a:lnTo>
                    <a:pt x="42" y="136"/>
                  </a:lnTo>
                  <a:lnTo>
                    <a:pt x="47" y="133"/>
                  </a:lnTo>
                  <a:lnTo>
                    <a:pt x="53" y="129"/>
                  </a:lnTo>
                  <a:lnTo>
                    <a:pt x="59" y="123"/>
                  </a:lnTo>
                  <a:lnTo>
                    <a:pt x="64" y="114"/>
                  </a:lnTo>
                  <a:lnTo>
                    <a:pt x="69" y="101"/>
                  </a:lnTo>
                  <a:lnTo>
                    <a:pt x="74" y="85"/>
                  </a:lnTo>
                  <a:lnTo>
                    <a:pt x="77" y="68"/>
                  </a:lnTo>
                  <a:lnTo>
                    <a:pt x="80" y="55"/>
                  </a:lnTo>
                  <a:lnTo>
                    <a:pt x="81" y="44"/>
                  </a:lnTo>
                  <a:lnTo>
                    <a:pt x="80" y="35"/>
                  </a:lnTo>
                  <a:lnTo>
                    <a:pt x="77" y="28"/>
                  </a:lnTo>
                  <a:lnTo>
                    <a:pt x="74" y="24"/>
                  </a:lnTo>
                  <a:lnTo>
                    <a:pt x="70" y="19"/>
                  </a:lnTo>
                  <a:lnTo>
                    <a:pt x="65" y="17"/>
                  </a:lnTo>
                  <a:lnTo>
                    <a:pt x="60" y="15"/>
                  </a:lnTo>
                  <a:lnTo>
                    <a:pt x="55" y="15"/>
                  </a:lnTo>
                  <a:lnTo>
                    <a:pt x="50" y="18"/>
                  </a:lnTo>
                  <a:lnTo>
                    <a:pt x="45" y="21"/>
                  </a:lnTo>
                  <a:lnTo>
                    <a:pt x="40" y="28"/>
                  </a:lnTo>
                  <a:lnTo>
                    <a:pt x="33" y="38"/>
                  </a:lnTo>
                  <a:lnTo>
                    <a:pt x="28" y="51"/>
                  </a:lnTo>
                  <a:lnTo>
                    <a:pt x="23" y="66"/>
                  </a:lnTo>
                  <a:close/>
                </a:path>
              </a:pathLst>
            </a:custGeom>
            <a:grpFill/>
            <a:ln w="0">
              <a:solidFill>
                <a:srgbClr val="000000"/>
              </a:solidFill>
              <a:prstDash val="solid"/>
              <a:round/>
              <a:headEnd/>
              <a:tailEnd/>
            </a:ln>
          </p:spPr>
          <p:txBody>
            <a:bodyPr/>
            <a:lstStyle/>
            <a:p>
              <a:pPr>
                <a:defRPr/>
              </a:pPr>
              <a:endParaRPr lang="es-AR"/>
            </a:p>
          </p:txBody>
        </p:sp>
        <p:sp>
          <p:nvSpPr>
            <p:cNvPr id="34839" name="Line 23"/>
            <p:cNvSpPr>
              <a:spLocks noChangeShapeType="1"/>
            </p:cNvSpPr>
            <p:nvPr/>
          </p:nvSpPr>
          <p:spPr bwMode="auto">
            <a:xfrm flipH="1" flipV="1">
              <a:off x="653" y="2843"/>
              <a:ext cx="1" cy="1"/>
            </a:xfrm>
            <a:prstGeom prst="line">
              <a:avLst/>
            </a:prstGeom>
            <a:grpFill/>
            <a:ln w="26988">
              <a:solidFill>
                <a:srgbClr val="FF0000"/>
              </a:solidFill>
              <a:round/>
              <a:headEnd/>
              <a:tailEnd/>
            </a:ln>
          </p:spPr>
          <p:txBody>
            <a:bodyPr/>
            <a:lstStyle/>
            <a:p>
              <a:pPr>
                <a:defRPr/>
              </a:pPr>
              <a:endParaRPr lang="es-AR"/>
            </a:p>
          </p:txBody>
        </p:sp>
        <p:sp>
          <p:nvSpPr>
            <p:cNvPr id="34840" name="Freeform 24"/>
            <p:cNvSpPr>
              <a:spLocks/>
            </p:cNvSpPr>
            <p:nvPr/>
          </p:nvSpPr>
          <p:spPr bwMode="auto">
            <a:xfrm>
              <a:off x="463" y="2721"/>
              <a:ext cx="190" cy="122"/>
            </a:xfrm>
            <a:custGeom>
              <a:avLst/>
              <a:gdLst/>
              <a:ahLst/>
              <a:cxnLst>
                <a:cxn ang="0">
                  <a:pos x="571" y="367"/>
                </a:cxn>
                <a:cxn ang="0">
                  <a:pos x="549" y="359"/>
                </a:cxn>
                <a:cxn ang="0">
                  <a:pos x="541" y="356"/>
                </a:cxn>
                <a:cxn ang="0">
                  <a:pos x="528" y="350"/>
                </a:cxn>
                <a:cxn ang="0">
                  <a:pos x="506" y="342"/>
                </a:cxn>
                <a:cxn ang="0">
                  <a:pos x="486" y="333"/>
                </a:cxn>
                <a:cxn ang="0">
                  <a:pos x="466" y="325"/>
                </a:cxn>
                <a:cxn ang="0">
                  <a:pos x="465" y="323"/>
                </a:cxn>
                <a:cxn ang="0">
                  <a:pos x="443" y="315"/>
                </a:cxn>
                <a:cxn ang="0">
                  <a:pos x="422" y="303"/>
                </a:cxn>
                <a:cxn ang="0">
                  <a:pos x="402" y="293"/>
                </a:cxn>
                <a:cxn ang="0">
                  <a:pos x="400" y="292"/>
                </a:cxn>
                <a:cxn ang="0">
                  <a:pos x="380" y="282"/>
                </a:cxn>
                <a:cxn ang="0">
                  <a:pos x="359" y="270"/>
                </a:cxn>
                <a:cxn ang="0">
                  <a:pos x="341" y="260"/>
                </a:cxn>
                <a:cxn ang="0">
                  <a:pos x="338" y="259"/>
                </a:cxn>
                <a:cxn ang="0">
                  <a:pos x="317" y="246"/>
                </a:cxn>
                <a:cxn ang="0">
                  <a:pos x="296" y="233"/>
                </a:cxn>
                <a:cxn ang="0">
                  <a:pos x="288" y="229"/>
                </a:cxn>
                <a:cxn ang="0">
                  <a:pos x="274" y="221"/>
                </a:cxn>
                <a:cxn ang="0">
                  <a:pos x="254" y="206"/>
                </a:cxn>
                <a:cxn ang="0">
                  <a:pos x="240" y="198"/>
                </a:cxn>
                <a:cxn ang="0">
                  <a:pos x="232" y="192"/>
                </a:cxn>
                <a:cxn ang="0">
                  <a:pos x="211" y="178"/>
                </a:cxn>
                <a:cxn ang="0">
                  <a:pos x="194" y="165"/>
                </a:cxn>
                <a:cxn ang="0">
                  <a:pos x="191" y="162"/>
                </a:cxn>
                <a:cxn ang="0">
                  <a:pos x="169" y="145"/>
                </a:cxn>
                <a:cxn ang="0">
                  <a:pos x="154" y="134"/>
                </a:cxn>
                <a:cxn ang="0">
                  <a:pos x="148" y="129"/>
                </a:cxn>
                <a:cxn ang="0">
                  <a:pos x="126" y="112"/>
                </a:cxn>
                <a:cxn ang="0">
                  <a:pos x="115" y="102"/>
                </a:cxn>
                <a:cxn ang="0">
                  <a:pos x="106" y="94"/>
                </a:cxn>
                <a:cxn ang="0">
                  <a:pos x="85" y="77"/>
                </a:cxn>
                <a:cxn ang="0">
                  <a:pos x="77" y="70"/>
                </a:cxn>
                <a:cxn ang="0">
                  <a:pos x="63" y="58"/>
                </a:cxn>
                <a:cxn ang="0">
                  <a:pos x="42" y="38"/>
                </a:cxn>
                <a:cxn ang="0">
                  <a:pos x="42" y="38"/>
                </a:cxn>
                <a:cxn ang="0">
                  <a:pos x="21" y="20"/>
                </a:cxn>
                <a:cxn ang="0">
                  <a:pos x="7" y="7"/>
                </a:cxn>
                <a:cxn ang="0">
                  <a:pos x="0" y="0"/>
                </a:cxn>
              </a:cxnLst>
              <a:rect l="0" t="0" r="r" b="b"/>
              <a:pathLst>
                <a:path w="571" h="367">
                  <a:moveTo>
                    <a:pt x="571" y="367"/>
                  </a:moveTo>
                  <a:lnTo>
                    <a:pt x="549" y="359"/>
                  </a:lnTo>
                  <a:lnTo>
                    <a:pt x="541" y="356"/>
                  </a:lnTo>
                  <a:lnTo>
                    <a:pt x="528" y="350"/>
                  </a:lnTo>
                  <a:lnTo>
                    <a:pt x="506" y="342"/>
                  </a:lnTo>
                  <a:lnTo>
                    <a:pt x="486" y="333"/>
                  </a:lnTo>
                  <a:lnTo>
                    <a:pt x="466" y="325"/>
                  </a:lnTo>
                  <a:lnTo>
                    <a:pt x="465" y="323"/>
                  </a:lnTo>
                  <a:lnTo>
                    <a:pt x="443" y="315"/>
                  </a:lnTo>
                  <a:lnTo>
                    <a:pt x="422" y="303"/>
                  </a:lnTo>
                  <a:lnTo>
                    <a:pt x="402" y="293"/>
                  </a:lnTo>
                  <a:lnTo>
                    <a:pt x="400" y="292"/>
                  </a:lnTo>
                  <a:lnTo>
                    <a:pt x="380" y="282"/>
                  </a:lnTo>
                  <a:lnTo>
                    <a:pt x="359" y="270"/>
                  </a:lnTo>
                  <a:lnTo>
                    <a:pt x="341" y="260"/>
                  </a:lnTo>
                  <a:lnTo>
                    <a:pt x="338" y="259"/>
                  </a:lnTo>
                  <a:lnTo>
                    <a:pt x="317" y="246"/>
                  </a:lnTo>
                  <a:lnTo>
                    <a:pt x="296" y="233"/>
                  </a:lnTo>
                  <a:lnTo>
                    <a:pt x="288" y="229"/>
                  </a:lnTo>
                  <a:lnTo>
                    <a:pt x="274" y="221"/>
                  </a:lnTo>
                  <a:lnTo>
                    <a:pt x="254" y="206"/>
                  </a:lnTo>
                  <a:lnTo>
                    <a:pt x="240" y="198"/>
                  </a:lnTo>
                  <a:lnTo>
                    <a:pt x="232" y="192"/>
                  </a:lnTo>
                  <a:lnTo>
                    <a:pt x="211" y="178"/>
                  </a:lnTo>
                  <a:lnTo>
                    <a:pt x="194" y="165"/>
                  </a:lnTo>
                  <a:lnTo>
                    <a:pt x="191" y="162"/>
                  </a:lnTo>
                  <a:lnTo>
                    <a:pt x="169" y="145"/>
                  </a:lnTo>
                  <a:lnTo>
                    <a:pt x="154" y="134"/>
                  </a:lnTo>
                  <a:lnTo>
                    <a:pt x="148" y="129"/>
                  </a:lnTo>
                  <a:lnTo>
                    <a:pt x="126" y="112"/>
                  </a:lnTo>
                  <a:lnTo>
                    <a:pt x="115" y="102"/>
                  </a:lnTo>
                  <a:lnTo>
                    <a:pt x="106" y="94"/>
                  </a:lnTo>
                  <a:lnTo>
                    <a:pt x="85" y="77"/>
                  </a:lnTo>
                  <a:lnTo>
                    <a:pt x="77" y="70"/>
                  </a:lnTo>
                  <a:lnTo>
                    <a:pt x="63" y="58"/>
                  </a:lnTo>
                  <a:lnTo>
                    <a:pt x="42" y="38"/>
                  </a:lnTo>
                  <a:lnTo>
                    <a:pt x="42" y="38"/>
                  </a:lnTo>
                  <a:lnTo>
                    <a:pt x="21" y="20"/>
                  </a:lnTo>
                  <a:lnTo>
                    <a:pt x="7" y="7"/>
                  </a:lnTo>
                  <a:lnTo>
                    <a:pt x="0" y="0"/>
                  </a:lnTo>
                </a:path>
              </a:pathLst>
            </a:custGeom>
            <a:grpFill/>
            <a:ln w="26988">
              <a:solidFill>
                <a:srgbClr val="FF0000"/>
              </a:solidFill>
              <a:prstDash val="solid"/>
              <a:round/>
              <a:headEnd/>
              <a:tailEnd/>
            </a:ln>
          </p:spPr>
          <p:txBody>
            <a:bodyPr/>
            <a:lstStyle/>
            <a:p>
              <a:pPr>
                <a:defRPr/>
              </a:pPr>
              <a:endParaRPr lang="es-AR"/>
            </a:p>
          </p:txBody>
        </p:sp>
        <p:sp>
          <p:nvSpPr>
            <p:cNvPr id="34841" name="Line 25"/>
            <p:cNvSpPr>
              <a:spLocks noChangeShapeType="1"/>
            </p:cNvSpPr>
            <p:nvPr/>
          </p:nvSpPr>
          <p:spPr bwMode="auto">
            <a:xfrm>
              <a:off x="1301" y="2906"/>
              <a:ext cx="1" cy="1"/>
            </a:xfrm>
            <a:prstGeom prst="line">
              <a:avLst/>
            </a:prstGeom>
            <a:grpFill/>
            <a:ln w="26988">
              <a:solidFill>
                <a:srgbClr val="FF0000"/>
              </a:solidFill>
              <a:round/>
              <a:headEnd/>
              <a:tailEnd/>
            </a:ln>
          </p:spPr>
          <p:txBody>
            <a:bodyPr/>
            <a:lstStyle/>
            <a:p>
              <a:pPr>
                <a:defRPr/>
              </a:pPr>
              <a:endParaRPr lang="es-AR"/>
            </a:p>
          </p:txBody>
        </p:sp>
        <p:sp>
          <p:nvSpPr>
            <p:cNvPr id="34842" name="Freeform 26"/>
            <p:cNvSpPr>
              <a:spLocks noEditPoints="1"/>
            </p:cNvSpPr>
            <p:nvPr/>
          </p:nvSpPr>
          <p:spPr bwMode="auto">
            <a:xfrm>
              <a:off x="1217" y="2786"/>
              <a:ext cx="43" cy="43"/>
            </a:xfrm>
            <a:custGeom>
              <a:avLst/>
              <a:gdLst/>
              <a:ahLst/>
              <a:cxnLst>
                <a:cxn ang="0">
                  <a:pos x="105" y="64"/>
                </a:cxn>
                <a:cxn ang="0">
                  <a:pos x="110" y="55"/>
                </a:cxn>
                <a:cxn ang="0">
                  <a:pos x="113" y="48"/>
                </a:cxn>
                <a:cxn ang="0">
                  <a:pos x="113" y="38"/>
                </a:cxn>
                <a:cxn ang="0">
                  <a:pos x="109" y="28"/>
                </a:cxn>
                <a:cxn ang="0">
                  <a:pos x="104" y="23"/>
                </a:cxn>
                <a:cxn ang="0">
                  <a:pos x="97" y="20"/>
                </a:cxn>
                <a:cxn ang="0">
                  <a:pos x="87" y="18"/>
                </a:cxn>
                <a:cxn ang="0">
                  <a:pos x="77" y="20"/>
                </a:cxn>
                <a:cxn ang="0">
                  <a:pos x="65" y="26"/>
                </a:cxn>
                <a:cxn ang="0">
                  <a:pos x="49" y="36"/>
                </a:cxn>
                <a:cxn ang="0">
                  <a:pos x="60" y="37"/>
                </a:cxn>
                <a:cxn ang="0">
                  <a:pos x="68" y="40"/>
                </a:cxn>
                <a:cxn ang="0">
                  <a:pos x="76" y="45"/>
                </a:cxn>
                <a:cxn ang="0">
                  <a:pos x="82" y="54"/>
                </a:cxn>
                <a:cxn ang="0">
                  <a:pos x="89" y="70"/>
                </a:cxn>
                <a:cxn ang="0">
                  <a:pos x="89" y="87"/>
                </a:cxn>
                <a:cxn ang="0">
                  <a:pos x="82" y="104"/>
                </a:cxn>
                <a:cxn ang="0">
                  <a:pos x="70" y="118"/>
                </a:cxn>
                <a:cxn ang="0">
                  <a:pos x="60" y="125"/>
                </a:cxn>
                <a:cxn ang="0">
                  <a:pos x="48" y="128"/>
                </a:cxn>
                <a:cxn ang="0">
                  <a:pos x="37" y="130"/>
                </a:cxn>
                <a:cxn ang="0">
                  <a:pos x="25" y="127"/>
                </a:cxn>
                <a:cxn ang="0">
                  <a:pos x="17" y="120"/>
                </a:cxn>
                <a:cxn ang="0">
                  <a:pos x="9" y="111"/>
                </a:cxn>
                <a:cxn ang="0">
                  <a:pos x="0" y="91"/>
                </a:cxn>
                <a:cxn ang="0">
                  <a:pos x="1" y="70"/>
                </a:cxn>
                <a:cxn ang="0">
                  <a:pos x="12" y="48"/>
                </a:cxn>
                <a:cxn ang="0">
                  <a:pos x="34" y="26"/>
                </a:cxn>
                <a:cxn ang="0">
                  <a:pos x="63" y="6"/>
                </a:cxn>
                <a:cxn ang="0">
                  <a:pos x="89" y="0"/>
                </a:cxn>
                <a:cxn ang="0">
                  <a:pos x="106" y="6"/>
                </a:cxn>
                <a:cxn ang="0">
                  <a:pos x="120" y="21"/>
                </a:cxn>
                <a:cxn ang="0">
                  <a:pos x="128" y="36"/>
                </a:cxn>
                <a:cxn ang="0">
                  <a:pos x="129" y="50"/>
                </a:cxn>
                <a:cxn ang="0">
                  <a:pos x="125" y="64"/>
                </a:cxn>
                <a:cxn ang="0">
                  <a:pos x="115" y="77"/>
                </a:cxn>
                <a:cxn ang="0">
                  <a:pos x="27" y="58"/>
                </a:cxn>
                <a:cxn ang="0">
                  <a:pos x="20" y="65"/>
                </a:cxn>
                <a:cxn ang="0">
                  <a:pos x="17" y="74"/>
                </a:cxn>
                <a:cxn ang="0">
                  <a:pos x="15" y="83"/>
                </a:cxn>
                <a:cxn ang="0">
                  <a:pos x="15" y="91"/>
                </a:cxn>
                <a:cxn ang="0">
                  <a:pos x="18" y="98"/>
                </a:cxn>
                <a:cxn ang="0">
                  <a:pos x="23" y="105"/>
                </a:cxn>
                <a:cxn ang="0">
                  <a:pos x="32" y="111"/>
                </a:cxn>
                <a:cxn ang="0">
                  <a:pos x="42" y="112"/>
                </a:cxn>
                <a:cxn ang="0">
                  <a:pos x="53" y="108"/>
                </a:cxn>
                <a:cxn ang="0">
                  <a:pos x="65" y="98"/>
                </a:cxn>
                <a:cxn ang="0">
                  <a:pos x="71" y="88"/>
                </a:cxn>
                <a:cxn ang="0">
                  <a:pos x="73" y="77"/>
                </a:cxn>
                <a:cxn ang="0">
                  <a:pos x="71" y="65"/>
                </a:cxn>
                <a:cxn ang="0">
                  <a:pos x="66" y="55"/>
                </a:cxn>
                <a:cxn ang="0">
                  <a:pos x="57" y="50"/>
                </a:cxn>
                <a:cxn ang="0">
                  <a:pos x="46" y="48"/>
                </a:cxn>
                <a:cxn ang="0">
                  <a:pos x="36" y="51"/>
                </a:cxn>
              </a:cxnLst>
              <a:rect l="0" t="0" r="r" b="b"/>
              <a:pathLst>
                <a:path w="129" h="130">
                  <a:moveTo>
                    <a:pt x="115" y="77"/>
                  </a:moveTo>
                  <a:lnTo>
                    <a:pt x="105" y="64"/>
                  </a:lnTo>
                  <a:lnTo>
                    <a:pt x="108" y="60"/>
                  </a:lnTo>
                  <a:lnTo>
                    <a:pt x="110" y="55"/>
                  </a:lnTo>
                  <a:lnTo>
                    <a:pt x="113" y="51"/>
                  </a:lnTo>
                  <a:lnTo>
                    <a:pt x="113" y="48"/>
                  </a:lnTo>
                  <a:lnTo>
                    <a:pt x="114" y="43"/>
                  </a:lnTo>
                  <a:lnTo>
                    <a:pt x="113" y="38"/>
                  </a:lnTo>
                  <a:lnTo>
                    <a:pt x="111" y="34"/>
                  </a:lnTo>
                  <a:lnTo>
                    <a:pt x="109" y="28"/>
                  </a:lnTo>
                  <a:lnTo>
                    <a:pt x="106" y="26"/>
                  </a:lnTo>
                  <a:lnTo>
                    <a:pt x="104" y="23"/>
                  </a:lnTo>
                  <a:lnTo>
                    <a:pt x="101" y="21"/>
                  </a:lnTo>
                  <a:lnTo>
                    <a:pt x="97" y="20"/>
                  </a:lnTo>
                  <a:lnTo>
                    <a:pt x="92" y="18"/>
                  </a:lnTo>
                  <a:lnTo>
                    <a:pt x="87" y="18"/>
                  </a:lnTo>
                  <a:lnTo>
                    <a:pt x="82" y="18"/>
                  </a:lnTo>
                  <a:lnTo>
                    <a:pt x="77" y="20"/>
                  </a:lnTo>
                  <a:lnTo>
                    <a:pt x="71" y="21"/>
                  </a:lnTo>
                  <a:lnTo>
                    <a:pt x="65" y="26"/>
                  </a:lnTo>
                  <a:lnTo>
                    <a:pt x="57" y="30"/>
                  </a:lnTo>
                  <a:lnTo>
                    <a:pt x="49" y="36"/>
                  </a:lnTo>
                  <a:lnTo>
                    <a:pt x="54" y="36"/>
                  </a:lnTo>
                  <a:lnTo>
                    <a:pt x="60" y="37"/>
                  </a:lnTo>
                  <a:lnTo>
                    <a:pt x="65" y="38"/>
                  </a:lnTo>
                  <a:lnTo>
                    <a:pt x="68" y="40"/>
                  </a:lnTo>
                  <a:lnTo>
                    <a:pt x="72" y="43"/>
                  </a:lnTo>
                  <a:lnTo>
                    <a:pt x="76" y="45"/>
                  </a:lnTo>
                  <a:lnTo>
                    <a:pt x="80" y="50"/>
                  </a:lnTo>
                  <a:lnTo>
                    <a:pt x="82" y="54"/>
                  </a:lnTo>
                  <a:lnTo>
                    <a:pt x="86" y="61"/>
                  </a:lnTo>
                  <a:lnTo>
                    <a:pt x="89" y="70"/>
                  </a:lnTo>
                  <a:lnTo>
                    <a:pt x="90" y="78"/>
                  </a:lnTo>
                  <a:lnTo>
                    <a:pt x="89" y="87"/>
                  </a:lnTo>
                  <a:lnTo>
                    <a:pt x="86" y="95"/>
                  </a:lnTo>
                  <a:lnTo>
                    <a:pt x="82" y="104"/>
                  </a:lnTo>
                  <a:lnTo>
                    <a:pt x="77" y="111"/>
                  </a:lnTo>
                  <a:lnTo>
                    <a:pt x="70" y="118"/>
                  </a:lnTo>
                  <a:lnTo>
                    <a:pt x="65" y="122"/>
                  </a:lnTo>
                  <a:lnTo>
                    <a:pt x="60" y="125"/>
                  </a:lnTo>
                  <a:lnTo>
                    <a:pt x="54" y="127"/>
                  </a:lnTo>
                  <a:lnTo>
                    <a:pt x="48" y="128"/>
                  </a:lnTo>
                  <a:lnTo>
                    <a:pt x="42" y="130"/>
                  </a:lnTo>
                  <a:lnTo>
                    <a:pt x="37" y="130"/>
                  </a:lnTo>
                  <a:lnTo>
                    <a:pt x="30" y="128"/>
                  </a:lnTo>
                  <a:lnTo>
                    <a:pt x="25" y="127"/>
                  </a:lnTo>
                  <a:lnTo>
                    <a:pt x="20" y="124"/>
                  </a:lnTo>
                  <a:lnTo>
                    <a:pt x="17" y="120"/>
                  </a:lnTo>
                  <a:lnTo>
                    <a:pt x="13" y="115"/>
                  </a:lnTo>
                  <a:lnTo>
                    <a:pt x="9" y="111"/>
                  </a:lnTo>
                  <a:lnTo>
                    <a:pt x="4" y="101"/>
                  </a:lnTo>
                  <a:lnTo>
                    <a:pt x="0" y="91"/>
                  </a:lnTo>
                  <a:lnTo>
                    <a:pt x="0" y="81"/>
                  </a:lnTo>
                  <a:lnTo>
                    <a:pt x="1" y="70"/>
                  </a:lnTo>
                  <a:lnTo>
                    <a:pt x="5" y="60"/>
                  </a:lnTo>
                  <a:lnTo>
                    <a:pt x="12" y="48"/>
                  </a:lnTo>
                  <a:lnTo>
                    <a:pt x="22" y="37"/>
                  </a:lnTo>
                  <a:lnTo>
                    <a:pt x="34" y="26"/>
                  </a:lnTo>
                  <a:lnTo>
                    <a:pt x="49" y="14"/>
                  </a:lnTo>
                  <a:lnTo>
                    <a:pt x="63" y="6"/>
                  </a:lnTo>
                  <a:lnTo>
                    <a:pt x="77" y="1"/>
                  </a:lnTo>
                  <a:lnTo>
                    <a:pt x="89" y="0"/>
                  </a:lnTo>
                  <a:lnTo>
                    <a:pt x="99" y="3"/>
                  </a:lnTo>
                  <a:lnTo>
                    <a:pt x="106" y="6"/>
                  </a:lnTo>
                  <a:lnTo>
                    <a:pt x="114" y="13"/>
                  </a:lnTo>
                  <a:lnTo>
                    <a:pt x="120" y="21"/>
                  </a:lnTo>
                  <a:lnTo>
                    <a:pt x="125" y="28"/>
                  </a:lnTo>
                  <a:lnTo>
                    <a:pt x="128" y="36"/>
                  </a:lnTo>
                  <a:lnTo>
                    <a:pt x="129" y="43"/>
                  </a:lnTo>
                  <a:lnTo>
                    <a:pt x="129" y="50"/>
                  </a:lnTo>
                  <a:lnTo>
                    <a:pt x="128" y="57"/>
                  </a:lnTo>
                  <a:lnTo>
                    <a:pt x="125" y="64"/>
                  </a:lnTo>
                  <a:lnTo>
                    <a:pt x="121" y="71"/>
                  </a:lnTo>
                  <a:lnTo>
                    <a:pt x="115" y="77"/>
                  </a:lnTo>
                  <a:close/>
                  <a:moveTo>
                    <a:pt x="29" y="55"/>
                  </a:moveTo>
                  <a:lnTo>
                    <a:pt x="27" y="58"/>
                  </a:lnTo>
                  <a:lnTo>
                    <a:pt x="23" y="61"/>
                  </a:lnTo>
                  <a:lnTo>
                    <a:pt x="20" y="65"/>
                  </a:lnTo>
                  <a:lnTo>
                    <a:pt x="18" y="70"/>
                  </a:lnTo>
                  <a:lnTo>
                    <a:pt x="17" y="74"/>
                  </a:lnTo>
                  <a:lnTo>
                    <a:pt x="15" y="78"/>
                  </a:lnTo>
                  <a:lnTo>
                    <a:pt x="15" y="83"/>
                  </a:lnTo>
                  <a:lnTo>
                    <a:pt x="14" y="87"/>
                  </a:lnTo>
                  <a:lnTo>
                    <a:pt x="15" y="91"/>
                  </a:lnTo>
                  <a:lnTo>
                    <a:pt x="17" y="94"/>
                  </a:lnTo>
                  <a:lnTo>
                    <a:pt x="18" y="98"/>
                  </a:lnTo>
                  <a:lnTo>
                    <a:pt x="19" y="101"/>
                  </a:lnTo>
                  <a:lnTo>
                    <a:pt x="23" y="105"/>
                  </a:lnTo>
                  <a:lnTo>
                    <a:pt x="27" y="108"/>
                  </a:lnTo>
                  <a:lnTo>
                    <a:pt x="32" y="111"/>
                  </a:lnTo>
                  <a:lnTo>
                    <a:pt x="37" y="112"/>
                  </a:lnTo>
                  <a:lnTo>
                    <a:pt x="42" y="112"/>
                  </a:lnTo>
                  <a:lnTo>
                    <a:pt x="48" y="111"/>
                  </a:lnTo>
                  <a:lnTo>
                    <a:pt x="53" y="108"/>
                  </a:lnTo>
                  <a:lnTo>
                    <a:pt x="60" y="104"/>
                  </a:lnTo>
                  <a:lnTo>
                    <a:pt x="65" y="98"/>
                  </a:lnTo>
                  <a:lnTo>
                    <a:pt x="68" y="94"/>
                  </a:lnTo>
                  <a:lnTo>
                    <a:pt x="71" y="88"/>
                  </a:lnTo>
                  <a:lnTo>
                    <a:pt x="73" y="83"/>
                  </a:lnTo>
                  <a:lnTo>
                    <a:pt x="73" y="77"/>
                  </a:lnTo>
                  <a:lnTo>
                    <a:pt x="73" y="71"/>
                  </a:lnTo>
                  <a:lnTo>
                    <a:pt x="71" y="65"/>
                  </a:lnTo>
                  <a:lnTo>
                    <a:pt x="68" y="60"/>
                  </a:lnTo>
                  <a:lnTo>
                    <a:pt x="66" y="55"/>
                  </a:lnTo>
                  <a:lnTo>
                    <a:pt x="61" y="53"/>
                  </a:lnTo>
                  <a:lnTo>
                    <a:pt x="57" y="50"/>
                  </a:lnTo>
                  <a:lnTo>
                    <a:pt x="51" y="48"/>
                  </a:lnTo>
                  <a:lnTo>
                    <a:pt x="46" y="48"/>
                  </a:lnTo>
                  <a:lnTo>
                    <a:pt x="41" y="50"/>
                  </a:lnTo>
                  <a:lnTo>
                    <a:pt x="36" y="51"/>
                  </a:lnTo>
                  <a:lnTo>
                    <a:pt x="29" y="55"/>
                  </a:lnTo>
                  <a:close/>
                </a:path>
              </a:pathLst>
            </a:custGeom>
            <a:grpFill/>
            <a:ln w="0">
              <a:solidFill>
                <a:srgbClr val="000000"/>
              </a:solidFill>
              <a:prstDash val="solid"/>
              <a:round/>
              <a:headEnd/>
              <a:tailEnd/>
            </a:ln>
          </p:spPr>
          <p:txBody>
            <a:bodyPr/>
            <a:lstStyle/>
            <a:p>
              <a:pPr>
                <a:defRPr/>
              </a:pPr>
              <a:endParaRPr lang="es-AR"/>
            </a:p>
          </p:txBody>
        </p:sp>
        <p:sp>
          <p:nvSpPr>
            <p:cNvPr id="34843" name="Freeform 27"/>
            <p:cNvSpPr>
              <a:spLocks noEditPoints="1"/>
            </p:cNvSpPr>
            <p:nvPr/>
          </p:nvSpPr>
          <p:spPr bwMode="auto">
            <a:xfrm>
              <a:off x="1237" y="2817"/>
              <a:ext cx="42" cy="43"/>
            </a:xfrm>
            <a:custGeom>
              <a:avLst/>
              <a:gdLst/>
              <a:ahLst/>
              <a:cxnLst>
                <a:cxn ang="0">
                  <a:pos x="48" y="17"/>
                </a:cxn>
                <a:cxn ang="0">
                  <a:pos x="64" y="6"/>
                </a:cxn>
                <a:cxn ang="0">
                  <a:pos x="79" y="0"/>
                </a:cxn>
                <a:cxn ang="0">
                  <a:pos x="93" y="0"/>
                </a:cxn>
                <a:cxn ang="0">
                  <a:pos x="104" y="3"/>
                </a:cxn>
                <a:cxn ang="0">
                  <a:pos x="115" y="11"/>
                </a:cxn>
                <a:cxn ang="0">
                  <a:pos x="122" y="23"/>
                </a:cxn>
                <a:cxn ang="0">
                  <a:pos x="126" y="33"/>
                </a:cxn>
                <a:cxn ang="0">
                  <a:pos x="127" y="43"/>
                </a:cxn>
                <a:cxn ang="0">
                  <a:pos x="126" y="53"/>
                </a:cxn>
                <a:cxn ang="0">
                  <a:pos x="122" y="63"/>
                </a:cxn>
                <a:cxn ang="0">
                  <a:pos x="117" y="74"/>
                </a:cxn>
                <a:cxn ang="0">
                  <a:pos x="108" y="84"/>
                </a:cxn>
                <a:cxn ang="0">
                  <a:pos x="97" y="97"/>
                </a:cxn>
                <a:cxn ang="0">
                  <a:pos x="79" y="110"/>
                </a:cxn>
                <a:cxn ang="0">
                  <a:pos x="63" y="121"/>
                </a:cxn>
                <a:cxn ang="0">
                  <a:pos x="48" y="125"/>
                </a:cxn>
                <a:cxn ang="0">
                  <a:pos x="35" y="127"/>
                </a:cxn>
                <a:cxn ang="0">
                  <a:pos x="22" y="124"/>
                </a:cxn>
                <a:cxn ang="0">
                  <a:pos x="12" y="115"/>
                </a:cxn>
                <a:cxn ang="0">
                  <a:pos x="3" y="100"/>
                </a:cxn>
                <a:cxn ang="0">
                  <a:pos x="0" y="81"/>
                </a:cxn>
                <a:cxn ang="0">
                  <a:pos x="6" y="60"/>
                </a:cxn>
                <a:cxn ang="0">
                  <a:pos x="25" y="36"/>
                </a:cxn>
                <a:cxn ang="0">
                  <a:pos x="48" y="38"/>
                </a:cxn>
                <a:cxn ang="0">
                  <a:pos x="26" y="60"/>
                </a:cxn>
                <a:cxn ang="0">
                  <a:pos x="17" y="75"/>
                </a:cxn>
                <a:cxn ang="0">
                  <a:pos x="15" y="88"/>
                </a:cxn>
                <a:cxn ang="0">
                  <a:pos x="18" y="100"/>
                </a:cxn>
                <a:cxn ang="0">
                  <a:pos x="27" y="107"/>
                </a:cxn>
                <a:cxn ang="0">
                  <a:pos x="39" y="110"/>
                </a:cxn>
                <a:cxn ang="0">
                  <a:pos x="55" y="104"/>
                </a:cxn>
                <a:cxn ang="0">
                  <a:pos x="79" y="87"/>
                </a:cxn>
                <a:cxn ang="0">
                  <a:pos x="101" y="67"/>
                </a:cxn>
                <a:cxn ang="0">
                  <a:pos x="111" y="51"/>
                </a:cxn>
                <a:cxn ang="0">
                  <a:pos x="112" y="38"/>
                </a:cxn>
                <a:cxn ang="0">
                  <a:pos x="108" y="27"/>
                </a:cxn>
                <a:cxn ang="0">
                  <a:pos x="101" y="18"/>
                </a:cxn>
                <a:cxn ang="0">
                  <a:pos x="89" y="17"/>
                </a:cxn>
                <a:cxn ang="0">
                  <a:pos x="72" y="23"/>
                </a:cxn>
                <a:cxn ang="0">
                  <a:pos x="48" y="38"/>
                </a:cxn>
              </a:cxnLst>
              <a:rect l="0" t="0" r="r" b="b"/>
              <a:pathLst>
                <a:path w="127" h="127">
                  <a:moveTo>
                    <a:pt x="39" y="24"/>
                  </a:moveTo>
                  <a:lnTo>
                    <a:pt x="48" y="17"/>
                  </a:lnTo>
                  <a:lnTo>
                    <a:pt x="56" y="10"/>
                  </a:lnTo>
                  <a:lnTo>
                    <a:pt x="64" y="6"/>
                  </a:lnTo>
                  <a:lnTo>
                    <a:pt x="72" y="3"/>
                  </a:lnTo>
                  <a:lnTo>
                    <a:pt x="79" y="0"/>
                  </a:lnTo>
                  <a:lnTo>
                    <a:pt x="87" y="0"/>
                  </a:lnTo>
                  <a:lnTo>
                    <a:pt x="93" y="0"/>
                  </a:lnTo>
                  <a:lnTo>
                    <a:pt x="99" y="1"/>
                  </a:lnTo>
                  <a:lnTo>
                    <a:pt x="104" y="3"/>
                  </a:lnTo>
                  <a:lnTo>
                    <a:pt x="109" y="7"/>
                  </a:lnTo>
                  <a:lnTo>
                    <a:pt x="115" y="11"/>
                  </a:lnTo>
                  <a:lnTo>
                    <a:pt x="120" y="17"/>
                  </a:lnTo>
                  <a:lnTo>
                    <a:pt x="122" y="23"/>
                  </a:lnTo>
                  <a:lnTo>
                    <a:pt x="125" y="27"/>
                  </a:lnTo>
                  <a:lnTo>
                    <a:pt x="126" y="33"/>
                  </a:lnTo>
                  <a:lnTo>
                    <a:pt x="127" y="37"/>
                  </a:lnTo>
                  <a:lnTo>
                    <a:pt x="127" y="43"/>
                  </a:lnTo>
                  <a:lnTo>
                    <a:pt x="127" y="48"/>
                  </a:lnTo>
                  <a:lnTo>
                    <a:pt x="126" y="53"/>
                  </a:lnTo>
                  <a:lnTo>
                    <a:pt x="125" y="58"/>
                  </a:lnTo>
                  <a:lnTo>
                    <a:pt x="122" y="63"/>
                  </a:lnTo>
                  <a:lnTo>
                    <a:pt x="120" y="68"/>
                  </a:lnTo>
                  <a:lnTo>
                    <a:pt x="117" y="74"/>
                  </a:lnTo>
                  <a:lnTo>
                    <a:pt x="113" y="78"/>
                  </a:lnTo>
                  <a:lnTo>
                    <a:pt x="108" y="84"/>
                  </a:lnTo>
                  <a:lnTo>
                    <a:pt x="103" y="90"/>
                  </a:lnTo>
                  <a:lnTo>
                    <a:pt x="97" y="97"/>
                  </a:lnTo>
                  <a:lnTo>
                    <a:pt x="89" y="103"/>
                  </a:lnTo>
                  <a:lnTo>
                    <a:pt x="79" y="110"/>
                  </a:lnTo>
                  <a:lnTo>
                    <a:pt x="72" y="115"/>
                  </a:lnTo>
                  <a:lnTo>
                    <a:pt x="63" y="121"/>
                  </a:lnTo>
                  <a:lnTo>
                    <a:pt x="55" y="124"/>
                  </a:lnTo>
                  <a:lnTo>
                    <a:pt x="48" y="125"/>
                  </a:lnTo>
                  <a:lnTo>
                    <a:pt x="41" y="127"/>
                  </a:lnTo>
                  <a:lnTo>
                    <a:pt x="35" y="127"/>
                  </a:lnTo>
                  <a:lnTo>
                    <a:pt x="29" y="125"/>
                  </a:lnTo>
                  <a:lnTo>
                    <a:pt x="22" y="124"/>
                  </a:lnTo>
                  <a:lnTo>
                    <a:pt x="17" y="120"/>
                  </a:lnTo>
                  <a:lnTo>
                    <a:pt x="12" y="115"/>
                  </a:lnTo>
                  <a:lnTo>
                    <a:pt x="8" y="108"/>
                  </a:lnTo>
                  <a:lnTo>
                    <a:pt x="3" y="100"/>
                  </a:lnTo>
                  <a:lnTo>
                    <a:pt x="1" y="91"/>
                  </a:lnTo>
                  <a:lnTo>
                    <a:pt x="0" y="81"/>
                  </a:lnTo>
                  <a:lnTo>
                    <a:pt x="2" y="73"/>
                  </a:lnTo>
                  <a:lnTo>
                    <a:pt x="6" y="60"/>
                  </a:lnTo>
                  <a:lnTo>
                    <a:pt x="13" y="48"/>
                  </a:lnTo>
                  <a:lnTo>
                    <a:pt x="25" y="36"/>
                  </a:lnTo>
                  <a:lnTo>
                    <a:pt x="39" y="24"/>
                  </a:lnTo>
                  <a:close/>
                  <a:moveTo>
                    <a:pt x="48" y="38"/>
                  </a:moveTo>
                  <a:lnTo>
                    <a:pt x="36" y="50"/>
                  </a:lnTo>
                  <a:lnTo>
                    <a:pt x="26" y="60"/>
                  </a:lnTo>
                  <a:lnTo>
                    <a:pt x="20" y="68"/>
                  </a:lnTo>
                  <a:lnTo>
                    <a:pt x="17" y="75"/>
                  </a:lnTo>
                  <a:lnTo>
                    <a:pt x="15" y="83"/>
                  </a:lnTo>
                  <a:lnTo>
                    <a:pt x="15" y="88"/>
                  </a:lnTo>
                  <a:lnTo>
                    <a:pt x="16" y="94"/>
                  </a:lnTo>
                  <a:lnTo>
                    <a:pt x="18" y="100"/>
                  </a:lnTo>
                  <a:lnTo>
                    <a:pt x="22" y="104"/>
                  </a:lnTo>
                  <a:lnTo>
                    <a:pt x="27" y="107"/>
                  </a:lnTo>
                  <a:lnTo>
                    <a:pt x="32" y="110"/>
                  </a:lnTo>
                  <a:lnTo>
                    <a:pt x="39" y="110"/>
                  </a:lnTo>
                  <a:lnTo>
                    <a:pt x="46" y="108"/>
                  </a:lnTo>
                  <a:lnTo>
                    <a:pt x="55" y="104"/>
                  </a:lnTo>
                  <a:lnTo>
                    <a:pt x="66" y="97"/>
                  </a:lnTo>
                  <a:lnTo>
                    <a:pt x="79" y="87"/>
                  </a:lnTo>
                  <a:lnTo>
                    <a:pt x="92" y="77"/>
                  </a:lnTo>
                  <a:lnTo>
                    <a:pt x="101" y="67"/>
                  </a:lnTo>
                  <a:lnTo>
                    <a:pt x="107" y="58"/>
                  </a:lnTo>
                  <a:lnTo>
                    <a:pt x="111" y="51"/>
                  </a:lnTo>
                  <a:lnTo>
                    <a:pt x="112" y="44"/>
                  </a:lnTo>
                  <a:lnTo>
                    <a:pt x="112" y="38"/>
                  </a:lnTo>
                  <a:lnTo>
                    <a:pt x="111" y="31"/>
                  </a:lnTo>
                  <a:lnTo>
                    <a:pt x="108" y="27"/>
                  </a:lnTo>
                  <a:lnTo>
                    <a:pt x="104" y="21"/>
                  </a:lnTo>
                  <a:lnTo>
                    <a:pt x="101" y="18"/>
                  </a:lnTo>
                  <a:lnTo>
                    <a:pt x="96" y="17"/>
                  </a:lnTo>
                  <a:lnTo>
                    <a:pt x="89" y="17"/>
                  </a:lnTo>
                  <a:lnTo>
                    <a:pt x="82" y="18"/>
                  </a:lnTo>
                  <a:lnTo>
                    <a:pt x="72" y="23"/>
                  </a:lnTo>
                  <a:lnTo>
                    <a:pt x="60" y="30"/>
                  </a:lnTo>
                  <a:lnTo>
                    <a:pt x="48" y="38"/>
                  </a:lnTo>
                  <a:close/>
                </a:path>
              </a:pathLst>
            </a:custGeom>
            <a:grpFill/>
            <a:ln w="0">
              <a:solidFill>
                <a:srgbClr val="000000"/>
              </a:solidFill>
              <a:prstDash val="solid"/>
              <a:round/>
              <a:headEnd/>
              <a:tailEnd/>
            </a:ln>
          </p:spPr>
          <p:txBody>
            <a:bodyPr/>
            <a:lstStyle/>
            <a:p>
              <a:pPr>
                <a:defRPr/>
              </a:pPr>
              <a:endParaRPr lang="es-AR"/>
            </a:p>
          </p:txBody>
        </p:sp>
        <p:sp>
          <p:nvSpPr>
            <p:cNvPr id="34844" name="Freeform 28"/>
            <p:cNvSpPr>
              <a:spLocks noEditPoints="1"/>
            </p:cNvSpPr>
            <p:nvPr/>
          </p:nvSpPr>
          <p:spPr bwMode="auto">
            <a:xfrm>
              <a:off x="1257" y="2849"/>
              <a:ext cx="42" cy="42"/>
            </a:xfrm>
            <a:custGeom>
              <a:avLst/>
              <a:gdLst/>
              <a:ahLst/>
              <a:cxnLst>
                <a:cxn ang="0">
                  <a:pos x="48" y="17"/>
                </a:cxn>
                <a:cxn ang="0">
                  <a:pos x="65" y="6"/>
                </a:cxn>
                <a:cxn ang="0">
                  <a:pos x="80" y="0"/>
                </a:cxn>
                <a:cxn ang="0">
                  <a:pos x="94" y="0"/>
                </a:cxn>
                <a:cxn ang="0">
                  <a:pos x="105" y="3"/>
                </a:cxn>
                <a:cxn ang="0">
                  <a:pos x="115" y="11"/>
                </a:cxn>
                <a:cxn ang="0">
                  <a:pos x="123" y="23"/>
                </a:cxn>
                <a:cxn ang="0">
                  <a:pos x="127" y="33"/>
                </a:cxn>
                <a:cxn ang="0">
                  <a:pos x="128" y="43"/>
                </a:cxn>
                <a:cxn ang="0">
                  <a:pos x="127" y="53"/>
                </a:cxn>
                <a:cxn ang="0">
                  <a:pos x="123" y="63"/>
                </a:cxn>
                <a:cxn ang="0">
                  <a:pos x="118" y="74"/>
                </a:cxn>
                <a:cxn ang="0">
                  <a:pos x="109" y="84"/>
                </a:cxn>
                <a:cxn ang="0">
                  <a:pos x="97" y="97"/>
                </a:cxn>
                <a:cxn ang="0">
                  <a:pos x="80" y="110"/>
                </a:cxn>
                <a:cxn ang="0">
                  <a:pos x="63" y="121"/>
                </a:cxn>
                <a:cxn ang="0">
                  <a:pos x="48" y="125"/>
                </a:cxn>
                <a:cxn ang="0">
                  <a:pos x="36" y="127"/>
                </a:cxn>
                <a:cxn ang="0">
                  <a:pos x="23" y="124"/>
                </a:cxn>
                <a:cxn ang="0">
                  <a:pos x="13" y="115"/>
                </a:cxn>
                <a:cxn ang="0">
                  <a:pos x="4" y="100"/>
                </a:cxn>
                <a:cxn ang="0">
                  <a:pos x="0" y="81"/>
                </a:cxn>
                <a:cxn ang="0">
                  <a:pos x="6" y="60"/>
                </a:cxn>
                <a:cxn ang="0">
                  <a:pos x="25" y="36"/>
                </a:cxn>
                <a:cxn ang="0">
                  <a:pos x="48" y="38"/>
                </a:cxn>
                <a:cxn ang="0">
                  <a:pos x="27" y="60"/>
                </a:cxn>
                <a:cxn ang="0">
                  <a:pos x="18" y="76"/>
                </a:cxn>
                <a:cxn ang="0">
                  <a:pos x="15" y="88"/>
                </a:cxn>
                <a:cxn ang="0">
                  <a:pos x="19" y="100"/>
                </a:cxn>
                <a:cxn ang="0">
                  <a:pos x="28" y="107"/>
                </a:cxn>
                <a:cxn ang="0">
                  <a:pos x="39" y="110"/>
                </a:cxn>
                <a:cxn ang="0">
                  <a:pos x="56" y="104"/>
                </a:cxn>
                <a:cxn ang="0">
                  <a:pos x="80" y="87"/>
                </a:cxn>
                <a:cxn ang="0">
                  <a:pos x="101" y="67"/>
                </a:cxn>
                <a:cxn ang="0">
                  <a:pos x="111" y="51"/>
                </a:cxn>
                <a:cxn ang="0">
                  <a:pos x="113" y="38"/>
                </a:cxn>
                <a:cxn ang="0">
                  <a:pos x="109" y="27"/>
                </a:cxn>
                <a:cxn ang="0">
                  <a:pos x="101" y="19"/>
                </a:cxn>
                <a:cxn ang="0">
                  <a:pos x="90" y="17"/>
                </a:cxn>
                <a:cxn ang="0">
                  <a:pos x="72" y="23"/>
                </a:cxn>
                <a:cxn ang="0">
                  <a:pos x="48" y="38"/>
                </a:cxn>
              </a:cxnLst>
              <a:rect l="0" t="0" r="r" b="b"/>
              <a:pathLst>
                <a:path w="128" h="127">
                  <a:moveTo>
                    <a:pt x="39" y="24"/>
                  </a:moveTo>
                  <a:lnTo>
                    <a:pt x="48" y="17"/>
                  </a:lnTo>
                  <a:lnTo>
                    <a:pt x="57" y="10"/>
                  </a:lnTo>
                  <a:lnTo>
                    <a:pt x="65" y="6"/>
                  </a:lnTo>
                  <a:lnTo>
                    <a:pt x="72" y="3"/>
                  </a:lnTo>
                  <a:lnTo>
                    <a:pt x="80" y="0"/>
                  </a:lnTo>
                  <a:lnTo>
                    <a:pt x="86" y="0"/>
                  </a:lnTo>
                  <a:lnTo>
                    <a:pt x="94" y="0"/>
                  </a:lnTo>
                  <a:lnTo>
                    <a:pt x="100" y="1"/>
                  </a:lnTo>
                  <a:lnTo>
                    <a:pt x="105" y="3"/>
                  </a:lnTo>
                  <a:lnTo>
                    <a:pt x="110" y="7"/>
                  </a:lnTo>
                  <a:lnTo>
                    <a:pt x="115" y="11"/>
                  </a:lnTo>
                  <a:lnTo>
                    <a:pt x="120" y="17"/>
                  </a:lnTo>
                  <a:lnTo>
                    <a:pt x="123" y="23"/>
                  </a:lnTo>
                  <a:lnTo>
                    <a:pt x="125" y="27"/>
                  </a:lnTo>
                  <a:lnTo>
                    <a:pt x="127" y="33"/>
                  </a:lnTo>
                  <a:lnTo>
                    <a:pt x="128" y="37"/>
                  </a:lnTo>
                  <a:lnTo>
                    <a:pt x="128" y="43"/>
                  </a:lnTo>
                  <a:lnTo>
                    <a:pt x="128" y="48"/>
                  </a:lnTo>
                  <a:lnTo>
                    <a:pt x="127" y="53"/>
                  </a:lnTo>
                  <a:lnTo>
                    <a:pt x="125" y="58"/>
                  </a:lnTo>
                  <a:lnTo>
                    <a:pt x="123" y="63"/>
                  </a:lnTo>
                  <a:lnTo>
                    <a:pt x="120" y="68"/>
                  </a:lnTo>
                  <a:lnTo>
                    <a:pt x="118" y="74"/>
                  </a:lnTo>
                  <a:lnTo>
                    <a:pt x="114" y="78"/>
                  </a:lnTo>
                  <a:lnTo>
                    <a:pt x="109" y="84"/>
                  </a:lnTo>
                  <a:lnTo>
                    <a:pt x="104" y="90"/>
                  </a:lnTo>
                  <a:lnTo>
                    <a:pt x="97" y="97"/>
                  </a:lnTo>
                  <a:lnTo>
                    <a:pt x="90" y="103"/>
                  </a:lnTo>
                  <a:lnTo>
                    <a:pt x="80" y="110"/>
                  </a:lnTo>
                  <a:lnTo>
                    <a:pt x="71" y="115"/>
                  </a:lnTo>
                  <a:lnTo>
                    <a:pt x="63" y="121"/>
                  </a:lnTo>
                  <a:lnTo>
                    <a:pt x="56" y="124"/>
                  </a:lnTo>
                  <a:lnTo>
                    <a:pt x="48" y="125"/>
                  </a:lnTo>
                  <a:lnTo>
                    <a:pt x="42" y="127"/>
                  </a:lnTo>
                  <a:lnTo>
                    <a:pt x="36" y="127"/>
                  </a:lnTo>
                  <a:lnTo>
                    <a:pt x="29" y="125"/>
                  </a:lnTo>
                  <a:lnTo>
                    <a:pt x="23" y="124"/>
                  </a:lnTo>
                  <a:lnTo>
                    <a:pt x="18" y="120"/>
                  </a:lnTo>
                  <a:lnTo>
                    <a:pt x="13" y="115"/>
                  </a:lnTo>
                  <a:lnTo>
                    <a:pt x="9" y="108"/>
                  </a:lnTo>
                  <a:lnTo>
                    <a:pt x="4" y="100"/>
                  </a:lnTo>
                  <a:lnTo>
                    <a:pt x="1" y="91"/>
                  </a:lnTo>
                  <a:lnTo>
                    <a:pt x="0" y="81"/>
                  </a:lnTo>
                  <a:lnTo>
                    <a:pt x="1" y="73"/>
                  </a:lnTo>
                  <a:lnTo>
                    <a:pt x="6" y="60"/>
                  </a:lnTo>
                  <a:lnTo>
                    <a:pt x="14" y="48"/>
                  </a:lnTo>
                  <a:lnTo>
                    <a:pt x="25" y="36"/>
                  </a:lnTo>
                  <a:lnTo>
                    <a:pt x="39" y="24"/>
                  </a:lnTo>
                  <a:close/>
                  <a:moveTo>
                    <a:pt x="48" y="38"/>
                  </a:moveTo>
                  <a:lnTo>
                    <a:pt x="37" y="50"/>
                  </a:lnTo>
                  <a:lnTo>
                    <a:pt x="27" y="60"/>
                  </a:lnTo>
                  <a:lnTo>
                    <a:pt x="20" y="68"/>
                  </a:lnTo>
                  <a:lnTo>
                    <a:pt x="18" y="76"/>
                  </a:lnTo>
                  <a:lnTo>
                    <a:pt x="15" y="83"/>
                  </a:lnTo>
                  <a:lnTo>
                    <a:pt x="15" y="88"/>
                  </a:lnTo>
                  <a:lnTo>
                    <a:pt x="17" y="94"/>
                  </a:lnTo>
                  <a:lnTo>
                    <a:pt x="19" y="100"/>
                  </a:lnTo>
                  <a:lnTo>
                    <a:pt x="23" y="104"/>
                  </a:lnTo>
                  <a:lnTo>
                    <a:pt x="28" y="107"/>
                  </a:lnTo>
                  <a:lnTo>
                    <a:pt x="33" y="110"/>
                  </a:lnTo>
                  <a:lnTo>
                    <a:pt x="39" y="110"/>
                  </a:lnTo>
                  <a:lnTo>
                    <a:pt x="47" y="108"/>
                  </a:lnTo>
                  <a:lnTo>
                    <a:pt x="56" y="104"/>
                  </a:lnTo>
                  <a:lnTo>
                    <a:pt x="67" y="97"/>
                  </a:lnTo>
                  <a:lnTo>
                    <a:pt x="80" y="87"/>
                  </a:lnTo>
                  <a:lnTo>
                    <a:pt x="92" y="77"/>
                  </a:lnTo>
                  <a:lnTo>
                    <a:pt x="101" y="67"/>
                  </a:lnTo>
                  <a:lnTo>
                    <a:pt x="108" y="58"/>
                  </a:lnTo>
                  <a:lnTo>
                    <a:pt x="111" y="51"/>
                  </a:lnTo>
                  <a:lnTo>
                    <a:pt x="113" y="44"/>
                  </a:lnTo>
                  <a:lnTo>
                    <a:pt x="113" y="38"/>
                  </a:lnTo>
                  <a:lnTo>
                    <a:pt x="111" y="31"/>
                  </a:lnTo>
                  <a:lnTo>
                    <a:pt x="109" y="27"/>
                  </a:lnTo>
                  <a:lnTo>
                    <a:pt x="105" y="23"/>
                  </a:lnTo>
                  <a:lnTo>
                    <a:pt x="101" y="19"/>
                  </a:lnTo>
                  <a:lnTo>
                    <a:pt x="96" y="17"/>
                  </a:lnTo>
                  <a:lnTo>
                    <a:pt x="90" y="17"/>
                  </a:lnTo>
                  <a:lnTo>
                    <a:pt x="82" y="19"/>
                  </a:lnTo>
                  <a:lnTo>
                    <a:pt x="72" y="23"/>
                  </a:lnTo>
                  <a:lnTo>
                    <a:pt x="61" y="30"/>
                  </a:lnTo>
                  <a:lnTo>
                    <a:pt x="48" y="38"/>
                  </a:lnTo>
                  <a:close/>
                </a:path>
              </a:pathLst>
            </a:custGeom>
            <a:grpFill/>
            <a:ln w="0">
              <a:solidFill>
                <a:srgbClr val="000000"/>
              </a:solidFill>
              <a:prstDash val="solid"/>
              <a:round/>
              <a:headEnd/>
              <a:tailEnd/>
            </a:ln>
          </p:spPr>
          <p:txBody>
            <a:bodyPr/>
            <a:lstStyle/>
            <a:p>
              <a:pPr>
                <a:defRPr/>
              </a:pPr>
              <a:endParaRPr lang="es-AR"/>
            </a:p>
          </p:txBody>
        </p:sp>
        <p:sp>
          <p:nvSpPr>
            <p:cNvPr id="34845" name="Line 29"/>
            <p:cNvSpPr>
              <a:spLocks noChangeShapeType="1"/>
            </p:cNvSpPr>
            <p:nvPr/>
          </p:nvSpPr>
          <p:spPr bwMode="auto">
            <a:xfrm flipH="1" flipV="1">
              <a:off x="1210" y="2766"/>
              <a:ext cx="4" cy="6"/>
            </a:xfrm>
            <a:prstGeom prst="line">
              <a:avLst/>
            </a:prstGeom>
            <a:grpFill/>
            <a:ln w="26988">
              <a:solidFill>
                <a:srgbClr val="FF0000"/>
              </a:solidFill>
              <a:round/>
              <a:headEnd/>
              <a:tailEnd/>
            </a:ln>
          </p:spPr>
          <p:txBody>
            <a:bodyPr/>
            <a:lstStyle/>
            <a:p>
              <a:pPr>
                <a:defRPr/>
              </a:pPr>
              <a:endParaRPr lang="es-AR"/>
            </a:p>
          </p:txBody>
        </p:sp>
        <p:sp>
          <p:nvSpPr>
            <p:cNvPr id="34846" name="Freeform 30"/>
            <p:cNvSpPr>
              <a:spLocks/>
            </p:cNvSpPr>
            <p:nvPr/>
          </p:nvSpPr>
          <p:spPr bwMode="auto">
            <a:xfrm>
              <a:off x="914" y="2575"/>
              <a:ext cx="296" cy="245"/>
            </a:xfrm>
            <a:custGeom>
              <a:avLst/>
              <a:gdLst/>
              <a:ahLst/>
              <a:cxnLst>
                <a:cxn ang="0">
                  <a:pos x="887" y="570"/>
                </a:cxn>
                <a:cxn ang="0">
                  <a:pos x="863" y="540"/>
                </a:cxn>
                <a:cxn ang="0">
                  <a:pos x="837" y="508"/>
                </a:cxn>
                <a:cxn ang="0">
                  <a:pos x="811" y="476"/>
                </a:cxn>
                <a:cxn ang="0">
                  <a:pos x="786" y="445"/>
                </a:cxn>
                <a:cxn ang="0">
                  <a:pos x="762" y="412"/>
                </a:cxn>
                <a:cxn ang="0">
                  <a:pos x="739" y="381"/>
                </a:cxn>
                <a:cxn ang="0">
                  <a:pos x="717" y="349"/>
                </a:cxn>
                <a:cxn ang="0">
                  <a:pos x="700" y="318"/>
                </a:cxn>
                <a:cxn ang="0">
                  <a:pos x="680" y="285"/>
                </a:cxn>
                <a:cxn ang="0">
                  <a:pos x="654" y="260"/>
                </a:cxn>
                <a:cxn ang="0">
                  <a:pos x="633" y="250"/>
                </a:cxn>
                <a:cxn ang="0">
                  <a:pos x="592" y="254"/>
                </a:cxn>
                <a:cxn ang="0">
                  <a:pos x="570" y="270"/>
                </a:cxn>
                <a:cxn ang="0">
                  <a:pos x="548" y="294"/>
                </a:cxn>
                <a:cxn ang="0">
                  <a:pos x="527" y="335"/>
                </a:cxn>
                <a:cxn ang="0">
                  <a:pos x="512" y="381"/>
                </a:cxn>
                <a:cxn ang="0">
                  <a:pos x="501" y="412"/>
                </a:cxn>
                <a:cxn ang="0">
                  <a:pos x="485" y="455"/>
                </a:cxn>
                <a:cxn ang="0">
                  <a:pos x="463" y="505"/>
                </a:cxn>
                <a:cxn ang="0">
                  <a:pos x="446" y="540"/>
                </a:cxn>
                <a:cxn ang="0">
                  <a:pos x="428" y="572"/>
                </a:cxn>
                <a:cxn ang="0">
                  <a:pos x="407" y="603"/>
                </a:cxn>
                <a:cxn ang="0">
                  <a:pos x="383" y="636"/>
                </a:cxn>
                <a:cxn ang="0">
                  <a:pos x="359" y="663"/>
                </a:cxn>
                <a:cxn ang="0">
                  <a:pos x="337" y="681"/>
                </a:cxn>
                <a:cxn ang="0">
                  <a:pos x="314" y="698"/>
                </a:cxn>
                <a:cxn ang="0">
                  <a:pos x="274" y="720"/>
                </a:cxn>
                <a:cxn ang="0">
                  <a:pos x="240" y="730"/>
                </a:cxn>
                <a:cxn ang="0">
                  <a:pos x="210" y="734"/>
                </a:cxn>
                <a:cxn ang="0">
                  <a:pos x="168" y="731"/>
                </a:cxn>
                <a:cxn ang="0">
                  <a:pos x="146" y="726"/>
                </a:cxn>
                <a:cxn ang="0">
                  <a:pos x="105" y="707"/>
                </a:cxn>
                <a:cxn ang="0">
                  <a:pos x="83" y="691"/>
                </a:cxn>
                <a:cxn ang="0">
                  <a:pos x="58" y="667"/>
                </a:cxn>
                <a:cxn ang="0">
                  <a:pos x="35" y="636"/>
                </a:cxn>
                <a:cxn ang="0">
                  <a:pos x="19" y="603"/>
                </a:cxn>
                <a:cxn ang="0">
                  <a:pos x="1" y="540"/>
                </a:cxn>
                <a:cxn ang="0">
                  <a:pos x="1" y="476"/>
                </a:cxn>
                <a:cxn ang="0">
                  <a:pos x="16" y="412"/>
                </a:cxn>
                <a:cxn ang="0">
                  <a:pos x="31" y="381"/>
                </a:cxn>
                <a:cxn ang="0">
                  <a:pos x="52" y="349"/>
                </a:cxn>
                <a:cxn ang="0">
                  <a:pos x="78" y="318"/>
                </a:cxn>
                <a:cxn ang="0">
                  <a:pos x="105" y="291"/>
                </a:cxn>
                <a:cxn ang="0">
                  <a:pos x="126" y="270"/>
                </a:cxn>
                <a:cxn ang="0">
                  <a:pos x="146" y="251"/>
                </a:cxn>
                <a:cxn ang="0">
                  <a:pos x="177" y="223"/>
                </a:cxn>
                <a:cxn ang="0">
                  <a:pos x="205" y="190"/>
                </a:cxn>
                <a:cxn ang="0">
                  <a:pos x="227" y="158"/>
                </a:cxn>
                <a:cxn ang="0">
                  <a:pos x="244" y="127"/>
                </a:cxn>
                <a:cxn ang="0">
                  <a:pos x="254" y="94"/>
                </a:cxn>
                <a:cxn ang="0">
                  <a:pos x="261" y="32"/>
                </a:cxn>
              </a:cxnLst>
              <a:rect l="0" t="0" r="r" b="b"/>
              <a:pathLst>
                <a:path w="887" h="734">
                  <a:moveTo>
                    <a:pt x="887" y="572"/>
                  </a:moveTo>
                  <a:lnTo>
                    <a:pt x="887" y="570"/>
                  </a:lnTo>
                  <a:lnTo>
                    <a:pt x="865" y="543"/>
                  </a:lnTo>
                  <a:lnTo>
                    <a:pt x="863" y="540"/>
                  </a:lnTo>
                  <a:lnTo>
                    <a:pt x="844" y="516"/>
                  </a:lnTo>
                  <a:lnTo>
                    <a:pt x="837" y="508"/>
                  </a:lnTo>
                  <a:lnTo>
                    <a:pt x="822" y="490"/>
                  </a:lnTo>
                  <a:lnTo>
                    <a:pt x="811" y="476"/>
                  </a:lnTo>
                  <a:lnTo>
                    <a:pt x="802" y="463"/>
                  </a:lnTo>
                  <a:lnTo>
                    <a:pt x="786" y="445"/>
                  </a:lnTo>
                  <a:lnTo>
                    <a:pt x="781" y="438"/>
                  </a:lnTo>
                  <a:lnTo>
                    <a:pt x="762" y="412"/>
                  </a:lnTo>
                  <a:lnTo>
                    <a:pt x="759" y="411"/>
                  </a:lnTo>
                  <a:lnTo>
                    <a:pt x="739" y="381"/>
                  </a:lnTo>
                  <a:lnTo>
                    <a:pt x="739" y="381"/>
                  </a:lnTo>
                  <a:lnTo>
                    <a:pt x="717" y="349"/>
                  </a:lnTo>
                  <a:lnTo>
                    <a:pt x="717" y="348"/>
                  </a:lnTo>
                  <a:lnTo>
                    <a:pt x="700" y="318"/>
                  </a:lnTo>
                  <a:lnTo>
                    <a:pt x="696" y="312"/>
                  </a:lnTo>
                  <a:lnTo>
                    <a:pt x="680" y="285"/>
                  </a:lnTo>
                  <a:lnTo>
                    <a:pt x="674" y="280"/>
                  </a:lnTo>
                  <a:lnTo>
                    <a:pt x="654" y="260"/>
                  </a:lnTo>
                  <a:lnTo>
                    <a:pt x="644" y="254"/>
                  </a:lnTo>
                  <a:lnTo>
                    <a:pt x="633" y="250"/>
                  </a:lnTo>
                  <a:lnTo>
                    <a:pt x="611" y="248"/>
                  </a:lnTo>
                  <a:lnTo>
                    <a:pt x="592" y="254"/>
                  </a:lnTo>
                  <a:lnTo>
                    <a:pt x="590" y="255"/>
                  </a:lnTo>
                  <a:lnTo>
                    <a:pt x="570" y="270"/>
                  </a:lnTo>
                  <a:lnTo>
                    <a:pt x="553" y="285"/>
                  </a:lnTo>
                  <a:lnTo>
                    <a:pt x="548" y="294"/>
                  </a:lnTo>
                  <a:lnTo>
                    <a:pt x="534" y="318"/>
                  </a:lnTo>
                  <a:lnTo>
                    <a:pt x="527" y="335"/>
                  </a:lnTo>
                  <a:lnTo>
                    <a:pt x="522" y="349"/>
                  </a:lnTo>
                  <a:lnTo>
                    <a:pt x="512" y="381"/>
                  </a:lnTo>
                  <a:lnTo>
                    <a:pt x="506" y="396"/>
                  </a:lnTo>
                  <a:lnTo>
                    <a:pt x="501" y="412"/>
                  </a:lnTo>
                  <a:lnTo>
                    <a:pt x="490" y="445"/>
                  </a:lnTo>
                  <a:lnTo>
                    <a:pt x="485" y="455"/>
                  </a:lnTo>
                  <a:lnTo>
                    <a:pt x="476" y="476"/>
                  </a:lnTo>
                  <a:lnTo>
                    <a:pt x="463" y="505"/>
                  </a:lnTo>
                  <a:lnTo>
                    <a:pt x="462" y="508"/>
                  </a:lnTo>
                  <a:lnTo>
                    <a:pt x="446" y="540"/>
                  </a:lnTo>
                  <a:lnTo>
                    <a:pt x="442" y="545"/>
                  </a:lnTo>
                  <a:lnTo>
                    <a:pt x="428" y="572"/>
                  </a:lnTo>
                  <a:lnTo>
                    <a:pt x="422" y="580"/>
                  </a:lnTo>
                  <a:lnTo>
                    <a:pt x="407" y="603"/>
                  </a:lnTo>
                  <a:lnTo>
                    <a:pt x="400" y="612"/>
                  </a:lnTo>
                  <a:lnTo>
                    <a:pt x="383" y="636"/>
                  </a:lnTo>
                  <a:lnTo>
                    <a:pt x="379" y="640"/>
                  </a:lnTo>
                  <a:lnTo>
                    <a:pt x="359" y="663"/>
                  </a:lnTo>
                  <a:lnTo>
                    <a:pt x="354" y="667"/>
                  </a:lnTo>
                  <a:lnTo>
                    <a:pt x="337" y="681"/>
                  </a:lnTo>
                  <a:lnTo>
                    <a:pt x="316" y="697"/>
                  </a:lnTo>
                  <a:lnTo>
                    <a:pt x="314" y="698"/>
                  </a:lnTo>
                  <a:lnTo>
                    <a:pt x="294" y="710"/>
                  </a:lnTo>
                  <a:lnTo>
                    <a:pt x="274" y="720"/>
                  </a:lnTo>
                  <a:lnTo>
                    <a:pt x="253" y="728"/>
                  </a:lnTo>
                  <a:lnTo>
                    <a:pt x="240" y="730"/>
                  </a:lnTo>
                  <a:lnTo>
                    <a:pt x="231" y="733"/>
                  </a:lnTo>
                  <a:lnTo>
                    <a:pt x="210" y="734"/>
                  </a:lnTo>
                  <a:lnTo>
                    <a:pt x="189" y="734"/>
                  </a:lnTo>
                  <a:lnTo>
                    <a:pt x="168" y="731"/>
                  </a:lnTo>
                  <a:lnTo>
                    <a:pt x="164" y="730"/>
                  </a:lnTo>
                  <a:lnTo>
                    <a:pt x="146" y="726"/>
                  </a:lnTo>
                  <a:lnTo>
                    <a:pt x="126" y="718"/>
                  </a:lnTo>
                  <a:lnTo>
                    <a:pt x="105" y="707"/>
                  </a:lnTo>
                  <a:lnTo>
                    <a:pt x="93" y="698"/>
                  </a:lnTo>
                  <a:lnTo>
                    <a:pt x="83" y="691"/>
                  </a:lnTo>
                  <a:lnTo>
                    <a:pt x="62" y="671"/>
                  </a:lnTo>
                  <a:lnTo>
                    <a:pt x="58" y="667"/>
                  </a:lnTo>
                  <a:lnTo>
                    <a:pt x="42" y="644"/>
                  </a:lnTo>
                  <a:lnTo>
                    <a:pt x="35" y="636"/>
                  </a:lnTo>
                  <a:lnTo>
                    <a:pt x="20" y="606"/>
                  </a:lnTo>
                  <a:lnTo>
                    <a:pt x="19" y="603"/>
                  </a:lnTo>
                  <a:lnTo>
                    <a:pt x="7" y="572"/>
                  </a:lnTo>
                  <a:lnTo>
                    <a:pt x="1" y="540"/>
                  </a:lnTo>
                  <a:lnTo>
                    <a:pt x="0" y="508"/>
                  </a:lnTo>
                  <a:lnTo>
                    <a:pt x="1" y="476"/>
                  </a:lnTo>
                  <a:lnTo>
                    <a:pt x="6" y="445"/>
                  </a:lnTo>
                  <a:lnTo>
                    <a:pt x="16" y="412"/>
                  </a:lnTo>
                  <a:lnTo>
                    <a:pt x="20" y="405"/>
                  </a:lnTo>
                  <a:lnTo>
                    <a:pt x="31" y="381"/>
                  </a:lnTo>
                  <a:lnTo>
                    <a:pt x="42" y="365"/>
                  </a:lnTo>
                  <a:lnTo>
                    <a:pt x="52" y="349"/>
                  </a:lnTo>
                  <a:lnTo>
                    <a:pt x="62" y="335"/>
                  </a:lnTo>
                  <a:lnTo>
                    <a:pt x="78" y="318"/>
                  </a:lnTo>
                  <a:lnTo>
                    <a:pt x="83" y="311"/>
                  </a:lnTo>
                  <a:lnTo>
                    <a:pt x="105" y="291"/>
                  </a:lnTo>
                  <a:lnTo>
                    <a:pt x="110" y="285"/>
                  </a:lnTo>
                  <a:lnTo>
                    <a:pt x="126" y="270"/>
                  </a:lnTo>
                  <a:lnTo>
                    <a:pt x="144" y="254"/>
                  </a:lnTo>
                  <a:lnTo>
                    <a:pt x="146" y="251"/>
                  </a:lnTo>
                  <a:lnTo>
                    <a:pt x="168" y="230"/>
                  </a:lnTo>
                  <a:lnTo>
                    <a:pt x="177" y="223"/>
                  </a:lnTo>
                  <a:lnTo>
                    <a:pt x="189" y="208"/>
                  </a:lnTo>
                  <a:lnTo>
                    <a:pt x="205" y="190"/>
                  </a:lnTo>
                  <a:lnTo>
                    <a:pt x="210" y="183"/>
                  </a:lnTo>
                  <a:lnTo>
                    <a:pt x="227" y="158"/>
                  </a:lnTo>
                  <a:lnTo>
                    <a:pt x="231" y="150"/>
                  </a:lnTo>
                  <a:lnTo>
                    <a:pt x="244" y="127"/>
                  </a:lnTo>
                  <a:lnTo>
                    <a:pt x="253" y="99"/>
                  </a:lnTo>
                  <a:lnTo>
                    <a:pt x="254" y="94"/>
                  </a:lnTo>
                  <a:lnTo>
                    <a:pt x="259" y="63"/>
                  </a:lnTo>
                  <a:lnTo>
                    <a:pt x="261" y="32"/>
                  </a:lnTo>
                  <a:lnTo>
                    <a:pt x="260" y="0"/>
                  </a:lnTo>
                </a:path>
              </a:pathLst>
            </a:custGeom>
            <a:grpFill/>
            <a:ln w="26988">
              <a:solidFill>
                <a:srgbClr val="FF0000"/>
              </a:solidFill>
              <a:prstDash val="solid"/>
              <a:round/>
              <a:headEnd/>
              <a:tailEnd/>
            </a:ln>
          </p:spPr>
          <p:txBody>
            <a:bodyPr/>
            <a:lstStyle/>
            <a:p>
              <a:pPr>
                <a:defRPr/>
              </a:pPr>
              <a:endParaRPr lang="es-AR"/>
            </a:p>
          </p:txBody>
        </p:sp>
        <p:sp>
          <p:nvSpPr>
            <p:cNvPr id="34847" name="Line 31"/>
            <p:cNvSpPr>
              <a:spLocks noChangeShapeType="1"/>
            </p:cNvSpPr>
            <p:nvPr/>
          </p:nvSpPr>
          <p:spPr bwMode="auto">
            <a:xfrm>
              <a:off x="1001" y="2575"/>
              <a:ext cx="1" cy="1"/>
            </a:xfrm>
            <a:prstGeom prst="line">
              <a:avLst/>
            </a:prstGeom>
            <a:grpFill/>
            <a:ln w="26988">
              <a:solidFill>
                <a:srgbClr val="FF0000"/>
              </a:solidFill>
              <a:round/>
              <a:headEnd/>
              <a:tailEnd/>
            </a:ln>
          </p:spPr>
          <p:txBody>
            <a:bodyPr/>
            <a:lstStyle/>
            <a:p>
              <a:pPr>
                <a:defRPr/>
              </a:pPr>
              <a:endParaRPr lang="es-AR"/>
            </a:p>
          </p:txBody>
        </p:sp>
        <p:sp>
          <p:nvSpPr>
            <p:cNvPr id="34848" name="Freeform 32"/>
            <p:cNvSpPr>
              <a:spLocks noEditPoints="1"/>
            </p:cNvSpPr>
            <p:nvPr/>
          </p:nvSpPr>
          <p:spPr bwMode="auto">
            <a:xfrm>
              <a:off x="955" y="2438"/>
              <a:ext cx="46" cy="36"/>
            </a:xfrm>
            <a:custGeom>
              <a:avLst/>
              <a:gdLst/>
              <a:ahLst/>
              <a:cxnLst>
                <a:cxn ang="0">
                  <a:pos x="107" y="71"/>
                </a:cxn>
                <a:cxn ang="0">
                  <a:pos x="115" y="67"/>
                </a:cxn>
                <a:cxn ang="0">
                  <a:pos x="120" y="61"/>
                </a:cxn>
                <a:cxn ang="0">
                  <a:pos x="122" y="51"/>
                </a:cxn>
                <a:cxn ang="0">
                  <a:pos x="122" y="41"/>
                </a:cxn>
                <a:cxn ang="0">
                  <a:pos x="120" y="34"/>
                </a:cxn>
                <a:cxn ang="0">
                  <a:pos x="116" y="27"/>
                </a:cxn>
                <a:cxn ang="0">
                  <a:pos x="107" y="21"/>
                </a:cxn>
                <a:cxn ang="0">
                  <a:pos x="97" y="18"/>
                </a:cxn>
                <a:cxn ang="0">
                  <a:pos x="83" y="17"/>
                </a:cxn>
                <a:cxn ang="0">
                  <a:pos x="65" y="20"/>
                </a:cxn>
                <a:cxn ang="0">
                  <a:pos x="74" y="26"/>
                </a:cxn>
                <a:cxn ang="0">
                  <a:pos x="82" y="33"/>
                </a:cxn>
                <a:cxn ang="0">
                  <a:pos x="87" y="41"/>
                </a:cxn>
                <a:cxn ang="0">
                  <a:pos x="89" y="51"/>
                </a:cxn>
                <a:cxn ang="0">
                  <a:pos x="89" y="70"/>
                </a:cxn>
                <a:cxn ang="0">
                  <a:pos x="83" y="85"/>
                </a:cxn>
                <a:cxn ang="0">
                  <a:pos x="72" y="98"/>
                </a:cxn>
                <a:cxn ang="0">
                  <a:pos x="55" y="105"/>
                </a:cxn>
                <a:cxn ang="0">
                  <a:pos x="43" y="107"/>
                </a:cxn>
                <a:cxn ang="0">
                  <a:pos x="31" y="105"/>
                </a:cxn>
                <a:cxn ang="0">
                  <a:pos x="20" y="100"/>
                </a:cxn>
                <a:cxn ang="0">
                  <a:pos x="11" y="92"/>
                </a:cxn>
                <a:cxn ang="0">
                  <a:pos x="5" y="83"/>
                </a:cxn>
                <a:cxn ang="0">
                  <a:pos x="1" y="71"/>
                </a:cxn>
                <a:cxn ang="0">
                  <a:pos x="1" y="50"/>
                </a:cxn>
                <a:cxn ang="0">
                  <a:pos x="9" y="30"/>
                </a:cxn>
                <a:cxn ang="0">
                  <a:pos x="26" y="14"/>
                </a:cxn>
                <a:cxn ang="0">
                  <a:pos x="55" y="4"/>
                </a:cxn>
                <a:cxn ang="0">
                  <a:pos x="89" y="0"/>
                </a:cxn>
                <a:cxn ang="0">
                  <a:pos x="113" y="6"/>
                </a:cxn>
                <a:cxn ang="0">
                  <a:pos x="129" y="20"/>
                </a:cxn>
                <a:cxn ang="0">
                  <a:pos x="136" y="40"/>
                </a:cxn>
                <a:cxn ang="0">
                  <a:pos x="137" y="55"/>
                </a:cxn>
                <a:cxn ang="0">
                  <a:pos x="132" y="70"/>
                </a:cxn>
                <a:cxn ang="0">
                  <a:pos x="125" y="81"/>
                </a:cxn>
                <a:cxn ang="0">
                  <a:pos x="111" y="88"/>
                </a:cxn>
                <a:cxn ang="0">
                  <a:pos x="36" y="31"/>
                </a:cxn>
                <a:cxn ang="0">
                  <a:pos x="29" y="34"/>
                </a:cxn>
                <a:cxn ang="0">
                  <a:pos x="22" y="40"/>
                </a:cxn>
                <a:cxn ang="0">
                  <a:pos x="17" y="47"/>
                </a:cxn>
                <a:cxn ang="0">
                  <a:pos x="15" y="55"/>
                </a:cxn>
                <a:cxn ang="0">
                  <a:pos x="14" y="63"/>
                </a:cxn>
                <a:cxn ang="0">
                  <a:pos x="16" y="73"/>
                </a:cxn>
                <a:cxn ang="0">
                  <a:pos x="22" y="81"/>
                </a:cxn>
                <a:cxn ang="0">
                  <a:pos x="31" y="87"/>
                </a:cxn>
                <a:cxn ang="0">
                  <a:pos x="44" y="88"/>
                </a:cxn>
                <a:cxn ang="0">
                  <a:pos x="57" y="85"/>
                </a:cxn>
                <a:cxn ang="0">
                  <a:pos x="67" y="78"/>
                </a:cxn>
                <a:cxn ang="0">
                  <a:pos x="73" y="68"/>
                </a:cxn>
                <a:cxn ang="0">
                  <a:pos x="75" y="57"/>
                </a:cxn>
                <a:cxn ang="0">
                  <a:pos x="73" y="45"/>
                </a:cxn>
                <a:cxn ang="0">
                  <a:pos x="67" y="37"/>
                </a:cxn>
                <a:cxn ang="0">
                  <a:pos x="58" y="30"/>
                </a:cxn>
                <a:cxn ang="0">
                  <a:pos x="46" y="28"/>
                </a:cxn>
              </a:cxnLst>
              <a:rect l="0" t="0" r="r" b="b"/>
              <a:pathLst>
                <a:path w="137" h="107">
                  <a:moveTo>
                    <a:pt x="111" y="88"/>
                  </a:moveTo>
                  <a:lnTo>
                    <a:pt x="107" y="71"/>
                  </a:lnTo>
                  <a:lnTo>
                    <a:pt x="111" y="68"/>
                  </a:lnTo>
                  <a:lnTo>
                    <a:pt x="115" y="67"/>
                  </a:lnTo>
                  <a:lnTo>
                    <a:pt x="117" y="64"/>
                  </a:lnTo>
                  <a:lnTo>
                    <a:pt x="120" y="61"/>
                  </a:lnTo>
                  <a:lnTo>
                    <a:pt x="121" y="57"/>
                  </a:lnTo>
                  <a:lnTo>
                    <a:pt x="122" y="51"/>
                  </a:lnTo>
                  <a:lnTo>
                    <a:pt x="123" y="47"/>
                  </a:lnTo>
                  <a:lnTo>
                    <a:pt x="122" y="41"/>
                  </a:lnTo>
                  <a:lnTo>
                    <a:pt x="121" y="37"/>
                  </a:lnTo>
                  <a:lnTo>
                    <a:pt x="120" y="34"/>
                  </a:lnTo>
                  <a:lnTo>
                    <a:pt x="118" y="30"/>
                  </a:lnTo>
                  <a:lnTo>
                    <a:pt x="116" y="27"/>
                  </a:lnTo>
                  <a:lnTo>
                    <a:pt x="112" y="24"/>
                  </a:lnTo>
                  <a:lnTo>
                    <a:pt x="107" y="21"/>
                  </a:lnTo>
                  <a:lnTo>
                    <a:pt x="102" y="20"/>
                  </a:lnTo>
                  <a:lnTo>
                    <a:pt x="97" y="18"/>
                  </a:lnTo>
                  <a:lnTo>
                    <a:pt x="91" y="17"/>
                  </a:lnTo>
                  <a:lnTo>
                    <a:pt x="83" y="17"/>
                  </a:lnTo>
                  <a:lnTo>
                    <a:pt x="74" y="18"/>
                  </a:lnTo>
                  <a:lnTo>
                    <a:pt x="65" y="20"/>
                  </a:lnTo>
                  <a:lnTo>
                    <a:pt x="70" y="23"/>
                  </a:lnTo>
                  <a:lnTo>
                    <a:pt x="74" y="26"/>
                  </a:lnTo>
                  <a:lnTo>
                    <a:pt x="78" y="30"/>
                  </a:lnTo>
                  <a:lnTo>
                    <a:pt x="82" y="33"/>
                  </a:lnTo>
                  <a:lnTo>
                    <a:pt x="84" y="37"/>
                  </a:lnTo>
                  <a:lnTo>
                    <a:pt x="87" y="41"/>
                  </a:lnTo>
                  <a:lnTo>
                    <a:pt x="88" y="47"/>
                  </a:lnTo>
                  <a:lnTo>
                    <a:pt x="89" y="51"/>
                  </a:lnTo>
                  <a:lnTo>
                    <a:pt x="91" y="61"/>
                  </a:lnTo>
                  <a:lnTo>
                    <a:pt x="89" y="70"/>
                  </a:lnTo>
                  <a:lnTo>
                    <a:pt x="87" y="77"/>
                  </a:lnTo>
                  <a:lnTo>
                    <a:pt x="83" y="85"/>
                  </a:lnTo>
                  <a:lnTo>
                    <a:pt x="78" y="92"/>
                  </a:lnTo>
                  <a:lnTo>
                    <a:pt x="72" y="98"/>
                  </a:lnTo>
                  <a:lnTo>
                    <a:pt x="64" y="102"/>
                  </a:lnTo>
                  <a:lnTo>
                    <a:pt x="55" y="105"/>
                  </a:lnTo>
                  <a:lnTo>
                    <a:pt x="49" y="107"/>
                  </a:lnTo>
                  <a:lnTo>
                    <a:pt x="43" y="107"/>
                  </a:lnTo>
                  <a:lnTo>
                    <a:pt x="36" y="107"/>
                  </a:lnTo>
                  <a:lnTo>
                    <a:pt x="31" y="105"/>
                  </a:lnTo>
                  <a:lnTo>
                    <a:pt x="25" y="102"/>
                  </a:lnTo>
                  <a:lnTo>
                    <a:pt x="20" y="100"/>
                  </a:lnTo>
                  <a:lnTo>
                    <a:pt x="16" y="97"/>
                  </a:lnTo>
                  <a:lnTo>
                    <a:pt x="11" y="92"/>
                  </a:lnTo>
                  <a:lnTo>
                    <a:pt x="9" y="88"/>
                  </a:lnTo>
                  <a:lnTo>
                    <a:pt x="5" y="83"/>
                  </a:lnTo>
                  <a:lnTo>
                    <a:pt x="3" y="77"/>
                  </a:lnTo>
                  <a:lnTo>
                    <a:pt x="1" y="71"/>
                  </a:lnTo>
                  <a:lnTo>
                    <a:pt x="0" y="60"/>
                  </a:lnTo>
                  <a:lnTo>
                    <a:pt x="1" y="50"/>
                  </a:lnTo>
                  <a:lnTo>
                    <a:pt x="3" y="40"/>
                  </a:lnTo>
                  <a:lnTo>
                    <a:pt x="9" y="30"/>
                  </a:lnTo>
                  <a:lnTo>
                    <a:pt x="16" y="21"/>
                  </a:lnTo>
                  <a:lnTo>
                    <a:pt x="26" y="14"/>
                  </a:lnTo>
                  <a:lnTo>
                    <a:pt x="40" y="8"/>
                  </a:lnTo>
                  <a:lnTo>
                    <a:pt x="55" y="4"/>
                  </a:lnTo>
                  <a:lnTo>
                    <a:pt x="73" y="1"/>
                  </a:lnTo>
                  <a:lnTo>
                    <a:pt x="89" y="0"/>
                  </a:lnTo>
                  <a:lnTo>
                    <a:pt x="102" y="1"/>
                  </a:lnTo>
                  <a:lnTo>
                    <a:pt x="113" y="6"/>
                  </a:lnTo>
                  <a:lnTo>
                    <a:pt x="122" y="11"/>
                  </a:lnTo>
                  <a:lnTo>
                    <a:pt x="129" y="20"/>
                  </a:lnTo>
                  <a:lnTo>
                    <a:pt x="134" y="28"/>
                  </a:lnTo>
                  <a:lnTo>
                    <a:pt x="136" y="40"/>
                  </a:lnTo>
                  <a:lnTo>
                    <a:pt x="137" y="47"/>
                  </a:lnTo>
                  <a:lnTo>
                    <a:pt x="137" y="55"/>
                  </a:lnTo>
                  <a:lnTo>
                    <a:pt x="136" y="63"/>
                  </a:lnTo>
                  <a:lnTo>
                    <a:pt x="132" y="70"/>
                  </a:lnTo>
                  <a:lnTo>
                    <a:pt x="129" y="75"/>
                  </a:lnTo>
                  <a:lnTo>
                    <a:pt x="125" y="81"/>
                  </a:lnTo>
                  <a:lnTo>
                    <a:pt x="118" y="85"/>
                  </a:lnTo>
                  <a:lnTo>
                    <a:pt x="111" y="88"/>
                  </a:lnTo>
                  <a:close/>
                  <a:moveTo>
                    <a:pt x="40" y="30"/>
                  </a:moveTo>
                  <a:lnTo>
                    <a:pt x="36" y="31"/>
                  </a:lnTo>
                  <a:lnTo>
                    <a:pt x="33" y="33"/>
                  </a:lnTo>
                  <a:lnTo>
                    <a:pt x="29" y="34"/>
                  </a:lnTo>
                  <a:lnTo>
                    <a:pt x="25" y="37"/>
                  </a:lnTo>
                  <a:lnTo>
                    <a:pt x="22" y="40"/>
                  </a:lnTo>
                  <a:lnTo>
                    <a:pt x="20" y="44"/>
                  </a:lnTo>
                  <a:lnTo>
                    <a:pt x="17" y="47"/>
                  </a:lnTo>
                  <a:lnTo>
                    <a:pt x="16" y="51"/>
                  </a:lnTo>
                  <a:lnTo>
                    <a:pt x="15" y="55"/>
                  </a:lnTo>
                  <a:lnTo>
                    <a:pt x="14" y="60"/>
                  </a:lnTo>
                  <a:lnTo>
                    <a:pt x="14" y="63"/>
                  </a:lnTo>
                  <a:lnTo>
                    <a:pt x="15" y="67"/>
                  </a:lnTo>
                  <a:lnTo>
                    <a:pt x="16" y="73"/>
                  </a:lnTo>
                  <a:lnTo>
                    <a:pt x="19" y="77"/>
                  </a:lnTo>
                  <a:lnTo>
                    <a:pt x="22" y="81"/>
                  </a:lnTo>
                  <a:lnTo>
                    <a:pt x="26" y="84"/>
                  </a:lnTo>
                  <a:lnTo>
                    <a:pt x="31" y="87"/>
                  </a:lnTo>
                  <a:lnTo>
                    <a:pt x="38" y="88"/>
                  </a:lnTo>
                  <a:lnTo>
                    <a:pt x="44" y="88"/>
                  </a:lnTo>
                  <a:lnTo>
                    <a:pt x="50" y="87"/>
                  </a:lnTo>
                  <a:lnTo>
                    <a:pt x="57" y="85"/>
                  </a:lnTo>
                  <a:lnTo>
                    <a:pt x="63" y="83"/>
                  </a:lnTo>
                  <a:lnTo>
                    <a:pt x="67" y="78"/>
                  </a:lnTo>
                  <a:lnTo>
                    <a:pt x="70" y="74"/>
                  </a:lnTo>
                  <a:lnTo>
                    <a:pt x="73" y="68"/>
                  </a:lnTo>
                  <a:lnTo>
                    <a:pt x="74" y="63"/>
                  </a:lnTo>
                  <a:lnTo>
                    <a:pt x="75" y="57"/>
                  </a:lnTo>
                  <a:lnTo>
                    <a:pt x="74" y="51"/>
                  </a:lnTo>
                  <a:lnTo>
                    <a:pt x="73" y="45"/>
                  </a:lnTo>
                  <a:lnTo>
                    <a:pt x="70" y="41"/>
                  </a:lnTo>
                  <a:lnTo>
                    <a:pt x="67" y="37"/>
                  </a:lnTo>
                  <a:lnTo>
                    <a:pt x="63" y="33"/>
                  </a:lnTo>
                  <a:lnTo>
                    <a:pt x="58" y="30"/>
                  </a:lnTo>
                  <a:lnTo>
                    <a:pt x="53" y="28"/>
                  </a:lnTo>
                  <a:lnTo>
                    <a:pt x="46" y="28"/>
                  </a:lnTo>
                  <a:lnTo>
                    <a:pt x="40" y="30"/>
                  </a:lnTo>
                  <a:close/>
                </a:path>
              </a:pathLst>
            </a:custGeom>
            <a:grpFill/>
            <a:ln w="0">
              <a:solidFill>
                <a:srgbClr val="000000"/>
              </a:solidFill>
              <a:prstDash val="solid"/>
              <a:round/>
              <a:headEnd/>
              <a:tailEnd/>
            </a:ln>
          </p:spPr>
          <p:txBody>
            <a:bodyPr/>
            <a:lstStyle/>
            <a:p>
              <a:pPr>
                <a:defRPr/>
              </a:pPr>
              <a:endParaRPr lang="es-AR"/>
            </a:p>
          </p:txBody>
        </p:sp>
        <p:sp>
          <p:nvSpPr>
            <p:cNvPr id="34849" name="Freeform 33"/>
            <p:cNvSpPr>
              <a:spLocks noEditPoints="1"/>
            </p:cNvSpPr>
            <p:nvPr/>
          </p:nvSpPr>
          <p:spPr bwMode="auto">
            <a:xfrm>
              <a:off x="962" y="2476"/>
              <a:ext cx="46" cy="35"/>
            </a:xfrm>
            <a:custGeom>
              <a:avLst/>
              <a:gdLst/>
              <a:ahLst/>
              <a:cxnLst>
                <a:cxn ang="0">
                  <a:pos x="71" y="1"/>
                </a:cxn>
                <a:cxn ang="0">
                  <a:pos x="90" y="0"/>
                </a:cxn>
                <a:cxn ang="0">
                  <a:pos x="106" y="1"/>
                </a:cxn>
                <a:cxn ang="0">
                  <a:pos x="118" y="7"/>
                </a:cxn>
                <a:cxn ang="0">
                  <a:pos x="128" y="16"/>
                </a:cxn>
                <a:cxn ang="0">
                  <a:pos x="134" y="27"/>
                </a:cxn>
                <a:cxn ang="0">
                  <a:pos x="137" y="41"/>
                </a:cxn>
                <a:cxn ang="0">
                  <a:pos x="137" y="51"/>
                </a:cxn>
                <a:cxn ang="0">
                  <a:pos x="134" y="61"/>
                </a:cxn>
                <a:cxn ang="0">
                  <a:pos x="130" y="70"/>
                </a:cxn>
                <a:cxn ang="0">
                  <a:pos x="123" y="78"/>
                </a:cxn>
                <a:cxn ang="0">
                  <a:pos x="114" y="85"/>
                </a:cxn>
                <a:cxn ang="0">
                  <a:pos x="102" y="91"/>
                </a:cxn>
                <a:cxn ang="0">
                  <a:pos x="87" y="97"/>
                </a:cxn>
                <a:cxn ang="0">
                  <a:pos x="67" y="101"/>
                </a:cxn>
                <a:cxn ang="0">
                  <a:pos x="48" y="104"/>
                </a:cxn>
                <a:cxn ang="0">
                  <a:pos x="33" y="101"/>
                </a:cxn>
                <a:cxn ang="0">
                  <a:pos x="20" y="97"/>
                </a:cxn>
                <a:cxn ang="0">
                  <a:pos x="10" y="88"/>
                </a:cxn>
                <a:cxn ang="0">
                  <a:pos x="4" y="75"/>
                </a:cxn>
                <a:cxn ang="0">
                  <a:pos x="0" y="58"/>
                </a:cxn>
                <a:cxn ang="0">
                  <a:pos x="4" y="40"/>
                </a:cxn>
                <a:cxn ang="0">
                  <a:pos x="18" y="23"/>
                </a:cxn>
                <a:cxn ang="0">
                  <a:pos x="43" y="8"/>
                </a:cxn>
                <a:cxn ang="0">
                  <a:pos x="63" y="23"/>
                </a:cxn>
                <a:cxn ang="0">
                  <a:pos x="37" y="31"/>
                </a:cxn>
                <a:cxn ang="0">
                  <a:pos x="22" y="41"/>
                </a:cxn>
                <a:cxn ang="0">
                  <a:pos x="15" y="53"/>
                </a:cxn>
                <a:cxn ang="0">
                  <a:pos x="15" y="64"/>
                </a:cxn>
                <a:cxn ang="0">
                  <a:pos x="20" y="75"/>
                </a:cxn>
                <a:cxn ang="0">
                  <a:pos x="29" y="83"/>
                </a:cxn>
                <a:cxn ang="0">
                  <a:pos x="47" y="85"/>
                </a:cxn>
                <a:cxn ang="0">
                  <a:pos x="75" y="81"/>
                </a:cxn>
                <a:cxn ang="0">
                  <a:pos x="101" y="73"/>
                </a:cxn>
                <a:cxn ang="0">
                  <a:pos x="116" y="61"/>
                </a:cxn>
                <a:cxn ang="0">
                  <a:pos x="123" y="50"/>
                </a:cxn>
                <a:cxn ang="0">
                  <a:pos x="123" y="38"/>
                </a:cxn>
                <a:cxn ang="0">
                  <a:pos x="119" y="27"/>
                </a:cxn>
                <a:cxn ang="0">
                  <a:pos x="110" y="20"/>
                </a:cxn>
                <a:cxn ang="0">
                  <a:pos x="91" y="18"/>
                </a:cxn>
                <a:cxn ang="0">
                  <a:pos x="63" y="23"/>
                </a:cxn>
              </a:cxnLst>
              <a:rect l="0" t="0" r="r" b="b"/>
              <a:pathLst>
                <a:path w="138" h="104">
                  <a:moveTo>
                    <a:pt x="60" y="4"/>
                  </a:moveTo>
                  <a:lnTo>
                    <a:pt x="71" y="1"/>
                  </a:lnTo>
                  <a:lnTo>
                    <a:pt x="81" y="0"/>
                  </a:lnTo>
                  <a:lnTo>
                    <a:pt x="90" y="0"/>
                  </a:lnTo>
                  <a:lnTo>
                    <a:pt x="99" y="0"/>
                  </a:lnTo>
                  <a:lnTo>
                    <a:pt x="106" y="1"/>
                  </a:lnTo>
                  <a:lnTo>
                    <a:pt x="113" y="3"/>
                  </a:lnTo>
                  <a:lnTo>
                    <a:pt x="118" y="7"/>
                  </a:lnTo>
                  <a:lnTo>
                    <a:pt x="124" y="10"/>
                  </a:lnTo>
                  <a:lnTo>
                    <a:pt x="128" y="16"/>
                  </a:lnTo>
                  <a:lnTo>
                    <a:pt x="132" y="21"/>
                  </a:lnTo>
                  <a:lnTo>
                    <a:pt x="134" y="27"/>
                  </a:lnTo>
                  <a:lnTo>
                    <a:pt x="137" y="35"/>
                  </a:lnTo>
                  <a:lnTo>
                    <a:pt x="137" y="41"/>
                  </a:lnTo>
                  <a:lnTo>
                    <a:pt x="138" y="45"/>
                  </a:lnTo>
                  <a:lnTo>
                    <a:pt x="137" y="51"/>
                  </a:lnTo>
                  <a:lnTo>
                    <a:pt x="137" y="57"/>
                  </a:lnTo>
                  <a:lnTo>
                    <a:pt x="134" y="61"/>
                  </a:lnTo>
                  <a:lnTo>
                    <a:pt x="133" y="65"/>
                  </a:lnTo>
                  <a:lnTo>
                    <a:pt x="130" y="70"/>
                  </a:lnTo>
                  <a:lnTo>
                    <a:pt x="126" y="74"/>
                  </a:lnTo>
                  <a:lnTo>
                    <a:pt x="123" y="78"/>
                  </a:lnTo>
                  <a:lnTo>
                    <a:pt x="119" y="81"/>
                  </a:lnTo>
                  <a:lnTo>
                    <a:pt x="114" y="85"/>
                  </a:lnTo>
                  <a:lnTo>
                    <a:pt x="109" y="88"/>
                  </a:lnTo>
                  <a:lnTo>
                    <a:pt x="102" y="91"/>
                  </a:lnTo>
                  <a:lnTo>
                    <a:pt x="96" y="94"/>
                  </a:lnTo>
                  <a:lnTo>
                    <a:pt x="87" y="97"/>
                  </a:lnTo>
                  <a:lnTo>
                    <a:pt x="78" y="100"/>
                  </a:lnTo>
                  <a:lnTo>
                    <a:pt x="67" y="101"/>
                  </a:lnTo>
                  <a:lnTo>
                    <a:pt x="57" y="102"/>
                  </a:lnTo>
                  <a:lnTo>
                    <a:pt x="48" y="104"/>
                  </a:lnTo>
                  <a:lnTo>
                    <a:pt x="39" y="102"/>
                  </a:lnTo>
                  <a:lnTo>
                    <a:pt x="33" y="101"/>
                  </a:lnTo>
                  <a:lnTo>
                    <a:pt x="25" y="100"/>
                  </a:lnTo>
                  <a:lnTo>
                    <a:pt x="20" y="97"/>
                  </a:lnTo>
                  <a:lnTo>
                    <a:pt x="14" y="92"/>
                  </a:lnTo>
                  <a:lnTo>
                    <a:pt x="10" y="88"/>
                  </a:lnTo>
                  <a:lnTo>
                    <a:pt x="6" y="83"/>
                  </a:lnTo>
                  <a:lnTo>
                    <a:pt x="4" y="75"/>
                  </a:lnTo>
                  <a:lnTo>
                    <a:pt x="1" y="68"/>
                  </a:lnTo>
                  <a:lnTo>
                    <a:pt x="0" y="58"/>
                  </a:lnTo>
                  <a:lnTo>
                    <a:pt x="1" y="48"/>
                  </a:lnTo>
                  <a:lnTo>
                    <a:pt x="4" y="40"/>
                  </a:lnTo>
                  <a:lnTo>
                    <a:pt x="9" y="31"/>
                  </a:lnTo>
                  <a:lnTo>
                    <a:pt x="18" y="23"/>
                  </a:lnTo>
                  <a:lnTo>
                    <a:pt x="28" y="16"/>
                  </a:lnTo>
                  <a:lnTo>
                    <a:pt x="43" y="8"/>
                  </a:lnTo>
                  <a:lnTo>
                    <a:pt x="60" y="4"/>
                  </a:lnTo>
                  <a:close/>
                  <a:moveTo>
                    <a:pt x="63" y="23"/>
                  </a:moveTo>
                  <a:lnTo>
                    <a:pt x="48" y="27"/>
                  </a:lnTo>
                  <a:lnTo>
                    <a:pt x="37" y="31"/>
                  </a:lnTo>
                  <a:lnTo>
                    <a:pt x="28" y="35"/>
                  </a:lnTo>
                  <a:lnTo>
                    <a:pt x="22" y="41"/>
                  </a:lnTo>
                  <a:lnTo>
                    <a:pt x="18" y="47"/>
                  </a:lnTo>
                  <a:lnTo>
                    <a:pt x="15" y="53"/>
                  </a:lnTo>
                  <a:lnTo>
                    <a:pt x="14" y="58"/>
                  </a:lnTo>
                  <a:lnTo>
                    <a:pt x="15" y="64"/>
                  </a:lnTo>
                  <a:lnTo>
                    <a:pt x="17" y="70"/>
                  </a:lnTo>
                  <a:lnTo>
                    <a:pt x="20" y="75"/>
                  </a:lnTo>
                  <a:lnTo>
                    <a:pt x="24" y="80"/>
                  </a:lnTo>
                  <a:lnTo>
                    <a:pt x="29" y="83"/>
                  </a:lnTo>
                  <a:lnTo>
                    <a:pt x="37" y="85"/>
                  </a:lnTo>
                  <a:lnTo>
                    <a:pt x="47" y="85"/>
                  </a:lnTo>
                  <a:lnTo>
                    <a:pt x="60" y="84"/>
                  </a:lnTo>
                  <a:lnTo>
                    <a:pt x="75" y="81"/>
                  </a:lnTo>
                  <a:lnTo>
                    <a:pt x="90" y="77"/>
                  </a:lnTo>
                  <a:lnTo>
                    <a:pt x="101" y="73"/>
                  </a:lnTo>
                  <a:lnTo>
                    <a:pt x="110" y="67"/>
                  </a:lnTo>
                  <a:lnTo>
                    <a:pt x="116" y="61"/>
                  </a:lnTo>
                  <a:lnTo>
                    <a:pt x="120" y="55"/>
                  </a:lnTo>
                  <a:lnTo>
                    <a:pt x="123" y="50"/>
                  </a:lnTo>
                  <a:lnTo>
                    <a:pt x="124" y="44"/>
                  </a:lnTo>
                  <a:lnTo>
                    <a:pt x="123" y="38"/>
                  </a:lnTo>
                  <a:lnTo>
                    <a:pt x="121" y="33"/>
                  </a:lnTo>
                  <a:lnTo>
                    <a:pt x="119" y="27"/>
                  </a:lnTo>
                  <a:lnTo>
                    <a:pt x="115" y="24"/>
                  </a:lnTo>
                  <a:lnTo>
                    <a:pt x="110" y="20"/>
                  </a:lnTo>
                  <a:lnTo>
                    <a:pt x="101" y="18"/>
                  </a:lnTo>
                  <a:lnTo>
                    <a:pt x="91" y="18"/>
                  </a:lnTo>
                  <a:lnTo>
                    <a:pt x="78" y="18"/>
                  </a:lnTo>
                  <a:lnTo>
                    <a:pt x="63" y="23"/>
                  </a:lnTo>
                  <a:close/>
                </a:path>
              </a:pathLst>
            </a:custGeom>
            <a:grpFill/>
            <a:ln w="0">
              <a:solidFill>
                <a:srgbClr val="000000"/>
              </a:solidFill>
              <a:prstDash val="solid"/>
              <a:round/>
              <a:headEnd/>
              <a:tailEnd/>
            </a:ln>
          </p:spPr>
          <p:txBody>
            <a:bodyPr/>
            <a:lstStyle/>
            <a:p>
              <a:pPr>
                <a:defRPr/>
              </a:pPr>
              <a:endParaRPr lang="es-AR"/>
            </a:p>
          </p:txBody>
        </p:sp>
        <p:sp>
          <p:nvSpPr>
            <p:cNvPr id="34850" name="Freeform 34"/>
            <p:cNvSpPr>
              <a:spLocks noEditPoints="1"/>
            </p:cNvSpPr>
            <p:nvPr/>
          </p:nvSpPr>
          <p:spPr bwMode="auto">
            <a:xfrm>
              <a:off x="970" y="2514"/>
              <a:ext cx="45" cy="34"/>
            </a:xfrm>
            <a:custGeom>
              <a:avLst/>
              <a:gdLst/>
              <a:ahLst/>
              <a:cxnLst>
                <a:cxn ang="0">
                  <a:pos x="69" y="3"/>
                </a:cxn>
                <a:cxn ang="0">
                  <a:pos x="90" y="0"/>
                </a:cxn>
                <a:cxn ang="0">
                  <a:pos x="105" y="3"/>
                </a:cxn>
                <a:cxn ang="0">
                  <a:pos x="117" y="8"/>
                </a:cxn>
                <a:cxn ang="0">
                  <a:pos x="126" y="16"/>
                </a:cxn>
                <a:cxn ang="0">
                  <a:pos x="134" y="29"/>
                </a:cxn>
                <a:cxn ang="0">
                  <a:pos x="136" y="42"/>
                </a:cxn>
                <a:cxn ang="0">
                  <a:pos x="136" y="53"/>
                </a:cxn>
                <a:cxn ang="0">
                  <a:pos x="134" y="63"/>
                </a:cxn>
                <a:cxn ang="0">
                  <a:pos x="129" y="72"/>
                </a:cxn>
                <a:cxn ang="0">
                  <a:pos x="121" y="80"/>
                </a:cxn>
                <a:cxn ang="0">
                  <a:pos x="112" y="86"/>
                </a:cxn>
                <a:cxn ang="0">
                  <a:pos x="101" y="93"/>
                </a:cxn>
                <a:cxn ang="0">
                  <a:pos x="86" y="99"/>
                </a:cxn>
                <a:cxn ang="0">
                  <a:pos x="66" y="103"/>
                </a:cxn>
                <a:cxn ang="0">
                  <a:pos x="47" y="104"/>
                </a:cxn>
                <a:cxn ang="0">
                  <a:pos x="31" y="103"/>
                </a:cxn>
                <a:cxn ang="0">
                  <a:pos x="19" y="99"/>
                </a:cxn>
                <a:cxn ang="0">
                  <a:pos x="9" y="89"/>
                </a:cxn>
                <a:cxn ang="0">
                  <a:pos x="2" y="77"/>
                </a:cxn>
                <a:cxn ang="0">
                  <a:pos x="0" y="59"/>
                </a:cxn>
                <a:cxn ang="0">
                  <a:pos x="4" y="40"/>
                </a:cxn>
                <a:cxn ang="0">
                  <a:pos x="16" y="25"/>
                </a:cxn>
                <a:cxn ang="0">
                  <a:pos x="42" y="10"/>
                </a:cxn>
                <a:cxn ang="0">
                  <a:pos x="62" y="23"/>
                </a:cxn>
                <a:cxn ang="0">
                  <a:pos x="35" y="33"/>
                </a:cxn>
                <a:cxn ang="0">
                  <a:pos x="20" y="43"/>
                </a:cxn>
                <a:cxn ang="0">
                  <a:pos x="14" y="55"/>
                </a:cxn>
                <a:cxn ang="0">
                  <a:pos x="14" y="66"/>
                </a:cxn>
                <a:cxn ang="0">
                  <a:pos x="19" y="77"/>
                </a:cxn>
                <a:cxn ang="0">
                  <a:pos x="29" y="84"/>
                </a:cxn>
                <a:cxn ang="0">
                  <a:pos x="47" y="87"/>
                </a:cxn>
                <a:cxn ang="0">
                  <a:pos x="73" y="82"/>
                </a:cxn>
                <a:cxn ang="0">
                  <a:pos x="100" y="73"/>
                </a:cxn>
                <a:cxn ang="0">
                  <a:pos x="115" y="63"/>
                </a:cxn>
                <a:cxn ang="0">
                  <a:pos x="121" y="52"/>
                </a:cxn>
                <a:cxn ang="0">
                  <a:pos x="121" y="39"/>
                </a:cxn>
                <a:cxn ang="0">
                  <a:pos x="117" y="29"/>
                </a:cxn>
                <a:cxn ang="0">
                  <a:pos x="109" y="22"/>
                </a:cxn>
                <a:cxn ang="0">
                  <a:pos x="90" y="19"/>
                </a:cxn>
                <a:cxn ang="0">
                  <a:pos x="62" y="23"/>
                </a:cxn>
              </a:cxnLst>
              <a:rect l="0" t="0" r="r" b="b"/>
              <a:pathLst>
                <a:path w="136" h="104">
                  <a:moveTo>
                    <a:pt x="59" y="5"/>
                  </a:moveTo>
                  <a:lnTo>
                    <a:pt x="69" y="3"/>
                  </a:lnTo>
                  <a:lnTo>
                    <a:pt x="79" y="2"/>
                  </a:lnTo>
                  <a:lnTo>
                    <a:pt x="90" y="0"/>
                  </a:lnTo>
                  <a:lnTo>
                    <a:pt x="97" y="2"/>
                  </a:lnTo>
                  <a:lnTo>
                    <a:pt x="105" y="3"/>
                  </a:lnTo>
                  <a:lnTo>
                    <a:pt x="111" y="5"/>
                  </a:lnTo>
                  <a:lnTo>
                    <a:pt x="117" y="8"/>
                  </a:lnTo>
                  <a:lnTo>
                    <a:pt x="122" y="12"/>
                  </a:lnTo>
                  <a:lnTo>
                    <a:pt x="126" y="16"/>
                  </a:lnTo>
                  <a:lnTo>
                    <a:pt x="130" y="22"/>
                  </a:lnTo>
                  <a:lnTo>
                    <a:pt x="134" y="29"/>
                  </a:lnTo>
                  <a:lnTo>
                    <a:pt x="135" y="36"/>
                  </a:lnTo>
                  <a:lnTo>
                    <a:pt x="136" y="42"/>
                  </a:lnTo>
                  <a:lnTo>
                    <a:pt x="136" y="47"/>
                  </a:lnTo>
                  <a:lnTo>
                    <a:pt x="136" y="53"/>
                  </a:lnTo>
                  <a:lnTo>
                    <a:pt x="135" y="59"/>
                  </a:lnTo>
                  <a:lnTo>
                    <a:pt x="134" y="63"/>
                  </a:lnTo>
                  <a:lnTo>
                    <a:pt x="131" y="67"/>
                  </a:lnTo>
                  <a:lnTo>
                    <a:pt x="129" y="72"/>
                  </a:lnTo>
                  <a:lnTo>
                    <a:pt x="125" y="76"/>
                  </a:lnTo>
                  <a:lnTo>
                    <a:pt x="121" y="80"/>
                  </a:lnTo>
                  <a:lnTo>
                    <a:pt x="117" y="83"/>
                  </a:lnTo>
                  <a:lnTo>
                    <a:pt x="112" y="86"/>
                  </a:lnTo>
                  <a:lnTo>
                    <a:pt x="107" y="90"/>
                  </a:lnTo>
                  <a:lnTo>
                    <a:pt x="101" y="93"/>
                  </a:lnTo>
                  <a:lnTo>
                    <a:pt x="95" y="96"/>
                  </a:lnTo>
                  <a:lnTo>
                    <a:pt x="86" y="99"/>
                  </a:lnTo>
                  <a:lnTo>
                    <a:pt x="77" y="100"/>
                  </a:lnTo>
                  <a:lnTo>
                    <a:pt x="66" y="103"/>
                  </a:lnTo>
                  <a:lnTo>
                    <a:pt x="55" y="104"/>
                  </a:lnTo>
                  <a:lnTo>
                    <a:pt x="47" y="104"/>
                  </a:lnTo>
                  <a:lnTo>
                    <a:pt x="39" y="104"/>
                  </a:lnTo>
                  <a:lnTo>
                    <a:pt x="31" y="103"/>
                  </a:lnTo>
                  <a:lnTo>
                    <a:pt x="25" y="102"/>
                  </a:lnTo>
                  <a:lnTo>
                    <a:pt x="19" y="99"/>
                  </a:lnTo>
                  <a:lnTo>
                    <a:pt x="14" y="94"/>
                  </a:lnTo>
                  <a:lnTo>
                    <a:pt x="9" y="89"/>
                  </a:lnTo>
                  <a:lnTo>
                    <a:pt x="5" y="83"/>
                  </a:lnTo>
                  <a:lnTo>
                    <a:pt x="2" y="77"/>
                  </a:lnTo>
                  <a:lnTo>
                    <a:pt x="1" y="69"/>
                  </a:lnTo>
                  <a:lnTo>
                    <a:pt x="0" y="59"/>
                  </a:lnTo>
                  <a:lnTo>
                    <a:pt x="0" y="50"/>
                  </a:lnTo>
                  <a:lnTo>
                    <a:pt x="4" y="40"/>
                  </a:lnTo>
                  <a:lnTo>
                    <a:pt x="7" y="33"/>
                  </a:lnTo>
                  <a:lnTo>
                    <a:pt x="16" y="25"/>
                  </a:lnTo>
                  <a:lnTo>
                    <a:pt x="28" y="16"/>
                  </a:lnTo>
                  <a:lnTo>
                    <a:pt x="42" y="10"/>
                  </a:lnTo>
                  <a:lnTo>
                    <a:pt x="59" y="5"/>
                  </a:lnTo>
                  <a:close/>
                  <a:moveTo>
                    <a:pt x="62" y="23"/>
                  </a:moveTo>
                  <a:lnTo>
                    <a:pt x="48" y="27"/>
                  </a:lnTo>
                  <a:lnTo>
                    <a:pt x="35" y="33"/>
                  </a:lnTo>
                  <a:lnTo>
                    <a:pt x="26" y="37"/>
                  </a:lnTo>
                  <a:lnTo>
                    <a:pt x="20" y="43"/>
                  </a:lnTo>
                  <a:lnTo>
                    <a:pt x="16" y="49"/>
                  </a:lnTo>
                  <a:lnTo>
                    <a:pt x="14" y="55"/>
                  </a:lnTo>
                  <a:lnTo>
                    <a:pt x="14" y="60"/>
                  </a:lnTo>
                  <a:lnTo>
                    <a:pt x="14" y="66"/>
                  </a:lnTo>
                  <a:lnTo>
                    <a:pt x="16" y="72"/>
                  </a:lnTo>
                  <a:lnTo>
                    <a:pt x="19" y="77"/>
                  </a:lnTo>
                  <a:lnTo>
                    <a:pt x="23" y="82"/>
                  </a:lnTo>
                  <a:lnTo>
                    <a:pt x="29" y="84"/>
                  </a:lnTo>
                  <a:lnTo>
                    <a:pt x="37" y="86"/>
                  </a:lnTo>
                  <a:lnTo>
                    <a:pt x="47" y="87"/>
                  </a:lnTo>
                  <a:lnTo>
                    <a:pt x="58" y="86"/>
                  </a:lnTo>
                  <a:lnTo>
                    <a:pt x="73" y="82"/>
                  </a:lnTo>
                  <a:lnTo>
                    <a:pt x="88" y="77"/>
                  </a:lnTo>
                  <a:lnTo>
                    <a:pt x="100" y="73"/>
                  </a:lnTo>
                  <a:lnTo>
                    <a:pt x="109" y="69"/>
                  </a:lnTo>
                  <a:lnTo>
                    <a:pt x="115" y="63"/>
                  </a:lnTo>
                  <a:lnTo>
                    <a:pt x="119" y="57"/>
                  </a:lnTo>
                  <a:lnTo>
                    <a:pt x="121" y="52"/>
                  </a:lnTo>
                  <a:lnTo>
                    <a:pt x="122" y="46"/>
                  </a:lnTo>
                  <a:lnTo>
                    <a:pt x="121" y="39"/>
                  </a:lnTo>
                  <a:lnTo>
                    <a:pt x="120" y="33"/>
                  </a:lnTo>
                  <a:lnTo>
                    <a:pt x="117" y="29"/>
                  </a:lnTo>
                  <a:lnTo>
                    <a:pt x="114" y="25"/>
                  </a:lnTo>
                  <a:lnTo>
                    <a:pt x="109" y="22"/>
                  </a:lnTo>
                  <a:lnTo>
                    <a:pt x="101" y="20"/>
                  </a:lnTo>
                  <a:lnTo>
                    <a:pt x="90" y="19"/>
                  </a:lnTo>
                  <a:lnTo>
                    <a:pt x="77" y="20"/>
                  </a:lnTo>
                  <a:lnTo>
                    <a:pt x="62" y="23"/>
                  </a:lnTo>
                  <a:close/>
                </a:path>
              </a:pathLst>
            </a:custGeom>
            <a:grpFill/>
            <a:ln w="0">
              <a:solidFill>
                <a:srgbClr val="000000"/>
              </a:solidFill>
              <a:prstDash val="solid"/>
              <a:round/>
              <a:headEnd/>
              <a:tailEnd/>
            </a:ln>
          </p:spPr>
          <p:txBody>
            <a:bodyPr/>
            <a:lstStyle/>
            <a:p>
              <a:pPr>
                <a:defRPr/>
              </a:pPr>
              <a:endParaRPr lang="es-AR"/>
            </a:p>
          </p:txBody>
        </p:sp>
        <p:sp>
          <p:nvSpPr>
            <p:cNvPr id="34851" name="Line 35"/>
            <p:cNvSpPr>
              <a:spLocks noChangeShapeType="1"/>
            </p:cNvSpPr>
            <p:nvPr/>
          </p:nvSpPr>
          <p:spPr bwMode="auto">
            <a:xfrm flipV="1">
              <a:off x="970" y="2406"/>
              <a:ext cx="1" cy="7"/>
            </a:xfrm>
            <a:prstGeom prst="line">
              <a:avLst/>
            </a:prstGeom>
            <a:grpFill/>
            <a:ln w="26988">
              <a:solidFill>
                <a:srgbClr val="FF0000"/>
              </a:solidFill>
              <a:round/>
              <a:headEnd/>
              <a:tailEnd/>
            </a:ln>
          </p:spPr>
          <p:txBody>
            <a:bodyPr/>
            <a:lstStyle/>
            <a:p>
              <a:pPr>
                <a:defRPr/>
              </a:pPr>
              <a:endParaRPr lang="es-AR"/>
            </a:p>
          </p:txBody>
        </p:sp>
        <p:sp>
          <p:nvSpPr>
            <p:cNvPr id="34852" name="Freeform 36"/>
            <p:cNvSpPr>
              <a:spLocks/>
            </p:cNvSpPr>
            <p:nvPr/>
          </p:nvSpPr>
          <p:spPr bwMode="auto">
            <a:xfrm>
              <a:off x="839" y="2242"/>
              <a:ext cx="327" cy="164"/>
            </a:xfrm>
            <a:custGeom>
              <a:avLst/>
              <a:gdLst/>
              <a:ahLst/>
              <a:cxnLst>
                <a:cxn ang="0">
                  <a:pos x="393" y="491"/>
                </a:cxn>
                <a:cxn ang="0">
                  <a:pos x="414" y="448"/>
                </a:cxn>
                <a:cxn ang="0">
                  <a:pos x="456" y="426"/>
                </a:cxn>
                <a:cxn ang="0">
                  <a:pos x="478" y="424"/>
                </a:cxn>
                <a:cxn ang="0">
                  <a:pos x="519" y="419"/>
                </a:cxn>
                <a:cxn ang="0">
                  <a:pos x="562" y="416"/>
                </a:cxn>
                <a:cxn ang="0">
                  <a:pos x="604" y="414"/>
                </a:cxn>
                <a:cxn ang="0">
                  <a:pos x="647" y="411"/>
                </a:cxn>
                <a:cxn ang="0">
                  <a:pos x="688" y="412"/>
                </a:cxn>
                <a:cxn ang="0">
                  <a:pos x="731" y="421"/>
                </a:cxn>
                <a:cxn ang="0">
                  <a:pos x="752" y="431"/>
                </a:cxn>
                <a:cxn ang="0">
                  <a:pos x="795" y="451"/>
                </a:cxn>
                <a:cxn ang="0">
                  <a:pos x="836" y="458"/>
                </a:cxn>
                <a:cxn ang="0">
                  <a:pos x="879" y="452"/>
                </a:cxn>
                <a:cxn ang="0">
                  <a:pos x="921" y="429"/>
                </a:cxn>
                <a:cxn ang="0">
                  <a:pos x="942" y="406"/>
                </a:cxn>
                <a:cxn ang="0">
                  <a:pos x="964" y="371"/>
                </a:cxn>
                <a:cxn ang="0">
                  <a:pos x="977" y="331"/>
                </a:cxn>
                <a:cxn ang="0">
                  <a:pos x="982" y="268"/>
                </a:cxn>
                <a:cxn ang="0">
                  <a:pos x="971" y="204"/>
                </a:cxn>
                <a:cxn ang="0">
                  <a:pos x="961" y="173"/>
                </a:cxn>
                <a:cxn ang="0">
                  <a:pos x="942" y="131"/>
                </a:cxn>
                <a:cxn ang="0">
                  <a:pos x="921" y="97"/>
                </a:cxn>
                <a:cxn ang="0">
                  <a:pos x="899" y="73"/>
                </a:cxn>
                <a:cxn ang="0">
                  <a:pos x="869" y="46"/>
                </a:cxn>
                <a:cxn ang="0">
                  <a:pos x="836" y="25"/>
                </a:cxn>
                <a:cxn ang="0">
                  <a:pos x="810" y="13"/>
                </a:cxn>
                <a:cxn ang="0">
                  <a:pos x="773" y="3"/>
                </a:cxn>
                <a:cxn ang="0">
                  <a:pos x="731" y="0"/>
                </a:cxn>
                <a:cxn ang="0">
                  <a:pos x="688" y="5"/>
                </a:cxn>
                <a:cxn ang="0">
                  <a:pos x="653" y="13"/>
                </a:cxn>
                <a:cxn ang="0">
                  <a:pos x="625" y="25"/>
                </a:cxn>
                <a:cxn ang="0">
                  <a:pos x="584" y="45"/>
                </a:cxn>
                <a:cxn ang="0">
                  <a:pos x="562" y="59"/>
                </a:cxn>
                <a:cxn ang="0">
                  <a:pos x="536" y="77"/>
                </a:cxn>
                <a:cxn ang="0">
                  <a:pos x="499" y="109"/>
                </a:cxn>
                <a:cxn ang="0">
                  <a:pos x="478" y="133"/>
                </a:cxn>
                <a:cxn ang="0">
                  <a:pos x="456" y="157"/>
                </a:cxn>
                <a:cxn ang="0">
                  <a:pos x="435" y="186"/>
                </a:cxn>
                <a:cxn ang="0">
                  <a:pos x="414" y="218"/>
                </a:cxn>
                <a:cxn ang="0">
                  <a:pos x="393" y="255"/>
                </a:cxn>
                <a:cxn ang="0">
                  <a:pos x="371" y="295"/>
                </a:cxn>
                <a:cxn ang="0">
                  <a:pos x="351" y="327"/>
                </a:cxn>
                <a:cxn ang="0">
                  <a:pos x="330" y="347"/>
                </a:cxn>
                <a:cxn ang="0">
                  <a:pos x="287" y="357"/>
                </a:cxn>
                <a:cxn ang="0">
                  <a:pos x="245" y="355"/>
                </a:cxn>
                <a:cxn ang="0">
                  <a:pos x="203" y="349"/>
                </a:cxn>
                <a:cxn ang="0">
                  <a:pos x="160" y="340"/>
                </a:cxn>
                <a:cxn ang="0">
                  <a:pos x="133" y="331"/>
                </a:cxn>
                <a:cxn ang="0">
                  <a:pos x="97" y="320"/>
                </a:cxn>
                <a:cxn ang="0">
                  <a:pos x="54" y="302"/>
                </a:cxn>
                <a:cxn ang="0">
                  <a:pos x="34" y="274"/>
                </a:cxn>
                <a:cxn ang="0">
                  <a:pos x="15" y="235"/>
                </a:cxn>
                <a:cxn ang="0">
                  <a:pos x="0" y="204"/>
                </a:cxn>
              </a:cxnLst>
              <a:rect l="0" t="0" r="r" b="b"/>
              <a:pathLst>
                <a:path w="982" h="493">
                  <a:moveTo>
                    <a:pt x="393" y="493"/>
                  </a:moveTo>
                  <a:lnTo>
                    <a:pt x="393" y="491"/>
                  </a:lnTo>
                  <a:lnTo>
                    <a:pt x="404" y="459"/>
                  </a:lnTo>
                  <a:lnTo>
                    <a:pt x="414" y="448"/>
                  </a:lnTo>
                  <a:lnTo>
                    <a:pt x="435" y="434"/>
                  </a:lnTo>
                  <a:lnTo>
                    <a:pt x="456" y="426"/>
                  </a:lnTo>
                  <a:lnTo>
                    <a:pt x="456" y="426"/>
                  </a:lnTo>
                  <a:lnTo>
                    <a:pt x="478" y="424"/>
                  </a:lnTo>
                  <a:lnTo>
                    <a:pt x="499" y="421"/>
                  </a:lnTo>
                  <a:lnTo>
                    <a:pt x="519" y="419"/>
                  </a:lnTo>
                  <a:lnTo>
                    <a:pt x="541" y="418"/>
                  </a:lnTo>
                  <a:lnTo>
                    <a:pt x="562" y="416"/>
                  </a:lnTo>
                  <a:lnTo>
                    <a:pt x="584" y="415"/>
                  </a:lnTo>
                  <a:lnTo>
                    <a:pt x="604" y="414"/>
                  </a:lnTo>
                  <a:lnTo>
                    <a:pt x="625" y="412"/>
                  </a:lnTo>
                  <a:lnTo>
                    <a:pt x="647" y="411"/>
                  </a:lnTo>
                  <a:lnTo>
                    <a:pt x="667" y="411"/>
                  </a:lnTo>
                  <a:lnTo>
                    <a:pt x="688" y="412"/>
                  </a:lnTo>
                  <a:lnTo>
                    <a:pt x="710" y="415"/>
                  </a:lnTo>
                  <a:lnTo>
                    <a:pt x="731" y="421"/>
                  </a:lnTo>
                  <a:lnTo>
                    <a:pt x="745" y="426"/>
                  </a:lnTo>
                  <a:lnTo>
                    <a:pt x="752" y="431"/>
                  </a:lnTo>
                  <a:lnTo>
                    <a:pt x="773" y="441"/>
                  </a:lnTo>
                  <a:lnTo>
                    <a:pt x="795" y="451"/>
                  </a:lnTo>
                  <a:lnTo>
                    <a:pt x="815" y="455"/>
                  </a:lnTo>
                  <a:lnTo>
                    <a:pt x="836" y="458"/>
                  </a:lnTo>
                  <a:lnTo>
                    <a:pt x="858" y="458"/>
                  </a:lnTo>
                  <a:lnTo>
                    <a:pt x="879" y="452"/>
                  </a:lnTo>
                  <a:lnTo>
                    <a:pt x="899" y="444"/>
                  </a:lnTo>
                  <a:lnTo>
                    <a:pt x="921" y="429"/>
                  </a:lnTo>
                  <a:lnTo>
                    <a:pt x="923" y="426"/>
                  </a:lnTo>
                  <a:lnTo>
                    <a:pt x="942" y="406"/>
                  </a:lnTo>
                  <a:lnTo>
                    <a:pt x="950" y="395"/>
                  </a:lnTo>
                  <a:lnTo>
                    <a:pt x="964" y="371"/>
                  </a:lnTo>
                  <a:lnTo>
                    <a:pt x="966" y="364"/>
                  </a:lnTo>
                  <a:lnTo>
                    <a:pt x="977" y="331"/>
                  </a:lnTo>
                  <a:lnTo>
                    <a:pt x="980" y="300"/>
                  </a:lnTo>
                  <a:lnTo>
                    <a:pt x="982" y="268"/>
                  </a:lnTo>
                  <a:lnTo>
                    <a:pt x="978" y="235"/>
                  </a:lnTo>
                  <a:lnTo>
                    <a:pt x="971" y="204"/>
                  </a:lnTo>
                  <a:lnTo>
                    <a:pt x="964" y="178"/>
                  </a:lnTo>
                  <a:lnTo>
                    <a:pt x="961" y="173"/>
                  </a:lnTo>
                  <a:lnTo>
                    <a:pt x="947" y="141"/>
                  </a:lnTo>
                  <a:lnTo>
                    <a:pt x="942" y="131"/>
                  </a:lnTo>
                  <a:lnTo>
                    <a:pt x="929" y="109"/>
                  </a:lnTo>
                  <a:lnTo>
                    <a:pt x="921" y="97"/>
                  </a:lnTo>
                  <a:lnTo>
                    <a:pt x="905" y="77"/>
                  </a:lnTo>
                  <a:lnTo>
                    <a:pt x="899" y="73"/>
                  </a:lnTo>
                  <a:lnTo>
                    <a:pt x="879" y="53"/>
                  </a:lnTo>
                  <a:lnTo>
                    <a:pt x="869" y="46"/>
                  </a:lnTo>
                  <a:lnTo>
                    <a:pt x="858" y="37"/>
                  </a:lnTo>
                  <a:lnTo>
                    <a:pt x="836" y="25"/>
                  </a:lnTo>
                  <a:lnTo>
                    <a:pt x="815" y="16"/>
                  </a:lnTo>
                  <a:lnTo>
                    <a:pt x="810" y="13"/>
                  </a:lnTo>
                  <a:lnTo>
                    <a:pt x="795" y="9"/>
                  </a:lnTo>
                  <a:lnTo>
                    <a:pt x="773" y="3"/>
                  </a:lnTo>
                  <a:lnTo>
                    <a:pt x="752" y="0"/>
                  </a:lnTo>
                  <a:lnTo>
                    <a:pt x="731" y="0"/>
                  </a:lnTo>
                  <a:lnTo>
                    <a:pt x="710" y="2"/>
                  </a:lnTo>
                  <a:lnTo>
                    <a:pt x="688" y="5"/>
                  </a:lnTo>
                  <a:lnTo>
                    <a:pt x="667" y="9"/>
                  </a:lnTo>
                  <a:lnTo>
                    <a:pt x="653" y="13"/>
                  </a:lnTo>
                  <a:lnTo>
                    <a:pt x="647" y="16"/>
                  </a:lnTo>
                  <a:lnTo>
                    <a:pt x="625" y="25"/>
                  </a:lnTo>
                  <a:lnTo>
                    <a:pt x="604" y="33"/>
                  </a:lnTo>
                  <a:lnTo>
                    <a:pt x="584" y="45"/>
                  </a:lnTo>
                  <a:lnTo>
                    <a:pt x="582" y="46"/>
                  </a:lnTo>
                  <a:lnTo>
                    <a:pt x="562" y="59"/>
                  </a:lnTo>
                  <a:lnTo>
                    <a:pt x="541" y="73"/>
                  </a:lnTo>
                  <a:lnTo>
                    <a:pt x="536" y="77"/>
                  </a:lnTo>
                  <a:lnTo>
                    <a:pt x="519" y="92"/>
                  </a:lnTo>
                  <a:lnTo>
                    <a:pt x="499" y="109"/>
                  </a:lnTo>
                  <a:lnTo>
                    <a:pt x="499" y="110"/>
                  </a:lnTo>
                  <a:lnTo>
                    <a:pt x="478" y="133"/>
                  </a:lnTo>
                  <a:lnTo>
                    <a:pt x="469" y="141"/>
                  </a:lnTo>
                  <a:lnTo>
                    <a:pt x="456" y="157"/>
                  </a:lnTo>
                  <a:lnTo>
                    <a:pt x="443" y="173"/>
                  </a:lnTo>
                  <a:lnTo>
                    <a:pt x="435" y="186"/>
                  </a:lnTo>
                  <a:lnTo>
                    <a:pt x="422" y="204"/>
                  </a:lnTo>
                  <a:lnTo>
                    <a:pt x="414" y="218"/>
                  </a:lnTo>
                  <a:lnTo>
                    <a:pt x="403" y="235"/>
                  </a:lnTo>
                  <a:lnTo>
                    <a:pt x="393" y="255"/>
                  </a:lnTo>
                  <a:lnTo>
                    <a:pt x="385" y="268"/>
                  </a:lnTo>
                  <a:lnTo>
                    <a:pt x="371" y="295"/>
                  </a:lnTo>
                  <a:lnTo>
                    <a:pt x="369" y="300"/>
                  </a:lnTo>
                  <a:lnTo>
                    <a:pt x="351" y="327"/>
                  </a:lnTo>
                  <a:lnTo>
                    <a:pt x="346" y="331"/>
                  </a:lnTo>
                  <a:lnTo>
                    <a:pt x="330" y="347"/>
                  </a:lnTo>
                  <a:lnTo>
                    <a:pt x="308" y="354"/>
                  </a:lnTo>
                  <a:lnTo>
                    <a:pt x="287" y="357"/>
                  </a:lnTo>
                  <a:lnTo>
                    <a:pt x="267" y="357"/>
                  </a:lnTo>
                  <a:lnTo>
                    <a:pt x="245" y="355"/>
                  </a:lnTo>
                  <a:lnTo>
                    <a:pt x="224" y="354"/>
                  </a:lnTo>
                  <a:lnTo>
                    <a:pt x="203" y="349"/>
                  </a:lnTo>
                  <a:lnTo>
                    <a:pt x="182" y="345"/>
                  </a:lnTo>
                  <a:lnTo>
                    <a:pt x="160" y="340"/>
                  </a:lnTo>
                  <a:lnTo>
                    <a:pt x="139" y="334"/>
                  </a:lnTo>
                  <a:lnTo>
                    <a:pt x="133" y="331"/>
                  </a:lnTo>
                  <a:lnTo>
                    <a:pt x="119" y="327"/>
                  </a:lnTo>
                  <a:lnTo>
                    <a:pt x="97" y="320"/>
                  </a:lnTo>
                  <a:lnTo>
                    <a:pt x="76" y="311"/>
                  </a:lnTo>
                  <a:lnTo>
                    <a:pt x="54" y="302"/>
                  </a:lnTo>
                  <a:lnTo>
                    <a:pt x="52" y="300"/>
                  </a:lnTo>
                  <a:lnTo>
                    <a:pt x="34" y="274"/>
                  </a:lnTo>
                  <a:lnTo>
                    <a:pt x="30" y="268"/>
                  </a:lnTo>
                  <a:lnTo>
                    <a:pt x="15" y="235"/>
                  </a:lnTo>
                  <a:lnTo>
                    <a:pt x="13" y="231"/>
                  </a:lnTo>
                  <a:lnTo>
                    <a:pt x="0" y="204"/>
                  </a:lnTo>
                </a:path>
              </a:pathLst>
            </a:custGeom>
            <a:grpFill/>
            <a:ln w="26988">
              <a:solidFill>
                <a:srgbClr val="FF0000"/>
              </a:solidFill>
              <a:prstDash val="solid"/>
              <a:round/>
              <a:headEnd/>
              <a:tailEnd/>
            </a:ln>
          </p:spPr>
          <p:txBody>
            <a:bodyPr/>
            <a:lstStyle/>
            <a:p>
              <a:pPr>
                <a:defRPr/>
              </a:pPr>
              <a:endParaRPr lang="es-AR"/>
            </a:p>
          </p:txBody>
        </p:sp>
        <p:sp>
          <p:nvSpPr>
            <p:cNvPr id="34853" name="Line 37"/>
            <p:cNvSpPr>
              <a:spLocks noChangeShapeType="1"/>
            </p:cNvSpPr>
            <p:nvPr/>
          </p:nvSpPr>
          <p:spPr bwMode="auto">
            <a:xfrm>
              <a:off x="839" y="2310"/>
              <a:ext cx="1" cy="1"/>
            </a:xfrm>
            <a:prstGeom prst="line">
              <a:avLst/>
            </a:prstGeom>
            <a:grpFill/>
            <a:ln w="26988">
              <a:solidFill>
                <a:srgbClr val="FF0000"/>
              </a:solidFill>
              <a:round/>
              <a:headEnd/>
              <a:tailEnd/>
            </a:ln>
          </p:spPr>
          <p:txBody>
            <a:bodyPr/>
            <a:lstStyle/>
            <a:p>
              <a:pPr>
                <a:defRPr/>
              </a:pPr>
              <a:endParaRPr lang="es-AR"/>
            </a:p>
          </p:txBody>
        </p:sp>
        <p:sp>
          <p:nvSpPr>
            <p:cNvPr id="34854" name="Freeform 38"/>
            <p:cNvSpPr>
              <a:spLocks noEditPoints="1"/>
            </p:cNvSpPr>
            <p:nvPr/>
          </p:nvSpPr>
          <p:spPr bwMode="auto">
            <a:xfrm>
              <a:off x="790" y="2174"/>
              <a:ext cx="46" cy="36"/>
            </a:xfrm>
            <a:custGeom>
              <a:avLst/>
              <a:gdLst/>
              <a:ahLst/>
              <a:cxnLst>
                <a:cxn ang="0">
                  <a:pos x="107" y="71"/>
                </a:cxn>
                <a:cxn ang="0">
                  <a:pos x="114" y="65"/>
                </a:cxn>
                <a:cxn ang="0">
                  <a:pos x="119" y="59"/>
                </a:cxn>
                <a:cxn ang="0">
                  <a:pos x="123" y="49"/>
                </a:cxn>
                <a:cxn ang="0">
                  <a:pos x="122" y="40"/>
                </a:cxn>
                <a:cxn ang="0">
                  <a:pos x="119" y="32"/>
                </a:cxn>
                <a:cxn ang="0">
                  <a:pos x="114" y="27"/>
                </a:cxn>
                <a:cxn ang="0">
                  <a:pos x="107" y="21"/>
                </a:cxn>
                <a:cxn ang="0">
                  <a:pos x="95" y="18"/>
                </a:cxn>
                <a:cxn ang="0">
                  <a:pos x="81" y="18"/>
                </a:cxn>
                <a:cxn ang="0">
                  <a:pos x="64" y="21"/>
                </a:cxn>
                <a:cxn ang="0">
                  <a:pos x="74" y="27"/>
                </a:cxn>
                <a:cxn ang="0">
                  <a:pos x="81" y="32"/>
                </a:cxn>
                <a:cxn ang="0">
                  <a:pos x="86" y="42"/>
                </a:cxn>
                <a:cxn ang="0">
                  <a:pos x="90" y="51"/>
                </a:cxn>
                <a:cxn ang="0">
                  <a:pos x="90" y="68"/>
                </a:cxn>
                <a:cxn ang="0">
                  <a:pos x="85" y="85"/>
                </a:cxn>
                <a:cxn ang="0">
                  <a:pos x="74" y="98"/>
                </a:cxn>
                <a:cxn ang="0">
                  <a:pos x="57" y="106"/>
                </a:cxn>
                <a:cxn ang="0">
                  <a:pos x="45" y="108"/>
                </a:cxn>
                <a:cxn ang="0">
                  <a:pos x="32" y="106"/>
                </a:cxn>
                <a:cxn ang="0">
                  <a:pos x="22" y="102"/>
                </a:cxn>
                <a:cxn ang="0">
                  <a:pos x="13" y="95"/>
                </a:cxn>
                <a:cxn ang="0">
                  <a:pos x="6" y="85"/>
                </a:cxn>
                <a:cxn ang="0">
                  <a:pos x="2" y="74"/>
                </a:cxn>
                <a:cxn ang="0">
                  <a:pos x="0" y="52"/>
                </a:cxn>
                <a:cxn ang="0">
                  <a:pos x="8" y="32"/>
                </a:cxn>
                <a:cxn ang="0">
                  <a:pos x="26" y="17"/>
                </a:cxn>
                <a:cxn ang="0">
                  <a:pos x="54" y="5"/>
                </a:cxn>
                <a:cxn ang="0">
                  <a:pos x="88" y="0"/>
                </a:cxn>
                <a:cxn ang="0">
                  <a:pos x="113" y="5"/>
                </a:cxn>
                <a:cxn ang="0">
                  <a:pos x="127" y="18"/>
                </a:cxn>
                <a:cxn ang="0">
                  <a:pos x="136" y="37"/>
                </a:cxn>
                <a:cxn ang="0">
                  <a:pos x="137" y="54"/>
                </a:cxn>
                <a:cxn ang="0">
                  <a:pos x="133" y="68"/>
                </a:cxn>
                <a:cxn ang="0">
                  <a:pos x="126" y="79"/>
                </a:cxn>
                <a:cxn ang="0">
                  <a:pos x="113" y="88"/>
                </a:cxn>
                <a:cxn ang="0">
                  <a:pos x="36" y="32"/>
                </a:cxn>
                <a:cxn ang="0">
                  <a:pos x="28" y="37"/>
                </a:cxn>
                <a:cxn ang="0">
                  <a:pos x="22" y="42"/>
                </a:cxn>
                <a:cxn ang="0">
                  <a:pos x="17" y="49"/>
                </a:cxn>
                <a:cxn ang="0">
                  <a:pos x="14" y="58"/>
                </a:cxn>
                <a:cxn ang="0">
                  <a:pos x="14" y="65"/>
                </a:cxn>
                <a:cxn ang="0">
                  <a:pos x="17" y="75"/>
                </a:cxn>
                <a:cxn ang="0">
                  <a:pos x="23" y="84"/>
                </a:cxn>
                <a:cxn ang="0">
                  <a:pos x="33" y="89"/>
                </a:cxn>
                <a:cxn ang="0">
                  <a:pos x="45" y="89"/>
                </a:cxn>
                <a:cxn ang="0">
                  <a:pos x="59" y="87"/>
                </a:cxn>
                <a:cxn ang="0">
                  <a:pos x="67" y="79"/>
                </a:cxn>
                <a:cxn ang="0">
                  <a:pos x="74" y="69"/>
                </a:cxn>
                <a:cxn ang="0">
                  <a:pos x="75" y="58"/>
                </a:cxn>
                <a:cxn ang="0">
                  <a:pos x="72" y="47"/>
                </a:cxn>
                <a:cxn ang="0">
                  <a:pos x="66" y="37"/>
                </a:cxn>
                <a:cxn ang="0">
                  <a:pos x="57" y="31"/>
                </a:cxn>
                <a:cxn ang="0">
                  <a:pos x="46" y="30"/>
                </a:cxn>
              </a:cxnLst>
              <a:rect l="0" t="0" r="r" b="b"/>
              <a:pathLst>
                <a:path w="137" h="108">
                  <a:moveTo>
                    <a:pt x="113" y="88"/>
                  </a:moveTo>
                  <a:lnTo>
                    <a:pt x="107" y="71"/>
                  </a:lnTo>
                  <a:lnTo>
                    <a:pt x="112" y="68"/>
                  </a:lnTo>
                  <a:lnTo>
                    <a:pt x="114" y="65"/>
                  </a:lnTo>
                  <a:lnTo>
                    <a:pt x="118" y="62"/>
                  </a:lnTo>
                  <a:lnTo>
                    <a:pt x="119" y="59"/>
                  </a:lnTo>
                  <a:lnTo>
                    <a:pt x="122" y="55"/>
                  </a:lnTo>
                  <a:lnTo>
                    <a:pt x="123" y="49"/>
                  </a:lnTo>
                  <a:lnTo>
                    <a:pt x="123" y="45"/>
                  </a:lnTo>
                  <a:lnTo>
                    <a:pt x="122" y="40"/>
                  </a:lnTo>
                  <a:lnTo>
                    <a:pt x="122" y="35"/>
                  </a:lnTo>
                  <a:lnTo>
                    <a:pt x="119" y="32"/>
                  </a:lnTo>
                  <a:lnTo>
                    <a:pt x="118" y="30"/>
                  </a:lnTo>
                  <a:lnTo>
                    <a:pt x="114" y="27"/>
                  </a:lnTo>
                  <a:lnTo>
                    <a:pt x="110" y="22"/>
                  </a:lnTo>
                  <a:lnTo>
                    <a:pt x="107" y="21"/>
                  </a:lnTo>
                  <a:lnTo>
                    <a:pt x="102" y="18"/>
                  </a:lnTo>
                  <a:lnTo>
                    <a:pt x="95" y="18"/>
                  </a:lnTo>
                  <a:lnTo>
                    <a:pt x="89" y="17"/>
                  </a:lnTo>
                  <a:lnTo>
                    <a:pt x="81" y="18"/>
                  </a:lnTo>
                  <a:lnTo>
                    <a:pt x="74" y="18"/>
                  </a:lnTo>
                  <a:lnTo>
                    <a:pt x="64" y="21"/>
                  </a:lnTo>
                  <a:lnTo>
                    <a:pt x="69" y="24"/>
                  </a:lnTo>
                  <a:lnTo>
                    <a:pt x="74" y="27"/>
                  </a:lnTo>
                  <a:lnTo>
                    <a:pt x="78" y="30"/>
                  </a:lnTo>
                  <a:lnTo>
                    <a:pt x="81" y="32"/>
                  </a:lnTo>
                  <a:lnTo>
                    <a:pt x="84" y="37"/>
                  </a:lnTo>
                  <a:lnTo>
                    <a:pt x="86" y="42"/>
                  </a:lnTo>
                  <a:lnTo>
                    <a:pt x="88" y="47"/>
                  </a:lnTo>
                  <a:lnTo>
                    <a:pt x="90" y="51"/>
                  </a:lnTo>
                  <a:lnTo>
                    <a:pt x="90" y="59"/>
                  </a:lnTo>
                  <a:lnTo>
                    <a:pt x="90" y="68"/>
                  </a:lnTo>
                  <a:lnTo>
                    <a:pt x="88" y="77"/>
                  </a:lnTo>
                  <a:lnTo>
                    <a:pt x="85" y="85"/>
                  </a:lnTo>
                  <a:lnTo>
                    <a:pt x="80" y="92"/>
                  </a:lnTo>
                  <a:lnTo>
                    <a:pt x="74" y="98"/>
                  </a:lnTo>
                  <a:lnTo>
                    <a:pt x="66" y="104"/>
                  </a:lnTo>
                  <a:lnTo>
                    <a:pt x="57" y="106"/>
                  </a:lnTo>
                  <a:lnTo>
                    <a:pt x="51" y="108"/>
                  </a:lnTo>
                  <a:lnTo>
                    <a:pt x="45" y="108"/>
                  </a:lnTo>
                  <a:lnTo>
                    <a:pt x="38" y="108"/>
                  </a:lnTo>
                  <a:lnTo>
                    <a:pt x="32" y="106"/>
                  </a:lnTo>
                  <a:lnTo>
                    <a:pt x="27" y="105"/>
                  </a:lnTo>
                  <a:lnTo>
                    <a:pt x="22" y="102"/>
                  </a:lnTo>
                  <a:lnTo>
                    <a:pt x="17" y="99"/>
                  </a:lnTo>
                  <a:lnTo>
                    <a:pt x="13" y="95"/>
                  </a:lnTo>
                  <a:lnTo>
                    <a:pt x="9" y="91"/>
                  </a:lnTo>
                  <a:lnTo>
                    <a:pt x="6" y="85"/>
                  </a:lnTo>
                  <a:lnTo>
                    <a:pt x="4" y="79"/>
                  </a:lnTo>
                  <a:lnTo>
                    <a:pt x="2" y="74"/>
                  </a:lnTo>
                  <a:lnTo>
                    <a:pt x="0" y="62"/>
                  </a:lnTo>
                  <a:lnTo>
                    <a:pt x="0" y="52"/>
                  </a:lnTo>
                  <a:lnTo>
                    <a:pt x="4" y="42"/>
                  </a:lnTo>
                  <a:lnTo>
                    <a:pt x="8" y="32"/>
                  </a:lnTo>
                  <a:lnTo>
                    <a:pt x="16" y="24"/>
                  </a:lnTo>
                  <a:lnTo>
                    <a:pt x="26" y="17"/>
                  </a:lnTo>
                  <a:lnTo>
                    <a:pt x="38" y="11"/>
                  </a:lnTo>
                  <a:lnTo>
                    <a:pt x="54" y="5"/>
                  </a:lnTo>
                  <a:lnTo>
                    <a:pt x="72" y="1"/>
                  </a:lnTo>
                  <a:lnTo>
                    <a:pt x="88" y="0"/>
                  </a:lnTo>
                  <a:lnTo>
                    <a:pt x="102" y="1"/>
                  </a:lnTo>
                  <a:lnTo>
                    <a:pt x="113" y="5"/>
                  </a:lnTo>
                  <a:lnTo>
                    <a:pt x="120" y="11"/>
                  </a:lnTo>
                  <a:lnTo>
                    <a:pt x="127" y="18"/>
                  </a:lnTo>
                  <a:lnTo>
                    <a:pt x="132" y="27"/>
                  </a:lnTo>
                  <a:lnTo>
                    <a:pt x="136" y="37"/>
                  </a:lnTo>
                  <a:lnTo>
                    <a:pt x="137" y="45"/>
                  </a:lnTo>
                  <a:lnTo>
                    <a:pt x="137" y="54"/>
                  </a:lnTo>
                  <a:lnTo>
                    <a:pt x="136" y="61"/>
                  </a:lnTo>
                  <a:lnTo>
                    <a:pt x="133" y="68"/>
                  </a:lnTo>
                  <a:lnTo>
                    <a:pt x="129" y="74"/>
                  </a:lnTo>
                  <a:lnTo>
                    <a:pt x="126" y="79"/>
                  </a:lnTo>
                  <a:lnTo>
                    <a:pt x="119" y="84"/>
                  </a:lnTo>
                  <a:lnTo>
                    <a:pt x="113" y="88"/>
                  </a:lnTo>
                  <a:close/>
                  <a:moveTo>
                    <a:pt x="40" y="31"/>
                  </a:moveTo>
                  <a:lnTo>
                    <a:pt x="36" y="32"/>
                  </a:lnTo>
                  <a:lnTo>
                    <a:pt x="32" y="34"/>
                  </a:lnTo>
                  <a:lnTo>
                    <a:pt x="28" y="37"/>
                  </a:lnTo>
                  <a:lnTo>
                    <a:pt x="24" y="40"/>
                  </a:lnTo>
                  <a:lnTo>
                    <a:pt x="22" y="42"/>
                  </a:lnTo>
                  <a:lnTo>
                    <a:pt x="19" y="47"/>
                  </a:lnTo>
                  <a:lnTo>
                    <a:pt x="17" y="49"/>
                  </a:lnTo>
                  <a:lnTo>
                    <a:pt x="16" y="54"/>
                  </a:lnTo>
                  <a:lnTo>
                    <a:pt x="14" y="58"/>
                  </a:lnTo>
                  <a:lnTo>
                    <a:pt x="14" y="62"/>
                  </a:lnTo>
                  <a:lnTo>
                    <a:pt x="14" y="65"/>
                  </a:lnTo>
                  <a:lnTo>
                    <a:pt x="16" y="69"/>
                  </a:lnTo>
                  <a:lnTo>
                    <a:pt x="17" y="75"/>
                  </a:lnTo>
                  <a:lnTo>
                    <a:pt x="19" y="79"/>
                  </a:lnTo>
                  <a:lnTo>
                    <a:pt x="23" y="84"/>
                  </a:lnTo>
                  <a:lnTo>
                    <a:pt x="27" y="87"/>
                  </a:lnTo>
                  <a:lnTo>
                    <a:pt x="33" y="89"/>
                  </a:lnTo>
                  <a:lnTo>
                    <a:pt x="38" y="89"/>
                  </a:lnTo>
                  <a:lnTo>
                    <a:pt x="45" y="89"/>
                  </a:lnTo>
                  <a:lnTo>
                    <a:pt x="52" y="88"/>
                  </a:lnTo>
                  <a:lnTo>
                    <a:pt x="59" y="87"/>
                  </a:lnTo>
                  <a:lnTo>
                    <a:pt x="64" y="82"/>
                  </a:lnTo>
                  <a:lnTo>
                    <a:pt x="67" y="79"/>
                  </a:lnTo>
                  <a:lnTo>
                    <a:pt x="71" y="74"/>
                  </a:lnTo>
                  <a:lnTo>
                    <a:pt x="74" y="69"/>
                  </a:lnTo>
                  <a:lnTo>
                    <a:pt x="75" y="64"/>
                  </a:lnTo>
                  <a:lnTo>
                    <a:pt x="75" y="58"/>
                  </a:lnTo>
                  <a:lnTo>
                    <a:pt x="75" y="52"/>
                  </a:lnTo>
                  <a:lnTo>
                    <a:pt x="72" y="47"/>
                  </a:lnTo>
                  <a:lnTo>
                    <a:pt x="70" y="41"/>
                  </a:lnTo>
                  <a:lnTo>
                    <a:pt x="66" y="37"/>
                  </a:lnTo>
                  <a:lnTo>
                    <a:pt x="62" y="34"/>
                  </a:lnTo>
                  <a:lnTo>
                    <a:pt x="57" y="31"/>
                  </a:lnTo>
                  <a:lnTo>
                    <a:pt x="52" y="30"/>
                  </a:lnTo>
                  <a:lnTo>
                    <a:pt x="46" y="30"/>
                  </a:lnTo>
                  <a:lnTo>
                    <a:pt x="40" y="31"/>
                  </a:lnTo>
                  <a:close/>
                </a:path>
              </a:pathLst>
            </a:custGeom>
            <a:grpFill/>
            <a:ln w="0">
              <a:solidFill>
                <a:srgbClr val="000000"/>
              </a:solidFill>
              <a:prstDash val="solid"/>
              <a:round/>
              <a:headEnd/>
              <a:tailEnd/>
            </a:ln>
          </p:spPr>
          <p:txBody>
            <a:bodyPr/>
            <a:lstStyle/>
            <a:p>
              <a:pPr>
                <a:defRPr/>
              </a:pPr>
              <a:endParaRPr lang="es-AR"/>
            </a:p>
          </p:txBody>
        </p:sp>
        <p:sp>
          <p:nvSpPr>
            <p:cNvPr id="34855" name="Freeform 39"/>
            <p:cNvSpPr>
              <a:spLocks noEditPoints="1"/>
            </p:cNvSpPr>
            <p:nvPr/>
          </p:nvSpPr>
          <p:spPr bwMode="auto">
            <a:xfrm>
              <a:off x="799" y="2212"/>
              <a:ext cx="45" cy="35"/>
            </a:xfrm>
            <a:custGeom>
              <a:avLst/>
              <a:gdLst/>
              <a:ahLst/>
              <a:cxnLst>
                <a:cxn ang="0">
                  <a:pos x="68" y="3"/>
                </a:cxn>
                <a:cxn ang="0">
                  <a:pos x="87" y="0"/>
                </a:cxn>
                <a:cxn ang="0">
                  <a:pos x="102" y="2"/>
                </a:cxn>
                <a:cxn ang="0">
                  <a:pos x="116" y="6"/>
                </a:cxn>
                <a:cxn ang="0">
                  <a:pos x="125" y="14"/>
                </a:cxn>
                <a:cxn ang="0">
                  <a:pos x="132" y="26"/>
                </a:cxn>
                <a:cxn ang="0">
                  <a:pos x="135" y="40"/>
                </a:cxn>
                <a:cxn ang="0">
                  <a:pos x="135" y="50"/>
                </a:cxn>
                <a:cxn ang="0">
                  <a:pos x="134" y="60"/>
                </a:cxn>
                <a:cxn ang="0">
                  <a:pos x="129" y="70"/>
                </a:cxn>
                <a:cxn ang="0">
                  <a:pos x="122" y="77"/>
                </a:cxn>
                <a:cxn ang="0">
                  <a:pos x="113" y="84"/>
                </a:cxn>
                <a:cxn ang="0">
                  <a:pos x="102" y="91"/>
                </a:cxn>
                <a:cxn ang="0">
                  <a:pos x="87" y="97"/>
                </a:cxn>
                <a:cxn ang="0">
                  <a:pos x="67" y="103"/>
                </a:cxn>
                <a:cxn ang="0">
                  <a:pos x="48" y="106"/>
                </a:cxn>
                <a:cxn ang="0">
                  <a:pos x="33" y="104"/>
                </a:cxn>
                <a:cxn ang="0">
                  <a:pos x="20" y="100"/>
                </a:cxn>
                <a:cxn ang="0">
                  <a:pos x="10" y="91"/>
                </a:cxn>
                <a:cxn ang="0">
                  <a:pos x="4" y="80"/>
                </a:cxn>
                <a:cxn ang="0">
                  <a:pos x="0" y="61"/>
                </a:cxn>
                <a:cxn ang="0">
                  <a:pos x="2" y="43"/>
                </a:cxn>
                <a:cxn ang="0">
                  <a:pos x="15" y="26"/>
                </a:cxn>
                <a:cxn ang="0">
                  <a:pos x="40" y="12"/>
                </a:cxn>
                <a:cxn ang="0">
                  <a:pos x="60" y="24"/>
                </a:cxn>
                <a:cxn ang="0">
                  <a:pos x="35" y="34"/>
                </a:cxn>
                <a:cxn ang="0">
                  <a:pos x="20" y="44"/>
                </a:cxn>
                <a:cxn ang="0">
                  <a:pos x="14" y="56"/>
                </a:cxn>
                <a:cxn ang="0">
                  <a:pos x="14" y="69"/>
                </a:cxn>
                <a:cxn ang="0">
                  <a:pos x="19" y="79"/>
                </a:cxn>
                <a:cxn ang="0">
                  <a:pos x="29" y="86"/>
                </a:cxn>
                <a:cxn ang="0">
                  <a:pos x="46" y="87"/>
                </a:cxn>
                <a:cxn ang="0">
                  <a:pos x="74" y="81"/>
                </a:cxn>
                <a:cxn ang="0">
                  <a:pos x="101" y="73"/>
                </a:cxn>
                <a:cxn ang="0">
                  <a:pos x="115" y="61"/>
                </a:cxn>
                <a:cxn ang="0">
                  <a:pos x="121" y="50"/>
                </a:cxn>
                <a:cxn ang="0">
                  <a:pos x="121" y="37"/>
                </a:cxn>
                <a:cxn ang="0">
                  <a:pos x="116" y="27"/>
                </a:cxn>
                <a:cxn ang="0">
                  <a:pos x="107" y="20"/>
                </a:cxn>
                <a:cxn ang="0">
                  <a:pos x="88" y="19"/>
                </a:cxn>
                <a:cxn ang="0">
                  <a:pos x="60" y="24"/>
                </a:cxn>
              </a:cxnLst>
              <a:rect l="0" t="0" r="r" b="b"/>
              <a:pathLst>
                <a:path w="136" h="106">
                  <a:moveTo>
                    <a:pt x="57" y="6"/>
                  </a:moveTo>
                  <a:lnTo>
                    <a:pt x="68" y="3"/>
                  </a:lnTo>
                  <a:lnTo>
                    <a:pt x="78" y="2"/>
                  </a:lnTo>
                  <a:lnTo>
                    <a:pt x="87" y="0"/>
                  </a:lnTo>
                  <a:lnTo>
                    <a:pt x="96" y="0"/>
                  </a:lnTo>
                  <a:lnTo>
                    <a:pt x="102" y="2"/>
                  </a:lnTo>
                  <a:lnTo>
                    <a:pt x="110" y="3"/>
                  </a:lnTo>
                  <a:lnTo>
                    <a:pt x="116" y="6"/>
                  </a:lnTo>
                  <a:lnTo>
                    <a:pt x="121" y="10"/>
                  </a:lnTo>
                  <a:lnTo>
                    <a:pt x="125" y="14"/>
                  </a:lnTo>
                  <a:lnTo>
                    <a:pt x="129" y="20"/>
                  </a:lnTo>
                  <a:lnTo>
                    <a:pt x="132" y="26"/>
                  </a:lnTo>
                  <a:lnTo>
                    <a:pt x="134" y="34"/>
                  </a:lnTo>
                  <a:lnTo>
                    <a:pt x="135" y="40"/>
                  </a:lnTo>
                  <a:lnTo>
                    <a:pt x="136" y="46"/>
                  </a:lnTo>
                  <a:lnTo>
                    <a:pt x="135" y="50"/>
                  </a:lnTo>
                  <a:lnTo>
                    <a:pt x="135" y="56"/>
                  </a:lnTo>
                  <a:lnTo>
                    <a:pt x="134" y="60"/>
                  </a:lnTo>
                  <a:lnTo>
                    <a:pt x="131" y="66"/>
                  </a:lnTo>
                  <a:lnTo>
                    <a:pt x="129" y="70"/>
                  </a:lnTo>
                  <a:lnTo>
                    <a:pt x="126" y="74"/>
                  </a:lnTo>
                  <a:lnTo>
                    <a:pt x="122" y="77"/>
                  </a:lnTo>
                  <a:lnTo>
                    <a:pt x="118" y="81"/>
                  </a:lnTo>
                  <a:lnTo>
                    <a:pt x="113" y="84"/>
                  </a:lnTo>
                  <a:lnTo>
                    <a:pt x="108" y="89"/>
                  </a:lnTo>
                  <a:lnTo>
                    <a:pt x="102" y="91"/>
                  </a:lnTo>
                  <a:lnTo>
                    <a:pt x="96" y="94"/>
                  </a:lnTo>
                  <a:lnTo>
                    <a:pt x="87" y="97"/>
                  </a:lnTo>
                  <a:lnTo>
                    <a:pt x="78" y="100"/>
                  </a:lnTo>
                  <a:lnTo>
                    <a:pt x="67" y="103"/>
                  </a:lnTo>
                  <a:lnTo>
                    <a:pt x="57" y="106"/>
                  </a:lnTo>
                  <a:lnTo>
                    <a:pt x="48" y="106"/>
                  </a:lnTo>
                  <a:lnTo>
                    <a:pt x="40" y="106"/>
                  </a:lnTo>
                  <a:lnTo>
                    <a:pt x="33" y="104"/>
                  </a:lnTo>
                  <a:lnTo>
                    <a:pt x="26" y="103"/>
                  </a:lnTo>
                  <a:lnTo>
                    <a:pt x="20" y="100"/>
                  </a:lnTo>
                  <a:lnTo>
                    <a:pt x="15" y="96"/>
                  </a:lnTo>
                  <a:lnTo>
                    <a:pt x="10" y="91"/>
                  </a:lnTo>
                  <a:lnTo>
                    <a:pt x="6" y="86"/>
                  </a:lnTo>
                  <a:lnTo>
                    <a:pt x="4" y="80"/>
                  </a:lnTo>
                  <a:lnTo>
                    <a:pt x="1" y="71"/>
                  </a:lnTo>
                  <a:lnTo>
                    <a:pt x="0" y="61"/>
                  </a:lnTo>
                  <a:lnTo>
                    <a:pt x="0" y="53"/>
                  </a:lnTo>
                  <a:lnTo>
                    <a:pt x="2" y="43"/>
                  </a:lnTo>
                  <a:lnTo>
                    <a:pt x="7" y="36"/>
                  </a:lnTo>
                  <a:lnTo>
                    <a:pt x="15" y="26"/>
                  </a:lnTo>
                  <a:lnTo>
                    <a:pt x="26" y="19"/>
                  </a:lnTo>
                  <a:lnTo>
                    <a:pt x="40" y="12"/>
                  </a:lnTo>
                  <a:lnTo>
                    <a:pt x="57" y="6"/>
                  </a:lnTo>
                  <a:close/>
                  <a:moveTo>
                    <a:pt x="60" y="24"/>
                  </a:moveTo>
                  <a:lnTo>
                    <a:pt x="46" y="29"/>
                  </a:lnTo>
                  <a:lnTo>
                    <a:pt x="35" y="34"/>
                  </a:lnTo>
                  <a:lnTo>
                    <a:pt x="26" y="39"/>
                  </a:lnTo>
                  <a:lnTo>
                    <a:pt x="20" y="44"/>
                  </a:lnTo>
                  <a:lnTo>
                    <a:pt x="16" y="50"/>
                  </a:lnTo>
                  <a:lnTo>
                    <a:pt x="14" y="56"/>
                  </a:lnTo>
                  <a:lnTo>
                    <a:pt x="14" y="63"/>
                  </a:lnTo>
                  <a:lnTo>
                    <a:pt x="14" y="69"/>
                  </a:lnTo>
                  <a:lnTo>
                    <a:pt x="16" y="74"/>
                  </a:lnTo>
                  <a:lnTo>
                    <a:pt x="19" y="79"/>
                  </a:lnTo>
                  <a:lnTo>
                    <a:pt x="24" y="83"/>
                  </a:lnTo>
                  <a:lnTo>
                    <a:pt x="29" y="86"/>
                  </a:lnTo>
                  <a:lnTo>
                    <a:pt x="36" y="87"/>
                  </a:lnTo>
                  <a:lnTo>
                    <a:pt x="46" y="87"/>
                  </a:lnTo>
                  <a:lnTo>
                    <a:pt x="59" y="86"/>
                  </a:lnTo>
                  <a:lnTo>
                    <a:pt x="74" y="81"/>
                  </a:lnTo>
                  <a:lnTo>
                    <a:pt x="88" y="77"/>
                  </a:lnTo>
                  <a:lnTo>
                    <a:pt x="101" y="73"/>
                  </a:lnTo>
                  <a:lnTo>
                    <a:pt x="110" y="67"/>
                  </a:lnTo>
                  <a:lnTo>
                    <a:pt x="115" y="61"/>
                  </a:lnTo>
                  <a:lnTo>
                    <a:pt x="118" y="56"/>
                  </a:lnTo>
                  <a:lnTo>
                    <a:pt x="121" y="50"/>
                  </a:lnTo>
                  <a:lnTo>
                    <a:pt x="121" y="44"/>
                  </a:lnTo>
                  <a:lnTo>
                    <a:pt x="121" y="37"/>
                  </a:lnTo>
                  <a:lnTo>
                    <a:pt x="118" y="32"/>
                  </a:lnTo>
                  <a:lnTo>
                    <a:pt x="116" y="27"/>
                  </a:lnTo>
                  <a:lnTo>
                    <a:pt x="112" y="23"/>
                  </a:lnTo>
                  <a:lnTo>
                    <a:pt x="107" y="20"/>
                  </a:lnTo>
                  <a:lnTo>
                    <a:pt x="100" y="19"/>
                  </a:lnTo>
                  <a:lnTo>
                    <a:pt x="88" y="19"/>
                  </a:lnTo>
                  <a:lnTo>
                    <a:pt x="76" y="20"/>
                  </a:lnTo>
                  <a:lnTo>
                    <a:pt x="60" y="24"/>
                  </a:lnTo>
                  <a:close/>
                </a:path>
              </a:pathLst>
            </a:custGeom>
            <a:grpFill/>
            <a:ln w="0">
              <a:solidFill>
                <a:srgbClr val="000000"/>
              </a:solidFill>
              <a:prstDash val="solid"/>
              <a:round/>
              <a:headEnd/>
              <a:tailEnd/>
            </a:ln>
          </p:spPr>
          <p:txBody>
            <a:bodyPr/>
            <a:lstStyle/>
            <a:p>
              <a:pPr>
                <a:defRPr/>
              </a:pPr>
              <a:endParaRPr lang="es-AR"/>
            </a:p>
          </p:txBody>
        </p:sp>
        <p:sp>
          <p:nvSpPr>
            <p:cNvPr id="34856" name="Freeform 40"/>
            <p:cNvSpPr>
              <a:spLocks noEditPoints="1"/>
            </p:cNvSpPr>
            <p:nvPr/>
          </p:nvSpPr>
          <p:spPr bwMode="auto">
            <a:xfrm>
              <a:off x="807" y="2249"/>
              <a:ext cx="45" cy="35"/>
            </a:xfrm>
            <a:custGeom>
              <a:avLst/>
              <a:gdLst/>
              <a:ahLst/>
              <a:cxnLst>
                <a:cxn ang="0">
                  <a:pos x="68" y="3"/>
                </a:cxn>
                <a:cxn ang="0">
                  <a:pos x="87" y="0"/>
                </a:cxn>
                <a:cxn ang="0">
                  <a:pos x="104" y="1"/>
                </a:cxn>
                <a:cxn ang="0">
                  <a:pos x="116" y="5"/>
                </a:cxn>
                <a:cxn ang="0">
                  <a:pos x="125" y="14"/>
                </a:cxn>
                <a:cxn ang="0">
                  <a:pos x="133" y="27"/>
                </a:cxn>
                <a:cxn ang="0">
                  <a:pos x="135" y="40"/>
                </a:cxn>
                <a:cxn ang="0">
                  <a:pos x="135" y="50"/>
                </a:cxn>
                <a:cxn ang="0">
                  <a:pos x="134" y="60"/>
                </a:cxn>
                <a:cxn ang="0">
                  <a:pos x="129" y="70"/>
                </a:cxn>
                <a:cxn ang="0">
                  <a:pos x="123" y="77"/>
                </a:cxn>
                <a:cxn ang="0">
                  <a:pos x="114" y="85"/>
                </a:cxn>
                <a:cxn ang="0">
                  <a:pos x="102" y="91"/>
                </a:cxn>
                <a:cxn ang="0">
                  <a:pos x="87" y="97"/>
                </a:cxn>
                <a:cxn ang="0">
                  <a:pos x="67" y="102"/>
                </a:cxn>
                <a:cxn ang="0">
                  <a:pos x="48" y="105"/>
                </a:cxn>
                <a:cxn ang="0">
                  <a:pos x="33" y="104"/>
                </a:cxn>
                <a:cxn ang="0">
                  <a:pos x="20" y="99"/>
                </a:cxn>
                <a:cxn ang="0">
                  <a:pos x="10" y="91"/>
                </a:cxn>
                <a:cxn ang="0">
                  <a:pos x="4" y="80"/>
                </a:cxn>
                <a:cxn ang="0">
                  <a:pos x="0" y="61"/>
                </a:cxn>
                <a:cxn ang="0">
                  <a:pos x="3" y="44"/>
                </a:cxn>
                <a:cxn ang="0">
                  <a:pos x="15" y="25"/>
                </a:cxn>
                <a:cxn ang="0">
                  <a:pos x="40" y="11"/>
                </a:cxn>
                <a:cxn ang="0">
                  <a:pos x="61" y="24"/>
                </a:cxn>
                <a:cxn ang="0">
                  <a:pos x="35" y="34"/>
                </a:cxn>
                <a:cxn ang="0">
                  <a:pos x="20" y="44"/>
                </a:cxn>
                <a:cxn ang="0">
                  <a:pos x="14" y="55"/>
                </a:cxn>
                <a:cxn ang="0">
                  <a:pos x="14" y="68"/>
                </a:cxn>
                <a:cxn ang="0">
                  <a:pos x="19" y="78"/>
                </a:cxn>
                <a:cxn ang="0">
                  <a:pos x="29" y="85"/>
                </a:cxn>
                <a:cxn ang="0">
                  <a:pos x="47" y="87"/>
                </a:cxn>
                <a:cxn ang="0">
                  <a:pos x="75" y="82"/>
                </a:cxn>
                <a:cxn ang="0">
                  <a:pos x="101" y="72"/>
                </a:cxn>
                <a:cxn ang="0">
                  <a:pos x="115" y="61"/>
                </a:cxn>
                <a:cxn ang="0">
                  <a:pos x="121" y="50"/>
                </a:cxn>
                <a:cxn ang="0">
                  <a:pos x="121" y="37"/>
                </a:cxn>
                <a:cxn ang="0">
                  <a:pos x="116" y="27"/>
                </a:cxn>
                <a:cxn ang="0">
                  <a:pos x="107" y="20"/>
                </a:cxn>
                <a:cxn ang="0">
                  <a:pos x="88" y="18"/>
                </a:cxn>
                <a:cxn ang="0">
                  <a:pos x="61" y="24"/>
                </a:cxn>
              </a:cxnLst>
              <a:rect l="0" t="0" r="r" b="b"/>
              <a:pathLst>
                <a:path w="136" h="105">
                  <a:moveTo>
                    <a:pt x="57" y="5"/>
                  </a:moveTo>
                  <a:lnTo>
                    <a:pt x="68" y="3"/>
                  </a:lnTo>
                  <a:lnTo>
                    <a:pt x="78" y="1"/>
                  </a:lnTo>
                  <a:lnTo>
                    <a:pt x="87" y="0"/>
                  </a:lnTo>
                  <a:lnTo>
                    <a:pt x="96" y="0"/>
                  </a:lnTo>
                  <a:lnTo>
                    <a:pt x="104" y="1"/>
                  </a:lnTo>
                  <a:lnTo>
                    <a:pt x="110" y="3"/>
                  </a:lnTo>
                  <a:lnTo>
                    <a:pt x="116" y="5"/>
                  </a:lnTo>
                  <a:lnTo>
                    <a:pt x="121" y="10"/>
                  </a:lnTo>
                  <a:lnTo>
                    <a:pt x="125" y="14"/>
                  </a:lnTo>
                  <a:lnTo>
                    <a:pt x="129" y="20"/>
                  </a:lnTo>
                  <a:lnTo>
                    <a:pt x="133" y="27"/>
                  </a:lnTo>
                  <a:lnTo>
                    <a:pt x="134" y="34"/>
                  </a:lnTo>
                  <a:lnTo>
                    <a:pt x="135" y="40"/>
                  </a:lnTo>
                  <a:lnTo>
                    <a:pt x="136" y="45"/>
                  </a:lnTo>
                  <a:lnTo>
                    <a:pt x="135" y="50"/>
                  </a:lnTo>
                  <a:lnTo>
                    <a:pt x="135" y="55"/>
                  </a:lnTo>
                  <a:lnTo>
                    <a:pt x="134" y="60"/>
                  </a:lnTo>
                  <a:lnTo>
                    <a:pt x="131" y="65"/>
                  </a:lnTo>
                  <a:lnTo>
                    <a:pt x="129" y="70"/>
                  </a:lnTo>
                  <a:lnTo>
                    <a:pt x="126" y="74"/>
                  </a:lnTo>
                  <a:lnTo>
                    <a:pt x="123" y="77"/>
                  </a:lnTo>
                  <a:lnTo>
                    <a:pt x="119" y="81"/>
                  </a:lnTo>
                  <a:lnTo>
                    <a:pt x="114" y="85"/>
                  </a:lnTo>
                  <a:lnTo>
                    <a:pt x="109" y="88"/>
                  </a:lnTo>
                  <a:lnTo>
                    <a:pt x="102" y="91"/>
                  </a:lnTo>
                  <a:lnTo>
                    <a:pt x="96" y="94"/>
                  </a:lnTo>
                  <a:lnTo>
                    <a:pt x="87" y="97"/>
                  </a:lnTo>
                  <a:lnTo>
                    <a:pt x="78" y="99"/>
                  </a:lnTo>
                  <a:lnTo>
                    <a:pt x="67" y="102"/>
                  </a:lnTo>
                  <a:lnTo>
                    <a:pt x="57" y="105"/>
                  </a:lnTo>
                  <a:lnTo>
                    <a:pt x="48" y="105"/>
                  </a:lnTo>
                  <a:lnTo>
                    <a:pt x="40" y="105"/>
                  </a:lnTo>
                  <a:lnTo>
                    <a:pt x="33" y="104"/>
                  </a:lnTo>
                  <a:lnTo>
                    <a:pt x="27" y="102"/>
                  </a:lnTo>
                  <a:lnTo>
                    <a:pt x="20" y="99"/>
                  </a:lnTo>
                  <a:lnTo>
                    <a:pt x="15" y="97"/>
                  </a:lnTo>
                  <a:lnTo>
                    <a:pt x="10" y="91"/>
                  </a:lnTo>
                  <a:lnTo>
                    <a:pt x="6" y="85"/>
                  </a:lnTo>
                  <a:lnTo>
                    <a:pt x="4" y="80"/>
                  </a:lnTo>
                  <a:lnTo>
                    <a:pt x="1" y="72"/>
                  </a:lnTo>
                  <a:lnTo>
                    <a:pt x="0" y="61"/>
                  </a:lnTo>
                  <a:lnTo>
                    <a:pt x="0" y="52"/>
                  </a:lnTo>
                  <a:lnTo>
                    <a:pt x="3" y="44"/>
                  </a:lnTo>
                  <a:lnTo>
                    <a:pt x="8" y="35"/>
                  </a:lnTo>
                  <a:lnTo>
                    <a:pt x="15" y="25"/>
                  </a:lnTo>
                  <a:lnTo>
                    <a:pt x="27" y="18"/>
                  </a:lnTo>
                  <a:lnTo>
                    <a:pt x="40" y="11"/>
                  </a:lnTo>
                  <a:lnTo>
                    <a:pt x="57" y="5"/>
                  </a:lnTo>
                  <a:close/>
                  <a:moveTo>
                    <a:pt x="61" y="24"/>
                  </a:moveTo>
                  <a:lnTo>
                    <a:pt x="47" y="28"/>
                  </a:lnTo>
                  <a:lnTo>
                    <a:pt x="35" y="34"/>
                  </a:lnTo>
                  <a:lnTo>
                    <a:pt x="27" y="38"/>
                  </a:lnTo>
                  <a:lnTo>
                    <a:pt x="20" y="44"/>
                  </a:lnTo>
                  <a:lnTo>
                    <a:pt x="16" y="50"/>
                  </a:lnTo>
                  <a:lnTo>
                    <a:pt x="14" y="55"/>
                  </a:lnTo>
                  <a:lnTo>
                    <a:pt x="14" y="62"/>
                  </a:lnTo>
                  <a:lnTo>
                    <a:pt x="14" y="68"/>
                  </a:lnTo>
                  <a:lnTo>
                    <a:pt x="16" y="74"/>
                  </a:lnTo>
                  <a:lnTo>
                    <a:pt x="19" y="78"/>
                  </a:lnTo>
                  <a:lnTo>
                    <a:pt x="24" y="82"/>
                  </a:lnTo>
                  <a:lnTo>
                    <a:pt x="29" y="85"/>
                  </a:lnTo>
                  <a:lnTo>
                    <a:pt x="37" y="87"/>
                  </a:lnTo>
                  <a:lnTo>
                    <a:pt x="47" y="87"/>
                  </a:lnTo>
                  <a:lnTo>
                    <a:pt x="59" y="85"/>
                  </a:lnTo>
                  <a:lnTo>
                    <a:pt x="75" y="82"/>
                  </a:lnTo>
                  <a:lnTo>
                    <a:pt x="88" y="77"/>
                  </a:lnTo>
                  <a:lnTo>
                    <a:pt x="101" y="72"/>
                  </a:lnTo>
                  <a:lnTo>
                    <a:pt x="110" y="67"/>
                  </a:lnTo>
                  <a:lnTo>
                    <a:pt x="115" y="61"/>
                  </a:lnTo>
                  <a:lnTo>
                    <a:pt x="119" y="55"/>
                  </a:lnTo>
                  <a:lnTo>
                    <a:pt x="121" y="50"/>
                  </a:lnTo>
                  <a:lnTo>
                    <a:pt x="123" y="44"/>
                  </a:lnTo>
                  <a:lnTo>
                    <a:pt x="121" y="37"/>
                  </a:lnTo>
                  <a:lnTo>
                    <a:pt x="119" y="31"/>
                  </a:lnTo>
                  <a:lnTo>
                    <a:pt x="116" y="27"/>
                  </a:lnTo>
                  <a:lnTo>
                    <a:pt x="112" y="23"/>
                  </a:lnTo>
                  <a:lnTo>
                    <a:pt x="107" y="20"/>
                  </a:lnTo>
                  <a:lnTo>
                    <a:pt x="100" y="18"/>
                  </a:lnTo>
                  <a:lnTo>
                    <a:pt x="88" y="18"/>
                  </a:lnTo>
                  <a:lnTo>
                    <a:pt x="76" y="20"/>
                  </a:lnTo>
                  <a:lnTo>
                    <a:pt x="61" y="24"/>
                  </a:lnTo>
                  <a:close/>
                </a:path>
              </a:pathLst>
            </a:custGeom>
            <a:grpFill/>
            <a:ln w="0">
              <a:solidFill>
                <a:srgbClr val="000000"/>
              </a:solidFill>
              <a:prstDash val="solid"/>
              <a:round/>
              <a:headEnd/>
              <a:tailEnd/>
            </a:ln>
          </p:spPr>
          <p:txBody>
            <a:bodyPr/>
            <a:lstStyle/>
            <a:p>
              <a:pPr>
                <a:defRPr/>
              </a:pPr>
              <a:endParaRPr lang="es-AR"/>
            </a:p>
          </p:txBody>
        </p:sp>
        <p:sp>
          <p:nvSpPr>
            <p:cNvPr id="34857" name="Line 41"/>
            <p:cNvSpPr>
              <a:spLocks noChangeShapeType="1"/>
            </p:cNvSpPr>
            <p:nvPr/>
          </p:nvSpPr>
          <p:spPr bwMode="auto">
            <a:xfrm flipH="1" flipV="1">
              <a:off x="802" y="2140"/>
              <a:ext cx="1" cy="9"/>
            </a:xfrm>
            <a:prstGeom prst="line">
              <a:avLst/>
            </a:prstGeom>
            <a:grpFill/>
            <a:ln w="26988">
              <a:solidFill>
                <a:srgbClr val="FF0000"/>
              </a:solidFill>
              <a:round/>
              <a:headEnd/>
              <a:tailEnd/>
            </a:ln>
          </p:spPr>
          <p:txBody>
            <a:bodyPr/>
            <a:lstStyle/>
            <a:p>
              <a:pPr>
                <a:defRPr/>
              </a:pPr>
              <a:endParaRPr lang="es-AR"/>
            </a:p>
          </p:txBody>
        </p:sp>
        <p:sp>
          <p:nvSpPr>
            <p:cNvPr id="34858" name="Freeform 42"/>
            <p:cNvSpPr>
              <a:spLocks/>
            </p:cNvSpPr>
            <p:nvPr/>
          </p:nvSpPr>
          <p:spPr bwMode="auto">
            <a:xfrm>
              <a:off x="463" y="1714"/>
              <a:ext cx="339" cy="426"/>
            </a:xfrm>
            <a:custGeom>
              <a:avLst/>
              <a:gdLst/>
              <a:ahLst/>
              <a:cxnLst>
                <a:cxn ang="0">
                  <a:pos x="1014" y="1275"/>
                </a:cxn>
                <a:cxn ang="0">
                  <a:pos x="995" y="1217"/>
                </a:cxn>
                <a:cxn ang="0">
                  <a:pos x="984" y="1185"/>
                </a:cxn>
                <a:cxn ang="0">
                  <a:pos x="971" y="1148"/>
                </a:cxn>
                <a:cxn ang="0">
                  <a:pos x="951" y="1090"/>
                </a:cxn>
                <a:cxn ang="0">
                  <a:pos x="941" y="1057"/>
                </a:cxn>
                <a:cxn ang="0">
                  <a:pos x="930" y="1023"/>
                </a:cxn>
                <a:cxn ang="0">
                  <a:pos x="908" y="979"/>
                </a:cxn>
                <a:cxn ang="0">
                  <a:pos x="887" y="952"/>
                </a:cxn>
                <a:cxn ang="0">
                  <a:pos x="858" y="930"/>
                </a:cxn>
                <a:cxn ang="0">
                  <a:pos x="824" y="912"/>
                </a:cxn>
                <a:cxn ang="0">
                  <a:pos x="795" y="899"/>
                </a:cxn>
                <a:cxn ang="0">
                  <a:pos x="760" y="885"/>
                </a:cxn>
                <a:cxn ang="0">
                  <a:pos x="719" y="869"/>
                </a:cxn>
                <a:cxn ang="0">
                  <a:pos x="697" y="861"/>
                </a:cxn>
                <a:cxn ang="0">
                  <a:pos x="654" y="842"/>
                </a:cxn>
                <a:cxn ang="0">
                  <a:pos x="634" y="832"/>
                </a:cxn>
                <a:cxn ang="0">
                  <a:pos x="591" y="806"/>
                </a:cxn>
                <a:cxn ang="0">
                  <a:pos x="571" y="791"/>
                </a:cxn>
                <a:cxn ang="0">
                  <a:pos x="547" y="772"/>
                </a:cxn>
                <a:cxn ang="0">
                  <a:pos x="514" y="739"/>
                </a:cxn>
                <a:cxn ang="0">
                  <a:pos x="486" y="708"/>
                </a:cxn>
                <a:cxn ang="0">
                  <a:pos x="465" y="680"/>
                </a:cxn>
                <a:cxn ang="0">
                  <a:pos x="443" y="650"/>
                </a:cxn>
                <a:cxn ang="0">
                  <a:pos x="422" y="615"/>
                </a:cxn>
                <a:cxn ang="0">
                  <a:pos x="404" y="581"/>
                </a:cxn>
                <a:cxn ang="0">
                  <a:pos x="388" y="550"/>
                </a:cxn>
                <a:cxn ang="0">
                  <a:pos x="374" y="517"/>
                </a:cxn>
                <a:cxn ang="0">
                  <a:pos x="359" y="480"/>
                </a:cxn>
                <a:cxn ang="0">
                  <a:pos x="338" y="422"/>
                </a:cxn>
                <a:cxn ang="0">
                  <a:pos x="327" y="390"/>
                </a:cxn>
                <a:cxn ang="0">
                  <a:pos x="316" y="359"/>
                </a:cxn>
                <a:cxn ang="0">
                  <a:pos x="296" y="311"/>
                </a:cxn>
                <a:cxn ang="0">
                  <a:pos x="274" y="269"/>
                </a:cxn>
                <a:cxn ang="0">
                  <a:pos x="254" y="234"/>
                </a:cxn>
                <a:cxn ang="0">
                  <a:pos x="232" y="202"/>
                </a:cxn>
                <a:cxn ang="0">
                  <a:pos x="211" y="177"/>
                </a:cxn>
                <a:cxn ang="0">
                  <a:pos x="191" y="152"/>
                </a:cxn>
                <a:cxn ang="0">
                  <a:pos x="169" y="132"/>
                </a:cxn>
                <a:cxn ang="0">
                  <a:pos x="139" y="104"/>
                </a:cxn>
                <a:cxn ang="0">
                  <a:pos x="106" y="77"/>
                </a:cxn>
                <a:cxn ang="0">
                  <a:pos x="85" y="61"/>
                </a:cxn>
                <a:cxn ang="0">
                  <a:pos x="58" y="41"/>
                </a:cxn>
                <a:cxn ang="0">
                  <a:pos x="21" y="14"/>
                </a:cxn>
                <a:cxn ang="0">
                  <a:pos x="0" y="0"/>
                </a:cxn>
              </a:cxnLst>
              <a:rect l="0" t="0" r="r" b="b"/>
              <a:pathLst>
                <a:path w="1016" h="1279">
                  <a:moveTo>
                    <a:pt x="1016" y="1279"/>
                  </a:moveTo>
                  <a:lnTo>
                    <a:pt x="1014" y="1275"/>
                  </a:lnTo>
                  <a:lnTo>
                    <a:pt x="1005" y="1248"/>
                  </a:lnTo>
                  <a:lnTo>
                    <a:pt x="995" y="1217"/>
                  </a:lnTo>
                  <a:lnTo>
                    <a:pt x="993" y="1211"/>
                  </a:lnTo>
                  <a:lnTo>
                    <a:pt x="984" y="1185"/>
                  </a:lnTo>
                  <a:lnTo>
                    <a:pt x="973" y="1153"/>
                  </a:lnTo>
                  <a:lnTo>
                    <a:pt x="971" y="1148"/>
                  </a:lnTo>
                  <a:lnTo>
                    <a:pt x="963" y="1121"/>
                  </a:lnTo>
                  <a:lnTo>
                    <a:pt x="951" y="1090"/>
                  </a:lnTo>
                  <a:lnTo>
                    <a:pt x="951" y="1086"/>
                  </a:lnTo>
                  <a:lnTo>
                    <a:pt x="941" y="1057"/>
                  </a:lnTo>
                  <a:lnTo>
                    <a:pt x="931" y="1026"/>
                  </a:lnTo>
                  <a:lnTo>
                    <a:pt x="930" y="1023"/>
                  </a:lnTo>
                  <a:lnTo>
                    <a:pt x="917" y="994"/>
                  </a:lnTo>
                  <a:lnTo>
                    <a:pt x="908" y="979"/>
                  </a:lnTo>
                  <a:lnTo>
                    <a:pt x="897" y="962"/>
                  </a:lnTo>
                  <a:lnTo>
                    <a:pt x="887" y="952"/>
                  </a:lnTo>
                  <a:lnTo>
                    <a:pt x="867" y="935"/>
                  </a:lnTo>
                  <a:lnTo>
                    <a:pt x="858" y="930"/>
                  </a:lnTo>
                  <a:lnTo>
                    <a:pt x="845" y="923"/>
                  </a:lnTo>
                  <a:lnTo>
                    <a:pt x="824" y="912"/>
                  </a:lnTo>
                  <a:lnTo>
                    <a:pt x="802" y="902"/>
                  </a:lnTo>
                  <a:lnTo>
                    <a:pt x="795" y="899"/>
                  </a:lnTo>
                  <a:lnTo>
                    <a:pt x="782" y="893"/>
                  </a:lnTo>
                  <a:lnTo>
                    <a:pt x="760" y="885"/>
                  </a:lnTo>
                  <a:lnTo>
                    <a:pt x="739" y="876"/>
                  </a:lnTo>
                  <a:lnTo>
                    <a:pt x="719" y="869"/>
                  </a:lnTo>
                  <a:lnTo>
                    <a:pt x="714" y="868"/>
                  </a:lnTo>
                  <a:lnTo>
                    <a:pt x="697" y="861"/>
                  </a:lnTo>
                  <a:lnTo>
                    <a:pt x="676" y="852"/>
                  </a:lnTo>
                  <a:lnTo>
                    <a:pt x="654" y="842"/>
                  </a:lnTo>
                  <a:lnTo>
                    <a:pt x="640" y="835"/>
                  </a:lnTo>
                  <a:lnTo>
                    <a:pt x="634" y="832"/>
                  </a:lnTo>
                  <a:lnTo>
                    <a:pt x="613" y="821"/>
                  </a:lnTo>
                  <a:lnTo>
                    <a:pt x="591" y="806"/>
                  </a:lnTo>
                  <a:lnTo>
                    <a:pt x="587" y="804"/>
                  </a:lnTo>
                  <a:lnTo>
                    <a:pt x="571" y="791"/>
                  </a:lnTo>
                  <a:lnTo>
                    <a:pt x="549" y="774"/>
                  </a:lnTo>
                  <a:lnTo>
                    <a:pt x="547" y="772"/>
                  </a:lnTo>
                  <a:lnTo>
                    <a:pt x="528" y="754"/>
                  </a:lnTo>
                  <a:lnTo>
                    <a:pt x="514" y="739"/>
                  </a:lnTo>
                  <a:lnTo>
                    <a:pt x="506" y="732"/>
                  </a:lnTo>
                  <a:lnTo>
                    <a:pt x="486" y="708"/>
                  </a:lnTo>
                  <a:lnTo>
                    <a:pt x="486" y="708"/>
                  </a:lnTo>
                  <a:lnTo>
                    <a:pt x="465" y="680"/>
                  </a:lnTo>
                  <a:lnTo>
                    <a:pt x="462" y="677"/>
                  </a:lnTo>
                  <a:lnTo>
                    <a:pt x="443" y="650"/>
                  </a:lnTo>
                  <a:lnTo>
                    <a:pt x="441" y="645"/>
                  </a:lnTo>
                  <a:lnTo>
                    <a:pt x="422" y="615"/>
                  </a:lnTo>
                  <a:lnTo>
                    <a:pt x="421" y="613"/>
                  </a:lnTo>
                  <a:lnTo>
                    <a:pt x="404" y="581"/>
                  </a:lnTo>
                  <a:lnTo>
                    <a:pt x="402" y="577"/>
                  </a:lnTo>
                  <a:lnTo>
                    <a:pt x="388" y="550"/>
                  </a:lnTo>
                  <a:lnTo>
                    <a:pt x="380" y="531"/>
                  </a:lnTo>
                  <a:lnTo>
                    <a:pt x="374" y="517"/>
                  </a:lnTo>
                  <a:lnTo>
                    <a:pt x="361" y="486"/>
                  </a:lnTo>
                  <a:lnTo>
                    <a:pt x="359" y="480"/>
                  </a:lnTo>
                  <a:lnTo>
                    <a:pt x="350" y="454"/>
                  </a:lnTo>
                  <a:lnTo>
                    <a:pt x="338" y="422"/>
                  </a:lnTo>
                  <a:lnTo>
                    <a:pt x="338" y="422"/>
                  </a:lnTo>
                  <a:lnTo>
                    <a:pt x="327" y="390"/>
                  </a:lnTo>
                  <a:lnTo>
                    <a:pt x="317" y="362"/>
                  </a:lnTo>
                  <a:lnTo>
                    <a:pt x="316" y="359"/>
                  </a:lnTo>
                  <a:lnTo>
                    <a:pt x="303" y="328"/>
                  </a:lnTo>
                  <a:lnTo>
                    <a:pt x="296" y="311"/>
                  </a:lnTo>
                  <a:lnTo>
                    <a:pt x="288" y="295"/>
                  </a:lnTo>
                  <a:lnTo>
                    <a:pt x="274" y="269"/>
                  </a:lnTo>
                  <a:lnTo>
                    <a:pt x="272" y="263"/>
                  </a:lnTo>
                  <a:lnTo>
                    <a:pt x="254" y="234"/>
                  </a:lnTo>
                  <a:lnTo>
                    <a:pt x="253" y="232"/>
                  </a:lnTo>
                  <a:lnTo>
                    <a:pt x="232" y="202"/>
                  </a:lnTo>
                  <a:lnTo>
                    <a:pt x="230" y="199"/>
                  </a:lnTo>
                  <a:lnTo>
                    <a:pt x="211" y="177"/>
                  </a:lnTo>
                  <a:lnTo>
                    <a:pt x="205" y="168"/>
                  </a:lnTo>
                  <a:lnTo>
                    <a:pt x="191" y="152"/>
                  </a:lnTo>
                  <a:lnTo>
                    <a:pt x="174" y="137"/>
                  </a:lnTo>
                  <a:lnTo>
                    <a:pt x="169" y="132"/>
                  </a:lnTo>
                  <a:lnTo>
                    <a:pt x="148" y="112"/>
                  </a:lnTo>
                  <a:lnTo>
                    <a:pt x="139" y="104"/>
                  </a:lnTo>
                  <a:lnTo>
                    <a:pt x="126" y="94"/>
                  </a:lnTo>
                  <a:lnTo>
                    <a:pt x="106" y="77"/>
                  </a:lnTo>
                  <a:lnTo>
                    <a:pt x="100" y="73"/>
                  </a:lnTo>
                  <a:lnTo>
                    <a:pt x="85" y="61"/>
                  </a:lnTo>
                  <a:lnTo>
                    <a:pt x="63" y="45"/>
                  </a:lnTo>
                  <a:lnTo>
                    <a:pt x="58" y="41"/>
                  </a:lnTo>
                  <a:lnTo>
                    <a:pt x="42" y="30"/>
                  </a:lnTo>
                  <a:lnTo>
                    <a:pt x="21" y="14"/>
                  </a:lnTo>
                  <a:lnTo>
                    <a:pt x="14" y="10"/>
                  </a:lnTo>
                  <a:lnTo>
                    <a:pt x="0" y="0"/>
                  </a:lnTo>
                </a:path>
              </a:pathLst>
            </a:custGeom>
            <a:grpFill/>
            <a:ln w="26988">
              <a:solidFill>
                <a:srgbClr val="FF0000"/>
              </a:solidFill>
              <a:prstDash val="solid"/>
              <a:round/>
              <a:headEnd/>
              <a:tailEnd/>
            </a:ln>
          </p:spPr>
          <p:txBody>
            <a:bodyPr/>
            <a:lstStyle/>
            <a:p>
              <a:pPr>
                <a:defRPr/>
              </a:pPr>
              <a:endParaRPr lang="es-AR"/>
            </a:p>
          </p:txBody>
        </p:sp>
        <p:sp>
          <p:nvSpPr>
            <p:cNvPr id="34859" name="Line 43"/>
            <p:cNvSpPr>
              <a:spLocks noChangeShapeType="1"/>
            </p:cNvSpPr>
            <p:nvPr/>
          </p:nvSpPr>
          <p:spPr bwMode="auto">
            <a:xfrm flipV="1">
              <a:off x="746" y="1812"/>
              <a:ext cx="2" cy="11"/>
            </a:xfrm>
            <a:prstGeom prst="line">
              <a:avLst/>
            </a:prstGeom>
            <a:grpFill/>
            <a:ln w="26988">
              <a:solidFill>
                <a:srgbClr val="FF0000"/>
              </a:solidFill>
              <a:round/>
              <a:headEnd/>
              <a:tailEnd/>
            </a:ln>
          </p:spPr>
          <p:txBody>
            <a:bodyPr/>
            <a:lstStyle/>
            <a:p>
              <a:pPr>
                <a:defRPr/>
              </a:pPr>
              <a:endParaRPr lang="es-AR"/>
            </a:p>
          </p:txBody>
        </p:sp>
        <p:sp>
          <p:nvSpPr>
            <p:cNvPr id="34860" name="Freeform 44"/>
            <p:cNvSpPr>
              <a:spLocks/>
            </p:cNvSpPr>
            <p:nvPr/>
          </p:nvSpPr>
          <p:spPr bwMode="auto">
            <a:xfrm>
              <a:off x="720" y="1784"/>
              <a:ext cx="28" cy="48"/>
            </a:xfrm>
            <a:custGeom>
              <a:avLst/>
              <a:gdLst/>
              <a:ahLst/>
              <a:cxnLst>
                <a:cxn ang="0">
                  <a:pos x="85" y="84"/>
                </a:cxn>
                <a:cxn ang="0">
                  <a:pos x="85" y="52"/>
                </a:cxn>
                <a:cxn ang="0">
                  <a:pos x="74" y="24"/>
                </a:cxn>
                <a:cxn ang="0">
                  <a:pos x="72" y="21"/>
                </a:cxn>
                <a:cxn ang="0">
                  <a:pos x="53" y="3"/>
                </a:cxn>
                <a:cxn ang="0">
                  <a:pos x="31" y="0"/>
                </a:cxn>
                <a:cxn ang="0">
                  <a:pos x="11" y="15"/>
                </a:cxn>
                <a:cxn ang="0">
                  <a:pos x="7" y="21"/>
                </a:cxn>
                <a:cxn ang="0">
                  <a:pos x="0" y="52"/>
                </a:cxn>
                <a:cxn ang="0">
                  <a:pos x="2" y="84"/>
                </a:cxn>
                <a:cxn ang="0">
                  <a:pos x="10" y="117"/>
                </a:cxn>
                <a:cxn ang="0">
                  <a:pos x="11" y="118"/>
                </a:cxn>
                <a:cxn ang="0">
                  <a:pos x="31" y="144"/>
                </a:cxn>
                <a:cxn ang="0">
                  <a:pos x="53" y="144"/>
                </a:cxn>
                <a:cxn ang="0">
                  <a:pos x="74" y="122"/>
                </a:cxn>
                <a:cxn ang="0">
                  <a:pos x="77" y="117"/>
                </a:cxn>
              </a:cxnLst>
              <a:rect l="0" t="0" r="r" b="b"/>
              <a:pathLst>
                <a:path w="85" h="144">
                  <a:moveTo>
                    <a:pt x="85" y="84"/>
                  </a:moveTo>
                  <a:lnTo>
                    <a:pt x="85" y="52"/>
                  </a:lnTo>
                  <a:lnTo>
                    <a:pt x="74" y="24"/>
                  </a:lnTo>
                  <a:lnTo>
                    <a:pt x="72" y="21"/>
                  </a:lnTo>
                  <a:lnTo>
                    <a:pt x="53" y="3"/>
                  </a:lnTo>
                  <a:lnTo>
                    <a:pt x="31" y="0"/>
                  </a:lnTo>
                  <a:lnTo>
                    <a:pt x="11" y="15"/>
                  </a:lnTo>
                  <a:lnTo>
                    <a:pt x="7" y="21"/>
                  </a:lnTo>
                  <a:lnTo>
                    <a:pt x="0" y="52"/>
                  </a:lnTo>
                  <a:lnTo>
                    <a:pt x="2" y="84"/>
                  </a:lnTo>
                  <a:lnTo>
                    <a:pt x="10" y="117"/>
                  </a:lnTo>
                  <a:lnTo>
                    <a:pt x="11" y="118"/>
                  </a:lnTo>
                  <a:lnTo>
                    <a:pt x="31" y="144"/>
                  </a:lnTo>
                  <a:lnTo>
                    <a:pt x="53" y="144"/>
                  </a:lnTo>
                  <a:lnTo>
                    <a:pt x="74" y="122"/>
                  </a:lnTo>
                  <a:lnTo>
                    <a:pt x="77" y="117"/>
                  </a:lnTo>
                </a:path>
              </a:pathLst>
            </a:custGeom>
            <a:grpFill/>
            <a:ln w="26988">
              <a:solidFill>
                <a:srgbClr val="FF0000"/>
              </a:solidFill>
              <a:prstDash val="solid"/>
              <a:round/>
              <a:headEnd/>
              <a:tailEnd/>
            </a:ln>
          </p:spPr>
          <p:txBody>
            <a:bodyPr/>
            <a:lstStyle/>
            <a:p>
              <a:pPr>
                <a:defRPr/>
              </a:pPr>
              <a:endParaRPr lang="es-AR"/>
            </a:p>
          </p:txBody>
        </p:sp>
        <p:sp>
          <p:nvSpPr>
            <p:cNvPr id="34861" name="Line 45"/>
            <p:cNvSpPr>
              <a:spLocks noChangeShapeType="1"/>
            </p:cNvSpPr>
            <p:nvPr/>
          </p:nvSpPr>
          <p:spPr bwMode="auto">
            <a:xfrm>
              <a:off x="2165" y="2702"/>
              <a:ext cx="1" cy="1"/>
            </a:xfrm>
            <a:prstGeom prst="line">
              <a:avLst/>
            </a:prstGeom>
            <a:grpFill/>
            <a:ln w="26988">
              <a:solidFill>
                <a:srgbClr val="FF0000"/>
              </a:solidFill>
              <a:round/>
              <a:headEnd/>
              <a:tailEnd/>
            </a:ln>
          </p:spPr>
          <p:txBody>
            <a:bodyPr/>
            <a:lstStyle/>
            <a:p>
              <a:pPr>
                <a:defRPr/>
              </a:pPr>
              <a:endParaRPr lang="es-AR"/>
            </a:p>
          </p:txBody>
        </p:sp>
        <p:sp>
          <p:nvSpPr>
            <p:cNvPr id="34862" name="Freeform 46"/>
            <p:cNvSpPr>
              <a:spLocks noEditPoints="1"/>
            </p:cNvSpPr>
            <p:nvPr/>
          </p:nvSpPr>
          <p:spPr bwMode="auto">
            <a:xfrm>
              <a:off x="2058" y="2606"/>
              <a:ext cx="39" cy="49"/>
            </a:xfrm>
            <a:custGeom>
              <a:avLst/>
              <a:gdLst/>
              <a:ahLst/>
              <a:cxnLst>
                <a:cxn ang="0">
                  <a:pos x="44" y="44"/>
                </a:cxn>
                <a:cxn ang="0">
                  <a:pos x="43" y="30"/>
                </a:cxn>
                <a:cxn ang="0">
                  <a:pos x="48" y="16"/>
                </a:cxn>
                <a:cxn ang="0">
                  <a:pos x="65" y="2"/>
                </a:cxn>
                <a:cxn ang="0">
                  <a:pos x="85" y="2"/>
                </a:cxn>
                <a:cxn ang="0">
                  <a:pos x="106" y="16"/>
                </a:cxn>
                <a:cxn ang="0">
                  <a:pos x="116" y="37"/>
                </a:cxn>
                <a:cxn ang="0">
                  <a:pos x="114" y="60"/>
                </a:cxn>
                <a:cxn ang="0">
                  <a:pos x="104" y="74"/>
                </a:cxn>
                <a:cxn ang="0">
                  <a:pos x="92" y="80"/>
                </a:cxn>
                <a:cxn ang="0">
                  <a:pos x="79" y="79"/>
                </a:cxn>
                <a:cxn ang="0">
                  <a:pos x="86" y="97"/>
                </a:cxn>
                <a:cxn ang="0">
                  <a:pos x="85" y="116"/>
                </a:cxn>
                <a:cxn ang="0">
                  <a:pos x="73" y="134"/>
                </a:cxn>
                <a:cxn ang="0">
                  <a:pos x="52" y="146"/>
                </a:cxn>
                <a:cxn ang="0">
                  <a:pos x="28" y="141"/>
                </a:cxn>
                <a:cxn ang="0">
                  <a:pos x="7" y="121"/>
                </a:cxn>
                <a:cxn ang="0">
                  <a:pos x="0" y="94"/>
                </a:cxn>
                <a:cxn ang="0">
                  <a:pos x="8" y="69"/>
                </a:cxn>
                <a:cxn ang="0">
                  <a:pos x="22" y="56"/>
                </a:cxn>
                <a:cxn ang="0">
                  <a:pos x="37" y="52"/>
                </a:cxn>
                <a:cxn ang="0">
                  <a:pos x="62" y="27"/>
                </a:cxn>
                <a:cxn ang="0">
                  <a:pos x="58" y="40"/>
                </a:cxn>
                <a:cxn ang="0">
                  <a:pos x="61" y="53"/>
                </a:cxn>
                <a:cxn ang="0">
                  <a:pos x="71" y="63"/>
                </a:cxn>
                <a:cxn ang="0">
                  <a:pos x="84" y="66"/>
                </a:cxn>
                <a:cxn ang="0">
                  <a:pos x="94" y="60"/>
                </a:cxn>
                <a:cxn ang="0">
                  <a:pos x="100" y="47"/>
                </a:cxn>
                <a:cxn ang="0">
                  <a:pos x="100" y="33"/>
                </a:cxn>
                <a:cxn ang="0">
                  <a:pos x="92" y="22"/>
                </a:cxn>
                <a:cxn ang="0">
                  <a:pos x="80" y="17"/>
                </a:cxn>
                <a:cxn ang="0">
                  <a:pos x="68" y="20"/>
                </a:cxn>
                <a:cxn ang="0">
                  <a:pos x="22" y="80"/>
                </a:cxn>
                <a:cxn ang="0">
                  <a:pos x="17" y="91"/>
                </a:cxn>
                <a:cxn ang="0">
                  <a:pos x="17" y="103"/>
                </a:cxn>
                <a:cxn ang="0">
                  <a:pos x="20" y="114"/>
                </a:cxn>
                <a:cxn ang="0">
                  <a:pos x="28" y="123"/>
                </a:cxn>
                <a:cxn ang="0">
                  <a:pos x="42" y="130"/>
                </a:cxn>
                <a:cxn ang="0">
                  <a:pos x="57" y="124"/>
                </a:cxn>
                <a:cxn ang="0">
                  <a:pos x="68" y="111"/>
                </a:cxn>
                <a:cxn ang="0">
                  <a:pos x="71" y="93"/>
                </a:cxn>
                <a:cxn ang="0">
                  <a:pos x="63" y="77"/>
                </a:cxn>
                <a:cxn ang="0">
                  <a:pos x="49" y="67"/>
                </a:cxn>
                <a:cxn ang="0">
                  <a:pos x="34" y="69"/>
                </a:cxn>
                <a:cxn ang="0">
                  <a:pos x="22" y="80"/>
                </a:cxn>
              </a:cxnLst>
              <a:rect l="0" t="0" r="r" b="b"/>
              <a:pathLst>
                <a:path w="116" h="146">
                  <a:moveTo>
                    <a:pt x="48" y="54"/>
                  </a:moveTo>
                  <a:lnTo>
                    <a:pt x="46" y="50"/>
                  </a:lnTo>
                  <a:lnTo>
                    <a:pt x="44" y="44"/>
                  </a:lnTo>
                  <a:lnTo>
                    <a:pt x="43" y="40"/>
                  </a:lnTo>
                  <a:lnTo>
                    <a:pt x="43" y="34"/>
                  </a:lnTo>
                  <a:lnTo>
                    <a:pt x="43" y="30"/>
                  </a:lnTo>
                  <a:lnTo>
                    <a:pt x="44" y="26"/>
                  </a:lnTo>
                  <a:lnTo>
                    <a:pt x="46" y="20"/>
                  </a:lnTo>
                  <a:lnTo>
                    <a:pt x="48" y="16"/>
                  </a:lnTo>
                  <a:lnTo>
                    <a:pt x="53" y="10"/>
                  </a:lnTo>
                  <a:lnTo>
                    <a:pt x="58" y="6"/>
                  </a:lnTo>
                  <a:lnTo>
                    <a:pt x="65" y="2"/>
                  </a:lnTo>
                  <a:lnTo>
                    <a:pt x="71" y="0"/>
                  </a:lnTo>
                  <a:lnTo>
                    <a:pt x="79" y="0"/>
                  </a:lnTo>
                  <a:lnTo>
                    <a:pt x="85" y="2"/>
                  </a:lnTo>
                  <a:lnTo>
                    <a:pt x="92" y="5"/>
                  </a:lnTo>
                  <a:lnTo>
                    <a:pt x="100" y="9"/>
                  </a:lnTo>
                  <a:lnTo>
                    <a:pt x="106" y="16"/>
                  </a:lnTo>
                  <a:lnTo>
                    <a:pt x="111" y="22"/>
                  </a:lnTo>
                  <a:lnTo>
                    <a:pt x="114" y="29"/>
                  </a:lnTo>
                  <a:lnTo>
                    <a:pt x="116" y="37"/>
                  </a:lnTo>
                  <a:lnTo>
                    <a:pt x="116" y="46"/>
                  </a:lnTo>
                  <a:lnTo>
                    <a:pt x="116" y="53"/>
                  </a:lnTo>
                  <a:lnTo>
                    <a:pt x="114" y="60"/>
                  </a:lnTo>
                  <a:lnTo>
                    <a:pt x="110" y="67"/>
                  </a:lnTo>
                  <a:lnTo>
                    <a:pt x="108" y="72"/>
                  </a:lnTo>
                  <a:lnTo>
                    <a:pt x="104" y="74"/>
                  </a:lnTo>
                  <a:lnTo>
                    <a:pt x="101" y="77"/>
                  </a:lnTo>
                  <a:lnTo>
                    <a:pt x="97" y="79"/>
                  </a:lnTo>
                  <a:lnTo>
                    <a:pt x="92" y="80"/>
                  </a:lnTo>
                  <a:lnTo>
                    <a:pt x="89" y="80"/>
                  </a:lnTo>
                  <a:lnTo>
                    <a:pt x="84" y="80"/>
                  </a:lnTo>
                  <a:lnTo>
                    <a:pt x="79" y="79"/>
                  </a:lnTo>
                  <a:lnTo>
                    <a:pt x="82" y="84"/>
                  </a:lnTo>
                  <a:lnTo>
                    <a:pt x="85" y="91"/>
                  </a:lnTo>
                  <a:lnTo>
                    <a:pt x="86" y="97"/>
                  </a:lnTo>
                  <a:lnTo>
                    <a:pt x="86" y="103"/>
                  </a:lnTo>
                  <a:lnTo>
                    <a:pt x="86" y="110"/>
                  </a:lnTo>
                  <a:lnTo>
                    <a:pt x="85" y="116"/>
                  </a:lnTo>
                  <a:lnTo>
                    <a:pt x="82" y="121"/>
                  </a:lnTo>
                  <a:lnTo>
                    <a:pt x="79" y="127"/>
                  </a:lnTo>
                  <a:lnTo>
                    <a:pt x="73" y="134"/>
                  </a:lnTo>
                  <a:lnTo>
                    <a:pt x="67" y="140"/>
                  </a:lnTo>
                  <a:lnTo>
                    <a:pt x="60" y="144"/>
                  </a:lnTo>
                  <a:lnTo>
                    <a:pt x="52" y="146"/>
                  </a:lnTo>
                  <a:lnTo>
                    <a:pt x="44" y="146"/>
                  </a:lnTo>
                  <a:lnTo>
                    <a:pt x="36" y="144"/>
                  </a:lnTo>
                  <a:lnTo>
                    <a:pt x="28" y="141"/>
                  </a:lnTo>
                  <a:lnTo>
                    <a:pt x="19" y="136"/>
                  </a:lnTo>
                  <a:lnTo>
                    <a:pt x="13" y="129"/>
                  </a:lnTo>
                  <a:lnTo>
                    <a:pt x="7" y="121"/>
                  </a:lnTo>
                  <a:lnTo>
                    <a:pt x="3" y="113"/>
                  </a:lnTo>
                  <a:lnTo>
                    <a:pt x="0" y="104"/>
                  </a:lnTo>
                  <a:lnTo>
                    <a:pt x="0" y="94"/>
                  </a:lnTo>
                  <a:lnTo>
                    <a:pt x="1" y="86"/>
                  </a:lnTo>
                  <a:lnTo>
                    <a:pt x="4" y="77"/>
                  </a:lnTo>
                  <a:lnTo>
                    <a:pt x="8" y="69"/>
                  </a:lnTo>
                  <a:lnTo>
                    <a:pt x="12" y="63"/>
                  </a:lnTo>
                  <a:lnTo>
                    <a:pt x="17" y="59"/>
                  </a:lnTo>
                  <a:lnTo>
                    <a:pt x="22" y="56"/>
                  </a:lnTo>
                  <a:lnTo>
                    <a:pt x="27" y="53"/>
                  </a:lnTo>
                  <a:lnTo>
                    <a:pt x="32" y="52"/>
                  </a:lnTo>
                  <a:lnTo>
                    <a:pt x="37" y="52"/>
                  </a:lnTo>
                  <a:lnTo>
                    <a:pt x="43" y="53"/>
                  </a:lnTo>
                  <a:lnTo>
                    <a:pt x="48" y="54"/>
                  </a:lnTo>
                  <a:close/>
                  <a:moveTo>
                    <a:pt x="62" y="27"/>
                  </a:moveTo>
                  <a:lnTo>
                    <a:pt x="60" y="32"/>
                  </a:lnTo>
                  <a:lnTo>
                    <a:pt x="58" y="36"/>
                  </a:lnTo>
                  <a:lnTo>
                    <a:pt x="58" y="40"/>
                  </a:lnTo>
                  <a:lnTo>
                    <a:pt x="58" y="44"/>
                  </a:lnTo>
                  <a:lnTo>
                    <a:pt x="60" y="50"/>
                  </a:lnTo>
                  <a:lnTo>
                    <a:pt x="61" y="53"/>
                  </a:lnTo>
                  <a:lnTo>
                    <a:pt x="63" y="57"/>
                  </a:lnTo>
                  <a:lnTo>
                    <a:pt x="67" y="62"/>
                  </a:lnTo>
                  <a:lnTo>
                    <a:pt x="71" y="63"/>
                  </a:lnTo>
                  <a:lnTo>
                    <a:pt x="75" y="66"/>
                  </a:lnTo>
                  <a:lnTo>
                    <a:pt x="80" y="66"/>
                  </a:lnTo>
                  <a:lnTo>
                    <a:pt x="84" y="66"/>
                  </a:lnTo>
                  <a:lnTo>
                    <a:pt x="87" y="64"/>
                  </a:lnTo>
                  <a:lnTo>
                    <a:pt x="91" y="63"/>
                  </a:lnTo>
                  <a:lnTo>
                    <a:pt x="94" y="60"/>
                  </a:lnTo>
                  <a:lnTo>
                    <a:pt x="97" y="56"/>
                  </a:lnTo>
                  <a:lnTo>
                    <a:pt x="99" y="52"/>
                  </a:lnTo>
                  <a:lnTo>
                    <a:pt x="100" y="47"/>
                  </a:lnTo>
                  <a:lnTo>
                    <a:pt x="101" y="43"/>
                  </a:lnTo>
                  <a:lnTo>
                    <a:pt x="101" y="37"/>
                  </a:lnTo>
                  <a:lnTo>
                    <a:pt x="100" y="33"/>
                  </a:lnTo>
                  <a:lnTo>
                    <a:pt x="97" y="29"/>
                  </a:lnTo>
                  <a:lnTo>
                    <a:pt x="95" y="26"/>
                  </a:lnTo>
                  <a:lnTo>
                    <a:pt x="92" y="22"/>
                  </a:lnTo>
                  <a:lnTo>
                    <a:pt x="87" y="19"/>
                  </a:lnTo>
                  <a:lnTo>
                    <a:pt x="84" y="17"/>
                  </a:lnTo>
                  <a:lnTo>
                    <a:pt x="80" y="17"/>
                  </a:lnTo>
                  <a:lnTo>
                    <a:pt x="76" y="17"/>
                  </a:lnTo>
                  <a:lnTo>
                    <a:pt x="72" y="19"/>
                  </a:lnTo>
                  <a:lnTo>
                    <a:pt x="68" y="20"/>
                  </a:lnTo>
                  <a:lnTo>
                    <a:pt x="65" y="23"/>
                  </a:lnTo>
                  <a:lnTo>
                    <a:pt x="62" y="27"/>
                  </a:lnTo>
                  <a:close/>
                  <a:moveTo>
                    <a:pt x="22" y="80"/>
                  </a:moveTo>
                  <a:lnTo>
                    <a:pt x="19" y="84"/>
                  </a:lnTo>
                  <a:lnTo>
                    <a:pt x="18" y="87"/>
                  </a:lnTo>
                  <a:lnTo>
                    <a:pt x="17" y="91"/>
                  </a:lnTo>
                  <a:lnTo>
                    <a:pt x="17" y="94"/>
                  </a:lnTo>
                  <a:lnTo>
                    <a:pt x="17" y="99"/>
                  </a:lnTo>
                  <a:lnTo>
                    <a:pt x="17" y="103"/>
                  </a:lnTo>
                  <a:lnTo>
                    <a:pt x="17" y="107"/>
                  </a:lnTo>
                  <a:lnTo>
                    <a:pt x="18" y="111"/>
                  </a:lnTo>
                  <a:lnTo>
                    <a:pt x="20" y="114"/>
                  </a:lnTo>
                  <a:lnTo>
                    <a:pt x="22" y="119"/>
                  </a:lnTo>
                  <a:lnTo>
                    <a:pt x="24" y="121"/>
                  </a:lnTo>
                  <a:lnTo>
                    <a:pt x="28" y="123"/>
                  </a:lnTo>
                  <a:lnTo>
                    <a:pt x="33" y="127"/>
                  </a:lnTo>
                  <a:lnTo>
                    <a:pt x="37" y="129"/>
                  </a:lnTo>
                  <a:lnTo>
                    <a:pt x="42" y="130"/>
                  </a:lnTo>
                  <a:lnTo>
                    <a:pt x="48" y="129"/>
                  </a:lnTo>
                  <a:lnTo>
                    <a:pt x="53" y="127"/>
                  </a:lnTo>
                  <a:lnTo>
                    <a:pt x="57" y="124"/>
                  </a:lnTo>
                  <a:lnTo>
                    <a:pt x="62" y="121"/>
                  </a:lnTo>
                  <a:lnTo>
                    <a:pt x="65" y="116"/>
                  </a:lnTo>
                  <a:lnTo>
                    <a:pt x="68" y="111"/>
                  </a:lnTo>
                  <a:lnTo>
                    <a:pt x="70" y="104"/>
                  </a:lnTo>
                  <a:lnTo>
                    <a:pt x="71" y="99"/>
                  </a:lnTo>
                  <a:lnTo>
                    <a:pt x="71" y="93"/>
                  </a:lnTo>
                  <a:lnTo>
                    <a:pt x="68" y="87"/>
                  </a:lnTo>
                  <a:lnTo>
                    <a:pt x="67" y="82"/>
                  </a:lnTo>
                  <a:lnTo>
                    <a:pt x="63" y="77"/>
                  </a:lnTo>
                  <a:lnTo>
                    <a:pt x="60" y="73"/>
                  </a:lnTo>
                  <a:lnTo>
                    <a:pt x="55" y="70"/>
                  </a:lnTo>
                  <a:lnTo>
                    <a:pt x="49" y="67"/>
                  </a:lnTo>
                  <a:lnTo>
                    <a:pt x="44" y="67"/>
                  </a:lnTo>
                  <a:lnTo>
                    <a:pt x="39" y="67"/>
                  </a:lnTo>
                  <a:lnTo>
                    <a:pt x="34" y="69"/>
                  </a:lnTo>
                  <a:lnTo>
                    <a:pt x="29" y="72"/>
                  </a:lnTo>
                  <a:lnTo>
                    <a:pt x="25" y="76"/>
                  </a:lnTo>
                  <a:lnTo>
                    <a:pt x="22" y="80"/>
                  </a:lnTo>
                  <a:close/>
                </a:path>
              </a:pathLst>
            </a:custGeom>
            <a:grpFill/>
            <a:ln w="0">
              <a:solidFill>
                <a:srgbClr val="000000"/>
              </a:solidFill>
              <a:prstDash val="solid"/>
              <a:round/>
              <a:headEnd/>
              <a:tailEnd/>
            </a:ln>
          </p:spPr>
          <p:txBody>
            <a:bodyPr/>
            <a:lstStyle/>
            <a:p>
              <a:pPr>
                <a:defRPr/>
              </a:pPr>
              <a:endParaRPr lang="es-AR"/>
            </a:p>
          </p:txBody>
        </p:sp>
        <p:sp>
          <p:nvSpPr>
            <p:cNvPr id="34863" name="Freeform 47"/>
            <p:cNvSpPr>
              <a:spLocks noEditPoints="1"/>
            </p:cNvSpPr>
            <p:nvPr/>
          </p:nvSpPr>
          <p:spPr bwMode="auto">
            <a:xfrm>
              <a:off x="2087" y="2629"/>
              <a:ext cx="38" cy="48"/>
            </a:xfrm>
            <a:custGeom>
              <a:avLst/>
              <a:gdLst/>
              <a:ahLst/>
              <a:cxnLst>
                <a:cxn ang="0">
                  <a:pos x="28" y="32"/>
                </a:cxn>
                <a:cxn ang="0">
                  <a:pos x="41" y="17"/>
                </a:cxn>
                <a:cxn ang="0">
                  <a:pos x="53" y="7"/>
                </a:cxn>
                <a:cxn ang="0">
                  <a:pos x="66" y="1"/>
                </a:cxn>
                <a:cxn ang="0">
                  <a:pos x="79" y="0"/>
                </a:cxn>
                <a:cxn ang="0">
                  <a:pos x="90" y="4"/>
                </a:cxn>
                <a:cxn ang="0">
                  <a:pos x="100" y="13"/>
                </a:cxn>
                <a:cxn ang="0">
                  <a:pos x="106" y="20"/>
                </a:cxn>
                <a:cxn ang="0">
                  <a:pos x="110" y="30"/>
                </a:cxn>
                <a:cxn ang="0">
                  <a:pos x="113" y="40"/>
                </a:cxn>
                <a:cxn ang="0">
                  <a:pos x="112" y="51"/>
                </a:cxn>
                <a:cxn ang="0">
                  <a:pos x="109" y="62"/>
                </a:cxn>
                <a:cxn ang="0">
                  <a:pos x="105" y="75"/>
                </a:cxn>
                <a:cxn ang="0">
                  <a:pos x="96" y="91"/>
                </a:cxn>
                <a:cxn ang="0">
                  <a:pos x="85" y="109"/>
                </a:cxn>
                <a:cxn ang="0">
                  <a:pos x="71" y="126"/>
                </a:cxn>
                <a:cxn ang="0">
                  <a:pos x="58" y="136"/>
                </a:cxn>
                <a:cxn ang="0">
                  <a:pos x="47" y="142"/>
                </a:cxn>
                <a:cxn ang="0">
                  <a:pos x="34" y="142"/>
                </a:cxn>
                <a:cxn ang="0">
                  <a:pos x="22" y="138"/>
                </a:cxn>
                <a:cxn ang="0">
                  <a:pos x="9" y="128"/>
                </a:cxn>
                <a:cxn ang="0">
                  <a:pos x="2" y="111"/>
                </a:cxn>
                <a:cxn ang="0">
                  <a:pos x="0" y="89"/>
                </a:cxn>
                <a:cxn ang="0">
                  <a:pos x="12" y="60"/>
                </a:cxn>
                <a:cxn ang="0">
                  <a:pos x="34" y="54"/>
                </a:cxn>
                <a:cxn ang="0">
                  <a:pos x="21" y="81"/>
                </a:cxn>
                <a:cxn ang="0">
                  <a:pos x="16" y="99"/>
                </a:cxn>
                <a:cxn ang="0">
                  <a:pos x="17" y="112"/>
                </a:cxn>
                <a:cxn ang="0">
                  <a:pos x="24" y="122"/>
                </a:cxn>
                <a:cxn ang="0">
                  <a:pos x="34" y="126"/>
                </a:cxn>
                <a:cxn ang="0">
                  <a:pos x="46" y="124"/>
                </a:cxn>
                <a:cxn ang="0">
                  <a:pos x="60" y="112"/>
                </a:cxn>
                <a:cxn ang="0">
                  <a:pos x="77" y="89"/>
                </a:cxn>
                <a:cxn ang="0">
                  <a:pos x="93" y="62"/>
                </a:cxn>
                <a:cxn ang="0">
                  <a:pos x="98" y="44"/>
                </a:cxn>
                <a:cxn ang="0">
                  <a:pos x="95" y="30"/>
                </a:cxn>
                <a:cxn ang="0">
                  <a:pos x="89" y="21"/>
                </a:cxn>
                <a:cxn ang="0">
                  <a:pos x="79" y="17"/>
                </a:cxn>
                <a:cxn ang="0">
                  <a:pos x="69" y="18"/>
                </a:cxn>
                <a:cxn ang="0">
                  <a:pos x="52" y="30"/>
                </a:cxn>
                <a:cxn ang="0">
                  <a:pos x="34" y="54"/>
                </a:cxn>
              </a:cxnLst>
              <a:rect l="0" t="0" r="r" b="b"/>
              <a:pathLst>
                <a:path w="113" h="144">
                  <a:moveTo>
                    <a:pt x="21" y="42"/>
                  </a:moveTo>
                  <a:lnTo>
                    <a:pt x="28" y="32"/>
                  </a:lnTo>
                  <a:lnTo>
                    <a:pt x="34" y="24"/>
                  </a:lnTo>
                  <a:lnTo>
                    <a:pt x="41" y="17"/>
                  </a:lnTo>
                  <a:lnTo>
                    <a:pt x="47" y="11"/>
                  </a:lnTo>
                  <a:lnTo>
                    <a:pt x="53" y="7"/>
                  </a:lnTo>
                  <a:lnTo>
                    <a:pt x="60" y="3"/>
                  </a:lnTo>
                  <a:lnTo>
                    <a:pt x="66" y="1"/>
                  </a:lnTo>
                  <a:lnTo>
                    <a:pt x="72" y="0"/>
                  </a:lnTo>
                  <a:lnTo>
                    <a:pt x="79" y="0"/>
                  </a:lnTo>
                  <a:lnTo>
                    <a:pt x="85" y="1"/>
                  </a:lnTo>
                  <a:lnTo>
                    <a:pt x="90" y="4"/>
                  </a:lnTo>
                  <a:lnTo>
                    <a:pt x="96" y="8"/>
                  </a:lnTo>
                  <a:lnTo>
                    <a:pt x="100" y="13"/>
                  </a:lnTo>
                  <a:lnTo>
                    <a:pt x="104" y="15"/>
                  </a:lnTo>
                  <a:lnTo>
                    <a:pt x="106" y="20"/>
                  </a:lnTo>
                  <a:lnTo>
                    <a:pt x="109" y="24"/>
                  </a:lnTo>
                  <a:lnTo>
                    <a:pt x="110" y="30"/>
                  </a:lnTo>
                  <a:lnTo>
                    <a:pt x="112" y="34"/>
                  </a:lnTo>
                  <a:lnTo>
                    <a:pt x="113" y="40"/>
                  </a:lnTo>
                  <a:lnTo>
                    <a:pt x="113" y="45"/>
                  </a:lnTo>
                  <a:lnTo>
                    <a:pt x="112" y="51"/>
                  </a:lnTo>
                  <a:lnTo>
                    <a:pt x="112" y="57"/>
                  </a:lnTo>
                  <a:lnTo>
                    <a:pt x="109" y="62"/>
                  </a:lnTo>
                  <a:lnTo>
                    <a:pt x="108" y="68"/>
                  </a:lnTo>
                  <a:lnTo>
                    <a:pt x="105" y="75"/>
                  </a:lnTo>
                  <a:lnTo>
                    <a:pt x="101" y="82"/>
                  </a:lnTo>
                  <a:lnTo>
                    <a:pt x="96" y="91"/>
                  </a:lnTo>
                  <a:lnTo>
                    <a:pt x="91" y="99"/>
                  </a:lnTo>
                  <a:lnTo>
                    <a:pt x="85" y="109"/>
                  </a:lnTo>
                  <a:lnTo>
                    <a:pt x="77" y="119"/>
                  </a:lnTo>
                  <a:lnTo>
                    <a:pt x="71" y="126"/>
                  </a:lnTo>
                  <a:lnTo>
                    <a:pt x="65" y="132"/>
                  </a:lnTo>
                  <a:lnTo>
                    <a:pt x="58" y="136"/>
                  </a:lnTo>
                  <a:lnTo>
                    <a:pt x="53" y="139"/>
                  </a:lnTo>
                  <a:lnTo>
                    <a:pt x="47" y="142"/>
                  </a:lnTo>
                  <a:lnTo>
                    <a:pt x="41" y="144"/>
                  </a:lnTo>
                  <a:lnTo>
                    <a:pt x="34" y="142"/>
                  </a:lnTo>
                  <a:lnTo>
                    <a:pt x="28" y="141"/>
                  </a:lnTo>
                  <a:lnTo>
                    <a:pt x="22" y="138"/>
                  </a:lnTo>
                  <a:lnTo>
                    <a:pt x="17" y="135"/>
                  </a:lnTo>
                  <a:lnTo>
                    <a:pt x="9" y="128"/>
                  </a:lnTo>
                  <a:lnTo>
                    <a:pt x="4" y="119"/>
                  </a:lnTo>
                  <a:lnTo>
                    <a:pt x="2" y="111"/>
                  </a:lnTo>
                  <a:lnTo>
                    <a:pt x="0" y="102"/>
                  </a:lnTo>
                  <a:lnTo>
                    <a:pt x="0" y="89"/>
                  </a:lnTo>
                  <a:lnTo>
                    <a:pt x="4" y="75"/>
                  </a:lnTo>
                  <a:lnTo>
                    <a:pt x="12" y="60"/>
                  </a:lnTo>
                  <a:lnTo>
                    <a:pt x="21" y="42"/>
                  </a:lnTo>
                  <a:close/>
                  <a:moveTo>
                    <a:pt x="34" y="54"/>
                  </a:moveTo>
                  <a:lnTo>
                    <a:pt x="26" y="68"/>
                  </a:lnTo>
                  <a:lnTo>
                    <a:pt x="21" y="81"/>
                  </a:lnTo>
                  <a:lnTo>
                    <a:pt x="17" y="91"/>
                  </a:lnTo>
                  <a:lnTo>
                    <a:pt x="16" y="99"/>
                  </a:lnTo>
                  <a:lnTo>
                    <a:pt x="16" y="107"/>
                  </a:lnTo>
                  <a:lnTo>
                    <a:pt x="17" y="112"/>
                  </a:lnTo>
                  <a:lnTo>
                    <a:pt x="21" y="118"/>
                  </a:lnTo>
                  <a:lnTo>
                    <a:pt x="24" y="122"/>
                  </a:lnTo>
                  <a:lnTo>
                    <a:pt x="29" y="125"/>
                  </a:lnTo>
                  <a:lnTo>
                    <a:pt x="34" y="126"/>
                  </a:lnTo>
                  <a:lnTo>
                    <a:pt x="40" y="126"/>
                  </a:lnTo>
                  <a:lnTo>
                    <a:pt x="46" y="124"/>
                  </a:lnTo>
                  <a:lnTo>
                    <a:pt x="52" y="121"/>
                  </a:lnTo>
                  <a:lnTo>
                    <a:pt x="60" y="112"/>
                  </a:lnTo>
                  <a:lnTo>
                    <a:pt x="69" y="102"/>
                  </a:lnTo>
                  <a:lnTo>
                    <a:pt x="77" y="89"/>
                  </a:lnTo>
                  <a:lnTo>
                    <a:pt x="86" y="75"/>
                  </a:lnTo>
                  <a:lnTo>
                    <a:pt x="93" y="62"/>
                  </a:lnTo>
                  <a:lnTo>
                    <a:pt x="96" y="52"/>
                  </a:lnTo>
                  <a:lnTo>
                    <a:pt x="98" y="44"/>
                  </a:lnTo>
                  <a:lnTo>
                    <a:pt x="96" y="37"/>
                  </a:lnTo>
                  <a:lnTo>
                    <a:pt x="95" y="30"/>
                  </a:lnTo>
                  <a:lnTo>
                    <a:pt x="93" y="25"/>
                  </a:lnTo>
                  <a:lnTo>
                    <a:pt x="89" y="21"/>
                  </a:lnTo>
                  <a:lnTo>
                    <a:pt x="84" y="18"/>
                  </a:lnTo>
                  <a:lnTo>
                    <a:pt x="79" y="17"/>
                  </a:lnTo>
                  <a:lnTo>
                    <a:pt x="74" y="17"/>
                  </a:lnTo>
                  <a:lnTo>
                    <a:pt x="69" y="18"/>
                  </a:lnTo>
                  <a:lnTo>
                    <a:pt x="61" y="22"/>
                  </a:lnTo>
                  <a:lnTo>
                    <a:pt x="52" y="30"/>
                  </a:lnTo>
                  <a:lnTo>
                    <a:pt x="45" y="40"/>
                  </a:lnTo>
                  <a:lnTo>
                    <a:pt x="34" y="54"/>
                  </a:lnTo>
                  <a:close/>
                </a:path>
              </a:pathLst>
            </a:custGeom>
            <a:grpFill/>
            <a:ln w="0">
              <a:solidFill>
                <a:srgbClr val="000000"/>
              </a:solidFill>
              <a:prstDash val="solid"/>
              <a:round/>
              <a:headEnd/>
              <a:tailEnd/>
            </a:ln>
          </p:spPr>
          <p:txBody>
            <a:bodyPr/>
            <a:lstStyle/>
            <a:p>
              <a:pPr>
                <a:defRPr/>
              </a:pPr>
              <a:endParaRPr lang="es-AR"/>
            </a:p>
          </p:txBody>
        </p:sp>
        <p:sp>
          <p:nvSpPr>
            <p:cNvPr id="34864" name="Freeform 48"/>
            <p:cNvSpPr>
              <a:spLocks noEditPoints="1"/>
            </p:cNvSpPr>
            <p:nvPr/>
          </p:nvSpPr>
          <p:spPr bwMode="auto">
            <a:xfrm>
              <a:off x="2115" y="2652"/>
              <a:ext cx="37" cy="48"/>
            </a:xfrm>
            <a:custGeom>
              <a:avLst/>
              <a:gdLst/>
              <a:ahLst/>
              <a:cxnLst>
                <a:cxn ang="0">
                  <a:pos x="28" y="33"/>
                </a:cxn>
                <a:cxn ang="0">
                  <a:pos x="41" y="16"/>
                </a:cxn>
                <a:cxn ang="0">
                  <a:pos x="54" y="6"/>
                </a:cxn>
                <a:cxn ang="0">
                  <a:pos x="65" y="0"/>
                </a:cxn>
                <a:cxn ang="0">
                  <a:pos x="78" y="0"/>
                </a:cxn>
                <a:cxn ang="0">
                  <a:pos x="91" y="4"/>
                </a:cxn>
                <a:cxn ang="0">
                  <a:pos x="101" y="11"/>
                </a:cxn>
                <a:cxn ang="0">
                  <a:pos x="107" y="20"/>
                </a:cxn>
                <a:cxn ang="0">
                  <a:pos x="111" y="29"/>
                </a:cxn>
                <a:cxn ang="0">
                  <a:pos x="112" y="39"/>
                </a:cxn>
                <a:cxn ang="0">
                  <a:pos x="112" y="50"/>
                </a:cxn>
                <a:cxn ang="0">
                  <a:pos x="110" y="63"/>
                </a:cxn>
                <a:cxn ang="0">
                  <a:pos x="105" y="76"/>
                </a:cxn>
                <a:cxn ang="0">
                  <a:pos x="97" y="91"/>
                </a:cxn>
                <a:cxn ang="0">
                  <a:pos x="84" y="110"/>
                </a:cxn>
                <a:cxn ang="0">
                  <a:pos x="72" y="125"/>
                </a:cxn>
                <a:cxn ang="0">
                  <a:pos x="59" y="135"/>
                </a:cxn>
                <a:cxn ang="0">
                  <a:pos x="46" y="141"/>
                </a:cxn>
                <a:cxn ang="0">
                  <a:pos x="34" y="143"/>
                </a:cxn>
                <a:cxn ang="0">
                  <a:pos x="22" y="138"/>
                </a:cxn>
                <a:cxn ang="0">
                  <a:pos x="9" y="127"/>
                </a:cxn>
                <a:cxn ang="0">
                  <a:pos x="1" y="111"/>
                </a:cxn>
                <a:cxn ang="0">
                  <a:pos x="1" y="88"/>
                </a:cxn>
                <a:cxn ang="0">
                  <a:pos x="11" y="60"/>
                </a:cxn>
                <a:cxn ang="0">
                  <a:pos x="35" y="54"/>
                </a:cxn>
                <a:cxn ang="0">
                  <a:pos x="20" y="80"/>
                </a:cxn>
                <a:cxn ang="0">
                  <a:pos x="15" y="100"/>
                </a:cxn>
                <a:cxn ang="0">
                  <a:pos x="17" y="113"/>
                </a:cxn>
                <a:cxn ang="0">
                  <a:pos x="24" y="121"/>
                </a:cxn>
                <a:cxn ang="0">
                  <a:pos x="34" y="125"/>
                </a:cxn>
                <a:cxn ang="0">
                  <a:pos x="45" y="124"/>
                </a:cxn>
                <a:cxn ang="0">
                  <a:pos x="60" y="113"/>
                </a:cxn>
                <a:cxn ang="0">
                  <a:pos x="78" y="88"/>
                </a:cxn>
                <a:cxn ang="0">
                  <a:pos x="92" y="61"/>
                </a:cxn>
                <a:cxn ang="0">
                  <a:pos x="97" y="43"/>
                </a:cxn>
                <a:cxn ang="0">
                  <a:pos x="94" y="30"/>
                </a:cxn>
                <a:cxn ang="0">
                  <a:pos x="88" y="20"/>
                </a:cxn>
                <a:cxn ang="0">
                  <a:pos x="78" y="16"/>
                </a:cxn>
                <a:cxn ang="0">
                  <a:pos x="68" y="17"/>
                </a:cxn>
                <a:cxn ang="0">
                  <a:pos x="53" y="30"/>
                </a:cxn>
                <a:cxn ang="0">
                  <a:pos x="35" y="54"/>
                </a:cxn>
              </a:cxnLst>
              <a:rect l="0" t="0" r="r" b="b"/>
              <a:pathLst>
                <a:path w="112" h="143">
                  <a:moveTo>
                    <a:pt x="21" y="43"/>
                  </a:moveTo>
                  <a:lnTo>
                    <a:pt x="28" y="33"/>
                  </a:lnTo>
                  <a:lnTo>
                    <a:pt x="34" y="24"/>
                  </a:lnTo>
                  <a:lnTo>
                    <a:pt x="41" y="16"/>
                  </a:lnTo>
                  <a:lnTo>
                    <a:pt x="48" y="10"/>
                  </a:lnTo>
                  <a:lnTo>
                    <a:pt x="54" y="6"/>
                  </a:lnTo>
                  <a:lnTo>
                    <a:pt x="59" y="3"/>
                  </a:lnTo>
                  <a:lnTo>
                    <a:pt x="65" y="0"/>
                  </a:lnTo>
                  <a:lnTo>
                    <a:pt x="72" y="0"/>
                  </a:lnTo>
                  <a:lnTo>
                    <a:pt x="78" y="0"/>
                  </a:lnTo>
                  <a:lnTo>
                    <a:pt x="84" y="1"/>
                  </a:lnTo>
                  <a:lnTo>
                    <a:pt x="91" y="4"/>
                  </a:lnTo>
                  <a:lnTo>
                    <a:pt x="96" y="9"/>
                  </a:lnTo>
                  <a:lnTo>
                    <a:pt x="101" y="11"/>
                  </a:lnTo>
                  <a:lnTo>
                    <a:pt x="103" y="16"/>
                  </a:lnTo>
                  <a:lnTo>
                    <a:pt x="107" y="20"/>
                  </a:lnTo>
                  <a:lnTo>
                    <a:pt x="108" y="24"/>
                  </a:lnTo>
                  <a:lnTo>
                    <a:pt x="111" y="29"/>
                  </a:lnTo>
                  <a:lnTo>
                    <a:pt x="112" y="34"/>
                  </a:lnTo>
                  <a:lnTo>
                    <a:pt x="112" y="39"/>
                  </a:lnTo>
                  <a:lnTo>
                    <a:pt x="112" y="44"/>
                  </a:lnTo>
                  <a:lnTo>
                    <a:pt x="112" y="50"/>
                  </a:lnTo>
                  <a:lnTo>
                    <a:pt x="111" y="56"/>
                  </a:lnTo>
                  <a:lnTo>
                    <a:pt x="110" y="63"/>
                  </a:lnTo>
                  <a:lnTo>
                    <a:pt x="107" y="68"/>
                  </a:lnTo>
                  <a:lnTo>
                    <a:pt x="105" y="76"/>
                  </a:lnTo>
                  <a:lnTo>
                    <a:pt x="101" y="83"/>
                  </a:lnTo>
                  <a:lnTo>
                    <a:pt x="97" y="91"/>
                  </a:lnTo>
                  <a:lnTo>
                    <a:pt x="91" y="100"/>
                  </a:lnTo>
                  <a:lnTo>
                    <a:pt x="84" y="110"/>
                  </a:lnTo>
                  <a:lnTo>
                    <a:pt x="78" y="118"/>
                  </a:lnTo>
                  <a:lnTo>
                    <a:pt x="72" y="125"/>
                  </a:lnTo>
                  <a:lnTo>
                    <a:pt x="65" y="131"/>
                  </a:lnTo>
                  <a:lnTo>
                    <a:pt x="59" y="135"/>
                  </a:lnTo>
                  <a:lnTo>
                    <a:pt x="53" y="140"/>
                  </a:lnTo>
                  <a:lnTo>
                    <a:pt x="46" y="141"/>
                  </a:lnTo>
                  <a:lnTo>
                    <a:pt x="40" y="143"/>
                  </a:lnTo>
                  <a:lnTo>
                    <a:pt x="34" y="143"/>
                  </a:lnTo>
                  <a:lnTo>
                    <a:pt x="28" y="141"/>
                  </a:lnTo>
                  <a:lnTo>
                    <a:pt x="22" y="138"/>
                  </a:lnTo>
                  <a:lnTo>
                    <a:pt x="16" y="134"/>
                  </a:lnTo>
                  <a:lnTo>
                    <a:pt x="9" y="127"/>
                  </a:lnTo>
                  <a:lnTo>
                    <a:pt x="4" y="120"/>
                  </a:lnTo>
                  <a:lnTo>
                    <a:pt x="1" y="111"/>
                  </a:lnTo>
                  <a:lnTo>
                    <a:pt x="0" y="101"/>
                  </a:lnTo>
                  <a:lnTo>
                    <a:pt x="1" y="88"/>
                  </a:lnTo>
                  <a:lnTo>
                    <a:pt x="5" y="74"/>
                  </a:lnTo>
                  <a:lnTo>
                    <a:pt x="11" y="60"/>
                  </a:lnTo>
                  <a:lnTo>
                    <a:pt x="21" y="43"/>
                  </a:lnTo>
                  <a:close/>
                  <a:moveTo>
                    <a:pt x="35" y="54"/>
                  </a:moveTo>
                  <a:lnTo>
                    <a:pt x="26" y="68"/>
                  </a:lnTo>
                  <a:lnTo>
                    <a:pt x="20" y="80"/>
                  </a:lnTo>
                  <a:lnTo>
                    <a:pt x="16" y="91"/>
                  </a:lnTo>
                  <a:lnTo>
                    <a:pt x="15" y="100"/>
                  </a:lnTo>
                  <a:lnTo>
                    <a:pt x="15" y="107"/>
                  </a:lnTo>
                  <a:lnTo>
                    <a:pt x="17" y="113"/>
                  </a:lnTo>
                  <a:lnTo>
                    <a:pt x="20" y="117"/>
                  </a:lnTo>
                  <a:lnTo>
                    <a:pt x="24" y="121"/>
                  </a:lnTo>
                  <a:lnTo>
                    <a:pt x="29" y="124"/>
                  </a:lnTo>
                  <a:lnTo>
                    <a:pt x="34" y="125"/>
                  </a:lnTo>
                  <a:lnTo>
                    <a:pt x="40" y="125"/>
                  </a:lnTo>
                  <a:lnTo>
                    <a:pt x="45" y="124"/>
                  </a:lnTo>
                  <a:lnTo>
                    <a:pt x="53" y="120"/>
                  </a:lnTo>
                  <a:lnTo>
                    <a:pt x="60" y="113"/>
                  </a:lnTo>
                  <a:lnTo>
                    <a:pt x="68" y="103"/>
                  </a:lnTo>
                  <a:lnTo>
                    <a:pt x="78" y="88"/>
                  </a:lnTo>
                  <a:lnTo>
                    <a:pt x="86" y="74"/>
                  </a:lnTo>
                  <a:lnTo>
                    <a:pt x="92" y="61"/>
                  </a:lnTo>
                  <a:lnTo>
                    <a:pt x="96" y="51"/>
                  </a:lnTo>
                  <a:lnTo>
                    <a:pt x="97" y="43"/>
                  </a:lnTo>
                  <a:lnTo>
                    <a:pt x="97" y="36"/>
                  </a:lnTo>
                  <a:lnTo>
                    <a:pt x="94" y="30"/>
                  </a:lnTo>
                  <a:lnTo>
                    <a:pt x="92" y="24"/>
                  </a:lnTo>
                  <a:lnTo>
                    <a:pt x="88" y="20"/>
                  </a:lnTo>
                  <a:lnTo>
                    <a:pt x="83" y="17"/>
                  </a:lnTo>
                  <a:lnTo>
                    <a:pt x="78" y="16"/>
                  </a:lnTo>
                  <a:lnTo>
                    <a:pt x="73" y="16"/>
                  </a:lnTo>
                  <a:lnTo>
                    <a:pt x="68" y="17"/>
                  </a:lnTo>
                  <a:lnTo>
                    <a:pt x="60" y="21"/>
                  </a:lnTo>
                  <a:lnTo>
                    <a:pt x="53" y="30"/>
                  </a:lnTo>
                  <a:lnTo>
                    <a:pt x="44" y="40"/>
                  </a:lnTo>
                  <a:lnTo>
                    <a:pt x="35" y="54"/>
                  </a:lnTo>
                  <a:close/>
                </a:path>
              </a:pathLst>
            </a:custGeom>
            <a:grpFill/>
            <a:ln w="0">
              <a:solidFill>
                <a:srgbClr val="000000"/>
              </a:solidFill>
              <a:prstDash val="solid"/>
              <a:round/>
              <a:headEnd/>
              <a:tailEnd/>
            </a:ln>
          </p:spPr>
          <p:txBody>
            <a:bodyPr/>
            <a:lstStyle/>
            <a:p>
              <a:pPr>
                <a:defRPr/>
              </a:pPr>
              <a:endParaRPr lang="es-AR"/>
            </a:p>
          </p:txBody>
        </p:sp>
        <p:sp>
          <p:nvSpPr>
            <p:cNvPr id="34865" name="Line 49"/>
            <p:cNvSpPr>
              <a:spLocks noChangeShapeType="1"/>
            </p:cNvSpPr>
            <p:nvPr/>
          </p:nvSpPr>
          <p:spPr bwMode="auto">
            <a:xfrm flipH="1" flipV="1">
              <a:off x="2040" y="2602"/>
              <a:ext cx="6" cy="3"/>
            </a:xfrm>
            <a:prstGeom prst="line">
              <a:avLst/>
            </a:prstGeom>
            <a:grpFill/>
            <a:ln w="26988">
              <a:solidFill>
                <a:srgbClr val="FF0000"/>
              </a:solidFill>
              <a:round/>
              <a:headEnd/>
              <a:tailEnd/>
            </a:ln>
          </p:spPr>
          <p:txBody>
            <a:bodyPr/>
            <a:lstStyle/>
            <a:p>
              <a:pPr>
                <a:defRPr/>
              </a:pPr>
              <a:endParaRPr lang="es-AR"/>
            </a:p>
          </p:txBody>
        </p:sp>
        <p:sp>
          <p:nvSpPr>
            <p:cNvPr id="34866" name="Freeform 50"/>
            <p:cNvSpPr>
              <a:spLocks/>
            </p:cNvSpPr>
            <p:nvPr/>
          </p:nvSpPr>
          <p:spPr bwMode="auto">
            <a:xfrm>
              <a:off x="1378" y="2109"/>
              <a:ext cx="662" cy="493"/>
            </a:xfrm>
            <a:custGeom>
              <a:avLst/>
              <a:gdLst/>
              <a:ahLst/>
              <a:cxnLst>
                <a:cxn ang="0">
                  <a:pos x="1961" y="1461"/>
                </a:cxn>
                <a:cxn ang="0">
                  <a:pos x="1923" y="1425"/>
                </a:cxn>
                <a:cxn ang="0">
                  <a:pos x="1880" y="1377"/>
                </a:cxn>
                <a:cxn ang="0">
                  <a:pos x="1842" y="1334"/>
                </a:cxn>
                <a:cxn ang="0">
                  <a:pos x="1812" y="1303"/>
                </a:cxn>
                <a:cxn ang="0">
                  <a:pos x="1775" y="1264"/>
                </a:cxn>
                <a:cxn ang="0">
                  <a:pos x="1732" y="1222"/>
                </a:cxn>
                <a:cxn ang="0">
                  <a:pos x="1691" y="1179"/>
                </a:cxn>
                <a:cxn ang="0">
                  <a:pos x="1654" y="1143"/>
                </a:cxn>
                <a:cxn ang="0">
                  <a:pos x="1622" y="1112"/>
                </a:cxn>
                <a:cxn ang="0">
                  <a:pos x="1584" y="1073"/>
                </a:cxn>
                <a:cxn ang="0">
                  <a:pos x="1543" y="1029"/>
                </a:cxn>
                <a:cxn ang="0">
                  <a:pos x="1500" y="986"/>
                </a:cxn>
                <a:cxn ang="0">
                  <a:pos x="1466" y="952"/>
                </a:cxn>
                <a:cxn ang="0">
                  <a:pos x="1429" y="921"/>
                </a:cxn>
                <a:cxn ang="0">
                  <a:pos x="1377" y="890"/>
                </a:cxn>
                <a:cxn ang="0">
                  <a:pos x="1330" y="878"/>
                </a:cxn>
                <a:cxn ang="0">
                  <a:pos x="1267" y="888"/>
                </a:cxn>
                <a:cxn ang="0">
                  <a:pos x="1226" y="905"/>
                </a:cxn>
                <a:cxn ang="0">
                  <a:pos x="1183" y="929"/>
                </a:cxn>
                <a:cxn ang="0">
                  <a:pos x="1140" y="952"/>
                </a:cxn>
                <a:cxn ang="0">
                  <a:pos x="1078" y="981"/>
                </a:cxn>
                <a:cxn ang="0">
                  <a:pos x="1035" y="994"/>
                </a:cxn>
                <a:cxn ang="0">
                  <a:pos x="972" y="996"/>
                </a:cxn>
                <a:cxn ang="0">
                  <a:pos x="925" y="985"/>
                </a:cxn>
                <a:cxn ang="0">
                  <a:pos x="867" y="954"/>
                </a:cxn>
                <a:cxn ang="0">
                  <a:pos x="829" y="921"/>
                </a:cxn>
                <a:cxn ang="0">
                  <a:pos x="801" y="890"/>
                </a:cxn>
                <a:cxn ang="0">
                  <a:pos x="761" y="825"/>
                </a:cxn>
                <a:cxn ang="0">
                  <a:pos x="739" y="780"/>
                </a:cxn>
                <a:cxn ang="0">
                  <a:pos x="718" y="719"/>
                </a:cxn>
                <a:cxn ang="0">
                  <a:pos x="698" y="642"/>
                </a:cxn>
                <a:cxn ang="0">
                  <a:pos x="686" y="572"/>
                </a:cxn>
                <a:cxn ang="0">
                  <a:pos x="693" y="476"/>
                </a:cxn>
                <a:cxn ang="0">
                  <a:pos x="718" y="415"/>
                </a:cxn>
                <a:cxn ang="0">
                  <a:pos x="742" y="381"/>
                </a:cxn>
                <a:cxn ang="0">
                  <a:pos x="782" y="334"/>
                </a:cxn>
                <a:cxn ang="0">
                  <a:pos x="818" y="285"/>
                </a:cxn>
                <a:cxn ang="0">
                  <a:pos x="845" y="231"/>
                </a:cxn>
                <a:cxn ang="0">
                  <a:pos x="857" y="159"/>
                </a:cxn>
                <a:cxn ang="0">
                  <a:pos x="845" y="92"/>
                </a:cxn>
                <a:cxn ang="0">
                  <a:pos x="809" y="32"/>
                </a:cxn>
                <a:cxn ang="0">
                  <a:pos x="761" y="3"/>
                </a:cxn>
                <a:cxn ang="0">
                  <a:pos x="698" y="8"/>
                </a:cxn>
                <a:cxn ang="0">
                  <a:pos x="655" y="32"/>
                </a:cxn>
                <a:cxn ang="0">
                  <a:pos x="613" y="72"/>
                </a:cxn>
                <a:cxn ang="0">
                  <a:pos x="570" y="124"/>
                </a:cxn>
                <a:cxn ang="0">
                  <a:pos x="545" y="159"/>
                </a:cxn>
                <a:cxn ang="0">
                  <a:pos x="507" y="206"/>
                </a:cxn>
                <a:cxn ang="0">
                  <a:pos x="465" y="244"/>
                </a:cxn>
                <a:cxn ang="0">
                  <a:pos x="422" y="271"/>
                </a:cxn>
                <a:cxn ang="0">
                  <a:pos x="381" y="290"/>
                </a:cxn>
                <a:cxn ang="0">
                  <a:pos x="317" y="307"/>
                </a:cxn>
                <a:cxn ang="0">
                  <a:pos x="254" y="315"/>
                </a:cxn>
                <a:cxn ang="0">
                  <a:pos x="190" y="317"/>
                </a:cxn>
                <a:cxn ang="0">
                  <a:pos x="127" y="312"/>
                </a:cxn>
                <a:cxn ang="0">
                  <a:pos x="63" y="301"/>
                </a:cxn>
                <a:cxn ang="0">
                  <a:pos x="10" y="285"/>
                </a:cxn>
              </a:cxnLst>
              <a:rect l="0" t="0" r="r" b="b"/>
              <a:pathLst>
                <a:path w="1986" h="1478">
                  <a:moveTo>
                    <a:pt x="1986" y="1478"/>
                  </a:moveTo>
                  <a:lnTo>
                    <a:pt x="1965" y="1464"/>
                  </a:lnTo>
                  <a:lnTo>
                    <a:pt x="1961" y="1461"/>
                  </a:lnTo>
                  <a:lnTo>
                    <a:pt x="1943" y="1448"/>
                  </a:lnTo>
                  <a:lnTo>
                    <a:pt x="1925" y="1430"/>
                  </a:lnTo>
                  <a:lnTo>
                    <a:pt x="1923" y="1425"/>
                  </a:lnTo>
                  <a:lnTo>
                    <a:pt x="1901" y="1401"/>
                  </a:lnTo>
                  <a:lnTo>
                    <a:pt x="1898" y="1398"/>
                  </a:lnTo>
                  <a:lnTo>
                    <a:pt x="1880" y="1377"/>
                  </a:lnTo>
                  <a:lnTo>
                    <a:pt x="1870" y="1365"/>
                  </a:lnTo>
                  <a:lnTo>
                    <a:pt x="1859" y="1353"/>
                  </a:lnTo>
                  <a:lnTo>
                    <a:pt x="1842" y="1334"/>
                  </a:lnTo>
                  <a:lnTo>
                    <a:pt x="1838" y="1330"/>
                  </a:lnTo>
                  <a:lnTo>
                    <a:pt x="1817" y="1307"/>
                  </a:lnTo>
                  <a:lnTo>
                    <a:pt x="1812" y="1303"/>
                  </a:lnTo>
                  <a:lnTo>
                    <a:pt x="1795" y="1286"/>
                  </a:lnTo>
                  <a:lnTo>
                    <a:pt x="1781" y="1270"/>
                  </a:lnTo>
                  <a:lnTo>
                    <a:pt x="1775" y="1264"/>
                  </a:lnTo>
                  <a:lnTo>
                    <a:pt x="1754" y="1243"/>
                  </a:lnTo>
                  <a:lnTo>
                    <a:pt x="1750" y="1239"/>
                  </a:lnTo>
                  <a:lnTo>
                    <a:pt x="1732" y="1222"/>
                  </a:lnTo>
                  <a:lnTo>
                    <a:pt x="1718" y="1207"/>
                  </a:lnTo>
                  <a:lnTo>
                    <a:pt x="1711" y="1200"/>
                  </a:lnTo>
                  <a:lnTo>
                    <a:pt x="1691" y="1179"/>
                  </a:lnTo>
                  <a:lnTo>
                    <a:pt x="1685" y="1176"/>
                  </a:lnTo>
                  <a:lnTo>
                    <a:pt x="1669" y="1159"/>
                  </a:lnTo>
                  <a:lnTo>
                    <a:pt x="1654" y="1143"/>
                  </a:lnTo>
                  <a:lnTo>
                    <a:pt x="1648" y="1137"/>
                  </a:lnTo>
                  <a:lnTo>
                    <a:pt x="1627" y="1116"/>
                  </a:lnTo>
                  <a:lnTo>
                    <a:pt x="1622" y="1112"/>
                  </a:lnTo>
                  <a:lnTo>
                    <a:pt x="1606" y="1095"/>
                  </a:lnTo>
                  <a:lnTo>
                    <a:pt x="1591" y="1080"/>
                  </a:lnTo>
                  <a:lnTo>
                    <a:pt x="1584" y="1073"/>
                  </a:lnTo>
                  <a:lnTo>
                    <a:pt x="1563" y="1051"/>
                  </a:lnTo>
                  <a:lnTo>
                    <a:pt x="1560" y="1048"/>
                  </a:lnTo>
                  <a:lnTo>
                    <a:pt x="1543" y="1029"/>
                  </a:lnTo>
                  <a:lnTo>
                    <a:pt x="1530" y="1016"/>
                  </a:lnTo>
                  <a:lnTo>
                    <a:pt x="1521" y="1008"/>
                  </a:lnTo>
                  <a:lnTo>
                    <a:pt x="1500" y="986"/>
                  </a:lnTo>
                  <a:lnTo>
                    <a:pt x="1499" y="985"/>
                  </a:lnTo>
                  <a:lnTo>
                    <a:pt x="1478" y="965"/>
                  </a:lnTo>
                  <a:lnTo>
                    <a:pt x="1466" y="952"/>
                  </a:lnTo>
                  <a:lnTo>
                    <a:pt x="1458" y="945"/>
                  </a:lnTo>
                  <a:lnTo>
                    <a:pt x="1437" y="927"/>
                  </a:lnTo>
                  <a:lnTo>
                    <a:pt x="1429" y="921"/>
                  </a:lnTo>
                  <a:lnTo>
                    <a:pt x="1415" y="911"/>
                  </a:lnTo>
                  <a:lnTo>
                    <a:pt x="1395" y="897"/>
                  </a:lnTo>
                  <a:lnTo>
                    <a:pt x="1377" y="890"/>
                  </a:lnTo>
                  <a:lnTo>
                    <a:pt x="1373" y="887"/>
                  </a:lnTo>
                  <a:lnTo>
                    <a:pt x="1352" y="881"/>
                  </a:lnTo>
                  <a:lnTo>
                    <a:pt x="1330" y="878"/>
                  </a:lnTo>
                  <a:lnTo>
                    <a:pt x="1310" y="878"/>
                  </a:lnTo>
                  <a:lnTo>
                    <a:pt x="1289" y="882"/>
                  </a:lnTo>
                  <a:lnTo>
                    <a:pt x="1267" y="888"/>
                  </a:lnTo>
                  <a:lnTo>
                    <a:pt x="1265" y="890"/>
                  </a:lnTo>
                  <a:lnTo>
                    <a:pt x="1247" y="897"/>
                  </a:lnTo>
                  <a:lnTo>
                    <a:pt x="1226" y="905"/>
                  </a:lnTo>
                  <a:lnTo>
                    <a:pt x="1204" y="917"/>
                  </a:lnTo>
                  <a:lnTo>
                    <a:pt x="1197" y="921"/>
                  </a:lnTo>
                  <a:lnTo>
                    <a:pt x="1183" y="929"/>
                  </a:lnTo>
                  <a:lnTo>
                    <a:pt x="1162" y="941"/>
                  </a:lnTo>
                  <a:lnTo>
                    <a:pt x="1141" y="952"/>
                  </a:lnTo>
                  <a:lnTo>
                    <a:pt x="1140" y="952"/>
                  </a:lnTo>
                  <a:lnTo>
                    <a:pt x="1120" y="964"/>
                  </a:lnTo>
                  <a:lnTo>
                    <a:pt x="1098" y="974"/>
                  </a:lnTo>
                  <a:lnTo>
                    <a:pt x="1078" y="981"/>
                  </a:lnTo>
                  <a:lnTo>
                    <a:pt x="1066" y="985"/>
                  </a:lnTo>
                  <a:lnTo>
                    <a:pt x="1056" y="988"/>
                  </a:lnTo>
                  <a:lnTo>
                    <a:pt x="1035" y="994"/>
                  </a:lnTo>
                  <a:lnTo>
                    <a:pt x="1015" y="996"/>
                  </a:lnTo>
                  <a:lnTo>
                    <a:pt x="993" y="998"/>
                  </a:lnTo>
                  <a:lnTo>
                    <a:pt x="972" y="996"/>
                  </a:lnTo>
                  <a:lnTo>
                    <a:pt x="950" y="992"/>
                  </a:lnTo>
                  <a:lnTo>
                    <a:pt x="930" y="986"/>
                  </a:lnTo>
                  <a:lnTo>
                    <a:pt x="925" y="985"/>
                  </a:lnTo>
                  <a:lnTo>
                    <a:pt x="909" y="978"/>
                  </a:lnTo>
                  <a:lnTo>
                    <a:pt x="887" y="966"/>
                  </a:lnTo>
                  <a:lnTo>
                    <a:pt x="867" y="954"/>
                  </a:lnTo>
                  <a:lnTo>
                    <a:pt x="866" y="952"/>
                  </a:lnTo>
                  <a:lnTo>
                    <a:pt x="845" y="937"/>
                  </a:lnTo>
                  <a:lnTo>
                    <a:pt x="829" y="921"/>
                  </a:lnTo>
                  <a:lnTo>
                    <a:pt x="824" y="915"/>
                  </a:lnTo>
                  <a:lnTo>
                    <a:pt x="802" y="891"/>
                  </a:lnTo>
                  <a:lnTo>
                    <a:pt x="801" y="890"/>
                  </a:lnTo>
                  <a:lnTo>
                    <a:pt x="782" y="862"/>
                  </a:lnTo>
                  <a:lnTo>
                    <a:pt x="778" y="858"/>
                  </a:lnTo>
                  <a:lnTo>
                    <a:pt x="761" y="825"/>
                  </a:lnTo>
                  <a:lnTo>
                    <a:pt x="761" y="825"/>
                  </a:lnTo>
                  <a:lnTo>
                    <a:pt x="746" y="794"/>
                  </a:lnTo>
                  <a:lnTo>
                    <a:pt x="739" y="780"/>
                  </a:lnTo>
                  <a:lnTo>
                    <a:pt x="733" y="763"/>
                  </a:lnTo>
                  <a:lnTo>
                    <a:pt x="722" y="730"/>
                  </a:lnTo>
                  <a:lnTo>
                    <a:pt x="718" y="719"/>
                  </a:lnTo>
                  <a:lnTo>
                    <a:pt x="713" y="699"/>
                  </a:lnTo>
                  <a:lnTo>
                    <a:pt x="704" y="667"/>
                  </a:lnTo>
                  <a:lnTo>
                    <a:pt x="698" y="642"/>
                  </a:lnTo>
                  <a:lnTo>
                    <a:pt x="695" y="634"/>
                  </a:lnTo>
                  <a:lnTo>
                    <a:pt x="690" y="603"/>
                  </a:lnTo>
                  <a:lnTo>
                    <a:pt x="686" y="572"/>
                  </a:lnTo>
                  <a:lnTo>
                    <a:pt x="685" y="540"/>
                  </a:lnTo>
                  <a:lnTo>
                    <a:pt x="686" y="508"/>
                  </a:lnTo>
                  <a:lnTo>
                    <a:pt x="693" y="476"/>
                  </a:lnTo>
                  <a:lnTo>
                    <a:pt x="698" y="462"/>
                  </a:lnTo>
                  <a:lnTo>
                    <a:pt x="704" y="445"/>
                  </a:lnTo>
                  <a:lnTo>
                    <a:pt x="718" y="415"/>
                  </a:lnTo>
                  <a:lnTo>
                    <a:pt x="719" y="412"/>
                  </a:lnTo>
                  <a:lnTo>
                    <a:pt x="739" y="384"/>
                  </a:lnTo>
                  <a:lnTo>
                    <a:pt x="742" y="381"/>
                  </a:lnTo>
                  <a:lnTo>
                    <a:pt x="761" y="358"/>
                  </a:lnTo>
                  <a:lnTo>
                    <a:pt x="768" y="350"/>
                  </a:lnTo>
                  <a:lnTo>
                    <a:pt x="782" y="334"/>
                  </a:lnTo>
                  <a:lnTo>
                    <a:pt x="795" y="318"/>
                  </a:lnTo>
                  <a:lnTo>
                    <a:pt x="802" y="307"/>
                  </a:lnTo>
                  <a:lnTo>
                    <a:pt x="818" y="285"/>
                  </a:lnTo>
                  <a:lnTo>
                    <a:pt x="824" y="277"/>
                  </a:lnTo>
                  <a:lnTo>
                    <a:pt x="837" y="254"/>
                  </a:lnTo>
                  <a:lnTo>
                    <a:pt x="845" y="231"/>
                  </a:lnTo>
                  <a:lnTo>
                    <a:pt x="848" y="223"/>
                  </a:lnTo>
                  <a:lnTo>
                    <a:pt x="856" y="190"/>
                  </a:lnTo>
                  <a:lnTo>
                    <a:pt x="857" y="159"/>
                  </a:lnTo>
                  <a:lnTo>
                    <a:pt x="854" y="127"/>
                  </a:lnTo>
                  <a:lnTo>
                    <a:pt x="847" y="94"/>
                  </a:lnTo>
                  <a:lnTo>
                    <a:pt x="845" y="92"/>
                  </a:lnTo>
                  <a:lnTo>
                    <a:pt x="833" y="63"/>
                  </a:lnTo>
                  <a:lnTo>
                    <a:pt x="824" y="52"/>
                  </a:lnTo>
                  <a:lnTo>
                    <a:pt x="809" y="32"/>
                  </a:lnTo>
                  <a:lnTo>
                    <a:pt x="802" y="26"/>
                  </a:lnTo>
                  <a:lnTo>
                    <a:pt x="782" y="12"/>
                  </a:lnTo>
                  <a:lnTo>
                    <a:pt x="761" y="3"/>
                  </a:lnTo>
                  <a:lnTo>
                    <a:pt x="739" y="0"/>
                  </a:lnTo>
                  <a:lnTo>
                    <a:pt x="718" y="2"/>
                  </a:lnTo>
                  <a:lnTo>
                    <a:pt x="698" y="8"/>
                  </a:lnTo>
                  <a:lnTo>
                    <a:pt x="676" y="17"/>
                  </a:lnTo>
                  <a:lnTo>
                    <a:pt x="655" y="32"/>
                  </a:lnTo>
                  <a:lnTo>
                    <a:pt x="655" y="32"/>
                  </a:lnTo>
                  <a:lnTo>
                    <a:pt x="634" y="50"/>
                  </a:lnTo>
                  <a:lnTo>
                    <a:pt x="619" y="63"/>
                  </a:lnTo>
                  <a:lnTo>
                    <a:pt x="613" y="72"/>
                  </a:lnTo>
                  <a:lnTo>
                    <a:pt x="591" y="94"/>
                  </a:lnTo>
                  <a:lnTo>
                    <a:pt x="591" y="96"/>
                  </a:lnTo>
                  <a:lnTo>
                    <a:pt x="570" y="124"/>
                  </a:lnTo>
                  <a:lnTo>
                    <a:pt x="567" y="127"/>
                  </a:lnTo>
                  <a:lnTo>
                    <a:pt x="550" y="153"/>
                  </a:lnTo>
                  <a:lnTo>
                    <a:pt x="545" y="159"/>
                  </a:lnTo>
                  <a:lnTo>
                    <a:pt x="528" y="180"/>
                  </a:lnTo>
                  <a:lnTo>
                    <a:pt x="519" y="190"/>
                  </a:lnTo>
                  <a:lnTo>
                    <a:pt x="507" y="206"/>
                  </a:lnTo>
                  <a:lnTo>
                    <a:pt x="489" y="223"/>
                  </a:lnTo>
                  <a:lnTo>
                    <a:pt x="487" y="226"/>
                  </a:lnTo>
                  <a:lnTo>
                    <a:pt x="465" y="244"/>
                  </a:lnTo>
                  <a:lnTo>
                    <a:pt x="450" y="254"/>
                  </a:lnTo>
                  <a:lnTo>
                    <a:pt x="444" y="258"/>
                  </a:lnTo>
                  <a:lnTo>
                    <a:pt x="422" y="271"/>
                  </a:lnTo>
                  <a:lnTo>
                    <a:pt x="402" y="281"/>
                  </a:lnTo>
                  <a:lnTo>
                    <a:pt x="389" y="285"/>
                  </a:lnTo>
                  <a:lnTo>
                    <a:pt x="381" y="290"/>
                  </a:lnTo>
                  <a:lnTo>
                    <a:pt x="359" y="297"/>
                  </a:lnTo>
                  <a:lnTo>
                    <a:pt x="338" y="302"/>
                  </a:lnTo>
                  <a:lnTo>
                    <a:pt x="317" y="307"/>
                  </a:lnTo>
                  <a:lnTo>
                    <a:pt x="296" y="311"/>
                  </a:lnTo>
                  <a:lnTo>
                    <a:pt x="274" y="314"/>
                  </a:lnTo>
                  <a:lnTo>
                    <a:pt x="254" y="315"/>
                  </a:lnTo>
                  <a:lnTo>
                    <a:pt x="233" y="317"/>
                  </a:lnTo>
                  <a:lnTo>
                    <a:pt x="211" y="317"/>
                  </a:lnTo>
                  <a:lnTo>
                    <a:pt x="190" y="317"/>
                  </a:lnTo>
                  <a:lnTo>
                    <a:pt x="170" y="315"/>
                  </a:lnTo>
                  <a:lnTo>
                    <a:pt x="148" y="314"/>
                  </a:lnTo>
                  <a:lnTo>
                    <a:pt x="127" y="312"/>
                  </a:lnTo>
                  <a:lnTo>
                    <a:pt x="106" y="310"/>
                  </a:lnTo>
                  <a:lnTo>
                    <a:pt x="85" y="305"/>
                  </a:lnTo>
                  <a:lnTo>
                    <a:pt x="63" y="301"/>
                  </a:lnTo>
                  <a:lnTo>
                    <a:pt x="42" y="295"/>
                  </a:lnTo>
                  <a:lnTo>
                    <a:pt x="22" y="290"/>
                  </a:lnTo>
                  <a:lnTo>
                    <a:pt x="10" y="285"/>
                  </a:lnTo>
                  <a:lnTo>
                    <a:pt x="0" y="283"/>
                  </a:lnTo>
                </a:path>
              </a:pathLst>
            </a:custGeom>
            <a:grpFill/>
            <a:ln w="26988">
              <a:solidFill>
                <a:srgbClr val="FF0000"/>
              </a:solidFill>
              <a:prstDash val="solid"/>
              <a:round/>
              <a:headEnd/>
              <a:tailEnd/>
            </a:ln>
          </p:spPr>
          <p:txBody>
            <a:bodyPr/>
            <a:lstStyle/>
            <a:p>
              <a:pPr>
                <a:defRPr/>
              </a:pPr>
              <a:endParaRPr lang="es-AR"/>
            </a:p>
          </p:txBody>
        </p:sp>
        <p:sp>
          <p:nvSpPr>
            <p:cNvPr id="34867" name="Line 51"/>
            <p:cNvSpPr>
              <a:spLocks noChangeShapeType="1"/>
            </p:cNvSpPr>
            <p:nvPr/>
          </p:nvSpPr>
          <p:spPr bwMode="auto">
            <a:xfrm>
              <a:off x="1378" y="2203"/>
              <a:ext cx="1" cy="1"/>
            </a:xfrm>
            <a:prstGeom prst="line">
              <a:avLst/>
            </a:prstGeom>
            <a:grpFill/>
            <a:ln w="26988">
              <a:solidFill>
                <a:srgbClr val="FF0000"/>
              </a:solidFill>
              <a:round/>
              <a:headEnd/>
              <a:tailEnd/>
            </a:ln>
          </p:spPr>
          <p:txBody>
            <a:bodyPr/>
            <a:lstStyle/>
            <a:p>
              <a:pPr>
                <a:defRPr/>
              </a:pPr>
              <a:endParaRPr lang="es-AR"/>
            </a:p>
          </p:txBody>
        </p:sp>
        <p:sp>
          <p:nvSpPr>
            <p:cNvPr id="34868" name="Freeform 52"/>
            <p:cNvSpPr>
              <a:spLocks noEditPoints="1"/>
            </p:cNvSpPr>
            <p:nvPr/>
          </p:nvSpPr>
          <p:spPr bwMode="auto">
            <a:xfrm>
              <a:off x="1289" y="2086"/>
              <a:ext cx="42" cy="45"/>
            </a:xfrm>
            <a:custGeom>
              <a:avLst/>
              <a:gdLst/>
              <a:ahLst/>
              <a:cxnLst>
                <a:cxn ang="0">
                  <a:pos x="56" y="34"/>
                </a:cxn>
                <a:cxn ang="0">
                  <a:pos x="57" y="20"/>
                </a:cxn>
                <a:cxn ang="0">
                  <a:pos x="66" y="9"/>
                </a:cxn>
                <a:cxn ang="0">
                  <a:pos x="85" y="0"/>
                </a:cxn>
                <a:cxn ang="0">
                  <a:pos x="105" y="4"/>
                </a:cxn>
                <a:cxn ang="0">
                  <a:pos x="122" y="24"/>
                </a:cxn>
                <a:cxn ang="0">
                  <a:pos x="127" y="48"/>
                </a:cxn>
                <a:cxn ang="0">
                  <a:pos x="119" y="70"/>
                </a:cxn>
                <a:cxn ang="0">
                  <a:pos x="107" y="81"/>
                </a:cxn>
                <a:cxn ang="0">
                  <a:pos x="94" y="83"/>
                </a:cxn>
                <a:cxn ang="0">
                  <a:pos x="81" y="78"/>
                </a:cxn>
                <a:cxn ang="0">
                  <a:pos x="84" y="97"/>
                </a:cxn>
                <a:cxn ang="0">
                  <a:pos x="78" y="114"/>
                </a:cxn>
                <a:cxn ang="0">
                  <a:pos x="64" y="130"/>
                </a:cxn>
                <a:cxn ang="0">
                  <a:pos x="40" y="134"/>
                </a:cxn>
                <a:cxn ang="0">
                  <a:pos x="17" y="123"/>
                </a:cxn>
                <a:cxn ang="0">
                  <a:pos x="2" y="97"/>
                </a:cxn>
                <a:cxn ang="0">
                  <a:pos x="2" y="70"/>
                </a:cxn>
                <a:cxn ang="0">
                  <a:pos x="16" y="47"/>
                </a:cxn>
                <a:cxn ang="0">
                  <a:pos x="31" y="38"/>
                </a:cxn>
                <a:cxn ang="0">
                  <a:pos x="47" y="38"/>
                </a:cxn>
                <a:cxn ang="0">
                  <a:pos x="78" y="23"/>
                </a:cxn>
                <a:cxn ang="0">
                  <a:pos x="70" y="34"/>
                </a:cxn>
                <a:cxn ang="0">
                  <a:pos x="70" y="48"/>
                </a:cxn>
                <a:cxn ang="0">
                  <a:pos x="78" y="60"/>
                </a:cxn>
                <a:cxn ang="0">
                  <a:pos x="89" y="66"/>
                </a:cxn>
                <a:cxn ang="0">
                  <a:pos x="100" y="64"/>
                </a:cxn>
                <a:cxn ang="0">
                  <a:pos x="109" y="54"/>
                </a:cxn>
                <a:cxn ang="0">
                  <a:pos x="112" y="40"/>
                </a:cxn>
                <a:cxn ang="0">
                  <a:pos x="107" y="27"/>
                </a:cxn>
                <a:cxn ang="0">
                  <a:pos x="96" y="19"/>
                </a:cxn>
                <a:cxn ang="0">
                  <a:pos x="84" y="19"/>
                </a:cxn>
                <a:cxn ang="0">
                  <a:pos x="26" y="63"/>
                </a:cxn>
                <a:cxn ang="0">
                  <a:pos x="18" y="71"/>
                </a:cxn>
                <a:cxn ang="0">
                  <a:pos x="16" y="83"/>
                </a:cxn>
                <a:cxn ang="0">
                  <a:pos x="16" y="94"/>
                </a:cxn>
                <a:cxn ang="0">
                  <a:pos x="22" y="105"/>
                </a:cxn>
                <a:cxn ang="0">
                  <a:pos x="35" y="115"/>
                </a:cxn>
                <a:cxn ang="0">
                  <a:pos x="50" y="115"/>
                </a:cxn>
                <a:cxn ang="0">
                  <a:pos x="64" y="105"/>
                </a:cxn>
                <a:cxn ang="0">
                  <a:pos x="70" y="88"/>
                </a:cxn>
                <a:cxn ang="0">
                  <a:pos x="66" y="71"/>
                </a:cxn>
                <a:cxn ang="0">
                  <a:pos x="55" y="58"/>
                </a:cxn>
                <a:cxn ang="0">
                  <a:pos x="40" y="56"/>
                </a:cxn>
                <a:cxn ang="0">
                  <a:pos x="26" y="63"/>
                </a:cxn>
              </a:cxnLst>
              <a:rect l="0" t="0" r="r" b="b"/>
              <a:pathLst>
                <a:path w="127" h="134">
                  <a:moveTo>
                    <a:pt x="57" y="46"/>
                  </a:moveTo>
                  <a:lnTo>
                    <a:pt x="56" y="40"/>
                  </a:lnTo>
                  <a:lnTo>
                    <a:pt x="56" y="34"/>
                  </a:lnTo>
                  <a:lnTo>
                    <a:pt x="56" y="29"/>
                  </a:lnTo>
                  <a:lnTo>
                    <a:pt x="56" y="24"/>
                  </a:lnTo>
                  <a:lnTo>
                    <a:pt x="57" y="20"/>
                  </a:lnTo>
                  <a:lnTo>
                    <a:pt x="60" y="16"/>
                  </a:lnTo>
                  <a:lnTo>
                    <a:pt x="62" y="11"/>
                  </a:lnTo>
                  <a:lnTo>
                    <a:pt x="66" y="9"/>
                  </a:lnTo>
                  <a:lnTo>
                    <a:pt x="72" y="4"/>
                  </a:lnTo>
                  <a:lnTo>
                    <a:pt x="79" y="1"/>
                  </a:lnTo>
                  <a:lnTo>
                    <a:pt x="85" y="0"/>
                  </a:lnTo>
                  <a:lnTo>
                    <a:pt x="91" y="0"/>
                  </a:lnTo>
                  <a:lnTo>
                    <a:pt x="99" y="1"/>
                  </a:lnTo>
                  <a:lnTo>
                    <a:pt x="105" y="4"/>
                  </a:lnTo>
                  <a:lnTo>
                    <a:pt x="112" y="10"/>
                  </a:lnTo>
                  <a:lnTo>
                    <a:pt x="117" y="17"/>
                  </a:lnTo>
                  <a:lnTo>
                    <a:pt x="122" y="24"/>
                  </a:lnTo>
                  <a:lnTo>
                    <a:pt x="126" y="33"/>
                  </a:lnTo>
                  <a:lnTo>
                    <a:pt x="127" y="40"/>
                  </a:lnTo>
                  <a:lnTo>
                    <a:pt x="127" y="48"/>
                  </a:lnTo>
                  <a:lnTo>
                    <a:pt x="126" y="57"/>
                  </a:lnTo>
                  <a:lnTo>
                    <a:pt x="123" y="64"/>
                  </a:lnTo>
                  <a:lnTo>
                    <a:pt x="119" y="70"/>
                  </a:lnTo>
                  <a:lnTo>
                    <a:pt x="114" y="76"/>
                  </a:lnTo>
                  <a:lnTo>
                    <a:pt x="110" y="78"/>
                  </a:lnTo>
                  <a:lnTo>
                    <a:pt x="107" y="81"/>
                  </a:lnTo>
                  <a:lnTo>
                    <a:pt x="103" y="83"/>
                  </a:lnTo>
                  <a:lnTo>
                    <a:pt x="99" y="83"/>
                  </a:lnTo>
                  <a:lnTo>
                    <a:pt x="94" y="83"/>
                  </a:lnTo>
                  <a:lnTo>
                    <a:pt x="90" y="83"/>
                  </a:lnTo>
                  <a:lnTo>
                    <a:pt x="85" y="80"/>
                  </a:lnTo>
                  <a:lnTo>
                    <a:pt x="81" y="78"/>
                  </a:lnTo>
                  <a:lnTo>
                    <a:pt x="83" y="84"/>
                  </a:lnTo>
                  <a:lnTo>
                    <a:pt x="84" y="91"/>
                  </a:lnTo>
                  <a:lnTo>
                    <a:pt x="84" y="97"/>
                  </a:lnTo>
                  <a:lnTo>
                    <a:pt x="83" y="103"/>
                  </a:lnTo>
                  <a:lnTo>
                    <a:pt x="81" y="110"/>
                  </a:lnTo>
                  <a:lnTo>
                    <a:pt x="78" y="114"/>
                  </a:lnTo>
                  <a:lnTo>
                    <a:pt x="75" y="120"/>
                  </a:lnTo>
                  <a:lnTo>
                    <a:pt x="70" y="124"/>
                  </a:lnTo>
                  <a:lnTo>
                    <a:pt x="64" y="130"/>
                  </a:lnTo>
                  <a:lnTo>
                    <a:pt x="56" y="133"/>
                  </a:lnTo>
                  <a:lnTo>
                    <a:pt x="48" y="134"/>
                  </a:lnTo>
                  <a:lnTo>
                    <a:pt x="40" y="134"/>
                  </a:lnTo>
                  <a:lnTo>
                    <a:pt x="32" y="133"/>
                  </a:lnTo>
                  <a:lnTo>
                    <a:pt x="24" y="128"/>
                  </a:lnTo>
                  <a:lnTo>
                    <a:pt x="17" y="123"/>
                  </a:lnTo>
                  <a:lnTo>
                    <a:pt x="11" y="115"/>
                  </a:lnTo>
                  <a:lnTo>
                    <a:pt x="6" y="107"/>
                  </a:lnTo>
                  <a:lnTo>
                    <a:pt x="2" y="97"/>
                  </a:lnTo>
                  <a:lnTo>
                    <a:pt x="0" y="88"/>
                  </a:lnTo>
                  <a:lnTo>
                    <a:pt x="0" y="78"/>
                  </a:lnTo>
                  <a:lnTo>
                    <a:pt x="2" y="70"/>
                  </a:lnTo>
                  <a:lnTo>
                    <a:pt x="4" y="61"/>
                  </a:lnTo>
                  <a:lnTo>
                    <a:pt x="9" y="54"/>
                  </a:lnTo>
                  <a:lnTo>
                    <a:pt x="16" y="47"/>
                  </a:lnTo>
                  <a:lnTo>
                    <a:pt x="21" y="43"/>
                  </a:lnTo>
                  <a:lnTo>
                    <a:pt x="26" y="40"/>
                  </a:lnTo>
                  <a:lnTo>
                    <a:pt x="31" y="38"/>
                  </a:lnTo>
                  <a:lnTo>
                    <a:pt x="36" y="37"/>
                  </a:lnTo>
                  <a:lnTo>
                    <a:pt x="42" y="37"/>
                  </a:lnTo>
                  <a:lnTo>
                    <a:pt x="47" y="38"/>
                  </a:lnTo>
                  <a:lnTo>
                    <a:pt x="52" y="41"/>
                  </a:lnTo>
                  <a:lnTo>
                    <a:pt x="57" y="46"/>
                  </a:lnTo>
                  <a:close/>
                  <a:moveTo>
                    <a:pt x="78" y="23"/>
                  </a:moveTo>
                  <a:lnTo>
                    <a:pt x="74" y="26"/>
                  </a:lnTo>
                  <a:lnTo>
                    <a:pt x="71" y="30"/>
                  </a:lnTo>
                  <a:lnTo>
                    <a:pt x="70" y="34"/>
                  </a:lnTo>
                  <a:lnTo>
                    <a:pt x="69" y="38"/>
                  </a:lnTo>
                  <a:lnTo>
                    <a:pt x="69" y="44"/>
                  </a:lnTo>
                  <a:lnTo>
                    <a:pt x="70" y="48"/>
                  </a:lnTo>
                  <a:lnTo>
                    <a:pt x="71" y="53"/>
                  </a:lnTo>
                  <a:lnTo>
                    <a:pt x="74" y="57"/>
                  </a:lnTo>
                  <a:lnTo>
                    <a:pt x="78" y="60"/>
                  </a:lnTo>
                  <a:lnTo>
                    <a:pt x="81" y="63"/>
                  </a:lnTo>
                  <a:lnTo>
                    <a:pt x="85" y="66"/>
                  </a:lnTo>
                  <a:lnTo>
                    <a:pt x="89" y="66"/>
                  </a:lnTo>
                  <a:lnTo>
                    <a:pt x="93" y="66"/>
                  </a:lnTo>
                  <a:lnTo>
                    <a:pt x="96" y="66"/>
                  </a:lnTo>
                  <a:lnTo>
                    <a:pt x="100" y="64"/>
                  </a:lnTo>
                  <a:lnTo>
                    <a:pt x="104" y="61"/>
                  </a:lnTo>
                  <a:lnTo>
                    <a:pt x="107" y="57"/>
                  </a:lnTo>
                  <a:lnTo>
                    <a:pt x="109" y="54"/>
                  </a:lnTo>
                  <a:lnTo>
                    <a:pt x="110" y="50"/>
                  </a:lnTo>
                  <a:lnTo>
                    <a:pt x="112" y="44"/>
                  </a:lnTo>
                  <a:lnTo>
                    <a:pt x="112" y="40"/>
                  </a:lnTo>
                  <a:lnTo>
                    <a:pt x="112" y="36"/>
                  </a:lnTo>
                  <a:lnTo>
                    <a:pt x="109" y="31"/>
                  </a:lnTo>
                  <a:lnTo>
                    <a:pt x="107" y="27"/>
                  </a:lnTo>
                  <a:lnTo>
                    <a:pt x="104" y="23"/>
                  </a:lnTo>
                  <a:lnTo>
                    <a:pt x="100" y="20"/>
                  </a:lnTo>
                  <a:lnTo>
                    <a:pt x="96" y="19"/>
                  </a:lnTo>
                  <a:lnTo>
                    <a:pt x="93" y="17"/>
                  </a:lnTo>
                  <a:lnTo>
                    <a:pt x="88" y="17"/>
                  </a:lnTo>
                  <a:lnTo>
                    <a:pt x="84" y="19"/>
                  </a:lnTo>
                  <a:lnTo>
                    <a:pt x="80" y="20"/>
                  </a:lnTo>
                  <a:lnTo>
                    <a:pt x="78" y="23"/>
                  </a:lnTo>
                  <a:close/>
                  <a:moveTo>
                    <a:pt x="26" y="63"/>
                  </a:moveTo>
                  <a:lnTo>
                    <a:pt x="23" y="66"/>
                  </a:lnTo>
                  <a:lnTo>
                    <a:pt x="21" y="68"/>
                  </a:lnTo>
                  <a:lnTo>
                    <a:pt x="18" y="71"/>
                  </a:lnTo>
                  <a:lnTo>
                    <a:pt x="17" y="74"/>
                  </a:lnTo>
                  <a:lnTo>
                    <a:pt x="16" y="78"/>
                  </a:lnTo>
                  <a:lnTo>
                    <a:pt x="16" y="83"/>
                  </a:lnTo>
                  <a:lnTo>
                    <a:pt x="14" y="87"/>
                  </a:lnTo>
                  <a:lnTo>
                    <a:pt x="16" y="91"/>
                  </a:lnTo>
                  <a:lnTo>
                    <a:pt x="16" y="94"/>
                  </a:lnTo>
                  <a:lnTo>
                    <a:pt x="17" y="98"/>
                  </a:lnTo>
                  <a:lnTo>
                    <a:pt x="19" y="103"/>
                  </a:lnTo>
                  <a:lnTo>
                    <a:pt x="22" y="105"/>
                  </a:lnTo>
                  <a:lnTo>
                    <a:pt x="26" y="110"/>
                  </a:lnTo>
                  <a:lnTo>
                    <a:pt x="30" y="114"/>
                  </a:lnTo>
                  <a:lnTo>
                    <a:pt x="35" y="115"/>
                  </a:lnTo>
                  <a:lnTo>
                    <a:pt x="40" y="117"/>
                  </a:lnTo>
                  <a:lnTo>
                    <a:pt x="45" y="117"/>
                  </a:lnTo>
                  <a:lnTo>
                    <a:pt x="50" y="115"/>
                  </a:lnTo>
                  <a:lnTo>
                    <a:pt x="55" y="114"/>
                  </a:lnTo>
                  <a:lnTo>
                    <a:pt x="60" y="110"/>
                  </a:lnTo>
                  <a:lnTo>
                    <a:pt x="64" y="105"/>
                  </a:lnTo>
                  <a:lnTo>
                    <a:pt x="66" y="100"/>
                  </a:lnTo>
                  <a:lnTo>
                    <a:pt x="69" y="94"/>
                  </a:lnTo>
                  <a:lnTo>
                    <a:pt x="70" y="88"/>
                  </a:lnTo>
                  <a:lnTo>
                    <a:pt x="70" y="83"/>
                  </a:lnTo>
                  <a:lnTo>
                    <a:pt x="69" y="77"/>
                  </a:lnTo>
                  <a:lnTo>
                    <a:pt x="66" y="71"/>
                  </a:lnTo>
                  <a:lnTo>
                    <a:pt x="64" y="66"/>
                  </a:lnTo>
                  <a:lnTo>
                    <a:pt x="60" y="61"/>
                  </a:lnTo>
                  <a:lnTo>
                    <a:pt x="55" y="58"/>
                  </a:lnTo>
                  <a:lnTo>
                    <a:pt x="51" y="56"/>
                  </a:lnTo>
                  <a:lnTo>
                    <a:pt x="46" y="56"/>
                  </a:lnTo>
                  <a:lnTo>
                    <a:pt x="40" y="56"/>
                  </a:lnTo>
                  <a:lnTo>
                    <a:pt x="35" y="56"/>
                  </a:lnTo>
                  <a:lnTo>
                    <a:pt x="31" y="58"/>
                  </a:lnTo>
                  <a:lnTo>
                    <a:pt x="26" y="63"/>
                  </a:lnTo>
                  <a:close/>
                </a:path>
              </a:pathLst>
            </a:custGeom>
            <a:grpFill/>
            <a:ln w="0">
              <a:solidFill>
                <a:srgbClr val="000000"/>
              </a:solidFill>
              <a:prstDash val="solid"/>
              <a:round/>
              <a:headEnd/>
              <a:tailEnd/>
            </a:ln>
          </p:spPr>
          <p:txBody>
            <a:bodyPr/>
            <a:lstStyle/>
            <a:p>
              <a:pPr>
                <a:defRPr/>
              </a:pPr>
              <a:endParaRPr lang="es-AR"/>
            </a:p>
          </p:txBody>
        </p:sp>
        <p:sp>
          <p:nvSpPr>
            <p:cNvPr id="34869" name="Freeform 53"/>
            <p:cNvSpPr>
              <a:spLocks noEditPoints="1"/>
            </p:cNvSpPr>
            <p:nvPr/>
          </p:nvSpPr>
          <p:spPr bwMode="auto">
            <a:xfrm>
              <a:off x="1311" y="2117"/>
              <a:ext cx="42" cy="43"/>
            </a:xfrm>
            <a:custGeom>
              <a:avLst/>
              <a:gdLst/>
              <a:ahLst/>
              <a:cxnLst>
                <a:cxn ang="0">
                  <a:pos x="44" y="19"/>
                </a:cxn>
                <a:cxn ang="0">
                  <a:pos x="61" y="7"/>
                </a:cxn>
                <a:cxn ang="0">
                  <a:pos x="76" y="2"/>
                </a:cxn>
                <a:cxn ang="0">
                  <a:pos x="89" y="0"/>
                </a:cxn>
                <a:cxn ang="0">
                  <a:pos x="101" y="3"/>
                </a:cxn>
                <a:cxn ang="0">
                  <a:pos x="111" y="10"/>
                </a:cxn>
                <a:cxn ang="0">
                  <a:pos x="119" y="20"/>
                </a:cxn>
                <a:cxn ang="0">
                  <a:pos x="124" y="30"/>
                </a:cxn>
                <a:cxn ang="0">
                  <a:pos x="125" y="40"/>
                </a:cxn>
                <a:cxn ang="0">
                  <a:pos x="125" y="50"/>
                </a:cxn>
                <a:cxn ang="0">
                  <a:pos x="121" y="61"/>
                </a:cxn>
                <a:cxn ang="0">
                  <a:pos x="116" y="71"/>
                </a:cxn>
                <a:cxn ang="0">
                  <a:pos x="109" y="83"/>
                </a:cxn>
                <a:cxn ang="0">
                  <a:pos x="97" y="96"/>
                </a:cxn>
                <a:cxn ang="0">
                  <a:pos x="81" y="110"/>
                </a:cxn>
                <a:cxn ang="0">
                  <a:pos x="65" y="123"/>
                </a:cxn>
                <a:cxn ang="0">
                  <a:pos x="51" y="128"/>
                </a:cxn>
                <a:cxn ang="0">
                  <a:pos x="37" y="130"/>
                </a:cxn>
                <a:cxn ang="0">
                  <a:pos x="25" y="127"/>
                </a:cxn>
                <a:cxn ang="0">
                  <a:pos x="14" y="120"/>
                </a:cxn>
                <a:cxn ang="0">
                  <a:pos x="5" y="106"/>
                </a:cxn>
                <a:cxn ang="0">
                  <a:pos x="0" y="87"/>
                </a:cxn>
                <a:cxn ang="0">
                  <a:pos x="5" y="66"/>
                </a:cxn>
                <a:cxn ang="0">
                  <a:pos x="23" y="40"/>
                </a:cxn>
                <a:cxn ang="0">
                  <a:pos x="47" y="42"/>
                </a:cxn>
                <a:cxn ang="0">
                  <a:pos x="25" y="63"/>
                </a:cxn>
                <a:cxn ang="0">
                  <a:pos x="17" y="80"/>
                </a:cxn>
                <a:cxn ang="0">
                  <a:pos x="15" y="93"/>
                </a:cxn>
                <a:cxn ang="0">
                  <a:pos x="20" y="104"/>
                </a:cxn>
                <a:cxn ang="0">
                  <a:pos x="29" y="111"/>
                </a:cxn>
                <a:cxn ang="0">
                  <a:pos x="41" y="113"/>
                </a:cxn>
                <a:cxn ang="0">
                  <a:pos x="57" y="106"/>
                </a:cxn>
                <a:cxn ang="0">
                  <a:pos x="80" y="89"/>
                </a:cxn>
                <a:cxn ang="0">
                  <a:pos x="100" y="67"/>
                </a:cxn>
                <a:cxn ang="0">
                  <a:pos x="109" y="50"/>
                </a:cxn>
                <a:cxn ang="0">
                  <a:pos x="110" y="36"/>
                </a:cxn>
                <a:cxn ang="0">
                  <a:pos x="106" y="26"/>
                </a:cxn>
                <a:cxn ang="0">
                  <a:pos x="97" y="19"/>
                </a:cxn>
                <a:cxn ang="0">
                  <a:pos x="87" y="17"/>
                </a:cxn>
                <a:cxn ang="0">
                  <a:pos x="70" y="23"/>
                </a:cxn>
                <a:cxn ang="0">
                  <a:pos x="47" y="42"/>
                </a:cxn>
              </a:cxnLst>
              <a:rect l="0" t="0" r="r" b="b"/>
              <a:pathLst>
                <a:path w="125" h="130">
                  <a:moveTo>
                    <a:pt x="36" y="27"/>
                  </a:moveTo>
                  <a:lnTo>
                    <a:pt x="44" y="19"/>
                  </a:lnTo>
                  <a:lnTo>
                    <a:pt x="53" y="13"/>
                  </a:lnTo>
                  <a:lnTo>
                    <a:pt x="61" y="7"/>
                  </a:lnTo>
                  <a:lnTo>
                    <a:pt x="68" y="4"/>
                  </a:lnTo>
                  <a:lnTo>
                    <a:pt x="76" y="2"/>
                  </a:lnTo>
                  <a:lnTo>
                    <a:pt x="82" y="0"/>
                  </a:lnTo>
                  <a:lnTo>
                    <a:pt x="89" y="0"/>
                  </a:lnTo>
                  <a:lnTo>
                    <a:pt x="95" y="0"/>
                  </a:lnTo>
                  <a:lnTo>
                    <a:pt x="101" y="3"/>
                  </a:lnTo>
                  <a:lnTo>
                    <a:pt x="106" y="6"/>
                  </a:lnTo>
                  <a:lnTo>
                    <a:pt x="111" y="10"/>
                  </a:lnTo>
                  <a:lnTo>
                    <a:pt x="116" y="16"/>
                  </a:lnTo>
                  <a:lnTo>
                    <a:pt x="119" y="20"/>
                  </a:lnTo>
                  <a:lnTo>
                    <a:pt x="121" y="26"/>
                  </a:lnTo>
                  <a:lnTo>
                    <a:pt x="124" y="30"/>
                  </a:lnTo>
                  <a:lnTo>
                    <a:pt x="125" y="36"/>
                  </a:lnTo>
                  <a:lnTo>
                    <a:pt x="125" y="40"/>
                  </a:lnTo>
                  <a:lnTo>
                    <a:pt x="125" y="46"/>
                  </a:lnTo>
                  <a:lnTo>
                    <a:pt x="125" y="50"/>
                  </a:lnTo>
                  <a:lnTo>
                    <a:pt x="124" y="56"/>
                  </a:lnTo>
                  <a:lnTo>
                    <a:pt x="121" y="61"/>
                  </a:lnTo>
                  <a:lnTo>
                    <a:pt x="119" y="67"/>
                  </a:lnTo>
                  <a:lnTo>
                    <a:pt x="116" y="71"/>
                  </a:lnTo>
                  <a:lnTo>
                    <a:pt x="113" y="77"/>
                  </a:lnTo>
                  <a:lnTo>
                    <a:pt x="109" y="83"/>
                  </a:lnTo>
                  <a:lnTo>
                    <a:pt x="104" y="90"/>
                  </a:lnTo>
                  <a:lnTo>
                    <a:pt x="97" y="96"/>
                  </a:lnTo>
                  <a:lnTo>
                    <a:pt x="90" y="103"/>
                  </a:lnTo>
                  <a:lnTo>
                    <a:pt x="81" y="110"/>
                  </a:lnTo>
                  <a:lnTo>
                    <a:pt x="73" y="117"/>
                  </a:lnTo>
                  <a:lnTo>
                    <a:pt x="65" y="123"/>
                  </a:lnTo>
                  <a:lnTo>
                    <a:pt x="58" y="126"/>
                  </a:lnTo>
                  <a:lnTo>
                    <a:pt x="51" y="128"/>
                  </a:lnTo>
                  <a:lnTo>
                    <a:pt x="44" y="130"/>
                  </a:lnTo>
                  <a:lnTo>
                    <a:pt x="37" y="130"/>
                  </a:lnTo>
                  <a:lnTo>
                    <a:pt x="32" y="130"/>
                  </a:lnTo>
                  <a:lnTo>
                    <a:pt x="25" y="127"/>
                  </a:lnTo>
                  <a:lnTo>
                    <a:pt x="19" y="124"/>
                  </a:lnTo>
                  <a:lnTo>
                    <a:pt x="14" y="120"/>
                  </a:lnTo>
                  <a:lnTo>
                    <a:pt x="10" y="114"/>
                  </a:lnTo>
                  <a:lnTo>
                    <a:pt x="5" y="106"/>
                  </a:lnTo>
                  <a:lnTo>
                    <a:pt x="1" y="97"/>
                  </a:lnTo>
                  <a:lnTo>
                    <a:pt x="0" y="87"/>
                  </a:lnTo>
                  <a:lnTo>
                    <a:pt x="1" y="77"/>
                  </a:lnTo>
                  <a:lnTo>
                    <a:pt x="5" y="66"/>
                  </a:lnTo>
                  <a:lnTo>
                    <a:pt x="13" y="53"/>
                  </a:lnTo>
                  <a:lnTo>
                    <a:pt x="23" y="40"/>
                  </a:lnTo>
                  <a:lnTo>
                    <a:pt x="36" y="27"/>
                  </a:lnTo>
                  <a:close/>
                  <a:moveTo>
                    <a:pt x="47" y="42"/>
                  </a:moveTo>
                  <a:lnTo>
                    <a:pt x="34" y="53"/>
                  </a:lnTo>
                  <a:lnTo>
                    <a:pt x="25" y="63"/>
                  </a:lnTo>
                  <a:lnTo>
                    <a:pt x="20" y="73"/>
                  </a:lnTo>
                  <a:lnTo>
                    <a:pt x="17" y="80"/>
                  </a:lnTo>
                  <a:lnTo>
                    <a:pt x="15" y="87"/>
                  </a:lnTo>
                  <a:lnTo>
                    <a:pt x="15" y="93"/>
                  </a:lnTo>
                  <a:lnTo>
                    <a:pt x="18" y="99"/>
                  </a:lnTo>
                  <a:lnTo>
                    <a:pt x="20" y="104"/>
                  </a:lnTo>
                  <a:lnTo>
                    <a:pt x="24" y="108"/>
                  </a:lnTo>
                  <a:lnTo>
                    <a:pt x="29" y="111"/>
                  </a:lnTo>
                  <a:lnTo>
                    <a:pt x="34" y="113"/>
                  </a:lnTo>
                  <a:lnTo>
                    <a:pt x="41" y="113"/>
                  </a:lnTo>
                  <a:lnTo>
                    <a:pt x="48" y="111"/>
                  </a:lnTo>
                  <a:lnTo>
                    <a:pt x="57" y="106"/>
                  </a:lnTo>
                  <a:lnTo>
                    <a:pt x="67" y="99"/>
                  </a:lnTo>
                  <a:lnTo>
                    <a:pt x="80" y="89"/>
                  </a:lnTo>
                  <a:lnTo>
                    <a:pt x="91" y="77"/>
                  </a:lnTo>
                  <a:lnTo>
                    <a:pt x="100" y="67"/>
                  </a:lnTo>
                  <a:lnTo>
                    <a:pt x="106" y="57"/>
                  </a:lnTo>
                  <a:lnTo>
                    <a:pt x="109" y="50"/>
                  </a:lnTo>
                  <a:lnTo>
                    <a:pt x="110" y="43"/>
                  </a:lnTo>
                  <a:lnTo>
                    <a:pt x="110" y="36"/>
                  </a:lnTo>
                  <a:lnTo>
                    <a:pt x="109" y="30"/>
                  </a:lnTo>
                  <a:lnTo>
                    <a:pt x="106" y="26"/>
                  </a:lnTo>
                  <a:lnTo>
                    <a:pt x="102" y="22"/>
                  </a:lnTo>
                  <a:lnTo>
                    <a:pt x="97" y="19"/>
                  </a:lnTo>
                  <a:lnTo>
                    <a:pt x="92" y="17"/>
                  </a:lnTo>
                  <a:lnTo>
                    <a:pt x="87" y="17"/>
                  </a:lnTo>
                  <a:lnTo>
                    <a:pt x="78" y="19"/>
                  </a:lnTo>
                  <a:lnTo>
                    <a:pt x="70" y="23"/>
                  </a:lnTo>
                  <a:lnTo>
                    <a:pt x="58" y="32"/>
                  </a:lnTo>
                  <a:lnTo>
                    <a:pt x="47" y="42"/>
                  </a:lnTo>
                  <a:close/>
                </a:path>
              </a:pathLst>
            </a:custGeom>
            <a:grpFill/>
            <a:ln w="0">
              <a:solidFill>
                <a:srgbClr val="000000"/>
              </a:solidFill>
              <a:prstDash val="solid"/>
              <a:round/>
              <a:headEnd/>
              <a:tailEnd/>
            </a:ln>
          </p:spPr>
          <p:txBody>
            <a:bodyPr/>
            <a:lstStyle/>
            <a:p>
              <a:pPr>
                <a:defRPr/>
              </a:pPr>
              <a:endParaRPr lang="es-AR"/>
            </a:p>
          </p:txBody>
        </p:sp>
        <p:sp>
          <p:nvSpPr>
            <p:cNvPr id="34870" name="Freeform 54"/>
            <p:cNvSpPr>
              <a:spLocks noEditPoints="1"/>
            </p:cNvSpPr>
            <p:nvPr/>
          </p:nvSpPr>
          <p:spPr bwMode="auto">
            <a:xfrm>
              <a:off x="1333" y="2147"/>
              <a:ext cx="42" cy="43"/>
            </a:xfrm>
            <a:custGeom>
              <a:avLst/>
              <a:gdLst/>
              <a:ahLst/>
              <a:cxnLst>
                <a:cxn ang="0">
                  <a:pos x="44" y="20"/>
                </a:cxn>
                <a:cxn ang="0">
                  <a:pos x="60" y="7"/>
                </a:cxn>
                <a:cxn ang="0">
                  <a:pos x="74" y="1"/>
                </a:cxn>
                <a:cxn ang="0">
                  <a:pos x="88" y="0"/>
                </a:cxn>
                <a:cxn ang="0">
                  <a:pos x="100" y="3"/>
                </a:cxn>
                <a:cxn ang="0">
                  <a:pos x="111" y="10"/>
                </a:cxn>
                <a:cxn ang="0">
                  <a:pos x="119" y="21"/>
                </a:cxn>
                <a:cxn ang="0">
                  <a:pos x="122" y="30"/>
                </a:cxn>
                <a:cxn ang="0">
                  <a:pos x="125" y="40"/>
                </a:cxn>
                <a:cxn ang="0">
                  <a:pos x="124" y="51"/>
                </a:cxn>
                <a:cxn ang="0">
                  <a:pos x="121" y="61"/>
                </a:cxn>
                <a:cxn ang="0">
                  <a:pos x="116" y="73"/>
                </a:cxn>
                <a:cxn ang="0">
                  <a:pos x="108" y="83"/>
                </a:cxn>
                <a:cxn ang="0">
                  <a:pos x="97" y="95"/>
                </a:cxn>
                <a:cxn ang="0">
                  <a:pos x="81" y="111"/>
                </a:cxn>
                <a:cxn ang="0">
                  <a:pos x="64" y="123"/>
                </a:cxn>
                <a:cxn ang="0">
                  <a:pos x="50" y="128"/>
                </a:cxn>
                <a:cxn ang="0">
                  <a:pos x="36" y="130"/>
                </a:cxn>
                <a:cxn ang="0">
                  <a:pos x="24" y="128"/>
                </a:cxn>
                <a:cxn ang="0">
                  <a:pos x="14" y="120"/>
                </a:cxn>
                <a:cxn ang="0">
                  <a:pos x="4" y="105"/>
                </a:cxn>
                <a:cxn ang="0">
                  <a:pos x="0" y="87"/>
                </a:cxn>
                <a:cxn ang="0">
                  <a:pos x="5" y="66"/>
                </a:cxn>
                <a:cxn ang="0">
                  <a:pos x="21" y="40"/>
                </a:cxn>
                <a:cxn ang="0">
                  <a:pos x="45" y="41"/>
                </a:cxn>
                <a:cxn ang="0">
                  <a:pos x="25" y="63"/>
                </a:cxn>
                <a:cxn ang="0">
                  <a:pos x="16" y="80"/>
                </a:cxn>
                <a:cxn ang="0">
                  <a:pos x="15" y="94"/>
                </a:cxn>
                <a:cxn ang="0">
                  <a:pos x="20" y="104"/>
                </a:cxn>
                <a:cxn ang="0">
                  <a:pos x="28" y="111"/>
                </a:cxn>
                <a:cxn ang="0">
                  <a:pos x="40" y="113"/>
                </a:cxn>
                <a:cxn ang="0">
                  <a:pos x="57" y="107"/>
                </a:cxn>
                <a:cxn ang="0">
                  <a:pos x="79" y="88"/>
                </a:cxn>
                <a:cxn ang="0">
                  <a:pos x="100" y="67"/>
                </a:cxn>
                <a:cxn ang="0">
                  <a:pos x="108" y="50"/>
                </a:cxn>
                <a:cxn ang="0">
                  <a:pos x="110" y="37"/>
                </a:cxn>
                <a:cxn ang="0">
                  <a:pos x="105" y="26"/>
                </a:cxn>
                <a:cxn ang="0">
                  <a:pos x="97" y="18"/>
                </a:cxn>
                <a:cxn ang="0">
                  <a:pos x="86" y="17"/>
                </a:cxn>
                <a:cxn ang="0">
                  <a:pos x="68" y="24"/>
                </a:cxn>
                <a:cxn ang="0">
                  <a:pos x="45" y="41"/>
                </a:cxn>
              </a:cxnLst>
              <a:rect l="0" t="0" r="r" b="b"/>
              <a:pathLst>
                <a:path w="125" h="130">
                  <a:moveTo>
                    <a:pt x="35" y="27"/>
                  </a:moveTo>
                  <a:lnTo>
                    <a:pt x="44" y="20"/>
                  </a:lnTo>
                  <a:lnTo>
                    <a:pt x="53" y="13"/>
                  </a:lnTo>
                  <a:lnTo>
                    <a:pt x="60" y="7"/>
                  </a:lnTo>
                  <a:lnTo>
                    <a:pt x="68" y="4"/>
                  </a:lnTo>
                  <a:lnTo>
                    <a:pt x="74" y="1"/>
                  </a:lnTo>
                  <a:lnTo>
                    <a:pt x="82" y="0"/>
                  </a:lnTo>
                  <a:lnTo>
                    <a:pt x="88" y="0"/>
                  </a:lnTo>
                  <a:lnTo>
                    <a:pt x="95" y="0"/>
                  </a:lnTo>
                  <a:lnTo>
                    <a:pt x="100" y="3"/>
                  </a:lnTo>
                  <a:lnTo>
                    <a:pt x="106" y="6"/>
                  </a:lnTo>
                  <a:lnTo>
                    <a:pt x="111" y="10"/>
                  </a:lnTo>
                  <a:lnTo>
                    <a:pt x="116" y="16"/>
                  </a:lnTo>
                  <a:lnTo>
                    <a:pt x="119" y="21"/>
                  </a:lnTo>
                  <a:lnTo>
                    <a:pt x="121" y="26"/>
                  </a:lnTo>
                  <a:lnTo>
                    <a:pt x="122" y="30"/>
                  </a:lnTo>
                  <a:lnTo>
                    <a:pt x="124" y="36"/>
                  </a:lnTo>
                  <a:lnTo>
                    <a:pt x="125" y="40"/>
                  </a:lnTo>
                  <a:lnTo>
                    <a:pt x="125" y="46"/>
                  </a:lnTo>
                  <a:lnTo>
                    <a:pt x="124" y="51"/>
                  </a:lnTo>
                  <a:lnTo>
                    <a:pt x="122" y="56"/>
                  </a:lnTo>
                  <a:lnTo>
                    <a:pt x="121" y="61"/>
                  </a:lnTo>
                  <a:lnTo>
                    <a:pt x="119" y="67"/>
                  </a:lnTo>
                  <a:lnTo>
                    <a:pt x="116" y="73"/>
                  </a:lnTo>
                  <a:lnTo>
                    <a:pt x="112" y="77"/>
                  </a:lnTo>
                  <a:lnTo>
                    <a:pt x="108" y="83"/>
                  </a:lnTo>
                  <a:lnTo>
                    <a:pt x="103" y="90"/>
                  </a:lnTo>
                  <a:lnTo>
                    <a:pt x="97" y="95"/>
                  </a:lnTo>
                  <a:lnTo>
                    <a:pt x="90" y="103"/>
                  </a:lnTo>
                  <a:lnTo>
                    <a:pt x="81" y="111"/>
                  </a:lnTo>
                  <a:lnTo>
                    <a:pt x="72" y="117"/>
                  </a:lnTo>
                  <a:lnTo>
                    <a:pt x="64" y="123"/>
                  </a:lnTo>
                  <a:lnTo>
                    <a:pt x="57" y="125"/>
                  </a:lnTo>
                  <a:lnTo>
                    <a:pt x="50" y="128"/>
                  </a:lnTo>
                  <a:lnTo>
                    <a:pt x="43" y="130"/>
                  </a:lnTo>
                  <a:lnTo>
                    <a:pt x="36" y="130"/>
                  </a:lnTo>
                  <a:lnTo>
                    <a:pt x="30" y="130"/>
                  </a:lnTo>
                  <a:lnTo>
                    <a:pt x="24" y="128"/>
                  </a:lnTo>
                  <a:lnTo>
                    <a:pt x="19" y="124"/>
                  </a:lnTo>
                  <a:lnTo>
                    <a:pt x="14" y="120"/>
                  </a:lnTo>
                  <a:lnTo>
                    <a:pt x="9" y="114"/>
                  </a:lnTo>
                  <a:lnTo>
                    <a:pt x="4" y="105"/>
                  </a:lnTo>
                  <a:lnTo>
                    <a:pt x="1" y="97"/>
                  </a:lnTo>
                  <a:lnTo>
                    <a:pt x="0" y="87"/>
                  </a:lnTo>
                  <a:lnTo>
                    <a:pt x="1" y="78"/>
                  </a:lnTo>
                  <a:lnTo>
                    <a:pt x="5" y="66"/>
                  </a:lnTo>
                  <a:lnTo>
                    <a:pt x="11" y="54"/>
                  </a:lnTo>
                  <a:lnTo>
                    <a:pt x="21" y="40"/>
                  </a:lnTo>
                  <a:lnTo>
                    <a:pt x="35" y="27"/>
                  </a:lnTo>
                  <a:close/>
                  <a:moveTo>
                    <a:pt x="45" y="41"/>
                  </a:moveTo>
                  <a:lnTo>
                    <a:pt x="34" y="53"/>
                  </a:lnTo>
                  <a:lnTo>
                    <a:pt x="25" y="63"/>
                  </a:lnTo>
                  <a:lnTo>
                    <a:pt x="19" y="73"/>
                  </a:lnTo>
                  <a:lnTo>
                    <a:pt x="16" y="80"/>
                  </a:lnTo>
                  <a:lnTo>
                    <a:pt x="15" y="87"/>
                  </a:lnTo>
                  <a:lnTo>
                    <a:pt x="15" y="94"/>
                  </a:lnTo>
                  <a:lnTo>
                    <a:pt x="16" y="100"/>
                  </a:lnTo>
                  <a:lnTo>
                    <a:pt x="20" y="104"/>
                  </a:lnTo>
                  <a:lnTo>
                    <a:pt x="24" y="108"/>
                  </a:lnTo>
                  <a:lnTo>
                    <a:pt x="28" y="111"/>
                  </a:lnTo>
                  <a:lnTo>
                    <a:pt x="34" y="113"/>
                  </a:lnTo>
                  <a:lnTo>
                    <a:pt x="40" y="113"/>
                  </a:lnTo>
                  <a:lnTo>
                    <a:pt x="48" y="111"/>
                  </a:lnTo>
                  <a:lnTo>
                    <a:pt x="57" y="107"/>
                  </a:lnTo>
                  <a:lnTo>
                    <a:pt x="67" y="98"/>
                  </a:lnTo>
                  <a:lnTo>
                    <a:pt x="79" y="88"/>
                  </a:lnTo>
                  <a:lnTo>
                    <a:pt x="91" y="77"/>
                  </a:lnTo>
                  <a:lnTo>
                    <a:pt x="100" y="67"/>
                  </a:lnTo>
                  <a:lnTo>
                    <a:pt x="105" y="58"/>
                  </a:lnTo>
                  <a:lnTo>
                    <a:pt x="108" y="50"/>
                  </a:lnTo>
                  <a:lnTo>
                    <a:pt x="110" y="43"/>
                  </a:lnTo>
                  <a:lnTo>
                    <a:pt x="110" y="37"/>
                  </a:lnTo>
                  <a:lnTo>
                    <a:pt x="107" y="31"/>
                  </a:lnTo>
                  <a:lnTo>
                    <a:pt x="105" y="26"/>
                  </a:lnTo>
                  <a:lnTo>
                    <a:pt x="101" y="21"/>
                  </a:lnTo>
                  <a:lnTo>
                    <a:pt x="97" y="18"/>
                  </a:lnTo>
                  <a:lnTo>
                    <a:pt x="92" y="17"/>
                  </a:lnTo>
                  <a:lnTo>
                    <a:pt x="86" y="17"/>
                  </a:lnTo>
                  <a:lnTo>
                    <a:pt x="78" y="18"/>
                  </a:lnTo>
                  <a:lnTo>
                    <a:pt x="68" y="24"/>
                  </a:lnTo>
                  <a:lnTo>
                    <a:pt x="58" y="31"/>
                  </a:lnTo>
                  <a:lnTo>
                    <a:pt x="45" y="41"/>
                  </a:lnTo>
                  <a:close/>
                </a:path>
              </a:pathLst>
            </a:custGeom>
            <a:grpFill/>
            <a:ln w="0">
              <a:solidFill>
                <a:srgbClr val="000000"/>
              </a:solidFill>
              <a:prstDash val="solid"/>
              <a:round/>
              <a:headEnd/>
              <a:tailEnd/>
            </a:ln>
          </p:spPr>
          <p:txBody>
            <a:bodyPr/>
            <a:lstStyle/>
            <a:p>
              <a:pPr>
                <a:defRPr/>
              </a:pPr>
              <a:endParaRPr lang="es-AR"/>
            </a:p>
          </p:txBody>
        </p:sp>
        <p:sp>
          <p:nvSpPr>
            <p:cNvPr id="34871" name="Line 55"/>
            <p:cNvSpPr>
              <a:spLocks noChangeShapeType="1"/>
            </p:cNvSpPr>
            <p:nvPr/>
          </p:nvSpPr>
          <p:spPr bwMode="auto">
            <a:xfrm flipH="1" flipV="1">
              <a:off x="1282" y="2066"/>
              <a:ext cx="3" cy="8"/>
            </a:xfrm>
            <a:prstGeom prst="line">
              <a:avLst/>
            </a:prstGeom>
            <a:grpFill/>
            <a:ln w="26988">
              <a:solidFill>
                <a:srgbClr val="FF0000"/>
              </a:solidFill>
              <a:round/>
              <a:headEnd/>
              <a:tailEnd/>
            </a:ln>
          </p:spPr>
          <p:txBody>
            <a:bodyPr/>
            <a:lstStyle/>
            <a:p>
              <a:pPr>
                <a:defRPr/>
              </a:pPr>
              <a:endParaRPr lang="es-AR"/>
            </a:p>
          </p:txBody>
        </p:sp>
        <p:sp>
          <p:nvSpPr>
            <p:cNvPr id="34872" name="Freeform 56"/>
            <p:cNvSpPr>
              <a:spLocks/>
            </p:cNvSpPr>
            <p:nvPr/>
          </p:nvSpPr>
          <p:spPr bwMode="auto">
            <a:xfrm>
              <a:off x="635" y="1166"/>
              <a:ext cx="647" cy="900"/>
            </a:xfrm>
            <a:custGeom>
              <a:avLst/>
              <a:gdLst/>
              <a:ahLst/>
              <a:cxnLst>
                <a:cxn ang="0">
                  <a:pos x="1921" y="2637"/>
                </a:cxn>
                <a:cxn ang="0">
                  <a:pos x="1893" y="2545"/>
                </a:cxn>
                <a:cxn ang="0">
                  <a:pos x="1874" y="2447"/>
                </a:cxn>
                <a:cxn ang="0">
                  <a:pos x="1862" y="2351"/>
                </a:cxn>
                <a:cxn ang="0">
                  <a:pos x="1852" y="2224"/>
                </a:cxn>
                <a:cxn ang="0">
                  <a:pos x="1843" y="2129"/>
                </a:cxn>
                <a:cxn ang="0">
                  <a:pos x="1830" y="2009"/>
                </a:cxn>
                <a:cxn ang="0">
                  <a:pos x="1811" y="1906"/>
                </a:cxn>
                <a:cxn ang="0">
                  <a:pos x="1788" y="1840"/>
                </a:cxn>
                <a:cxn ang="0">
                  <a:pos x="1745" y="1763"/>
                </a:cxn>
                <a:cxn ang="0">
                  <a:pos x="1703" y="1708"/>
                </a:cxn>
                <a:cxn ang="0">
                  <a:pos x="1649" y="1653"/>
                </a:cxn>
                <a:cxn ang="0">
                  <a:pos x="1597" y="1603"/>
                </a:cxn>
                <a:cxn ang="0">
                  <a:pos x="1548" y="1557"/>
                </a:cxn>
                <a:cxn ang="0">
                  <a:pos x="1492" y="1499"/>
                </a:cxn>
                <a:cxn ang="0">
                  <a:pos x="1449" y="1449"/>
                </a:cxn>
                <a:cxn ang="0">
                  <a:pos x="1408" y="1385"/>
                </a:cxn>
                <a:cxn ang="0">
                  <a:pos x="1370" y="1302"/>
                </a:cxn>
                <a:cxn ang="0">
                  <a:pos x="1347" y="1207"/>
                </a:cxn>
                <a:cxn ang="0">
                  <a:pos x="1337" y="1113"/>
                </a:cxn>
                <a:cxn ang="0">
                  <a:pos x="1323" y="1009"/>
                </a:cxn>
                <a:cxn ang="0">
                  <a:pos x="1272" y="953"/>
                </a:cxn>
                <a:cxn ang="0">
                  <a:pos x="1217" y="920"/>
                </a:cxn>
                <a:cxn ang="0">
                  <a:pos x="1154" y="882"/>
                </a:cxn>
                <a:cxn ang="0">
                  <a:pos x="1091" y="832"/>
                </a:cxn>
                <a:cxn ang="0">
                  <a:pos x="1048" y="781"/>
                </a:cxn>
                <a:cxn ang="0">
                  <a:pos x="1008" y="700"/>
                </a:cxn>
                <a:cxn ang="0">
                  <a:pos x="984" y="623"/>
                </a:cxn>
                <a:cxn ang="0">
                  <a:pos x="921" y="590"/>
                </a:cxn>
                <a:cxn ang="0">
                  <a:pos x="858" y="557"/>
                </a:cxn>
                <a:cxn ang="0">
                  <a:pos x="795" y="520"/>
                </a:cxn>
                <a:cxn ang="0">
                  <a:pos x="732" y="482"/>
                </a:cxn>
                <a:cxn ang="0">
                  <a:pos x="667" y="457"/>
                </a:cxn>
                <a:cxn ang="0">
                  <a:pos x="584" y="463"/>
                </a:cxn>
                <a:cxn ang="0">
                  <a:pos x="520" y="503"/>
                </a:cxn>
                <a:cxn ang="0">
                  <a:pos x="473" y="540"/>
                </a:cxn>
                <a:cxn ang="0">
                  <a:pos x="415" y="580"/>
                </a:cxn>
                <a:cxn ang="0">
                  <a:pos x="352" y="611"/>
                </a:cxn>
                <a:cxn ang="0">
                  <a:pos x="268" y="635"/>
                </a:cxn>
                <a:cxn ang="0">
                  <a:pos x="204" y="644"/>
                </a:cxn>
                <a:cxn ang="0">
                  <a:pos x="119" y="644"/>
                </a:cxn>
                <a:cxn ang="0">
                  <a:pos x="48" y="635"/>
                </a:cxn>
                <a:cxn ang="0">
                  <a:pos x="0" y="573"/>
                </a:cxn>
                <a:cxn ang="0">
                  <a:pos x="32" y="477"/>
                </a:cxn>
                <a:cxn ang="0">
                  <a:pos x="67" y="413"/>
                </a:cxn>
                <a:cxn ang="0">
                  <a:pos x="109" y="349"/>
                </a:cxn>
                <a:cxn ang="0">
                  <a:pos x="161" y="289"/>
                </a:cxn>
                <a:cxn ang="0">
                  <a:pos x="204" y="254"/>
                </a:cxn>
                <a:cxn ang="0">
                  <a:pos x="267" y="222"/>
                </a:cxn>
                <a:cxn ang="0">
                  <a:pos x="352" y="207"/>
                </a:cxn>
                <a:cxn ang="0">
                  <a:pos x="436" y="209"/>
                </a:cxn>
                <a:cxn ang="0">
                  <a:pos x="520" y="212"/>
                </a:cxn>
                <a:cxn ang="0">
                  <a:pos x="592" y="191"/>
                </a:cxn>
                <a:cxn ang="0">
                  <a:pos x="647" y="154"/>
                </a:cxn>
                <a:cxn ang="0">
                  <a:pos x="710" y="103"/>
                </a:cxn>
                <a:cxn ang="0">
                  <a:pos x="751" y="31"/>
                </a:cxn>
              </a:cxnLst>
              <a:rect l="0" t="0" r="r" b="b"/>
              <a:pathLst>
                <a:path w="1942" h="2700">
                  <a:moveTo>
                    <a:pt x="1942" y="2700"/>
                  </a:moveTo>
                  <a:lnTo>
                    <a:pt x="1936" y="2682"/>
                  </a:lnTo>
                  <a:lnTo>
                    <a:pt x="1931" y="2669"/>
                  </a:lnTo>
                  <a:lnTo>
                    <a:pt x="1921" y="2637"/>
                  </a:lnTo>
                  <a:lnTo>
                    <a:pt x="1914" y="2619"/>
                  </a:lnTo>
                  <a:lnTo>
                    <a:pt x="1910" y="2605"/>
                  </a:lnTo>
                  <a:lnTo>
                    <a:pt x="1900" y="2573"/>
                  </a:lnTo>
                  <a:lnTo>
                    <a:pt x="1893" y="2545"/>
                  </a:lnTo>
                  <a:lnTo>
                    <a:pt x="1893" y="2542"/>
                  </a:lnTo>
                  <a:lnTo>
                    <a:pt x="1885" y="2511"/>
                  </a:lnTo>
                  <a:lnTo>
                    <a:pt x="1879" y="2478"/>
                  </a:lnTo>
                  <a:lnTo>
                    <a:pt x="1874" y="2447"/>
                  </a:lnTo>
                  <a:lnTo>
                    <a:pt x="1872" y="2437"/>
                  </a:lnTo>
                  <a:lnTo>
                    <a:pt x="1869" y="2415"/>
                  </a:lnTo>
                  <a:lnTo>
                    <a:pt x="1865" y="2382"/>
                  </a:lnTo>
                  <a:lnTo>
                    <a:pt x="1862" y="2351"/>
                  </a:lnTo>
                  <a:lnTo>
                    <a:pt x="1859" y="2320"/>
                  </a:lnTo>
                  <a:lnTo>
                    <a:pt x="1856" y="2288"/>
                  </a:lnTo>
                  <a:lnTo>
                    <a:pt x="1854" y="2256"/>
                  </a:lnTo>
                  <a:lnTo>
                    <a:pt x="1852" y="2224"/>
                  </a:lnTo>
                  <a:lnTo>
                    <a:pt x="1851" y="2213"/>
                  </a:lnTo>
                  <a:lnTo>
                    <a:pt x="1850" y="2193"/>
                  </a:lnTo>
                  <a:lnTo>
                    <a:pt x="1847" y="2160"/>
                  </a:lnTo>
                  <a:lnTo>
                    <a:pt x="1843" y="2129"/>
                  </a:lnTo>
                  <a:lnTo>
                    <a:pt x="1841" y="2097"/>
                  </a:lnTo>
                  <a:lnTo>
                    <a:pt x="1837" y="2065"/>
                  </a:lnTo>
                  <a:lnTo>
                    <a:pt x="1833" y="2033"/>
                  </a:lnTo>
                  <a:lnTo>
                    <a:pt x="1830" y="2009"/>
                  </a:lnTo>
                  <a:lnTo>
                    <a:pt x="1828" y="2002"/>
                  </a:lnTo>
                  <a:lnTo>
                    <a:pt x="1823" y="1971"/>
                  </a:lnTo>
                  <a:lnTo>
                    <a:pt x="1818" y="1938"/>
                  </a:lnTo>
                  <a:lnTo>
                    <a:pt x="1811" y="1906"/>
                  </a:lnTo>
                  <a:lnTo>
                    <a:pt x="1808" y="1901"/>
                  </a:lnTo>
                  <a:lnTo>
                    <a:pt x="1800" y="1875"/>
                  </a:lnTo>
                  <a:lnTo>
                    <a:pt x="1789" y="1842"/>
                  </a:lnTo>
                  <a:lnTo>
                    <a:pt x="1788" y="1840"/>
                  </a:lnTo>
                  <a:lnTo>
                    <a:pt x="1774" y="1811"/>
                  </a:lnTo>
                  <a:lnTo>
                    <a:pt x="1766" y="1797"/>
                  </a:lnTo>
                  <a:lnTo>
                    <a:pt x="1756" y="1780"/>
                  </a:lnTo>
                  <a:lnTo>
                    <a:pt x="1745" y="1763"/>
                  </a:lnTo>
                  <a:lnTo>
                    <a:pt x="1735" y="1747"/>
                  </a:lnTo>
                  <a:lnTo>
                    <a:pt x="1725" y="1734"/>
                  </a:lnTo>
                  <a:lnTo>
                    <a:pt x="1710" y="1716"/>
                  </a:lnTo>
                  <a:lnTo>
                    <a:pt x="1703" y="1708"/>
                  </a:lnTo>
                  <a:lnTo>
                    <a:pt x="1682" y="1686"/>
                  </a:lnTo>
                  <a:lnTo>
                    <a:pt x="1680" y="1684"/>
                  </a:lnTo>
                  <a:lnTo>
                    <a:pt x="1660" y="1664"/>
                  </a:lnTo>
                  <a:lnTo>
                    <a:pt x="1649" y="1653"/>
                  </a:lnTo>
                  <a:lnTo>
                    <a:pt x="1640" y="1643"/>
                  </a:lnTo>
                  <a:lnTo>
                    <a:pt x="1619" y="1623"/>
                  </a:lnTo>
                  <a:lnTo>
                    <a:pt x="1616" y="1620"/>
                  </a:lnTo>
                  <a:lnTo>
                    <a:pt x="1597" y="1603"/>
                  </a:lnTo>
                  <a:lnTo>
                    <a:pt x="1582" y="1589"/>
                  </a:lnTo>
                  <a:lnTo>
                    <a:pt x="1577" y="1584"/>
                  </a:lnTo>
                  <a:lnTo>
                    <a:pt x="1555" y="1565"/>
                  </a:lnTo>
                  <a:lnTo>
                    <a:pt x="1548" y="1557"/>
                  </a:lnTo>
                  <a:lnTo>
                    <a:pt x="1534" y="1543"/>
                  </a:lnTo>
                  <a:lnTo>
                    <a:pt x="1516" y="1525"/>
                  </a:lnTo>
                  <a:lnTo>
                    <a:pt x="1512" y="1522"/>
                  </a:lnTo>
                  <a:lnTo>
                    <a:pt x="1492" y="1499"/>
                  </a:lnTo>
                  <a:lnTo>
                    <a:pt x="1486" y="1493"/>
                  </a:lnTo>
                  <a:lnTo>
                    <a:pt x="1471" y="1475"/>
                  </a:lnTo>
                  <a:lnTo>
                    <a:pt x="1459" y="1462"/>
                  </a:lnTo>
                  <a:lnTo>
                    <a:pt x="1449" y="1449"/>
                  </a:lnTo>
                  <a:lnTo>
                    <a:pt x="1435" y="1431"/>
                  </a:lnTo>
                  <a:lnTo>
                    <a:pt x="1428" y="1419"/>
                  </a:lnTo>
                  <a:lnTo>
                    <a:pt x="1415" y="1398"/>
                  </a:lnTo>
                  <a:lnTo>
                    <a:pt x="1408" y="1385"/>
                  </a:lnTo>
                  <a:lnTo>
                    <a:pt x="1398" y="1366"/>
                  </a:lnTo>
                  <a:lnTo>
                    <a:pt x="1386" y="1342"/>
                  </a:lnTo>
                  <a:lnTo>
                    <a:pt x="1382" y="1335"/>
                  </a:lnTo>
                  <a:lnTo>
                    <a:pt x="1370" y="1302"/>
                  </a:lnTo>
                  <a:lnTo>
                    <a:pt x="1365" y="1287"/>
                  </a:lnTo>
                  <a:lnTo>
                    <a:pt x="1361" y="1271"/>
                  </a:lnTo>
                  <a:lnTo>
                    <a:pt x="1352" y="1240"/>
                  </a:lnTo>
                  <a:lnTo>
                    <a:pt x="1347" y="1207"/>
                  </a:lnTo>
                  <a:lnTo>
                    <a:pt x="1344" y="1188"/>
                  </a:lnTo>
                  <a:lnTo>
                    <a:pt x="1342" y="1176"/>
                  </a:lnTo>
                  <a:lnTo>
                    <a:pt x="1339" y="1144"/>
                  </a:lnTo>
                  <a:lnTo>
                    <a:pt x="1337" y="1113"/>
                  </a:lnTo>
                  <a:lnTo>
                    <a:pt x="1334" y="1080"/>
                  </a:lnTo>
                  <a:lnTo>
                    <a:pt x="1332" y="1049"/>
                  </a:lnTo>
                  <a:lnTo>
                    <a:pt x="1327" y="1017"/>
                  </a:lnTo>
                  <a:lnTo>
                    <a:pt x="1323" y="1009"/>
                  </a:lnTo>
                  <a:lnTo>
                    <a:pt x="1310" y="985"/>
                  </a:lnTo>
                  <a:lnTo>
                    <a:pt x="1301" y="975"/>
                  </a:lnTo>
                  <a:lnTo>
                    <a:pt x="1280" y="957"/>
                  </a:lnTo>
                  <a:lnTo>
                    <a:pt x="1272" y="953"/>
                  </a:lnTo>
                  <a:lnTo>
                    <a:pt x="1260" y="945"/>
                  </a:lnTo>
                  <a:lnTo>
                    <a:pt x="1238" y="932"/>
                  </a:lnTo>
                  <a:lnTo>
                    <a:pt x="1221" y="922"/>
                  </a:lnTo>
                  <a:lnTo>
                    <a:pt x="1217" y="920"/>
                  </a:lnTo>
                  <a:lnTo>
                    <a:pt x="1197" y="908"/>
                  </a:lnTo>
                  <a:lnTo>
                    <a:pt x="1175" y="896"/>
                  </a:lnTo>
                  <a:lnTo>
                    <a:pt x="1165" y="889"/>
                  </a:lnTo>
                  <a:lnTo>
                    <a:pt x="1154" y="882"/>
                  </a:lnTo>
                  <a:lnTo>
                    <a:pt x="1132" y="868"/>
                  </a:lnTo>
                  <a:lnTo>
                    <a:pt x="1120" y="858"/>
                  </a:lnTo>
                  <a:lnTo>
                    <a:pt x="1112" y="851"/>
                  </a:lnTo>
                  <a:lnTo>
                    <a:pt x="1091" y="832"/>
                  </a:lnTo>
                  <a:lnTo>
                    <a:pt x="1084" y="826"/>
                  </a:lnTo>
                  <a:lnTo>
                    <a:pt x="1069" y="809"/>
                  </a:lnTo>
                  <a:lnTo>
                    <a:pt x="1058" y="795"/>
                  </a:lnTo>
                  <a:lnTo>
                    <a:pt x="1048" y="781"/>
                  </a:lnTo>
                  <a:lnTo>
                    <a:pt x="1036" y="762"/>
                  </a:lnTo>
                  <a:lnTo>
                    <a:pt x="1027" y="745"/>
                  </a:lnTo>
                  <a:lnTo>
                    <a:pt x="1020" y="731"/>
                  </a:lnTo>
                  <a:lnTo>
                    <a:pt x="1008" y="700"/>
                  </a:lnTo>
                  <a:lnTo>
                    <a:pt x="1006" y="690"/>
                  </a:lnTo>
                  <a:lnTo>
                    <a:pt x="1000" y="667"/>
                  </a:lnTo>
                  <a:lnTo>
                    <a:pt x="993" y="635"/>
                  </a:lnTo>
                  <a:lnTo>
                    <a:pt x="984" y="623"/>
                  </a:lnTo>
                  <a:lnTo>
                    <a:pt x="964" y="608"/>
                  </a:lnTo>
                  <a:lnTo>
                    <a:pt x="955" y="604"/>
                  </a:lnTo>
                  <a:lnTo>
                    <a:pt x="943" y="598"/>
                  </a:lnTo>
                  <a:lnTo>
                    <a:pt x="921" y="590"/>
                  </a:lnTo>
                  <a:lnTo>
                    <a:pt x="900" y="578"/>
                  </a:lnTo>
                  <a:lnTo>
                    <a:pt x="887" y="573"/>
                  </a:lnTo>
                  <a:lnTo>
                    <a:pt x="880" y="568"/>
                  </a:lnTo>
                  <a:lnTo>
                    <a:pt x="858" y="557"/>
                  </a:lnTo>
                  <a:lnTo>
                    <a:pt x="837" y="544"/>
                  </a:lnTo>
                  <a:lnTo>
                    <a:pt x="829" y="540"/>
                  </a:lnTo>
                  <a:lnTo>
                    <a:pt x="816" y="533"/>
                  </a:lnTo>
                  <a:lnTo>
                    <a:pt x="795" y="520"/>
                  </a:lnTo>
                  <a:lnTo>
                    <a:pt x="777" y="509"/>
                  </a:lnTo>
                  <a:lnTo>
                    <a:pt x="773" y="506"/>
                  </a:lnTo>
                  <a:lnTo>
                    <a:pt x="752" y="493"/>
                  </a:lnTo>
                  <a:lnTo>
                    <a:pt x="732" y="482"/>
                  </a:lnTo>
                  <a:lnTo>
                    <a:pt x="720" y="477"/>
                  </a:lnTo>
                  <a:lnTo>
                    <a:pt x="710" y="472"/>
                  </a:lnTo>
                  <a:lnTo>
                    <a:pt x="689" y="463"/>
                  </a:lnTo>
                  <a:lnTo>
                    <a:pt x="667" y="457"/>
                  </a:lnTo>
                  <a:lnTo>
                    <a:pt x="647" y="453"/>
                  </a:lnTo>
                  <a:lnTo>
                    <a:pt x="626" y="453"/>
                  </a:lnTo>
                  <a:lnTo>
                    <a:pt x="604" y="456"/>
                  </a:lnTo>
                  <a:lnTo>
                    <a:pt x="584" y="463"/>
                  </a:lnTo>
                  <a:lnTo>
                    <a:pt x="562" y="474"/>
                  </a:lnTo>
                  <a:lnTo>
                    <a:pt x="559" y="477"/>
                  </a:lnTo>
                  <a:lnTo>
                    <a:pt x="541" y="487"/>
                  </a:lnTo>
                  <a:lnTo>
                    <a:pt x="520" y="503"/>
                  </a:lnTo>
                  <a:lnTo>
                    <a:pt x="514" y="509"/>
                  </a:lnTo>
                  <a:lnTo>
                    <a:pt x="499" y="520"/>
                  </a:lnTo>
                  <a:lnTo>
                    <a:pt x="478" y="537"/>
                  </a:lnTo>
                  <a:lnTo>
                    <a:pt x="473" y="540"/>
                  </a:lnTo>
                  <a:lnTo>
                    <a:pt x="456" y="551"/>
                  </a:lnTo>
                  <a:lnTo>
                    <a:pt x="436" y="567"/>
                  </a:lnTo>
                  <a:lnTo>
                    <a:pt x="427" y="573"/>
                  </a:lnTo>
                  <a:lnTo>
                    <a:pt x="415" y="580"/>
                  </a:lnTo>
                  <a:lnTo>
                    <a:pt x="393" y="593"/>
                  </a:lnTo>
                  <a:lnTo>
                    <a:pt x="372" y="603"/>
                  </a:lnTo>
                  <a:lnTo>
                    <a:pt x="370" y="604"/>
                  </a:lnTo>
                  <a:lnTo>
                    <a:pt x="352" y="611"/>
                  </a:lnTo>
                  <a:lnTo>
                    <a:pt x="330" y="620"/>
                  </a:lnTo>
                  <a:lnTo>
                    <a:pt x="309" y="625"/>
                  </a:lnTo>
                  <a:lnTo>
                    <a:pt x="287" y="631"/>
                  </a:lnTo>
                  <a:lnTo>
                    <a:pt x="268" y="635"/>
                  </a:lnTo>
                  <a:lnTo>
                    <a:pt x="267" y="635"/>
                  </a:lnTo>
                  <a:lnTo>
                    <a:pt x="245" y="640"/>
                  </a:lnTo>
                  <a:lnTo>
                    <a:pt x="224" y="641"/>
                  </a:lnTo>
                  <a:lnTo>
                    <a:pt x="204" y="644"/>
                  </a:lnTo>
                  <a:lnTo>
                    <a:pt x="182" y="644"/>
                  </a:lnTo>
                  <a:lnTo>
                    <a:pt x="161" y="644"/>
                  </a:lnTo>
                  <a:lnTo>
                    <a:pt x="139" y="644"/>
                  </a:lnTo>
                  <a:lnTo>
                    <a:pt x="119" y="644"/>
                  </a:lnTo>
                  <a:lnTo>
                    <a:pt x="98" y="643"/>
                  </a:lnTo>
                  <a:lnTo>
                    <a:pt x="76" y="641"/>
                  </a:lnTo>
                  <a:lnTo>
                    <a:pt x="56" y="638"/>
                  </a:lnTo>
                  <a:lnTo>
                    <a:pt x="48" y="635"/>
                  </a:lnTo>
                  <a:lnTo>
                    <a:pt x="34" y="631"/>
                  </a:lnTo>
                  <a:lnTo>
                    <a:pt x="13" y="616"/>
                  </a:lnTo>
                  <a:lnTo>
                    <a:pt x="5" y="604"/>
                  </a:lnTo>
                  <a:lnTo>
                    <a:pt x="0" y="573"/>
                  </a:lnTo>
                  <a:lnTo>
                    <a:pt x="5" y="540"/>
                  </a:lnTo>
                  <a:lnTo>
                    <a:pt x="13" y="519"/>
                  </a:lnTo>
                  <a:lnTo>
                    <a:pt x="17" y="509"/>
                  </a:lnTo>
                  <a:lnTo>
                    <a:pt x="32" y="477"/>
                  </a:lnTo>
                  <a:lnTo>
                    <a:pt x="34" y="472"/>
                  </a:lnTo>
                  <a:lnTo>
                    <a:pt x="48" y="445"/>
                  </a:lnTo>
                  <a:lnTo>
                    <a:pt x="56" y="433"/>
                  </a:lnTo>
                  <a:lnTo>
                    <a:pt x="67" y="413"/>
                  </a:lnTo>
                  <a:lnTo>
                    <a:pt x="76" y="399"/>
                  </a:lnTo>
                  <a:lnTo>
                    <a:pt x="87" y="382"/>
                  </a:lnTo>
                  <a:lnTo>
                    <a:pt x="98" y="368"/>
                  </a:lnTo>
                  <a:lnTo>
                    <a:pt x="109" y="349"/>
                  </a:lnTo>
                  <a:lnTo>
                    <a:pt x="119" y="338"/>
                  </a:lnTo>
                  <a:lnTo>
                    <a:pt x="134" y="318"/>
                  </a:lnTo>
                  <a:lnTo>
                    <a:pt x="139" y="312"/>
                  </a:lnTo>
                  <a:lnTo>
                    <a:pt x="161" y="289"/>
                  </a:lnTo>
                  <a:lnTo>
                    <a:pt x="165" y="286"/>
                  </a:lnTo>
                  <a:lnTo>
                    <a:pt x="182" y="271"/>
                  </a:lnTo>
                  <a:lnTo>
                    <a:pt x="202" y="255"/>
                  </a:lnTo>
                  <a:lnTo>
                    <a:pt x="204" y="254"/>
                  </a:lnTo>
                  <a:lnTo>
                    <a:pt x="224" y="241"/>
                  </a:lnTo>
                  <a:lnTo>
                    <a:pt x="245" y="229"/>
                  </a:lnTo>
                  <a:lnTo>
                    <a:pt x="264" y="222"/>
                  </a:lnTo>
                  <a:lnTo>
                    <a:pt x="267" y="222"/>
                  </a:lnTo>
                  <a:lnTo>
                    <a:pt x="287" y="215"/>
                  </a:lnTo>
                  <a:lnTo>
                    <a:pt x="309" y="211"/>
                  </a:lnTo>
                  <a:lnTo>
                    <a:pt x="330" y="208"/>
                  </a:lnTo>
                  <a:lnTo>
                    <a:pt x="352" y="207"/>
                  </a:lnTo>
                  <a:lnTo>
                    <a:pt x="372" y="207"/>
                  </a:lnTo>
                  <a:lnTo>
                    <a:pt x="393" y="207"/>
                  </a:lnTo>
                  <a:lnTo>
                    <a:pt x="415" y="208"/>
                  </a:lnTo>
                  <a:lnTo>
                    <a:pt x="436" y="209"/>
                  </a:lnTo>
                  <a:lnTo>
                    <a:pt x="456" y="212"/>
                  </a:lnTo>
                  <a:lnTo>
                    <a:pt x="478" y="212"/>
                  </a:lnTo>
                  <a:lnTo>
                    <a:pt x="499" y="214"/>
                  </a:lnTo>
                  <a:lnTo>
                    <a:pt x="520" y="212"/>
                  </a:lnTo>
                  <a:lnTo>
                    <a:pt x="541" y="209"/>
                  </a:lnTo>
                  <a:lnTo>
                    <a:pt x="562" y="204"/>
                  </a:lnTo>
                  <a:lnTo>
                    <a:pt x="584" y="195"/>
                  </a:lnTo>
                  <a:lnTo>
                    <a:pt x="592" y="191"/>
                  </a:lnTo>
                  <a:lnTo>
                    <a:pt x="604" y="184"/>
                  </a:lnTo>
                  <a:lnTo>
                    <a:pt x="626" y="170"/>
                  </a:lnTo>
                  <a:lnTo>
                    <a:pt x="638" y="160"/>
                  </a:lnTo>
                  <a:lnTo>
                    <a:pt x="647" y="154"/>
                  </a:lnTo>
                  <a:lnTo>
                    <a:pt x="667" y="137"/>
                  </a:lnTo>
                  <a:lnTo>
                    <a:pt x="679" y="127"/>
                  </a:lnTo>
                  <a:lnTo>
                    <a:pt x="689" y="120"/>
                  </a:lnTo>
                  <a:lnTo>
                    <a:pt x="710" y="103"/>
                  </a:lnTo>
                  <a:lnTo>
                    <a:pt x="719" y="95"/>
                  </a:lnTo>
                  <a:lnTo>
                    <a:pt x="732" y="84"/>
                  </a:lnTo>
                  <a:lnTo>
                    <a:pt x="748" y="64"/>
                  </a:lnTo>
                  <a:lnTo>
                    <a:pt x="751" y="31"/>
                  </a:lnTo>
                  <a:lnTo>
                    <a:pt x="752" y="26"/>
                  </a:lnTo>
                  <a:lnTo>
                    <a:pt x="757" y="0"/>
                  </a:lnTo>
                </a:path>
              </a:pathLst>
            </a:custGeom>
            <a:grpFill/>
            <a:ln w="26988">
              <a:solidFill>
                <a:srgbClr val="FF0000"/>
              </a:solidFill>
              <a:prstDash val="solid"/>
              <a:round/>
              <a:headEnd/>
              <a:tailEnd/>
            </a:ln>
          </p:spPr>
          <p:txBody>
            <a:bodyPr/>
            <a:lstStyle/>
            <a:p>
              <a:pPr>
                <a:defRPr/>
              </a:pPr>
              <a:endParaRPr lang="es-AR"/>
            </a:p>
          </p:txBody>
        </p:sp>
        <p:sp>
          <p:nvSpPr>
            <p:cNvPr id="34873" name="Line 57"/>
            <p:cNvSpPr>
              <a:spLocks noChangeShapeType="1"/>
            </p:cNvSpPr>
            <p:nvPr/>
          </p:nvSpPr>
          <p:spPr bwMode="auto">
            <a:xfrm>
              <a:off x="887" y="1166"/>
              <a:ext cx="1" cy="1"/>
            </a:xfrm>
            <a:prstGeom prst="line">
              <a:avLst/>
            </a:prstGeom>
            <a:grpFill/>
            <a:ln w="26988">
              <a:solidFill>
                <a:srgbClr val="FF0000"/>
              </a:solidFill>
              <a:round/>
              <a:headEnd/>
              <a:tailEnd/>
            </a:ln>
          </p:spPr>
          <p:txBody>
            <a:bodyPr/>
            <a:lstStyle/>
            <a:p>
              <a:pPr>
                <a:defRPr/>
              </a:pPr>
              <a:endParaRPr lang="es-AR"/>
            </a:p>
          </p:txBody>
        </p:sp>
        <p:sp>
          <p:nvSpPr>
            <p:cNvPr id="34874" name="Freeform 58"/>
            <p:cNvSpPr>
              <a:spLocks noEditPoints="1"/>
            </p:cNvSpPr>
            <p:nvPr/>
          </p:nvSpPr>
          <p:spPr bwMode="auto">
            <a:xfrm>
              <a:off x="892" y="1111"/>
              <a:ext cx="42" cy="45"/>
            </a:xfrm>
            <a:custGeom>
              <a:avLst/>
              <a:gdLst/>
              <a:ahLst/>
              <a:cxnLst>
                <a:cxn ang="0">
                  <a:pos x="37" y="81"/>
                </a:cxn>
                <a:cxn ang="0">
                  <a:pos x="24" y="81"/>
                </a:cxn>
                <a:cxn ang="0">
                  <a:pos x="11" y="74"/>
                </a:cxn>
                <a:cxn ang="0">
                  <a:pos x="1" y="54"/>
                </a:cxn>
                <a:cxn ang="0">
                  <a:pos x="2" y="32"/>
                </a:cxn>
                <a:cxn ang="0">
                  <a:pos x="16" y="9"/>
                </a:cxn>
                <a:cxn ang="0">
                  <a:pos x="37" y="0"/>
                </a:cxn>
                <a:cxn ang="0">
                  <a:pos x="57" y="5"/>
                </a:cxn>
                <a:cxn ang="0">
                  <a:pos x="68" y="17"/>
                </a:cxn>
                <a:cxn ang="0">
                  <a:pos x="72" y="30"/>
                </a:cxn>
                <a:cxn ang="0">
                  <a:pos x="71" y="46"/>
                </a:cxn>
                <a:cxn ang="0">
                  <a:pos x="87" y="40"/>
                </a:cxn>
                <a:cxn ang="0">
                  <a:pos x="102" y="43"/>
                </a:cxn>
                <a:cxn ang="0">
                  <a:pos x="119" y="57"/>
                </a:cxn>
                <a:cxn ang="0">
                  <a:pos x="126" y="83"/>
                </a:cxn>
                <a:cxn ang="0">
                  <a:pos x="120" y="110"/>
                </a:cxn>
                <a:cxn ang="0">
                  <a:pos x="101" y="131"/>
                </a:cxn>
                <a:cxn ang="0">
                  <a:pos x="77" y="136"/>
                </a:cxn>
                <a:cxn ang="0">
                  <a:pos x="54" y="124"/>
                </a:cxn>
                <a:cxn ang="0">
                  <a:pos x="44" y="109"/>
                </a:cxn>
                <a:cxn ang="0">
                  <a:pos x="42" y="90"/>
                </a:cxn>
                <a:cxn ang="0">
                  <a:pos x="23" y="60"/>
                </a:cxn>
                <a:cxn ang="0">
                  <a:pos x="34" y="66"/>
                </a:cxn>
                <a:cxn ang="0">
                  <a:pos x="47" y="63"/>
                </a:cxn>
                <a:cxn ang="0">
                  <a:pos x="56" y="53"/>
                </a:cxn>
                <a:cxn ang="0">
                  <a:pos x="59" y="40"/>
                </a:cxn>
                <a:cxn ang="0">
                  <a:pos x="54" y="27"/>
                </a:cxn>
                <a:cxn ang="0">
                  <a:pos x="44" y="19"/>
                </a:cxn>
                <a:cxn ang="0">
                  <a:pos x="32" y="19"/>
                </a:cxn>
                <a:cxn ang="0">
                  <a:pos x="21" y="26"/>
                </a:cxn>
                <a:cxn ang="0">
                  <a:pos x="16" y="39"/>
                </a:cxn>
                <a:cxn ang="0">
                  <a:pos x="18" y="52"/>
                </a:cxn>
                <a:cxn ang="0">
                  <a:pos x="66" y="110"/>
                </a:cxn>
                <a:cxn ang="0">
                  <a:pos x="74" y="117"/>
                </a:cxn>
                <a:cxn ang="0">
                  <a:pos x="86" y="119"/>
                </a:cxn>
                <a:cxn ang="0">
                  <a:pos x="96" y="116"/>
                </a:cxn>
                <a:cxn ang="0">
                  <a:pos x="105" y="109"/>
                </a:cxn>
                <a:cxn ang="0">
                  <a:pos x="111" y="91"/>
                </a:cxn>
                <a:cxn ang="0">
                  <a:pos x="109" y="74"/>
                </a:cxn>
                <a:cxn ang="0">
                  <a:pos x="97" y="62"/>
                </a:cxn>
                <a:cxn ang="0">
                  <a:pos x="82" y="57"/>
                </a:cxn>
                <a:cxn ang="0">
                  <a:pos x="67" y="63"/>
                </a:cxn>
                <a:cxn ang="0">
                  <a:pos x="57" y="79"/>
                </a:cxn>
                <a:cxn ang="0">
                  <a:pos x="57" y="96"/>
                </a:cxn>
                <a:cxn ang="0">
                  <a:pos x="66" y="110"/>
                </a:cxn>
              </a:cxnLst>
              <a:rect l="0" t="0" r="r" b="b"/>
              <a:pathLst>
                <a:path w="126" h="136">
                  <a:moveTo>
                    <a:pt x="45" y="77"/>
                  </a:moveTo>
                  <a:lnTo>
                    <a:pt x="40" y="80"/>
                  </a:lnTo>
                  <a:lnTo>
                    <a:pt x="37" y="81"/>
                  </a:lnTo>
                  <a:lnTo>
                    <a:pt x="32" y="83"/>
                  </a:lnTo>
                  <a:lnTo>
                    <a:pt x="28" y="83"/>
                  </a:lnTo>
                  <a:lnTo>
                    <a:pt x="24" y="81"/>
                  </a:lnTo>
                  <a:lnTo>
                    <a:pt x="19" y="80"/>
                  </a:lnTo>
                  <a:lnTo>
                    <a:pt x="15" y="77"/>
                  </a:lnTo>
                  <a:lnTo>
                    <a:pt x="11" y="74"/>
                  </a:lnTo>
                  <a:lnTo>
                    <a:pt x="8" y="69"/>
                  </a:lnTo>
                  <a:lnTo>
                    <a:pt x="4" y="62"/>
                  </a:lnTo>
                  <a:lnTo>
                    <a:pt x="1" y="54"/>
                  </a:lnTo>
                  <a:lnTo>
                    <a:pt x="0" y="47"/>
                  </a:lnTo>
                  <a:lnTo>
                    <a:pt x="1" y="39"/>
                  </a:lnTo>
                  <a:lnTo>
                    <a:pt x="2" y="32"/>
                  </a:lnTo>
                  <a:lnTo>
                    <a:pt x="6" y="23"/>
                  </a:lnTo>
                  <a:lnTo>
                    <a:pt x="11" y="16"/>
                  </a:lnTo>
                  <a:lnTo>
                    <a:pt x="16" y="9"/>
                  </a:lnTo>
                  <a:lnTo>
                    <a:pt x="23" y="5"/>
                  </a:lnTo>
                  <a:lnTo>
                    <a:pt x="30" y="2"/>
                  </a:lnTo>
                  <a:lnTo>
                    <a:pt x="37" y="0"/>
                  </a:lnTo>
                  <a:lnTo>
                    <a:pt x="44" y="0"/>
                  </a:lnTo>
                  <a:lnTo>
                    <a:pt x="50" y="2"/>
                  </a:lnTo>
                  <a:lnTo>
                    <a:pt x="57" y="5"/>
                  </a:lnTo>
                  <a:lnTo>
                    <a:pt x="63" y="9"/>
                  </a:lnTo>
                  <a:lnTo>
                    <a:pt x="66" y="13"/>
                  </a:lnTo>
                  <a:lnTo>
                    <a:pt x="68" y="17"/>
                  </a:lnTo>
                  <a:lnTo>
                    <a:pt x="71" y="22"/>
                  </a:lnTo>
                  <a:lnTo>
                    <a:pt x="72" y="26"/>
                  </a:lnTo>
                  <a:lnTo>
                    <a:pt x="72" y="30"/>
                  </a:lnTo>
                  <a:lnTo>
                    <a:pt x="72" y="36"/>
                  </a:lnTo>
                  <a:lnTo>
                    <a:pt x="72" y="40"/>
                  </a:lnTo>
                  <a:lnTo>
                    <a:pt x="71" y="46"/>
                  </a:lnTo>
                  <a:lnTo>
                    <a:pt x="76" y="43"/>
                  </a:lnTo>
                  <a:lnTo>
                    <a:pt x="81" y="42"/>
                  </a:lnTo>
                  <a:lnTo>
                    <a:pt x="87" y="40"/>
                  </a:lnTo>
                  <a:lnTo>
                    <a:pt x="92" y="40"/>
                  </a:lnTo>
                  <a:lnTo>
                    <a:pt x="97" y="42"/>
                  </a:lnTo>
                  <a:lnTo>
                    <a:pt x="102" y="43"/>
                  </a:lnTo>
                  <a:lnTo>
                    <a:pt x="107" y="47"/>
                  </a:lnTo>
                  <a:lnTo>
                    <a:pt x="112" y="50"/>
                  </a:lnTo>
                  <a:lnTo>
                    <a:pt x="119" y="57"/>
                  </a:lnTo>
                  <a:lnTo>
                    <a:pt x="122" y="66"/>
                  </a:lnTo>
                  <a:lnTo>
                    <a:pt x="125" y="73"/>
                  </a:lnTo>
                  <a:lnTo>
                    <a:pt x="126" y="83"/>
                  </a:lnTo>
                  <a:lnTo>
                    <a:pt x="126" y="91"/>
                  </a:lnTo>
                  <a:lnTo>
                    <a:pt x="124" y="101"/>
                  </a:lnTo>
                  <a:lnTo>
                    <a:pt x="120" y="110"/>
                  </a:lnTo>
                  <a:lnTo>
                    <a:pt x="115" y="119"/>
                  </a:lnTo>
                  <a:lnTo>
                    <a:pt x="107" y="126"/>
                  </a:lnTo>
                  <a:lnTo>
                    <a:pt x="101" y="131"/>
                  </a:lnTo>
                  <a:lnTo>
                    <a:pt x="92" y="134"/>
                  </a:lnTo>
                  <a:lnTo>
                    <a:pt x="85" y="136"/>
                  </a:lnTo>
                  <a:lnTo>
                    <a:pt x="77" y="136"/>
                  </a:lnTo>
                  <a:lnTo>
                    <a:pt x="68" y="134"/>
                  </a:lnTo>
                  <a:lnTo>
                    <a:pt x="62" y="130"/>
                  </a:lnTo>
                  <a:lnTo>
                    <a:pt x="54" y="124"/>
                  </a:lnTo>
                  <a:lnTo>
                    <a:pt x="50" y="120"/>
                  </a:lnTo>
                  <a:lnTo>
                    <a:pt x="47" y="114"/>
                  </a:lnTo>
                  <a:lnTo>
                    <a:pt x="44" y="109"/>
                  </a:lnTo>
                  <a:lnTo>
                    <a:pt x="43" y="103"/>
                  </a:lnTo>
                  <a:lnTo>
                    <a:pt x="42" y="96"/>
                  </a:lnTo>
                  <a:lnTo>
                    <a:pt x="42" y="90"/>
                  </a:lnTo>
                  <a:lnTo>
                    <a:pt x="43" y="84"/>
                  </a:lnTo>
                  <a:lnTo>
                    <a:pt x="45" y="77"/>
                  </a:lnTo>
                  <a:close/>
                  <a:moveTo>
                    <a:pt x="23" y="60"/>
                  </a:moveTo>
                  <a:lnTo>
                    <a:pt x="26" y="63"/>
                  </a:lnTo>
                  <a:lnTo>
                    <a:pt x="30" y="64"/>
                  </a:lnTo>
                  <a:lnTo>
                    <a:pt x="34" y="66"/>
                  </a:lnTo>
                  <a:lnTo>
                    <a:pt x="38" y="66"/>
                  </a:lnTo>
                  <a:lnTo>
                    <a:pt x="43" y="66"/>
                  </a:lnTo>
                  <a:lnTo>
                    <a:pt x="47" y="63"/>
                  </a:lnTo>
                  <a:lnTo>
                    <a:pt x="49" y="60"/>
                  </a:lnTo>
                  <a:lnTo>
                    <a:pt x="53" y="57"/>
                  </a:lnTo>
                  <a:lnTo>
                    <a:pt x="56" y="53"/>
                  </a:lnTo>
                  <a:lnTo>
                    <a:pt x="58" y="49"/>
                  </a:lnTo>
                  <a:lnTo>
                    <a:pt x="58" y="44"/>
                  </a:lnTo>
                  <a:lnTo>
                    <a:pt x="59" y="40"/>
                  </a:lnTo>
                  <a:lnTo>
                    <a:pt x="58" y="34"/>
                  </a:lnTo>
                  <a:lnTo>
                    <a:pt x="57" y="30"/>
                  </a:lnTo>
                  <a:lnTo>
                    <a:pt x="54" y="27"/>
                  </a:lnTo>
                  <a:lnTo>
                    <a:pt x="52" y="23"/>
                  </a:lnTo>
                  <a:lnTo>
                    <a:pt x="48" y="20"/>
                  </a:lnTo>
                  <a:lnTo>
                    <a:pt x="44" y="19"/>
                  </a:lnTo>
                  <a:lnTo>
                    <a:pt x="40" y="17"/>
                  </a:lnTo>
                  <a:lnTo>
                    <a:pt x="37" y="17"/>
                  </a:lnTo>
                  <a:lnTo>
                    <a:pt x="32" y="19"/>
                  </a:lnTo>
                  <a:lnTo>
                    <a:pt x="28" y="20"/>
                  </a:lnTo>
                  <a:lnTo>
                    <a:pt x="24" y="22"/>
                  </a:lnTo>
                  <a:lnTo>
                    <a:pt x="21" y="26"/>
                  </a:lnTo>
                  <a:lnTo>
                    <a:pt x="19" y="30"/>
                  </a:lnTo>
                  <a:lnTo>
                    <a:pt x="16" y="34"/>
                  </a:lnTo>
                  <a:lnTo>
                    <a:pt x="16" y="39"/>
                  </a:lnTo>
                  <a:lnTo>
                    <a:pt x="15" y="43"/>
                  </a:lnTo>
                  <a:lnTo>
                    <a:pt x="16" y="49"/>
                  </a:lnTo>
                  <a:lnTo>
                    <a:pt x="18" y="52"/>
                  </a:lnTo>
                  <a:lnTo>
                    <a:pt x="20" y="56"/>
                  </a:lnTo>
                  <a:lnTo>
                    <a:pt x="23" y="60"/>
                  </a:lnTo>
                  <a:close/>
                  <a:moveTo>
                    <a:pt x="66" y="110"/>
                  </a:moveTo>
                  <a:lnTo>
                    <a:pt x="68" y="113"/>
                  </a:lnTo>
                  <a:lnTo>
                    <a:pt x="72" y="114"/>
                  </a:lnTo>
                  <a:lnTo>
                    <a:pt x="74" y="117"/>
                  </a:lnTo>
                  <a:lnTo>
                    <a:pt x="78" y="119"/>
                  </a:lnTo>
                  <a:lnTo>
                    <a:pt x="82" y="119"/>
                  </a:lnTo>
                  <a:lnTo>
                    <a:pt x="86" y="119"/>
                  </a:lnTo>
                  <a:lnTo>
                    <a:pt x="88" y="119"/>
                  </a:lnTo>
                  <a:lnTo>
                    <a:pt x="92" y="117"/>
                  </a:lnTo>
                  <a:lnTo>
                    <a:pt x="96" y="116"/>
                  </a:lnTo>
                  <a:lnTo>
                    <a:pt x="98" y="113"/>
                  </a:lnTo>
                  <a:lnTo>
                    <a:pt x="102" y="111"/>
                  </a:lnTo>
                  <a:lnTo>
                    <a:pt x="105" y="109"/>
                  </a:lnTo>
                  <a:lnTo>
                    <a:pt x="107" y="103"/>
                  </a:lnTo>
                  <a:lnTo>
                    <a:pt x="110" y="97"/>
                  </a:lnTo>
                  <a:lnTo>
                    <a:pt x="111" y="91"/>
                  </a:lnTo>
                  <a:lnTo>
                    <a:pt x="111" y="86"/>
                  </a:lnTo>
                  <a:lnTo>
                    <a:pt x="110" y="80"/>
                  </a:lnTo>
                  <a:lnTo>
                    <a:pt x="109" y="74"/>
                  </a:lnTo>
                  <a:lnTo>
                    <a:pt x="106" y="70"/>
                  </a:lnTo>
                  <a:lnTo>
                    <a:pt x="102" y="66"/>
                  </a:lnTo>
                  <a:lnTo>
                    <a:pt x="97" y="62"/>
                  </a:lnTo>
                  <a:lnTo>
                    <a:pt x="92" y="59"/>
                  </a:lnTo>
                  <a:lnTo>
                    <a:pt x="87" y="57"/>
                  </a:lnTo>
                  <a:lnTo>
                    <a:pt x="82" y="57"/>
                  </a:lnTo>
                  <a:lnTo>
                    <a:pt x="77" y="57"/>
                  </a:lnTo>
                  <a:lnTo>
                    <a:pt x="72" y="60"/>
                  </a:lnTo>
                  <a:lnTo>
                    <a:pt x="67" y="63"/>
                  </a:lnTo>
                  <a:lnTo>
                    <a:pt x="63" y="67"/>
                  </a:lnTo>
                  <a:lnTo>
                    <a:pt x="59" y="73"/>
                  </a:lnTo>
                  <a:lnTo>
                    <a:pt x="57" y="79"/>
                  </a:lnTo>
                  <a:lnTo>
                    <a:pt x="57" y="84"/>
                  </a:lnTo>
                  <a:lnTo>
                    <a:pt x="56" y="90"/>
                  </a:lnTo>
                  <a:lnTo>
                    <a:pt x="57" y="96"/>
                  </a:lnTo>
                  <a:lnTo>
                    <a:pt x="59" y="101"/>
                  </a:lnTo>
                  <a:lnTo>
                    <a:pt x="62" y="106"/>
                  </a:lnTo>
                  <a:lnTo>
                    <a:pt x="66" y="110"/>
                  </a:lnTo>
                  <a:close/>
                </a:path>
              </a:pathLst>
            </a:custGeom>
            <a:grpFill/>
            <a:ln w="0">
              <a:solidFill>
                <a:srgbClr val="000000"/>
              </a:solidFill>
              <a:prstDash val="solid"/>
              <a:round/>
              <a:headEnd/>
              <a:tailEnd/>
            </a:ln>
          </p:spPr>
          <p:txBody>
            <a:bodyPr/>
            <a:lstStyle/>
            <a:p>
              <a:pPr>
                <a:defRPr/>
              </a:pPr>
              <a:endParaRPr lang="es-AR"/>
            </a:p>
          </p:txBody>
        </p:sp>
        <p:sp>
          <p:nvSpPr>
            <p:cNvPr id="34875" name="Freeform 59"/>
            <p:cNvSpPr>
              <a:spLocks noEditPoints="1"/>
            </p:cNvSpPr>
            <p:nvPr/>
          </p:nvSpPr>
          <p:spPr bwMode="auto">
            <a:xfrm>
              <a:off x="915" y="1082"/>
              <a:ext cx="41" cy="44"/>
            </a:xfrm>
            <a:custGeom>
              <a:avLst/>
              <a:gdLst/>
              <a:ahLst/>
              <a:cxnLst>
                <a:cxn ang="0">
                  <a:pos x="24" y="94"/>
                </a:cxn>
                <a:cxn ang="0">
                  <a:pos x="12" y="79"/>
                </a:cxn>
                <a:cxn ang="0">
                  <a:pos x="4" y="63"/>
                </a:cxn>
                <a:cxn ang="0">
                  <a:pos x="0" y="49"/>
                </a:cxn>
                <a:cxn ang="0">
                  <a:pos x="0" y="35"/>
                </a:cxn>
                <a:cxn ang="0">
                  <a:pos x="5" y="22"/>
                </a:cxn>
                <a:cxn ang="0">
                  <a:pos x="14" y="12"/>
                </a:cxn>
                <a:cxn ang="0">
                  <a:pos x="22" y="5"/>
                </a:cxn>
                <a:cxn ang="0">
                  <a:pos x="31" y="2"/>
                </a:cxn>
                <a:cxn ang="0">
                  <a:pos x="40" y="0"/>
                </a:cxn>
                <a:cxn ang="0">
                  <a:pos x="48" y="2"/>
                </a:cxn>
                <a:cxn ang="0">
                  <a:pos x="60" y="6"/>
                </a:cxn>
                <a:cxn ang="0">
                  <a:pos x="70" y="13"/>
                </a:cxn>
                <a:cxn ang="0">
                  <a:pos x="83" y="23"/>
                </a:cxn>
                <a:cxn ang="0">
                  <a:pos x="99" y="39"/>
                </a:cxn>
                <a:cxn ang="0">
                  <a:pos x="112" y="56"/>
                </a:cxn>
                <a:cxn ang="0">
                  <a:pos x="119" y="70"/>
                </a:cxn>
                <a:cxn ang="0">
                  <a:pos x="123" y="84"/>
                </a:cxn>
                <a:cxn ang="0">
                  <a:pos x="123" y="99"/>
                </a:cxn>
                <a:cxn ang="0">
                  <a:pos x="118" y="111"/>
                </a:cxn>
                <a:cxn ang="0">
                  <a:pos x="107" y="126"/>
                </a:cxn>
                <a:cxn ang="0">
                  <a:pos x="91" y="133"/>
                </a:cxn>
                <a:cxn ang="0">
                  <a:pos x="72" y="131"/>
                </a:cxn>
                <a:cxn ang="0">
                  <a:pos x="47" y="116"/>
                </a:cxn>
                <a:cxn ang="0">
                  <a:pos x="45" y="89"/>
                </a:cxn>
                <a:cxn ang="0">
                  <a:pos x="66" y="109"/>
                </a:cxn>
                <a:cxn ang="0">
                  <a:pos x="83" y="116"/>
                </a:cxn>
                <a:cxn ang="0">
                  <a:pos x="94" y="114"/>
                </a:cxn>
                <a:cxn ang="0">
                  <a:pos x="103" y="109"/>
                </a:cxn>
                <a:cxn ang="0">
                  <a:pos x="108" y="97"/>
                </a:cxn>
                <a:cxn ang="0">
                  <a:pos x="108" y="84"/>
                </a:cxn>
                <a:cxn ang="0">
                  <a:pos x="99" y="67"/>
                </a:cxn>
                <a:cxn ang="0">
                  <a:pos x="79" y="44"/>
                </a:cxn>
                <a:cxn ang="0">
                  <a:pos x="57" y="26"/>
                </a:cxn>
                <a:cxn ang="0">
                  <a:pos x="41" y="17"/>
                </a:cxn>
                <a:cxn ang="0">
                  <a:pos x="29" y="19"/>
                </a:cxn>
                <a:cxn ang="0">
                  <a:pos x="21" y="26"/>
                </a:cxn>
                <a:cxn ang="0">
                  <a:pos x="16" y="36"/>
                </a:cxn>
                <a:cxn ang="0">
                  <a:pos x="16" y="49"/>
                </a:cxn>
                <a:cxn ang="0">
                  <a:pos x="24" y="67"/>
                </a:cxn>
                <a:cxn ang="0">
                  <a:pos x="45" y="89"/>
                </a:cxn>
              </a:cxnLst>
              <a:rect l="0" t="0" r="r" b="b"/>
              <a:pathLst>
                <a:path w="123" h="133">
                  <a:moveTo>
                    <a:pt x="33" y="103"/>
                  </a:moveTo>
                  <a:lnTo>
                    <a:pt x="24" y="94"/>
                  </a:lnTo>
                  <a:lnTo>
                    <a:pt x="18" y="86"/>
                  </a:lnTo>
                  <a:lnTo>
                    <a:pt x="12" y="79"/>
                  </a:lnTo>
                  <a:lnTo>
                    <a:pt x="8" y="70"/>
                  </a:lnTo>
                  <a:lnTo>
                    <a:pt x="4" y="63"/>
                  </a:lnTo>
                  <a:lnTo>
                    <a:pt x="2" y="56"/>
                  </a:lnTo>
                  <a:lnTo>
                    <a:pt x="0" y="49"/>
                  </a:lnTo>
                  <a:lnTo>
                    <a:pt x="0" y="42"/>
                  </a:lnTo>
                  <a:lnTo>
                    <a:pt x="0" y="35"/>
                  </a:lnTo>
                  <a:lnTo>
                    <a:pt x="3" y="29"/>
                  </a:lnTo>
                  <a:lnTo>
                    <a:pt x="5" y="22"/>
                  </a:lnTo>
                  <a:lnTo>
                    <a:pt x="11" y="16"/>
                  </a:lnTo>
                  <a:lnTo>
                    <a:pt x="14" y="12"/>
                  </a:lnTo>
                  <a:lnTo>
                    <a:pt x="18" y="7"/>
                  </a:lnTo>
                  <a:lnTo>
                    <a:pt x="22" y="5"/>
                  </a:lnTo>
                  <a:lnTo>
                    <a:pt x="26" y="3"/>
                  </a:lnTo>
                  <a:lnTo>
                    <a:pt x="31" y="2"/>
                  </a:lnTo>
                  <a:lnTo>
                    <a:pt x="35" y="0"/>
                  </a:lnTo>
                  <a:lnTo>
                    <a:pt x="40" y="0"/>
                  </a:lnTo>
                  <a:lnTo>
                    <a:pt x="45" y="2"/>
                  </a:lnTo>
                  <a:lnTo>
                    <a:pt x="48" y="2"/>
                  </a:lnTo>
                  <a:lnTo>
                    <a:pt x="53" y="5"/>
                  </a:lnTo>
                  <a:lnTo>
                    <a:pt x="60" y="6"/>
                  </a:lnTo>
                  <a:lnTo>
                    <a:pt x="65" y="9"/>
                  </a:lnTo>
                  <a:lnTo>
                    <a:pt x="70" y="13"/>
                  </a:lnTo>
                  <a:lnTo>
                    <a:pt x="76" y="17"/>
                  </a:lnTo>
                  <a:lnTo>
                    <a:pt x="83" y="23"/>
                  </a:lnTo>
                  <a:lnTo>
                    <a:pt x="90" y="30"/>
                  </a:lnTo>
                  <a:lnTo>
                    <a:pt x="99" y="39"/>
                  </a:lnTo>
                  <a:lnTo>
                    <a:pt x="105" y="47"/>
                  </a:lnTo>
                  <a:lnTo>
                    <a:pt x="112" y="56"/>
                  </a:lnTo>
                  <a:lnTo>
                    <a:pt x="115" y="63"/>
                  </a:lnTo>
                  <a:lnTo>
                    <a:pt x="119" y="70"/>
                  </a:lnTo>
                  <a:lnTo>
                    <a:pt x="122" y="77"/>
                  </a:lnTo>
                  <a:lnTo>
                    <a:pt x="123" y="84"/>
                  </a:lnTo>
                  <a:lnTo>
                    <a:pt x="123" y="92"/>
                  </a:lnTo>
                  <a:lnTo>
                    <a:pt x="123" y="99"/>
                  </a:lnTo>
                  <a:lnTo>
                    <a:pt x="120" y="106"/>
                  </a:lnTo>
                  <a:lnTo>
                    <a:pt x="118" y="111"/>
                  </a:lnTo>
                  <a:lnTo>
                    <a:pt x="113" y="119"/>
                  </a:lnTo>
                  <a:lnTo>
                    <a:pt x="107" y="126"/>
                  </a:lnTo>
                  <a:lnTo>
                    <a:pt x="99" y="130"/>
                  </a:lnTo>
                  <a:lnTo>
                    <a:pt x="91" y="133"/>
                  </a:lnTo>
                  <a:lnTo>
                    <a:pt x="83" y="133"/>
                  </a:lnTo>
                  <a:lnTo>
                    <a:pt x="72" y="131"/>
                  </a:lnTo>
                  <a:lnTo>
                    <a:pt x="60" y="126"/>
                  </a:lnTo>
                  <a:lnTo>
                    <a:pt x="47" y="116"/>
                  </a:lnTo>
                  <a:lnTo>
                    <a:pt x="33" y="103"/>
                  </a:lnTo>
                  <a:close/>
                  <a:moveTo>
                    <a:pt x="45" y="89"/>
                  </a:moveTo>
                  <a:lnTo>
                    <a:pt x="56" y="100"/>
                  </a:lnTo>
                  <a:lnTo>
                    <a:pt x="66" y="109"/>
                  </a:lnTo>
                  <a:lnTo>
                    <a:pt x="75" y="113"/>
                  </a:lnTo>
                  <a:lnTo>
                    <a:pt x="83" y="116"/>
                  </a:lnTo>
                  <a:lnTo>
                    <a:pt x="89" y="116"/>
                  </a:lnTo>
                  <a:lnTo>
                    <a:pt x="94" y="114"/>
                  </a:lnTo>
                  <a:lnTo>
                    <a:pt x="99" y="111"/>
                  </a:lnTo>
                  <a:lnTo>
                    <a:pt x="103" y="109"/>
                  </a:lnTo>
                  <a:lnTo>
                    <a:pt x="107" y="103"/>
                  </a:lnTo>
                  <a:lnTo>
                    <a:pt x="108" y="97"/>
                  </a:lnTo>
                  <a:lnTo>
                    <a:pt x="108" y="92"/>
                  </a:lnTo>
                  <a:lnTo>
                    <a:pt x="108" y="84"/>
                  </a:lnTo>
                  <a:lnTo>
                    <a:pt x="104" y="76"/>
                  </a:lnTo>
                  <a:lnTo>
                    <a:pt x="99" y="67"/>
                  </a:lnTo>
                  <a:lnTo>
                    <a:pt x="90" y="56"/>
                  </a:lnTo>
                  <a:lnTo>
                    <a:pt x="79" y="44"/>
                  </a:lnTo>
                  <a:lnTo>
                    <a:pt x="67" y="33"/>
                  </a:lnTo>
                  <a:lnTo>
                    <a:pt x="57" y="26"/>
                  </a:lnTo>
                  <a:lnTo>
                    <a:pt x="48" y="20"/>
                  </a:lnTo>
                  <a:lnTo>
                    <a:pt x="41" y="17"/>
                  </a:lnTo>
                  <a:lnTo>
                    <a:pt x="35" y="17"/>
                  </a:lnTo>
                  <a:lnTo>
                    <a:pt x="29" y="19"/>
                  </a:lnTo>
                  <a:lnTo>
                    <a:pt x="24" y="22"/>
                  </a:lnTo>
                  <a:lnTo>
                    <a:pt x="21" y="26"/>
                  </a:lnTo>
                  <a:lnTo>
                    <a:pt x="17" y="30"/>
                  </a:lnTo>
                  <a:lnTo>
                    <a:pt x="16" y="36"/>
                  </a:lnTo>
                  <a:lnTo>
                    <a:pt x="14" y="42"/>
                  </a:lnTo>
                  <a:lnTo>
                    <a:pt x="16" y="49"/>
                  </a:lnTo>
                  <a:lnTo>
                    <a:pt x="19" y="57"/>
                  </a:lnTo>
                  <a:lnTo>
                    <a:pt x="24" y="67"/>
                  </a:lnTo>
                  <a:lnTo>
                    <a:pt x="33" y="77"/>
                  </a:lnTo>
                  <a:lnTo>
                    <a:pt x="45" y="89"/>
                  </a:lnTo>
                  <a:close/>
                </a:path>
              </a:pathLst>
            </a:custGeom>
            <a:grpFill/>
            <a:ln w="0">
              <a:solidFill>
                <a:srgbClr val="000000"/>
              </a:solidFill>
              <a:prstDash val="solid"/>
              <a:round/>
              <a:headEnd/>
              <a:tailEnd/>
            </a:ln>
          </p:spPr>
          <p:txBody>
            <a:bodyPr/>
            <a:lstStyle/>
            <a:p>
              <a:pPr>
                <a:defRPr/>
              </a:pPr>
              <a:endParaRPr lang="es-AR"/>
            </a:p>
          </p:txBody>
        </p:sp>
        <p:sp>
          <p:nvSpPr>
            <p:cNvPr id="34876" name="Freeform 60"/>
            <p:cNvSpPr>
              <a:spLocks noEditPoints="1"/>
            </p:cNvSpPr>
            <p:nvPr/>
          </p:nvSpPr>
          <p:spPr bwMode="auto">
            <a:xfrm>
              <a:off x="938" y="1053"/>
              <a:ext cx="40" cy="44"/>
            </a:xfrm>
            <a:custGeom>
              <a:avLst/>
              <a:gdLst/>
              <a:ahLst/>
              <a:cxnLst>
                <a:cxn ang="0">
                  <a:pos x="24" y="94"/>
                </a:cxn>
                <a:cxn ang="0">
                  <a:pos x="11" y="79"/>
                </a:cxn>
                <a:cxn ang="0">
                  <a:pos x="3" y="63"/>
                </a:cxn>
                <a:cxn ang="0">
                  <a:pos x="0" y="49"/>
                </a:cxn>
                <a:cxn ang="0">
                  <a:pos x="0" y="35"/>
                </a:cxn>
                <a:cxn ang="0">
                  <a:pos x="5" y="22"/>
                </a:cxn>
                <a:cxn ang="0">
                  <a:pos x="14" y="12"/>
                </a:cxn>
                <a:cxn ang="0">
                  <a:pos x="21" y="5"/>
                </a:cxn>
                <a:cxn ang="0">
                  <a:pos x="30" y="2"/>
                </a:cxn>
                <a:cxn ang="0">
                  <a:pos x="39" y="0"/>
                </a:cxn>
                <a:cxn ang="0">
                  <a:pos x="48" y="2"/>
                </a:cxn>
                <a:cxn ang="0">
                  <a:pos x="58" y="6"/>
                </a:cxn>
                <a:cxn ang="0">
                  <a:pos x="69" y="12"/>
                </a:cxn>
                <a:cxn ang="0">
                  <a:pos x="82" y="23"/>
                </a:cxn>
                <a:cxn ang="0">
                  <a:pos x="98" y="39"/>
                </a:cxn>
                <a:cxn ang="0">
                  <a:pos x="111" y="55"/>
                </a:cxn>
                <a:cxn ang="0">
                  <a:pos x="118" y="70"/>
                </a:cxn>
                <a:cxn ang="0">
                  <a:pos x="122" y="84"/>
                </a:cxn>
                <a:cxn ang="0">
                  <a:pos x="122" y="99"/>
                </a:cxn>
                <a:cxn ang="0">
                  <a:pos x="117" y="112"/>
                </a:cxn>
                <a:cxn ang="0">
                  <a:pos x="106" y="124"/>
                </a:cxn>
                <a:cxn ang="0">
                  <a:pos x="91" y="133"/>
                </a:cxn>
                <a:cxn ang="0">
                  <a:pos x="72" y="130"/>
                </a:cxn>
                <a:cxn ang="0">
                  <a:pos x="46" y="116"/>
                </a:cxn>
                <a:cxn ang="0">
                  <a:pos x="44" y="89"/>
                </a:cxn>
                <a:cxn ang="0">
                  <a:pos x="65" y="109"/>
                </a:cxn>
                <a:cxn ang="0">
                  <a:pos x="82" y="116"/>
                </a:cxn>
                <a:cxn ang="0">
                  <a:pos x="93" y="114"/>
                </a:cxn>
                <a:cxn ang="0">
                  <a:pos x="102" y="107"/>
                </a:cxn>
                <a:cxn ang="0">
                  <a:pos x="107" y="97"/>
                </a:cxn>
                <a:cxn ang="0">
                  <a:pos x="107" y="83"/>
                </a:cxn>
                <a:cxn ang="0">
                  <a:pos x="98" y="66"/>
                </a:cxn>
                <a:cxn ang="0">
                  <a:pos x="78" y="45"/>
                </a:cxn>
                <a:cxn ang="0">
                  <a:pos x="56" y="25"/>
                </a:cxn>
                <a:cxn ang="0">
                  <a:pos x="40" y="17"/>
                </a:cxn>
                <a:cxn ang="0">
                  <a:pos x="29" y="19"/>
                </a:cxn>
                <a:cxn ang="0">
                  <a:pos x="20" y="26"/>
                </a:cxn>
                <a:cxn ang="0">
                  <a:pos x="15" y="36"/>
                </a:cxn>
                <a:cxn ang="0">
                  <a:pos x="15" y="47"/>
                </a:cxn>
                <a:cxn ang="0">
                  <a:pos x="24" y="66"/>
                </a:cxn>
                <a:cxn ang="0">
                  <a:pos x="44" y="89"/>
                </a:cxn>
              </a:cxnLst>
              <a:rect l="0" t="0" r="r" b="b"/>
              <a:pathLst>
                <a:path w="122" h="133">
                  <a:moveTo>
                    <a:pt x="32" y="103"/>
                  </a:moveTo>
                  <a:lnTo>
                    <a:pt x="24" y="94"/>
                  </a:lnTo>
                  <a:lnTo>
                    <a:pt x="17" y="86"/>
                  </a:lnTo>
                  <a:lnTo>
                    <a:pt x="11" y="79"/>
                  </a:lnTo>
                  <a:lnTo>
                    <a:pt x="7" y="70"/>
                  </a:lnTo>
                  <a:lnTo>
                    <a:pt x="3" y="63"/>
                  </a:lnTo>
                  <a:lnTo>
                    <a:pt x="1" y="56"/>
                  </a:lnTo>
                  <a:lnTo>
                    <a:pt x="0" y="49"/>
                  </a:lnTo>
                  <a:lnTo>
                    <a:pt x="0" y="42"/>
                  </a:lnTo>
                  <a:lnTo>
                    <a:pt x="0" y="35"/>
                  </a:lnTo>
                  <a:lnTo>
                    <a:pt x="2" y="27"/>
                  </a:lnTo>
                  <a:lnTo>
                    <a:pt x="5" y="22"/>
                  </a:lnTo>
                  <a:lnTo>
                    <a:pt x="10" y="15"/>
                  </a:lnTo>
                  <a:lnTo>
                    <a:pt x="14" y="12"/>
                  </a:lnTo>
                  <a:lnTo>
                    <a:pt x="17" y="8"/>
                  </a:lnTo>
                  <a:lnTo>
                    <a:pt x="21" y="5"/>
                  </a:lnTo>
                  <a:lnTo>
                    <a:pt x="25" y="3"/>
                  </a:lnTo>
                  <a:lnTo>
                    <a:pt x="30" y="2"/>
                  </a:lnTo>
                  <a:lnTo>
                    <a:pt x="34" y="0"/>
                  </a:lnTo>
                  <a:lnTo>
                    <a:pt x="39" y="0"/>
                  </a:lnTo>
                  <a:lnTo>
                    <a:pt x="44" y="0"/>
                  </a:lnTo>
                  <a:lnTo>
                    <a:pt x="48" y="2"/>
                  </a:lnTo>
                  <a:lnTo>
                    <a:pt x="53" y="3"/>
                  </a:lnTo>
                  <a:lnTo>
                    <a:pt x="58" y="6"/>
                  </a:lnTo>
                  <a:lnTo>
                    <a:pt x="64" y="9"/>
                  </a:lnTo>
                  <a:lnTo>
                    <a:pt x="69" y="12"/>
                  </a:lnTo>
                  <a:lnTo>
                    <a:pt x="75" y="17"/>
                  </a:lnTo>
                  <a:lnTo>
                    <a:pt x="82" y="23"/>
                  </a:lnTo>
                  <a:lnTo>
                    <a:pt x="89" y="30"/>
                  </a:lnTo>
                  <a:lnTo>
                    <a:pt x="98" y="39"/>
                  </a:lnTo>
                  <a:lnTo>
                    <a:pt x="104" y="47"/>
                  </a:lnTo>
                  <a:lnTo>
                    <a:pt x="111" y="55"/>
                  </a:lnTo>
                  <a:lnTo>
                    <a:pt x="115" y="63"/>
                  </a:lnTo>
                  <a:lnTo>
                    <a:pt x="118" y="70"/>
                  </a:lnTo>
                  <a:lnTo>
                    <a:pt x="121" y="77"/>
                  </a:lnTo>
                  <a:lnTo>
                    <a:pt x="122" y="84"/>
                  </a:lnTo>
                  <a:lnTo>
                    <a:pt x="122" y="92"/>
                  </a:lnTo>
                  <a:lnTo>
                    <a:pt x="122" y="99"/>
                  </a:lnTo>
                  <a:lnTo>
                    <a:pt x="120" y="106"/>
                  </a:lnTo>
                  <a:lnTo>
                    <a:pt x="117" y="112"/>
                  </a:lnTo>
                  <a:lnTo>
                    <a:pt x="112" y="117"/>
                  </a:lnTo>
                  <a:lnTo>
                    <a:pt x="106" y="124"/>
                  </a:lnTo>
                  <a:lnTo>
                    <a:pt x="98" y="130"/>
                  </a:lnTo>
                  <a:lnTo>
                    <a:pt x="91" y="133"/>
                  </a:lnTo>
                  <a:lnTo>
                    <a:pt x="82" y="133"/>
                  </a:lnTo>
                  <a:lnTo>
                    <a:pt x="72" y="130"/>
                  </a:lnTo>
                  <a:lnTo>
                    <a:pt x="59" y="124"/>
                  </a:lnTo>
                  <a:lnTo>
                    <a:pt x="46" y="116"/>
                  </a:lnTo>
                  <a:lnTo>
                    <a:pt x="32" y="103"/>
                  </a:lnTo>
                  <a:close/>
                  <a:moveTo>
                    <a:pt x="44" y="89"/>
                  </a:moveTo>
                  <a:lnTo>
                    <a:pt x="55" y="100"/>
                  </a:lnTo>
                  <a:lnTo>
                    <a:pt x="65" y="109"/>
                  </a:lnTo>
                  <a:lnTo>
                    <a:pt x="74" y="113"/>
                  </a:lnTo>
                  <a:lnTo>
                    <a:pt x="82" y="116"/>
                  </a:lnTo>
                  <a:lnTo>
                    <a:pt x="88" y="116"/>
                  </a:lnTo>
                  <a:lnTo>
                    <a:pt x="93" y="114"/>
                  </a:lnTo>
                  <a:lnTo>
                    <a:pt x="98" y="112"/>
                  </a:lnTo>
                  <a:lnTo>
                    <a:pt x="102" y="107"/>
                  </a:lnTo>
                  <a:lnTo>
                    <a:pt x="106" y="103"/>
                  </a:lnTo>
                  <a:lnTo>
                    <a:pt x="107" y="97"/>
                  </a:lnTo>
                  <a:lnTo>
                    <a:pt x="107" y="90"/>
                  </a:lnTo>
                  <a:lnTo>
                    <a:pt x="107" y="83"/>
                  </a:lnTo>
                  <a:lnTo>
                    <a:pt x="103" y="76"/>
                  </a:lnTo>
                  <a:lnTo>
                    <a:pt x="98" y="66"/>
                  </a:lnTo>
                  <a:lnTo>
                    <a:pt x="89" y="56"/>
                  </a:lnTo>
                  <a:lnTo>
                    <a:pt x="78" y="45"/>
                  </a:lnTo>
                  <a:lnTo>
                    <a:pt x="67" y="33"/>
                  </a:lnTo>
                  <a:lnTo>
                    <a:pt x="56" y="25"/>
                  </a:lnTo>
                  <a:lnTo>
                    <a:pt x="48" y="20"/>
                  </a:lnTo>
                  <a:lnTo>
                    <a:pt x="40" y="17"/>
                  </a:lnTo>
                  <a:lnTo>
                    <a:pt x="34" y="17"/>
                  </a:lnTo>
                  <a:lnTo>
                    <a:pt x="29" y="19"/>
                  </a:lnTo>
                  <a:lnTo>
                    <a:pt x="24" y="22"/>
                  </a:lnTo>
                  <a:lnTo>
                    <a:pt x="20" y="26"/>
                  </a:lnTo>
                  <a:lnTo>
                    <a:pt x="16" y="30"/>
                  </a:lnTo>
                  <a:lnTo>
                    <a:pt x="15" y="36"/>
                  </a:lnTo>
                  <a:lnTo>
                    <a:pt x="14" y="42"/>
                  </a:lnTo>
                  <a:lnTo>
                    <a:pt x="15" y="47"/>
                  </a:lnTo>
                  <a:lnTo>
                    <a:pt x="19" y="57"/>
                  </a:lnTo>
                  <a:lnTo>
                    <a:pt x="24" y="66"/>
                  </a:lnTo>
                  <a:lnTo>
                    <a:pt x="32" y="77"/>
                  </a:lnTo>
                  <a:lnTo>
                    <a:pt x="44" y="89"/>
                  </a:lnTo>
                  <a:close/>
                </a:path>
              </a:pathLst>
            </a:custGeom>
            <a:grpFill/>
            <a:ln w="0">
              <a:solidFill>
                <a:srgbClr val="000000"/>
              </a:solidFill>
              <a:prstDash val="solid"/>
              <a:round/>
              <a:headEnd/>
              <a:tailEnd/>
            </a:ln>
          </p:spPr>
          <p:txBody>
            <a:bodyPr/>
            <a:lstStyle/>
            <a:p>
              <a:pPr>
                <a:defRPr/>
              </a:pPr>
              <a:endParaRPr lang="es-AR"/>
            </a:p>
          </p:txBody>
        </p:sp>
        <p:sp>
          <p:nvSpPr>
            <p:cNvPr id="34877" name="Line 61"/>
            <p:cNvSpPr>
              <a:spLocks noChangeShapeType="1"/>
            </p:cNvSpPr>
            <p:nvPr/>
          </p:nvSpPr>
          <p:spPr bwMode="auto">
            <a:xfrm flipV="1">
              <a:off x="984" y="1039"/>
              <a:ext cx="2" cy="3"/>
            </a:xfrm>
            <a:prstGeom prst="line">
              <a:avLst/>
            </a:prstGeom>
            <a:grpFill/>
            <a:ln w="26988">
              <a:solidFill>
                <a:srgbClr val="FF0000"/>
              </a:solidFill>
              <a:round/>
              <a:headEnd/>
              <a:tailEnd/>
            </a:ln>
          </p:spPr>
          <p:txBody>
            <a:bodyPr/>
            <a:lstStyle/>
            <a:p>
              <a:pPr>
                <a:defRPr/>
              </a:pPr>
              <a:endParaRPr lang="es-AR"/>
            </a:p>
          </p:txBody>
        </p:sp>
        <p:sp>
          <p:nvSpPr>
            <p:cNvPr id="34878" name="Freeform 62"/>
            <p:cNvSpPr>
              <a:spLocks/>
            </p:cNvSpPr>
            <p:nvPr/>
          </p:nvSpPr>
          <p:spPr bwMode="auto">
            <a:xfrm>
              <a:off x="986" y="542"/>
              <a:ext cx="124" cy="497"/>
            </a:xfrm>
            <a:custGeom>
              <a:avLst/>
              <a:gdLst/>
              <a:ahLst/>
              <a:cxnLst>
                <a:cxn ang="0">
                  <a:pos x="14" y="1478"/>
                </a:cxn>
                <a:cxn ang="0">
                  <a:pos x="36" y="1454"/>
                </a:cxn>
                <a:cxn ang="0">
                  <a:pos x="57" y="1429"/>
                </a:cxn>
                <a:cxn ang="0">
                  <a:pos x="82" y="1398"/>
                </a:cxn>
                <a:cxn ang="0">
                  <a:pos x="108" y="1365"/>
                </a:cxn>
                <a:cxn ang="0">
                  <a:pos x="132" y="1334"/>
                </a:cxn>
                <a:cxn ang="0">
                  <a:pos x="152" y="1303"/>
                </a:cxn>
                <a:cxn ang="0">
                  <a:pos x="172" y="1271"/>
                </a:cxn>
                <a:cxn ang="0">
                  <a:pos x="188" y="1238"/>
                </a:cxn>
                <a:cxn ang="0">
                  <a:pos x="205" y="1206"/>
                </a:cxn>
                <a:cxn ang="0">
                  <a:pos x="225" y="1154"/>
                </a:cxn>
                <a:cxn ang="0">
                  <a:pos x="240" y="1112"/>
                </a:cxn>
                <a:cxn ang="0">
                  <a:pos x="250" y="1080"/>
                </a:cxn>
                <a:cxn ang="0">
                  <a:pos x="268" y="1029"/>
                </a:cxn>
                <a:cxn ang="0">
                  <a:pos x="284" y="985"/>
                </a:cxn>
                <a:cxn ang="0">
                  <a:pos x="296" y="953"/>
                </a:cxn>
                <a:cxn ang="0">
                  <a:pos x="310" y="915"/>
                </a:cxn>
                <a:cxn ang="0">
                  <a:pos x="331" y="858"/>
                </a:cxn>
                <a:cxn ang="0">
                  <a:pos x="341" y="825"/>
                </a:cxn>
                <a:cxn ang="0">
                  <a:pos x="353" y="782"/>
                </a:cxn>
                <a:cxn ang="0">
                  <a:pos x="363" y="730"/>
                </a:cxn>
                <a:cxn ang="0">
                  <a:pos x="368" y="667"/>
                </a:cxn>
                <a:cxn ang="0">
                  <a:pos x="370" y="603"/>
                </a:cxn>
                <a:cxn ang="0">
                  <a:pos x="368" y="540"/>
                </a:cxn>
                <a:cxn ang="0">
                  <a:pos x="364" y="476"/>
                </a:cxn>
                <a:cxn ang="0">
                  <a:pos x="359" y="413"/>
                </a:cxn>
                <a:cxn ang="0">
                  <a:pos x="353" y="349"/>
                </a:cxn>
                <a:cxn ang="0">
                  <a:pos x="349" y="318"/>
                </a:cxn>
                <a:cxn ang="0">
                  <a:pos x="341" y="254"/>
                </a:cxn>
                <a:cxn ang="0">
                  <a:pos x="332" y="190"/>
                </a:cxn>
                <a:cxn ang="0">
                  <a:pos x="327" y="158"/>
                </a:cxn>
                <a:cxn ang="0">
                  <a:pos x="317" y="96"/>
                </a:cxn>
                <a:cxn ang="0">
                  <a:pos x="310" y="46"/>
                </a:cxn>
                <a:cxn ang="0">
                  <a:pos x="303" y="0"/>
                </a:cxn>
              </a:cxnLst>
              <a:rect l="0" t="0" r="r" b="b"/>
              <a:pathLst>
                <a:path w="370" h="1493">
                  <a:moveTo>
                    <a:pt x="0" y="1493"/>
                  </a:moveTo>
                  <a:lnTo>
                    <a:pt x="14" y="1478"/>
                  </a:lnTo>
                  <a:lnTo>
                    <a:pt x="29" y="1461"/>
                  </a:lnTo>
                  <a:lnTo>
                    <a:pt x="36" y="1454"/>
                  </a:lnTo>
                  <a:lnTo>
                    <a:pt x="56" y="1429"/>
                  </a:lnTo>
                  <a:lnTo>
                    <a:pt x="57" y="1429"/>
                  </a:lnTo>
                  <a:lnTo>
                    <a:pt x="77" y="1404"/>
                  </a:lnTo>
                  <a:lnTo>
                    <a:pt x="82" y="1398"/>
                  </a:lnTo>
                  <a:lnTo>
                    <a:pt x="99" y="1378"/>
                  </a:lnTo>
                  <a:lnTo>
                    <a:pt x="108" y="1365"/>
                  </a:lnTo>
                  <a:lnTo>
                    <a:pt x="120" y="1350"/>
                  </a:lnTo>
                  <a:lnTo>
                    <a:pt x="132" y="1334"/>
                  </a:lnTo>
                  <a:lnTo>
                    <a:pt x="142" y="1320"/>
                  </a:lnTo>
                  <a:lnTo>
                    <a:pt x="152" y="1303"/>
                  </a:lnTo>
                  <a:lnTo>
                    <a:pt x="162" y="1287"/>
                  </a:lnTo>
                  <a:lnTo>
                    <a:pt x="172" y="1271"/>
                  </a:lnTo>
                  <a:lnTo>
                    <a:pt x="183" y="1250"/>
                  </a:lnTo>
                  <a:lnTo>
                    <a:pt x="188" y="1238"/>
                  </a:lnTo>
                  <a:lnTo>
                    <a:pt x="204" y="1207"/>
                  </a:lnTo>
                  <a:lnTo>
                    <a:pt x="205" y="1206"/>
                  </a:lnTo>
                  <a:lnTo>
                    <a:pt x="217" y="1176"/>
                  </a:lnTo>
                  <a:lnTo>
                    <a:pt x="225" y="1154"/>
                  </a:lnTo>
                  <a:lnTo>
                    <a:pt x="229" y="1143"/>
                  </a:lnTo>
                  <a:lnTo>
                    <a:pt x="240" y="1112"/>
                  </a:lnTo>
                  <a:lnTo>
                    <a:pt x="246" y="1092"/>
                  </a:lnTo>
                  <a:lnTo>
                    <a:pt x="250" y="1080"/>
                  </a:lnTo>
                  <a:lnTo>
                    <a:pt x="262" y="1048"/>
                  </a:lnTo>
                  <a:lnTo>
                    <a:pt x="268" y="1029"/>
                  </a:lnTo>
                  <a:lnTo>
                    <a:pt x="272" y="1016"/>
                  </a:lnTo>
                  <a:lnTo>
                    <a:pt x="284" y="985"/>
                  </a:lnTo>
                  <a:lnTo>
                    <a:pt x="289" y="971"/>
                  </a:lnTo>
                  <a:lnTo>
                    <a:pt x="296" y="953"/>
                  </a:lnTo>
                  <a:lnTo>
                    <a:pt x="307" y="921"/>
                  </a:lnTo>
                  <a:lnTo>
                    <a:pt x="310" y="915"/>
                  </a:lnTo>
                  <a:lnTo>
                    <a:pt x="320" y="889"/>
                  </a:lnTo>
                  <a:lnTo>
                    <a:pt x="331" y="858"/>
                  </a:lnTo>
                  <a:lnTo>
                    <a:pt x="331" y="855"/>
                  </a:lnTo>
                  <a:lnTo>
                    <a:pt x="341" y="825"/>
                  </a:lnTo>
                  <a:lnTo>
                    <a:pt x="350" y="794"/>
                  </a:lnTo>
                  <a:lnTo>
                    <a:pt x="353" y="782"/>
                  </a:lnTo>
                  <a:lnTo>
                    <a:pt x="356" y="763"/>
                  </a:lnTo>
                  <a:lnTo>
                    <a:pt x="363" y="730"/>
                  </a:lnTo>
                  <a:lnTo>
                    <a:pt x="367" y="698"/>
                  </a:lnTo>
                  <a:lnTo>
                    <a:pt x="368" y="667"/>
                  </a:lnTo>
                  <a:lnTo>
                    <a:pt x="369" y="636"/>
                  </a:lnTo>
                  <a:lnTo>
                    <a:pt x="370" y="603"/>
                  </a:lnTo>
                  <a:lnTo>
                    <a:pt x="369" y="572"/>
                  </a:lnTo>
                  <a:lnTo>
                    <a:pt x="368" y="540"/>
                  </a:lnTo>
                  <a:lnTo>
                    <a:pt x="367" y="507"/>
                  </a:lnTo>
                  <a:lnTo>
                    <a:pt x="364" y="476"/>
                  </a:lnTo>
                  <a:lnTo>
                    <a:pt x="361" y="445"/>
                  </a:lnTo>
                  <a:lnTo>
                    <a:pt x="359" y="413"/>
                  </a:lnTo>
                  <a:lnTo>
                    <a:pt x="356" y="381"/>
                  </a:lnTo>
                  <a:lnTo>
                    <a:pt x="353" y="349"/>
                  </a:lnTo>
                  <a:lnTo>
                    <a:pt x="353" y="348"/>
                  </a:lnTo>
                  <a:lnTo>
                    <a:pt x="349" y="318"/>
                  </a:lnTo>
                  <a:lnTo>
                    <a:pt x="345" y="285"/>
                  </a:lnTo>
                  <a:lnTo>
                    <a:pt x="341" y="254"/>
                  </a:lnTo>
                  <a:lnTo>
                    <a:pt x="336" y="222"/>
                  </a:lnTo>
                  <a:lnTo>
                    <a:pt x="332" y="190"/>
                  </a:lnTo>
                  <a:lnTo>
                    <a:pt x="331" y="184"/>
                  </a:lnTo>
                  <a:lnTo>
                    <a:pt x="327" y="158"/>
                  </a:lnTo>
                  <a:lnTo>
                    <a:pt x="322" y="127"/>
                  </a:lnTo>
                  <a:lnTo>
                    <a:pt x="317" y="96"/>
                  </a:lnTo>
                  <a:lnTo>
                    <a:pt x="312" y="63"/>
                  </a:lnTo>
                  <a:lnTo>
                    <a:pt x="310" y="46"/>
                  </a:lnTo>
                  <a:lnTo>
                    <a:pt x="308" y="32"/>
                  </a:lnTo>
                  <a:lnTo>
                    <a:pt x="303" y="0"/>
                  </a:lnTo>
                </a:path>
              </a:pathLst>
            </a:custGeom>
            <a:grpFill/>
            <a:ln w="26988">
              <a:solidFill>
                <a:srgbClr val="FF0000"/>
              </a:solidFill>
              <a:prstDash val="solid"/>
              <a:round/>
              <a:headEnd/>
              <a:tailEnd/>
            </a:ln>
          </p:spPr>
          <p:txBody>
            <a:bodyPr/>
            <a:lstStyle/>
            <a:p>
              <a:pPr>
                <a:defRPr/>
              </a:pPr>
              <a:endParaRPr lang="es-AR"/>
            </a:p>
          </p:txBody>
        </p:sp>
        <p:sp>
          <p:nvSpPr>
            <p:cNvPr id="34879" name="Line 63"/>
            <p:cNvSpPr>
              <a:spLocks noChangeShapeType="1"/>
            </p:cNvSpPr>
            <p:nvPr/>
          </p:nvSpPr>
          <p:spPr bwMode="auto">
            <a:xfrm>
              <a:off x="2061" y="1165"/>
              <a:ext cx="1" cy="1"/>
            </a:xfrm>
            <a:prstGeom prst="line">
              <a:avLst/>
            </a:prstGeom>
            <a:grpFill/>
            <a:ln w="26988">
              <a:solidFill>
                <a:srgbClr val="FF0000"/>
              </a:solidFill>
              <a:round/>
              <a:headEnd/>
              <a:tailEnd/>
            </a:ln>
          </p:spPr>
          <p:txBody>
            <a:bodyPr/>
            <a:lstStyle/>
            <a:p>
              <a:pPr>
                <a:defRPr/>
              </a:pPr>
              <a:endParaRPr lang="es-AR"/>
            </a:p>
          </p:txBody>
        </p:sp>
        <p:sp>
          <p:nvSpPr>
            <p:cNvPr id="34880" name="Freeform 64"/>
            <p:cNvSpPr>
              <a:spLocks/>
            </p:cNvSpPr>
            <p:nvPr/>
          </p:nvSpPr>
          <p:spPr bwMode="auto">
            <a:xfrm>
              <a:off x="1911" y="1117"/>
              <a:ext cx="19" cy="51"/>
            </a:xfrm>
            <a:custGeom>
              <a:avLst/>
              <a:gdLst/>
              <a:ahLst/>
              <a:cxnLst>
                <a:cxn ang="0">
                  <a:pos x="37" y="152"/>
                </a:cxn>
                <a:cxn ang="0">
                  <a:pos x="21" y="149"/>
                </a:cxn>
                <a:cxn ang="0">
                  <a:pos x="36" y="33"/>
                </a:cxn>
                <a:cxn ang="0">
                  <a:pos x="32" y="34"/>
                </a:cxn>
                <a:cxn ang="0">
                  <a:pos x="28" y="37"/>
                </a:cxn>
                <a:cxn ang="0">
                  <a:pos x="23" y="40"/>
                </a:cxn>
                <a:cxn ang="0">
                  <a:pos x="18" y="43"/>
                </a:cxn>
                <a:cxn ang="0">
                  <a:pos x="14" y="44"/>
                </a:cxn>
                <a:cxn ang="0">
                  <a:pos x="9" y="47"/>
                </a:cxn>
                <a:cxn ang="0">
                  <a:pos x="4" y="48"/>
                </a:cxn>
                <a:cxn ang="0">
                  <a:pos x="0" y="48"/>
                </a:cxn>
                <a:cxn ang="0">
                  <a:pos x="3" y="31"/>
                </a:cxn>
                <a:cxn ang="0">
                  <a:pos x="9" y="28"/>
                </a:cxn>
                <a:cxn ang="0">
                  <a:pos x="17" y="25"/>
                </a:cxn>
                <a:cxn ang="0">
                  <a:pos x="23" y="21"/>
                </a:cxn>
                <a:cxn ang="0">
                  <a:pos x="28" y="17"/>
                </a:cxn>
                <a:cxn ang="0">
                  <a:pos x="34" y="13"/>
                </a:cxn>
                <a:cxn ang="0">
                  <a:pos x="38" y="8"/>
                </a:cxn>
                <a:cxn ang="0">
                  <a:pos x="42" y="4"/>
                </a:cxn>
                <a:cxn ang="0">
                  <a:pos x="46" y="0"/>
                </a:cxn>
                <a:cxn ang="0">
                  <a:pos x="56" y="1"/>
                </a:cxn>
                <a:cxn ang="0">
                  <a:pos x="37" y="152"/>
                </a:cxn>
              </a:cxnLst>
              <a:rect l="0" t="0" r="r" b="b"/>
              <a:pathLst>
                <a:path w="56" h="152">
                  <a:moveTo>
                    <a:pt x="37" y="152"/>
                  </a:moveTo>
                  <a:lnTo>
                    <a:pt x="21" y="149"/>
                  </a:lnTo>
                  <a:lnTo>
                    <a:pt x="36" y="33"/>
                  </a:lnTo>
                  <a:lnTo>
                    <a:pt x="32" y="34"/>
                  </a:lnTo>
                  <a:lnTo>
                    <a:pt x="28" y="37"/>
                  </a:lnTo>
                  <a:lnTo>
                    <a:pt x="23" y="40"/>
                  </a:lnTo>
                  <a:lnTo>
                    <a:pt x="18" y="43"/>
                  </a:lnTo>
                  <a:lnTo>
                    <a:pt x="14" y="44"/>
                  </a:lnTo>
                  <a:lnTo>
                    <a:pt x="9" y="47"/>
                  </a:lnTo>
                  <a:lnTo>
                    <a:pt x="4" y="48"/>
                  </a:lnTo>
                  <a:lnTo>
                    <a:pt x="0" y="48"/>
                  </a:lnTo>
                  <a:lnTo>
                    <a:pt x="3" y="31"/>
                  </a:lnTo>
                  <a:lnTo>
                    <a:pt x="9" y="28"/>
                  </a:lnTo>
                  <a:lnTo>
                    <a:pt x="17" y="25"/>
                  </a:lnTo>
                  <a:lnTo>
                    <a:pt x="23" y="21"/>
                  </a:lnTo>
                  <a:lnTo>
                    <a:pt x="28" y="17"/>
                  </a:lnTo>
                  <a:lnTo>
                    <a:pt x="34" y="13"/>
                  </a:lnTo>
                  <a:lnTo>
                    <a:pt x="38" y="8"/>
                  </a:lnTo>
                  <a:lnTo>
                    <a:pt x="42" y="4"/>
                  </a:lnTo>
                  <a:lnTo>
                    <a:pt x="46" y="0"/>
                  </a:lnTo>
                  <a:lnTo>
                    <a:pt x="56" y="1"/>
                  </a:lnTo>
                  <a:lnTo>
                    <a:pt x="37" y="152"/>
                  </a:lnTo>
                  <a:close/>
                </a:path>
              </a:pathLst>
            </a:custGeom>
            <a:grpFill/>
            <a:ln w="0">
              <a:solidFill>
                <a:srgbClr val="000000"/>
              </a:solidFill>
              <a:prstDash val="solid"/>
              <a:round/>
              <a:headEnd/>
              <a:tailEnd/>
            </a:ln>
          </p:spPr>
          <p:txBody>
            <a:bodyPr/>
            <a:lstStyle/>
            <a:p>
              <a:pPr>
                <a:defRPr/>
              </a:pPr>
              <a:endParaRPr lang="es-AR"/>
            </a:p>
          </p:txBody>
        </p:sp>
        <p:sp>
          <p:nvSpPr>
            <p:cNvPr id="34881" name="Freeform 65"/>
            <p:cNvSpPr>
              <a:spLocks noEditPoints="1"/>
            </p:cNvSpPr>
            <p:nvPr/>
          </p:nvSpPr>
          <p:spPr bwMode="auto">
            <a:xfrm>
              <a:off x="1940" y="1122"/>
              <a:ext cx="29" cy="51"/>
            </a:xfrm>
            <a:custGeom>
              <a:avLst/>
              <a:gdLst/>
              <a:ahLst/>
              <a:cxnLst>
                <a:cxn ang="0">
                  <a:pos x="3" y="58"/>
                </a:cxn>
                <a:cxn ang="0">
                  <a:pos x="9" y="37"/>
                </a:cxn>
                <a:cxn ang="0">
                  <a:pos x="15" y="21"/>
                </a:cxn>
                <a:cxn ang="0">
                  <a:pos x="24" y="10"/>
                </a:cxn>
                <a:cxn ang="0">
                  <a:pos x="34" y="3"/>
                </a:cxn>
                <a:cxn ang="0">
                  <a:pos x="47" y="0"/>
                </a:cxn>
                <a:cxn ang="0">
                  <a:pos x="60" y="1"/>
                </a:cxn>
                <a:cxn ang="0">
                  <a:pos x="68" y="6"/>
                </a:cxn>
                <a:cxn ang="0">
                  <a:pos x="76" y="11"/>
                </a:cxn>
                <a:cxn ang="0">
                  <a:pos x="81" y="20"/>
                </a:cxn>
                <a:cxn ang="0">
                  <a:pos x="85" y="30"/>
                </a:cxn>
                <a:cxn ang="0">
                  <a:pos x="87" y="41"/>
                </a:cxn>
                <a:cxn ang="0">
                  <a:pos x="89" y="56"/>
                </a:cxn>
                <a:cxn ang="0">
                  <a:pos x="89" y="74"/>
                </a:cxn>
                <a:cxn ang="0">
                  <a:pos x="85" y="97"/>
                </a:cxn>
                <a:cxn ang="0">
                  <a:pos x="80" y="118"/>
                </a:cxn>
                <a:cxn ang="0">
                  <a:pos x="73" y="134"/>
                </a:cxn>
                <a:cxn ang="0">
                  <a:pos x="65" y="145"/>
                </a:cxn>
                <a:cxn ang="0">
                  <a:pos x="53" y="152"/>
                </a:cxn>
                <a:cxn ang="0">
                  <a:pos x="42" y="155"/>
                </a:cxn>
                <a:cxn ang="0">
                  <a:pos x="25" y="152"/>
                </a:cxn>
                <a:cxn ang="0">
                  <a:pos x="12" y="142"/>
                </a:cxn>
                <a:cxn ang="0">
                  <a:pos x="3" y="123"/>
                </a:cxn>
                <a:cxn ang="0">
                  <a:pos x="0" y="91"/>
                </a:cxn>
                <a:cxn ang="0">
                  <a:pos x="18" y="73"/>
                </a:cxn>
                <a:cxn ang="0">
                  <a:pos x="15" y="104"/>
                </a:cxn>
                <a:cxn ang="0">
                  <a:pos x="19" y="124"/>
                </a:cxn>
                <a:cxn ang="0">
                  <a:pos x="27" y="134"/>
                </a:cxn>
                <a:cxn ang="0">
                  <a:pos x="37" y="140"/>
                </a:cxn>
                <a:cxn ang="0">
                  <a:pos x="47" y="138"/>
                </a:cxn>
                <a:cxn ang="0">
                  <a:pos x="57" y="130"/>
                </a:cxn>
                <a:cxn ang="0">
                  <a:pos x="65" y="113"/>
                </a:cxn>
                <a:cxn ang="0">
                  <a:pos x="71" y="81"/>
                </a:cxn>
                <a:cxn ang="0">
                  <a:pos x="72" y="51"/>
                </a:cxn>
                <a:cxn ang="0">
                  <a:pos x="70" y="31"/>
                </a:cxn>
                <a:cxn ang="0">
                  <a:pos x="62" y="21"/>
                </a:cxn>
                <a:cxn ang="0">
                  <a:pos x="52" y="16"/>
                </a:cxn>
                <a:cxn ang="0">
                  <a:pos x="42" y="17"/>
                </a:cxn>
                <a:cxn ang="0">
                  <a:pos x="33" y="24"/>
                </a:cxn>
                <a:cxn ang="0">
                  <a:pos x="24" y="43"/>
                </a:cxn>
                <a:cxn ang="0">
                  <a:pos x="18" y="73"/>
                </a:cxn>
              </a:cxnLst>
              <a:rect l="0" t="0" r="r" b="b"/>
              <a:pathLst>
                <a:path w="89" h="155">
                  <a:moveTo>
                    <a:pt x="1" y="71"/>
                  </a:moveTo>
                  <a:lnTo>
                    <a:pt x="3" y="58"/>
                  </a:lnTo>
                  <a:lnTo>
                    <a:pt x="5" y="47"/>
                  </a:lnTo>
                  <a:lnTo>
                    <a:pt x="9" y="37"/>
                  </a:lnTo>
                  <a:lnTo>
                    <a:pt x="12" y="29"/>
                  </a:lnTo>
                  <a:lnTo>
                    <a:pt x="15" y="21"/>
                  </a:lnTo>
                  <a:lnTo>
                    <a:pt x="19" y="16"/>
                  </a:lnTo>
                  <a:lnTo>
                    <a:pt x="24" y="10"/>
                  </a:lnTo>
                  <a:lnTo>
                    <a:pt x="29" y="6"/>
                  </a:lnTo>
                  <a:lnTo>
                    <a:pt x="34" y="3"/>
                  </a:lnTo>
                  <a:lnTo>
                    <a:pt x="41" y="1"/>
                  </a:lnTo>
                  <a:lnTo>
                    <a:pt x="47" y="0"/>
                  </a:lnTo>
                  <a:lnTo>
                    <a:pt x="55" y="1"/>
                  </a:lnTo>
                  <a:lnTo>
                    <a:pt x="60" y="1"/>
                  </a:lnTo>
                  <a:lnTo>
                    <a:pt x="63" y="4"/>
                  </a:lnTo>
                  <a:lnTo>
                    <a:pt x="68" y="6"/>
                  </a:lnTo>
                  <a:lnTo>
                    <a:pt x="72" y="9"/>
                  </a:lnTo>
                  <a:lnTo>
                    <a:pt x="76" y="11"/>
                  </a:lnTo>
                  <a:lnTo>
                    <a:pt x="79" y="16"/>
                  </a:lnTo>
                  <a:lnTo>
                    <a:pt x="81" y="20"/>
                  </a:lnTo>
                  <a:lnTo>
                    <a:pt x="84" y="24"/>
                  </a:lnTo>
                  <a:lnTo>
                    <a:pt x="85" y="30"/>
                  </a:lnTo>
                  <a:lnTo>
                    <a:pt x="86" y="36"/>
                  </a:lnTo>
                  <a:lnTo>
                    <a:pt x="87" y="41"/>
                  </a:lnTo>
                  <a:lnTo>
                    <a:pt x="89" y="48"/>
                  </a:lnTo>
                  <a:lnTo>
                    <a:pt x="89" y="56"/>
                  </a:lnTo>
                  <a:lnTo>
                    <a:pt x="89" y="64"/>
                  </a:lnTo>
                  <a:lnTo>
                    <a:pt x="89" y="74"/>
                  </a:lnTo>
                  <a:lnTo>
                    <a:pt x="87" y="84"/>
                  </a:lnTo>
                  <a:lnTo>
                    <a:pt x="85" y="97"/>
                  </a:lnTo>
                  <a:lnTo>
                    <a:pt x="82" y="108"/>
                  </a:lnTo>
                  <a:lnTo>
                    <a:pt x="80" y="118"/>
                  </a:lnTo>
                  <a:lnTo>
                    <a:pt x="77" y="127"/>
                  </a:lnTo>
                  <a:lnTo>
                    <a:pt x="73" y="134"/>
                  </a:lnTo>
                  <a:lnTo>
                    <a:pt x="70" y="140"/>
                  </a:lnTo>
                  <a:lnTo>
                    <a:pt x="65" y="145"/>
                  </a:lnTo>
                  <a:lnTo>
                    <a:pt x="60" y="150"/>
                  </a:lnTo>
                  <a:lnTo>
                    <a:pt x="53" y="152"/>
                  </a:lnTo>
                  <a:lnTo>
                    <a:pt x="48" y="154"/>
                  </a:lnTo>
                  <a:lnTo>
                    <a:pt x="42" y="155"/>
                  </a:lnTo>
                  <a:lnTo>
                    <a:pt x="34" y="154"/>
                  </a:lnTo>
                  <a:lnTo>
                    <a:pt x="25" y="152"/>
                  </a:lnTo>
                  <a:lnTo>
                    <a:pt x="18" y="148"/>
                  </a:lnTo>
                  <a:lnTo>
                    <a:pt x="12" y="142"/>
                  </a:lnTo>
                  <a:lnTo>
                    <a:pt x="7" y="134"/>
                  </a:lnTo>
                  <a:lnTo>
                    <a:pt x="3" y="123"/>
                  </a:lnTo>
                  <a:lnTo>
                    <a:pt x="0" y="108"/>
                  </a:lnTo>
                  <a:lnTo>
                    <a:pt x="0" y="91"/>
                  </a:lnTo>
                  <a:lnTo>
                    <a:pt x="1" y="71"/>
                  </a:lnTo>
                  <a:close/>
                  <a:moveTo>
                    <a:pt x="18" y="73"/>
                  </a:moveTo>
                  <a:lnTo>
                    <a:pt x="17" y="90"/>
                  </a:lnTo>
                  <a:lnTo>
                    <a:pt x="15" y="104"/>
                  </a:lnTo>
                  <a:lnTo>
                    <a:pt x="17" y="115"/>
                  </a:lnTo>
                  <a:lnTo>
                    <a:pt x="19" y="124"/>
                  </a:lnTo>
                  <a:lnTo>
                    <a:pt x="23" y="130"/>
                  </a:lnTo>
                  <a:lnTo>
                    <a:pt x="27" y="134"/>
                  </a:lnTo>
                  <a:lnTo>
                    <a:pt x="31" y="138"/>
                  </a:lnTo>
                  <a:lnTo>
                    <a:pt x="37" y="140"/>
                  </a:lnTo>
                  <a:lnTo>
                    <a:pt x="42" y="140"/>
                  </a:lnTo>
                  <a:lnTo>
                    <a:pt x="47" y="138"/>
                  </a:lnTo>
                  <a:lnTo>
                    <a:pt x="52" y="135"/>
                  </a:lnTo>
                  <a:lnTo>
                    <a:pt x="57" y="130"/>
                  </a:lnTo>
                  <a:lnTo>
                    <a:pt x="61" y="123"/>
                  </a:lnTo>
                  <a:lnTo>
                    <a:pt x="65" y="113"/>
                  </a:lnTo>
                  <a:lnTo>
                    <a:pt x="68" y="98"/>
                  </a:lnTo>
                  <a:lnTo>
                    <a:pt x="71" y="81"/>
                  </a:lnTo>
                  <a:lnTo>
                    <a:pt x="72" y="64"/>
                  </a:lnTo>
                  <a:lnTo>
                    <a:pt x="72" y="51"/>
                  </a:lnTo>
                  <a:lnTo>
                    <a:pt x="71" y="40"/>
                  </a:lnTo>
                  <a:lnTo>
                    <a:pt x="70" y="31"/>
                  </a:lnTo>
                  <a:lnTo>
                    <a:pt x="66" y="26"/>
                  </a:lnTo>
                  <a:lnTo>
                    <a:pt x="62" y="21"/>
                  </a:lnTo>
                  <a:lnTo>
                    <a:pt x="57" y="17"/>
                  </a:lnTo>
                  <a:lnTo>
                    <a:pt x="52" y="16"/>
                  </a:lnTo>
                  <a:lnTo>
                    <a:pt x="47" y="16"/>
                  </a:lnTo>
                  <a:lnTo>
                    <a:pt x="42" y="17"/>
                  </a:lnTo>
                  <a:lnTo>
                    <a:pt x="37" y="20"/>
                  </a:lnTo>
                  <a:lnTo>
                    <a:pt x="33" y="24"/>
                  </a:lnTo>
                  <a:lnTo>
                    <a:pt x="28" y="31"/>
                  </a:lnTo>
                  <a:lnTo>
                    <a:pt x="24" y="43"/>
                  </a:lnTo>
                  <a:lnTo>
                    <a:pt x="20" y="57"/>
                  </a:lnTo>
                  <a:lnTo>
                    <a:pt x="18" y="73"/>
                  </a:lnTo>
                  <a:close/>
                </a:path>
              </a:pathLst>
            </a:custGeom>
            <a:grpFill/>
            <a:ln w="0">
              <a:solidFill>
                <a:srgbClr val="000000"/>
              </a:solidFill>
              <a:prstDash val="solid"/>
              <a:round/>
              <a:headEnd/>
              <a:tailEnd/>
            </a:ln>
          </p:spPr>
          <p:txBody>
            <a:bodyPr/>
            <a:lstStyle/>
            <a:p>
              <a:pPr>
                <a:defRPr/>
              </a:pPr>
              <a:endParaRPr lang="es-AR"/>
            </a:p>
          </p:txBody>
        </p:sp>
        <p:sp>
          <p:nvSpPr>
            <p:cNvPr id="34882" name="Freeform 66"/>
            <p:cNvSpPr>
              <a:spLocks noEditPoints="1"/>
            </p:cNvSpPr>
            <p:nvPr/>
          </p:nvSpPr>
          <p:spPr bwMode="auto">
            <a:xfrm>
              <a:off x="1973" y="1127"/>
              <a:ext cx="30" cy="52"/>
            </a:xfrm>
            <a:custGeom>
              <a:avLst/>
              <a:gdLst/>
              <a:ahLst/>
              <a:cxnLst>
                <a:cxn ang="0">
                  <a:pos x="4" y="57"/>
                </a:cxn>
                <a:cxn ang="0">
                  <a:pos x="9" y="37"/>
                </a:cxn>
                <a:cxn ang="0">
                  <a:pos x="17" y="21"/>
                </a:cxn>
                <a:cxn ang="0">
                  <a:pos x="26" y="10"/>
                </a:cxn>
                <a:cxn ang="0">
                  <a:pos x="36" y="2"/>
                </a:cxn>
                <a:cxn ang="0">
                  <a:pos x="48" y="0"/>
                </a:cxn>
                <a:cxn ang="0">
                  <a:pos x="60" y="2"/>
                </a:cxn>
                <a:cxn ang="0">
                  <a:pos x="70" y="6"/>
                </a:cxn>
                <a:cxn ang="0">
                  <a:pos x="76" y="12"/>
                </a:cxn>
                <a:cxn ang="0">
                  <a:pos x="82" y="20"/>
                </a:cxn>
                <a:cxn ang="0">
                  <a:pos x="86" y="30"/>
                </a:cxn>
                <a:cxn ang="0">
                  <a:pos x="89" y="41"/>
                </a:cxn>
                <a:cxn ang="0">
                  <a:pos x="90" y="56"/>
                </a:cxn>
                <a:cxn ang="0">
                  <a:pos x="89" y="74"/>
                </a:cxn>
                <a:cxn ang="0">
                  <a:pos x="86" y="97"/>
                </a:cxn>
                <a:cxn ang="0">
                  <a:pos x="81" y="118"/>
                </a:cxn>
                <a:cxn ang="0">
                  <a:pos x="75" y="134"/>
                </a:cxn>
                <a:cxn ang="0">
                  <a:pos x="66" y="145"/>
                </a:cxn>
                <a:cxn ang="0">
                  <a:pos x="55" y="153"/>
                </a:cxn>
                <a:cxn ang="0">
                  <a:pos x="42" y="154"/>
                </a:cxn>
                <a:cxn ang="0">
                  <a:pos x="27" y="151"/>
                </a:cxn>
                <a:cxn ang="0">
                  <a:pos x="13" y="141"/>
                </a:cxn>
                <a:cxn ang="0">
                  <a:pos x="3" y="121"/>
                </a:cxn>
                <a:cxn ang="0">
                  <a:pos x="0" y="90"/>
                </a:cxn>
                <a:cxn ang="0">
                  <a:pos x="19" y="73"/>
                </a:cxn>
                <a:cxn ang="0">
                  <a:pos x="17" y="104"/>
                </a:cxn>
                <a:cxn ang="0">
                  <a:pos x="20" y="124"/>
                </a:cxn>
                <a:cxn ang="0">
                  <a:pos x="28" y="134"/>
                </a:cxn>
                <a:cxn ang="0">
                  <a:pos x="37" y="138"/>
                </a:cxn>
                <a:cxn ang="0">
                  <a:pos x="48" y="137"/>
                </a:cxn>
                <a:cxn ang="0">
                  <a:pos x="57" y="130"/>
                </a:cxn>
                <a:cxn ang="0">
                  <a:pos x="66" y="113"/>
                </a:cxn>
                <a:cxn ang="0">
                  <a:pos x="71" y="81"/>
                </a:cxn>
                <a:cxn ang="0">
                  <a:pos x="74" y="50"/>
                </a:cxn>
                <a:cxn ang="0">
                  <a:pos x="70" y="31"/>
                </a:cxn>
                <a:cxn ang="0">
                  <a:pos x="63" y="20"/>
                </a:cxn>
                <a:cxn ang="0">
                  <a:pos x="53" y="16"/>
                </a:cxn>
                <a:cxn ang="0">
                  <a:pos x="43" y="17"/>
                </a:cxn>
                <a:cxn ang="0">
                  <a:pos x="34" y="23"/>
                </a:cxn>
                <a:cxn ang="0">
                  <a:pos x="26" y="41"/>
                </a:cxn>
                <a:cxn ang="0">
                  <a:pos x="19" y="73"/>
                </a:cxn>
              </a:cxnLst>
              <a:rect l="0" t="0" r="r" b="b"/>
              <a:pathLst>
                <a:path w="90" h="154">
                  <a:moveTo>
                    <a:pt x="3" y="70"/>
                  </a:moveTo>
                  <a:lnTo>
                    <a:pt x="4" y="57"/>
                  </a:lnTo>
                  <a:lnTo>
                    <a:pt x="7" y="46"/>
                  </a:lnTo>
                  <a:lnTo>
                    <a:pt x="9" y="37"/>
                  </a:lnTo>
                  <a:lnTo>
                    <a:pt x="13" y="29"/>
                  </a:lnTo>
                  <a:lnTo>
                    <a:pt x="17" y="21"/>
                  </a:lnTo>
                  <a:lnTo>
                    <a:pt x="20" y="14"/>
                  </a:lnTo>
                  <a:lnTo>
                    <a:pt x="26" y="10"/>
                  </a:lnTo>
                  <a:lnTo>
                    <a:pt x="31" y="6"/>
                  </a:lnTo>
                  <a:lnTo>
                    <a:pt x="36" y="2"/>
                  </a:lnTo>
                  <a:lnTo>
                    <a:pt x="42" y="0"/>
                  </a:lnTo>
                  <a:lnTo>
                    <a:pt x="48" y="0"/>
                  </a:lnTo>
                  <a:lnTo>
                    <a:pt x="55" y="0"/>
                  </a:lnTo>
                  <a:lnTo>
                    <a:pt x="60" y="2"/>
                  </a:lnTo>
                  <a:lnTo>
                    <a:pt x="65" y="3"/>
                  </a:lnTo>
                  <a:lnTo>
                    <a:pt x="70" y="6"/>
                  </a:lnTo>
                  <a:lnTo>
                    <a:pt x="74" y="9"/>
                  </a:lnTo>
                  <a:lnTo>
                    <a:pt x="76" y="12"/>
                  </a:lnTo>
                  <a:lnTo>
                    <a:pt x="80" y="16"/>
                  </a:lnTo>
                  <a:lnTo>
                    <a:pt x="82" y="20"/>
                  </a:lnTo>
                  <a:lnTo>
                    <a:pt x="85" y="24"/>
                  </a:lnTo>
                  <a:lnTo>
                    <a:pt x="86" y="30"/>
                  </a:lnTo>
                  <a:lnTo>
                    <a:pt x="87" y="36"/>
                  </a:lnTo>
                  <a:lnTo>
                    <a:pt x="89" y="41"/>
                  </a:lnTo>
                  <a:lnTo>
                    <a:pt x="90" y="49"/>
                  </a:lnTo>
                  <a:lnTo>
                    <a:pt x="90" y="56"/>
                  </a:lnTo>
                  <a:lnTo>
                    <a:pt x="90" y="64"/>
                  </a:lnTo>
                  <a:lnTo>
                    <a:pt x="89" y="74"/>
                  </a:lnTo>
                  <a:lnTo>
                    <a:pt x="89" y="84"/>
                  </a:lnTo>
                  <a:lnTo>
                    <a:pt x="86" y="97"/>
                  </a:lnTo>
                  <a:lnTo>
                    <a:pt x="84" y="108"/>
                  </a:lnTo>
                  <a:lnTo>
                    <a:pt x="81" y="118"/>
                  </a:lnTo>
                  <a:lnTo>
                    <a:pt x="77" y="125"/>
                  </a:lnTo>
                  <a:lnTo>
                    <a:pt x="75" y="134"/>
                  </a:lnTo>
                  <a:lnTo>
                    <a:pt x="70" y="140"/>
                  </a:lnTo>
                  <a:lnTo>
                    <a:pt x="66" y="145"/>
                  </a:lnTo>
                  <a:lnTo>
                    <a:pt x="61" y="150"/>
                  </a:lnTo>
                  <a:lnTo>
                    <a:pt x="55" y="153"/>
                  </a:lnTo>
                  <a:lnTo>
                    <a:pt x="50" y="154"/>
                  </a:lnTo>
                  <a:lnTo>
                    <a:pt x="42" y="154"/>
                  </a:lnTo>
                  <a:lnTo>
                    <a:pt x="36" y="154"/>
                  </a:lnTo>
                  <a:lnTo>
                    <a:pt x="27" y="151"/>
                  </a:lnTo>
                  <a:lnTo>
                    <a:pt x="19" y="147"/>
                  </a:lnTo>
                  <a:lnTo>
                    <a:pt x="13" y="141"/>
                  </a:lnTo>
                  <a:lnTo>
                    <a:pt x="8" y="134"/>
                  </a:lnTo>
                  <a:lnTo>
                    <a:pt x="3" y="121"/>
                  </a:lnTo>
                  <a:lnTo>
                    <a:pt x="2" y="107"/>
                  </a:lnTo>
                  <a:lnTo>
                    <a:pt x="0" y="90"/>
                  </a:lnTo>
                  <a:lnTo>
                    <a:pt x="3" y="70"/>
                  </a:lnTo>
                  <a:close/>
                  <a:moveTo>
                    <a:pt x="19" y="73"/>
                  </a:moveTo>
                  <a:lnTo>
                    <a:pt x="17" y="90"/>
                  </a:lnTo>
                  <a:lnTo>
                    <a:pt x="17" y="104"/>
                  </a:lnTo>
                  <a:lnTo>
                    <a:pt x="18" y="116"/>
                  </a:lnTo>
                  <a:lnTo>
                    <a:pt x="20" y="124"/>
                  </a:lnTo>
                  <a:lnTo>
                    <a:pt x="23" y="130"/>
                  </a:lnTo>
                  <a:lnTo>
                    <a:pt x="28" y="134"/>
                  </a:lnTo>
                  <a:lnTo>
                    <a:pt x="32" y="137"/>
                  </a:lnTo>
                  <a:lnTo>
                    <a:pt x="37" y="138"/>
                  </a:lnTo>
                  <a:lnTo>
                    <a:pt x="43" y="138"/>
                  </a:lnTo>
                  <a:lnTo>
                    <a:pt x="48" y="137"/>
                  </a:lnTo>
                  <a:lnTo>
                    <a:pt x="53" y="134"/>
                  </a:lnTo>
                  <a:lnTo>
                    <a:pt x="57" y="130"/>
                  </a:lnTo>
                  <a:lnTo>
                    <a:pt x="62" y="123"/>
                  </a:lnTo>
                  <a:lnTo>
                    <a:pt x="66" y="113"/>
                  </a:lnTo>
                  <a:lnTo>
                    <a:pt x="68" y="98"/>
                  </a:lnTo>
                  <a:lnTo>
                    <a:pt x="71" y="81"/>
                  </a:lnTo>
                  <a:lnTo>
                    <a:pt x="74" y="64"/>
                  </a:lnTo>
                  <a:lnTo>
                    <a:pt x="74" y="50"/>
                  </a:lnTo>
                  <a:lnTo>
                    <a:pt x="72" y="39"/>
                  </a:lnTo>
                  <a:lnTo>
                    <a:pt x="70" y="31"/>
                  </a:lnTo>
                  <a:lnTo>
                    <a:pt x="67" y="24"/>
                  </a:lnTo>
                  <a:lnTo>
                    <a:pt x="63" y="20"/>
                  </a:lnTo>
                  <a:lnTo>
                    <a:pt x="58" y="17"/>
                  </a:lnTo>
                  <a:lnTo>
                    <a:pt x="53" y="16"/>
                  </a:lnTo>
                  <a:lnTo>
                    <a:pt x="47" y="16"/>
                  </a:lnTo>
                  <a:lnTo>
                    <a:pt x="43" y="17"/>
                  </a:lnTo>
                  <a:lnTo>
                    <a:pt x="38" y="19"/>
                  </a:lnTo>
                  <a:lnTo>
                    <a:pt x="34" y="23"/>
                  </a:lnTo>
                  <a:lnTo>
                    <a:pt x="29" y="31"/>
                  </a:lnTo>
                  <a:lnTo>
                    <a:pt x="26" y="41"/>
                  </a:lnTo>
                  <a:lnTo>
                    <a:pt x="22" y="56"/>
                  </a:lnTo>
                  <a:lnTo>
                    <a:pt x="19" y="73"/>
                  </a:lnTo>
                  <a:close/>
                </a:path>
              </a:pathLst>
            </a:custGeom>
            <a:grpFill/>
            <a:ln w="0">
              <a:solidFill>
                <a:srgbClr val="000000"/>
              </a:solidFill>
              <a:prstDash val="solid"/>
              <a:round/>
              <a:headEnd/>
              <a:tailEnd/>
            </a:ln>
          </p:spPr>
          <p:txBody>
            <a:bodyPr/>
            <a:lstStyle/>
            <a:p>
              <a:pPr>
                <a:defRPr/>
              </a:pPr>
              <a:endParaRPr lang="es-AR"/>
            </a:p>
          </p:txBody>
        </p:sp>
        <p:sp>
          <p:nvSpPr>
            <p:cNvPr id="34883" name="Freeform 67"/>
            <p:cNvSpPr>
              <a:spLocks noEditPoints="1"/>
            </p:cNvSpPr>
            <p:nvPr/>
          </p:nvSpPr>
          <p:spPr bwMode="auto">
            <a:xfrm>
              <a:off x="2008" y="1133"/>
              <a:ext cx="29" cy="51"/>
            </a:xfrm>
            <a:custGeom>
              <a:avLst/>
              <a:gdLst/>
              <a:ahLst/>
              <a:cxnLst>
                <a:cxn ang="0">
                  <a:pos x="3" y="58"/>
                </a:cxn>
                <a:cxn ang="0">
                  <a:pos x="8" y="37"/>
                </a:cxn>
                <a:cxn ang="0">
                  <a:pos x="16" y="21"/>
                </a:cxn>
                <a:cxn ang="0">
                  <a:pos x="24" y="10"/>
                </a:cxn>
                <a:cxn ang="0">
                  <a:pos x="35" y="3"/>
                </a:cxn>
                <a:cxn ang="0">
                  <a:pos x="48" y="0"/>
                </a:cxn>
                <a:cxn ang="0">
                  <a:pos x="59" y="3"/>
                </a:cxn>
                <a:cxn ang="0">
                  <a:pos x="68" y="5"/>
                </a:cxn>
                <a:cxn ang="0">
                  <a:pos x="75" y="13"/>
                </a:cxn>
                <a:cxn ang="0">
                  <a:pos x="82" y="20"/>
                </a:cxn>
                <a:cxn ang="0">
                  <a:pos x="85" y="30"/>
                </a:cxn>
                <a:cxn ang="0">
                  <a:pos x="88" y="43"/>
                </a:cxn>
                <a:cxn ang="0">
                  <a:pos x="89" y="55"/>
                </a:cxn>
                <a:cxn ang="0">
                  <a:pos x="88" y="74"/>
                </a:cxn>
                <a:cxn ang="0">
                  <a:pos x="85" y="97"/>
                </a:cxn>
                <a:cxn ang="0">
                  <a:pos x="80" y="118"/>
                </a:cxn>
                <a:cxn ang="0">
                  <a:pos x="73" y="134"/>
                </a:cxn>
                <a:cxn ang="0">
                  <a:pos x="64" y="145"/>
                </a:cxn>
                <a:cxn ang="0">
                  <a:pos x="54" y="152"/>
                </a:cxn>
                <a:cxn ang="0">
                  <a:pos x="41" y="155"/>
                </a:cxn>
                <a:cxn ang="0">
                  <a:pos x="26" y="152"/>
                </a:cxn>
                <a:cxn ang="0">
                  <a:pos x="12" y="142"/>
                </a:cxn>
                <a:cxn ang="0">
                  <a:pos x="2" y="122"/>
                </a:cxn>
                <a:cxn ang="0">
                  <a:pos x="0" y="91"/>
                </a:cxn>
                <a:cxn ang="0">
                  <a:pos x="19" y="74"/>
                </a:cxn>
                <a:cxn ang="0">
                  <a:pos x="16" y="105"/>
                </a:cxn>
                <a:cxn ang="0">
                  <a:pos x="20" y="124"/>
                </a:cxn>
                <a:cxn ang="0">
                  <a:pos x="26" y="135"/>
                </a:cxn>
                <a:cxn ang="0">
                  <a:pos x="36" y="139"/>
                </a:cxn>
                <a:cxn ang="0">
                  <a:pos x="48" y="138"/>
                </a:cxn>
                <a:cxn ang="0">
                  <a:pos x="56" y="129"/>
                </a:cxn>
                <a:cxn ang="0">
                  <a:pos x="65" y="112"/>
                </a:cxn>
                <a:cxn ang="0">
                  <a:pos x="70" y="82"/>
                </a:cxn>
                <a:cxn ang="0">
                  <a:pos x="73" y="51"/>
                </a:cxn>
                <a:cxn ang="0">
                  <a:pos x="69" y="31"/>
                </a:cxn>
                <a:cxn ang="0">
                  <a:pos x="61" y="21"/>
                </a:cxn>
                <a:cxn ang="0">
                  <a:pos x="51" y="15"/>
                </a:cxn>
                <a:cxn ang="0">
                  <a:pos x="41" y="17"/>
                </a:cxn>
                <a:cxn ang="0">
                  <a:pos x="32" y="24"/>
                </a:cxn>
                <a:cxn ang="0">
                  <a:pos x="24" y="43"/>
                </a:cxn>
                <a:cxn ang="0">
                  <a:pos x="19" y="74"/>
                </a:cxn>
              </a:cxnLst>
              <a:rect l="0" t="0" r="r" b="b"/>
              <a:pathLst>
                <a:path w="89" h="155">
                  <a:moveTo>
                    <a:pt x="2" y="71"/>
                  </a:moveTo>
                  <a:lnTo>
                    <a:pt x="3" y="58"/>
                  </a:lnTo>
                  <a:lnTo>
                    <a:pt x="6" y="47"/>
                  </a:lnTo>
                  <a:lnTo>
                    <a:pt x="8" y="37"/>
                  </a:lnTo>
                  <a:lnTo>
                    <a:pt x="12" y="28"/>
                  </a:lnTo>
                  <a:lnTo>
                    <a:pt x="16" y="21"/>
                  </a:lnTo>
                  <a:lnTo>
                    <a:pt x="20" y="15"/>
                  </a:lnTo>
                  <a:lnTo>
                    <a:pt x="24" y="10"/>
                  </a:lnTo>
                  <a:lnTo>
                    <a:pt x="29" y="5"/>
                  </a:lnTo>
                  <a:lnTo>
                    <a:pt x="35" y="3"/>
                  </a:lnTo>
                  <a:lnTo>
                    <a:pt x="41" y="1"/>
                  </a:lnTo>
                  <a:lnTo>
                    <a:pt x="48" y="0"/>
                  </a:lnTo>
                  <a:lnTo>
                    <a:pt x="54" y="1"/>
                  </a:lnTo>
                  <a:lnTo>
                    <a:pt x="59" y="3"/>
                  </a:lnTo>
                  <a:lnTo>
                    <a:pt x="64" y="4"/>
                  </a:lnTo>
                  <a:lnTo>
                    <a:pt x="68" y="5"/>
                  </a:lnTo>
                  <a:lnTo>
                    <a:pt x="72" y="8"/>
                  </a:lnTo>
                  <a:lnTo>
                    <a:pt x="75" y="13"/>
                  </a:lnTo>
                  <a:lnTo>
                    <a:pt x="79" y="15"/>
                  </a:lnTo>
                  <a:lnTo>
                    <a:pt x="82" y="20"/>
                  </a:lnTo>
                  <a:lnTo>
                    <a:pt x="83" y="25"/>
                  </a:lnTo>
                  <a:lnTo>
                    <a:pt x="85" y="30"/>
                  </a:lnTo>
                  <a:lnTo>
                    <a:pt x="87" y="35"/>
                  </a:lnTo>
                  <a:lnTo>
                    <a:pt x="88" y="43"/>
                  </a:lnTo>
                  <a:lnTo>
                    <a:pt x="89" y="48"/>
                  </a:lnTo>
                  <a:lnTo>
                    <a:pt x="89" y="55"/>
                  </a:lnTo>
                  <a:lnTo>
                    <a:pt x="89" y="64"/>
                  </a:lnTo>
                  <a:lnTo>
                    <a:pt x="88" y="74"/>
                  </a:lnTo>
                  <a:lnTo>
                    <a:pt x="87" y="85"/>
                  </a:lnTo>
                  <a:lnTo>
                    <a:pt x="85" y="97"/>
                  </a:lnTo>
                  <a:lnTo>
                    <a:pt x="83" y="108"/>
                  </a:lnTo>
                  <a:lnTo>
                    <a:pt x="80" y="118"/>
                  </a:lnTo>
                  <a:lnTo>
                    <a:pt x="77" y="127"/>
                  </a:lnTo>
                  <a:lnTo>
                    <a:pt x="73" y="134"/>
                  </a:lnTo>
                  <a:lnTo>
                    <a:pt x="69" y="141"/>
                  </a:lnTo>
                  <a:lnTo>
                    <a:pt x="64" y="145"/>
                  </a:lnTo>
                  <a:lnTo>
                    <a:pt x="59" y="149"/>
                  </a:lnTo>
                  <a:lnTo>
                    <a:pt x="54" y="152"/>
                  </a:lnTo>
                  <a:lnTo>
                    <a:pt x="48" y="155"/>
                  </a:lnTo>
                  <a:lnTo>
                    <a:pt x="41" y="155"/>
                  </a:lnTo>
                  <a:lnTo>
                    <a:pt x="35" y="155"/>
                  </a:lnTo>
                  <a:lnTo>
                    <a:pt x="26" y="152"/>
                  </a:lnTo>
                  <a:lnTo>
                    <a:pt x="19" y="148"/>
                  </a:lnTo>
                  <a:lnTo>
                    <a:pt x="12" y="142"/>
                  </a:lnTo>
                  <a:lnTo>
                    <a:pt x="7" y="134"/>
                  </a:lnTo>
                  <a:lnTo>
                    <a:pt x="2" y="122"/>
                  </a:lnTo>
                  <a:lnTo>
                    <a:pt x="0" y="108"/>
                  </a:lnTo>
                  <a:lnTo>
                    <a:pt x="0" y="91"/>
                  </a:lnTo>
                  <a:lnTo>
                    <a:pt x="2" y="71"/>
                  </a:lnTo>
                  <a:close/>
                  <a:moveTo>
                    <a:pt x="19" y="74"/>
                  </a:moveTo>
                  <a:lnTo>
                    <a:pt x="16" y="91"/>
                  </a:lnTo>
                  <a:lnTo>
                    <a:pt x="16" y="105"/>
                  </a:lnTo>
                  <a:lnTo>
                    <a:pt x="17" y="117"/>
                  </a:lnTo>
                  <a:lnTo>
                    <a:pt x="20" y="124"/>
                  </a:lnTo>
                  <a:lnTo>
                    <a:pt x="22" y="129"/>
                  </a:lnTo>
                  <a:lnTo>
                    <a:pt x="26" y="135"/>
                  </a:lnTo>
                  <a:lnTo>
                    <a:pt x="31" y="138"/>
                  </a:lnTo>
                  <a:lnTo>
                    <a:pt x="36" y="139"/>
                  </a:lnTo>
                  <a:lnTo>
                    <a:pt x="41" y="139"/>
                  </a:lnTo>
                  <a:lnTo>
                    <a:pt x="48" y="138"/>
                  </a:lnTo>
                  <a:lnTo>
                    <a:pt x="53" y="135"/>
                  </a:lnTo>
                  <a:lnTo>
                    <a:pt x="56" y="129"/>
                  </a:lnTo>
                  <a:lnTo>
                    <a:pt x="61" y="122"/>
                  </a:lnTo>
                  <a:lnTo>
                    <a:pt x="65" y="112"/>
                  </a:lnTo>
                  <a:lnTo>
                    <a:pt x="68" y="100"/>
                  </a:lnTo>
                  <a:lnTo>
                    <a:pt x="70" y="82"/>
                  </a:lnTo>
                  <a:lnTo>
                    <a:pt x="73" y="65"/>
                  </a:lnTo>
                  <a:lnTo>
                    <a:pt x="73" y="51"/>
                  </a:lnTo>
                  <a:lnTo>
                    <a:pt x="72" y="40"/>
                  </a:lnTo>
                  <a:lnTo>
                    <a:pt x="69" y="31"/>
                  </a:lnTo>
                  <a:lnTo>
                    <a:pt x="67" y="25"/>
                  </a:lnTo>
                  <a:lnTo>
                    <a:pt x="61" y="21"/>
                  </a:lnTo>
                  <a:lnTo>
                    <a:pt x="58" y="18"/>
                  </a:lnTo>
                  <a:lnTo>
                    <a:pt x="51" y="15"/>
                  </a:lnTo>
                  <a:lnTo>
                    <a:pt x="46" y="15"/>
                  </a:lnTo>
                  <a:lnTo>
                    <a:pt x="41" y="17"/>
                  </a:lnTo>
                  <a:lnTo>
                    <a:pt x="37" y="20"/>
                  </a:lnTo>
                  <a:lnTo>
                    <a:pt x="32" y="24"/>
                  </a:lnTo>
                  <a:lnTo>
                    <a:pt x="29" y="31"/>
                  </a:lnTo>
                  <a:lnTo>
                    <a:pt x="24" y="43"/>
                  </a:lnTo>
                  <a:lnTo>
                    <a:pt x="21" y="57"/>
                  </a:lnTo>
                  <a:lnTo>
                    <a:pt x="19" y="74"/>
                  </a:lnTo>
                  <a:close/>
                </a:path>
              </a:pathLst>
            </a:custGeom>
            <a:grpFill/>
            <a:ln w="0">
              <a:solidFill>
                <a:srgbClr val="000000"/>
              </a:solidFill>
              <a:prstDash val="solid"/>
              <a:round/>
              <a:headEnd/>
              <a:tailEnd/>
            </a:ln>
          </p:spPr>
          <p:txBody>
            <a:bodyPr/>
            <a:lstStyle/>
            <a:p>
              <a:pPr>
                <a:defRPr/>
              </a:pPr>
              <a:endParaRPr lang="es-AR"/>
            </a:p>
          </p:txBody>
        </p:sp>
        <p:sp>
          <p:nvSpPr>
            <p:cNvPr id="34884" name="Line 68"/>
            <p:cNvSpPr>
              <a:spLocks noChangeShapeType="1"/>
            </p:cNvSpPr>
            <p:nvPr/>
          </p:nvSpPr>
          <p:spPr bwMode="auto">
            <a:xfrm flipH="1" flipV="1">
              <a:off x="1878" y="1136"/>
              <a:ext cx="4" cy="1"/>
            </a:xfrm>
            <a:prstGeom prst="line">
              <a:avLst/>
            </a:prstGeom>
            <a:grpFill/>
            <a:ln w="26988">
              <a:solidFill>
                <a:srgbClr val="FF0000"/>
              </a:solidFill>
              <a:round/>
              <a:headEnd/>
              <a:tailEnd/>
            </a:ln>
          </p:spPr>
          <p:txBody>
            <a:bodyPr/>
            <a:lstStyle/>
            <a:p>
              <a:pPr>
                <a:defRPr/>
              </a:pPr>
              <a:endParaRPr lang="es-AR"/>
            </a:p>
          </p:txBody>
        </p:sp>
        <p:sp>
          <p:nvSpPr>
            <p:cNvPr id="34885" name="Freeform 69"/>
            <p:cNvSpPr>
              <a:spLocks/>
            </p:cNvSpPr>
            <p:nvPr/>
          </p:nvSpPr>
          <p:spPr bwMode="auto">
            <a:xfrm>
              <a:off x="1497" y="542"/>
              <a:ext cx="381" cy="594"/>
            </a:xfrm>
            <a:custGeom>
              <a:avLst/>
              <a:gdLst/>
              <a:ahLst/>
              <a:cxnLst>
                <a:cxn ang="0">
                  <a:pos x="1111" y="1778"/>
                </a:cxn>
                <a:cxn ang="0">
                  <a:pos x="1058" y="1771"/>
                </a:cxn>
                <a:cxn ang="0">
                  <a:pos x="995" y="1760"/>
                </a:cxn>
                <a:cxn ang="0">
                  <a:pos x="933" y="1747"/>
                </a:cxn>
                <a:cxn ang="0">
                  <a:pos x="890" y="1739"/>
                </a:cxn>
                <a:cxn ang="0">
                  <a:pos x="826" y="1727"/>
                </a:cxn>
                <a:cxn ang="0">
                  <a:pos x="763" y="1720"/>
                </a:cxn>
                <a:cxn ang="0">
                  <a:pos x="699" y="1719"/>
                </a:cxn>
                <a:cxn ang="0">
                  <a:pos x="636" y="1720"/>
                </a:cxn>
                <a:cxn ang="0">
                  <a:pos x="573" y="1720"/>
                </a:cxn>
                <a:cxn ang="0">
                  <a:pos x="510" y="1716"/>
                </a:cxn>
                <a:cxn ang="0">
                  <a:pos x="467" y="1707"/>
                </a:cxn>
                <a:cxn ang="0">
                  <a:pos x="404" y="1686"/>
                </a:cxn>
                <a:cxn ang="0">
                  <a:pos x="361" y="1663"/>
                </a:cxn>
                <a:cxn ang="0">
                  <a:pos x="319" y="1633"/>
                </a:cxn>
                <a:cxn ang="0">
                  <a:pos x="277" y="1590"/>
                </a:cxn>
                <a:cxn ang="0">
                  <a:pos x="248" y="1556"/>
                </a:cxn>
                <a:cxn ang="0">
                  <a:pos x="213" y="1509"/>
                </a:cxn>
                <a:cxn ang="0">
                  <a:pos x="185" y="1461"/>
                </a:cxn>
                <a:cxn ang="0">
                  <a:pos x="157" y="1398"/>
                </a:cxn>
                <a:cxn ang="0">
                  <a:pos x="130" y="1337"/>
                </a:cxn>
                <a:cxn ang="0">
                  <a:pos x="108" y="1297"/>
                </a:cxn>
                <a:cxn ang="0">
                  <a:pos x="77" y="1238"/>
                </a:cxn>
                <a:cxn ang="0">
                  <a:pos x="46" y="1176"/>
                </a:cxn>
                <a:cxn ang="0">
                  <a:pos x="24" y="1113"/>
                </a:cxn>
                <a:cxn ang="0">
                  <a:pos x="7" y="1048"/>
                </a:cxn>
                <a:cxn ang="0">
                  <a:pos x="0" y="985"/>
                </a:cxn>
                <a:cxn ang="0">
                  <a:pos x="8" y="921"/>
                </a:cxn>
                <a:cxn ang="0">
                  <a:pos x="45" y="867"/>
                </a:cxn>
                <a:cxn ang="0">
                  <a:pos x="84" y="825"/>
                </a:cxn>
                <a:cxn ang="0">
                  <a:pos x="117" y="794"/>
                </a:cxn>
                <a:cxn ang="0">
                  <a:pos x="150" y="761"/>
                </a:cxn>
                <a:cxn ang="0">
                  <a:pos x="193" y="718"/>
                </a:cxn>
                <a:cxn ang="0">
                  <a:pos x="234" y="676"/>
                </a:cxn>
                <a:cxn ang="0">
                  <a:pos x="275" y="636"/>
                </a:cxn>
                <a:cxn ang="0">
                  <a:pos x="309" y="603"/>
                </a:cxn>
                <a:cxn ang="0">
                  <a:pos x="346" y="572"/>
                </a:cxn>
                <a:cxn ang="0">
                  <a:pos x="385" y="540"/>
                </a:cxn>
                <a:cxn ang="0">
                  <a:pos x="425" y="507"/>
                </a:cxn>
                <a:cxn ang="0">
                  <a:pos x="467" y="462"/>
                </a:cxn>
                <a:cxn ang="0">
                  <a:pos x="502" y="413"/>
                </a:cxn>
                <a:cxn ang="0">
                  <a:pos x="530" y="375"/>
                </a:cxn>
                <a:cxn ang="0">
                  <a:pos x="573" y="328"/>
                </a:cxn>
                <a:cxn ang="0">
                  <a:pos x="615" y="289"/>
                </a:cxn>
                <a:cxn ang="0">
                  <a:pos x="658" y="257"/>
                </a:cxn>
                <a:cxn ang="0">
                  <a:pos x="699" y="227"/>
                </a:cxn>
                <a:cxn ang="0">
                  <a:pos x="741" y="197"/>
                </a:cxn>
                <a:cxn ang="0">
                  <a:pos x="784" y="161"/>
                </a:cxn>
                <a:cxn ang="0">
                  <a:pos x="814" y="127"/>
                </a:cxn>
                <a:cxn ang="0">
                  <a:pos x="847" y="66"/>
                </a:cxn>
                <a:cxn ang="0">
                  <a:pos x="869" y="9"/>
                </a:cxn>
              </a:cxnLst>
              <a:rect l="0" t="0" r="r" b="b"/>
              <a:pathLst>
                <a:path w="1143" h="1783">
                  <a:moveTo>
                    <a:pt x="1143" y="1783"/>
                  </a:moveTo>
                  <a:lnTo>
                    <a:pt x="1121" y="1780"/>
                  </a:lnTo>
                  <a:lnTo>
                    <a:pt x="1111" y="1778"/>
                  </a:lnTo>
                  <a:lnTo>
                    <a:pt x="1101" y="1777"/>
                  </a:lnTo>
                  <a:lnTo>
                    <a:pt x="1080" y="1774"/>
                  </a:lnTo>
                  <a:lnTo>
                    <a:pt x="1058" y="1771"/>
                  </a:lnTo>
                  <a:lnTo>
                    <a:pt x="1038" y="1769"/>
                  </a:lnTo>
                  <a:lnTo>
                    <a:pt x="1016" y="1764"/>
                  </a:lnTo>
                  <a:lnTo>
                    <a:pt x="995" y="1760"/>
                  </a:lnTo>
                  <a:lnTo>
                    <a:pt x="973" y="1756"/>
                  </a:lnTo>
                  <a:lnTo>
                    <a:pt x="953" y="1751"/>
                  </a:lnTo>
                  <a:lnTo>
                    <a:pt x="933" y="1747"/>
                  </a:lnTo>
                  <a:lnTo>
                    <a:pt x="932" y="1747"/>
                  </a:lnTo>
                  <a:lnTo>
                    <a:pt x="910" y="1743"/>
                  </a:lnTo>
                  <a:lnTo>
                    <a:pt x="890" y="1739"/>
                  </a:lnTo>
                  <a:lnTo>
                    <a:pt x="869" y="1734"/>
                  </a:lnTo>
                  <a:lnTo>
                    <a:pt x="847" y="1730"/>
                  </a:lnTo>
                  <a:lnTo>
                    <a:pt x="826" y="1727"/>
                  </a:lnTo>
                  <a:lnTo>
                    <a:pt x="805" y="1724"/>
                  </a:lnTo>
                  <a:lnTo>
                    <a:pt x="784" y="1721"/>
                  </a:lnTo>
                  <a:lnTo>
                    <a:pt x="763" y="1720"/>
                  </a:lnTo>
                  <a:lnTo>
                    <a:pt x="741" y="1719"/>
                  </a:lnTo>
                  <a:lnTo>
                    <a:pt x="721" y="1719"/>
                  </a:lnTo>
                  <a:lnTo>
                    <a:pt x="699" y="1719"/>
                  </a:lnTo>
                  <a:lnTo>
                    <a:pt x="678" y="1719"/>
                  </a:lnTo>
                  <a:lnTo>
                    <a:pt x="658" y="1719"/>
                  </a:lnTo>
                  <a:lnTo>
                    <a:pt x="636" y="1720"/>
                  </a:lnTo>
                  <a:lnTo>
                    <a:pt x="615" y="1720"/>
                  </a:lnTo>
                  <a:lnTo>
                    <a:pt x="593" y="1720"/>
                  </a:lnTo>
                  <a:lnTo>
                    <a:pt x="573" y="1720"/>
                  </a:lnTo>
                  <a:lnTo>
                    <a:pt x="552" y="1720"/>
                  </a:lnTo>
                  <a:lnTo>
                    <a:pt x="530" y="1717"/>
                  </a:lnTo>
                  <a:lnTo>
                    <a:pt x="510" y="1716"/>
                  </a:lnTo>
                  <a:lnTo>
                    <a:pt x="510" y="1716"/>
                  </a:lnTo>
                  <a:lnTo>
                    <a:pt x="488" y="1712"/>
                  </a:lnTo>
                  <a:lnTo>
                    <a:pt x="467" y="1707"/>
                  </a:lnTo>
                  <a:lnTo>
                    <a:pt x="445" y="1702"/>
                  </a:lnTo>
                  <a:lnTo>
                    <a:pt x="425" y="1694"/>
                  </a:lnTo>
                  <a:lnTo>
                    <a:pt x="404" y="1686"/>
                  </a:lnTo>
                  <a:lnTo>
                    <a:pt x="399" y="1683"/>
                  </a:lnTo>
                  <a:lnTo>
                    <a:pt x="382" y="1676"/>
                  </a:lnTo>
                  <a:lnTo>
                    <a:pt x="361" y="1663"/>
                  </a:lnTo>
                  <a:lnTo>
                    <a:pt x="343" y="1652"/>
                  </a:lnTo>
                  <a:lnTo>
                    <a:pt x="341" y="1650"/>
                  </a:lnTo>
                  <a:lnTo>
                    <a:pt x="319" y="1633"/>
                  </a:lnTo>
                  <a:lnTo>
                    <a:pt x="305" y="1620"/>
                  </a:lnTo>
                  <a:lnTo>
                    <a:pt x="298" y="1613"/>
                  </a:lnTo>
                  <a:lnTo>
                    <a:pt x="277" y="1590"/>
                  </a:lnTo>
                  <a:lnTo>
                    <a:pt x="275" y="1588"/>
                  </a:lnTo>
                  <a:lnTo>
                    <a:pt x="256" y="1566"/>
                  </a:lnTo>
                  <a:lnTo>
                    <a:pt x="248" y="1556"/>
                  </a:lnTo>
                  <a:lnTo>
                    <a:pt x="234" y="1539"/>
                  </a:lnTo>
                  <a:lnTo>
                    <a:pt x="224" y="1525"/>
                  </a:lnTo>
                  <a:lnTo>
                    <a:pt x="213" y="1509"/>
                  </a:lnTo>
                  <a:lnTo>
                    <a:pt x="203" y="1493"/>
                  </a:lnTo>
                  <a:lnTo>
                    <a:pt x="193" y="1474"/>
                  </a:lnTo>
                  <a:lnTo>
                    <a:pt x="185" y="1461"/>
                  </a:lnTo>
                  <a:lnTo>
                    <a:pt x="171" y="1431"/>
                  </a:lnTo>
                  <a:lnTo>
                    <a:pt x="170" y="1429"/>
                  </a:lnTo>
                  <a:lnTo>
                    <a:pt x="157" y="1398"/>
                  </a:lnTo>
                  <a:lnTo>
                    <a:pt x="150" y="1382"/>
                  </a:lnTo>
                  <a:lnTo>
                    <a:pt x="142" y="1365"/>
                  </a:lnTo>
                  <a:lnTo>
                    <a:pt x="130" y="1337"/>
                  </a:lnTo>
                  <a:lnTo>
                    <a:pt x="127" y="1334"/>
                  </a:lnTo>
                  <a:lnTo>
                    <a:pt x="111" y="1303"/>
                  </a:lnTo>
                  <a:lnTo>
                    <a:pt x="108" y="1297"/>
                  </a:lnTo>
                  <a:lnTo>
                    <a:pt x="93" y="1271"/>
                  </a:lnTo>
                  <a:lnTo>
                    <a:pt x="87" y="1258"/>
                  </a:lnTo>
                  <a:lnTo>
                    <a:pt x="77" y="1238"/>
                  </a:lnTo>
                  <a:lnTo>
                    <a:pt x="65" y="1217"/>
                  </a:lnTo>
                  <a:lnTo>
                    <a:pt x="60" y="1207"/>
                  </a:lnTo>
                  <a:lnTo>
                    <a:pt x="46" y="1176"/>
                  </a:lnTo>
                  <a:lnTo>
                    <a:pt x="45" y="1170"/>
                  </a:lnTo>
                  <a:lnTo>
                    <a:pt x="34" y="1143"/>
                  </a:lnTo>
                  <a:lnTo>
                    <a:pt x="24" y="1113"/>
                  </a:lnTo>
                  <a:lnTo>
                    <a:pt x="24" y="1112"/>
                  </a:lnTo>
                  <a:lnTo>
                    <a:pt x="13" y="1080"/>
                  </a:lnTo>
                  <a:lnTo>
                    <a:pt x="7" y="1048"/>
                  </a:lnTo>
                  <a:lnTo>
                    <a:pt x="2" y="1019"/>
                  </a:lnTo>
                  <a:lnTo>
                    <a:pt x="2" y="1016"/>
                  </a:lnTo>
                  <a:lnTo>
                    <a:pt x="0" y="985"/>
                  </a:lnTo>
                  <a:lnTo>
                    <a:pt x="1" y="953"/>
                  </a:lnTo>
                  <a:lnTo>
                    <a:pt x="2" y="948"/>
                  </a:lnTo>
                  <a:lnTo>
                    <a:pt x="8" y="921"/>
                  </a:lnTo>
                  <a:lnTo>
                    <a:pt x="24" y="894"/>
                  </a:lnTo>
                  <a:lnTo>
                    <a:pt x="26" y="889"/>
                  </a:lnTo>
                  <a:lnTo>
                    <a:pt x="45" y="867"/>
                  </a:lnTo>
                  <a:lnTo>
                    <a:pt x="53" y="858"/>
                  </a:lnTo>
                  <a:lnTo>
                    <a:pt x="65" y="845"/>
                  </a:lnTo>
                  <a:lnTo>
                    <a:pt x="84" y="825"/>
                  </a:lnTo>
                  <a:lnTo>
                    <a:pt x="87" y="824"/>
                  </a:lnTo>
                  <a:lnTo>
                    <a:pt x="108" y="802"/>
                  </a:lnTo>
                  <a:lnTo>
                    <a:pt x="117" y="794"/>
                  </a:lnTo>
                  <a:lnTo>
                    <a:pt x="130" y="782"/>
                  </a:lnTo>
                  <a:lnTo>
                    <a:pt x="149" y="763"/>
                  </a:lnTo>
                  <a:lnTo>
                    <a:pt x="150" y="761"/>
                  </a:lnTo>
                  <a:lnTo>
                    <a:pt x="171" y="740"/>
                  </a:lnTo>
                  <a:lnTo>
                    <a:pt x="180" y="730"/>
                  </a:lnTo>
                  <a:lnTo>
                    <a:pt x="193" y="718"/>
                  </a:lnTo>
                  <a:lnTo>
                    <a:pt x="212" y="698"/>
                  </a:lnTo>
                  <a:lnTo>
                    <a:pt x="213" y="697"/>
                  </a:lnTo>
                  <a:lnTo>
                    <a:pt x="234" y="676"/>
                  </a:lnTo>
                  <a:lnTo>
                    <a:pt x="243" y="667"/>
                  </a:lnTo>
                  <a:lnTo>
                    <a:pt x="256" y="654"/>
                  </a:lnTo>
                  <a:lnTo>
                    <a:pt x="275" y="636"/>
                  </a:lnTo>
                  <a:lnTo>
                    <a:pt x="277" y="634"/>
                  </a:lnTo>
                  <a:lnTo>
                    <a:pt x="298" y="614"/>
                  </a:lnTo>
                  <a:lnTo>
                    <a:pt x="309" y="603"/>
                  </a:lnTo>
                  <a:lnTo>
                    <a:pt x="319" y="594"/>
                  </a:lnTo>
                  <a:lnTo>
                    <a:pt x="341" y="576"/>
                  </a:lnTo>
                  <a:lnTo>
                    <a:pt x="346" y="572"/>
                  </a:lnTo>
                  <a:lnTo>
                    <a:pt x="361" y="559"/>
                  </a:lnTo>
                  <a:lnTo>
                    <a:pt x="382" y="542"/>
                  </a:lnTo>
                  <a:lnTo>
                    <a:pt x="385" y="540"/>
                  </a:lnTo>
                  <a:lnTo>
                    <a:pt x="404" y="525"/>
                  </a:lnTo>
                  <a:lnTo>
                    <a:pt x="425" y="509"/>
                  </a:lnTo>
                  <a:lnTo>
                    <a:pt x="425" y="507"/>
                  </a:lnTo>
                  <a:lnTo>
                    <a:pt x="445" y="489"/>
                  </a:lnTo>
                  <a:lnTo>
                    <a:pt x="457" y="476"/>
                  </a:lnTo>
                  <a:lnTo>
                    <a:pt x="467" y="462"/>
                  </a:lnTo>
                  <a:lnTo>
                    <a:pt x="480" y="445"/>
                  </a:lnTo>
                  <a:lnTo>
                    <a:pt x="488" y="432"/>
                  </a:lnTo>
                  <a:lnTo>
                    <a:pt x="502" y="413"/>
                  </a:lnTo>
                  <a:lnTo>
                    <a:pt x="510" y="402"/>
                  </a:lnTo>
                  <a:lnTo>
                    <a:pt x="525" y="381"/>
                  </a:lnTo>
                  <a:lnTo>
                    <a:pt x="530" y="375"/>
                  </a:lnTo>
                  <a:lnTo>
                    <a:pt x="552" y="351"/>
                  </a:lnTo>
                  <a:lnTo>
                    <a:pt x="553" y="349"/>
                  </a:lnTo>
                  <a:lnTo>
                    <a:pt x="573" y="328"/>
                  </a:lnTo>
                  <a:lnTo>
                    <a:pt x="584" y="318"/>
                  </a:lnTo>
                  <a:lnTo>
                    <a:pt x="593" y="308"/>
                  </a:lnTo>
                  <a:lnTo>
                    <a:pt x="615" y="289"/>
                  </a:lnTo>
                  <a:lnTo>
                    <a:pt x="620" y="285"/>
                  </a:lnTo>
                  <a:lnTo>
                    <a:pt x="636" y="272"/>
                  </a:lnTo>
                  <a:lnTo>
                    <a:pt x="658" y="257"/>
                  </a:lnTo>
                  <a:lnTo>
                    <a:pt x="661" y="254"/>
                  </a:lnTo>
                  <a:lnTo>
                    <a:pt x="678" y="241"/>
                  </a:lnTo>
                  <a:lnTo>
                    <a:pt x="699" y="227"/>
                  </a:lnTo>
                  <a:lnTo>
                    <a:pt x="707" y="222"/>
                  </a:lnTo>
                  <a:lnTo>
                    <a:pt x="721" y="213"/>
                  </a:lnTo>
                  <a:lnTo>
                    <a:pt x="741" y="197"/>
                  </a:lnTo>
                  <a:lnTo>
                    <a:pt x="751" y="190"/>
                  </a:lnTo>
                  <a:lnTo>
                    <a:pt x="763" y="181"/>
                  </a:lnTo>
                  <a:lnTo>
                    <a:pt x="784" y="161"/>
                  </a:lnTo>
                  <a:lnTo>
                    <a:pt x="788" y="158"/>
                  </a:lnTo>
                  <a:lnTo>
                    <a:pt x="805" y="138"/>
                  </a:lnTo>
                  <a:lnTo>
                    <a:pt x="814" y="127"/>
                  </a:lnTo>
                  <a:lnTo>
                    <a:pt x="826" y="107"/>
                  </a:lnTo>
                  <a:lnTo>
                    <a:pt x="833" y="96"/>
                  </a:lnTo>
                  <a:lnTo>
                    <a:pt x="847" y="66"/>
                  </a:lnTo>
                  <a:lnTo>
                    <a:pt x="848" y="63"/>
                  </a:lnTo>
                  <a:lnTo>
                    <a:pt x="861" y="32"/>
                  </a:lnTo>
                  <a:lnTo>
                    <a:pt x="869" y="9"/>
                  </a:lnTo>
                  <a:lnTo>
                    <a:pt x="871" y="0"/>
                  </a:lnTo>
                </a:path>
              </a:pathLst>
            </a:custGeom>
            <a:grpFill/>
            <a:ln w="26988">
              <a:solidFill>
                <a:srgbClr val="FF0000"/>
              </a:solidFill>
              <a:prstDash val="solid"/>
              <a:round/>
              <a:headEnd/>
              <a:tailEnd/>
            </a:ln>
          </p:spPr>
          <p:txBody>
            <a:bodyPr/>
            <a:lstStyle/>
            <a:p>
              <a:pPr>
                <a:defRPr/>
              </a:pPr>
              <a:endParaRPr lang="es-AR"/>
            </a:p>
          </p:txBody>
        </p:sp>
        <p:sp>
          <p:nvSpPr>
            <p:cNvPr id="34886" name="Line 70"/>
            <p:cNvSpPr>
              <a:spLocks noChangeShapeType="1"/>
            </p:cNvSpPr>
            <p:nvPr/>
          </p:nvSpPr>
          <p:spPr bwMode="auto">
            <a:xfrm flipV="1">
              <a:off x="935" y="3465"/>
              <a:ext cx="1" cy="10"/>
            </a:xfrm>
            <a:prstGeom prst="line">
              <a:avLst/>
            </a:prstGeom>
            <a:grpFill/>
            <a:ln w="26988">
              <a:solidFill>
                <a:srgbClr val="0000FF"/>
              </a:solidFill>
              <a:round/>
              <a:headEnd/>
              <a:tailEnd/>
            </a:ln>
          </p:spPr>
          <p:txBody>
            <a:bodyPr/>
            <a:lstStyle/>
            <a:p>
              <a:pPr>
                <a:defRPr/>
              </a:pPr>
              <a:endParaRPr lang="es-AR"/>
            </a:p>
          </p:txBody>
        </p:sp>
        <p:sp>
          <p:nvSpPr>
            <p:cNvPr id="34887" name="Freeform 71"/>
            <p:cNvSpPr>
              <a:spLocks/>
            </p:cNvSpPr>
            <p:nvPr/>
          </p:nvSpPr>
          <p:spPr bwMode="auto">
            <a:xfrm>
              <a:off x="931" y="3390"/>
              <a:ext cx="9" cy="75"/>
            </a:xfrm>
            <a:custGeom>
              <a:avLst/>
              <a:gdLst/>
              <a:ahLst/>
              <a:cxnLst>
                <a:cxn ang="0">
                  <a:pos x="17" y="224"/>
                </a:cxn>
                <a:cxn ang="0">
                  <a:pos x="21" y="191"/>
                </a:cxn>
                <a:cxn ang="0">
                  <a:pos x="24" y="160"/>
                </a:cxn>
                <a:cxn ang="0">
                  <a:pos x="27" y="129"/>
                </a:cxn>
                <a:cxn ang="0">
                  <a:pos x="28" y="96"/>
                </a:cxn>
                <a:cxn ang="0">
                  <a:pos x="27" y="65"/>
                </a:cxn>
                <a:cxn ang="0">
                  <a:pos x="19" y="33"/>
                </a:cxn>
                <a:cxn ang="0">
                  <a:pos x="12" y="17"/>
                </a:cxn>
                <a:cxn ang="0">
                  <a:pos x="0" y="0"/>
                </a:cxn>
              </a:cxnLst>
              <a:rect l="0" t="0" r="r" b="b"/>
              <a:pathLst>
                <a:path w="28" h="224">
                  <a:moveTo>
                    <a:pt x="17" y="224"/>
                  </a:moveTo>
                  <a:lnTo>
                    <a:pt x="21" y="191"/>
                  </a:lnTo>
                  <a:lnTo>
                    <a:pt x="24" y="160"/>
                  </a:lnTo>
                  <a:lnTo>
                    <a:pt x="27" y="129"/>
                  </a:lnTo>
                  <a:lnTo>
                    <a:pt x="28" y="96"/>
                  </a:lnTo>
                  <a:lnTo>
                    <a:pt x="27" y="65"/>
                  </a:lnTo>
                  <a:lnTo>
                    <a:pt x="19" y="33"/>
                  </a:lnTo>
                  <a:lnTo>
                    <a:pt x="12" y="17"/>
                  </a:lnTo>
                  <a:lnTo>
                    <a:pt x="0" y="0"/>
                  </a:lnTo>
                </a:path>
              </a:pathLst>
            </a:custGeom>
            <a:grpFill/>
            <a:ln w="26988">
              <a:solidFill>
                <a:srgbClr val="0000FF"/>
              </a:solidFill>
              <a:prstDash val="solid"/>
              <a:round/>
              <a:headEnd/>
              <a:tailEnd/>
            </a:ln>
          </p:spPr>
          <p:txBody>
            <a:bodyPr/>
            <a:lstStyle/>
            <a:p>
              <a:pPr>
                <a:defRPr/>
              </a:pPr>
              <a:endParaRPr lang="es-AR"/>
            </a:p>
          </p:txBody>
        </p:sp>
        <p:sp>
          <p:nvSpPr>
            <p:cNvPr id="34888" name="Line 72"/>
            <p:cNvSpPr>
              <a:spLocks noChangeShapeType="1"/>
            </p:cNvSpPr>
            <p:nvPr/>
          </p:nvSpPr>
          <p:spPr bwMode="auto">
            <a:xfrm>
              <a:off x="931" y="3390"/>
              <a:ext cx="1" cy="1"/>
            </a:xfrm>
            <a:prstGeom prst="line">
              <a:avLst/>
            </a:prstGeom>
            <a:grpFill/>
            <a:ln w="26988">
              <a:solidFill>
                <a:srgbClr val="0000FF"/>
              </a:solidFill>
              <a:round/>
              <a:headEnd/>
              <a:tailEnd/>
            </a:ln>
          </p:spPr>
          <p:txBody>
            <a:bodyPr/>
            <a:lstStyle/>
            <a:p>
              <a:pPr>
                <a:defRPr/>
              </a:pPr>
              <a:endParaRPr lang="es-AR"/>
            </a:p>
          </p:txBody>
        </p:sp>
        <p:sp>
          <p:nvSpPr>
            <p:cNvPr id="34889" name="Freeform 73"/>
            <p:cNvSpPr>
              <a:spLocks noEditPoints="1"/>
            </p:cNvSpPr>
            <p:nvPr/>
          </p:nvSpPr>
          <p:spPr bwMode="auto">
            <a:xfrm>
              <a:off x="810" y="3326"/>
              <a:ext cx="35" cy="49"/>
            </a:xfrm>
            <a:custGeom>
              <a:avLst/>
              <a:gdLst/>
              <a:ahLst/>
              <a:cxnLst>
                <a:cxn ang="0">
                  <a:pos x="43" y="141"/>
                </a:cxn>
                <a:cxn ang="0">
                  <a:pos x="54" y="106"/>
                </a:cxn>
                <a:cxn ang="0">
                  <a:pos x="0" y="85"/>
                </a:cxn>
                <a:cxn ang="0">
                  <a:pos x="5" y="68"/>
                </a:cxn>
                <a:cxn ang="0">
                  <a:pos x="92" y="0"/>
                </a:cxn>
                <a:cxn ang="0">
                  <a:pos x="105" y="4"/>
                </a:cxn>
                <a:cxn ang="0">
                  <a:pos x="75" y="96"/>
                </a:cxn>
                <a:cxn ang="0">
                  <a:pos x="91" y="104"/>
                </a:cxn>
                <a:cxn ang="0">
                  <a:pos x="86" y="121"/>
                </a:cxn>
                <a:cxn ang="0">
                  <a:pos x="70" y="114"/>
                </a:cxn>
                <a:cxn ang="0">
                  <a:pos x="58" y="148"/>
                </a:cxn>
                <a:cxn ang="0">
                  <a:pos x="43" y="141"/>
                </a:cxn>
                <a:cxn ang="0">
                  <a:pos x="59" y="91"/>
                </a:cxn>
                <a:cxn ang="0">
                  <a:pos x="80" y="27"/>
                </a:cxn>
                <a:cxn ang="0">
                  <a:pos x="20" y="75"/>
                </a:cxn>
                <a:cxn ang="0">
                  <a:pos x="59" y="91"/>
                </a:cxn>
              </a:cxnLst>
              <a:rect l="0" t="0" r="r" b="b"/>
              <a:pathLst>
                <a:path w="105" h="148">
                  <a:moveTo>
                    <a:pt x="43" y="141"/>
                  </a:moveTo>
                  <a:lnTo>
                    <a:pt x="54" y="106"/>
                  </a:lnTo>
                  <a:lnTo>
                    <a:pt x="0" y="85"/>
                  </a:lnTo>
                  <a:lnTo>
                    <a:pt x="5" y="68"/>
                  </a:lnTo>
                  <a:lnTo>
                    <a:pt x="92" y="0"/>
                  </a:lnTo>
                  <a:lnTo>
                    <a:pt x="105" y="4"/>
                  </a:lnTo>
                  <a:lnTo>
                    <a:pt x="75" y="96"/>
                  </a:lnTo>
                  <a:lnTo>
                    <a:pt x="91" y="104"/>
                  </a:lnTo>
                  <a:lnTo>
                    <a:pt x="86" y="121"/>
                  </a:lnTo>
                  <a:lnTo>
                    <a:pt x="70" y="114"/>
                  </a:lnTo>
                  <a:lnTo>
                    <a:pt x="58" y="148"/>
                  </a:lnTo>
                  <a:lnTo>
                    <a:pt x="43" y="141"/>
                  </a:lnTo>
                  <a:close/>
                  <a:moveTo>
                    <a:pt x="59" y="91"/>
                  </a:moveTo>
                  <a:lnTo>
                    <a:pt x="80" y="27"/>
                  </a:lnTo>
                  <a:lnTo>
                    <a:pt x="20" y="75"/>
                  </a:lnTo>
                  <a:lnTo>
                    <a:pt x="59" y="91"/>
                  </a:lnTo>
                  <a:close/>
                </a:path>
              </a:pathLst>
            </a:custGeom>
            <a:grpFill/>
            <a:ln w="0">
              <a:solidFill>
                <a:srgbClr val="000000"/>
              </a:solidFill>
              <a:prstDash val="solid"/>
              <a:round/>
              <a:headEnd/>
              <a:tailEnd/>
            </a:ln>
          </p:spPr>
          <p:txBody>
            <a:bodyPr/>
            <a:lstStyle/>
            <a:p>
              <a:pPr>
                <a:defRPr/>
              </a:pPr>
              <a:endParaRPr lang="es-AR"/>
            </a:p>
          </p:txBody>
        </p:sp>
        <p:sp>
          <p:nvSpPr>
            <p:cNvPr id="34890" name="Freeform 74"/>
            <p:cNvSpPr>
              <a:spLocks noEditPoints="1"/>
            </p:cNvSpPr>
            <p:nvPr/>
          </p:nvSpPr>
          <p:spPr bwMode="auto">
            <a:xfrm>
              <a:off x="845" y="3336"/>
              <a:ext cx="33" cy="51"/>
            </a:xfrm>
            <a:custGeom>
              <a:avLst/>
              <a:gdLst/>
              <a:ahLst/>
              <a:cxnLst>
                <a:cxn ang="0">
                  <a:pos x="13" y="47"/>
                </a:cxn>
                <a:cxn ang="0">
                  <a:pos x="21" y="28"/>
                </a:cxn>
                <a:cxn ang="0">
                  <a:pos x="32" y="14"/>
                </a:cxn>
                <a:cxn ang="0">
                  <a:pos x="42" y="6"/>
                </a:cxn>
                <a:cxn ang="0">
                  <a:pos x="53" y="0"/>
                </a:cxn>
                <a:cxn ang="0">
                  <a:pos x="66" y="1"/>
                </a:cxn>
                <a:cxn ang="0">
                  <a:pos x="78" y="6"/>
                </a:cxn>
                <a:cxn ang="0">
                  <a:pos x="86" y="11"/>
                </a:cxn>
                <a:cxn ang="0">
                  <a:pos x="92" y="18"/>
                </a:cxn>
                <a:cxn ang="0">
                  <a:pos x="96" y="28"/>
                </a:cxn>
                <a:cxn ang="0">
                  <a:pos x="98" y="38"/>
                </a:cxn>
                <a:cxn ang="0">
                  <a:pos x="98" y="51"/>
                </a:cxn>
                <a:cxn ang="0">
                  <a:pos x="97" y="65"/>
                </a:cxn>
                <a:cxn ang="0">
                  <a:pos x="93" y="83"/>
                </a:cxn>
                <a:cxn ang="0">
                  <a:pos x="86" y="104"/>
                </a:cxn>
                <a:cxn ang="0">
                  <a:pos x="77" y="124"/>
                </a:cxn>
                <a:cxn ang="0">
                  <a:pos x="67" y="138"/>
                </a:cxn>
                <a:cxn ang="0">
                  <a:pos x="57" y="147"/>
                </a:cxn>
                <a:cxn ang="0">
                  <a:pos x="45" y="151"/>
                </a:cxn>
                <a:cxn ang="0">
                  <a:pos x="33" y="151"/>
                </a:cxn>
                <a:cxn ang="0">
                  <a:pos x="18" y="144"/>
                </a:cxn>
                <a:cxn ang="0">
                  <a:pos x="6" y="131"/>
                </a:cxn>
                <a:cxn ang="0">
                  <a:pos x="0" y="110"/>
                </a:cxn>
                <a:cxn ang="0">
                  <a:pos x="4" y="78"/>
                </a:cxn>
                <a:cxn ang="0">
                  <a:pos x="24" y="65"/>
                </a:cxn>
                <a:cxn ang="0">
                  <a:pos x="16" y="95"/>
                </a:cxn>
                <a:cxn ang="0">
                  <a:pos x="16" y="115"/>
                </a:cxn>
                <a:cxn ang="0">
                  <a:pos x="21" y="128"/>
                </a:cxn>
                <a:cxn ang="0">
                  <a:pos x="30" y="134"/>
                </a:cxn>
                <a:cxn ang="0">
                  <a:pos x="40" y="135"/>
                </a:cxn>
                <a:cxn ang="0">
                  <a:pos x="52" y="130"/>
                </a:cxn>
                <a:cxn ang="0">
                  <a:pos x="63" y="115"/>
                </a:cxn>
                <a:cxn ang="0">
                  <a:pos x="74" y="87"/>
                </a:cxn>
                <a:cxn ang="0">
                  <a:pos x="82" y="56"/>
                </a:cxn>
                <a:cxn ang="0">
                  <a:pos x="82" y="37"/>
                </a:cxn>
                <a:cxn ang="0">
                  <a:pos x="77" y="24"/>
                </a:cxn>
                <a:cxn ang="0">
                  <a:pos x="68" y="17"/>
                </a:cxn>
                <a:cxn ang="0">
                  <a:pos x="58" y="16"/>
                </a:cxn>
                <a:cxn ang="0">
                  <a:pos x="48" y="21"/>
                </a:cxn>
                <a:cxn ang="0">
                  <a:pos x="37" y="37"/>
                </a:cxn>
                <a:cxn ang="0">
                  <a:pos x="24" y="65"/>
                </a:cxn>
              </a:cxnLst>
              <a:rect l="0" t="0" r="r" b="b"/>
              <a:pathLst>
                <a:path w="98" h="152">
                  <a:moveTo>
                    <a:pt x="9" y="60"/>
                  </a:moveTo>
                  <a:lnTo>
                    <a:pt x="13" y="47"/>
                  </a:lnTo>
                  <a:lnTo>
                    <a:pt x="18" y="37"/>
                  </a:lnTo>
                  <a:lnTo>
                    <a:pt x="21" y="28"/>
                  </a:lnTo>
                  <a:lnTo>
                    <a:pt x="26" y="20"/>
                  </a:lnTo>
                  <a:lnTo>
                    <a:pt x="32" y="14"/>
                  </a:lnTo>
                  <a:lnTo>
                    <a:pt x="37" y="8"/>
                  </a:lnTo>
                  <a:lnTo>
                    <a:pt x="42" y="6"/>
                  </a:lnTo>
                  <a:lnTo>
                    <a:pt x="48" y="1"/>
                  </a:lnTo>
                  <a:lnTo>
                    <a:pt x="53" y="0"/>
                  </a:lnTo>
                  <a:lnTo>
                    <a:pt x="59" y="0"/>
                  </a:lnTo>
                  <a:lnTo>
                    <a:pt x="66" y="1"/>
                  </a:lnTo>
                  <a:lnTo>
                    <a:pt x="73" y="3"/>
                  </a:lnTo>
                  <a:lnTo>
                    <a:pt x="78" y="6"/>
                  </a:lnTo>
                  <a:lnTo>
                    <a:pt x="82" y="8"/>
                  </a:lnTo>
                  <a:lnTo>
                    <a:pt x="86" y="11"/>
                  </a:lnTo>
                  <a:lnTo>
                    <a:pt x="90" y="16"/>
                  </a:lnTo>
                  <a:lnTo>
                    <a:pt x="92" y="18"/>
                  </a:lnTo>
                  <a:lnTo>
                    <a:pt x="95" y="23"/>
                  </a:lnTo>
                  <a:lnTo>
                    <a:pt x="96" y="28"/>
                  </a:lnTo>
                  <a:lnTo>
                    <a:pt x="97" y="34"/>
                  </a:lnTo>
                  <a:lnTo>
                    <a:pt x="98" y="38"/>
                  </a:lnTo>
                  <a:lnTo>
                    <a:pt x="98" y="46"/>
                  </a:lnTo>
                  <a:lnTo>
                    <a:pt x="98" y="51"/>
                  </a:lnTo>
                  <a:lnTo>
                    <a:pt x="98" y="58"/>
                  </a:lnTo>
                  <a:lnTo>
                    <a:pt x="97" y="65"/>
                  </a:lnTo>
                  <a:lnTo>
                    <a:pt x="96" y="74"/>
                  </a:lnTo>
                  <a:lnTo>
                    <a:pt x="93" y="83"/>
                  </a:lnTo>
                  <a:lnTo>
                    <a:pt x="90" y="93"/>
                  </a:lnTo>
                  <a:lnTo>
                    <a:pt x="86" y="104"/>
                  </a:lnTo>
                  <a:lnTo>
                    <a:pt x="82" y="115"/>
                  </a:lnTo>
                  <a:lnTo>
                    <a:pt x="77" y="124"/>
                  </a:lnTo>
                  <a:lnTo>
                    <a:pt x="72" y="131"/>
                  </a:lnTo>
                  <a:lnTo>
                    <a:pt x="67" y="138"/>
                  </a:lnTo>
                  <a:lnTo>
                    <a:pt x="62" y="142"/>
                  </a:lnTo>
                  <a:lnTo>
                    <a:pt x="57" y="147"/>
                  </a:lnTo>
                  <a:lnTo>
                    <a:pt x="50" y="150"/>
                  </a:lnTo>
                  <a:lnTo>
                    <a:pt x="45" y="151"/>
                  </a:lnTo>
                  <a:lnTo>
                    <a:pt x="39" y="152"/>
                  </a:lnTo>
                  <a:lnTo>
                    <a:pt x="33" y="151"/>
                  </a:lnTo>
                  <a:lnTo>
                    <a:pt x="25" y="148"/>
                  </a:lnTo>
                  <a:lnTo>
                    <a:pt x="18" y="144"/>
                  </a:lnTo>
                  <a:lnTo>
                    <a:pt x="11" y="138"/>
                  </a:lnTo>
                  <a:lnTo>
                    <a:pt x="6" y="131"/>
                  </a:lnTo>
                  <a:lnTo>
                    <a:pt x="2" y="122"/>
                  </a:lnTo>
                  <a:lnTo>
                    <a:pt x="0" y="110"/>
                  </a:lnTo>
                  <a:lnTo>
                    <a:pt x="0" y="95"/>
                  </a:lnTo>
                  <a:lnTo>
                    <a:pt x="4" y="78"/>
                  </a:lnTo>
                  <a:lnTo>
                    <a:pt x="9" y="60"/>
                  </a:lnTo>
                  <a:close/>
                  <a:moveTo>
                    <a:pt x="24" y="65"/>
                  </a:moveTo>
                  <a:lnTo>
                    <a:pt x="20" y="83"/>
                  </a:lnTo>
                  <a:lnTo>
                    <a:pt x="16" y="95"/>
                  </a:lnTo>
                  <a:lnTo>
                    <a:pt x="15" y="107"/>
                  </a:lnTo>
                  <a:lnTo>
                    <a:pt x="16" y="115"/>
                  </a:lnTo>
                  <a:lnTo>
                    <a:pt x="19" y="122"/>
                  </a:lnTo>
                  <a:lnTo>
                    <a:pt x="21" y="128"/>
                  </a:lnTo>
                  <a:lnTo>
                    <a:pt x="25" y="131"/>
                  </a:lnTo>
                  <a:lnTo>
                    <a:pt x="30" y="134"/>
                  </a:lnTo>
                  <a:lnTo>
                    <a:pt x="35" y="135"/>
                  </a:lnTo>
                  <a:lnTo>
                    <a:pt x="40" y="135"/>
                  </a:lnTo>
                  <a:lnTo>
                    <a:pt x="47" y="134"/>
                  </a:lnTo>
                  <a:lnTo>
                    <a:pt x="52" y="130"/>
                  </a:lnTo>
                  <a:lnTo>
                    <a:pt x="57" y="124"/>
                  </a:lnTo>
                  <a:lnTo>
                    <a:pt x="63" y="115"/>
                  </a:lnTo>
                  <a:lnTo>
                    <a:pt x="68" y="103"/>
                  </a:lnTo>
                  <a:lnTo>
                    <a:pt x="74" y="87"/>
                  </a:lnTo>
                  <a:lnTo>
                    <a:pt x="80" y="70"/>
                  </a:lnTo>
                  <a:lnTo>
                    <a:pt x="82" y="56"/>
                  </a:lnTo>
                  <a:lnTo>
                    <a:pt x="83" y="46"/>
                  </a:lnTo>
                  <a:lnTo>
                    <a:pt x="82" y="37"/>
                  </a:lnTo>
                  <a:lnTo>
                    <a:pt x="80" y="30"/>
                  </a:lnTo>
                  <a:lnTo>
                    <a:pt x="77" y="24"/>
                  </a:lnTo>
                  <a:lnTo>
                    <a:pt x="73" y="20"/>
                  </a:lnTo>
                  <a:lnTo>
                    <a:pt x="68" y="17"/>
                  </a:lnTo>
                  <a:lnTo>
                    <a:pt x="63" y="16"/>
                  </a:lnTo>
                  <a:lnTo>
                    <a:pt x="58" y="16"/>
                  </a:lnTo>
                  <a:lnTo>
                    <a:pt x="53" y="17"/>
                  </a:lnTo>
                  <a:lnTo>
                    <a:pt x="48" y="21"/>
                  </a:lnTo>
                  <a:lnTo>
                    <a:pt x="42" y="27"/>
                  </a:lnTo>
                  <a:lnTo>
                    <a:pt x="37" y="37"/>
                  </a:lnTo>
                  <a:lnTo>
                    <a:pt x="30" y="50"/>
                  </a:lnTo>
                  <a:lnTo>
                    <a:pt x="24" y="65"/>
                  </a:lnTo>
                  <a:close/>
                </a:path>
              </a:pathLst>
            </a:custGeom>
            <a:grpFill/>
            <a:ln w="0">
              <a:solidFill>
                <a:srgbClr val="000000"/>
              </a:solidFill>
              <a:prstDash val="solid"/>
              <a:round/>
              <a:headEnd/>
              <a:tailEnd/>
            </a:ln>
          </p:spPr>
          <p:txBody>
            <a:bodyPr/>
            <a:lstStyle/>
            <a:p>
              <a:pPr>
                <a:defRPr/>
              </a:pPr>
              <a:endParaRPr lang="es-AR"/>
            </a:p>
          </p:txBody>
        </p:sp>
        <p:sp>
          <p:nvSpPr>
            <p:cNvPr id="34891" name="Freeform 75"/>
            <p:cNvSpPr>
              <a:spLocks noEditPoints="1"/>
            </p:cNvSpPr>
            <p:nvPr/>
          </p:nvSpPr>
          <p:spPr bwMode="auto">
            <a:xfrm>
              <a:off x="878" y="3349"/>
              <a:ext cx="33" cy="51"/>
            </a:xfrm>
            <a:custGeom>
              <a:avLst/>
              <a:gdLst/>
              <a:ahLst/>
              <a:cxnLst>
                <a:cxn ang="0">
                  <a:pos x="13" y="47"/>
                </a:cxn>
                <a:cxn ang="0">
                  <a:pos x="22" y="28"/>
                </a:cxn>
                <a:cxn ang="0">
                  <a:pos x="31" y="14"/>
                </a:cxn>
                <a:cxn ang="0">
                  <a:pos x="42" y="6"/>
                </a:cxn>
                <a:cxn ang="0">
                  <a:pos x="53" y="0"/>
                </a:cxn>
                <a:cxn ang="0">
                  <a:pos x="66" y="1"/>
                </a:cxn>
                <a:cxn ang="0">
                  <a:pos x="77" y="6"/>
                </a:cxn>
                <a:cxn ang="0">
                  <a:pos x="86" y="11"/>
                </a:cxn>
                <a:cxn ang="0">
                  <a:pos x="91" y="18"/>
                </a:cxn>
                <a:cxn ang="0">
                  <a:pos x="96" y="28"/>
                </a:cxn>
                <a:cxn ang="0">
                  <a:pos x="98" y="38"/>
                </a:cxn>
                <a:cxn ang="0">
                  <a:pos x="99" y="51"/>
                </a:cxn>
                <a:cxn ang="0">
                  <a:pos x="98" y="65"/>
                </a:cxn>
                <a:cxn ang="0">
                  <a:pos x="92" y="82"/>
                </a:cxn>
                <a:cxn ang="0">
                  <a:pos x="86" y="104"/>
                </a:cxn>
                <a:cxn ang="0">
                  <a:pos x="77" y="124"/>
                </a:cxn>
                <a:cxn ang="0">
                  <a:pos x="67" y="138"/>
                </a:cxn>
                <a:cxn ang="0">
                  <a:pos x="57" y="147"/>
                </a:cxn>
                <a:cxn ang="0">
                  <a:pos x="44" y="151"/>
                </a:cxn>
                <a:cxn ang="0">
                  <a:pos x="32" y="151"/>
                </a:cxn>
                <a:cxn ang="0">
                  <a:pos x="17" y="144"/>
                </a:cxn>
                <a:cxn ang="0">
                  <a:pos x="5" y="131"/>
                </a:cxn>
                <a:cxn ang="0">
                  <a:pos x="0" y="110"/>
                </a:cxn>
                <a:cxn ang="0">
                  <a:pos x="3" y="78"/>
                </a:cxn>
                <a:cxn ang="0">
                  <a:pos x="24" y="65"/>
                </a:cxn>
                <a:cxn ang="0">
                  <a:pos x="17" y="95"/>
                </a:cxn>
                <a:cxn ang="0">
                  <a:pos x="17" y="115"/>
                </a:cxn>
                <a:cxn ang="0">
                  <a:pos x="22" y="128"/>
                </a:cxn>
                <a:cxn ang="0">
                  <a:pos x="31" y="134"/>
                </a:cxn>
                <a:cxn ang="0">
                  <a:pos x="41" y="135"/>
                </a:cxn>
                <a:cxn ang="0">
                  <a:pos x="52" y="130"/>
                </a:cxn>
                <a:cxn ang="0">
                  <a:pos x="62" y="115"/>
                </a:cxn>
                <a:cxn ang="0">
                  <a:pos x="74" y="87"/>
                </a:cxn>
                <a:cxn ang="0">
                  <a:pos x="82" y="57"/>
                </a:cxn>
                <a:cxn ang="0">
                  <a:pos x="82" y="37"/>
                </a:cxn>
                <a:cxn ang="0">
                  <a:pos x="77" y="24"/>
                </a:cxn>
                <a:cxn ang="0">
                  <a:pos x="68" y="17"/>
                </a:cxn>
                <a:cxn ang="0">
                  <a:pos x="57" y="16"/>
                </a:cxn>
                <a:cxn ang="0">
                  <a:pos x="48" y="21"/>
                </a:cxn>
                <a:cxn ang="0">
                  <a:pos x="36" y="37"/>
                </a:cxn>
                <a:cxn ang="0">
                  <a:pos x="24" y="65"/>
                </a:cxn>
              </a:cxnLst>
              <a:rect l="0" t="0" r="r" b="b"/>
              <a:pathLst>
                <a:path w="99" h="152">
                  <a:moveTo>
                    <a:pt x="9" y="60"/>
                  </a:moveTo>
                  <a:lnTo>
                    <a:pt x="13" y="47"/>
                  </a:lnTo>
                  <a:lnTo>
                    <a:pt x="17" y="37"/>
                  </a:lnTo>
                  <a:lnTo>
                    <a:pt x="22" y="28"/>
                  </a:lnTo>
                  <a:lnTo>
                    <a:pt x="27" y="20"/>
                  </a:lnTo>
                  <a:lnTo>
                    <a:pt x="31" y="14"/>
                  </a:lnTo>
                  <a:lnTo>
                    <a:pt x="37" y="8"/>
                  </a:lnTo>
                  <a:lnTo>
                    <a:pt x="42" y="6"/>
                  </a:lnTo>
                  <a:lnTo>
                    <a:pt x="47" y="3"/>
                  </a:lnTo>
                  <a:lnTo>
                    <a:pt x="53" y="0"/>
                  </a:lnTo>
                  <a:lnTo>
                    <a:pt x="60" y="0"/>
                  </a:lnTo>
                  <a:lnTo>
                    <a:pt x="66" y="1"/>
                  </a:lnTo>
                  <a:lnTo>
                    <a:pt x="72" y="3"/>
                  </a:lnTo>
                  <a:lnTo>
                    <a:pt x="77" y="6"/>
                  </a:lnTo>
                  <a:lnTo>
                    <a:pt x="82" y="8"/>
                  </a:lnTo>
                  <a:lnTo>
                    <a:pt x="86" y="11"/>
                  </a:lnTo>
                  <a:lnTo>
                    <a:pt x="89" y="16"/>
                  </a:lnTo>
                  <a:lnTo>
                    <a:pt x="91" y="18"/>
                  </a:lnTo>
                  <a:lnTo>
                    <a:pt x="94" y="24"/>
                  </a:lnTo>
                  <a:lnTo>
                    <a:pt x="96" y="28"/>
                  </a:lnTo>
                  <a:lnTo>
                    <a:pt x="98" y="34"/>
                  </a:lnTo>
                  <a:lnTo>
                    <a:pt x="98" y="38"/>
                  </a:lnTo>
                  <a:lnTo>
                    <a:pt x="99" y="45"/>
                  </a:lnTo>
                  <a:lnTo>
                    <a:pt x="99" y="51"/>
                  </a:lnTo>
                  <a:lnTo>
                    <a:pt x="98" y="58"/>
                  </a:lnTo>
                  <a:lnTo>
                    <a:pt x="98" y="65"/>
                  </a:lnTo>
                  <a:lnTo>
                    <a:pt x="95" y="74"/>
                  </a:lnTo>
                  <a:lnTo>
                    <a:pt x="92" y="82"/>
                  </a:lnTo>
                  <a:lnTo>
                    <a:pt x="90" y="92"/>
                  </a:lnTo>
                  <a:lnTo>
                    <a:pt x="86" y="104"/>
                  </a:lnTo>
                  <a:lnTo>
                    <a:pt x="81" y="115"/>
                  </a:lnTo>
                  <a:lnTo>
                    <a:pt x="77" y="124"/>
                  </a:lnTo>
                  <a:lnTo>
                    <a:pt x="72" y="131"/>
                  </a:lnTo>
                  <a:lnTo>
                    <a:pt x="67" y="138"/>
                  </a:lnTo>
                  <a:lnTo>
                    <a:pt x="62" y="142"/>
                  </a:lnTo>
                  <a:lnTo>
                    <a:pt x="57" y="147"/>
                  </a:lnTo>
                  <a:lnTo>
                    <a:pt x="51" y="149"/>
                  </a:lnTo>
                  <a:lnTo>
                    <a:pt x="44" y="151"/>
                  </a:lnTo>
                  <a:lnTo>
                    <a:pt x="38" y="152"/>
                  </a:lnTo>
                  <a:lnTo>
                    <a:pt x="32" y="151"/>
                  </a:lnTo>
                  <a:lnTo>
                    <a:pt x="26" y="149"/>
                  </a:lnTo>
                  <a:lnTo>
                    <a:pt x="17" y="144"/>
                  </a:lnTo>
                  <a:lnTo>
                    <a:pt x="10" y="138"/>
                  </a:lnTo>
                  <a:lnTo>
                    <a:pt x="5" y="131"/>
                  </a:lnTo>
                  <a:lnTo>
                    <a:pt x="1" y="122"/>
                  </a:lnTo>
                  <a:lnTo>
                    <a:pt x="0" y="110"/>
                  </a:lnTo>
                  <a:lnTo>
                    <a:pt x="0" y="95"/>
                  </a:lnTo>
                  <a:lnTo>
                    <a:pt x="3" y="78"/>
                  </a:lnTo>
                  <a:lnTo>
                    <a:pt x="9" y="60"/>
                  </a:lnTo>
                  <a:close/>
                  <a:moveTo>
                    <a:pt x="24" y="65"/>
                  </a:moveTo>
                  <a:lnTo>
                    <a:pt x="19" y="82"/>
                  </a:lnTo>
                  <a:lnTo>
                    <a:pt x="17" y="95"/>
                  </a:lnTo>
                  <a:lnTo>
                    <a:pt x="15" y="107"/>
                  </a:lnTo>
                  <a:lnTo>
                    <a:pt x="17" y="115"/>
                  </a:lnTo>
                  <a:lnTo>
                    <a:pt x="18" y="122"/>
                  </a:lnTo>
                  <a:lnTo>
                    <a:pt x="22" y="128"/>
                  </a:lnTo>
                  <a:lnTo>
                    <a:pt x="26" y="131"/>
                  </a:lnTo>
                  <a:lnTo>
                    <a:pt x="31" y="134"/>
                  </a:lnTo>
                  <a:lnTo>
                    <a:pt x="36" y="135"/>
                  </a:lnTo>
                  <a:lnTo>
                    <a:pt x="41" y="135"/>
                  </a:lnTo>
                  <a:lnTo>
                    <a:pt x="46" y="134"/>
                  </a:lnTo>
                  <a:lnTo>
                    <a:pt x="52" y="130"/>
                  </a:lnTo>
                  <a:lnTo>
                    <a:pt x="57" y="124"/>
                  </a:lnTo>
                  <a:lnTo>
                    <a:pt x="62" y="115"/>
                  </a:lnTo>
                  <a:lnTo>
                    <a:pt x="68" y="102"/>
                  </a:lnTo>
                  <a:lnTo>
                    <a:pt x="74" y="87"/>
                  </a:lnTo>
                  <a:lnTo>
                    <a:pt x="79" y="70"/>
                  </a:lnTo>
                  <a:lnTo>
                    <a:pt x="82" y="57"/>
                  </a:lnTo>
                  <a:lnTo>
                    <a:pt x="82" y="45"/>
                  </a:lnTo>
                  <a:lnTo>
                    <a:pt x="82" y="37"/>
                  </a:lnTo>
                  <a:lnTo>
                    <a:pt x="80" y="30"/>
                  </a:lnTo>
                  <a:lnTo>
                    <a:pt x="77" y="24"/>
                  </a:lnTo>
                  <a:lnTo>
                    <a:pt x="72" y="20"/>
                  </a:lnTo>
                  <a:lnTo>
                    <a:pt x="68" y="17"/>
                  </a:lnTo>
                  <a:lnTo>
                    <a:pt x="62" y="16"/>
                  </a:lnTo>
                  <a:lnTo>
                    <a:pt x="57" y="16"/>
                  </a:lnTo>
                  <a:lnTo>
                    <a:pt x="52" y="17"/>
                  </a:lnTo>
                  <a:lnTo>
                    <a:pt x="48" y="21"/>
                  </a:lnTo>
                  <a:lnTo>
                    <a:pt x="42" y="27"/>
                  </a:lnTo>
                  <a:lnTo>
                    <a:pt x="36" y="37"/>
                  </a:lnTo>
                  <a:lnTo>
                    <a:pt x="31" y="50"/>
                  </a:lnTo>
                  <a:lnTo>
                    <a:pt x="24" y="65"/>
                  </a:lnTo>
                  <a:close/>
                </a:path>
              </a:pathLst>
            </a:custGeom>
            <a:grpFill/>
            <a:ln w="0">
              <a:solidFill>
                <a:srgbClr val="000000"/>
              </a:solidFill>
              <a:prstDash val="solid"/>
              <a:round/>
              <a:headEnd/>
              <a:tailEnd/>
            </a:ln>
          </p:spPr>
          <p:txBody>
            <a:bodyPr/>
            <a:lstStyle/>
            <a:p>
              <a:pPr>
                <a:defRPr/>
              </a:pPr>
              <a:endParaRPr lang="es-AR"/>
            </a:p>
          </p:txBody>
        </p:sp>
        <p:sp>
          <p:nvSpPr>
            <p:cNvPr id="34892" name="Line 76"/>
            <p:cNvSpPr>
              <a:spLocks noChangeShapeType="1"/>
            </p:cNvSpPr>
            <p:nvPr/>
          </p:nvSpPr>
          <p:spPr bwMode="auto">
            <a:xfrm flipH="1" flipV="1">
              <a:off x="787" y="3332"/>
              <a:ext cx="6" cy="1"/>
            </a:xfrm>
            <a:prstGeom prst="line">
              <a:avLst/>
            </a:prstGeom>
            <a:grpFill/>
            <a:ln w="26988">
              <a:solidFill>
                <a:srgbClr val="0000FF"/>
              </a:solidFill>
              <a:round/>
              <a:headEnd/>
              <a:tailEnd/>
            </a:ln>
          </p:spPr>
          <p:txBody>
            <a:bodyPr/>
            <a:lstStyle/>
            <a:p>
              <a:pPr>
                <a:defRPr/>
              </a:pPr>
              <a:endParaRPr lang="es-AR"/>
            </a:p>
          </p:txBody>
        </p:sp>
        <p:sp>
          <p:nvSpPr>
            <p:cNvPr id="34893" name="Freeform 77"/>
            <p:cNvSpPr>
              <a:spLocks/>
            </p:cNvSpPr>
            <p:nvPr/>
          </p:nvSpPr>
          <p:spPr bwMode="auto">
            <a:xfrm>
              <a:off x="463" y="3294"/>
              <a:ext cx="324" cy="38"/>
            </a:xfrm>
            <a:custGeom>
              <a:avLst/>
              <a:gdLst/>
              <a:ahLst/>
              <a:cxnLst>
                <a:cxn ang="0">
                  <a:pos x="971" y="116"/>
                </a:cxn>
                <a:cxn ang="0">
                  <a:pos x="951" y="113"/>
                </a:cxn>
                <a:cxn ang="0">
                  <a:pos x="930" y="108"/>
                </a:cxn>
                <a:cxn ang="0">
                  <a:pos x="908" y="106"/>
                </a:cxn>
                <a:cxn ang="0">
                  <a:pos x="887" y="103"/>
                </a:cxn>
                <a:cxn ang="0">
                  <a:pos x="867" y="100"/>
                </a:cxn>
                <a:cxn ang="0">
                  <a:pos x="861" y="100"/>
                </a:cxn>
                <a:cxn ang="0">
                  <a:pos x="845" y="97"/>
                </a:cxn>
                <a:cxn ang="0">
                  <a:pos x="824" y="94"/>
                </a:cxn>
                <a:cxn ang="0">
                  <a:pos x="802" y="93"/>
                </a:cxn>
                <a:cxn ang="0">
                  <a:pos x="782" y="90"/>
                </a:cxn>
                <a:cxn ang="0">
                  <a:pos x="760" y="88"/>
                </a:cxn>
                <a:cxn ang="0">
                  <a:pos x="739" y="86"/>
                </a:cxn>
                <a:cxn ang="0">
                  <a:pos x="719" y="84"/>
                </a:cxn>
                <a:cxn ang="0">
                  <a:pos x="697" y="81"/>
                </a:cxn>
                <a:cxn ang="0">
                  <a:pos x="676" y="80"/>
                </a:cxn>
                <a:cxn ang="0">
                  <a:pos x="654" y="79"/>
                </a:cxn>
                <a:cxn ang="0">
                  <a:pos x="634" y="76"/>
                </a:cxn>
                <a:cxn ang="0">
                  <a:pos x="613" y="74"/>
                </a:cxn>
                <a:cxn ang="0">
                  <a:pos x="591" y="71"/>
                </a:cxn>
                <a:cxn ang="0">
                  <a:pos x="571" y="70"/>
                </a:cxn>
                <a:cxn ang="0">
                  <a:pos x="549" y="69"/>
                </a:cxn>
                <a:cxn ang="0">
                  <a:pos x="544" y="67"/>
                </a:cxn>
                <a:cxn ang="0">
                  <a:pos x="528" y="66"/>
                </a:cxn>
                <a:cxn ang="0">
                  <a:pos x="506" y="64"/>
                </a:cxn>
                <a:cxn ang="0">
                  <a:pos x="486" y="63"/>
                </a:cxn>
                <a:cxn ang="0">
                  <a:pos x="465" y="60"/>
                </a:cxn>
                <a:cxn ang="0">
                  <a:pos x="443" y="59"/>
                </a:cxn>
                <a:cxn ang="0">
                  <a:pos x="422" y="56"/>
                </a:cxn>
                <a:cxn ang="0">
                  <a:pos x="402" y="54"/>
                </a:cxn>
                <a:cxn ang="0">
                  <a:pos x="380" y="51"/>
                </a:cxn>
                <a:cxn ang="0">
                  <a:pos x="359" y="50"/>
                </a:cxn>
                <a:cxn ang="0">
                  <a:pos x="338" y="47"/>
                </a:cxn>
                <a:cxn ang="0">
                  <a:pos x="317" y="44"/>
                </a:cxn>
                <a:cxn ang="0">
                  <a:pos x="296" y="43"/>
                </a:cxn>
                <a:cxn ang="0">
                  <a:pos x="274" y="40"/>
                </a:cxn>
                <a:cxn ang="0">
                  <a:pos x="254" y="37"/>
                </a:cxn>
                <a:cxn ang="0">
                  <a:pos x="242" y="36"/>
                </a:cxn>
                <a:cxn ang="0">
                  <a:pos x="232" y="34"/>
                </a:cxn>
                <a:cxn ang="0">
                  <a:pos x="211" y="31"/>
                </a:cxn>
                <a:cxn ang="0">
                  <a:pos x="191" y="29"/>
                </a:cxn>
                <a:cxn ang="0">
                  <a:pos x="169" y="26"/>
                </a:cxn>
                <a:cxn ang="0">
                  <a:pos x="148" y="23"/>
                </a:cxn>
                <a:cxn ang="0">
                  <a:pos x="126" y="20"/>
                </a:cxn>
                <a:cxn ang="0">
                  <a:pos x="106" y="17"/>
                </a:cxn>
                <a:cxn ang="0">
                  <a:pos x="85" y="14"/>
                </a:cxn>
                <a:cxn ang="0">
                  <a:pos x="63" y="10"/>
                </a:cxn>
                <a:cxn ang="0">
                  <a:pos x="42" y="7"/>
                </a:cxn>
                <a:cxn ang="0">
                  <a:pos x="24" y="4"/>
                </a:cxn>
                <a:cxn ang="0">
                  <a:pos x="21" y="3"/>
                </a:cxn>
                <a:cxn ang="0">
                  <a:pos x="0" y="0"/>
                </a:cxn>
              </a:cxnLst>
              <a:rect l="0" t="0" r="r" b="b"/>
              <a:pathLst>
                <a:path w="971" h="116">
                  <a:moveTo>
                    <a:pt x="971" y="116"/>
                  </a:moveTo>
                  <a:lnTo>
                    <a:pt x="951" y="113"/>
                  </a:lnTo>
                  <a:lnTo>
                    <a:pt x="930" y="108"/>
                  </a:lnTo>
                  <a:lnTo>
                    <a:pt x="908" y="106"/>
                  </a:lnTo>
                  <a:lnTo>
                    <a:pt x="887" y="103"/>
                  </a:lnTo>
                  <a:lnTo>
                    <a:pt x="867" y="100"/>
                  </a:lnTo>
                  <a:lnTo>
                    <a:pt x="861" y="100"/>
                  </a:lnTo>
                  <a:lnTo>
                    <a:pt x="845" y="97"/>
                  </a:lnTo>
                  <a:lnTo>
                    <a:pt x="824" y="94"/>
                  </a:lnTo>
                  <a:lnTo>
                    <a:pt x="802" y="93"/>
                  </a:lnTo>
                  <a:lnTo>
                    <a:pt x="782" y="90"/>
                  </a:lnTo>
                  <a:lnTo>
                    <a:pt x="760" y="88"/>
                  </a:lnTo>
                  <a:lnTo>
                    <a:pt x="739" y="86"/>
                  </a:lnTo>
                  <a:lnTo>
                    <a:pt x="719" y="84"/>
                  </a:lnTo>
                  <a:lnTo>
                    <a:pt x="697" y="81"/>
                  </a:lnTo>
                  <a:lnTo>
                    <a:pt x="676" y="80"/>
                  </a:lnTo>
                  <a:lnTo>
                    <a:pt x="654" y="79"/>
                  </a:lnTo>
                  <a:lnTo>
                    <a:pt x="634" y="76"/>
                  </a:lnTo>
                  <a:lnTo>
                    <a:pt x="613" y="74"/>
                  </a:lnTo>
                  <a:lnTo>
                    <a:pt x="591" y="71"/>
                  </a:lnTo>
                  <a:lnTo>
                    <a:pt x="571" y="70"/>
                  </a:lnTo>
                  <a:lnTo>
                    <a:pt x="549" y="69"/>
                  </a:lnTo>
                  <a:lnTo>
                    <a:pt x="544" y="67"/>
                  </a:lnTo>
                  <a:lnTo>
                    <a:pt x="528" y="66"/>
                  </a:lnTo>
                  <a:lnTo>
                    <a:pt x="506" y="64"/>
                  </a:lnTo>
                  <a:lnTo>
                    <a:pt x="486" y="63"/>
                  </a:lnTo>
                  <a:lnTo>
                    <a:pt x="465" y="60"/>
                  </a:lnTo>
                  <a:lnTo>
                    <a:pt x="443" y="59"/>
                  </a:lnTo>
                  <a:lnTo>
                    <a:pt x="422" y="56"/>
                  </a:lnTo>
                  <a:lnTo>
                    <a:pt x="402" y="54"/>
                  </a:lnTo>
                  <a:lnTo>
                    <a:pt x="380" y="51"/>
                  </a:lnTo>
                  <a:lnTo>
                    <a:pt x="359" y="50"/>
                  </a:lnTo>
                  <a:lnTo>
                    <a:pt x="338" y="47"/>
                  </a:lnTo>
                  <a:lnTo>
                    <a:pt x="317" y="44"/>
                  </a:lnTo>
                  <a:lnTo>
                    <a:pt x="296" y="43"/>
                  </a:lnTo>
                  <a:lnTo>
                    <a:pt x="274" y="40"/>
                  </a:lnTo>
                  <a:lnTo>
                    <a:pt x="254" y="37"/>
                  </a:lnTo>
                  <a:lnTo>
                    <a:pt x="242" y="36"/>
                  </a:lnTo>
                  <a:lnTo>
                    <a:pt x="232" y="34"/>
                  </a:lnTo>
                  <a:lnTo>
                    <a:pt x="211" y="31"/>
                  </a:lnTo>
                  <a:lnTo>
                    <a:pt x="191" y="29"/>
                  </a:lnTo>
                  <a:lnTo>
                    <a:pt x="169" y="26"/>
                  </a:lnTo>
                  <a:lnTo>
                    <a:pt x="148" y="23"/>
                  </a:lnTo>
                  <a:lnTo>
                    <a:pt x="126" y="20"/>
                  </a:lnTo>
                  <a:lnTo>
                    <a:pt x="106" y="17"/>
                  </a:lnTo>
                  <a:lnTo>
                    <a:pt x="85" y="14"/>
                  </a:lnTo>
                  <a:lnTo>
                    <a:pt x="63" y="10"/>
                  </a:lnTo>
                  <a:lnTo>
                    <a:pt x="42" y="7"/>
                  </a:lnTo>
                  <a:lnTo>
                    <a:pt x="24" y="4"/>
                  </a:lnTo>
                  <a:lnTo>
                    <a:pt x="21" y="3"/>
                  </a:lnTo>
                  <a:lnTo>
                    <a:pt x="0" y="0"/>
                  </a:lnTo>
                </a:path>
              </a:pathLst>
            </a:custGeom>
            <a:grpFill/>
            <a:ln w="26988">
              <a:solidFill>
                <a:srgbClr val="0000FF"/>
              </a:solidFill>
              <a:prstDash val="solid"/>
              <a:round/>
              <a:headEnd/>
              <a:tailEnd/>
            </a:ln>
          </p:spPr>
          <p:txBody>
            <a:bodyPr/>
            <a:lstStyle/>
            <a:p>
              <a:pPr>
                <a:defRPr/>
              </a:pPr>
              <a:endParaRPr lang="es-AR"/>
            </a:p>
          </p:txBody>
        </p:sp>
        <p:sp>
          <p:nvSpPr>
            <p:cNvPr id="34894" name="Line 78"/>
            <p:cNvSpPr>
              <a:spLocks noChangeShapeType="1"/>
            </p:cNvSpPr>
            <p:nvPr/>
          </p:nvSpPr>
          <p:spPr bwMode="auto">
            <a:xfrm>
              <a:off x="1083" y="2898"/>
              <a:ext cx="1" cy="1"/>
            </a:xfrm>
            <a:prstGeom prst="line">
              <a:avLst/>
            </a:prstGeom>
            <a:grpFill/>
            <a:ln w="26988">
              <a:solidFill>
                <a:srgbClr val="0000FF"/>
              </a:solidFill>
              <a:round/>
              <a:headEnd/>
              <a:tailEnd/>
            </a:ln>
          </p:spPr>
          <p:txBody>
            <a:bodyPr/>
            <a:lstStyle/>
            <a:p>
              <a:pPr>
                <a:defRPr/>
              </a:pPr>
              <a:endParaRPr lang="es-AR"/>
            </a:p>
          </p:txBody>
        </p:sp>
        <p:sp>
          <p:nvSpPr>
            <p:cNvPr id="34895" name="Freeform 79"/>
            <p:cNvSpPr>
              <a:spLocks noEditPoints="1"/>
            </p:cNvSpPr>
            <p:nvPr/>
          </p:nvSpPr>
          <p:spPr bwMode="auto">
            <a:xfrm>
              <a:off x="973" y="2809"/>
              <a:ext cx="37" cy="48"/>
            </a:xfrm>
            <a:custGeom>
              <a:avLst/>
              <a:gdLst/>
              <a:ahLst/>
              <a:cxnLst>
                <a:cxn ang="0">
                  <a:pos x="93" y="54"/>
                </a:cxn>
                <a:cxn ang="0">
                  <a:pos x="96" y="44"/>
                </a:cxn>
                <a:cxn ang="0">
                  <a:pos x="96" y="36"/>
                </a:cxn>
                <a:cxn ang="0">
                  <a:pos x="92" y="27"/>
                </a:cxn>
                <a:cxn ang="0">
                  <a:pos x="86" y="20"/>
                </a:cxn>
                <a:cxn ang="0">
                  <a:pos x="79" y="16"/>
                </a:cxn>
                <a:cxn ang="0">
                  <a:pos x="72" y="16"/>
                </a:cxn>
                <a:cxn ang="0">
                  <a:pos x="62" y="19"/>
                </a:cxn>
                <a:cxn ang="0">
                  <a:pos x="53" y="25"/>
                </a:cxn>
                <a:cxn ang="0">
                  <a:pos x="43" y="36"/>
                </a:cxn>
                <a:cxn ang="0">
                  <a:pos x="33" y="52"/>
                </a:cxn>
                <a:cxn ang="0">
                  <a:pos x="41" y="49"/>
                </a:cxn>
                <a:cxn ang="0">
                  <a:pos x="52" y="47"/>
                </a:cxn>
                <a:cxn ang="0">
                  <a:pos x="60" y="50"/>
                </a:cxn>
                <a:cxn ang="0">
                  <a:pos x="69" y="54"/>
                </a:cxn>
                <a:cxn ang="0">
                  <a:pos x="81" y="66"/>
                </a:cxn>
                <a:cxn ang="0">
                  <a:pos x="86" y="82"/>
                </a:cxn>
                <a:cxn ang="0">
                  <a:pos x="86" y="100"/>
                </a:cxn>
                <a:cxn ang="0">
                  <a:pos x="79" y="119"/>
                </a:cxn>
                <a:cxn ang="0">
                  <a:pos x="72" y="130"/>
                </a:cxn>
                <a:cxn ang="0">
                  <a:pos x="62" y="139"/>
                </a:cxn>
                <a:cxn ang="0">
                  <a:pos x="52" y="144"/>
                </a:cxn>
                <a:cxn ang="0">
                  <a:pos x="40" y="146"/>
                </a:cxn>
                <a:cxn ang="0">
                  <a:pos x="30" y="144"/>
                </a:cxn>
                <a:cxn ang="0">
                  <a:pos x="20" y="139"/>
                </a:cxn>
                <a:cxn ang="0">
                  <a:pos x="6" y="124"/>
                </a:cxn>
                <a:cxn ang="0">
                  <a:pos x="0" y="104"/>
                </a:cxn>
                <a:cxn ang="0">
                  <a:pos x="2" y="79"/>
                </a:cxn>
                <a:cxn ang="0">
                  <a:pos x="15" y="49"/>
                </a:cxn>
                <a:cxn ang="0">
                  <a:pos x="36" y="17"/>
                </a:cxn>
                <a:cxn ang="0">
                  <a:pos x="57" y="2"/>
                </a:cxn>
                <a:cxn ang="0">
                  <a:pos x="76" y="0"/>
                </a:cxn>
                <a:cxn ang="0">
                  <a:pos x="93" y="7"/>
                </a:cxn>
                <a:cxn ang="0">
                  <a:pos x="105" y="19"/>
                </a:cxn>
                <a:cxn ang="0">
                  <a:pos x="111" y="32"/>
                </a:cxn>
                <a:cxn ang="0">
                  <a:pos x="112" y="46"/>
                </a:cxn>
                <a:cxn ang="0">
                  <a:pos x="108" y="62"/>
                </a:cxn>
                <a:cxn ang="0">
                  <a:pos x="19" y="82"/>
                </a:cxn>
                <a:cxn ang="0">
                  <a:pos x="16" y="91"/>
                </a:cxn>
                <a:cxn ang="0">
                  <a:pos x="15" y="100"/>
                </a:cxn>
                <a:cxn ang="0">
                  <a:pos x="16" y="109"/>
                </a:cxn>
                <a:cxn ang="0">
                  <a:pos x="19" y="117"/>
                </a:cxn>
                <a:cxn ang="0">
                  <a:pos x="24" y="123"/>
                </a:cxn>
                <a:cxn ang="0">
                  <a:pos x="31" y="127"/>
                </a:cxn>
                <a:cxn ang="0">
                  <a:pos x="40" y="129"/>
                </a:cxn>
                <a:cxn ang="0">
                  <a:pos x="52" y="126"/>
                </a:cxn>
                <a:cxn ang="0">
                  <a:pos x="60" y="116"/>
                </a:cxn>
                <a:cxn ang="0">
                  <a:pos x="68" y="103"/>
                </a:cxn>
                <a:cxn ang="0">
                  <a:pos x="70" y="90"/>
                </a:cxn>
                <a:cxn ang="0">
                  <a:pos x="68" y="79"/>
                </a:cxn>
                <a:cxn ang="0">
                  <a:pos x="63" y="70"/>
                </a:cxn>
                <a:cxn ang="0">
                  <a:pos x="54" y="63"/>
                </a:cxn>
                <a:cxn ang="0">
                  <a:pos x="44" y="62"/>
                </a:cxn>
                <a:cxn ang="0">
                  <a:pos x="34" y="64"/>
                </a:cxn>
                <a:cxn ang="0">
                  <a:pos x="24" y="73"/>
                </a:cxn>
              </a:cxnLst>
              <a:rect l="0" t="0" r="r" b="b"/>
              <a:pathLst>
                <a:path w="112" h="146">
                  <a:moveTo>
                    <a:pt x="108" y="62"/>
                  </a:moveTo>
                  <a:lnTo>
                    <a:pt x="93" y="54"/>
                  </a:lnTo>
                  <a:lnTo>
                    <a:pt x="94" y="49"/>
                  </a:lnTo>
                  <a:lnTo>
                    <a:pt x="96" y="44"/>
                  </a:lnTo>
                  <a:lnTo>
                    <a:pt x="96" y="40"/>
                  </a:lnTo>
                  <a:lnTo>
                    <a:pt x="96" y="36"/>
                  </a:lnTo>
                  <a:lnTo>
                    <a:pt x="94" y="32"/>
                  </a:lnTo>
                  <a:lnTo>
                    <a:pt x="92" y="27"/>
                  </a:lnTo>
                  <a:lnTo>
                    <a:pt x="89" y="23"/>
                  </a:lnTo>
                  <a:lnTo>
                    <a:pt x="86" y="20"/>
                  </a:lnTo>
                  <a:lnTo>
                    <a:pt x="82" y="17"/>
                  </a:lnTo>
                  <a:lnTo>
                    <a:pt x="79" y="16"/>
                  </a:lnTo>
                  <a:lnTo>
                    <a:pt x="76" y="16"/>
                  </a:lnTo>
                  <a:lnTo>
                    <a:pt x="72" y="16"/>
                  </a:lnTo>
                  <a:lnTo>
                    <a:pt x="67" y="17"/>
                  </a:lnTo>
                  <a:lnTo>
                    <a:pt x="62" y="19"/>
                  </a:lnTo>
                  <a:lnTo>
                    <a:pt x="58" y="22"/>
                  </a:lnTo>
                  <a:lnTo>
                    <a:pt x="53" y="25"/>
                  </a:lnTo>
                  <a:lnTo>
                    <a:pt x="48" y="29"/>
                  </a:lnTo>
                  <a:lnTo>
                    <a:pt x="43" y="36"/>
                  </a:lnTo>
                  <a:lnTo>
                    <a:pt x="38" y="43"/>
                  </a:lnTo>
                  <a:lnTo>
                    <a:pt x="33" y="52"/>
                  </a:lnTo>
                  <a:lnTo>
                    <a:pt x="38" y="50"/>
                  </a:lnTo>
                  <a:lnTo>
                    <a:pt x="41" y="49"/>
                  </a:lnTo>
                  <a:lnTo>
                    <a:pt x="46" y="47"/>
                  </a:lnTo>
                  <a:lnTo>
                    <a:pt x="52" y="47"/>
                  </a:lnTo>
                  <a:lnTo>
                    <a:pt x="57" y="49"/>
                  </a:lnTo>
                  <a:lnTo>
                    <a:pt x="60" y="50"/>
                  </a:lnTo>
                  <a:lnTo>
                    <a:pt x="65" y="52"/>
                  </a:lnTo>
                  <a:lnTo>
                    <a:pt x="69" y="54"/>
                  </a:lnTo>
                  <a:lnTo>
                    <a:pt x="76" y="59"/>
                  </a:lnTo>
                  <a:lnTo>
                    <a:pt x="81" y="66"/>
                  </a:lnTo>
                  <a:lnTo>
                    <a:pt x="84" y="73"/>
                  </a:lnTo>
                  <a:lnTo>
                    <a:pt x="86" y="82"/>
                  </a:lnTo>
                  <a:lnTo>
                    <a:pt x="87" y="91"/>
                  </a:lnTo>
                  <a:lnTo>
                    <a:pt x="86" y="100"/>
                  </a:lnTo>
                  <a:lnTo>
                    <a:pt x="83" y="110"/>
                  </a:lnTo>
                  <a:lnTo>
                    <a:pt x="79" y="119"/>
                  </a:lnTo>
                  <a:lnTo>
                    <a:pt x="76" y="124"/>
                  </a:lnTo>
                  <a:lnTo>
                    <a:pt x="72" y="130"/>
                  </a:lnTo>
                  <a:lnTo>
                    <a:pt x="67" y="134"/>
                  </a:lnTo>
                  <a:lnTo>
                    <a:pt x="62" y="139"/>
                  </a:lnTo>
                  <a:lnTo>
                    <a:pt x="57" y="141"/>
                  </a:lnTo>
                  <a:lnTo>
                    <a:pt x="52" y="144"/>
                  </a:lnTo>
                  <a:lnTo>
                    <a:pt x="46" y="146"/>
                  </a:lnTo>
                  <a:lnTo>
                    <a:pt x="40" y="146"/>
                  </a:lnTo>
                  <a:lnTo>
                    <a:pt x="35" y="146"/>
                  </a:lnTo>
                  <a:lnTo>
                    <a:pt x="30" y="144"/>
                  </a:lnTo>
                  <a:lnTo>
                    <a:pt x="25" y="141"/>
                  </a:lnTo>
                  <a:lnTo>
                    <a:pt x="20" y="139"/>
                  </a:lnTo>
                  <a:lnTo>
                    <a:pt x="12" y="131"/>
                  </a:lnTo>
                  <a:lnTo>
                    <a:pt x="6" y="124"/>
                  </a:lnTo>
                  <a:lnTo>
                    <a:pt x="2" y="114"/>
                  </a:lnTo>
                  <a:lnTo>
                    <a:pt x="0" y="104"/>
                  </a:lnTo>
                  <a:lnTo>
                    <a:pt x="0" y="91"/>
                  </a:lnTo>
                  <a:lnTo>
                    <a:pt x="2" y="79"/>
                  </a:lnTo>
                  <a:lnTo>
                    <a:pt x="7" y="64"/>
                  </a:lnTo>
                  <a:lnTo>
                    <a:pt x="15" y="49"/>
                  </a:lnTo>
                  <a:lnTo>
                    <a:pt x="25" y="32"/>
                  </a:lnTo>
                  <a:lnTo>
                    <a:pt x="36" y="17"/>
                  </a:lnTo>
                  <a:lnTo>
                    <a:pt x="46" y="9"/>
                  </a:lnTo>
                  <a:lnTo>
                    <a:pt x="57" y="2"/>
                  </a:lnTo>
                  <a:lnTo>
                    <a:pt x="67" y="0"/>
                  </a:lnTo>
                  <a:lnTo>
                    <a:pt x="76" y="0"/>
                  </a:lnTo>
                  <a:lnTo>
                    <a:pt x="84" y="3"/>
                  </a:lnTo>
                  <a:lnTo>
                    <a:pt x="93" y="7"/>
                  </a:lnTo>
                  <a:lnTo>
                    <a:pt x="100" y="13"/>
                  </a:lnTo>
                  <a:lnTo>
                    <a:pt x="105" y="19"/>
                  </a:lnTo>
                  <a:lnTo>
                    <a:pt x="108" y="25"/>
                  </a:lnTo>
                  <a:lnTo>
                    <a:pt x="111" y="32"/>
                  </a:lnTo>
                  <a:lnTo>
                    <a:pt x="112" y="39"/>
                  </a:lnTo>
                  <a:lnTo>
                    <a:pt x="112" y="46"/>
                  </a:lnTo>
                  <a:lnTo>
                    <a:pt x="111" y="54"/>
                  </a:lnTo>
                  <a:lnTo>
                    <a:pt x="108" y="62"/>
                  </a:lnTo>
                  <a:close/>
                  <a:moveTo>
                    <a:pt x="21" y="79"/>
                  </a:moveTo>
                  <a:lnTo>
                    <a:pt x="19" y="82"/>
                  </a:lnTo>
                  <a:lnTo>
                    <a:pt x="17" y="87"/>
                  </a:lnTo>
                  <a:lnTo>
                    <a:pt x="16" y="91"/>
                  </a:lnTo>
                  <a:lnTo>
                    <a:pt x="15" y="96"/>
                  </a:lnTo>
                  <a:lnTo>
                    <a:pt x="15" y="100"/>
                  </a:lnTo>
                  <a:lnTo>
                    <a:pt x="15" y="104"/>
                  </a:lnTo>
                  <a:lnTo>
                    <a:pt x="16" y="109"/>
                  </a:lnTo>
                  <a:lnTo>
                    <a:pt x="17" y="113"/>
                  </a:lnTo>
                  <a:lnTo>
                    <a:pt x="19" y="117"/>
                  </a:lnTo>
                  <a:lnTo>
                    <a:pt x="21" y="120"/>
                  </a:lnTo>
                  <a:lnTo>
                    <a:pt x="24" y="123"/>
                  </a:lnTo>
                  <a:lnTo>
                    <a:pt x="26" y="126"/>
                  </a:lnTo>
                  <a:lnTo>
                    <a:pt x="31" y="127"/>
                  </a:lnTo>
                  <a:lnTo>
                    <a:pt x="36" y="129"/>
                  </a:lnTo>
                  <a:lnTo>
                    <a:pt x="40" y="129"/>
                  </a:lnTo>
                  <a:lnTo>
                    <a:pt x="46" y="127"/>
                  </a:lnTo>
                  <a:lnTo>
                    <a:pt x="52" y="126"/>
                  </a:lnTo>
                  <a:lnTo>
                    <a:pt x="57" y="121"/>
                  </a:lnTo>
                  <a:lnTo>
                    <a:pt x="60" y="116"/>
                  </a:lnTo>
                  <a:lnTo>
                    <a:pt x="64" y="110"/>
                  </a:lnTo>
                  <a:lnTo>
                    <a:pt x="68" y="103"/>
                  </a:lnTo>
                  <a:lnTo>
                    <a:pt x="69" y="97"/>
                  </a:lnTo>
                  <a:lnTo>
                    <a:pt x="70" y="90"/>
                  </a:lnTo>
                  <a:lnTo>
                    <a:pt x="70" y="84"/>
                  </a:lnTo>
                  <a:lnTo>
                    <a:pt x="68" y="79"/>
                  </a:lnTo>
                  <a:lnTo>
                    <a:pt x="67" y="74"/>
                  </a:lnTo>
                  <a:lnTo>
                    <a:pt x="63" y="70"/>
                  </a:lnTo>
                  <a:lnTo>
                    <a:pt x="59" y="66"/>
                  </a:lnTo>
                  <a:lnTo>
                    <a:pt x="54" y="63"/>
                  </a:lnTo>
                  <a:lnTo>
                    <a:pt x="49" y="62"/>
                  </a:lnTo>
                  <a:lnTo>
                    <a:pt x="44" y="62"/>
                  </a:lnTo>
                  <a:lnTo>
                    <a:pt x="39" y="63"/>
                  </a:lnTo>
                  <a:lnTo>
                    <a:pt x="34" y="64"/>
                  </a:lnTo>
                  <a:lnTo>
                    <a:pt x="29" y="67"/>
                  </a:lnTo>
                  <a:lnTo>
                    <a:pt x="24" y="73"/>
                  </a:lnTo>
                  <a:lnTo>
                    <a:pt x="21" y="79"/>
                  </a:lnTo>
                  <a:close/>
                </a:path>
              </a:pathLst>
            </a:custGeom>
            <a:grpFill/>
            <a:ln w="0">
              <a:solidFill>
                <a:srgbClr val="000000"/>
              </a:solidFill>
              <a:prstDash val="solid"/>
              <a:round/>
              <a:headEnd/>
              <a:tailEnd/>
            </a:ln>
          </p:spPr>
          <p:txBody>
            <a:bodyPr/>
            <a:lstStyle/>
            <a:p>
              <a:pPr>
                <a:defRPr/>
              </a:pPr>
              <a:endParaRPr lang="es-AR"/>
            </a:p>
          </p:txBody>
        </p:sp>
        <p:sp>
          <p:nvSpPr>
            <p:cNvPr id="34896" name="Freeform 80"/>
            <p:cNvSpPr>
              <a:spLocks noEditPoints="1"/>
            </p:cNvSpPr>
            <p:nvPr/>
          </p:nvSpPr>
          <p:spPr bwMode="auto">
            <a:xfrm>
              <a:off x="1002" y="2829"/>
              <a:ext cx="37" cy="48"/>
            </a:xfrm>
            <a:custGeom>
              <a:avLst/>
              <a:gdLst/>
              <a:ahLst/>
              <a:cxnLst>
                <a:cxn ang="0">
                  <a:pos x="24" y="36"/>
                </a:cxn>
                <a:cxn ang="0">
                  <a:pos x="37" y="19"/>
                </a:cxn>
                <a:cxn ang="0">
                  <a:pos x="48" y="9"/>
                </a:cxn>
                <a:cxn ang="0">
                  <a:pos x="61" y="2"/>
                </a:cxn>
                <a:cxn ang="0">
                  <a:pos x="73" y="0"/>
                </a:cxn>
                <a:cxn ang="0">
                  <a:pos x="85" y="3"/>
                </a:cxn>
                <a:cxn ang="0">
                  <a:pos x="96" y="10"/>
                </a:cxn>
                <a:cxn ang="0">
                  <a:pos x="102" y="19"/>
                </a:cxn>
                <a:cxn ang="0">
                  <a:pos x="107" y="27"/>
                </a:cxn>
                <a:cxn ang="0">
                  <a:pos x="109" y="37"/>
                </a:cxn>
                <a:cxn ang="0">
                  <a:pos x="109" y="49"/>
                </a:cxn>
                <a:cxn ang="0">
                  <a:pos x="107" y="60"/>
                </a:cxn>
                <a:cxn ang="0">
                  <a:pos x="103" y="73"/>
                </a:cxn>
                <a:cxn ang="0">
                  <a:pos x="96" y="90"/>
                </a:cxn>
                <a:cxn ang="0">
                  <a:pos x="85" y="110"/>
                </a:cxn>
                <a:cxn ang="0">
                  <a:pos x="73" y="126"/>
                </a:cxn>
                <a:cxn ang="0">
                  <a:pos x="61" y="137"/>
                </a:cxn>
                <a:cxn ang="0">
                  <a:pos x="49" y="144"/>
                </a:cxn>
                <a:cxn ang="0">
                  <a:pos x="37" y="145"/>
                </a:cxn>
                <a:cxn ang="0">
                  <a:pos x="24" y="143"/>
                </a:cxn>
                <a:cxn ang="0">
                  <a:pos x="11" y="133"/>
                </a:cxn>
                <a:cxn ang="0">
                  <a:pos x="2" y="117"/>
                </a:cxn>
                <a:cxn ang="0">
                  <a:pos x="0" y="94"/>
                </a:cxn>
                <a:cxn ang="0">
                  <a:pos x="9" y="64"/>
                </a:cxn>
                <a:cxn ang="0">
                  <a:pos x="33" y="57"/>
                </a:cxn>
                <a:cxn ang="0">
                  <a:pos x="19" y="84"/>
                </a:cxn>
                <a:cxn ang="0">
                  <a:pos x="15" y="104"/>
                </a:cxn>
                <a:cxn ang="0">
                  <a:pos x="18" y="117"/>
                </a:cxn>
                <a:cxn ang="0">
                  <a:pos x="25" y="126"/>
                </a:cxn>
                <a:cxn ang="0">
                  <a:pos x="35" y="130"/>
                </a:cxn>
                <a:cxn ang="0">
                  <a:pos x="48" y="127"/>
                </a:cxn>
                <a:cxn ang="0">
                  <a:pos x="61" y="114"/>
                </a:cxn>
                <a:cxn ang="0">
                  <a:pos x="77" y="88"/>
                </a:cxn>
                <a:cxn ang="0">
                  <a:pos x="90" y="61"/>
                </a:cxn>
                <a:cxn ang="0">
                  <a:pos x="95" y="41"/>
                </a:cxn>
                <a:cxn ang="0">
                  <a:pos x="91" y="29"/>
                </a:cxn>
                <a:cxn ang="0">
                  <a:pos x="83" y="20"/>
                </a:cxn>
                <a:cxn ang="0">
                  <a:pos x="74" y="16"/>
                </a:cxn>
                <a:cxn ang="0">
                  <a:pos x="63" y="19"/>
                </a:cxn>
                <a:cxn ang="0">
                  <a:pos x="49" y="31"/>
                </a:cxn>
                <a:cxn ang="0">
                  <a:pos x="33" y="57"/>
                </a:cxn>
              </a:cxnLst>
              <a:rect l="0" t="0" r="r" b="b"/>
              <a:pathLst>
                <a:path w="110" h="145">
                  <a:moveTo>
                    <a:pt x="18" y="47"/>
                  </a:moveTo>
                  <a:lnTo>
                    <a:pt x="24" y="36"/>
                  </a:lnTo>
                  <a:lnTo>
                    <a:pt x="30" y="27"/>
                  </a:lnTo>
                  <a:lnTo>
                    <a:pt x="37" y="19"/>
                  </a:lnTo>
                  <a:lnTo>
                    <a:pt x="43" y="13"/>
                  </a:lnTo>
                  <a:lnTo>
                    <a:pt x="48" y="9"/>
                  </a:lnTo>
                  <a:lnTo>
                    <a:pt x="54" y="4"/>
                  </a:lnTo>
                  <a:lnTo>
                    <a:pt x="61" y="2"/>
                  </a:lnTo>
                  <a:lnTo>
                    <a:pt x="67" y="0"/>
                  </a:lnTo>
                  <a:lnTo>
                    <a:pt x="73" y="0"/>
                  </a:lnTo>
                  <a:lnTo>
                    <a:pt x="78" y="2"/>
                  </a:lnTo>
                  <a:lnTo>
                    <a:pt x="85" y="3"/>
                  </a:lnTo>
                  <a:lnTo>
                    <a:pt x="91" y="7"/>
                  </a:lnTo>
                  <a:lnTo>
                    <a:pt x="96" y="10"/>
                  </a:lnTo>
                  <a:lnTo>
                    <a:pt x="98" y="14"/>
                  </a:lnTo>
                  <a:lnTo>
                    <a:pt x="102" y="19"/>
                  </a:lnTo>
                  <a:lnTo>
                    <a:pt x="105" y="23"/>
                  </a:lnTo>
                  <a:lnTo>
                    <a:pt x="107" y="27"/>
                  </a:lnTo>
                  <a:lnTo>
                    <a:pt x="109" y="31"/>
                  </a:lnTo>
                  <a:lnTo>
                    <a:pt x="109" y="37"/>
                  </a:lnTo>
                  <a:lnTo>
                    <a:pt x="110" y="43"/>
                  </a:lnTo>
                  <a:lnTo>
                    <a:pt x="109" y="49"/>
                  </a:lnTo>
                  <a:lnTo>
                    <a:pt x="109" y="54"/>
                  </a:lnTo>
                  <a:lnTo>
                    <a:pt x="107" y="60"/>
                  </a:lnTo>
                  <a:lnTo>
                    <a:pt x="106" y="67"/>
                  </a:lnTo>
                  <a:lnTo>
                    <a:pt x="103" y="73"/>
                  </a:lnTo>
                  <a:lnTo>
                    <a:pt x="100" y="81"/>
                  </a:lnTo>
                  <a:lnTo>
                    <a:pt x="96" y="90"/>
                  </a:lnTo>
                  <a:lnTo>
                    <a:pt x="91" y="98"/>
                  </a:lnTo>
                  <a:lnTo>
                    <a:pt x="85" y="110"/>
                  </a:lnTo>
                  <a:lnTo>
                    <a:pt x="79" y="118"/>
                  </a:lnTo>
                  <a:lnTo>
                    <a:pt x="73" y="126"/>
                  </a:lnTo>
                  <a:lnTo>
                    <a:pt x="67" y="133"/>
                  </a:lnTo>
                  <a:lnTo>
                    <a:pt x="61" y="137"/>
                  </a:lnTo>
                  <a:lnTo>
                    <a:pt x="55" y="141"/>
                  </a:lnTo>
                  <a:lnTo>
                    <a:pt x="49" y="144"/>
                  </a:lnTo>
                  <a:lnTo>
                    <a:pt x="43" y="145"/>
                  </a:lnTo>
                  <a:lnTo>
                    <a:pt x="37" y="145"/>
                  </a:lnTo>
                  <a:lnTo>
                    <a:pt x="30" y="144"/>
                  </a:lnTo>
                  <a:lnTo>
                    <a:pt x="24" y="143"/>
                  </a:lnTo>
                  <a:lnTo>
                    <a:pt x="19" y="138"/>
                  </a:lnTo>
                  <a:lnTo>
                    <a:pt x="11" y="133"/>
                  </a:lnTo>
                  <a:lnTo>
                    <a:pt x="5" y="126"/>
                  </a:lnTo>
                  <a:lnTo>
                    <a:pt x="2" y="117"/>
                  </a:lnTo>
                  <a:lnTo>
                    <a:pt x="0" y="107"/>
                  </a:lnTo>
                  <a:lnTo>
                    <a:pt x="0" y="94"/>
                  </a:lnTo>
                  <a:lnTo>
                    <a:pt x="4" y="80"/>
                  </a:lnTo>
                  <a:lnTo>
                    <a:pt x="9" y="64"/>
                  </a:lnTo>
                  <a:lnTo>
                    <a:pt x="18" y="47"/>
                  </a:lnTo>
                  <a:close/>
                  <a:moveTo>
                    <a:pt x="33" y="57"/>
                  </a:moveTo>
                  <a:lnTo>
                    <a:pt x="24" y="71"/>
                  </a:lnTo>
                  <a:lnTo>
                    <a:pt x="19" y="84"/>
                  </a:lnTo>
                  <a:lnTo>
                    <a:pt x="16" y="96"/>
                  </a:lnTo>
                  <a:lnTo>
                    <a:pt x="15" y="104"/>
                  </a:lnTo>
                  <a:lnTo>
                    <a:pt x="16" y="111"/>
                  </a:lnTo>
                  <a:lnTo>
                    <a:pt x="18" y="117"/>
                  </a:lnTo>
                  <a:lnTo>
                    <a:pt x="21" y="121"/>
                  </a:lnTo>
                  <a:lnTo>
                    <a:pt x="25" y="126"/>
                  </a:lnTo>
                  <a:lnTo>
                    <a:pt x="30" y="128"/>
                  </a:lnTo>
                  <a:lnTo>
                    <a:pt x="35" y="130"/>
                  </a:lnTo>
                  <a:lnTo>
                    <a:pt x="42" y="128"/>
                  </a:lnTo>
                  <a:lnTo>
                    <a:pt x="48" y="127"/>
                  </a:lnTo>
                  <a:lnTo>
                    <a:pt x="54" y="121"/>
                  </a:lnTo>
                  <a:lnTo>
                    <a:pt x="61" y="114"/>
                  </a:lnTo>
                  <a:lnTo>
                    <a:pt x="68" y="103"/>
                  </a:lnTo>
                  <a:lnTo>
                    <a:pt x="77" y="88"/>
                  </a:lnTo>
                  <a:lnTo>
                    <a:pt x="85" y="74"/>
                  </a:lnTo>
                  <a:lnTo>
                    <a:pt x="90" y="61"/>
                  </a:lnTo>
                  <a:lnTo>
                    <a:pt x="93" y="50"/>
                  </a:lnTo>
                  <a:lnTo>
                    <a:pt x="95" y="41"/>
                  </a:lnTo>
                  <a:lnTo>
                    <a:pt x="93" y="34"/>
                  </a:lnTo>
                  <a:lnTo>
                    <a:pt x="91" y="29"/>
                  </a:lnTo>
                  <a:lnTo>
                    <a:pt x="88" y="24"/>
                  </a:lnTo>
                  <a:lnTo>
                    <a:pt x="83" y="20"/>
                  </a:lnTo>
                  <a:lnTo>
                    <a:pt x="79" y="17"/>
                  </a:lnTo>
                  <a:lnTo>
                    <a:pt x="74" y="16"/>
                  </a:lnTo>
                  <a:lnTo>
                    <a:pt x="68" y="17"/>
                  </a:lnTo>
                  <a:lnTo>
                    <a:pt x="63" y="19"/>
                  </a:lnTo>
                  <a:lnTo>
                    <a:pt x="57" y="23"/>
                  </a:lnTo>
                  <a:lnTo>
                    <a:pt x="49" y="31"/>
                  </a:lnTo>
                  <a:lnTo>
                    <a:pt x="40" y="43"/>
                  </a:lnTo>
                  <a:lnTo>
                    <a:pt x="33" y="57"/>
                  </a:lnTo>
                  <a:close/>
                </a:path>
              </a:pathLst>
            </a:custGeom>
            <a:grpFill/>
            <a:ln w="0">
              <a:solidFill>
                <a:srgbClr val="000000"/>
              </a:solidFill>
              <a:prstDash val="solid"/>
              <a:round/>
              <a:headEnd/>
              <a:tailEnd/>
            </a:ln>
          </p:spPr>
          <p:txBody>
            <a:bodyPr/>
            <a:lstStyle/>
            <a:p>
              <a:pPr>
                <a:defRPr/>
              </a:pPr>
              <a:endParaRPr lang="es-AR"/>
            </a:p>
          </p:txBody>
        </p:sp>
        <p:sp>
          <p:nvSpPr>
            <p:cNvPr id="34897" name="Freeform 81"/>
            <p:cNvSpPr>
              <a:spLocks noEditPoints="1"/>
            </p:cNvSpPr>
            <p:nvPr/>
          </p:nvSpPr>
          <p:spPr bwMode="auto">
            <a:xfrm>
              <a:off x="1031" y="2849"/>
              <a:ext cx="37" cy="49"/>
            </a:xfrm>
            <a:custGeom>
              <a:avLst/>
              <a:gdLst/>
              <a:ahLst/>
              <a:cxnLst>
                <a:cxn ang="0">
                  <a:pos x="25" y="37"/>
                </a:cxn>
                <a:cxn ang="0">
                  <a:pos x="37" y="20"/>
                </a:cxn>
                <a:cxn ang="0">
                  <a:pos x="49" y="9"/>
                </a:cxn>
                <a:cxn ang="0">
                  <a:pos x="61" y="2"/>
                </a:cxn>
                <a:cxn ang="0">
                  <a:pos x="73" y="0"/>
                </a:cxn>
                <a:cxn ang="0">
                  <a:pos x="86" y="3"/>
                </a:cxn>
                <a:cxn ang="0">
                  <a:pos x="96" y="10"/>
                </a:cxn>
                <a:cxn ang="0">
                  <a:pos x="102" y="19"/>
                </a:cxn>
                <a:cxn ang="0">
                  <a:pos x="107" y="27"/>
                </a:cxn>
                <a:cxn ang="0">
                  <a:pos x="110" y="37"/>
                </a:cxn>
                <a:cxn ang="0">
                  <a:pos x="110" y="49"/>
                </a:cxn>
                <a:cxn ang="0">
                  <a:pos x="107" y="60"/>
                </a:cxn>
                <a:cxn ang="0">
                  <a:pos x="104" y="75"/>
                </a:cxn>
                <a:cxn ang="0">
                  <a:pos x="97" y="90"/>
                </a:cxn>
                <a:cxn ang="0">
                  <a:pos x="86" y="110"/>
                </a:cxn>
                <a:cxn ang="0">
                  <a:pos x="73" y="127"/>
                </a:cxn>
                <a:cxn ang="0">
                  <a:pos x="62" y="139"/>
                </a:cxn>
                <a:cxn ang="0">
                  <a:pos x="49" y="144"/>
                </a:cxn>
                <a:cxn ang="0">
                  <a:pos x="37" y="146"/>
                </a:cxn>
                <a:cxn ang="0">
                  <a:pos x="25" y="143"/>
                </a:cxn>
                <a:cxn ang="0">
                  <a:pos x="11" y="133"/>
                </a:cxn>
                <a:cxn ang="0">
                  <a:pos x="3" y="117"/>
                </a:cxn>
                <a:cxn ang="0">
                  <a:pos x="1" y="94"/>
                </a:cxn>
                <a:cxn ang="0">
                  <a:pos x="10" y="65"/>
                </a:cxn>
                <a:cxn ang="0">
                  <a:pos x="33" y="57"/>
                </a:cxn>
                <a:cxn ang="0">
                  <a:pos x="19" y="86"/>
                </a:cxn>
                <a:cxn ang="0">
                  <a:pos x="15" y="104"/>
                </a:cxn>
                <a:cxn ang="0">
                  <a:pos x="19" y="117"/>
                </a:cxn>
                <a:cxn ang="0">
                  <a:pos x="25" y="126"/>
                </a:cxn>
                <a:cxn ang="0">
                  <a:pos x="37" y="130"/>
                </a:cxn>
                <a:cxn ang="0">
                  <a:pos x="48" y="127"/>
                </a:cxn>
                <a:cxn ang="0">
                  <a:pos x="62" y="114"/>
                </a:cxn>
                <a:cxn ang="0">
                  <a:pos x="77" y="89"/>
                </a:cxn>
                <a:cxn ang="0">
                  <a:pos x="91" y="62"/>
                </a:cxn>
                <a:cxn ang="0">
                  <a:pos x="95" y="42"/>
                </a:cxn>
                <a:cxn ang="0">
                  <a:pos x="92" y="29"/>
                </a:cxn>
                <a:cxn ang="0">
                  <a:pos x="85" y="20"/>
                </a:cxn>
                <a:cxn ang="0">
                  <a:pos x="75" y="16"/>
                </a:cxn>
                <a:cxn ang="0">
                  <a:pos x="64" y="19"/>
                </a:cxn>
                <a:cxn ang="0">
                  <a:pos x="49" y="32"/>
                </a:cxn>
                <a:cxn ang="0">
                  <a:pos x="33" y="57"/>
                </a:cxn>
              </a:cxnLst>
              <a:rect l="0" t="0" r="r" b="b"/>
              <a:pathLst>
                <a:path w="110" h="146">
                  <a:moveTo>
                    <a:pt x="19" y="47"/>
                  </a:moveTo>
                  <a:lnTo>
                    <a:pt x="25" y="37"/>
                  </a:lnTo>
                  <a:lnTo>
                    <a:pt x="30" y="27"/>
                  </a:lnTo>
                  <a:lnTo>
                    <a:pt x="37" y="20"/>
                  </a:lnTo>
                  <a:lnTo>
                    <a:pt x="43" y="13"/>
                  </a:lnTo>
                  <a:lnTo>
                    <a:pt x="49" y="9"/>
                  </a:lnTo>
                  <a:lnTo>
                    <a:pt x="54" y="5"/>
                  </a:lnTo>
                  <a:lnTo>
                    <a:pt x="61" y="2"/>
                  </a:lnTo>
                  <a:lnTo>
                    <a:pt x="67" y="0"/>
                  </a:lnTo>
                  <a:lnTo>
                    <a:pt x="73" y="0"/>
                  </a:lnTo>
                  <a:lnTo>
                    <a:pt x="80" y="2"/>
                  </a:lnTo>
                  <a:lnTo>
                    <a:pt x="86" y="3"/>
                  </a:lnTo>
                  <a:lnTo>
                    <a:pt x="91" y="8"/>
                  </a:lnTo>
                  <a:lnTo>
                    <a:pt x="96" y="10"/>
                  </a:lnTo>
                  <a:lnTo>
                    <a:pt x="100" y="15"/>
                  </a:lnTo>
                  <a:lnTo>
                    <a:pt x="102" y="19"/>
                  </a:lnTo>
                  <a:lnTo>
                    <a:pt x="105" y="23"/>
                  </a:lnTo>
                  <a:lnTo>
                    <a:pt x="107" y="27"/>
                  </a:lnTo>
                  <a:lnTo>
                    <a:pt x="109" y="32"/>
                  </a:lnTo>
                  <a:lnTo>
                    <a:pt x="110" y="37"/>
                  </a:lnTo>
                  <a:lnTo>
                    <a:pt x="110" y="43"/>
                  </a:lnTo>
                  <a:lnTo>
                    <a:pt x="110" y="49"/>
                  </a:lnTo>
                  <a:lnTo>
                    <a:pt x="109" y="55"/>
                  </a:lnTo>
                  <a:lnTo>
                    <a:pt x="107" y="60"/>
                  </a:lnTo>
                  <a:lnTo>
                    <a:pt x="106" y="67"/>
                  </a:lnTo>
                  <a:lnTo>
                    <a:pt x="104" y="75"/>
                  </a:lnTo>
                  <a:lnTo>
                    <a:pt x="101" y="82"/>
                  </a:lnTo>
                  <a:lnTo>
                    <a:pt x="97" y="90"/>
                  </a:lnTo>
                  <a:lnTo>
                    <a:pt x="92" y="99"/>
                  </a:lnTo>
                  <a:lnTo>
                    <a:pt x="86" y="110"/>
                  </a:lnTo>
                  <a:lnTo>
                    <a:pt x="80" y="119"/>
                  </a:lnTo>
                  <a:lnTo>
                    <a:pt x="73" y="127"/>
                  </a:lnTo>
                  <a:lnTo>
                    <a:pt x="67" y="133"/>
                  </a:lnTo>
                  <a:lnTo>
                    <a:pt x="62" y="139"/>
                  </a:lnTo>
                  <a:lnTo>
                    <a:pt x="56" y="141"/>
                  </a:lnTo>
                  <a:lnTo>
                    <a:pt x="49" y="144"/>
                  </a:lnTo>
                  <a:lnTo>
                    <a:pt x="43" y="146"/>
                  </a:lnTo>
                  <a:lnTo>
                    <a:pt x="37" y="146"/>
                  </a:lnTo>
                  <a:lnTo>
                    <a:pt x="32" y="146"/>
                  </a:lnTo>
                  <a:lnTo>
                    <a:pt x="25" y="143"/>
                  </a:lnTo>
                  <a:lnTo>
                    <a:pt x="19" y="139"/>
                  </a:lnTo>
                  <a:lnTo>
                    <a:pt x="11" y="133"/>
                  </a:lnTo>
                  <a:lnTo>
                    <a:pt x="6" y="126"/>
                  </a:lnTo>
                  <a:lnTo>
                    <a:pt x="3" y="117"/>
                  </a:lnTo>
                  <a:lnTo>
                    <a:pt x="0" y="107"/>
                  </a:lnTo>
                  <a:lnTo>
                    <a:pt x="1" y="94"/>
                  </a:lnTo>
                  <a:lnTo>
                    <a:pt x="4" y="80"/>
                  </a:lnTo>
                  <a:lnTo>
                    <a:pt x="10" y="65"/>
                  </a:lnTo>
                  <a:lnTo>
                    <a:pt x="19" y="47"/>
                  </a:lnTo>
                  <a:close/>
                  <a:moveTo>
                    <a:pt x="33" y="57"/>
                  </a:moveTo>
                  <a:lnTo>
                    <a:pt x="25" y="73"/>
                  </a:lnTo>
                  <a:lnTo>
                    <a:pt x="19" y="86"/>
                  </a:lnTo>
                  <a:lnTo>
                    <a:pt x="16" y="96"/>
                  </a:lnTo>
                  <a:lnTo>
                    <a:pt x="15" y="104"/>
                  </a:lnTo>
                  <a:lnTo>
                    <a:pt x="16" y="112"/>
                  </a:lnTo>
                  <a:lnTo>
                    <a:pt x="19" y="117"/>
                  </a:lnTo>
                  <a:lnTo>
                    <a:pt x="22" y="123"/>
                  </a:lnTo>
                  <a:lnTo>
                    <a:pt x="25" y="126"/>
                  </a:lnTo>
                  <a:lnTo>
                    <a:pt x="30" y="129"/>
                  </a:lnTo>
                  <a:lnTo>
                    <a:pt x="37" y="130"/>
                  </a:lnTo>
                  <a:lnTo>
                    <a:pt x="42" y="129"/>
                  </a:lnTo>
                  <a:lnTo>
                    <a:pt x="48" y="127"/>
                  </a:lnTo>
                  <a:lnTo>
                    <a:pt x="54" y="123"/>
                  </a:lnTo>
                  <a:lnTo>
                    <a:pt x="62" y="114"/>
                  </a:lnTo>
                  <a:lnTo>
                    <a:pt x="70" y="103"/>
                  </a:lnTo>
                  <a:lnTo>
                    <a:pt x="77" y="89"/>
                  </a:lnTo>
                  <a:lnTo>
                    <a:pt x="85" y="75"/>
                  </a:lnTo>
                  <a:lnTo>
                    <a:pt x="91" y="62"/>
                  </a:lnTo>
                  <a:lnTo>
                    <a:pt x="94" y="50"/>
                  </a:lnTo>
                  <a:lnTo>
                    <a:pt x="95" y="42"/>
                  </a:lnTo>
                  <a:lnTo>
                    <a:pt x="94" y="36"/>
                  </a:lnTo>
                  <a:lnTo>
                    <a:pt x="92" y="29"/>
                  </a:lnTo>
                  <a:lnTo>
                    <a:pt x="88" y="25"/>
                  </a:lnTo>
                  <a:lnTo>
                    <a:pt x="85" y="20"/>
                  </a:lnTo>
                  <a:lnTo>
                    <a:pt x="80" y="18"/>
                  </a:lnTo>
                  <a:lnTo>
                    <a:pt x="75" y="16"/>
                  </a:lnTo>
                  <a:lnTo>
                    <a:pt x="70" y="18"/>
                  </a:lnTo>
                  <a:lnTo>
                    <a:pt x="64" y="19"/>
                  </a:lnTo>
                  <a:lnTo>
                    <a:pt x="57" y="25"/>
                  </a:lnTo>
                  <a:lnTo>
                    <a:pt x="49" y="32"/>
                  </a:lnTo>
                  <a:lnTo>
                    <a:pt x="42" y="43"/>
                  </a:lnTo>
                  <a:lnTo>
                    <a:pt x="33" y="57"/>
                  </a:lnTo>
                  <a:close/>
                </a:path>
              </a:pathLst>
            </a:custGeom>
            <a:grpFill/>
            <a:ln w="0">
              <a:solidFill>
                <a:srgbClr val="000000"/>
              </a:solidFill>
              <a:prstDash val="solid"/>
              <a:round/>
              <a:headEnd/>
              <a:tailEnd/>
            </a:ln>
          </p:spPr>
          <p:txBody>
            <a:bodyPr/>
            <a:lstStyle/>
            <a:p>
              <a:pPr>
                <a:defRPr/>
              </a:pPr>
              <a:endParaRPr lang="es-AR"/>
            </a:p>
          </p:txBody>
        </p:sp>
        <p:sp>
          <p:nvSpPr>
            <p:cNvPr id="34898" name="Line 82"/>
            <p:cNvSpPr>
              <a:spLocks noChangeShapeType="1"/>
            </p:cNvSpPr>
            <p:nvPr/>
          </p:nvSpPr>
          <p:spPr bwMode="auto">
            <a:xfrm flipH="1" flipV="1">
              <a:off x="956" y="2808"/>
              <a:ext cx="2" cy="1"/>
            </a:xfrm>
            <a:prstGeom prst="line">
              <a:avLst/>
            </a:prstGeom>
            <a:grpFill/>
            <a:ln w="26988">
              <a:solidFill>
                <a:srgbClr val="0000FF"/>
              </a:solidFill>
              <a:round/>
              <a:headEnd/>
              <a:tailEnd/>
            </a:ln>
          </p:spPr>
          <p:txBody>
            <a:bodyPr/>
            <a:lstStyle/>
            <a:p>
              <a:pPr>
                <a:defRPr/>
              </a:pPr>
              <a:endParaRPr lang="es-AR"/>
            </a:p>
          </p:txBody>
        </p:sp>
        <p:sp>
          <p:nvSpPr>
            <p:cNvPr id="34899" name="Freeform 83"/>
            <p:cNvSpPr>
              <a:spLocks/>
            </p:cNvSpPr>
            <p:nvPr/>
          </p:nvSpPr>
          <p:spPr bwMode="auto">
            <a:xfrm>
              <a:off x="463" y="2469"/>
              <a:ext cx="493" cy="339"/>
            </a:xfrm>
            <a:custGeom>
              <a:avLst/>
              <a:gdLst/>
              <a:ahLst/>
              <a:cxnLst>
                <a:cxn ang="0">
                  <a:pos x="1477" y="1016"/>
                </a:cxn>
                <a:cxn ang="0">
                  <a:pos x="1436" y="992"/>
                </a:cxn>
                <a:cxn ang="0">
                  <a:pos x="1415" y="979"/>
                </a:cxn>
                <a:cxn ang="0">
                  <a:pos x="1373" y="955"/>
                </a:cxn>
                <a:cxn ang="0">
                  <a:pos x="1352" y="942"/>
                </a:cxn>
                <a:cxn ang="0">
                  <a:pos x="1315" y="921"/>
                </a:cxn>
                <a:cxn ang="0">
                  <a:pos x="1288" y="907"/>
                </a:cxn>
                <a:cxn ang="0">
                  <a:pos x="1259" y="890"/>
                </a:cxn>
                <a:cxn ang="0">
                  <a:pos x="1225" y="870"/>
                </a:cxn>
                <a:cxn ang="0">
                  <a:pos x="1204" y="858"/>
                </a:cxn>
                <a:cxn ang="0">
                  <a:pos x="1162" y="834"/>
                </a:cxn>
                <a:cxn ang="0">
                  <a:pos x="1141" y="823"/>
                </a:cxn>
                <a:cxn ang="0">
                  <a:pos x="1099" y="798"/>
                </a:cxn>
                <a:cxn ang="0">
                  <a:pos x="1077" y="786"/>
                </a:cxn>
                <a:cxn ang="0">
                  <a:pos x="1037" y="763"/>
                </a:cxn>
                <a:cxn ang="0">
                  <a:pos x="1014" y="749"/>
                </a:cxn>
                <a:cxn ang="0">
                  <a:pos x="983" y="730"/>
                </a:cxn>
                <a:cxn ang="0">
                  <a:pos x="951" y="712"/>
                </a:cxn>
                <a:cxn ang="0">
                  <a:pos x="930" y="699"/>
                </a:cxn>
                <a:cxn ang="0">
                  <a:pos x="887" y="673"/>
                </a:cxn>
                <a:cxn ang="0">
                  <a:pos x="867" y="660"/>
                </a:cxn>
                <a:cxn ang="0">
                  <a:pos x="825" y="636"/>
                </a:cxn>
                <a:cxn ang="0">
                  <a:pos x="802" y="622"/>
                </a:cxn>
                <a:cxn ang="0">
                  <a:pos x="774" y="603"/>
                </a:cxn>
                <a:cxn ang="0">
                  <a:pos x="739" y="580"/>
                </a:cxn>
                <a:cxn ang="0">
                  <a:pos x="719" y="568"/>
                </a:cxn>
                <a:cxn ang="0">
                  <a:pos x="677" y="541"/>
                </a:cxn>
                <a:cxn ang="0">
                  <a:pos x="654" y="525"/>
                </a:cxn>
                <a:cxn ang="0">
                  <a:pos x="629" y="508"/>
                </a:cxn>
                <a:cxn ang="0">
                  <a:pos x="591" y="482"/>
                </a:cxn>
                <a:cxn ang="0">
                  <a:pos x="571" y="468"/>
                </a:cxn>
                <a:cxn ang="0">
                  <a:pos x="538" y="445"/>
                </a:cxn>
                <a:cxn ang="0">
                  <a:pos x="506" y="422"/>
                </a:cxn>
                <a:cxn ang="0">
                  <a:pos x="486" y="407"/>
                </a:cxn>
                <a:cxn ang="0">
                  <a:pos x="452" y="381"/>
                </a:cxn>
                <a:cxn ang="0">
                  <a:pos x="422" y="358"/>
                </a:cxn>
                <a:cxn ang="0">
                  <a:pos x="402" y="342"/>
                </a:cxn>
                <a:cxn ang="0">
                  <a:pos x="369" y="318"/>
                </a:cxn>
                <a:cxn ang="0">
                  <a:pos x="338" y="293"/>
                </a:cxn>
                <a:cxn ang="0">
                  <a:pos x="317" y="275"/>
                </a:cxn>
                <a:cxn ang="0">
                  <a:pos x="290" y="254"/>
                </a:cxn>
                <a:cxn ang="0">
                  <a:pos x="254" y="224"/>
                </a:cxn>
                <a:cxn ang="0">
                  <a:pos x="232" y="206"/>
                </a:cxn>
                <a:cxn ang="0">
                  <a:pos x="211" y="189"/>
                </a:cxn>
                <a:cxn ang="0">
                  <a:pos x="177" y="159"/>
                </a:cxn>
                <a:cxn ang="0">
                  <a:pos x="148" y="134"/>
                </a:cxn>
                <a:cxn ang="0">
                  <a:pos x="126" y="116"/>
                </a:cxn>
                <a:cxn ang="0">
                  <a:pos x="104" y="96"/>
                </a:cxn>
                <a:cxn ang="0">
                  <a:pos x="68" y="63"/>
                </a:cxn>
                <a:cxn ang="0">
                  <a:pos x="42" y="39"/>
                </a:cxn>
                <a:cxn ang="0">
                  <a:pos x="21" y="20"/>
                </a:cxn>
              </a:cxnLst>
              <a:rect l="0" t="0" r="r" b="b"/>
              <a:pathLst>
                <a:path w="1479" h="1018">
                  <a:moveTo>
                    <a:pt x="1479" y="1018"/>
                  </a:moveTo>
                  <a:lnTo>
                    <a:pt x="1477" y="1016"/>
                  </a:lnTo>
                  <a:lnTo>
                    <a:pt x="1458" y="1005"/>
                  </a:lnTo>
                  <a:lnTo>
                    <a:pt x="1436" y="992"/>
                  </a:lnTo>
                  <a:lnTo>
                    <a:pt x="1424" y="985"/>
                  </a:lnTo>
                  <a:lnTo>
                    <a:pt x="1415" y="979"/>
                  </a:lnTo>
                  <a:lnTo>
                    <a:pt x="1395" y="968"/>
                  </a:lnTo>
                  <a:lnTo>
                    <a:pt x="1373" y="955"/>
                  </a:lnTo>
                  <a:lnTo>
                    <a:pt x="1369" y="954"/>
                  </a:lnTo>
                  <a:lnTo>
                    <a:pt x="1352" y="942"/>
                  </a:lnTo>
                  <a:lnTo>
                    <a:pt x="1331" y="931"/>
                  </a:lnTo>
                  <a:lnTo>
                    <a:pt x="1315" y="921"/>
                  </a:lnTo>
                  <a:lnTo>
                    <a:pt x="1310" y="918"/>
                  </a:lnTo>
                  <a:lnTo>
                    <a:pt x="1288" y="907"/>
                  </a:lnTo>
                  <a:lnTo>
                    <a:pt x="1267" y="894"/>
                  </a:lnTo>
                  <a:lnTo>
                    <a:pt x="1259" y="890"/>
                  </a:lnTo>
                  <a:lnTo>
                    <a:pt x="1247" y="883"/>
                  </a:lnTo>
                  <a:lnTo>
                    <a:pt x="1225" y="870"/>
                  </a:lnTo>
                  <a:lnTo>
                    <a:pt x="1204" y="858"/>
                  </a:lnTo>
                  <a:lnTo>
                    <a:pt x="1204" y="858"/>
                  </a:lnTo>
                  <a:lnTo>
                    <a:pt x="1182" y="845"/>
                  </a:lnTo>
                  <a:lnTo>
                    <a:pt x="1162" y="834"/>
                  </a:lnTo>
                  <a:lnTo>
                    <a:pt x="1147" y="826"/>
                  </a:lnTo>
                  <a:lnTo>
                    <a:pt x="1141" y="823"/>
                  </a:lnTo>
                  <a:lnTo>
                    <a:pt x="1119" y="810"/>
                  </a:lnTo>
                  <a:lnTo>
                    <a:pt x="1099" y="798"/>
                  </a:lnTo>
                  <a:lnTo>
                    <a:pt x="1093" y="794"/>
                  </a:lnTo>
                  <a:lnTo>
                    <a:pt x="1077" y="786"/>
                  </a:lnTo>
                  <a:lnTo>
                    <a:pt x="1056" y="773"/>
                  </a:lnTo>
                  <a:lnTo>
                    <a:pt x="1037" y="763"/>
                  </a:lnTo>
                  <a:lnTo>
                    <a:pt x="1035" y="761"/>
                  </a:lnTo>
                  <a:lnTo>
                    <a:pt x="1014" y="749"/>
                  </a:lnTo>
                  <a:lnTo>
                    <a:pt x="993" y="737"/>
                  </a:lnTo>
                  <a:lnTo>
                    <a:pt x="983" y="730"/>
                  </a:lnTo>
                  <a:lnTo>
                    <a:pt x="971" y="724"/>
                  </a:lnTo>
                  <a:lnTo>
                    <a:pt x="951" y="712"/>
                  </a:lnTo>
                  <a:lnTo>
                    <a:pt x="930" y="699"/>
                  </a:lnTo>
                  <a:lnTo>
                    <a:pt x="930" y="699"/>
                  </a:lnTo>
                  <a:lnTo>
                    <a:pt x="908" y="686"/>
                  </a:lnTo>
                  <a:lnTo>
                    <a:pt x="887" y="673"/>
                  </a:lnTo>
                  <a:lnTo>
                    <a:pt x="877" y="667"/>
                  </a:lnTo>
                  <a:lnTo>
                    <a:pt x="867" y="660"/>
                  </a:lnTo>
                  <a:lnTo>
                    <a:pt x="845" y="647"/>
                  </a:lnTo>
                  <a:lnTo>
                    <a:pt x="825" y="636"/>
                  </a:lnTo>
                  <a:lnTo>
                    <a:pt x="824" y="635"/>
                  </a:lnTo>
                  <a:lnTo>
                    <a:pt x="802" y="622"/>
                  </a:lnTo>
                  <a:lnTo>
                    <a:pt x="782" y="607"/>
                  </a:lnTo>
                  <a:lnTo>
                    <a:pt x="774" y="603"/>
                  </a:lnTo>
                  <a:lnTo>
                    <a:pt x="760" y="595"/>
                  </a:lnTo>
                  <a:lnTo>
                    <a:pt x="739" y="580"/>
                  </a:lnTo>
                  <a:lnTo>
                    <a:pt x="725" y="572"/>
                  </a:lnTo>
                  <a:lnTo>
                    <a:pt x="719" y="568"/>
                  </a:lnTo>
                  <a:lnTo>
                    <a:pt x="697" y="553"/>
                  </a:lnTo>
                  <a:lnTo>
                    <a:pt x="677" y="541"/>
                  </a:lnTo>
                  <a:lnTo>
                    <a:pt x="676" y="539"/>
                  </a:lnTo>
                  <a:lnTo>
                    <a:pt x="654" y="525"/>
                  </a:lnTo>
                  <a:lnTo>
                    <a:pt x="634" y="511"/>
                  </a:lnTo>
                  <a:lnTo>
                    <a:pt x="629" y="508"/>
                  </a:lnTo>
                  <a:lnTo>
                    <a:pt x="613" y="496"/>
                  </a:lnTo>
                  <a:lnTo>
                    <a:pt x="591" y="482"/>
                  </a:lnTo>
                  <a:lnTo>
                    <a:pt x="584" y="476"/>
                  </a:lnTo>
                  <a:lnTo>
                    <a:pt x="571" y="468"/>
                  </a:lnTo>
                  <a:lnTo>
                    <a:pt x="549" y="452"/>
                  </a:lnTo>
                  <a:lnTo>
                    <a:pt x="538" y="445"/>
                  </a:lnTo>
                  <a:lnTo>
                    <a:pt x="528" y="437"/>
                  </a:lnTo>
                  <a:lnTo>
                    <a:pt x="506" y="422"/>
                  </a:lnTo>
                  <a:lnTo>
                    <a:pt x="495" y="412"/>
                  </a:lnTo>
                  <a:lnTo>
                    <a:pt x="486" y="407"/>
                  </a:lnTo>
                  <a:lnTo>
                    <a:pt x="465" y="391"/>
                  </a:lnTo>
                  <a:lnTo>
                    <a:pt x="452" y="381"/>
                  </a:lnTo>
                  <a:lnTo>
                    <a:pt x="443" y="375"/>
                  </a:lnTo>
                  <a:lnTo>
                    <a:pt x="422" y="358"/>
                  </a:lnTo>
                  <a:lnTo>
                    <a:pt x="410" y="350"/>
                  </a:lnTo>
                  <a:lnTo>
                    <a:pt x="402" y="342"/>
                  </a:lnTo>
                  <a:lnTo>
                    <a:pt x="380" y="327"/>
                  </a:lnTo>
                  <a:lnTo>
                    <a:pt x="369" y="318"/>
                  </a:lnTo>
                  <a:lnTo>
                    <a:pt x="359" y="310"/>
                  </a:lnTo>
                  <a:lnTo>
                    <a:pt x="338" y="293"/>
                  </a:lnTo>
                  <a:lnTo>
                    <a:pt x="330" y="285"/>
                  </a:lnTo>
                  <a:lnTo>
                    <a:pt x="317" y="275"/>
                  </a:lnTo>
                  <a:lnTo>
                    <a:pt x="296" y="258"/>
                  </a:lnTo>
                  <a:lnTo>
                    <a:pt x="290" y="254"/>
                  </a:lnTo>
                  <a:lnTo>
                    <a:pt x="274" y="241"/>
                  </a:lnTo>
                  <a:lnTo>
                    <a:pt x="254" y="224"/>
                  </a:lnTo>
                  <a:lnTo>
                    <a:pt x="251" y="223"/>
                  </a:lnTo>
                  <a:lnTo>
                    <a:pt x="232" y="206"/>
                  </a:lnTo>
                  <a:lnTo>
                    <a:pt x="213" y="190"/>
                  </a:lnTo>
                  <a:lnTo>
                    <a:pt x="211" y="189"/>
                  </a:lnTo>
                  <a:lnTo>
                    <a:pt x="191" y="170"/>
                  </a:lnTo>
                  <a:lnTo>
                    <a:pt x="177" y="159"/>
                  </a:lnTo>
                  <a:lnTo>
                    <a:pt x="169" y="152"/>
                  </a:lnTo>
                  <a:lnTo>
                    <a:pt x="148" y="134"/>
                  </a:lnTo>
                  <a:lnTo>
                    <a:pt x="140" y="127"/>
                  </a:lnTo>
                  <a:lnTo>
                    <a:pt x="126" y="116"/>
                  </a:lnTo>
                  <a:lnTo>
                    <a:pt x="106" y="96"/>
                  </a:lnTo>
                  <a:lnTo>
                    <a:pt x="104" y="96"/>
                  </a:lnTo>
                  <a:lnTo>
                    <a:pt x="85" y="77"/>
                  </a:lnTo>
                  <a:lnTo>
                    <a:pt x="68" y="63"/>
                  </a:lnTo>
                  <a:lnTo>
                    <a:pt x="63" y="59"/>
                  </a:lnTo>
                  <a:lnTo>
                    <a:pt x="42" y="39"/>
                  </a:lnTo>
                  <a:lnTo>
                    <a:pt x="34" y="32"/>
                  </a:lnTo>
                  <a:lnTo>
                    <a:pt x="21" y="20"/>
                  </a:lnTo>
                  <a:lnTo>
                    <a:pt x="0" y="0"/>
                  </a:lnTo>
                </a:path>
              </a:pathLst>
            </a:custGeom>
            <a:grpFill/>
            <a:ln w="26988">
              <a:solidFill>
                <a:srgbClr val="0000FF"/>
              </a:solidFill>
              <a:prstDash val="solid"/>
              <a:round/>
              <a:headEnd/>
              <a:tailEnd/>
            </a:ln>
          </p:spPr>
          <p:txBody>
            <a:bodyPr/>
            <a:lstStyle/>
            <a:p>
              <a:pPr>
                <a:defRPr/>
              </a:pPr>
              <a:endParaRPr lang="es-AR"/>
            </a:p>
          </p:txBody>
        </p:sp>
        <p:sp>
          <p:nvSpPr>
            <p:cNvPr id="34900" name="Line 84"/>
            <p:cNvSpPr>
              <a:spLocks noChangeShapeType="1"/>
            </p:cNvSpPr>
            <p:nvPr/>
          </p:nvSpPr>
          <p:spPr bwMode="auto">
            <a:xfrm>
              <a:off x="1681" y="2865"/>
              <a:ext cx="1" cy="1"/>
            </a:xfrm>
            <a:prstGeom prst="line">
              <a:avLst/>
            </a:prstGeom>
            <a:grpFill/>
            <a:ln w="26988">
              <a:solidFill>
                <a:srgbClr val="0000FF"/>
              </a:solidFill>
              <a:round/>
              <a:headEnd/>
              <a:tailEnd/>
            </a:ln>
          </p:spPr>
          <p:txBody>
            <a:bodyPr/>
            <a:lstStyle/>
            <a:p>
              <a:pPr>
                <a:defRPr/>
              </a:pPr>
              <a:endParaRPr lang="es-AR"/>
            </a:p>
          </p:txBody>
        </p:sp>
        <p:sp>
          <p:nvSpPr>
            <p:cNvPr id="34901" name="Freeform 85"/>
            <p:cNvSpPr>
              <a:spLocks noEditPoints="1"/>
            </p:cNvSpPr>
            <p:nvPr/>
          </p:nvSpPr>
          <p:spPr bwMode="auto">
            <a:xfrm>
              <a:off x="1569" y="2778"/>
              <a:ext cx="37" cy="50"/>
            </a:xfrm>
            <a:custGeom>
              <a:avLst/>
              <a:gdLst/>
              <a:ahLst/>
              <a:cxnLst>
                <a:cxn ang="0">
                  <a:pos x="39" y="47"/>
                </a:cxn>
                <a:cxn ang="0">
                  <a:pos x="36" y="33"/>
                </a:cxn>
                <a:cxn ang="0">
                  <a:pos x="41" y="19"/>
                </a:cxn>
                <a:cxn ang="0">
                  <a:pos x="55" y="3"/>
                </a:cxn>
                <a:cxn ang="0">
                  <a:pos x="77" y="0"/>
                </a:cxn>
                <a:cxn ang="0">
                  <a:pos x="98" y="13"/>
                </a:cxn>
                <a:cxn ang="0">
                  <a:pos x="109" y="33"/>
                </a:cxn>
                <a:cxn ang="0">
                  <a:pos x="109" y="56"/>
                </a:cxn>
                <a:cxn ang="0">
                  <a:pos x="101" y="71"/>
                </a:cxn>
                <a:cxn ang="0">
                  <a:pos x="90" y="78"/>
                </a:cxn>
                <a:cxn ang="0">
                  <a:pos x="77" y="78"/>
                </a:cxn>
                <a:cxn ang="0">
                  <a:pos x="84" y="96"/>
                </a:cxn>
                <a:cxn ang="0">
                  <a:pos x="84" y="114"/>
                </a:cxn>
                <a:cxn ang="0">
                  <a:pos x="75" y="134"/>
                </a:cxn>
                <a:cxn ang="0">
                  <a:pos x="55" y="148"/>
                </a:cxn>
                <a:cxn ang="0">
                  <a:pos x="30" y="145"/>
                </a:cxn>
                <a:cxn ang="0">
                  <a:pos x="8" y="128"/>
                </a:cxn>
                <a:cxn ang="0">
                  <a:pos x="0" y="103"/>
                </a:cxn>
                <a:cxn ang="0">
                  <a:pos x="5" y="76"/>
                </a:cxn>
                <a:cxn ang="0">
                  <a:pos x="17" y="61"/>
                </a:cxn>
                <a:cxn ang="0">
                  <a:pos x="32" y="56"/>
                </a:cxn>
                <a:cxn ang="0">
                  <a:pos x="55" y="29"/>
                </a:cxn>
                <a:cxn ang="0">
                  <a:pos x="53" y="41"/>
                </a:cxn>
                <a:cxn ang="0">
                  <a:pos x="56" y="56"/>
                </a:cxn>
                <a:cxn ang="0">
                  <a:pos x="68" y="64"/>
                </a:cxn>
                <a:cxn ang="0">
                  <a:pos x="79" y="64"/>
                </a:cxn>
                <a:cxn ang="0">
                  <a:pos x="89" y="57"/>
                </a:cxn>
                <a:cxn ang="0">
                  <a:pos x="96" y="44"/>
                </a:cxn>
                <a:cxn ang="0">
                  <a:pos x="93" y="30"/>
                </a:cxn>
                <a:cxn ang="0">
                  <a:pos x="84" y="20"/>
                </a:cxn>
                <a:cxn ang="0">
                  <a:pos x="73" y="17"/>
                </a:cxn>
                <a:cxn ang="0">
                  <a:pos x="60" y="21"/>
                </a:cxn>
                <a:cxn ang="0">
                  <a:pos x="20" y="86"/>
                </a:cxn>
                <a:cxn ang="0">
                  <a:pos x="16" y="97"/>
                </a:cxn>
                <a:cxn ang="0">
                  <a:pos x="16" y="108"/>
                </a:cxn>
                <a:cxn ang="0">
                  <a:pos x="21" y="120"/>
                </a:cxn>
                <a:cxn ang="0">
                  <a:pos x="29" y="128"/>
                </a:cxn>
                <a:cxn ang="0">
                  <a:pos x="44" y="133"/>
                </a:cxn>
                <a:cxn ang="0">
                  <a:pos x="59" y="127"/>
                </a:cxn>
                <a:cxn ang="0">
                  <a:pos x="68" y="111"/>
                </a:cxn>
                <a:cxn ang="0">
                  <a:pos x="69" y="93"/>
                </a:cxn>
                <a:cxn ang="0">
                  <a:pos x="60" y="78"/>
                </a:cxn>
                <a:cxn ang="0">
                  <a:pos x="46" y="70"/>
                </a:cxn>
                <a:cxn ang="0">
                  <a:pos x="31" y="73"/>
                </a:cxn>
                <a:cxn ang="0">
                  <a:pos x="20" y="86"/>
                </a:cxn>
              </a:cxnLst>
              <a:rect l="0" t="0" r="r" b="b"/>
              <a:pathLst>
                <a:path w="111" h="148">
                  <a:moveTo>
                    <a:pt x="44" y="57"/>
                  </a:moveTo>
                  <a:lnTo>
                    <a:pt x="41" y="53"/>
                  </a:lnTo>
                  <a:lnTo>
                    <a:pt x="39" y="47"/>
                  </a:lnTo>
                  <a:lnTo>
                    <a:pt x="37" y="43"/>
                  </a:lnTo>
                  <a:lnTo>
                    <a:pt x="36" y="39"/>
                  </a:lnTo>
                  <a:lnTo>
                    <a:pt x="36" y="33"/>
                  </a:lnTo>
                  <a:lnTo>
                    <a:pt x="37" y="29"/>
                  </a:lnTo>
                  <a:lnTo>
                    <a:pt x="39" y="24"/>
                  </a:lnTo>
                  <a:lnTo>
                    <a:pt x="41" y="19"/>
                  </a:lnTo>
                  <a:lnTo>
                    <a:pt x="45" y="13"/>
                  </a:lnTo>
                  <a:lnTo>
                    <a:pt x="50" y="7"/>
                  </a:lnTo>
                  <a:lnTo>
                    <a:pt x="55" y="3"/>
                  </a:lnTo>
                  <a:lnTo>
                    <a:pt x="63" y="2"/>
                  </a:lnTo>
                  <a:lnTo>
                    <a:pt x="69" y="0"/>
                  </a:lnTo>
                  <a:lnTo>
                    <a:pt x="77" y="0"/>
                  </a:lnTo>
                  <a:lnTo>
                    <a:pt x="84" y="3"/>
                  </a:lnTo>
                  <a:lnTo>
                    <a:pt x="92" y="7"/>
                  </a:lnTo>
                  <a:lnTo>
                    <a:pt x="98" y="13"/>
                  </a:lnTo>
                  <a:lnTo>
                    <a:pt x="103" y="19"/>
                  </a:lnTo>
                  <a:lnTo>
                    <a:pt x="107" y="26"/>
                  </a:lnTo>
                  <a:lnTo>
                    <a:pt x="109" y="33"/>
                  </a:lnTo>
                  <a:lnTo>
                    <a:pt x="111" y="41"/>
                  </a:lnTo>
                  <a:lnTo>
                    <a:pt x="111" y="49"/>
                  </a:lnTo>
                  <a:lnTo>
                    <a:pt x="109" y="56"/>
                  </a:lnTo>
                  <a:lnTo>
                    <a:pt x="107" y="63"/>
                  </a:lnTo>
                  <a:lnTo>
                    <a:pt x="104" y="67"/>
                  </a:lnTo>
                  <a:lnTo>
                    <a:pt x="101" y="71"/>
                  </a:lnTo>
                  <a:lnTo>
                    <a:pt x="98" y="74"/>
                  </a:lnTo>
                  <a:lnTo>
                    <a:pt x="94" y="76"/>
                  </a:lnTo>
                  <a:lnTo>
                    <a:pt x="90" y="78"/>
                  </a:lnTo>
                  <a:lnTo>
                    <a:pt x="85" y="78"/>
                  </a:lnTo>
                  <a:lnTo>
                    <a:pt x="82" y="78"/>
                  </a:lnTo>
                  <a:lnTo>
                    <a:pt x="77" y="78"/>
                  </a:lnTo>
                  <a:lnTo>
                    <a:pt x="80" y="84"/>
                  </a:lnTo>
                  <a:lnTo>
                    <a:pt x="83" y="90"/>
                  </a:lnTo>
                  <a:lnTo>
                    <a:pt x="84" y="96"/>
                  </a:lnTo>
                  <a:lnTo>
                    <a:pt x="85" y="101"/>
                  </a:lnTo>
                  <a:lnTo>
                    <a:pt x="85" y="108"/>
                  </a:lnTo>
                  <a:lnTo>
                    <a:pt x="84" y="114"/>
                  </a:lnTo>
                  <a:lnTo>
                    <a:pt x="83" y="120"/>
                  </a:lnTo>
                  <a:lnTo>
                    <a:pt x="80" y="127"/>
                  </a:lnTo>
                  <a:lnTo>
                    <a:pt x="75" y="134"/>
                  </a:lnTo>
                  <a:lnTo>
                    <a:pt x="69" y="140"/>
                  </a:lnTo>
                  <a:lnTo>
                    <a:pt x="63" y="144"/>
                  </a:lnTo>
                  <a:lnTo>
                    <a:pt x="55" y="148"/>
                  </a:lnTo>
                  <a:lnTo>
                    <a:pt x="46" y="148"/>
                  </a:lnTo>
                  <a:lnTo>
                    <a:pt x="39" y="148"/>
                  </a:lnTo>
                  <a:lnTo>
                    <a:pt x="30" y="145"/>
                  </a:lnTo>
                  <a:lnTo>
                    <a:pt x="22" y="141"/>
                  </a:lnTo>
                  <a:lnTo>
                    <a:pt x="13" y="135"/>
                  </a:lnTo>
                  <a:lnTo>
                    <a:pt x="8" y="128"/>
                  </a:lnTo>
                  <a:lnTo>
                    <a:pt x="3" y="120"/>
                  </a:lnTo>
                  <a:lnTo>
                    <a:pt x="1" y="111"/>
                  </a:lnTo>
                  <a:lnTo>
                    <a:pt x="0" y="103"/>
                  </a:lnTo>
                  <a:lnTo>
                    <a:pt x="0" y="93"/>
                  </a:lnTo>
                  <a:lnTo>
                    <a:pt x="1" y="84"/>
                  </a:lnTo>
                  <a:lnTo>
                    <a:pt x="5" y="76"/>
                  </a:lnTo>
                  <a:lnTo>
                    <a:pt x="8" y="70"/>
                  </a:lnTo>
                  <a:lnTo>
                    <a:pt x="12" y="66"/>
                  </a:lnTo>
                  <a:lnTo>
                    <a:pt x="17" y="61"/>
                  </a:lnTo>
                  <a:lnTo>
                    <a:pt x="22" y="59"/>
                  </a:lnTo>
                  <a:lnTo>
                    <a:pt x="27" y="56"/>
                  </a:lnTo>
                  <a:lnTo>
                    <a:pt x="32" y="56"/>
                  </a:lnTo>
                  <a:lnTo>
                    <a:pt x="39" y="56"/>
                  </a:lnTo>
                  <a:lnTo>
                    <a:pt x="44" y="57"/>
                  </a:lnTo>
                  <a:close/>
                  <a:moveTo>
                    <a:pt x="55" y="29"/>
                  </a:moveTo>
                  <a:lnTo>
                    <a:pt x="54" y="33"/>
                  </a:lnTo>
                  <a:lnTo>
                    <a:pt x="53" y="37"/>
                  </a:lnTo>
                  <a:lnTo>
                    <a:pt x="53" y="41"/>
                  </a:lnTo>
                  <a:lnTo>
                    <a:pt x="53" y="47"/>
                  </a:lnTo>
                  <a:lnTo>
                    <a:pt x="54" y="51"/>
                  </a:lnTo>
                  <a:lnTo>
                    <a:pt x="56" y="56"/>
                  </a:lnTo>
                  <a:lnTo>
                    <a:pt x="59" y="59"/>
                  </a:lnTo>
                  <a:lnTo>
                    <a:pt x="63" y="61"/>
                  </a:lnTo>
                  <a:lnTo>
                    <a:pt x="68" y="64"/>
                  </a:lnTo>
                  <a:lnTo>
                    <a:pt x="72" y="64"/>
                  </a:lnTo>
                  <a:lnTo>
                    <a:pt x="75" y="66"/>
                  </a:lnTo>
                  <a:lnTo>
                    <a:pt x="79" y="64"/>
                  </a:lnTo>
                  <a:lnTo>
                    <a:pt x="83" y="63"/>
                  </a:lnTo>
                  <a:lnTo>
                    <a:pt x="87" y="60"/>
                  </a:lnTo>
                  <a:lnTo>
                    <a:pt x="89" y="57"/>
                  </a:lnTo>
                  <a:lnTo>
                    <a:pt x="92" y="53"/>
                  </a:lnTo>
                  <a:lnTo>
                    <a:pt x="94" y="49"/>
                  </a:lnTo>
                  <a:lnTo>
                    <a:pt x="96" y="44"/>
                  </a:lnTo>
                  <a:lnTo>
                    <a:pt x="96" y="40"/>
                  </a:lnTo>
                  <a:lnTo>
                    <a:pt x="94" y="36"/>
                  </a:lnTo>
                  <a:lnTo>
                    <a:pt x="93" y="30"/>
                  </a:lnTo>
                  <a:lnTo>
                    <a:pt x="90" y="27"/>
                  </a:lnTo>
                  <a:lnTo>
                    <a:pt x="88" y="23"/>
                  </a:lnTo>
                  <a:lnTo>
                    <a:pt x="84" y="20"/>
                  </a:lnTo>
                  <a:lnTo>
                    <a:pt x="80" y="19"/>
                  </a:lnTo>
                  <a:lnTo>
                    <a:pt x="77" y="17"/>
                  </a:lnTo>
                  <a:lnTo>
                    <a:pt x="73" y="17"/>
                  </a:lnTo>
                  <a:lnTo>
                    <a:pt x="68" y="17"/>
                  </a:lnTo>
                  <a:lnTo>
                    <a:pt x="64" y="19"/>
                  </a:lnTo>
                  <a:lnTo>
                    <a:pt x="60" y="21"/>
                  </a:lnTo>
                  <a:lnTo>
                    <a:pt x="58" y="24"/>
                  </a:lnTo>
                  <a:lnTo>
                    <a:pt x="55" y="29"/>
                  </a:lnTo>
                  <a:close/>
                  <a:moveTo>
                    <a:pt x="20" y="86"/>
                  </a:moveTo>
                  <a:lnTo>
                    <a:pt x="17" y="88"/>
                  </a:lnTo>
                  <a:lnTo>
                    <a:pt x="16" y="93"/>
                  </a:lnTo>
                  <a:lnTo>
                    <a:pt x="16" y="97"/>
                  </a:lnTo>
                  <a:lnTo>
                    <a:pt x="15" y="101"/>
                  </a:lnTo>
                  <a:lnTo>
                    <a:pt x="15" y="104"/>
                  </a:lnTo>
                  <a:lnTo>
                    <a:pt x="16" y="108"/>
                  </a:lnTo>
                  <a:lnTo>
                    <a:pt x="17" y="113"/>
                  </a:lnTo>
                  <a:lnTo>
                    <a:pt x="18" y="117"/>
                  </a:lnTo>
                  <a:lnTo>
                    <a:pt x="21" y="120"/>
                  </a:lnTo>
                  <a:lnTo>
                    <a:pt x="22" y="123"/>
                  </a:lnTo>
                  <a:lnTo>
                    <a:pt x="26" y="125"/>
                  </a:lnTo>
                  <a:lnTo>
                    <a:pt x="29" y="128"/>
                  </a:lnTo>
                  <a:lnTo>
                    <a:pt x="34" y="131"/>
                  </a:lnTo>
                  <a:lnTo>
                    <a:pt x="39" y="133"/>
                  </a:lnTo>
                  <a:lnTo>
                    <a:pt x="44" y="133"/>
                  </a:lnTo>
                  <a:lnTo>
                    <a:pt x="49" y="131"/>
                  </a:lnTo>
                  <a:lnTo>
                    <a:pt x="54" y="130"/>
                  </a:lnTo>
                  <a:lnTo>
                    <a:pt x="59" y="127"/>
                  </a:lnTo>
                  <a:lnTo>
                    <a:pt x="63" y="123"/>
                  </a:lnTo>
                  <a:lnTo>
                    <a:pt x="65" y="117"/>
                  </a:lnTo>
                  <a:lnTo>
                    <a:pt x="68" y="111"/>
                  </a:lnTo>
                  <a:lnTo>
                    <a:pt x="69" y="106"/>
                  </a:lnTo>
                  <a:lnTo>
                    <a:pt x="69" y="100"/>
                  </a:lnTo>
                  <a:lnTo>
                    <a:pt x="69" y="93"/>
                  </a:lnTo>
                  <a:lnTo>
                    <a:pt x="66" y="87"/>
                  </a:lnTo>
                  <a:lnTo>
                    <a:pt x="64" y="83"/>
                  </a:lnTo>
                  <a:lnTo>
                    <a:pt x="60" y="78"/>
                  </a:lnTo>
                  <a:lnTo>
                    <a:pt x="56" y="74"/>
                  </a:lnTo>
                  <a:lnTo>
                    <a:pt x="51" y="71"/>
                  </a:lnTo>
                  <a:lnTo>
                    <a:pt x="46" y="70"/>
                  </a:lnTo>
                  <a:lnTo>
                    <a:pt x="41" y="70"/>
                  </a:lnTo>
                  <a:lnTo>
                    <a:pt x="35" y="71"/>
                  </a:lnTo>
                  <a:lnTo>
                    <a:pt x="31" y="73"/>
                  </a:lnTo>
                  <a:lnTo>
                    <a:pt x="26" y="76"/>
                  </a:lnTo>
                  <a:lnTo>
                    <a:pt x="22" y="80"/>
                  </a:lnTo>
                  <a:lnTo>
                    <a:pt x="20" y="86"/>
                  </a:lnTo>
                  <a:close/>
                </a:path>
              </a:pathLst>
            </a:custGeom>
            <a:grpFill/>
            <a:ln w="0">
              <a:solidFill>
                <a:srgbClr val="000000"/>
              </a:solidFill>
              <a:prstDash val="solid"/>
              <a:round/>
              <a:headEnd/>
              <a:tailEnd/>
            </a:ln>
          </p:spPr>
          <p:txBody>
            <a:bodyPr/>
            <a:lstStyle/>
            <a:p>
              <a:pPr>
                <a:defRPr/>
              </a:pPr>
              <a:endParaRPr lang="es-AR"/>
            </a:p>
          </p:txBody>
        </p:sp>
        <p:sp>
          <p:nvSpPr>
            <p:cNvPr id="34902" name="Freeform 86"/>
            <p:cNvSpPr>
              <a:spLocks noEditPoints="1"/>
            </p:cNvSpPr>
            <p:nvPr/>
          </p:nvSpPr>
          <p:spPr bwMode="auto">
            <a:xfrm>
              <a:off x="1600" y="2798"/>
              <a:ext cx="36" cy="49"/>
            </a:xfrm>
            <a:custGeom>
              <a:avLst/>
              <a:gdLst/>
              <a:ahLst/>
              <a:cxnLst>
                <a:cxn ang="0">
                  <a:pos x="22" y="37"/>
                </a:cxn>
                <a:cxn ang="0">
                  <a:pos x="34" y="20"/>
                </a:cxn>
                <a:cxn ang="0">
                  <a:pos x="45" y="8"/>
                </a:cxn>
                <a:cxn ang="0">
                  <a:pos x="58" y="1"/>
                </a:cxn>
                <a:cxn ang="0">
                  <a:pos x="69" y="0"/>
                </a:cxn>
                <a:cxn ang="0">
                  <a:pos x="82" y="3"/>
                </a:cxn>
                <a:cxn ang="0">
                  <a:pos x="92" y="8"/>
                </a:cxn>
                <a:cxn ang="0">
                  <a:pos x="100" y="17"/>
                </a:cxn>
                <a:cxn ang="0">
                  <a:pos x="105" y="26"/>
                </a:cxn>
                <a:cxn ang="0">
                  <a:pos x="107" y="36"/>
                </a:cxn>
                <a:cxn ang="0">
                  <a:pos x="107" y="47"/>
                </a:cxn>
                <a:cxn ang="0">
                  <a:pos x="106" y="58"/>
                </a:cxn>
                <a:cxn ang="0">
                  <a:pos x="102" y="71"/>
                </a:cxn>
                <a:cxn ang="0">
                  <a:pos x="96" y="88"/>
                </a:cxn>
                <a:cxn ang="0">
                  <a:pos x="84" y="108"/>
                </a:cxn>
                <a:cxn ang="0">
                  <a:pos x="73" y="125"/>
                </a:cxn>
                <a:cxn ang="0">
                  <a:pos x="62" y="137"/>
                </a:cxn>
                <a:cxn ang="0">
                  <a:pos x="49" y="144"/>
                </a:cxn>
                <a:cxn ang="0">
                  <a:pos x="38" y="147"/>
                </a:cxn>
                <a:cxn ang="0">
                  <a:pos x="25" y="144"/>
                </a:cxn>
                <a:cxn ang="0">
                  <a:pos x="11" y="134"/>
                </a:cxn>
                <a:cxn ang="0">
                  <a:pos x="1" y="118"/>
                </a:cxn>
                <a:cxn ang="0">
                  <a:pos x="0" y="97"/>
                </a:cxn>
                <a:cxn ang="0">
                  <a:pos x="7" y="65"/>
                </a:cxn>
                <a:cxn ang="0">
                  <a:pos x="30" y="58"/>
                </a:cxn>
                <a:cxn ang="0">
                  <a:pos x="17" y="85"/>
                </a:cxn>
                <a:cxn ang="0">
                  <a:pos x="15" y="105"/>
                </a:cxn>
                <a:cxn ang="0">
                  <a:pos x="17" y="118"/>
                </a:cxn>
                <a:cxn ang="0">
                  <a:pos x="25" y="127"/>
                </a:cxn>
                <a:cxn ang="0">
                  <a:pos x="35" y="130"/>
                </a:cxn>
                <a:cxn ang="0">
                  <a:pos x="46" y="127"/>
                </a:cxn>
                <a:cxn ang="0">
                  <a:pos x="60" y="114"/>
                </a:cxn>
                <a:cxn ang="0">
                  <a:pos x="76" y="88"/>
                </a:cxn>
                <a:cxn ang="0">
                  <a:pos x="88" y="60"/>
                </a:cxn>
                <a:cxn ang="0">
                  <a:pos x="92" y="41"/>
                </a:cxn>
                <a:cxn ang="0">
                  <a:pos x="88" y="27"/>
                </a:cxn>
                <a:cxn ang="0">
                  <a:pos x="81" y="18"/>
                </a:cxn>
                <a:cxn ang="0">
                  <a:pos x="70" y="16"/>
                </a:cxn>
                <a:cxn ang="0">
                  <a:pos x="60" y="18"/>
                </a:cxn>
                <a:cxn ang="0">
                  <a:pos x="46" y="31"/>
                </a:cxn>
                <a:cxn ang="0">
                  <a:pos x="30" y="58"/>
                </a:cxn>
              </a:cxnLst>
              <a:rect l="0" t="0" r="r" b="b"/>
              <a:pathLst>
                <a:path w="107" h="147">
                  <a:moveTo>
                    <a:pt x="16" y="48"/>
                  </a:moveTo>
                  <a:lnTo>
                    <a:pt x="22" y="37"/>
                  </a:lnTo>
                  <a:lnTo>
                    <a:pt x="28" y="28"/>
                  </a:lnTo>
                  <a:lnTo>
                    <a:pt x="34" y="20"/>
                  </a:lnTo>
                  <a:lnTo>
                    <a:pt x="39" y="13"/>
                  </a:lnTo>
                  <a:lnTo>
                    <a:pt x="45" y="8"/>
                  </a:lnTo>
                  <a:lnTo>
                    <a:pt x="52" y="4"/>
                  </a:lnTo>
                  <a:lnTo>
                    <a:pt x="58" y="1"/>
                  </a:lnTo>
                  <a:lnTo>
                    <a:pt x="63" y="0"/>
                  </a:lnTo>
                  <a:lnTo>
                    <a:pt x="69" y="0"/>
                  </a:lnTo>
                  <a:lnTo>
                    <a:pt x="76" y="0"/>
                  </a:lnTo>
                  <a:lnTo>
                    <a:pt x="82" y="3"/>
                  </a:lnTo>
                  <a:lnTo>
                    <a:pt x="88" y="6"/>
                  </a:lnTo>
                  <a:lnTo>
                    <a:pt x="92" y="8"/>
                  </a:lnTo>
                  <a:lnTo>
                    <a:pt x="96" y="13"/>
                  </a:lnTo>
                  <a:lnTo>
                    <a:pt x="100" y="17"/>
                  </a:lnTo>
                  <a:lnTo>
                    <a:pt x="102" y="21"/>
                  </a:lnTo>
                  <a:lnTo>
                    <a:pt x="105" y="26"/>
                  </a:lnTo>
                  <a:lnTo>
                    <a:pt x="106" y="30"/>
                  </a:lnTo>
                  <a:lnTo>
                    <a:pt x="107" y="36"/>
                  </a:lnTo>
                  <a:lnTo>
                    <a:pt x="107" y="41"/>
                  </a:lnTo>
                  <a:lnTo>
                    <a:pt x="107" y="47"/>
                  </a:lnTo>
                  <a:lnTo>
                    <a:pt x="107" y="53"/>
                  </a:lnTo>
                  <a:lnTo>
                    <a:pt x="106" y="58"/>
                  </a:lnTo>
                  <a:lnTo>
                    <a:pt x="105" y="65"/>
                  </a:lnTo>
                  <a:lnTo>
                    <a:pt x="102" y="71"/>
                  </a:lnTo>
                  <a:lnTo>
                    <a:pt x="100" y="80"/>
                  </a:lnTo>
                  <a:lnTo>
                    <a:pt x="96" y="88"/>
                  </a:lnTo>
                  <a:lnTo>
                    <a:pt x="91" y="98"/>
                  </a:lnTo>
                  <a:lnTo>
                    <a:pt x="84" y="108"/>
                  </a:lnTo>
                  <a:lnTo>
                    <a:pt x="78" y="118"/>
                  </a:lnTo>
                  <a:lnTo>
                    <a:pt x="73" y="125"/>
                  </a:lnTo>
                  <a:lnTo>
                    <a:pt x="67" y="132"/>
                  </a:lnTo>
                  <a:lnTo>
                    <a:pt x="62" y="137"/>
                  </a:lnTo>
                  <a:lnTo>
                    <a:pt x="55" y="141"/>
                  </a:lnTo>
                  <a:lnTo>
                    <a:pt x="49" y="144"/>
                  </a:lnTo>
                  <a:lnTo>
                    <a:pt x="43" y="145"/>
                  </a:lnTo>
                  <a:lnTo>
                    <a:pt x="38" y="147"/>
                  </a:lnTo>
                  <a:lnTo>
                    <a:pt x="31" y="145"/>
                  </a:lnTo>
                  <a:lnTo>
                    <a:pt x="25" y="144"/>
                  </a:lnTo>
                  <a:lnTo>
                    <a:pt x="19" y="140"/>
                  </a:lnTo>
                  <a:lnTo>
                    <a:pt x="11" y="134"/>
                  </a:lnTo>
                  <a:lnTo>
                    <a:pt x="5" y="127"/>
                  </a:lnTo>
                  <a:lnTo>
                    <a:pt x="1" y="118"/>
                  </a:lnTo>
                  <a:lnTo>
                    <a:pt x="0" y="110"/>
                  </a:lnTo>
                  <a:lnTo>
                    <a:pt x="0" y="97"/>
                  </a:lnTo>
                  <a:lnTo>
                    <a:pt x="2" y="81"/>
                  </a:lnTo>
                  <a:lnTo>
                    <a:pt x="7" y="65"/>
                  </a:lnTo>
                  <a:lnTo>
                    <a:pt x="16" y="48"/>
                  </a:lnTo>
                  <a:close/>
                  <a:moveTo>
                    <a:pt x="30" y="58"/>
                  </a:moveTo>
                  <a:lnTo>
                    <a:pt x="22" y="73"/>
                  </a:lnTo>
                  <a:lnTo>
                    <a:pt x="17" y="85"/>
                  </a:lnTo>
                  <a:lnTo>
                    <a:pt x="15" y="97"/>
                  </a:lnTo>
                  <a:lnTo>
                    <a:pt x="15" y="105"/>
                  </a:lnTo>
                  <a:lnTo>
                    <a:pt x="16" y="113"/>
                  </a:lnTo>
                  <a:lnTo>
                    <a:pt x="17" y="118"/>
                  </a:lnTo>
                  <a:lnTo>
                    <a:pt x="21" y="122"/>
                  </a:lnTo>
                  <a:lnTo>
                    <a:pt x="25" y="127"/>
                  </a:lnTo>
                  <a:lnTo>
                    <a:pt x="30" y="130"/>
                  </a:lnTo>
                  <a:lnTo>
                    <a:pt x="35" y="130"/>
                  </a:lnTo>
                  <a:lnTo>
                    <a:pt x="41" y="130"/>
                  </a:lnTo>
                  <a:lnTo>
                    <a:pt x="46" y="127"/>
                  </a:lnTo>
                  <a:lnTo>
                    <a:pt x="54" y="122"/>
                  </a:lnTo>
                  <a:lnTo>
                    <a:pt x="60" y="114"/>
                  </a:lnTo>
                  <a:lnTo>
                    <a:pt x="68" y="103"/>
                  </a:lnTo>
                  <a:lnTo>
                    <a:pt x="76" y="88"/>
                  </a:lnTo>
                  <a:lnTo>
                    <a:pt x="83" y="73"/>
                  </a:lnTo>
                  <a:lnTo>
                    <a:pt x="88" y="60"/>
                  </a:lnTo>
                  <a:lnTo>
                    <a:pt x="91" y="50"/>
                  </a:lnTo>
                  <a:lnTo>
                    <a:pt x="92" y="41"/>
                  </a:lnTo>
                  <a:lnTo>
                    <a:pt x="91" y="34"/>
                  </a:lnTo>
                  <a:lnTo>
                    <a:pt x="88" y="27"/>
                  </a:lnTo>
                  <a:lnTo>
                    <a:pt x="86" y="23"/>
                  </a:lnTo>
                  <a:lnTo>
                    <a:pt x="81" y="18"/>
                  </a:lnTo>
                  <a:lnTo>
                    <a:pt x="76" y="17"/>
                  </a:lnTo>
                  <a:lnTo>
                    <a:pt x="70" y="16"/>
                  </a:lnTo>
                  <a:lnTo>
                    <a:pt x="65" y="16"/>
                  </a:lnTo>
                  <a:lnTo>
                    <a:pt x="60" y="18"/>
                  </a:lnTo>
                  <a:lnTo>
                    <a:pt x="54" y="23"/>
                  </a:lnTo>
                  <a:lnTo>
                    <a:pt x="46" y="31"/>
                  </a:lnTo>
                  <a:lnTo>
                    <a:pt x="39" y="43"/>
                  </a:lnTo>
                  <a:lnTo>
                    <a:pt x="30" y="58"/>
                  </a:lnTo>
                  <a:close/>
                </a:path>
              </a:pathLst>
            </a:custGeom>
            <a:grpFill/>
            <a:ln w="0">
              <a:solidFill>
                <a:srgbClr val="000000"/>
              </a:solidFill>
              <a:prstDash val="solid"/>
              <a:round/>
              <a:headEnd/>
              <a:tailEnd/>
            </a:ln>
          </p:spPr>
          <p:txBody>
            <a:bodyPr/>
            <a:lstStyle/>
            <a:p>
              <a:pPr>
                <a:defRPr/>
              </a:pPr>
              <a:endParaRPr lang="es-AR"/>
            </a:p>
          </p:txBody>
        </p:sp>
        <p:sp>
          <p:nvSpPr>
            <p:cNvPr id="34903" name="Freeform 87"/>
            <p:cNvSpPr>
              <a:spLocks noEditPoints="1"/>
            </p:cNvSpPr>
            <p:nvPr/>
          </p:nvSpPr>
          <p:spPr bwMode="auto">
            <a:xfrm>
              <a:off x="1629" y="2818"/>
              <a:ext cx="36" cy="49"/>
            </a:xfrm>
            <a:custGeom>
              <a:avLst/>
              <a:gdLst/>
              <a:ahLst/>
              <a:cxnLst>
                <a:cxn ang="0">
                  <a:pos x="23" y="39"/>
                </a:cxn>
                <a:cxn ang="0">
                  <a:pos x="34" y="20"/>
                </a:cxn>
                <a:cxn ang="0">
                  <a:pos x="46" y="9"/>
                </a:cxn>
                <a:cxn ang="0">
                  <a:pos x="58" y="2"/>
                </a:cxn>
                <a:cxn ang="0">
                  <a:pos x="71" y="0"/>
                </a:cxn>
                <a:cxn ang="0">
                  <a:pos x="82" y="3"/>
                </a:cxn>
                <a:cxn ang="0">
                  <a:pos x="94" y="10"/>
                </a:cxn>
                <a:cxn ang="0">
                  <a:pos x="100" y="17"/>
                </a:cxn>
                <a:cxn ang="0">
                  <a:pos x="105" y="26"/>
                </a:cxn>
                <a:cxn ang="0">
                  <a:pos x="108" y="36"/>
                </a:cxn>
                <a:cxn ang="0">
                  <a:pos x="108" y="47"/>
                </a:cxn>
                <a:cxn ang="0">
                  <a:pos x="106" y="59"/>
                </a:cxn>
                <a:cxn ang="0">
                  <a:pos x="103" y="73"/>
                </a:cxn>
                <a:cxn ang="0">
                  <a:pos x="96" y="89"/>
                </a:cxn>
                <a:cxn ang="0">
                  <a:pos x="85" y="109"/>
                </a:cxn>
                <a:cxn ang="0">
                  <a:pos x="73" y="127"/>
                </a:cxn>
                <a:cxn ang="0">
                  <a:pos x="62" y="139"/>
                </a:cxn>
                <a:cxn ang="0">
                  <a:pos x="51" y="146"/>
                </a:cxn>
                <a:cxn ang="0">
                  <a:pos x="38" y="147"/>
                </a:cxn>
                <a:cxn ang="0">
                  <a:pos x="25" y="144"/>
                </a:cxn>
                <a:cxn ang="0">
                  <a:pos x="12" y="134"/>
                </a:cxn>
                <a:cxn ang="0">
                  <a:pos x="3" y="119"/>
                </a:cxn>
                <a:cxn ang="0">
                  <a:pos x="0" y="97"/>
                </a:cxn>
                <a:cxn ang="0">
                  <a:pos x="9" y="67"/>
                </a:cxn>
                <a:cxn ang="0">
                  <a:pos x="32" y="59"/>
                </a:cxn>
                <a:cxn ang="0">
                  <a:pos x="19" y="87"/>
                </a:cxn>
                <a:cxn ang="0">
                  <a:pos x="15" y="106"/>
                </a:cxn>
                <a:cxn ang="0">
                  <a:pos x="19" y="119"/>
                </a:cxn>
                <a:cxn ang="0">
                  <a:pos x="27" y="127"/>
                </a:cxn>
                <a:cxn ang="0">
                  <a:pos x="37" y="130"/>
                </a:cxn>
                <a:cxn ang="0">
                  <a:pos x="48" y="127"/>
                </a:cxn>
                <a:cxn ang="0">
                  <a:pos x="61" y="114"/>
                </a:cxn>
                <a:cxn ang="0">
                  <a:pos x="77" y="89"/>
                </a:cxn>
                <a:cxn ang="0">
                  <a:pos x="90" y="60"/>
                </a:cxn>
                <a:cxn ang="0">
                  <a:pos x="92" y="42"/>
                </a:cxn>
                <a:cxn ang="0">
                  <a:pos x="90" y="29"/>
                </a:cxn>
                <a:cxn ang="0">
                  <a:pos x="82" y="20"/>
                </a:cxn>
                <a:cxn ang="0">
                  <a:pos x="72" y="16"/>
                </a:cxn>
                <a:cxn ang="0">
                  <a:pos x="62" y="19"/>
                </a:cxn>
                <a:cxn ang="0">
                  <a:pos x="47" y="33"/>
                </a:cxn>
                <a:cxn ang="0">
                  <a:pos x="32" y="59"/>
                </a:cxn>
              </a:cxnLst>
              <a:rect l="0" t="0" r="r" b="b"/>
              <a:pathLst>
                <a:path w="108" h="147">
                  <a:moveTo>
                    <a:pt x="17" y="49"/>
                  </a:moveTo>
                  <a:lnTo>
                    <a:pt x="23" y="39"/>
                  </a:lnTo>
                  <a:lnTo>
                    <a:pt x="29" y="29"/>
                  </a:lnTo>
                  <a:lnTo>
                    <a:pt x="34" y="20"/>
                  </a:lnTo>
                  <a:lnTo>
                    <a:pt x="41" y="15"/>
                  </a:lnTo>
                  <a:lnTo>
                    <a:pt x="46" y="9"/>
                  </a:lnTo>
                  <a:lnTo>
                    <a:pt x="52" y="5"/>
                  </a:lnTo>
                  <a:lnTo>
                    <a:pt x="58" y="2"/>
                  </a:lnTo>
                  <a:lnTo>
                    <a:pt x="65" y="0"/>
                  </a:lnTo>
                  <a:lnTo>
                    <a:pt x="71" y="0"/>
                  </a:lnTo>
                  <a:lnTo>
                    <a:pt x="76" y="2"/>
                  </a:lnTo>
                  <a:lnTo>
                    <a:pt x="82" y="3"/>
                  </a:lnTo>
                  <a:lnTo>
                    <a:pt x="89" y="6"/>
                  </a:lnTo>
                  <a:lnTo>
                    <a:pt x="94" y="10"/>
                  </a:lnTo>
                  <a:lnTo>
                    <a:pt x="97" y="13"/>
                  </a:lnTo>
                  <a:lnTo>
                    <a:pt x="100" y="17"/>
                  </a:lnTo>
                  <a:lnTo>
                    <a:pt x="103" y="22"/>
                  </a:lnTo>
                  <a:lnTo>
                    <a:pt x="105" y="26"/>
                  </a:lnTo>
                  <a:lnTo>
                    <a:pt x="106" y="32"/>
                  </a:lnTo>
                  <a:lnTo>
                    <a:pt x="108" y="36"/>
                  </a:lnTo>
                  <a:lnTo>
                    <a:pt x="108" y="42"/>
                  </a:lnTo>
                  <a:lnTo>
                    <a:pt x="108" y="47"/>
                  </a:lnTo>
                  <a:lnTo>
                    <a:pt x="108" y="53"/>
                  </a:lnTo>
                  <a:lnTo>
                    <a:pt x="106" y="59"/>
                  </a:lnTo>
                  <a:lnTo>
                    <a:pt x="105" y="66"/>
                  </a:lnTo>
                  <a:lnTo>
                    <a:pt x="103" y="73"/>
                  </a:lnTo>
                  <a:lnTo>
                    <a:pt x="100" y="80"/>
                  </a:lnTo>
                  <a:lnTo>
                    <a:pt x="96" y="89"/>
                  </a:lnTo>
                  <a:lnTo>
                    <a:pt x="91" y="99"/>
                  </a:lnTo>
                  <a:lnTo>
                    <a:pt x="85" y="109"/>
                  </a:lnTo>
                  <a:lnTo>
                    <a:pt x="80" y="119"/>
                  </a:lnTo>
                  <a:lnTo>
                    <a:pt x="73" y="127"/>
                  </a:lnTo>
                  <a:lnTo>
                    <a:pt x="68" y="133"/>
                  </a:lnTo>
                  <a:lnTo>
                    <a:pt x="62" y="139"/>
                  </a:lnTo>
                  <a:lnTo>
                    <a:pt x="56" y="143"/>
                  </a:lnTo>
                  <a:lnTo>
                    <a:pt x="51" y="146"/>
                  </a:lnTo>
                  <a:lnTo>
                    <a:pt x="44" y="147"/>
                  </a:lnTo>
                  <a:lnTo>
                    <a:pt x="38" y="147"/>
                  </a:lnTo>
                  <a:lnTo>
                    <a:pt x="32" y="146"/>
                  </a:lnTo>
                  <a:lnTo>
                    <a:pt x="25" y="144"/>
                  </a:lnTo>
                  <a:lnTo>
                    <a:pt x="19" y="140"/>
                  </a:lnTo>
                  <a:lnTo>
                    <a:pt x="12" y="134"/>
                  </a:lnTo>
                  <a:lnTo>
                    <a:pt x="6" y="127"/>
                  </a:lnTo>
                  <a:lnTo>
                    <a:pt x="3" y="119"/>
                  </a:lnTo>
                  <a:lnTo>
                    <a:pt x="0" y="110"/>
                  </a:lnTo>
                  <a:lnTo>
                    <a:pt x="0" y="97"/>
                  </a:lnTo>
                  <a:lnTo>
                    <a:pt x="3" y="83"/>
                  </a:lnTo>
                  <a:lnTo>
                    <a:pt x="9" y="67"/>
                  </a:lnTo>
                  <a:lnTo>
                    <a:pt x="17" y="49"/>
                  </a:lnTo>
                  <a:close/>
                  <a:moveTo>
                    <a:pt x="32" y="59"/>
                  </a:moveTo>
                  <a:lnTo>
                    <a:pt x="24" y="73"/>
                  </a:lnTo>
                  <a:lnTo>
                    <a:pt x="19" y="87"/>
                  </a:lnTo>
                  <a:lnTo>
                    <a:pt x="17" y="97"/>
                  </a:lnTo>
                  <a:lnTo>
                    <a:pt x="15" y="106"/>
                  </a:lnTo>
                  <a:lnTo>
                    <a:pt x="17" y="113"/>
                  </a:lnTo>
                  <a:lnTo>
                    <a:pt x="19" y="119"/>
                  </a:lnTo>
                  <a:lnTo>
                    <a:pt x="22" y="124"/>
                  </a:lnTo>
                  <a:lnTo>
                    <a:pt x="27" y="127"/>
                  </a:lnTo>
                  <a:lnTo>
                    <a:pt x="30" y="130"/>
                  </a:lnTo>
                  <a:lnTo>
                    <a:pt x="37" y="130"/>
                  </a:lnTo>
                  <a:lnTo>
                    <a:pt x="42" y="130"/>
                  </a:lnTo>
                  <a:lnTo>
                    <a:pt x="48" y="127"/>
                  </a:lnTo>
                  <a:lnTo>
                    <a:pt x="54" y="123"/>
                  </a:lnTo>
                  <a:lnTo>
                    <a:pt x="61" y="114"/>
                  </a:lnTo>
                  <a:lnTo>
                    <a:pt x="68" y="103"/>
                  </a:lnTo>
                  <a:lnTo>
                    <a:pt x="77" y="89"/>
                  </a:lnTo>
                  <a:lnTo>
                    <a:pt x="85" y="74"/>
                  </a:lnTo>
                  <a:lnTo>
                    <a:pt x="90" y="60"/>
                  </a:lnTo>
                  <a:lnTo>
                    <a:pt x="92" y="50"/>
                  </a:lnTo>
                  <a:lnTo>
                    <a:pt x="92" y="42"/>
                  </a:lnTo>
                  <a:lnTo>
                    <a:pt x="91" y="35"/>
                  </a:lnTo>
                  <a:lnTo>
                    <a:pt x="90" y="29"/>
                  </a:lnTo>
                  <a:lnTo>
                    <a:pt x="86" y="23"/>
                  </a:lnTo>
                  <a:lnTo>
                    <a:pt x="82" y="20"/>
                  </a:lnTo>
                  <a:lnTo>
                    <a:pt x="77" y="17"/>
                  </a:lnTo>
                  <a:lnTo>
                    <a:pt x="72" y="16"/>
                  </a:lnTo>
                  <a:lnTo>
                    <a:pt x="67" y="17"/>
                  </a:lnTo>
                  <a:lnTo>
                    <a:pt x="62" y="19"/>
                  </a:lnTo>
                  <a:lnTo>
                    <a:pt x="54" y="25"/>
                  </a:lnTo>
                  <a:lnTo>
                    <a:pt x="47" y="33"/>
                  </a:lnTo>
                  <a:lnTo>
                    <a:pt x="39" y="45"/>
                  </a:lnTo>
                  <a:lnTo>
                    <a:pt x="32" y="59"/>
                  </a:lnTo>
                  <a:close/>
                </a:path>
              </a:pathLst>
            </a:custGeom>
            <a:grpFill/>
            <a:ln w="0">
              <a:solidFill>
                <a:srgbClr val="000000"/>
              </a:solidFill>
              <a:prstDash val="solid"/>
              <a:round/>
              <a:headEnd/>
              <a:tailEnd/>
            </a:ln>
          </p:spPr>
          <p:txBody>
            <a:bodyPr/>
            <a:lstStyle/>
            <a:p>
              <a:pPr>
                <a:defRPr/>
              </a:pPr>
              <a:endParaRPr lang="es-AR"/>
            </a:p>
          </p:txBody>
        </p:sp>
        <p:sp>
          <p:nvSpPr>
            <p:cNvPr id="34904" name="Line 88"/>
            <p:cNvSpPr>
              <a:spLocks noChangeShapeType="1"/>
            </p:cNvSpPr>
            <p:nvPr/>
          </p:nvSpPr>
          <p:spPr bwMode="auto">
            <a:xfrm flipH="1" flipV="1">
              <a:off x="1548" y="2776"/>
              <a:ext cx="6" cy="5"/>
            </a:xfrm>
            <a:prstGeom prst="line">
              <a:avLst/>
            </a:prstGeom>
            <a:grpFill/>
            <a:ln w="26988">
              <a:solidFill>
                <a:srgbClr val="0000FF"/>
              </a:solidFill>
              <a:round/>
              <a:headEnd/>
              <a:tailEnd/>
            </a:ln>
          </p:spPr>
          <p:txBody>
            <a:bodyPr/>
            <a:lstStyle/>
            <a:p>
              <a:pPr>
                <a:defRPr/>
              </a:pPr>
              <a:endParaRPr lang="es-AR"/>
            </a:p>
          </p:txBody>
        </p:sp>
        <p:sp>
          <p:nvSpPr>
            <p:cNvPr id="34905" name="Freeform 89"/>
            <p:cNvSpPr>
              <a:spLocks/>
            </p:cNvSpPr>
            <p:nvPr/>
          </p:nvSpPr>
          <p:spPr bwMode="auto">
            <a:xfrm>
              <a:off x="1026" y="2392"/>
              <a:ext cx="522" cy="384"/>
            </a:xfrm>
            <a:custGeom>
              <a:avLst/>
              <a:gdLst/>
              <a:ahLst/>
              <a:cxnLst>
                <a:cxn ang="0">
                  <a:pos x="1563" y="1150"/>
                </a:cxn>
                <a:cxn ang="0">
                  <a:pos x="1527" y="1120"/>
                </a:cxn>
                <a:cxn ang="0">
                  <a:pos x="1500" y="1095"/>
                </a:cxn>
                <a:cxn ang="0">
                  <a:pos x="1478" y="1077"/>
                </a:cxn>
                <a:cxn ang="0">
                  <a:pos x="1453" y="1056"/>
                </a:cxn>
                <a:cxn ang="0">
                  <a:pos x="1415" y="1027"/>
                </a:cxn>
                <a:cxn ang="0">
                  <a:pos x="1394" y="1011"/>
                </a:cxn>
                <a:cxn ang="0">
                  <a:pos x="1370" y="993"/>
                </a:cxn>
                <a:cxn ang="0">
                  <a:pos x="1330" y="964"/>
                </a:cxn>
                <a:cxn ang="0">
                  <a:pos x="1310" y="950"/>
                </a:cxn>
                <a:cxn ang="0">
                  <a:pos x="1280" y="929"/>
                </a:cxn>
                <a:cxn ang="0">
                  <a:pos x="1246" y="907"/>
                </a:cxn>
                <a:cxn ang="0">
                  <a:pos x="1226" y="893"/>
                </a:cxn>
                <a:cxn ang="0">
                  <a:pos x="1184" y="866"/>
                </a:cxn>
                <a:cxn ang="0">
                  <a:pos x="1162" y="852"/>
                </a:cxn>
                <a:cxn ang="0">
                  <a:pos x="1133" y="833"/>
                </a:cxn>
                <a:cxn ang="0">
                  <a:pos x="1098" y="812"/>
                </a:cxn>
                <a:cxn ang="0">
                  <a:pos x="1078" y="799"/>
                </a:cxn>
                <a:cxn ang="0">
                  <a:pos x="1035" y="773"/>
                </a:cxn>
                <a:cxn ang="0">
                  <a:pos x="1013" y="761"/>
                </a:cxn>
                <a:cxn ang="0">
                  <a:pos x="977" y="738"/>
                </a:cxn>
                <a:cxn ang="0">
                  <a:pos x="950" y="724"/>
                </a:cxn>
                <a:cxn ang="0">
                  <a:pos x="921" y="706"/>
                </a:cxn>
                <a:cxn ang="0">
                  <a:pos x="887" y="688"/>
                </a:cxn>
                <a:cxn ang="0">
                  <a:pos x="864" y="675"/>
                </a:cxn>
                <a:cxn ang="0">
                  <a:pos x="824" y="652"/>
                </a:cxn>
                <a:cxn ang="0">
                  <a:pos x="802" y="641"/>
                </a:cxn>
                <a:cxn ang="0">
                  <a:pos x="761" y="618"/>
                </a:cxn>
                <a:cxn ang="0">
                  <a:pos x="739" y="607"/>
                </a:cxn>
                <a:cxn ang="0">
                  <a:pos x="697" y="584"/>
                </a:cxn>
                <a:cxn ang="0">
                  <a:pos x="676" y="572"/>
                </a:cxn>
                <a:cxn ang="0">
                  <a:pos x="633" y="550"/>
                </a:cxn>
                <a:cxn ang="0">
                  <a:pos x="613" y="540"/>
                </a:cxn>
                <a:cxn ang="0">
                  <a:pos x="570" y="517"/>
                </a:cxn>
                <a:cxn ang="0">
                  <a:pos x="550" y="507"/>
                </a:cxn>
                <a:cxn ang="0">
                  <a:pos x="507" y="484"/>
                </a:cxn>
                <a:cxn ang="0">
                  <a:pos x="485" y="473"/>
                </a:cxn>
                <a:cxn ang="0">
                  <a:pos x="452" y="453"/>
                </a:cxn>
                <a:cxn ang="0">
                  <a:pos x="422" y="431"/>
                </a:cxn>
                <a:cxn ang="0">
                  <a:pos x="402" y="413"/>
                </a:cxn>
                <a:cxn ang="0">
                  <a:pos x="379" y="389"/>
                </a:cxn>
                <a:cxn ang="0">
                  <a:pos x="350" y="357"/>
                </a:cxn>
                <a:cxn ang="0">
                  <a:pos x="324" y="326"/>
                </a:cxn>
                <a:cxn ang="0">
                  <a:pos x="296" y="295"/>
                </a:cxn>
                <a:cxn ang="0">
                  <a:pos x="274" y="270"/>
                </a:cxn>
                <a:cxn ang="0">
                  <a:pos x="253" y="248"/>
                </a:cxn>
                <a:cxn ang="0">
                  <a:pos x="233" y="225"/>
                </a:cxn>
                <a:cxn ang="0">
                  <a:pos x="206" y="198"/>
                </a:cxn>
                <a:cxn ang="0">
                  <a:pos x="176" y="166"/>
                </a:cxn>
                <a:cxn ang="0">
                  <a:pos x="148" y="139"/>
                </a:cxn>
                <a:cxn ang="0">
                  <a:pos x="126" y="118"/>
                </a:cxn>
                <a:cxn ang="0">
                  <a:pos x="105" y="98"/>
                </a:cxn>
                <a:cxn ang="0">
                  <a:pos x="77" y="71"/>
                </a:cxn>
                <a:cxn ang="0">
                  <a:pos x="43" y="40"/>
                </a:cxn>
                <a:cxn ang="0">
                  <a:pos x="22" y="20"/>
                </a:cxn>
                <a:cxn ang="0">
                  <a:pos x="0" y="0"/>
                </a:cxn>
              </a:cxnLst>
              <a:rect l="0" t="0" r="r" b="b"/>
              <a:pathLst>
                <a:path w="1564" h="1151">
                  <a:moveTo>
                    <a:pt x="1564" y="1151"/>
                  </a:moveTo>
                  <a:lnTo>
                    <a:pt x="1563" y="1150"/>
                  </a:lnTo>
                  <a:lnTo>
                    <a:pt x="1543" y="1132"/>
                  </a:lnTo>
                  <a:lnTo>
                    <a:pt x="1527" y="1120"/>
                  </a:lnTo>
                  <a:lnTo>
                    <a:pt x="1521" y="1114"/>
                  </a:lnTo>
                  <a:lnTo>
                    <a:pt x="1500" y="1095"/>
                  </a:lnTo>
                  <a:lnTo>
                    <a:pt x="1491" y="1088"/>
                  </a:lnTo>
                  <a:lnTo>
                    <a:pt x="1478" y="1077"/>
                  </a:lnTo>
                  <a:lnTo>
                    <a:pt x="1458" y="1060"/>
                  </a:lnTo>
                  <a:lnTo>
                    <a:pt x="1453" y="1056"/>
                  </a:lnTo>
                  <a:lnTo>
                    <a:pt x="1437" y="1043"/>
                  </a:lnTo>
                  <a:lnTo>
                    <a:pt x="1415" y="1027"/>
                  </a:lnTo>
                  <a:lnTo>
                    <a:pt x="1413" y="1024"/>
                  </a:lnTo>
                  <a:lnTo>
                    <a:pt x="1394" y="1011"/>
                  </a:lnTo>
                  <a:lnTo>
                    <a:pt x="1373" y="996"/>
                  </a:lnTo>
                  <a:lnTo>
                    <a:pt x="1370" y="993"/>
                  </a:lnTo>
                  <a:lnTo>
                    <a:pt x="1352" y="980"/>
                  </a:lnTo>
                  <a:lnTo>
                    <a:pt x="1330" y="964"/>
                  </a:lnTo>
                  <a:lnTo>
                    <a:pt x="1325" y="960"/>
                  </a:lnTo>
                  <a:lnTo>
                    <a:pt x="1310" y="950"/>
                  </a:lnTo>
                  <a:lnTo>
                    <a:pt x="1289" y="936"/>
                  </a:lnTo>
                  <a:lnTo>
                    <a:pt x="1280" y="929"/>
                  </a:lnTo>
                  <a:lnTo>
                    <a:pt x="1267" y="920"/>
                  </a:lnTo>
                  <a:lnTo>
                    <a:pt x="1246" y="907"/>
                  </a:lnTo>
                  <a:lnTo>
                    <a:pt x="1232" y="897"/>
                  </a:lnTo>
                  <a:lnTo>
                    <a:pt x="1226" y="893"/>
                  </a:lnTo>
                  <a:lnTo>
                    <a:pt x="1204" y="879"/>
                  </a:lnTo>
                  <a:lnTo>
                    <a:pt x="1184" y="866"/>
                  </a:lnTo>
                  <a:lnTo>
                    <a:pt x="1183" y="865"/>
                  </a:lnTo>
                  <a:lnTo>
                    <a:pt x="1162" y="852"/>
                  </a:lnTo>
                  <a:lnTo>
                    <a:pt x="1141" y="837"/>
                  </a:lnTo>
                  <a:lnTo>
                    <a:pt x="1133" y="833"/>
                  </a:lnTo>
                  <a:lnTo>
                    <a:pt x="1119" y="825"/>
                  </a:lnTo>
                  <a:lnTo>
                    <a:pt x="1098" y="812"/>
                  </a:lnTo>
                  <a:lnTo>
                    <a:pt x="1083" y="802"/>
                  </a:lnTo>
                  <a:lnTo>
                    <a:pt x="1078" y="799"/>
                  </a:lnTo>
                  <a:lnTo>
                    <a:pt x="1056" y="786"/>
                  </a:lnTo>
                  <a:lnTo>
                    <a:pt x="1035" y="773"/>
                  </a:lnTo>
                  <a:lnTo>
                    <a:pt x="1030" y="771"/>
                  </a:lnTo>
                  <a:lnTo>
                    <a:pt x="1013" y="761"/>
                  </a:lnTo>
                  <a:lnTo>
                    <a:pt x="993" y="748"/>
                  </a:lnTo>
                  <a:lnTo>
                    <a:pt x="977" y="738"/>
                  </a:lnTo>
                  <a:lnTo>
                    <a:pt x="972" y="736"/>
                  </a:lnTo>
                  <a:lnTo>
                    <a:pt x="950" y="724"/>
                  </a:lnTo>
                  <a:lnTo>
                    <a:pt x="930" y="711"/>
                  </a:lnTo>
                  <a:lnTo>
                    <a:pt x="921" y="706"/>
                  </a:lnTo>
                  <a:lnTo>
                    <a:pt x="908" y="699"/>
                  </a:lnTo>
                  <a:lnTo>
                    <a:pt x="887" y="688"/>
                  </a:lnTo>
                  <a:lnTo>
                    <a:pt x="866" y="675"/>
                  </a:lnTo>
                  <a:lnTo>
                    <a:pt x="864" y="675"/>
                  </a:lnTo>
                  <a:lnTo>
                    <a:pt x="845" y="664"/>
                  </a:lnTo>
                  <a:lnTo>
                    <a:pt x="824" y="652"/>
                  </a:lnTo>
                  <a:lnTo>
                    <a:pt x="807" y="642"/>
                  </a:lnTo>
                  <a:lnTo>
                    <a:pt x="802" y="641"/>
                  </a:lnTo>
                  <a:lnTo>
                    <a:pt x="782" y="629"/>
                  </a:lnTo>
                  <a:lnTo>
                    <a:pt x="761" y="618"/>
                  </a:lnTo>
                  <a:lnTo>
                    <a:pt x="749" y="611"/>
                  </a:lnTo>
                  <a:lnTo>
                    <a:pt x="739" y="607"/>
                  </a:lnTo>
                  <a:lnTo>
                    <a:pt x="718" y="595"/>
                  </a:lnTo>
                  <a:lnTo>
                    <a:pt x="697" y="584"/>
                  </a:lnTo>
                  <a:lnTo>
                    <a:pt x="689" y="580"/>
                  </a:lnTo>
                  <a:lnTo>
                    <a:pt x="676" y="572"/>
                  </a:lnTo>
                  <a:lnTo>
                    <a:pt x="655" y="561"/>
                  </a:lnTo>
                  <a:lnTo>
                    <a:pt x="633" y="550"/>
                  </a:lnTo>
                  <a:lnTo>
                    <a:pt x="628" y="548"/>
                  </a:lnTo>
                  <a:lnTo>
                    <a:pt x="613" y="540"/>
                  </a:lnTo>
                  <a:lnTo>
                    <a:pt x="591" y="528"/>
                  </a:lnTo>
                  <a:lnTo>
                    <a:pt x="570" y="517"/>
                  </a:lnTo>
                  <a:lnTo>
                    <a:pt x="567" y="515"/>
                  </a:lnTo>
                  <a:lnTo>
                    <a:pt x="550" y="507"/>
                  </a:lnTo>
                  <a:lnTo>
                    <a:pt x="528" y="496"/>
                  </a:lnTo>
                  <a:lnTo>
                    <a:pt x="507" y="484"/>
                  </a:lnTo>
                  <a:lnTo>
                    <a:pt x="507" y="484"/>
                  </a:lnTo>
                  <a:lnTo>
                    <a:pt x="485" y="473"/>
                  </a:lnTo>
                  <a:lnTo>
                    <a:pt x="465" y="460"/>
                  </a:lnTo>
                  <a:lnTo>
                    <a:pt x="452" y="453"/>
                  </a:lnTo>
                  <a:lnTo>
                    <a:pt x="444" y="447"/>
                  </a:lnTo>
                  <a:lnTo>
                    <a:pt x="422" y="431"/>
                  </a:lnTo>
                  <a:lnTo>
                    <a:pt x="409" y="420"/>
                  </a:lnTo>
                  <a:lnTo>
                    <a:pt x="402" y="413"/>
                  </a:lnTo>
                  <a:lnTo>
                    <a:pt x="380" y="390"/>
                  </a:lnTo>
                  <a:lnTo>
                    <a:pt x="379" y="389"/>
                  </a:lnTo>
                  <a:lnTo>
                    <a:pt x="359" y="366"/>
                  </a:lnTo>
                  <a:lnTo>
                    <a:pt x="350" y="357"/>
                  </a:lnTo>
                  <a:lnTo>
                    <a:pt x="337" y="342"/>
                  </a:lnTo>
                  <a:lnTo>
                    <a:pt x="324" y="326"/>
                  </a:lnTo>
                  <a:lnTo>
                    <a:pt x="317" y="317"/>
                  </a:lnTo>
                  <a:lnTo>
                    <a:pt x="296" y="295"/>
                  </a:lnTo>
                  <a:lnTo>
                    <a:pt x="295" y="293"/>
                  </a:lnTo>
                  <a:lnTo>
                    <a:pt x="274" y="270"/>
                  </a:lnTo>
                  <a:lnTo>
                    <a:pt x="267" y="262"/>
                  </a:lnTo>
                  <a:lnTo>
                    <a:pt x="253" y="248"/>
                  </a:lnTo>
                  <a:lnTo>
                    <a:pt x="236" y="230"/>
                  </a:lnTo>
                  <a:lnTo>
                    <a:pt x="233" y="225"/>
                  </a:lnTo>
                  <a:lnTo>
                    <a:pt x="211" y="203"/>
                  </a:lnTo>
                  <a:lnTo>
                    <a:pt x="206" y="198"/>
                  </a:lnTo>
                  <a:lnTo>
                    <a:pt x="190" y="182"/>
                  </a:lnTo>
                  <a:lnTo>
                    <a:pt x="176" y="166"/>
                  </a:lnTo>
                  <a:lnTo>
                    <a:pt x="169" y="161"/>
                  </a:lnTo>
                  <a:lnTo>
                    <a:pt x="148" y="139"/>
                  </a:lnTo>
                  <a:lnTo>
                    <a:pt x="143" y="135"/>
                  </a:lnTo>
                  <a:lnTo>
                    <a:pt x="126" y="118"/>
                  </a:lnTo>
                  <a:lnTo>
                    <a:pt x="110" y="102"/>
                  </a:lnTo>
                  <a:lnTo>
                    <a:pt x="105" y="98"/>
                  </a:lnTo>
                  <a:lnTo>
                    <a:pt x="85" y="78"/>
                  </a:lnTo>
                  <a:lnTo>
                    <a:pt x="77" y="71"/>
                  </a:lnTo>
                  <a:lnTo>
                    <a:pt x="63" y="58"/>
                  </a:lnTo>
                  <a:lnTo>
                    <a:pt x="43" y="40"/>
                  </a:lnTo>
                  <a:lnTo>
                    <a:pt x="42" y="38"/>
                  </a:lnTo>
                  <a:lnTo>
                    <a:pt x="22" y="20"/>
                  </a:lnTo>
                  <a:lnTo>
                    <a:pt x="9" y="8"/>
                  </a:lnTo>
                  <a:lnTo>
                    <a:pt x="0" y="0"/>
                  </a:lnTo>
                </a:path>
              </a:pathLst>
            </a:custGeom>
            <a:grpFill/>
            <a:ln w="26988">
              <a:solidFill>
                <a:srgbClr val="0000FF"/>
              </a:solidFill>
              <a:prstDash val="solid"/>
              <a:round/>
              <a:headEnd/>
              <a:tailEnd/>
            </a:ln>
          </p:spPr>
          <p:txBody>
            <a:bodyPr/>
            <a:lstStyle/>
            <a:p>
              <a:pPr>
                <a:defRPr/>
              </a:pPr>
              <a:endParaRPr lang="es-AR"/>
            </a:p>
          </p:txBody>
        </p:sp>
        <p:sp>
          <p:nvSpPr>
            <p:cNvPr id="34906" name="Line 90"/>
            <p:cNvSpPr>
              <a:spLocks noChangeShapeType="1"/>
            </p:cNvSpPr>
            <p:nvPr/>
          </p:nvSpPr>
          <p:spPr bwMode="auto">
            <a:xfrm>
              <a:off x="1026" y="2392"/>
              <a:ext cx="1" cy="1"/>
            </a:xfrm>
            <a:prstGeom prst="line">
              <a:avLst/>
            </a:prstGeom>
            <a:grpFill/>
            <a:ln w="26988">
              <a:solidFill>
                <a:srgbClr val="0000FF"/>
              </a:solidFill>
              <a:round/>
              <a:headEnd/>
              <a:tailEnd/>
            </a:ln>
          </p:spPr>
          <p:txBody>
            <a:bodyPr/>
            <a:lstStyle/>
            <a:p>
              <a:pPr>
                <a:defRPr/>
              </a:pPr>
              <a:endParaRPr lang="es-AR"/>
            </a:p>
          </p:txBody>
        </p:sp>
        <p:sp>
          <p:nvSpPr>
            <p:cNvPr id="34907" name="Freeform 91"/>
            <p:cNvSpPr>
              <a:spLocks noEditPoints="1"/>
            </p:cNvSpPr>
            <p:nvPr/>
          </p:nvSpPr>
          <p:spPr bwMode="auto">
            <a:xfrm>
              <a:off x="921" y="2294"/>
              <a:ext cx="39" cy="48"/>
            </a:xfrm>
            <a:custGeom>
              <a:avLst/>
              <a:gdLst/>
              <a:ahLst/>
              <a:cxnLst>
                <a:cxn ang="0">
                  <a:pos x="46" y="42"/>
                </a:cxn>
                <a:cxn ang="0">
                  <a:pos x="44" y="28"/>
                </a:cxn>
                <a:cxn ang="0">
                  <a:pos x="51" y="15"/>
                </a:cxn>
                <a:cxn ang="0">
                  <a:pos x="67" y="1"/>
                </a:cxn>
                <a:cxn ang="0">
                  <a:pos x="87" y="1"/>
                </a:cxn>
                <a:cxn ang="0">
                  <a:pos x="107" y="15"/>
                </a:cxn>
                <a:cxn ang="0">
                  <a:pos x="118" y="38"/>
                </a:cxn>
                <a:cxn ang="0">
                  <a:pos x="115" y="61"/>
                </a:cxn>
                <a:cxn ang="0">
                  <a:pos x="105" y="75"/>
                </a:cxn>
                <a:cxn ang="0">
                  <a:pos x="92" y="79"/>
                </a:cxn>
                <a:cxn ang="0">
                  <a:pos x="78" y="78"/>
                </a:cxn>
                <a:cxn ang="0">
                  <a:pos x="86" y="97"/>
                </a:cxn>
                <a:cxn ang="0">
                  <a:pos x="83" y="115"/>
                </a:cxn>
                <a:cxn ang="0">
                  <a:pos x="72" y="134"/>
                </a:cxn>
                <a:cxn ang="0">
                  <a:pos x="51" y="145"/>
                </a:cxn>
                <a:cxn ang="0">
                  <a:pos x="27" y="139"/>
                </a:cxn>
                <a:cxn ang="0">
                  <a:pos x="6" y="118"/>
                </a:cxn>
                <a:cxn ang="0">
                  <a:pos x="0" y="92"/>
                </a:cxn>
                <a:cxn ang="0">
                  <a:pos x="9" y="67"/>
                </a:cxn>
                <a:cxn ang="0">
                  <a:pos x="22" y="54"/>
                </a:cxn>
                <a:cxn ang="0">
                  <a:pos x="38" y="50"/>
                </a:cxn>
                <a:cxn ang="0">
                  <a:pos x="63" y="25"/>
                </a:cxn>
                <a:cxn ang="0">
                  <a:pos x="59" y="40"/>
                </a:cxn>
                <a:cxn ang="0">
                  <a:pos x="62" y="52"/>
                </a:cxn>
                <a:cxn ang="0">
                  <a:pos x="72" y="62"/>
                </a:cxn>
                <a:cxn ang="0">
                  <a:pos x="83" y="65"/>
                </a:cxn>
                <a:cxn ang="0">
                  <a:pos x="95" y="60"/>
                </a:cxn>
                <a:cxn ang="0">
                  <a:pos x="101" y="48"/>
                </a:cxn>
                <a:cxn ang="0">
                  <a:pos x="101" y="34"/>
                </a:cxn>
                <a:cxn ang="0">
                  <a:pos x="94" y="22"/>
                </a:cxn>
                <a:cxn ang="0">
                  <a:pos x="82" y="17"/>
                </a:cxn>
                <a:cxn ang="0">
                  <a:pos x="70" y="20"/>
                </a:cxn>
                <a:cxn ang="0">
                  <a:pos x="22" y="78"/>
                </a:cxn>
                <a:cxn ang="0">
                  <a:pos x="17" y="88"/>
                </a:cxn>
                <a:cxn ang="0">
                  <a:pos x="15" y="101"/>
                </a:cxn>
                <a:cxn ang="0">
                  <a:pos x="19" y="112"/>
                </a:cxn>
                <a:cxn ang="0">
                  <a:pos x="27" y="121"/>
                </a:cxn>
                <a:cxn ang="0">
                  <a:pos x="42" y="128"/>
                </a:cxn>
                <a:cxn ang="0">
                  <a:pos x="56" y="124"/>
                </a:cxn>
                <a:cxn ang="0">
                  <a:pos x="67" y="109"/>
                </a:cxn>
                <a:cxn ang="0">
                  <a:pos x="70" y="92"/>
                </a:cxn>
                <a:cxn ang="0">
                  <a:pos x="63" y="77"/>
                </a:cxn>
                <a:cxn ang="0">
                  <a:pos x="49" y="67"/>
                </a:cxn>
                <a:cxn ang="0">
                  <a:pos x="34" y="67"/>
                </a:cxn>
                <a:cxn ang="0">
                  <a:pos x="22" y="78"/>
                </a:cxn>
              </a:cxnLst>
              <a:rect l="0" t="0" r="r" b="b"/>
              <a:pathLst>
                <a:path w="118" h="145">
                  <a:moveTo>
                    <a:pt x="49" y="54"/>
                  </a:moveTo>
                  <a:lnTo>
                    <a:pt x="47" y="48"/>
                  </a:lnTo>
                  <a:lnTo>
                    <a:pt x="46" y="42"/>
                  </a:lnTo>
                  <a:lnTo>
                    <a:pt x="44" y="38"/>
                  </a:lnTo>
                  <a:lnTo>
                    <a:pt x="44" y="32"/>
                  </a:lnTo>
                  <a:lnTo>
                    <a:pt x="44" y="28"/>
                  </a:lnTo>
                  <a:lnTo>
                    <a:pt x="46" y="24"/>
                  </a:lnTo>
                  <a:lnTo>
                    <a:pt x="48" y="20"/>
                  </a:lnTo>
                  <a:lnTo>
                    <a:pt x="51" y="15"/>
                  </a:lnTo>
                  <a:lnTo>
                    <a:pt x="54" y="8"/>
                  </a:lnTo>
                  <a:lnTo>
                    <a:pt x="61" y="4"/>
                  </a:lnTo>
                  <a:lnTo>
                    <a:pt x="67" y="1"/>
                  </a:lnTo>
                  <a:lnTo>
                    <a:pt x="73" y="0"/>
                  </a:lnTo>
                  <a:lnTo>
                    <a:pt x="81" y="0"/>
                  </a:lnTo>
                  <a:lnTo>
                    <a:pt x="87" y="1"/>
                  </a:lnTo>
                  <a:lnTo>
                    <a:pt x="95" y="5"/>
                  </a:lnTo>
                  <a:lnTo>
                    <a:pt x="101" y="10"/>
                  </a:lnTo>
                  <a:lnTo>
                    <a:pt x="107" y="15"/>
                  </a:lnTo>
                  <a:lnTo>
                    <a:pt x="113" y="22"/>
                  </a:lnTo>
                  <a:lnTo>
                    <a:pt x="116" y="30"/>
                  </a:lnTo>
                  <a:lnTo>
                    <a:pt x="118" y="38"/>
                  </a:lnTo>
                  <a:lnTo>
                    <a:pt x="118" y="47"/>
                  </a:lnTo>
                  <a:lnTo>
                    <a:pt x="118" y="54"/>
                  </a:lnTo>
                  <a:lnTo>
                    <a:pt x="115" y="61"/>
                  </a:lnTo>
                  <a:lnTo>
                    <a:pt x="111" y="68"/>
                  </a:lnTo>
                  <a:lnTo>
                    <a:pt x="107" y="71"/>
                  </a:lnTo>
                  <a:lnTo>
                    <a:pt x="105" y="75"/>
                  </a:lnTo>
                  <a:lnTo>
                    <a:pt x="101" y="77"/>
                  </a:lnTo>
                  <a:lnTo>
                    <a:pt x="97" y="79"/>
                  </a:lnTo>
                  <a:lnTo>
                    <a:pt x="92" y="79"/>
                  </a:lnTo>
                  <a:lnTo>
                    <a:pt x="89" y="81"/>
                  </a:lnTo>
                  <a:lnTo>
                    <a:pt x="83" y="79"/>
                  </a:lnTo>
                  <a:lnTo>
                    <a:pt x="78" y="78"/>
                  </a:lnTo>
                  <a:lnTo>
                    <a:pt x="82" y="85"/>
                  </a:lnTo>
                  <a:lnTo>
                    <a:pt x="85" y="91"/>
                  </a:lnTo>
                  <a:lnTo>
                    <a:pt x="86" y="97"/>
                  </a:lnTo>
                  <a:lnTo>
                    <a:pt x="86" y="104"/>
                  </a:lnTo>
                  <a:lnTo>
                    <a:pt x="85" y="109"/>
                  </a:lnTo>
                  <a:lnTo>
                    <a:pt x="83" y="115"/>
                  </a:lnTo>
                  <a:lnTo>
                    <a:pt x="81" y="121"/>
                  </a:lnTo>
                  <a:lnTo>
                    <a:pt x="77" y="127"/>
                  </a:lnTo>
                  <a:lnTo>
                    <a:pt x="72" y="134"/>
                  </a:lnTo>
                  <a:lnTo>
                    <a:pt x="66" y="139"/>
                  </a:lnTo>
                  <a:lnTo>
                    <a:pt x="58" y="142"/>
                  </a:lnTo>
                  <a:lnTo>
                    <a:pt x="51" y="145"/>
                  </a:lnTo>
                  <a:lnTo>
                    <a:pt x="42" y="145"/>
                  </a:lnTo>
                  <a:lnTo>
                    <a:pt x="34" y="144"/>
                  </a:lnTo>
                  <a:lnTo>
                    <a:pt x="27" y="139"/>
                  </a:lnTo>
                  <a:lnTo>
                    <a:pt x="18" y="134"/>
                  </a:lnTo>
                  <a:lnTo>
                    <a:pt x="11" y="127"/>
                  </a:lnTo>
                  <a:lnTo>
                    <a:pt x="6" y="118"/>
                  </a:lnTo>
                  <a:lnTo>
                    <a:pt x="3" y="111"/>
                  </a:lnTo>
                  <a:lnTo>
                    <a:pt x="0" y="101"/>
                  </a:lnTo>
                  <a:lnTo>
                    <a:pt x="0" y="92"/>
                  </a:lnTo>
                  <a:lnTo>
                    <a:pt x="1" y="82"/>
                  </a:lnTo>
                  <a:lnTo>
                    <a:pt x="4" y="74"/>
                  </a:lnTo>
                  <a:lnTo>
                    <a:pt x="9" y="67"/>
                  </a:lnTo>
                  <a:lnTo>
                    <a:pt x="13" y="61"/>
                  </a:lnTo>
                  <a:lnTo>
                    <a:pt x="17" y="57"/>
                  </a:lnTo>
                  <a:lnTo>
                    <a:pt x="22" y="54"/>
                  </a:lnTo>
                  <a:lnTo>
                    <a:pt x="27" y="51"/>
                  </a:lnTo>
                  <a:lnTo>
                    <a:pt x="33" y="50"/>
                  </a:lnTo>
                  <a:lnTo>
                    <a:pt x="38" y="50"/>
                  </a:lnTo>
                  <a:lnTo>
                    <a:pt x="43" y="51"/>
                  </a:lnTo>
                  <a:lnTo>
                    <a:pt x="49" y="54"/>
                  </a:lnTo>
                  <a:close/>
                  <a:moveTo>
                    <a:pt x="63" y="25"/>
                  </a:moveTo>
                  <a:lnTo>
                    <a:pt x="61" y="30"/>
                  </a:lnTo>
                  <a:lnTo>
                    <a:pt x="59" y="34"/>
                  </a:lnTo>
                  <a:lnTo>
                    <a:pt x="59" y="40"/>
                  </a:lnTo>
                  <a:lnTo>
                    <a:pt x="59" y="44"/>
                  </a:lnTo>
                  <a:lnTo>
                    <a:pt x="59" y="48"/>
                  </a:lnTo>
                  <a:lnTo>
                    <a:pt x="62" y="52"/>
                  </a:lnTo>
                  <a:lnTo>
                    <a:pt x="65" y="57"/>
                  </a:lnTo>
                  <a:lnTo>
                    <a:pt x="68" y="60"/>
                  </a:lnTo>
                  <a:lnTo>
                    <a:pt x="72" y="62"/>
                  </a:lnTo>
                  <a:lnTo>
                    <a:pt x="76" y="65"/>
                  </a:lnTo>
                  <a:lnTo>
                    <a:pt x="80" y="65"/>
                  </a:lnTo>
                  <a:lnTo>
                    <a:pt x="83" y="65"/>
                  </a:lnTo>
                  <a:lnTo>
                    <a:pt x="87" y="64"/>
                  </a:lnTo>
                  <a:lnTo>
                    <a:pt x="91" y="62"/>
                  </a:lnTo>
                  <a:lnTo>
                    <a:pt x="95" y="60"/>
                  </a:lnTo>
                  <a:lnTo>
                    <a:pt x="97" y="57"/>
                  </a:lnTo>
                  <a:lnTo>
                    <a:pt x="100" y="52"/>
                  </a:lnTo>
                  <a:lnTo>
                    <a:pt x="101" y="48"/>
                  </a:lnTo>
                  <a:lnTo>
                    <a:pt x="102" y="42"/>
                  </a:lnTo>
                  <a:lnTo>
                    <a:pt x="102" y="38"/>
                  </a:lnTo>
                  <a:lnTo>
                    <a:pt x="101" y="34"/>
                  </a:lnTo>
                  <a:lnTo>
                    <a:pt x="99" y="30"/>
                  </a:lnTo>
                  <a:lnTo>
                    <a:pt x="97" y="25"/>
                  </a:lnTo>
                  <a:lnTo>
                    <a:pt x="94" y="22"/>
                  </a:lnTo>
                  <a:lnTo>
                    <a:pt x="90" y="20"/>
                  </a:lnTo>
                  <a:lnTo>
                    <a:pt x="86" y="18"/>
                  </a:lnTo>
                  <a:lnTo>
                    <a:pt x="82" y="17"/>
                  </a:lnTo>
                  <a:lnTo>
                    <a:pt x="77" y="17"/>
                  </a:lnTo>
                  <a:lnTo>
                    <a:pt x="73" y="18"/>
                  </a:lnTo>
                  <a:lnTo>
                    <a:pt x="70" y="20"/>
                  </a:lnTo>
                  <a:lnTo>
                    <a:pt x="67" y="22"/>
                  </a:lnTo>
                  <a:lnTo>
                    <a:pt x="63" y="25"/>
                  </a:lnTo>
                  <a:close/>
                  <a:moveTo>
                    <a:pt x="22" y="78"/>
                  </a:moveTo>
                  <a:lnTo>
                    <a:pt x="20" y="81"/>
                  </a:lnTo>
                  <a:lnTo>
                    <a:pt x="18" y="85"/>
                  </a:lnTo>
                  <a:lnTo>
                    <a:pt x="17" y="88"/>
                  </a:lnTo>
                  <a:lnTo>
                    <a:pt x="17" y="92"/>
                  </a:lnTo>
                  <a:lnTo>
                    <a:pt x="15" y="97"/>
                  </a:lnTo>
                  <a:lnTo>
                    <a:pt x="15" y="101"/>
                  </a:lnTo>
                  <a:lnTo>
                    <a:pt x="17" y="105"/>
                  </a:lnTo>
                  <a:lnTo>
                    <a:pt x="18" y="108"/>
                  </a:lnTo>
                  <a:lnTo>
                    <a:pt x="19" y="112"/>
                  </a:lnTo>
                  <a:lnTo>
                    <a:pt x="22" y="115"/>
                  </a:lnTo>
                  <a:lnTo>
                    <a:pt x="24" y="118"/>
                  </a:lnTo>
                  <a:lnTo>
                    <a:pt x="27" y="121"/>
                  </a:lnTo>
                  <a:lnTo>
                    <a:pt x="32" y="125"/>
                  </a:lnTo>
                  <a:lnTo>
                    <a:pt x="37" y="127"/>
                  </a:lnTo>
                  <a:lnTo>
                    <a:pt x="42" y="128"/>
                  </a:lnTo>
                  <a:lnTo>
                    <a:pt x="47" y="128"/>
                  </a:lnTo>
                  <a:lnTo>
                    <a:pt x="52" y="127"/>
                  </a:lnTo>
                  <a:lnTo>
                    <a:pt x="56" y="124"/>
                  </a:lnTo>
                  <a:lnTo>
                    <a:pt x="61" y="121"/>
                  </a:lnTo>
                  <a:lnTo>
                    <a:pt x="65" y="115"/>
                  </a:lnTo>
                  <a:lnTo>
                    <a:pt x="67" y="109"/>
                  </a:lnTo>
                  <a:lnTo>
                    <a:pt x="70" y="104"/>
                  </a:lnTo>
                  <a:lnTo>
                    <a:pt x="71" y="98"/>
                  </a:lnTo>
                  <a:lnTo>
                    <a:pt x="70" y="92"/>
                  </a:lnTo>
                  <a:lnTo>
                    <a:pt x="68" y="87"/>
                  </a:lnTo>
                  <a:lnTo>
                    <a:pt x="67" y="81"/>
                  </a:lnTo>
                  <a:lnTo>
                    <a:pt x="63" y="77"/>
                  </a:lnTo>
                  <a:lnTo>
                    <a:pt x="59" y="72"/>
                  </a:lnTo>
                  <a:lnTo>
                    <a:pt x="54" y="68"/>
                  </a:lnTo>
                  <a:lnTo>
                    <a:pt x="49" y="67"/>
                  </a:lnTo>
                  <a:lnTo>
                    <a:pt x="44" y="65"/>
                  </a:lnTo>
                  <a:lnTo>
                    <a:pt x="39" y="65"/>
                  </a:lnTo>
                  <a:lnTo>
                    <a:pt x="34" y="67"/>
                  </a:lnTo>
                  <a:lnTo>
                    <a:pt x="29" y="70"/>
                  </a:lnTo>
                  <a:lnTo>
                    <a:pt x="25" y="74"/>
                  </a:lnTo>
                  <a:lnTo>
                    <a:pt x="22" y="78"/>
                  </a:lnTo>
                  <a:close/>
                </a:path>
              </a:pathLst>
            </a:custGeom>
            <a:grpFill/>
            <a:ln w="0">
              <a:solidFill>
                <a:srgbClr val="000000"/>
              </a:solidFill>
              <a:prstDash val="solid"/>
              <a:round/>
              <a:headEnd/>
              <a:tailEnd/>
            </a:ln>
          </p:spPr>
          <p:txBody>
            <a:bodyPr/>
            <a:lstStyle/>
            <a:p>
              <a:pPr>
                <a:defRPr/>
              </a:pPr>
              <a:endParaRPr lang="es-AR"/>
            </a:p>
          </p:txBody>
        </p:sp>
        <p:sp>
          <p:nvSpPr>
            <p:cNvPr id="34908" name="Freeform 92"/>
            <p:cNvSpPr>
              <a:spLocks noEditPoints="1"/>
            </p:cNvSpPr>
            <p:nvPr/>
          </p:nvSpPr>
          <p:spPr bwMode="auto">
            <a:xfrm>
              <a:off x="949" y="2318"/>
              <a:ext cx="38" cy="47"/>
            </a:xfrm>
            <a:custGeom>
              <a:avLst/>
              <a:gdLst/>
              <a:ahLst/>
              <a:cxnLst>
                <a:cxn ang="0">
                  <a:pos x="29" y="31"/>
                </a:cxn>
                <a:cxn ang="0">
                  <a:pos x="43" y="16"/>
                </a:cxn>
                <a:cxn ang="0">
                  <a:pos x="55" y="6"/>
                </a:cxn>
                <a:cxn ang="0">
                  <a:pos x="68" y="1"/>
                </a:cxn>
                <a:cxn ang="0">
                  <a:pos x="81" y="0"/>
                </a:cxn>
                <a:cxn ang="0">
                  <a:pos x="93" y="6"/>
                </a:cxn>
                <a:cxn ang="0">
                  <a:pos x="102" y="13"/>
                </a:cxn>
                <a:cxn ang="0">
                  <a:pos x="108" y="21"/>
                </a:cxn>
                <a:cxn ang="0">
                  <a:pos x="112" y="31"/>
                </a:cxn>
                <a:cxn ang="0">
                  <a:pos x="113" y="41"/>
                </a:cxn>
                <a:cxn ang="0">
                  <a:pos x="113" y="53"/>
                </a:cxn>
                <a:cxn ang="0">
                  <a:pos x="110" y="64"/>
                </a:cxn>
                <a:cxn ang="0">
                  <a:pos x="105" y="77"/>
                </a:cxn>
                <a:cxn ang="0">
                  <a:pos x="97" y="93"/>
                </a:cxn>
                <a:cxn ang="0">
                  <a:pos x="84" y="111"/>
                </a:cxn>
                <a:cxn ang="0">
                  <a:pos x="70" y="127"/>
                </a:cxn>
                <a:cxn ang="0">
                  <a:pos x="58" y="137"/>
                </a:cxn>
                <a:cxn ang="0">
                  <a:pos x="45" y="141"/>
                </a:cxn>
                <a:cxn ang="0">
                  <a:pos x="33" y="142"/>
                </a:cxn>
                <a:cxn ang="0">
                  <a:pos x="21" y="137"/>
                </a:cxn>
                <a:cxn ang="0">
                  <a:pos x="9" y="125"/>
                </a:cxn>
                <a:cxn ang="0">
                  <a:pos x="1" y="110"/>
                </a:cxn>
                <a:cxn ang="0">
                  <a:pos x="1" y="87"/>
                </a:cxn>
                <a:cxn ang="0">
                  <a:pos x="12" y="58"/>
                </a:cxn>
                <a:cxn ang="0">
                  <a:pos x="35" y="53"/>
                </a:cxn>
                <a:cxn ang="0">
                  <a:pos x="20" y="80"/>
                </a:cxn>
                <a:cxn ang="0">
                  <a:pos x="15" y="98"/>
                </a:cxn>
                <a:cxn ang="0">
                  <a:pos x="16" y="111"/>
                </a:cxn>
                <a:cxn ang="0">
                  <a:pos x="24" y="121"/>
                </a:cxn>
                <a:cxn ang="0">
                  <a:pos x="33" y="125"/>
                </a:cxn>
                <a:cxn ang="0">
                  <a:pos x="45" y="124"/>
                </a:cxn>
                <a:cxn ang="0">
                  <a:pos x="59" y="113"/>
                </a:cxn>
                <a:cxn ang="0">
                  <a:pos x="78" y="90"/>
                </a:cxn>
                <a:cxn ang="0">
                  <a:pos x="93" y="63"/>
                </a:cxn>
                <a:cxn ang="0">
                  <a:pos x="98" y="44"/>
                </a:cxn>
                <a:cxn ang="0">
                  <a:pos x="97" y="31"/>
                </a:cxn>
                <a:cxn ang="0">
                  <a:pos x="89" y="21"/>
                </a:cxn>
                <a:cxn ang="0">
                  <a:pos x="81" y="17"/>
                </a:cxn>
                <a:cxn ang="0">
                  <a:pos x="70" y="18"/>
                </a:cxn>
                <a:cxn ang="0">
                  <a:pos x="54" y="30"/>
                </a:cxn>
                <a:cxn ang="0">
                  <a:pos x="35" y="53"/>
                </a:cxn>
              </a:cxnLst>
              <a:rect l="0" t="0" r="r" b="b"/>
              <a:pathLst>
                <a:path w="113" h="142">
                  <a:moveTo>
                    <a:pt x="22" y="41"/>
                  </a:moveTo>
                  <a:lnTo>
                    <a:pt x="29" y="31"/>
                  </a:lnTo>
                  <a:lnTo>
                    <a:pt x="36" y="23"/>
                  </a:lnTo>
                  <a:lnTo>
                    <a:pt x="43" y="16"/>
                  </a:lnTo>
                  <a:lnTo>
                    <a:pt x="49" y="10"/>
                  </a:lnTo>
                  <a:lnTo>
                    <a:pt x="55" y="6"/>
                  </a:lnTo>
                  <a:lnTo>
                    <a:pt x="62" y="3"/>
                  </a:lnTo>
                  <a:lnTo>
                    <a:pt x="68" y="1"/>
                  </a:lnTo>
                  <a:lnTo>
                    <a:pt x="74" y="0"/>
                  </a:lnTo>
                  <a:lnTo>
                    <a:pt x="81" y="0"/>
                  </a:lnTo>
                  <a:lnTo>
                    <a:pt x="87" y="3"/>
                  </a:lnTo>
                  <a:lnTo>
                    <a:pt x="93" y="6"/>
                  </a:lnTo>
                  <a:lnTo>
                    <a:pt x="98" y="10"/>
                  </a:lnTo>
                  <a:lnTo>
                    <a:pt x="102" y="13"/>
                  </a:lnTo>
                  <a:lnTo>
                    <a:pt x="106" y="17"/>
                  </a:lnTo>
                  <a:lnTo>
                    <a:pt x="108" y="21"/>
                  </a:lnTo>
                  <a:lnTo>
                    <a:pt x="111" y="26"/>
                  </a:lnTo>
                  <a:lnTo>
                    <a:pt x="112" y="31"/>
                  </a:lnTo>
                  <a:lnTo>
                    <a:pt x="113" y="36"/>
                  </a:lnTo>
                  <a:lnTo>
                    <a:pt x="113" y="41"/>
                  </a:lnTo>
                  <a:lnTo>
                    <a:pt x="113" y="47"/>
                  </a:lnTo>
                  <a:lnTo>
                    <a:pt x="113" y="53"/>
                  </a:lnTo>
                  <a:lnTo>
                    <a:pt x="112" y="58"/>
                  </a:lnTo>
                  <a:lnTo>
                    <a:pt x="110" y="64"/>
                  </a:lnTo>
                  <a:lnTo>
                    <a:pt x="108" y="70"/>
                  </a:lnTo>
                  <a:lnTo>
                    <a:pt x="105" y="77"/>
                  </a:lnTo>
                  <a:lnTo>
                    <a:pt x="101" y="84"/>
                  </a:lnTo>
                  <a:lnTo>
                    <a:pt x="97" y="93"/>
                  </a:lnTo>
                  <a:lnTo>
                    <a:pt x="91" y="101"/>
                  </a:lnTo>
                  <a:lnTo>
                    <a:pt x="84" y="111"/>
                  </a:lnTo>
                  <a:lnTo>
                    <a:pt x="77" y="120"/>
                  </a:lnTo>
                  <a:lnTo>
                    <a:pt x="70" y="127"/>
                  </a:lnTo>
                  <a:lnTo>
                    <a:pt x="64" y="132"/>
                  </a:lnTo>
                  <a:lnTo>
                    <a:pt x="58" y="137"/>
                  </a:lnTo>
                  <a:lnTo>
                    <a:pt x="52" y="140"/>
                  </a:lnTo>
                  <a:lnTo>
                    <a:pt x="45" y="141"/>
                  </a:lnTo>
                  <a:lnTo>
                    <a:pt x="39" y="142"/>
                  </a:lnTo>
                  <a:lnTo>
                    <a:pt x="33" y="142"/>
                  </a:lnTo>
                  <a:lnTo>
                    <a:pt x="26" y="140"/>
                  </a:lnTo>
                  <a:lnTo>
                    <a:pt x="21" y="137"/>
                  </a:lnTo>
                  <a:lnTo>
                    <a:pt x="15" y="132"/>
                  </a:lnTo>
                  <a:lnTo>
                    <a:pt x="9" y="125"/>
                  </a:lnTo>
                  <a:lnTo>
                    <a:pt x="4" y="118"/>
                  </a:lnTo>
                  <a:lnTo>
                    <a:pt x="1" y="110"/>
                  </a:lnTo>
                  <a:lnTo>
                    <a:pt x="0" y="100"/>
                  </a:lnTo>
                  <a:lnTo>
                    <a:pt x="1" y="87"/>
                  </a:lnTo>
                  <a:lnTo>
                    <a:pt x="5" y="73"/>
                  </a:lnTo>
                  <a:lnTo>
                    <a:pt x="12" y="58"/>
                  </a:lnTo>
                  <a:lnTo>
                    <a:pt x="22" y="41"/>
                  </a:lnTo>
                  <a:close/>
                  <a:moveTo>
                    <a:pt x="35" y="53"/>
                  </a:moveTo>
                  <a:lnTo>
                    <a:pt x="26" y="67"/>
                  </a:lnTo>
                  <a:lnTo>
                    <a:pt x="20" y="80"/>
                  </a:lnTo>
                  <a:lnTo>
                    <a:pt x="16" y="90"/>
                  </a:lnTo>
                  <a:lnTo>
                    <a:pt x="15" y="98"/>
                  </a:lnTo>
                  <a:lnTo>
                    <a:pt x="15" y="105"/>
                  </a:lnTo>
                  <a:lnTo>
                    <a:pt x="16" y="111"/>
                  </a:lnTo>
                  <a:lnTo>
                    <a:pt x="19" y="117"/>
                  </a:lnTo>
                  <a:lnTo>
                    <a:pt x="24" y="121"/>
                  </a:lnTo>
                  <a:lnTo>
                    <a:pt x="28" y="124"/>
                  </a:lnTo>
                  <a:lnTo>
                    <a:pt x="33" y="125"/>
                  </a:lnTo>
                  <a:lnTo>
                    <a:pt x="39" y="125"/>
                  </a:lnTo>
                  <a:lnTo>
                    <a:pt x="45" y="124"/>
                  </a:lnTo>
                  <a:lnTo>
                    <a:pt x="52" y="120"/>
                  </a:lnTo>
                  <a:lnTo>
                    <a:pt x="59" y="113"/>
                  </a:lnTo>
                  <a:lnTo>
                    <a:pt x="68" y="103"/>
                  </a:lnTo>
                  <a:lnTo>
                    <a:pt x="78" y="90"/>
                  </a:lnTo>
                  <a:lnTo>
                    <a:pt x="87" y="75"/>
                  </a:lnTo>
                  <a:lnTo>
                    <a:pt x="93" y="63"/>
                  </a:lnTo>
                  <a:lnTo>
                    <a:pt x="97" y="53"/>
                  </a:lnTo>
                  <a:lnTo>
                    <a:pt x="98" y="44"/>
                  </a:lnTo>
                  <a:lnTo>
                    <a:pt x="98" y="37"/>
                  </a:lnTo>
                  <a:lnTo>
                    <a:pt x="97" y="31"/>
                  </a:lnTo>
                  <a:lnTo>
                    <a:pt x="94" y="26"/>
                  </a:lnTo>
                  <a:lnTo>
                    <a:pt x="89" y="21"/>
                  </a:lnTo>
                  <a:lnTo>
                    <a:pt x="86" y="18"/>
                  </a:lnTo>
                  <a:lnTo>
                    <a:pt x="81" y="17"/>
                  </a:lnTo>
                  <a:lnTo>
                    <a:pt x="76" y="17"/>
                  </a:lnTo>
                  <a:lnTo>
                    <a:pt x="70" y="18"/>
                  </a:lnTo>
                  <a:lnTo>
                    <a:pt x="63" y="23"/>
                  </a:lnTo>
                  <a:lnTo>
                    <a:pt x="54" y="30"/>
                  </a:lnTo>
                  <a:lnTo>
                    <a:pt x="45" y="40"/>
                  </a:lnTo>
                  <a:lnTo>
                    <a:pt x="35" y="53"/>
                  </a:lnTo>
                  <a:close/>
                </a:path>
              </a:pathLst>
            </a:custGeom>
            <a:grpFill/>
            <a:ln w="0">
              <a:solidFill>
                <a:srgbClr val="000000"/>
              </a:solidFill>
              <a:prstDash val="solid"/>
              <a:round/>
              <a:headEnd/>
              <a:tailEnd/>
            </a:ln>
          </p:spPr>
          <p:txBody>
            <a:bodyPr/>
            <a:lstStyle/>
            <a:p>
              <a:pPr>
                <a:defRPr/>
              </a:pPr>
              <a:endParaRPr lang="es-AR"/>
            </a:p>
          </p:txBody>
        </p:sp>
        <p:sp>
          <p:nvSpPr>
            <p:cNvPr id="34909" name="Freeform 93"/>
            <p:cNvSpPr>
              <a:spLocks noEditPoints="1"/>
            </p:cNvSpPr>
            <p:nvPr/>
          </p:nvSpPr>
          <p:spPr bwMode="auto">
            <a:xfrm>
              <a:off x="976" y="2341"/>
              <a:ext cx="38" cy="47"/>
            </a:xfrm>
            <a:custGeom>
              <a:avLst/>
              <a:gdLst/>
              <a:ahLst/>
              <a:cxnLst>
                <a:cxn ang="0">
                  <a:pos x="29" y="32"/>
                </a:cxn>
                <a:cxn ang="0">
                  <a:pos x="43" y="16"/>
                </a:cxn>
                <a:cxn ang="0">
                  <a:pos x="55" y="6"/>
                </a:cxn>
                <a:cxn ang="0">
                  <a:pos x="68" y="0"/>
                </a:cxn>
                <a:cxn ang="0">
                  <a:pos x="81" y="0"/>
                </a:cxn>
                <a:cxn ang="0">
                  <a:pos x="92" y="4"/>
                </a:cxn>
                <a:cxn ang="0">
                  <a:pos x="102" y="13"/>
                </a:cxn>
                <a:cxn ang="0">
                  <a:pos x="108" y="22"/>
                </a:cxn>
                <a:cxn ang="0">
                  <a:pos x="112" y="30"/>
                </a:cxn>
                <a:cxn ang="0">
                  <a:pos x="114" y="42"/>
                </a:cxn>
                <a:cxn ang="0">
                  <a:pos x="114" y="51"/>
                </a:cxn>
                <a:cxn ang="0">
                  <a:pos x="110" y="63"/>
                </a:cxn>
                <a:cxn ang="0">
                  <a:pos x="105" y="77"/>
                </a:cxn>
                <a:cxn ang="0">
                  <a:pos x="97" y="91"/>
                </a:cxn>
                <a:cxn ang="0">
                  <a:pos x="84" y="110"/>
                </a:cxn>
                <a:cxn ang="0">
                  <a:pos x="71" y="126"/>
                </a:cxn>
                <a:cxn ang="0">
                  <a:pos x="58" y="136"/>
                </a:cxn>
                <a:cxn ang="0">
                  <a:pos x="45" y="141"/>
                </a:cxn>
                <a:cxn ang="0">
                  <a:pos x="33" y="141"/>
                </a:cxn>
                <a:cxn ang="0">
                  <a:pos x="20" y="137"/>
                </a:cxn>
                <a:cxn ang="0">
                  <a:pos x="9" y="126"/>
                </a:cxn>
                <a:cxn ang="0">
                  <a:pos x="0" y="108"/>
                </a:cxn>
                <a:cxn ang="0">
                  <a:pos x="1" y="87"/>
                </a:cxn>
                <a:cxn ang="0">
                  <a:pos x="12" y="57"/>
                </a:cxn>
                <a:cxn ang="0">
                  <a:pos x="35" y="53"/>
                </a:cxn>
                <a:cxn ang="0">
                  <a:pos x="20" y="79"/>
                </a:cxn>
                <a:cxn ang="0">
                  <a:pos x="15" y="97"/>
                </a:cxn>
                <a:cxn ang="0">
                  <a:pos x="16" y="111"/>
                </a:cxn>
                <a:cxn ang="0">
                  <a:pos x="23" y="120"/>
                </a:cxn>
                <a:cxn ang="0">
                  <a:pos x="33" y="124"/>
                </a:cxn>
                <a:cxn ang="0">
                  <a:pos x="45" y="123"/>
                </a:cxn>
                <a:cxn ang="0">
                  <a:pos x="59" y="113"/>
                </a:cxn>
                <a:cxn ang="0">
                  <a:pos x="78" y="89"/>
                </a:cxn>
                <a:cxn ang="0">
                  <a:pos x="93" y="63"/>
                </a:cxn>
                <a:cxn ang="0">
                  <a:pos x="98" y="44"/>
                </a:cxn>
                <a:cxn ang="0">
                  <a:pos x="97" y="30"/>
                </a:cxn>
                <a:cxn ang="0">
                  <a:pos x="90" y="22"/>
                </a:cxn>
                <a:cxn ang="0">
                  <a:pos x="81" y="16"/>
                </a:cxn>
                <a:cxn ang="0">
                  <a:pos x="69" y="17"/>
                </a:cxn>
                <a:cxn ang="0">
                  <a:pos x="54" y="29"/>
                </a:cxn>
                <a:cxn ang="0">
                  <a:pos x="35" y="53"/>
                </a:cxn>
              </a:cxnLst>
              <a:rect l="0" t="0" r="r" b="b"/>
              <a:pathLst>
                <a:path w="114" h="141">
                  <a:moveTo>
                    <a:pt x="23" y="42"/>
                  </a:moveTo>
                  <a:lnTo>
                    <a:pt x="29" y="32"/>
                  </a:lnTo>
                  <a:lnTo>
                    <a:pt x="36" y="23"/>
                  </a:lnTo>
                  <a:lnTo>
                    <a:pt x="43" y="16"/>
                  </a:lnTo>
                  <a:lnTo>
                    <a:pt x="49" y="10"/>
                  </a:lnTo>
                  <a:lnTo>
                    <a:pt x="55" y="6"/>
                  </a:lnTo>
                  <a:lnTo>
                    <a:pt x="62" y="3"/>
                  </a:lnTo>
                  <a:lnTo>
                    <a:pt x="68" y="0"/>
                  </a:lnTo>
                  <a:lnTo>
                    <a:pt x="74" y="0"/>
                  </a:lnTo>
                  <a:lnTo>
                    <a:pt x="81" y="0"/>
                  </a:lnTo>
                  <a:lnTo>
                    <a:pt x="87" y="2"/>
                  </a:lnTo>
                  <a:lnTo>
                    <a:pt x="92" y="4"/>
                  </a:lnTo>
                  <a:lnTo>
                    <a:pt x="98" y="9"/>
                  </a:lnTo>
                  <a:lnTo>
                    <a:pt x="102" y="13"/>
                  </a:lnTo>
                  <a:lnTo>
                    <a:pt x="106" y="17"/>
                  </a:lnTo>
                  <a:lnTo>
                    <a:pt x="108" y="22"/>
                  </a:lnTo>
                  <a:lnTo>
                    <a:pt x="111" y="26"/>
                  </a:lnTo>
                  <a:lnTo>
                    <a:pt x="112" y="30"/>
                  </a:lnTo>
                  <a:lnTo>
                    <a:pt x="114" y="36"/>
                  </a:lnTo>
                  <a:lnTo>
                    <a:pt x="114" y="42"/>
                  </a:lnTo>
                  <a:lnTo>
                    <a:pt x="114" y="46"/>
                  </a:lnTo>
                  <a:lnTo>
                    <a:pt x="114" y="51"/>
                  </a:lnTo>
                  <a:lnTo>
                    <a:pt x="112" y="57"/>
                  </a:lnTo>
                  <a:lnTo>
                    <a:pt x="110" y="63"/>
                  </a:lnTo>
                  <a:lnTo>
                    <a:pt x="108" y="70"/>
                  </a:lnTo>
                  <a:lnTo>
                    <a:pt x="105" y="77"/>
                  </a:lnTo>
                  <a:lnTo>
                    <a:pt x="101" y="84"/>
                  </a:lnTo>
                  <a:lnTo>
                    <a:pt x="97" y="91"/>
                  </a:lnTo>
                  <a:lnTo>
                    <a:pt x="91" y="100"/>
                  </a:lnTo>
                  <a:lnTo>
                    <a:pt x="84" y="110"/>
                  </a:lnTo>
                  <a:lnTo>
                    <a:pt x="77" y="118"/>
                  </a:lnTo>
                  <a:lnTo>
                    <a:pt x="71" y="126"/>
                  </a:lnTo>
                  <a:lnTo>
                    <a:pt x="64" y="131"/>
                  </a:lnTo>
                  <a:lnTo>
                    <a:pt x="58" y="136"/>
                  </a:lnTo>
                  <a:lnTo>
                    <a:pt x="52" y="138"/>
                  </a:lnTo>
                  <a:lnTo>
                    <a:pt x="45" y="141"/>
                  </a:lnTo>
                  <a:lnTo>
                    <a:pt x="39" y="141"/>
                  </a:lnTo>
                  <a:lnTo>
                    <a:pt x="33" y="141"/>
                  </a:lnTo>
                  <a:lnTo>
                    <a:pt x="26" y="140"/>
                  </a:lnTo>
                  <a:lnTo>
                    <a:pt x="20" y="137"/>
                  </a:lnTo>
                  <a:lnTo>
                    <a:pt x="15" y="133"/>
                  </a:lnTo>
                  <a:lnTo>
                    <a:pt x="9" y="126"/>
                  </a:lnTo>
                  <a:lnTo>
                    <a:pt x="4" y="117"/>
                  </a:lnTo>
                  <a:lnTo>
                    <a:pt x="0" y="108"/>
                  </a:lnTo>
                  <a:lnTo>
                    <a:pt x="0" y="100"/>
                  </a:lnTo>
                  <a:lnTo>
                    <a:pt x="1" y="87"/>
                  </a:lnTo>
                  <a:lnTo>
                    <a:pt x="5" y="73"/>
                  </a:lnTo>
                  <a:lnTo>
                    <a:pt x="12" y="57"/>
                  </a:lnTo>
                  <a:lnTo>
                    <a:pt x="23" y="42"/>
                  </a:lnTo>
                  <a:close/>
                  <a:moveTo>
                    <a:pt x="35" y="53"/>
                  </a:moveTo>
                  <a:lnTo>
                    <a:pt x="26" y="67"/>
                  </a:lnTo>
                  <a:lnTo>
                    <a:pt x="20" y="79"/>
                  </a:lnTo>
                  <a:lnTo>
                    <a:pt x="16" y="89"/>
                  </a:lnTo>
                  <a:lnTo>
                    <a:pt x="15" y="97"/>
                  </a:lnTo>
                  <a:lnTo>
                    <a:pt x="15" y="104"/>
                  </a:lnTo>
                  <a:lnTo>
                    <a:pt x="16" y="111"/>
                  </a:lnTo>
                  <a:lnTo>
                    <a:pt x="19" y="116"/>
                  </a:lnTo>
                  <a:lnTo>
                    <a:pt x="23" y="120"/>
                  </a:lnTo>
                  <a:lnTo>
                    <a:pt x="28" y="123"/>
                  </a:lnTo>
                  <a:lnTo>
                    <a:pt x="33" y="124"/>
                  </a:lnTo>
                  <a:lnTo>
                    <a:pt x="39" y="124"/>
                  </a:lnTo>
                  <a:lnTo>
                    <a:pt x="45" y="123"/>
                  </a:lnTo>
                  <a:lnTo>
                    <a:pt x="52" y="120"/>
                  </a:lnTo>
                  <a:lnTo>
                    <a:pt x="59" y="113"/>
                  </a:lnTo>
                  <a:lnTo>
                    <a:pt x="68" y="103"/>
                  </a:lnTo>
                  <a:lnTo>
                    <a:pt x="78" y="89"/>
                  </a:lnTo>
                  <a:lnTo>
                    <a:pt x="87" y="74"/>
                  </a:lnTo>
                  <a:lnTo>
                    <a:pt x="93" y="63"/>
                  </a:lnTo>
                  <a:lnTo>
                    <a:pt x="97" y="53"/>
                  </a:lnTo>
                  <a:lnTo>
                    <a:pt x="98" y="44"/>
                  </a:lnTo>
                  <a:lnTo>
                    <a:pt x="98" y="37"/>
                  </a:lnTo>
                  <a:lnTo>
                    <a:pt x="97" y="30"/>
                  </a:lnTo>
                  <a:lnTo>
                    <a:pt x="93" y="26"/>
                  </a:lnTo>
                  <a:lnTo>
                    <a:pt x="90" y="22"/>
                  </a:lnTo>
                  <a:lnTo>
                    <a:pt x="86" y="19"/>
                  </a:lnTo>
                  <a:lnTo>
                    <a:pt x="81" y="16"/>
                  </a:lnTo>
                  <a:lnTo>
                    <a:pt x="76" y="16"/>
                  </a:lnTo>
                  <a:lnTo>
                    <a:pt x="69" y="17"/>
                  </a:lnTo>
                  <a:lnTo>
                    <a:pt x="63" y="22"/>
                  </a:lnTo>
                  <a:lnTo>
                    <a:pt x="54" y="29"/>
                  </a:lnTo>
                  <a:lnTo>
                    <a:pt x="45" y="39"/>
                  </a:lnTo>
                  <a:lnTo>
                    <a:pt x="35" y="53"/>
                  </a:lnTo>
                  <a:close/>
                </a:path>
              </a:pathLst>
            </a:custGeom>
            <a:grpFill/>
            <a:ln w="0">
              <a:solidFill>
                <a:srgbClr val="000000"/>
              </a:solidFill>
              <a:prstDash val="solid"/>
              <a:round/>
              <a:headEnd/>
              <a:tailEnd/>
            </a:ln>
          </p:spPr>
          <p:txBody>
            <a:bodyPr/>
            <a:lstStyle/>
            <a:p>
              <a:pPr>
                <a:defRPr/>
              </a:pPr>
              <a:endParaRPr lang="es-AR"/>
            </a:p>
          </p:txBody>
        </p:sp>
        <p:sp>
          <p:nvSpPr>
            <p:cNvPr id="34910" name="Line 94"/>
            <p:cNvSpPr>
              <a:spLocks noChangeShapeType="1"/>
            </p:cNvSpPr>
            <p:nvPr/>
          </p:nvSpPr>
          <p:spPr bwMode="auto">
            <a:xfrm flipH="1" flipV="1">
              <a:off x="907" y="2289"/>
              <a:ext cx="2" cy="3"/>
            </a:xfrm>
            <a:prstGeom prst="line">
              <a:avLst/>
            </a:prstGeom>
            <a:grpFill/>
            <a:ln w="26988">
              <a:solidFill>
                <a:srgbClr val="0000FF"/>
              </a:solidFill>
              <a:round/>
              <a:headEnd/>
              <a:tailEnd/>
            </a:ln>
          </p:spPr>
          <p:txBody>
            <a:bodyPr/>
            <a:lstStyle/>
            <a:p>
              <a:pPr>
                <a:defRPr/>
              </a:pPr>
              <a:endParaRPr lang="es-AR"/>
            </a:p>
          </p:txBody>
        </p:sp>
        <p:sp>
          <p:nvSpPr>
            <p:cNvPr id="34911" name="Freeform 95"/>
            <p:cNvSpPr>
              <a:spLocks/>
            </p:cNvSpPr>
            <p:nvPr/>
          </p:nvSpPr>
          <p:spPr bwMode="auto">
            <a:xfrm>
              <a:off x="557" y="1248"/>
              <a:ext cx="350" cy="1041"/>
            </a:xfrm>
            <a:custGeom>
              <a:avLst/>
              <a:gdLst/>
              <a:ahLst/>
              <a:cxnLst>
                <a:cxn ang="0">
                  <a:pos x="1027" y="3105"/>
                </a:cxn>
                <a:cxn ang="0">
                  <a:pos x="984" y="3073"/>
                </a:cxn>
                <a:cxn ang="0">
                  <a:pos x="942" y="3038"/>
                </a:cxn>
                <a:cxn ang="0">
                  <a:pos x="899" y="3006"/>
                </a:cxn>
                <a:cxn ang="0">
                  <a:pos x="858" y="2974"/>
                </a:cxn>
                <a:cxn ang="0">
                  <a:pos x="816" y="2941"/>
                </a:cxn>
                <a:cxn ang="0">
                  <a:pos x="773" y="2910"/>
                </a:cxn>
                <a:cxn ang="0">
                  <a:pos x="731" y="2877"/>
                </a:cxn>
                <a:cxn ang="0">
                  <a:pos x="688" y="2845"/>
                </a:cxn>
                <a:cxn ang="0">
                  <a:pos x="647" y="2812"/>
                </a:cxn>
                <a:cxn ang="0">
                  <a:pos x="604" y="2776"/>
                </a:cxn>
                <a:cxn ang="0">
                  <a:pos x="565" y="2741"/>
                </a:cxn>
                <a:cxn ang="0">
                  <a:pos x="530" y="2709"/>
                </a:cxn>
                <a:cxn ang="0">
                  <a:pos x="499" y="2676"/>
                </a:cxn>
                <a:cxn ang="0">
                  <a:pos x="456" y="2628"/>
                </a:cxn>
                <a:cxn ang="0">
                  <a:pos x="421" y="2582"/>
                </a:cxn>
                <a:cxn ang="0">
                  <a:pos x="393" y="2541"/>
                </a:cxn>
                <a:cxn ang="0">
                  <a:pos x="361" y="2487"/>
                </a:cxn>
                <a:cxn ang="0">
                  <a:pos x="332" y="2423"/>
                </a:cxn>
                <a:cxn ang="0">
                  <a:pos x="308" y="2360"/>
                </a:cxn>
                <a:cxn ang="0">
                  <a:pos x="289" y="2296"/>
                </a:cxn>
                <a:cxn ang="0">
                  <a:pos x="274" y="2232"/>
                </a:cxn>
                <a:cxn ang="0">
                  <a:pos x="261" y="2169"/>
                </a:cxn>
                <a:cxn ang="0">
                  <a:pos x="246" y="2074"/>
                </a:cxn>
                <a:cxn ang="0">
                  <a:pos x="239" y="2010"/>
                </a:cxn>
                <a:cxn ang="0">
                  <a:pos x="229" y="1914"/>
                </a:cxn>
                <a:cxn ang="0">
                  <a:pos x="223" y="1851"/>
                </a:cxn>
                <a:cxn ang="0">
                  <a:pos x="215" y="1756"/>
                </a:cxn>
                <a:cxn ang="0">
                  <a:pos x="205" y="1660"/>
                </a:cxn>
                <a:cxn ang="0">
                  <a:pos x="198" y="1596"/>
                </a:cxn>
                <a:cxn ang="0">
                  <a:pos x="187" y="1501"/>
                </a:cxn>
                <a:cxn ang="0">
                  <a:pos x="178" y="1438"/>
                </a:cxn>
                <a:cxn ang="0">
                  <a:pos x="163" y="1343"/>
                </a:cxn>
                <a:cxn ang="0">
                  <a:pos x="151" y="1279"/>
                </a:cxn>
                <a:cxn ang="0">
                  <a:pos x="139" y="1216"/>
                </a:cxn>
                <a:cxn ang="0">
                  <a:pos x="119" y="1120"/>
                </a:cxn>
                <a:cxn ang="0">
                  <a:pos x="105" y="1056"/>
                </a:cxn>
                <a:cxn ang="0">
                  <a:pos x="90" y="994"/>
                </a:cxn>
                <a:cxn ang="0">
                  <a:pos x="74" y="930"/>
                </a:cxn>
                <a:cxn ang="0">
                  <a:pos x="55" y="845"/>
                </a:cxn>
                <a:cxn ang="0">
                  <a:pos x="38" y="771"/>
                </a:cxn>
                <a:cxn ang="0">
                  <a:pos x="25" y="707"/>
                </a:cxn>
                <a:cxn ang="0">
                  <a:pos x="13" y="632"/>
                </a:cxn>
                <a:cxn ang="0">
                  <a:pos x="4" y="549"/>
                </a:cxn>
                <a:cxn ang="0">
                  <a:pos x="1" y="454"/>
                </a:cxn>
                <a:cxn ang="0">
                  <a:pos x="10" y="358"/>
                </a:cxn>
                <a:cxn ang="0">
                  <a:pos x="24" y="294"/>
                </a:cxn>
                <a:cxn ang="0">
                  <a:pos x="47" y="231"/>
                </a:cxn>
                <a:cxn ang="0">
                  <a:pos x="76" y="170"/>
                </a:cxn>
                <a:cxn ang="0">
                  <a:pos x="97" y="136"/>
                </a:cxn>
                <a:cxn ang="0">
                  <a:pos x="139" y="82"/>
                </a:cxn>
                <a:cxn ang="0">
                  <a:pos x="179" y="40"/>
                </a:cxn>
                <a:cxn ang="0">
                  <a:pos x="215" y="9"/>
                </a:cxn>
              </a:cxnLst>
              <a:rect l="0" t="0" r="r" b="b"/>
              <a:pathLst>
                <a:path w="1048" h="3122">
                  <a:moveTo>
                    <a:pt x="1048" y="3122"/>
                  </a:moveTo>
                  <a:lnTo>
                    <a:pt x="1047" y="3122"/>
                  </a:lnTo>
                  <a:lnTo>
                    <a:pt x="1027" y="3105"/>
                  </a:lnTo>
                  <a:lnTo>
                    <a:pt x="1007" y="3090"/>
                  </a:lnTo>
                  <a:lnTo>
                    <a:pt x="1005" y="3088"/>
                  </a:lnTo>
                  <a:lnTo>
                    <a:pt x="984" y="3073"/>
                  </a:lnTo>
                  <a:lnTo>
                    <a:pt x="968" y="3058"/>
                  </a:lnTo>
                  <a:lnTo>
                    <a:pt x="964" y="3055"/>
                  </a:lnTo>
                  <a:lnTo>
                    <a:pt x="942" y="3038"/>
                  </a:lnTo>
                  <a:lnTo>
                    <a:pt x="927" y="3027"/>
                  </a:lnTo>
                  <a:lnTo>
                    <a:pt x="921" y="3023"/>
                  </a:lnTo>
                  <a:lnTo>
                    <a:pt x="899" y="3006"/>
                  </a:lnTo>
                  <a:lnTo>
                    <a:pt x="885" y="2994"/>
                  </a:lnTo>
                  <a:lnTo>
                    <a:pt x="879" y="2990"/>
                  </a:lnTo>
                  <a:lnTo>
                    <a:pt x="858" y="2974"/>
                  </a:lnTo>
                  <a:lnTo>
                    <a:pt x="844" y="2963"/>
                  </a:lnTo>
                  <a:lnTo>
                    <a:pt x="836" y="2957"/>
                  </a:lnTo>
                  <a:lnTo>
                    <a:pt x="816" y="2941"/>
                  </a:lnTo>
                  <a:lnTo>
                    <a:pt x="802" y="2932"/>
                  </a:lnTo>
                  <a:lnTo>
                    <a:pt x="794" y="2926"/>
                  </a:lnTo>
                  <a:lnTo>
                    <a:pt x="773" y="2910"/>
                  </a:lnTo>
                  <a:lnTo>
                    <a:pt x="760" y="2900"/>
                  </a:lnTo>
                  <a:lnTo>
                    <a:pt x="752" y="2893"/>
                  </a:lnTo>
                  <a:lnTo>
                    <a:pt x="731" y="2877"/>
                  </a:lnTo>
                  <a:lnTo>
                    <a:pt x="719" y="2867"/>
                  </a:lnTo>
                  <a:lnTo>
                    <a:pt x="710" y="2862"/>
                  </a:lnTo>
                  <a:lnTo>
                    <a:pt x="688" y="2845"/>
                  </a:lnTo>
                  <a:lnTo>
                    <a:pt x="677" y="2836"/>
                  </a:lnTo>
                  <a:lnTo>
                    <a:pt x="668" y="2827"/>
                  </a:lnTo>
                  <a:lnTo>
                    <a:pt x="647" y="2812"/>
                  </a:lnTo>
                  <a:lnTo>
                    <a:pt x="638" y="2805"/>
                  </a:lnTo>
                  <a:lnTo>
                    <a:pt x="625" y="2793"/>
                  </a:lnTo>
                  <a:lnTo>
                    <a:pt x="604" y="2776"/>
                  </a:lnTo>
                  <a:lnTo>
                    <a:pt x="600" y="2772"/>
                  </a:lnTo>
                  <a:lnTo>
                    <a:pt x="584" y="2758"/>
                  </a:lnTo>
                  <a:lnTo>
                    <a:pt x="565" y="2741"/>
                  </a:lnTo>
                  <a:lnTo>
                    <a:pt x="562" y="2739"/>
                  </a:lnTo>
                  <a:lnTo>
                    <a:pt x="541" y="2719"/>
                  </a:lnTo>
                  <a:lnTo>
                    <a:pt x="530" y="2709"/>
                  </a:lnTo>
                  <a:lnTo>
                    <a:pt x="519" y="2698"/>
                  </a:lnTo>
                  <a:lnTo>
                    <a:pt x="499" y="2676"/>
                  </a:lnTo>
                  <a:lnTo>
                    <a:pt x="499" y="2676"/>
                  </a:lnTo>
                  <a:lnTo>
                    <a:pt x="477" y="2654"/>
                  </a:lnTo>
                  <a:lnTo>
                    <a:pt x="471" y="2645"/>
                  </a:lnTo>
                  <a:lnTo>
                    <a:pt x="456" y="2628"/>
                  </a:lnTo>
                  <a:lnTo>
                    <a:pt x="445" y="2614"/>
                  </a:lnTo>
                  <a:lnTo>
                    <a:pt x="436" y="2602"/>
                  </a:lnTo>
                  <a:lnTo>
                    <a:pt x="421" y="2582"/>
                  </a:lnTo>
                  <a:lnTo>
                    <a:pt x="414" y="2572"/>
                  </a:lnTo>
                  <a:lnTo>
                    <a:pt x="399" y="2550"/>
                  </a:lnTo>
                  <a:lnTo>
                    <a:pt x="393" y="2541"/>
                  </a:lnTo>
                  <a:lnTo>
                    <a:pt x="379" y="2518"/>
                  </a:lnTo>
                  <a:lnTo>
                    <a:pt x="371" y="2505"/>
                  </a:lnTo>
                  <a:lnTo>
                    <a:pt x="361" y="2487"/>
                  </a:lnTo>
                  <a:lnTo>
                    <a:pt x="351" y="2464"/>
                  </a:lnTo>
                  <a:lnTo>
                    <a:pt x="346" y="2454"/>
                  </a:lnTo>
                  <a:lnTo>
                    <a:pt x="332" y="2423"/>
                  </a:lnTo>
                  <a:lnTo>
                    <a:pt x="330" y="2417"/>
                  </a:lnTo>
                  <a:lnTo>
                    <a:pt x="319" y="2391"/>
                  </a:lnTo>
                  <a:lnTo>
                    <a:pt x="308" y="2360"/>
                  </a:lnTo>
                  <a:lnTo>
                    <a:pt x="308" y="2359"/>
                  </a:lnTo>
                  <a:lnTo>
                    <a:pt x="298" y="2327"/>
                  </a:lnTo>
                  <a:lnTo>
                    <a:pt x="289" y="2296"/>
                  </a:lnTo>
                  <a:lnTo>
                    <a:pt x="288" y="2287"/>
                  </a:lnTo>
                  <a:lnTo>
                    <a:pt x="282" y="2265"/>
                  </a:lnTo>
                  <a:lnTo>
                    <a:pt x="274" y="2232"/>
                  </a:lnTo>
                  <a:lnTo>
                    <a:pt x="268" y="2201"/>
                  </a:lnTo>
                  <a:lnTo>
                    <a:pt x="266" y="2193"/>
                  </a:lnTo>
                  <a:lnTo>
                    <a:pt x="261" y="2169"/>
                  </a:lnTo>
                  <a:lnTo>
                    <a:pt x="256" y="2136"/>
                  </a:lnTo>
                  <a:lnTo>
                    <a:pt x="251" y="2105"/>
                  </a:lnTo>
                  <a:lnTo>
                    <a:pt x="246" y="2074"/>
                  </a:lnTo>
                  <a:lnTo>
                    <a:pt x="245" y="2059"/>
                  </a:lnTo>
                  <a:lnTo>
                    <a:pt x="242" y="2042"/>
                  </a:lnTo>
                  <a:lnTo>
                    <a:pt x="239" y="2010"/>
                  </a:lnTo>
                  <a:lnTo>
                    <a:pt x="235" y="1978"/>
                  </a:lnTo>
                  <a:lnTo>
                    <a:pt x="232" y="1947"/>
                  </a:lnTo>
                  <a:lnTo>
                    <a:pt x="229" y="1914"/>
                  </a:lnTo>
                  <a:lnTo>
                    <a:pt x="226" y="1883"/>
                  </a:lnTo>
                  <a:lnTo>
                    <a:pt x="223" y="1861"/>
                  </a:lnTo>
                  <a:lnTo>
                    <a:pt x="223" y="1851"/>
                  </a:lnTo>
                  <a:lnTo>
                    <a:pt x="220" y="1819"/>
                  </a:lnTo>
                  <a:lnTo>
                    <a:pt x="217" y="1787"/>
                  </a:lnTo>
                  <a:lnTo>
                    <a:pt x="215" y="1756"/>
                  </a:lnTo>
                  <a:lnTo>
                    <a:pt x="211" y="1725"/>
                  </a:lnTo>
                  <a:lnTo>
                    <a:pt x="208" y="1692"/>
                  </a:lnTo>
                  <a:lnTo>
                    <a:pt x="205" y="1660"/>
                  </a:lnTo>
                  <a:lnTo>
                    <a:pt x="203" y="1639"/>
                  </a:lnTo>
                  <a:lnTo>
                    <a:pt x="202" y="1629"/>
                  </a:lnTo>
                  <a:lnTo>
                    <a:pt x="198" y="1596"/>
                  </a:lnTo>
                  <a:lnTo>
                    <a:pt x="194" y="1565"/>
                  </a:lnTo>
                  <a:lnTo>
                    <a:pt x="191" y="1534"/>
                  </a:lnTo>
                  <a:lnTo>
                    <a:pt x="187" y="1501"/>
                  </a:lnTo>
                  <a:lnTo>
                    <a:pt x="182" y="1470"/>
                  </a:lnTo>
                  <a:lnTo>
                    <a:pt x="182" y="1465"/>
                  </a:lnTo>
                  <a:lnTo>
                    <a:pt x="178" y="1438"/>
                  </a:lnTo>
                  <a:lnTo>
                    <a:pt x="173" y="1407"/>
                  </a:lnTo>
                  <a:lnTo>
                    <a:pt x="168" y="1374"/>
                  </a:lnTo>
                  <a:lnTo>
                    <a:pt x="163" y="1343"/>
                  </a:lnTo>
                  <a:lnTo>
                    <a:pt x="160" y="1330"/>
                  </a:lnTo>
                  <a:lnTo>
                    <a:pt x="157" y="1311"/>
                  </a:lnTo>
                  <a:lnTo>
                    <a:pt x="151" y="1279"/>
                  </a:lnTo>
                  <a:lnTo>
                    <a:pt x="145" y="1247"/>
                  </a:lnTo>
                  <a:lnTo>
                    <a:pt x="139" y="1217"/>
                  </a:lnTo>
                  <a:lnTo>
                    <a:pt x="139" y="1216"/>
                  </a:lnTo>
                  <a:lnTo>
                    <a:pt x="133" y="1185"/>
                  </a:lnTo>
                  <a:lnTo>
                    <a:pt x="126" y="1152"/>
                  </a:lnTo>
                  <a:lnTo>
                    <a:pt x="119" y="1120"/>
                  </a:lnTo>
                  <a:lnTo>
                    <a:pt x="119" y="1118"/>
                  </a:lnTo>
                  <a:lnTo>
                    <a:pt x="112" y="1089"/>
                  </a:lnTo>
                  <a:lnTo>
                    <a:pt x="105" y="1056"/>
                  </a:lnTo>
                  <a:lnTo>
                    <a:pt x="97" y="1025"/>
                  </a:lnTo>
                  <a:lnTo>
                    <a:pt x="97" y="1024"/>
                  </a:lnTo>
                  <a:lnTo>
                    <a:pt x="90" y="994"/>
                  </a:lnTo>
                  <a:lnTo>
                    <a:pt x="82" y="961"/>
                  </a:lnTo>
                  <a:lnTo>
                    <a:pt x="76" y="935"/>
                  </a:lnTo>
                  <a:lnTo>
                    <a:pt x="74" y="930"/>
                  </a:lnTo>
                  <a:lnTo>
                    <a:pt x="67" y="898"/>
                  </a:lnTo>
                  <a:lnTo>
                    <a:pt x="59" y="867"/>
                  </a:lnTo>
                  <a:lnTo>
                    <a:pt x="55" y="845"/>
                  </a:lnTo>
                  <a:lnTo>
                    <a:pt x="53" y="834"/>
                  </a:lnTo>
                  <a:lnTo>
                    <a:pt x="45" y="803"/>
                  </a:lnTo>
                  <a:lnTo>
                    <a:pt x="38" y="771"/>
                  </a:lnTo>
                  <a:lnTo>
                    <a:pt x="34" y="750"/>
                  </a:lnTo>
                  <a:lnTo>
                    <a:pt x="31" y="739"/>
                  </a:lnTo>
                  <a:lnTo>
                    <a:pt x="25" y="707"/>
                  </a:lnTo>
                  <a:lnTo>
                    <a:pt x="20" y="676"/>
                  </a:lnTo>
                  <a:lnTo>
                    <a:pt x="15" y="643"/>
                  </a:lnTo>
                  <a:lnTo>
                    <a:pt x="13" y="632"/>
                  </a:lnTo>
                  <a:lnTo>
                    <a:pt x="10" y="612"/>
                  </a:lnTo>
                  <a:lnTo>
                    <a:pt x="6" y="580"/>
                  </a:lnTo>
                  <a:lnTo>
                    <a:pt x="4" y="549"/>
                  </a:lnTo>
                  <a:lnTo>
                    <a:pt x="1" y="516"/>
                  </a:lnTo>
                  <a:lnTo>
                    <a:pt x="0" y="485"/>
                  </a:lnTo>
                  <a:lnTo>
                    <a:pt x="1" y="454"/>
                  </a:lnTo>
                  <a:lnTo>
                    <a:pt x="2" y="421"/>
                  </a:lnTo>
                  <a:lnTo>
                    <a:pt x="5" y="389"/>
                  </a:lnTo>
                  <a:lnTo>
                    <a:pt x="10" y="358"/>
                  </a:lnTo>
                  <a:lnTo>
                    <a:pt x="13" y="342"/>
                  </a:lnTo>
                  <a:lnTo>
                    <a:pt x="16" y="327"/>
                  </a:lnTo>
                  <a:lnTo>
                    <a:pt x="24" y="294"/>
                  </a:lnTo>
                  <a:lnTo>
                    <a:pt x="34" y="263"/>
                  </a:lnTo>
                  <a:lnTo>
                    <a:pt x="34" y="263"/>
                  </a:lnTo>
                  <a:lnTo>
                    <a:pt x="47" y="231"/>
                  </a:lnTo>
                  <a:lnTo>
                    <a:pt x="55" y="211"/>
                  </a:lnTo>
                  <a:lnTo>
                    <a:pt x="61" y="199"/>
                  </a:lnTo>
                  <a:lnTo>
                    <a:pt x="76" y="170"/>
                  </a:lnTo>
                  <a:lnTo>
                    <a:pt x="78" y="167"/>
                  </a:lnTo>
                  <a:lnTo>
                    <a:pt x="97" y="136"/>
                  </a:lnTo>
                  <a:lnTo>
                    <a:pt x="97" y="136"/>
                  </a:lnTo>
                  <a:lnTo>
                    <a:pt x="119" y="107"/>
                  </a:lnTo>
                  <a:lnTo>
                    <a:pt x="121" y="103"/>
                  </a:lnTo>
                  <a:lnTo>
                    <a:pt x="139" y="82"/>
                  </a:lnTo>
                  <a:lnTo>
                    <a:pt x="148" y="72"/>
                  </a:lnTo>
                  <a:lnTo>
                    <a:pt x="160" y="57"/>
                  </a:lnTo>
                  <a:lnTo>
                    <a:pt x="179" y="40"/>
                  </a:lnTo>
                  <a:lnTo>
                    <a:pt x="182" y="38"/>
                  </a:lnTo>
                  <a:lnTo>
                    <a:pt x="203" y="18"/>
                  </a:lnTo>
                  <a:lnTo>
                    <a:pt x="215" y="9"/>
                  </a:lnTo>
                  <a:lnTo>
                    <a:pt x="223" y="0"/>
                  </a:lnTo>
                </a:path>
              </a:pathLst>
            </a:custGeom>
            <a:grpFill/>
            <a:ln w="26988">
              <a:solidFill>
                <a:srgbClr val="0000FF"/>
              </a:solidFill>
              <a:prstDash val="solid"/>
              <a:round/>
              <a:headEnd/>
              <a:tailEnd/>
            </a:ln>
          </p:spPr>
          <p:txBody>
            <a:bodyPr/>
            <a:lstStyle/>
            <a:p>
              <a:pPr>
                <a:defRPr/>
              </a:pPr>
              <a:endParaRPr lang="es-AR"/>
            </a:p>
          </p:txBody>
        </p:sp>
        <p:sp>
          <p:nvSpPr>
            <p:cNvPr id="34912" name="Line 96"/>
            <p:cNvSpPr>
              <a:spLocks noChangeShapeType="1"/>
            </p:cNvSpPr>
            <p:nvPr/>
          </p:nvSpPr>
          <p:spPr bwMode="auto">
            <a:xfrm>
              <a:off x="632" y="1248"/>
              <a:ext cx="1" cy="1"/>
            </a:xfrm>
            <a:prstGeom prst="line">
              <a:avLst/>
            </a:prstGeom>
            <a:grpFill/>
            <a:ln w="26988">
              <a:solidFill>
                <a:srgbClr val="0000FF"/>
              </a:solidFill>
              <a:round/>
              <a:headEnd/>
              <a:tailEnd/>
            </a:ln>
          </p:spPr>
          <p:txBody>
            <a:bodyPr/>
            <a:lstStyle/>
            <a:p>
              <a:pPr>
                <a:defRPr/>
              </a:pPr>
              <a:endParaRPr lang="es-AR"/>
            </a:p>
          </p:txBody>
        </p:sp>
        <p:sp>
          <p:nvSpPr>
            <p:cNvPr id="34913" name="Freeform 97"/>
            <p:cNvSpPr>
              <a:spLocks noEditPoints="1"/>
            </p:cNvSpPr>
            <p:nvPr/>
          </p:nvSpPr>
          <p:spPr bwMode="auto">
            <a:xfrm>
              <a:off x="650" y="1205"/>
              <a:ext cx="36" cy="50"/>
            </a:xfrm>
            <a:custGeom>
              <a:avLst/>
              <a:gdLst/>
              <a:ahLst/>
              <a:cxnLst>
                <a:cxn ang="0">
                  <a:pos x="23" y="76"/>
                </a:cxn>
                <a:cxn ang="0">
                  <a:pos x="11" y="70"/>
                </a:cxn>
                <a:cxn ang="0">
                  <a:pos x="4" y="59"/>
                </a:cxn>
                <a:cxn ang="0">
                  <a:pos x="0" y="36"/>
                </a:cxn>
                <a:cxn ang="0">
                  <a:pos x="10" y="15"/>
                </a:cxn>
                <a:cxn ang="0">
                  <a:pos x="31" y="2"/>
                </a:cxn>
                <a:cxn ang="0">
                  <a:pos x="53" y="2"/>
                </a:cxn>
                <a:cxn ang="0">
                  <a:pos x="69" y="16"/>
                </a:cxn>
                <a:cxn ang="0">
                  <a:pos x="76" y="32"/>
                </a:cxn>
                <a:cxn ang="0">
                  <a:pos x="74" y="46"/>
                </a:cxn>
                <a:cxn ang="0">
                  <a:pos x="67" y="59"/>
                </a:cxn>
                <a:cxn ang="0">
                  <a:pos x="83" y="62"/>
                </a:cxn>
                <a:cxn ang="0">
                  <a:pos x="97" y="72"/>
                </a:cxn>
                <a:cxn ang="0">
                  <a:pos x="106" y="92"/>
                </a:cxn>
                <a:cxn ang="0">
                  <a:pos x="105" y="119"/>
                </a:cxn>
                <a:cxn ang="0">
                  <a:pos x="89" y="140"/>
                </a:cxn>
                <a:cxn ang="0">
                  <a:pos x="63" y="151"/>
                </a:cxn>
                <a:cxn ang="0">
                  <a:pos x="40" y="144"/>
                </a:cxn>
                <a:cxn ang="0">
                  <a:pos x="24" y="124"/>
                </a:cxn>
                <a:cxn ang="0">
                  <a:pos x="20" y="104"/>
                </a:cxn>
                <a:cxn ang="0">
                  <a:pos x="25" y="87"/>
                </a:cxn>
                <a:cxn ang="0">
                  <a:pos x="17" y="50"/>
                </a:cxn>
                <a:cxn ang="0">
                  <a:pos x="26" y="60"/>
                </a:cxn>
                <a:cxn ang="0">
                  <a:pos x="38" y="64"/>
                </a:cxn>
                <a:cxn ang="0">
                  <a:pos x="50" y="59"/>
                </a:cxn>
                <a:cxn ang="0">
                  <a:pos x="58" y="49"/>
                </a:cxn>
                <a:cxn ang="0">
                  <a:pos x="59" y="35"/>
                </a:cxn>
                <a:cxn ang="0">
                  <a:pos x="53" y="22"/>
                </a:cxn>
                <a:cxn ang="0">
                  <a:pos x="41" y="16"/>
                </a:cxn>
                <a:cxn ang="0">
                  <a:pos x="29" y="19"/>
                </a:cxn>
                <a:cxn ang="0">
                  <a:pos x="19" y="27"/>
                </a:cxn>
                <a:cxn ang="0">
                  <a:pos x="16" y="40"/>
                </a:cxn>
                <a:cxn ang="0">
                  <a:pos x="39" y="116"/>
                </a:cxn>
                <a:cxn ang="0">
                  <a:pos x="45" y="126"/>
                </a:cxn>
                <a:cxn ang="0">
                  <a:pos x="54" y="133"/>
                </a:cxn>
                <a:cxn ang="0">
                  <a:pos x="64" y="134"/>
                </a:cxn>
                <a:cxn ang="0">
                  <a:pos x="76" y="131"/>
                </a:cxn>
                <a:cxn ang="0">
                  <a:pos x="87" y="120"/>
                </a:cxn>
                <a:cxn ang="0">
                  <a:pos x="91" y="103"/>
                </a:cxn>
                <a:cxn ang="0">
                  <a:pos x="86" y="86"/>
                </a:cxn>
                <a:cxn ang="0">
                  <a:pos x="73" y="74"/>
                </a:cxn>
                <a:cxn ang="0">
                  <a:pos x="58" y="73"/>
                </a:cxn>
                <a:cxn ang="0">
                  <a:pos x="43" y="83"/>
                </a:cxn>
                <a:cxn ang="0">
                  <a:pos x="36" y="99"/>
                </a:cxn>
                <a:cxn ang="0">
                  <a:pos x="39" y="116"/>
                </a:cxn>
              </a:cxnLst>
              <a:rect l="0" t="0" r="r" b="b"/>
              <a:pathLst>
                <a:path w="107" h="151">
                  <a:moveTo>
                    <a:pt x="33" y="77"/>
                  </a:moveTo>
                  <a:lnTo>
                    <a:pt x="28" y="77"/>
                  </a:lnTo>
                  <a:lnTo>
                    <a:pt x="23" y="76"/>
                  </a:lnTo>
                  <a:lnTo>
                    <a:pt x="19" y="74"/>
                  </a:lnTo>
                  <a:lnTo>
                    <a:pt x="15" y="73"/>
                  </a:lnTo>
                  <a:lnTo>
                    <a:pt x="11" y="70"/>
                  </a:lnTo>
                  <a:lnTo>
                    <a:pt x="7" y="67"/>
                  </a:lnTo>
                  <a:lnTo>
                    <a:pt x="5" y="63"/>
                  </a:lnTo>
                  <a:lnTo>
                    <a:pt x="4" y="59"/>
                  </a:lnTo>
                  <a:lnTo>
                    <a:pt x="1" y="50"/>
                  </a:lnTo>
                  <a:lnTo>
                    <a:pt x="0" y="43"/>
                  </a:lnTo>
                  <a:lnTo>
                    <a:pt x="0" y="36"/>
                  </a:lnTo>
                  <a:lnTo>
                    <a:pt x="2" y="27"/>
                  </a:lnTo>
                  <a:lnTo>
                    <a:pt x="5" y="20"/>
                  </a:lnTo>
                  <a:lnTo>
                    <a:pt x="10" y="15"/>
                  </a:lnTo>
                  <a:lnTo>
                    <a:pt x="16" y="9"/>
                  </a:lnTo>
                  <a:lnTo>
                    <a:pt x="23" y="5"/>
                  </a:lnTo>
                  <a:lnTo>
                    <a:pt x="31" y="2"/>
                  </a:lnTo>
                  <a:lnTo>
                    <a:pt x="39" y="0"/>
                  </a:lnTo>
                  <a:lnTo>
                    <a:pt x="45" y="0"/>
                  </a:lnTo>
                  <a:lnTo>
                    <a:pt x="53" y="2"/>
                  </a:lnTo>
                  <a:lnTo>
                    <a:pt x="59" y="5"/>
                  </a:lnTo>
                  <a:lnTo>
                    <a:pt x="64" y="10"/>
                  </a:lnTo>
                  <a:lnTo>
                    <a:pt x="69" y="16"/>
                  </a:lnTo>
                  <a:lnTo>
                    <a:pt x="73" y="23"/>
                  </a:lnTo>
                  <a:lnTo>
                    <a:pt x="74" y="27"/>
                  </a:lnTo>
                  <a:lnTo>
                    <a:pt x="76" y="32"/>
                  </a:lnTo>
                  <a:lnTo>
                    <a:pt x="76" y="37"/>
                  </a:lnTo>
                  <a:lnTo>
                    <a:pt x="76" y="42"/>
                  </a:lnTo>
                  <a:lnTo>
                    <a:pt x="74" y="46"/>
                  </a:lnTo>
                  <a:lnTo>
                    <a:pt x="72" y="50"/>
                  </a:lnTo>
                  <a:lnTo>
                    <a:pt x="69" y="55"/>
                  </a:lnTo>
                  <a:lnTo>
                    <a:pt x="67" y="59"/>
                  </a:lnTo>
                  <a:lnTo>
                    <a:pt x="73" y="59"/>
                  </a:lnTo>
                  <a:lnTo>
                    <a:pt x="78" y="60"/>
                  </a:lnTo>
                  <a:lnTo>
                    <a:pt x="83" y="62"/>
                  </a:lnTo>
                  <a:lnTo>
                    <a:pt x="88" y="64"/>
                  </a:lnTo>
                  <a:lnTo>
                    <a:pt x="93" y="67"/>
                  </a:lnTo>
                  <a:lnTo>
                    <a:pt x="97" y="72"/>
                  </a:lnTo>
                  <a:lnTo>
                    <a:pt x="101" y="77"/>
                  </a:lnTo>
                  <a:lnTo>
                    <a:pt x="103" y="83"/>
                  </a:lnTo>
                  <a:lnTo>
                    <a:pt x="106" y="92"/>
                  </a:lnTo>
                  <a:lnTo>
                    <a:pt x="107" y="102"/>
                  </a:lnTo>
                  <a:lnTo>
                    <a:pt x="107" y="110"/>
                  </a:lnTo>
                  <a:lnTo>
                    <a:pt x="105" y="119"/>
                  </a:lnTo>
                  <a:lnTo>
                    <a:pt x="101" y="127"/>
                  </a:lnTo>
                  <a:lnTo>
                    <a:pt x="96" y="134"/>
                  </a:lnTo>
                  <a:lnTo>
                    <a:pt x="89" y="140"/>
                  </a:lnTo>
                  <a:lnTo>
                    <a:pt x="81" y="146"/>
                  </a:lnTo>
                  <a:lnTo>
                    <a:pt x="72" y="149"/>
                  </a:lnTo>
                  <a:lnTo>
                    <a:pt x="63" y="151"/>
                  </a:lnTo>
                  <a:lnTo>
                    <a:pt x="55" y="150"/>
                  </a:lnTo>
                  <a:lnTo>
                    <a:pt x="47" y="149"/>
                  </a:lnTo>
                  <a:lnTo>
                    <a:pt x="40" y="144"/>
                  </a:lnTo>
                  <a:lnTo>
                    <a:pt x="34" y="139"/>
                  </a:lnTo>
                  <a:lnTo>
                    <a:pt x="28" y="131"/>
                  </a:lnTo>
                  <a:lnTo>
                    <a:pt x="24" y="124"/>
                  </a:lnTo>
                  <a:lnTo>
                    <a:pt x="21" y="117"/>
                  </a:lnTo>
                  <a:lnTo>
                    <a:pt x="20" y="110"/>
                  </a:lnTo>
                  <a:lnTo>
                    <a:pt x="20" y="104"/>
                  </a:lnTo>
                  <a:lnTo>
                    <a:pt x="20" y="99"/>
                  </a:lnTo>
                  <a:lnTo>
                    <a:pt x="23" y="92"/>
                  </a:lnTo>
                  <a:lnTo>
                    <a:pt x="25" y="87"/>
                  </a:lnTo>
                  <a:lnTo>
                    <a:pt x="29" y="82"/>
                  </a:lnTo>
                  <a:lnTo>
                    <a:pt x="33" y="77"/>
                  </a:lnTo>
                  <a:close/>
                  <a:moveTo>
                    <a:pt x="17" y="50"/>
                  </a:moveTo>
                  <a:lnTo>
                    <a:pt x="20" y="55"/>
                  </a:lnTo>
                  <a:lnTo>
                    <a:pt x="23" y="57"/>
                  </a:lnTo>
                  <a:lnTo>
                    <a:pt x="26" y="60"/>
                  </a:lnTo>
                  <a:lnTo>
                    <a:pt x="30" y="63"/>
                  </a:lnTo>
                  <a:lnTo>
                    <a:pt x="34" y="64"/>
                  </a:lnTo>
                  <a:lnTo>
                    <a:pt x="38" y="64"/>
                  </a:lnTo>
                  <a:lnTo>
                    <a:pt x="43" y="63"/>
                  </a:lnTo>
                  <a:lnTo>
                    <a:pt x="47" y="62"/>
                  </a:lnTo>
                  <a:lnTo>
                    <a:pt x="50" y="59"/>
                  </a:lnTo>
                  <a:lnTo>
                    <a:pt x="54" y="56"/>
                  </a:lnTo>
                  <a:lnTo>
                    <a:pt x="57" y="53"/>
                  </a:lnTo>
                  <a:lnTo>
                    <a:pt x="58" y="49"/>
                  </a:lnTo>
                  <a:lnTo>
                    <a:pt x="59" y="43"/>
                  </a:lnTo>
                  <a:lnTo>
                    <a:pt x="59" y="39"/>
                  </a:lnTo>
                  <a:lnTo>
                    <a:pt x="59" y="35"/>
                  </a:lnTo>
                  <a:lnTo>
                    <a:pt x="58" y="30"/>
                  </a:lnTo>
                  <a:lnTo>
                    <a:pt x="55" y="26"/>
                  </a:lnTo>
                  <a:lnTo>
                    <a:pt x="53" y="22"/>
                  </a:lnTo>
                  <a:lnTo>
                    <a:pt x="49" y="20"/>
                  </a:lnTo>
                  <a:lnTo>
                    <a:pt x="45" y="17"/>
                  </a:lnTo>
                  <a:lnTo>
                    <a:pt x="41" y="16"/>
                  </a:lnTo>
                  <a:lnTo>
                    <a:pt x="38" y="16"/>
                  </a:lnTo>
                  <a:lnTo>
                    <a:pt x="33" y="16"/>
                  </a:lnTo>
                  <a:lnTo>
                    <a:pt x="29" y="19"/>
                  </a:lnTo>
                  <a:lnTo>
                    <a:pt x="25" y="20"/>
                  </a:lnTo>
                  <a:lnTo>
                    <a:pt x="21" y="25"/>
                  </a:lnTo>
                  <a:lnTo>
                    <a:pt x="19" y="27"/>
                  </a:lnTo>
                  <a:lnTo>
                    <a:pt x="17" y="32"/>
                  </a:lnTo>
                  <a:lnTo>
                    <a:pt x="16" y="36"/>
                  </a:lnTo>
                  <a:lnTo>
                    <a:pt x="16" y="40"/>
                  </a:lnTo>
                  <a:lnTo>
                    <a:pt x="16" y="46"/>
                  </a:lnTo>
                  <a:lnTo>
                    <a:pt x="17" y="50"/>
                  </a:lnTo>
                  <a:close/>
                  <a:moveTo>
                    <a:pt x="39" y="116"/>
                  </a:moveTo>
                  <a:lnTo>
                    <a:pt x="40" y="120"/>
                  </a:lnTo>
                  <a:lnTo>
                    <a:pt x="43" y="123"/>
                  </a:lnTo>
                  <a:lnTo>
                    <a:pt x="45" y="126"/>
                  </a:lnTo>
                  <a:lnTo>
                    <a:pt x="48" y="129"/>
                  </a:lnTo>
                  <a:lnTo>
                    <a:pt x="50" y="131"/>
                  </a:lnTo>
                  <a:lnTo>
                    <a:pt x="54" y="133"/>
                  </a:lnTo>
                  <a:lnTo>
                    <a:pt x="58" y="134"/>
                  </a:lnTo>
                  <a:lnTo>
                    <a:pt x="60" y="134"/>
                  </a:lnTo>
                  <a:lnTo>
                    <a:pt x="64" y="134"/>
                  </a:lnTo>
                  <a:lnTo>
                    <a:pt x="68" y="134"/>
                  </a:lnTo>
                  <a:lnTo>
                    <a:pt x="72" y="133"/>
                  </a:lnTo>
                  <a:lnTo>
                    <a:pt x="76" y="131"/>
                  </a:lnTo>
                  <a:lnTo>
                    <a:pt x="81" y="129"/>
                  </a:lnTo>
                  <a:lnTo>
                    <a:pt x="84" y="124"/>
                  </a:lnTo>
                  <a:lnTo>
                    <a:pt x="87" y="120"/>
                  </a:lnTo>
                  <a:lnTo>
                    <a:pt x="89" y="114"/>
                  </a:lnTo>
                  <a:lnTo>
                    <a:pt x="91" y="109"/>
                  </a:lnTo>
                  <a:lnTo>
                    <a:pt x="91" y="103"/>
                  </a:lnTo>
                  <a:lnTo>
                    <a:pt x="91" y="97"/>
                  </a:lnTo>
                  <a:lnTo>
                    <a:pt x="88" y="92"/>
                  </a:lnTo>
                  <a:lnTo>
                    <a:pt x="86" y="86"/>
                  </a:lnTo>
                  <a:lnTo>
                    <a:pt x="82" y="82"/>
                  </a:lnTo>
                  <a:lnTo>
                    <a:pt x="78" y="77"/>
                  </a:lnTo>
                  <a:lnTo>
                    <a:pt x="73" y="74"/>
                  </a:lnTo>
                  <a:lnTo>
                    <a:pt x="68" y="73"/>
                  </a:lnTo>
                  <a:lnTo>
                    <a:pt x="63" y="73"/>
                  </a:lnTo>
                  <a:lnTo>
                    <a:pt x="58" y="73"/>
                  </a:lnTo>
                  <a:lnTo>
                    <a:pt x="52" y="76"/>
                  </a:lnTo>
                  <a:lnTo>
                    <a:pt x="48" y="79"/>
                  </a:lnTo>
                  <a:lnTo>
                    <a:pt x="43" y="83"/>
                  </a:lnTo>
                  <a:lnTo>
                    <a:pt x="40" y="87"/>
                  </a:lnTo>
                  <a:lnTo>
                    <a:pt x="38" y="93"/>
                  </a:lnTo>
                  <a:lnTo>
                    <a:pt x="36" y="99"/>
                  </a:lnTo>
                  <a:lnTo>
                    <a:pt x="36" y="104"/>
                  </a:lnTo>
                  <a:lnTo>
                    <a:pt x="38" y="110"/>
                  </a:lnTo>
                  <a:lnTo>
                    <a:pt x="39" y="116"/>
                  </a:lnTo>
                  <a:close/>
                </a:path>
              </a:pathLst>
            </a:custGeom>
            <a:grpFill/>
            <a:ln w="0">
              <a:solidFill>
                <a:srgbClr val="000000"/>
              </a:solidFill>
              <a:prstDash val="solid"/>
              <a:round/>
              <a:headEnd/>
              <a:tailEnd/>
            </a:ln>
          </p:spPr>
          <p:txBody>
            <a:bodyPr/>
            <a:lstStyle/>
            <a:p>
              <a:pPr>
                <a:defRPr/>
              </a:pPr>
              <a:endParaRPr lang="es-AR"/>
            </a:p>
          </p:txBody>
        </p:sp>
        <p:sp>
          <p:nvSpPr>
            <p:cNvPr id="34914" name="Freeform 98"/>
            <p:cNvSpPr>
              <a:spLocks noEditPoints="1"/>
            </p:cNvSpPr>
            <p:nvPr/>
          </p:nvSpPr>
          <p:spPr bwMode="auto">
            <a:xfrm>
              <a:off x="682" y="1189"/>
              <a:ext cx="34" cy="50"/>
            </a:xfrm>
            <a:custGeom>
              <a:avLst/>
              <a:gdLst/>
              <a:ahLst/>
              <a:cxnLst>
                <a:cxn ang="0">
                  <a:pos x="7" y="83"/>
                </a:cxn>
                <a:cxn ang="0">
                  <a:pos x="1" y="63"/>
                </a:cxn>
                <a:cxn ang="0">
                  <a:pos x="0" y="46"/>
                </a:cxn>
                <a:cxn ang="0">
                  <a:pos x="1" y="30"/>
                </a:cxn>
                <a:cxn ang="0">
                  <a:pos x="6" y="17"/>
                </a:cxn>
                <a:cxn ang="0">
                  <a:pos x="16" y="8"/>
                </a:cxn>
                <a:cxn ang="0">
                  <a:pos x="26" y="1"/>
                </a:cxn>
                <a:cxn ang="0">
                  <a:pos x="36" y="0"/>
                </a:cxn>
                <a:cxn ang="0">
                  <a:pos x="45" y="0"/>
                </a:cxn>
                <a:cxn ang="0">
                  <a:pos x="54" y="4"/>
                </a:cxn>
                <a:cxn ang="0">
                  <a:pos x="63" y="10"/>
                </a:cxn>
                <a:cxn ang="0">
                  <a:pos x="70" y="18"/>
                </a:cxn>
                <a:cxn ang="0">
                  <a:pos x="78" y="28"/>
                </a:cxn>
                <a:cxn ang="0">
                  <a:pos x="85" y="44"/>
                </a:cxn>
                <a:cxn ang="0">
                  <a:pos x="94" y="65"/>
                </a:cxn>
                <a:cxn ang="0">
                  <a:pos x="101" y="87"/>
                </a:cxn>
                <a:cxn ang="0">
                  <a:pos x="102" y="104"/>
                </a:cxn>
                <a:cxn ang="0">
                  <a:pos x="101" y="120"/>
                </a:cxn>
                <a:cxn ang="0">
                  <a:pos x="94" y="131"/>
                </a:cxn>
                <a:cxn ang="0">
                  <a:pos x="85" y="141"/>
                </a:cxn>
                <a:cxn ang="0">
                  <a:pos x="70" y="148"/>
                </a:cxn>
                <a:cxn ang="0">
                  <a:pos x="54" y="148"/>
                </a:cxn>
                <a:cxn ang="0">
                  <a:pos x="37" y="138"/>
                </a:cxn>
                <a:cxn ang="0">
                  <a:pos x="20" y="112"/>
                </a:cxn>
                <a:cxn ang="0">
                  <a:pos x="26" y="87"/>
                </a:cxn>
                <a:cxn ang="0">
                  <a:pos x="40" y="115"/>
                </a:cxn>
                <a:cxn ang="0">
                  <a:pos x="51" y="130"/>
                </a:cxn>
                <a:cxn ang="0">
                  <a:pos x="63" y="134"/>
                </a:cxn>
                <a:cxn ang="0">
                  <a:pos x="74" y="131"/>
                </a:cxn>
                <a:cxn ang="0">
                  <a:pos x="82" y="124"/>
                </a:cxn>
                <a:cxn ang="0">
                  <a:pos x="87" y="111"/>
                </a:cxn>
                <a:cxn ang="0">
                  <a:pos x="84" y="91"/>
                </a:cxn>
                <a:cxn ang="0">
                  <a:pos x="75" y="63"/>
                </a:cxn>
                <a:cxn ang="0">
                  <a:pos x="61" y="34"/>
                </a:cxn>
                <a:cxn ang="0">
                  <a:pos x="49" y="20"/>
                </a:cxn>
                <a:cxn ang="0">
                  <a:pos x="37" y="16"/>
                </a:cxn>
                <a:cxn ang="0">
                  <a:pos x="27" y="18"/>
                </a:cxn>
                <a:cxn ang="0">
                  <a:pos x="20" y="26"/>
                </a:cxn>
                <a:cxn ang="0">
                  <a:pos x="15" y="37"/>
                </a:cxn>
                <a:cxn ang="0">
                  <a:pos x="17" y="57"/>
                </a:cxn>
                <a:cxn ang="0">
                  <a:pos x="26" y="87"/>
                </a:cxn>
              </a:cxnLst>
              <a:rect l="0" t="0" r="r" b="b"/>
              <a:pathLst>
                <a:path w="102" h="150">
                  <a:moveTo>
                    <a:pt x="11" y="95"/>
                  </a:moveTo>
                  <a:lnTo>
                    <a:pt x="7" y="83"/>
                  </a:lnTo>
                  <a:lnTo>
                    <a:pt x="3" y="73"/>
                  </a:lnTo>
                  <a:lnTo>
                    <a:pt x="1" y="63"/>
                  </a:lnTo>
                  <a:lnTo>
                    <a:pt x="0" y="53"/>
                  </a:lnTo>
                  <a:lnTo>
                    <a:pt x="0" y="46"/>
                  </a:lnTo>
                  <a:lnTo>
                    <a:pt x="0" y="37"/>
                  </a:lnTo>
                  <a:lnTo>
                    <a:pt x="1" y="30"/>
                  </a:lnTo>
                  <a:lnTo>
                    <a:pt x="3" y="24"/>
                  </a:lnTo>
                  <a:lnTo>
                    <a:pt x="6" y="17"/>
                  </a:lnTo>
                  <a:lnTo>
                    <a:pt x="11" y="13"/>
                  </a:lnTo>
                  <a:lnTo>
                    <a:pt x="16" y="8"/>
                  </a:lnTo>
                  <a:lnTo>
                    <a:pt x="22" y="4"/>
                  </a:lnTo>
                  <a:lnTo>
                    <a:pt x="26" y="1"/>
                  </a:lnTo>
                  <a:lnTo>
                    <a:pt x="31" y="0"/>
                  </a:lnTo>
                  <a:lnTo>
                    <a:pt x="36" y="0"/>
                  </a:lnTo>
                  <a:lnTo>
                    <a:pt x="41" y="0"/>
                  </a:lnTo>
                  <a:lnTo>
                    <a:pt x="45" y="0"/>
                  </a:lnTo>
                  <a:lnTo>
                    <a:pt x="50" y="1"/>
                  </a:lnTo>
                  <a:lnTo>
                    <a:pt x="54" y="4"/>
                  </a:lnTo>
                  <a:lnTo>
                    <a:pt x="58" y="7"/>
                  </a:lnTo>
                  <a:lnTo>
                    <a:pt x="63" y="10"/>
                  </a:lnTo>
                  <a:lnTo>
                    <a:pt x="67" y="14"/>
                  </a:lnTo>
                  <a:lnTo>
                    <a:pt x="70" y="18"/>
                  </a:lnTo>
                  <a:lnTo>
                    <a:pt x="74" y="23"/>
                  </a:lnTo>
                  <a:lnTo>
                    <a:pt x="78" y="28"/>
                  </a:lnTo>
                  <a:lnTo>
                    <a:pt x="82" y="36"/>
                  </a:lnTo>
                  <a:lnTo>
                    <a:pt x="85" y="44"/>
                  </a:lnTo>
                  <a:lnTo>
                    <a:pt x="91" y="54"/>
                  </a:lnTo>
                  <a:lnTo>
                    <a:pt x="94" y="65"/>
                  </a:lnTo>
                  <a:lnTo>
                    <a:pt x="98" y="77"/>
                  </a:lnTo>
                  <a:lnTo>
                    <a:pt x="101" y="87"/>
                  </a:lnTo>
                  <a:lnTo>
                    <a:pt x="102" y="95"/>
                  </a:lnTo>
                  <a:lnTo>
                    <a:pt x="102" y="104"/>
                  </a:lnTo>
                  <a:lnTo>
                    <a:pt x="102" y="112"/>
                  </a:lnTo>
                  <a:lnTo>
                    <a:pt x="101" y="120"/>
                  </a:lnTo>
                  <a:lnTo>
                    <a:pt x="98" y="125"/>
                  </a:lnTo>
                  <a:lnTo>
                    <a:pt x="94" y="131"/>
                  </a:lnTo>
                  <a:lnTo>
                    <a:pt x="91" y="137"/>
                  </a:lnTo>
                  <a:lnTo>
                    <a:pt x="85" y="141"/>
                  </a:lnTo>
                  <a:lnTo>
                    <a:pt x="79" y="145"/>
                  </a:lnTo>
                  <a:lnTo>
                    <a:pt x="70" y="148"/>
                  </a:lnTo>
                  <a:lnTo>
                    <a:pt x="63" y="150"/>
                  </a:lnTo>
                  <a:lnTo>
                    <a:pt x="54" y="148"/>
                  </a:lnTo>
                  <a:lnTo>
                    <a:pt x="46" y="145"/>
                  </a:lnTo>
                  <a:lnTo>
                    <a:pt x="37" y="138"/>
                  </a:lnTo>
                  <a:lnTo>
                    <a:pt x="27" y="127"/>
                  </a:lnTo>
                  <a:lnTo>
                    <a:pt x="20" y="112"/>
                  </a:lnTo>
                  <a:lnTo>
                    <a:pt x="11" y="95"/>
                  </a:lnTo>
                  <a:close/>
                  <a:moveTo>
                    <a:pt x="26" y="87"/>
                  </a:moveTo>
                  <a:lnTo>
                    <a:pt x="34" y="103"/>
                  </a:lnTo>
                  <a:lnTo>
                    <a:pt x="40" y="115"/>
                  </a:lnTo>
                  <a:lnTo>
                    <a:pt x="46" y="124"/>
                  </a:lnTo>
                  <a:lnTo>
                    <a:pt x="51" y="130"/>
                  </a:lnTo>
                  <a:lnTo>
                    <a:pt x="58" y="132"/>
                  </a:lnTo>
                  <a:lnTo>
                    <a:pt x="63" y="134"/>
                  </a:lnTo>
                  <a:lnTo>
                    <a:pt x="69" y="132"/>
                  </a:lnTo>
                  <a:lnTo>
                    <a:pt x="74" y="131"/>
                  </a:lnTo>
                  <a:lnTo>
                    <a:pt x="78" y="128"/>
                  </a:lnTo>
                  <a:lnTo>
                    <a:pt x="82" y="124"/>
                  </a:lnTo>
                  <a:lnTo>
                    <a:pt x="84" y="118"/>
                  </a:lnTo>
                  <a:lnTo>
                    <a:pt x="87" y="111"/>
                  </a:lnTo>
                  <a:lnTo>
                    <a:pt x="87" y="103"/>
                  </a:lnTo>
                  <a:lnTo>
                    <a:pt x="84" y="91"/>
                  </a:lnTo>
                  <a:lnTo>
                    <a:pt x="80" y="78"/>
                  </a:lnTo>
                  <a:lnTo>
                    <a:pt x="75" y="63"/>
                  </a:lnTo>
                  <a:lnTo>
                    <a:pt x="68" y="47"/>
                  </a:lnTo>
                  <a:lnTo>
                    <a:pt x="61" y="34"/>
                  </a:lnTo>
                  <a:lnTo>
                    <a:pt x="55" y="26"/>
                  </a:lnTo>
                  <a:lnTo>
                    <a:pt x="49" y="20"/>
                  </a:lnTo>
                  <a:lnTo>
                    <a:pt x="44" y="17"/>
                  </a:lnTo>
                  <a:lnTo>
                    <a:pt x="37" y="16"/>
                  </a:lnTo>
                  <a:lnTo>
                    <a:pt x="32" y="16"/>
                  </a:lnTo>
                  <a:lnTo>
                    <a:pt x="27" y="18"/>
                  </a:lnTo>
                  <a:lnTo>
                    <a:pt x="22" y="21"/>
                  </a:lnTo>
                  <a:lnTo>
                    <a:pt x="20" y="26"/>
                  </a:lnTo>
                  <a:lnTo>
                    <a:pt x="17" y="30"/>
                  </a:lnTo>
                  <a:lnTo>
                    <a:pt x="15" y="37"/>
                  </a:lnTo>
                  <a:lnTo>
                    <a:pt x="15" y="46"/>
                  </a:lnTo>
                  <a:lnTo>
                    <a:pt x="17" y="57"/>
                  </a:lnTo>
                  <a:lnTo>
                    <a:pt x="21" y="71"/>
                  </a:lnTo>
                  <a:lnTo>
                    <a:pt x="26" y="87"/>
                  </a:lnTo>
                  <a:close/>
                </a:path>
              </a:pathLst>
            </a:custGeom>
            <a:grpFill/>
            <a:ln w="0">
              <a:solidFill>
                <a:srgbClr val="000000"/>
              </a:solidFill>
              <a:prstDash val="solid"/>
              <a:round/>
              <a:headEnd/>
              <a:tailEnd/>
            </a:ln>
          </p:spPr>
          <p:txBody>
            <a:bodyPr/>
            <a:lstStyle/>
            <a:p>
              <a:pPr>
                <a:defRPr/>
              </a:pPr>
              <a:endParaRPr lang="es-AR"/>
            </a:p>
          </p:txBody>
        </p:sp>
        <p:sp>
          <p:nvSpPr>
            <p:cNvPr id="34915" name="Freeform 99"/>
            <p:cNvSpPr>
              <a:spLocks noEditPoints="1"/>
            </p:cNvSpPr>
            <p:nvPr/>
          </p:nvSpPr>
          <p:spPr bwMode="auto">
            <a:xfrm>
              <a:off x="713" y="1172"/>
              <a:ext cx="34" cy="50"/>
            </a:xfrm>
            <a:custGeom>
              <a:avLst/>
              <a:gdLst/>
              <a:ahLst/>
              <a:cxnLst>
                <a:cxn ang="0">
                  <a:pos x="8" y="83"/>
                </a:cxn>
                <a:cxn ang="0">
                  <a:pos x="1" y="63"/>
                </a:cxn>
                <a:cxn ang="0">
                  <a:pos x="0" y="46"/>
                </a:cxn>
                <a:cxn ang="0">
                  <a:pos x="1" y="30"/>
                </a:cxn>
                <a:cxn ang="0">
                  <a:pos x="8" y="18"/>
                </a:cxn>
                <a:cxn ang="0">
                  <a:pos x="16" y="8"/>
                </a:cxn>
                <a:cxn ang="0">
                  <a:pos x="28" y="2"/>
                </a:cxn>
                <a:cxn ang="0">
                  <a:pos x="37" y="0"/>
                </a:cxn>
                <a:cxn ang="0">
                  <a:pos x="46" y="0"/>
                </a:cxn>
                <a:cxn ang="0">
                  <a:pos x="54" y="5"/>
                </a:cxn>
                <a:cxn ang="0">
                  <a:pos x="63" y="10"/>
                </a:cxn>
                <a:cxn ang="0">
                  <a:pos x="71" y="19"/>
                </a:cxn>
                <a:cxn ang="0">
                  <a:pos x="78" y="29"/>
                </a:cxn>
                <a:cxn ang="0">
                  <a:pos x="86" y="45"/>
                </a:cxn>
                <a:cxn ang="0">
                  <a:pos x="95" y="66"/>
                </a:cxn>
                <a:cxn ang="0">
                  <a:pos x="101" y="87"/>
                </a:cxn>
                <a:cxn ang="0">
                  <a:pos x="102" y="104"/>
                </a:cxn>
                <a:cxn ang="0">
                  <a:pos x="101" y="120"/>
                </a:cxn>
                <a:cxn ang="0">
                  <a:pos x="96" y="132"/>
                </a:cxn>
                <a:cxn ang="0">
                  <a:pos x="86" y="142"/>
                </a:cxn>
                <a:cxn ang="0">
                  <a:pos x="71" y="149"/>
                </a:cxn>
                <a:cxn ang="0">
                  <a:pos x="54" y="149"/>
                </a:cxn>
                <a:cxn ang="0">
                  <a:pos x="38" y="139"/>
                </a:cxn>
                <a:cxn ang="0">
                  <a:pos x="20" y="113"/>
                </a:cxn>
                <a:cxn ang="0">
                  <a:pos x="28" y="87"/>
                </a:cxn>
                <a:cxn ang="0">
                  <a:pos x="40" y="114"/>
                </a:cxn>
                <a:cxn ang="0">
                  <a:pos x="53" y="129"/>
                </a:cxn>
                <a:cxn ang="0">
                  <a:pos x="63" y="134"/>
                </a:cxn>
                <a:cxn ang="0">
                  <a:pos x="75" y="132"/>
                </a:cxn>
                <a:cxn ang="0">
                  <a:pos x="82" y="124"/>
                </a:cxn>
                <a:cxn ang="0">
                  <a:pos x="87" y="112"/>
                </a:cxn>
                <a:cxn ang="0">
                  <a:pos x="85" y="92"/>
                </a:cxn>
                <a:cxn ang="0">
                  <a:pos x="76" y="63"/>
                </a:cxn>
                <a:cxn ang="0">
                  <a:pos x="62" y="35"/>
                </a:cxn>
                <a:cxn ang="0">
                  <a:pos x="51" y="20"/>
                </a:cxn>
                <a:cxn ang="0">
                  <a:pos x="39" y="16"/>
                </a:cxn>
                <a:cxn ang="0">
                  <a:pos x="28" y="19"/>
                </a:cxn>
                <a:cxn ang="0">
                  <a:pos x="20" y="26"/>
                </a:cxn>
                <a:cxn ang="0">
                  <a:pos x="16" y="38"/>
                </a:cxn>
                <a:cxn ang="0">
                  <a:pos x="18" y="57"/>
                </a:cxn>
                <a:cxn ang="0">
                  <a:pos x="28" y="87"/>
                </a:cxn>
              </a:cxnLst>
              <a:rect l="0" t="0" r="r" b="b"/>
              <a:pathLst>
                <a:path w="102" h="150">
                  <a:moveTo>
                    <a:pt x="11" y="96"/>
                  </a:moveTo>
                  <a:lnTo>
                    <a:pt x="8" y="83"/>
                  </a:lnTo>
                  <a:lnTo>
                    <a:pt x="4" y="73"/>
                  </a:lnTo>
                  <a:lnTo>
                    <a:pt x="1" y="63"/>
                  </a:lnTo>
                  <a:lnTo>
                    <a:pt x="0" y="53"/>
                  </a:lnTo>
                  <a:lnTo>
                    <a:pt x="0" y="46"/>
                  </a:lnTo>
                  <a:lnTo>
                    <a:pt x="0" y="38"/>
                  </a:lnTo>
                  <a:lnTo>
                    <a:pt x="1" y="30"/>
                  </a:lnTo>
                  <a:lnTo>
                    <a:pt x="4" y="23"/>
                  </a:lnTo>
                  <a:lnTo>
                    <a:pt x="8" y="18"/>
                  </a:lnTo>
                  <a:lnTo>
                    <a:pt x="11" y="13"/>
                  </a:lnTo>
                  <a:lnTo>
                    <a:pt x="16" y="8"/>
                  </a:lnTo>
                  <a:lnTo>
                    <a:pt x="23" y="5"/>
                  </a:lnTo>
                  <a:lnTo>
                    <a:pt x="28" y="2"/>
                  </a:lnTo>
                  <a:lnTo>
                    <a:pt x="32" y="0"/>
                  </a:lnTo>
                  <a:lnTo>
                    <a:pt x="37" y="0"/>
                  </a:lnTo>
                  <a:lnTo>
                    <a:pt x="42" y="0"/>
                  </a:lnTo>
                  <a:lnTo>
                    <a:pt x="46" y="0"/>
                  </a:lnTo>
                  <a:lnTo>
                    <a:pt x="51" y="2"/>
                  </a:lnTo>
                  <a:lnTo>
                    <a:pt x="54" y="5"/>
                  </a:lnTo>
                  <a:lnTo>
                    <a:pt x="59" y="6"/>
                  </a:lnTo>
                  <a:lnTo>
                    <a:pt x="63" y="10"/>
                  </a:lnTo>
                  <a:lnTo>
                    <a:pt x="67" y="13"/>
                  </a:lnTo>
                  <a:lnTo>
                    <a:pt x="71" y="19"/>
                  </a:lnTo>
                  <a:lnTo>
                    <a:pt x="75" y="23"/>
                  </a:lnTo>
                  <a:lnTo>
                    <a:pt x="78" y="29"/>
                  </a:lnTo>
                  <a:lnTo>
                    <a:pt x="82" y="36"/>
                  </a:lnTo>
                  <a:lnTo>
                    <a:pt x="86" y="45"/>
                  </a:lnTo>
                  <a:lnTo>
                    <a:pt x="91" y="55"/>
                  </a:lnTo>
                  <a:lnTo>
                    <a:pt x="95" y="66"/>
                  </a:lnTo>
                  <a:lnTo>
                    <a:pt x="99" y="77"/>
                  </a:lnTo>
                  <a:lnTo>
                    <a:pt x="101" y="87"/>
                  </a:lnTo>
                  <a:lnTo>
                    <a:pt x="102" y="96"/>
                  </a:lnTo>
                  <a:lnTo>
                    <a:pt x="102" y="104"/>
                  </a:lnTo>
                  <a:lnTo>
                    <a:pt x="102" y="113"/>
                  </a:lnTo>
                  <a:lnTo>
                    <a:pt x="101" y="120"/>
                  </a:lnTo>
                  <a:lnTo>
                    <a:pt x="99" y="126"/>
                  </a:lnTo>
                  <a:lnTo>
                    <a:pt x="96" y="132"/>
                  </a:lnTo>
                  <a:lnTo>
                    <a:pt x="91" y="137"/>
                  </a:lnTo>
                  <a:lnTo>
                    <a:pt x="86" y="142"/>
                  </a:lnTo>
                  <a:lnTo>
                    <a:pt x="80" y="146"/>
                  </a:lnTo>
                  <a:lnTo>
                    <a:pt x="71" y="149"/>
                  </a:lnTo>
                  <a:lnTo>
                    <a:pt x="63" y="150"/>
                  </a:lnTo>
                  <a:lnTo>
                    <a:pt x="54" y="149"/>
                  </a:lnTo>
                  <a:lnTo>
                    <a:pt x="47" y="146"/>
                  </a:lnTo>
                  <a:lnTo>
                    <a:pt x="38" y="139"/>
                  </a:lnTo>
                  <a:lnTo>
                    <a:pt x="29" y="127"/>
                  </a:lnTo>
                  <a:lnTo>
                    <a:pt x="20" y="113"/>
                  </a:lnTo>
                  <a:lnTo>
                    <a:pt x="11" y="96"/>
                  </a:lnTo>
                  <a:close/>
                  <a:moveTo>
                    <a:pt x="28" y="87"/>
                  </a:moveTo>
                  <a:lnTo>
                    <a:pt x="34" y="103"/>
                  </a:lnTo>
                  <a:lnTo>
                    <a:pt x="40" y="114"/>
                  </a:lnTo>
                  <a:lnTo>
                    <a:pt x="47" y="124"/>
                  </a:lnTo>
                  <a:lnTo>
                    <a:pt x="53" y="129"/>
                  </a:lnTo>
                  <a:lnTo>
                    <a:pt x="58" y="133"/>
                  </a:lnTo>
                  <a:lnTo>
                    <a:pt x="63" y="134"/>
                  </a:lnTo>
                  <a:lnTo>
                    <a:pt x="70" y="133"/>
                  </a:lnTo>
                  <a:lnTo>
                    <a:pt x="75" y="132"/>
                  </a:lnTo>
                  <a:lnTo>
                    <a:pt x="78" y="129"/>
                  </a:lnTo>
                  <a:lnTo>
                    <a:pt x="82" y="124"/>
                  </a:lnTo>
                  <a:lnTo>
                    <a:pt x="85" y="119"/>
                  </a:lnTo>
                  <a:lnTo>
                    <a:pt x="87" y="112"/>
                  </a:lnTo>
                  <a:lnTo>
                    <a:pt x="87" y="103"/>
                  </a:lnTo>
                  <a:lnTo>
                    <a:pt x="85" y="92"/>
                  </a:lnTo>
                  <a:lnTo>
                    <a:pt x="81" y="79"/>
                  </a:lnTo>
                  <a:lnTo>
                    <a:pt x="76" y="63"/>
                  </a:lnTo>
                  <a:lnTo>
                    <a:pt x="68" y="47"/>
                  </a:lnTo>
                  <a:lnTo>
                    <a:pt x="62" y="35"/>
                  </a:lnTo>
                  <a:lnTo>
                    <a:pt x="56" y="26"/>
                  </a:lnTo>
                  <a:lnTo>
                    <a:pt x="51" y="20"/>
                  </a:lnTo>
                  <a:lnTo>
                    <a:pt x="44" y="18"/>
                  </a:lnTo>
                  <a:lnTo>
                    <a:pt x="39" y="16"/>
                  </a:lnTo>
                  <a:lnTo>
                    <a:pt x="33" y="16"/>
                  </a:lnTo>
                  <a:lnTo>
                    <a:pt x="28" y="19"/>
                  </a:lnTo>
                  <a:lnTo>
                    <a:pt x="24" y="22"/>
                  </a:lnTo>
                  <a:lnTo>
                    <a:pt x="20" y="26"/>
                  </a:lnTo>
                  <a:lnTo>
                    <a:pt x="18" y="30"/>
                  </a:lnTo>
                  <a:lnTo>
                    <a:pt x="16" y="38"/>
                  </a:lnTo>
                  <a:lnTo>
                    <a:pt x="15" y="46"/>
                  </a:lnTo>
                  <a:lnTo>
                    <a:pt x="18" y="57"/>
                  </a:lnTo>
                  <a:lnTo>
                    <a:pt x="22" y="72"/>
                  </a:lnTo>
                  <a:lnTo>
                    <a:pt x="28" y="87"/>
                  </a:lnTo>
                  <a:close/>
                </a:path>
              </a:pathLst>
            </a:custGeom>
            <a:grpFill/>
            <a:ln w="0">
              <a:solidFill>
                <a:srgbClr val="000000"/>
              </a:solidFill>
              <a:prstDash val="solid"/>
              <a:round/>
              <a:headEnd/>
              <a:tailEnd/>
            </a:ln>
          </p:spPr>
          <p:txBody>
            <a:bodyPr/>
            <a:lstStyle/>
            <a:p>
              <a:pPr>
                <a:defRPr/>
              </a:pPr>
              <a:endParaRPr lang="es-AR"/>
            </a:p>
          </p:txBody>
        </p:sp>
        <p:sp>
          <p:nvSpPr>
            <p:cNvPr id="34916" name="Line 100"/>
            <p:cNvSpPr>
              <a:spLocks noChangeShapeType="1"/>
            </p:cNvSpPr>
            <p:nvPr/>
          </p:nvSpPr>
          <p:spPr bwMode="auto">
            <a:xfrm flipV="1">
              <a:off x="766" y="1177"/>
              <a:ext cx="4" cy="2"/>
            </a:xfrm>
            <a:prstGeom prst="line">
              <a:avLst/>
            </a:prstGeom>
            <a:grpFill/>
            <a:ln w="26988">
              <a:solidFill>
                <a:srgbClr val="0000FF"/>
              </a:solidFill>
              <a:round/>
              <a:headEnd/>
              <a:tailEnd/>
            </a:ln>
          </p:spPr>
          <p:txBody>
            <a:bodyPr/>
            <a:lstStyle/>
            <a:p>
              <a:pPr>
                <a:defRPr/>
              </a:pPr>
              <a:endParaRPr lang="es-AR"/>
            </a:p>
          </p:txBody>
        </p:sp>
        <p:sp>
          <p:nvSpPr>
            <p:cNvPr id="34917" name="Freeform 101"/>
            <p:cNvSpPr>
              <a:spLocks/>
            </p:cNvSpPr>
            <p:nvPr/>
          </p:nvSpPr>
          <p:spPr bwMode="auto">
            <a:xfrm>
              <a:off x="762" y="542"/>
              <a:ext cx="108" cy="635"/>
            </a:xfrm>
            <a:custGeom>
              <a:avLst/>
              <a:gdLst/>
              <a:ahLst/>
              <a:cxnLst>
                <a:cxn ang="0">
                  <a:pos x="32" y="1901"/>
                </a:cxn>
                <a:cxn ang="0">
                  <a:pos x="73" y="1875"/>
                </a:cxn>
                <a:cxn ang="0">
                  <a:pos x="95" y="1861"/>
                </a:cxn>
                <a:cxn ang="0">
                  <a:pos x="119" y="1843"/>
                </a:cxn>
                <a:cxn ang="0">
                  <a:pos x="155" y="1811"/>
                </a:cxn>
                <a:cxn ang="0">
                  <a:pos x="179" y="1787"/>
                </a:cxn>
                <a:cxn ang="0">
                  <a:pos x="201" y="1763"/>
                </a:cxn>
                <a:cxn ang="0">
                  <a:pos x="221" y="1736"/>
                </a:cxn>
                <a:cxn ang="0">
                  <a:pos x="243" y="1706"/>
                </a:cxn>
                <a:cxn ang="0">
                  <a:pos x="264" y="1667"/>
                </a:cxn>
                <a:cxn ang="0">
                  <a:pos x="284" y="1622"/>
                </a:cxn>
                <a:cxn ang="0">
                  <a:pos x="297" y="1588"/>
                </a:cxn>
                <a:cxn ang="0">
                  <a:pos x="306" y="1556"/>
                </a:cxn>
                <a:cxn ang="0">
                  <a:pos x="317" y="1493"/>
                </a:cxn>
                <a:cxn ang="0">
                  <a:pos x="322" y="1429"/>
                </a:cxn>
                <a:cxn ang="0">
                  <a:pos x="320" y="1365"/>
                </a:cxn>
                <a:cxn ang="0">
                  <a:pos x="311" y="1303"/>
                </a:cxn>
                <a:cxn ang="0">
                  <a:pos x="303" y="1271"/>
                </a:cxn>
                <a:cxn ang="0">
                  <a:pos x="284" y="1209"/>
                </a:cxn>
                <a:cxn ang="0">
                  <a:pos x="272" y="1176"/>
                </a:cxn>
                <a:cxn ang="0">
                  <a:pos x="259" y="1143"/>
                </a:cxn>
                <a:cxn ang="0">
                  <a:pos x="243" y="1112"/>
                </a:cxn>
                <a:cxn ang="0">
                  <a:pos x="221" y="1073"/>
                </a:cxn>
                <a:cxn ang="0">
                  <a:pos x="201" y="1039"/>
                </a:cxn>
                <a:cxn ang="0">
                  <a:pos x="179" y="1008"/>
                </a:cxn>
                <a:cxn ang="0">
                  <a:pos x="158" y="979"/>
                </a:cxn>
                <a:cxn ang="0">
                  <a:pos x="137" y="952"/>
                </a:cxn>
                <a:cxn ang="0">
                  <a:pos x="111" y="921"/>
                </a:cxn>
                <a:cxn ang="0">
                  <a:pos x="86" y="889"/>
                </a:cxn>
                <a:cxn ang="0">
                  <a:pos x="61" y="858"/>
                </a:cxn>
                <a:cxn ang="0">
                  <a:pos x="39" y="825"/>
                </a:cxn>
                <a:cxn ang="0">
                  <a:pos x="23" y="794"/>
                </a:cxn>
                <a:cxn ang="0">
                  <a:pos x="10" y="755"/>
                </a:cxn>
                <a:cxn ang="0">
                  <a:pos x="1" y="698"/>
                </a:cxn>
                <a:cxn ang="0">
                  <a:pos x="1" y="636"/>
                </a:cxn>
                <a:cxn ang="0">
                  <a:pos x="8" y="572"/>
                </a:cxn>
                <a:cxn ang="0">
                  <a:pos x="11" y="540"/>
                </a:cxn>
                <a:cxn ang="0">
                  <a:pos x="22" y="476"/>
                </a:cxn>
                <a:cxn ang="0">
                  <a:pos x="32" y="418"/>
                </a:cxn>
                <a:cxn ang="0">
                  <a:pos x="38" y="381"/>
                </a:cxn>
                <a:cxn ang="0">
                  <a:pos x="51" y="318"/>
                </a:cxn>
                <a:cxn ang="0">
                  <a:pos x="57" y="285"/>
                </a:cxn>
                <a:cxn ang="0">
                  <a:pos x="70" y="222"/>
                </a:cxn>
                <a:cxn ang="0">
                  <a:pos x="77" y="190"/>
                </a:cxn>
                <a:cxn ang="0">
                  <a:pos x="91" y="127"/>
                </a:cxn>
                <a:cxn ang="0">
                  <a:pos x="97" y="96"/>
                </a:cxn>
                <a:cxn ang="0">
                  <a:pos x="113" y="32"/>
                </a:cxn>
                <a:cxn ang="0">
                  <a:pos x="120" y="0"/>
                </a:cxn>
              </a:cxnLst>
              <a:rect l="0" t="0" r="r" b="b"/>
              <a:pathLst>
                <a:path w="322" h="1905">
                  <a:moveTo>
                    <a:pt x="23" y="1905"/>
                  </a:moveTo>
                  <a:lnTo>
                    <a:pt x="32" y="1901"/>
                  </a:lnTo>
                  <a:lnTo>
                    <a:pt x="53" y="1888"/>
                  </a:lnTo>
                  <a:lnTo>
                    <a:pt x="73" y="1875"/>
                  </a:lnTo>
                  <a:lnTo>
                    <a:pt x="75" y="1874"/>
                  </a:lnTo>
                  <a:lnTo>
                    <a:pt x="95" y="1861"/>
                  </a:lnTo>
                  <a:lnTo>
                    <a:pt x="116" y="1845"/>
                  </a:lnTo>
                  <a:lnTo>
                    <a:pt x="119" y="1843"/>
                  </a:lnTo>
                  <a:lnTo>
                    <a:pt x="137" y="1827"/>
                  </a:lnTo>
                  <a:lnTo>
                    <a:pt x="155" y="1811"/>
                  </a:lnTo>
                  <a:lnTo>
                    <a:pt x="158" y="1808"/>
                  </a:lnTo>
                  <a:lnTo>
                    <a:pt x="179" y="1787"/>
                  </a:lnTo>
                  <a:lnTo>
                    <a:pt x="187" y="1778"/>
                  </a:lnTo>
                  <a:lnTo>
                    <a:pt x="201" y="1763"/>
                  </a:lnTo>
                  <a:lnTo>
                    <a:pt x="214" y="1747"/>
                  </a:lnTo>
                  <a:lnTo>
                    <a:pt x="221" y="1736"/>
                  </a:lnTo>
                  <a:lnTo>
                    <a:pt x="236" y="1716"/>
                  </a:lnTo>
                  <a:lnTo>
                    <a:pt x="243" y="1706"/>
                  </a:lnTo>
                  <a:lnTo>
                    <a:pt x="255" y="1683"/>
                  </a:lnTo>
                  <a:lnTo>
                    <a:pt x="264" y="1667"/>
                  </a:lnTo>
                  <a:lnTo>
                    <a:pt x="272" y="1652"/>
                  </a:lnTo>
                  <a:lnTo>
                    <a:pt x="284" y="1622"/>
                  </a:lnTo>
                  <a:lnTo>
                    <a:pt x="286" y="1620"/>
                  </a:lnTo>
                  <a:lnTo>
                    <a:pt x="297" y="1588"/>
                  </a:lnTo>
                  <a:lnTo>
                    <a:pt x="306" y="1556"/>
                  </a:lnTo>
                  <a:lnTo>
                    <a:pt x="306" y="1556"/>
                  </a:lnTo>
                  <a:lnTo>
                    <a:pt x="313" y="1525"/>
                  </a:lnTo>
                  <a:lnTo>
                    <a:pt x="317" y="1493"/>
                  </a:lnTo>
                  <a:lnTo>
                    <a:pt x="321" y="1461"/>
                  </a:lnTo>
                  <a:lnTo>
                    <a:pt x="322" y="1429"/>
                  </a:lnTo>
                  <a:lnTo>
                    <a:pt x="322" y="1398"/>
                  </a:lnTo>
                  <a:lnTo>
                    <a:pt x="320" y="1365"/>
                  </a:lnTo>
                  <a:lnTo>
                    <a:pt x="316" y="1334"/>
                  </a:lnTo>
                  <a:lnTo>
                    <a:pt x="311" y="1303"/>
                  </a:lnTo>
                  <a:lnTo>
                    <a:pt x="306" y="1283"/>
                  </a:lnTo>
                  <a:lnTo>
                    <a:pt x="303" y="1271"/>
                  </a:lnTo>
                  <a:lnTo>
                    <a:pt x="294" y="1238"/>
                  </a:lnTo>
                  <a:lnTo>
                    <a:pt x="284" y="1209"/>
                  </a:lnTo>
                  <a:lnTo>
                    <a:pt x="284" y="1207"/>
                  </a:lnTo>
                  <a:lnTo>
                    <a:pt x="272" y="1176"/>
                  </a:lnTo>
                  <a:lnTo>
                    <a:pt x="264" y="1156"/>
                  </a:lnTo>
                  <a:lnTo>
                    <a:pt x="259" y="1143"/>
                  </a:lnTo>
                  <a:lnTo>
                    <a:pt x="243" y="1112"/>
                  </a:lnTo>
                  <a:lnTo>
                    <a:pt x="243" y="1112"/>
                  </a:lnTo>
                  <a:lnTo>
                    <a:pt x="225" y="1080"/>
                  </a:lnTo>
                  <a:lnTo>
                    <a:pt x="221" y="1073"/>
                  </a:lnTo>
                  <a:lnTo>
                    <a:pt x="206" y="1048"/>
                  </a:lnTo>
                  <a:lnTo>
                    <a:pt x="201" y="1039"/>
                  </a:lnTo>
                  <a:lnTo>
                    <a:pt x="185" y="1016"/>
                  </a:lnTo>
                  <a:lnTo>
                    <a:pt x="179" y="1008"/>
                  </a:lnTo>
                  <a:lnTo>
                    <a:pt x="162" y="985"/>
                  </a:lnTo>
                  <a:lnTo>
                    <a:pt x="158" y="979"/>
                  </a:lnTo>
                  <a:lnTo>
                    <a:pt x="138" y="953"/>
                  </a:lnTo>
                  <a:lnTo>
                    <a:pt x="137" y="952"/>
                  </a:lnTo>
                  <a:lnTo>
                    <a:pt x="116" y="926"/>
                  </a:lnTo>
                  <a:lnTo>
                    <a:pt x="111" y="921"/>
                  </a:lnTo>
                  <a:lnTo>
                    <a:pt x="95" y="899"/>
                  </a:lnTo>
                  <a:lnTo>
                    <a:pt x="86" y="889"/>
                  </a:lnTo>
                  <a:lnTo>
                    <a:pt x="73" y="874"/>
                  </a:lnTo>
                  <a:lnTo>
                    <a:pt x="61" y="858"/>
                  </a:lnTo>
                  <a:lnTo>
                    <a:pt x="53" y="845"/>
                  </a:lnTo>
                  <a:lnTo>
                    <a:pt x="39" y="825"/>
                  </a:lnTo>
                  <a:lnTo>
                    <a:pt x="32" y="810"/>
                  </a:lnTo>
                  <a:lnTo>
                    <a:pt x="23" y="794"/>
                  </a:lnTo>
                  <a:lnTo>
                    <a:pt x="11" y="763"/>
                  </a:lnTo>
                  <a:lnTo>
                    <a:pt x="10" y="755"/>
                  </a:lnTo>
                  <a:lnTo>
                    <a:pt x="5" y="730"/>
                  </a:lnTo>
                  <a:lnTo>
                    <a:pt x="1" y="698"/>
                  </a:lnTo>
                  <a:lnTo>
                    <a:pt x="0" y="667"/>
                  </a:lnTo>
                  <a:lnTo>
                    <a:pt x="1" y="636"/>
                  </a:lnTo>
                  <a:lnTo>
                    <a:pt x="4" y="603"/>
                  </a:lnTo>
                  <a:lnTo>
                    <a:pt x="8" y="572"/>
                  </a:lnTo>
                  <a:lnTo>
                    <a:pt x="10" y="549"/>
                  </a:lnTo>
                  <a:lnTo>
                    <a:pt x="11" y="540"/>
                  </a:lnTo>
                  <a:lnTo>
                    <a:pt x="17" y="507"/>
                  </a:lnTo>
                  <a:lnTo>
                    <a:pt x="22" y="476"/>
                  </a:lnTo>
                  <a:lnTo>
                    <a:pt x="27" y="445"/>
                  </a:lnTo>
                  <a:lnTo>
                    <a:pt x="32" y="418"/>
                  </a:lnTo>
                  <a:lnTo>
                    <a:pt x="32" y="413"/>
                  </a:lnTo>
                  <a:lnTo>
                    <a:pt x="38" y="381"/>
                  </a:lnTo>
                  <a:lnTo>
                    <a:pt x="44" y="349"/>
                  </a:lnTo>
                  <a:lnTo>
                    <a:pt x="51" y="318"/>
                  </a:lnTo>
                  <a:lnTo>
                    <a:pt x="53" y="308"/>
                  </a:lnTo>
                  <a:lnTo>
                    <a:pt x="57" y="285"/>
                  </a:lnTo>
                  <a:lnTo>
                    <a:pt x="63" y="254"/>
                  </a:lnTo>
                  <a:lnTo>
                    <a:pt x="70" y="222"/>
                  </a:lnTo>
                  <a:lnTo>
                    <a:pt x="73" y="205"/>
                  </a:lnTo>
                  <a:lnTo>
                    <a:pt x="77" y="190"/>
                  </a:lnTo>
                  <a:lnTo>
                    <a:pt x="83" y="158"/>
                  </a:lnTo>
                  <a:lnTo>
                    <a:pt x="91" y="127"/>
                  </a:lnTo>
                  <a:lnTo>
                    <a:pt x="95" y="107"/>
                  </a:lnTo>
                  <a:lnTo>
                    <a:pt x="97" y="96"/>
                  </a:lnTo>
                  <a:lnTo>
                    <a:pt x="105" y="63"/>
                  </a:lnTo>
                  <a:lnTo>
                    <a:pt x="113" y="32"/>
                  </a:lnTo>
                  <a:lnTo>
                    <a:pt x="116" y="19"/>
                  </a:lnTo>
                  <a:lnTo>
                    <a:pt x="120" y="0"/>
                  </a:lnTo>
                </a:path>
              </a:pathLst>
            </a:custGeom>
            <a:grpFill/>
            <a:ln w="26988">
              <a:solidFill>
                <a:srgbClr val="0000FF"/>
              </a:solidFill>
              <a:prstDash val="solid"/>
              <a:round/>
              <a:headEnd/>
              <a:tailEnd/>
            </a:ln>
          </p:spPr>
          <p:txBody>
            <a:bodyPr/>
            <a:lstStyle/>
            <a:p>
              <a:pPr>
                <a:defRPr/>
              </a:pPr>
              <a:endParaRPr lang="es-AR"/>
            </a:p>
          </p:txBody>
        </p:sp>
        <p:sp>
          <p:nvSpPr>
            <p:cNvPr id="34918" name="Line 102"/>
            <p:cNvSpPr>
              <a:spLocks noChangeShapeType="1"/>
            </p:cNvSpPr>
            <p:nvPr/>
          </p:nvSpPr>
          <p:spPr bwMode="auto">
            <a:xfrm flipV="1">
              <a:off x="644" y="886"/>
              <a:ext cx="2" cy="5"/>
            </a:xfrm>
            <a:prstGeom prst="line">
              <a:avLst/>
            </a:prstGeom>
            <a:grpFill/>
            <a:ln w="26988">
              <a:solidFill>
                <a:srgbClr val="0000FF"/>
              </a:solidFill>
              <a:round/>
              <a:headEnd/>
              <a:tailEnd/>
            </a:ln>
          </p:spPr>
          <p:txBody>
            <a:bodyPr/>
            <a:lstStyle/>
            <a:p>
              <a:pPr>
                <a:defRPr/>
              </a:pPr>
              <a:endParaRPr lang="es-AR"/>
            </a:p>
          </p:txBody>
        </p:sp>
        <p:sp>
          <p:nvSpPr>
            <p:cNvPr id="34919" name="Freeform 103"/>
            <p:cNvSpPr>
              <a:spLocks/>
            </p:cNvSpPr>
            <p:nvPr/>
          </p:nvSpPr>
          <p:spPr bwMode="auto">
            <a:xfrm>
              <a:off x="644" y="886"/>
              <a:ext cx="6" cy="7"/>
            </a:xfrm>
            <a:custGeom>
              <a:avLst/>
              <a:gdLst/>
              <a:ahLst/>
              <a:cxnLst>
                <a:cxn ang="0">
                  <a:pos x="5" y="0"/>
                </a:cxn>
                <a:cxn ang="0">
                  <a:pos x="17" y="16"/>
                </a:cxn>
                <a:cxn ang="0">
                  <a:pos x="5" y="21"/>
                </a:cxn>
                <a:cxn ang="0">
                  <a:pos x="0" y="16"/>
                </a:cxn>
              </a:cxnLst>
              <a:rect l="0" t="0" r="r" b="b"/>
              <a:pathLst>
                <a:path w="17" h="21">
                  <a:moveTo>
                    <a:pt x="5" y="0"/>
                  </a:moveTo>
                  <a:lnTo>
                    <a:pt x="17" y="16"/>
                  </a:lnTo>
                  <a:lnTo>
                    <a:pt x="5" y="21"/>
                  </a:lnTo>
                  <a:lnTo>
                    <a:pt x="0" y="16"/>
                  </a:lnTo>
                </a:path>
              </a:pathLst>
            </a:custGeom>
            <a:grpFill/>
            <a:ln w="26988">
              <a:solidFill>
                <a:srgbClr val="0000FF"/>
              </a:solidFill>
              <a:prstDash val="solid"/>
              <a:round/>
              <a:headEnd/>
              <a:tailEnd/>
            </a:ln>
          </p:spPr>
          <p:txBody>
            <a:bodyPr/>
            <a:lstStyle/>
            <a:p>
              <a:pPr>
                <a:defRPr/>
              </a:pPr>
              <a:endParaRPr lang="es-AR"/>
            </a:p>
          </p:txBody>
        </p:sp>
        <p:sp>
          <p:nvSpPr>
            <p:cNvPr id="34920" name="Line 104"/>
            <p:cNvSpPr>
              <a:spLocks noChangeShapeType="1"/>
            </p:cNvSpPr>
            <p:nvPr/>
          </p:nvSpPr>
          <p:spPr bwMode="auto">
            <a:xfrm>
              <a:off x="1970" y="1682"/>
              <a:ext cx="1" cy="1"/>
            </a:xfrm>
            <a:prstGeom prst="line">
              <a:avLst/>
            </a:prstGeom>
            <a:grpFill/>
            <a:ln w="26988">
              <a:solidFill>
                <a:srgbClr val="0000FF"/>
              </a:solidFill>
              <a:round/>
              <a:headEnd/>
              <a:tailEnd/>
            </a:ln>
          </p:spPr>
          <p:txBody>
            <a:bodyPr/>
            <a:lstStyle/>
            <a:p>
              <a:pPr>
                <a:defRPr/>
              </a:pPr>
              <a:endParaRPr lang="es-AR"/>
            </a:p>
          </p:txBody>
        </p:sp>
        <p:sp>
          <p:nvSpPr>
            <p:cNvPr id="34921" name="Freeform 105"/>
            <p:cNvSpPr>
              <a:spLocks/>
            </p:cNvSpPr>
            <p:nvPr/>
          </p:nvSpPr>
          <p:spPr bwMode="auto">
            <a:xfrm>
              <a:off x="1818" y="1649"/>
              <a:ext cx="16" cy="51"/>
            </a:xfrm>
            <a:custGeom>
              <a:avLst/>
              <a:gdLst/>
              <a:ahLst/>
              <a:cxnLst>
                <a:cxn ang="0">
                  <a:pos x="44" y="152"/>
                </a:cxn>
                <a:cxn ang="0">
                  <a:pos x="29" y="152"/>
                </a:cxn>
                <a:cxn ang="0">
                  <a:pos x="33" y="32"/>
                </a:cxn>
                <a:cxn ang="0">
                  <a:pos x="30" y="35"/>
                </a:cxn>
                <a:cxn ang="0">
                  <a:pos x="26" y="38"/>
                </a:cxn>
                <a:cxn ang="0">
                  <a:pos x="21" y="42"/>
                </a:cxn>
                <a:cxn ang="0">
                  <a:pos x="18" y="45"/>
                </a:cxn>
                <a:cxn ang="0">
                  <a:pos x="12" y="48"/>
                </a:cxn>
                <a:cxn ang="0">
                  <a:pos x="7" y="50"/>
                </a:cxn>
                <a:cxn ang="0">
                  <a:pos x="4" y="52"/>
                </a:cxn>
                <a:cxn ang="0">
                  <a:pos x="0" y="54"/>
                </a:cxn>
                <a:cxn ang="0">
                  <a:pos x="0" y="35"/>
                </a:cxn>
                <a:cxn ang="0">
                  <a:pos x="7" y="32"/>
                </a:cxn>
                <a:cxn ang="0">
                  <a:pos x="14" y="28"/>
                </a:cxn>
                <a:cxn ang="0">
                  <a:pos x="19" y="24"/>
                </a:cxn>
                <a:cxn ang="0">
                  <a:pos x="25" y="20"/>
                </a:cxn>
                <a:cxn ang="0">
                  <a:pos x="30" y="14"/>
                </a:cxn>
                <a:cxn ang="0">
                  <a:pos x="34" y="10"/>
                </a:cxn>
                <a:cxn ang="0">
                  <a:pos x="38" y="4"/>
                </a:cxn>
                <a:cxn ang="0">
                  <a:pos x="40" y="0"/>
                </a:cxn>
                <a:cxn ang="0">
                  <a:pos x="50" y="0"/>
                </a:cxn>
                <a:cxn ang="0">
                  <a:pos x="44" y="152"/>
                </a:cxn>
              </a:cxnLst>
              <a:rect l="0" t="0" r="r" b="b"/>
              <a:pathLst>
                <a:path w="50" h="152">
                  <a:moveTo>
                    <a:pt x="44" y="152"/>
                  </a:moveTo>
                  <a:lnTo>
                    <a:pt x="29" y="152"/>
                  </a:lnTo>
                  <a:lnTo>
                    <a:pt x="33" y="32"/>
                  </a:lnTo>
                  <a:lnTo>
                    <a:pt x="30" y="35"/>
                  </a:lnTo>
                  <a:lnTo>
                    <a:pt x="26" y="38"/>
                  </a:lnTo>
                  <a:lnTo>
                    <a:pt x="21" y="42"/>
                  </a:lnTo>
                  <a:lnTo>
                    <a:pt x="18" y="45"/>
                  </a:lnTo>
                  <a:lnTo>
                    <a:pt x="12" y="48"/>
                  </a:lnTo>
                  <a:lnTo>
                    <a:pt x="7" y="50"/>
                  </a:lnTo>
                  <a:lnTo>
                    <a:pt x="4" y="52"/>
                  </a:lnTo>
                  <a:lnTo>
                    <a:pt x="0" y="54"/>
                  </a:lnTo>
                  <a:lnTo>
                    <a:pt x="0" y="35"/>
                  </a:lnTo>
                  <a:lnTo>
                    <a:pt x="7" y="32"/>
                  </a:lnTo>
                  <a:lnTo>
                    <a:pt x="14" y="28"/>
                  </a:lnTo>
                  <a:lnTo>
                    <a:pt x="19" y="24"/>
                  </a:lnTo>
                  <a:lnTo>
                    <a:pt x="25" y="20"/>
                  </a:lnTo>
                  <a:lnTo>
                    <a:pt x="30" y="14"/>
                  </a:lnTo>
                  <a:lnTo>
                    <a:pt x="34" y="10"/>
                  </a:lnTo>
                  <a:lnTo>
                    <a:pt x="38" y="4"/>
                  </a:lnTo>
                  <a:lnTo>
                    <a:pt x="40" y="0"/>
                  </a:lnTo>
                  <a:lnTo>
                    <a:pt x="50" y="0"/>
                  </a:lnTo>
                  <a:lnTo>
                    <a:pt x="44" y="152"/>
                  </a:lnTo>
                  <a:close/>
                </a:path>
              </a:pathLst>
            </a:custGeom>
            <a:grpFill/>
            <a:ln w="0">
              <a:solidFill>
                <a:srgbClr val="000000"/>
              </a:solidFill>
              <a:prstDash val="solid"/>
              <a:round/>
              <a:headEnd/>
              <a:tailEnd/>
            </a:ln>
          </p:spPr>
          <p:txBody>
            <a:bodyPr/>
            <a:lstStyle/>
            <a:p>
              <a:pPr>
                <a:defRPr/>
              </a:pPr>
              <a:endParaRPr lang="es-AR"/>
            </a:p>
          </p:txBody>
        </p:sp>
        <p:sp>
          <p:nvSpPr>
            <p:cNvPr id="34922" name="Freeform 106"/>
            <p:cNvSpPr>
              <a:spLocks noEditPoints="1"/>
            </p:cNvSpPr>
            <p:nvPr/>
          </p:nvSpPr>
          <p:spPr bwMode="auto">
            <a:xfrm>
              <a:off x="1848" y="1650"/>
              <a:ext cx="28" cy="52"/>
            </a:xfrm>
            <a:custGeom>
              <a:avLst/>
              <a:gdLst/>
              <a:ahLst/>
              <a:cxnLst>
                <a:cxn ang="0">
                  <a:pos x="0" y="63"/>
                </a:cxn>
                <a:cxn ang="0">
                  <a:pos x="3" y="41"/>
                </a:cxn>
                <a:cxn ang="0">
                  <a:pos x="8" y="24"/>
                </a:cxn>
                <a:cxn ang="0">
                  <a:pos x="16" y="13"/>
                </a:cxn>
                <a:cxn ang="0">
                  <a:pos x="26" y="4"/>
                </a:cxn>
                <a:cxn ang="0">
                  <a:pos x="39" y="0"/>
                </a:cxn>
                <a:cxn ang="0">
                  <a:pos x="50" y="0"/>
                </a:cxn>
                <a:cxn ang="0">
                  <a:pos x="60" y="3"/>
                </a:cxn>
                <a:cxn ang="0">
                  <a:pos x="68" y="8"/>
                </a:cxn>
                <a:cxn ang="0">
                  <a:pos x="74" y="16"/>
                </a:cxn>
                <a:cxn ang="0">
                  <a:pos x="79" y="26"/>
                </a:cxn>
                <a:cxn ang="0">
                  <a:pos x="83" y="37"/>
                </a:cxn>
                <a:cxn ang="0">
                  <a:pos x="85" y="51"/>
                </a:cxn>
                <a:cxn ang="0">
                  <a:pos x="85" y="68"/>
                </a:cxn>
                <a:cxn ang="0">
                  <a:pos x="85" y="93"/>
                </a:cxn>
                <a:cxn ang="0">
                  <a:pos x="82" y="114"/>
                </a:cxn>
                <a:cxn ang="0">
                  <a:pos x="77" y="130"/>
                </a:cxn>
                <a:cxn ang="0">
                  <a:pos x="69" y="142"/>
                </a:cxn>
                <a:cxn ang="0">
                  <a:pos x="59" y="151"/>
                </a:cxn>
                <a:cxn ang="0">
                  <a:pos x="46" y="155"/>
                </a:cxn>
                <a:cxn ang="0">
                  <a:pos x="30" y="154"/>
                </a:cxn>
                <a:cxn ang="0">
                  <a:pos x="16" y="145"/>
                </a:cxn>
                <a:cxn ang="0">
                  <a:pos x="5" y="127"/>
                </a:cxn>
                <a:cxn ang="0">
                  <a:pos x="0" y="95"/>
                </a:cxn>
                <a:cxn ang="0">
                  <a:pos x="16" y="77"/>
                </a:cxn>
                <a:cxn ang="0">
                  <a:pos x="17" y="108"/>
                </a:cxn>
                <a:cxn ang="0">
                  <a:pos x="22" y="127"/>
                </a:cxn>
                <a:cxn ang="0">
                  <a:pos x="30" y="137"/>
                </a:cxn>
                <a:cxn ang="0">
                  <a:pos x="40" y="140"/>
                </a:cxn>
                <a:cxn ang="0">
                  <a:pos x="50" y="137"/>
                </a:cxn>
                <a:cxn ang="0">
                  <a:pos x="59" y="128"/>
                </a:cxn>
                <a:cxn ang="0">
                  <a:pos x="65" y="110"/>
                </a:cxn>
                <a:cxn ang="0">
                  <a:pos x="69" y="78"/>
                </a:cxn>
                <a:cxn ang="0">
                  <a:pos x="68" y="47"/>
                </a:cxn>
                <a:cxn ang="0">
                  <a:pos x="63" y="28"/>
                </a:cxn>
                <a:cxn ang="0">
                  <a:pos x="55" y="18"/>
                </a:cxn>
                <a:cxn ang="0">
                  <a:pos x="45" y="16"/>
                </a:cxn>
                <a:cxn ang="0">
                  <a:pos x="35" y="17"/>
                </a:cxn>
                <a:cxn ang="0">
                  <a:pos x="26" y="26"/>
                </a:cxn>
                <a:cxn ang="0">
                  <a:pos x="20" y="46"/>
                </a:cxn>
                <a:cxn ang="0">
                  <a:pos x="16" y="77"/>
                </a:cxn>
              </a:cxnLst>
              <a:rect l="0" t="0" r="r" b="b"/>
              <a:pathLst>
                <a:path w="85" h="155">
                  <a:moveTo>
                    <a:pt x="0" y="75"/>
                  </a:moveTo>
                  <a:lnTo>
                    <a:pt x="0" y="63"/>
                  </a:lnTo>
                  <a:lnTo>
                    <a:pt x="1" y="51"/>
                  </a:lnTo>
                  <a:lnTo>
                    <a:pt x="3" y="41"/>
                  </a:lnTo>
                  <a:lnTo>
                    <a:pt x="6" y="33"/>
                  </a:lnTo>
                  <a:lnTo>
                    <a:pt x="8" y="24"/>
                  </a:lnTo>
                  <a:lnTo>
                    <a:pt x="12" y="18"/>
                  </a:lnTo>
                  <a:lnTo>
                    <a:pt x="16" y="13"/>
                  </a:lnTo>
                  <a:lnTo>
                    <a:pt x="21" y="7"/>
                  </a:lnTo>
                  <a:lnTo>
                    <a:pt x="26" y="4"/>
                  </a:lnTo>
                  <a:lnTo>
                    <a:pt x="32" y="1"/>
                  </a:lnTo>
                  <a:lnTo>
                    <a:pt x="39" y="0"/>
                  </a:lnTo>
                  <a:lnTo>
                    <a:pt x="45" y="0"/>
                  </a:lnTo>
                  <a:lnTo>
                    <a:pt x="50" y="0"/>
                  </a:lnTo>
                  <a:lnTo>
                    <a:pt x="55" y="1"/>
                  </a:lnTo>
                  <a:lnTo>
                    <a:pt x="60" y="3"/>
                  </a:lnTo>
                  <a:lnTo>
                    <a:pt x="64" y="6"/>
                  </a:lnTo>
                  <a:lnTo>
                    <a:pt x="68" y="8"/>
                  </a:lnTo>
                  <a:lnTo>
                    <a:pt x="72" y="13"/>
                  </a:lnTo>
                  <a:lnTo>
                    <a:pt x="74" y="16"/>
                  </a:lnTo>
                  <a:lnTo>
                    <a:pt x="77" y="21"/>
                  </a:lnTo>
                  <a:lnTo>
                    <a:pt x="79" y="26"/>
                  </a:lnTo>
                  <a:lnTo>
                    <a:pt x="80" y="31"/>
                  </a:lnTo>
                  <a:lnTo>
                    <a:pt x="83" y="37"/>
                  </a:lnTo>
                  <a:lnTo>
                    <a:pt x="84" y="44"/>
                  </a:lnTo>
                  <a:lnTo>
                    <a:pt x="85" y="51"/>
                  </a:lnTo>
                  <a:lnTo>
                    <a:pt x="85" y="60"/>
                  </a:lnTo>
                  <a:lnTo>
                    <a:pt x="85" y="68"/>
                  </a:lnTo>
                  <a:lnTo>
                    <a:pt x="85" y="80"/>
                  </a:lnTo>
                  <a:lnTo>
                    <a:pt x="85" y="93"/>
                  </a:lnTo>
                  <a:lnTo>
                    <a:pt x="84" y="104"/>
                  </a:lnTo>
                  <a:lnTo>
                    <a:pt x="82" y="114"/>
                  </a:lnTo>
                  <a:lnTo>
                    <a:pt x="79" y="122"/>
                  </a:lnTo>
                  <a:lnTo>
                    <a:pt x="77" y="130"/>
                  </a:lnTo>
                  <a:lnTo>
                    <a:pt x="73" y="137"/>
                  </a:lnTo>
                  <a:lnTo>
                    <a:pt x="69" y="142"/>
                  </a:lnTo>
                  <a:lnTo>
                    <a:pt x="64" y="147"/>
                  </a:lnTo>
                  <a:lnTo>
                    <a:pt x="59" y="151"/>
                  </a:lnTo>
                  <a:lnTo>
                    <a:pt x="53" y="154"/>
                  </a:lnTo>
                  <a:lnTo>
                    <a:pt x="46" y="155"/>
                  </a:lnTo>
                  <a:lnTo>
                    <a:pt x="40" y="155"/>
                  </a:lnTo>
                  <a:lnTo>
                    <a:pt x="30" y="154"/>
                  </a:lnTo>
                  <a:lnTo>
                    <a:pt x="22" y="151"/>
                  </a:lnTo>
                  <a:lnTo>
                    <a:pt x="16" y="145"/>
                  </a:lnTo>
                  <a:lnTo>
                    <a:pt x="10" y="138"/>
                  </a:lnTo>
                  <a:lnTo>
                    <a:pt x="5" y="127"/>
                  </a:lnTo>
                  <a:lnTo>
                    <a:pt x="1" y="113"/>
                  </a:lnTo>
                  <a:lnTo>
                    <a:pt x="0" y="95"/>
                  </a:lnTo>
                  <a:lnTo>
                    <a:pt x="0" y="75"/>
                  </a:lnTo>
                  <a:close/>
                  <a:moveTo>
                    <a:pt x="16" y="77"/>
                  </a:moveTo>
                  <a:lnTo>
                    <a:pt x="16" y="94"/>
                  </a:lnTo>
                  <a:lnTo>
                    <a:pt x="17" y="108"/>
                  </a:lnTo>
                  <a:lnTo>
                    <a:pt x="19" y="118"/>
                  </a:lnTo>
                  <a:lnTo>
                    <a:pt x="22" y="127"/>
                  </a:lnTo>
                  <a:lnTo>
                    <a:pt x="26" y="132"/>
                  </a:lnTo>
                  <a:lnTo>
                    <a:pt x="30" y="137"/>
                  </a:lnTo>
                  <a:lnTo>
                    <a:pt x="35" y="138"/>
                  </a:lnTo>
                  <a:lnTo>
                    <a:pt x="40" y="140"/>
                  </a:lnTo>
                  <a:lnTo>
                    <a:pt x="45" y="140"/>
                  </a:lnTo>
                  <a:lnTo>
                    <a:pt x="50" y="137"/>
                  </a:lnTo>
                  <a:lnTo>
                    <a:pt x="55" y="134"/>
                  </a:lnTo>
                  <a:lnTo>
                    <a:pt x="59" y="128"/>
                  </a:lnTo>
                  <a:lnTo>
                    <a:pt x="63" y="121"/>
                  </a:lnTo>
                  <a:lnTo>
                    <a:pt x="65" y="110"/>
                  </a:lnTo>
                  <a:lnTo>
                    <a:pt x="68" y="95"/>
                  </a:lnTo>
                  <a:lnTo>
                    <a:pt x="69" y="78"/>
                  </a:lnTo>
                  <a:lnTo>
                    <a:pt x="69" y="61"/>
                  </a:lnTo>
                  <a:lnTo>
                    <a:pt x="68" y="47"/>
                  </a:lnTo>
                  <a:lnTo>
                    <a:pt x="67" y="37"/>
                  </a:lnTo>
                  <a:lnTo>
                    <a:pt x="63" y="28"/>
                  </a:lnTo>
                  <a:lnTo>
                    <a:pt x="59" y="23"/>
                  </a:lnTo>
                  <a:lnTo>
                    <a:pt x="55" y="18"/>
                  </a:lnTo>
                  <a:lnTo>
                    <a:pt x="50" y="17"/>
                  </a:lnTo>
                  <a:lnTo>
                    <a:pt x="45" y="16"/>
                  </a:lnTo>
                  <a:lnTo>
                    <a:pt x="39" y="16"/>
                  </a:lnTo>
                  <a:lnTo>
                    <a:pt x="35" y="17"/>
                  </a:lnTo>
                  <a:lnTo>
                    <a:pt x="30" y="21"/>
                  </a:lnTo>
                  <a:lnTo>
                    <a:pt x="26" y="26"/>
                  </a:lnTo>
                  <a:lnTo>
                    <a:pt x="22" y="34"/>
                  </a:lnTo>
                  <a:lnTo>
                    <a:pt x="20" y="46"/>
                  </a:lnTo>
                  <a:lnTo>
                    <a:pt x="17" y="58"/>
                  </a:lnTo>
                  <a:lnTo>
                    <a:pt x="16" y="77"/>
                  </a:lnTo>
                  <a:close/>
                </a:path>
              </a:pathLst>
            </a:custGeom>
            <a:grpFill/>
            <a:ln w="0">
              <a:solidFill>
                <a:srgbClr val="000000"/>
              </a:solidFill>
              <a:prstDash val="solid"/>
              <a:round/>
              <a:headEnd/>
              <a:tailEnd/>
            </a:ln>
          </p:spPr>
          <p:txBody>
            <a:bodyPr/>
            <a:lstStyle/>
            <a:p>
              <a:pPr>
                <a:defRPr/>
              </a:pPr>
              <a:endParaRPr lang="es-AR"/>
            </a:p>
          </p:txBody>
        </p:sp>
        <p:sp>
          <p:nvSpPr>
            <p:cNvPr id="34923" name="Freeform 107"/>
            <p:cNvSpPr>
              <a:spLocks noEditPoints="1"/>
            </p:cNvSpPr>
            <p:nvPr/>
          </p:nvSpPr>
          <p:spPr bwMode="auto">
            <a:xfrm>
              <a:off x="1882" y="1652"/>
              <a:ext cx="29" cy="52"/>
            </a:xfrm>
            <a:custGeom>
              <a:avLst/>
              <a:gdLst/>
              <a:ahLst/>
              <a:cxnLst>
                <a:cxn ang="0">
                  <a:pos x="1" y="62"/>
                </a:cxn>
                <a:cxn ang="0">
                  <a:pos x="4" y="40"/>
                </a:cxn>
                <a:cxn ang="0">
                  <a:pos x="10" y="24"/>
                </a:cxn>
                <a:cxn ang="0">
                  <a:pos x="18" y="11"/>
                </a:cxn>
                <a:cxn ang="0">
                  <a:pos x="28" y="2"/>
                </a:cxn>
                <a:cxn ang="0">
                  <a:pos x="39" y="0"/>
                </a:cxn>
                <a:cxn ang="0">
                  <a:pos x="52" y="0"/>
                </a:cxn>
                <a:cxn ang="0">
                  <a:pos x="61" y="2"/>
                </a:cxn>
                <a:cxn ang="0">
                  <a:pos x="69" y="8"/>
                </a:cxn>
                <a:cxn ang="0">
                  <a:pos x="76" y="15"/>
                </a:cxn>
                <a:cxn ang="0">
                  <a:pos x="79" y="25"/>
                </a:cxn>
                <a:cxn ang="0">
                  <a:pos x="83" y="37"/>
                </a:cxn>
                <a:cxn ang="0">
                  <a:pos x="86" y="50"/>
                </a:cxn>
                <a:cxn ang="0">
                  <a:pos x="87" y="68"/>
                </a:cxn>
                <a:cxn ang="0">
                  <a:pos x="86" y="91"/>
                </a:cxn>
                <a:cxn ang="0">
                  <a:pos x="83" y="112"/>
                </a:cxn>
                <a:cxn ang="0">
                  <a:pos x="77" y="129"/>
                </a:cxn>
                <a:cxn ang="0">
                  <a:pos x="69" y="142"/>
                </a:cxn>
                <a:cxn ang="0">
                  <a:pos x="59" y="149"/>
                </a:cxn>
                <a:cxn ang="0">
                  <a:pos x="48" y="154"/>
                </a:cxn>
                <a:cxn ang="0">
                  <a:pos x="31" y="152"/>
                </a:cxn>
                <a:cxn ang="0">
                  <a:pos x="16" y="144"/>
                </a:cxn>
                <a:cxn ang="0">
                  <a:pos x="6" y="125"/>
                </a:cxn>
                <a:cxn ang="0">
                  <a:pos x="0" y="95"/>
                </a:cxn>
                <a:cxn ang="0">
                  <a:pos x="18" y="75"/>
                </a:cxn>
                <a:cxn ang="0">
                  <a:pos x="18" y="107"/>
                </a:cxn>
                <a:cxn ang="0">
                  <a:pos x="23" y="125"/>
                </a:cxn>
                <a:cxn ang="0">
                  <a:pos x="31" y="135"/>
                </a:cxn>
                <a:cxn ang="0">
                  <a:pos x="42" y="139"/>
                </a:cxn>
                <a:cxn ang="0">
                  <a:pos x="52" y="136"/>
                </a:cxn>
                <a:cxn ang="0">
                  <a:pos x="61" y="128"/>
                </a:cxn>
                <a:cxn ang="0">
                  <a:pos x="67" y="109"/>
                </a:cxn>
                <a:cxn ang="0">
                  <a:pos x="69" y="78"/>
                </a:cxn>
                <a:cxn ang="0">
                  <a:pos x="69" y="47"/>
                </a:cxn>
                <a:cxn ang="0">
                  <a:pos x="64" y="28"/>
                </a:cxn>
                <a:cxn ang="0">
                  <a:pos x="55" y="18"/>
                </a:cxn>
                <a:cxn ang="0">
                  <a:pos x="45" y="14"/>
                </a:cxn>
                <a:cxn ang="0">
                  <a:pos x="35" y="17"/>
                </a:cxn>
                <a:cxn ang="0">
                  <a:pos x="28" y="24"/>
                </a:cxn>
                <a:cxn ang="0">
                  <a:pos x="20" y="44"/>
                </a:cxn>
                <a:cxn ang="0">
                  <a:pos x="18" y="75"/>
                </a:cxn>
              </a:cxnLst>
              <a:rect l="0" t="0" r="r" b="b"/>
              <a:pathLst>
                <a:path w="87" h="154">
                  <a:moveTo>
                    <a:pt x="0" y="75"/>
                  </a:moveTo>
                  <a:lnTo>
                    <a:pt x="1" y="62"/>
                  </a:lnTo>
                  <a:lnTo>
                    <a:pt x="2" y="50"/>
                  </a:lnTo>
                  <a:lnTo>
                    <a:pt x="4" y="40"/>
                  </a:lnTo>
                  <a:lnTo>
                    <a:pt x="6" y="31"/>
                  </a:lnTo>
                  <a:lnTo>
                    <a:pt x="10" y="24"/>
                  </a:lnTo>
                  <a:lnTo>
                    <a:pt x="14" y="17"/>
                  </a:lnTo>
                  <a:lnTo>
                    <a:pt x="18" y="11"/>
                  </a:lnTo>
                  <a:lnTo>
                    <a:pt x="23" y="7"/>
                  </a:lnTo>
                  <a:lnTo>
                    <a:pt x="28" y="2"/>
                  </a:lnTo>
                  <a:lnTo>
                    <a:pt x="33" y="1"/>
                  </a:lnTo>
                  <a:lnTo>
                    <a:pt x="39" y="0"/>
                  </a:lnTo>
                  <a:lnTo>
                    <a:pt x="47" y="0"/>
                  </a:lnTo>
                  <a:lnTo>
                    <a:pt x="52" y="0"/>
                  </a:lnTo>
                  <a:lnTo>
                    <a:pt x="57" y="1"/>
                  </a:lnTo>
                  <a:lnTo>
                    <a:pt x="61" y="2"/>
                  </a:lnTo>
                  <a:lnTo>
                    <a:pt x="66" y="5"/>
                  </a:lnTo>
                  <a:lnTo>
                    <a:pt x="69" y="8"/>
                  </a:lnTo>
                  <a:lnTo>
                    <a:pt x="72" y="11"/>
                  </a:lnTo>
                  <a:lnTo>
                    <a:pt x="76" y="15"/>
                  </a:lnTo>
                  <a:lnTo>
                    <a:pt x="78" y="20"/>
                  </a:lnTo>
                  <a:lnTo>
                    <a:pt x="79" y="25"/>
                  </a:lnTo>
                  <a:lnTo>
                    <a:pt x="82" y="30"/>
                  </a:lnTo>
                  <a:lnTo>
                    <a:pt x="83" y="37"/>
                  </a:lnTo>
                  <a:lnTo>
                    <a:pt x="85" y="42"/>
                  </a:lnTo>
                  <a:lnTo>
                    <a:pt x="86" y="50"/>
                  </a:lnTo>
                  <a:lnTo>
                    <a:pt x="87" y="58"/>
                  </a:lnTo>
                  <a:lnTo>
                    <a:pt x="87" y="68"/>
                  </a:lnTo>
                  <a:lnTo>
                    <a:pt x="87" y="78"/>
                  </a:lnTo>
                  <a:lnTo>
                    <a:pt x="86" y="91"/>
                  </a:lnTo>
                  <a:lnTo>
                    <a:pt x="85" y="102"/>
                  </a:lnTo>
                  <a:lnTo>
                    <a:pt x="83" y="112"/>
                  </a:lnTo>
                  <a:lnTo>
                    <a:pt x="81" y="122"/>
                  </a:lnTo>
                  <a:lnTo>
                    <a:pt x="77" y="129"/>
                  </a:lnTo>
                  <a:lnTo>
                    <a:pt x="73" y="136"/>
                  </a:lnTo>
                  <a:lnTo>
                    <a:pt x="69" y="142"/>
                  </a:lnTo>
                  <a:lnTo>
                    <a:pt x="66" y="146"/>
                  </a:lnTo>
                  <a:lnTo>
                    <a:pt x="59" y="149"/>
                  </a:lnTo>
                  <a:lnTo>
                    <a:pt x="54" y="152"/>
                  </a:lnTo>
                  <a:lnTo>
                    <a:pt x="48" y="154"/>
                  </a:lnTo>
                  <a:lnTo>
                    <a:pt x="40" y="154"/>
                  </a:lnTo>
                  <a:lnTo>
                    <a:pt x="31" y="152"/>
                  </a:lnTo>
                  <a:lnTo>
                    <a:pt x="24" y="149"/>
                  </a:lnTo>
                  <a:lnTo>
                    <a:pt x="16" y="144"/>
                  </a:lnTo>
                  <a:lnTo>
                    <a:pt x="11" y="136"/>
                  </a:lnTo>
                  <a:lnTo>
                    <a:pt x="6" y="125"/>
                  </a:lnTo>
                  <a:lnTo>
                    <a:pt x="2" y="111"/>
                  </a:lnTo>
                  <a:lnTo>
                    <a:pt x="0" y="95"/>
                  </a:lnTo>
                  <a:lnTo>
                    <a:pt x="0" y="75"/>
                  </a:lnTo>
                  <a:close/>
                  <a:moveTo>
                    <a:pt x="18" y="75"/>
                  </a:moveTo>
                  <a:lnTo>
                    <a:pt x="16" y="92"/>
                  </a:lnTo>
                  <a:lnTo>
                    <a:pt x="18" y="107"/>
                  </a:lnTo>
                  <a:lnTo>
                    <a:pt x="20" y="118"/>
                  </a:lnTo>
                  <a:lnTo>
                    <a:pt x="23" y="125"/>
                  </a:lnTo>
                  <a:lnTo>
                    <a:pt x="26" y="131"/>
                  </a:lnTo>
                  <a:lnTo>
                    <a:pt x="31" y="135"/>
                  </a:lnTo>
                  <a:lnTo>
                    <a:pt x="35" y="138"/>
                  </a:lnTo>
                  <a:lnTo>
                    <a:pt x="42" y="139"/>
                  </a:lnTo>
                  <a:lnTo>
                    <a:pt x="47" y="138"/>
                  </a:lnTo>
                  <a:lnTo>
                    <a:pt x="52" y="136"/>
                  </a:lnTo>
                  <a:lnTo>
                    <a:pt x="57" y="132"/>
                  </a:lnTo>
                  <a:lnTo>
                    <a:pt x="61" y="128"/>
                  </a:lnTo>
                  <a:lnTo>
                    <a:pt x="64" y="119"/>
                  </a:lnTo>
                  <a:lnTo>
                    <a:pt x="67" y="109"/>
                  </a:lnTo>
                  <a:lnTo>
                    <a:pt x="69" y="95"/>
                  </a:lnTo>
                  <a:lnTo>
                    <a:pt x="69" y="78"/>
                  </a:lnTo>
                  <a:lnTo>
                    <a:pt x="71" y="61"/>
                  </a:lnTo>
                  <a:lnTo>
                    <a:pt x="69" y="47"/>
                  </a:lnTo>
                  <a:lnTo>
                    <a:pt x="67" y="35"/>
                  </a:lnTo>
                  <a:lnTo>
                    <a:pt x="64" y="28"/>
                  </a:lnTo>
                  <a:lnTo>
                    <a:pt x="61" y="22"/>
                  </a:lnTo>
                  <a:lnTo>
                    <a:pt x="55" y="18"/>
                  </a:lnTo>
                  <a:lnTo>
                    <a:pt x="52" y="15"/>
                  </a:lnTo>
                  <a:lnTo>
                    <a:pt x="45" y="14"/>
                  </a:lnTo>
                  <a:lnTo>
                    <a:pt x="40" y="15"/>
                  </a:lnTo>
                  <a:lnTo>
                    <a:pt x="35" y="17"/>
                  </a:lnTo>
                  <a:lnTo>
                    <a:pt x="31" y="20"/>
                  </a:lnTo>
                  <a:lnTo>
                    <a:pt x="28" y="24"/>
                  </a:lnTo>
                  <a:lnTo>
                    <a:pt x="24" y="32"/>
                  </a:lnTo>
                  <a:lnTo>
                    <a:pt x="20" y="44"/>
                  </a:lnTo>
                  <a:lnTo>
                    <a:pt x="18" y="58"/>
                  </a:lnTo>
                  <a:lnTo>
                    <a:pt x="18" y="75"/>
                  </a:lnTo>
                  <a:close/>
                </a:path>
              </a:pathLst>
            </a:custGeom>
            <a:grpFill/>
            <a:ln w="0">
              <a:solidFill>
                <a:srgbClr val="000000"/>
              </a:solidFill>
              <a:prstDash val="solid"/>
              <a:round/>
              <a:headEnd/>
              <a:tailEnd/>
            </a:ln>
          </p:spPr>
          <p:txBody>
            <a:bodyPr/>
            <a:lstStyle/>
            <a:p>
              <a:pPr>
                <a:defRPr/>
              </a:pPr>
              <a:endParaRPr lang="es-AR"/>
            </a:p>
          </p:txBody>
        </p:sp>
        <p:sp>
          <p:nvSpPr>
            <p:cNvPr id="34924" name="Freeform 108"/>
            <p:cNvSpPr>
              <a:spLocks noEditPoints="1"/>
            </p:cNvSpPr>
            <p:nvPr/>
          </p:nvSpPr>
          <p:spPr bwMode="auto">
            <a:xfrm>
              <a:off x="1916" y="1654"/>
              <a:ext cx="29" cy="51"/>
            </a:xfrm>
            <a:custGeom>
              <a:avLst/>
              <a:gdLst/>
              <a:ahLst/>
              <a:cxnLst>
                <a:cxn ang="0">
                  <a:pos x="0" y="63"/>
                </a:cxn>
                <a:cxn ang="0">
                  <a:pos x="4" y="41"/>
                </a:cxn>
                <a:cxn ang="0">
                  <a:pos x="9" y="24"/>
                </a:cxn>
                <a:cxn ang="0">
                  <a:pos x="17" y="13"/>
                </a:cxn>
                <a:cxn ang="0">
                  <a:pos x="27" y="4"/>
                </a:cxn>
                <a:cxn ang="0">
                  <a:pos x="40" y="0"/>
                </a:cxn>
                <a:cxn ang="0">
                  <a:pos x="51" y="0"/>
                </a:cxn>
                <a:cxn ang="0">
                  <a:pos x="61" y="3"/>
                </a:cxn>
                <a:cxn ang="0">
                  <a:pos x="69" y="8"/>
                </a:cxn>
                <a:cxn ang="0">
                  <a:pos x="75" y="16"/>
                </a:cxn>
                <a:cxn ang="0">
                  <a:pos x="80" y="26"/>
                </a:cxn>
                <a:cxn ang="0">
                  <a:pos x="84" y="37"/>
                </a:cxn>
                <a:cxn ang="0">
                  <a:pos x="86" y="51"/>
                </a:cxn>
                <a:cxn ang="0">
                  <a:pos x="86" y="68"/>
                </a:cxn>
                <a:cxn ang="0">
                  <a:pos x="86" y="93"/>
                </a:cxn>
                <a:cxn ang="0">
                  <a:pos x="83" y="114"/>
                </a:cxn>
                <a:cxn ang="0">
                  <a:pos x="78" y="130"/>
                </a:cxn>
                <a:cxn ang="0">
                  <a:pos x="70" y="142"/>
                </a:cxn>
                <a:cxn ang="0">
                  <a:pos x="60" y="151"/>
                </a:cxn>
                <a:cxn ang="0">
                  <a:pos x="47" y="155"/>
                </a:cxn>
                <a:cxn ang="0">
                  <a:pos x="32" y="154"/>
                </a:cxn>
                <a:cxn ang="0">
                  <a:pos x="17" y="145"/>
                </a:cxn>
                <a:cxn ang="0">
                  <a:pos x="6" y="127"/>
                </a:cxn>
                <a:cxn ang="0">
                  <a:pos x="0" y="95"/>
                </a:cxn>
                <a:cxn ang="0">
                  <a:pos x="17" y="77"/>
                </a:cxn>
                <a:cxn ang="0">
                  <a:pos x="18" y="108"/>
                </a:cxn>
                <a:cxn ang="0">
                  <a:pos x="23" y="127"/>
                </a:cxn>
                <a:cxn ang="0">
                  <a:pos x="31" y="137"/>
                </a:cxn>
                <a:cxn ang="0">
                  <a:pos x="41" y="140"/>
                </a:cxn>
                <a:cxn ang="0">
                  <a:pos x="51" y="137"/>
                </a:cxn>
                <a:cxn ang="0">
                  <a:pos x="60" y="128"/>
                </a:cxn>
                <a:cxn ang="0">
                  <a:pos x="67" y="110"/>
                </a:cxn>
                <a:cxn ang="0">
                  <a:pos x="70" y="78"/>
                </a:cxn>
                <a:cxn ang="0">
                  <a:pos x="69" y="47"/>
                </a:cxn>
                <a:cxn ang="0">
                  <a:pos x="65" y="28"/>
                </a:cxn>
                <a:cxn ang="0">
                  <a:pos x="56" y="18"/>
                </a:cxn>
                <a:cxn ang="0">
                  <a:pos x="46" y="16"/>
                </a:cxn>
                <a:cxn ang="0">
                  <a:pos x="36" y="17"/>
                </a:cxn>
                <a:cxn ang="0">
                  <a:pos x="27" y="26"/>
                </a:cxn>
                <a:cxn ang="0">
                  <a:pos x="21" y="46"/>
                </a:cxn>
                <a:cxn ang="0">
                  <a:pos x="17" y="77"/>
                </a:cxn>
              </a:cxnLst>
              <a:rect l="0" t="0" r="r" b="b"/>
              <a:pathLst>
                <a:path w="86" h="155">
                  <a:moveTo>
                    <a:pt x="0" y="75"/>
                  </a:moveTo>
                  <a:lnTo>
                    <a:pt x="0" y="63"/>
                  </a:lnTo>
                  <a:lnTo>
                    <a:pt x="3" y="51"/>
                  </a:lnTo>
                  <a:lnTo>
                    <a:pt x="4" y="41"/>
                  </a:lnTo>
                  <a:lnTo>
                    <a:pt x="7" y="33"/>
                  </a:lnTo>
                  <a:lnTo>
                    <a:pt x="9" y="24"/>
                  </a:lnTo>
                  <a:lnTo>
                    <a:pt x="13" y="18"/>
                  </a:lnTo>
                  <a:lnTo>
                    <a:pt x="17" y="13"/>
                  </a:lnTo>
                  <a:lnTo>
                    <a:pt x="22" y="7"/>
                  </a:lnTo>
                  <a:lnTo>
                    <a:pt x="27" y="4"/>
                  </a:lnTo>
                  <a:lnTo>
                    <a:pt x="33" y="1"/>
                  </a:lnTo>
                  <a:lnTo>
                    <a:pt x="40" y="0"/>
                  </a:lnTo>
                  <a:lnTo>
                    <a:pt x="46" y="0"/>
                  </a:lnTo>
                  <a:lnTo>
                    <a:pt x="51" y="0"/>
                  </a:lnTo>
                  <a:lnTo>
                    <a:pt x="56" y="1"/>
                  </a:lnTo>
                  <a:lnTo>
                    <a:pt x="61" y="3"/>
                  </a:lnTo>
                  <a:lnTo>
                    <a:pt x="65" y="6"/>
                  </a:lnTo>
                  <a:lnTo>
                    <a:pt x="69" y="8"/>
                  </a:lnTo>
                  <a:lnTo>
                    <a:pt x="72" y="13"/>
                  </a:lnTo>
                  <a:lnTo>
                    <a:pt x="75" y="16"/>
                  </a:lnTo>
                  <a:lnTo>
                    <a:pt x="78" y="21"/>
                  </a:lnTo>
                  <a:lnTo>
                    <a:pt x="80" y="26"/>
                  </a:lnTo>
                  <a:lnTo>
                    <a:pt x="83" y="31"/>
                  </a:lnTo>
                  <a:lnTo>
                    <a:pt x="84" y="37"/>
                  </a:lnTo>
                  <a:lnTo>
                    <a:pt x="85" y="44"/>
                  </a:lnTo>
                  <a:lnTo>
                    <a:pt x="86" y="51"/>
                  </a:lnTo>
                  <a:lnTo>
                    <a:pt x="86" y="60"/>
                  </a:lnTo>
                  <a:lnTo>
                    <a:pt x="86" y="68"/>
                  </a:lnTo>
                  <a:lnTo>
                    <a:pt x="86" y="80"/>
                  </a:lnTo>
                  <a:lnTo>
                    <a:pt x="86" y="93"/>
                  </a:lnTo>
                  <a:lnTo>
                    <a:pt x="85" y="104"/>
                  </a:lnTo>
                  <a:lnTo>
                    <a:pt x="83" y="114"/>
                  </a:lnTo>
                  <a:lnTo>
                    <a:pt x="80" y="122"/>
                  </a:lnTo>
                  <a:lnTo>
                    <a:pt x="78" y="130"/>
                  </a:lnTo>
                  <a:lnTo>
                    <a:pt x="74" y="137"/>
                  </a:lnTo>
                  <a:lnTo>
                    <a:pt x="70" y="142"/>
                  </a:lnTo>
                  <a:lnTo>
                    <a:pt x="65" y="147"/>
                  </a:lnTo>
                  <a:lnTo>
                    <a:pt x="60" y="151"/>
                  </a:lnTo>
                  <a:lnTo>
                    <a:pt x="54" y="154"/>
                  </a:lnTo>
                  <a:lnTo>
                    <a:pt x="47" y="155"/>
                  </a:lnTo>
                  <a:lnTo>
                    <a:pt x="41" y="155"/>
                  </a:lnTo>
                  <a:lnTo>
                    <a:pt x="32" y="154"/>
                  </a:lnTo>
                  <a:lnTo>
                    <a:pt x="23" y="151"/>
                  </a:lnTo>
                  <a:lnTo>
                    <a:pt x="17" y="145"/>
                  </a:lnTo>
                  <a:lnTo>
                    <a:pt x="11" y="138"/>
                  </a:lnTo>
                  <a:lnTo>
                    <a:pt x="6" y="127"/>
                  </a:lnTo>
                  <a:lnTo>
                    <a:pt x="2" y="112"/>
                  </a:lnTo>
                  <a:lnTo>
                    <a:pt x="0" y="95"/>
                  </a:lnTo>
                  <a:lnTo>
                    <a:pt x="0" y="75"/>
                  </a:lnTo>
                  <a:close/>
                  <a:moveTo>
                    <a:pt x="17" y="77"/>
                  </a:moveTo>
                  <a:lnTo>
                    <a:pt x="17" y="94"/>
                  </a:lnTo>
                  <a:lnTo>
                    <a:pt x="18" y="108"/>
                  </a:lnTo>
                  <a:lnTo>
                    <a:pt x="19" y="118"/>
                  </a:lnTo>
                  <a:lnTo>
                    <a:pt x="23" y="127"/>
                  </a:lnTo>
                  <a:lnTo>
                    <a:pt x="27" y="132"/>
                  </a:lnTo>
                  <a:lnTo>
                    <a:pt x="31" y="137"/>
                  </a:lnTo>
                  <a:lnTo>
                    <a:pt x="36" y="138"/>
                  </a:lnTo>
                  <a:lnTo>
                    <a:pt x="41" y="140"/>
                  </a:lnTo>
                  <a:lnTo>
                    <a:pt x="46" y="140"/>
                  </a:lnTo>
                  <a:lnTo>
                    <a:pt x="51" y="137"/>
                  </a:lnTo>
                  <a:lnTo>
                    <a:pt x="56" y="134"/>
                  </a:lnTo>
                  <a:lnTo>
                    <a:pt x="60" y="128"/>
                  </a:lnTo>
                  <a:lnTo>
                    <a:pt x="64" y="121"/>
                  </a:lnTo>
                  <a:lnTo>
                    <a:pt x="67" y="110"/>
                  </a:lnTo>
                  <a:lnTo>
                    <a:pt x="69" y="95"/>
                  </a:lnTo>
                  <a:lnTo>
                    <a:pt x="70" y="78"/>
                  </a:lnTo>
                  <a:lnTo>
                    <a:pt x="70" y="61"/>
                  </a:lnTo>
                  <a:lnTo>
                    <a:pt x="69" y="47"/>
                  </a:lnTo>
                  <a:lnTo>
                    <a:pt x="67" y="37"/>
                  </a:lnTo>
                  <a:lnTo>
                    <a:pt x="65" y="28"/>
                  </a:lnTo>
                  <a:lnTo>
                    <a:pt x="60" y="23"/>
                  </a:lnTo>
                  <a:lnTo>
                    <a:pt x="56" y="18"/>
                  </a:lnTo>
                  <a:lnTo>
                    <a:pt x="51" y="17"/>
                  </a:lnTo>
                  <a:lnTo>
                    <a:pt x="46" y="16"/>
                  </a:lnTo>
                  <a:lnTo>
                    <a:pt x="41" y="16"/>
                  </a:lnTo>
                  <a:lnTo>
                    <a:pt x="36" y="17"/>
                  </a:lnTo>
                  <a:lnTo>
                    <a:pt x="31" y="21"/>
                  </a:lnTo>
                  <a:lnTo>
                    <a:pt x="27" y="26"/>
                  </a:lnTo>
                  <a:lnTo>
                    <a:pt x="23" y="34"/>
                  </a:lnTo>
                  <a:lnTo>
                    <a:pt x="21" y="46"/>
                  </a:lnTo>
                  <a:lnTo>
                    <a:pt x="18" y="58"/>
                  </a:lnTo>
                  <a:lnTo>
                    <a:pt x="17" y="77"/>
                  </a:lnTo>
                  <a:close/>
                </a:path>
              </a:pathLst>
            </a:custGeom>
            <a:grpFill/>
            <a:ln w="0">
              <a:solidFill>
                <a:srgbClr val="000000"/>
              </a:solidFill>
              <a:prstDash val="solid"/>
              <a:round/>
              <a:headEnd/>
              <a:tailEnd/>
            </a:ln>
          </p:spPr>
          <p:txBody>
            <a:bodyPr/>
            <a:lstStyle/>
            <a:p>
              <a:pPr>
                <a:defRPr/>
              </a:pPr>
              <a:endParaRPr lang="es-AR"/>
            </a:p>
          </p:txBody>
        </p:sp>
        <p:sp>
          <p:nvSpPr>
            <p:cNvPr id="34925" name="Line 109"/>
            <p:cNvSpPr>
              <a:spLocks noChangeShapeType="1"/>
            </p:cNvSpPr>
            <p:nvPr/>
          </p:nvSpPr>
          <p:spPr bwMode="auto">
            <a:xfrm flipH="1">
              <a:off x="1787" y="1673"/>
              <a:ext cx="2" cy="1"/>
            </a:xfrm>
            <a:prstGeom prst="line">
              <a:avLst/>
            </a:prstGeom>
            <a:grpFill/>
            <a:ln w="26988">
              <a:solidFill>
                <a:srgbClr val="0000FF"/>
              </a:solidFill>
              <a:round/>
              <a:headEnd/>
              <a:tailEnd/>
            </a:ln>
          </p:spPr>
          <p:txBody>
            <a:bodyPr/>
            <a:lstStyle/>
            <a:p>
              <a:pPr>
                <a:defRPr/>
              </a:pPr>
              <a:endParaRPr lang="es-AR"/>
            </a:p>
          </p:txBody>
        </p:sp>
        <p:sp>
          <p:nvSpPr>
            <p:cNvPr id="34926" name="Freeform 110"/>
            <p:cNvSpPr>
              <a:spLocks/>
            </p:cNvSpPr>
            <p:nvPr/>
          </p:nvSpPr>
          <p:spPr bwMode="auto">
            <a:xfrm>
              <a:off x="1426" y="1188"/>
              <a:ext cx="361" cy="492"/>
            </a:xfrm>
            <a:custGeom>
              <a:avLst/>
              <a:gdLst/>
              <a:ahLst/>
              <a:cxnLst>
                <a:cxn ang="0">
                  <a:pos x="1062" y="1458"/>
                </a:cxn>
                <a:cxn ang="0">
                  <a:pos x="1027" y="1461"/>
                </a:cxn>
                <a:cxn ang="0">
                  <a:pos x="999" y="1463"/>
                </a:cxn>
                <a:cxn ang="0">
                  <a:pos x="956" y="1469"/>
                </a:cxn>
                <a:cxn ang="0">
                  <a:pos x="914" y="1473"/>
                </a:cxn>
                <a:cxn ang="0">
                  <a:pos x="873" y="1476"/>
                </a:cxn>
                <a:cxn ang="0">
                  <a:pos x="830" y="1478"/>
                </a:cxn>
                <a:cxn ang="0">
                  <a:pos x="788" y="1476"/>
                </a:cxn>
                <a:cxn ang="0">
                  <a:pos x="745" y="1469"/>
                </a:cxn>
                <a:cxn ang="0">
                  <a:pos x="722" y="1461"/>
                </a:cxn>
                <a:cxn ang="0">
                  <a:pos x="682" y="1441"/>
                </a:cxn>
                <a:cxn ang="0">
                  <a:pos x="660" y="1424"/>
                </a:cxn>
                <a:cxn ang="0">
                  <a:pos x="636" y="1398"/>
                </a:cxn>
                <a:cxn ang="0">
                  <a:pos x="614" y="1367"/>
                </a:cxn>
                <a:cxn ang="0">
                  <a:pos x="596" y="1334"/>
                </a:cxn>
                <a:cxn ang="0">
                  <a:pos x="576" y="1295"/>
                </a:cxn>
                <a:cxn ang="0">
                  <a:pos x="556" y="1245"/>
                </a:cxn>
                <a:cxn ang="0">
                  <a:pos x="540" y="1207"/>
                </a:cxn>
                <a:cxn ang="0">
                  <a:pos x="528" y="1176"/>
                </a:cxn>
                <a:cxn ang="0">
                  <a:pos x="513" y="1137"/>
                </a:cxn>
                <a:cxn ang="0">
                  <a:pos x="492" y="1087"/>
                </a:cxn>
                <a:cxn ang="0">
                  <a:pos x="475" y="1049"/>
                </a:cxn>
                <a:cxn ang="0">
                  <a:pos x="458" y="1016"/>
                </a:cxn>
                <a:cxn ang="0">
                  <a:pos x="441" y="985"/>
                </a:cxn>
                <a:cxn ang="0">
                  <a:pos x="422" y="953"/>
                </a:cxn>
                <a:cxn ang="0">
                  <a:pos x="401" y="921"/>
                </a:cxn>
                <a:cxn ang="0">
                  <a:pos x="377" y="889"/>
                </a:cxn>
                <a:cxn ang="0">
                  <a:pos x="352" y="858"/>
                </a:cxn>
                <a:cxn ang="0">
                  <a:pos x="324" y="825"/>
                </a:cxn>
                <a:cxn ang="0">
                  <a:pos x="302" y="802"/>
                </a:cxn>
                <a:cxn ang="0">
                  <a:pos x="280" y="781"/>
                </a:cxn>
                <a:cxn ang="0">
                  <a:pos x="260" y="761"/>
                </a:cxn>
                <a:cxn ang="0">
                  <a:pos x="226" y="731"/>
                </a:cxn>
                <a:cxn ang="0">
                  <a:pos x="196" y="703"/>
                </a:cxn>
                <a:cxn ang="0">
                  <a:pos x="175" y="684"/>
                </a:cxn>
                <a:cxn ang="0">
                  <a:pos x="154" y="664"/>
                </a:cxn>
                <a:cxn ang="0">
                  <a:pos x="126" y="636"/>
                </a:cxn>
                <a:cxn ang="0">
                  <a:pos x="96" y="603"/>
                </a:cxn>
                <a:cxn ang="0">
                  <a:pos x="70" y="571"/>
                </a:cxn>
                <a:cxn ang="0">
                  <a:pos x="49" y="540"/>
                </a:cxn>
                <a:cxn ang="0">
                  <a:pos x="31" y="509"/>
                </a:cxn>
                <a:cxn ang="0">
                  <a:pos x="17" y="476"/>
                </a:cxn>
                <a:cxn ang="0">
                  <a:pos x="6" y="439"/>
                </a:cxn>
                <a:cxn ang="0">
                  <a:pos x="0" y="381"/>
                </a:cxn>
                <a:cxn ang="0">
                  <a:pos x="6" y="343"/>
                </a:cxn>
                <a:cxn ang="0">
                  <a:pos x="28" y="291"/>
                </a:cxn>
                <a:cxn ang="0">
                  <a:pos x="48" y="257"/>
                </a:cxn>
                <a:cxn ang="0">
                  <a:pos x="69" y="227"/>
                </a:cxn>
                <a:cxn ang="0">
                  <a:pos x="91" y="198"/>
                </a:cxn>
                <a:cxn ang="0">
                  <a:pos x="112" y="168"/>
                </a:cxn>
                <a:cxn ang="0">
                  <a:pos x="132" y="133"/>
                </a:cxn>
                <a:cxn ang="0">
                  <a:pos x="151" y="96"/>
                </a:cxn>
                <a:cxn ang="0">
                  <a:pos x="165" y="63"/>
                </a:cxn>
                <a:cxn ang="0">
                  <a:pos x="177" y="31"/>
                </a:cxn>
              </a:cxnLst>
              <a:rect l="0" t="0" r="r" b="b"/>
              <a:pathLst>
                <a:path w="1084" h="1478">
                  <a:moveTo>
                    <a:pt x="1084" y="1456"/>
                  </a:moveTo>
                  <a:lnTo>
                    <a:pt x="1062" y="1458"/>
                  </a:lnTo>
                  <a:lnTo>
                    <a:pt x="1041" y="1459"/>
                  </a:lnTo>
                  <a:lnTo>
                    <a:pt x="1027" y="1461"/>
                  </a:lnTo>
                  <a:lnTo>
                    <a:pt x="1020" y="1462"/>
                  </a:lnTo>
                  <a:lnTo>
                    <a:pt x="999" y="1463"/>
                  </a:lnTo>
                  <a:lnTo>
                    <a:pt x="978" y="1466"/>
                  </a:lnTo>
                  <a:lnTo>
                    <a:pt x="956" y="1469"/>
                  </a:lnTo>
                  <a:lnTo>
                    <a:pt x="936" y="1471"/>
                  </a:lnTo>
                  <a:lnTo>
                    <a:pt x="914" y="1473"/>
                  </a:lnTo>
                  <a:lnTo>
                    <a:pt x="893" y="1475"/>
                  </a:lnTo>
                  <a:lnTo>
                    <a:pt x="873" y="1476"/>
                  </a:lnTo>
                  <a:lnTo>
                    <a:pt x="851" y="1478"/>
                  </a:lnTo>
                  <a:lnTo>
                    <a:pt x="830" y="1478"/>
                  </a:lnTo>
                  <a:lnTo>
                    <a:pt x="808" y="1478"/>
                  </a:lnTo>
                  <a:lnTo>
                    <a:pt x="788" y="1476"/>
                  </a:lnTo>
                  <a:lnTo>
                    <a:pt x="767" y="1473"/>
                  </a:lnTo>
                  <a:lnTo>
                    <a:pt x="745" y="1469"/>
                  </a:lnTo>
                  <a:lnTo>
                    <a:pt x="725" y="1462"/>
                  </a:lnTo>
                  <a:lnTo>
                    <a:pt x="722" y="1461"/>
                  </a:lnTo>
                  <a:lnTo>
                    <a:pt x="703" y="1453"/>
                  </a:lnTo>
                  <a:lnTo>
                    <a:pt x="682" y="1441"/>
                  </a:lnTo>
                  <a:lnTo>
                    <a:pt x="668" y="1429"/>
                  </a:lnTo>
                  <a:lnTo>
                    <a:pt x="660" y="1424"/>
                  </a:lnTo>
                  <a:lnTo>
                    <a:pt x="640" y="1402"/>
                  </a:lnTo>
                  <a:lnTo>
                    <a:pt x="636" y="1398"/>
                  </a:lnTo>
                  <a:lnTo>
                    <a:pt x="619" y="1374"/>
                  </a:lnTo>
                  <a:lnTo>
                    <a:pt x="614" y="1367"/>
                  </a:lnTo>
                  <a:lnTo>
                    <a:pt x="597" y="1338"/>
                  </a:lnTo>
                  <a:lnTo>
                    <a:pt x="596" y="1334"/>
                  </a:lnTo>
                  <a:lnTo>
                    <a:pt x="580" y="1302"/>
                  </a:lnTo>
                  <a:lnTo>
                    <a:pt x="576" y="1295"/>
                  </a:lnTo>
                  <a:lnTo>
                    <a:pt x="566" y="1271"/>
                  </a:lnTo>
                  <a:lnTo>
                    <a:pt x="556" y="1245"/>
                  </a:lnTo>
                  <a:lnTo>
                    <a:pt x="553" y="1238"/>
                  </a:lnTo>
                  <a:lnTo>
                    <a:pt x="540" y="1207"/>
                  </a:lnTo>
                  <a:lnTo>
                    <a:pt x="534" y="1191"/>
                  </a:lnTo>
                  <a:lnTo>
                    <a:pt x="528" y="1176"/>
                  </a:lnTo>
                  <a:lnTo>
                    <a:pt x="515" y="1143"/>
                  </a:lnTo>
                  <a:lnTo>
                    <a:pt x="513" y="1137"/>
                  </a:lnTo>
                  <a:lnTo>
                    <a:pt x="503" y="1112"/>
                  </a:lnTo>
                  <a:lnTo>
                    <a:pt x="492" y="1087"/>
                  </a:lnTo>
                  <a:lnTo>
                    <a:pt x="489" y="1080"/>
                  </a:lnTo>
                  <a:lnTo>
                    <a:pt x="475" y="1049"/>
                  </a:lnTo>
                  <a:lnTo>
                    <a:pt x="471" y="1042"/>
                  </a:lnTo>
                  <a:lnTo>
                    <a:pt x="458" y="1016"/>
                  </a:lnTo>
                  <a:lnTo>
                    <a:pt x="449" y="1000"/>
                  </a:lnTo>
                  <a:lnTo>
                    <a:pt x="441" y="985"/>
                  </a:lnTo>
                  <a:lnTo>
                    <a:pt x="428" y="963"/>
                  </a:lnTo>
                  <a:lnTo>
                    <a:pt x="422" y="953"/>
                  </a:lnTo>
                  <a:lnTo>
                    <a:pt x="408" y="931"/>
                  </a:lnTo>
                  <a:lnTo>
                    <a:pt x="401" y="921"/>
                  </a:lnTo>
                  <a:lnTo>
                    <a:pt x="386" y="901"/>
                  </a:lnTo>
                  <a:lnTo>
                    <a:pt x="377" y="889"/>
                  </a:lnTo>
                  <a:lnTo>
                    <a:pt x="365" y="874"/>
                  </a:lnTo>
                  <a:lnTo>
                    <a:pt x="352" y="858"/>
                  </a:lnTo>
                  <a:lnTo>
                    <a:pt x="345" y="848"/>
                  </a:lnTo>
                  <a:lnTo>
                    <a:pt x="324" y="825"/>
                  </a:lnTo>
                  <a:lnTo>
                    <a:pt x="323" y="824"/>
                  </a:lnTo>
                  <a:lnTo>
                    <a:pt x="302" y="802"/>
                  </a:lnTo>
                  <a:lnTo>
                    <a:pt x="293" y="794"/>
                  </a:lnTo>
                  <a:lnTo>
                    <a:pt x="280" y="781"/>
                  </a:lnTo>
                  <a:lnTo>
                    <a:pt x="261" y="762"/>
                  </a:lnTo>
                  <a:lnTo>
                    <a:pt x="260" y="761"/>
                  </a:lnTo>
                  <a:lnTo>
                    <a:pt x="239" y="741"/>
                  </a:lnTo>
                  <a:lnTo>
                    <a:pt x="226" y="731"/>
                  </a:lnTo>
                  <a:lnTo>
                    <a:pt x="217" y="723"/>
                  </a:lnTo>
                  <a:lnTo>
                    <a:pt x="196" y="703"/>
                  </a:lnTo>
                  <a:lnTo>
                    <a:pt x="192" y="698"/>
                  </a:lnTo>
                  <a:lnTo>
                    <a:pt x="175" y="684"/>
                  </a:lnTo>
                  <a:lnTo>
                    <a:pt x="158" y="667"/>
                  </a:lnTo>
                  <a:lnTo>
                    <a:pt x="154" y="664"/>
                  </a:lnTo>
                  <a:lnTo>
                    <a:pt x="132" y="643"/>
                  </a:lnTo>
                  <a:lnTo>
                    <a:pt x="126" y="636"/>
                  </a:lnTo>
                  <a:lnTo>
                    <a:pt x="112" y="621"/>
                  </a:lnTo>
                  <a:lnTo>
                    <a:pt x="96" y="603"/>
                  </a:lnTo>
                  <a:lnTo>
                    <a:pt x="91" y="597"/>
                  </a:lnTo>
                  <a:lnTo>
                    <a:pt x="70" y="571"/>
                  </a:lnTo>
                  <a:lnTo>
                    <a:pt x="69" y="570"/>
                  </a:lnTo>
                  <a:lnTo>
                    <a:pt x="49" y="540"/>
                  </a:lnTo>
                  <a:lnTo>
                    <a:pt x="48" y="539"/>
                  </a:lnTo>
                  <a:lnTo>
                    <a:pt x="31" y="509"/>
                  </a:lnTo>
                  <a:lnTo>
                    <a:pt x="28" y="500"/>
                  </a:lnTo>
                  <a:lnTo>
                    <a:pt x="17" y="476"/>
                  </a:lnTo>
                  <a:lnTo>
                    <a:pt x="7" y="445"/>
                  </a:lnTo>
                  <a:lnTo>
                    <a:pt x="6" y="439"/>
                  </a:lnTo>
                  <a:lnTo>
                    <a:pt x="1" y="413"/>
                  </a:lnTo>
                  <a:lnTo>
                    <a:pt x="0" y="381"/>
                  </a:lnTo>
                  <a:lnTo>
                    <a:pt x="5" y="349"/>
                  </a:lnTo>
                  <a:lnTo>
                    <a:pt x="6" y="343"/>
                  </a:lnTo>
                  <a:lnTo>
                    <a:pt x="14" y="318"/>
                  </a:lnTo>
                  <a:lnTo>
                    <a:pt x="28" y="291"/>
                  </a:lnTo>
                  <a:lnTo>
                    <a:pt x="30" y="285"/>
                  </a:lnTo>
                  <a:lnTo>
                    <a:pt x="48" y="257"/>
                  </a:lnTo>
                  <a:lnTo>
                    <a:pt x="50" y="254"/>
                  </a:lnTo>
                  <a:lnTo>
                    <a:pt x="69" y="227"/>
                  </a:lnTo>
                  <a:lnTo>
                    <a:pt x="73" y="222"/>
                  </a:lnTo>
                  <a:lnTo>
                    <a:pt x="91" y="198"/>
                  </a:lnTo>
                  <a:lnTo>
                    <a:pt x="97" y="191"/>
                  </a:lnTo>
                  <a:lnTo>
                    <a:pt x="112" y="168"/>
                  </a:lnTo>
                  <a:lnTo>
                    <a:pt x="117" y="158"/>
                  </a:lnTo>
                  <a:lnTo>
                    <a:pt x="132" y="133"/>
                  </a:lnTo>
                  <a:lnTo>
                    <a:pt x="136" y="127"/>
                  </a:lnTo>
                  <a:lnTo>
                    <a:pt x="151" y="96"/>
                  </a:lnTo>
                  <a:lnTo>
                    <a:pt x="154" y="90"/>
                  </a:lnTo>
                  <a:lnTo>
                    <a:pt x="165" y="63"/>
                  </a:lnTo>
                  <a:lnTo>
                    <a:pt x="175" y="36"/>
                  </a:lnTo>
                  <a:lnTo>
                    <a:pt x="177" y="31"/>
                  </a:lnTo>
                  <a:lnTo>
                    <a:pt x="187" y="0"/>
                  </a:lnTo>
                </a:path>
              </a:pathLst>
            </a:custGeom>
            <a:grpFill/>
            <a:ln w="26988">
              <a:solidFill>
                <a:srgbClr val="0000FF"/>
              </a:solidFill>
              <a:prstDash val="solid"/>
              <a:round/>
              <a:headEnd/>
              <a:tailEnd/>
            </a:ln>
          </p:spPr>
          <p:txBody>
            <a:bodyPr/>
            <a:lstStyle/>
            <a:p>
              <a:pPr>
                <a:defRPr/>
              </a:pPr>
              <a:endParaRPr lang="es-AR"/>
            </a:p>
          </p:txBody>
        </p:sp>
        <p:sp>
          <p:nvSpPr>
            <p:cNvPr id="34927" name="Line 111"/>
            <p:cNvSpPr>
              <a:spLocks noChangeShapeType="1"/>
            </p:cNvSpPr>
            <p:nvPr/>
          </p:nvSpPr>
          <p:spPr bwMode="auto">
            <a:xfrm>
              <a:off x="1488" y="1188"/>
              <a:ext cx="1" cy="1"/>
            </a:xfrm>
            <a:prstGeom prst="line">
              <a:avLst/>
            </a:prstGeom>
            <a:grpFill/>
            <a:ln w="26988">
              <a:solidFill>
                <a:srgbClr val="0000FF"/>
              </a:solidFill>
              <a:round/>
              <a:headEnd/>
              <a:tailEnd/>
            </a:ln>
          </p:spPr>
          <p:txBody>
            <a:bodyPr/>
            <a:lstStyle/>
            <a:p>
              <a:pPr>
                <a:defRPr/>
              </a:pPr>
              <a:endParaRPr lang="es-AR"/>
            </a:p>
          </p:txBody>
        </p:sp>
        <p:sp>
          <p:nvSpPr>
            <p:cNvPr id="34928" name="Freeform 112"/>
            <p:cNvSpPr>
              <a:spLocks/>
            </p:cNvSpPr>
            <p:nvPr/>
          </p:nvSpPr>
          <p:spPr bwMode="auto">
            <a:xfrm>
              <a:off x="1466" y="1135"/>
              <a:ext cx="45" cy="20"/>
            </a:xfrm>
            <a:custGeom>
              <a:avLst/>
              <a:gdLst/>
              <a:ahLst/>
              <a:cxnLst>
                <a:cxn ang="0">
                  <a:pos x="135" y="7"/>
                </a:cxn>
                <a:cxn ang="0">
                  <a:pos x="135" y="26"/>
                </a:cxn>
                <a:cxn ang="0">
                  <a:pos x="29" y="20"/>
                </a:cxn>
                <a:cxn ang="0">
                  <a:pos x="32" y="25"/>
                </a:cxn>
                <a:cxn ang="0">
                  <a:pos x="36" y="29"/>
                </a:cxn>
                <a:cxn ang="0">
                  <a:pos x="38" y="33"/>
                </a:cxn>
                <a:cxn ang="0">
                  <a:pos x="41" y="39"/>
                </a:cxn>
                <a:cxn ang="0">
                  <a:pos x="43" y="45"/>
                </a:cxn>
                <a:cxn ang="0">
                  <a:pos x="45" y="49"/>
                </a:cxn>
                <a:cxn ang="0">
                  <a:pos x="47" y="54"/>
                </a:cxn>
                <a:cxn ang="0">
                  <a:pos x="48" y="59"/>
                </a:cxn>
                <a:cxn ang="0">
                  <a:pos x="32" y="57"/>
                </a:cxn>
                <a:cxn ang="0">
                  <a:pos x="29" y="50"/>
                </a:cxn>
                <a:cxn ang="0">
                  <a:pos x="26" y="43"/>
                </a:cxn>
                <a:cxn ang="0">
                  <a:pos x="22" y="36"/>
                </a:cxn>
                <a:cxn ang="0">
                  <a:pos x="18" y="30"/>
                </a:cxn>
                <a:cxn ang="0">
                  <a:pos x="13" y="25"/>
                </a:cxn>
                <a:cxn ang="0">
                  <a:pos x="9" y="19"/>
                </a:cxn>
                <a:cxn ang="0">
                  <a:pos x="4" y="16"/>
                </a:cxn>
                <a:cxn ang="0">
                  <a:pos x="0" y="13"/>
                </a:cxn>
                <a:cxn ang="0">
                  <a:pos x="0" y="0"/>
                </a:cxn>
                <a:cxn ang="0">
                  <a:pos x="135" y="7"/>
                </a:cxn>
              </a:cxnLst>
              <a:rect l="0" t="0" r="r" b="b"/>
              <a:pathLst>
                <a:path w="135" h="59">
                  <a:moveTo>
                    <a:pt x="135" y="7"/>
                  </a:moveTo>
                  <a:lnTo>
                    <a:pt x="135" y="26"/>
                  </a:lnTo>
                  <a:lnTo>
                    <a:pt x="29" y="20"/>
                  </a:lnTo>
                  <a:lnTo>
                    <a:pt x="32" y="25"/>
                  </a:lnTo>
                  <a:lnTo>
                    <a:pt x="36" y="29"/>
                  </a:lnTo>
                  <a:lnTo>
                    <a:pt x="38" y="33"/>
                  </a:lnTo>
                  <a:lnTo>
                    <a:pt x="41" y="39"/>
                  </a:lnTo>
                  <a:lnTo>
                    <a:pt x="43" y="45"/>
                  </a:lnTo>
                  <a:lnTo>
                    <a:pt x="45" y="49"/>
                  </a:lnTo>
                  <a:lnTo>
                    <a:pt x="47" y="54"/>
                  </a:lnTo>
                  <a:lnTo>
                    <a:pt x="48" y="59"/>
                  </a:lnTo>
                  <a:lnTo>
                    <a:pt x="32" y="57"/>
                  </a:lnTo>
                  <a:lnTo>
                    <a:pt x="29" y="50"/>
                  </a:lnTo>
                  <a:lnTo>
                    <a:pt x="26" y="43"/>
                  </a:lnTo>
                  <a:lnTo>
                    <a:pt x="22" y="36"/>
                  </a:lnTo>
                  <a:lnTo>
                    <a:pt x="18" y="30"/>
                  </a:lnTo>
                  <a:lnTo>
                    <a:pt x="13" y="25"/>
                  </a:lnTo>
                  <a:lnTo>
                    <a:pt x="9" y="19"/>
                  </a:lnTo>
                  <a:lnTo>
                    <a:pt x="4" y="16"/>
                  </a:lnTo>
                  <a:lnTo>
                    <a:pt x="0" y="13"/>
                  </a:lnTo>
                  <a:lnTo>
                    <a:pt x="0" y="0"/>
                  </a:lnTo>
                  <a:lnTo>
                    <a:pt x="135" y="7"/>
                  </a:lnTo>
                  <a:close/>
                </a:path>
              </a:pathLst>
            </a:custGeom>
            <a:grpFill/>
            <a:ln w="0">
              <a:solidFill>
                <a:srgbClr val="000000"/>
              </a:solidFill>
              <a:prstDash val="solid"/>
              <a:round/>
              <a:headEnd/>
              <a:tailEnd/>
            </a:ln>
          </p:spPr>
          <p:txBody>
            <a:bodyPr/>
            <a:lstStyle/>
            <a:p>
              <a:pPr>
                <a:defRPr/>
              </a:pPr>
              <a:endParaRPr lang="es-AR"/>
            </a:p>
          </p:txBody>
        </p:sp>
        <p:sp>
          <p:nvSpPr>
            <p:cNvPr id="34929" name="Freeform 113"/>
            <p:cNvSpPr>
              <a:spLocks noEditPoints="1"/>
            </p:cNvSpPr>
            <p:nvPr/>
          </p:nvSpPr>
          <p:spPr bwMode="auto">
            <a:xfrm>
              <a:off x="1468" y="1088"/>
              <a:ext cx="46" cy="33"/>
            </a:xfrm>
            <a:custGeom>
              <a:avLst/>
              <a:gdLst/>
              <a:ahLst/>
              <a:cxnLst>
                <a:cxn ang="0">
                  <a:pos x="56" y="97"/>
                </a:cxn>
                <a:cxn ang="0">
                  <a:pos x="37" y="93"/>
                </a:cxn>
                <a:cxn ang="0">
                  <a:pos x="23" y="87"/>
                </a:cxn>
                <a:cxn ang="0">
                  <a:pos x="11" y="79"/>
                </a:cxn>
                <a:cxn ang="0">
                  <a:pos x="4" y="67"/>
                </a:cxn>
                <a:cxn ang="0">
                  <a:pos x="0" y="54"/>
                </a:cxn>
                <a:cxn ang="0">
                  <a:pos x="1" y="40"/>
                </a:cxn>
                <a:cxn ang="0">
                  <a:pos x="4" y="30"/>
                </a:cxn>
                <a:cxn ang="0">
                  <a:pos x="8" y="20"/>
                </a:cxn>
                <a:cxn ang="0">
                  <a:pos x="15" y="13"/>
                </a:cxn>
                <a:cxn ang="0">
                  <a:pos x="23" y="7"/>
                </a:cxn>
                <a:cxn ang="0">
                  <a:pos x="33" y="5"/>
                </a:cxn>
                <a:cxn ang="0">
                  <a:pos x="46" y="2"/>
                </a:cxn>
                <a:cxn ang="0">
                  <a:pos x="62" y="0"/>
                </a:cxn>
                <a:cxn ang="0">
                  <a:pos x="82" y="2"/>
                </a:cxn>
                <a:cxn ang="0">
                  <a:pos x="101" y="6"/>
                </a:cxn>
                <a:cxn ang="0">
                  <a:pos x="116" y="12"/>
                </a:cxn>
                <a:cxn ang="0">
                  <a:pos x="126" y="20"/>
                </a:cxn>
                <a:cxn ang="0">
                  <a:pos x="134" y="32"/>
                </a:cxn>
                <a:cxn ang="0">
                  <a:pos x="138" y="44"/>
                </a:cxn>
                <a:cxn ang="0">
                  <a:pos x="137" y="63"/>
                </a:cxn>
                <a:cxn ang="0">
                  <a:pos x="129" y="80"/>
                </a:cxn>
                <a:cxn ang="0">
                  <a:pos x="113" y="93"/>
                </a:cxn>
                <a:cxn ang="0">
                  <a:pos x="85" y="99"/>
                </a:cxn>
                <a:cxn ang="0">
                  <a:pos x="68" y="79"/>
                </a:cxn>
                <a:cxn ang="0">
                  <a:pos x="96" y="79"/>
                </a:cxn>
                <a:cxn ang="0">
                  <a:pos x="113" y="73"/>
                </a:cxn>
                <a:cxn ang="0">
                  <a:pos x="121" y="64"/>
                </a:cxn>
                <a:cxn ang="0">
                  <a:pos x="124" y="52"/>
                </a:cxn>
                <a:cxn ang="0">
                  <a:pos x="123" y="40"/>
                </a:cxn>
                <a:cxn ang="0">
                  <a:pos x="114" y="30"/>
                </a:cxn>
                <a:cxn ang="0">
                  <a:pos x="97" y="23"/>
                </a:cxn>
                <a:cxn ang="0">
                  <a:pos x="71" y="20"/>
                </a:cxn>
                <a:cxn ang="0">
                  <a:pos x="43" y="20"/>
                </a:cxn>
                <a:cxn ang="0">
                  <a:pos x="25" y="26"/>
                </a:cxn>
                <a:cxn ang="0">
                  <a:pos x="18" y="34"/>
                </a:cxn>
                <a:cxn ang="0">
                  <a:pos x="14" y="47"/>
                </a:cxn>
                <a:cxn ang="0">
                  <a:pos x="17" y="59"/>
                </a:cxn>
                <a:cxn ang="0">
                  <a:pos x="23" y="67"/>
                </a:cxn>
                <a:cxn ang="0">
                  <a:pos x="41" y="76"/>
                </a:cxn>
                <a:cxn ang="0">
                  <a:pos x="68" y="79"/>
                </a:cxn>
              </a:cxnLst>
              <a:rect l="0" t="0" r="r" b="b"/>
              <a:pathLst>
                <a:path w="138" h="99">
                  <a:moveTo>
                    <a:pt x="67" y="99"/>
                  </a:moveTo>
                  <a:lnTo>
                    <a:pt x="56" y="97"/>
                  </a:lnTo>
                  <a:lnTo>
                    <a:pt x="46" y="96"/>
                  </a:lnTo>
                  <a:lnTo>
                    <a:pt x="37" y="93"/>
                  </a:lnTo>
                  <a:lnTo>
                    <a:pt x="29" y="91"/>
                  </a:lnTo>
                  <a:lnTo>
                    <a:pt x="23" y="87"/>
                  </a:lnTo>
                  <a:lnTo>
                    <a:pt x="17" y="83"/>
                  </a:lnTo>
                  <a:lnTo>
                    <a:pt x="11" y="79"/>
                  </a:lnTo>
                  <a:lnTo>
                    <a:pt x="8" y="73"/>
                  </a:lnTo>
                  <a:lnTo>
                    <a:pt x="4" y="67"/>
                  </a:lnTo>
                  <a:lnTo>
                    <a:pt x="1" y="62"/>
                  </a:lnTo>
                  <a:lnTo>
                    <a:pt x="0" y="54"/>
                  </a:lnTo>
                  <a:lnTo>
                    <a:pt x="0" y="46"/>
                  </a:lnTo>
                  <a:lnTo>
                    <a:pt x="1" y="40"/>
                  </a:lnTo>
                  <a:lnTo>
                    <a:pt x="3" y="34"/>
                  </a:lnTo>
                  <a:lnTo>
                    <a:pt x="4" y="30"/>
                  </a:lnTo>
                  <a:lnTo>
                    <a:pt x="5" y="24"/>
                  </a:lnTo>
                  <a:lnTo>
                    <a:pt x="8" y="20"/>
                  </a:lnTo>
                  <a:lnTo>
                    <a:pt x="11" y="17"/>
                  </a:lnTo>
                  <a:lnTo>
                    <a:pt x="15" y="13"/>
                  </a:lnTo>
                  <a:lnTo>
                    <a:pt x="19" y="10"/>
                  </a:lnTo>
                  <a:lnTo>
                    <a:pt x="23" y="7"/>
                  </a:lnTo>
                  <a:lnTo>
                    <a:pt x="28" y="6"/>
                  </a:lnTo>
                  <a:lnTo>
                    <a:pt x="33" y="5"/>
                  </a:lnTo>
                  <a:lnTo>
                    <a:pt x="39" y="3"/>
                  </a:lnTo>
                  <a:lnTo>
                    <a:pt x="46" y="2"/>
                  </a:lnTo>
                  <a:lnTo>
                    <a:pt x="53" y="0"/>
                  </a:lnTo>
                  <a:lnTo>
                    <a:pt x="62" y="0"/>
                  </a:lnTo>
                  <a:lnTo>
                    <a:pt x="71" y="0"/>
                  </a:lnTo>
                  <a:lnTo>
                    <a:pt x="82" y="2"/>
                  </a:lnTo>
                  <a:lnTo>
                    <a:pt x="92" y="3"/>
                  </a:lnTo>
                  <a:lnTo>
                    <a:pt x="101" y="6"/>
                  </a:lnTo>
                  <a:lnTo>
                    <a:pt x="109" y="7"/>
                  </a:lnTo>
                  <a:lnTo>
                    <a:pt x="116" y="12"/>
                  </a:lnTo>
                  <a:lnTo>
                    <a:pt x="121" y="16"/>
                  </a:lnTo>
                  <a:lnTo>
                    <a:pt x="126" y="20"/>
                  </a:lnTo>
                  <a:lnTo>
                    <a:pt x="131" y="26"/>
                  </a:lnTo>
                  <a:lnTo>
                    <a:pt x="134" y="32"/>
                  </a:lnTo>
                  <a:lnTo>
                    <a:pt x="137" y="37"/>
                  </a:lnTo>
                  <a:lnTo>
                    <a:pt x="138" y="44"/>
                  </a:lnTo>
                  <a:lnTo>
                    <a:pt x="138" y="53"/>
                  </a:lnTo>
                  <a:lnTo>
                    <a:pt x="137" y="63"/>
                  </a:lnTo>
                  <a:lnTo>
                    <a:pt x="134" y="72"/>
                  </a:lnTo>
                  <a:lnTo>
                    <a:pt x="129" y="80"/>
                  </a:lnTo>
                  <a:lnTo>
                    <a:pt x="123" y="86"/>
                  </a:lnTo>
                  <a:lnTo>
                    <a:pt x="113" y="93"/>
                  </a:lnTo>
                  <a:lnTo>
                    <a:pt x="100" y="96"/>
                  </a:lnTo>
                  <a:lnTo>
                    <a:pt x="85" y="99"/>
                  </a:lnTo>
                  <a:lnTo>
                    <a:pt x="67" y="99"/>
                  </a:lnTo>
                  <a:close/>
                  <a:moveTo>
                    <a:pt x="68" y="79"/>
                  </a:moveTo>
                  <a:lnTo>
                    <a:pt x="83" y="80"/>
                  </a:lnTo>
                  <a:lnTo>
                    <a:pt x="96" y="79"/>
                  </a:lnTo>
                  <a:lnTo>
                    <a:pt x="106" y="76"/>
                  </a:lnTo>
                  <a:lnTo>
                    <a:pt x="113" y="73"/>
                  </a:lnTo>
                  <a:lnTo>
                    <a:pt x="118" y="69"/>
                  </a:lnTo>
                  <a:lnTo>
                    <a:pt x="121" y="64"/>
                  </a:lnTo>
                  <a:lnTo>
                    <a:pt x="124" y="59"/>
                  </a:lnTo>
                  <a:lnTo>
                    <a:pt x="124" y="52"/>
                  </a:lnTo>
                  <a:lnTo>
                    <a:pt x="124" y="46"/>
                  </a:lnTo>
                  <a:lnTo>
                    <a:pt x="123" y="40"/>
                  </a:lnTo>
                  <a:lnTo>
                    <a:pt x="119" y="36"/>
                  </a:lnTo>
                  <a:lnTo>
                    <a:pt x="114" y="30"/>
                  </a:lnTo>
                  <a:lnTo>
                    <a:pt x="107" y="26"/>
                  </a:lnTo>
                  <a:lnTo>
                    <a:pt x="97" y="23"/>
                  </a:lnTo>
                  <a:lnTo>
                    <a:pt x="86" y="20"/>
                  </a:lnTo>
                  <a:lnTo>
                    <a:pt x="71" y="20"/>
                  </a:lnTo>
                  <a:lnTo>
                    <a:pt x="56" y="19"/>
                  </a:lnTo>
                  <a:lnTo>
                    <a:pt x="43" y="20"/>
                  </a:lnTo>
                  <a:lnTo>
                    <a:pt x="33" y="23"/>
                  </a:lnTo>
                  <a:lnTo>
                    <a:pt x="25" y="26"/>
                  </a:lnTo>
                  <a:lnTo>
                    <a:pt x="22" y="30"/>
                  </a:lnTo>
                  <a:lnTo>
                    <a:pt x="18" y="34"/>
                  </a:lnTo>
                  <a:lnTo>
                    <a:pt x="15" y="40"/>
                  </a:lnTo>
                  <a:lnTo>
                    <a:pt x="14" y="47"/>
                  </a:lnTo>
                  <a:lnTo>
                    <a:pt x="14" y="53"/>
                  </a:lnTo>
                  <a:lnTo>
                    <a:pt x="17" y="59"/>
                  </a:lnTo>
                  <a:lnTo>
                    <a:pt x="19" y="63"/>
                  </a:lnTo>
                  <a:lnTo>
                    <a:pt x="23" y="67"/>
                  </a:lnTo>
                  <a:lnTo>
                    <a:pt x="30" y="72"/>
                  </a:lnTo>
                  <a:lnTo>
                    <a:pt x="41" y="76"/>
                  </a:lnTo>
                  <a:lnTo>
                    <a:pt x="53" y="79"/>
                  </a:lnTo>
                  <a:lnTo>
                    <a:pt x="68" y="79"/>
                  </a:lnTo>
                  <a:close/>
                </a:path>
              </a:pathLst>
            </a:custGeom>
            <a:grpFill/>
            <a:ln w="0">
              <a:solidFill>
                <a:srgbClr val="000000"/>
              </a:solidFill>
              <a:prstDash val="solid"/>
              <a:round/>
              <a:headEnd/>
              <a:tailEnd/>
            </a:ln>
          </p:spPr>
          <p:txBody>
            <a:bodyPr/>
            <a:lstStyle/>
            <a:p>
              <a:pPr>
                <a:defRPr/>
              </a:pPr>
              <a:endParaRPr lang="es-AR"/>
            </a:p>
          </p:txBody>
        </p:sp>
        <p:sp>
          <p:nvSpPr>
            <p:cNvPr id="34930" name="Freeform 114"/>
            <p:cNvSpPr>
              <a:spLocks noEditPoints="1"/>
            </p:cNvSpPr>
            <p:nvPr/>
          </p:nvSpPr>
          <p:spPr bwMode="auto">
            <a:xfrm>
              <a:off x="1469" y="1050"/>
              <a:ext cx="46" cy="32"/>
            </a:xfrm>
            <a:custGeom>
              <a:avLst/>
              <a:gdLst/>
              <a:ahLst/>
              <a:cxnLst>
                <a:cxn ang="0">
                  <a:pos x="56" y="97"/>
                </a:cxn>
                <a:cxn ang="0">
                  <a:pos x="37" y="92"/>
                </a:cxn>
                <a:cxn ang="0">
                  <a:pos x="22" y="87"/>
                </a:cxn>
                <a:cxn ang="0">
                  <a:pos x="12" y="77"/>
                </a:cxn>
                <a:cxn ang="0">
                  <a:pos x="4" y="67"/>
                </a:cxn>
                <a:cxn ang="0">
                  <a:pos x="0" y="53"/>
                </a:cxn>
                <a:cxn ang="0">
                  <a:pos x="0" y="38"/>
                </a:cxn>
                <a:cxn ang="0">
                  <a:pos x="3" y="28"/>
                </a:cxn>
                <a:cxn ang="0">
                  <a:pos x="8" y="20"/>
                </a:cxn>
                <a:cxn ang="0">
                  <a:pos x="14" y="13"/>
                </a:cxn>
                <a:cxn ang="0">
                  <a:pos x="23" y="7"/>
                </a:cxn>
                <a:cxn ang="0">
                  <a:pos x="33" y="3"/>
                </a:cxn>
                <a:cxn ang="0">
                  <a:pos x="46" y="0"/>
                </a:cxn>
                <a:cxn ang="0">
                  <a:pos x="61" y="0"/>
                </a:cxn>
                <a:cxn ang="0">
                  <a:pos x="82" y="0"/>
                </a:cxn>
                <a:cxn ang="0">
                  <a:pos x="101" y="4"/>
                </a:cxn>
                <a:cxn ang="0">
                  <a:pos x="115" y="10"/>
                </a:cxn>
                <a:cxn ang="0">
                  <a:pos x="126" y="18"/>
                </a:cxn>
                <a:cxn ang="0">
                  <a:pos x="134" y="30"/>
                </a:cxn>
                <a:cxn ang="0">
                  <a:pos x="138" y="44"/>
                </a:cxn>
                <a:cxn ang="0">
                  <a:pos x="137" y="63"/>
                </a:cxn>
                <a:cxn ang="0">
                  <a:pos x="129" y="78"/>
                </a:cxn>
                <a:cxn ang="0">
                  <a:pos x="113" y="91"/>
                </a:cxn>
                <a:cxn ang="0">
                  <a:pos x="85" y="97"/>
                </a:cxn>
                <a:cxn ang="0">
                  <a:pos x="68" y="78"/>
                </a:cxn>
                <a:cxn ang="0">
                  <a:pos x="95" y="77"/>
                </a:cxn>
                <a:cxn ang="0">
                  <a:pos x="113" y="71"/>
                </a:cxn>
                <a:cxn ang="0">
                  <a:pos x="121" y="63"/>
                </a:cxn>
                <a:cxn ang="0">
                  <a:pos x="124" y="51"/>
                </a:cxn>
                <a:cxn ang="0">
                  <a:pos x="121" y="40"/>
                </a:cxn>
                <a:cxn ang="0">
                  <a:pos x="114" y="30"/>
                </a:cxn>
                <a:cxn ang="0">
                  <a:pos x="97" y="23"/>
                </a:cxn>
                <a:cxn ang="0">
                  <a:pos x="70" y="18"/>
                </a:cxn>
                <a:cxn ang="0">
                  <a:pos x="42" y="20"/>
                </a:cxn>
                <a:cxn ang="0">
                  <a:pos x="25" y="24"/>
                </a:cxn>
                <a:cxn ang="0">
                  <a:pos x="17" y="34"/>
                </a:cxn>
                <a:cxn ang="0">
                  <a:pos x="14" y="45"/>
                </a:cxn>
                <a:cxn ang="0">
                  <a:pos x="15" y="57"/>
                </a:cxn>
                <a:cxn ang="0">
                  <a:pos x="23" y="67"/>
                </a:cxn>
                <a:cxn ang="0">
                  <a:pos x="39" y="74"/>
                </a:cxn>
                <a:cxn ang="0">
                  <a:pos x="68" y="78"/>
                </a:cxn>
              </a:cxnLst>
              <a:rect l="0" t="0" r="r" b="b"/>
              <a:pathLst>
                <a:path w="138" h="97">
                  <a:moveTo>
                    <a:pt x="67" y="97"/>
                  </a:moveTo>
                  <a:lnTo>
                    <a:pt x="56" y="97"/>
                  </a:lnTo>
                  <a:lnTo>
                    <a:pt x="46" y="94"/>
                  </a:lnTo>
                  <a:lnTo>
                    <a:pt x="37" y="92"/>
                  </a:lnTo>
                  <a:lnTo>
                    <a:pt x="29" y="90"/>
                  </a:lnTo>
                  <a:lnTo>
                    <a:pt x="22" y="87"/>
                  </a:lnTo>
                  <a:lnTo>
                    <a:pt x="17" y="82"/>
                  </a:lnTo>
                  <a:lnTo>
                    <a:pt x="12" y="77"/>
                  </a:lnTo>
                  <a:lnTo>
                    <a:pt x="6" y="73"/>
                  </a:lnTo>
                  <a:lnTo>
                    <a:pt x="4" y="67"/>
                  </a:lnTo>
                  <a:lnTo>
                    <a:pt x="1" y="60"/>
                  </a:lnTo>
                  <a:lnTo>
                    <a:pt x="0" y="53"/>
                  </a:lnTo>
                  <a:lnTo>
                    <a:pt x="0" y="45"/>
                  </a:lnTo>
                  <a:lnTo>
                    <a:pt x="0" y="38"/>
                  </a:lnTo>
                  <a:lnTo>
                    <a:pt x="1" y="34"/>
                  </a:lnTo>
                  <a:lnTo>
                    <a:pt x="3" y="28"/>
                  </a:lnTo>
                  <a:lnTo>
                    <a:pt x="5" y="24"/>
                  </a:lnTo>
                  <a:lnTo>
                    <a:pt x="8" y="20"/>
                  </a:lnTo>
                  <a:lnTo>
                    <a:pt x="12" y="16"/>
                  </a:lnTo>
                  <a:lnTo>
                    <a:pt x="14" y="13"/>
                  </a:lnTo>
                  <a:lnTo>
                    <a:pt x="19" y="10"/>
                  </a:lnTo>
                  <a:lnTo>
                    <a:pt x="23" y="7"/>
                  </a:lnTo>
                  <a:lnTo>
                    <a:pt x="28" y="4"/>
                  </a:lnTo>
                  <a:lnTo>
                    <a:pt x="33" y="3"/>
                  </a:lnTo>
                  <a:lnTo>
                    <a:pt x="39" y="1"/>
                  </a:lnTo>
                  <a:lnTo>
                    <a:pt x="46" y="0"/>
                  </a:lnTo>
                  <a:lnTo>
                    <a:pt x="53" y="0"/>
                  </a:lnTo>
                  <a:lnTo>
                    <a:pt x="61" y="0"/>
                  </a:lnTo>
                  <a:lnTo>
                    <a:pt x="71" y="0"/>
                  </a:lnTo>
                  <a:lnTo>
                    <a:pt x="82" y="0"/>
                  </a:lnTo>
                  <a:lnTo>
                    <a:pt x="92" y="1"/>
                  </a:lnTo>
                  <a:lnTo>
                    <a:pt x="101" y="4"/>
                  </a:lnTo>
                  <a:lnTo>
                    <a:pt x="109" y="7"/>
                  </a:lnTo>
                  <a:lnTo>
                    <a:pt x="115" y="10"/>
                  </a:lnTo>
                  <a:lnTo>
                    <a:pt x="121" y="14"/>
                  </a:lnTo>
                  <a:lnTo>
                    <a:pt x="126" y="18"/>
                  </a:lnTo>
                  <a:lnTo>
                    <a:pt x="130" y="24"/>
                  </a:lnTo>
                  <a:lnTo>
                    <a:pt x="134" y="30"/>
                  </a:lnTo>
                  <a:lnTo>
                    <a:pt x="137" y="37"/>
                  </a:lnTo>
                  <a:lnTo>
                    <a:pt x="138" y="44"/>
                  </a:lnTo>
                  <a:lnTo>
                    <a:pt x="138" y="51"/>
                  </a:lnTo>
                  <a:lnTo>
                    <a:pt x="137" y="63"/>
                  </a:lnTo>
                  <a:lnTo>
                    <a:pt x="133" y="71"/>
                  </a:lnTo>
                  <a:lnTo>
                    <a:pt x="129" y="78"/>
                  </a:lnTo>
                  <a:lnTo>
                    <a:pt x="123" y="85"/>
                  </a:lnTo>
                  <a:lnTo>
                    <a:pt x="113" y="91"/>
                  </a:lnTo>
                  <a:lnTo>
                    <a:pt x="100" y="95"/>
                  </a:lnTo>
                  <a:lnTo>
                    <a:pt x="85" y="97"/>
                  </a:lnTo>
                  <a:lnTo>
                    <a:pt x="67" y="97"/>
                  </a:lnTo>
                  <a:close/>
                  <a:moveTo>
                    <a:pt x="68" y="78"/>
                  </a:moveTo>
                  <a:lnTo>
                    <a:pt x="84" y="78"/>
                  </a:lnTo>
                  <a:lnTo>
                    <a:pt x="95" y="77"/>
                  </a:lnTo>
                  <a:lnTo>
                    <a:pt x="105" y="75"/>
                  </a:lnTo>
                  <a:lnTo>
                    <a:pt x="113" y="71"/>
                  </a:lnTo>
                  <a:lnTo>
                    <a:pt x="118" y="67"/>
                  </a:lnTo>
                  <a:lnTo>
                    <a:pt x="121" y="63"/>
                  </a:lnTo>
                  <a:lnTo>
                    <a:pt x="123" y="57"/>
                  </a:lnTo>
                  <a:lnTo>
                    <a:pt x="124" y="51"/>
                  </a:lnTo>
                  <a:lnTo>
                    <a:pt x="124" y="45"/>
                  </a:lnTo>
                  <a:lnTo>
                    <a:pt x="121" y="40"/>
                  </a:lnTo>
                  <a:lnTo>
                    <a:pt x="119" y="34"/>
                  </a:lnTo>
                  <a:lnTo>
                    <a:pt x="114" y="30"/>
                  </a:lnTo>
                  <a:lnTo>
                    <a:pt x="108" y="25"/>
                  </a:lnTo>
                  <a:lnTo>
                    <a:pt x="97" y="23"/>
                  </a:lnTo>
                  <a:lnTo>
                    <a:pt x="85" y="20"/>
                  </a:lnTo>
                  <a:lnTo>
                    <a:pt x="70" y="18"/>
                  </a:lnTo>
                  <a:lnTo>
                    <a:pt x="54" y="18"/>
                  </a:lnTo>
                  <a:lnTo>
                    <a:pt x="42" y="20"/>
                  </a:lnTo>
                  <a:lnTo>
                    <a:pt x="33" y="21"/>
                  </a:lnTo>
                  <a:lnTo>
                    <a:pt x="25" y="24"/>
                  </a:lnTo>
                  <a:lnTo>
                    <a:pt x="20" y="28"/>
                  </a:lnTo>
                  <a:lnTo>
                    <a:pt x="17" y="34"/>
                  </a:lnTo>
                  <a:lnTo>
                    <a:pt x="15" y="40"/>
                  </a:lnTo>
                  <a:lnTo>
                    <a:pt x="14" y="45"/>
                  </a:lnTo>
                  <a:lnTo>
                    <a:pt x="14" y="51"/>
                  </a:lnTo>
                  <a:lnTo>
                    <a:pt x="15" y="57"/>
                  </a:lnTo>
                  <a:lnTo>
                    <a:pt x="19" y="63"/>
                  </a:lnTo>
                  <a:lnTo>
                    <a:pt x="23" y="67"/>
                  </a:lnTo>
                  <a:lnTo>
                    <a:pt x="30" y="71"/>
                  </a:lnTo>
                  <a:lnTo>
                    <a:pt x="39" y="74"/>
                  </a:lnTo>
                  <a:lnTo>
                    <a:pt x="52" y="77"/>
                  </a:lnTo>
                  <a:lnTo>
                    <a:pt x="68" y="78"/>
                  </a:lnTo>
                  <a:close/>
                </a:path>
              </a:pathLst>
            </a:custGeom>
            <a:grpFill/>
            <a:ln w="0">
              <a:solidFill>
                <a:srgbClr val="000000"/>
              </a:solidFill>
              <a:prstDash val="solid"/>
              <a:round/>
              <a:headEnd/>
              <a:tailEnd/>
            </a:ln>
          </p:spPr>
          <p:txBody>
            <a:bodyPr/>
            <a:lstStyle/>
            <a:p>
              <a:pPr>
                <a:defRPr/>
              </a:pPr>
              <a:endParaRPr lang="es-AR"/>
            </a:p>
          </p:txBody>
        </p:sp>
        <p:sp>
          <p:nvSpPr>
            <p:cNvPr id="34931" name="Freeform 115"/>
            <p:cNvSpPr>
              <a:spLocks noEditPoints="1"/>
            </p:cNvSpPr>
            <p:nvPr/>
          </p:nvSpPr>
          <p:spPr bwMode="auto">
            <a:xfrm>
              <a:off x="1471" y="1011"/>
              <a:ext cx="46" cy="33"/>
            </a:xfrm>
            <a:custGeom>
              <a:avLst/>
              <a:gdLst/>
              <a:ahLst/>
              <a:cxnLst>
                <a:cxn ang="0">
                  <a:pos x="56" y="97"/>
                </a:cxn>
                <a:cxn ang="0">
                  <a:pos x="36" y="93"/>
                </a:cxn>
                <a:cxn ang="0">
                  <a:pos x="22" y="87"/>
                </a:cxn>
                <a:cxn ang="0">
                  <a:pos x="10" y="78"/>
                </a:cxn>
                <a:cxn ang="0">
                  <a:pos x="4" y="67"/>
                </a:cxn>
                <a:cxn ang="0">
                  <a:pos x="0" y="53"/>
                </a:cxn>
                <a:cxn ang="0">
                  <a:pos x="0" y="40"/>
                </a:cxn>
                <a:cxn ang="0">
                  <a:pos x="3" y="30"/>
                </a:cxn>
                <a:cxn ang="0">
                  <a:pos x="8" y="20"/>
                </a:cxn>
                <a:cxn ang="0">
                  <a:pos x="14" y="13"/>
                </a:cxn>
                <a:cxn ang="0">
                  <a:pos x="23" y="7"/>
                </a:cxn>
                <a:cxn ang="0">
                  <a:pos x="33" y="4"/>
                </a:cxn>
                <a:cxn ang="0">
                  <a:pos x="46" y="1"/>
                </a:cxn>
                <a:cxn ang="0">
                  <a:pos x="61" y="0"/>
                </a:cxn>
                <a:cxn ang="0">
                  <a:pos x="82" y="1"/>
                </a:cxn>
                <a:cxn ang="0">
                  <a:pos x="101" y="4"/>
                </a:cxn>
                <a:cxn ang="0">
                  <a:pos x="115" y="11"/>
                </a:cxn>
                <a:cxn ang="0">
                  <a:pos x="127" y="20"/>
                </a:cxn>
                <a:cxn ang="0">
                  <a:pos x="134" y="31"/>
                </a:cxn>
                <a:cxn ang="0">
                  <a:pos x="137" y="44"/>
                </a:cxn>
                <a:cxn ang="0">
                  <a:pos x="137" y="63"/>
                </a:cxn>
                <a:cxn ang="0">
                  <a:pos x="128" y="80"/>
                </a:cxn>
                <a:cxn ang="0">
                  <a:pos x="113" y="91"/>
                </a:cxn>
                <a:cxn ang="0">
                  <a:pos x="85" y="98"/>
                </a:cxn>
                <a:cxn ang="0">
                  <a:pos x="67" y="78"/>
                </a:cxn>
                <a:cxn ang="0">
                  <a:pos x="95" y="78"/>
                </a:cxn>
                <a:cxn ang="0">
                  <a:pos x="111" y="73"/>
                </a:cxn>
                <a:cxn ang="0">
                  <a:pos x="120" y="63"/>
                </a:cxn>
                <a:cxn ang="0">
                  <a:pos x="124" y="51"/>
                </a:cxn>
                <a:cxn ang="0">
                  <a:pos x="121" y="40"/>
                </a:cxn>
                <a:cxn ang="0">
                  <a:pos x="114" y="30"/>
                </a:cxn>
                <a:cxn ang="0">
                  <a:pos x="97" y="23"/>
                </a:cxn>
                <a:cxn ang="0">
                  <a:pos x="70" y="19"/>
                </a:cxn>
                <a:cxn ang="0">
                  <a:pos x="42" y="20"/>
                </a:cxn>
                <a:cxn ang="0">
                  <a:pos x="25" y="26"/>
                </a:cxn>
                <a:cxn ang="0">
                  <a:pos x="17" y="34"/>
                </a:cxn>
                <a:cxn ang="0">
                  <a:pos x="14" y="47"/>
                </a:cxn>
                <a:cxn ang="0">
                  <a:pos x="15" y="58"/>
                </a:cxn>
                <a:cxn ang="0">
                  <a:pos x="22" y="67"/>
                </a:cxn>
                <a:cxn ang="0">
                  <a:pos x="39" y="76"/>
                </a:cxn>
                <a:cxn ang="0">
                  <a:pos x="67" y="78"/>
                </a:cxn>
              </a:cxnLst>
              <a:rect l="0" t="0" r="r" b="b"/>
              <a:pathLst>
                <a:path w="138" h="98">
                  <a:moveTo>
                    <a:pt x="67" y="98"/>
                  </a:moveTo>
                  <a:lnTo>
                    <a:pt x="56" y="97"/>
                  </a:lnTo>
                  <a:lnTo>
                    <a:pt x="46" y="95"/>
                  </a:lnTo>
                  <a:lnTo>
                    <a:pt x="36" y="93"/>
                  </a:lnTo>
                  <a:lnTo>
                    <a:pt x="28" y="90"/>
                  </a:lnTo>
                  <a:lnTo>
                    <a:pt x="22" y="87"/>
                  </a:lnTo>
                  <a:lnTo>
                    <a:pt x="15" y="83"/>
                  </a:lnTo>
                  <a:lnTo>
                    <a:pt x="10" y="78"/>
                  </a:lnTo>
                  <a:lnTo>
                    <a:pt x="7" y="73"/>
                  </a:lnTo>
                  <a:lnTo>
                    <a:pt x="4" y="67"/>
                  </a:lnTo>
                  <a:lnTo>
                    <a:pt x="1" y="61"/>
                  </a:lnTo>
                  <a:lnTo>
                    <a:pt x="0" y="53"/>
                  </a:lnTo>
                  <a:lnTo>
                    <a:pt x="0" y="46"/>
                  </a:lnTo>
                  <a:lnTo>
                    <a:pt x="0" y="40"/>
                  </a:lnTo>
                  <a:lnTo>
                    <a:pt x="1" y="34"/>
                  </a:lnTo>
                  <a:lnTo>
                    <a:pt x="3" y="30"/>
                  </a:lnTo>
                  <a:lnTo>
                    <a:pt x="5" y="24"/>
                  </a:lnTo>
                  <a:lnTo>
                    <a:pt x="8" y="20"/>
                  </a:lnTo>
                  <a:lnTo>
                    <a:pt x="10" y="17"/>
                  </a:lnTo>
                  <a:lnTo>
                    <a:pt x="14" y="13"/>
                  </a:lnTo>
                  <a:lnTo>
                    <a:pt x="18" y="10"/>
                  </a:lnTo>
                  <a:lnTo>
                    <a:pt x="23" y="7"/>
                  </a:lnTo>
                  <a:lnTo>
                    <a:pt x="28" y="6"/>
                  </a:lnTo>
                  <a:lnTo>
                    <a:pt x="33" y="4"/>
                  </a:lnTo>
                  <a:lnTo>
                    <a:pt x="38" y="1"/>
                  </a:lnTo>
                  <a:lnTo>
                    <a:pt x="46" y="1"/>
                  </a:lnTo>
                  <a:lnTo>
                    <a:pt x="52" y="0"/>
                  </a:lnTo>
                  <a:lnTo>
                    <a:pt x="61" y="0"/>
                  </a:lnTo>
                  <a:lnTo>
                    <a:pt x="71" y="0"/>
                  </a:lnTo>
                  <a:lnTo>
                    <a:pt x="82" y="1"/>
                  </a:lnTo>
                  <a:lnTo>
                    <a:pt x="92" y="3"/>
                  </a:lnTo>
                  <a:lnTo>
                    <a:pt x="101" y="4"/>
                  </a:lnTo>
                  <a:lnTo>
                    <a:pt x="109" y="7"/>
                  </a:lnTo>
                  <a:lnTo>
                    <a:pt x="115" y="11"/>
                  </a:lnTo>
                  <a:lnTo>
                    <a:pt x="121" y="16"/>
                  </a:lnTo>
                  <a:lnTo>
                    <a:pt x="127" y="20"/>
                  </a:lnTo>
                  <a:lnTo>
                    <a:pt x="130" y="26"/>
                  </a:lnTo>
                  <a:lnTo>
                    <a:pt x="134" y="31"/>
                  </a:lnTo>
                  <a:lnTo>
                    <a:pt x="135" y="37"/>
                  </a:lnTo>
                  <a:lnTo>
                    <a:pt x="137" y="44"/>
                  </a:lnTo>
                  <a:lnTo>
                    <a:pt x="138" y="53"/>
                  </a:lnTo>
                  <a:lnTo>
                    <a:pt x="137" y="63"/>
                  </a:lnTo>
                  <a:lnTo>
                    <a:pt x="133" y="71"/>
                  </a:lnTo>
                  <a:lnTo>
                    <a:pt x="128" y="80"/>
                  </a:lnTo>
                  <a:lnTo>
                    <a:pt x="121" y="85"/>
                  </a:lnTo>
                  <a:lnTo>
                    <a:pt x="113" y="91"/>
                  </a:lnTo>
                  <a:lnTo>
                    <a:pt x="100" y="95"/>
                  </a:lnTo>
                  <a:lnTo>
                    <a:pt x="85" y="98"/>
                  </a:lnTo>
                  <a:lnTo>
                    <a:pt x="67" y="98"/>
                  </a:lnTo>
                  <a:close/>
                  <a:moveTo>
                    <a:pt x="67" y="78"/>
                  </a:moveTo>
                  <a:lnTo>
                    <a:pt x="82" y="80"/>
                  </a:lnTo>
                  <a:lnTo>
                    <a:pt x="95" y="78"/>
                  </a:lnTo>
                  <a:lnTo>
                    <a:pt x="105" y="76"/>
                  </a:lnTo>
                  <a:lnTo>
                    <a:pt x="111" y="73"/>
                  </a:lnTo>
                  <a:lnTo>
                    <a:pt x="116" y="68"/>
                  </a:lnTo>
                  <a:lnTo>
                    <a:pt x="120" y="63"/>
                  </a:lnTo>
                  <a:lnTo>
                    <a:pt x="123" y="58"/>
                  </a:lnTo>
                  <a:lnTo>
                    <a:pt x="124" y="51"/>
                  </a:lnTo>
                  <a:lnTo>
                    <a:pt x="123" y="46"/>
                  </a:lnTo>
                  <a:lnTo>
                    <a:pt x="121" y="40"/>
                  </a:lnTo>
                  <a:lnTo>
                    <a:pt x="118" y="34"/>
                  </a:lnTo>
                  <a:lnTo>
                    <a:pt x="114" y="30"/>
                  </a:lnTo>
                  <a:lnTo>
                    <a:pt x="106" y="26"/>
                  </a:lnTo>
                  <a:lnTo>
                    <a:pt x="97" y="23"/>
                  </a:lnTo>
                  <a:lnTo>
                    <a:pt x="85" y="20"/>
                  </a:lnTo>
                  <a:lnTo>
                    <a:pt x="70" y="19"/>
                  </a:lnTo>
                  <a:lnTo>
                    <a:pt x="55" y="19"/>
                  </a:lnTo>
                  <a:lnTo>
                    <a:pt x="42" y="20"/>
                  </a:lnTo>
                  <a:lnTo>
                    <a:pt x="32" y="23"/>
                  </a:lnTo>
                  <a:lnTo>
                    <a:pt x="25" y="26"/>
                  </a:lnTo>
                  <a:lnTo>
                    <a:pt x="20" y="30"/>
                  </a:lnTo>
                  <a:lnTo>
                    <a:pt x="17" y="34"/>
                  </a:lnTo>
                  <a:lnTo>
                    <a:pt x="14" y="40"/>
                  </a:lnTo>
                  <a:lnTo>
                    <a:pt x="14" y="47"/>
                  </a:lnTo>
                  <a:lnTo>
                    <a:pt x="14" y="53"/>
                  </a:lnTo>
                  <a:lnTo>
                    <a:pt x="15" y="58"/>
                  </a:lnTo>
                  <a:lnTo>
                    <a:pt x="18" y="63"/>
                  </a:lnTo>
                  <a:lnTo>
                    <a:pt x="22" y="67"/>
                  </a:lnTo>
                  <a:lnTo>
                    <a:pt x="29" y="71"/>
                  </a:lnTo>
                  <a:lnTo>
                    <a:pt x="39" y="76"/>
                  </a:lnTo>
                  <a:lnTo>
                    <a:pt x="52" y="77"/>
                  </a:lnTo>
                  <a:lnTo>
                    <a:pt x="67" y="78"/>
                  </a:lnTo>
                  <a:close/>
                </a:path>
              </a:pathLst>
            </a:custGeom>
            <a:grpFill/>
            <a:ln w="0">
              <a:solidFill>
                <a:srgbClr val="000000"/>
              </a:solidFill>
              <a:prstDash val="solid"/>
              <a:round/>
              <a:headEnd/>
              <a:tailEnd/>
            </a:ln>
          </p:spPr>
          <p:txBody>
            <a:bodyPr/>
            <a:lstStyle/>
            <a:p>
              <a:pPr>
                <a:defRPr/>
              </a:pPr>
              <a:endParaRPr lang="es-AR"/>
            </a:p>
          </p:txBody>
        </p:sp>
        <p:sp>
          <p:nvSpPr>
            <p:cNvPr id="34932" name="Line 116"/>
            <p:cNvSpPr>
              <a:spLocks noChangeShapeType="1"/>
            </p:cNvSpPr>
            <p:nvPr/>
          </p:nvSpPr>
          <p:spPr bwMode="auto">
            <a:xfrm flipH="1" flipV="1">
              <a:off x="1495" y="976"/>
              <a:ext cx="1" cy="7"/>
            </a:xfrm>
            <a:prstGeom prst="line">
              <a:avLst/>
            </a:prstGeom>
            <a:grpFill/>
            <a:ln w="26988">
              <a:solidFill>
                <a:srgbClr val="0000FF"/>
              </a:solidFill>
              <a:round/>
              <a:headEnd/>
              <a:tailEnd/>
            </a:ln>
          </p:spPr>
          <p:txBody>
            <a:bodyPr/>
            <a:lstStyle/>
            <a:p>
              <a:pPr>
                <a:defRPr/>
              </a:pPr>
              <a:endParaRPr lang="es-AR"/>
            </a:p>
          </p:txBody>
        </p:sp>
        <p:sp>
          <p:nvSpPr>
            <p:cNvPr id="34933" name="Freeform 117"/>
            <p:cNvSpPr>
              <a:spLocks/>
            </p:cNvSpPr>
            <p:nvPr/>
          </p:nvSpPr>
          <p:spPr bwMode="auto">
            <a:xfrm>
              <a:off x="1286" y="542"/>
              <a:ext cx="209" cy="434"/>
            </a:xfrm>
            <a:custGeom>
              <a:avLst/>
              <a:gdLst/>
              <a:ahLst/>
              <a:cxnLst>
                <a:cxn ang="0">
                  <a:pos x="627" y="1271"/>
                </a:cxn>
                <a:cxn ang="0">
                  <a:pos x="616" y="1221"/>
                </a:cxn>
                <a:cxn ang="0">
                  <a:pos x="600" y="1176"/>
                </a:cxn>
                <a:cxn ang="0">
                  <a:pos x="585" y="1143"/>
                </a:cxn>
                <a:cxn ang="0">
                  <a:pos x="568" y="1112"/>
                </a:cxn>
                <a:cxn ang="0">
                  <a:pos x="546" y="1080"/>
                </a:cxn>
                <a:cxn ang="0">
                  <a:pos x="522" y="1048"/>
                </a:cxn>
                <a:cxn ang="0">
                  <a:pos x="496" y="1016"/>
                </a:cxn>
                <a:cxn ang="0">
                  <a:pos x="468" y="988"/>
                </a:cxn>
                <a:cxn ang="0">
                  <a:pos x="448" y="968"/>
                </a:cxn>
                <a:cxn ang="0">
                  <a:pos x="426" y="948"/>
                </a:cxn>
                <a:cxn ang="0">
                  <a:pos x="394" y="921"/>
                </a:cxn>
                <a:cxn ang="0">
                  <a:pos x="363" y="895"/>
                </a:cxn>
                <a:cxn ang="0">
                  <a:pos x="341" y="878"/>
                </a:cxn>
                <a:cxn ang="0">
                  <a:pos x="316" y="858"/>
                </a:cxn>
                <a:cxn ang="0">
                  <a:pos x="278" y="828"/>
                </a:cxn>
                <a:cxn ang="0">
                  <a:pos x="257" y="811"/>
                </a:cxn>
                <a:cxn ang="0">
                  <a:pos x="235" y="792"/>
                </a:cxn>
                <a:cxn ang="0">
                  <a:pos x="204" y="763"/>
                </a:cxn>
                <a:cxn ang="0">
                  <a:pos x="176" y="730"/>
                </a:cxn>
                <a:cxn ang="0">
                  <a:pos x="153" y="698"/>
                </a:cxn>
                <a:cxn ang="0">
                  <a:pos x="136" y="667"/>
                </a:cxn>
                <a:cxn ang="0">
                  <a:pos x="120" y="636"/>
                </a:cxn>
                <a:cxn ang="0">
                  <a:pos x="108" y="603"/>
                </a:cxn>
                <a:cxn ang="0">
                  <a:pos x="88" y="545"/>
                </a:cxn>
                <a:cxn ang="0">
                  <a:pos x="79" y="507"/>
                </a:cxn>
                <a:cxn ang="0">
                  <a:pos x="67" y="462"/>
                </a:cxn>
                <a:cxn ang="0">
                  <a:pos x="56" y="413"/>
                </a:cxn>
                <a:cxn ang="0">
                  <a:pos x="46" y="358"/>
                </a:cxn>
                <a:cxn ang="0">
                  <a:pos x="40" y="318"/>
                </a:cxn>
                <a:cxn ang="0">
                  <a:pos x="29" y="254"/>
                </a:cxn>
                <a:cxn ang="0">
                  <a:pos x="24" y="222"/>
                </a:cxn>
                <a:cxn ang="0">
                  <a:pos x="17" y="158"/>
                </a:cxn>
                <a:cxn ang="0">
                  <a:pos x="9" y="96"/>
                </a:cxn>
                <a:cxn ang="0">
                  <a:pos x="4" y="39"/>
                </a:cxn>
                <a:cxn ang="0">
                  <a:pos x="0" y="0"/>
                </a:cxn>
              </a:cxnLst>
              <a:rect l="0" t="0" r="r" b="b"/>
              <a:pathLst>
                <a:path w="629" h="1303">
                  <a:moveTo>
                    <a:pt x="629" y="1303"/>
                  </a:moveTo>
                  <a:lnTo>
                    <a:pt x="627" y="1271"/>
                  </a:lnTo>
                  <a:lnTo>
                    <a:pt x="621" y="1238"/>
                  </a:lnTo>
                  <a:lnTo>
                    <a:pt x="616" y="1221"/>
                  </a:lnTo>
                  <a:lnTo>
                    <a:pt x="612" y="1207"/>
                  </a:lnTo>
                  <a:lnTo>
                    <a:pt x="600" y="1176"/>
                  </a:lnTo>
                  <a:lnTo>
                    <a:pt x="595" y="1163"/>
                  </a:lnTo>
                  <a:lnTo>
                    <a:pt x="585" y="1143"/>
                  </a:lnTo>
                  <a:lnTo>
                    <a:pt x="574" y="1122"/>
                  </a:lnTo>
                  <a:lnTo>
                    <a:pt x="568" y="1112"/>
                  </a:lnTo>
                  <a:lnTo>
                    <a:pt x="552" y="1089"/>
                  </a:lnTo>
                  <a:lnTo>
                    <a:pt x="546" y="1080"/>
                  </a:lnTo>
                  <a:lnTo>
                    <a:pt x="532" y="1059"/>
                  </a:lnTo>
                  <a:lnTo>
                    <a:pt x="522" y="1048"/>
                  </a:lnTo>
                  <a:lnTo>
                    <a:pt x="511" y="1033"/>
                  </a:lnTo>
                  <a:lnTo>
                    <a:pt x="496" y="1016"/>
                  </a:lnTo>
                  <a:lnTo>
                    <a:pt x="489" y="1009"/>
                  </a:lnTo>
                  <a:lnTo>
                    <a:pt x="468" y="988"/>
                  </a:lnTo>
                  <a:lnTo>
                    <a:pt x="465" y="985"/>
                  </a:lnTo>
                  <a:lnTo>
                    <a:pt x="448" y="968"/>
                  </a:lnTo>
                  <a:lnTo>
                    <a:pt x="431" y="953"/>
                  </a:lnTo>
                  <a:lnTo>
                    <a:pt x="426" y="948"/>
                  </a:lnTo>
                  <a:lnTo>
                    <a:pt x="405" y="929"/>
                  </a:lnTo>
                  <a:lnTo>
                    <a:pt x="394" y="921"/>
                  </a:lnTo>
                  <a:lnTo>
                    <a:pt x="384" y="912"/>
                  </a:lnTo>
                  <a:lnTo>
                    <a:pt x="363" y="895"/>
                  </a:lnTo>
                  <a:lnTo>
                    <a:pt x="355" y="889"/>
                  </a:lnTo>
                  <a:lnTo>
                    <a:pt x="341" y="878"/>
                  </a:lnTo>
                  <a:lnTo>
                    <a:pt x="320" y="861"/>
                  </a:lnTo>
                  <a:lnTo>
                    <a:pt x="316" y="858"/>
                  </a:lnTo>
                  <a:lnTo>
                    <a:pt x="300" y="844"/>
                  </a:lnTo>
                  <a:lnTo>
                    <a:pt x="278" y="828"/>
                  </a:lnTo>
                  <a:lnTo>
                    <a:pt x="276" y="825"/>
                  </a:lnTo>
                  <a:lnTo>
                    <a:pt x="257" y="811"/>
                  </a:lnTo>
                  <a:lnTo>
                    <a:pt x="238" y="794"/>
                  </a:lnTo>
                  <a:lnTo>
                    <a:pt x="235" y="792"/>
                  </a:lnTo>
                  <a:lnTo>
                    <a:pt x="215" y="772"/>
                  </a:lnTo>
                  <a:lnTo>
                    <a:pt x="204" y="763"/>
                  </a:lnTo>
                  <a:lnTo>
                    <a:pt x="194" y="751"/>
                  </a:lnTo>
                  <a:lnTo>
                    <a:pt x="176" y="730"/>
                  </a:lnTo>
                  <a:lnTo>
                    <a:pt x="172" y="725"/>
                  </a:lnTo>
                  <a:lnTo>
                    <a:pt x="153" y="698"/>
                  </a:lnTo>
                  <a:lnTo>
                    <a:pt x="152" y="696"/>
                  </a:lnTo>
                  <a:lnTo>
                    <a:pt x="136" y="667"/>
                  </a:lnTo>
                  <a:lnTo>
                    <a:pt x="130" y="657"/>
                  </a:lnTo>
                  <a:lnTo>
                    <a:pt x="120" y="636"/>
                  </a:lnTo>
                  <a:lnTo>
                    <a:pt x="109" y="607"/>
                  </a:lnTo>
                  <a:lnTo>
                    <a:pt x="108" y="603"/>
                  </a:lnTo>
                  <a:lnTo>
                    <a:pt x="96" y="572"/>
                  </a:lnTo>
                  <a:lnTo>
                    <a:pt x="88" y="545"/>
                  </a:lnTo>
                  <a:lnTo>
                    <a:pt x="86" y="540"/>
                  </a:lnTo>
                  <a:lnTo>
                    <a:pt x="79" y="507"/>
                  </a:lnTo>
                  <a:lnTo>
                    <a:pt x="70" y="476"/>
                  </a:lnTo>
                  <a:lnTo>
                    <a:pt x="67" y="462"/>
                  </a:lnTo>
                  <a:lnTo>
                    <a:pt x="64" y="445"/>
                  </a:lnTo>
                  <a:lnTo>
                    <a:pt x="56" y="413"/>
                  </a:lnTo>
                  <a:lnTo>
                    <a:pt x="50" y="381"/>
                  </a:lnTo>
                  <a:lnTo>
                    <a:pt x="46" y="358"/>
                  </a:lnTo>
                  <a:lnTo>
                    <a:pt x="45" y="349"/>
                  </a:lnTo>
                  <a:lnTo>
                    <a:pt x="40" y="318"/>
                  </a:lnTo>
                  <a:lnTo>
                    <a:pt x="33" y="285"/>
                  </a:lnTo>
                  <a:lnTo>
                    <a:pt x="29" y="254"/>
                  </a:lnTo>
                  <a:lnTo>
                    <a:pt x="24" y="222"/>
                  </a:lnTo>
                  <a:lnTo>
                    <a:pt x="24" y="222"/>
                  </a:lnTo>
                  <a:lnTo>
                    <a:pt x="21" y="190"/>
                  </a:lnTo>
                  <a:lnTo>
                    <a:pt x="17" y="158"/>
                  </a:lnTo>
                  <a:lnTo>
                    <a:pt x="13" y="127"/>
                  </a:lnTo>
                  <a:lnTo>
                    <a:pt x="9" y="96"/>
                  </a:lnTo>
                  <a:lnTo>
                    <a:pt x="5" y="63"/>
                  </a:lnTo>
                  <a:lnTo>
                    <a:pt x="4" y="39"/>
                  </a:lnTo>
                  <a:lnTo>
                    <a:pt x="3" y="32"/>
                  </a:lnTo>
                  <a:lnTo>
                    <a:pt x="0" y="0"/>
                  </a:lnTo>
                </a:path>
              </a:pathLst>
            </a:custGeom>
            <a:grpFill/>
            <a:ln w="26988">
              <a:solidFill>
                <a:srgbClr val="0000FF"/>
              </a:solidFill>
              <a:prstDash val="solid"/>
              <a:round/>
              <a:headEnd/>
              <a:tailEnd/>
            </a:ln>
          </p:spPr>
          <p:txBody>
            <a:bodyPr/>
            <a:lstStyle/>
            <a:p>
              <a:pPr>
                <a:defRPr/>
              </a:pPr>
              <a:endParaRPr lang="es-AR"/>
            </a:p>
          </p:txBody>
        </p:sp>
        <p:sp>
          <p:nvSpPr>
            <p:cNvPr id="34934" name="Line 118"/>
            <p:cNvSpPr>
              <a:spLocks noChangeShapeType="1"/>
            </p:cNvSpPr>
            <p:nvPr/>
          </p:nvSpPr>
          <p:spPr bwMode="auto">
            <a:xfrm flipH="1">
              <a:off x="1456" y="2066"/>
              <a:ext cx="2" cy="1"/>
            </a:xfrm>
            <a:prstGeom prst="line">
              <a:avLst/>
            </a:prstGeom>
            <a:grpFill/>
            <a:ln w="26988">
              <a:solidFill>
                <a:srgbClr val="0000FF"/>
              </a:solidFill>
              <a:round/>
              <a:headEnd/>
              <a:tailEnd/>
            </a:ln>
          </p:spPr>
          <p:txBody>
            <a:bodyPr/>
            <a:lstStyle/>
            <a:p>
              <a:pPr>
                <a:defRPr/>
              </a:pPr>
              <a:endParaRPr lang="es-AR"/>
            </a:p>
          </p:txBody>
        </p:sp>
        <p:sp>
          <p:nvSpPr>
            <p:cNvPr id="34935" name="Freeform 119"/>
            <p:cNvSpPr>
              <a:spLocks/>
            </p:cNvSpPr>
            <p:nvPr/>
          </p:nvSpPr>
          <p:spPr bwMode="auto">
            <a:xfrm>
              <a:off x="1338" y="1734"/>
              <a:ext cx="285" cy="335"/>
            </a:xfrm>
            <a:custGeom>
              <a:avLst/>
              <a:gdLst/>
              <a:ahLst/>
              <a:cxnLst>
                <a:cxn ang="0">
                  <a:pos x="311" y="988"/>
                </a:cxn>
                <a:cxn ang="0">
                  <a:pos x="248" y="968"/>
                </a:cxn>
                <a:cxn ang="0">
                  <a:pos x="206" y="948"/>
                </a:cxn>
                <a:cxn ang="0">
                  <a:pos x="163" y="922"/>
                </a:cxn>
                <a:cxn ang="0">
                  <a:pos x="121" y="886"/>
                </a:cxn>
                <a:cxn ang="0">
                  <a:pos x="78" y="838"/>
                </a:cxn>
                <a:cxn ang="0">
                  <a:pos x="58" y="807"/>
                </a:cxn>
                <a:cxn ang="0">
                  <a:pos x="28" y="743"/>
                </a:cxn>
                <a:cxn ang="0">
                  <a:pos x="10" y="678"/>
                </a:cxn>
                <a:cxn ang="0">
                  <a:pos x="0" y="584"/>
                </a:cxn>
                <a:cxn ang="0">
                  <a:pos x="6" y="489"/>
                </a:cxn>
                <a:cxn ang="0">
                  <a:pos x="18" y="425"/>
                </a:cxn>
                <a:cxn ang="0">
                  <a:pos x="37" y="355"/>
                </a:cxn>
                <a:cxn ang="0">
                  <a:pos x="58" y="295"/>
                </a:cxn>
                <a:cxn ang="0">
                  <a:pos x="85" y="234"/>
                </a:cxn>
                <a:cxn ang="0">
                  <a:pos x="115" y="171"/>
                </a:cxn>
                <a:cxn ang="0">
                  <a:pos x="143" y="120"/>
                </a:cxn>
                <a:cxn ang="0">
                  <a:pos x="169" y="76"/>
                </a:cxn>
                <a:cxn ang="0">
                  <a:pos x="206" y="24"/>
                </a:cxn>
                <a:cxn ang="0">
                  <a:pos x="248" y="0"/>
                </a:cxn>
                <a:cxn ang="0">
                  <a:pos x="307" y="12"/>
                </a:cxn>
                <a:cxn ang="0">
                  <a:pos x="354" y="29"/>
                </a:cxn>
                <a:cxn ang="0">
                  <a:pos x="398" y="43"/>
                </a:cxn>
                <a:cxn ang="0">
                  <a:pos x="459" y="67"/>
                </a:cxn>
                <a:cxn ang="0">
                  <a:pos x="502" y="83"/>
                </a:cxn>
                <a:cxn ang="0">
                  <a:pos x="558" y="107"/>
                </a:cxn>
                <a:cxn ang="0">
                  <a:pos x="608" y="133"/>
                </a:cxn>
                <a:cxn ang="0">
                  <a:pos x="649" y="161"/>
                </a:cxn>
                <a:cxn ang="0">
                  <a:pos x="691" y="201"/>
                </a:cxn>
                <a:cxn ang="0">
                  <a:pos x="719" y="234"/>
                </a:cxn>
                <a:cxn ang="0">
                  <a:pos x="755" y="295"/>
                </a:cxn>
                <a:cxn ang="0">
                  <a:pos x="776" y="341"/>
                </a:cxn>
                <a:cxn ang="0">
                  <a:pos x="797" y="393"/>
                </a:cxn>
                <a:cxn ang="0">
                  <a:pos x="819" y="456"/>
                </a:cxn>
                <a:cxn ang="0">
                  <a:pos x="839" y="537"/>
                </a:cxn>
                <a:cxn ang="0">
                  <a:pos x="853" y="616"/>
                </a:cxn>
                <a:cxn ang="0">
                  <a:pos x="855" y="711"/>
                </a:cxn>
                <a:cxn ang="0">
                  <a:pos x="839" y="797"/>
                </a:cxn>
                <a:cxn ang="0">
                  <a:pos x="819" y="845"/>
                </a:cxn>
                <a:cxn ang="0">
                  <a:pos x="776" y="901"/>
                </a:cxn>
                <a:cxn ang="0">
                  <a:pos x="735" y="933"/>
                </a:cxn>
                <a:cxn ang="0">
                  <a:pos x="691" y="958"/>
                </a:cxn>
                <a:cxn ang="0">
                  <a:pos x="649" y="973"/>
                </a:cxn>
                <a:cxn ang="0">
                  <a:pos x="586" y="990"/>
                </a:cxn>
                <a:cxn ang="0">
                  <a:pos x="543" y="998"/>
                </a:cxn>
                <a:cxn ang="0">
                  <a:pos x="480" y="1003"/>
                </a:cxn>
                <a:cxn ang="0">
                  <a:pos x="417" y="1002"/>
                </a:cxn>
                <a:cxn ang="0">
                  <a:pos x="361" y="996"/>
                </a:cxn>
              </a:cxnLst>
              <a:rect l="0" t="0" r="r" b="b"/>
              <a:pathLst>
                <a:path w="856" h="1003">
                  <a:moveTo>
                    <a:pt x="354" y="996"/>
                  </a:moveTo>
                  <a:lnTo>
                    <a:pt x="332" y="992"/>
                  </a:lnTo>
                  <a:lnTo>
                    <a:pt x="311" y="988"/>
                  </a:lnTo>
                  <a:lnTo>
                    <a:pt x="291" y="982"/>
                  </a:lnTo>
                  <a:lnTo>
                    <a:pt x="269" y="975"/>
                  </a:lnTo>
                  <a:lnTo>
                    <a:pt x="248" y="968"/>
                  </a:lnTo>
                  <a:lnTo>
                    <a:pt x="243" y="965"/>
                  </a:lnTo>
                  <a:lnTo>
                    <a:pt x="227" y="958"/>
                  </a:lnTo>
                  <a:lnTo>
                    <a:pt x="206" y="948"/>
                  </a:lnTo>
                  <a:lnTo>
                    <a:pt x="184" y="935"/>
                  </a:lnTo>
                  <a:lnTo>
                    <a:pt x="181" y="933"/>
                  </a:lnTo>
                  <a:lnTo>
                    <a:pt x="163" y="922"/>
                  </a:lnTo>
                  <a:lnTo>
                    <a:pt x="143" y="905"/>
                  </a:lnTo>
                  <a:lnTo>
                    <a:pt x="138" y="901"/>
                  </a:lnTo>
                  <a:lnTo>
                    <a:pt x="121" y="886"/>
                  </a:lnTo>
                  <a:lnTo>
                    <a:pt x="105" y="869"/>
                  </a:lnTo>
                  <a:lnTo>
                    <a:pt x="100" y="865"/>
                  </a:lnTo>
                  <a:lnTo>
                    <a:pt x="78" y="838"/>
                  </a:lnTo>
                  <a:lnTo>
                    <a:pt x="78" y="838"/>
                  </a:lnTo>
                  <a:lnTo>
                    <a:pt x="58" y="807"/>
                  </a:lnTo>
                  <a:lnTo>
                    <a:pt x="58" y="807"/>
                  </a:lnTo>
                  <a:lnTo>
                    <a:pt x="42" y="774"/>
                  </a:lnTo>
                  <a:lnTo>
                    <a:pt x="37" y="764"/>
                  </a:lnTo>
                  <a:lnTo>
                    <a:pt x="28" y="743"/>
                  </a:lnTo>
                  <a:lnTo>
                    <a:pt x="18" y="711"/>
                  </a:lnTo>
                  <a:lnTo>
                    <a:pt x="15" y="701"/>
                  </a:lnTo>
                  <a:lnTo>
                    <a:pt x="10" y="678"/>
                  </a:lnTo>
                  <a:lnTo>
                    <a:pt x="5" y="647"/>
                  </a:lnTo>
                  <a:lnTo>
                    <a:pt x="1" y="616"/>
                  </a:lnTo>
                  <a:lnTo>
                    <a:pt x="0" y="584"/>
                  </a:lnTo>
                  <a:lnTo>
                    <a:pt x="0" y="552"/>
                  </a:lnTo>
                  <a:lnTo>
                    <a:pt x="3" y="520"/>
                  </a:lnTo>
                  <a:lnTo>
                    <a:pt x="6" y="489"/>
                  </a:lnTo>
                  <a:lnTo>
                    <a:pt x="11" y="456"/>
                  </a:lnTo>
                  <a:lnTo>
                    <a:pt x="15" y="433"/>
                  </a:lnTo>
                  <a:lnTo>
                    <a:pt x="18" y="425"/>
                  </a:lnTo>
                  <a:lnTo>
                    <a:pt x="25" y="393"/>
                  </a:lnTo>
                  <a:lnTo>
                    <a:pt x="34" y="361"/>
                  </a:lnTo>
                  <a:lnTo>
                    <a:pt x="37" y="355"/>
                  </a:lnTo>
                  <a:lnTo>
                    <a:pt x="45" y="329"/>
                  </a:lnTo>
                  <a:lnTo>
                    <a:pt x="57" y="298"/>
                  </a:lnTo>
                  <a:lnTo>
                    <a:pt x="58" y="295"/>
                  </a:lnTo>
                  <a:lnTo>
                    <a:pt x="69" y="267"/>
                  </a:lnTo>
                  <a:lnTo>
                    <a:pt x="78" y="245"/>
                  </a:lnTo>
                  <a:lnTo>
                    <a:pt x="85" y="234"/>
                  </a:lnTo>
                  <a:lnTo>
                    <a:pt x="99" y="202"/>
                  </a:lnTo>
                  <a:lnTo>
                    <a:pt x="100" y="200"/>
                  </a:lnTo>
                  <a:lnTo>
                    <a:pt x="115" y="171"/>
                  </a:lnTo>
                  <a:lnTo>
                    <a:pt x="121" y="158"/>
                  </a:lnTo>
                  <a:lnTo>
                    <a:pt x="133" y="138"/>
                  </a:lnTo>
                  <a:lnTo>
                    <a:pt x="143" y="120"/>
                  </a:lnTo>
                  <a:lnTo>
                    <a:pt x="150" y="107"/>
                  </a:lnTo>
                  <a:lnTo>
                    <a:pt x="163" y="84"/>
                  </a:lnTo>
                  <a:lnTo>
                    <a:pt x="169" y="76"/>
                  </a:lnTo>
                  <a:lnTo>
                    <a:pt x="184" y="51"/>
                  </a:lnTo>
                  <a:lnTo>
                    <a:pt x="189" y="43"/>
                  </a:lnTo>
                  <a:lnTo>
                    <a:pt x="206" y="24"/>
                  </a:lnTo>
                  <a:lnTo>
                    <a:pt x="217" y="12"/>
                  </a:lnTo>
                  <a:lnTo>
                    <a:pt x="227" y="6"/>
                  </a:lnTo>
                  <a:lnTo>
                    <a:pt x="248" y="0"/>
                  </a:lnTo>
                  <a:lnTo>
                    <a:pt x="269" y="2"/>
                  </a:lnTo>
                  <a:lnTo>
                    <a:pt x="291" y="7"/>
                  </a:lnTo>
                  <a:lnTo>
                    <a:pt x="307" y="12"/>
                  </a:lnTo>
                  <a:lnTo>
                    <a:pt x="311" y="13"/>
                  </a:lnTo>
                  <a:lnTo>
                    <a:pt x="332" y="20"/>
                  </a:lnTo>
                  <a:lnTo>
                    <a:pt x="354" y="29"/>
                  </a:lnTo>
                  <a:lnTo>
                    <a:pt x="375" y="36"/>
                  </a:lnTo>
                  <a:lnTo>
                    <a:pt x="395" y="43"/>
                  </a:lnTo>
                  <a:lnTo>
                    <a:pt x="398" y="43"/>
                  </a:lnTo>
                  <a:lnTo>
                    <a:pt x="417" y="51"/>
                  </a:lnTo>
                  <a:lnTo>
                    <a:pt x="438" y="59"/>
                  </a:lnTo>
                  <a:lnTo>
                    <a:pt x="459" y="67"/>
                  </a:lnTo>
                  <a:lnTo>
                    <a:pt x="480" y="74"/>
                  </a:lnTo>
                  <a:lnTo>
                    <a:pt x="483" y="76"/>
                  </a:lnTo>
                  <a:lnTo>
                    <a:pt x="502" y="83"/>
                  </a:lnTo>
                  <a:lnTo>
                    <a:pt x="523" y="91"/>
                  </a:lnTo>
                  <a:lnTo>
                    <a:pt x="543" y="100"/>
                  </a:lnTo>
                  <a:lnTo>
                    <a:pt x="558" y="107"/>
                  </a:lnTo>
                  <a:lnTo>
                    <a:pt x="565" y="110"/>
                  </a:lnTo>
                  <a:lnTo>
                    <a:pt x="586" y="121"/>
                  </a:lnTo>
                  <a:lnTo>
                    <a:pt x="608" y="133"/>
                  </a:lnTo>
                  <a:lnTo>
                    <a:pt x="618" y="138"/>
                  </a:lnTo>
                  <a:lnTo>
                    <a:pt x="628" y="145"/>
                  </a:lnTo>
                  <a:lnTo>
                    <a:pt x="649" y="161"/>
                  </a:lnTo>
                  <a:lnTo>
                    <a:pt x="661" y="171"/>
                  </a:lnTo>
                  <a:lnTo>
                    <a:pt x="671" y="180"/>
                  </a:lnTo>
                  <a:lnTo>
                    <a:pt x="691" y="201"/>
                  </a:lnTo>
                  <a:lnTo>
                    <a:pt x="694" y="202"/>
                  </a:lnTo>
                  <a:lnTo>
                    <a:pt x="712" y="227"/>
                  </a:lnTo>
                  <a:lnTo>
                    <a:pt x="719" y="234"/>
                  </a:lnTo>
                  <a:lnTo>
                    <a:pt x="734" y="258"/>
                  </a:lnTo>
                  <a:lnTo>
                    <a:pt x="739" y="267"/>
                  </a:lnTo>
                  <a:lnTo>
                    <a:pt x="755" y="295"/>
                  </a:lnTo>
                  <a:lnTo>
                    <a:pt x="757" y="298"/>
                  </a:lnTo>
                  <a:lnTo>
                    <a:pt x="772" y="329"/>
                  </a:lnTo>
                  <a:lnTo>
                    <a:pt x="776" y="341"/>
                  </a:lnTo>
                  <a:lnTo>
                    <a:pt x="784" y="361"/>
                  </a:lnTo>
                  <a:lnTo>
                    <a:pt x="797" y="393"/>
                  </a:lnTo>
                  <a:lnTo>
                    <a:pt x="797" y="393"/>
                  </a:lnTo>
                  <a:lnTo>
                    <a:pt x="808" y="425"/>
                  </a:lnTo>
                  <a:lnTo>
                    <a:pt x="819" y="456"/>
                  </a:lnTo>
                  <a:lnTo>
                    <a:pt x="819" y="456"/>
                  </a:lnTo>
                  <a:lnTo>
                    <a:pt x="827" y="489"/>
                  </a:lnTo>
                  <a:lnTo>
                    <a:pt x="836" y="520"/>
                  </a:lnTo>
                  <a:lnTo>
                    <a:pt x="839" y="537"/>
                  </a:lnTo>
                  <a:lnTo>
                    <a:pt x="843" y="552"/>
                  </a:lnTo>
                  <a:lnTo>
                    <a:pt x="849" y="584"/>
                  </a:lnTo>
                  <a:lnTo>
                    <a:pt x="853" y="616"/>
                  </a:lnTo>
                  <a:lnTo>
                    <a:pt x="855" y="647"/>
                  </a:lnTo>
                  <a:lnTo>
                    <a:pt x="856" y="678"/>
                  </a:lnTo>
                  <a:lnTo>
                    <a:pt x="855" y="711"/>
                  </a:lnTo>
                  <a:lnTo>
                    <a:pt x="853" y="743"/>
                  </a:lnTo>
                  <a:lnTo>
                    <a:pt x="846" y="774"/>
                  </a:lnTo>
                  <a:lnTo>
                    <a:pt x="839" y="797"/>
                  </a:lnTo>
                  <a:lnTo>
                    <a:pt x="836" y="807"/>
                  </a:lnTo>
                  <a:lnTo>
                    <a:pt x="822" y="838"/>
                  </a:lnTo>
                  <a:lnTo>
                    <a:pt x="819" y="845"/>
                  </a:lnTo>
                  <a:lnTo>
                    <a:pt x="803" y="869"/>
                  </a:lnTo>
                  <a:lnTo>
                    <a:pt x="797" y="876"/>
                  </a:lnTo>
                  <a:lnTo>
                    <a:pt x="776" y="901"/>
                  </a:lnTo>
                  <a:lnTo>
                    <a:pt x="776" y="901"/>
                  </a:lnTo>
                  <a:lnTo>
                    <a:pt x="755" y="919"/>
                  </a:lnTo>
                  <a:lnTo>
                    <a:pt x="735" y="933"/>
                  </a:lnTo>
                  <a:lnTo>
                    <a:pt x="734" y="933"/>
                  </a:lnTo>
                  <a:lnTo>
                    <a:pt x="712" y="946"/>
                  </a:lnTo>
                  <a:lnTo>
                    <a:pt x="691" y="958"/>
                  </a:lnTo>
                  <a:lnTo>
                    <a:pt x="675" y="965"/>
                  </a:lnTo>
                  <a:lnTo>
                    <a:pt x="671" y="966"/>
                  </a:lnTo>
                  <a:lnTo>
                    <a:pt x="649" y="973"/>
                  </a:lnTo>
                  <a:lnTo>
                    <a:pt x="628" y="980"/>
                  </a:lnTo>
                  <a:lnTo>
                    <a:pt x="608" y="986"/>
                  </a:lnTo>
                  <a:lnTo>
                    <a:pt x="586" y="990"/>
                  </a:lnTo>
                  <a:lnTo>
                    <a:pt x="565" y="995"/>
                  </a:lnTo>
                  <a:lnTo>
                    <a:pt x="552" y="996"/>
                  </a:lnTo>
                  <a:lnTo>
                    <a:pt x="543" y="998"/>
                  </a:lnTo>
                  <a:lnTo>
                    <a:pt x="523" y="1000"/>
                  </a:lnTo>
                  <a:lnTo>
                    <a:pt x="502" y="1002"/>
                  </a:lnTo>
                  <a:lnTo>
                    <a:pt x="480" y="1003"/>
                  </a:lnTo>
                  <a:lnTo>
                    <a:pt x="459" y="1003"/>
                  </a:lnTo>
                  <a:lnTo>
                    <a:pt x="438" y="1003"/>
                  </a:lnTo>
                  <a:lnTo>
                    <a:pt x="417" y="1002"/>
                  </a:lnTo>
                  <a:lnTo>
                    <a:pt x="395" y="1000"/>
                  </a:lnTo>
                  <a:lnTo>
                    <a:pt x="375" y="999"/>
                  </a:lnTo>
                  <a:lnTo>
                    <a:pt x="361" y="996"/>
                  </a:lnTo>
                </a:path>
              </a:pathLst>
            </a:custGeom>
            <a:grpFill/>
            <a:ln w="26988">
              <a:solidFill>
                <a:srgbClr val="0000FF"/>
              </a:solidFill>
              <a:prstDash val="solid"/>
              <a:round/>
              <a:headEnd/>
              <a:tailEnd/>
            </a:ln>
          </p:spPr>
          <p:txBody>
            <a:bodyPr/>
            <a:lstStyle/>
            <a:p>
              <a:pPr>
                <a:defRPr/>
              </a:pPr>
              <a:endParaRPr lang="es-AR"/>
            </a:p>
          </p:txBody>
        </p:sp>
        <p:sp>
          <p:nvSpPr>
            <p:cNvPr id="34936" name="Line 120"/>
            <p:cNvSpPr>
              <a:spLocks noChangeShapeType="1"/>
            </p:cNvSpPr>
            <p:nvPr/>
          </p:nvSpPr>
          <p:spPr bwMode="auto">
            <a:xfrm>
              <a:off x="2054" y="1023"/>
              <a:ext cx="1" cy="1"/>
            </a:xfrm>
            <a:prstGeom prst="line">
              <a:avLst/>
            </a:prstGeom>
            <a:grpFill/>
            <a:ln w="26988">
              <a:solidFill>
                <a:srgbClr val="0000FF"/>
              </a:solidFill>
              <a:round/>
              <a:headEnd/>
              <a:tailEnd/>
            </a:ln>
          </p:spPr>
          <p:txBody>
            <a:bodyPr/>
            <a:lstStyle/>
            <a:p>
              <a:pPr>
                <a:defRPr/>
              </a:pPr>
              <a:endParaRPr lang="es-AR"/>
            </a:p>
          </p:txBody>
        </p:sp>
        <p:sp>
          <p:nvSpPr>
            <p:cNvPr id="34937" name="Freeform 121"/>
            <p:cNvSpPr>
              <a:spLocks/>
            </p:cNvSpPr>
            <p:nvPr/>
          </p:nvSpPr>
          <p:spPr bwMode="auto">
            <a:xfrm>
              <a:off x="1928" y="908"/>
              <a:ext cx="31" cy="43"/>
            </a:xfrm>
            <a:custGeom>
              <a:avLst/>
              <a:gdLst/>
              <a:ahLst/>
              <a:cxnLst>
                <a:cxn ang="0">
                  <a:pos x="12" y="129"/>
                </a:cxn>
                <a:cxn ang="0">
                  <a:pos x="0" y="119"/>
                </a:cxn>
                <a:cxn ang="0">
                  <a:pos x="61" y="24"/>
                </a:cxn>
                <a:cxn ang="0">
                  <a:pos x="58" y="24"/>
                </a:cxn>
                <a:cxn ang="0">
                  <a:pos x="53" y="24"/>
                </a:cxn>
                <a:cxn ang="0">
                  <a:pos x="48" y="24"/>
                </a:cxn>
                <a:cxn ang="0">
                  <a:pos x="43" y="23"/>
                </a:cxn>
                <a:cxn ang="0">
                  <a:pos x="37" y="23"/>
                </a:cxn>
                <a:cxn ang="0">
                  <a:pos x="32" y="21"/>
                </a:cxn>
                <a:cxn ang="0">
                  <a:pos x="29" y="21"/>
                </a:cxn>
                <a:cxn ang="0">
                  <a:pos x="24" y="20"/>
                </a:cxn>
                <a:cxn ang="0">
                  <a:pos x="34" y="5"/>
                </a:cxn>
                <a:cxn ang="0">
                  <a:pos x="41" y="7"/>
                </a:cxn>
                <a:cxn ang="0">
                  <a:pos x="48" y="7"/>
                </a:cxn>
                <a:cxn ang="0">
                  <a:pos x="55" y="7"/>
                </a:cxn>
                <a:cxn ang="0">
                  <a:pos x="61" y="7"/>
                </a:cxn>
                <a:cxn ang="0">
                  <a:pos x="69" y="5"/>
                </a:cxn>
                <a:cxn ang="0">
                  <a:pos x="74" y="4"/>
                </a:cxn>
                <a:cxn ang="0">
                  <a:pos x="80" y="3"/>
                </a:cxn>
                <a:cxn ang="0">
                  <a:pos x="84" y="0"/>
                </a:cxn>
                <a:cxn ang="0">
                  <a:pos x="93" y="7"/>
                </a:cxn>
                <a:cxn ang="0">
                  <a:pos x="12" y="129"/>
                </a:cxn>
              </a:cxnLst>
              <a:rect l="0" t="0" r="r" b="b"/>
              <a:pathLst>
                <a:path w="93" h="129">
                  <a:moveTo>
                    <a:pt x="12" y="129"/>
                  </a:moveTo>
                  <a:lnTo>
                    <a:pt x="0" y="119"/>
                  </a:lnTo>
                  <a:lnTo>
                    <a:pt x="61" y="24"/>
                  </a:lnTo>
                  <a:lnTo>
                    <a:pt x="58" y="24"/>
                  </a:lnTo>
                  <a:lnTo>
                    <a:pt x="53" y="24"/>
                  </a:lnTo>
                  <a:lnTo>
                    <a:pt x="48" y="24"/>
                  </a:lnTo>
                  <a:lnTo>
                    <a:pt x="43" y="23"/>
                  </a:lnTo>
                  <a:lnTo>
                    <a:pt x="37" y="23"/>
                  </a:lnTo>
                  <a:lnTo>
                    <a:pt x="32" y="21"/>
                  </a:lnTo>
                  <a:lnTo>
                    <a:pt x="29" y="21"/>
                  </a:lnTo>
                  <a:lnTo>
                    <a:pt x="24" y="20"/>
                  </a:lnTo>
                  <a:lnTo>
                    <a:pt x="34" y="5"/>
                  </a:lnTo>
                  <a:lnTo>
                    <a:pt x="41" y="7"/>
                  </a:lnTo>
                  <a:lnTo>
                    <a:pt x="48" y="7"/>
                  </a:lnTo>
                  <a:lnTo>
                    <a:pt x="55" y="7"/>
                  </a:lnTo>
                  <a:lnTo>
                    <a:pt x="61" y="7"/>
                  </a:lnTo>
                  <a:lnTo>
                    <a:pt x="69" y="5"/>
                  </a:lnTo>
                  <a:lnTo>
                    <a:pt x="74" y="4"/>
                  </a:lnTo>
                  <a:lnTo>
                    <a:pt x="80" y="3"/>
                  </a:lnTo>
                  <a:lnTo>
                    <a:pt x="84" y="0"/>
                  </a:lnTo>
                  <a:lnTo>
                    <a:pt x="93" y="7"/>
                  </a:lnTo>
                  <a:lnTo>
                    <a:pt x="12" y="129"/>
                  </a:lnTo>
                  <a:close/>
                </a:path>
              </a:pathLst>
            </a:custGeom>
            <a:grpFill/>
            <a:ln w="0">
              <a:solidFill>
                <a:srgbClr val="000000"/>
              </a:solidFill>
              <a:prstDash val="solid"/>
              <a:round/>
              <a:headEnd/>
              <a:tailEnd/>
            </a:ln>
          </p:spPr>
          <p:txBody>
            <a:bodyPr/>
            <a:lstStyle/>
            <a:p>
              <a:pPr>
                <a:defRPr/>
              </a:pPr>
              <a:endParaRPr lang="es-AR"/>
            </a:p>
          </p:txBody>
        </p:sp>
        <p:sp>
          <p:nvSpPr>
            <p:cNvPr id="34938" name="Freeform 122"/>
            <p:cNvSpPr>
              <a:spLocks/>
            </p:cNvSpPr>
            <p:nvPr/>
          </p:nvSpPr>
          <p:spPr bwMode="auto">
            <a:xfrm>
              <a:off x="1942" y="926"/>
              <a:ext cx="46" cy="54"/>
            </a:xfrm>
            <a:custGeom>
              <a:avLst/>
              <a:gdLst/>
              <a:ahLst/>
              <a:cxnLst>
                <a:cxn ang="0">
                  <a:pos x="71" y="161"/>
                </a:cxn>
                <a:cxn ang="0">
                  <a:pos x="2" y="100"/>
                </a:cxn>
                <a:cxn ang="0">
                  <a:pos x="6" y="95"/>
                </a:cxn>
                <a:cxn ang="0">
                  <a:pos x="12" y="91"/>
                </a:cxn>
                <a:cxn ang="0">
                  <a:pos x="23" y="85"/>
                </a:cxn>
                <a:cxn ang="0">
                  <a:pos x="34" y="83"/>
                </a:cxn>
                <a:cxn ang="0">
                  <a:pos x="49" y="81"/>
                </a:cxn>
                <a:cxn ang="0">
                  <a:pos x="71" y="80"/>
                </a:cxn>
                <a:cxn ang="0">
                  <a:pos x="91" y="75"/>
                </a:cxn>
                <a:cxn ang="0">
                  <a:pos x="103" y="71"/>
                </a:cxn>
                <a:cxn ang="0">
                  <a:pos x="112" y="65"/>
                </a:cxn>
                <a:cxn ang="0">
                  <a:pos x="119" y="57"/>
                </a:cxn>
                <a:cxn ang="0">
                  <a:pos x="120" y="47"/>
                </a:cxn>
                <a:cxn ang="0">
                  <a:pos x="119" y="36"/>
                </a:cxn>
                <a:cxn ang="0">
                  <a:pos x="113" y="27"/>
                </a:cxn>
                <a:cxn ang="0">
                  <a:pos x="105" y="20"/>
                </a:cxn>
                <a:cxn ang="0">
                  <a:pos x="95" y="17"/>
                </a:cxn>
                <a:cxn ang="0">
                  <a:pos x="86" y="18"/>
                </a:cxn>
                <a:cxn ang="0">
                  <a:pos x="77" y="26"/>
                </a:cxn>
                <a:cxn ang="0">
                  <a:pos x="60" y="17"/>
                </a:cxn>
                <a:cxn ang="0">
                  <a:pos x="73" y="4"/>
                </a:cxn>
                <a:cxn ang="0">
                  <a:pos x="88" y="0"/>
                </a:cxn>
                <a:cxn ang="0">
                  <a:pos x="102" y="1"/>
                </a:cxn>
                <a:cxn ang="0">
                  <a:pos x="117" y="11"/>
                </a:cxn>
                <a:cxn ang="0">
                  <a:pos x="130" y="24"/>
                </a:cxn>
                <a:cxn ang="0">
                  <a:pos x="136" y="41"/>
                </a:cxn>
                <a:cxn ang="0">
                  <a:pos x="135" y="57"/>
                </a:cxn>
                <a:cxn ang="0">
                  <a:pos x="129" y="73"/>
                </a:cxn>
                <a:cxn ang="0">
                  <a:pos x="124" y="80"/>
                </a:cxn>
                <a:cxn ang="0">
                  <a:pos x="117" y="85"/>
                </a:cxn>
                <a:cxn ang="0">
                  <a:pos x="108" y="90"/>
                </a:cxn>
                <a:cxn ang="0">
                  <a:pos x="98" y="93"/>
                </a:cxn>
                <a:cxn ang="0">
                  <a:pos x="84" y="95"/>
                </a:cxn>
                <a:cxn ang="0">
                  <a:pos x="64" y="97"/>
                </a:cxn>
                <a:cxn ang="0">
                  <a:pos x="48" y="98"/>
                </a:cxn>
                <a:cxn ang="0">
                  <a:pos x="39" y="100"/>
                </a:cxn>
                <a:cxn ang="0">
                  <a:pos x="33" y="101"/>
                </a:cxn>
                <a:cxn ang="0">
                  <a:pos x="28" y="104"/>
                </a:cxn>
              </a:cxnLst>
              <a:rect l="0" t="0" r="r" b="b"/>
              <a:pathLst>
                <a:path w="136" h="161">
                  <a:moveTo>
                    <a:pt x="81" y="147"/>
                  </a:moveTo>
                  <a:lnTo>
                    <a:pt x="71" y="161"/>
                  </a:lnTo>
                  <a:lnTo>
                    <a:pt x="0" y="103"/>
                  </a:lnTo>
                  <a:lnTo>
                    <a:pt x="2" y="100"/>
                  </a:lnTo>
                  <a:lnTo>
                    <a:pt x="4" y="97"/>
                  </a:lnTo>
                  <a:lnTo>
                    <a:pt x="6" y="95"/>
                  </a:lnTo>
                  <a:lnTo>
                    <a:pt x="9" y="94"/>
                  </a:lnTo>
                  <a:lnTo>
                    <a:pt x="12" y="91"/>
                  </a:lnTo>
                  <a:lnTo>
                    <a:pt x="17" y="88"/>
                  </a:lnTo>
                  <a:lnTo>
                    <a:pt x="23" y="85"/>
                  </a:lnTo>
                  <a:lnTo>
                    <a:pt x="28" y="84"/>
                  </a:lnTo>
                  <a:lnTo>
                    <a:pt x="34" y="83"/>
                  </a:lnTo>
                  <a:lnTo>
                    <a:pt x="40" y="81"/>
                  </a:lnTo>
                  <a:lnTo>
                    <a:pt x="49" y="81"/>
                  </a:lnTo>
                  <a:lnTo>
                    <a:pt x="57" y="80"/>
                  </a:lnTo>
                  <a:lnTo>
                    <a:pt x="71" y="80"/>
                  </a:lnTo>
                  <a:lnTo>
                    <a:pt x="81" y="78"/>
                  </a:lnTo>
                  <a:lnTo>
                    <a:pt x="91" y="75"/>
                  </a:lnTo>
                  <a:lnTo>
                    <a:pt x="97" y="74"/>
                  </a:lnTo>
                  <a:lnTo>
                    <a:pt x="103" y="71"/>
                  </a:lnTo>
                  <a:lnTo>
                    <a:pt x="108" y="68"/>
                  </a:lnTo>
                  <a:lnTo>
                    <a:pt x="112" y="65"/>
                  </a:lnTo>
                  <a:lnTo>
                    <a:pt x="116" y="61"/>
                  </a:lnTo>
                  <a:lnTo>
                    <a:pt x="119" y="57"/>
                  </a:lnTo>
                  <a:lnTo>
                    <a:pt x="120" y="51"/>
                  </a:lnTo>
                  <a:lnTo>
                    <a:pt x="120" y="47"/>
                  </a:lnTo>
                  <a:lnTo>
                    <a:pt x="120" y="41"/>
                  </a:lnTo>
                  <a:lnTo>
                    <a:pt x="119" y="36"/>
                  </a:lnTo>
                  <a:lnTo>
                    <a:pt x="116" y="31"/>
                  </a:lnTo>
                  <a:lnTo>
                    <a:pt x="113" y="27"/>
                  </a:lnTo>
                  <a:lnTo>
                    <a:pt x="110" y="23"/>
                  </a:lnTo>
                  <a:lnTo>
                    <a:pt x="105" y="20"/>
                  </a:lnTo>
                  <a:lnTo>
                    <a:pt x="100" y="17"/>
                  </a:lnTo>
                  <a:lnTo>
                    <a:pt x="95" y="17"/>
                  </a:lnTo>
                  <a:lnTo>
                    <a:pt x="89" y="17"/>
                  </a:lnTo>
                  <a:lnTo>
                    <a:pt x="86" y="18"/>
                  </a:lnTo>
                  <a:lnTo>
                    <a:pt x="81" y="21"/>
                  </a:lnTo>
                  <a:lnTo>
                    <a:pt x="77" y="26"/>
                  </a:lnTo>
                  <a:lnTo>
                    <a:pt x="73" y="30"/>
                  </a:lnTo>
                  <a:lnTo>
                    <a:pt x="60" y="17"/>
                  </a:lnTo>
                  <a:lnTo>
                    <a:pt x="67" y="10"/>
                  </a:lnTo>
                  <a:lnTo>
                    <a:pt x="73" y="4"/>
                  </a:lnTo>
                  <a:lnTo>
                    <a:pt x="81" y="1"/>
                  </a:lnTo>
                  <a:lnTo>
                    <a:pt x="88" y="0"/>
                  </a:lnTo>
                  <a:lnTo>
                    <a:pt x="96" y="0"/>
                  </a:lnTo>
                  <a:lnTo>
                    <a:pt x="102" y="1"/>
                  </a:lnTo>
                  <a:lnTo>
                    <a:pt x="110" y="6"/>
                  </a:lnTo>
                  <a:lnTo>
                    <a:pt x="117" y="11"/>
                  </a:lnTo>
                  <a:lnTo>
                    <a:pt x="125" y="17"/>
                  </a:lnTo>
                  <a:lnTo>
                    <a:pt x="130" y="24"/>
                  </a:lnTo>
                  <a:lnTo>
                    <a:pt x="134" y="33"/>
                  </a:lnTo>
                  <a:lnTo>
                    <a:pt x="136" y="41"/>
                  </a:lnTo>
                  <a:lnTo>
                    <a:pt x="136" y="50"/>
                  </a:lnTo>
                  <a:lnTo>
                    <a:pt x="135" y="57"/>
                  </a:lnTo>
                  <a:lnTo>
                    <a:pt x="132" y="65"/>
                  </a:lnTo>
                  <a:lnTo>
                    <a:pt x="129" y="73"/>
                  </a:lnTo>
                  <a:lnTo>
                    <a:pt x="126" y="75"/>
                  </a:lnTo>
                  <a:lnTo>
                    <a:pt x="124" y="80"/>
                  </a:lnTo>
                  <a:lnTo>
                    <a:pt x="120" y="83"/>
                  </a:lnTo>
                  <a:lnTo>
                    <a:pt x="117" y="85"/>
                  </a:lnTo>
                  <a:lnTo>
                    <a:pt x="112" y="87"/>
                  </a:lnTo>
                  <a:lnTo>
                    <a:pt x="108" y="90"/>
                  </a:lnTo>
                  <a:lnTo>
                    <a:pt x="103" y="91"/>
                  </a:lnTo>
                  <a:lnTo>
                    <a:pt x="98" y="93"/>
                  </a:lnTo>
                  <a:lnTo>
                    <a:pt x="92" y="94"/>
                  </a:lnTo>
                  <a:lnTo>
                    <a:pt x="84" y="95"/>
                  </a:lnTo>
                  <a:lnTo>
                    <a:pt x="74" y="95"/>
                  </a:lnTo>
                  <a:lnTo>
                    <a:pt x="64" y="97"/>
                  </a:lnTo>
                  <a:lnTo>
                    <a:pt x="55" y="98"/>
                  </a:lnTo>
                  <a:lnTo>
                    <a:pt x="48" y="98"/>
                  </a:lnTo>
                  <a:lnTo>
                    <a:pt x="43" y="100"/>
                  </a:lnTo>
                  <a:lnTo>
                    <a:pt x="39" y="100"/>
                  </a:lnTo>
                  <a:lnTo>
                    <a:pt x="35" y="101"/>
                  </a:lnTo>
                  <a:lnTo>
                    <a:pt x="33" y="101"/>
                  </a:lnTo>
                  <a:lnTo>
                    <a:pt x="30" y="103"/>
                  </a:lnTo>
                  <a:lnTo>
                    <a:pt x="28" y="104"/>
                  </a:lnTo>
                  <a:lnTo>
                    <a:pt x="81" y="147"/>
                  </a:lnTo>
                  <a:close/>
                </a:path>
              </a:pathLst>
            </a:custGeom>
            <a:grpFill/>
            <a:ln w="0">
              <a:solidFill>
                <a:srgbClr val="000000"/>
              </a:solidFill>
              <a:prstDash val="solid"/>
              <a:round/>
              <a:headEnd/>
              <a:tailEnd/>
            </a:ln>
          </p:spPr>
          <p:txBody>
            <a:bodyPr/>
            <a:lstStyle/>
            <a:p>
              <a:pPr>
                <a:defRPr/>
              </a:pPr>
              <a:endParaRPr lang="es-AR"/>
            </a:p>
          </p:txBody>
        </p:sp>
        <p:sp>
          <p:nvSpPr>
            <p:cNvPr id="34939" name="Freeform 123"/>
            <p:cNvSpPr>
              <a:spLocks noEditPoints="1"/>
            </p:cNvSpPr>
            <p:nvPr/>
          </p:nvSpPr>
          <p:spPr bwMode="auto">
            <a:xfrm>
              <a:off x="1976" y="950"/>
              <a:ext cx="38" cy="47"/>
            </a:xfrm>
            <a:custGeom>
              <a:avLst/>
              <a:gdLst/>
              <a:ahLst/>
              <a:cxnLst>
                <a:cxn ang="0">
                  <a:pos x="29" y="32"/>
                </a:cxn>
                <a:cxn ang="0">
                  <a:pos x="43" y="16"/>
                </a:cxn>
                <a:cxn ang="0">
                  <a:pos x="56" y="6"/>
                </a:cxn>
                <a:cxn ang="0">
                  <a:pos x="68" y="0"/>
                </a:cxn>
                <a:cxn ang="0">
                  <a:pos x="80" y="0"/>
                </a:cxn>
                <a:cxn ang="0">
                  <a:pos x="92" y="4"/>
                </a:cxn>
                <a:cxn ang="0">
                  <a:pos x="102" y="13"/>
                </a:cxn>
                <a:cxn ang="0">
                  <a:pos x="109" y="20"/>
                </a:cxn>
                <a:cxn ang="0">
                  <a:pos x="113" y="30"/>
                </a:cxn>
                <a:cxn ang="0">
                  <a:pos x="114" y="40"/>
                </a:cxn>
                <a:cxn ang="0">
                  <a:pos x="113" y="51"/>
                </a:cxn>
                <a:cxn ang="0">
                  <a:pos x="110" y="63"/>
                </a:cxn>
                <a:cxn ang="0">
                  <a:pos x="105" y="76"/>
                </a:cxn>
                <a:cxn ang="0">
                  <a:pos x="97" y="91"/>
                </a:cxn>
                <a:cxn ang="0">
                  <a:pos x="85" y="110"/>
                </a:cxn>
                <a:cxn ang="0">
                  <a:pos x="71" y="126"/>
                </a:cxn>
                <a:cxn ang="0">
                  <a:pos x="58" y="136"/>
                </a:cxn>
                <a:cxn ang="0">
                  <a:pos x="47" y="141"/>
                </a:cxn>
                <a:cxn ang="0">
                  <a:pos x="34" y="143"/>
                </a:cxn>
                <a:cxn ang="0">
                  <a:pos x="22" y="137"/>
                </a:cxn>
                <a:cxn ang="0">
                  <a:pos x="9" y="127"/>
                </a:cxn>
                <a:cxn ang="0">
                  <a:pos x="1" y="110"/>
                </a:cxn>
                <a:cxn ang="0">
                  <a:pos x="1" y="87"/>
                </a:cxn>
                <a:cxn ang="0">
                  <a:pos x="13" y="59"/>
                </a:cxn>
                <a:cxn ang="0">
                  <a:pos x="35" y="53"/>
                </a:cxn>
                <a:cxn ang="0">
                  <a:pos x="20" y="80"/>
                </a:cxn>
                <a:cxn ang="0">
                  <a:pos x="15" y="99"/>
                </a:cxn>
                <a:cxn ang="0">
                  <a:pos x="18" y="111"/>
                </a:cxn>
                <a:cxn ang="0">
                  <a:pos x="24" y="121"/>
                </a:cxn>
                <a:cxn ang="0">
                  <a:pos x="34" y="126"/>
                </a:cxn>
                <a:cxn ang="0">
                  <a:pos x="46" y="124"/>
                </a:cxn>
                <a:cxn ang="0">
                  <a:pos x="61" y="113"/>
                </a:cxn>
                <a:cxn ang="0">
                  <a:pos x="78" y="89"/>
                </a:cxn>
                <a:cxn ang="0">
                  <a:pos x="94" y="63"/>
                </a:cxn>
                <a:cxn ang="0">
                  <a:pos x="99" y="43"/>
                </a:cxn>
                <a:cxn ang="0">
                  <a:pos x="96" y="30"/>
                </a:cxn>
                <a:cxn ang="0">
                  <a:pos x="90" y="20"/>
                </a:cxn>
                <a:cxn ang="0">
                  <a:pos x="80" y="16"/>
                </a:cxn>
                <a:cxn ang="0">
                  <a:pos x="70" y="17"/>
                </a:cxn>
                <a:cxn ang="0">
                  <a:pos x="54" y="29"/>
                </a:cxn>
                <a:cxn ang="0">
                  <a:pos x="35" y="53"/>
                </a:cxn>
              </a:cxnLst>
              <a:rect l="0" t="0" r="r" b="b"/>
              <a:pathLst>
                <a:path w="114" h="143">
                  <a:moveTo>
                    <a:pt x="23" y="42"/>
                  </a:moveTo>
                  <a:lnTo>
                    <a:pt x="29" y="32"/>
                  </a:lnTo>
                  <a:lnTo>
                    <a:pt x="35" y="23"/>
                  </a:lnTo>
                  <a:lnTo>
                    <a:pt x="43" y="16"/>
                  </a:lnTo>
                  <a:lnTo>
                    <a:pt x="49" y="10"/>
                  </a:lnTo>
                  <a:lnTo>
                    <a:pt x="56" y="6"/>
                  </a:lnTo>
                  <a:lnTo>
                    <a:pt x="62" y="3"/>
                  </a:lnTo>
                  <a:lnTo>
                    <a:pt x="68" y="0"/>
                  </a:lnTo>
                  <a:lnTo>
                    <a:pt x="73" y="0"/>
                  </a:lnTo>
                  <a:lnTo>
                    <a:pt x="80" y="0"/>
                  </a:lnTo>
                  <a:lnTo>
                    <a:pt x="86" y="2"/>
                  </a:lnTo>
                  <a:lnTo>
                    <a:pt x="92" y="4"/>
                  </a:lnTo>
                  <a:lnTo>
                    <a:pt x="97" y="9"/>
                  </a:lnTo>
                  <a:lnTo>
                    <a:pt x="102" y="13"/>
                  </a:lnTo>
                  <a:lnTo>
                    <a:pt x="105" y="16"/>
                  </a:lnTo>
                  <a:lnTo>
                    <a:pt x="109" y="20"/>
                  </a:lnTo>
                  <a:lnTo>
                    <a:pt x="110" y="26"/>
                  </a:lnTo>
                  <a:lnTo>
                    <a:pt x="113" y="30"/>
                  </a:lnTo>
                  <a:lnTo>
                    <a:pt x="114" y="34"/>
                  </a:lnTo>
                  <a:lnTo>
                    <a:pt x="114" y="40"/>
                  </a:lnTo>
                  <a:lnTo>
                    <a:pt x="114" y="46"/>
                  </a:lnTo>
                  <a:lnTo>
                    <a:pt x="113" y="51"/>
                  </a:lnTo>
                  <a:lnTo>
                    <a:pt x="113" y="57"/>
                  </a:lnTo>
                  <a:lnTo>
                    <a:pt x="110" y="63"/>
                  </a:lnTo>
                  <a:lnTo>
                    <a:pt x="109" y="69"/>
                  </a:lnTo>
                  <a:lnTo>
                    <a:pt x="105" y="76"/>
                  </a:lnTo>
                  <a:lnTo>
                    <a:pt x="102" y="83"/>
                  </a:lnTo>
                  <a:lnTo>
                    <a:pt x="97" y="91"/>
                  </a:lnTo>
                  <a:lnTo>
                    <a:pt x="92" y="100"/>
                  </a:lnTo>
                  <a:lnTo>
                    <a:pt x="85" y="110"/>
                  </a:lnTo>
                  <a:lnTo>
                    <a:pt x="78" y="118"/>
                  </a:lnTo>
                  <a:lnTo>
                    <a:pt x="71" y="126"/>
                  </a:lnTo>
                  <a:lnTo>
                    <a:pt x="65" y="131"/>
                  </a:lnTo>
                  <a:lnTo>
                    <a:pt x="58" y="136"/>
                  </a:lnTo>
                  <a:lnTo>
                    <a:pt x="53" y="140"/>
                  </a:lnTo>
                  <a:lnTo>
                    <a:pt x="47" y="141"/>
                  </a:lnTo>
                  <a:lnTo>
                    <a:pt x="41" y="143"/>
                  </a:lnTo>
                  <a:lnTo>
                    <a:pt x="34" y="143"/>
                  </a:lnTo>
                  <a:lnTo>
                    <a:pt x="28" y="140"/>
                  </a:lnTo>
                  <a:lnTo>
                    <a:pt x="22" y="137"/>
                  </a:lnTo>
                  <a:lnTo>
                    <a:pt x="17" y="133"/>
                  </a:lnTo>
                  <a:lnTo>
                    <a:pt x="9" y="127"/>
                  </a:lnTo>
                  <a:lnTo>
                    <a:pt x="4" y="118"/>
                  </a:lnTo>
                  <a:lnTo>
                    <a:pt x="1" y="110"/>
                  </a:lnTo>
                  <a:lnTo>
                    <a:pt x="0" y="100"/>
                  </a:lnTo>
                  <a:lnTo>
                    <a:pt x="1" y="87"/>
                  </a:lnTo>
                  <a:lnTo>
                    <a:pt x="5" y="74"/>
                  </a:lnTo>
                  <a:lnTo>
                    <a:pt x="13" y="59"/>
                  </a:lnTo>
                  <a:lnTo>
                    <a:pt x="23" y="42"/>
                  </a:lnTo>
                  <a:close/>
                  <a:moveTo>
                    <a:pt x="35" y="53"/>
                  </a:moveTo>
                  <a:lnTo>
                    <a:pt x="27" y="67"/>
                  </a:lnTo>
                  <a:lnTo>
                    <a:pt x="20" y="80"/>
                  </a:lnTo>
                  <a:lnTo>
                    <a:pt x="17" y="90"/>
                  </a:lnTo>
                  <a:lnTo>
                    <a:pt x="15" y="99"/>
                  </a:lnTo>
                  <a:lnTo>
                    <a:pt x="15" y="106"/>
                  </a:lnTo>
                  <a:lnTo>
                    <a:pt x="18" y="111"/>
                  </a:lnTo>
                  <a:lnTo>
                    <a:pt x="20" y="117"/>
                  </a:lnTo>
                  <a:lnTo>
                    <a:pt x="24" y="121"/>
                  </a:lnTo>
                  <a:lnTo>
                    <a:pt x="29" y="124"/>
                  </a:lnTo>
                  <a:lnTo>
                    <a:pt x="34" y="126"/>
                  </a:lnTo>
                  <a:lnTo>
                    <a:pt x="39" y="126"/>
                  </a:lnTo>
                  <a:lnTo>
                    <a:pt x="46" y="124"/>
                  </a:lnTo>
                  <a:lnTo>
                    <a:pt x="53" y="120"/>
                  </a:lnTo>
                  <a:lnTo>
                    <a:pt x="61" y="113"/>
                  </a:lnTo>
                  <a:lnTo>
                    <a:pt x="68" y="103"/>
                  </a:lnTo>
                  <a:lnTo>
                    <a:pt x="78" y="89"/>
                  </a:lnTo>
                  <a:lnTo>
                    <a:pt x="87" y="74"/>
                  </a:lnTo>
                  <a:lnTo>
                    <a:pt x="94" y="63"/>
                  </a:lnTo>
                  <a:lnTo>
                    <a:pt x="97" y="51"/>
                  </a:lnTo>
                  <a:lnTo>
                    <a:pt x="99" y="43"/>
                  </a:lnTo>
                  <a:lnTo>
                    <a:pt x="99" y="36"/>
                  </a:lnTo>
                  <a:lnTo>
                    <a:pt x="96" y="30"/>
                  </a:lnTo>
                  <a:lnTo>
                    <a:pt x="94" y="26"/>
                  </a:lnTo>
                  <a:lnTo>
                    <a:pt x="90" y="20"/>
                  </a:lnTo>
                  <a:lnTo>
                    <a:pt x="85" y="17"/>
                  </a:lnTo>
                  <a:lnTo>
                    <a:pt x="80" y="16"/>
                  </a:lnTo>
                  <a:lnTo>
                    <a:pt x="75" y="16"/>
                  </a:lnTo>
                  <a:lnTo>
                    <a:pt x="70" y="17"/>
                  </a:lnTo>
                  <a:lnTo>
                    <a:pt x="62" y="22"/>
                  </a:lnTo>
                  <a:lnTo>
                    <a:pt x="54" y="29"/>
                  </a:lnTo>
                  <a:lnTo>
                    <a:pt x="46" y="40"/>
                  </a:lnTo>
                  <a:lnTo>
                    <a:pt x="35" y="53"/>
                  </a:lnTo>
                  <a:close/>
                </a:path>
              </a:pathLst>
            </a:custGeom>
            <a:grpFill/>
            <a:ln w="0">
              <a:solidFill>
                <a:srgbClr val="000000"/>
              </a:solidFill>
              <a:prstDash val="solid"/>
              <a:round/>
              <a:headEnd/>
              <a:tailEnd/>
            </a:ln>
          </p:spPr>
          <p:txBody>
            <a:bodyPr/>
            <a:lstStyle/>
            <a:p>
              <a:pPr>
                <a:defRPr/>
              </a:pPr>
              <a:endParaRPr lang="es-AR"/>
            </a:p>
          </p:txBody>
        </p:sp>
        <p:sp>
          <p:nvSpPr>
            <p:cNvPr id="34940" name="Freeform 124"/>
            <p:cNvSpPr>
              <a:spLocks noEditPoints="1"/>
            </p:cNvSpPr>
            <p:nvPr/>
          </p:nvSpPr>
          <p:spPr bwMode="auto">
            <a:xfrm>
              <a:off x="2004" y="973"/>
              <a:ext cx="38" cy="47"/>
            </a:xfrm>
            <a:custGeom>
              <a:avLst/>
              <a:gdLst/>
              <a:ahLst/>
              <a:cxnLst>
                <a:cxn ang="0">
                  <a:pos x="30" y="32"/>
                </a:cxn>
                <a:cxn ang="0">
                  <a:pos x="42" y="17"/>
                </a:cxn>
                <a:cxn ang="0">
                  <a:pos x="55" y="7"/>
                </a:cxn>
                <a:cxn ang="0">
                  <a:pos x="67" y="1"/>
                </a:cxn>
                <a:cxn ang="0">
                  <a:pos x="80" y="0"/>
                </a:cxn>
                <a:cxn ang="0">
                  <a:pos x="91" y="5"/>
                </a:cxn>
                <a:cxn ang="0">
                  <a:pos x="102" y="12"/>
                </a:cxn>
                <a:cxn ang="0">
                  <a:pos x="108" y="21"/>
                </a:cxn>
                <a:cxn ang="0">
                  <a:pos x="112" y="30"/>
                </a:cxn>
                <a:cxn ang="0">
                  <a:pos x="114" y="41"/>
                </a:cxn>
                <a:cxn ang="0">
                  <a:pos x="113" y="51"/>
                </a:cxn>
                <a:cxn ang="0">
                  <a:pos x="110" y="64"/>
                </a:cxn>
                <a:cxn ang="0">
                  <a:pos x="105" y="77"/>
                </a:cxn>
                <a:cxn ang="0">
                  <a:pos x="96" y="92"/>
                </a:cxn>
                <a:cxn ang="0">
                  <a:pos x="85" y="111"/>
                </a:cxn>
                <a:cxn ang="0">
                  <a:pos x="71" y="126"/>
                </a:cxn>
                <a:cxn ang="0">
                  <a:pos x="59" y="136"/>
                </a:cxn>
                <a:cxn ang="0">
                  <a:pos x="46" y="142"/>
                </a:cxn>
                <a:cxn ang="0">
                  <a:pos x="33" y="142"/>
                </a:cxn>
                <a:cxn ang="0">
                  <a:pos x="22" y="138"/>
                </a:cxn>
                <a:cxn ang="0">
                  <a:pos x="9" y="126"/>
                </a:cxn>
                <a:cxn ang="0">
                  <a:pos x="0" y="111"/>
                </a:cxn>
                <a:cxn ang="0">
                  <a:pos x="0" y="88"/>
                </a:cxn>
                <a:cxn ang="0">
                  <a:pos x="12" y="59"/>
                </a:cxn>
                <a:cxn ang="0">
                  <a:pos x="36" y="54"/>
                </a:cxn>
                <a:cxn ang="0">
                  <a:pos x="21" y="79"/>
                </a:cxn>
                <a:cxn ang="0">
                  <a:pos x="16" y="99"/>
                </a:cxn>
                <a:cxn ang="0">
                  <a:pos x="17" y="112"/>
                </a:cxn>
                <a:cxn ang="0">
                  <a:pos x="24" y="121"/>
                </a:cxn>
                <a:cxn ang="0">
                  <a:pos x="33" y="126"/>
                </a:cxn>
                <a:cxn ang="0">
                  <a:pos x="46" y="124"/>
                </a:cxn>
                <a:cxn ang="0">
                  <a:pos x="60" y="112"/>
                </a:cxn>
                <a:cxn ang="0">
                  <a:pos x="78" y="89"/>
                </a:cxn>
                <a:cxn ang="0">
                  <a:pos x="93" y="62"/>
                </a:cxn>
                <a:cxn ang="0">
                  <a:pos x="98" y="44"/>
                </a:cxn>
                <a:cxn ang="0">
                  <a:pos x="96" y="31"/>
                </a:cxn>
                <a:cxn ang="0">
                  <a:pos x="89" y="21"/>
                </a:cxn>
                <a:cxn ang="0">
                  <a:pos x="80" y="17"/>
                </a:cxn>
                <a:cxn ang="0">
                  <a:pos x="70" y="18"/>
                </a:cxn>
                <a:cxn ang="0">
                  <a:pos x="54" y="30"/>
                </a:cxn>
                <a:cxn ang="0">
                  <a:pos x="36" y="54"/>
                </a:cxn>
              </a:cxnLst>
              <a:rect l="0" t="0" r="r" b="b"/>
              <a:pathLst>
                <a:path w="114" h="142">
                  <a:moveTo>
                    <a:pt x="22" y="42"/>
                  </a:moveTo>
                  <a:lnTo>
                    <a:pt x="30" y="32"/>
                  </a:lnTo>
                  <a:lnTo>
                    <a:pt x="36" y="24"/>
                  </a:lnTo>
                  <a:lnTo>
                    <a:pt x="42" y="17"/>
                  </a:lnTo>
                  <a:lnTo>
                    <a:pt x="48" y="11"/>
                  </a:lnTo>
                  <a:lnTo>
                    <a:pt x="55" y="7"/>
                  </a:lnTo>
                  <a:lnTo>
                    <a:pt x="61" y="2"/>
                  </a:lnTo>
                  <a:lnTo>
                    <a:pt x="67" y="1"/>
                  </a:lnTo>
                  <a:lnTo>
                    <a:pt x="74" y="0"/>
                  </a:lnTo>
                  <a:lnTo>
                    <a:pt x="80" y="0"/>
                  </a:lnTo>
                  <a:lnTo>
                    <a:pt x="86" y="2"/>
                  </a:lnTo>
                  <a:lnTo>
                    <a:pt x="91" y="5"/>
                  </a:lnTo>
                  <a:lnTo>
                    <a:pt x="98" y="10"/>
                  </a:lnTo>
                  <a:lnTo>
                    <a:pt x="102" y="12"/>
                  </a:lnTo>
                  <a:lnTo>
                    <a:pt x="105" y="17"/>
                  </a:lnTo>
                  <a:lnTo>
                    <a:pt x="108" y="21"/>
                  </a:lnTo>
                  <a:lnTo>
                    <a:pt x="110" y="25"/>
                  </a:lnTo>
                  <a:lnTo>
                    <a:pt x="112" y="30"/>
                  </a:lnTo>
                  <a:lnTo>
                    <a:pt x="113" y="35"/>
                  </a:lnTo>
                  <a:lnTo>
                    <a:pt x="114" y="41"/>
                  </a:lnTo>
                  <a:lnTo>
                    <a:pt x="113" y="45"/>
                  </a:lnTo>
                  <a:lnTo>
                    <a:pt x="113" y="51"/>
                  </a:lnTo>
                  <a:lnTo>
                    <a:pt x="112" y="57"/>
                  </a:lnTo>
                  <a:lnTo>
                    <a:pt x="110" y="64"/>
                  </a:lnTo>
                  <a:lnTo>
                    <a:pt x="108" y="69"/>
                  </a:lnTo>
                  <a:lnTo>
                    <a:pt x="105" y="77"/>
                  </a:lnTo>
                  <a:lnTo>
                    <a:pt x="102" y="84"/>
                  </a:lnTo>
                  <a:lnTo>
                    <a:pt x="96" y="92"/>
                  </a:lnTo>
                  <a:lnTo>
                    <a:pt x="91" y="101"/>
                  </a:lnTo>
                  <a:lnTo>
                    <a:pt x="85" y="111"/>
                  </a:lnTo>
                  <a:lnTo>
                    <a:pt x="78" y="119"/>
                  </a:lnTo>
                  <a:lnTo>
                    <a:pt x="71" y="126"/>
                  </a:lnTo>
                  <a:lnTo>
                    <a:pt x="65" y="132"/>
                  </a:lnTo>
                  <a:lnTo>
                    <a:pt x="59" y="136"/>
                  </a:lnTo>
                  <a:lnTo>
                    <a:pt x="52" y="139"/>
                  </a:lnTo>
                  <a:lnTo>
                    <a:pt x="46" y="142"/>
                  </a:lnTo>
                  <a:lnTo>
                    <a:pt x="40" y="142"/>
                  </a:lnTo>
                  <a:lnTo>
                    <a:pt x="33" y="142"/>
                  </a:lnTo>
                  <a:lnTo>
                    <a:pt x="28" y="141"/>
                  </a:lnTo>
                  <a:lnTo>
                    <a:pt x="22" y="138"/>
                  </a:lnTo>
                  <a:lnTo>
                    <a:pt x="16" y="134"/>
                  </a:lnTo>
                  <a:lnTo>
                    <a:pt x="9" y="126"/>
                  </a:lnTo>
                  <a:lnTo>
                    <a:pt x="4" y="119"/>
                  </a:lnTo>
                  <a:lnTo>
                    <a:pt x="0" y="111"/>
                  </a:lnTo>
                  <a:lnTo>
                    <a:pt x="0" y="101"/>
                  </a:lnTo>
                  <a:lnTo>
                    <a:pt x="0" y="88"/>
                  </a:lnTo>
                  <a:lnTo>
                    <a:pt x="6" y="74"/>
                  </a:lnTo>
                  <a:lnTo>
                    <a:pt x="12" y="59"/>
                  </a:lnTo>
                  <a:lnTo>
                    <a:pt x="22" y="42"/>
                  </a:lnTo>
                  <a:close/>
                  <a:moveTo>
                    <a:pt x="36" y="54"/>
                  </a:moveTo>
                  <a:lnTo>
                    <a:pt x="27" y="68"/>
                  </a:lnTo>
                  <a:lnTo>
                    <a:pt x="21" y="79"/>
                  </a:lnTo>
                  <a:lnTo>
                    <a:pt x="17" y="91"/>
                  </a:lnTo>
                  <a:lnTo>
                    <a:pt x="16" y="99"/>
                  </a:lnTo>
                  <a:lnTo>
                    <a:pt x="16" y="105"/>
                  </a:lnTo>
                  <a:lnTo>
                    <a:pt x="17" y="112"/>
                  </a:lnTo>
                  <a:lnTo>
                    <a:pt x="19" y="116"/>
                  </a:lnTo>
                  <a:lnTo>
                    <a:pt x="24" y="121"/>
                  </a:lnTo>
                  <a:lnTo>
                    <a:pt x="28" y="125"/>
                  </a:lnTo>
                  <a:lnTo>
                    <a:pt x="33" y="126"/>
                  </a:lnTo>
                  <a:lnTo>
                    <a:pt x="40" y="125"/>
                  </a:lnTo>
                  <a:lnTo>
                    <a:pt x="46" y="124"/>
                  </a:lnTo>
                  <a:lnTo>
                    <a:pt x="52" y="119"/>
                  </a:lnTo>
                  <a:lnTo>
                    <a:pt x="60" y="112"/>
                  </a:lnTo>
                  <a:lnTo>
                    <a:pt x="69" y="102"/>
                  </a:lnTo>
                  <a:lnTo>
                    <a:pt x="78" y="89"/>
                  </a:lnTo>
                  <a:lnTo>
                    <a:pt x="86" y="75"/>
                  </a:lnTo>
                  <a:lnTo>
                    <a:pt x="93" y="62"/>
                  </a:lnTo>
                  <a:lnTo>
                    <a:pt x="96" y="52"/>
                  </a:lnTo>
                  <a:lnTo>
                    <a:pt x="98" y="44"/>
                  </a:lnTo>
                  <a:lnTo>
                    <a:pt x="98" y="37"/>
                  </a:lnTo>
                  <a:lnTo>
                    <a:pt x="96" y="31"/>
                  </a:lnTo>
                  <a:lnTo>
                    <a:pt x="94" y="25"/>
                  </a:lnTo>
                  <a:lnTo>
                    <a:pt x="89" y="21"/>
                  </a:lnTo>
                  <a:lnTo>
                    <a:pt x="85" y="18"/>
                  </a:lnTo>
                  <a:lnTo>
                    <a:pt x="80" y="17"/>
                  </a:lnTo>
                  <a:lnTo>
                    <a:pt x="75" y="17"/>
                  </a:lnTo>
                  <a:lnTo>
                    <a:pt x="70" y="18"/>
                  </a:lnTo>
                  <a:lnTo>
                    <a:pt x="62" y="22"/>
                  </a:lnTo>
                  <a:lnTo>
                    <a:pt x="54" y="30"/>
                  </a:lnTo>
                  <a:lnTo>
                    <a:pt x="45" y="39"/>
                  </a:lnTo>
                  <a:lnTo>
                    <a:pt x="36" y="54"/>
                  </a:lnTo>
                  <a:close/>
                </a:path>
              </a:pathLst>
            </a:custGeom>
            <a:grpFill/>
            <a:ln w="0">
              <a:solidFill>
                <a:srgbClr val="000000"/>
              </a:solidFill>
              <a:prstDash val="solid"/>
              <a:round/>
              <a:headEnd/>
              <a:tailEnd/>
            </a:ln>
          </p:spPr>
          <p:txBody>
            <a:bodyPr/>
            <a:lstStyle/>
            <a:p>
              <a:pPr>
                <a:defRPr/>
              </a:pPr>
              <a:endParaRPr lang="es-AR"/>
            </a:p>
          </p:txBody>
        </p:sp>
        <p:sp>
          <p:nvSpPr>
            <p:cNvPr id="34941" name="Line 125"/>
            <p:cNvSpPr>
              <a:spLocks noChangeShapeType="1"/>
            </p:cNvSpPr>
            <p:nvPr/>
          </p:nvSpPr>
          <p:spPr bwMode="auto">
            <a:xfrm flipH="1" flipV="1">
              <a:off x="1906" y="899"/>
              <a:ext cx="3" cy="2"/>
            </a:xfrm>
            <a:prstGeom prst="line">
              <a:avLst/>
            </a:prstGeom>
            <a:grpFill/>
            <a:ln w="26988">
              <a:solidFill>
                <a:srgbClr val="0000FF"/>
              </a:solidFill>
              <a:round/>
              <a:headEnd/>
              <a:tailEnd/>
            </a:ln>
          </p:spPr>
          <p:txBody>
            <a:bodyPr/>
            <a:lstStyle/>
            <a:p>
              <a:pPr>
                <a:defRPr/>
              </a:pPr>
              <a:endParaRPr lang="es-AR"/>
            </a:p>
          </p:txBody>
        </p:sp>
        <p:sp>
          <p:nvSpPr>
            <p:cNvPr id="34942" name="Freeform 126"/>
            <p:cNvSpPr>
              <a:spLocks/>
            </p:cNvSpPr>
            <p:nvPr/>
          </p:nvSpPr>
          <p:spPr bwMode="auto">
            <a:xfrm>
              <a:off x="1689" y="542"/>
              <a:ext cx="217" cy="357"/>
            </a:xfrm>
            <a:custGeom>
              <a:avLst/>
              <a:gdLst/>
              <a:ahLst/>
              <a:cxnLst>
                <a:cxn ang="0">
                  <a:pos x="630" y="1052"/>
                </a:cxn>
                <a:cxn ang="0">
                  <a:pos x="610" y="1029"/>
                </a:cxn>
                <a:cxn ang="0">
                  <a:pos x="588" y="1008"/>
                </a:cxn>
                <a:cxn ang="0">
                  <a:pos x="567" y="985"/>
                </a:cxn>
                <a:cxn ang="0">
                  <a:pos x="539" y="953"/>
                </a:cxn>
                <a:cxn ang="0">
                  <a:pos x="512" y="921"/>
                </a:cxn>
                <a:cxn ang="0">
                  <a:pos x="486" y="889"/>
                </a:cxn>
                <a:cxn ang="0">
                  <a:pos x="462" y="858"/>
                </a:cxn>
                <a:cxn ang="0">
                  <a:pos x="440" y="831"/>
                </a:cxn>
                <a:cxn ang="0">
                  <a:pos x="419" y="802"/>
                </a:cxn>
                <a:cxn ang="0">
                  <a:pos x="397" y="772"/>
                </a:cxn>
                <a:cxn ang="0">
                  <a:pos x="377" y="741"/>
                </a:cxn>
                <a:cxn ang="0">
                  <a:pos x="356" y="710"/>
                </a:cxn>
                <a:cxn ang="0">
                  <a:pos x="334" y="677"/>
                </a:cxn>
                <a:cxn ang="0">
                  <a:pos x="314" y="643"/>
                </a:cxn>
                <a:cxn ang="0">
                  <a:pos x="293" y="609"/>
                </a:cxn>
                <a:cxn ang="0">
                  <a:pos x="271" y="572"/>
                </a:cxn>
                <a:cxn ang="0">
                  <a:pos x="253" y="540"/>
                </a:cxn>
                <a:cxn ang="0">
                  <a:pos x="236" y="507"/>
                </a:cxn>
                <a:cxn ang="0">
                  <a:pos x="218" y="476"/>
                </a:cxn>
                <a:cxn ang="0">
                  <a:pos x="202" y="445"/>
                </a:cxn>
                <a:cxn ang="0">
                  <a:pos x="185" y="413"/>
                </a:cxn>
                <a:cxn ang="0">
                  <a:pos x="165" y="374"/>
                </a:cxn>
                <a:cxn ang="0">
                  <a:pos x="145" y="331"/>
                </a:cxn>
                <a:cxn ang="0">
                  <a:pos x="123" y="287"/>
                </a:cxn>
                <a:cxn ang="0">
                  <a:pos x="108" y="254"/>
                </a:cxn>
                <a:cxn ang="0">
                  <a:pos x="94" y="222"/>
                </a:cxn>
                <a:cxn ang="0">
                  <a:pos x="79" y="190"/>
                </a:cxn>
                <a:cxn ang="0">
                  <a:pos x="60" y="146"/>
                </a:cxn>
                <a:cxn ang="0">
                  <a:pos x="39" y="96"/>
                </a:cxn>
                <a:cxn ang="0">
                  <a:pos x="25" y="63"/>
                </a:cxn>
                <a:cxn ang="0">
                  <a:pos x="12" y="32"/>
                </a:cxn>
              </a:cxnLst>
              <a:rect l="0" t="0" r="r" b="b"/>
              <a:pathLst>
                <a:path w="651" h="1073">
                  <a:moveTo>
                    <a:pt x="651" y="1073"/>
                  </a:moveTo>
                  <a:lnTo>
                    <a:pt x="630" y="1052"/>
                  </a:lnTo>
                  <a:lnTo>
                    <a:pt x="627" y="1048"/>
                  </a:lnTo>
                  <a:lnTo>
                    <a:pt x="610" y="1029"/>
                  </a:lnTo>
                  <a:lnTo>
                    <a:pt x="597" y="1016"/>
                  </a:lnTo>
                  <a:lnTo>
                    <a:pt x="588" y="1008"/>
                  </a:lnTo>
                  <a:lnTo>
                    <a:pt x="568" y="985"/>
                  </a:lnTo>
                  <a:lnTo>
                    <a:pt x="567" y="985"/>
                  </a:lnTo>
                  <a:lnTo>
                    <a:pt x="545" y="961"/>
                  </a:lnTo>
                  <a:lnTo>
                    <a:pt x="539" y="953"/>
                  </a:lnTo>
                  <a:lnTo>
                    <a:pt x="525" y="936"/>
                  </a:lnTo>
                  <a:lnTo>
                    <a:pt x="512" y="921"/>
                  </a:lnTo>
                  <a:lnTo>
                    <a:pt x="504" y="911"/>
                  </a:lnTo>
                  <a:lnTo>
                    <a:pt x="486" y="889"/>
                  </a:lnTo>
                  <a:lnTo>
                    <a:pt x="482" y="885"/>
                  </a:lnTo>
                  <a:lnTo>
                    <a:pt x="462" y="858"/>
                  </a:lnTo>
                  <a:lnTo>
                    <a:pt x="461" y="858"/>
                  </a:lnTo>
                  <a:lnTo>
                    <a:pt x="440" y="831"/>
                  </a:lnTo>
                  <a:lnTo>
                    <a:pt x="437" y="825"/>
                  </a:lnTo>
                  <a:lnTo>
                    <a:pt x="419" y="802"/>
                  </a:lnTo>
                  <a:lnTo>
                    <a:pt x="414" y="794"/>
                  </a:lnTo>
                  <a:lnTo>
                    <a:pt x="397" y="772"/>
                  </a:lnTo>
                  <a:lnTo>
                    <a:pt x="391" y="763"/>
                  </a:lnTo>
                  <a:lnTo>
                    <a:pt x="377" y="741"/>
                  </a:lnTo>
                  <a:lnTo>
                    <a:pt x="370" y="730"/>
                  </a:lnTo>
                  <a:lnTo>
                    <a:pt x="356" y="710"/>
                  </a:lnTo>
                  <a:lnTo>
                    <a:pt x="348" y="698"/>
                  </a:lnTo>
                  <a:lnTo>
                    <a:pt x="334" y="677"/>
                  </a:lnTo>
                  <a:lnTo>
                    <a:pt x="328" y="667"/>
                  </a:lnTo>
                  <a:lnTo>
                    <a:pt x="314" y="643"/>
                  </a:lnTo>
                  <a:lnTo>
                    <a:pt x="309" y="636"/>
                  </a:lnTo>
                  <a:lnTo>
                    <a:pt x="293" y="609"/>
                  </a:lnTo>
                  <a:lnTo>
                    <a:pt x="289" y="603"/>
                  </a:lnTo>
                  <a:lnTo>
                    <a:pt x="271" y="572"/>
                  </a:lnTo>
                  <a:lnTo>
                    <a:pt x="271" y="572"/>
                  </a:lnTo>
                  <a:lnTo>
                    <a:pt x="253" y="540"/>
                  </a:lnTo>
                  <a:lnTo>
                    <a:pt x="250" y="535"/>
                  </a:lnTo>
                  <a:lnTo>
                    <a:pt x="236" y="507"/>
                  </a:lnTo>
                  <a:lnTo>
                    <a:pt x="229" y="496"/>
                  </a:lnTo>
                  <a:lnTo>
                    <a:pt x="218" y="476"/>
                  </a:lnTo>
                  <a:lnTo>
                    <a:pt x="208" y="456"/>
                  </a:lnTo>
                  <a:lnTo>
                    <a:pt x="202" y="445"/>
                  </a:lnTo>
                  <a:lnTo>
                    <a:pt x="187" y="416"/>
                  </a:lnTo>
                  <a:lnTo>
                    <a:pt x="185" y="413"/>
                  </a:lnTo>
                  <a:lnTo>
                    <a:pt x="169" y="381"/>
                  </a:lnTo>
                  <a:lnTo>
                    <a:pt x="165" y="374"/>
                  </a:lnTo>
                  <a:lnTo>
                    <a:pt x="154" y="349"/>
                  </a:lnTo>
                  <a:lnTo>
                    <a:pt x="145" y="331"/>
                  </a:lnTo>
                  <a:lnTo>
                    <a:pt x="139" y="318"/>
                  </a:lnTo>
                  <a:lnTo>
                    <a:pt x="123" y="287"/>
                  </a:lnTo>
                  <a:lnTo>
                    <a:pt x="123" y="285"/>
                  </a:lnTo>
                  <a:lnTo>
                    <a:pt x="108" y="254"/>
                  </a:lnTo>
                  <a:lnTo>
                    <a:pt x="102" y="241"/>
                  </a:lnTo>
                  <a:lnTo>
                    <a:pt x="94" y="222"/>
                  </a:lnTo>
                  <a:lnTo>
                    <a:pt x="82" y="194"/>
                  </a:lnTo>
                  <a:lnTo>
                    <a:pt x="79" y="190"/>
                  </a:lnTo>
                  <a:lnTo>
                    <a:pt x="65" y="158"/>
                  </a:lnTo>
                  <a:lnTo>
                    <a:pt x="60" y="146"/>
                  </a:lnTo>
                  <a:lnTo>
                    <a:pt x="51" y="127"/>
                  </a:lnTo>
                  <a:lnTo>
                    <a:pt x="39" y="96"/>
                  </a:lnTo>
                  <a:lnTo>
                    <a:pt x="39" y="96"/>
                  </a:lnTo>
                  <a:lnTo>
                    <a:pt x="25" y="63"/>
                  </a:lnTo>
                  <a:lnTo>
                    <a:pt x="17" y="44"/>
                  </a:lnTo>
                  <a:lnTo>
                    <a:pt x="12" y="32"/>
                  </a:lnTo>
                  <a:lnTo>
                    <a:pt x="0" y="0"/>
                  </a:lnTo>
                </a:path>
              </a:pathLst>
            </a:custGeom>
            <a:grpFill/>
            <a:ln w="26988">
              <a:solidFill>
                <a:srgbClr val="0000FF"/>
              </a:solidFill>
              <a:prstDash val="solid"/>
              <a:round/>
              <a:headEnd/>
              <a:tailEnd/>
            </a:ln>
          </p:spPr>
          <p:txBody>
            <a:bodyPr/>
            <a:lstStyle/>
            <a:p>
              <a:pPr>
                <a:defRPr/>
              </a:pPr>
              <a:endParaRPr lang="es-AR"/>
            </a:p>
          </p:txBody>
        </p:sp>
        <p:sp>
          <p:nvSpPr>
            <p:cNvPr id="34943" name="Line 127"/>
            <p:cNvSpPr>
              <a:spLocks noChangeShapeType="1"/>
            </p:cNvSpPr>
            <p:nvPr/>
          </p:nvSpPr>
          <p:spPr bwMode="auto">
            <a:xfrm flipH="1" flipV="1">
              <a:off x="2153" y="638"/>
              <a:ext cx="7" cy="9"/>
            </a:xfrm>
            <a:prstGeom prst="line">
              <a:avLst/>
            </a:prstGeom>
            <a:grpFill/>
            <a:ln w="26988">
              <a:solidFill>
                <a:srgbClr val="0000FF"/>
              </a:solidFill>
              <a:round/>
              <a:headEnd/>
              <a:tailEnd/>
            </a:ln>
          </p:spPr>
          <p:txBody>
            <a:bodyPr/>
            <a:lstStyle/>
            <a:p>
              <a:pPr>
                <a:defRPr/>
              </a:pPr>
              <a:endParaRPr lang="es-AR"/>
            </a:p>
          </p:txBody>
        </p:sp>
        <p:sp>
          <p:nvSpPr>
            <p:cNvPr id="34944" name="Freeform 128"/>
            <p:cNvSpPr>
              <a:spLocks/>
            </p:cNvSpPr>
            <p:nvPr/>
          </p:nvSpPr>
          <p:spPr bwMode="auto">
            <a:xfrm>
              <a:off x="2071" y="542"/>
              <a:ext cx="82" cy="96"/>
            </a:xfrm>
            <a:custGeom>
              <a:avLst/>
              <a:gdLst/>
              <a:ahLst/>
              <a:cxnLst>
                <a:cxn ang="0">
                  <a:pos x="246" y="288"/>
                </a:cxn>
                <a:cxn ang="0">
                  <a:pos x="245" y="285"/>
                </a:cxn>
                <a:cxn ang="0">
                  <a:pos x="226" y="262"/>
                </a:cxn>
                <a:cxn ang="0">
                  <a:pos x="219" y="254"/>
                </a:cxn>
                <a:cxn ang="0">
                  <a:pos x="205" y="240"/>
                </a:cxn>
                <a:cxn ang="0">
                  <a:pos x="188" y="222"/>
                </a:cxn>
                <a:cxn ang="0">
                  <a:pos x="183" y="218"/>
                </a:cxn>
                <a:cxn ang="0">
                  <a:pos x="162" y="195"/>
                </a:cxn>
                <a:cxn ang="0">
                  <a:pos x="158" y="190"/>
                </a:cxn>
                <a:cxn ang="0">
                  <a:pos x="142" y="173"/>
                </a:cxn>
                <a:cxn ang="0">
                  <a:pos x="128" y="158"/>
                </a:cxn>
                <a:cxn ang="0">
                  <a:pos x="120" y="150"/>
                </a:cxn>
                <a:cxn ang="0">
                  <a:pos x="100" y="127"/>
                </a:cxn>
                <a:cxn ang="0">
                  <a:pos x="99" y="127"/>
                </a:cxn>
                <a:cxn ang="0">
                  <a:pos x="78" y="101"/>
                </a:cxn>
                <a:cxn ang="0">
                  <a:pos x="72" y="96"/>
                </a:cxn>
                <a:cxn ang="0">
                  <a:pos x="57" y="76"/>
                </a:cxn>
                <a:cxn ang="0">
                  <a:pos x="47" y="63"/>
                </a:cxn>
                <a:cxn ang="0">
                  <a:pos x="35" y="49"/>
                </a:cxn>
                <a:cxn ang="0">
                  <a:pos x="23" y="32"/>
                </a:cxn>
                <a:cxn ang="0">
                  <a:pos x="14" y="20"/>
                </a:cxn>
                <a:cxn ang="0">
                  <a:pos x="0" y="0"/>
                </a:cxn>
              </a:cxnLst>
              <a:rect l="0" t="0" r="r" b="b"/>
              <a:pathLst>
                <a:path w="246" h="288">
                  <a:moveTo>
                    <a:pt x="246" y="288"/>
                  </a:moveTo>
                  <a:lnTo>
                    <a:pt x="245" y="285"/>
                  </a:lnTo>
                  <a:lnTo>
                    <a:pt x="226" y="262"/>
                  </a:lnTo>
                  <a:lnTo>
                    <a:pt x="219" y="254"/>
                  </a:lnTo>
                  <a:lnTo>
                    <a:pt x="205" y="240"/>
                  </a:lnTo>
                  <a:lnTo>
                    <a:pt x="188" y="222"/>
                  </a:lnTo>
                  <a:lnTo>
                    <a:pt x="183" y="218"/>
                  </a:lnTo>
                  <a:lnTo>
                    <a:pt x="162" y="195"/>
                  </a:lnTo>
                  <a:lnTo>
                    <a:pt x="158" y="190"/>
                  </a:lnTo>
                  <a:lnTo>
                    <a:pt x="142" y="173"/>
                  </a:lnTo>
                  <a:lnTo>
                    <a:pt x="128" y="158"/>
                  </a:lnTo>
                  <a:lnTo>
                    <a:pt x="120" y="150"/>
                  </a:lnTo>
                  <a:lnTo>
                    <a:pt x="100" y="127"/>
                  </a:lnTo>
                  <a:lnTo>
                    <a:pt x="99" y="127"/>
                  </a:lnTo>
                  <a:lnTo>
                    <a:pt x="78" y="101"/>
                  </a:lnTo>
                  <a:lnTo>
                    <a:pt x="72" y="96"/>
                  </a:lnTo>
                  <a:lnTo>
                    <a:pt x="57" y="76"/>
                  </a:lnTo>
                  <a:lnTo>
                    <a:pt x="47" y="63"/>
                  </a:lnTo>
                  <a:lnTo>
                    <a:pt x="35" y="49"/>
                  </a:lnTo>
                  <a:lnTo>
                    <a:pt x="23" y="32"/>
                  </a:lnTo>
                  <a:lnTo>
                    <a:pt x="14" y="20"/>
                  </a:lnTo>
                  <a:lnTo>
                    <a:pt x="0" y="0"/>
                  </a:lnTo>
                </a:path>
              </a:pathLst>
            </a:custGeom>
            <a:grpFill/>
            <a:ln w="26988">
              <a:solidFill>
                <a:srgbClr val="0000FF"/>
              </a:solidFill>
              <a:prstDash val="solid"/>
              <a:round/>
              <a:headEnd/>
              <a:tailEnd/>
            </a:ln>
          </p:spPr>
          <p:txBody>
            <a:bodyPr/>
            <a:lstStyle/>
            <a:p>
              <a:pPr>
                <a:defRPr/>
              </a:pPr>
              <a:endParaRPr lang="es-AR"/>
            </a:p>
          </p:txBody>
        </p:sp>
        <p:sp>
          <p:nvSpPr>
            <p:cNvPr id="34945" name="Line 129"/>
            <p:cNvSpPr>
              <a:spLocks noChangeShapeType="1"/>
            </p:cNvSpPr>
            <p:nvPr/>
          </p:nvSpPr>
          <p:spPr bwMode="auto">
            <a:xfrm>
              <a:off x="463" y="3708"/>
              <a:ext cx="2105" cy="1"/>
            </a:xfrm>
            <a:prstGeom prst="line">
              <a:avLst/>
            </a:prstGeom>
            <a:grpFill/>
            <a:ln w="0">
              <a:solidFill>
                <a:srgbClr val="000000"/>
              </a:solidFill>
              <a:round/>
              <a:headEnd/>
              <a:tailEnd/>
            </a:ln>
          </p:spPr>
          <p:txBody>
            <a:bodyPr/>
            <a:lstStyle/>
            <a:p>
              <a:pPr>
                <a:defRPr/>
              </a:pPr>
              <a:endParaRPr lang="es-AR"/>
            </a:p>
          </p:txBody>
        </p:sp>
        <p:sp>
          <p:nvSpPr>
            <p:cNvPr id="34946" name="Line 130"/>
            <p:cNvSpPr>
              <a:spLocks noChangeShapeType="1"/>
            </p:cNvSpPr>
            <p:nvPr/>
          </p:nvSpPr>
          <p:spPr bwMode="auto">
            <a:xfrm flipV="1">
              <a:off x="463" y="3708"/>
              <a:ext cx="1" cy="33"/>
            </a:xfrm>
            <a:prstGeom prst="line">
              <a:avLst/>
            </a:prstGeom>
            <a:grpFill/>
            <a:ln w="0">
              <a:solidFill>
                <a:srgbClr val="000000"/>
              </a:solidFill>
              <a:round/>
              <a:headEnd/>
              <a:tailEnd/>
            </a:ln>
          </p:spPr>
          <p:txBody>
            <a:bodyPr/>
            <a:lstStyle/>
            <a:p>
              <a:pPr>
                <a:defRPr/>
              </a:pPr>
              <a:endParaRPr lang="es-AR"/>
            </a:p>
          </p:txBody>
        </p:sp>
        <p:sp>
          <p:nvSpPr>
            <p:cNvPr id="34947" name="Line 131"/>
            <p:cNvSpPr>
              <a:spLocks noChangeShapeType="1"/>
            </p:cNvSpPr>
            <p:nvPr/>
          </p:nvSpPr>
          <p:spPr bwMode="auto">
            <a:xfrm flipV="1">
              <a:off x="697" y="3708"/>
              <a:ext cx="1" cy="33"/>
            </a:xfrm>
            <a:prstGeom prst="line">
              <a:avLst/>
            </a:prstGeom>
            <a:grpFill/>
            <a:ln w="0">
              <a:solidFill>
                <a:srgbClr val="000000"/>
              </a:solidFill>
              <a:round/>
              <a:headEnd/>
              <a:tailEnd/>
            </a:ln>
          </p:spPr>
          <p:txBody>
            <a:bodyPr/>
            <a:lstStyle/>
            <a:p>
              <a:pPr>
                <a:defRPr/>
              </a:pPr>
              <a:endParaRPr lang="es-AR"/>
            </a:p>
          </p:txBody>
        </p:sp>
        <p:sp>
          <p:nvSpPr>
            <p:cNvPr id="34948" name="Line 132"/>
            <p:cNvSpPr>
              <a:spLocks noChangeShapeType="1"/>
            </p:cNvSpPr>
            <p:nvPr/>
          </p:nvSpPr>
          <p:spPr bwMode="auto">
            <a:xfrm flipV="1">
              <a:off x="931" y="3708"/>
              <a:ext cx="1" cy="33"/>
            </a:xfrm>
            <a:prstGeom prst="line">
              <a:avLst/>
            </a:prstGeom>
            <a:grpFill/>
            <a:ln w="0">
              <a:solidFill>
                <a:srgbClr val="000000"/>
              </a:solidFill>
              <a:round/>
              <a:headEnd/>
              <a:tailEnd/>
            </a:ln>
          </p:spPr>
          <p:txBody>
            <a:bodyPr/>
            <a:lstStyle/>
            <a:p>
              <a:pPr>
                <a:defRPr/>
              </a:pPr>
              <a:endParaRPr lang="es-AR"/>
            </a:p>
          </p:txBody>
        </p:sp>
        <p:sp>
          <p:nvSpPr>
            <p:cNvPr id="34949" name="Line 133"/>
            <p:cNvSpPr>
              <a:spLocks noChangeShapeType="1"/>
            </p:cNvSpPr>
            <p:nvPr/>
          </p:nvSpPr>
          <p:spPr bwMode="auto">
            <a:xfrm flipV="1">
              <a:off x="1165" y="3708"/>
              <a:ext cx="1" cy="33"/>
            </a:xfrm>
            <a:prstGeom prst="line">
              <a:avLst/>
            </a:prstGeom>
            <a:grpFill/>
            <a:ln w="0">
              <a:solidFill>
                <a:srgbClr val="000000"/>
              </a:solidFill>
              <a:round/>
              <a:headEnd/>
              <a:tailEnd/>
            </a:ln>
          </p:spPr>
          <p:txBody>
            <a:bodyPr/>
            <a:lstStyle/>
            <a:p>
              <a:pPr>
                <a:defRPr/>
              </a:pPr>
              <a:endParaRPr lang="es-AR"/>
            </a:p>
          </p:txBody>
        </p:sp>
        <p:sp>
          <p:nvSpPr>
            <p:cNvPr id="34950" name="Line 134"/>
            <p:cNvSpPr>
              <a:spLocks noChangeShapeType="1"/>
            </p:cNvSpPr>
            <p:nvPr/>
          </p:nvSpPr>
          <p:spPr bwMode="auto">
            <a:xfrm flipV="1">
              <a:off x="1399" y="3708"/>
              <a:ext cx="1" cy="33"/>
            </a:xfrm>
            <a:prstGeom prst="line">
              <a:avLst/>
            </a:prstGeom>
            <a:grpFill/>
            <a:ln w="0">
              <a:solidFill>
                <a:srgbClr val="000000"/>
              </a:solidFill>
              <a:round/>
              <a:headEnd/>
              <a:tailEnd/>
            </a:ln>
          </p:spPr>
          <p:txBody>
            <a:bodyPr/>
            <a:lstStyle/>
            <a:p>
              <a:pPr>
                <a:defRPr/>
              </a:pPr>
              <a:endParaRPr lang="es-AR"/>
            </a:p>
          </p:txBody>
        </p:sp>
        <p:sp>
          <p:nvSpPr>
            <p:cNvPr id="34951" name="Line 135"/>
            <p:cNvSpPr>
              <a:spLocks noChangeShapeType="1"/>
            </p:cNvSpPr>
            <p:nvPr/>
          </p:nvSpPr>
          <p:spPr bwMode="auto">
            <a:xfrm flipV="1">
              <a:off x="1633" y="3708"/>
              <a:ext cx="1" cy="33"/>
            </a:xfrm>
            <a:prstGeom prst="line">
              <a:avLst/>
            </a:prstGeom>
            <a:grpFill/>
            <a:ln w="0">
              <a:solidFill>
                <a:srgbClr val="000000"/>
              </a:solidFill>
              <a:round/>
              <a:headEnd/>
              <a:tailEnd/>
            </a:ln>
          </p:spPr>
          <p:txBody>
            <a:bodyPr/>
            <a:lstStyle/>
            <a:p>
              <a:pPr>
                <a:defRPr/>
              </a:pPr>
              <a:endParaRPr lang="es-AR"/>
            </a:p>
          </p:txBody>
        </p:sp>
        <p:sp>
          <p:nvSpPr>
            <p:cNvPr id="34952" name="Line 136"/>
            <p:cNvSpPr>
              <a:spLocks noChangeShapeType="1"/>
            </p:cNvSpPr>
            <p:nvPr/>
          </p:nvSpPr>
          <p:spPr bwMode="auto">
            <a:xfrm flipV="1">
              <a:off x="1866" y="3708"/>
              <a:ext cx="1" cy="33"/>
            </a:xfrm>
            <a:prstGeom prst="line">
              <a:avLst/>
            </a:prstGeom>
            <a:grpFill/>
            <a:ln w="0">
              <a:solidFill>
                <a:srgbClr val="000000"/>
              </a:solidFill>
              <a:round/>
              <a:headEnd/>
              <a:tailEnd/>
            </a:ln>
          </p:spPr>
          <p:txBody>
            <a:bodyPr/>
            <a:lstStyle/>
            <a:p>
              <a:pPr>
                <a:defRPr/>
              </a:pPr>
              <a:endParaRPr lang="es-AR"/>
            </a:p>
          </p:txBody>
        </p:sp>
        <p:sp>
          <p:nvSpPr>
            <p:cNvPr id="34953" name="Line 137"/>
            <p:cNvSpPr>
              <a:spLocks noChangeShapeType="1"/>
            </p:cNvSpPr>
            <p:nvPr/>
          </p:nvSpPr>
          <p:spPr bwMode="auto">
            <a:xfrm flipV="1">
              <a:off x="2101" y="3708"/>
              <a:ext cx="1" cy="33"/>
            </a:xfrm>
            <a:prstGeom prst="line">
              <a:avLst/>
            </a:prstGeom>
            <a:grpFill/>
            <a:ln w="0">
              <a:solidFill>
                <a:srgbClr val="000000"/>
              </a:solidFill>
              <a:round/>
              <a:headEnd/>
              <a:tailEnd/>
            </a:ln>
          </p:spPr>
          <p:txBody>
            <a:bodyPr/>
            <a:lstStyle/>
            <a:p>
              <a:pPr>
                <a:defRPr/>
              </a:pPr>
              <a:endParaRPr lang="es-AR"/>
            </a:p>
          </p:txBody>
        </p:sp>
        <p:sp>
          <p:nvSpPr>
            <p:cNvPr id="34954" name="Line 138"/>
            <p:cNvSpPr>
              <a:spLocks noChangeShapeType="1"/>
            </p:cNvSpPr>
            <p:nvPr/>
          </p:nvSpPr>
          <p:spPr bwMode="auto">
            <a:xfrm flipV="1">
              <a:off x="2334" y="3708"/>
              <a:ext cx="1" cy="33"/>
            </a:xfrm>
            <a:prstGeom prst="line">
              <a:avLst/>
            </a:prstGeom>
            <a:grpFill/>
            <a:ln w="0">
              <a:solidFill>
                <a:srgbClr val="000000"/>
              </a:solidFill>
              <a:round/>
              <a:headEnd/>
              <a:tailEnd/>
            </a:ln>
          </p:spPr>
          <p:txBody>
            <a:bodyPr/>
            <a:lstStyle/>
            <a:p>
              <a:pPr>
                <a:defRPr/>
              </a:pPr>
              <a:endParaRPr lang="es-AR"/>
            </a:p>
          </p:txBody>
        </p:sp>
        <p:sp>
          <p:nvSpPr>
            <p:cNvPr id="34955" name="Line 139"/>
            <p:cNvSpPr>
              <a:spLocks noChangeShapeType="1"/>
            </p:cNvSpPr>
            <p:nvPr/>
          </p:nvSpPr>
          <p:spPr bwMode="auto">
            <a:xfrm flipV="1">
              <a:off x="2568" y="3708"/>
              <a:ext cx="1" cy="33"/>
            </a:xfrm>
            <a:prstGeom prst="line">
              <a:avLst/>
            </a:prstGeom>
            <a:grpFill/>
            <a:ln w="0">
              <a:solidFill>
                <a:srgbClr val="000000"/>
              </a:solidFill>
              <a:round/>
              <a:headEnd/>
              <a:tailEnd/>
            </a:ln>
          </p:spPr>
          <p:txBody>
            <a:bodyPr/>
            <a:lstStyle/>
            <a:p>
              <a:pPr>
                <a:defRPr/>
              </a:pPr>
              <a:endParaRPr lang="es-AR"/>
            </a:p>
          </p:txBody>
        </p:sp>
        <p:sp>
          <p:nvSpPr>
            <p:cNvPr id="34956" name="Rectangle 140"/>
            <p:cNvSpPr>
              <a:spLocks noChangeArrowheads="1"/>
            </p:cNvSpPr>
            <p:nvPr/>
          </p:nvSpPr>
          <p:spPr bwMode="auto">
            <a:xfrm>
              <a:off x="418" y="3741"/>
              <a:ext cx="115" cy="96"/>
            </a:xfrm>
            <a:prstGeom prst="rect">
              <a:avLst/>
            </a:prstGeom>
            <a:grpFill/>
            <a:ln w="9525">
              <a:noFill/>
              <a:miter lim="800000"/>
              <a:headEnd/>
              <a:tailEnd/>
            </a:ln>
          </p:spPr>
          <p:txBody>
            <a:bodyPr wrap="none" lIns="0" tIns="0" rIns="0" bIns="0">
              <a:spAutoFit/>
            </a:bodyPr>
            <a:lstStyle/>
            <a:p>
              <a:pPr>
                <a:defRPr/>
              </a:pPr>
              <a:r>
                <a:rPr lang="es-ES" sz="1000">
                  <a:solidFill>
                    <a:srgbClr val="000000"/>
                  </a:solidFill>
                </a:rPr>
                <a:t>-65</a:t>
              </a:r>
              <a:endParaRPr lang="es-ES"/>
            </a:p>
          </p:txBody>
        </p:sp>
        <p:sp>
          <p:nvSpPr>
            <p:cNvPr id="34957" name="Rectangle 141"/>
            <p:cNvSpPr>
              <a:spLocks noChangeArrowheads="1"/>
            </p:cNvSpPr>
            <p:nvPr/>
          </p:nvSpPr>
          <p:spPr bwMode="auto">
            <a:xfrm>
              <a:off x="652" y="3741"/>
              <a:ext cx="115" cy="96"/>
            </a:xfrm>
            <a:prstGeom prst="rect">
              <a:avLst/>
            </a:prstGeom>
            <a:grpFill/>
            <a:ln w="9525">
              <a:noFill/>
              <a:miter lim="800000"/>
              <a:headEnd/>
              <a:tailEnd/>
            </a:ln>
          </p:spPr>
          <p:txBody>
            <a:bodyPr wrap="none" lIns="0" tIns="0" rIns="0" bIns="0">
              <a:spAutoFit/>
            </a:bodyPr>
            <a:lstStyle/>
            <a:p>
              <a:pPr>
                <a:defRPr/>
              </a:pPr>
              <a:r>
                <a:rPr lang="es-ES" sz="1000">
                  <a:solidFill>
                    <a:srgbClr val="000000"/>
                  </a:solidFill>
                </a:rPr>
                <a:t>-64</a:t>
              </a:r>
              <a:endParaRPr lang="es-ES"/>
            </a:p>
          </p:txBody>
        </p:sp>
        <p:sp>
          <p:nvSpPr>
            <p:cNvPr id="34958" name="Rectangle 142"/>
            <p:cNvSpPr>
              <a:spLocks noChangeArrowheads="1"/>
            </p:cNvSpPr>
            <p:nvPr/>
          </p:nvSpPr>
          <p:spPr bwMode="auto">
            <a:xfrm>
              <a:off x="886" y="3741"/>
              <a:ext cx="115" cy="96"/>
            </a:xfrm>
            <a:prstGeom prst="rect">
              <a:avLst/>
            </a:prstGeom>
            <a:grpFill/>
            <a:ln w="9525">
              <a:noFill/>
              <a:miter lim="800000"/>
              <a:headEnd/>
              <a:tailEnd/>
            </a:ln>
          </p:spPr>
          <p:txBody>
            <a:bodyPr wrap="none" lIns="0" tIns="0" rIns="0" bIns="0">
              <a:spAutoFit/>
            </a:bodyPr>
            <a:lstStyle/>
            <a:p>
              <a:pPr>
                <a:defRPr/>
              </a:pPr>
              <a:r>
                <a:rPr lang="es-ES" sz="1000">
                  <a:solidFill>
                    <a:srgbClr val="000000"/>
                  </a:solidFill>
                </a:rPr>
                <a:t>-63</a:t>
              </a:r>
              <a:endParaRPr lang="es-ES"/>
            </a:p>
          </p:txBody>
        </p:sp>
        <p:sp>
          <p:nvSpPr>
            <p:cNvPr id="34959" name="Rectangle 143"/>
            <p:cNvSpPr>
              <a:spLocks noChangeArrowheads="1"/>
            </p:cNvSpPr>
            <p:nvPr/>
          </p:nvSpPr>
          <p:spPr bwMode="auto">
            <a:xfrm>
              <a:off x="1120" y="3741"/>
              <a:ext cx="115" cy="96"/>
            </a:xfrm>
            <a:prstGeom prst="rect">
              <a:avLst/>
            </a:prstGeom>
            <a:grpFill/>
            <a:ln w="9525">
              <a:noFill/>
              <a:miter lim="800000"/>
              <a:headEnd/>
              <a:tailEnd/>
            </a:ln>
          </p:spPr>
          <p:txBody>
            <a:bodyPr wrap="none" lIns="0" tIns="0" rIns="0" bIns="0">
              <a:spAutoFit/>
            </a:bodyPr>
            <a:lstStyle/>
            <a:p>
              <a:pPr>
                <a:defRPr/>
              </a:pPr>
              <a:r>
                <a:rPr lang="es-ES" sz="1000">
                  <a:solidFill>
                    <a:srgbClr val="000000"/>
                  </a:solidFill>
                </a:rPr>
                <a:t>-62</a:t>
              </a:r>
              <a:endParaRPr lang="es-ES"/>
            </a:p>
          </p:txBody>
        </p:sp>
        <p:sp>
          <p:nvSpPr>
            <p:cNvPr id="34960" name="Rectangle 144"/>
            <p:cNvSpPr>
              <a:spLocks noChangeArrowheads="1"/>
            </p:cNvSpPr>
            <p:nvPr/>
          </p:nvSpPr>
          <p:spPr bwMode="auto">
            <a:xfrm>
              <a:off x="1354" y="3741"/>
              <a:ext cx="115" cy="96"/>
            </a:xfrm>
            <a:prstGeom prst="rect">
              <a:avLst/>
            </a:prstGeom>
            <a:grpFill/>
            <a:ln w="9525">
              <a:noFill/>
              <a:miter lim="800000"/>
              <a:headEnd/>
              <a:tailEnd/>
            </a:ln>
          </p:spPr>
          <p:txBody>
            <a:bodyPr wrap="none" lIns="0" tIns="0" rIns="0" bIns="0">
              <a:spAutoFit/>
            </a:bodyPr>
            <a:lstStyle/>
            <a:p>
              <a:pPr>
                <a:defRPr/>
              </a:pPr>
              <a:r>
                <a:rPr lang="es-ES" sz="1000">
                  <a:solidFill>
                    <a:srgbClr val="000000"/>
                  </a:solidFill>
                </a:rPr>
                <a:t>-61</a:t>
              </a:r>
              <a:endParaRPr lang="es-ES"/>
            </a:p>
          </p:txBody>
        </p:sp>
        <p:sp>
          <p:nvSpPr>
            <p:cNvPr id="34961" name="Rectangle 145"/>
            <p:cNvSpPr>
              <a:spLocks noChangeArrowheads="1"/>
            </p:cNvSpPr>
            <p:nvPr/>
          </p:nvSpPr>
          <p:spPr bwMode="auto">
            <a:xfrm>
              <a:off x="1588" y="3741"/>
              <a:ext cx="115" cy="96"/>
            </a:xfrm>
            <a:prstGeom prst="rect">
              <a:avLst/>
            </a:prstGeom>
            <a:grpFill/>
            <a:ln w="9525">
              <a:noFill/>
              <a:miter lim="800000"/>
              <a:headEnd/>
              <a:tailEnd/>
            </a:ln>
          </p:spPr>
          <p:txBody>
            <a:bodyPr wrap="none" lIns="0" tIns="0" rIns="0" bIns="0">
              <a:spAutoFit/>
            </a:bodyPr>
            <a:lstStyle/>
            <a:p>
              <a:pPr>
                <a:defRPr/>
              </a:pPr>
              <a:r>
                <a:rPr lang="es-ES" sz="1000">
                  <a:solidFill>
                    <a:srgbClr val="000000"/>
                  </a:solidFill>
                </a:rPr>
                <a:t>-60</a:t>
              </a:r>
              <a:endParaRPr lang="es-ES"/>
            </a:p>
          </p:txBody>
        </p:sp>
        <p:sp>
          <p:nvSpPr>
            <p:cNvPr id="34962" name="Rectangle 146"/>
            <p:cNvSpPr>
              <a:spLocks noChangeArrowheads="1"/>
            </p:cNvSpPr>
            <p:nvPr/>
          </p:nvSpPr>
          <p:spPr bwMode="auto">
            <a:xfrm>
              <a:off x="1822" y="3741"/>
              <a:ext cx="115" cy="96"/>
            </a:xfrm>
            <a:prstGeom prst="rect">
              <a:avLst/>
            </a:prstGeom>
            <a:grpFill/>
            <a:ln w="9525">
              <a:noFill/>
              <a:miter lim="800000"/>
              <a:headEnd/>
              <a:tailEnd/>
            </a:ln>
          </p:spPr>
          <p:txBody>
            <a:bodyPr wrap="none" lIns="0" tIns="0" rIns="0" bIns="0">
              <a:spAutoFit/>
            </a:bodyPr>
            <a:lstStyle/>
            <a:p>
              <a:pPr>
                <a:defRPr/>
              </a:pPr>
              <a:r>
                <a:rPr lang="es-ES" sz="1000">
                  <a:solidFill>
                    <a:srgbClr val="000000"/>
                  </a:solidFill>
                </a:rPr>
                <a:t>-59</a:t>
              </a:r>
              <a:endParaRPr lang="es-ES"/>
            </a:p>
          </p:txBody>
        </p:sp>
        <p:sp>
          <p:nvSpPr>
            <p:cNvPr id="34963" name="Rectangle 147"/>
            <p:cNvSpPr>
              <a:spLocks noChangeArrowheads="1"/>
            </p:cNvSpPr>
            <p:nvPr/>
          </p:nvSpPr>
          <p:spPr bwMode="auto">
            <a:xfrm>
              <a:off x="2056" y="3741"/>
              <a:ext cx="115" cy="96"/>
            </a:xfrm>
            <a:prstGeom prst="rect">
              <a:avLst/>
            </a:prstGeom>
            <a:grpFill/>
            <a:ln w="9525">
              <a:noFill/>
              <a:miter lim="800000"/>
              <a:headEnd/>
              <a:tailEnd/>
            </a:ln>
          </p:spPr>
          <p:txBody>
            <a:bodyPr wrap="none" lIns="0" tIns="0" rIns="0" bIns="0">
              <a:spAutoFit/>
            </a:bodyPr>
            <a:lstStyle/>
            <a:p>
              <a:pPr>
                <a:defRPr/>
              </a:pPr>
              <a:r>
                <a:rPr lang="es-ES" sz="1000">
                  <a:solidFill>
                    <a:srgbClr val="000000"/>
                  </a:solidFill>
                </a:rPr>
                <a:t>-58</a:t>
              </a:r>
              <a:endParaRPr lang="es-ES"/>
            </a:p>
          </p:txBody>
        </p:sp>
        <p:sp>
          <p:nvSpPr>
            <p:cNvPr id="34964" name="Rectangle 148"/>
            <p:cNvSpPr>
              <a:spLocks noChangeArrowheads="1"/>
            </p:cNvSpPr>
            <p:nvPr/>
          </p:nvSpPr>
          <p:spPr bwMode="auto">
            <a:xfrm>
              <a:off x="2290" y="3741"/>
              <a:ext cx="115" cy="96"/>
            </a:xfrm>
            <a:prstGeom prst="rect">
              <a:avLst/>
            </a:prstGeom>
            <a:grpFill/>
            <a:ln w="9525">
              <a:noFill/>
              <a:miter lim="800000"/>
              <a:headEnd/>
              <a:tailEnd/>
            </a:ln>
          </p:spPr>
          <p:txBody>
            <a:bodyPr wrap="none" lIns="0" tIns="0" rIns="0" bIns="0">
              <a:spAutoFit/>
            </a:bodyPr>
            <a:lstStyle/>
            <a:p>
              <a:pPr>
                <a:defRPr/>
              </a:pPr>
              <a:r>
                <a:rPr lang="es-ES" sz="1000">
                  <a:solidFill>
                    <a:srgbClr val="000000"/>
                  </a:solidFill>
                </a:rPr>
                <a:t>-57</a:t>
              </a:r>
              <a:endParaRPr lang="es-ES"/>
            </a:p>
          </p:txBody>
        </p:sp>
        <p:sp>
          <p:nvSpPr>
            <p:cNvPr id="34965" name="Rectangle 149"/>
            <p:cNvSpPr>
              <a:spLocks noChangeArrowheads="1"/>
            </p:cNvSpPr>
            <p:nvPr/>
          </p:nvSpPr>
          <p:spPr bwMode="auto">
            <a:xfrm>
              <a:off x="2524" y="3741"/>
              <a:ext cx="115" cy="96"/>
            </a:xfrm>
            <a:prstGeom prst="rect">
              <a:avLst/>
            </a:prstGeom>
            <a:grpFill/>
            <a:ln w="9525">
              <a:noFill/>
              <a:miter lim="800000"/>
              <a:headEnd/>
              <a:tailEnd/>
            </a:ln>
          </p:spPr>
          <p:txBody>
            <a:bodyPr wrap="none" lIns="0" tIns="0" rIns="0" bIns="0">
              <a:spAutoFit/>
            </a:bodyPr>
            <a:lstStyle/>
            <a:p>
              <a:pPr>
                <a:defRPr/>
              </a:pPr>
              <a:r>
                <a:rPr lang="es-ES" sz="1000">
                  <a:solidFill>
                    <a:srgbClr val="000000"/>
                  </a:solidFill>
                </a:rPr>
                <a:t>-56</a:t>
              </a:r>
              <a:endParaRPr lang="es-ES"/>
            </a:p>
          </p:txBody>
        </p:sp>
        <p:sp>
          <p:nvSpPr>
            <p:cNvPr id="34966" name="Rectangle 150"/>
            <p:cNvSpPr>
              <a:spLocks noChangeArrowheads="1"/>
            </p:cNvSpPr>
            <p:nvPr/>
          </p:nvSpPr>
          <p:spPr bwMode="auto">
            <a:xfrm>
              <a:off x="1341" y="3873"/>
              <a:ext cx="448" cy="125"/>
            </a:xfrm>
            <a:prstGeom prst="rect">
              <a:avLst/>
            </a:prstGeom>
            <a:noFill/>
            <a:ln w="9525">
              <a:noFill/>
              <a:miter lim="800000"/>
              <a:headEnd/>
              <a:tailEnd/>
            </a:ln>
          </p:spPr>
          <p:txBody>
            <a:bodyPr wrap="none" lIns="0" tIns="0" rIns="0" bIns="0">
              <a:spAutoFit/>
            </a:bodyPr>
            <a:lstStyle/>
            <a:p>
              <a:pPr>
                <a:defRPr/>
              </a:pPr>
              <a:r>
                <a:rPr lang="es-ES" sz="1300" b="1" dirty="0"/>
                <a:t>Longitud</a:t>
              </a:r>
              <a:endParaRPr lang="es-ES" dirty="0"/>
            </a:p>
          </p:txBody>
        </p:sp>
        <p:sp>
          <p:nvSpPr>
            <p:cNvPr id="34967" name="Line 151"/>
            <p:cNvSpPr>
              <a:spLocks noChangeShapeType="1"/>
            </p:cNvSpPr>
            <p:nvPr/>
          </p:nvSpPr>
          <p:spPr bwMode="auto">
            <a:xfrm>
              <a:off x="463" y="542"/>
              <a:ext cx="2105" cy="1"/>
            </a:xfrm>
            <a:prstGeom prst="line">
              <a:avLst/>
            </a:prstGeom>
            <a:grpFill/>
            <a:ln w="0">
              <a:solidFill>
                <a:srgbClr val="000000"/>
              </a:solidFill>
              <a:round/>
              <a:headEnd/>
              <a:tailEnd/>
            </a:ln>
          </p:spPr>
          <p:txBody>
            <a:bodyPr/>
            <a:lstStyle/>
            <a:p>
              <a:pPr>
                <a:defRPr/>
              </a:pPr>
              <a:endParaRPr lang="es-AR"/>
            </a:p>
          </p:txBody>
        </p:sp>
        <p:sp>
          <p:nvSpPr>
            <p:cNvPr id="34968" name="Line 152"/>
            <p:cNvSpPr>
              <a:spLocks noChangeShapeType="1"/>
            </p:cNvSpPr>
            <p:nvPr/>
          </p:nvSpPr>
          <p:spPr bwMode="auto">
            <a:xfrm flipV="1">
              <a:off x="463" y="506"/>
              <a:ext cx="1" cy="36"/>
            </a:xfrm>
            <a:prstGeom prst="line">
              <a:avLst/>
            </a:prstGeom>
            <a:grpFill/>
            <a:ln w="0">
              <a:solidFill>
                <a:srgbClr val="000000"/>
              </a:solidFill>
              <a:round/>
              <a:headEnd/>
              <a:tailEnd/>
            </a:ln>
          </p:spPr>
          <p:txBody>
            <a:bodyPr/>
            <a:lstStyle/>
            <a:p>
              <a:pPr>
                <a:defRPr/>
              </a:pPr>
              <a:endParaRPr lang="es-AR"/>
            </a:p>
          </p:txBody>
        </p:sp>
        <p:sp>
          <p:nvSpPr>
            <p:cNvPr id="34969" name="Line 153"/>
            <p:cNvSpPr>
              <a:spLocks noChangeShapeType="1"/>
            </p:cNvSpPr>
            <p:nvPr/>
          </p:nvSpPr>
          <p:spPr bwMode="auto">
            <a:xfrm flipV="1">
              <a:off x="697" y="506"/>
              <a:ext cx="1" cy="36"/>
            </a:xfrm>
            <a:prstGeom prst="line">
              <a:avLst/>
            </a:prstGeom>
            <a:grpFill/>
            <a:ln w="0">
              <a:solidFill>
                <a:srgbClr val="000000"/>
              </a:solidFill>
              <a:round/>
              <a:headEnd/>
              <a:tailEnd/>
            </a:ln>
          </p:spPr>
          <p:txBody>
            <a:bodyPr/>
            <a:lstStyle/>
            <a:p>
              <a:pPr>
                <a:defRPr/>
              </a:pPr>
              <a:endParaRPr lang="es-AR"/>
            </a:p>
          </p:txBody>
        </p:sp>
        <p:sp>
          <p:nvSpPr>
            <p:cNvPr id="34970" name="Line 154"/>
            <p:cNvSpPr>
              <a:spLocks noChangeShapeType="1"/>
            </p:cNvSpPr>
            <p:nvPr/>
          </p:nvSpPr>
          <p:spPr bwMode="auto">
            <a:xfrm flipV="1">
              <a:off x="931" y="506"/>
              <a:ext cx="1" cy="36"/>
            </a:xfrm>
            <a:prstGeom prst="line">
              <a:avLst/>
            </a:prstGeom>
            <a:grpFill/>
            <a:ln w="0">
              <a:solidFill>
                <a:srgbClr val="000000"/>
              </a:solidFill>
              <a:round/>
              <a:headEnd/>
              <a:tailEnd/>
            </a:ln>
          </p:spPr>
          <p:txBody>
            <a:bodyPr/>
            <a:lstStyle/>
            <a:p>
              <a:pPr>
                <a:defRPr/>
              </a:pPr>
              <a:endParaRPr lang="es-AR"/>
            </a:p>
          </p:txBody>
        </p:sp>
        <p:sp>
          <p:nvSpPr>
            <p:cNvPr id="34971" name="Line 155"/>
            <p:cNvSpPr>
              <a:spLocks noChangeShapeType="1"/>
            </p:cNvSpPr>
            <p:nvPr/>
          </p:nvSpPr>
          <p:spPr bwMode="auto">
            <a:xfrm flipV="1">
              <a:off x="1165" y="506"/>
              <a:ext cx="1" cy="36"/>
            </a:xfrm>
            <a:prstGeom prst="line">
              <a:avLst/>
            </a:prstGeom>
            <a:grpFill/>
            <a:ln w="0">
              <a:solidFill>
                <a:srgbClr val="000000"/>
              </a:solidFill>
              <a:round/>
              <a:headEnd/>
              <a:tailEnd/>
            </a:ln>
          </p:spPr>
          <p:txBody>
            <a:bodyPr/>
            <a:lstStyle/>
            <a:p>
              <a:pPr>
                <a:defRPr/>
              </a:pPr>
              <a:endParaRPr lang="es-AR"/>
            </a:p>
          </p:txBody>
        </p:sp>
        <p:sp>
          <p:nvSpPr>
            <p:cNvPr id="34972" name="Line 156"/>
            <p:cNvSpPr>
              <a:spLocks noChangeShapeType="1"/>
            </p:cNvSpPr>
            <p:nvPr/>
          </p:nvSpPr>
          <p:spPr bwMode="auto">
            <a:xfrm flipV="1">
              <a:off x="1399" y="506"/>
              <a:ext cx="1" cy="36"/>
            </a:xfrm>
            <a:prstGeom prst="line">
              <a:avLst/>
            </a:prstGeom>
            <a:grpFill/>
            <a:ln w="0">
              <a:solidFill>
                <a:srgbClr val="000000"/>
              </a:solidFill>
              <a:round/>
              <a:headEnd/>
              <a:tailEnd/>
            </a:ln>
          </p:spPr>
          <p:txBody>
            <a:bodyPr/>
            <a:lstStyle/>
            <a:p>
              <a:pPr>
                <a:defRPr/>
              </a:pPr>
              <a:endParaRPr lang="es-AR"/>
            </a:p>
          </p:txBody>
        </p:sp>
        <p:sp>
          <p:nvSpPr>
            <p:cNvPr id="34973" name="Line 157"/>
            <p:cNvSpPr>
              <a:spLocks noChangeShapeType="1"/>
            </p:cNvSpPr>
            <p:nvPr/>
          </p:nvSpPr>
          <p:spPr bwMode="auto">
            <a:xfrm flipV="1">
              <a:off x="1633" y="506"/>
              <a:ext cx="1" cy="36"/>
            </a:xfrm>
            <a:prstGeom prst="line">
              <a:avLst/>
            </a:prstGeom>
            <a:grpFill/>
            <a:ln w="0">
              <a:solidFill>
                <a:srgbClr val="000000"/>
              </a:solidFill>
              <a:round/>
              <a:headEnd/>
              <a:tailEnd/>
            </a:ln>
          </p:spPr>
          <p:txBody>
            <a:bodyPr/>
            <a:lstStyle/>
            <a:p>
              <a:pPr>
                <a:defRPr/>
              </a:pPr>
              <a:endParaRPr lang="es-AR"/>
            </a:p>
          </p:txBody>
        </p:sp>
        <p:sp>
          <p:nvSpPr>
            <p:cNvPr id="34974" name="Line 158"/>
            <p:cNvSpPr>
              <a:spLocks noChangeShapeType="1"/>
            </p:cNvSpPr>
            <p:nvPr/>
          </p:nvSpPr>
          <p:spPr bwMode="auto">
            <a:xfrm flipV="1">
              <a:off x="1866" y="506"/>
              <a:ext cx="1" cy="36"/>
            </a:xfrm>
            <a:prstGeom prst="line">
              <a:avLst/>
            </a:prstGeom>
            <a:grpFill/>
            <a:ln w="0">
              <a:solidFill>
                <a:srgbClr val="000000"/>
              </a:solidFill>
              <a:round/>
              <a:headEnd/>
              <a:tailEnd/>
            </a:ln>
          </p:spPr>
          <p:txBody>
            <a:bodyPr/>
            <a:lstStyle/>
            <a:p>
              <a:pPr>
                <a:defRPr/>
              </a:pPr>
              <a:endParaRPr lang="es-AR"/>
            </a:p>
          </p:txBody>
        </p:sp>
        <p:sp>
          <p:nvSpPr>
            <p:cNvPr id="34975" name="Line 159"/>
            <p:cNvSpPr>
              <a:spLocks noChangeShapeType="1"/>
            </p:cNvSpPr>
            <p:nvPr/>
          </p:nvSpPr>
          <p:spPr bwMode="auto">
            <a:xfrm flipV="1">
              <a:off x="2101" y="506"/>
              <a:ext cx="1" cy="36"/>
            </a:xfrm>
            <a:prstGeom prst="line">
              <a:avLst/>
            </a:prstGeom>
            <a:grpFill/>
            <a:ln w="0">
              <a:solidFill>
                <a:srgbClr val="000000"/>
              </a:solidFill>
              <a:round/>
              <a:headEnd/>
              <a:tailEnd/>
            </a:ln>
          </p:spPr>
          <p:txBody>
            <a:bodyPr/>
            <a:lstStyle/>
            <a:p>
              <a:pPr>
                <a:defRPr/>
              </a:pPr>
              <a:endParaRPr lang="es-AR"/>
            </a:p>
          </p:txBody>
        </p:sp>
        <p:sp>
          <p:nvSpPr>
            <p:cNvPr id="34976" name="Line 160"/>
            <p:cNvSpPr>
              <a:spLocks noChangeShapeType="1"/>
            </p:cNvSpPr>
            <p:nvPr/>
          </p:nvSpPr>
          <p:spPr bwMode="auto">
            <a:xfrm flipV="1">
              <a:off x="2334" y="506"/>
              <a:ext cx="1" cy="36"/>
            </a:xfrm>
            <a:prstGeom prst="line">
              <a:avLst/>
            </a:prstGeom>
            <a:grpFill/>
            <a:ln w="0">
              <a:solidFill>
                <a:srgbClr val="000000"/>
              </a:solidFill>
              <a:round/>
              <a:headEnd/>
              <a:tailEnd/>
            </a:ln>
          </p:spPr>
          <p:txBody>
            <a:bodyPr/>
            <a:lstStyle/>
            <a:p>
              <a:pPr>
                <a:defRPr/>
              </a:pPr>
              <a:endParaRPr lang="es-AR"/>
            </a:p>
          </p:txBody>
        </p:sp>
        <p:sp>
          <p:nvSpPr>
            <p:cNvPr id="34977" name="Line 161"/>
            <p:cNvSpPr>
              <a:spLocks noChangeShapeType="1"/>
            </p:cNvSpPr>
            <p:nvPr/>
          </p:nvSpPr>
          <p:spPr bwMode="auto">
            <a:xfrm flipV="1">
              <a:off x="2568" y="506"/>
              <a:ext cx="1" cy="36"/>
            </a:xfrm>
            <a:prstGeom prst="line">
              <a:avLst/>
            </a:prstGeom>
            <a:grpFill/>
            <a:ln w="0">
              <a:solidFill>
                <a:srgbClr val="000000"/>
              </a:solidFill>
              <a:round/>
              <a:headEnd/>
              <a:tailEnd/>
            </a:ln>
          </p:spPr>
          <p:txBody>
            <a:bodyPr/>
            <a:lstStyle/>
            <a:p>
              <a:pPr>
                <a:defRPr/>
              </a:pPr>
              <a:endParaRPr lang="es-AR"/>
            </a:p>
          </p:txBody>
        </p:sp>
        <p:sp>
          <p:nvSpPr>
            <p:cNvPr id="34978" name="Line 162"/>
            <p:cNvSpPr>
              <a:spLocks noChangeShapeType="1"/>
            </p:cNvSpPr>
            <p:nvPr/>
          </p:nvSpPr>
          <p:spPr bwMode="auto">
            <a:xfrm flipV="1">
              <a:off x="463" y="542"/>
              <a:ext cx="1" cy="3166"/>
            </a:xfrm>
            <a:prstGeom prst="line">
              <a:avLst/>
            </a:prstGeom>
            <a:grpFill/>
            <a:ln w="0">
              <a:solidFill>
                <a:srgbClr val="000000"/>
              </a:solidFill>
              <a:round/>
              <a:headEnd/>
              <a:tailEnd/>
            </a:ln>
          </p:spPr>
          <p:txBody>
            <a:bodyPr/>
            <a:lstStyle/>
            <a:p>
              <a:pPr>
                <a:defRPr/>
              </a:pPr>
              <a:endParaRPr lang="es-AR"/>
            </a:p>
          </p:txBody>
        </p:sp>
        <p:sp>
          <p:nvSpPr>
            <p:cNvPr id="34979" name="Line 163"/>
            <p:cNvSpPr>
              <a:spLocks noChangeShapeType="1"/>
            </p:cNvSpPr>
            <p:nvPr/>
          </p:nvSpPr>
          <p:spPr bwMode="auto">
            <a:xfrm flipH="1">
              <a:off x="433" y="3708"/>
              <a:ext cx="30" cy="1"/>
            </a:xfrm>
            <a:prstGeom prst="line">
              <a:avLst/>
            </a:prstGeom>
            <a:grpFill/>
            <a:ln w="0">
              <a:solidFill>
                <a:srgbClr val="000000"/>
              </a:solidFill>
              <a:round/>
              <a:headEnd/>
              <a:tailEnd/>
            </a:ln>
          </p:spPr>
          <p:txBody>
            <a:bodyPr/>
            <a:lstStyle/>
            <a:p>
              <a:pPr>
                <a:defRPr/>
              </a:pPr>
              <a:endParaRPr lang="es-AR"/>
            </a:p>
          </p:txBody>
        </p:sp>
        <p:sp>
          <p:nvSpPr>
            <p:cNvPr id="34980" name="Line 164"/>
            <p:cNvSpPr>
              <a:spLocks noChangeShapeType="1"/>
            </p:cNvSpPr>
            <p:nvPr/>
          </p:nvSpPr>
          <p:spPr bwMode="auto">
            <a:xfrm flipH="1">
              <a:off x="433" y="3444"/>
              <a:ext cx="30" cy="1"/>
            </a:xfrm>
            <a:prstGeom prst="line">
              <a:avLst/>
            </a:prstGeom>
            <a:grpFill/>
            <a:ln w="0">
              <a:solidFill>
                <a:srgbClr val="000000"/>
              </a:solidFill>
              <a:round/>
              <a:headEnd/>
              <a:tailEnd/>
            </a:ln>
          </p:spPr>
          <p:txBody>
            <a:bodyPr/>
            <a:lstStyle/>
            <a:p>
              <a:pPr>
                <a:defRPr/>
              </a:pPr>
              <a:endParaRPr lang="es-AR"/>
            </a:p>
          </p:txBody>
        </p:sp>
        <p:sp>
          <p:nvSpPr>
            <p:cNvPr id="34981" name="Line 165"/>
            <p:cNvSpPr>
              <a:spLocks noChangeShapeType="1"/>
            </p:cNvSpPr>
            <p:nvPr/>
          </p:nvSpPr>
          <p:spPr bwMode="auto">
            <a:xfrm flipH="1">
              <a:off x="433" y="3180"/>
              <a:ext cx="30" cy="1"/>
            </a:xfrm>
            <a:prstGeom prst="line">
              <a:avLst/>
            </a:prstGeom>
            <a:grpFill/>
            <a:ln w="0">
              <a:solidFill>
                <a:srgbClr val="000000"/>
              </a:solidFill>
              <a:round/>
              <a:headEnd/>
              <a:tailEnd/>
            </a:ln>
          </p:spPr>
          <p:txBody>
            <a:bodyPr/>
            <a:lstStyle/>
            <a:p>
              <a:pPr>
                <a:defRPr/>
              </a:pPr>
              <a:endParaRPr lang="es-AR"/>
            </a:p>
          </p:txBody>
        </p:sp>
        <p:sp>
          <p:nvSpPr>
            <p:cNvPr id="34982" name="Line 166"/>
            <p:cNvSpPr>
              <a:spLocks noChangeShapeType="1"/>
            </p:cNvSpPr>
            <p:nvPr/>
          </p:nvSpPr>
          <p:spPr bwMode="auto">
            <a:xfrm flipH="1">
              <a:off x="433" y="2917"/>
              <a:ext cx="30" cy="1"/>
            </a:xfrm>
            <a:prstGeom prst="line">
              <a:avLst/>
            </a:prstGeom>
            <a:grpFill/>
            <a:ln w="0">
              <a:solidFill>
                <a:srgbClr val="000000"/>
              </a:solidFill>
              <a:round/>
              <a:headEnd/>
              <a:tailEnd/>
            </a:ln>
          </p:spPr>
          <p:txBody>
            <a:bodyPr/>
            <a:lstStyle/>
            <a:p>
              <a:pPr>
                <a:defRPr/>
              </a:pPr>
              <a:endParaRPr lang="es-AR"/>
            </a:p>
          </p:txBody>
        </p:sp>
        <p:sp>
          <p:nvSpPr>
            <p:cNvPr id="34983" name="Line 167"/>
            <p:cNvSpPr>
              <a:spLocks noChangeShapeType="1"/>
            </p:cNvSpPr>
            <p:nvPr/>
          </p:nvSpPr>
          <p:spPr bwMode="auto">
            <a:xfrm flipH="1">
              <a:off x="433" y="2652"/>
              <a:ext cx="30" cy="1"/>
            </a:xfrm>
            <a:prstGeom prst="line">
              <a:avLst/>
            </a:prstGeom>
            <a:grpFill/>
            <a:ln w="0">
              <a:solidFill>
                <a:srgbClr val="000000"/>
              </a:solidFill>
              <a:round/>
              <a:headEnd/>
              <a:tailEnd/>
            </a:ln>
          </p:spPr>
          <p:txBody>
            <a:bodyPr/>
            <a:lstStyle/>
            <a:p>
              <a:pPr>
                <a:defRPr/>
              </a:pPr>
              <a:endParaRPr lang="es-AR"/>
            </a:p>
          </p:txBody>
        </p:sp>
        <p:sp>
          <p:nvSpPr>
            <p:cNvPr id="34984" name="Line 168"/>
            <p:cNvSpPr>
              <a:spLocks noChangeShapeType="1"/>
            </p:cNvSpPr>
            <p:nvPr/>
          </p:nvSpPr>
          <p:spPr bwMode="auto">
            <a:xfrm flipH="1">
              <a:off x="433" y="2389"/>
              <a:ext cx="30" cy="1"/>
            </a:xfrm>
            <a:prstGeom prst="line">
              <a:avLst/>
            </a:prstGeom>
            <a:grpFill/>
            <a:ln w="0">
              <a:solidFill>
                <a:srgbClr val="000000"/>
              </a:solidFill>
              <a:round/>
              <a:headEnd/>
              <a:tailEnd/>
            </a:ln>
          </p:spPr>
          <p:txBody>
            <a:bodyPr/>
            <a:lstStyle/>
            <a:p>
              <a:pPr>
                <a:defRPr/>
              </a:pPr>
              <a:endParaRPr lang="es-AR"/>
            </a:p>
          </p:txBody>
        </p:sp>
        <p:sp>
          <p:nvSpPr>
            <p:cNvPr id="34985" name="Line 169"/>
            <p:cNvSpPr>
              <a:spLocks noChangeShapeType="1"/>
            </p:cNvSpPr>
            <p:nvPr/>
          </p:nvSpPr>
          <p:spPr bwMode="auto">
            <a:xfrm flipH="1">
              <a:off x="433" y="2125"/>
              <a:ext cx="30" cy="1"/>
            </a:xfrm>
            <a:prstGeom prst="line">
              <a:avLst/>
            </a:prstGeom>
            <a:grpFill/>
            <a:ln w="0">
              <a:solidFill>
                <a:srgbClr val="000000"/>
              </a:solidFill>
              <a:round/>
              <a:headEnd/>
              <a:tailEnd/>
            </a:ln>
          </p:spPr>
          <p:txBody>
            <a:bodyPr/>
            <a:lstStyle/>
            <a:p>
              <a:pPr>
                <a:defRPr/>
              </a:pPr>
              <a:endParaRPr lang="es-AR"/>
            </a:p>
          </p:txBody>
        </p:sp>
        <p:sp>
          <p:nvSpPr>
            <p:cNvPr id="34986" name="Line 170"/>
            <p:cNvSpPr>
              <a:spLocks noChangeShapeType="1"/>
            </p:cNvSpPr>
            <p:nvPr/>
          </p:nvSpPr>
          <p:spPr bwMode="auto">
            <a:xfrm flipH="1">
              <a:off x="433" y="1861"/>
              <a:ext cx="30" cy="1"/>
            </a:xfrm>
            <a:prstGeom prst="line">
              <a:avLst/>
            </a:prstGeom>
            <a:grpFill/>
            <a:ln w="0">
              <a:solidFill>
                <a:srgbClr val="000000"/>
              </a:solidFill>
              <a:round/>
              <a:headEnd/>
              <a:tailEnd/>
            </a:ln>
          </p:spPr>
          <p:txBody>
            <a:bodyPr/>
            <a:lstStyle/>
            <a:p>
              <a:pPr>
                <a:defRPr/>
              </a:pPr>
              <a:endParaRPr lang="es-AR"/>
            </a:p>
          </p:txBody>
        </p:sp>
        <p:sp>
          <p:nvSpPr>
            <p:cNvPr id="34987" name="Line 171"/>
            <p:cNvSpPr>
              <a:spLocks noChangeShapeType="1"/>
            </p:cNvSpPr>
            <p:nvPr/>
          </p:nvSpPr>
          <p:spPr bwMode="auto">
            <a:xfrm flipH="1">
              <a:off x="433" y="1597"/>
              <a:ext cx="30" cy="1"/>
            </a:xfrm>
            <a:prstGeom prst="line">
              <a:avLst/>
            </a:prstGeom>
            <a:grpFill/>
            <a:ln w="0">
              <a:solidFill>
                <a:srgbClr val="000000"/>
              </a:solidFill>
              <a:round/>
              <a:headEnd/>
              <a:tailEnd/>
            </a:ln>
          </p:spPr>
          <p:txBody>
            <a:bodyPr/>
            <a:lstStyle/>
            <a:p>
              <a:pPr>
                <a:defRPr/>
              </a:pPr>
              <a:endParaRPr lang="es-AR"/>
            </a:p>
          </p:txBody>
        </p:sp>
        <p:sp>
          <p:nvSpPr>
            <p:cNvPr id="34988" name="Line 172"/>
            <p:cNvSpPr>
              <a:spLocks noChangeShapeType="1"/>
            </p:cNvSpPr>
            <p:nvPr/>
          </p:nvSpPr>
          <p:spPr bwMode="auto">
            <a:xfrm flipH="1">
              <a:off x="433" y="1333"/>
              <a:ext cx="30" cy="1"/>
            </a:xfrm>
            <a:prstGeom prst="line">
              <a:avLst/>
            </a:prstGeom>
            <a:grpFill/>
            <a:ln w="0">
              <a:solidFill>
                <a:srgbClr val="000000"/>
              </a:solidFill>
              <a:round/>
              <a:headEnd/>
              <a:tailEnd/>
            </a:ln>
          </p:spPr>
          <p:txBody>
            <a:bodyPr/>
            <a:lstStyle/>
            <a:p>
              <a:pPr>
                <a:defRPr/>
              </a:pPr>
              <a:endParaRPr lang="es-AR"/>
            </a:p>
          </p:txBody>
        </p:sp>
        <p:sp>
          <p:nvSpPr>
            <p:cNvPr id="34989" name="Line 173"/>
            <p:cNvSpPr>
              <a:spLocks noChangeShapeType="1"/>
            </p:cNvSpPr>
            <p:nvPr/>
          </p:nvSpPr>
          <p:spPr bwMode="auto">
            <a:xfrm flipH="1">
              <a:off x="433" y="1069"/>
              <a:ext cx="30" cy="1"/>
            </a:xfrm>
            <a:prstGeom prst="line">
              <a:avLst/>
            </a:prstGeom>
            <a:grpFill/>
            <a:ln w="0">
              <a:solidFill>
                <a:srgbClr val="000000"/>
              </a:solidFill>
              <a:round/>
              <a:headEnd/>
              <a:tailEnd/>
            </a:ln>
          </p:spPr>
          <p:txBody>
            <a:bodyPr/>
            <a:lstStyle/>
            <a:p>
              <a:pPr>
                <a:defRPr/>
              </a:pPr>
              <a:endParaRPr lang="es-AR"/>
            </a:p>
          </p:txBody>
        </p:sp>
        <p:sp>
          <p:nvSpPr>
            <p:cNvPr id="34990" name="Line 174"/>
            <p:cNvSpPr>
              <a:spLocks noChangeShapeType="1"/>
            </p:cNvSpPr>
            <p:nvPr/>
          </p:nvSpPr>
          <p:spPr bwMode="auto">
            <a:xfrm flipH="1">
              <a:off x="433" y="805"/>
              <a:ext cx="30" cy="1"/>
            </a:xfrm>
            <a:prstGeom prst="line">
              <a:avLst/>
            </a:prstGeom>
            <a:grpFill/>
            <a:ln w="0">
              <a:solidFill>
                <a:srgbClr val="000000"/>
              </a:solidFill>
              <a:round/>
              <a:headEnd/>
              <a:tailEnd/>
            </a:ln>
          </p:spPr>
          <p:txBody>
            <a:bodyPr/>
            <a:lstStyle/>
            <a:p>
              <a:pPr>
                <a:defRPr/>
              </a:pPr>
              <a:endParaRPr lang="es-AR"/>
            </a:p>
          </p:txBody>
        </p:sp>
        <p:sp>
          <p:nvSpPr>
            <p:cNvPr id="34991" name="Line 175"/>
            <p:cNvSpPr>
              <a:spLocks noChangeShapeType="1"/>
            </p:cNvSpPr>
            <p:nvPr/>
          </p:nvSpPr>
          <p:spPr bwMode="auto">
            <a:xfrm flipH="1">
              <a:off x="433" y="542"/>
              <a:ext cx="30" cy="1"/>
            </a:xfrm>
            <a:prstGeom prst="line">
              <a:avLst/>
            </a:prstGeom>
            <a:grpFill/>
            <a:ln w="0">
              <a:solidFill>
                <a:srgbClr val="000000"/>
              </a:solidFill>
              <a:round/>
              <a:headEnd/>
              <a:tailEnd/>
            </a:ln>
          </p:spPr>
          <p:txBody>
            <a:bodyPr/>
            <a:lstStyle/>
            <a:p>
              <a:pPr>
                <a:defRPr/>
              </a:pPr>
              <a:endParaRPr lang="es-AR"/>
            </a:p>
          </p:txBody>
        </p:sp>
        <p:sp>
          <p:nvSpPr>
            <p:cNvPr id="34992" name="Rectangle 176"/>
            <p:cNvSpPr>
              <a:spLocks noChangeArrowheads="1"/>
            </p:cNvSpPr>
            <p:nvPr/>
          </p:nvSpPr>
          <p:spPr bwMode="auto">
            <a:xfrm>
              <a:off x="344" y="3668"/>
              <a:ext cx="115" cy="96"/>
            </a:xfrm>
            <a:prstGeom prst="rect">
              <a:avLst/>
            </a:prstGeom>
            <a:grpFill/>
            <a:ln w="9525">
              <a:noFill/>
              <a:miter lim="800000"/>
              <a:headEnd/>
              <a:tailEnd/>
            </a:ln>
          </p:spPr>
          <p:txBody>
            <a:bodyPr wrap="none" lIns="0" tIns="0" rIns="0" bIns="0">
              <a:spAutoFit/>
            </a:bodyPr>
            <a:lstStyle/>
            <a:p>
              <a:pPr>
                <a:defRPr/>
              </a:pPr>
              <a:r>
                <a:rPr lang="es-ES" sz="1000">
                  <a:solidFill>
                    <a:srgbClr val="000000"/>
                  </a:solidFill>
                </a:rPr>
                <a:t>-42</a:t>
              </a:r>
              <a:endParaRPr lang="es-ES"/>
            </a:p>
          </p:txBody>
        </p:sp>
        <p:sp>
          <p:nvSpPr>
            <p:cNvPr id="34993" name="Rectangle 177"/>
            <p:cNvSpPr>
              <a:spLocks noChangeArrowheads="1"/>
            </p:cNvSpPr>
            <p:nvPr/>
          </p:nvSpPr>
          <p:spPr bwMode="auto">
            <a:xfrm>
              <a:off x="344" y="3404"/>
              <a:ext cx="115" cy="96"/>
            </a:xfrm>
            <a:prstGeom prst="rect">
              <a:avLst/>
            </a:prstGeom>
            <a:grpFill/>
            <a:ln w="9525">
              <a:noFill/>
              <a:miter lim="800000"/>
              <a:headEnd/>
              <a:tailEnd/>
            </a:ln>
          </p:spPr>
          <p:txBody>
            <a:bodyPr wrap="none" lIns="0" tIns="0" rIns="0" bIns="0">
              <a:spAutoFit/>
            </a:bodyPr>
            <a:lstStyle/>
            <a:p>
              <a:pPr>
                <a:defRPr/>
              </a:pPr>
              <a:r>
                <a:rPr lang="es-ES" sz="1000">
                  <a:solidFill>
                    <a:srgbClr val="000000"/>
                  </a:solidFill>
                </a:rPr>
                <a:t>-41</a:t>
              </a:r>
              <a:endParaRPr lang="es-ES"/>
            </a:p>
          </p:txBody>
        </p:sp>
        <p:sp>
          <p:nvSpPr>
            <p:cNvPr id="34994" name="Rectangle 178"/>
            <p:cNvSpPr>
              <a:spLocks noChangeArrowheads="1"/>
            </p:cNvSpPr>
            <p:nvPr/>
          </p:nvSpPr>
          <p:spPr bwMode="auto">
            <a:xfrm>
              <a:off x="344" y="3141"/>
              <a:ext cx="115" cy="96"/>
            </a:xfrm>
            <a:prstGeom prst="rect">
              <a:avLst/>
            </a:prstGeom>
            <a:grpFill/>
            <a:ln w="9525">
              <a:noFill/>
              <a:miter lim="800000"/>
              <a:headEnd/>
              <a:tailEnd/>
            </a:ln>
          </p:spPr>
          <p:txBody>
            <a:bodyPr wrap="none" lIns="0" tIns="0" rIns="0" bIns="0">
              <a:spAutoFit/>
            </a:bodyPr>
            <a:lstStyle/>
            <a:p>
              <a:pPr>
                <a:defRPr/>
              </a:pPr>
              <a:r>
                <a:rPr lang="es-ES" sz="1000">
                  <a:solidFill>
                    <a:srgbClr val="000000"/>
                  </a:solidFill>
                </a:rPr>
                <a:t>-40</a:t>
              </a:r>
              <a:endParaRPr lang="es-ES"/>
            </a:p>
          </p:txBody>
        </p:sp>
        <p:sp>
          <p:nvSpPr>
            <p:cNvPr id="34995" name="Rectangle 179"/>
            <p:cNvSpPr>
              <a:spLocks noChangeArrowheads="1"/>
            </p:cNvSpPr>
            <p:nvPr/>
          </p:nvSpPr>
          <p:spPr bwMode="auto">
            <a:xfrm>
              <a:off x="344" y="2877"/>
              <a:ext cx="115" cy="96"/>
            </a:xfrm>
            <a:prstGeom prst="rect">
              <a:avLst/>
            </a:prstGeom>
            <a:grpFill/>
            <a:ln w="9525">
              <a:noFill/>
              <a:miter lim="800000"/>
              <a:headEnd/>
              <a:tailEnd/>
            </a:ln>
          </p:spPr>
          <p:txBody>
            <a:bodyPr wrap="none" lIns="0" tIns="0" rIns="0" bIns="0">
              <a:spAutoFit/>
            </a:bodyPr>
            <a:lstStyle/>
            <a:p>
              <a:pPr>
                <a:defRPr/>
              </a:pPr>
              <a:r>
                <a:rPr lang="es-ES" sz="1000">
                  <a:solidFill>
                    <a:srgbClr val="000000"/>
                  </a:solidFill>
                </a:rPr>
                <a:t>-39</a:t>
              </a:r>
              <a:endParaRPr lang="es-ES"/>
            </a:p>
          </p:txBody>
        </p:sp>
        <p:sp>
          <p:nvSpPr>
            <p:cNvPr id="34996" name="Rectangle 180"/>
            <p:cNvSpPr>
              <a:spLocks noChangeArrowheads="1"/>
            </p:cNvSpPr>
            <p:nvPr/>
          </p:nvSpPr>
          <p:spPr bwMode="auto">
            <a:xfrm>
              <a:off x="344" y="2613"/>
              <a:ext cx="115" cy="96"/>
            </a:xfrm>
            <a:prstGeom prst="rect">
              <a:avLst/>
            </a:prstGeom>
            <a:grpFill/>
            <a:ln w="9525">
              <a:noFill/>
              <a:miter lim="800000"/>
              <a:headEnd/>
              <a:tailEnd/>
            </a:ln>
          </p:spPr>
          <p:txBody>
            <a:bodyPr wrap="none" lIns="0" tIns="0" rIns="0" bIns="0">
              <a:spAutoFit/>
            </a:bodyPr>
            <a:lstStyle/>
            <a:p>
              <a:pPr>
                <a:defRPr/>
              </a:pPr>
              <a:r>
                <a:rPr lang="es-ES" sz="1000">
                  <a:solidFill>
                    <a:srgbClr val="000000"/>
                  </a:solidFill>
                </a:rPr>
                <a:t>-38</a:t>
              </a:r>
              <a:endParaRPr lang="es-ES"/>
            </a:p>
          </p:txBody>
        </p:sp>
        <p:sp>
          <p:nvSpPr>
            <p:cNvPr id="34997" name="Rectangle 181"/>
            <p:cNvSpPr>
              <a:spLocks noChangeArrowheads="1"/>
            </p:cNvSpPr>
            <p:nvPr/>
          </p:nvSpPr>
          <p:spPr bwMode="auto">
            <a:xfrm>
              <a:off x="344" y="2349"/>
              <a:ext cx="115" cy="96"/>
            </a:xfrm>
            <a:prstGeom prst="rect">
              <a:avLst/>
            </a:prstGeom>
            <a:grpFill/>
            <a:ln w="9525">
              <a:noFill/>
              <a:miter lim="800000"/>
              <a:headEnd/>
              <a:tailEnd/>
            </a:ln>
          </p:spPr>
          <p:txBody>
            <a:bodyPr wrap="none" lIns="0" tIns="0" rIns="0" bIns="0">
              <a:spAutoFit/>
            </a:bodyPr>
            <a:lstStyle/>
            <a:p>
              <a:pPr>
                <a:defRPr/>
              </a:pPr>
              <a:r>
                <a:rPr lang="es-ES" sz="1000">
                  <a:solidFill>
                    <a:srgbClr val="000000"/>
                  </a:solidFill>
                </a:rPr>
                <a:t>-37</a:t>
              </a:r>
              <a:endParaRPr lang="es-ES"/>
            </a:p>
          </p:txBody>
        </p:sp>
        <p:sp>
          <p:nvSpPr>
            <p:cNvPr id="34998" name="Rectangle 182"/>
            <p:cNvSpPr>
              <a:spLocks noChangeArrowheads="1"/>
            </p:cNvSpPr>
            <p:nvPr/>
          </p:nvSpPr>
          <p:spPr bwMode="auto">
            <a:xfrm>
              <a:off x="344" y="2085"/>
              <a:ext cx="115" cy="96"/>
            </a:xfrm>
            <a:prstGeom prst="rect">
              <a:avLst/>
            </a:prstGeom>
            <a:grpFill/>
            <a:ln w="9525">
              <a:noFill/>
              <a:miter lim="800000"/>
              <a:headEnd/>
              <a:tailEnd/>
            </a:ln>
          </p:spPr>
          <p:txBody>
            <a:bodyPr wrap="none" lIns="0" tIns="0" rIns="0" bIns="0">
              <a:spAutoFit/>
            </a:bodyPr>
            <a:lstStyle/>
            <a:p>
              <a:pPr>
                <a:defRPr/>
              </a:pPr>
              <a:r>
                <a:rPr lang="es-ES" sz="1000">
                  <a:solidFill>
                    <a:srgbClr val="000000"/>
                  </a:solidFill>
                </a:rPr>
                <a:t>-36</a:t>
              </a:r>
              <a:endParaRPr lang="es-ES"/>
            </a:p>
          </p:txBody>
        </p:sp>
        <p:sp>
          <p:nvSpPr>
            <p:cNvPr id="34999" name="Rectangle 183"/>
            <p:cNvSpPr>
              <a:spLocks noChangeArrowheads="1"/>
            </p:cNvSpPr>
            <p:nvPr/>
          </p:nvSpPr>
          <p:spPr bwMode="auto">
            <a:xfrm>
              <a:off x="344" y="1821"/>
              <a:ext cx="115" cy="96"/>
            </a:xfrm>
            <a:prstGeom prst="rect">
              <a:avLst/>
            </a:prstGeom>
            <a:grpFill/>
            <a:ln w="9525">
              <a:noFill/>
              <a:miter lim="800000"/>
              <a:headEnd/>
              <a:tailEnd/>
            </a:ln>
          </p:spPr>
          <p:txBody>
            <a:bodyPr wrap="none" lIns="0" tIns="0" rIns="0" bIns="0">
              <a:spAutoFit/>
            </a:bodyPr>
            <a:lstStyle/>
            <a:p>
              <a:pPr>
                <a:defRPr/>
              </a:pPr>
              <a:r>
                <a:rPr lang="es-ES" sz="1000">
                  <a:solidFill>
                    <a:srgbClr val="000000"/>
                  </a:solidFill>
                </a:rPr>
                <a:t>-35</a:t>
              </a:r>
              <a:endParaRPr lang="es-ES"/>
            </a:p>
          </p:txBody>
        </p:sp>
        <p:sp>
          <p:nvSpPr>
            <p:cNvPr id="35000" name="Rectangle 184"/>
            <p:cNvSpPr>
              <a:spLocks noChangeArrowheads="1"/>
            </p:cNvSpPr>
            <p:nvPr/>
          </p:nvSpPr>
          <p:spPr bwMode="auto">
            <a:xfrm>
              <a:off x="344" y="1558"/>
              <a:ext cx="115" cy="96"/>
            </a:xfrm>
            <a:prstGeom prst="rect">
              <a:avLst/>
            </a:prstGeom>
            <a:grpFill/>
            <a:ln w="9525">
              <a:noFill/>
              <a:miter lim="800000"/>
              <a:headEnd/>
              <a:tailEnd/>
            </a:ln>
          </p:spPr>
          <p:txBody>
            <a:bodyPr wrap="none" lIns="0" tIns="0" rIns="0" bIns="0">
              <a:spAutoFit/>
            </a:bodyPr>
            <a:lstStyle/>
            <a:p>
              <a:pPr>
                <a:defRPr/>
              </a:pPr>
              <a:r>
                <a:rPr lang="es-ES" sz="1000">
                  <a:solidFill>
                    <a:srgbClr val="000000"/>
                  </a:solidFill>
                </a:rPr>
                <a:t>-34</a:t>
              </a:r>
              <a:endParaRPr lang="es-ES"/>
            </a:p>
          </p:txBody>
        </p:sp>
        <p:sp>
          <p:nvSpPr>
            <p:cNvPr id="35001" name="Rectangle 185"/>
            <p:cNvSpPr>
              <a:spLocks noChangeArrowheads="1"/>
            </p:cNvSpPr>
            <p:nvPr/>
          </p:nvSpPr>
          <p:spPr bwMode="auto">
            <a:xfrm>
              <a:off x="344" y="1294"/>
              <a:ext cx="115" cy="96"/>
            </a:xfrm>
            <a:prstGeom prst="rect">
              <a:avLst/>
            </a:prstGeom>
            <a:grpFill/>
            <a:ln w="9525">
              <a:noFill/>
              <a:miter lim="800000"/>
              <a:headEnd/>
              <a:tailEnd/>
            </a:ln>
          </p:spPr>
          <p:txBody>
            <a:bodyPr wrap="none" lIns="0" tIns="0" rIns="0" bIns="0">
              <a:spAutoFit/>
            </a:bodyPr>
            <a:lstStyle/>
            <a:p>
              <a:pPr>
                <a:defRPr/>
              </a:pPr>
              <a:r>
                <a:rPr lang="es-ES" sz="1000">
                  <a:solidFill>
                    <a:srgbClr val="000000"/>
                  </a:solidFill>
                </a:rPr>
                <a:t>-33</a:t>
              </a:r>
              <a:endParaRPr lang="es-ES"/>
            </a:p>
          </p:txBody>
        </p:sp>
        <p:sp>
          <p:nvSpPr>
            <p:cNvPr id="35002" name="Rectangle 186"/>
            <p:cNvSpPr>
              <a:spLocks noChangeArrowheads="1"/>
            </p:cNvSpPr>
            <p:nvPr/>
          </p:nvSpPr>
          <p:spPr bwMode="auto">
            <a:xfrm>
              <a:off x="344" y="1030"/>
              <a:ext cx="115" cy="96"/>
            </a:xfrm>
            <a:prstGeom prst="rect">
              <a:avLst/>
            </a:prstGeom>
            <a:grpFill/>
            <a:ln w="9525">
              <a:noFill/>
              <a:miter lim="800000"/>
              <a:headEnd/>
              <a:tailEnd/>
            </a:ln>
          </p:spPr>
          <p:txBody>
            <a:bodyPr wrap="none" lIns="0" tIns="0" rIns="0" bIns="0">
              <a:spAutoFit/>
            </a:bodyPr>
            <a:lstStyle/>
            <a:p>
              <a:pPr>
                <a:defRPr/>
              </a:pPr>
              <a:r>
                <a:rPr lang="es-ES" sz="1000">
                  <a:solidFill>
                    <a:srgbClr val="000000"/>
                  </a:solidFill>
                </a:rPr>
                <a:t>-32</a:t>
              </a:r>
              <a:endParaRPr lang="es-ES"/>
            </a:p>
          </p:txBody>
        </p:sp>
        <p:sp>
          <p:nvSpPr>
            <p:cNvPr id="35003" name="Rectangle 187"/>
            <p:cNvSpPr>
              <a:spLocks noChangeArrowheads="1"/>
            </p:cNvSpPr>
            <p:nvPr/>
          </p:nvSpPr>
          <p:spPr bwMode="auto">
            <a:xfrm>
              <a:off x="344" y="766"/>
              <a:ext cx="115" cy="96"/>
            </a:xfrm>
            <a:prstGeom prst="rect">
              <a:avLst/>
            </a:prstGeom>
            <a:grpFill/>
            <a:ln w="9525">
              <a:noFill/>
              <a:miter lim="800000"/>
              <a:headEnd/>
              <a:tailEnd/>
            </a:ln>
          </p:spPr>
          <p:txBody>
            <a:bodyPr wrap="none" lIns="0" tIns="0" rIns="0" bIns="0">
              <a:spAutoFit/>
            </a:bodyPr>
            <a:lstStyle/>
            <a:p>
              <a:pPr>
                <a:defRPr/>
              </a:pPr>
              <a:r>
                <a:rPr lang="es-ES" sz="1000">
                  <a:solidFill>
                    <a:srgbClr val="000000"/>
                  </a:solidFill>
                </a:rPr>
                <a:t>-31</a:t>
              </a:r>
              <a:endParaRPr lang="es-ES"/>
            </a:p>
          </p:txBody>
        </p:sp>
        <p:sp>
          <p:nvSpPr>
            <p:cNvPr id="35004" name="Rectangle 188"/>
            <p:cNvSpPr>
              <a:spLocks noChangeArrowheads="1"/>
            </p:cNvSpPr>
            <p:nvPr/>
          </p:nvSpPr>
          <p:spPr bwMode="auto">
            <a:xfrm>
              <a:off x="344" y="502"/>
              <a:ext cx="115" cy="96"/>
            </a:xfrm>
            <a:prstGeom prst="rect">
              <a:avLst/>
            </a:prstGeom>
            <a:grpFill/>
            <a:ln w="9525">
              <a:noFill/>
              <a:miter lim="800000"/>
              <a:headEnd/>
              <a:tailEnd/>
            </a:ln>
          </p:spPr>
          <p:txBody>
            <a:bodyPr wrap="none" lIns="0" tIns="0" rIns="0" bIns="0">
              <a:spAutoFit/>
            </a:bodyPr>
            <a:lstStyle/>
            <a:p>
              <a:pPr>
                <a:defRPr/>
              </a:pPr>
              <a:r>
                <a:rPr lang="es-ES" sz="1000">
                  <a:solidFill>
                    <a:srgbClr val="000000"/>
                  </a:solidFill>
                </a:rPr>
                <a:t>-30</a:t>
              </a:r>
              <a:endParaRPr lang="es-ES"/>
            </a:p>
          </p:txBody>
        </p:sp>
        <p:sp>
          <p:nvSpPr>
            <p:cNvPr id="35005" name="Rectangle 189"/>
            <p:cNvSpPr>
              <a:spLocks noChangeArrowheads="1"/>
            </p:cNvSpPr>
            <p:nvPr/>
          </p:nvSpPr>
          <p:spPr bwMode="auto">
            <a:xfrm rot="16200000">
              <a:off x="266" y="2158"/>
              <a:ext cx="0" cy="174"/>
            </a:xfrm>
            <a:prstGeom prst="rect">
              <a:avLst/>
            </a:prstGeom>
            <a:noFill/>
            <a:ln w="9525">
              <a:noFill/>
              <a:miter lim="800000"/>
              <a:headEnd/>
              <a:tailEnd/>
            </a:ln>
          </p:spPr>
          <p:txBody>
            <a:bodyPr wrap="none" lIns="0" tIns="0" rIns="0" bIns="0">
              <a:spAutoFit/>
            </a:bodyPr>
            <a:lstStyle/>
            <a:p>
              <a:pPr>
                <a:defRPr/>
              </a:pPr>
              <a:endParaRPr lang="es-ES" dirty="0"/>
            </a:p>
          </p:txBody>
        </p:sp>
        <p:sp>
          <p:nvSpPr>
            <p:cNvPr id="35008" name="Rectangle 192"/>
            <p:cNvSpPr>
              <a:spLocks noChangeArrowheads="1"/>
            </p:cNvSpPr>
            <p:nvPr/>
          </p:nvSpPr>
          <p:spPr bwMode="auto">
            <a:xfrm rot="16200000">
              <a:off x="265" y="2037"/>
              <a:ext cx="0" cy="174"/>
            </a:xfrm>
            <a:prstGeom prst="rect">
              <a:avLst/>
            </a:prstGeom>
            <a:grpFill/>
            <a:ln w="9525">
              <a:noFill/>
              <a:miter lim="800000"/>
              <a:headEnd/>
              <a:tailEnd/>
            </a:ln>
          </p:spPr>
          <p:txBody>
            <a:bodyPr wrap="none" lIns="0" tIns="0" rIns="0" bIns="0">
              <a:spAutoFit/>
            </a:bodyPr>
            <a:lstStyle/>
            <a:p>
              <a:pPr>
                <a:defRPr/>
              </a:pPr>
              <a:endParaRPr lang="es-ES" dirty="0"/>
            </a:p>
          </p:txBody>
        </p:sp>
        <p:sp>
          <p:nvSpPr>
            <p:cNvPr id="35011" name="Rectangle 195"/>
            <p:cNvSpPr>
              <a:spLocks noChangeArrowheads="1"/>
            </p:cNvSpPr>
            <p:nvPr/>
          </p:nvSpPr>
          <p:spPr bwMode="auto">
            <a:xfrm rot="16200000">
              <a:off x="266" y="1908"/>
              <a:ext cx="0" cy="174"/>
            </a:xfrm>
            <a:prstGeom prst="rect">
              <a:avLst/>
            </a:prstGeom>
            <a:noFill/>
            <a:ln w="9525">
              <a:noFill/>
              <a:miter lim="800000"/>
              <a:headEnd/>
              <a:tailEnd/>
            </a:ln>
          </p:spPr>
          <p:txBody>
            <a:bodyPr wrap="none" lIns="0" tIns="0" rIns="0" bIns="0">
              <a:spAutoFit/>
            </a:bodyPr>
            <a:lstStyle/>
            <a:p>
              <a:pPr>
                <a:defRPr/>
              </a:pPr>
              <a:endParaRPr lang="es-ES" dirty="0"/>
            </a:p>
          </p:txBody>
        </p:sp>
        <p:sp>
          <p:nvSpPr>
            <p:cNvPr id="35012" name="Line 196"/>
            <p:cNvSpPr>
              <a:spLocks noChangeShapeType="1"/>
            </p:cNvSpPr>
            <p:nvPr/>
          </p:nvSpPr>
          <p:spPr bwMode="auto">
            <a:xfrm flipV="1">
              <a:off x="2568" y="542"/>
              <a:ext cx="1" cy="3166"/>
            </a:xfrm>
            <a:prstGeom prst="line">
              <a:avLst/>
            </a:prstGeom>
            <a:grpFill/>
            <a:ln w="0">
              <a:solidFill>
                <a:srgbClr val="000000"/>
              </a:solidFill>
              <a:round/>
              <a:headEnd/>
              <a:tailEnd/>
            </a:ln>
          </p:spPr>
          <p:txBody>
            <a:bodyPr/>
            <a:lstStyle/>
            <a:p>
              <a:pPr>
                <a:defRPr/>
              </a:pPr>
              <a:endParaRPr lang="es-AR"/>
            </a:p>
          </p:txBody>
        </p:sp>
        <p:sp>
          <p:nvSpPr>
            <p:cNvPr id="35013" name="Line 197"/>
            <p:cNvSpPr>
              <a:spLocks noChangeShapeType="1"/>
            </p:cNvSpPr>
            <p:nvPr/>
          </p:nvSpPr>
          <p:spPr bwMode="auto">
            <a:xfrm flipH="1">
              <a:off x="2568" y="3708"/>
              <a:ext cx="32" cy="1"/>
            </a:xfrm>
            <a:prstGeom prst="line">
              <a:avLst/>
            </a:prstGeom>
            <a:grpFill/>
            <a:ln w="0">
              <a:solidFill>
                <a:srgbClr val="000000"/>
              </a:solidFill>
              <a:round/>
              <a:headEnd/>
              <a:tailEnd/>
            </a:ln>
          </p:spPr>
          <p:txBody>
            <a:bodyPr/>
            <a:lstStyle/>
            <a:p>
              <a:pPr>
                <a:defRPr/>
              </a:pPr>
              <a:endParaRPr lang="es-AR"/>
            </a:p>
          </p:txBody>
        </p:sp>
        <p:sp>
          <p:nvSpPr>
            <p:cNvPr id="35014" name="Line 198"/>
            <p:cNvSpPr>
              <a:spLocks noChangeShapeType="1"/>
            </p:cNvSpPr>
            <p:nvPr/>
          </p:nvSpPr>
          <p:spPr bwMode="auto">
            <a:xfrm flipH="1">
              <a:off x="2568" y="3444"/>
              <a:ext cx="32" cy="1"/>
            </a:xfrm>
            <a:prstGeom prst="line">
              <a:avLst/>
            </a:prstGeom>
            <a:grpFill/>
            <a:ln w="0">
              <a:solidFill>
                <a:srgbClr val="000000"/>
              </a:solidFill>
              <a:round/>
              <a:headEnd/>
              <a:tailEnd/>
            </a:ln>
          </p:spPr>
          <p:txBody>
            <a:bodyPr/>
            <a:lstStyle/>
            <a:p>
              <a:pPr>
                <a:defRPr/>
              </a:pPr>
              <a:endParaRPr lang="es-AR"/>
            </a:p>
          </p:txBody>
        </p:sp>
        <p:sp>
          <p:nvSpPr>
            <p:cNvPr id="35015" name="Line 199"/>
            <p:cNvSpPr>
              <a:spLocks noChangeShapeType="1"/>
            </p:cNvSpPr>
            <p:nvPr/>
          </p:nvSpPr>
          <p:spPr bwMode="auto">
            <a:xfrm flipH="1">
              <a:off x="2568" y="3180"/>
              <a:ext cx="32" cy="1"/>
            </a:xfrm>
            <a:prstGeom prst="line">
              <a:avLst/>
            </a:prstGeom>
            <a:grpFill/>
            <a:ln w="0">
              <a:solidFill>
                <a:srgbClr val="000000"/>
              </a:solidFill>
              <a:round/>
              <a:headEnd/>
              <a:tailEnd/>
            </a:ln>
          </p:spPr>
          <p:txBody>
            <a:bodyPr/>
            <a:lstStyle/>
            <a:p>
              <a:pPr>
                <a:defRPr/>
              </a:pPr>
              <a:endParaRPr lang="es-AR"/>
            </a:p>
          </p:txBody>
        </p:sp>
        <p:sp>
          <p:nvSpPr>
            <p:cNvPr id="35016" name="Line 200"/>
            <p:cNvSpPr>
              <a:spLocks noChangeShapeType="1"/>
            </p:cNvSpPr>
            <p:nvPr/>
          </p:nvSpPr>
          <p:spPr bwMode="auto">
            <a:xfrm flipH="1">
              <a:off x="2568" y="2917"/>
              <a:ext cx="32" cy="1"/>
            </a:xfrm>
            <a:prstGeom prst="line">
              <a:avLst/>
            </a:prstGeom>
            <a:grpFill/>
            <a:ln w="0">
              <a:solidFill>
                <a:srgbClr val="000000"/>
              </a:solidFill>
              <a:round/>
              <a:headEnd/>
              <a:tailEnd/>
            </a:ln>
          </p:spPr>
          <p:txBody>
            <a:bodyPr/>
            <a:lstStyle/>
            <a:p>
              <a:pPr>
                <a:defRPr/>
              </a:pPr>
              <a:endParaRPr lang="es-AR"/>
            </a:p>
          </p:txBody>
        </p:sp>
        <p:sp>
          <p:nvSpPr>
            <p:cNvPr id="35017" name="Line 201"/>
            <p:cNvSpPr>
              <a:spLocks noChangeShapeType="1"/>
            </p:cNvSpPr>
            <p:nvPr/>
          </p:nvSpPr>
          <p:spPr bwMode="auto">
            <a:xfrm flipH="1">
              <a:off x="2568" y="2652"/>
              <a:ext cx="32" cy="1"/>
            </a:xfrm>
            <a:prstGeom prst="line">
              <a:avLst/>
            </a:prstGeom>
            <a:grpFill/>
            <a:ln w="0">
              <a:solidFill>
                <a:srgbClr val="000000"/>
              </a:solidFill>
              <a:round/>
              <a:headEnd/>
              <a:tailEnd/>
            </a:ln>
          </p:spPr>
          <p:txBody>
            <a:bodyPr/>
            <a:lstStyle/>
            <a:p>
              <a:pPr>
                <a:defRPr/>
              </a:pPr>
              <a:endParaRPr lang="es-AR"/>
            </a:p>
          </p:txBody>
        </p:sp>
        <p:sp>
          <p:nvSpPr>
            <p:cNvPr id="35018" name="Line 202"/>
            <p:cNvSpPr>
              <a:spLocks noChangeShapeType="1"/>
            </p:cNvSpPr>
            <p:nvPr/>
          </p:nvSpPr>
          <p:spPr bwMode="auto">
            <a:xfrm flipH="1">
              <a:off x="2568" y="2389"/>
              <a:ext cx="32" cy="1"/>
            </a:xfrm>
            <a:prstGeom prst="line">
              <a:avLst/>
            </a:prstGeom>
            <a:grpFill/>
            <a:ln w="0">
              <a:solidFill>
                <a:srgbClr val="000000"/>
              </a:solidFill>
              <a:round/>
              <a:headEnd/>
              <a:tailEnd/>
            </a:ln>
          </p:spPr>
          <p:txBody>
            <a:bodyPr/>
            <a:lstStyle/>
            <a:p>
              <a:pPr>
                <a:defRPr/>
              </a:pPr>
              <a:endParaRPr lang="es-AR"/>
            </a:p>
          </p:txBody>
        </p:sp>
        <p:sp>
          <p:nvSpPr>
            <p:cNvPr id="35019" name="Line 203"/>
            <p:cNvSpPr>
              <a:spLocks noChangeShapeType="1"/>
            </p:cNvSpPr>
            <p:nvPr/>
          </p:nvSpPr>
          <p:spPr bwMode="auto">
            <a:xfrm flipH="1">
              <a:off x="2568" y="2125"/>
              <a:ext cx="32" cy="1"/>
            </a:xfrm>
            <a:prstGeom prst="line">
              <a:avLst/>
            </a:prstGeom>
            <a:grpFill/>
            <a:ln w="0">
              <a:solidFill>
                <a:srgbClr val="000000"/>
              </a:solidFill>
              <a:round/>
              <a:headEnd/>
              <a:tailEnd/>
            </a:ln>
          </p:spPr>
          <p:txBody>
            <a:bodyPr/>
            <a:lstStyle/>
            <a:p>
              <a:pPr>
                <a:defRPr/>
              </a:pPr>
              <a:endParaRPr lang="es-AR"/>
            </a:p>
          </p:txBody>
        </p:sp>
        <p:sp>
          <p:nvSpPr>
            <p:cNvPr id="35020" name="Line 204"/>
            <p:cNvSpPr>
              <a:spLocks noChangeShapeType="1"/>
            </p:cNvSpPr>
            <p:nvPr/>
          </p:nvSpPr>
          <p:spPr bwMode="auto">
            <a:xfrm flipH="1">
              <a:off x="2568" y="1861"/>
              <a:ext cx="32" cy="1"/>
            </a:xfrm>
            <a:prstGeom prst="line">
              <a:avLst/>
            </a:prstGeom>
            <a:grpFill/>
            <a:ln w="0">
              <a:solidFill>
                <a:srgbClr val="000000"/>
              </a:solidFill>
              <a:round/>
              <a:headEnd/>
              <a:tailEnd/>
            </a:ln>
          </p:spPr>
          <p:txBody>
            <a:bodyPr/>
            <a:lstStyle/>
            <a:p>
              <a:pPr>
                <a:defRPr/>
              </a:pPr>
              <a:endParaRPr lang="es-AR"/>
            </a:p>
          </p:txBody>
        </p:sp>
        <p:sp>
          <p:nvSpPr>
            <p:cNvPr id="35021" name="Line 205"/>
            <p:cNvSpPr>
              <a:spLocks noChangeShapeType="1"/>
            </p:cNvSpPr>
            <p:nvPr/>
          </p:nvSpPr>
          <p:spPr bwMode="auto">
            <a:xfrm flipH="1">
              <a:off x="2568" y="1597"/>
              <a:ext cx="32" cy="1"/>
            </a:xfrm>
            <a:prstGeom prst="line">
              <a:avLst/>
            </a:prstGeom>
            <a:grpFill/>
            <a:ln w="0">
              <a:solidFill>
                <a:srgbClr val="000000"/>
              </a:solidFill>
              <a:round/>
              <a:headEnd/>
              <a:tailEnd/>
            </a:ln>
          </p:spPr>
          <p:txBody>
            <a:bodyPr/>
            <a:lstStyle/>
            <a:p>
              <a:pPr>
                <a:defRPr/>
              </a:pPr>
              <a:endParaRPr lang="es-AR"/>
            </a:p>
          </p:txBody>
        </p:sp>
        <p:sp>
          <p:nvSpPr>
            <p:cNvPr id="35022" name="Line 206"/>
            <p:cNvSpPr>
              <a:spLocks noChangeShapeType="1"/>
            </p:cNvSpPr>
            <p:nvPr/>
          </p:nvSpPr>
          <p:spPr bwMode="auto">
            <a:xfrm flipH="1">
              <a:off x="2568" y="1333"/>
              <a:ext cx="32" cy="1"/>
            </a:xfrm>
            <a:prstGeom prst="line">
              <a:avLst/>
            </a:prstGeom>
            <a:grpFill/>
            <a:ln w="0">
              <a:solidFill>
                <a:srgbClr val="000000"/>
              </a:solidFill>
              <a:round/>
              <a:headEnd/>
              <a:tailEnd/>
            </a:ln>
          </p:spPr>
          <p:txBody>
            <a:bodyPr/>
            <a:lstStyle/>
            <a:p>
              <a:pPr>
                <a:defRPr/>
              </a:pPr>
              <a:endParaRPr lang="es-AR"/>
            </a:p>
          </p:txBody>
        </p:sp>
        <p:sp>
          <p:nvSpPr>
            <p:cNvPr id="35023" name="Line 207"/>
            <p:cNvSpPr>
              <a:spLocks noChangeShapeType="1"/>
            </p:cNvSpPr>
            <p:nvPr/>
          </p:nvSpPr>
          <p:spPr bwMode="auto">
            <a:xfrm flipH="1">
              <a:off x="2568" y="1069"/>
              <a:ext cx="32" cy="1"/>
            </a:xfrm>
            <a:prstGeom prst="line">
              <a:avLst/>
            </a:prstGeom>
            <a:grpFill/>
            <a:ln w="0">
              <a:solidFill>
                <a:srgbClr val="000000"/>
              </a:solidFill>
              <a:round/>
              <a:headEnd/>
              <a:tailEnd/>
            </a:ln>
          </p:spPr>
          <p:txBody>
            <a:bodyPr/>
            <a:lstStyle/>
            <a:p>
              <a:pPr>
                <a:defRPr/>
              </a:pPr>
              <a:endParaRPr lang="es-AR"/>
            </a:p>
          </p:txBody>
        </p:sp>
        <p:sp>
          <p:nvSpPr>
            <p:cNvPr id="35024" name="Line 208"/>
            <p:cNvSpPr>
              <a:spLocks noChangeShapeType="1"/>
            </p:cNvSpPr>
            <p:nvPr/>
          </p:nvSpPr>
          <p:spPr bwMode="auto">
            <a:xfrm flipH="1">
              <a:off x="2568" y="805"/>
              <a:ext cx="32" cy="1"/>
            </a:xfrm>
            <a:prstGeom prst="line">
              <a:avLst/>
            </a:prstGeom>
            <a:grpFill/>
            <a:ln w="0">
              <a:solidFill>
                <a:srgbClr val="000000"/>
              </a:solidFill>
              <a:round/>
              <a:headEnd/>
              <a:tailEnd/>
            </a:ln>
          </p:spPr>
          <p:txBody>
            <a:bodyPr/>
            <a:lstStyle/>
            <a:p>
              <a:pPr>
                <a:defRPr/>
              </a:pPr>
              <a:endParaRPr lang="es-AR"/>
            </a:p>
          </p:txBody>
        </p:sp>
        <p:sp>
          <p:nvSpPr>
            <p:cNvPr id="35025" name="Line 209"/>
            <p:cNvSpPr>
              <a:spLocks noChangeShapeType="1"/>
            </p:cNvSpPr>
            <p:nvPr/>
          </p:nvSpPr>
          <p:spPr bwMode="auto">
            <a:xfrm flipH="1">
              <a:off x="2568" y="542"/>
              <a:ext cx="32" cy="1"/>
            </a:xfrm>
            <a:prstGeom prst="line">
              <a:avLst/>
            </a:prstGeom>
            <a:grpFill/>
            <a:ln w="0">
              <a:solidFill>
                <a:srgbClr val="000000"/>
              </a:solidFill>
              <a:round/>
              <a:headEnd/>
              <a:tailEnd/>
            </a:ln>
          </p:spPr>
          <p:txBody>
            <a:bodyPr/>
            <a:lstStyle/>
            <a:p>
              <a:pPr>
                <a:defRPr/>
              </a:pPr>
              <a:endParaRPr lang="es-AR"/>
            </a:p>
          </p:txBody>
        </p:sp>
      </p:grpSp>
      <p:sp>
        <p:nvSpPr>
          <p:cNvPr id="6148" name="Freeform 210"/>
          <p:cNvSpPr>
            <a:spLocks/>
          </p:cNvSpPr>
          <p:nvPr/>
        </p:nvSpPr>
        <p:spPr bwMode="auto">
          <a:xfrm>
            <a:off x="1863725" y="5527675"/>
            <a:ext cx="46038" cy="25400"/>
          </a:xfrm>
          <a:custGeom>
            <a:avLst/>
            <a:gdLst>
              <a:gd name="T0" fmla="*/ 2147483647 w 89"/>
              <a:gd name="T1" fmla="*/ 0 h 47"/>
              <a:gd name="T2" fmla="*/ 2147483647 w 89"/>
              <a:gd name="T3" fmla="*/ 0 h 47"/>
              <a:gd name="T4" fmla="*/ 2147483647 w 89"/>
              <a:gd name="T5" fmla="*/ 2147483647 h 47"/>
              <a:gd name="T6" fmla="*/ 2147483647 w 89"/>
              <a:gd name="T7" fmla="*/ 2147483647 h 47"/>
              <a:gd name="T8" fmla="*/ 2147483647 w 89"/>
              <a:gd name="T9" fmla="*/ 2147483647 h 47"/>
              <a:gd name="T10" fmla="*/ 2147483647 w 89"/>
              <a:gd name="T11" fmla="*/ 2147483647 h 47"/>
              <a:gd name="T12" fmla="*/ 2147483647 w 89"/>
              <a:gd name="T13" fmla="*/ 2147483647 h 47"/>
              <a:gd name="T14" fmla="*/ 2147483647 w 89"/>
              <a:gd name="T15" fmla="*/ 2147483647 h 47"/>
              <a:gd name="T16" fmla="*/ 2147483647 w 89"/>
              <a:gd name="T17" fmla="*/ 2147483647 h 47"/>
              <a:gd name="T18" fmla="*/ 2147483647 w 89"/>
              <a:gd name="T19" fmla="*/ 2147483647 h 47"/>
              <a:gd name="T20" fmla="*/ 2147483647 w 89"/>
              <a:gd name="T21" fmla="*/ 2147483647 h 47"/>
              <a:gd name="T22" fmla="*/ 2147483647 w 89"/>
              <a:gd name="T23" fmla="*/ 2147483647 h 47"/>
              <a:gd name="T24" fmla="*/ 2147483647 w 89"/>
              <a:gd name="T25" fmla="*/ 2147483647 h 47"/>
              <a:gd name="T26" fmla="*/ 2147483647 w 89"/>
              <a:gd name="T27" fmla="*/ 2147483647 h 47"/>
              <a:gd name="T28" fmla="*/ 2147483647 w 89"/>
              <a:gd name="T29" fmla="*/ 2147483647 h 47"/>
              <a:gd name="T30" fmla="*/ 2147483647 w 89"/>
              <a:gd name="T31" fmla="*/ 2147483647 h 47"/>
              <a:gd name="T32" fmla="*/ 2147483647 w 89"/>
              <a:gd name="T33" fmla="*/ 2147483647 h 47"/>
              <a:gd name="T34" fmla="*/ 2147483647 w 89"/>
              <a:gd name="T35" fmla="*/ 2147483647 h 47"/>
              <a:gd name="T36" fmla="*/ 2147483647 w 89"/>
              <a:gd name="T37" fmla="*/ 2147483647 h 47"/>
              <a:gd name="T38" fmla="*/ 2147483647 w 89"/>
              <a:gd name="T39" fmla="*/ 2147483647 h 47"/>
              <a:gd name="T40" fmla="*/ 2147483647 w 89"/>
              <a:gd name="T41" fmla="*/ 2147483647 h 47"/>
              <a:gd name="T42" fmla="*/ 2147483647 w 89"/>
              <a:gd name="T43" fmla="*/ 2147483647 h 47"/>
              <a:gd name="T44" fmla="*/ 2147483647 w 89"/>
              <a:gd name="T45" fmla="*/ 2147483647 h 47"/>
              <a:gd name="T46" fmla="*/ 0 w 89"/>
              <a:gd name="T47" fmla="*/ 2147483647 h 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9"/>
              <a:gd name="T73" fmla="*/ 0 h 47"/>
              <a:gd name="T74" fmla="*/ 89 w 89"/>
              <a:gd name="T75" fmla="*/ 47 h 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9" h="47">
                <a:moveTo>
                  <a:pt x="89" y="0"/>
                </a:moveTo>
                <a:lnTo>
                  <a:pt x="84" y="0"/>
                </a:lnTo>
                <a:lnTo>
                  <a:pt x="84" y="4"/>
                </a:lnTo>
                <a:lnTo>
                  <a:pt x="79" y="4"/>
                </a:lnTo>
                <a:lnTo>
                  <a:pt x="79" y="9"/>
                </a:lnTo>
                <a:lnTo>
                  <a:pt x="74" y="9"/>
                </a:lnTo>
                <a:lnTo>
                  <a:pt x="74" y="13"/>
                </a:lnTo>
                <a:lnTo>
                  <a:pt x="64" y="13"/>
                </a:lnTo>
                <a:lnTo>
                  <a:pt x="64" y="17"/>
                </a:lnTo>
                <a:lnTo>
                  <a:pt x="59" y="17"/>
                </a:lnTo>
                <a:lnTo>
                  <a:pt x="59" y="22"/>
                </a:lnTo>
                <a:lnTo>
                  <a:pt x="54" y="22"/>
                </a:lnTo>
                <a:lnTo>
                  <a:pt x="54" y="26"/>
                </a:lnTo>
                <a:lnTo>
                  <a:pt x="44" y="26"/>
                </a:lnTo>
                <a:lnTo>
                  <a:pt x="44" y="30"/>
                </a:lnTo>
                <a:lnTo>
                  <a:pt x="39" y="30"/>
                </a:lnTo>
                <a:lnTo>
                  <a:pt x="39" y="34"/>
                </a:lnTo>
                <a:lnTo>
                  <a:pt x="34" y="34"/>
                </a:lnTo>
                <a:lnTo>
                  <a:pt x="34" y="39"/>
                </a:lnTo>
                <a:lnTo>
                  <a:pt x="29" y="39"/>
                </a:lnTo>
                <a:lnTo>
                  <a:pt x="29" y="43"/>
                </a:lnTo>
                <a:lnTo>
                  <a:pt x="14" y="43"/>
                </a:lnTo>
                <a:lnTo>
                  <a:pt x="14" y="47"/>
                </a:lnTo>
                <a:lnTo>
                  <a:pt x="0" y="47"/>
                </a:lnTo>
              </a:path>
            </a:pathLst>
          </a:custGeom>
          <a:noFill/>
          <a:ln w="0">
            <a:solidFill>
              <a:srgbClr val="000000"/>
            </a:solidFill>
            <a:round/>
            <a:headEnd/>
            <a:tailEnd/>
          </a:ln>
        </p:spPr>
        <p:txBody>
          <a:bodyPr/>
          <a:lstStyle/>
          <a:p>
            <a:endParaRPr lang="es-AR"/>
          </a:p>
        </p:txBody>
      </p:sp>
      <p:sp>
        <p:nvSpPr>
          <p:cNvPr id="6149" name="Freeform 211"/>
          <p:cNvSpPr>
            <a:spLocks/>
          </p:cNvSpPr>
          <p:nvPr/>
        </p:nvSpPr>
        <p:spPr bwMode="auto">
          <a:xfrm>
            <a:off x="1096963" y="5394325"/>
            <a:ext cx="766762" cy="188913"/>
          </a:xfrm>
          <a:custGeom>
            <a:avLst/>
            <a:gdLst>
              <a:gd name="T0" fmla="*/ 2147483647 w 1448"/>
              <a:gd name="T1" fmla="*/ 2147483647 h 355"/>
              <a:gd name="T2" fmla="*/ 2147483647 w 1448"/>
              <a:gd name="T3" fmla="*/ 2147483647 h 355"/>
              <a:gd name="T4" fmla="*/ 2147483647 w 1448"/>
              <a:gd name="T5" fmla="*/ 2147483647 h 355"/>
              <a:gd name="T6" fmla="*/ 2147483647 w 1448"/>
              <a:gd name="T7" fmla="*/ 2147483647 h 355"/>
              <a:gd name="T8" fmla="*/ 2147483647 w 1448"/>
              <a:gd name="T9" fmla="*/ 2147483647 h 355"/>
              <a:gd name="T10" fmla="*/ 2147483647 w 1448"/>
              <a:gd name="T11" fmla="*/ 2147483647 h 355"/>
              <a:gd name="T12" fmla="*/ 2147483647 w 1448"/>
              <a:gd name="T13" fmla="*/ 2147483647 h 355"/>
              <a:gd name="T14" fmla="*/ 2147483647 w 1448"/>
              <a:gd name="T15" fmla="*/ 2147483647 h 355"/>
              <a:gd name="T16" fmla="*/ 2147483647 w 1448"/>
              <a:gd name="T17" fmla="*/ 2147483647 h 355"/>
              <a:gd name="T18" fmla="*/ 2147483647 w 1448"/>
              <a:gd name="T19" fmla="*/ 2147483647 h 355"/>
              <a:gd name="T20" fmla="*/ 2147483647 w 1448"/>
              <a:gd name="T21" fmla="*/ 2147483647 h 355"/>
              <a:gd name="T22" fmla="*/ 2147483647 w 1448"/>
              <a:gd name="T23" fmla="*/ 2147483647 h 355"/>
              <a:gd name="T24" fmla="*/ 2147483647 w 1448"/>
              <a:gd name="T25" fmla="*/ 2147483647 h 355"/>
              <a:gd name="T26" fmla="*/ 2147483647 w 1448"/>
              <a:gd name="T27" fmla="*/ 2147483647 h 355"/>
              <a:gd name="T28" fmla="*/ 2147483647 w 1448"/>
              <a:gd name="T29" fmla="*/ 2147483647 h 355"/>
              <a:gd name="T30" fmla="*/ 2147483647 w 1448"/>
              <a:gd name="T31" fmla="*/ 2147483647 h 355"/>
              <a:gd name="T32" fmla="*/ 2147483647 w 1448"/>
              <a:gd name="T33" fmla="*/ 2147483647 h 355"/>
              <a:gd name="T34" fmla="*/ 2147483647 w 1448"/>
              <a:gd name="T35" fmla="*/ 2147483647 h 355"/>
              <a:gd name="T36" fmla="*/ 2147483647 w 1448"/>
              <a:gd name="T37" fmla="*/ 2147483647 h 355"/>
              <a:gd name="T38" fmla="*/ 2147483647 w 1448"/>
              <a:gd name="T39" fmla="*/ 2147483647 h 355"/>
              <a:gd name="T40" fmla="*/ 2147483647 w 1448"/>
              <a:gd name="T41" fmla="*/ 2147483647 h 355"/>
              <a:gd name="T42" fmla="*/ 2147483647 w 1448"/>
              <a:gd name="T43" fmla="*/ 2147483647 h 355"/>
              <a:gd name="T44" fmla="*/ 2147483647 w 1448"/>
              <a:gd name="T45" fmla="*/ 2147483647 h 355"/>
              <a:gd name="T46" fmla="*/ 2147483647 w 1448"/>
              <a:gd name="T47" fmla="*/ 2147483647 h 355"/>
              <a:gd name="T48" fmla="*/ 2147483647 w 1448"/>
              <a:gd name="T49" fmla="*/ 2147483647 h 355"/>
              <a:gd name="T50" fmla="*/ 2147483647 w 1448"/>
              <a:gd name="T51" fmla="*/ 2147483647 h 355"/>
              <a:gd name="T52" fmla="*/ 2147483647 w 1448"/>
              <a:gd name="T53" fmla="*/ 2147483647 h 355"/>
              <a:gd name="T54" fmla="*/ 2147483647 w 1448"/>
              <a:gd name="T55" fmla="*/ 2147483647 h 355"/>
              <a:gd name="T56" fmla="*/ 2147483647 w 1448"/>
              <a:gd name="T57" fmla="*/ 2147483647 h 355"/>
              <a:gd name="T58" fmla="*/ 2147483647 w 1448"/>
              <a:gd name="T59" fmla="*/ 2147483647 h 355"/>
              <a:gd name="T60" fmla="*/ 2147483647 w 1448"/>
              <a:gd name="T61" fmla="*/ 2147483647 h 355"/>
              <a:gd name="T62" fmla="*/ 2147483647 w 1448"/>
              <a:gd name="T63" fmla="*/ 2147483647 h 355"/>
              <a:gd name="T64" fmla="*/ 2147483647 w 1448"/>
              <a:gd name="T65" fmla="*/ 2147483647 h 355"/>
              <a:gd name="T66" fmla="*/ 2147483647 w 1448"/>
              <a:gd name="T67" fmla="*/ 2147483647 h 355"/>
              <a:gd name="T68" fmla="*/ 2147483647 w 1448"/>
              <a:gd name="T69" fmla="*/ 2147483647 h 355"/>
              <a:gd name="T70" fmla="*/ 2147483647 w 1448"/>
              <a:gd name="T71" fmla="*/ 2147483647 h 355"/>
              <a:gd name="T72" fmla="*/ 2147483647 w 1448"/>
              <a:gd name="T73" fmla="*/ 2147483647 h 355"/>
              <a:gd name="T74" fmla="*/ 2147483647 w 1448"/>
              <a:gd name="T75" fmla="*/ 2147483647 h 355"/>
              <a:gd name="T76" fmla="*/ 2147483647 w 1448"/>
              <a:gd name="T77" fmla="*/ 2147483647 h 355"/>
              <a:gd name="T78" fmla="*/ 2147483647 w 1448"/>
              <a:gd name="T79" fmla="*/ 2147483647 h 355"/>
              <a:gd name="T80" fmla="*/ 2147483647 w 1448"/>
              <a:gd name="T81" fmla="*/ 2147483647 h 355"/>
              <a:gd name="T82" fmla="*/ 2147483647 w 1448"/>
              <a:gd name="T83" fmla="*/ 2147483647 h 355"/>
              <a:gd name="T84" fmla="*/ 2147483647 w 1448"/>
              <a:gd name="T85" fmla="*/ 2147483647 h 355"/>
              <a:gd name="T86" fmla="*/ 2147483647 w 1448"/>
              <a:gd name="T87" fmla="*/ 2147483647 h 355"/>
              <a:gd name="T88" fmla="*/ 2147483647 w 1448"/>
              <a:gd name="T89" fmla="*/ 2147483647 h 355"/>
              <a:gd name="T90" fmla="*/ 2147483647 w 1448"/>
              <a:gd name="T91" fmla="*/ 0 h 355"/>
              <a:gd name="T92" fmla="*/ 2147483647 w 1448"/>
              <a:gd name="T93" fmla="*/ 2147483647 h 355"/>
              <a:gd name="T94" fmla="*/ 2147483647 w 1448"/>
              <a:gd name="T95" fmla="*/ 2147483647 h 355"/>
              <a:gd name="T96" fmla="*/ 2147483647 w 1448"/>
              <a:gd name="T97" fmla="*/ 2147483647 h 355"/>
              <a:gd name="T98" fmla="*/ 2147483647 w 1448"/>
              <a:gd name="T99" fmla="*/ 2147483647 h 355"/>
              <a:gd name="T100" fmla="*/ 2147483647 w 1448"/>
              <a:gd name="T101" fmla="*/ 2147483647 h 355"/>
              <a:gd name="T102" fmla="*/ 2147483647 w 1448"/>
              <a:gd name="T103" fmla="*/ 2147483647 h 35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48"/>
              <a:gd name="T157" fmla="*/ 0 h 355"/>
              <a:gd name="T158" fmla="*/ 1448 w 1448"/>
              <a:gd name="T159" fmla="*/ 355 h 35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48" h="355">
                <a:moveTo>
                  <a:pt x="1448" y="303"/>
                </a:moveTo>
                <a:lnTo>
                  <a:pt x="1432" y="303"/>
                </a:lnTo>
                <a:lnTo>
                  <a:pt x="1432" y="308"/>
                </a:lnTo>
                <a:lnTo>
                  <a:pt x="1422" y="308"/>
                </a:lnTo>
                <a:lnTo>
                  <a:pt x="1422" y="312"/>
                </a:lnTo>
                <a:lnTo>
                  <a:pt x="1407" y="312"/>
                </a:lnTo>
                <a:lnTo>
                  <a:pt x="1407" y="316"/>
                </a:lnTo>
                <a:lnTo>
                  <a:pt x="1397" y="316"/>
                </a:lnTo>
                <a:lnTo>
                  <a:pt x="1397" y="321"/>
                </a:lnTo>
                <a:lnTo>
                  <a:pt x="1387" y="321"/>
                </a:lnTo>
                <a:lnTo>
                  <a:pt x="1387" y="325"/>
                </a:lnTo>
                <a:lnTo>
                  <a:pt x="1382" y="325"/>
                </a:lnTo>
                <a:lnTo>
                  <a:pt x="1382" y="333"/>
                </a:lnTo>
                <a:lnTo>
                  <a:pt x="1377" y="333"/>
                </a:lnTo>
                <a:lnTo>
                  <a:pt x="1377" y="338"/>
                </a:lnTo>
                <a:lnTo>
                  <a:pt x="1372" y="338"/>
                </a:lnTo>
                <a:lnTo>
                  <a:pt x="1372" y="342"/>
                </a:lnTo>
                <a:lnTo>
                  <a:pt x="1357" y="342"/>
                </a:lnTo>
                <a:lnTo>
                  <a:pt x="1357" y="346"/>
                </a:lnTo>
                <a:lnTo>
                  <a:pt x="1331" y="346"/>
                </a:lnTo>
                <a:lnTo>
                  <a:pt x="1331" y="351"/>
                </a:lnTo>
                <a:lnTo>
                  <a:pt x="1326" y="351"/>
                </a:lnTo>
                <a:lnTo>
                  <a:pt x="1326" y="355"/>
                </a:lnTo>
                <a:lnTo>
                  <a:pt x="965" y="353"/>
                </a:lnTo>
                <a:lnTo>
                  <a:pt x="966" y="349"/>
                </a:lnTo>
                <a:lnTo>
                  <a:pt x="916" y="349"/>
                </a:lnTo>
                <a:lnTo>
                  <a:pt x="916" y="345"/>
                </a:lnTo>
                <a:lnTo>
                  <a:pt x="870" y="343"/>
                </a:lnTo>
                <a:lnTo>
                  <a:pt x="870" y="339"/>
                </a:lnTo>
                <a:lnTo>
                  <a:pt x="820" y="339"/>
                </a:lnTo>
                <a:lnTo>
                  <a:pt x="821" y="335"/>
                </a:lnTo>
                <a:lnTo>
                  <a:pt x="771" y="335"/>
                </a:lnTo>
                <a:lnTo>
                  <a:pt x="771" y="326"/>
                </a:lnTo>
                <a:lnTo>
                  <a:pt x="760" y="326"/>
                </a:lnTo>
                <a:lnTo>
                  <a:pt x="760" y="318"/>
                </a:lnTo>
                <a:lnTo>
                  <a:pt x="755" y="318"/>
                </a:lnTo>
                <a:lnTo>
                  <a:pt x="755" y="313"/>
                </a:lnTo>
                <a:lnTo>
                  <a:pt x="750" y="313"/>
                </a:lnTo>
                <a:lnTo>
                  <a:pt x="750" y="309"/>
                </a:lnTo>
                <a:lnTo>
                  <a:pt x="745" y="309"/>
                </a:lnTo>
                <a:lnTo>
                  <a:pt x="745" y="305"/>
                </a:lnTo>
                <a:lnTo>
                  <a:pt x="740" y="305"/>
                </a:lnTo>
                <a:lnTo>
                  <a:pt x="740" y="301"/>
                </a:lnTo>
                <a:lnTo>
                  <a:pt x="730" y="301"/>
                </a:lnTo>
                <a:lnTo>
                  <a:pt x="730" y="296"/>
                </a:lnTo>
                <a:lnTo>
                  <a:pt x="721" y="296"/>
                </a:lnTo>
                <a:lnTo>
                  <a:pt x="721" y="292"/>
                </a:lnTo>
                <a:lnTo>
                  <a:pt x="711" y="291"/>
                </a:lnTo>
                <a:lnTo>
                  <a:pt x="711" y="286"/>
                </a:lnTo>
                <a:lnTo>
                  <a:pt x="701" y="286"/>
                </a:lnTo>
                <a:lnTo>
                  <a:pt x="701" y="282"/>
                </a:lnTo>
                <a:lnTo>
                  <a:pt x="691" y="282"/>
                </a:lnTo>
                <a:lnTo>
                  <a:pt x="691" y="278"/>
                </a:lnTo>
                <a:lnTo>
                  <a:pt x="681" y="278"/>
                </a:lnTo>
                <a:lnTo>
                  <a:pt x="681" y="274"/>
                </a:lnTo>
                <a:lnTo>
                  <a:pt x="671" y="274"/>
                </a:lnTo>
                <a:lnTo>
                  <a:pt x="671" y="269"/>
                </a:lnTo>
                <a:lnTo>
                  <a:pt x="661" y="269"/>
                </a:lnTo>
                <a:lnTo>
                  <a:pt x="661" y="265"/>
                </a:lnTo>
                <a:lnTo>
                  <a:pt x="650" y="265"/>
                </a:lnTo>
                <a:lnTo>
                  <a:pt x="650" y="261"/>
                </a:lnTo>
                <a:lnTo>
                  <a:pt x="642" y="261"/>
                </a:lnTo>
                <a:lnTo>
                  <a:pt x="642" y="256"/>
                </a:lnTo>
                <a:lnTo>
                  <a:pt x="632" y="256"/>
                </a:lnTo>
                <a:lnTo>
                  <a:pt x="632" y="235"/>
                </a:lnTo>
                <a:lnTo>
                  <a:pt x="637" y="235"/>
                </a:lnTo>
                <a:lnTo>
                  <a:pt x="637" y="227"/>
                </a:lnTo>
                <a:lnTo>
                  <a:pt x="632" y="227"/>
                </a:lnTo>
                <a:lnTo>
                  <a:pt x="632" y="222"/>
                </a:lnTo>
                <a:lnTo>
                  <a:pt x="616" y="222"/>
                </a:lnTo>
                <a:lnTo>
                  <a:pt x="616" y="227"/>
                </a:lnTo>
                <a:lnTo>
                  <a:pt x="606" y="227"/>
                </a:lnTo>
                <a:lnTo>
                  <a:pt x="606" y="231"/>
                </a:lnTo>
                <a:lnTo>
                  <a:pt x="601" y="231"/>
                </a:lnTo>
                <a:lnTo>
                  <a:pt x="601" y="239"/>
                </a:lnTo>
                <a:lnTo>
                  <a:pt x="542" y="238"/>
                </a:lnTo>
                <a:lnTo>
                  <a:pt x="542" y="229"/>
                </a:lnTo>
                <a:lnTo>
                  <a:pt x="527" y="229"/>
                </a:lnTo>
                <a:lnTo>
                  <a:pt x="527" y="225"/>
                </a:lnTo>
                <a:lnTo>
                  <a:pt x="522" y="225"/>
                </a:lnTo>
                <a:lnTo>
                  <a:pt x="522" y="221"/>
                </a:lnTo>
                <a:lnTo>
                  <a:pt x="512" y="221"/>
                </a:lnTo>
                <a:lnTo>
                  <a:pt x="512" y="217"/>
                </a:lnTo>
                <a:lnTo>
                  <a:pt x="501" y="217"/>
                </a:lnTo>
                <a:lnTo>
                  <a:pt x="501" y="212"/>
                </a:lnTo>
                <a:lnTo>
                  <a:pt x="491" y="212"/>
                </a:lnTo>
                <a:lnTo>
                  <a:pt x="491" y="204"/>
                </a:lnTo>
                <a:lnTo>
                  <a:pt x="482" y="204"/>
                </a:lnTo>
                <a:lnTo>
                  <a:pt x="482" y="195"/>
                </a:lnTo>
                <a:lnTo>
                  <a:pt x="472" y="195"/>
                </a:lnTo>
                <a:lnTo>
                  <a:pt x="472" y="191"/>
                </a:lnTo>
                <a:lnTo>
                  <a:pt x="462" y="191"/>
                </a:lnTo>
                <a:lnTo>
                  <a:pt x="462" y="187"/>
                </a:lnTo>
                <a:lnTo>
                  <a:pt x="437" y="185"/>
                </a:lnTo>
                <a:lnTo>
                  <a:pt x="437" y="181"/>
                </a:lnTo>
                <a:lnTo>
                  <a:pt x="432" y="181"/>
                </a:lnTo>
                <a:lnTo>
                  <a:pt x="432" y="177"/>
                </a:lnTo>
                <a:lnTo>
                  <a:pt x="422" y="177"/>
                </a:lnTo>
                <a:lnTo>
                  <a:pt x="422" y="172"/>
                </a:lnTo>
                <a:lnTo>
                  <a:pt x="417" y="172"/>
                </a:lnTo>
                <a:lnTo>
                  <a:pt x="418" y="168"/>
                </a:lnTo>
                <a:lnTo>
                  <a:pt x="408" y="168"/>
                </a:lnTo>
                <a:lnTo>
                  <a:pt x="408" y="164"/>
                </a:lnTo>
                <a:lnTo>
                  <a:pt x="403" y="164"/>
                </a:lnTo>
                <a:lnTo>
                  <a:pt x="403" y="160"/>
                </a:lnTo>
                <a:lnTo>
                  <a:pt x="393" y="160"/>
                </a:lnTo>
                <a:lnTo>
                  <a:pt x="393" y="155"/>
                </a:lnTo>
                <a:lnTo>
                  <a:pt x="383" y="155"/>
                </a:lnTo>
                <a:lnTo>
                  <a:pt x="383" y="151"/>
                </a:lnTo>
                <a:lnTo>
                  <a:pt x="368" y="151"/>
                </a:lnTo>
                <a:lnTo>
                  <a:pt x="368" y="147"/>
                </a:lnTo>
                <a:lnTo>
                  <a:pt x="362" y="147"/>
                </a:lnTo>
                <a:lnTo>
                  <a:pt x="362" y="142"/>
                </a:lnTo>
                <a:lnTo>
                  <a:pt x="318" y="141"/>
                </a:lnTo>
                <a:lnTo>
                  <a:pt x="318" y="137"/>
                </a:lnTo>
                <a:lnTo>
                  <a:pt x="313" y="137"/>
                </a:lnTo>
                <a:lnTo>
                  <a:pt x="313" y="133"/>
                </a:lnTo>
                <a:lnTo>
                  <a:pt x="303" y="133"/>
                </a:lnTo>
                <a:lnTo>
                  <a:pt x="303" y="128"/>
                </a:lnTo>
                <a:lnTo>
                  <a:pt x="293" y="128"/>
                </a:lnTo>
                <a:lnTo>
                  <a:pt x="293" y="124"/>
                </a:lnTo>
                <a:lnTo>
                  <a:pt x="274" y="124"/>
                </a:lnTo>
                <a:lnTo>
                  <a:pt x="274" y="120"/>
                </a:lnTo>
                <a:lnTo>
                  <a:pt x="264" y="120"/>
                </a:lnTo>
                <a:lnTo>
                  <a:pt x="264" y="115"/>
                </a:lnTo>
                <a:lnTo>
                  <a:pt x="239" y="114"/>
                </a:lnTo>
                <a:lnTo>
                  <a:pt x="239" y="110"/>
                </a:lnTo>
                <a:lnTo>
                  <a:pt x="234" y="110"/>
                </a:lnTo>
                <a:lnTo>
                  <a:pt x="234" y="105"/>
                </a:lnTo>
                <a:lnTo>
                  <a:pt x="210" y="105"/>
                </a:lnTo>
                <a:lnTo>
                  <a:pt x="210" y="101"/>
                </a:lnTo>
                <a:lnTo>
                  <a:pt x="205" y="101"/>
                </a:lnTo>
                <a:lnTo>
                  <a:pt x="205" y="97"/>
                </a:lnTo>
                <a:lnTo>
                  <a:pt x="179" y="97"/>
                </a:lnTo>
                <a:lnTo>
                  <a:pt x="179" y="93"/>
                </a:lnTo>
                <a:lnTo>
                  <a:pt x="174" y="93"/>
                </a:lnTo>
                <a:lnTo>
                  <a:pt x="174" y="88"/>
                </a:lnTo>
                <a:lnTo>
                  <a:pt x="125" y="87"/>
                </a:lnTo>
                <a:lnTo>
                  <a:pt x="125" y="91"/>
                </a:lnTo>
                <a:lnTo>
                  <a:pt x="115" y="91"/>
                </a:lnTo>
                <a:lnTo>
                  <a:pt x="115" y="95"/>
                </a:lnTo>
                <a:lnTo>
                  <a:pt x="54" y="94"/>
                </a:lnTo>
                <a:lnTo>
                  <a:pt x="55" y="81"/>
                </a:lnTo>
                <a:lnTo>
                  <a:pt x="61" y="81"/>
                </a:lnTo>
                <a:lnTo>
                  <a:pt x="61" y="77"/>
                </a:lnTo>
                <a:lnTo>
                  <a:pt x="69" y="77"/>
                </a:lnTo>
                <a:lnTo>
                  <a:pt x="71" y="73"/>
                </a:lnTo>
                <a:lnTo>
                  <a:pt x="79" y="73"/>
                </a:lnTo>
                <a:lnTo>
                  <a:pt x="81" y="68"/>
                </a:lnTo>
                <a:lnTo>
                  <a:pt x="85" y="68"/>
                </a:lnTo>
                <a:lnTo>
                  <a:pt x="86" y="64"/>
                </a:lnTo>
                <a:lnTo>
                  <a:pt x="100" y="66"/>
                </a:lnTo>
                <a:lnTo>
                  <a:pt x="100" y="70"/>
                </a:lnTo>
                <a:lnTo>
                  <a:pt x="95" y="70"/>
                </a:lnTo>
                <a:lnTo>
                  <a:pt x="95" y="78"/>
                </a:lnTo>
                <a:lnTo>
                  <a:pt x="100" y="78"/>
                </a:lnTo>
                <a:lnTo>
                  <a:pt x="100" y="74"/>
                </a:lnTo>
                <a:lnTo>
                  <a:pt x="105" y="74"/>
                </a:lnTo>
                <a:lnTo>
                  <a:pt x="105" y="70"/>
                </a:lnTo>
                <a:lnTo>
                  <a:pt x="120" y="70"/>
                </a:lnTo>
                <a:lnTo>
                  <a:pt x="120" y="74"/>
                </a:lnTo>
                <a:lnTo>
                  <a:pt x="165" y="74"/>
                </a:lnTo>
                <a:lnTo>
                  <a:pt x="165" y="70"/>
                </a:lnTo>
                <a:lnTo>
                  <a:pt x="170" y="70"/>
                </a:lnTo>
                <a:lnTo>
                  <a:pt x="170" y="61"/>
                </a:lnTo>
                <a:lnTo>
                  <a:pt x="176" y="63"/>
                </a:lnTo>
                <a:lnTo>
                  <a:pt x="176" y="54"/>
                </a:lnTo>
                <a:lnTo>
                  <a:pt x="135" y="53"/>
                </a:lnTo>
                <a:lnTo>
                  <a:pt x="136" y="36"/>
                </a:lnTo>
                <a:lnTo>
                  <a:pt x="145" y="36"/>
                </a:lnTo>
                <a:lnTo>
                  <a:pt x="146" y="27"/>
                </a:lnTo>
                <a:lnTo>
                  <a:pt x="136" y="27"/>
                </a:lnTo>
                <a:lnTo>
                  <a:pt x="136" y="23"/>
                </a:lnTo>
                <a:lnTo>
                  <a:pt x="126" y="23"/>
                </a:lnTo>
                <a:lnTo>
                  <a:pt x="126" y="19"/>
                </a:lnTo>
                <a:lnTo>
                  <a:pt x="111" y="19"/>
                </a:lnTo>
                <a:lnTo>
                  <a:pt x="111" y="14"/>
                </a:lnTo>
                <a:lnTo>
                  <a:pt x="106" y="14"/>
                </a:lnTo>
                <a:lnTo>
                  <a:pt x="106" y="10"/>
                </a:lnTo>
                <a:lnTo>
                  <a:pt x="62" y="9"/>
                </a:lnTo>
                <a:lnTo>
                  <a:pt x="62" y="4"/>
                </a:lnTo>
                <a:lnTo>
                  <a:pt x="57" y="4"/>
                </a:lnTo>
                <a:lnTo>
                  <a:pt x="57" y="0"/>
                </a:lnTo>
                <a:lnTo>
                  <a:pt x="37" y="0"/>
                </a:lnTo>
                <a:lnTo>
                  <a:pt x="37" y="4"/>
                </a:lnTo>
                <a:lnTo>
                  <a:pt x="26" y="4"/>
                </a:lnTo>
                <a:lnTo>
                  <a:pt x="26" y="9"/>
                </a:lnTo>
                <a:lnTo>
                  <a:pt x="16" y="9"/>
                </a:lnTo>
                <a:lnTo>
                  <a:pt x="16" y="13"/>
                </a:lnTo>
                <a:lnTo>
                  <a:pt x="2" y="11"/>
                </a:lnTo>
                <a:lnTo>
                  <a:pt x="1" y="16"/>
                </a:lnTo>
                <a:lnTo>
                  <a:pt x="37" y="17"/>
                </a:lnTo>
                <a:lnTo>
                  <a:pt x="37" y="21"/>
                </a:lnTo>
                <a:lnTo>
                  <a:pt x="42" y="21"/>
                </a:lnTo>
                <a:lnTo>
                  <a:pt x="42" y="26"/>
                </a:lnTo>
                <a:lnTo>
                  <a:pt x="26" y="26"/>
                </a:lnTo>
                <a:lnTo>
                  <a:pt x="26" y="30"/>
                </a:lnTo>
                <a:lnTo>
                  <a:pt x="21" y="30"/>
                </a:lnTo>
                <a:lnTo>
                  <a:pt x="21" y="34"/>
                </a:lnTo>
                <a:lnTo>
                  <a:pt x="26" y="34"/>
                </a:lnTo>
                <a:lnTo>
                  <a:pt x="26" y="38"/>
                </a:lnTo>
                <a:lnTo>
                  <a:pt x="47" y="38"/>
                </a:lnTo>
                <a:lnTo>
                  <a:pt x="45" y="43"/>
                </a:lnTo>
                <a:lnTo>
                  <a:pt x="50" y="43"/>
                </a:lnTo>
                <a:lnTo>
                  <a:pt x="50" y="51"/>
                </a:lnTo>
                <a:lnTo>
                  <a:pt x="45" y="51"/>
                </a:lnTo>
                <a:lnTo>
                  <a:pt x="45" y="47"/>
                </a:lnTo>
                <a:lnTo>
                  <a:pt x="35" y="47"/>
                </a:lnTo>
                <a:lnTo>
                  <a:pt x="37" y="43"/>
                </a:lnTo>
                <a:lnTo>
                  <a:pt x="0" y="41"/>
                </a:lnTo>
              </a:path>
            </a:pathLst>
          </a:custGeom>
          <a:noFill/>
          <a:ln w="0">
            <a:solidFill>
              <a:srgbClr val="000000"/>
            </a:solidFill>
            <a:round/>
            <a:headEnd/>
            <a:tailEnd/>
          </a:ln>
        </p:spPr>
        <p:txBody>
          <a:bodyPr/>
          <a:lstStyle/>
          <a:p>
            <a:endParaRPr lang="es-AR"/>
          </a:p>
        </p:txBody>
      </p:sp>
      <p:sp>
        <p:nvSpPr>
          <p:cNvPr id="6151" name="Freeform 213"/>
          <p:cNvSpPr>
            <a:spLocks/>
          </p:cNvSpPr>
          <p:nvPr/>
        </p:nvSpPr>
        <p:spPr bwMode="auto">
          <a:xfrm>
            <a:off x="1690688" y="4799013"/>
            <a:ext cx="219075" cy="728662"/>
          </a:xfrm>
          <a:custGeom>
            <a:avLst/>
            <a:gdLst>
              <a:gd name="T0" fmla="*/ 2147483647 w 414"/>
              <a:gd name="T1" fmla="*/ 2147483647 h 1378"/>
              <a:gd name="T2" fmla="*/ 2147483647 w 414"/>
              <a:gd name="T3" fmla="*/ 2147483647 h 1378"/>
              <a:gd name="T4" fmla="*/ 0 w 414"/>
              <a:gd name="T5" fmla="*/ 2147483647 h 1378"/>
              <a:gd name="T6" fmla="*/ 2147483647 w 414"/>
              <a:gd name="T7" fmla="*/ 2147483647 h 1378"/>
              <a:gd name="T8" fmla="*/ 2147483647 w 414"/>
              <a:gd name="T9" fmla="*/ 2147483647 h 1378"/>
              <a:gd name="T10" fmla="*/ 2147483647 w 414"/>
              <a:gd name="T11" fmla="*/ 2147483647 h 1378"/>
              <a:gd name="T12" fmla="*/ 2147483647 w 414"/>
              <a:gd name="T13" fmla="*/ 2147483647 h 1378"/>
              <a:gd name="T14" fmla="*/ 2147483647 w 414"/>
              <a:gd name="T15" fmla="*/ 2147483647 h 1378"/>
              <a:gd name="T16" fmla="*/ 2147483647 w 414"/>
              <a:gd name="T17" fmla="*/ 2147483647 h 1378"/>
              <a:gd name="T18" fmla="*/ 2147483647 w 414"/>
              <a:gd name="T19" fmla="*/ 2147483647 h 1378"/>
              <a:gd name="T20" fmla="*/ 2147483647 w 414"/>
              <a:gd name="T21" fmla="*/ 2147483647 h 1378"/>
              <a:gd name="T22" fmla="*/ 2147483647 w 414"/>
              <a:gd name="T23" fmla="*/ 2147483647 h 1378"/>
              <a:gd name="T24" fmla="*/ 2147483647 w 414"/>
              <a:gd name="T25" fmla="*/ 2147483647 h 1378"/>
              <a:gd name="T26" fmla="*/ 2147483647 w 414"/>
              <a:gd name="T27" fmla="*/ 2147483647 h 1378"/>
              <a:gd name="T28" fmla="*/ 2147483647 w 414"/>
              <a:gd name="T29" fmla="*/ 2147483647 h 1378"/>
              <a:gd name="T30" fmla="*/ 2147483647 w 414"/>
              <a:gd name="T31" fmla="*/ 2147483647 h 1378"/>
              <a:gd name="T32" fmla="*/ 2147483647 w 414"/>
              <a:gd name="T33" fmla="*/ 2147483647 h 1378"/>
              <a:gd name="T34" fmla="*/ 2147483647 w 414"/>
              <a:gd name="T35" fmla="*/ 2147483647 h 1378"/>
              <a:gd name="T36" fmla="*/ 2147483647 w 414"/>
              <a:gd name="T37" fmla="*/ 2147483647 h 1378"/>
              <a:gd name="T38" fmla="*/ 2147483647 w 414"/>
              <a:gd name="T39" fmla="*/ 2147483647 h 1378"/>
              <a:gd name="T40" fmla="*/ 2147483647 w 414"/>
              <a:gd name="T41" fmla="*/ 2147483647 h 1378"/>
              <a:gd name="T42" fmla="*/ 2147483647 w 414"/>
              <a:gd name="T43" fmla="*/ 2147483647 h 1378"/>
              <a:gd name="T44" fmla="*/ 2147483647 w 414"/>
              <a:gd name="T45" fmla="*/ 2147483647 h 1378"/>
              <a:gd name="T46" fmla="*/ 2147483647 w 414"/>
              <a:gd name="T47" fmla="*/ 2147483647 h 1378"/>
              <a:gd name="T48" fmla="*/ 2147483647 w 414"/>
              <a:gd name="T49" fmla="*/ 2147483647 h 1378"/>
              <a:gd name="T50" fmla="*/ 2147483647 w 414"/>
              <a:gd name="T51" fmla="*/ 2147483647 h 1378"/>
              <a:gd name="T52" fmla="*/ 2147483647 w 414"/>
              <a:gd name="T53" fmla="*/ 2147483647 h 1378"/>
              <a:gd name="T54" fmla="*/ 2147483647 w 414"/>
              <a:gd name="T55" fmla="*/ 2147483647 h 1378"/>
              <a:gd name="T56" fmla="*/ 2147483647 w 414"/>
              <a:gd name="T57" fmla="*/ 2147483647 h 1378"/>
              <a:gd name="T58" fmla="*/ 2147483647 w 414"/>
              <a:gd name="T59" fmla="*/ 2147483647 h 1378"/>
              <a:gd name="T60" fmla="*/ 2147483647 w 414"/>
              <a:gd name="T61" fmla="*/ 2147483647 h 1378"/>
              <a:gd name="T62" fmla="*/ 2147483647 w 414"/>
              <a:gd name="T63" fmla="*/ 2147483647 h 1378"/>
              <a:gd name="T64" fmla="*/ 2147483647 w 414"/>
              <a:gd name="T65" fmla="*/ 2147483647 h 1378"/>
              <a:gd name="T66" fmla="*/ 2147483647 w 414"/>
              <a:gd name="T67" fmla="*/ 2147483647 h 1378"/>
              <a:gd name="T68" fmla="*/ 2147483647 w 414"/>
              <a:gd name="T69" fmla="*/ 2147483647 h 1378"/>
              <a:gd name="T70" fmla="*/ 2147483647 w 414"/>
              <a:gd name="T71" fmla="*/ 2147483647 h 1378"/>
              <a:gd name="T72" fmla="*/ 2147483647 w 414"/>
              <a:gd name="T73" fmla="*/ 2147483647 h 1378"/>
              <a:gd name="T74" fmla="*/ 2147483647 w 414"/>
              <a:gd name="T75" fmla="*/ 2147483647 h 1378"/>
              <a:gd name="T76" fmla="*/ 2147483647 w 414"/>
              <a:gd name="T77" fmla="*/ 2147483647 h 1378"/>
              <a:gd name="T78" fmla="*/ 2147483647 w 414"/>
              <a:gd name="T79" fmla="*/ 2147483647 h 1378"/>
              <a:gd name="T80" fmla="*/ 2147483647 w 414"/>
              <a:gd name="T81" fmla="*/ 2147483647 h 1378"/>
              <a:gd name="T82" fmla="*/ 2147483647 w 414"/>
              <a:gd name="T83" fmla="*/ 2147483647 h 1378"/>
              <a:gd name="T84" fmla="*/ 2147483647 w 414"/>
              <a:gd name="T85" fmla="*/ 2147483647 h 1378"/>
              <a:gd name="T86" fmla="*/ 2147483647 w 414"/>
              <a:gd name="T87" fmla="*/ 2147483647 h 1378"/>
              <a:gd name="T88" fmla="*/ 2147483647 w 414"/>
              <a:gd name="T89" fmla="*/ 2147483647 h 1378"/>
              <a:gd name="T90" fmla="*/ 2147483647 w 414"/>
              <a:gd name="T91" fmla="*/ 2147483647 h 1378"/>
              <a:gd name="T92" fmla="*/ 2147483647 w 414"/>
              <a:gd name="T93" fmla="*/ 2147483647 h 137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14"/>
              <a:gd name="T142" fmla="*/ 0 h 1378"/>
              <a:gd name="T143" fmla="*/ 414 w 414"/>
              <a:gd name="T144" fmla="*/ 1378 h 137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14" h="1378">
                <a:moveTo>
                  <a:pt x="5" y="0"/>
                </a:moveTo>
                <a:lnTo>
                  <a:pt x="4" y="436"/>
                </a:lnTo>
                <a:lnTo>
                  <a:pt x="8" y="436"/>
                </a:lnTo>
                <a:lnTo>
                  <a:pt x="8" y="441"/>
                </a:lnTo>
                <a:lnTo>
                  <a:pt x="4" y="441"/>
                </a:lnTo>
                <a:lnTo>
                  <a:pt x="0" y="1120"/>
                </a:lnTo>
                <a:lnTo>
                  <a:pt x="10" y="1120"/>
                </a:lnTo>
                <a:lnTo>
                  <a:pt x="10" y="1129"/>
                </a:lnTo>
                <a:lnTo>
                  <a:pt x="35" y="1129"/>
                </a:lnTo>
                <a:lnTo>
                  <a:pt x="35" y="1125"/>
                </a:lnTo>
                <a:lnTo>
                  <a:pt x="40" y="1125"/>
                </a:lnTo>
                <a:lnTo>
                  <a:pt x="40" y="1120"/>
                </a:lnTo>
                <a:lnTo>
                  <a:pt x="49" y="1120"/>
                </a:lnTo>
                <a:lnTo>
                  <a:pt x="49" y="1125"/>
                </a:lnTo>
                <a:lnTo>
                  <a:pt x="54" y="1125"/>
                </a:lnTo>
                <a:lnTo>
                  <a:pt x="54" y="1129"/>
                </a:lnTo>
                <a:lnTo>
                  <a:pt x="59" y="1129"/>
                </a:lnTo>
                <a:lnTo>
                  <a:pt x="59" y="1133"/>
                </a:lnTo>
                <a:lnTo>
                  <a:pt x="64" y="1133"/>
                </a:lnTo>
                <a:lnTo>
                  <a:pt x="64" y="1137"/>
                </a:lnTo>
                <a:lnTo>
                  <a:pt x="74" y="1139"/>
                </a:lnTo>
                <a:lnTo>
                  <a:pt x="74" y="1135"/>
                </a:lnTo>
                <a:lnTo>
                  <a:pt x="80" y="1135"/>
                </a:lnTo>
                <a:lnTo>
                  <a:pt x="80" y="1139"/>
                </a:lnTo>
                <a:lnTo>
                  <a:pt x="90" y="1139"/>
                </a:lnTo>
                <a:lnTo>
                  <a:pt x="90" y="1135"/>
                </a:lnTo>
                <a:lnTo>
                  <a:pt x="100" y="1135"/>
                </a:lnTo>
                <a:lnTo>
                  <a:pt x="100" y="1130"/>
                </a:lnTo>
                <a:lnTo>
                  <a:pt x="139" y="1130"/>
                </a:lnTo>
                <a:lnTo>
                  <a:pt x="139" y="1139"/>
                </a:lnTo>
                <a:lnTo>
                  <a:pt x="159" y="1139"/>
                </a:lnTo>
                <a:lnTo>
                  <a:pt x="159" y="1143"/>
                </a:lnTo>
                <a:lnTo>
                  <a:pt x="164" y="1143"/>
                </a:lnTo>
                <a:lnTo>
                  <a:pt x="164" y="1147"/>
                </a:lnTo>
                <a:lnTo>
                  <a:pt x="169" y="1147"/>
                </a:lnTo>
                <a:lnTo>
                  <a:pt x="169" y="1152"/>
                </a:lnTo>
                <a:lnTo>
                  <a:pt x="174" y="1152"/>
                </a:lnTo>
                <a:lnTo>
                  <a:pt x="174" y="1156"/>
                </a:lnTo>
                <a:lnTo>
                  <a:pt x="189" y="1156"/>
                </a:lnTo>
                <a:lnTo>
                  <a:pt x="189" y="1160"/>
                </a:lnTo>
                <a:lnTo>
                  <a:pt x="195" y="1160"/>
                </a:lnTo>
                <a:lnTo>
                  <a:pt x="195" y="1164"/>
                </a:lnTo>
                <a:lnTo>
                  <a:pt x="219" y="1164"/>
                </a:lnTo>
                <a:lnTo>
                  <a:pt x="219" y="1169"/>
                </a:lnTo>
                <a:lnTo>
                  <a:pt x="224" y="1169"/>
                </a:lnTo>
                <a:lnTo>
                  <a:pt x="224" y="1173"/>
                </a:lnTo>
                <a:lnTo>
                  <a:pt x="239" y="1173"/>
                </a:lnTo>
                <a:lnTo>
                  <a:pt x="239" y="1182"/>
                </a:lnTo>
                <a:lnTo>
                  <a:pt x="249" y="1182"/>
                </a:lnTo>
                <a:lnTo>
                  <a:pt x="249" y="1190"/>
                </a:lnTo>
                <a:lnTo>
                  <a:pt x="269" y="1190"/>
                </a:lnTo>
                <a:lnTo>
                  <a:pt x="269" y="1194"/>
                </a:lnTo>
                <a:lnTo>
                  <a:pt x="279" y="1194"/>
                </a:lnTo>
                <a:lnTo>
                  <a:pt x="279" y="1199"/>
                </a:lnTo>
                <a:lnTo>
                  <a:pt x="289" y="1199"/>
                </a:lnTo>
                <a:lnTo>
                  <a:pt x="289" y="1207"/>
                </a:lnTo>
                <a:lnTo>
                  <a:pt x="299" y="1207"/>
                </a:lnTo>
                <a:lnTo>
                  <a:pt x="299" y="1216"/>
                </a:lnTo>
                <a:lnTo>
                  <a:pt x="304" y="1216"/>
                </a:lnTo>
                <a:lnTo>
                  <a:pt x="304" y="1224"/>
                </a:lnTo>
                <a:lnTo>
                  <a:pt x="308" y="1224"/>
                </a:lnTo>
                <a:lnTo>
                  <a:pt x="308" y="1229"/>
                </a:lnTo>
                <a:lnTo>
                  <a:pt x="313" y="1229"/>
                </a:lnTo>
                <a:lnTo>
                  <a:pt x="313" y="1233"/>
                </a:lnTo>
                <a:lnTo>
                  <a:pt x="318" y="1233"/>
                </a:lnTo>
                <a:lnTo>
                  <a:pt x="318" y="1241"/>
                </a:lnTo>
                <a:lnTo>
                  <a:pt x="328" y="1241"/>
                </a:lnTo>
                <a:lnTo>
                  <a:pt x="328" y="1254"/>
                </a:lnTo>
                <a:lnTo>
                  <a:pt x="333" y="1254"/>
                </a:lnTo>
                <a:lnTo>
                  <a:pt x="333" y="1259"/>
                </a:lnTo>
                <a:lnTo>
                  <a:pt x="339" y="1259"/>
                </a:lnTo>
                <a:lnTo>
                  <a:pt x="339" y="1267"/>
                </a:lnTo>
                <a:lnTo>
                  <a:pt x="349" y="1267"/>
                </a:lnTo>
                <a:lnTo>
                  <a:pt x="349" y="1276"/>
                </a:lnTo>
                <a:lnTo>
                  <a:pt x="359" y="1276"/>
                </a:lnTo>
                <a:lnTo>
                  <a:pt x="359" y="1284"/>
                </a:lnTo>
                <a:lnTo>
                  <a:pt x="369" y="1284"/>
                </a:lnTo>
                <a:lnTo>
                  <a:pt x="369" y="1301"/>
                </a:lnTo>
                <a:lnTo>
                  <a:pt x="374" y="1301"/>
                </a:lnTo>
                <a:lnTo>
                  <a:pt x="374" y="1310"/>
                </a:lnTo>
                <a:lnTo>
                  <a:pt x="379" y="1310"/>
                </a:lnTo>
                <a:lnTo>
                  <a:pt x="379" y="1314"/>
                </a:lnTo>
                <a:lnTo>
                  <a:pt x="384" y="1314"/>
                </a:lnTo>
                <a:lnTo>
                  <a:pt x="384" y="1318"/>
                </a:lnTo>
                <a:lnTo>
                  <a:pt x="389" y="1318"/>
                </a:lnTo>
                <a:lnTo>
                  <a:pt x="389" y="1323"/>
                </a:lnTo>
                <a:lnTo>
                  <a:pt x="394" y="1323"/>
                </a:lnTo>
                <a:lnTo>
                  <a:pt x="394" y="1327"/>
                </a:lnTo>
                <a:lnTo>
                  <a:pt x="399" y="1327"/>
                </a:lnTo>
                <a:lnTo>
                  <a:pt x="399" y="1335"/>
                </a:lnTo>
                <a:lnTo>
                  <a:pt x="409" y="1335"/>
                </a:lnTo>
                <a:lnTo>
                  <a:pt x="409" y="1365"/>
                </a:lnTo>
                <a:lnTo>
                  <a:pt x="414" y="1365"/>
                </a:lnTo>
                <a:lnTo>
                  <a:pt x="414" y="1378"/>
                </a:lnTo>
              </a:path>
            </a:pathLst>
          </a:custGeom>
          <a:noFill/>
          <a:ln w="0">
            <a:solidFill>
              <a:srgbClr val="000000"/>
            </a:solidFill>
            <a:round/>
            <a:headEnd/>
            <a:tailEnd/>
          </a:ln>
        </p:spPr>
        <p:txBody>
          <a:bodyPr/>
          <a:lstStyle/>
          <a:p>
            <a:endParaRPr lang="es-AR"/>
          </a:p>
        </p:txBody>
      </p:sp>
      <p:sp>
        <p:nvSpPr>
          <p:cNvPr id="6152" name="Freeform 214"/>
          <p:cNvSpPr>
            <a:spLocks/>
          </p:cNvSpPr>
          <p:nvPr/>
        </p:nvSpPr>
        <p:spPr bwMode="auto">
          <a:xfrm>
            <a:off x="1096963" y="4606925"/>
            <a:ext cx="596900" cy="192088"/>
          </a:xfrm>
          <a:custGeom>
            <a:avLst/>
            <a:gdLst>
              <a:gd name="T0" fmla="*/ 2147483647 w 1128"/>
              <a:gd name="T1" fmla="*/ 2147483647 h 363"/>
              <a:gd name="T2" fmla="*/ 2147483647 w 1128"/>
              <a:gd name="T3" fmla="*/ 2147483647 h 363"/>
              <a:gd name="T4" fmla="*/ 2147483647 w 1128"/>
              <a:gd name="T5" fmla="*/ 2147483647 h 363"/>
              <a:gd name="T6" fmla="*/ 2147483647 w 1128"/>
              <a:gd name="T7" fmla="*/ 2147483647 h 363"/>
              <a:gd name="T8" fmla="*/ 2147483647 w 1128"/>
              <a:gd name="T9" fmla="*/ 2147483647 h 363"/>
              <a:gd name="T10" fmla="*/ 2147483647 w 1128"/>
              <a:gd name="T11" fmla="*/ 2147483647 h 363"/>
              <a:gd name="T12" fmla="*/ 2147483647 w 1128"/>
              <a:gd name="T13" fmla="*/ 2147483647 h 363"/>
              <a:gd name="T14" fmla="*/ 2147483647 w 1128"/>
              <a:gd name="T15" fmla="*/ 2147483647 h 363"/>
              <a:gd name="T16" fmla="*/ 2147483647 w 1128"/>
              <a:gd name="T17" fmla="*/ 2147483647 h 363"/>
              <a:gd name="T18" fmla="*/ 2147483647 w 1128"/>
              <a:gd name="T19" fmla="*/ 2147483647 h 363"/>
              <a:gd name="T20" fmla="*/ 2147483647 w 1128"/>
              <a:gd name="T21" fmla="*/ 2147483647 h 363"/>
              <a:gd name="T22" fmla="*/ 2147483647 w 1128"/>
              <a:gd name="T23" fmla="*/ 2147483647 h 363"/>
              <a:gd name="T24" fmla="*/ 2147483647 w 1128"/>
              <a:gd name="T25" fmla="*/ 2147483647 h 363"/>
              <a:gd name="T26" fmla="*/ 2147483647 w 1128"/>
              <a:gd name="T27" fmla="*/ 2147483647 h 363"/>
              <a:gd name="T28" fmla="*/ 2147483647 w 1128"/>
              <a:gd name="T29" fmla="*/ 2147483647 h 363"/>
              <a:gd name="T30" fmla="*/ 2147483647 w 1128"/>
              <a:gd name="T31" fmla="*/ 2147483647 h 363"/>
              <a:gd name="T32" fmla="*/ 2147483647 w 1128"/>
              <a:gd name="T33" fmla="*/ 2147483647 h 363"/>
              <a:gd name="T34" fmla="*/ 2147483647 w 1128"/>
              <a:gd name="T35" fmla="*/ 2147483647 h 363"/>
              <a:gd name="T36" fmla="*/ 2147483647 w 1128"/>
              <a:gd name="T37" fmla="*/ 2147483647 h 363"/>
              <a:gd name="T38" fmla="*/ 2147483647 w 1128"/>
              <a:gd name="T39" fmla="*/ 2147483647 h 363"/>
              <a:gd name="T40" fmla="*/ 2147483647 w 1128"/>
              <a:gd name="T41" fmla="*/ 2147483647 h 363"/>
              <a:gd name="T42" fmla="*/ 2147483647 w 1128"/>
              <a:gd name="T43" fmla="*/ 2147483647 h 363"/>
              <a:gd name="T44" fmla="*/ 2147483647 w 1128"/>
              <a:gd name="T45" fmla="*/ 2147483647 h 363"/>
              <a:gd name="T46" fmla="*/ 2147483647 w 1128"/>
              <a:gd name="T47" fmla="*/ 2147483647 h 363"/>
              <a:gd name="T48" fmla="*/ 2147483647 w 1128"/>
              <a:gd name="T49" fmla="*/ 2147483647 h 363"/>
              <a:gd name="T50" fmla="*/ 2147483647 w 1128"/>
              <a:gd name="T51" fmla="*/ 2147483647 h 363"/>
              <a:gd name="T52" fmla="*/ 2147483647 w 1128"/>
              <a:gd name="T53" fmla="*/ 2147483647 h 363"/>
              <a:gd name="T54" fmla="*/ 2147483647 w 1128"/>
              <a:gd name="T55" fmla="*/ 2147483647 h 363"/>
              <a:gd name="T56" fmla="*/ 2147483647 w 1128"/>
              <a:gd name="T57" fmla="*/ 2147483647 h 363"/>
              <a:gd name="T58" fmla="*/ 2147483647 w 1128"/>
              <a:gd name="T59" fmla="*/ 2147483647 h 363"/>
              <a:gd name="T60" fmla="*/ 2147483647 w 1128"/>
              <a:gd name="T61" fmla="*/ 2147483647 h 363"/>
              <a:gd name="T62" fmla="*/ 2147483647 w 1128"/>
              <a:gd name="T63" fmla="*/ 2147483647 h 363"/>
              <a:gd name="T64" fmla="*/ 2147483647 w 1128"/>
              <a:gd name="T65" fmla="*/ 2147483647 h 363"/>
              <a:gd name="T66" fmla="*/ 2147483647 w 1128"/>
              <a:gd name="T67" fmla="*/ 2147483647 h 363"/>
              <a:gd name="T68" fmla="*/ 2147483647 w 1128"/>
              <a:gd name="T69" fmla="*/ 2147483647 h 363"/>
              <a:gd name="T70" fmla="*/ 2147483647 w 1128"/>
              <a:gd name="T71" fmla="*/ 2147483647 h 363"/>
              <a:gd name="T72" fmla="*/ 2147483647 w 1128"/>
              <a:gd name="T73" fmla="*/ 2147483647 h 363"/>
              <a:gd name="T74" fmla="*/ 2147483647 w 1128"/>
              <a:gd name="T75" fmla="*/ 2147483647 h 363"/>
              <a:gd name="T76" fmla="*/ 2147483647 w 1128"/>
              <a:gd name="T77" fmla="*/ 2147483647 h 363"/>
              <a:gd name="T78" fmla="*/ 2147483647 w 1128"/>
              <a:gd name="T79" fmla="*/ 2147483647 h 363"/>
              <a:gd name="T80" fmla="*/ 2147483647 w 1128"/>
              <a:gd name="T81" fmla="*/ 2147483647 h 363"/>
              <a:gd name="T82" fmla="*/ 2147483647 w 1128"/>
              <a:gd name="T83" fmla="*/ 2147483647 h 363"/>
              <a:gd name="T84" fmla="*/ 2147483647 w 1128"/>
              <a:gd name="T85" fmla="*/ 2147483647 h 363"/>
              <a:gd name="T86" fmla="*/ 2147483647 w 1128"/>
              <a:gd name="T87" fmla="*/ 2147483647 h 363"/>
              <a:gd name="T88" fmla="*/ 2147483647 w 1128"/>
              <a:gd name="T89" fmla="*/ 2147483647 h 363"/>
              <a:gd name="T90" fmla="*/ 2147483647 w 1128"/>
              <a:gd name="T91" fmla="*/ 2147483647 h 363"/>
              <a:gd name="T92" fmla="*/ 2147483647 w 1128"/>
              <a:gd name="T93" fmla="*/ 2147483647 h 363"/>
              <a:gd name="T94" fmla="*/ 2147483647 w 1128"/>
              <a:gd name="T95" fmla="*/ 2147483647 h 36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28"/>
              <a:gd name="T145" fmla="*/ 0 h 363"/>
              <a:gd name="T146" fmla="*/ 1128 w 1128"/>
              <a:gd name="T147" fmla="*/ 363 h 36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28" h="363">
                <a:moveTo>
                  <a:pt x="1128" y="363"/>
                </a:moveTo>
                <a:lnTo>
                  <a:pt x="1089" y="363"/>
                </a:lnTo>
                <a:lnTo>
                  <a:pt x="1089" y="355"/>
                </a:lnTo>
                <a:lnTo>
                  <a:pt x="1060" y="355"/>
                </a:lnTo>
                <a:lnTo>
                  <a:pt x="1060" y="346"/>
                </a:lnTo>
                <a:lnTo>
                  <a:pt x="1051" y="346"/>
                </a:lnTo>
                <a:lnTo>
                  <a:pt x="1051" y="338"/>
                </a:lnTo>
                <a:lnTo>
                  <a:pt x="1026" y="338"/>
                </a:lnTo>
                <a:lnTo>
                  <a:pt x="1026" y="333"/>
                </a:lnTo>
                <a:lnTo>
                  <a:pt x="1021" y="333"/>
                </a:lnTo>
                <a:lnTo>
                  <a:pt x="1021" y="321"/>
                </a:lnTo>
                <a:lnTo>
                  <a:pt x="1012" y="321"/>
                </a:lnTo>
                <a:lnTo>
                  <a:pt x="1012" y="312"/>
                </a:lnTo>
                <a:lnTo>
                  <a:pt x="1002" y="312"/>
                </a:lnTo>
                <a:lnTo>
                  <a:pt x="1002" y="303"/>
                </a:lnTo>
                <a:lnTo>
                  <a:pt x="988" y="303"/>
                </a:lnTo>
                <a:lnTo>
                  <a:pt x="988" y="299"/>
                </a:lnTo>
                <a:lnTo>
                  <a:pt x="983" y="299"/>
                </a:lnTo>
                <a:lnTo>
                  <a:pt x="983" y="295"/>
                </a:lnTo>
                <a:lnTo>
                  <a:pt x="978" y="295"/>
                </a:lnTo>
                <a:lnTo>
                  <a:pt x="978" y="291"/>
                </a:lnTo>
                <a:lnTo>
                  <a:pt x="973" y="291"/>
                </a:lnTo>
                <a:lnTo>
                  <a:pt x="973" y="286"/>
                </a:lnTo>
                <a:lnTo>
                  <a:pt x="954" y="286"/>
                </a:lnTo>
                <a:lnTo>
                  <a:pt x="954" y="282"/>
                </a:lnTo>
                <a:lnTo>
                  <a:pt x="944" y="281"/>
                </a:lnTo>
                <a:lnTo>
                  <a:pt x="944" y="276"/>
                </a:lnTo>
                <a:lnTo>
                  <a:pt x="928" y="276"/>
                </a:lnTo>
                <a:lnTo>
                  <a:pt x="928" y="272"/>
                </a:lnTo>
                <a:lnTo>
                  <a:pt x="925" y="272"/>
                </a:lnTo>
                <a:lnTo>
                  <a:pt x="925" y="259"/>
                </a:lnTo>
                <a:lnTo>
                  <a:pt x="909" y="259"/>
                </a:lnTo>
                <a:lnTo>
                  <a:pt x="909" y="255"/>
                </a:lnTo>
                <a:lnTo>
                  <a:pt x="904" y="255"/>
                </a:lnTo>
                <a:lnTo>
                  <a:pt x="904" y="251"/>
                </a:lnTo>
                <a:lnTo>
                  <a:pt x="885" y="251"/>
                </a:lnTo>
                <a:lnTo>
                  <a:pt x="885" y="242"/>
                </a:lnTo>
                <a:lnTo>
                  <a:pt x="875" y="242"/>
                </a:lnTo>
                <a:lnTo>
                  <a:pt x="875" y="225"/>
                </a:lnTo>
                <a:lnTo>
                  <a:pt x="867" y="225"/>
                </a:lnTo>
                <a:lnTo>
                  <a:pt x="867" y="208"/>
                </a:lnTo>
                <a:lnTo>
                  <a:pt x="856" y="208"/>
                </a:lnTo>
                <a:lnTo>
                  <a:pt x="856" y="199"/>
                </a:lnTo>
                <a:lnTo>
                  <a:pt x="851" y="199"/>
                </a:lnTo>
                <a:lnTo>
                  <a:pt x="851" y="195"/>
                </a:lnTo>
                <a:lnTo>
                  <a:pt x="848" y="195"/>
                </a:lnTo>
                <a:lnTo>
                  <a:pt x="848" y="191"/>
                </a:lnTo>
                <a:lnTo>
                  <a:pt x="798" y="191"/>
                </a:lnTo>
                <a:lnTo>
                  <a:pt x="798" y="182"/>
                </a:lnTo>
                <a:lnTo>
                  <a:pt x="784" y="182"/>
                </a:lnTo>
                <a:lnTo>
                  <a:pt x="784" y="178"/>
                </a:lnTo>
                <a:lnTo>
                  <a:pt x="779" y="178"/>
                </a:lnTo>
                <a:lnTo>
                  <a:pt x="779" y="174"/>
                </a:lnTo>
                <a:lnTo>
                  <a:pt x="769" y="174"/>
                </a:lnTo>
                <a:lnTo>
                  <a:pt x="769" y="178"/>
                </a:lnTo>
                <a:lnTo>
                  <a:pt x="759" y="177"/>
                </a:lnTo>
                <a:lnTo>
                  <a:pt x="759" y="181"/>
                </a:lnTo>
                <a:lnTo>
                  <a:pt x="750" y="181"/>
                </a:lnTo>
                <a:lnTo>
                  <a:pt x="750" y="185"/>
                </a:lnTo>
                <a:lnTo>
                  <a:pt x="745" y="185"/>
                </a:lnTo>
                <a:lnTo>
                  <a:pt x="745" y="189"/>
                </a:lnTo>
                <a:lnTo>
                  <a:pt x="730" y="189"/>
                </a:lnTo>
                <a:lnTo>
                  <a:pt x="730" y="164"/>
                </a:lnTo>
                <a:lnTo>
                  <a:pt x="711" y="164"/>
                </a:lnTo>
                <a:lnTo>
                  <a:pt x="711" y="155"/>
                </a:lnTo>
                <a:lnTo>
                  <a:pt x="687" y="155"/>
                </a:lnTo>
                <a:lnTo>
                  <a:pt x="687" y="147"/>
                </a:lnTo>
                <a:lnTo>
                  <a:pt x="672" y="147"/>
                </a:lnTo>
                <a:lnTo>
                  <a:pt x="672" y="142"/>
                </a:lnTo>
                <a:lnTo>
                  <a:pt x="663" y="142"/>
                </a:lnTo>
                <a:lnTo>
                  <a:pt x="663" y="138"/>
                </a:lnTo>
                <a:lnTo>
                  <a:pt x="648" y="138"/>
                </a:lnTo>
                <a:lnTo>
                  <a:pt x="648" y="134"/>
                </a:lnTo>
                <a:lnTo>
                  <a:pt x="643" y="134"/>
                </a:lnTo>
                <a:lnTo>
                  <a:pt x="643" y="130"/>
                </a:lnTo>
                <a:lnTo>
                  <a:pt x="610" y="128"/>
                </a:lnTo>
                <a:lnTo>
                  <a:pt x="610" y="124"/>
                </a:lnTo>
                <a:lnTo>
                  <a:pt x="605" y="124"/>
                </a:lnTo>
                <a:lnTo>
                  <a:pt x="605" y="120"/>
                </a:lnTo>
                <a:lnTo>
                  <a:pt x="590" y="120"/>
                </a:lnTo>
                <a:lnTo>
                  <a:pt x="590" y="115"/>
                </a:lnTo>
                <a:lnTo>
                  <a:pt x="585" y="115"/>
                </a:lnTo>
                <a:lnTo>
                  <a:pt x="586" y="111"/>
                </a:lnTo>
                <a:lnTo>
                  <a:pt x="571" y="111"/>
                </a:lnTo>
                <a:lnTo>
                  <a:pt x="571" y="107"/>
                </a:lnTo>
                <a:lnTo>
                  <a:pt x="566" y="107"/>
                </a:lnTo>
                <a:lnTo>
                  <a:pt x="566" y="103"/>
                </a:lnTo>
                <a:lnTo>
                  <a:pt x="552" y="103"/>
                </a:lnTo>
                <a:lnTo>
                  <a:pt x="552" y="98"/>
                </a:lnTo>
                <a:lnTo>
                  <a:pt x="547" y="98"/>
                </a:lnTo>
                <a:lnTo>
                  <a:pt x="547" y="94"/>
                </a:lnTo>
                <a:lnTo>
                  <a:pt x="537" y="94"/>
                </a:lnTo>
                <a:lnTo>
                  <a:pt x="537" y="90"/>
                </a:lnTo>
                <a:lnTo>
                  <a:pt x="528" y="90"/>
                </a:lnTo>
                <a:lnTo>
                  <a:pt x="528" y="85"/>
                </a:lnTo>
                <a:lnTo>
                  <a:pt x="513" y="85"/>
                </a:lnTo>
                <a:lnTo>
                  <a:pt x="513" y="81"/>
                </a:lnTo>
                <a:lnTo>
                  <a:pt x="508" y="81"/>
                </a:lnTo>
                <a:lnTo>
                  <a:pt x="508" y="77"/>
                </a:lnTo>
                <a:lnTo>
                  <a:pt x="489" y="75"/>
                </a:lnTo>
                <a:lnTo>
                  <a:pt x="489" y="67"/>
                </a:lnTo>
                <a:lnTo>
                  <a:pt x="455" y="67"/>
                </a:lnTo>
                <a:lnTo>
                  <a:pt x="455" y="63"/>
                </a:lnTo>
                <a:lnTo>
                  <a:pt x="451" y="63"/>
                </a:lnTo>
                <a:lnTo>
                  <a:pt x="451" y="58"/>
                </a:lnTo>
                <a:lnTo>
                  <a:pt x="422" y="58"/>
                </a:lnTo>
                <a:lnTo>
                  <a:pt x="422" y="50"/>
                </a:lnTo>
                <a:lnTo>
                  <a:pt x="388" y="50"/>
                </a:lnTo>
                <a:lnTo>
                  <a:pt x="388" y="46"/>
                </a:lnTo>
                <a:lnTo>
                  <a:pt x="383" y="44"/>
                </a:lnTo>
                <a:lnTo>
                  <a:pt x="383" y="40"/>
                </a:lnTo>
                <a:lnTo>
                  <a:pt x="335" y="40"/>
                </a:lnTo>
                <a:lnTo>
                  <a:pt x="335" y="31"/>
                </a:lnTo>
                <a:lnTo>
                  <a:pt x="272" y="30"/>
                </a:lnTo>
                <a:lnTo>
                  <a:pt x="272" y="26"/>
                </a:lnTo>
                <a:lnTo>
                  <a:pt x="266" y="26"/>
                </a:lnTo>
                <a:lnTo>
                  <a:pt x="266" y="21"/>
                </a:lnTo>
                <a:lnTo>
                  <a:pt x="208" y="21"/>
                </a:lnTo>
                <a:lnTo>
                  <a:pt x="208" y="17"/>
                </a:lnTo>
                <a:lnTo>
                  <a:pt x="200" y="17"/>
                </a:lnTo>
                <a:lnTo>
                  <a:pt x="198" y="21"/>
                </a:lnTo>
                <a:lnTo>
                  <a:pt x="169" y="20"/>
                </a:lnTo>
                <a:lnTo>
                  <a:pt x="170" y="16"/>
                </a:lnTo>
                <a:lnTo>
                  <a:pt x="160" y="16"/>
                </a:lnTo>
                <a:lnTo>
                  <a:pt x="160" y="11"/>
                </a:lnTo>
                <a:lnTo>
                  <a:pt x="145" y="11"/>
                </a:lnTo>
                <a:lnTo>
                  <a:pt x="146" y="7"/>
                </a:lnTo>
                <a:lnTo>
                  <a:pt x="141" y="7"/>
                </a:lnTo>
                <a:lnTo>
                  <a:pt x="141" y="3"/>
                </a:lnTo>
                <a:lnTo>
                  <a:pt x="112" y="1"/>
                </a:lnTo>
                <a:lnTo>
                  <a:pt x="112" y="6"/>
                </a:lnTo>
                <a:lnTo>
                  <a:pt x="102" y="6"/>
                </a:lnTo>
                <a:lnTo>
                  <a:pt x="102" y="10"/>
                </a:lnTo>
                <a:lnTo>
                  <a:pt x="87" y="10"/>
                </a:lnTo>
                <a:lnTo>
                  <a:pt x="87" y="6"/>
                </a:lnTo>
                <a:lnTo>
                  <a:pt x="83" y="6"/>
                </a:lnTo>
                <a:lnTo>
                  <a:pt x="83" y="1"/>
                </a:lnTo>
                <a:lnTo>
                  <a:pt x="73" y="1"/>
                </a:lnTo>
                <a:lnTo>
                  <a:pt x="73" y="6"/>
                </a:lnTo>
                <a:lnTo>
                  <a:pt x="63" y="6"/>
                </a:lnTo>
                <a:lnTo>
                  <a:pt x="63" y="10"/>
                </a:lnTo>
                <a:lnTo>
                  <a:pt x="15" y="9"/>
                </a:lnTo>
                <a:lnTo>
                  <a:pt x="15" y="4"/>
                </a:lnTo>
                <a:lnTo>
                  <a:pt x="5" y="4"/>
                </a:lnTo>
                <a:lnTo>
                  <a:pt x="5" y="0"/>
                </a:lnTo>
                <a:lnTo>
                  <a:pt x="0" y="0"/>
                </a:lnTo>
              </a:path>
            </a:pathLst>
          </a:custGeom>
          <a:noFill/>
          <a:ln w="0">
            <a:solidFill>
              <a:srgbClr val="000000"/>
            </a:solidFill>
            <a:round/>
            <a:headEnd/>
            <a:tailEnd/>
          </a:ln>
        </p:spPr>
        <p:txBody>
          <a:bodyPr/>
          <a:lstStyle/>
          <a:p>
            <a:endParaRPr lang="es-AR"/>
          </a:p>
        </p:txBody>
      </p:sp>
      <p:sp>
        <p:nvSpPr>
          <p:cNvPr id="6153" name="Line 215"/>
          <p:cNvSpPr>
            <a:spLocks noChangeShapeType="1"/>
          </p:cNvSpPr>
          <p:nvPr/>
        </p:nvSpPr>
        <p:spPr bwMode="auto">
          <a:xfrm>
            <a:off x="1697038" y="3006725"/>
            <a:ext cx="1587" cy="1792288"/>
          </a:xfrm>
          <a:prstGeom prst="line">
            <a:avLst/>
          </a:prstGeom>
          <a:noFill/>
          <a:ln w="0">
            <a:solidFill>
              <a:srgbClr val="000000"/>
            </a:solidFill>
            <a:round/>
            <a:headEnd/>
            <a:tailEnd/>
          </a:ln>
        </p:spPr>
        <p:txBody>
          <a:bodyPr/>
          <a:lstStyle/>
          <a:p>
            <a:endParaRPr lang="es-AR"/>
          </a:p>
        </p:txBody>
      </p:sp>
      <p:sp>
        <p:nvSpPr>
          <p:cNvPr id="6154" name="Freeform 216"/>
          <p:cNvSpPr>
            <a:spLocks/>
          </p:cNvSpPr>
          <p:nvPr/>
        </p:nvSpPr>
        <p:spPr bwMode="auto">
          <a:xfrm>
            <a:off x="1096963" y="3005138"/>
            <a:ext cx="600075" cy="3175"/>
          </a:xfrm>
          <a:custGeom>
            <a:avLst/>
            <a:gdLst>
              <a:gd name="T0" fmla="*/ 2147483647 w 1133"/>
              <a:gd name="T1" fmla="*/ 2147483647 h 5"/>
              <a:gd name="T2" fmla="*/ 2147483647 w 1133"/>
              <a:gd name="T3" fmla="*/ 0 h 5"/>
              <a:gd name="T4" fmla="*/ 2147483647 w 1133"/>
              <a:gd name="T5" fmla="*/ 2147483647 h 5"/>
              <a:gd name="T6" fmla="*/ 2147483647 w 1133"/>
              <a:gd name="T7" fmla="*/ 0 h 5"/>
              <a:gd name="T8" fmla="*/ 2147483647 w 1133"/>
              <a:gd name="T9" fmla="*/ 2147483647 h 5"/>
              <a:gd name="T10" fmla="*/ 2147483647 w 1133"/>
              <a:gd name="T11" fmla="*/ 0 h 5"/>
              <a:gd name="T12" fmla="*/ 2147483647 w 1133"/>
              <a:gd name="T13" fmla="*/ 2147483647 h 5"/>
              <a:gd name="T14" fmla="*/ 0 w 1133"/>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1133"/>
              <a:gd name="T25" fmla="*/ 0 h 5"/>
              <a:gd name="T26" fmla="*/ 1133 w 1133"/>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33" h="5">
                <a:moveTo>
                  <a:pt x="1133" y="2"/>
                </a:moveTo>
                <a:lnTo>
                  <a:pt x="759" y="0"/>
                </a:lnTo>
                <a:lnTo>
                  <a:pt x="759" y="5"/>
                </a:lnTo>
                <a:lnTo>
                  <a:pt x="373" y="0"/>
                </a:lnTo>
                <a:lnTo>
                  <a:pt x="373" y="5"/>
                </a:lnTo>
                <a:lnTo>
                  <a:pt x="146" y="0"/>
                </a:lnTo>
                <a:lnTo>
                  <a:pt x="146" y="5"/>
                </a:lnTo>
                <a:lnTo>
                  <a:pt x="0" y="3"/>
                </a:lnTo>
              </a:path>
            </a:pathLst>
          </a:custGeom>
          <a:noFill/>
          <a:ln w="0">
            <a:solidFill>
              <a:srgbClr val="000000"/>
            </a:solidFill>
            <a:round/>
            <a:headEnd/>
            <a:tailEnd/>
          </a:ln>
        </p:spPr>
        <p:txBody>
          <a:bodyPr/>
          <a:lstStyle/>
          <a:p>
            <a:endParaRPr lang="es-AR"/>
          </a:p>
        </p:txBody>
      </p:sp>
      <p:sp>
        <p:nvSpPr>
          <p:cNvPr id="6155" name="Freeform 217"/>
          <p:cNvSpPr>
            <a:spLocks/>
          </p:cNvSpPr>
          <p:nvPr/>
        </p:nvSpPr>
        <p:spPr bwMode="auto">
          <a:xfrm>
            <a:off x="1692275" y="2746375"/>
            <a:ext cx="196850" cy="260350"/>
          </a:xfrm>
          <a:custGeom>
            <a:avLst/>
            <a:gdLst>
              <a:gd name="T0" fmla="*/ 2147483647 w 372"/>
              <a:gd name="T1" fmla="*/ 0 h 492"/>
              <a:gd name="T2" fmla="*/ 0 w 372"/>
              <a:gd name="T3" fmla="*/ 0 h 492"/>
              <a:gd name="T4" fmla="*/ 0 w 372"/>
              <a:gd name="T5" fmla="*/ 2147483647 h 492"/>
              <a:gd name="T6" fmla="*/ 2147483647 w 372"/>
              <a:gd name="T7" fmla="*/ 2147483647 h 492"/>
              <a:gd name="T8" fmla="*/ 2147483647 w 372"/>
              <a:gd name="T9" fmla="*/ 2147483647 h 492"/>
              <a:gd name="T10" fmla="*/ 2147483647 w 372"/>
              <a:gd name="T11" fmla="*/ 2147483647 h 492"/>
              <a:gd name="T12" fmla="*/ 2147483647 w 372"/>
              <a:gd name="T13" fmla="*/ 2147483647 h 492"/>
              <a:gd name="T14" fmla="*/ 0 60000 65536"/>
              <a:gd name="T15" fmla="*/ 0 60000 65536"/>
              <a:gd name="T16" fmla="*/ 0 60000 65536"/>
              <a:gd name="T17" fmla="*/ 0 60000 65536"/>
              <a:gd name="T18" fmla="*/ 0 60000 65536"/>
              <a:gd name="T19" fmla="*/ 0 60000 65536"/>
              <a:gd name="T20" fmla="*/ 0 60000 65536"/>
              <a:gd name="T21" fmla="*/ 0 w 372"/>
              <a:gd name="T22" fmla="*/ 0 h 492"/>
              <a:gd name="T23" fmla="*/ 372 w 372"/>
              <a:gd name="T24" fmla="*/ 492 h 4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2" h="492">
                <a:moveTo>
                  <a:pt x="372" y="0"/>
                </a:moveTo>
                <a:lnTo>
                  <a:pt x="0" y="0"/>
                </a:lnTo>
                <a:lnTo>
                  <a:pt x="0" y="120"/>
                </a:lnTo>
                <a:lnTo>
                  <a:pt x="6" y="120"/>
                </a:lnTo>
                <a:lnTo>
                  <a:pt x="3" y="488"/>
                </a:lnTo>
                <a:lnTo>
                  <a:pt x="8" y="488"/>
                </a:lnTo>
                <a:lnTo>
                  <a:pt x="8" y="492"/>
                </a:lnTo>
              </a:path>
            </a:pathLst>
          </a:custGeom>
          <a:noFill/>
          <a:ln w="0">
            <a:solidFill>
              <a:srgbClr val="000000"/>
            </a:solidFill>
            <a:round/>
            <a:headEnd/>
            <a:tailEnd/>
          </a:ln>
        </p:spPr>
        <p:txBody>
          <a:bodyPr/>
          <a:lstStyle/>
          <a:p>
            <a:endParaRPr lang="es-AR"/>
          </a:p>
        </p:txBody>
      </p:sp>
      <p:sp>
        <p:nvSpPr>
          <p:cNvPr id="6158" name="Freeform 220"/>
          <p:cNvSpPr>
            <a:spLocks/>
          </p:cNvSpPr>
          <p:nvPr/>
        </p:nvSpPr>
        <p:spPr bwMode="auto">
          <a:xfrm>
            <a:off x="1735138" y="2809875"/>
            <a:ext cx="2287587" cy="2616200"/>
          </a:xfrm>
          <a:custGeom>
            <a:avLst/>
            <a:gdLst>
              <a:gd name="T0" fmla="*/ 2147483647 w 4321"/>
              <a:gd name="T1" fmla="*/ 2147483647 h 4946"/>
              <a:gd name="T2" fmla="*/ 2147483647 w 4321"/>
              <a:gd name="T3" fmla="*/ 2147483647 h 4946"/>
              <a:gd name="T4" fmla="*/ 2147483647 w 4321"/>
              <a:gd name="T5" fmla="*/ 2147483647 h 4946"/>
              <a:gd name="T6" fmla="*/ 2147483647 w 4321"/>
              <a:gd name="T7" fmla="*/ 2147483647 h 4946"/>
              <a:gd name="T8" fmla="*/ 2147483647 w 4321"/>
              <a:gd name="T9" fmla="*/ 2147483647 h 4946"/>
              <a:gd name="T10" fmla="*/ 2147483647 w 4321"/>
              <a:gd name="T11" fmla="*/ 2147483647 h 4946"/>
              <a:gd name="T12" fmla="*/ 2147483647 w 4321"/>
              <a:gd name="T13" fmla="*/ 2147483647 h 4946"/>
              <a:gd name="T14" fmla="*/ 2147483647 w 4321"/>
              <a:gd name="T15" fmla="*/ 2147483647 h 4946"/>
              <a:gd name="T16" fmla="*/ 2147483647 w 4321"/>
              <a:gd name="T17" fmla="*/ 2147483647 h 4946"/>
              <a:gd name="T18" fmla="*/ 2147483647 w 4321"/>
              <a:gd name="T19" fmla="*/ 2147483647 h 4946"/>
              <a:gd name="T20" fmla="*/ 2147483647 w 4321"/>
              <a:gd name="T21" fmla="*/ 2147483647 h 4946"/>
              <a:gd name="T22" fmla="*/ 2147483647 w 4321"/>
              <a:gd name="T23" fmla="*/ 2147483647 h 4946"/>
              <a:gd name="T24" fmla="*/ 2147483647 w 4321"/>
              <a:gd name="T25" fmla="*/ 2147483647 h 4946"/>
              <a:gd name="T26" fmla="*/ 2147483647 w 4321"/>
              <a:gd name="T27" fmla="*/ 2147483647 h 4946"/>
              <a:gd name="T28" fmla="*/ 2147483647 w 4321"/>
              <a:gd name="T29" fmla="*/ 2147483647 h 4946"/>
              <a:gd name="T30" fmla="*/ 2147483647 w 4321"/>
              <a:gd name="T31" fmla="*/ 2147483647 h 4946"/>
              <a:gd name="T32" fmla="*/ 2147483647 w 4321"/>
              <a:gd name="T33" fmla="*/ 2147483647 h 4946"/>
              <a:gd name="T34" fmla="*/ 2147483647 w 4321"/>
              <a:gd name="T35" fmla="*/ 2147483647 h 4946"/>
              <a:gd name="T36" fmla="*/ 2147483647 w 4321"/>
              <a:gd name="T37" fmla="*/ 2147483647 h 4946"/>
              <a:gd name="T38" fmla="*/ 2147483647 w 4321"/>
              <a:gd name="T39" fmla="*/ 2147483647 h 4946"/>
              <a:gd name="T40" fmla="*/ 2147483647 w 4321"/>
              <a:gd name="T41" fmla="*/ 2147483647 h 4946"/>
              <a:gd name="T42" fmla="*/ 2147483647 w 4321"/>
              <a:gd name="T43" fmla="*/ 2147483647 h 4946"/>
              <a:gd name="T44" fmla="*/ 2147483647 w 4321"/>
              <a:gd name="T45" fmla="*/ 2147483647 h 4946"/>
              <a:gd name="T46" fmla="*/ 2147483647 w 4321"/>
              <a:gd name="T47" fmla="*/ 2147483647 h 4946"/>
              <a:gd name="T48" fmla="*/ 2147483647 w 4321"/>
              <a:gd name="T49" fmla="*/ 2147483647 h 4946"/>
              <a:gd name="T50" fmla="*/ 2147483647 w 4321"/>
              <a:gd name="T51" fmla="*/ 2147483647 h 4946"/>
              <a:gd name="T52" fmla="*/ 2147483647 w 4321"/>
              <a:gd name="T53" fmla="*/ 2147483647 h 4946"/>
              <a:gd name="T54" fmla="*/ 2147483647 w 4321"/>
              <a:gd name="T55" fmla="*/ 2147483647 h 4946"/>
              <a:gd name="T56" fmla="*/ 2147483647 w 4321"/>
              <a:gd name="T57" fmla="*/ 2147483647 h 4946"/>
              <a:gd name="T58" fmla="*/ 2147483647 w 4321"/>
              <a:gd name="T59" fmla="*/ 2147483647 h 4946"/>
              <a:gd name="T60" fmla="*/ 2147483647 w 4321"/>
              <a:gd name="T61" fmla="*/ 2147483647 h 4946"/>
              <a:gd name="T62" fmla="*/ 2147483647 w 4321"/>
              <a:gd name="T63" fmla="*/ 2147483647 h 4946"/>
              <a:gd name="T64" fmla="*/ 2147483647 w 4321"/>
              <a:gd name="T65" fmla="*/ 2147483647 h 4946"/>
              <a:gd name="T66" fmla="*/ 2147483647 w 4321"/>
              <a:gd name="T67" fmla="*/ 2147483647 h 4946"/>
              <a:gd name="T68" fmla="*/ 2147483647 w 4321"/>
              <a:gd name="T69" fmla="*/ 2147483647 h 4946"/>
              <a:gd name="T70" fmla="*/ 2147483647 w 4321"/>
              <a:gd name="T71" fmla="*/ 2147483647 h 4946"/>
              <a:gd name="T72" fmla="*/ 2147483647 w 4321"/>
              <a:gd name="T73" fmla="*/ 2147483647 h 4946"/>
              <a:gd name="T74" fmla="*/ 2147483647 w 4321"/>
              <a:gd name="T75" fmla="*/ 2147483647 h 4946"/>
              <a:gd name="T76" fmla="*/ 2147483647 w 4321"/>
              <a:gd name="T77" fmla="*/ 2147483647 h 4946"/>
              <a:gd name="T78" fmla="*/ 2147483647 w 4321"/>
              <a:gd name="T79" fmla="*/ 2147483647 h 4946"/>
              <a:gd name="T80" fmla="*/ 2147483647 w 4321"/>
              <a:gd name="T81" fmla="*/ 2147483647 h 4946"/>
              <a:gd name="T82" fmla="*/ 2147483647 w 4321"/>
              <a:gd name="T83" fmla="*/ 2147483647 h 4946"/>
              <a:gd name="T84" fmla="*/ 2147483647 w 4321"/>
              <a:gd name="T85" fmla="*/ 2147483647 h 4946"/>
              <a:gd name="T86" fmla="*/ 2147483647 w 4321"/>
              <a:gd name="T87" fmla="*/ 2147483647 h 4946"/>
              <a:gd name="T88" fmla="*/ 2147483647 w 4321"/>
              <a:gd name="T89" fmla="*/ 2147483647 h 4946"/>
              <a:gd name="T90" fmla="*/ 2147483647 w 4321"/>
              <a:gd name="T91" fmla="*/ 2147483647 h 4946"/>
              <a:gd name="T92" fmla="*/ 2147483647 w 4321"/>
              <a:gd name="T93" fmla="*/ 2147483647 h 4946"/>
              <a:gd name="T94" fmla="*/ 2147483647 w 4321"/>
              <a:gd name="T95" fmla="*/ 2147483647 h 4946"/>
              <a:gd name="T96" fmla="*/ 2147483647 w 4321"/>
              <a:gd name="T97" fmla="*/ 2147483647 h 4946"/>
              <a:gd name="T98" fmla="*/ 2147483647 w 4321"/>
              <a:gd name="T99" fmla="*/ 2147483647 h 4946"/>
              <a:gd name="T100" fmla="*/ 2147483647 w 4321"/>
              <a:gd name="T101" fmla="*/ 2147483647 h 4946"/>
              <a:gd name="T102" fmla="*/ 2147483647 w 4321"/>
              <a:gd name="T103" fmla="*/ 2147483647 h 4946"/>
              <a:gd name="T104" fmla="*/ 2147483647 w 4321"/>
              <a:gd name="T105" fmla="*/ 2147483647 h 4946"/>
              <a:gd name="T106" fmla="*/ 2147483647 w 4321"/>
              <a:gd name="T107" fmla="*/ 2147483647 h 4946"/>
              <a:gd name="T108" fmla="*/ 2147483647 w 4321"/>
              <a:gd name="T109" fmla="*/ 2147483647 h 4946"/>
              <a:gd name="T110" fmla="*/ 2147483647 w 4321"/>
              <a:gd name="T111" fmla="*/ 2147483647 h 4946"/>
              <a:gd name="T112" fmla="*/ 2147483647 w 4321"/>
              <a:gd name="T113" fmla="*/ 2147483647 h 4946"/>
              <a:gd name="T114" fmla="*/ 2147483647 w 4321"/>
              <a:gd name="T115" fmla="*/ 2147483647 h 4946"/>
              <a:gd name="T116" fmla="*/ 2147483647 w 4321"/>
              <a:gd name="T117" fmla="*/ 2147483647 h 4946"/>
              <a:gd name="T118" fmla="*/ 2147483647 w 4321"/>
              <a:gd name="T119" fmla="*/ 2147483647 h 4946"/>
              <a:gd name="T120" fmla="*/ 2147483647 w 4321"/>
              <a:gd name="T121" fmla="*/ 2147483647 h 4946"/>
              <a:gd name="T122" fmla="*/ 2147483647 w 4321"/>
              <a:gd name="T123" fmla="*/ 2147483647 h 4946"/>
              <a:gd name="T124" fmla="*/ 2147483647 w 4321"/>
              <a:gd name="T125" fmla="*/ 2147483647 h 49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321"/>
              <a:gd name="T190" fmla="*/ 0 h 4946"/>
              <a:gd name="T191" fmla="*/ 4321 w 4321"/>
              <a:gd name="T192" fmla="*/ 4946 h 49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321" h="4946">
                <a:moveTo>
                  <a:pt x="0" y="4946"/>
                </a:moveTo>
                <a:lnTo>
                  <a:pt x="5" y="4946"/>
                </a:lnTo>
                <a:lnTo>
                  <a:pt x="5" y="4938"/>
                </a:lnTo>
                <a:lnTo>
                  <a:pt x="15" y="4938"/>
                </a:lnTo>
                <a:lnTo>
                  <a:pt x="15" y="4946"/>
                </a:lnTo>
                <a:lnTo>
                  <a:pt x="70" y="4945"/>
                </a:lnTo>
                <a:lnTo>
                  <a:pt x="70" y="4941"/>
                </a:lnTo>
                <a:lnTo>
                  <a:pt x="75" y="4941"/>
                </a:lnTo>
                <a:lnTo>
                  <a:pt x="75" y="4936"/>
                </a:lnTo>
                <a:lnTo>
                  <a:pt x="90" y="4936"/>
                </a:lnTo>
                <a:lnTo>
                  <a:pt x="90" y="4932"/>
                </a:lnTo>
                <a:lnTo>
                  <a:pt x="95" y="4932"/>
                </a:lnTo>
                <a:lnTo>
                  <a:pt x="95" y="4928"/>
                </a:lnTo>
                <a:lnTo>
                  <a:pt x="105" y="4928"/>
                </a:lnTo>
                <a:lnTo>
                  <a:pt x="105" y="4919"/>
                </a:lnTo>
                <a:lnTo>
                  <a:pt x="115" y="4919"/>
                </a:lnTo>
                <a:lnTo>
                  <a:pt x="115" y="4915"/>
                </a:lnTo>
                <a:lnTo>
                  <a:pt x="125" y="4915"/>
                </a:lnTo>
                <a:lnTo>
                  <a:pt x="125" y="4911"/>
                </a:lnTo>
                <a:lnTo>
                  <a:pt x="141" y="4911"/>
                </a:lnTo>
                <a:lnTo>
                  <a:pt x="141" y="4906"/>
                </a:lnTo>
                <a:lnTo>
                  <a:pt x="146" y="4906"/>
                </a:lnTo>
                <a:lnTo>
                  <a:pt x="144" y="4902"/>
                </a:lnTo>
                <a:lnTo>
                  <a:pt x="154" y="4902"/>
                </a:lnTo>
                <a:lnTo>
                  <a:pt x="154" y="4898"/>
                </a:lnTo>
                <a:lnTo>
                  <a:pt x="165" y="4898"/>
                </a:lnTo>
                <a:lnTo>
                  <a:pt x="165" y="4893"/>
                </a:lnTo>
                <a:lnTo>
                  <a:pt x="175" y="4893"/>
                </a:lnTo>
                <a:lnTo>
                  <a:pt x="175" y="4889"/>
                </a:lnTo>
                <a:lnTo>
                  <a:pt x="185" y="4889"/>
                </a:lnTo>
                <a:lnTo>
                  <a:pt x="185" y="4885"/>
                </a:lnTo>
                <a:lnTo>
                  <a:pt x="190" y="4885"/>
                </a:lnTo>
                <a:lnTo>
                  <a:pt x="190" y="4881"/>
                </a:lnTo>
                <a:lnTo>
                  <a:pt x="195" y="4881"/>
                </a:lnTo>
                <a:lnTo>
                  <a:pt x="195" y="4876"/>
                </a:lnTo>
                <a:lnTo>
                  <a:pt x="220" y="4876"/>
                </a:lnTo>
                <a:lnTo>
                  <a:pt x="220" y="4872"/>
                </a:lnTo>
                <a:lnTo>
                  <a:pt x="225" y="4872"/>
                </a:lnTo>
                <a:lnTo>
                  <a:pt x="225" y="4868"/>
                </a:lnTo>
                <a:lnTo>
                  <a:pt x="240" y="4868"/>
                </a:lnTo>
                <a:lnTo>
                  <a:pt x="239" y="4864"/>
                </a:lnTo>
                <a:lnTo>
                  <a:pt x="249" y="4864"/>
                </a:lnTo>
                <a:lnTo>
                  <a:pt x="249" y="4859"/>
                </a:lnTo>
                <a:lnTo>
                  <a:pt x="274" y="4859"/>
                </a:lnTo>
                <a:lnTo>
                  <a:pt x="274" y="4855"/>
                </a:lnTo>
                <a:lnTo>
                  <a:pt x="285" y="4855"/>
                </a:lnTo>
                <a:lnTo>
                  <a:pt x="285" y="4851"/>
                </a:lnTo>
                <a:lnTo>
                  <a:pt x="295" y="4851"/>
                </a:lnTo>
                <a:lnTo>
                  <a:pt x="295" y="4846"/>
                </a:lnTo>
                <a:lnTo>
                  <a:pt x="305" y="4846"/>
                </a:lnTo>
                <a:lnTo>
                  <a:pt x="305" y="4842"/>
                </a:lnTo>
                <a:lnTo>
                  <a:pt x="310" y="4842"/>
                </a:lnTo>
                <a:lnTo>
                  <a:pt x="310" y="4838"/>
                </a:lnTo>
                <a:lnTo>
                  <a:pt x="320" y="4838"/>
                </a:lnTo>
                <a:lnTo>
                  <a:pt x="320" y="4834"/>
                </a:lnTo>
                <a:lnTo>
                  <a:pt x="329" y="4834"/>
                </a:lnTo>
                <a:lnTo>
                  <a:pt x="329" y="4829"/>
                </a:lnTo>
                <a:lnTo>
                  <a:pt x="339" y="4829"/>
                </a:lnTo>
                <a:lnTo>
                  <a:pt x="339" y="4821"/>
                </a:lnTo>
                <a:lnTo>
                  <a:pt x="344" y="4819"/>
                </a:lnTo>
                <a:lnTo>
                  <a:pt x="344" y="4815"/>
                </a:lnTo>
                <a:lnTo>
                  <a:pt x="349" y="4815"/>
                </a:lnTo>
                <a:lnTo>
                  <a:pt x="349" y="4802"/>
                </a:lnTo>
                <a:lnTo>
                  <a:pt x="354" y="4802"/>
                </a:lnTo>
                <a:lnTo>
                  <a:pt x="354" y="4789"/>
                </a:lnTo>
                <a:lnTo>
                  <a:pt x="359" y="4789"/>
                </a:lnTo>
                <a:lnTo>
                  <a:pt x="359" y="4777"/>
                </a:lnTo>
                <a:lnTo>
                  <a:pt x="364" y="4777"/>
                </a:lnTo>
                <a:lnTo>
                  <a:pt x="364" y="4768"/>
                </a:lnTo>
                <a:lnTo>
                  <a:pt x="369" y="4768"/>
                </a:lnTo>
                <a:lnTo>
                  <a:pt x="368" y="4751"/>
                </a:lnTo>
                <a:lnTo>
                  <a:pt x="373" y="4751"/>
                </a:lnTo>
                <a:lnTo>
                  <a:pt x="373" y="4742"/>
                </a:lnTo>
                <a:lnTo>
                  <a:pt x="378" y="4742"/>
                </a:lnTo>
                <a:lnTo>
                  <a:pt x="378" y="4738"/>
                </a:lnTo>
                <a:lnTo>
                  <a:pt x="383" y="4738"/>
                </a:lnTo>
                <a:lnTo>
                  <a:pt x="383" y="4725"/>
                </a:lnTo>
                <a:lnTo>
                  <a:pt x="388" y="4725"/>
                </a:lnTo>
                <a:lnTo>
                  <a:pt x="388" y="4717"/>
                </a:lnTo>
                <a:lnTo>
                  <a:pt x="393" y="4717"/>
                </a:lnTo>
                <a:lnTo>
                  <a:pt x="393" y="4695"/>
                </a:lnTo>
                <a:lnTo>
                  <a:pt x="398" y="4695"/>
                </a:lnTo>
                <a:lnTo>
                  <a:pt x="398" y="4687"/>
                </a:lnTo>
                <a:lnTo>
                  <a:pt x="403" y="4687"/>
                </a:lnTo>
                <a:lnTo>
                  <a:pt x="402" y="4665"/>
                </a:lnTo>
                <a:lnTo>
                  <a:pt x="407" y="4665"/>
                </a:lnTo>
                <a:lnTo>
                  <a:pt x="407" y="4661"/>
                </a:lnTo>
                <a:lnTo>
                  <a:pt x="412" y="4661"/>
                </a:lnTo>
                <a:lnTo>
                  <a:pt x="412" y="4653"/>
                </a:lnTo>
                <a:lnTo>
                  <a:pt x="417" y="4653"/>
                </a:lnTo>
                <a:lnTo>
                  <a:pt x="417" y="4648"/>
                </a:lnTo>
                <a:lnTo>
                  <a:pt x="422" y="4648"/>
                </a:lnTo>
                <a:lnTo>
                  <a:pt x="422" y="4644"/>
                </a:lnTo>
                <a:lnTo>
                  <a:pt x="427" y="4644"/>
                </a:lnTo>
                <a:lnTo>
                  <a:pt x="427" y="4631"/>
                </a:lnTo>
                <a:lnTo>
                  <a:pt x="417" y="4631"/>
                </a:lnTo>
                <a:lnTo>
                  <a:pt x="417" y="4636"/>
                </a:lnTo>
                <a:lnTo>
                  <a:pt x="412" y="4636"/>
                </a:lnTo>
                <a:lnTo>
                  <a:pt x="412" y="4640"/>
                </a:lnTo>
                <a:lnTo>
                  <a:pt x="407" y="4640"/>
                </a:lnTo>
                <a:lnTo>
                  <a:pt x="407" y="4644"/>
                </a:lnTo>
                <a:lnTo>
                  <a:pt x="373" y="4644"/>
                </a:lnTo>
                <a:lnTo>
                  <a:pt x="373" y="4640"/>
                </a:lnTo>
                <a:lnTo>
                  <a:pt x="368" y="4640"/>
                </a:lnTo>
                <a:lnTo>
                  <a:pt x="368" y="4636"/>
                </a:lnTo>
                <a:lnTo>
                  <a:pt x="382" y="4636"/>
                </a:lnTo>
                <a:lnTo>
                  <a:pt x="382" y="4627"/>
                </a:lnTo>
                <a:lnTo>
                  <a:pt x="387" y="4627"/>
                </a:lnTo>
                <a:lnTo>
                  <a:pt x="387" y="4597"/>
                </a:lnTo>
                <a:lnTo>
                  <a:pt x="382" y="4597"/>
                </a:lnTo>
                <a:lnTo>
                  <a:pt x="382" y="4584"/>
                </a:lnTo>
                <a:lnTo>
                  <a:pt x="377" y="4584"/>
                </a:lnTo>
                <a:lnTo>
                  <a:pt x="377" y="4580"/>
                </a:lnTo>
                <a:lnTo>
                  <a:pt x="372" y="4580"/>
                </a:lnTo>
                <a:lnTo>
                  <a:pt x="372" y="4576"/>
                </a:lnTo>
                <a:lnTo>
                  <a:pt x="367" y="4576"/>
                </a:lnTo>
                <a:lnTo>
                  <a:pt x="367" y="4571"/>
                </a:lnTo>
                <a:lnTo>
                  <a:pt x="362" y="4571"/>
                </a:lnTo>
                <a:lnTo>
                  <a:pt x="362" y="4567"/>
                </a:lnTo>
                <a:lnTo>
                  <a:pt x="352" y="4567"/>
                </a:lnTo>
                <a:lnTo>
                  <a:pt x="352" y="4559"/>
                </a:lnTo>
                <a:lnTo>
                  <a:pt x="346" y="4559"/>
                </a:lnTo>
                <a:lnTo>
                  <a:pt x="346" y="4550"/>
                </a:lnTo>
                <a:lnTo>
                  <a:pt x="336" y="4550"/>
                </a:lnTo>
                <a:lnTo>
                  <a:pt x="336" y="4546"/>
                </a:lnTo>
                <a:lnTo>
                  <a:pt x="331" y="4547"/>
                </a:lnTo>
                <a:lnTo>
                  <a:pt x="331" y="4543"/>
                </a:lnTo>
                <a:lnTo>
                  <a:pt x="321" y="4543"/>
                </a:lnTo>
                <a:lnTo>
                  <a:pt x="321" y="4539"/>
                </a:lnTo>
                <a:lnTo>
                  <a:pt x="316" y="4539"/>
                </a:lnTo>
                <a:lnTo>
                  <a:pt x="316" y="4534"/>
                </a:lnTo>
                <a:lnTo>
                  <a:pt x="341" y="4533"/>
                </a:lnTo>
                <a:lnTo>
                  <a:pt x="341" y="4524"/>
                </a:lnTo>
                <a:lnTo>
                  <a:pt x="336" y="4524"/>
                </a:lnTo>
                <a:lnTo>
                  <a:pt x="336" y="4520"/>
                </a:lnTo>
                <a:lnTo>
                  <a:pt x="326" y="4522"/>
                </a:lnTo>
                <a:lnTo>
                  <a:pt x="326" y="4517"/>
                </a:lnTo>
                <a:lnTo>
                  <a:pt x="306" y="4517"/>
                </a:lnTo>
                <a:lnTo>
                  <a:pt x="306" y="4513"/>
                </a:lnTo>
                <a:lnTo>
                  <a:pt x="302" y="4513"/>
                </a:lnTo>
                <a:lnTo>
                  <a:pt x="301" y="4509"/>
                </a:lnTo>
                <a:lnTo>
                  <a:pt x="297" y="4509"/>
                </a:lnTo>
                <a:lnTo>
                  <a:pt x="297" y="4504"/>
                </a:lnTo>
                <a:lnTo>
                  <a:pt x="292" y="4504"/>
                </a:lnTo>
                <a:lnTo>
                  <a:pt x="292" y="4500"/>
                </a:lnTo>
                <a:lnTo>
                  <a:pt x="287" y="4500"/>
                </a:lnTo>
                <a:lnTo>
                  <a:pt x="287" y="4496"/>
                </a:lnTo>
                <a:lnTo>
                  <a:pt x="282" y="4496"/>
                </a:lnTo>
                <a:lnTo>
                  <a:pt x="282" y="4492"/>
                </a:lnTo>
                <a:lnTo>
                  <a:pt x="277" y="4492"/>
                </a:lnTo>
                <a:lnTo>
                  <a:pt x="277" y="4487"/>
                </a:lnTo>
                <a:lnTo>
                  <a:pt x="272" y="4487"/>
                </a:lnTo>
                <a:lnTo>
                  <a:pt x="272" y="4475"/>
                </a:lnTo>
                <a:lnTo>
                  <a:pt x="267" y="4475"/>
                </a:lnTo>
                <a:lnTo>
                  <a:pt x="267" y="4466"/>
                </a:lnTo>
                <a:lnTo>
                  <a:pt x="262" y="4466"/>
                </a:lnTo>
                <a:lnTo>
                  <a:pt x="262" y="4457"/>
                </a:lnTo>
                <a:lnTo>
                  <a:pt x="257" y="4457"/>
                </a:lnTo>
                <a:lnTo>
                  <a:pt x="257" y="4449"/>
                </a:lnTo>
                <a:lnTo>
                  <a:pt x="252" y="4449"/>
                </a:lnTo>
                <a:lnTo>
                  <a:pt x="252" y="4445"/>
                </a:lnTo>
                <a:lnTo>
                  <a:pt x="247" y="4445"/>
                </a:lnTo>
                <a:lnTo>
                  <a:pt x="247" y="4423"/>
                </a:lnTo>
                <a:lnTo>
                  <a:pt x="242" y="4423"/>
                </a:lnTo>
                <a:lnTo>
                  <a:pt x="242" y="4419"/>
                </a:lnTo>
                <a:lnTo>
                  <a:pt x="237" y="4419"/>
                </a:lnTo>
                <a:lnTo>
                  <a:pt x="237" y="4410"/>
                </a:lnTo>
                <a:lnTo>
                  <a:pt x="231" y="4410"/>
                </a:lnTo>
                <a:lnTo>
                  <a:pt x="231" y="4398"/>
                </a:lnTo>
                <a:lnTo>
                  <a:pt x="226" y="4398"/>
                </a:lnTo>
                <a:lnTo>
                  <a:pt x="226" y="4389"/>
                </a:lnTo>
                <a:lnTo>
                  <a:pt x="221" y="4389"/>
                </a:lnTo>
                <a:lnTo>
                  <a:pt x="221" y="4363"/>
                </a:lnTo>
                <a:lnTo>
                  <a:pt x="226" y="4363"/>
                </a:lnTo>
                <a:lnTo>
                  <a:pt x="226" y="4359"/>
                </a:lnTo>
                <a:lnTo>
                  <a:pt x="231" y="4359"/>
                </a:lnTo>
                <a:lnTo>
                  <a:pt x="231" y="4351"/>
                </a:lnTo>
                <a:lnTo>
                  <a:pt x="237" y="4351"/>
                </a:lnTo>
                <a:lnTo>
                  <a:pt x="235" y="4342"/>
                </a:lnTo>
                <a:lnTo>
                  <a:pt x="240" y="4342"/>
                </a:lnTo>
                <a:lnTo>
                  <a:pt x="240" y="4338"/>
                </a:lnTo>
                <a:lnTo>
                  <a:pt x="245" y="4338"/>
                </a:lnTo>
                <a:lnTo>
                  <a:pt x="245" y="4329"/>
                </a:lnTo>
                <a:lnTo>
                  <a:pt x="250" y="4329"/>
                </a:lnTo>
                <a:lnTo>
                  <a:pt x="250" y="4321"/>
                </a:lnTo>
                <a:lnTo>
                  <a:pt x="266" y="4321"/>
                </a:lnTo>
                <a:lnTo>
                  <a:pt x="266" y="4316"/>
                </a:lnTo>
                <a:lnTo>
                  <a:pt x="271" y="4316"/>
                </a:lnTo>
                <a:lnTo>
                  <a:pt x="271" y="4312"/>
                </a:lnTo>
                <a:lnTo>
                  <a:pt x="285" y="4312"/>
                </a:lnTo>
                <a:lnTo>
                  <a:pt x="285" y="4308"/>
                </a:lnTo>
                <a:lnTo>
                  <a:pt x="290" y="4308"/>
                </a:lnTo>
                <a:lnTo>
                  <a:pt x="290" y="4304"/>
                </a:lnTo>
                <a:lnTo>
                  <a:pt x="295" y="4304"/>
                </a:lnTo>
                <a:lnTo>
                  <a:pt x="295" y="4299"/>
                </a:lnTo>
                <a:lnTo>
                  <a:pt x="300" y="4299"/>
                </a:lnTo>
                <a:lnTo>
                  <a:pt x="300" y="4295"/>
                </a:lnTo>
                <a:lnTo>
                  <a:pt x="310" y="4295"/>
                </a:lnTo>
                <a:lnTo>
                  <a:pt x="310" y="4291"/>
                </a:lnTo>
                <a:lnTo>
                  <a:pt x="315" y="4291"/>
                </a:lnTo>
                <a:lnTo>
                  <a:pt x="315" y="4286"/>
                </a:lnTo>
                <a:lnTo>
                  <a:pt x="320" y="4286"/>
                </a:lnTo>
                <a:lnTo>
                  <a:pt x="320" y="4282"/>
                </a:lnTo>
                <a:lnTo>
                  <a:pt x="325" y="4282"/>
                </a:lnTo>
                <a:lnTo>
                  <a:pt x="324" y="4265"/>
                </a:lnTo>
                <a:lnTo>
                  <a:pt x="329" y="4264"/>
                </a:lnTo>
                <a:lnTo>
                  <a:pt x="329" y="4247"/>
                </a:lnTo>
                <a:lnTo>
                  <a:pt x="334" y="4247"/>
                </a:lnTo>
                <a:lnTo>
                  <a:pt x="334" y="4242"/>
                </a:lnTo>
                <a:lnTo>
                  <a:pt x="329" y="4242"/>
                </a:lnTo>
                <a:lnTo>
                  <a:pt x="329" y="4208"/>
                </a:lnTo>
                <a:lnTo>
                  <a:pt x="324" y="4208"/>
                </a:lnTo>
                <a:lnTo>
                  <a:pt x="324" y="4170"/>
                </a:lnTo>
                <a:lnTo>
                  <a:pt x="329" y="4170"/>
                </a:lnTo>
                <a:lnTo>
                  <a:pt x="328" y="4106"/>
                </a:lnTo>
                <a:lnTo>
                  <a:pt x="333" y="4106"/>
                </a:lnTo>
                <a:lnTo>
                  <a:pt x="333" y="4084"/>
                </a:lnTo>
                <a:lnTo>
                  <a:pt x="338" y="4084"/>
                </a:lnTo>
                <a:lnTo>
                  <a:pt x="338" y="4071"/>
                </a:lnTo>
                <a:lnTo>
                  <a:pt x="333" y="4071"/>
                </a:lnTo>
                <a:lnTo>
                  <a:pt x="333" y="4067"/>
                </a:lnTo>
                <a:lnTo>
                  <a:pt x="338" y="4067"/>
                </a:lnTo>
                <a:lnTo>
                  <a:pt x="338" y="4046"/>
                </a:lnTo>
                <a:lnTo>
                  <a:pt x="341" y="4046"/>
                </a:lnTo>
                <a:lnTo>
                  <a:pt x="341" y="4020"/>
                </a:lnTo>
                <a:lnTo>
                  <a:pt x="346" y="4020"/>
                </a:lnTo>
                <a:lnTo>
                  <a:pt x="346" y="4024"/>
                </a:lnTo>
                <a:lnTo>
                  <a:pt x="352" y="4024"/>
                </a:lnTo>
                <a:lnTo>
                  <a:pt x="352" y="4029"/>
                </a:lnTo>
                <a:lnTo>
                  <a:pt x="367" y="4029"/>
                </a:lnTo>
                <a:lnTo>
                  <a:pt x="367" y="4020"/>
                </a:lnTo>
                <a:lnTo>
                  <a:pt x="377" y="4020"/>
                </a:lnTo>
                <a:lnTo>
                  <a:pt x="376" y="4011"/>
                </a:lnTo>
                <a:lnTo>
                  <a:pt x="386" y="4011"/>
                </a:lnTo>
                <a:lnTo>
                  <a:pt x="386" y="4029"/>
                </a:lnTo>
                <a:lnTo>
                  <a:pt x="421" y="4029"/>
                </a:lnTo>
                <a:lnTo>
                  <a:pt x="421" y="4016"/>
                </a:lnTo>
                <a:lnTo>
                  <a:pt x="416" y="4016"/>
                </a:lnTo>
                <a:lnTo>
                  <a:pt x="416" y="4011"/>
                </a:lnTo>
                <a:lnTo>
                  <a:pt x="450" y="4011"/>
                </a:lnTo>
                <a:lnTo>
                  <a:pt x="450" y="4007"/>
                </a:lnTo>
                <a:lnTo>
                  <a:pt x="460" y="4007"/>
                </a:lnTo>
                <a:lnTo>
                  <a:pt x="460" y="4011"/>
                </a:lnTo>
                <a:lnTo>
                  <a:pt x="465" y="4011"/>
                </a:lnTo>
                <a:lnTo>
                  <a:pt x="465" y="4007"/>
                </a:lnTo>
                <a:lnTo>
                  <a:pt x="479" y="4007"/>
                </a:lnTo>
                <a:lnTo>
                  <a:pt x="479" y="4011"/>
                </a:lnTo>
                <a:lnTo>
                  <a:pt x="474" y="4011"/>
                </a:lnTo>
                <a:lnTo>
                  <a:pt x="475" y="4029"/>
                </a:lnTo>
                <a:lnTo>
                  <a:pt x="479" y="4029"/>
                </a:lnTo>
                <a:lnTo>
                  <a:pt x="479" y="4024"/>
                </a:lnTo>
                <a:lnTo>
                  <a:pt x="484" y="4024"/>
                </a:lnTo>
                <a:lnTo>
                  <a:pt x="484" y="4020"/>
                </a:lnTo>
                <a:lnTo>
                  <a:pt x="489" y="4020"/>
                </a:lnTo>
                <a:lnTo>
                  <a:pt x="489" y="4007"/>
                </a:lnTo>
                <a:lnTo>
                  <a:pt x="479" y="4007"/>
                </a:lnTo>
                <a:lnTo>
                  <a:pt x="479" y="4003"/>
                </a:lnTo>
                <a:lnTo>
                  <a:pt x="484" y="4003"/>
                </a:lnTo>
                <a:lnTo>
                  <a:pt x="484" y="3999"/>
                </a:lnTo>
                <a:lnTo>
                  <a:pt x="479" y="3999"/>
                </a:lnTo>
                <a:lnTo>
                  <a:pt x="479" y="3943"/>
                </a:lnTo>
                <a:lnTo>
                  <a:pt x="484" y="3943"/>
                </a:lnTo>
                <a:lnTo>
                  <a:pt x="483" y="3913"/>
                </a:lnTo>
                <a:lnTo>
                  <a:pt x="488" y="3913"/>
                </a:lnTo>
                <a:lnTo>
                  <a:pt x="488" y="3887"/>
                </a:lnTo>
                <a:lnTo>
                  <a:pt x="483" y="3887"/>
                </a:lnTo>
                <a:lnTo>
                  <a:pt x="483" y="3875"/>
                </a:lnTo>
                <a:lnTo>
                  <a:pt x="488" y="3875"/>
                </a:lnTo>
                <a:lnTo>
                  <a:pt x="488" y="3870"/>
                </a:lnTo>
                <a:lnTo>
                  <a:pt x="483" y="3870"/>
                </a:lnTo>
                <a:lnTo>
                  <a:pt x="483" y="3858"/>
                </a:lnTo>
                <a:lnTo>
                  <a:pt x="478" y="3858"/>
                </a:lnTo>
                <a:lnTo>
                  <a:pt x="478" y="3823"/>
                </a:lnTo>
                <a:lnTo>
                  <a:pt x="482" y="3823"/>
                </a:lnTo>
                <a:lnTo>
                  <a:pt x="482" y="3802"/>
                </a:lnTo>
                <a:lnTo>
                  <a:pt x="487" y="3802"/>
                </a:lnTo>
                <a:lnTo>
                  <a:pt x="487" y="3781"/>
                </a:lnTo>
                <a:lnTo>
                  <a:pt x="492" y="3779"/>
                </a:lnTo>
                <a:lnTo>
                  <a:pt x="492" y="3766"/>
                </a:lnTo>
                <a:lnTo>
                  <a:pt x="497" y="3766"/>
                </a:lnTo>
                <a:lnTo>
                  <a:pt x="496" y="3758"/>
                </a:lnTo>
                <a:lnTo>
                  <a:pt x="501" y="3758"/>
                </a:lnTo>
                <a:lnTo>
                  <a:pt x="501" y="3745"/>
                </a:lnTo>
                <a:lnTo>
                  <a:pt x="506" y="3745"/>
                </a:lnTo>
                <a:lnTo>
                  <a:pt x="506" y="3736"/>
                </a:lnTo>
                <a:lnTo>
                  <a:pt x="511" y="3736"/>
                </a:lnTo>
                <a:lnTo>
                  <a:pt x="511" y="3728"/>
                </a:lnTo>
                <a:lnTo>
                  <a:pt x="516" y="3728"/>
                </a:lnTo>
                <a:lnTo>
                  <a:pt x="516" y="3711"/>
                </a:lnTo>
                <a:lnTo>
                  <a:pt x="520" y="3711"/>
                </a:lnTo>
                <a:lnTo>
                  <a:pt x="520" y="3694"/>
                </a:lnTo>
                <a:lnTo>
                  <a:pt x="525" y="3694"/>
                </a:lnTo>
                <a:lnTo>
                  <a:pt x="525" y="3681"/>
                </a:lnTo>
                <a:lnTo>
                  <a:pt x="530" y="3681"/>
                </a:lnTo>
                <a:lnTo>
                  <a:pt x="530" y="3668"/>
                </a:lnTo>
                <a:lnTo>
                  <a:pt x="525" y="3668"/>
                </a:lnTo>
                <a:lnTo>
                  <a:pt x="525" y="3660"/>
                </a:lnTo>
                <a:lnTo>
                  <a:pt x="504" y="3660"/>
                </a:lnTo>
                <a:lnTo>
                  <a:pt x="504" y="3655"/>
                </a:lnTo>
                <a:lnTo>
                  <a:pt x="499" y="3655"/>
                </a:lnTo>
                <a:lnTo>
                  <a:pt x="499" y="3651"/>
                </a:lnTo>
                <a:lnTo>
                  <a:pt x="494" y="3651"/>
                </a:lnTo>
                <a:lnTo>
                  <a:pt x="494" y="3647"/>
                </a:lnTo>
                <a:lnTo>
                  <a:pt x="490" y="3647"/>
                </a:lnTo>
                <a:lnTo>
                  <a:pt x="490" y="3642"/>
                </a:lnTo>
                <a:lnTo>
                  <a:pt x="480" y="3644"/>
                </a:lnTo>
                <a:lnTo>
                  <a:pt x="480" y="3640"/>
                </a:lnTo>
                <a:lnTo>
                  <a:pt x="475" y="3640"/>
                </a:lnTo>
                <a:lnTo>
                  <a:pt x="475" y="3635"/>
                </a:lnTo>
                <a:lnTo>
                  <a:pt x="465" y="3635"/>
                </a:lnTo>
                <a:lnTo>
                  <a:pt x="465" y="3631"/>
                </a:lnTo>
                <a:lnTo>
                  <a:pt x="460" y="3631"/>
                </a:lnTo>
                <a:lnTo>
                  <a:pt x="460" y="3622"/>
                </a:lnTo>
                <a:lnTo>
                  <a:pt x="455" y="3622"/>
                </a:lnTo>
                <a:lnTo>
                  <a:pt x="455" y="3614"/>
                </a:lnTo>
                <a:lnTo>
                  <a:pt x="450" y="3614"/>
                </a:lnTo>
                <a:lnTo>
                  <a:pt x="450" y="3605"/>
                </a:lnTo>
                <a:lnTo>
                  <a:pt x="445" y="3605"/>
                </a:lnTo>
                <a:lnTo>
                  <a:pt x="445" y="3597"/>
                </a:lnTo>
                <a:lnTo>
                  <a:pt x="426" y="3597"/>
                </a:lnTo>
                <a:lnTo>
                  <a:pt x="426" y="3593"/>
                </a:lnTo>
                <a:lnTo>
                  <a:pt x="411" y="3593"/>
                </a:lnTo>
                <a:lnTo>
                  <a:pt x="411" y="3588"/>
                </a:lnTo>
                <a:lnTo>
                  <a:pt x="401" y="3588"/>
                </a:lnTo>
                <a:lnTo>
                  <a:pt x="402" y="3593"/>
                </a:lnTo>
                <a:lnTo>
                  <a:pt x="397" y="3593"/>
                </a:lnTo>
                <a:lnTo>
                  <a:pt x="397" y="3597"/>
                </a:lnTo>
                <a:lnTo>
                  <a:pt x="392" y="3597"/>
                </a:lnTo>
                <a:lnTo>
                  <a:pt x="392" y="3593"/>
                </a:lnTo>
                <a:lnTo>
                  <a:pt x="363" y="3593"/>
                </a:lnTo>
                <a:lnTo>
                  <a:pt x="363" y="3588"/>
                </a:lnTo>
                <a:lnTo>
                  <a:pt x="358" y="3588"/>
                </a:lnTo>
                <a:lnTo>
                  <a:pt x="358" y="3580"/>
                </a:lnTo>
                <a:lnTo>
                  <a:pt x="363" y="3580"/>
                </a:lnTo>
                <a:lnTo>
                  <a:pt x="362" y="3575"/>
                </a:lnTo>
                <a:lnTo>
                  <a:pt x="367" y="3575"/>
                </a:lnTo>
                <a:lnTo>
                  <a:pt x="367" y="3567"/>
                </a:lnTo>
                <a:lnTo>
                  <a:pt x="362" y="3567"/>
                </a:lnTo>
                <a:lnTo>
                  <a:pt x="362" y="3571"/>
                </a:lnTo>
                <a:lnTo>
                  <a:pt x="348" y="3571"/>
                </a:lnTo>
                <a:lnTo>
                  <a:pt x="348" y="3563"/>
                </a:lnTo>
                <a:lnTo>
                  <a:pt x="353" y="3563"/>
                </a:lnTo>
                <a:lnTo>
                  <a:pt x="353" y="3558"/>
                </a:lnTo>
                <a:lnTo>
                  <a:pt x="357" y="3558"/>
                </a:lnTo>
                <a:lnTo>
                  <a:pt x="357" y="3554"/>
                </a:lnTo>
                <a:lnTo>
                  <a:pt x="367" y="3554"/>
                </a:lnTo>
                <a:lnTo>
                  <a:pt x="367" y="3558"/>
                </a:lnTo>
                <a:lnTo>
                  <a:pt x="382" y="3558"/>
                </a:lnTo>
                <a:lnTo>
                  <a:pt x="382" y="3554"/>
                </a:lnTo>
                <a:lnTo>
                  <a:pt x="391" y="3554"/>
                </a:lnTo>
                <a:lnTo>
                  <a:pt x="391" y="3550"/>
                </a:lnTo>
                <a:lnTo>
                  <a:pt x="401" y="3550"/>
                </a:lnTo>
                <a:lnTo>
                  <a:pt x="401" y="3554"/>
                </a:lnTo>
                <a:lnTo>
                  <a:pt x="406" y="3554"/>
                </a:lnTo>
                <a:lnTo>
                  <a:pt x="406" y="3558"/>
                </a:lnTo>
                <a:lnTo>
                  <a:pt x="430" y="3558"/>
                </a:lnTo>
                <a:lnTo>
                  <a:pt x="431" y="3580"/>
                </a:lnTo>
                <a:lnTo>
                  <a:pt x="435" y="3580"/>
                </a:lnTo>
                <a:lnTo>
                  <a:pt x="435" y="3584"/>
                </a:lnTo>
                <a:lnTo>
                  <a:pt x="440" y="3584"/>
                </a:lnTo>
                <a:lnTo>
                  <a:pt x="440" y="3588"/>
                </a:lnTo>
                <a:lnTo>
                  <a:pt x="445" y="3588"/>
                </a:lnTo>
                <a:lnTo>
                  <a:pt x="445" y="3593"/>
                </a:lnTo>
                <a:lnTo>
                  <a:pt x="460" y="3593"/>
                </a:lnTo>
                <a:lnTo>
                  <a:pt x="460" y="3601"/>
                </a:lnTo>
                <a:lnTo>
                  <a:pt x="470" y="3601"/>
                </a:lnTo>
                <a:lnTo>
                  <a:pt x="470" y="3610"/>
                </a:lnTo>
                <a:lnTo>
                  <a:pt x="479" y="3610"/>
                </a:lnTo>
                <a:lnTo>
                  <a:pt x="480" y="3618"/>
                </a:lnTo>
                <a:lnTo>
                  <a:pt x="499" y="3617"/>
                </a:lnTo>
                <a:lnTo>
                  <a:pt x="499" y="3625"/>
                </a:lnTo>
                <a:lnTo>
                  <a:pt x="544" y="3625"/>
                </a:lnTo>
                <a:lnTo>
                  <a:pt x="544" y="3621"/>
                </a:lnTo>
                <a:lnTo>
                  <a:pt x="549" y="3621"/>
                </a:lnTo>
                <a:lnTo>
                  <a:pt x="547" y="3600"/>
                </a:lnTo>
                <a:lnTo>
                  <a:pt x="544" y="3600"/>
                </a:lnTo>
                <a:lnTo>
                  <a:pt x="544" y="3595"/>
                </a:lnTo>
                <a:lnTo>
                  <a:pt x="538" y="3595"/>
                </a:lnTo>
                <a:lnTo>
                  <a:pt x="538" y="3591"/>
                </a:lnTo>
                <a:lnTo>
                  <a:pt x="533" y="3591"/>
                </a:lnTo>
                <a:lnTo>
                  <a:pt x="533" y="3587"/>
                </a:lnTo>
                <a:lnTo>
                  <a:pt x="523" y="3587"/>
                </a:lnTo>
                <a:lnTo>
                  <a:pt x="523" y="3583"/>
                </a:lnTo>
                <a:lnTo>
                  <a:pt x="518" y="3583"/>
                </a:lnTo>
                <a:lnTo>
                  <a:pt x="518" y="3574"/>
                </a:lnTo>
                <a:lnTo>
                  <a:pt x="513" y="3574"/>
                </a:lnTo>
                <a:lnTo>
                  <a:pt x="513" y="3570"/>
                </a:lnTo>
                <a:lnTo>
                  <a:pt x="508" y="3570"/>
                </a:lnTo>
                <a:lnTo>
                  <a:pt x="508" y="3565"/>
                </a:lnTo>
                <a:lnTo>
                  <a:pt x="503" y="3565"/>
                </a:lnTo>
                <a:lnTo>
                  <a:pt x="503" y="3561"/>
                </a:lnTo>
                <a:lnTo>
                  <a:pt x="494" y="3561"/>
                </a:lnTo>
                <a:lnTo>
                  <a:pt x="494" y="3557"/>
                </a:lnTo>
                <a:lnTo>
                  <a:pt x="489" y="3557"/>
                </a:lnTo>
                <a:lnTo>
                  <a:pt x="489" y="3553"/>
                </a:lnTo>
                <a:lnTo>
                  <a:pt x="479" y="3554"/>
                </a:lnTo>
                <a:lnTo>
                  <a:pt x="479" y="3548"/>
                </a:lnTo>
                <a:lnTo>
                  <a:pt x="464" y="3550"/>
                </a:lnTo>
                <a:lnTo>
                  <a:pt x="464" y="3546"/>
                </a:lnTo>
                <a:lnTo>
                  <a:pt x="455" y="3546"/>
                </a:lnTo>
                <a:lnTo>
                  <a:pt x="455" y="3541"/>
                </a:lnTo>
                <a:lnTo>
                  <a:pt x="450" y="3541"/>
                </a:lnTo>
                <a:lnTo>
                  <a:pt x="450" y="3546"/>
                </a:lnTo>
                <a:lnTo>
                  <a:pt x="445" y="3546"/>
                </a:lnTo>
                <a:lnTo>
                  <a:pt x="445" y="3541"/>
                </a:lnTo>
                <a:lnTo>
                  <a:pt x="425" y="3541"/>
                </a:lnTo>
                <a:lnTo>
                  <a:pt x="425" y="3537"/>
                </a:lnTo>
                <a:lnTo>
                  <a:pt x="421" y="3537"/>
                </a:lnTo>
                <a:lnTo>
                  <a:pt x="421" y="3541"/>
                </a:lnTo>
                <a:lnTo>
                  <a:pt x="416" y="3541"/>
                </a:lnTo>
                <a:lnTo>
                  <a:pt x="416" y="3537"/>
                </a:lnTo>
                <a:lnTo>
                  <a:pt x="396" y="3537"/>
                </a:lnTo>
                <a:lnTo>
                  <a:pt x="396" y="3533"/>
                </a:lnTo>
                <a:lnTo>
                  <a:pt x="391" y="3533"/>
                </a:lnTo>
                <a:lnTo>
                  <a:pt x="391" y="3537"/>
                </a:lnTo>
                <a:lnTo>
                  <a:pt x="386" y="3537"/>
                </a:lnTo>
                <a:lnTo>
                  <a:pt x="386" y="3533"/>
                </a:lnTo>
                <a:lnTo>
                  <a:pt x="382" y="3533"/>
                </a:lnTo>
                <a:lnTo>
                  <a:pt x="382" y="3537"/>
                </a:lnTo>
                <a:lnTo>
                  <a:pt x="377" y="3537"/>
                </a:lnTo>
                <a:lnTo>
                  <a:pt x="377" y="3533"/>
                </a:lnTo>
                <a:lnTo>
                  <a:pt x="367" y="3533"/>
                </a:lnTo>
                <a:lnTo>
                  <a:pt x="367" y="3537"/>
                </a:lnTo>
                <a:lnTo>
                  <a:pt x="362" y="3537"/>
                </a:lnTo>
                <a:lnTo>
                  <a:pt x="362" y="3528"/>
                </a:lnTo>
                <a:lnTo>
                  <a:pt x="338" y="3528"/>
                </a:lnTo>
                <a:lnTo>
                  <a:pt x="338" y="3533"/>
                </a:lnTo>
                <a:lnTo>
                  <a:pt x="333" y="3533"/>
                </a:lnTo>
                <a:lnTo>
                  <a:pt x="333" y="3528"/>
                </a:lnTo>
                <a:lnTo>
                  <a:pt x="328" y="3528"/>
                </a:lnTo>
                <a:lnTo>
                  <a:pt x="328" y="3511"/>
                </a:lnTo>
                <a:lnTo>
                  <a:pt x="333" y="3511"/>
                </a:lnTo>
                <a:lnTo>
                  <a:pt x="333" y="3507"/>
                </a:lnTo>
                <a:lnTo>
                  <a:pt x="352" y="3507"/>
                </a:lnTo>
                <a:lnTo>
                  <a:pt x="352" y="3516"/>
                </a:lnTo>
                <a:lnTo>
                  <a:pt x="386" y="3516"/>
                </a:lnTo>
                <a:lnTo>
                  <a:pt x="386" y="3511"/>
                </a:lnTo>
                <a:lnTo>
                  <a:pt x="381" y="3511"/>
                </a:lnTo>
                <a:lnTo>
                  <a:pt x="381" y="3507"/>
                </a:lnTo>
                <a:lnTo>
                  <a:pt x="377" y="3507"/>
                </a:lnTo>
                <a:lnTo>
                  <a:pt x="377" y="3503"/>
                </a:lnTo>
                <a:lnTo>
                  <a:pt x="352" y="3503"/>
                </a:lnTo>
                <a:lnTo>
                  <a:pt x="352" y="3498"/>
                </a:lnTo>
                <a:lnTo>
                  <a:pt x="346" y="3498"/>
                </a:lnTo>
                <a:lnTo>
                  <a:pt x="346" y="3494"/>
                </a:lnTo>
                <a:lnTo>
                  <a:pt x="341" y="3494"/>
                </a:lnTo>
                <a:lnTo>
                  <a:pt x="341" y="3490"/>
                </a:lnTo>
                <a:lnTo>
                  <a:pt x="338" y="3490"/>
                </a:lnTo>
                <a:lnTo>
                  <a:pt x="338" y="3486"/>
                </a:lnTo>
                <a:lnTo>
                  <a:pt x="333" y="3486"/>
                </a:lnTo>
                <a:lnTo>
                  <a:pt x="333" y="3477"/>
                </a:lnTo>
                <a:lnTo>
                  <a:pt x="328" y="3477"/>
                </a:lnTo>
                <a:lnTo>
                  <a:pt x="328" y="3469"/>
                </a:lnTo>
                <a:lnTo>
                  <a:pt x="322" y="3469"/>
                </a:lnTo>
                <a:lnTo>
                  <a:pt x="322" y="3456"/>
                </a:lnTo>
                <a:lnTo>
                  <a:pt x="317" y="3456"/>
                </a:lnTo>
                <a:lnTo>
                  <a:pt x="317" y="3451"/>
                </a:lnTo>
                <a:lnTo>
                  <a:pt x="312" y="3451"/>
                </a:lnTo>
                <a:lnTo>
                  <a:pt x="312" y="3430"/>
                </a:lnTo>
                <a:lnTo>
                  <a:pt x="317" y="3430"/>
                </a:lnTo>
                <a:lnTo>
                  <a:pt x="317" y="3417"/>
                </a:lnTo>
                <a:lnTo>
                  <a:pt x="312" y="3417"/>
                </a:lnTo>
                <a:lnTo>
                  <a:pt x="312" y="3413"/>
                </a:lnTo>
                <a:lnTo>
                  <a:pt x="307" y="3413"/>
                </a:lnTo>
                <a:lnTo>
                  <a:pt x="307" y="3392"/>
                </a:lnTo>
                <a:lnTo>
                  <a:pt x="312" y="3392"/>
                </a:lnTo>
                <a:lnTo>
                  <a:pt x="312" y="3387"/>
                </a:lnTo>
                <a:lnTo>
                  <a:pt x="316" y="3387"/>
                </a:lnTo>
                <a:lnTo>
                  <a:pt x="316" y="3379"/>
                </a:lnTo>
                <a:lnTo>
                  <a:pt x="321" y="3379"/>
                </a:lnTo>
                <a:lnTo>
                  <a:pt x="321" y="3370"/>
                </a:lnTo>
                <a:lnTo>
                  <a:pt x="331" y="3370"/>
                </a:lnTo>
                <a:lnTo>
                  <a:pt x="331" y="3366"/>
                </a:lnTo>
                <a:lnTo>
                  <a:pt x="336" y="3366"/>
                </a:lnTo>
                <a:lnTo>
                  <a:pt x="336" y="3345"/>
                </a:lnTo>
                <a:lnTo>
                  <a:pt x="340" y="3345"/>
                </a:lnTo>
                <a:lnTo>
                  <a:pt x="340" y="3340"/>
                </a:lnTo>
                <a:lnTo>
                  <a:pt x="336" y="3340"/>
                </a:lnTo>
                <a:lnTo>
                  <a:pt x="336" y="3336"/>
                </a:lnTo>
                <a:lnTo>
                  <a:pt x="350" y="3336"/>
                </a:lnTo>
                <a:lnTo>
                  <a:pt x="350" y="3328"/>
                </a:lnTo>
                <a:lnTo>
                  <a:pt x="355" y="3328"/>
                </a:lnTo>
                <a:lnTo>
                  <a:pt x="355" y="3323"/>
                </a:lnTo>
                <a:lnTo>
                  <a:pt x="360" y="3323"/>
                </a:lnTo>
                <a:lnTo>
                  <a:pt x="360" y="3319"/>
                </a:lnTo>
                <a:lnTo>
                  <a:pt x="340" y="3319"/>
                </a:lnTo>
                <a:lnTo>
                  <a:pt x="340" y="3323"/>
                </a:lnTo>
                <a:lnTo>
                  <a:pt x="326" y="3323"/>
                </a:lnTo>
                <a:lnTo>
                  <a:pt x="326" y="3319"/>
                </a:lnTo>
                <a:lnTo>
                  <a:pt x="321" y="3319"/>
                </a:lnTo>
                <a:lnTo>
                  <a:pt x="321" y="3276"/>
                </a:lnTo>
                <a:lnTo>
                  <a:pt x="325" y="3276"/>
                </a:lnTo>
                <a:lnTo>
                  <a:pt x="325" y="3263"/>
                </a:lnTo>
                <a:lnTo>
                  <a:pt x="330" y="3263"/>
                </a:lnTo>
                <a:lnTo>
                  <a:pt x="330" y="3259"/>
                </a:lnTo>
                <a:lnTo>
                  <a:pt x="325" y="3259"/>
                </a:lnTo>
                <a:lnTo>
                  <a:pt x="325" y="3255"/>
                </a:lnTo>
                <a:lnTo>
                  <a:pt x="301" y="3255"/>
                </a:lnTo>
                <a:lnTo>
                  <a:pt x="301" y="3242"/>
                </a:lnTo>
                <a:lnTo>
                  <a:pt x="296" y="3242"/>
                </a:lnTo>
                <a:lnTo>
                  <a:pt x="296" y="3233"/>
                </a:lnTo>
                <a:lnTo>
                  <a:pt x="291" y="3233"/>
                </a:lnTo>
                <a:lnTo>
                  <a:pt x="291" y="3216"/>
                </a:lnTo>
                <a:lnTo>
                  <a:pt x="296" y="3216"/>
                </a:lnTo>
                <a:lnTo>
                  <a:pt x="296" y="3212"/>
                </a:lnTo>
                <a:lnTo>
                  <a:pt x="310" y="3212"/>
                </a:lnTo>
                <a:lnTo>
                  <a:pt x="310" y="3208"/>
                </a:lnTo>
                <a:lnTo>
                  <a:pt x="315" y="3208"/>
                </a:lnTo>
                <a:lnTo>
                  <a:pt x="315" y="3204"/>
                </a:lnTo>
                <a:lnTo>
                  <a:pt x="320" y="3204"/>
                </a:lnTo>
                <a:lnTo>
                  <a:pt x="320" y="3195"/>
                </a:lnTo>
                <a:lnTo>
                  <a:pt x="315" y="3195"/>
                </a:lnTo>
                <a:lnTo>
                  <a:pt x="315" y="3186"/>
                </a:lnTo>
                <a:lnTo>
                  <a:pt x="320" y="3186"/>
                </a:lnTo>
                <a:lnTo>
                  <a:pt x="320" y="3182"/>
                </a:lnTo>
                <a:lnTo>
                  <a:pt x="368" y="3182"/>
                </a:lnTo>
                <a:lnTo>
                  <a:pt x="368" y="3186"/>
                </a:lnTo>
                <a:lnTo>
                  <a:pt x="388" y="3186"/>
                </a:lnTo>
                <a:lnTo>
                  <a:pt x="388" y="3191"/>
                </a:lnTo>
                <a:lnTo>
                  <a:pt x="417" y="3191"/>
                </a:lnTo>
                <a:lnTo>
                  <a:pt x="417" y="3195"/>
                </a:lnTo>
                <a:lnTo>
                  <a:pt x="426" y="3195"/>
                </a:lnTo>
                <a:lnTo>
                  <a:pt x="426" y="3199"/>
                </a:lnTo>
                <a:lnTo>
                  <a:pt x="436" y="3199"/>
                </a:lnTo>
                <a:lnTo>
                  <a:pt x="436" y="3204"/>
                </a:lnTo>
                <a:lnTo>
                  <a:pt x="441" y="3204"/>
                </a:lnTo>
                <a:lnTo>
                  <a:pt x="441" y="3208"/>
                </a:lnTo>
                <a:lnTo>
                  <a:pt x="465" y="3206"/>
                </a:lnTo>
                <a:lnTo>
                  <a:pt x="465" y="3211"/>
                </a:lnTo>
                <a:lnTo>
                  <a:pt x="470" y="3211"/>
                </a:lnTo>
                <a:lnTo>
                  <a:pt x="470" y="3215"/>
                </a:lnTo>
                <a:lnTo>
                  <a:pt x="475" y="3215"/>
                </a:lnTo>
                <a:lnTo>
                  <a:pt x="475" y="3223"/>
                </a:lnTo>
                <a:lnTo>
                  <a:pt x="480" y="3223"/>
                </a:lnTo>
                <a:lnTo>
                  <a:pt x="480" y="3232"/>
                </a:lnTo>
                <a:lnTo>
                  <a:pt x="485" y="3232"/>
                </a:lnTo>
                <a:lnTo>
                  <a:pt x="485" y="3236"/>
                </a:lnTo>
                <a:lnTo>
                  <a:pt x="490" y="3236"/>
                </a:lnTo>
                <a:lnTo>
                  <a:pt x="490" y="3241"/>
                </a:lnTo>
                <a:lnTo>
                  <a:pt x="496" y="3241"/>
                </a:lnTo>
                <a:lnTo>
                  <a:pt x="496" y="3258"/>
                </a:lnTo>
                <a:lnTo>
                  <a:pt x="504" y="3258"/>
                </a:lnTo>
                <a:lnTo>
                  <a:pt x="506" y="3271"/>
                </a:lnTo>
                <a:lnTo>
                  <a:pt x="509" y="3271"/>
                </a:lnTo>
                <a:lnTo>
                  <a:pt x="509" y="3275"/>
                </a:lnTo>
                <a:lnTo>
                  <a:pt x="525" y="3275"/>
                </a:lnTo>
                <a:lnTo>
                  <a:pt x="525" y="3288"/>
                </a:lnTo>
                <a:lnTo>
                  <a:pt x="530" y="3288"/>
                </a:lnTo>
                <a:lnTo>
                  <a:pt x="530" y="3292"/>
                </a:lnTo>
                <a:lnTo>
                  <a:pt x="535" y="3292"/>
                </a:lnTo>
                <a:lnTo>
                  <a:pt x="535" y="3300"/>
                </a:lnTo>
                <a:lnTo>
                  <a:pt x="554" y="3300"/>
                </a:lnTo>
                <a:lnTo>
                  <a:pt x="554" y="3309"/>
                </a:lnTo>
                <a:lnTo>
                  <a:pt x="583" y="3309"/>
                </a:lnTo>
                <a:lnTo>
                  <a:pt x="583" y="3313"/>
                </a:lnTo>
                <a:lnTo>
                  <a:pt x="593" y="3313"/>
                </a:lnTo>
                <a:lnTo>
                  <a:pt x="593" y="3318"/>
                </a:lnTo>
                <a:lnTo>
                  <a:pt x="613" y="3318"/>
                </a:lnTo>
                <a:lnTo>
                  <a:pt x="613" y="3322"/>
                </a:lnTo>
                <a:lnTo>
                  <a:pt x="617" y="3320"/>
                </a:lnTo>
                <a:lnTo>
                  <a:pt x="617" y="3325"/>
                </a:lnTo>
                <a:lnTo>
                  <a:pt x="651" y="3325"/>
                </a:lnTo>
                <a:lnTo>
                  <a:pt x="651" y="3329"/>
                </a:lnTo>
                <a:lnTo>
                  <a:pt x="656" y="3329"/>
                </a:lnTo>
                <a:lnTo>
                  <a:pt x="656" y="3333"/>
                </a:lnTo>
                <a:lnTo>
                  <a:pt x="690" y="3333"/>
                </a:lnTo>
                <a:lnTo>
                  <a:pt x="690" y="3342"/>
                </a:lnTo>
                <a:lnTo>
                  <a:pt x="700" y="3342"/>
                </a:lnTo>
                <a:lnTo>
                  <a:pt x="700" y="3346"/>
                </a:lnTo>
                <a:lnTo>
                  <a:pt x="705" y="3346"/>
                </a:lnTo>
                <a:lnTo>
                  <a:pt x="705" y="3350"/>
                </a:lnTo>
                <a:lnTo>
                  <a:pt x="715" y="3350"/>
                </a:lnTo>
                <a:lnTo>
                  <a:pt x="715" y="3346"/>
                </a:lnTo>
                <a:lnTo>
                  <a:pt x="719" y="3346"/>
                </a:lnTo>
                <a:lnTo>
                  <a:pt x="719" y="3342"/>
                </a:lnTo>
                <a:lnTo>
                  <a:pt x="729" y="3342"/>
                </a:lnTo>
                <a:lnTo>
                  <a:pt x="729" y="3337"/>
                </a:lnTo>
                <a:lnTo>
                  <a:pt x="734" y="3337"/>
                </a:lnTo>
                <a:lnTo>
                  <a:pt x="734" y="3333"/>
                </a:lnTo>
                <a:lnTo>
                  <a:pt x="744" y="3332"/>
                </a:lnTo>
                <a:lnTo>
                  <a:pt x="743" y="3328"/>
                </a:lnTo>
                <a:lnTo>
                  <a:pt x="758" y="3328"/>
                </a:lnTo>
                <a:lnTo>
                  <a:pt x="758" y="3323"/>
                </a:lnTo>
                <a:lnTo>
                  <a:pt x="787" y="3323"/>
                </a:lnTo>
                <a:lnTo>
                  <a:pt x="787" y="3336"/>
                </a:lnTo>
                <a:lnTo>
                  <a:pt x="792" y="3336"/>
                </a:lnTo>
                <a:lnTo>
                  <a:pt x="792" y="3340"/>
                </a:lnTo>
                <a:lnTo>
                  <a:pt x="797" y="3340"/>
                </a:lnTo>
                <a:lnTo>
                  <a:pt x="797" y="3345"/>
                </a:lnTo>
                <a:lnTo>
                  <a:pt x="802" y="3345"/>
                </a:lnTo>
                <a:lnTo>
                  <a:pt x="802" y="3349"/>
                </a:lnTo>
                <a:lnTo>
                  <a:pt x="816" y="3349"/>
                </a:lnTo>
                <a:lnTo>
                  <a:pt x="816" y="3353"/>
                </a:lnTo>
                <a:lnTo>
                  <a:pt x="826" y="3353"/>
                </a:lnTo>
                <a:lnTo>
                  <a:pt x="826" y="3357"/>
                </a:lnTo>
                <a:lnTo>
                  <a:pt x="948" y="3356"/>
                </a:lnTo>
                <a:lnTo>
                  <a:pt x="948" y="3352"/>
                </a:lnTo>
                <a:lnTo>
                  <a:pt x="953" y="3350"/>
                </a:lnTo>
                <a:lnTo>
                  <a:pt x="953" y="3346"/>
                </a:lnTo>
                <a:lnTo>
                  <a:pt x="963" y="3346"/>
                </a:lnTo>
                <a:lnTo>
                  <a:pt x="963" y="3350"/>
                </a:lnTo>
                <a:lnTo>
                  <a:pt x="973" y="3350"/>
                </a:lnTo>
                <a:lnTo>
                  <a:pt x="972" y="3346"/>
                </a:lnTo>
                <a:lnTo>
                  <a:pt x="1040" y="3345"/>
                </a:lnTo>
                <a:lnTo>
                  <a:pt x="1040" y="3349"/>
                </a:lnTo>
                <a:lnTo>
                  <a:pt x="1045" y="3349"/>
                </a:lnTo>
                <a:lnTo>
                  <a:pt x="1045" y="3353"/>
                </a:lnTo>
                <a:lnTo>
                  <a:pt x="1050" y="3353"/>
                </a:lnTo>
                <a:lnTo>
                  <a:pt x="1050" y="3349"/>
                </a:lnTo>
                <a:lnTo>
                  <a:pt x="1060" y="3349"/>
                </a:lnTo>
                <a:lnTo>
                  <a:pt x="1060" y="3345"/>
                </a:lnTo>
                <a:lnTo>
                  <a:pt x="1108" y="3345"/>
                </a:lnTo>
                <a:lnTo>
                  <a:pt x="1108" y="3349"/>
                </a:lnTo>
                <a:lnTo>
                  <a:pt x="1113" y="3349"/>
                </a:lnTo>
                <a:lnTo>
                  <a:pt x="1113" y="3353"/>
                </a:lnTo>
                <a:lnTo>
                  <a:pt x="1181" y="3352"/>
                </a:lnTo>
                <a:lnTo>
                  <a:pt x="1181" y="3347"/>
                </a:lnTo>
                <a:lnTo>
                  <a:pt x="1187" y="3347"/>
                </a:lnTo>
                <a:lnTo>
                  <a:pt x="1187" y="3343"/>
                </a:lnTo>
                <a:lnTo>
                  <a:pt x="1224" y="3342"/>
                </a:lnTo>
                <a:lnTo>
                  <a:pt x="1224" y="3337"/>
                </a:lnTo>
                <a:lnTo>
                  <a:pt x="1235" y="3337"/>
                </a:lnTo>
                <a:lnTo>
                  <a:pt x="1235" y="3333"/>
                </a:lnTo>
                <a:lnTo>
                  <a:pt x="1245" y="3333"/>
                </a:lnTo>
                <a:lnTo>
                  <a:pt x="1245" y="3342"/>
                </a:lnTo>
                <a:lnTo>
                  <a:pt x="1366" y="3339"/>
                </a:lnTo>
                <a:lnTo>
                  <a:pt x="1366" y="3335"/>
                </a:lnTo>
                <a:lnTo>
                  <a:pt x="1375" y="3335"/>
                </a:lnTo>
                <a:lnTo>
                  <a:pt x="1376" y="3339"/>
                </a:lnTo>
                <a:lnTo>
                  <a:pt x="1385" y="3339"/>
                </a:lnTo>
                <a:lnTo>
                  <a:pt x="1385" y="3335"/>
                </a:lnTo>
                <a:lnTo>
                  <a:pt x="1390" y="3335"/>
                </a:lnTo>
                <a:lnTo>
                  <a:pt x="1390" y="3330"/>
                </a:lnTo>
                <a:lnTo>
                  <a:pt x="1404" y="3330"/>
                </a:lnTo>
                <a:lnTo>
                  <a:pt x="1404" y="3326"/>
                </a:lnTo>
                <a:lnTo>
                  <a:pt x="1419" y="3325"/>
                </a:lnTo>
                <a:lnTo>
                  <a:pt x="1419" y="3320"/>
                </a:lnTo>
                <a:lnTo>
                  <a:pt x="1462" y="3320"/>
                </a:lnTo>
                <a:lnTo>
                  <a:pt x="1462" y="3316"/>
                </a:lnTo>
                <a:lnTo>
                  <a:pt x="1467" y="3316"/>
                </a:lnTo>
                <a:lnTo>
                  <a:pt x="1467" y="3312"/>
                </a:lnTo>
                <a:lnTo>
                  <a:pt x="1511" y="3310"/>
                </a:lnTo>
                <a:lnTo>
                  <a:pt x="1510" y="3306"/>
                </a:lnTo>
                <a:lnTo>
                  <a:pt x="1515" y="3306"/>
                </a:lnTo>
                <a:lnTo>
                  <a:pt x="1515" y="3302"/>
                </a:lnTo>
                <a:lnTo>
                  <a:pt x="1593" y="3300"/>
                </a:lnTo>
                <a:lnTo>
                  <a:pt x="1593" y="3296"/>
                </a:lnTo>
                <a:lnTo>
                  <a:pt x="1617" y="3295"/>
                </a:lnTo>
                <a:lnTo>
                  <a:pt x="1617" y="3290"/>
                </a:lnTo>
                <a:lnTo>
                  <a:pt x="1675" y="3289"/>
                </a:lnTo>
                <a:lnTo>
                  <a:pt x="1675" y="3285"/>
                </a:lnTo>
                <a:lnTo>
                  <a:pt x="1679" y="3285"/>
                </a:lnTo>
                <a:lnTo>
                  <a:pt x="1679" y="3280"/>
                </a:lnTo>
                <a:lnTo>
                  <a:pt x="1737" y="3279"/>
                </a:lnTo>
                <a:lnTo>
                  <a:pt x="1737" y="3275"/>
                </a:lnTo>
                <a:lnTo>
                  <a:pt x="1747" y="3275"/>
                </a:lnTo>
                <a:lnTo>
                  <a:pt x="1747" y="3271"/>
                </a:lnTo>
                <a:lnTo>
                  <a:pt x="1758" y="3271"/>
                </a:lnTo>
                <a:lnTo>
                  <a:pt x="1758" y="3279"/>
                </a:lnTo>
                <a:lnTo>
                  <a:pt x="1763" y="3279"/>
                </a:lnTo>
                <a:lnTo>
                  <a:pt x="1761" y="3275"/>
                </a:lnTo>
                <a:lnTo>
                  <a:pt x="1766" y="3275"/>
                </a:lnTo>
                <a:lnTo>
                  <a:pt x="1766" y="3271"/>
                </a:lnTo>
                <a:lnTo>
                  <a:pt x="1782" y="3269"/>
                </a:lnTo>
                <a:lnTo>
                  <a:pt x="1782" y="3265"/>
                </a:lnTo>
                <a:lnTo>
                  <a:pt x="1785" y="3265"/>
                </a:lnTo>
                <a:lnTo>
                  <a:pt x="1785" y="3261"/>
                </a:lnTo>
                <a:lnTo>
                  <a:pt x="1806" y="3261"/>
                </a:lnTo>
                <a:lnTo>
                  <a:pt x="1806" y="3269"/>
                </a:lnTo>
                <a:lnTo>
                  <a:pt x="1816" y="3269"/>
                </a:lnTo>
                <a:lnTo>
                  <a:pt x="1814" y="3265"/>
                </a:lnTo>
                <a:lnTo>
                  <a:pt x="1824" y="3263"/>
                </a:lnTo>
                <a:lnTo>
                  <a:pt x="1824" y="3259"/>
                </a:lnTo>
                <a:lnTo>
                  <a:pt x="1854" y="3259"/>
                </a:lnTo>
                <a:lnTo>
                  <a:pt x="1854" y="3255"/>
                </a:lnTo>
                <a:lnTo>
                  <a:pt x="1864" y="3255"/>
                </a:lnTo>
                <a:lnTo>
                  <a:pt x="1862" y="3251"/>
                </a:lnTo>
                <a:lnTo>
                  <a:pt x="1872" y="3251"/>
                </a:lnTo>
                <a:lnTo>
                  <a:pt x="1872" y="3259"/>
                </a:lnTo>
                <a:lnTo>
                  <a:pt x="1878" y="3258"/>
                </a:lnTo>
                <a:lnTo>
                  <a:pt x="1878" y="3253"/>
                </a:lnTo>
                <a:lnTo>
                  <a:pt x="1883" y="3253"/>
                </a:lnTo>
                <a:lnTo>
                  <a:pt x="1883" y="3249"/>
                </a:lnTo>
                <a:lnTo>
                  <a:pt x="1912" y="3249"/>
                </a:lnTo>
                <a:lnTo>
                  <a:pt x="1912" y="3241"/>
                </a:lnTo>
                <a:lnTo>
                  <a:pt x="1994" y="3238"/>
                </a:lnTo>
                <a:lnTo>
                  <a:pt x="1994" y="3233"/>
                </a:lnTo>
                <a:lnTo>
                  <a:pt x="1998" y="3233"/>
                </a:lnTo>
                <a:lnTo>
                  <a:pt x="1998" y="3229"/>
                </a:lnTo>
                <a:lnTo>
                  <a:pt x="2076" y="3226"/>
                </a:lnTo>
                <a:lnTo>
                  <a:pt x="2076" y="3222"/>
                </a:lnTo>
                <a:lnTo>
                  <a:pt x="2085" y="3222"/>
                </a:lnTo>
                <a:lnTo>
                  <a:pt x="2085" y="3218"/>
                </a:lnTo>
                <a:lnTo>
                  <a:pt x="2133" y="3216"/>
                </a:lnTo>
                <a:lnTo>
                  <a:pt x="2133" y="3212"/>
                </a:lnTo>
                <a:lnTo>
                  <a:pt x="2143" y="3212"/>
                </a:lnTo>
                <a:lnTo>
                  <a:pt x="2143" y="3208"/>
                </a:lnTo>
                <a:lnTo>
                  <a:pt x="2152" y="3208"/>
                </a:lnTo>
                <a:lnTo>
                  <a:pt x="2152" y="3204"/>
                </a:lnTo>
                <a:lnTo>
                  <a:pt x="2162" y="3202"/>
                </a:lnTo>
                <a:lnTo>
                  <a:pt x="2162" y="3198"/>
                </a:lnTo>
                <a:lnTo>
                  <a:pt x="2186" y="3198"/>
                </a:lnTo>
                <a:lnTo>
                  <a:pt x="2186" y="3194"/>
                </a:lnTo>
                <a:lnTo>
                  <a:pt x="2200" y="3194"/>
                </a:lnTo>
                <a:lnTo>
                  <a:pt x="2200" y="3189"/>
                </a:lnTo>
                <a:lnTo>
                  <a:pt x="2219" y="3188"/>
                </a:lnTo>
                <a:lnTo>
                  <a:pt x="2219" y="3179"/>
                </a:lnTo>
                <a:lnTo>
                  <a:pt x="2282" y="3178"/>
                </a:lnTo>
                <a:lnTo>
                  <a:pt x="2282" y="3174"/>
                </a:lnTo>
                <a:lnTo>
                  <a:pt x="2287" y="3174"/>
                </a:lnTo>
                <a:lnTo>
                  <a:pt x="2287" y="3169"/>
                </a:lnTo>
                <a:lnTo>
                  <a:pt x="2335" y="3166"/>
                </a:lnTo>
                <a:lnTo>
                  <a:pt x="2335" y="3162"/>
                </a:lnTo>
                <a:lnTo>
                  <a:pt x="2344" y="3162"/>
                </a:lnTo>
                <a:lnTo>
                  <a:pt x="2344" y="3158"/>
                </a:lnTo>
                <a:lnTo>
                  <a:pt x="2383" y="3157"/>
                </a:lnTo>
                <a:lnTo>
                  <a:pt x="2383" y="3152"/>
                </a:lnTo>
                <a:lnTo>
                  <a:pt x="2392" y="3152"/>
                </a:lnTo>
                <a:lnTo>
                  <a:pt x="2392" y="3157"/>
                </a:lnTo>
                <a:lnTo>
                  <a:pt x="2397" y="3157"/>
                </a:lnTo>
                <a:lnTo>
                  <a:pt x="2397" y="3152"/>
                </a:lnTo>
                <a:lnTo>
                  <a:pt x="2402" y="3152"/>
                </a:lnTo>
                <a:lnTo>
                  <a:pt x="2402" y="3148"/>
                </a:lnTo>
                <a:lnTo>
                  <a:pt x="2431" y="3147"/>
                </a:lnTo>
                <a:lnTo>
                  <a:pt x="2431" y="3142"/>
                </a:lnTo>
                <a:lnTo>
                  <a:pt x="2440" y="3142"/>
                </a:lnTo>
                <a:lnTo>
                  <a:pt x="2440" y="3138"/>
                </a:lnTo>
                <a:lnTo>
                  <a:pt x="2469" y="3137"/>
                </a:lnTo>
                <a:lnTo>
                  <a:pt x="2469" y="3132"/>
                </a:lnTo>
                <a:lnTo>
                  <a:pt x="2478" y="3132"/>
                </a:lnTo>
                <a:lnTo>
                  <a:pt x="2478" y="3128"/>
                </a:lnTo>
                <a:lnTo>
                  <a:pt x="2527" y="3127"/>
                </a:lnTo>
                <a:lnTo>
                  <a:pt x="2526" y="3122"/>
                </a:lnTo>
                <a:lnTo>
                  <a:pt x="2531" y="3122"/>
                </a:lnTo>
                <a:lnTo>
                  <a:pt x="2531" y="3127"/>
                </a:lnTo>
                <a:lnTo>
                  <a:pt x="2546" y="3125"/>
                </a:lnTo>
                <a:lnTo>
                  <a:pt x="2546" y="3117"/>
                </a:lnTo>
                <a:lnTo>
                  <a:pt x="2608" y="3115"/>
                </a:lnTo>
                <a:lnTo>
                  <a:pt x="2608" y="3111"/>
                </a:lnTo>
                <a:lnTo>
                  <a:pt x="2613" y="3109"/>
                </a:lnTo>
                <a:lnTo>
                  <a:pt x="2613" y="3105"/>
                </a:lnTo>
                <a:lnTo>
                  <a:pt x="2642" y="3105"/>
                </a:lnTo>
                <a:lnTo>
                  <a:pt x="2641" y="3101"/>
                </a:lnTo>
                <a:lnTo>
                  <a:pt x="2651" y="3100"/>
                </a:lnTo>
                <a:lnTo>
                  <a:pt x="2651" y="3095"/>
                </a:lnTo>
                <a:lnTo>
                  <a:pt x="2680" y="3095"/>
                </a:lnTo>
                <a:lnTo>
                  <a:pt x="2680" y="3087"/>
                </a:lnTo>
                <a:lnTo>
                  <a:pt x="2699" y="3085"/>
                </a:lnTo>
                <a:lnTo>
                  <a:pt x="2699" y="3081"/>
                </a:lnTo>
                <a:lnTo>
                  <a:pt x="2708" y="3081"/>
                </a:lnTo>
                <a:lnTo>
                  <a:pt x="2708" y="3077"/>
                </a:lnTo>
                <a:lnTo>
                  <a:pt x="2726" y="3075"/>
                </a:lnTo>
                <a:lnTo>
                  <a:pt x="2726" y="3071"/>
                </a:lnTo>
                <a:lnTo>
                  <a:pt x="2737" y="3071"/>
                </a:lnTo>
                <a:lnTo>
                  <a:pt x="2737" y="3067"/>
                </a:lnTo>
                <a:lnTo>
                  <a:pt x="2761" y="3065"/>
                </a:lnTo>
                <a:lnTo>
                  <a:pt x="2761" y="3061"/>
                </a:lnTo>
                <a:lnTo>
                  <a:pt x="2764" y="3061"/>
                </a:lnTo>
                <a:lnTo>
                  <a:pt x="2764" y="3057"/>
                </a:lnTo>
                <a:lnTo>
                  <a:pt x="2788" y="3057"/>
                </a:lnTo>
                <a:lnTo>
                  <a:pt x="2788" y="3052"/>
                </a:lnTo>
                <a:lnTo>
                  <a:pt x="2798" y="3051"/>
                </a:lnTo>
                <a:lnTo>
                  <a:pt x="2798" y="3047"/>
                </a:lnTo>
                <a:lnTo>
                  <a:pt x="2817" y="3047"/>
                </a:lnTo>
                <a:lnTo>
                  <a:pt x="2817" y="3043"/>
                </a:lnTo>
                <a:lnTo>
                  <a:pt x="2822" y="3043"/>
                </a:lnTo>
                <a:lnTo>
                  <a:pt x="2821" y="3038"/>
                </a:lnTo>
                <a:lnTo>
                  <a:pt x="2841" y="3037"/>
                </a:lnTo>
                <a:lnTo>
                  <a:pt x="2840" y="3033"/>
                </a:lnTo>
                <a:lnTo>
                  <a:pt x="2845" y="3033"/>
                </a:lnTo>
                <a:lnTo>
                  <a:pt x="2845" y="3028"/>
                </a:lnTo>
                <a:lnTo>
                  <a:pt x="2860" y="3027"/>
                </a:lnTo>
                <a:lnTo>
                  <a:pt x="2859" y="3024"/>
                </a:lnTo>
                <a:lnTo>
                  <a:pt x="2864" y="3023"/>
                </a:lnTo>
                <a:lnTo>
                  <a:pt x="2864" y="3027"/>
                </a:lnTo>
                <a:lnTo>
                  <a:pt x="2869" y="3027"/>
                </a:lnTo>
                <a:lnTo>
                  <a:pt x="2869" y="3023"/>
                </a:lnTo>
                <a:lnTo>
                  <a:pt x="2874" y="3023"/>
                </a:lnTo>
                <a:lnTo>
                  <a:pt x="2874" y="3018"/>
                </a:lnTo>
                <a:lnTo>
                  <a:pt x="2902" y="3017"/>
                </a:lnTo>
                <a:lnTo>
                  <a:pt x="2902" y="3013"/>
                </a:lnTo>
                <a:lnTo>
                  <a:pt x="2917" y="3013"/>
                </a:lnTo>
                <a:lnTo>
                  <a:pt x="2917" y="3008"/>
                </a:lnTo>
                <a:lnTo>
                  <a:pt x="2945" y="3007"/>
                </a:lnTo>
                <a:lnTo>
                  <a:pt x="2945" y="3003"/>
                </a:lnTo>
                <a:lnTo>
                  <a:pt x="2955" y="3003"/>
                </a:lnTo>
                <a:lnTo>
                  <a:pt x="2955" y="2998"/>
                </a:lnTo>
                <a:lnTo>
                  <a:pt x="3003" y="2995"/>
                </a:lnTo>
                <a:lnTo>
                  <a:pt x="3003" y="2991"/>
                </a:lnTo>
                <a:lnTo>
                  <a:pt x="3012" y="2991"/>
                </a:lnTo>
                <a:lnTo>
                  <a:pt x="3012" y="2987"/>
                </a:lnTo>
                <a:lnTo>
                  <a:pt x="3036" y="2986"/>
                </a:lnTo>
                <a:lnTo>
                  <a:pt x="3036" y="2981"/>
                </a:lnTo>
                <a:lnTo>
                  <a:pt x="3050" y="2981"/>
                </a:lnTo>
                <a:lnTo>
                  <a:pt x="3050" y="2977"/>
                </a:lnTo>
                <a:lnTo>
                  <a:pt x="3074" y="2976"/>
                </a:lnTo>
                <a:lnTo>
                  <a:pt x="3074" y="2971"/>
                </a:lnTo>
                <a:lnTo>
                  <a:pt x="3079" y="2971"/>
                </a:lnTo>
                <a:lnTo>
                  <a:pt x="3079" y="2967"/>
                </a:lnTo>
                <a:lnTo>
                  <a:pt x="3107" y="2966"/>
                </a:lnTo>
                <a:lnTo>
                  <a:pt x="3107" y="2961"/>
                </a:lnTo>
                <a:lnTo>
                  <a:pt x="3112" y="2961"/>
                </a:lnTo>
                <a:lnTo>
                  <a:pt x="3112" y="2957"/>
                </a:lnTo>
                <a:lnTo>
                  <a:pt x="3117" y="2957"/>
                </a:lnTo>
                <a:lnTo>
                  <a:pt x="3117" y="2953"/>
                </a:lnTo>
                <a:lnTo>
                  <a:pt x="3126" y="2951"/>
                </a:lnTo>
                <a:lnTo>
                  <a:pt x="3126" y="2947"/>
                </a:lnTo>
                <a:lnTo>
                  <a:pt x="3150" y="2947"/>
                </a:lnTo>
                <a:lnTo>
                  <a:pt x="3150" y="2943"/>
                </a:lnTo>
                <a:lnTo>
                  <a:pt x="3155" y="2943"/>
                </a:lnTo>
                <a:lnTo>
                  <a:pt x="3153" y="2939"/>
                </a:lnTo>
                <a:lnTo>
                  <a:pt x="3182" y="2937"/>
                </a:lnTo>
                <a:lnTo>
                  <a:pt x="3182" y="2933"/>
                </a:lnTo>
                <a:lnTo>
                  <a:pt x="3188" y="2931"/>
                </a:lnTo>
                <a:lnTo>
                  <a:pt x="3188" y="2927"/>
                </a:lnTo>
                <a:lnTo>
                  <a:pt x="3207" y="2927"/>
                </a:lnTo>
                <a:lnTo>
                  <a:pt x="3207" y="2923"/>
                </a:lnTo>
                <a:lnTo>
                  <a:pt x="3220" y="2921"/>
                </a:lnTo>
                <a:lnTo>
                  <a:pt x="3220" y="2917"/>
                </a:lnTo>
                <a:lnTo>
                  <a:pt x="3239" y="2917"/>
                </a:lnTo>
                <a:lnTo>
                  <a:pt x="3239" y="2913"/>
                </a:lnTo>
                <a:lnTo>
                  <a:pt x="3244" y="2913"/>
                </a:lnTo>
                <a:lnTo>
                  <a:pt x="3244" y="2909"/>
                </a:lnTo>
                <a:lnTo>
                  <a:pt x="3253" y="2907"/>
                </a:lnTo>
                <a:lnTo>
                  <a:pt x="3253" y="2903"/>
                </a:lnTo>
                <a:lnTo>
                  <a:pt x="3258" y="2903"/>
                </a:lnTo>
                <a:lnTo>
                  <a:pt x="3258" y="2899"/>
                </a:lnTo>
                <a:lnTo>
                  <a:pt x="3282" y="2897"/>
                </a:lnTo>
                <a:lnTo>
                  <a:pt x="3281" y="2893"/>
                </a:lnTo>
                <a:lnTo>
                  <a:pt x="3286" y="2893"/>
                </a:lnTo>
                <a:lnTo>
                  <a:pt x="3286" y="2889"/>
                </a:lnTo>
                <a:lnTo>
                  <a:pt x="3291" y="2889"/>
                </a:lnTo>
                <a:lnTo>
                  <a:pt x="3291" y="2884"/>
                </a:lnTo>
                <a:lnTo>
                  <a:pt x="3295" y="2884"/>
                </a:lnTo>
                <a:lnTo>
                  <a:pt x="3295" y="2880"/>
                </a:lnTo>
                <a:lnTo>
                  <a:pt x="3314" y="2879"/>
                </a:lnTo>
                <a:lnTo>
                  <a:pt x="3314" y="2874"/>
                </a:lnTo>
                <a:lnTo>
                  <a:pt x="3324" y="2874"/>
                </a:lnTo>
                <a:lnTo>
                  <a:pt x="3324" y="2870"/>
                </a:lnTo>
                <a:lnTo>
                  <a:pt x="3338" y="2870"/>
                </a:lnTo>
                <a:lnTo>
                  <a:pt x="3338" y="2866"/>
                </a:lnTo>
                <a:lnTo>
                  <a:pt x="3343" y="2864"/>
                </a:lnTo>
                <a:lnTo>
                  <a:pt x="3342" y="2860"/>
                </a:lnTo>
                <a:lnTo>
                  <a:pt x="3357" y="2860"/>
                </a:lnTo>
                <a:lnTo>
                  <a:pt x="3357" y="2856"/>
                </a:lnTo>
                <a:lnTo>
                  <a:pt x="3361" y="2856"/>
                </a:lnTo>
                <a:lnTo>
                  <a:pt x="3361" y="2852"/>
                </a:lnTo>
                <a:lnTo>
                  <a:pt x="3375" y="2850"/>
                </a:lnTo>
                <a:lnTo>
                  <a:pt x="3375" y="2846"/>
                </a:lnTo>
                <a:lnTo>
                  <a:pt x="3380" y="2846"/>
                </a:lnTo>
                <a:lnTo>
                  <a:pt x="3380" y="2842"/>
                </a:lnTo>
                <a:lnTo>
                  <a:pt x="3388" y="2842"/>
                </a:lnTo>
                <a:lnTo>
                  <a:pt x="3388" y="2833"/>
                </a:lnTo>
                <a:lnTo>
                  <a:pt x="3407" y="2832"/>
                </a:lnTo>
                <a:lnTo>
                  <a:pt x="3407" y="2827"/>
                </a:lnTo>
                <a:lnTo>
                  <a:pt x="3412" y="2827"/>
                </a:lnTo>
                <a:lnTo>
                  <a:pt x="3412" y="2823"/>
                </a:lnTo>
                <a:lnTo>
                  <a:pt x="3421" y="2823"/>
                </a:lnTo>
                <a:lnTo>
                  <a:pt x="3421" y="2819"/>
                </a:lnTo>
                <a:lnTo>
                  <a:pt x="3426" y="2819"/>
                </a:lnTo>
                <a:lnTo>
                  <a:pt x="3426" y="2815"/>
                </a:lnTo>
                <a:lnTo>
                  <a:pt x="3445" y="2813"/>
                </a:lnTo>
                <a:lnTo>
                  <a:pt x="3444" y="2805"/>
                </a:lnTo>
                <a:lnTo>
                  <a:pt x="3478" y="2803"/>
                </a:lnTo>
                <a:lnTo>
                  <a:pt x="3478" y="2799"/>
                </a:lnTo>
                <a:lnTo>
                  <a:pt x="3483" y="2799"/>
                </a:lnTo>
                <a:lnTo>
                  <a:pt x="3482" y="2795"/>
                </a:lnTo>
                <a:lnTo>
                  <a:pt x="3487" y="2793"/>
                </a:lnTo>
                <a:lnTo>
                  <a:pt x="3487" y="2789"/>
                </a:lnTo>
                <a:lnTo>
                  <a:pt x="3492" y="2789"/>
                </a:lnTo>
                <a:lnTo>
                  <a:pt x="3491" y="2780"/>
                </a:lnTo>
                <a:lnTo>
                  <a:pt x="3496" y="2780"/>
                </a:lnTo>
                <a:lnTo>
                  <a:pt x="3496" y="2776"/>
                </a:lnTo>
                <a:lnTo>
                  <a:pt x="3515" y="2775"/>
                </a:lnTo>
                <a:lnTo>
                  <a:pt x="3515" y="2770"/>
                </a:lnTo>
                <a:lnTo>
                  <a:pt x="3520" y="2770"/>
                </a:lnTo>
                <a:lnTo>
                  <a:pt x="3519" y="2766"/>
                </a:lnTo>
                <a:lnTo>
                  <a:pt x="3524" y="2766"/>
                </a:lnTo>
                <a:lnTo>
                  <a:pt x="3524" y="2762"/>
                </a:lnTo>
                <a:lnTo>
                  <a:pt x="3537" y="2762"/>
                </a:lnTo>
                <a:lnTo>
                  <a:pt x="3537" y="2758"/>
                </a:lnTo>
                <a:lnTo>
                  <a:pt x="3551" y="2756"/>
                </a:lnTo>
                <a:lnTo>
                  <a:pt x="3551" y="2752"/>
                </a:lnTo>
                <a:lnTo>
                  <a:pt x="3556" y="2752"/>
                </a:lnTo>
                <a:lnTo>
                  <a:pt x="3556" y="2748"/>
                </a:lnTo>
                <a:lnTo>
                  <a:pt x="3565" y="2748"/>
                </a:lnTo>
                <a:lnTo>
                  <a:pt x="3565" y="2743"/>
                </a:lnTo>
                <a:lnTo>
                  <a:pt x="3575" y="2742"/>
                </a:lnTo>
                <a:lnTo>
                  <a:pt x="3575" y="2738"/>
                </a:lnTo>
                <a:lnTo>
                  <a:pt x="3589" y="2738"/>
                </a:lnTo>
                <a:lnTo>
                  <a:pt x="3589" y="2733"/>
                </a:lnTo>
                <a:lnTo>
                  <a:pt x="3593" y="2733"/>
                </a:lnTo>
                <a:lnTo>
                  <a:pt x="3593" y="2729"/>
                </a:lnTo>
                <a:lnTo>
                  <a:pt x="3608" y="2728"/>
                </a:lnTo>
                <a:lnTo>
                  <a:pt x="3607" y="2723"/>
                </a:lnTo>
                <a:lnTo>
                  <a:pt x="3612" y="2723"/>
                </a:lnTo>
                <a:lnTo>
                  <a:pt x="3612" y="2715"/>
                </a:lnTo>
                <a:lnTo>
                  <a:pt x="3621" y="2715"/>
                </a:lnTo>
                <a:lnTo>
                  <a:pt x="3621" y="2711"/>
                </a:lnTo>
                <a:lnTo>
                  <a:pt x="3626" y="2709"/>
                </a:lnTo>
                <a:lnTo>
                  <a:pt x="3626" y="2705"/>
                </a:lnTo>
                <a:lnTo>
                  <a:pt x="3630" y="2705"/>
                </a:lnTo>
                <a:lnTo>
                  <a:pt x="3630" y="2701"/>
                </a:lnTo>
                <a:lnTo>
                  <a:pt x="3640" y="2701"/>
                </a:lnTo>
                <a:lnTo>
                  <a:pt x="3640" y="2696"/>
                </a:lnTo>
                <a:lnTo>
                  <a:pt x="3644" y="2696"/>
                </a:lnTo>
                <a:lnTo>
                  <a:pt x="3644" y="2692"/>
                </a:lnTo>
                <a:lnTo>
                  <a:pt x="3654" y="2691"/>
                </a:lnTo>
                <a:lnTo>
                  <a:pt x="3652" y="2678"/>
                </a:lnTo>
                <a:lnTo>
                  <a:pt x="3663" y="2678"/>
                </a:lnTo>
                <a:lnTo>
                  <a:pt x="3661" y="2669"/>
                </a:lnTo>
                <a:lnTo>
                  <a:pt x="3666" y="2669"/>
                </a:lnTo>
                <a:lnTo>
                  <a:pt x="3666" y="2661"/>
                </a:lnTo>
                <a:lnTo>
                  <a:pt x="3675" y="2661"/>
                </a:lnTo>
                <a:lnTo>
                  <a:pt x="3675" y="2656"/>
                </a:lnTo>
                <a:lnTo>
                  <a:pt x="3684" y="2655"/>
                </a:lnTo>
                <a:lnTo>
                  <a:pt x="3684" y="2651"/>
                </a:lnTo>
                <a:lnTo>
                  <a:pt x="3694" y="2651"/>
                </a:lnTo>
                <a:lnTo>
                  <a:pt x="3694" y="2646"/>
                </a:lnTo>
                <a:lnTo>
                  <a:pt x="3698" y="2646"/>
                </a:lnTo>
                <a:lnTo>
                  <a:pt x="3698" y="2638"/>
                </a:lnTo>
                <a:lnTo>
                  <a:pt x="3703" y="2638"/>
                </a:lnTo>
                <a:lnTo>
                  <a:pt x="3702" y="2629"/>
                </a:lnTo>
                <a:lnTo>
                  <a:pt x="3707" y="2629"/>
                </a:lnTo>
                <a:lnTo>
                  <a:pt x="3705" y="2604"/>
                </a:lnTo>
                <a:lnTo>
                  <a:pt x="3709" y="2602"/>
                </a:lnTo>
                <a:lnTo>
                  <a:pt x="3709" y="2594"/>
                </a:lnTo>
                <a:lnTo>
                  <a:pt x="3714" y="2594"/>
                </a:lnTo>
                <a:lnTo>
                  <a:pt x="3713" y="2581"/>
                </a:lnTo>
                <a:lnTo>
                  <a:pt x="3718" y="2581"/>
                </a:lnTo>
                <a:lnTo>
                  <a:pt x="3718" y="2577"/>
                </a:lnTo>
                <a:lnTo>
                  <a:pt x="3713" y="2577"/>
                </a:lnTo>
                <a:lnTo>
                  <a:pt x="3713" y="2572"/>
                </a:lnTo>
                <a:lnTo>
                  <a:pt x="3708" y="2572"/>
                </a:lnTo>
                <a:lnTo>
                  <a:pt x="3707" y="2564"/>
                </a:lnTo>
                <a:lnTo>
                  <a:pt x="3703" y="2565"/>
                </a:lnTo>
                <a:lnTo>
                  <a:pt x="3702" y="2561"/>
                </a:lnTo>
                <a:lnTo>
                  <a:pt x="3698" y="2561"/>
                </a:lnTo>
                <a:lnTo>
                  <a:pt x="3695" y="2531"/>
                </a:lnTo>
                <a:lnTo>
                  <a:pt x="3700" y="2531"/>
                </a:lnTo>
                <a:lnTo>
                  <a:pt x="3699" y="2518"/>
                </a:lnTo>
                <a:lnTo>
                  <a:pt x="3704" y="2518"/>
                </a:lnTo>
                <a:lnTo>
                  <a:pt x="3704" y="2510"/>
                </a:lnTo>
                <a:lnTo>
                  <a:pt x="3708" y="2508"/>
                </a:lnTo>
                <a:lnTo>
                  <a:pt x="3708" y="2504"/>
                </a:lnTo>
                <a:lnTo>
                  <a:pt x="3713" y="2504"/>
                </a:lnTo>
                <a:lnTo>
                  <a:pt x="3712" y="2495"/>
                </a:lnTo>
                <a:lnTo>
                  <a:pt x="3717" y="2495"/>
                </a:lnTo>
                <a:lnTo>
                  <a:pt x="3716" y="2474"/>
                </a:lnTo>
                <a:lnTo>
                  <a:pt x="3726" y="2474"/>
                </a:lnTo>
                <a:lnTo>
                  <a:pt x="3724" y="2461"/>
                </a:lnTo>
                <a:lnTo>
                  <a:pt x="3729" y="2461"/>
                </a:lnTo>
                <a:lnTo>
                  <a:pt x="3728" y="2448"/>
                </a:lnTo>
                <a:lnTo>
                  <a:pt x="3733" y="2448"/>
                </a:lnTo>
                <a:lnTo>
                  <a:pt x="3733" y="2444"/>
                </a:lnTo>
                <a:lnTo>
                  <a:pt x="3737" y="2443"/>
                </a:lnTo>
                <a:lnTo>
                  <a:pt x="3737" y="2438"/>
                </a:lnTo>
                <a:lnTo>
                  <a:pt x="3742" y="2438"/>
                </a:lnTo>
                <a:lnTo>
                  <a:pt x="3741" y="2426"/>
                </a:lnTo>
                <a:lnTo>
                  <a:pt x="3746" y="2426"/>
                </a:lnTo>
                <a:lnTo>
                  <a:pt x="3746" y="2421"/>
                </a:lnTo>
                <a:lnTo>
                  <a:pt x="3751" y="2421"/>
                </a:lnTo>
                <a:lnTo>
                  <a:pt x="3750" y="2417"/>
                </a:lnTo>
                <a:lnTo>
                  <a:pt x="3755" y="2417"/>
                </a:lnTo>
                <a:lnTo>
                  <a:pt x="3755" y="2413"/>
                </a:lnTo>
                <a:lnTo>
                  <a:pt x="3760" y="2413"/>
                </a:lnTo>
                <a:lnTo>
                  <a:pt x="3759" y="2404"/>
                </a:lnTo>
                <a:lnTo>
                  <a:pt x="3764" y="2403"/>
                </a:lnTo>
                <a:lnTo>
                  <a:pt x="3764" y="2398"/>
                </a:lnTo>
                <a:lnTo>
                  <a:pt x="3767" y="2398"/>
                </a:lnTo>
                <a:lnTo>
                  <a:pt x="3767" y="2390"/>
                </a:lnTo>
                <a:lnTo>
                  <a:pt x="3772" y="2390"/>
                </a:lnTo>
                <a:lnTo>
                  <a:pt x="3772" y="2386"/>
                </a:lnTo>
                <a:lnTo>
                  <a:pt x="3776" y="2386"/>
                </a:lnTo>
                <a:lnTo>
                  <a:pt x="3776" y="2381"/>
                </a:lnTo>
                <a:lnTo>
                  <a:pt x="3781" y="2381"/>
                </a:lnTo>
                <a:lnTo>
                  <a:pt x="3780" y="2373"/>
                </a:lnTo>
                <a:lnTo>
                  <a:pt x="3785" y="2373"/>
                </a:lnTo>
                <a:lnTo>
                  <a:pt x="3785" y="2369"/>
                </a:lnTo>
                <a:lnTo>
                  <a:pt x="3790" y="2367"/>
                </a:lnTo>
                <a:lnTo>
                  <a:pt x="3789" y="2363"/>
                </a:lnTo>
                <a:lnTo>
                  <a:pt x="3799" y="2363"/>
                </a:lnTo>
                <a:lnTo>
                  <a:pt x="3799" y="2354"/>
                </a:lnTo>
                <a:lnTo>
                  <a:pt x="3808" y="2354"/>
                </a:lnTo>
                <a:lnTo>
                  <a:pt x="3808" y="2350"/>
                </a:lnTo>
                <a:lnTo>
                  <a:pt x="3813" y="2350"/>
                </a:lnTo>
                <a:lnTo>
                  <a:pt x="3812" y="2346"/>
                </a:lnTo>
                <a:lnTo>
                  <a:pt x="3817" y="2344"/>
                </a:lnTo>
                <a:lnTo>
                  <a:pt x="3817" y="2340"/>
                </a:lnTo>
                <a:lnTo>
                  <a:pt x="3822" y="2340"/>
                </a:lnTo>
                <a:lnTo>
                  <a:pt x="3820" y="2336"/>
                </a:lnTo>
                <a:lnTo>
                  <a:pt x="3826" y="2336"/>
                </a:lnTo>
                <a:lnTo>
                  <a:pt x="3826" y="2331"/>
                </a:lnTo>
                <a:lnTo>
                  <a:pt x="3831" y="2331"/>
                </a:lnTo>
                <a:lnTo>
                  <a:pt x="3829" y="2327"/>
                </a:lnTo>
                <a:lnTo>
                  <a:pt x="3834" y="2327"/>
                </a:lnTo>
                <a:lnTo>
                  <a:pt x="3834" y="2323"/>
                </a:lnTo>
                <a:lnTo>
                  <a:pt x="3839" y="2323"/>
                </a:lnTo>
                <a:lnTo>
                  <a:pt x="3839" y="2319"/>
                </a:lnTo>
                <a:lnTo>
                  <a:pt x="3843" y="2317"/>
                </a:lnTo>
                <a:lnTo>
                  <a:pt x="3843" y="2313"/>
                </a:lnTo>
                <a:lnTo>
                  <a:pt x="3848" y="2313"/>
                </a:lnTo>
                <a:lnTo>
                  <a:pt x="3847" y="2304"/>
                </a:lnTo>
                <a:lnTo>
                  <a:pt x="3852" y="2304"/>
                </a:lnTo>
                <a:lnTo>
                  <a:pt x="3852" y="2300"/>
                </a:lnTo>
                <a:lnTo>
                  <a:pt x="3857" y="2300"/>
                </a:lnTo>
                <a:lnTo>
                  <a:pt x="3856" y="2296"/>
                </a:lnTo>
                <a:lnTo>
                  <a:pt x="3861" y="2296"/>
                </a:lnTo>
                <a:lnTo>
                  <a:pt x="3861" y="2292"/>
                </a:lnTo>
                <a:lnTo>
                  <a:pt x="3866" y="2292"/>
                </a:lnTo>
                <a:lnTo>
                  <a:pt x="3866" y="2287"/>
                </a:lnTo>
                <a:lnTo>
                  <a:pt x="3870" y="2286"/>
                </a:lnTo>
                <a:lnTo>
                  <a:pt x="3870" y="2282"/>
                </a:lnTo>
                <a:lnTo>
                  <a:pt x="3875" y="2282"/>
                </a:lnTo>
                <a:lnTo>
                  <a:pt x="3875" y="2277"/>
                </a:lnTo>
                <a:lnTo>
                  <a:pt x="3884" y="2277"/>
                </a:lnTo>
                <a:lnTo>
                  <a:pt x="3884" y="2273"/>
                </a:lnTo>
                <a:lnTo>
                  <a:pt x="3889" y="2273"/>
                </a:lnTo>
                <a:lnTo>
                  <a:pt x="3887" y="2265"/>
                </a:lnTo>
                <a:lnTo>
                  <a:pt x="3898" y="2263"/>
                </a:lnTo>
                <a:lnTo>
                  <a:pt x="3896" y="2259"/>
                </a:lnTo>
                <a:lnTo>
                  <a:pt x="3901" y="2259"/>
                </a:lnTo>
                <a:lnTo>
                  <a:pt x="3901" y="2255"/>
                </a:lnTo>
                <a:lnTo>
                  <a:pt x="3906" y="2255"/>
                </a:lnTo>
                <a:lnTo>
                  <a:pt x="3905" y="2250"/>
                </a:lnTo>
                <a:lnTo>
                  <a:pt x="3915" y="2250"/>
                </a:lnTo>
                <a:lnTo>
                  <a:pt x="3915" y="2246"/>
                </a:lnTo>
                <a:lnTo>
                  <a:pt x="3924" y="2245"/>
                </a:lnTo>
                <a:lnTo>
                  <a:pt x="3924" y="2236"/>
                </a:lnTo>
                <a:lnTo>
                  <a:pt x="3929" y="2236"/>
                </a:lnTo>
                <a:lnTo>
                  <a:pt x="3928" y="2232"/>
                </a:lnTo>
                <a:lnTo>
                  <a:pt x="3938" y="2232"/>
                </a:lnTo>
                <a:lnTo>
                  <a:pt x="3937" y="2223"/>
                </a:lnTo>
                <a:lnTo>
                  <a:pt x="3942" y="2223"/>
                </a:lnTo>
                <a:lnTo>
                  <a:pt x="3942" y="2219"/>
                </a:lnTo>
                <a:lnTo>
                  <a:pt x="3947" y="2217"/>
                </a:lnTo>
                <a:lnTo>
                  <a:pt x="3946" y="2213"/>
                </a:lnTo>
                <a:lnTo>
                  <a:pt x="3951" y="2213"/>
                </a:lnTo>
                <a:lnTo>
                  <a:pt x="3951" y="2209"/>
                </a:lnTo>
                <a:lnTo>
                  <a:pt x="3956" y="2209"/>
                </a:lnTo>
                <a:lnTo>
                  <a:pt x="3954" y="2205"/>
                </a:lnTo>
                <a:lnTo>
                  <a:pt x="3959" y="2205"/>
                </a:lnTo>
                <a:lnTo>
                  <a:pt x="3959" y="2200"/>
                </a:lnTo>
                <a:lnTo>
                  <a:pt x="3964" y="2200"/>
                </a:lnTo>
                <a:lnTo>
                  <a:pt x="3963" y="2196"/>
                </a:lnTo>
                <a:lnTo>
                  <a:pt x="3968" y="2196"/>
                </a:lnTo>
                <a:lnTo>
                  <a:pt x="3968" y="2192"/>
                </a:lnTo>
                <a:lnTo>
                  <a:pt x="3973" y="2190"/>
                </a:lnTo>
                <a:lnTo>
                  <a:pt x="3972" y="2186"/>
                </a:lnTo>
                <a:lnTo>
                  <a:pt x="3977" y="2186"/>
                </a:lnTo>
                <a:lnTo>
                  <a:pt x="3977" y="2182"/>
                </a:lnTo>
                <a:lnTo>
                  <a:pt x="3982" y="2182"/>
                </a:lnTo>
                <a:lnTo>
                  <a:pt x="3982" y="2178"/>
                </a:lnTo>
                <a:lnTo>
                  <a:pt x="3996" y="2178"/>
                </a:lnTo>
                <a:lnTo>
                  <a:pt x="3995" y="2169"/>
                </a:lnTo>
                <a:lnTo>
                  <a:pt x="4000" y="2168"/>
                </a:lnTo>
                <a:lnTo>
                  <a:pt x="4000" y="2163"/>
                </a:lnTo>
                <a:lnTo>
                  <a:pt x="4005" y="2163"/>
                </a:lnTo>
                <a:lnTo>
                  <a:pt x="4004" y="2159"/>
                </a:lnTo>
                <a:lnTo>
                  <a:pt x="4009" y="2159"/>
                </a:lnTo>
                <a:lnTo>
                  <a:pt x="4009" y="2155"/>
                </a:lnTo>
                <a:lnTo>
                  <a:pt x="4014" y="2155"/>
                </a:lnTo>
                <a:lnTo>
                  <a:pt x="4012" y="2146"/>
                </a:lnTo>
                <a:lnTo>
                  <a:pt x="4018" y="2146"/>
                </a:lnTo>
                <a:lnTo>
                  <a:pt x="4018" y="2142"/>
                </a:lnTo>
                <a:lnTo>
                  <a:pt x="4021" y="2142"/>
                </a:lnTo>
                <a:lnTo>
                  <a:pt x="4021" y="2129"/>
                </a:lnTo>
                <a:lnTo>
                  <a:pt x="4025" y="2128"/>
                </a:lnTo>
                <a:lnTo>
                  <a:pt x="4025" y="2123"/>
                </a:lnTo>
                <a:lnTo>
                  <a:pt x="4030" y="2123"/>
                </a:lnTo>
                <a:lnTo>
                  <a:pt x="4030" y="2119"/>
                </a:lnTo>
                <a:lnTo>
                  <a:pt x="4034" y="2119"/>
                </a:lnTo>
                <a:lnTo>
                  <a:pt x="4034" y="2115"/>
                </a:lnTo>
                <a:lnTo>
                  <a:pt x="4039" y="2115"/>
                </a:lnTo>
                <a:lnTo>
                  <a:pt x="4038" y="2106"/>
                </a:lnTo>
                <a:lnTo>
                  <a:pt x="4043" y="2106"/>
                </a:lnTo>
                <a:lnTo>
                  <a:pt x="4043" y="2102"/>
                </a:lnTo>
                <a:lnTo>
                  <a:pt x="4048" y="2102"/>
                </a:lnTo>
                <a:lnTo>
                  <a:pt x="4047" y="2094"/>
                </a:lnTo>
                <a:lnTo>
                  <a:pt x="4052" y="2092"/>
                </a:lnTo>
                <a:lnTo>
                  <a:pt x="4050" y="2079"/>
                </a:lnTo>
                <a:lnTo>
                  <a:pt x="4055" y="2079"/>
                </a:lnTo>
                <a:lnTo>
                  <a:pt x="4054" y="2066"/>
                </a:lnTo>
                <a:lnTo>
                  <a:pt x="4059" y="2066"/>
                </a:lnTo>
                <a:lnTo>
                  <a:pt x="4058" y="2054"/>
                </a:lnTo>
                <a:lnTo>
                  <a:pt x="4063" y="2054"/>
                </a:lnTo>
                <a:lnTo>
                  <a:pt x="4063" y="2049"/>
                </a:lnTo>
                <a:lnTo>
                  <a:pt x="4068" y="2049"/>
                </a:lnTo>
                <a:lnTo>
                  <a:pt x="4067" y="2045"/>
                </a:lnTo>
                <a:lnTo>
                  <a:pt x="4072" y="2045"/>
                </a:lnTo>
                <a:lnTo>
                  <a:pt x="4072" y="2041"/>
                </a:lnTo>
                <a:lnTo>
                  <a:pt x="4077" y="2039"/>
                </a:lnTo>
                <a:lnTo>
                  <a:pt x="4076" y="2031"/>
                </a:lnTo>
                <a:lnTo>
                  <a:pt x="4081" y="2031"/>
                </a:lnTo>
                <a:lnTo>
                  <a:pt x="4079" y="2022"/>
                </a:lnTo>
                <a:lnTo>
                  <a:pt x="4084" y="2022"/>
                </a:lnTo>
                <a:lnTo>
                  <a:pt x="4084" y="2018"/>
                </a:lnTo>
                <a:lnTo>
                  <a:pt x="4090" y="2018"/>
                </a:lnTo>
                <a:lnTo>
                  <a:pt x="4088" y="2009"/>
                </a:lnTo>
                <a:lnTo>
                  <a:pt x="4093" y="2009"/>
                </a:lnTo>
                <a:lnTo>
                  <a:pt x="4093" y="2005"/>
                </a:lnTo>
                <a:lnTo>
                  <a:pt x="4097" y="2005"/>
                </a:lnTo>
                <a:lnTo>
                  <a:pt x="4097" y="1997"/>
                </a:lnTo>
                <a:lnTo>
                  <a:pt x="4102" y="1995"/>
                </a:lnTo>
                <a:lnTo>
                  <a:pt x="4101" y="1987"/>
                </a:lnTo>
                <a:lnTo>
                  <a:pt x="4106" y="1987"/>
                </a:lnTo>
                <a:lnTo>
                  <a:pt x="4106" y="1982"/>
                </a:lnTo>
                <a:lnTo>
                  <a:pt x="4110" y="1982"/>
                </a:lnTo>
                <a:lnTo>
                  <a:pt x="4110" y="1978"/>
                </a:lnTo>
                <a:lnTo>
                  <a:pt x="4115" y="1978"/>
                </a:lnTo>
                <a:lnTo>
                  <a:pt x="4115" y="1974"/>
                </a:lnTo>
                <a:lnTo>
                  <a:pt x="4119" y="1974"/>
                </a:lnTo>
                <a:lnTo>
                  <a:pt x="4119" y="1965"/>
                </a:lnTo>
                <a:lnTo>
                  <a:pt x="4124" y="1965"/>
                </a:lnTo>
                <a:lnTo>
                  <a:pt x="4122" y="1961"/>
                </a:lnTo>
                <a:lnTo>
                  <a:pt x="4127" y="1960"/>
                </a:lnTo>
                <a:lnTo>
                  <a:pt x="4127" y="1955"/>
                </a:lnTo>
                <a:lnTo>
                  <a:pt x="4132" y="1955"/>
                </a:lnTo>
                <a:lnTo>
                  <a:pt x="4131" y="1947"/>
                </a:lnTo>
                <a:lnTo>
                  <a:pt x="4136" y="1947"/>
                </a:lnTo>
                <a:lnTo>
                  <a:pt x="4136" y="1942"/>
                </a:lnTo>
                <a:lnTo>
                  <a:pt x="4140" y="1942"/>
                </a:lnTo>
                <a:lnTo>
                  <a:pt x="4140" y="1938"/>
                </a:lnTo>
                <a:lnTo>
                  <a:pt x="4145" y="1938"/>
                </a:lnTo>
                <a:lnTo>
                  <a:pt x="4145" y="1934"/>
                </a:lnTo>
                <a:lnTo>
                  <a:pt x="4149" y="1933"/>
                </a:lnTo>
                <a:lnTo>
                  <a:pt x="4149" y="1928"/>
                </a:lnTo>
                <a:lnTo>
                  <a:pt x="4154" y="1928"/>
                </a:lnTo>
                <a:lnTo>
                  <a:pt x="4153" y="1915"/>
                </a:lnTo>
                <a:lnTo>
                  <a:pt x="4158" y="1915"/>
                </a:lnTo>
                <a:lnTo>
                  <a:pt x="4158" y="1911"/>
                </a:lnTo>
                <a:lnTo>
                  <a:pt x="4162" y="1911"/>
                </a:lnTo>
                <a:lnTo>
                  <a:pt x="4162" y="1907"/>
                </a:lnTo>
                <a:lnTo>
                  <a:pt x="4167" y="1907"/>
                </a:lnTo>
                <a:lnTo>
                  <a:pt x="4167" y="1903"/>
                </a:lnTo>
                <a:lnTo>
                  <a:pt x="4170" y="1903"/>
                </a:lnTo>
                <a:lnTo>
                  <a:pt x="4170" y="1898"/>
                </a:lnTo>
                <a:lnTo>
                  <a:pt x="4175" y="1897"/>
                </a:lnTo>
                <a:lnTo>
                  <a:pt x="4174" y="1888"/>
                </a:lnTo>
                <a:lnTo>
                  <a:pt x="4179" y="1888"/>
                </a:lnTo>
                <a:lnTo>
                  <a:pt x="4178" y="1880"/>
                </a:lnTo>
                <a:lnTo>
                  <a:pt x="4183" y="1880"/>
                </a:lnTo>
                <a:lnTo>
                  <a:pt x="4183" y="1871"/>
                </a:lnTo>
                <a:lnTo>
                  <a:pt x="4192" y="1871"/>
                </a:lnTo>
                <a:lnTo>
                  <a:pt x="4192" y="1863"/>
                </a:lnTo>
                <a:lnTo>
                  <a:pt x="4196" y="1863"/>
                </a:lnTo>
                <a:lnTo>
                  <a:pt x="4196" y="1858"/>
                </a:lnTo>
                <a:lnTo>
                  <a:pt x="4201" y="1857"/>
                </a:lnTo>
                <a:lnTo>
                  <a:pt x="4199" y="1848"/>
                </a:lnTo>
                <a:lnTo>
                  <a:pt x="4204" y="1848"/>
                </a:lnTo>
                <a:lnTo>
                  <a:pt x="4204" y="1844"/>
                </a:lnTo>
                <a:lnTo>
                  <a:pt x="4210" y="1844"/>
                </a:lnTo>
                <a:lnTo>
                  <a:pt x="4208" y="1840"/>
                </a:lnTo>
                <a:lnTo>
                  <a:pt x="4213" y="1840"/>
                </a:lnTo>
                <a:lnTo>
                  <a:pt x="4213" y="1831"/>
                </a:lnTo>
                <a:lnTo>
                  <a:pt x="4217" y="1831"/>
                </a:lnTo>
                <a:lnTo>
                  <a:pt x="4217" y="1827"/>
                </a:lnTo>
                <a:lnTo>
                  <a:pt x="4222" y="1826"/>
                </a:lnTo>
                <a:lnTo>
                  <a:pt x="4222" y="1821"/>
                </a:lnTo>
                <a:lnTo>
                  <a:pt x="4226" y="1821"/>
                </a:lnTo>
                <a:lnTo>
                  <a:pt x="4226" y="1813"/>
                </a:lnTo>
                <a:lnTo>
                  <a:pt x="4231" y="1813"/>
                </a:lnTo>
                <a:lnTo>
                  <a:pt x="4230" y="1809"/>
                </a:lnTo>
                <a:lnTo>
                  <a:pt x="4235" y="1809"/>
                </a:lnTo>
                <a:lnTo>
                  <a:pt x="4235" y="1804"/>
                </a:lnTo>
                <a:lnTo>
                  <a:pt x="4239" y="1804"/>
                </a:lnTo>
                <a:lnTo>
                  <a:pt x="4239" y="1796"/>
                </a:lnTo>
                <a:lnTo>
                  <a:pt x="4244" y="1796"/>
                </a:lnTo>
                <a:lnTo>
                  <a:pt x="4242" y="1791"/>
                </a:lnTo>
                <a:lnTo>
                  <a:pt x="4247" y="1790"/>
                </a:lnTo>
                <a:lnTo>
                  <a:pt x="4247" y="1781"/>
                </a:lnTo>
                <a:lnTo>
                  <a:pt x="4251" y="1781"/>
                </a:lnTo>
                <a:lnTo>
                  <a:pt x="4251" y="1773"/>
                </a:lnTo>
                <a:lnTo>
                  <a:pt x="4256" y="1773"/>
                </a:lnTo>
                <a:lnTo>
                  <a:pt x="4255" y="1769"/>
                </a:lnTo>
                <a:lnTo>
                  <a:pt x="4260" y="1769"/>
                </a:lnTo>
                <a:lnTo>
                  <a:pt x="4260" y="1764"/>
                </a:lnTo>
                <a:lnTo>
                  <a:pt x="4265" y="1764"/>
                </a:lnTo>
                <a:lnTo>
                  <a:pt x="4264" y="1760"/>
                </a:lnTo>
                <a:lnTo>
                  <a:pt x="4269" y="1760"/>
                </a:lnTo>
                <a:lnTo>
                  <a:pt x="4269" y="1752"/>
                </a:lnTo>
                <a:lnTo>
                  <a:pt x="4273" y="1750"/>
                </a:lnTo>
                <a:lnTo>
                  <a:pt x="4273" y="1746"/>
                </a:lnTo>
                <a:lnTo>
                  <a:pt x="4278" y="1746"/>
                </a:lnTo>
                <a:lnTo>
                  <a:pt x="4278" y="1742"/>
                </a:lnTo>
                <a:lnTo>
                  <a:pt x="4282" y="1742"/>
                </a:lnTo>
                <a:lnTo>
                  <a:pt x="4282" y="1737"/>
                </a:lnTo>
                <a:lnTo>
                  <a:pt x="4287" y="1737"/>
                </a:lnTo>
                <a:lnTo>
                  <a:pt x="4285" y="1729"/>
                </a:lnTo>
                <a:lnTo>
                  <a:pt x="4290" y="1729"/>
                </a:lnTo>
                <a:lnTo>
                  <a:pt x="4290" y="1724"/>
                </a:lnTo>
                <a:lnTo>
                  <a:pt x="4294" y="1723"/>
                </a:lnTo>
                <a:lnTo>
                  <a:pt x="4294" y="1719"/>
                </a:lnTo>
                <a:lnTo>
                  <a:pt x="4299" y="1719"/>
                </a:lnTo>
                <a:lnTo>
                  <a:pt x="4299" y="1715"/>
                </a:lnTo>
                <a:lnTo>
                  <a:pt x="4303" y="1715"/>
                </a:lnTo>
                <a:lnTo>
                  <a:pt x="4303" y="1710"/>
                </a:lnTo>
                <a:lnTo>
                  <a:pt x="4308" y="1710"/>
                </a:lnTo>
                <a:lnTo>
                  <a:pt x="4308" y="1706"/>
                </a:lnTo>
                <a:lnTo>
                  <a:pt x="4312" y="1706"/>
                </a:lnTo>
                <a:lnTo>
                  <a:pt x="4312" y="1693"/>
                </a:lnTo>
                <a:lnTo>
                  <a:pt x="4321" y="1692"/>
                </a:lnTo>
                <a:lnTo>
                  <a:pt x="4313" y="1595"/>
                </a:lnTo>
                <a:lnTo>
                  <a:pt x="4318" y="1595"/>
                </a:lnTo>
                <a:lnTo>
                  <a:pt x="4318" y="1591"/>
                </a:lnTo>
                <a:lnTo>
                  <a:pt x="4313" y="1591"/>
                </a:lnTo>
                <a:lnTo>
                  <a:pt x="4312" y="1578"/>
                </a:lnTo>
                <a:lnTo>
                  <a:pt x="4317" y="1578"/>
                </a:lnTo>
                <a:lnTo>
                  <a:pt x="4316" y="1556"/>
                </a:lnTo>
                <a:lnTo>
                  <a:pt x="4319" y="1555"/>
                </a:lnTo>
                <a:lnTo>
                  <a:pt x="4308" y="1390"/>
                </a:lnTo>
                <a:lnTo>
                  <a:pt x="4303" y="1390"/>
                </a:lnTo>
                <a:lnTo>
                  <a:pt x="4303" y="1385"/>
                </a:lnTo>
                <a:lnTo>
                  <a:pt x="4308" y="1385"/>
                </a:lnTo>
                <a:lnTo>
                  <a:pt x="4306" y="1360"/>
                </a:lnTo>
                <a:lnTo>
                  <a:pt x="4311" y="1360"/>
                </a:lnTo>
                <a:lnTo>
                  <a:pt x="4308" y="1321"/>
                </a:lnTo>
                <a:lnTo>
                  <a:pt x="4303" y="1321"/>
                </a:lnTo>
                <a:lnTo>
                  <a:pt x="4300" y="1296"/>
                </a:lnTo>
                <a:lnTo>
                  <a:pt x="4297" y="1297"/>
                </a:lnTo>
                <a:lnTo>
                  <a:pt x="4294" y="1271"/>
                </a:lnTo>
                <a:lnTo>
                  <a:pt x="4290" y="1271"/>
                </a:lnTo>
                <a:lnTo>
                  <a:pt x="4289" y="1267"/>
                </a:lnTo>
                <a:lnTo>
                  <a:pt x="4294" y="1267"/>
                </a:lnTo>
                <a:lnTo>
                  <a:pt x="4294" y="1263"/>
                </a:lnTo>
                <a:lnTo>
                  <a:pt x="4289" y="1263"/>
                </a:lnTo>
                <a:lnTo>
                  <a:pt x="4289" y="1254"/>
                </a:lnTo>
                <a:lnTo>
                  <a:pt x="4284" y="1254"/>
                </a:lnTo>
                <a:lnTo>
                  <a:pt x="4283" y="1246"/>
                </a:lnTo>
                <a:lnTo>
                  <a:pt x="4279" y="1246"/>
                </a:lnTo>
                <a:lnTo>
                  <a:pt x="4278" y="1233"/>
                </a:lnTo>
                <a:lnTo>
                  <a:pt x="4273" y="1234"/>
                </a:lnTo>
                <a:lnTo>
                  <a:pt x="4273" y="1230"/>
                </a:lnTo>
                <a:lnTo>
                  <a:pt x="4268" y="1230"/>
                </a:lnTo>
                <a:lnTo>
                  <a:pt x="4268" y="1226"/>
                </a:lnTo>
                <a:lnTo>
                  <a:pt x="4264" y="1226"/>
                </a:lnTo>
                <a:lnTo>
                  <a:pt x="4263" y="1221"/>
                </a:lnTo>
                <a:lnTo>
                  <a:pt x="4259" y="1221"/>
                </a:lnTo>
                <a:lnTo>
                  <a:pt x="4258" y="1217"/>
                </a:lnTo>
                <a:lnTo>
                  <a:pt x="4254" y="1219"/>
                </a:lnTo>
                <a:lnTo>
                  <a:pt x="4252" y="1214"/>
                </a:lnTo>
                <a:lnTo>
                  <a:pt x="4249" y="1214"/>
                </a:lnTo>
                <a:lnTo>
                  <a:pt x="4247" y="1206"/>
                </a:lnTo>
                <a:lnTo>
                  <a:pt x="4239" y="1206"/>
                </a:lnTo>
                <a:lnTo>
                  <a:pt x="4240" y="1223"/>
                </a:lnTo>
                <a:lnTo>
                  <a:pt x="4249" y="1223"/>
                </a:lnTo>
                <a:lnTo>
                  <a:pt x="4250" y="1240"/>
                </a:lnTo>
                <a:lnTo>
                  <a:pt x="4255" y="1239"/>
                </a:lnTo>
                <a:lnTo>
                  <a:pt x="4255" y="1247"/>
                </a:lnTo>
                <a:lnTo>
                  <a:pt x="4251" y="1249"/>
                </a:lnTo>
                <a:lnTo>
                  <a:pt x="4250" y="1244"/>
                </a:lnTo>
                <a:lnTo>
                  <a:pt x="4241" y="1244"/>
                </a:lnTo>
                <a:lnTo>
                  <a:pt x="4241" y="1240"/>
                </a:lnTo>
                <a:lnTo>
                  <a:pt x="4217" y="1241"/>
                </a:lnTo>
                <a:lnTo>
                  <a:pt x="4217" y="1237"/>
                </a:lnTo>
                <a:lnTo>
                  <a:pt x="4189" y="1239"/>
                </a:lnTo>
                <a:lnTo>
                  <a:pt x="4189" y="1243"/>
                </a:lnTo>
                <a:lnTo>
                  <a:pt x="4184" y="1243"/>
                </a:lnTo>
                <a:lnTo>
                  <a:pt x="4184" y="1239"/>
                </a:lnTo>
                <a:lnTo>
                  <a:pt x="4165" y="1240"/>
                </a:lnTo>
                <a:lnTo>
                  <a:pt x="4165" y="1236"/>
                </a:lnTo>
                <a:lnTo>
                  <a:pt x="4162" y="1236"/>
                </a:lnTo>
                <a:lnTo>
                  <a:pt x="4162" y="1240"/>
                </a:lnTo>
                <a:lnTo>
                  <a:pt x="4156" y="1240"/>
                </a:lnTo>
                <a:lnTo>
                  <a:pt x="4156" y="1244"/>
                </a:lnTo>
                <a:lnTo>
                  <a:pt x="4153" y="1246"/>
                </a:lnTo>
                <a:lnTo>
                  <a:pt x="4153" y="1250"/>
                </a:lnTo>
                <a:lnTo>
                  <a:pt x="4148" y="1250"/>
                </a:lnTo>
                <a:lnTo>
                  <a:pt x="4148" y="1254"/>
                </a:lnTo>
                <a:lnTo>
                  <a:pt x="4144" y="1254"/>
                </a:lnTo>
                <a:lnTo>
                  <a:pt x="4144" y="1267"/>
                </a:lnTo>
                <a:lnTo>
                  <a:pt x="4140" y="1267"/>
                </a:lnTo>
                <a:lnTo>
                  <a:pt x="4140" y="1276"/>
                </a:lnTo>
                <a:lnTo>
                  <a:pt x="4136" y="1276"/>
                </a:lnTo>
                <a:lnTo>
                  <a:pt x="4135" y="1263"/>
                </a:lnTo>
                <a:lnTo>
                  <a:pt x="4140" y="1263"/>
                </a:lnTo>
                <a:lnTo>
                  <a:pt x="4138" y="1237"/>
                </a:lnTo>
                <a:lnTo>
                  <a:pt x="4091" y="1240"/>
                </a:lnTo>
                <a:lnTo>
                  <a:pt x="4091" y="1236"/>
                </a:lnTo>
                <a:lnTo>
                  <a:pt x="4082" y="1237"/>
                </a:lnTo>
                <a:lnTo>
                  <a:pt x="4081" y="1233"/>
                </a:lnTo>
                <a:lnTo>
                  <a:pt x="4077" y="1233"/>
                </a:lnTo>
                <a:lnTo>
                  <a:pt x="4076" y="1229"/>
                </a:lnTo>
                <a:lnTo>
                  <a:pt x="4067" y="1229"/>
                </a:lnTo>
                <a:lnTo>
                  <a:pt x="4067" y="1224"/>
                </a:lnTo>
                <a:lnTo>
                  <a:pt x="4062" y="1224"/>
                </a:lnTo>
                <a:lnTo>
                  <a:pt x="4062" y="1220"/>
                </a:lnTo>
                <a:lnTo>
                  <a:pt x="4057" y="1221"/>
                </a:lnTo>
                <a:lnTo>
                  <a:pt x="4057" y="1217"/>
                </a:lnTo>
                <a:lnTo>
                  <a:pt x="4043" y="1217"/>
                </a:lnTo>
                <a:lnTo>
                  <a:pt x="4042" y="1209"/>
                </a:lnTo>
                <a:lnTo>
                  <a:pt x="4033" y="1209"/>
                </a:lnTo>
                <a:lnTo>
                  <a:pt x="4033" y="1206"/>
                </a:lnTo>
                <a:lnTo>
                  <a:pt x="4028" y="1206"/>
                </a:lnTo>
                <a:lnTo>
                  <a:pt x="4028" y="1202"/>
                </a:lnTo>
                <a:lnTo>
                  <a:pt x="4023" y="1202"/>
                </a:lnTo>
                <a:lnTo>
                  <a:pt x="4023" y="1197"/>
                </a:lnTo>
                <a:lnTo>
                  <a:pt x="4018" y="1197"/>
                </a:lnTo>
                <a:lnTo>
                  <a:pt x="4018" y="1193"/>
                </a:lnTo>
                <a:lnTo>
                  <a:pt x="4012" y="1193"/>
                </a:lnTo>
                <a:lnTo>
                  <a:pt x="4012" y="1189"/>
                </a:lnTo>
                <a:lnTo>
                  <a:pt x="4007" y="1189"/>
                </a:lnTo>
                <a:lnTo>
                  <a:pt x="4007" y="1182"/>
                </a:lnTo>
                <a:lnTo>
                  <a:pt x="4002" y="1182"/>
                </a:lnTo>
                <a:lnTo>
                  <a:pt x="4002" y="1177"/>
                </a:lnTo>
                <a:lnTo>
                  <a:pt x="3994" y="1177"/>
                </a:lnTo>
                <a:lnTo>
                  <a:pt x="3994" y="1173"/>
                </a:lnTo>
                <a:lnTo>
                  <a:pt x="3983" y="1173"/>
                </a:lnTo>
                <a:lnTo>
                  <a:pt x="3983" y="1169"/>
                </a:lnTo>
                <a:lnTo>
                  <a:pt x="3978" y="1170"/>
                </a:lnTo>
                <a:lnTo>
                  <a:pt x="3978" y="1166"/>
                </a:lnTo>
                <a:lnTo>
                  <a:pt x="3973" y="1166"/>
                </a:lnTo>
                <a:lnTo>
                  <a:pt x="3973" y="1157"/>
                </a:lnTo>
                <a:lnTo>
                  <a:pt x="3964" y="1157"/>
                </a:lnTo>
                <a:lnTo>
                  <a:pt x="3963" y="1153"/>
                </a:lnTo>
                <a:lnTo>
                  <a:pt x="3959" y="1153"/>
                </a:lnTo>
                <a:lnTo>
                  <a:pt x="3958" y="1149"/>
                </a:lnTo>
                <a:lnTo>
                  <a:pt x="3954" y="1150"/>
                </a:lnTo>
                <a:lnTo>
                  <a:pt x="3953" y="1142"/>
                </a:lnTo>
                <a:lnTo>
                  <a:pt x="3949" y="1142"/>
                </a:lnTo>
                <a:lnTo>
                  <a:pt x="3948" y="1137"/>
                </a:lnTo>
                <a:lnTo>
                  <a:pt x="3944" y="1137"/>
                </a:lnTo>
                <a:lnTo>
                  <a:pt x="3943" y="1133"/>
                </a:lnTo>
                <a:lnTo>
                  <a:pt x="3939" y="1133"/>
                </a:lnTo>
                <a:lnTo>
                  <a:pt x="3938" y="1125"/>
                </a:lnTo>
                <a:lnTo>
                  <a:pt x="3934" y="1125"/>
                </a:lnTo>
                <a:lnTo>
                  <a:pt x="3933" y="1120"/>
                </a:lnTo>
                <a:lnTo>
                  <a:pt x="3929" y="1122"/>
                </a:lnTo>
                <a:lnTo>
                  <a:pt x="3928" y="1117"/>
                </a:lnTo>
                <a:lnTo>
                  <a:pt x="3924" y="1117"/>
                </a:lnTo>
                <a:lnTo>
                  <a:pt x="3924" y="1113"/>
                </a:lnTo>
                <a:lnTo>
                  <a:pt x="3919" y="1113"/>
                </a:lnTo>
                <a:lnTo>
                  <a:pt x="3919" y="1109"/>
                </a:lnTo>
                <a:lnTo>
                  <a:pt x="3914" y="1109"/>
                </a:lnTo>
                <a:lnTo>
                  <a:pt x="3914" y="1105"/>
                </a:lnTo>
                <a:lnTo>
                  <a:pt x="3909" y="1105"/>
                </a:lnTo>
                <a:lnTo>
                  <a:pt x="3909" y="1096"/>
                </a:lnTo>
                <a:lnTo>
                  <a:pt x="3904" y="1098"/>
                </a:lnTo>
                <a:lnTo>
                  <a:pt x="3903" y="1089"/>
                </a:lnTo>
                <a:lnTo>
                  <a:pt x="3894" y="1089"/>
                </a:lnTo>
                <a:lnTo>
                  <a:pt x="3892" y="1076"/>
                </a:lnTo>
                <a:lnTo>
                  <a:pt x="3889" y="1076"/>
                </a:lnTo>
                <a:lnTo>
                  <a:pt x="3887" y="1063"/>
                </a:lnTo>
                <a:lnTo>
                  <a:pt x="3882" y="1063"/>
                </a:lnTo>
                <a:lnTo>
                  <a:pt x="3882" y="1055"/>
                </a:lnTo>
                <a:lnTo>
                  <a:pt x="3877" y="1056"/>
                </a:lnTo>
                <a:lnTo>
                  <a:pt x="3877" y="1043"/>
                </a:lnTo>
                <a:lnTo>
                  <a:pt x="3872" y="1043"/>
                </a:lnTo>
                <a:lnTo>
                  <a:pt x="3872" y="1039"/>
                </a:lnTo>
                <a:lnTo>
                  <a:pt x="3867" y="1039"/>
                </a:lnTo>
                <a:lnTo>
                  <a:pt x="3867" y="1031"/>
                </a:lnTo>
                <a:lnTo>
                  <a:pt x="3862" y="1031"/>
                </a:lnTo>
                <a:lnTo>
                  <a:pt x="3862" y="1022"/>
                </a:lnTo>
                <a:lnTo>
                  <a:pt x="3857" y="1022"/>
                </a:lnTo>
                <a:lnTo>
                  <a:pt x="3856" y="1005"/>
                </a:lnTo>
                <a:lnTo>
                  <a:pt x="3851" y="1006"/>
                </a:lnTo>
                <a:lnTo>
                  <a:pt x="3851" y="1002"/>
                </a:lnTo>
                <a:lnTo>
                  <a:pt x="3846" y="1002"/>
                </a:lnTo>
                <a:lnTo>
                  <a:pt x="3846" y="989"/>
                </a:lnTo>
                <a:lnTo>
                  <a:pt x="3841" y="989"/>
                </a:lnTo>
                <a:lnTo>
                  <a:pt x="3841" y="981"/>
                </a:lnTo>
                <a:lnTo>
                  <a:pt x="3844" y="981"/>
                </a:lnTo>
                <a:lnTo>
                  <a:pt x="3844" y="976"/>
                </a:lnTo>
                <a:lnTo>
                  <a:pt x="3839" y="976"/>
                </a:lnTo>
                <a:lnTo>
                  <a:pt x="3839" y="972"/>
                </a:lnTo>
                <a:lnTo>
                  <a:pt x="3836" y="972"/>
                </a:lnTo>
                <a:lnTo>
                  <a:pt x="3834" y="959"/>
                </a:lnTo>
                <a:lnTo>
                  <a:pt x="3829" y="959"/>
                </a:lnTo>
                <a:lnTo>
                  <a:pt x="3829" y="955"/>
                </a:lnTo>
                <a:lnTo>
                  <a:pt x="3824" y="956"/>
                </a:lnTo>
                <a:lnTo>
                  <a:pt x="3822" y="914"/>
                </a:lnTo>
                <a:lnTo>
                  <a:pt x="3818" y="914"/>
                </a:lnTo>
                <a:lnTo>
                  <a:pt x="3815" y="875"/>
                </a:lnTo>
                <a:lnTo>
                  <a:pt x="3819" y="875"/>
                </a:lnTo>
                <a:lnTo>
                  <a:pt x="3819" y="862"/>
                </a:lnTo>
                <a:lnTo>
                  <a:pt x="3814" y="862"/>
                </a:lnTo>
                <a:lnTo>
                  <a:pt x="3813" y="837"/>
                </a:lnTo>
                <a:lnTo>
                  <a:pt x="3817" y="837"/>
                </a:lnTo>
                <a:lnTo>
                  <a:pt x="3817" y="824"/>
                </a:lnTo>
                <a:lnTo>
                  <a:pt x="3820" y="824"/>
                </a:lnTo>
                <a:lnTo>
                  <a:pt x="3820" y="815"/>
                </a:lnTo>
                <a:lnTo>
                  <a:pt x="3826" y="815"/>
                </a:lnTo>
                <a:lnTo>
                  <a:pt x="3824" y="811"/>
                </a:lnTo>
                <a:lnTo>
                  <a:pt x="3829" y="811"/>
                </a:lnTo>
                <a:lnTo>
                  <a:pt x="3828" y="798"/>
                </a:lnTo>
                <a:lnTo>
                  <a:pt x="3833" y="797"/>
                </a:lnTo>
                <a:lnTo>
                  <a:pt x="3833" y="788"/>
                </a:lnTo>
                <a:lnTo>
                  <a:pt x="3837" y="788"/>
                </a:lnTo>
                <a:lnTo>
                  <a:pt x="3837" y="780"/>
                </a:lnTo>
                <a:lnTo>
                  <a:pt x="3842" y="780"/>
                </a:lnTo>
                <a:lnTo>
                  <a:pt x="3841" y="771"/>
                </a:lnTo>
                <a:lnTo>
                  <a:pt x="3846" y="771"/>
                </a:lnTo>
                <a:lnTo>
                  <a:pt x="3846" y="767"/>
                </a:lnTo>
                <a:lnTo>
                  <a:pt x="3850" y="767"/>
                </a:lnTo>
                <a:lnTo>
                  <a:pt x="3850" y="758"/>
                </a:lnTo>
                <a:lnTo>
                  <a:pt x="3855" y="758"/>
                </a:lnTo>
                <a:lnTo>
                  <a:pt x="3853" y="750"/>
                </a:lnTo>
                <a:lnTo>
                  <a:pt x="3858" y="748"/>
                </a:lnTo>
                <a:lnTo>
                  <a:pt x="3858" y="744"/>
                </a:lnTo>
                <a:lnTo>
                  <a:pt x="3862" y="744"/>
                </a:lnTo>
                <a:lnTo>
                  <a:pt x="3862" y="740"/>
                </a:lnTo>
                <a:lnTo>
                  <a:pt x="3867" y="740"/>
                </a:lnTo>
                <a:lnTo>
                  <a:pt x="3866" y="731"/>
                </a:lnTo>
                <a:lnTo>
                  <a:pt x="3871" y="731"/>
                </a:lnTo>
                <a:lnTo>
                  <a:pt x="3870" y="723"/>
                </a:lnTo>
                <a:lnTo>
                  <a:pt x="3875" y="723"/>
                </a:lnTo>
                <a:lnTo>
                  <a:pt x="3875" y="714"/>
                </a:lnTo>
                <a:lnTo>
                  <a:pt x="3879" y="714"/>
                </a:lnTo>
                <a:lnTo>
                  <a:pt x="3879" y="710"/>
                </a:lnTo>
                <a:lnTo>
                  <a:pt x="3884" y="710"/>
                </a:lnTo>
                <a:lnTo>
                  <a:pt x="3882" y="701"/>
                </a:lnTo>
                <a:lnTo>
                  <a:pt x="3892" y="700"/>
                </a:lnTo>
                <a:lnTo>
                  <a:pt x="3891" y="691"/>
                </a:lnTo>
                <a:lnTo>
                  <a:pt x="3896" y="691"/>
                </a:lnTo>
                <a:lnTo>
                  <a:pt x="3896" y="683"/>
                </a:lnTo>
                <a:lnTo>
                  <a:pt x="3905" y="683"/>
                </a:lnTo>
                <a:lnTo>
                  <a:pt x="3904" y="670"/>
                </a:lnTo>
                <a:lnTo>
                  <a:pt x="3909" y="670"/>
                </a:lnTo>
                <a:lnTo>
                  <a:pt x="3909" y="666"/>
                </a:lnTo>
                <a:lnTo>
                  <a:pt x="3913" y="664"/>
                </a:lnTo>
                <a:lnTo>
                  <a:pt x="3913" y="656"/>
                </a:lnTo>
                <a:lnTo>
                  <a:pt x="3922" y="656"/>
                </a:lnTo>
                <a:lnTo>
                  <a:pt x="3922" y="647"/>
                </a:lnTo>
                <a:lnTo>
                  <a:pt x="3925" y="647"/>
                </a:lnTo>
                <a:lnTo>
                  <a:pt x="3925" y="643"/>
                </a:lnTo>
                <a:lnTo>
                  <a:pt x="3930" y="643"/>
                </a:lnTo>
                <a:lnTo>
                  <a:pt x="3930" y="639"/>
                </a:lnTo>
                <a:lnTo>
                  <a:pt x="3934" y="639"/>
                </a:lnTo>
                <a:lnTo>
                  <a:pt x="3934" y="630"/>
                </a:lnTo>
                <a:lnTo>
                  <a:pt x="3938" y="629"/>
                </a:lnTo>
                <a:lnTo>
                  <a:pt x="3938" y="624"/>
                </a:lnTo>
                <a:lnTo>
                  <a:pt x="3943" y="624"/>
                </a:lnTo>
                <a:lnTo>
                  <a:pt x="3943" y="620"/>
                </a:lnTo>
                <a:lnTo>
                  <a:pt x="3947" y="620"/>
                </a:lnTo>
                <a:lnTo>
                  <a:pt x="3947" y="612"/>
                </a:lnTo>
                <a:lnTo>
                  <a:pt x="3952" y="612"/>
                </a:lnTo>
                <a:lnTo>
                  <a:pt x="3951" y="607"/>
                </a:lnTo>
                <a:lnTo>
                  <a:pt x="3961" y="607"/>
                </a:lnTo>
                <a:lnTo>
                  <a:pt x="3959" y="599"/>
                </a:lnTo>
                <a:lnTo>
                  <a:pt x="3964" y="597"/>
                </a:lnTo>
                <a:lnTo>
                  <a:pt x="3964" y="593"/>
                </a:lnTo>
                <a:lnTo>
                  <a:pt x="3968" y="593"/>
                </a:lnTo>
                <a:lnTo>
                  <a:pt x="3968" y="589"/>
                </a:lnTo>
                <a:lnTo>
                  <a:pt x="3973" y="589"/>
                </a:lnTo>
                <a:lnTo>
                  <a:pt x="3973" y="585"/>
                </a:lnTo>
                <a:lnTo>
                  <a:pt x="3982" y="585"/>
                </a:lnTo>
                <a:lnTo>
                  <a:pt x="3981" y="576"/>
                </a:lnTo>
                <a:lnTo>
                  <a:pt x="3986" y="576"/>
                </a:lnTo>
                <a:lnTo>
                  <a:pt x="3986" y="567"/>
                </a:lnTo>
                <a:lnTo>
                  <a:pt x="3990" y="566"/>
                </a:lnTo>
                <a:lnTo>
                  <a:pt x="3990" y="562"/>
                </a:lnTo>
                <a:lnTo>
                  <a:pt x="3995" y="562"/>
                </a:lnTo>
                <a:lnTo>
                  <a:pt x="3994" y="549"/>
                </a:lnTo>
                <a:lnTo>
                  <a:pt x="3999" y="549"/>
                </a:lnTo>
                <a:lnTo>
                  <a:pt x="3997" y="540"/>
                </a:lnTo>
                <a:lnTo>
                  <a:pt x="4002" y="540"/>
                </a:lnTo>
                <a:lnTo>
                  <a:pt x="4001" y="528"/>
                </a:lnTo>
                <a:lnTo>
                  <a:pt x="4006" y="528"/>
                </a:lnTo>
                <a:lnTo>
                  <a:pt x="4005" y="519"/>
                </a:lnTo>
                <a:lnTo>
                  <a:pt x="4001" y="519"/>
                </a:lnTo>
                <a:lnTo>
                  <a:pt x="4000" y="506"/>
                </a:lnTo>
                <a:lnTo>
                  <a:pt x="3996" y="506"/>
                </a:lnTo>
                <a:lnTo>
                  <a:pt x="3994" y="485"/>
                </a:lnTo>
                <a:lnTo>
                  <a:pt x="3990" y="486"/>
                </a:lnTo>
                <a:lnTo>
                  <a:pt x="3988" y="478"/>
                </a:lnTo>
                <a:lnTo>
                  <a:pt x="3985" y="478"/>
                </a:lnTo>
                <a:lnTo>
                  <a:pt x="3983" y="473"/>
                </a:lnTo>
                <a:lnTo>
                  <a:pt x="3980" y="473"/>
                </a:lnTo>
                <a:lnTo>
                  <a:pt x="3978" y="465"/>
                </a:lnTo>
                <a:lnTo>
                  <a:pt x="3975" y="465"/>
                </a:lnTo>
                <a:lnTo>
                  <a:pt x="3975" y="461"/>
                </a:lnTo>
                <a:lnTo>
                  <a:pt x="3970" y="461"/>
                </a:lnTo>
                <a:lnTo>
                  <a:pt x="3968" y="452"/>
                </a:lnTo>
                <a:lnTo>
                  <a:pt x="3964" y="453"/>
                </a:lnTo>
                <a:lnTo>
                  <a:pt x="3963" y="445"/>
                </a:lnTo>
                <a:lnTo>
                  <a:pt x="3959" y="445"/>
                </a:lnTo>
                <a:lnTo>
                  <a:pt x="3958" y="432"/>
                </a:lnTo>
                <a:lnTo>
                  <a:pt x="3953" y="432"/>
                </a:lnTo>
                <a:lnTo>
                  <a:pt x="3953" y="424"/>
                </a:lnTo>
                <a:lnTo>
                  <a:pt x="3948" y="424"/>
                </a:lnTo>
                <a:lnTo>
                  <a:pt x="3948" y="415"/>
                </a:lnTo>
                <a:lnTo>
                  <a:pt x="3943" y="415"/>
                </a:lnTo>
                <a:lnTo>
                  <a:pt x="3943" y="411"/>
                </a:lnTo>
                <a:lnTo>
                  <a:pt x="3938" y="412"/>
                </a:lnTo>
                <a:lnTo>
                  <a:pt x="3938" y="408"/>
                </a:lnTo>
                <a:lnTo>
                  <a:pt x="3934" y="408"/>
                </a:lnTo>
                <a:lnTo>
                  <a:pt x="3933" y="399"/>
                </a:lnTo>
                <a:lnTo>
                  <a:pt x="3924" y="399"/>
                </a:lnTo>
                <a:lnTo>
                  <a:pt x="3923" y="391"/>
                </a:lnTo>
                <a:lnTo>
                  <a:pt x="3919" y="391"/>
                </a:lnTo>
                <a:lnTo>
                  <a:pt x="3919" y="386"/>
                </a:lnTo>
                <a:lnTo>
                  <a:pt x="3914" y="386"/>
                </a:lnTo>
                <a:lnTo>
                  <a:pt x="3913" y="378"/>
                </a:lnTo>
                <a:lnTo>
                  <a:pt x="3904" y="379"/>
                </a:lnTo>
                <a:lnTo>
                  <a:pt x="3904" y="367"/>
                </a:lnTo>
                <a:lnTo>
                  <a:pt x="3899" y="367"/>
                </a:lnTo>
                <a:lnTo>
                  <a:pt x="3898" y="354"/>
                </a:lnTo>
                <a:lnTo>
                  <a:pt x="3894" y="354"/>
                </a:lnTo>
                <a:lnTo>
                  <a:pt x="3892" y="349"/>
                </a:lnTo>
                <a:lnTo>
                  <a:pt x="3889" y="349"/>
                </a:lnTo>
                <a:lnTo>
                  <a:pt x="3889" y="345"/>
                </a:lnTo>
                <a:lnTo>
                  <a:pt x="3884" y="347"/>
                </a:lnTo>
                <a:lnTo>
                  <a:pt x="3884" y="338"/>
                </a:lnTo>
                <a:lnTo>
                  <a:pt x="3879" y="338"/>
                </a:lnTo>
                <a:lnTo>
                  <a:pt x="3879" y="334"/>
                </a:lnTo>
                <a:lnTo>
                  <a:pt x="3874" y="334"/>
                </a:lnTo>
                <a:lnTo>
                  <a:pt x="3874" y="325"/>
                </a:lnTo>
                <a:lnTo>
                  <a:pt x="3868" y="325"/>
                </a:lnTo>
                <a:lnTo>
                  <a:pt x="3868" y="321"/>
                </a:lnTo>
                <a:lnTo>
                  <a:pt x="3863" y="321"/>
                </a:lnTo>
                <a:lnTo>
                  <a:pt x="3863" y="312"/>
                </a:lnTo>
                <a:lnTo>
                  <a:pt x="3858" y="314"/>
                </a:lnTo>
                <a:lnTo>
                  <a:pt x="3858" y="310"/>
                </a:lnTo>
                <a:lnTo>
                  <a:pt x="3850" y="310"/>
                </a:lnTo>
                <a:lnTo>
                  <a:pt x="3848" y="297"/>
                </a:lnTo>
                <a:lnTo>
                  <a:pt x="3843" y="297"/>
                </a:lnTo>
                <a:lnTo>
                  <a:pt x="3843" y="292"/>
                </a:lnTo>
                <a:lnTo>
                  <a:pt x="3838" y="292"/>
                </a:lnTo>
                <a:lnTo>
                  <a:pt x="3838" y="288"/>
                </a:lnTo>
                <a:lnTo>
                  <a:pt x="3829" y="290"/>
                </a:lnTo>
                <a:lnTo>
                  <a:pt x="3829" y="285"/>
                </a:lnTo>
                <a:lnTo>
                  <a:pt x="3824" y="285"/>
                </a:lnTo>
                <a:lnTo>
                  <a:pt x="3824" y="281"/>
                </a:lnTo>
                <a:lnTo>
                  <a:pt x="3819" y="281"/>
                </a:lnTo>
                <a:lnTo>
                  <a:pt x="3819" y="277"/>
                </a:lnTo>
                <a:lnTo>
                  <a:pt x="3814" y="277"/>
                </a:lnTo>
                <a:lnTo>
                  <a:pt x="3814" y="272"/>
                </a:lnTo>
                <a:lnTo>
                  <a:pt x="3810" y="272"/>
                </a:lnTo>
                <a:lnTo>
                  <a:pt x="3809" y="268"/>
                </a:lnTo>
                <a:lnTo>
                  <a:pt x="3805" y="270"/>
                </a:lnTo>
                <a:lnTo>
                  <a:pt x="3805" y="265"/>
                </a:lnTo>
                <a:lnTo>
                  <a:pt x="3800" y="265"/>
                </a:lnTo>
                <a:lnTo>
                  <a:pt x="3800" y="261"/>
                </a:lnTo>
                <a:lnTo>
                  <a:pt x="3795" y="261"/>
                </a:lnTo>
                <a:lnTo>
                  <a:pt x="3795" y="257"/>
                </a:lnTo>
                <a:lnTo>
                  <a:pt x="3790" y="257"/>
                </a:lnTo>
                <a:lnTo>
                  <a:pt x="3790" y="253"/>
                </a:lnTo>
                <a:lnTo>
                  <a:pt x="3785" y="253"/>
                </a:lnTo>
                <a:lnTo>
                  <a:pt x="3785" y="248"/>
                </a:lnTo>
                <a:lnTo>
                  <a:pt x="3781" y="248"/>
                </a:lnTo>
                <a:lnTo>
                  <a:pt x="3780" y="245"/>
                </a:lnTo>
                <a:lnTo>
                  <a:pt x="3776" y="245"/>
                </a:lnTo>
                <a:lnTo>
                  <a:pt x="3775" y="241"/>
                </a:lnTo>
                <a:lnTo>
                  <a:pt x="3771" y="241"/>
                </a:lnTo>
                <a:lnTo>
                  <a:pt x="3771" y="237"/>
                </a:lnTo>
                <a:lnTo>
                  <a:pt x="3766" y="237"/>
                </a:lnTo>
                <a:lnTo>
                  <a:pt x="3766" y="233"/>
                </a:lnTo>
                <a:lnTo>
                  <a:pt x="3761" y="233"/>
                </a:lnTo>
                <a:lnTo>
                  <a:pt x="3761" y="228"/>
                </a:lnTo>
                <a:lnTo>
                  <a:pt x="3756" y="228"/>
                </a:lnTo>
                <a:lnTo>
                  <a:pt x="3756" y="220"/>
                </a:lnTo>
                <a:lnTo>
                  <a:pt x="3751" y="221"/>
                </a:lnTo>
                <a:lnTo>
                  <a:pt x="3751" y="217"/>
                </a:lnTo>
                <a:lnTo>
                  <a:pt x="3742" y="217"/>
                </a:lnTo>
                <a:lnTo>
                  <a:pt x="3742" y="213"/>
                </a:lnTo>
                <a:lnTo>
                  <a:pt x="3737" y="213"/>
                </a:lnTo>
                <a:lnTo>
                  <a:pt x="3737" y="208"/>
                </a:lnTo>
                <a:lnTo>
                  <a:pt x="3732" y="208"/>
                </a:lnTo>
                <a:lnTo>
                  <a:pt x="3732" y="204"/>
                </a:lnTo>
                <a:lnTo>
                  <a:pt x="3727" y="204"/>
                </a:lnTo>
                <a:lnTo>
                  <a:pt x="3727" y="200"/>
                </a:lnTo>
                <a:lnTo>
                  <a:pt x="3722" y="201"/>
                </a:lnTo>
                <a:lnTo>
                  <a:pt x="3722" y="197"/>
                </a:lnTo>
                <a:lnTo>
                  <a:pt x="3713" y="197"/>
                </a:lnTo>
                <a:lnTo>
                  <a:pt x="3713" y="193"/>
                </a:lnTo>
                <a:lnTo>
                  <a:pt x="3694" y="194"/>
                </a:lnTo>
                <a:lnTo>
                  <a:pt x="3694" y="190"/>
                </a:lnTo>
                <a:lnTo>
                  <a:pt x="3685" y="190"/>
                </a:lnTo>
                <a:lnTo>
                  <a:pt x="3685" y="186"/>
                </a:lnTo>
                <a:lnTo>
                  <a:pt x="3680" y="186"/>
                </a:lnTo>
                <a:lnTo>
                  <a:pt x="3680" y="181"/>
                </a:lnTo>
                <a:lnTo>
                  <a:pt x="3670" y="181"/>
                </a:lnTo>
                <a:lnTo>
                  <a:pt x="3670" y="174"/>
                </a:lnTo>
                <a:lnTo>
                  <a:pt x="3665" y="174"/>
                </a:lnTo>
                <a:lnTo>
                  <a:pt x="3665" y="170"/>
                </a:lnTo>
                <a:lnTo>
                  <a:pt x="3661" y="170"/>
                </a:lnTo>
                <a:lnTo>
                  <a:pt x="3660" y="166"/>
                </a:lnTo>
                <a:lnTo>
                  <a:pt x="3656" y="166"/>
                </a:lnTo>
                <a:lnTo>
                  <a:pt x="3655" y="157"/>
                </a:lnTo>
                <a:lnTo>
                  <a:pt x="3651" y="157"/>
                </a:lnTo>
                <a:lnTo>
                  <a:pt x="3651" y="153"/>
                </a:lnTo>
                <a:lnTo>
                  <a:pt x="3641" y="154"/>
                </a:lnTo>
                <a:lnTo>
                  <a:pt x="3641" y="146"/>
                </a:lnTo>
                <a:lnTo>
                  <a:pt x="3632" y="146"/>
                </a:lnTo>
                <a:lnTo>
                  <a:pt x="3631" y="141"/>
                </a:lnTo>
                <a:lnTo>
                  <a:pt x="3622" y="141"/>
                </a:lnTo>
                <a:lnTo>
                  <a:pt x="3622" y="133"/>
                </a:lnTo>
                <a:lnTo>
                  <a:pt x="3617" y="133"/>
                </a:lnTo>
                <a:lnTo>
                  <a:pt x="3617" y="129"/>
                </a:lnTo>
                <a:lnTo>
                  <a:pt x="3594" y="130"/>
                </a:lnTo>
                <a:lnTo>
                  <a:pt x="3594" y="126"/>
                </a:lnTo>
                <a:lnTo>
                  <a:pt x="3584" y="127"/>
                </a:lnTo>
                <a:lnTo>
                  <a:pt x="3584" y="123"/>
                </a:lnTo>
                <a:lnTo>
                  <a:pt x="3575" y="123"/>
                </a:lnTo>
                <a:lnTo>
                  <a:pt x="3575" y="119"/>
                </a:lnTo>
                <a:lnTo>
                  <a:pt x="3570" y="119"/>
                </a:lnTo>
                <a:lnTo>
                  <a:pt x="3570" y="114"/>
                </a:lnTo>
                <a:lnTo>
                  <a:pt x="3565" y="114"/>
                </a:lnTo>
                <a:lnTo>
                  <a:pt x="3565" y="110"/>
                </a:lnTo>
                <a:lnTo>
                  <a:pt x="3560" y="110"/>
                </a:lnTo>
                <a:lnTo>
                  <a:pt x="3560" y="106"/>
                </a:lnTo>
                <a:lnTo>
                  <a:pt x="3556" y="107"/>
                </a:lnTo>
                <a:lnTo>
                  <a:pt x="3555" y="103"/>
                </a:lnTo>
                <a:lnTo>
                  <a:pt x="3551" y="103"/>
                </a:lnTo>
                <a:lnTo>
                  <a:pt x="3551" y="99"/>
                </a:lnTo>
                <a:lnTo>
                  <a:pt x="3546" y="99"/>
                </a:lnTo>
                <a:lnTo>
                  <a:pt x="3546" y="94"/>
                </a:lnTo>
                <a:lnTo>
                  <a:pt x="3541" y="94"/>
                </a:lnTo>
                <a:lnTo>
                  <a:pt x="3541" y="90"/>
                </a:lnTo>
                <a:lnTo>
                  <a:pt x="3532" y="90"/>
                </a:lnTo>
                <a:lnTo>
                  <a:pt x="3531" y="86"/>
                </a:lnTo>
                <a:lnTo>
                  <a:pt x="3527" y="87"/>
                </a:lnTo>
                <a:lnTo>
                  <a:pt x="3527" y="83"/>
                </a:lnTo>
                <a:lnTo>
                  <a:pt x="3522" y="83"/>
                </a:lnTo>
                <a:lnTo>
                  <a:pt x="3522" y="74"/>
                </a:lnTo>
                <a:lnTo>
                  <a:pt x="3517" y="74"/>
                </a:lnTo>
                <a:lnTo>
                  <a:pt x="3517" y="70"/>
                </a:lnTo>
                <a:lnTo>
                  <a:pt x="3503" y="70"/>
                </a:lnTo>
                <a:lnTo>
                  <a:pt x="3503" y="66"/>
                </a:lnTo>
                <a:lnTo>
                  <a:pt x="3493" y="67"/>
                </a:lnTo>
                <a:lnTo>
                  <a:pt x="3493" y="59"/>
                </a:lnTo>
                <a:lnTo>
                  <a:pt x="3488" y="59"/>
                </a:lnTo>
                <a:lnTo>
                  <a:pt x="3488" y="54"/>
                </a:lnTo>
                <a:lnTo>
                  <a:pt x="3474" y="54"/>
                </a:lnTo>
                <a:lnTo>
                  <a:pt x="3474" y="50"/>
                </a:lnTo>
                <a:lnTo>
                  <a:pt x="3471" y="50"/>
                </a:lnTo>
                <a:lnTo>
                  <a:pt x="3469" y="46"/>
                </a:lnTo>
                <a:lnTo>
                  <a:pt x="3460" y="47"/>
                </a:lnTo>
                <a:lnTo>
                  <a:pt x="3460" y="43"/>
                </a:lnTo>
                <a:lnTo>
                  <a:pt x="3447" y="43"/>
                </a:lnTo>
                <a:lnTo>
                  <a:pt x="3447" y="47"/>
                </a:lnTo>
                <a:lnTo>
                  <a:pt x="3424" y="49"/>
                </a:lnTo>
                <a:lnTo>
                  <a:pt x="3424" y="45"/>
                </a:lnTo>
                <a:lnTo>
                  <a:pt x="3419" y="45"/>
                </a:lnTo>
                <a:lnTo>
                  <a:pt x="3419" y="40"/>
                </a:lnTo>
                <a:lnTo>
                  <a:pt x="3410" y="40"/>
                </a:lnTo>
                <a:lnTo>
                  <a:pt x="3409" y="33"/>
                </a:lnTo>
                <a:lnTo>
                  <a:pt x="3405" y="33"/>
                </a:lnTo>
                <a:lnTo>
                  <a:pt x="3405" y="29"/>
                </a:lnTo>
                <a:lnTo>
                  <a:pt x="3400" y="29"/>
                </a:lnTo>
                <a:lnTo>
                  <a:pt x="3400" y="25"/>
                </a:lnTo>
                <a:lnTo>
                  <a:pt x="3395" y="25"/>
                </a:lnTo>
                <a:lnTo>
                  <a:pt x="3395" y="20"/>
                </a:lnTo>
                <a:lnTo>
                  <a:pt x="3386" y="20"/>
                </a:lnTo>
                <a:lnTo>
                  <a:pt x="3385" y="12"/>
                </a:lnTo>
                <a:lnTo>
                  <a:pt x="3381" y="12"/>
                </a:lnTo>
                <a:lnTo>
                  <a:pt x="3381" y="7"/>
                </a:lnTo>
                <a:lnTo>
                  <a:pt x="3376" y="9"/>
                </a:lnTo>
                <a:lnTo>
                  <a:pt x="3376" y="5"/>
                </a:lnTo>
                <a:lnTo>
                  <a:pt x="3371" y="5"/>
                </a:lnTo>
                <a:lnTo>
                  <a:pt x="3371" y="0"/>
                </a:lnTo>
                <a:lnTo>
                  <a:pt x="3366" y="0"/>
                </a:lnTo>
                <a:lnTo>
                  <a:pt x="3367" y="5"/>
                </a:lnTo>
                <a:lnTo>
                  <a:pt x="3357" y="5"/>
                </a:lnTo>
              </a:path>
            </a:pathLst>
          </a:custGeom>
          <a:noFill/>
          <a:ln w="0">
            <a:solidFill>
              <a:srgbClr val="000000"/>
            </a:solidFill>
            <a:round/>
            <a:headEnd/>
            <a:tailEnd/>
          </a:ln>
        </p:spPr>
        <p:txBody>
          <a:bodyPr/>
          <a:lstStyle/>
          <a:p>
            <a:endParaRPr lang="es-AR"/>
          </a:p>
        </p:txBody>
      </p:sp>
      <p:sp>
        <p:nvSpPr>
          <p:cNvPr id="6159" name="Freeform 221"/>
          <p:cNvSpPr>
            <a:spLocks/>
          </p:cNvSpPr>
          <p:nvPr/>
        </p:nvSpPr>
        <p:spPr bwMode="auto">
          <a:xfrm>
            <a:off x="3497263" y="2584450"/>
            <a:ext cx="188912" cy="328613"/>
          </a:xfrm>
          <a:custGeom>
            <a:avLst/>
            <a:gdLst>
              <a:gd name="T0" fmla="*/ 2147483647 w 359"/>
              <a:gd name="T1" fmla="*/ 2147483647 h 622"/>
              <a:gd name="T2" fmla="*/ 2147483647 w 359"/>
              <a:gd name="T3" fmla="*/ 2147483647 h 622"/>
              <a:gd name="T4" fmla="*/ 2147483647 w 359"/>
              <a:gd name="T5" fmla="*/ 2147483647 h 622"/>
              <a:gd name="T6" fmla="*/ 2147483647 w 359"/>
              <a:gd name="T7" fmla="*/ 2147483647 h 622"/>
              <a:gd name="T8" fmla="*/ 2147483647 w 359"/>
              <a:gd name="T9" fmla="*/ 2147483647 h 622"/>
              <a:gd name="T10" fmla="*/ 2147483647 w 359"/>
              <a:gd name="T11" fmla="*/ 2147483647 h 622"/>
              <a:gd name="T12" fmla="*/ 2147483647 w 359"/>
              <a:gd name="T13" fmla="*/ 2147483647 h 622"/>
              <a:gd name="T14" fmla="*/ 2147483647 w 359"/>
              <a:gd name="T15" fmla="*/ 2147483647 h 622"/>
              <a:gd name="T16" fmla="*/ 2147483647 w 359"/>
              <a:gd name="T17" fmla="*/ 2147483647 h 622"/>
              <a:gd name="T18" fmla="*/ 2147483647 w 359"/>
              <a:gd name="T19" fmla="*/ 2147483647 h 622"/>
              <a:gd name="T20" fmla="*/ 2147483647 w 359"/>
              <a:gd name="T21" fmla="*/ 2147483647 h 622"/>
              <a:gd name="T22" fmla="*/ 2147483647 w 359"/>
              <a:gd name="T23" fmla="*/ 2147483647 h 622"/>
              <a:gd name="T24" fmla="*/ 2147483647 w 359"/>
              <a:gd name="T25" fmla="*/ 2147483647 h 622"/>
              <a:gd name="T26" fmla="*/ 2147483647 w 359"/>
              <a:gd name="T27" fmla="*/ 2147483647 h 622"/>
              <a:gd name="T28" fmla="*/ 0 w 359"/>
              <a:gd name="T29" fmla="*/ 2147483647 h 622"/>
              <a:gd name="T30" fmla="*/ 2147483647 w 359"/>
              <a:gd name="T31" fmla="*/ 2147483647 h 622"/>
              <a:gd name="T32" fmla="*/ 2147483647 w 359"/>
              <a:gd name="T33" fmla="*/ 2147483647 h 622"/>
              <a:gd name="T34" fmla="*/ 2147483647 w 359"/>
              <a:gd name="T35" fmla="*/ 2147483647 h 622"/>
              <a:gd name="T36" fmla="*/ 2147483647 w 359"/>
              <a:gd name="T37" fmla="*/ 2147483647 h 622"/>
              <a:gd name="T38" fmla="*/ 2147483647 w 359"/>
              <a:gd name="T39" fmla="*/ 2147483647 h 622"/>
              <a:gd name="T40" fmla="*/ 2147483647 w 359"/>
              <a:gd name="T41" fmla="*/ 2147483647 h 622"/>
              <a:gd name="T42" fmla="*/ 2147483647 w 359"/>
              <a:gd name="T43" fmla="*/ 2147483647 h 622"/>
              <a:gd name="T44" fmla="*/ 2147483647 w 359"/>
              <a:gd name="T45" fmla="*/ 2147483647 h 622"/>
              <a:gd name="T46" fmla="*/ 2147483647 w 359"/>
              <a:gd name="T47" fmla="*/ 2147483647 h 622"/>
              <a:gd name="T48" fmla="*/ 2147483647 w 359"/>
              <a:gd name="T49" fmla="*/ 2147483647 h 622"/>
              <a:gd name="T50" fmla="*/ 2147483647 w 359"/>
              <a:gd name="T51" fmla="*/ 2147483647 h 622"/>
              <a:gd name="T52" fmla="*/ 2147483647 w 359"/>
              <a:gd name="T53" fmla="*/ 2147483647 h 622"/>
              <a:gd name="T54" fmla="*/ 2147483647 w 359"/>
              <a:gd name="T55" fmla="*/ 2147483647 h 622"/>
              <a:gd name="T56" fmla="*/ 2147483647 w 359"/>
              <a:gd name="T57" fmla="*/ 2147483647 h 622"/>
              <a:gd name="T58" fmla="*/ 2147483647 w 359"/>
              <a:gd name="T59" fmla="*/ 2147483647 h 622"/>
              <a:gd name="T60" fmla="*/ 2147483647 w 359"/>
              <a:gd name="T61" fmla="*/ 2147483647 h 622"/>
              <a:gd name="T62" fmla="*/ 2147483647 w 359"/>
              <a:gd name="T63" fmla="*/ 2147483647 h 622"/>
              <a:gd name="T64" fmla="*/ 2147483647 w 359"/>
              <a:gd name="T65" fmla="*/ 2147483647 h 622"/>
              <a:gd name="T66" fmla="*/ 2147483647 w 359"/>
              <a:gd name="T67" fmla="*/ 2147483647 h 622"/>
              <a:gd name="T68" fmla="*/ 2147483647 w 359"/>
              <a:gd name="T69" fmla="*/ 2147483647 h 622"/>
              <a:gd name="T70" fmla="*/ 2147483647 w 359"/>
              <a:gd name="T71" fmla="*/ 2147483647 h 622"/>
              <a:gd name="T72" fmla="*/ 2147483647 w 359"/>
              <a:gd name="T73" fmla="*/ 2147483647 h 622"/>
              <a:gd name="T74" fmla="*/ 2147483647 w 359"/>
              <a:gd name="T75" fmla="*/ 2147483647 h 622"/>
              <a:gd name="T76" fmla="*/ 2147483647 w 359"/>
              <a:gd name="T77" fmla="*/ 2147483647 h 622"/>
              <a:gd name="T78" fmla="*/ 2147483647 w 359"/>
              <a:gd name="T79" fmla="*/ 2147483647 h 622"/>
              <a:gd name="T80" fmla="*/ 2147483647 w 359"/>
              <a:gd name="T81" fmla="*/ 2147483647 h 622"/>
              <a:gd name="T82" fmla="*/ 2147483647 w 359"/>
              <a:gd name="T83" fmla="*/ 2147483647 h 622"/>
              <a:gd name="T84" fmla="*/ 2147483647 w 359"/>
              <a:gd name="T85" fmla="*/ 2147483647 h 622"/>
              <a:gd name="T86" fmla="*/ 2147483647 w 359"/>
              <a:gd name="T87" fmla="*/ 2147483647 h 622"/>
              <a:gd name="T88" fmla="*/ 2147483647 w 359"/>
              <a:gd name="T89" fmla="*/ 2147483647 h 622"/>
              <a:gd name="T90" fmla="*/ 2147483647 w 359"/>
              <a:gd name="T91" fmla="*/ 2147483647 h 622"/>
              <a:gd name="T92" fmla="*/ 2147483647 w 359"/>
              <a:gd name="T93" fmla="*/ 2147483647 h 622"/>
              <a:gd name="T94" fmla="*/ 2147483647 w 359"/>
              <a:gd name="T95" fmla="*/ 2147483647 h 622"/>
              <a:gd name="T96" fmla="*/ 2147483647 w 359"/>
              <a:gd name="T97" fmla="*/ 2147483647 h 622"/>
              <a:gd name="T98" fmla="*/ 2147483647 w 359"/>
              <a:gd name="T99" fmla="*/ 2147483647 h 622"/>
              <a:gd name="T100" fmla="*/ 2147483647 w 359"/>
              <a:gd name="T101" fmla="*/ 2147483647 h 622"/>
              <a:gd name="T102" fmla="*/ 2147483647 w 359"/>
              <a:gd name="T103" fmla="*/ 2147483647 h 622"/>
              <a:gd name="T104" fmla="*/ 2147483647 w 359"/>
              <a:gd name="T105" fmla="*/ 2147483647 h 622"/>
              <a:gd name="T106" fmla="*/ 2147483647 w 359"/>
              <a:gd name="T107" fmla="*/ 2147483647 h 622"/>
              <a:gd name="T108" fmla="*/ 2147483647 w 359"/>
              <a:gd name="T109" fmla="*/ 2147483647 h 622"/>
              <a:gd name="T110" fmla="*/ 2147483647 w 359"/>
              <a:gd name="T111" fmla="*/ 2147483647 h 622"/>
              <a:gd name="T112" fmla="*/ 2147483647 w 359"/>
              <a:gd name="T113" fmla="*/ 2147483647 h 6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59"/>
              <a:gd name="T172" fmla="*/ 0 h 622"/>
              <a:gd name="T173" fmla="*/ 359 w 359"/>
              <a:gd name="T174" fmla="*/ 622 h 62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59" h="622">
                <a:moveTo>
                  <a:pt x="121" y="0"/>
                </a:moveTo>
                <a:lnTo>
                  <a:pt x="123" y="9"/>
                </a:lnTo>
                <a:lnTo>
                  <a:pt x="118" y="9"/>
                </a:lnTo>
                <a:lnTo>
                  <a:pt x="119" y="22"/>
                </a:lnTo>
                <a:lnTo>
                  <a:pt x="123" y="22"/>
                </a:lnTo>
                <a:lnTo>
                  <a:pt x="124" y="52"/>
                </a:lnTo>
                <a:lnTo>
                  <a:pt x="120" y="52"/>
                </a:lnTo>
                <a:lnTo>
                  <a:pt x="120" y="56"/>
                </a:lnTo>
                <a:lnTo>
                  <a:pt x="124" y="56"/>
                </a:lnTo>
                <a:lnTo>
                  <a:pt x="126" y="94"/>
                </a:lnTo>
                <a:lnTo>
                  <a:pt x="121" y="94"/>
                </a:lnTo>
                <a:lnTo>
                  <a:pt x="123" y="111"/>
                </a:lnTo>
                <a:lnTo>
                  <a:pt x="118" y="111"/>
                </a:lnTo>
                <a:lnTo>
                  <a:pt x="119" y="133"/>
                </a:lnTo>
                <a:lnTo>
                  <a:pt x="124" y="133"/>
                </a:lnTo>
                <a:lnTo>
                  <a:pt x="124" y="150"/>
                </a:lnTo>
                <a:lnTo>
                  <a:pt x="120" y="150"/>
                </a:lnTo>
                <a:lnTo>
                  <a:pt x="120" y="154"/>
                </a:lnTo>
                <a:lnTo>
                  <a:pt x="115" y="154"/>
                </a:lnTo>
                <a:lnTo>
                  <a:pt x="116" y="163"/>
                </a:lnTo>
                <a:lnTo>
                  <a:pt x="111" y="163"/>
                </a:lnTo>
                <a:lnTo>
                  <a:pt x="111" y="171"/>
                </a:lnTo>
                <a:lnTo>
                  <a:pt x="107" y="171"/>
                </a:lnTo>
                <a:lnTo>
                  <a:pt x="107" y="180"/>
                </a:lnTo>
                <a:lnTo>
                  <a:pt x="99" y="180"/>
                </a:lnTo>
                <a:lnTo>
                  <a:pt x="100" y="197"/>
                </a:lnTo>
                <a:lnTo>
                  <a:pt x="95" y="197"/>
                </a:lnTo>
                <a:lnTo>
                  <a:pt x="95" y="206"/>
                </a:lnTo>
                <a:lnTo>
                  <a:pt x="72" y="207"/>
                </a:lnTo>
                <a:lnTo>
                  <a:pt x="73" y="211"/>
                </a:lnTo>
                <a:lnTo>
                  <a:pt x="68" y="211"/>
                </a:lnTo>
                <a:lnTo>
                  <a:pt x="68" y="216"/>
                </a:lnTo>
                <a:lnTo>
                  <a:pt x="51" y="217"/>
                </a:lnTo>
                <a:lnTo>
                  <a:pt x="49" y="213"/>
                </a:lnTo>
                <a:lnTo>
                  <a:pt x="37" y="213"/>
                </a:lnTo>
                <a:lnTo>
                  <a:pt x="37" y="208"/>
                </a:lnTo>
                <a:lnTo>
                  <a:pt x="27" y="210"/>
                </a:lnTo>
                <a:lnTo>
                  <a:pt x="28" y="217"/>
                </a:lnTo>
                <a:lnTo>
                  <a:pt x="18" y="218"/>
                </a:lnTo>
                <a:lnTo>
                  <a:pt x="18" y="210"/>
                </a:lnTo>
                <a:lnTo>
                  <a:pt x="9" y="210"/>
                </a:lnTo>
                <a:lnTo>
                  <a:pt x="9" y="223"/>
                </a:lnTo>
                <a:lnTo>
                  <a:pt x="5" y="223"/>
                </a:lnTo>
                <a:lnTo>
                  <a:pt x="5" y="227"/>
                </a:lnTo>
                <a:lnTo>
                  <a:pt x="0" y="227"/>
                </a:lnTo>
                <a:lnTo>
                  <a:pt x="1" y="240"/>
                </a:lnTo>
                <a:lnTo>
                  <a:pt x="28" y="238"/>
                </a:lnTo>
                <a:lnTo>
                  <a:pt x="29" y="247"/>
                </a:lnTo>
                <a:lnTo>
                  <a:pt x="33" y="247"/>
                </a:lnTo>
                <a:lnTo>
                  <a:pt x="34" y="251"/>
                </a:lnTo>
                <a:lnTo>
                  <a:pt x="38" y="251"/>
                </a:lnTo>
                <a:lnTo>
                  <a:pt x="38" y="260"/>
                </a:lnTo>
                <a:lnTo>
                  <a:pt x="43" y="260"/>
                </a:lnTo>
                <a:lnTo>
                  <a:pt x="43" y="264"/>
                </a:lnTo>
                <a:lnTo>
                  <a:pt x="48" y="264"/>
                </a:lnTo>
                <a:lnTo>
                  <a:pt x="48" y="277"/>
                </a:lnTo>
                <a:lnTo>
                  <a:pt x="44" y="277"/>
                </a:lnTo>
                <a:lnTo>
                  <a:pt x="44" y="273"/>
                </a:lnTo>
                <a:lnTo>
                  <a:pt x="39" y="273"/>
                </a:lnTo>
                <a:lnTo>
                  <a:pt x="40" y="290"/>
                </a:lnTo>
                <a:lnTo>
                  <a:pt x="35" y="290"/>
                </a:lnTo>
                <a:lnTo>
                  <a:pt x="37" y="307"/>
                </a:lnTo>
                <a:lnTo>
                  <a:pt x="32" y="307"/>
                </a:lnTo>
                <a:lnTo>
                  <a:pt x="32" y="311"/>
                </a:lnTo>
                <a:lnTo>
                  <a:pt x="23" y="312"/>
                </a:lnTo>
                <a:lnTo>
                  <a:pt x="23" y="321"/>
                </a:lnTo>
                <a:lnTo>
                  <a:pt x="19" y="321"/>
                </a:lnTo>
                <a:lnTo>
                  <a:pt x="19" y="325"/>
                </a:lnTo>
                <a:lnTo>
                  <a:pt x="23" y="325"/>
                </a:lnTo>
                <a:lnTo>
                  <a:pt x="24" y="334"/>
                </a:lnTo>
                <a:lnTo>
                  <a:pt x="19" y="334"/>
                </a:lnTo>
                <a:lnTo>
                  <a:pt x="19" y="338"/>
                </a:lnTo>
                <a:lnTo>
                  <a:pt x="15" y="338"/>
                </a:lnTo>
                <a:lnTo>
                  <a:pt x="15" y="342"/>
                </a:lnTo>
                <a:lnTo>
                  <a:pt x="10" y="342"/>
                </a:lnTo>
                <a:lnTo>
                  <a:pt x="11" y="351"/>
                </a:lnTo>
                <a:lnTo>
                  <a:pt x="15" y="351"/>
                </a:lnTo>
                <a:lnTo>
                  <a:pt x="15" y="355"/>
                </a:lnTo>
                <a:lnTo>
                  <a:pt x="20" y="355"/>
                </a:lnTo>
                <a:lnTo>
                  <a:pt x="20" y="359"/>
                </a:lnTo>
                <a:lnTo>
                  <a:pt x="25" y="359"/>
                </a:lnTo>
                <a:lnTo>
                  <a:pt x="25" y="364"/>
                </a:lnTo>
                <a:lnTo>
                  <a:pt x="29" y="362"/>
                </a:lnTo>
                <a:lnTo>
                  <a:pt x="30" y="367"/>
                </a:lnTo>
                <a:lnTo>
                  <a:pt x="34" y="367"/>
                </a:lnTo>
                <a:lnTo>
                  <a:pt x="34" y="371"/>
                </a:lnTo>
                <a:lnTo>
                  <a:pt x="44" y="371"/>
                </a:lnTo>
                <a:lnTo>
                  <a:pt x="44" y="375"/>
                </a:lnTo>
                <a:lnTo>
                  <a:pt x="48" y="375"/>
                </a:lnTo>
                <a:lnTo>
                  <a:pt x="49" y="379"/>
                </a:lnTo>
                <a:lnTo>
                  <a:pt x="53" y="379"/>
                </a:lnTo>
                <a:lnTo>
                  <a:pt x="54" y="405"/>
                </a:lnTo>
                <a:lnTo>
                  <a:pt x="59" y="405"/>
                </a:lnTo>
                <a:lnTo>
                  <a:pt x="59" y="414"/>
                </a:lnTo>
                <a:lnTo>
                  <a:pt x="56" y="414"/>
                </a:lnTo>
                <a:lnTo>
                  <a:pt x="56" y="418"/>
                </a:lnTo>
                <a:lnTo>
                  <a:pt x="59" y="418"/>
                </a:lnTo>
                <a:lnTo>
                  <a:pt x="61" y="431"/>
                </a:lnTo>
                <a:lnTo>
                  <a:pt x="64" y="429"/>
                </a:lnTo>
                <a:lnTo>
                  <a:pt x="66" y="434"/>
                </a:lnTo>
                <a:lnTo>
                  <a:pt x="75" y="434"/>
                </a:lnTo>
                <a:lnTo>
                  <a:pt x="75" y="438"/>
                </a:lnTo>
                <a:lnTo>
                  <a:pt x="80" y="438"/>
                </a:lnTo>
                <a:lnTo>
                  <a:pt x="80" y="451"/>
                </a:lnTo>
                <a:lnTo>
                  <a:pt x="85" y="451"/>
                </a:lnTo>
                <a:lnTo>
                  <a:pt x="85" y="455"/>
                </a:lnTo>
                <a:lnTo>
                  <a:pt x="94" y="455"/>
                </a:lnTo>
                <a:lnTo>
                  <a:pt x="94" y="459"/>
                </a:lnTo>
                <a:lnTo>
                  <a:pt x="121" y="458"/>
                </a:lnTo>
                <a:lnTo>
                  <a:pt x="121" y="466"/>
                </a:lnTo>
                <a:lnTo>
                  <a:pt x="126" y="466"/>
                </a:lnTo>
                <a:lnTo>
                  <a:pt x="126" y="475"/>
                </a:lnTo>
                <a:lnTo>
                  <a:pt x="131" y="473"/>
                </a:lnTo>
                <a:lnTo>
                  <a:pt x="133" y="491"/>
                </a:lnTo>
                <a:lnTo>
                  <a:pt x="136" y="491"/>
                </a:lnTo>
                <a:lnTo>
                  <a:pt x="136" y="495"/>
                </a:lnTo>
                <a:lnTo>
                  <a:pt x="142" y="495"/>
                </a:lnTo>
                <a:lnTo>
                  <a:pt x="142" y="499"/>
                </a:lnTo>
                <a:lnTo>
                  <a:pt x="150" y="499"/>
                </a:lnTo>
                <a:lnTo>
                  <a:pt x="152" y="512"/>
                </a:lnTo>
                <a:lnTo>
                  <a:pt x="157" y="512"/>
                </a:lnTo>
                <a:lnTo>
                  <a:pt x="157" y="520"/>
                </a:lnTo>
                <a:lnTo>
                  <a:pt x="162" y="520"/>
                </a:lnTo>
                <a:lnTo>
                  <a:pt x="162" y="523"/>
                </a:lnTo>
                <a:lnTo>
                  <a:pt x="166" y="523"/>
                </a:lnTo>
                <a:lnTo>
                  <a:pt x="166" y="528"/>
                </a:lnTo>
                <a:lnTo>
                  <a:pt x="171" y="528"/>
                </a:lnTo>
                <a:lnTo>
                  <a:pt x="171" y="532"/>
                </a:lnTo>
                <a:lnTo>
                  <a:pt x="176" y="532"/>
                </a:lnTo>
                <a:lnTo>
                  <a:pt x="176" y="536"/>
                </a:lnTo>
                <a:lnTo>
                  <a:pt x="181" y="536"/>
                </a:lnTo>
                <a:lnTo>
                  <a:pt x="181" y="540"/>
                </a:lnTo>
                <a:lnTo>
                  <a:pt x="184" y="540"/>
                </a:lnTo>
                <a:lnTo>
                  <a:pt x="186" y="545"/>
                </a:lnTo>
                <a:lnTo>
                  <a:pt x="190" y="545"/>
                </a:lnTo>
                <a:lnTo>
                  <a:pt x="190" y="549"/>
                </a:lnTo>
                <a:lnTo>
                  <a:pt x="203" y="548"/>
                </a:lnTo>
                <a:lnTo>
                  <a:pt x="203" y="552"/>
                </a:lnTo>
                <a:lnTo>
                  <a:pt x="209" y="552"/>
                </a:lnTo>
                <a:lnTo>
                  <a:pt x="209" y="556"/>
                </a:lnTo>
                <a:lnTo>
                  <a:pt x="214" y="556"/>
                </a:lnTo>
                <a:lnTo>
                  <a:pt x="214" y="560"/>
                </a:lnTo>
                <a:lnTo>
                  <a:pt x="219" y="560"/>
                </a:lnTo>
                <a:lnTo>
                  <a:pt x="219" y="565"/>
                </a:lnTo>
                <a:lnTo>
                  <a:pt x="227" y="563"/>
                </a:lnTo>
                <a:lnTo>
                  <a:pt x="227" y="567"/>
                </a:lnTo>
                <a:lnTo>
                  <a:pt x="233" y="567"/>
                </a:lnTo>
                <a:lnTo>
                  <a:pt x="233" y="572"/>
                </a:lnTo>
                <a:lnTo>
                  <a:pt x="238" y="572"/>
                </a:lnTo>
                <a:lnTo>
                  <a:pt x="238" y="576"/>
                </a:lnTo>
                <a:lnTo>
                  <a:pt x="243" y="576"/>
                </a:lnTo>
                <a:lnTo>
                  <a:pt x="243" y="580"/>
                </a:lnTo>
                <a:lnTo>
                  <a:pt x="246" y="580"/>
                </a:lnTo>
                <a:lnTo>
                  <a:pt x="248" y="589"/>
                </a:lnTo>
                <a:lnTo>
                  <a:pt x="251" y="589"/>
                </a:lnTo>
                <a:lnTo>
                  <a:pt x="251" y="593"/>
                </a:lnTo>
                <a:lnTo>
                  <a:pt x="257" y="593"/>
                </a:lnTo>
                <a:lnTo>
                  <a:pt x="257" y="597"/>
                </a:lnTo>
                <a:lnTo>
                  <a:pt x="275" y="596"/>
                </a:lnTo>
                <a:lnTo>
                  <a:pt x="275" y="600"/>
                </a:lnTo>
                <a:lnTo>
                  <a:pt x="307" y="599"/>
                </a:lnTo>
                <a:lnTo>
                  <a:pt x="308" y="603"/>
                </a:lnTo>
                <a:lnTo>
                  <a:pt x="317" y="603"/>
                </a:lnTo>
                <a:lnTo>
                  <a:pt x="317" y="607"/>
                </a:lnTo>
                <a:lnTo>
                  <a:pt x="322" y="606"/>
                </a:lnTo>
                <a:lnTo>
                  <a:pt x="322" y="610"/>
                </a:lnTo>
                <a:lnTo>
                  <a:pt x="326" y="610"/>
                </a:lnTo>
                <a:lnTo>
                  <a:pt x="327" y="614"/>
                </a:lnTo>
                <a:lnTo>
                  <a:pt x="340" y="614"/>
                </a:lnTo>
                <a:lnTo>
                  <a:pt x="341" y="619"/>
                </a:lnTo>
                <a:lnTo>
                  <a:pt x="355" y="617"/>
                </a:lnTo>
                <a:lnTo>
                  <a:pt x="355" y="622"/>
                </a:lnTo>
                <a:lnTo>
                  <a:pt x="359" y="622"/>
                </a:lnTo>
              </a:path>
            </a:pathLst>
          </a:custGeom>
          <a:noFill/>
          <a:ln w="0">
            <a:solidFill>
              <a:srgbClr val="000000"/>
            </a:solidFill>
            <a:round/>
            <a:headEnd/>
            <a:tailEnd/>
          </a:ln>
        </p:spPr>
        <p:txBody>
          <a:bodyPr/>
          <a:lstStyle/>
          <a:p>
            <a:endParaRPr lang="es-AR"/>
          </a:p>
        </p:txBody>
      </p:sp>
      <p:sp>
        <p:nvSpPr>
          <p:cNvPr id="6160" name="Freeform 222"/>
          <p:cNvSpPr>
            <a:spLocks/>
          </p:cNvSpPr>
          <p:nvPr/>
        </p:nvSpPr>
        <p:spPr bwMode="auto">
          <a:xfrm>
            <a:off x="3446463" y="2584450"/>
            <a:ext cx="114300" cy="17463"/>
          </a:xfrm>
          <a:custGeom>
            <a:avLst/>
            <a:gdLst>
              <a:gd name="T0" fmla="*/ 2147483647 w 217"/>
              <a:gd name="T1" fmla="*/ 0 h 33"/>
              <a:gd name="T2" fmla="*/ 2147483647 w 217"/>
              <a:gd name="T3" fmla="*/ 0 h 33"/>
              <a:gd name="T4" fmla="*/ 2147483647 w 217"/>
              <a:gd name="T5" fmla="*/ 2147483647 h 33"/>
              <a:gd name="T6" fmla="*/ 2147483647 w 217"/>
              <a:gd name="T7" fmla="*/ 2147483647 h 33"/>
              <a:gd name="T8" fmla="*/ 2147483647 w 217"/>
              <a:gd name="T9" fmla="*/ 2147483647 h 33"/>
              <a:gd name="T10" fmla="*/ 2147483647 w 217"/>
              <a:gd name="T11" fmla="*/ 2147483647 h 33"/>
              <a:gd name="T12" fmla="*/ 2147483647 w 217"/>
              <a:gd name="T13" fmla="*/ 2147483647 h 33"/>
              <a:gd name="T14" fmla="*/ 2147483647 w 217"/>
              <a:gd name="T15" fmla="*/ 2147483647 h 33"/>
              <a:gd name="T16" fmla="*/ 2147483647 w 217"/>
              <a:gd name="T17" fmla="*/ 2147483647 h 33"/>
              <a:gd name="T18" fmla="*/ 2147483647 w 217"/>
              <a:gd name="T19" fmla="*/ 2147483647 h 33"/>
              <a:gd name="T20" fmla="*/ 2147483647 w 217"/>
              <a:gd name="T21" fmla="*/ 2147483647 h 33"/>
              <a:gd name="T22" fmla="*/ 2147483647 w 217"/>
              <a:gd name="T23" fmla="*/ 2147483647 h 33"/>
              <a:gd name="T24" fmla="*/ 2147483647 w 217"/>
              <a:gd name="T25" fmla="*/ 2147483647 h 33"/>
              <a:gd name="T26" fmla="*/ 2147483647 w 217"/>
              <a:gd name="T27" fmla="*/ 2147483647 h 33"/>
              <a:gd name="T28" fmla="*/ 2147483647 w 217"/>
              <a:gd name="T29" fmla="*/ 2147483647 h 33"/>
              <a:gd name="T30" fmla="*/ 2147483647 w 217"/>
              <a:gd name="T31" fmla="*/ 2147483647 h 33"/>
              <a:gd name="T32" fmla="*/ 2147483647 w 217"/>
              <a:gd name="T33" fmla="*/ 2147483647 h 33"/>
              <a:gd name="T34" fmla="*/ 2147483647 w 217"/>
              <a:gd name="T35" fmla="*/ 2147483647 h 33"/>
              <a:gd name="T36" fmla="*/ 2147483647 w 217"/>
              <a:gd name="T37" fmla="*/ 2147483647 h 33"/>
              <a:gd name="T38" fmla="*/ 2147483647 w 217"/>
              <a:gd name="T39" fmla="*/ 2147483647 h 33"/>
              <a:gd name="T40" fmla="*/ 2147483647 w 217"/>
              <a:gd name="T41" fmla="*/ 2147483647 h 33"/>
              <a:gd name="T42" fmla="*/ 2147483647 w 217"/>
              <a:gd name="T43" fmla="*/ 2147483647 h 33"/>
              <a:gd name="T44" fmla="*/ 2147483647 w 217"/>
              <a:gd name="T45" fmla="*/ 2147483647 h 33"/>
              <a:gd name="T46" fmla="*/ 0 w 217"/>
              <a:gd name="T47" fmla="*/ 2147483647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7"/>
              <a:gd name="T73" fmla="*/ 0 h 33"/>
              <a:gd name="T74" fmla="*/ 217 w 217"/>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7" h="33">
                <a:moveTo>
                  <a:pt x="217" y="0"/>
                </a:moveTo>
                <a:lnTo>
                  <a:pt x="214" y="0"/>
                </a:lnTo>
                <a:lnTo>
                  <a:pt x="214" y="5"/>
                </a:lnTo>
                <a:lnTo>
                  <a:pt x="173" y="6"/>
                </a:lnTo>
                <a:lnTo>
                  <a:pt x="172" y="2"/>
                </a:lnTo>
                <a:lnTo>
                  <a:pt x="145" y="3"/>
                </a:lnTo>
                <a:lnTo>
                  <a:pt x="145" y="7"/>
                </a:lnTo>
                <a:lnTo>
                  <a:pt x="136" y="7"/>
                </a:lnTo>
                <a:lnTo>
                  <a:pt x="136" y="12"/>
                </a:lnTo>
                <a:lnTo>
                  <a:pt x="119" y="13"/>
                </a:lnTo>
                <a:lnTo>
                  <a:pt x="119" y="17"/>
                </a:lnTo>
                <a:lnTo>
                  <a:pt x="105" y="17"/>
                </a:lnTo>
                <a:lnTo>
                  <a:pt x="105" y="22"/>
                </a:lnTo>
                <a:lnTo>
                  <a:pt x="87" y="23"/>
                </a:lnTo>
                <a:lnTo>
                  <a:pt x="87" y="27"/>
                </a:lnTo>
                <a:lnTo>
                  <a:pt x="64" y="27"/>
                </a:lnTo>
                <a:lnTo>
                  <a:pt x="64" y="32"/>
                </a:lnTo>
                <a:lnTo>
                  <a:pt x="19" y="33"/>
                </a:lnTo>
                <a:lnTo>
                  <a:pt x="19" y="29"/>
                </a:lnTo>
                <a:lnTo>
                  <a:pt x="10" y="30"/>
                </a:lnTo>
                <a:lnTo>
                  <a:pt x="10" y="26"/>
                </a:lnTo>
                <a:lnTo>
                  <a:pt x="5" y="26"/>
                </a:lnTo>
                <a:lnTo>
                  <a:pt x="5" y="30"/>
                </a:lnTo>
                <a:lnTo>
                  <a:pt x="0" y="30"/>
                </a:lnTo>
              </a:path>
            </a:pathLst>
          </a:custGeom>
          <a:noFill/>
          <a:ln w="0">
            <a:solidFill>
              <a:srgbClr val="000000"/>
            </a:solidFill>
            <a:round/>
            <a:headEnd/>
            <a:tailEnd/>
          </a:ln>
        </p:spPr>
        <p:txBody>
          <a:bodyPr/>
          <a:lstStyle/>
          <a:p>
            <a:endParaRPr lang="es-AR"/>
          </a:p>
        </p:txBody>
      </p:sp>
      <p:sp>
        <p:nvSpPr>
          <p:cNvPr id="6161" name="Freeform 223"/>
          <p:cNvSpPr>
            <a:spLocks/>
          </p:cNvSpPr>
          <p:nvPr/>
        </p:nvSpPr>
        <p:spPr bwMode="auto">
          <a:xfrm>
            <a:off x="1096963" y="1874838"/>
            <a:ext cx="41275" cy="268287"/>
          </a:xfrm>
          <a:custGeom>
            <a:avLst/>
            <a:gdLst>
              <a:gd name="T0" fmla="*/ 0 w 78"/>
              <a:gd name="T1" fmla="*/ 2147483647 h 509"/>
              <a:gd name="T2" fmla="*/ 2147483647 w 78"/>
              <a:gd name="T3" fmla="*/ 2147483647 h 509"/>
              <a:gd name="T4" fmla="*/ 2147483647 w 78"/>
              <a:gd name="T5" fmla="*/ 2147483647 h 509"/>
              <a:gd name="T6" fmla="*/ 2147483647 w 78"/>
              <a:gd name="T7" fmla="*/ 2147483647 h 509"/>
              <a:gd name="T8" fmla="*/ 2147483647 w 78"/>
              <a:gd name="T9" fmla="*/ 2147483647 h 509"/>
              <a:gd name="T10" fmla="*/ 2147483647 w 78"/>
              <a:gd name="T11" fmla="*/ 2147483647 h 509"/>
              <a:gd name="T12" fmla="*/ 2147483647 w 78"/>
              <a:gd name="T13" fmla="*/ 2147483647 h 509"/>
              <a:gd name="T14" fmla="*/ 2147483647 w 78"/>
              <a:gd name="T15" fmla="*/ 2147483647 h 509"/>
              <a:gd name="T16" fmla="*/ 2147483647 w 78"/>
              <a:gd name="T17" fmla="*/ 2147483647 h 509"/>
              <a:gd name="T18" fmla="*/ 2147483647 w 78"/>
              <a:gd name="T19" fmla="*/ 2147483647 h 509"/>
              <a:gd name="T20" fmla="*/ 2147483647 w 78"/>
              <a:gd name="T21" fmla="*/ 2147483647 h 509"/>
              <a:gd name="T22" fmla="*/ 2147483647 w 78"/>
              <a:gd name="T23" fmla="*/ 2147483647 h 509"/>
              <a:gd name="T24" fmla="*/ 2147483647 w 78"/>
              <a:gd name="T25" fmla="*/ 2147483647 h 509"/>
              <a:gd name="T26" fmla="*/ 2147483647 w 78"/>
              <a:gd name="T27" fmla="*/ 2147483647 h 509"/>
              <a:gd name="T28" fmla="*/ 2147483647 w 78"/>
              <a:gd name="T29" fmla="*/ 2147483647 h 509"/>
              <a:gd name="T30" fmla="*/ 2147483647 w 78"/>
              <a:gd name="T31" fmla="*/ 2147483647 h 509"/>
              <a:gd name="T32" fmla="*/ 2147483647 w 78"/>
              <a:gd name="T33" fmla="*/ 2147483647 h 509"/>
              <a:gd name="T34" fmla="*/ 2147483647 w 78"/>
              <a:gd name="T35" fmla="*/ 2147483647 h 509"/>
              <a:gd name="T36" fmla="*/ 2147483647 w 78"/>
              <a:gd name="T37" fmla="*/ 2147483647 h 509"/>
              <a:gd name="T38" fmla="*/ 2147483647 w 78"/>
              <a:gd name="T39" fmla="*/ 2147483647 h 509"/>
              <a:gd name="T40" fmla="*/ 2147483647 w 78"/>
              <a:gd name="T41" fmla="*/ 2147483647 h 509"/>
              <a:gd name="T42" fmla="*/ 2147483647 w 78"/>
              <a:gd name="T43" fmla="*/ 2147483647 h 509"/>
              <a:gd name="T44" fmla="*/ 2147483647 w 78"/>
              <a:gd name="T45" fmla="*/ 2147483647 h 509"/>
              <a:gd name="T46" fmla="*/ 2147483647 w 78"/>
              <a:gd name="T47" fmla="*/ 2147483647 h 509"/>
              <a:gd name="T48" fmla="*/ 2147483647 w 78"/>
              <a:gd name="T49" fmla="*/ 2147483647 h 509"/>
              <a:gd name="T50" fmla="*/ 2147483647 w 78"/>
              <a:gd name="T51" fmla="*/ 2147483647 h 509"/>
              <a:gd name="T52" fmla="*/ 2147483647 w 78"/>
              <a:gd name="T53" fmla="*/ 2147483647 h 509"/>
              <a:gd name="T54" fmla="*/ 2147483647 w 78"/>
              <a:gd name="T55" fmla="*/ 2147483647 h 509"/>
              <a:gd name="T56" fmla="*/ 2147483647 w 78"/>
              <a:gd name="T57" fmla="*/ 2147483647 h 509"/>
              <a:gd name="T58" fmla="*/ 2147483647 w 78"/>
              <a:gd name="T59" fmla="*/ 2147483647 h 509"/>
              <a:gd name="T60" fmla="*/ 2147483647 w 78"/>
              <a:gd name="T61" fmla="*/ 2147483647 h 509"/>
              <a:gd name="T62" fmla="*/ 2147483647 w 78"/>
              <a:gd name="T63" fmla="*/ 2147483647 h 509"/>
              <a:gd name="T64" fmla="*/ 2147483647 w 78"/>
              <a:gd name="T65" fmla="*/ 2147483647 h 509"/>
              <a:gd name="T66" fmla="*/ 2147483647 w 78"/>
              <a:gd name="T67" fmla="*/ 2147483647 h 509"/>
              <a:gd name="T68" fmla="*/ 2147483647 w 78"/>
              <a:gd name="T69" fmla="*/ 0 h 509"/>
              <a:gd name="T70" fmla="*/ 2147483647 w 78"/>
              <a:gd name="T71" fmla="*/ 2147483647 h 509"/>
              <a:gd name="T72" fmla="*/ 0 w 78"/>
              <a:gd name="T73" fmla="*/ 2147483647 h 5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8"/>
              <a:gd name="T112" fmla="*/ 0 h 509"/>
              <a:gd name="T113" fmla="*/ 78 w 78"/>
              <a:gd name="T114" fmla="*/ 509 h 50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8" h="509">
                <a:moveTo>
                  <a:pt x="0" y="509"/>
                </a:moveTo>
                <a:lnTo>
                  <a:pt x="0" y="509"/>
                </a:lnTo>
                <a:lnTo>
                  <a:pt x="1" y="492"/>
                </a:lnTo>
                <a:lnTo>
                  <a:pt x="5" y="492"/>
                </a:lnTo>
                <a:lnTo>
                  <a:pt x="5" y="479"/>
                </a:lnTo>
                <a:lnTo>
                  <a:pt x="10" y="479"/>
                </a:lnTo>
                <a:lnTo>
                  <a:pt x="10" y="466"/>
                </a:lnTo>
                <a:lnTo>
                  <a:pt x="15" y="467"/>
                </a:lnTo>
                <a:lnTo>
                  <a:pt x="16" y="368"/>
                </a:lnTo>
                <a:lnTo>
                  <a:pt x="21" y="369"/>
                </a:lnTo>
                <a:lnTo>
                  <a:pt x="21" y="356"/>
                </a:lnTo>
                <a:lnTo>
                  <a:pt x="25" y="356"/>
                </a:lnTo>
                <a:lnTo>
                  <a:pt x="26" y="331"/>
                </a:lnTo>
                <a:lnTo>
                  <a:pt x="30" y="331"/>
                </a:lnTo>
                <a:lnTo>
                  <a:pt x="31" y="322"/>
                </a:lnTo>
                <a:lnTo>
                  <a:pt x="35" y="322"/>
                </a:lnTo>
                <a:lnTo>
                  <a:pt x="35" y="318"/>
                </a:lnTo>
                <a:lnTo>
                  <a:pt x="40" y="318"/>
                </a:lnTo>
                <a:lnTo>
                  <a:pt x="40" y="314"/>
                </a:lnTo>
                <a:lnTo>
                  <a:pt x="44" y="314"/>
                </a:lnTo>
                <a:lnTo>
                  <a:pt x="45" y="254"/>
                </a:lnTo>
                <a:lnTo>
                  <a:pt x="50" y="254"/>
                </a:lnTo>
                <a:lnTo>
                  <a:pt x="50" y="249"/>
                </a:lnTo>
                <a:lnTo>
                  <a:pt x="54" y="249"/>
                </a:lnTo>
                <a:lnTo>
                  <a:pt x="54" y="245"/>
                </a:lnTo>
                <a:lnTo>
                  <a:pt x="73" y="245"/>
                </a:lnTo>
                <a:lnTo>
                  <a:pt x="73" y="232"/>
                </a:lnTo>
                <a:lnTo>
                  <a:pt x="77" y="232"/>
                </a:lnTo>
                <a:lnTo>
                  <a:pt x="78" y="207"/>
                </a:lnTo>
                <a:lnTo>
                  <a:pt x="73" y="207"/>
                </a:lnTo>
                <a:lnTo>
                  <a:pt x="73" y="194"/>
                </a:lnTo>
                <a:lnTo>
                  <a:pt x="69" y="194"/>
                </a:lnTo>
                <a:lnTo>
                  <a:pt x="69" y="185"/>
                </a:lnTo>
                <a:lnTo>
                  <a:pt x="64" y="185"/>
                </a:lnTo>
                <a:lnTo>
                  <a:pt x="66" y="177"/>
                </a:lnTo>
                <a:lnTo>
                  <a:pt x="61" y="177"/>
                </a:lnTo>
                <a:lnTo>
                  <a:pt x="61" y="164"/>
                </a:lnTo>
                <a:lnTo>
                  <a:pt x="57" y="164"/>
                </a:lnTo>
                <a:lnTo>
                  <a:pt x="57" y="160"/>
                </a:lnTo>
                <a:lnTo>
                  <a:pt x="61" y="160"/>
                </a:lnTo>
                <a:lnTo>
                  <a:pt x="61" y="155"/>
                </a:lnTo>
                <a:lnTo>
                  <a:pt x="66" y="155"/>
                </a:lnTo>
                <a:lnTo>
                  <a:pt x="66" y="147"/>
                </a:lnTo>
                <a:lnTo>
                  <a:pt x="61" y="147"/>
                </a:lnTo>
                <a:lnTo>
                  <a:pt x="61" y="143"/>
                </a:lnTo>
                <a:lnTo>
                  <a:pt x="57" y="143"/>
                </a:lnTo>
                <a:lnTo>
                  <a:pt x="57" y="138"/>
                </a:lnTo>
                <a:lnTo>
                  <a:pt x="52" y="138"/>
                </a:lnTo>
                <a:lnTo>
                  <a:pt x="53" y="134"/>
                </a:lnTo>
                <a:lnTo>
                  <a:pt x="48" y="134"/>
                </a:lnTo>
                <a:lnTo>
                  <a:pt x="48" y="121"/>
                </a:lnTo>
                <a:lnTo>
                  <a:pt x="44" y="121"/>
                </a:lnTo>
                <a:lnTo>
                  <a:pt x="44" y="113"/>
                </a:lnTo>
                <a:lnTo>
                  <a:pt x="39" y="113"/>
                </a:lnTo>
                <a:lnTo>
                  <a:pt x="39" y="100"/>
                </a:lnTo>
                <a:lnTo>
                  <a:pt x="35" y="98"/>
                </a:lnTo>
                <a:lnTo>
                  <a:pt x="35" y="90"/>
                </a:lnTo>
                <a:lnTo>
                  <a:pt x="40" y="91"/>
                </a:lnTo>
                <a:lnTo>
                  <a:pt x="40" y="86"/>
                </a:lnTo>
                <a:lnTo>
                  <a:pt x="44" y="87"/>
                </a:lnTo>
                <a:lnTo>
                  <a:pt x="44" y="78"/>
                </a:lnTo>
                <a:lnTo>
                  <a:pt x="49" y="78"/>
                </a:lnTo>
                <a:lnTo>
                  <a:pt x="49" y="66"/>
                </a:lnTo>
                <a:lnTo>
                  <a:pt x="54" y="66"/>
                </a:lnTo>
                <a:lnTo>
                  <a:pt x="54" y="27"/>
                </a:lnTo>
                <a:lnTo>
                  <a:pt x="50" y="27"/>
                </a:lnTo>
                <a:lnTo>
                  <a:pt x="50" y="10"/>
                </a:lnTo>
                <a:lnTo>
                  <a:pt x="45" y="9"/>
                </a:lnTo>
                <a:lnTo>
                  <a:pt x="45" y="0"/>
                </a:lnTo>
                <a:lnTo>
                  <a:pt x="33" y="0"/>
                </a:lnTo>
                <a:lnTo>
                  <a:pt x="33" y="4"/>
                </a:lnTo>
                <a:lnTo>
                  <a:pt x="10" y="4"/>
                </a:lnTo>
                <a:lnTo>
                  <a:pt x="10" y="9"/>
                </a:lnTo>
                <a:lnTo>
                  <a:pt x="0" y="9"/>
                </a:lnTo>
              </a:path>
            </a:pathLst>
          </a:custGeom>
          <a:noFill/>
          <a:ln w="0">
            <a:solidFill>
              <a:srgbClr val="000000"/>
            </a:solidFill>
            <a:round/>
            <a:headEnd/>
            <a:tailEnd/>
          </a:ln>
        </p:spPr>
        <p:txBody>
          <a:bodyPr/>
          <a:lstStyle/>
          <a:p>
            <a:endParaRPr lang="es-AR"/>
          </a:p>
        </p:txBody>
      </p:sp>
      <p:sp>
        <p:nvSpPr>
          <p:cNvPr id="6162" name="Freeform 224"/>
          <p:cNvSpPr>
            <a:spLocks/>
          </p:cNvSpPr>
          <p:nvPr/>
        </p:nvSpPr>
        <p:spPr bwMode="auto">
          <a:xfrm>
            <a:off x="1889125" y="2271713"/>
            <a:ext cx="965200" cy="476250"/>
          </a:xfrm>
          <a:custGeom>
            <a:avLst/>
            <a:gdLst>
              <a:gd name="T0" fmla="*/ 2147483647 w 1823"/>
              <a:gd name="T1" fmla="*/ 2147483647 h 900"/>
              <a:gd name="T2" fmla="*/ 2147483647 w 1823"/>
              <a:gd name="T3" fmla="*/ 2147483647 h 900"/>
              <a:gd name="T4" fmla="*/ 2147483647 w 1823"/>
              <a:gd name="T5" fmla="*/ 2147483647 h 900"/>
              <a:gd name="T6" fmla="*/ 2147483647 w 1823"/>
              <a:gd name="T7" fmla="*/ 2147483647 h 900"/>
              <a:gd name="T8" fmla="*/ 2147483647 w 1823"/>
              <a:gd name="T9" fmla="*/ 2147483647 h 900"/>
              <a:gd name="T10" fmla="*/ 2147483647 w 1823"/>
              <a:gd name="T11" fmla="*/ 2147483647 h 900"/>
              <a:gd name="T12" fmla="*/ 2147483647 w 1823"/>
              <a:gd name="T13" fmla="*/ 2147483647 h 900"/>
              <a:gd name="T14" fmla="*/ 2147483647 w 1823"/>
              <a:gd name="T15" fmla="*/ 2147483647 h 900"/>
              <a:gd name="T16" fmla="*/ 2147483647 w 1823"/>
              <a:gd name="T17" fmla="*/ 2147483647 h 900"/>
              <a:gd name="T18" fmla="*/ 2147483647 w 1823"/>
              <a:gd name="T19" fmla="*/ 2147483647 h 900"/>
              <a:gd name="T20" fmla="*/ 2147483647 w 1823"/>
              <a:gd name="T21" fmla="*/ 2147483647 h 900"/>
              <a:gd name="T22" fmla="*/ 2147483647 w 1823"/>
              <a:gd name="T23" fmla="*/ 2147483647 h 900"/>
              <a:gd name="T24" fmla="*/ 2147483647 w 1823"/>
              <a:gd name="T25" fmla="*/ 2147483647 h 900"/>
              <a:gd name="T26" fmla="*/ 2147483647 w 1823"/>
              <a:gd name="T27" fmla="*/ 2147483647 h 900"/>
              <a:gd name="T28" fmla="*/ 2147483647 w 1823"/>
              <a:gd name="T29" fmla="*/ 2147483647 h 900"/>
              <a:gd name="T30" fmla="*/ 2147483647 w 1823"/>
              <a:gd name="T31" fmla="*/ 2147483647 h 900"/>
              <a:gd name="T32" fmla="*/ 2147483647 w 1823"/>
              <a:gd name="T33" fmla="*/ 2147483647 h 900"/>
              <a:gd name="T34" fmla="*/ 2147483647 w 1823"/>
              <a:gd name="T35" fmla="*/ 2147483647 h 900"/>
              <a:gd name="T36" fmla="*/ 2147483647 w 1823"/>
              <a:gd name="T37" fmla="*/ 2147483647 h 900"/>
              <a:gd name="T38" fmla="*/ 2147483647 w 1823"/>
              <a:gd name="T39" fmla="*/ 2147483647 h 900"/>
              <a:gd name="T40" fmla="*/ 2147483647 w 1823"/>
              <a:gd name="T41" fmla="*/ 2147483647 h 900"/>
              <a:gd name="T42" fmla="*/ 2147483647 w 1823"/>
              <a:gd name="T43" fmla="*/ 2147483647 h 900"/>
              <a:gd name="T44" fmla="*/ 2147483647 w 1823"/>
              <a:gd name="T45" fmla="*/ 2147483647 h 900"/>
              <a:gd name="T46" fmla="*/ 2147483647 w 1823"/>
              <a:gd name="T47" fmla="*/ 2147483647 h 900"/>
              <a:gd name="T48" fmla="*/ 2147483647 w 1823"/>
              <a:gd name="T49" fmla="*/ 2147483647 h 900"/>
              <a:gd name="T50" fmla="*/ 2147483647 w 1823"/>
              <a:gd name="T51" fmla="*/ 2147483647 h 900"/>
              <a:gd name="T52" fmla="*/ 2147483647 w 1823"/>
              <a:gd name="T53" fmla="*/ 2147483647 h 900"/>
              <a:gd name="T54" fmla="*/ 2147483647 w 1823"/>
              <a:gd name="T55" fmla="*/ 2147483647 h 900"/>
              <a:gd name="T56" fmla="*/ 2147483647 w 1823"/>
              <a:gd name="T57" fmla="*/ 2147483647 h 900"/>
              <a:gd name="T58" fmla="*/ 2147483647 w 1823"/>
              <a:gd name="T59" fmla="*/ 2147483647 h 900"/>
              <a:gd name="T60" fmla="*/ 2147483647 w 1823"/>
              <a:gd name="T61" fmla="*/ 2147483647 h 900"/>
              <a:gd name="T62" fmla="*/ 2147483647 w 1823"/>
              <a:gd name="T63" fmla="*/ 2147483647 h 900"/>
              <a:gd name="T64" fmla="*/ 2147483647 w 1823"/>
              <a:gd name="T65" fmla="*/ 2147483647 h 900"/>
              <a:gd name="T66" fmla="*/ 2147483647 w 1823"/>
              <a:gd name="T67" fmla="*/ 2147483647 h 900"/>
              <a:gd name="T68" fmla="*/ 2147483647 w 1823"/>
              <a:gd name="T69" fmla="*/ 2147483647 h 900"/>
              <a:gd name="T70" fmla="*/ 2147483647 w 1823"/>
              <a:gd name="T71" fmla="*/ 2147483647 h 900"/>
              <a:gd name="T72" fmla="*/ 2147483647 w 1823"/>
              <a:gd name="T73" fmla="*/ 2147483647 h 900"/>
              <a:gd name="T74" fmla="*/ 2147483647 w 1823"/>
              <a:gd name="T75" fmla="*/ 2147483647 h 900"/>
              <a:gd name="T76" fmla="*/ 2147483647 w 1823"/>
              <a:gd name="T77" fmla="*/ 2147483647 h 900"/>
              <a:gd name="T78" fmla="*/ 2147483647 w 1823"/>
              <a:gd name="T79" fmla="*/ 2147483647 h 900"/>
              <a:gd name="T80" fmla="*/ 2147483647 w 1823"/>
              <a:gd name="T81" fmla="*/ 2147483647 h 900"/>
              <a:gd name="T82" fmla="*/ 2147483647 w 1823"/>
              <a:gd name="T83" fmla="*/ 2147483647 h 900"/>
              <a:gd name="T84" fmla="*/ 2147483647 w 1823"/>
              <a:gd name="T85" fmla="*/ 2147483647 h 900"/>
              <a:gd name="T86" fmla="*/ 2147483647 w 1823"/>
              <a:gd name="T87" fmla="*/ 2147483647 h 900"/>
              <a:gd name="T88" fmla="*/ 2147483647 w 1823"/>
              <a:gd name="T89" fmla="*/ 2147483647 h 900"/>
              <a:gd name="T90" fmla="*/ 2147483647 w 1823"/>
              <a:gd name="T91" fmla="*/ 2147483647 h 900"/>
              <a:gd name="T92" fmla="*/ 2147483647 w 1823"/>
              <a:gd name="T93" fmla="*/ 2147483647 h 900"/>
              <a:gd name="T94" fmla="*/ 2147483647 w 1823"/>
              <a:gd name="T95" fmla="*/ 2147483647 h 900"/>
              <a:gd name="T96" fmla="*/ 2147483647 w 1823"/>
              <a:gd name="T97" fmla="*/ 2147483647 h 900"/>
              <a:gd name="T98" fmla="*/ 2147483647 w 1823"/>
              <a:gd name="T99" fmla="*/ 2147483647 h 900"/>
              <a:gd name="T100" fmla="*/ 2147483647 w 1823"/>
              <a:gd name="T101" fmla="*/ 2147483647 h 900"/>
              <a:gd name="T102" fmla="*/ 2147483647 w 1823"/>
              <a:gd name="T103" fmla="*/ 2147483647 h 900"/>
              <a:gd name="T104" fmla="*/ 2147483647 w 1823"/>
              <a:gd name="T105" fmla="*/ 2147483647 h 900"/>
              <a:gd name="T106" fmla="*/ 2147483647 w 1823"/>
              <a:gd name="T107" fmla="*/ 2147483647 h 900"/>
              <a:gd name="T108" fmla="*/ 2147483647 w 1823"/>
              <a:gd name="T109" fmla="*/ 2147483647 h 900"/>
              <a:gd name="T110" fmla="*/ 2147483647 w 1823"/>
              <a:gd name="T111" fmla="*/ 2147483647 h 900"/>
              <a:gd name="T112" fmla="*/ 2147483647 w 1823"/>
              <a:gd name="T113" fmla="*/ 2147483647 h 900"/>
              <a:gd name="T114" fmla="*/ 2147483647 w 1823"/>
              <a:gd name="T115" fmla="*/ 2147483647 h 900"/>
              <a:gd name="T116" fmla="*/ 2147483647 w 1823"/>
              <a:gd name="T117" fmla="*/ 2147483647 h 9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823"/>
              <a:gd name="T178" fmla="*/ 0 h 900"/>
              <a:gd name="T179" fmla="*/ 1823 w 1823"/>
              <a:gd name="T180" fmla="*/ 900 h 9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823" h="900">
                <a:moveTo>
                  <a:pt x="1818" y="0"/>
                </a:moveTo>
                <a:lnTo>
                  <a:pt x="1819" y="17"/>
                </a:lnTo>
                <a:lnTo>
                  <a:pt x="1823" y="17"/>
                </a:lnTo>
                <a:lnTo>
                  <a:pt x="1823" y="25"/>
                </a:lnTo>
                <a:lnTo>
                  <a:pt x="1819" y="25"/>
                </a:lnTo>
                <a:lnTo>
                  <a:pt x="1819" y="42"/>
                </a:lnTo>
                <a:lnTo>
                  <a:pt x="1815" y="42"/>
                </a:lnTo>
                <a:lnTo>
                  <a:pt x="1815" y="51"/>
                </a:lnTo>
                <a:lnTo>
                  <a:pt x="1810" y="51"/>
                </a:lnTo>
                <a:lnTo>
                  <a:pt x="1810" y="59"/>
                </a:lnTo>
                <a:lnTo>
                  <a:pt x="1806" y="61"/>
                </a:lnTo>
                <a:lnTo>
                  <a:pt x="1806" y="65"/>
                </a:lnTo>
                <a:lnTo>
                  <a:pt x="1801" y="65"/>
                </a:lnTo>
                <a:lnTo>
                  <a:pt x="1803" y="74"/>
                </a:lnTo>
                <a:lnTo>
                  <a:pt x="1798" y="74"/>
                </a:lnTo>
                <a:lnTo>
                  <a:pt x="1798" y="78"/>
                </a:lnTo>
                <a:lnTo>
                  <a:pt x="1794" y="78"/>
                </a:lnTo>
                <a:lnTo>
                  <a:pt x="1794" y="108"/>
                </a:lnTo>
                <a:lnTo>
                  <a:pt x="1790" y="108"/>
                </a:lnTo>
                <a:lnTo>
                  <a:pt x="1790" y="116"/>
                </a:lnTo>
                <a:lnTo>
                  <a:pt x="1781" y="116"/>
                </a:lnTo>
                <a:lnTo>
                  <a:pt x="1781" y="134"/>
                </a:lnTo>
                <a:lnTo>
                  <a:pt x="1776" y="134"/>
                </a:lnTo>
                <a:lnTo>
                  <a:pt x="1777" y="138"/>
                </a:lnTo>
                <a:lnTo>
                  <a:pt x="1772" y="138"/>
                </a:lnTo>
                <a:lnTo>
                  <a:pt x="1772" y="142"/>
                </a:lnTo>
                <a:lnTo>
                  <a:pt x="1763" y="142"/>
                </a:lnTo>
                <a:lnTo>
                  <a:pt x="1763" y="151"/>
                </a:lnTo>
                <a:lnTo>
                  <a:pt x="1750" y="152"/>
                </a:lnTo>
                <a:lnTo>
                  <a:pt x="1751" y="161"/>
                </a:lnTo>
                <a:lnTo>
                  <a:pt x="1741" y="161"/>
                </a:lnTo>
                <a:lnTo>
                  <a:pt x="1742" y="169"/>
                </a:lnTo>
                <a:lnTo>
                  <a:pt x="1737" y="169"/>
                </a:lnTo>
                <a:lnTo>
                  <a:pt x="1737" y="173"/>
                </a:lnTo>
                <a:lnTo>
                  <a:pt x="1732" y="173"/>
                </a:lnTo>
                <a:lnTo>
                  <a:pt x="1733" y="186"/>
                </a:lnTo>
                <a:lnTo>
                  <a:pt x="1728" y="186"/>
                </a:lnTo>
                <a:lnTo>
                  <a:pt x="1728" y="199"/>
                </a:lnTo>
                <a:lnTo>
                  <a:pt x="1724" y="199"/>
                </a:lnTo>
                <a:lnTo>
                  <a:pt x="1726" y="229"/>
                </a:lnTo>
                <a:lnTo>
                  <a:pt x="1720" y="229"/>
                </a:lnTo>
                <a:lnTo>
                  <a:pt x="1720" y="246"/>
                </a:lnTo>
                <a:lnTo>
                  <a:pt x="1717" y="246"/>
                </a:lnTo>
                <a:lnTo>
                  <a:pt x="1717" y="250"/>
                </a:lnTo>
                <a:lnTo>
                  <a:pt x="1712" y="250"/>
                </a:lnTo>
                <a:lnTo>
                  <a:pt x="1712" y="259"/>
                </a:lnTo>
                <a:lnTo>
                  <a:pt x="1708" y="259"/>
                </a:lnTo>
                <a:lnTo>
                  <a:pt x="1708" y="263"/>
                </a:lnTo>
                <a:lnTo>
                  <a:pt x="1703" y="263"/>
                </a:lnTo>
                <a:lnTo>
                  <a:pt x="1703" y="272"/>
                </a:lnTo>
                <a:lnTo>
                  <a:pt x="1699" y="273"/>
                </a:lnTo>
                <a:lnTo>
                  <a:pt x="1699" y="282"/>
                </a:lnTo>
                <a:lnTo>
                  <a:pt x="1694" y="282"/>
                </a:lnTo>
                <a:lnTo>
                  <a:pt x="1695" y="290"/>
                </a:lnTo>
                <a:lnTo>
                  <a:pt x="1690" y="290"/>
                </a:lnTo>
                <a:lnTo>
                  <a:pt x="1690" y="299"/>
                </a:lnTo>
                <a:lnTo>
                  <a:pt x="1686" y="299"/>
                </a:lnTo>
                <a:lnTo>
                  <a:pt x="1686" y="307"/>
                </a:lnTo>
                <a:lnTo>
                  <a:pt x="1678" y="307"/>
                </a:lnTo>
                <a:lnTo>
                  <a:pt x="1678" y="312"/>
                </a:lnTo>
                <a:lnTo>
                  <a:pt x="1672" y="312"/>
                </a:lnTo>
                <a:lnTo>
                  <a:pt x="1672" y="316"/>
                </a:lnTo>
                <a:lnTo>
                  <a:pt x="1614" y="317"/>
                </a:lnTo>
                <a:lnTo>
                  <a:pt x="1614" y="313"/>
                </a:lnTo>
                <a:lnTo>
                  <a:pt x="1609" y="313"/>
                </a:lnTo>
                <a:lnTo>
                  <a:pt x="1609" y="309"/>
                </a:lnTo>
                <a:lnTo>
                  <a:pt x="1582" y="309"/>
                </a:lnTo>
                <a:lnTo>
                  <a:pt x="1582" y="305"/>
                </a:lnTo>
                <a:lnTo>
                  <a:pt x="1573" y="306"/>
                </a:lnTo>
                <a:lnTo>
                  <a:pt x="1573" y="302"/>
                </a:lnTo>
                <a:lnTo>
                  <a:pt x="1568" y="302"/>
                </a:lnTo>
                <a:lnTo>
                  <a:pt x="1568" y="297"/>
                </a:lnTo>
                <a:lnTo>
                  <a:pt x="1564" y="297"/>
                </a:lnTo>
                <a:lnTo>
                  <a:pt x="1563" y="285"/>
                </a:lnTo>
                <a:lnTo>
                  <a:pt x="1550" y="285"/>
                </a:lnTo>
                <a:lnTo>
                  <a:pt x="1550" y="280"/>
                </a:lnTo>
                <a:lnTo>
                  <a:pt x="1545" y="280"/>
                </a:lnTo>
                <a:lnTo>
                  <a:pt x="1545" y="276"/>
                </a:lnTo>
                <a:lnTo>
                  <a:pt x="1540" y="276"/>
                </a:lnTo>
                <a:lnTo>
                  <a:pt x="1540" y="272"/>
                </a:lnTo>
                <a:lnTo>
                  <a:pt x="1536" y="272"/>
                </a:lnTo>
                <a:lnTo>
                  <a:pt x="1536" y="267"/>
                </a:lnTo>
                <a:lnTo>
                  <a:pt x="1494" y="269"/>
                </a:lnTo>
                <a:lnTo>
                  <a:pt x="1494" y="265"/>
                </a:lnTo>
                <a:lnTo>
                  <a:pt x="1491" y="265"/>
                </a:lnTo>
                <a:lnTo>
                  <a:pt x="1491" y="260"/>
                </a:lnTo>
                <a:lnTo>
                  <a:pt x="1468" y="260"/>
                </a:lnTo>
                <a:lnTo>
                  <a:pt x="1468" y="256"/>
                </a:lnTo>
                <a:lnTo>
                  <a:pt x="1463" y="256"/>
                </a:lnTo>
                <a:lnTo>
                  <a:pt x="1463" y="252"/>
                </a:lnTo>
                <a:lnTo>
                  <a:pt x="1458" y="252"/>
                </a:lnTo>
                <a:lnTo>
                  <a:pt x="1458" y="248"/>
                </a:lnTo>
                <a:lnTo>
                  <a:pt x="1454" y="248"/>
                </a:lnTo>
                <a:lnTo>
                  <a:pt x="1453" y="235"/>
                </a:lnTo>
                <a:lnTo>
                  <a:pt x="1426" y="236"/>
                </a:lnTo>
                <a:lnTo>
                  <a:pt x="1426" y="240"/>
                </a:lnTo>
                <a:lnTo>
                  <a:pt x="1412" y="240"/>
                </a:lnTo>
                <a:lnTo>
                  <a:pt x="1412" y="245"/>
                </a:lnTo>
                <a:lnTo>
                  <a:pt x="1403" y="245"/>
                </a:lnTo>
                <a:lnTo>
                  <a:pt x="1403" y="249"/>
                </a:lnTo>
                <a:lnTo>
                  <a:pt x="1395" y="249"/>
                </a:lnTo>
                <a:lnTo>
                  <a:pt x="1395" y="257"/>
                </a:lnTo>
                <a:lnTo>
                  <a:pt x="1386" y="257"/>
                </a:lnTo>
                <a:lnTo>
                  <a:pt x="1386" y="262"/>
                </a:lnTo>
                <a:lnTo>
                  <a:pt x="1377" y="262"/>
                </a:lnTo>
                <a:lnTo>
                  <a:pt x="1377" y="266"/>
                </a:lnTo>
                <a:lnTo>
                  <a:pt x="1372" y="266"/>
                </a:lnTo>
                <a:lnTo>
                  <a:pt x="1373" y="275"/>
                </a:lnTo>
                <a:lnTo>
                  <a:pt x="1368" y="276"/>
                </a:lnTo>
                <a:lnTo>
                  <a:pt x="1368" y="280"/>
                </a:lnTo>
                <a:lnTo>
                  <a:pt x="1363" y="280"/>
                </a:lnTo>
                <a:lnTo>
                  <a:pt x="1364" y="293"/>
                </a:lnTo>
                <a:lnTo>
                  <a:pt x="1368" y="293"/>
                </a:lnTo>
                <a:lnTo>
                  <a:pt x="1368" y="297"/>
                </a:lnTo>
                <a:lnTo>
                  <a:pt x="1373" y="296"/>
                </a:lnTo>
                <a:lnTo>
                  <a:pt x="1373" y="305"/>
                </a:lnTo>
                <a:lnTo>
                  <a:pt x="1368" y="306"/>
                </a:lnTo>
                <a:lnTo>
                  <a:pt x="1369" y="323"/>
                </a:lnTo>
                <a:lnTo>
                  <a:pt x="1364" y="323"/>
                </a:lnTo>
                <a:lnTo>
                  <a:pt x="1364" y="327"/>
                </a:lnTo>
                <a:lnTo>
                  <a:pt x="1355" y="327"/>
                </a:lnTo>
                <a:lnTo>
                  <a:pt x="1355" y="332"/>
                </a:lnTo>
                <a:lnTo>
                  <a:pt x="1347" y="332"/>
                </a:lnTo>
                <a:lnTo>
                  <a:pt x="1347" y="336"/>
                </a:lnTo>
                <a:lnTo>
                  <a:pt x="1341" y="336"/>
                </a:lnTo>
                <a:lnTo>
                  <a:pt x="1343" y="344"/>
                </a:lnTo>
                <a:lnTo>
                  <a:pt x="1338" y="344"/>
                </a:lnTo>
                <a:lnTo>
                  <a:pt x="1338" y="353"/>
                </a:lnTo>
                <a:lnTo>
                  <a:pt x="1334" y="353"/>
                </a:lnTo>
                <a:lnTo>
                  <a:pt x="1334" y="357"/>
                </a:lnTo>
                <a:lnTo>
                  <a:pt x="1329" y="357"/>
                </a:lnTo>
                <a:lnTo>
                  <a:pt x="1329" y="362"/>
                </a:lnTo>
                <a:lnTo>
                  <a:pt x="1325" y="362"/>
                </a:lnTo>
                <a:lnTo>
                  <a:pt x="1325" y="366"/>
                </a:lnTo>
                <a:lnTo>
                  <a:pt x="1320" y="366"/>
                </a:lnTo>
                <a:lnTo>
                  <a:pt x="1320" y="370"/>
                </a:lnTo>
                <a:lnTo>
                  <a:pt x="1315" y="370"/>
                </a:lnTo>
                <a:lnTo>
                  <a:pt x="1316" y="374"/>
                </a:lnTo>
                <a:lnTo>
                  <a:pt x="1311" y="374"/>
                </a:lnTo>
                <a:lnTo>
                  <a:pt x="1311" y="379"/>
                </a:lnTo>
                <a:lnTo>
                  <a:pt x="1306" y="379"/>
                </a:lnTo>
                <a:lnTo>
                  <a:pt x="1307" y="387"/>
                </a:lnTo>
                <a:lnTo>
                  <a:pt x="1302" y="387"/>
                </a:lnTo>
                <a:lnTo>
                  <a:pt x="1302" y="391"/>
                </a:lnTo>
                <a:lnTo>
                  <a:pt x="1297" y="393"/>
                </a:lnTo>
                <a:lnTo>
                  <a:pt x="1299" y="397"/>
                </a:lnTo>
                <a:lnTo>
                  <a:pt x="1293" y="397"/>
                </a:lnTo>
                <a:lnTo>
                  <a:pt x="1293" y="401"/>
                </a:lnTo>
                <a:lnTo>
                  <a:pt x="1288" y="401"/>
                </a:lnTo>
                <a:lnTo>
                  <a:pt x="1288" y="406"/>
                </a:lnTo>
                <a:lnTo>
                  <a:pt x="1285" y="406"/>
                </a:lnTo>
                <a:lnTo>
                  <a:pt x="1285" y="410"/>
                </a:lnTo>
                <a:lnTo>
                  <a:pt x="1280" y="410"/>
                </a:lnTo>
                <a:lnTo>
                  <a:pt x="1280" y="414"/>
                </a:lnTo>
                <a:lnTo>
                  <a:pt x="1276" y="414"/>
                </a:lnTo>
                <a:lnTo>
                  <a:pt x="1276" y="419"/>
                </a:lnTo>
                <a:lnTo>
                  <a:pt x="1271" y="419"/>
                </a:lnTo>
                <a:lnTo>
                  <a:pt x="1271" y="427"/>
                </a:lnTo>
                <a:lnTo>
                  <a:pt x="1267" y="427"/>
                </a:lnTo>
                <a:lnTo>
                  <a:pt x="1267" y="431"/>
                </a:lnTo>
                <a:lnTo>
                  <a:pt x="1262" y="431"/>
                </a:lnTo>
                <a:lnTo>
                  <a:pt x="1262" y="436"/>
                </a:lnTo>
                <a:lnTo>
                  <a:pt x="1258" y="436"/>
                </a:lnTo>
                <a:lnTo>
                  <a:pt x="1258" y="440"/>
                </a:lnTo>
                <a:lnTo>
                  <a:pt x="1253" y="440"/>
                </a:lnTo>
                <a:lnTo>
                  <a:pt x="1253" y="444"/>
                </a:lnTo>
                <a:lnTo>
                  <a:pt x="1249" y="444"/>
                </a:lnTo>
                <a:lnTo>
                  <a:pt x="1249" y="448"/>
                </a:lnTo>
                <a:lnTo>
                  <a:pt x="1244" y="448"/>
                </a:lnTo>
                <a:lnTo>
                  <a:pt x="1244" y="453"/>
                </a:lnTo>
                <a:lnTo>
                  <a:pt x="1240" y="453"/>
                </a:lnTo>
                <a:lnTo>
                  <a:pt x="1240" y="461"/>
                </a:lnTo>
                <a:lnTo>
                  <a:pt x="1235" y="461"/>
                </a:lnTo>
                <a:lnTo>
                  <a:pt x="1235" y="466"/>
                </a:lnTo>
                <a:lnTo>
                  <a:pt x="1232" y="466"/>
                </a:lnTo>
                <a:lnTo>
                  <a:pt x="1232" y="470"/>
                </a:lnTo>
                <a:lnTo>
                  <a:pt x="1227" y="470"/>
                </a:lnTo>
                <a:lnTo>
                  <a:pt x="1227" y="476"/>
                </a:lnTo>
                <a:lnTo>
                  <a:pt x="1223" y="476"/>
                </a:lnTo>
                <a:lnTo>
                  <a:pt x="1223" y="480"/>
                </a:lnTo>
                <a:lnTo>
                  <a:pt x="1218" y="480"/>
                </a:lnTo>
                <a:lnTo>
                  <a:pt x="1218" y="484"/>
                </a:lnTo>
                <a:lnTo>
                  <a:pt x="1214" y="484"/>
                </a:lnTo>
                <a:lnTo>
                  <a:pt x="1214" y="488"/>
                </a:lnTo>
                <a:lnTo>
                  <a:pt x="1209" y="488"/>
                </a:lnTo>
                <a:lnTo>
                  <a:pt x="1209" y="493"/>
                </a:lnTo>
                <a:lnTo>
                  <a:pt x="1204" y="493"/>
                </a:lnTo>
                <a:lnTo>
                  <a:pt x="1205" y="497"/>
                </a:lnTo>
                <a:lnTo>
                  <a:pt x="1200" y="497"/>
                </a:lnTo>
                <a:lnTo>
                  <a:pt x="1200" y="501"/>
                </a:lnTo>
                <a:lnTo>
                  <a:pt x="1195" y="501"/>
                </a:lnTo>
                <a:lnTo>
                  <a:pt x="1195" y="505"/>
                </a:lnTo>
                <a:lnTo>
                  <a:pt x="1191" y="505"/>
                </a:lnTo>
                <a:lnTo>
                  <a:pt x="1191" y="514"/>
                </a:lnTo>
                <a:lnTo>
                  <a:pt x="1186" y="514"/>
                </a:lnTo>
                <a:lnTo>
                  <a:pt x="1186" y="518"/>
                </a:lnTo>
                <a:lnTo>
                  <a:pt x="1182" y="518"/>
                </a:lnTo>
                <a:lnTo>
                  <a:pt x="1182" y="523"/>
                </a:lnTo>
                <a:lnTo>
                  <a:pt x="1177" y="523"/>
                </a:lnTo>
                <a:lnTo>
                  <a:pt x="1177" y="527"/>
                </a:lnTo>
                <a:lnTo>
                  <a:pt x="1173" y="527"/>
                </a:lnTo>
                <a:lnTo>
                  <a:pt x="1173" y="531"/>
                </a:lnTo>
                <a:lnTo>
                  <a:pt x="1168" y="531"/>
                </a:lnTo>
                <a:lnTo>
                  <a:pt x="1168" y="535"/>
                </a:lnTo>
                <a:lnTo>
                  <a:pt x="1165" y="535"/>
                </a:lnTo>
                <a:lnTo>
                  <a:pt x="1165" y="540"/>
                </a:lnTo>
                <a:lnTo>
                  <a:pt x="1160" y="540"/>
                </a:lnTo>
                <a:lnTo>
                  <a:pt x="1160" y="544"/>
                </a:lnTo>
                <a:lnTo>
                  <a:pt x="1156" y="544"/>
                </a:lnTo>
                <a:lnTo>
                  <a:pt x="1156" y="548"/>
                </a:lnTo>
                <a:lnTo>
                  <a:pt x="1151" y="548"/>
                </a:lnTo>
                <a:lnTo>
                  <a:pt x="1151" y="552"/>
                </a:lnTo>
                <a:lnTo>
                  <a:pt x="1147" y="554"/>
                </a:lnTo>
                <a:lnTo>
                  <a:pt x="1147" y="562"/>
                </a:lnTo>
                <a:lnTo>
                  <a:pt x="1142" y="562"/>
                </a:lnTo>
                <a:lnTo>
                  <a:pt x="1142" y="567"/>
                </a:lnTo>
                <a:lnTo>
                  <a:pt x="1138" y="567"/>
                </a:lnTo>
                <a:lnTo>
                  <a:pt x="1138" y="571"/>
                </a:lnTo>
                <a:lnTo>
                  <a:pt x="1133" y="571"/>
                </a:lnTo>
                <a:lnTo>
                  <a:pt x="1133" y="575"/>
                </a:lnTo>
                <a:lnTo>
                  <a:pt x="1128" y="575"/>
                </a:lnTo>
                <a:lnTo>
                  <a:pt x="1129" y="580"/>
                </a:lnTo>
                <a:lnTo>
                  <a:pt x="1124" y="580"/>
                </a:lnTo>
                <a:lnTo>
                  <a:pt x="1124" y="584"/>
                </a:lnTo>
                <a:lnTo>
                  <a:pt x="1119" y="584"/>
                </a:lnTo>
                <a:lnTo>
                  <a:pt x="1119" y="588"/>
                </a:lnTo>
                <a:lnTo>
                  <a:pt x="1115" y="588"/>
                </a:lnTo>
                <a:lnTo>
                  <a:pt x="1115" y="592"/>
                </a:lnTo>
                <a:lnTo>
                  <a:pt x="1110" y="592"/>
                </a:lnTo>
                <a:lnTo>
                  <a:pt x="1110" y="597"/>
                </a:lnTo>
                <a:lnTo>
                  <a:pt x="1107" y="597"/>
                </a:lnTo>
                <a:lnTo>
                  <a:pt x="1107" y="601"/>
                </a:lnTo>
                <a:lnTo>
                  <a:pt x="1101" y="601"/>
                </a:lnTo>
                <a:lnTo>
                  <a:pt x="1101" y="609"/>
                </a:lnTo>
                <a:lnTo>
                  <a:pt x="1098" y="609"/>
                </a:lnTo>
                <a:lnTo>
                  <a:pt x="1098" y="614"/>
                </a:lnTo>
                <a:lnTo>
                  <a:pt x="1093" y="614"/>
                </a:lnTo>
                <a:lnTo>
                  <a:pt x="1093" y="618"/>
                </a:lnTo>
                <a:lnTo>
                  <a:pt x="1089" y="618"/>
                </a:lnTo>
                <a:lnTo>
                  <a:pt x="1089" y="622"/>
                </a:lnTo>
                <a:lnTo>
                  <a:pt x="1084" y="622"/>
                </a:lnTo>
                <a:lnTo>
                  <a:pt x="1084" y="627"/>
                </a:lnTo>
                <a:lnTo>
                  <a:pt x="1080" y="627"/>
                </a:lnTo>
                <a:lnTo>
                  <a:pt x="1080" y="631"/>
                </a:lnTo>
                <a:lnTo>
                  <a:pt x="1075" y="631"/>
                </a:lnTo>
                <a:lnTo>
                  <a:pt x="1075" y="635"/>
                </a:lnTo>
                <a:lnTo>
                  <a:pt x="1070" y="635"/>
                </a:lnTo>
                <a:lnTo>
                  <a:pt x="1071" y="639"/>
                </a:lnTo>
                <a:lnTo>
                  <a:pt x="1066" y="639"/>
                </a:lnTo>
                <a:lnTo>
                  <a:pt x="1066" y="644"/>
                </a:lnTo>
                <a:lnTo>
                  <a:pt x="1061" y="645"/>
                </a:lnTo>
                <a:lnTo>
                  <a:pt x="1061" y="649"/>
                </a:lnTo>
                <a:lnTo>
                  <a:pt x="1057" y="649"/>
                </a:lnTo>
                <a:lnTo>
                  <a:pt x="1057" y="654"/>
                </a:lnTo>
                <a:lnTo>
                  <a:pt x="1052" y="654"/>
                </a:lnTo>
                <a:lnTo>
                  <a:pt x="1052" y="658"/>
                </a:lnTo>
                <a:lnTo>
                  <a:pt x="1048" y="658"/>
                </a:lnTo>
                <a:lnTo>
                  <a:pt x="1048" y="662"/>
                </a:lnTo>
                <a:lnTo>
                  <a:pt x="1043" y="662"/>
                </a:lnTo>
                <a:lnTo>
                  <a:pt x="1043" y="671"/>
                </a:lnTo>
                <a:lnTo>
                  <a:pt x="1040" y="671"/>
                </a:lnTo>
                <a:lnTo>
                  <a:pt x="1040" y="675"/>
                </a:lnTo>
                <a:lnTo>
                  <a:pt x="1035" y="675"/>
                </a:lnTo>
                <a:lnTo>
                  <a:pt x="1035" y="679"/>
                </a:lnTo>
                <a:lnTo>
                  <a:pt x="1031" y="679"/>
                </a:lnTo>
                <a:lnTo>
                  <a:pt x="1031" y="684"/>
                </a:lnTo>
                <a:lnTo>
                  <a:pt x="1026" y="684"/>
                </a:lnTo>
                <a:lnTo>
                  <a:pt x="1026" y="688"/>
                </a:lnTo>
                <a:lnTo>
                  <a:pt x="1021" y="688"/>
                </a:lnTo>
                <a:lnTo>
                  <a:pt x="1022" y="692"/>
                </a:lnTo>
                <a:lnTo>
                  <a:pt x="1017" y="692"/>
                </a:lnTo>
                <a:lnTo>
                  <a:pt x="1017" y="696"/>
                </a:lnTo>
                <a:lnTo>
                  <a:pt x="1012" y="696"/>
                </a:lnTo>
                <a:lnTo>
                  <a:pt x="1012" y="701"/>
                </a:lnTo>
                <a:lnTo>
                  <a:pt x="1008" y="701"/>
                </a:lnTo>
                <a:lnTo>
                  <a:pt x="1008" y="705"/>
                </a:lnTo>
                <a:lnTo>
                  <a:pt x="1003" y="705"/>
                </a:lnTo>
                <a:lnTo>
                  <a:pt x="1003" y="709"/>
                </a:lnTo>
                <a:lnTo>
                  <a:pt x="999" y="709"/>
                </a:lnTo>
                <a:lnTo>
                  <a:pt x="999" y="713"/>
                </a:lnTo>
                <a:lnTo>
                  <a:pt x="994" y="713"/>
                </a:lnTo>
                <a:lnTo>
                  <a:pt x="994" y="718"/>
                </a:lnTo>
                <a:lnTo>
                  <a:pt x="990" y="718"/>
                </a:lnTo>
                <a:lnTo>
                  <a:pt x="990" y="726"/>
                </a:lnTo>
                <a:lnTo>
                  <a:pt x="985" y="726"/>
                </a:lnTo>
                <a:lnTo>
                  <a:pt x="985" y="731"/>
                </a:lnTo>
                <a:lnTo>
                  <a:pt x="981" y="731"/>
                </a:lnTo>
                <a:lnTo>
                  <a:pt x="981" y="735"/>
                </a:lnTo>
                <a:lnTo>
                  <a:pt x="976" y="736"/>
                </a:lnTo>
                <a:lnTo>
                  <a:pt x="976" y="741"/>
                </a:lnTo>
                <a:lnTo>
                  <a:pt x="971" y="741"/>
                </a:lnTo>
                <a:lnTo>
                  <a:pt x="971" y="745"/>
                </a:lnTo>
                <a:lnTo>
                  <a:pt x="968" y="745"/>
                </a:lnTo>
                <a:lnTo>
                  <a:pt x="968" y="749"/>
                </a:lnTo>
                <a:lnTo>
                  <a:pt x="963" y="749"/>
                </a:lnTo>
                <a:lnTo>
                  <a:pt x="963" y="753"/>
                </a:lnTo>
                <a:lnTo>
                  <a:pt x="959" y="753"/>
                </a:lnTo>
                <a:lnTo>
                  <a:pt x="959" y="758"/>
                </a:lnTo>
                <a:lnTo>
                  <a:pt x="954" y="758"/>
                </a:lnTo>
                <a:lnTo>
                  <a:pt x="954" y="762"/>
                </a:lnTo>
                <a:lnTo>
                  <a:pt x="950" y="762"/>
                </a:lnTo>
                <a:lnTo>
                  <a:pt x="950" y="766"/>
                </a:lnTo>
                <a:lnTo>
                  <a:pt x="945" y="766"/>
                </a:lnTo>
                <a:lnTo>
                  <a:pt x="945" y="770"/>
                </a:lnTo>
                <a:lnTo>
                  <a:pt x="940" y="770"/>
                </a:lnTo>
                <a:lnTo>
                  <a:pt x="941" y="775"/>
                </a:lnTo>
                <a:lnTo>
                  <a:pt x="936" y="775"/>
                </a:lnTo>
                <a:lnTo>
                  <a:pt x="936" y="783"/>
                </a:lnTo>
                <a:lnTo>
                  <a:pt x="931" y="783"/>
                </a:lnTo>
                <a:lnTo>
                  <a:pt x="931" y="788"/>
                </a:lnTo>
                <a:lnTo>
                  <a:pt x="927" y="788"/>
                </a:lnTo>
                <a:lnTo>
                  <a:pt x="927" y="792"/>
                </a:lnTo>
                <a:lnTo>
                  <a:pt x="922" y="792"/>
                </a:lnTo>
                <a:lnTo>
                  <a:pt x="922" y="796"/>
                </a:lnTo>
                <a:lnTo>
                  <a:pt x="918" y="796"/>
                </a:lnTo>
                <a:lnTo>
                  <a:pt x="918" y="800"/>
                </a:lnTo>
                <a:lnTo>
                  <a:pt x="913" y="800"/>
                </a:lnTo>
                <a:lnTo>
                  <a:pt x="913" y="805"/>
                </a:lnTo>
                <a:lnTo>
                  <a:pt x="909" y="805"/>
                </a:lnTo>
                <a:lnTo>
                  <a:pt x="909" y="809"/>
                </a:lnTo>
                <a:lnTo>
                  <a:pt x="904" y="809"/>
                </a:lnTo>
                <a:lnTo>
                  <a:pt x="904" y="813"/>
                </a:lnTo>
                <a:lnTo>
                  <a:pt x="899" y="813"/>
                </a:lnTo>
                <a:lnTo>
                  <a:pt x="901" y="817"/>
                </a:lnTo>
                <a:lnTo>
                  <a:pt x="896" y="817"/>
                </a:lnTo>
                <a:lnTo>
                  <a:pt x="896" y="822"/>
                </a:lnTo>
                <a:lnTo>
                  <a:pt x="890" y="822"/>
                </a:lnTo>
                <a:lnTo>
                  <a:pt x="890" y="826"/>
                </a:lnTo>
                <a:lnTo>
                  <a:pt x="887" y="826"/>
                </a:lnTo>
                <a:lnTo>
                  <a:pt x="887" y="830"/>
                </a:lnTo>
                <a:lnTo>
                  <a:pt x="882" y="830"/>
                </a:lnTo>
                <a:lnTo>
                  <a:pt x="882" y="839"/>
                </a:lnTo>
                <a:lnTo>
                  <a:pt x="878" y="840"/>
                </a:lnTo>
                <a:lnTo>
                  <a:pt x="878" y="845"/>
                </a:lnTo>
                <a:lnTo>
                  <a:pt x="873" y="845"/>
                </a:lnTo>
                <a:lnTo>
                  <a:pt x="873" y="849"/>
                </a:lnTo>
                <a:lnTo>
                  <a:pt x="869" y="849"/>
                </a:lnTo>
                <a:lnTo>
                  <a:pt x="869" y="853"/>
                </a:lnTo>
                <a:lnTo>
                  <a:pt x="864" y="853"/>
                </a:lnTo>
                <a:lnTo>
                  <a:pt x="864" y="857"/>
                </a:lnTo>
                <a:lnTo>
                  <a:pt x="859" y="857"/>
                </a:lnTo>
                <a:lnTo>
                  <a:pt x="859" y="862"/>
                </a:lnTo>
                <a:lnTo>
                  <a:pt x="855" y="862"/>
                </a:lnTo>
                <a:lnTo>
                  <a:pt x="855" y="866"/>
                </a:lnTo>
                <a:lnTo>
                  <a:pt x="850" y="866"/>
                </a:lnTo>
                <a:lnTo>
                  <a:pt x="850" y="870"/>
                </a:lnTo>
                <a:lnTo>
                  <a:pt x="846" y="870"/>
                </a:lnTo>
                <a:lnTo>
                  <a:pt x="846" y="874"/>
                </a:lnTo>
                <a:lnTo>
                  <a:pt x="841" y="874"/>
                </a:lnTo>
                <a:lnTo>
                  <a:pt x="841" y="879"/>
                </a:lnTo>
                <a:lnTo>
                  <a:pt x="837" y="879"/>
                </a:lnTo>
                <a:lnTo>
                  <a:pt x="837" y="883"/>
                </a:lnTo>
                <a:lnTo>
                  <a:pt x="832" y="883"/>
                </a:lnTo>
                <a:lnTo>
                  <a:pt x="832" y="887"/>
                </a:lnTo>
                <a:lnTo>
                  <a:pt x="827" y="887"/>
                </a:lnTo>
                <a:lnTo>
                  <a:pt x="827" y="896"/>
                </a:lnTo>
                <a:lnTo>
                  <a:pt x="429" y="900"/>
                </a:lnTo>
                <a:lnTo>
                  <a:pt x="429" y="896"/>
                </a:lnTo>
                <a:lnTo>
                  <a:pt x="0" y="897"/>
                </a:lnTo>
              </a:path>
            </a:pathLst>
          </a:custGeom>
          <a:noFill/>
          <a:ln w="0">
            <a:solidFill>
              <a:srgbClr val="000000"/>
            </a:solidFill>
            <a:round/>
            <a:headEnd/>
            <a:tailEnd/>
          </a:ln>
        </p:spPr>
        <p:txBody>
          <a:bodyPr/>
          <a:lstStyle/>
          <a:p>
            <a:endParaRPr lang="es-AR"/>
          </a:p>
        </p:txBody>
      </p:sp>
      <p:sp>
        <p:nvSpPr>
          <p:cNvPr id="6163" name="Freeform 225"/>
          <p:cNvSpPr>
            <a:spLocks/>
          </p:cNvSpPr>
          <p:nvPr/>
        </p:nvSpPr>
        <p:spPr bwMode="auto">
          <a:xfrm>
            <a:off x="2851150" y="2271713"/>
            <a:ext cx="595313" cy="328612"/>
          </a:xfrm>
          <a:custGeom>
            <a:avLst/>
            <a:gdLst>
              <a:gd name="T0" fmla="*/ 2147483647 w 1124"/>
              <a:gd name="T1" fmla="*/ 2147483647 h 622"/>
              <a:gd name="T2" fmla="*/ 2147483647 w 1124"/>
              <a:gd name="T3" fmla="*/ 2147483647 h 622"/>
              <a:gd name="T4" fmla="*/ 2147483647 w 1124"/>
              <a:gd name="T5" fmla="*/ 2147483647 h 622"/>
              <a:gd name="T6" fmla="*/ 2147483647 w 1124"/>
              <a:gd name="T7" fmla="*/ 2147483647 h 622"/>
              <a:gd name="T8" fmla="*/ 2147483647 w 1124"/>
              <a:gd name="T9" fmla="*/ 2147483647 h 622"/>
              <a:gd name="T10" fmla="*/ 2147483647 w 1124"/>
              <a:gd name="T11" fmla="*/ 2147483647 h 622"/>
              <a:gd name="T12" fmla="*/ 2147483647 w 1124"/>
              <a:gd name="T13" fmla="*/ 2147483647 h 622"/>
              <a:gd name="T14" fmla="*/ 2147483647 w 1124"/>
              <a:gd name="T15" fmla="*/ 2147483647 h 622"/>
              <a:gd name="T16" fmla="*/ 2147483647 w 1124"/>
              <a:gd name="T17" fmla="*/ 2147483647 h 622"/>
              <a:gd name="T18" fmla="*/ 2147483647 w 1124"/>
              <a:gd name="T19" fmla="*/ 2147483647 h 622"/>
              <a:gd name="T20" fmla="*/ 2147483647 w 1124"/>
              <a:gd name="T21" fmla="*/ 2147483647 h 622"/>
              <a:gd name="T22" fmla="*/ 2147483647 w 1124"/>
              <a:gd name="T23" fmla="*/ 2147483647 h 622"/>
              <a:gd name="T24" fmla="*/ 2147483647 w 1124"/>
              <a:gd name="T25" fmla="*/ 2147483647 h 622"/>
              <a:gd name="T26" fmla="*/ 2147483647 w 1124"/>
              <a:gd name="T27" fmla="*/ 2147483647 h 622"/>
              <a:gd name="T28" fmla="*/ 2147483647 w 1124"/>
              <a:gd name="T29" fmla="*/ 2147483647 h 622"/>
              <a:gd name="T30" fmla="*/ 2147483647 w 1124"/>
              <a:gd name="T31" fmla="*/ 2147483647 h 622"/>
              <a:gd name="T32" fmla="*/ 2147483647 w 1124"/>
              <a:gd name="T33" fmla="*/ 2147483647 h 622"/>
              <a:gd name="T34" fmla="*/ 2147483647 w 1124"/>
              <a:gd name="T35" fmla="*/ 2147483647 h 622"/>
              <a:gd name="T36" fmla="*/ 2147483647 w 1124"/>
              <a:gd name="T37" fmla="*/ 2147483647 h 622"/>
              <a:gd name="T38" fmla="*/ 2147483647 w 1124"/>
              <a:gd name="T39" fmla="*/ 2147483647 h 622"/>
              <a:gd name="T40" fmla="*/ 2147483647 w 1124"/>
              <a:gd name="T41" fmla="*/ 2147483647 h 622"/>
              <a:gd name="T42" fmla="*/ 2147483647 w 1124"/>
              <a:gd name="T43" fmla="*/ 2147483647 h 622"/>
              <a:gd name="T44" fmla="*/ 2147483647 w 1124"/>
              <a:gd name="T45" fmla="*/ 2147483647 h 622"/>
              <a:gd name="T46" fmla="*/ 2147483647 w 1124"/>
              <a:gd name="T47" fmla="*/ 2147483647 h 622"/>
              <a:gd name="T48" fmla="*/ 2147483647 w 1124"/>
              <a:gd name="T49" fmla="*/ 2147483647 h 622"/>
              <a:gd name="T50" fmla="*/ 2147483647 w 1124"/>
              <a:gd name="T51" fmla="*/ 2147483647 h 622"/>
              <a:gd name="T52" fmla="*/ 2147483647 w 1124"/>
              <a:gd name="T53" fmla="*/ 2147483647 h 622"/>
              <a:gd name="T54" fmla="*/ 2147483647 w 1124"/>
              <a:gd name="T55" fmla="*/ 2147483647 h 622"/>
              <a:gd name="T56" fmla="*/ 2147483647 w 1124"/>
              <a:gd name="T57" fmla="*/ 2147483647 h 622"/>
              <a:gd name="T58" fmla="*/ 2147483647 w 1124"/>
              <a:gd name="T59" fmla="*/ 2147483647 h 622"/>
              <a:gd name="T60" fmla="*/ 2147483647 w 1124"/>
              <a:gd name="T61" fmla="*/ 2147483647 h 622"/>
              <a:gd name="T62" fmla="*/ 2147483647 w 1124"/>
              <a:gd name="T63" fmla="*/ 2147483647 h 622"/>
              <a:gd name="T64" fmla="*/ 2147483647 w 1124"/>
              <a:gd name="T65" fmla="*/ 2147483647 h 622"/>
              <a:gd name="T66" fmla="*/ 2147483647 w 1124"/>
              <a:gd name="T67" fmla="*/ 2147483647 h 622"/>
              <a:gd name="T68" fmla="*/ 2147483647 w 1124"/>
              <a:gd name="T69" fmla="*/ 2147483647 h 622"/>
              <a:gd name="T70" fmla="*/ 2147483647 w 1124"/>
              <a:gd name="T71" fmla="*/ 2147483647 h 622"/>
              <a:gd name="T72" fmla="*/ 2147483647 w 1124"/>
              <a:gd name="T73" fmla="*/ 2147483647 h 622"/>
              <a:gd name="T74" fmla="*/ 2147483647 w 1124"/>
              <a:gd name="T75" fmla="*/ 2147483647 h 622"/>
              <a:gd name="T76" fmla="*/ 2147483647 w 1124"/>
              <a:gd name="T77" fmla="*/ 2147483647 h 622"/>
              <a:gd name="T78" fmla="*/ 2147483647 w 1124"/>
              <a:gd name="T79" fmla="*/ 2147483647 h 622"/>
              <a:gd name="T80" fmla="*/ 2147483647 w 1124"/>
              <a:gd name="T81" fmla="*/ 2147483647 h 622"/>
              <a:gd name="T82" fmla="*/ 2147483647 w 1124"/>
              <a:gd name="T83" fmla="*/ 2147483647 h 622"/>
              <a:gd name="T84" fmla="*/ 2147483647 w 1124"/>
              <a:gd name="T85" fmla="*/ 2147483647 h 622"/>
              <a:gd name="T86" fmla="*/ 2147483647 w 1124"/>
              <a:gd name="T87" fmla="*/ 2147483647 h 622"/>
              <a:gd name="T88" fmla="*/ 2147483647 w 1124"/>
              <a:gd name="T89" fmla="*/ 2147483647 h 622"/>
              <a:gd name="T90" fmla="*/ 2147483647 w 1124"/>
              <a:gd name="T91" fmla="*/ 2147483647 h 622"/>
              <a:gd name="T92" fmla="*/ 2147483647 w 1124"/>
              <a:gd name="T93" fmla="*/ 2147483647 h 622"/>
              <a:gd name="T94" fmla="*/ 2147483647 w 1124"/>
              <a:gd name="T95" fmla="*/ 2147483647 h 622"/>
              <a:gd name="T96" fmla="*/ 2147483647 w 1124"/>
              <a:gd name="T97" fmla="*/ 2147483647 h 622"/>
              <a:gd name="T98" fmla="*/ 2147483647 w 1124"/>
              <a:gd name="T99" fmla="*/ 2147483647 h 622"/>
              <a:gd name="T100" fmla="*/ 2147483647 w 1124"/>
              <a:gd name="T101" fmla="*/ 2147483647 h 622"/>
              <a:gd name="T102" fmla="*/ 2147483647 w 1124"/>
              <a:gd name="T103" fmla="*/ 2147483647 h 622"/>
              <a:gd name="T104" fmla="*/ 2147483647 w 1124"/>
              <a:gd name="T105" fmla="*/ 2147483647 h 622"/>
              <a:gd name="T106" fmla="*/ 2147483647 w 1124"/>
              <a:gd name="T107" fmla="*/ 2147483647 h 622"/>
              <a:gd name="T108" fmla="*/ 2147483647 w 1124"/>
              <a:gd name="T109" fmla="*/ 2147483647 h 622"/>
              <a:gd name="T110" fmla="*/ 2147483647 w 1124"/>
              <a:gd name="T111" fmla="*/ 2147483647 h 622"/>
              <a:gd name="T112" fmla="*/ 2147483647 w 1124"/>
              <a:gd name="T113" fmla="*/ 2147483647 h 622"/>
              <a:gd name="T114" fmla="*/ 2147483647 w 1124"/>
              <a:gd name="T115" fmla="*/ 2147483647 h 622"/>
              <a:gd name="T116" fmla="*/ 2147483647 w 1124"/>
              <a:gd name="T117" fmla="*/ 2147483647 h 622"/>
              <a:gd name="T118" fmla="*/ 2147483647 w 1124"/>
              <a:gd name="T119" fmla="*/ 2147483647 h 62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24"/>
              <a:gd name="T181" fmla="*/ 0 h 622"/>
              <a:gd name="T182" fmla="*/ 1124 w 1124"/>
              <a:gd name="T183" fmla="*/ 622 h 62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24" h="622">
                <a:moveTo>
                  <a:pt x="1124" y="622"/>
                </a:moveTo>
                <a:lnTo>
                  <a:pt x="1124" y="614"/>
                </a:lnTo>
                <a:lnTo>
                  <a:pt x="1120" y="614"/>
                </a:lnTo>
                <a:lnTo>
                  <a:pt x="1119" y="609"/>
                </a:lnTo>
                <a:lnTo>
                  <a:pt x="1115" y="609"/>
                </a:lnTo>
                <a:lnTo>
                  <a:pt x="1115" y="605"/>
                </a:lnTo>
                <a:lnTo>
                  <a:pt x="1110" y="605"/>
                </a:lnTo>
                <a:lnTo>
                  <a:pt x="1110" y="601"/>
                </a:lnTo>
                <a:lnTo>
                  <a:pt x="1105" y="602"/>
                </a:lnTo>
                <a:lnTo>
                  <a:pt x="1105" y="598"/>
                </a:lnTo>
                <a:lnTo>
                  <a:pt x="1101" y="598"/>
                </a:lnTo>
                <a:lnTo>
                  <a:pt x="1100" y="585"/>
                </a:lnTo>
                <a:lnTo>
                  <a:pt x="1091" y="585"/>
                </a:lnTo>
                <a:lnTo>
                  <a:pt x="1091" y="577"/>
                </a:lnTo>
                <a:lnTo>
                  <a:pt x="1086" y="577"/>
                </a:lnTo>
                <a:lnTo>
                  <a:pt x="1086" y="568"/>
                </a:lnTo>
                <a:lnTo>
                  <a:pt x="1081" y="568"/>
                </a:lnTo>
                <a:lnTo>
                  <a:pt x="1081" y="560"/>
                </a:lnTo>
                <a:lnTo>
                  <a:pt x="1072" y="560"/>
                </a:lnTo>
                <a:lnTo>
                  <a:pt x="1071" y="555"/>
                </a:lnTo>
                <a:lnTo>
                  <a:pt x="1067" y="557"/>
                </a:lnTo>
                <a:lnTo>
                  <a:pt x="1067" y="552"/>
                </a:lnTo>
                <a:lnTo>
                  <a:pt x="1058" y="552"/>
                </a:lnTo>
                <a:lnTo>
                  <a:pt x="1057" y="548"/>
                </a:lnTo>
                <a:lnTo>
                  <a:pt x="1053" y="548"/>
                </a:lnTo>
                <a:lnTo>
                  <a:pt x="1053" y="544"/>
                </a:lnTo>
                <a:lnTo>
                  <a:pt x="1008" y="545"/>
                </a:lnTo>
                <a:lnTo>
                  <a:pt x="1007" y="537"/>
                </a:lnTo>
                <a:lnTo>
                  <a:pt x="994" y="538"/>
                </a:lnTo>
                <a:lnTo>
                  <a:pt x="993" y="534"/>
                </a:lnTo>
                <a:lnTo>
                  <a:pt x="989" y="534"/>
                </a:lnTo>
                <a:lnTo>
                  <a:pt x="989" y="530"/>
                </a:lnTo>
                <a:lnTo>
                  <a:pt x="984" y="530"/>
                </a:lnTo>
                <a:lnTo>
                  <a:pt x="984" y="525"/>
                </a:lnTo>
                <a:lnTo>
                  <a:pt x="979" y="525"/>
                </a:lnTo>
                <a:lnTo>
                  <a:pt x="979" y="521"/>
                </a:lnTo>
                <a:lnTo>
                  <a:pt x="975" y="521"/>
                </a:lnTo>
                <a:lnTo>
                  <a:pt x="975" y="517"/>
                </a:lnTo>
                <a:lnTo>
                  <a:pt x="970" y="517"/>
                </a:lnTo>
                <a:lnTo>
                  <a:pt x="970" y="504"/>
                </a:lnTo>
                <a:lnTo>
                  <a:pt x="960" y="504"/>
                </a:lnTo>
                <a:lnTo>
                  <a:pt x="960" y="500"/>
                </a:lnTo>
                <a:lnTo>
                  <a:pt x="951" y="501"/>
                </a:lnTo>
                <a:lnTo>
                  <a:pt x="951" y="497"/>
                </a:lnTo>
                <a:lnTo>
                  <a:pt x="946" y="497"/>
                </a:lnTo>
                <a:lnTo>
                  <a:pt x="946" y="493"/>
                </a:lnTo>
                <a:lnTo>
                  <a:pt x="942" y="493"/>
                </a:lnTo>
                <a:lnTo>
                  <a:pt x="941" y="488"/>
                </a:lnTo>
                <a:lnTo>
                  <a:pt x="928" y="488"/>
                </a:lnTo>
                <a:lnTo>
                  <a:pt x="927" y="484"/>
                </a:lnTo>
                <a:lnTo>
                  <a:pt x="923" y="484"/>
                </a:lnTo>
                <a:lnTo>
                  <a:pt x="923" y="480"/>
                </a:lnTo>
                <a:lnTo>
                  <a:pt x="914" y="481"/>
                </a:lnTo>
                <a:lnTo>
                  <a:pt x="913" y="473"/>
                </a:lnTo>
                <a:lnTo>
                  <a:pt x="895" y="473"/>
                </a:lnTo>
                <a:lnTo>
                  <a:pt x="895" y="464"/>
                </a:lnTo>
                <a:lnTo>
                  <a:pt x="890" y="464"/>
                </a:lnTo>
                <a:lnTo>
                  <a:pt x="890" y="460"/>
                </a:lnTo>
                <a:lnTo>
                  <a:pt x="882" y="461"/>
                </a:lnTo>
                <a:lnTo>
                  <a:pt x="882" y="466"/>
                </a:lnTo>
                <a:lnTo>
                  <a:pt x="868" y="466"/>
                </a:lnTo>
                <a:lnTo>
                  <a:pt x="868" y="457"/>
                </a:lnTo>
                <a:lnTo>
                  <a:pt x="794" y="460"/>
                </a:lnTo>
                <a:lnTo>
                  <a:pt x="794" y="451"/>
                </a:lnTo>
                <a:lnTo>
                  <a:pt x="785" y="451"/>
                </a:lnTo>
                <a:lnTo>
                  <a:pt x="785" y="447"/>
                </a:lnTo>
                <a:lnTo>
                  <a:pt x="777" y="447"/>
                </a:lnTo>
                <a:lnTo>
                  <a:pt x="775" y="443"/>
                </a:lnTo>
                <a:lnTo>
                  <a:pt x="772" y="443"/>
                </a:lnTo>
                <a:lnTo>
                  <a:pt x="772" y="438"/>
                </a:lnTo>
                <a:lnTo>
                  <a:pt x="767" y="438"/>
                </a:lnTo>
                <a:lnTo>
                  <a:pt x="767" y="434"/>
                </a:lnTo>
                <a:lnTo>
                  <a:pt x="753" y="436"/>
                </a:lnTo>
                <a:lnTo>
                  <a:pt x="753" y="440"/>
                </a:lnTo>
                <a:lnTo>
                  <a:pt x="749" y="440"/>
                </a:lnTo>
                <a:lnTo>
                  <a:pt x="749" y="444"/>
                </a:lnTo>
                <a:lnTo>
                  <a:pt x="735" y="444"/>
                </a:lnTo>
                <a:lnTo>
                  <a:pt x="735" y="440"/>
                </a:lnTo>
                <a:lnTo>
                  <a:pt x="730" y="440"/>
                </a:lnTo>
                <a:lnTo>
                  <a:pt x="727" y="376"/>
                </a:lnTo>
                <a:lnTo>
                  <a:pt x="719" y="377"/>
                </a:lnTo>
                <a:lnTo>
                  <a:pt x="719" y="369"/>
                </a:lnTo>
                <a:lnTo>
                  <a:pt x="710" y="369"/>
                </a:lnTo>
                <a:lnTo>
                  <a:pt x="710" y="373"/>
                </a:lnTo>
                <a:lnTo>
                  <a:pt x="701" y="373"/>
                </a:lnTo>
                <a:lnTo>
                  <a:pt x="701" y="377"/>
                </a:lnTo>
                <a:lnTo>
                  <a:pt x="673" y="379"/>
                </a:lnTo>
                <a:lnTo>
                  <a:pt x="673" y="383"/>
                </a:lnTo>
                <a:lnTo>
                  <a:pt x="664" y="383"/>
                </a:lnTo>
                <a:lnTo>
                  <a:pt x="664" y="387"/>
                </a:lnTo>
                <a:lnTo>
                  <a:pt x="615" y="389"/>
                </a:lnTo>
                <a:lnTo>
                  <a:pt x="615" y="384"/>
                </a:lnTo>
                <a:lnTo>
                  <a:pt x="610" y="384"/>
                </a:lnTo>
                <a:lnTo>
                  <a:pt x="610" y="380"/>
                </a:lnTo>
                <a:lnTo>
                  <a:pt x="592" y="381"/>
                </a:lnTo>
                <a:lnTo>
                  <a:pt x="592" y="373"/>
                </a:lnTo>
                <a:lnTo>
                  <a:pt x="587" y="373"/>
                </a:lnTo>
                <a:lnTo>
                  <a:pt x="587" y="369"/>
                </a:lnTo>
                <a:lnTo>
                  <a:pt x="582" y="369"/>
                </a:lnTo>
                <a:lnTo>
                  <a:pt x="582" y="364"/>
                </a:lnTo>
                <a:lnTo>
                  <a:pt x="573" y="364"/>
                </a:lnTo>
                <a:lnTo>
                  <a:pt x="572" y="347"/>
                </a:lnTo>
                <a:lnTo>
                  <a:pt x="568" y="347"/>
                </a:lnTo>
                <a:lnTo>
                  <a:pt x="568" y="343"/>
                </a:lnTo>
                <a:lnTo>
                  <a:pt x="563" y="343"/>
                </a:lnTo>
                <a:lnTo>
                  <a:pt x="562" y="322"/>
                </a:lnTo>
                <a:lnTo>
                  <a:pt x="558" y="322"/>
                </a:lnTo>
                <a:lnTo>
                  <a:pt x="558" y="313"/>
                </a:lnTo>
                <a:lnTo>
                  <a:pt x="548" y="313"/>
                </a:lnTo>
                <a:lnTo>
                  <a:pt x="548" y="309"/>
                </a:lnTo>
                <a:lnTo>
                  <a:pt x="544" y="310"/>
                </a:lnTo>
                <a:lnTo>
                  <a:pt x="544" y="306"/>
                </a:lnTo>
                <a:lnTo>
                  <a:pt x="525" y="306"/>
                </a:lnTo>
                <a:lnTo>
                  <a:pt x="525" y="310"/>
                </a:lnTo>
                <a:lnTo>
                  <a:pt x="516" y="310"/>
                </a:lnTo>
                <a:lnTo>
                  <a:pt x="518" y="319"/>
                </a:lnTo>
                <a:lnTo>
                  <a:pt x="513" y="319"/>
                </a:lnTo>
                <a:lnTo>
                  <a:pt x="513" y="327"/>
                </a:lnTo>
                <a:lnTo>
                  <a:pt x="509" y="327"/>
                </a:lnTo>
                <a:lnTo>
                  <a:pt x="509" y="332"/>
                </a:lnTo>
                <a:lnTo>
                  <a:pt x="504" y="333"/>
                </a:lnTo>
                <a:lnTo>
                  <a:pt x="504" y="337"/>
                </a:lnTo>
                <a:lnTo>
                  <a:pt x="500" y="337"/>
                </a:lnTo>
                <a:lnTo>
                  <a:pt x="500" y="342"/>
                </a:lnTo>
                <a:lnTo>
                  <a:pt x="468" y="342"/>
                </a:lnTo>
                <a:lnTo>
                  <a:pt x="468" y="337"/>
                </a:lnTo>
                <a:lnTo>
                  <a:pt x="463" y="337"/>
                </a:lnTo>
                <a:lnTo>
                  <a:pt x="462" y="316"/>
                </a:lnTo>
                <a:lnTo>
                  <a:pt x="458" y="317"/>
                </a:lnTo>
                <a:lnTo>
                  <a:pt x="458" y="313"/>
                </a:lnTo>
                <a:lnTo>
                  <a:pt x="453" y="313"/>
                </a:lnTo>
                <a:lnTo>
                  <a:pt x="453" y="309"/>
                </a:lnTo>
                <a:lnTo>
                  <a:pt x="448" y="309"/>
                </a:lnTo>
                <a:lnTo>
                  <a:pt x="448" y="305"/>
                </a:lnTo>
                <a:lnTo>
                  <a:pt x="444" y="305"/>
                </a:lnTo>
                <a:lnTo>
                  <a:pt x="444" y="300"/>
                </a:lnTo>
                <a:lnTo>
                  <a:pt x="434" y="300"/>
                </a:lnTo>
                <a:lnTo>
                  <a:pt x="434" y="296"/>
                </a:lnTo>
                <a:lnTo>
                  <a:pt x="431" y="296"/>
                </a:lnTo>
                <a:lnTo>
                  <a:pt x="431" y="292"/>
                </a:lnTo>
                <a:lnTo>
                  <a:pt x="398" y="293"/>
                </a:lnTo>
                <a:lnTo>
                  <a:pt x="398" y="289"/>
                </a:lnTo>
                <a:lnTo>
                  <a:pt x="389" y="289"/>
                </a:lnTo>
                <a:lnTo>
                  <a:pt x="389" y="285"/>
                </a:lnTo>
                <a:lnTo>
                  <a:pt x="352" y="286"/>
                </a:lnTo>
                <a:lnTo>
                  <a:pt x="352" y="277"/>
                </a:lnTo>
                <a:lnTo>
                  <a:pt x="343" y="277"/>
                </a:lnTo>
                <a:lnTo>
                  <a:pt x="343" y="269"/>
                </a:lnTo>
                <a:lnTo>
                  <a:pt x="338" y="269"/>
                </a:lnTo>
                <a:lnTo>
                  <a:pt x="338" y="260"/>
                </a:lnTo>
                <a:lnTo>
                  <a:pt x="333" y="260"/>
                </a:lnTo>
                <a:lnTo>
                  <a:pt x="333" y="235"/>
                </a:lnTo>
                <a:lnTo>
                  <a:pt x="328" y="235"/>
                </a:lnTo>
                <a:lnTo>
                  <a:pt x="328" y="230"/>
                </a:lnTo>
                <a:lnTo>
                  <a:pt x="323" y="230"/>
                </a:lnTo>
                <a:lnTo>
                  <a:pt x="323" y="226"/>
                </a:lnTo>
                <a:lnTo>
                  <a:pt x="319" y="226"/>
                </a:lnTo>
                <a:lnTo>
                  <a:pt x="319" y="222"/>
                </a:lnTo>
                <a:lnTo>
                  <a:pt x="314" y="222"/>
                </a:lnTo>
                <a:lnTo>
                  <a:pt x="314" y="219"/>
                </a:lnTo>
                <a:lnTo>
                  <a:pt x="309" y="219"/>
                </a:lnTo>
                <a:lnTo>
                  <a:pt x="309" y="215"/>
                </a:lnTo>
                <a:lnTo>
                  <a:pt x="305" y="215"/>
                </a:lnTo>
                <a:lnTo>
                  <a:pt x="305" y="210"/>
                </a:lnTo>
                <a:lnTo>
                  <a:pt x="283" y="210"/>
                </a:lnTo>
                <a:lnTo>
                  <a:pt x="283" y="206"/>
                </a:lnTo>
                <a:lnTo>
                  <a:pt x="278" y="206"/>
                </a:lnTo>
                <a:lnTo>
                  <a:pt x="278" y="202"/>
                </a:lnTo>
                <a:lnTo>
                  <a:pt x="273" y="202"/>
                </a:lnTo>
                <a:lnTo>
                  <a:pt x="273" y="198"/>
                </a:lnTo>
                <a:lnTo>
                  <a:pt x="269" y="198"/>
                </a:lnTo>
                <a:lnTo>
                  <a:pt x="268" y="193"/>
                </a:lnTo>
                <a:lnTo>
                  <a:pt x="264" y="195"/>
                </a:lnTo>
                <a:lnTo>
                  <a:pt x="264" y="191"/>
                </a:lnTo>
                <a:lnTo>
                  <a:pt x="259" y="191"/>
                </a:lnTo>
                <a:lnTo>
                  <a:pt x="259" y="186"/>
                </a:lnTo>
                <a:lnTo>
                  <a:pt x="250" y="186"/>
                </a:lnTo>
                <a:lnTo>
                  <a:pt x="250" y="178"/>
                </a:lnTo>
                <a:lnTo>
                  <a:pt x="231" y="178"/>
                </a:lnTo>
                <a:lnTo>
                  <a:pt x="231" y="173"/>
                </a:lnTo>
                <a:lnTo>
                  <a:pt x="222" y="173"/>
                </a:lnTo>
                <a:lnTo>
                  <a:pt x="222" y="169"/>
                </a:lnTo>
                <a:lnTo>
                  <a:pt x="190" y="171"/>
                </a:lnTo>
                <a:lnTo>
                  <a:pt x="190" y="166"/>
                </a:lnTo>
                <a:lnTo>
                  <a:pt x="185" y="166"/>
                </a:lnTo>
                <a:lnTo>
                  <a:pt x="185" y="162"/>
                </a:lnTo>
                <a:lnTo>
                  <a:pt x="182" y="162"/>
                </a:lnTo>
                <a:lnTo>
                  <a:pt x="182" y="158"/>
                </a:lnTo>
                <a:lnTo>
                  <a:pt x="177" y="158"/>
                </a:lnTo>
                <a:lnTo>
                  <a:pt x="177" y="153"/>
                </a:lnTo>
                <a:lnTo>
                  <a:pt x="172" y="153"/>
                </a:lnTo>
                <a:lnTo>
                  <a:pt x="172" y="149"/>
                </a:lnTo>
                <a:lnTo>
                  <a:pt x="168" y="149"/>
                </a:lnTo>
                <a:lnTo>
                  <a:pt x="166" y="145"/>
                </a:lnTo>
                <a:lnTo>
                  <a:pt x="163" y="145"/>
                </a:lnTo>
                <a:lnTo>
                  <a:pt x="163" y="141"/>
                </a:lnTo>
                <a:lnTo>
                  <a:pt x="158" y="142"/>
                </a:lnTo>
                <a:lnTo>
                  <a:pt x="158" y="129"/>
                </a:lnTo>
                <a:lnTo>
                  <a:pt x="149" y="129"/>
                </a:lnTo>
                <a:lnTo>
                  <a:pt x="149" y="121"/>
                </a:lnTo>
                <a:lnTo>
                  <a:pt x="144" y="121"/>
                </a:lnTo>
                <a:lnTo>
                  <a:pt x="144" y="116"/>
                </a:lnTo>
                <a:lnTo>
                  <a:pt x="139" y="116"/>
                </a:lnTo>
                <a:lnTo>
                  <a:pt x="139" y="112"/>
                </a:lnTo>
                <a:lnTo>
                  <a:pt x="135" y="112"/>
                </a:lnTo>
                <a:lnTo>
                  <a:pt x="135" y="108"/>
                </a:lnTo>
                <a:lnTo>
                  <a:pt x="130" y="108"/>
                </a:lnTo>
                <a:lnTo>
                  <a:pt x="130" y="104"/>
                </a:lnTo>
                <a:lnTo>
                  <a:pt x="125" y="104"/>
                </a:lnTo>
                <a:lnTo>
                  <a:pt x="125" y="99"/>
                </a:lnTo>
                <a:lnTo>
                  <a:pt x="121" y="99"/>
                </a:lnTo>
                <a:lnTo>
                  <a:pt x="120" y="95"/>
                </a:lnTo>
                <a:lnTo>
                  <a:pt x="111" y="95"/>
                </a:lnTo>
                <a:lnTo>
                  <a:pt x="111" y="91"/>
                </a:lnTo>
                <a:lnTo>
                  <a:pt x="102" y="92"/>
                </a:lnTo>
                <a:lnTo>
                  <a:pt x="102" y="88"/>
                </a:lnTo>
                <a:lnTo>
                  <a:pt x="88" y="88"/>
                </a:lnTo>
                <a:lnTo>
                  <a:pt x="88" y="84"/>
                </a:lnTo>
                <a:lnTo>
                  <a:pt x="84" y="84"/>
                </a:lnTo>
                <a:lnTo>
                  <a:pt x="83" y="79"/>
                </a:lnTo>
                <a:lnTo>
                  <a:pt x="79" y="79"/>
                </a:lnTo>
                <a:lnTo>
                  <a:pt x="79" y="75"/>
                </a:lnTo>
                <a:lnTo>
                  <a:pt x="74" y="75"/>
                </a:lnTo>
                <a:lnTo>
                  <a:pt x="74" y="71"/>
                </a:lnTo>
                <a:lnTo>
                  <a:pt x="70" y="71"/>
                </a:lnTo>
                <a:lnTo>
                  <a:pt x="69" y="58"/>
                </a:lnTo>
                <a:lnTo>
                  <a:pt x="65" y="58"/>
                </a:lnTo>
                <a:lnTo>
                  <a:pt x="64" y="49"/>
                </a:lnTo>
                <a:lnTo>
                  <a:pt x="60" y="49"/>
                </a:lnTo>
                <a:lnTo>
                  <a:pt x="60" y="37"/>
                </a:lnTo>
                <a:lnTo>
                  <a:pt x="55" y="37"/>
                </a:lnTo>
                <a:lnTo>
                  <a:pt x="55" y="28"/>
                </a:lnTo>
                <a:lnTo>
                  <a:pt x="41" y="30"/>
                </a:lnTo>
                <a:lnTo>
                  <a:pt x="41" y="25"/>
                </a:lnTo>
                <a:lnTo>
                  <a:pt x="36" y="25"/>
                </a:lnTo>
                <a:lnTo>
                  <a:pt x="36" y="21"/>
                </a:lnTo>
                <a:lnTo>
                  <a:pt x="33" y="21"/>
                </a:lnTo>
                <a:lnTo>
                  <a:pt x="33" y="12"/>
                </a:lnTo>
                <a:lnTo>
                  <a:pt x="22" y="12"/>
                </a:lnTo>
                <a:lnTo>
                  <a:pt x="22" y="8"/>
                </a:lnTo>
                <a:lnTo>
                  <a:pt x="10" y="8"/>
                </a:lnTo>
                <a:lnTo>
                  <a:pt x="9" y="0"/>
                </a:lnTo>
                <a:lnTo>
                  <a:pt x="0" y="0"/>
                </a:lnTo>
              </a:path>
            </a:pathLst>
          </a:custGeom>
          <a:noFill/>
          <a:ln w="0">
            <a:solidFill>
              <a:srgbClr val="000000"/>
            </a:solidFill>
            <a:round/>
            <a:headEnd/>
            <a:tailEnd/>
          </a:ln>
        </p:spPr>
        <p:txBody>
          <a:bodyPr/>
          <a:lstStyle/>
          <a:p>
            <a:endParaRPr lang="es-AR"/>
          </a:p>
        </p:txBody>
      </p:sp>
      <p:sp>
        <p:nvSpPr>
          <p:cNvPr id="6164" name="Freeform 226"/>
          <p:cNvSpPr>
            <a:spLocks/>
          </p:cNvSpPr>
          <p:nvPr/>
        </p:nvSpPr>
        <p:spPr bwMode="auto">
          <a:xfrm>
            <a:off x="1889125" y="1117600"/>
            <a:ext cx="411163" cy="1628775"/>
          </a:xfrm>
          <a:custGeom>
            <a:avLst/>
            <a:gdLst>
              <a:gd name="T0" fmla="*/ 2147483647 w 776"/>
              <a:gd name="T1" fmla="*/ 2147483647 h 3076"/>
              <a:gd name="T2" fmla="*/ 2147483647 w 776"/>
              <a:gd name="T3" fmla="*/ 2147483647 h 3076"/>
              <a:gd name="T4" fmla="*/ 2147483647 w 776"/>
              <a:gd name="T5" fmla="*/ 2147483647 h 3076"/>
              <a:gd name="T6" fmla="*/ 2147483647 w 776"/>
              <a:gd name="T7" fmla="*/ 2147483647 h 3076"/>
              <a:gd name="T8" fmla="*/ 2147483647 w 776"/>
              <a:gd name="T9" fmla="*/ 2147483647 h 3076"/>
              <a:gd name="T10" fmla="*/ 2147483647 w 776"/>
              <a:gd name="T11" fmla="*/ 2147483647 h 3076"/>
              <a:gd name="T12" fmla="*/ 2147483647 w 776"/>
              <a:gd name="T13" fmla="*/ 2147483647 h 3076"/>
              <a:gd name="T14" fmla="*/ 2147483647 w 776"/>
              <a:gd name="T15" fmla="*/ 2147483647 h 3076"/>
              <a:gd name="T16" fmla="*/ 2147483647 w 776"/>
              <a:gd name="T17" fmla="*/ 2147483647 h 3076"/>
              <a:gd name="T18" fmla="*/ 2147483647 w 776"/>
              <a:gd name="T19" fmla="*/ 2147483647 h 3076"/>
              <a:gd name="T20" fmla="*/ 2147483647 w 776"/>
              <a:gd name="T21" fmla="*/ 2147483647 h 3076"/>
              <a:gd name="T22" fmla="*/ 2147483647 w 776"/>
              <a:gd name="T23" fmla="*/ 2147483647 h 3076"/>
              <a:gd name="T24" fmla="*/ 2147483647 w 776"/>
              <a:gd name="T25" fmla="*/ 2147483647 h 3076"/>
              <a:gd name="T26" fmla="*/ 2147483647 w 776"/>
              <a:gd name="T27" fmla="*/ 2147483647 h 3076"/>
              <a:gd name="T28" fmla="*/ 2147483647 w 776"/>
              <a:gd name="T29" fmla="*/ 2147483647 h 3076"/>
              <a:gd name="T30" fmla="*/ 2147483647 w 776"/>
              <a:gd name="T31" fmla="*/ 2147483647 h 3076"/>
              <a:gd name="T32" fmla="*/ 2147483647 w 776"/>
              <a:gd name="T33" fmla="*/ 2147483647 h 3076"/>
              <a:gd name="T34" fmla="*/ 2147483647 w 776"/>
              <a:gd name="T35" fmla="*/ 2147483647 h 3076"/>
              <a:gd name="T36" fmla="*/ 2147483647 w 776"/>
              <a:gd name="T37" fmla="*/ 2147483647 h 3076"/>
              <a:gd name="T38" fmla="*/ 2147483647 w 776"/>
              <a:gd name="T39" fmla="*/ 2147483647 h 3076"/>
              <a:gd name="T40" fmla="*/ 2147483647 w 776"/>
              <a:gd name="T41" fmla="*/ 2147483647 h 3076"/>
              <a:gd name="T42" fmla="*/ 2147483647 w 776"/>
              <a:gd name="T43" fmla="*/ 2147483647 h 3076"/>
              <a:gd name="T44" fmla="*/ 2147483647 w 776"/>
              <a:gd name="T45" fmla="*/ 2147483647 h 3076"/>
              <a:gd name="T46" fmla="*/ 2147483647 w 776"/>
              <a:gd name="T47" fmla="*/ 2147483647 h 3076"/>
              <a:gd name="T48" fmla="*/ 2147483647 w 776"/>
              <a:gd name="T49" fmla="*/ 2147483647 h 3076"/>
              <a:gd name="T50" fmla="*/ 2147483647 w 776"/>
              <a:gd name="T51" fmla="*/ 2147483647 h 3076"/>
              <a:gd name="T52" fmla="*/ 2147483647 w 776"/>
              <a:gd name="T53" fmla="*/ 2147483647 h 3076"/>
              <a:gd name="T54" fmla="*/ 2147483647 w 776"/>
              <a:gd name="T55" fmla="*/ 2147483647 h 3076"/>
              <a:gd name="T56" fmla="*/ 2147483647 w 776"/>
              <a:gd name="T57" fmla="*/ 2147483647 h 3076"/>
              <a:gd name="T58" fmla="*/ 2147483647 w 776"/>
              <a:gd name="T59" fmla="*/ 2147483647 h 3076"/>
              <a:gd name="T60" fmla="*/ 2147483647 w 776"/>
              <a:gd name="T61" fmla="*/ 2147483647 h 3076"/>
              <a:gd name="T62" fmla="*/ 2147483647 w 776"/>
              <a:gd name="T63" fmla="*/ 2147483647 h 3076"/>
              <a:gd name="T64" fmla="*/ 2147483647 w 776"/>
              <a:gd name="T65" fmla="*/ 2147483647 h 3076"/>
              <a:gd name="T66" fmla="*/ 2147483647 w 776"/>
              <a:gd name="T67" fmla="*/ 2147483647 h 3076"/>
              <a:gd name="T68" fmla="*/ 2147483647 w 776"/>
              <a:gd name="T69" fmla="*/ 2147483647 h 3076"/>
              <a:gd name="T70" fmla="*/ 2147483647 w 776"/>
              <a:gd name="T71" fmla="*/ 2147483647 h 3076"/>
              <a:gd name="T72" fmla="*/ 2147483647 w 776"/>
              <a:gd name="T73" fmla="*/ 2147483647 h 3076"/>
              <a:gd name="T74" fmla="*/ 2147483647 w 776"/>
              <a:gd name="T75" fmla="*/ 2147483647 h 3076"/>
              <a:gd name="T76" fmla="*/ 2147483647 w 776"/>
              <a:gd name="T77" fmla="*/ 2147483647 h 3076"/>
              <a:gd name="T78" fmla="*/ 2147483647 w 776"/>
              <a:gd name="T79" fmla="*/ 2147483647 h 3076"/>
              <a:gd name="T80" fmla="*/ 2147483647 w 776"/>
              <a:gd name="T81" fmla="*/ 2147483647 h 3076"/>
              <a:gd name="T82" fmla="*/ 2147483647 w 776"/>
              <a:gd name="T83" fmla="*/ 2147483647 h 3076"/>
              <a:gd name="T84" fmla="*/ 2147483647 w 776"/>
              <a:gd name="T85" fmla="*/ 2147483647 h 3076"/>
              <a:gd name="T86" fmla="*/ 2147483647 w 776"/>
              <a:gd name="T87" fmla="*/ 2147483647 h 3076"/>
              <a:gd name="T88" fmla="*/ 2147483647 w 776"/>
              <a:gd name="T89" fmla="*/ 2147483647 h 3076"/>
              <a:gd name="T90" fmla="*/ 2147483647 w 776"/>
              <a:gd name="T91" fmla="*/ 2147483647 h 3076"/>
              <a:gd name="T92" fmla="*/ 2147483647 w 776"/>
              <a:gd name="T93" fmla="*/ 2147483647 h 3076"/>
              <a:gd name="T94" fmla="*/ 2147483647 w 776"/>
              <a:gd name="T95" fmla="*/ 2147483647 h 3076"/>
              <a:gd name="T96" fmla="*/ 2147483647 w 776"/>
              <a:gd name="T97" fmla="*/ 2147483647 h 3076"/>
              <a:gd name="T98" fmla="*/ 2147483647 w 776"/>
              <a:gd name="T99" fmla="*/ 2147483647 h 3076"/>
              <a:gd name="T100" fmla="*/ 2147483647 w 776"/>
              <a:gd name="T101" fmla="*/ 2147483647 h 3076"/>
              <a:gd name="T102" fmla="*/ 2147483647 w 776"/>
              <a:gd name="T103" fmla="*/ 2147483647 h 3076"/>
              <a:gd name="T104" fmla="*/ 2147483647 w 776"/>
              <a:gd name="T105" fmla="*/ 2147483647 h 3076"/>
              <a:gd name="T106" fmla="*/ 2147483647 w 776"/>
              <a:gd name="T107" fmla="*/ 2147483647 h 3076"/>
              <a:gd name="T108" fmla="*/ 2147483647 w 776"/>
              <a:gd name="T109" fmla="*/ 2147483647 h 3076"/>
              <a:gd name="T110" fmla="*/ 2147483647 w 776"/>
              <a:gd name="T111" fmla="*/ 2147483647 h 3076"/>
              <a:gd name="T112" fmla="*/ 2147483647 w 776"/>
              <a:gd name="T113" fmla="*/ 2147483647 h 3076"/>
              <a:gd name="T114" fmla="*/ 2147483647 w 776"/>
              <a:gd name="T115" fmla="*/ 2147483647 h 3076"/>
              <a:gd name="T116" fmla="*/ 2147483647 w 776"/>
              <a:gd name="T117" fmla="*/ 2147483647 h 3076"/>
              <a:gd name="T118" fmla="*/ 2147483647 w 776"/>
              <a:gd name="T119" fmla="*/ 2147483647 h 3076"/>
              <a:gd name="T120" fmla="*/ 0 w 776"/>
              <a:gd name="T121" fmla="*/ 2147483647 h 3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76"/>
              <a:gd name="T184" fmla="*/ 0 h 3076"/>
              <a:gd name="T185" fmla="*/ 776 w 776"/>
              <a:gd name="T186" fmla="*/ 3076 h 3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76" h="3076">
                <a:moveTo>
                  <a:pt x="520" y="0"/>
                </a:moveTo>
                <a:lnTo>
                  <a:pt x="520" y="8"/>
                </a:lnTo>
                <a:lnTo>
                  <a:pt x="529" y="8"/>
                </a:lnTo>
                <a:lnTo>
                  <a:pt x="529" y="13"/>
                </a:lnTo>
                <a:lnTo>
                  <a:pt x="534" y="13"/>
                </a:lnTo>
                <a:lnTo>
                  <a:pt x="534" y="17"/>
                </a:lnTo>
                <a:lnTo>
                  <a:pt x="538" y="17"/>
                </a:lnTo>
                <a:lnTo>
                  <a:pt x="538" y="26"/>
                </a:lnTo>
                <a:lnTo>
                  <a:pt x="547" y="26"/>
                </a:lnTo>
                <a:lnTo>
                  <a:pt x="547" y="34"/>
                </a:lnTo>
                <a:lnTo>
                  <a:pt x="556" y="34"/>
                </a:lnTo>
                <a:lnTo>
                  <a:pt x="556" y="43"/>
                </a:lnTo>
                <a:lnTo>
                  <a:pt x="561" y="43"/>
                </a:lnTo>
                <a:lnTo>
                  <a:pt x="561" y="47"/>
                </a:lnTo>
                <a:lnTo>
                  <a:pt x="565" y="47"/>
                </a:lnTo>
                <a:lnTo>
                  <a:pt x="565" y="51"/>
                </a:lnTo>
                <a:lnTo>
                  <a:pt x="570" y="51"/>
                </a:lnTo>
                <a:lnTo>
                  <a:pt x="570" y="55"/>
                </a:lnTo>
                <a:lnTo>
                  <a:pt x="578" y="55"/>
                </a:lnTo>
                <a:lnTo>
                  <a:pt x="578" y="64"/>
                </a:lnTo>
                <a:lnTo>
                  <a:pt x="582" y="64"/>
                </a:lnTo>
                <a:lnTo>
                  <a:pt x="582" y="68"/>
                </a:lnTo>
                <a:lnTo>
                  <a:pt x="587" y="68"/>
                </a:lnTo>
                <a:lnTo>
                  <a:pt x="587" y="73"/>
                </a:lnTo>
                <a:lnTo>
                  <a:pt x="591" y="73"/>
                </a:lnTo>
                <a:lnTo>
                  <a:pt x="591" y="77"/>
                </a:lnTo>
                <a:lnTo>
                  <a:pt x="596" y="77"/>
                </a:lnTo>
                <a:lnTo>
                  <a:pt x="596" y="85"/>
                </a:lnTo>
                <a:lnTo>
                  <a:pt x="601" y="85"/>
                </a:lnTo>
                <a:lnTo>
                  <a:pt x="601" y="90"/>
                </a:lnTo>
                <a:lnTo>
                  <a:pt x="605" y="90"/>
                </a:lnTo>
                <a:lnTo>
                  <a:pt x="605" y="94"/>
                </a:lnTo>
                <a:lnTo>
                  <a:pt x="614" y="94"/>
                </a:lnTo>
                <a:lnTo>
                  <a:pt x="614" y="98"/>
                </a:lnTo>
                <a:lnTo>
                  <a:pt x="618" y="97"/>
                </a:lnTo>
                <a:lnTo>
                  <a:pt x="619" y="107"/>
                </a:lnTo>
                <a:lnTo>
                  <a:pt x="623" y="105"/>
                </a:lnTo>
                <a:lnTo>
                  <a:pt x="623" y="110"/>
                </a:lnTo>
                <a:lnTo>
                  <a:pt x="628" y="110"/>
                </a:lnTo>
                <a:lnTo>
                  <a:pt x="628" y="114"/>
                </a:lnTo>
                <a:lnTo>
                  <a:pt x="632" y="114"/>
                </a:lnTo>
                <a:lnTo>
                  <a:pt x="632" y="122"/>
                </a:lnTo>
                <a:lnTo>
                  <a:pt x="637" y="122"/>
                </a:lnTo>
                <a:lnTo>
                  <a:pt x="637" y="127"/>
                </a:lnTo>
                <a:lnTo>
                  <a:pt x="640" y="127"/>
                </a:lnTo>
                <a:lnTo>
                  <a:pt x="640" y="131"/>
                </a:lnTo>
                <a:lnTo>
                  <a:pt x="645" y="131"/>
                </a:lnTo>
                <a:lnTo>
                  <a:pt x="645" y="135"/>
                </a:lnTo>
                <a:lnTo>
                  <a:pt x="649" y="135"/>
                </a:lnTo>
                <a:lnTo>
                  <a:pt x="649" y="140"/>
                </a:lnTo>
                <a:lnTo>
                  <a:pt x="654" y="140"/>
                </a:lnTo>
                <a:lnTo>
                  <a:pt x="654" y="148"/>
                </a:lnTo>
                <a:lnTo>
                  <a:pt x="658" y="148"/>
                </a:lnTo>
                <a:lnTo>
                  <a:pt x="658" y="152"/>
                </a:lnTo>
                <a:lnTo>
                  <a:pt x="663" y="152"/>
                </a:lnTo>
                <a:lnTo>
                  <a:pt x="663" y="157"/>
                </a:lnTo>
                <a:lnTo>
                  <a:pt x="672" y="157"/>
                </a:lnTo>
                <a:lnTo>
                  <a:pt x="672" y="165"/>
                </a:lnTo>
                <a:lnTo>
                  <a:pt x="676" y="165"/>
                </a:lnTo>
                <a:lnTo>
                  <a:pt x="676" y="169"/>
                </a:lnTo>
                <a:lnTo>
                  <a:pt x="685" y="169"/>
                </a:lnTo>
                <a:lnTo>
                  <a:pt x="685" y="178"/>
                </a:lnTo>
                <a:lnTo>
                  <a:pt x="693" y="178"/>
                </a:lnTo>
                <a:lnTo>
                  <a:pt x="693" y="187"/>
                </a:lnTo>
                <a:lnTo>
                  <a:pt x="698" y="187"/>
                </a:lnTo>
                <a:lnTo>
                  <a:pt x="698" y="191"/>
                </a:lnTo>
                <a:lnTo>
                  <a:pt x="702" y="191"/>
                </a:lnTo>
                <a:lnTo>
                  <a:pt x="702" y="195"/>
                </a:lnTo>
                <a:lnTo>
                  <a:pt x="707" y="195"/>
                </a:lnTo>
                <a:lnTo>
                  <a:pt x="707" y="199"/>
                </a:lnTo>
                <a:lnTo>
                  <a:pt x="711" y="199"/>
                </a:lnTo>
                <a:lnTo>
                  <a:pt x="711" y="204"/>
                </a:lnTo>
                <a:lnTo>
                  <a:pt x="716" y="204"/>
                </a:lnTo>
                <a:lnTo>
                  <a:pt x="716" y="208"/>
                </a:lnTo>
                <a:lnTo>
                  <a:pt x="720" y="208"/>
                </a:lnTo>
                <a:lnTo>
                  <a:pt x="720" y="212"/>
                </a:lnTo>
                <a:lnTo>
                  <a:pt x="716" y="212"/>
                </a:lnTo>
                <a:lnTo>
                  <a:pt x="716" y="225"/>
                </a:lnTo>
                <a:lnTo>
                  <a:pt x="712" y="225"/>
                </a:lnTo>
                <a:lnTo>
                  <a:pt x="712" y="242"/>
                </a:lnTo>
                <a:lnTo>
                  <a:pt x="707" y="242"/>
                </a:lnTo>
                <a:lnTo>
                  <a:pt x="707" y="255"/>
                </a:lnTo>
                <a:lnTo>
                  <a:pt x="704" y="255"/>
                </a:lnTo>
                <a:lnTo>
                  <a:pt x="704" y="272"/>
                </a:lnTo>
                <a:lnTo>
                  <a:pt x="700" y="272"/>
                </a:lnTo>
                <a:lnTo>
                  <a:pt x="700" y="285"/>
                </a:lnTo>
                <a:lnTo>
                  <a:pt x="695" y="285"/>
                </a:lnTo>
                <a:lnTo>
                  <a:pt x="695" y="302"/>
                </a:lnTo>
                <a:lnTo>
                  <a:pt x="691" y="302"/>
                </a:lnTo>
                <a:lnTo>
                  <a:pt x="691" y="315"/>
                </a:lnTo>
                <a:lnTo>
                  <a:pt x="686" y="315"/>
                </a:lnTo>
                <a:lnTo>
                  <a:pt x="687" y="332"/>
                </a:lnTo>
                <a:lnTo>
                  <a:pt x="682" y="332"/>
                </a:lnTo>
                <a:lnTo>
                  <a:pt x="682" y="349"/>
                </a:lnTo>
                <a:lnTo>
                  <a:pt x="678" y="349"/>
                </a:lnTo>
                <a:lnTo>
                  <a:pt x="678" y="362"/>
                </a:lnTo>
                <a:lnTo>
                  <a:pt x="673" y="362"/>
                </a:lnTo>
                <a:lnTo>
                  <a:pt x="674" y="379"/>
                </a:lnTo>
                <a:lnTo>
                  <a:pt x="669" y="380"/>
                </a:lnTo>
                <a:lnTo>
                  <a:pt x="669" y="393"/>
                </a:lnTo>
                <a:lnTo>
                  <a:pt x="666" y="393"/>
                </a:lnTo>
                <a:lnTo>
                  <a:pt x="666" y="410"/>
                </a:lnTo>
                <a:lnTo>
                  <a:pt x="661" y="410"/>
                </a:lnTo>
                <a:lnTo>
                  <a:pt x="661" y="423"/>
                </a:lnTo>
                <a:lnTo>
                  <a:pt x="657" y="423"/>
                </a:lnTo>
                <a:lnTo>
                  <a:pt x="657" y="440"/>
                </a:lnTo>
                <a:lnTo>
                  <a:pt x="653" y="440"/>
                </a:lnTo>
                <a:lnTo>
                  <a:pt x="653" y="457"/>
                </a:lnTo>
                <a:lnTo>
                  <a:pt x="648" y="457"/>
                </a:lnTo>
                <a:lnTo>
                  <a:pt x="648" y="470"/>
                </a:lnTo>
                <a:lnTo>
                  <a:pt x="644" y="470"/>
                </a:lnTo>
                <a:lnTo>
                  <a:pt x="644" y="487"/>
                </a:lnTo>
                <a:lnTo>
                  <a:pt x="639" y="487"/>
                </a:lnTo>
                <a:lnTo>
                  <a:pt x="640" y="500"/>
                </a:lnTo>
                <a:lnTo>
                  <a:pt x="635" y="500"/>
                </a:lnTo>
                <a:lnTo>
                  <a:pt x="635" y="517"/>
                </a:lnTo>
                <a:lnTo>
                  <a:pt x="632" y="517"/>
                </a:lnTo>
                <a:lnTo>
                  <a:pt x="632" y="530"/>
                </a:lnTo>
                <a:lnTo>
                  <a:pt x="626" y="530"/>
                </a:lnTo>
                <a:lnTo>
                  <a:pt x="626" y="547"/>
                </a:lnTo>
                <a:lnTo>
                  <a:pt x="623" y="547"/>
                </a:lnTo>
                <a:lnTo>
                  <a:pt x="623" y="560"/>
                </a:lnTo>
                <a:lnTo>
                  <a:pt x="619" y="560"/>
                </a:lnTo>
                <a:lnTo>
                  <a:pt x="619" y="577"/>
                </a:lnTo>
                <a:lnTo>
                  <a:pt x="614" y="577"/>
                </a:lnTo>
                <a:lnTo>
                  <a:pt x="614" y="594"/>
                </a:lnTo>
                <a:lnTo>
                  <a:pt x="610" y="594"/>
                </a:lnTo>
                <a:lnTo>
                  <a:pt x="610" y="607"/>
                </a:lnTo>
                <a:lnTo>
                  <a:pt x="605" y="607"/>
                </a:lnTo>
                <a:lnTo>
                  <a:pt x="606" y="624"/>
                </a:lnTo>
                <a:lnTo>
                  <a:pt x="601" y="624"/>
                </a:lnTo>
                <a:lnTo>
                  <a:pt x="601" y="637"/>
                </a:lnTo>
                <a:lnTo>
                  <a:pt x="597" y="637"/>
                </a:lnTo>
                <a:lnTo>
                  <a:pt x="597" y="654"/>
                </a:lnTo>
                <a:lnTo>
                  <a:pt x="592" y="654"/>
                </a:lnTo>
                <a:lnTo>
                  <a:pt x="592" y="667"/>
                </a:lnTo>
                <a:lnTo>
                  <a:pt x="589" y="667"/>
                </a:lnTo>
                <a:lnTo>
                  <a:pt x="589" y="684"/>
                </a:lnTo>
                <a:lnTo>
                  <a:pt x="584" y="684"/>
                </a:lnTo>
                <a:lnTo>
                  <a:pt x="585" y="709"/>
                </a:lnTo>
                <a:lnTo>
                  <a:pt x="580" y="709"/>
                </a:lnTo>
                <a:lnTo>
                  <a:pt x="580" y="728"/>
                </a:lnTo>
                <a:lnTo>
                  <a:pt x="576" y="728"/>
                </a:lnTo>
                <a:lnTo>
                  <a:pt x="576" y="749"/>
                </a:lnTo>
                <a:lnTo>
                  <a:pt x="571" y="749"/>
                </a:lnTo>
                <a:lnTo>
                  <a:pt x="572" y="758"/>
                </a:lnTo>
                <a:lnTo>
                  <a:pt x="567" y="758"/>
                </a:lnTo>
                <a:lnTo>
                  <a:pt x="567" y="766"/>
                </a:lnTo>
                <a:lnTo>
                  <a:pt x="563" y="766"/>
                </a:lnTo>
                <a:lnTo>
                  <a:pt x="563" y="779"/>
                </a:lnTo>
                <a:lnTo>
                  <a:pt x="558" y="779"/>
                </a:lnTo>
                <a:lnTo>
                  <a:pt x="558" y="796"/>
                </a:lnTo>
                <a:lnTo>
                  <a:pt x="554" y="796"/>
                </a:lnTo>
                <a:lnTo>
                  <a:pt x="554" y="809"/>
                </a:lnTo>
                <a:lnTo>
                  <a:pt x="549" y="809"/>
                </a:lnTo>
                <a:lnTo>
                  <a:pt x="549" y="826"/>
                </a:lnTo>
                <a:lnTo>
                  <a:pt x="546" y="826"/>
                </a:lnTo>
                <a:lnTo>
                  <a:pt x="546" y="835"/>
                </a:lnTo>
                <a:lnTo>
                  <a:pt x="542" y="835"/>
                </a:lnTo>
                <a:lnTo>
                  <a:pt x="542" y="839"/>
                </a:lnTo>
                <a:lnTo>
                  <a:pt x="537" y="839"/>
                </a:lnTo>
                <a:lnTo>
                  <a:pt x="537" y="848"/>
                </a:lnTo>
                <a:lnTo>
                  <a:pt x="533" y="848"/>
                </a:lnTo>
                <a:lnTo>
                  <a:pt x="533" y="856"/>
                </a:lnTo>
                <a:lnTo>
                  <a:pt x="528" y="856"/>
                </a:lnTo>
                <a:lnTo>
                  <a:pt x="528" y="861"/>
                </a:lnTo>
                <a:lnTo>
                  <a:pt x="524" y="861"/>
                </a:lnTo>
                <a:lnTo>
                  <a:pt x="524" y="873"/>
                </a:lnTo>
                <a:lnTo>
                  <a:pt x="519" y="873"/>
                </a:lnTo>
                <a:lnTo>
                  <a:pt x="519" y="878"/>
                </a:lnTo>
                <a:lnTo>
                  <a:pt x="510" y="878"/>
                </a:lnTo>
                <a:lnTo>
                  <a:pt x="510" y="886"/>
                </a:lnTo>
                <a:lnTo>
                  <a:pt x="506" y="886"/>
                </a:lnTo>
                <a:lnTo>
                  <a:pt x="506" y="890"/>
                </a:lnTo>
                <a:lnTo>
                  <a:pt x="498" y="890"/>
                </a:lnTo>
                <a:lnTo>
                  <a:pt x="498" y="899"/>
                </a:lnTo>
                <a:lnTo>
                  <a:pt x="493" y="899"/>
                </a:lnTo>
                <a:lnTo>
                  <a:pt x="493" y="903"/>
                </a:lnTo>
                <a:lnTo>
                  <a:pt x="489" y="903"/>
                </a:lnTo>
                <a:lnTo>
                  <a:pt x="489" y="908"/>
                </a:lnTo>
                <a:lnTo>
                  <a:pt x="484" y="908"/>
                </a:lnTo>
                <a:lnTo>
                  <a:pt x="484" y="912"/>
                </a:lnTo>
                <a:lnTo>
                  <a:pt x="471" y="912"/>
                </a:lnTo>
                <a:lnTo>
                  <a:pt x="471" y="916"/>
                </a:lnTo>
                <a:lnTo>
                  <a:pt x="466" y="916"/>
                </a:lnTo>
                <a:lnTo>
                  <a:pt x="466" y="920"/>
                </a:lnTo>
                <a:lnTo>
                  <a:pt x="462" y="920"/>
                </a:lnTo>
                <a:lnTo>
                  <a:pt x="462" y="925"/>
                </a:lnTo>
                <a:lnTo>
                  <a:pt x="457" y="925"/>
                </a:lnTo>
                <a:lnTo>
                  <a:pt x="457" y="929"/>
                </a:lnTo>
                <a:lnTo>
                  <a:pt x="453" y="929"/>
                </a:lnTo>
                <a:lnTo>
                  <a:pt x="453" y="933"/>
                </a:lnTo>
                <a:lnTo>
                  <a:pt x="448" y="933"/>
                </a:lnTo>
                <a:lnTo>
                  <a:pt x="448" y="937"/>
                </a:lnTo>
                <a:lnTo>
                  <a:pt x="445" y="937"/>
                </a:lnTo>
                <a:lnTo>
                  <a:pt x="445" y="960"/>
                </a:lnTo>
                <a:lnTo>
                  <a:pt x="450" y="960"/>
                </a:lnTo>
                <a:lnTo>
                  <a:pt x="450" y="965"/>
                </a:lnTo>
                <a:lnTo>
                  <a:pt x="453" y="963"/>
                </a:lnTo>
                <a:lnTo>
                  <a:pt x="453" y="982"/>
                </a:lnTo>
                <a:lnTo>
                  <a:pt x="458" y="980"/>
                </a:lnTo>
                <a:lnTo>
                  <a:pt x="458" y="985"/>
                </a:lnTo>
                <a:lnTo>
                  <a:pt x="462" y="985"/>
                </a:lnTo>
                <a:lnTo>
                  <a:pt x="462" y="1006"/>
                </a:lnTo>
                <a:lnTo>
                  <a:pt x="458" y="1007"/>
                </a:lnTo>
                <a:lnTo>
                  <a:pt x="458" y="1012"/>
                </a:lnTo>
                <a:lnTo>
                  <a:pt x="453" y="1012"/>
                </a:lnTo>
                <a:lnTo>
                  <a:pt x="453" y="1024"/>
                </a:lnTo>
                <a:lnTo>
                  <a:pt x="450" y="1024"/>
                </a:lnTo>
                <a:lnTo>
                  <a:pt x="450" y="1033"/>
                </a:lnTo>
                <a:lnTo>
                  <a:pt x="446" y="1033"/>
                </a:lnTo>
                <a:lnTo>
                  <a:pt x="446" y="1054"/>
                </a:lnTo>
                <a:lnTo>
                  <a:pt x="450" y="1054"/>
                </a:lnTo>
                <a:lnTo>
                  <a:pt x="450" y="1059"/>
                </a:lnTo>
                <a:lnTo>
                  <a:pt x="455" y="1059"/>
                </a:lnTo>
                <a:lnTo>
                  <a:pt x="455" y="1067"/>
                </a:lnTo>
                <a:lnTo>
                  <a:pt x="450" y="1067"/>
                </a:lnTo>
                <a:lnTo>
                  <a:pt x="450" y="1084"/>
                </a:lnTo>
                <a:lnTo>
                  <a:pt x="455" y="1084"/>
                </a:lnTo>
                <a:lnTo>
                  <a:pt x="455" y="1097"/>
                </a:lnTo>
                <a:lnTo>
                  <a:pt x="458" y="1097"/>
                </a:lnTo>
                <a:lnTo>
                  <a:pt x="458" y="1101"/>
                </a:lnTo>
                <a:lnTo>
                  <a:pt x="464" y="1101"/>
                </a:lnTo>
                <a:lnTo>
                  <a:pt x="464" y="1110"/>
                </a:lnTo>
                <a:lnTo>
                  <a:pt x="472" y="1110"/>
                </a:lnTo>
                <a:lnTo>
                  <a:pt x="472" y="1118"/>
                </a:lnTo>
                <a:lnTo>
                  <a:pt x="481" y="1118"/>
                </a:lnTo>
                <a:lnTo>
                  <a:pt x="481" y="1136"/>
                </a:lnTo>
                <a:lnTo>
                  <a:pt x="486" y="1136"/>
                </a:lnTo>
                <a:lnTo>
                  <a:pt x="486" y="1144"/>
                </a:lnTo>
                <a:lnTo>
                  <a:pt x="490" y="1143"/>
                </a:lnTo>
                <a:lnTo>
                  <a:pt x="491" y="1170"/>
                </a:lnTo>
                <a:lnTo>
                  <a:pt x="495" y="1170"/>
                </a:lnTo>
                <a:lnTo>
                  <a:pt x="495" y="1178"/>
                </a:lnTo>
                <a:lnTo>
                  <a:pt x="491" y="1178"/>
                </a:lnTo>
                <a:lnTo>
                  <a:pt x="491" y="1212"/>
                </a:lnTo>
                <a:lnTo>
                  <a:pt x="486" y="1212"/>
                </a:lnTo>
                <a:lnTo>
                  <a:pt x="486" y="1217"/>
                </a:lnTo>
                <a:lnTo>
                  <a:pt x="482" y="1217"/>
                </a:lnTo>
                <a:lnTo>
                  <a:pt x="482" y="1238"/>
                </a:lnTo>
                <a:lnTo>
                  <a:pt x="477" y="1238"/>
                </a:lnTo>
                <a:lnTo>
                  <a:pt x="479" y="1247"/>
                </a:lnTo>
                <a:lnTo>
                  <a:pt x="482" y="1247"/>
                </a:lnTo>
                <a:lnTo>
                  <a:pt x="482" y="1251"/>
                </a:lnTo>
                <a:lnTo>
                  <a:pt x="479" y="1251"/>
                </a:lnTo>
                <a:lnTo>
                  <a:pt x="479" y="1268"/>
                </a:lnTo>
                <a:lnTo>
                  <a:pt x="474" y="1268"/>
                </a:lnTo>
                <a:lnTo>
                  <a:pt x="474" y="1281"/>
                </a:lnTo>
                <a:lnTo>
                  <a:pt x="479" y="1281"/>
                </a:lnTo>
                <a:lnTo>
                  <a:pt x="479" y="1298"/>
                </a:lnTo>
                <a:lnTo>
                  <a:pt x="482" y="1298"/>
                </a:lnTo>
                <a:lnTo>
                  <a:pt x="482" y="1307"/>
                </a:lnTo>
                <a:lnTo>
                  <a:pt x="488" y="1307"/>
                </a:lnTo>
                <a:lnTo>
                  <a:pt x="488" y="1315"/>
                </a:lnTo>
                <a:lnTo>
                  <a:pt x="493" y="1315"/>
                </a:lnTo>
                <a:lnTo>
                  <a:pt x="493" y="1319"/>
                </a:lnTo>
                <a:lnTo>
                  <a:pt x="496" y="1319"/>
                </a:lnTo>
                <a:lnTo>
                  <a:pt x="496" y="1328"/>
                </a:lnTo>
                <a:lnTo>
                  <a:pt x="501" y="1328"/>
                </a:lnTo>
                <a:lnTo>
                  <a:pt x="501" y="1332"/>
                </a:lnTo>
                <a:lnTo>
                  <a:pt x="505" y="1332"/>
                </a:lnTo>
                <a:lnTo>
                  <a:pt x="505" y="1336"/>
                </a:lnTo>
                <a:lnTo>
                  <a:pt x="510" y="1336"/>
                </a:lnTo>
                <a:lnTo>
                  <a:pt x="510" y="1345"/>
                </a:lnTo>
                <a:lnTo>
                  <a:pt x="514" y="1345"/>
                </a:lnTo>
                <a:lnTo>
                  <a:pt x="514" y="1349"/>
                </a:lnTo>
                <a:lnTo>
                  <a:pt x="519" y="1349"/>
                </a:lnTo>
                <a:lnTo>
                  <a:pt x="519" y="1354"/>
                </a:lnTo>
                <a:lnTo>
                  <a:pt x="524" y="1354"/>
                </a:lnTo>
                <a:lnTo>
                  <a:pt x="524" y="1358"/>
                </a:lnTo>
                <a:lnTo>
                  <a:pt x="533" y="1358"/>
                </a:lnTo>
                <a:lnTo>
                  <a:pt x="533" y="1362"/>
                </a:lnTo>
                <a:lnTo>
                  <a:pt x="537" y="1361"/>
                </a:lnTo>
                <a:lnTo>
                  <a:pt x="537" y="1365"/>
                </a:lnTo>
                <a:lnTo>
                  <a:pt x="551" y="1365"/>
                </a:lnTo>
                <a:lnTo>
                  <a:pt x="551" y="1369"/>
                </a:lnTo>
                <a:lnTo>
                  <a:pt x="554" y="1369"/>
                </a:lnTo>
                <a:lnTo>
                  <a:pt x="554" y="1374"/>
                </a:lnTo>
                <a:lnTo>
                  <a:pt x="560" y="1374"/>
                </a:lnTo>
                <a:lnTo>
                  <a:pt x="560" y="1378"/>
                </a:lnTo>
                <a:lnTo>
                  <a:pt x="568" y="1378"/>
                </a:lnTo>
                <a:lnTo>
                  <a:pt x="568" y="1382"/>
                </a:lnTo>
                <a:lnTo>
                  <a:pt x="573" y="1382"/>
                </a:lnTo>
                <a:lnTo>
                  <a:pt x="573" y="1386"/>
                </a:lnTo>
                <a:lnTo>
                  <a:pt x="577" y="1386"/>
                </a:lnTo>
                <a:lnTo>
                  <a:pt x="577" y="1391"/>
                </a:lnTo>
                <a:lnTo>
                  <a:pt x="582" y="1391"/>
                </a:lnTo>
                <a:lnTo>
                  <a:pt x="582" y="1399"/>
                </a:lnTo>
                <a:lnTo>
                  <a:pt x="586" y="1399"/>
                </a:lnTo>
                <a:lnTo>
                  <a:pt x="586" y="1408"/>
                </a:lnTo>
                <a:lnTo>
                  <a:pt x="591" y="1408"/>
                </a:lnTo>
                <a:lnTo>
                  <a:pt x="591" y="1412"/>
                </a:lnTo>
                <a:lnTo>
                  <a:pt x="596" y="1412"/>
                </a:lnTo>
                <a:lnTo>
                  <a:pt x="596" y="1429"/>
                </a:lnTo>
                <a:lnTo>
                  <a:pt x="600" y="1429"/>
                </a:lnTo>
                <a:lnTo>
                  <a:pt x="600" y="1446"/>
                </a:lnTo>
                <a:lnTo>
                  <a:pt x="605" y="1446"/>
                </a:lnTo>
                <a:lnTo>
                  <a:pt x="605" y="1450"/>
                </a:lnTo>
                <a:lnTo>
                  <a:pt x="609" y="1450"/>
                </a:lnTo>
                <a:lnTo>
                  <a:pt x="609" y="1455"/>
                </a:lnTo>
                <a:lnTo>
                  <a:pt x="614" y="1455"/>
                </a:lnTo>
                <a:lnTo>
                  <a:pt x="614" y="1459"/>
                </a:lnTo>
                <a:lnTo>
                  <a:pt x="619" y="1459"/>
                </a:lnTo>
                <a:lnTo>
                  <a:pt x="619" y="1468"/>
                </a:lnTo>
                <a:lnTo>
                  <a:pt x="628" y="1468"/>
                </a:lnTo>
                <a:lnTo>
                  <a:pt x="628" y="1476"/>
                </a:lnTo>
                <a:lnTo>
                  <a:pt x="632" y="1476"/>
                </a:lnTo>
                <a:lnTo>
                  <a:pt x="632" y="1485"/>
                </a:lnTo>
                <a:lnTo>
                  <a:pt x="637" y="1485"/>
                </a:lnTo>
                <a:lnTo>
                  <a:pt x="637" y="1493"/>
                </a:lnTo>
                <a:lnTo>
                  <a:pt x="642" y="1493"/>
                </a:lnTo>
                <a:lnTo>
                  <a:pt x="642" y="1497"/>
                </a:lnTo>
                <a:lnTo>
                  <a:pt x="645" y="1497"/>
                </a:lnTo>
                <a:lnTo>
                  <a:pt x="647" y="1549"/>
                </a:lnTo>
                <a:lnTo>
                  <a:pt x="650" y="1549"/>
                </a:lnTo>
                <a:lnTo>
                  <a:pt x="650" y="1562"/>
                </a:lnTo>
                <a:lnTo>
                  <a:pt x="656" y="1562"/>
                </a:lnTo>
                <a:lnTo>
                  <a:pt x="656" y="1583"/>
                </a:lnTo>
                <a:lnTo>
                  <a:pt x="650" y="1583"/>
                </a:lnTo>
                <a:lnTo>
                  <a:pt x="652" y="1600"/>
                </a:lnTo>
                <a:lnTo>
                  <a:pt x="647" y="1600"/>
                </a:lnTo>
                <a:lnTo>
                  <a:pt x="647" y="1609"/>
                </a:lnTo>
                <a:lnTo>
                  <a:pt x="652" y="1609"/>
                </a:lnTo>
                <a:lnTo>
                  <a:pt x="652" y="1617"/>
                </a:lnTo>
                <a:lnTo>
                  <a:pt x="656" y="1617"/>
                </a:lnTo>
                <a:lnTo>
                  <a:pt x="656" y="1621"/>
                </a:lnTo>
                <a:lnTo>
                  <a:pt x="661" y="1621"/>
                </a:lnTo>
                <a:lnTo>
                  <a:pt x="661" y="1626"/>
                </a:lnTo>
                <a:lnTo>
                  <a:pt x="669" y="1626"/>
                </a:lnTo>
                <a:lnTo>
                  <a:pt x="669" y="1647"/>
                </a:lnTo>
                <a:lnTo>
                  <a:pt x="652" y="1647"/>
                </a:lnTo>
                <a:lnTo>
                  <a:pt x="652" y="1656"/>
                </a:lnTo>
                <a:lnTo>
                  <a:pt x="657" y="1656"/>
                </a:lnTo>
                <a:lnTo>
                  <a:pt x="657" y="1660"/>
                </a:lnTo>
                <a:lnTo>
                  <a:pt x="666" y="1660"/>
                </a:lnTo>
                <a:lnTo>
                  <a:pt x="666" y="1664"/>
                </a:lnTo>
                <a:lnTo>
                  <a:pt x="674" y="1664"/>
                </a:lnTo>
                <a:lnTo>
                  <a:pt x="674" y="1677"/>
                </a:lnTo>
                <a:lnTo>
                  <a:pt x="669" y="1677"/>
                </a:lnTo>
                <a:lnTo>
                  <a:pt x="669" y="1681"/>
                </a:lnTo>
                <a:lnTo>
                  <a:pt x="666" y="1681"/>
                </a:lnTo>
                <a:lnTo>
                  <a:pt x="666" y="1686"/>
                </a:lnTo>
                <a:lnTo>
                  <a:pt x="652" y="1686"/>
                </a:lnTo>
                <a:lnTo>
                  <a:pt x="652" y="1690"/>
                </a:lnTo>
                <a:lnTo>
                  <a:pt x="648" y="1690"/>
                </a:lnTo>
                <a:lnTo>
                  <a:pt x="648" y="1694"/>
                </a:lnTo>
                <a:lnTo>
                  <a:pt x="639" y="1694"/>
                </a:lnTo>
                <a:lnTo>
                  <a:pt x="639" y="1715"/>
                </a:lnTo>
                <a:lnTo>
                  <a:pt x="643" y="1715"/>
                </a:lnTo>
                <a:lnTo>
                  <a:pt x="643" y="1720"/>
                </a:lnTo>
                <a:lnTo>
                  <a:pt x="648" y="1720"/>
                </a:lnTo>
                <a:lnTo>
                  <a:pt x="648" y="1724"/>
                </a:lnTo>
                <a:lnTo>
                  <a:pt x="666" y="1724"/>
                </a:lnTo>
                <a:lnTo>
                  <a:pt x="666" y="1728"/>
                </a:lnTo>
                <a:lnTo>
                  <a:pt x="671" y="1728"/>
                </a:lnTo>
                <a:lnTo>
                  <a:pt x="671" y="1733"/>
                </a:lnTo>
                <a:lnTo>
                  <a:pt x="680" y="1733"/>
                </a:lnTo>
                <a:lnTo>
                  <a:pt x="680" y="1737"/>
                </a:lnTo>
                <a:lnTo>
                  <a:pt x="693" y="1737"/>
                </a:lnTo>
                <a:lnTo>
                  <a:pt x="693" y="1741"/>
                </a:lnTo>
                <a:lnTo>
                  <a:pt x="697" y="1741"/>
                </a:lnTo>
                <a:lnTo>
                  <a:pt x="697" y="1745"/>
                </a:lnTo>
                <a:lnTo>
                  <a:pt x="711" y="1745"/>
                </a:lnTo>
                <a:lnTo>
                  <a:pt x="711" y="1750"/>
                </a:lnTo>
                <a:lnTo>
                  <a:pt x="716" y="1750"/>
                </a:lnTo>
                <a:lnTo>
                  <a:pt x="716" y="1754"/>
                </a:lnTo>
                <a:lnTo>
                  <a:pt x="720" y="1754"/>
                </a:lnTo>
                <a:lnTo>
                  <a:pt x="720" y="1758"/>
                </a:lnTo>
                <a:lnTo>
                  <a:pt x="725" y="1758"/>
                </a:lnTo>
                <a:lnTo>
                  <a:pt x="725" y="1763"/>
                </a:lnTo>
                <a:lnTo>
                  <a:pt x="729" y="1763"/>
                </a:lnTo>
                <a:lnTo>
                  <a:pt x="729" y="1775"/>
                </a:lnTo>
                <a:lnTo>
                  <a:pt x="734" y="1775"/>
                </a:lnTo>
                <a:lnTo>
                  <a:pt x="734" y="1780"/>
                </a:lnTo>
                <a:lnTo>
                  <a:pt x="739" y="1780"/>
                </a:lnTo>
                <a:lnTo>
                  <a:pt x="739" y="1784"/>
                </a:lnTo>
                <a:lnTo>
                  <a:pt x="743" y="1784"/>
                </a:lnTo>
                <a:lnTo>
                  <a:pt x="743" y="1788"/>
                </a:lnTo>
                <a:lnTo>
                  <a:pt x="748" y="1788"/>
                </a:lnTo>
                <a:lnTo>
                  <a:pt x="748" y="1797"/>
                </a:lnTo>
                <a:lnTo>
                  <a:pt x="752" y="1795"/>
                </a:lnTo>
                <a:lnTo>
                  <a:pt x="753" y="1800"/>
                </a:lnTo>
                <a:lnTo>
                  <a:pt x="757" y="1800"/>
                </a:lnTo>
                <a:lnTo>
                  <a:pt x="757" y="1812"/>
                </a:lnTo>
                <a:lnTo>
                  <a:pt x="762" y="1812"/>
                </a:lnTo>
                <a:lnTo>
                  <a:pt x="762" y="1821"/>
                </a:lnTo>
                <a:lnTo>
                  <a:pt x="765" y="1821"/>
                </a:lnTo>
                <a:lnTo>
                  <a:pt x="765" y="1825"/>
                </a:lnTo>
                <a:lnTo>
                  <a:pt x="770" y="1825"/>
                </a:lnTo>
                <a:lnTo>
                  <a:pt x="770" y="1851"/>
                </a:lnTo>
                <a:lnTo>
                  <a:pt x="767" y="1851"/>
                </a:lnTo>
                <a:lnTo>
                  <a:pt x="767" y="1868"/>
                </a:lnTo>
                <a:lnTo>
                  <a:pt x="762" y="1868"/>
                </a:lnTo>
                <a:lnTo>
                  <a:pt x="763" y="1889"/>
                </a:lnTo>
                <a:lnTo>
                  <a:pt x="767" y="1889"/>
                </a:lnTo>
                <a:lnTo>
                  <a:pt x="767" y="1906"/>
                </a:lnTo>
                <a:lnTo>
                  <a:pt x="772" y="1906"/>
                </a:lnTo>
                <a:lnTo>
                  <a:pt x="772" y="1911"/>
                </a:lnTo>
                <a:lnTo>
                  <a:pt x="776" y="1911"/>
                </a:lnTo>
                <a:lnTo>
                  <a:pt x="776" y="1915"/>
                </a:lnTo>
                <a:lnTo>
                  <a:pt x="772" y="1915"/>
                </a:lnTo>
                <a:lnTo>
                  <a:pt x="772" y="1919"/>
                </a:lnTo>
                <a:lnTo>
                  <a:pt x="767" y="1919"/>
                </a:lnTo>
                <a:lnTo>
                  <a:pt x="767" y="1932"/>
                </a:lnTo>
                <a:lnTo>
                  <a:pt x="763" y="1933"/>
                </a:lnTo>
                <a:lnTo>
                  <a:pt x="763" y="1972"/>
                </a:lnTo>
                <a:lnTo>
                  <a:pt x="759" y="1972"/>
                </a:lnTo>
                <a:lnTo>
                  <a:pt x="759" y="1985"/>
                </a:lnTo>
                <a:lnTo>
                  <a:pt x="754" y="1985"/>
                </a:lnTo>
                <a:lnTo>
                  <a:pt x="754" y="1989"/>
                </a:lnTo>
                <a:lnTo>
                  <a:pt x="750" y="1989"/>
                </a:lnTo>
                <a:lnTo>
                  <a:pt x="750" y="1998"/>
                </a:lnTo>
                <a:lnTo>
                  <a:pt x="741" y="1998"/>
                </a:lnTo>
                <a:lnTo>
                  <a:pt x="741" y="2006"/>
                </a:lnTo>
                <a:lnTo>
                  <a:pt x="733" y="2006"/>
                </a:lnTo>
                <a:lnTo>
                  <a:pt x="733" y="2010"/>
                </a:lnTo>
                <a:lnTo>
                  <a:pt x="724" y="2010"/>
                </a:lnTo>
                <a:lnTo>
                  <a:pt x="724" y="2015"/>
                </a:lnTo>
                <a:lnTo>
                  <a:pt x="719" y="2015"/>
                </a:lnTo>
                <a:lnTo>
                  <a:pt x="719" y="2023"/>
                </a:lnTo>
                <a:lnTo>
                  <a:pt x="715" y="2023"/>
                </a:lnTo>
                <a:lnTo>
                  <a:pt x="715" y="2028"/>
                </a:lnTo>
                <a:lnTo>
                  <a:pt x="710" y="2028"/>
                </a:lnTo>
                <a:lnTo>
                  <a:pt x="710" y="2036"/>
                </a:lnTo>
                <a:lnTo>
                  <a:pt x="706" y="2036"/>
                </a:lnTo>
                <a:lnTo>
                  <a:pt x="706" y="2045"/>
                </a:lnTo>
                <a:lnTo>
                  <a:pt x="701" y="2045"/>
                </a:lnTo>
                <a:lnTo>
                  <a:pt x="701" y="2049"/>
                </a:lnTo>
                <a:lnTo>
                  <a:pt x="697" y="2049"/>
                </a:lnTo>
                <a:lnTo>
                  <a:pt x="697" y="2053"/>
                </a:lnTo>
                <a:lnTo>
                  <a:pt x="692" y="2053"/>
                </a:lnTo>
                <a:lnTo>
                  <a:pt x="692" y="2057"/>
                </a:lnTo>
                <a:lnTo>
                  <a:pt x="678" y="2057"/>
                </a:lnTo>
                <a:lnTo>
                  <a:pt x="678" y="2062"/>
                </a:lnTo>
                <a:lnTo>
                  <a:pt x="666" y="2062"/>
                </a:lnTo>
                <a:lnTo>
                  <a:pt x="666" y="2066"/>
                </a:lnTo>
                <a:lnTo>
                  <a:pt x="661" y="2066"/>
                </a:lnTo>
                <a:lnTo>
                  <a:pt x="661" y="2075"/>
                </a:lnTo>
                <a:lnTo>
                  <a:pt x="657" y="2075"/>
                </a:lnTo>
                <a:lnTo>
                  <a:pt x="657" y="2083"/>
                </a:lnTo>
                <a:lnTo>
                  <a:pt x="652" y="2083"/>
                </a:lnTo>
                <a:lnTo>
                  <a:pt x="652" y="2093"/>
                </a:lnTo>
                <a:lnTo>
                  <a:pt x="648" y="2093"/>
                </a:lnTo>
                <a:lnTo>
                  <a:pt x="648" y="2097"/>
                </a:lnTo>
                <a:lnTo>
                  <a:pt x="643" y="2097"/>
                </a:lnTo>
                <a:lnTo>
                  <a:pt x="643" y="2106"/>
                </a:lnTo>
                <a:lnTo>
                  <a:pt x="639" y="2106"/>
                </a:lnTo>
                <a:lnTo>
                  <a:pt x="639" y="2110"/>
                </a:lnTo>
                <a:lnTo>
                  <a:pt x="634" y="2110"/>
                </a:lnTo>
                <a:lnTo>
                  <a:pt x="634" y="2119"/>
                </a:lnTo>
                <a:lnTo>
                  <a:pt x="630" y="2119"/>
                </a:lnTo>
                <a:lnTo>
                  <a:pt x="630" y="2123"/>
                </a:lnTo>
                <a:lnTo>
                  <a:pt x="625" y="2123"/>
                </a:lnTo>
                <a:lnTo>
                  <a:pt x="625" y="2132"/>
                </a:lnTo>
                <a:lnTo>
                  <a:pt x="621" y="2132"/>
                </a:lnTo>
                <a:lnTo>
                  <a:pt x="621" y="2136"/>
                </a:lnTo>
                <a:lnTo>
                  <a:pt x="616" y="2136"/>
                </a:lnTo>
                <a:lnTo>
                  <a:pt x="616" y="2144"/>
                </a:lnTo>
                <a:lnTo>
                  <a:pt x="613" y="2144"/>
                </a:lnTo>
                <a:lnTo>
                  <a:pt x="613" y="2153"/>
                </a:lnTo>
                <a:lnTo>
                  <a:pt x="608" y="2153"/>
                </a:lnTo>
                <a:lnTo>
                  <a:pt x="608" y="2157"/>
                </a:lnTo>
                <a:lnTo>
                  <a:pt x="602" y="2157"/>
                </a:lnTo>
                <a:lnTo>
                  <a:pt x="604" y="2166"/>
                </a:lnTo>
                <a:lnTo>
                  <a:pt x="599" y="2166"/>
                </a:lnTo>
                <a:lnTo>
                  <a:pt x="599" y="2170"/>
                </a:lnTo>
                <a:lnTo>
                  <a:pt x="594" y="2170"/>
                </a:lnTo>
                <a:lnTo>
                  <a:pt x="595" y="2179"/>
                </a:lnTo>
                <a:lnTo>
                  <a:pt x="590" y="2179"/>
                </a:lnTo>
                <a:lnTo>
                  <a:pt x="590" y="2183"/>
                </a:lnTo>
                <a:lnTo>
                  <a:pt x="585" y="2183"/>
                </a:lnTo>
                <a:lnTo>
                  <a:pt x="585" y="2191"/>
                </a:lnTo>
                <a:lnTo>
                  <a:pt x="581" y="2191"/>
                </a:lnTo>
                <a:lnTo>
                  <a:pt x="581" y="2200"/>
                </a:lnTo>
                <a:lnTo>
                  <a:pt x="576" y="2200"/>
                </a:lnTo>
                <a:lnTo>
                  <a:pt x="576" y="2204"/>
                </a:lnTo>
                <a:lnTo>
                  <a:pt x="572" y="2204"/>
                </a:lnTo>
                <a:lnTo>
                  <a:pt x="572" y="2213"/>
                </a:lnTo>
                <a:lnTo>
                  <a:pt x="567" y="2213"/>
                </a:lnTo>
                <a:lnTo>
                  <a:pt x="567" y="2217"/>
                </a:lnTo>
                <a:lnTo>
                  <a:pt x="563" y="2217"/>
                </a:lnTo>
                <a:lnTo>
                  <a:pt x="563" y="2226"/>
                </a:lnTo>
                <a:lnTo>
                  <a:pt x="558" y="2226"/>
                </a:lnTo>
                <a:lnTo>
                  <a:pt x="558" y="2230"/>
                </a:lnTo>
                <a:lnTo>
                  <a:pt x="554" y="2230"/>
                </a:lnTo>
                <a:lnTo>
                  <a:pt x="554" y="2238"/>
                </a:lnTo>
                <a:lnTo>
                  <a:pt x="549" y="2238"/>
                </a:lnTo>
                <a:lnTo>
                  <a:pt x="549" y="2247"/>
                </a:lnTo>
                <a:lnTo>
                  <a:pt x="546" y="2247"/>
                </a:lnTo>
                <a:lnTo>
                  <a:pt x="546" y="2251"/>
                </a:lnTo>
                <a:lnTo>
                  <a:pt x="541" y="2251"/>
                </a:lnTo>
                <a:lnTo>
                  <a:pt x="541" y="2260"/>
                </a:lnTo>
                <a:lnTo>
                  <a:pt x="537" y="2260"/>
                </a:lnTo>
                <a:lnTo>
                  <a:pt x="537" y="2264"/>
                </a:lnTo>
                <a:lnTo>
                  <a:pt x="532" y="2264"/>
                </a:lnTo>
                <a:lnTo>
                  <a:pt x="532" y="2273"/>
                </a:lnTo>
                <a:lnTo>
                  <a:pt x="528" y="2273"/>
                </a:lnTo>
                <a:lnTo>
                  <a:pt x="528" y="2277"/>
                </a:lnTo>
                <a:lnTo>
                  <a:pt x="523" y="2278"/>
                </a:lnTo>
                <a:lnTo>
                  <a:pt x="523" y="2287"/>
                </a:lnTo>
                <a:lnTo>
                  <a:pt x="519" y="2287"/>
                </a:lnTo>
                <a:lnTo>
                  <a:pt x="519" y="2291"/>
                </a:lnTo>
                <a:lnTo>
                  <a:pt x="514" y="2291"/>
                </a:lnTo>
                <a:lnTo>
                  <a:pt x="514" y="2300"/>
                </a:lnTo>
                <a:lnTo>
                  <a:pt x="509" y="2300"/>
                </a:lnTo>
                <a:lnTo>
                  <a:pt x="510" y="2308"/>
                </a:lnTo>
                <a:lnTo>
                  <a:pt x="505" y="2308"/>
                </a:lnTo>
                <a:lnTo>
                  <a:pt x="505" y="2313"/>
                </a:lnTo>
                <a:lnTo>
                  <a:pt x="500" y="2313"/>
                </a:lnTo>
                <a:lnTo>
                  <a:pt x="500" y="2321"/>
                </a:lnTo>
                <a:lnTo>
                  <a:pt x="496" y="2321"/>
                </a:lnTo>
                <a:lnTo>
                  <a:pt x="496" y="2330"/>
                </a:lnTo>
                <a:lnTo>
                  <a:pt x="491" y="2330"/>
                </a:lnTo>
                <a:lnTo>
                  <a:pt x="491" y="2334"/>
                </a:lnTo>
                <a:lnTo>
                  <a:pt x="488" y="2334"/>
                </a:lnTo>
                <a:lnTo>
                  <a:pt x="488" y="2342"/>
                </a:lnTo>
                <a:lnTo>
                  <a:pt x="482" y="2342"/>
                </a:lnTo>
                <a:lnTo>
                  <a:pt x="482" y="2347"/>
                </a:lnTo>
                <a:lnTo>
                  <a:pt x="479" y="2347"/>
                </a:lnTo>
                <a:lnTo>
                  <a:pt x="479" y="2355"/>
                </a:lnTo>
                <a:lnTo>
                  <a:pt x="474" y="2355"/>
                </a:lnTo>
                <a:lnTo>
                  <a:pt x="474" y="2364"/>
                </a:lnTo>
                <a:lnTo>
                  <a:pt x="470" y="2364"/>
                </a:lnTo>
                <a:lnTo>
                  <a:pt x="470" y="2368"/>
                </a:lnTo>
                <a:lnTo>
                  <a:pt x="465" y="2368"/>
                </a:lnTo>
                <a:lnTo>
                  <a:pt x="465" y="2377"/>
                </a:lnTo>
                <a:lnTo>
                  <a:pt x="461" y="2377"/>
                </a:lnTo>
                <a:lnTo>
                  <a:pt x="461" y="2381"/>
                </a:lnTo>
                <a:lnTo>
                  <a:pt x="456" y="2381"/>
                </a:lnTo>
                <a:lnTo>
                  <a:pt x="456" y="2389"/>
                </a:lnTo>
                <a:lnTo>
                  <a:pt x="451" y="2389"/>
                </a:lnTo>
                <a:lnTo>
                  <a:pt x="452" y="2398"/>
                </a:lnTo>
                <a:lnTo>
                  <a:pt x="447" y="2398"/>
                </a:lnTo>
                <a:lnTo>
                  <a:pt x="447" y="2402"/>
                </a:lnTo>
                <a:lnTo>
                  <a:pt x="442" y="2402"/>
                </a:lnTo>
                <a:lnTo>
                  <a:pt x="442" y="2411"/>
                </a:lnTo>
                <a:lnTo>
                  <a:pt x="438" y="2411"/>
                </a:lnTo>
                <a:lnTo>
                  <a:pt x="438" y="2415"/>
                </a:lnTo>
                <a:lnTo>
                  <a:pt x="433" y="2415"/>
                </a:lnTo>
                <a:lnTo>
                  <a:pt x="433" y="2424"/>
                </a:lnTo>
                <a:lnTo>
                  <a:pt x="429" y="2424"/>
                </a:lnTo>
                <a:lnTo>
                  <a:pt x="429" y="2432"/>
                </a:lnTo>
                <a:lnTo>
                  <a:pt x="424" y="2432"/>
                </a:lnTo>
                <a:lnTo>
                  <a:pt x="424" y="2436"/>
                </a:lnTo>
                <a:lnTo>
                  <a:pt x="421" y="2436"/>
                </a:lnTo>
                <a:lnTo>
                  <a:pt x="421" y="2445"/>
                </a:lnTo>
                <a:lnTo>
                  <a:pt x="416" y="2445"/>
                </a:lnTo>
                <a:lnTo>
                  <a:pt x="416" y="2449"/>
                </a:lnTo>
                <a:lnTo>
                  <a:pt x="412" y="2449"/>
                </a:lnTo>
                <a:lnTo>
                  <a:pt x="412" y="2458"/>
                </a:lnTo>
                <a:lnTo>
                  <a:pt x="407" y="2458"/>
                </a:lnTo>
                <a:lnTo>
                  <a:pt x="407" y="2466"/>
                </a:lnTo>
                <a:lnTo>
                  <a:pt x="402" y="2466"/>
                </a:lnTo>
                <a:lnTo>
                  <a:pt x="403" y="2471"/>
                </a:lnTo>
                <a:lnTo>
                  <a:pt x="398" y="2471"/>
                </a:lnTo>
                <a:lnTo>
                  <a:pt x="398" y="2479"/>
                </a:lnTo>
                <a:lnTo>
                  <a:pt x="393" y="2479"/>
                </a:lnTo>
                <a:lnTo>
                  <a:pt x="393" y="2484"/>
                </a:lnTo>
                <a:lnTo>
                  <a:pt x="389" y="2484"/>
                </a:lnTo>
                <a:lnTo>
                  <a:pt x="389" y="2492"/>
                </a:lnTo>
                <a:lnTo>
                  <a:pt x="384" y="2492"/>
                </a:lnTo>
                <a:lnTo>
                  <a:pt x="384" y="2501"/>
                </a:lnTo>
                <a:lnTo>
                  <a:pt x="380" y="2501"/>
                </a:lnTo>
                <a:lnTo>
                  <a:pt x="380" y="2505"/>
                </a:lnTo>
                <a:lnTo>
                  <a:pt x="375" y="2505"/>
                </a:lnTo>
                <a:lnTo>
                  <a:pt x="375" y="2513"/>
                </a:lnTo>
                <a:lnTo>
                  <a:pt x="371" y="2515"/>
                </a:lnTo>
                <a:lnTo>
                  <a:pt x="371" y="2519"/>
                </a:lnTo>
                <a:lnTo>
                  <a:pt x="366" y="2519"/>
                </a:lnTo>
                <a:lnTo>
                  <a:pt x="366" y="2528"/>
                </a:lnTo>
                <a:lnTo>
                  <a:pt x="361" y="2528"/>
                </a:lnTo>
                <a:lnTo>
                  <a:pt x="362" y="2536"/>
                </a:lnTo>
                <a:lnTo>
                  <a:pt x="357" y="2536"/>
                </a:lnTo>
                <a:lnTo>
                  <a:pt x="357" y="2541"/>
                </a:lnTo>
                <a:lnTo>
                  <a:pt x="352" y="2541"/>
                </a:lnTo>
                <a:lnTo>
                  <a:pt x="352" y="2549"/>
                </a:lnTo>
                <a:lnTo>
                  <a:pt x="349" y="2549"/>
                </a:lnTo>
                <a:lnTo>
                  <a:pt x="349" y="2553"/>
                </a:lnTo>
                <a:lnTo>
                  <a:pt x="344" y="2553"/>
                </a:lnTo>
                <a:lnTo>
                  <a:pt x="344" y="2562"/>
                </a:lnTo>
                <a:lnTo>
                  <a:pt x="340" y="2562"/>
                </a:lnTo>
                <a:lnTo>
                  <a:pt x="340" y="2570"/>
                </a:lnTo>
                <a:lnTo>
                  <a:pt x="335" y="2570"/>
                </a:lnTo>
                <a:lnTo>
                  <a:pt x="335" y="2575"/>
                </a:lnTo>
                <a:lnTo>
                  <a:pt x="331" y="2575"/>
                </a:lnTo>
                <a:lnTo>
                  <a:pt x="331" y="2583"/>
                </a:lnTo>
                <a:lnTo>
                  <a:pt x="326" y="2583"/>
                </a:lnTo>
                <a:lnTo>
                  <a:pt x="326" y="2588"/>
                </a:lnTo>
                <a:lnTo>
                  <a:pt x="321" y="2588"/>
                </a:lnTo>
                <a:lnTo>
                  <a:pt x="322" y="2596"/>
                </a:lnTo>
                <a:lnTo>
                  <a:pt x="317" y="2596"/>
                </a:lnTo>
                <a:lnTo>
                  <a:pt x="317" y="2605"/>
                </a:lnTo>
                <a:lnTo>
                  <a:pt x="312" y="2605"/>
                </a:lnTo>
                <a:lnTo>
                  <a:pt x="312" y="2609"/>
                </a:lnTo>
                <a:lnTo>
                  <a:pt x="308" y="2609"/>
                </a:lnTo>
                <a:lnTo>
                  <a:pt x="308" y="2617"/>
                </a:lnTo>
                <a:lnTo>
                  <a:pt x="303" y="2617"/>
                </a:lnTo>
                <a:lnTo>
                  <a:pt x="303" y="2622"/>
                </a:lnTo>
                <a:lnTo>
                  <a:pt x="299" y="2622"/>
                </a:lnTo>
                <a:lnTo>
                  <a:pt x="299" y="2630"/>
                </a:lnTo>
                <a:lnTo>
                  <a:pt x="294" y="2630"/>
                </a:lnTo>
                <a:lnTo>
                  <a:pt x="294" y="2639"/>
                </a:lnTo>
                <a:lnTo>
                  <a:pt x="290" y="2639"/>
                </a:lnTo>
                <a:lnTo>
                  <a:pt x="290" y="2643"/>
                </a:lnTo>
                <a:lnTo>
                  <a:pt x="285" y="2643"/>
                </a:lnTo>
                <a:lnTo>
                  <a:pt x="285" y="2652"/>
                </a:lnTo>
                <a:lnTo>
                  <a:pt x="280" y="2652"/>
                </a:lnTo>
                <a:lnTo>
                  <a:pt x="280" y="2656"/>
                </a:lnTo>
                <a:lnTo>
                  <a:pt x="277" y="2656"/>
                </a:lnTo>
                <a:lnTo>
                  <a:pt x="277" y="2664"/>
                </a:lnTo>
                <a:lnTo>
                  <a:pt x="271" y="2664"/>
                </a:lnTo>
                <a:lnTo>
                  <a:pt x="271" y="2673"/>
                </a:lnTo>
                <a:lnTo>
                  <a:pt x="268" y="2673"/>
                </a:lnTo>
                <a:lnTo>
                  <a:pt x="268" y="2677"/>
                </a:lnTo>
                <a:lnTo>
                  <a:pt x="263" y="2677"/>
                </a:lnTo>
                <a:lnTo>
                  <a:pt x="263" y="2686"/>
                </a:lnTo>
                <a:lnTo>
                  <a:pt x="259" y="2686"/>
                </a:lnTo>
                <a:lnTo>
                  <a:pt x="259" y="2690"/>
                </a:lnTo>
                <a:lnTo>
                  <a:pt x="254" y="2690"/>
                </a:lnTo>
                <a:lnTo>
                  <a:pt x="254" y="2699"/>
                </a:lnTo>
                <a:lnTo>
                  <a:pt x="249" y="2699"/>
                </a:lnTo>
                <a:lnTo>
                  <a:pt x="249" y="2707"/>
                </a:lnTo>
                <a:lnTo>
                  <a:pt x="245" y="2707"/>
                </a:lnTo>
                <a:lnTo>
                  <a:pt x="245" y="2711"/>
                </a:lnTo>
                <a:lnTo>
                  <a:pt x="240" y="2711"/>
                </a:lnTo>
                <a:lnTo>
                  <a:pt x="240" y="2720"/>
                </a:lnTo>
                <a:lnTo>
                  <a:pt x="236" y="2720"/>
                </a:lnTo>
                <a:lnTo>
                  <a:pt x="236" y="2729"/>
                </a:lnTo>
                <a:lnTo>
                  <a:pt x="231" y="2729"/>
                </a:lnTo>
                <a:lnTo>
                  <a:pt x="231" y="2733"/>
                </a:lnTo>
                <a:lnTo>
                  <a:pt x="227" y="2733"/>
                </a:lnTo>
                <a:lnTo>
                  <a:pt x="227" y="2741"/>
                </a:lnTo>
                <a:lnTo>
                  <a:pt x="222" y="2741"/>
                </a:lnTo>
                <a:lnTo>
                  <a:pt x="222" y="2746"/>
                </a:lnTo>
                <a:lnTo>
                  <a:pt x="217" y="2746"/>
                </a:lnTo>
                <a:lnTo>
                  <a:pt x="217" y="2754"/>
                </a:lnTo>
                <a:lnTo>
                  <a:pt x="213" y="2754"/>
                </a:lnTo>
                <a:lnTo>
                  <a:pt x="213" y="2759"/>
                </a:lnTo>
                <a:lnTo>
                  <a:pt x="208" y="2759"/>
                </a:lnTo>
                <a:lnTo>
                  <a:pt x="208" y="2767"/>
                </a:lnTo>
                <a:lnTo>
                  <a:pt x="205" y="2767"/>
                </a:lnTo>
                <a:lnTo>
                  <a:pt x="205" y="2776"/>
                </a:lnTo>
                <a:lnTo>
                  <a:pt x="199" y="2776"/>
                </a:lnTo>
                <a:lnTo>
                  <a:pt x="199" y="2780"/>
                </a:lnTo>
                <a:lnTo>
                  <a:pt x="194" y="2780"/>
                </a:lnTo>
                <a:lnTo>
                  <a:pt x="194" y="2788"/>
                </a:lnTo>
                <a:lnTo>
                  <a:pt x="191" y="2788"/>
                </a:lnTo>
                <a:lnTo>
                  <a:pt x="191" y="2793"/>
                </a:lnTo>
                <a:lnTo>
                  <a:pt x="186" y="2793"/>
                </a:lnTo>
                <a:lnTo>
                  <a:pt x="186" y="2801"/>
                </a:lnTo>
                <a:lnTo>
                  <a:pt x="182" y="2801"/>
                </a:lnTo>
                <a:lnTo>
                  <a:pt x="182" y="2806"/>
                </a:lnTo>
                <a:lnTo>
                  <a:pt x="177" y="2806"/>
                </a:lnTo>
                <a:lnTo>
                  <a:pt x="177" y="2814"/>
                </a:lnTo>
                <a:lnTo>
                  <a:pt x="173" y="2814"/>
                </a:lnTo>
                <a:lnTo>
                  <a:pt x="173" y="2824"/>
                </a:lnTo>
                <a:lnTo>
                  <a:pt x="168" y="2824"/>
                </a:lnTo>
                <a:lnTo>
                  <a:pt x="168" y="2828"/>
                </a:lnTo>
                <a:lnTo>
                  <a:pt x="163" y="2828"/>
                </a:lnTo>
                <a:lnTo>
                  <a:pt x="163" y="2837"/>
                </a:lnTo>
                <a:lnTo>
                  <a:pt x="159" y="2837"/>
                </a:lnTo>
                <a:lnTo>
                  <a:pt x="159" y="2841"/>
                </a:lnTo>
                <a:lnTo>
                  <a:pt x="154" y="2841"/>
                </a:lnTo>
                <a:lnTo>
                  <a:pt x="154" y="2850"/>
                </a:lnTo>
                <a:lnTo>
                  <a:pt x="150" y="2850"/>
                </a:lnTo>
                <a:lnTo>
                  <a:pt x="150" y="2854"/>
                </a:lnTo>
                <a:lnTo>
                  <a:pt x="145" y="2854"/>
                </a:lnTo>
                <a:lnTo>
                  <a:pt x="145" y="2863"/>
                </a:lnTo>
                <a:lnTo>
                  <a:pt x="140" y="2863"/>
                </a:lnTo>
                <a:lnTo>
                  <a:pt x="140" y="2871"/>
                </a:lnTo>
                <a:lnTo>
                  <a:pt x="136" y="2871"/>
                </a:lnTo>
                <a:lnTo>
                  <a:pt x="136" y="2875"/>
                </a:lnTo>
                <a:lnTo>
                  <a:pt x="131" y="2875"/>
                </a:lnTo>
                <a:lnTo>
                  <a:pt x="131" y="2884"/>
                </a:lnTo>
                <a:lnTo>
                  <a:pt x="127" y="2884"/>
                </a:lnTo>
                <a:lnTo>
                  <a:pt x="127" y="2888"/>
                </a:lnTo>
                <a:lnTo>
                  <a:pt x="122" y="2888"/>
                </a:lnTo>
                <a:lnTo>
                  <a:pt x="122" y="2897"/>
                </a:lnTo>
                <a:lnTo>
                  <a:pt x="117" y="2897"/>
                </a:lnTo>
                <a:lnTo>
                  <a:pt x="117" y="2905"/>
                </a:lnTo>
                <a:lnTo>
                  <a:pt x="114" y="2905"/>
                </a:lnTo>
                <a:lnTo>
                  <a:pt x="114" y="2910"/>
                </a:lnTo>
                <a:lnTo>
                  <a:pt x="109" y="2910"/>
                </a:lnTo>
                <a:lnTo>
                  <a:pt x="109" y="2918"/>
                </a:lnTo>
                <a:lnTo>
                  <a:pt x="105" y="2918"/>
                </a:lnTo>
                <a:lnTo>
                  <a:pt x="105" y="2922"/>
                </a:lnTo>
                <a:lnTo>
                  <a:pt x="100" y="2922"/>
                </a:lnTo>
                <a:lnTo>
                  <a:pt x="100" y="2931"/>
                </a:lnTo>
                <a:lnTo>
                  <a:pt x="95" y="2931"/>
                </a:lnTo>
                <a:lnTo>
                  <a:pt x="95" y="2935"/>
                </a:lnTo>
                <a:lnTo>
                  <a:pt x="91" y="2935"/>
                </a:lnTo>
                <a:lnTo>
                  <a:pt x="91" y="2944"/>
                </a:lnTo>
                <a:lnTo>
                  <a:pt x="86" y="2944"/>
                </a:lnTo>
                <a:lnTo>
                  <a:pt x="86" y="2952"/>
                </a:lnTo>
                <a:lnTo>
                  <a:pt x="82" y="2952"/>
                </a:lnTo>
                <a:lnTo>
                  <a:pt x="82" y="2957"/>
                </a:lnTo>
                <a:lnTo>
                  <a:pt x="77" y="2957"/>
                </a:lnTo>
                <a:lnTo>
                  <a:pt x="77" y="2965"/>
                </a:lnTo>
                <a:lnTo>
                  <a:pt x="72" y="2965"/>
                </a:lnTo>
                <a:lnTo>
                  <a:pt x="72" y="2969"/>
                </a:lnTo>
                <a:lnTo>
                  <a:pt x="68" y="2969"/>
                </a:lnTo>
                <a:lnTo>
                  <a:pt x="68" y="2978"/>
                </a:lnTo>
                <a:lnTo>
                  <a:pt x="63" y="2978"/>
                </a:lnTo>
                <a:lnTo>
                  <a:pt x="63" y="2982"/>
                </a:lnTo>
                <a:lnTo>
                  <a:pt x="59" y="2982"/>
                </a:lnTo>
                <a:lnTo>
                  <a:pt x="59" y="2991"/>
                </a:lnTo>
                <a:lnTo>
                  <a:pt x="54" y="2991"/>
                </a:lnTo>
                <a:lnTo>
                  <a:pt x="54" y="2999"/>
                </a:lnTo>
                <a:lnTo>
                  <a:pt x="49" y="2999"/>
                </a:lnTo>
                <a:lnTo>
                  <a:pt x="49" y="3004"/>
                </a:lnTo>
                <a:lnTo>
                  <a:pt x="45" y="3004"/>
                </a:lnTo>
                <a:lnTo>
                  <a:pt x="45" y="3012"/>
                </a:lnTo>
                <a:lnTo>
                  <a:pt x="40" y="3012"/>
                </a:lnTo>
                <a:lnTo>
                  <a:pt x="40" y="3016"/>
                </a:lnTo>
                <a:lnTo>
                  <a:pt x="37" y="3016"/>
                </a:lnTo>
                <a:lnTo>
                  <a:pt x="37" y="3025"/>
                </a:lnTo>
                <a:lnTo>
                  <a:pt x="31" y="3025"/>
                </a:lnTo>
                <a:lnTo>
                  <a:pt x="31" y="3029"/>
                </a:lnTo>
                <a:lnTo>
                  <a:pt x="26" y="3029"/>
                </a:lnTo>
                <a:lnTo>
                  <a:pt x="26" y="3038"/>
                </a:lnTo>
                <a:lnTo>
                  <a:pt x="23" y="3038"/>
                </a:lnTo>
                <a:lnTo>
                  <a:pt x="23" y="3046"/>
                </a:lnTo>
                <a:lnTo>
                  <a:pt x="18" y="3046"/>
                </a:lnTo>
                <a:lnTo>
                  <a:pt x="18" y="3051"/>
                </a:lnTo>
                <a:lnTo>
                  <a:pt x="14" y="3051"/>
                </a:lnTo>
                <a:lnTo>
                  <a:pt x="14" y="3059"/>
                </a:lnTo>
                <a:lnTo>
                  <a:pt x="9" y="3059"/>
                </a:lnTo>
                <a:lnTo>
                  <a:pt x="9" y="3063"/>
                </a:lnTo>
                <a:lnTo>
                  <a:pt x="4" y="3063"/>
                </a:lnTo>
                <a:lnTo>
                  <a:pt x="4" y="3072"/>
                </a:lnTo>
                <a:lnTo>
                  <a:pt x="0" y="3072"/>
                </a:lnTo>
                <a:lnTo>
                  <a:pt x="0" y="3076"/>
                </a:lnTo>
              </a:path>
            </a:pathLst>
          </a:custGeom>
          <a:noFill/>
          <a:ln w="0">
            <a:solidFill>
              <a:srgbClr val="000000"/>
            </a:solidFill>
            <a:round/>
            <a:headEnd/>
            <a:tailEnd/>
          </a:ln>
        </p:spPr>
        <p:txBody>
          <a:bodyPr/>
          <a:lstStyle/>
          <a:p>
            <a:endParaRPr lang="es-AR"/>
          </a:p>
        </p:txBody>
      </p:sp>
      <p:sp>
        <p:nvSpPr>
          <p:cNvPr id="6165" name="Freeform 227"/>
          <p:cNvSpPr>
            <a:spLocks/>
          </p:cNvSpPr>
          <p:nvPr/>
        </p:nvSpPr>
        <p:spPr bwMode="auto">
          <a:xfrm>
            <a:off x="1951038" y="909638"/>
            <a:ext cx="212725" cy="207962"/>
          </a:xfrm>
          <a:custGeom>
            <a:avLst/>
            <a:gdLst>
              <a:gd name="T0" fmla="*/ 2147483647 w 404"/>
              <a:gd name="T1" fmla="*/ 2147483647 h 395"/>
              <a:gd name="T2" fmla="*/ 2147483647 w 404"/>
              <a:gd name="T3" fmla="*/ 2147483647 h 395"/>
              <a:gd name="T4" fmla="*/ 2147483647 w 404"/>
              <a:gd name="T5" fmla="*/ 2147483647 h 395"/>
              <a:gd name="T6" fmla="*/ 2147483647 w 404"/>
              <a:gd name="T7" fmla="*/ 2147483647 h 395"/>
              <a:gd name="T8" fmla="*/ 2147483647 w 404"/>
              <a:gd name="T9" fmla="*/ 2147483647 h 395"/>
              <a:gd name="T10" fmla="*/ 2147483647 w 404"/>
              <a:gd name="T11" fmla="*/ 2147483647 h 395"/>
              <a:gd name="T12" fmla="*/ 2147483647 w 404"/>
              <a:gd name="T13" fmla="*/ 2147483647 h 395"/>
              <a:gd name="T14" fmla="*/ 2147483647 w 404"/>
              <a:gd name="T15" fmla="*/ 2147483647 h 395"/>
              <a:gd name="T16" fmla="*/ 2147483647 w 404"/>
              <a:gd name="T17" fmla="*/ 2147483647 h 395"/>
              <a:gd name="T18" fmla="*/ 2147483647 w 404"/>
              <a:gd name="T19" fmla="*/ 2147483647 h 395"/>
              <a:gd name="T20" fmla="*/ 2147483647 w 404"/>
              <a:gd name="T21" fmla="*/ 2147483647 h 395"/>
              <a:gd name="T22" fmla="*/ 2147483647 w 404"/>
              <a:gd name="T23" fmla="*/ 2147483647 h 395"/>
              <a:gd name="T24" fmla="*/ 2147483647 w 404"/>
              <a:gd name="T25" fmla="*/ 2147483647 h 395"/>
              <a:gd name="T26" fmla="*/ 2147483647 w 404"/>
              <a:gd name="T27" fmla="*/ 2147483647 h 395"/>
              <a:gd name="T28" fmla="*/ 2147483647 w 404"/>
              <a:gd name="T29" fmla="*/ 2147483647 h 395"/>
              <a:gd name="T30" fmla="*/ 2147483647 w 404"/>
              <a:gd name="T31" fmla="*/ 2147483647 h 395"/>
              <a:gd name="T32" fmla="*/ 2147483647 w 404"/>
              <a:gd name="T33" fmla="*/ 2147483647 h 395"/>
              <a:gd name="T34" fmla="*/ 2147483647 w 404"/>
              <a:gd name="T35" fmla="*/ 2147483647 h 395"/>
              <a:gd name="T36" fmla="*/ 2147483647 w 404"/>
              <a:gd name="T37" fmla="*/ 2147483647 h 395"/>
              <a:gd name="T38" fmla="*/ 2147483647 w 404"/>
              <a:gd name="T39" fmla="*/ 2147483647 h 395"/>
              <a:gd name="T40" fmla="*/ 2147483647 w 404"/>
              <a:gd name="T41" fmla="*/ 2147483647 h 395"/>
              <a:gd name="T42" fmla="*/ 2147483647 w 404"/>
              <a:gd name="T43" fmla="*/ 2147483647 h 395"/>
              <a:gd name="T44" fmla="*/ 2147483647 w 404"/>
              <a:gd name="T45" fmla="*/ 2147483647 h 395"/>
              <a:gd name="T46" fmla="*/ 2147483647 w 404"/>
              <a:gd name="T47" fmla="*/ 2147483647 h 395"/>
              <a:gd name="T48" fmla="*/ 2147483647 w 404"/>
              <a:gd name="T49" fmla="*/ 2147483647 h 395"/>
              <a:gd name="T50" fmla="*/ 2147483647 w 404"/>
              <a:gd name="T51" fmla="*/ 2147483647 h 395"/>
              <a:gd name="T52" fmla="*/ 2147483647 w 404"/>
              <a:gd name="T53" fmla="*/ 2147483647 h 395"/>
              <a:gd name="T54" fmla="*/ 2147483647 w 404"/>
              <a:gd name="T55" fmla="*/ 2147483647 h 395"/>
              <a:gd name="T56" fmla="*/ 2147483647 w 404"/>
              <a:gd name="T57" fmla="*/ 2147483647 h 395"/>
              <a:gd name="T58" fmla="*/ 2147483647 w 404"/>
              <a:gd name="T59" fmla="*/ 2147483647 h 395"/>
              <a:gd name="T60" fmla="*/ 2147483647 w 404"/>
              <a:gd name="T61" fmla="*/ 2147483647 h 395"/>
              <a:gd name="T62" fmla="*/ 2147483647 w 404"/>
              <a:gd name="T63" fmla="*/ 2147483647 h 395"/>
              <a:gd name="T64" fmla="*/ 2147483647 w 404"/>
              <a:gd name="T65" fmla="*/ 2147483647 h 395"/>
              <a:gd name="T66" fmla="*/ 2147483647 w 404"/>
              <a:gd name="T67" fmla="*/ 2147483647 h 395"/>
              <a:gd name="T68" fmla="*/ 2147483647 w 404"/>
              <a:gd name="T69" fmla="*/ 2147483647 h 395"/>
              <a:gd name="T70" fmla="*/ 2147483647 w 404"/>
              <a:gd name="T71" fmla="*/ 2147483647 h 395"/>
              <a:gd name="T72" fmla="*/ 2147483647 w 404"/>
              <a:gd name="T73" fmla="*/ 2147483647 h 395"/>
              <a:gd name="T74" fmla="*/ 2147483647 w 404"/>
              <a:gd name="T75" fmla="*/ 2147483647 h 395"/>
              <a:gd name="T76" fmla="*/ 2147483647 w 404"/>
              <a:gd name="T77" fmla="*/ 2147483647 h 395"/>
              <a:gd name="T78" fmla="*/ 2147483647 w 404"/>
              <a:gd name="T79" fmla="*/ 2147483647 h 395"/>
              <a:gd name="T80" fmla="*/ 2147483647 w 404"/>
              <a:gd name="T81" fmla="*/ 2147483647 h 395"/>
              <a:gd name="T82" fmla="*/ 0 w 404"/>
              <a:gd name="T83" fmla="*/ 2147483647 h 3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04"/>
              <a:gd name="T127" fmla="*/ 0 h 395"/>
              <a:gd name="T128" fmla="*/ 404 w 404"/>
              <a:gd name="T129" fmla="*/ 395 h 3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04" h="395">
                <a:moveTo>
                  <a:pt x="404" y="395"/>
                </a:moveTo>
                <a:lnTo>
                  <a:pt x="401" y="395"/>
                </a:lnTo>
                <a:lnTo>
                  <a:pt x="401" y="386"/>
                </a:lnTo>
                <a:lnTo>
                  <a:pt x="396" y="386"/>
                </a:lnTo>
                <a:lnTo>
                  <a:pt x="396" y="374"/>
                </a:lnTo>
                <a:lnTo>
                  <a:pt x="392" y="374"/>
                </a:lnTo>
                <a:lnTo>
                  <a:pt x="392" y="365"/>
                </a:lnTo>
                <a:lnTo>
                  <a:pt x="387" y="365"/>
                </a:lnTo>
                <a:lnTo>
                  <a:pt x="387" y="352"/>
                </a:lnTo>
                <a:lnTo>
                  <a:pt x="383" y="352"/>
                </a:lnTo>
                <a:lnTo>
                  <a:pt x="383" y="344"/>
                </a:lnTo>
                <a:lnTo>
                  <a:pt x="378" y="344"/>
                </a:lnTo>
                <a:lnTo>
                  <a:pt x="378" y="331"/>
                </a:lnTo>
                <a:lnTo>
                  <a:pt x="374" y="331"/>
                </a:lnTo>
                <a:lnTo>
                  <a:pt x="374" y="322"/>
                </a:lnTo>
                <a:lnTo>
                  <a:pt x="369" y="322"/>
                </a:lnTo>
                <a:lnTo>
                  <a:pt x="369" y="309"/>
                </a:lnTo>
                <a:lnTo>
                  <a:pt x="365" y="309"/>
                </a:lnTo>
                <a:lnTo>
                  <a:pt x="365" y="301"/>
                </a:lnTo>
                <a:lnTo>
                  <a:pt x="360" y="301"/>
                </a:lnTo>
                <a:lnTo>
                  <a:pt x="360" y="288"/>
                </a:lnTo>
                <a:lnTo>
                  <a:pt x="356" y="288"/>
                </a:lnTo>
                <a:lnTo>
                  <a:pt x="356" y="275"/>
                </a:lnTo>
                <a:lnTo>
                  <a:pt x="238" y="277"/>
                </a:lnTo>
                <a:lnTo>
                  <a:pt x="238" y="272"/>
                </a:lnTo>
                <a:lnTo>
                  <a:pt x="119" y="272"/>
                </a:lnTo>
                <a:lnTo>
                  <a:pt x="119" y="268"/>
                </a:lnTo>
                <a:lnTo>
                  <a:pt x="115" y="268"/>
                </a:lnTo>
                <a:lnTo>
                  <a:pt x="115" y="260"/>
                </a:lnTo>
                <a:lnTo>
                  <a:pt x="110" y="260"/>
                </a:lnTo>
                <a:lnTo>
                  <a:pt x="110" y="255"/>
                </a:lnTo>
                <a:lnTo>
                  <a:pt x="106" y="255"/>
                </a:lnTo>
                <a:lnTo>
                  <a:pt x="106" y="247"/>
                </a:lnTo>
                <a:lnTo>
                  <a:pt x="101" y="247"/>
                </a:lnTo>
                <a:lnTo>
                  <a:pt x="101" y="242"/>
                </a:lnTo>
                <a:lnTo>
                  <a:pt x="97" y="242"/>
                </a:lnTo>
                <a:lnTo>
                  <a:pt x="97" y="238"/>
                </a:lnTo>
                <a:lnTo>
                  <a:pt x="89" y="238"/>
                </a:lnTo>
                <a:lnTo>
                  <a:pt x="89" y="230"/>
                </a:lnTo>
                <a:lnTo>
                  <a:pt x="85" y="230"/>
                </a:lnTo>
                <a:lnTo>
                  <a:pt x="83" y="225"/>
                </a:lnTo>
                <a:lnTo>
                  <a:pt x="80" y="225"/>
                </a:lnTo>
                <a:lnTo>
                  <a:pt x="80" y="204"/>
                </a:lnTo>
                <a:lnTo>
                  <a:pt x="76" y="204"/>
                </a:lnTo>
                <a:lnTo>
                  <a:pt x="75" y="183"/>
                </a:lnTo>
                <a:lnTo>
                  <a:pt x="80" y="183"/>
                </a:lnTo>
                <a:lnTo>
                  <a:pt x="80" y="174"/>
                </a:lnTo>
                <a:lnTo>
                  <a:pt x="83" y="174"/>
                </a:lnTo>
                <a:lnTo>
                  <a:pt x="83" y="165"/>
                </a:lnTo>
                <a:lnTo>
                  <a:pt x="80" y="165"/>
                </a:lnTo>
                <a:lnTo>
                  <a:pt x="80" y="157"/>
                </a:lnTo>
                <a:lnTo>
                  <a:pt x="75" y="157"/>
                </a:lnTo>
                <a:lnTo>
                  <a:pt x="75" y="144"/>
                </a:lnTo>
                <a:lnTo>
                  <a:pt x="80" y="144"/>
                </a:lnTo>
                <a:lnTo>
                  <a:pt x="80" y="127"/>
                </a:lnTo>
                <a:lnTo>
                  <a:pt x="83" y="127"/>
                </a:lnTo>
                <a:lnTo>
                  <a:pt x="83" y="123"/>
                </a:lnTo>
                <a:lnTo>
                  <a:pt x="89" y="123"/>
                </a:lnTo>
                <a:lnTo>
                  <a:pt x="89" y="118"/>
                </a:lnTo>
                <a:lnTo>
                  <a:pt x="92" y="118"/>
                </a:lnTo>
                <a:lnTo>
                  <a:pt x="92" y="114"/>
                </a:lnTo>
                <a:lnTo>
                  <a:pt x="97" y="114"/>
                </a:lnTo>
                <a:lnTo>
                  <a:pt x="96" y="89"/>
                </a:lnTo>
                <a:lnTo>
                  <a:pt x="92" y="89"/>
                </a:lnTo>
                <a:lnTo>
                  <a:pt x="92" y="63"/>
                </a:lnTo>
                <a:lnTo>
                  <a:pt x="75" y="63"/>
                </a:lnTo>
                <a:lnTo>
                  <a:pt x="75" y="54"/>
                </a:lnTo>
                <a:lnTo>
                  <a:pt x="66" y="54"/>
                </a:lnTo>
                <a:lnTo>
                  <a:pt x="66" y="50"/>
                </a:lnTo>
                <a:lnTo>
                  <a:pt x="62" y="50"/>
                </a:lnTo>
                <a:lnTo>
                  <a:pt x="62" y="54"/>
                </a:lnTo>
                <a:lnTo>
                  <a:pt x="48" y="54"/>
                </a:lnTo>
                <a:lnTo>
                  <a:pt x="48" y="50"/>
                </a:lnTo>
                <a:lnTo>
                  <a:pt x="23" y="50"/>
                </a:lnTo>
                <a:lnTo>
                  <a:pt x="22" y="24"/>
                </a:lnTo>
                <a:lnTo>
                  <a:pt x="27" y="24"/>
                </a:lnTo>
                <a:lnTo>
                  <a:pt x="27" y="16"/>
                </a:lnTo>
                <a:lnTo>
                  <a:pt x="18" y="16"/>
                </a:lnTo>
                <a:lnTo>
                  <a:pt x="18" y="12"/>
                </a:lnTo>
                <a:lnTo>
                  <a:pt x="9" y="12"/>
                </a:lnTo>
                <a:lnTo>
                  <a:pt x="9" y="7"/>
                </a:lnTo>
                <a:lnTo>
                  <a:pt x="5" y="7"/>
                </a:lnTo>
                <a:lnTo>
                  <a:pt x="5" y="3"/>
                </a:lnTo>
                <a:lnTo>
                  <a:pt x="0" y="3"/>
                </a:lnTo>
                <a:lnTo>
                  <a:pt x="0" y="0"/>
                </a:lnTo>
              </a:path>
            </a:pathLst>
          </a:custGeom>
          <a:noFill/>
          <a:ln w="0">
            <a:solidFill>
              <a:srgbClr val="000000"/>
            </a:solidFill>
            <a:round/>
            <a:headEnd/>
            <a:tailEnd/>
          </a:ln>
        </p:spPr>
        <p:txBody>
          <a:bodyPr/>
          <a:lstStyle/>
          <a:p>
            <a:endParaRPr lang="es-AR"/>
          </a:p>
        </p:txBody>
      </p:sp>
      <p:sp>
        <p:nvSpPr>
          <p:cNvPr id="6166" name="Freeform 228"/>
          <p:cNvSpPr>
            <a:spLocks/>
          </p:cNvSpPr>
          <p:nvPr/>
        </p:nvSpPr>
        <p:spPr bwMode="auto">
          <a:xfrm>
            <a:off x="1943100" y="909638"/>
            <a:ext cx="3175" cy="1587"/>
          </a:xfrm>
          <a:custGeom>
            <a:avLst/>
            <a:gdLst>
              <a:gd name="T0" fmla="*/ 2147483647 w 4"/>
              <a:gd name="T1" fmla="*/ 0 h 3"/>
              <a:gd name="T2" fmla="*/ 2147483647 w 4"/>
              <a:gd name="T3" fmla="*/ 2147483647 h 3"/>
              <a:gd name="T4" fmla="*/ 0 w 4"/>
              <a:gd name="T5" fmla="*/ 2147483647 h 3"/>
              <a:gd name="T6" fmla="*/ 0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4" y="0"/>
                </a:moveTo>
                <a:lnTo>
                  <a:pt x="4" y="3"/>
                </a:lnTo>
                <a:lnTo>
                  <a:pt x="0" y="3"/>
                </a:lnTo>
                <a:lnTo>
                  <a:pt x="0" y="0"/>
                </a:lnTo>
              </a:path>
            </a:pathLst>
          </a:custGeom>
          <a:noFill/>
          <a:ln w="0">
            <a:solidFill>
              <a:srgbClr val="000000"/>
            </a:solidFill>
            <a:round/>
            <a:headEnd/>
            <a:tailEnd/>
          </a:ln>
        </p:spPr>
        <p:txBody>
          <a:bodyPr/>
          <a:lstStyle/>
          <a:p>
            <a:endParaRPr lang="es-AR"/>
          </a:p>
        </p:txBody>
      </p:sp>
      <p:sp>
        <p:nvSpPr>
          <p:cNvPr id="6167" name="Freeform 229"/>
          <p:cNvSpPr>
            <a:spLocks/>
          </p:cNvSpPr>
          <p:nvPr/>
        </p:nvSpPr>
        <p:spPr bwMode="auto">
          <a:xfrm>
            <a:off x="2676525" y="1065213"/>
            <a:ext cx="414338" cy="1206500"/>
          </a:xfrm>
          <a:custGeom>
            <a:avLst/>
            <a:gdLst>
              <a:gd name="T0" fmla="*/ 2147483647 w 783"/>
              <a:gd name="T1" fmla="*/ 2147483647 h 2279"/>
              <a:gd name="T2" fmla="*/ 2147483647 w 783"/>
              <a:gd name="T3" fmla="*/ 2147483647 h 2279"/>
              <a:gd name="T4" fmla="*/ 2147483647 w 783"/>
              <a:gd name="T5" fmla="*/ 2147483647 h 2279"/>
              <a:gd name="T6" fmla="*/ 2147483647 w 783"/>
              <a:gd name="T7" fmla="*/ 2147483647 h 2279"/>
              <a:gd name="T8" fmla="*/ 2147483647 w 783"/>
              <a:gd name="T9" fmla="*/ 2147483647 h 2279"/>
              <a:gd name="T10" fmla="*/ 2147483647 w 783"/>
              <a:gd name="T11" fmla="*/ 2147483647 h 2279"/>
              <a:gd name="T12" fmla="*/ 2147483647 w 783"/>
              <a:gd name="T13" fmla="*/ 2147483647 h 2279"/>
              <a:gd name="T14" fmla="*/ 2147483647 w 783"/>
              <a:gd name="T15" fmla="*/ 2147483647 h 2279"/>
              <a:gd name="T16" fmla="*/ 2147483647 w 783"/>
              <a:gd name="T17" fmla="*/ 2147483647 h 2279"/>
              <a:gd name="T18" fmla="*/ 2147483647 w 783"/>
              <a:gd name="T19" fmla="*/ 2147483647 h 2279"/>
              <a:gd name="T20" fmla="*/ 2147483647 w 783"/>
              <a:gd name="T21" fmla="*/ 2147483647 h 2279"/>
              <a:gd name="T22" fmla="*/ 2147483647 w 783"/>
              <a:gd name="T23" fmla="*/ 2147483647 h 2279"/>
              <a:gd name="T24" fmla="*/ 2147483647 w 783"/>
              <a:gd name="T25" fmla="*/ 2147483647 h 2279"/>
              <a:gd name="T26" fmla="*/ 2147483647 w 783"/>
              <a:gd name="T27" fmla="*/ 2147483647 h 2279"/>
              <a:gd name="T28" fmla="*/ 2147483647 w 783"/>
              <a:gd name="T29" fmla="*/ 2147483647 h 2279"/>
              <a:gd name="T30" fmla="*/ 2147483647 w 783"/>
              <a:gd name="T31" fmla="*/ 2147483647 h 2279"/>
              <a:gd name="T32" fmla="*/ 2147483647 w 783"/>
              <a:gd name="T33" fmla="*/ 2147483647 h 2279"/>
              <a:gd name="T34" fmla="*/ 2147483647 w 783"/>
              <a:gd name="T35" fmla="*/ 2147483647 h 2279"/>
              <a:gd name="T36" fmla="*/ 2147483647 w 783"/>
              <a:gd name="T37" fmla="*/ 2147483647 h 2279"/>
              <a:gd name="T38" fmla="*/ 2147483647 w 783"/>
              <a:gd name="T39" fmla="*/ 2147483647 h 2279"/>
              <a:gd name="T40" fmla="*/ 2147483647 w 783"/>
              <a:gd name="T41" fmla="*/ 2147483647 h 2279"/>
              <a:gd name="T42" fmla="*/ 2147483647 w 783"/>
              <a:gd name="T43" fmla="*/ 2147483647 h 2279"/>
              <a:gd name="T44" fmla="*/ 2147483647 w 783"/>
              <a:gd name="T45" fmla="*/ 2147483647 h 2279"/>
              <a:gd name="T46" fmla="*/ 2147483647 w 783"/>
              <a:gd name="T47" fmla="*/ 2147483647 h 2279"/>
              <a:gd name="T48" fmla="*/ 2147483647 w 783"/>
              <a:gd name="T49" fmla="*/ 2147483647 h 2279"/>
              <a:gd name="T50" fmla="*/ 2147483647 w 783"/>
              <a:gd name="T51" fmla="*/ 2147483647 h 2279"/>
              <a:gd name="T52" fmla="*/ 2147483647 w 783"/>
              <a:gd name="T53" fmla="*/ 2147483647 h 2279"/>
              <a:gd name="T54" fmla="*/ 2147483647 w 783"/>
              <a:gd name="T55" fmla="*/ 2147483647 h 2279"/>
              <a:gd name="T56" fmla="*/ 2147483647 w 783"/>
              <a:gd name="T57" fmla="*/ 2147483647 h 2279"/>
              <a:gd name="T58" fmla="*/ 2147483647 w 783"/>
              <a:gd name="T59" fmla="*/ 2147483647 h 2279"/>
              <a:gd name="T60" fmla="*/ 2147483647 w 783"/>
              <a:gd name="T61" fmla="*/ 2147483647 h 2279"/>
              <a:gd name="T62" fmla="*/ 2147483647 w 783"/>
              <a:gd name="T63" fmla="*/ 2147483647 h 2279"/>
              <a:gd name="T64" fmla="*/ 2147483647 w 783"/>
              <a:gd name="T65" fmla="*/ 2147483647 h 2279"/>
              <a:gd name="T66" fmla="*/ 2147483647 w 783"/>
              <a:gd name="T67" fmla="*/ 2147483647 h 2279"/>
              <a:gd name="T68" fmla="*/ 2147483647 w 783"/>
              <a:gd name="T69" fmla="*/ 2147483647 h 2279"/>
              <a:gd name="T70" fmla="*/ 2147483647 w 783"/>
              <a:gd name="T71" fmla="*/ 2147483647 h 2279"/>
              <a:gd name="T72" fmla="*/ 2147483647 w 783"/>
              <a:gd name="T73" fmla="*/ 2147483647 h 2279"/>
              <a:gd name="T74" fmla="*/ 2147483647 w 783"/>
              <a:gd name="T75" fmla="*/ 2147483647 h 2279"/>
              <a:gd name="T76" fmla="*/ 2147483647 w 783"/>
              <a:gd name="T77" fmla="*/ 2147483647 h 2279"/>
              <a:gd name="T78" fmla="*/ 2147483647 w 783"/>
              <a:gd name="T79" fmla="*/ 2147483647 h 2279"/>
              <a:gd name="T80" fmla="*/ 2147483647 w 783"/>
              <a:gd name="T81" fmla="*/ 2147483647 h 2279"/>
              <a:gd name="T82" fmla="*/ 2147483647 w 783"/>
              <a:gd name="T83" fmla="*/ 2147483647 h 2279"/>
              <a:gd name="T84" fmla="*/ 2147483647 w 783"/>
              <a:gd name="T85" fmla="*/ 2147483647 h 2279"/>
              <a:gd name="T86" fmla="*/ 2147483647 w 783"/>
              <a:gd name="T87" fmla="*/ 2147483647 h 2279"/>
              <a:gd name="T88" fmla="*/ 2147483647 w 783"/>
              <a:gd name="T89" fmla="*/ 2147483647 h 2279"/>
              <a:gd name="T90" fmla="*/ 2147483647 w 783"/>
              <a:gd name="T91" fmla="*/ 2147483647 h 2279"/>
              <a:gd name="T92" fmla="*/ 2147483647 w 783"/>
              <a:gd name="T93" fmla="*/ 2147483647 h 2279"/>
              <a:gd name="T94" fmla="*/ 2147483647 w 783"/>
              <a:gd name="T95" fmla="*/ 2147483647 h 2279"/>
              <a:gd name="T96" fmla="*/ 2147483647 w 783"/>
              <a:gd name="T97" fmla="*/ 2147483647 h 2279"/>
              <a:gd name="T98" fmla="*/ 2147483647 w 783"/>
              <a:gd name="T99" fmla="*/ 2147483647 h 2279"/>
              <a:gd name="T100" fmla="*/ 2147483647 w 783"/>
              <a:gd name="T101" fmla="*/ 2147483647 h 2279"/>
              <a:gd name="T102" fmla="*/ 2147483647 w 783"/>
              <a:gd name="T103" fmla="*/ 2147483647 h 2279"/>
              <a:gd name="T104" fmla="*/ 2147483647 w 783"/>
              <a:gd name="T105" fmla="*/ 2147483647 h 2279"/>
              <a:gd name="T106" fmla="*/ 2147483647 w 783"/>
              <a:gd name="T107" fmla="*/ 2147483647 h 2279"/>
              <a:gd name="T108" fmla="*/ 2147483647 w 783"/>
              <a:gd name="T109" fmla="*/ 2147483647 h 2279"/>
              <a:gd name="T110" fmla="*/ 2147483647 w 783"/>
              <a:gd name="T111" fmla="*/ 2147483647 h 2279"/>
              <a:gd name="T112" fmla="*/ 2147483647 w 783"/>
              <a:gd name="T113" fmla="*/ 2147483647 h 2279"/>
              <a:gd name="T114" fmla="*/ 2147483647 w 783"/>
              <a:gd name="T115" fmla="*/ 2147483647 h 227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83"/>
              <a:gd name="T175" fmla="*/ 0 h 2279"/>
              <a:gd name="T176" fmla="*/ 783 w 783"/>
              <a:gd name="T177" fmla="*/ 2279 h 227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83" h="2279">
                <a:moveTo>
                  <a:pt x="757" y="0"/>
                </a:moveTo>
                <a:lnTo>
                  <a:pt x="757" y="9"/>
                </a:lnTo>
                <a:lnTo>
                  <a:pt x="753" y="9"/>
                </a:lnTo>
                <a:lnTo>
                  <a:pt x="753" y="17"/>
                </a:lnTo>
                <a:lnTo>
                  <a:pt x="744" y="17"/>
                </a:lnTo>
                <a:lnTo>
                  <a:pt x="744" y="22"/>
                </a:lnTo>
                <a:lnTo>
                  <a:pt x="740" y="22"/>
                </a:lnTo>
                <a:lnTo>
                  <a:pt x="740" y="26"/>
                </a:lnTo>
                <a:lnTo>
                  <a:pt x="735" y="26"/>
                </a:lnTo>
                <a:lnTo>
                  <a:pt x="737" y="73"/>
                </a:lnTo>
                <a:lnTo>
                  <a:pt x="745" y="73"/>
                </a:lnTo>
                <a:lnTo>
                  <a:pt x="747" y="81"/>
                </a:lnTo>
                <a:lnTo>
                  <a:pt x="750" y="81"/>
                </a:lnTo>
                <a:lnTo>
                  <a:pt x="750" y="90"/>
                </a:lnTo>
                <a:lnTo>
                  <a:pt x="755" y="90"/>
                </a:lnTo>
                <a:lnTo>
                  <a:pt x="755" y="103"/>
                </a:lnTo>
                <a:lnTo>
                  <a:pt x="759" y="103"/>
                </a:lnTo>
                <a:lnTo>
                  <a:pt x="761" y="107"/>
                </a:lnTo>
                <a:lnTo>
                  <a:pt x="764" y="106"/>
                </a:lnTo>
                <a:lnTo>
                  <a:pt x="767" y="191"/>
                </a:lnTo>
                <a:lnTo>
                  <a:pt x="763" y="193"/>
                </a:lnTo>
                <a:lnTo>
                  <a:pt x="763" y="201"/>
                </a:lnTo>
                <a:lnTo>
                  <a:pt x="758" y="201"/>
                </a:lnTo>
                <a:lnTo>
                  <a:pt x="759" y="205"/>
                </a:lnTo>
                <a:lnTo>
                  <a:pt x="754" y="205"/>
                </a:lnTo>
                <a:lnTo>
                  <a:pt x="754" y="222"/>
                </a:lnTo>
                <a:lnTo>
                  <a:pt x="750" y="222"/>
                </a:lnTo>
                <a:lnTo>
                  <a:pt x="752" y="257"/>
                </a:lnTo>
                <a:lnTo>
                  <a:pt x="764" y="257"/>
                </a:lnTo>
                <a:lnTo>
                  <a:pt x="764" y="261"/>
                </a:lnTo>
                <a:lnTo>
                  <a:pt x="769" y="259"/>
                </a:lnTo>
                <a:lnTo>
                  <a:pt x="769" y="264"/>
                </a:lnTo>
                <a:lnTo>
                  <a:pt x="773" y="264"/>
                </a:lnTo>
                <a:lnTo>
                  <a:pt x="773" y="268"/>
                </a:lnTo>
                <a:lnTo>
                  <a:pt x="778" y="268"/>
                </a:lnTo>
                <a:lnTo>
                  <a:pt x="778" y="277"/>
                </a:lnTo>
                <a:lnTo>
                  <a:pt x="783" y="277"/>
                </a:lnTo>
                <a:lnTo>
                  <a:pt x="783" y="285"/>
                </a:lnTo>
                <a:lnTo>
                  <a:pt x="778" y="285"/>
                </a:lnTo>
                <a:lnTo>
                  <a:pt x="779" y="298"/>
                </a:lnTo>
                <a:lnTo>
                  <a:pt x="774" y="298"/>
                </a:lnTo>
                <a:lnTo>
                  <a:pt x="774" y="302"/>
                </a:lnTo>
                <a:lnTo>
                  <a:pt x="766" y="304"/>
                </a:lnTo>
                <a:lnTo>
                  <a:pt x="767" y="312"/>
                </a:lnTo>
                <a:lnTo>
                  <a:pt x="762" y="312"/>
                </a:lnTo>
                <a:lnTo>
                  <a:pt x="762" y="316"/>
                </a:lnTo>
                <a:lnTo>
                  <a:pt x="758" y="316"/>
                </a:lnTo>
                <a:lnTo>
                  <a:pt x="758" y="321"/>
                </a:lnTo>
                <a:lnTo>
                  <a:pt x="753" y="321"/>
                </a:lnTo>
                <a:lnTo>
                  <a:pt x="754" y="329"/>
                </a:lnTo>
                <a:lnTo>
                  <a:pt x="749" y="329"/>
                </a:lnTo>
                <a:lnTo>
                  <a:pt x="749" y="342"/>
                </a:lnTo>
                <a:lnTo>
                  <a:pt x="745" y="342"/>
                </a:lnTo>
                <a:lnTo>
                  <a:pt x="745" y="355"/>
                </a:lnTo>
                <a:lnTo>
                  <a:pt x="742" y="355"/>
                </a:lnTo>
                <a:lnTo>
                  <a:pt x="742" y="363"/>
                </a:lnTo>
                <a:lnTo>
                  <a:pt x="738" y="363"/>
                </a:lnTo>
                <a:lnTo>
                  <a:pt x="738" y="368"/>
                </a:lnTo>
                <a:lnTo>
                  <a:pt x="733" y="368"/>
                </a:lnTo>
                <a:lnTo>
                  <a:pt x="733" y="376"/>
                </a:lnTo>
                <a:lnTo>
                  <a:pt x="729" y="376"/>
                </a:lnTo>
                <a:lnTo>
                  <a:pt x="729" y="381"/>
                </a:lnTo>
                <a:lnTo>
                  <a:pt x="711" y="382"/>
                </a:lnTo>
                <a:lnTo>
                  <a:pt x="711" y="386"/>
                </a:lnTo>
                <a:lnTo>
                  <a:pt x="702" y="386"/>
                </a:lnTo>
                <a:lnTo>
                  <a:pt x="702" y="391"/>
                </a:lnTo>
                <a:lnTo>
                  <a:pt x="699" y="391"/>
                </a:lnTo>
                <a:lnTo>
                  <a:pt x="699" y="395"/>
                </a:lnTo>
                <a:lnTo>
                  <a:pt x="694" y="395"/>
                </a:lnTo>
                <a:lnTo>
                  <a:pt x="695" y="399"/>
                </a:lnTo>
                <a:lnTo>
                  <a:pt x="690" y="399"/>
                </a:lnTo>
                <a:lnTo>
                  <a:pt x="690" y="403"/>
                </a:lnTo>
                <a:lnTo>
                  <a:pt x="686" y="403"/>
                </a:lnTo>
                <a:lnTo>
                  <a:pt x="686" y="408"/>
                </a:lnTo>
                <a:lnTo>
                  <a:pt x="681" y="408"/>
                </a:lnTo>
                <a:lnTo>
                  <a:pt x="682" y="416"/>
                </a:lnTo>
                <a:lnTo>
                  <a:pt x="677" y="416"/>
                </a:lnTo>
                <a:lnTo>
                  <a:pt x="678" y="442"/>
                </a:lnTo>
                <a:lnTo>
                  <a:pt x="673" y="443"/>
                </a:lnTo>
                <a:lnTo>
                  <a:pt x="673" y="456"/>
                </a:lnTo>
                <a:lnTo>
                  <a:pt x="670" y="456"/>
                </a:lnTo>
                <a:lnTo>
                  <a:pt x="670" y="460"/>
                </a:lnTo>
                <a:lnTo>
                  <a:pt x="666" y="460"/>
                </a:lnTo>
                <a:lnTo>
                  <a:pt x="666" y="465"/>
                </a:lnTo>
                <a:lnTo>
                  <a:pt x="661" y="465"/>
                </a:lnTo>
                <a:lnTo>
                  <a:pt x="662" y="477"/>
                </a:lnTo>
                <a:lnTo>
                  <a:pt x="657" y="477"/>
                </a:lnTo>
                <a:lnTo>
                  <a:pt x="657" y="482"/>
                </a:lnTo>
                <a:lnTo>
                  <a:pt x="653" y="482"/>
                </a:lnTo>
                <a:lnTo>
                  <a:pt x="653" y="490"/>
                </a:lnTo>
                <a:lnTo>
                  <a:pt x="648" y="490"/>
                </a:lnTo>
                <a:lnTo>
                  <a:pt x="649" y="495"/>
                </a:lnTo>
                <a:lnTo>
                  <a:pt x="644" y="495"/>
                </a:lnTo>
                <a:lnTo>
                  <a:pt x="644" y="503"/>
                </a:lnTo>
                <a:lnTo>
                  <a:pt x="641" y="503"/>
                </a:lnTo>
                <a:lnTo>
                  <a:pt x="641" y="512"/>
                </a:lnTo>
                <a:lnTo>
                  <a:pt x="635" y="512"/>
                </a:lnTo>
                <a:lnTo>
                  <a:pt x="637" y="516"/>
                </a:lnTo>
                <a:lnTo>
                  <a:pt x="628" y="517"/>
                </a:lnTo>
                <a:lnTo>
                  <a:pt x="628" y="522"/>
                </a:lnTo>
                <a:lnTo>
                  <a:pt x="623" y="522"/>
                </a:lnTo>
                <a:lnTo>
                  <a:pt x="623" y="526"/>
                </a:lnTo>
                <a:lnTo>
                  <a:pt x="619" y="526"/>
                </a:lnTo>
                <a:lnTo>
                  <a:pt x="619" y="539"/>
                </a:lnTo>
                <a:lnTo>
                  <a:pt x="610" y="539"/>
                </a:lnTo>
                <a:lnTo>
                  <a:pt x="610" y="543"/>
                </a:lnTo>
                <a:lnTo>
                  <a:pt x="606" y="543"/>
                </a:lnTo>
                <a:lnTo>
                  <a:pt x="606" y="547"/>
                </a:lnTo>
                <a:lnTo>
                  <a:pt x="589" y="547"/>
                </a:lnTo>
                <a:lnTo>
                  <a:pt x="589" y="552"/>
                </a:lnTo>
                <a:lnTo>
                  <a:pt x="585" y="552"/>
                </a:lnTo>
                <a:lnTo>
                  <a:pt x="585" y="556"/>
                </a:lnTo>
                <a:lnTo>
                  <a:pt x="580" y="556"/>
                </a:lnTo>
                <a:lnTo>
                  <a:pt x="580" y="560"/>
                </a:lnTo>
                <a:lnTo>
                  <a:pt x="576" y="562"/>
                </a:lnTo>
                <a:lnTo>
                  <a:pt x="576" y="570"/>
                </a:lnTo>
                <a:lnTo>
                  <a:pt x="571" y="570"/>
                </a:lnTo>
                <a:lnTo>
                  <a:pt x="572" y="574"/>
                </a:lnTo>
                <a:lnTo>
                  <a:pt x="567" y="574"/>
                </a:lnTo>
                <a:lnTo>
                  <a:pt x="567" y="587"/>
                </a:lnTo>
                <a:lnTo>
                  <a:pt x="563" y="587"/>
                </a:lnTo>
                <a:lnTo>
                  <a:pt x="563" y="596"/>
                </a:lnTo>
                <a:lnTo>
                  <a:pt x="560" y="596"/>
                </a:lnTo>
                <a:lnTo>
                  <a:pt x="560" y="604"/>
                </a:lnTo>
                <a:lnTo>
                  <a:pt x="555" y="604"/>
                </a:lnTo>
                <a:lnTo>
                  <a:pt x="556" y="617"/>
                </a:lnTo>
                <a:lnTo>
                  <a:pt x="551" y="617"/>
                </a:lnTo>
                <a:lnTo>
                  <a:pt x="551" y="626"/>
                </a:lnTo>
                <a:lnTo>
                  <a:pt x="547" y="626"/>
                </a:lnTo>
                <a:lnTo>
                  <a:pt x="547" y="630"/>
                </a:lnTo>
                <a:lnTo>
                  <a:pt x="542" y="630"/>
                </a:lnTo>
                <a:lnTo>
                  <a:pt x="543" y="639"/>
                </a:lnTo>
                <a:lnTo>
                  <a:pt x="538" y="639"/>
                </a:lnTo>
                <a:lnTo>
                  <a:pt x="538" y="643"/>
                </a:lnTo>
                <a:lnTo>
                  <a:pt x="534" y="643"/>
                </a:lnTo>
                <a:lnTo>
                  <a:pt x="534" y="660"/>
                </a:lnTo>
                <a:lnTo>
                  <a:pt x="531" y="660"/>
                </a:lnTo>
                <a:lnTo>
                  <a:pt x="531" y="673"/>
                </a:lnTo>
                <a:lnTo>
                  <a:pt x="526" y="674"/>
                </a:lnTo>
                <a:lnTo>
                  <a:pt x="526" y="678"/>
                </a:lnTo>
                <a:lnTo>
                  <a:pt x="522" y="678"/>
                </a:lnTo>
                <a:lnTo>
                  <a:pt x="522" y="687"/>
                </a:lnTo>
                <a:lnTo>
                  <a:pt x="518" y="687"/>
                </a:lnTo>
                <a:lnTo>
                  <a:pt x="518" y="691"/>
                </a:lnTo>
                <a:lnTo>
                  <a:pt x="513" y="691"/>
                </a:lnTo>
                <a:lnTo>
                  <a:pt x="513" y="700"/>
                </a:lnTo>
                <a:lnTo>
                  <a:pt x="504" y="700"/>
                </a:lnTo>
                <a:lnTo>
                  <a:pt x="505" y="704"/>
                </a:lnTo>
                <a:lnTo>
                  <a:pt x="491" y="704"/>
                </a:lnTo>
                <a:lnTo>
                  <a:pt x="491" y="708"/>
                </a:lnTo>
                <a:lnTo>
                  <a:pt x="488" y="708"/>
                </a:lnTo>
                <a:lnTo>
                  <a:pt x="488" y="713"/>
                </a:lnTo>
                <a:lnTo>
                  <a:pt x="474" y="714"/>
                </a:lnTo>
                <a:lnTo>
                  <a:pt x="474" y="718"/>
                </a:lnTo>
                <a:lnTo>
                  <a:pt x="470" y="718"/>
                </a:lnTo>
                <a:lnTo>
                  <a:pt x="470" y="727"/>
                </a:lnTo>
                <a:lnTo>
                  <a:pt x="466" y="727"/>
                </a:lnTo>
                <a:lnTo>
                  <a:pt x="467" y="787"/>
                </a:lnTo>
                <a:lnTo>
                  <a:pt x="459" y="787"/>
                </a:lnTo>
                <a:lnTo>
                  <a:pt x="459" y="800"/>
                </a:lnTo>
                <a:lnTo>
                  <a:pt x="455" y="800"/>
                </a:lnTo>
                <a:lnTo>
                  <a:pt x="455" y="804"/>
                </a:lnTo>
                <a:lnTo>
                  <a:pt x="450" y="804"/>
                </a:lnTo>
                <a:lnTo>
                  <a:pt x="451" y="817"/>
                </a:lnTo>
                <a:lnTo>
                  <a:pt x="446" y="817"/>
                </a:lnTo>
                <a:lnTo>
                  <a:pt x="446" y="821"/>
                </a:lnTo>
                <a:lnTo>
                  <a:pt x="442" y="821"/>
                </a:lnTo>
                <a:lnTo>
                  <a:pt x="442" y="834"/>
                </a:lnTo>
                <a:lnTo>
                  <a:pt x="437" y="834"/>
                </a:lnTo>
                <a:lnTo>
                  <a:pt x="438" y="838"/>
                </a:lnTo>
                <a:lnTo>
                  <a:pt x="433" y="838"/>
                </a:lnTo>
                <a:lnTo>
                  <a:pt x="433" y="842"/>
                </a:lnTo>
                <a:lnTo>
                  <a:pt x="430" y="842"/>
                </a:lnTo>
                <a:lnTo>
                  <a:pt x="430" y="847"/>
                </a:lnTo>
                <a:lnTo>
                  <a:pt x="424" y="848"/>
                </a:lnTo>
                <a:lnTo>
                  <a:pt x="424" y="852"/>
                </a:lnTo>
                <a:lnTo>
                  <a:pt x="421" y="852"/>
                </a:lnTo>
                <a:lnTo>
                  <a:pt x="421" y="857"/>
                </a:lnTo>
                <a:lnTo>
                  <a:pt x="412" y="857"/>
                </a:lnTo>
                <a:lnTo>
                  <a:pt x="412" y="861"/>
                </a:lnTo>
                <a:lnTo>
                  <a:pt x="399" y="861"/>
                </a:lnTo>
                <a:lnTo>
                  <a:pt x="399" y="865"/>
                </a:lnTo>
                <a:lnTo>
                  <a:pt x="394" y="865"/>
                </a:lnTo>
                <a:lnTo>
                  <a:pt x="394" y="874"/>
                </a:lnTo>
                <a:lnTo>
                  <a:pt x="390" y="874"/>
                </a:lnTo>
                <a:lnTo>
                  <a:pt x="390" y="878"/>
                </a:lnTo>
                <a:lnTo>
                  <a:pt x="385" y="878"/>
                </a:lnTo>
                <a:lnTo>
                  <a:pt x="385" y="882"/>
                </a:lnTo>
                <a:lnTo>
                  <a:pt x="382" y="882"/>
                </a:lnTo>
                <a:lnTo>
                  <a:pt x="382" y="886"/>
                </a:lnTo>
                <a:lnTo>
                  <a:pt x="378" y="886"/>
                </a:lnTo>
                <a:lnTo>
                  <a:pt x="378" y="891"/>
                </a:lnTo>
                <a:lnTo>
                  <a:pt x="373" y="892"/>
                </a:lnTo>
                <a:lnTo>
                  <a:pt x="373" y="901"/>
                </a:lnTo>
                <a:lnTo>
                  <a:pt x="369" y="901"/>
                </a:lnTo>
                <a:lnTo>
                  <a:pt x="369" y="905"/>
                </a:lnTo>
                <a:lnTo>
                  <a:pt x="360" y="905"/>
                </a:lnTo>
                <a:lnTo>
                  <a:pt x="360" y="914"/>
                </a:lnTo>
                <a:lnTo>
                  <a:pt x="347" y="914"/>
                </a:lnTo>
                <a:lnTo>
                  <a:pt x="347" y="918"/>
                </a:lnTo>
                <a:lnTo>
                  <a:pt x="321" y="918"/>
                </a:lnTo>
                <a:lnTo>
                  <a:pt x="321" y="926"/>
                </a:lnTo>
                <a:lnTo>
                  <a:pt x="312" y="928"/>
                </a:lnTo>
                <a:lnTo>
                  <a:pt x="312" y="932"/>
                </a:lnTo>
                <a:lnTo>
                  <a:pt x="307" y="932"/>
                </a:lnTo>
                <a:lnTo>
                  <a:pt x="308" y="966"/>
                </a:lnTo>
                <a:lnTo>
                  <a:pt x="304" y="966"/>
                </a:lnTo>
                <a:lnTo>
                  <a:pt x="304" y="975"/>
                </a:lnTo>
                <a:lnTo>
                  <a:pt x="299" y="975"/>
                </a:lnTo>
                <a:lnTo>
                  <a:pt x="299" y="983"/>
                </a:lnTo>
                <a:lnTo>
                  <a:pt x="296" y="983"/>
                </a:lnTo>
                <a:lnTo>
                  <a:pt x="296" y="988"/>
                </a:lnTo>
                <a:lnTo>
                  <a:pt x="287" y="988"/>
                </a:lnTo>
                <a:lnTo>
                  <a:pt x="287" y="992"/>
                </a:lnTo>
                <a:lnTo>
                  <a:pt x="283" y="992"/>
                </a:lnTo>
                <a:lnTo>
                  <a:pt x="283" y="996"/>
                </a:lnTo>
                <a:lnTo>
                  <a:pt x="278" y="996"/>
                </a:lnTo>
                <a:lnTo>
                  <a:pt x="278" y="1000"/>
                </a:lnTo>
                <a:lnTo>
                  <a:pt x="269" y="1000"/>
                </a:lnTo>
                <a:lnTo>
                  <a:pt x="269" y="1005"/>
                </a:lnTo>
                <a:lnTo>
                  <a:pt x="265" y="1005"/>
                </a:lnTo>
                <a:lnTo>
                  <a:pt x="265" y="1009"/>
                </a:lnTo>
                <a:lnTo>
                  <a:pt x="260" y="1010"/>
                </a:lnTo>
                <a:lnTo>
                  <a:pt x="260" y="1015"/>
                </a:lnTo>
                <a:lnTo>
                  <a:pt x="256" y="1015"/>
                </a:lnTo>
                <a:lnTo>
                  <a:pt x="256" y="1019"/>
                </a:lnTo>
                <a:lnTo>
                  <a:pt x="243" y="1019"/>
                </a:lnTo>
                <a:lnTo>
                  <a:pt x="244" y="1023"/>
                </a:lnTo>
                <a:lnTo>
                  <a:pt x="235" y="1023"/>
                </a:lnTo>
                <a:lnTo>
                  <a:pt x="235" y="1028"/>
                </a:lnTo>
                <a:lnTo>
                  <a:pt x="226" y="1028"/>
                </a:lnTo>
                <a:lnTo>
                  <a:pt x="226" y="1032"/>
                </a:lnTo>
                <a:lnTo>
                  <a:pt x="217" y="1032"/>
                </a:lnTo>
                <a:lnTo>
                  <a:pt x="217" y="1036"/>
                </a:lnTo>
                <a:lnTo>
                  <a:pt x="208" y="1036"/>
                </a:lnTo>
                <a:lnTo>
                  <a:pt x="208" y="1040"/>
                </a:lnTo>
                <a:lnTo>
                  <a:pt x="200" y="1042"/>
                </a:lnTo>
                <a:lnTo>
                  <a:pt x="200" y="1046"/>
                </a:lnTo>
                <a:lnTo>
                  <a:pt x="124" y="1047"/>
                </a:lnTo>
                <a:lnTo>
                  <a:pt x="124" y="1052"/>
                </a:lnTo>
                <a:lnTo>
                  <a:pt x="120" y="1052"/>
                </a:lnTo>
                <a:lnTo>
                  <a:pt x="120" y="1056"/>
                </a:lnTo>
                <a:lnTo>
                  <a:pt x="106" y="1056"/>
                </a:lnTo>
                <a:lnTo>
                  <a:pt x="106" y="1060"/>
                </a:lnTo>
                <a:lnTo>
                  <a:pt x="102" y="1060"/>
                </a:lnTo>
                <a:lnTo>
                  <a:pt x="102" y="1069"/>
                </a:lnTo>
                <a:lnTo>
                  <a:pt x="94" y="1069"/>
                </a:lnTo>
                <a:lnTo>
                  <a:pt x="94" y="1077"/>
                </a:lnTo>
                <a:lnTo>
                  <a:pt x="90" y="1077"/>
                </a:lnTo>
                <a:lnTo>
                  <a:pt x="90" y="1082"/>
                </a:lnTo>
                <a:lnTo>
                  <a:pt x="85" y="1082"/>
                </a:lnTo>
                <a:lnTo>
                  <a:pt x="85" y="1090"/>
                </a:lnTo>
                <a:lnTo>
                  <a:pt x="76" y="1090"/>
                </a:lnTo>
                <a:lnTo>
                  <a:pt x="76" y="1094"/>
                </a:lnTo>
                <a:lnTo>
                  <a:pt x="72" y="1096"/>
                </a:lnTo>
                <a:lnTo>
                  <a:pt x="72" y="1100"/>
                </a:lnTo>
                <a:lnTo>
                  <a:pt x="67" y="1100"/>
                </a:lnTo>
                <a:lnTo>
                  <a:pt x="68" y="1117"/>
                </a:lnTo>
                <a:lnTo>
                  <a:pt x="63" y="1117"/>
                </a:lnTo>
                <a:lnTo>
                  <a:pt x="63" y="1126"/>
                </a:lnTo>
                <a:lnTo>
                  <a:pt x="59" y="1126"/>
                </a:lnTo>
                <a:lnTo>
                  <a:pt x="61" y="1173"/>
                </a:lnTo>
                <a:lnTo>
                  <a:pt x="64" y="1173"/>
                </a:lnTo>
                <a:lnTo>
                  <a:pt x="64" y="1177"/>
                </a:lnTo>
                <a:lnTo>
                  <a:pt x="70" y="1177"/>
                </a:lnTo>
                <a:lnTo>
                  <a:pt x="70" y="1194"/>
                </a:lnTo>
                <a:lnTo>
                  <a:pt x="66" y="1194"/>
                </a:lnTo>
                <a:lnTo>
                  <a:pt x="66" y="1203"/>
                </a:lnTo>
                <a:lnTo>
                  <a:pt x="61" y="1203"/>
                </a:lnTo>
                <a:lnTo>
                  <a:pt x="62" y="1220"/>
                </a:lnTo>
                <a:lnTo>
                  <a:pt x="57" y="1220"/>
                </a:lnTo>
                <a:lnTo>
                  <a:pt x="57" y="1224"/>
                </a:lnTo>
                <a:lnTo>
                  <a:pt x="53" y="1224"/>
                </a:lnTo>
                <a:lnTo>
                  <a:pt x="53" y="1228"/>
                </a:lnTo>
                <a:lnTo>
                  <a:pt x="48" y="1228"/>
                </a:lnTo>
                <a:lnTo>
                  <a:pt x="48" y="1233"/>
                </a:lnTo>
                <a:lnTo>
                  <a:pt x="44" y="1233"/>
                </a:lnTo>
                <a:lnTo>
                  <a:pt x="44" y="1241"/>
                </a:lnTo>
                <a:lnTo>
                  <a:pt x="39" y="1241"/>
                </a:lnTo>
                <a:lnTo>
                  <a:pt x="39" y="1246"/>
                </a:lnTo>
                <a:lnTo>
                  <a:pt x="35" y="1246"/>
                </a:lnTo>
                <a:lnTo>
                  <a:pt x="35" y="1263"/>
                </a:lnTo>
                <a:lnTo>
                  <a:pt x="40" y="1263"/>
                </a:lnTo>
                <a:lnTo>
                  <a:pt x="40" y="1275"/>
                </a:lnTo>
                <a:lnTo>
                  <a:pt x="44" y="1275"/>
                </a:lnTo>
                <a:lnTo>
                  <a:pt x="46" y="1280"/>
                </a:lnTo>
                <a:lnTo>
                  <a:pt x="49" y="1280"/>
                </a:lnTo>
                <a:lnTo>
                  <a:pt x="49" y="1284"/>
                </a:lnTo>
                <a:lnTo>
                  <a:pt x="54" y="1284"/>
                </a:lnTo>
                <a:lnTo>
                  <a:pt x="54" y="1297"/>
                </a:lnTo>
                <a:lnTo>
                  <a:pt x="58" y="1297"/>
                </a:lnTo>
                <a:lnTo>
                  <a:pt x="59" y="1305"/>
                </a:lnTo>
                <a:lnTo>
                  <a:pt x="63" y="1305"/>
                </a:lnTo>
                <a:lnTo>
                  <a:pt x="63" y="1314"/>
                </a:lnTo>
                <a:lnTo>
                  <a:pt x="68" y="1314"/>
                </a:lnTo>
                <a:lnTo>
                  <a:pt x="68" y="1344"/>
                </a:lnTo>
                <a:lnTo>
                  <a:pt x="64" y="1344"/>
                </a:lnTo>
                <a:lnTo>
                  <a:pt x="64" y="1352"/>
                </a:lnTo>
                <a:lnTo>
                  <a:pt x="59" y="1352"/>
                </a:lnTo>
                <a:lnTo>
                  <a:pt x="61" y="1365"/>
                </a:lnTo>
                <a:lnTo>
                  <a:pt x="56" y="1365"/>
                </a:lnTo>
                <a:lnTo>
                  <a:pt x="56" y="1369"/>
                </a:lnTo>
                <a:lnTo>
                  <a:pt x="52" y="1369"/>
                </a:lnTo>
                <a:lnTo>
                  <a:pt x="52" y="1378"/>
                </a:lnTo>
                <a:lnTo>
                  <a:pt x="47" y="1378"/>
                </a:lnTo>
                <a:lnTo>
                  <a:pt x="47" y="1387"/>
                </a:lnTo>
                <a:lnTo>
                  <a:pt x="43" y="1387"/>
                </a:lnTo>
                <a:lnTo>
                  <a:pt x="43" y="1391"/>
                </a:lnTo>
                <a:lnTo>
                  <a:pt x="38" y="1391"/>
                </a:lnTo>
                <a:lnTo>
                  <a:pt x="39" y="1395"/>
                </a:lnTo>
                <a:lnTo>
                  <a:pt x="34" y="1395"/>
                </a:lnTo>
                <a:lnTo>
                  <a:pt x="34" y="1408"/>
                </a:lnTo>
                <a:lnTo>
                  <a:pt x="30" y="1408"/>
                </a:lnTo>
                <a:lnTo>
                  <a:pt x="30" y="1434"/>
                </a:lnTo>
                <a:lnTo>
                  <a:pt x="35" y="1434"/>
                </a:lnTo>
                <a:lnTo>
                  <a:pt x="35" y="1442"/>
                </a:lnTo>
                <a:lnTo>
                  <a:pt x="39" y="1442"/>
                </a:lnTo>
                <a:lnTo>
                  <a:pt x="40" y="1455"/>
                </a:lnTo>
                <a:lnTo>
                  <a:pt x="44" y="1455"/>
                </a:lnTo>
                <a:lnTo>
                  <a:pt x="44" y="1464"/>
                </a:lnTo>
                <a:lnTo>
                  <a:pt x="49" y="1464"/>
                </a:lnTo>
                <a:lnTo>
                  <a:pt x="49" y="1472"/>
                </a:lnTo>
                <a:lnTo>
                  <a:pt x="54" y="1472"/>
                </a:lnTo>
                <a:lnTo>
                  <a:pt x="54" y="1476"/>
                </a:lnTo>
                <a:lnTo>
                  <a:pt x="58" y="1476"/>
                </a:lnTo>
                <a:lnTo>
                  <a:pt x="59" y="1532"/>
                </a:lnTo>
                <a:lnTo>
                  <a:pt x="56" y="1532"/>
                </a:lnTo>
                <a:lnTo>
                  <a:pt x="56" y="1536"/>
                </a:lnTo>
                <a:lnTo>
                  <a:pt x="51" y="1536"/>
                </a:lnTo>
                <a:lnTo>
                  <a:pt x="51" y="1540"/>
                </a:lnTo>
                <a:lnTo>
                  <a:pt x="47" y="1540"/>
                </a:lnTo>
                <a:lnTo>
                  <a:pt x="47" y="1545"/>
                </a:lnTo>
                <a:lnTo>
                  <a:pt x="38" y="1545"/>
                </a:lnTo>
                <a:lnTo>
                  <a:pt x="38" y="1549"/>
                </a:lnTo>
                <a:lnTo>
                  <a:pt x="33" y="1550"/>
                </a:lnTo>
                <a:lnTo>
                  <a:pt x="33" y="1559"/>
                </a:lnTo>
                <a:lnTo>
                  <a:pt x="29" y="1559"/>
                </a:lnTo>
                <a:lnTo>
                  <a:pt x="29" y="1563"/>
                </a:lnTo>
                <a:lnTo>
                  <a:pt x="24" y="1563"/>
                </a:lnTo>
                <a:lnTo>
                  <a:pt x="25" y="1597"/>
                </a:lnTo>
                <a:lnTo>
                  <a:pt x="30" y="1597"/>
                </a:lnTo>
                <a:lnTo>
                  <a:pt x="30" y="1627"/>
                </a:lnTo>
                <a:lnTo>
                  <a:pt x="27" y="1627"/>
                </a:lnTo>
                <a:lnTo>
                  <a:pt x="27" y="1644"/>
                </a:lnTo>
                <a:lnTo>
                  <a:pt x="22" y="1644"/>
                </a:lnTo>
                <a:lnTo>
                  <a:pt x="23" y="1653"/>
                </a:lnTo>
                <a:lnTo>
                  <a:pt x="18" y="1653"/>
                </a:lnTo>
                <a:lnTo>
                  <a:pt x="18" y="1662"/>
                </a:lnTo>
                <a:lnTo>
                  <a:pt x="14" y="1662"/>
                </a:lnTo>
                <a:lnTo>
                  <a:pt x="14" y="1666"/>
                </a:lnTo>
                <a:lnTo>
                  <a:pt x="9" y="1666"/>
                </a:lnTo>
                <a:lnTo>
                  <a:pt x="9" y="1670"/>
                </a:lnTo>
                <a:lnTo>
                  <a:pt x="5" y="1670"/>
                </a:lnTo>
                <a:lnTo>
                  <a:pt x="5" y="1683"/>
                </a:lnTo>
                <a:lnTo>
                  <a:pt x="0" y="1683"/>
                </a:lnTo>
                <a:lnTo>
                  <a:pt x="1" y="1713"/>
                </a:lnTo>
                <a:lnTo>
                  <a:pt x="5" y="1713"/>
                </a:lnTo>
                <a:lnTo>
                  <a:pt x="6" y="1721"/>
                </a:lnTo>
                <a:lnTo>
                  <a:pt x="10" y="1721"/>
                </a:lnTo>
                <a:lnTo>
                  <a:pt x="11" y="1764"/>
                </a:lnTo>
                <a:lnTo>
                  <a:pt x="6" y="1764"/>
                </a:lnTo>
                <a:lnTo>
                  <a:pt x="8" y="1786"/>
                </a:lnTo>
                <a:lnTo>
                  <a:pt x="11" y="1786"/>
                </a:lnTo>
                <a:lnTo>
                  <a:pt x="11" y="1798"/>
                </a:lnTo>
                <a:lnTo>
                  <a:pt x="16" y="1798"/>
                </a:lnTo>
                <a:lnTo>
                  <a:pt x="16" y="1803"/>
                </a:lnTo>
                <a:lnTo>
                  <a:pt x="22" y="1803"/>
                </a:lnTo>
                <a:lnTo>
                  <a:pt x="22" y="1811"/>
                </a:lnTo>
                <a:lnTo>
                  <a:pt x="25" y="1811"/>
                </a:lnTo>
                <a:lnTo>
                  <a:pt x="25" y="1815"/>
                </a:lnTo>
                <a:lnTo>
                  <a:pt x="30" y="1815"/>
                </a:lnTo>
                <a:lnTo>
                  <a:pt x="30" y="1824"/>
                </a:lnTo>
                <a:lnTo>
                  <a:pt x="35" y="1824"/>
                </a:lnTo>
                <a:lnTo>
                  <a:pt x="37" y="1914"/>
                </a:lnTo>
                <a:lnTo>
                  <a:pt x="42" y="1914"/>
                </a:lnTo>
                <a:lnTo>
                  <a:pt x="42" y="1927"/>
                </a:lnTo>
                <a:lnTo>
                  <a:pt x="47" y="1927"/>
                </a:lnTo>
                <a:lnTo>
                  <a:pt x="47" y="1931"/>
                </a:lnTo>
                <a:lnTo>
                  <a:pt x="51" y="1931"/>
                </a:lnTo>
                <a:lnTo>
                  <a:pt x="51" y="1939"/>
                </a:lnTo>
                <a:lnTo>
                  <a:pt x="56" y="1939"/>
                </a:lnTo>
                <a:lnTo>
                  <a:pt x="57" y="2004"/>
                </a:lnTo>
                <a:lnTo>
                  <a:pt x="62" y="2002"/>
                </a:lnTo>
                <a:lnTo>
                  <a:pt x="62" y="2006"/>
                </a:lnTo>
                <a:lnTo>
                  <a:pt x="66" y="2006"/>
                </a:lnTo>
                <a:lnTo>
                  <a:pt x="67" y="2015"/>
                </a:lnTo>
                <a:lnTo>
                  <a:pt x="71" y="2015"/>
                </a:lnTo>
                <a:lnTo>
                  <a:pt x="71" y="2019"/>
                </a:lnTo>
                <a:lnTo>
                  <a:pt x="76" y="2019"/>
                </a:lnTo>
                <a:lnTo>
                  <a:pt x="76" y="2024"/>
                </a:lnTo>
                <a:lnTo>
                  <a:pt x="80" y="2024"/>
                </a:lnTo>
                <a:lnTo>
                  <a:pt x="81" y="2028"/>
                </a:lnTo>
                <a:lnTo>
                  <a:pt x="90" y="2028"/>
                </a:lnTo>
                <a:lnTo>
                  <a:pt x="90" y="2036"/>
                </a:lnTo>
                <a:lnTo>
                  <a:pt x="94" y="2036"/>
                </a:lnTo>
                <a:lnTo>
                  <a:pt x="94" y="2041"/>
                </a:lnTo>
                <a:lnTo>
                  <a:pt x="99" y="2041"/>
                </a:lnTo>
                <a:lnTo>
                  <a:pt x="99" y="2049"/>
                </a:lnTo>
                <a:lnTo>
                  <a:pt x="104" y="2049"/>
                </a:lnTo>
                <a:lnTo>
                  <a:pt x="104" y="2058"/>
                </a:lnTo>
                <a:lnTo>
                  <a:pt x="107" y="2058"/>
                </a:lnTo>
                <a:lnTo>
                  <a:pt x="109" y="2079"/>
                </a:lnTo>
                <a:lnTo>
                  <a:pt x="112" y="2079"/>
                </a:lnTo>
                <a:lnTo>
                  <a:pt x="114" y="2096"/>
                </a:lnTo>
                <a:lnTo>
                  <a:pt x="118" y="2096"/>
                </a:lnTo>
                <a:lnTo>
                  <a:pt x="118" y="2100"/>
                </a:lnTo>
                <a:lnTo>
                  <a:pt x="123" y="2100"/>
                </a:lnTo>
                <a:lnTo>
                  <a:pt x="123" y="2105"/>
                </a:lnTo>
                <a:lnTo>
                  <a:pt x="128" y="2105"/>
                </a:lnTo>
                <a:lnTo>
                  <a:pt x="128" y="2109"/>
                </a:lnTo>
                <a:lnTo>
                  <a:pt x="131" y="2108"/>
                </a:lnTo>
                <a:lnTo>
                  <a:pt x="131" y="2116"/>
                </a:lnTo>
                <a:lnTo>
                  <a:pt x="136" y="2116"/>
                </a:lnTo>
                <a:lnTo>
                  <a:pt x="136" y="2129"/>
                </a:lnTo>
                <a:lnTo>
                  <a:pt x="142" y="2129"/>
                </a:lnTo>
                <a:lnTo>
                  <a:pt x="142" y="2138"/>
                </a:lnTo>
                <a:lnTo>
                  <a:pt x="147" y="2138"/>
                </a:lnTo>
                <a:lnTo>
                  <a:pt x="147" y="2142"/>
                </a:lnTo>
                <a:lnTo>
                  <a:pt x="150" y="2142"/>
                </a:lnTo>
                <a:lnTo>
                  <a:pt x="150" y="2146"/>
                </a:lnTo>
                <a:lnTo>
                  <a:pt x="155" y="2146"/>
                </a:lnTo>
                <a:lnTo>
                  <a:pt x="155" y="2150"/>
                </a:lnTo>
                <a:lnTo>
                  <a:pt x="159" y="2150"/>
                </a:lnTo>
                <a:lnTo>
                  <a:pt x="160" y="2159"/>
                </a:lnTo>
                <a:lnTo>
                  <a:pt x="164" y="2159"/>
                </a:lnTo>
                <a:lnTo>
                  <a:pt x="164" y="2163"/>
                </a:lnTo>
                <a:lnTo>
                  <a:pt x="173" y="2163"/>
                </a:lnTo>
                <a:lnTo>
                  <a:pt x="174" y="2172"/>
                </a:lnTo>
                <a:lnTo>
                  <a:pt x="183" y="2172"/>
                </a:lnTo>
                <a:lnTo>
                  <a:pt x="183" y="2180"/>
                </a:lnTo>
                <a:lnTo>
                  <a:pt x="187" y="2180"/>
                </a:lnTo>
                <a:lnTo>
                  <a:pt x="188" y="2185"/>
                </a:lnTo>
                <a:lnTo>
                  <a:pt x="192" y="2185"/>
                </a:lnTo>
                <a:lnTo>
                  <a:pt x="192" y="2193"/>
                </a:lnTo>
                <a:lnTo>
                  <a:pt x="197" y="2193"/>
                </a:lnTo>
                <a:lnTo>
                  <a:pt x="197" y="2197"/>
                </a:lnTo>
                <a:lnTo>
                  <a:pt x="206" y="2196"/>
                </a:lnTo>
                <a:lnTo>
                  <a:pt x="206" y="2200"/>
                </a:lnTo>
                <a:lnTo>
                  <a:pt x="215" y="2200"/>
                </a:lnTo>
                <a:lnTo>
                  <a:pt x="215" y="2204"/>
                </a:lnTo>
                <a:lnTo>
                  <a:pt x="225" y="2204"/>
                </a:lnTo>
                <a:lnTo>
                  <a:pt x="225" y="2209"/>
                </a:lnTo>
                <a:lnTo>
                  <a:pt x="229" y="2209"/>
                </a:lnTo>
                <a:lnTo>
                  <a:pt x="229" y="2213"/>
                </a:lnTo>
                <a:lnTo>
                  <a:pt x="234" y="2213"/>
                </a:lnTo>
                <a:lnTo>
                  <a:pt x="234" y="2217"/>
                </a:lnTo>
                <a:lnTo>
                  <a:pt x="251" y="2217"/>
                </a:lnTo>
                <a:lnTo>
                  <a:pt x="251" y="2222"/>
                </a:lnTo>
                <a:lnTo>
                  <a:pt x="283" y="2220"/>
                </a:lnTo>
                <a:lnTo>
                  <a:pt x="283" y="2216"/>
                </a:lnTo>
                <a:lnTo>
                  <a:pt x="297" y="2216"/>
                </a:lnTo>
                <a:lnTo>
                  <a:pt x="297" y="2220"/>
                </a:lnTo>
                <a:lnTo>
                  <a:pt x="302" y="2220"/>
                </a:lnTo>
                <a:lnTo>
                  <a:pt x="302" y="2229"/>
                </a:lnTo>
                <a:lnTo>
                  <a:pt x="306" y="2229"/>
                </a:lnTo>
                <a:lnTo>
                  <a:pt x="307" y="2237"/>
                </a:lnTo>
                <a:lnTo>
                  <a:pt x="311" y="2237"/>
                </a:lnTo>
                <a:lnTo>
                  <a:pt x="311" y="2246"/>
                </a:lnTo>
                <a:lnTo>
                  <a:pt x="316" y="2246"/>
                </a:lnTo>
                <a:lnTo>
                  <a:pt x="316" y="2263"/>
                </a:lnTo>
                <a:lnTo>
                  <a:pt x="321" y="2261"/>
                </a:lnTo>
                <a:lnTo>
                  <a:pt x="321" y="2270"/>
                </a:lnTo>
                <a:lnTo>
                  <a:pt x="326" y="2270"/>
                </a:lnTo>
                <a:lnTo>
                  <a:pt x="326" y="2279"/>
                </a:lnTo>
                <a:lnTo>
                  <a:pt x="330" y="2279"/>
                </a:lnTo>
              </a:path>
            </a:pathLst>
          </a:custGeom>
          <a:noFill/>
          <a:ln w="0">
            <a:solidFill>
              <a:srgbClr val="000000"/>
            </a:solidFill>
            <a:round/>
            <a:headEnd/>
            <a:tailEnd/>
          </a:ln>
        </p:spPr>
        <p:txBody>
          <a:bodyPr/>
          <a:lstStyle/>
          <a:p>
            <a:endParaRPr lang="es-AR"/>
          </a:p>
        </p:txBody>
      </p:sp>
      <p:sp>
        <p:nvSpPr>
          <p:cNvPr id="6168" name="Freeform 230"/>
          <p:cNvSpPr>
            <a:spLocks/>
          </p:cNvSpPr>
          <p:nvPr/>
        </p:nvSpPr>
        <p:spPr bwMode="auto">
          <a:xfrm>
            <a:off x="3527425" y="1249363"/>
            <a:ext cx="247650" cy="1335087"/>
          </a:xfrm>
          <a:custGeom>
            <a:avLst/>
            <a:gdLst>
              <a:gd name="T0" fmla="*/ 2147483647 w 470"/>
              <a:gd name="T1" fmla="*/ 2147483647 h 2523"/>
              <a:gd name="T2" fmla="*/ 2147483647 w 470"/>
              <a:gd name="T3" fmla="*/ 2147483647 h 2523"/>
              <a:gd name="T4" fmla="*/ 2147483647 w 470"/>
              <a:gd name="T5" fmla="*/ 2147483647 h 2523"/>
              <a:gd name="T6" fmla="*/ 2147483647 w 470"/>
              <a:gd name="T7" fmla="*/ 2147483647 h 2523"/>
              <a:gd name="T8" fmla="*/ 2147483647 w 470"/>
              <a:gd name="T9" fmla="*/ 2147483647 h 2523"/>
              <a:gd name="T10" fmla="*/ 2147483647 w 470"/>
              <a:gd name="T11" fmla="*/ 2147483647 h 2523"/>
              <a:gd name="T12" fmla="*/ 2147483647 w 470"/>
              <a:gd name="T13" fmla="*/ 2147483647 h 2523"/>
              <a:gd name="T14" fmla="*/ 2147483647 w 470"/>
              <a:gd name="T15" fmla="*/ 2147483647 h 2523"/>
              <a:gd name="T16" fmla="*/ 2147483647 w 470"/>
              <a:gd name="T17" fmla="*/ 2147483647 h 2523"/>
              <a:gd name="T18" fmla="*/ 2147483647 w 470"/>
              <a:gd name="T19" fmla="*/ 2147483647 h 2523"/>
              <a:gd name="T20" fmla="*/ 2147483647 w 470"/>
              <a:gd name="T21" fmla="*/ 2147483647 h 2523"/>
              <a:gd name="T22" fmla="*/ 2147483647 w 470"/>
              <a:gd name="T23" fmla="*/ 2147483647 h 2523"/>
              <a:gd name="T24" fmla="*/ 2147483647 w 470"/>
              <a:gd name="T25" fmla="*/ 2147483647 h 2523"/>
              <a:gd name="T26" fmla="*/ 2147483647 w 470"/>
              <a:gd name="T27" fmla="*/ 2147483647 h 2523"/>
              <a:gd name="T28" fmla="*/ 2147483647 w 470"/>
              <a:gd name="T29" fmla="*/ 2147483647 h 2523"/>
              <a:gd name="T30" fmla="*/ 2147483647 w 470"/>
              <a:gd name="T31" fmla="*/ 2147483647 h 2523"/>
              <a:gd name="T32" fmla="*/ 2147483647 w 470"/>
              <a:gd name="T33" fmla="*/ 2147483647 h 2523"/>
              <a:gd name="T34" fmla="*/ 2147483647 w 470"/>
              <a:gd name="T35" fmla="*/ 2147483647 h 2523"/>
              <a:gd name="T36" fmla="*/ 2147483647 w 470"/>
              <a:gd name="T37" fmla="*/ 2147483647 h 2523"/>
              <a:gd name="T38" fmla="*/ 2147483647 w 470"/>
              <a:gd name="T39" fmla="*/ 2147483647 h 2523"/>
              <a:gd name="T40" fmla="*/ 2147483647 w 470"/>
              <a:gd name="T41" fmla="*/ 2147483647 h 2523"/>
              <a:gd name="T42" fmla="*/ 2147483647 w 470"/>
              <a:gd name="T43" fmla="*/ 2147483647 h 2523"/>
              <a:gd name="T44" fmla="*/ 2147483647 w 470"/>
              <a:gd name="T45" fmla="*/ 2147483647 h 2523"/>
              <a:gd name="T46" fmla="*/ 2147483647 w 470"/>
              <a:gd name="T47" fmla="*/ 2147483647 h 2523"/>
              <a:gd name="T48" fmla="*/ 2147483647 w 470"/>
              <a:gd name="T49" fmla="*/ 2147483647 h 2523"/>
              <a:gd name="T50" fmla="*/ 2147483647 w 470"/>
              <a:gd name="T51" fmla="*/ 2147483647 h 2523"/>
              <a:gd name="T52" fmla="*/ 2147483647 w 470"/>
              <a:gd name="T53" fmla="*/ 2147483647 h 2523"/>
              <a:gd name="T54" fmla="*/ 2147483647 w 470"/>
              <a:gd name="T55" fmla="*/ 2147483647 h 2523"/>
              <a:gd name="T56" fmla="*/ 2147483647 w 470"/>
              <a:gd name="T57" fmla="*/ 2147483647 h 2523"/>
              <a:gd name="T58" fmla="*/ 2147483647 w 470"/>
              <a:gd name="T59" fmla="*/ 2147483647 h 2523"/>
              <a:gd name="T60" fmla="*/ 2147483647 w 470"/>
              <a:gd name="T61" fmla="*/ 2147483647 h 2523"/>
              <a:gd name="T62" fmla="*/ 2147483647 w 470"/>
              <a:gd name="T63" fmla="*/ 2147483647 h 2523"/>
              <a:gd name="T64" fmla="*/ 2147483647 w 470"/>
              <a:gd name="T65" fmla="*/ 2147483647 h 2523"/>
              <a:gd name="T66" fmla="*/ 2147483647 w 470"/>
              <a:gd name="T67" fmla="*/ 2147483647 h 2523"/>
              <a:gd name="T68" fmla="*/ 2147483647 w 470"/>
              <a:gd name="T69" fmla="*/ 2147483647 h 2523"/>
              <a:gd name="T70" fmla="*/ 2147483647 w 470"/>
              <a:gd name="T71" fmla="*/ 2147483647 h 2523"/>
              <a:gd name="T72" fmla="*/ 2147483647 w 470"/>
              <a:gd name="T73" fmla="*/ 2147483647 h 2523"/>
              <a:gd name="T74" fmla="*/ 2147483647 w 470"/>
              <a:gd name="T75" fmla="*/ 2147483647 h 2523"/>
              <a:gd name="T76" fmla="*/ 2147483647 w 470"/>
              <a:gd name="T77" fmla="*/ 2147483647 h 2523"/>
              <a:gd name="T78" fmla="*/ 2147483647 w 470"/>
              <a:gd name="T79" fmla="*/ 2147483647 h 2523"/>
              <a:gd name="T80" fmla="*/ 2147483647 w 470"/>
              <a:gd name="T81" fmla="*/ 2147483647 h 2523"/>
              <a:gd name="T82" fmla="*/ 2147483647 w 470"/>
              <a:gd name="T83" fmla="*/ 2147483647 h 2523"/>
              <a:gd name="T84" fmla="*/ 2147483647 w 470"/>
              <a:gd name="T85" fmla="*/ 2147483647 h 2523"/>
              <a:gd name="T86" fmla="*/ 2147483647 w 470"/>
              <a:gd name="T87" fmla="*/ 2147483647 h 2523"/>
              <a:gd name="T88" fmla="*/ 2147483647 w 470"/>
              <a:gd name="T89" fmla="*/ 2147483647 h 2523"/>
              <a:gd name="T90" fmla="*/ 2147483647 w 470"/>
              <a:gd name="T91" fmla="*/ 2147483647 h 2523"/>
              <a:gd name="T92" fmla="*/ 2147483647 w 470"/>
              <a:gd name="T93" fmla="*/ 2147483647 h 2523"/>
              <a:gd name="T94" fmla="*/ 2147483647 w 470"/>
              <a:gd name="T95" fmla="*/ 2147483647 h 2523"/>
              <a:gd name="T96" fmla="*/ 2147483647 w 470"/>
              <a:gd name="T97" fmla="*/ 2147483647 h 2523"/>
              <a:gd name="T98" fmla="*/ 2147483647 w 470"/>
              <a:gd name="T99" fmla="*/ 2147483647 h 2523"/>
              <a:gd name="T100" fmla="*/ 2147483647 w 470"/>
              <a:gd name="T101" fmla="*/ 2147483647 h 2523"/>
              <a:gd name="T102" fmla="*/ 2147483647 w 470"/>
              <a:gd name="T103" fmla="*/ 2147483647 h 2523"/>
              <a:gd name="T104" fmla="*/ 2147483647 w 470"/>
              <a:gd name="T105" fmla="*/ 2147483647 h 2523"/>
              <a:gd name="T106" fmla="*/ 2147483647 w 470"/>
              <a:gd name="T107" fmla="*/ 2147483647 h 2523"/>
              <a:gd name="T108" fmla="*/ 2147483647 w 470"/>
              <a:gd name="T109" fmla="*/ 2147483647 h 2523"/>
              <a:gd name="T110" fmla="*/ 2147483647 w 470"/>
              <a:gd name="T111" fmla="*/ 2147483647 h 2523"/>
              <a:gd name="T112" fmla="*/ 2147483647 w 470"/>
              <a:gd name="T113" fmla="*/ 2147483647 h 252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70"/>
              <a:gd name="T172" fmla="*/ 0 h 2523"/>
              <a:gd name="T173" fmla="*/ 470 w 470"/>
              <a:gd name="T174" fmla="*/ 2523 h 252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70" h="2523">
                <a:moveTo>
                  <a:pt x="465" y="0"/>
                </a:moveTo>
                <a:lnTo>
                  <a:pt x="465" y="4"/>
                </a:lnTo>
                <a:lnTo>
                  <a:pt x="470" y="4"/>
                </a:lnTo>
                <a:lnTo>
                  <a:pt x="470" y="8"/>
                </a:lnTo>
                <a:lnTo>
                  <a:pt x="466" y="8"/>
                </a:lnTo>
                <a:lnTo>
                  <a:pt x="469" y="68"/>
                </a:lnTo>
                <a:lnTo>
                  <a:pt x="464" y="68"/>
                </a:lnTo>
                <a:lnTo>
                  <a:pt x="465" y="72"/>
                </a:lnTo>
                <a:lnTo>
                  <a:pt x="460" y="72"/>
                </a:lnTo>
                <a:lnTo>
                  <a:pt x="461" y="85"/>
                </a:lnTo>
                <a:lnTo>
                  <a:pt x="456" y="85"/>
                </a:lnTo>
                <a:lnTo>
                  <a:pt x="456" y="90"/>
                </a:lnTo>
                <a:lnTo>
                  <a:pt x="452" y="91"/>
                </a:lnTo>
                <a:lnTo>
                  <a:pt x="452" y="95"/>
                </a:lnTo>
                <a:lnTo>
                  <a:pt x="448" y="95"/>
                </a:lnTo>
                <a:lnTo>
                  <a:pt x="448" y="100"/>
                </a:lnTo>
                <a:lnTo>
                  <a:pt x="443" y="100"/>
                </a:lnTo>
                <a:lnTo>
                  <a:pt x="443" y="104"/>
                </a:lnTo>
                <a:lnTo>
                  <a:pt x="422" y="105"/>
                </a:lnTo>
                <a:lnTo>
                  <a:pt x="422" y="101"/>
                </a:lnTo>
                <a:lnTo>
                  <a:pt x="408" y="101"/>
                </a:lnTo>
                <a:lnTo>
                  <a:pt x="408" y="97"/>
                </a:lnTo>
                <a:lnTo>
                  <a:pt x="399" y="97"/>
                </a:lnTo>
                <a:lnTo>
                  <a:pt x="399" y="101"/>
                </a:lnTo>
                <a:lnTo>
                  <a:pt x="392" y="102"/>
                </a:lnTo>
                <a:lnTo>
                  <a:pt x="393" y="127"/>
                </a:lnTo>
                <a:lnTo>
                  <a:pt x="397" y="127"/>
                </a:lnTo>
                <a:lnTo>
                  <a:pt x="397" y="131"/>
                </a:lnTo>
                <a:lnTo>
                  <a:pt x="402" y="131"/>
                </a:lnTo>
                <a:lnTo>
                  <a:pt x="402" y="135"/>
                </a:lnTo>
                <a:lnTo>
                  <a:pt x="410" y="135"/>
                </a:lnTo>
                <a:lnTo>
                  <a:pt x="410" y="139"/>
                </a:lnTo>
                <a:lnTo>
                  <a:pt x="419" y="139"/>
                </a:lnTo>
                <a:lnTo>
                  <a:pt x="419" y="144"/>
                </a:lnTo>
                <a:lnTo>
                  <a:pt x="423" y="142"/>
                </a:lnTo>
                <a:lnTo>
                  <a:pt x="424" y="155"/>
                </a:lnTo>
                <a:lnTo>
                  <a:pt x="428" y="155"/>
                </a:lnTo>
                <a:lnTo>
                  <a:pt x="429" y="159"/>
                </a:lnTo>
                <a:lnTo>
                  <a:pt x="424" y="159"/>
                </a:lnTo>
                <a:lnTo>
                  <a:pt x="424" y="168"/>
                </a:lnTo>
                <a:lnTo>
                  <a:pt x="429" y="168"/>
                </a:lnTo>
                <a:lnTo>
                  <a:pt x="429" y="181"/>
                </a:lnTo>
                <a:lnTo>
                  <a:pt x="426" y="181"/>
                </a:lnTo>
                <a:lnTo>
                  <a:pt x="426" y="189"/>
                </a:lnTo>
                <a:lnTo>
                  <a:pt x="422" y="191"/>
                </a:lnTo>
                <a:lnTo>
                  <a:pt x="422" y="195"/>
                </a:lnTo>
                <a:lnTo>
                  <a:pt x="417" y="195"/>
                </a:lnTo>
                <a:lnTo>
                  <a:pt x="418" y="204"/>
                </a:lnTo>
                <a:lnTo>
                  <a:pt x="413" y="204"/>
                </a:lnTo>
                <a:lnTo>
                  <a:pt x="413" y="208"/>
                </a:lnTo>
                <a:lnTo>
                  <a:pt x="409" y="208"/>
                </a:lnTo>
                <a:lnTo>
                  <a:pt x="409" y="212"/>
                </a:lnTo>
                <a:lnTo>
                  <a:pt x="405" y="212"/>
                </a:lnTo>
                <a:lnTo>
                  <a:pt x="405" y="216"/>
                </a:lnTo>
                <a:lnTo>
                  <a:pt x="400" y="216"/>
                </a:lnTo>
                <a:lnTo>
                  <a:pt x="402" y="225"/>
                </a:lnTo>
                <a:lnTo>
                  <a:pt x="397" y="225"/>
                </a:lnTo>
                <a:lnTo>
                  <a:pt x="397" y="229"/>
                </a:lnTo>
                <a:lnTo>
                  <a:pt x="393" y="229"/>
                </a:lnTo>
                <a:lnTo>
                  <a:pt x="395" y="293"/>
                </a:lnTo>
                <a:lnTo>
                  <a:pt x="392" y="295"/>
                </a:lnTo>
                <a:lnTo>
                  <a:pt x="392" y="306"/>
                </a:lnTo>
                <a:lnTo>
                  <a:pt x="388" y="308"/>
                </a:lnTo>
                <a:lnTo>
                  <a:pt x="388" y="320"/>
                </a:lnTo>
                <a:lnTo>
                  <a:pt x="384" y="320"/>
                </a:lnTo>
                <a:lnTo>
                  <a:pt x="384" y="329"/>
                </a:lnTo>
                <a:lnTo>
                  <a:pt x="380" y="329"/>
                </a:lnTo>
                <a:lnTo>
                  <a:pt x="380" y="338"/>
                </a:lnTo>
                <a:lnTo>
                  <a:pt x="376" y="338"/>
                </a:lnTo>
                <a:lnTo>
                  <a:pt x="376" y="350"/>
                </a:lnTo>
                <a:lnTo>
                  <a:pt x="373" y="350"/>
                </a:lnTo>
                <a:lnTo>
                  <a:pt x="373" y="363"/>
                </a:lnTo>
                <a:lnTo>
                  <a:pt x="369" y="363"/>
                </a:lnTo>
                <a:lnTo>
                  <a:pt x="369" y="367"/>
                </a:lnTo>
                <a:lnTo>
                  <a:pt x="364" y="367"/>
                </a:lnTo>
                <a:lnTo>
                  <a:pt x="365" y="376"/>
                </a:lnTo>
                <a:lnTo>
                  <a:pt x="360" y="377"/>
                </a:lnTo>
                <a:lnTo>
                  <a:pt x="360" y="380"/>
                </a:lnTo>
                <a:lnTo>
                  <a:pt x="356" y="382"/>
                </a:lnTo>
                <a:lnTo>
                  <a:pt x="356" y="386"/>
                </a:lnTo>
                <a:lnTo>
                  <a:pt x="351" y="386"/>
                </a:lnTo>
                <a:lnTo>
                  <a:pt x="352" y="390"/>
                </a:lnTo>
                <a:lnTo>
                  <a:pt x="347" y="390"/>
                </a:lnTo>
                <a:lnTo>
                  <a:pt x="347" y="395"/>
                </a:lnTo>
                <a:lnTo>
                  <a:pt x="344" y="395"/>
                </a:lnTo>
                <a:lnTo>
                  <a:pt x="344" y="403"/>
                </a:lnTo>
                <a:lnTo>
                  <a:pt x="340" y="403"/>
                </a:lnTo>
                <a:lnTo>
                  <a:pt x="340" y="424"/>
                </a:lnTo>
                <a:lnTo>
                  <a:pt x="336" y="424"/>
                </a:lnTo>
                <a:lnTo>
                  <a:pt x="337" y="442"/>
                </a:lnTo>
                <a:lnTo>
                  <a:pt x="341" y="442"/>
                </a:lnTo>
                <a:lnTo>
                  <a:pt x="341" y="446"/>
                </a:lnTo>
                <a:lnTo>
                  <a:pt x="337" y="446"/>
                </a:lnTo>
                <a:lnTo>
                  <a:pt x="337" y="459"/>
                </a:lnTo>
                <a:lnTo>
                  <a:pt x="328" y="459"/>
                </a:lnTo>
                <a:lnTo>
                  <a:pt x="328" y="463"/>
                </a:lnTo>
                <a:lnTo>
                  <a:pt x="325" y="464"/>
                </a:lnTo>
                <a:lnTo>
                  <a:pt x="325" y="469"/>
                </a:lnTo>
                <a:lnTo>
                  <a:pt x="312" y="469"/>
                </a:lnTo>
                <a:lnTo>
                  <a:pt x="312" y="473"/>
                </a:lnTo>
                <a:lnTo>
                  <a:pt x="303" y="473"/>
                </a:lnTo>
                <a:lnTo>
                  <a:pt x="303" y="477"/>
                </a:lnTo>
                <a:lnTo>
                  <a:pt x="298" y="477"/>
                </a:lnTo>
                <a:lnTo>
                  <a:pt x="299" y="481"/>
                </a:lnTo>
                <a:lnTo>
                  <a:pt x="294" y="483"/>
                </a:lnTo>
                <a:lnTo>
                  <a:pt x="294" y="487"/>
                </a:lnTo>
                <a:lnTo>
                  <a:pt x="290" y="487"/>
                </a:lnTo>
                <a:lnTo>
                  <a:pt x="290" y="496"/>
                </a:lnTo>
                <a:lnTo>
                  <a:pt x="287" y="496"/>
                </a:lnTo>
                <a:lnTo>
                  <a:pt x="287" y="509"/>
                </a:lnTo>
                <a:lnTo>
                  <a:pt x="283" y="509"/>
                </a:lnTo>
                <a:lnTo>
                  <a:pt x="283" y="521"/>
                </a:lnTo>
                <a:lnTo>
                  <a:pt x="279" y="521"/>
                </a:lnTo>
                <a:lnTo>
                  <a:pt x="279" y="534"/>
                </a:lnTo>
                <a:lnTo>
                  <a:pt x="283" y="534"/>
                </a:lnTo>
                <a:lnTo>
                  <a:pt x="284" y="538"/>
                </a:lnTo>
                <a:lnTo>
                  <a:pt x="293" y="538"/>
                </a:lnTo>
                <a:lnTo>
                  <a:pt x="293" y="543"/>
                </a:lnTo>
                <a:lnTo>
                  <a:pt x="297" y="541"/>
                </a:lnTo>
                <a:lnTo>
                  <a:pt x="297" y="546"/>
                </a:lnTo>
                <a:lnTo>
                  <a:pt x="306" y="546"/>
                </a:lnTo>
                <a:lnTo>
                  <a:pt x="307" y="550"/>
                </a:lnTo>
                <a:lnTo>
                  <a:pt x="311" y="550"/>
                </a:lnTo>
                <a:lnTo>
                  <a:pt x="311" y="554"/>
                </a:lnTo>
                <a:lnTo>
                  <a:pt x="320" y="554"/>
                </a:lnTo>
                <a:lnTo>
                  <a:pt x="321" y="563"/>
                </a:lnTo>
                <a:lnTo>
                  <a:pt x="325" y="563"/>
                </a:lnTo>
                <a:lnTo>
                  <a:pt x="325" y="567"/>
                </a:lnTo>
                <a:lnTo>
                  <a:pt x="330" y="566"/>
                </a:lnTo>
                <a:lnTo>
                  <a:pt x="330" y="570"/>
                </a:lnTo>
                <a:lnTo>
                  <a:pt x="333" y="570"/>
                </a:lnTo>
                <a:lnTo>
                  <a:pt x="335" y="574"/>
                </a:lnTo>
                <a:lnTo>
                  <a:pt x="338" y="574"/>
                </a:lnTo>
                <a:lnTo>
                  <a:pt x="338" y="578"/>
                </a:lnTo>
                <a:lnTo>
                  <a:pt x="344" y="578"/>
                </a:lnTo>
                <a:lnTo>
                  <a:pt x="345" y="608"/>
                </a:lnTo>
                <a:lnTo>
                  <a:pt x="340" y="608"/>
                </a:lnTo>
                <a:lnTo>
                  <a:pt x="341" y="617"/>
                </a:lnTo>
                <a:lnTo>
                  <a:pt x="336" y="617"/>
                </a:lnTo>
                <a:lnTo>
                  <a:pt x="337" y="630"/>
                </a:lnTo>
                <a:lnTo>
                  <a:pt x="332" y="630"/>
                </a:lnTo>
                <a:lnTo>
                  <a:pt x="333" y="642"/>
                </a:lnTo>
                <a:lnTo>
                  <a:pt x="328" y="642"/>
                </a:lnTo>
                <a:lnTo>
                  <a:pt x="330" y="660"/>
                </a:lnTo>
                <a:lnTo>
                  <a:pt x="325" y="661"/>
                </a:lnTo>
                <a:lnTo>
                  <a:pt x="325" y="665"/>
                </a:lnTo>
                <a:lnTo>
                  <a:pt x="321" y="665"/>
                </a:lnTo>
                <a:lnTo>
                  <a:pt x="321" y="678"/>
                </a:lnTo>
                <a:lnTo>
                  <a:pt x="317" y="678"/>
                </a:lnTo>
                <a:lnTo>
                  <a:pt x="317" y="691"/>
                </a:lnTo>
                <a:lnTo>
                  <a:pt x="313" y="691"/>
                </a:lnTo>
                <a:lnTo>
                  <a:pt x="313" y="704"/>
                </a:lnTo>
                <a:lnTo>
                  <a:pt x="309" y="704"/>
                </a:lnTo>
                <a:lnTo>
                  <a:pt x="309" y="717"/>
                </a:lnTo>
                <a:lnTo>
                  <a:pt x="306" y="717"/>
                </a:lnTo>
                <a:lnTo>
                  <a:pt x="306" y="725"/>
                </a:lnTo>
                <a:lnTo>
                  <a:pt x="302" y="725"/>
                </a:lnTo>
                <a:lnTo>
                  <a:pt x="302" y="738"/>
                </a:lnTo>
                <a:lnTo>
                  <a:pt x="298" y="738"/>
                </a:lnTo>
                <a:lnTo>
                  <a:pt x="298" y="751"/>
                </a:lnTo>
                <a:lnTo>
                  <a:pt x="294" y="752"/>
                </a:lnTo>
                <a:lnTo>
                  <a:pt x="294" y="769"/>
                </a:lnTo>
                <a:lnTo>
                  <a:pt x="290" y="769"/>
                </a:lnTo>
                <a:lnTo>
                  <a:pt x="290" y="774"/>
                </a:lnTo>
                <a:lnTo>
                  <a:pt x="285" y="774"/>
                </a:lnTo>
                <a:lnTo>
                  <a:pt x="287" y="778"/>
                </a:lnTo>
                <a:lnTo>
                  <a:pt x="282" y="778"/>
                </a:lnTo>
                <a:lnTo>
                  <a:pt x="282" y="782"/>
                </a:lnTo>
                <a:lnTo>
                  <a:pt x="278" y="782"/>
                </a:lnTo>
                <a:lnTo>
                  <a:pt x="278" y="786"/>
                </a:lnTo>
                <a:lnTo>
                  <a:pt x="264" y="786"/>
                </a:lnTo>
                <a:lnTo>
                  <a:pt x="265" y="791"/>
                </a:lnTo>
                <a:lnTo>
                  <a:pt x="256" y="792"/>
                </a:lnTo>
                <a:lnTo>
                  <a:pt x="256" y="796"/>
                </a:lnTo>
                <a:lnTo>
                  <a:pt x="239" y="796"/>
                </a:lnTo>
                <a:lnTo>
                  <a:pt x="239" y="801"/>
                </a:lnTo>
                <a:lnTo>
                  <a:pt x="230" y="802"/>
                </a:lnTo>
                <a:lnTo>
                  <a:pt x="230" y="806"/>
                </a:lnTo>
                <a:lnTo>
                  <a:pt x="225" y="806"/>
                </a:lnTo>
                <a:lnTo>
                  <a:pt x="226" y="811"/>
                </a:lnTo>
                <a:lnTo>
                  <a:pt x="217" y="811"/>
                </a:lnTo>
                <a:lnTo>
                  <a:pt x="217" y="815"/>
                </a:lnTo>
                <a:lnTo>
                  <a:pt x="200" y="815"/>
                </a:lnTo>
                <a:lnTo>
                  <a:pt x="200" y="819"/>
                </a:lnTo>
                <a:lnTo>
                  <a:pt x="194" y="821"/>
                </a:lnTo>
                <a:lnTo>
                  <a:pt x="196" y="825"/>
                </a:lnTo>
                <a:lnTo>
                  <a:pt x="191" y="825"/>
                </a:lnTo>
                <a:lnTo>
                  <a:pt x="192" y="859"/>
                </a:lnTo>
                <a:lnTo>
                  <a:pt x="197" y="859"/>
                </a:lnTo>
                <a:lnTo>
                  <a:pt x="197" y="868"/>
                </a:lnTo>
                <a:lnTo>
                  <a:pt x="202" y="866"/>
                </a:lnTo>
                <a:lnTo>
                  <a:pt x="202" y="879"/>
                </a:lnTo>
                <a:lnTo>
                  <a:pt x="207" y="879"/>
                </a:lnTo>
                <a:lnTo>
                  <a:pt x="207" y="888"/>
                </a:lnTo>
                <a:lnTo>
                  <a:pt x="211" y="888"/>
                </a:lnTo>
                <a:lnTo>
                  <a:pt x="212" y="896"/>
                </a:lnTo>
                <a:lnTo>
                  <a:pt x="216" y="896"/>
                </a:lnTo>
                <a:lnTo>
                  <a:pt x="217" y="909"/>
                </a:lnTo>
                <a:lnTo>
                  <a:pt x="221" y="909"/>
                </a:lnTo>
                <a:lnTo>
                  <a:pt x="222" y="917"/>
                </a:lnTo>
                <a:lnTo>
                  <a:pt x="231" y="917"/>
                </a:lnTo>
                <a:lnTo>
                  <a:pt x="231" y="926"/>
                </a:lnTo>
                <a:lnTo>
                  <a:pt x="235" y="925"/>
                </a:lnTo>
                <a:lnTo>
                  <a:pt x="236" y="942"/>
                </a:lnTo>
                <a:lnTo>
                  <a:pt x="241" y="942"/>
                </a:lnTo>
                <a:lnTo>
                  <a:pt x="241" y="955"/>
                </a:lnTo>
                <a:lnTo>
                  <a:pt x="237" y="955"/>
                </a:lnTo>
                <a:lnTo>
                  <a:pt x="237" y="972"/>
                </a:lnTo>
                <a:lnTo>
                  <a:pt x="234" y="972"/>
                </a:lnTo>
                <a:lnTo>
                  <a:pt x="234" y="976"/>
                </a:lnTo>
                <a:lnTo>
                  <a:pt x="229" y="977"/>
                </a:lnTo>
                <a:lnTo>
                  <a:pt x="230" y="990"/>
                </a:lnTo>
                <a:lnTo>
                  <a:pt x="225" y="990"/>
                </a:lnTo>
                <a:lnTo>
                  <a:pt x="226" y="999"/>
                </a:lnTo>
                <a:lnTo>
                  <a:pt x="221" y="999"/>
                </a:lnTo>
                <a:lnTo>
                  <a:pt x="221" y="1007"/>
                </a:lnTo>
                <a:lnTo>
                  <a:pt x="217" y="1007"/>
                </a:lnTo>
                <a:lnTo>
                  <a:pt x="217" y="1020"/>
                </a:lnTo>
                <a:lnTo>
                  <a:pt x="213" y="1020"/>
                </a:lnTo>
                <a:lnTo>
                  <a:pt x="213" y="1033"/>
                </a:lnTo>
                <a:lnTo>
                  <a:pt x="210" y="1033"/>
                </a:lnTo>
                <a:lnTo>
                  <a:pt x="210" y="1041"/>
                </a:lnTo>
                <a:lnTo>
                  <a:pt x="206" y="1041"/>
                </a:lnTo>
                <a:lnTo>
                  <a:pt x="207" y="1071"/>
                </a:lnTo>
                <a:lnTo>
                  <a:pt x="211" y="1071"/>
                </a:lnTo>
                <a:lnTo>
                  <a:pt x="211" y="1076"/>
                </a:lnTo>
                <a:lnTo>
                  <a:pt x="216" y="1076"/>
                </a:lnTo>
                <a:lnTo>
                  <a:pt x="216" y="1080"/>
                </a:lnTo>
                <a:lnTo>
                  <a:pt x="221" y="1080"/>
                </a:lnTo>
                <a:lnTo>
                  <a:pt x="221" y="1088"/>
                </a:lnTo>
                <a:lnTo>
                  <a:pt x="225" y="1088"/>
                </a:lnTo>
                <a:lnTo>
                  <a:pt x="226" y="1093"/>
                </a:lnTo>
                <a:lnTo>
                  <a:pt x="230" y="1093"/>
                </a:lnTo>
                <a:lnTo>
                  <a:pt x="230" y="1097"/>
                </a:lnTo>
                <a:lnTo>
                  <a:pt x="235" y="1096"/>
                </a:lnTo>
                <a:lnTo>
                  <a:pt x="235" y="1100"/>
                </a:lnTo>
                <a:lnTo>
                  <a:pt x="240" y="1100"/>
                </a:lnTo>
                <a:lnTo>
                  <a:pt x="240" y="1113"/>
                </a:lnTo>
                <a:lnTo>
                  <a:pt x="245" y="1113"/>
                </a:lnTo>
                <a:lnTo>
                  <a:pt x="245" y="1121"/>
                </a:lnTo>
                <a:lnTo>
                  <a:pt x="249" y="1121"/>
                </a:lnTo>
                <a:lnTo>
                  <a:pt x="250" y="1126"/>
                </a:lnTo>
                <a:lnTo>
                  <a:pt x="254" y="1126"/>
                </a:lnTo>
                <a:lnTo>
                  <a:pt x="254" y="1134"/>
                </a:lnTo>
                <a:lnTo>
                  <a:pt x="259" y="1134"/>
                </a:lnTo>
                <a:lnTo>
                  <a:pt x="260" y="1173"/>
                </a:lnTo>
                <a:lnTo>
                  <a:pt x="265" y="1171"/>
                </a:lnTo>
                <a:lnTo>
                  <a:pt x="265" y="1180"/>
                </a:lnTo>
                <a:lnTo>
                  <a:pt x="261" y="1181"/>
                </a:lnTo>
                <a:lnTo>
                  <a:pt x="261" y="1185"/>
                </a:lnTo>
                <a:lnTo>
                  <a:pt x="256" y="1185"/>
                </a:lnTo>
                <a:lnTo>
                  <a:pt x="258" y="1190"/>
                </a:lnTo>
                <a:lnTo>
                  <a:pt x="253" y="1190"/>
                </a:lnTo>
                <a:lnTo>
                  <a:pt x="253" y="1198"/>
                </a:lnTo>
                <a:lnTo>
                  <a:pt x="249" y="1198"/>
                </a:lnTo>
                <a:lnTo>
                  <a:pt x="249" y="1207"/>
                </a:lnTo>
                <a:lnTo>
                  <a:pt x="245" y="1207"/>
                </a:lnTo>
                <a:lnTo>
                  <a:pt x="245" y="1211"/>
                </a:lnTo>
                <a:lnTo>
                  <a:pt x="236" y="1211"/>
                </a:lnTo>
                <a:lnTo>
                  <a:pt x="236" y="1215"/>
                </a:lnTo>
                <a:lnTo>
                  <a:pt x="227" y="1217"/>
                </a:lnTo>
                <a:lnTo>
                  <a:pt x="227" y="1221"/>
                </a:lnTo>
                <a:lnTo>
                  <a:pt x="222" y="1221"/>
                </a:lnTo>
                <a:lnTo>
                  <a:pt x="224" y="1225"/>
                </a:lnTo>
                <a:lnTo>
                  <a:pt x="215" y="1225"/>
                </a:lnTo>
                <a:lnTo>
                  <a:pt x="215" y="1230"/>
                </a:lnTo>
                <a:lnTo>
                  <a:pt x="210" y="1230"/>
                </a:lnTo>
                <a:lnTo>
                  <a:pt x="210" y="1234"/>
                </a:lnTo>
                <a:lnTo>
                  <a:pt x="206" y="1234"/>
                </a:lnTo>
                <a:lnTo>
                  <a:pt x="206" y="1247"/>
                </a:lnTo>
                <a:lnTo>
                  <a:pt x="202" y="1247"/>
                </a:lnTo>
                <a:lnTo>
                  <a:pt x="202" y="1264"/>
                </a:lnTo>
                <a:lnTo>
                  <a:pt x="198" y="1265"/>
                </a:lnTo>
                <a:lnTo>
                  <a:pt x="200" y="1302"/>
                </a:lnTo>
                <a:lnTo>
                  <a:pt x="196" y="1304"/>
                </a:lnTo>
                <a:lnTo>
                  <a:pt x="196" y="1321"/>
                </a:lnTo>
                <a:lnTo>
                  <a:pt x="201" y="1319"/>
                </a:lnTo>
                <a:lnTo>
                  <a:pt x="203" y="1362"/>
                </a:lnTo>
                <a:lnTo>
                  <a:pt x="207" y="1362"/>
                </a:lnTo>
                <a:lnTo>
                  <a:pt x="208" y="1383"/>
                </a:lnTo>
                <a:lnTo>
                  <a:pt x="212" y="1383"/>
                </a:lnTo>
                <a:lnTo>
                  <a:pt x="213" y="1401"/>
                </a:lnTo>
                <a:lnTo>
                  <a:pt x="218" y="1401"/>
                </a:lnTo>
                <a:lnTo>
                  <a:pt x="218" y="1422"/>
                </a:lnTo>
                <a:lnTo>
                  <a:pt x="224" y="1422"/>
                </a:lnTo>
                <a:lnTo>
                  <a:pt x="225" y="1460"/>
                </a:lnTo>
                <a:lnTo>
                  <a:pt x="230" y="1460"/>
                </a:lnTo>
                <a:lnTo>
                  <a:pt x="235" y="1557"/>
                </a:lnTo>
                <a:lnTo>
                  <a:pt x="239" y="1557"/>
                </a:lnTo>
                <a:lnTo>
                  <a:pt x="240" y="1579"/>
                </a:lnTo>
                <a:lnTo>
                  <a:pt x="245" y="1579"/>
                </a:lnTo>
                <a:lnTo>
                  <a:pt x="246" y="1609"/>
                </a:lnTo>
                <a:lnTo>
                  <a:pt x="250" y="1609"/>
                </a:lnTo>
                <a:lnTo>
                  <a:pt x="255" y="1690"/>
                </a:lnTo>
                <a:lnTo>
                  <a:pt x="250" y="1690"/>
                </a:lnTo>
                <a:lnTo>
                  <a:pt x="251" y="1703"/>
                </a:lnTo>
                <a:lnTo>
                  <a:pt x="246" y="1703"/>
                </a:lnTo>
                <a:lnTo>
                  <a:pt x="248" y="1737"/>
                </a:lnTo>
                <a:lnTo>
                  <a:pt x="244" y="1737"/>
                </a:lnTo>
                <a:lnTo>
                  <a:pt x="244" y="1750"/>
                </a:lnTo>
                <a:lnTo>
                  <a:pt x="240" y="1750"/>
                </a:lnTo>
                <a:lnTo>
                  <a:pt x="240" y="1762"/>
                </a:lnTo>
                <a:lnTo>
                  <a:pt x="236" y="1762"/>
                </a:lnTo>
                <a:lnTo>
                  <a:pt x="236" y="1771"/>
                </a:lnTo>
                <a:lnTo>
                  <a:pt x="231" y="1772"/>
                </a:lnTo>
                <a:lnTo>
                  <a:pt x="232" y="1785"/>
                </a:lnTo>
                <a:lnTo>
                  <a:pt x="227" y="1785"/>
                </a:lnTo>
                <a:lnTo>
                  <a:pt x="229" y="1790"/>
                </a:lnTo>
                <a:lnTo>
                  <a:pt x="224" y="1790"/>
                </a:lnTo>
                <a:lnTo>
                  <a:pt x="224" y="1802"/>
                </a:lnTo>
                <a:lnTo>
                  <a:pt x="220" y="1802"/>
                </a:lnTo>
                <a:lnTo>
                  <a:pt x="220" y="1807"/>
                </a:lnTo>
                <a:lnTo>
                  <a:pt x="216" y="1807"/>
                </a:lnTo>
                <a:lnTo>
                  <a:pt x="216" y="1811"/>
                </a:lnTo>
                <a:lnTo>
                  <a:pt x="211" y="1811"/>
                </a:lnTo>
                <a:lnTo>
                  <a:pt x="211" y="1815"/>
                </a:lnTo>
                <a:lnTo>
                  <a:pt x="126" y="1819"/>
                </a:lnTo>
                <a:lnTo>
                  <a:pt x="125" y="1811"/>
                </a:lnTo>
                <a:lnTo>
                  <a:pt x="107" y="1811"/>
                </a:lnTo>
                <a:lnTo>
                  <a:pt x="107" y="1815"/>
                </a:lnTo>
                <a:lnTo>
                  <a:pt x="103" y="1815"/>
                </a:lnTo>
                <a:lnTo>
                  <a:pt x="103" y="1819"/>
                </a:lnTo>
                <a:lnTo>
                  <a:pt x="90" y="1821"/>
                </a:lnTo>
                <a:lnTo>
                  <a:pt x="90" y="1825"/>
                </a:lnTo>
                <a:lnTo>
                  <a:pt x="86" y="1825"/>
                </a:lnTo>
                <a:lnTo>
                  <a:pt x="86" y="1829"/>
                </a:lnTo>
                <a:lnTo>
                  <a:pt x="72" y="1829"/>
                </a:lnTo>
                <a:lnTo>
                  <a:pt x="73" y="1838"/>
                </a:lnTo>
                <a:lnTo>
                  <a:pt x="68" y="1839"/>
                </a:lnTo>
                <a:lnTo>
                  <a:pt x="68" y="1842"/>
                </a:lnTo>
                <a:lnTo>
                  <a:pt x="64" y="1844"/>
                </a:lnTo>
                <a:lnTo>
                  <a:pt x="64" y="1856"/>
                </a:lnTo>
                <a:lnTo>
                  <a:pt x="61" y="1856"/>
                </a:lnTo>
                <a:lnTo>
                  <a:pt x="61" y="1874"/>
                </a:lnTo>
                <a:lnTo>
                  <a:pt x="57" y="1874"/>
                </a:lnTo>
                <a:lnTo>
                  <a:pt x="57" y="1891"/>
                </a:lnTo>
                <a:lnTo>
                  <a:pt x="62" y="1891"/>
                </a:lnTo>
                <a:lnTo>
                  <a:pt x="64" y="1942"/>
                </a:lnTo>
                <a:lnTo>
                  <a:pt x="59" y="1942"/>
                </a:lnTo>
                <a:lnTo>
                  <a:pt x="61" y="1968"/>
                </a:lnTo>
                <a:lnTo>
                  <a:pt x="57" y="1968"/>
                </a:lnTo>
                <a:lnTo>
                  <a:pt x="57" y="1972"/>
                </a:lnTo>
                <a:lnTo>
                  <a:pt x="52" y="1972"/>
                </a:lnTo>
                <a:lnTo>
                  <a:pt x="53" y="1985"/>
                </a:lnTo>
                <a:lnTo>
                  <a:pt x="48" y="1985"/>
                </a:lnTo>
                <a:lnTo>
                  <a:pt x="48" y="1993"/>
                </a:lnTo>
                <a:lnTo>
                  <a:pt x="39" y="1993"/>
                </a:lnTo>
                <a:lnTo>
                  <a:pt x="40" y="2002"/>
                </a:lnTo>
                <a:lnTo>
                  <a:pt x="35" y="2002"/>
                </a:lnTo>
                <a:lnTo>
                  <a:pt x="35" y="2010"/>
                </a:lnTo>
                <a:lnTo>
                  <a:pt x="31" y="2012"/>
                </a:lnTo>
                <a:lnTo>
                  <a:pt x="31" y="2020"/>
                </a:lnTo>
                <a:lnTo>
                  <a:pt x="28" y="2020"/>
                </a:lnTo>
                <a:lnTo>
                  <a:pt x="28" y="2029"/>
                </a:lnTo>
                <a:lnTo>
                  <a:pt x="23" y="2029"/>
                </a:lnTo>
                <a:lnTo>
                  <a:pt x="26" y="2114"/>
                </a:lnTo>
                <a:lnTo>
                  <a:pt x="23" y="2114"/>
                </a:lnTo>
                <a:lnTo>
                  <a:pt x="23" y="2127"/>
                </a:lnTo>
                <a:lnTo>
                  <a:pt x="19" y="2127"/>
                </a:lnTo>
                <a:lnTo>
                  <a:pt x="19" y="2140"/>
                </a:lnTo>
                <a:lnTo>
                  <a:pt x="15" y="2140"/>
                </a:lnTo>
                <a:lnTo>
                  <a:pt x="15" y="2144"/>
                </a:lnTo>
                <a:lnTo>
                  <a:pt x="10" y="2144"/>
                </a:lnTo>
                <a:lnTo>
                  <a:pt x="11" y="2161"/>
                </a:lnTo>
                <a:lnTo>
                  <a:pt x="15" y="2161"/>
                </a:lnTo>
                <a:lnTo>
                  <a:pt x="16" y="2187"/>
                </a:lnTo>
                <a:lnTo>
                  <a:pt x="13" y="2187"/>
                </a:lnTo>
                <a:lnTo>
                  <a:pt x="13" y="2200"/>
                </a:lnTo>
                <a:lnTo>
                  <a:pt x="9" y="2200"/>
                </a:lnTo>
                <a:lnTo>
                  <a:pt x="9" y="2208"/>
                </a:lnTo>
                <a:lnTo>
                  <a:pt x="4" y="2208"/>
                </a:lnTo>
                <a:lnTo>
                  <a:pt x="5" y="2217"/>
                </a:lnTo>
                <a:lnTo>
                  <a:pt x="0" y="2218"/>
                </a:lnTo>
                <a:lnTo>
                  <a:pt x="2" y="2273"/>
                </a:lnTo>
                <a:lnTo>
                  <a:pt x="7" y="2273"/>
                </a:lnTo>
                <a:lnTo>
                  <a:pt x="7" y="2281"/>
                </a:lnTo>
                <a:lnTo>
                  <a:pt x="13" y="2281"/>
                </a:lnTo>
                <a:lnTo>
                  <a:pt x="15" y="2328"/>
                </a:lnTo>
                <a:lnTo>
                  <a:pt x="10" y="2328"/>
                </a:lnTo>
                <a:lnTo>
                  <a:pt x="11" y="2350"/>
                </a:lnTo>
                <a:lnTo>
                  <a:pt x="6" y="2350"/>
                </a:lnTo>
                <a:lnTo>
                  <a:pt x="7" y="2367"/>
                </a:lnTo>
                <a:lnTo>
                  <a:pt x="11" y="2367"/>
                </a:lnTo>
                <a:lnTo>
                  <a:pt x="13" y="2384"/>
                </a:lnTo>
                <a:lnTo>
                  <a:pt x="18" y="2384"/>
                </a:lnTo>
                <a:lnTo>
                  <a:pt x="18" y="2401"/>
                </a:lnTo>
                <a:lnTo>
                  <a:pt x="23" y="2401"/>
                </a:lnTo>
                <a:lnTo>
                  <a:pt x="24" y="2418"/>
                </a:lnTo>
                <a:lnTo>
                  <a:pt x="28" y="2418"/>
                </a:lnTo>
                <a:lnTo>
                  <a:pt x="29" y="2452"/>
                </a:lnTo>
                <a:lnTo>
                  <a:pt x="34" y="2452"/>
                </a:lnTo>
                <a:lnTo>
                  <a:pt x="34" y="2465"/>
                </a:lnTo>
                <a:lnTo>
                  <a:pt x="39" y="2463"/>
                </a:lnTo>
                <a:lnTo>
                  <a:pt x="40" y="2476"/>
                </a:lnTo>
                <a:lnTo>
                  <a:pt x="44" y="2476"/>
                </a:lnTo>
                <a:lnTo>
                  <a:pt x="45" y="2493"/>
                </a:lnTo>
                <a:lnTo>
                  <a:pt x="49" y="2493"/>
                </a:lnTo>
                <a:lnTo>
                  <a:pt x="50" y="2498"/>
                </a:lnTo>
                <a:lnTo>
                  <a:pt x="54" y="2498"/>
                </a:lnTo>
                <a:lnTo>
                  <a:pt x="55" y="2511"/>
                </a:lnTo>
                <a:lnTo>
                  <a:pt x="59" y="2511"/>
                </a:lnTo>
                <a:lnTo>
                  <a:pt x="61" y="2519"/>
                </a:lnTo>
                <a:lnTo>
                  <a:pt x="64" y="2519"/>
                </a:lnTo>
                <a:lnTo>
                  <a:pt x="64" y="2523"/>
                </a:lnTo>
              </a:path>
            </a:pathLst>
          </a:custGeom>
          <a:noFill/>
          <a:ln w="0">
            <a:solidFill>
              <a:srgbClr val="000000"/>
            </a:solidFill>
            <a:round/>
            <a:headEnd/>
            <a:tailEnd/>
          </a:ln>
        </p:spPr>
        <p:txBody>
          <a:bodyPr/>
          <a:lstStyle/>
          <a:p>
            <a:endParaRPr lang="es-AR"/>
          </a:p>
        </p:txBody>
      </p:sp>
      <p:sp>
        <p:nvSpPr>
          <p:cNvPr id="6169" name="Freeform 231"/>
          <p:cNvSpPr>
            <a:spLocks/>
          </p:cNvSpPr>
          <p:nvPr/>
        </p:nvSpPr>
        <p:spPr bwMode="auto">
          <a:xfrm>
            <a:off x="3076575" y="996950"/>
            <a:ext cx="696913" cy="252413"/>
          </a:xfrm>
          <a:custGeom>
            <a:avLst/>
            <a:gdLst>
              <a:gd name="T0" fmla="*/ 2147483647 w 1315"/>
              <a:gd name="T1" fmla="*/ 2147483647 h 478"/>
              <a:gd name="T2" fmla="*/ 2147483647 w 1315"/>
              <a:gd name="T3" fmla="*/ 2147483647 h 478"/>
              <a:gd name="T4" fmla="*/ 2147483647 w 1315"/>
              <a:gd name="T5" fmla="*/ 2147483647 h 478"/>
              <a:gd name="T6" fmla="*/ 2147483647 w 1315"/>
              <a:gd name="T7" fmla="*/ 2147483647 h 478"/>
              <a:gd name="T8" fmla="*/ 2147483647 w 1315"/>
              <a:gd name="T9" fmla="*/ 2147483647 h 478"/>
              <a:gd name="T10" fmla="*/ 2147483647 w 1315"/>
              <a:gd name="T11" fmla="*/ 2147483647 h 478"/>
              <a:gd name="T12" fmla="*/ 2147483647 w 1315"/>
              <a:gd name="T13" fmla="*/ 2147483647 h 478"/>
              <a:gd name="T14" fmla="*/ 2147483647 w 1315"/>
              <a:gd name="T15" fmla="*/ 2147483647 h 478"/>
              <a:gd name="T16" fmla="*/ 2147483647 w 1315"/>
              <a:gd name="T17" fmla="*/ 2147483647 h 478"/>
              <a:gd name="T18" fmla="*/ 2147483647 w 1315"/>
              <a:gd name="T19" fmla="*/ 2147483647 h 478"/>
              <a:gd name="T20" fmla="*/ 2147483647 w 1315"/>
              <a:gd name="T21" fmla="*/ 2147483647 h 478"/>
              <a:gd name="T22" fmla="*/ 2147483647 w 1315"/>
              <a:gd name="T23" fmla="*/ 2147483647 h 478"/>
              <a:gd name="T24" fmla="*/ 2147483647 w 1315"/>
              <a:gd name="T25" fmla="*/ 2147483647 h 478"/>
              <a:gd name="T26" fmla="*/ 2147483647 w 1315"/>
              <a:gd name="T27" fmla="*/ 2147483647 h 478"/>
              <a:gd name="T28" fmla="*/ 2147483647 w 1315"/>
              <a:gd name="T29" fmla="*/ 2147483647 h 478"/>
              <a:gd name="T30" fmla="*/ 2147483647 w 1315"/>
              <a:gd name="T31" fmla="*/ 2147483647 h 478"/>
              <a:gd name="T32" fmla="*/ 2147483647 w 1315"/>
              <a:gd name="T33" fmla="*/ 2147483647 h 478"/>
              <a:gd name="T34" fmla="*/ 2147483647 w 1315"/>
              <a:gd name="T35" fmla="*/ 2147483647 h 478"/>
              <a:gd name="T36" fmla="*/ 2147483647 w 1315"/>
              <a:gd name="T37" fmla="*/ 2147483647 h 478"/>
              <a:gd name="T38" fmla="*/ 2147483647 w 1315"/>
              <a:gd name="T39" fmla="*/ 2147483647 h 478"/>
              <a:gd name="T40" fmla="*/ 2147483647 w 1315"/>
              <a:gd name="T41" fmla="*/ 2147483647 h 478"/>
              <a:gd name="T42" fmla="*/ 2147483647 w 1315"/>
              <a:gd name="T43" fmla="*/ 2147483647 h 478"/>
              <a:gd name="T44" fmla="*/ 2147483647 w 1315"/>
              <a:gd name="T45" fmla="*/ 2147483647 h 478"/>
              <a:gd name="T46" fmla="*/ 2147483647 w 1315"/>
              <a:gd name="T47" fmla="*/ 2147483647 h 478"/>
              <a:gd name="T48" fmla="*/ 2147483647 w 1315"/>
              <a:gd name="T49" fmla="*/ 2147483647 h 478"/>
              <a:gd name="T50" fmla="*/ 2147483647 w 1315"/>
              <a:gd name="T51" fmla="*/ 2147483647 h 478"/>
              <a:gd name="T52" fmla="*/ 2147483647 w 1315"/>
              <a:gd name="T53" fmla="*/ 2147483647 h 478"/>
              <a:gd name="T54" fmla="*/ 2147483647 w 1315"/>
              <a:gd name="T55" fmla="*/ 2147483647 h 478"/>
              <a:gd name="T56" fmla="*/ 2147483647 w 1315"/>
              <a:gd name="T57" fmla="*/ 2147483647 h 478"/>
              <a:gd name="T58" fmla="*/ 2147483647 w 1315"/>
              <a:gd name="T59" fmla="*/ 2147483647 h 478"/>
              <a:gd name="T60" fmla="*/ 2147483647 w 1315"/>
              <a:gd name="T61" fmla="*/ 2147483647 h 478"/>
              <a:gd name="T62" fmla="*/ 2147483647 w 1315"/>
              <a:gd name="T63" fmla="*/ 2147483647 h 478"/>
              <a:gd name="T64" fmla="*/ 2147483647 w 1315"/>
              <a:gd name="T65" fmla="*/ 2147483647 h 478"/>
              <a:gd name="T66" fmla="*/ 2147483647 w 1315"/>
              <a:gd name="T67" fmla="*/ 2147483647 h 478"/>
              <a:gd name="T68" fmla="*/ 2147483647 w 1315"/>
              <a:gd name="T69" fmla="*/ 2147483647 h 478"/>
              <a:gd name="T70" fmla="*/ 2147483647 w 1315"/>
              <a:gd name="T71" fmla="*/ 2147483647 h 478"/>
              <a:gd name="T72" fmla="*/ 2147483647 w 1315"/>
              <a:gd name="T73" fmla="*/ 2147483647 h 478"/>
              <a:gd name="T74" fmla="*/ 2147483647 w 1315"/>
              <a:gd name="T75" fmla="*/ 2147483647 h 478"/>
              <a:gd name="T76" fmla="*/ 2147483647 w 1315"/>
              <a:gd name="T77" fmla="*/ 2147483647 h 478"/>
              <a:gd name="T78" fmla="*/ 2147483647 w 1315"/>
              <a:gd name="T79" fmla="*/ 2147483647 h 478"/>
              <a:gd name="T80" fmla="*/ 2147483647 w 1315"/>
              <a:gd name="T81" fmla="*/ 2147483647 h 478"/>
              <a:gd name="T82" fmla="*/ 2147483647 w 1315"/>
              <a:gd name="T83" fmla="*/ 2147483647 h 478"/>
              <a:gd name="T84" fmla="*/ 2147483647 w 1315"/>
              <a:gd name="T85" fmla="*/ 2147483647 h 478"/>
              <a:gd name="T86" fmla="*/ 2147483647 w 1315"/>
              <a:gd name="T87" fmla="*/ 2147483647 h 478"/>
              <a:gd name="T88" fmla="*/ 2147483647 w 1315"/>
              <a:gd name="T89" fmla="*/ 2147483647 h 478"/>
              <a:gd name="T90" fmla="*/ 2147483647 w 1315"/>
              <a:gd name="T91" fmla="*/ 2147483647 h 478"/>
              <a:gd name="T92" fmla="*/ 2147483647 w 1315"/>
              <a:gd name="T93" fmla="*/ 2147483647 h 478"/>
              <a:gd name="T94" fmla="*/ 2147483647 w 1315"/>
              <a:gd name="T95" fmla="*/ 2147483647 h 478"/>
              <a:gd name="T96" fmla="*/ 2147483647 w 1315"/>
              <a:gd name="T97" fmla="*/ 2147483647 h 478"/>
              <a:gd name="T98" fmla="*/ 2147483647 w 1315"/>
              <a:gd name="T99" fmla="*/ 2147483647 h 478"/>
              <a:gd name="T100" fmla="*/ 2147483647 w 1315"/>
              <a:gd name="T101" fmla="*/ 2147483647 h 478"/>
              <a:gd name="T102" fmla="*/ 2147483647 w 1315"/>
              <a:gd name="T103" fmla="*/ 2147483647 h 478"/>
              <a:gd name="T104" fmla="*/ 2147483647 w 1315"/>
              <a:gd name="T105" fmla="*/ 2147483647 h 478"/>
              <a:gd name="T106" fmla="*/ 2147483647 w 1315"/>
              <a:gd name="T107" fmla="*/ 2147483647 h 478"/>
              <a:gd name="T108" fmla="*/ 2147483647 w 1315"/>
              <a:gd name="T109" fmla="*/ 2147483647 h 478"/>
              <a:gd name="T110" fmla="*/ 2147483647 w 1315"/>
              <a:gd name="T111" fmla="*/ 2147483647 h 478"/>
              <a:gd name="T112" fmla="*/ 2147483647 w 1315"/>
              <a:gd name="T113" fmla="*/ 2147483647 h 478"/>
              <a:gd name="T114" fmla="*/ 2147483647 w 1315"/>
              <a:gd name="T115" fmla="*/ 2147483647 h 478"/>
              <a:gd name="T116" fmla="*/ 2147483647 w 1315"/>
              <a:gd name="T117" fmla="*/ 2147483647 h 4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15"/>
              <a:gd name="T178" fmla="*/ 0 h 478"/>
              <a:gd name="T179" fmla="*/ 1315 w 1315"/>
              <a:gd name="T180" fmla="*/ 478 h 4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15" h="478">
                <a:moveTo>
                  <a:pt x="1315" y="478"/>
                </a:moveTo>
                <a:lnTo>
                  <a:pt x="1315" y="474"/>
                </a:lnTo>
                <a:lnTo>
                  <a:pt x="1311" y="474"/>
                </a:lnTo>
                <a:lnTo>
                  <a:pt x="1310" y="469"/>
                </a:lnTo>
                <a:lnTo>
                  <a:pt x="1306" y="469"/>
                </a:lnTo>
                <a:lnTo>
                  <a:pt x="1306" y="465"/>
                </a:lnTo>
                <a:lnTo>
                  <a:pt x="1301" y="466"/>
                </a:lnTo>
                <a:lnTo>
                  <a:pt x="1301" y="458"/>
                </a:lnTo>
                <a:lnTo>
                  <a:pt x="1297" y="458"/>
                </a:lnTo>
                <a:lnTo>
                  <a:pt x="1296" y="437"/>
                </a:lnTo>
                <a:lnTo>
                  <a:pt x="1291" y="437"/>
                </a:lnTo>
                <a:lnTo>
                  <a:pt x="1291" y="428"/>
                </a:lnTo>
                <a:lnTo>
                  <a:pt x="1287" y="428"/>
                </a:lnTo>
                <a:lnTo>
                  <a:pt x="1286" y="424"/>
                </a:lnTo>
                <a:lnTo>
                  <a:pt x="1282" y="424"/>
                </a:lnTo>
                <a:lnTo>
                  <a:pt x="1282" y="419"/>
                </a:lnTo>
                <a:lnTo>
                  <a:pt x="1277" y="419"/>
                </a:lnTo>
                <a:lnTo>
                  <a:pt x="1277" y="415"/>
                </a:lnTo>
                <a:lnTo>
                  <a:pt x="1273" y="417"/>
                </a:lnTo>
                <a:lnTo>
                  <a:pt x="1273" y="412"/>
                </a:lnTo>
                <a:lnTo>
                  <a:pt x="1268" y="412"/>
                </a:lnTo>
                <a:lnTo>
                  <a:pt x="1268" y="408"/>
                </a:lnTo>
                <a:lnTo>
                  <a:pt x="1263" y="408"/>
                </a:lnTo>
                <a:lnTo>
                  <a:pt x="1263" y="404"/>
                </a:lnTo>
                <a:lnTo>
                  <a:pt x="1254" y="404"/>
                </a:lnTo>
                <a:lnTo>
                  <a:pt x="1254" y="399"/>
                </a:lnTo>
                <a:lnTo>
                  <a:pt x="1245" y="399"/>
                </a:lnTo>
                <a:lnTo>
                  <a:pt x="1245" y="395"/>
                </a:lnTo>
                <a:lnTo>
                  <a:pt x="1242" y="397"/>
                </a:lnTo>
                <a:lnTo>
                  <a:pt x="1240" y="392"/>
                </a:lnTo>
                <a:lnTo>
                  <a:pt x="1236" y="392"/>
                </a:lnTo>
                <a:lnTo>
                  <a:pt x="1236" y="388"/>
                </a:lnTo>
                <a:lnTo>
                  <a:pt x="1223" y="388"/>
                </a:lnTo>
                <a:lnTo>
                  <a:pt x="1223" y="384"/>
                </a:lnTo>
                <a:lnTo>
                  <a:pt x="1219" y="384"/>
                </a:lnTo>
                <a:lnTo>
                  <a:pt x="1219" y="380"/>
                </a:lnTo>
                <a:lnTo>
                  <a:pt x="1214" y="380"/>
                </a:lnTo>
                <a:lnTo>
                  <a:pt x="1214" y="375"/>
                </a:lnTo>
                <a:lnTo>
                  <a:pt x="1205" y="377"/>
                </a:lnTo>
                <a:lnTo>
                  <a:pt x="1205" y="372"/>
                </a:lnTo>
                <a:lnTo>
                  <a:pt x="1196" y="372"/>
                </a:lnTo>
                <a:lnTo>
                  <a:pt x="1196" y="368"/>
                </a:lnTo>
                <a:lnTo>
                  <a:pt x="1191" y="368"/>
                </a:lnTo>
                <a:lnTo>
                  <a:pt x="1191" y="364"/>
                </a:lnTo>
                <a:lnTo>
                  <a:pt x="1187" y="364"/>
                </a:lnTo>
                <a:lnTo>
                  <a:pt x="1187" y="360"/>
                </a:lnTo>
                <a:lnTo>
                  <a:pt x="1182" y="360"/>
                </a:lnTo>
                <a:lnTo>
                  <a:pt x="1182" y="351"/>
                </a:lnTo>
                <a:lnTo>
                  <a:pt x="1177" y="352"/>
                </a:lnTo>
                <a:lnTo>
                  <a:pt x="1177" y="348"/>
                </a:lnTo>
                <a:lnTo>
                  <a:pt x="1173" y="348"/>
                </a:lnTo>
                <a:lnTo>
                  <a:pt x="1172" y="331"/>
                </a:lnTo>
                <a:lnTo>
                  <a:pt x="1168" y="331"/>
                </a:lnTo>
                <a:lnTo>
                  <a:pt x="1168" y="327"/>
                </a:lnTo>
                <a:lnTo>
                  <a:pt x="1163" y="327"/>
                </a:lnTo>
                <a:lnTo>
                  <a:pt x="1163" y="314"/>
                </a:lnTo>
                <a:lnTo>
                  <a:pt x="1158" y="314"/>
                </a:lnTo>
                <a:lnTo>
                  <a:pt x="1158" y="310"/>
                </a:lnTo>
                <a:lnTo>
                  <a:pt x="1154" y="310"/>
                </a:lnTo>
                <a:lnTo>
                  <a:pt x="1153" y="293"/>
                </a:lnTo>
                <a:lnTo>
                  <a:pt x="1148" y="293"/>
                </a:lnTo>
                <a:lnTo>
                  <a:pt x="1148" y="284"/>
                </a:lnTo>
                <a:lnTo>
                  <a:pt x="1144" y="285"/>
                </a:lnTo>
                <a:lnTo>
                  <a:pt x="1143" y="256"/>
                </a:lnTo>
                <a:lnTo>
                  <a:pt x="1138" y="256"/>
                </a:lnTo>
                <a:lnTo>
                  <a:pt x="1138" y="251"/>
                </a:lnTo>
                <a:lnTo>
                  <a:pt x="1142" y="251"/>
                </a:lnTo>
                <a:lnTo>
                  <a:pt x="1142" y="247"/>
                </a:lnTo>
                <a:lnTo>
                  <a:pt x="1138" y="247"/>
                </a:lnTo>
                <a:lnTo>
                  <a:pt x="1137" y="226"/>
                </a:lnTo>
                <a:lnTo>
                  <a:pt x="1133" y="226"/>
                </a:lnTo>
                <a:lnTo>
                  <a:pt x="1132" y="209"/>
                </a:lnTo>
                <a:lnTo>
                  <a:pt x="1128" y="209"/>
                </a:lnTo>
                <a:lnTo>
                  <a:pt x="1127" y="204"/>
                </a:lnTo>
                <a:lnTo>
                  <a:pt x="1123" y="204"/>
                </a:lnTo>
                <a:lnTo>
                  <a:pt x="1123" y="200"/>
                </a:lnTo>
                <a:lnTo>
                  <a:pt x="1118" y="200"/>
                </a:lnTo>
                <a:lnTo>
                  <a:pt x="1118" y="196"/>
                </a:lnTo>
                <a:lnTo>
                  <a:pt x="1105" y="197"/>
                </a:lnTo>
                <a:lnTo>
                  <a:pt x="1105" y="193"/>
                </a:lnTo>
                <a:lnTo>
                  <a:pt x="1100" y="193"/>
                </a:lnTo>
                <a:lnTo>
                  <a:pt x="1100" y="189"/>
                </a:lnTo>
                <a:lnTo>
                  <a:pt x="1096" y="189"/>
                </a:lnTo>
                <a:lnTo>
                  <a:pt x="1095" y="184"/>
                </a:lnTo>
                <a:lnTo>
                  <a:pt x="1091" y="184"/>
                </a:lnTo>
                <a:lnTo>
                  <a:pt x="1091" y="180"/>
                </a:lnTo>
                <a:lnTo>
                  <a:pt x="1086" y="180"/>
                </a:lnTo>
                <a:lnTo>
                  <a:pt x="1086" y="176"/>
                </a:lnTo>
                <a:lnTo>
                  <a:pt x="1082" y="176"/>
                </a:lnTo>
                <a:lnTo>
                  <a:pt x="1081" y="167"/>
                </a:lnTo>
                <a:lnTo>
                  <a:pt x="1077" y="169"/>
                </a:lnTo>
                <a:lnTo>
                  <a:pt x="1077" y="164"/>
                </a:lnTo>
                <a:lnTo>
                  <a:pt x="1072" y="164"/>
                </a:lnTo>
                <a:lnTo>
                  <a:pt x="1072" y="160"/>
                </a:lnTo>
                <a:lnTo>
                  <a:pt x="1063" y="160"/>
                </a:lnTo>
                <a:lnTo>
                  <a:pt x="1063" y="152"/>
                </a:lnTo>
                <a:lnTo>
                  <a:pt x="1060" y="152"/>
                </a:lnTo>
                <a:lnTo>
                  <a:pt x="1058" y="147"/>
                </a:lnTo>
                <a:lnTo>
                  <a:pt x="1055" y="147"/>
                </a:lnTo>
                <a:lnTo>
                  <a:pt x="1055" y="134"/>
                </a:lnTo>
                <a:lnTo>
                  <a:pt x="1050" y="134"/>
                </a:lnTo>
                <a:lnTo>
                  <a:pt x="1050" y="130"/>
                </a:lnTo>
                <a:lnTo>
                  <a:pt x="1044" y="130"/>
                </a:lnTo>
                <a:lnTo>
                  <a:pt x="1044" y="126"/>
                </a:lnTo>
                <a:lnTo>
                  <a:pt x="1041" y="127"/>
                </a:lnTo>
                <a:lnTo>
                  <a:pt x="1039" y="114"/>
                </a:lnTo>
                <a:lnTo>
                  <a:pt x="1036" y="114"/>
                </a:lnTo>
                <a:lnTo>
                  <a:pt x="1036" y="110"/>
                </a:lnTo>
                <a:lnTo>
                  <a:pt x="1031" y="110"/>
                </a:lnTo>
                <a:lnTo>
                  <a:pt x="1031" y="102"/>
                </a:lnTo>
                <a:lnTo>
                  <a:pt x="1027" y="102"/>
                </a:lnTo>
                <a:lnTo>
                  <a:pt x="1027" y="97"/>
                </a:lnTo>
                <a:lnTo>
                  <a:pt x="1022" y="97"/>
                </a:lnTo>
                <a:lnTo>
                  <a:pt x="1022" y="89"/>
                </a:lnTo>
                <a:lnTo>
                  <a:pt x="1017" y="89"/>
                </a:lnTo>
                <a:lnTo>
                  <a:pt x="1017" y="80"/>
                </a:lnTo>
                <a:lnTo>
                  <a:pt x="1008" y="82"/>
                </a:lnTo>
                <a:lnTo>
                  <a:pt x="1008" y="73"/>
                </a:lnTo>
                <a:lnTo>
                  <a:pt x="999" y="73"/>
                </a:lnTo>
                <a:lnTo>
                  <a:pt x="999" y="69"/>
                </a:lnTo>
                <a:lnTo>
                  <a:pt x="994" y="69"/>
                </a:lnTo>
                <a:lnTo>
                  <a:pt x="994" y="52"/>
                </a:lnTo>
                <a:lnTo>
                  <a:pt x="989" y="52"/>
                </a:lnTo>
                <a:lnTo>
                  <a:pt x="989" y="56"/>
                </a:lnTo>
                <a:lnTo>
                  <a:pt x="976" y="56"/>
                </a:lnTo>
                <a:lnTo>
                  <a:pt x="976" y="52"/>
                </a:lnTo>
                <a:lnTo>
                  <a:pt x="950" y="53"/>
                </a:lnTo>
                <a:lnTo>
                  <a:pt x="950" y="57"/>
                </a:lnTo>
                <a:lnTo>
                  <a:pt x="919" y="59"/>
                </a:lnTo>
                <a:lnTo>
                  <a:pt x="919" y="50"/>
                </a:lnTo>
                <a:lnTo>
                  <a:pt x="911" y="50"/>
                </a:lnTo>
                <a:lnTo>
                  <a:pt x="911" y="42"/>
                </a:lnTo>
                <a:lnTo>
                  <a:pt x="897" y="43"/>
                </a:lnTo>
                <a:lnTo>
                  <a:pt x="897" y="39"/>
                </a:lnTo>
                <a:lnTo>
                  <a:pt x="893" y="39"/>
                </a:lnTo>
                <a:lnTo>
                  <a:pt x="893" y="35"/>
                </a:lnTo>
                <a:lnTo>
                  <a:pt x="884" y="35"/>
                </a:lnTo>
                <a:lnTo>
                  <a:pt x="883" y="26"/>
                </a:lnTo>
                <a:lnTo>
                  <a:pt x="852" y="28"/>
                </a:lnTo>
                <a:lnTo>
                  <a:pt x="852" y="23"/>
                </a:lnTo>
                <a:lnTo>
                  <a:pt x="849" y="23"/>
                </a:lnTo>
                <a:lnTo>
                  <a:pt x="849" y="19"/>
                </a:lnTo>
                <a:lnTo>
                  <a:pt x="817" y="20"/>
                </a:lnTo>
                <a:lnTo>
                  <a:pt x="817" y="16"/>
                </a:lnTo>
                <a:lnTo>
                  <a:pt x="813" y="16"/>
                </a:lnTo>
                <a:lnTo>
                  <a:pt x="813" y="12"/>
                </a:lnTo>
                <a:lnTo>
                  <a:pt x="804" y="12"/>
                </a:lnTo>
                <a:lnTo>
                  <a:pt x="804" y="8"/>
                </a:lnTo>
                <a:lnTo>
                  <a:pt x="799" y="8"/>
                </a:lnTo>
                <a:lnTo>
                  <a:pt x="799" y="3"/>
                </a:lnTo>
                <a:lnTo>
                  <a:pt x="787" y="5"/>
                </a:lnTo>
                <a:lnTo>
                  <a:pt x="787" y="0"/>
                </a:lnTo>
                <a:lnTo>
                  <a:pt x="782" y="0"/>
                </a:lnTo>
                <a:lnTo>
                  <a:pt x="782" y="5"/>
                </a:lnTo>
                <a:lnTo>
                  <a:pt x="751" y="6"/>
                </a:lnTo>
                <a:lnTo>
                  <a:pt x="751" y="10"/>
                </a:lnTo>
                <a:lnTo>
                  <a:pt x="748" y="10"/>
                </a:lnTo>
                <a:lnTo>
                  <a:pt x="748" y="15"/>
                </a:lnTo>
                <a:lnTo>
                  <a:pt x="726" y="15"/>
                </a:lnTo>
                <a:lnTo>
                  <a:pt x="725" y="6"/>
                </a:lnTo>
                <a:lnTo>
                  <a:pt x="691" y="8"/>
                </a:lnTo>
                <a:lnTo>
                  <a:pt x="691" y="12"/>
                </a:lnTo>
                <a:lnTo>
                  <a:pt x="686" y="12"/>
                </a:lnTo>
                <a:lnTo>
                  <a:pt x="687" y="16"/>
                </a:lnTo>
                <a:lnTo>
                  <a:pt x="673" y="18"/>
                </a:lnTo>
                <a:lnTo>
                  <a:pt x="674" y="26"/>
                </a:lnTo>
                <a:lnTo>
                  <a:pt x="657" y="26"/>
                </a:lnTo>
                <a:lnTo>
                  <a:pt x="657" y="30"/>
                </a:lnTo>
                <a:lnTo>
                  <a:pt x="652" y="30"/>
                </a:lnTo>
                <a:lnTo>
                  <a:pt x="653" y="35"/>
                </a:lnTo>
                <a:lnTo>
                  <a:pt x="639" y="36"/>
                </a:lnTo>
                <a:lnTo>
                  <a:pt x="639" y="40"/>
                </a:lnTo>
                <a:lnTo>
                  <a:pt x="630" y="40"/>
                </a:lnTo>
                <a:lnTo>
                  <a:pt x="631" y="45"/>
                </a:lnTo>
                <a:lnTo>
                  <a:pt x="623" y="45"/>
                </a:lnTo>
                <a:lnTo>
                  <a:pt x="621" y="36"/>
                </a:lnTo>
                <a:lnTo>
                  <a:pt x="617" y="36"/>
                </a:lnTo>
                <a:lnTo>
                  <a:pt x="617" y="32"/>
                </a:lnTo>
                <a:lnTo>
                  <a:pt x="612" y="32"/>
                </a:lnTo>
                <a:lnTo>
                  <a:pt x="612" y="28"/>
                </a:lnTo>
                <a:lnTo>
                  <a:pt x="595" y="29"/>
                </a:lnTo>
                <a:lnTo>
                  <a:pt x="596" y="38"/>
                </a:lnTo>
                <a:lnTo>
                  <a:pt x="591" y="38"/>
                </a:lnTo>
                <a:lnTo>
                  <a:pt x="591" y="33"/>
                </a:lnTo>
                <a:lnTo>
                  <a:pt x="587" y="33"/>
                </a:lnTo>
                <a:lnTo>
                  <a:pt x="587" y="38"/>
                </a:lnTo>
                <a:lnTo>
                  <a:pt x="578" y="38"/>
                </a:lnTo>
                <a:lnTo>
                  <a:pt x="578" y="42"/>
                </a:lnTo>
                <a:lnTo>
                  <a:pt x="569" y="42"/>
                </a:lnTo>
                <a:lnTo>
                  <a:pt x="569" y="46"/>
                </a:lnTo>
                <a:lnTo>
                  <a:pt x="527" y="49"/>
                </a:lnTo>
                <a:lnTo>
                  <a:pt x="525" y="40"/>
                </a:lnTo>
                <a:lnTo>
                  <a:pt x="513" y="40"/>
                </a:lnTo>
                <a:lnTo>
                  <a:pt x="513" y="36"/>
                </a:lnTo>
                <a:lnTo>
                  <a:pt x="500" y="36"/>
                </a:lnTo>
                <a:lnTo>
                  <a:pt x="499" y="32"/>
                </a:lnTo>
                <a:lnTo>
                  <a:pt x="465" y="33"/>
                </a:lnTo>
                <a:lnTo>
                  <a:pt x="465" y="38"/>
                </a:lnTo>
                <a:lnTo>
                  <a:pt x="460" y="38"/>
                </a:lnTo>
                <a:lnTo>
                  <a:pt x="461" y="42"/>
                </a:lnTo>
                <a:lnTo>
                  <a:pt x="452" y="42"/>
                </a:lnTo>
                <a:lnTo>
                  <a:pt x="452" y="46"/>
                </a:lnTo>
                <a:lnTo>
                  <a:pt x="447" y="46"/>
                </a:lnTo>
                <a:lnTo>
                  <a:pt x="447" y="50"/>
                </a:lnTo>
                <a:lnTo>
                  <a:pt x="434" y="52"/>
                </a:lnTo>
                <a:lnTo>
                  <a:pt x="434" y="56"/>
                </a:lnTo>
                <a:lnTo>
                  <a:pt x="431" y="56"/>
                </a:lnTo>
                <a:lnTo>
                  <a:pt x="431" y="60"/>
                </a:lnTo>
                <a:lnTo>
                  <a:pt x="422" y="60"/>
                </a:lnTo>
                <a:lnTo>
                  <a:pt x="422" y="65"/>
                </a:lnTo>
                <a:lnTo>
                  <a:pt x="418" y="65"/>
                </a:lnTo>
                <a:lnTo>
                  <a:pt x="418" y="69"/>
                </a:lnTo>
                <a:lnTo>
                  <a:pt x="409" y="69"/>
                </a:lnTo>
                <a:lnTo>
                  <a:pt x="409" y="73"/>
                </a:lnTo>
                <a:lnTo>
                  <a:pt x="405" y="75"/>
                </a:lnTo>
                <a:lnTo>
                  <a:pt x="405" y="79"/>
                </a:lnTo>
                <a:lnTo>
                  <a:pt x="400" y="79"/>
                </a:lnTo>
                <a:lnTo>
                  <a:pt x="400" y="83"/>
                </a:lnTo>
                <a:lnTo>
                  <a:pt x="396" y="83"/>
                </a:lnTo>
                <a:lnTo>
                  <a:pt x="396" y="92"/>
                </a:lnTo>
                <a:lnTo>
                  <a:pt x="388" y="92"/>
                </a:lnTo>
                <a:lnTo>
                  <a:pt x="388" y="100"/>
                </a:lnTo>
                <a:lnTo>
                  <a:pt x="384" y="100"/>
                </a:lnTo>
                <a:lnTo>
                  <a:pt x="384" y="104"/>
                </a:lnTo>
                <a:lnTo>
                  <a:pt x="380" y="104"/>
                </a:lnTo>
                <a:lnTo>
                  <a:pt x="380" y="109"/>
                </a:lnTo>
                <a:lnTo>
                  <a:pt x="375" y="109"/>
                </a:lnTo>
                <a:lnTo>
                  <a:pt x="375" y="113"/>
                </a:lnTo>
                <a:lnTo>
                  <a:pt x="362" y="114"/>
                </a:lnTo>
                <a:lnTo>
                  <a:pt x="362" y="119"/>
                </a:lnTo>
                <a:lnTo>
                  <a:pt x="358" y="119"/>
                </a:lnTo>
                <a:lnTo>
                  <a:pt x="358" y="123"/>
                </a:lnTo>
                <a:lnTo>
                  <a:pt x="341" y="123"/>
                </a:lnTo>
                <a:lnTo>
                  <a:pt x="341" y="127"/>
                </a:lnTo>
                <a:lnTo>
                  <a:pt x="323" y="127"/>
                </a:lnTo>
                <a:lnTo>
                  <a:pt x="323" y="132"/>
                </a:lnTo>
                <a:lnTo>
                  <a:pt x="314" y="133"/>
                </a:lnTo>
                <a:lnTo>
                  <a:pt x="316" y="137"/>
                </a:lnTo>
                <a:lnTo>
                  <a:pt x="275" y="139"/>
                </a:lnTo>
                <a:lnTo>
                  <a:pt x="275" y="134"/>
                </a:lnTo>
                <a:lnTo>
                  <a:pt x="271" y="134"/>
                </a:lnTo>
                <a:lnTo>
                  <a:pt x="271" y="139"/>
                </a:lnTo>
                <a:lnTo>
                  <a:pt x="262" y="139"/>
                </a:lnTo>
                <a:lnTo>
                  <a:pt x="262" y="134"/>
                </a:lnTo>
                <a:lnTo>
                  <a:pt x="250" y="134"/>
                </a:lnTo>
                <a:lnTo>
                  <a:pt x="249" y="130"/>
                </a:lnTo>
                <a:lnTo>
                  <a:pt x="241" y="130"/>
                </a:lnTo>
                <a:lnTo>
                  <a:pt x="240" y="126"/>
                </a:lnTo>
                <a:lnTo>
                  <a:pt x="227" y="127"/>
                </a:lnTo>
                <a:lnTo>
                  <a:pt x="227" y="123"/>
                </a:lnTo>
                <a:lnTo>
                  <a:pt x="222" y="123"/>
                </a:lnTo>
                <a:lnTo>
                  <a:pt x="222" y="119"/>
                </a:lnTo>
                <a:lnTo>
                  <a:pt x="213" y="119"/>
                </a:lnTo>
                <a:lnTo>
                  <a:pt x="213" y="114"/>
                </a:lnTo>
                <a:lnTo>
                  <a:pt x="183" y="116"/>
                </a:lnTo>
                <a:lnTo>
                  <a:pt x="183" y="120"/>
                </a:lnTo>
                <a:lnTo>
                  <a:pt x="174" y="120"/>
                </a:lnTo>
                <a:lnTo>
                  <a:pt x="174" y="124"/>
                </a:lnTo>
                <a:lnTo>
                  <a:pt x="161" y="124"/>
                </a:lnTo>
                <a:lnTo>
                  <a:pt x="161" y="129"/>
                </a:lnTo>
                <a:lnTo>
                  <a:pt x="153" y="129"/>
                </a:lnTo>
                <a:lnTo>
                  <a:pt x="153" y="133"/>
                </a:lnTo>
                <a:lnTo>
                  <a:pt x="113" y="134"/>
                </a:lnTo>
                <a:lnTo>
                  <a:pt x="113" y="139"/>
                </a:lnTo>
                <a:lnTo>
                  <a:pt x="101" y="139"/>
                </a:lnTo>
                <a:lnTo>
                  <a:pt x="101" y="143"/>
                </a:lnTo>
                <a:lnTo>
                  <a:pt x="92" y="144"/>
                </a:lnTo>
                <a:lnTo>
                  <a:pt x="92" y="149"/>
                </a:lnTo>
                <a:lnTo>
                  <a:pt x="83" y="149"/>
                </a:lnTo>
                <a:lnTo>
                  <a:pt x="83" y="153"/>
                </a:lnTo>
                <a:lnTo>
                  <a:pt x="79" y="153"/>
                </a:lnTo>
                <a:lnTo>
                  <a:pt x="79" y="157"/>
                </a:lnTo>
                <a:lnTo>
                  <a:pt x="76" y="157"/>
                </a:lnTo>
                <a:lnTo>
                  <a:pt x="76" y="161"/>
                </a:lnTo>
                <a:lnTo>
                  <a:pt x="70" y="161"/>
                </a:lnTo>
                <a:lnTo>
                  <a:pt x="72" y="174"/>
                </a:lnTo>
                <a:lnTo>
                  <a:pt x="63" y="174"/>
                </a:lnTo>
                <a:lnTo>
                  <a:pt x="63" y="183"/>
                </a:lnTo>
                <a:lnTo>
                  <a:pt x="58" y="183"/>
                </a:lnTo>
                <a:lnTo>
                  <a:pt x="59" y="191"/>
                </a:lnTo>
                <a:lnTo>
                  <a:pt x="54" y="191"/>
                </a:lnTo>
                <a:lnTo>
                  <a:pt x="54" y="196"/>
                </a:lnTo>
                <a:lnTo>
                  <a:pt x="50" y="197"/>
                </a:lnTo>
                <a:lnTo>
                  <a:pt x="50" y="193"/>
                </a:lnTo>
                <a:lnTo>
                  <a:pt x="41" y="193"/>
                </a:lnTo>
                <a:lnTo>
                  <a:pt x="41" y="184"/>
                </a:lnTo>
                <a:lnTo>
                  <a:pt x="36" y="184"/>
                </a:lnTo>
                <a:lnTo>
                  <a:pt x="36" y="171"/>
                </a:lnTo>
                <a:lnTo>
                  <a:pt x="28" y="171"/>
                </a:lnTo>
                <a:lnTo>
                  <a:pt x="28" y="163"/>
                </a:lnTo>
                <a:lnTo>
                  <a:pt x="22" y="163"/>
                </a:lnTo>
                <a:lnTo>
                  <a:pt x="22" y="137"/>
                </a:lnTo>
                <a:lnTo>
                  <a:pt x="17" y="137"/>
                </a:lnTo>
                <a:lnTo>
                  <a:pt x="17" y="133"/>
                </a:lnTo>
                <a:lnTo>
                  <a:pt x="14" y="133"/>
                </a:lnTo>
                <a:lnTo>
                  <a:pt x="12" y="129"/>
                </a:lnTo>
                <a:lnTo>
                  <a:pt x="0" y="130"/>
                </a:lnTo>
              </a:path>
            </a:pathLst>
          </a:custGeom>
          <a:noFill/>
          <a:ln w="0">
            <a:solidFill>
              <a:srgbClr val="000000"/>
            </a:solidFill>
            <a:round/>
            <a:headEnd/>
            <a:tailEnd/>
          </a:ln>
        </p:spPr>
        <p:txBody>
          <a:bodyPr/>
          <a:lstStyle/>
          <a:p>
            <a:endParaRPr lang="es-AR"/>
          </a:p>
        </p:txBody>
      </p:sp>
      <p:sp>
        <p:nvSpPr>
          <p:cNvPr id="6170" name="Freeform 232"/>
          <p:cNvSpPr>
            <a:spLocks/>
          </p:cNvSpPr>
          <p:nvPr/>
        </p:nvSpPr>
        <p:spPr bwMode="auto">
          <a:xfrm>
            <a:off x="3746500" y="909638"/>
            <a:ext cx="204788" cy="339725"/>
          </a:xfrm>
          <a:custGeom>
            <a:avLst/>
            <a:gdLst>
              <a:gd name="T0" fmla="*/ 2147483647 w 385"/>
              <a:gd name="T1" fmla="*/ 2147483647 h 643"/>
              <a:gd name="T2" fmla="*/ 2147483647 w 385"/>
              <a:gd name="T3" fmla="*/ 2147483647 h 643"/>
              <a:gd name="T4" fmla="*/ 2147483647 w 385"/>
              <a:gd name="T5" fmla="*/ 2147483647 h 643"/>
              <a:gd name="T6" fmla="*/ 2147483647 w 385"/>
              <a:gd name="T7" fmla="*/ 2147483647 h 643"/>
              <a:gd name="T8" fmla="*/ 2147483647 w 385"/>
              <a:gd name="T9" fmla="*/ 2147483647 h 643"/>
              <a:gd name="T10" fmla="*/ 2147483647 w 385"/>
              <a:gd name="T11" fmla="*/ 2147483647 h 643"/>
              <a:gd name="T12" fmla="*/ 2147483647 w 385"/>
              <a:gd name="T13" fmla="*/ 2147483647 h 643"/>
              <a:gd name="T14" fmla="*/ 2147483647 w 385"/>
              <a:gd name="T15" fmla="*/ 2147483647 h 643"/>
              <a:gd name="T16" fmla="*/ 2147483647 w 385"/>
              <a:gd name="T17" fmla="*/ 2147483647 h 643"/>
              <a:gd name="T18" fmla="*/ 2147483647 w 385"/>
              <a:gd name="T19" fmla="*/ 2147483647 h 643"/>
              <a:gd name="T20" fmla="*/ 2147483647 w 385"/>
              <a:gd name="T21" fmla="*/ 2147483647 h 643"/>
              <a:gd name="T22" fmla="*/ 2147483647 w 385"/>
              <a:gd name="T23" fmla="*/ 2147483647 h 643"/>
              <a:gd name="T24" fmla="*/ 2147483647 w 385"/>
              <a:gd name="T25" fmla="*/ 2147483647 h 643"/>
              <a:gd name="T26" fmla="*/ 2147483647 w 385"/>
              <a:gd name="T27" fmla="*/ 2147483647 h 643"/>
              <a:gd name="T28" fmla="*/ 2147483647 w 385"/>
              <a:gd name="T29" fmla="*/ 2147483647 h 643"/>
              <a:gd name="T30" fmla="*/ 2147483647 w 385"/>
              <a:gd name="T31" fmla="*/ 2147483647 h 643"/>
              <a:gd name="T32" fmla="*/ 2147483647 w 385"/>
              <a:gd name="T33" fmla="*/ 2147483647 h 643"/>
              <a:gd name="T34" fmla="*/ 2147483647 w 385"/>
              <a:gd name="T35" fmla="*/ 2147483647 h 643"/>
              <a:gd name="T36" fmla="*/ 2147483647 w 385"/>
              <a:gd name="T37" fmla="*/ 2147483647 h 643"/>
              <a:gd name="T38" fmla="*/ 2147483647 w 385"/>
              <a:gd name="T39" fmla="*/ 2147483647 h 643"/>
              <a:gd name="T40" fmla="*/ 2147483647 w 385"/>
              <a:gd name="T41" fmla="*/ 2147483647 h 643"/>
              <a:gd name="T42" fmla="*/ 2147483647 w 385"/>
              <a:gd name="T43" fmla="*/ 2147483647 h 643"/>
              <a:gd name="T44" fmla="*/ 2147483647 w 385"/>
              <a:gd name="T45" fmla="*/ 2147483647 h 643"/>
              <a:gd name="T46" fmla="*/ 2147483647 w 385"/>
              <a:gd name="T47" fmla="*/ 2147483647 h 643"/>
              <a:gd name="T48" fmla="*/ 2147483647 w 385"/>
              <a:gd name="T49" fmla="*/ 2147483647 h 643"/>
              <a:gd name="T50" fmla="*/ 2147483647 w 385"/>
              <a:gd name="T51" fmla="*/ 2147483647 h 643"/>
              <a:gd name="T52" fmla="*/ 2147483647 w 385"/>
              <a:gd name="T53" fmla="*/ 2147483647 h 643"/>
              <a:gd name="T54" fmla="*/ 2147483647 w 385"/>
              <a:gd name="T55" fmla="*/ 2147483647 h 643"/>
              <a:gd name="T56" fmla="*/ 2147483647 w 385"/>
              <a:gd name="T57" fmla="*/ 2147483647 h 643"/>
              <a:gd name="T58" fmla="*/ 2147483647 w 385"/>
              <a:gd name="T59" fmla="*/ 2147483647 h 643"/>
              <a:gd name="T60" fmla="*/ 2147483647 w 385"/>
              <a:gd name="T61" fmla="*/ 2147483647 h 643"/>
              <a:gd name="T62" fmla="*/ 2147483647 w 385"/>
              <a:gd name="T63" fmla="*/ 2147483647 h 643"/>
              <a:gd name="T64" fmla="*/ 2147483647 w 385"/>
              <a:gd name="T65" fmla="*/ 2147483647 h 643"/>
              <a:gd name="T66" fmla="*/ 2147483647 w 385"/>
              <a:gd name="T67" fmla="*/ 2147483647 h 643"/>
              <a:gd name="T68" fmla="*/ 2147483647 w 385"/>
              <a:gd name="T69" fmla="*/ 2147483647 h 643"/>
              <a:gd name="T70" fmla="*/ 2147483647 w 385"/>
              <a:gd name="T71" fmla="*/ 2147483647 h 643"/>
              <a:gd name="T72" fmla="*/ 2147483647 w 385"/>
              <a:gd name="T73" fmla="*/ 2147483647 h 643"/>
              <a:gd name="T74" fmla="*/ 2147483647 w 385"/>
              <a:gd name="T75" fmla="*/ 2147483647 h 643"/>
              <a:gd name="T76" fmla="*/ 2147483647 w 385"/>
              <a:gd name="T77" fmla="*/ 2147483647 h 643"/>
              <a:gd name="T78" fmla="*/ 2147483647 w 385"/>
              <a:gd name="T79" fmla="*/ 2147483647 h 643"/>
              <a:gd name="T80" fmla="*/ 2147483647 w 385"/>
              <a:gd name="T81" fmla="*/ 2147483647 h 643"/>
              <a:gd name="T82" fmla="*/ 2147483647 w 385"/>
              <a:gd name="T83" fmla="*/ 2147483647 h 643"/>
              <a:gd name="T84" fmla="*/ 2147483647 w 385"/>
              <a:gd name="T85" fmla="*/ 2147483647 h 643"/>
              <a:gd name="T86" fmla="*/ 2147483647 w 385"/>
              <a:gd name="T87" fmla="*/ 2147483647 h 643"/>
              <a:gd name="T88" fmla="*/ 2147483647 w 385"/>
              <a:gd name="T89" fmla="*/ 2147483647 h 643"/>
              <a:gd name="T90" fmla="*/ 2147483647 w 385"/>
              <a:gd name="T91" fmla="*/ 2147483647 h 643"/>
              <a:gd name="T92" fmla="*/ 2147483647 w 385"/>
              <a:gd name="T93" fmla="*/ 2147483647 h 643"/>
              <a:gd name="T94" fmla="*/ 2147483647 w 385"/>
              <a:gd name="T95" fmla="*/ 2147483647 h 643"/>
              <a:gd name="T96" fmla="*/ 2147483647 w 385"/>
              <a:gd name="T97" fmla="*/ 2147483647 h 643"/>
              <a:gd name="T98" fmla="*/ 2147483647 w 385"/>
              <a:gd name="T99" fmla="*/ 2147483647 h 643"/>
              <a:gd name="T100" fmla="*/ 2147483647 w 385"/>
              <a:gd name="T101" fmla="*/ 2147483647 h 643"/>
              <a:gd name="T102" fmla="*/ 2147483647 w 385"/>
              <a:gd name="T103" fmla="*/ 2147483647 h 643"/>
              <a:gd name="T104" fmla="*/ 2147483647 w 385"/>
              <a:gd name="T105" fmla="*/ 0 h 64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85"/>
              <a:gd name="T160" fmla="*/ 0 h 643"/>
              <a:gd name="T161" fmla="*/ 385 w 385"/>
              <a:gd name="T162" fmla="*/ 643 h 64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85" h="643">
                <a:moveTo>
                  <a:pt x="49" y="643"/>
                </a:moveTo>
                <a:lnTo>
                  <a:pt x="54" y="643"/>
                </a:lnTo>
                <a:lnTo>
                  <a:pt x="54" y="639"/>
                </a:lnTo>
                <a:lnTo>
                  <a:pt x="49" y="639"/>
                </a:lnTo>
                <a:lnTo>
                  <a:pt x="46" y="587"/>
                </a:lnTo>
                <a:lnTo>
                  <a:pt x="42" y="587"/>
                </a:lnTo>
                <a:lnTo>
                  <a:pt x="41" y="566"/>
                </a:lnTo>
                <a:lnTo>
                  <a:pt x="36" y="567"/>
                </a:lnTo>
                <a:lnTo>
                  <a:pt x="36" y="554"/>
                </a:lnTo>
                <a:lnTo>
                  <a:pt x="31" y="554"/>
                </a:lnTo>
                <a:lnTo>
                  <a:pt x="31" y="550"/>
                </a:lnTo>
                <a:lnTo>
                  <a:pt x="27" y="550"/>
                </a:lnTo>
                <a:lnTo>
                  <a:pt x="27" y="542"/>
                </a:lnTo>
                <a:lnTo>
                  <a:pt x="22" y="542"/>
                </a:lnTo>
                <a:lnTo>
                  <a:pt x="21" y="525"/>
                </a:lnTo>
                <a:lnTo>
                  <a:pt x="17" y="525"/>
                </a:lnTo>
                <a:lnTo>
                  <a:pt x="16" y="512"/>
                </a:lnTo>
                <a:lnTo>
                  <a:pt x="12" y="512"/>
                </a:lnTo>
                <a:lnTo>
                  <a:pt x="11" y="490"/>
                </a:lnTo>
                <a:lnTo>
                  <a:pt x="7" y="492"/>
                </a:lnTo>
                <a:lnTo>
                  <a:pt x="7" y="488"/>
                </a:lnTo>
                <a:lnTo>
                  <a:pt x="2" y="488"/>
                </a:lnTo>
                <a:lnTo>
                  <a:pt x="0" y="432"/>
                </a:lnTo>
                <a:lnTo>
                  <a:pt x="5" y="432"/>
                </a:lnTo>
                <a:lnTo>
                  <a:pt x="3" y="428"/>
                </a:lnTo>
                <a:lnTo>
                  <a:pt x="8" y="426"/>
                </a:lnTo>
                <a:lnTo>
                  <a:pt x="8" y="419"/>
                </a:lnTo>
                <a:lnTo>
                  <a:pt x="12" y="418"/>
                </a:lnTo>
                <a:lnTo>
                  <a:pt x="12" y="409"/>
                </a:lnTo>
                <a:lnTo>
                  <a:pt x="16" y="409"/>
                </a:lnTo>
                <a:lnTo>
                  <a:pt x="16" y="405"/>
                </a:lnTo>
                <a:lnTo>
                  <a:pt x="25" y="405"/>
                </a:lnTo>
                <a:lnTo>
                  <a:pt x="25" y="401"/>
                </a:lnTo>
                <a:lnTo>
                  <a:pt x="29" y="401"/>
                </a:lnTo>
                <a:lnTo>
                  <a:pt x="29" y="392"/>
                </a:lnTo>
                <a:lnTo>
                  <a:pt x="32" y="392"/>
                </a:lnTo>
                <a:lnTo>
                  <a:pt x="32" y="388"/>
                </a:lnTo>
                <a:lnTo>
                  <a:pt x="46" y="386"/>
                </a:lnTo>
                <a:lnTo>
                  <a:pt x="45" y="382"/>
                </a:lnTo>
                <a:lnTo>
                  <a:pt x="50" y="382"/>
                </a:lnTo>
                <a:lnTo>
                  <a:pt x="50" y="378"/>
                </a:lnTo>
                <a:lnTo>
                  <a:pt x="54" y="378"/>
                </a:lnTo>
                <a:lnTo>
                  <a:pt x="54" y="374"/>
                </a:lnTo>
                <a:lnTo>
                  <a:pt x="58" y="374"/>
                </a:lnTo>
                <a:lnTo>
                  <a:pt x="58" y="369"/>
                </a:lnTo>
                <a:lnTo>
                  <a:pt x="66" y="369"/>
                </a:lnTo>
                <a:lnTo>
                  <a:pt x="66" y="365"/>
                </a:lnTo>
                <a:lnTo>
                  <a:pt x="70" y="365"/>
                </a:lnTo>
                <a:lnTo>
                  <a:pt x="70" y="361"/>
                </a:lnTo>
                <a:lnTo>
                  <a:pt x="75" y="359"/>
                </a:lnTo>
                <a:lnTo>
                  <a:pt x="75" y="355"/>
                </a:lnTo>
                <a:lnTo>
                  <a:pt x="83" y="355"/>
                </a:lnTo>
                <a:lnTo>
                  <a:pt x="83" y="351"/>
                </a:lnTo>
                <a:lnTo>
                  <a:pt x="88" y="351"/>
                </a:lnTo>
                <a:lnTo>
                  <a:pt x="88" y="346"/>
                </a:lnTo>
                <a:lnTo>
                  <a:pt x="97" y="346"/>
                </a:lnTo>
                <a:lnTo>
                  <a:pt x="96" y="342"/>
                </a:lnTo>
                <a:lnTo>
                  <a:pt x="104" y="341"/>
                </a:lnTo>
                <a:lnTo>
                  <a:pt x="104" y="336"/>
                </a:lnTo>
                <a:lnTo>
                  <a:pt x="109" y="336"/>
                </a:lnTo>
                <a:lnTo>
                  <a:pt x="108" y="332"/>
                </a:lnTo>
                <a:lnTo>
                  <a:pt x="113" y="332"/>
                </a:lnTo>
                <a:lnTo>
                  <a:pt x="113" y="328"/>
                </a:lnTo>
                <a:lnTo>
                  <a:pt x="117" y="328"/>
                </a:lnTo>
                <a:lnTo>
                  <a:pt x="117" y="324"/>
                </a:lnTo>
                <a:lnTo>
                  <a:pt x="135" y="322"/>
                </a:lnTo>
                <a:lnTo>
                  <a:pt x="135" y="318"/>
                </a:lnTo>
                <a:lnTo>
                  <a:pt x="138" y="318"/>
                </a:lnTo>
                <a:lnTo>
                  <a:pt x="138" y="314"/>
                </a:lnTo>
                <a:lnTo>
                  <a:pt x="142" y="314"/>
                </a:lnTo>
                <a:lnTo>
                  <a:pt x="142" y="309"/>
                </a:lnTo>
                <a:lnTo>
                  <a:pt x="147" y="309"/>
                </a:lnTo>
                <a:lnTo>
                  <a:pt x="146" y="305"/>
                </a:lnTo>
                <a:lnTo>
                  <a:pt x="151" y="305"/>
                </a:lnTo>
                <a:lnTo>
                  <a:pt x="151" y="301"/>
                </a:lnTo>
                <a:lnTo>
                  <a:pt x="160" y="301"/>
                </a:lnTo>
                <a:lnTo>
                  <a:pt x="159" y="292"/>
                </a:lnTo>
                <a:lnTo>
                  <a:pt x="164" y="292"/>
                </a:lnTo>
                <a:lnTo>
                  <a:pt x="164" y="288"/>
                </a:lnTo>
                <a:lnTo>
                  <a:pt x="173" y="287"/>
                </a:lnTo>
                <a:lnTo>
                  <a:pt x="171" y="261"/>
                </a:lnTo>
                <a:lnTo>
                  <a:pt x="175" y="261"/>
                </a:lnTo>
                <a:lnTo>
                  <a:pt x="175" y="252"/>
                </a:lnTo>
                <a:lnTo>
                  <a:pt x="179" y="252"/>
                </a:lnTo>
                <a:lnTo>
                  <a:pt x="179" y="244"/>
                </a:lnTo>
                <a:lnTo>
                  <a:pt x="183" y="244"/>
                </a:lnTo>
                <a:lnTo>
                  <a:pt x="183" y="227"/>
                </a:lnTo>
                <a:lnTo>
                  <a:pt x="186" y="227"/>
                </a:lnTo>
                <a:lnTo>
                  <a:pt x="186" y="222"/>
                </a:lnTo>
                <a:lnTo>
                  <a:pt x="181" y="222"/>
                </a:lnTo>
                <a:lnTo>
                  <a:pt x="181" y="205"/>
                </a:lnTo>
                <a:lnTo>
                  <a:pt x="176" y="205"/>
                </a:lnTo>
                <a:lnTo>
                  <a:pt x="176" y="201"/>
                </a:lnTo>
                <a:lnTo>
                  <a:pt x="173" y="201"/>
                </a:lnTo>
                <a:lnTo>
                  <a:pt x="173" y="197"/>
                </a:lnTo>
                <a:lnTo>
                  <a:pt x="168" y="197"/>
                </a:lnTo>
                <a:lnTo>
                  <a:pt x="168" y="188"/>
                </a:lnTo>
                <a:lnTo>
                  <a:pt x="162" y="190"/>
                </a:lnTo>
                <a:lnTo>
                  <a:pt x="162" y="173"/>
                </a:lnTo>
                <a:lnTo>
                  <a:pt x="166" y="171"/>
                </a:lnTo>
                <a:lnTo>
                  <a:pt x="166" y="167"/>
                </a:lnTo>
                <a:lnTo>
                  <a:pt x="193" y="167"/>
                </a:lnTo>
                <a:lnTo>
                  <a:pt x="192" y="163"/>
                </a:lnTo>
                <a:lnTo>
                  <a:pt x="200" y="161"/>
                </a:lnTo>
                <a:lnTo>
                  <a:pt x="200" y="157"/>
                </a:lnTo>
                <a:lnTo>
                  <a:pt x="231" y="156"/>
                </a:lnTo>
                <a:lnTo>
                  <a:pt x="231" y="151"/>
                </a:lnTo>
                <a:lnTo>
                  <a:pt x="243" y="151"/>
                </a:lnTo>
                <a:lnTo>
                  <a:pt x="243" y="147"/>
                </a:lnTo>
                <a:lnTo>
                  <a:pt x="248" y="147"/>
                </a:lnTo>
                <a:lnTo>
                  <a:pt x="248" y="143"/>
                </a:lnTo>
                <a:lnTo>
                  <a:pt x="252" y="143"/>
                </a:lnTo>
                <a:lnTo>
                  <a:pt x="252" y="138"/>
                </a:lnTo>
                <a:lnTo>
                  <a:pt x="256" y="137"/>
                </a:lnTo>
                <a:lnTo>
                  <a:pt x="256" y="133"/>
                </a:lnTo>
                <a:lnTo>
                  <a:pt x="261" y="133"/>
                </a:lnTo>
                <a:lnTo>
                  <a:pt x="260" y="128"/>
                </a:lnTo>
                <a:lnTo>
                  <a:pt x="274" y="128"/>
                </a:lnTo>
                <a:lnTo>
                  <a:pt x="274" y="124"/>
                </a:lnTo>
                <a:lnTo>
                  <a:pt x="277" y="124"/>
                </a:lnTo>
                <a:lnTo>
                  <a:pt x="277" y="120"/>
                </a:lnTo>
                <a:lnTo>
                  <a:pt x="281" y="120"/>
                </a:lnTo>
                <a:lnTo>
                  <a:pt x="281" y="116"/>
                </a:lnTo>
                <a:lnTo>
                  <a:pt x="286" y="114"/>
                </a:lnTo>
                <a:lnTo>
                  <a:pt x="285" y="110"/>
                </a:lnTo>
                <a:lnTo>
                  <a:pt x="294" y="110"/>
                </a:lnTo>
                <a:lnTo>
                  <a:pt x="294" y="101"/>
                </a:lnTo>
                <a:lnTo>
                  <a:pt x="298" y="101"/>
                </a:lnTo>
                <a:lnTo>
                  <a:pt x="298" y="97"/>
                </a:lnTo>
                <a:lnTo>
                  <a:pt x="303" y="97"/>
                </a:lnTo>
                <a:lnTo>
                  <a:pt x="301" y="89"/>
                </a:lnTo>
                <a:lnTo>
                  <a:pt x="306" y="89"/>
                </a:lnTo>
                <a:lnTo>
                  <a:pt x="305" y="80"/>
                </a:lnTo>
                <a:lnTo>
                  <a:pt x="310" y="80"/>
                </a:lnTo>
                <a:lnTo>
                  <a:pt x="309" y="71"/>
                </a:lnTo>
                <a:lnTo>
                  <a:pt x="314" y="71"/>
                </a:lnTo>
                <a:lnTo>
                  <a:pt x="314" y="67"/>
                </a:lnTo>
                <a:lnTo>
                  <a:pt x="318" y="66"/>
                </a:lnTo>
                <a:lnTo>
                  <a:pt x="318" y="61"/>
                </a:lnTo>
                <a:lnTo>
                  <a:pt x="322" y="61"/>
                </a:lnTo>
                <a:lnTo>
                  <a:pt x="322" y="57"/>
                </a:lnTo>
                <a:lnTo>
                  <a:pt x="331" y="57"/>
                </a:lnTo>
                <a:lnTo>
                  <a:pt x="331" y="53"/>
                </a:lnTo>
                <a:lnTo>
                  <a:pt x="339" y="53"/>
                </a:lnTo>
                <a:lnTo>
                  <a:pt x="339" y="49"/>
                </a:lnTo>
                <a:lnTo>
                  <a:pt x="343" y="49"/>
                </a:lnTo>
                <a:lnTo>
                  <a:pt x="343" y="44"/>
                </a:lnTo>
                <a:lnTo>
                  <a:pt x="347" y="43"/>
                </a:lnTo>
                <a:lnTo>
                  <a:pt x="347" y="39"/>
                </a:lnTo>
                <a:lnTo>
                  <a:pt x="356" y="39"/>
                </a:lnTo>
                <a:lnTo>
                  <a:pt x="356" y="34"/>
                </a:lnTo>
                <a:lnTo>
                  <a:pt x="365" y="34"/>
                </a:lnTo>
                <a:lnTo>
                  <a:pt x="365" y="30"/>
                </a:lnTo>
                <a:lnTo>
                  <a:pt x="373" y="30"/>
                </a:lnTo>
                <a:lnTo>
                  <a:pt x="372" y="22"/>
                </a:lnTo>
                <a:lnTo>
                  <a:pt x="381" y="20"/>
                </a:lnTo>
                <a:lnTo>
                  <a:pt x="381" y="16"/>
                </a:lnTo>
                <a:lnTo>
                  <a:pt x="385" y="16"/>
                </a:lnTo>
                <a:lnTo>
                  <a:pt x="385" y="0"/>
                </a:lnTo>
              </a:path>
            </a:pathLst>
          </a:custGeom>
          <a:noFill/>
          <a:ln w="0">
            <a:solidFill>
              <a:srgbClr val="000000"/>
            </a:solidFill>
            <a:round/>
            <a:headEnd/>
            <a:tailEnd/>
          </a:ln>
        </p:spPr>
        <p:txBody>
          <a:bodyPr/>
          <a:lstStyle/>
          <a:p>
            <a:endParaRPr lang="es-AR"/>
          </a:p>
        </p:txBody>
      </p:sp>
      <p:sp>
        <p:nvSpPr>
          <p:cNvPr id="6171" name="Freeform 233"/>
          <p:cNvSpPr>
            <a:spLocks/>
          </p:cNvSpPr>
          <p:nvPr/>
        </p:nvSpPr>
        <p:spPr bwMode="auto">
          <a:xfrm>
            <a:off x="2163763" y="909638"/>
            <a:ext cx="31750" cy="207962"/>
          </a:xfrm>
          <a:custGeom>
            <a:avLst/>
            <a:gdLst>
              <a:gd name="T0" fmla="*/ 2147483647 w 58"/>
              <a:gd name="T1" fmla="*/ 0 h 395"/>
              <a:gd name="T2" fmla="*/ 2147483647 w 58"/>
              <a:gd name="T3" fmla="*/ 0 h 395"/>
              <a:gd name="T4" fmla="*/ 2147483647 w 58"/>
              <a:gd name="T5" fmla="*/ 0 h 395"/>
              <a:gd name="T6" fmla="*/ 2147483647 w 58"/>
              <a:gd name="T7" fmla="*/ 2147483647 h 395"/>
              <a:gd name="T8" fmla="*/ 2147483647 w 58"/>
              <a:gd name="T9" fmla="*/ 2147483647 h 395"/>
              <a:gd name="T10" fmla="*/ 2147483647 w 58"/>
              <a:gd name="T11" fmla="*/ 2147483647 h 395"/>
              <a:gd name="T12" fmla="*/ 2147483647 w 58"/>
              <a:gd name="T13" fmla="*/ 2147483647 h 395"/>
              <a:gd name="T14" fmla="*/ 2147483647 w 58"/>
              <a:gd name="T15" fmla="*/ 2147483647 h 395"/>
              <a:gd name="T16" fmla="*/ 2147483647 w 58"/>
              <a:gd name="T17" fmla="*/ 2147483647 h 395"/>
              <a:gd name="T18" fmla="*/ 2147483647 w 58"/>
              <a:gd name="T19" fmla="*/ 2147483647 h 395"/>
              <a:gd name="T20" fmla="*/ 2147483647 w 58"/>
              <a:gd name="T21" fmla="*/ 2147483647 h 395"/>
              <a:gd name="T22" fmla="*/ 2147483647 w 58"/>
              <a:gd name="T23" fmla="*/ 2147483647 h 395"/>
              <a:gd name="T24" fmla="*/ 2147483647 w 58"/>
              <a:gd name="T25" fmla="*/ 2147483647 h 395"/>
              <a:gd name="T26" fmla="*/ 2147483647 w 58"/>
              <a:gd name="T27" fmla="*/ 2147483647 h 395"/>
              <a:gd name="T28" fmla="*/ 2147483647 w 58"/>
              <a:gd name="T29" fmla="*/ 2147483647 h 395"/>
              <a:gd name="T30" fmla="*/ 2147483647 w 58"/>
              <a:gd name="T31" fmla="*/ 2147483647 h 395"/>
              <a:gd name="T32" fmla="*/ 2147483647 w 58"/>
              <a:gd name="T33" fmla="*/ 2147483647 h 395"/>
              <a:gd name="T34" fmla="*/ 2147483647 w 58"/>
              <a:gd name="T35" fmla="*/ 2147483647 h 395"/>
              <a:gd name="T36" fmla="*/ 2147483647 w 58"/>
              <a:gd name="T37" fmla="*/ 2147483647 h 395"/>
              <a:gd name="T38" fmla="*/ 2147483647 w 58"/>
              <a:gd name="T39" fmla="*/ 2147483647 h 395"/>
              <a:gd name="T40" fmla="*/ 2147483647 w 58"/>
              <a:gd name="T41" fmla="*/ 2147483647 h 395"/>
              <a:gd name="T42" fmla="*/ 2147483647 w 58"/>
              <a:gd name="T43" fmla="*/ 2147483647 h 395"/>
              <a:gd name="T44" fmla="*/ 2147483647 w 58"/>
              <a:gd name="T45" fmla="*/ 2147483647 h 395"/>
              <a:gd name="T46" fmla="*/ 2147483647 w 58"/>
              <a:gd name="T47" fmla="*/ 2147483647 h 395"/>
              <a:gd name="T48" fmla="*/ 2147483647 w 58"/>
              <a:gd name="T49" fmla="*/ 2147483647 h 395"/>
              <a:gd name="T50" fmla="*/ 2147483647 w 58"/>
              <a:gd name="T51" fmla="*/ 2147483647 h 395"/>
              <a:gd name="T52" fmla="*/ 2147483647 w 58"/>
              <a:gd name="T53" fmla="*/ 2147483647 h 395"/>
              <a:gd name="T54" fmla="*/ 2147483647 w 58"/>
              <a:gd name="T55" fmla="*/ 2147483647 h 395"/>
              <a:gd name="T56" fmla="*/ 0 w 58"/>
              <a:gd name="T57" fmla="*/ 2147483647 h 395"/>
              <a:gd name="T58" fmla="*/ 0 w 58"/>
              <a:gd name="T59" fmla="*/ 2147483647 h 39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8"/>
              <a:gd name="T91" fmla="*/ 0 h 395"/>
              <a:gd name="T92" fmla="*/ 58 w 58"/>
              <a:gd name="T93" fmla="*/ 395 h 39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8" h="395">
                <a:moveTo>
                  <a:pt x="58" y="0"/>
                </a:moveTo>
                <a:lnTo>
                  <a:pt x="58" y="0"/>
                </a:lnTo>
                <a:lnTo>
                  <a:pt x="55" y="0"/>
                </a:lnTo>
                <a:lnTo>
                  <a:pt x="55" y="22"/>
                </a:lnTo>
                <a:lnTo>
                  <a:pt x="50" y="22"/>
                </a:lnTo>
                <a:lnTo>
                  <a:pt x="51" y="60"/>
                </a:lnTo>
                <a:lnTo>
                  <a:pt x="46" y="60"/>
                </a:lnTo>
                <a:lnTo>
                  <a:pt x="46" y="77"/>
                </a:lnTo>
                <a:lnTo>
                  <a:pt x="42" y="77"/>
                </a:lnTo>
                <a:lnTo>
                  <a:pt x="42" y="111"/>
                </a:lnTo>
                <a:lnTo>
                  <a:pt x="38" y="111"/>
                </a:lnTo>
                <a:lnTo>
                  <a:pt x="38" y="146"/>
                </a:lnTo>
                <a:lnTo>
                  <a:pt x="33" y="146"/>
                </a:lnTo>
                <a:lnTo>
                  <a:pt x="34" y="171"/>
                </a:lnTo>
                <a:lnTo>
                  <a:pt x="29" y="171"/>
                </a:lnTo>
                <a:lnTo>
                  <a:pt x="29" y="203"/>
                </a:lnTo>
                <a:lnTo>
                  <a:pt x="26" y="203"/>
                </a:lnTo>
                <a:lnTo>
                  <a:pt x="26" y="232"/>
                </a:lnTo>
                <a:lnTo>
                  <a:pt x="22" y="232"/>
                </a:lnTo>
                <a:lnTo>
                  <a:pt x="22" y="258"/>
                </a:lnTo>
                <a:lnTo>
                  <a:pt x="17" y="258"/>
                </a:lnTo>
                <a:lnTo>
                  <a:pt x="18" y="288"/>
                </a:lnTo>
                <a:lnTo>
                  <a:pt x="13" y="288"/>
                </a:lnTo>
                <a:lnTo>
                  <a:pt x="13" y="318"/>
                </a:lnTo>
                <a:lnTo>
                  <a:pt x="9" y="318"/>
                </a:lnTo>
                <a:lnTo>
                  <a:pt x="9" y="344"/>
                </a:lnTo>
                <a:lnTo>
                  <a:pt x="5" y="344"/>
                </a:lnTo>
                <a:lnTo>
                  <a:pt x="5" y="369"/>
                </a:lnTo>
                <a:lnTo>
                  <a:pt x="0" y="369"/>
                </a:lnTo>
                <a:lnTo>
                  <a:pt x="0" y="395"/>
                </a:lnTo>
              </a:path>
            </a:pathLst>
          </a:custGeom>
          <a:noFill/>
          <a:ln w="0">
            <a:solidFill>
              <a:srgbClr val="000000"/>
            </a:solidFill>
            <a:round/>
            <a:headEnd/>
            <a:tailEnd/>
          </a:ln>
        </p:spPr>
        <p:txBody>
          <a:bodyPr/>
          <a:lstStyle/>
          <a:p>
            <a:endParaRPr lang="es-AR"/>
          </a:p>
        </p:txBody>
      </p:sp>
      <p:sp>
        <p:nvSpPr>
          <p:cNvPr id="6172" name="Freeform 234"/>
          <p:cNvSpPr>
            <a:spLocks/>
          </p:cNvSpPr>
          <p:nvPr/>
        </p:nvSpPr>
        <p:spPr bwMode="auto">
          <a:xfrm>
            <a:off x="3063875" y="909638"/>
            <a:ext cx="44450" cy="155575"/>
          </a:xfrm>
          <a:custGeom>
            <a:avLst/>
            <a:gdLst>
              <a:gd name="T0" fmla="*/ 2147483647 w 82"/>
              <a:gd name="T1" fmla="*/ 0 h 295"/>
              <a:gd name="T2" fmla="*/ 2147483647 w 82"/>
              <a:gd name="T3" fmla="*/ 2147483647 h 295"/>
              <a:gd name="T4" fmla="*/ 2147483647 w 82"/>
              <a:gd name="T5" fmla="*/ 2147483647 h 295"/>
              <a:gd name="T6" fmla="*/ 2147483647 w 82"/>
              <a:gd name="T7" fmla="*/ 2147483647 h 295"/>
              <a:gd name="T8" fmla="*/ 2147483647 w 82"/>
              <a:gd name="T9" fmla="*/ 2147483647 h 295"/>
              <a:gd name="T10" fmla="*/ 2147483647 w 82"/>
              <a:gd name="T11" fmla="*/ 2147483647 h 295"/>
              <a:gd name="T12" fmla="*/ 2147483647 w 82"/>
              <a:gd name="T13" fmla="*/ 2147483647 h 295"/>
              <a:gd name="T14" fmla="*/ 2147483647 w 82"/>
              <a:gd name="T15" fmla="*/ 2147483647 h 295"/>
              <a:gd name="T16" fmla="*/ 2147483647 w 82"/>
              <a:gd name="T17" fmla="*/ 2147483647 h 295"/>
              <a:gd name="T18" fmla="*/ 2147483647 w 82"/>
              <a:gd name="T19" fmla="*/ 2147483647 h 295"/>
              <a:gd name="T20" fmla="*/ 2147483647 w 82"/>
              <a:gd name="T21" fmla="*/ 2147483647 h 295"/>
              <a:gd name="T22" fmla="*/ 2147483647 w 82"/>
              <a:gd name="T23" fmla="*/ 2147483647 h 295"/>
              <a:gd name="T24" fmla="*/ 2147483647 w 82"/>
              <a:gd name="T25" fmla="*/ 2147483647 h 295"/>
              <a:gd name="T26" fmla="*/ 2147483647 w 82"/>
              <a:gd name="T27" fmla="*/ 2147483647 h 295"/>
              <a:gd name="T28" fmla="*/ 2147483647 w 82"/>
              <a:gd name="T29" fmla="*/ 2147483647 h 295"/>
              <a:gd name="T30" fmla="*/ 2147483647 w 82"/>
              <a:gd name="T31" fmla="*/ 2147483647 h 295"/>
              <a:gd name="T32" fmla="*/ 2147483647 w 82"/>
              <a:gd name="T33" fmla="*/ 2147483647 h 295"/>
              <a:gd name="T34" fmla="*/ 2147483647 w 82"/>
              <a:gd name="T35" fmla="*/ 2147483647 h 295"/>
              <a:gd name="T36" fmla="*/ 2147483647 w 82"/>
              <a:gd name="T37" fmla="*/ 2147483647 h 295"/>
              <a:gd name="T38" fmla="*/ 2147483647 w 82"/>
              <a:gd name="T39" fmla="*/ 2147483647 h 295"/>
              <a:gd name="T40" fmla="*/ 2147483647 w 82"/>
              <a:gd name="T41" fmla="*/ 2147483647 h 295"/>
              <a:gd name="T42" fmla="*/ 2147483647 w 82"/>
              <a:gd name="T43" fmla="*/ 2147483647 h 295"/>
              <a:gd name="T44" fmla="*/ 2147483647 w 82"/>
              <a:gd name="T45" fmla="*/ 2147483647 h 295"/>
              <a:gd name="T46" fmla="*/ 2147483647 w 82"/>
              <a:gd name="T47" fmla="*/ 2147483647 h 295"/>
              <a:gd name="T48" fmla="*/ 2147483647 w 82"/>
              <a:gd name="T49" fmla="*/ 2147483647 h 295"/>
              <a:gd name="T50" fmla="*/ 2147483647 w 82"/>
              <a:gd name="T51" fmla="*/ 2147483647 h 295"/>
              <a:gd name="T52" fmla="*/ 2147483647 w 82"/>
              <a:gd name="T53" fmla="*/ 2147483647 h 295"/>
              <a:gd name="T54" fmla="*/ 2147483647 w 82"/>
              <a:gd name="T55" fmla="*/ 2147483647 h 295"/>
              <a:gd name="T56" fmla="*/ 2147483647 w 82"/>
              <a:gd name="T57" fmla="*/ 2147483647 h 295"/>
              <a:gd name="T58" fmla="*/ 2147483647 w 82"/>
              <a:gd name="T59" fmla="*/ 2147483647 h 295"/>
              <a:gd name="T60" fmla="*/ 2147483647 w 82"/>
              <a:gd name="T61" fmla="*/ 2147483647 h 295"/>
              <a:gd name="T62" fmla="*/ 2147483647 w 82"/>
              <a:gd name="T63" fmla="*/ 2147483647 h 295"/>
              <a:gd name="T64" fmla="*/ 2147483647 w 82"/>
              <a:gd name="T65" fmla="*/ 2147483647 h 295"/>
              <a:gd name="T66" fmla="*/ 2147483647 w 82"/>
              <a:gd name="T67" fmla="*/ 2147483647 h 295"/>
              <a:gd name="T68" fmla="*/ 2147483647 w 82"/>
              <a:gd name="T69" fmla="*/ 2147483647 h 295"/>
              <a:gd name="T70" fmla="*/ 2147483647 w 82"/>
              <a:gd name="T71" fmla="*/ 2147483647 h 295"/>
              <a:gd name="T72" fmla="*/ 2147483647 w 82"/>
              <a:gd name="T73" fmla="*/ 2147483647 h 295"/>
              <a:gd name="T74" fmla="*/ 2147483647 w 82"/>
              <a:gd name="T75" fmla="*/ 2147483647 h 295"/>
              <a:gd name="T76" fmla="*/ 0 w 82"/>
              <a:gd name="T77" fmla="*/ 2147483647 h 295"/>
              <a:gd name="T78" fmla="*/ 2147483647 w 82"/>
              <a:gd name="T79" fmla="*/ 2147483647 h 295"/>
              <a:gd name="T80" fmla="*/ 2147483647 w 82"/>
              <a:gd name="T81" fmla="*/ 2147483647 h 295"/>
              <a:gd name="T82" fmla="*/ 2147483647 w 82"/>
              <a:gd name="T83" fmla="*/ 2147483647 h 295"/>
              <a:gd name="T84" fmla="*/ 2147483647 w 82"/>
              <a:gd name="T85" fmla="*/ 2147483647 h 295"/>
              <a:gd name="T86" fmla="*/ 2147483647 w 82"/>
              <a:gd name="T87" fmla="*/ 2147483647 h 295"/>
              <a:gd name="T88" fmla="*/ 2147483647 w 82"/>
              <a:gd name="T89" fmla="*/ 2147483647 h 295"/>
              <a:gd name="T90" fmla="*/ 2147483647 w 82"/>
              <a:gd name="T91" fmla="*/ 2147483647 h 295"/>
              <a:gd name="T92" fmla="*/ 2147483647 w 82"/>
              <a:gd name="T93" fmla="*/ 2147483647 h 295"/>
              <a:gd name="T94" fmla="*/ 2147483647 w 82"/>
              <a:gd name="T95" fmla="*/ 2147483647 h 295"/>
              <a:gd name="T96" fmla="*/ 2147483647 w 82"/>
              <a:gd name="T97" fmla="*/ 2147483647 h 295"/>
              <a:gd name="T98" fmla="*/ 2147483647 w 82"/>
              <a:gd name="T99" fmla="*/ 2147483647 h 295"/>
              <a:gd name="T100" fmla="*/ 2147483647 w 82"/>
              <a:gd name="T101" fmla="*/ 2147483647 h 29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2"/>
              <a:gd name="T154" fmla="*/ 0 h 295"/>
              <a:gd name="T155" fmla="*/ 82 w 82"/>
              <a:gd name="T156" fmla="*/ 295 h 29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2" h="295">
                <a:moveTo>
                  <a:pt x="81" y="0"/>
                </a:moveTo>
                <a:lnTo>
                  <a:pt x="81" y="14"/>
                </a:lnTo>
                <a:lnTo>
                  <a:pt x="77" y="14"/>
                </a:lnTo>
                <a:lnTo>
                  <a:pt x="77" y="36"/>
                </a:lnTo>
                <a:lnTo>
                  <a:pt x="73" y="36"/>
                </a:lnTo>
                <a:lnTo>
                  <a:pt x="73" y="57"/>
                </a:lnTo>
                <a:lnTo>
                  <a:pt x="82" y="57"/>
                </a:lnTo>
                <a:lnTo>
                  <a:pt x="82" y="66"/>
                </a:lnTo>
                <a:lnTo>
                  <a:pt x="78" y="66"/>
                </a:lnTo>
                <a:lnTo>
                  <a:pt x="78" y="70"/>
                </a:lnTo>
                <a:lnTo>
                  <a:pt x="74" y="70"/>
                </a:lnTo>
                <a:lnTo>
                  <a:pt x="74" y="83"/>
                </a:lnTo>
                <a:lnTo>
                  <a:pt x="69" y="83"/>
                </a:lnTo>
                <a:lnTo>
                  <a:pt x="70" y="87"/>
                </a:lnTo>
                <a:lnTo>
                  <a:pt x="65" y="89"/>
                </a:lnTo>
                <a:lnTo>
                  <a:pt x="67" y="110"/>
                </a:lnTo>
                <a:lnTo>
                  <a:pt x="58" y="110"/>
                </a:lnTo>
                <a:lnTo>
                  <a:pt x="58" y="136"/>
                </a:lnTo>
                <a:lnTo>
                  <a:pt x="54" y="136"/>
                </a:lnTo>
                <a:lnTo>
                  <a:pt x="54" y="140"/>
                </a:lnTo>
                <a:lnTo>
                  <a:pt x="50" y="140"/>
                </a:lnTo>
                <a:lnTo>
                  <a:pt x="52" y="204"/>
                </a:lnTo>
                <a:lnTo>
                  <a:pt x="43" y="204"/>
                </a:lnTo>
                <a:lnTo>
                  <a:pt x="43" y="213"/>
                </a:lnTo>
                <a:lnTo>
                  <a:pt x="39" y="213"/>
                </a:lnTo>
                <a:lnTo>
                  <a:pt x="39" y="217"/>
                </a:lnTo>
                <a:lnTo>
                  <a:pt x="35" y="217"/>
                </a:lnTo>
                <a:lnTo>
                  <a:pt x="35" y="221"/>
                </a:lnTo>
                <a:lnTo>
                  <a:pt x="30" y="221"/>
                </a:lnTo>
                <a:lnTo>
                  <a:pt x="30" y="225"/>
                </a:lnTo>
                <a:lnTo>
                  <a:pt x="17" y="227"/>
                </a:lnTo>
                <a:lnTo>
                  <a:pt x="17" y="231"/>
                </a:lnTo>
                <a:lnTo>
                  <a:pt x="14" y="231"/>
                </a:lnTo>
                <a:lnTo>
                  <a:pt x="14" y="235"/>
                </a:lnTo>
                <a:lnTo>
                  <a:pt x="9" y="235"/>
                </a:lnTo>
                <a:lnTo>
                  <a:pt x="9" y="240"/>
                </a:lnTo>
                <a:lnTo>
                  <a:pt x="5" y="240"/>
                </a:lnTo>
                <a:lnTo>
                  <a:pt x="5" y="244"/>
                </a:lnTo>
                <a:lnTo>
                  <a:pt x="0" y="244"/>
                </a:lnTo>
                <a:lnTo>
                  <a:pt x="1" y="252"/>
                </a:lnTo>
                <a:lnTo>
                  <a:pt x="5" y="252"/>
                </a:lnTo>
                <a:lnTo>
                  <a:pt x="5" y="257"/>
                </a:lnTo>
                <a:lnTo>
                  <a:pt x="10" y="257"/>
                </a:lnTo>
                <a:lnTo>
                  <a:pt x="10" y="265"/>
                </a:lnTo>
                <a:lnTo>
                  <a:pt x="19" y="265"/>
                </a:lnTo>
                <a:lnTo>
                  <a:pt x="19" y="287"/>
                </a:lnTo>
                <a:lnTo>
                  <a:pt x="24" y="287"/>
                </a:lnTo>
                <a:lnTo>
                  <a:pt x="24" y="291"/>
                </a:lnTo>
                <a:lnTo>
                  <a:pt x="19" y="291"/>
                </a:lnTo>
                <a:lnTo>
                  <a:pt x="20" y="295"/>
                </a:lnTo>
                <a:lnTo>
                  <a:pt x="24" y="295"/>
                </a:lnTo>
              </a:path>
            </a:pathLst>
          </a:custGeom>
          <a:noFill/>
          <a:ln w="0">
            <a:solidFill>
              <a:srgbClr val="000000"/>
            </a:solidFill>
            <a:round/>
            <a:headEnd/>
            <a:tailEnd/>
          </a:ln>
        </p:spPr>
        <p:txBody>
          <a:bodyPr/>
          <a:lstStyle/>
          <a:p>
            <a:endParaRPr lang="es-AR"/>
          </a:p>
        </p:txBody>
      </p:sp>
      <p:sp>
        <p:nvSpPr>
          <p:cNvPr id="6173" name="Freeform 235"/>
          <p:cNvSpPr>
            <a:spLocks/>
          </p:cNvSpPr>
          <p:nvPr/>
        </p:nvSpPr>
        <p:spPr bwMode="auto">
          <a:xfrm>
            <a:off x="3584575" y="2584450"/>
            <a:ext cx="625475" cy="306388"/>
          </a:xfrm>
          <a:custGeom>
            <a:avLst/>
            <a:gdLst>
              <a:gd name="T0" fmla="*/ 0 w 1181"/>
              <a:gd name="T1" fmla="*/ 0 h 580"/>
              <a:gd name="T2" fmla="*/ 2147483647 w 1181"/>
              <a:gd name="T3" fmla="*/ 2147483647 h 580"/>
              <a:gd name="T4" fmla="*/ 2147483647 w 1181"/>
              <a:gd name="T5" fmla="*/ 2147483647 h 580"/>
              <a:gd name="T6" fmla="*/ 2147483647 w 1181"/>
              <a:gd name="T7" fmla="*/ 2147483647 h 580"/>
              <a:gd name="T8" fmla="*/ 2147483647 w 1181"/>
              <a:gd name="T9" fmla="*/ 2147483647 h 580"/>
              <a:gd name="T10" fmla="*/ 2147483647 w 1181"/>
              <a:gd name="T11" fmla="*/ 2147483647 h 580"/>
              <a:gd name="T12" fmla="*/ 2147483647 w 1181"/>
              <a:gd name="T13" fmla="*/ 2147483647 h 580"/>
              <a:gd name="T14" fmla="*/ 2147483647 w 1181"/>
              <a:gd name="T15" fmla="*/ 2147483647 h 580"/>
              <a:gd name="T16" fmla="*/ 2147483647 w 1181"/>
              <a:gd name="T17" fmla="*/ 2147483647 h 580"/>
              <a:gd name="T18" fmla="*/ 2147483647 w 1181"/>
              <a:gd name="T19" fmla="*/ 2147483647 h 580"/>
              <a:gd name="T20" fmla="*/ 2147483647 w 1181"/>
              <a:gd name="T21" fmla="*/ 2147483647 h 580"/>
              <a:gd name="T22" fmla="*/ 2147483647 w 1181"/>
              <a:gd name="T23" fmla="*/ 2147483647 h 580"/>
              <a:gd name="T24" fmla="*/ 2147483647 w 1181"/>
              <a:gd name="T25" fmla="*/ 2147483647 h 580"/>
              <a:gd name="T26" fmla="*/ 2147483647 w 1181"/>
              <a:gd name="T27" fmla="*/ 2147483647 h 580"/>
              <a:gd name="T28" fmla="*/ 2147483647 w 1181"/>
              <a:gd name="T29" fmla="*/ 2147483647 h 580"/>
              <a:gd name="T30" fmla="*/ 2147483647 w 1181"/>
              <a:gd name="T31" fmla="*/ 2147483647 h 580"/>
              <a:gd name="T32" fmla="*/ 2147483647 w 1181"/>
              <a:gd name="T33" fmla="*/ 2147483647 h 580"/>
              <a:gd name="T34" fmla="*/ 2147483647 w 1181"/>
              <a:gd name="T35" fmla="*/ 2147483647 h 580"/>
              <a:gd name="T36" fmla="*/ 2147483647 w 1181"/>
              <a:gd name="T37" fmla="*/ 2147483647 h 580"/>
              <a:gd name="T38" fmla="*/ 2147483647 w 1181"/>
              <a:gd name="T39" fmla="*/ 2147483647 h 5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81"/>
              <a:gd name="T61" fmla="*/ 0 h 580"/>
              <a:gd name="T62" fmla="*/ 1181 w 1181"/>
              <a:gd name="T63" fmla="*/ 580 h 58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81" h="580">
                <a:moveTo>
                  <a:pt x="0" y="0"/>
                </a:moveTo>
                <a:lnTo>
                  <a:pt x="59" y="93"/>
                </a:lnTo>
                <a:lnTo>
                  <a:pt x="71" y="131"/>
                </a:lnTo>
                <a:lnTo>
                  <a:pt x="153" y="146"/>
                </a:lnTo>
                <a:lnTo>
                  <a:pt x="164" y="186"/>
                </a:lnTo>
                <a:lnTo>
                  <a:pt x="199" y="211"/>
                </a:lnTo>
                <a:lnTo>
                  <a:pt x="280" y="291"/>
                </a:lnTo>
                <a:lnTo>
                  <a:pt x="327" y="396"/>
                </a:lnTo>
                <a:lnTo>
                  <a:pt x="515" y="344"/>
                </a:lnTo>
                <a:lnTo>
                  <a:pt x="549" y="369"/>
                </a:lnTo>
                <a:lnTo>
                  <a:pt x="596" y="357"/>
                </a:lnTo>
                <a:lnTo>
                  <a:pt x="620" y="357"/>
                </a:lnTo>
                <a:lnTo>
                  <a:pt x="784" y="357"/>
                </a:lnTo>
                <a:lnTo>
                  <a:pt x="842" y="369"/>
                </a:lnTo>
                <a:lnTo>
                  <a:pt x="854" y="396"/>
                </a:lnTo>
                <a:lnTo>
                  <a:pt x="889" y="435"/>
                </a:lnTo>
                <a:lnTo>
                  <a:pt x="971" y="502"/>
                </a:lnTo>
                <a:lnTo>
                  <a:pt x="994" y="528"/>
                </a:lnTo>
                <a:lnTo>
                  <a:pt x="1087" y="567"/>
                </a:lnTo>
                <a:lnTo>
                  <a:pt x="1181" y="580"/>
                </a:lnTo>
              </a:path>
            </a:pathLst>
          </a:custGeom>
          <a:noFill/>
          <a:ln w="0">
            <a:solidFill>
              <a:srgbClr val="000000"/>
            </a:solidFill>
            <a:round/>
            <a:headEnd/>
            <a:tailEnd/>
          </a:ln>
        </p:spPr>
        <p:txBody>
          <a:bodyPr/>
          <a:lstStyle/>
          <a:p>
            <a:endParaRPr lang="es-AR"/>
          </a:p>
        </p:txBody>
      </p:sp>
      <p:sp>
        <p:nvSpPr>
          <p:cNvPr id="6174" name="Freeform 236"/>
          <p:cNvSpPr>
            <a:spLocks/>
          </p:cNvSpPr>
          <p:nvPr/>
        </p:nvSpPr>
        <p:spPr bwMode="auto">
          <a:xfrm>
            <a:off x="4210050" y="2890838"/>
            <a:ext cx="223838" cy="84137"/>
          </a:xfrm>
          <a:custGeom>
            <a:avLst/>
            <a:gdLst>
              <a:gd name="T0" fmla="*/ 0 w 422"/>
              <a:gd name="T1" fmla="*/ 0 h 158"/>
              <a:gd name="T2" fmla="*/ 2147483647 w 422"/>
              <a:gd name="T3" fmla="*/ 2147483647 h 158"/>
              <a:gd name="T4" fmla="*/ 2147483647 w 422"/>
              <a:gd name="T5" fmla="*/ 2147483647 h 158"/>
              <a:gd name="T6" fmla="*/ 2147483647 w 422"/>
              <a:gd name="T7" fmla="*/ 2147483647 h 158"/>
              <a:gd name="T8" fmla="*/ 2147483647 w 422"/>
              <a:gd name="T9" fmla="*/ 2147483647 h 158"/>
              <a:gd name="T10" fmla="*/ 2147483647 w 422"/>
              <a:gd name="T11" fmla="*/ 2147483647 h 158"/>
              <a:gd name="T12" fmla="*/ 2147483647 w 422"/>
              <a:gd name="T13" fmla="*/ 2147483647 h 158"/>
              <a:gd name="T14" fmla="*/ 2147483647 w 422"/>
              <a:gd name="T15" fmla="*/ 2147483647 h 158"/>
              <a:gd name="T16" fmla="*/ 2147483647 w 422"/>
              <a:gd name="T17" fmla="*/ 2147483647 h 158"/>
              <a:gd name="T18" fmla="*/ 2147483647 w 422"/>
              <a:gd name="T19" fmla="*/ 2147483647 h 158"/>
              <a:gd name="T20" fmla="*/ 2147483647 w 422"/>
              <a:gd name="T21" fmla="*/ 2147483647 h 158"/>
              <a:gd name="T22" fmla="*/ 2147483647 w 422"/>
              <a:gd name="T23" fmla="*/ 2147483647 h 1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2"/>
              <a:gd name="T37" fmla="*/ 0 h 158"/>
              <a:gd name="T38" fmla="*/ 422 w 422"/>
              <a:gd name="T39" fmla="*/ 158 h 15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2" h="158">
                <a:moveTo>
                  <a:pt x="0" y="0"/>
                </a:moveTo>
                <a:lnTo>
                  <a:pt x="117" y="27"/>
                </a:lnTo>
                <a:lnTo>
                  <a:pt x="176" y="53"/>
                </a:lnTo>
                <a:lnTo>
                  <a:pt x="129" y="93"/>
                </a:lnTo>
                <a:lnTo>
                  <a:pt x="211" y="146"/>
                </a:lnTo>
                <a:lnTo>
                  <a:pt x="246" y="146"/>
                </a:lnTo>
                <a:lnTo>
                  <a:pt x="282" y="120"/>
                </a:lnTo>
                <a:lnTo>
                  <a:pt x="293" y="133"/>
                </a:lnTo>
                <a:lnTo>
                  <a:pt x="293" y="146"/>
                </a:lnTo>
                <a:lnTo>
                  <a:pt x="304" y="158"/>
                </a:lnTo>
                <a:lnTo>
                  <a:pt x="363" y="146"/>
                </a:lnTo>
                <a:lnTo>
                  <a:pt x="422" y="120"/>
                </a:lnTo>
              </a:path>
            </a:pathLst>
          </a:custGeom>
          <a:noFill/>
          <a:ln w="0">
            <a:solidFill>
              <a:srgbClr val="000000"/>
            </a:solidFill>
            <a:round/>
            <a:headEnd/>
            <a:tailEnd/>
          </a:ln>
        </p:spPr>
        <p:txBody>
          <a:bodyPr/>
          <a:lstStyle/>
          <a:p>
            <a:endParaRPr lang="es-AR"/>
          </a:p>
        </p:txBody>
      </p:sp>
      <p:sp>
        <p:nvSpPr>
          <p:cNvPr id="6175" name="Freeform 237"/>
          <p:cNvSpPr>
            <a:spLocks/>
          </p:cNvSpPr>
          <p:nvPr/>
        </p:nvSpPr>
        <p:spPr bwMode="auto">
          <a:xfrm>
            <a:off x="3832225" y="1006475"/>
            <a:ext cx="155575" cy="28575"/>
          </a:xfrm>
          <a:custGeom>
            <a:avLst/>
            <a:gdLst>
              <a:gd name="T0" fmla="*/ 0 w 292"/>
              <a:gd name="T1" fmla="*/ 0 h 53"/>
              <a:gd name="T2" fmla="*/ 2147483647 w 292"/>
              <a:gd name="T3" fmla="*/ 0 h 53"/>
              <a:gd name="T4" fmla="*/ 2147483647 w 292"/>
              <a:gd name="T5" fmla="*/ 2147483647 h 53"/>
              <a:gd name="T6" fmla="*/ 2147483647 w 292"/>
              <a:gd name="T7" fmla="*/ 2147483647 h 53"/>
              <a:gd name="T8" fmla="*/ 2147483647 w 292"/>
              <a:gd name="T9" fmla="*/ 2147483647 h 53"/>
              <a:gd name="T10" fmla="*/ 2147483647 w 292"/>
              <a:gd name="T11" fmla="*/ 2147483647 h 53"/>
              <a:gd name="T12" fmla="*/ 2147483647 w 292"/>
              <a:gd name="T13" fmla="*/ 2147483647 h 53"/>
              <a:gd name="T14" fmla="*/ 2147483647 w 292"/>
              <a:gd name="T15" fmla="*/ 2147483647 h 53"/>
              <a:gd name="T16" fmla="*/ 2147483647 w 292"/>
              <a:gd name="T17" fmla="*/ 2147483647 h 53"/>
              <a:gd name="T18" fmla="*/ 2147483647 w 292"/>
              <a:gd name="T19" fmla="*/ 2147483647 h 53"/>
              <a:gd name="T20" fmla="*/ 2147483647 w 292"/>
              <a:gd name="T21" fmla="*/ 2147483647 h 53"/>
              <a:gd name="T22" fmla="*/ 2147483647 w 292"/>
              <a:gd name="T23" fmla="*/ 2147483647 h 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2"/>
              <a:gd name="T37" fmla="*/ 0 h 53"/>
              <a:gd name="T38" fmla="*/ 292 w 292"/>
              <a:gd name="T39" fmla="*/ 53 h 5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2" h="53">
                <a:moveTo>
                  <a:pt x="0" y="0"/>
                </a:moveTo>
                <a:lnTo>
                  <a:pt x="47" y="0"/>
                </a:lnTo>
                <a:lnTo>
                  <a:pt x="94" y="40"/>
                </a:lnTo>
                <a:lnTo>
                  <a:pt x="117" y="27"/>
                </a:lnTo>
                <a:lnTo>
                  <a:pt x="141" y="27"/>
                </a:lnTo>
                <a:lnTo>
                  <a:pt x="163" y="53"/>
                </a:lnTo>
                <a:lnTo>
                  <a:pt x="187" y="40"/>
                </a:lnTo>
                <a:lnTo>
                  <a:pt x="210" y="27"/>
                </a:lnTo>
                <a:lnTo>
                  <a:pt x="246" y="53"/>
                </a:lnTo>
                <a:lnTo>
                  <a:pt x="270" y="40"/>
                </a:lnTo>
                <a:lnTo>
                  <a:pt x="281" y="53"/>
                </a:lnTo>
                <a:lnTo>
                  <a:pt x="292" y="53"/>
                </a:lnTo>
              </a:path>
            </a:pathLst>
          </a:custGeom>
          <a:noFill/>
          <a:ln w="0">
            <a:solidFill>
              <a:srgbClr val="000000"/>
            </a:solidFill>
            <a:round/>
            <a:headEnd/>
            <a:tailEnd/>
          </a:ln>
        </p:spPr>
        <p:txBody>
          <a:bodyPr/>
          <a:lstStyle/>
          <a:p>
            <a:endParaRPr lang="es-AR"/>
          </a:p>
        </p:txBody>
      </p:sp>
      <p:sp>
        <p:nvSpPr>
          <p:cNvPr id="6176" name="Freeform 238"/>
          <p:cNvSpPr>
            <a:spLocks/>
          </p:cNvSpPr>
          <p:nvPr/>
        </p:nvSpPr>
        <p:spPr bwMode="auto">
          <a:xfrm>
            <a:off x="4011613" y="950913"/>
            <a:ext cx="427037" cy="357187"/>
          </a:xfrm>
          <a:custGeom>
            <a:avLst/>
            <a:gdLst>
              <a:gd name="T0" fmla="*/ 0 w 807"/>
              <a:gd name="T1" fmla="*/ 2147483647 h 676"/>
              <a:gd name="T2" fmla="*/ 0 w 807"/>
              <a:gd name="T3" fmla="*/ 2147483647 h 676"/>
              <a:gd name="T4" fmla="*/ 2147483647 w 807"/>
              <a:gd name="T5" fmla="*/ 2147483647 h 676"/>
              <a:gd name="T6" fmla="*/ 2147483647 w 807"/>
              <a:gd name="T7" fmla="*/ 0 h 676"/>
              <a:gd name="T8" fmla="*/ 2147483647 w 807"/>
              <a:gd name="T9" fmla="*/ 2147483647 h 676"/>
              <a:gd name="T10" fmla="*/ 2147483647 w 807"/>
              <a:gd name="T11" fmla="*/ 0 h 676"/>
              <a:gd name="T12" fmla="*/ 2147483647 w 807"/>
              <a:gd name="T13" fmla="*/ 2147483647 h 676"/>
              <a:gd name="T14" fmla="*/ 2147483647 w 807"/>
              <a:gd name="T15" fmla="*/ 2147483647 h 676"/>
              <a:gd name="T16" fmla="*/ 2147483647 w 807"/>
              <a:gd name="T17" fmla="*/ 2147483647 h 676"/>
              <a:gd name="T18" fmla="*/ 2147483647 w 807"/>
              <a:gd name="T19" fmla="*/ 2147483647 h 676"/>
              <a:gd name="T20" fmla="*/ 2147483647 w 807"/>
              <a:gd name="T21" fmla="*/ 2147483647 h 676"/>
              <a:gd name="T22" fmla="*/ 2147483647 w 807"/>
              <a:gd name="T23" fmla="*/ 2147483647 h 676"/>
              <a:gd name="T24" fmla="*/ 2147483647 w 807"/>
              <a:gd name="T25" fmla="*/ 2147483647 h 676"/>
              <a:gd name="T26" fmla="*/ 2147483647 w 807"/>
              <a:gd name="T27" fmla="*/ 2147483647 h 676"/>
              <a:gd name="T28" fmla="*/ 2147483647 w 807"/>
              <a:gd name="T29" fmla="*/ 2147483647 h 676"/>
              <a:gd name="T30" fmla="*/ 2147483647 w 807"/>
              <a:gd name="T31" fmla="*/ 2147483647 h 676"/>
              <a:gd name="T32" fmla="*/ 2147483647 w 807"/>
              <a:gd name="T33" fmla="*/ 2147483647 h 676"/>
              <a:gd name="T34" fmla="*/ 2147483647 w 807"/>
              <a:gd name="T35" fmla="*/ 2147483647 h 676"/>
              <a:gd name="T36" fmla="*/ 2147483647 w 807"/>
              <a:gd name="T37" fmla="*/ 2147483647 h 676"/>
              <a:gd name="T38" fmla="*/ 2147483647 w 807"/>
              <a:gd name="T39" fmla="*/ 2147483647 h 676"/>
              <a:gd name="T40" fmla="*/ 2147483647 w 807"/>
              <a:gd name="T41" fmla="*/ 2147483647 h 676"/>
              <a:gd name="T42" fmla="*/ 2147483647 w 807"/>
              <a:gd name="T43" fmla="*/ 2147483647 h 676"/>
              <a:gd name="T44" fmla="*/ 2147483647 w 807"/>
              <a:gd name="T45" fmla="*/ 2147483647 h 676"/>
              <a:gd name="T46" fmla="*/ 2147483647 w 807"/>
              <a:gd name="T47" fmla="*/ 2147483647 h 6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07"/>
              <a:gd name="T73" fmla="*/ 0 h 676"/>
              <a:gd name="T74" fmla="*/ 807 w 807"/>
              <a:gd name="T75" fmla="*/ 676 h 6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07" h="676">
                <a:moveTo>
                  <a:pt x="0" y="105"/>
                </a:moveTo>
                <a:lnTo>
                  <a:pt x="0" y="67"/>
                </a:lnTo>
                <a:lnTo>
                  <a:pt x="47" y="12"/>
                </a:lnTo>
                <a:lnTo>
                  <a:pt x="152" y="0"/>
                </a:lnTo>
                <a:lnTo>
                  <a:pt x="176" y="12"/>
                </a:lnTo>
                <a:lnTo>
                  <a:pt x="200" y="0"/>
                </a:lnTo>
                <a:lnTo>
                  <a:pt x="246" y="12"/>
                </a:lnTo>
                <a:lnTo>
                  <a:pt x="269" y="52"/>
                </a:lnTo>
                <a:lnTo>
                  <a:pt x="363" y="105"/>
                </a:lnTo>
                <a:lnTo>
                  <a:pt x="374" y="119"/>
                </a:lnTo>
                <a:lnTo>
                  <a:pt x="374" y="158"/>
                </a:lnTo>
                <a:lnTo>
                  <a:pt x="409" y="158"/>
                </a:lnTo>
                <a:lnTo>
                  <a:pt x="467" y="225"/>
                </a:lnTo>
                <a:lnTo>
                  <a:pt x="515" y="250"/>
                </a:lnTo>
                <a:lnTo>
                  <a:pt x="550" y="303"/>
                </a:lnTo>
                <a:lnTo>
                  <a:pt x="656" y="369"/>
                </a:lnTo>
                <a:lnTo>
                  <a:pt x="656" y="383"/>
                </a:lnTo>
                <a:lnTo>
                  <a:pt x="678" y="396"/>
                </a:lnTo>
                <a:lnTo>
                  <a:pt x="690" y="436"/>
                </a:lnTo>
                <a:lnTo>
                  <a:pt x="725" y="461"/>
                </a:lnTo>
                <a:lnTo>
                  <a:pt x="749" y="501"/>
                </a:lnTo>
                <a:lnTo>
                  <a:pt x="807" y="554"/>
                </a:lnTo>
                <a:lnTo>
                  <a:pt x="807" y="659"/>
                </a:lnTo>
                <a:lnTo>
                  <a:pt x="807" y="676"/>
                </a:lnTo>
              </a:path>
            </a:pathLst>
          </a:custGeom>
          <a:noFill/>
          <a:ln w="0">
            <a:solidFill>
              <a:srgbClr val="000000"/>
            </a:solidFill>
            <a:round/>
            <a:headEnd/>
            <a:tailEnd/>
          </a:ln>
        </p:spPr>
        <p:txBody>
          <a:bodyPr/>
          <a:lstStyle/>
          <a:p>
            <a:endParaRPr lang="es-AR"/>
          </a:p>
        </p:txBody>
      </p:sp>
      <p:sp>
        <p:nvSpPr>
          <p:cNvPr id="6177" name="Rectangle 239"/>
          <p:cNvSpPr>
            <a:spLocks noChangeArrowheads="1"/>
          </p:cNvSpPr>
          <p:nvPr/>
        </p:nvSpPr>
        <p:spPr bwMode="auto">
          <a:xfrm>
            <a:off x="1032130" y="319526"/>
            <a:ext cx="2775119" cy="338554"/>
          </a:xfrm>
          <a:prstGeom prst="rect">
            <a:avLst/>
          </a:prstGeom>
          <a:noFill/>
          <a:ln w="28575">
            <a:noFill/>
            <a:miter lim="800000"/>
            <a:headEnd/>
            <a:tailEnd/>
          </a:ln>
        </p:spPr>
        <p:txBody>
          <a:bodyPr vert="horz" wrap="none" lIns="91440" tIns="45720" rIns="91440" bIns="45720" numCol="1" anchor="ctr" anchorCtr="0" compatLnSpc="1">
            <a:prstTxWarp prst="textNoShape">
              <a:avLst/>
            </a:prstTxWarp>
            <a:spAutoFit/>
          </a:bodyPr>
          <a:lstStyle/>
          <a:p>
            <a:pPr algn="ctr" eaLnBrk="0" hangingPunct="0"/>
            <a:r>
              <a:rPr lang="es-ES" sz="1600" b="1" dirty="0">
                <a:latin typeface="Comic Sans MS" pitchFamily="66" charset="0"/>
              </a:rPr>
              <a:t>PRECIPITACION  MEDIA</a:t>
            </a:r>
          </a:p>
        </p:txBody>
      </p:sp>
      <p:sp>
        <p:nvSpPr>
          <p:cNvPr id="6178" name="Rectangle 240"/>
          <p:cNvSpPr>
            <a:spLocks noChangeArrowheads="1"/>
          </p:cNvSpPr>
          <p:nvPr/>
        </p:nvSpPr>
        <p:spPr bwMode="auto">
          <a:xfrm>
            <a:off x="1217276" y="566739"/>
            <a:ext cx="2404826" cy="338554"/>
          </a:xfrm>
          <a:prstGeom prst="rect">
            <a:avLst/>
          </a:prstGeom>
          <a:noFill/>
          <a:ln w="28575">
            <a:noFill/>
            <a:miter lim="800000"/>
            <a:headEnd/>
            <a:tailEnd/>
          </a:ln>
        </p:spPr>
        <p:txBody>
          <a:bodyPr vert="horz" wrap="none" lIns="91440" tIns="45720" rIns="91440" bIns="45720" numCol="1" anchor="ctr" anchorCtr="0" compatLnSpc="1">
            <a:prstTxWarp prst="textNoShape">
              <a:avLst/>
            </a:prstTxWarp>
            <a:spAutoFit/>
          </a:bodyPr>
          <a:lstStyle/>
          <a:p>
            <a:pPr algn="ctr" eaLnBrk="0" hangingPunct="0"/>
            <a:r>
              <a:rPr lang="es-ES" sz="1600" b="1" dirty="0">
                <a:latin typeface="Comic Sans MS" pitchFamily="66" charset="0"/>
              </a:rPr>
              <a:t>ENERO - DICIEMBRE</a:t>
            </a:r>
          </a:p>
        </p:txBody>
      </p:sp>
      <p:sp>
        <p:nvSpPr>
          <p:cNvPr id="6179" name="Rectangle 243"/>
          <p:cNvSpPr>
            <a:spLocks noChangeArrowheads="1"/>
          </p:cNvSpPr>
          <p:nvPr/>
        </p:nvSpPr>
        <p:spPr bwMode="auto">
          <a:xfrm>
            <a:off x="5263917" y="2056721"/>
            <a:ext cx="2109873" cy="338554"/>
          </a:xfrm>
          <a:prstGeom prst="rect">
            <a:avLst/>
          </a:prstGeom>
          <a:noFill/>
          <a:ln w="28575">
            <a:noFill/>
            <a:miter lim="800000"/>
            <a:headEnd/>
            <a:tailEnd/>
          </a:ln>
        </p:spPr>
        <p:txBody>
          <a:bodyPr vert="horz" wrap="none" lIns="91440" tIns="45720" rIns="91440" bIns="45720" numCol="1" anchor="ctr" anchorCtr="0" compatLnSpc="1">
            <a:prstTxWarp prst="textNoShape">
              <a:avLst/>
            </a:prstTxWarp>
            <a:spAutoFit/>
          </a:bodyPr>
          <a:lstStyle/>
          <a:p>
            <a:pPr algn="ctr" eaLnBrk="0" hangingPunct="0"/>
            <a:r>
              <a:rPr lang="es-ES" sz="1600" b="1" dirty="0">
                <a:latin typeface="Comic Sans MS" pitchFamily="66" charset="0"/>
              </a:rPr>
              <a:t>Serie:  1966-2001</a:t>
            </a:r>
          </a:p>
        </p:txBody>
      </p:sp>
      <p:sp>
        <p:nvSpPr>
          <p:cNvPr id="6180" name="Rectangle 244"/>
          <p:cNvSpPr>
            <a:spLocks noChangeArrowheads="1"/>
          </p:cNvSpPr>
          <p:nvPr/>
        </p:nvSpPr>
        <p:spPr bwMode="auto">
          <a:xfrm>
            <a:off x="5263918" y="2519234"/>
            <a:ext cx="2109873" cy="338554"/>
          </a:xfrm>
          <a:prstGeom prst="rect">
            <a:avLst/>
          </a:prstGeom>
          <a:noFill/>
          <a:ln w="28575">
            <a:noFill/>
            <a:miter lim="800000"/>
            <a:headEnd/>
            <a:tailEnd/>
          </a:ln>
        </p:spPr>
        <p:txBody>
          <a:bodyPr vert="horz" wrap="none" lIns="91440" tIns="45720" rIns="91440" bIns="45720" numCol="1" anchor="ctr" anchorCtr="0" compatLnSpc="1">
            <a:prstTxWarp prst="textNoShape">
              <a:avLst/>
            </a:prstTxWarp>
            <a:spAutoFit/>
          </a:bodyPr>
          <a:lstStyle/>
          <a:p>
            <a:pPr algn="ctr" eaLnBrk="0" hangingPunct="0"/>
            <a:r>
              <a:rPr lang="es-ES" sz="1600" b="1" dirty="0">
                <a:latin typeface="Comic Sans MS" pitchFamily="66" charset="0"/>
              </a:rPr>
              <a:t>Serie:  1925-1965</a:t>
            </a:r>
          </a:p>
        </p:txBody>
      </p:sp>
      <p:sp>
        <p:nvSpPr>
          <p:cNvPr id="6181" name="Rectangle 245"/>
          <p:cNvSpPr>
            <a:spLocks noChangeArrowheads="1"/>
          </p:cNvSpPr>
          <p:nvPr/>
        </p:nvSpPr>
        <p:spPr bwMode="auto">
          <a:xfrm>
            <a:off x="4787900" y="2205038"/>
            <a:ext cx="458788" cy="85725"/>
          </a:xfrm>
          <a:prstGeom prst="rect">
            <a:avLst/>
          </a:prstGeom>
          <a:solidFill>
            <a:srgbClr val="0000FF"/>
          </a:solidFill>
          <a:ln w="0">
            <a:solidFill>
              <a:srgbClr val="0000FF"/>
            </a:solidFill>
            <a:miter lim="800000"/>
            <a:headEnd/>
            <a:tailEnd/>
          </a:ln>
        </p:spPr>
        <p:txBody>
          <a:bodyPr/>
          <a:lstStyle/>
          <a:p>
            <a:endParaRPr lang="es-AR"/>
          </a:p>
        </p:txBody>
      </p:sp>
      <p:sp>
        <p:nvSpPr>
          <p:cNvPr id="6182" name="Rectangle 246"/>
          <p:cNvSpPr>
            <a:spLocks noChangeArrowheads="1"/>
          </p:cNvSpPr>
          <p:nvPr/>
        </p:nvSpPr>
        <p:spPr bwMode="auto">
          <a:xfrm>
            <a:off x="4787900" y="2636838"/>
            <a:ext cx="458788" cy="87312"/>
          </a:xfrm>
          <a:prstGeom prst="rect">
            <a:avLst/>
          </a:prstGeom>
          <a:solidFill>
            <a:srgbClr val="FF0000"/>
          </a:solidFill>
          <a:ln w="0">
            <a:solidFill>
              <a:srgbClr val="FF0000"/>
            </a:solidFill>
            <a:miter lim="800000"/>
            <a:headEnd/>
            <a:tailEnd/>
          </a:ln>
        </p:spPr>
        <p:txBody>
          <a:bodyPr/>
          <a:lstStyle/>
          <a:p>
            <a:endParaRPr lang="es-AR"/>
          </a:p>
        </p:txBody>
      </p:sp>
      <p:sp>
        <p:nvSpPr>
          <p:cNvPr id="6183" name="Rectangle 247"/>
          <p:cNvSpPr>
            <a:spLocks noChangeArrowheads="1"/>
          </p:cNvSpPr>
          <p:nvPr/>
        </p:nvSpPr>
        <p:spPr bwMode="auto">
          <a:xfrm>
            <a:off x="1101725" y="6389688"/>
            <a:ext cx="1185863" cy="152400"/>
          </a:xfrm>
          <a:prstGeom prst="rect">
            <a:avLst/>
          </a:prstGeom>
          <a:noFill/>
          <a:ln w="9525">
            <a:noFill/>
            <a:miter lim="800000"/>
            <a:headEnd/>
            <a:tailEnd/>
          </a:ln>
        </p:spPr>
        <p:txBody>
          <a:bodyPr wrap="none" lIns="0" tIns="0" rIns="0" bIns="0">
            <a:spAutoFit/>
          </a:bodyPr>
          <a:lstStyle/>
          <a:p>
            <a:r>
              <a:rPr lang="es-ES" sz="1000" b="1">
                <a:solidFill>
                  <a:srgbClr val="000000"/>
                </a:solidFill>
              </a:rPr>
              <a:t>Fuente: INTA - SMN</a:t>
            </a:r>
            <a:endParaRPr lang="es-ES"/>
          </a:p>
        </p:txBody>
      </p:sp>
      <p:sp>
        <p:nvSpPr>
          <p:cNvPr id="6184" name="Rectangle 248"/>
          <p:cNvSpPr>
            <a:spLocks noChangeArrowheads="1"/>
          </p:cNvSpPr>
          <p:nvPr/>
        </p:nvSpPr>
        <p:spPr bwMode="auto">
          <a:xfrm>
            <a:off x="1101725" y="6516688"/>
            <a:ext cx="1127125" cy="152400"/>
          </a:xfrm>
          <a:prstGeom prst="rect">
            <a:avLst/>
          </a:prstGeom>
          <a:noFill/>
          <a:ln w="9525">
            <a:noFill/>
            <a:miter lim="800000"/>
            <a:headEnd/>
            <a:tailEnd/>
          </a:ln>
        </p:spPr>
        <p:txBody>
          <a:bodyPr wrap="none" lIns="0" tIns="0" rIns="0" bIns="0">
            <a:spAutoFit/>
          </a:bodyPr>
          <a:lstStyle/>
          <a:p>
            <a:r>
              <a:rPr lang="es-ES" sz="1000" b="1">
                <a:solidFill>
                  <a:srgbClr val="000000"/>
                </a:solidFill>
              </a:rPr>
              <a:t>Serie :  1925 - 2001</a:t>
            </a:r>
            <a:endParaRPr lang="es-E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ig1"/>
          <p:cNvPicPr>
            <a:picLocks noChangeAspect="1" noChangeArrowheads="1"/>
          </p:cNvPicPr>
          <p:nvPr/>
        </p:nvPicPr>
        <p:blipFill>
          <a:blip r:embed="rId2" cstate="print"/>
          <a:srcRect/>
          <a:stretch>
            <a:fillRect/>
          </a:stretch>
        </p:blipFill>
        <p:spPr bwMode="auto">
          <a:xfrm>
            <a:off x="1315435" y="836712"/>
            <a:ext cx="6393235" cy="5913323"/>
          </a:xfrm>
          <a:prstGeom prst="rect">
            <a:avLst/>
          </a:prstGeom>
          <a:noFill/>
          <a:ln w="9525">
            <a:noFill/>
            <a:miter lim="800000"/>
            <a:headEnd/>
            <a:tailEnd/>
          </a:ln>
        </p:spPr>
      </p:pic>
      <p:sp>
        <p:nvSpPr>
          <p:cNvPr id="7171" name="3 CuadroTexto"/>
          <p:cNvSpPr txBox="1">
            <a:spLocks noChangeArrowheads="1"/>
          </p:cNvSpPr>
          <p:nvPr/>
        </p:nvSpPr>
        <p:spPr bwMode="auto">
          <a:xfrm>
            <a:off x="1249085" y="108232"/>
            <a:ext cx="6559809" cy="584775"/>
          </a:xfrm>
          <a:prstGeom prst="rect">
            <a:avLst/>
          </a:prstGeom>
          <a:noFill/>
          <a:ln w="28575">
            <a:noFill/>
            <a:miter lim="800000"/>
            <a:headEnd/>
            <a:tailEnd/>
          </a:ln>
        </p:spPr>
        <p:txBody>
          <a:bodyPr vert="horz" wrap="none" lIns="91440" tIns="45720" rIns="91440" bIns="45720" numCol="1" anchor="ctr" anchorCtr="0" compatLnSpc="1">
            <a:prstTxWarp prst="textNoShape">
              <a:avLst/>
            </a:prstTxWarp>
            <a:spAutoFit/>
          </a:bodyPr>
          <a:lstStyle>
            <a:defPPr>
              <a:defRPr lang="es-AR"/>
            </a:defPPr>
            <a:lvl1pPr algn="ctr" eaLnBrk="0" hangingPunct="0">
              <a:defRPr sz="3000" b="1">
                <a:latin typeface="Comic Sans MS" pitchFamily="66" charset="0"/>
              </a:defRPr>
            </a:lvl1pPr>
            <a:lvl2pPr algn="ctr" eaLnBrk="0" hangingPunct="0">
              <a:defRPr sz="4400">
                <a:latin typeface="Calibri" pitchFamily="34" charset="0"/>
              </a:defRPr>
            </a:lvl2pPr>
            <a:lvl3pPr algn="ctr" eaLnBrk="0" hangingPunct="0">
              <a:defRPr sz="4400">
                <a:latin typeface="Calibri" pitchFamily="34" charset="0"/>
              </a:defRPr>
            </a:lvl3pPr>
            <a:lvl4pPr algn="ctr" eaLnBrk="0" hangingPunct="0">
              <a:defRPr sz="4400">
                <a:latin typeface="Calibri" pitchFamily="34" charset="0"/>
              </a:defRPr>
            </a:lvl4pPr>
            <a:lvl5pPr algn="ctr" eaLnBrk="0" hangingPunct="0">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s-AR" altLang="es-AR" sz="3200" dirty="0"/>
              <a:t>Fluctuaciones</a:t>
            </a:r>
            <a:r>
              <a:rPr lang="es-AR" altLang="es-AR" dirty="0"/>
              <a:t> de </a:t>
            </a:r>
            <a:r>
              <a:rPr lang="es-AR" altLang="es-AR" dirty="0" smtClean="0"/>
              <a:t>la napa </a:t>
            </a:r>
            <a:r>
              <a:rPr lang="es-AR" altLang="es-AR" dirty="0"/>
              <a:t>freática</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s-ES" altLang="es-AR"/>
          </a:p>
        </p:txBody>
      </p:sp>
      <p:pic>
        <p:nvPicPr>
          <p:cNvPr id="8195" name="3 Imagen" descr="foto9"/>
          <p:cNvPicPr>
            <a:picLocks noChangeAspect="1" noChangeArrowheads="1"/>
          </p:cNvPicPr>
          <p:nvPr/>
        </p:nvPicPr>
        <p:blipFill>
          <a:blip r:embed="rId2" cstate="print"/>
          <a:srcRect l="-3375" t="49805"/>
          <a:stretch>
            <a:fillRect/>
          </a:stretch>
        </p:blipFill>
        <p:spPr bwMode="auto">
          <a:xfrm>
            <a:off x="-142875" y="142875"/>
            <a:ext cx="9144000" cy="6500813"/>
          </a:xfrm>
          <a:prstGeom prst="rect">
            <a:avLst/>
          </a:prstGeom>
          <a:noFill/>
          <a:ln w="9525">
            <a:noFill/>
            <a:miter lim="800000"/>
            <a:headEnd/>
            <a:tailEnd/>
          </a:ln>
        </p:spPr>
      </p:pic>
      <p:sp>
        <p:nvSpPr>
          <p:cNvPr id="4" name="3 Rectángulo"/>
          <p:cNvSpPr/>
          <p:nvPr/>
        </p:nvSpPr>
        <p:spPr>
          <a:xfrm>
            <a:off x="642938" y="2214563"/>
            <a:ext cx="3071812" cy="50006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sp>
        <p:nvSpPr>
          <p:cNvPr id="5" name="4 Rectángulo"/>
          <p:cNvSpPr/>
          <p:nvPr/>
        </p:nvSpPr>
        <p:spPr>
          <a:xfrm>
            <a:off x="642938" y="5143500"/>
            <a:ext cx="3071812" cy="5000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diapo1"/>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a:stretch>
        </p:blipFill>
        <p:spPr bwMode="auto">
          <a:xfrm>
            <a:off x="57150" y="1177925"/>
            <a:ext cx="4541838" cy="3038475"/>
          </a:xfrm>
          <a:prstGeom prst="rect">
            <a:avLst/>
          </a:prstGeom>
          <a:noFill/>
          <a:ln w="9525">
            <a:noFill/>
            <a:miter lim="800000"/>
            <a:headEnd/>
            <a:tailEnd/>
          </a:ln>
        </p:spPr>
      </p:pic>
      <p:pic>
        <p:nvPicPr>
          <p:cNvPr id="9219" name="Picture 2" descr="diapo2"/>
          <p:cNvPicPr>
            <a:picLocks noChangeAspect="1" noChangeArrowheads="1"/>
          </p:cNvPicPr>
          <p:nvPr/>
        </p:nvPicPr>
        <p:blipFill>
          <a:blip r:embed="rId4" cstate="print"/>
          <a:srcRect/>
          <a:stretch>
            <a:fillRect/>
          </a:stretch>
        </p:blipFill>
        <p:spPr bwMode="auto">
          <a:xfrm>
            <a:off x="4787900" y="228600"/>
            <a:ext cx="4105275" cy="3013075"/>
          </a:xfrm>
          <a:prstGeom prst="rect">
            <a:avLst/>
          </a:prstGeom>
          <a:noFill/>
          <a:ln w="9525">
            <a:noFill/>
            <a:miter lim="800000"/>
            <a:headEnd/>
            <a:tailEnd/>
          </a:ln>
        </p:spPr>
      </p:pic>
      <p:pic>
        <p:nvPicPr>
          <p:cNvPr id="9220" name="Picture 1" descr="diapo3"/>
          <p:cNvPicPr>
            <a:picLocks noChangeAspect="1" noChangeArrowheads="1"/>
          </p:cNvPicPr>
          <p:nvPr/>
        </p:nvPicPr>
        <p:blipFill>
          <a:blip r:embed="rId5" cstate="print"/>
          <a:srcRect/>
          <a:stretch>
            <a:fillRect/>
          </a:stretch>
        </p:blipFill>
        <p:spPr bwMode="auto">
          <a:xfrm>
            <a:off x="4787900" y="3495675"/>
            <a:ext cx="4213225" cy="3268663"/>
          </a:xfrm>
          <a:prstGeom prst="rect">
            <a:avLst/>
          </a:prstGeom>
          <a:noFill/>
          <a:ln w="9525">
            <a:noFill/>
            <a:miter lim="800000"/>
            <a:headEnd/>
            <a:tailEnd/>
          </a:ln>
        </p:spPr>
      </p:pic>
      <p:sp>
        <p:nvSpPr>
          <p:cNvPr id="9221" name="Rectangle 4"/>
          <p:cNvSpPr>
            <a:spLocks noChangeArrowheads="1"/>
          </p:cNvSpPr>
          <p:nvPr/>
        </p:nvSpPr>
        <p:spPr bwMode="auto">
          <a:xfrm>
            <a:off x="683568" y="312057"/>
            <a:ext cx="2956259" cy="584775"/>
          </a:xfrm>
          <a:prstGeom prst="rect">
            <a:avLst/>
          </a:prstGeom>
          <a:noFill/>
          <a:ln w="28575">
            <a:noFill/>
            <a:miter lim="800000"/>
            <a:headEnd/>
            <a:tailEnd/>
          </a:ln>
        </p:spPr>
        <p:txBody>
          <a:bodyPr vert="horz" wrap="none" lIns="91440" tIns="45720" rIns="91440" bIns="45720" numCol="1" anchor="ctr" anchorCtr="0" compatLnSpc="1">
            <a:prstTxWarp prst="textNoShape">
              <a:avLst/>
            </a:prstTxWarp>
            <a:spAutoFit/>
          </a:bodyPr>
          <a:lstStyle/>
          <a:p>
            <a:pPr algn="ctr" eaLnBrk="0" hangingPunct="0"/>
            <a:r>
              <a:rPr lang="es-AR" altLang="es-AR" sz="3200" b="1" dirty="0">
                <a:latin typeface="Comic Sans MS" pitchFamily="66" charset="0"/>
              </a:rPr>
              <a:t>Geomorfología</a:t>
            </a:r>
          </a:p>
        </p:txBody>
      </p:sp>
      <p:sp>
        <p:nvSpPr>
          <p:cNvPr id="9222" name="Rectangle 5"/>
          <p:cNvSpPr>
            <a:spLocks noChangeArrowheads="1"/>
          </p:cNvSpPr>
          <p:nvPr/>
        </p:nvSpPr>
        <p:spPr bwMode="auto">
          <a:xfrm>
            <a:off x="0" y="4138613"/>
            <a:ext cx="9144000" cy="0"/>
          </a:xfrm>
          <a:prstGeom prst="rect">
            <a:avLst/>
          </a:prstGeom>
          <a:noFill/>
          <a:ln w="9525">
            <a:noFill/>
            <a:miter lim="800000"/>
            <a:headEnd/>
            <a:tailEnd/>
          </a:ln>
        </p:spPr>
        <p:txBody>
          <a:bodyPr wrap="none" anchor="ctr">
            <a:spAutoFit/>
          </a:bodyPr>
          <a:lstStyle/>
          <a:p>
            <a:endParaRPr lang="es-ES" altLang="es-AR" sz="1000" b="1">
              <a:latin typeface="Times New Roman" pitchFamily="18" charset="0"/>
              <a:cs typeface="Times New Roman" pitchFamily="18" charset="0"/>
            </a:endParaRPr>
          </a:p>
          <a:p>
            <a:pPr eaLnBrk="0" hangingPunct="0"/>
            <a:endParaRPr lang="es-ES" altLang="es-AR">
              <a:cs typeface="Arial" charset="0"/>
            </a:endParaRPr>
          </a:p>
        </p:txBody>
      </p:sp>
      <p:sp>
        <p:nvSpPr>
          <p:cNvPr id="9223" name="Rectangle 6"/>
          <p:cNvSpPr>
            <a:spLocks noChangeArrowheads="1"/>
          </p:cNvSpPr>
          <p:nvPr/>
        </p:nvSpPr>
        <p:spPr bwMode="auto">
          <a:xfrm>
            <a:off x="0" y="6178550"/>
            <a:ext cx="9144000" cy="0"/>
          </a:xfrm>
          <a:prstGeom prst="rect">
            <a:avLst/>
          </a:prstGeom>
          <a:noFill/>
          <a:ln w="9525">
            <a:noFill/>
            <a:miter lim="800000"/>
            <a:headEnd/>
            <a:tailEnd/>
          </a:ln>
        </p:spPr>
        <p:txBody>
          <a:bodyPr wrap="none" anchor="ctr">
            <a:spAutoFit/>
          </a:bodyPr>
          <a:lstStyle/>
          <a:p>
            <a:endParaRPr lang="es-ES" altLang="es-AR" sz="1000" b="1">
              <a:latin typeface="Times New Roman" pitchFamily="18" charset="0"/>
              <a:cs typeface="Times New Roman" pitchFamily="18" charset="0"/>
            </a:endParaRPr>
          </a:p>
          <a:p>
            <a:pPr eaLnBrk="0" hangingPunct="0"/>
            <a:endParaRPr lang="es-ES" altLang="es-AR">
              <a:cs typeface="Arial"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1450</TotalTime>
  <Words>4237</Words>
  <Application>Microsoft Office PowerPoint</Application>
  <PresentationFormat>Presentación en pantalla (4:3)</PresentationFormat>
  <Paragraphs>1090</Paragraphs>
  <Slides>53</Slides>
  <Notes>2</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53</vt:i4>
      </vt:variant>
    </vt:vector>
  </HeadingPairs>
  <TitlesOfParts>
    <vt:vector size="59" baseType="lpstr">
      <vt:lpstr>Arial</vt:lpstr>
      <vt:lpstr>Calibri</vt:lpstr>
      <vt:lpstr>Comic Sans MS</vt:lpstr>
      <vt:lpstr>Times New Roman</vt:lpstr>
      <vt:lpstr>Wingdings</vt:lpstr>
      <vt:lpstr>Tema de Office</vt:lpstr>
      <vt:lpstr>PRÁCTICA  MANEJO DE SUELOS HALOMÓRFICOS   2021</vt:lpstr>
      <vt:lpstr>Presentación de PowerPoint</vt:lpstr>
      <vt:lpstr>Objetivos Particulares</vt:lpstr>
      <vt:lpstr>Subdivisión de la Región Pampeana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Clasificación taxonómica: Hapludol Tapto Nátrico, Franca fina, mixta, térmica (sin ubicación en el Soil Taxonomy V. 1975 y 2006).   Es un suelo oscuro, moderadamente profundo, de aptitud ganadera, se halla en una planicie baja, amplia, con muy suaves ondulaciones, en posición de media loma baja y en bajos de la Subregión Pampa Arenosa, Central, moderadamente bien drenado, formado en un material loéssico franco arenoso fino, sobre un sedimento más antiguo, alcalinidad sódica de superficie, débilmente salino, pendientes de 0,5-1 %.</vt:lpstr>
      <vt:lpstr>Descripción del perfil típico:</vt:lpstr>
      <vt:lpstr>Presentación de PowerPoint</vt:lpstr>
      <vt:lpstr>  SERIE: DRABBLE (Dr) </vt:lpstr>
      <vt:lpstr>Presentación de PowerPoint</vt:lpstr>
      <vt:lpstr>Presentación de PowerPoint</vt:lpstr>
      <vt:lpstr>SERIE LA PAULINA (LPa) </vt:lpstr>
      <vt:lpstr>Descripción del perfil típico: </vt:lpstr>
      <vt:lpstr>Presentación de PowerPoint</vt:lpstr>
      <vt:lpstr>CALIFICACIÓN SODICIDAD del SUELO</vt:lpstr>
      <vt:lpstr>CALIFICACIÓN SALINIDAD del SUELO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ESPECIES MEJORADORAS DE SUELOS HALOMÓRFICOS</vt:lpstr>
      <vt:lpstr>Presentación de PowerPoint</vt:lpstr>
      <vt:lpstr>Presentación de PowerPoint</vt:lpstr>
    </vt:vector>
  </TitlesOfParts>
  <Company>Windows XP Titan Ultimate Edition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PRÁCTICA  MANEJO DE SUELOS HALOMÓRFICOS</dc:title>
  <dc:creator>Mi-PC</dc:creator>
  <cp:lastModifiedBy>Lucas</cp:lastModifiedBy>
  <cp:revision>160</cp:revision>
  <dcterms:created xsi:type="dcterms:W3CDTF">2014-05-20T12:41:47Z</dcterms:created>
  <dcterms:modified xsi:type="dcterms:W3CDTF">2021-05-04T20:24:36Z</dcterms:modified>
</cp:coreProperties>
</file>