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300" r:id="rId3"/>
    <p:sldId id="305" r:id="rId4"/>
    <p:sldId id="306" r:id="rId5"/>
    <p:sldId id="350" r:id="rId6"/>
    <p:sldId id="303" r:id="rId7"/>
    <p:sldId id="321" r:id="rId8"/>
    <p:sldId id="323" r:id="rId9"/>
    <p:sldId id="319" r:id="rId10"/>
    <p:sldId id="307" r:id="rId11"/>
    <p:sldId id="308" r:id="rId12"/>
    <p:sldId id="322" r:id="rId13"/>
    <p:sldId id="309" r:id="rId14"/>
    <p:sldId id="301" r:id="rId15"/>
    <p:sldId id="302" r:id="rId16"/>
    <p:sldId id="310" r:id="rId17"/>
    <p:sldId id="311" r:id="rId18"/>
    <p:sldId id="260" r:id="rId19"/>
    <p:sldId id="261" r:id="rId20"/>
    <p:sldId id="264" r:id="rId21"/>
    <p:sldId id="312" r:id="rId22"/>
    <p:sldId id="314" r:id="rId23"/>
    <p:sldId id="315" r:id="rId24"/>
    <p:sldId id="316" r:id="rId25"/>
    <p:sldId id="265" r:id="rId26"/>
    <p:sldId id="318" r:id="rId27"/>
    <p:sldId id="317" r:id="rId28"/>
    <p:sldId id="271" r:id="rId29"/>
    <p:sldId id="324" r:id="rId30"/>
    <p:sldId id="351" r:id="rId31"/>
    <p:sldId id="275" r:id="rId32"/>
    <p:sldId id="325" r:id="rId33"/>
    <p:sldId id="349" r:id="rId34"/>
    <p:sldId id="339" r:id="rId35"/>
    <p:sldId id="331" r:id="rId36"/>
    <p:sldId id="332" r:id="rId37"/>
    <p:sldId id="333" r:id="rId38"/>
    <p:sldId id="334" r:id="rId39"/>
    <p:sldId id="335" r:id="rId40"/>
    <p:sldId id="340" r:id="rId41"/>
    <p:sldId id="345" r:id="rId42"/>
    <p:sldId id="346" r:id="rId43"/>
    <p:sldId id="287" r:id="rId44"/>
    <p:sldId id="342" r:id="rId45"/>
    <p:sldId id="337" r:id="rId46"/>
    <p:sldId id="338" r:id="rId47"/>
    <p:sldId id="288" r:id="rId48"/>
    <p:sldId id="289" r:id="rId49"/>
    <p:sldId id="290" r:id="rId50"/>
    <p:sldId id="291" r:id="rId51"/>
    <p:sldId id="292" r:id="rId52"/>
    <p:sldId id="341" r:id="rId53"/>
    <p:sldId id="343" r:id="rId54"/>
    <p:sldId id="344" r:id="rId55"/>
    <p:sldId id="347" r:id="rId56"/>
    <p:sldId id="348" r:id="rId5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284" y="-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7347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AR" altLang="es-A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7348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altLang="es-A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7349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57350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 altLang="es-A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7351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 altLang="es-A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7352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 altLang="es-A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7353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 altLang="es-A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7354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 altLang="es-A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7355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 altLang="es-A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7356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 altLang="es-A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7357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 altLang="es-A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7358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 altLang="es-A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7359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 altLang="es-A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57360" name="Rectangle 16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7361" name="Rectangle 1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7362" name="Rectangle 1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6007450-15AD-453D-A04A-02C76613DBF6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736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 altLang="es-AR" noProof="0" smtClean="0"/>
              <a:t>Haga clic para cambiar el estilo de título	</a:t>
            </a:r>
          </a:p>
        </p:txBody>
      </p:sp>
      <p:sp>
        <p:nvSpPr>
          <p:cNvPr id="57364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pPr lvl="0"/>
            <a:r>
              <a:rPr lang="es-ES" altLang="es-AR" noProof="0" smtClean="0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43029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B9C424-633F-49AA-AAC9-3DBA77D1CE1B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871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E3D5E6B-E8E2-48CC-84A3-DB7760BED157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224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6147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AR" altLang="es-A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48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altLang="es-A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6149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6150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 altLang="es-A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51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 altLang="es-A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52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 altLang="es-A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53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 altLang="es-A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54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 altLang="es-A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55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 altLang="es-A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56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 altLang="es-A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57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 altLang="es-A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58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 altLang="es-A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59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 altLang="es-A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6160" name="Rectangle 16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161" name="Rectangle 1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162" name="Rectangle 1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B1D052B-3959-41CD-BE25-C12A9B925357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16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 altLang="es-AR" noProof="0" smtClean="0"/>
              <a:t>Haga clic para cambiar el estilo de título	</a:t>
            </a:r>
          </a:p>
        </p:txBody>
      </p:sp>
      <p:sp>
        <p:nvSpPr>
          <p:cNvPr id="6164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pPr lvl="0"/>
            <a:r>
              <a:rPr lang="es-ES" altLang="es-AR" noProof="0" smtClean="0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442206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EA8EFB3-418D-4A39-BA3E-F128985148D9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447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A681838-1C8F-4C6C-8F1F-204017CBCA77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992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9E2C3A-3612-491E-815A-92832944C2D6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178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A472BC9-D673-4F61-9D21-90DDB361E7B5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9" name="8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522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E52BA3F-28C6-482A-93B8-5D6A758D4AA8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913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E3583EE-F0C3-4311-AE06-70B00B482306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266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EF01C-3663-4F90-8259-1FE6FBD3D456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930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B025C7C-9F25-41A1-AC38-E3C3F2A97D20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0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F4185A2-3C26-4DC8-9946-A6E60A692DDA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278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CA53DD5-49D4-4981-A02F-33AEDFBD945A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9699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355795-F779-448A-B428-620B5F9F91A5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824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ítulo, 2 objetos y 1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8669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57200" y="4000500"/>
            <a:ext cx="4038600" cy="18669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contenido"/>
          <p:cNvSpPr>
            <a:spLocks noGrp="1"/>
          </p:cNvSpPr>
          <p:nvPr>
            <p:ph sz="half" idx="3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7D75DD1-2F78-4F2C-AE84-8A179FAD41C2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078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880EA17-CE36-4198-B428-002FFB4FD51B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506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5A72AD6-D412-46F5-85EB-694AD46A1ECC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676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F673F80-8B1E-4651-9293-DE1A970E41ED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9" name="8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430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C181576-FAF9-4121-9014-2233551F732C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261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4DEEF77-14A6-4109-ACB1-BB038F95739A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423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D0FD32D-EF7F-4785-BDBB-BD55241C8238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63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E3BA64E-142E-45DA-B0AB-FCDCA17830A5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101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AR" smtClean="0">
              <a:solidFill>
                <a:srgbClr val="000000"/>
              </a:solidFill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39B0A1-1F4B-4CC5-BF13-F5DBFF8AFE6C}" type="slidenum">
              <a:rPr lang="es-ES" altLang="es-A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AR" smtClean="0">
              <a:solidFill>
                <a:srgbClr val="000000"/>
              </a:solidFill>
            </a:endParaRPr>
          </a:p>
        </p:txBody>
      </p:sp>
      <p:grpSp>
        <p:nvGrpSpPr>
          <p:cNvPr id="56324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5632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AR" altLang="es-A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6326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altLang="es-A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6327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altLang="es-AR" smtClean="0">
                <a:solidFill>
                  <a:srgbClr val="666699"/>
                </a:solidFill>
              </a:endParaRPr>
            </a:p>
          </p:txBody>
        </p:sp>
        <p:sp>
          <p:nvSpPr>
            <p:cNvPr id="56328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altLang="es-AR" smtClean="0">
                <a:solidFill>
                  <a:srgbClr val="666699"/>
                </a:solidFill>
              </a:endParaRPr>
            </a:p>
          </p:txBody>
        </p:sp>
        <p:sp>
          <p:nvSpPr>
            <p:cNvPr id="56329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altLang="es-AR" smtClean="0">
                <a:solidFill>
                  <a:srgbClr val="9999CC"/>
                </a:solidFill>
              </a:endParaRPr>
            </a:p>
          </p:txBody>
        </p:sp>
        <p:sp>
          <p:nvSpPr>
            <p:cNvPr id="56330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altLang="es-AR" smtClean="0">
                <a:solidFill>
                  <a:srgbClr val="666699"/>
                </a:solidFill>
              </a:endParaRPr>
            </a:p>
          </p:txBody>
        </p:sp>
        <p:sp>
          <p:nvSpPr>
            <p:cNvPr id="56331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altLang="es-A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6332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altLang="es-AR" smtClean="0">
                <a:solidFill>
                  <a:srgbClr val="9999CC"/>
                </a:solidFill>
              </a:endParaRPr>
            </a:p>
          </p:txBody>
        </p:sp>
        <p:sp>
          <p:nvSpPr>
            <p:cNvPr id="56333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altLang="es-AR" smtClean="0">
                <a:solidFill>
                  <a:srgbClr val="9999CC"/>
                </a:solidFill>
              </a:endParaRPr>
            </a:p>
          </p:txBody>
        </p:sp>
      </p:grpSp>
      <p:sp>
        <p:nvSpPr>
          <p:cNvPr id="56334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cambiar el estilo de título	</a:t>
            </a:r>
          </a:p>
        </p:txBody>
      </p:sp>
      <p:sp>
        <p:nvSpPr>
          <p:cNvPr id="5633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texto del patrón</a:t>
            </a:r>
          </a:p>
          <a:p>
            <a:pPr lvl="1"/>
            <a:r>
              <a:rPr lang="es-ES" altLang="es-AR" smtClean="0"/>
              <a:t>Segundo nivel</a:t>
            </a:r>
          </a:p>
          <a:p>
            <a:pPr lvl="2"/>
            <a:r>
              <a:rPr lang="es-ES" altLang="es-AR" smtClean="0"/>
              <a:t>Tercer nivel</a:t>
            </a:r>
          </a:p>
          <a:p>
            <a:pPr lvl="3"/>
            <a:r>
              <a:rPr lang="es-ES" altLang="es-AR" smtClean="0"/>
              <a:t>Cuarto nivel</a:t>
            </a:r>
          </a:p>
          <a:p>
            <a:pPr lvl="4"/>
            <a:r>
              <a:rPr lang="es-ES" altLang="es-AR" smtClean="0"/>
              <a:t>Quinto nivel</a:t>
            </a:r>
          </a:p>
        </p:txBody>
      </p:sp>
      <p:sp>
        <p:nvSpPr>
          <p:cNvPr id="56336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A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81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2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altLang="es-AR" smtClean="0">
              <a:solidFill>
                <a:srgbClr val="0000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C1F373C-D60E-4C46-A5F8-7242A9418AF9}" type="slidenum">
              <a:rPr lang="es-ES" altLang="es-A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AR" smtClean="0">
              <a:solidFill>
                <a:srgbClr val="000000"/>
              </a:solidFill>
            </a:endParaRPr>
          </a:p>
        </p:txBody>
      </p:sp>
      <p:grpSp>
        <p:nvGrpSpPr>
          <p:cNvPr id="5124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512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AR" altLang="es-A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26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altLang="es-A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27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altLang="es-AR" smtClean="0">
                <a:solidFill>
                  <a:srgbClr val="666699"/>
                </a:solidFill>
              </a:endParaRPr>
            </a:p>
          </p:txBody>
        </p:sp>
        <p:sp>
          <p:nvSpPr>
            <p:cNvPr id="5128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altLang="es-AR" smtClean="0">
                <a:solidFill>
                  <a:srgbClr val="666699"/>
                </a:solidFill>
              </a:endParaRPr>
            </a:p>
          </p:txBody>
        </p:sp>
        <p:sp>
          <p:nvSpPr>
            <p:cNvPr id="5129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altLang="es-AR" smtClean="0">
                <a:solidFill>
                  <a:srgbClr val="9999CC"/>
                </a:solidFill>
              </a:endParaRPr>
            </a:p>
          </p:txBody>
        </p:sp>
        <p:sp>
          <p:nvSpPr>
            <p:cNvPr id="5130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altLang="es-AR" smtClean="0">
                <a:solidFill>
                  <a:srgbClr val="666699"/>
                </a:solidFill>
              </a:endParaRPr>
            </a:p>
          </p:txBody>
        </p:sp>
        <p:sp>
          <p:nvSpPr>
            <p:cNvPr id="5131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altLang="es-A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32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altLang="es-AR" smtClean="0">
                <a:solidFill>
                  <a:srgbClr val="9999CC"/>
                </a:solidFill>
              </a:endParaRPr>
            </a:p>
          </p:txBody>
        </p:sp>
        <p:sp>
          <p:nvSpPr>
            <p:cNvPr id="5133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altLang="es-AR" smtClean="0">
                <a:solidFill>
                  <a:srgbClr val="9999CC"/>
                </a:solidFill>
              </a:endParaRPr>
            </a:p>
          </p:txBody>
        </p:sp>
      </p:grpSp>
      <p:sp>
        <p:nvSpPr>
          <p:cNvPr id="5134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cambiar el estilo de título	</a:t>
            </a:r>
          </a:p>
        </p:txBody>
      </p:sp>
      <p:sp>
        <p:nvSpPr>
          <p:cNvPr id="513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texto del patrón</a:t>
            </a:r>
          </a:p>
          <a:p>
            <a:pPr lvl="1"/>
            <a:r>
              <a:rPr lang="es-ES" altLang="es-AR" smtClean="0"/>
              <a:t>Segundo nivel</a:t>
            </a:r>
          </a:p>
          <a:p>
            <a:pPr lvl="2"/>
            <a:r>
              <a:rPr lang="es-ES" altLang="es-AR" smtClean="0"/>
              <a:t>Tercer nivel</a:t>
            </a:r>
          </a:p>
          <a:p>
            <a:pPr lvl="3"/>
            <a:r>
              <a:rPr lang="es-ES" altLang="es-AR" smtClean="0"/>
              <a:t>Cuarto nivel</a:t>
            </a:r>
          </a:p>
          <a:p>
            <a:pPr lvl="4"/>
            <a:r>
              <a:rPr lang="es-ES" altLang="es-AR" smtClean="0"/>
              <a:t>Quinto nivel</a:t>
            </a:r>
          </a:p>
        </p:txBody>
      </p:sp>
      <p:sp>
        <p:nvSpPr>
          <p:cNvPr id="5136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A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505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3650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 sz="2400" dirty="0" smtClean="0"/>
          </a:p>
          <a:p>
            <a:endParaRPr lang="es-AR" sz="2400" dirty="0"/>
          </a:p>
          <a:p>
            <a:endParaRPr lang="es-AR" sz="2400" dirty="0" smtClean="0"/>
          </a:p>
          <a:p>
            <a:endParaRPr lang="es-AR" sz="2400" dirty="0"/>
          </a:p>
          <a:p>
            <a:pPr marL="0" indent="0" algn="ctr">
              <a:buNone/>
            </a:pPr>
            <a:r>
              <a:rPr lang="es-AR" sz="2400" dirty="0" smtClean="0"/>
              <a:t>SUELOS HIDROMORFICOS</a:t>
            </a:r>
          </a:p>
          <a:p>
            <a:pPr marL="0" indent="0" algn="ctr">
              <a:buNone/>
            </a:pPr>
            <a:r>
              <a:rPr lang="es-AR" sz="1800" dirty="0" smtClean="0"/>
              <a:t>“Suelos asociados a excesos permanentes o prolongados de agua.” </a:t>
            </a:r>
          </a:p>
          <a:p>
            <a:pPr marL="0" indent="0" algn="ctr">
              <a:buNone/>
            </a:pPr>
            <a:r>
              <a:rPr lang="es-AR" sz="1800" dirty="0" smtClean="0"/>
              <a:t>“Se encuentran privados de oxigeno a causa de su incapacidad para drenar los excedentes hídricos.”</a:t>
            </a:r>
          </a:p>
        </p:txBody>
      </p:sp>
    </p:spTree>
    <p:extLst>
      <p:ext uri="{BB962C8B-B14F-4D97-AF65-F5344CB8AC3E}">
        <p14:creationId xmlns:p14="http://schemas.microsoft.com/office/powerpoint/2010/main" val="3383636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6754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AR" sz="2000" dirty="0" smtClean="0"/>
              <a:t>MAPA DE RIESGO HIDRICO CUANTITATIVO</a:t>
            </a:r>
            <a:br>
              <a:rPr lang="es-AR" sz="2000" dirty="0" smtClean="0"/>
            </a:br>
            <a:r>
              <a:rPr lang="es-AR" sz="2000" dirty="0" smtClean="0"/>
              <a:t>( Modelos hidrológicos: </a:t>
            </a:r>
            <a:r>
              <a:rPr lang="es-AR" sz="2000" dirty="0" err="1" smtClean="0"/>
              <a:t>Hysim</a:t>
            </a:r>
            <a:r>
              <a:rPr lang="es-AR" sz="2000" dirty="0" smtClean="0"/>
              <a:t> e Isis ).</a:t>
            </a:r>
            <a:endParaRPr lang="es-AR" sz="2000" dirty="0"/>
          </a:p>
        </p:txBody>
      </p:sp>
      <p:pic>
        <p:nvPicPr>
          <p:cNvPr id="4" name="Picture 4" descr="filmina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68759"/>
            <a:ext cx="4320480" cy="532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01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5557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AR" sz="2000" b="1" dirty="0" smtClean="0"/>
              <a:t> </a:t>
            </a:r>
            <a:r>
              <a:rPr lang="es-AR" sz="2000" dirty="0"/>
              <a:t>Posibles consecuencias de las inundaciones con agua no salina.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6581227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565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35702" y="1599564"/>
            <a:ext cx="3600450" cy="965340"/>
          </a:xfrm>
          <a:prstGeom prst="rect">
            <a:avLst/>
          </a:prstGeom>
          <a:gradFill rotWithShape="1">
            <a:gsLst>
              <a:gs pos="0">
                <a:srgbClr val="FF9933">
                  <a:alpha val="60001"/>
                </a:srgbClr>
              </a:gs>
              <a:gs pos="100000">
                <a:srgbClr val="FF9933">
                  <a:gamma/>
                  <a:shade val="60784"/>
                  <a:invGamma/>
                  <a:alpha val="39999"/>
                </a:srgbClr>
              </a:gs>
            </a:gsLst>
            <a:lin ang="5400000" scaled="1"/>
          </a:gra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2" charset="2"/>
              <a:buNone/>
              <a:defRPr/>
            </a:pPr>
            <a:r>
              <a:rPr lang="es-ES" altLang="es-AR" sz="2000" b="1" kern="0" dirty="0" smtClean="0">
                <a:solidFill>
                  <a:srgbClr val="000000"/>
                </a:solidFill>
              </a:rPr>
              <a:t> </a:t>
            </a: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2" charset="2"/>
              <a:buNone/>
              <a:defRPr/>
            </a:pPr>
            <a:r>
              <a:rPr lang="es-ES" altLang="es-AR" sz="2000" b="1" kern="0" dirty="0" smtClean="0">
                <a:solidFill>
                  <a:srgbClr val="000000"/>
                </a:solidFill>
              </a:rPr>
              <a:t>Efectos del Anegamiento </a:t>
            </a: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2" charset="2"/>
              <a:buNone/>
              <a:defRPr/>
            </a:pPr>
            <a:r>
              <a:rPr lang="es-ES" altLang="es-AR" sz="2000" b="1" kern="0" dirty="0" smtClean="0">
                <a:solidFill>
                  <a:srgbClr val="000000"/>
                </a:solidFill>
              </a:rPr>
              <a:t>sobre la productividad</a:t>
            </a: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2" charset="2"/>
              <a:buNone/>
              <a:defRPr/>
            </a:pPr>
            <a:r>
              <a:rPr lang="es-ES" altLang="es-AR" sz="2000" b="1" kern="0" dirty="0" smtClean="0">
                <a:solidFill>
                  <a:srgbClr val="000000"/>
                </a:solidFill>
              </a:rPr>
              <a:t> del suelo</a:t>
            </a: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2" charset="2"/>
              <a:buNone/>
              <a:defRPr/>
            </a:pPr>
            <a:endParaRPr lang="es-ES" altLang="es-AR" sz="2000" b="1" kern="0" dirty="0" smtClean="0">
              <a:solidFill>
                <a:srgbClr val="000000"/>
              </a:solidFill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4880386" y="2170585"/>
            <a:ext cx="4090551" cy="1368151"/>
          </a:xfrm>
          <a:prstGeom prst="ellipse">
            <a:avLst/>
          </a:prstGeom>
          <a:gradFill rotWithShape="1">
            <a:gsLst>
              <a:gs pos="0">
                <a:srgbClr val="FF9933">
                  <a:alpha val="60001"/>
                </a:srgbClr>
              </a:gs>
              <a:gs pos="100000">
                <a:srgbClr val="FF9933">
                  <a:gamma/>
                  <a:shade val="60784"/>
                  <a:invGamma/>
                  <a:alpha val="39999"/>
                </a:srgbClr>
              </a:gs>
            </a:gsLst>
            <a:lin ang="5400000" scaled="1"/>
          </a:gradFill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2" charset="2"/>
              <a:buNone/>
              <a:defRPr/>
            </a:pPr>
            <a:r>
              <a:rPr lang="en-US" altLang="es-AR" sz="2000" kern="0" dirty="0" err="1" smtClean="0">
                <a:solidFill>
                  <a:srgbClr val="000000"/>
                </a:solidFill>
              </a:rPr>
              <a:t>Pérdida</a:t>
            </a:r>
            <a:r>
              <a:rPr lang="en-US" altLang="es-AR" sz="2000" kern="0" dirty="0" smtClean="0">
                <a:solidFill>
                  <a:srgbClr val="000000"/>
                </a:solidFill>
              </a:rPr>
              <a:t>  o </a:t>
            </a:r>
            <a:r>
              <a:rPr lang="en-US" altLang="es-AR" sz="2000" kern="0" dirty="0" err="1" smtClean="0">
                <a:solidFill>
                  <a:srgbClr val="000000"/>
                </a:solidFill>
              </a:rPr>
              <a:t>disminución</a:t>
            </a:r>
            <a:r>
              <a:rPr lang="en-US" altLang="es-AR" sz="2000" kern="0" dirty="0" smtClean="0">
                <a:solidFill>
                  <a:srgbClr val="000000"/>
                </a:solidFill>
              </a:rPr>
              <a:t> </a:t>
            </a: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2" charset="2"/>
              <a:buNone/>
              <a:defRPr/>
            </a:pPr>
            <a:r>
              <a:rPr lang="en-US" altLang="es-AR" sz="2000" kern="0" dirty="0" smtClean="0">
                <a:solidFill>
                  <a:srgbClr val="000000"/>
                </a:solidFill>
              </a:rPr>
              <a:t>de </a:t>
            </a:r>
            <a:r>
              <a:rPr lang="en-US" altLang="es-AR" sz="2000" kern="0" dirty="0" err="1" smtClean="0">
                <a:solidFill>
                  <a:srgbClr val="000000"/>
                </a:solidFill>
              </a:rPr>
              <a:t>rendimientos</a:t>
            </a:r>
            <a:r>
              <a:rPr lang="en-US" altLang="es-AR" sz="2000" kern="0" dirty="0" smtClean="0">
                <a:solidFill>
                  <a:srgbClr val="000000"/>
                </a:solidFill>
              </a:rPr>
              <a:t> de </a:t>
            </a:r>
            <a:r>
              <a:rPr lang="en-US" altLang="es-AR" sz="2000" kern="0" dirty="0" err="1" smtClean="0">
                <a:solidFill>
                  <a:srgbClr val="000000"/>
                </a:solidFill>
              </a:rPr>
              <a:t>cultivos</a:t>
            </a:r>
            <a:r>
              <a:rPr lang="en-US" altLang="es-AR" sz="2000" kern="0" dirty="0" smtClean="0">
                <a:solidFill>
                  <a:srgbClr val="000000"/>
                </a:solidFill>
              </a:rPr>
              <a:t> y</a:t>
            </a: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2" charset="2"/>
              <a:buNone/>
              <a:defRPr/>
            </a:pPr>
            <a:r>
              <a:rPr lang="en-US" altLang="es-AR" sz="2000" kern="0" dirty="0" smtClean="0">
                <a:solidFill>
                  <a:srgbClr val="000000"/>
                </a:solidFill>
              </a:rPr>
              <a:t> </a:t>
            </a:r>
            <a:r>
              <a:rPr lang="en-US" altLang="es-AR" sz="2000" kern="0" dirty="0" err="1" smtClean="0">
                <a:solidFill>
                  <a:srgbClr val="000000"/>
                </a:solidFill>
              </a:rPr>
              <a:t>pasturas</a:t>
            </a:r>
            <a:r>
              <a:rPr lang="en-US" altLang="es-AR" sz="2000" kern="0" dirty="0" smtClean="0">
                <a:solidFill>
                  <a:srgbClr val="000000"/>
                </a:solidFill>
              </a:rPr>
              <a:t> </a:t>
            </a:r>
            <a:r>
              <a:rPr lang="en-US" altLang="es-AR" sz="2000" kern="0" dirty="0" err="1" smtClean="0">
                <a:solidFill>
                  <a:srgbClr val="000000"/>
                </a:solidFill>
              </a:rPr>
              <a:t>implantadas</a:t>
            </a:r>
            <a:endParaRPr lang="en-US" altLang="es-AR" sz="2000" kern="0" dirty="0" smtClean="0">
              <a:solidFill>
                <a:srgbClr val="000000"/>
              </a:solidFill>
            </a:endParaRPr>
          </a:p>
        </p:txBody>
      </p:sp>
      <p:cxnSp>
        <p:nvCxnSpPr>
          <p:cNvPr id="8" name="7 Conector recto de flecha"/>
          <p:cNvCxnSpPr/>
          <p:nvPr/>
        </p:nvCxnSpPr>
        <p:spPr bwMode="auto">
          <a:xfrm flipV="1">
            <a:off x="4160373" y="1381141"/>
            <a:ext cx="654273" cy="436845"/>
          </a:xfrm>
          <a:prstGeom prst="straightConnector1">
            <a:avLst/>
          </a:prstGeom>
          <a:gradFill rotWithShape="1">
            <a:gsLst>
              <a:gs pos="0">
                <a:srgbClr val="CCCCFF"/>
              </a:gs>
              <a:gs pos="100000">
                <a:schemeClr val="bg1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9 Conector recto de flecha"/>
          <p:cNvCxnSpPr/>
          <p:nvPr/>
        </p:nvCxnSpPr>
        <p:spPr bwMode="auto">
          <a:xfrm>
            <a:off x="4160373" y="2420888"/>
            <a:ext cx="687624" cy="630168"/>
          </a:xfrm>
          <a:prstGeom prst="straightConnector1">
            <a:avLst/>
          </a:prstGeom>
          <a:gradFill rotWithShape="1">
            <a:gsLst>
              <a:gs pos="0">
                <a:srgbClr val="CCCCFF"/>
              </a:gs>
              <a:gs pos="100000">
                <a:schemeClr val="bg1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2 Rectángulo"/>
          <p:cNvSpPr/>
          <p:nvPr/>
        </p:nvSpPr>
        <p:spPr>
          <a:xfrm>
            <a:off x="611560" y="5264844"/>
            <a:ext cx="4572000" cy="313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2" charset="2"/>
              <a:buNone/>
              <a:defRPr/>
            </a:pPr>
            <a:r>
              <a:rPr lang="en-US" altLang="es-AR" kern="0" dirty="0" smtClean="0">
                <a:solidFill>
                  <a:srgbClr val="000000"/>
                </a:solidFill>
              </a:rPr>
              <a:t>í</a:t>
            </a:r>
            <a:endParaRPr lang="es-AR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26574" y="4328989"/>
            <a:ext cx="3600450" cy="1366838"/>
          </a:xfrm>
          <a:prstGeom prst="rect">
            <a:avLst/>
          </a:prstGeom>
          <a:gradFill rotWithShape="1">
            <a:gsLst>
              <a:gs pos="0">
                <a:srgbClr val="FF9933">
                  <a:alpha val="60001"/>
                </a:srgbClr>
              </a:gs>
              <a:gs pos="100000">
                <a:srgbClr val="FF9933">
                  <a:gamma/>
                  <a:shade val="60784"/>
                  <a:invGamma/>
                  <a:alpha val="39999"/>
                </a:srgbClr>
              </a:gs>
            </a:gsLst>
            <a:lin ang="5400000" scaled="1"/>
          </a:gra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2" charset="2"/>
              <a:buNone/>
              <a:defRPr/>
            </a:pPr>
            <a:r>
              <a:rPr lang="es-ES" altLang="es-AR" sz="2000" b="1" kern="0" dirty="0" smtClean="0">
                <a:solidFill>
                  <a:srgbClr val="000000"/>
                </a:solidFill>
              </a:rPr>
              <a:t> </a:t>
            </a: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2" charset="2"/>
              <a:buNone/>
              <a:defRPr/>
            </a:pPr>
            <a:r>
              <a:rPr lang="es-ES" altLang="es-AR" sz="2000" b="1" kern="0" dirty="0" smtClean="0">
                <a:solidFill>
                  <a:srgbClr val="000000"/>
                </a:solidFill>
              </a:rPr>
              <a:t>Efectos del Anegamiento </a:t>
            </a: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2" charset="2"/>
              <a:buNone/>
              <a:defRPr/>
            </a:pPr>
            <a:r>
              <a:rPr lang="es-ES" altLang="es-AR" sz="2000" b="1" kern="0" dirty="0" smtClean="0">
                <a:solidFill>
                  <a:srgbClr val="000000"/>
                </a:solidFill>
              </a:rPr>
              <a:t>sobre el crecimiento </a:t>
            </a: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2" charset="2"/>
              <a:buNone/>
              <a:defRPr/>
            </a:pPr>
            <a:r>
              <a:rPr lang="es-ES" altLang="es-AR" sz="2000" b="1" kern="0" dirty="0" smtClean="0">
                <a:solidFill>
                  <a:srgbClr val="000000"/>
                </a:solidFill>
              </a:rPr>
              <a:t>de las plantas</a:t>
            </a: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2" charset="2"/>
              <a:buNone/>
              <a:defRPr/>
            </a:pPr>
            <a:endParaRPr lang="es-ES" altLang="es-AR" sz="2000" b="1" kern="0" dirty="0" smtClean="0">
              <a:solidFill>
                <a:srgbClr val="000000"/>
              </a:solidFill>
            </a:endParaRPr>
          </a:p>
        </p:txBody>
      </p:sp>
      <p:cxnSp>
        <p:nvCxnSpPr>
          <p:cNvPr id="11" name="10 Conector recto de flecha"/>
          <p:cNvCxnSpPr/>
          <p:nvPr/>
        </p:nvCxnSpPr>
        <p:spPr bwMode="auto">
          <a:xfrm flipV="1">
            <a:off x="4160373" y="4328989"/>
            <a:ext cx="654273" cy="436845"/>
          </a:xfrm>
          <a:prstGeom prst="straightConnector1">
            <a:avLst/>
          </a:prstGeom>
          <a:gradFill rotWithShape="1">
            <a:gsLst>
              <a:gs pos="0">
                <a:srgbClr val="CCCCFF"/>
              </a:gs>
              <a:gs pos="100000">
                <a:schemeClr val="bg1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4880386" y="540296"/>
            <a:ext cx="4032250" cy="1277690"/>
          </a:xfrm>
          <a:prstGeom prst="ellipse">
            <a:avLst/>
          </a:prstGeom>
          <a:gradFill rotWithShape="1">
            <a:gsLst>
              <a:gs pos="0">
                <a:srgbClr val="FF9933">
                  <a:alpha val="60001"/>
                </a:srgbClr>
              </a:gs>
              <a:gs pos="100000">
                <a:srgbClr val="FF9933">
                  <a:gamma/>
                  <a:shade val="60784"/>
                  <a:invGamma/>
                  <a:alpha val="39999"/>
                </a:srgbClr>
              </a:gs>
            </a:gsLst>
            <a:lin ang="5400000" scaled="1"/>
          </a:gradFill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2" charset="2"/>
              <a:buNone/>
              <a:defRPr/>
            </a:pPr>
            <a:r>
              <a:rPr lang="en-US" altLang="es-AR" sz="2000" kern="0" dirty="0" err="1" smtClean="0">
                <a:solidFill>
                  <a:srgbClr val="000000"/>
                </a:solidFill>
              </a:rPr>
              <a:t>Oportunidad</a:t>
            </a:r>
            <a:r>
              <a:rPr lang="en-US" altLang="es-AR" sz="2000" kern="0" dirty="0" smtClean="0">
                <a:solidFill>
                  <a:srgbClr val="000000"/>
                </a:solidFill>
              </a:rPr>
              <a:t> de </a:t>
            </a:r>
            <a:r>
              <a:rPr lang="en-US" altLang="es-AR" sz="2000" kern="0" dirty="0" err="1" smtClean="0">
                <a:solidFill>
                  <a:srgbClr val="000000"/>
                </a:solidFill>
              </a:rPr>
              <a:t>uso</a:t>
            </a:r>
            <a:r>
              <a:rPr lang="en-US" altLang="es-AR" sz="2000" kern="0" dirty="0" smtClean="0">
                <a:solidFill>
                  <a:srgbClr val="000000"/>
                </a:solidFill>
              </a:rPr>
              <a:t> </a:t>
            </a: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2" charset="2"/>
              <a:buNone/>
              <a:defRPr/>
            </a:pPr>
            <a:r>
              <a:rPr lang="en-US" altLang="es-AR" sz="2000" kern="0" dirty="0" smtClean="0">
                <a:solidFill>
                  <a:srgbClr val="000000"/>
                </a:solidFill>
              </a:rPr>
              <a:t>en </a:t>
            </a:r>
            <a:r>
              <a:rPr lang="en-US" altLang="es-AR" sz="2000" kern="0" dirty="0" err="1" smtClean="0">
                <a:solidFill>
                  <a:srgbClr val="000000"/>
                </a:solidFill>
              </a:rPr>
              <a:t>agricultura</a:t>
            </a:r>
            <a:r>
              <a:rPr lang="en-US" altLang="es-AR" sz="2000" kern="0" dirty="0" smtClean="0">
                <a:solidFill>
                  <a:srgbClr val="000000"/>
                </a:solidFill>
              </a:rPr>
              <a:t> y </a:t>
            </a:r>
            <a:r>
              <a:rPr lang="en-US" altLang="es-AR" sz="2000" kern="0" dirty="0" err="1" smtClean="0">
                <a:solidFill>
                  <a:srgbClr val="000000"/>
                </a:solidFill>
              </a:rPr>
              <a:t>ganadería</a:t>
            </a:r>
            <a:endParaRPr lang="en-US" altLang="es-AR" sz="2000" kern="0" dirty="0" smtClean="0">
              <a:solidFill>
                <a:srgbClr val="000000"/>
              </a:solidFill>
            </a:endParaRPr>
          </a:p>
        </p:txBody>
      </p:sp>
      <p:sp>
        <p:nvSpPr>
          <p:cNvPr id="15" name="14 Rectángulo"/>
          <p:cNvSpPr/>
          <p:nvPr/>
        </p:nvSpPr>
        <p:spPr bwMode="auto">
          <a:xfrm>
            <a:off x="5183560" y="3861048"/>
            <a:ext cx="3420888" cy="371513"/>
          </a:xfrm>
          <a:prstGeom prst="rect">
            <a:avLst/>
          </a:prstGeom>
          <a:gradFill rotWithShape="1">
            <a:gsLst>
              <a:gs pos="0">
                <a:srgbClr val="CCCCFF"/>
              </a:gs>
              <a:gs pos="100000">
                <a:schemeClr val="bg1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AR" dirty="0" smtClean="0">
                <a:latin typeface="Arial" pitchFamily="34" charset="0"/>
              </a:rPr>
              <a:t>Directos</a:t>
            </a:r>
            <a:r>
              <a:rPr lang="es-AR" sz="1400" dirty="0" smtClean="0">
                <a:latin typeface="Arial" pitchFamily="34" charset="0"/>
              </a:rPr>
              <a:t>: falta de O2 para las plantas</a:t>
            </a:r>
            <a:endParaRPr kumimoji="0" lang="es-A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15 Rectángulo"/>
          <p:cNvSpPr/>
          <p:nvPr/>
        </p:nvSpPr>
        <p:spPr bwMode="auto">
          <a:xfrm>
            <a:off x="5135840" y="4582295"/>
            <a:ext cx="3420888" cy="1879618"/>
          </a:xfrm>
          <a:prstGeom prst="rect">
            <a:avLst/>
          </a:prstGeom>
          <a:gradFill rotWithShape="1">
            <a:gsLst>
              <a:gs pos="0">
                <a:srgbClr val="CCCCFF"/>
              </a:gs>
              <a:gs pos="100000">
                <a:schemeClr val="bg1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Indirectos.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AR" sz="1400" dirty="0" smtClean="0">
                <a:latin typeface="Arial" pitchFamily="34" charset="0"/>
              </a:rPr>
              <a:t>Anegamientos cortos: cierre estomático, flujo lento del agua, reducción de fotosíntesis, marchitamiento.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Anegamientos prolongados: desarrollo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AR" sz="1400" dirty="0">
                <a:latin typeface="Arial" pitchFamily="34" charset="0"/>
              </a:rPr>
              <a:t>d</a:t>
            </a:r>
            <a:r>
              <a:rPr kumimoji="0" lang="es-A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e raíces adventicias y apertura de estomas;</a:t>
            </a:r>
            <a:r>
              <a:rPr kumimoji="0" lang="es-AR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es-A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menor </a:t>
            </a:r>
            <a:r>
              <a:rPr kumimoji="0" lang="es-A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concen</a:t>
            </a:r>
            <a:r>
              <a:rPr kumimoji="0" lang="es-A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. Foliar de N,P y K; muerte de</a:t>
            </a:r>
            <a:r>
              <a:rPr kumimoji="0" lang="es-AR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raíces.</a:t>
            </a:r>
            <a:endParaRPr kumimoji="0" lang="es-A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8" name="17 Conector recto de flecha"/>
          <p:cNvCxnSpPr/>
          <p:nvPr/>
        </p:nvCxnSpPr>
        <p:spPr bwMode="auto">
          <a:xfrm>
            <a:off x="4127024" y="5264844"/>
            <a:ext cx="843675" cy="514520"/>
          </a:xfrm>
          <a:prstGeom prst="straightConnector1">
            <a:avLst/>
          </a:prstGeom>
          <a:gradFill rotWithShape="1">
            <a:gsLst>
              <a:gs pos="0">
                <a:srgbClr val="CCCCFF"/>
              </a:gs>
              <a:gs pos="100000">
                <a:schemeClr val="bg1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7400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2758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AR" sz="2000" dirty="0" smtClean="0"/>
              <a:t>DISTRIBUCION EN EL PAIS</a:t>
            </a:r>
            <a:endParaRPr lang="es-AR" sz="20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72816"/>
            <a:ext cx="3168352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23528" y="2996952"/>
            <a:ext cx="25922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atin typeface="Times New Roman"/>
                <a:ea typeface="Calibri"/>
              </a:rPr>
              <a:t> </a:t>
            </a:r>
            <a:r>
              <a:rPr lang="es-ES" dirty="0">
                <a:latin typeface="Times New Roman"/>
                <a:ea typeface="Calibri"/>
              </a:rPr>
              <a:t>Mapa de suelos </a:t>
            </a:r>
            <a:r>
              <a:rPr lang="es-ES" dirty="0" err="1">
                <a:latin typeface="Times New Roman"/>
                <a:ea typeface="Calibri"/>
              </a:rPr>
              <a:t>hidromórficos</a:t>
            </a:r>
            <a:r>
              <a:rPr lang="es-ES" dirty="0">
                <a:latin typeface="Times New Roman"/>
                <a:ea typeface="Calibri"/>
              </a:rPr>
              <a:t> de la Republica Argentina (adaptado del mapa de suelos INTA: </a:t>
            </a:r>
            <a:br>
              <a:rPr lang="es-ES" dirty="0">
                <a:latin typeface="Times New Roman"/>
                <a:ea typeface="Calibri"/>
              </a:rPr>
            </a:b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851118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964" y="1529408"/>
            <a:ext cx="6840760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065900" y="495656"/>
            <a:ext cx="7416824" cy="10156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AR" sz="1400" dirty="0" smtClean="0">
                <a:solidFill>
                  <a:schemeClr val="bg1"/>
                </a:solidFill>
              </a:rPr>
              <a:t> </a:t>
            </a:r>
            <a:r>
              <a:rPr lang="es-AR" sz="2000" dirty="0" err="1" smtClean="0">
                <a:solidFill>
                  <a:schemeClr val="bg1"/>
                </a:solidFill>
                <a:latin typeface="+mj-lt"/>
              </a:rPr>
              <a:t>Areas</a:t>
            </a:r>
            <a:r>
              <a:rPr lang="es-AR" sz="2000" dirty="0" smtClean="0">
                <a:solidFill>
                  <a:schemeClr val="bg1"/>
                </a:solidFill>
                <a:latin typeface="+mj-lt"/>
              </a:rPr>
              <a:t> Inundables de la Región Pampeana  Central :</a:t>
            </a:r>
          </a:p>
          <a:p>
            <a:pPr algn="ctr"/>
            <a:r>
              <a:rPr lang="es-AR" sz="2000" dirty="0" smtClean="0">
                <a:solidFill>
                  <a:schemeClr val="bg1"/>
                </a:solidFill>
                <a:latin typeface="+mj-lt"/>
              </a:rPr>
              <a:t> Pampa Arenosa Interior; Pampa  Deprimida y Bajos </a:t>
            </a:r>
            <a:r>
              <a:rPr lang="es-AR" sz="2000" dirty="0" err="1" smtClean="0">
                <a:solidFill>
                  <a:schemeClr val="bg1"/>
                </a:solidFill>
                <a:latin typeface="+mj-lt"/>
              </a:rPr>
              <a:t>Submeriodionales</a:t>
            </a:r>
            <a:r>
              <a:rPr lang="es-AR" sz="1400" dirty="0" smtClean="0">
                <a:solidFill>
                  <a:schemeClr val="bg1"/>
                </a:solidFill>
                <a:latin typeface="+mj-lt"/>
              </a:rPr>
              <a:t>. </a:t>
            </a:r>
            <a:endParaRPr lang="es-AR" sz="1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397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9553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AR" sz="2000" dirty="0" smtClean="0"/>
              <a:t>SISTEMA HIDROLÓGICO DE LLANURAS INUNDABLES</a:t>
            </a:r>
            <a:endParaRPr lang="es-AR" sz="2000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1340768"/>
            <a:ext cx="3240360" cy="351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328" y="1124744"/>
            <a:ext cx="3384376" cy="371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2 Marcador de contenido"/>
          <p:cNvSpPr txBox="1">
            <a:spLocks/>
          </p:cNvSpPr>
          <p:nvPr/>
        </p:nvSpPr>
        <p:spPr bwMode="auto">
          <a:xfrm>
            <a:off x="764744" y="4855378"/>
            <a:ext cx="3466728" cy="15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s-AR" sz="1400" kern="0" dirty="0" smtClean="0"/>
              <a:t>SISTEMA HIDROLOGICO TIPICO</a:t>
            </a:r>
          </a:p>
          <a:p>
            <a:pPr marL="0" indent="0">
              <a:buFont typeface="Wingdings" pitchFamily="2" charset="2"/>
              <a:buNone/>
            </a:pPr>
            <a:r>
              <a:rPr lang="es-AR" sz="1400" kern="0" dirty="0" smtClean="0"/>
              <a:t>Prevalece Inundación (rápida).</a:t>
            </a:r>
          </a:p>
          <a:p>
            <a:pPr marL="0" indent="0">
              <a:buFont typeface="Wingdings" pitchFamily="2" charset="2"/>
              <a:buNone/>
            </a:pPr>
            <a:r>
              <a:rPr lang="es-AR" sz="1400" kern="0" dirty="0" smtClean="0"/>
              <a:t>Divisoria de Aguas Definida  ( Cuenca )</a:t>
            </a:r>
          </a:p>
          <a:p>
            <a:pPr marL="0" indent="0">
              <a:buFont typeface="Wingdings" pitchFamily="2" charset="2"/>
              <a:buNone/>
            </a:pPr>
            <a:r>
              <a:rPr lang="es-AR" sz="1400" kern="0" dirty="0" smtClean="0"/>
              <a:t>Red de Drenaje Definida.</a:t>
            </a:r>
          </a:p>
          <a:p>
            <a:pPr marL="0" indent="0">
              <a:buFont typeface="Wingdings" pitchFamily="2" charset="2"/>
              <a:buNone/>
            </a:pPr>
            <a:r>
              <a:rPr lang="es-AR" sz="1400" kern="0" dirty="0" smtClean="0"/>
              <a:t>Pendiente pronunciada.</a:t>
            </a:r>
          </a:p>
          <a:p>
            <a:pPr marL="0" indent="0">
              <a:buFont typeface="Wingdings" pitchFamily="2" charset="2"/>
              <a:buNone/>
            </a:pPr>
            <a:r>
              <a:rPr lang="es-AR" sz="1400" kern="0" dirty="0" smtClean="0"/>
              <a:t>Escurrimiento rápido ( 40 a 60%)</a:t>
            </a:r>
          </a:p>
          <a:p>
            <a:pPr marL="0" indent="0">
              <a:buFont typeface="Wingdings" pitchFamily="2" charset="2"/>
              <a:buNone/>
            </a:pPr>
            <a:r>
              <a:rPr lang="es-AR" sz="1400" kern="0" dirty="0" smtClean="0"/>
              <a:t>Energía </a:t>
            </a:r>
            <a:r>
              <a:rPr lang="es-AR" sz="1400" kern="0" dirty="0" err="1" smtClean="0"/>
              <a:t>morfogénetica</a:t>
            </a:r>
            <a:r>
              <a:rPr lang="es-AR" sz="1400" kern="0" dirty="0" smtClean="0"/>
              <a:t> alta.</a:t>
            </a:r>
          </a:p>
          <a:p>
            <a:pPr marL="0" indent="0">
              <a:buFont typeface="Wingdings" pitchFamily="2" charset="2"/>
              <a:buNone/>
            </a:pPr>
            <a:endParaRPr lang="es-AR" sz="1400" kern="0" dirty="0" smtClean="0"/>
          </a:p>
          <a:p>
            <a:pPr marL="0" indent="0">
              <a:buFont typeface="Wingdings" pitchFamily="2" charset="2"/>
              <a:buNone/>
            </a:pPr>
            <a:endParaRPr lang="es-AR" sz="1400" kern="0" dirty="0"/>
          </a:p>
        </p:txBody>
      </p:sp>
      <p:sp>
        <p:nvSpPr>
          <p:cNvPr id="7" name="2 Marcador de contenido"/>
          <p:cNvSpPr txBox="1">
            <a:spLocks/>
          </p:cNvSpPr>
          <p:nvPr/>
        </p:nvSpPr>
        <p:spPr bwMode="auto">
          <a:xfrm>
            <a:off x="4875976" y="4837122"/>
            <a:ext cx="3466728" cy="1400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s-AR" sz="1400" kern="0" dirty="0" smtClean="0"/>
              <a:t>SISTEMA HIDROLOGICO NO TIPICO</a:t>
            </a:r>
          </a:p>
          <a:p>
            <a:pPr marL="0" indent="0">
              <a:buFont typeface="Wingdings" pitchFamily="2" charset="2"/>
              <a:buNone/>
            </a:pPr>
            <a:r>
              <a:rPr lang="es-AR" sz="1400" kern="0" dirty="0" smtClean="0"/>
              <a:t>Prevalece Anegamiento (prolongado).</a:t>
            </a:r>
          </a:p>
          <a:p>
            <a:pPr marL="0" indent="0">
              <a:buFont typeface="Wingdings" pitchFamily="2" charset="2"/>
              <a:buNone/>
            </a:pPr>
            <a:r>
              <a:rPr lang="es-AR" sz="1400" kern="0" dirty="0" smtClean="0"/>
              <a:t>Divisoria de Agua Difusa</a:t>
            </a:r>
          </a:p>
          <a:p>
            <a:pPr marL="0" indent="0">
              <a:buFont typeface="Wingdings" pitchFamily="2" charset="2"/>
              <a:buNone/>
            </a:pPr>
            <a:r>
              <a:rPr lang="es-AR" sz="1400" kern="0" dirty="0" smtClean="0"/>
              <a:t>Red de drenaje poco definida o </a:t>
            </a:r>
            <a:r>
              <a:rPr lang="es-AR" sz="1400" kern="0" dirty="0" err="1" smtClean="0"/>
              <a:t>arreica</a:t>
            </a:r>
            <a:r>
              <a:rPr lang="es-AR" sz="1400" kern="0" dirty="0" smtClean="0"/>
              <a:t>.</a:t>
            </a:r>
          </a:p>
          <a:p>
            <a:pPr marL="0" indent="0">
              <a:buFont typeface="Wingdings" pitchFamily="2" charset="2"/>
              <a:buNone/>
            </a:pPr>
            <a:r>
              <a:rPr lang="es-AR" sz="1400" kern="0" dirty="0" smtClean="0"/>
              <a:t>Pendiente escasa o nula.</a:t>
            </a:r>
          </a:p>
          <a:p>
            <a:pPr marL="0" indent="0">
              <a:buFont typeface="Wingdings" pitchFamily="2" charset="2"/>
              <a:buNone/>
            </a:pPr>
            <a:r>
              <a:rPr lang="es-AR" sz="1400" kern="0" dirty="0" smtClean="0"/>
              <a:t>Sin </a:t>
            </a:r>
            <a:r>
              <a:rPr lang="es-AR" sz="1400" kern="0" dirty="0" err="1" smtClean="0"/>
              <a:t>Escurremiento</a:t>
            </a:r>
            <a:r>
              <a:rPr lang="es-AR" sz="1400" kern="0" dirty="0" smtClean="0"/>
              <a:t> o lento ( 10%)</a:t>
            </a:r>
          </a:p>
          <a:p>
            <a:pPr marL="0" indent="0">
              <a:buFont typeface="Wingdings" pitchFamily="2" charset="2"/>
              <a:buNone/>
            </a:pPr>
            <a:r>
              <a:rPr lang="es-AR" sz="1400" kern="0" dirty="0" smtClean="0"/>
              <a:t>Energía </a:t>
            </a:r>
            <a:r>
              <a:rPr lang="es-AR" sz="1400" kern="0" dirty="0" err="1" smtClean="0"/>
              <a:t>morfogenética</a:t>
            </a:r>
            <a:r>
              <a:rPr lang="es-AR" sz="1400" kern="0" dirty="0" smtClean="0"/>
              <a:t> baja</a:t>
            </a:r>
            <a:endParaRPr lang="es-AR" sz="1400" kern="0" dirty="0"/>
          </a:p>
        </p:txBody>
      </p:sp>
    </p:spTree>
    <p:extLst>
      <p:ext uri="{BB962C8B-B14F-4D97-AF65-F5344CB8AC3E}">
        <p14:creationId xmlns:p14="http://schemas.microsoft.com/office/powerpoint/2010/main" val="2437084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AR" sz="2000" dirty="0" smtClean="0"/>
              <a:t>FACTORES DETERMINANTES DE LAS INUNDACIONES</a:t>
            </a:r>
            <a:br>
              <a:rPr lang="es-AR" sz="2000" dirty="0" smtClean="0"/>
            </a:br>
            <a:r>
              <a:rPr lang="es-AR" sz="2000" dirty="0" smtClean="0"/>
              <a:t>En la Región Pampeana</a:t>
            </a:r>
            <a:endParaRPr lang="es-AR" sz="2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sz="2000" dirty="0" smtClean="0"/>
              <a:t>CLIMA.</a:t>
            </a:r>
          </a:p>
          <a:p>
            <a:endParaRPr lang="es-AR" sz="2000" dirty="0"/>
          </a:p>
          <a:p>
            <a:endParaRPr lang="es-AR" sz="2000" dirty="0" smtClean="0"/>
          </a:p>
          <a:p>
            <a:endParaRPr lang="es-AR" sz="2000" dirty="0"/>
          </a:p>
          <a:p>
            <a:r>
              <a:rPr lang="es-AR" sz="2000" dirty="0" smtClean="0"/>
              <a:t>GEOMORFOLOGIA </a:t>
            </a:r>
          </a:p>
          <a:p>
            <a:pPr marL="0" indent="0">
              <a:buNone/>
            </a:pPr>
            <a:endParaRPr lang="es-AR" sz="2000" dirty="0"/>
          </a:p>
          <a:p>
            <a:endParaRPr lang="es-AR" sz="2000" dirty="0" smtClean="0"/>
          </a:p>
          <a:p>
            <a:endParaRPr lang="es-AR" sz="2000" dirty="0"/>
          </a:p>
          <a:p>
            <a:r>
              <a:rPr lang="es-AR" sz="2000" dirty="0" smtClean="0"/>
              <a:t>SUELOS</a:t>
            </a:r>
            <a:endParaRPr lang="es-AR" sz="2000" dirty="0"/>
          </a:p>
        </p:txBody>
      </p:sp>
    </p:spTree>
    <p:extLst>
      <p:ext uri="{BB962C8B-B14F-4D97-AF65-F5344CB8AC3E}">
        <p14:creationId xmlns:p14="http://schemas.microsoft.com/office/powerpoint/2010/main" val="4215230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9" y="2190635"/>
            <a:ext cx="2911163" cy="185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032" y="2253639"/>
            <a:ext cx="2810866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631" y="2348880"/>
            <a:ext cx="2817657" cy="1728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1" y="4365104"/>
            <a:ext cx="2874487" cy="1700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933" y="4365104"/>
            <a:ext cx="2724679" cy="173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41" y="4420840"/>
            <a:ext cx="2727222" cy="158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99313" y="795497"/>
            <a:ext cx="8650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b="1" dirty="0" smtClean="0">
                <a:latin typeface="Times New Roman"/>
              </a:rPr>
              <a:t> </a:t>
            </a:r>
            <a:r>
              <a:rPr lang="es-AR" dirty="0">
                <a:latin typeface="Times New Roman"/>
              </a:rPr>
              <a:t>Evolución anual de las precipitaciones en valores medios y móviles de 5 años (curva roja) registrados en la última centuria en </a:t>
            </a:r>
            <a:r>
              <a:rPr lang="es-AR" dirty="0" smtClean="0">
                <a:latin typeface="Times New Roman"/>
              </a:rPr>
              <a:t>seis estaciones </a:t>
            </a:r>
            <a:r>
              <a:rPr lang="es-AR" dirty="0">
                <a:latin typeface="Times New Roman"/>
              </a:rPr>
              <a:t>de la provincia de Buenos Aires, durante la cual ocurrieron cambios de fase seca a húmeda. Fuente: Instituto de Clima y </a:t>
            </a:r>
            <a:r>
              <a:rPr lang="es-AR" dirty="0" err="1" smtClean="0">
                <a:latin typeface="Times New Roman"/>
              </a:rPr>
              <a:t>Agu</a:t>
            </a:r>
            <a:r>
              <a:rPr lang="es-AR" dirty="0" smtClean="0">
                <a:latin typeface="Times New Roman"/>
              </a:rPr>
              <a:t> - INTA</a:t>
            </a:r>
            <a:r>
              <a:rPr lang="es-AR" dirty="0">
                <a:latin typeface="Times New Roman"/>
              </a:rPr>
              <a:t>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77451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68" y="1755304"/>
            <a:ext cx="3384376" cy="2429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421" y="1767880"/>
            <a:ext cx="3299633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24" y="4293096"/>
            <a:ext cx="3312368" cy="225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538" y="4293096"/>
            <a:ext cx="3268518" cy="23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611560" y="722313"/>
            <a:ext cx="82809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AR" dirty="0" smtClean="0">
                <a:latin typeface="Times New Roman"/>
              </a:rPr>
              <a:t>Evolución </a:t>
            </a:r>
            <a:r>
              <a:rPr lang="es-AR" dirty="0">
                <a:latin typeface="Times New Roman"/>
              </a:rPr>
              <a:t>semestral de las precipitaciones en valores medios y móviles de 5</a:t>
            </a:r>
          </a:p>
          <a:p>
            <a:r>
              <a:rPr lang="es-AR" dirty="0">
                <a:latin typeface="Times New Roman"/>
              </a:rPr>
              <a:t>años (curva roja) registradas en las estaciones Rivadavia y Dolores. Fuente: Instituto de</a:t>
            </a:r>
          </a:p>
          <a:p>
            <a:r>
              <a:rPr lang="es-AR" dirty="0">
                <a:latin typeface="Times New Roman"/>
              </a:rPr>
              <a:t>Clima y Agua -INTA.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35890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8880"/>
            <a:ext cx="4176464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82744" y="692696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b="1" dirty="0" smtClean="0">
                <a:latin typeface="Times New Roman"/>
              </a:rPr>
              <a:t> </a:t>
            </a:r>
            <a:r>
              <a:rPr lang="es-AR" dirty="0">
                <a:latin typeface="Times New Roman"/>
              </a:rPr>
              <a:t>Imágenes de satélite Landsat mostrando los médanos longitudinales (colores claros) y áreas intermedanosas (color verde-oscuro) </a:t>
            </a:r>
            <a:r>
              <a:rPr lang="es-AR" dirty="0" smtClean="0">
                <a:latin typeface="Times New Roman"/>
              </a:rPr>
              <a:t>en condiciones </a:t>
            </a:r>
            <a:r>
              <a:rPr lang="es-AR" dirty="0">
                <a:latin typeface="Times New Roman"/>
              </a:rPr>
              <a:t>de déficit (izquierda) y de exceso hídrico (derecha) en el sur del partido de Lincoln -Pampa arenosa central. Fuente Instituto </a:t>
            </a:r>
            <a:r>
              <a:rPr lang="es-AR" dirty="0" smtClean="0">
                <a:latin typeface="Times New Roman"/>
              </a:rPr>
              <a:t>de Clima </a:t>
            </a:r>
            <a:r>
              <a:rPr lang="es-AR" dirty="0">
                <a:latin typeface="Times New Roman"/>
              </a:rPr>
              <a:t>y Agua –INTA.</a:t>
            </a:r>
            <a:endParaRPr lang="es-A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212" y="2276872"/>
            <a:ext cx="4161532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35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6754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AR" sz="2000" dirty="0" smtClean="0"/>
              <a:t>CARACTERES DE DIAGNOSTICO DE SUELOS HIDROMORFICOS</a:t>
            </a:r>
            <a:endParaRPr lang="es-AR" sz="2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661248"/>
          </a:xfrm>
        </p:spPr>
        <p:txBody>
          <a:bodyPr/>
          <a:lstStyle/>
          <a:p>
            <a:pPr algn="just"/>
            <a:r>
              <a:rPr lang="es-AR" sz="1800" dirty="0" smtClean="0"/>
              <a:t>Ambientes: bajos, tendidos, depresiones, planicies de ríos y lagunas, litoral marino.</a:t>
            </a:r>
          </a:p>
          <a:p>
            <a:pPr algn="just"/>
            <a:r>
              <a:rPr lang="es-AR" sz="1800" dirty="0" smtClean="0"/>
              <a:t>Relieve</a:t>
            </a:r>
            <a:r>
              <a:rPr lang="es-AR" sz="1800" b="1" dirty="0" smtClean="0"/>
              <a:t>: </a:t>
            </a:r>
            <a:r>
              <a:rPr lang="es-AR" sz="1800" dirty="0" smtClean="0"/>
              <a:t>planos con muy escasa pendiente o cóncavos-subnormales.</a:t>
            </a:r>
          </a:p>
          <a:p>
            <a:pPr algn="just"/>
            <a:r>
              <a:rPr lang="es-AR" sz="1800" dirty="0" smtClean="0"/>
              <a:t>Napa freática: a escasa profundidad ( 50 cm ) o en superficie.</a:t>
            </a:r>
          </a:p>
          <a:p>
            <a:pPr algn="just"/>
            <a:r>
              <a:rPr lang="es-AR" sz="1800" dirty="0" smtClean="0"/>
              <a:t>Escurrimiento: lento a muy lento o nulo.</a:t>
            </a:r>
          </a:p>
          <a:p>
            <a:pPr algn="just"/>
            <a:r>
              <a:rPr lang="es-AR" sz="1800" dirty="0" smtClean="0"/>
              <a:t>Drenaje: muy pobremente drenado, pobremente drenado, imperfectamente drenado, moderadamente drenado.</a:t>
            </a:r>
          </a:p>
          <a:p>
            <a:pPr algn="just"/>
            <a:r>
              <a:rPr lang="es-AR" sz="1800" dirty="0" smtClean="0"/>
              <a:t>Permeabilidad: lenta a muy lenta con horizontes texturales.</a:t>
            </a:r>
          </a:p>
          <a:p>
            <a:pPr algn="just"/>
            <a:r>
              <a:rPr lang="es-AR" sz="1800" dirty="0" smtClean="0"/>
              <a:t>Color: grises, verdosos y azulados ( Fe ++).Decoloración de matriz y agregados</a:t>
            </a:r>
          </a:p>
          <a:p>
            <a:pPr algn="just"/>
            <a:r>
              <a:rPr lang="es-AR" sz="1800" dirty="0" smtClean="0"/>
              <a:t>Presencia de Horizonte E.</a:t>
            </a:r>
          </a:p>
          <a:p>
            <a:pPr algn="just"/>
            <a:r>
              <a:rPr lang="es-AR" sz="1800" dirty="0" err="1" smtClean="0"/>
              <a:t>Hidromorfismo</a:t>
            </a:r>
            <a:r>
              <a:rPr lang="es-AR" sz="1800" dirty="0" smtClean="0"/>
              <a:t>: concreciones de Fe y Mn en la zona de fluctuación de la napa.</a:t>
            </a:r>
          </a:p>
          <a:p>
            <a:pPr algn="just"/>
            <a:r>
              <a:rPr lang="es-AR" sz="1800" dirty="0" smtClean="0"/>
              <a:t>Precipitación de Carbonatos: en la zona de contacto con la 1ra napa y a menor profundidad que los suelos bien drenados de la zona.</a:t>
            </a:r>
          </a:p>
          <a:p>
            <a:pPr algn="just"/>
            <a:r>
              <a:rPr lang="es-AR" sz="1800" dirty="0" smtClean="0"/>
              <a:t>Uso del suelo: ganadero.</a:t>
            </a:r>
          </a:p>
          <a:p>
            <a:pPr algn="just"/>
            <a:r>
              <a:rPr lang="es-AR" sz="1800" dirty="0" smtClean="0"/>
              <a:t>Comunidades Vegetales ( Bajos Dulces ): </a:t>
            </a:r>
            <a:r>
              <a:rPr lang="es-AR" sz="1800" dirty="0" err="1" smtClean="0"/>
              <a:t>Espartillar</a:t>
            </a:r>
            <a:r>
              <a:rPr lang="es-AR" sz="1800" dirty="0" smtClean="0"/>
              <a:t>, Juncal-Totoral, Pasto Laguna, Duraznillo.</a:t>
            </a:r>
          </a:p>
          <a:p>
            <a:pPr algn="just"/>
            <a:endParaRPr lang="es-AR" sz="2000" dirty="0" smtClean="0"/>
          </a:p>
          <a:p>
            <a:pPr algn="just"/>
            <a:endParaRPr lang="es-AR" sz="2000" dirty="0"/>
          </a:p>
        </p:txBody>
      </p:sp>
    </p:spTree>
    <p:extLst>
      <p:ext uri="{BB962C8B-B14F-4D97-AF65-F5344CB8AC3E}">
        <p14:creationId xmlns:p14="http://schemas.microsoft.com/office/powerpoint/2010/main" val="3862793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42" y="1556792"/>
            <a:ext cx="8523228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 bwMode="auto">
          <a:xfrm>
            <a:off x="1475656" y="673812"/>
            <a:ext cx="5976664" cy="612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>
                    <a:alpha val="52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2400" b="1" dirty="0">
                <a:solidFill>
                  <a:srgbClr val="000000"/>
                </a:solidFill>
              </a:rPr>
              <a:t>Paisaje: </a:t>
            </a:r>
            <a:r>
              <a:rPr lang="es-ES" sz="2400" b="1" dirty="0" smtClean="0">
                <a:solidFill>
                  <a:srgbClr val="000000"/>
                </a:solidFill>
              </a:rPr>
              <a:t>Médanos </a:t>
            </a:r>
            <a:r>
              <a:rPr lang="es-ES" sz="2400" b="1" dirty="0">
                <a:solidFill>
                  <a:srgbClr val="000000"/>
                </a:solidFill>
              </a:rPr>
              <a:t>Longitudinales</a:t>
            </a:r>
            <a:endParaRPr lang="es-AR" sz="240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AR" sz="24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47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984" y="1340768"/>
            <a:ext cx="2836912" cy="446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611560" y="692696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s-AR" dirty="0">
                <a:solidFill>
                  <a:srgbClr val="000000"/>
                </a:solidFill>
                <a:latin typeface="Times New Roman"/>
              </a:rPr>
              <a:t>Suelo con horizonte poco permeable </a:t>
            </a:r>
            <a:r>
              <a:rPr lang="es-AR" dirty="0" smtClean="0">
                <a:solidFill>
                  <a:srgbClr val="000000"/>
                </a:solidFill>
                <a:latin typeface="Times New Roman"/>
              </a:rPr>
              <a:t>enterrado (thapto</a:t>
            </a:r>
            <a:r>
              <a:rPr lang="es-AR" dirty="0">
                <a:solidFill>
                  <a:srgbClr val="000000"/>
                </a:solidFill>
                <a:latin typeface="Times New Roman"/>
              </a:rPr>
              <a:t>). Ambiente plano.</a:t>
            </a:r>
            <a:endParaRPr lang="es-AR" dirty="0">
              <a:solidFill>
                <a:srgbClr val="000000"/>
              </a:solidFill>
            </a:endParaRPr>
          </a:p>
        </p:txBody>
      </p:sp>
      <p:sp>
        <p:nvSpPr>
          <p:cNvPr id="9" name="8 Flecha abajo"/>
          <p:cNvSpPr/>
          <p:nvPr/>
        </p:nvSpPr>
        <p:spPr bwMode="auto">
          <a:xfrm>
            <a:off x="5300072" y="2018412"/>
            <a:ext cx="432048" cy="1408802"/>
          </a:xfrm>
          <a:prstGeom prst="downArrow">
            <a:avLst/>
          </a:prstGeom>
          <a:gradFill rotWithShape="1">
            <a:gsLst>
              <a:gs pos="0">
                <a:srgbClr val="CCCCFF"/>
              </a:gs>
              <a:gs pos="100000">
                <a:schemeClr val="bg1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 smtClean="0">
              <a:solidFill>
                <a:srgbClr val="000000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5989003" y="2517760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>
                <a:solidFill>
                  <a:srgbClr val="000000"/>
                </a:solidFill>
                <a:latin typeface="Times New Roman"/>
              </a:rPr>
              <a:t>50 cm</a:t>
            </a:r>
            <a:endParaRPr lang="es-A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02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12776"/>
            <a:ext cx="2827387" cy="4470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611560" y="548680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s-AR" dirty="0">
                <a:solidFill>
                  <a:srgbClr val="000000"/>
                </a:solidFill>
                <a:latin typeface="Times New Roman"/>
              </a:rPr>
              <a:t>Suelo con horizonte nátrico </a:t>
            </a:r>
            <a:r>
              <a:rPr lang="es-AR" dirty="0" smtClean="0">
                <a:solidFill>
                  <a:srgbClr val="000000"/>
                </a:solidFill>
                <a:latin typeface="Times New Roman"/>
              </a:rPr>
              <a:t>enterrado (Bt</a:t>
            </a:r>
            <a:r>
              <a:rPr lang="es-AR" dirty="0">
                <a:solidFill>
                  <a:srgbClr val="000000"/>
                </a:solidFill>
                <a:latin typeface="Times New Roman"/>
              </a:rPr>
              <a:t>). Este horizonte impide el </a:t>
            </a:r>
            <a:r>
              <a:rPr lang="es-AR" dirty="0" smtClean="0">
                <a:solidFill>
                  <a:srgbClr val="000000"/>
                </a:solidFill>
                <a:latin typeface="Times New Roman"/>
              </a:rPr>
              <a:t>drenaje profundo</a:t>
            </a:r>
            <a:r>
              <a:rPr lang="es-AR" dirty="0">
                <a:solidFill>
                  <a:srgbClr val="000000"/>
                </a:solidFill>
                <a:latin typeface="Times New Roman"/>
              </a:rPr>
              <a:t>. Ambiente tendido.</a:t>
            </a:r>
            <a:endParaRPr lang="es-A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6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84784"/>
            <a:ext cx="5422431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657400" y="548680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s-AR" dirty="0">
                <a:solidFill>
                  <a:srgbClr val="000000"/>
                </a:solidFill>
                <a:latin typeface="Times New Roman"/>
              </a:rPr>
              <a:t>Suelo sódico desde la superficie, </a:t>
            </a:r>
            <a:r>
              <a:rPr lang="es-AR" dirty="0" smtClean="0">
                <a:solidFill>
                  <a:srgbClr val="000000"/>
                </a:solidFill>
                <a:latin typeface="Times New Roman"/>
              </a:rPr>
              <a:t>con evidencias </a:t>
            </a:r>
            <a:r>
              <a:rPr lang="es-AR" dirty="0">
                <a:solidFill>
                  <a:srgbClr val="000000"/>
                </a:solidFill>
                <a:latin typeface="Times New Roman"/>
              </a:rPr>
              <a:t>de degradación de la estructura del</a:t>
            </a:r>
          </a:p>
          <a:p>
            <a:r>
              <a:rPr lang="es-AR" dirty="0">
                <a:solidFill>
                  <a:srgbClr val="000000"/>
                </a:solidFill>
                <a:latin typeface="Times New Roman"/>
              </a:rPr>
              <a:t>horizonte superficial. Ambiente bajo </a:t>
            </a:r>
            <a:r>
              <a:rPr lang="es-AR" dirty="0" smtClean="0">
                <a:solidFill>
                  <a:srgbClr val="000000"/>
                </a:solidFill>
                <a:latin typeface="Times New Roman"/>
              </a:rPr>
              <a:t>anegable alcalino</a:t>
            </a:r>
            <a:r>
              <a:rPr lang="es-AR" dirty="0">
                <a:solidFill>
                  <a:srgbClr val="000000"/>
                </a:solidFill>
                <a:latin typeface="Times New Roman"/>
              </a:rPr>
              <a:t>.</a:t>
            </a:r>
            <a:endParaRPr lang="es-A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99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39" y="2276872"/>
            <a:ext cx="4532929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00" y="2276872"/>
            <a:ext cx="4367720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88092" y="644495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 smtClean="0">
                <a:latin typeface="Times New Roman"/>
              </a:rPr>
              <a:t> </a:t>
            </a:r>
            <a:r>
              <a:rPr lang="es-AR" dirty="0">
                <a:latin typeface="Times New Roman"/>
              </a:rPr>
              <a:t>Imágenes de satélite Landsat mostrando un paisaje plano-cóncavo en condiciones secas durante octubre de 1999 (izquierda, </a:t>
            </a:r>
            <a:r>
              <a:rPr lang="es-AR" dirty="0" smtClean="0">
                <a:latin typeface="Times New Roman"/>
              </a:rPr>
              <a:t>tonalidad celeste</a:t>
            </a:r>
            <a:r>
              <a:rPr lang="es-AR" dirty="0">
                <a:latin typeface="Times New Roman"/>
              </a:rPr>
              <a:t>) y de exceso hídrico registrado en noviembre de 2001 (derecha, tonalidad oscura) en un sector de la Bahía </a:t>
            </a:r>
            <a:r>
              <a:rPr lang="es-AR" dirty="0" smtClean="0">
                <a:latin typeface="Times New Roman"/>
              </a:rPr>
              <a:t>de Samborombón –Pampa Deprimida</a:t>
            </a:r>
            <a:r>
              <a:rPr lang="es-AR" dirty="0">
                <a:latin typeface="Times New Roman"/>
              </a:rPr>
              <a:t>. Fuente: Instituto de Clima y Agua -INTA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16322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6872"/>
            <a:ext cx="8280920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565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56792"/>
            <a:ext cx="6782439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0872" y="764704"/>
            <a:ext cx="88931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Tx/>
              <a:buNone/>
              <a:defRPr/>
            </a:pPr>
            <a:r>
              <a:rPr lang="es-ES" altLang="es-AR" sz="2400" b="1" kern="0" dirty="0" smtClean="0">
                <a:solidFill>
                  <a:srgbClr val="000000"/>
                </a:solidFill>
              </a:rPr>
              <a:t>Distribución de suelos en la Pampa Deprimida (1:500.000)</a:t>
            </a:r>
          </a:p>
        </p:txBody>
      </p:sp>
    </p:spTree>
    <p:extLst>
      <p:ext uri="{BB962C8B-B14F-4D97-AF65-F5344CB8AC3E}">
        <p14:creationId xmlns:p14="http://schemas.microsoft.com/office/powerpoint/2010/main" val="178047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2000" b="1" dirty="0">
                <a:latin typeface="Times New Roman"/>
              </a:rPr>
              <a:t>Figura 10. </a:t>
            </a:r>
            <a:r>
              <a:rPr lang="es-AR" sz="2000" dirty="0">
                <a:latin typeface="Times New Roman"/>
              </a:rPr>
              <a:t>Fotografías de dos suelos representativos de la Pampa Deprimida.</a:t>
            </a:r>
            <a:endParaRPr lang="es-AR" sz="20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28800"/>
            <a:ext cx="1816719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28800"/>
            <a:ext cx="170194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23528" y="5805264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>
                <a:latin typeface="Times New Roman"/>
              </a:rPr>
              <a:t>Izquierda: suelo sódico en profundidad (</a:t>
            </a:r>
            <a:r>
              <a:rPr lang="es-AR" dirty="0" err="1">
                <a:latin typeface="Times New Roman"/>
              </a:rPr>
              <a:t>Natracuol</a:t>
            </a:r>
            <a:r>
              <a:rPr lang="es-AR" dirty="0">
                <a:latin typeface="Times New Roman"/>
              </a:rPr>
              <a:t>). Derecha: suelo sódico</a:t>
            </a:r>
          </a:p>
          <a:p>
            <a:r>
              <a:rPr lang="es-AR" dirty="0">
                <a:latin typeface="Times New Roman"/>
              </a:rPr>
              <a:t>desde superficie (</a:t>
            </a:r>
            <a:r>
              <a:rPr lang="es-AR" dirty="0" err="1">
                <a:latin typeface="Times New Roman"/>
              </a:rPr>
              <a:t>Natracualf</a:t>
            </a:r>
            <a:r>
              <a:rPr lang="es-AR" dirty="0">
                <a:latin typeface="Times New Roman"/>
              </a:rPr>
              <a:t>).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38517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AR" sz="2000" dirty="0" smtClean="0"/>
              <a:t>CONSECUENCIAS DE LAS INUNDACIONES SOBRE LA FERTILIDAD FISICA Y QUIMICA DE LOS SUELOS</a:t>
            </a:r>
            <a:endParaRPr lang="es-AR" sz="2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472136"/>
          </a:xfrm>
        </p:spPr>
        <p:txBody>
          <a:bodyPr/>
          <a:lstStyle/>
          <a:p>
            <a:pPr algn="ctr"/>
            <a:r>
              <a:rPr lang="es-AR" sz="2000" dirty="0" smtClean="0"/>
              <a:t>PROCESOS DE REDUCCION EN SUELOS INUNDABLES Y SUS CONSECUENCIAS SOBRE LA DISPONIBILIDAD DE NUTRIENTES.</a:t>
            </a:r>
          </a:p>
          <a:p>
            <a:pPr marL="0" indent="0" algn="just">
              <a:buNone/>
            </a:pPr>
            <a:r>
              <a:rPr lang="es-AR" sz="2000" dirty="0" smtClean="0"/>
              <a:t>Nitrógeno</a:t>
            </a:r>
            <a:r>
              <a:rPr lang="es-AR" sz="1800" dirty="0" smtClean="0"/>
              <a:t>: </a:t>
            </a:r>
            <a:r>
              <a:rPr lang="es-AR" sz="1800" dirty="0" err="1" smtClean="0"/>
              <a:t>desnitrificación</a:t>
            </a:r>
            <a:r>
              <a:rPr lang="es-AR" sz="1800" dirty="0" smtClean="0"/>
              <a:t>, se reducen los nitratos a N2 y oxido nitroso.</a:t>
            </a:r>
          </a:p>
          <a:p>
            <a:pPr marL="0" indent="0" algn="just">
              <a:buNone/>
            </a:pPr>
            <a:r>
              <a:rPr lang="es-AR" sz="1800" dirty="0" smtClean="0"/>
              <a:t>Impacto limitado. Preferentemente en ciclos cortos de anaerobiosis – </a:t>
            </a:r>
            <a:r>
              <a:rPr lang="es-AR" sz="1800" dirty="0" err="1" smtClean="0"/>
              <a:t>aerobiosis</a:t>
            </a:r>
            <a:r>
              <a:rPr lang="es-AR" sz="1800" dirty="0" smtClean="0"/>
              <a:t>.</a:t>
            </a:r>
          </a:p>
          <a:p>
            <a:pPr marL="0" indent="0" algn="just">
              <a:buNone/>
            </a:pPr>
            <a:r>
              <a:rPr lang="es-AR" sz="2000" dirty="0" smtClean="0"/>
              <a:t>Fósforo: </a:t>
            </a:r>
            <a:r>
              <a:rPr lang="es-AR" sz="1800" dirty="0" smtClean="0"/>
              <a:t>el fósforo mineral unido a los </a:t>
            </a:r>
            <a:r>
              <a:rPr lang="es-AR" sz="1800" dirty="0"/>
              <a:t>ó</a:t>
            </a:r>
            <a:r>
              <a:rPr lang="es-AR" sz="1800" dirty="0" smtClean="0"/>
              <a:t>xidos y sesquióxidos de Fe y Mn al reducirse estos elementos por anaerobiosis, se solubiliza con la consecuente disponibilidad para los vegetales.</a:t>
            </a:r>
          </a:p>
          <a:p>
            <a:pPr marL="0" indent="0" algn="just">
              <a:buNone/>
            </a:pPr>
            <a:r>
              <a:rPr lang="es-AR" sz="2000" dirty="0" smtClean="0"/>
              <a:t>Azufre: </a:t>
            </a:r>
            <a:r>
              <a:rPr lang="es-AR" sz="1800" dirty="0" smtClean="0"/>
              <a:t>en anegamientos prologados los sulfatos pueden reducirse a sulfuros y estos reaccionar con el Fe, Mn, Co y Zn reduciendo la disponibilidad de los mismos.</a:t>
            </a:r>
          </a:p>
          <a:p>
            <a:pPr marL="0" indent="0" algn="just">
              <a:buNone/>
            </a:pPr>
            <a:r>
              <a:rPr lang="es-AR" sz="1800" b="1" dirty="0" smtClean="0"/>
              <a:t>“ Las inundaciones no afectan en forma severa ni permanente la </a:t>
            </a:r>
            <a:r>
              <a:rPr lang="es-AR" sz="1800" b="1" dirty="0" err="1" smtClean="0"/>
              <a:t>fertidad</a:t>
            </a:r>
            <a:r>
              <a:rPr lang="es-AR" sz="1800" b="1" dirty="0" smtClean="0"/>
              <a:t> química. No lavan los suelos.”</a:t>
            </a:r>
          </a:p>
          <a:p>
            <a:pPr marL="0" indent="0" algn="just">
              <a:buNone/>
            </a:pPr>
            <a:endParaRPr lang="es-AR" sz="1800" dirty="0"/>
          </a:p>
          <a:p>
            <a:pPr marL="0" indent="0" algn="ctr">
              <a:buNone/>
            </a:pPr>
            <a:endParaRPr lang="es-AR" sz="2000" dirty="0" smtClean="0"/>
          </a:p>
        </p:txBody>
      </p:sp>
    </p:spTree>
    <p:extLst>
      <p:ext uri="{BB962C8B-B14F-4D97-AF65-F5344CB8AC3E}">
        <p14:creationId xmlns:p14="http://schemas.microsoft.com/office/powerpoint/2010/main" val="179632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235496"/>
          </a:xfrm>
        </p:spPr>
        <p:txBody>
          <a:bodyPr/>
          <a:lstStyle/>
          <a:p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5328592"/>
          </a:xfrm>
        </p:spPr>
        <p:txBody>
          <a:bodyPr/>
          <a:lstStyle/>
          <a:p>
            <a:r>
              <a:rPr lang="es-AR" sz="2400" dirty="0" smtClean="0"/>
              <a:t>Cuando el suelo está saturado los electrones liberados por la oxidación de la M.O. en lugar de combinarse con el O2 y formar H2O son tomados por otros compuestos que son reducidos a N2; O2N;Mn2O;Fe++;Sulfuros y Metano.</a:t>
            </a:r>
          </a:p>
          <a:p>
            <a:r>
              <a:rPr lang="es-AR" sz="2400" dirty="0" smtClean="0"/>
              <a:t>Para que el O2 difunda lentamente se debe cumplir:</a:t>
            </a:r>
          </a:p>
          <a:p>
            <a:pPr marL="457200" indent="-457200">
              <a:buFont typeface="+mj-lt"/>
              <a:buAutoNum type="arabicPeriod"/>
            </a:pPr>
            <a:r>
              <a:rPr lang="es-AR" sz="2400" dirty="0" smtClean="0"/>
              <a:t>Saturación en lapsos prolongados.</a:t>
            </a:r>
          </a:p>
          <a:p>
            <a:pPr marL="457200" indent="-457200">
              <a:buFont typeface="+mj-lt"/>
              <a:buAutoNum type="arabicPeriod"/>
            </a:pPr>
            <a:r>
              <a:rPr lang="es-AR" sz="2400" dirty="0" smtClean="0"/>
              <a:t>Agua estancada ( ausencia de O2 ).</a:t>
            </a:r>
          </a:p>
          <a:p>
            <a:pPr marL="457200" indent="-457200">
              <a:buFont typeface="+mj-lt"/>
              <a:buAutoNum type="arabicPeriod"/>
            </a:pPr>
            <a:r>
              <a:rPr lang="es-AR" sz="2400" dirty="0" smtClean="0"/>
              <a:t>Presencia de M.O disuelta ( suelos pobres o con M.O. estable no presentan </a:t>
            </a:r>
            <a:r>
              <a:rPr lang="es-AR" sz="2400" dirty="0" err="1" smtClean="0"/>
              <a:t>hidromorfismo</a:t>
            </a:r>
            <a:r>
              <a:rPr lang="es-AR" sz="2400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s-AR" sz="2400" dirty="0" smtClean="0"/>
              <a:t>Alta temperatura para la mineralización de la M.O.</a:t>
            </a:r>
          </a:p>
          <a:p>
            <a:pPr marL="457200" indent="-457200">
              <a:buFont typeface="+mj-lt"/>
              <a:buAutoNum type="arabicPeriod"/>
            </a:pPr>
            <a:r>
              <a:rPr lang="es-AR" sz="2400" dirty="0" smtClean="0"/>
              <a:t>pH adecuado para la actividad microbiana</a:t>
            </a:r>
          </a:p>
          <a:p>
            <a:pPr marL="0" indent="0">
              <a:buNone/>
            </a:pPr>
            <a:endParaRPr lang="es-AR" sz="2400" dirty="0"/>
          </a:p>
        </p:txBody>
      </p:sp>
    </p:spTree>
    <p:extLst>
      <p:ext uri="{BB962C8B-B14F-4D97-AF65-F5344CB8AC3E}">
        <p14:creationId xmlns:p14="http://schemas.microsoft.com/office/powerpoint/2010/main" val="209484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25" y="1836164"/>
            <a:ext cx="1872208" cy="287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393" y="1870092"/>
            <a:ext cx="1804835" cy="287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403648" y="4910395"/>
            <a:ext cx="23042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 smtClean="0">
                <a:solidFill>
                  <a:srgbClr val="000000"/>
                </a:solidFill>
              </a:rPr>
              <a:t> Saturado muy pocos días. </a:t>
            </a:r>
            <a:r>
              <a:rPr lang="es-AR" sz="1400" dirty="0" err="1" smtClean="0">
                <a:solidFill>
                  <a:srgbClr val="000000"/>
                </a:solidFill>
              </a:rPr>
              <a:t>Hdo</a:t>
            </a:r>
            <a:r>
              <a:rPr lang="es-AR" sz="1400" dirty="0" smtClean="0">
                <a:solidFill>
                  <a:srgbClr val="000000"/>
                </a:solidFill>
              </a:rPr>
              <a:t> algunos meses</a:t>
            </a:r>
          </a:p>
          <a:p>
            <a:r>
              <a:rPr lang="es-AR" sz="1400" dirty="0" smtClean="0">
                <a:solidFill>
                  <a:srgbClr val="000000"/>
                </a:solidFill>
              </a:rPr>
              <a:t>Altos cromas</a:t>
            </a:r>
            <a:endParaRPr lang="es-AR" sz="1400" dirty="0">
              <a:solidFill>
                <a:srgbClr val="00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5165536" y="4910395"/>
            <a:ext cx="29381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400" dirty="0" smtClean="0">
                <a:solidFill>
                  <a:srgbClr val="000000"/>
                </a:solidFill>
              </a:rPr>
              <a:t>Estado permanente de saturación</a:t>
            </a:r>
          </a:p>
          <a:p>
            <a:r>
              <a:rPr lang="es-AR" sz="1400" dirty="0" smtClean="0">
                <a:solidFill>
                  <a:srgbClr val="000000"/>
                </a:solidFill>
              </a:rPr>
              <a:t>Colores Gley. Gris verdoso azulino</a:t>
            </a:r>
          </a:p>
          <a:p>
            <a:r>
              <a:rPr lang="es-AR" sz="1400" dirty="0" smtClean="0">
                <a:solidFill>
                  <a:srgbClr val="000000"/>
                </a:solidFill>
              </a:rPr>
              <a:t> Croma menor a 1.</a:t>
            </a:r>
          </a:p>
          <a:p>
            <a:r>
              <a:rPr lang="es-AR" sz="1400" dirty="0" smtClean="0">
                <a:solidFill>
                  <a:srgbClr val="000000"/>
                </a:solidFill>
              </a:rPr>
              <a:t>Fe y Mn reducción total.</a:t>
            </a:r>
            <a:endParaRPr lang="es-AR" sz="1400" dirty="0">
              <a:solidFill>
                <a:srgbClr val="000000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358570" y="1243906"/>
            <a:ext cx="2044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>
                <a:solidFill>
                  <a:srgbClr val="000000"/>
                </a:solidFill>
              </a:rPr>
              <a:t>Sin </a:t>
            </a:r>
            <a:r>
              <a:rPr lang="es-AR" dirty="0" err="1">
                <a:solidFill>
                  <a:srgbClr val="000000"/>
                </a:solidFill>
              </a:rPr>
              <a:t>hidromorfismo</a:t>
            </a:r>
            <a:endParaRPr lang="es-AR" dirty="0"/>
          </a:p>
        </p:txBody>
      </p:sp>
      <p:sp>
        <p:nvSpPr>
          <p:cNvPr id="9" name="8 Rectángulo"/>
          <p:cNvSpPr/>
          <p:nvPr/>
        </p:nvSpPr>
        <p:spPr>
          <a:xfrm>
            <a:off x="5537542" y="124390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>
                <a:solidFill>
                  <a:srgbClr val="000000"/>
                </a:solidFill>
              </a:rPr>
              <a:t>Grave </a:t>
            </a:r>
            <a:r>
              <a:rPr lang="es-AR" dirty="0" err="1">
                <a:solidFill>
                  <a:srgbClr val="000000"/>
                </a:solidFill>
              </a:rPr>
              <a:t>hidromorfismo</a:t>
            </a:r>
            <a:r>
              <a:rPr lang="es-AR" dirty="0">
                <a:solidFill>
                  <a:srgbClr val="000000"/>
                </a:solidFill>
              </a:rPr>
              <a:t>. 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27479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99592"/>
          </a:xfrm>
        </p:spPr>
        <p:txBody>
          <a:bodyPr/>
          <a:lstStyle/>
          <a:p>
            <a:r>
              <a:rPr lang="es-AR" sz="2000" dirty="0" smtClean="0">
                <a:latin typeface="Times New Roman"/>
              </a:rPr>
              <a:t> </a:t>
            </a:r>
            <a:r>
              <a:rPr lang="es-AR" sz="2000" dirty="0">
                <a:latin typeface="Times New Roman"/>
              </a:rPr>
              <a:t>Disponibilidad de fósforo en suelos anegados de la Pampa </a:t>
            </a:r>
            <a:r>
              <a:rPr lang="es-AR" sz="2000" dirty="0" smtClean="0">
                <a:latin typeface="Times New Roman"/>
              </a:rPr>
              <a:t>Deprimida (adaptado </a:t>
            </a:r>
            <a:r>
              <a:rPr lang="es-AR" sz="2000" dirty="0">
                <a:latin typeface="Times New Roman"/>
              </a:rPr>
              <a:t>de Rubio </a:t>
            </a:r>
            <a:r>
              <a:rPr lang="es-AR" sz="2000" i="1" dirty="0">
                <a:latin typeface="Times New Roman"/>
              </a:rPr>
              <a:t>et al</a:t>
            </a:r>
            <a:r>
              <a:rPr lang="es-AR" sz="2000" dirty="0">
                <a:latin typeface="Times New Roman"/>
              </a:rPr>
              <a:t>. 1997).</a:t>
            </a:r>
            <a:endParaRPr lang="es-AR" sz="2000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202" y="1484784"/>
            <a:ext cx="5921522" cy="234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554" y="4149080"/>
            <a:ext cx="5921522" cy="223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51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6192688"/>
          </a:xfrm>
        </p:spPr>
        <p:txBody>
          <a:bodyPr/>
          <a:lstStyle/>
          <a:p>
            <a:r>
              <a:rPr lang="es-AR" sz="2000" dirty="0" smtClean="0"/>
              <a:t>FUNCIONAMIENTO DE LA ESTRUCTURA DE LOS SUELOS INUNDABLES BAJO PASTOREO.</a:t>
            </a:r>
          </a:p>
          <a:p>
            <a:pPr marL="0" indent="0">
              <a:buNone/>
            </a:pPr>
            <a:endParaRPr lang="es-AR" sz="1400" dirty="0" smtClean="0"/>
          </a:p>
          <a:p>
            <a:pPr marL="0" indent="0">
              <a:buNone/>
            </a:pPr>
            <a:endParaRPr lang="es-AR" sz="1400" dirty="0"/>
          </a:p>
          <a:p>
            <a:pPr marL="0" indent="0">
              <a:buNone/>
            </a:pPr>
            <a:r>
              <a:rPr lang="es-AR" sz="2000" dirty="0" smtClean="0"/>
              <a:t>CONSIDERACIONES GENERALES</a:t>
            </a:r>
          </a:p>
          <a:p>
            <a:pPr marL="0" indent="0" algn="just">
              <a:buNone/>
            </a:pPr>
            <a:r>
              <a:rPr lang="es-AR" sz="2000" dirty="0" smtClean="0"/>
              <a:t>La influencia del pastoreo sobre el suelo depende de: la carga animal, el tipo de animal y el contenido hídrico. Cuando el contenido hídrico es </a:t>
            </a:r>
            <a:r>
              <a:rPr lang="es-AR" sz="2000" dirty="0" err="1" smtClean="0"/>
              <a:t>humedo</a:t>
            </a:r>
            <a:r>
              <a:rPr lang="es-AR" sz="2000" dirty="0" smtClean="0"/>
              <a:t> no saturado ( cercano a </a:t>
            </a:r>
            <a:r>
              <a:rPr lang="es-AR" sz="2000" dirty="0" err="1" smtClean="0"/>
              <a:t>C.de</a:t>
            </a:r>
            <a:r>
              <a:rPr lang="es-AR" sz="2000" dirty="0" smtClean="0"/>
              <a:t> campo- </a:t>
            </a:r>
            <a:r>
              <a:rPr lang="es-AR" sz="2000" dirty="0" err="1" smtClean="0"/>
              <a:t>hdad</a:t>
            </a:r>
            <a:r>
              <a:rPr lang="es-AR" sz="2000" dirty="0" smtClean="0"/>
              <a:t> crítica )</a:t>
            </a:r>
            <a:r>
              <a:rPr lang="es-AR" sz="2000" dirty="0" smtClean="0"/>
              <a:t> </a:t>
            </a:r>
            <a:r>
              <a:rPr lang="es-AR" sz="2000" dirty="0" smtClean="0"/>
              <a:t>se produce una reducción de </a:t>
            </a:r>
            <a:r>
              <a:rPr lang="es-AR" sz="2000" dirty="0" err="1" smtClean="0"/>
              <a:t>macroporos</a:t>
            </a:r>
            <a:r>
              <a:rPr lang="es-AR" sz="2000" dirty="0" smtClean="0"/>
              <a:t> provocando compactación con aumento de la densidad aparente y la resistencia a la penetración. Cuando el suelo se pastorea y está </a:t>
            </a:r>
            <a:r>
              <a:rPr lang="es-AR" sz="2000" dirty="0" smtClean="0"/>
              <a:t>saturado</a:t>
            </a:r>
            <a:r>
              <a:rPr lang="es-AR" sz="2000" dirty="0" smtClean="0"/>
              <a:t> </a:t>
            </a:r>
            <a:r>
              <a:rPr lang="es-AR" sz="2000" dirty="0" smtClean="0"/>
              <a:t>se puede producir un “amasado” con pérdida de </a:t>
            </a:r>
            <a:r>
              <a:rPr lang="es-AR" sz="2000" dirty="0" smtClean="0"/>
              <a:t>la</a:t>
            </a:r>
            <a:r>
              <a:rPr lang="es-AR" sz="2000" dirty="0" smtClean="0"/>
              <a:t> estructura y del tapiz vegetal. </a:t>
            </a:r>
            <a:r>
              <a:rPr lang="es-AR" sz="2000" dirty="0" smtClean="0"/>
              <a:t>El suelo a través de los ciclos naturales de humedecimiento y secado ( </a:t>
            </a:r>
            <a:r>
              <a:rPr lang="es-AR" sz="2000" dirty="0" err="1" smtClean="0"/>
              <a:t>tambien</a:t>
            </a:r>
            <a:r>
              <a:rPr lang="es-AR" sz="2000" dirty="0" smtClean="0"/>
              <a:t> </a:t>
            </a:r>
            <a:r>
              <a:rPr lang="es-AR" sz="2000" dirty="0" err="1" smtClean="0"/>
              <a:t>bioporos</a:t>
            </a:r>
            <a:r>
              <a:rPr lang="es-AR" sz="2000" dirty="0" smtClean="0"/>
              <a:t> y </a:t>
            </a:r>
            <a:r>
              <a:rPr lang="es-AR" sz="2000" dirty="0" err="1" smtClean="0"/>
              <a:t>mesofauna</a:t>
            </a:r>
            <a:r>
              <a:rPr lang="es-AR" sz="2000" dirty="0" smtClean="0"/>
              <a:t> ) responde </a:t>
            </a:r>
            <a:r>
              <a:rPr lang="es-AR" sz="2000" dirty="0" err="1" smtClean="0"/>
              <a:t>expandiendose</a:t>
            </a:r>
            <a:r>
              <a:rPr lang="es-AR" sz="2000" dirty="0" smtClean="0"/>
              <a:t> cuando está </a:t>
            </a:r>
            <a:r>
              <a:rPr lang="es-AR" sz="2000" dirty="0" err="1" smtClean="0"/>
              <a:t>humedo</a:t>
            </a:r>
            <a:r>
              <a:rPr lang="es-AR" sz="2000" dirty="0" smtClean="0"/>
              <a:t> con menor densidad aparente y contrayéndose en seco  con mayor densidad aparente.</a:t>
            </a:r>
          </a:p>
        </p:txBody>
      </p:sp>
    </p:spTree>
    <p:extLst>
      <p:ext uri="{BB962C8B-B14F-4D97-AF65-F5344CB8AC3E}">
        <p14:creationId xmlns:p14="http://schemas.microsoft.com/office/powerpoint/2010/main" val="254781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309320"/>
          </a:xfrm>
        </p:spPr>
        <p:txBody>
          <a:bodyPr/>
          <a:lstStyle/>
          <a:p>
            <a:pPr marL="0" lvl="0" indent="0" algn="just">
              <a:buClr>
                <a:srgbClr val="00007D"/>
              </a:buClr>
              <a:buNone/>
            </a:pPr>
            <a:r>
              <a:rPr lang="es-AR" sz="2000" dirty="0">
                <a:solidFill>
                  <a:srgbClr val="000000"/>
                </a:solidFill>
              </a:rPr>
              <a:t>ASPECTOS PARTICULARES DEL PASTOREO EN SUELOS INUNDADOS.</a:t>
            </a: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1800" dirty="0">
                <a:solidFill>
                  <a:srgbClr val="000000"/>
                </a:solidFill>
              </a:rPr>
              <a:t>Según trabajos de Taboada y Lavado ( “Inundaciones en la región pampeana. Consecuencias sobre los suelos” ) se llega a las siguientes conclusiones:</a:t>
            </a: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1800" dirty="0">
                <a:solidFill>
                  <a:srgbClr val="000000"/>
                </a:solidFill>
              </a:rPr>
              <a:t>El funcionamiento de la estructura de los suelos inundables se diferencia de lo conocido para suelos agrícolas. En estos suelos se percibe a los períodos con alta humedad edáfica como los más propensos a sufrir daño estructural por manejo. Todo lo contrario, </a:t>
            </a:r>
            <a:r>
              <a:rPr lang="es-AR" sz="1800" b="1" dirty="0">
                <a:solidFill>
                  <a:srgbClr val="000000"/>
                </a:solidFill>
              </a:rPr>
              <a:t>en los suelos que se inundan con agua de lluvia los períodos de inundación se relacionan con la recuperación de daños previos, como los generados por el pisoteo anima</a:t>
            </a:r>
            <a:r>
              <a:rPr lang="es-AR" sz="1800" dirty="0">
                <a:solidFill>
                  <a:srgbClr val="000000"/>
                </a:solidFill>
              </a:rPr>
              <a:t>l. Esta resiliencia natural se asienta sobre el desarrollo de cambios de volumen por procesos de expansión-contracción.</a:t>
            </a: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1800" b="1" dirty="0">
                <a:solidFill>
                  <a:srgbClr val="000000"/>
                </a:solidFill>
              </a:rPr>
              <a:t>El principal causante de la expansión volumétrica es el entrampamiento de </a:t>
            </a:r>
            <a:r>
              <a:rPr lang="es-AR" sz="1800" b="1" dirty="0" err="1">
                <a:solidFill>
                  <a:srgbClr val="000000"/>
                </a:solidFill>
              </a:rPr>
              <a:t>aireporos</a:t>
            </a:r>
            <a:r>
              <a:rPr lang="es-AR" sz="1800" b="1" dirty="0">
                <a:solidFill>
                  <a:srgbClr val="000000"/>
                </a:solidFill>
              </a:rPr>
              <a:t> del suelo</a:t>
            </a:r>
            <a:r>
              <a:rPr lang="es-AR" sz="1800" dirty="0">
                <a:solidFill>
                  <a:srgbClr val="000000"/>
                </a:solidFill>
              </a:rPr>
              <a:t>. Este entrampamiento es causado por el ascenso de la capa freática, y su confinamiento contra el subsuelo arcilloso impermeable. El aire entrampado no puede burbujear y escapar a la atmósfera, pues sobre el horizonte impermeable mencionado </a:t>
            </a:r>
            <a:r>
              <a:rPr lang="es-AR" sz="1800" dirty="0" smtClean="0">
                <a:solidFill>
                  <a:srgbClr val="000000"/>
                </a:solidFill>
              </a:rPr>
              <a:t>se deposita </a:t>
            </a:r>
            <a:r>
              <a:rPr lang="es-AR" sz="1800" dirty="0">
                <a:solidFill>
                  <a:srgbClr val="000000"/>
                </a:solidFill>
              </a:rPr>
              <a:t>una capa “colgante” de agua de lluvia, que en última instancia causa </a:t>
            </a:r>
            <a:r>
              <a:rPr lang="es-AR" sz="1800" dirty="0" smtClean="0">
                <a:solidFill>
                  <a:srgbClr val="000000"/>
                </a:solidFill>
              </a:rPr>
              <a:t>la inundación.</a:t>
            </a: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1800" dirty="0" smtClean="0">
                <a:solidFill>
                  <a:srgbClr val="000000"/>
                </a:solidFill>
              </a:rPr>
              <a:t>. </a:t>
            </a:r>
            <a:r>
              <a:rPr lang="es-AR" sz="1800" dirty="0">
                <a:solidFill>
                  <a:srgbClr val="000000"/>
                </a:solidFill>
              </a:rPr>
              <a:t>Se concluye, entonces, que lejos de ser perjudiciales, las inundaciones con agua </a:t>
            </a:r>
            <a:r>
              <a:rPr lang="es-AR" sz="1800" dirty="0" smtClean="0">
                <a:solidFill>
                  <a:srgbClr val="000000"/>
                </a:solidFill>
              </a:rPr>
              <a:t>no salina</a:t>
            </a:r>
            <a:r>
              <a:rPr lang="es-AR" sz="1800" dirty="0">
                <a:solidFill>
                  <a:srgbClr val="000000"/>
                </a:solidFill>
              </a:rPr>
              <a:t>, o de lluvia, representan un evento natural de la dinámica de estos suelos.	 </a:t>
            </a:r>
          </a:p>
          <a:p>
            <a:endParaRPr lang="es-AR" sz="1800" dirty="0"/>
          </a:p>
        </p:txBody>
      </p:sp>
    </p:spTree>
    <p:extLst>
      <p:ext uri="{BB962C8B-B14F-4D97-AF65-F5344CB8AC3E}">
        <p14:creationId xmlns:p14="http://schemas.microsoft.com/office/powerpoint/2010/main" val="30125240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sz="2000" b="1" dirty="0" smtClean="0">
                <a:latin typeface="Times New Roman"/>
              </a:rPr>
              <a:t>Modelo Conceptual que muestra el proceso de desestabilización estructural cuando </a:t>
            </a:r>
            <a:r>
              <a:rPr lang="es-AR" sz="2000" b="1" dirty="0">
                <a:latin typeface="Times New Roman"/>
              </a:rPr>
              <a:t>el </a:t>
            </a:r>
            <a:r>
              <a:rPr lang="es-AR" sz="2000" b="1" dirty="0" smtClean="0">
                <a:latin typeface="Times New Roman"/>
              </a:rPr>
              <a:t>suelo se </a:t>
            </a:r>
            <a:r>
              <a:rPr lang="es-AR" sz="2000" b="1" dirty="0">
                <a:latin typeface="Times New Roman"/>
              </a:rPr>
              <a:t>seca, y </a:t>
            </a:r>
            <a:r>
              <a:rPr lang="es-AR" sz="2000" b="1" dirty="0" smtClean="0">
                <a:latin typeface="Times New Roman"/>
              </a:rPr>
              <a:t>el proceso de recuperación estructural cuando se humedece (adaptado de Taboada </a:t>
            </a:r>
            <a:r>
              <a:rPr lang="es-AR" sz="2000" b="1" i="1" dirty="0">
                <a:latin typeface="Times New Roman"/>
              </a:rPr>
              <a:t>et </a:t>
            </a:r>
            <a:r>
              <a:rPr lang="es-AR" sz="2000" b="1" i="1" dirty="0" smtClean="0">
                <a:latin typeface="Times New Roman"/>
              </a:rPr>
              <a:t>al</a:t>
            </a:r>
            <a:r>
              <a:rPr lang="es-AR" sz="2000" b="1" dirty="0" smtClean="0">
                <a:latin typeface="Times New Roman"/>
              </a:rPr>
              <a:t>. 1999</a:t>
            </a:r>
            <a:r>
              <a:rPr lang="es-AR" sz="2000" b="1" dirty="0">
                <a:latin typeface="Times New Roman"/>
              </a:rPr>
              <a:t>).</a:t>
            </a:r>
            <a:endParaRPr lang="es-AR" sz="2000" b="1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6188318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84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04" y="1268760"/>
            <a:ext cx="8229600" cy="2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04" y="4423182"/>
            <a:ext cx="8315428" cy="2434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476400" y="404664"/>
            <a:ext cx="86409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AR" sz="1400" dirty="0">
                <a:solidFill>
                  <a:srgbClr val="000000"/>
                </a:solidFill>
              </a:rPr>
              <a:t>Variaciones de la humedad y de la porosidad total del suelo en </a:t>
            </a:r>
            <a:r>
              <a:rPr lang="es-AR" sz="1400" dirty="0" smtClean="0">
                <a:solidFill>
                  <a:srgbClr val="000000"/>
                </a:solidFill>
              </a:rPr>
              <a:t>situaciones bajo </a:t>
            </a:r>
            <a:r>
              <a:rPr lang="es-AR" sz="1400" dirty="0">
                <a:solidFill>
                  <a:srgbClr val="000000"/>
                </a:solidFill>
              </a:rPr>
              <a:t>clausura y bajo pastoreo continuo en el centro de la Depresión del Salado. </a:t>
            </a:r>
            <a:r>
              <a:rPr lang="es-AR" sz="1400" dirty="0" smtClean="0">
                <a:solidFill>
                  <a:srgbClr val="000000"/>
                </a:solidFill>
              </a:rPr>
              <a:t>Los asteriscos </a:t>
            </a:r>
            <a:r>
              <a:rPr lang="es-AR" sz="1400" dirty="0">
                <a:solidFill>
                  <a:srgbClr val="000000"/>
                </a:solidFill>
              </a:rPr>
              <a:t>(*) indican diferencias significativas (P &lt; 0,05) entre tratamientos (</a:t>
            </a:r>
            <a:r>
              <a:rPr lang="es-AR" sz="1400" dirty="0" smtClean="0">
                <a:solidFill>
                  <a:srgbClr val="000000"/>
                </a:solidFill>
              </a:rPr>
              <a:t>adaptado </a:t>
            </a:r>
            <a:r>
              <a:rPr lang="da-DK" sz="1400" dirty="0" smtClean="0">
                <a:solidFill>
                  <a:srgbClr val="000000"/>
                </a:solidFill>
              </a:rPr>
              <a:t>de </a:t>
            </a:r>
            <a:r>
              <a:rPr lang="da-DK" sz="1400" dirty="0">
                <a:solidFill>
                  <a:srgbClr val="000000"/>
                </a:solidFill>
              </a:rPr>
              <a:t>Taboada </a:t>
            </a:r>
            <a:r>
              <a:rPr lang="da-DK" sz="1400" i="1" dirty="0">
                <a:solidFill>
                  <a:srgbClr val="000000"/>
                </a:solidFill>
              </a:rPr>
              <a:t>et a</a:t>
            </a:r>
            <a:r>
              <a:rPr lang="da-DK" sz="1400" dirty="0">
                <a:solidFill>
                  <a:srgbClr val="000000"/>
                </a:solidFill>
              </a:rPr>
              <a:t>l. 1993).</a:t>
            </a:r>
            <a:endParaRPr lang="es-AR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1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28" y="1092977"/>
            <a:ext cx="5879158" cy="524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611560" y="404664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600" dirty="0">
                <a:solidFill>
                  <a:srgbClr val="000000"/>
                </a:solidFill>
              </a:rPr>
              <a:t>Volumen </a:t>
            </a:r>
            <a:r>
              <a:rPr lang="es-AR" sz="1600" dirty="0" smtClean="0">
                <a:solidFill>
                  <a:srgbClr val="000000"/>
                </a:solidFill>
              </a:rPr>
              <a:t>de poros </a:t>
            </a:r>
            <a:r>
              <a:rPr lang="es-AR" sz="1600" dirty="0">
                <a:solidFill>
                  <a:srgbClr val="000000"/>
                </a:solidFill>
              </a:rPr>
              <a:t>del </a:t>
            </a:r>
            <a:r>
              <a:rPr lang="es-AR" sz="1600" dirty="0" smtClean="0">
                <a:solidFill>
                  <a:srgbClr val="000000"/>
                </a:solidFill>
              </a:rPr>
              <a:t>suelo, diferenciado </a:t>
            </a:r>
            <a:r>
              <a:rPr lang="es-AR" sz="1600" dirty="0">
                <a:solidFill>
                  <a:srgbClr val="000000"/>
                </a:solidFill>
              </a:rPr>
              <a:t>por clases </a:t>
            </a:r>
            <a:r>
              <a:rPr lang="es-AR" sz="1600" dirty="0" smtClean="0">
                <a:solidFill>
                  <a:srgbClr val="000000"/>
                </a:solidFill>
              </a:rPr>
              <a:t>de tamaño</a:t>
            </a:r>
            <a:r>
              <a:rPr lang="es-AR" sz="1600" dirty="0">
                <a:solidFill>
                  <a:srgbClr val="000000"/>
                </a:solidFill>
              </a:rPr>
              <a:t>, en situaciones </a:t>
            </a:r>
            <a:r>
              <a:rPr lang="es-AR" sz="1600" dirty="0" smtClean="0">
                <a:solidFill>
                  <a:srgbClr val="000000"/>
                </a:solidFill>
              </a:rPr>
              <a:t>bajo clausura </a:t>
            </a:r>
            <a:r>
              <a:rPr lang="es-AR" sz="1600" dirty="0">
                <a:solidFill>
                  <a:srgbClr val="000000"/>
                </a:solidFill>
              </a:rPr>
              <a:t>y bajo pastoreo </a:t>
            </a:r>
            <a:r>
              <a:rPr lang="es-AR" sz="1600" dirty="0" smtClean="0">
                <a:solidFill>
                  <a:srgbClr val="000000"/>
                </a:solidFill>
              </a:rPr>
              <a:t>y dos </a:t>
            </a:r>
            <a:r>
              <a:rPr lang="es-AR" sz="1600" dirty="0">
                <a:solidFill>
                  <a:srgbClr val="000000"/>
                </a:solidFill>
              </a:rPr>
              <a:t>épocas del </a:t>
            </a:r>
            <a:r>
              <a:rPr lang="es-AR" sz="1600" dirty="0" smtClean="0">
                <a:solidFill>
                  <a:srgbClr val="000000"/>
                </a:solidFill>
              </a:rPr>
              <a:t>año (</a:t>
            </a:r>
            <a:r>
              <a:rPr lang="es-AR" sz="1600" dirty="0">
                <a:solidFill>
                  <a:srgbClr val="000000"/>
                </a:solidFill>
              </a:rPr>
              <a:t>adaptado de Taboada </a:t>
            </a:r>
            <a:r>
              <a:rPr lang="es-AR" sz="1600" i="1" dirty="0">
                <a:solidFill>
                  <a:srgbClr val="000000"/>
                </a:solidFill>
              </a:rPr>
              <a:t>et al</a:t>
            </a:r>
            <a:r>
              <a:rPr lang="es-AR" sz="1600" dirty="0" smtClean="0">
                <a:solidFill>
                  <a:srgbClr val="000000"/>
                </a:solidFill>
              </a:rPr>
              <a:t>. 1993</a:t>
            </a:r>
            <a:r>
              <a:rPr lang="es-AR" sz="1600" dirty="0">
                <a:solidFill>
                  <a:srgbClr val="00000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37622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41" y="1844824"/>
            <a:ext cx="8982459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39552" y="644495"/>
            <a:ext cx="83529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AR" sz="1400" dirty="0">
                <a:solidFill>
                  <a:srgbClr val="000000"/>
                </a:solidFill>
              </a:rPr>
              <a:t>Variación del diámetro ponderado de </a:t>
            </a:r>
            <a:r>
              <a:rPr lang="es-AR" sz="1400" dirty="0" smtClean="0">
                <a:solidFill>
                  <a:srgbClr val="000000"/>
                </a:solidFill>
              </a:rPr>
              <a:t>agregados </a:t>
            </a:r>
            <a:r>
              <a:rPr lang="es-AR" sz="1400" dirty="0">
                <a:solidFill>
                  <a:srgbClr val="000000"/>
                </a:solidFill>
              </a:rPr>
              <a:t>(DMP) en situaciones </a:t>
            </a:r>
            <a:r>
              <a:rPr lang="es-AR" sz="1400" dirty="0" smtClean="0">
                <a:solidFill>
                  <a:srgbClr val="000000"/>
                </a:solidFill>
              </a:rPr>
              <a:t>bajo clausura </a:t>
            </a:r>
            <a:r>
              <a:rPr lang="es-AR" sz="1400" dirty="0">
                <a:solidFill>
                  <a:srgbClr val="000000"/>
                </a:solidFill>
              </a:rPr>
              <a:t>y bajo pastoreo en la </a:t>
            </a:r>
            <a:r>
              <a:rPr lang="es-AR" sz="1400" dirty="0" smtClean="0">
                <a:solidFill>
                  <a:srgbClr val="000000"/>
                </a:solidFill>
              </a:rPr>
              <a:t>Pampa Deprimida</a:t>
            </a:r>
            <a:r>
              <a:rPr lang="es-AR" sz="1400" dirty="0">
                <a:solidFill>
                  <a:srgbClr val="000000"/>
                </a:solidFill>
              </a:rPr>
              <a:t>. Las barras indican los </a:t>
            </a:r>
            <a:r>
              <a:rPr lang="es-AR" sz="1400" dirty="0" smtClean="0">
                <a:solidFill>
                  <a:srgbClr val="000000"/>
                </a:solidFill>
              </a:rPr>
              <a:t>errores estándar </a:t>
            </a:r>
            <a:r>
              <a:rPr lang="es-AR" sz="1400" dirty="0">
                <a:solidFill>
                  <a:srgbClr val="000000"/>
                </a:solidFill>
              </a:rPr>
              <a:t>de las medias (adaptado de Taboada </a:t>
            </a:r>
            <a:r>
              <a:rPr lang="es-AR" sz="1400" i="1" dirty="0">
                <a:solidFill>
                  <a:srgbClr val="000000"/>
                </a:solidFill>
              </a:rPr>
              <a:t>et al</a:t>
            </a:r>
            <a:r>
              <a:rPr lang="es-AR" sz="1400" dirty="0">
                <a:solidFill>
                  <a:srgbClr val="000000"/>
                </a:solidFill>
              </a:rPr>
              <a:t>. 1999).</a:t>
            </a:r>
          </a:p>
        </p:txBody>
      </p:sp>
    </p:spTree>
    <p:extLst>
      <p:ext uri="{BB962C8B-B14F-4D97-AF65-F5344CB8AC3E}">
        <p14:creationId xmlns:p14="http://schemas.microsoft.com/office/powerpoint/2010/main" val="50638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" y="2348880"/>
            <a:ext cx="8964488" cy="4369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73088" y="404664"/>
            <a:ext cx="828092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AR" sz="2000" b="1" dirty="0" smtClean="0">
                <a:solidFill>
                  <a:srgbClr val="000000"/>
                </a:solidFill>
              </a:rPr>
              <a:t>Modelo Conceptual </a:t>
            </a:r>
            <a:r>
              <a:rPr lang="es-AR" b="1" dirty="0">
                <a:solidFill>
                  <a:srgbClr val="000000"/>
                </a:solidFill>
              </a:rPr>
              <a:t>describe el </a:t>
            </a:r>
            <a:r>
              <a:rPr lang="es-AR" b="1" dirty="0" smtClean="0">
                <a:solidFill>
                  <a:srgbClr val="000000"/>
                </a:solidFill>
              </a:rPr>
              <a:t>proceso </a:t>
            </a:r>
            <a:r>
              <a:rPr lang="es-AR" b="1" dirty="0">
                <a:solidFill>
                  <a:srgbClr val="000000"/>
                </a:solidFill>
              </a:rPr>
              <a:t>de </a:t>
            </a:r>
            <a:r>
              <a:rPr lang="es-AR" b="1" dirty="0" smtClean="0">
                <a:solidFill>
                  <a:srgbClr val="000000"/>
                </a:solidFill>
              </a:rPr>
              <a:t>expansión </a:t>
            </a:r>
            <a:r>
              <a:rPr lang="es-AR" b="1" dirty="0">
                <a:solidFill>
                  <a:srgbClr val="000000"/>
                </a:solidFill>
              </a:rPr>
              <a:t>volumétrica del </a:t>
            </a:r>
            <a:r>
              <a:rPr lang="es-AR" b="1" dirty="0" smtClean="0">
                <a:solidFill>
                  <a:srgbClr val="000000"/>
                </a:solidFill>
              </a:rPr>
              <a:t>suelo a causa </a:t>
            </a:r>
            <a:r>
              <a:rPr lang="es-AR" b="1" dirty="0">
                <a:solidFill>
                  <a:srgbClr val="000000"/>
                </a:solidFill>
              </a:rPr>
              <a:t>del aire entrampado.</a:t>
            </a:r>
            <a:r>
              <a:rPr lang="es-AR" dirty="0">
                <a:solidFill>
                  <a:srgbClr val="000000"/>
                </a:solidFill>
              </a:rPr>
              <a:t> </a:t>
            </a:r>
            <a:r>
              <a:rPr lang="es-AR" sz="1400" dirty="0" smtClean="0">
                <a:solidFill>
                  <a:srgbClr val="000000"/>
                </a:solidFill>
              </a:rPr>
              <a:t>a</a:t>
            </a:r>
            <a:r>
              <a:rPr lang="es-AR" sz="1400" dirty="0">
                <a:solidFill>
                  <a:srgbClr val="000000"/>
                </a:solidFill>
              </a:rPr>
              <a:t>) antes de la inundación (</a:t>
            </a:r>
            <a:r>
              <a:rPr lang="es-AR" sz="1400" dirty="0" err="1">
                <a:solidFill>
                  <a:srgbClr val="000000"/>
                </a:solidFill>
              </a:rPr>
              <a:t>before</a:t>
            </a:r>
            <a:r>
              <a:rPr lang="es-AR" sz="1400" dirty="0">
                <a:solidFill>
                  <a:srgbClr val="000000"/>
                </a:solidFill>
              </a:rPr>
              <a:t> </a:t>
            </a:r>
            <a:r>
              <a:rPr lang="es-AR" sz="1400" dirty="0" err="1">
                <a:solidFill>
                  <a:srgbClr val="000000"/>
                </a:solidFill>
              </a:rPr>
              <a:t>ponding</a:t>
            </a:r>
            <a:r>
              <a:rPr lang="es-AR" sz="1400" dirty="0">
                <a:solidFill>
                  <a:srgbClr val="000000"/>
                </a:solidFill>
              </a:rPr>
              <a:t>): </a:t>
            </a:r>
            <a:r>
              <a:rPr lang="es-AR" sz="1400" dirty="0" smtClean="0">
                <a:solidFill>
                  <a:srgbClr val="000000"/>
                </a:solidFill>
              </a:rPr>
              <a:t>existen movimientos </a:t>
            </a:r>
            <a:r>
              <a:rPr lang="es-AR" sz="1400" dirty="0">
                <a:solidFill>
                  <a:srgbClr val="000000"/>
                </a:solidFill>
              </a:rPr>
              <a:t>libres de agua y aire en todo el perfil (sistema </a:t>
            </a:r>
            <a:r>
              <a:rPr lang="es-AR" sz="1400" dirty="0" err="1">
                <a:solidFill>
                  <a:srgbClr val="000000"/>
                </a:solidFill>
              </a:rPr>
              <a:t>bio</a:t>
            </a:r>
            <a:r>
              <a:rPr lang="es-AR" sz="1400" dirty="0">
                <a:solidFill>
                  <a:srgbClr val="000000"/>
                </a:solidFill>
              </a:rPr>
              <a:t>-abierto); b) durante </a:t>
            </a:r>
            <a:r>
              <a:rPr lang="es-AR" sz="1400" dirty="0" smtClean="0">
                <a:solidFill>
                  <a:srgbClr val="000000"/>
                </a:solidFill>
              </a:rPr>
              <a:t>la inundación </a:t>
            </a:r>
            <a:r>
              <a:rPr lang="es-AR" sz="1400" dirty="0">
                <a:solidFill>
                  <a:srgbClr val="000000"/>
                </a:solidFill>
              </a:rPr>
              <a:t>(</a:t>
            </a:r>
            <a:r>
              <a:rPr lang="es-AR" sz="1400" dirty="0" err="1">
                <a:solidFill>
                  <a:srgbClr val="000000"/>
                </a:solidFill>
              </a:rPr>
              <a:t>during</a:t>
            </a:r>
            <a:r>
              <a:rPr lang="es-AR" sz="1400" dirty="0">
                <a:solidFill>
                  <a:srgbClr val="000000"/>
                </a:solidFill>
              </a:rPr>
              <a:t> </a:t>
            </a:r>
            <a:r>
              <a:rPr lang="es-AR" sz="1400" dirty="0" err="1">
                <a:solidFill>
                  <a:srgbClr val="000000"/>
                </a:solidFill>
              </a:rPr>
              <a:t>ponding</a:t>
            </a:r>
            <a:r>
              <a:rPr lang="es-AR" sz="1400" dirty="0" smtClean="0">
                <a:solidFill>
                  <a:srgbClr val="000000"/>
                </a:solidFill>
              </a:rPr>
              <a:t>): el </a:t>
            </a:r>
            <a:r>
              <a:rPr lang="es-AR" sz="1400" dirty="0">
                <a:solidFill>
                  <a:srgbClr val="000000"/>
                </a:solidFill>
              </a:rPr>
              <a:t>hinchamiento del suelo por aire entrampado dentro de </a:t>
            </a:r>
            <a:r>
              <a:rPr lang="es-AR" sz="1400" dirty="0" smtClean="0">
                <a:solidFill>
                  <a:srgbClr val="000000"/>
                </a:solidFill>
              </a:rPr>
              <a:t>una napa </a:t>
            </a:r>
            <a:r>
              <a:rPr lang="es-AR" sz="1400" dirty="0">
                <a:solidFill>
                  <a:srgbClr val="000000"/>
                </a:solidFill>
              </a:rPr>
              <a:t>colgante (</a:t>
            </a:r>
            <a:r>
              <a:rPr lang="es-AR" sz="1400" dirty="0" err="1">
                <a:solidFill>
                  <a:srgbClr val="000000"/>
                </a:solidFill>
              </a:rPr>
              <a:t>perched</a:t>
            </a:r>
            <a:r>
              <a:rPr lang="es-AR" sz="1400" dirty="0">
                <a:solidFill>
                  <a:srgbClr val="000000"/>
                </a:solidFill>
              </a:rPr>
              <a:t> </a:t>
            </a:r>
            <a:r>
              <a:rPr lang="es-AR" sz="1400" dirty="0" err="1">
                <a:solidFill>
                  <a:srgbClr val="000000"/>
                </a:solidFill>
              </a:rPr>
              <a:t>water</a:t>
            </a:r>
            <a:r>
              <a:rPr lang="es-AR" sz="1400" dirty="0">
                <a:solidFill>
                  <a:srgbClr val="000000"/>
                </a:solidFill>
              </a:rPr>
              <a:t> </a:t>
            </a:r>
            <a:r>
              <a:rPr lang="es-AR" sz="1400" dirty="0" err="1">
                <a:solidFill>
                  <a:srgbClr val="000000"/>
                </a:solidFill>
              </a:rPr>
              <a:t>table</a:t>
            </a:r>
            <a:r>
              <a:rPr lang="es-AR" sz="1400" dirty="0">
                <a:solidFill>
                  <a:srgbClr val="000000"/>
                </a:solidFill>
              </a:rPr>
              <a:t>) sobre un horizonte </a:t>
            </a:r>
            <a:r>
              <a:rPr lang="es-AR" sz="1400" dirty="0" err="1">
                <a:solidFill>
                  <a:srgbClr val="000000"/>
                </a:solidFill>
              </a:rPr>
              <a:t>Btk</a:t>
            </a:r>
            <a:r>
              <a:rPr lang="es-AR" sz="1400" dirty="0">
                <a:solidFill>
                  <a:srgbClr val="000000"/>
                </a:solidFill>
              </a:rPr>
              <a:t> impermeable (sistema de </a:t>
            </a:r>
            <a:r>
              <a:rPr lang="es-AR" sz="1400" dirty="0" smtClean="0">
                <a:solidFill>
                  <a:srgbClr val="000000"/>
                </a:solidFill>
              </a:rPr>
              <a:t>aire ocluido</a:t>
            </a:r>
            <a:r>
              <a:rPr lang="es-AR" sz="1400" dirty="0">
                <a:solidFill>
                  <a:srgbClr val="000000"/>
                </a:solidFill>
              </a:rPr>
              <a:t>); c) después de la inundación (</a:t>
            </a:r>
            <a:r>
              <a:rPr lang="es-AR" sz="1400" dirty="0" err="1">
                <a:solidFill>
                  <a:srgbClr val="000000"/>
                </a:solidFill>
              </a:rPr>
              <a:t>after</a:t>
            </a:r>
            <a:r>
              <a:rPr lang="es-AR" sz="1400" dirty="0">
                <a:solidFill>
                  <a:srgbClr val="000000"/>
                </a:solidFill>
              </a:rPr>
              <a:t> </a:t>
            </a:r>
            <a:r>
              <a:rPr lang="es-AR" sz="1400" dirty="0" err="1">
                <a:solidFill>
                  <a:srgbClr val="000000"/>
                </a:solidFill>
              </a:rPr>
              <a:t>ponding</a:t>
            </a:r>
            <a:r>
              <a:rPr lang="es-AR" sz="1400" dirty="0">
                <a:solidFill>
                  <a:srgbClr val="000000"/>
                </a:solidFill>
              </a:rPr>
              <a:t>): contracción del suelo luego de </a:t>
            </a:r>
            <a:r>
              <a:rPr lang="es-AR" sz="1400" dirty="0" smtClean="0">
                <a:solidFill>
                  <a:srgbClr val="000000"/>
                </a:solidFill>
              </a:rPr>
              <a:t>los descensos </a:t>
            </a:r>
            <a:r>
              <a:rPr lang="es-AR" sz="1400" dirty="0">
                <a:solidFill>
                  <a:srgbClr val="000000"/>
                </a:solidFill>
              </a:rPr>
              <a:t>en las profundidades de la napa colgante y de la capa freática, y un </a:t>
            </a:r>
            <a:r>
              <a:rPr lang="es-AR" sz="1400" dirty="0" smtClean="0">
                <a:solidFill>
                  <a:srgbClr val="000000"/>
                </a:solidFill>
              </a:rPr>
              <a:t>rápido escape </a:t>
            </a:r>
            <a:r>
              <a:rPr lang="es-AR" sz="1400" dirty="0">
                <a:solidFill>
                  <a:srgbClr val="000000"/>
                </a:solidFill>
              </a:rPr>
              <a:t>de aire hacia la atmósfera (Taboada </a:t>
            </a:r>
            <a:r>
              <a:rPr lang="es-AR" sz="1400" i="1" dirty="0">
                <a:solidFill>
                  <a:srgbClr val="000000"/>
                </a:solidFill>
              </a:rPr>
              <a:t>et al</a:t>
            </a:r>
            <a:r>
              <a:rPr lang="es-AR" sz="1400" dirty="0">
                <a:solidFill>
                  <a:srgbClr val="000000"/>
                </a:solidFill>
              </a:rPr>
              <a:t>. 2001</a:t>
            </a:r>
            <a:r>
              <a:rPr lang="es-AR" sz="1400" dirty="0" smtClean="0">
                <a:solidFill>
                  <a:srgbClr val="000000"/>
                </a:solidFill>
              </a:rPr>
              <a:t>). Cuando </a:t>
            </a:r>
            <a:r>
              <a:rPr lang="es-AR" sz="1400" dirty="0">
                <a:solidFill>
                  <a:srgbClr val="000000"/>
                </a:solidFill>
              </a:rPr>
              <a:t>la capa freática se encuentra alejada de la superficie, como es usual </a:t>
            </a:r>
            <a:r>
              <a:rPr lang="es-AR" sz="1400" dirty="0" smtClean="0">
                <a:solidFill>
                  <a:srgbClr val="000000"/>
                </a:solidFill>
              </a:rPr>
              <a:t>al </a:t>
            </a:r>
            <a:endParaRPr lang="es-AR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46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AR" sz="2000" dirty="0" smtClean="0"/>
              <a:t>PRACTICAS DE MANEJO EN CAMPOS ANEGABLES</a:t>
            </a:r>
            <a:endParaRPr lang="es-AR" sz="2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AR" sz="2000" dirty="0" smtClean="0"/>
              <a:t>CONSIDERAR: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AR" sz="2000" dirty="0" smtClean="0"/>
              <a:t>Origen de los anegamientos: superficial-profundo.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AR" sz="2000" dirty="0" smtClean="0"/>
              <a:t>Calidad del Agua de inundación: dulce o salina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AR" sz="2000" dirty="0" smtClean="0"/>
              <a:t>Posición en el Paisaje: tendido ( ½ Loma) alto, tendido ( ½ Loma) bajo, bajo.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AR" sz="2000" dirty="0" smtClean="0"/>
              <a:t>Características de los suelos: drenaje, presencia de </a:t>
            </a:r>
            <a:r>
              <a:rPr lang="es-AR" sz="2000" dirty="0" err="1" smtClean="0"/>
              <a:t>Na</a:t>
            </a:r>
            <a:r>
              <a:rPr lang="es-AR" sz="2000" dirty="0" smtClean="0"/>
              <a:t>+ o sales.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AR" sz="2000" dirty="0" smtClean="0"/>
              <a:t>Riesgo Hídrico: frecuencia y permanencia del anegamiento.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AR" sz="2000" dirty="0" smtClean="0"/>
              <a:t>Posibilidad de manejo de excedentes : condiciones del relieve ( pendiente).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AR" sz="2000" dirty="0" smtClean="0"/>
              <a:t>Contexto socio-económico</a:t>
            </a:r>
          </a:p>
          <a:p>
            <a:pPr>
              <a:buFont typeface="Wingdings" panose="05000000000000000000" pitchFamily="2" charset="2"/>
              <a:buChar char="§"/>
            </a:pPr>
            <a:endParaRPr lang="es-AR" sz="2000" dirty="0"/>
          </a:p>
        </p:txBody>
      </p:sp>
    </p:spTree>
    <p:extLst>
      <p:ext uri="{BB962C8B-B14F-4D97-AF65-F5344CB8AC3E}">
        <p14:creationId xmlns:p14="http://schemas.microsoft.com/office/powerpoint/2010/main" val="145184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5557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AR" sz="2000" dirty="0" smtClean="0"/>
              <a:t>MANEJO DEL AGUA</a:t>
            </a:r>
            <a:endParaRPr lang="es-AR" sz="2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166592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endParaRPr lang="es-AR" sz="20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s-AR" sz="2000" dirty="0" smtClean="0"/>
              <a:t>INFRAESTRUCTURA: </a:t>
            </a:r>
          </a:p>
          <a:p>
            <a:pPr marL="0" indent="0">
              <a:buNone/>
            </a:pPr>
            <a:r>
              <a:rPr lang="es-AR" sz="2000" dirty="0" smtClean="0"/>
              <a:t>Canales y Reservorios; Protección de Ciudades; Rutas y Caminos; Ferroviaria.</a:t>
            </a:r>
          </a:p>
          <a:p>
            <a:pPr marL="0" indent="0">
              <a:buNone/>
            </a:pPr>
            <a:endParaRPr lang="es-AR" sz="2000" dirty="0"/>
          </a:p>
          <a:p>
            <a:pPr marL="0" indent="0">
              <a:buNone/>
            </a:pPr>
            <a:endParaRPr lang="es-AR" sz="2000" dirty="0" smtClean="0"/>
          </a:p>
          <a:p>
            <a:pPr>
              <a:buFont typeface="Wingdings" panose="05000000000000000000" pitchFamily="2" charset="2"/>
              <a:buChar char="q"/>
            </a:pPr>
            <a:endParaRPr lang="es-AR" sz="20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s-AR" sz="2000" dirty="0" smtClean="0"/>
              <a:t>MICROHIDRAULICA.</a:t>
            </a:r>
          </a:p>
          <a:p>
            <a:pPr marL="0" indent="0">
              <a:buNone/>
            </a:pPr>
            <a:r>
              <a:rPr lang="es-AR" sz="2000" dirty="0" smtClean="0"/>
              <a:t>Badenes Bordeados</a:t>
            </a:r>
          </a:p>
          <a:p>
            <a:pPr marL="0" indent="0">
              <a:buNone/>
            </a:pPr>
            <a:endParaRPr lang="es-AR" sz="2000" dirty="0"/>
          </a:p>
          <a:p>
            <a:pPr marL="0" indent="0">
              <a:buNone/>
            </a:pPr>
            <a:endParaRPr lang="es-AR" sz="2000" dirty="0"/>
          </a:p>
        </p:txBody>
      </p:sp>
    </p:spTree>
    <p:extLst>
      <p:ext uri="{BB962C8B-B14F-4D97-AF65-F5344CB8AC3E}">
        <p14:creationId xmlns:p14="http://schemas.microsoft.com/office/powerpoint/2010/main" val="95771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80"/>
          </a:xfrm>
        </p:spPr>
        <p:txBody>
          <a:bodyPr/>
          <a:lstStyle/>
          <a:p>
            <a:endParaRPr lang="es-AR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67" y="1590377"/>
            <a:ext cx="1637928" cy="233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95536" y="4076300"/>
            <a:ext cx="22322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400" dirty="0" smtClean="0">
                <a:solidFill>
                  <a:srgbClr val="000000"/>
                </a:solidFill>
              </a:rPr>
              <a:t>Saturado por unos </a:t>
            </a:r>
            <a:r>
              <a:rPr lang="es-AR" sz="1400" dirty="0" err="1" smtClean="0">
                <a:solidFill>
                  <a:srgbClr val="000000"/>
                </a:solidFill>
              </a:rPr>
              <a:t>dias</a:t>
            </a:r>
            <a:r>
              <a:rPr lang="es-AR" sz="1400" dirty="0" smtClean="0">
                <a:solidFill>
                  <a:srgbClr val="000000"/>
                </a:solidFill>
              </a:rPr>
              <a:t>. </a:t>
            </a:r>
            <a:r>
              <a:rPr lang="es-AR" sz="1400" dirty="0" err="1" smtClean="0">
                <a:solidFill>
                  <a:srgbClr val="000000"/>
                </a:solidFill>
              </a:rPr>
              <a:t>Hdo</a:t>
            </a:r>
            <a:r>
              <a:rPr lang="es-AR" sz="1400" dirty="0" smtClean="0">
                <a:solidFill>
                  <a:srgbClr val="000000"/>
                </a:solidFill>
              </a:rPr>
              <a:t> varios meses.</a:t>
            </a:r>
          </a:p>
          <a:p>
            <a:r>
              <a:rPr lang="es-AR" sz="1400" dirty="0" smtClean="0">
                <a:solidFill>
                  <a:srgbClr val="000000"/>
                </a:solidFill>
              </a:rPr>
              <a:t>Presencia de </a:t>
            </a:r>
            <a:r>
              <a:rPr lang="es-AR" sz="1400" dirty="0" err="1">
                <a:solidFill>
                  <a:srgbClr val="000000"/>
                </a:solidFill>
              </a:rPr>
              <a:t>C</a:t>
            </a:r>
            <a:r>
              <a:rPr lang="es-AR" sz="1400" dirty="0" err="1" smtClean="0">
                <a:solidFill>
                  <a:srgbClr val="000000"/>
                </a:solidFill>
              </a:rPr>
              <a:t>utanes</a:t>
            </a:r>
            <a:r>
              <a:rPr lang="es-AR" sz="1400" dirty="0" smtClean="0">
                <a:solidFill>
                  <a:srgbClr val="000000"/>
                </a:solidFill>
              </a:rPr>
              <a:t> de Mn: el Mn reducido migra del interior de los agregados  y en contacto con los </a:t>
            </a:r>
            <a:r>
              <a:rPr lang="es-AR" sz="1400" dirty="0" err="1" smtClean="0">
                <a:solidFill>
                  <a:srgbClr val="000000"/>
                </a:solidFill>
              </a:rPr>
              <a:t>macroporos</a:t>
            </a:r>
            <a:r>
              <a:rPr lang="es-AR" sz="1400" dirty="0" smtClean="0">
                <a:solidFill>
                  <a:srgbClr val="000000"/>
                </a:solidFill>
              </a:rPr>
              <a:t> secos forma los </a:t>
            </a:r>
            <a:r>
              <a:rPr lang="es-AR" sz="1400" dirty="0" err="1" smtClean="0">
                <a:solidFill>
                  <a:srgbClr val="000000"/>
                </a:solidFill>
              </a:rPr>
              <a:t>cutanes</a:t>
            </a:r>
            <a:r>
              <a:rPr lang="es-AR" sz="1400" dirty="0" smtClean="0">
                <a:solidFill>
                  <a:srgbClr val="000000"/>
                </a:solidFill>
              </a:rPr>
              <a:t>.</a:t>
            </a:r>
            <a:endParaRPr lang="es-AR" sz="1400" dirty="0">
              <a:solidFill>
                <a:srgbClr val="000000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107" y="1544746"/>
            <a:ext cx="1525928" cy="229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3399876" y="3982496"/>
            <a:ext cx="22860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400" dirty="0" smtClean="0">
                <a:solidFill>
                  <a:srgbClr val="000000"/>
                </a:solidFill>
              </a:rPr>
              <a:t>Saturado por unos días pero con bastante frecuencia.</a:t>
            </a:r>
            <a:endParaRPr lang="es-AR" sz="1400" dirty="0">
              <a:solidFill>
                <a:srgbClr val="000000"/>
              </a:solidFill>
            </a:endParaRPr>
          </a:p>
          <a:p>
            <a:r>
              <a:rPr lang="es-AR" sz="1400" dirty="0">
                <a:solidFill>
                  <a:srgbClr val="000000"/>
                </a:solidFill>
              </a:rPr>
              <a:t>Interior de agregados </a:t>
            </a:r>
            <a:r>
              <a:rPr lang="es-AR" sz="1400" dirty="0" smtClean="0">
                <a:solidFill>
                  <a:srgbClr val="000000"/>
                </a:solidFill>
              </a:rPr>
              <a:t>decolorado: migran el Mn y el Fe reducidos  conformando motas de bajo croma.</a:t>
            </a:r>
          </a:p>
          <a:p>
            <a:r>
              <a:rPr lang="es-AR" sz="1400" dirty="0" smtClean="0">
                <a:solidFill>
                  <a:srgbClr val="000000"/>
                </a:solidFill>
              </a:rPr>
              <a:t>En el exterior de los agregados precipita el Fe+++  y se lava el Mn++. </a:t>
            </a:r>
            <a:endParaRPr lang="es-AR" sz="1400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086" y="1515442"/>
            <a:ext cx="1477323" cy="218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6407734" y="3982496"/>
            <a:ext cx="196802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400" dirty="0" smtClean="0"/>
              <a:t>Largos períodos de saturación con agua. Superficie </a:t>
            </a:r>
            <a:r>
              <a:rPr lang="es-AR" sz="1400" dirty="0"/>
              <a:t>de agregados </a:t>
            </a:r>
            <a:r>
              <a:rPr lang="es-AR" sz="1400" dirty="0" smtClean="0"/>
              <a:t>totalmente decolorados</a:t>
            </a:r>
            <a:r>
              <a:rPr lang="es-AR" sz="1400" dirty="0"/>
              <a:t>. </a:t>
            </a:r>
            <a:endParaRPr lang="es-AR" sz="1400" dirty="0" smtClean="0"/>
          </a:p>
          <a:p>
            <a:r>
              <a:rPr lang="es-AR" sz="1400" dirty="0" smtClean="0"/>
              <a:t>Matriz decolorada  con Croma menor a 2.</a:t>
            </a:r>
            <a:endParaRPr lang="es-AR" sz="1400" dirty="0"/>
          </a:p>
          <a:p>
            <a:r>
              <a:rPr lang="es-AR" sz="1400" dirty="0" smtClean="0"/>
              <a:t>Concreciones de Fe+++ entre el interior y exterior de agregados</a:t>
            </a:r>
            <a:endParaRPr lang="es-AR" sz="1400" dirty="0"/>
          </a:p>
        </p:txBody>
      </p:sp>
      <p:sp>
        <p:nvSpPr>
          <p:cNvPr id="10" name="9 Rectángulo"/>
          <p:cNvSpPr/>
          <p:nvPr/>
        </p:nvSpPr>
        <p:spPr>
          <a:xfrm>
            <a:off x="465664" y="1052736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>
                <a:solidFill>
                  <a:srgbClr val="000000"/>
                </a:solidFill>
              </a:rPr>
              <a:t>Leve </a:t>
            </a:r>
            <a:r>
              <a:rPr lang="es-AR" dirty="0" err="1" smtClean="0">
                <a:solidFill>
                  <a:srgbClr val="000000"/>
                </a:solidFill>
              </a:rPr>
              <a:t>Hidromorfismo</a:t>
            </a:r>
            <a:endParaRPr lang="es-AR" dirty="0">
              <a:solidFill>
                <a:srgbClr val="000000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3256430" y="982067"/>
            <a:ext cx="27812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dirty="0" err="1" smtClean="0">
                <a:solidFill>
                  <a:srgbClr val="000000"/>
                </a:solidFill>
              </a:rPr>
              <a:t>Mod</a:t>
            </a:r>
            <a:r>
              <a:rPr lang="es-AR" dirty="0" smtClean="0">
                <a:solidFill>
                  <a:srgbClr val="000000"/>
                </a:solidFill>
              </a:rPr>
              <a:t>. </a:t>
            </a:r>
            <a:r>
              <a:rPr lang="es-AR" dirty="0" err="1" smtClean="0">
                <a:solidFill>
                  <a:srgbClr val="000000"/>
                </a:solidFill>
              </a:rPr>
              <a:t>Hidromorfismo</a:t>
            </a:r>
            <a:r>
              <a:rPr lang="es-AR" dirty="0" smtClean="0">
                <a:solidFill>
                  <a:srgbClr val="000000"/>
                </a:solidFill>
              </a:rPr>
              <a:t>.</a:t>
            </a:r>
          </a:p>
          <a:p>
            <a:r>
              <a:rPr lang="es-AR" sz="1400" dirty="0" err="1" smtClean="0">
                <a:solidFill>
                  <a:srgbClr val="000000"/>
                </a:solidFill>
              </a:rPr>
              <a:t>Pseudo</a:t>
            </a:r>
            <a:r>
              <a:rPr lang="es-AR" sz="1400" dirty="0" smtClean="0">
                <a:solidFill>
                  <a:srgbClr val="000000"/>
                </a:solidFill>
              </a:rPr>
              <a:t> Gley poco desarrollado</a:t>
            </a:r>
            <a:endParaRPr lang="es-AR" sz="1400" dirty="0">
              <a:solidFill>
                <a:srgbClr val="000000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6119605" y="930667"/>
            <a:ext cx="25442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/>
              <a:t>Severo </a:t>
            </a:r>
            <a:r>
              <a:rPr lang="es-AR" dirty="0" err="1" smtClean="0"/>
              <a:t>Hidromorfismo</a:t>
            </a:r>
            <a:r>
              <a:rPr lang="es-AR" dirty="0" smtClean="0"/>
              <a:t>.</a:t>
            </a:r>
          </a:p>
          <a:p>
            <a:pPr algn="ctr"/>
            <a:r>
              <a:rPr lang="es-AR" sz="1400" dirty="0" err="1" smtClean="0"/>
              <a:t>Pseudo</a:t>
            </a:r>
            <a:r>
              <a:rPr lang="es-AR" sz="1400" dirty="0" smtClean="0"/>
              <a:t> Gley</a:t>
            </a:r>
            <a:endParaRPr lang="es-AR" sz="1400" dirty="0"/>
          </a:p>
        </p:txBody>
      </p:sp>
    </p:spTree>
    <p:extLst>
      <p:ext uri="{BB962C8B-B14F-4D97-AF65-F5344CB8AC3E}">
        <p14:creationId xmlns:p14="http://schemas.microsoft.com/office/powerpoint/2010/main" val="25815952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848872" cy="60486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260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992888" cy="561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40768"/>
            <a:ext cx="3368154" cy="3418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962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507288" cy="1371600"/>
          </a:xfrm>
        </p:spPr>
        <p:txBody>
          <a:bodyPr/>
          <a:lstStyle/>
          <a:p>
            <a:pPr algn="ctr"/>
            <a:r>
              <a:rPr lang="es-ES" altLang="es-AR" sz="2400" dirty="0" smtClean="0">
                <a:latin typeface="Arial Black" pitchFamily="34" charset="0"/>
              </a:rPr>
              <a:t>Ordenamiento </a:t>
            </a:r>
            <a:r>
              <a:rPr lang="es-ES" altLang="es-AR" sz="2400" dirty="0">
                <a:latin typeface="Arial Black" pitchFamily="34" charset="0"/>
              </a:rPr>
              <a:t>del escurrimiento superficial: “Badenes Bordeados”</a:t>
            </a:r>
            <a:endParaRPr lang="es-AR" sz="24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71302" y="1671191"/>
            <a:ext cx="7921625" cy="954107"/>
          </a:xfrm>
          <a:prstGeom prst="rect">
            <a:avLst/>
          </a:prstGeom>
          <a:gradFill rotWithShape="1">
            <a:gsLst>
              <a:gs pos="0">
                <a:srgbClr val="CCFFFF"/>
              </a:gs>
              <a:gs pos="100000">
                <a:srgbClr val="CCFFFF">
                  <a:gamma/>
                  <a:shade val="76078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s-ES" altLang="es-AR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Pequeñas estructuras de tierras que ordenan y conducen el escurrimiento superficial en áreas planas respetando el drenaje natural</a:t>
            </a:r>
            <a:r>
              <a:rPr lang="es-ES" altLang="es-AR" b="1" kern="0" dirty="0">
                <a:solidFill>
                  <a:srgbClr val="000000"/>
                </a:solidFill>
              </a:rPr>
              <a:t>. No se modifica la pendiente natural del terreno</a:t>
            </a:r>
            <a:endParaRPr kumimoji="0" lang="es-ES" altLang="es-AR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35556" y="2917706"/>
            <a:ext cx="7416800" cy="707886"/>
          </a:xfrm>
          <a:prstGeom prst="rect">
            <a:avLst/>
          </a:prstGeom>
          <a:gradFill rotWithShape="1">
            <a:gsLst>
              <a:gs pos="0">
                <a:srgbClr val="CCFFFF"/>
              </a:gs>
              <a:gs pos="100000">
                <a:srgbClr val="CCFFFF">
                  <a:gamma/>
                  <a:shade val="76078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A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Disminuyen el riesgo hídrico y mejoran la oportunidad de uso de lotes anegables.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827606" y="3789040"/>
            <a:ext cx="7632700" cy="1323439"/>
          </a:xfrm>
          <a:prstGeom prst="rect">
            <a:avLst/>
          </a:prstGeom>
          <a:gradFill rotWithShape="1">
            <a:gsLst>
              <a:gs pos="0">
                <a:srgbClr val="CCFFFF"/>
              </a:gs>
              <a:gs pos="100000">
                <a:srgbClr val="CCFFFF">
                  <a:gamma/>
                  <a:shade val="76078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A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El escurrimiento </a:t>
            </a:r>
            <a:r>
              <a:rPr kumimoji="0" lang="es-ES" altLang="es-AR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mantiforme</a:t>
            </a:r>
            <a:r>
              <a:rPr kumimoji="0" lang="es-ES" altLang="es-A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de áreas planas se concentra aumentado su Energía Cinética y la velocidad de evacuación. No obstante por mayor distancia L ( recorrido del agua ) el TC aumenta.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90054" y="5301208"/>
            <a:ext cx="7632700" cy="1323439"/>
          </a:xfrm>
          <a:prstGeom prst="rect">
            <a:avLst/>
          </a:prstGeom>
          <a:gradFill rotWithShape="1">
            <a:gsLst>
              <a:gs pos="0">
                <a:srgbClr val="CCFFFF"/>
              </a:gs>
              <a:gs pos="100000">
                <a:srgbClr val="CCFFFF">
                  <a:gamma/>
                  <a:shade val="76078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altLang="es-AR" sz="2000" b="1" kern="0" dirty="0" smtClean="0">
                <a:solidFill>
                  <a:srgbClr val="000000"/>
                </a:solidFill>
              </a:rPr>
              <a:t>Debe acompañarse una mejora sustancial del tapiz vegetal ( siembra de </a:t>
            </a:r>
            <a:r>
              <a:rPr lang="es-ES" altLang="es-AR" sz="2000" b="1" kern="0" dirty="0" err="1" smtClean="0">
                <a:solidFill>
                  <a:srgbClr val="000000"/>
                </a:solidFill>
              </a:rPr>
              <a:t>spp</a:t>
            </a:r>
            <a:r>
              <a:rPr lang="es-ES" altLang="es-AR" sz="2000" b="1" kern="0" dirty="0" smtClean="0">
                <a:solidFill>
                  <a:srgbClr val="000000"/>
                </a:solidFill>
              </a:rPr>
              <a:t> adaptadas o manejo del C.N. ) para lograr mayor  EVT y así mejorar la condición antecedente de </a:t>
            </a:r>
            <a:r>
              <a:rPr lang="es-ES" altLang="es-AR" sz="2000" b="1" kern="0" dirty="0" err="1" smtClean="0">
                <a:solidFill>
                  <a:srgbClr val="000000"/>
                </a:solidFill>
              </a:rPr>
              <a:t>hdad</a:t>
            </a:r>
            <a:r>
              <a:rPr lang="es-ES" altLang="es-AR" sz="2000" b="1" kern="0" dirty="0" smtClean="0">
                <a:solidFill>
                  <a:srgbClr val="000000"/>
                </a:solidFill>
              </a:rPr>
              <a:t> de los suelos ante eventos de anegamiento o inundación.</a:t>
            </a:r>
            <a:endParaRPr kumimoji="0" lang="es-ES" altLang="es-AR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8242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904656"/>
          </a:xfrm>
        </p:spPr>
        <p:txBody>
          <a:bodyPr/>
          <a:lstStyle/>
          <a:p>
            <a:endParaRPr lang="es-A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6696744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359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23528"/>
          </a:xfrm>
        </p:spPr>
        <p:txBody>
          <a:bodyPr/>
          <a:lstStyle/>
          <a:p>
            <a:endParaRPr lang="es-AR" dirty="0"/>
          </a:p>
        </p:txBody>
      </p:sp>
      <p:pic>
        <p:nvPicPr>
          <p:cNvPr id="6" name="5 Marcador de contenido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96752"/>
            <a:ext cx="4392488" cy="5318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57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96752"/>
            <a:ext cx="4517654" cy="5397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628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lmina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516"/>
            <a:ext cx="9144000" cy="553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12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03249"/>
            <a:ext cx="6264696" cy="333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835534"/>
            <a:ext cx="6192688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988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50118"/>
            <a:ext cx="5328592" cy="638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309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4" name="Picture 4" descr="diapo3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7" t="7597" r="3542" b="1938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9959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AR" sz="2000" dirty="0" smtClean="0"/>
              <a:t>PROCESOS HIDROMORFICOS</a:t>
            </a:r>
            <a:endParaRPr lang="es-AR" sz="2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094584"/>
          </a:xfrm>
        </p:spPr>
        <p:txBody>
          <a:bodyPr/>
          <a:lstStyle/>
          <a:p>
            <a:pPr algn="just"/>
            <a:r>
              <a:rPr lang="es-AR" sz="2400" dirty="0"/>
              <a:t>Anegamiento: provocado por freática. </a:t>
            </a:r>
            <a:r>
              <a:rPr lang="es-AR" sz="2400" dirty="0" smtClean="0"/>
              <a:t>Puede provocar </a:t>
            </a:r>
            <a:r>
              <a:rPr lang="es-AR" sz="2400" dirty="0"/>
              <a:t>salinización y/o </a:t>
            </a:r>
            <a:r>
              <a:rPr lang="es-AR" sz="2400" dirty="0" err="1"/>
              <a:t>sodificación</a:t>
            </a:r>
            <a:r>
              <a:rPr lang="es-AR" sz="2400" dirty="0"/>
              <a:t> además de anoxia y </a:t>
            </a:r>
            <a:r>
              <a:rPr lang="es-AR" sz="2400" dirty="0" err="1"/>
              <a:t>transitabilidad</a:t>
            </a:r>
            <a:r>
              <a:rPr lang="es-AR" sz="2400" dirty="0"/>
              <a:t>.</a:t>
            </a:r>
          </a:p>
          <a:p>
            <a:pPr algn="just"/>
            <a:r>
              <a:rPr lang="es-AR" sz="2400" dirty="0"/>
              <a:t>Inundación: provocado por escurrimiento superficial de otras zonas. Torrencial-Aluvial-Encharcamiento. </a:t>
            </a:r>
            <a:r>
              <a:rPr lang="es-AR" sz="2400" dirty="0" err="1"/>
              <a:t>Tambien</a:t>
            </a:r>
            <a:r>
              <a:rPr lang="es-AR" sz="2400" dirty="0"/>
              <a:t> puede provocar salinización.</a:t>
            </a:r>
          </a:p>
          <a:p>
            <a:pPr algn="just"/>
            <a:r>
              <a:rPr lang="es-AR" sz="2400" dirty="0"/>
              <a:t>Sedimentación: </a:t>
            </a:r>
            <a:r>
              <a:rPr lang="es-AR" sz="2400" dirty="0" err="1"/>
              <a:t>depositación</a:t>
            </a:r>
            <a:r>
              <a:rPr lang="es-AR" sz="2400" dirty="0"/>
              <a:t> de materiales del suelo. Humedales</a:t>
            </a:r>
            <a:r>
              <a:rPr lang="es-A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98362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4" name="Picture 4" descr="diap2"/>
          <p:cNvPicPr>
            <a:picLocks noChangeAspect="1" noChangeArrowheads="1"/>
          </p:cNvPicPr>
          <p:nvPr/>
        </p:nvPicPr>
        <p:blipFill>
          <a:blip r:embed="rId2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" t="10249" r="9737" b="1808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58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2758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AR" sz="2000" dirty="0" smtClean="0"/>
              <a:t>MANEJO DE SUELOS</a:t>
            </a:r>
            <a:endParaRPr lang="es-AR" sz="2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5112568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AR" sz="2000" dirty="0" smtClean="0"/>
              <a:t>LABRANZAS.</a:t>
            </a:r>
          </a:p>
          <a:p>
            <a:pPr>
              <a:buFontTx/>
              <a:buChar char="-"/>
            </a:pPr>
            <a:r>
              <a:rPr lang="es-AR" sz="2000" dirty="0" smtClean="0"/>
              <a:t>Labranza Mínima ( Superficial con Disco ): en bajos o tendidos con piso para introducción de </a:t>
            </a:r>
            <a:r>
              <a:rPr lang="es-AR" sz="2000" dirty="0" err="1" smtClean="0"/>
              <a:t>spp</a:t>
            </a:r>
            <a:r>
              <a:rPr lang="es-AR" sz="2000" dirty="0" smtClean="0"/>
              <a:t> adaptadas.</a:t>
            </a:r>
          </a:p>
          <a:p>
            <a:pPr>
              <a:buFontTx/>
              <a:buChar char="-"/>
            </a:pPr>
            <a:r>
              <a:rPr lang="es-AR" sz="2000" dirty="0" smtClean="0"/>
              <a:t>Siembra Directa: en tendidos altos y bajos con piso,  para introducción de </a:t>
            </a:r>
            <a:r>
              <a:rPr lang="es-AR" sz="2000" dirty="0" err="1" smtClean="0"/>
              <a:t>spp</a:t>
            </a:r>
            <a:r>
              <a:rPr lang="es-AR" sz="2000" dirty="0" smtClean="0"/>
              <a:t> adaptadas.</a:t>
            </a:r>
          </a:p>
          <a:p>
            <a:pPr>
              <a:buFontTx/>
              <a:buChar char="-"/>
            </a:pPr>
            <a:r>
              <a:rPr lang="es-AR" sz="2000" dirty="0" smtClean="0"/>
              <a:t>Aflojamiento Superficial del Suelo ( Cincel 5-10 cm ): sobre campo natural o pasturas implantadas degradadas y compactadas.</a:t>
            </a:r>
          </a:p>
          <a:p>
            <a:pPr>
              <a:buFontTx/>
              <a:buChar char="-"/>
            </a:pPr>
            <a:r>
              <a:rPr lang="es-AR" sz="2000" dirty="0" smtClean="0"/>
              <a:t>Labranza Vertical Profunda ( Subsolado – Cincel ): solo en Lomas y ½ loma Alta. En bajos: efímera, falta de piso, oportunidad y potencia.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AR" sz="2000" dirty="0" smtClean="0"/>
              <a:t>FERTILIZACIÓN.</a:t>
            </a:r>
          </a:p>
          <a:p>
            <a:pPr marL="0" indent="0">
              <a:buNone/>
            </a:pPr>
            <a:r>
              <a:rPr lang="es-AR" sz="2000" dirty="0" smtClean="0"/>
              <a:t>Fosforada ( fosfato </a:t>
            </a:r>
            <a:r>
              <a:rPr lang="es-AR" sz="2000" dirty="0" err="1" smtClean="0"/>
              <a:t>diamónico</a:t>
            </a:r>
            <a:r>
              <a:rPr lang="es-AR" sz="2000" dirty="0" smtClean="0"/>
              <a:t> ) a fines del verano sobre campo natural o pastura implantada para el desarrollo de leguminosas. Nitrogenada ( urea )  a fines del invierno para adelantar el verano y favorecer gramíneas. Considerar condición de </a:t>
            </a:r>
            <a:r>
              <a:rPr lang="es-AR" sz="2000" dirty="0" err="1" smtClean="0"/>
              <a:t>sodicidad</a:t>
            </a:r>
            <a:r>
              <a:rPr lang="es-AR" sz="2000" dirty="0" smtClean="0"/>
              <a:t> y </a:t>
            </a:r>
            <a:r>
              <a:rPr lang="es-AR" sz="2000" dirty="0" err="1" smtClean="0"/>
              <a:t>anegabilidad</a:t>
            </a:r>
            <a:r>
              <a:rPr lang="es-AR" sz="2000" dirty="0" smtClean="0"/>
              <a:t>. </a:t>
            </a:r>
            <a:endParaRPr lang="es-AR" sz="2000" dirty="0"/>
          </a:p>
        </p:txBody>
      </p:sp>
    </p:spTree>
    <p:extLst>
      <p:ext uri="{BB962C8B-B14F-4D97-AF65-F5344CB8AC3E}">
        <p14:creationId xmlns:p14="http://schemas.microsoft.com/office/powerpoint/2010/main" val="395583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79208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AR" sz="2000" dirty="0" smtClean="0"/>
              <a:t>MANEJO DE LA VEGETACION</a:t>
            </a:r>
            <a:endParaRPr lang="es-AR" sz="2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0405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endParaRPr lang="es-AR" sz="20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s-AR" sz="2000" dirty="0" smtClean="0"/>
              <a:t>PASTOREO CONTROLADO.</a:t>
            </a:r>
          </a:p>
          <a:p>
            <a:pPr marL="0" indent="0" algn="just">
              <a:buNone/>
            </a:pPr>
            <a:r>
              <a:rPr lang="es-AR" sz="2000" dirty="0" smtClean="0"/>
              <a:t>Sobre campo natural o </a:t>
            </a:r>
            <a:r>
              <a:rPr lang="es-AR" sz="2000" dirty="0"/>
              <a:t>pasturas </a:t>
            </a:r>
            <a:r>
              <a:rPr lang="es-AR" sz="2000" dirty="0" smtClean="0"/>
              <a:t>implantadas. Mejora </a:t>
            </a:r>
            <a:r>
              <a:rPr lang="es-AR" sz="2000" dirty="0"/>
              <a:t>calidad y </a:t>
            </a:r>
            <a:r>
              <a:rPr lang="es-AR" sz="2000" dirty="0" smtClean="0"/>
              <a:t>cantidad </a:t>
            </a:r>
            <a:r>
              <a:rPr lang="es-AR" sz="2000" dirty="0"/>
              <a:t>de </a:t>
            </a:r>
            <a:r>
              <a:rPr lang="es-AR" sz="2000" dirty="0" smtClean="0"/>
              <a:t>cobertura evitando el sobre pastoreo del pastoreo continuo, mitiga compactación por </a:t>
            </a:r>
            <a:r>
              <a:rPr lang="es-AR" sz="2000" dirty="0"/>
              <a:t>pisoteo </a:t>
            </a:r>
            <a:r>
              <a:rPr lang="es-AR" sz="2000" dirty="0" smtClean="0"/>
              <a:t>por manejo  </a:t>
            </a:r>
            <a:r>
              <a:rPr lang="es-AR" sz="2000" dirty="0"/>
              <a:t>de animales</a:t>
            </a:r>
            <a:r>
              <a:rPr lang="es-AR" sz="2000" dirty="0" smtClean="0"/>
              <a:t>.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es-AR" sz="2000" dirty="0" smtClean="0"/>
          </a:p>
          <a:p>
            <a:pPr algn="just">
              <a:buFont typeface="Wingdings" panose="05000000000000000000" pitchFamily="2" charset="2"/>
              <a:buChar char="q"/>
            </a:pPr>
            <a:endParaRPr lang="es-AR" sz="2000" dirty="0" smtClean="0"/>
          </a:p>
          <a:p>
            <a:pPr algn="just">
              <a:buFont typeface="Wingdings" panose="05000000000000000000" pitchFamily="2" charset="2"/>
              <a:buChar char="q"/>
            </a:pPr>
            <a:r>
              <a:rPr lang="es-AR" sz="2000" dirty="0" smtClean="0"/>
              <a:t>REJUVENECIMIENTO DE SPP INVERNALES.</a:t>
            </a:r>
          </a:p>
          <a:p>
            <a:pPr marL="0" indent="0" algn="just">
              <a:buNone/>
            </a:pPr>
            <a:r>
              <a:rPr lang="es-AR" sz="2000" dirty="0" smtClean="0"/>
              <a:t>Fomenta el desarrollo de </a:t>
            </a:r>
            <a:r>
              <a:rPr lang="es-AR" sz="2000" dirty="0" err="1" smtClean="0"/>
              <a:t>spp</a:t>
            </a:r>
            <a:r>
              <a:rPr lang="es-AR" sz="2000" dirty="0" smtClean="0"/>
              <a:t> nativas invernales valiosas anulando el de malezas. Reemplaza la siembra de un verdeo de invierno. Se aplica en tendidos altos y bajos no sódicos. Se promueve especialmente el </a:t>
            </a:r>
            <a:r>
              <a:rPr lang="es-AR" sz="2000" dirty="0" err="1" smtClean="0"/>
              <a:t>raygrass</a:t>
            </a:r>
            <a:r>
              <a:rPr lang="es-AR" sz="2000" dirty="0" smtClean="0"/>
              <a:t> anual. </a:t>
            </a:r>
            <a:r>
              <a:rPr lang="es-AR" sz="2000" dirty="0" err="1" smtClean="0"/>
              <a:t>Tecnica</a:t>
            </a:r>
            <a:r>
              <a:rPr lang="es-AR" sz="2000" dirty="0" smtClean="0"/>
              <a:t>: herbicida total a fines del verano, pastoreo controlado ( agosto a </a:t>
            </a:r>
            <a:r>
              <a:rPr lang="es-AR" sz="2000" dirty="0" err="1" smtClean="0"/>
              <a:t>oct.nov</a:t>
            </a:r>
            <a:r>
              <a:rPr lang="es-AR" sz="2000" dirty="0" smtClean="0"/>
              <a:t>.), clausura para </a:t>
            </a:r>
            <a:r>
              <a:rPr lang="es-AR" sz="2000" dirty="0" err="1" smtClean="0"/>
              <a:t>semillar</a:t>
            </a:r>
            <a:r>
              <a:rPr lang="es-AR" sz="2000" dirty="0" smtClean="0"/>
              <a:t> en noviembre.</a:t>
            </a:r>
          </a:p>
        </p:txBody>
      </p:sp>
    </p:spTree>
    <p:extLst>
      <p:ext uri="{BB962C8B-B14F-4D97-AF65-F5344CB8AC3E}">
        <p14:creationId xmlns:p14="http://schemas.microsoft.com/office/powerpoint/2010/main" val="184388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76064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endParaRPr lang="es-AR" sz="20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s-AR" sz="2000" dirty="0"/>
              <a:t>CULTIVO DEL SUELO CON  PLANTAS MEJORADORAS.</a:t>
            </a:r>
          </a:p>
          <a:p>
            <a:pPr marL="0" indent="0">
              <a:buNone/>
            </a:pPr>
            <a:r>
              <a:rPr lang="es-AR" sz="2000" dirty="0"/>
              <a:t>Con períodos de anegamiento anuales  de menos de 60 días. Considerar grado de </a:t>
            </a:r>
            <a:r>
              <a:rPr lang="es-AR" sz="2000" dirty="0" err="1"/>
              <a:t>sodicidad</a:t>
            </a:r>
            <a:r>
              <a:rPr lang="es-AR" sz="2000" dirty="0"/>
              <a:t>. </a:t>
            </a:r>
            <a:r>
              <a:rPr lang="es-AR" sz="2000" dirty="0" err="1"/>
              <a:t>Spp</a:t>
            </a:r>
            <a:r>
              <a:rPr lang="es-AR" sz="2000" dirty="0"/>
              <a:t> adaptadas al anegamiento: </a:t>
            </a:r>
            <a:r>
              <a:rPr lang="es-AR" sz="2000" dirty="0" err="1"/>
              <a:t>raygrass</a:t>
            </a:r>
            <a:r>
              <a:rPr lang="es-AR" sz="2000" dirty="0"/>
              <a:t>, </a:t>
            </a:r>
            <a:r>
              <a:rPr lang="es-AR" sz="2000" dirty="0" err="1"/>
              <a:t>trebol</a:t>
            </a:r>
            <a:r>
              <a:rPr lang="es-AR" sz="2000" dirty="0"/>
              <a:t> blanco, </a:t>
            </a:r>
            <a:r>
              <a:rPr lang="es-AR" sz="2000" dirty="0" err="1"/>
              <a:t>lotus</a:t>
            </a:r>
            <a:r>
              <a:rPr lang="es-AR" sz="2000" dirty="0"/>
              <a:t> </a:t>
            </a:r>
            <a:r>
              <a:rPr lang="es-AR" sz="2000" dirty="0" err="1"/>
              <a:t>tenuis</a:t>
            </a:r>
            <a:r>
              <a:rPr lang="es-AR" sz="2000" dirty="0"/>
              <a:t>, </a:t>
            </a:r>
            <a:r>
              <a:rPr lang="es-AR" sz="2000" dirty="0" err="1"/>
              <a:t>festuca</a:t>
            </a:r>
            <a:r>
              <a:rPr lang="es-AR" sz="2000" dirty="0"/>
              <a:t>, </a:t>
            </a:r>
            <a:r>
              <a:rPr lang="es-AR" sz="2000" dirty="0" err="1"/>
              <a:t>agropiro</a:t>
            </a:r>
            <a:r>
              <a:rPr lang="es-AR" sz="2000" dirty="0"/>
              <a:t>, </a:t>
            </a:r>
            <a:r>
              <a:rPr lang="es-AR" sz="2000" dirty="0" err="1"/>
              <a:t>phalaris</a:t>
            </a:r>
            <a:r>
              <a:rPr lang="es-AR" sz="2000" dirty="0"/>
              <a:t>. </a:t>
            </a:r>
          </a:p>
          <a:p>
            <a:pPr>
              <a:buFont typeface="Wingdings" panose="05000000000000000000" pitchFamily="2" charset="2"/>
              <a:buChar char="q"/>
            </a:pPr>
            <a:endParaRPr lang="es-AR" sz="2000" dirty="0"/>
          </a:p>
          <a:p>
            <a:pPr>
              <a:buFont typeface="Wingdings" panose="05000000000000000000" pitchFamily="2" charset="2"/>
              <a:buChar char="q"/>
            </a:pPr>
            <a:endParaRPr lang="es-AR" sz="20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s-AR" sz="2000" dirty="0" smtClean="0"/>
              <a:t>INTERSIEMBRA.</a:t>
            </a:r>
          </a:p>
          <a:p>
            <a:pPr marL="0" indent="0" algn="just">
              <a:buNone/>
            </a:pPr>
            <a:r>
              <a:rPr lang="es-AR" sz="2000" dirty="0" smtClean="0"/>
              <a:t>En campos naturales o pasturas con buena cobertura ( 70 a 80 % ) para mejorar la calidad de la oferta forrajera ( normalmente leguminosas ). Con L.M. o </a:t>
            </a:r>
            <a:r>
              <a:rPr lang="es-AR" sz="2000" dirty="0" err="1" smtClean="0"/>
              <a:t>Intersembradoras</a:t>
            </a:r>
            <a:r>
              <a:rPr lang="es-AR" sz="2000" dirty="0" smtClean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endParaRPr lang="es-AR" sz="20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s-AR" sz="2000" dirty="0" smtClean="0"/>
              <a:t>FORESTACION.</a:t>
            </a:r>
          </a:p>
          <a:p>
            <a:pPr marL="0" indent="0" algn="just">
              <a:buNone/>
            </a:pPr>
            <a:r>
              <a:rPr lang="es-AR" sz="2000" dirty="0" smtClean="0"/>
              <a:t>Con </a:t>
            </a:r>
            <a:r>
              <a:rPr lang="es-AR" sz="2000" dirty="0" err="1" smtClean="0"/>
              <a:t>spp</a:t>
            </a:r>
            <a:r>
              <a:rPr lang="es-AR" sz="2000" dirty="0" smtClean="0"/>
              <a:t> adaptadas. En bajos y tendidos anegables en reemplazo de los pastizales naturales: aumentan la E.T.; abaten la freática; aumentan la productividad primaria; mejoran el drenaje del suelo.</a:t>
            </a:r>
            <a:endParaRPr lang="es-AR" sz="2000" dirty="0"/>
          </a:p>
        </p:txBody>
      </p:sp>
    </p:spTree>
    <p:extLst>
      <p:ext uri="{BB962C8B-B14F-4D97-AF65-F5344CB8AC3E}">
        <p14:creationId xmlns:p14="http://schemas.microsoft.com/office/powerpoint/2010/main" val="161040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AR" sz="2000" dirty="0" smtClean="0"/>
              <a:t>PRACTICAS DE MANEJO ANTE LA EMERGENCIA HIDRICA</a:t>
            </a:r>
            <a:br>
              <a:rPr lang="es-AR" sz="2000" dirty="0" smtClean="0"/>
            </a:br>
            <a:r>
              <a:rPr lang="es-AR" sz="2000" dirty="0" smtClean="0"/>
              <a:t>( </a:t>
            </a:r>
            <a:r>
              <a:rPr lang="es-AR" sz="2000" dirty="0" err="1" smtClean="0"/>
              <a:t>Cria</a:t>
            </a:r>
            <a:r>
              <a:rPr lang="es-AR" sz="2000" dirty="0" smtClean="0"/>
              <a:t> y </a:t>
            </a:r>
            <a:r>
              <a:rPr lang="es-AR" sz="2000" dirty="0" err="1" smtClean="0"/>
              <a:t>Recria</a:t>
            </a:r>
            <a:r>
              <a:rPr lang="es-AR" sz="2000" dirty="0" smtClean="0"/>
              <a:t> de Ganado ).</a:t>
            </a:r>
            <a:br>
              <a:rPr lang="es-AR" sz="2000" dirty="0" smtClean="0"/>
            </a:br>
            <a:r>
              <a:rPr lang="es-AR" sz="2000" dirty="0" smtClean="0"/>
              <a:t>“ la sequía y la inundación afectan la disponibilidad de forraje y en consecuencia la alimentación del ganado” </a:t>
            </a:r>
            <a:endParaRPr lang="es-AR" sz="2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AR" sz="2000" dirty="0" smtClean="0"/>
              <a:t>REDUCCION DEL GANADO.</a:t>
            </a:r>
          </a:p>
          <a:p>
            <a:pPr marL="0" indent="0">
              <a:buNone/>
            </a:pPr>
            <a:r>
              <a:rPr lang="es-AR" sz="2000" dirty="0" smtClean="0"/>
              <a:t>Eliminar en este orden: vacas secas, enfermas y vacías; toros viejos; vacas y vaquillonas sin </a:t>
            </a:r>
            <a:r>
              <a:rPr lang="es-AR" sz="2000" dirty="0" err="1" smtClean="0"/>
              <a:t>entorar</a:t>
            </a:r>
            <a:r>
              <a:rPr lang="es-AR" sz="2000" dirty="0" smtClean="0"/>
              <a:t>; terneros machos; vacas viejas con cría; vacas de menor calidad.</a:t>
            </a:r>
          </a:p>
          <a:p>
            <a:pPr>
              <a:buFont typeface="Wingdings" panose="05000000000000000000" pitchFamily="2" charset="2"/>
              <a:buChar char="q"/>
            </a:pPr>
            <a:endParaRPr lang="es-AR" sz="20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s-AR" sz="2000" dirty="0" smtClean="0"/>
              <a:t>MANEJO DE ANIMALES.</a:t>
            </a:r>
          </a:p>
          <a:p>
            <a:pPr marL="0" indent="0">
              <a:buNone/>
            </a:pPr>
            <a:r>
              <a:rPr lang="es-AR" sz="2000" dirty="0" smtClean="0"/>
              <a:t>Control sanitario; rodeo por categorías; suspensión </a:t>
            </a:r>
            <a:r>
              <a:rPr lang="es-AR" sz="2000" dirty="0" err="1" smtClean="0"/>
              <a:t>entore</a:t>
            </a:r>
            <a:r>
              <a:rPr lang="es-AR" sz="2000" dirty="0" smtClean="0"/>
              <a:t> precoz de vaquillonas; retrasar </a:t>
            </a:r>
            <a:r>
              <a:rPr lang="es-AR" sz="2000" dirty="0" err="1" smtClean="0"/>
              <a:t>entore</a:t>
            </a:r>
            <a:r>
              <a:rPr lang="es-AR" sz="2000" dirty="0" smtClean="0"/>
              <a:t> de vacas con mala condición corporal; destete de vacas con ternero al pie de parición otoño en primavera.</a:t>
            </a:r>
          </a:p>
          <a:p>
            <a:pPr marL="0" indent="0">
              <a:buNone/>
            </a:pPr>
            <a:endParaRPr lang="es-AR" sz="2000" dirty="0"/>
          </a:p>
        </p:txBody>
      </p:sp>
    </p:spTree>
    <p:extLst>
      <p:ext uri="{BB962C8B-B14F-4D97-AF65-F5344CB8AC3E}">
        <p14:creationId xmlns:p14="http://schemas.microsoft.com/office/powerpoint/2010/main" val="313054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102696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AR" sz="2000" dirty="0" smtClean="0"/>
              <a:t>MANEJO DEL FORRAJE.</a:t>
            </a:r>
          </a:p>
          <a:p>
            <a:pPr marL="0" indent="0">
              <a:buNone/>
            </a:pPr>
            <a:r>
              <a:rPr lang="es-AR" sz="2000" dirty="0" smtClean="0"/>
              <a:t>Racionar el pastoreo de las lomas; sacrificar lotes con campo natural degradado, pasturas viejas o rastrojos “ </a:t>
            </a:r>
            <a:r>
              <a:rPr lang="es-AR" sz="2000" dirty="0" err="1" smtClean="0"/>
              <a:t>areas</a:t>
            </a:r>
            <a:r>
              <a:rPr lang="es-AR" sz="2000" dirty="0" smtClean="0"/>
              <a:t> pulmón”; no sacrificar pasturas otoño-inverno-primaverales; evitar intoxicaciones; suplementación con </a:t>
            </a:r>
            <a:r>
              <a:rPr lang="es-AR" sz="2000" dirty="0" err="1" smtClean="0"/>
              <a:t>rollos,silo</a:t>
            </a:r>
            <a:r>
              <a:rPr lang="es-AR" sz="2000" dirty="0" smtClean="0"/>
              <a:t>, grano.</a:t>
            </a:r>
          </a:p>
          <a:p>
            <a:pPr marL="0" indent="0">
              <a:buNone/>
            </a:pPr>
            <a:endParaRPr lang="es-AR" sz="2000" dirty="0"/>
          </a:p>
          <a:p>
            <a:pPr>
              <a:buFont typeface="Wingdings" panose="05000000000000000000" pitchFamily="2" charset="2"/>
              <a:buChar char="q"/>
            </a:pPr>
            <a:r>
              <a:rPr lang="es-AR" sz="2000" dirty="0" smtClean="0"/>
              <a:t>OTROS.</a:t>
            </a:r>
          </a:p>
          <a:p>
            <a:pPr marL="0" indent="0">
              <a:buNone/>
            </a:pPr>
            <a:r>
              <a:rPr lang="es-AR" sz="2000" dirty="0" smtClean="0"/>
              <a:t>Programar caminos de fuga de la hacienda; concentrar durante la noche hacienda en partes altas para su posterior distribución; durante el día pastorear en función de grado de anegamiento, disponibilidad de forraje y carga. </a:t>
            </a:r>
            <a:endParaRPr lang="es-AR" sz="2000" dirty="0"/>
          </a:p>
        </p:txBody>
      </p:sp>
    </p:spTree>
    <p:extLst>
      <p:ext uri="{BB962C8B-B14F-4D97-AF65-F5344CB8AC3E}">
        <p14:creationId xmlns:p14="http://schemas.microsoft.com/office/powerpoint/2010/main" val="211824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2758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AR" sz="2000" dirty="0" smtClean="0"/>
              <a:t>PROCESOS ASOCIADOS EN REGION HÚMEDA Y SUBHÚMEDA</a:t>
            </a:r>
            <a:endParaRPr lang="es-AR" sz="20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76872"/>
            <a:ext cx="7128792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77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457200"/>
            <a:ext cx="8712968" cy="102758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AR" sz="2000" dirty="0" smtClean="0"/>
              <a:t>Diagrama </a:t>
            </a:r>
            <a:r>
              <a:rPr lang="es-AR" sz="2000" dirty="0"/>
              <a:t>con los diferentes tipos de inundación, y </a:t>
            </a:r>
            <a:r>
              <a:rPr lang="es-AR" sz="2000" dirty="0" smtClean="0"/>
              <a:t>sus consecuencias </a:t>
            </a:r>
            <a:r>
              <a:rPr lang="es-AR" sz="2000" dirty="0"/>
              <a:t>sobre los suelos.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6480026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579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5557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AR" sz="2000" dirty="0" smtClean="0"/>
              <a:t>Consecuencias </a:t>
            </a:r>
            <a:r>
              <a:rPr lang="es-AR" sz="2000" dirty="0"/>
              <a:t>de la calidad del agua de inundación sobre los</a:t>
            </a:r>
            <a:br>
              <a:rPr lang="es-AR" sz="2000" dirty="0"/>
            </a:br>
            <a:r>
              <a:rPr lang="es-AR" sz="2000" dirty="0"/>
              <a:t>suelos.</a:t>
            </a:r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6364236" cy="480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385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2758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altLang="es-AR" sz="2800" dirty="0">
                <a:solidFill>
                  <a:schemeClr val="bg1"/>
                </a:solidFill>
                <a:latin typeface="Arial Black" pitchFamily="34" charset="0"/>
              </a:rPr>
              <a:t>Riesgo Hídrico</a:t>
            </a:r>
            <a:endParaRPr lang="es-AR" sz="2800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454624"/>
          </a:xfrm>
        </p:spPr>
        <p:txBody>
          <a:bodyPr/>
          <a:lstStyle/>
          <a:p>
            <a:pPr marL="0" lvl="0" indent="0" algn="ctr">
              <a:spcBef>
                <a:spcPct val="50000"/>
              </a:spcBef>
              <a:buClrTx/>
              <a:buSzTx/>
              <a:buNone/>
            </a:pPr>
            <a:r>
              <a:rPr lang="es-ES" altLang="es-AR" sz="2000" b="1" i="1" kern="1200" dirty="0">
                <a:solidFill>
                  <a:srgbClr val="000000"/>
                </a:solidFill>
                <a:latin typeface="Arial" charset="0"/>
              </a:rPr>
              <a:t>“Expresa la probabilidad o recurrencia con que una superficie puede ser afectada por anegamiento o inundación”</a:t>
            </a:r>
          </a:p>
          <a:p>
            <a:pPr marL="0" lvl="0" indent="0">
              <a:spcBef>
                <a:spcPct val="50000"/>
              </a:spcBef>
              <a:buClrTx/>
              <a:buSzTx/>
              <a:buNone/>
            </a:pPr>
            <a:r>
              <a:rPr lang="es-ES" altLang="es-AR" sz="2000" b="1" kern="1200" dirty="0">
                <a:solidFill>
                  <a:srgbClr val="000000"/>
                </a:solidFill>
                <a:latin typeface="Arial" charset="0"/>
              </a:rPr>
              <a:t>Se puede determinar a través de;</a:t>
            </a:r>
            <a:r>
              <a:rPr lang="es-ES" altLang="es-AR" sz="2000" kern="1200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marL="914400" lvl="2" indent="0">
              <a:spcBef>
                <a:spcPct val="50000"/>
              </a:spcBef>
              <a:buClrTx/>
              <a:buSzTx/>
              <a:buFontTx/>
              <a:buChar char="•"/>
            </a:pPr>
            <a:r>
              <a:rPr lang="es-ES" altLang="es-AR" sz="2000" kern="1200" dirty="0">
                <a:solidFill>
                  <a:srgbClr val="000000"/>
                </a:solidFill>
                <a:latin typeface="Arial" charset="0"/>
              </a:rPr>
              <a:t>Modelos Hidrológicos e Hidráulicos</a:t>
            </a:r>
          </a:p>
          <a:p>
            <a:pPr marL="914400" lvl="2" indent="0">
              <a:spcBef>
                <a:spcPct val="50000"/>
              </a:spcBef>
              <a:buClrTx/>
              <a:buSzTx/>
              <a:buFontTx/>
              <a:buChar char="•"/>
            </a:pPr>
            <a:r>
              <a:rPr lang="es-ES" altLang="es-AR" sz="2000" kern="1200" dirty="0">
                <a:solidFill>
                  <a:srgbClr val="000000"/>
                </a:solidFill>
                <a:latin typeface="Arial" charset="0"/>
              </a:rPr>
              <a:t>Análisis de Imágenes Satelitales</a:t>
            </a:r>
          </a:p>
          <a:p>
            <a:pPr marL="914400" lvl="2" indent="0">
              <a:spcBef>
                <a:spcPct val="50000"/>
              </a:spcBef>
              <a:buClrTx/>
              <a:buSzTx/>
              <a:buFontTx/>
              <a:buChar char="•"/>
            </a:pPr>
            <a:r>
              <a:rPr lang="es-ES" altLang="es-AR" sz="2000" kern="1200" dirty="0">
                <a:solidFill>
                  <a:srgbClr val="000000"/>
                </a:solidFill>
                <a:latin typeface="Arial" charset="0"/>
              </a:rPr>
              <a:t>Características Geomorfológicas, Edáficas, etc.</a:t>
            </a:r>
          </a:p>
          <a:p>
            <a:pPr marL="0" lvl="0" indent="0">
              <a:spcBef>
                <a:spcPct val="50000"/>
              </a:spcBef>
              <a:buClrTx/>
              <a:buSzTx/>
              <a:buNone/>
            </a:pPr>
            <a:r>
              <a:rPr lang="es-ES" altLang="es-AR" sz="2000" b="1" kern="1200" dirty="0">
                <a:solidFill>
                  <a:srgbClr val="000000"/>
                </a:solidFill>
                <a:latin typeface="Arial" charset="0"/>
              </a:rPr>
              <a:t>Se puede expresar en forma;</a:t>
            </a:r>
            <a:r>
              <a:rPr lang="es-ES" altLang="es-AR" sz="2000" kern="1200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marL="914400" lvl="2" indent="0"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es-ES" altLang="es-AR" sz="2000" kern="1200" dirty="0">
                <a:solidFill>
                  <a:srgbClr val="000000"/>
                </a:solidFill>
                <a:latin typeface="Arial" charset="0"/>
              </a:rPr>
              <a:t>Cuantitativa (Recurrencia – Probabilidad)</a:t>
            </a:r>
          </a:p>
          <a:p>
            <a:pPr marL="914400" lvl="2" indent="0">
              <a:lnSpc>
                <a:spcPct val="50000"/>
              </a:lnSpc>
              <a:spcBef>
                <a:spcPct val="50000"/>
              </a:spcBef>
              <a:buClrTx/>
              <a:buSzTx/>
              <a:buNone/>
            </a:pPr>
            <a:r>
              <a:rPr lang="es-ES" altLang="es-AR" sz="2000" kern="1200" dirty="0" smtClean="0">
                <a:solidFill>
                  <a:srgbClr val="000000"/>
                </a:solidFill>
                <a:latin typeface="Arial" charset="0"/>
              </a:rPr>
              <a:t>               </a:t>
            </a:r>
            <a:r>
              <a:rPr lang="es-ES" altLang="es-AR" sz="2000" kern="1200" dirty="0">
                <a:solidFill>
                  <a:srgbClr val="000000"/>
                </a:solidFill>
                <a:latin typeface="Arial" charset="0"/>
              </a:rPr>
              <a:t>1:10 años	    10 %</a:t>
            </a:r>
          </a:p>
          <a:p>
            <a:pPr marL="914400" lvl="2" indent="0"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es-ES" altLang="es-AR" sz="2000" kern="1200" dirty="0">
                <a:solidFill>
                  <a:srgbClr val="000000"/>
                </a:solidFill>
                <a:latin typeface="Arial" charset="0"/>
              </a:rPr>
              <a:t>Cualitativa (Sin riesgo – Mínimo – Moderado – Alto</a:t>
            </a:r>
            <a:r>
              <a:rPr lang="es-ES" altLang="es-AR" sz="2000" kern="1200" dirty="0" smtClean="0">
                <a:solidFill>
                  <a:srgbClr val="000000"/>
                </a:solidFill>
                <a:latin typeface="Arial" charset="0"/>
              </a:rPr>
              <a:t>)   </a:t>
            </a:r>
          </a:p>
          <a:p>
            <a:pPr marL="914400" lvl="2" indent="0">
              <a:lnSpc>
                <a:spcPct val="50000"/>
              </a:lnSpc>
              <a:spcBef>
                <a:spcPct val="50000"/>
              </a:spcBef>
              <a:buClrTx/>
              <a:buSzTx/>
              <a:buNone/>
            </a:pPr>
            <a:r>
              <a:rPr lang="es-ES" altLang="es-AR" sz="1800" kern="1200" dirty="0" smtClean="0">
                <a:solidFill>
                  <a:srgbClr val="000000"/>
                </a:solidFill>
                <a:latin typeface="Arial" charset="0"/>
              </a:rPr>
              <a:t>no </a:t>
            </a:r>
            <a:r>
              <a:rPr lang="es-ES" altLang="es-AR" sz="1800" kern="1200" dirty="0">
                <a:solidFill>
                  <a:srgbClr val="000000"/>
                </a:solidFill>
                <a:latin typeface="Arial" charset="0"/>
              </a:rPr>
              <a:t>anegable  –  poco anegable  –  </a:t>
            </a:r>
            <a:r>
              <a:rPr lang="es-ES" altLang="es-AR" sz="1800" kern="1200" dirty="0" err="1">
                <a:solidFill>
                  <a:srgbClr val="000000"/>
                </a:solidFill>
                <a:latin typeface="Arial" charset="0"/>
              </a:rPr>
              <a:t>mod</a:t>
            </a:r>
            <a:r>
              <a:rPr lang="es-ES" altLang="es-AR" sz="1800" kern="1200" dirty="0">
                <a:solidFill>
                  <a:srgbClr val="000000"/>
                </a:solidFill>
                <a:latin typeface="Arial" charset="0"/>
              </a:rPr>
              <a:t>. anegable  –  muy anegable</a:t>
            </a:r>
          </a:p>
          <a:p>
            <a:pPr marL="0" indent="0">
              <a:buNone/>
            </a:pPr>
            <a:endParaRPr lang="es-AR" dirty="0"/>
          </a:p>
        </p:txBody>
      </p:sp>
      <p:sp>
        <p:nvSpPr>
          <p:cNvPr id="4" name="Text Box 57"/>
          <p:cNvSpPr txBox="1">
            <a:spLocks noChangeArrowheads="1"/>
          </p:cNvSpPr>
          <p:nvPr/>
        </p:nvSpPr>
        <p:spPr bwMode="auto">
          <a:xfrm>
            <a:off x="395536" y="6021388"/>
            <a:ext cx="8137525" cy="400110"/>
          </a:xfrm>
          <a:prstGeom prst="rect">
            <a:avLst/>
          </a:prstGeom>
          <a:solidFill>
            <a:srgbClr val="BBE0E3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s-ES" altLang="es-AR" sz="2000" kern="0" dirty="0" smtClean="0">
                <a:solidFill>
                  <a:srgbClr val="000000"/>
                </a:solidFill>
              </a:rPr>
              <a:t>También interesa la PERMANENCIA del agua en el suelo</a:t>
            </a:r>
          </a:p>
        </p:txBody>
      </p:sp>
    </p:spTree>
    <p:extLst>
      <p:ext uri="{BB962C8B-B14F-4D97-AF65-F5344CB8AC3E}">
        <p14:creationId xmlns:p14="http://schemas.microsoft.com/office/powerpoint/2010/main" val="338642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íxel">
  <a:themeElements>
    <a:clrScheme name="Pí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í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CCCCFF"/>
            </a:gs>
            <a:gs pos="100000">
              <a:schemeClr val="bg1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altLang="es-A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CCCCFF"/>
            </a:gs>
            <a:gs pos="100000">
              <a:schemeClr val="bg1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altLang="es-A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í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Píxel">
  <a:themeElements>
    <a:clrScheme name="Pí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í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008000">
                  <a:alpha val="52000"/>
                </a:srgbClr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1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s-ES" altLang="es-A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008000">
                  <a:alpha val="52000"/>
                </a:srgbClr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1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s-ES" altLang="es-A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í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900</TotalTime>
  <Words>2695</Words>
  <Application>Microsoft Office PowerPoint</Application>
  <PresentationFormat>Presentación en pantalla (4:3)</PresentationFormat>
  <Paragraphs>216</Paragraphs>
  <Slides>55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55</vt:i4>
      </vt:variant>
    </vt:vector>
  </HeadingPairs>
  <TitlesOfParts>
    <vt:vector size="57" baseType="lpstr">
      <vt:lpstr>Píxel</vt:lpstr>
      <vt:lpstr>5_Píxel</vt:lpstr>
      <vt:lpstr>Presentación de PowerPoint</vt:lpstr>
      <vt:lpstr>CARACTERES DE DIAGNOSTICO DE SUELOS HIDROMORFICOS</vt:lpstr>
      <vt:lpstr>Presentación de PowerPoint</vt:lpstr>
      <vt:lpstr>Presentación de PowerPoint</vt:lpstr>
      <vt:lpstr>PROCESOS HIDROMORFICOS</vt:lpstr>
      <vt:lpstr>PROCESOS ASOCIADOS EN REGION HÚMEDA Y SUBHÚMEDA</vt:lpstr>
      <vt:lpstr>Diagrama con los diferentes tipos de inundación, y sus consecuencias sobre los suelos.</vt:lpstr>
      <vt:lpstr>Consecuencias de la calidad del agua de inundación sobre los suelos.</vt:lpstr>
      <vt:lpstr>Riesgo Hídrico</vt:lpstr>
      <vt:lpstr>MAPA DE RIESGO HIDRICO CUANTITATIVO ( Modelos hidrológicos: Hysim e Isis ).</vt:lpstr>
      <vt:lpstr> Posibles consecuencias de las inundaciones con agua no salina.</vt:lpstr>
      <vt:lpstr>Presentación de PowerPoint</vt:lpstr>
      <vt:lpstr>DISTRIBUCION EN EL PAIS</vt:lpstr>
      <vt:lpstr>Presentación de PowerPoint</vt:lpstr>
      <vt:lpstr>SISTEMA HIDROLÓGICO DE LLANURAS INUNDABLES</vt:lpstr>
      <vt:lpstr>FACTORES DETERMINANTES DE LAS INUNDACIONES En la Región Pampeana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Figura 10. Fotografías de dos suelos representativos de la Pampa Deprimida.</vt:lpstr>
      <vt:lpstr>CONSECUENCIAS DE LAS INUNDACIONES SOBRE LA FERTILIDAD FISICA Y QUIMICA DE LOS SUELOS</vt:lpstr>
      <vt:lpstr>Presentación de PowerPoint</vt:lpstr>
      <vt:lpstr> Disponibilidad de fósforo en suelos anegados de la Pampa Deprimida (adaptado de Rubio et al. 1997).</vt:lpstr>
      <vt:lpstr>Presentación de PowerPoint</vt:lpstr>
      <vt:lpstr>Presentación de PowerPoint</vt:lpstr>
      <vt:lpstr>Modelo Conceptual que muestra el proceso de desestabilización estructural cuando el suelo se seca, y el proceso de recuperación estructural cuando se humedece (adaptado de Taboada et al. 1999).</vt:lpstr>
      <vt:lpstr>Presentación de PowerPoint</vt:lpstr>
      <vt:lpstr>Presentación de PowerPoint</vt:lpstr>
      <vt:lpstr>Presentación de PowerPoint</vt:lpstr>
      <vt:lpstr>Presentación de PowerPoint</vt:lpstr>
      <vt:lpstr>PRACTICAS DE MANEJO EN CAMPOS ANEGABLES</vt:lpstr>
      <vt:lpstr>MANEJO DEL AGUA</vt:lpstr>
      <vt:lpstr>Presentación de PowerPoint</vt:lpstr>
      <vt:lpstr>Presentación de PowerPoint</vt:lpstr>
      <vt:lpstr>Ordenamiento del escurrimiento superficial: “Badenes Bordeados”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MANEJO DE SUELOS</vt:lpstr>
      <vt:lpstr>MANEJO DE LA VEGETACION</vt:lpstr>
      <vt:lpstr>Presentación de PowerPoint</vt:lpstr>
      <vt:lpstr>PRACTICAS DE MANEJO ANTE LA EMERGENCIA HIDRICA ( Cria y Recria de Ganado ). “ la sequía y la inundación afectan la disponibilidad de forraje y en consecuencia la alimentación del ganado” 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89</cp:revision>
  <dcterms:created xsi:type="dcterms:W3CDTF">2014-05-26T12:25:56Z</dcterms:created>
  <dcterms:modified xsi:type="dcterms:W3CDTF">2018-05-04T02:15:32Z</dcterms:modified>
</cp:coreProperties>
</file>