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91" r:id="rId8"/>
    <p:sldId id="263" r:id="rId9"/>
    <p:sldId id="264" r:id="rId10"/>
    <p:sldId id="298" r:id="rId11"/>
    <p:sldId id="304" r:id="rId12"/>
    <p:sldId id="305" r:id="rId13"/>
    <p:sldId id="306" r:id="rId14"/>
    <p:sldId id="265" r:id="rId15"/>
    <p:sldId id="266" r:id="rId16"/>
    <p:sldId id="267" r:id="rId17"/>
    <p:sldId id="268" r:id="rId18"/>
    <p:sldId id="295" r:id="rId19"/>
    <p:sldId id="303" r:id="rId20"/>
    <p:sldId id="296" r:id="rId21"/>
    <p:sldId id="293" r:id="rId22"/>
    <p:sldId id="269" r:id="rId23"/>
    <p:sldId id="270" r:id="rId24"/>
    <p:sldId id="271" r:id="rId25"/>
    <p:sldId id="297" r:id="rId26"/>
    <p:sldId id="272" r:id="rId27"/>
    <p:sldId id="308" r:id="rId28"/>
    <p:sldId id="309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300" r:id="rId37"/>
    <p:sldId id="281" r:id="rId38"/>
    <p:sldId id="302" r:id="rId39"/>
    <p:sldId id="317" r:id="rId40"/>
    <p:sldId id="282" r:id="rId41"/>
    <p:sldId id="311" r:id="rId42"/>
    <p:sldId id="290" r:id="rId43"/>
    <p:sldId id="285" r:id="rId44"/>
    <p:sldId id="286" r:id="rId45"/>
    <p:sldId id="287" r:id="rId46"/>
    <p:sldId id="288" r:id="rId47"/>
    <p:sldId id="289" r:id="rId48"/>
    <p:sldId id="301" r:id="rId49"/>
    <p:sldId id="284" r:id="rId50"/>
    <p:sldId id="310" r:id="rId5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FF"/>
    <a:srgbClr val="FF66CC"/>
    <a:srgbClr val="0C0E5A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s-ES" altLang="en-US"/>
              <a:t>Haga clic para cambiar el estilo de título	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s-ES" altLang="en-US"/>
              <a:t>Haga clic para modificar el estilo de subtítulo del patrón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5985-BF07-4E5A-B1DD-64381A072F1C}" type="datetimeFigureOut">
              <a:rPr lang="es-ES"/>
              <a:pPr>
                <a:defRPr/>
              </a:pPr>
              <a:t>01/04/2020</a:t>
            </a:fld>
            <a:endParaRPr lang="es-E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59429-ABE1-49B1-BC2B-61D61364108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BC540-6EA1-48B3-AC45-2B998C9FB14F}" type="datetimeFigureOut">
              <a:rPr lang="es-ES"/>
              <a:pPr>
                <a:defRPr/>
              </a:pPr>
              <a:t>01/04/2020</a:t>
            </a:fld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98800-BA0A-435A-BB66-26AC262294A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A498-5DDB-4A4F-BA94-EC91F726E375}" type="datetimeFigureOut">
              <a:rPr lang="es-ES"/>
              <a:pPr>
                <a:defRPr/>
              </a:pPr>
              <a:t>01/04/2020</a:t>
            </a:fld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950E5-6E8A-4A9A-8F73-7C4E12091BE6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80530-1B15-492E-8485-C5B3E9DB6744}" type="datetimeFigureOut">
              <a:rPr lang="es-ES"/>
              <a:pPr>
                <a:defRPr/>
              </a:pPr>
              <a:t>01/04/2020</a:t>
            </a:fld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8D0A5-DBC0-4987-8EA2-CE1E6A2B862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44915-7B7A-4038-AF13-9FD46AAFBD02}" type="datetimeFigureOut">
              <a:rPr lang="es-ES"/>
              <a:pPr>
                <a:defRPr/>
              </a:pPr>
              <a:t>01/04/2020</a:t>
            </a:fld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1064F-2AD1-4876-8CAB-2BCBEBA5775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53B67-8F0A-422D-B28C-733878E4C0F3}" type="datetimeFigureOut">
              <a:rPr lang="es-ES"/>
              <a:pPr>
                <a:defRPr/>
              </a:pPr>
              <a:t>01/04/2020</a:t>
            </a:fld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CB5DB-3059-4E4D-9806-ECAE52ABA1C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1B00-7368-4674-B52E-BDC5661F07C5}" type="datetimeFigureOut">
              <a:rPr lang="es-ES"/>
              <a:pPr>
                <a:defRPr/>
              </a:pPr>
              <a:t>01/04/2020</a:t>
            </a:fld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8B10D-57BB-4FE6-BF9A-2EF487020A0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92327-63B9-40D1-81CA-5EA5D99E0D1F}" type="datetimeFigureOut">
              <a:rPr lang="es-ES"/>
              <a:pPr>
                <a:defRPr/>
              </a:pPr>
              <a:t>01/04/2020</a:t>
            </a:fld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EBFD5-5B96-4624-9118-A909036BE11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1DE27-E0B1-49E3-9FC6-3709B47C50C4}" type="datetimeFigureOut">
              <a:rPr lang="es-ES"/>
              <a:pPr>
                <a:defRPr/>
              </a:pPr>
              <a:t>01/04/2020</a:t>
            </a:fld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4E3FA-421C-4DB7-BAC0-2FD1FE7E481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A83A5-FF2D-4A6F-A648-6F09D2FE1CA6}" type="datetimeFigureOut">
              <a:rPr lang="es-ES"/>
              <a:pPr>
                <a:defRPr/>
              </a:pPr>
              <a:t>01/04/2020</a:t>
            </a:fld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A744A-B9B7-4FF5-B620-5C37C79B3ED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DA8A-7744-461A-870E-BE6FFE3E5099}" type="datetimeFigureOut">
              <a:rPr lang="es-ES"/>
              <a:pPr>
                <a:defRPr/>
              </a:pPr>
              <a:t>01/04/2020</a:t>
            </a:fld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971A3-4C2A-4112-A96A-B283713DCE5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F655F805-9F71-4B06-A589-EB3F9C21E330}" type="datetimeFigureOut">
              <a:rPr lang="es-ES"/>
              <a:pPr>
                <a:defRPr/>
              </a:pPr>
              <a:t>01/04/2020</a:t>
            </a:fld>
            <a:endParaRPr lang="es-ES" alt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9113B001-46C2-47A5-95C7-837913F9E98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8807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es.wikipedia.org/w/index.php?title=Fabricaci%C3%B3n_molecular&amp;action=edit&amp;redlink=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333375"/>
            <a:ext cx="8135937" cy="5400675"/>
          </a:xfrm>
        </p:spPr>
        <p:txBody>
          <a:bodyPr anchor="b"/>
          <a:lstStyle/>
          <a:p>
            <a:pPr algn="ctr" eaLnBrk="1" hangingPunct="1"/>
            <a:r>
              <a:rPr lang="es-ES_tradnl" sz="3200" b="1" u="sng" smtClean="0">
                <a:latin typeface="Arial" charset="0"/>
              </a:rPr>
              <a:t>ENFOQUE DE SISTEMAS</a:t>
            </a:r>
            <a:r>
              <a:rPr lang="es-ES_tradnl" sz="3200" b="1" smtClean="0">
                <a:latin typeface="Arial" charset="0"/>
              </a:rPr>
              <a:t/>
            </a:r>
            <a:br>
              <a:rPr lang="es-ES_tradnl" sz="3200" b="1" smtClean="0">
                <a:latin typeface="Arial" charset="0"/>
              </a:rPr>
            </a:br>
            <a:r>
              <a:rPr lang="es-ES_tradnl" sz="3200" b="1" smtClean="0">
                <a:latin typeface="Arial" charset="0"/>
              </a:rPr>
              <a:t/>
            </a:r>
            <a:br>
              <a:rPr lang="es-ES_tradnl" sz="3200" b="1" smtClean="0">
                <a:latin typeface="Arial" charset="0"/>
              </a:rPr>
            </a:br>
            <a:r>
              <a:rPr lang="es-ES_tradnl" sz="3200" b="1" smtClean="0">
                <a:solidFill>
                  <a:srgbClr val="FF66CC"/>
                </a:solidFill>
                <a:latin typeface="Arial" charset="0"/>
              </a:rPr>
              <a:t>SUBSISTEMA TECNOLOGICO</a:t>
            </a:r>
            <a:r>
              <a:rPr lang="es-ES_tradnl" sz="3200" b="1" smtClean="0">
                <a:solidFill>
                  <a:srgbClr val="0C0E5A"/>
                </a:solidFill>
                <a:latin typeface="Arial" charset="0"/>
              </a:rPr>
              <a:t> del SISTEMA DE  PRODUCCION</a:t>
            </a:r>
            <a:br>
              <a:rPr lang="es-ES_tradnl" sz="3200" b="1" smtClean="0">
                <a:solidFill>
                  <a:srgbClr val="0C0E5A"/>
                </a:solidFill>
                <a:latin typeface="Arial" charset="0"/>
              </a:rPr>
            </a:br>
            <a:r>
              <a:rPr lang="es-ES_tradnl" sz="3200" b="1" smtClean="0">
                <a:solidFill>
                  <a:srgbClr val="0C0E5A"/>
                </a:solidFill>
                <a:latin typeface="Arial" charset="0"/>
              </a:rPr>
              <a:t/>
            </a:r>
            <a:br>
              <a:rPr lang="es-ES_tradnl" sz="3200" b="1" smtClean="0">
                <a:solidFill>
                  <a:srgbClr val="0C0E5A"/>
                </a:solidFill>
                <a:latin typeface="Arial" charset="0"/>
              </a:rPr>
            </a:br>
            <a:r>
              <a:rPr lang="es-ES_tradnl" sz="2000" b="1" i="1" smtClean="0">
                <a:solidFill>
                  <a:srgbClr val="0C0E5A"/>
                </a:solidFill>
                <a:latin typeface="Arial" charset="0"/>
              </a:rPr>
              <a:t>CURSO INTRODUCCION A LAS CIENCIAS AGRARIAS Y FORESTALES </a:t>
            </a:r>
            <a:r>
              <a:rPr lang="es-ES_tradnl" sz="2400" b="1" i="1" smtClean="0">
                <a:solidFill>
                  <a:srgbClr val="0C0E5A"/>
                </a:solidFill>
                <a:latin typeface="Arial" charset="0"/>
              </a:rPr>
              <a:t/>
            </a:r>
            <a:br>
              <a:rPr lang="es-ES_tradnl" sz="2400" b="1" i="1" smtClean="0">
                <a:solidFill>
                  <a:srgbClr val="0C0E5A"/>
                </a:solidFill>
                <a:latin typeface="Arial" charset="0"/>
              </a:rPr>
            </a:br>
            <a:r>
              <a:rPr lang="es-ES_tradnl" sz="2400" b="1" i="1" smtClean="0">
                <a:solidFill>
                  <a:srgbClr val="0C0E5A"/>
                </a:solidFill>
                <a:latin typeface="Arial" charset="0"/>
              </a:rPr>
              <a:t/>
            </a:r>
            <a:br>
              <a:rPr lang="es-ES_tradnl" sz="2400" b="1" i="1" smtClean="0">
                <a:solidFill>
                  <a:srgbClr val="0C0E5A"/>
                </a:solidFill>
                <a:latin typeface="Arial" charset="0"/>
              </a:rPr>
            </a:br>
            <a:r>
              <a:rPr lang="es-ES_tradnl" sz="2400" b="1" i="1" smtClean="0">
                <a:solidFill>
                  <a:srgbClr val="0C0E5A"/>
                </a:solidFill>
                <a:latin typeface="Arial" charset="0"/>
              </a:rPr>
              <a:t>Año  2020  </a:t>
            </a:r>
            <a:br>
              <a:rPr lang="es-ES_tradnl" sz="2400" b="1" i="1" smtClean="0">
                <a:solidFill>
                  <a:srgbClr val="0C0E5A"/>
                </a:solidFill>
                <a:latin typeface="Arial" charset="0"/>
              </a:rPr>
            </a:br>
            <a:endParaRPr lang="es-MX" sz="2400" b="1" i="1" smtClean="0">
              <a:solidFill>
                <a:srgbClr val="0C0E5A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12291" name="Picture 5" descr="05fib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908050"/>
            <a:ext cx="53276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95288" y="404813"/>
            <a:ext cx="331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ESQUILA CON MAQUINA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sp>
        <p:nvSpPr>
          <p:cNvPr id="13315" name="Rectangle 3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13316" name="Picture 7" descr="Berta Cofraria 100_1763 (3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19125"/>
            <a:ext cx="7705725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14340" name="Picture 4" descr="Berta Cofraria 100_1763 (3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7848600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15363" name="Picture 4" descr="DSC020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3665538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Estela Vicuñayoc100_1450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2878138"/>
            <a:ext cx="4105275" cy="335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163"/>
            <a:ext cx="8218488" cy="857250"/>
          </a:xfrm>
        </p:spPr>
        <p:txBody>
          <a:bodyPr anchor="ctr"/>
          <a:lstStyle/>
          <a:p>
            <a:pPr eaLnBrk="1" hangingPunct="1"/>
            <a:r>
              <a:rPr lang="es-ES_tradnl" sz="4600" b="1" smtClean="0">
                <a:latin typeface="Arial" charset="0"/>
              </a:rPr>
              <a:t>TECNOLOGIA</a:t>
            </a:r>
            <a:endParaRPr lang="es-MX" sz="4600" b="1" smtClean="0"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686800" cy="48958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es-ES" sz="2200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s-ES" sz="2600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sz="2600" smtClean="0"/>
              <a:t>Por </a:t>
            </a:r>
            <a:r>
              <a:rPr lang="es-ES_tradnl" sz="2600" i="1" smtClean="0"/>
              <a:t>tecnología se entiende “un conjunto de conocimientos de base científica que permiten describir, explicar, diseñar y aplicar soluciones técnicas a problemas prácticos de forma sistemática y racional</a:t>
            </a:r>
            <a:r>
              <a:rPr lang="es-ES_tradnl" sz="2600" smtClean="0"/>
              <a:t>”. </a:t>
            </a:r>
            <a:r>
              <a:rPr lang="es-ES_tradnl" sz="2400" smtClean="0"/>
              <a:t>(Quintanilla, 1998)</a:t>
            </a:r>
            <a:endParaRPr lang="es-ES" sz="2400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s-ES" sz="2400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" sz="2600" b="1" smtClean="0">
                <a:solidFill>
                  <a:srgbClr val="0000FF"/>
                </a:solidFill>
              </a:rPr>
              <a:t>Es</a:t>
            </a:r>
            <a:r>
              <a:rPr lang="es-ES" sz="2600" smtClean="0"/>
              <a:t> </a:t>
            </a:r>
            <a:r>
              <a:rPr lang="es-ES" sz="2600" b="1" smtClean="0">
                <a:solidFill>
                  <a:srgbClr val="0000FF"/>
                </a:solidFill>
              </a:rPr>
              <a:t>la aplicación práctica de </a:t>
            </a:r>
            <a:r>
              <a:rPr lang="es-ES" sz="2600" b="1" u="sng" smtClean="0">
                <a:solidFill>
                  <a:srgbClr val="0000FF"/>
                </a:solidFill>
              </a:rPr>
              <a:t>conocimientos científicos</a:t>
            </a:r>
            <a:r>
              <a:rPr lang="es-ES" sz="2600" smtClean="0"/>
              <a:t>. </a:t>
            </a:r>
            <a:r>
              <a:rPr lang="es-ES" sz="2600" b="1" smtClean="0">
                <a:solidFill>
                  <a:srgbClr val="0000FF"/>
                </a:solidFill>
              </a:rPr>
              <a:t>Implica el uso de elementos y procedimientos originados en la investigación científica aplicada.</a:t>
            </a:r>
            <a:r>
              <a:rPr lang="es-ES" sz="260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endParaRPr lang="es-ES" sz="26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MX" sz="2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9144000" cy="1352550"/>
          </a:xfrm>
        </p:spPr>
        <p:txBody>
          <a:bodyPr anchor="ctr"/>
          <a:lstStyle/>
          <a:p>
            <a:pPr eaLnBrk="1" hangingPunct="1"/>
            <a:r>
              <a:rPr lang="es-ES_tradnl" sz="3800" b="1" u="sng" smtClean="0">
                <a:latin typeface="Arial" charset="0"/>
              </a:rPr>
              <a:t>CLASIFICACION DE  TECNOLOGIAS</a:t>
            </a:r>
            <a:endParaRPr lang="es-MX" sz="3800" b="1" u="sng" smtClean="0"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820150" cy="4537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s-ES_tradnl" smtClean="0"/>
          </a:p>
          <a:p>
            <a:pPr eaLnBrk="1" hangingPunct="1">
              <a:buFont typeface="Wingdings" pitchFamily="2" charset="2"/>
              <a:buNone/>
            </a:pPr>
            <a:r>
              <a:rPr lang="es-ES_tradnl" smtClean="0">
                <a:solidFill>
                  <a:srgbClr val="3333FF"/>
                </a:solidFill>
              </a:rPr>
              <a:t>Vamos a ver dos tipos de clasificación de tecnologías :</a:t>
            </a:r>
            <a:r>
              <a:rPr lang="es-ES_tradnl" smtClean="0"/>
              <a:t>                                                                       </a:t>
            </a:r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CLASIFICACION 1) </a:t>
            </a:r>
            <a:r>
              <a:rPr lang="es-ES_tradnl" b="1" smtClean="0">
                <a:solidFill>
                  <a:srgbClr val="FF6600"/>
                </a:solidFill>
              </a:rPr>
              <a:t>tecnologías</a:t>
            </a:r>
            <a:r>
              <a:rPr lang="es-ES_tradnl" smtClean="0">
                <a:solidFill>
                  <a:srgbClr val="FF6600"/>
                </a:solidFill>
              </a:rPr>
              <a:t> de </a:t>
            </a:r>
            <a:r>
              <a:rPr lang="es-ES_tradnl" b="1" i="1" smtClean="0">
                <a:solidFill>
                  <a:srgbClr val="FF6600"/>
                </a:solidFill>
              </a:rPr>
              <a:t>insumo - Bienes de Capital  </a:t>
            </a:r>
            <a:r>
              <a:rPr lang="es-ES_tradnl" smtClean="0">
                <a:solidFill>
                  <a:srgbClr val="FF6600"/>
                </a:solidFill>
              </a:rPr>
              <a:t>y de  </a:t>
            </a:r>
            <a:r>
              <a:rPr lang="es-ES_tradnl" b="1" i="1" smtClean="0">
                <a:solidFill>
                  <a:srgbClr val="FF6600"/>
                </a:solidFill>
              </a:rPr>
              <a:t>proceso</a:t>
            </a:r>
          </a:p>
          <a:p>
            <a:pPr eaLnBrk="1" hangingPunct="1"/>
            <a:endParaRPr lang="es-ES_tradnl" smtClean="0">
              <a:solidFill>
                <a:srgbClr val="FF6600"/>
              </a:solidFill>
            </a:endParaRPr>
          </a:p>
          <a:p>
            <a:pPr eaLnBrk="1" hangingPunct="1"/>
            <a:r>
              <a:rPr lang="es-ES_tradnl" smtClean="0"/>
              <a:t>CLASIFICACION 2)</a:t>
            </a:r>
            <a:r>
              <a:rPr lang="es-ES_tradnl" b="1" smtClean="0">
                <a:solidFill>
                  <a:schemeClr val="hlink"/>
                </a:solidFill>
              </a:rPr>
              <a:t>innovaciones tecnológicas</a:t>
            </a:r>
          </a:p>
          <a:p>
            <a:pPr eaLnBrk="1" hangingPunct="1"/>
            <a:endParaRPr lang="es-MX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0075" cy="915987"/>
          </a:xfrm>
        </p:spPr>
        <p:txBody>
          <a:bodyPr anchor="ctr"/>
          <a:lstStyle/>
          <a:p>
            <a:pPr eaLnBrk="1" hangingPunct="1"/>
            <a:r>
              <a:rPr lang="es-ES_tradnl" sz="3800" smtClean="0">
                <a:latin typeface="Arial" charset="0"/>
              </a:rPr>
              <a:t>TECNOLOGIAS DE INSUMO o de Bienes de Capital</a:t>
            </a:r>
            <a:endParaRPr lang="es-MX" sz="3800" smtClean="0">
              <a:latin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07375" cy="4752975"/>
          </a:xfrm>
        </p:spPr>
        <p:txBody>
          <a:bodyPr/>
          <a:lstStyle/>
          <a:p>
            <a:pPr eaLnBrk="1" hangingPunct="1"/>
            <a:r>
              <a:rPr lang="es-ES_tradnl" smtClean="0"/>
              <a:t>Son tecnologías que </a:t>
            </a:r>
            <a:r>
              <a:rPr lang="es-ES_tradnl" b="1" smtClean="0">
                <a:solidFill>
                  <a:srgbClr val="FF6600"/>
                </a:solidFill>
              </a:rPr>
              <a:t>consisten en elementos materiales,</a:t>
            </a:r>
            <a:r>
              <a:rPr lang="es-ES_tradnl" smtClean="0"/>
              <a:t> se generan en la industria y se compran en el mercado.</a:t>
            </a:r>
          </a:p>
          <a:p>
            <a:pPr eaLnBrk="1" hangingPunct="1"/>
            <a:r>
              <a:rPr lang="es-ES_tradnl" smtClean="0"/>
              <a:t>Son ejemplos: Herbicidas, insecticidas, fertilizantes, cosechadoras, tractores, motosierras, equipos de riego, semillas de especies mejoradas, clones mejorados de árboles, etc.</a:t>
            </a:r>
          </a:p>
          <a:p>
            <a:pPr eaLnBrk="1" hangingPunct="1"/>
            <a:endParaRPr lang="es-MX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gr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34607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4551363" y="65088"/>
            <a:ext cx="2406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b="1"/>
          </a:p>
          <a:p>
            <a:endParaRPr lang="es-ES" b="1"/>
          </a:p>
          <a:p>
            <a:endParaRPr lang="es-ES" b="1"/>
          </a:p>
          <a:p>
            <a:r>
              <a:rPr lang="es-ES" b="1"/>
              <a:t>AGROQUIMICOS     </a:t>
            </a:r>
            <a:r>
              <a:rPr lang="es-ES"/>
              <a:t> </a:t>
            </a:r>
          </a:p>
        </p:txBody>
      </p:sp>
      <p:pic>
        <p:nvPicPr>
          <p:cNvPr id="19460" name="Picture 10" descr="13tri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79788"/>
            <a:ext cx="3986213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5775325" y="2655888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SEMILLAS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s-ES" smtClean="0"/>
              <a:t>Bienes de capital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s-ES" smtClean="0"/>
              <a:t>Siembra Directa             Tractor</a:t>
            </a:r>
          </a:p>
        </p:txBody>
      </p:sp>
      <p:pic>
        <p:nvPicPr>
          <p:cNvPr id="20484" name="Picture 4" descr="SEmbrad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060575"/>
            <a:ext cx="2095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tra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636838"/>
            <a:ext cx="27527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pPr eaLnBrk="1" hangingPunct="1"/>
            <a:r>
              <a:rPr lang="es-ES" smtClean="0"/>
              <a:t>Motosierra en sistemas forestales</a:t>
            </a:r>
          </a:p>
        </p:txBody>
      </p:sp>
      <p:pic>
        <p:nvPicPr>
          <p:cNvPr id="21507" name="Picture 5" descr="18for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341438"/>
            <a:ext cx="571500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s-ES_tradnl" b="1" smtClean="0">
                <a:latin typeface="Arial" charset="0"/>
              </a:rPr>
              <a:t>OBJETIVOS DE LA CLASE</a:t>
            </a:r>
            <a:endParaRPr lang="es-MX" b="1" smtClean="0"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5875"/>
            <a:ext cx="8147050" cy="50958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s-ES_tradnl" sz="2800" b="1" smtClean="0"/>
              <a:t>Conocer los elementos que conforman el subsistema tecnológico.</a:t>
            </a:r>
          </a:p>
          <a:p>
            <a:pPr eaLnBrk="1" hangingPunct="1">
              <a:lnSpc>
                <a:spcPct val="120000"/>
              </a:lnSpc>
            </a:pPr>
            <a:r>
              <a:rPr lang="es-ES_tradnl" sz="2800" b="1" smtClean="0"/>
              <a:t>Conceptualizar  y diferenciar tecnología y técnica.</a:t>
            </a:r>
          </a:p>
          <a:p>
            <a:pPr eaLnBrk="1" hangingPunct="1">
              <a:lnSpc>
                <a:spcPct val="120000"/>
              </a:lnSpc>
            </a:pPr>
            <a:r>
              <a:rPr lang="es-ES_tradnl" sz="2800" b="1" smtClean="0"/>
              <a:t>Conocer cómo pueden clasificarse las diferentes tecnologías utilizadas por los productores.</a:t>
            </a:r>
          </a:p>
          <a:p>
            <a:pPr eaLnBrk="1" hangingPunct="1">
              <a:lnSpc>
                <a:spcPct val="120000"/>
              </a:lnSpc>
            </a:pPr>
            <a:r>
              <a:rPr lang="es-ES_tradnl" sz="2800" b="1" smtClean="0"/>
              <a:t>Aproximarse a la problemática de la biotecnología</a:t>
            </a:r>
          </a:p>
          <a:p>
            <a:pPr eaLnBrk="1" hangingPunct="1">
              <a:buFont typeface="Wingdings" pitchFamily="2" charset="2"/>
              <a:buNone/>
            </a:pPr>
            <a:endParaRPr lang="es-MX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s-ES" sz="3800" smtClean="0">
                <a:latin typeface="Arial" charset="0"/>
              </a:rPr>
              <a:t>Instrumental para agricultura de precisión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22532" name="Picture 4" descr="20sus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725613"/>
            <a:ext cx="4319588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s-ES" smtClean="0"/>
              <a:t>Estacas de sauce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23556" name="Picture 7" descr="30for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8446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s-ES_tradnl" b="1" smtClean="0">
                <a:latin typeface="Arial" charset="0"/>
              </a:rPr>
              <a:t>TECNOLOGIAS DE PROCESO</a:t>
            </a:r>
            <a:endParaRPr lang="es-MX" b="1" smtClean="0"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4675"/>
            <a:ext cx="836295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mtClean="0"/>
              <a:t>Son tecnologías inmateriales, intangibles; con una fuerte componente de información, conocimiento, y eficiencia. </a:t>
            </a:r>
            <a:r>
              <a:rPr lang="es-ES_tradnl" b="1" smtClean="0">
                <a:solidFill>
                  <a:srgbClr val="3333FF"/>
                </a:solidFill>
              </a:rPr>
              <a:t>No se compran en el mercado.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>
                <a:solidFill>
                  <a:srgbClr val="FF6600"/>
                </a:solidFill>
              </a:rPr>
              <a:t>Tienen mayor costo intelectual.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Son tecnologías que consisten en procedimientos, formas de hacer las cosas sin incorporar necesariamente  insumos externos.</a:t>
            </a:r>
          </a:p>
          <a:p>
            <a:pPr eaLnBrk="1" hangingPunct="1">
              <a:lnSpc>
                <a:spcPct val="90000"/>
              </a:lnSpc>
            </a:pPr>
            <a:endParaRPr lang="es-MX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77813"/>
            <a:ext cx="8218487" cy="674687"/>
          </a:xfrm>
        </p:spPr>
        <p:txBody>
          <a:bodyPr anchor="ctr"/>
          <a:lstStyle/>
          <a:p>
            <a:pPr eaLnBrk="1" hangingPunct="1"/>
            <a:r>
              <a:rPr lang="es-ES" sz="3600" smtClean="0">
                <a:latin typeface="Franklin Gothic Heavy" pitchFamily="34" charset="0"/>
              </a:rPr>
              <a:t>Tecnología de procesos</a:t>
            </a:r>
          </a:p>
        </p:txBody>
      </p:sp>
      <p:graphicFrame>
        <p:nvGraphicFramePr>
          <p:cNvPr id="16413" name="Group 29"/>
          <p:cNvGraphicFramePr>
            <a:graphicFrameLocks noGrp="1"/>
          </p:cNvGraphicFramePr>
          <p:nvPr>
            <p:ph idx="4294967295"/>
          </p:nvPr>
        </p:nvGraphicFramePr>
        <p:xfrm>
          <a:off x="827088" y="1296988"/>
          <a:ext cx="7200900" cy="4265041"/>
        </p:xfrm>
        <a:graphic>
          <a:graphicData uri="http://schemas.openxmlformats.org/drawingml/2006/table">
            <a:tbl>
              <a:tblPr/>
              <a:tblGrid>
                <a:gridCol w="2163762"/>
                <a:gridCol w="2444750"/>
                <a:gridCol w="2592388"/>
              </a:tblGrid>
              <a:tr h="1089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MANEJO CULTIVOS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MANEJO BOSQUE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MANEJO ANIMALES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época de siembra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Distancia entre cultivos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Barbechos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 cultivos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Planificación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Calles cortafuegos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Manejo del agua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Raleo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Manejo de vivero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Planificación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Rodeo punta y de cola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Pastoreo Rotativo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Carga animal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Servicio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Pariciones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Alimentación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Planificación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52578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vivero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925" y="765175"/>
            <a:ext cx="339407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feed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500" y="3789363"/>
            <a:ext cx="41275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s-ES" smtClean="0"/>
              <a:t>Rodeo de terneros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27652" name="Picture 5" descr="32fo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66825"/>
            <a:ext cx="5715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58888" y="549275"/>
            <a:ext cx="309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 sz="2800">
              <a:solidFill>
                <a:schemeClr val="hlink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716463" y="476250"/>
            <a:ext cx="36718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sz="2800">
              <a:solidFill>
                <a:schemeClr val="hlink"/>
              </a:solidFill>
            </a:endParaRPr>
          </a:p>
          <a:p>
            <a:endParaRPr lang="es-ES_tradnl" sz="2800">
              <a:solidFill>
                <a:schemeClr val="hlink"/>
              </a:solidFill>
            </a:endParaRPr>
          </a:p>
          <a:p>
            <a:endParaRPr lang="es-ES_tradnl" sz="2800">
              <a:solidFill>
                <a:schemeClr val="tx2"/>
              </a:solidFill>
            </a:endParaRPr>
          </a:p>
        </p:txBody>
      </p:sp>
      <p:graphicFrame>
        <p:nvGraphicFramePr>
          <p:cNvPr id="26639" name="Group 15"/>
          <p:cNvGraphicFramePr>
            <a:graphicFrameLocks noGrp="1"/>
          </p:cNvGraphicFramePr>
          <p:nvPr/>
        </p:nvGraphicFramePr>
        <p:xfrm>
          <a:off x="1403350" y="404813"/>
          <a:ext cx="6553200" cy="5688013"/>
        </p:xfrm>
        <a:graphic>
          <a:graphicData uri="http://schemas.openxmlformats.org/drawingml/2006/table">
            <a:tbl>
              <a:tblPr/>
              <a:tblGrid>
                <a:gridCol w="3278188"/>
                <a:gridCol w="3275012"/>
              </a:tblGrid>
              <a:tr h="568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TECNOLOGIAS DE INSUMO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Arial" charset="0"/>
                        </a:rPr>
                        <a:t>¿Con qué?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_tradnl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Son elementos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Son materiales</a:t>
                      </a:r>
                      <a:endParaRPr kumimoji="0" lang="es-ES_tradn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Se compran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Implican un costo económico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Requieren baja dedicación.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Uso sencillo y rutinario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Son coyunturales</a:t>
                      </a:r>
                      <a:endParaRPr kumimoji="0" lang="es-MX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TECNOLOGIAS DE PROCESO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Arial" charset="0"/>
                        </a:rPr>
                        <a:t>¿Cómo?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_tradn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Son procedimientos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Son inmateriales</a:t>
                      </a:r>
                      <a:endParaRPr kumimoji="0" lang="es-ES_tradn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Se manejan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Implican un costo intelectual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Requieren alta dedicación y control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Administración compleja y creativa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Son estructurales</a:t>
                      </a:r>
                      <a:endParaRPr kumimoji="0" lang="es-E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Arial" charset="0"/>
              </a:rPr>
              <a:t>Que es una innovación?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2600" smtClean="0"/>
              <a:t> “La innovación es el proceso de integración de la tecnología existente y los inventos para crear o mejorar un producto</a:t>
            </a:r>
            <a:r>
              <a:rPr lang="es-ES" sz="2600" smtClean="0"/>
              <a:t> </a:t>
            </a:r>
            <a:r>
              <a:rPr lang="es-ES_tradnl" sz="2600" smtClean="0"/>
              <a:t>un proceso o un sistema. Innovación en un sentido económico consiste en la consolidación de un nuevo producto, proceso o sistema mejorado </a:t>
            </a:r>
            <a:r>
              <a:rPr lang="es-ES_tradnl" sz="2600" i="1" smtClean="0"/>
              <a:t>(</a:t>
            </a:r>
            <a:r>
              <a:rPr lang="es-ES_tradnl" sz="1600" i="1" smtClean="0"/>
              <a:t>Freeman, C., 1982, citado por Medina Salgado y Espinosa Espíndola, 1994). </a:t>
            </a:r>
          </a:p>
          <a:p>
            <a:pPr eaLnBrk="1" hangingPunct="1">
              <a:lnSpc>
                <a:spcPct val="80000"/>
              </a:lnSpc>
            </a:pPr>
            <a:endParaRPr lang="es-ES_tradnl" sz="1600" i="1" smtClean="0"/>
          </a:p>
          <a:p>
            <a:pPr eaLnBrk="1" hangingPunct="1">
              <a:lnSpc>
                <a:spcPct val="80000"/>
              </a:lnSpc>
            </a:pPr>
            <a:r>
              <a:rPr lang="es-ES_tradnl" sz="2600" i="1" smtClean="0"/>
              <a:t>“Es un conjunto de actividades que transforman una idea o una invención en un bien, un servicio o un proceso que sea comercializable e implique una mejora de la oferta existente”.</a:t>
            </a:r>
            <a:r>
              <a:rPr lang="es-ES_tradnl" sz="2600" smtClean="0"/>
              <a:t> (</a:t>
            </a:r>
            <a:r>
              <a:rPr lang="es-ES_tradnl" sz="1600" i="1" smtClean="0"/>
              <a:t>Costa et al</a:t>
            </a:r>
            <a:r>
              <a:rPr lang="es-ES_tradnl" sz="1600" smtClean="0"/>
              <a:t>,s/f</a:t>
            </a:r>
            <a:r>
              <a:rPr lang="es-ES_tradnl" sz="2800" smtClean="0"/>
              <a:t>)</a:t>
            </a: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3800" u="sng" smtClean="0">
                <a:latin typeface="Arial" charset="0"/>
              </a:rPr>
              <a:t>diferencia de invento e innovación:</a:t>
            </a:r>
            <a:br>
              <a:rPr lang="es-ES_tradnl" sz="3800" u="sng" smtClean="0">
                <a:latin typeface="Arial" charset="0"/>
              </a:rPr>
            </a:br>
            <a:endParaRPr lang="es-ES" sz="3800" u="sng" smtClean="0"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“Un invento no lleva necesariamente a la innovación, muchos inventos no se comercializan y permanecen desconocidos, por lo tanto, no se consideran innovación. El invento debe socializarse para considerarse una innovación”. (</a:t>
            </a:r>
            <a:r>
              <a:rPr lang="es-ES_tradnl" sz="2000" smtClean="0"/>
              <a:t>Formichella,2005</a:t>
            </a:r>
            <a:r>
              <a:rPr lang="es-ES_tradnl" sz="2800" smtClean="0"/>
              <a:t>)</a:t>
            </a:r>
            <a:r>
              <a:rPr lang="es-ES_tradnl" smtClean="0"/>
              <a:t> 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8686800" cy="1423987"/>
          </a:xfrm>
        </p:spPr>
        <p:txBody>
          <a:bodyPr anchor="ctr"/>
          <a:lstStyle/>
          <a:p>
            <a:pPr eaLnBrk="1" hangingPunct="1"/>
            <a:r>
              <a:rPr lang="es-ES_tradnl" smtClean="0">
                <a:latin typeface="Arial" charset="0"/>
              </a:rPr>
              <a:t>CLASIFICACION DE LAS INNOVACIONES TECNOLOGICAS</a:t>
            </a:r>
            <a:endParaRPr lang="es-MX" smtClean="0">
              <a:latin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73238"/>
            <a:ext cx="86868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mtClean="0"/>
              <a:t>Innovaciones Mecánicas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smtClean="0"/>
          </a:p>
          <a:p>
            <a:pPr eaLnBrk="1" hangingPunct="1">
              <a:lnSpc>
                <a:spcPct val="90000"/>
              </a:lnSpc>
            </a:pPr>
            <a:r>
              <a:rPr lang="es-ES_tradnl" smtClean="0">
                <a:solidFill>
                  <a:srgbClr val="3333FF"/>
                </a:solidFill>
              </a:rPr>
              <a:t>Innovaciones Químicas</a:t>
            </a:r>
          </a:p>
          <a:p>
            <a:pPr eaLnBrk="1" hangingPunct="1">
              <a:lnSpc>
                <a:spcPct val="90000"/>
              </a:lnSpc>
            </a:pPr>
            <a:endParaRPr lang="es-ES_tradnl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smtClean="0">
                <a:solidFill>
                  <a:srgbClr val="FF0066"/>
                </a:solidFill>
              </a:rPr>
              <a:t>Innovaciones Biológicas</a:t>
            </a:r>
          </a:p>
          <a:p>
            <a:pPr eaLnBrk="1" hangingPunct="1">
              <a:lnSpc>
                <a:spcPct val="90000"/>
              </a:lnSpc>
            </a:pPr>
            <a:endParaRPr lang="es-ES_tradnl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Innovaciones Agronómicas</a:t>
            </a:r>
          </a:p>
          <a:p>
            <a:pPr eaLnBrk="1" hangingPunct="1">
              <a:lnSpc>
                <a:spcPct val="90000"/>
              </a:lnSpc>
            </a:pPr>
            <a:endParaRPr lang="es-ES_tradnl" smtClean="0"/>
          </a:p>
          <a:p>
            <a:pPr eaLnBrk="1" hangingPunct="1">
              <a:lnSpc>
                <a:spcPct val="90000"/>
              </a:lnSpc>
            </a:pPr>
            <a:r>
              <a:rPr lang="es-ES_tradnl" smtClean="0">
                <a:solidFill>
                  <a:schemeClr val="bg2"/>
                </a:solidFill>
              </a:rPr>
              <a:t>Otras innovaciones : las TICs</a:t>
            </a:r>
          </a:p>
          <a:p>
            <a:pPr eaLnBrk="1" hangingPunct="1">
              <a:lnSpc>
                <a:spcPct val="90000"/>
              </a:lnSpc>
            </a:pPr>
            <a:endParaRPr lang="es-MX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371600" y="304800"/>
            <a:ext cx="7772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s-ES_tradnl" sz="3800">
                <a:solidFill>
                  <a:schemeClr val="tx2"/>
                </a:solidFill>
              </a:rPr>
              <a:t>SISTEMA DE PRODUCCION       </a:t>
            </a:r>
            <a:br>
              <a:rPr lang="es-ES_tradnl" sz="3800">
                <a:solidFill>
                  <a:schemeClr val="tx2"/>
                </a:solidFill>
              </a:rPr>
            </a:br>
            <a:r>
              <a:rPr lang="es-ES_tradnl" sz="3800">
                <a:solidFill>
                  <a:schemeClr val="tx2"/>
                </a:solidFill>
              </a:rPr>
              <a:t/>
            </a:r>
            <a:br>
              <a:rPr lang="es-ES_tradnl" sz="3800">
                <a:solidFill>
                  <a:schemeClr val="tx2"/>
                </a:solidFill>
              </a:rPr>
            </a:br>
            <a:r>
              <a:rPr lang="es-ES_tradnl" sz="3800">
                <a:solidFill>
                  <a:schemeClr val="tx2"/>
                </a:solidFill>
              </a:rPr>
              <a:t/>
            </a:r>
            <a:br>
              <a:rPr lang="es-ES_tradnl" sz="3800">
                <a:solidFill>
                  <a:schemeClr val="tx2"/>
                </a:solidFill>
              </a:rPr>
            </a:br>
            <a:r>
              <a:rPr lang="es-ES_tradnl" sz="3800">
                <a:solidFill>
                  <a:schemeClr val="tx2"/>
                </a:solidFill>
              </a:rPr>
              <a:t/>
            </a:r>
            <a:br>
              <a:rPr lang="es-ES_tradnl" sz="3800">
                <a:solidFill>
                  <a:schemeClr val="tx2"/>
                </a:solidFill>
              </a:rPr>
            </a:br>
            <a:r>
              <a:rPr lang="es-ES_tradnl" sz="3800">
                <a:solidFill>
                  <a:schemeClr val="tx2"/>
                </a:solidFill>
              </a:rPr>
              <a:t/>
            </a:r>
            <a:br>
              <a:rPr lang="es-ES_tradnl" sz="3800">
                <a:solidFill>
                  <a:schemeClr val="tx2"/>
                </a:solidFill>
              </a:rPr>
            </a:br>
            <a:r>
              <a:rPr lang="es-ES_tradnl" sz="3800">
                <a:solidFill>
                  <a:schemeClr val="tx2"/>
                </a:solidFill>
              </a:rPr>
              <a:t/>
            </a:r>
            <a:br>
              <a:rPr lang="es-ES_tradnl" sz="3800">
                <a:solidFill>
                  <a:schemeClr val="tx2"/>
                </a:solidFill>
              </a:rPr>
            </a:br>
            <a:r>
              <a:rPr lang="es-ES_tradnl" sz="3800">
                <a:solidFill>
                  <a:schemeClr val="tx2"/>
                </a:solidFill>
              </a:rPr>
              <a:t/>
            </a:r>
            <a:br>
              <a:rPr lang="es-ES_tradnl" sz="3800">
                <a:solidFill>
                  <a:schemeClr val="tx2"/>
                </a:solidFill>
              </a:rPr>
            </a:br>
            <a:endParaRPr lang="es-ES_tradnl" sz="3800">
              <a:solidFill>
                <a:schemeClr val="tx2"/>
              </a:solidFill>
            </a:endParaRP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1524000" y="1447800"/>
            <a:ext cx="6400800" cy="4953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s-ES_tradnl" sz="2400">
              <a:latin typeface="Times New Roman" pitchFamily="18" charset="0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286000" y="1981200"/>
            <a:ext cx="2209800" cy="1828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s-ES_tradnl" sz="2800">
                <a:solidFill>
                  <a:schemeClr val="tx2"/>
                </a:solidFill>
                <a:latin typeface="Times New Roman" pitchFamily="18" charset="0"/>
              </a:rPr>
              <a:t>Subsistema </a:t>
            </a:r>
          </a:p>
          <a:p>
            <a:pPr algn="ctr" eaLnBrk="0" hangingPunct="0"/>
            <a:r>
              <a:rPr lang="es-ES_tradnl" sz="2800">
                <a:solidFill>
                  <a:schemeClr val="tx2"/>
                </a:solidFill>
                <a:latin typeface="Times New Roman" pitchFamily="18" charset="0"/>
              </a:rPr>
              <a:t>Natural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733800" y="4343400"/>
            <a:ext cx="2286000" cy="1600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s-ES_tradnl" sz="2800">
                <a:solidFill>
                  <a:schemeClr val="tx2"/>
                </a:solidFill>
                <a:latin typeface="Times New Roman" pitchFamily="18" charset="0"/>
              </a:rPr>
              <a:t>Subsistema </a:t>
            </a:r>
          </a:p>
          <a:p>
            <a:pPr algn="ctr" eaLnBrk="0" hangingPunct="0"/>
            <a:r>
              <a:rPr lang="es-ES_tradnl" sz="2800">
                <a:solidFill>
                  <a:schemeClr val="tx2"/>
                </a:solidFill>
                <a:latin typeface="Times New Roman" pitchFamily="18" charset="0"/>
              </a:rPr>
              <a:t>Tecnológico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5486400" y="2590800"/>
            <a:ext cx="2286000" cy="1524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s-ES_tradnl" sz="2800">
                <a:solidFill>
                  <a:schemeClr val="tx2"/>
                </a:solidFill>
                <a:latin typeface="Times New Roman" pitchFamily="18" charset="0"/>
              </a:rPr>
              <a:t>Subsistema </a:t>
            </a:r>
          </a:p>
          <a:p>
            <a:pPr algn="ctr" eaLnBrk="0" hangingPunct="0"/>
            <a:r>
              <a:rPr lang="es-ES_tradnl" sz="2800">
                <a:solidFill>
                  <a:schemeClr val="tx2"/>
                </a:solidFill>
                <a:latin typeface="Times New Roman" pitchFamily="18" charset="0"/>
              </a:rPr>
              <a:t>Socioeconómico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886200" y="37338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724400" y="2819400"/>
            <a:ext cx="762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5791200" y="41910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0075" cy="798512"/>
          </a:xfrm>
        </p:spPr>
        <p:txBody>
          <a:bodyPr anchor="ctr"/>
          <a:lstStyle/>
          <a:p>
            <a:pPr eaLnBrk="1" hangingPunct="1"/>
            <a:r>
              <a:rPr lang="es-ES_tradnl" sz="3800" smtClean="0">
                <a:latin typeface="Arial" charset="0"/>
              </a:rPr>
              <a:t>INNOVACIONES MECANICAS</a:t>
            </a:r>
            <a:br>
              <a:rPr lang="es-ES_tradnl" sz="3800" smtClean="0">
                <a:latin typeface="Arial" charset="0"/>
              </a:rPr>
            </a:br>
            <a:endParaRPr lang="es-MX" sz="3800" smtClean="0"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91513" cy="4824413"/>
          </a:xfrm>
        </p:spPr>
        <p:txBody>
          <a:bodyPr/>
          <a:lstStyle/>
          <a:p>
            <a:pPr algn="just" eaLnBrk="1" hangingPunct="1"/>
            <a:r>
              <a:rPr lang="es-ES_tradnl" smtClean="0"/>
              <a:t>Son producidas por la industria de la maquinaria agrícola y/o mecánica.</a:t>
            </a:r>
          </a:p>
          <a:p>
            <a:pPr algn="just" eaLnBrk="1" hangingPunct="1"/>
            <a:r>
              <a:rPr lang="es-ES_tradnl" smtClean="0"/>
              <a:t>Requieren capital y reducen  mano de obra</a:t>
            </a:r>
          </a:p>
          <a:p>
            <a:pPr algn="just" eaLnBrk="1" hangingPunct="1"/>
            <a:r>
              <a:rPr lang="es-ES_tradnl" smtClean="0"/>
              <a:t> </a:t>
            </a:r>
            <a:r>
              <a:rPr lang="es-ES_tradnl" smtClean="0">
                <a:solidFill>
                  <a:schemeClr val="hlink"/>
                </a:solidFill>
              </a:rPr>
              <a:t>Herramientas</a:t>
            </a:r>
            <a:r>
              <a:rPr lang="es-ES_tradnl" smtClean="0"/>
              <a:t> (motosierras)  </a:t>
            </a:r>
            <a:r>
              <a:rPr lang="es-ES_tradnl" smtClean="0">
                <a:solidFill>
                  <a:schemeClr val="hlink"/>
                </a:solidFill>
              </a:rPr>
              <a:t>Equipos</a:t>
            </a:r>
            <a:r>
              <a:rPr lang="es-ES_tradnl" smtClean="0"/>
              <a:t>  (Riego, Ordeñadoras) </a:t>
            </a:r>
            <a:r>
              <a:rPr lang="es-ES_tradnl" smtClean="0">
                <a:solidFill>
                  <a:schemeClr val="hlink"/>
                </a:solidFill>
              </a:rPr>
              <a:t>Maquinarias</a:t>
            </a:r>
            <a:r>
              <a:rPr lang="es-ES_tradnl" smtClean="0"/>
              <a:t> (Tractor, zanjeadoras, cosechadoras)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osechaman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836613"/>
            <a:ext cx="13208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osecham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692150"/>
            <a:ext cx="1363662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SEmbrad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644900"/>
            <a:ext cx="2095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trac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924175"/>
            <a:ext cx="27527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227763" y="1341438"/>
            <a:ext cx="23764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COSECHADORA</a:t>
            </a:r>
          </a:p>
          <a:p>
            <a:pPr>
              <a:spcBef>
                <a:spcPct val="50000"/>
              </a:spcBef>
            </a:pPr>
            <a:r>
              <a:rPr lang="es-ES" b="1"/>
              <a:t>ALGODON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403350" y="537368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TRACTOR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227763" y="3141663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SEMBRADORA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s-ES_tradnl" smtClean="0">
                <a:latin typeface="Arial" charset="0"/>
              </a:rPr>
              <a:t>INNOVACIONES QUIMICAS</a:t>
            </a:r>
            <a:endParaRPr lang="es-MX" smtClean="0">
              <a:latin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00213"/>
            <a:ext cx="8207375" cy="4608512"/>
          </a:xfrm>
        </p:spPr>
        <p:txBody>
          <a:bodyPr/>
          <a:lstStyle/>
          <a:p>
            <a:pPr eaLnBrk="1" hangingPunct="1"/>
            <a:r>
              <a:rPr lang="es-ES_tradnl" smtClean="0"/>
              <a:t>Son producidas por la industria química.</a:t>
            </a:r>
          </a:p>
          <a:p>
            <a:pPr eaLnBrk="1" hangingPunct="1"/>
            <a:r>
              <a:rPr lang="es-ES_tradnl" smtClean="0">
                <a:solidFill>
                  <a:schemeClr val="hlink"/>
                </a:solidFill>
              </a:rPr>
              <a:t>Fertilizantes, insecticidas, herbicidas.</a:t>
            </a:r>
            <a:endParaRPr lang="es-ES_tradnl" smtClean="0"/>
          </a:p>
          <a:p>
            <a:pPr eaLnBrk="1" hangingPunct="1">
              <a:buFont typeface="Wingdings" pitchFamily="2" charset="2"/>
              <a:buNone/>
            </a:pPr>
            <a:r>
              <a:rPr lang="es-MX" smtClean="0"/>
              <a:t>-Requieren capital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ul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60960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s-ES_tradnl" smtClean="0">
                <a:latin typeface="Arial" charset="0"/>
              </a:rPr>
              <a:t>INNOVACIONES BIOLOGICAS</a:t>
            </a:r>
            <a:endParaRPr lang="es-MX" smtClean="0">
              <a:latin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00213"/>
            <a:ext cx="8291513" cy="4824412"/>
          </a:xfrm>
        </p:spPr>
        <p:txBody>
          <a:bodyPr/>
          <a:lstStyle/>
          <a:p>
            <a:pPr eaLnBrk="1" hangingPunct="1"/>
            <a:r>
              <a:rPr lang="es-ES_tradnl" smtClean="0"/>
              <a:t>Son producidas por la manipulación industrial de seres vivos.</a:t>
            </a:r>
          </a:p>
          <a:p>
            <a:pPr eaLnBrk="1" hangingPunct="1"/>
            <a:r>
              <a:rPr lang="es-ES_tradnl" smtClean="0">
                <a:solidFill>
                  <a:schemeClr val="hlink"/>
                </a:solidFill>
              </a:rPr>
              <a:t>Semillas híbridas, variedades mejoradas,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mtClean="0">
                <a:solidFill>
                  <a:schemeClr val="hlink"/>
                </a:solidFill>
              </a:rPr>
              <a:t>   soja transgénica, clones de árboles, vacunas, inoculantes.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mtClean="0"/>
              <a:t>Contribuyen al aumento de la productividad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onlar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2727325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inoculan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060575"/>
            <a:ext cx="24939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vacun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724400"/>
            <a:ext cx="723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484438" y="52292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VACUNAS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877050" y="1125538"/>
            <a:ext cx="158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/>
              <a:t>INOCULANTES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124075" y="620713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HIBRIDOS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s-ES" smtClean="0"/>
              <a:t>Estacas de sauce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38916" name="Picture 4" descr="30for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8446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s-ES_tradnl" sz="3800" smtClean="0">
                <a:latin typeface="Arial" charset="0"/>
              </a:rPr>
              <a:t>INNOVACIONES AGRONOMICAS</a:t>
            </a:r>
            <a:endParaRPr lang="es-MX" sz="3800" smtClean="0">
              <a:latin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91513" cy="4895850"/>
          </a:xfrm>
        </p:spPr>
        <p:txBody>
          <a:bodyPr/>
          <a:lstStyle/>
          <a:p>
            <a:pPr eaLnBrk="1" hangingPunct="1"/>
            <a:r>
              <a:rPr lang="es-ES_tradnl" smtClean="0"/>
              <a:t>Son creadas por centros de investigación públicos. </a:t>
            </a:r>
            <a:r>
              <a:rPr lang="es-ES_tradnl" smtClean="0">
                <a:solidFill>
                  <a:srgbClr val="3333FF"/>
                </a:solidFill>
              </a:rPr>
              <a:t>No se compran ni venden</a:t>
            </a:r>
            <a:r>
              <a:rPr lang="es-ES_tradnl" smtClean="0"/>
              <a:t>, </a:t>
            </a:r>
            <a:r>
              <a:rPr lang="es-ES_tradnl" b="1" smtClean="0"/>
              <a:t>son las tecnologías de proceso</a:t>
            </a:r>
            <a:r>
              <a:rPr lang="es-ES_tradnl" smtClean="0"/>
              <a:t>. Son prácticas o procedimientos de manejo . </a:t>
            </a:r>
            <a:r>
              <a:rPr lang="es-ES_tradnl" smtClean="0">
                <a:solidFill>
                  <a:schemeClr val="hlink"/>
                </a:solidFill>
              </a:rPr>
              <a:t>Pastoreo rotativo, manejo de rodeos, rotación de cultivos, podas  forestales.</a:t>
            </a:r>
          </a:p>
          <a:p>
            <a:pPr eaLnBrk="1" hangingPunct="1"/>
            <a:endParaRPr lang="es-MX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s-ES" smtClean="0">
                <a:latin typeface="Arial" charset="0"/>
              </a:rPr>
              <a:t>Otras innovaciones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Las </a:t>
            </a:r>
            <a:r>
              <a:rPr lang="es-ES" smtClean="0">
                <a:solidFill>
                  <a:srgbClr val="3333FF"/>
                </a:solidFill>
              </a:rPr>
              <a:t>TICs</a:t>
            </a:r>
          </a:p>
          <a:p>
            <a:pPr eaLnBrk="1" hangingPunct="1"/>
            <a:r>
              <a:rPr lang="es-ES" smtClean="0"/>
              <a:t>significa </a:t>
            </a:r>
            <a:r>
              <a:rPr lang="es-ES" smtClean="0">
                <a:solidFill>
                  <a:srgbClr val="3333FF"/>
                </a:solidFill>
              </a:rPr>
              <a:t>Tecnología de la Información y la Comunicación</a:t>
            </a:r>
            <a:r>
              <a:rPr lang="es-ES" smtClean="0"/>
              <a:t>. </a:t>
            </a:r>
            <a:r>
              <a:rPr lang="es-ES" b="1" smtClean="0"/>
              <a:t>Son un conjunto de tecnologías aplicadas para proveer a las personas de la información y comunicación a través de medios tecnológicos de última generación.</a:t>
            </a:r>
            <a:r>
              <a:rPr lang="es-E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s-AR" smtClean="0">
                <a:latin typeface="Arial" charset="0"/>
              </a:rPr>
              <a:t>PAQUETES TECNOLOGICOS</a:t>
            </a:r>
            <a:endParaRPr lang="es-MX" smtClean="0"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s-AR" smtClean="0"/>
              <a:t>Es la combinación de dos o más innovaciones. Por lo general incluyen el uso de una o más tecnologías de insumo combinadas con algunas tecnologías de proceso. Ejemplo: cultivo en invernáculos, siembra directa, vivero forestal.</a:t>
            </a:r>
            <a:endParaRPr lang="es-MX" smtClean="0"/>
          </a:p>
        </p:txBody>
      </p:sp>
      <p:pic>
        <p:nvPicPr>
          <p:cNvPr id="41988" name="Picture 4" descr="Invernad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1600" y="4779963"/>
            <a:ext cx="269240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21sus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457700"/>
            <a:ext cx="31448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424863" cy="1296988"/>
          </a:xfrm>
        </p:spPr>
        <p:txBody>
          <a:bodyPr anchor="ctr"/>
          <a:lstStyle/>
          <a:p>
            <a:pPr eaLnBrk="1" hangingPunct="1"/>
            <a:r>
              <a:rPr lang="es-ES_tradnl" smtClean="0">
                <a:latin typeface="Arial" charset="0"/>
              </a:rPr>
              <a:t>SUBSISTEMA   TECNOLOGICO</a:t>
            </a:r>
            <a:endParaRPr lang="es-MX" smtClean="0"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84313"/>
            <a:ext cx="8218487" cy="4383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3600" smtClean="0"/>
              <a:t>Para entender los componentes del subsistema, primeramente  definiremos los conceptos de </a:t>
            </a:r>
            <a:r>
              <a:rPr lang="es-ES_tradnl" sz="4000" b="1" smtClean="0">
                <a:solidFill>
                  <a:srgbClr val="3333FF"/>
                </a:solidFill>
              </a:rPr>
              <a:t>técnica y tecnología  </a:t>
            </a:r>
            <a:endParaRPr lang="es-MX" sz="4000" b="1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919162"/>
          </a:xfrm>
        </p:spPr>
        <p:txBody>
          <a:bodyPr anchor="ctr"/>
          <a:lstStyle/>
          <a:p>
            <a:pPr eaLnBrk="1" hangingPunct="1"/>
            <a:r>
              <a:rPr lang="es-AR" smtClean="0">
                <a:latin typeface="Arial" charset="0"/>
              </a:rPr>
              <a:t>Etapas de cambio tecnológico</a:t>
            </a:r>
            <a:endParaRPr lang="es-ES" smtClean="0">
              <a:latin typeface="Arial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eaLnBrk="1" hangingPunct="1"/>
            <a:r>
              <a:rPr lang="es-AR" smtClean="0"/>
              <a:t>:</a:t>
            </a:r>
            <a:r>
              <a:rPr lang="es-ES_tradnl" b="1" smtClean="0"/>
              <a:t>1ª Etapa hasta 1940:</a:t>
            </a:r>
            <a:r>
              <a:rPr lang="es-ES" smtClean="0"/>
              <a:t> </a:t>
            </a:r>
            <a:endParaRPr lang="es-AR" smtClean="0"/>
          </a:p>
          <a:p>
            <a:pPr eaLnBrk="1" hangingPunct="1"/>
            <a:r>
              <a:rPr lang="es-ES_tradnl" sz="2400" smtClean="0"/>
              <a:t>En esta etapa se produce el primer gran cambio tecnológico del sector con </a:t>
            </a:r>
            <a:r>
              <a:rPr lang="es-ES_tradnl" sz="2400" b="1" smtClean="0">
                <a:solidFill>
                  <a:srgbClr val="FF0000"/>
                </a:solidFill>
              </a:rPr>
              <a:t>la aparición del tractor</a:t>
            </a:r>
            <a:r>
              <a:rPr lang="es-ES_tradnl" sz="2400" smtClean="0"/>
              <a:t>. Además aparecen los primeras cosechadoras automotrices.</a:t>
            </a:r>
            <a:r>
              <a:rPr lang="es-ES" smtClean="0"/>
              <a:t> </a:t>
            </a:r>
            <a:endParaRPr lang="es-AR" smtClean="0"/>
          </a:p>
          <a:p>
            <a:pPr eaLnBrk="1" hangingPunct="1"/>
            <a:r>
              <a:rPr lang="es-AR" b="1" smtClean="0"/>
              <a:t>Década 1950, del ´60 y 70:</a:t>
            </a:r>
          </a:p>
          <a:p>
            <a:pPr eaLnBrk="1" hangingPunct="1"/>
            <a:r>
              <a:rPr lang="es-ES_tradnl" sz="2000" b="1" smtClean="0"/>
              <a:t>creación del INTA en 1956, y la aparición de los grupos CREA, se difunden </a:t>
            </a:r>
            <a:r>
              <a:rPr lang="es-ES_tradnl" sz="2000" b="1" smtClean="0">
                <a:solidFill>
                  <a:srgbClr val="FF0000"/>
                </a:solidFill>
              </a:rPr>
              <a:t>especialmente las prácticas agronómicas, es decir distintas tecnologías de manejo</a:t>
            </a:r>
            <a:r>
              <a:rPr lang="es-ES_tradnl" sz="2000" b="1" smtClean="0"/>
              <a:t>, de proceso que permiten aprovechar mejor los recursos. Por otro lado se empiezan a </a:t>
            </a:r>
            <a:r>
              <a:rPr lang="es-ES_tradnl" sz="2000" b="1" smtClean="0">
                <a:solidFill>
                  <a:srgbClr val="FF0000"/>
                </a:solidFill>
              </a:rPr>
              <a:t>incorporar distinto insumos y maquinarias</a:t>
            </a:r>
            <a:r>
              <a:rPr lang="es-ES_tradnl" sz="2000" b="1" smtClean="0"/>
              <a:t>. Se produce la mecanización total de labores (tractorización) y cosechas</a:t>
            </a:r>
            <a:r>
              <a:rPr lang="es-ES" sz="2000" b="1" smtClean="0"/>
              <a:t> </a:t>
            </a:r>
          </a:p>
          <a:p>
            <a:pPr eaLnBrk="1" hangingPunct="1"/>
            <a:r>
              <a:rPr lang="es-AR" sz="2000" b="1" smtClean="0">
                <a:solidFill>
                  <a:srgbClr val="FF0000"/>
                </a:solidFill>
              </a:rPr>
              <a:t>Revolución Verde :  tecnologías para aumentar rendimientos de los cultivos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2100" b="1" smtClean="0"/>
              <a:t>4º Etapa desde 1970 hasta 1991:</a:t>
            </a:r>
            <a:r>
              <a:rPr lang="es-ES_tradnl" sz="21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100" smtClean="0"/>
              <a:t>aparición por un lado </a:t>
            </a:r>
            <a:r>
              <a:rPr lang="es-ES_tradnl" sz="2100" b="1" smtClean="0">
                <a:solidFill>
                  <a:srgbClr val="FF0000"/>
                </a:solidFill>
              </a:rPr>
              <a:t>de híbridos en girasol, maíz y sorgo</a:t>
            </a:r>
            <a:r>
              <a:rPr lang="es-ES_tradnl" sz="2100" smtClean="0"/>
              <a:t>. incorporación del cultivo de soja</a:t>
            </a:r>
            <a:r>
              <a:rPr lang="es-ES" sz="2100" smtClean="0"/>
              <a:t> 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100" smtClean="0"/>
              <a:t>En la década del 80 ante la caída de rentabilidad de la ganadería se produce una </a:t>
            </a:r>
            <a:r>
              <a:rPr lang="es-ES_tradnl" sz="2100" b="1" smtClean="0">
                <a:solidFill>
                  <a:srgbClr val="FF0000"/>
                </a:solidFill>
              </a:rPr>
              <a:t>gran expansión de la agricultura consolidándose todas las tecnologías de insumo aparecidas en la década anterior. </a:t>
            </a:r>
          </a:p>
          <a:p>
            <a:pPr eaLnBrk="1" hangingPunct="1">
              <a:lnSpc>
                <a:spcPct val="80000"/>
              </a:lnSpc>
            </a:pPr>
            <a:endParaRPr lang="es-AR" sz="2100" smtClean="0"/>
          </a:p>
          <a:p>
            <a:pPr eaLnBrk="1" hangingPunct="1">
              <a:lnSpc>
                <a:spcPct val="80000"/>
              </a:lnSpc>
            </a:pPr>
            <a:r>
              <a:rPr lang="es-AR" sz="2100" b="1" smtClean="0"/>
              <a:t>5 etapa década del ´90 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100" b="1" smtClean="0">
                <a:solidFill>
                  <a:srgbClr val="FF0000"/>
                </a:solidFill>
              </a:rPr>
              <a:t>aplicación de fertilizantes</a:t>
            </a:r>
            <a:r>
              <a:rPr lang="es-ES_tradnl" sz="2100" smtClean="0"/>
              <a:t>, sobre todo en maíz y trigo. Esto fue provocado por una reducción en los costos de importación de fertilizantes. Aparece también el uso de </a:t>
            </a:r>
            <a:r>
              <a:rPr lang="es-ES_tradnl" sz="2100" b="1" smtClean="0">
                <a:solidFill>
                  <a:srgbClr val="FF0000"/>
                </a:solidFill>
              </a:rPr>
              <a:t>riego complementario</a:t>
            </a:r>
            <a:r>
              <a:rPr lang="es-ES_tradnl" sz="2100" smtClean="0"/>
              <a:t>, en zonas de secano, sobre todo en el cultivo de maíz. Se produce </a:t>
            </a:r>
            <a:r>
              <a:rPr lang="es-ES_tradnl" sz="2100" b="1" smtClean="0">
                <a:solidFill>
                  <a:srgbClr val="FF0000"/>
                </a:solidFill>
              </a:rPr>
              <a:t>la incorporación de semillas transgénicas en soja y maíz, el desarrollo de la siembra directa, la aparición de nuevos herbicidas  e insecticidas.</a:t>
            </a:r>
            <a:r>
              <a:rPr lang="es-ES" sz="2100" smtClean="0"/>
              <a:t> </a:t>
            </a:r>
            <a:r>
              <a:rPr lang="es-ES_tradnl" sz="2100" smtClean="0"/>
              <a:t>En </a:t>
            </a:r>
            <a:r>
              <a:rPr lang="es-ES_tradnl" sz="2100" smtClean="0">
                <a:solidFill>
                  <a:srgbClr val="FF0000"/>
                </a:solidFill>
              </a:rPr>
              <a:t>ganadería aparecen </a:t>
            </a:r>
            <a:r>
              <a:rPr lang="es-ES_tradnl" sz="2100" smtClean="0"/>
              <a:t>nuevas técnicas de manejo y la incorporación </a:t>
            </a:r>
            <a:r>
              <a:rPr lang="es-ES_tradnl" sz="2100" b="1" smtClean="0">
                <a:solidFill>
                  <a:srgbClr val="FF0000"/>
                </a:solidFill>
              </a:rPr>
              <a:t>del feed-lot.</a:t>
            </a:r>
            <a:r>
              <a:rPr lang="es-ES" sz="2100" b="1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s-ES" sz="2100" b="1" smtClean="0"/>
          </a:p>
          <a:p>
            <a:pPr eaLnBrk="1" hangingPunct="1">
              <a:lnSpc>
                <a:spcPct val="80000"/>
              </a:lnSpc>
            </a:pPr>
            <a:r>
              <a:rPr lang="es-ES" sz="2100" b="1" smtClean="0"/>
              <a:t>6º etapa. Actualidad </a:t>
            </a:r>
          </a:p>
          <a:p>
            <a:pPr eaLnBrk="1" hangingPunct="1">
              <a:lnSpc>
                <a:spcPct val="80000"/>
              </a:lnSpc>
            </a:pPr>
            <a:endParaRPr lang="es-ES" sz="21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s-AR" sz="3200" smtClean="0">
                <a:solidFill>
                  <a:srgbClr val="3333FF"/>
                </a:solidFill>
                <a:latin typeface="Arial" charset="0"/>
              </a:rPr>
              <a:t>Desde donde se transfiere tecnología?</a:t>
            </a:r>
            <a:endParaRPr lang="es-ES" sz="3200" smtClean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AR" sz="2800" smtClean="0"/>
              <a:t>Universidades : Líneas de investigación. Cursos/ Centros de Investigación. </a:t>
            </a:r>
          </a:p>
          <a:p>
            <a:pPr eaLnBrk="1" hangingPunct="1">
              <a:lnSpc>
                <a:spcPct val="90000"/>
              </a:lnSpc>
            </a:pPr>
            <a:r>
              <a:rPr lang="es-AR" sz="2800" smtClean="0">
                <a:solidFill>
                  <a:srgbClr val="3333FF"/>
                </a:solidFill>
              </a:rPr>
              <a:t>En nuestra Facultad</a:t>
            </a:r>
            <a:r>
              <a:rPr lang="es-AR" sz="280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s-AR" sz="2400" smtClean="0"/>
              <a:t>Convenios de Vinculación Tecnológica tecnológica ( desarrollo de semillas forrajeras, inoculante). Regalías. En otro sentido se viene trabajando con tecnologías de procesos : hortalizas típicas(semillas que se pueden volver a resembrar), manejo de pastizal natural ( El Amanecer), laboratorio de semillas nativas ( forestales) </a:t>
            </a:r>
          </a:p>
          <a:p>
            <a:pPr eaLnBrk="1" hangingPunct="1">
              <a:lnSpc>
                <a:spcPct val="90000"/>
              </a:lnSpc>
            </a:pPr>
            <a:r>
              <a:rPr lang="es-AR" sz="2800" smtClean="0"/>
              <a:t>INTA</a:t>
            </a:r>
          </a:p>
          <a:p>
            <a:pPr eaLnBrk="1" hangingPunct="1">
              <a:lnSpc>
                <a:spcPct val="90000"/>
              </a:lnSpc>
            </a:pPr>
            <a:r>
              <a:rPr lang="es-AR" sz="2800" smtClean="0"/>
              <a:t>Privados</a:t>
            </a:r>
            <a:endParaRPr lang="es-E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_tradnl" b="1" i="1" smtClean="0">
                <a:solidFill>
                  <a:srgbClr val="3366FF"/>
                </a:solidFill>
              </a:rPr>
              <a:t>La biotecnología</a:t>
            </a:r>
            <a:r>
              <a:rPr lang="es-ES_tradnl" b="1" smtClean="0">
                <a:solidFill>
                  <a:srgbClr val="3366FF"/>
                </a:solidFill>
              </a:rPr>
              <a:t>,</a:t>
            </a:r>
            <a:r>
              <a:rPr lang="es-ES_tradnl" smtClean="0"/>
              <a:t> </a:t>
            </a:r>
          </a:p>
          <a:p>
            <a:pPr eaLnBrk="1" hangingPunct="1"/>
            <a:r>
              <a:rPr lang="es-ES_tradnl" smtClean="0"/>
              <a:t>El conjunto de técnicas, procedimientos que involucra el uso, transformación y modificación de organismos vivos, parte de ellos o de productos derivados, para la obtención de nuevos productos industriales de gran valor comercial, que son aplicados en agricultura, la alimentación, la medicina, y en otros sectores productivos.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600" b="1" smtClean="0"/>
              <a:t>La biotecnología utiliza microorganismos o células obtenidas de animales o plantas, </a:t>
            </a:r>
            <a:r>
              <a:rPr lang="es-ES_tradnl" sz="2600" b="1" smtClean="0">
                <a:solidFill>
                  <a:srgbClr val="008000"/>
                </a:solidFill>
              </a:rPr>
              <a:t>pero excluye aquellas actividades que comportan plantas o animales completos.</a:t>
            </a:r>
          </a:p>
          <a:p>
            <a:pPr eaLnBrk="1" hangingPunct="1">
              <a:lnSpc>
                <a:spcPct val="90000"/>
              </a:lnSpc>
            </a:pPr>
            <a:endParaRPr lang="es-ES_tradnl" sz="2600" b="1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sz="2600" b="1" smtClean="0"/>
              <a:t>Se la utiliza en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600" b="1" smtClean="0"/>
              <a:t>INDUSTRIA: </a:t>
            </a:r>
            <a:r>
              <a:rPr lang="es-ES_tradnl" sz="2100" b="1" smtClean="0"/>
              <a:t>plásticos, pinturas, adhesivos, alimentos ( yogur, vinos, cerveza).</a:t>
            </a:r>
          </a:p>
          <a:p>
            <a:pPr eaLnBrk="1" hangingPunct="1">
              <a:lnSpc>
                <a:spcPct val="90000"/>
              </a:lnSpc>
            </a:pPr>
            <a:endParaRPr lang="es-ES_tradnl" sz="2600" b="1" smtClean="0"/>
          </a:p>
          <a:p>
            <a:pPr eaLnBrk="1" hangingPunct="1">
              <a:lnSpc>
                <a:spcPct val="90000"/>
              </a:lnSpc>
            </a:pPr>
            <a:r>
              <a:rPr lang="es-ES_tradnl" sz="2600" b="1" smtClean="0"/>
              <a:t>AGRICULTURA: plantas resistentes a sales y sequías, herbicidas y plagas </a:t>
            </a:r>
          </a:p>
          <a:p>
            <a:pPr eaLnBrk="1" hangingPunct="1">
              <a:lnSpc>
                <a:spcPct val="90000"/>
              </a:lnSpc>
            </a:pPr>
            <a:endParaRPr lang="es-ES_tradnl" sz="2600" b="1" smtClean="0"/>
          </a:p>
          <a:p>
            <a:pPr eaLnBrk="1" hangingPunct="1">
              <a:lnSpc>
                <a:spcPct val="90000"/>
              </a:lnSpc>
            </a:pPr>
            <a:r>
              <a:rPr lang="es-ES_tradnl" sz="2600" b="1" smtClean="0"/>
              <a:t>MEDICINA: antibióticos, vacunas contra enfermedades virales y parasitarias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MX" b="1" i="1" smtClean="0"/>
              <a:t>Ingeniería Genética :</a:t>
            </a:r>
          </a:p>
          <a:p>
            <a:pPr eaLnBrk="1" hangingPunct="1"/>
            <a:r>
              <a:rPr lang="es-MX" smtClean="0"/>
              <a:t> técnicas de ADN recombinante, </a:t>
            </a:r>
          </a:p>
          <a:p>
            <a:pPr eaLnBrk="1" hangingPunct="1"/>
            <a:r>
              <a:rPr lang="es-MX" smtClean="0"/>
              <a:t>Se inicia la MANIPULACION GENETICA</a:t>
            </a:r>
            <a:r>
              <a:rPr lang="es-ES_tradnl" smtClean="0"/>
              <a:t> .</a:t>
            </a:r>
          </a:p>
          <a:p>
            <a:pPr eaLnBrk="1" hangingPunct="1"/>
            <a:r>
              <a:rPr lang="es-ES_tradnl" smtClean="0">
                <a:solidFill>
                  <a:srgbClr val="3366FF"/>
                </a:solidFill>
              </a:rPr>
              <a:t>Se originaron los Organismos Genéticamente Modificados. OGM o Transgénicos</a:t>
            </a:r>
            <a:endParaRPr lang="es-ES_tradnl" i="1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endParaRPr lang="es-MX" smtClean="0"/>
          </a:p>
          <a:p>
            <a:pPr eaLnBrk="1" hangingPunct="1"/>
            <a:r>
              <a:rPr lang="es-CO" b="1" smtClean="0">
                <a:solidFill>
                  <a:schemeClr val="hlink"/>
                </a:solidFill>
              </a:rPr>
              <a:t>¿Que es un Organismo genéticamente modificado o transgénico?</a:t>
            </a:r>
          </a:p>
          <a:p>
            <a:pPr eaLnBrk="1" hangingPunct="1"/>
            <a:r>
              <a:rPr lang="es-MX" smtClean="0"/>
              <a:t>Son plantas o animales que han sido </a:t>
            </a:r>
            <a:r>
              <a:rPr lang="es-MX" smtClean="0">
                <a:solidFill>
                  <a:srgbClr val="FF3300"/>
                </a:solidFill>
              </a:rPr>
              <a:t>transformados mediante el  traslado de genes de un organismo a otro</a:t>
            </a:r>
            <a:r>
              <a:rPr lang="es-MX" smtClean="0"/>
              <a:t>. </a:t>
            </a:r>
          </a:p>
          <a:p>
            <a:pPr eaLnBrk="1" hangingPunct="1"/>
            <a:r>
              <a:rPr lang="es-MX" smtClean="0"/>
              <a:t>Se puede hacer entre plantas de igual especie, entre especies no relacionadas o incluso se puede pasar genes de una planta a un animal y viceversa.</a:t>
            </a:r>
            <a:r>
              <a:rPr lang="es-ES_tradnl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/>
            <a:r>
              <a:rPr lang="es-MX" sz="3400" smtClean="0"/>
              <a:t>Con esta técnica </a:t>
            </a:r>
            <a:r>
              <a:rPr lang="es-MX" sz="3400" smtClean="0">
                <a:solidFill>
                  <a:srgbClr val="FF3300"/>
                </a:solidFill>
              </a:rPr>
              <a:t>se han roto las barreras naturales para reproducción y creación de seres vivos</a:t>
            </a:r>
            <a:r>
              <a:rPr lang="es-MX" sz="3400" smtClean="0"/>
              <a:t>, en condiciones naturales solo es posible el cruzamiento de plantas o animales de la misma especie</a:t>
            </a:r>
            <a:r>
              <a:rPr lang="es-ES_tradnl" sz="3400" smtClean="0"/>
              <a:t> .Ej: transgénicos  tales como soja RR, maíz bt, algodón bt.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39825"/>
          </a:xfrm>
        </p:spPr>
        <p:txBody>
          <a:bodyPr anchor="ctr"/>
          <a:lstStyle/>
          <a:p>
            <a:pPr eaLnBrk="1" hangingPunct="1"/>
            <a:r>
              <a:rPr lang="es-ES" sz="2800" smtClean="0">
                <a:latin typeface="Arial" charset="0"/>
                <a:cs typeface="Arial" charset="0"/>
              </a:rPr>
              <a:t>Algunos cultivos genéticamente modificados  aprobados para su comercialización en Argentina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420938"/>
            <a:ext cx="6837362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s-ES" smtClean="0">
                <a:latin typeface="Arial" charset="0"/>
              </a:rPr>
              <a:t>Lo último, en el mundo…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500" smtClean="0"/>
              <a:t>La </a:t>
            </a:r>
            <a:r>
              <a:rPr lang="es-ES" sz="2500" smtClean="0">
                <a:solidFill>
                  <a:srgbClr val="3333FF"/>
                </a:solidFill>
              </a:rPr>
              <a:t>nanotecnología :</a:t>
            </a:r>
          </a:p>
          <a:p>
            <a:pPr eaLnBrk="1" hangingPunct="1">
              <a:lnSpc>
                <a:spcPct val="80000"/>
              </a:lnSpc>
            </a:pPr>
            <a:r>
              <a:rPr lang="es-ES" sz="2500" smtClean="0"/>
              <a:t>Controla y manipula  la materia  en una escala a nivel de átomos y moléculas.</a:t>
            </a:r>
            <a:br>
              <a:rPr lang="es-ES" sz="2500" smtClean="0"/>
            </a:br>
            <a:endParaRPr lang="es-ES" sz="2500" smtClean="0"/>
          </a:p>
          <a:p>
            <a:pPr eaLnBrk="1" hangingPunct="1">
              <a:lnSpc>
                <a:spcPct val="80000"/>
              </a:lnSpc>
            </a:pPr>
            <a:r>
              <a:rPr lang="es-ES" sz="2600" smtClean="0"/>
              <a:t>La nanotecnología avanzada, a veces también llamada </a:t>
            </a:r>
            <a:r>
              <a:rPr lang="es-ES" sz="2600" smtClean="0">
                <a:hlinkClick r:id="rId2" tooltip="Fabricación molecular (aún no redactado)"/>
              </a:rPr>
              <a:t>fabricación molecular</a:t>
            </a:r>
            <a:r>
              <a:rPr lang="es-ES" sz="2600" smtClean="0"/>
              <a:t>, </a:t>
            </a:r>
          </a:p>
          <a:p>
            <a:pPr eaLnBrk="1" hangingPunct="1">
              <a:lnSpc>
                <a:spcPct val="80000"/>
              </a:lnSpc>
            </a:pPr>
            <a:r>
              <a:rPr lang="es-ES" sz="2600" smtClean="0"/>
              <a:t>Se basa en que los productos manufacturados se realizan a partir de átomos. Las propiedades de estos productos dependen de cómo estén esos átomos dispuestos.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91513" cy="595313"/>
          </a:xfrm>
        </p:spPr>
        <p:txBody>
          <a:bodyPr anchor="ctr"/>
          <a:lstStyle/>
          <a:p>
            <a:pPr eaLnBrk="1" hangingPunct="1"/>
            <a:r>
              <a:rPr lang="es-ES_tradnl" b="1" smtClean="0">
                <a:latin typeface="Arial" charset="0"/>
              </a:rPr>
              <a:t>TECNICAS</a:t>
            </a:r>
            <a:endParaRPr lang="es-MX" b="1" smtClean="0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1075"/>
            <a:ext cx="8893175" cy="54721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200" dirty="0" smtClean="0">
              <a:solidFill>
                <a:srgbClr val="FF6600"/>
              </a:solidFill>
            </a:endParaRPr>
          </a:p>
          <a:p>
            <a:pPr marL="173038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800" dirty="0" smtClean="0"/>
              <a:t>Las técnicas en general, y las técnicas productivas en particular, son una forma de </a:t>
            </a:r>
            <a:r>
              <a:rPr lang="es-ES" sz="2800" dirty="0" err="1" smtClean="0"/>
              <a:t>conocimiento,de</a:t>
            </a:r>
            <a:r>
              <a:rPr lang="es-ES" sz="2800" dirty="0" smtClean="0"/>
              <a:t> carácter práctico, pero derivadas del </a:t>
            </a:r>
            <a:r>
              <a:rPr lang="es-ES" sz="2800" u="sng" dirty="0" smtClean="0">
                <a:solidFill>
                  <a:srgbClr val="3333FF"/>
                </a:solidFill>
              </a:rPr>
              <a:t>conocimiento común.</a:t>
            </a:r>
          </a:p>
          <a:p>
            <a:pPr marL="173038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800" u="sng" dirty="0" smtClean="0">
              <a:solidFill>
                <a:srgbClr val="3333FF"/>
              </a:solidFill>
            </a:endParaRPr>
          </a:p>
          <a:p>
            <a:pPr marL="173038" indent="0" eaLnBrk="1" hangingPunct="1">
              <a:lnSpc>
                <a:spcPct val="90000"/>
              </a:lnSpc>
              <a:defRPr/>
            </a:pPr>
            <a:r>
              <a:rPr lang="es-ES_tradnl" sz="2800" i="1" dirty="0" smtClean="0"/>
              <a:t>“un conjunto de habilidades y conocimientos que sirven para resolver problemas prácticos</a:t>
            </a:r>
            <a:r>
              <a:rPr lang="es-ES_tradnl" sz="2800" dirty="0" smtClean="0"/>
              <a:t>.</a:t>
            </a:r>
            <a:r>
              <a:rPr lang="es-ES_tradnl" sz="2800" u="sng" dirty="0" smtClean="0"/>
              <a:t> (Quintanilla,1998)</a:t>
            </a:r>
          </a:p>
          <a:p>
            <a:pPr marL="173038" indent="0" eaLnBrk="1" hangingPunct="1">
              <a:lnSpc>
                <a:spcPct val="90000"/>
              </a:lnSpc>
              <a:defRPr/>
            </a:pPr>
            <a:endParaRPr lang="es-ES_tradnl" sz="2800" u="sng" dirty="0" smtClean="0"/>
          </a:p>
          <a:p>
            <a:pPr marL="173038" indent="0" eaLnBrk="1" hangingPunct="1">
              <a:lnSpc>
                <a:spcPct val="90000"/>
              </a:lnSpc>
              <a:defRPr/>
            </a:pPr>
            <a:r>
              <a:rPr lang="es-ES_tradnl" sz="2800" dirty="0" smtClean="0"/>
              <a:t>Las técnicas en general, y en especial las técnicas productivas, </a:t>
            </a:r>
            <a:r>
              <a:rPr lang="es-ES_tradnl" sz="2800" dirty="0" smtClean="0">
                <a:solidFill>
                  <a:srgbClr val="FF0000"/>
                </a:solidFill>
              </a:rPr>
              <a:t>constituyen una forma de conocimiento, de </a:t>
            </a:r>
            <a:r>
              <a:rPr lang="es-ES_tradnl" sz="2800" i="1" dirty="0" smtClean="0">
                <a:solidFill>
                  <a:srgbClr val="FF0000"/>
                </a:solidFill>
              </a:rPr>
              <a:t>carácter práctico</a:t>
            </a:r>
            <a:r>
              <a:rPr lang="es-ES_tradnl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800" dirty="0" smtClean="0"/>
              <a:t/>
            </a:r>
            <a:br>
              <a:rPr lang="es-ES" sz="2800" dirty="0" smtClean="0"/>
            </a:br>
            <a:endParaRPr lang="es-ES_tradnl" sz="2800" u="sng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MX" sz="2600" u="sng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8625"/>
            <a:ext cx="8229600" cy="5702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600" i="1" u="sng" smtClean="0"/>
              <a:t>Ejemplos</a:t>
            </a:r>
            <a:r>
              <a:rPr lang="es-ES" sz="2500" i="1" u="sng" smtClean="0"/>
              <a:t>: </a:t>
            </a:r>
          </a:p>
          <a:p>
            <a:pPr eaLnBrk="1" hangingPunct="1">
              <a:lnSpc>
                <a:spcPct val="80000"/>
              </a:lnSpc>
            </a:pPr>
            <a:endParaRPr lang="es-ES" sz="2500" i="1" u="sng" smtClean="0"/>
          </a:p>
          <a:p>
            <a:pPr eaLnBrk="1" hangingPunct="1">
              <a:lnSpc>
                <a:spcPct val="80000"/>
              </a:lnSpc>
            </a:pPr>
            <a:r>
              <a:rPr lang="es-ES" sz="3600" smtClean="0"/>
              <a:t>Se esta trabajando en el </a:t>
            </a:r>
            <a:r>
              <a:rPr lang="es-ES" sz="3600" b="1" smtClean="0">
                <a:solidFill>
                  <a:srgbClr val="FF0000"/>
                </a:solidFill>
              </a:rPr>
              <a:t>desarrollo de membranas para purificar agua; membranas antibacteriales/virus</a:t>
            </a:r>
            <a:r>
              <a:rPr lang="es-ES" sz="36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s-ES" sz="3600" smtClean="0"/>
          </a:p>
          <a:p>
            <a:pPr eaLnBrk="1" hangingPunct="1">
              <a:lnSpc>
                <a:spcPct val="80000"/>
              </a:lnSpc>
            </a:pPr>
            <a:endParaRPr lang="es-ES" sz="3600" smtClean="0"/>
          </a:p>
          <a:p>
            <a:pPr eaLnBrk="1" hangingPunct="1">
              <a:lnSpc>
                <a:spcPct val="80000"/>
              </a:lnSpc>
            </a:pPr>
            <a:r>
              <a:rPr lang="es-ES" sz="3600" smtClean="0"/>
              <a:t>En </a:t>
            </a:r>
            <a:r>
              <a:rPr lang="es-ES" sz="3600" b="1" smtClean="0">
                <a:solidFill>
                  <a:srgbClr val="0070C0"/>
                </a:solidFill>
              </a:rPr>
              <a:t>pesticidas nanoencapsulados</a:t>
            </a:r>
            <a:r>
              <a:rPr lang="es-ES" sz="3600" smtClean="0"/>
              <a:t>. </a:t>
            </a:r>
            <a:r>
              <a:rPr lang="es-ES" sz="3200" smtClean="0"/>
              <a:t>Tales nanocápsulas se podrían "programar" para que se abran en respuesta a un estímulo externo ( por ejemplo  contacto con agua, un alza en la temperatura, cambio Ph suelo</a:t>
            </a:r>
            <a:r>
              <a:rPr lang="es-ES" sz="3600" smtClean="0"/>
              <a:t>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dafrutal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104900"/>
            <a:ext cx="5111750" cy="4395788"/>
          </a:xfr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916238" y="496888"/>
            <a:ext cx="4567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>
                <a:solidFill>
                  <a:schemeClr val="tx2"/>
                </a:solidFill>
              </a:rPr>
              <a:t>EJEMPLOS DE TECNICAS</a:t>
            </a:r>
            <a:endParaRPr lang="es-ES" sz="2800">
              <a:solidFill>
                <a:schemeClr val="tx2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659563" y="29241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PODA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pPr eaLnBrk="1" hangingPunct="1"/>
            <a:r>
              <a:rPr lang="es-ES" smtClean="0"/>
              <a:t>Cosecha a mano           Arado- Tracción a 					sangre</a:t>
            </a:r>
          </a:p>
        </p:txBody>
      </p:sp>
      <p:pic>
        <p:nvPicPr>
          <p:cNvPr id="9219" name="Picture 5" descr="002tc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276475"/>
            <a:ext cx="29384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20mn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92375"/>
            <a:ext cx="37465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CN0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5472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948488" y="285273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ORDEÑE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iembra-a-chorro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-171450"/>
            <a:ext cx="3017838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643438" y="333375"/>
            <a:ext cx="3240087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/>
              <a:t>SIEMBRA</a:t>
            </a:r>
          </a:p>
          <a:p>
            <a:pPr>
              <a:spcBef>
                <a:spcPct val="50000"/>
              </a:spcBef>
            </a:pPr>
            <a:r>
              <a:rPr lang="es-ES" sz="2400" b="1"/>
              <a:t>ARMADO DE UN SILO, (</a:t>
            </a:r>
            <a:r>
              <a:rPr lang="es-ES" sz="2000" b="1"/>
              <a:t>HACE MUCHOS AÑOS…)</a:t>
            </a:r>
          </a:p>
          <a:p>
            <a:pPr>
              <a:spcBef>
                <a:spcPct val="50000"/>
              </a:spcBef>
            </a:pPr>
            <a:endParaRPr lang="es-ES" sz="2400" b="1"/>
          </a:p>
        </p:txBody>
      </p:sp>
      <p:pic>
        <p:nvPicPr>
          <p:cNvPr id="11268" name="Picture 7" descr="016tc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589213"/>
            <a:ext cx="5570538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1119</TotalTime>
  <Words>1565</Words>
  <Application>Microsoft Office PowerPoint</Application>
  <PresentationFormat>Presentación en pantalla (4:3)</PresentationFormat>
  <Paragraphs>199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7" baseType="lpstr">
      <vt:lpstr>Arial</vt:lpstr>
      <vt:lpstr>Garamond</vt:lpstr>
      <vt:lpstr>Wingdings</vt:lpstr>
      <vt:lpstr>Calibri</vt:lpstr>
      <vt:lpstr>Times New Roman</vt:lpstr>
      <vt:lpstr>Franklin Gothic Heavy</vt:lpstr>
      <vt:lpstr>Borde</vt:lpstr>
      <vt:lpstr>ENFOQUE DE SISTEMAS  SUBSISTEMA TECNOLOGICO del SISTEMA DE  PRODUCCION  CURSO INTRODUCCION A LAS CIENCIAS AGRARIAS Y FORESTALES   Año  2020   </vt:lpstr>
      <vt:lpstr>OBJETIVOS DE LA CLASE</vt:lpstr>
      <vt:lpstr>Diapositiva 3</vt:lpstr>
      <vt:lpstr>SUBSISTEMA   TECNOLOGICO</vt:lpstr>
      <vt:lpstr>TECNICAS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TECNOLOGIA</vt:lpstr>
      <vt:lpstr>CLASIFICACION DE  TECNOLOGIAS</vt:lpstr>
      <vt:lpstr>TECNOLOGIAS DE INSUMO o de Bienes de Capital</vt:lpstr>
      <vt:lpstr>Diapositiva 17</vt:lpstr>
      <vt:lpstr>Bienes de capital</vt:lpstr>
      <vt:lpstr>Diapositiva 19</vt:lpstr>
      <vt:lpstr>Instrumental para agricultura de precisión</vt:lpstr>
      <vt:lpstr>Estacas de sauce</vt:lpstr>
      <vt:lpstr>TECNOLOGIAS DE PROCESO</vt:lpstr>
      <vt:lpstr>Tecnología de procesos</vt:lpstr>
      <vt:lpstr>Diapositiva 24</vt:lpstr>
      <vt:lpstr>Rodeo de terneros</vt:lpstr>
      <vt:lpstr>Diapositiva 26</vt:lpstr>
      <vt:lpstr>Que es una innovación?</vt:lpstr>
      <vt:lpstr>diferencia de invento e innovación: </vt:lpstr>
      <vt:lpstr>CLASIFICACION DE LAS INNOVACIONES TECNOLOGICAS</vt:lpstr>
      <vt:lpstr>INNOVACIONES MECANICAS </vt:lpstr>
      <vt:lpstr>Diapositiva 31</vt:lpstr>
      <vt:lpstr>INNOVACIONES QUIMICAS</vt:lpstr>
      <vt:lpstr>Diapositiva 33</vt:lpstr>
      <vt:lpstr>INNOVACIONES BIOLOGICAS</vt:lpstr>
      <vt:lpstr>Diapositiva 35</vt:lpstr>
      <vt:lpstr>Estacas de sauce</vt:lpstr>
      <vt:lpstr>INNOVACIONES AGRONOMICAS</vt:lpstr>
      <vt:lpstr>Otras innovaciones</vt:lpstr>
      <vt:lpstr>PAQUETES TECNOLOGICOS</vt:lpstr>
      <vt:lpstr>Etapas de cambio tecnológico</vt:lpstr>
      <vt:lpstr>Diapositiva 41</vt:lpstr>
      <vt:lpstr>Desde donde se transfiere tecnología?</vt:lpstr>
      <vt:lpstr>Diapositiva 43</vt:lpstr>
      <vt:lpstr>Diapositiva 44</vt:lpstr>
      <vt:lpstr>Diapositiva 45</vt:lpstr>
      <vt:lpstr>Diapositiva 46</vt:lpstr>
      <vt:lpstr>Diapositiva 47</vt:lpstr>
      <vt:lpstr>Algunos cultivos genéticamente modificados  aprobados para su comercialización en Argentina</vt:lpstr>
      <vt:lpstr>Lo último, en el mundo…</vt:lpstr>
      <vt:lpstr>Diapositiva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ENFOQUE DE SISTEMAS  SUBSISTEMA TECNOLOGICO UNIDAD PRODUCCION     CURSO INTRODUCCION A LAS CS AGRS Y FTALES 23/5/08</dc:title>
  <dc:creator>251007PC</dc:creator>
  <cp:lastModifiedBy>Ramon Cieza</cp:lastModifiedBy>
  <cp:revision>50</cp:revision>
  <dcterms:created xsi:type="dcterms:W3CDTF">2008-05-21T21:17:08Z</dcterms:created>
  <dcterms:modified xsi:type="dcterms:W3CDTF">2020-04-01T17:22:28Z</dcterms:modified>
</cp:coreProperties>
</file>