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84" r:id="rId4"/>
    <p:sldId id="285" r:id="rId5"/>
    <p:sldId id="286" r:id="rId6"/>
    <p:sldId id="287" r:id="rId7"/>
    <p:sldId id="288" r:id="rId8"/>
    <p:sldId id="289" r:id="rId9"/>
    <p:sldId id="261" r:id="rId10"/>
    <p:sldId id="265" r:id="rId11"/>
    <p:sldId id="266" r:id="rId12"/>
    <p:sldId id="290" r:id="rId13"/>
    <p:sldId id="267" r:id="rId14"/>
    <p:sldId id="292" r:id="rId15"/>
    <p:sldId id="291" r:id="rId16"/>
    <p:sldId id="293" r:id="rId17"/>
    <p:sldId id="294" r:id="rId18"/>
    <p:sldId id="296" r:id="rId19"/>
    <p:sldId id="268" r:id="rId20"/>
    <p:sldId id="295" r:id="rId21"/>
    <p:sldId id="297" r:id="rId22"/>
    <p:sldId id="298" r:id="rId23"/>
    <p:sldId id="270" r:id="rId24"/>
    <p:sldId id="300" r:id="rId25"/>
    <p:sldId id="262" r:id="rId26"/>
    <p:sldId id="310" r:id="rId27"/>
    <p:sldId id="308" r:id="rId28"/>
    <p:sldId id="309" r:id="rId29"/>
    <p:sldId id="259" r:id="rId30"/>
    <p:sldId id="299" r:id="rId31"/>
    <p:sldId id="301" r:id="rId32"/>
    <p:sldId id="302" r:id="rId33"/>
    <p:sldId id="303" r:id="rId34"/>
    <p:sldId id="263" r:id="rId35"/>
    <p:sldId id="264" r:id="rId36"/>
    <p:sldId id="307" r:id="rId37"/>
    <p:sldId id="271" r:id="rId38"/>
    <p:sldId id="304" r:id="rId39"/>
    <p:sldId id="306" r:id="rId40"/>
    <p:sldId id="272" r:id="rId41"/>
    <p:sldId id="273" r:id="rId42"/>
    <p:sldId id="274" r:id="rId43"/>
    <p:sldId id="275" r:id="rId44"/>
    <p:sldId id="276" r:id="rId45"/>
    <p:sldId id="277" r:id="rId46"/>
    <p:sldId id="278" r:id="rId47"/>
    <p:sldId id="279" r:id="rId48"/>
    <p:sldId id="280" r:id="rId49"/>
    <p:sldId id="281" r:id="rId50"/>
    <p:sldId id="282" r:id="rId51"/>
    <p:sldId id="283" r:id="rId52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87" autoAdjust="0"/>
    <p:restoredTop sz="94713" autoAdjust="0"/>
  </p:normalViewPr>
  <p:slideViewPr>
    <p:cSldViewPr>
      <p:cViewPr>
        <p:scale>
          <a:sx n="90" d="100"/>
          <a:sy n="90" d="100"/>
        </p:scale>
        <p:origin x="-792" y="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935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Título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Elipse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BC3AF-CDEC-4A28-9EE9-7077F0126151}" type="datetimeFigureOut">
              <a:rPr lang="es-AR" smtClean="0"/>
              <a:pPr/>
              <a:t>05/03/2018</a:t>
            </a:fld>
            <a:endParaRPr lang="es-AR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282C62-C544-495F-9CBF-3C08FB0A833B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BC3AF-CDEC-4A28-9EE9-7077F0126151}" type="datetimeFigureOut">
              <a:rPr lang="es-AR" smtClean="0"/>
              <a:pPr/>
              <a:t>05/03/2018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82C62-C544-495F-9CBF-3C08FB0A833B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BC3AF-CDEC-4A28-9EE9-7077F0126151}" type="datetimeFigureOut">
              <a:rPr lang="es-AR" smtClean="0"/>
              <a:pPr/>
              <a:t>05/03/2018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82C62-C544-495F-9CBF-3C08FB0A833B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contenido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8ABC3AF-CDEC-4A28-9EE9-7077F0126151}" type="datetimeFigureOut">
              <a:rPr lang="es-AR" smtClean="0"/>
              <a:pPr/>
              <a:t>05/03/2018</a:t>
            </a:fld>
            <a:endParaRPr lang="es-AR"/>
          </a:p>
        </p:txBody>
      </p:sp>
      <p:sp>
        <p:nvSpPr>
          <p:cNvPr id="15" name="1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5282C62-C544-495F-9CBF-3C08FB0A833B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16" name="15 Marcador de pie de página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7" name="16 Título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BC3AF-CDEC-4A28-9EE9-7077F0126151}" type="datetimeFigureOut">
              <a:rPr lang="es-AR" smtClean="0"/>
              <a:pPr/>
              <a:t>05/03/2018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82C62-C544-495F-9CBF-3C08FB0A833B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cxnSp>
        <p:nvCxnSpPr>
          <p:cNvPr id="7" name="6 Conector recto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BC3AF-CDEC-4A28-9EE9-7077F0126151}" type="datetimeFigureOut">
              <a:rPr lang="es-AR" smtClean="0"/>
              <a:pPr/>
              <a:t>05/03/2018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82C62-C544-495F-9CBF-3C08FB0A833B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82C62-C544-495F-9CBF-3C08FB0A833B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BC3AF-CDEC-4A28-9EE9-7077F0126151}" type="datetimeFigureOut">
              <a:rPr lang="es-AR" smtClean="0"/>
              <a:pPr/>
              <a:t>05/03/2018</a:t>
            </a:fld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2" name="31 Marcador de contenido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34" name="33 Marcador de contenido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cxnSp>
        <p:nvCxnSpPr>
          <p:cNvPr id="10" name="9 Conector recto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BC3AF-CDEC-4A28-9EE9-7077F0126151}" type="datetimeFigureOut">
              <a:rPr lang="es-AR" smtClean="0"/>
              <a:pPr/>
              <a:t>05/03/2018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82C62-C544-495F-9CBF-3C08FB0A833B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BC3AF-CDEC-4A28-9EE9-7077F0126151}" type="datetimeFigureOut">
              <a:rPr lang="es-AR" smtClean="0"/>
              <a:pPr/>
              <a:t>05/03/2018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82C62-C544-495F-9CBF-3C08FB0A833B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Marcador de contenido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1" name="30 Título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8ABC3AF-CDEC-4A28-9EE9-7077F0126151}" type="datetimeFigureOut">
              <a:rPr lang="es-AR" smtClean="0"/>
              <a:pPr/>
              <a:t>05/03/2018</a:t>
            </a:fld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5282C62-C544-495F-9CBF-3C08FB0A833B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BC3AF-CDEC-4A28-9EE9-7077F0126151}" type="datetimeFigureOut">
              <a:rPr lang="es-AR" smtClean="0"/>
              <a:pPr/>
              <a:t>05/03/2018</a:t>
            </a:fld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282C62-C544-495F-9CBF-3C08FB0A833B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8ABC3AF-CDEC-4A28-9EE9-7077F0126151}" type="datetimeFigureOut">
              <a:rPr lang="es-AR" smtClean="0"/>
              <a:pPr/>
              <a:t>05/03/2018</a:t>
            </a:fld>
            <a:endParaRPr lang="es-AR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AR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5282C62-C544-495F-9CBF-3C08FB0A833B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://visor.geointa.inta.gob.ar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115616" y="991761"/>
            <a:ext cx="691276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Manejo</a:t>
            </a:r>
            <a:r>
              <a:rPr kumimoji="0" lang="es-AR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y Conservación de Suelos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AR" sz="3600" b="1" baseline="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(Forestal)</a:t>
            </a:r>
            <a:endParaRPr kumimoji="0" lang="es-AR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TP 1: APTITUD DE USO DE LA TIERRA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AR" sz="3600" b="1" dirty="0">
              <a:latin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6 de marzo de 2018</a:t>
            </a:r>
            <a:endParaRPr kumimoji="0" lang="es-AR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1052513"/>
            <a:ext cx="6567488" cy="523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765175"/>
            <a:ext cx="5419725" cy="539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/>
          </p:cNvSpPr>
          <p:nvPr/>
        </p:nvSpPr>
        <p:spPr bwMode="auto">
          <a:xfrm>
            <a:off x="381000" y="355600"/>
            <a:ext cx="8382000" cy="1054100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200" b="1" i="0" u="none" strike="noStrike" kern="1200" cap="none" spc="-100" normalizeH="0" baseline="0" noProof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MAPA 1:50.000</a:t>
            </a:r>
            <a:endParaRPr kumimoji="0" lang="es-ES" sz="4200" b="1" i="0" u="none" strike="noStrike" kern="1200" cap="none" spc="-100" normalizeH="0" baseline="0" noProof="0" dirty="0" smtClean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771650"/>
            <a:ext cx="8462963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827088" y="3716338"/>
            <a:ext cx="2520950" cy="830262"/>
          </a:xfrm>
          <a:prstGeom prst="rect">
            <a:avLst/>
          </a:prstGeom>
          <a:solidFill>
            <a:srgbClr val="FF6600"/>
          </a:solidFill>
          <a:ln>
            <a:solidFill>
              <a:srgbClr val="C00000"/>
            </a:solidFill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UNIDADES CARTOGRÁFICAS</a:t>
            </a: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 flipV="1">
            <a:off x="3348038" y="3284538"/>
            <a:ext cx="1800225" cy="6492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 flipV="1">
            <a:off x="3348038" y="3789363"/>
            <a:ext cx="1800225" cy="1444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 flipH="1" flipV="1">
            <a:off x="3132138" y="3141663"/>
            <a:ext cx="215900" cy="7921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3348038" y="3933825"/>
            <a:ext cx="1206500" cy="15113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5" y="1309688"/>
            <a:ext cx="7602538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900113" y="981075"/>
            <a:ext cx="431800" cy="647700"/>
          </a:xfrm>
          <a:prstGeom prst="upArrow">
            <a:avLst>
              <a:gd name="adj1" fmla="val 50000"/>
              <a:gd name="adj2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AR"/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39750" y="188913"/>
            <a:ext cx="20875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_tradnl" b="1"/>
              <a:t>Unidad cartográfica</a:t>
            </a:r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2268538" y="5516563"/>
            <a:ext cx="431800" cy="792162"/>
          </a:xfrm>
          <a:prstGeom prst="downArrow">
            <a:avLst>
              <a:gd name="adj1" fmla="val 50000"/>
              <a:gd name="adj2" fmla="val 458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AR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059113" y="6021388"/>
            <a:ext cx="40338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_tradnl" b="1"/>
              <a:t>Composición Unidad Cartográfica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50825" y="622300"/>
            <a:ext cx="8066088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s-E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Asociaciones y Complejos</a:t>
            </a:r>
          </a:p>
        </p:txBody>
      </p:sp>
      <p:sp>
        <p:nvSpPr>
          <p:cNvPr id="3" name="2 CuadroTexto"/>
          <p:cNvSpPr txBox="1">
            <a:spLocks noChangeArrowheads="1"/>
          </p:cNvSpPr>
          <p:nvPr/>
        </p:nvSpPr>
        <p:spPr bwMode="auto">
          <a:xfrm>
            <a:off x="144463" y="1773238"/>
            <a:ext cx="8964612" cy="527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es-ES" sz="2800">
                <a:latin typeface="Calibri" pitchFamily="34" charset="0"/>
              </a:rPr>
              <a:t>Integradas por dos o más unidades taxonómicas distintas.  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endParaRPr lang="es-ES" sz="2800">
              <a:latin typeface="Calibri" pitchFamily="34" charset="0"/>
            </a:endParaRP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es-ES" sz="2800">
                <a:latin typeface="Calibri" pitchFamily="34" charset="0"/>
              </a:rPr>
              <a:t>En un </a:t>
            </a:r>
            <a:r>
              <a:rPr lang="es-ES" sz="2800" b="1">
                <a:solidFill>
                  <a:srgbClr val="C00000"/>
                </a:solidFill>
                <a:latin typeface="Calibri" pitchFamily="34" charset="0"/>
              </a:rPr>
              <a:t>complejo</a:t>
            </a:r>
            <a:r>
              <a:rPr lang="es-ES" sz="2800">
                <a:latin typeface="Calibri" pitchFamily="34" charset="0"/>
              </a:rPr>
              <a:t> la distribución de las unidades taxonómicas es </a:t>
            </a:r>
            <a:r>
              <a:rPr lang="es-ES" sz="3200">
                <a:latin typeface="Calibri" pitchFamily="34" charset="0"/>
              </a:rPr>
              <a:t>heterogénea</a:t>
            </a:r>
            <a:r>
              <a:rPr lang="es-ES" sz="2800">
                <a:latin typeface="Calibri" pitchFamily="34" charset="0"/>
              </a:rPr>
              <a:t> y </a:t>
            </a:r>
            <a:r>
              <a:rPr lang="es-ES" sz="3200" b="1">
                <a:latin typeface="Calibri" pitchFamily="34" charset="0"/>
              </a:rPr>
              <a:t>no</a:t>
            </a:r>
            <a:r>
              <a:rPr lang="es-ES" sz="2800">
                <a:latin typeface="Calibri" pitchFamily="34" charset="0"/>
              </a:rPr>
              <a:t> pueden ser separadas en una escala de detalle.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endParaRPr lang="es-ES" sz="2800">
              <a:latin typeface="Calibri" pitchFamily="34" charset="0"/>
            </a:endParaRP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es-ES" sz="2800">
                <a:latin typeface="Calibri" pitchFamily="34" charset="0"/>
              </a:rPr>
              <a:t>En una </a:t>
            </a:r>
            <a:r>
              <a:rPr lang="es-ES" sz="2800" b="1">
                <a:solidFill>
                  <a:srgbClr val="C00000"/>
                </a:solidFill>
                <a:latin typeface="Calibri" pitchFamily="34" charset="0"/>
              </a:rPr>
              <a:t>asociación</a:t>
            </a:r>
            <a:r>
              <a:rPr lang="es-ES" sz="2800">
                <a:latin typeface="Calibri" pitchFamily="34" charset="0"/>
              </a:rPr>
              <a:t> la distribución de las unidades taxonómicas es </a:t>
            </a:r>
            <a:r>
              <a:rPr lang="es-ES" sz="3200">
                <a:latin typeface="Calibri" pitchFamily="34" charset="0"/>
              </a:rPr>
              <a:t>homogénea</a:t>
            </a:r>
            <a:r>
              <a:rPr lang="es-ES" sz="2800">
                <a:latin typeface="Calibri" pitchFamily="34" charset="0"/>
              </a:rPr>
              <a:t> y  pueden ser separadas en una escala de detalle.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endParaRPr lang="es-ES" sz="2800">
              <a:latin typeface="Calibri" pitchFamily="34" charset="0"/>
            </a:endParaRP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es-ES" sz="2400">
                <a:latin typeface="Calibri" pitchFamily="34" charset="0"/>
              </a:rPr>
              <a:t>En ambas las inclusiones de suelos menores presentes en ambas unidades cartográficas, no deberían exceder el 15%. 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endParaRPr lang="es-AR">
              <a:latin typeface="Calibri" pitchFamily="34" charset="0"/>
            </a:endParaRPr>
          </a:p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50825" y="560388"/>
            <a:ext cx="72739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E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Consociaciones</a:t>
            </a:r>
          </a:p>
        </p:txBody>
      </p:sp>
      <p:sp>
        <p:nvSpPr>
          <p:cNvPr id="3" name="2 CuadroTexto"/>
          <p:cNvSpPr txBox="1">
            <a:spLocks noChangeArrowheads="1"/>
          </p:cNvSpPr>
          <p:nvPr/>
        </p:nvSpPr>
        <p:spPr bwMode="auto">
          <a:xfrm>
            <a:off x="179388" y="1700213"/>
            <a:ext cx="8713787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 2" pitchFamily="18" charset="2"/>
              <a:buNone/>
            </a:pPr>
            <a:r>
              <a:rPr lang="es-ES" sz="3200">
                <a:latin typeface="Calibri" pitchFamily="34" charset="0"/>
              </a:rPr>
              <a:t>Compuestos</a:t>
            </a:r>
            <a:r>
              <a:rPr lang="es-ES" sz="3200" b="1">
                <a:latin typeface="Calibri" pitchFamily="34" charset="0"/>
              </a:rPr>
              <a:t> </a:t>
            </a:r>
            <a:r>
              <a:rPr lang="es-ES" sz="3200">
                <a:latin typeface="Calibri" pitchFamily="34" charset="0"/>
              </a:rPr>
              <a:t>por un solo taxón y suelos menores.</a:t>
            </a:r>
          </a:p>
          <a:p>
            <a:pPr>
              <a:buFont typeface="Wingdings 2" pitchFamily="18" charset="2"/>
              <a:buNone/>
            </a:pPr>
            <a:endParaRPr lang="es-ES" sz="3200">
              <a:latin typeface="Calibri" pitchFamily="34" charset="0"/>
            </a:endParaRPr>
          </a:p>
          <a:p>
            <a:pPr>
              <a:buFont typeface="Wingdings 2" pitchFamily="18" charset="2"/>
              <a:buNone/>
            </a:pPr>
            <a:r>
              <a:rPr lang="es-ES" sz="3200">
                <a:latin typeface="Calibri" pitchFamily="34" charset="0"/>
              </a:rPr>
              <a:t>Al menos el 85%  está constituida por el suelo dominante que provee el nombre a esa unidad cartográfica. </a:t>
            </a:r>
            <a:r>
              <a:rPr lang="es-ES" sz="2800">
                <a:latin typeface="Calibri" pitchFamily="34" charset="0"/>
              </a:rPr>
              <a:t>Las inclusiones de suelos menores no son superiores al 15%. </a:t>
            </a:r>
          </a:p>
          <a:p>
            <a:pPr>
              <a:buFont typeface="Wingdings 2" pitchFamily="18" charset="2"/>
              <a:buNone/>
            </a:pPr>
            <a:endParaRPr lang="es-ES" sz="3200">
              <a:latin typeface="Calibri" pitchFamily="34" charset="0"/>
            </a:endParaRPr>
          </a:p>
          <a:p>
            <a:pPr>
              <a:buFont typeface="Wingdings 2" pitchFamily="18" charset="2"/>
              <a:buNone/>
            </a:pPr>
            <a:r>
              <a:rPr lang="es-ES" sz="2800">
                <a:latin typeface="Calibri" pitchFamily="34" charset="0"/>
              </a:rPr>
              <a:t>Algunas consociaciones pueden estar constituidas por más de un taxón con la condición que sean de características muy similares.</a:t>
            </a:r>
            <a:endParaRPr lang="es-AR" sz="2800">
              <a:latin typeface="Calibri" pitchFamily="34" charset="0"/>
            </a:endParaRPr>
          </a:p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>
            <a:spLocks noChangeArrowheads="1"/>
          </p:cNvSpPr>
          <p:nvPr/>
        </p:nvSpPr>
        <p:spPr bwMode="auto">
          <a:xfrm>
            <a:off x="236538" y="239713"/>
            <a:ext cx="8640762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90000"/>
              </a:lnSpc>
            </a:pPr>
            <a:r>
              <a:rPr lang="es-ES" sz="2800" b="1">
                <a:solidFill>
                  <a:srgbClr val="C00000"/>
                </a:solidFill>
                <a:latin typeface="Calibri" pitchFamily="34" charset="0"/>
              </a:rPr>
              <a:t>Asociaciones</a:t>
            </a:r>
            <a:r>
              <a:rPr lang="es-ES" sz="2800" b="1">
                <a:latin typeface="Calibri" pitchFamily="34" charset="0"/>
              </a:rPr>
              <a:t> </a:t>
            </a:r>
            <a:r>
              <a:rPr lang="es-ES" sz="2800">
                <a:latin typeface="Calibri" pitchFamily="34" charset="0"/>
              </a:rPr>
              <a:t>se designan con los nombres de las unidades taxonómicas que la integran, por ejemplo </a:t>
            </a:r>
          </a:p>
          <a:p>
            <a:pPr algn="just">
              <a:lnSpc>
                <a:spcPct val="90000"/>
              </a:lnSpc>
            </a:pPr>
            <a:r>
              <a:rPr lang="es-ES" sz="2800" b="1" i="1">
                <a:latin typeface="Calibri" pitchFamily="34" charset="0"/>
              </a:rPr>
              <a:t>Asociación Series Pergamino 60% y Juncal 40%.</a:t>
            </a:r>
            <a:endParaRPr lang="es-ES" sz="2800" b="1">
              <a:solidFill>
                <a:srgbClr val="C00000"/>
              </a:solidFill>
              <a:latin typeface="Calibri" pitchFamily="34" charset="0"/>
            </a:endParaRPr>
          </a:p>
          <a:p>
            <a:endParaRPr lang="es-AR"/>
          </a:p>
        </p:txBody>
      </p:sp>
      <p:sp>
        <p:nvSpPr>
          <p:cNvPr id="3" name="2 CuadroTexto"/>
          <p:cNvSpPr txBox="1">
            <a:spLocks noChangeArrowheads="1"/>
          </p:cNvSpPr>
          <p:nvPr/>
        </p:nvSpPr>
        <p:spPr bwMode="auto">
          <a:xfrm>
            <a:off x="236538" y="4005263"/>
            <a:ext cx="8640762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ES" sz="2800">
                <a:latin typeface="Calibri" pitchFamily="34" charset="0"/>
              </a:rPr>
              <a:t>o bien cuando no pueden distinguirse unidades taxonómicas se denominan con el nombre de un rasgo geográfico importante donde se localiza el mismo, por ej. </a:t>
            </a:r>
            <a:r>
              <a:rPr lang="es-ES" sz="2800" b="1" i="1">
                <a:latin typeface="Calibri" pitchFamily="34" charset="0"/>
              </a:rPr>
              <a:t>Complejo Cañada Colón</a:t>
            </a:r>
            <a:endParaRPr lang="es-AR"/>
          </a:p>
        </p:txBody>
      </p:sp>
      <p:sp>
        <p:nvSpPr>
          <p:cNvPr id="4" name="3 CuadroTexto"/>
          <p:cNvSpPr txBox="1">
            <a:spLocks noChangeArrowheads="1"/>
          </p:cNvSpPr>
          <p:nvPr/>
        </p:nvSpPr>
        <p:spPr bwMode="auto">
          <a:xfrm>
            <a:off x="236538" y="1844675"/>
            <a:ext cx="8640762" cy="166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ES" sz="2800" b="1">
                <a:solidFill>
                  <a:srgbClr val="C00000"/>
                </a:solidFill>
                <a:latin typeface="Calibri" pitchFamily="34" charset="0"/>
              </a:rPr>
              <a:t>Complejos</a:t>
            </a:r>
            <a:r>
              <a:rPr lang="es-ES" sz="2800" b="1">
                <a:latin typeface="Calibri" pitchFamily="34" charset="0"/>
              </a:rPr>
              <a:t> </a:t>
            </a:r>
            <a:r>
              <a:rPr lang="es-ES" sz="2800">
                <a:latin typeface="Calibri" pitchFamily="34" charset="0"/>
              </a:rPr>
              <a:t>también pueden ser designados con los nombres de los principales componentes, por ej. </a:t>
            </a:r>
            <a:r>
              <a:rPr lang="es-ES" sz="2800" b="1" i="1">
                <a:latin typeface="Calibri" pitchFamily="34" charset="0"/>
              </a:rPr>
              <a:t>Complejo Series Rojas 80% y Wheelwright 20% .</a:t>
            </a:r>
          </a:p>
          <a:p>
            <a:endParaRPr lang="es-AR"/>
          </a:p>
        </p:txBody>
      </p:sp>
      <p:sp>
        <p:nvSpPr>
          <p:cNvPr id="5" name="4 CuadroTexto"/>
          <p:cNvSpPr txBox="1"/>
          <p:nvPr/>
        </p:nvSpPr>
        <p:spPr>
          <a:xfrm>
            <a:off x="4341813" y="3409950"/>
            <a:ext cx="4535487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AR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COMPLEJO DETERMINADO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3348038" y="5821363"/>
            <a:ext cx="5688012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AR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COMPLEJO INDETERMINADO/INDIFERENCIADO</a:t>
            </a:r>
          </a:p>
        </p:txBody>
      </p:sp>
      <p:cxnSp>
        <p:nvCxnSpPr>
          <p:cNvPr id="7" name="6 Conector curvado"/>
          <p:cNvCxnSpPr>
            <a:endCxn id="5" idx="1"/>
          </p:cNvCxnSpPr>
          <p:nvPr/>
        </p:nvCxnSpPr>
        <p:spPr>
          <a:xfrm>
            <a:off x="2622550" y="3213100"/>
            <a:ext cx="1719263" cy="458788"/>
          </a:xfrm>
          <a:prstGeom prst="curvedConnector3">
            <a:avLst>
              <a:gd name="adj1" fmla="val 1397"/>
            </a:avLst>
          </a:prstGeom>
          <a:ln w="57150"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curvado"/>
          <p:cNvCxnSpPr/>
          <p:nvPr/>
        </p:nvCxnSpPr>
        <p:spPr>
          <a:xfrm>
            <a:off x="1603375" y="5864225"/>
            <a:ext cx="1719263" cy="458788"/>
          </a:xfrm>
          <a:prstGeom prst="curvedConnector3">
            <a:avLst>
              <a:gd name="adj1" fmla="val 1397"/>
            </a:avLst>
          </a:prstGeom>
          <a:ln w="57150"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 Subtítulo"/>
          <p:cNvSpPr txBox="1">
            <a:spLocks/>
          </p:cNvSpPr>
          <p:nvPr/>
        </p:nvSpPr>
        <p:spPr>
          <a:xfrm>
            <a:off x="7010400" y="4840288"/>
            <a:ext cx="1981200" cy="18288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s-AR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USDA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s-AR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FAO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s-AR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IP</a:t>
            </a:r>
            <a:endParaRPr kumimoji="0" lang="es-AR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" name="1 Título"/>
          <p:cNvSpPr txBox="1">
            <a:spLocks/>
          </p:cNvSpPr>
          <p:nvPr/>
        </p:nvSpPr>
        <p:spPr>
          <a:xfrm>
            <a:off x="395288" y="3019425"/>
            <a:ext cx="6337300" cy="841375"/>
          </a:xfrm>
          <a:prstGeom prst="rect">
            <a:avLst/>
          </a:prstGeom>
        </p:spPr>
        <p:txBody>
          <a:bodyPr/>
          <a:lstStyle/>
          <a:p>
            <a:pPr marL="54864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5400" b="1" i="0" u="none" strike="noStrike" kern="1200" cap="none" spc="-100" normalizeH="0" baseline="0" noProof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CLASIFICACIONES</a:t>
            </a:r>
            <a:br>
              <a:rPr kumimoji="0" lang="es-AR" sz="5400" b="1" i="0" u="none" strike="noStrike" kern="1200" cap="none" spc="-100" normalizeH="0" baseline="0" noProof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</a:br>
            <a:r>
              <a:rPr kumimoji="0" lang="es-AR" sz="5400" b="1" i="0" u="none" strike="noStrike" kern="1200" cap="none" spc="-100" normalizeH="0" baseline="0" noProof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 UTILITARIAS</a:t>
            </a:r>
            <a:endParaRPr kumimoji="0" lang="es-AR" sz="5400" b="1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Marcador de contenido"/>
          <p:cNvSpPr txBox="1">
            <a:spLocks/>
          </p:cNvSpPr>
          <p:nvPr/>
        </p:nvSpPr>
        <p:spPr>
          <a:xfrm>
            <a:off x="107950" y="1916113"/>
            <a:ext cx="8856663" cy="43926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 pitchFamily="18" charset="2"/>
              <a:buNone/>
              <a:tabLst/>
              <a:defRPr/>
            </a:pPr>
            <a:r>
              <a:rPr kumimoji="0" lang="es-A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n-ea"/>
                <a:cs typeface="+mn-cs"/>
              </a:rPr>
              <a:t>SUPUESTOS</a:t>
            </a:r>
          </a:p>
          <a:p>
            <a:pPr marL="4572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 pitchFamily="18" charset="2"/>
              <a:buNone/>
              <a:tabLst/>
              <a:defRPr/>
            </a:pPr>
            <a:endParaRPr kumimoji="0" lang="es-AR" sz="2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54864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s-A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Relación favorable costo-beneficio</a:t>
            </a:r>
          </a:p>
          <a:p>
            <a:pPr marL="54864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s-A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Medio a elevado nivel tecnológico</a:t>
            </a:r>
          </a:p>
          <a:p>
            <a:pPr marL="54864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s-A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Productividad sostenida sin o con leve degradación del suelo</a:t>
            </a:r>
          </a:p>
          <a:p>
            <a:pPr marL="54864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s-A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Se basa en características permanentes de los suelos</a:t>
            </a:r>
          </a:p>
          <a:p>
            <a:pPr marL="54864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s-A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No considera distancia mercados, tamaño, accesibilidad, etc.</a:t>
            </a:r>
          </a:p>
          <a:p>
            <a:pPr marL="54864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2">
                  <a:shade val="75000"/>
                </a:schemeClr>
              </a:buClr>
              <a:buSzPct val="85000"/>
              <a:buFontTx/>
              <a:buNone/>
              <a:tabLst/>
              <a:defRPr/>
            </a:pPr>
            <a:endParaRPr kumimoji="0" lang="es-A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3" name="1 Título"/>
          <p:cNvSpPr txBox="1">
            <a:spLocks/>
          </p:cNvSpPr>
          <p:nvPr/>
        </p:nvSpPr>
        <p:spPr>
          <a:xfrm>
            <a:off x="179388" y="44450"/>
            <a:ext cx="8640762" cy="1674813"/>
          </a:xfrm>
          <a:prstGeom prst="rect">
            <a:avLst/>
          </a:prstGeom>
        </p:spPr>
        <p:txBody>
          <a:bodyPr/>
          <a:lstStyle/>
          <a:p>
            <a:pPr marL="54864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600" b="1" i="0" u="none" strike="noStrike" kern="1200" cap="none" spc="-100" normalizeH="0" baseline="0" noProof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CAPACIDAD DE USO PARA PRODUCCIÓN AGROPECUARIA (USDA)</a:t>
            </a:r>
            <a:endParaRPr kumimoji="0" lang="es-AR" sz="3600" b="1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35725" y="1700213"/>
            <a:ext cx="2457450" cy="16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293688" y="404813"/>
            <a:ext cx="8382000" cy="644525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 lnSpcReduction="10000"/>
          </a:bodyPr>
          <a:lstStyle/>
          <a:p>
            <a:pPr marL="54864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000" b="1" i="0" u="sng" strike="noStrike" kern="1200" cap="none" spc="-100" normalizeH="0" baseline="0" noProof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CATEGORÍAS</a:t>
            </a:r>
            <a:endParaRPr kumimoji="0" lang="es-AR" sz="4000" b="1" i="0" u="sng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179388" y="2560638"/>
            <a:ext cx="8785225" cy="42164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AR" sz="2800" b="1" u="sng" dirty="0">
                <a:latin typeface="Calibri" pitchFamily="34" charset="0"/>
              </a:rPr>
              <a:t>Aptas para todo tipo de cultivos :</a:t>
            </a:r>
          </a:p>
          <a:p>
            <a:pPr>
              <a:lnSpc>
                <a:spcPct val="150000"/>
              </a:lnSpc>
              <a:defRPr/>
            </a:pPr>
            <a:r>
              <a:rPr lang="es-AR" sz="2400" b="1" dirty="0">
                <a:latin typeface="Calibri" pitchFamily="34" charset="0"/>
              </a:rPr>
              <a:t>I </a:t>
            </a:r>
            <a:r>
              <a:rPr lang="es-AR" sz="2400" dirty="0">
                <a:latin typeface="Calibri" pitchFamily="34" charset="0"/>
              </a:rPr>
              <a:t>:  </a:t>
            </a:r>
            <a:r>
              <a:rPr lang="es-AR" sz="2400" i="1" dirty="0">
                <a:latin typeface="Calibri" pitchFamily="34" charset="0"/>
              </a:rPr>
              <a:t>sin limitaciones</a:t>
            </a:r>
          </a:p>
          <a:p>
            <a:pPr>
              <a:lnSpc>
                <a:spcPct val="150000"/>
              </a:lnSpc>
              <a:defRPr/>
            </a:pPr>
            <a:r>
              <a:rPr lang="es-AR" sz="2400" b="1" dirty="0">
                <a:latin typeface="Calibri" pitchFamily="34" charset="0"/>
              </a:rPr>
              <a:t>II</a:t>
            </a:r>
            <a:r>
              <a:rPr lang="es-AR" sz="2400" dirty="0">
                <a:latin typeface="Calibri" pitchFamily="34" charset="0"/>
              </a:rPr>
              <a:t>: </a:t>
            </a:r>
            <a:r>
              <a:rPr lang="es-AR" sz="2400" i="1" dirty="0">
                <a:latin typeface="Calibri" pitchFamily="34" charset="0"/>
              </a:rPr>
              <a:t>leves limitaciones </a:t>
            </a:r>
            <a:r>
              <a:rPr lang="es-AR" sz="2000" dirty="0">
                <a:latin typeface="Calibri" pitchFamily="34" charset="0"/>
              </a:rPr>
              <a:t>(reducen elección </a:t>
            </a:r>
            <a:r>
              <a:rPr lang="es-AR" sz="2000" dirty="0" err="1">
                <a:latin typeface="Calibri" pitchFamily="34" charset="0"/>
              </a:rPr>
              <a:t>sp</a:t>
            </a:r>
            <a:r>
              <a:rPr lang="es-AR" sz="2000" dirty="0">
                <a:latin typeface="Calibri" pitchFamily="34" charset="0"/>
              </a:rPr>
              <a:t> y requiere moderadas prácticas de conservación)</a:t>
            </a:r>
          </a:p>
          <a:p>
            <a:pPr>
              <a:lnSpc>
                <a:spcPct val="150000"/>
              </a:lnSpc>
              <a:defRPr/>
            </a:pPr>
            <a:r>
              <a:rPr lang="es-AR" sz="2400" b="1" dirty="0">
                <a:latin typeface="Calibri" pitchFamily="34" charset="0"/>
              </a:rPr>
              <a:t>III</a:t>
            </a:r>
            <a:r>
              <a:rPr lang="es-AR" sz="2400" dirty="0">
                <a:latin typeface="Calibri" pitchFamily="34" charset="0"/>
              </a:rPr>
              <a:t>: </a:t>
            </a:r>
            <a:r>
              <a:rPr lang="es-AR" sz="2400" i="1" dirty="0">
                <a:latin typeface="Calibri" pitchFamily="34" charset="0"/>
              </a:rPr>
              <a:t>moderadas limitaciones </a:t>
            </a:r>
            <a:r>
              <a:rPr lang="es-AR" sz="2000" dirty="0">
                <a:latin typeface="Calibri" pitchFamily="34" charset="0"/>
              </a:rPr>
              <a:t>(reducen elección </a:t>
            </a:r>
            <a:r>
              <a:rPr lang="es-AR" sz="2000" dirty="0" err="1">
                <a:latin typeface="Calibri" pitchFamily="34" charset="0"/>
              </a:rPr>
              <a:t>sp</a:t>
            </a:r>
            <a:r>
              <a:rPr lang="es-AR" sz="2000" dirty="0">
                <a:latin typeface="Calibri" pitchFamily="34" charset="0"/>
              </a:rPr>
              <a:t> y requiere prácticas especiales de conservación)</a:t>
            </a:r>
          </a:p>
          <a:p>
            <a:pPr>
              <a:lnSpc>
                <a:spcPct val="150000"/>
              </a:lnSpc>
              <a:defRPr/>
            </a:pPr>
            <a:r>
              <a:rPr lang="es-AR" sz="2400" b="1" dirty="0">
                <a:latin typeface="Calibri" pitchFamily="34" charset="0"/>
              </a:rPr>
              <a:t>IV</a:t>
            </a:r>
            <a:r>
              <a:rPr lang="es-AR" sz="2400" dirty="0">
                <a:latin typeface="Calibri" pitchFamily="34" charset="0"/>
              </a:rPr>
              <a:t>: </a:t>
            </a:r>
            <a:r>
              <a:rPr lang="es-AR" sz="2400" i="1" dirty="0">
                <a:latin typeface="Calibri" pitchFamily="34" charset="0"/>
              </a:rPr>
              <a:t>severas limitaciones </a:t>
            </a:r>
            <a:r>
              <a:rPr lang="es-AR" sz="2000" dirty="0">
                <a:latin typeface="Calibri" pitchFamily="34" charset="0"/>
              </a:rPr>
              <a:t>(restringen elección </a:t>
            </a:r>
            <a:r>
              <a:rPr lang="es-AR" sz="2000" dirty="0" err="1">
                <a:latin typeface="Calibri" pitchFamily="34" charset="0"/>
              </a:rPr>
              <a:t>sp</a:t>
            </a:r>
            <a:r>
              <a:rPr lang="es-AR" sz="2000" dirty="0">
                <a:latin typeface="Calibri" pitchFamily="34" charset="0"/>
              </a:rPr>
              <a:t> y requiere prácticas muy cuidadosas de conservación)</a:t>
            </a:r>
          </a:p>
        </p:txBody>
      </p:sp>
      <p:sp>
        <p:nvSpPr>
          <p:cNvPr id="8" name="7 Rectángulo"/>
          <p:cNvSpPr/>
          <p:nvPr/>
        </p:nvSpPr>
        <p:spPr>
          <a:xfrm>
            <a:off x="257175" y="1412875"/>
            <a:ext cx="8636000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">
              <a:defRPr/>
            </a:pPr>
            <a:r>
              <a:rPr lang="es-A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CLASE</a:t>
            </a:r>
            <a:r>
              <a:rPr lang="es-AR" sz="2800" dirty="0">
                <a:latin typeface="Calibri" pitchFamily="34" charset="0"/>
              </a:rPr>
              <a:t>:  suelos que tienen el mismo grado relativo de limitación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467544" y="759187"/>
            <a:ext cx="8136904" cy="449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ahoma" pitchFamily="34" charset="0"/>
              </a:rPr>
              <a:t>OBJETIVO GENERAL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ahoma" pitchFamily="34" charset="0"/>
              </a:rPr>
              <a:t>Valorar la importancia de contar con información sobre el potencial silvícola de las tierras y con herramientas estratégicas para optimizar el uso del territorio.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AR" sz="2200" b="1" dirty="0">
                <a:latin typeface="Calibri" pitchFamily="34" charset="0"/>
                <a:ea typeface="Calibri" pitchFamily="34" charset="0"/>
                <a:cs typeface="Tahoma" pitchFamily="34" charset="0"/>
              </a:rPr>
              <a:t>OBJETIVOS </a:t>
            </a:r>
            <a:r>
              <a:rPr lang="es-AR" sz="2200" b="1" dirty="0" smtClean="0">
                <a:latin typeface="Calibri" pitchFamily="34" charset="0"/>
                <a:ea typeface="Calibri" pitchFamily="34" charset="0"/>
                <a:cs typeface="Tahoma" pitchFamily="34" charset="0"/>
              </a:rPr>
              <a:t>ESPECIFICOS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AR" sz="2200" b="1" dirty="0">
              <a:latin typeface="Calibri" pitchFamily="34" charset="0"/>
              <a:ea typeface="Calibri" pitchFamily="34" charset="0"/>
              <a:cs typeface="Tahoma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s-A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ahoma" pitchFamily="34" charset="0"/>
              </a:rPr>
              <a:t>1- Aprender a utilizar el material cartográfico analógico y digital</a:t>
            </a:r>
            <a:endParaRPr kumimoji="0" lang="es-A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s-A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ahoma" pitchFamily="34" charset="0"/>
              </a:rPr>
              <a:t>2- Conocer los sistemas de clasificación de aptitud de tierras: USDA, FAO e IP.</a:t>
            </a:r>
            <a:endParaRPr kumimoji="0" lang="es-A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s-A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ahoma" pitchFamily="34" charset="0"/>
              </a:rPr>
              <a:t>3- Evaluar la potencialidad de las tierras para el establecimiento de bosques comerciales en la Provincia de Misiones.</a:t>
            </a:r>
            <a:endParaRPr kumimoji="0" lang="es-A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s-A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ahoma" pitchFamily="34" charset="0"/>
              </a:rPr>
              <a:t>4- Conocer los requerimientos y tolerancias edáficas de las especies a implantar.</a:t>
            </a:r>
            <a:endParaRPr kumimoji="0" lang="es-A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s-A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ahoma" pitchFamily="34" charset="0"/>
              </a:rPr>
              <a:t>5- Analizar y proponer modalidades de manejo que posibiliten un nivel sostenible de productividad.</a:t>
            </a:r>
            <a:endParaRPr kumimoji="0" lang="es-A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CuadroTexto"/>
          <p:cNvSpPr txBox="1">
            <a:spLocks noChangeArrowheads="1"/>
          </p:cNvSpPr>
          <p:nvPr/>
        </p:nvSpPr>
        <p:spPr bwMode="auto">
          <a:xfrm>
            <a:off x="231775" y="882650"/>
            <a:ext cx="8640763" cy="530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s-AR" sz="2800" b="1" u="sng" dirty="0">
                <a:latin typeface="Calibri" pitchFamily="34" charset="0"/>
              </a:rPr>
              <a:t>No aptas para cultivos:</a:t>
            </a:r>
          </a:p>
          <a:p>
            <a:pPr>
              <a:lnSpc>
                <a:spcPct val="90000"/>
              </a:lnSpc>
            </a:pPr>
            <a:endParaRPr lang="es-AR" sz="2800" dirty="0">
              <a:latin typeface="Calibri" pitchFamily="34" charset="0"/>
            </a:endParaRP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es-AR" sz="2800" b="1" dirty="0">
                <a:latin typeface="Calibri" pitchFamily="34" charset="0"/>
              </a:rPr>
              <a:t>V</a:t>
            </a:r>
            <a:r>
              <a:rPr lang="es-AR" sz="2800" dirty="0">
                <a:latin typeface="Calibri" pitchFamily="34" charset="0"/>
              </a:rPr>
              <a:t> :  limitaciones (pedregosas, pantanosas, inundables, etc.) </a:t>
            </a:r>
            <a:r>
              <a:rPr lang="es-AR" sz="2400" dirty="0">
                <a:latin typeface="Calibri" pitchFamily="34" charset="0"/>
              </a:rPr>
              <a:t>que sólo permiten ganadería, forestación</a:t>
            </a:r>
            <a:r>
              <a:rPr lang="es-AR" sz="2800" dirty="0">
                <a:latin typeface="Calibri" pitchFamily="34" charset="0"/>
              </a:rPr>
              <a:t>.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endParaRPr lang="es-AR" sz="2800" dirty="0">
              <a:latin typeface="Calibri" pitchFamily="34" charset="0"/>
            </a:endParaRP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es-AR" sz="2800" b="1" dirty="0">
                <a:latin typeface="Calibri" pitchFamily="34" charset="0"/>
              </a:rPr>
              <a:t>VI</a:t>
            </a:r>
            <a:r>
              <a:rPr lang="es-AR" sz="2800" dirty="0">
                <a:latin typeface="Calibri" pitchFamily="34" charset="0"/>
              </a:rPr>
              <a:t>: severas limitaciones, </a:t>
            </a:r>
            <a:r>
              <a:rPr lang="es-AR" sz="2400" dirty="0">
                <a:latin typeface="Calibri" pitchFamily="34" charset="0"/>
              </a:rPr>
              <a:t>apto para pastoreo de pastizales naturales, pasturas implantadas, forestación</a:t>
            </a:r>
            <a:r>
              <a:rPr lang="es-AR" sz="2800" dirty="0">
                <a:latin typeface="Calibri" pitchFamily="34" charset="0"/>
              </a:rPr>
              <a:t>.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endParaRPr lang="es-AR" sz="2800" dirty="0">
              <a:latin typeface="Calibri" pitchFamily="34" charset="0"/>
            </a:endParaRP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es-AR" sz="2800" b="1" dirty="0">
                <a:latin typeface="Calibri" pitchFamily="34" charset="0"/>
              </a:rPr>
              <a:t>VII</a:t>
            </a:r>
            <a:r>
              <a:rPr lang="es-AR" sz="2800" dirty="0">
                <a:latin typeface="Calibri" pitchFamily="34" charset="0"/>
              </a:rPr>
              <a:t>: muy severas limitaciones, </a:t>
            </a:r>
            <a:r>
              <a:rPr lang="es-AR" sz="2400" dirty="0">
                <a:latin typeface="Calibri" pitchFamily="34" charset="0"/>
              </a:rPr>
              <a:t>apto para pastoreo de pastizales naturales, forestación. 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endParaRPr lang="es-AR" sz="2800" dirty="0">
              <a:latin typeface="Calibri" pitchFamily="34" charset="0"/>
            </a:endParaRP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es-AR" sz="2800" b="1" dirty="0">
                <a:latin typeface="Calibri" pitchFamily="34" charset="0"/>
              </a:rPr>
              <a:t>VIII</a:t>
            </a:r>
            <a:r>
              <a:rPr lang="es-AR" sz="2800" dirty="0">
                <a:latin typeface="Calibri" pitchFamily="34" charset="0"/>
              </a:rPr>
              <a:t>: muy severas limitaciones que </a:t>
            </a:r>
            <a:r>
              <a:rPr lang="es-AR" sz="2400" dirty="0">
                <a:latin typeface="Calibri" pitchFamily="34" charset="0"/>
              </a:rPr>
              <a:t>restringen su uso a recreación, vida silvestre, provisión de agua o propósito estético</a:t>
            </a:r>
          </a:p>
          <a:p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179388" y="44450"/>
            <a:ext cx="8229600" cy="576263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 fontScale="92500" lnSpcReduction="10000"/>
          </a:bodyPr>
          <a:lstStyle/>
          <a:p>
            <a:pPr marL="54864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600" b="1" i="0" u="none" strike="noStrike" kern="1200" cap="none" spc="-100" normalizeH="0" baseline="0" noProof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SUBCLASES</a:t>
            </a:r>
            <a:endParaRPr kumimoji="0" lang="es-AR" sz="3600" b="1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50825" y="5589588"/>
            <a:ext cx="8208963" cy="1076325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s-AR" sz="2400" b="1" dirty="0">
                <a:latin typeface="Calibri" pitchFamily="34" charset="0"/>
              </a:rPr>
              <a:t>Limitaciones climáticas</a:t>
            </a:r>
          </a:p>
          <a:p>
            <a:pPr lvl="1">
              <a:defRPr/>
            </a:pPr>
            <a:r>
              <a:rPr lang="es-AR" sz="2000" dirty="0">
                <a:latin typeface="Calibri" pitchFamily="34" charset="0"/>
              </a:rPr>
              <a:t>Temperatura</a:t>
            </a:r>
          </a:p>
          <a:p>
            <a:pPr lvl="1">
              <a:defRPr/>
            </a:pPr>
            <a:r>
              <a:rPr lang="es-AR" sz="2000" dirty="0">
                <a:latin typeface="Calibri" pitchFamily="34" charset="0"/>
              </a:rPr>
              <a:t>Carencia de humedad</a:t>
            </a:r>
          </a:p>
        </p:txBody>
      </p:sp>
      <p:sp>
        <p:nvSpPr>
          <p:cNvPr id="4" name="3 Rectángulo"/>
          <p:cNvSpPr/>
          <p:nvPr/>
        </p:nvSpPr>
        <p:spPr>
          <a:xfrm>
            <a:off x="250825" y="623888"/>
            <a:ext cx="8208963" cy="1076325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s-AR" sz="2400" b="1" dirty="0">
                <a:latin typeface="Calibri" pitchFamily="34" charset="0"/>
              </a:rPr>
              <a:t>Erosión hídrica ó eólica</a:t>
            </a:r>
          </a:p>
          <a:p>
            <a:pPr lvl="1">
              <a:defRPr/>
            </a:pPr>
            <a:r>
              <a:rPr lang="es-AR" sz="2000" dirty="0">
                <a:latin typeface="Calibri" pitchFamily="34" charset="0"/>
              </a:rPr>
              <a:t>Susceptibilidad a la erosión (pendiente, tipo de suelo)</a:t>
            </a:r>
          </a:p>
          <a:p>
            <a:pPr lvl="1">
              <a:defRPr/>
            </a:pPr>
            <a:r>
              <a:rPr lang="es-AR" sz="2000" dirty="0">
                <a:latin typeface="Calibri" pitchFamily="34" charset="0"/>
              </a:rPr>
              <a:t>Daño por erosión en el pasado</a:t>
            </a:r>
          </a:p>
        </p:txBody>
      </p:sp>
      <p:sp>
        <p:nvSpPr>
          <p:cNvPr id="5" name="4 Rectángulo"/>
          <p:cNvSpPr/>
          <p:nvPr/>
        </p:nvSpPr>
        <p:spPr>
          <a:xfrm>
            <a:off x="250825" y="1773238"/>
            <a:ext cx="8208963" cy="1384300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s-AR" sz="2400" b="1" dirty="0">
                <a:latin typeface="Calibri" pitchFamily="34" charset="0"/>
              </a:rPr>
              <a:t>Exceso de agua</a:t>
            </a:r>
          </a:p>
          <a:p>
            <a:pPr lvl="1">
              <a:defRPr/>
            </a:pPr>
            <a:r>
              <a:rPr lang="es-AR" sz="2000" dirty="0">
                <a:latin typeface="Calibri" pitchFamily="34" charset="0"/>
              </a:rPr>
              <a:t>Napa freática alta</a:t>
            </a:r>
          </a:p>
          <a:p>
            <a:pPr lvl="1">
              <a:defRPr/>
            </a:pPr>
            <a:r>
              <a:rPr lang="es-AR" sz="2000" dirty="0">
                <a:latin typeface="Calibri" pitchFamily="34" charset="0"/>
              </a:rPr>
              <a:t>Mal drenaje natural</a:t>
            </a:r>
          </a:p>
          <a:p>
            <a:pPr lvl="1">
              <a:defRPr/>
            </a:pPr>
            <a:r>
              <a:rPr lang="es-AR" sz="2000" dirty="0">
                <a:latin typeface="Calibri" pitchFamily="34" charset="0"/>
              </a:rPr>
              <a:t>Peligro de inundación</a:t>
            </a:r>
          </a:p>
        </p:txBody>
      </p:sp>
      <p:sp>
        <p:nvSpPr>
          <p:cNvPr id="6" name="5 Rectángulo"/>
          <p:cNvSpPr/>
          <p:nvPr/>
        </p:nvSpPr>
        <p:spPr>
          <a:xfrm>
            <a:off x="250825" y="3213100"/>
            <a:ext cx="8208963" cy="2308225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s-AR" sz="2400" b="1" dirty="0">
                <a:latin typeface="Calibri" pitchFamily="34" charset="0"/>
              </a:rPr>
              <a:t>Limitaciones de la zona radicular </a:t>
            </a:r>
          </a:p>
          <a:p>
            <a:pPr lvl="1">
              <a:defRPr/>
            </a:pPr>
            <a:r>
              <a:rPr lang="es-AR" sz="2000" dirty="0">
                <a:latin typeface="Calibri" pitchFamily="34" charset="0"/>
              </a:rPr>
              <a:t>Profundidad del perfil</a:t>
            </a:r>
          </a:p>
          <a:p>
            <a:pPr lvl="1">
              <a:defRPr/>
            </a:pPr>
            <a:r>
              <a:rPr lang="es-AR" sz="2000" dirty="0">
                <a:latin typeface="Calibri" pitchFamily="34" charset="0"/>
              </a:rPr>
              <a:t>Capas rocosas</a:t>
            </a:r>
          </a:p>
          <a:p>
            <a:pPr lvl="1">
              <a:defRPr/>
            </a:pPr>
            <a:r>
              <a:rPr lang="es-AR" sz="2000" dirty="0">
                <a:latin typeface="Calibri" pitchFamily="34" charset="0"/>
              </a:rPr>
              <a:t>Horizontes impermeables</a:t>
            </a:r>
          </a:p>
          <a:p>
            <a:pPr lvl="1">
              <a:defRPr/>
            </a:pPr>
            <a:r>
              <a:rPr lang="es-AR" sz="2000" dirty="0">
                <a:latin typeface="Calibri" pitchFamily="34" charset="0"/>
              </a:rPr>
              <a:t>Baja capacidad de retención de agua</a:t>
            </a:r>
          </a:p>
          <a:p>
            <a:pPr lvl="1">
              <a:defRPr/>
            </a:pPr>
            <a:r>
              <a:rPr lang="es-AR" sz="2000" dirty="0">
                <a:latin typeface="Calibri" pitchFamily="34" charset="0"/>
              </a:rPr>
              <a:t>Fertilidad</a:t>
            </a:r>
          </a:p>
          <a:p>
            <a:pPr lvl="1">
              <a:defRPr/>
            </a:pPr>
            <a:r>
              <a:rPr lang="es-AR" sz="2000" dirty="0">
                <a:latin typeface="Calibri" pitchFamily="34" charset="0"/>
              </a:rPr>
              <a:t>Salinidad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7451725" y="612775"/>
            <a:ext cx="936625" cy="1016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s-AR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7451725" y="1909763"/>
            <a:ext cx="936625" cy="1014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AR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w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7451725" y="3789363"/>
            <a:ext cx="936625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AR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7451725" y="5581650"/>
            <a:ext cx="936625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AR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/>
      <p:bldP spid="8" grpId="0"/>
      <p:bldP spid="9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563" y="981075"/>
            <a:ext cx="878205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CuadroTexto"/>
          <p:cNvSpPr txBox="1">
            <a:spLocks noChangeArrowheads="1"/>
          </p:cNvSpPr>
          <p:nvPr/>
        </p:nvSpPr>
        <p:spPr bwMode="auto">
          <a:xfrm>
            <a:off x="182563" y="415925"/>
            <a:ext cx="48942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3600" b="1">
                <a:latin typeface="Calibri" pitchFamily="34" charset="0"/>
              </a:rPr>
              <a:t>Ejemplos</a:t>
            </a:r>
          </a:p>
        </p:txBody>
      </p:sp>
      <p:sp>
        <p:nvSpPr>
          <p:cNvPr id="4" name="3 Elipse"/>
          <p:cNvSpPr/>
          <p:nvPr/>
        </p:nvSpPr>
        <p:spPr>
          <a:xfrm>
            <a:off x="7092950" y="2492375"/>
            <a:ext cx="503238" cy="360363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cxnSp>
        <p:nvCxnSpPr>
          <p:cNvPr id="5" name="4 Conector curvado"/>
          <p:cNvCxnSpPr>
            <a:stCxn id="4" idx="2"/>
            <a:endCxn id="6" idx="3"/>
          </p:cNvCxnSpPr>
          <p:nvPr/>
        </p:nvCxnSpPr>
        <p:spPr>
          <a:xfrm rot="10800000">
            <a:off x="4318000" y="2033588"/>
            <a:ext cx="2774950" cy="639762"/>
          </a:xfrm>
          <a:prstGeom prst="curvedConnector3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CuadroTexto"/>
          <p:cNvSpPr txBox="1"/>
          <p:nvPr/>
        </p:nvSpPr>
        <p:spPr>
          <a:xfrm>
            <a:off x="2660650" y="1571625"/>
            <a:ext cx="1657350" cy="9239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s-AR" sz="5400" b="1" dirty="0">
                <a:solidFill>
                  <a:srgbClr val="C00000"/>
                </a:solidFill>
                <a:latin typeface="Calibri" pitchFamily="34" charset="0"/>
              </a:rPr>
              <a:t>III w</a:t>
            </a:r>
          </a:p>
        </p:txBody>
      </p:sp>
      <p:cxnSp>
        <p:nvCxnSpPr>
          <p:cNvPr id="7" name="6 Conector recto de flecha"/>
          <p:cNvCxnSpPr>
            <a:endCxn id="9" idx="0"/>
          </p:cNvCxnSpPr>
          <p:nvPr/>
        </p:nvCxnSpPr>
        <p:spPr>
          <a:xfrm flipH="1">
            <a:off x="2628900" y="2354263"/>
            <a:ext cx="561975" cy="1133475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 de flecha"/>
          <p:cNvCxnSpPr>
            <a:endCxn id="10" idx="0"/>
          </p:cNvCxnSpPr>
          <p:nvPr/>
        </p:nvCxnSpPr>
        <p:spPr>
          <a:xfrm>
            <a:off x="3851275" y="2354263"/>
            <a:ext cx="292100" cy="1177925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CuadroTexto"/>
          <p:cNvSpPr txBox="1">
            <a:spLocks noChangeArrowheads="1"/>
          </p:cNvSpPr>
          <p:nvPr/>
        </p:nvSpPr>
        <p:spPr bwMode="auto">
          <a:xfrm>
            <a:off x="2171700" y="3487738"/>
            <a:ext cx="914400" cy="369887"/>
          </a:xfrm>
          <a:prstGeom prst="rect">
            <a:avLst/>
          </a:prstGeom>
          <a:solidFill>
            <a:srgbClr val="F2DCD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AR" b="1">
                <a:latin typeface="Calibri" pitchFamily="34" charset="0"/>
              </a:rPr>
              <a:t>CLASE</a:t>
            </a:r>
          </a:p>
        </p:txBody>
      </p:sp>
      <p:sp>
        <p:nvSpPr>
          <p:cNvPr id="10" name="9 CuadroTexto"/>
          <p:cNvSpPr txBox="1">
            <a:spLocks noChangeArrowheads="1"/>
          </p:cNvSpPr>
          <p:nvPr/>
        </p:nvSpPr>
        <p:spPr bwMode="auto">
          <a:xfrm>
            <a:off x="3498850" y="3532188"/>
            <a:ext cx="1289050" cy="369887"/>
          </a:xfrm>
          <a:prstGeom prst="rect">
            <a:avLst/>
          </a:prstGeom>
          <a:solidFill>
            <a:srgbClr val="F2DCD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AR" b="1">
                <a:latin typeface="Calibri" pitchFamily="34" charset="0"/>
              </a:rPr>
              <a:t>SUBCLASE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0138" y="666750"/>
            <a:ext cx="6943725" cy="552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>
            <a:spLocks noChangeArrowheads="1"/>
          </p:cNvSpPr>
          <p:nvPr/>
        </p:nvSpPr>
        <p:spPr bwMode="auto">
          <a:xfrm>
            <a:off x="238125" y="2981325"/>
            <a:ext cx="8650288" cy="384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800" b="1">
                <a:latin typeface="Calibri" pitchFamily="34" charset="0"/>
              </a:rPr>
              <a:t>IP = </a:t>
            </a:r>
            <a:r>
              <a:rPr lang="en-GB" sz="2800">
                <a:latin typeface="Calibri" pitchFamily="34" charset="0"/>
              </a:rPr>
              <a:t>ƒ</a:t>
            </a:r>
            <a:r>
              <a:rPr lang="en-GB" sz="2800" b="1">
                <a:latin typeface="Calibri" pitchFamily="34" charset="0"/>
              </a:rPr>
              <a:t> (H </a:t>
            </a:r>
            <a:r>
              <a:rPr lang="en-GB" sz="2800">
                <a:latin typeface="Calibri" pitchFamily="34" charset="0"/>
              </a:rPr>
              <a:t>x</a:t>
            </a:r>
            <a:r>
              <a:rPr lang="en-GB" sz="2800" b="1">
                <a:latin typeface="Calibri" pitchFamily="34" charset="0"/>
              </a:rPr>
              <a:t> D </a:t>
            </a:r>
            <a:r>
              <a:rPr lang="en-GB" sz="2800">
                <a:latin typeface="Calibri" pitchFamily="34" charset="0"/>
              </a:rPr>
              <a:t>x</a:t>
            </a:r>
            <a:r>
              <a:rPr lang="en-GB" sz="2800" b="1">
                <a:latin typeface="Calibri" pitchFamily="34" charset="0"/>
              </a:rPr>
              <a:t> Pe </a:t>
            </a:r>
            <a:r>
              <a:rPr lang="en-GB" sz="2800">
                <a:latin typeface="Calibri" pitchFamily="34" charset="0"/>
              </a:rPr>
              <a:t>x</a:t>
            </a:r>
            <a:r>
              <a:rPr lang="en-GB" sz="2800" b="1">
                <a:latin typeface="Calibri" pitchFamily="34" charset="0"/>
              </a:rPr>
              <a:t> Ta </a:t>
            </a:r>
            <a:r>
              <a:rPr lang="en-GB" sz="2800">
                <a:latin typeface="Calibri" pitchFamily="34" charset="0"/>
              </a:rPr>
              <a:t>x</a:t>
            </a:r>
            <a:r>
              <a:rPr lang="en-GB" sz="2800" b="1">
                <a:latin typeface="Calibri" pitchFamily="34" charset="0"/>
              </a:rPr>
              <a:t> Tb </a:t>
            </a:r>
            <a:r>
              <a:rPr lang="en-GB" sz="2800">
                <a:latin typeface="Calibri" pitchFamily="34" charset="0"/>
              </a:rPr>
              <a:t>x</a:t>
            </a:r>
            <a:r>
              <a:rPr lang="en-GB" sz="2800" b="1">
                <a:latin typeface="Calibri" pitchFamily="34" charset="0"/>
              </a:rPr>
              <a:t> Sa </a:t>
            </a:r>
            <a:r>
              <a:rPr lang="en-GB" sz="2800">
                <a:latin typeface="Calibri" pitchFamily="34" charset="0"/>
              </a:rPr>
              <a:t>x</a:t>
            </a:r>
            <a:r>
              <a:rPr lang="en-GB" sz="2800" b="1">
                <a:latin typeface="Calibri" pitchFamily="34" charset="0"/>
              </a:rPr>
              <a:t> Na </a:t>
            </a:r>
            <a:r>
              <a:rPr lang="en-GB" sz="2800">
                <a:latin typeface="Calibri" pitchFamily="34" charset="0"/>
              </a:rPr>
              <a:t>x</a:t>
            </a:r>
            <a:r>
              <a:rPr lang="en-GB" sz="2800" b="1">
                <a:latin typeface="Calibri" pitchFamily="34" charset="0"/>
              </a:rPr>
              <a:t> Mo </a:t>
            </a:r>
            <a:r>
              <a:rPr lang="en-GB" sz="2800">
                <a:latin typeface="Calibri" pitchFamily="34" charset="0"/>
              </a:rPr>
              <a:t>x</a:t>
            </a:r>
            <a:r>
              <a:rPr lang="en-GB" sz="2800" b="1">
                <a:latin typeface="Calibri" pitchFamily="34" charset="0"/>
              </a:rPr>
              <a:t> T </a:t>
            </a:r>
            <a:r>
              <a:rPr lang="en-GB" sz="2800">
                <a:latin typeface="Calibri" pitchFamily="34" charset="0"/>
              </a:rPr>
              <a:t>x</a:t>
            </a:r>
            <a:r>
              <a:rPr lang="en-GB" sz="2800" b="1">
                <a:latin typeface="Calibri" pitchFamily="34" charset="0"/>
              </a:rPr>
              <a:t> E)</a:t>
            </a:r>
            <a:endParaRPr lang="es-ES" sz="2800" b="1">
              <a:latin typeface="Calibri" pitchFamily="34" charset="0"/>
            </a:endParaRPr>
          </a:p>
          <a:p>
            <a:r>
              <a:rPr lang="es-ES">
                <a:latin typeface="Calibri" pitchFamily="34" charset="0"/>
              </a:rPr>
              <a:t>Donde: </a:t>
            </a:r>
          </a:p>
          <a:p>
            <a:r>
              <a:rPr lang="es-ES" b="1">
                <a:latin typeface="Calibri" pitchFamily="34" charset="0"/>
              </a:rPr>
              <a:t>H</a:t>
            </a:r>
            <a:r>
              <a:rPr lang="es-ES">
                <a:latin typeface="Calibri" pitchFamily="34" charset="0"/>
              </a:rPr>
              <a:t> = Condición climática (50-100; las letras A, B, C, D, E, F corresponden a las subregiones climáticas. </a:t>
            </a:r>
          </a:p>
          <a:p>
            <a:r>
              <a:rPr lang="es-ES" b="1">
                <a:latin typeface="Calibri" pitchFamily="34" charset="0"/>
              </a:rPr>
              <a:t>D</a:t>
            </a:r>
            <a:r>
              <a:rPr lang="es-ES">
                <a:latin typeface="Calibri" pitchFamily="34" charset="0"/>
              </a:rPr>
              <a:t> = Drenaje; </a:t>
            </a:r>
          </a:p>
          <a:p>
            <a:r>
              <a:rPr lang="es-ES" b="1">
                <a:latin typeface="Calibri" pitchFamily="34" charset="0"/>
              </a:rPr>
              <a:t>Pe </a:t>
            </a:r>
            <a:r>
              <a:rPr lang="es-ES">
                <a:latin typeface="Calibri" pitchFamily="34" charset="0"/>
              </a:rPr>
              <a:t>= Profundidad efectiva; </a:t>
            </a:r>
          </a:p>
          <a:p>
            <a:r>
              <a:rPr lang="es-ES" b="1">
                <a:latin typeface="Calibri" pitchFamily="34" charset="0"/>
              </a:rPr>
              <a:t>Ta</a:t>
            </a:r>
            <a:r>
              <a:rPr lang="es-ES">
                <a:latin typeface="Calibri" pitchFamily="34" charset="0"/>
              </a:rPr>
              <a:t> = Textura del horizonte superficial; </a:t>
            </a:r>
          </a:p>
          <a:p>
            <a:r>
              <a:rPr lang="es-ES" b="1">
                <a:latin typeface="Calibri" pitchFamily="34" charset="0"/>
              </a:rPr>
              <a:t>Tb</a:t>
            </a:r>
            <a:r>
              <a:rPr lang="es-ES">
                <a:latin typeface="Calibri" pitchFamily="34" charset="0"/>
              </a:rPr>
              <a:t> = Textura del horizonte subsuperficial; </a:t>
            </a:r>
          </a:p>
          <a:p>
            <a:r>
              <a:rPr lang="es-ES" b="1">
                <a:latin typeface="Calibri" pitchFamily="34" charset="0"/>
              </a:rPr>
              <a:t>Sa</a:t>
            </a:r>
            <a:r>
              <a:rPr lang="es-ES">
                <a:latin typeface="Calibri" pitchFamily="34" charset="0"/>
              </a:rPr>
              <a:t> = Salinidad; </a:t>
            </a:r>
          </a:p>
          <a:p>
            <a:r>
              <a:rPr lang="es-ES" b="1">
                <a:latin typeface="Calibri" pitchFamily="34" charset="0"/>
              </a:rPr>
              <a:t>Na</a:t>
            </a:r>
            <a:r>
              <a:rPr lang="es-ES">
                <a:latin typeface="Calibri" pitchFamily="34" charset="0"/>
              </a:rPr>
              <a:t> = Alcalinidad; </a:t>
            </a:r>
          </a:p>
          <a:p>
            <a:r>
              <a:rPr lang="es-ES" b="1">
                <a:latin typeface="Calibri" pitchFamily="34" charset="0"/>
              </a:rPr>
              <a:t>Mo</a:t>
            </a:r>
            <a:r>
              <a:rPr lang="es-ES">
                <a:latin typeface="Calibri" pitchFamily="34" charset="0"/>
              </a:rPr>
              <a:t> = Materia orgánica; </a:t>
            </a:r>
          </a:p>
          <a:p>
            <a:r>
              <a:rPr lang="es-ES" b="1">
                <a:latin typeface="Calibri" pitchFamily="34" charset="0"/>
              </a:rPr>
              <a:t>T </a:t>
            </a:r>
            <a:r>
              <a:rPr lang="es-ES">
                <a:latin typeface="Calibri" pitchFamily="34" charset="0"/>
              </a:rPr>
              <a:t>= Capacidad de intercambio catiónico; </a:t>
            </a:r>
          </a:p>
          <a:p>
            <a:r>
              <a:rPr lang="es-ES" b="1">
                <a:latin typeface="Calibri" pitchFamily="34" charset="0"/>
              </a:rPr>
              <a:t>E</a:t>
            </a:r>
            <a:r>
              <a:rPr lang="es-ES">
                <a:latin typeface="Calibri" pitchFamily="34" charset="0"/>
              </a:rPr>
              <a:t> = Erosión hídrica actual y potencial; </a:t>
            </a:r>
          </a:p>
        </p:txBody>
      </p:sp>
      <p:sp>
        <p:nvSpPr>
          <p:cNvPr id="6" name="5 CuadroTexto"/>
          <p:cNvSpPr txBox="1">
            <a:spLocks noChangeArrowheads="1"/>
          </p:cNvSpPr>
          <p:nvPr/>
        </p:nvSpPr>
        <p:spPr bwMode="auto">
          <a:xfrm>
            <a:off x="4562475" y="4652963"/>
            <a:ext cx="4179888" cy="1323975"/>
          </a:xfrm>
          <a:prstGeom prst="rect">
            <a:avLst/>
          </a:prstGeom>
          <a:solidFill>
            <a:srgbClr val="FF66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AR" sz="4000" b="1">
                <a:solidFill>
                  <a:schemeClr val="bg1"/>
                </a:solidFill>
                <a:latin typeface="Calibri" pitchFamily="34" charset="0"/>
              </a:rPr>
              <a:t>Cada uno es valorado de 0-100</a:t>
            </a:r>
          </a:p>
        </p:txBody>
      </p:sp>
      <p:sp>
        <p:nvSpPr>
          <p:cNvPr id="7" name="6 Rectángulo"/>
          <p:cNvSpPr/>
          <p:nvPr/>
        </p:nvSpPr>
        <p:spPr>
          <a:xfrm>
            <a:off x="255588" y="476250"/>
            <a:ext cx="6054725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s-A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ÍNDICE DE PRODUCTIVIDAD</a:t>
            </a:r>
            <a:endParaRPr lang="es-A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255588" y="1700213"/>
            <a:ext cx="8632825" cy="117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3050">
              <a:lnSpc>
                <a:spcPct val="80000"/>
              </a:lnSpc>
              <a:buFont typeface="Wingdings 2" pitchFamily="18" charset="2"/>
              <a:buNone/>
            </a:pPr>
            <a:r>
              <a:rPr lang="es-AR" sz="2400" b="1">
                <a:latin typeface="Calibri" pitchFamily="34" charset="0"/>
              </a:rPr>
              <a:t>Es una valoración numérica continua de la capacidad productiva de la tierra dentro de una unidad taxonómica y región climática</a:t>
            </a:r>
          </a:p>
          <a:p>
            <a:pPr marL="273050">
              <a:lnSpc>
                <a:spcPct val="80000"/>
              </a:lnSpc>
              <a:buFont typeface="Wingdings 2" pitchFamily="18" charset="2"/>
              <a:buNone/>
            </a:pPr>
            <a:r>
              <a:rPr lang="es-AR" sz="1200" b="1">
                <a:latin typeface="Calibri" pitchFamily="34" charset="0"/>
              </a:rPr>
              <a:t>                       </a:t>
            </a:r>
          </a:p>
          <a:p>
            <a:pPr marL="273050" algn="ctr">
              <a:lnSpc>
                <a:spcPct val="80000"/>
              </a:lnSpc>
              <a:buFont typeface="Wingdings 2" pitchFamily="18" charset="2"/>
              <a:buNone/>
            </a:pPr>
            <a:r>
              <a:rPr lang="es-AR" sz="2800" b="1">
                <a:solidFill>
                  <a:srgbClr val="C00000"/>
                </a:solidFill>
                <a:latin typeface="Calibri" pitchFamily="34" charset="0"/>
              </a:rPr>
              <a:t>REGIÓN CHACO-PAMPEANA SUR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14348" y="1571612"/>
            <a:ext cx="7776864" cy="266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s-ES" sz="2400" dirty="0" smtClean="0">
                <a:latin typeface="Calibri" pitchFamily="34" charset="0"/>
              </a:rPr>
              <a:t>La escala total va de 00 a 100 y como referencia general se pueden establecer los siguientes rangos:</a:t>
            </a:r>
          </a:p>
          <a:p>
            <a:pPr>
              <a:lnSpc>
                <a:spcPct val="90000"/>
              </a:lnSpc>
            </a:pPr>
            <a:endParaRPr lang="es-ES" dirty="0" smtClean="0">
              <a:latin typeface="Calibri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s-ES" sz="3000" dirty="0" smtClean="0">
                <a:latin typeface="Calibri" pitchFamily="34" charset="0"/>
              </a:rPr>
              <a:t>100 a 70 	Muy buena productividad</a:t>
            </a:r>
          </a:p>
          <a:p>
            <a:pPr algn="ctr">
              <a:lnSpc>
                <a:spcPct val="90000"/>
              </a:lnSpc>
            </a:pPr>
            <a:r>
              <a:rPr lang="es-ES" sz="3000" dirty="0" smtClean="0">
                <a:latin typeface="Calibri" pitchFamily="34" charset="0"/>
              </a:rPr>
              <a:t>69 a 50 	Buena Productividad</a:t>
            </a:r>
          </a:p>
          <a:p>
            <a:pPr algn="ctr">
              <a:lnSpc>
                <a:spcPct val="90000"/>
              </a:lnSpc>
            </a:pPr>
            <a:r>
              <a:rPr lang="es-ES" sz="3000" dirty="0" smtClean="0">
                <a:latin typeface="Calibri" pitchFamily="34" charset="0"/>
              </a:rPr>
              <a:t>49 a 30 	Regular Productividad</a:t>
            </a:r>
          </a:p>
          <a:p>
            <a:pPr algn="ctr">
              <a:lnSpc>
                <a:spcPct val="90000"/>
              </a:lnSpc>
            </a:pPr>
            <a:r>
              <a:rPr lang="es-ES" sz="3000" dirty="0" smtClean="0">
                <a:latin typeface="Calibri" pitchFamily="34" charset="0"/>
              </a:rPr>
              <a:t>29 a 00 	Baja Productividad</a:t>
            </a:r>
            <a:endParaRPr lang="es-AR" sz="30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Marcador de contenido"/>
          <p:cNvSpPr txBox="1">
            <a:spLocks/>
          </p:cNvSpPr>
          <p:nvPr/>
        </p:nvSpPr>
        <p:spPr>
          <a:xfrm>
            <a:off x="215900" y="1719263"/>
            <a:ext cx="8243888" cy="2286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s-A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60 % Argiudol típico (</a:t>
            </a:r>
            <a:r>
              <a:rPr kumimoji="0" lang="es-A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IP = 90</a:t>
            </a:r>
            <a:r>
              <a:rPr kumimoji="0" lang="es-A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s-A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20% Argiudol típico fase moderadamente bien drenado (</a:t>
            </a:r>
            <a:r>
              <a:rPr kumimoji="0" lang="es-A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IP = 81</a:t>
            </a:r>
            <a:r>
              <a:rPr kumimoji="0" lang="es-A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)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s-A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20% Natracuol típico (</a:t>
            </a:r>
            <a:r>
              <a:rPr kumimoji="0" lang="es-A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IP = 25,2</a:t>
            </a:r>
            <a:r>
              <a:rPr kumimoji="0" lang="es-A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)</a:t>
            </a:r>
            <a:endParaRPr kumimoji="0" lang="es-A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" name="2 CuadroTexto"/>
          <p:cNvSpPr txBox="1">
            <a:spLocks noChangeArrowheads="1"/>
          </p:cNvSpPr>
          <p:nvPr/>
        </p:nvSpPr>
        <p:spPr bwMode="auto">
          <a:xfrm>
            <a:off x="142875" y="4643438"/>
            <a:ext cx="8929688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2800" b="1">
                <a:latin typeface="Calibri" pitchFamily="34" charset="0"/>
              </a:rPr>
              <a:t>IP unidad cartográfica = (</a:t>
            </a:r>
            <a:r>
              <a:rPr lang="es-AR" sz="2800" b="1">
                <a:solidFill>
                  <a:srgbClr val="C00000"/>
                </a:solidFill>
                <a:latin typeface="Calibri" pitchFamily="34" charset="0"/>
              </a:rPr>
              <a:t>90</a:t>
            </a:r>
            <a:r>
              <a:rPr lang="es-AR" sz="2800" b="1">
                <a:latin typeface="Calibri" pitchFamily="34" charset="0"/>
              </a:rPr>
              <a:t> x 60 + </a:t>
            </a:r>
            <a:r>
              <a:rPr lang="es-AR" sz="2800" b="1">
                <a:solidFill>
                  <a:srgbClr val="C00000"/>
                </a:solidFill>
                <a:latin typeface="Calibri" pitchFamily="34" charset="0"/>
              </a:rPr>
              <a:t>81</a:t>
            </a:r>
            <a:r>
              <a:rPr lang="es-AR" sz="2800" b="1">
                <a:solidFill>
                  <a:srgbClr val="FFFF66"/>
                </a:solidFill>
                <a:latin typeface="Calibri" pitchFamily="34" charset="0"/>
              </a:rPr>
              <a:t> </a:t>
            </a:r>
            <a:r>
              <a:rPr lang="es-AR" sz="2800" b="1">
                <a:latin typeface="Calibri" pitchFamily="34" charset="0"/>
              </a:rPr>
              <a:t>x 20 + </a:t>
            </a:r>
            <a:r>
              <a:rPr lang="es-AR" sz="2800" b="1">
                <a:solidFill>
                  <a:srgbClr val="C00000"/>
                </a:solidFill>
                <a:latin typeface="Calibri" pitchFamily="34" charset="0"/>
              </a:rPr>
              <a:t>25,2</a:t>
            </a:r>
            <a:r>
              <a:rPr lang="es-AR" sz="2800" b="1">
                <a:latin typeface="Calibri" pitchFamily="34" charset="0"/>
              </a:rPr>
              <a:t> x 20)/100</a:t>
            </a:r>
          </a:p>
          <a:p>
            <a:r>
              <a:rPr lang="es-AR" sz="2800" b="1">
                <a:latin typeface="Calibri" pitchFamily="34" charset="0"/>
              </a:rPr>
              <a:t>                                         </a:t>
            </a:r>
          </a:p>
          <a:p>
            <a:r>
              <a:rPr lang="es-AR" sz="2800" b="1">
                <a:latin typeface="Calibri" pitchFamily="34" charset="0"/>
              </a:rPr>
              <a:t>                                         = 75,2</a:t>
            </a:r>
          </a:p>
        </p:txBody>
      </p:sp>
      <p:sp>
        <p:nvSpPr>
          <p:cNvPr id="4" name="3 Rectángulo"/>
          <p:cNvSpPr/>
          <p:nvPr/>
        </p:nvSpPr>
        <p:spPr>
          <a:xfrm>
            <a:off x="255588" y="476250"/>
            <a:ext cx="6626225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s-A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IP  de una Unidad Cartográfica</a:t>
            </a:r>
            <a:endParaRPr lang="es-A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857232"/>
            <a:ext cx="5331347" cy="5704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1916832"/>
            <a:ext cx="1952625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CuadroTexto"/>
          <p:cNvSpPr txBox="1"/>
          <p:nvPr/>
        </p:nvSpPr>
        <p:spPr>
          <a:xfrm>
            <a:off x="1714480" y="357166"/>
            <a:ext cx="5474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/>
              <a:t>Unidades Cartográficas. Departamento Colón, Entre Ríos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714356"/>
            <a:ext cx="4435401" cy="4818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4869160"/>
            <a:ext cx="8477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714356"/>
            <a:ext cx="4268309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1680" y="5013176"/>
            <a:ext cx="838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1857356" y="357166"/>
            <a:ext cx="5002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Ejemplo  de IP específico para especies forestales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95536" y="332656"/>
            <a:ext cx="81724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s-A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ahoma" pitchFamily="34" charset="0"/>
              </a:rPr>
              <a:t>Utilización de la Información edafológica y cartográfica de base:</a:t>
            </a:r>
            <a:r>
              <a:rPr kumimoji="0" lang="es-A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ahoma" pitchFamily="34" charset="0"/>
              </a:rPr>
              <a:t> Atlas de Suelos de la República Argentina a escala 1:500.000 (INTA. 1990. Atlas de suelos de la Republica Argentina. Castelar. Buenos Aires), disponible en versión impresa en la Biblioteca de la Facultad y en versión digital en la URL: </a:t>
            </a:r>
            <a:r>
              <a:rPr kumimoji="0" lang="es-A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ahoma" pitchFamily="34" charset="0"/>
                <a:hlinkClick r:id="rId2"/>
              </a:rPr>
              <a:t>http://visor.geointa.inta.gob.ar/</a:t>
            </a:r>
            <a:r>
              <a:rPr kumimoji="0" lang="es-A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ahoma" pitchFamily="34" charset="0"/>
              </a:rPr>
              <a:t>.</a:t>
            </a:r>
            <a:endParaRPr kumimoji="0" lang="es-A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844824"/>
            <a:ext cx="6874718" cy="472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7"/>
          <p:cNvSpPr txBox="1">
            <a:spLocks noChangeArrowheads="1"/>
          </p:cNvSpPr>
          <p:nvPr/>
        </p:nvSpPr>
        <p:spPr bwMode="auto">
          <a:xfrm>
            <a:off x="142875" y="3933825"/>
            <a:ext cx="1908175" cy="17541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400">
                <a:latin typeface="Calibri" pitchFamily="34" charset="0"/>
              </a:rPr>
              <a:t>Escala 1:50.000</a:t>
            </a:r>
          </a:p>
          <a:p>
            <a:pPr>
              <a:spcBef>
                <a:spcPct val="50000"/>
              </a:spcBef>
            </a:pPr>
            <a:r>
              <a:rPr lang="es-ES" sz="2400">
                <a:latin typeface="Calibri" pitchFamily="34" charset="0"/>
              </a:rPr>
              <a:t>(Edición nueva)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87575" y="260350"/>
            <a:ext cx="4760913" cy="6346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7343775" y="620713"/>
            <a:ext cx="2124075" cy="830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400">
                <a:latin typeface="Calibri" pitchFamily="34" charset="0"/>
              </a:rPr>
              <a:t>Escala 1:500.000</a:t>
            </a:r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142875" y="1004888"/>
            <a:ext cx="1908175" cy="1200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" sz="2400">
                <a:latin typeface="Calibri" pitchFamily="34" charset="0"/>
              </a:rPr>
              <a:t>Escala 1:1.000.000</a:t>
            </a:r>
          </a:p>
          <a:p>
            <a:r>
              <a:rPr lang="es-ES" sz="2400">
                <a:latin typeface="Calibri" pitchFamily="34" charset="0"/>
              </a:rPr>
              <a:t>1: 500.000</a:t>
            </a: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7343775" y="4076700"/>
            <a:ext cx="1620838" cy="17541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400">
                <a:latin typeface="Calibri" pitchFamily="34" charset="0"/>
              </a:rPr>
              <a:t>Escala 1:50.000</a:t>
            </a:r>
          </a:p>
          <a:p>
            <a:pPr>
              <a:spcBef>
                <a:spcPct val="50000"/>
              </a:spcBef>
            </a:pPr>
            <a:r>
              <a:rPr lang="es-ES" sz="2400">
                <a:latin typeface="Calibri" pitchFamily="34" charset="0"/>
              </a:rPr>
              <a:t>(Edición vieja)</a:t>
            </a: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7343775" y="2205038"/>
            <a:ext cx="1908175" cy="830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400">
                <a:latin typeface="Calibri" pitchFamily="34" charset="0"/>
              </a:rPr>
              <a:t>Mapa de suelos</a:t>
            </a:r>
          </a:p>
        </p:txBody>
      </p:sp>
      <p:cxnSp>
        <p:nvCxnSpPr>
          <p:cNvPr id="8" name="7 Conector curvado"/>
          <p:cNvCxnSpPr/>
          <p:nvPr/>
        </p:nvCxnSpPr>
        <p:spPr>
          <a:xfrm flipV="1">
            <a:off x="5624513" y="1016000"/>
            <a:ext cx="1719262" cy="458788"/>
          </a:xfrm>
          <a:prstGeom prst="curvedConnector3">
            <a:avLst>
              <a:gd name="adj1" fmla="val 1397"/>
            </a:avLst>
          </a:prstGeom>
          <a:ln w="57150"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curvado"/>
          <p:cNvCxnSpPr/>
          <p:nvPr/>
        </p:nvCxnSpPr>
        <p:spPr>
          <a:xfrm flipV="1">
            <a:off x="5735638" y="2478088"/>
            <a:ext cx="1719262" cy="460375"/>
          </a:xfrm>
          <a:prstGeom prst="curvedConnector3">
            <a:avLst>
              <a:gd name="adj1" fmla="val 1397"/>
            </a:avLst>
          </a:prstGeom>
          <a:ln w="57150"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curvado"/>
          <p:cNvCxnSpPr/>
          <p:nvPr/>
        </p:nvCxnSpPr>
        <p:spPr>
          <a:xfrm flipV="1">
            <a:off x="5735638" y="4365625"/>
            <a:ext cx="1719262" cy="458788"/>
          </a:xfrm>
          <a:prstGeom prst="curvedConnector3">
            <a:avLst>
              <a:gd name="adj1" fmla="val 1397"/>
            </a:avLst>
          </a:prstGeom>
          <a:ln w="57150"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curvado"/>
          <p:cNvCxnSpPr/>
          <p:nvPr/>
        </p:nvCxnSpPr>
        <p:spPr>
          <a:xfrm flipH="1" flipV="1">
            <a:off x="1763713" y="1435100"/>
            <a:ext cx="1719262" cy="458788"/>
          </a:xfrm>
          <a:prstGeom prst="curvedConnector3">
            <a:avLst>
              <a:gd name="adj1" fmla="val 1397"/>
            </a:avLst>
          </a:prstGeom>
          <a:ln w="57150"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curvado"/>
          <p:cNvCxnSpPr/>
          <p:nvPr/>
        </p:nvCxnSpPr>
        <p:spPr>
          <a:xfrm flipH="1" flipV="1">
            <a:off x="1547813" y="4122738"/>
            <a:ext cx="1719262" cy="458787"/>
          </a:xfrm>
          <a:prstGeom prst="curvedConnector3">
            <a:avLst>
              <a:gd name="adj1" fmla="val 1397"/>
            </a:avLst>
          </a:prstGeom>
          <a:ln w="57150"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381000" y="355600"/>
            <a:ext cx="8382000" cy="1054100"/>
          </a:xfrm>
          <a:prstGeom prst="rect">
            <a:avLst/>
          </a:prstGeom>
        </p:spPr>
        <p:txBody>
          <a:bodyPr/>
          <a:lstStyle/>
          <a:p>
            <a:pPr marL="54864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000" b="1" i="0" u="none" strike="noStrike" kern="1200" cap="none" spc="-100" normalizeH="0" baseline="0" noProof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ESQUEMA FAO</a:t>
            </a:r>
            <a:endParaRPr kumimoji="0" lang="es-AR" sz="4000" b="1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3" name="2 Rectángulo"/>
          <p:cNvSpPr>
            <a:spLocks noChangeArrowheads="1"/>
          </p:cNvSpPr>
          <p:nvPr/>
        </p:nvSpPr>
        <p:spPr bwMode="auto">
          <a:xfrm>
            <a:off x="179388" y="2133600"/>
            <a:ext cx="8569325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Wingdings 2" pitchFamily="18" charset="2"/>
              <a:buNone/>
              <a:defRPr/>
            </a:pPr>
            <a:r>
              <a:rPr lang="es-AR" sz="3600" dirty="0">
                <a:latin typeface="Calibri" pitchFamily="34" charset="0"/>
              </a:rPr>
              <a:t>Concepto amplio de tierra</a:t>
            </a:r>
          </a:p>
          <a:p>
            <a:pPr marL="914400" lvl="1" indent="-457200">
              <a:buFont typeface="Arial" pitchFamily="34" charset="0"/>
              <a:buChar char="•"/>
              <a:defRPr/>
            </a:pPr>
            <a:r>
              <a:rPr lang="es-AR" sz="3600" dirty="0">
                <a:latin typeface="Calibri" pitchFamily="34" charset="0"/>
              </a:rPr>
              <a:t>clima</a:t>
            </a:r>
          </a:p>
          <a:p>
            <a:pPr marL="914400" lvl="1" indent="-457200">
              <a:buFont typeface="Arial" pitchFamily="34" charset="0"/>
              <a:buChar char="•"/>
              <a:defRPr/>
            </a:pPr>
            <a:r>
              <a:rPr lang="es-AR" sz="3600" dirty="0">
                <a:latin typeface="Calibri" pitchFamily="34" charset="0"/>
              </a:rPr>
              <a:t>relieve</a:t>
            </a:r>
          </a:p>
          <a:p>
            <a:pPr marL="914400" lvl="1" indent="-457200">
              <a:buFont typeface="Arial" pitchFamily="34" charset="0"/>
              <a:buChar char="•"/>
              <a:defRPr/>
            </a:pPr>
            <a:r>
              <a:rPr lang="es-AR" sz="3600" dirty="0">
                <a:latin typeface="Calibri" pitchFamily="34" charset="0"/>
              </a:rPr>
              <a:t>suelos</a:t>
            </a:r>
          </a:p>
          <a:p>
            <a:pPr marL="914400" lvl="1" indent="-457200">
              <a:buFont typeface="Arial" pitchFamily="34" charset="0"/>
              <a:buChar char="•"/>
              <a:defRPr/>
            </a:pPr>
            <a:r>
              <a:rPr lang="es-AR" sz="3600" dirty="0">
                <a:latin typeface="Calibri" pitchFamily="34" charset="0"/>
              </a:rPr>
              <a:t>hidrología</a:t>
            </a:r>
          </a:p>
          <a:p>
            <a:pPr marL="914400" lvl="1" indent="-457200">
              <a:buFont typeface="Arial" pitchFamily="34" charset="0"/>
              <a:buChar char="•"/>
              <a:defRPr/>
            </a:pPr>
            <a:r>
              <a:rPr lang="es-AR" sz="3600" dirty="0">
                <a:latin typeface="Calibri" pitchFamily="34" charset="0"/>
              </a:rPr>
              <a:t>vegetación</a:t>
            </a:r>
          </a:p>
          <a:p>
            <a:pPr marL="914400" lvl="1" indent="-457200">
              <a:buFont typeface="Arial" pitchFamily="34" charset="0"/>
              <a:buChar char="•"/>
              <a:defRPr/>
            </a:pPr>
            <a:r>
              <a:rPr lang="es-AR" sz="3600" dirty="0">
                <a:latin typeface="Calibri" pitchFamily="34" charset="0"/>
              </a:rPr>
              <a:t>actividades humanas</a:t>
            </a:r>
          </a:p>
          <a:p>
            <a:pPr lvl="1">
              <a:defRPr/>
            </a:pPr>
            <a:endParaRPr lang="es-AR" b="1" dirty="0">
              <a:latin typeface="Comic Sans MS" pitchFamily="66" charset="0"/>
            </a:endParaRPr>
          </a:p>
        </p:txBody>
      </p:sp>
      <p:pic>
        <p:nvPicPr>
          <p:cNvPr id="4" name="2 Imagen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4888" y="3046413"/>
            <a:ext cx="2382837" cy="242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>
            <a:spLocks noChangeArrowheads="1"/>
          </p:cNvSpPr>
          <p:nvPr/>
        </p:nvSpPr>
        <p:spPr bwMode="auto">
          <a:xfrm>
            <a:off x="534988" y="5622925"/>
            <a:ext cx="7572375" cy="830263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2400" b="1">
                <a:latin typeface="Calibri" pitchFamily="34" charset="0"/>
              </a:rPr>
              <a:t>BIFÁSICO:  1º físico/2º socioeconómico</a:t>
            </a:r>
          </a:p>
          <a:p>
            <a:r>
              <a:rPr lang="es-AR" sz="2400" b="1">
                <a:latin typeface="Calibri" pitchFamily="34" charset="0"/>
              </a:rPr>
              <a:t>PARALELO: físico y socio-económico a la vez</a:t>
            </a:r>
          </a:p>
        </p:txBody>
      </p:sp>
      <p:sp>
        <p:nvSpPr>
          <p:cNvPr id="3" name="2 Rectángulo"/>
          <p:cNvSpPr>
            <a:spLocks noChangeArrowheads="1"/>
          </p:cNvSpPr>
          <p:nvPr/>
        </p:nvSpPr>
        <p:spPr bwMode="auto">
          <a:xfrm>
            <a:off x="0" y="2263775"/>
            <a:ext cx="8640763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30250" indent="-457200" algn="just">
              <a:buFont typeface="Arial" charset="0"/>
              <a:buChar char="•"/>
            </a:pPr>
            <a:r>
              <a:rPr lang="es-AR" sz="2800">
                <a:latin typeface="Calibri" pitchFamily="34" charset="0"/>
              </a:rPr>
              <a:t>La aptitud es establecida con respecto a un uso específico</a:t>
            </a:r>
          </a:p>
          <a:p>
            <a:pPr marL="730250" indent="-457200" algn="just">
              <a:buFont typeface="Arial" charset="0"/>
              <a:buChar char="•"/>
            </a:pPr>
            <a:r>
              <a:rPr lang="es-AR" sz="2800">
                <a:latin typeface="Calibri" pitchFamily="34" charset="0"/>
              </a:rPr>
              <a:t>Es necesario una comparación de los ingresos en el marco económico del área</a:t>
            </a:r>
          </a:p>
          <a:p>
            <a:pPr marL="730250" indent="-457200" algn="just">
              <a:buFont typeface="Arial" charset="0"/>
              <a:buChar char="•"/>
            </a:pPr>
            <a:r>
              <a:rPr lang="es-AR" sz="2800">
                <a:latin typeface="Calibri" pitchFamily="34" charset="0"/>
              </a:rPr>
              <a:t>Usa un enfoque multidisciplinario</a:t>
            </a:r>
          </a:p>
          <a:p>
            <a:pPr marL="730250" indent="-457200" algn="just">
              <a:buFont typeface="Arial" charset="0"/>
              <a:buChar char="•"/>
            </a:pPr>
            <a:r>
              <a:rPr lang="es-AR" sz="2800">
                <a:latin typeface="Calibri" pitchFamily="34" charset="0"/>
              </a:rPr>
              <a:t>Presupone no degradación</a:t>
            </a:r>
          </a:p>
        </p:txBody>
      </p:sp>
      <p:sp>
        <p:nvSpPr>
          <p:cNvPr id="4" name="3 Rectángulo"/>
          <p:cNvSpPr>
            <a:spLocks noChangeArrowheads="1"/>
          </p:cNvSpPr>
          <p:nvPr/>
        </p:nvSpPr>
        <p:spPr bwMode="auto">
          <a:xfrm>
            <a:off x="179388" y="455613"/>
            <a:ext cx="4572000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s-AR" b="1" dirty="0">
              <a:latin typeface="Comic Sans MS" pitchFamily="66" charset="0"/>
            </a:endParaRPr>
          </a:p>
          <a:p>
            <a:pPr>
              <a:buFont typeface="Arial" charset="0"/>
              <a:buChar char="•"/>
              <a:defRPr/>
            </a:pPr>
            <a:r>
              <a:rPr lang="es-AR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CUALITATIVO</a:t>
            </a:r>
          </a:p>
          <a:p>
            <a:pPr>
              <a:buFont typeface="Arial" charset="0"/>
              <a:buChar char="•"/>
              <a:defRPr/>
            </a:pPr>
            <a:r>
              <a:rPr lang="es-AR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CUANTITATIVO</a:t>
            </a:r>
          </a:p>
        </p:txBody>
      </p:sp>
      <p:sp>
        <p:nvSpPr>
          <p:cNvPr id="5" name="3 Rectángulo"/>
          <p:cNvSpPr>
            <a:spLocks noChangeArrowheads="1"/>
          </p:cNvSpPr>
          <p:nvPr/>
        </p:nvSpPr>
        <p:spPr bwMode="auto">
          <a:xfrm>
            <a:off x="5184775" y="490538"/>
            <a:ext cx="4572000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s-AR" b="1" dirty="0">
              <a:latin typeface="Comic Sans MS" pitchFamily="66" charset="0"/>
            </a:endParaRPr>
          </a:p>
          <a:p>
            <a:pPr>
              <a:buFont typeface="Arial" charset="0"/>
              <a:buChar char="•"/>
              <a:defRPr/>
            </a:pPr>
            <a:r>
              <a:rPr lang="es-AR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ACTUAL</a:t>
            </a:r>
          </a:p>
          <a:p>
            <a:pPr>
              <a:buFont typeface="Arial" charset="0"/>
              <a:buChar char="•"/>
              <a:defRPr/>
            </a:pPr>
            <a:r>
              <a:rPr lang="es-AR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POTENCIAL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Marcador de contenido"/>
          <p:cNvSpPr txBox="1">
            <a:spLocks/>
          </p:cNvSpPr>
          <p:nvPr/>
        </p:nvSpPr>
        <p:spPr>
          <a:xfrm>
            <a:off x="0" y="1646238"/>
            <a:ext cx="8820150" cy="2640012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s-A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Evaluación de usos alternativos en función de sus principales requerimientos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s-A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Propuesta del mejor uso de la tierra para cada unidad cartográfica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s-AR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Comparación para cada unidad cartográfica de diferentes usos alternativos de la tierra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kumimoji="0" lang="es-A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3" name="2 CuadroTexto"/>
          <p:cNvSpPr txBox="1">
            <a:spLocks noChangeArrowheads="1"/>
          </p:cNvSpPr>
          <p:nvPr/>
        </p:nvSpPr>
        <p:spPr bwMode="auto">
          <a:xfrm>
            <a:off x="611188" y="5216525"/>
            <a:ext cx="7715250" cy="646113"/>
          </a:xfrm>
          <a:prstGeom prst="rect">
            <a:avLst/>
          </a:prstGeom>
          <a:solidFill>
            <a:srgbClr val="FF66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AR" sz="3600" b="1">
                <a:solidFill>
                  <a:schemeClr val="bg1"/>
                </a:solidFill>
                <a:latin typeface="Calibri" pitchFamily="34" charset="0"/>
              </a:rPr>
              <a:t>SE PUEDE HACER A CUALQUIER ESCALA</a:t>
            </a: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150813" y="407988"/>
            <a:ext cx="8382000" cy="644525"/>
          </a:xfrm>
          <a:prstGeom prst="rect">
            <a:avLst/>
          </a:prstGeom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200" kern="1200" cap="all" spc="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9pPr>
          </a:lstStyle>
          <a:p>
            <a:pPr marL="54864" algn="l" fontAlgn="auto">
              <a:spcAft>
                <a:spcPts val="0"/>
              </a:spcAft>
              <a:defRPr/>
            </a:pPr>
            <a:r>
              <a:rPr lang="es-AR" sz="4000" b="1" u="sng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ContribucioneS</a:t>
            </a:r>
            <a:endParaRPr lang="es-AR" sz="40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Marcador de contenido"/>
          <p:cNvSpPr txBox="1">
            <a:spLocks/>
          </p:cNvSpPr>
          <p:nvPr/>
        </p:nvSpPr>
        <p:spPr>
          <a:xfrm>
            <a:off x="-107950" y="1125538"/>
            <a:ext cx="5111750" cy="208756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640080" marR="0" lvl="1" indent="-18288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s-AR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Producto (tipo de cultivo o uso)</a:t>
            </a:r>
          </a:p>
          <a:p>
            <a:pPr marL="640080" marR="0" lvl="1" indent="-18288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s-AR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Intensidad de labor</a:t>
            </a:r>
          </a:p>
          <a:p>
            <a:pPr marL="640080" marR="0" lvl="1" indent="-18288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s-AR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Intensidad de capital</a:t>
            </a:r>
          </a:p>
          <a:p>
            <a:pPr marL="640080" marR="0" lvl="1" indent="-18288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s-AR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Nivel de manejo</a:t>
            </a:r>
          </a:p>
          <a:p>
            <a:pPr marL="640080" marR="0" lvl="1" indent="-18288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s-AR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Escala de operación</a:t>
            </a:r>
            <a:endParaRPr kumimoji="0" lang="es-A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" name="2 Marcador de contenido"/>
          <p:cNvSpPr txBox="1">
            <a:spLocks/>
          </p:cNvSpPr>
          <p:nvPr/>
        </p:nvSpPr>
        <p:spPr bwMode="auto">
          <a:xfrm>
            <a:off x="203200" y="4868863"/>
            <a:ext cx="8229600" cy="213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39763" lvl="1" indent="-228600">
              <a:lnSpc>
                <a:spcPct val="80000"/>
              </a:lnSpc>
              <a:spcBef>
                <a:spcPts val="400"/>
              </a:spcBef>
              <a:buClr>
                <a:schemeClr val="accent2"/>
              </a:buClr>
              <a:buSzPct val="90000"/>
              <a:buFontTx/>
              <a:buChar char="•"/>
            </a:pPr>
            <a:r>
              <a:rPr lang="es-AR" sz="2800" b="1">
                <a:latin typeface="Calibri" pitchFamily="34" charset="0"/>
              </a:rPr>
              <a:t>Tradicional</a:t>
            </a:r>
          </a:p>
          <a:p>
            <a:pPr marL="639763" lvl="1" indent="-228600">
              <a:lnSpc>
                <a:spcPct val="80000"/>
              </a:lnSpc>
              <a:spcBef>
                <a:spcPts val="400"/>
              </a:spcBef>
              <a:buClr>
                <a:schemeClr val="accent2"/>
              </a:buClr>
              <a:buSzPct val="90000"/>
              <a:buFontTx/>
              <a:buChar char="•"/>
            </a:pPr>
            <a:r>
              <a:rPr lang="es-AR" sz="2800" b="1">
                <a:latin typeface="Calibri" pitchFamily="34" charset="0"/>
              </a:rPr>
              <a:t>Tradicional mejorado</a:t>
            </a:r>
          </a:p>
          <a:p>
            <a:pPr marL="639763" lvl="1" indent="-228600">
              <a:lnSpc>
                <a:spcPct val="80000"/>
              </a:lnSpc>
              <a:spcBef>
                <a:spcPts val="400"/>
              </a:spcBef>
              <a:buClr>
                <a:schemeClr val="accent2"/>
              </a:buClr>
              <a:buSzPct val="90000"/>
              <a:buFontTx/>
              <a:buChar char="•"/>
            </a:pPr>
            <a:r>
              <a:rPr lang="es-AR" sz="2800" b="1">
                <a:latin typeface="Calibri" pitchFamily="34" charset="0"/>
              </a:rPr>
              <a:t>Moderno</a:t>
            </a:r>
          </a:p>
          <a:p>
            <a:pPr marL="292100" indent="-292100">
              <a:buClr>
                <a:schemeClr val="accent1"/>
              </a:buClr>
              <a:buSzPct val="70000"/>
              <a:buFont typeface="Wingdings 2" pitchFamily="18" charset="2"/>
              <a:buNone/>
            </a:pPr>
            <a:endParaRPr lang="es-AR" sz="3200" b="1">
              <a:latin typeface="Comic Sans MS" pitchFamily="66" charset="0"/>
            </a:endParaRPr>
          </a:p>
          <a:p>
            <a:pPr marL="292100" indent="-292100">
              <a:buClr>
                <a:schemeClr val="accent1"/>
              </a:buClr>
              <a:buSzPct val="70000"/>
              <a:buFont typeface="Wingdings 2" pitchFamily="18" charset="2"/>
              <a:buNone/>
            </a:pPr>
            <a:endParaRPr lang="es-AR" sz="3200" b="1">
              <a:latin typeface="Comic Sans MS" pitchFamily="66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150813" y="260350"/>
            <a:ext cx="8382000" cy="644525"/>
          </a:xfrm>
          <a:prstGeom prst="rect">
            <a:avLst/>
          </a:prstGeom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200" kern="1200" cap="all" spc="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9pPr>
          </a:lstStyle>
          <a:p>
            <a:pPr marL="54864" algn="l" fontAlgn="auto">
              <a:spcAft>
                <a:spcPts val="0"/>
              </a:spcAft>
              <a:defRPr/>
            </a:pPr>
            <a:r>
              <a:rPr lang="es-AR" sz="40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Tipo de utilización</a:t>
            </a:r>
            <a:endParaRPr lang="es-AR" sz="40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4716463" y="1052513"/>
            <a:ext cx="4572000" cy="26781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640080" lvl="1" indent="-182880" fontAlgn="auto">
              <a:spcBef>
                <a:spcPct val="20000"/>
              </a:spcBef>
              <a:spcAft>
                <a:spcPts val="0"/>
              </a:spcAft>
              <a:buClr>
                <a:srgbClr val="F96A1B"/>
              </a:buClr>
              <a:buFont typeface="Wingdings" pitchFamily="2" charset="2"/>
              <a:buChar char="§"/>
              <a:defRPr/>
            </a:pPr>
            <a:r>
              <a:rPr lang="es-AR" sz="2400" b="1" spc="100" dirty="0">
                <a:solidFill>
                  <a:srgbClr val="000000"/>
                </a:solidFill>
                <a:latin typeface="Calibri" pitchFamily="34" charset="0"/>
              </a:rPr>
              <a:t>Conocimiento técnico</a:t>
            </a:r>
          </a:p>
          <a:p>
            <a:pPr marL="640080" lvl="1" indent="-182880" fontAlgn="auto">
              <a:spcBef>
                <a:spcPct val="20000"/>
              </a:spcBef>
              <a:spcAft>
                <a:spcPts val="0"/>
              </a:spcAft>
              <a:buClr>
                <a:srgbClr val="F96A1B"/>
              </a:buClr>
              <a:buFont typeface="Wingdings" pitchFamily="2" charset="2"/>
              <a:buChar char="§"/>
              <a:defRPr/>
            </a:pPr>
            <a:r>
              <a:rPr lang="es-AR" sz="2400" b="1" spc="100" dirty="0">
                <a:solidFill>
                  <a:srgbClr val="000000"/>
                </a:solidFill>
                <a:latin typeface="Calibri" pitchFamily="34" charset="0"/>
              </a:rPr>
              <a:t>Fuente de energía</a:t>
            </a:r>
          </a:p>
          <a:p>
            <a:pPr marL="640080" lvl="1" indent="-182880" fontAlgn="auto">
              <a:spcBef>
                <a:spcPct val="20000"/>
              </a:spcBef>
              <a:spcAft>
                <a:spcPts val="0"/>
              </a:spcAft>
              <a:buClr>
                <a:srgbClr val="F96A1B"/>
              </a:buClr>
              <a:buFont typeface="Wingdings" pitchFamily="2" charset="2"/>
              <a:buChar char="§"/>
              <a:defRPr/>
            </a:pPr>
            <a:r>
              <a:rPr lang="es-AR" sz="2400" b="1" spc="100" dirty="0">
                <a:solidFill>
                  <a:srgbClr val="000000"/>
                </a:solidFill>
                <a:latin typeface="Calibri" pitchFamily="34" charset="0"/>
              </a:rPr>
              <a:t>Tenencia de la tierra</a:t>
            </a:r>
          </a:p>
          <a:p>
            <a:pPr marL="640080" lvl="1" indent="-182880" fontAlgn="auto">
              <a:spcBef>
                <a:spcPct val="20000"/>
              </a:spcBef>
              <a:spcAft>
                <a:spcPts val="0"/>
              </a:spcAft>
              <a:buClr>
                <a:srgbClr val="F96A1B"/>
              </a:buClr>
              <a:buFont typeface="Wingdings" pitchFamily="2" charset="2"/>
              <a:buChar char="§"/>
              <a:defRPr/>
            </a:pPr>
            <a:r>
              <a:rPr lang="es-AR" sz="2400" b="1" spc="100" dirty="0">
                <a:solidFill>
                  <a:srgbClr val="000000"/>
                </a:solidFill>
                <a:latin typeface="Calibri" pitchFamily="34" charset="0"/>
              </a:rPr>
              <a:t>Créditos</a:t>
            </a:r>
          </a:p>
          <a:p>
            <a:pPr marL="640080" lvl="1" indent="-182880" fontAlgn="auto">
              <a:spcBef>
                <a:spcPct val="20000"/>
              </a:spcBef>
              <a:spcAft>
                <a:spcPts val="0"/>
              </a:spcAft>
              <a:buClr>
                <a:srgbClr val="F96A1B"/>
              </a:buClr>
              <a:buFont typeface="Wingdings" pitchFamily="2" charset="2"/>
              <a:buChar char="§"/>
              <a:defRPr/>
            </a:pPr>
            <a:r>
              <a:rPr lang="es-AR" sz="2400" b="1" spc="100" dirty="0">
                <a:solidFill>
                  <a:srgbClr val="000000"/>
                </a:solidFill>
                <a:latin typeface="Calibri" pitchFamily="34" charset="0"/>
              </a:rPr>
              <a:t>Nivel de ingreso</a:t>
            </a:r>
          </a:p>
          <a:p>
            <a:pPr marL="640080" lvl="1" indent="-182880" fontAlgn="auto">
              <a:spcBef>
                <a:spcPct val="20000"/>
              </a:spcBef>
              <a:spcAft>
                <a:spcPts val="0"/>
              </a:spcAft>
              <a:buClr>
                <a:srgbClr val="F96A1B"/>
              </a:buClr>
              <a:buFont typeface="Wingdings" pitchFamily="2" charset="2"/>
              <a:buChar char="§"/>
              <a:defRPr/>
            </a:pPr>
            <a:r>
              <a:rPr lang="es-AR" sz="2400" b="1" spc="100" dirty="0">
                <a:solidFill>
                  <a:srgbClr val="000000"/>
                </a:solidFill>
                <a:latin typeface="Calibri" pitchFamily="34" charset="0"/>
              </a:rPr>
              <a:t>otros</a:t>
            </a: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179388" y="4008438"/>
            <a:ext cx="8382000" cy="644525"/>
          </a:xfrm>
          <a:prstGeom prst="rect">
            <a:avLst/>
          </a:prstGeom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200" kern="1200" cap="all" spc="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9pPr>
          </a:lstStyle>
          <a:p>
            <a:pPr marL="54864" algn="l" fontAlgn="auto">
              <a:spcAft>
                <a:spcPts val="0"/>
              </a:spcAft>
              <a:defRPr/>
            </a:pPr>
            <a:r>
              <a:rPr lang="es-AR" sz="40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Nivel de manejo</a:t>
            </a:r>
            <a:endParaRPr lang="es-AR" sz="40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4" grpId="0"/>
      <p:bldP spid="5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150813" y="260350"/>
            <a:ext cx="8382000" cy="644525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 lnSpcReduction="10000"/>
          </a:bodyPr>
          <a:lstStyle/>
          <a:p>
            <a:pPr marL="54864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000" b="1" i="0" u="sng" strike="noStrike" kern="1200" cap="none" spc="-100" normalizeH="0" baseline="0" noProof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CATEGORÍAS</a:t>
            </a:r>
            <a:endParaRPr kumimoji="0" lang="es-AR" sz="4000" b="1" i="0" u="sng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250825" y="1052513"/>
            <a:ext cx="8642350" cy="36004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s-A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ORDEN</a:t>
            </a:r>
            <a:r>
              <a:rPr lang="es-AR" sz="2800" dirty="0">
                <a:latin typeface="Calibri" pitchFamily="34" charset="0"/>
              </a:rPr>
              <a:t>:  </a:t>
            </a:r>
            <a:r>
              <a:rPr lang="es-AR" sz="2400" dirty="0">
                <a:latin typeface="Calibri" pitchFamily="34" charset="0"/>
              </a:rPr>
              <a:t>el valor de los beneficios esperados justifica o no los costos de los insumos que serían necesarios (</a:t>
            </a:r>
            <a:r>
              <a:rPr lang="es-AR" sz="2400" i="1" dirty="0">
                <a:latin typeface="Calibri" pitchFamily="34" charset="0"/>
              </a:rPr>
              <a:t>tipo de aptitud</a:t>
            </a:r>
            <a:r>
              <a:rPr lang="es-AR" sz="2400" dirty="0">
                <a:latin typeface="Calibri" pitchFamily="34" charset="0"/>
              </a:rPr>
              <a:t>)</a:t>
            </a:r>
          </a:p>
          <a:p>
            <a:pPr>
              <a:defRPr/>
            </a:pPr>
            <a:endParaRPr lang="es-AR" sz="2800" dirty="0">
              <a:latin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s-AR" sz="2800" b="1" dirty="0">
                <a:latin typeface="Calibri" pitchFamily="34" charset="0"/>
              </a:rPr>
              <a:t>Apta</a:t>
            </a:r>
            <a:r>
              <a:rPr lang="es-AR" sz="2800" dirty="0">
                <a:latin typeface="Calibri" pitchFamily="34" charset="0"/>
              </a:rPr>
              <a:t> </a:t>
            </a:r>
            <a:r>
              <a:rPr lang="es-AR" sz="2800" dirty="0" smtClean="0">
                <a:latin typeface="Calibri" pitchFamily="34" charset="0"/>
              </a:rPr>
              <a:t>(A)</a:t>
            </a:r>
            <a:endParaRPr lang="es-AR" sz="2800" dirty="0">
              <a:latin typeface="Calibri" pitchFamily="34" charset="0"/>
            </a:endParaRP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s-AR" sz="2800" b="1" dirty="0">
                <a:latin typeface="Calibri" pitchFamily="34" charset="0"/>
              </a:rPr>
              <a:t>No Apta </a:t>
            </a:r>
            <a:r>
              <a:rPr lang="es-AR" sz="2800" dirty="0">
                <a:latin typeface="Calibri" pitchFamily="34" charset="0"/>
              </a:rPr>
              <a:t>(N) </a:t>
            </a:r>
          </a:p>
          <a:p>
            <a:pPr>
              <a:defRPr/>
            </a:pPr>
            <a:r>
              <a:rPr lang="es-AR" sz="2800" dirty="0">
                <a:latin typeface="Calibri" pitchFamily="34" charset="0"/>
              </a:rPr>
              <a:t>		N1 = No apta actualmente. </a:t>
            </a:r>
          </a:p>
          <a:p>
            <a:pPr>
              <a:defRPr/>
            </a:pPr>
            <a:r>
              <a:rPr lang="es-AR" sz="2800" dirty="0">
                <a:latin typeface="Calibri" pitchFamily="34" charset="0"/>
              </a:rPr>
              <a:t>		N2 = No apta permanentemente 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s-AR" sz="2800" b="1" dirty="0">
                <a:latin typeface="Calibri" pitchFamily="34" charset="0"/>
              </a:rPr>
              <a:t>Para conservación </a:t>
            </a:r>
            <a:r>
              <a:rPr lang="es-AR" sz="2800" dirty="0">
                <a:latin typeface="Calibri" pitchFamily="34" charset="0"/>
              </a:rPr>
              <a:t>(X) </a:t>
            </a:r>
          </a:p>
        </p:txBody>
      </p:sp>
      <p:sp>
        <p:nvSpPr>
          <p:cNvPr id="6" name="5 Rectángulo"/>
          <p:cNvSpPr/>
          <p:nvPr/>
        </p:nvSpPr>
        <p:spPr>
          <a:xfrm>
            <a:off x="250825" y="4724400"/>
            <a:ext cx="862965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s-A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Clase:</a:t>
            </a:r>
            <a:r>
              <a:rPr lang="es-AR" dirty="0">
                <a:latin typeface="Calibri" pitchFamily="34" charset="0"/>
              </a:rPr>
              <a:t>  </a:t>
            </a:r>
            <a:r>
              <a:rPr lang="es-AR" sz="2400" dirty="0">
                <a:latin typeface="Calibri" pitchFamily="34" charset="0"/>
              </a:rPr>
              <a:t>establece el grado de aptitud</a:t>
            </a:r>
          </a:p>
          <a:p>
            <a:pPr>
              <a:defRPr/>
            </a:pPr>
            <a:r>
              <a:rPr lang="es-AR" sz="2400" b="1" dirty="0" smtClean="0">
                <a:latin typeface="Calibri" pitchFamily="34" charset="0"/>
              </a:rPr>
              <a:t>A</a:t>
            </a:r>
            <a:r>
              <a:rPr lang="es-AR" sz="2400" b="1" dirty="0" smtClean="0">
                <a:latin typeface="Calibri" pitchFamily="34" charset="0"/>
              </a:rPr>
              <a:t>1</a:t>
            </a:r>
            <a:r>
              <a:rPr lang="es-AR" sz="2400" dirty="0" smtClean="0">
                <a:latin typeface="Calibri" pitchFamily="34" charset="0"/>
              </a:rPr>
              <a:t> </a:t>
            </a:r>
            <a:r>
              <a:rPr lang="es-AR" sz="2400" dirty="0">
                <a:latin typeface="Calibri" pitchFamily="34" charset="0"/>
              </a:rPr>
              <a:t>= Altamente </a:t>
            </a:r>
            <a:r>
              <a:rPr lang="es-AR" sz="2400" dirty="0" smtClean="0">
                <a:latin typeface="Calibri" pitchFamily="34" charset="0"/>
              </a:rPr>
              <a:t>apta</a:t>
            </a:r>
          </a:p>
          <a:p>
            <a:pPr>
              <a:defRPr/>
            </a:pPr>
            <a:r>
              <a:rPr lang="es-AR" sz="2400" b="1" dirty="0" smtClean="0">
                <a:latin typeface="Calibri" pitchFamily="34" charset="0"/>
              </a:rPr>
              <a:t>A</a:t>
            </a:r>
            <a:r>
              <a:rPr lang="es-AR" sz="2400" b="1" dirty="0" smtClean="0">
                <a:latin typeface="Calibri" pitchFamily="34" charset="0"/>
              </a:rPr>
              <a:t>2</a:t>
            </a:r>
            <a:r>
              <a:rPr lang="es-AR" sz="2400" dirty="0" smtClean="0">
                <a:latin typeface="Calibri" pitchFamily="34" charset="0"/>
              </a:rPr>
              <a:t> = Moderadamente apta</a:t>
            </a:r>
          </a:p>
          <a:p>
            <a:pPr>
              <a:defRPr/>
            </a:pPr>
            <a:r>
              <a:rPr lang="es-AR" sz="2400" b="1" dirty="0" smtClean="0">
                <a:latin typeface="Calibri" pitchFamily="34" charset="0"/>
              </a:rPr>
              <a:t>A</a:t>
            </a:r>
            <a:r>
              <a:rPr lang="es-AR" sz="2400" b="1" dirty="0" smtClean="0">
                <a:latin typeface="Calibri" pitchFamily="34" charset="0"/>
              </a:rPr>
              <a:t>3</a:t>
            </a:r>
            <a:r>
              <a:rPr lang="es-AR" sz="2400" dirty="0" smtClean="0">
                <a:latin typeface="Calibri" pitchFamily="34" charset="0"/>
              </a:rPr>
              <a:t> </a:t>
            </a:r>
            <a:r>
              <a:rPr lang="es-AR" sz="2400" dirty="0">
                <a:latin typeface="Calibri" pitchFamily="34" charset="0"/>
              </a:rPr>
              <a:t>= Marginalmente apta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23838" y="260350"/>
            <a:ext cx="8669337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Subclase</a:t>
            </a:r>
            <a:r>
              <a:rPr lang="es-ES" sz="2400" b="1" dirty="0">
                <a:latin typeface="Calibri" pitchFamily="34" charset="0"/>
              </a:rPr>
              <a:t>:</a:t>
            </a:r>
            <a:r>
              <a:rPr lang="es-ES" sz="2400" dirty="0">
                <a:latin typeface="Calibri" pitchFamily="34" charset="0"/>
              </a:rPr>
              <a:t> 	</a:t>
            </a:r>
            <a:r>
              <a:rPr lang="es-AR" sz="2400" dirty="0">
                <a:latin typeface="Calibri" pitchFamily="34" charset="0"/>
              </a:rPr>
              <a:t>refleja el tipo de limitación o principal tipo de manejo dentro de la clase.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195263" y="3573463"/>
            <a:ext cx="8697912" cy="31702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s-A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Unidad</a:t>
            </a:r>
            <a:r>
              <a:rPr lang="es-AR" sz="2400" dirty="0">
                <a:latin typeface="Calibri" pitchFamily="34" charset="0"/>
              </a:rPr>
              <a:t>: diferencias menores en el manejo requerido dentro de la subclase.</a:t>
            </a:r>
          </a:p>
          <a:p>
            <a:pPr>
              <a:defRPr/>
            </a:pPr>
            <a:endParaRPr lang="es-AR" sz="2400" dirty="0">
              <a:latin typeface="Calibri" pitchFamily="34" charset="0"/>
            </a:endParaRPr>
          </a:p>
          <a:p>
            <a:pPr>
              <a:defRPr/>
            </a:pPr>
            <a:r>
              <a:rPr lang="es-AR" sz="2400" b="1" dirty="0">
                <a:latin typeface="Calibri" pitchFamily="34" charset="0"/>
              </a:rPr>
              <a:t>a</a:t>
            </a:r>
            <a:r>
              <a:rPr lang="es-AR" sz="2000" b="1" dirty="0">
                <a:latin typeface="Calibri" pitchFamily="34" charset="0"/>
              </a:rPr>
              <a:t> </a:t>
            </a:r>
            <a:r>
              <a:rPr lang="es-AR" sz="2000" dirty="0">
                <a:latin typeface="Calibri" pitchFamily="34" charset="0"/>
              </a:rPr>
              <a:t>= intensificación en el uso agrícola sin necesidad de grandes mejoras.</a:t>
            </a:r>
            <a:br>
              <a:rPr lang="es-AR" sz="2000" dirty="0">
                <a:latin typeface="Calibri" pitchFamily="34" charset="0"/>
              </a:rPr>
            </a:br>
            <a:r>
              <a:rPr lang="es-AR" sz="2400" b="1" dirty="0">
                <a:latin typeface="Calibri" pitchFamily="34" charset="0"/>
              </a:rPr>
              <a:t>m</a:t>
            </a:r>
            <a:r>
              <a:rPr lang="es-AR" sz="2000" dirty="0">
                <a:latin typeface="Calibri" pitchFamily="34" charset="0"/>
              </a:rPr>
              <a:t> = intensificación en el uso agrícola con necesidad de mejoras importantes (riego, </a:t>
            </a:r>
            <a:r>
              <a:rPr lang="es-AR" sz="2000" dirty="0" err="1">
                <a:latin typeface="Calibri" pitchFamily="34" charset="0"/>
              </a:rPr>
              <a:t>etc</a:t>
            </a:r>
            <a:r>
              <a:rPr lang="es-AR" sz="2000" dirty="0">
                <a:latin typeface="Calibri" pitchFamily="34" charset="0"/>
              </a:rPr>
              <a:t>). </a:t>
            </a:r>
            <a:br>
              <a:rPr lang="es-AR" sz="2000" dirty="0">
                <a:latin typeface="Calibri" pitchFamily="34" charset="0"/>
              </a:rPr>
            </a:br>
            <a:r>
              <a:rPr lang="es-AR" sz="2400" b="1" dirty="0">
                <a:latin typeface="Calibri" pitchFamily="34" charset="0"/>
              </a:rPr>
              <a:t>p</a:t>
            </a:r>
            <a:r>
              <a:rPr lang="es-AR" sz="2000" dirty="0">
                <a:latin typeface="Calibri" pitchFamily="34" charset="0"/>
              </a:rPr>
              <a:t> = dedicación a pastos para uso ganadero. </a:t>
            </a:r>
            <a:br>
              <a:rPr lang="es-AR" sz="2000" dirty="0">
                <a:latin typeface="Calibri" pitchFamily="34" charset="0"/>
              </a:rPr>
            </a:br>
            <a:r>
              <a:rPr lang="es-AR" sz="2400" b="1" dirty="0">
                <a:latin typeface="Calibri" pitchFamily="34" charset="0"/>
              </a:rPr>
              <a:t>f</a:t>
            </a:r>
            <a:r>
              <a:rPr lang="es-AR" sz="2000" dirty="0">
                <a:latin typeface="Calibri" pitchFamily="34" charset="0"/>
              </a:rPr>
              <a:t> = repoblación forestal</a:t>
            </a:r>
          </a:p>
        </p:txBody>
      </p:sp>
      <p:sp>
        <p:nvSpPr>
          <p:cNvPr id="6" name="5 Rectángulo"/>
          <p:cNvSpPr/>
          <p:nvPr/>
        </p:nvSpPr>
        <p:spPr>
          <a:xfrm>
            <a:off x="278510" y="1484784"/>
            <a:ext cx="5805658" cy="1569660"/>
          </a:xfrm>
          <a:prstGeom prst="rect">
            <a:avLst/>
          </a:prstGeom>
        </p:spPr>
        <p:txBody>
          <a:bodyPr numCol="2">
            <a:spAutoFit/>
          </a:bodyPr>
          <a:lstStyle/>
          <a:p>
            <a:pPr>
              <a:defRPr/>
            </a:pPr>
            <a:r>
              <a:rPr lang="es-ES" sz="2400" b="1" dirty="0">
                <a:latin typeface="Calibri" pitchFamily="34" charset="0"/>
              </a:rPr>
              <a:t>t</a:t>
            </a:r>
            <a:r>
              <a:rPr lang="es-ES" sz="2400" dirty="0">
                <a:latin typeface="Calibri" pitchFamily="34" charset="0"/>
              </a:rPr>
              <a:t> = pendiente; </a:t>
            </a:r>
            <a:br>
              <a:rPr lang="es-ES" sz="2400" dirty="0">
                <a:latin typeface="Calibri" pitchFamily="34" charset="0"/>
              </a:rPr>
            </a:br>
            <a:r>
              <a:rPr lang="es-ES" sz="2400" b="1" dirty="0">
                <a:latin typeface="Calibri" pitchFamily="34" charset="0"/>
              </a:rPr>
              <a:t>e</a:t>
            </a:r>
            <a:r>
              <a:rPr lang="es-ES" sz="2400" dirty="0">
                <a:latin typeface="Calibri" pitchFamily="34" charset="0"/>
              </a:rPr>
              <a:t> = riesgo de erosión; </a:t>
            </a:r>
            <a:br>
              <a:rPr lang="es-ES" sz="2400" dirty="0">
                <a:latin typeface="Calibri" pitchFamily="34" charset="0"/>
              </a:rPr>
            </a:br>
            <a:r>
              <a:rPr lang="es-ES" sz="2400" b="1" dirty="0">
                <a:latin typeface="Calibri" pitchFamily="34" charset="0"/>
              </a:rPr>
              <a:t>p</a:t>
            </a:r>
            <a:r>
              <a:rPr lang="es-ES" sz="2400" dirty="0">
                <a:latin typeface="Calibri" pitchFamily="34" charset="0"/>
              </a:rPr>
              <a:t> = profundidad; </a:t>
            </a:r>
            <a:br>
              <a:rPr lang="es-ES" sz="2400" dirty="0">
                <a:latin typeface="Calibri" pitchFamily="34" charset="0"/>
              </a:rPr>
            </a:br>
            <a:r>
              <a:rPr lang="es-ES" sz="2400" b="1" dirty="0">
                <a:latin typeface="Calibri" pitchFamily="34" charset="0"/>
              </a:rPr>
              <a:t>s</a:t>
            </a:r>
            <a:r>
              <a:rPr lang="es-ES" sz="2400" dirty="0">
                <a:latin typeface="Calibri" pitchFamily="34" charset="0"/>
              </a:rPr>
              <a:t> = salinidad; </a:t>
            </a:r>
            <a:endParaRPr lang="es-ES" sz="2400" b="1" dirty="0">
              <a:latin typeface="Calibri" pitchFamily="34" charset="0"/>
            </a:endParaRPr>
          </a:p>
        </p:txBody>
      </p:sp>
      <p:sp>
        <p:nvSpPr>
          <p:cNvPr id="7" name="6 Rectángulo"/>
          <p:cNvSpPr>
            <a:spLocks noChangeArrowheads="1"/>
          </p:cNvSpPr>
          <p:nvPr/>
        </p:nvSpPr>
        <p:spPr bwMode="auto">
          <a:xfrm>
            <a:off x="4321175" y="1484313"/>
            <a:ext cx="45720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400" b="1">
                <a:latin typeface="Calibri" pitchFamily="34" charset="0"/>
              </a:rPr>
              <a:t>d</a:t>
            </a:r>
            <a:r>
              <a:rPr lang="es-ES" sz="2400">
                <a:latin typeface="Calibri" pitchFamily="34" charset="0"/>
              </a:rPr>
              <a:t> = drenaje; </a:t>
            </a:r>
            <a:br>
              <a:rPr lang="es-ES" sz="2400">
                <a:latin typeface="Calibri" pitchFamily="34" charset="0"/>
              </a:rPr>
            </a:br>
            <a:r>
              <a:rPr lang="es-ES" sz="2400" b="1">
                <a:latin typeface="Calibri" pitchFamily="34" charset="0"/>
              </a:rPr>
              <a:t>c</a:t>
            </a:r>
            <a:r>
              <a:rPr lang="es-ES" sz="2400">
                <a:latin typeface="Calibri" pitchFamily="34" charset="0"/>
              </a:rPr>
              <a:t> = deficiencia bioclimática; </a:t>
            </a:r>
            <a:br>
              <a:rPr lang="es-ES" sz="2400">
                <a:latin typeface="Calibri" pitchFamily="34" charset="0"/>
              </a:rPr>
            </a:br>
            <a:r>
              <a:rPr lang="es-ES" sz="2400" b="1">
                <a:latin typeface="Calibri" pitchFamily="34" charset="0"/>
              </a:rPr>
              <a:t>r</a:t>
            </a:r>
            <a:r>
              <a:rPr lang="es-ES" sz="2400">
                <a:latin typeface="Calibri" pitchFamily="34" charset="0"/>
              </a:rPr>
              <a:t> = rocosidad </a:t>
            </a:r>
            <a:br>
              <a:rPr lang="es-ES" sz="2400">
                <a:latin typeface="Calibri" pitchFamily="34" charset="0"/>
              </a:rPr>
            </a:br>
            <a:r>
              <a:rPr lang="es-ES" sz="2400" b="1">
                <a:latin typeface="Calibri" pitchFamily="34" charset="0"/>
              </a:rPr>
              <a:t>w</a:t>
            </a:r>
            <a:r>
              <a:rPr lang="es-ES" sz="2400">
                <a:latin typeface="Calibri" pitchFamily="34" charset="0"/>
              </a:rPr>
              <a:t> = riesgo de inundación </a:t>
            </a:r>
            <a:endParaRPr lang="es-AR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250825" y="1590675"/>
          <a:ext cx="8535988" cy="46466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997"/>
                <a:gridCol w="2133997"/>
                <a:gridCol w="2133997"/>
                <a:gridCol w="2133997"/>
              </a:tblGrid>
              <a:tr h="477750">
                <a:tc>
                  <a:txBody>
                    <a:bodyPr/>
                    <a:lstStyle/>
                    <a:p>
                      <a:r>
                        <a:rPr lang="es-AR" sz="1800" b="1" dirty="0" smtClean="0">
                          <a:latin typeface="Calibri" pitchFamily="34" charset="0"/>
                        </a:rPr>
                        <a:t>ORDEN</a:t>
                      </a:r>
                      <a:endParaRPr lang="es-AR" sz="1800" b="1" dirty="0"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lang="es-AR" sz="1800" b="1" dirty="0" smtClean="0">
                          <a:latin typeface="Calibri" pitchFamily="34" charset="0"/>
                        </a:rPr>
                        <a:t>CLASE</a:t>
                      </a:r>
                      <a:endParaRPr lang="es-AR" sz="1800" b="1" dirty="0"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lang="es-AR" sz="1800" b="1" dirty="0" smtClean="0">
                          <a:latin typeface="Calibri" pitchFamily="34" charset="0"/>
                        </a:rPr>
                        <a:t>SUBCLASE</a:t>
                      </a:r>
                      <a:endParaRPr lang="es-AR" sz="1800" b="1" dirty="0"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lang="es-AR" sz="1800" b="1" dirty="0" smtClean="0">
                          <a:latin typeface="Calibri" pitchFamily="34" charset="0"/>
                        </a:rPr>
                        <a:t>UNIDAD</a:t>
                      </a:r>
                      <a:endParaRPr lang="es-AR" sz="1800" b="1" dirty="0"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</a:tr>
              <a:tr h="477750">
                <a:tc>
                  <a:txBody>
                    <a:bodyPr/>
                    <a:lstStyle/>
                    <a:p>
                      <a:r>
                        <a:rPr lang="es-AR" sz="2000" b="1" dirty="0" smtClean="0">
                          <a:solidFill>
                            <a:srgbClr val="C00000"/>
                          </a:solidFill>
                          <a:latin typeface="Calibri" pitchFamily="34" charset="0"/>
                        </a:rPr>
                        <a:t>A</a:t>
                      </a:r>
                      <a:r>
                        <a:rPr lang="es-AR" sz="2000" b="1" dirty="0" smtClean="0">
                          <a:latin typeface="Calibri" pitchFamily="34" charset="0"/>
                        </a:rPr>
                        <a:t> (apto)</a:t>
                      </a:r>
                      <a:endParaRPr lang="es-AR" sz="2000" b="1" dirty="0"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lang="es-AR" sz="2000" b="1" dirty="0" smtClean="0">
                          <a:latin typeface="Calibri" pitchFamily="34" charset="0"/>
                        </a:rPr>
                        <a:t>A</a:t>
                      </a:r>
                      <a:r>
                        <a:rPr lang="es-AR" sz="2000" b="1" dirty="0" smtClean="0">
                          <a:solidFill>
                            <a:srgbClr val="C00000"/>
                          </a:solidFill>
                          <a:latin typeface="Calibri" pitchFamily="34" charset="0"/>
                        </a:rPr>
                        <a:t>1</a:t>
                      </a:r>
                      <a:endParaRPr lang="es-AR" sz="2000" b="1" dirty="0">
                        <a:solidFill>
                          <a:srgbClr val="C00000"/>
                        </a:solidFill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lang="es-AR" sz="2000" b="1" dirty="0" smtClean="0">
                          <a:latin typeface="Calibri" pitchFamily="34" charset="0"/>
                        </a:rPr>
                        <a:t>A2 </a:t>
                      </a:r>
                      <a:r>
                        <a:rPr lang="es-AR" sz="2000" b="1" dirty="0" smtClean="0">
                          <a:solidFill>
                            <a:srgbClr val="C00000"/>
                          </a:solidFill>
                          <a:latin typeface="Calibri" pitchFamily="34" charset="0"/>
                        </a:rPr>
                        <a:t>m</a:t>
                      </a:r>
                      <a:endParaRPr lang="es-AR" sz="2000" b="1" dirty="0">
                        <a:solidFill>
                          <a:srgbClr val="C00000"/>
                        </a:solidFill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lang="es-AR" sz="2000" b="1" dirty="0" smtClean="0">
                          <a:latin typeface="Calibri" pitchFamily="34" charset="0"/>
                        </a:rPr>
                        <a:t>A2 e </a:t>
                      </a:r>
                      <a:r>
                        <a:rPr lang="es-AR" sz="2000" b="1" dirty="0" smtClean="0">
                          <a:solidFill>
                            <a:srgbClr val="C00000"/>
                          </a:solidFill>
                          <a:latin typeface="Calibri" pitchFamily="34" charset="0"/>
                        </a:rPr>
                        <a:t>1</a:t>
                      </a:r>
                      <a:endParaRPr lang="es-AR" sz="2000" b="1" dirty="0">
                        <a:solidFill>
                          <a:srgbClr val="C00000"/>
                        </a:solidFill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</a:tr>
              <a:tr h="477750">
                <a:tc>
                  <a:txBody>
                    <a:bodyPr/>
                    <a:lstStyle/>
                    <a:p>
                      <a:endParaRPr lang="es-AR" sz="2000" b="1" dirty="0"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lang="es-AR" sz="2000" b="1" dirty="0" smtClean="0">
                          <a:latin typeface="Calibri" pitchFamily="34" charset="0"/>
                        </a:rPr>
                        <a:t>A</a:t>
                      </a:r>
                      <a:r>
                        <a:rPr lang="es-AR" sz="2000" b="1" dirty="0" smtClean="0">
                          <a:solidFill>
                            <a:srgbClr val="C00000"/>
                          </a:solidFill>
                          <a:latin typeface="Calibri" pitchFamily="34" charset="0"/>
                        </a:rPr>
                        <a:t>2</a:t>
                      </a:r>
                      <a:endParaRPr lang="es-AR" sz="2000" b="1" dirty="0">
                        <a:solidFill>
                          <a:srgbClr val="C00000"/>
                        </a:solidFill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lang="es-AR" sz="2000" b="1" dirty="0" smtClean="0">
                          <a:latin typeface="Calibri" pitchFamily="34" charset="0"/>
                        </a:rPr>
                        <a:t>A2 </a:t>
                      </a:r>
                      <a:r>
                        <a:rPr lang="es-AR" sz="2000" b="1" dirty="0" smtClean="0">
                          <a:solidFill>
                            <a:srgbClr val="C00000"/>
                          </a:solidFill>
                          <a:latin typeface="Calibri" pitchFamily="34" charset="0"/>
                        </a:rPr>
                        <a:t>e</a:t>
                      </a:r>
                      <a:endParaRPr lang="es-AR" sz="2000" b="1" dirty="0">
                        <a:solidFill>
                          <a:srgbClr val="C00000"/>
                        </a:solidFill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lang="es-AR" sz="2000" b="1" dirty="0" smtClean="0">
                          <a:latin typeface="Calibri" pitchFamily="34" charset="0"/>
                        </a:rPr>
                        <a:t>A2 e </a:t>
                      </a:r>
                      <a:r>
                        <a:rPr lang="es-AR" sz="2000" b="1" dirty="0" smtClean="0">
                          <a:solidFill>
                            <a:srgbClr val="C00000"/>
                          </a:solidFill>
                          <a:latin typeface="Calibri" pitchFamily="34" charset="0"/>
                        </a:rPr>
                        <a:t>2</a:t>
                      </a:r>
                      <a:endParaRPr lang="es-AR" sz="2000" b="1" dirty="0">
                        <a:solidFill>
                          <a:srgbClr val="C00000"/>
                        </a:solidFill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</a:tr>
              <a:tr h="477750">
                <a:tc>
                  <a:txBody>
                    <a:bodyPr/>
                    <a:lstStyle/>
                    <a:p>
                      <a:endParaRPr lang="es-AR" sz="2000" b="1"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lang="es-AR" sz="2000" b="1" dirty="0" smtClean="0">
                          <a:latin typeface="Calibri" pitchFamily="34" charset="0"/>
                        </a:rPr>
                        <a:t>A</a:t>
                      </a:r>
                      <a:r>
                        <a:rPr lang="es-AR" sz="2000" b="1" dirty="0" smtClean="0">
                          <a:solidFill>
                            <a:srgbClr val="C00000"/>
                          </a:solidFill>
                          <a:latin typeface="Calibri" pitchFamily="34" charset="0"/>
                        </a:rPr>
                        <a:t>3</a:t>
                      </a:r>
                      <a:endParaRPr lang="es-AR" sz="2000" b="1" dirty="0">
                        <a:solidFill>
                          <a:srgbClr val="C00000"/>
                        </a:solidFill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lang="es-AR" sz="2000" b="1" dirty="0" smtClean="0">
                          <a:latin typeface="Calibri" pitchFamily="34" charset="0"/>
                        </a:rPr>
                        <a:t>A2 </a:t>
                      </a:r>
                      <a:r>
                        <a:rPr lang="es-AR" sz="2000" b="1" dirty="0" smtClean="0">
                          <a:solidFill>
                            <a:srgbClr val="C00000"/>
                          </a:solidFill>
                          <a:latin typeface="Calibri" pitchFamily="34" charset="0"/>
                        </a:rPr>
                        <a:t>me</a:t>
                      </a:r>
                      <a:endParaRPr lang="es-AR" sz="2000" b="1" dirty="0">
                        <a:solidFill>
                          <a:srgbClr val="C00000"/>
                        </a:solidFill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lang="es-AR" sz="2000" b="1" dirty="0" err="1" smtClean="0">
                          <a:latin typeface="Calibri" pitchFamily="34" charset="0"/>
                        </a:rPr>
                        <a:t>etc</a:t>
                      </a:r>
                      <a:endParaRPr lang="es-AR" sz="2000" b="1" dirty="0"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</a:tr>
              <a:tr h="477750">
                <a:tc>
                  <a:txBody>
                    <a:bodyPr/>
                    <a:lstStyle/>
                    <a:p>
                      <a:endParaRPr lang="es-AR" sz="2000" b="1"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lang="es-AR" sz="2000" b="1" dirty="0" err="1" smtClean="0">
                          <a:latin typeface="Calibri" pitchFamily="34" charset="0"/>
                        </a:rPr>
                        <a:t>etc</a:t>
                      </a:r>
                      <a:endParaRPr lang="es-AR" sz="2000" b="1" dirty="0"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lang="es-AR" sz="2000" b="1" dirty="0" err="1" smtClean="0">
                          <a:latin typeface="Calibri" pitchFamily="34" charset="0"/>
                        </a:rPr>
                        <a:t>etc</a:t>
                      </a:r>
                      <a:endParaRPr lang="es-AR" sz="2000" b="1" dirty="0"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lang="es-AR" sz="2000" b="1" dirty="0"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</a:tr>
              <a:tr h="824611">
                <a:tc>
                  <a:txBody>
                    <a:bodyPr/>
                    <a:lstStyle/>
                    <a:p>
                      <a:r>
                        <a:rPr lang="es-AR" sz="2000" b="1" dirty="0" smtClean="0">
                          <a:solidFill>
                            <a:srgbClr val="C00000"/>
                          </a:solidFill>
                          <a:latin typeface="Calibri" pitchFamily="34" charset="0"/>
                        </a:rPr>
                        <a:t>Ac</a:t>
                      </a:r>
                      <a:r>
                        <a:rPr lang="es-AR" sz="2000" b="1" dirty="0" smtClean="0">
                          <a:latin typeface="Calibri" pitchFamily="34" charset="0"/>
                        </a:rPr>
                        <a:t> (apto fase condicional)</a:t>
                      </a:r>
                      <a:endParaRPr lang="es-AR" sz="2000" b="1" dirty="0"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lang="es-AR" sz="2000" b="1" dirty="0" smtClean="0">
                          <a:latin typeface="Calibri" pitchFamily="34" charset="0"/>
                        </a:rPr>
                        <a:t>Ac</a:t>
                      </a:r>
                      <a:r>
                        <a:rPr lang="es-AR" sz="2000" b="1" dirty="0" smtClean="0">
                          <a:solidFill>
                            <a:srgbClr val="C00000"/>
                          </a:solidFill>
                          <a:latin typeface="Calibri" pitchFamily="34" charset="0"/>
                        </a:rPr>
                        <a:t>2</a:t>
                      </a:r>
                      <a:endParaRPr lang="es-AR" sz="2000" b="1" dirty="0">
                        <a:solidFill>
                          <a:srgbClr val="C00000"/>
                        </a:solidFill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lang="es-AR" sz="2000" b="1" dirty="0" smtClean="0">
                          <a:latin typeface="Calibri" pitchFamily="34" charset="0"/>
                        </a:rPr>
                        <a:t>Ac2m</a:t>
                      </a:r>
                      <a:endParaRPr lang="es-AR" sz="2000" b="1" dirty="0"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lang="es-AR" sz="2000" b="1" dirty="0"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</a:tr>
              <a:tr h="477750">
                <a:tc>
                  <a:txBody>
                    <a:bodyPr/>
                    <a:lstStyle/>
                    <a:p>
                      <a:r>
                        <a:rPr lang="es-AR" sz="2000" b="1" dirty="0" smtClean="0">
                          <a:solidFill>
                            <a:srgbClr val="C00000"/>
                          </a:solidFill>
                          <a:latin typeface="Calibri" pitchFamily="34" charset="0"/>
                        </a:rPr>
                        <a:t>N</a:t>
                      </a:r>
                      <a:r>
                        <a:rPr lang="es-AR" sz="2000" b="1" dirty="0" smtClean="0">
                          <a:latin typeface="Calibri" pitchFamily="34" charset="0"/>
                        </a:rPr>
                        <a:t> (no apto)</a:t>
                      </a:r>
                      <a:endParaRPr lang="es-AR" sz="2000" b="1" dirty="0"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lang="es-AR" sz="2000" b="1" dirty="0" smtClean="0">
                          <a:latin typeface="Calibri" pitchFamily="34" charset="0"/>
                        </a:rPr>
                        <a:t>N</a:t>
                      </a:r>
                      <a:r>
                        <a:rPr lang="es-AR" sz="2000" b="1" dirty="0" smtClean="0">
                          <a:solidFill>
                            <a:srgbClr val="C00000"/>
                          </a:solidFill>
                          <a:latin typeface="Calibri" pitchFamily="34" charset="0"/>
                        </a:rPr>
                        <a:t>1</a:t>
                      </a:r>
                      <a:endParaRPr lang="es-AR" sz="2000" b="1" dirty="0">
                        <a:solidFill>
                          <a:srgbClr val="C00000"/>
                        </a:solidFill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lang="es-AR" sz="2000" b="1" dirty="0" smtClean="0">
                          <a:latin typeface="Calibri" pitchFamily="34" charset="0"/>
                        </a:rPr>
                        <a:t>N1m</a:t>
                      </a:r>
                      <a:endParaRPr lang="es-AR" sz="2000" b="1" dirty="0"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lang="es-AR" sz="2000" b="1" dirty="0"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</a:tr>
              <a:tr h="477750">
                <a:tc>
                  <a:txBody>
                    <a:bodyPr/>
                    <a:lstStyle/>
                    <a:p>
                      <a:endParaRPr lang="es-AR" sz="2000" b="1"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lang="es-AR" sz="2000" b="1" dirty="0" smtClean="0">
                          <a:latin typeface="Calibri" pitchFamily="34" charset="0"/>
                        </a:rPr>
                        <a:t>N</a:t>
                      </a:r>
                      <a:r>
                        <a:rPr lang="es-AR" sz="2000" b="1" dirty="0" smtClean="0">
                          <a:solidFill>
                            <a:srgbClr val="C00000"/>
                          </a:solidFill>
                          <a:latin typeface="Calibri" pitchFamily="34" charset="0"/>
                        </a:rPr>
                        <a:t>2</a:t>
                      </a:r>
                      <a:endParaRPr lang="es-AR" sz="2000" b="1" dirty="0">
                        <a:solidFill>
                          <a:srgbClr val="C00000"/>
                        </a:solidFill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lang="es-AR" sz="2000" b="1" dirty="0" smtClean="0">
                          <a:latin typeface="Calibri" pitchFamily="34" charset="0"/>
                        </a:rPr>
                        <a:t>N1e</a:t>
                      </a:r>
                      <a:endParaRPr lang="es-AR" sz="2000" b="1" dirty="0"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lang="es-AR" sz="2000" b="1" dirty="0"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</a:tr>
              <a:tr h="477750">
                <a:tc>
                  <a:txBody>
                    <a:bodyPr/>
                    <a:lstStyle/>
                    <a:p>
                      <a:endParaRPr lang="es-AR" sz="2000" b="1"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lang="es-AR" sz="2000" b="1"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r>
                        <a:rPr lang="es-AR" sz="2000" b="1" dirty="0" smtClean="0">
                          <a:latin typeface="Calibri" pitchFamily="34" charset="0"/>
                        </a:rPr>
                        <a:t>Etc.</a:t>
                      </a:r>
                      <a:endParaRPr lang="es-AR" sz="2000" b="1" dirty="0"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  <a:tc>
                  <a:txBody>
                    <a:bodyPr/>
                    <a:lstStyle/>
                    <a:p>
                      <a:endParaRPr lang="es-AR" sz="2000" b="1" dirty="0">
                        <a:latin typeface="Calibri" pitchFamily="34" charset="0"/>
                      </a:endParaRPr>
                    </a:p>
                  </a:txBody>
                  <a:tcPr marL="91446" marR="91446" marT="45712" marB="45712"/>
                </a:tc>
              </a:tr>
            </a:tbl>
          </a:graphicData>
        </a:graphic>
      </p:graphicFrame>
      <p:cxnSp>
        <p:nvCxnSpPr>
          <p:cNvPr id="3" name="2 Conector recto de flecha"/>
          <p:cNvCxnSpPr/>
          <p:nvPr/>
        </p:nvCxnSpPr>
        <p:spPr>
          <a:xfrm flipV="1">
            <a:off x="2914650" y="2349500"/>
            <a:ext cx="1620838" cy="42862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3 Conector recto de flecha"/>
          <p:cNvCxnSpPr/>
          <p:nvPr/>
        </p:nvCxnSpPr>
        <p:spPr>
          <a:xfrm>
            <a:off x="2914650" y="2786063"/>
            <a:ext cx="1620838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4 Conector recto de flecha"/>
          <p:cNvCxnSpPr/>
          <p:nvPr/>
        </p:nvCxnSpPr>
        <p:spPr>
          <a:xfrm>
            <a:off x="2914650" y="2786063"/>
            <a:ext cx="1571625" cy="46196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 de flecha"/>
          <p:cNvCxnSpPr/>
          <p:nvPr/>
        </p:nvCxnSpPr>
        <p:spPr>
          <a:xfrm>
            <a:off x="2914650" y="2786063"/>
            <a:ext cx="1571625" cy="10033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 de flecha"/>
          <p:cNvCxnSpPr/>
          <p:nvPr/>
        </p:nvCxnSpPr>
        <p:spPr>
          <a:xfrm flipV="1">
            <a:off x="5219700" y="2349500"/>
            <a:ext cx="1357313" cy="3571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 de flecha"/>
          <p:cNvCxnSpPr/>
          <p:nvPr/>
        </p:nvCxnSpPr>
        <p:spPr>
          <a:xfrm>
            <a:off x="5219700" y="2778125"/>
            <a:ext cx="1357313" cy="793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/>
          <p:nvPr/>
        </p:nvCxnSpPr>
        <p:spPr>
          <a:xfrm>
            <a:off x="5148263" y="2778125"/>
            <a:ext cx="1428750" cy="4699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250825" y="4005263"/>
            <a:ext cx="856932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250825" y="4797425"/>
            <a:ext cx="856932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 Título"/>
          <p:cNvSpPr txBox="1">
            <a:spLocks/>
          </p:cNvSpPr>
          <p:nvPr/>
        </p:nvSpPr>
        <p:spPr>
          <a:xfrm>
            <a:off x="150813" y="552450"/>
            <a:ext cx="8382000" cy="644525"/>
          </a:xfrm>
          <a:prstGeom prst="rect">
            <a:avLst/>
          </a:prstGeom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200" kern="1200" cap="all" spc="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9pPr>
          </a:lstStyle>
          <a:p>
            <a:pPr marL="54864" algn="l" fontAlgn="auto">
              <a:spcAft>
                <a:spcPts val="0"/>
              </a:spcAft>
              <a:defRPr/>
            </a:pPr>
            <a:r>
              <a:rPr lang="es-AR" sz="40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Estructura</a:t>
            </a:r>
            <a:endParaRPr lang="es-AR" sz="40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123728" y="332656"/>
            <a:ext cx="3610744" cy="49006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Equivalencias entre sistemas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259632" y="1196752"/>
            <a:ext cx="6563072" cy="4525963"/>
          </a:xfrm>
          <a:prstGeom prst="rect">
            <a:avLst/>
          </a:prstGeom>
        </p:spPr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Clases FAO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		</a:t>
            </a: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USDA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Tx/>
              <a:buNone/>
              <a:tabLst/>
              <a:defRPr/>
            </a:pPr>
            <a:endParaRPr kumimoji="0" lang="es-ES" sz="2800" b="1" i="0" u="none" strike="noStrike" kern="1200" cap="none" spc="0" normalizeH="0" baseline="0" noProof="0" dirty="0" smtClean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es-ES" sz="2800" dirty="0">
                <a:latin typeface="Calibri" pitchFamily="34" charset="0"/>
                <a:cs typeface="Calibri" pitchFamily="34" charset="0"/>
              </a:rPr>
              <a:t>A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1 				Clase I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es-ES" sz="2800" dirty="0">
                <a:latin typeface="Calibri" pitchFamily="34" charset="0"/>
                <a:cs typeface="Calibri" pitchFamily="34" charset="0"/>
              </a:rPr>
              <a:t>A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2 				Clases II y III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lang="es-ES" sz="2800" dirty="0">
                <a:latin typeface="Calibri" pitchFamily="34" charset="0"/>
                <a:cs typeface="Calibri" pitchFamily="34" charset="0"/>
              </a:rPr>
              <a:t>A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3 				Clase IV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N 				Clases V, VI y VII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X 				Clases VIII </a:t>
            </a:r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2350245" y="2520727"/>
            <a:ext cx="25923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AR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2278807" y="3096990"/>
            <a:ext cx="25923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AR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>
            <a:off x="2350245" y="3530377"/>
            <a:ext cx="25923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AR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2205782" y="4033615"/>
            <a:ext cx="25923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AR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05782" y="4609877"/>
            <a:ext cx="25923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AR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381000" y="355600"/>
            <a:ext cx="8382000" cy="1054100"/>
          </a:xfrm>
          <a:prstGeom prst="rect">
            <a:avLst/>
          </a:prstGeom>
        </p:spPr>
        <p:txBody>
          <a:bodyPr/>
          <a:lstStyle/>
          <a:p>
            <a:pPr marL="54864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200" b="1" i="0" u="none" strike="noStrike" kern="1200" cap="none" spc="-100" normalizeH="0" baseline="0" noProof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USDA</a:t>
            </a:r>
            <a:endParaRPr kumimoji="0" lang="es-AR" sz="4200" b="1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graphicFrame>
        <p:nvGraphicFramePr>
          <p:cNvPr id="3" name="Group 24"/>
          <p:cNvGraphicFramePr>
            <a:graphicFrameLocks noGrp="1"/>
          </p:cNvGraphicFramePr>
          <p:nvPr/>
        </p:nvGraphicFramePr>
        <p:xfrm>
          <a:off x="285750" y="1785938"/>
          <a:ext cx="8429625" cy="4413260"/>
        </p:xfrm>
        <a:graphic>
          <a:graphicData uri="http://schemas.openxmlformats.org/drawingml/2006/table">
            <a:tbl>
              <a:tblPr/>
              <a:tblGrid>
                <a:gridCol w="4214813"/>
                <a:gridCol w="4214812"/>
              </a:tblGrid>
              <a:tr h="6365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VENTAJAS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DESVENTAJAS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146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Producción </a:t>
                      </a: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</a:rPr>
                        <a:t>sostenida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E0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Sólo considera limitaciones </a:t>
                      </a: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</a:rPr>
                        <a:t>no potencialidades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E0D6"/>
                    </a:solidFill>
                  </a:tcPr>
                </a:tc>
              </a:tr>
              <a:tr h="12285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F (factores físicos) </a:t>
                      </a: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</a:rPr>
                        <a:t>durable en el tiempo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Dada la escala en la que se usa la definición de uso </a:t>
                      </a: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</a:rPr>
                        <a:t>podría ser más específica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EC"/>
                    </a:solidFill>
                  </a:tcPr>
                </a:tc>
              </a:tr>
              <a:tr h="7010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</a:rPr>
                        <a:t>Flexible</a:t>
                      </a: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y permite variaciones en el rango de valores límites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E0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Sólo para </a:t>
                      </a: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</a:rPr>
                        <a:t>alto nivel de manejo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E0D6"/>
                    </a:solidFill>
                  </a:tcPr>
                </a:tc>
              </a:tr>
              <a:tr h="7010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Es </a:t>
                      </a: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</a:rPr>
                        <a:t>simple</a:t>
                      </a: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y no necesita gran entrenamiento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Los límites son </a:t>
                      </a: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</a:rPr>
                        <a:t>subjetivos</a:t>
                      </a: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en cierta medida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EC"/>
                    </a:solidFill>
                  </a:tcPr>
                </a:tc>
              </a:tr>
            </a:tbl>
          </a:graphicData>
        </a:graphic>
      </p:graphicFrame>
      <p:pic>
        <p:nvPicPr>
          <p:cNvPr id="4" name="3 Imagen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92950" y="223838"/>
            <a:ext cx="1735138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381000" y="355600"/>
            <a:ext cx="8382000" cy="1054100"/>
          </a:xfrm>
          <a:prstGeom prst="rect">
            <a:avLst/>
          </a:prstGeom>
        </p:spPr>
        <p:txBody>
          <a:bodyPr/>
          <a:lstStyle/>
          <a:p>
            <a:pPr marL="54864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200" b="1" i="0" u="none" strike="noStrike" kern="1200" cap="none" spc="-100" normalizeH="0" baseline="0" noProof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FAO</a:t>
            </a:r>
            <a:endParaRPr kumimoji="0" lang="es-AR" sz="4200" b="1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graphicFrame>
        <p:nvGraphicFramePr>
          <p:cNvPr id="3" name="Group 30"/>
          <p:cNvGraphicFramePr>
            <a:graphicFrameLocks noGrp="1"/>
          </p:cNvGraphicFramePr>
          <p:nvPr/>
        </p:nvGraphicFramePr>
        <p:xfrm>
          <a:off x="428625" y="1571625"/>
          <a:ext cx="8429625" cy="4857751"/>
        </p:xfrm>
        <a:graphic>
          <a:graphicData uri="http://schemas.openxmlformats.org/drawingml/2006/table">
            <a:tbl>
              <a:tblPr/>
              <a:tblGrid>
                <a:gridCol w="4214813"/>
                <a:gridCol w="4214812"/>
              </a:tblGrid>
              <a:tr h="6366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VENTAJAS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DESVENTAJAS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207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Se adapta a </a:t>
                      </a: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</a:rPr>
                        <a:t>cualquier uso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E0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Necesita </a:t>
                      </a: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</a:rPr>
                        <a:t>datos experimentales </a:t>
                      </a: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de productividad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E0D6"/>
                    </a:solidFill>
                  </a:tcPr>
                </a:tc>
              </a:tr>
              <a:tr h="7874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Es </a:t>
                      </a: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</a:rPr>
                        <a:t>abierto y flexible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Necesita </a:t>
                      </a: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</a:rPr>
                        <a:t>conocimiento de los cultivos </a:t>
                      </a: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a evaluar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EC"/>
                    </a:solidFill>
                  </a:tcPr>
                </a:tc>
              </a:tr>
              <a:tr h="10059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Usa un </a:t>
                      </a: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</a:rPr>
                        <a:t>concepto amplio de tierra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E0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Los factores de la “tierra” interactúan </a:t>
                      </a: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</a:rPr>
                        <a:t>complejizando el análisis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E0D6"/>
                    </a:solidFill>
                  </a:tcPr>
                </a:tc>
              </a:tr>
              <a:tr h="7010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Puede incluir (a nivel de detalle) una </a:t>
                      </a: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</a:rPr>
                        <a:t>evaluación socio económica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Integrar lo físico a lo económico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Requiere </a:t>
                      </a: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</a:rPr>
                        <a:t>mucha información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EC"/>
                    </a:solidFill>
                  </a:tcPr>
                </a:tc>
              </a:tr>
              <a:tr h="10059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Puede ser: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es-A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</a:rPr>
                        <a:t>cuali</a:t>
                      </a: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</a:rPr>
                        <a:t>/cuantitativo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</a:rPr>
                        <a:t> actual/potencial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E0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E0D6"/>
                    </a:solidFill>
                  </a:tcPr>
                </a:tc>
              </a:tr>
            </a:tbl>
          </a:graphicData>
        </a:graphic>
      </p:graphicFrame>
      <p:pic>
        <p:nvPicPr>
          <p:cNvPr id="4" name="3 Imagen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86675" y="260350"/>
            <a:ext cx="11334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0825" y="404813"/>
            <a:ext cx="813752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s-ES_tradnl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Aptitud del suelo</a:t>
            </a:r>
            <a:endParaRPr lang="es-A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3" name="2 Rectángulo"/>
          <p:cNvSpPr>
            <a:spLocks noChangeArrowheads="1"/>
          </p:cNvSpPr>
          <p:nvPr/>
        </p:nvSpPr>
        <p:spPr bwMode="auto">
          <a:xfrm>
            <a:off x="258763" y="1827213"/>
            <a:ext cx="8561387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2800">
                <a:latin typeface="Calibri" pitchFamily="34" charset="0"/>
              </a:rPr>
              <a:t>Capacidad de un lugar específico para producir un cultivo determinado en base a los condiciones agroclimáticas y de suelos.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50825" y="3403600"/>
            <a:ext cx="2449513" cy="1465263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" b="1" i="1">
                <a:latin typeface="Calibri" pitchFamily="34" charset="0"/>
              </a:rPr>
              <a:t>Clima</a:t>
            </a:r>
          </a:p>
          <a:p>
            <a:r>
              <a:rPr lang="es-ES" b="1" i="1">
                <a:latin typeface="Calibri" pitchFamily="34" charset="0"/>
              </a:rPr>
              <a:t>Relieve</a:t>
            </a:r>
          </a:p>
          <a:p>
            <a:r>
              <a:rPr lang="es-ES" b="1" i="1">
                <a:latin typeface="Calibri" pitchFamily="34" charset="0"/>
              </a:rPr>
              <a:t>Suelos</a:t>
            </a:r>
          </a:p>
          <a:p>
            <a:r>
              <a:rPr lang="es-ES" b="1" i="1">
                <a:latin typeface="Calibri" pitchFamily="34" charset="0"/>
              </a:rPr>
              <a:t>Hidrología </a:t>
            </a:r>
          </a:p>
          <a:p>
            <a:r>
              <a:rPr lang="es-ES" b="1" i="1">
                <a:latin typeface="Calibri" pitchFamily="34" charset="0"/>
              </a:rPr>
              <a:t>Vegetación</a:t>
            </a: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258763" y="5026025"/>
            <a:ext cx="2441575" cy="779463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i="1">
                <a:latin typeface="Calibri" pitchFamily="34" charset="0"/>
              </a:rPr>
              <a:t>Cultivos:</a:t>
            </a:r>
          </a:p>
          <a:p>
            <a:pPr>
              <a:spcBef>
                <a:spcPct val="50000"/>
              </a:spcBef>
            </a:pPr>
            <a:r>
              <a:rPr lang="es-ES" b="1" i="1">
                <a:latin typeface="Calibri" pitchFamily="34" charset="0"/>
              </a:rPr>
              <a:t>requerimientos</a:t>
            </a: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258763" y="5940425"/>
            <a:ext cx="2441575" cy="3683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i="1">
                <a:latin typeface="Calibri" pitchFamily="34" charset="0"/>
              </a:rPr>
              <a:t>Tecnología aplicada</a:t>
            </a:r>
          </a:p>
        </p:txBody>
      </p:sp>
      <p:sp>
        <p:nvSpPr>
          <p:cNvPr id="7" name="AutoShape 18" descr="Papel bouquet"/>
          <p:cNvSpPr>
            <a:spLocks noChangeArrowheads="1"/>
          </p:cNvSpPr>
          <p:nvPr/>
        </p:nvSpPr>
        <p:spPr bwMode="auto">
          <a:xfrm>
            <a:off x="3059113" y="4083050"/>
            <a:ext cx="2808287" cy="1793875"/>
          </a:xfrm>
          <a:prstGeom prst="rightArrow">
            <a:avLst>
              <a:gd name="adj1" fmla="val 50000"/>
              <a:gd name="adj2" fmla="val 54669"/>
            </a:avLst>
          </a:prstGeom>
          <a:solidFill>
            <a:srgbClr val="F2DCDB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8" name="WordArt 19"/>
          <p:cNvSpPr>
            <a:spLocks noChangeArrowheads="1" noChangeShapeType="1" noTextEdit="1"/>
          </p:cNvSpPr>
          <p:nvPr/>
        </p:nvSpPr>
        <p:spPr bwMode="auto">
          <a:xfrm>
            <a:off x="6049963" y="4608513"/>
            <a:ext cx="22669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AR" sz="3600" b="1" kern="10">
                <a:ln w="18000">
                  <a:solidFill>
                    <a:srgbClr val="C00000"/>
                  </a:solidFill>
                  <a:miter lim="800000"/>
                  <a:headEnd/>
                  <a:tailEnd/>
                </a:ln>
                <a:solidFill>
                  <a:srgbClr val="FF6600"/>
                </a:solidFill>
                <a:effectLst>
                  <a:outerShdw dist="23000" dir="7020039" algn="tl" rotWithShape="0">
                    <a:srgbClr val="000000">
                      <a:alpha val="50000"/>
                    </a:srgbClr>
                  </a:outerShdw>
                </a:effectLst>
                <a:latin typeface="Calibri"/>
                <a:cs typeface="Calibri"/>
              </a:rPr>
              <a:t>APTITUD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611560" y="36202"/>
            <a:ext cx="853244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A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2-  </a:t>
            </a:r>
            <a:r>
              <a:rPr kumimoji="0" lang="es-A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Aplicación del Sistema de Evaluación FAO APTITUD DE LAS TIERRAS PARA LA IMPLANTACIÓN DE BOSQUES. PROVINCIA DE MISIONES,</a:t>
            </a:r>
            <a:r>
              <a:rPr kumimoji="0" lang="es-A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cuyos autores pertenecen a la EEA Montecarlo de INTA: Roberto A., </a:t>
            </a:r>
            <a:r>
              <a:rPr kumimoji="0" lang="es-AR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Lupi</a:t>
            </a:r>
            <a:r>
              <a:rPr kumimoji="0" lang="es-A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Ana M. y </a:t>
            </a:r>
            <a:r>
              <a:rPr kumimoji="0" lang="es-AR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Pahr</a:t>
            </a:r>
            <a:r>
              <a:rPr kumimoji="0" lang="es-A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Norberto M. por la Revista YVYRARETA (9 de octubre de 1990).</a:t>
            </a:r>
            <a:endParaRPr kumimoji="0" lang="es-A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539552" y="1340768"/>
            <a:ext cx="842493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latin typeface="Calibri" pitchFamily="34" charset="0"/>
              </a:rPr>
              <a:t>Criterios </a:t>
            </a:r>
            <a:r>
              <a:rPr lang="es-AR" b="1" dirty="0">
                <a:latin typeface="Calibri" pitchFamily="34" charset="0"/>
              </a:rPr>
              <a:t>diagnósticos y límites críticos:</a:t>
            </a:r>
          </a:p>
          <a:p>
            <a:r>
              <a:rPr lang="es-AR" dirty="0">
                <a:latin typeface="Calibri" pitchFamily="34" charset="0"/>
              </a:rPr>
              <a:t>Estos atributos afectan al crecimiento, al manejo del cultivo y a la conservación de los recursos, en relación a las exigencias y tolerancias de las especies:</a:t>
            </a:r>
          </a:p>
          <a:p>
            <a:pPr lvl="0"/>
            <a:endParaRPr lang="es-AR" b="1" dirty="0" smtClean="0">
              <a:latin typeface="Calibri" pitchFamily="34" charset="0"/>
            </a:endParaRPr>
          </a:p>
          <a:p>
            <a:pPr lvl="0"/>
            <a:r>
              <a:rPr lang="es-AR" b="1" dirty="0" smtClean="0">
                <a:solidFill>
                  <a:srgbClr val="FF0000"/>
                </a:solidFill>
                <a:latin typeface="Calibri" pitchFamily="34" charset="0"/>
              </a:rPr>
              <a:t>Grado </a:t>
            </a:r>
            <a:r>
              <a:rPr lang="es-AR" b="1" dirty="0">
                <a:solidFill>
                  <a:srgbClr val="FF0000"/>
                </a:solidFill>
                <a:latin typeface="Calibri" pitchFamily="34" charset="0"/>
              </a:rPr>
              <a:t>de la pendiente (i):</a:t>
            </a:r>
            <a:r>
              <a:rPr lang="es-AR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s-AR" dirty="0">
                <a:latin typeface="Calibri" pitchFamily="34" charset="0"/>
              </a:rPr>
              <a:t>pendientes superiores al </a:t>
            </a:r>
            <a:r>
              <a:rPr lang="es-AR" b="1" dirty="0">
                <a:latin typeface="Calibri" pitchFamily="34" charset="0"/>
              </a:rPr>
              <a:t>20%</a:t>
            </a:r>
            <a:r>
              <a:rPr lang="es-AR" dirty="0">
                <a:latin typeface="Calibri" pitchFamily="34" charset="0"/>
              </a:rPr>
              <a:t> separa las tierras APTAS (</a:t>
            </a:r>
            <a:r>
              <a:rPr lang="es-AR" b="1" dirty="0">
                <a:latin typeface="Calibri" pitchFamily="34" charset="0"/>
              </a:rPr>
              <a:t>A1</a:t>
            </a:r>
            <a:r>
              <a:rPr lang="es-AR" dirty="0">
                <a:latin typeface="Calibri" pitchFamily="34" charset="0"/>
              </a:rPr>
              <a:t>) de las NO APTAS (</a:t>
            </a:r>
            <a:r>
              <a:rPr lang="es-AR" b="1" dirty="0">
                <a:latin typeface="Calibri" pitchFamily="34" charset="0"/>
              </a:rPr>
              <a:t>N</a:t>
            </a:r>
            <a:r>
              <a:rPr lang="es-AR" dirty="0">
                <a:latin typeface="Calibri" pitchFamily="34" charset="0"/>
              </a:rPr>
              <a:t>). Este criterio obedece a la ley provincial 854 que prohíbe sustituir los bosques nativos o implantados situados en pendientes superiores al 20%.</a:t>
            </a:r>
          </a:p>
          <a:p>
            <a:pPr lvl="0"/>
            <a:endParaRPr lang="es-AR" b="1" dirty="0" smtClean="0">
              <a:latin typeface="Calibri" pitchFamily="34" charset="0"/>
            </a:endParaRPr>
          </a:p>
          <a:p>
            <a:pPr lvl="0"/>
            <a:r>
              <a:rPr lang="es-AR" b="1" dirty="0" smtClean="0">
                <a:solidFill>
                  <a:srgbClr val="FF0000"/>
                </a:solidFill>
                <a:latin typeface="Calibri" pitchFamily="34" charset="0"/>
              </a:rPr>
              <a:t>Drenaje </a:t>
            </a:r>
            <a:r>
              <a:rPr lang="es-AR" b="1" dirty="0">
                <a:solidFill>
                  <a:srgbClr val="FF0000"/>
                </a:solidFill>
                <a:latin typeface="Calibri" pitchFamily="34" charset="0"/>
              </a:rPr>
              <a:t>(d): </a:t>
            </a:r>
            <a:r>
              <a:rPr lang="es-AR" dirty="0">
                <a:latin typeface="Calibri" pitchFamily="34" charset="0"/>
              </a:rPr>
              <a:t>las clases de drenaje siguen la clasificación de </a:t>
            </a:r>
            <a:r>
              <a:rPr lang="es-AR" dirty="0" err="1">
                <a:latin typeface="Calibri" pitchFamily="34" charset="0"/>
              </a:rPr>
              <a:t>Etchevehere</a:t>
            </a:r>
            <a:r>
              <a:rPr lang="es-AR" dirty="0">
                <a:latin typeface="Calibri" pitchFamily="34" charset="0"/>
              </a:rPr>
              <a:t> (1976): imperfectamente drenado (2), bien drenado (4) y algo excesivamente drenado (5). De esta manera, a las tierras APTAS (A1) le corresponde la clase de drenaje 4, a las MODERADAMENTE APTAS (A2) le corresponde 5 y a las MARGINALMENTE APTAS (A3) le corresponde 2</a:t>
            </a:r>
            <a:r>
              <a:rPr lang="es-AR" dirty="0" smtClean="0">
                <a:latin typeface="Calibri" pitchFamily="34" charset="0"/>
              </a:rPr>
              <a:t>.</a:t>
            </a:r>
          </a:p>
          <a:p>
            <a:pPr lvl="0"/>
            <a:endParaRPr lang="es-AR" dirty="0">
              <a:latin typeface="Calibri" pitchFamily="34" charset="0"/>
            </a:endParaRPr>
          </a:p>
          <a:p>
            <a:pPr lvl="0"/>
            <a:r>
              <a:rPr lang="es-AR" b="1" dirty="0">
                <a:solidFill>
                  <a:srgbClr val="FF0000"/>
                </a:solidFill>
                <a:latin typeface="Calibri" pitchFamily="34" charset="0"/>
              </a:rPr>
              <a:t>Profundidad efectiva (s): </a:t>
            </a:r>
            <a:r>
              <a:rPr lang="es-AR" dirty="0">
                <a:latin typeface="Calibri" pitchFamily="34" charset="0"/>
              </a:rPr>
              <a:t>se consideró </a:t>
            </a:r>
            <a:r>
              <a:rPr lang="es-AR" b="1" dirty="0">
                <a:latin typeface="Calibri" pitchFamily="34" charset="0"/>
              </a:rPr>
              <a:t>1 m</a:t>
            </a:r>
            <a:r>
              <a:rPr lang="es-AR" dirty="0">
                <a:latin typeface="Calibri" pitchFamily="34" charset="0"/>
              </a:rPr>
              <a:t> para las APTAS (A1), </a:t>
            </a:r>
            <a:r>
              <a:rPr lang="es-AR" b="1" dirty="0">
                <a:latin typeface="Calibri" pitchFamily="34" charset="0"/>
              </a:rPr>
              <a:t>entre 0.5 y 1 m </a:t>
            </a:r>
            <a:r>
              <a:rPr lang="es-AR" dirty="0">
                <a:latin typeface="Calibri" pitchFamily="34" charset="0"/>
              </a:rPr>
              <a:t>para las MODERADAMENTE APTAS (A2)  y como NO APTAS (N) suelos con una profundidad </a:t>
            </a:r>
            <a:r>
              <a:rPr lang="es-AR" b="1" dirty="0">
                <a:latin typeface="Calibri" pitchFamily="34" charset="0"/>
              </a:rPr>
              <a:t>inferior a los 0.5 m.</a:t>
            </a:r>
          </a:p>
          <a:p>
            <a:r>
              <a:rPr lang="es-AR" dirty="0"/>
              <a:t> </a:t>
            </a:r>
          </a:p>
          <a:p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23528" y="692696"/>
            <a:ext cx="849694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i="1" dirty="0" smtClean="0">
                <a:latin typeface="Calibri" pitchFamily="34" charset="0"/>
              </a:rPr>
              <a:t>Araucaria </a:t>
            </a:r>
            <a:r>
              <a:rPr lang="es-AR" i="1" dirty="0">
                <a:latin typeface="Calibri" pitchFamily="34" charset="0"/>
              </a:rPr>
              <a:t>angustifolia, </a:t>
            </a:r>
            <a:r>
              <a:rPr lang="es-AR" i="1" dirty="0" err="1">
                <a:latin typeface="Calibri" pitchFamily="34" charset="0"/>
              </a:rPr>
              <a:t>Pinus</a:t>
            </a:r>
            <a:r>
              <a:rPr lang="es-AR" i="1" dirty="0">
                <a:latin typeface="Calibri" pitchFamily="34" charset="0"/>
              </a:rPr>
              <a:t> </a:t>
            </a:r>
            <a:r>
              <a:rPr lang="es-AR" i="1" dirty="0" err="1">
                <a:latin typeface="Calibri" pitchFamily="34" charset="0"/>
              </a:rPr>
              <a:t>elliottii</a:t>
            </a:r>
            <a:r>
              <a:rPr lang="es-AR" i="1" dirty="0">
                <a:latin typeface="Calibri" pitchFamily="34" charset="0"/>
              </a:rPr>
              <a:t> y </a:t>
            </a:r>
            <a:r>
              <a:rPr lang="es-AR" i="1" dirty="0" err="1">
                <a:latin typeface="Calibri" pitchFamily="34" charset="0"/>
              </a:rPr>
              <a:t>Eucalyptus</a:t>
            </a:r>
            <a:r>
              <a:rPr lang="es-AR" i="1" dirty="0">
                <a:latin typeface="Calibri" pitchFamily="34" charset="0"/>
              </a:rPr>
              <a:t> </a:t>
            </a:r>
            <a:r>
              <a:rPr lang="es-AR" i="1" dirty="0" err="1">
                <a:latin typeface="Calibri" pitchFamily="34" charset="0"/>
              </a:rPr>
              <a:t>grandis</a:t>
            </a:r>
            <a:r>
              <a:rPr lang="es-AR" dirty="0">
                <a:latin typeface="Calibri" pitchFamily="34" charset="0"/>
              </a:rPr>
              <a:t>, para la producción de madera de alta calidad.</a:t>
            </a:r>
          </a:p>
          <a:p>
            <a:r>
              <a:rPr lang="es-AR" dirty="0">
                <a:latin typeface="Calibri" pitchFamily="34" charset="0"/>
              </a:rPr>
              <a:t> </a:t>
            </a:r>
          </a:p>
          <a:p>
            <a:pPr lvl="1"/>
            <a:r>
              <a:rPr lang="es-AR" b="1" i="1" dirty="0">
                <a:solidFill>
                  <a:srgbClr val="FF0000"/>
                </a:solidFill>
                <a:latin typeface="Calibri" pitchFamily="34" charset="0"/>
              </a:rPr>
              <a:t>Araucaria angustifolia:</a:t>
            </a:r>
            <a:r>
              <a:rPr lang="es-AR" b="1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s-AR" dirty="0">
                <a:latin typeface="Calibri" pitchFamily="34" charset="0"/>
              </a:rPr>
              <a:t>su crecimiento está condicionado por la </a:t>
            </a:r>
            <a:r>
              <a:rPr lang="es-AR" b="1" u="sng" dirty="0">
                <a:latin typeface="Calibri" pitchFamily="34" charset="0"/>
              </a:rPr>
              <a:t>profundidad efectiva</a:t>
            </a:r>
            <a:r>
              <a:rPr lang="es-AR" dirty="0">
                <a:latin typeface="Calibri" pitchFamily="34" charset="0"/>
              </a:rPr>
              <a:t> y las características físicas del suelo (retención de agua, aireación y ausencia de impedimentos mecánicos). El espesor del horizonte superficial es muy importante para esta especie y determina la oferta de nutrientes. Otras características químicas que favorecen su crecimiento y desarrollo son: saturación de bases superior al 50% y pH entre 4.5 y 6</a:t>
            </a:r>
            <a:r>
              <a:rPr lang="es-AR" dirty="0" smtClean="0">
                <a:latin typeface="Calibri" pitchFamily="34" charset="0"/>
              </a:rPr>
              <a:t>.</a:t>
            </a:r>
          </a:p>
          <a:p>
            <a:pPr lvl="1"/>
            <a:endParaRPr lang="es-AR" dirty="0">
              <a:latin typeface="Calibri" pitchFamily="34" charset="0"/>
            </a:endParaRPr>
          </a:p>
          <a:p>
            <a:pPr lvl="1"/>
            <a:r>
              <a:rPr lang="es-AR" b="1" i="1" dirty="0" err="1">
                <a:solidFill>
                  <a:srgbClr val="FF0000"/>
                </a:solidFill>
                <a:latin typeface="Calibri" pitchFamily="34" charset="0"/>
              </a:rPr>
              <a:t>Pinus</a:t>
            </a:r>
            <a:r>
              <a:rPr lang="es-AR" b="1" i="1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s-AR" b="1" i="1" dirty="0" err="1">
                <a:solidFill>
                  <a:srgbClr val="FF0000"/>
                </a:solidFill>
                <a:latin typeface="Calibri" pitchFamily="34" charset="0"/>
              </a:rPr>
              <a:t>elliottii</a:t>
            </a:r>
            <a:r>
              <a:rPr lang="es-AR" b="1" i="1" dirty="0">
                <a:solidFill>
                  <a:srgbClr val="FF0000"/>
                </a:solidFill>
                <a:latin typeface="Calibri" pitchFamily="34" charset="0"/>
              </a:rPr>
              <a:t>:</a:t>
            </a:r>
            <a:r>
              <a:rPr lang="es-AR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s-AR" dirty="0">
                <a:latin typeface="Calibri" pitchFamily="34" charset="0"/>
              </a:rPr>
              <a:t>se adapta a </a:t>
            </a:r>
            <a:r>
              <a:rPr lang="es-AR" b="1" u="sng" dirty="0">
                <a:latin typeface="Calibri" pitchFamily="34" charset="0"/>
              </a:rPr>
              <a:t>diferentes condiciones de suelo </a:t>
            </a:r>
            <a:r>
              <a:rPr lang="es-AR" dirty="0">
                <a:latin typeface="Calibri" pitchFamily="34" charset="0"/>
              </a:rPr>
              <a:t>pero los prefiere bien drenados y con buena oferta de nutrientes. Puede adaptarse a suelos someros y pedregosos pero responde mejor si la profundidad es mayor a 0.5 m y no hay impedimentos físicos. Es plástico en cuanto a las condiciones de drenaje y acepta excesos hídricos temporarios</a:t>
            </a:r>
            <a:r>
              <a:rPr lang="es-AR" dirty="0" smtClean="0">
                <a:latin typeface="Calibri" pitchFamily="34" charset="0"/>
              </a:rPr>
              <a:t>.</a:t>
            </a:r>
          </a:p>
          <a:p>
            <a:pPr lvl="1"/>
            <a:endParaRPr lang="es-AR" dirty="0">
              <a:latin typeface="Calibri" pitchFamily="34" charset="0"/>
            </a:endParaRPr>
          </a:p>
          <a:p>
            <a:pPr lvl="1"/>
            <a:r>
              <a:rPr lang="es-AR" b="1" i="1" dirty="0" err="1">
                <a:solidFill>
                  <a:srgbClr val="FF0000"/>
                </a:solidFill>
                <a:latin typeface="Calibri" pitchFamily="34" charset="0"/>
              </a:rPr>
              <a:t>Eucalyptus</a:t>
            </a:r>
            <a:r>
              <a:rPr lang="es-AR" b="1" i="1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s-AR" b="1" i="1" dirty="0" err="1">
                <a:solidFill>
                  <a:srgbClr val="FF0000"/>
                </a:solidFill>
                <a:latin typeface="Calibri" pitchFamily="34" charset="0"/>
              </a:rPr>
              <a:t>grandis</a:t>
            </a:r>
            <a:r>
              <a:rPr lang="es-AR" b="1" i="1" dirty="0">
                <a:solidFill>
                  <a:srgbClr val="FF0000"/>
                </a:solidFill>
                <a:latin typeface="Calibri" pitchFamily="34" charset="0"/>
              </a:rPr>
              <a:t>:</a:t>
            </a:r>
            <a:r>
              <a:rPr lang="es-AR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s-AR" dirty="0">
                <a:latin typeface="Calibri" pitchFamily="34" charset="0"/>
              </a:rPr>
              <a:t>prefiere </a:t>
            </a:r>
            <a:r>
              <a:rPr lang="es-AR" u="sng" dirty="0">
                <a:latin typeface="Calibri" pitchFamily="34" charset="0"/>
              </a:rPr>
              <a:t>suelos arcillosos </a:t>
            </a:r>
            <a:r>
              <a:rPr lang="es-AR" dirty="0">
                <a:latin typeface="Calibri" pitchFamily="34" charset="0"/>
              </a:rPr>
              <a:t>con </a:t>
            </a:r>
            <a:r>
              <a:rPr lang="es-AR" u="sng" dirty="0">
                <a:latin typeface="Calibri" pitchFamily="34" charset="0"/>
              </a:rPr>
              <a:t>profundidad efectiva </a:t>
            </a:r>
            <a:r>
              <a:rPr lang="es-AR" dirty="0">
                <a:latin typeface="Calibri" pitchFamily="34" charset="0"/>
              </a:rPr>
              <a:t>superior a 1.30 m. La productividad disminuye en suelos poco profundos. Especie muy susceptible a condiciones de </a:t>
            </a:r>
            <a:r>
              <a:rPr lang="es-AR" dirty="0" err="1">
                <a:latin typeface="Calibri" pitchFamily="34" charset="0"/>
              </a:rPr>
              <a:t>hidromorfismo</a:t>
            </a:r>
            <a:r>
              <a:rPr lang="es-AR" dirty="0">
                <a:latin typeface="Calibri" pitchFamily="34" charset="0"/>
              </a:rPr>
              <a:t>.</a:t>
            </a:r>
          </a:p>
          <a:p>
            <a:r>
              <a:rPr lang="es-AR" dirty="0">
                <a:latin typeface="Calibri" pitchFamily="34" charset="0"/>
              </a:rPr>
              <a:t> </a:t>
            </a:r>
          </a:p>
          <a:p>
            <a:r>
              <a:rPr lang="es-AR" dirty="0">
                <a:latin typeface="Calibri" pitchFamily="34" charset="0"/>
              </a:rPr>
              <a:t> </a:t>
            </a:r>
          </a:p>
          <a:p>
            <a:endParaRPr lang="es-AR" dirty="0">
              <a:latin typeface="Calibri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907704" y="188640"/>
            <a:ext cx="55446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>
                <a:solidFill>
                  <a:prstClr val="white"/>
                </a:solidFill>
                <a:latin typeface="Calibri" pitchFamily="34" charset="0"/>
              </a:rPr>
              <a:t>Requerimientos de las Especies a implantar:</a:t>
            </a:r>
            <a:r>
              <a:rPr lang="es-AR" dirty="0">
                <a:solidFill>
                  <a:prstClr val="white"/>
                </a:solidFill>
                <a:latin typeface="Calibri" pitchFamily="34" charset="0"/>
              </a:rPr>
              <a:t> </a:t>
            </a:r>
            <a:endParaRPr lang="es-AR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95536" y="836712"/>
            <a:ext cx="842493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>
                <a:latin typeface="Calibri" pitchFamily="34" charset="0"/>
              </a:rPr>
              <a:t> </a:t>
            </a:r>
          </a:p>
          <a:p>
            <a:pPr lvl="0"/>
            <a:r>
              <a:rPr lang="es-AR" sz="1400" b="1" dirty="0">
                <a:solidFill>
                  <a:srgbClr val="FF0000"/>
                </a:solidFill>
                <a:latin typeface="Calibri" pitchFamily="34" charset="0"/>
              </a:rPr>
              <a:t>CLASE A1: TIERRAS APTAS:</a:t>
            </a:r>
            <a:r>
              <a:rPr lang="es-AR" sz="1400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s-AR" sz="1400" dirty="0">
                <a:latin typeface="Calibri" pitchFamily="34" charset="0"/>
              </a:rPr>
              <a:t>reforestación con todas las especies tradicionales, especialmente las exigentes en profundidad. En pendientes superiores al 8% se deben realizar prácticas de prevención y control de la erosión hídrica</a:t>
            </a:r>
            <a:r>
              <a:rPr lang="es-AR" sz="1400" dirty="0" smtClean="0">
                <a:latin typeface="Calibri" pitchFamily="34" charset="0"/>
              </a:rPr>
              <a:t>.</a:t>
            </a:r>
          </a:p>
          <a:p>
            <a:pPr lvl="0"/>
            <a:endParaRPr lang="es-AR" sz="1400" dirty="0">
              <a:latin typeface="Calibri" pitchFamily="34" charset="0"/>
            </a:endParaRPr>
          </a:p>
          <a:p>
            <a:pPr lvl="0"/>
            <a:r>
              <a:rPr lang="es-AR" sz="1400" b="1" dirty="0">
                <a:solidFill>
                  <a:srgbClr val="FF0000"/>
                </a:solidFill>
                <a:latin typeface="Calibri" pitchFamily="34" charset="0"/>
              </a:rPr>
              <a:t>CLASE A2: TIERRAS MODERADAMENTE APTAS:</a:t>
            </a:r>
            <a:r>
              <a:rPr lang="es-AR" sz="1400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s-AR" sz="1400" dirty="0">
                <a:latin typeface="Calibri" pitchFamily="34" charset="0"/>
              </a:rPr>
              <a:t>se establecieron 2 subclases: por limitaciones de </a:t>
            </a:r>
            <a:r>
              <a:rPr lang="es-AR" sz="1400" b="1" u="sng" dirty="0">
                <a:latin typeface="Calibri" pitchFamily="34" charset="0"/>
              </a:rPr>
              <a:t>drenaje</a:t>
            </a:r>
            <a:r>
              <a:rPr lang="es-AR" sz="1400" dirty="0">
                <a:latin typeface="Calibri" pitchFamily="34" charset="0"/>
              </a:rPr>
              <a:t> (d) y de </a:t>
            </a:r>
            <a:r>
              <a:rPr lang="es-AR" sz="1400" b="1" u="sng" dirty="0">
                <a:latin typeface="Calibri" pitchFamily="34" charset="0"/>
              </a:rPr>
              <a:t>profundidad</a:t>
            </a:r>
            <a:r>
              <a:rPr lang="es-AR" sz="1400" dirty="0">
                <a:latin typeface="Calibri" pitchFamily="34" charset="0"/>
              </a:rPr>
              <a:t> (s):</a:t>
            </a:r>
          </a:p>
          <a:p>
            <a:endParaRPr lang="es-AR" sz="1400" b="1" dirty="0" smtClean="0">
              <a:latin typeface="Calibri" pitchFamily="34" charset="0"/>
            </a:endParaRPr>
          </a:p>
          <a:p>
            <a:pPr lvl="1"/>
            <a:r>
              <a:rPr lang="es-AR" sz="1600" b="1" dirty="0" smtClean="0">
                <a:solidFill>
                  <a:srgbClr val="FF0000"/>
                </a:solidFill>
                <a:latin typeface="Calibri" pitchFamily="34" charset="0"/>
              </a:rPr>
              <a:t>A2d</a:t>
            </a:r>
            <a:r>
              <a:rPr lang="es-AR" sz="1600" b="1" dirty="0">
                <a:solidFill>
                  <a:srgbClr val="FF0000"/>
                </a:solidFill>
                <a:latin typeface="Calibri" pitchFamily="34" charset="0"/>
              </a:rPr>
              <a:t>: </a:t>
            </a:r>
            <a:r>
              <a:rPr lang="es-AR" sz="1400" dirty="0">
                <a:latin typeface="Calibri" pitchFamily="34" charset="0"/>
              </a:rPr>
              <a:t>son suelos bien drenados a excesivamente bien drenados, profundos y sin </a:t>
            </a:r>
            <a:r>
              <a:rPr lang="es-AR" sz="1400" dirty="0" err="1">
                <a:latin typeface="Calibri" pitchFamily="34" charset="0"/>
              </a:rPr>
              <a:t>pedregosidad</a:t>
            </a:r>
            <a:r>
              <a:rPr lang="es-AR" sz="1400" dirty="0">
                <a:latin typeface="Calibri" pitchFamily="34" charset="0"/>
              </a:rPr>
              <a:t>. La pendiente oscila entre 3 y 8%. Su uso y manejo se limitan a especies que toleren escasa disponibilidad de humedad y a realizar prácticas de prevención y control de la erosión hídrica especialmente durante la etapa de implantación.</a:t>
            </a:r>
          </a:p>
          <a:p>
            <a:pPr lvl="1"/>
            <a:endParaRPr lang="es-AR" sz="1400" b="1" dirty="0" smtClean="0">
              <a:latin typeface="Calibri" pitchFamily="34" charset="0"/>
            </a:endParaRPr>
          </a:p>
          <a:p>
            <a:pPr lvl="1"/>
            <a:r>
              <a:rPr lang="es-AR" sz="1600" b="1" dirty="0" smtClean="0">
                <a:solidFill>
                  <a:srgbClr val="FF0000"/>
                </a:solidFill>
                <a:latin typeface="Calibri" pitchFamily="34" charset="0"/>
              </a:rPr>
              <a:t>A2s</a:t>
            </a:r>
            <a:r>
              <a:rPr lang="es-AR" sz="1600" b="1" dirty="0">
                <a:solidFill>
                  <a:srgbClr val="FF0000"/>
                </a:solidFill>
                <a:latin typeface="Calibri" pitchFamily="34" charset="0"/>
              </a:rPr>
              <a:t>:</a:t>
            </a:r>
            <a:r>
              <a:rPr lang="es-AR" sz="1600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s-AR" sz="1400" dirty="0">
                <a:latin typeface="Calibri" pitchFamily="34" charset="0"/>
              </a:rPr>
              <a:t>su profundidad efectiva se encuentra entre 0.5 y 1 m, resultan moderadamente bien drenados a bien drenados y sin </a:t>
            </a:r>
            <a:r>
              <a:rPr lang="es-AR" sz="1400" dirty="0" err="1">
                <a:latin typeface="Calibri" pitchFamily="34" charset="0"/>
              </a:rPr>
              <a:t>pedregosidad</a:t>
            </a:r>
            <a:r>
              <a:rPr lang="es-AR" sz="1400" dirty="0">
                <a:latin typeface="Calibri" pitchFamily="34" charset="0"/>
              </a:rPr>
              <a:t>. Las pendientes son menores al 15%. Su uso y manejo se limitan a especies poco exigentes en profundidad de suelo y, al igual que A1 y A2d, a realizar prácticas de prevención y control de la erosión hídrica.</a:t>
            </a:r>
          </a:p>
          <a:p>
            <a:pPr lvl="0"/>
            <a:endParaRPr lang="es-AR" sz="1400" b="1" dirty="0" smtClean="0">
              <a:latin typeface="Calibri" pitchFamily="34" charset="0"/>
            </a:endParaRPr>
          </a:p>
          <a:p>
            <a:pPr lvl="0"/>
            <a:r>
              <a:rPr lang="es-AR" sz="1400" b="1" dirty="0" smtClean="0">
                <a:solidFill>
                  <a:srgbClr val="FF0000"/>
                </a:solidFill>
                <a:latin typeface="Calibri" pitchFamily="34" charset="0"/>
              </a:rPr>
              <a:t>CLASE </a:t>
            </a:r>
            <a:r>
              <a:rPr lang="es-AR" sz="1400" b="1" dirty="0">
                <a:solidFill>
                  <a:srgbClr val="FF0000"/>
                </a:solidFill>
                <a:latin typeface="Calibri" pitchFamily="34" charset="0"/>
              </a:rPr>
              <a:t>A3: TIERRAS MARGINALMENTE APTAS: </a:t>
            </a:r>
            <a:r>
              <a:rPr lang="es-AR" sz="1400" dirty="0">
                <a:latin typeface="Calibri" pitchFamily="34" charset="0"/>
              </a:rPr>
              <a:t>la limitación severa es por drenaje, por lo que se considera la subclase </a:t>
            </a:r>
            <a:r>
              <a:rPr lang="es-AR" sz="1400" b="1" dirty="0">
                <a:latin typeface="Calibri" pitchFamily="34" charset="0"/>
              </a:rPr>
              <a:t>A3d: </a:t>
            </a:r>
            <a:r>
              <a:rPr lang="es-AR" sz="1400" dirty="0">
                <a:latin typeface="Calibri" pitchFamily="34" charset="0"/>
              </a:rPr>
              <a:t>suelos imperfectamente drenados, anegables y poco profundos (entre 0.5 y 1 m). Ocupan pendientes suaves próximas a los arroyos. El uso y manejo se limita a especies que soporten déficit temporario de oxígeno. En cuanto al manejo, son suelos con baja capacidad portante que dificultaría las tareas mecanizadas.</a:t>
            </a:r>
          </a:p>
          <a:p>
            <a:pPr lvl="0"/>
            <a:endParaRPr lang="es-AR" sz="1400" b="1" dirty="0" smtClean="0">
              <a:latin typeface="Calibri" pitchFamily="34" charset="0"/>
            </a:endParaRPr>
          </a:p>
          <a:p>
            <a:pPr lvl="0"/>
            <a:r>
              <a:rPr lang="es-AR" sz="1400" b="1" dirty="0" smtClean="0">
                <a:solidFill>
                  <a:srgbClr val="FF0000"/>
                </a:solidFill>
                <a:latin typeface="Calibri" pitchFamily="34" charset="0"/>
              </a:rPr>
              <a:t>CLASE </a:t>
            </a:r>
            <a:r>
              <a:rPr lang="es-AR" sz="1400" b="1" dirty="0">
                <a:solidFill>
                  <a:srgbClr val="FF0000"/>
                </a:solidFill>
                <a:latin typeface="Calibri" pitchFamily="34" charset="0"/>
              </a:rPr>
              <a:t>N: TIERRAS NO APTAS: </a:t>
            </a:r>
            <a:r>
              <a:rPr lang="es-AR" sz="1400" dirty="0">
                <a:latin typeface="Calibri" pitchFamily="34" charset="0"/>
              </a:rPr>
              <a:t>presentan limitaciones importantes: pendientes superiores al 20%, escasa profundidad efectiva y elevada </a:t>
            </a:r>
            <a:r>
              <a:rPr lang="es-AR" sz="1400" dirty="0" err="1">
                <a:latin typeface="Calibri" pitchFamily="34" charset="0"/>
              </a:rPr>
              <a:t>pedregosidad</a:t>
            </a:r>
            <a:r>
              <a:rPr lang="es-AR" sz="1400" dirty="0">
                <a:latin typeface="Calibri" pitchFamily="34" charset="0"/>
              </a:rPr>
              <a:t>. Las recomendaciones de manejo en caso de existir degradación sería la restauración de estas áreas implantando especies forestales que actúen como bosques protectores.</a:t>
            </a:r>
          </a:p>
          <a:p>
            <a:r>
              <a:rPr lang="es-AR" sz="1400" b="1" dirty="0">
                <a:latin typeface="Calibri" pitchFamily="34" charset="0"/>
              </a:rPr>
              <a:t> </a:t>
            </a:r>
            <a:endParaRPr lang="es-AR" sz="1400" dirty="0">
              <a:latin typeface="Calibri" pitchFamily="34" charset="0"/>
            </a:endParaRPr>
          </a:p>
          <a:p>
            <a:endParaRPr lang="es-AR" sz="1400" dirty="0">
              <a:latin typeface="Calibri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2915816" y="332656"/>
            <a:ext cx="19736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>
                <a:latin typeface="Calibri" pitchFamily="34" charset="0"/>
              </a:rPr>
              <a:t>Clases y Subclases</a:t>
            </a:r>
            <a:endParaRPr lang="es-AR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539552" y="548680"/>
            <a:ext cx="82809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AR" b="1" dirty="0">
                <a:latin typeface="Calibri" pitchFamily="34" charset="0"/>
              </a:rPr>
              <a:t>3</a:t>
            </a:r>
            <a:r>
              <a:rPr lang="es-AR" b="1" dirty="0" smtClean="0">
                <a:latin typeface="Calibri" pitchFamily="34" charset="0"/>
              </a:rPr>
              <a:t>-Completar </a:t>
            </a:r>
            <a:r>
              <a:rPr lang="es-AR" b="1" dirty="0">
                <a:latin typeface="Calibri" pitchFamily="34" charset="0"/>
              </a:rPr>
              <a:t>la siguiente Tabla</a:t>
            </a:r>
            <a:r>
              <a:rPr lang="es-AR" dirty="0">
                <a:latin typeface="Calibri" pitchFamily="34" charset="0"/>
              </a:rPr>
              <a:t>: el tipo de las </a:t>
            </a:r>
            <a:r>
              <a:rPr lang="es-AR" b="1" dirty="0">
                <a:latin typeface="Calibri" pitchFamily="34" charset="0"/>
              </a:rPr>
              <a:t>Unidades Cartográficas</a:t>
            </a:r>
            <a:r>
              <a:rPr lang="es-AR" dirty="0">
                <a:latin typeface="Calibri" pitchFamily="34" charset="0"/>
              </a:rPr>
              <a:t> (Simple o Compuesta: Asociación, Complejo o </a:t>
            </a:r>
            <a:r>
              <a:rPr lang="es-AR" dirty="0" err="1">
                <a:latin typeface="Calibri" pitchFamily="34" charset="0"/>
              </a:rPr>
              <a:t>Consociación</a:t>
            </a:r>
            <a:r>
              <a:rPr lang="es-AR" dirty="0">
                <a:latin typeface="Calibri" pitchFamily="34" charset="0"/>
              </a:rPr>
              <a:t>) y las limitantes (denominador de la simbología usada para identificarlas). Asociar cada </a:t>
            </a:r>
            <a:r>
              <a:rPr lang="es-AR" b="1" dirty="0">
                <a:latin typeface="Calibri" pitchFamily="34" charset="0"/>
              </a:rPr>
              <a:t>Unidad Taxonómica</a:t>
            </a:r>
            <a:r>
              <a:rPr lang="es-AR" dirty="0">
                <a:latin typeface="Calibri" pitchFamily="34" charset="0"/>
              </a:rPr>
              <a:t> a una clase/subclase de Aptitud (FAO). </a:t>
            </a:r>
          </a:p>
          <a:p>
            <a:endParaRPr lang="es-AR" dirty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539554" y="2708920"/>
          <a:ext cx="8064893" cy="2376264"/>
        </p:xfrm>
        <a:graphic>
          <a:graphicData uri="http://schemas.openxmlformats.org/drawingml/2006/table">
            <a:tbl>
              <a:tblPr/>
              <a:tblGrid>
                <a:gridCol w="1152126"/>
                <a:gridCol w="637659"/>
                <a:gridCol w="1162541"/>
                <a:gridCol w="1823020"/>
                <a:gridCol w="1659507"/>
                <a:gridCol w="493200"/>
                <a:gridCol w="568420"/>
                <a:gridCol w="568420"/>
              </a:tblGrid>
              <a:tr h="310268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</a:rPr>
                        <a:t>UNIDAD CARTOGRAFICA</a:t>
                      </a:r>
                      <a:endParaRPr lang="es-AR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</a:rPr>
                        <a:t>UNIDAD TAXONOMICA</a:t>
                      </a:r>
                      <a:endParaRPr lang="es-AR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40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28206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</a:rPr>
                        <a:t>SIMBOLOGÍA</a:t>
                      </a:r>
                      <a:endParaRPr lang="es-AR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</a:rPr>
                        <a:t>TIPO </a:t>
                      </a:r>
                      <a:endParaRPr lang="es-AR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</a:rPr>
                        <a:t>LIMITANTES</a:t>
                      </a:r>
                      <a:endParaRPr lang="es-AR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</a:rPr>
                        <a:t>Orden y Subgrupo</a:t>
                      </a:r>
                      <a:endParaRPr lang="es-AR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</a:rPr>
                        <a:t>Pendiente, Drenaje, Profundidad y Posición de los suelos de la UT</a:t>
                      </a:r>
                      <a:endParaRPr lang="es-AR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</a:rPr>
                        <a:t>APTITUD</a:t>
                      </a:r>
                      <a:endParaRPr lang="es-AR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959007"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</a:rPr>
                        <a:t>FAO</a:t>
                      </a:r>
                      <a:endParaRPr lang="es-AR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</a:rPr>
                        <a:t>IP</a:t>
                      </a:r>
                      <a:endParaRPr lang="es-AR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</a:rPr>
                        <a:t>USDA</a:t>
                      </a:r>
                      <a:endParaRPr lang="es-AR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492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AR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AR" sz="1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ahoma"/>
                        </a:rPr>
                        <a:t>UTrd-5</a:t>
                      </a:r>
                      <a:endParaRPr lang="es-AR" sz="18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AR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AR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AR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AR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AR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AR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AR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4832" marR="64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1043608" y="5301208"/>
            <a:ext cx="6912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latin typeface="Calibri" pitchFamily="34" charset="0"/>
              </a:rPr>
              <a:t>Consultar el Atlas de Suelos de la República Argentina para conocer que aptitud según USDA e IP le fue asignada a esa unidad taxonómica. </a:t>
            </a:r>
            <a:endParaRPr lang="es-AR" dirty="0" smtClean="0">
              <a:latin typeface="Calibri" pitchFamily="34" charset="0"/>
            </a:endParaRPr>
          </a:p>
          <a:p>
            <a:r>
              <a:rPr lang="es-AR" b="1" dirty="0" smtClean="0">
                <a:latin typeface="Calibri" pitchFamily="34" charset="0"/>
              </a:rPr>
              <a:t>( </a:t>
            </a:r>
            <a:r>
              <a:rPr lang="es-AR" b="1" dirty="0" smtClean="0">
                <a:latin typeface="Calibri" pitchFamily="34" charset="0"/>
              </a:rPr>
              <a:t>Anexo  Descripción de Suelos</a:t>
            </a:r>
            <a:r>
              <a:rPr lang="es-AR" dirty="0" smtClean="0">
                <a:latin typeface="Calibri" pitchFamily="34" charset="0"/>
              </a:rPr>
              <a:t> )</a:t>
            </a:r>
          </a:p>
          <a:p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" y="1019175"/>
            <a:ext cx="8086725" cy="481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6264746" cy="6563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CuadroTexto"/>
          <p:cNvSpPr txBox="1"/>
          <p:nvPr/>
        </p:nvSpPr>
        <p:spPr>
          <a:xfrm>
            <a:off x="6588224" y="404664"/>
            <a:ext cx="255577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/>
              <a:t>Códigos para </a:t>
            </a:r>
            <a:r>
              <a:rPr lang="pt-BR" sz="1000" b="1" dirty="0" err="1"/>
              <a:t>factores</a:t>
            </a:r>
            <a:r>
              <a:rPr lang="pt-BR" sz="1000" b="1" dirty="0"/>
              <a:t> limitantes</a:t>
            </a:r>
            <a:endParaRPr lang="es-AR" sz="1000" dirty="0"/>
          </a:p>
          <a:p>
            <a:r>
              <a:rPr lang="pt-BR" sz="1000" dirty="0"/>
              <a:t/>
            </a:r>
            <a:br>
              <a:rPr lang="pt-BR" sz="1000" dirty="0"/>
            </a:br>
            <a:r>
              <a:rPr lang="pt-BR" sz="1000" dirty="0"/>
              <a:t>A 	</a:t>
            </a:r>
            <a:r>
              <a:rPr lang="pt-BR" sz="1000" dirty="0" err="1"/>
              <a:t>Anegamiento</a:t>
            </a:r>
            <a:endParaRPr lang="es-AR" sz="1000" dirty="0"/>
          </a:p>
          <a:p>
            <a:r>
              <a:rPr lang="es-ES" sz="1000" dirty="0"/>
              <a:t>a	</a:t>
            </a:r>
            <a:r>
              <a:rPr lang="pt-BR" sz="1000" dirty="0"/>
              <a:t>A</a:t>
            </a:r>
            <a:r>
              <a:rPr lang="es-ES" sz="1000" dirty="0" err="1"/>
              <a:t>ci</a:t>
            </a:r>
            <a:r>
              <a:rPr lang="es-AR" sz="1000" dirty="0" err="1"/>
              <a:t>dez</a:t>
            </a:r>
            <a:endParaRPr lang="es-AR" sz="1000" dirty="0"/>
          </a:p>
          <a:p>
            <a:r>
              <a:rPr lang="es-AR" sz="1000" dirty="0"/>
              <a:t>C	Climática</a:t>
            </a:r>
          </a:p>
          <a:p>
            <a:r>
              <a:rPr lang="es-AR" sz="1000" dirty="0"/>
              <a:t>D	Drenaje</a:t>
            </a:r>
          </a:p>
          <a:p>
            <a:r>
              <a:rPr lang="es-AR" sz="1000" dirty="0"/>
              <a:t>E	Erosión</a:t>
            </a:r>
          </a:p>
          <a:p>
            <a:r>
              <a:rPr lang="es-AR" sz="1000" dirty="0" err="1"/>
              <a:t>Ee</a:t>
            </a:r>
            <a:r>
              <a:rPr lang="es-AR" sz="1000" dirty="0"/>
              <a:t>	Erosión </a:t>
            </a:r>
            <a:r>
              <a:rPr lang="es-AR" sz="1000" dirty="0">
                <a:latin typeface="Calibri" pitchFamily="34" charset="0"/>
              </a:rPr>
              <a:t>actual</a:t>
            </a:r>
            <a:r>
              <a:rPr lang="es-AR" sz="1000" dirty="0"/>
              <a:t> eólica</a:t>
            </a:r>
          </a:p>
          <a:p>
            <a:r>
              <a:rPr lang="es-AR" sz="1000" dirty="0"/>
              <a:t>Eh	Erosión actual hídrica</a:t>
            </a:r>
          </a:p>
          <a:p>
            <a:r>
              <a:rPr lang="es-AR" sz="1000" dirty="0"/>
              <a:t>e	Susceptibilidad erosión</a:t>
            </a:r>
          </a:p>
          <a:p>
            <a:r>
              <a:rPr lang="es-AR" sz="1000" dirty="0" err="1"/>
              <a:t>ee</a:t>
            </a:r>
            <a:r>
              <a:rPr lang="es-AR" sz="1000" dirty="0"/>
              <a:t>	Susceptibilidad erosión </a:t>
            </a:r>
            <a:r>
              <a:rPr lang="es-AR" sz="1000" dirty="0" smtClean="0"/>
              <a:t>	eólica</a:t>
            </a:r>
            <a:endParaRPr lang="es-AR" sz="1000" dirty="0"/>
          </a:p>
          <a:p>
            <a:r>
              <a:rPr lang="es-AR" sz="1000" dirty="0"/>
              <a:t>eh	Susceptibilidad erosión </a:t>
            </a:r>
            <a:r>
              <a:rPr lang="es-AR" sz="1000" dirty="0" smtClean="0"/>
              <a:t>	hídrica</a:t>
            </a:r>
            <a:endParaRPr lang="es-AR" sz="1000" dirty="0"/>
          </a:p>
          <a:p>
            <a:r>
              <a:rPr lang="es-AR" sz="1000" dirty="0"/>
              <a:t>F	Profundidad</a:t>
            </a:r>
          </a:p>
          <a:p>
            <a:r>
              <a:rPr lang="es-AR" sz="1000" dirty="0"/>
              <a:t>Fg	Profundidad </a:t>
            </a:r>
            <a:r>
              <a:rPr lang="es-AR" sz="1000" dirty="0" err="1"/>
              <a:t>Gilgai</a:t>
            </a:r>
            <a:endParaRPr lang="es-AR" sz="1000" dirty="0"/>
          </a:p>
          <a:p>
            <a:r>
              <a:rPr lang="es-AR" sz="1000" dirty="0"/>
              <a:t>G	Pendientes</a:t>
            </a:r>
          </a:p>
          <a:p>
            <a:r>
              <a:rPr lang="es-AR" sz="1000" dirty="0"/>
              <a:t>H	Poca capacidad de </a:t>
            </a:r>
            <a:r>
              <a:rPr lang="es-AR" sz="1000" dirty="0" smtClean="0"/>
              <a:t>	retención </a:t>
            </a:r>
            <a:r>
              <a:rPr lang="es-AR" sz="1000" dirty="0"/>
              <a:t>de humedad</a:t>
            </a:r>
          </a:p>
          <a:p>
            <a:r>
              <a:rPr lang="es-AR" sz="1000" dirty="0"/>
              <a:t>I	Inundación</a:t>
            </a:r>
          </a:p>
          <a:p>
            <a:r>
              <a:rPr lang="es-AR" sz="1000" dirty="0"/>
              <a:t>N	</a:t>
            </a:r>
            <a:r>
              <a:rPr lang="es-AR" sz="1000" dirty="0" err="1"/>
              <a:t>Sodicidad</a:t>
            </a:r>
            <a:endParaRPr lang="es-AR" sz="1000" dirty="0"/>
          </a:p>
          <a:p>
            <a:r>
              <a:rPr lang="es-AR" sz="1000" dirty="0"/>
              <a:t>P	</a:t>
            </a:r>
            <a:r>
              <a:rPr lang="es-AR" sz="1000" dirty="0" err="1"/>
              <a:t>Pedregosidad</a:t>
            </a:r>
            <a:endParaRPr lang="es-AR" sz="1000" dirty="0"/>
          </a:p>
          <a:p>
            <a:r>
              <a:rPr lang="es-AR" sz="1000" dirty="0"/>
              <a:t>R	</a:t>
            </a:r>
            <a:r>
              <a:rPr lang="es-AR" sz="1000" dirty="0" err="1"/>
              <a:t>Rocosidad</a:t>
            </a:r>
            <a:endParaRPr lang="es-AR" sz="1000" dirty="0"/>
          </a:p>
          <a:p>
            <a:r>
              <a:rPr lang="es-AR" sz="1000" dirty="0"/>
              <a:t>S	Salinidad</a:t>
            </a:r>
          </a:p>
          <a:p>
            <a:r>
              <a:rPr lang="es-AR" sz="1000" dirty="0"/>
              <a:t>T	Capacidad de Intercambio </a:t>
            </a:r>
            <a:r>
              <a:rPr lang="es-AR" sz="1000" dirty="0" smtClean="0"/>
              <a:t>	catiónico</a:t>
            </a:r>
            <a:endParaRPr lang="es-AR" sz="1000" dirty="0"/>
          </a:p>
          <a:p>
            <a:r>
              <a:rPr lang="es-AR" sz="1000" dirty="0" err="1"/>
              <a:t>Xb</a:t>
            </a:r>
            <a:r>
              <a:rPr lang="es-AR" sz="1000" dirty="0"/>
              <a:t>	Textura horizonte </a:t>
            </a:r>
            <a:r>
              <a:rPr lang="es-AR" sz="1000" dirty="0" smtClean="0"/>
              <a:t>	</a:t>
            </a:r>
            <a:r>
              <a:rPr lang="es-AR" sz="1000" dirty="0" err="1" smtClean="0"/>
              <a:t>subsuperficial</a:t>
            </a:r>
            <a:endParaRPr lang="es-AR" sz="1000" dirty="0"/>
          </a:p>
          <a:p>
            <a:r>
              <a:rPr lang="es-AR" sz="1000" dirty="0" err="1"/>
              <a:t>Xs</a:t>
            </a:r>
            <a:r>
              <a:rPr lang="es-AR" sz="1000" dirty="0"/>
              <a:t>	Textura horizonte </a:t>
            </a:r>
            <a:r>
              <a:rPr lang="es-AR" sz="1000" dirty="0" smtClean="0"/>
              <a:t>	superficial</a:t>
            </a:r>
            <a:endParaRPr lang="es-AR" sz="1000" dirty="0"/>
          </a:p>
          <a:p>
            <a:endParaRPr lang="es-AR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2025" y="623888"/>
            <a:ext cx="7219950" cy="561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1" descr="misiones-1"/>
          <p:cNvPicPr>
            <a:picLocks noChangeAspect="1" noChangeArrowheads="1"/>
          </p:cNvPicPr>
          <p:nvPr/>
        </p:nvPicPr>
        <p:blipFill>
          <a:blip r:embed="rId2" cstate="print"/>
          <a:srcRect t="10056" b="12929"/>
          <a:stretch>
            <a:fillRect/>
          </a:stretch>
        </p:blipFill>
        <p:spPr bwMode="auto">
          <a:xfrm>
            <a:off x="714348" y="214290"/>
            <a:ext cx="5691188" cy="620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6516216" y="780673"/>
            <a:ext cx="2123728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ahoma" pitchFamily="34" charset="0"/>
              </a:rPr>
              <a:t>Unidades Cartográficas de la Provincia de Misiones, Atlas de Suelos de la República Argentina Escala 1: 500.000</a:t>
            </a: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5000628" y="4706334"/>
            <a:ext cx="864096" cy="2160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b="1" dirty="0" smtClean="0">
                <a:solidFill>
                  <a:schemeClr val="bg1"/>
                </a:solidFill>
                <a:latin typeface="Calibri" pitchFamily="34" charset="0"/>
              </a:rPr>
              <a:t>UTrd-5</a:t>
            </a:r>
            <a:endParaRPr lang="es-AR" sz="1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000628" y="4994366"/>
            <a:ext cx="864096" cy="21602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4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AR" sz="1400" b="1" dirty="0" smtClean="0">
                <a:solidFill>
                  <a:schemeClr val="bg1"/>
                </a:solidFill>
                <a:latin typeface="Calibri" pitchFamily="34" charset="0"/>
              </a:rPr>
              <a:t>EOtc-4</a:t>
            </a:r>
          </a:p>
          <a:p>
            <a:pPr algn="ctr"/>
            <a:endParaRPr lang="es-AR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000628" y="5282398"/>
            <a:ext cx="864096" cy="216024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b="1" dirty="0" smtClean="0">
                <a:solidFill>
                  <a:schemeClr val="bg1"/>
                </a:solidFill>
                <a:latin typeface="Calibri" pitchFamily="34" charset="0"/>
              </a:rPr>
              <a:t>AQ-3</a:t>
            </a:r>
            <a:endParaRPr lang="es-AR" sz="1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5000628" y="5570430"/>
            <a:ext cx="864096" cy="216024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b="1" dirty="0" smtClean="0">
                <a:solidFill>
                  <a:schemeClr val="bg1"/>
                </a:solidFill>
                <a:latin typeface="Calibri" pitchFamily="34" charset="0"/>
              </a:rPr>
              <a:t>Alrd-1</a:t>
            </a:r>
            <a:endParaRPr lang="es-AR" sz="14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23528" y="260648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latin typeface="Calibri" pitchFamily="34" charset="0"/>
              </a:rPr>
              <a:t>4. </a:t>
            </a:r>
            <a:r>
              <a:rPr lang="es-AR" b="1" dirty="0" smtClean="0">
                <a:latin typeface="Calibri" pitchFamily="34" charset="0"/>
              </a:rPr>
              <a:t>Recomendar </a:t>
            </a:r>
            <a:r>
              <a:rPr lang="es-AR" b="1" dirty="0">
                <a:latin typeface="Calibri" pitchFamily="34" charset="0"/>
              </a:rPr>
              <a:t>y justificar que especie de las tres sugeridas podría implantarse y con que técnicas de manejo para cada </a:t>
            </a:r>
            <a:r>
              <a:rPr lang="es-AR" b="1" u="sng" dirty="0">
                <a:latin typeface="Calibri" pitchFamily="34" charset="0"/>
              </a:rPr>
              <a:t>Unidad Taxonómica. </a:t>
            </a:r>
            <a:endParaRPr lang="es-AR" u="sng" dirty="0">
              <a:latin typeface="Calibri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539552" y="6093296"/>
            <a:ext cx="5581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err="1" smtClean="0">
                <a:latin typeface="Calibri" pitchFamily="34" charset="0"/>
              </a:rPr>
              <a:t>Suelos</a:t>
            </a:r>
            <a:r>
              <a:rPr lang="pt-BR" sz="1400" dirty="0" smtClean="0">
                <a:latin typeface="Calibri" pitchFamily="34" charset="0"/>
              </a:rPr>
              <a:t> </a:t>
            </a:r>
            <a:r>
              <a:rPr lang="pt-BR" sz="1400" dirty="0">
                <a:latin typeface="Calibri" pitchFamily="34" charset="0"/>
              </a:rPr>
              <a:t>poço profundos, sobre </a:t>
            </a:r>
            <a:r>
              <a:rPr lang="pt-BR" sz="1400" dirty="0" err="1" smtClean="0">
                <a:latin typeface="Calibri" pitchFamily="34" charset="0"/>
              </a:rPr>
              <a:t>pendientes</a:t>
            </a:r>
            <a:endParaRPr lang="pt-BR" sz="1400" dirty="0" smtClean="0">
              <a:latin typeface="Calibri" pitchFamily="34" charset="0"/>
            </a:endParaRPr>
          </a:p>
          <a:p>
            <a:r>
              <a:rPr lang="pt-BR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N</a:t>
            </a:r>
            <a:endParaRPr lang="es-AR" b="1" dirty="0">
              <a:solidFill>
                <a:schemeClr val="bg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347864" y="908720"/>
            <a:ext cx="1041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  <a:latin typeface="Calibri" pitchFamily="34" charset="0"/>
              </a:rPr>
              <a:t>UTrd-5</a:t>
            </a:r>
            <a:endParaRPr lang="es-AR" sz="2400" dirty="0">
              <a:solidFill>
                <a:srgbClr val="FF0000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323528" y="1340768"/>
            <a:ext cx="79208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  <a:latin typeface="Calibri" pitchFamily="34" charset="0"/>
              </a:rPr>
              <a:t>- </a:t>
            </a:r>
            <a:r>
              <a:rPr lang="es-ES" sz="2000" b="1" dirty="0" err="1" smtClean="0">
                <a:solidFill>
                  <a:srgbClr val="FF0000"/>
                </a:solidFill>
                <a:latin typeface="Calibri" pitchFamily="34" charset="0"/>
              </a:rPr>
              <a:t>Kandiudultes</a:t>
            </a:r>
            <a:r>
              <a:rPr lang="es-ES" sz="2000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s-ES" sz="2000" b="1" dirty="0" err="1" smtClean="0">
                <a:solidFill>
                  <a:srgbClr val="FF0000"/>
                </a:solidFill>
                <a:latin typeface="Calibri" pitchFamily="34" charset="0"/>
              </a:rPr>
              <a:t>rodicos</a:t>
            </a:r>
            <a:r>
              <a:rPr lang="es-ES" sz="2000" b="1" dirty="0" smtClean="0">
                <a:solidFill>
                  <a:srgbClr val="FF0000"/>
                </a:solidFill>
                <a:latin typeface="Calibri" pitchFamily="34" charset="0"/>
              </a:rPr>
              <a:t> (50%) </a:t>
            </a:r>
            <a:r>
              <a:rPr lang="es-ES" dirty="0" smtClean="0">
                <a:latin typeface="Calibri" pitchFamily="34" charset="0"/>
              </a:rPr>
              <a:t>Orden: </a:t>
            </a:r>
            <a:r>
              <a:rPr lang="es-ES" dirty="0" err="1" smtClean="0">
                <a:latin typeface="Calibri" pitchFamily="34" charset="0"/>
              </a:rPr>
              <a:t>Ultisol</a:t>
            </a:r>
            <a:r>
              <a:rPr lang="es-ES" dirty="0" smtClean="0">
                <a:latin typeface="Calibri" pitchFamily="34" charset="0"/>
              </a:rPr>
              <a:t>- Suborden: </a:t>
            </a:r>
            <a:r>
              <a:rPr lang="es-ES" dirty="0" err="1" smtClean="0">
                <a:latin typeface="Calibri" pitchFamily="34" charset="0"/>
              </a:rPr>
              <a:t>Udultes</a:t>
            </a:r>
            <a:r>
              <a:rPr lang="es-ES" dirty="0" smtClean="0">
                <a:latin typeface="Calibri" pitchFamily="34" charset="0"/>
              </a:rPr>
              <a:t>- (pagina 135)</a:t>
            </a:r>
            <a:endParaRPr lang="es-AR" dirty="0">
              <a:latin typeface="Calibri" pitchFamily="34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251520" y="1720840"/>
            <a:ext cx="856895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dirty="0" smtClean="0">
                <a:latin typeface="Calibri" pitchFamily="34" charset="0"/>
              </a:rPr>
              <a:t>Integran el grupo de suelos denominados “tierra colorada” cubren una importante superficie en la provincia. Secuencia de horizontes: A1, B1, B2, B3. El A1 baja saturación de bases. Son suelos profundos, bien drenados, muy fuertemente ácidos con valores de Al intercambiable muy elevado en profundidad. Tienen un horizonte B </a:t>
            </a:r>
            <a:r>
              <a:rPr lang="es-ES" sz="1400" dirty="0" err="1" smtClean="0">
                <a:latin typeface="Calibri" pitchFamily="34" charset="0"/>
              </a:rPr>
              <a:t>argílico</a:t>
            </a:r>
            <a:r>
              <a:rPr lang="es-ES" sz="1400" dirty="0" smtClean="0">
                <a:latin typeface="Calibri" pitchFamily="34" charset="0"/>
              </a:rPr>
              <a:t> o </a:t>
            </a:r>
            <a:r>
              <a:rPr lang="es-ES" sz="1400" dirty="0" err="1" smtClean="0">
                <a:latin typeface="Calibri" pitchFamily="34" charset="0"/>
              </a:rPr>
              <a:t>Kándico</a:t>
            </a:r>
            <a:r>
              <a:rPr lang="es-ES" sz="1400" dirty="0" smtClean="0">
                <a:latin typeface="Calibri" pitchFamily="34" charset="0"/>
              </a:rPr>
              <a:t>. </a:t>
            </a:r>
            <a:r>
              <a:rPr lang="es-ES" sz="1400" u="sng" dirty="0" smtClean="0">
                <a:latin typeface="Calibri" pitchFamily="34" charset="0"/>
              </a:rPr>
              <a:t>Limitante principal</a:t>
            </a:r>
            <a:r>
              <a:rPr lang="es-ES" sz="1400" dirty="0" smtClean="0">
                <a:latin typeface="Calibri" pitchFamily="34" charset="0"/>
              </a:rPr>
              <a:t>: pendientes, baja fertilidad natural, que restringe la elección de cultivos agrícolas comunes y muy aptos para la forestación</a:t>
            </a:r>
            <a:r>
              <a:rPr lang="es-ES" dirty="0" smtClean="0">
                <a:latin typeface="Calibri" pitchFamily="34" charset="0"/>
              </a:rPr>
              <a:t>.</a:t>
            </a:r>
            <a:endParaRPr lang="es-AR" dirty="0" smtClean="0">
              <a:latin typeface="Calibri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323528" y="2924944"/>
            <a:ext cx="86409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A1 </a:t>
            </a:r>
            <a:r>
              <a:rPr lang="es-AR" b="1" dirty="0" smtClean="0">
                <a:latin typeface="Calibri" pitchFamily="34" charset="0"/>
              </a:rPr>
              <a:t>Sin limitaciones para la mecanización de las tareas de implantación y aprovechamiento. Es apta para la forestación con todas las especies tradicionales, especialmente las exigentes en profundidad. En pendientes superiores al 8 % se deberán aplicar prácticas de prevención y control de erosión especialmente durante la etapa de plantación.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251520" y="4365104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  <a:latin typeface="Calibri" pitchFamily="34" charset="0"/>
              </a:rPr>
              <a:t>- </a:t>
            </a:r>
            <a:r>
              <a:rPr lang="es-ES" b="1" dirty="0" err="1" smtClean="0">
                <a:solidFill>
                  <a:srgbClr val="FF0000"/>
                </a:solidFill>
                <a:latin typeface="Calibri" pitchFamily="34" charset="0"/>
              </a:rPr>
              <a:t>Kandiudalfes</a:t>
            </a:r>
            <a:r>
              <a:rPr lang="es-E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s-ES" b="1" dirty="0" err="1" smtClean="0">
                <a:solidFill>
                  <a:srgbClr val="FF0000"/>
                </a:solidFill>
                <a:latin typeface="Calibri" pitchFamily="34" charset="0"/>
              </a:rPr>
              <a:t>rodico</a:t>
            </a:r>
            <a:r>
              <a:rPr lang="es-ES" b="1" dirty="0" smtClean="0">
                <a:solidFill>
                  <a:srgbClr val="FF0000"/>
                </a:solidFill>
                <a:latin typeface="Calibri" pitchFamily="34" charset="0"/>
              </a:rPr>
              <a:t> (40%) </a:t>
            </a:r>
            <a:r>
              <a:rPr lang="es-ES" dirty="0" smtClean="0">
                <a:latin typeface="Calibri" pitchFamily="34" charset="0"/>
              </a:rPr>
              <a:t>Orden: </a:t>
            </a:r>
            <a:r>
              <a:rPr lang="es-ES" dirty="0" err="1" smtClean="0">
                <a:latin typeface="Calibri" pitchFamily="34" charset="0"/>
              </a:rPr>
              <a:t>Alfisol</a:t>
            </a:r>
            <a:r>
              <a:rPr lang="es-ES" dirty="0" smtClean="0">
                <a:latin typeface="Calibri" pitchFamily="34" charset="0"/>
              </a:rPr>
              <a:t> Suborden: </a:t>
            </a:r>
            <a:r>
              <a:rPr lang="es-ES" dirty="0" err="1" smtClean="0">
                <a:latin typeface="Calibri" pitchFamily="34" charset="0"/>
              </a:rPr>
              <a:t>Udalfes</a:t>
            </a:r>
            <a:r>
              <a:rPr lang="es-ES" dirty="0" smtClean="0">
                <a:latin typeface="Calibri" pitchFamily="34" charset="0"/>
              </a:rPr>
              <a:t>. (</a:t>
            </a:r>
            <a:r>
              <a:rPr lang="es-ES" dirty="0" err="1" smtClean="0">
                <a:latin typeface="Calibri" pitchFamily="34" charset="0"/>
              </a:rPr>
              <a:t>pag</a:t>
            </a:r>
            <a:r>
              <a:rPr lang="es-ES" dirty="0" smtClean="0">
                <a:latin typeface="Calibri" pitchFamily="34" charset="0"/>
              </a:rPr>
              <a:t> 125)</a:t>
            </a:r>
            <a:endParaRPr lang="es-AR" dirty="0">
              <a:latin typeface="Calibri" pitchFamily="34" charset="0"/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323528" y="4725144"/>
            <a:ext cx="84249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dirty="0" smtClean="0">
                <a:latin typeface="Calibri" pitchFamily="34" charset="0"/>
              </a:rPr>
              <a:t>Son bien drenados, muy profundos, ácidos, con buenas condiciones físicas para el desarrollo radicular, de mediana a alta fertilidad química. Severas limitaciones para cultivos comunes y moderadamente aptos para cultivos perennes. Muy aptos para forestal.</a:t>
            </a:r>
            <a:endParaRPr lang="es-AR" sz="1400" dirty="0">
              <a:latin typeface="Calibri" pitchFamily="34" charset="0"/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683568" y="544522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A1</a:t>
            </a:r>
            <a:endParaRPr lang="es-AR" b="1" dirty="0">
              <a:solidFill>
                <a:schemeClr val="bg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251520" y="5733256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  <a:latin typeface="Calibri" pitchFamily="34" charset="0"/>
              </a:rPr>
              <a:t>-</a:t>
            </a:r>
            <a:r>
              <a:rPr lang="pt-BR" b="1" dirty="0" err="1" smtClean="0">
                <a:solidFill>
                  <a:srgbClr val="FF0000"/>
                </a:solidFill>
                <a:latin typeface="Calibri" pitchFamily="34" charset="0"/>
              </a:rPr>
              <a:t>Hapludoles</a:t>
            </a:r>
            <a:r>
              <a:rPr lang="pt-BR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pt-BR" b="1" dirty="0" err="1" smtClean="0">
                <a:solidFill>
                  <a:srgbClr val="FF0000"/>
                </a:solidFill>
                <a:latin typeface="Calibri" pitchFamily="34" charset="0"/>
              </a:rPr>
              <a:t>énticos</a:t>
            </a:r>
            <a:r>
              <a:rPr lang="pt-BR" b="1" dirty="0" smtClean="0">
                <a:solidFill>
                  <a:srgbClr val="FF0000"/>
                </a:solidFill>
                <a:latin typeface="Calibri" pitchFamily="34" charset="0"/>
              </a:rPr>
              <a:t> (10%) </a:t>
            </a:r>
            <a:r>
              <a:rPr lang="pt-BR" dirty="0" err="1" smtClean="0">
                <a:latin typeface="Calibri" pitchFamily="34" charset="0"/>
              </a:rPr>
              <a:t>Orden</a:t>
            </a:r>
            <a:r>
              <a:rPr lang="pt-BR" dirty="0" smtClean="0">
                <a:latin typeface="Calibri" pitchFamily="34" charset="0"/>
              </a:rPr>
              <a:t>: </a:t>
            </a:r>
            <a:r>
              <a:rPr lang="pt-BR" dirty="0" err="1" smtClean="0">
                <a:latin typeface="Calibri" pitchFamily="34" charset="0"/>
              </a:rPr>
              <a:t>Molisol-Suborden</a:t>
            </a:r>
            <a:r>
              <a:rPr lang="pt-BR" dirty="0" smtClean="0">
                <a:latin typeface="Calibri" pitchFamily="34" charset="0"/>
              </a:rPr>
              <a:t>: </a:t>
            </a:r>
            <a:r>
              <a:rPr lang="pt-BR" dirty="0" err="1" smtClean="0">
                <a:latin typeface="Calibri" pitchFamily="34" charset="0"/>
              </a:rPr>
              <a:t>Hapludol</a:t>
            </a:r>
            <a:r>
              <a:rPr lang="pt-BR" dirty="0" smtClean="0">
                <a:latin typeface="Calibri" pitchFamily="34" charset="0"/>
              </a:rPr>
              <a:t> (pagina 132)</a:t>
            </a:r>
            <a:endParaRPr lang="es-AR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2" grpId="0"/>
      <p:bldP spid="1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827584" y="5380672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A1</a:t>
            </a:r>
            <a:endParaRPr lang="es-AR" b="1" dirty="0">
              <a:solidFill>
                <a:schemeClr val="bg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3419872" y="260648"/>
            <a:ext cx="10201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 err="1">
                <a:solidFill>
                  <a:srgbClr val="FF0000"/>
                </a:solidFill>
                <a:latin typeface="Calibri" pitchFamily="34" charset="0"/>
              </a:rPr>
              <a:t>EOtc</a:t>
            </a:r>
            <a:r>
              <a:rPr lang="pt-BR" sz="2400" b="1" dirty="0">
                <a:solidFill>
                  <a:srgbClr val="FF0000"/>
                </a:solidFill>
                <a:latin typeface="Calibri" pitchFamily="34" charset="0"/>
              </a:rPr>
              <a:t>-4</a:t>
            </a:r>
            <a:endParaRPr lang="es-AR" sz="24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467544" y="764704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pt-BR" b="1" dirty="0" err="1" smtClean="0">
                <a:solidFill>
                  <a:srgbClr val="FF0000"/>
                </a:solidFill>
                <a:latin typeface="Calibri" pitchFamily="34" charset="0"/>
              </a:rPr>
              <a:t>Udortentes</a:t>
            </a:r>
            <a:r>
              <a:rPr lang="pt-BR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pt-BR" b="1" dirty="0" err="1" smtClean="0">
                <a:solidFill>
                  <a:srgbClr val="FF0000"/>
                </a:solidFill>
                <a:latin typeface="Calibri" pitchFamily="34" charset="0"/>
              </a:rPr>
              <a:t>tipicos</a:t>
            </a:r>
            <a:r>
              <a:rPr lang="pt-BR" b="1" dirty="0" smtClean="0">
                <a:solidFill>
                  <a:srgbClr val="FF0000"/>
                </a:solidFill>
                <a:latin typeface="Calibri" pitchFamily="34" charset="0"/>
              </a:rPr>
              <a:t> (40%) </a:t>
            </a:r>
            <a:r>
              <a:rPr lang="pt-BR" dirty="0" err="1" smtClean="0">
                <a:latin typeface="Calibri" pitchFamily="34" charset="0"/>
              </a:rPr>
              <a:t>Orden</a:t>
            </a:r>
            <a:r>
              <a:rPr lang="pt-BR" dirty="0" smtClean="0">
                <a:latin typeface="Calibri" pitchFamily="34" charset="0"/>
              </a:rPr>
              <a:t>: </a:t>
            </a:r>
            <a:r>
              <a:rPr lang="pt-BR" dirty="0" err="1" smtClean="0">
                <a:latin typeface="Calibri" pitchFamily="34" charset="0"/>
              </a:rPr>
              <a:t>Entisol</a:t>
            </a:r>
            <a:r>
              <a:rPr lang="pt-BR" dirty="0" smtClean="0">
                <a:latin typeface="Calibri" pitchFamily="34" charset="0"/>
              </a:rPr>
              <a:t> </a:t>
            </a:r>
            <a:r>
              <a:rPr lang="pt-BR" dirty="0" err="1" smtClean="0">
                <a:latin typeface="Calibri" pitchFamily="34" charset="0"/>
              </a:rPr>
              <a:t>Suborden</a:t>
            </a:r>
            <a:r>
              <a:rPr lang="pt-BR" dirty="0" smtClean="0">
                <a:latin typeface="Calibri" pitchFamily="34" charset="0"/>
              </a:rPr>
              <a:t>: </a:t>
            </a:r>
            <a:r>
              <a:rPr lang="pt-BR" dirty="0" err="1" smtClean="0">
                <a:latin typeface="Calibri" pitchFamily="34" charset="0"/>
              </a:rPr>
              <a:t>Ortentes</a:t>
            </a:r>
            <a:r>
              <a:rPr lang="pt-BR" dirty="0" smtClean="0">
                <a:latin typeface="Calibri" pitchFamily="34" charset="0"/>
              </a:rPr>
              <a:t> (pagina 127)</a:t>
            </a:r>
          </a:p>
        </p:txBody>
      </p:sp>
      <p:sp>
        <p:nvSpPr>
          <p:cNvPr id="6" name="5 Rectángulo"/>
          <p:cNvSpPr/>
          <p:nvPr/>
        </p:nvSpPr>
        <p:spPr>
          <a:xfrm>
            <a:off x="755576" y="1124744"/>
            <a:ext cx="336952" cy="367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N</a:t>
            </a:r>
            <a:endParaRPr lang="es-AR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539552" y="1556792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s-ES" b="1" dirty="0" err="1" smtClean="0">
                <a:solidFill>
                  <a:srgbClr val="FF0000"/>
                </a:solidFill>
                <a:latin typeface="Calibri" pitchFamily="34" charset="0"/>
              </a:rPr>
              <a:t>Hapludoles</a:t>
            </a:r>
            <a:r>
              <a:rPr lang="es-E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s-ES" b="1" dirty="0" err="1" smtClean="0">
                <a:solidFill>
                  <a:srgbClr val="FF0000"/>
                </a:solidFill>
                <a:latin typeface="Calibri" pitchFamily="34" charset="0"/>
              </a:rPr>
              <a:t>énticos</a:t>
            </a:r>
            <a:r>
              <a:rPr lang="es-ES" b="1" dirty="0" smtClean="0">
                <a:solidFill>
                  <a:srgbClr val="FF0000"/>
                </a:solidFill>
                <a:latin typeface="Calibri" pitchFamily="34" charset="0"/>
              </a:rPr>
              <a:t> (20%)</a:t>
            </a:r>
            <a:r>
              <a:rPr lang="es-ES" b="1" dirty="0" smtClean="0">
                <a:latin typeface="Calibri" pitchFamily="34" charset="0"/>
              </a:rPr>
              <a:t> Orden: </a:t>
            </a:r>
            <a:r>
              <a:rPr lang="es-ES" dirty="0" smtClean="0">
                <a:latin typeface="Calibri" pitchFamily="34" charset="0"/>
              </a:rPr>
              <a:t>Molisol Suborden: </a:t>
            </a:r>
            <a:r>
              <a:rPr lang="es-ES" dirty="0" err="1" smtClean="0">
                <a:latin typeface="Calibri" pitchFamily="34" charset="0"/>
              </a:rPr>
              <a:t>Hapludol</a:t>
            </a:r>
            <a:r>
              <a:rPr lang="es-ES" dirty="0" smtClean="0">
                <a:latin typeface="Calibri" pitchFamily="34" charset="0"/>
              </a:rPr>
              <a:t> (pagina 132) Descripto arriba</a:t>
            </a:r>
          </a:p>
        </p:txBody>
      </p:sp>
      <p:sp>
        <p:nvSpPr>
          <p:cNvPr id="8" name="7 Rectángulo"/>
          <p:cNvSpPr/>
          <p:nvPr/>
        </p:nvSpPr>
        <p:spPr>
          <a:xfrm>
            <a:off x="683568" y="2204864"/>
            <a:ext cx="3369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N</a:t>
            </a:r>
            <a:endParaRPr lang="es-AR" b="1" dirty="0">
              <a:solidFill>
                <a:schemeClr val="bg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539552" y="2564904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Calibri" pitchFamily="34" charset="0"/>
              </a:rPr>
              <a:t>-</a:t>
            </a:r>
            <a:r>
              <a:rPr lang="es-ES" b="1" dirty="0" err="1" smtClean="0">
                <a:solidFill>
                  <a:srgbClr val="FF0000"/>
                </a:solidFill>
                <a:latin typeface="Calibri" pitchFamily="34" charset="0"/>
              </a:rPr>
              <a:t>Eutrocreptes</a:t>
            </a:r>
            <a:r>
              <a:rPr lang="es-E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s-ES" b="1" dirty="0" err="1" smtClean="0">
                <a:solidFill>
                  <a:srgbClr val="FF0000"/>
                </a:solidFill>
                <a:latin typeface="Calibri" pitchFamily="34" charset="0"/>
              </a:rPr>
              <a:t>districos</a:t>
            </a:r>
            <a:r>
              <a:rPr lang="es-ES" b="1" dirty="0" smtClean="0">
                <a:solidFill>
                  <a:srgbClr val="FF0000"/>
                </a:solidFill>
                <a:latin typeface="Calibri" pitchFamily="34" charset="0"/>
              </a:rPr>
              <a:t> (20%) </a:t>
            </a:r>
            <a:r>
              <a:rPr lang="es-ES" dirty="0" smtClean="0">
                <a:latin typeface="Calibri" pitchFamily="34" charset="0"/>
              </a:rPr>
              <a:t>Orden: </a:t>
            </a:r>
            <a:r>
              <a:rPr lang="es-ES" dirty="0" err="1" smtClean="0">
                <a:latin typeface="Calibri" pitchFamily="34" charset="0"/>
              </a:rPr>
              <a:t>Inceptisol</a:t>
            </a:r>
            <a:r>
              <a:rPr lang="es-ES" dirty="0" smtClean="0">
                <a:latin typeface="Calibri" pitchFamily="34" charset="0"/>
              </a:rPr>
              <a:t> Suborden: </a:t>
            </a:r>
            <a:r>
              <a:rPr lang="es-ES" dirty="0" err="1" smtClean="0">
                <a:latin typeface="Calibri" pitchFamily="34" charset="0"/>
              </a:rPr>
              <a:t>Ocreptes</a:t>
            </a:r>
            <a:r>
              <a:rPr lang="es-ES" dirty="0" smtClean="0">
                <a:latin typeface="Calibri" pitchFamily="34" charset="0"/>
              </a:rPr>
              <a:t> (</a:t>
            </a:r>
            <a:r>
              <a:rPr lang="es-ES" dirty="0" err="1" smtClean="0">
                <a:latin typeface="Calibri" pitchFamily="34" charset="0"/>
              </a:rPr>
              <a:t>pag</a:t>
            </a:r>
            <a:r>
              <a:rPr lang="es-ES" dirty="0" smtClean="0">
                <a:latin typeface="Calibri" pitchFamily="34" charset="0"/>
              </a:rPr>
              <a:t> 129-130)</a:t>
            </a:r>
            <a:endParaRPr lang="es-AR" dirty="0">
              <a:latin typeface="Calibri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611560" y="2924944"/>
            <a:ext cx="7704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dirty="0" smtClean="0">
                <a:latin typeface="Calibri" pitchFamily="34" charset="0"/>
              </a:rPr>
              <a:t>Presenta alta saturación de bases. Son bien drenados, </a:t>
            </a:r>
            <a:r>
              <a:rPr lang="es-ES" sz="1400" b="1" dirty="0" smtClean="0">
                <a:latin typeface="Calibri" pitchFamily="34" charset="0"/>
              </a:rPr>
              <a:t>moderadamente profundos</a:t>
            </a:r>
            <a:r>
              <a:rPr lang="es-ES" sz="1400" dirty="0" smtClean="0">
                <a:latin typeface="Calibri" pitchFamily="34" charset="0"/>
              </a:rPr>
              <a:t>, con moderadamente </a:t>
            </a:r>
            <a:r>
              <a:rPr lang="es-ES" sz="1400" dirty="0" err="1" smtClean="0">
                <a:latin typeface="Calibri" pitchFamily="34" charset="0"/>
              </a:rPr>
              <a:t>pedregosidad</a:t>
            </a:r>
            <a:r>
              <a:rPr lang="es-ES" sz="1400" dirty="0" smtClean="0">
                <a:latin typeface="Calibri" pitchFamily="34" charset="0"/>
              </a:rPr>
              <a:t> y elevada fertilidad química. </a:t>
            </a:r>
            <a:endParaRPr lang="es-AR" sz="1400" dirty="0">
              <a:latin typeface="Calibri" pitchFamily="34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611560" y="3501008"/>
            <a:ext cx="7560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A2s</a:t>
            </a:r>
            <a:r>
              <a:rPr lang="pt-BR" b="1" dirty="0" smtClean="0">
                <a:latin typeface="Calibri" pitchFamily="34" charset="0"/>
              </a:rPr>
              <a:t>:</a:t>
            </a:r>
            <a:r>
              <a:rPr lang="pt-BR" dirty="0" smtClean="0">
                <a:latin typeface="Calibri" pitchFamily="34" charset="0"/>
              </a:rPr>
              <a:t> principalmente </a:t>
            </a:r>
            <a:r>
              <a:rPr lang="pt-BR" i="1" dirty="0" err="1" smtClean="0">
                <a:latin typeface="Calibri" pitchFamily="34" charset="0"/>
              </a:rPr>
              <a:t>Pinus</a:t>
            </a:r>
            <a:r>
              <a:rPr lang="pt-BR" i="1" dirty="0" smtClean="0">
                <a:latin typeface="Calibri" pitchFamily="34" charset="0"/>
              </a:rPr>
              <a:t> </a:t>
            </a:r>
            <a:r>
              <a:rPr lang="pt-BR" i="1" dirty="0" err="1" smtClean="0">
                <a:latin typeface="Calibri" pitchFamily="34" charset="0"/>
              </a:rPr>
              <a:t>elliottii</a:t>
            </a:r>
            <a:r>
              <a:rPr lang="pt-BR" i="1" dirty="0" smtClean="0">
                <a:latin typeface="Calibri" pitchFamily="34" charset="0"/>
              </a:rPr>
              <a:t> y </a:t>
            </a:r>
            <a:r>
              <a:rPr lang="pt-BR" i="1" dirty="0" err="1" smtClean="0">
                <a:latin typeface="Calibri" pitchFamily="34" charset="0"/>
              </a:rPr>
              <a:t>Pinus</a:t>
            </a:r>
            <a:r>
              <a:rPr lang="pt-BR" i="1" dirty="0" smtClean="0">
                <a:latin typeface="Calibri" pitchFamily="34" charset="0"/>
              </a:rPr>
              <a:t> </a:t>
            </a:r>
            <a:r>
              <a:rPr lang="pt-BR" i="1" dirty="0" err="1" smtClean="0">
                <a:latin typeface="Calibri" pitchFamily="34" charset="0"/>
              </a:rPr>
              <a:t>taeda</a:t>
            </a:r>
            <a:r>
              <a:rPr lang="pt-BR" dirty="0" smtClean="0">
                <a:latin typeface="Calibri" pitchFamily="34" charset="0"/>
              </a:rPr>
              <a:t>. </a:t>
            </a:r>
            <a:r>
              <a:rPr lang="es-AR" dirty="0" smtClean="0">
                <a:latin typeface="Calibri" pitchFamily="34" charset="0"/>
              </a:rPr>
              <a:t>Se pueden plantar especies poco exigentes en profundidad de suelo, como los pinos. No se recomienda la implantación de la </a:t>
            </a:r>
            <a:r>
              <a:rPr lang="es-AR" i="1" dirty="0" smtClean="0">
                <a:latin typeface="Calibri" pitchFamily="34" charset="0"/>
              </a:rPr>
              <a:t>Araucaria angustifolia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539552" y="4437112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Calibri" pitchFamily="34" charset="0"/>
              </a:rPr>
              <a:t>-</a:t>
            </a:r>
            <a:r>
              <a:rPr lang="es-ES" b="1" dirty="0" err="1" smtClean="0">
                <a:solidFill>
                  <a:srgbClr val="FF0000"/>
                </a:solidFill>
                <a:latin typeface="Calibri" pitchFamily="34" charset="0"/>
              </a:rPr>
              <a:t>Kandiudalfes</a:t>
            </a:r>
            <a:r>
              <a:rPr lang="es-E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s-ES" b="1" dirty="0" err="1" smtClean="0">
                <a:solidFill>
                  <a:srgbClr val="FF0000"/>
                </a:solidFill>
                <a:latin typeface="Calibri" pitchFamily="34" charset="0"/>
              </a:rPr>
              <a:t>rodicos</a:t>
            </a:r>
            <a:r>
              <a:rPr lang="es-ES" b="1" dirty="0" smtClean="0">
                <a:solidFill>
                  <a:srgbClr val="FF0000"/>
                </a:solidFill>
                <a:latin typeface="Calibri" pitchFamily="34" charset="0"/>
              </a:rPr>
              <a:t>, </a:t>
            </a:r>
            <a:r>
              <a:rPr lang="es-ES" b="1" dirty="0" err="1" smtClean="0">
                <a:solidFill>
                  <a:srgbClr val="FF0000"/>
                </a:solidFill>
                <a:latin typeface="Calibri" pitchFamily="34" charset="0"/>
              </a:rPr>
              <a:t>moderam</a:t>
            </a:r>
            <a:r>
              <a:rPr lang="es-ES" b="1" dirty="0" smtClean="0">
                <a:solidFill>
                  <a:srgbClr val="FF0000"/>
                </a:solidFill>
                <a:latin typeface="Calibri" pitchFamily="34" charset="0"/>
              </a:rPr>
              <a:t> profundos (20%) </a:t>
            </a:r>
            <a:r>
              <a:rPr lang="es-ES" dirty="0" smtClean="0">
                <a:latin typeface="Calibri" pitchFamily="34" charset="0"/>
              </a:rPr>
              <a:t>Orden: </a:t>
            </a:r>
            <a:r>
              <a:rPr lang="es-ES" dirty="0" err="1" smtClean="0">
                <a:latin typeface="Calibri" pitchFamily="34" charset="0"/>
              </a:rPr>
              <a:t>Alfisol</a:t>
            </a:r>
            <a:r>
              <a:rPr lang="es-ES" dirty="0" smtClean="0">
                <a:latin typeface="Calibri" pitchFamily="34" charset="0"/>
              </a:rPr>
              <a:t> Suborden: </a:t>
            </a:r>
            <a:r>
              <a:rPr lang="es-ES" dirty="0" err="1" smtClean="0">
                <a:latin typeface="Calibri" pitchFamily="34" charset="0"/>
              </a:rPr>
              <a:t>Udalfes</a:t>
            </a:r>
            <a:r>
              <a:rPr lang="es-ES" dirty="0" smtClean="0">
                <a:latin typeface="Calibri" pitchFamily="34" charset="0"/>
              </a:rPr>
              <a:t>. (</a:t>
            </a:r>
            <a:r>
              <a:rPr lang="es-ES" dirty="0" err="1" smtClean="0">
                <a:latin typeface="Calibri" pitchFamily="34" charset="0"/>
              </a:rPr>
              <a:t>pag</a:t>
            </a:r>
            <a:r>
              <a:rPr lang="es-ES" dirty="0" smtClean="0">
                <a:latin typeface="Calibri" pitchFamily="34" charset="0"/>
              </a:rPr>
              <a:t> 125) Descripto arriba.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0825" y="404813"/>
            <a:ext cx="813752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s-ES_tradnl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Uso del suelo</a:t>
            </a:r>
            <a:endParaRPr lang="es-A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3" name="2 Rectángulo"/>
          <p:cNvSpPr>
            <a:spLocks noChangeArrowheads="1"/>
          </p:cNvSpPr>
          <p:nvPr/>
        </p:nvSpPr>
        <p:spPr bwMode="auto">
          <a:xfrm>
            <a:off x="268288" y="1628775"/>
            <a:ext cx="855186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2800">
                <a:latin typeface="Calibri" pitchFamily="34" charset="0"/>
              </a:rPr>
              <a:t>Intervención humana que define el destino del recurso natural suelo.</a:t>
            </a:r>
          </a:p>
        </p:txBody>
      </p:sp>
      <p:sp>
        <p:nvSpPr>
          <p:cNvPr id="4" name="3 Rectángulo"/>
          <p:cNvSpPr>
            <a:spLocks noChangeArrowheads="1"/>
          </p:cNvSpPr>
          <p:nvPr/>
        </p:nvSpPr>
        <p:spPr bwMode="auto">
          <a:xfrm>
            <a:off x="179388" y="2565400"/>
            <a:ext cx="87852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3200" b="1">
                <a:latin typeface="Calibri" pitchFamily="34" charset="0"/>
              </a:rPr>
              <a:t>Tipos de  Uso</a:t>
            </a:r>
            <a:r>
              <a:rPr lang="es-ES" sz="3200">
                <a:latin typeface="Calibri" pitchFamily="34" charset="0"/>
              </a:rPr>
              <a:t> </a:t>
            </a:r>
            <a:r>
              <a:rPr lang="es-ES" sz="2400">
                <a:latin typeface="Calibri" pitchFamily="34" charset="0"/>
              </a:rPr>
              <a:t>del suelo en ambientes agropecuarios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79388" y="3141663"/>
            <a:ext cx="4375150" cy="2374900"/>
          </a:xfrm>
          <a:prstGeom prst="rect">
            <a:avLst/>
          </a:prstGeom>
        </p:spPr>
        <p:txBody>
          <a:bodyPr/>
          <a:lstStyle>
            <a:lvl1pPr marL="2730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"/>
              <a:defRPr sz="2000" kern="1200" spc="15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7688" indent="-182563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182563" algn="l" rtl="0" fontAlgn="base">
              <a:spcBef>
                <a:spcPct val="20000"/>
              </a:spcBef>
              <a:spcAft>
                <a:spcPct val="0"/>
              </a:spcAft>
              <a:buClr>
                <a:srgbClr val="08A1D9"/>
              </a:buClr>
              <a:buFont typeface="Wingdings" pitchFamily="2" charset="2"/>
              <a:buChar char="§"/>
              <a:defRPr sz="16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6963" indent="-182563" algn="l" rtl="0" fontAlgn="base">
              <a:spcBef>
                <a:spcPct val="20000"/>
              </a:spcBef>
              <a:spcAft>
                <a:spcPct val="0"/>
              </a:spcAft>
              <a:buClr>
                <a:srgbClr val="7C984A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fontAlgn="base">
              <a:spcBef>
                <a:spcPct val="20000"/>
              </a:spcBef>
              <a:spcAft>
                <a:spcPct val="0"/>
              </a:spcAft>
              <a:buClr>
                <a:srgbClr val="506E94"/>
              </a:buClr>
              <a:buFont typeface="Wingdings" pitchFamily="2" charset="2"/>
              <a:buChar char="§"/>
              <a:defRPr sz="1300" kern="1200" spc="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s-E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Agrícola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s-E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Agricola</a:t>
            </a:r>
            <a:r>
              <a:rPr lang="es-E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-ganadera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s-E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Ganadera-agrícola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s-E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Ganadera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s-E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Forestal</a:t>
            </a:r>
            <a:endParaRPr lang="es-E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2588" y="3295650"/>
            <a:ext cx="2160587" cy="161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19338" y="4941888"/>
            <a:ext cx="2098675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94488" y="4951413"/>
            <a:ext cx="2198687" cy="164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3" y="3284538"/>
            <a:ext cx="2159000" cy="326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39552" y="4509120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A3d </a:t>
            </a:r>
            <a:r>
              <a:rPr lang="es-AR" dirty="0">
                <a:latin typeface="Calibri" pitchFamily="34" charset="0"/>
              </a:rPr>
              <a:t>Aptas para el desarrollo de especies que soportan condiciones de déficit temporario de oxígeno, como los pinos, particularmente el </a:t>
            </a:r>
            <a:r>
              <a:rPr lang="es-AR" i="1" dirty="0" err="1">
                <a:latin typeface="Calibri" pitchFamily="34" charset="0"/>
              </a:rPr>
              <a:t>Pinus</a:t>
            </a:r>
            <a:r>
              <a:rPr lang="es-AR" i="1" dirty="0">
                <a:latin typeface="Calibri" pitchFamily="34" charset="0"/>
              </a:rPr>
              <a:t> </a:t>
            </a:r>
            <a:r>
              <a:rPr lang="es-AR" i="1" dirty="0" err="1">
                <a:latin typeface="Calibri" pitchFamily="34" charset="0"/>
              </a:rPr>
              <a:t>elliottii</a:t>
            </a:r>
            <a:r>
              <a:rPr lang="es-AR" i="1" dirty="0">
                <a:latin typeface="Calibri" pitchFamily="34" charset="0"/>
              </a:rPr>
              <a:t>.</a:t>
            </a:r>
            <a:r>
              <a:rPr lang="es-AR" dirty="0">
                <a:latin typeface="Calibri" pitchFamily="34" charset="0"/>
              </a:rPr>
              <a:t> No son aptas para el desarrollo de especies como araucaria, </a:t>
            </a:r>
            <a:r>
              <a:rPr lang="es-AR" dirty="0" err="1">
                <a:latin typeface="Calibri" pitchFamily="34" charset="0"/>
              </a:rPr>
              <a:t>eucalyptus</a:t>
            </a:r>
            <a:r>
              <a:rPr lang="es-AR" dirty="0">
                <a:latin typeface="Calibri" pitchFamily="34" charset="0"/>
              </a:rPr>
              <a:t>, </a:t>
            </a:r>
            <a:r>
              <a:rPr lang="es-AR" dirty="0" err="1">
                <a:latin typeface="Calibri" pitchFamily="34" charset="0"/>
              </a:rPr>
              <a:t>kiri</a:t>
            </a:r>
            <a:r>
              <a:rPr lang="es-AR" dirty="0">
                <a:latin typeface="Calibri" pitchFamily="34" charset="0"/>
              </a:rPr>
              <a:t> y paraíso</a:t>
            </a:r>
          </a:p>
          <a:p>
            <a:endParaRPr lang="es-AR" dirty="0">
              <a:latin typeface="Calibri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3635896" y="332656"/>
            <a:ext cx="9663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b="1" dirty="0">
                <a:solidFill>
                  <a:srgbClr val="FF0000"/>
                </a:solidFill>
                <a:latin typeface="Calibri" pitchFamily="34" charset="0"/>
              </a:rPr>
              <a:t>Alrd-1</a:t>
            </a:r>
            <a:endParaRPr lang="es-AR" sz="24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539552" y="836712"/>
            <a:ext cx="74888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  <a:latin typeface="Calibri" pitchFamily="34" charset="0"/>
              </a:rPr>
              <a:t>-</a:t>
            </a:r>
            <a:r>
              <a:rPr lang="es-ES" b="1" dirty="0" err="1" smtClean="0">
                <a:solidFill>
                  <a:srgbClr val="FF0000"/>
                </a:solidFill>
                <a:latin typeface="Calibri" pitchFamily="34" charset="0"/>
              </a:rPr>
              <a:t>Kandiudalfes</a:t>
            </a:r>
            <a:r>
              <a:rPr lang="es-E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s-ES" b="1" dirty="0" err="1" smtClean="0">
                <a:solidFill>
                  <a:srgbClr val="FF0000"/>
                </a:solidFill>
                <a:latin typeface="Calibri" pitchFamily="34" charset="0"/>
              </a:rPr>
              <a:t>rodicos</a:t>
            </a:r>
            <a:r>
              <a:rPr lang="es-ES" b="1" dirty="0" smtClean="0">
                <a:solidFill>
                  <a:srgbClr val="FF0000"/>
                </a:solidFill>
                <a:latin typeface="Calibri" pitchFamily="34" charset="0"/>
              </a:rPr>
              <a:t> (60%) </a:t>
            </a:r>
            <a:r>
              <a:rPr lang="es-ES" dirty="0" smtClean="0">
                <a:latin typeface="Calibri" pitchFamily="34" charset="0"/>
              </a:rPr>
              <a:t>Orden: </a:t>
            </a:r>
            <a:r>
              <a:rPr lang="es-ES" dirty="0" err="1" smtClean="0">
                <a:latin typeface="Calibri" pitchFamily="34" charset="0"/>
              </a:rPr>
              <a:t>Alfisol</a:t>
            </a:r>
            <a:r>
              <a:rPr lang="es-ES" dirty="0" smtClean="0">
                <a:latin typeface="Calibri" pitchFamily="34" charset="0"/>
              </a:rPr>
              <a:t> Suborden: </a:t>
            </a:r>
            <a:r>
              <a:rPr lang="es-ES" dirty="0" err="1" smtClean="0">
                <a:latin typeface="Calibri" pitchFamily="34" charset="0"/>
              </a:rPr>
              <a:t>Udalfes</a:t>
            </a:r>
            <a:r>
              <a:rPr lang="es-ES" dirty="0" smtClean="0">
                <a:latin typeface="Calibri" pitchFamily="34" charset="0"/>
              </a:rPr>
              <a:t>. (</a:t>
            </a:r>
            <a:r>
              <a:rPr lang="es-ES" dirty="0" err="1" smtClean="0">
                <a:latin typeface="Calibri" pitchFamily="34" charset="0"/>
              </a:rPr>
              <a:t>pag</a:t>
            </a:r>
            <a:r>
              <a:rPr lang="es-ES" dirty="0" smtClean="0">
                <a:latin typeface="Calibri" pitchFamily="34" charset="0"/>
              </a:rPr>
              <a:t> 125) Descripto arriba.</a:t>
            </a:r>
            <a:endParaRPr lang="es-AR" dirty="0" smtClean="0">
              <a:latin typeface="Calibri" pitchFamily="34" charset="0"/>
            </a:endParaRPr>
          </a:p>
          <a:p>
            <a:r>
              <a:rPr lang="es-ES" b="1" dirty="0" smtClean="0">
                <a:latin typeface="Calibri" pitchFamily="34" charset="0"/>
              </a:rPr>
              <a:t> </a:t>
            </a:r>
            <a:r>
              <a:rPr lang="es-ES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A1</a:t>
            </a:r>
          </a:p>
        </p:txBody>
      </p:sp>
      <p:sp>
        <p:nvSpPr>
          <p:cNvPr id="5" name="4 Rectángulo"/>
          <p:cNvSpPr/>
          <p:nvPr/>
        </p:nvSpPr>
        <p:spPr>
          <a:xfrm>
            <a:off x="611560" y="2060848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  <a:latin typeface="Calibri" pitchFamily="34" charset="0"/>
              </a:rPr>
              <a:t>-</a:t>
            </a:r>
            <a:r>
              <a:rPr lang="es-ES" b="1" dirty="0" err="1" smtClean="0">
                <a:solidFill>
                  <a:srgbClr val="FF0000"/>
                </a:solidFill>
                <a:latin typeface="Calibri" pitchFamily="34" charset="0"/>
              </a:rPr>
              <a:t>Distrocreptes</a:t>
            </a:r>
            <a:r>
              <a:rPr lang="es-ES" b="1" dirty="0" smtClean="0">
                <a:solidFill>
                  <a:srgbClr val="FF0000"/>
                </a:solidFill>
                <a:latin typeface="Calibri" pitchFamily="34" charset="0"/>
              </a:rPr>
              <a:t> líticos (20%) </a:t>
            </a:r>
            <a:r>
              <a:rPr lang="es-ES" dirty="0" smtClean="0">
                <a:latin typeface="Calibri" pitchFamily="34" charset="0"/>
              </a:rPr>
              <a:t>Orden </a:t>
            </a:r>
            <a:r>
              <a:rPr lang="es-ES" dirty="0" err="1" smtClean="0">
                <a:latin typeface="Calibri" pitchFamily="34" charset="0"/>
              </a:rPr>
              <a:t>Inceptisol</a:t>
            </a:r>
            <a:r>
              <a:rPr lang="es-ES" dirty="0" smtClean="0">
                <a:latin typeface="Calibri" pitchFamily="34" charset="0"/>
              </a:rPr>
              <a:t> Suborden: </a:t>
            </a:r>
            <a:r>
              <a:rPr lang="es-ES" dirty="0" err="1" smtClean="0">
                <a:latin typeface="Calibri" pitchFamily="34" charset="0"/>
              </a:rPr>
              <a:t>Ocreptes</a:t>
            </a:r>
            <a:r>
              <a:rPr lang="es-ES" dirty="0" smtClean="0">
                <a:latin typeface="Calibri" pitchFamily="34" charset="0"/>
              </a:rPr>
              <a:t> (pagina 129)</a:t>
            </a:r>
            <a:endParaRPr lang="es-AR" dirty="0"/>
          </a:p>
        </p:txBody>
      </p:sp>
      <p:sp>
        <p:nvSpPr>
          <p:cNvPr id="6" name="5 Rectángulo"/>
          <p:cNvSpPr/>
          <p:nvPr/>
        </p:nvSpPr>
        <p:spPr>
          <a:xfrm>
            <a:off x="683568" y="2492896"/>
            <a:ext cx="3898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N </a:t>
            </a:r>
            <a:endParaRPr lang="es-AR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539552" y="3140968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  <a:latin typeface="Calibri" pitchFamily="34" charset="0"/>
              </a:rPr>
              <a:t>-</a:t>
            </a:r>
            <a:r>
              <a:rPr lang="es-ES" b="1" dirty="0" err="1" smtClean="0">
                <a:solidFill>
                  <a:srgbClr val="FF0000"/>
                </a:solidFill>
                <a:latin typeface="Calibri" pitchFamily="34" charset="0"/>
              </a:rPr>
              <a:t>Haplacueptes</a:t>
            </a:r>
            <a:r>
              <a:rPr lang="es-E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s-ES" b="1" dirty="0" err="1" smtClean="0">
                <a:solidFill>
                  <a:srgbClr val="FF0000"/>
                </a:solidFill>
                <a:latin typeface="Calibri" pitchFamily="34" charset="0"/>
              </a:rPr>
              <a:t>humicos</a:t>
            </a:r>
            <a:r>
              <a:rPr lang="es-ES" b="1" dirty="0" smtClean="0">
                <a:solidFill>
                  <a:srgbClr val="FF0000"/>
                </a:solidFill>
                <a:latin typeface="Calibri" pitchFamily="34" charset="0"/>
              </a:rPr>
              <a:t> (20%) </a:t>
            </a:r>
            <a:r>
              <a:rPr lang="es-ES" dirty="0" smtClean="0">
                <a:latin typeface="Calibri" pitchFamily="34" charset="0"/>
              </a:rPr>
              <a:t>Orden </a:t>
            </a:r>
            <a:r>
              <a:rPr lang="es-ES" dirty="0" err="1" smtClean="0">
                <a:latin typeface="Calibri" pitchFamily="34" charset="0"/>
              </a:rPr>
              <a:t>Inceptisol</a:t>
            </a:r>
            <a:r>
              <a:rPr lang="es-ES" dirty="0" smtClean="0">
                <a:latin typeface="Calibri" pitchFamily="34" charset="0"/>
              </a:rPr>
              <a:t> Suborden: </a:t>
            </a:r>
            <a:r>
              <a:rPr lang="es-ES" dirty="0" err="1" smtClean="0">
                <a:latin typeface="Calibri" pitchFamily="34" charset="0"/>
              </a:rPr>
              <a:t>Acueptes</a:t>
            </a:r>
            <a:r>
              <a:rPr lang="es-ES" dirty="0" smtClean="0">
                <a:latin typeface="Calibri" pitchFamily="34" charset="0"/>
              </a:rPr>
              <a:t>  (</a:t>
            </a:r>
            <a:r>
              <a:rPr lang="es-ES" dirty="0" err="1" smtClean="0">
                <a:latin typeface="Calibri" pitchFamily="34" charset="0"/>
              </a:rPr>
              <a:t>pag</a:t>
            </a:r>
            <a:r>
              <a:rPr lang="es-ES" dirty="0" smtClean="0">
                <a:latin typeface="Calibri" pitchFamily="34" charset="0"/>
              </a:rPr>
              <a:t>. 128)</a:t>
            </a:r>
            <a:endParaRPr lang="es-AR" dirty="0">
              <a:latin typeface="Calibri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611560" y="3717032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Calibri" pitchFamily="34" charset="0"/>
              </a:rPr>
              <a:t>Son suelos someros, </a:t>
            </a:r>
            <a:r>
              <a:rPr lang="es-ES" b="1" dirty="0" smtClean="0">
                <a:latin typeface="Calibri" pitchFamily="34" charset="0"/>
              </a:rPr>
              <a:t>imperfectamente drenados, anegables</a:t>
            </a:r>
            <a:r>
              <a:rPr lang="es-ES" dirty="0" smtClean="0">
                <a:latin typeface="Calibri" pitchFamily="34" charset="0"/>
              </a:rPr>
              <a:t>, fuertemente ácidos, y con altos tenores de aluminio.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11560" y="3861048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  <a:latin typeface="Calibri" pitchFamily="34" charset="0"/>
              </a:rPr>
              <a:t>-</a:t>
            </a:r>
            <a:r>
              <a:rPr lang="es-ES" b="1" dirty="0" err="1" smtClean="0">
                <a:solidFill>
                  <a:srgbClr val="FF0000"/>
                </a:solidFill>
                <a:latin typeface="Calibri" pitchFamily="34" charset="0"/>
              </a:rPr>
              <a:t>Kandiudultes</a:t>
            </a:r>
            <a:r>
              <a:rPr lang="es-E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s-ES" b="1" dirty="0" err="1">
                <a:solidFill>
                  <a:srgbClr val="FF0000"/>
                </a:solidFill>
                <a:latin typeface="Calibri" pitchFamily="34" charset="0"/>
              </a:rPr>
              <a:t>rodicos</a:t>
            </a:r>
            <a:r>
              <a:rPr lang="es-ES" b="1" dirty="0">
                <a:solidFill>
                  <a:srgbClr val="FF0000"/>
                </a:solidFill>
                <a:latin typeface="Calibri" pitchFamily="34" charset="0"/>
              </a:rPr>
              <a:t> (20%) </a:t>
            </a:r>
            <a:r>
              <a:rPr lang="es-ES" dirty="0" smtClean="0">
                <a:latin typeface="Calibri" pitchFamily="34" charset="0"/>
              </a:rPr>
              <a:t>Orden: </a:t>
            </a:r>
            <a:r>
              <a:rPr lang="es-ES" dirty="0" err="1">
                <a:latin typeface="Calibri" pitchFamily="34" charset="0"/>
              </a:rPr>
              <a:t>Ultisol</a:t>
            </a:r>
            <a:r>
              <a:rPr lang="es-ES" dirty="0">
                <a:latin typeface="Calibri" pitchFamily="34" charset="0"/>
              </a:rPr>
              <a:t>- </a:t>
            </a:r>
            <a:r>
              <a:rPr lang="es-ES" dirty="0" smtClean="0">
                <a:latin typeface="Calibri" pitchFamily="34" charset="0"/>
              </a:rPr>
              <a:t>Suborden: </a:t>
            </a:r>
            <a:r>
              <a:rPr lang="es-ES" dirty="0" err="1" smtClean="0">
                <a:latin typeface="Calibri" pitchFamily="34" charset="0"/>
              </a:rPr>
              <a:t>Udultes</a:t>
            </a:r>
            <a:r>
              <a:rPr lang="es-ES" dirty="0" smtClean="0">
                <a:latin typeface="Calibri" pitchFamily="34" charset="0"/>
              </a:rPr>
              <a:t>- </a:t>
            </a:r>
            <a:r>
              <a:rPr lang="es-ES" dirty="0">
                <a:latin typeface="Calibri" pitchFamily="34" charset="0"/>
              </a:rPr>
              <a:t>(pagina 135) Descripto arriba</a:t>
            </a:r>
            <a:endParaRPr lang="es-AR" dirty="0">
              <a:latin typeface="Calibri" pitchFamily="34" charset="0"/>
            </a:endParaRPr>
          </a:p>
          <a:p>
            <a:r>
              <a:rPr lang="es-ES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A1</a:t>
            </a:r>
            <a:endParaRPr lang="es-AR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741496" y="523360"/>
            <a:ext cx="8280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  <a:latin typeface="Calibri" pitchFamily="34" charset="0"/>
              </a:rPr>
              <a:t>AQ-3</a:t>
            </a:r>
            <a:endParaRPr lang="es-AR" sz="2400" dirty="0">
              <a:solidFill>
                <a:srgbClr val="FF0000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39552" y="1196752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  <a:latin typeface="Calibri" pitchFamily="34" charset="0"/>
              </a:rPr>
              <a:t>-</a:t>
            </a:r>
            <a:r>
              <a:rPr lang="es-ES" b="1" dirty="0" err="1" smtClean="0">
                <a:solidFill>
                  <a:srgbClr val="FF0000"/>
                </a:solidFill>
                <a:latin typeface="Calibri" pitchFamily="34" charset="0"/>
              </a:rPr>
              <a:t>Rodudalfes</a:t>
            </a:r>
            <a:r>
              <a:rPr lang="es-ES" b="1" dirty="0" smtClean="0">
                <a:solidFill>
                  <a:srgbClr val="FF0000"/>
                </a:solidFill>
                <a:latin typeface="Calibri" pitchFamily="34" charset="0"/>
              </a:rPr>
              <a:t>  </a:t>
            </a:r>
            <a:r>
              <a:rPr lang="es-ES" b="1" dirty="0" err="1" smtClean="0">
                <a:solidFill>
                  <a:srgbClr val="FF0000"/>
                </a:solidFill>
                <a:latin typeface="Calibri" pitchFamily="34" charset="0"/>
              </a:rPr>
              <a:t>mod</a:t>
            </a:r>
            <a:r>
              <a:rPr lang="es-ES" b="1" dirty="0" smtClean="0">
                <a:solidFill>
                  <a:srgbClr val="FF0000"/>
                </a:solidFill>
                <a:latin typeface="Calibri" pitchFamily="34" charset="0"/>
              </a:rPr>
              <a:t> profundos (50%) </a:t>
            </a:r>
            <a:r>
              <a:rPr lang="es-ES" dirty="0" smtClean="0">
                <a:latin typeface="Calibri" pitchFamily="34" charset="0"/>
              </a:rPr>
              <a:t>Orden </a:t>
            </a:r>
            <a:r>
              <a:rPr lang="es-ES" dirty="0" err="1" smtClean="0">
                <a:latin typeface="Calibri" pitchFamily="34" charset="0"/>
              </a:rPr>
              <a:t>Alfisol</a:t>
            </a:r>
            <a:r>
              <a:rPr lang="es-ES" dirty="0" smtClean="0">
                <a:latin typeface="Calibri" pitchFamily="34" charset="0"/>
              </a:rPr>
              <a:t> Suborden </a:t>
            </a:r>
            <a:r>
              <a:rPr lang="es-ES" dirty="0" err="1" smtClean="0">
                <a:latin typeface="Calibri" pitchFamily="34" charset="0"/>
              </a:rPr>
              <a:t>Udalfes</a:t>
            </a:r>
            <a:r>
              <a:rPr lang="es-ES" dirty="0" smtClean="0">
                <a:latin typeface="Calibri" pitchFamily="34" charset="0"/>
              </a:rPr>
              <a:t> (</a:t>
            </a:r>
            <a:r>
              <a:rPr lang="es-ES" dirty="0" err="1" smtClean="0">
                <a:latin typeface="Calibri" pitchFamily="34" charset="0"/>
              </a:rPr>
              <a:t>Pag</a:t>
            </a:r>
            <a:r>
              <a:rPr lang="es-ES" dirty="0" smtClean="0">
                <a:latin typeface="Calibri" pitchFamily="34" charset="0"/>
              </a:rPr>
              <a:t>  123)</a:t>
            </a:r>
            <a:endParaRPr lang="es-AR" dirty="0"/>
          </a:p>
        </p:txBody>
      </p:sp>
      <p:sp>
        <p:nvSpPr>
          <p:cNvPr id="7" name="6 Rectángulo"/>
          <p:cNvSpPr/>
          <p:nvPr/>
        </p:nvSpPr>
        <p:spPr>
          <a:xfrm>
            <a:off x="683568" y="1556792"/>
            <a:ext cx="48970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dirty="0">
                <a:solidFill>
                  <a:prstClr val="white"/>
                </a:solidFill>
                <a:latin typeface="Calibri" pitchFamily="34" charset="0"/>
              </a:rPr>
              <a:t>Tienen buena fertilidad natural. </a:t>
            </a:r>
            <a:endParaRPr lang="es-AR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827584" y="2060848"/>
            <a:ext cx="6174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A3d </a:t>
            </a:r>
            <a:endParaRPr lang="es-AR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539552" y="2636912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  <a:latin typeface="Calibri" pitchFamily="34" charset="0"/>
              </a:rPr>
              <a:t>-</a:t>
            </a:r>
            <a:r>
              <a:rPr lang="es-ES" b="1" dirty="0" err="1" smtClean="0">
                <a:solidFill>
                  <a:srgbClr val="FF0000"/>
                </a:solidFill>
                <a:latin typeface="Calibri" pitchFamily="34" charset="0"/>
              </a:rPr>
              <a:t>Eutrocreptes</a:t>
            </a:r>
            <a:r>
              <a:rPr lang="es-ES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s-ES" b="1" dirty="0" err="1" smtClean="0">
                <a:solidFill>
                  <a:srgbClr val="FF0000"/>
                </a:solidFill>
                <a:latin typeface="Calibri" pitchFamily="34" charset="0"/>
              </a:rPr>
              <a:t>districos</a:t>
            </a:r>
            <a:r>
              <a:rPr lang="es-ES" b="1" dirty="0" smtClean="0">
                <a:solidFill>
                  <a:srgbClr val="FF0000"/>
                </a:solidFill>
                <a:latin typeface="Calibri" pitchFamily="34" charset="0"/>
              </a:rPr>
              <a:t> (30%) </a:t>
            </a:r>
            <a:r>
              <a:rPr lang="es-ES" dirty="0" smtClean="0">
                <a:latin typeface="Calibri" pitchFamily="34" charset="0"/>
              </a:rPr>
              <a:t>Orden: </a:t>
            </a:r>
            <a:r>
              <a:rPr lang="es-ES" dirty="0" err="1" smtClean="0">
                <a:latin typeface="Calibri" pitchFamily="34" charset="0"/>
              </a:rPr>
              <a:t>Inceptisol</a:t>
            </a:r>
            <a:r>
              <a:rPr lang="es-ES" dirty="0" smtClean="0">
                <a:latin typeface="Calibri" pitchFamily="34" charset="0"/>
              </a:rPr>
              <a:t> Suborden: </a:t>
            </a:r>
            <a:r>
              <a:rPr lang="es-ES" dirty="0" err="1" smtClean="0">
                <a:latin typeface="Calibri" pitchFamily="34" charset="0"/>
              </a:rPr>
              <a:t>Ocreptes</a:t>
            </a:r>
            <a:r>
              <a:rPr lang="es-ES" dirty="0" smtClean="0">
                <a:latin typeface="Calibri" pitchFamily="34" charset="0"/>
              </a:rPr>
              <a:t> (</a:t>
            </a:r>
            <a:r>
              <a:rPr lang="es-ES" dirty="0" err="1" smtClean="0">
                <a:latin typeface="Calibri" pitchFamily="34" charset="0"/>
              </a:rPr>
              <a:t>pag</a:t>
            </a:r>
            <a:r>
              <a:rPr lang="es-ES" dirty="0" smtClean="0">
                <a:latin typeface="Calibri" pitchFamily="34" charset="0"/>
              </a:rPr>
              <a:t> 129-130) Descripto arriba</a:t>
            </a:r>
            <a:endParaRPr lang="es-AR" dirty="0" smtClean="0">
              <a:latin typeface="Calibri" pitchFamily="34" charset="0"/>
            </a:endParaRPr>
          </a:p>
          <a:p>
            <a:r>
              <a:rPr lang="es-ES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</a:rPr>
              <a:t>A2s</a:t>
            </a:r>
            <a:endParaRPr lang="es-AR" b="1" dirty="0">
              <a:solidFill>
                <a:schemeClr val="bg2">
                  <a:lumMod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0825" y="404813"/>
            <a:ext cx="813752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s-ES_tradnl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Manejo del suelo</a:t>
            </a:r>
            <a:endParaRPr lang="es-A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3" name="2 Rectángulo"/>
          <p:cNvSpPr>
            <a:spLocks noChangeArrowheads="1"/>
          </p:cNvSpPr>
          <p:nvPr/>
        </p:nvSpPr>
        <p:spPr bwMode="auto">
          <a:xfrm>
            <a:off x="266700" y="1916113"/>
            <a:ext cx="86264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2800">
                <a:latin typeface="Calibri" pitchFamily="34" charset="0"/>
              </a:rPr>
              <a:t>Es la tecnología con la que realizamos determinado uso del suelo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5" y="2889250"/>
            <a:ext cx="2505075" cy="15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0288" y="2863850"/>
            <a:ext cx="2225675" cy="167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1688" y="4670425"/>
            <a:ext cx="2474912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0288" y="2781300"/>
            <a:ext cx="2133600" cy="174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6"/>
          <a:srcRect l="7106" t="8162" r="4738"/>
          <a:stretch>
            <a:fillRect/>
          </a:stretch>
        </p:blipFill>
        <p:spPr bwMode="auto">
          <a:xfrm>
            <a:off x="3570288" y="4675188"/>
            <a:ext cx="2225675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7"/>
          <a:srcRect l="18959"/>
          <a:stretch>
            <a:fillRect/>
          </a:stretch>
        </p:blipFill>
        <p:spPr bwMode="auto">
          <a:xfrm>
            <a:off x="6110288" y="4662488"/>
            <a:ext cx="2133600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68313" y="765175"/>
            <a:ext cx="8229600" cy="1143000"/>
          </a:xfrm>
          <a:prstGeom prst="rect">
            <a:avLst/>
          </a:prstGeom>
          <a:noFill/>
          <a:ln>
            <a:solidFill>
              <a:srgbClr val="006666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chemeClr val="hlink"/>
                </a:solidFill>
              </a14:hiddenFill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kern="1200" cap="all" spc="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Franklin Gothic Medium" pitchFamily="34" charset="0"/>
              </a:defRPr>
            </a:lvl9pPr>
          </a:lstStyle>
          <a:p>
            <a:pPr>
              <a:defRPr/>
            </a:pPr>
            <a:r>
              <a:rPr lang="es-ES" b="1" dirty="0" smtClean="0">
                <a:solidFill>
                  <a:schemeClr val="tx1"/>
                </a:solidFill>
                <a:latin typeface="Calibri" pitchFamily="34" charset="0"/>
              </a:rPr>
              <a:t>Si el Uso actual no coincide con</a:t>
            </a:r>
            <a:br>
              <a:rPr lang="es-ES" b="1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s-ES" b="1" dirty="0" smtClean="0">
                <a:solidFill>
                  <a:schemeClr val="tx1"/>
                </a:solidFill>
                <a:latin typeface="Calibri" pitchFamily="34" charset="0"/>
              </a:rPr>
              <a:t>la Aptitud de Uso del suelo</a:t>
            </a:r>
            <a:endParaRPr lang="es-ES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3563938" y="2420938"/>
            <a:ext cx="1584325" cy="2016125"/>
          </a:xfrm>
          <a:prstGeom prst="downArrow">
            <a:avLst>
              <a:gd name="adj1" fmla="val 50000"/>
              <a:gd name="adj2" fmla="val 31814"/>
            </a:avLst>
          </a:prstGeom>
          <a:solidFill>
            <a:srgbClr val="FF9966"/>
          </a:solidFill>
          <a:ln w="57150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4" name="WordArt 6"/>
          <p:cNvSpPr>
            <a:spLocks noChangeArrowheads="1" noChangeShapeType="1" noTextEdit="1"/>
          </p:cNvSpPr>
          <p:nvPr/>
        </p:nvSpPr>
        <p:spPr bwMode="auto">
          <a:xfrm>
            <a:off x="755650" y="4868863"/>
            <a:ext cx="7888288" cy="577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s-AR" sz="3600" b="1" kern="10" dirty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9966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 pitchFamily="34" charset="0"/>
              </a:rPr>
              <a:t>DEGRADACIÓN </a:t>
            </a:r>
            <a:r>
              <a:rPr lang="es-AR" sz="3600" b="1" kern="10" dirty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rgbClr val="FF9966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 pitchFamily="34" charset="0"/>
              </a:rPr>
              <a:t>DEL</a:t>
            </a:r>
            <a:r>
              <a:rPr lang="es-AR" sz="3600" b="1" kern="10" dirty="0">
                <a:ln w="31550" cmpd="sng">
                  <a:solidFill>
                    <a:srgbClr val="FF0000"/>
                  </a:solidFill>
                  <a:prstDash val="solid"/>
                </a:ln>
                <a:solidFill>
                  <a:srgbClr val="FF9966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 pitchFamily="34" charset="0"/>
              </a:rPr>
              <a:t> RECURSO SUELO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260350" y="1895475"/>
            <a:ext cx="8748713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AR" sz="2800">
                <a:latin typeface="Calibri" pitchFamily="34" charset="0"/>
              </a:rPr>
              <a:t>Un</a:t>
            </a:r>
            <a:r>
              <a:rPr lang="es-AR" sz="2800" b="1">
                <a:latin typeface="Calibri" pitchFamily="34" charset="0"/>
              </a:rPr>
              <a:t> </a:t>
            </a:r>
            <a:r>
              <a:rPr lang="es-AR" sz="2800" b="1">
                <a:solidFill>
                  <a:srgbClr val="C00000"/>
                </a:solidFill>
                <a:latin typeface="Calibri" pitchFamily="34" charset="0"/>
              </a:rPr>
              <a:t>MAPA DE SUELOS </a:t>
            </a:r>
            <a:r>
              <a:rPr lang="es-AR" sz="2800">
                <a:latin typeface="Calibri" pitchFamily="34" charset="0"/>
              </a:rPr>
              <a:t>representa la distribución de los tipos de suelos en el paisaje. </a:t>
            </a:r>
          </a:p>
          <a:p>
            <a:endParaRPr lang="es-AR" sz="2800" b="1">
              <a:latin typeface="Calibri" pitchFamily="34" charset="0"/>
            </a:endParaRPr>
          </a:p>
          <a:p>
            <a:r>
              <a:rPr lang="es-AR" sz="2800">
                <a:latin typeface="Calibri" pitchFamily="34" charset="0"/>
              </a:rPr>
              <a:t>La </a:t>
            </a:r>
            <a:r>
              <a:rPr lang="es-AR" sz="2800" b="1">
                <a:solidFill>
                  <a:srgbClr val="C00000"/>
                </a:solidFill>
                <a:latin typeface="Calibri" pitchFamily="34" charset="0"/>
              </a:rPr>
              <a:t>UNIDAD CARTOGRÁFICA </a:t>
            </a:r>
            <a:r>
              <a:rPr lang="es-AR" sz="2800">
                <a:latin typeface="Calibri" pitchFamily="34" charset="0"/>
              </a:rPr>
              <a:t>agrupa espacialmente a los suelos que poseen los mismos atributos identificables en una cierta escala.</a:t>
            </a:r>
          </a:p>
          <a:p>
            <a:endParaRPr lang="es-AR" sz="2800" b="1">
              <a:latin typeface="Calibri" pitchFamily="34" charset="0"/>
            </a:endParaRPr>
          </a:p>
          <a:p>
            <a:r>
              <a:rPr lang="es-AR" sz="2800">
                <a:latin typeface="Calibri" pitchFamily="34" charset="0"/>
              </a:rPr>
              <a:t>De acuerdo a la </a:t>
            </a:r>
            <a:r>
              <a:rPr lang="es-AR" sz="2800" b="1" i="1">
                <a:latin typeface="Calibri" pitchFamily="34" charset="0"/>
              </a:rPr>
              <a:t>ESCALA </a:t>
            </a:r>
            <a:r>
              <a:rPr lang="es-AR" sz="2800">
                <a:latin typeface="Calibri" pitchFamily="34" charset="0"/>
              </a:rPr>
              <a:t>puede tratarse de:</a:t>
            </a:r>
          </a:p>
          <a:p>
            <a:r>
              <a:rPr lang="es-AR" sz="2800" b="1">
                <a:latin typeface="Calibri" pitchFamily="34" charset="0"/>
              </a:rPr>
              <a:t>Series puras, consociaciones, asociaciones, complejos, grupos indiferenciados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260350" y="549275"/>
            <a:ext cx="7777163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A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UNIDADES CARTOGRÁFICAS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940152" y="1124744"/>
            <a:ext cx="3096344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300" dirty="0" smtClean="0"/>
              <a:t>http://anterior.inta.gov.ar/suelos/cartas/</a:t>
            </a:r>
            <a:endParaRPr lang="es-AR" sz="1300" dirty="0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5699472" cy="6245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l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l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l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330</TotalTime>
  <Words>2481</Words>
  <Application>Microsoft Office PowerPoint</Application>
  <PresentationFormat>Presentación en pantalla (4:3)</PresentationFormat>
  <Paragraphs>405</Paragraphs>
  <Slides>51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51</vt:i4>
      </vt:variant>
    </vt:vector>
  </HeadingPairs>
  <TitlesOfParts>
    <vt:vector size="52" baseType="lpstr">
      <vt:lpstr>Papel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Miriam</cp:lastModifiedBy>
  <cp:revision>34</cp:revision>
  <dcterms:created xsi:type="dcterms:W3CDTF">2018-03-01T12:44:35Z</dcterms:created>
  <dcterms:modified xsi:type="dcterms:W3CDTF">2018-03-05T23:31:40Z</dcterms:modified>
</cp:coreProperties>
</file>