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1"/>
  </p:notesMasterIdLst>
  <p:handoutMasterIdLst>
    <p:handoutMasterId r:id="rId42"/>
  </p:handoutMasterIdLst>
  <p:sldIdLst>
    <p:sldId id="294" r:id="rId2"/>
    <p:sldId id="349" r:id="rId3"/>
    <p:sldId id="353" r:id="rId4"/>
    <p:sldId id="258" r:id="rId5"/>
    <p:sldId id="328" r:id="rId6"/>
    <p:sldId id="259" r:id="rId7"/>
    <p:sldId id="350" r:id="rId8"/>
    <p:sldId id="263" r:id="rId9"/>
    <p:sldId id="323" r:id="rId10"/>
    <p:sldId id="355" r:id="rId11"/>
    <p:sldId id="272" r:id="rId12"/>
    <p:sldId id="297" r:id="rId13"/>
    <p:sldId id="335" r:id="rId14"/>
    <p:sldId id="312" r:id="rId15"/>
    <p:sldId id="313" r:id="rId16"/>
    <p:sldId id="317" r:id="rId17"/>
    <p:sldId id="332" r:id="rId18"/>
    <p:sldId id="356" r:id="rId19"/>
    <p:sldId id="276" r:id="rId20"/>
    <p:sldId id="351" r:id="rId21"/>
    <p:sldId id="333" r:id="rId22"/>
    <p:sldId id="334" r:id="rId23"/>
    <p:sldId id="300" r:id="rId24"/>
    <p:sldId id="301" r:id="rId25"/>
    <p:sldId id="303" r:id="rId26"/>
    <p:sldId id="302" r:id="rId27"/>
    <p:sldId id="307" r:id="rId28"/>
    <p:sldId id="306" r:id="rId29"/>
    <p:sldId id="305" r:id="rId30"/>
    <p:sldId id="309" r:id="rId31"/>
    <p:sldId id="311" r:id="rId32"/>
    <p:sldId id="310" r:id="rId33"/>
    <p:sldId id="308" r:id="rId34"/>
    <p:sldId id="346" r:id="rId35"/>
    <p:sldId id="343" r:id="rId36"/>
    <p:sldId id="345" r:id="rId37"/>
    <p:sldId id="348" r:id="rId38"/>
    <p:sldId id="340" r:id="rId39"/>
    <p:sldId id="315" r:id="rId40"/>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3" autoAdjust="0"/>
    <p:restoredTop sz="94718" autoAdjust="0"/>
  </p:normalViewPr>
  <p:slideViewPr>
    <p:cSldViewPr>
      <p:cViewPr varScale="1">
        <p:scale>
          <a:sx n="109" d="100"/>
          <a:sy n="109" d="100"/>
        </p:scale>
        <p:origin x="168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EDFFD4-134C-4377-A8E8-C1977214F686}"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B869E3DB-B4AE-4DF5-B22E-D45418090AC9}">
      <dgm:prSet/>
      <dgm:spPr/>
      <dgm:t>
        <a:bodyPr/>
        <a:lstStyle/>
        <a:p>
          <a:pPr>
            <a:lnSpc>
              <a:spcPct val="100000"/>
            </a:lnSpc>
            <a:defRPr cap="all"/>
          </a:pPr>
          <a:r>
            <a:rPr lang="es-ES_tradnl"/>
            <a:t>Manejo Forestal Sustentable</a:t>
          </a:r>
          <a:endParaRPr lang="en-US"/>
        </a:p>
      </dgm:t>
    </dgm:pt>
    <dgm:pt modelId="{A0193DC0-24C7-4312-B57A-EA84226251F2}" type="parTrans" cxnId="{172E3F22-A2C2-47CC-A722-5751A3E6C52D}">
      <dgm:prSet/>
      <dgm:spPr/>
      <dgm:t>
        <a:bodyPr/>
        <a:lstStyle/>
        <a:p>
          <a:endParaRPr lang="en-US"/>
        </a:p>
      </dgm:t>
    </dgm:pt>
    <dgm:pt modelId="{856C0F1A-FA47-4893-9EB9-4CAEA4332937}" type="sibTrans" cxnId="{172E3F22-A2C2-47CC-A722-5751A3E6C52D}">
      <dgm:prSet/>
      <dgm:spPr/>
      <dgm:t>
        <a:bodyPr/>
        <a:lstStyle/>
        <a:p>
          <a:endParaRPr lang="en-US"/>
        </a:p>
      </dgm:t>
    </dgm:pt>
    <dgm:pt modelId="{5AA32BBF-0710-4920-97FC-803A66114FF0}">
      <dgm:prSet/>
      <dgm:spPr/>
      <dgm:t>
        <a:bodyPr/>
        <a:lstStyle/>
        <a:p>
          <a:pPr>
            <a:lnSpc>
              <a:spcPct val="100000"/>
            </a:lnSpc>
            <a:defRPr cap="all"/>
          </a:pPr>
          <a:r>
            <a:rPr lang="es-ES_tradnl"/>
            <a:t>Evaluación de Impacto Ambiental</a:t>
          </a:r>
          <a:endParaRPr lang="en-US"/>
        </a:p>
      </dgm:t>
    </dgm:pt>
    <dgm:pt modelId="{16E57AC0-1757-4403-9031-66DE3F1AB2E7}" type="parTrans" cxnId="{F1A2918E-A4F7-4B3F-9A1A-7AB08DB7CCDE}">
      <dgm:prSet/>
      <dgm:spPr/>
      <dgm:t>
        <a:bodyPr/>
        <a:lstStyle/>
        <a:p>
          <a:endParaRPr lang="en-US"/>
        </a:p>
      </dgm:t>
    </dgm:pt>
    <dgm:pt modelId="{D8E89EB4-3932-4633-9357-162D7CC978AE}" type="sibTrans" cxnId="{F1A2918E-A4F7-4B3F-9A1A-7AB08DB7CCDE}">
      <dgm:prSet/>
      <dgm:spPr/>
      <dgm:t>
        <a:bodyPr/>
        <a:lstStyle/>
        <a:p>
          <a:endParaRPr lang="en-US"/>
        </a:p>
      </dgm:t>
    </dgm:pt>
    <dgm:pt modelId="{B9C75CE6-B80F-4641-8138-EF2992A85EFB}" type="pres">
      <dgm:prSet presAssocID="{9BEDFFD4-134C-4377-A8E8-C1977214F686}" presName="root" presStyleCnt="0">
        <dgm:presLayoutVars>
          <dgm:dir/>
          <dgm:resizeHandles val="exact"/>
        </dgm:presLayoutVars>
      </dgm:prSet>
      <dgm:spPr/>
      <dgm:t>
        <a:bodyPr/>
        <a:lstStyle/>
        <a:p>
          <a:endParaRPr lang="es-AR"/>
        </a:p>
      </dgm:t>
    </dgm:pt>
    <dgm:pt modelId="{22333410-B017-412A-95B7-A6BC5435CF84}" type="pres">
      <dgm:prSet presAssocID="{B869E3DB-B4AE-4DF5-B22E-D45418090AC9}" presName="compNode" presStyleCnt="0"/>
      <dgm:spPr/>
    </dgm:pt>
    <dgm:pt modelId="{42A187FB-7CCA-4FB6-9D0B-08C9A1CD2756}" type="pres">
      <dgm:prSet presAssocID="{B869E3DB-B4AE-4DF5-B22E-D45418090AC9}" presName="iconBgRect" presStyleLbl="bgShp" presStyleIdx="0" presStyleCnt="2"/>
      <dgm:spPr/>
    </dgm:pt>
    <dgm:pt modelId="{E5499051-9184-46F1-9A19-AE5991D68A1A}" type="pres">
      <dgm:prSet presAssocID="{B869E3DB-B4AE-4DF5-B22E-D45418090A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s-ES"/>
        </a:p>
      </dgm:t>
      <dgm:extLst>
        <a:ext uri="{E40237B7-FDA0-4F09-8148-C483321AD2D9}">
          <dgm14:cNvPr xmlns:dgm14="http://schemas.microsoft.com/office/drawing/2010/diagram" id="0" name="" descr="Deciduous tree"/>
        </a:ext>
      </dgm:extLst>
    </dgm:pt>
    <dgm:pt modelId="{20720752-9C27-4266-B9F0-FEAB8B24D8AC}" type="pres">
      <dgm:prSet presAssocID="{B869E3DB-B4AE-4DF5-B22E-D45418090AC9}" presName="spaceRect" presStyleCnt="0"/>
      <dgm:spPr/>
    </dgm:pt>
    <dgm:pt modelId="{78918A30-7917-45B6-A1C8-4377CA7DB39D}" type="pres">
      <dgm:prSet presAssocID="{B869E3DB-B4AE-4DF5-B22E-D45418090AC9}" presName="textRect" presStyleLbl="revTx" presStyleIdx="0" presStyleCnt="2">
        <dgm:presLayoutVars>
          <dgm:chMax val="1"/>
          <dgm:chPref val="1"/>
        </dgm:presLayoutVars>
      </dgm:prSet>
      <dgm:spPr/>
      <dgm:t>
        <a:bodyPr/>
        <a:lstStyle/>
        <a:p>
          <a:endParaRPr lang="es-AR"/>
        </a:p>
      </dgm:t>
    </dgm:pt>
    <dgm:pt modelId="{01A60F81-633F-4309-92FD-B9C5E745DFE9}" type="pres">
      <dgm:prSet presAssocID="{856C0F1A-FA47-4893-9EB9-4CAEA4332937}" presName="sibTrans" presStyleCnt="0"/>
      <dgm:spPr/>
    </dgm:pt>
    <dgm:pt modelId="{136C2EBB-E480-40CD-8474-2167F2EB9FD0}" type="pres">
      <dgm:prSet presAssocID="{5AA32BBF-0710-4920-97FC-803A66114FF0}" presName="compNode" presStyleCnt="0"/>
      <dgm:spPr/>
    </dgm:pt>
    <dgm:pt modelId="{0FB1892D-B6CF-4FBE-9C0D-7288C8E95EAF}" type="pres">
      <dgm:prSet presAssocID="{5AA32BBF-0710-4920-97FC-803A66114FF0}" presName="iconBgRect" presStyleLbl="bgShp" presStyleIdx="1" presStyleCnt="2"/>
      <dgm:spPr/>
    </dgm:pt>
    <dgm:pt modelId="{A36309BA-683E-48DC-8740-C54DF12A211B}" type="pres">
      <dgm:prSet presAssocID="{5AA32BBF-0710-4920-97FC-803A66114FF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s-ES"/>
        </a:p>
      </dgm:t>
      <dgm:extLst>
        <a:ext uri="{E40237B7-FDA0-4F09-8148-C483321AD2D9}">
          <dgm14:cNvPr xmlns:dgm14="http://schemas.microsoft.com/office/drawing/2010/diagram" id="0" name="" descr="Marca de verificación"/>
        </a:ext>
      </dgm:extLst>
    </dgm:pt>
    <dgm:pt modelId="{9CF52D5E-FE8E-4B1B-A06A-93FF5B2E6959}" type="pres">
      <dgm:prSet presAssocID="{5AA32BBF-0710-4920-97FC-803A66114FF0}" presName="spaceRect" presStyleCnt="0"/>
      <dgm:spPr/>
    </dgm:pt>
    <dgm:pt modelId="{2B94B0A4-8E86-4EA5-BC54-0B18B6D2AD8B}" type="pres">
      <dgm:prSet presAssocID="{5AA32BBF-0710-4920-97FC-803A66114FF0}" presName="textRect" presStyleLbl="revTx" presStyleIdx="1" presStyleCnt="2">
        <dgm:presLayoutVars>
          <dgm:chMax val="1"/>
          <dgm:chPref val="1"/>
        </dgm:presLayoutVars>
      </dgm:prSet>
      <dgm:spPr/>
      <dgm:t>
        <a:bodyPr/>
        <a:lstStyle/>
        <a:p>
          <a:endParaRPr lang="es-AR"/>
        </a:p>
      </dgm:t>
    </dgm:pt>
  </dgm:ptLst>
  <dgm:cxnLst>
    <dgm:cxn modelId="{4B3F71E8-2E3E-4ECE-9498-E9148B113497}" type="presOf" srcId="{9BEDFFD4-134C-4377-A8E8-C1977214F686}" destId="{B9C75CE6-B80F-4641-8138-EF2992A85EFB}" srcOrd="0" destOrd="0" presId="urn:microsoft.com/office/officeart/2018/5/layout/IconCircleLabelList"/>
    <dgm:cxn modelId="{3192FFF7-C34D-4E87-A431-546C71B48EC5}" type="presOf" srcId="{B869E3DB-B4AE-4DF5-B22E-D45418090AC9}" destId="{78918A30-7917-45B6-A1C8-4377CA7DB39D}" srcOrd="0" destOrd="0" presId="urn:microsoft.com/office/officeart/2018/5/layout/IconCircleLabelList"/>
    <dgm:cxn modelId="{F1A2918E-A4F7-4B3F-9A1A-7AB08DB7CCDE}" srcId="{9BEDFFD4-134C-4377-A8E8-C1977214F686}" destId="{5AA32BBF-0710-4920-97FC-803A66114FF0}" srcOrd="1" destOrd="0" parTransId="{16E57AC0-1757-4403-9031-66DE3F1AB2E7}" sibTransId="{D8E89EB4-3932-4633-9357-162D7CC978AE}"/>
    <dgm:cxn modelId="{C52E499C-11EA-45F4-A554-8F07232D842A}" type="presOf" srcId="{5AA32BBF-0710-4920-97FC-803A66114FF0}" destId="{2B94B0A4-8E86-4EA5-BC54-0B18B6D2AD8B}" srcOrd="0" destOrd="0" presId="urn:microsoft.com/office/officeart/2018/5/layout/IconCircleLabelList"/>
    <dgm:cxn modelId="{172E3F22-A2C2-47CC-A722-5751A3E6C52D}" srcId="{9BEDFFD4-134C-4377-A8E8-C1977214F686}" destId="{B869E3DB-B4AE-4DF5-B22E-D45418090AC9}" srcOrd="0" destOrd="0" parTransId="{A0193DC0-24C7-4312-B57A-EA84226251F2}" sibTransId="{856C0F1A-FA47-4893-9EB9-4CAEA4332937}"/>
    <dgm:cxn modelId="{6C61A254-7051-4B61-ACEF-3A0CF53299D6}" type="presParOf" srcId="{B9C75CE6-B80F-4641-8138-EF2992A85EFB}" destId="{22333410-B017-412A-95B7-A6BC5435CF84}" srcOrd="0" destOrd="0" presId="urn:microsoft.com/office/officeart/2018/5/layout/IconCircleLabelList"/>
    <dgm:cxn modelId="{D3A25E45-4DDB-4E9E-8506-3CE8E7D46945}" type="presParOf" srcId="{22333410-B017-412A-95B7-A6BC5435CF84}" destId="{42A187FB-7CCA-4FB6-9D0B-08C9A1CD2756}" srcOrd="0" destOrd="0" presId="urn:microsoft.com/office/officeart/2018/5/layout/IconCircleLabelList"/>
    <dgm:cxn modelId="{7032CC18-C80D-4A9B-92C1-BF96EEA108C2}" type="presParOf" srcId="{22333410-B017-412A-95B7-A6BC5435CF84}" destId="{E5499051-9184-46F1-9A19-AE5991D68A1A}" srcOrd="1" destOrd="0" presId="urn:microsoft.com/office/officeart/2018/5/layout/IconCircleLabelList"/>
    <dgm:cxn modelId="{D65A05CE-C0A6-4002-8BB7-AAABA23B638C}" type="presParOf" srcId="{22333410-B017-412A-95B7-A6BC5435CF84}" destId="{20720752-9C27-4266-B9F0-FEAB8B24D8AC}" srcOrd="2" destOrd="0" presId="urn:microsoft.com/office/officeart/2018/5/layout/IconCircleLabelList"/>
    <dgm:cxn modelId="{BCDF1193-A44F-4B63-BCEC-15A711D58294}" type="presParOf" srcId="{22333410-B017-412A-95B7-A6BC5435CF84}" destId="{78918A30-7917-45B6-A1C8-4377CA7DB39D}" srcOrd="3" destOrd="0" presId="urn:microsoft.com/office/officeart/2018/5/layout/IconCircleLabelList"/>
    <dgm:cxn modelId="{1C9078E1-F352-4918-81B3-8F3B2EA693A0}" type="presParOf" srcId="{B9C75CE6-B80F-4641-8138-EF2992A85EFB}" destId="{01A60F81-633F-4309-92FD-B9C5E745DFE9}" srcOrd="1" destOrd="0" presId="urn:microsoft.com/office/officeart/2018/5/layout/IconCircleLabelList"/>
    <dgm:cxn modelId="{EF31D0A3-55BF-42AE-945D-47E6111F870C}" type="presParOf" srcId="{B9C75CE6-B80F-4641-8138-EF2992A85EFB}" destId="{136C2EBB-E480-40CD-8474-2167F2EB9FD0}" srcOrd="2" destOrd="0" presId="urn:microsoft.com/office/officeart/2018/5/layout/IconCircleLabelList"/>
    <dgm:cxn modelId="{3096A0A5-970B-4851-89F9-673BA9A921C1}" type="presParOf" srcId="{136C2EBB-E480-40CD-8474-2167F2EB9FD0}" destId="{0FB1892D-B6CF-4FBE-9C0D-7288C8E95EAF}" srcOrd="0" destOrd="0" presId="urn:microsoft.com/office/officeart/2018/5/layout/IconCircleLabelList"/>
    <dgm:cxn modelId="{CDDDDE7E-7933-4FA5-B4AC-4B87A843D4A5}" type="presParOf" srcId="{136C2EBB-E480-40CD-8474-2167F2EB9FD0}" destId="{A36309BA-683E-48DC-8740-C54DF12A211B}" srcOrd="1" destOrd="0" presId="urn:microsoft.com/office/officeart/2018/5/layout/IconCircleLabelList"/>
    <dgm:cxn modelId="{7455854F-3283-4BE3-9B6F-E8F25857E211}" type="presParOf" srcId="{136C2EBB-E480-40CD-8474-2167F2EB9FD0}" destId="{9CF52D5E-FE8E-4B1B-A06A-93FF5B2E6959}" srcOrd="2" destOrd="0" presId="urn:microsoft.com/office/officeart/2018/5/layout/IconCircleLabelList"/>
    <dgm:cxn modelId="{688F77B0-4EF5-441F-BC22-3CA965C0BD83}" type="presParOf" srcId="{136C2EBB-E480-40CD-8474-2167F2EB9FD0}" destId="{2B94B0A4-8E86-4EA5-BC54-0B18B6D2AD8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1AB499-7442-404C-80EC-19AA5D834CB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AR"/>
        </a:p>
      </dgm:t>
    </dgm:pt>
    <dgm:pt modelId="{6DE245A9-8C48-4409-AFDF-5C90AC975175}">
      <dgm:prSet phldrT="[Texto]"/>
      <dgm:spPr/>
      <dgm:t>
        <a:bodyPr/>
        <a:lstStyle/>
        <a:p>
          <a:r>
            <a:rPr lang="es-AR" dirty="0"/>
            <a:t>Identificación y valoración de los posibles impactos </a:t>
          </a:r>
        </a:p>
      </dgm:t>
    </dgm:pt>
    <dgm:pt modelId="{F5B38AF0-FD21-4A3A-B6AA-337E33F75BF4}" type="parTrans" cxnId="{61E50479-CD5F-445D-AC0E-873C18640D07}">
      <dgm:prSet/>
      <dgm:spPr/>
      <dgm:t>
        <a:bodyPr/>
        <a:lstStyle/>
        <a:p>
          <a:endParaRPr lang="es-AR"/>
        </a:p>
      </dgm:t>
    </dgm:pt>
    <dgm:pt modelId="{CD49B1A6-60EE-4CAB-8720-B8D3809C7364}" type="sibTrans" cxnId="{61E50479-CD5F-445D-AC0E-873C18640D07}">
      <dgm:prSet/>
      <dgm:spPr/>
      <dgm:t>
        <a:bodyPr/>
        <a:lstStyle/>
        <a:p>
          <a:endParaRPr lang="es-AR"/>
        </a:p>
      </dgm:t>
    </dgm:pt>
    <dgm:pt modelId="{B30785C6-865B-4A3F-9AF1-6BD59232F331}">
      <dgm:prSet phldrT="[Texto]"/>
      <dgm:spPr/>
      <dgm:t>
        <a:bodyPr/>
        <a:lstStyle/>
        <a:p>
          <a:r>
            <a:rPr lang="es-AR" dirty="0"/>
            <a:t>Suelo y agua</a:t>
          </a:r>
        </a:p>
      </dgm:t>
    </dgm:pt>
    <dgm:pt modelId="{9B9431B0-91E0-4A1D-A192-DC90151BC57B}" type="parTrans" cxnId="{57DA86C6-739A-42D5-B511-FC7C5F54E4CB}">
      <dgm:prSet/>
      <dgm:spPr/>
      <dgm:t>
        <a:bodyPr/>
        <a:lstStyle/>
        <a:p>
          <a:endParaRPr lang="es-AR"/>
        </a:p>
      </dgm:t>
    </dgm:pt>
    <dgm:pt modelId="{B1DC8970-F72B-4D86-A1F1-A8A571FEBF6F}" type="sibTrans" cxnId="{57DA86C6-739A-42D5-B511-FC7C5F54E4CB}">
      <dgm:prSet/>
      <dgm:spPr/>
      <dgm:t>
        <a:bodyPr/>
        <a:lstStyle/>
        <a:p>
          <a:endParaRPr lang="es-AR"/>
        </a:p>
      </dgm:t>
    </dgm:pt>
    <dgm:pt modelId="{9D3F465E-8FD3-432A-95CE-9F3FFDAB6BBF}">
      <dgm:prSet phldrT="[Texto]"/>
      <dgm:spPr/>
      <dgm:t>
        <a:bodyPr/>
        <a:lstStyle/>
        <a:p>
          <a:r>
            <a:rPr lang="es-AR" dirty="0"/>
            <a:t>Rodal</a:t>
          </a:r>
        </a:p>
      </dgm:t>
    </dgm:pt>
    <dgm:pt modelId="{CABF54E1-00CF-4FEF-B109-E0383789D01B}" type="parTrans" cxnId="{5D8351D3-001A-47A4-AD7B-F6A3B1BBFEE9}">
      <dgm:prSet/>
      <dgm:spPr/>
      <dgm:t>
        <a:bodyPr/>
        <a:lstStyle/>
        <a:p>
          <a:endParaRPr lang="es-AR"/>
        </a:p>
      </dgm:t>
    </dgm:pt>
    <dgm:pt modelId="{AD7A2E7C-3C4E-490A-BD75-5161BF6FC233}" type="sibTrans" cxnId="{5D8351D3-001A-47A4-AD7B-F6A3B1BBFEE9}">
      <dgm:prSet/>
      <dgm:spPr/>
      <dgm:t>
        <a:bodyPr/>
        <a:lstStyle/>
        <a:p>
          <a:endParaRPr lang="es-AR"/>
        </a:p>
      </dgm:t>
    </dgm:pt>
    <dgm:pt modelId="{504BB3B5-DE55-4C46-99F2-412A0B2520DD}">
      <dgm:prSet phldrT="[Texto]"/>
      <dgm:spPr/>
      <dgm:t>
        <a:bodyPr/>
        <a:lstStyle/>
        <a:p>
          <a:r>
            <a:rPr lang="es-AR" dirty="0"/>
            <a:t>Paisaje</a:t>
          </a:r>
        </a:p>
      </dgm:t>
    </dgm:pt>
    <dgm:pt modelId="{0708B095-36D1-42B1-AAEE-77F094AE41AB}" type="parTrans" cxnId="{25E8DBAE-3D9C-4508-99B9-88E456ABD688}">
      <dgm:prSet/>
      <dgm:spPr/>
      <dgm:t>
        <a:bodyPr/>
        <a:lstStyle/>
        <a:p>
          <a:endParaRPr lang="es-AR"/>
        </a:p>
      </dgm:t>
    </dgm:pt>
    <dgm:pt modelId="{F1D206F1-AC70-4F43-8210-3C40093688FE}" type="sibTrans" cxnId="{25E8DBAE-3D9C-4508-99B9-88E456ABD688}">
      <dgm:prSet/>
      <dgm:spPr/>
      <dgm:t>
        <a:bodyPr/>
        <a:lstStyle/>
        <a:p>
          <a:endParaRPr lang="es-AR"/>
        </a:p>
      </dgm:t>
    </dgm:pt>
    <dgm:pt modelId="{2B263852-3188-4E02-8009-59D50E42E520}" type="pres">
      <dgm:prSet presAssocID="{0B1AB499-7442-404C-80EC-19AA5D834CB7}" presName="Name0" presStyleCnt="0">
        <dgm:presLayoutVars>
          <dgm:chPref val="1"/>
          <dgm:dir/>
          <dgm:animOne val="branch"/>
          <dgm:animLvl val="lvl"/>
          <dgm:resizeHandles val="exact"/>
        </dgm:presLayoutVars>
      </dgm:prSet>
      <dgm:spPr/>
      <dgm:t>
        <a:bodyPr/>
        <a:lstStyle/>
        <a:p>
          <a:endParaRPr lang="es-AR"/>
        </a:p>
      </dgm:t>
    </dgm:pt>
    <dgm:pt modelId="{5CBC04C5-5770-48B9-81D9-283930FF259E}" type="pres">
      <dgm:prSet presAssocID="{6DE245A9-8C48-4409-AFDF-5C90AC975175}" presName="root1" presStyleCnt="0"/>
      <dgm:spPr/>
    </dgm:pt>
    <dgm:pt modelId="{5A907CA5-D773-428A-8419-CAD9FB1885F3}" type="pres">
      <dgm:prSet presAssocID="{6DE245A9-8C48-4409-AFDF-5C90AC975175}" presName="LevelOneTextNode" presStyleLbl="node0" presStyleIdx="0" presStyleCnt="1">
        <dgm:presLayoutVars>
          <dgm:chPref val="3"/>
        </dgm:presLayoutVars>
      </dgm:prSet>
      <dgm:spPr/>
      <dgm:t>
        <a:bodyPr/>
        <a:lstStyle/>
        <a:p>
          <a:endParaRPr lang="es-AR"/>
        </a:p>
      </dgm:t>
    </dgm:pt>
    <dgm:pt modelId="{9F46B956-E3B0-4872-849F-D152F3DE2036}" type="pres">
      <dgm:prSet presAssocID="{6DE245A9-8C48-4409-AFDF-5C90AC975175}" presName="level2hierChild" presStyleCnt="0"/>
      <dgm:spPr/>
    </dgm:pt>
    <dgm:pt modelId="{68AAD44B-1DFA-4AF1-B76A-28B542AA22BF}" type="pres">
      <dgm:prSet presAssocID="{9B9431B0-91E0-4A1D-A192-DC90151BC57B}" presName="conn2-1" presStyleLbl="parChTrans1D2" presStyleIdx="0" presStyleCnt="3"/>
      <dgm:spPr/>
      <dgm:t>
        <a:bodyPr/>
        <a:lstStyle/>
        <a:p>
          <a:endParaRPr lang="es-AR"/>
        </a:p>
      </dgm:t>
    </dgm:pt>
    <dgm:pt modelId="{B72BCC6B-9FBB-44AB-8783-8CDCD30C055A}" type="pres">
      <dgm:prSet presAssocID="{9B9431B0-91E0-4A1D-A192-DC90151BC57B}" presName="connTx" presStyleLbl="parChTrans1D2" presStyleIdx="0" presStyleCnt="3"/>
      <dgm:spPr/>
      <dgm:t>
        <a:bodyPr/>
        <a:lstStyle/>
        <a:p>
          <a:endParaRPr lang="es-AR"/>
        </a:p>
      </dgm:t>
    </dgm:pt>
    <dgm:pt modelId="{DE0180E2-E62D-437B-A22E-969A9E9EBE0D}" type="pres">
      <dgm:prSet presAssocID="{B30785C6-865B-4A3F-9AF1-6BD59232F331}" presName="root2" presStyleCnt="0"/>
      <dgm:spPr/>
    </dgm:pt>
    <dgm:pt modelId="{43EC20F8-FAE3-4CF1-B952-6B9B8CB880C2}" type="pres">
      <dgm:prSet presAssocID="{B30785C6-865B-4A3F-9AF1-6BD59232F331}" presName="LevelTwoTextNode" presStyleLbl="node2" presStyleIdx="0" presStyleCnt="3">
        <dgm:presLayoutVars>
          <dgm:chPref val="3"/>
        </dgm:presLayoutVars>
      </dgm:prSet>
      <dgm:spPr/>
      <dgm:t>
        <a:bodyPr/>
        <a:lstStyle/>
        <a:p>
          <a:endParaRPr lang="es-AR"/>
        </a:p>
      </dgm:t>
    </dgm:pt>
    <dgm:pt modelId="{05E96034-53C9-43D1-8987-3D91947B0AEB}" type="pres">
      <dgm:prSet presAssocID="{B30785C6-865B-4A3F-9AF1-6BD59232F331}" presName="level3hierChild" presStyleCnt="0"/>
      <dgm:spPr/>
    </dgm:pt>
    <dgm:pt modelId="{B48772EC-AA5B-4FE4-B528-7C4F1FA179E8}" type="pres">
      <dgm:prSet presAssocID="{CABF54E1-00CF-4FEF-B109-E0383789D01B}" presName="conn2-1" presStyleLbl="parChTrans1D2" presStyleIdx="1" presStyleCnt="3"/>
      <dgm:spPr/>
      <dgm:t>
        <a:bodyPr/>
        <a:lstStyle/>
        <a:p>
          <a:endParaRPr lang="es-AR"/>
        </a:p>
      </dgm:t>
    </dgm:pt>
    <dgm:pt modelId="{EADBFB1D-3519-4175-B86A-7B0E82A78683}" type="pres">
      <dgm:prSet presAssocID="{CABF54E1-00CF-4FEF-B109-E0383789D01B}" presName="connTx" presStyleLbl="parChTrans1D2" presStyleIdx="1" presStyleCnt="3"/>
      <dgm:spPr/>
      <dgm:t>
        <a:bodyPr/>
        <a:lstStyle/>
        <a:p>
          <a:endParaRPr lang="es-AR"/>
        </a:p>
      </dgm:t>
    </dgm:pt>
    <dgm:pt modelId="{8E861A99-20E1-4537-ADFC-DFD8855175B3}" type="pres">
      <dgm:prSet presAssocID="{9D3F465E-8FD3-432A-95CE-9F3FFDAB6BBF}" presName="root2" presStyleCnt="0"/>
      <dgm:spPr/>
    </dgm:pt>
    <dgm:pt modelId="{CECB19F2-F62E-45FD-B421-03F14FEFD3C0}" type="pres">
      <dgm:prSet presAssocID="{9D3F465E-8FD3-432A-95CE-9F3FFDAB6BBF}" presName="LevelTwoTextNode" presStyleLbl="node2" presStyleIdx="1" presStyleCnt="3">
        <dgm:presLayoutVars>
          <dgm:chPref val="3"/>
        </dgm:presLayoutVars>
      </dgm:prSet>
      <dgm:spPr/>
      <dgm:t>
        <a:bodyPr/>
        <a:lstStyle/>
        <a:p>
          <a:endParaRPr lang="es-AR"/>
        </a:p>
      </dgm:t>
    </dgm:pt>
    <dgm:pt modelId="{E7FE2A77-ABB3-4E4A-8342-A48D3936F32E}" type="pres">
      <dgm:prSet presAssocID="{9D3F465E-8FD3-432A-95CE-9F3FFDAB6BBF}" presName="level3hierChild" presStyleCnt="0"/>
      <dgm:spPr/>
    </dgm:pt>
    <dgm:pt modelId="{C3FC576F-3910-451F-AE1D-5A412874D896}" type="pres">
      <dgm:prSet presAssocID="{0708B095-36D1-42B1-AAEE-77F094AE41AB}" presName="conn2-1" presStyleLbl="parChTrans1D2" presStyleIdx="2" presStyleCnt="3"/>
      <dgm:spPr/>
      <dgm:t>
        <a:bodyPr/>
        <a:lstStyle/>
        <a:p>
          <a:endParaRPr lang="es-AR"/>
        </a:p>
      </dgm:t>
    </dgm:pt>
    <dgm:pt modelId="{7A68D003-059B-4FE3-B61A-AE6C60C87245}" type="pres">
      <dgm:prSet presAssocID="{0708B095-36D1-42B1-AAEE-77F094AE41AB}" presName="connTx" presStyleLbl="parChTrans1D2" presStyleIdx="2" presStyleCnt="3"/>
      <dgm:spPr/>
      <dgm:t>
        <a:bodyPr/>
        <a:lstStyle/>
        <a:p>
          <a:endParaRPr lang="es-AR"/>
        </a:p>
      </dgm:t>
    </dgm:pt>
    <dgm:pt modelId="{59D810C2-F848-427B-B6DD-7B6920A48A61}" type="pres">
      <dgm:prSet presAssocID="{504BB3B5-DE55-4C46-99F2-412A0B2520DD}" presName="root2" presStyleCnt="0"/>
      <dgm:spPr/>
    </dgm:pt>
    <dgm:pt modelId="{98EDA1AD-B306-4A29-AD11-CB916C21D0B9}" type="pres">
      <dgm:prSet presAssocID="{504BB3B5-DE55-4C46-99F2-412A0B2520DD}" presName="LevelTwoTextNode" presStyleLbl="node2" presStyleIdx="2" presStyleCnt="3">
        <dgm:presLayoutVars>
          <dgm:chPref val="3"/>
        </dgm:presLayoutVars>
      </dgm:prSet>
      <dgm:spPr/>
      <dgm:t>
        <a:bodyPr/>
        <a:lstStyle/>
        <a:p>
          <a:endParaRPr lang="es-AR"/>
        </a:p>
      </dgm:t>
    </dgm:pt>
    <dgm:pt modelId="{926EB317-3290-4A04-B461-DC98FC76BD71}" type="pres">
      <dgm:prSet presAssocID="{504BB3B5-DE55-4C46-99F2-412A0B2520DD}" presName="level3hierChild" presStyleCnt="0"/>
      <dgm:spPr/>
    </dgm:pt>
  </dgm:ptLst>
  <dgm:cxnLst>
    <dgm:cxn modelId="{570BA714-464E-4416-9A93-1700D1F8E35C}" type="presOf" srcId="{9B9431B0-91E0-4A1D-A192-DC90151BC57B}" destId="{68AAD44B-1DFA-4AF1-B76A-28B542AA22BF}" srcOrd="0" destOrd="0" presId="urn:microsoft.com/office/officeart/2008/layout/HorizontalMultiLevelHierarchy"/>
    <dgm:cxn modelId="{5D8351D3-001A-47A4-AD7B-F6A3B1BBFEE9}" srcId="{6DE245A9-8C48-4409-AFDF-5C90AC975175}" destId="{9D3F465E-8FD3-432A-95CE-9F3FFDAB6BBF}" srcOrd="1" destOrd="0" parTransId="{CABF54E1-00CF-4FEF-B109-E0383789D01B}" sibTransId="{AD7A2E7C-3C4E-490A-BD75-5161BF6FC233}"/>
    <dgm:cxn modelId="{B1AACCFB-6B85-4386-9F0B-932CFE6432BE}" type="presOf" srcId="{9D3F465E-8FD3-432A-95CE-9F3FFDAB6BBF}" destId="{CECB19F2-F62E-45FD-B421-03F14FEFD3C0}" srcOrd="0" destOrd="0" presId="urn:microsoft.com/office/officeart/2008/layout/HorizontalMultiLevelHierarchy"/>
    <dgm:cxn modelId="{61E50479-CD5F-445D-AC0E-873C18640D07}" srcId="{0B1AB499-7442-404C-80EC-19AA5D834CB7}" destId="{6DE245A9-8C48-4409-AFDF-5C90AC975175}" srcOrd="0" destOrd="0" parTransId="{F5B38AF0-FD21-4A3A-B6AA-337E33F75BF4}" sibTransId="{CD49B1A6-60EE-4CAB-8720-B8D3809C7364}"/>
    <dgm:cxn modelId="{BE6C11F6-8A21-4071-9E39-36CC1770DFB0}" type="presOf" srcId="{504BB3B5-DE55-4C46-99F2-412A0B2520DD}" destId="{98EDA1AD-B306-4A29-AD11-CB916C21D0B9}" srcOrd="0" destOrd="0" presId="urn:microsoft.com/office/officeart/2008/layout/HorizontalMultiLevelHierarchy"/>
    <dgm:cxn modelId="{A6308AFE-C469-43D3-BB22-58FF065BE4CB}" type="presOf" srcId="{CABF54E1-00CF-4FEF-B109-E0383789D01B}" destId="{B48772EC-AA5B-4FE4-B528-7C4F1FA179E8}" srcOrd="0" destOrd="0" presId="urn:microsoft.com/office/officeart/2008/layout/HorizontalMultiLevelHierarchy"/>
    <dgm:cxn modelId="{57DA86C6-739A-42D5-B511-FC7C5F54E4CB}" srcId="{6DE245A9-8C48-4409-AFDF-5C90AC975175}" destId="{B30785C6-865B-4A3F-9AF1-6BD59232F331}" srcOrd="0" destOrd="0" parTransId="{9B9431B0-91E0-4A1D-A192-DC90151BC57B}" sibTransId="{B1DC8970-F72B-4D86-A1F1-A8A571FEBF6F}"/>
    <dgm:cxn modelId="{A45A50E6-2E90-480A-AEB9-CA4FA164B50D}" type="presOf" srcId="{6DE245A9-8C48-4409-AFDF-5C90AC975175}" destId="{5A907CA5-D773-428A-8419-CAD9FB1885F3}" srcOrd="0" destOrd="0" presId="urn:microsoft.com/office/officeart/2008/layout/HorizontalMultiLevelHierarchy"/>
    <dgm:cxn modelId="{5F2A5AEA-0EC8-4EE2-A667-9A96ED4F3ABF}" type="presOf" srcId="{CABF54E1-00CF-4FEF-B109-E0383789D01B}" destId="{EADBFB1D-3519-4175-B86A-7B0E82A78683}" srcOrd="1" destOrd="0" presId="urn:microsoft.com/office/officeart/2008/layout/HorizontalMultiLevelHierarchy"/>
    <dgm:cxn modelId="{AFAA872F-DCDF-4546-89D2-BA47FB19D1E2}" type="presOf" srcId="{0B1AB499-7442-404C-80EC-19AA5D834CB7}" destId="{2B263852-3188-4E02-8009-59D50E42E520}" srcOrd="0" destOrd="0" presId="urn:microsoft.com/office/officeart/2008/layout/HorizontalMultiLevelHierarchy"/>
    <dgm:cxn modelId="{1D1AF5B8-F4AD-4843-8CC3-322D0E392AC2}" type="presOf" srcId="{B30785C6-865B-4A3F-9AF1-6BD59232F331}" destId="{43EC20F8-FAE3-4CF1-B952-6B9B8CB880C2}" srcOrd="0" destOrd="0" presId="urn:microsoft.com/office/officeart/2008/layout/HorizontalMultiLevelHierarchy"/>
    <dgm:cxn modelId="{25E8DBAE-3D9C-4508-99B9-88E456ABD688}" srcId="{6DE245A9-8C48-4409-AFDF-5C90AC975175}" destId="{504BB3B5-DE55-4C46-99F2-412A0B2520DD}" srcOrd="2" destOrd="0" parTransId="{0708B095-36D1-42B1-AAEE-77F094AE41AB}" sibTransId="{F1D206F1-AC70-4F43-8210-3C40093688FE}"/>
    <dgm:cxn modelId="{1D61474D-DD42-4B8A-90C7-12414BA5203A}" type="presOf" srcId="{0708B095-36D1-42B1-AAEE-77F094AE41AB}" destId="{7A68D003-059B-4FE3-B61A-AE6C60C87245}" srcOrd="1" destOrd="0" presId="urn:microsoft.com/office/officeart/2008/layout/HorizontalMultiLevelHierarchy"/>
    <dgm:cxn modelId="{7E006CE7-672D-459A-AB74-E1DD1366F0CB}" type="presOf" srcId="{0708B095-36D1-42B1-AAEE-77F094AE41AB}" destId="{C3FC576F-3910-451F-AE1D-5A412874D896}" srcOrd="0" destOrd="0" presId="urn:microsoft.com/office/officeart/2008/layout/HorizontalMultiLevelHierarchy"/>
    <dgm:cxn modelId="{E40B1E7A-ABB4-48DB-AD61-7DCD976B2712}" type="presOf" srcId="{9B9431B0-91E0-4A1D-A192-DC90151BC57B}" destId="{B72BCC6B-9FBB-44AB-8783-8CDCD30C055A}" srcOrd="1" destOrd="0" presId="urn:microsoft.com/office/officeart/2008/layout/HorizontalMultiLevelHierarchy"/>
    <dgm:cxn modelId="{20D2AB1F-8E2C-4D82-86CC-4B9A7E2B18F1}" type="presParOf" srcId="{2B263852-3188-4E02-8009-59D50E42E520}" destId="{5CBC04C5-5770-48B9-81D9-283930FF259E}" srcOrd="0" destOrd="0" presId="urn:microsoft.com/office/officeart/2008/layout/HorizontalMultiLevelHierarchy"/>
    <dgm:cxn modelId="{9E629C16-A0E1-40DD-9695-A2CF57862EBC}" type="presParOf" srcId="{5CBC04C5-5770-48B9-81D9-283930FF259E}" destId="{5A907CA5-D773-428A-8419-CAD9FB1885F3}" srcOrd="0" destOrd="0" presId="urn:microsoft.com/office/officeart/2008/layout/HorizontalMultiLevelHierarchy"/>
    <dgm:cxn modelId="{A39C4567-74D2-4A6C-A553-EA64F24F63D9}" type="presParOf" srcId="{5CBC04C5-5770-48B9-81D9-283930FF259E}" destId="{9F46B956-E3B0-4872-849F-D152F3DE2036}" srcOrd="1" destOrd="0" presId="urn:microsoft.com/office/officeart/2008/layout/HorizontalMultiLevelHierarchy"/>
    <dgm:cxn modelId="{0F6367C2-BDA1-44DC-998D-85C10D19BDD1}" type="presParOf" srcId="{9F46B956-E3B0-4872-849F-D152F3DE2036}" destId="{68AAD44B-1DFA-4AF1-B76A-28B542AA22BF}" srcOrd="0" destOrd="0" presId="urn:microsoft.com/office/officeart/2008/layout/HorizontalMultiLevelHierarchy"/>
    <dgm:cxn modelId="{7BF69EB3-1B54-471E-8B67-FA5FADD4AC6D}" type="presParOf" srcId="{68AAD44B-1DFA-4AF1-B76A-28B542AA22BF}" destId="{B72BCC6B-9FBB-44AB-8783-8CDCD30C055A}" srcOrd="0" destOrd="0" presId="urn:microsoft.com/office/officeart/2008/layout/HorizontalMultiLevelHierarchy"/>
    <dgm:cxn modelId="{E2401DF3-9A9F-41D3-BA0D-8461F8225AA2}" type="presParOf" srcId="{9F46B956-E3B0-4872-849F-D152F3DE2036}" destId="{DE0180E2-E62D-437B-A22E-969A9E9EBE0D}" srcOrd="1" destOrd="0" presId="urn:microsoft.com/office/officeart/2008/layout/HorizontalMultiLevelHierarchy"/>
    <dgm:cxn modelId="{956951E4-F6D1-454B-BD27-24AD17C53CC3}" type="presParOf" srcId="{DE0180E2-E62D-437B-A22E-969A9E9EBE0D}" destId="{43EC20F8-FAE3-4CF1-B952-6B9B8CB880C2}" srcOrd="0" destOrd="0" presId="urn:microsoft.com/office/officeart/2008/layout/HorizontalMultiLevelHierarchy"/>
    <dgm:cxn modelId="{214C8290-CF0A-4105-9D72-93D57BF498AA}" type="presParOf" srcId="{DE0180E2-E62D-437B-A22E-969A9E9EBE0D}" destId="{05E96034-53C9-43D1-8987-3D91947B0AEB}" srcOrd="1" destOrd="0" presId="urn:microsoft.com/office/officeart/2008/layout/HorizontalMultiLevelHierarchy"/>
    <dgm:cxn modelId="{9320B541-ADA8-40D1-9328-A55AD0EB437C}" type="presParOf" srcId="{9F46B956-E3B0-4872-849F-D152F3DE2036}" destId="{B48772EC-AA5B-4FE4-B528-7C4F1FA179E8}" srcOrd="2" destOrd="0" presId="urn:microsoft.com/office/officeart/2008/layout/HorizontalMultiLevelHierarchy"/>
    <dgm:cxn modelId="{D2D0F42F-24D1-4DE1-A0FC-A28914170B7C}" type="presParOf" srcId="{B48772EC-AA5B-4FE4-B528-7C4F1FA179E8}" destId="{EADBFB1D-3519-4175-B86A-7B0E82A78683}" srcOrd="0" destOrd="0" presId="urn:microsoft.com/office/officeart/2008/layout/HorizontalMultiLevelHierarchy"/>
    <dgm:cxn modelId="{ADF8835C-2C73-4830-9F49-56A9E9B340D1}" type="presParOf" srcId="{9F46B956-E3B0-4872-849F-D152F3DE2036}" destId="{8E861A99-20E1-4537-ADFC-DFD8855175B3}" srcOrd="3" destOrd="0" presId="urn:microsoft.com/office/officeart/2008/layout/HorizontalMultiLevelHierarchy"/>
    <dgm:cxn modelId="{A287C3DA-7C98-4145-87B5-3514DF1CD090}" type="presParOf" srcId="{8E861A99-20E1-4537-ADFC-DFD8855175B3}" destId="{CECB19F2-F62E-45FD-B421-03F14FEFD3C0}" srcOrd="0" destOrd="0" presId="urn:microsoft.com/office/officeart/2008/layout/HorizontalMultiLevelHierarchy"/>
    <dgm:cxn modelId="{E0E0B3B0-D521-4DE5-A95B-9B11A19612D7}" type="presParOf" srcId="{8E861A99-20E1-4537-ADFC-DFD8855175B3}" destId="{E7FE2A77-ABB3-4E4A-8342-A48D3936F32E}" srcOrd="1" destOrd="0" presId="urn:microsoft.com/office/officeart/2008/layout/HorizontalMultiLevelHierarchy"/>
    <dgm:cxn modelId="{9810D7AD-6B60-44D5-8491-C7F099E5521A}" type="presParOf" srcId="{9F46B956-E3B0-4872-849F-D152F3DE2036}" destId="{C3FC576F-3910-451F-AE1D-5A412874D896}" srcOrd="4" destOrd="0" presId="urn:microsoft.com/office/officeart/2008/layout/HorizontalMultiLevelHierarchy"/>
    <dgm:cxn modelId="{CB749730-69C2-4077-A99A-D65D1F77F1CB}" type="presParOf" srcId="{C3FC576F-3910-451F-AE1D-5A412874D896}" destId="{7A68D003-059B-4FE3-B61A-AE6C60C87245}" srcOrd="0" destOrd="0" presId="urn:microsoft.com/office/officeart/2008/layout/HorizontalMultiLevelHierarchy"/>
    <dgm:cxn modelId="{3B777DF0-7B32-451B-B3F8-431685833BE7}" type="presParOf" srcId="{9F46B956-E3B0-4872-849F-D152F3DE2036}" destId="{59D810C2-F848-427B-B6DD-7B6920A48A61}" srcOrd="5" destOrd="0" presId="urn:microsoft.com/office/officeart/2008/layout/HorizontalMultiLevelHierarchy"/>
    <dgm:cxn modelId="{21222C4A-5EF9-4DEB-90D2-33151575929B}" type="presParOf" srcId="{59D810C2-F848-427B-B6DD-7B6920A48A61}" destId="{98EDA1AD-B306-4A29-AD11-CB916C21D0B9}" srcOrd="0" destOrd="0" presId="urn:microsoft.com/office/officeart/2008/layout/HorizontalMultiLevelHierarchy"/>
    <dgm:cxn modelId="{99D99FF5-A3BC-4721-8069-423E0772B73F}" type="presParOf" srcId="{59D810C2-F848-427B-B6DD-7B6920A48A61}" destId="{926EB317-3290-4A04-B461-DC98FC76BD7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A187FB-7CCA-4FB6-9D0B-08C9A1CD2756}">
      <dsp:nvSpPr>
        <dsp:cNvPr id="0" name=""/>
        <dsp:cNvSpPr/>
      </dsp:nvSpPr>
      <dsp:spPr>
        <a:xfrm>
          <a:off x="85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499051-9184-46F1-9A19-AE5991D68A1A}">
      <dsp:nvSpPr>
        <dsp:cNvPr id="0" name=""/>
        <dsp:cNvSpPr/>
      </dsp:nvSpPr>
      <dsp:spPr>
        <a:xfrm>
          <a:off x="1326937" y="7301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918A30-7917-45B6-A1C8-4377CA7DB39D}">
      <dsp:nvSpPr>
        <dsp:cNvPr id="0" name=""/>
        <dsp:cNvSpPr/>
      </dsp:nvSpPr>
      <dsp:spPr>
        <a:xfrm>
          <a:off x="15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s-ES_tradnl" sz="2400" kern="1200"/>
            <a:t>Manejo Forestal Sustentable</a:t>
          </a:r>
          <a:endParaRPr lang="en-US" sz="2400" kern="1200"/>
        </a:p>
      </dsp:txBody>
      <dsp:txXfrm>
        <a:off x="156937" y="3142103"/>
        <a:ext cx="3600000" cy="720000"/>
      </dsp:txXfrm>
    </dsp:sp>
    <dsp:sp modelId="{0FB1892D-B6CF-4FBE-9C0D-7288C8E95EAF}">
      <dsp:nvSpPr>
        <dsp:cNvPr id="0" name=""/>
        <dsp:cNvSpPr/>
      </dsp:nvSpPr>
      <dsp:spPr>
        <a:xfrm>
          <a:off x="5088937" y="262102"/>
          <a:ext cx="2196000" cy="219600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309BA-683E-48DC-8740-C54DF12A211B}">
      <dsp:nvSpPr>
        <dsp:cNvPr id="0" name=""/>
        <dsp:cNvSpPr/>
      </dsp:nvSpPr>
      <dsp:spPr>
        <a:xfrm>
          <a:off x="5556937" y="73010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4B0A4-8E86-4EA5-BC54-0B18B6D2AD8B}">
      <dsp:nvSpPr>
        <dsp:cNvPr id="0" name=""/>
        <dsp:cNvSpPr/>
      </dsp:nvSpPr>
      <dsp:spPr>
        <a:xfrm>
          <a:off x="4386937" y="3142103"/>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1066800">
            <a:lnSpc>
              <a:spcPct val="100000"/>
            </a:lnSpc>
            <a:spcBef>
              <a:spcPct val="0"/>
            </a:spcBef>
            <a:spcAft>
              <a:spcPct val="35000"/>
            </a:spcAft>
            <a:defRPr cap="all"/>
          </a:pPr>
          <a:r>
            <a:rPr lang="es-ES_tradnl" sz="2400" kern="1200"/>
            <a:t>Evaluación de Impacto Ambiental</a:t>
          </a:r>
          <a:endParaRPr lang="en-US" sz="2400" kern="1200"/>
        </a:p>
      </dsp:txBody>
      <dsp:txXfrm>
        <a:off x="4386937" y="3142103"/>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C576F-3910-451F-AE1D-5A412874D896}">
      <dsp:nvSpPr>
        <dsp:cNvPr id="0" name=""/>
        <dsp:cNvSpPr/>
      </dsp:nvSpPr>
      <dsp:spPr>
        <a:xfrm>
          <a:off x="2697809" y="1940718"/>
          <a:ext cx="483782" cy="921841"/>
        </a:xfrm>
        <a:custGeom>
          <a:avLst/>
          <a:gdLst/>
          <a:ahLst/>
          <a:cxnLst/>
          <a:rect l="0" t="0" r="0" b="0"/>
          <a:pathLst>
            <a:path>
              <a:moveTo>
                <a:pt x="0" y="0"/>
              </a:moveTo>
              <a:lnTo>
                <a:pt x="241891" y="0"/>
              </a:lnTo>
              <a:lnTo>
                <a:pt x="241891" y="921841"/>
              </a:lnTo>
              <a:lnTo>
                <a:pt x="483782" y="9218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13673" y="2375612"/>
        <a:ext cx="52053" cy="52053"/>
      </dsp:txXfrm>
    </dsp:sp>
    <dsp:sp modelId="{B48772EC-AA5B-4FE4-B528-7C4F1FA179E8}">
      <dsp:nvSpPr>
        <dsp:cNvPr id="0" name=""/>
        <dsp:cNvSpPr/>
      </dsp:nvSpPr>
      <dsp:spPr>
        <a:xfrm>
          <a:off x="2697809" y="1894998"/>
          <a:ext cx="483782" cy="91440"/>
        </a:xfrm>
        <a:custGeom>
          <a:avLst/>
          <a:gdLst/>
          <a:ahLst/>
          <a:cxnLst/>
          <a:rect l="0" t="0" r="0" b="0"/>
          <a:pathLst>
            <a:path>
              <a:moveTo>
                <a:pt x="0" y="45720"/>
              </a:moveTo>
              <a:lnTo>
                <a:pt x="483782"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27606" y="1928623"/>
        <a:ext cx="24189" cy="24189"/>
      </dsp:txXfrm>
    </dsp:sp>
    <dsp:sp modelId="{68AAD44B-1DFA-4AF1-B76A-28B542AA22BF}">
      <dsp:nvSpPr>
        <dsp:cNvPr id="0" name=""/>
        <dsp:cNvSpPr/>
      </dsp:nvSpPr>
      <dsp:spPr>
        <a:xfrm>
          <a:off x="2697809" y="1018877"/>
          <a:ext cx="483782" cy="921841"/>
        </a:xfrm>
        <a:custGeom>
          <a:avLst/>
          <a:gdLst/>
          <a:ahLst/>
          <a:cxnLst/>
          <a:rect l="0" t="0" r="0" b="0"/>
          <a:pathLst>
            <a:path>
              <a:moveTo>
                <a:pt x="0" y="921841"/>
              </a:moveTo>
              <a:lnTo>
                <a:pt x="241891" y="921841"/>
              </a:lnTo>
              <a:lnTo>
                <a:pt x="241891" y="0"/>
              </a:lnTo>
              <a:lnTo>
                <a:pt x="483782"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2913673" y="1453770"/>
        <a:ext cx="52053" cy="52053"/>
      </dsp:txXfrm>
    </dsp:sp>
    <dsp:sp modelId="{5A907CA5-D773-428A-8419-CAD9FB1885F3}">
      <dsp:nvSpPr>
        <dsp:cNvPr id="0" name=""/>
        <dsp:cNvSpPr/>
      </dsp:nvSpPr>
      <dsp:spPr>
        <a:xfrm rot="16200000">
          <a:off x="388354" y="1571981"/>
          <a:ext cx="3881437"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Identificación y valoración de los posibles impactos </a:t>
          </a:r>
        </a:p>
      </dsp:txBody>
      <dsp:txXfrm>
        <a:off x="388354" y="1571981"/>
        <a:ext cx="3881437" cy="737473"/>
      </dsp:txXfrm>
    </dsp:sp>
    <dsp:sp modelId="{43EC20F8-FAE3-4CF1-B952-6B9B8CB880C2}">
      <dsp:nvSpPr>
        <dsp:cNvPr id="0" name=""/>
        <dsp:cNvSpPr/>
      </dsp:nvSpPr>
      <dsp:spPr>
        <a:xfrm>
          <a:off x="3181591" y="650140"/>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Suelo y agua</a:t>
          </a:r>
        </a:p>
      </dsp:txBody>
      <dsp:txXfrm>
        <a:off x="3181591" y="650140"/>
        <a:ext cx="2418911" cy="737473"/>
      </dsp:txXfrm>
    </dsp:sp>
    <dsp:sp modelId="{CECB19F2-F62E-45FD-B421-03F14FEFD3C0}">
      <dsp:nvSpPr>
        <dsp:cNvPr id="0" name=""/>
        <dsp:cNvSpPr/>
      </dsp:nvSpPr>
      <dsp:spPr>
        <a:xfrm>
          <a:off x="3181591" y="1571981"/>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Rodal</a:t>
          </a:r>
        </a:p>
      </dsp:txBody>
      <dsp:txXfrm>
        <a:off x="3181591" y="1571981"/>
        <a:ext cx="2418911" cy="737473"/>
      </dsp:txXfrm>
    </dsp:sp>
    <dsp:sp modelId="{98EDA1AD-B306-4A29-AD11-CB916C21D0B9}">
      <dsp:nvSpPr>
        <dsp:cNvPr id="0" name=""/>
        <dsp:cNvSpPr/>
      </dsp:nvSpPr>
      <dsp:spPr>
        <a:xfrm>
          <a:off x="3181591" y="2493823"/>
          <a:ext cx="2418911" cy="73747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AR" sz="2500" kern="1200" dirty="0"/>
            <a:t>Paisaje</a:t>
          </a:r>
        </a:p>
      </dsp:txBody>
      <dsp:txXfrm>
        <a:off x="3181591" y="2493823"/>
        <a:ext cx="2418911" cy="73747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40963"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0964"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40965"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F9CF81F5-0161-4D55-BCB9-D8A367AD0794}"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defTabSz="955675" eaLnBrk="1" hangingPunct="1">
              <a:defRPr sz="1300"/>
            </a:lvl1pPr>
          </a:lstStyle>
          <a:p>
            <a:pPr>
              <a:defRPr/>
            </a:pPr>
            <a:endParaRPr lang="es-ES"/>
          </a:p>
        </p:txBody>
      </p:sp>
      <p:sp>
        <p:nvSpPr>
          <p:cNvPr id="38915" name="Rectangle 3"/>
          <p:cNvSpPr>
            <a:spLocks noGrp="1" noChangeArrowheads="1"/>
          </p:cNvSpPr>
          <p:nvPr>
            <p:ph type="dt" idx="1"/>
          </p:nvPr>
        </p:nvSpPr>
        <p:spPr bwMode="auto">
          <a:xfrm>
            <a:off x="5797550" y="0"/>
            <a:ext cx="4435475" cy="35560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lvl1pPr algn="r" defTabSz="955675" eaLnBrk="1" hangingPunct="1">
              <a:defRPr sz="1300"/>
            </a:lvl1pPr>
          </a:lstStyle>
          <a:p>
            <a:pPr>
              <a:defRPr/>
            </a:pPr>
            <a:endParaRPr lang="es-ES"/>
          </a:p>
        </p:txBody>
      </p:sp>
      <p:sp>
        <p:nvSpPr>
          <p:cNvPr id="47108" name="Rectangle 4"/>
          <p:cNvSpPr>
            <a:spLocks noGrp="1" noRot="1" noChangeAspect="1" noChangeArrowheads="1" noTextEdit="1"/>
          </p:cNvSpPr>
          <p:nvPr>
            <p:ph type="sldImg" idx="2"/>
          </p:nvPr>
        </p:nvSpPr>
        <p:spPr bwMode="auto">
          <a:xfrm>
            <a:off x="3346450" y="531813"/>
            <a:ext cx="3549650" cy="266223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1022350" y="3373438"/>
            <a:ext cx="8189913" cy="3194050"/>
          </a:xfrm>
          <a:prstGeom prst="rect">
            <a:avLst/>
          </a:prstGeom>
          <a:noFill/>
          <a:ln w="9525">
            <a:noFill/>
            <a:miter lim="800000"/>
            <a:headEnd/>
            <a:tailEnd/>
          </a:ln>
          <a:effectLst/>
        </p:spPr>
        <p:txBody>
          <a:bodyPr vert="horz" wrap="square" lIns="95500" tIns="47750" rIns="95500" bIns="4775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8918" name="Rectangle 6"/>
          <p:cNvSpPr>
            <a:spLocks noGrp="1" noChangeArrowheads="1"/>
          </p:cNvSpPr>
          <p:nvPr>
            <p:ph type="ftr" sz="quarter" idx="4"/>
          </p:nvPr>
        </p:nvSpPr>
        <p:spPr bwMode="auto">
          <a:xfrm>
            <a:off x="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defTabSz="955675" eaLnBrk="1" hangingPunct="1">
              <a:defRPr sz="1300"/>
            </a:lvl1pPr>
          </a:lstStyle>
          <a:p>
            <a:pPr>
              <a:defRPr/>
            </a:pPr>
            <a:endParaRPr lang="es-ES"/>
          </a:p>
        </p:txBody>
      </p:sp>
      <p:sp>
        <p:nvSpPr>
          <p:cNvPr id="38919" name="Rectangle 7"/>
          <p:cNvSpPr>
            <a:spLocks noGrp="1" noChangeArrowheads="1"/>
          </p:cNvSpPr>
          <p:nvPr>
            <p:ph type="sldNum" sz="quarter" idx="5"/>
          </p:nvPr>
        </p:nvSpPr>
        <p:spPr bwMode="auto">
          <a:xfrm>
            <a:off x="5797550" y="6742113"/>
            <a:ext cx="4435475" cy="355600"/>
          </a:xfrm>
          <a:prstGeom prst="rect">
            <a:avLst/>
          </a:prstGeom>
          <a:noFill/>
          <a:ln w="9525">
            <a:noFill/>
            <a:miter lim="800000"/>
            <a:headEnd/>
            <a:tailEnd/>
          </a:ln>
          <a:effectLst/>
        </p:spPr>
        <p:txBody>
          <a:bodyPr vert="horz" wrap="square" lIns="95500" tIns="47750" rIns="95500" bIns="47750" numCol="1" anchor="b" anchorCtr="0" compatLnSpc="1">
            <a:prstTxWarp prst="textNoShape">
              <a:avLst/>
            </a:prstTxWarp>
          </a:bodyPr>
          <a:lstStyle>
            <a:lvl1pPr algn="r" defTabSz="955675" eaLnBrk="1" hangingPunct="1">
              <a:defRPr sz="1300"/>
            </a:lvl1pPr>
          </a:lstStyle>
          <a:p>
            <a:pPr>
              <a:defRPr/>
            </a:pPr>
            <a:fld id="{78865AD2-0BF2-476A-805A-F042161B1B96}"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BA802E30-FE96-401B-86B1-7E4FE6100B7F}" type="slidenum">
              <a:rPr lang="es-ES" smtClean="0"/>
              <a:pPr>
                <a:defRPr/>
              </a:pPr>
              <a:t>‹Nº›</a:t>
            </a:fld>
            <a:endParaRPr lang="es-ES"/>
          </a:p>
        </p:txBody>
      </p:sp>
    </p:spTree>
    <p:extLst>
      <p:ext uri="{BB962C8B-B14F-4D97-AF65-F5344CB8AC3E}">
        <p14:creationId xmlns:p14="http://schemas.microsoft.com/office/powerpoint/2010/main" val="1191276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394358805"/>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399372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172181346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357310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226624727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2012C1AC-FD95-45DE-BA79-B9DB4D381EA3}" type="slidenum">
              <a:rPr lang="es-ES" smtClean="0"/>
              <a:pPr>
                <a:defRPr/>
              </a:pPr>
              <a:t>‹Nº›</a:t>
            </a:fld>
            <a:endParaRPr lang="es-ES"/>
          </a:p>
        </p:txBody>
      </p:sp>
    </p:spTree>
    <p:extLst>
      <p:ext uri="{BB962C8B-B14F-4D97-AF65-F5344CB8AC3E}">
        <p14:creationId xmlns:p14="http://schemas.microsoft.com/office/powerpoint/2010/main" val="4149703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33DC9A66-BC02-4449-A101-AA7A68AEB4D3}" type="slidenum">
              <a:rPr lang="es-ES" smtClean="0"/>
              <a:pPr>
                <a:defRPr/>
              </a:pPr>
              <a:t>‹Nº›</a:t>
            </a:fld>
            <a:endParaRPr lang="es-ES"/>
          </a:p>
        </p:txBody>
      </p:sp>
    </p:spTree>
    <p:extLst>
      <p:ext uri="{BB962C8B-B14F-4D97-AF65-F5344CB8AC3E}">
        <p14:creationId xmlns:p14="http://schemas.microsoft.com/office/powerpoint/2010/main" val="276104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17672369-3CF3-4F2A-9767-9A30E28117E2}" type="slidenum">
              <a:rPr lang="es-ES" smtClean="0"/>
              <a:pPr>
                <a:defRPr/>
              </a:pPr>
              <a:t>‹Nº›</a:t>
            </a:fld>
            <a:endParaRPr lang="es-ES"/>
          </a:p>
        </p:txBody>
      </p:sp>
    </p:spTree>
    <p:extLst>
      <p:ext uri="{BB962C8B-B14F-4D97-AF65-F5344CB8AC3E}">
        <p14:creationId xmlns:p14="http://schemas.microsoft.com/office/powerpoint/2010/main" val="149342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r>
              <a:rPr lang="es-ES"/>
              <a:t>Facultad de Ciencias Agrarias y Forestales (UNLP) Curso de Manejo Forestal</a:t>
            </a:r>
          </a:p>
        </p:txBody>
      </p:sp>
      <p:sp>
        <p:nvSpPr>
          <p:cNvPr id="6" name="Slide Number Placeholder 5"/>
          <p:cNvSpPr>
            <a:spLocks noGrp="1"/>
          </p:cNvSpPr>
          <p:nvPr>
            <p:ph type="sldNum" sz="quarter" idx="12"/>
          </p:nvPr>
        </p:nvSpPr>
        <p:spPr/>
        <p:txBody>
          <a:bodyPr/>
          <a:lstStyle/>
          <a:p>
            <a:pPr>
              <a:defRPr/>
            </a:pPr>
            <a:fld id="{687DCEA6-46EB-4B48-85E1-EE372E83F961}" type="slidenum">
              <a:rPr lang="es-ES" smtClean="0"/>
              <a:pPr>
                <a:defRPr/>
              </a:pPr>
              <a:t>‹Nº›</a:t>
            </a:fld>
            <a:endParaRPr lang="es-ES"/>
          </a:p>
        </p:txBody>
      </p:sp>
    </p:spTree>
    <p:extLst>
      <p:ext uri="{BB962C8B-B14F-4D97-AF65-F5344CB8AC3E}">
        <p14:creationId xmlns:p14="http://schemas.microsoft.com/office/powerpoint/2010/main" val="27506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6D06557C-D16B-4AF4-9A49-6E2284AA604B}" type="slidenum">
              <a:rPr lang="es-ES" smtClean="0"/>
              <a:pPr>
                <a:defRPr/>
              </a:pPr>
              <a:t>‹Nº›</a:t>
            </a:fld>
            <a:endParaRPr lang="es-ES"/>
          </a:p>
        </p:txBody>
      </p:sp>
    </p:spTree>
    <p:extLst>
      <p:ext uri="{BB962C8B-B14F-4D97-AF65-F5344CB8AC3E}">
        <p14:creationId xmlns:p14="http://schemas.microsoft.com/office/powerpoint/2010/main" val="2043556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r>
              <a:rPr lang="es-ES"/>
              <a:t>Facultad de Ciencias Agrarias y Forestales (UNLP) Curso de Manejo Forestal</a:t>
            </a:r>
          </a:p>
        </p:txBody>
      </p:sp>
      <p:sp>
        <p:nvSpPr>
          <p:cNvPr id="9" name="Slide Number Placeholder 8"/>
          <p:cNvSpPr>
            <a:spLocks noGrp="1"/>
          </p:cNvSpPr>
          <p:nvPr>
            <p:ph type="sldNum" sz="quarter" idx="12"/>
          </p:nvPr>
        </p:nvSpPr>
        <p:spPr/>
        <p:txBody>
          <a:bodyPr/>
          <a:lstStyle/>
          <a:p>
            <a:pPr>
              <a:defRPr/>
            </a:pPr>
            <a:fld id="{9A8D3A13-DD2C-4D96-B1EC-9ACCA8CA7C33}" type="slidenum">
              <a:rPr lang="es-ES" smtClean="0"/>
              <a:pPr>
                <a:defRPr/>
              </a:pPr>
              <a:t>‹Nº›</a:t>
            </a:fld>
            <a:endParaRPr lang="es-ES"/>
          </a:p>
        </p:txBody>
      </p:sp>
    </p:spTree>
    <p:extLst>
      <p:ext uri="{BB962C8B-B14F-4D97-AF65-F5344CB8AC3E}">
        <p14:creationId xmlns:p14="http://schemas.microsoft.com/office/powerpoint/2010/main" val="2191279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r>
              <a:rPr lang="es-ES"/>
              <a:t>Facultad de Ciencias Agrarias y Forestales (UNLP) Curso de Manejo Forestal</a:t>
            </a:r>
          </a:p>
        </p:txBody>
      </p:sp>
      <p:sp>
        <p:nvSpPr>
          <p:cNvPr id="5" name="Slide Number Placeholder 4"/>
          <p:cNvSpPr>
            <a:spLocks noGrp="1"/>
          </p:cNvSpPr>
          <p:nvPr>
            <p:ph type="sldNum" sz="quarter" idx="12"/>
          </p:nvPr>
        </p:nvSpPr>
        <p:spPr/>
        <p:txBody>
          <a:body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54949241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r>
              <a:rPr lang="es-ES"/>
              <a:t>Facultad de Ciencias Agrarias y Forestales (UNLP) Curso de Manejo Forestal</a:t>
            </a:r>
          </a:p>
        </p:txBody>
      </p:sp>
      <p:sp>
        <p:nvSpPr>
          <p:cNvPr id="4" name="Slide Number Placeholder 3"/>
          <p:cNvSpPr>
            <a:spLocks noGrp="1"/>
          </p:cNvSpPr>
          <p:nvPr>
            <p:ph type="sldNum" sz="quarter" idx="12"/>
          </p:nvPr>
        </p:nvSpPr>
        <p:spPr/>
        <p:txBody>
          <a:bodyPr/>
          <a:lstStyle/>
          <a:p>
            <a:pPr>
              <a:defRPr/>
            </a:pPr>
            <a:fld id="{C20B7AA5-A4B0-4DC7-931B-75347DD75FA4}" type="slidenum">
              <a:rPr lang="es-ES" smtClean="0"/>
              <a:pPr>
                <a:defRPr/>
              </a:pPr>
              <a:t>‹Nº›</a:t>
            </a:fld>
            <a:endParaRPr lang="es-ES"/>
          </a:p>
        </p:txBody>
      </p:sp>
    </p:spTree>
    <p:extLst>
      <p:ext uri="{BB962C8B-B14F-4D97-AF65-F5344CB8AC3E}">
        <p14:creationId xmlns:p14="http://schemas.microsoft.com/office/powerpoint/2010/main" val="380835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582DF06A-5914-41FE-8422-6260F9ECF849}" type="slidenum">
              <a:rPr lang="es-ES" smtClean="0"/>
              <a:pPr>
                <a:defRPr/>
              </a:pPr>
              <a:t>‹Nº›</a:t>
            </a:fld>
            <a:endParaRPr lang="es-ES"/>
          </a:p>
        </p:txBody>
      </p:sp>
    </p:spTree>
    <p:extLst>
      <p:ext uri="{BB962C8B-B14F-4D97-AF65-F5344CB8AC3E}">
        <p14:creationId xmlns:p14="http://schemas.microsoft.com/office/powerpoint/2010/main" val="119691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r>
              <a:rPr lang="es-ES"/>
              <a:t>Facultad de Ciencias Agrarias y Forestales (UNLP) Curso de Manejo Forestal</a:t>
            </a:r>
          </a:p>
        </p:txBody>
      </p:sp>
      <p:sp>
        <p:nvSpPr>
          <p:cNvPr id="7" name="Slide Number Placeholder 6"/>
          <p:cNvSpPr>
            <a:spLocks noGrp="1"/>
          </p:cNvSpPr>
          <p:nvPr>
            <p:ph type="sldNum" sz="quarter" idx="12"/>
          </p:nvPr>
        </p:nvSpPr>
        <p:spPr/>
        <p:txBody>
          <a:bodyPr/>
          <a:lstStyle/>
          <a:p>
            <a:pPr>
              <a:defRPr/>
            </a:pPr>
            <a:fld id="{0CD99CED-4D6C-42A8-BECA-F2013CC61A6E}" type="slidenum">
              <a:rPr lang="es-ES" smtClean="0"/>
              <a:pPr>
                <a:defRPr/>
              </a:pPr>
              <a:t>‹Nº›</a:t>
            </a:fld>
            <a:endParaRPr lang="es-ES"/>
          </a:p>
        </p:txBody>
      </p:sp>
    </p:spTree>
    <p:extLst>
      <p:ext uri="{BB962C8B-B14F-4D97-AF65-F5344CB8AC3E}">
        <p14:creationId xmlns:p14="http://schemas.microsoft.com/office/powerpoint/2010/main" val="307480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s-ES"/>
              <a:t>Facultad de Ciencias Agrarias y Forestales (UNLP) Curso de Manejo Forestal</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8682307A-770B-4641-8D41-AAE7609D2220}" type="slidenum">
              <a:rPr lang="es-ES" smtClean="0"/>
              <a:pPr>
                <a:defRPr/>
              </a:pPr>
              <a:t>‹Nº›</a:t>
            </a:fld>
            <a:endParaRPr lang="es-ES"/>
          </a:p>
        </p:txBody>
      </p:sp>
    </p:spTree>
    <p:extLst>
      <p:ext uri="{BB962C8B-B14F-4D97-AF65-F5344CB8AC3E}">
        <p14:creationId xmlns:p14="http://schemas.microsoft.com/office/powerpoint/2010/main" val="408036346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1768475" y="2168525"/>
            <a:ext cx="9144000" cy="0"/>
          </a:xfrm>
          <a:prstGeom prst="rect">
            <a:avLst/>
          </a:prstGeom>
          <a:noFill/>
          <a:ln w="12700">
            <a:noFill/>
            <a:miter lim="800000"/>
            <a:headEnd type="none" w="sm" len="sm"/>
            <a:tailEnd type="none" w="sm" len="sm"/>
          </a:ln>
        </p:spPr>
        <p:txBody>
          <a:bodyPr>
            <a:spAutoFit/>
          </a:bodyPr>
          <a:lstStyle/>
          <a:p>
            <a:endParaRPr lang="es-AR"/>
          </a:p>
        </p:txBody>
      </p:sp>
      <p:sp>
        <p:nvSpPr>
          <p:cNvPr id="6" name="5 Marcador de pie de página"/>
          <p:cNvSpPr>
            <a:spLocks noGrp="1"/>
          </p:cNvSpPr>
          <p:nvPr>
            <p:ph type="ftr" sz="quarter" idx="11"/>
          </p:nvPr>
        </p:nvSpPr>
        <p:spPr>
          <a:xfrm>
            <a:off x="827584" y="5805264"/>
            <a:ext cx="7488832" cy="476250"/>
          </a:xfrm>
        </p:spPr>
        <p:txBody>
          <a:bodyPr/>
          <a:lstStyle/>
          <a:p>
            <a:pPr>
              <a:defRPr/>
            </a:pPr>
            <a:r>
              <a:rPr lang="es-ES" sz="1800"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graphicFrame>
        <p:nvGraphicFramePr>
          <p:cNvPr id="268294" name="Text Box 4">
            <a:extLst>
              <a:ext uri="{FF2B5EF4-FFF2-40B4-BE49-F238E27FC236}">
                <a16:creationId xmlns:a16="http://schemas.microsoft.com/office/drawing/2014/main" id="{3ADC63E4-8F55-4FA6-90C4-E1052DB8F24D}"/>
              </a:ext>
            </a:extLst>
          </p:cNvPr>
          <p:cNvGraphicFramePr/>
          <p:nvPr/>
        </p:nvGraphicFramePr>
        <p:xfrm>
          <a:off x="500063" y="908050"/>
          <a:ext cx="8143875" cy="4124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US"/>
          </a:p>
        </p:txBody>
      </p:sp>
      <p:pic>
        <p:nvPicPr>
          <p:cNvPr id="5" name="Marcador de contenido 4"/>
          <p:cNvPicPr>
            <a:picLocks noGrp="1" noChangeAspect="1"/>
          </p:cNvPicPr>
          <p:nvPr>
            <p:ph idx="1"/>
          </p:nvPr>
        </p:nvPicPr>
        <p:blipFill>
          <a:blip r:embed="rId2"/>
          <a:stretch>
            <a:fillRect/>
          </a:stretch>
        </p:blipFill>
        <p:spPr>
          <a:xfrm>
            <a:off x="609600" y="2780928"/>
            <a:ext cx="8190517" cy="2155883"/>
          </a:xfrm>
          <a:prstGeom prst="rect">
            <a:avLst/>
          </a:prstGeom>
        </p:spPr>
      </p:pic>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2785191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Grp="1" noChangeAspect="1" noChangeArrowheads="1"/>
          </p:cNvPicPr>
          <p:nvPr>
            <p:ph idx="1"/>
          </p:nvPr>
        </p:nvPicPr>
        <p:blipFill>
          <a:blip r:embed="rId2" cstate="print"/>
          <a:srcRect/>
          <a:stretch>
            <a:fillRect/>
          </a:stretch>
        </p:blipFill>
        <p:spPr>
          <a:xfrm>
            <a:off x="142875" y="15875"/>
            <a:ext cx="8858250" cy="6842125"/>
          </a:xfrm>
          <a:noFill/>
        </p:spPr>
      </p:pic>
      <p:sp>
        <p:nvSpPr>
          <p:cNvPr id="3" name="2 Marcador de pie de página"/>
          <p:cNvSpPr>
            <a:spLocks noGrp="1"/>
          </p:cNvSpPr>
          <p:nvPr>
            <p:ph type="ftr" sz="quarter" idx="11"/>
          </p:nvPr>
        </p:nvSpPr>
        <p:spPr/>
        <p:txBody>
          <a:bodyPr/>
          <a:lstStyle/>
          <a:p>
            <a:pPr>
              <a:defRPr/>
            </a:pPr>
            <a:r>
              <a:rPr lang="es-ES"/>
              <a:t>Facultad de Ciencias Agrarias y Forestales (UNLP) Curso de Manejo Forestal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cstate="print"/>
          <a:srcRect/>
          <a:stretch>
            <a:fillRect/>
          </a:stretch>
        </p:blipFill>
        <p:spPr bwMode="auto">
          <a:xfrm>
            <a:off x="3175" y="857250"/>
            <a:ext cx="9140825" cy="5143500"/>
          </a:xfrm>
          <a:prstGeom prst="rect">
            <a:avLst/>
          </a:prstGeom>
          <a:noFill/>
          <a:ln w="9525">
            <a:noFill/>
            <a:miter lim="800000"/>
            <a:headEnd/>
            <a:tailEnd/>
          </a:ln>
        </p:spPr>
      </p:pic>
      <p:sp>
        <p:nvSpPr>
          <p:cNvPr id="3" name="2 Marcador de pie de página"/>
          <p:cNvSpPr>
            <a:spLocks noGrp="1"/>
          </p:cNvSpPr>
          <p:nvPr>
            <p:ph type="ftr" sz="quarter" idx="11"/>
          </p:nvPr>
        </p:nvSpPr>
        <p:spPr>
          <a:xfrm>
            <a:off x="2555776" y="6237312"/>
            <a:ext cx="44644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6347713" cy="515144"/>
          </a:xfrm>
        </p:spPr>
        <p:txBody>
          <a:bodyPr>
            <a:normAutofit/>
          </a:bodyPr>
          <a:lstStyle/>
          <a:p>
            <a:r>
              <a:rPr lang="es-AR" sz="2400" dirty="0">
                <a:solidFill>
                  <a:schemeClr val="accent4">
                    <a:lumMod val="10000"/>
                  </a:schemeClr>
                </a:solidFill>
                <a:latin typeface="Times New Roman" pitchFamily="18" charset="0"/>
                <a:cs typeface="Times New Roman" pitchFamily="18" charset="0"/>
              </a:rPr>
              <a:t>Algunos aspectos legales y  administrativos</a:t>
            </a: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95536" y="1719262"/>
            <a:ext cx="8229600" cy="4446041"/>
          </a:xfrm>
        </p:spPr>
        <p:txBody>
          <a:bodyPr>
            <a:normAutofit/>
          </a:bodyPr>
          <a:lstStyle/>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Ley </a:t>
            </a:r>
            <a:r>
              <a:rPr lang="es-ES" sz="2000" dirty="0" err="1">
                <a:solidFill>
                  <a:schemeClr val="accent4">
                    <a:lumMod val="10000"/>
                  </a:schemeClr>
                </a:solidFill>
                <a:latin typeface="Times New Roman" pitchFamily="18" charset="0"/>
                <a:cs typeface="Times New Roman" pitchFamily="18" charset="0"/>
              </a:rPr>
              <a:t>Nº</a:t>
            </a:r>
            <a:r>
              <a:rPr lang="es-ES" sz="2000" dirty="0">
                <a:solidFill>
                  <a:schemeClr val="accent4">
                    <a:lumMod val="10000"/>
                  </a:schemeClr>
                </a:solidFill>
                <a:latin typeface="Times New Roman" pitchFamily="18" charset="0"/>
                <a:cs typeface="Times New Roman" pitchFamily="18" charset="0"/>
              </a:rPr>
              <a:t> 25.675/02. Ley General del Ambiente</a:t>
            </a:r>
          </a:p>
          <a:p>
            <a:pPr algn="just"/>
            <a:endParaRPr lang="es-ES" sz="2000" dirty="0">
              <a:solidFill>
                <a:schemeClr val="accent4">
                  <a:lumMod val="10000"/>
                </a:schemeClr>
              </a:solidFill>
              <a:latin typeface="Times New Roman" pitchFamily="18" charset="0"/>
              <a:cs typeface="Times New Roman" pitchFamily="18" charset="0"/>
            </a:endParaRPr>
          </a:p>
          <a:p>
            <a:pPr algn="just"/>
            <a:r>
              <a:rPr lang="es-ES" sz="2000" dirty="0">
                <a:solidFill>
                  <a:schemeClr val="accent4">
                    <a:lumMod val="10000"/>
                  </a:schemeClr>
                </a:solidFill>
                <a:latin typeface="Times New Roman" pitchFamily="18" charset="0"/>
                <a:cs typeface="Times New Roman" pitchFamily="18" charset="0"/>
              </a:rPr>
              <a:t>Principio precautorio: Cuando haya peligro de daño grave o irreversible la ausencia de información o certeza científica no deberá utilizarse como razón para postergar la adopción de medidas eficaces, en función de los costos, para impedir la degradación del medio ambiente. </a:t>
            </a:r>
            <a:r>
              <a:rPr lang="es-ES" sz="1600" dirty="0"/>
              <a:t>.</a:t>
            </a:r>
          </a:p>
          <a:p>
            <a:pPr algn="just">
              <a:buNone/>
            </a:pPr>
            <a:endParaRPr lang="es-ES" sz="2000" dirty="0">
              <a:solidFill>
                <a:schemeClr val="accent4">
                  <a:lumMod val="10000"/>
                </a:schemeClr>
              </a:solidFill>
              <a:latin typeface="Times New Roman" pitchFamily="18" charset="0"/>
              <a:cs typeface="Times New Roman" pitchFamily="18" charset="0"/>
            </a:endParaRPr>
          </a:p>
          <a:p>
            <a:r>
              <a:rPr lang="es-ES" sz="2000" dirty="0">
                <a:solidFill>
                  <a:schemeClr val="accent4">
                    <a:lumMod val="10000"/>
                  </a:schemeClr>
                </a:solidFill>
                <a:latin typeface="Times New Roman" pitchFamily="18" charset="0"/>
                <a:cs typeface="Times New Roman" pitchFamily="18" charset="0"/>
              </a:rPr>
              <a:t>Artículo 11. - Toda obra o actividad que, en el territorio de la Nación, sea susceptible de degradar el ambiente, alguno de sus componentes, o afectar la calidad de vida de la población, en forma significativa, estará sujeta a un procedimiento de evaluación de impacto ambiental, previo a su ejecución. </a:t>
            </a:r>
          </a:p>
        </p:txBody>
      </p:sp>
      <p:sp>
        <p:nvSpPr>
          <p:cNvPr id="4" name="3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59856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Título"/>
          <p:cNvSpPr>
            <a:spLocks noGrp="1"/>
          </p:cNvSpPr>
          <p:nvPr>
            <p:ph type="title"/>
          </p:nvPr>
        </p:nvSpPr>
        <p:spPr>
          <a:xfrm>
            <a:off x="323528" y="415353"/>
            <a:ext cx="8352928" cy="1320800"/>
          </a:xfrm>
        </p:spPr>
        <p:txBody>
          <a:bodyPr>
            <a:normAutofit fontScale="90000"/>
          </a:bodyPr>
          <a:lstStyle/>
          <a:p>
            <a:r>
              <a:rPr lang="es-AR" sz="2700" dirty="0">
                <a:solidFill>
                  <a:schemeClr val="accent4">
                    <a:lumMod val="10000"/>
                  </a:schemeClr>
                </a:solidFill>
                <a:latin typeface="Times New Roman" pitchFamily="18" charset="0"/>
                <a:cs typeface="Times New Roman" pitchFamily="18" charset="0"/>
              </a:rPr>
              <a:t>Decreto reglamentario de la </a:t>
            </a:r>
            <a:r>
              <a:rPr lang="es-ES" sz="2700" dirty="0">
                <a:solidFill>
                  <a:schemeClr val="accent4">
                    <a:lumMod val="10000"/>
                  </a:schemeClr>
                </a:solidFill>
                <a:latin typeface="Times New Roman" pitchFamily="18" charset="0"/>
                <a:cs typeface="Times New Roman" pitchFamily="18" charset="0"/>
              </a:rPr>
              <a:t>Ley 26331/07 de presupuestos mínimos de Protección Ambiental de los Bosques Nativos</a:t>
            </a:r>
            <a:r>
              <a:rPr lang="es-ES" sz="3100" dirty="0">
                <a:solidFill>
                  <a:schemeClr val="accent4">
                    <a:lumMod val="10000"/>
                  </a:schemeClr>
                </a:solidFill>
                <a:latin typeface="Times New Roman" pitchFamily="18" charset="0"/>
                <a:cs typeface="Times New Roman" pitchFamily="18" charset="0"/>
              </a:rPr>
              <a:t/>
            </a:r>
            <a:br>
              <a:rPr lang="es-ES" sz="3100" dirty="0">
                <a:solidFill>
                  <a:schemeClr val="accent4">
                    <a:lumMod val="10000"/>
                  </a:schemeClr>
                </a:solidFill>
                <a:latin typeface="Times New Roman" pitchFamily="18" charset="0"/>
                <a:cs typeface="Times New Roman" pitchFamily="18" charset="0"/>
              </a:rPr>
            </a:br>
            <a:endParaRPr lang="es-ES" sz="3100" dirty="0">
              <a:solidFill>
                <a:schemeClr val="accent4">
                  <a:lumMod val="10000"/>
                </a:schemeClr>
              </a:solidFill>
              <a:latin typeface="Times New Roman" pitchFamily="18" charset="0"/>
              <a:cs typeface="Times New Roman" pitchFamily="18" charset="0"/>
            </a:endParaRPr>
          </a:p>
        </p:txBody>
      </p:sp>
      <p:sp>
        <p:nvSpPr>
          <p:cNvPr id="40963" name="2 Marcador de contenido"/>
          <p:cNvSpPr>
            <a:spLocks noGrp="1"/>
          </p:cNvSpPr>
          <p:nvPr>
            <p:ph idx="1"/>
          </p:nvPr>
        </p:nvSpPr>
        <p:spPr>
          <a:xfrm>
            <a:off x="214312" y="1719262"/>
            <a:ext cx="8715375" cy="4525963"/>
          </a:xfrm>
        </p:spPr>
        <p:txBody>
          <a:bodyPr/>
          <a:lstStyle/>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ARTICULO 14.- En las Categorías I y II podrá autorizarse la     realización de obras públicas, de interés público o de infraestructura tales como la construcción de vías de transporte, la instalación de líneas de comunicación, de energía eléctrica, de ductos, de infraestructura de prevención y control de incendios o la realización de fajas cortafuego, mediante acto debidamente fundado por parte de la autoridad local competente. Para el otorgamiento de dicha autorización, la autoridad competente deberá someter el pedido a un procedimiento de Evaluación del Impacto Ambiental.</a:t>
            </a:r>
          </a:p>
          <a:p>
            <a:endParaRPr lang="es-ES" sz="2400" dirty="0"/>
          </a:p>
        </p:txBody>
      </p:sp>
      <p:sp>
        <p:nvSpPr>
          <p:cNvPr id="4" name="3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794656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600551" y="260648"/>
            <a:ext cx="7283817" cy="648072"/>
          </a:xfrm>
        </p:spPr>
        <p:txBody>
          <a:bodyPr>
            <a:normAutofit fontScale="90000"/>
          </a:bodyPr>
          <a:lstStyle/>
          <a:p>
            <a:r>
              <a:rPr lang="es-AR" sz="2800" dirty="0">
                <a:solidFill>
                  <a:schemeClr val="accent4">
                    <a:lumMod val="10000"/>
                  </a:schemeClr>
                </a:solidFill>
                <a:latin typeface="Times New Roman" pitchFamily="18" charset="0"/>
                <a:cs typeface="Times New Roman" pitchFamily="18" charset="0"/>
              </a:rPr>
              <a:t>Ley 26.331. Evaluación de Impacto Ambiental. </a:t>
            </a:r>
            <a:r>
              <a:rPr lang="es-ES" sz="3600" dirty="0"/>
              <a:t/>
            </a:r>
            <a:br>
              <a:rPr lang="es-ES" sz="3600" dirty="0"/>
            </a:br>
            <a:endParaRPr lang="es-ES" sz="3600" dirty="0"/>
          </a:p>
        </p:txBody>
      </p:sp>
      <p:sp>
        <p:nvSpPr>
          <p:cNvPr id="43011" name="2 Marcador de contenido"/>
          <p:cNvSpPr>
            <a:spLocks noGrp="1"/>
          </p:cNvSpPr>
          <p:nvPr>
            <p:ph idx="1"/>
          </p:nvPr>
        </p:nvSpPr>
        <p:spPr>
          <a:xfrm>
            <a:off x="468313" y="1268413"/>
            <a:ext cx="8229600" cy="5589587"/>
          </a:xfrm>
        </p:spPr>
        <p:txBody>
          <a:bodyPr/>
          <a:lstStyle/>
          <a:p>
            <a:r>
              <a:rPr lang="es-AR" sz="2400" dirty="0"/>
              <a:t> </a:t>
            </a:r>
            <a:r>
              <a:rPr lang="es-AR" sz="2400" dirty="0">
                <a:solidFill>
                  <a:schemeClr val="accent4">
                    <a:lumMod val="10000"/>
                  </a:schemeClr>
                </a:solidFill>
                <a:latin typeface="Times New Roman" pitchFamily="18" charset="0"/>
                <a:cs typeface="Times New Roman" pitchFamily="18" charset="0"/>
              </a:rPr>
              <a:t>ARTICULO 22.- Para el otorgamiento de la autorización de desmonte o de aprovechamiento sostenible, la autoridad de aplicación de cada  jurisdicción deberá someter el pedido de autorización a un procedimiento de  evaluación de impacto ambiental.</a:t>
            </a:r>
          </a:p>
          <a:p>
            <a:r>
              <a:rPr lang="es-AR" sz="2400" dirty="0">
                <a:solidFill>
                  <a:schemeClr val="accent4">
                    <a:lumMod val="10000"/>
                  </a:schemeClr>
                </a:solidFill>
                <a:latin typeface="Times New Roman" pitchFamily="18" charset="0"/>
                <a:cs typeface="Times New Roman" pitchFamily="18" charset="0"/>
              </a:rPr>
              <a:t>La evaluación de impacto ambiental será obligatoria para el desmonte. </a:t>
            </a:r>
          </a:p>
          <a:p>
            <a:r>
              <a:rPr lang="es-AR" sz="2400" dirty="0">
                <a:solidFill>
                  <a:schemeClr val="accent4">
                    <a:lumMod val="10000"/>
                  </a:schemeClr>
                </a:solidFill>
                <a:latin typeface="Times New Roman" pitchFamily="18" charset="0"/>
                <a:cs typeface="Times New Roman" pitchFamily="18" charset="0"/>
              </a:rPr>
              <a:t>Para el manejo sostenible lo será cuando tenga el potencial de causar impactos ambientales significativos, entendiendo como tales aquellos que pudieran generar o presentar al menos uno de los siguientes efectos, características o circunstancias: </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112916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Marcador de contenido"/>
          <p:cNvSpPr>
            <a:spLocks noGrp="1"/>
          </p:cNvSpPr>
          <p:nvPr>
            <p:ph idx="1"/>
          </p:nvPr>
        </p:nvSpPr>
        <p:spPr>
          <a:xfrm>
            <a:off x="357188" y="428625"/>
            <a:ext cx="8229600" cy="5929313"/>
          </a:xfrm>
        </p:spPr>
        <p:txBody>
          <a:bodyPr>
            <a:normAutofit/>
          </a:bodyPr>
          <a:lstStyle/>
          <a:p>
            <a:r>
              <a:rPr lang="es-AR" sz="2000" dirty="0">
                <a:solidFill>
                  <a:schemeClr val="accent4">
                    <a:lumMod val="10000"/>
                  </a:schemeClr>
                </a:solidFill>
                <a:latin typeface="Times New Roman" pitchFamily="18" charset="0"/>
                <a:cs typeface="Times New Roman" pitchFamily="18" charset="0"/>
              </a:rPr>
              <a:t>a) Efectos adversos significativos sobre la cantidad y calidad de los recursos naturales renovables, incluidos el suelo, el agua y el aire.</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b) Reasentamiento de comunidades humanas, o alteraciones significativas de los sistemas de vida y costumbres de grupos humanos.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c) Localización próxima a población, recursos y áreas protegidas susceptibles de ser afectados, así como el valor ambiental del territorio en que se pretende ejecutar el proyecto o actividad. </a:t>
            </a:r>
          </a:p>
          <a:p>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d) Alteración significativa, en términos de magnitud o duración, del valor paisajístico o turístico de una zona.</a:t>
            </a:r>
          </a:p>
          <a:p>
            <a:pPr marL="0" indent="0">
              <a:buNone/>
            </a:pPr>
            <a:endParaRPr lang="es-AR"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e) Alteración de monumentos, sitios con valor antropológico, arqueológico, histórico y, en general, los pertenecientes al patrimonio cultural.</a:t>
            </a:r>
            <a:endParaRPr lang="es-ES" sz="2000" dirty="0">
              <a:solidFill>
                <a:schemeClr val="accent4">
                  <a:lumMod val="10000"/>
                </a:schemeClr>
              </a:solidFill>
              <a:latin typeface="Times New Roman" pitchFamily="18" charset="0"/>
              <a:cs typeface="Times New Roman" pitchFamily="18" charset="0"/>
            </a:endParaRPr>
          </a:p>
          <a:p>
            <a:endParaRPr lang="es-ES" sz="2000" dirty="0">
              <a:solidFill>
                <a:schemeClr val="accent4">
                  <a:lumMod val="10000"/>
                </a:schemeClr>
              </a:solidFill>
              <a:latin typeface="Times New Roman" pitchFamily="18" charset="0"/>
              <a:cs typeface="Times New Roman" pitchFamily="18" charset="0"/>
            </a:endParaRPr>
          </a:p>
          <a:p>
            <a:endParaRPr lang="es-ES" sz="2000"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674291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76672"/>
            <a:ext cx="8229600" cy="778098"/>
          </a:xfrm>
        </p:spPr>
        <p:txBody>
          <a:bodyPr/>
          <a:lstStyle/>
          <a:p>
            <a:r>
              <a:rPr lang="es-AR" sz="3200" dirty="0">
                <a:solidFill>
                  <a:schemeClr val="accent4">
                    <a:lumMod val="10000"/>
                  </a:schemeClr>
                </a:solidFill>
                <a:latin typeface="Times New Roman" pitchFamily="18" charset="0"/>
                <a:cs typeface="Times New Roman" pitchFamily="18" charset="0"/>
              </a:rPr>
              <a:t>Resolución COFEMA 277/2014</a:t>
            </a:r>
            <a:endParaRPr lang="es-ES" sz="32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1600200"/>
            <a:ext cx="8568952" cy="3412976"/>
          </a:xfrm>
        </p:spPr>
        <p:txBody>
          <a:bodyPr>
            <a:normAutofit fontScale="85000" lnSpcReduction="10000"/>
          </a:bodyPr>
          <a:lstStyle/>
          <a:p>
            <a:r>
              <a:rPr lang="es-ES" sz="2400" b="1" dirty="0">
                <a:solidFill>
                  <a:schemeClr val="accent4">
                    <a:lumMod val="10000"/>
                  </a:schemeClr>
                </a:solidFill>
                <a:latin typeface="Times New Roman" pitchFamily="18" charset="0"/>
                <a:cs typeface="Times New Roman" pitchFamily="18" charset="0"/>
              </a:rPr>
              <a:t>Artículo 13.-  De los Planes de Manejo Sostenible</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e) Los contenidos mínimos que deben contener los PM son:</a:t>
            </a:r>
          </a:p>
          <a:p>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Declaración jurada por parte del titular de los impactos ambientales previstos en el plan para facilitar el análisis por parte de la Autoridad Local de Aplicación quien determinará la necesidad de efectuar un estudio de impacto ambiental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En el caso que los riesgos ambientales no ameriten un </a:t>
            </a:r>
            <a:r>
              <a:rPr lang="es-ES" sz="2400" dirty="0" err="1">
                <a:solidFill>
                  <a:schemeClr val="accent4">
                    <a:lumMod val="10000"/>
                  </a:schemeClr>
                </a:solidFill>
                <a:latin typeface="Times New Roman" pitchFamily="18" charset="0"/>
                <a:cs typeface="Times New Roman" pitchFamily="18" charset="0"/>
              </a:rPr>
              <a:t>EsIA</a:t>
            </a:r>
            <a:r>
              <a:rPr lang="es-ES" sz="2400" dirty="0">
                <a:solidFill>
                  <a:schemeClr val="accent4">
                    <a:lumMod val="10000"/>
                  </a:schemeClr>
                </a:solidFill>
                <a:latin typeface="Times New Roman" pitchFamily="18" charset="0"/>
                <a:cs typeface="Times New Roman" pitchFamily="18" charset="0"/>
              </a:rPr>
              <a:t> se incluirán en el plan de manejo las medidas preventivas y correctivas de los tratamientos que alteren el ecosistema</a:t>
            </a:r>
            <a:r>
              <a:rPr lang="es-ES" sz="2400" dirty="0" smtClean="0">
                <a:solidFill>
                  <a:schemeClr val="accent4">
                    <a:lumMod val="10000"/>
                  </a:schemeClr>
                </a:solidFill>
                <a:latin typeface="Times New Roman" pitchFamily="18" charset="0"/>
                <a:cs typeface="Times New Roman" pitchFamily="18" charset="0"/>
              </a:rPr>
              <a:t>.</a:t>
            </a:r>
          </a:p>
          <a:p>
            <a:endParaRPr lang="es-ES" sz="24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555776" y="6245225"/>
            <a:ext cx="388843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2075751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86870" y="980728"/>
            <a:ext cx="9210736" cy="4761481"/>
          </a:xfrm>
          <a:prstGeom prst="rect">
            <a:avLst/>
          </a:prstGeom>
        </p:spPr>
      </p:pic>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2187522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274638"/>
            <a:ext cx="7972425" cy="725487"/>
          </a:xfrm>
        </p:spPr>
        <p:txBody>
          <a:bodyPr/>
          <a:lstStyle/>
          <a:p>
            <a:r>
              <a:rPr lang="es-ES" sz="2400" dirty="0">
                <a:solidFill>
                  <a:schemeClr val="accent4">
                    <a:lumMod val="10000"/>
                  </a:schemeClr>
                </a:solidFill>
                <a:latin typeface="Times New Roman" pitchFamily="18" charset="0"/>
                <a:cs typeface="Times New Roman" pitchFamily="18" charset="0"/>
              </a:rPr>
              <a:t>Metodologías para la identificación y evaluación de impactos</a:t>
            </a:r>
            <a:endParaRPr lang="en-US" sz="2400" dirty="0">
              <a:solidFill>
                <a:schemeClr val="accent4">
                  <a:lumMod val="10000"/>
                </a:schemeClr>
              </a:solidFill>
              <a:latin typeface="Times New Roman" pitchFamily="18" charset="0"/>
              <a:cs typeface="Times New Roman" pitchFamily="18" charset="0"/>
            </a:endParaRPr>
          </a:p>
        </p:txBody>
      </p:sp>
      <p:sp>
        <p:nvSpPr>
          <p:cNvPr id="22531" name="Rectangle 3"/>
          <p:cNvSpPr>
            <a:spLocks noGrp="1" noChangeArrowheads="1"/>
          </p:cNvSpPr>
          <p:nvPr>
            <p:ph idx="1"/>
          </p:nvPr>
        </p:nvSpPr>
        <p:spPr>
          <a:xfrm>
            <a:off x="285750" y="928688"/>
            <a:ext cx="8572500" cy="5786437"/>
          </a:xfrm>
        </p:spPr>
        <p:txBody>
          <a:bodyPr/>
          <a:lstStyle/>
          <a:p>
            <a:r>
              <a:rPr lang="es-ES" sz="1800" b="1" dirty="0">
                <a:solidFill>
                  <a:schemeClr val="accent4">
                    <a:lumMod val="10000"/>
                  </a:schemeClr>
                </a:solidFill>
                <a:latin typeface="Times New Roman" pitchFamily="18" charset="0"/>
                <a:cs typeface="Times New Roman" pitchFamily="18" charset="0"/>
              </a:rPr>
              <a:t>La lista de comprobación de impactos</a:t>
            </a:r>
            <a:r>
              <a:rPr lang="es-ES" sz="1800" dirty="0">
                <a:solidFill>
                  <a:schemeClr val="accent4">
                    <a:lumMod val="10000"/>
                  </a:schemeClr>
                </a:solidFill>
                <a:latin typeface="Times New Roman" pitchFamily="18" charset="0"/>
                <a:cs typeface="Times New Roman" pitchFamily="18" charset="0"/>
              </a:rPr>
              <a:t>: sólo pretende identificar de manera directa y puntual impactos específicos de alguna acción. Pueden ser muy exhaustivos pero tienen una utilidad relativa ya que no jerarquizan, ni priorizan, ni tienen carácter cuantitativo y mucho menos dinámico. En general se utilizan como un primer paso para decidir si se procede a una valoración mas detallada de los posibles impactos.</a:t>
            </a:r>
          </a:p>
          <a:p>
            <a:pPr>
              <a:buFontTx/>
              <a:buNone/>
            </a:pPr>
            <a:endParaRPr lang="es-ES" sz="1800" dirty="0">
              <a:solidFill>
                <a:schemeClr val="accent4">
                  <a:lumMod val="10000"/>
                </a:schemeClr>
              </a:solidFill>
              <a:latin typeface="Times New Roman" pitchFamily="18" charset="0"/>
              <a:cs typeface="Times New Roman" pitchFamily="18" charset="0"/>
            </a:endParaRPr>
          </a:p>
          <a:p>
            <a:r>
              <a:rPr lang="es-ES" sz="1800" b="1" i="1" dirty="0">
                <a:solidFill>
                  <a:schemeClr val="accent4">
                    <a:lumMod val="10000"/>
                  </a:schemeClr>
                </a:solidFill>
                <a:latin typeface="Times New Roman" pitchFamily="18" charset="0"/>
                <a:cs typeface="Times New Roman" pitchFamily="18" charset="0"/>
              </a:rPr>
              <a:t>Las matrices de impacto: </a:t>
            </a:r>
            <a:r>
              <a:rPr lang="es-ES" sz="1800" i="1" dirty="0">
                <a:solidFill>
                  <a:schemeClr val="accent4">
                    <a:lumMod val="10000"/>
                  </a:schemeClr>
                </a:solidFill>
                <a:latin typeface="Times New Roman" pitchFamily="18" charset="0"/>
                <a:cs typeface="Times New Roman" pitchFamily="18" charset="0"/>
              </a:rPr>
              <a:t>es uno de los métodos más difundidos, en este método se establecen relaciones específicas entre acciones y efectos, y se hacen intentos (con mayor o menor éxito según el método de matrices utilizado) de cuantificar la seriedad y magnitud de los efectos e impactos. </a:t>
            </a:r>
            <a:r>
              <a:rPr lang="es-AR" sz="1800" i="1" dirty="0">
                <a:solidFill>
                  <a:schemeClr val="accent4">
                    <a:lumMod val="10000"/>
                  </a:schemeClr>
                </a:solidFill>
                <a:latin typeface="Times New Roman" pitchFamily="18" charset="0"/>
                <a:cs typeface="Times New Roman" pitchFamily="18" charset="0"/>
              </a:rPr>
              <a:t>Matriz de </a:t>
            </a:r>
            <a:r>
              <a:rPr lang="es-AR" sz="1800" i="1" dirty="0" err="1">
                <a:solidFill>
                  <a:schemeClr val="accent4">
                    <a:lumMod val="10000"/>
                  </a:schemeClr>
                </a:solidFill>
                <a:latin typeface="Times New Roman" pitchFamily="18" charset="0"/>
                <a:cs typeface="Times New Roman" pitchFamily="18" charset="0"/>
              </a:rPr>
              <a:t>Leopold</a:t>
            </a:r>
            <a:r>
              <a:rPr lang="es-AR" sz="1800" i="1" dirty="0">
                <a:solidFill>
                  <a:schemeClr val="accent4">
                    <a:lumMod val="10000"/>
                  </a:schemeClr>
                </a:solidFill>
                <a:latin typeface="Times New Roman" pitchFamily="18" charset="0"/>
                <a:cs typeface="Times New Roman" pitchFamily="18" charset="0"/>
              </a:rPr>
              <a:t>: elaborada en el año 1971 por el Servicio Geológico del Departamento del Interior de los Estados Unidos, inicialmente fue diseñada para evaluar los impactos sobre proyectos mineros.</a:t>
            </a:r>
            <a:endParaRPr lang="es-ES" sz="1800" i="1" dirty="0">
              <a:solidFill>
                <a:schemeClr val="accent4">
                  <a:lumMod val="10000"/>
                </a:schemeClr>
              </a:solidFill>
              <a:latin typeface="Times New Roman" pitchFamily="18" charset="0"/>
              <a:cs typeface="Times New Roman" pitchFamily="18" charset="0"/>
            </a:endParaRPr>
          </a:p>
          <a:p>
            <a:pPr>
              <a:buFontTx/>
              <a:buNone/>
            </a:pPr>
            <a:endParaRPr lang="es-ES" sz="1800" b="1" dirty="0">
              <a:solidFill>
                <a:schemeClr val="accent4">
                  <a:lumMod val="10000"/>
                </a:schemeClr>
              </a:solidFill>
              <a:latin typeface="Times New Roman" pitchFamily="18" charset="0"/>
              <a:cs typeface="Times New Roman" pitchFamily="18" charset="0"/>
            </a:endParaRPr>
          </a:p>
          <a:p>
            <a:r>
              <a:rPr lang="es-ES" sz="1800" dirty="0">
                <a:solidFill>
                  <a:schemeClr val="accent4">
                    <a:lumMod val="10000"/>
                  </a:schemeClr>
                </a:solidFill>
                <a:latin typeface="Times New Roman" pitchFamily="18" charset="0"/>
                <a:cs typeface="Times New Roman" pitchFamily="18" charset="0"/>
              </a:rPr>
              <a:t>Los </a:t>
            </a:r>
            <a:r>
              <a:rPr lang="es-ES" sz="1800" b="1" dirty="0">
                <a:solidFill>
                  <a:schemeClr val="accent4">
                    <a:lumMod val="10000"/>
                  </a:schemeClr>
                </a:solidFill>
                <a:latin typeface="Times New Roman" pitchFamily="18" charset="0"/>
                <a:cs typeface="Times New Roman" pitchFamily="18" charset="0"/>
              </a:rPr>
              <a:t>modelos</a:t>
            </a:r>
            <a:r>
              <a:rPr lang="es-ES" sz="1800" dirty="0">
                <a:solidFill>
                  <a:schemeClr val="accent4">
                    <a:lumMod val="10000"/>
                  </a:schemeClr>
                </a:solidFill>
                <a:latin typeface="Times New Roman" pitchFamily="18" charset="0"/>
                <a:cs typeface="Times New Roman" pitchFamily="18" charset="0"/>
              </a:rPr>
              <a:t> </a:t>
            </a:r>
            <a:r>
              <a:rPr lang="es-ES" sz="1800" b="1" dirty="0">
                <a:solidFill>
                  <a:schemeClr val="accent4">
                    <a:lumMod val="10000"/>
                  </a:schemeClr>
                </a:solidFill>
                <a:latin typeface="Times New Roman" pitchFamily="18" charset="0"/>
                <a:cs typeface="Times New Roman" pitchFamily="18" charset="0"/>
              </a:rPr>
              <a:t>de simulación </a:t>
            </a:r>
            <a:r>
              <a:rPr lang="es-ES" sz="1800" dirty="0">
                <a:solidFill>
                  <a:schemeClr val="accent4">
                    <a:lumMod val="10000"/>
                  </a:schemeClr>
                </a:solidFill>
                <a:latin typeface="Times New Roman" pitchFamily="18" charset="0"/>
                <a:cs typeface="Times New Roman" pitchFamily="18" charset="0"/>
              </a:rPr>
              <a:t>se aplican en general a procesos específicos, para estimar cuantitativamente el comportamiento de un impacto en particular, por lo que requieren mucha información cuantitativa sobre la acción o proceso y sobre el ambiente.</a:t>
            </a:r>
            <a:endParaRPr lang="en-US" sz="1800" dirty="0">
              <a:solidFill>
                <a:schemeClr val="accent4">
                  <a:lumMod val="10000"/>
                </a:schemeClr>
              </a:solidFill>
              <a:latin typeface="Times New Roman" pitchFamily="18" charset="0"/>
              <a:cs typeface="Times New Roman" pitchFamily="18" charset="0"/>
            </a:endParaRPr>
          </a:p>
          <a:p>
            <a:pPr>
              <a:buFontTx/>
              <a:buNone/>
            </a:pPr>
            <a:endParaRPr lang="es-ES" sz="1800" b="1" dirty="0">
              <a:latin typeface="Tahoma" pitchFamily="34" charset="0"/>
              <a:cs typeface="Tahoma" pitchFamily="34" charset="0"/>
            </a:endParaRPr>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extLst>
      <p:ext uri="{BB962C8B-B14F-4D97-AF65-F5344CB8AC3E}">
        <p14:creationId xmlns:p14="http://schemas.microsoft.com/office/powerpoint/2010/main" val="3785284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57AF4-390E-42DF-ACA6-FF6569E8A5DC}"/>
              </a:ext>
            </a:extLst>
          </p:cNvPr>
          <p:cNvSpPr>
            <a:spLocks noGrp="1"/>
          </p:cNvSpPr>
          <p:nvPr>
            <p:ph type="title"/>
          </p:nvPr>
        </p:nvSpPr>
        <p:spPr>
          <a:xfrm>
            <a:off x="609599" y="609600"/>
            <a:ext cx="6347713" cy="731168"/>
          </a:xfrm>
        </p:spPr>
        <p:txBody>
          <a:bodyPr/>
          <a:lstStyle/>
          <a:p>
            <a:r>
              <a:rPr lang="es-AR" dirty="0"/>
              <a:t>El MFS y la EIA</a:t>
            </a:r>
          </a:p>
        </p:txBody>
      </p:sp>
      <p:sp>
        <p:nvSpPr>
          <p:cNvPr id="3" name="Marcador de contenido 2">
            <a:extLst>
              <a:ext uri="{FF2B5EF4-FFF2-40B4-BE49-F238E27FC236}">
                <a16:creationId xmlns:a16="http://schemas.microsoft.com/office/drawing/2014/main" id="{D949630A-8F9C-447E-9146-C24CAA281F3D}"/>
              </a:ext>
            </a:extLst>
          </p:cNvPr>
          <p:cNvSpPr>
            <a:spLocks noGrp="1"/>
          </p:cNvSpPr>
          <p:nvPr>
            <p:ph idx="1"/>
          </p:nvPr>
        </p:nvSpPr>
        <p:spPr>
          <a:xfrm>
            <a:off x="609599" y="1556792"/>
            <a:ext cx="7924802" cy="4484571"/>
          </a:xfrm>
        </p:spPr>
        <p:txBody>
          <a:bodyPr/>
          <a:lstStyle/>
          <a:p>
            <a:r>
              <a:rPr lang="es-ES" dirty="0">
                <a:latin typeface="Times New Roman" panose="02020603050405020304" pitchFamily="18" charset="0"/>
                <a:cs typeface="Times New Roman" panose="02020603050405020304" pitchFamily="18" charset="0"/>
              </a:rPr>
              <a:t>A la organización, administración y uso de los bosques nativos de forma e intensidad que permita mantener su </a:t>
            </a:r>
            <a:r>
              <a:rPr lang="es-ES" u="sng" dirty="0">
                <a:latin typeface="Times New Roman" panose="02020603050405020304" pitchFamily="18" charset="0"/>
                <a:cs typeface="Times New Roman" panose="02020603050405020304" pitchFamily="18" charset="0"/>
              </a:rPr>
              <a:t>biodiversidad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productividad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vitalidad</a:t>
            </a:r>
            <a:r>
              <a:rPr lang="es-ES" dirty="0">
                <a:latin typeface="Times New Roman" panose="02020603050405020304" pitchFamily="18" charset="0"/>
                <a:cs typeface="Times New Roman" panose="02020603050405020304" pitchFamily="18" charset="0"/>
              </a:rPr>
              <a:t>, </a:t>
            </a:r>
            <a:r>
              <a:rPr lang="es-ES" u="sng" dirty="0">
                <a:latin typeface="Times New Roman" panose="02020603050405020304" pitchFamily="18" charset="0"/>
                <a:cs typeface="Times New Roman" panose="02020603050405020304" pitchFamily="18" charset="0"/>
              </a:rPr>
              <a:t>potencialidad</a:t>
            </a:r>
            <a:r>
              <a:rPr lang="es-ES" dirty="0">
                <a:latin typeface="Times New Roman" panose="02020603050405020304" pitchFamily="18" charset="0"/>
                <a:cs typeface="Times New Roman" panose="02020603050405020304" pitchFamily="18" charset="0"/>
              </a:rPr>
              <a:t> y </a:t>
            </a:r>
            <a:r>
              <a:rPr lang="es-ES" u="sng" dirty="0">
                <a:latin typeface="Times New Roman" panose="02020603050405020304" pitchFamily="18" charset="0"/>
                <a:cs typeface="Times New Roman" panose="02020603050405020304" pitchFamily="18" charset="0"/>
              </a:rPr>
              <a:t>capacidad de regeneración</a:t>
            </a:r>
            <a:r>
              <a:rPr lang="es-ES" dirty="0">
                <a:latin typeface="Times New Roman" panose="02020603050405020304" pitchFamily="18" charset="0"/>
                <a:cs typeface="Times New Roman" panose="02020603050405020304" pitchFamily="18" charset="0"/>
              </a:rPr>
              <a:t>, para atender, ahora y en el futuro, las funciones ecológicas, económicas y sociales relevantes en el ámbito local y nacional, sin producir daños a otros ecosistemas, manteniendo los </a:t>
            </a:r>
            <a:r>
              <a:rPr lang="es-ES" u="sng" dirty="0">
                <a:latin typeface="Times New Roman" panose="02020603050405020304" pitchFamily="18" charset="0"/>
                <a:cs typeface="Times New Roman" panose="02020603050405020304" pitchFamily="18" charset="0"/>
              </a:rPr>
              <a:t>Servicios Ambientales</a:t>
            </a:r>
            <a:r>
              <a:rPr lang="es-ES" dirty="0">
                <a:latin typeface="Times New Roman" panose="02020603050405020304" pitchFamily="18" charset="0"/>
                <a:cs typeface="Times New Roman" panose="02020603050405020304" pitchFamily="18" charset="0"/>
              </a:rPr>
              <a:t> que prestan a la sociedad. </a:t>
            </a:r>
            <a:r>
              <a:rPr lang="es-ES" sz="1600" i="1" dirty="0">
                <a:latin typeface="Times New Roman" panose="02020603050405020304" pitchFamily="18" charset="0"/>
                <a:cs typeface="Times New Roman" panose="02020603050405020304" pitchFamily="18" charset="0"/>
              </a:rPr>
              <a:t>(Ley 26331/07 de presupuestos mínimos de Protección Ambiental de los Bosques Nativos). </a:t>
            </a:r>
          </a:p>
          <a:p>
            <a:pPr marL="0" indent="0">
              <a:buNone/>
            </a:pPr>
            <a:endParaRPr lang="es-ES" i="1"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Claramente un aspecto del paradigma del MFS y sus logros es poder evaluar los diferentes componentes del sistema, sus interacciones y los posibles impactos que la actividad humana puede producir sobre ellos….. </a:t>
            </a:r>
          </a:p>
          <a:p>
            <a:pPr marL="0" indent="0">
              <a:buNone/>
            </a:pPr>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Cómo se aborda esta problemática? </a:t>
            </a:r>
          </a:p>
        </p:txBody>
      </p:sp>
      <p:sp>
        <p:nvSpPr>
          <p:cNvPr id="4" name="Marcador de pie de página 3">
            <a:extLst>
              <a:ext uri="{FF2B5EF4-FFF2-40B4-BE49-F238E27FC236}">
                <a16:creationId xmlns:a16="http://schemas.microsoft.com/office/drawing/2014/main" id="{A7FF1880-6D21-4EE8-AB8D-5B59A3B8BAC4}"/>
              </a:ext>
            </a:extLst>
          </p:cNvPr>
          <p:cNvSpPr>
            <a:spLocks noGrp="1"/>
          </p:cNvSpPr>
          <p:nvPr>
            <p:ph type="ftr" sz="quarter" idx="11"/>
          </p:nvPr>
        </p:nvSpPr>
        <p:spPr>
          <a:xfrm>
            <a:off x="2555776" y="6165304"/>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3290487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281C3A-9374-4688-AB0B-2DF0600002B2}"/>
              </a:ext>
            </a:extLst>
          </p:cNvPr>
          <p:cNvSpPr>
            <a:spLocks noGrp="1"/>
          </p:cNvSpPr>
          <p:nvPr>
            <p:ph type="title"/>
          </p:nvPr>
        </p:nvSpPr>
        <p:spPr>
          <a:xfrm>
            <a:off x="609599" y="609600"/>
            <a:ext cx="7202761" cy="1320800"/>
          </a:xfrm>
        </p:spPr>
        <p:txBody>
          <a:bodyPr/>
          <a:lstStyle/>
          <a:p>
            <a:r>
              <a:rPr lang="es-AR" dirty="0"/>
              <a:t>Matriz de posibles impactos en un proyecto forestal</a:t>
            </a:r>
          </a:p>
        </p:txBody>
      </p:sp>
      <p:graphicFrame>
        <p:nvGraphicFramePr>
          <p:cNvPr id="5" name="Tabla 5">
            <a:extLst>
              <a:ext uri="{FF2B5EF4-FFF2-40B4-BE49-F238E27FC236}">
                <a16:creationId xmlns:a16="http://schemas.microsoft.com/office/drawing/2014/main" id="{1F6931B7-AF64-44BD-AE9F-8FB339F6CCBE}"/>
              </a:ext>
            </a:extLst>
          </p:cNvPr>
          <p:cNvGraphicFramePr>
            <a:graphicFrameLocks noGrp="1"/>
          </p:cNvGraphicFramePr>
          <p:nvPr>
            <p:ph idx="1"/>
            <p:extLst>
              <p:ext uri="{D42A27DB-BD31-4B8C-83A1-F6EECF244321}">
                <p14:modId xmlns:p14="http://schemas.microsoft.com/office/powerpoint/2010/main" val="4096456179"/>
              </p:ext>
            </p:extLst>
          </p:nvPr>
        </p:nvGraphicFramePr>
        <p:xfrm>
          <a:off x="971600" y="2852936"/>
          <a:ext cx="6698704" cy="2021840"/>
        </p:xfrm>
        <a:graphic>
          <a:graphicData uri="http://schemas.openxmlformats.org/drawingml/2006/table">
            <a:tbl>
              <a:tblPr firstRow="1" bandRow="1">
                <a:tableStyleId>{5C22544A-7EE6-4342-B048-85BDC9FD1C3A}</a:tableStyleId>
              </a:tblPr>
              <a:tblGrid>
                <a:gridCol w="2129543">
                  <a:extLst>
                    <a:ext uri="{9D8B030D-6E8A-4147-A177-3AD203B41FA5}">
                      <a16:colId xmlns:a16="http://schemas.microsoft.com/office/drawing/2014/main" val="52671771"/>
                    </a:ext>
                  </a:extLst>
                </a:gridCol>
                <a:gridCol w="2048881">
                  <a:extLst>
                    <a:ext uri="{9D8B030D-6E8A-4147-A177-3AD203B41FA5}">
                      <a16:colId xmlns:a16="http://schemas.microsoft.com/office/drawing/2014/main" val="2671474393"/>
                    </a:ext>
                  </a:extLst>
                </a:gridCol>
                <a:gridCol w="1080120">
                  <a:extLst>
                    <a:ext uri="{9D8B030D-6E8A-4147-A177-3AD203B41FA5}">
                      <a16:colId xmlns:a16="http://schemas.microsoft.com/office/drawing/2014/main" val="1023584946"/>
                    </a:ext>
                  </a:extLst>
                </a:gridCol>
                <a:gridCol w="1440160">
                  <a:extLst>
                    <a:ext uri="{9D8B030D-6E8A-4147-A177-3AD203B41FA5}">
                      <a16:colId xmlns:a16="http://schemas.microsoft.com/office/drawing/2014/main" val="675251617"/>
                    </a:ext>
                  </a:extLst>
                </a:gridCol>
              </a:tblGrid>
              <a:tr h="370840">
                <a:tc>
                  <a:txBody>
                    <a:bodyPr/>
                    <a:lstStyle/>
                    <a:p>
                      <a:r>
                        <a:rPr lang="es-AR" dirty="0"/>
                        <a:t>Actividad/Acción</a:t>
                      </a:r>
                    </a:p>
                  </a:txBody>
                  <a:tcPr/>
                </a:tc>
                <a:tc>
                  <a:txBody>
                    <a:bodyPr/>
                    <a:lstStyle/>
                    <a:p>
                      <a:r>
                        <a:rPr lang="es-AR" dirty="0"/>
                        <a:t>Atmósfera</a:t>
                      </a:r>
                    </a:p>
                  </a:txBody>
                  <a:tcPr/>
                </a:tc>
                <a:tc>
                  <a:txBody>
                    <a:bodyPr/>
                    <a:lstStyle/>
                    <a:p>
                      <a:r>
                        <a:rPr lang="es-AR" dirty="0"/>
                        <a:t>Suelo</a:t>
                      </a:r>
                    </a:p>
                  </a:txBody>
                  <a:tcPr/>
                </a:tc>
                <a:tc>
                  <a:txBody>
                    <a:bodyPr/>
                    <a:lstStyle/>
                    <a:p>
                      <a:r>
                        <a:rPr lang="es-AR" dirty="0"/>
                        <a:t>Vegetación</a:t>
                      </a:r>
                    </a:p>
                  </a:txBody>
                  <a:tcPr/>
                </a:tc>
                <a:extLst>
                  <a:ext uri="{0D108BD9-81ED-4DB2-BD59-A6C34878D82A}">
                    <a16:rowId xmlns:a16="http://schemas.microsoft.com/office/drawing/2014/main" val="3333543724"/>
                  </a:ext>
                </a:extLst>
              </a:tr>
              <a:tr h="370840">
                <a:tc>
                  <a:txBody>
                    <a:bodyPr/>
                    <a:lstStyle/>
                    <a:p>
                      <a:r>
                        <a:rPr lang="es-AR" dirty="0"/>
                        <a:t>Preparación del terreno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3465175291"/>
                  </a:ext>
                </a:extLst>
              </a:tr>
              <a:tr h="370840">
                <a:tc>
                  <a:txBody>
                    <a:bodyPr/>
                    <a:lstStyle/>
                    <a:p>
                      <a:r>
                        <a:rPr lang="es-AR" dirty="0"/>
                        <a:t>Construcción de caminos</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825632910"/>
                  </a:ext>
                </a:extLst>
              </a:tr>
              <a:tr h="370840">
                <a:tc>
                  <a:txBody>
                    <a:bodyPr/>
                    <a:lstStyle/>
                    <a:p>
                      <a:r>
                        <a:rPr lang="es-AR" dirty="0"/>
                        <a:t>Crecimiento</a:t>
                      </a:r>
                    </a:p>
                  </a:txBody>
                  <a:tcPr/>
                </a:tc>
                <a:tc>
                  <a:txBody>
                    <a:bodyPr/>
                    <a:lstStyle/>
                    <a:p>
                      <a:pPr algn="ctr"/>
                      <a:r>
                        <a:rPr lang="es-AR" dirty="0"/>
                        <a:t>(+)</a:t>
                      </a:r>
                    </a:p>
                  </a:txBody>
                  <a:tcPr/>
                </a:tc>
                <a:tc>
                  <a:txBody>
                    <a:bodyPr/>
                    <a:lstStyle/>
                    <a:p>
                      <a:pPr algn="ctr"/>
                      <a:r>
                        <a:rPr lang="es-AR" dirty="0"/>
                        <a:t>(-+)</a:t>
                      </a:r>
                    </a:p>
                  </a:txBody>
                  <a:tcPr/>
                </a:tc>
                <a:tc>
                  <a:txBody>
                    <a:bodyPr/>
                    <a:lstStyle/>
                    <a:p>
                      <a:pPr algn="ctr"/>
                      <a:r>
                        <a:rPr lang="es-AR" dirty="0"/>
                        <a:t>(-)</a:t>
                      </a:r>
                    </a:p>
                  </a:txBody>
                  <a:tcPr/>
                </a:tc>
                <a:extLst>
                  <a:ext uri="{0D108BD9-81ED-4DB2-BD59-A6C34878D82A}">
                    <a16:rowId xmlns:a16="http://schemas.microsoft.com/office/drawing/2014/main" val="2101611892"/>
                  </a:ext>
                </a:extLst>
              </a:tr>
            </a:tbl>
          </a:graphicData>
        </a:graphic>
      </p:graphicFrame>
      <p:sp>
        <p:nvSpPr>
          <p:cNvPr id="4" name="Marcador de pie de página 3">
            <a:extLst>
              <a:ext uri="{FF2B5EF4-FFF2-40B4-BE49-F238E27FC236}">
                <a16:creationId xmlns:a16="http://schemas.microsoft.com/office/drawing/2014/main" id="{E9CF38DF-16D1-428A-A3BF-5970426C41B8}"/>
              </a:ext>
            </a:extLst>
          </p:cNvPr>
          <p:cNvSpPr>
            <a:spLocks noGrp="1"/>
          </p:cNvSpPr>
          <p:nvPr>
            <p:ph type="ftr" sz="quarter" idx="11"/>
          </p:nvPr>
        </p:nvSpPr>
        <p:spPr>
          <a:xfrm>
            <a:off x="2483768" y="6065837"/>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1604260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txBody>
          <a:bodyPr/>
          <a:lstStyle/>
          <a:p>
            <a:r>
              <a:rPr lang="es-AR" sz="3200" dirty="0">
                <a:solidFill>
                  <a:schemeClr val="accent4">
                    <a:lumMod val="10000"/>
                  </a:schemeClr>
                </a:solidFill>
                <a:latin typeface="Times New Roman" pitchFamily="18" charset="0"/>
                <a:cs typeface="Times New Roman" pitchFamily="18" charset="0"/>
              </a:rPr>
              <a:t>Matriz de Identificación de impactos</a:t>
            </a:r>
          </a:p>
        </p:txBody>
      </p:sp>
      <p:sp>
        <p:nvSpPr>
          <p:cNvPr id="4" name="3 Marcador de pie de página"/>
          <p:cNvSpPr>
            <a:spLocks noGrp="1"/>
          </p:cNvSpPr>
          <p:nvPr>
            <p:ph type="ftr" sz="quarter" idx="11"/>
          </p:nvPr>
        </p:nvSpPr>
        <p:spPr/>
        <p:txBody>
          <a:bodyPr/>
          <a:lstStyle/>
          <a:p>
            <a:pPr>
              <a:defRPr/>
            </a:pPr>
            <a:r>
              <a:rPr lang="es-ES"/>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0" y="966469"/>
            <a:ext cx="9144000" cy="5891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25470"/>
          </a:xfrm>
        </p:spPr>
        <p:txBody>
          <a:bodyPr/>
          <a:lstStyle/>
          <a:p>
            <a:r>
              <a:rPr lang="es-AR" sz="2800" dirty="0">
                <a:solidFill>
                  <a:schemeClr val="accent4">
                    <a:lumMod val="10000"/>
                  </a:schemeClr>
                </a:solidFill>
                <a:latin typeface="Times New Roman" pitchFamily="18" charset="0"/>
                <a:cs typeface="Times New Roman" pitchFamily="18" charset="0"/>
              </a:rPr>
              <a:t>Valoración de impactos</a:t>
            </a:r>
          </a:p>
        </p:txBody>
      </p:sp>
      <p:sp>
        <p:nvSpPr>
          <p:cNvPr id="5" name="4 Marcador de pie de página"/>
          <p:cNvSpPr>
            <a:spLocks noGrp="1"/>
          </p:cNvSpPr>
          <p:nvPr>
            <p:ph type="ftr" sz="quarter" idx="11"/>
          </p:nvPr>
        </p:nvSpPr>
        <p:spPr>
          <a:xfrm>
            <a:off x="3124200" y="6245225"/>
            <a:ext cx="396808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4" name="Picture 2"/>
          <p:cNvPicPr>
            <a:picLocks noChangeAspect="1" noChangeArrowheads="1"/>
          </p:cNvPicPr>
          <p:nvPr/>
        </p:nvPicPr>
        <p:blipFill>
          <a:blip r:embed="rId2" cstate="print"/>
          <a:srcRect/>
          <a:stretch>
            <a:fillRect/>
          </a:stretch>
        </p:blipFill>
        <p:spPr bwMode="auto">
          <a:xfrm>
            <a:off x="71406" y="1714488"/>
            <a:ext cx="9019373" cy="33718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475656" y="359544"/>
            <a:ext cx="6347713" cy="909216"/>
          </a:xfrm>
        </p:spPr>
        <p:txBody>
          <a:bodyPr/>
          <a:lstStyle/>
          <a:p>
            <a:r>
              <a:rPr lang="es-AR" sz="4000" dirty="0">
                <a:solidFill>
                  <a:schemeClr val="accent4">
                    <a:lumMod val="10000"/>
                  </a:schemeClr>
                </a:solidFill>
                <a:latin typeface="Times New Roman" pitchFamily="18" charset="0"/>
                <a:cs typeface="Times New Roman" pitchFamily="18" charset="0"/>
              </a:rPr>
              <a:t>Valoración de Impactos</a:t>
            </a:r>
            <a:endParaRPr lang="es-ES" sz="4000" dirty="0">
              <a:solidFill>
                <a:schemeClr val="accent4">
                  <a:lumMod val="10000"/>
                </a:schemeClr>
              </a:solidFill>
              <a:latin typeface="Times New Roman" pitchFamily="18" charset="0"/>
              <a:cs typeface="Times New Roman" pitchFamily="18" charset="0"/>
            </a:endParaRPr>
          </a:p>
        </p:txBody>
      </p:sp>
      <p:sp>
        <p:nvSpPr>
          <p:cNvPr id="3" name="2 Marcador de contenido"/>
          <p:cNvSpPr>
            <a:spLocks noGrp="1"/>
          </p:cNvSpPr>
          <p:nvPr>
            <p:ph idx="1"/>
          </p:nvPr>
        </p:nvSpPr>
        <p:spPr>
          <a:xfrm>
            <a:off x="323528" y="2702755"/>
            <a:ext cx="8229600" cy="2828925"/>
          </a:xfrm>
        </p:spPr>
        <p:txBody>
          <a:bodyPr>
            <a:normAutofit fontScale="85000" lnSpcReduction="20000"/>
          </a:bodyPr>
          <a:lstStyle/>
          <a:p>
            <a:r>
              <a:rPr lang="es-AR" sz="2000" i="1" dirty="0">
                <a:solidFill>
                  <a:schemeClr val="accent4">
                    <a:lumMod val="10000"/>
                  </a:schemeClr>
                </a:solidFill>
                <a:latin typeface="Times New Roman" pitchFamily="18" charset="0"/>
                <a:cs typeface="Times New Roman" pitchFamily="18" charset="0"/>
              </a:rPr>
              <a:t>CA</a:t>
            </a:r>
            <a:r>
              <a:rPr lang="es-AR" sz="2000" dirty="0">
                <a:solidFill>
                  <a:schemeClr val="accent4">
                    <a:lumMod val="10000"/>
                  </a:schemeClr>
                </a:solidFill>
                <a:latin typeface="Times New Roman" pitchFamily="18" charset="0"/>
                <a:cs typeface="Times New Roman" pitchFamily="18" charset="0"/>
              </a:rPr>
              <a:t>: Calificación ambiental</a:t>
            </a:r>
          </a:p>
          <a:p>
            <a:r>
              <a:rPr lang="es-AR" sz="2000" i="1" dirty="0">
                <a:solidFill>
                  <a:schemeClr val="accent4">
                    <a:lumMod val="10000"/>
                  </a:schemeClr>
                </a:solidFill>
                <a:latin typeface="Times New Roman" pitchFamily="18" charset="0"/>
                <a:cs typeface="Times New Roman" pitchFamily="18" charset="0"/>
              </a:rPr>
              <a:t>C</a:t>
            </a:r>
            <a:r>
              <a:rPr lang="es-AR" sz="2000" dirty="0">
                <a:solidFill>
                  <a:schemeClr val="accent4">
                    <a:lumMod val="10000"/>
                  </a:schemeClr>
                </a:solidFill>
                <a:latin typeface="Times New Roman" pitchFamily="18" charset="0"/>
                <a:cs typeface="Times New Roman" pitchFamily="18" charset="0"/>
              </a:rPr>
              <a:t>: Característica del impacto</a:t>
            </a:r>
            <a:endParaRPr lang="es-ES" sz="2000" dirty="0">
              <a:solidFill>
                <a:schemeClr val="accent4">
                  <a:lumMod val="10000"/>
                </a:schemeClr>
              </a:solidFill>
              <a:latin typeface="Times New Roman" pitchFamily="18" charset="0"/>
              <a:cs typeface="Times New Roman" pitchFamily="18" charset="0"/>
            </a:endParaRPr>
          </a:p>
          <a:p>
            <a:r>
              <a:rPr lang="es-AR" sz="2000" i="1" dirty="0">
                <a:solidFill>
                  <a:schemeClr val="accent4">
                    <a:lumMod val="10000"/>
                  </a:schemeClr>
                </a:solidFill>
                <a:latin typeface="Times New Roman" pitchFamily="18" charset="0"/>
                <a:cs typeface="Times New Roman" pitchFamily="18" charset="0"/>
              </a:rPr>
              <a:t>I</a:t>
            </a:r>
            <a:r>
              <a:rPr lang="es-AR" sz="2000" dirty="0">
                <a:solidFill>
                  <a:schemeClr val="accent4">
                    <a:lumMod val="10000"/>
                  </a:schemeClr>
                </a:solidFill>
                <a:latin typeface="Times New Roman" pitchFamily="18" charset="0"/>
                <a:cs typeface="Times New Roman" pitchFamily="18" charset="0"/>
              </a:rPr>
              <a:t>: Intensidad del impacto</a:t>
            </a:r>
          </a:p>
          <a:p>
            <a:r>
              <a:rPr lang="es-AR" sz="2000" i="1" dirty="0">
                <a:solidFill>
                  <a:schemeClr val="accent4">
                    <a:lumMod val="10000"/>
                  </a:schemeClr>
                </a:solidFill>
                <a:latin typeface="Times New Roman" pitchFamily="18" charset="0"/>
                <a:cs typeface="Times New Roman" pitchFamily="18" charset="0"/>
              </a:rPr>
              <a:t>E</a:t>
            </a:r>
            <a:r>
              <a:rPr lang="es-AR" sz="2000" dirty="0">
                <a:solidFill>
                  <a:schemeClr val="accent4">
                    <a:lumMod val="10000"/>
                  </a:schemeClr>
                </a:solidFill>
                <a:latin typeface="Times New Roman" pitchFamily="18" charset="0"/>
                <a:cs typeface="Times New Roman" pitchFamily="18" charset="0"/>
              </a:rPr>
              <a:t>: Extensión del impacto</a:t>
            </a:r>
          </a:p>
          <a:p>
            <a:r>
              <a:rPr lang="es-AR" sz="2000" i="1" dirty="0">
                <a:solidFill>
                  <a:schemeClr val="accent4">
                    <a:lumMod val="10000"/>
                  </a:schemeClr>
                </a:solidFill>
                <a:latin typeface="Times New Roman" pitchFamily="18" charset="0"/>
                <a:cs typeface="Times New Roman" pitchFamily="18" charset="0"/>
              </a:rPr>
              <a:t>Du</a:t>
            </a:r>
            <a:r>
              <a:rPr lang="es-AR" sz="2000" dirty="0">
                <a:solidFill>
                  <a:schemeClr val="accent4">
                    <a:lumMod val="10000"/>
                  </a:schemeClr>
                </a:solidFill>
                <a:latin typeface="Times New Roman" pitchFamily="18" charset="0"/>
                <a:cs typeface="Times New Roman" pitchFamily="18" charset="0"/>
              </a:rPr>
              <a:t>: Duración del impacto</a:t>
            </a:r>
          </a:p>
          <a:p>
            <a:r>
              <a:rPr lang="es-AR" sz="2000" i="1" dirty="0">
                <a:solidFill>
                  <a:schemeClr val="accent4">
                    <a:lumMod val="10000"/>
                  </a:schemeClr>
                </a:solidFill>
                <a:latin typeface="Times New Roman" pitchFamily="18" charset="0"/>
                <a:cs typeface="Times New Roman" pitchFamily="18" charset="0"/>
              </a:rPr>
              <a:t>De</a:t>
            </a:r>
            <a:r>
              <a:rPr lang="es-AR" sz="2000" dirty="0">
                <a:solidFill>
                  <a:schemeClr val="accent4">
                    <a:lumMod val="10000"/>
                  </a:schemeClr>
                </a:solidFill>
                <a:latin typeface="Times New Roman" pitchFamily="18" charset="0"/>
                <a:cs typeface="Times New Roman" pitchFamily="18" charset="0"/>
              </a:rPr>
              <a:t>: Desarrollo del impacto</a:t>
            </a:r>
          </a:p>
          <a:p>
            <a:r>
              <a:rPr lang="es-AR" sz="2000" i="1" dirty="0">
                <a:solidFill>
                  <a:schemeClr val="accent4">
                    <a:lumMod val="10000"/>
                  </a:schemeClr>
                </a:solidFill>
                <a:latin typeface="Times New Roman" pitchFamily="18" charset="0"/>
                <a:cs typeface="Times New Roman" pitchFamily="18" charset="0"/>
              </a:rPr>
              <a:t>Re</a:t>
            </a:r>
            <a:r>
              <a:rPr lang="es-AR" sz="2000" dirty="0">
                <a:solidFill>
                  <a:schemeClr val="accent4">
                    <a:lumMod val="10000"/>
                  </a:schemeClr>
                </a:solidFill>
                <a:latin typeface="Times New Roman" pitchFamily="18" charset="0"/>
                <a:cs typeface="Times New Roman" pitchFamily="18" charset="0"/>
              </a:rPr>
              <a:t>: Grado de reversibilidad del impacto</a:t>
            </a:r>
          </a:p>
          <a:p>
            <a:r>
              <a:rPr lang="es-AR" sz="2000" i="1" dirty="0">
                <a:solidFill>
                  <a:schemeClr val="accent4">
                    <a:lumMod val="10000"/>
                  </a:schemeClr>
                </a:solidFill>
                <a:latin typeface="Times New Roman" pitchFamily="18" charset="0"/>
                <a:cs typeface="Times New Roman" pitchFamily="18" charset="0"/>
              </a:rPr>
              <a:t>Ro</a:t>
            </a:r>
            <a:r>
              <a:rPr lang="es-AR" sz="2000" dirty="0">
                <a:solidFill>
                  <a:schemeClr val="accent4">
                    <a:lumMod val="10000"/>
                  </a:schemeClr>
                </a:solidFill>
                <a:latin typeface="Times New Roman" pitchFamily="18" charset="0"/>
                <a:cs typeface="Times New Roman" pitchFamily="18" charset="0"/>
              </a:rPr>
              <a:t>: Riesgo de ocurrencia del impacto</a:t>
            </a:r>
            <a:endParaRPr lang="es-ES" sz="2000" dirty="0">
              <a:solidFill>
                <a:schemeClr val="accent4">
                  <a:lumMod val="10000"/>
                </a:schemeClr>
              </a:solidFill>
              <a:latin typeface="Times New Roman" pitchFamily="18" charset="0"/>
              <a:cs typeface="Times New Roman" pitchFamily="18" charset="0"/>
            </a:endParaRPr>
          </a:p>
        </p:txBody>
      </p:sp>
      <p:sp>
        <p:nvSpPr>
          <p:cNvPr id="5" name="4 Marcador de pie de página"/>
          <p:cNvSpPr>
            <a:spLocks noGrp="1"/>
          </p:cNvSpPr>
          <p:nvPr>
            <p:ph type="ftr" sz="quarter" idx="11"/>
          </p:nvPr>
        </p:nvSpPr>
        <p:spPr>
          <a:xfrm>
            <a:off x="2483768" y="6260331"/>
            <a:ext cx="39604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9EE80768-0A30-4079-AC33-41A8C5087D59}"/>
                  </a:ext>
                </a:extLst>
              </p:cNvPr>
              <p:cNvSpPr txBox="1"/>
              <p:nvPr/>
            </p:nvSpPr>
            <p:spPr>
              <a:xfrm>
                <a:off x="2175616" y="1760179"/>
                <a:ext cx="3862917"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𝐶𝐴</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s-AR" b="0" i="1" smtClean="0">
                              <a:latin typeface="Cambria Math" panose="02040503050406030204" pitchFamily="18" charset="0"/>
                            </a:rPr>
                            <m:t>𝑐</m:t>
                          </m:r>
                          <m:r>
                            <a:rPr lang="es-AR" b="0" i="1" smtClean="0">
                              <a:latin typeface="Cambria Math" panose="02040503050406030204" pitchFamily="18" charset="0"/>
                            </a:rPr>
                            <m:t>∗</m:t>
                          </m:r>
                          <m:d>
                            <m:dPr>
                              <m:ctrlPr>
                                <a:rPr lang="es-AR" b="0" i="1" smtClean="0">
                                  <a:latin typeface="Cambria Math" panose="02040503050406030204" pitchFamily="18" charset="0"/>
                                </a:rPr>
                              </m:ctrlPr>
                            </m:dPr>
                            <m:e>
                              <m:r>
                                <a:rPr lang="es-AR" b="0" i="1" smtClean="0">
                                  <a:latin typeface="Cambria Math" panose="02040503050406030204" pitchFamily="18" charset="0"/>
                                </a:rPr>
                                <m:t>𝐼</m:t>
                              </m:r>
                              <m:r>
                                <a:rPr lang="es-AR" b="0" i="1" smtClean="0">
                                  <a:latin typeface="Cambria Math" panose="02040503050406030204" pitchFamily="18" charset="0"/>
                                </a:rPr>
                                <m:t>+</m:t>
                              </m:r>
                              <m:r>
                                <a:rPr lang="es-AR" b="0" i="1" smtClean="0">
                                  <a:latin typeface="Cambria Math" panose="02040503050406030204" pitchFamily="18" charset="0"/>
                                </a:rPr>
                                <m:t>𝐸</m:t>
                              </m:r>
                              <m:r>
                                <a:rPr lang="es-AR" b="0" i="1" smtClean="0">
                                  <a:latin typeface="Cambria Math" panose="02040503050406030204" pitchFamily="18" charset="0"/>
                                </a:rPr>
                                <m:t>+</m:t>
                              </m:r>
                              <m:r>
                                <a:rPr lang="es-AR" b="0" i="1" smtClean="0">
                                  <a:latin typeface="Cambria Math" panose="02040503050406030204" pitchFamily="18" charset="0"/>
                                </a:rPr>
                                <m:t>𝐷𝑢</m:t>
                              </m:r>
                              <m:r>
                                <a:rPr lang="es-AR" b="0" i="1" smtClean="0">
                                  <a:latin typeface="Cambria Math" panose="02040503050406030204" pitchFamily="18" charset="0"/>
                                </a:rPr>
                                <m:t>+</m:t>
                              </m:r>
                              <m:r>
                                <a:rPr lang="es-AR" b="0" i="1" smtClean="0">
                                  <a:latin typeface="Cambria Math" panose="02040503050406030204" pitchFamily="18" charset="0"/>
                                </a:rPr>
                                <m:t>𝐷𝑒</m:t>
                              </m:r>
                              <m:r>
                                <a:rPr lang="es-AR" b="0" i="1" smtClean="0">
                                  <a:latin typeface="Cambria Math" panose="02040503050406030204" pitchFamily="18" charset="0"/>
                                </a:rPr>
                                <m:t>+</m:t>
                              </m:r>
                              <m:r>
                                <a:rPr lang="es-AR" b="0" i="1" smtClean="0">
                                  <a:latin typeface="Cambria Math" panose="02040503050406030204" pitchFamily="18" charset="0"/>
                                </a:rPr>
                                <m:t>𝑅𝑒</m:t>
                              </m:r>
                            </m:e>
                          </m:d>
                          <m:r>
                            <a:rPr lang="es-AR" b="0" i="1" smtClean="0">
                              <a:latin typeface="Cambria Math" panose="02040503050406030204" pitchFamily="18" charset="0"/>
                            </a:rPr>
                            <m:t>∗</m:t>
                          </m:r>
                          <m:r>
                            <a:rPr lang="es-AR" b="0" i="1" smtClean="0">
                              <a:latin typeface="Cambria Math" panose="02040503050406030204" pitchFamily="18" charset="0"/>
                            </a:rPr>
                            <m:t>𝑅𝑜</m:t>
                          </m:r>
                        </m:num>
                        <m:den>
                          <m:r>
                            <a:rPr lang="es-AR" b="0" i="1" smtClean="0">
                              <a:latin typeface="Cambria Math" panose="02040503050406030204" pitchFamily="18" charset="0"/>
                            </a:rPr>
                            <m:t>5</m:t>
                          </m:r>
                        </m:den>
                      </m:f>
                    </m:oMath>
                  </m:oMathPara>
                </a14:m>
                <a:endParaRPr lang="es-AR" dirty="0"/>
              </a:p>
            </p:txBody>
          </p:sp>
        </mc:Choice>
        <mc:Fallback xmlns="">
          <p:sp>
            <p:nvSpPr>
              <p:cNvPr id="2" name="CuadroTexto 1">
                <a:extLst>
                  <a:ext uri="{FF2B5EF4-FFF2-40B4-BE49-F238E27FC236}">
                    <a16:creationId xmlns:a16="http://schemas.microsoft.com/office/drawing/2014/main" xmlns="" id="{9EE80768-0A30-4079-AC33-41A8C5087D59}"/>
                  </a:ext>
                </a:extLst>
              </p:cNvPr>
              <p:cNvSpPr txBox="1">
                <a:spLocks noRot="1" noChangeAspect="1" noMove="1" noResize="1" noEditPoints="1" noAdjustHandles="1" noChangeArrowheads="1" noChangeShapeType="1" noTextEdit="1"/>
              </p:cNvSpPr>
              <p:nvPr/>
            </p:nvSpPr>
            <p:spPr>
              <a:xfrm>
                <a:off x="2175616" y="1760179"/>
                <a:ext cx="3862917" cy="537519"/>
              </a:xfrm>
              <a:prstGeom prst="rect">
                <a:avLst/>
              </a:prstGeom>
              <a:blipFill>
                <a:blip r:embed="rId2"/>
                <a:stretch>
                  <a:fillRect/>
                </a:stretch>
              </a:blipFill>
            </p:spPr>
            <p:txBody>
              <a:bodyPr/>
              <a:lstStyle/>
              <a:p>
                <a:r>
                  <a:rPr lang="es-AR">
                    <a:noFill/>
                  </a:rPr>
                  <a:t> </a:t>
                </a:r>
              </a:p>
            </p:txBody>
          </p:sp>
        </mc:Fallback>
      </mc:AlternateContent>
      <p:sp>
        <p:nvSpPr>
          <p:cNvPr id="7" name="1 Título">
            <a:extLst>
              <a:ext uri="{FF2B5EF4-FFF2-40B4-BE49-F238E27FC236}">
                <a16:creationId xmlns:a16="http://schemas.microsoft.com/office/drawing/2014/main" id="{6A01A356-86E0-46CC-81E5-8822C803F34C}"/>
              </a:ext>
            </a:extLst>
          </p:cNvPr>
          <p:cNvSpPr txBox="1">
            <a:spLocks/>
          </p:cNvSpPr>
          <p:nvPr/>
        </p:nvSpPr>
        <p:spPr>
          <a:xfrm>
            <a:off x="590872" y="5482129"/>
            <a:ext cx="6347713" cy="90921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sz="2000" dirty="0">
                <a:solidFill>
                  <a:schemeClr val="tx2">
                    <a:lumMod val="50000"/>
                  </a:schemeClr>
                </a:solidFill>
                <a:latin typeface="Times New Roman" pitchFamily="18" charset="0"/>
                <a:cs typeface="Times New Roman" pitchFamily="18" charset="0"/>
              </a:rPr>
              <a:t>Un ejemplo de valoración de impacto sobre el componente ambiental: suelo </a:t>
            </a:r>
            <a:endParaRPr lang="es-ES" sz="2000"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457200" y="1484784"/>
            <a:ext cx="8229600" cy="4525963"/>
          </a:xfrm>
        </p:spPr>
        <p:txBody>
          <a:bodyPr>
            <a:normAutofit fontScale="92500" lnSpcReduction="10000"/>
          </a:bodyPr>
          <a:lstStyle/>
          <a:p>
            <a:r>
              <a:rPr lang="es-AR" dirty="0">
                <a:solidFill>
                  <a:schemeClr val="accent4">
                    <a:lumMod val="10000"/>
                  </a:schemeClr>
                </a:solidFill>
                <a:latin typeface="Times New Roman" pitchFamily="18" charset="0"/>
                <a:cs typeface="Times New Roman" pitchFamily="18" charset="0"/>
              </a:rPr>
              <a:t>CARACTERISTICA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C</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las acciones o actividades de un proyecto, como benéfica o positiva, perjudicial o negativa, neutro y previsible. </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Negativo	 	-1</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Positivo o neutro	 1</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Característica: -1</a:t>
            </a:r>
          </a:p>
          <a:p>
            <a:endParaRPr lang="es-AR" dirty="0">
              <a:solidFill>
                <a:schemeClr val="accent4">
                  <a:lumMod val="10000"/>
                </a:schemeClr>
              </a:solidFill>
              <a:latin typeface="Times New Roman" pitchFamily="18" charset="0"/>
              <a:cs typeface="Times New Roman" pitchFamily="18" charset="0"/>
            </a:endParaRPr>
          </a:p>
          <a:p>
            <a:pPr marL="0" indent="0">
              <a:buNone/>
            </a:pPr>
            <a:endParaRPr lang="es-AR"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INTENSIDAD </a:t>
            </a:r>
            <a:r>
              <a:rPr lang="es-AR" b="1" dirty="0">
                <a:solidFill>
                  <a:schemeClr val="accent4">
                    <a:lumMod val="10000"/>
                  </a:schemeClr>
                </a:solidFill>
                <a:latin typeface="Times New Roman" pitchFamily="18" charset="0"/>
                <a:cs typeface="Times New Roman" pitchFamily="18" charset="0"/>
              </a:rPr>
              <a:t>(I)</a:t>
            </a:r>
            <a:r>
              <a:rPr lang="es-AR" dirty="0">
                <a:solidFill>
                  <a:schemeClr val="accent4">
                    <a:lumMod val="10000"/>
                  </a:schemeClr>
                </a:solidFill>
                <a:latin typeface="Times New Roman" pitchFamily="18" charset="0"/>
                <a:cs typeface="Times New Roman" pitchFamily="18" charset="0"/>
              </a:rPr>
              <a:t> Expresa la importancia relativa de las consecuencias que incidirán en la alteración del elemento, se define por la interacción entre el </a:t>
            </a:r>
            <a:r>
              <a:rPr lang="es-AR" u="sng" dirty="0">
                <a:solidFill>
                  <a:schemeClr val="accent4">
                    <a:lumMod val="10000"/>
                  </a:schemeClr>
                </a:solidFill>
                <a:latin typeface="Times New Roman" pitchFamily="18" charset="0"/>
                <a:cs typeface="Times New Roman" pitchFamily="18" charset="0"/>
              </a:rPr>
              <a:t>Grado de Perturbación</a:t>
            </a:r>
            <a:r>
              <a:rPr lang="es-AR" dirty="0">
                <a:solidFill>
                  <a:schemeClr val="accent4">
                    <a:lumMod val="10000"/>
                  </a:schemeClr>
                </a:solidFill>
                <a:latin typeface="Times New Roman" pitchFamily="18" charset="0"/>
                <a:cs typeface="Times New Roman" pitchFamily="18" charset="0"/>
              </a:rPr>
              <a:t> que ejercen las actividades del proyecto y el </a:t>
            </a:r>
            <a:r>
              <a:rPr lang="es-AR" u="sng" dirty="0">
                <a:solidFill>
                  <a:schemeClr val="accent4">
                    <a:lumMod val="10000"/>
                  </a:schemeClr>
                </a:solidFill>
                <a:latin typeface="Times New Roman" pitchFamily="18" charset="0"/>
                <a:cs typeface="Times New Roman" pitchFamily="18" charset="0"/>
              </a:rPr>
              <a:t>Valor Ambiental</a:t>
            </a:r>
            <a:r>
              <a:rPr lang="es-AR" dirty="0">
                <a:solidFill>
                  <a:schemeClr val="accent4">
                    <a:lumMod val="10000"/>
                  </a:schemeClr>
                </a:solidFill>
                <a:latin typeface="Times New Roman" pitchFamily="18" charset="0"/>
                <a:cs typeface="Times New Roman" pitchFamily="18" charset="0"/>
              </a:rPr>
              <a:t> del recurso</a:t>
            </a:r>
            <a:endParaRPr lang="es-ES" dirty="0">
              <a:solidFill>
                <a:schemeClr val="accent4">
                  <a:lumMod val="10000"/>
                </a:schemeClr>
              </a:solidFill>
              <a:latin typeface="Times New Roman" pitchFamily="18" charset="0"/>
              <a:cs typeface="Times New Roman" pitchFamily="18" charset="0"/>
            </a:endParaRP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771800" y="6093296"/>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500063" y="785813"/>
            <a:ext cx="8229600" cy="5429250"/>
          </a:xfrm>
        </p:spPr>
        <p:txBody>
          <a:bodyPr/>
          <a:lstStyle/>
          <a:p>
            <a:pPr>
              <a:defRPr/>
            </a:pPr>
            <a:r>
              <a:rPr lang="es-AR" sz="2000" dirty="0">
                <a:solidFill>
                  <a:schemeClr val="accent4">
                    <a:lumMod val="10000"/>
                  </a:schemeClr>
                </a:solidFill>
                <a:latin typeface="Times New Roman" pitchFamily="18" charset="0"/>
                <a:cs typeface="Times New Roman" pitchFamily="18" charset="0"/>
              </a:rPr>
              <a:t>El Grado de Perturbación evalúa la amplitud de las </a:t>
            </a:r>
            <a:r>
              <a:rPr lang="es-AR" sz="2000" u="sng" dirty="0">
                <a:solidFill>
                  <a:schemeClr val="accent4">
                    <a:lumMod val="10000"/>
                  </a:schemeClr>
                </a:solidFill>
                <a:latin typeface="Times New Roman" pitchFamily="18" charset="0"/>
                <a:cs typeface="Times New Roman" pitchFamily="18" charset="0"/>
              </a:rPr>
              <a:t>modificaciones</a:t>
            </a:r>
            <a:r>
              <a:rPr lang="es-AR" sz="2000" dirty="0">
                <a:solidFill>
                  <a:schemeClr val="accent4">
                    <a:lumMod val="10000"/>
                  </a:schemeClr>
                </a:solidFill>
                <a:latin typeface="Times New Roman" pitchFamily="18" charset="0"/>
                <a:cs typeface="Times New Roman" pitchFamily="18" charset="0"/>
              </a:rPr>
              <a:t> producidas por las acciones de un proyecto, sobre las características estructurales y funcionales del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Existen 3 grados de perturbación: </a:t>
            </a:r>
            <a:r>
              <a:rPr lang="es-AR" sz="2000" u="sng" dirty="0">
                <a:solidFill>
                  <a:schemeClr val="accent4">
                    <a:lumMod val="10000"/>
                  </a:schemeClr>
                </a:solidFill>
                <a:latin typeface="Times New Roman" pitchFamily="18" charset="0"/>
                <a:cs typeface="Times New Roman" pitchFamily="18" charset="0"/>
              </a:rPr>
              <a:t>fuerte</a:t>
            </a:r>
            <a:r>
              <a:rPr lang="es-AR" sz="2000" dirty="0">
                <a:solidFill>
                  <a:schemeClr val="accent4">
                    <a:lumMod val="10000"/>
                  </a:schemeClr>
                </a:solidFill>
                <a:latin typeface="Times New Roman" pitchFamily="18" charset="0"/>
                <a:cs typeface="Times New Roman" pitchFamily="18" charset="0"/>
              </a:rPr>
              <a:t> (las acciones de un proyecto modifica en forma importante las características propias del elemento), </a:t>
            </a:r>
            <a:r>
              <a:rPr lang="es-AR" sz="2000" u="sng" dirty="0">
                <a:solidFill>
                  <a:schemeClr val="accent4">
                    <a:lumMod val="10000"/>
                  </a:schemeClr>
                </a:solidFill>
                <a:latin typeface="Times New Roman" pitchFamily="18" charset="0"/>
                <a:cs typeface="Times New Roman" pitchFamily="18" charset="0"/>
              </a:rPr>
              <a:t>medio</a:t>
            </a:r>
            <a:r>
              <a:rPr lang="es-AR" sz="2000" dirty="0">
                <a:solidFill>
                  <a:schemeClr val="accent4">
                    <a:lumMod val="10000"/>
                  </a:schemeClr>
                </a:solidFill>
                <a:latin typeface="Times New Roman" pitchFamily="18" charset="0"/>
                <a:cs typeface="Times New Roman" pitchFamily="18" charset="0"/>
              </a:rPr>
              <a:t> (las acciones de un proyecto sólo modifican algunas de las características del elemento), o </a:t>
            </a:r>
            <a:r>
              <a:rPr lang="es-AR" sz="2000" u="sng" dirty="0">
                <a:solidFill>
                  <a:schemeClr val="accent4">
                    <a:lumMod val="10000"/>
                  </a:schemeClr>
                </a:solidFill>
                <a:latin typeface="Times New Roman" pitchFamily="18" charset="0"/>
                <a:cs typeface="Times New Roman" pitchFamily="18" charset="0"/>
              </a:rPr>
              <a:t>suave</a:t>
            </a:r>
            <a:r>
              <a:rPr lang="es-AR" sz="2000" dirty="0">
                <a:solidFill>
                  <a:schemeClr val="accent4">
                    <a:lumMod val="10000"/>
                  </a:schemeClr>
                </a:solidFill>
                <a:latin typeface="Times New Roman" pitchFamily="18" charset="0"/>
                <a:cs typeface="Times New Roman" pitchFamily="18" charset="0"/>
              </a:rPr>
              <a:t> (las acciones del proyecto no modifican significativamente al elemento afectado). </a:t>
            </a:r>
          </a:p>
          <a:p>
            <a:pPr>
              <a:buFontTx/>
              <a:buNone/>
              <a:defRPr/>
            </a:pPr>
            <a:endParaRPr lang="es-AR" sz="2000" dirty="0">
              <a:solidFill>
                <a:schemeClr val="accent4">
                  <a:lumMod val="10000"/>
                </a:schemeClr>
              </a:solidFill>
              <a:latin typeface="Times New Roman" pitchFamily="18" charset="0"/>
              <a:cs typeface="Times New Roman" pitchFamily="18" charset="0"/>
            </a:endParaRPr>
          </a:p>
          <a:p>
            <a:pPr>
              <a:defRPr/>
            </a:pPr>
            <a:r>
              <a:rPr lang="es-AR" sz="2000" dirty="0">
                <a:solidFill>
                  <a:schemeClr val="accent4">
                    <a:lumMod val="10000"/>
                  </a:schemeClr>
                </a:solidFill>
                <a:latin typeface="Times New Roman" pitchFamily="18" charset="0"/>
                <a:cs typeface="Times New Roman" pitchFamily="18" charset="0"/>
              </a:rPr>
              <a:t>El Valor Ambiental es un criterio de evaluación del grado de importancia del componente afectado. Esta importancia se define por el interés y calidad que le otorga el juicio del especialista o por valor social del recurso. El valor ambiental puede ser: Muy Alto, Alto, Medio o Bajo.</a:t>
            </a:r>
            <a:endParaRPr lang="es-ES" sz="2000" dirty="0">
              <a:solidFill>
                <a:schemeClr val="accent4">
                  <a:lumMod val="10000"/>
                </a:schemeClr>
              </a:solidFill>
              <a:latin typeface="Times New Roman" pitchFamily="18" charset="0"/>
              <a:cs typeface="Times New Roman" pitchFamily="18" charset="0"/>
            </a:endParaRPr>
          </a:p>
          <a:p>
            <a:pPr>
              <a:defRPr/>
            </a:pPr>
            <a:endParaRPr lang="es-ES" sz="2000" dirty="0"/>
          </a:p>
        </p:txBody>
      </p:sp>
      <p:sp>
        <p:nvSpPr>
          <p:cNvPr id="3" name="2 Marcador de pie de página"/>
          <p:cNvSpPr>
            <a:spLocks noGrp="1"/>
          </p:cNvSpPr>
          <p:nvPr>
            <p:ph type="ftr" sz="quarter" idx="11"/>
          </p:nvPr>
        </p:nvSpPr>
        <p:spPr>
          <a:xfrm>
            <a:off x="3124200" y="6245225"/>
            <a:ext cx="425611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1075072" y="277503"/>
            <a:ext cx="6993855" cy="2014151"/>
          </a:xfrm>
          <a:noFill/>
        </p:spPr>
      </p:pic>
      <p:sp>
        <p:nvSpPr>
          <p:cNvPr id="4" name="3 Marcador de pie de página"/>
          <p:cNvSpPr>
            <a:spLocks noGrp="1"/>
          </p:cNvSpPr>
          <p:nvPr>
            <p:ph type="ftr" sz="quarter" idx="11"/>
          </p:nvPr>
        </p:nvSpPr>
        <p:spPr>
          <a:xfrm>
            <a:off x="2195736" y="6215372"/>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31747" name="Picture 3"/>
          <p:cNvPicPr>
            <a:picLocks noChangeAspect="1" noChangeArrowheads="1"/>
          </p:cNvPicPr>
          <p:nvPr/>
        </p:nvPicPr>
        <p:blipFill>
          <a:blip r:embed="rId3" cstate="print"/>
          <a:srcRect/>
          <a:stretch>
            <a:fillRect/>
          </a:stretch>
        </p:blipFill>
        <p:spPr bwMode="auto">
          <a:xfrm>
            <a:off x="1513407" y="2420888"/>
            <a:ext cx="6117183" cy="1828720"/>
          </a:xfrm>
          <a:prstGeom prst="rect">
            <a:avLst/>
          </a:prstGeom>
          <a:noFill/>
          <a:ln w="9525">
            <a:noFill/>
            <a:miter lim="800000"/>
            <a:headEnd/>
            <a:tailEnd/>
          </a:ln>
        </p:spPr>
      </p:pic>
      <p:sp>
        <p:nvSpPr>
          <p:cNvPr id="5" name="Marcador de contenido 2">
            <a:extLst>
              <a:ext uri="{FF2B5EF4-FFF2-40B4-BE49-F238E27FC236}">
                <a16:creationId xmlns:a16="http://schemas.microsoft.com/office/drawing/2014/main" id="{2853DEBB-6748-4AF0-839B-2E8A6A05B303}"/>
              </a:ext>
            </a:extLst>
          </p:cNvPr>
          <p:cNvSpPr txBox="1">
            <a:spLocks/>
          </p:cNvSpPr>
          <p:nvPr/>
        </p:nvSpPr>
        <p:spPr>
          <a:xfrm>
            <a:off x="581957" y="4168108"/>
            <a:ext cx="6347714" cy="142113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AR" dirty="0">
                <a:latin typeface="Times New Roman" panose="02020603050405020304" pitchFamily="18" charset="0"/>
                <a:cs typeface="Times New Roman" panose="02020603050405020304" pitchFamily="18" charset="0"/>
              </a:rPr>
              <a:t>Intensidad: 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Marcador de contenido"/>
          <p:cNvSpPr>
            <a:spLocks noGrp="1"/>
          </p:cNvSpPr>
          <p:nvPr>
            <p:ph idx="1"/>
          </p:nvPr>
        </p:nvSpPr>
        <p:spPr>
          <a:xfrm>
            <a:off x="357188" y="428625"/>
            <a:ext cx="8229600" cy="5088607"/>
          </a:xfrm>
        </p:spPr>
        <p:txBody>
          <a:bodyPr/>
          <a:lstStyle/>
          <a:p>
            <a:r>
              <a:rPr lang="es-AR" dirty="0">
                <a:solidFill>
                  <a:schemeClr val="accent4">
                    <a:lumMod val="10000"/>
                  </a:schemeClr>
                </a:solidFill>
                <a:latin typeface="Times New Roman" pitchFamily="18" charset="0"/>
                <a:cs typeface="Times New Roman" pitchFamily="18" charset="0"/>
              </a:rPr>
              <a:t>RIESGO DE OCURRENCIA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Ro</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Califica la probabilidad de que el impacto ocurra debido a la ejecución de las actividades o acciones del proyecto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Cierto		9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Muy probable	7 – 8</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Probable		4 – 6</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Poco probable	1 – 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a:t>
            </a:r>
          </a:p>
          <a:p>
            <a:endParaRPr lang="es-AR" dirty="0">
              <a:latin typeface="Times New Roman" panose="02020603050405020304" pitchFamily="18" charset="0"/>
              <a:cs typeface="Times New Roman" panose="02020603050405020304" pitchFamily="18" charset="0"/>
            </a:endParaRPr>
          </a:p>
          <a:p>
            <a:r>
              <a:rPr lang="es-AR" dirty="0">
                <a:latin typeface="Times New Roman" panose="02020603050405020304" pitchFamily="18" charset="0"/>
                <a:cs typeface="Times New Roman" panose="02020603050405020304" pitchFamily="18" charset="0"/>
              </a:rPr>
              <a:t>Cierto: 10</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555776" y="6191250"/>
            <a:ext cx="41764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Marcador de contenido"/>
          <p:cNvSpPr>
            <a:spLocks noGrp="1"/>
          </p:cNvSpPr>
          <p:nvPr>
            <p:ph idx="1"/>
          </p:nvPr>
        </p:nvSpPr>
        <p:spPr>
          <a:xfrm>
            <a:off x="467544" y="980728"/>
            <a:ext cx="8229600" cy="4525963"/>
          </a:xfrm>
        </p:spPr>
        <p:txBody>
          <a:bodyPr/>
          <a:lstStyle/>
          <a:p>
            <a:r>
              <a:rPr lang="es-AR" dirty="0">
                <a:solidFill>
                  <a:schemeClr val="accent4">
                    <a:lumMod val="10000"/>
                  </a:schemeClr>
                </a:solidFill>
                <a:latin typeface="Times New Roman" pitchFamily="18" charset="0"/>
                <a:cs typeface="Times New Roman" pitchFamily="18" charset="0"/>
              </a:rPr>
              <a:t>EXTENSIÓN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Define la magnitud del área afectada por el impacto, entendiéndose como la superficie relativa donde se manifiesta el impacto.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Regional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Local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Puntual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Local: 0,5</a:t>
            </a:r>
          </a:p>
          <a:p>
            <a:pPr marL="0" indent="0">
              <a:buNone/>
            </a:pPr>
            <a:endParaRPr lang="es-ES" dirty="0"/>
          </a:p>
        </p:txBody>
      </p:sp>
      <p:sp>
        <p:nvSpPr>
          <p:cNvPr id="3" name="2 Marcador de pie de página"/>
          <p:cNvSpPr>
            <a:spLocks noGrp="1"/>
          </p:cNvSpPr>
          <p:nvPr>
            <p:ph type="ftr" sz="quarter" idx="11"/>
          </p:nvPr>
        </p:nvSpPr>
        <p:spPr>
          <a:xfrm>
            <a:off x="2670312" y="6165304"/>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Marcador de contenido"/>
          <p:cNvSpPr>
            <a:spLocks noGrp="1"/>
          </p:cNvSpPr>
          <p:nvPr>
            <p:ph idx="1"/>
          </p:nvPr>
        </p:nvSpPr>
        <p:spPr>
          <a:xfrm>
            <a:off x="428625" y="500063"/>
            <a:ext cx="8229600" cy="6357937"/>
          </a:xfrm>
        </p:spPr>
        <p:txBody>
          <a:bodyPr/>
          <a:lstStyle/>
          <a:p>
            <a:r>
              <a:rPr lang="es-AR" dirty="0">
                <a:solidFill>
                  <a:schemeClr val="accent4">
                    <a:lumMod val="10000"/>
                  </a:schemeClr>
                </a:solidFill>
                <a:latin typeface="Times New Roman" pitchFamily="18" charset="0"/>
                <a:cs typeface="Times New Roman" pitchFamily="18" charset="0"/>
              </a:rPr>
              <a:t>DURACION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Du</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Corresponde a una medida temporal que permite evaluar el período durante el cual los efectos se manifestarán en el elemento considerado.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Permanente (más de 10 años)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Larga (5 a 10 años) 			0,5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Media (3 a 4 años) 			0,3 – 0,4</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Corta (hasta 2 años) 			0,1 – 0,2</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Corta: 0,2</a:t>
            </a:r>
          </a:p>
          <a:p>
            <a:endParaRPr lang="es-ES" b="1"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3124200" y="6245225"/>
            <a:ext cx="3896072"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545285116"/>
              </p:ext>
            </p:extLst>
          </p:nvPr>
        </p:nvGraphicFramePr>
        <p:xfrm>
          <a:off x="1184656" y="620688"/>
          <a:ext cx="6915736" cy="5503125"/>
        </p:xfrm>
        <a:graphic>
          <a:graphicData uri="http://schemas.openxmlformats.org/drawingml/2006/table">
            <a:tbl>
              <a:tblPr firstRow="1" firstCol="1" bandRow="1"/>
              <a:tblGrid>
                <a:gridCol w="3457868">
                  <a:extLst>
                    <a:ext uri="{9D8B030D-6E8A-4147-A177-3AD203B41FA5}">
                      <a16:colId xmlns:a16="http://schemas.microsoft.com/office/drawing/2014/main" val="4176692395"/>
                    </a:ext>
                  </a:extLst>
                </a:gridCol>
                <a:gridCol w="3457868">
                  <a:extLst>
                    <a:ext uri="{9D8B030D-6E8A-4147-A177-3AD203B41FA5}">
                      <a16:colId xmlns:a16="http://schemas.microsoft.com/office/drawing/2014/main" val="3110062779"/>
                    </a:ext>
                  </a:extLst>
                </a:gridCol>
              </a:tblGrid>
              <a:tr h="269776">
                <a:tc>
                  <a:txBody>
                    <a:bodyPr/>
                    <a:lstStyle/>
                    <a:p>
                      <a:pPr indent="180340" algn="just">
                        <a:lnSpc>
                          <a:spcPct val="150000"/>
                        </a:lnSpc>
                        <a:spcAft>
                          <a:spcPts val="0"/>
                        </a:spcAft>
                      </a:pPr>
                      <a:r>
                        <a:rPr lang="es-ES" sz="1200" b="1" dirty="0">
                          <a:effectLst/>
                          <a:latin typeface="Arial" panose="020B0604020202020204" pitchFamily="34" charset="0"/>
                          <a:ea typeface="Calibri" panose="020F0502020204030204" pitchFamily="34" charset="0"/>
                          <a:cs typeface="Arial" panose="020B0604020202020204" pitchFamily="34" charset="0"/>
                        </a:rPr>
                        <a:t>Evaluación Ambiental Estratégica (EAE)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b="1">
                          <a:effectLst/>
                          <a:latin typeface="Arial" panose="020B0604020202020204" pitchFamily="34" charset="0"/>
                          <a:ea typeface="Calibri" panose="020F0502020204030204" pitchFamily="34" charset="0"/>
                          <a:cs typeface="Arial" panose="020B0604020202020204" pitchFamily="34" charset="0"/>
                        </a:rPr>
                        <a:t>Evaluación de Impacto Ambiental (EIA)</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896354"/>
                  </a:ext>
                </a:extLst>
              </a:tr>
              <a:tr h="1079105">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Evalúa el efecto de una política, plan o programa en el ambiente o el efecto del medio ambiente sobre las necesidades de desarrollo y oportunidades.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Evalúa el efecto de un Proyecto propuesto sobre el ambiente.</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158851"/>
                  </a:ext>
                </a:extLst>
              </a:tr>
              <a:tr h="565365">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Aborda áreas locales, regiones o sectores de la economía.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Aborda un proyecto específico.</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155172"/>
                  </a:ext>
                </a:extLst>
              </a:tr>
              <a:tr h="539553">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Es un proceso continuo dirigido en proporcionar información actualizada.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Tiene un comienzo y fin bien definidos.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 </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347630"/>
                  </a:ext>
                </a:extLst>
              </a:tr>
              <a:tr h="809328">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Evalúa impactos acumulativos e identifica su implicancias y problemas para el desarrollo sostenible.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Evalúa los impactos directos y beneficios.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656947"/>
                  </a:ext>
                </a:extLst>
              </a:tr>
              <a:tr h="539553">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Se centra en mantener un nivel elegido o metas de protección de la calidad ambiental.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Se centra en la mitigación de impactos.</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1883647"/>
                  </a:ext>
                </a:extLst>
              </a:tr>
              <a:tr h="809328">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Tiene una perspectiva amplia de largo plazo y bajo nivel de detalle para proporcionar una visión y marco general.</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Tiene una perspectiva de corto plazo y un alto nivel de detalle.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558921"/>
                  </a:ext>
                </a:extLst>
              </a:tr>
              <a:tr h="809328">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Crea un marco de trabajo mediante el cual pueden ser medidos o estimados los impactos y beneficios.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Se centra en impactos de proyectos específicos.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p>
                      <a:pPr indent="180340" algn="just">
                        <a:lnSpc>
                          <a:spcPct val="15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4383" marR="6438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777082"/>
                  </a:ext>
                </a:extLst>
              </a:tr>
            </a:tbl>
          </a:graphicData>
        </a:graphic>
      </p:graphicFrame>
      <p:sp>
        <p:nvSpPr>
          <p:cNvPr id="4" name="Marcador de pie de página 3"/>
          <p:cNvSpPr>
            <a:spLocks noGrp="1"/>
          </p:cNvSpPr>
          <p:nvPr>
            <p:ph type="ftr" sz="quarter" idx="11"/>
          </p:nvPr>
        </p:nvSpPr>
        <p:spPr/>
        <p:txBody>
          <a:bodyPr/>
          <a:lstStyle/>
          <a:p>
            <a:pPr>
              <a:defRPr/>
            </a:pPr>
            <a:r>
              <a:rPr lang="es-ES" smtClean="0"/>
              <a:t>Facultad de Ciencias Agrarias y Forestales (UNLP) Curso de Manejo Forestal</a:t>
            </a:r>
            <a:endParaRPr lang="es-ES"/>
          </a:p>
        </p:txBody>
      </p:sp>
    </p:spTree>
    <p:extLst>
      <p:ext uri="{BB962C8B-B14F-4D97-AF65-F5344CB8AC3E}">
        <p14:creationId xmlns:p14="http://schemas.microsoft.com/office/powerpoint/2010/main" val="87186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contenido"/>
          <p:cNvSpPr>
            <a:spLocks noGrp="1"/>
          </p:cNvSpPr>
          <p:nvPr>
            <p:ph idx="1"/>
          </p:nvPr>
        </p:nvSpPr>
        <p:spPr>
          <a:xfrm>
            <a:off x="500063" y="428625"/>
            <a:ext cx="8229600" cy="5808687"/>
          </a:xfrm>
        </p:spPr>
        <p:txBody>
          <a:bodyPr>
            <a:normAutofit/>
          </a:bodyPr>
          <a:lstStyle/>
          <a:p>
            <a:r>
              <a:rPr lang="es-AR" sz="2000" dirty="0">
                <a:solidFill>
                  <a:schemeClr val="accent4">
                    <a:lumMod val="10000"/>
                  </a:schemeClr>
                </a:solidFill>
                <a:latin typeface="Times New Roman" pitchFamily="18" charset="0"/>
                <a:cs typeface="Times New Roman" pitchFamily="18" charset="0"/>
              </a:rPr>
              <a:t>DESARROLLO </a:t>
            </a:r>
            <a:r>
              <a:rPr lang="es-AR" sz="2000" b="1" dirty="0">
                <a:solidFill>
                  <a:schemeClr val="accent4">
                    <a:lumMod val="10000"/>
                  </a:schemeClr>
                </a:solidFill>
                <a:latin typeface="Times New Roman" pitchFamily="18" charset="0"/>
                <a:cs typeface="Times New Roman" pitchFamily="18" charset="0"/>
              </a:rPr>
              <a:t>(</a:t>
            </a:r>
            <a:r>
              <a:rPr lang="es-AR" sz="2000" b="1" i="1" dirty="0">
                <a:solidFill>
                  <a:schemeClr val="accent4">
                    <a:lumMod val="10000"/>
                  </a:schemeClr>
                </a:solidFill>
                <a:latin typeface="Times New Roman" pitchFamily="18" charset="0"/>
                <a:cs typeface="Times New Roman" pitchFamily="18" charset="0"/>
              </a:rPr>
              <a:t>De</a:t>
            </a:r>
            <a:r>
              <a:rPr lang="es-AR" sz="2000" b="1" dirty="0">
                <a:solidFill>
                  <a:schemeClr val="accent4">
                    <a:lumMod val="10000"/>
                  </a:schemeClr>
                </a:solidFill>
                <a:latin typeface="Times New Roman" pitchFamily="18" charset="0"/>
                <a:cs typeface="Times New Roman" pitchFamily="18" charset="0"/>
              </a:rPr>
              <a:t>)</a:t>
            </a:r>
            <a:r>
              <a:rPr lang="es-AR" sz="2000" dirty="0">
                <a:solidFill>
                  <a:schemeClr val="accent4">
                    <a:lumMod val="10000"/>
                  </a:schemeClr>
                </a:solidFill>
                <a:latin typeface="Times New Roman" pitchFamily="18" charset="0"/>
                <a:cs typeface="Times New Roman" pitchFamily="18" charset="0"/>
              </a:rPr>
              <a:t> Califica el tiempo que el impacto tarde en desarrollarse completamente, es decir califica la forma como evoluciona el impacto; desde que se inicia y se manifiesta hasta que se hace presente plenamente con todas sus consecuencias.</a:t>
            </a:r>
            <a:endParaRPr lang="es-ES" sz="2000" dirty="0">
              <a:solidFill>
                <a:schemeClr val="accent4">
                  <a:lumMod val="10000"/>
                </a:schemeClr>
              </a:solidFill>
              <a:latin typeface="Times New Roman" pitchFamily="18" charset="0"/>
              <a:cs typeface="Times New Roman" pitchFamily="18" charset="0"/>
            </a:endParaRPr>
          </a:p>
          <a:p>
            <a:pPr>
              <a:buFontTx/>
              <a:buNone/>
            </a:pP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rápido (menos de 1 mes) 	0,9 – 1,0</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Rápido (1 a 6 meses)			0,7 – 0,8</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Medio (6 a 12 meses)			0,5 – 0,6</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Lento (12 a 24 meses)			0,3 – 0,4</a:t>
            </a:r>
            <a:endParaRPr lang="es-ES" sz="2000" dirty="0">
              <a:solidFill>
                <a:schemeClr val="accent4">
                  <a:lumMod val="10000"/>
                </a:schemeClr>
              </a:solidFill>
              <a:latin typeface="Times New Roman" pitchFamily="18" charset="0"/>
              <a:cs typeface="Times New Roman" pitchFamily="18" charset="0"/>
            </a:endParaRPr>
          </a:p>
          <a:p>
            <a:r>
              <a:rPr lang="es-AR" sz="2000" dirty="0">
                <a:solidFill>
                  <a:schemeClr val="accent4">
                    <a:lumMod val="10000"/>
                  </a:schemeClr>
                </a:solidFill>
                <a:latin typeface="Times New Roman" pitchFamily="18" charset="0"/>
                <a:cs typeface="Times New Roman" pitchFamily="18" charset="0"/>
              </a:rPr>
              <a:t>Muy lento (mayor a 24 meses)	0,1 – 0,2</a:t>
            </a:r>
          </a:p>
          <a:p>
            <a:endParaRPr lang="es-AR" sz="2000" dirty="0">
              <a:solidFill>
                <a:schemeClr val="accent4">
                  <a:lumMod val="10000"/>
                </a:schemeClr>
              </a:solidFill>
              <a:latin typeface="Times New Roman" pitchFamily="18" charset="0"/>
              <a:cs typeface="Times New Roman" pitchFamily="18" charset="0"/>
            </a:endParaRPr>
          </a:p>
          <a:p>
            <a:r>
              <a:rPr lang="es-AR" sz="2000" dirty="0">
                <a:latin typeface="Times New Roman" panose="02020603050405020304" pitchFamily="18" charset="0"/>
                <a:cs typeface="Times New Roman" panose="02020603050405020304" pitchFamily="18" charset="0"/>
              </a:rPr>
              <a:t>Ejemplo:</a:t>
            </a:r>
          </a:p>
          <a:p>
            <a:r>
              <a:rPr lang="es-AR" sz="2000" dirty="0">
                <a:latin typeface="Times New Roman" panose="02020603050405020304" pitchFamily="18" charset="0"/>
                <a:cs typeface="Times New Roman" panose="02020603050405020304" pitchFamily="18" charset="0"/>
              </a:rPr>
              <a:t>Actividad o acción: cosecha</a:t>
            </a:r>
          </a:p>
          <a:p>
            <a:r>
              <a:rPr lang="es-ES" sz="2000" dirty="0" smtClean="0">
                <a:solidFill>
                  <a:schemeClr val="accent4">
                    <a:lumMod val="10000"/>
                  </a:schemeClr>
                </a:solidFill>
                <a:latin typeface="Times New Roman" pitchFamily="18" charset="0"/>
                <a:cs typeface="Times New Roman" pitchFamily="18" charset="0"/>
              </a:rPr>
              <a:t>Muy rápido: </a:t>
            </a:r>
            <a:r>
              <a:rPr lang="es-ES" sz="2000" dirty="0">
                <a:solidFill>
                  <a:schemeClr val="accent4">
                    <a:lumMod val="10000"/>
                  </a:schemeClr>
                </a:solidFill>
                <a:latin typeface="Times New Roman" pitchFamily="18" charset="0"/>
                <a:cs typeface="Times New Roman" pitchFamily="18" charset="0"/>
              </a:rPr>
              <a:t>0,9</a:t>
            </a:r>
          </a:p>
          <a:p>
            <a:endParaRPr lang="es-ES" sz="2000" dirty="0">
              <a:solidFill>
                <a:schemeClr val="accent4">
                  <a:lumMod val="10000"/>
                </a:schemeClr>
              </a:solidFill>
              <a:latin typeface="Times New Roman" pitchFamily="18" charset="0"/>
              <a:cs typeface="Times New Roman" pitchFamily="18" charset="0"/>
            </a:endParaRPr>
          </a:p>
          <a:p>
            <a:pPr marL="0" indent="0">
              <a:buNone/>
            </a:pPr>
            <a:endParaRPr lang="es-ES" sz="2000" dirty="0"/>
          </a:p>
        </p:txBody>
      </p:sp>
      <p:sp>
        <p:nvSpPr>
          <p:cNvPr id="3" name="2 Marcador de pie de página"/>
          <p:cNvSpPr>
            <a:spLocks noGrp="1"/>
          </p:cNvSpPr>
          <p:nvPr>
            <p:ph type="ftr" sz="quarter" idx="11"/>
          </p:nvPr>
        </p:nvSpPr>
        <p:spPr>
          <a:xfrm>
            <a:off x="3059832" y="6165304"/>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Marcador de contenido"/>
          <p:cNvSpPr>
            <a:spLocks noGrp="1"/>
          </p:cNvSpPr>
          <p:nvPr>
            <p:ph idx="1"/>
          </p:nvPr>
        </p:nvSpPr>
        <p:spPr>
          <a:xfrm>
            <a:off x="500063" y="1143000"/>
            <a:ext cx="8229600" cy="4525963"/>
          </a:xfrm>
        </p:spPr>
        <p:txBody>
          <a:bodyPr/>
          <a:lstStyle/>
          <a:p>
            <a:r>
              <a:rPr lang="es-AR" dirty="0">
                <a:solidFill>
                  <a:schemeClr val="accent4">
                    <a:lumMod val="10000"/>
                  </a:schemeClr>
                </a:solidFill>
                <a:latin typeface="Times New Roman" pitchFamily="18" charset="0"/>
                <a:cs typeface="Times New Roman" pitchFamily="18" charset="0"/>
              </a:rPr>
              <a:t>REVERSIBILIDAD </a:t>
            </a:r>
            <a:r>
              <a:rPr lang="es-AR" b="1" dirty="0">
                <a:solidFill>
                  <a:schemeClr val="accent4">
                    <a:lumMod val="10000"/>
                  </a:schemeClr>
                </a:solidFill>
                <a:latin typeface="Times New Roman" pitchFamily="18" charset="0"/>
                <a:cs typeface="Times New Roman" pitchFamily="18" charset="0"/>
              </a:rPr>
              <a:t>(</a:t>
            </a:r>
            <a:r>
              <a:rPr lang="es-AR" b="1" i="1" dirty="0">
                <a:solidFill>
                  <a:schemeClr val="accent4">
                    <a:lumMod val="10000"/>
                  </a:schemeClr>
                </a:solidFill>
                <a:latin typeface="Times New Roman" pitchFamily="18" charset="0"/>
                <a:cs typeface="Times New Roman" pitchFamily="18" charset="0"/>
              </a:rPr>
              <a:t>Re</a:t>
            </a:r>
            <a:r>
              <a:rPr lang="es-AR" b="1" dirty="0">
                <a:solidFill>
                  <a:schemeClr val="accent4">
                    <a:lumMod val="10000"/>
                  </a:schemeClr>
                </a:solidFill>
                <a:latin typeface="Times New Roman" pitchFamily="18" charset="0"/>
                <a:cs typeface="Times New Roman" pitchFamily="18" charset="0"/>
              </a:rPr>
              <a:t>)</a:t>
            </a:r>
            <a:r>
              <a:rPr lang="es-AR" dirty="0">
                <a:solidFill>
                  <a:schemeClr val="accent4">
                    <a:lumMod val="10000"/>
                  </a:schemeClr>
                </a:solidFill>
                <a:latin typeface="Times New Roman" pitchFamily="18" charset="0"/>
                <a:cs typeface="Times New Roman" pitchFamily="18" charset="0"/>
              </a:rPr>
              <a:t> Evalúa la capacidad que tiene el elemento de revertir el efecto.</a:t>
            </a:r>
            <a:endParaRPr lang="es-ES" dirty="0">
              <a:solidFill>
                <a:schemeClr val="accent4">
                  <a:lumMod val="10000"/>
                </a:schemeClr>
              </a:solidFill>
              <a:latin typeface="Times New Roman" pitchFamily="18" charset="0"/>
              <a:cs typeface="Times New Roman" pitchFamily="18" charset="0"/>
            </a:endParaRPr>
          </a:p>
          <a:p>
            <a:pPr>
              <a:buFontTx/>
              <a:buNone/>
            </a:pP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Irreversible			0,8 – 1,0</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Parcialmente reversible 	0,4 – 0,7</a:t>
            </a:r>
            <a:endParaRPr lang="es-ES" dirty="0">
              <a:solidFill>
                <a:schemeClr val="accent4">
                  <a:lumMod val="10000"/>
                </a:schemeClr>
              </a:solidFill>
              <a:latin typeface="Times New Roman" pitchFamily="18" charset="0"/>
              <a:cs typeface="Times New Roman" pitchFamily="18" charset="0"/>
            </a:endParaRPr>
          </a:p>
          <a:p>
            <a:r>
              <a:rPr lang="es-AR" dirty="0">
                <a:solidFill>
                  <a:schemeClr val="accent4">
                    <a:lumMod val="10000"/>
                  </a:schemeClr>
                </a:solidFill>
                <a:latin typeface="Times New Roman" pitchFamily="18" charset="0"/>
                <a:cs typeface="Times New Roman" pitchFamily="18" charset="0"/>
              </a:rPr>
              <a:t>Reversible				0,1 – 0,3</a:t>
            </a:r>
          </a:p>
          <a:p>
            <a:endParaRPr lang="es-AR" dirty="0">
              <a:solidFill>
                <a:schemeClr val="accent4">
                  <a:lumMod val="10000"/>
                </a:schemeClr>
              </a:solidFill>
              <a:latin typeface="Times New Roman" pitchFamily="18" charset="0"/>
              <a:cs typeface="Times New Roman" pitchFamily="18" charset="0"/>
            </a:endParaRPr>
          </a:p>
          <a:p>
            <a:r>
              <a:rPr lang="es-AR" dirty="0">
                <a:latin typeface="Times New Roman" panose="02020603050405020304" pitchFamily="18" charset="0"/>
                <a:cs typeface="Times New Roman" panose="02020603050405020304" pitchFamily="18" charset="0"/>
              </a:rPr>
              <a:t>Ejemplo:</a:t>
            </a:r>
          </a:p>
          <a:p>
            <a:r>
              <a:rPr lang="es-AR" dirty="0">
                <a:latin typeface="Times New Roman" panose="02020603050405020304" pitchFamily="18" charset="0"/>
                <a:cs typeface="Times New Roman" panose="02020603050405020304" pitchFamily="18" charset="0"/>
              </a:rPr>
              <a:t>Actividad o acción: cosecha (tala rasa)</a:t>
            </a:r>
          </a:p>
          <a:p>
            <a:r>
              <a:rPr lang="es-ES" dirty="0">
                <a:solidFill>
                  <a:schemeClr val="accent4">
                    <a:lumMod val="10000"/>
                  </a:schemeClr>
                </a:solidFill>
                <a:latin typeface="Times New Roman" pitchFamily="18" charset="0"/>
                <a:cs typeface="Times New Roman" pitchFamily="18" charset="0"/>
              </a:rPr>
              <a:t>Parcialmente reversible: 0,5</a:t>
            </a:r>
          </a:p>
          <a:p>
            <a:endParaRPr lang="es-ES" dirty="0">
              <a:solidFill>
                <a:schemeClr val="accent4">
                  <a:lumMod val="10000"/>
                </a:schemeClr>
              </a:solidFill>
              <a:latin typeface="Times New Roman" pitchFamily="18" charset="0"/>
              <a:cs typeface="Times New Roman" pitchFamily="18" charset="0"/>
            </a:endParaRPr>
          </a:p>
          <a:p>
            <a:endParaRPr lang="es-ES" dirty="0"/>
          </a:p>
        </p:txBody>
      </p:sp>
      <p:sp>
        <p:nvSpPr>
          <p:cNvPr id="3" name="2 Marcador de pie de página"/>
          <p:cNvSpPr>
            <a:spLocks noGrp="1"/>
          </p:cNvSpPr>
          <p:nvPr>
            <p:ph type="ftr" sz="quarter" idx="11"/>
          </p:nvPr>
        </p:nvSpPr>
        <p:spPr>
          <a:xfrm>
            <a:off x="2699792" y="6309320"/>
            <a:ext cx="41044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428625" y="214313"/>
            <a:ext cx="8229600" cy="785812"/>
          </a:xfrm>
        </p:spPr>
        <p:txBody>
          <a:bodyPr>
            <a:normAutofit fontScale="90000"/>
          </a:bodyPr>
          <a:lstStyle/>
          <a:p>
            <a:r>
              <a:rPr lang="es-AR" sz="3600" b="1" dirty="0"/>
              <a:t/>
            </a:r>
            <a:br>
              <a:rPr lang="es-AR" sz="3600" b="1" dirty="0"/>
            </a:br>
            <a:r>
              <a:rPr lang="es-AR" sz="3600" dirty="0">
                <a:solidFill>
                  <a:schemeClr val="accent4">
                    <a:lumMod val="10000"/>
                  </a:schemeClr>
                </a:solidFill>
                <a:latin typeface="Times New Roman" pitchFamily="18" charset="0"/>
                <a:cs typeface="Times New Roman" pitchFamily="18" charset="0"/>
              </a:rPr>
              <a:t>CALIFICACION AMBIENTAL</a:t>
            </a:r>
            <a:r>
              <a:rPr lang="es-ES" sz="3600" dirty="0"/>
              <a:t/>
            </a:r>
            <a:br>
              <a:rPr lang="es-ES" sz="3600" dirty="0"/>
            </a:br>
            <a:endParaRPr lang="es-ES" sz="3600" dirty="0"/>
          </a:p>
        </p:txBody>
      </p:sp>
      <p:sp>
        <p:nvSpPr>
          <p:cNvPr id="37891" name="2 Marcador de contenido"/>
          <p:cNvSpPr>
            <a:spLocks noGrp="1"/>
          </p:cNvSpPr>
          <p:nvPr>
            <p:ph idx="1"/>
          </p:nvPr>
        </p:nvSpPr>
        <p:spPr/>
        <p:txBody>
          <a:bodyPr>
            <a:normAutofit fontScale="85000" lnSpcReduction="10000"/>
          </a:bodyPr>
          <a:lstStyle/>
          <a:p>
            <a:r>
              <a:rPr lang="es-AR" sz="2400" dirty="0">
                <a:solidFill>
                  <a:schemeClr val="accent4">
                    <a:lumMod val="10000"/>
                  </a:schemeClr>
                </a:solidFill>
                <a:latin typeface="Times New Roman" pitchFamily="18" charset="0"/>
                <a:cs typeface="Times New Roman" pitchFamily="18" charset="0"/>
              </a:rPr>
              <a:t>La Calificación Ambiental, CA, es la expresión numérica de la interacción o acción conjugada de los criterios o factores que fueron explicados anteriormente. El valor obtenido de CA se transforma en una escala ordinal de la importancia del impacto: -6,4</a:t>
            </a:r>
          </a:p>
          <a:p>
            <a:pPr>
              <a:buFontTx/>
              <a:buNone/>
            </a:pP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1 – 2 	Impacto Muy Bajo o Irrelevante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3 – 4		Impacto Bajo o Compatible</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5 – 6		Impacto Moderado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7 – 8		Impacto Alto</a:t>
            </a:r>
            <a:endParaRPr lang="es-ES"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9 – 10	Impacto Crítico</a:t>
            </a:r>
            <a:endParaRPr lang="es-ES"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82406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Marcador de contenido"/>
          <p:cNvSpPr>
            <a:spLocks noGrp="1"/>
          </p:cNvSpPr>
          <p:nvPr>
            <p:ph idx="1"/>
          </p:nvPr>
        </p:nvSpPr>
        <p:spPr>
          <a:xfrm>
            <a:off x="357188" y="714375"/>
            <a:ext cx="8229600" cy="5666953"/>
          </a:xfrm>
        </p:spPr>
        <p:txBody>
          <a:bodyPr>
            <a:normAutofit/>
          </a:bodyPr>
          <a:lstStyle/>
          <a:p>
            <a:pPr>
              <a:defRPr/>
            </a:pPr>
            <a:r>
              <a:rPr lang="es-AR" sz="2800" dirty="0">
                <a:solidFill>
                  <a:schemeClr val="accent4">
                    <a:lumMod val="10000"/>
                  </a:schemeClr>
                </a:solidFill>
                <a:latin typeface="Times New Roman" pitchFamily="18" charset="0"/>
                <a:cs typeface="Times New Roman" pitchFamily="18" charset="0"/>
              </a:rPr>
              <a:t>Cada impacto de la matriz es descrito y justificado. Para cada impacto negativo de valoración Moderada ó superior se deben señalar las medidas de </a:t>
            </a:r>
            <a:r>
              <a:rPr lang="es-AR" sz="2800" u="sng" dirty="0">
                <a:solidFill>
                  <a:schemeClr val="accent4">
                    <a:lumMod val="10000"/>
                  </a:schemeClr>
                </a:solidFill>
                <a:latin typeface="Times New Roman" pitchFamily="18" charset="0"/>
                <a:cs typeface="Times New Roman" pitchFamily="18" charset="0"/>
              </a:rPr>
              <a:t>mitigación</a:t>
            </a:r>
            <a:r>
              <a:rPr lang="es-AR" sz="2800" dirty="0">
                <a:solidFill>
                  <a:schemeClr val="accent4">
                    <a:lumMod val="10000"/>
                  </a:schemeClr>
                </a:solidFill>
                <a:latin typeface="Times New Roman" pitchFamily="18" charset="0"/>
                <a:cs typeface="Times New Roman" pitchFamily="18" charset="0"/>
              </a:rPr>
              <a:t>: corrección, reparación.</a:t>
            </a:r>
          </a:p>
          <a:p>
            <a:pPr marL="0" indent="0" algn="just">
              <a:buNone/>
            </a:pPr>
            <a:endParaRPr lang="es-ES"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Finalmente se deben establecer las variables ambientales objeto de monitoreo a fin de verificar los impactos previstos o corregir las medidas adoptadas.</a:t>
            </a:r>
          </a:p>
          <a:p>
            <a:pPr marL="0" indent="0">
              <a:buNone/>
              <a:defRPr/>
            </a:pPr>
            <a:endParaRPr lang="es-AR" sz="2800" dirty="0">
              <a:solidFill>
                <a:schemeClr val="accent4">
                  <a:lumMod val="10000"/>
                </a:schemeClr>
              </a:solidFill>
              <a:latin typeface="Times New Roman" pitchFamily="18" charset="0"/>
              <a:cs typeface="Times New Roman" pitchFamily="18" charset="0"/>
            </a:endParaRPr>
          </a:p>
          <a:p>
            <a:pPr>
              <a:defRPr/>
            </a:pPr>
            <a:r>
              <a:rPr lang="es-AR" sz="2800" dirty="0">
                <a:solidFill>
                  <a:schemeClr val="accent4">
                    <a:lumMod val="10000"/>
                  </a:schemeClr>
                </a:solidFill>
                <a:latin typeface="Times New Roman" pitchFamily="18" charset="0"/>
                <a:cs typeface="Times New Roman" pitchFamily="18" charset="0"/>
              </a:rPr>
              <a:t>Puede complementarse con la construcción de un conjunto de Indicadores para realizar el monitoreo.  </a:t>
            </a:r>
            <a:endParaRPr lang="es-ES" sz="28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3124200" y="6245225"/>
            <a:ext cx="375205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6143C6-B765-44C7-9C30-E631B5FC71C9}"/>
              </a:ext>
            </a:extLst>
          </p:cNvPr>
          <p:cNvSpPr>
            <a:spLocks noGrp="1"/>
          </p:cNvSpPr>
          <p:nvPr>
            <p:ph idx="1"/>
          </p:nvPr>
        </p:nvSpPr>
        <p:spPr>
          <a:xfrm>
            <a:off x="971600" y="836712"/>
            <a:ext cx="6912768" cy="1196402"/>
          </a:xfrm>
        </p:spPr>
        <p:txBody>
          <a:bodyPr/>
          <a:lstStyle/>
          <a:p>
            <a:r>
              <a:rPr lang="es-AR" dirty="0"/>
              <a:t>Plan de Manejo sustentable Finca Rodeo Salpicado. Departamento Santa Bárbara. Provincia de Jujuy. Superficie de la Unidad de Manejo 2614 ha. Julio de 2019</a:t>
            </a:r>
          </a:p>
        </p:txBody>
      </p:sp>
      <p:sp>
        <p:nvSpPr>
          <p:cNvPr id="4" name="Marcador de pie de página 3">
            <a:extLst>
              <a:ext uri="{FF2B5EF4-FFF2-40B4-BE49-F238E27FC236}">
                <a16:creationId xmlns:a16="http://schemas.microsoft.com/office/drawing/2014/main" id="{6939C57D-B769-44D6-A686-6659B260F5FC}"/>
              </a:ext>
            </a:extLst>
          </p:cNvPr>
          <p:cNvSpPr>
            <a:spLocks noGrp="1"/>
          </p:cNvSpPr>
          <p:nvPr>
            <p:ph type="ftr" sz="quarter" idx="11"/>
          </p:nvPr>
        </p:nvSpPr>
        <p:spPr>
          <a:xfrm>
            <a:off x="2260513" y="6309320"/>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pic>
        <p:nvPicPr>
          <p:cNvPr id="5" name="Imagen 4">
            <a:extLst>
              <a:ext uri="{FF2B5EF4-FFF2-40B4-BE49-F238E27FC236}">
                <a16:creationId xmlns:a16="http://schemas.microsoft.com/office/drawing/2014/main" id="{1ABF3071-EB5A-4F6A-BF93-6200CCEEE94B}"/>
              </a:ext>
            </a:extLst>
          </p:cNvPr>
          <p:cNvPicPr>
            <a:picLocks noChangeAspect="1"/>
          </p:cNvPicPr>
          <p:nvPr/>
        </p:nvPicPr>
        <p:blipFill>
          <a:blip r:embed="rId2"/>
          <a:stretch>
            <a:fillRect/>
          </a:stretch>
        </p:blipFill>
        <p:spPr>
          <a:xfrm>
            <a:off x="1475656" y="2564904"/>
            <a:ext cx="4960374" cy="2807965"/>
          </a:xfrm>
          <a:prstGeom prst="rect">
            <a:avLst/>
          </a:prstGeom>
        </p:spPr>
      </p:pic>
    </p:spTree>
    <p:extLst>
      <p:ext uri="{BB962C8B-B14F-4D97-AF65-F5344CB8AC3E}">
        <p14:creationId xmlns:p14="http://schemas.microsoft.com/office/powerpoint/2010/main" val="2090374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BE981C8B-200E-4FD7-B7B8-152DA1BBC0CA}"/>
              </a:ext>
            </a:extLst>
          </p:cNvPr>
          <p:cNvPicPr>
            <a:picLocks noGrp="1" noChangeAspect="1"/>
          </p:cNvPicPr>
          <p:nvPr>
            <p:ph idx="1"/>
          </p:nvPr>
        </p:nvPicPr>
        <p:blipFill>
          <a:blip r:embed="rId2"/>
          <a:stretch>
            <a:fillRect/>
          </a:stretch>
        </p:blipFill>
        <p:spPr>
          <a:xfrm>
            <a:off x="1475656" y="692364"/>
            <a:ext cx="5832648" cy="5853808"/>
          </a:xfrm>
          <a:prstGeom prst="rect">
            <a:avLst/>
          </a:prstGeom>
        </p:spPr>
      </p:pic>
      <p:sp>
        <p:nvSpPr>
          <p:cNvPr id="4" name="Marcador de pie de página 3">
            <a:extLst>
              <a:ext uri="{FF2B5EF4-FFF2-40B4-BE49-F238E27FC236}">
                <a16:creationId xmlns:a16="http://schemas.microsoft.com/office/drawing/2014/main" id="{873EF092-EB1C-4826-BBC7-4E45A19A47A4}"/>
              </a:ext>
            </a:extLst>
          </p:cNvPr>
          <p:cNvSpPr>
            <a:spLocks noGrp="1"/>
          </p:cNvSpPr>
          <p:nvPr>
            <p:ph type="ftr" sz="quarter" idx="11"/>
          </p:nvPr>
        </p:nvSpPr>
        <p:spPr>
          <a:xfrm>
            <a:off x="1348393" y="6465962"/>
            <a:ext cx="4622973" cy="365125"/>
          </a:xfrm>
        </p:spPr>
        <p:txBody>
          <a:bodyPr/>
          <a:lstStyle/>
          <a:p>
            <a:pPr>
              <a:defRPr/>
            </a:pPr>
            <a:r>
              <a:rPr lang="es-ES"/>
              <a:t>Facultad de Ciencias Agrarias y Forestales (UNLP) Curso de Manejo Forestal</a:t>
            </a: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9D572080-5E04-4D68-9B32-DA99D6C8AB26}"/>
                  </a:ext>
                </a:extLst>
              </p:cNvPr>
              <p:cNvSpPr txBox="1"/>
              <p:nvPr/>
            </p:nvSpPr>
            <p:spPr>
              <a:xfrm>
                <a:off x="1372147" y="313012"/>
                <a:ext cx="48731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i="1">
                          <a:latin typeface="Cambria Math" panose="02040503050406030204" pitchFamily="18" charset="0"/>
                        </a:rPr>
                        <m:t>𝑉𝑎𝑙𝑜𝑟𝑖𝑧𝑎𝑐𝑖</m:t>
                      </m:r>
                      <m:r>
                        <a:rPr lang="es-AR" i="1">
                          <a:latin typeface="Cambria Math" panose="02040503050406030204" pitchFamily="18" charset="0"/>
                        </a:rPr>
                        <m:t>ó</m:t>
                      </m:r>
                      <m:r>
                        <a:rPr lang="es-AR" i="1">
                          <a:latin typeface="Cambria Math" panose="02040503050406030204" pitchFamily="18" charset="0"/>
                        </a:rPr>
                        <m:t>𝑛</m:t>
                      </m:r>
                      <m:r>
                        <a:rPr lang="es-AR" i="1">
                          <a:latin typeface="Cambria Math" panose="02040503050406030204" pitchFamily="18" charset="0"/>
                        </a:rPr>
                        <m:t> =</m:t>
                      </m:r>
                      <m:r>
                        <a:rPr lang="es-AR" i="1">
                          <a:latin typeface="Cambria Math" panose="02040503050406030204" pitchFamily="18" charset="0"/>
                        </a:rPr>
                        <m:t>𝐷</m:t>
                      </m:r>
                      <m:r>
                        <a:rPr lang="es-AR" i="1">
                          <a:latin typeface="Cambria Math" panose="02040503050406030204" pitchFamily="18" charset="0"/>
                        </a:rPr>
                        <m:t>∗</m:t>
                      </m:r>
                      <m:r>
                        <a:rPr lang="es-AR" i="1">
                          <a:latin typeface="Cambria Math" panose="02040503050406030204" pitchFamily="18" charset="0"/>
                        </a:rPr>
                        <m:t>𝑃𝑜</m:t>
                      </m:r>
                      <m:r>
                        <a:rPr lang="es-AR" i="1">
                          <a:latin typeface="Cambria Math" panose="02040503050406030204" pitchFamily="18" charset="0"/>
                        </a:rPr>
                        <m:t>∗</m:t>
                      </m:r>
                      <m:d>
                        <m:dPr>
                          <m:ctrlPr>
                            <a:rPr lang="es-AR" i="1">
                              <a:latin typeface="Cambria Math" panose="02040503050406030204" pitchFamily="18" charset="0"/>
                            </a:rPr>
                          </m:ctrlPr>
                        </m:dPr>
                        <m:e>
                          <m:r>
                            <a:rPr lang="es-AR" i="1">
                              <a:latin typeface="Cambria Math" panose="02040503050406030204" pitchFamily="18" charset="0"/>
                            </a:rPr>
                            <m:t>𝐸</m:t>
                          </m:r>
                          <m:r>
                            <a:rPr lang="es-AR" i="1">
                              <a:latin typeface="Cambria Math" panose="02040503050406030204" pitchFamily="18" charset="0"/>
                            </a:rPr>
                            <m:t>+</m:t>
                          </m:r>
                          <m:r>
                            <a:rPr lang="es-AR" i="1">
                              <a:latin typeface="Cambria Math" panose="02040503050406030204" pitchFamily="18" charset="0"/>
                            </a:rPr>
                            <m:t>𝐷𝑢</m:t>
                          </m:r>
                          <m:r>
                            <a:rPr lang="es-AR" i="1">
                              <a:latin typeface="Cambria Math" panose="02040503050406030204" pitchFamily="18" charset="0"/>
                            </a:rPr>
                            <m:t>+</m:t>
                          </m:r>
                          <m:r>
                            <a:rPr lang="es-AR" i="1">
                              <a:latin typeface="Cambria Math" panose="02040503050406030204" pitchFamily="18" charset="0"/>
                            </a:rPr>
                            <m:t>𝑀</m:t>
                          </m:r>
                          <m:r>
                            <a:rPr lang="es-AR" i="1">
                              <a:latin typeface="Cambria Math" panose="02040503050406030204" pitchFamily="18" charset="0"/>
                            </a:rPr>
                            <m:t>+</m:t>
                          </m:r>
                          <m:r>
                            <a:rPr lang="es-AR" i="1">
                              <a:latin typeface="Cambria Math" panose="02040503050406030204" pitchFamily="18" charset="0"/>
                            </a:rPr>
                            <m:t>𝐹</m:t>
                          </m:r>
                          <m:r>
                            <a:rPr lang="es-AR" i="1">
                              <a:latin typeface="Cambria Math" panose="02040503050406030204" pitchFamily="18" charset="0"/>
                            </a:rPr>
                            <m:t>+</m:t>
                          </m:r>
                          <m:r>
                            <a:rPr lang="es-AR" i="1">
                              <a:latin typeface="Cambria Math" panose="02040503050406030204" pitchFamily="18" charset="0"/>
                            </a:rPr>
                            <m:t>𝑅</m:t>
                          </m:r>
                        </m:e>
                      </m:d>
                    </m:oMath>
                  </m:oMathPara>
                </a14:m>
                <a:endParaRPr lang="es-AR" dirty="0"/>
              </a:p>
            </p:txBody>
          </p:sp>
        </mc:Choice>
        <mc:Fallback xmlns="">
          <p:sp>
            <p:nvSpPr>
              <p:cNvPr id="7" name="CuadroTexto 6">
                <a:extLst>
                  <a:ext uri="{FF2B5EF4-FFF2-40B4-BE49-F238E27FC236}">
                    <a16:creationId xmlns:a16="http://schemas.microsoft.com/office/drawing/2014/main" xmlns="" id="{9D572080-5E04-4D68-9B32-DA99D6C8AB26}"/>
                  </a:ext>
                </a:extLst>
              </p:cNvPr>
              <p:cNvSpPr txBox="1">
                <a:spLocks noRot="1" noChangeAspect="1" noMove="1" noResize="1" noEditPoints="1" noAdjustHandles="1" noChangeArrowheads="1" noChangeShapeType="1" noTextEdit="1"/>
              </p:cNvSpPr>
              <p:nvPr/>
            </p:nvSpPr>
            <p:spPr>
              <a:xfrm>
                <a:off x="1372147" y="313012"/>
                <a:ext cx="4873129" cy="276999"/>
              </a:xfrm>
              <a:prstGeom prst="rect">
                <a:avLst/>
              </a:prstGeom>
              <a:blipFill>
                <a:blip r:embed="rId3"/>
                <a:stretch>
                  <a:fillRect l="-626" b="-10870"/>
                </a:stretch>
              </a:blipFill>
            </p:spPr>
            <p:txBody>
              <a:bodyPr/>
              <a:lstStyle/>
              <a:p>
                <a:r>
                  <a:rPr lang="es-AR">
                    <a:noFill/>
                  </a:rPr>
                  <a:t> </a:t>
                </a:r>
              </a:p>
            </p:txBody>
          </p:sp>
        </mc:Fallback>
      </mc:AlternateContent>
    </p:spTree>
    <p:extLst>
      <p:ext uri="{BB962C8B-B14F-4D97-AF65-F5344CB8AC3E}">
        <p14:creationId xmlns:p14="http://schemas.microsoft.com/office/powerpoint/2010/main" val="641003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69697A-20DA-48C8-92A7-E5D60E685AFC}"/>
              </a:ext>
            </a:extLst>
          </p:cNvPr>
          <p:cNvSpPr>
            <a:spLocks noGrp="1"/>
          </p:cNvSpPr>
          <p:nvPr>
            <p:ph type="title"/>
          </p:nvPr>
        </p:nvSpPr>
        <p:spPr>
          <a:xfrm>
            <a:off x="609599" y="609600"/>
            <a:ext cx="7202761" cy="587152"/>
          </a:xfrm>
        </p:spPr>
        <p:txBody>
          <a:bodyPr>
            <a:normAutofit/>
          </a:bodyPr>
          <a:lstStyle/>
          <a:p>
            <a:r>
              <a:rPr lang="es-AR" sz="2400" dirty="0">
                <a:solidFill>
                  <a:schemeClr val="tx2">
                    <a:lumMod val="50000"/>
                  </a:schemeClr>
                </a:solidFill>
                <a:latin typeface="Times New Roman" panose="02020603050405020304" pitchFamily="18" charset="0"/>
                <a:cs typeface="Times New Roman" panose="02020603050405020304" pitchFamily="18" charset="0"/>
              </a:rPr>
              <a:t>Componente ambiental: Suelo</a:t>
            </a:r>
          </a:p>
        </p:txBody>
      </p:sp>
      <p:sp>
        <p:nvSpPr>
          <p:cNvPr id="3" name="Marcador de contenido 2">
            <a:extLst>
              <a:ext uri="{FF2B5EF4-FFF2-40B4-BE49-F238E27FC236}">
                <a16:creationId xmlns:a16="http://schemas.microsoft.com/office/drawing/2014/main" id="{2F8D0898-0A1A-4162-BB41-578DEA4CA927}"/>
              </a:ext>
            </a:extLst>
          </p:cNvPr>
          <p:cNvSpPr>
            <a:spLocks noGrp="1"/>
          </p:cNvSpPr>
          <p:nvPr>
            <p:ph idx="1"/>
          </p:nvPr>
        </p:nvSpPr>
        <p:spPr>
          <a:xfrm>
            <a:off x="395536" y="1340768"/>
            <a:ext cx="8352928" cy="4700595"/>
          </a:xfrm>
        </p:spPr>
        <p:txBody>
          <a:bodyPr>
            <a:normAutofit fontScale="62500" lnSpcReduction="20000"/>
          </a:bodyPr>
          <a:lstStyle/>
          <a:p>
            <a:r>
              <a:rPr lang="es-AR" dirty="0"/>
              <a:t>Acciones: </a:t>
            </a:r>
          </a:p>
          <a:p>
            <a:r>
              <a:rPr lang="es-AR" dirty="0"/>
              <a:t>Construcción de caminos. Vías de saca, zonas de acopio, transito de maquinaria, arrastre, apertura del dosel (impacto sobre la escorrentía), erosión, compactación. </a:t>
            </a:r>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endParaRPr lang="es-AR" dirty="0"/>
          </a:p>
          <a:p>
            <a:r>
              <a:rPr lang="es-AR" dirty="0"/>
              <a:t>Los valores de CA serán moderados en la zona de serranía, y bajos en las zonas de lomadas y planas. Las medidas de contención y morigeración estarán enfocadas en las zonas montañosas. Por lo tanto el valor de CA, potencialmente puede ser alto a moderado, negativo, local, temporario, reversible. El plan de mitigación y el Plan de Manejo Forestal prevén criterios de minimización con pendientes máximas y operaciones de cierre de caminos y áreas de acopio.</a:t>
            </a:r>
          </a:p>
          <a:p>
            <a:endParaRPr lang="es-AR" dirty="0"/>
          </a:p>
          <a:p>
            <a:endParaRPr lang="es-AR" dirty="0"/>
          </a:p>
        </p:txBody>
      </p:sp>
      <p:sp>
        <p:nvSpPr>
          <p:cNvPr id="4" name="Marcador de pie de página 3">
            <a:extLst>
              <a:ext uri="{FF2B5EF4-FFF2-40B4-BE49-F238E27FC236}">
                <a16:creationId xmlns:a16="http://schemas.microsoft.com/office/drawing/2014/main" id="{39F5BADF-589B-4FBD-BA71-A67742AD37C9}"/>
              </a:ext>
            </a:extLst>
          </p:cNvPr>
          <p:cNvSpPr>
            <a:spLocks noGrp="1"/>
          </p:cNvSpPr>
          <p:nvPr>
            <p:ph type="ftr" sz="quarter" idx="11"/>
          </p:nvPr>
        </p:nvSpPr>
        <p:spPr/>
        <p:txBody>
          <a:bodyPr/>
          <a:lstStyle/>
          <a:p>
            <a:pPr>
              <a:defRPr/>
            </a:pPr>
            <a:r>
              <a:rPr lang="es-ES"/>
              <a:t>Facultad de Ciencias Agrarias y Forestales (UNLP) Curso de Manejo Forestal</a:t>
            </a:r>
          </a:p>
        </p:txBody>
      </p:sp>
      <p:pic>
        <p:nvPicPr>
          <p:cNvPr id="5" name="Marcador de contenido 4">
            <a:extLst>
              <a:ext uri="{FF2B5EF4-FFF2-40B4-BE49-F238E27FC236}">
                <a16:creationId xmlns:a16="http://schemas.microsoft.com/office/drawing/2014/main" id="{3D2DE6E2-1F93-450D-BA6F-57342D8CD710}"/>
              </a:ext>
            </a:extLst>
          </p:cNvPr>
          <p:cNvPicPr>
            <a:picLocks noChangeAspect="1"/>
          </p:cNvPicPr>
          <p:nvPr/>
        </p:nvPicPr>
        <p:blipFill>
          <a:blip r:embed="rId2"/>
          <a:stretch>
            <a:fillRect/>
          </a:stretch>
        </p:blipFill>
        <p:spPr>
          <a:xfrm>
            <a:off x="1036772" y="2197678"/>
            <a:ext cx="6348413" cy="2462643"/>
          </a:xfrm>
          <a:prstGeom prst="rect">
            <a:avLst/>
          </a:prstGeom>
        </p:spPr>
      </p:pic>
    </p:spTree>
    <p:extLst>
      <p:ext uri="{BB962C8B-B14F-4D97-AF65-F5344CB8AC3E}">
        <p14:creationId xmlns:p14="http://schemas.microsoft.com/office/powerpoint/2010/main" val="289083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8B006B12-EBAC-4F0A-BBB1-7E443AAD3041}"/>
              </a:ext>
            </a:extLst>
          </p:cNvPr>
          <p:cNvPicPr>
            <a:picLocks noGrp="1" noChangeAspect="1"/>
          </p:cNvPicPr>
          <p:nvPr>
            <p:ph idx="1"/>
          </p:nvPr>
        </p:nvPicPr>
        <p:blipFill>
          <a:blip r:embed="rId2"/>
          <a:stretch>
            <a:fillRect/>
          </a:stretch>
        </p:blipFill>
        <p:spPr>
          <a:xfrm>
            <a:off x="1547664" y="-6438"/>
            <a:ext cx="5112568" cy="6248695"/>
          </a:xfrm>
          <a:prstGeom prst="rect">
            <a:avLst/>
          </a:prstGeom>
        </p:spPr>
      </p:pic>
      <p:sp>
        <p:nvSpPr>
          <p:cNvPr id="4" name="Marcador de pie de página 3">
            <a:extLst>
              <a:ext uri="{FF2B5EF4-FFF2-40B4-BE49-F238E27FC236}">
                <a16:creationId xmlns:a16="http://schemas.microsoft.com/office/drawing/2014/main" id="{40CBDEEE-635C-42B5-9A6D-AD58FACBB1A3}"/>
              </a:ext>
            </a:extLst>
          </p:cNvPr>
          <p:cNvSpPr>
            <a:spLocks noGrp="1"/>
          </p:cNvSpPr>
          <p:nvPr>
            <p:ph type="ftr" sz="quarter" idx="11"/>
          </p:nvPr>
        </p:nvSpPr>
        <p:spPr/>
        <p:txBody>
          <a:bodyPr/>
          <a:lstStyle/>
          <a:p>
            <a:pPr>
              <a:defRPr/>
            </a:pPr>
            <a:r>
              <a:rPr lang="es-ES"/>
              <a:t>Facultad de Ciencias Agrarias y Forestales (UNLP) Curso de Manejo Forestal</a:t>
            </a:r>
          </a:p>
        </p:txBody>
      </p:sp>
      <p:sp>
        <p:nvSpPr>
          <p:cNvPr id="6" name="Rectángulo 5">
            <a:extLst>
              <a:ext uri="{FF2B5EF4-FFF2-40B4-BE49-F238E27FC236}">
                <a16:creationId xmlns:a16="http://schemas.microsoft.com/office/drawing/2014/main" id="{C4D61C6C-934F-4861-98B2-48D621F5B406}"/>
              </a:ext>
            </a:extLst>
          </p:cNvPr>
          <p:cNvSpPr/>
          <p:nvPr/>
        </p:nvSpPr>
        <p:spPr>
          <a:xfrm>
            <a:off x="5656690" y="6057756"/>
            <a:ext cx="2723823" cy="461665"/>
          </a:xfrm>
          <a:prstGeom prst="rect">
            <a:avLst/>
          </a:prstGeom>
        </p:spPr>
        <p:txBody>
          <a:bodyPr wrap="none">
            <a:spAutoFit/>
          </a:bodyPr>
          <a:lstStyle/>
          <a:p>
            <a:r>
              <a:rPr lang="es-AR" sz="2400" dirty="0">
                <a:latin typeface="Times New Roman" panose="02020603050405020304" pitchFamily="18" charset="0"/>
                <a:cs typeface="Times New Roman" panose="02020603050405020304" pitchFamily="18" charset="0"/>
              </a:rPr>
              <a:t>(</a:t>
            </a:r>
            <a:r>
              <a:rPr lang="es-AR" dirty="0">
                <a:latin typeface="Times New Roman" panose="02020603050405020304" pitchFamily="18" charset="0"/>
                <a:cs typeface="Times New Roman" panose="02020603050405020304" pitchFamily="18" charset="0"/>
              </a:rPr>
              <a:t>Gómez &amp; Bedoya,  2014) </a:t>
            </a:r>
            <a:endParaRPr lang="es-AR" dirty="0"/>
          </a:p>
        </p:txBody>
      </p:sp>
    </p:spTree>
    <p:extLst>
      <p:ext uri="{BB962C8B-B14F-4D97-AF65-F5344CB8AC3E}">
        <p14:creationId xmlns:p14="http://schemas.microsoft.com/office/powerpoint/2010/main" val="12035291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49B06-A7C2-4031-A3F8-B997B90A143B}"/>
              </a:ext>
            </a:extLst>
          </p:cNvPr>
          <p:cNvSpPr>
            <a:spLocks noGrp="1"/>
          </p:cNvSpPr>
          <p:nvPr>
            <p:ph type="title"/>
          </p:nvPr>
        </p:nvSpPr>
        <p:spPr>
          <a:xfrm>
            <a:off x="683568" y="332656"/>
            <a:ext cx="7344816" cy="1008112"/>
          </a:xfrm>
        </p:spPr>
        <p:txBody>
          <a:bodyPr>
            <a:normAutofit/>
          </a:bodyPr>
          <a:lstStyle/>
          <a:p>
            <a:r>
              <a:rPr lang="es-AR" sz="2400" dirty="0">
                <a:solidFill>
                  <a:schemeClr val="accent4">
                    <a:lumMod val="10000"/>
                  </a:schemeClr>
                </a:solidFill>
                <a:latin typeface="Times New Roman" pitchFamily="18" charset="0"/>
                <a:cs typeface="Times New Roman" pitchFamily="18" charset="0"/>
              </a:rPr>
              <a:t>Actividades profesionales reservadas al título de Ingeniero Forestal </a:t>
            </a:r>
            <a:r>
              <a:rPr lang="es-AR" sz="1600" dirty="0">
                <a:solidFill>
                  <a:schemeClr val="accent4">
                    <a:lumMod val="10000"/>
                  </a:schemeClr>
                </a:solidFill>
                <a:latin typeface="Times New Roman" pitchFamily="18" charset="0"/>
                <a:cs typeface="Times New Roman" pitchFamily="18" charset="0"/>
              </a:rPr>
              <a:t>(ANEXO XXVII)</a:t>
            </a:r>
            <a:endParaRPr lang="es-AR" sz="2400" dirty="0"/>
          </a:p>
        </p:txBody>
      </p:sp>
      <p:sp>
        <p:nvSpPr>
          <p:cNvPr id="3" name="Marcador de contenido 2">
            <a:extLst>
              <a:ext uri="{FF2B5EF4-FFF2-40B4-BE49-F238E27FC236}">
                <a16:creationId xmlns:a16="http://schemas.microsoft.com/office/drawing/2014/main" id="{475B6A15-4D70-45E9-9EE6-0875AEBA5CB4}"/>
              </a:ext>
            </a:extLst>
          </p:cNvPr>
          <p:cNvSpPr>
            <a:spLocks noGrp="1"/>
          </p:cNvSpPr>
          <p:nvPr>
            <p:ph idx="1"/>
          </p:nvPr>
        </p:nvSpPr>
        <p:spPr>
          <a:xfrm>
            <a:off x="431540" y="1412776"/>
            <a:ext cx="8460940" cy="4176464"/>
          </a:xfrm>
        </p:spPr>
        <p:txBody>
          <a:bodyPr>
            <a:noAutofit/>
          </a:bodyPr>
          <a:lstStyle/>
          <a:p>
            <a:pPr marL="0" indent="0">
              <a:buNone/>
            </a:pPr>
            <a:r>
              <a:rPr lang="es-AR" sz="1200" dirty="0">
                <a:latin typeface="Times New Roman" panose="02020603050405020304" pitchFamily="18" charset="0"/>
                <a:cs typeface="Times New Roman" panose="02020603050405020304" pitchFamily="18" charset="0"/>
              </a:rPr>
              <a:t>1. Planificar, dirigir y supervisar en sistemas forestales: </a:t>
            </a:r>
          </a:p>
          <a:p>
            <a:pPr marL="0" indent="0">
              <a:buNone/>
            </a:pPr>
            <a:r>
              <a:rPr lang="es-AR" sz="1200" dirty="0">
                <a:latin typeface="Times New Roman" panose="02020603050405020304" pitchFamily="18" charset="0"/>
                <a:cs typeface="Times New Roman" panose="02020603050405020304" pitchFamily="18" charset="0"/>
              </a:rPr>
              <a:t>	a) los insumos, procesos de producción y productos;</a:t>
            </a:r>
          </a:p>
          <a:p>
            <a:pPr marL="0" indent="0">
              <a:buNone/>
            </a:pPr>
            <a:r>
              <a:rPr lang="es-AR" sz="1200" dirty="0">
                <a:latin typeface="Times New Roman" panose="02020603050405020304" pitchFamily="18" charset="0"/>
                <a:cs typeface="Times New Roman" panose="02020603050405020304" pitchFamily="18" charset="0"/>
              </a:rPr>
              <a:t>	b) la introducción, multiplicación y mejoramiento de especies; </a:t>
            </a:r>
          </a:p>
          <a:p>
            <a:pPr marL="0" indent="0">
              <a:buNone/>
            </a:pPr>
            <a:r>
              <a:rPr lang="es-AR" sz="1200" dirty="0">
                <a:latin typeface="Times New Roman" panose="02020603050405020304" pitchFamily="18" charset="0"/>
                <a:cs typeface="Times New Roman" panose="02020603050405020304" pitchFamily="18" charset="0"/>
              </a:rPr>
              <a:t>	c) el uso, manejo, prevención y control de los recursos bióticos y abióticos;</a:t>
            </a:r>
          </a:p>
          <a:p>
            <a:pPr marL="0" indent="0">
              <a:buNone/>
            </a:pPr>
            <a:r>
              <a:rPr lang="es-AR" sz="1200" dirty="0">
                <a:latin typeface="Times New Roman" panose="02020603050405020304" pitchFamily="18" charset="0"/>
                <a:cs typeface="Times New Roman" panose="02020603050405020304" pitchFamily="18" charset="0"/>
              </a:rPr>
              <a:t>	d) las condiciones de almacenamiento y transporte de insumos y productos; </a:t>
            </a:r>
          </a:p>
          <a:p>
            <a:pPr marL="0" indent="0">
              <a:buNone/>
            </a:pPr>
            <a:r>
              <a:rPr lang="es-AR" sz="1200" dirty="0">
                <a:latin typeface="Times New Roman" panose="02020603050405020304" pitchFamily="18" charset="0"/>
                <a:cs typeface="Times New Roman" panose="02020603050405020304" pitchFamily="18" charset="0"/>
              </a:rPr>
              <a:t>	e) la dispensa, manejo y aplicación de productos agroquímicos, </a:t>
            </a:r>
            <a:r>
              <a:rPr lang="es-AR" sz="1200" dirty="0" err="1">
                <a:latin typeface="Times New Roman" panose="02020603050405020304" pitchFamily="18" charset="0"/>
                <a:cs typeface="Times New Roman" panose="02020603050405020304" pitchFamily="18" charset="0"/>
              </a:rPr>
              <a:t>domisanitarios</a:t>
            </a:r>
            <a:r>
              <a:rPr lang="es-AR" sz="1200" dirty="0">
                <a:latin typeface="Times New Roman" panose="02020603050405020304" pitchFamily="18" charset="0"/>
                <a:cs typeface="Times New Roman" panose="02020603050405020304" pitchFamily="18" charset="0"/>
              </a:rPr>
              <a:t>, 	biológicos y biotecnológicos. </a:t>
            </a:r>
          </a:p>
          <a:p>
            <a:pPr marL="0" indent="0">
              <a:buNone/>
            </a:pPr>
            <a:r>
              <a:rPr lang="es-AR" sz="1200" dirty="0">
                <a:latin typeface="Times New Roman" panose="02020603050405020304" pitchFamily="18" charset="0"/>
                <a:cs typeface="Times New Roman" panose="02020603050405020304" pitchFamily="18" charset="0"/>
              </a:rPr>
              <a:t>2. Certificar planes de manejo en sistemas forestales.</a:t>
            </a:r>
          </a:p>
          <a:p>
            <a:pPr marL="0" indent="0">
              <a:buNone/>
            </a:pPr>
            <a:r>
              <a:rPr lang="es-AR" sz="1200" dirty="0">
                <a:latin typeface="Times New Roman" panose="02020603050405020304" pitchFamily="18" charset="0"/>
                <a:cs typeface="Times New Roman" panose="02020603050405020304" pitchFamily="18" charset="0"/>
              </a:rPr>
              <a:t>3. Certificar el funcionamiento y/o condición de uso, estado o calidad de lo mencionado anteriormente.</a:t>
            </a:r>
          </a:p>
          <a:p>
            <a:pPr marL="0" indent="0">
              <a:buNone/>
            </a:pPr>
            <a:r>
              <a:rPr lang="es-AR" sz="1200" b="1" i="1" dirty="0">
                <a:latin typeface="Times New Roman" panose="02020603050405020304" pitchFamily="18" charset="0"/>
                <a:cs typeface="Times New Roman" panose="02020603050405020304" pitchFamily="18" charset="0"/>
              </a:rPr>
              <a:t>4. Dirigir lo referido a seguridad e higiene y control del impacto ambiental en lo concerniente a su intervención profesional.</a:t>
            </a:r>
          </a:p>
          <a:p>
            <a:pPr marL="0" indent="0">
              <a:buNone/>
            </a:pPr>
            <a:r>
              <a:rPr lang="es-AR" sz="1200" dirty="0">
                <a:latin typeface="Times New Roman" panose="02020603050405020304" pitchFamily="18" charset="0"/>
                <a:cs typeface="Times New Roman" panose="02020603050405020304" pitchFamily="18" charset="0"/>
              </a:rPr>
              <a:t>5. Certificar estudios agroeconómicos, en lo concerniente a su intervención </a:t>
            </a:r>
          </a:p>
          <a:p>
            <a:pPr marL="0" indent="0">
              <a:buNone/>
            </a:pPr>
            <a:r>
              <a:rPr lang="es-AR" sz="1200" dirty="0">
                <a:latin typeface="Times New Roman" panose="02020603050405020304" pitchFamily="18" charset="0"/>
                <a:cs typeface="Times New Roman" panose="02020603050405020304" pitchFamily="18" charset="0"/>
              </a:rPr>
              <a:t>profesional.</a:t>
            </a:r>
          </a:p>
          <a:p>
            <a:pPr marL="0" indent="0">
              <a:buNone/>
            </a:pPr>
            <a:r>
              <a:rPr lang="es-AR" sz="1200" dirty="0">
                <a:latin typeface="Times New Roman" panose="02020603050405020304" pitchFamily="18" charset="0"/>
                <a:cs typeface="Times New Roman" panose="02020603050405020304" pitchFamily="18" charset="0"/>
              </a:rPr>
              <a:t> </a:t>
            </a:r>
          </a:p>
        </p:txBody>
      </p:sp>
      <p:sp>
        <p:nvSpPr>
          <p:cNvPr id="4" name="Marcador de pie de página 3">
            <a:extLst>
              <a:ext uri="{FF2B5EF4-FFF2-40B4-BE49-F238E27FC236}">
                <a16:creationId xmlns:a16="http://schemas.microsoft.com/office/drawing/2014/main" id="{9BF77968-120F-4C22-B55F-7C7FC53AC2BA}"/>
              </a:ext>
            </a:extLst>
          </p:cNvPr>
          <p:cNvSpPr>
            <a:spLocks noGrp="1"/>
          </p:cNvSpPr>
          <p:nvPr>
            <p:ph type="ftr" sz="quarter" idx="11"/>
          </p:nvPr>
        </p:nvSpPr>
        <p:spPr>
          <a:xfrm>
            <a:off x="2123728" y="6303095"/>
            <a:ext cx="4622973" cy="365125"/>
          </a:xfrm>
        </p:spPr>
        <p:txBody>
          <a:bodyPr/>
          <a:lstStyle/>
          <a:p>
            <a:pPr algn="ct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2957312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p:txBody>
          <a:bodyPr/>
          <a:lstStyle/>
          <a:p>
            <a:r>
              <a:rPr lang="es-AR" dirty="0">
                <a:solidFill>
                  <a:schemeClr val="accent4">
                    <a:lumMod val="10000"/>
                  </a:schemeClr>
                </a:solidFill>
                <a:latin typeface="Times New Roman" pitchFamily="18" charset="0"/>
                <a:cs typeface="Times New Roman" pitchFamily="18" charset="0"/>
              </a:rPr>
              <a:t>Bibliografía</a:t>
            </a:r>
            <a:endParaRPr lang="es-ES" dirty="0">
              <a:solidFill>
                <a:schemeClr val="accent4">
                  <a:lumMod val="10000"/>
                </a:schemeClr>
              </a:solidFill>
              <a:latin typeface="Times New Roman" pitchFamily="18" charset="0"/>
              <a:cs typeface="Times New Roman" pitchFamily="18" charset="0"/>
            </a:endParaRPr>
          </a:p>
        </p:txBody>
      </p:sp>
      <p:sp>
        <p:nvSpPr>
          <p:cNvPr id="46083" name="2 Marcador de contenido"/>
          <p:cNvSpPr>
            <a:spLocks noGrp="1"/>
          </p:cNvSpPr>
          <p:nvPr>
            <p:ph idx="1"/>
          </p:nvPr>
        </p:nvSpPr>
        <p:spPr>
          <a:xfrm>
            <a:off x="395536" y="1268760"/>
            <a:ext cx="8229600" cy="4968552"/>
          </a:xfrm>
        </p:spPr>
        <p:txBody>
          <a:bodyPr>
            <a:normAutofit fontScale="77500" lnSpcReduction="20000"/>
          </a:bodyPr>
          <a:lstStyle/>
          <a:p>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Clavijo Gómez JP &amp; D Morales Bedoya 2014. Evaluación del impacto ambiental en la unidad de manejo forestal de la empresa </a:t>
            </a:r>
            <a:r>
              <a:rPr lang="es-AR" sz="2400" dirty="0" err="1">
                <a:solidFill>
                  <a:schemeClr val="accent4">
                    <a:lumMod val="10000"/>
                  </a:schemeClr>
                </a:solidFill>
                <a:latin typeface="Times New Roman" pitchFamily="18" charset="0"/>
                <a:cs typeface="Times New Roman" pitchFamily="18" charset="0"/>
              </a:rPr>
              <a:t>reforestadora</a:t>
            </a:r>
            <a:r>
              <a:rPr lang="es-AR" sz="2400" dirty="0">
                <a:solidFill>
                  <a:schemeClr val="accent4">
                    <a:lumMod val="10000"/>
                  </a:schemeClr>
                </a:solidFill>
                <a:latin typeface="Times New Roman" pitchFamily="18" charset="0"/>
                <a:cs typeface="Times New Roman" pitchFamily="18" charset="0"/>
              </a:rPr>
              <a:t> agroindustrias La  Florida s.a. del municipio de Pensilvania – Caldas. Colombia</a:t>
            </a:r>
          </a:p>
          <a:p>
            <a:pPr marL="0" indent="0">
              <a:buNone/>
            </a:pPr>
            <a:endParaRPr lang="es-AR" sz="2400" dirty="0">
              <a:solidFill>
                <a:schemeClr val="accent4">
                  <a:lumMod val="10000"/>
                </a:schemeClr>
              </a:solidFill>
              <a:latin typeface="Times New Roman" pitchFamily="18" charset="0"/>
              <a:cs typeface="Times New Roman" pitchFamily="18" charset="0"/>
            </a:endParaRPr>
          </a:p>
          <a:p>
            <a:r>
              <a:rPr lang="es-AR" sz="2400" dirty="0" err="1">
                <a:solidFill>
                  <a:schemeClr val="accent4">
                    <a:lumMod val="10000"/>
                  </a:schemeClr>
                </a:solidFill>
                <a:latin typeface="Times New Roman" pitchFamily="18" charset="0"/>
                <a:cs typeface="Times New Roman" pitchFamily="18" charset="0"/>
              </a:rPr>
              <a:t>Dellavedoba</a:t>
            </a:r>
            <a:r>
              <a:rPr lang="es-AR" sz="2400" dirty="0">
                <a:solidFill>
                  <a:schemeClr val="accent4">
                    <a:lumMod val="10000"/>
                  </a:schemeClr>
                </a:solidFill>
                <a:latin typeface="Times New Roman" pitchFamily="18" charset="0"/>
                <a:cs typeface="Times New Roman" pitchFamily="18" charset="0"/>
              </a:rPr>
              <a:t> MG. 2011. </a:t>
            </a:r>
            <a:r>
              <a:rPr lang="es-ES" sz="2400" dirty="0">
                <a:solidFill>
                  <a:schemeClr val="accent4">
                    <a:lumMod val="10000"/>
                  </a:schemeClr>
                </a:solidFill>
                <a:latin typeface="Times New Roman" pitchFamily="18" charset="0"/>
                <a:cs typeface="Times New Roman" pitchFamily="18" charset="0"/>
              </a:rPr>
              <a:t>Guía metodológica para la elaboración de una evaluaciones de impacto ambiental. </a:t>
            </a:r>
            <a:r>
              <a:rPr lang="es-ES" sz="2400" dirty="0" err="1">
                <a:solidFill>
                  <a:schemeClr val="accent4">
                    <a:lumMod val="10000"/>
                  </a:schemeClr>
                </a:solidFill>
                <a:latin typeface="Times New Roman" pitchFamily="18" charset="0"/>
                <a:cs typeface="Times New Roman" pitchFamily="18" charset="0"/>
              </a:rPr>
              <a:t>FAyU</a:t>
            </a:r>
            <a:r>
              <a:rPr lang="es-ES" sz="2400" dirty="0">
                <a:solidFill>
                  <a:schemeClr val="accent4">
                    <a:lumMod val="10000"/>
                  </a:schemeClr>
                </a:solidFill>
                <a:latin typeface="Times New Roman" pitchFamily="18" charset="0"/>
                <a:cs typeface="Times New Roman" pitchFamily="18" charset="0"/>
              </a:rPr>
              <a:t>. UNLP: 38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AR" sz="2400" dirty="0">
                <a:solidFill>
                  <a:schemeClr val="accent4">
                    <a:lumMod val="10000"/>
                  </a:schemeClr>
                </a:solidFill>
                <a:latin typeface="Times New Roman" pitchFamily="18" charset="0"/>
                <a:cs typeface="Times New Roman" pitchFamily="18" charset="0"/>
              </a:rPr>
              <a:t>Gaviño Novillo M y </a:t>
            </a:r>
            <a:r>
              <a:rPr lang="es-AR" sz="2400" dirty="0" err="1">
                <a:solidFill>
                  <a:schemeClr val="accent4">
                    <a:lumMod val="10000"/>
                  </a:schemeClr>
                </a:solidFill>
                <a:latin typeface="Times New Roman" pitchFamily="18" charset="0"/>
                <a:cs typeface="Times New Roman" pitchFamily="18" charset="0"/>
              </a:rPr>
              <a:t>Sandón</a:t>
            </a:r>
            <a:r>
              <a:rPr lang="es-AR" sz="2400" dirty="0">
                <a:solidFill>
                  <a:schemeClr val="accent4">
                    <a:lumMod val="10000"/>
                  </a:schemeClr>
                </a:solidFill>
                <a:latin typeface="Times New Roman" pitchFamily="18" charset="0"/>
                <a:cs typeface="Times New Roman" pitchFamily="18" charset="0"/>
              </a:rPr>
              <a:t> R. 2001. Evaluación de Impacto Ambiental. Editorial </a:t>
            </a:r>
            <a:r>
              <a:rPr lang="es-AR" sz="2400" dirty="0" err="1">
                <a:solidFill>
                  <a:schemeClr val="accent4">
                    <a:lumMod val="10000"/>
                  </a:schemeClr>
                </a:solidFill>
                <a:latin typeface="Times New Roman" pitchFamily="18" charset="0"/>
                <a:cs typeface="Times New Roman" pitchFamily="18" charset="0"/>
              </a:rPr>
              <a:t>Educaidis</a:t>
            </a:r>
            <a:r>
              <a:rPr lang="es-AR" sz="2400" dirty="0">
                <a:solidFill>
                  <a:schemeClr val="accent4">
                    <a:lumMod val="10000"/>
                  </a:schemeClr>
                </a:solidFill>
                <a:latin typeface="Times New Roman" pitchFamily="18" charset="0"/>
                <a:cs typeface="Times New Roman" pitchFamily="18" charset="0"/>
              </a:rPr>
              <a:t>:  154 </a:t>
            </a:r>
            <a:r>
              <a:rPr lang="es-AR"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pPr>
              <a:buNone/>
            </a:pPr>
            <a:endParaRPr lang="es-AR"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SAGPyA</a:t>
            </a:r>
            <a:r>
              <a:rPr lang="es-ES" sz="2400" dirty="0">
                <a:solidFill>
                  <a:schemeClr val="accent4">
                    <a:lumMod val="10000"/>
                  </a:schemeClr>
                </a:solidFill>
                <a:latin typeface="Times New Roman" pitchFamily="18" charset="0"/>
                <a:cs typeface="Times New Roman" pitchFamily="18" charset="0"/>
              </a:rPr>
              <a:t>. 2002. Guía para preparar evaluaciones de impacto ambiental de proyectos forestales: 26 </a:t>
            </a:r>
            <a:r>
              <a:rPr lang="es-ES" sz="2400" dirty="0" err="1">
                <a:solidFill>
                  <a:schemeClr val="accent4">
                    <a:lumMod val="10000"/>
                  </a:schemeClr>
                </a:solidFill>
                <a:latin typeface="Times New Roman" pitchFamily="18" charset="0"/>
                <a:cs typeface="Times New Roman" pitchFamily="18" charset="0"/>
              </a:rPr>
              <a:t>pp</a:t>
            </a:r>
            <a:r>
              <a:rPr lang="es-ES" sz="2400" dirty="0">
                <a:solidFill>
                  <a:schemeClr val="accent4">
                    <a:lumMod val="10000"/>
                  </a:schemeClr>
                </a:solidFill>
                <a:latin typeface="Times New Roman" pitchFamily="18" charset="0"/>
                <a:cs typeface="Times New Roman" pitchFamily="18" charset="0"/>
              </a:rPr>
              <a:t> </a:t>
            </a:r>
          </a:p>
          <a:p>
            <a:pPr>
              <a:buNone/>
            </a:pPr>
            <a:endParaRPr lang="es-ES" sz="2400" dirty="0">
              <a:solidFill>
                <a:schemeClr val="accent4">
                  <a:lumMod val="10000"/>
                </a:schemeClr>
              </a:solidFill>
              <a:latin typeface="Times New Roman" pitchFamily="18" charset="0"/>
              <a:cs typeface="Times New Roman" pitchFamily="18" charset="0"/>
            </a:endParaRPr>
          </a:p>
          <a:p>
            <a:r>
              <a:rPr lang="es-ES" sz="2400" dirty="0" err="1">
                <a:solidFill>
                  <a:schemeClr val="accent4">
                    <a:lumMod val="10000"/>
                  </a:schemeClr>
                </a:solidFill>
                <a:latin typeface="Times New Roman" pitchFamily="18" charset="0"/>
                <a:cs typeface="Times New Roman" pitchFamily="18" charset="0"/>
              </a:rPr>
              <a:t>Zimmermann</a:t>
            </a:r>
            <a:r>
              <a:rPr lang="es-ES" sz="2400" dirty="0">
                <a:solidFill>
                  <a:schemeClr val="accent4">
                    <a:lumMod val="10000"/>
                  </a:schemeClr>
                </a:solidFill>
                <a:latin typeface="Times New Roman" pitchFamily="18" charset="0"/>
                <a:cs typeface="Times New Roman" pitchFamily="18" charset="0"/>
              </a:rPr>
              <a:t> RC. 1992. Impactos ambientales de las actividades forestales. Guía FAO Conservación 7: 77 </a:t>
            </a:r>
            <a:r>
              <a:rPr lang="es-ES" sz="2400" dirty="0" err="1">
                <a:solidFill>
                  <a:schemeClr val="accent4">
                    <a:lumMod val="10000"/>
                  </a:schemeClr>
                </a:solidFill>
                <a:latin typeface="Times New Roman" pitchFamily="18" charset="0"/>
                <a:cs typeface="Times New Roman" pitchFamily="18" charset="0"/>
              </a:rPr>
              <a:t>pp</a:t>
            </a:r>
            <a:endParaRPr lang="es-AR" sz="2400" dirty="0">
              <a:solidFill>
                <a:schemeClr val="accent4">
                  <a:lumMod val="10000"/>
                </a:schemeClr>
              </a:solidFill>
              <a:latin typeface="Times New Roman" pitchFamily="18" charset="0"/>
              <a:cs typeface="Times New Roman" pitchFamily="18" charset="0"/>
            </a:endParaRPr>
          </a:p>
          <a:p>
            <a:endParaRPr lang="es-ES" sz="2400" dirty="0"/>
          </a:p>
        </p:txBody>
      </p:sp>
      <p:sp>
        <p:nvSpPr>
          <p:cNvPr id="4" name="3 Marcador de pie de página"/>
          <p:cNvSpPr>
            <a:spLocks noGrp="1"/>
          </p:cNvSpPr>
          <p:nvPr>
            <p:ph type="ftr" sz="quarter" idx="11"/>
          </p:nvPr>
        </p:nvSpPr>
        <p:spPr>
          <a:xfrm>
            <a:off x="3124200" y="6245225"/>
            <a:ext cx="368004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lstStyle/>
          <a:p>
            <a:pPr eaLnBrk="1" hangingPunct="1"/>
            <a:r>
              <a:rPr lang="es-ES" sz="2800" b="1" dirty="0">
                <a:solidFill>
                  <a:schemeClr val="accent4">
                    <a:lumMod val="10000"/>
                  </a:schemeClr>
                </a:solidFill>
                <a:latin typeface="Times New Roman" pitchFamily="18" charset="0"/>
                <a:cs typeface="Times New Roman" pitchFamily="18" charset="0"/>
              </a:rPr>
              <a:t>Evaluación de Impacto Ambiental</a:t>
            </a:r>
          </a:p>
        </p:txBody>
      </p:sp>
      <p:sp>
        <p:nvSpPr>
          <p:cNvPr id="8194" name="Rectangle 3"/>
          <p:cNvSpPr>
            <a:spLocks noGrp="1" noChangeArrowheads="1"/>
          </p:cNvSpPr>
          <p:nvPr>
            <p:ph idx="1"/>
          </p:nvPr>
        </p:nvSpPr>
        <p:spPr>
          <a:xfrm>
            <a:off x="428624" y="1357313"/>
            <a:ext cx="8463855" cy="5500687"/>
          </a:xfrm>
        </p:spPr>
        <p:txBody>
          <a:bodyPr/>
          <a:lstStyle/>
          <a:p>
            <a:r>
              <a:rPr lang="es-AR" sz="2000" dirty="0">
                <a:solidFill>
                  <a:schemeClr val="accent4">
                    <a:lumMod val="10000"/>
                  </a:schemeClr>
                </a:solidFill>
                <a:latin typeface="Times New Roman" pitchFamily="18" charset="0"/>
                <a:cs typeface="Times New Roman" pitchFamily="18" charset="0"/>
              </a:rPr>
              <a:t>La EIA es un procedimiento técnico-administrativo de análisis integral de las consecuencias ambientales que todo plan, programa, proyecto o acción pueda tener sobre el ambiente.</a:t>
            </a:r>
            <a:endParaRPr lang="es-ES" sz="2000" i="1" dirty="0">
              <a:solidFill>
                <a:schemeClr val="accent4">
                  <a:lumMod val="10000"/>
                </a:schemeClr>
              </a:solidFill>
              <a:latin typeface="Times New Roman" pitchFamily="18" charset="0"/>
              <a:cs typeface="Times New Roman" pitchFamily="18" charset="0"/>
            </a:endParaRPr>
          </a:p>
          <a:p>
            <a:pPr eaLnBrk="1" hangingPunct="1"/>
            <a:r>
              <a:rPr lang="es-ES" sz="2000" i="1" dirty="0">
                <a:solidFill>
                  <a:schemeClr val="accent4">
                    <a:lumMod val="10000"/>
                  </a:schemeClr>
                </a:solidFill>
                <a:latin typeface="Times New Roman" pitchFamily="18" charset="0"/>
                <a:cs typeface="Times New Roman" pitchFamily="18" charset="0"/>
              </a:rPr>
              <a:t>"Un proceso que permite estimar las consecuencias (positivas y negativas) de un proyecto sobre el ambiente o sobre alguno de sus componentes”     </a:t>
            </a:r>
            <a:r>
              <a:rPr lang="es-ES" sz="2000" dirty="0">
                <a:solidFill>
                  <a:schemeClr val="accent4">
                    <a:lumMod val="10000"/>
                  </a:schemeClr>
                </a:solidFill>
                <a:latin typeface="Times New Roman" pitchFamily="18" charset="0"/>
                <a:cs typeface="Times New Roman" pitchFamily="18" charset="0"/>
              </a:rPr>
              <a:t>CIDIAT, 1993.</a:t>
            </a:r>
          </a:p>
          <a:p>
            <a:pPr eaLnBrk="1" hangingPunct="1"/>
            <a:r>
              <a:rPr lang="es-ES" sz="2000" i="1" dirty="0">
                <a:solidFill>
                  <a:schemeClr val="accent4">
                    <a:lumMod val="10000"/>
                  </a:schemeClr>
                </a:solidFill>
                <a:latin typeface="Times New Roman" pitchFamily="18" charset="0"/>
                <a:cs typeface="Times New Roman" pitchFamily="18" charset="0"/>
              </a:rPr>
              <a:t>"Un proceso que consiste en establecer valores cuantitativos para  parámetros  seleccionados que indiquen la calidad del ambiente antes, durante y después de la acción“  </a:t>
            </a:r>
            <a:r>
              <a:rPr lang="es-ES" sz="2000" dirty="0" err="1">
                <a:solidFill>
                  <a:schemeClr val="accent4">
                    <a:lumMod val="10000"/>
                  </a:schemeClr>
                </a:solidFill>
                <a:latin typeface="Times New Roman" pitchFamily="18" charset="0"/>
                <a:cs typeface="Times New Roman" pitchFamily="18" charset="0"/>
              </a:rPr>
              <a:t>Heer</a:t>
            </a:r>
            <a:r>
              <a:rPr lang="es-ES" sz="2000" dirty="0">
                <a:solidFill>
                  <a:schemeClr val="accent4">
                    <a:lumMod val="10000"/>
                  </a:schemeClr>
                </a:solidFill>
                <a:latin typeface="Times New Roman" pitchFamily="18" charset="0"/>
                <a:cs typeface="Times New Roman" pitchFamily="18" charset="0"/>
              </a:rPr>
              <a:t> &amp; </a:t>
            </a:r>
            <a:r>
              <a:rPr lang="es-ES" sz="2000" dirty="0" err="1">
                <a:solidFill>
                  <a:schemeClr val="accent4">
                    <a:lumMod val="10000"/>
                  </a:schemeClr>
                </a:solidFill>
                <a:latin typeface="Times New Roman" pitchFamily="18" charset="0"/>
                <a:cs typeface="Times New Roman" pitchFamily="18" charset="0"/>
              </a:rPr>
              <a:t>Hagerty</a:t>
            </a:r>
            <a:r>
              <a:rPr lang="es-ES" sz="2000" dirty="0">
                <a:solidFill>
                  <a:schemeClr val="accent4">
                    <a:lumMod val="10000"/>
                  </a:schemeClr>
                </a:solidFill>
                <a:latin typeface="Times New Roman" pitchFamily="18" charset="0"/>
                <a:cs typeface="Times New Roman" pitchFamily="18" charset="0"/>
              </a:rPr>
              <a:t>, 1977.</a:t>
            </a:r>
          </a:p>
          <a:p>
            <a:r>
              <a:rPr lang="es-AR" sz="2000" i="1" dirty="0">
                <a:solidFill>
                  <a:schemeClr val="accent4">
                    <a:lumMod val="10000"/>
                  </a:schemeClr>
                </a:solidFill>
                <a:latin typeface="Times New Roman" pitchFamily="18" charset="0"/>
                <a:cs typeface="Times New Roman" pitchFamily="18" charset="0"/>
              </a:rPr>
              <a:t>La evaluación de impacto ambiental es un instrumento o herramienta de carácter preventivo, encaminado a identificar las consecuencias ambientales de la ejecución y funcionamiento de una actividad humana, con el fin de establecer las medidas preventivas y de control que hagan posible el desarrollo de la actividad sin perjudicar, o perjudicando lo menos posible, al medio ambiente. (Gómez &amp; Bedoya,  2014) </a:t>
            </a:r>
          </a:p>
          <a:p>
            <a:pPr eaLnBrk="1" hangingPunct="1">
              <a:buFontTx/>
              <a:buNone/>
            </a:pPr>
            <a:endParaRPr lang="es-ES" sz="1800" dirty="0">
              <a:latin typeface="Tahoma" pitchFamily="34" charset="0"/>
            </a:endParaRPr>
          </a:p>
          <a:p>
            <a:pPr eaLnBrk="1" hangingPunct="1"/>
            <a:endParaRPr lang="es-ES" sz="1800" i="1" dirty="0">
              <a:latin typeface="Tahoma" pitchFamily="34" charset="0"/>
            </a:endParaRPr>
          </a:p>
          <a:p>
            <a:pPr eaLnBrk="1" hangingPunct="1"/>
            <a:endParaRPr lang="es-ES" sz="1800" dirty="0">
              <a:latin typeface="Tahoma" pitchFamily="34" charset="0"/>
            </a:endParaRPr>
          </a:p>
        </p:txBody>
      </p:sp>
      <p:sp>
        <p:nvSpPr>
          <p:cNvPr id="4" name="3 Marcador de pie de página"/>
          <p:cNvSpPr>
            <a:spLocks noGrp="1"/>
          </p:cNvSpPr>
          <p:nvPr>
            <p:ph type="ftr" sz="quarter" idx="11"/>
          </p:nvPr>
        </p:nvSpPr>
        <p:spPr>
          <a:xfrm>
            <a:off x="3124200" y="6245225"/>
            <a:ext cx="40400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Marcador de contenido"/>
          <p:cNvSpPr>
            <a:spLocks noGrp="1"/>
          </p:cNvSpPr>
          <p:nvPr>
            <p:ph idx="1"/>
          </p:nvPr>
        </p:nvSpPr>
        <p:spPr>
          <a:xfrm>
            <a:off x="323528" y="1404937"/>
            <a:ext cx="8229600" cy="3095625"/>
          </a:xfrm>
        </p:spPr>
        <p:txBody>
          <a:bodyPr/>
          <a:lstStyle/>
          <a:p>
            <a:pPr>
              <a:buFontTx/>
              <a:buNone/>
            </a:pPr>
            <a:endParaRPr lang="es-ES" sz="2400" dirty="0">
              <a:solidFill>
                <a:schemeClr val="accent4">
                  <a:lumMod val="10000"/>
                </a:schemeClr>
              </a:solidFill>
              <a:latin typeface="Times New Roman" pitchFamily="18" charset="0"/>
              <a:cs typeface="Times New Roman" pitchFamily="18" charset="0"/>
            </a:endParaRPr>
          </a:p>
          <a:p>
            <a:r>
              <a:rPr lang="es-ES" sz="2400" dirty="0">
                <a:solidFill>
                  <a:schemeClr val="accent4">
                    <a:lumMod val="10000"/>
                  </a:schemeClr>
                </a:solidFill>
                <a:latin typeface="Times New Roman" pitchFamily="18" charset="0"/>
                <a:cs typeface="Times New Roman" pitchFamily="18" charset="0"/>
              </a:rPr>
              <a:t>La EIA está destinada a alertar al que tiene que tomar decisiones, a los organismos reguladores y al público, sobre las consecuencias ambientales de los proyectos, para poderlos modificar, si es necesario, a fin de evitar el deterioro ambiental. </a:t>
            </a:r>
          </a:p>
          <a:p>
            <a:pPr>
              <a:buFontTx/>
              <a:buNone/>
            </a:pPr>
            <a:endParaRPr lang="es-ES" sz="2400" dirty="0">
              <a:solidFill>
                <a:schemeClr val="accent4">
                  <a:lumMod val="10000"/>
                </a:schemeClr>
              </a:solidFill>
              <a:latin typeface="Times New Roman" pitchFamily="18" charset="0"/>
              <a:cs typeface="Times New Roman" pitchFamily="18" charset="0"/>
            </a:endParaRPr>
          </a:p>
        </p:txBody>
      </p:sp>
      <p:sp>
        <p:nvSpPr>
          <p:cNvPr id="3" name="2 Marcador de pie de página"/>
          <p:cNvSpPr>
            <a:spLocks noGrp="1"/>
          </p:cNvSpPr>
          <p:nvPr>
            <p:ph type="ftr" sz="quarter" idx="11"/>
          </p:nvPr>
        </p:nvSpPr>
        <p:spPr>
          <a:xfrm>
            <a:off x="2267744" y="6245225"/>
            <a:ext cx="4392488"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403350" y="260350"/>
            <a:ext cx="6491288" cy="633413"/>
          </a:xfrm>
        </p:spPr>
        <p:txBody>
          <a:bodyPr/>
          <a:lstStyle/>
          <a:p>
            <a:pPr eaLnBrk="1" hangingPunct="1"/>
            <a:r>
              <a:rPr lang="es-ES" sz="2400" b="1">
                <a:latin typeface="Tahoma" pitchFamily="34" charset="0"/>
              </a:rPr>
              <a:t>Definiciones</a:t>
            </a:r>
          </a:p>
        </p:txBody>
      </p:sp>
      <p:sp>
        <p:nvSpPr>
          <p:cNvPr id="9219" name="Rectangle 3"/>
          <p:cNvSpPr>
            <a:spLocks noGrp="1" noChangeArrowheads="1"/>
          </p:cNvSpPr>
          <p:nvPr>
            <p:ph idx="1"/>
          </p:nvPr>
        </p:nvSpPr>
        <p:spPr>
          <a:xfrm>
            <a:off x="428625" y="1071563"/>
            <a:ext cx="8507413" cy="5214937"/>
          </a:xfrm>
        </p:spPr>
        <p:txBody>
          <a:bodyPr/>
          <a:lstStyle/>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Evaluación de Impacto Ambiental (EIA): </a:t>
            </a:r>
            <a:r>
              <a:rPr lang="es-ES" sz="2000" dirty="0">
                <a:solidFill>
                  <a:schemeClr val="accent4">
                    <a:lumMod val="10000"/>
                  </a:schemeClr>
                </a:solidFill>
                <a:latin typeface="Times New Roman" pitchFamily="18" charset="0"/>
                <a:cs typeface="Times New Roman" pitchFamily="18" charset="0"/>
              </a:rPr>
              <a:t>es un procedimiento jurídico administrativo que tiene por objeto la </a:t>
            </a:r>
            <a:r>
              <a:rPr lang="es-ES" sz="2000" u="sng" dirty="0">
                <a:solidFill>
                  <a:schemeClr val="accent4">
                    <a:lumMod val="10000"/>
                  </a:schemeClr>
                </a:solidFill>
                <a:latin typeface="Times New Roman" pitchFamily="18" charset="0"/>
                <a:cs typeface="Times New Roman" pitchFamily="18" charset="0"/>
              </a:rPr>
              <a:t>identificación</a:t>
            </a:r>
            <a:r>
              <a:rPr lang="es-ES" sz="2000" dirty="0">
                <a:solidFill>
                  <a:schemeClr val="accent4">
                    <a:lumMod val="10000"/>
                  </a:schemeClr>
                </a:solidFill>
                <a:latin typeface="Times New Roman" pitchFamily="18" charset="0"/>
                <a:cs typeface="Times New Roman" pitchFamily="18" charset="0"/>
              </a:rPr>
              <a:t>, predicción e interpretación de los impactos ambientales que un proyecto o actividad produciría en caso de ser ejecutado, así como la </a:t>
            </a:r>
            <a:r>
              <a:rPr lang="es-ES" sz="2000" u="sng" dirty="0">
                <a:solidFill>
                  <a:schemeClr val="accent4">
                    <a:lumMod val="10000"/>
                  </a:schemeClr>
                </a:solidFill>
                <a:latin typeface="Times New Roman" pitchFamily="18" charset="0"/>
                <a:cs typeface="Times New Roman" pitchFamily="18" charset="0"/>
              </a:rPr>
              <a:t>valoración prevención </a:t>
            </a:r>
            <a:r>
              <a:rPr lang="es-ES" sz="2000" dirty="0">
                <a:solidFill>
                  <a:schemeClr val="accent4">
                    <a:lumMod val="10000"/>
                  </a:schemeClr>
                </a:solidFill>
                <a:latin typeface="Times New Roman" pitchFamily="18" charset="0"/>
                <a:cs typeface="Times New Roman" pitchFamily="18" charset="0"/>
              </a:rPr>
              <a:t>y </a:t>
            </a:r>
            <a:r>
              <a:rPr lang="es-ES" sz="2000" u="sng" dirty="0">
                <a:solidFill>
                  <a:schemeClr val="accent4">
                    <a:lumMod val="10000"/>
                  </a:schemeClr>
                </a:solidFill>
                <a:latin typeface="Times New Roman" pitchFamily="18" charset="0"/>
                <a:cs typeface="Times New Roman" pitchFamily="18" charset="0"/>
              </a:rPr>
              <a:t>corrección</a:t>
            </a:r>
            <a:r>
              <a:rPr lang="es-ES" sz="2000" dirty="0">
                <a:solidFill>
                  <a:schemeClr val="accent4">
                    <a:lumMod val="10000"/>
                  </a:schemeClr>
                </a:solidFill>
                <a:latin typeface="Times New Roman" pitchFamily="18" charset="0"/>
                <a:cs typeface="Times New Roman" pitchFamily="18" charset="0"/>
              </a:rPr>
              <a:t> de los mismos, todo ello con el fin de ser aceptado, modificado o rechazado por parte de las distintas administraciones públicas competentes.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Estudio de Impacto Ambiental (</a:t>
            </a:r>
            <a:r>
              <a:rPr lang="es-ES" sz="2000" b="1" i="1" dirty="0" err="1">
                <a:solidFill>
                  <a:schemeClr val="accent4">
                    <a:lumMod val="10000"/>
                  </a:schemeClr>
                </a:solidFill>
                <a:latin typeface="Times New Roman" pitchFamily="18" charset="0"/>
                <a:cs typeface="Times New Roman" pitchFamily="18" charset="0"/>
              </a:rPr>
              <a:t>EsIA</a:t>
            </a:r>
            <a:r>
              <a:rPr lang="es-ES" sz="2000" b="1" i="1" dirty="0">
                <a:solidFill>
                  <a:schemeClr val="accent4">
                    <a:lumMod val="10000"/>
                  </a:schemeClr>
                </a:solidFill>
                <a:latin typeface="Times New Roman" pitchFamily="18" charset="0"/>
                <a:cs typeface="Times New Roman" pitchFamily="18" charset="0"/>
              </a:rPr>
              <a:t>): </a:t>
            </a:r>
            <a:r>
              <a:rPr lang="es-ES" sz="2000" dirty="0">
                <a:solidFill>
                  <a:schemeClr val="accent4">
                    <a:lumMod val="10000"/>
                  </a:schemeClr>
                </a:solidFill>
                <a:latin typeface="Times New Roman" pitchFamily="18" charset="0"/>
                <a:cs typeface="Times New Roman" pitchFamily="18" charset="0"/>
              </a:rPr>
              <a:t>es un estudio técnico, de carácter interdisciplinario, que resulta un documento técnico que es incorporado al procedimiento de EIA, y que está destinado a predecir las consecuencias ambientales de la ejecución del proyecto sobre el medio ambiente y establecer medidas correctoras.</a:t>
            </a:r>
          </a:p>
          <a:p>
            <a:pPr eaLnBrk="1" hangingPunct="1">
              <a:lnSpc>
                <a:spcPct val="80000"/>
              </a:lnSpc>
              <a:buFontTx/>
              <a:buNone/>
            </a:pPr>
            <a:endParaRPr lang="es-ES" sz="2000" dirty="0">
              <a:solidFill>
                <a:schemeClr val="accent4">
                  <a:lumMod val="10000"/>
                </a:schemeClr>
              </a:solidFill>
              <a:latin typeface="Times New Roman" pitchFamily="18" charset="0"/>
              <a:cs typeface="Times New Roman" pitchFamily="18" charset="0"/>
            </a:endParaRPr>
          </a:p>
          <a:p>
            <a:pPr eaLnBrk="1" hangingPunct="1">
              <a:lnSpc>
                <a:spcPct val="80000"/>
              </a:lnSpc>
            </a:pPr>
            <a:r>
              <a:rPr lang="es-ES" sz="2000" b="1" i="1" dirty="0">
                <a:solidFill>
                  <a:schemeClr val="accent4">
                    <a:lumMod val="10000"/>
                  </a:schemeClr>
                </a:solidFill>
                <a:latin typeface="Times New Roman" pitchFamily="18" charset="0"/>
                <a:cs typeface="Times New Roman" pitchFamily="18" charset="0"/>
              </a:rPr>
              <a:t>Declaración de Impacto Ambiental (DIA): </a:t>
            </a:r>
            <a:r>
              <a:rPr lang="es-ES" sz="2000" dirty="0">
                <a:solidFill>
                  <a:schemeClr val="accent4">
                    <a:lumMod val="10000"/>
                  </a:schemeClr>
                </a:solidFill>
                <a:latin typeface="Times New Roman" pitchFamily="18" charset="0"/>
                <a:cs typeface="Times New Roman" pitchFamily="18" charset="0"/>
              </a:rPr>
              <a:t>es el dictamen resultante del procedimiento administrativo de EIA, emitido por la autoridad de aplicación correspondiente, una vez revisado el </a:t>
            </a:r>
            <a:r>
              <a:rPr lang="es-ES" sz="2000" dirty="0" err="1">
                <a:solidFill>
                  <a:schemeClr val="accent4">
                    <a:lumMod val="10000"/>
                  </a:schemeClr>
                </a:solidFill>
                <a:latin typeface="Times New Roman" pitchFamily="18" charset="0"/>
                <a:cs typeface="Times New Roman" pitchFamily="18" charset="0"/>
              </a:rPr>
              <a:t>EsIA</a:t>
            </a:r>
            <a:r>
              <a:rPr lang="es-ES" sz="2000" dirty="0">
                <a:solidFill>
                  <a:schemeClr val="accent4">
                    <a:lumMod val="10000"/>
                  </a:schemeClr>
                </a:solidFill>
                <a:latin typeface="Times New Roman" pitchFamily="18" charset="0"/>
                <a:cs typeface="Times New Roman" pitchFamily="18" charset="0"/>
              </a:rPr>
              <a:t> y analizados los resultados del proceso de participación pública y el proyecto objeto de evaluación.</a:t>
            </a:r>
            <a:endParaRPr lang="es-ES" dirty="0">
              <a:solidFill>
                <a:schemeClr val="accent4">
                  <a:lumMod val="10000"/>
                </a:schemeClr>
              </a:solidFill>
              <a:latin typeface="Times New Roman" pitchFamily="18" charset="0"/>
              <a:cs typeface="Times New Roman" pitchFamily="18" charset="0"/>
            </a:endParaRPr>
          </a:p>
          <a:p>
            <a:pPr lvl="4" eaLnBrk="1" hangingPunct="1">
              <a:lnSpc>
                <a:spcPct val="80000"/>
              </a:lnSpc>
            </a:pPr>
            <a:endParaRPr lang="es-ES" dirty="0">
              <a:latin typeface="Tahoma" pitchFamily="34" charset="0"/>
            </a:endParaRPr>
          </a:p>
        </p:txBody>
      </p:sp>
      <p:sp>
        <p:nvSpPr>
          <p:cNvPr id="4" name="3 Marcador de pie de página"/>
          <p:cNvSpPr>
            <a:spLocks noGrp="1"/>
          </p:cNvSpPr>
          <p:nvPr>
            <p:ph type="ftr" sz="quarter" idx="11"/>
          </p:nvPr>
        </p:nvSpPr>
        <p:spPr>
          <a:xfrm>
            <a:off x="3124200" y="6245225"/>
            <a:ext cx="4112096"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AAA64-EC51-40AB-B33F-8566B006328E}"/>
              </a:ext>
            </a:extLst>
          </p:cNvPr>
          <p:cNvSpPr>
            <a:spLocks noGrp="1"/>
          </p:cNvSpPr>
          <p:nvPr>
            <p:ph type="title"/>
          </p:nvPr>
        </p:nvSpPr>
        <p:spPr>
          <a:xfrm>
            <a:off x="609599" y="609600"/>
            <a:ext cx="7418785" cy="803176"/>
          </a:xfrm>
        </p:spPr>
        <p:txBody>
          <a:bodyPr/>
          <a:lstStyle/>
          <a:p>
            <a:r>
              <a:rPr lang="es-AR" dirty="0">
                <a:latin typeface="Times New Roman" panose="02020603050405020304" pitchFamily="18" charset="0"/>
                <a:cs typeface="Times New Roman" panose="02020603050405020304" pitchFamily="18" charset="0"/>
              </a:rPr>
              <a:t>Componentes o factores ambientales</a:t>
            </a:r>
          </a:p>
        </p:txBody>
      </p:sp>
      <p:graphicFrame>
        <p:nvGraphicFramePr>
          <p:cNvPr id="5" name="Marcador de contenido 4">
            <a:extLst>
              <a:ext uri="{FF2B5EF4-FFF2-40B4-BE49-F238E27FC236}">
                <a16:creationId xmlns:a16="http://schemas.microsoft.com/office/drawing/2014/main" id="{6F66A211-286D-4845-8486-A96D2C4C64FD}"/>
              </a:ext>
            </a:extLst>
          </p:cNvPr>
          <p:cNvGraphicFramePr>
            <a:graphicFrameLocks noGrp="1"/>
          </p:cNvGraphicFramePr>
          <p:nvPr>
            <p:ph idx="1"/>
            <p:extLst>
              <p:ext uri="{D42A27DB-BD31-4B8C-83A1-F6EECF244321}">
                <p14:modId xmlns:p14="http://schemas.microsoft.com/office/powerpoint/2010/main" val="4081718620"/>
              </p:ext>
            </p:extLst>
          </p:nvPr>
        </p:nvGraphicFramePr>
        <p:xfrm>
          <a:off x="395536" y="2160588"/>
          <a:ext cx="75608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pie de página 3">
            <a:extLst>
              <a:ext uri="{FF2B5EF4-FFF2-40B4-BE49-F238E27FC236}">
                <a16:creationId xmlns:a16="http://schemas.microsoft.com/office/drawing/2014/main" id="{215C2861-8EE5-43D7-982D-928EDA95B410}"/>
              </a:ext>
            </a:extLst>
          </p:cNvPr>
          <p:cNvSpPr>
            <a:spLocks noGrp="1"/>
          </p:cNvSpPr>
          <p:nvPr>
            <p:ph type="ftr" sz="quarter" idx="11"/>
          </p:nvPr>
        </p:nvSpPr>
        <p:spPr>
          <a:xfrm>
            <a:off x="2843808" y="6244349"/>
            <a:ext cx="4622973" cy="365125"/>
          </a:xfrm>
        </p:spPr>
        <p:txBody>
          <a:bodyPr/>
          <a:lstStyle/>
          <a:p>
            <a:pPr>
              <a:defRPr/>
            </a:pPr>
            <a:r>
              <a:rPr lang="es-ES" dirty="0">
                <a:latin typeface="Times New Roman" panose="02020603050405020304" pitchFamily="18" charset="0"/>
                <a:cs typeface="Times New Roman" panose="02020603050405020304" pitchFamily="18" charset="0"/>
              </a:rPr>
              <a:t>Facultad de Ciencias Agrarias y Forestales (UNLP) Curso de Manejo Forestal</a:t>
            </a:r>
          </a:p>
        </p:txBody>
      </p:sp>
    </p:spTree>
    <p:extLst>
      <p:ext uri="{BB962C8B-B14F-4D97-AF65-F5344CB8AC3E}">
        <p14:creationId xmlns:p14="http://schemas.microsoft.com/office/powerpoint/2010/main" val="137672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295131"/>
            <a:ext cx="7632848" cy="428625"/>
          </a:xfrm>
        </p:spPr>
        <p:txBody>
          <a:bodyPr>
            <a:normAutofit/>
          </a:bodyPr>
          <a:lstStyle/>
          <a:p>
            <a:pPr eaLnBrk="1" hangingPunct="1"/>
            <a:r>
              <a:rPr lang="es-AR" sz="2000" dirty="0">
                <a:solidFill>
                  <a:schemeClr val="accent4">
                    <a:lumMod val="10000"/>
                  </a:schemeClr>
                </a:solidFill>
                <a:latin typeface="Times New Roman" pitchFamily="18" charset="0"/>
                <a:cs typeface="Times New Roman" pitchFamily="18" charset="0"/>
              </a:rPr>
              <a:t>Estudio de Impacto Ambiental- Análisis del Proyecto de Manejo Forestal</a:t>
            </a:r>
            <a:endParaRPr lang="en-US" sz="2000" dirty="0">
              <a:solidFill>
                <a:schemeClr val="accent4">
                  <a:lumMod val="10000"/>
                </a:schemeClr>
              </a:solidFill>
              <a:latin typeface="Times New Roman" pitchFamily="18" charset="0"/>
              <a:cs typeface="Times New Roman" pitchFamily="18" charset="0"/>
            </a:endParaRPr>
          </a:p>
        </p:txBody>
      </p:sp>
      <p:sp>
        <p:nvSpPr>
          <p:cNvPr id="6" name="5 Marcador de pie de página"/>
          <p:cNvSpPr>
            <a:spLocks noGrp="1"/>
          </p:cNvSpPr>
          <p:nvPr>
            <p:ph type="ftr" sz="quarter" idx="11"/>
          </p:nvPr>
        </p:nvSpPr>
        <p:spPr>
          <a:xfrm>
            <a:off x="3124200" y="6245225"/>
            <a:ext cx="3608040"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pic>
        <p:nvPicPr>
          <p:cNvPr id="1026" name="Picture 2"/>
          <p:cNvPicPr>
            <a:picLocks noChangeAspect="1" noChangeArrowheads="1"/>
          </p:cNvPicPr>
          <p:nvPr/>
        </p:nvPicPr>
        <p:blipFill>
          <a:blip r:embed="rId2" cstate="print"/>
          <a:srcRect/>
          <a:stretch>
            <a:fillRect/>
          </a:stretch>
        </p:blipFill>
        <p:spPr bwMode="auto">
          <a:xfrm>
            <a:off x="209784" y="1155322"/>
            <a:ext cx="8934216" cy="4929223"/>
          </a:xfrm>
          <a:prstGeom prst="rect">
            <a:avLst/>
          </a:prstGeom>
          <a:noFill/>
          <a:ln w="9525">
            <a:noFill/>
            <a:miter lim="800000"/>
            <a:headEnd/>
            <a:tailEnd/>
          </a:ln>
          <a:effectLst/>
        </p:spPr>
      </p:pic>
      <p:sp>
        <p:nvSpPr>
          <p:cNvPr id="5" name="4 CuadroTexto"/>
          <p:cNvSpPr txBox="1"/>
          <p:nvPr/>
        </p:nvSpPr>
        <p:spPr>
          <a:xfrm>
            <a:off x="4892800" y="5598894"/>
            <a:ext cx="3423616" cy="369332"/>
          </a:xfrm>
          <a:prstGeom prst="rect">
            <a:avLst/>
          </a:prstGeom>
          <a:noFill/>
        </p:spPr>
        <p:txBody>
          <a:bodyPr wrap="square" rtlCol="0">
            <a:spAutoFit/>
          </a:bodyPr>
          <a:lstStyle/>
          <a:p>
            <a:r>
              <a:rPr lang="es-AR" dirty="0">
                <a:solidFill>
                  <a:schemeClr val="accent4">
                    <a:lumMod val="10000"/>
                  </a:schemeClr>
                </a:solidFill>
                <a:latin typeface="Times New Roman" pitchFamily="18" charset="0"/>
                <a:cs typeface="Times New Roman" pitchFamily="18" charset="0"/>
              </a:rPr>
              <a:t>Tomado de </a:t>
            </a:r>
            <a:r>
              <a:rPr lang="es-AR" dirty="0" err="1">
                <a:solidFill>
                  <a:schemeClr val="accent4">
                    <a:lumMod val="10000"/>
                  </a:schemeClr>
                </a:solidFill>
                <a:latin typeface="Times New Roman" pitchFamily="18" charset="0"/>
                <a:cs typeface="Times New Roman" pitchFamily="18" charset="0"/>
              </a:rPr>
              <a:t>Dellavedoba</a:t>
            </a:r>
            <a:r>
              <a:rPr lang="es-AR" dirty="0">
                <a:solidFill>
                  <a:schemeClr val="accent4">
                    <a:lumMod val="10000"/>
                  </a:schemeClr>
                </a:solidFill>
                <a:latin typeface="Times New Roman" pitchFamily="18" charset="0"/>
                <a:cs typeface="Times New Roman" pitchFamily="18" charset="0"/>
              </a:rPr>
              <a:t>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500063" y="142875"/>
            <a:ext cx="8043862" cy="725488"/>
          </a:xfrm>
        </p:spPr>
        <p:txBody>
          <a:bodyPr/>
          <a:lstStyle/>
          <a:p>
            <a:pPr eaLnBrk="1" hangingPunct="1"/>
            <a:r>
              <a:rPr lang="es-AR" sz="3200" dirty="0">
                <a:solidFill>
                  <a:schemeClr val="accent4">
                    <a:lumMod val="10000"/>
                  </a:schemeClr>
                </a:solidFill>
                <a:latin typeface="Times New Roman" pitchFamily="18" charset="0"/>
                <a:cs typeface="Times New Roman" pitchFamily="18" charset="0"/>
              </a:rPr>
              <a:t>Algunas definiciones</a:t>
            </a:r>
            <a:endParaRPr lang="en-US" sz="3200" dirty="0">
              <a:solidFill>
                <a:schemeClr val="accent4">
                  <a:lumMod val="10000"/>
                </a:schemeClr>
              </a:solidFill>
              <a:latin typeface="Times New Roman" pitchFamily="18" charset="0"/>
              <a:cs typeface="Times New Roman" pitchFamily="18" charset="0"/>
            </a:endParaRPr>
          </a:p>
        </p:txBody>
      </p:sp>
      <p:sp>
        <p:nvSpPr>
          <p:cNvPr id="4" name="3 Marcador de pie de página"/>
          <p:cNvSpPr>
            <a:spLocks noGrp="1"/>
          </p:cNvSpPr>
          <p:nvPr>
            <p:ph type="ftr" sz="quarter" idx="11"/>
          </p:nvPr>
        </p:nvSpPr>
        <p:spPr>
          <a:xfrm>
            <a:off x="2843808" y="6245225"/>
            <a:ext cx="3816424" cy="476250"/>
          </a:xfrm>
        </p:spPr>
        <p:txBody>
          <a:bodyPr/>
          <a:lstStyle/>
          <a:p>
            <a:pPr>
              <a:defRPr/>
            </a:pPr>
            <a:r>
              <a:rPr lang="es-ES" dirty="0">
                <a:solidFill>
                  <a:schemeClr val="accent4">
                    <a:lumMod val="10000"/>
                  </a:schemeClr>
                </a:solidFill>
                <a:latin typeface="Times New Roman" pitchFamily="18" charset="0"/>
                <a:cs typeface="Times New Roman" pitchFamily="18" charset="0"/>
              </a:rPr>
              <a:t>Facultad de Ciencias Agrarias y Forestales (UNLP) Curso de Manejo Forestal</a:t>
            </a:r>
          </a:p>
        </p:txBody>
      </p:sp>
      <p:sp>
        <p:nvSpPr>
          <p:cNvPr id="23555" name="3 Rectángulo"/>
          <p:cNvSpPr>
            <a:spLocks noChangeArrowheads="1"/>
          </p:cNvSpPr>
          <p:nvPr/>
        </p:nvSpPr>
        <p:spPr bwMode="auto">
          <a:xfrm>
            <a:off x="214313" y="1000125"/>
            <a:ext cx="8715375" cy="4708981"/>
          </a:xfrm>
          <a:prstGeom prst="rect">
            <a:avLst/>
          </a:prstGeom>
          <a:noFill/>
          <a:ln w="9525">
            <a:noFill/>
            <a:miter lim="800000"/>
            <a:headEnd/>
            <a:tailEnd/>
          </a:ln>
        </p:spPr>
        <p:txBody>
          <a:bodyPr>
            <a:spAutoFit/>
          </a:bodyPr>
          <a:lstStyle/>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Acción</a:t>
            </a:r>
            <a:r>
              <a:rPr lang="es-ES" sz="2000" dirty="0">
                <a:solidFill>
                  <a:schemeClr val="accent4">
                    <a:lumMod val="10000"/>
                  </a:schemeClr>
                </a:solidFill>
                <a:latin typeface="Times New Roman" pitchFamily="18" charset="0"/>
                <a:cs typeface="Times New Roman" pitchFamily="18" charset="0"/>
              </a:rPr>
              <a:t>: toda tarea necesaria para la ejecución del proyecto, durante cualquiera de las fases del mismo (preparación del terreno, construcción de caminos, cosecha, etc.), que pueda generar un cambio en algún componente del medio físico, químico, biológico o sociocultural en el área de afectación directa o en el de influencia.</a:t>
            </a:r>
          </a:p>
          <a:p>
            <a:endParaRPr lang="es-ES" sz="2000" dirty="0">
              <a:solidFill>
                <a:schemeClr val="accent4">
                  <a:lumMod val="10000"/>
                </a:schemeClr>
              </a:solidFill>
              <a:latin typeface="Times New Roman" pitchFamily="18" charset="0"/>
              <a:cs typeface="Times New Roman" pitchFamily="18" charset="0"/>
            </a:endParaRPr>
          </a:p>
          <a:p>
            <a:pPr>
              <a:buFont typeface="Arial" charset="0"/>
              <a:buChar char="•"/>
            </a:pPr>
            <a:r>
              <a:rPr lang="es-ES"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Efecto</a:t>
            </a:r>
            <a:r>
              <a:rPr lang="es-ES" sz="2000" dirty="0">
                <a:solidFill>
                  <a:schemeClr val="accent4">
                    <a:lumMod val="10000"/>
                  </a:schemeClr>
                </a:solidFill>
                <a:latin typeface="Times New Roman" pitchFamily="18" charset="0"/>
                <a:cs typeface="Times New Roman" pitchFamily="18" charset="0"/>
              </a:rPr>
              <a:t>: todo cambio generado por alguna acción del proyecto, sobre las condiciones estructurales o funcionales del ecosistema, tanto natural como modificado que cambien sus características o que ponga en marcha o acelere algún proceso de cambio del medio físico, químico, biológico o </a:t>
            </a:r>
            <a:r>
              <a:rPr lang="en-US" sz="2000" dirty="0" err="1">
                <a:solidFill>
                  <a:schemeClr val="accent4">
                    <a:lumMod val="10000"/>
                  </a:schemeClr>
                </a:solidFill>
                <a:latin typeface="Times New Roman" pitchFamily="18" charset="0"/>
                <a:cs typeface="Times New Roman" pitchFamily="18" charset="0"/>
              </a:rPr>
              <a:t>sociocultural</a:t>
            </a:r>
            <a:r>
              <a:rPr lang="en-US" sz="2000" dirty="0">
                <a:solidFill>
                  <a:schemeClr val="accent4">
                    <a:lumMod val="10000"/>
                  </a:schemeClr>
                </a:solidFill>
                <a:latin typeface="Times New Roman" pitchFamily="18" charset="0"/>
                <a:cs typeface="Times New Roman" pitchFamily="18" charset="0"/>
              </a:rPr>
              <a:t>.</a:t>
            </a:r>
          </a:p>
          <a:p>
            <a:endParaRPr lang="en-US" sz="2000" dirty="0">
              <a:solidFill>
                <a:schemeClr val="accent4">
                  <a:lumMod val="10000"/>
                </a:schemeClr>
              </a:solidFill>
              <a:latin typeface="Times New Roman" pitchFamily="18" charset="0"/>
              <a:cs typeface="Times New Roman" pitchFamily="18" charset="0"/>
            </a:endParaRPr>
          </a:p>
          <a:p>
            <a:pPr>
              <a:buFont typeface="Arial" charset="0"/>
              <a:buChar char="•"/>
            </a:pPr>
            <a:r>
              <a:rPr lang="es-AR" sz="2000" dirty="0">
                <a:solidFill>
                  <a:schemeClr val="accent4">
                    <a:lumMod val="10000"/>
                  </a:schemeClr>
                </a:solidFill>
                <a:latin typeface="Times New Roman" pitchFamily="18" charset="0"/>
                <a:cs typeface="Times New Roman" pitchFamily="18" charset="0"/>
              </a:rPr>
              <a:t> </a:t>
            </a:r>
            <a:r>
              <a:rPr lang="es-ES" sz="2000" b="1" dirty="0">
                <a:solidFill>
                  <a:schemeClr val="accent4">
                    <a:lumMod val="10000"/>
                  </a:schemeClr>
                </a:solidFill>
                <a:latin typeface="Times New Roman" pitchFamily="18" charset="0"/>
                <a:cs typeface="Times New Roman" pitchFamily="18" charset="0"/>
              </a:rPr>
              <a:t>Impacto</a:t>
            </a:r>
            <a:r>
              <a:rPr lang="es-ES" sz="2000" dirty="0">
                <a:solidFill>
                  <a:schemeClr val="accent4">
                    <a:lumMod val="10000"/>
                  </a:schemeClr>
                </a:solidFill>
                <a:latin typeface="Times New Roman" pitchFamily="18" charset="0"/>
                <a:cs typeface="Times New Roman" pitchFamily="18" charset="0"/>
              </a:rPr>
              <a:t>: el cambio neto, positivo o negativo, del medio natural o modificado, que afecte la calidad del ambiente o de alguno de sus </a:t>
            </a:r>
            <a:r>
              <a:rPr lang="en-US" sz="2000" dirty="0" err="1">
                <a:solidFill>
                  <a:schemeClr val="accent4">
                    <a:lumMod val="10000"/>
                  </a:schemeClr>
                </a:solidFill>
                <a:latin typeface="Times New Roman" pitchFamily="18" charset="0"/>
                <a:cs typeface="Times New Roman" pitchFamily="18" charset="0"/>
              </a:rPr>
              <a:t>componentes</a:t>
            </a:r>
            <a:r>
              <a:rPr lang="en-US" sz="2000" dirty="0">
                <a:solidFill>
                  <a:schemeClr val="accent4">
                    <a:lumMod val="10000"/>
                  </a:schemeClr>
                </a:solidFill>
                <a:latin typeface="Times New Roman" pitchFamily="18" charset="0"/>
                <a:cs typeface="Times New Roman" pitchFamily="18" charset="0"/>
              </a:rPr>
              <a:t>, de </a:t>
            </a:r>
            <a:r>
              <a:rPr lang="en-US" sz="2000" dirty="0" err="1">
                <a:solidFill>
                  <a:schemeClr val="accent4">
                    <a:lumMod val="10000"/>
                  </a:schemeClr>
                </a:solidFill>
                <a:latin typeface="Times New Roman" pitchFamily="18" charset="0"/>
                <a:cs typeface="Times New Roman" pitchFamily="18" charset="0"/>
              </a:rPr>
              <a:t>modo</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tal</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que</a:t>
            </a:r>
            <a:r>
              <a:rPr lang="en-US" sz="2000" dirty="0">
                <a:solidFill>
                  <a:schemeClr val="accent4">
                    <a:lumMod val="10000"/>
                  </a:schemeClr>
                </a:solidFill>
                <a:latin typeface="Times New Roman" pitchFamily="18" charset="0"/>
                <a:cs typeface="Times New Roman" pitchFamily="18" charset="0"/>
              </a:rPr>
              <a:t> se </a:t>
            </a:r>
            <a:r>
              <a:rPr lang="en-US" sz="2000" dirty="0" err="1">
                <a:solidFill>
                  <a:schemeClr val="accent4">
                    <a:lumMod val="10000"/>
                  </a:schemeClr>
                </a:solidFill>
                <a:latin typeface="Times New Roman" pitchFamily="18" charset="0"/>
                <a:cs typeface="Times New Roman" pitchFamily="18" charset="0"/>
              </a:rPr>
              <a:t>altere</a:t>
            </a:r>
            <a:r>
              <a:rPr lang="en-US" sz="2000" dirty="0">
                <a:solidFill>
                  <a:schemeClr val="accent4">
                    <a:lumMod val="10000"/>
                  </a:schemeClr>
                </a:solidFill>
                <a:latin typeface="Times New Roman" pitchFamily="18" charset="0"/>
                <a:cs typeface="Times New Roman" pitchFamily="18" charset="0"/>
              </a:rPr>
              <a:t> </a:t>
            </a:r>
            <a:r>
              <a:rPr lang="en-US" sz="2000" dirty="0" err="1">
                <a:solidFill>
                  <a:schemeClr val="accent4">
                    <a:lumMod val="10000"/>
                  </a:schemeClr>
                </a:solidFill>
                <a:latin typeface="Times New Roman" pitchFamily="18" charset="0"/>
                <a:cs typeface="Times New Roman" pitchFamily="18" charset="0"/>
              </a:rPr>
              <a:t>significativamente</a:t>
            </a:r>
            <a:r>
              <a:rPr lang="en-US" sz="2000" dirty="0">
                <a:solidFill>
                  <a:schemeClr val="accent4">
                    <a:lumMod val="10000"/>
                  </a:schemeClr>
                </a:solidFill>
                <a:latin typeface="Times New Roman" pitchFamily="18" charset="0"/>
                <a:cs typeface="Times New Roman" pitchFamily="18" charset="0"/>
              </a:rPr>
              <a:t> el </a:t>
            </a:r>
            <a:r>
              <a:rPr lang="en-US" sz="2000" dirty="0" err="1">
                <a:solidFill>
                  <a:schemeClr val="accent4">
                    <a:lumMod val="10000"/>
                  </a:schemeClr>
                </a:solidFill>
                <a:latin typeface="Times New Roman" pitchFamily="18" charset="0"/>
                <a:cs typeface="Times New Roman" pitchFamily="18" charset="0"/>
              </a:rPr>
              <a:t>estado</a:t>
            </a:r>
            <a:r>
              <a:rPr lang="en-US" sz="2000" dirty="0">
                <a:solidFill>
                  <a:schemeClr val="accent4">
                    <a:lumMod val="10000"/>
                  </a:schemeClr>
                </a:solidFill>
                <a:latin typeface="Times New Roman" pitchFamily="18" charset="0"/>
                <a:cs typeface="Times New Roman" pitchFamily="18" charset="0"/>
              </a:rPr>
              <a:t> o </a:t>
            </a:r>
            <a:r>
              <a:rPr lang="es-ES" sz="2000" dirty="0">
                <a:solidFill>
                  <a:schemeClr val="accent4">
                    <a:lumMod val="10000"/>
                  </a:schemeClr>
                </a:solidFill>
                <a:latin typeface="Times New Roman" pitchFamily="18" charset="0"/>
                <a:cs typeface="Times New Roman" pitchFamily="18" charset="0"/>
              </a:rPr>
              <a:t>aprovechamiento de los recursos naturales, los bienes y servicios ambientales o el bienestar y las condiciones de salubridad del área de </a:t>
            </a:r>
            <a:r>
              <a:rPr lang="en-US" sz="2000" dirty="0" err="1">
                <a:solidFill>
                  <a:schemeClr val="accent4">
                    <a:lumMod val="10000"/>
                  </a:schemeClr>
                </a:solidFill>
                <a:latin typeface="Times New Roman" pitchFamily="18" charset="0"/>
                <a:cs typeface="Times New Roman" pitchFamily="18" charset="0"/>
              </a:rPr>
              <a:t>afectación</a:t>
            </a:r>
            <a:r>
              <a:rPr lang="en-US" sz="2000" dirty="0">
                <a:solidFill>
                  <a:schemeClr val="accent4">
                    <a:lumMod val="10000"/>
                  </a:schemeClr>
                </a:solidFill>
                <a:latin typeface="Times New Roman" pitchFamily="18" charset="0"/>
                <a:cs typeface="Times New Roman" pitchFamily="18" charset="0"/>
              </a:rPr>
              <a:t> o de </a:t>
            </a:r>
            <a:r>
              <a:rPr lang="en-US" sz="2000" dirty="0" err="1">
                <a:solidFill>
                  <a:schemeClr val="accent4">
                    <a:lumMod val="10000"/>
                  </a:schemeClr>
                </a:solidFill>
                <a:latin typeface="Times New Roman" pitchFamily="18" charset="0"/>
                <a:cs typeface="Times New Roman" pitchFamily="18" charset="0"/>
              </a:rPr>
              <a:t>influencia</a:t>
            </a:r>
            <a:r>
              <a:rPr lang="en-US" sz="2000" dirty="0">
                <a:solidFill>
                  <a:schemeClr val="accent4">
                    <a:lumMod val="10000"/>
                  </a:schemeClr>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13283</TotalTime>
  <Words>3023</Words>
  <Application>Microsoft Office PowerPoint</Application>
  <PresentationFormat>Presentación en pantalla (4:3)</PresentationFormat>
  <Paragraphs>281</Paragraphs>
  <Slides>39</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39</vt:i4>
      </vt:variant>
    </vt:vector>
  </HeadingPairs>
  <TitlesOfParts>
    <vt:vector size="47" baseType="lpstr">
      <vt:lpstr>Arial</vt:lpstr>
      <vt:lpstr>Calibri</vt:lpstr>
      <vt:lpstr>Cambria Math</vt:lpstr>
      <vt:lpstr>Tahoma</vt:lpstr>
      <vt:lpstr>Times New Roman</vt:lpstr>
      <vt:lpstr>Trebuchet MS</vt:lpstr>
      <vt:lpstr>Wingdings 3</vt:lpstr>
      <vt:lpstr>Faceta</vt:lpstr>
      <vt:lpstr>Presentación de PowerPoint</vt:lpstr>
      <vt:lpstr>El MFS y la EIA</vt:lpstr>
      <vt:lpstr>Presentación de PowerPoint</vt:lpstr>
      <vt:lpstr>Evaluación de Impacto Ambiental</vt:lpstr>
      <vt:lpstr>Presentación de PowerPoint</vt:lpstr>
      <vt:lpstr>Definiciones</vt:lpstr>
      <vt:lpstr>Componentes o factores ambientales</vt:lpstr>
      <vt:lpstr>Estudio de Impacto Ambiental- Análisis del Proyecto de Manejo Forestal</vt:lpstr>
      <vt:lpstr>Algunas definiciones</vt:lpstr>
      <vt:lpstr>Presentación de PowerPoint</vt:lpstr>
      <vt:lpstr>Presentación de PowerPoint</vt:lpstr>
      <vt:lpstr>Presentación de PowerPoint</vt:lpstr>
      <vt:lpstr>Algunos aspectos legales y  administrativos</vt:lpstr>
      <vt:lpstr>Decreto reglamentario de la Ley 26331/07 de presupuestos mínimos de Protección Ambiental de los Bosques Nativos </vt:lpstr>
      <vt:lpstr>Ley 26.331. Evaluación de Impacto Ambiental.  </vt:lpstr>
      <vt:lpstr>Presentación de PowerPoint</vt:lpstr>
      <vt:lpstr>Resolución COFEMA 277/2014</vt:lpstr>
      <vt:lpstr>Presentación de PowerPoint</vt:lpstr>
      <vt:lpstr>Metodologías para la identificación y evaluación de impactos</vt:lpstr>
      <vt:lpstr>Matriz de posibles impactos en un proyecto forestal</vt:lpstr>
      <vt:lpstr>Matriz de Identificación de impactos</vt:lpstr>
      <vt:lpstr>Valoración de impactos</vt:lpstr>
      <vt:lpstr>Valoración de Impactos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CALIFICACION AMBIENTAL </vt:lpstr>
      <vt:lpstr>Presentación de PowerPoint</vt:lpstr>
      <vt:lpstr>Presentación de PowerPoint</vt:lpstr>
      <vt:lpstr>Presentación de PowerPoint</vt:lpstr>
      <vt:lpstr>Componente ambiental: Suelo</vt:lpstr>
      <vt:lpstr>Presentación de PowerPoint</vt:lpstr>
      <vt:lpstr>Actividades profesionales reservadas al título de Ingeniero Forestal (ANEXO XXVII)</vt:lpstr>
      <vt:lpstr>Bibliografía</vt:lpstr>
    </vt:vector>
  </TitlesOfParts>
  <Company>Family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XIV: Establecimiento de plantaciones forestales</dc:title>
  <dc:creator>Ignacio</dc:creator>
  <cp:lastModifiedBy>Win10 1909</cp:lastModifiedBy>
  <cp:revision>395</cp:revision>
  <dcterms:created xsi:type="dcterms:W3CDTF">2007-08-14T15:26:29Z</dcterms:created>
  <dcterms:modified xsi:type="dcterms:W3CDTF">2024-10-07T23:21:00Z</dcterms:modified>
</cp:coreProperties>
</file>