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1"/>
    <p:sldMasterId id="2147483648" r:id="rId2"/>
  </p:sldMasterIdLst>
  <p:sldIdLst>
    <p:sldId id="256" r:id="rId3"/>
    <p:sldId id="257" r:id="rId4"/>
    <p:sldId id="280" r:id="rId5"/>
    <p:sldId id="261" r:id="rId6"/>
    <p:sldId id="262" r:id="rId7"/>
    <p:sldId id="263" r:id="rId8"/>
    <p:sldId id="264" r:id="rId9"/>
    <p:sldId id="265" r:id="rId10"/>
    <p:sldId id="266" r:id="rId11"/>
    <p:sldId id="279" r:id="rId12"/>
    <p:sldId id="281" r:id="rId13"/>
    <p:sldId id="267" r:id="rId14"/>
    <p:sldId id="268" r:id="rId15"/>
    <p:sldId id="269" r:id="rId16"/>
    <p:sldId id="272" r:id="rId17"/>
    <p:sldId id="271" r:id="rId18"/>
    <p:sldId id="270" r:id="rId19"/>
    <p:sldId id="278" r:id="rId20"/>
    <p:sldId id="276" r:id="rId21"/>
    <p:sldId id="283" r:id="rId22"/>
    <p:sldId id="284" r:id="rId23"/>
    <p:sldId id="273" r:id="rId24"/>
    <p:sldId id="277"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8C8E52-E10C-E695-CA25-51440F8CE295}" v="1784" dt="2020-07-30T14:37:19.094"/>
    <p1510:client id="{1B81EE41-1941-62ED-1FFE-574023F04A27}" v="329" dt="2020-07-31T22:48:11.446"/>
    <p1510:client id="{1F09CD0C-1120-320D-2544-3D151426541F}" v="820" dt="2020-08-04T21:31:55.201"/>
    <p1510:client id="{464821B1-90FC-E053-EA26-7A5AA3282BE5}" v="5" dt="2020-07-21T15:07:54.308"/>
    <p1510:client id="{4D3B70F4-37F7-A642-A834-43C0ED555768}" v="200" dt="2020-07-29T16:15:18.759"/>
    <p1510:client id="{4DDDC37F-3B76-1610-3882-01698DEADBE2}" v="102" dt="2020-07-30T19:15:30.706"/>
    <p1510:client id="{983E9235-3FA1-A044-2C07-C58D7942B8CC}" v="51" dt="2020-07-21T19:10:08.669"/>
    <p1510:client id="{A8FF80F7-A8B8-1608-82DC-25BFF4807062}" v="383" dt="2020-07-23T16:59:47.104"/>
    <p1510:client id="{BFAF1A21-ED62-50EF-FB99-DFD4857EF25E}" v="231" dt="2020-07-23T15:43:09.365"/>
    <p1510:client id="{F0521AEB-BD56-D51D-0C57-2BC59A53841E}" v="20" dt="2020-07-21T21:04:07.005"/>
    <p1510:client id="{F681EB19-867E-6190-0AC1-7292AB49D422}" v="3" dt="2020-07-21T19:18:01.387"/>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4DB407-AB20-4D41-B436-20BA57BEF736}"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2A1E9031-7C9B-4092-86CC-FCCB1BF4ADFB}">
      <dgm:prSet/>
      <dgm:spPr/>
      <dgm:t>
        <a:bodyPr/>
        <a:lstStyle/>
        <a:p>
          <a:r>
            <a:rPr lang="es-ES_tradnl"/>
            <a:t>Definiciones</a:t>
          </a:r>
          <a:endParaRPr lang="en-US"/>
        </a:p>
      </dgm:t>
    </dgm:pt>
    <dgm:pt modelId="{66D0393F-3FD5-4AF5-8B7A-EF130250BCE3}" type="parTrans" cxnId="{69D8C19E-7650-4C4F-B91E-85D3C7FB08E6}">
      <dgm:prSet/>
      <dgm:spPr/>
      <dgm:t>
        <a:bodyPr/>
        <a:lstStyle/>
        <a:p>
          <a:endParaRPr lang="en-US"/>
        </a:p>
      </dgm:t>
    </dgm:pt>
    <dgm:pt modelId="{68152AD5-CDF9-4C9D-9008-0A6108B78792}" type="sibTrans" cxnId="{69D8C19E-7650-4C4F-B91E-85D3C7FB08E6}">
      <dgm:prSet/>
      <dgm:spPr/>
      <dgm:t>
        <a:bodyPr/>
        <a:lstStyle/>
        <a:p>
          <a:endParaRPr lang="en-US"/>
        </a:p>
      </dgm:t>
    </dgm:pt>
    <dgm:pt modelId="{31CB1700-E35B-4348-9A22-BBAAC79EE925}">
      <dgm:prSet/>
      <dgm:spPr/>
      <dgm:t>
        <a:bodyPr/>
        <a:lstStyle/>
        <a:p>
          <a:r>
            <a:rPr lang="es-ES_tradnl"/>
            <a:t>Objeto de estudio. El rodal y el bosque. Rol de la silvicultura en el Manejo Forestal a nivel de Bosque </a:t>
          </a:r>
          <a:endParaRPr lang="en-US"/>
        </a:p>
      </dgm:t>
    </dgm:pt>
    <dgm:pt modelId="{C40940A9-7CA4-47AE-B27A-79AE7571C3EA}" type="parTrans" cxnId="{BB2C9D39-887A-44CD-A968-696179E452D7}">
      <dgm:prSet/>
      <dgm:spPr/>
      <dgm:t>
        <a:bodyPr/>
        <a:lstStyle/>
        <a:p>
          <a:endParaRPr lang="en-US"/>
        </a:p>
      </dgm:t>
    </dgm:pt>
    <dgm:pt modelId="{D651B77D-7D8C-4900-B17B-4997A0115696}" type="sibTrans" cxnId="{BB2C9D39-887A-44CD-A968-696179E452D7}">
      <dgm:prSet/>
      <dgm:spPr/>
      <dgm:t>
        <a:bodyPr/>
        <a:lstStyle/>
        <a:p>
          <a:endParaRPr lang="en-US"/>
        </a:p>
      </dgm:t>
    </dgm:pt>
    <dgm:pt modelId="{CDCE0944-D6B0-405E-ACA3-6EE6CC13DCD6}">
      <dgm:prSet/>
      <dgm:spPr/>
      <dgm:t>
        <a:bodyPr/>
        <a:lstStyle/>
        <a:p>
          <a:r>
            <a:rPr lang="es-ES_tradnl"/>
            <a:t>Objetivos de la Silvicultura</a:t>
          </a:r>
          <a:endParaRPr lang="en-US"/>
        </a:p>
      </dgm:t>
    </dgm:pt>
    <dgm:pt modelId="{47888A73-435B-4769-A946-8C26C29688BE}" type="parTrans" cxnId="{0C99ACA8-72D7-4F31-BB8C-7194FA38C950}">
      <dgm:prSet/>
      <dgm:spPr/>
      <dgm:t>
        <a:bodyPr/>
        <a:lstStyle/>
        <a:p>
          <a:endParaRPr lang="en-US"/>
        </a:p>
      </dgm:t>
    </dgm:pt>
    <dgm:pt modelId="{E9839818-C830-4362-A7E8-58671EA74DAD}" type="sibTrans" cxnId="{0C99ACA8-72D7-4F31-BB8C-7194FA38C950}">
      <dgm:prSet/>
      <dgm:spPr/>
      <dgm:t>
        <a:bodyPr/>
        <a:lstStyle/>
        <a:p>
          <a:endParaRPr lang="en-US"/>
        </a:p>
      </dgm:t>
    </dgm:pt>
    <dgm:pt modelId="{D1BFB2CD-BDC9-41E0-95B2-96AB3A5A7E3F}">
      <dgm:prSet/>
      <dgm:spPr/>
      <dgm:t>
        <a:bodyPr/>
        <a:lstStyle/>
        <a:p>
          <a:r>
            <a:rPr lang="es-ES_tradnl"/>
            <a:t>Relación con otras disciplinas </a:t>
          </a:r>
          <a:endParaRPr lang="en-US"/>
        </a:p>
      </dgm:t>
    </dgm:pt>
    <dgm:pt modelId="{47FA0F0C-02E4-40D3-803D-6241F1578595}" type="parTrans" cxnId="{E6FBAD80-1869-47A0-8875-6AAC7F0DE338}">
      <dgm:prSet/>
      <dgm:spPr/>
      <dgm:t>
        <a:bodyPr/>
        <a:lstStyle/>
        <a:p>
          <a:endParaRPr lang="en-US"/>
        </a:p>
      </dgm:t>
    </dgm:pt>
    <dgm:pt modelId="{C7D073A8-A2B9-4551-BAAB-A9A6DC9B664B}" type="sibTrans" cxnId="{E6FBAD80-1869-47A0-8875-6AAC7F0DE338}">
      <dgm:prSet/>
      <dgm:spPr/>
      <dgm:t>
        <a:bodyPr/>
        <a:lstStyle/>
        <a:p>
          <a:endParaRPr lang="en-US"/>
        </a:p>
      </dgm:t>
    </dgm:pt>
    <dgm:pt modelId="{3E2F3627-7C05-45E5-9D82-0E5F703601FE}" type="pres">
      <dgm:prSet presAssocID="{164DB407-AB20-4D41-B436-20BA57BEF736}" presName="vert0" presStyleCnt="0">
        <dgm:presLayoutVars>
          <dgm:dir/>
          <dgm:animOne val="branch"/>
          <dgm:animLvl val="lvl"/>
        </dgm:presLayoutVars>
      </dgm:prSet>
      <dgm:spPr/>
    </dgm:pt>
    <dgm:pt modelId="{E010DF60-39F7-43BE-8EF1-51C38E283D0A}" type="pres">
      <dgm:prSet presAssocID="{2A1E9031-7C9B-4092-86CC-FCCB1BF4ADFB}" presName="thickLine" presStyleLbl="alignNode1" presStyleIdx="0" presStyleCnt="4"/>
      <dgm:spPr/>
    </dgm:pt>
    <dgm:pt modelId="{B801D724-1194-4A2B-A98C-F18B0FF802AA}" type="pres">
      <dgm:prSet presAssocID="{2A1E9031-7C9B-4092-86CC-FCCB1BF4ADFB}" presName="horz1" presStyleCnt="0"/>
      <dgm:spPr/>
    </dgm:pt>
    <dgm:pt modelId="{9096B59B-E634-4300-8298-FA6985A14434}" type="pres">
      <dgm:prSet presAssocID="{2A1E9031-7C9B-4092-86CC-FCCB1BF4ADFB}" presName="tx1" presStyleLbl="revTx" presStyleIdx="0" presStyleCnt="4"/>
      <dgm:spPr/>
    </dgm:pt>
    <dgm:pt modelId="{BFD3256D-A745-4193-80F9-093457F24779}" type="pres">
      <dgm:prSet presAssocID="{2A1E9031-7C9B-4092-86CC-FCCB1BF4ADFB}" presName="vert1" presStyleCnt="0"/>
      <dgm:spPr/>
    </dgm:pt>
    <dgm:pt modelId="{59BB36B4-6E84-4B26-8C00-21CF39746960}" type="pres">
      <dgm:prSet presAssocID="{31CB1700-E35B-4348-9A22-BBAAC79EE925}" presName="thickLine" presStyleLbl="alignNode1" presStyleIdx="1" presStyleCnt="4"/>
      <dgm:spPr/>
    </dgm:pt>
    <dgm:pt modelId="{313AECD8-8BBA-47B6-A463-1A8D98D5179F}" type="pres">
      <dgm:prSet presAssocID="{31CB1700-E35B-4348-9A22-BBAAC79EE925}" presName="horz1" presStyleCnt="0"/>
      <dgm:spPr/>
    </dgm:pt>
    <dgm:pt modelId="{14D05CEF-4A90-4F28-B906-0BC070CC8EA6}" type="pres">
      <dgm:prSet presAssocID="{31CB1700-E35B-4348-9A22-BBAAC79EE925}" presName="tx1" presStyleLbl="revTx" presStyleIdx="1" presStyleCnt="4"/>
      <dgm:spPr/>
    </dgm:pt>
    <dgm:pt modelId="{12A5E9B1-44B3-4134-9DC7-80F65F690B6C}" type="pres">
      <dgm:prSet presAssocID="{31CB1700-E35B-4348-9A22-BBAAC79EE925}" presName="vert1" presStyleCnt="0"/>
      <dgm:spPr/>
    </dgm:pt>
    <dgm:pt modelId="{44929797-DD91-4148-9BC5-CF4E87AE86E3}" type="pres">
      <dgm:prSet presAssocID="{CDCE0944-D6B0-405E-ACA3-6EE6CC13DCD6}" presName="thickLine" presStyleLbl="alignNode1" presStyleIdx="2" presStyleCnt="4"/>
      <dgm:spPr/>
    </dgm:pt>
    <dgm:pt modelId="{56105EEE-0540-4BE9-90A1-D568ECD74FD3}" type="pres">
      <dgm:prSet presAssocID="{CDCE0944-D6B0-405E-ACA3-6EE6CC13DCD6}" presName="horz1" presStyleCnt="0"/>
      <dgm:spPr/>
    </dgm:pt>
    <dgm:pt modelId="{0BB8511D-E8AD-49E5-950E-025DE73A7334}" type="pres">
      <dgm:prSet presAssocID="{CDCE0944-D6B0-405E-ACA3-6EE6CC13DCD6}" presName="tx1" presStyleLbl="revTx" presStyleIdx="2" presStyleCnt="4"/>
      <dgm:spPr/>
    </dgm:pt>
    <dgm:pt modelId="{AEC066A6-56D0-4B23-A9F7-D705232222C2}" type="pres">
      <dgm:prSet presAssocID="{CDCE0944-D6B0-405E-ACA3-6EE6CC13DCD6}" presName="vert1" presStyleCnt="0"/>
      <dgm:spPr/>
    </dgm:pt>
    <dgm:pt modelId="{5EEAD14B-E3DD-4050-9343-F370BF734001}" type="pres">
      <dgm:prSet presAssocID="{D1BFB2CD-BDC9-41E0-95B2-96AB3A5A7E3F}" presName="thickLine" presStyleLbl="alignNode1" presStyleIdx="3" presStyleCnt="4"/>
      <dgm:spPr/>
    </dgm:pt>
    <dgm:pt modelId="{7F633F07-D863-49E3-86E0-147FD585CCCC}" type="pres">
      <dgm:prSet presAssocID="{D1BFB2CD-BDC9-41E0-95B2-96AB3A5A7E3F}" presName="horz1" presStyleCnt="0"/>
      <dgm:spPr/>
    </dgm:pt>
    <dgm:pt modelId="{53AAA268-3F5D-4789-A32F-82C22816A58C}" type="pres">
      <dgm:prSet presAssocID="{D1BFB2CD-BDC9-41E0-95B2-96AB3A5A7E3F}" presName="tx1" presStyleLbl="revTx" presStyleIdx="3" presStyleCnt="4"/>
      <dgm:spPr/>
    </dgm:pt>
    <dgm:pt modelId="{4626F9B4-E7B7-47F5-BE53-68D8DD86B7B0}" type="pres">
      <dgm:prSet presAssocID="{D1BFB2CD-BDC9-41E0-95B2-96AB3A5A7E3F}" presName="vert1" presStyleCnt="0"/>
      <dgm:spPr/>
    </dgm:pt>
  </dgm:ptLst>
  <dgm:cxnLst>
    <dgm:cxn modelId="{FC3B0E2F-B0CF-43A1-87AE-D2EE62B1B695}" type="presOf" srcId="{2A1E9031-7C9B-4092-86CC-FCCB1BF4ADFB}" destId="{9096B59B-E634-4300-8298-FA6985A14434}" srcOrd="0" destOrd="0" presId="urn:microsoft.com/office/officeart/2008/layout/LinedList"/>
    <dgm:cxn modelId="{6763D02F-6405-46B8-9A06-92E908F54BA7}" type="presOf" srcId="{D1BFB2CD-BDC9-41E0-95B2-96AB3A5A7E3F}" destId="{53AAA268-3F5D-4789-A32F-82C22816A58C}" srcOrd="0" destOrd="0" presId="urn:microsoft.com/office/officeart/2008/layout/LinedList"/>
    <dgm:cxn modelId="{BB2C9D39-887A-44CD-A968-696179E452D7}" srcId="{164DB407-AB20-4D41-B436-20BA57BEF736}" destId="{31CB1700-E35B-4348-9A22-BBAAC79EE925}" srcOrd="1" destOrd="0" parTransId="{C40940A9-7CA4-47AE-B27A-79AE7571C3EA}" sibTransId="{D651B77D-7D8C-4900-B17B-4997A0115696}"/>
    <dgm:cxn modelId="{F439853E-46A2-43C9-9DB4-8428E4BD008E}" type="presOf" srcId="{CDCE0944-D6B0-405E-ACA3-6EE6CC13DCD6}" destId="{0BB8511D-E8AD-49E5-950E-025DE73A7334}" srcOrd="0" destOrd="0" presId="urn:microsoft.com/office/officeart/2008/layout/LinedList"/>
    <dgm:cxn modelId="{29CF4864-44F6-4BFC-A2F3-DE12BBF7CCDA}" type="presOf" srcId="{31CB1700-E35B-4348-9A22-BBAAC79EE925}" destId="{14D05CEF-4A90-4F28-B906-0BC070CC8EA6}" srcOrd="0" destOrd="0" presId="urn:microsoft.com/office/officeart/2008/layout/LinedList"/>
    <dgm:cxn modelId="{E6FBAD80-1869-47A0-8875-6AAC7F0DE338}" srcId="{164DB407-AB20-4D41-B436-20BA57BEF736}" destId="{D1BFB2CD-BDC9-41E0-95B2-96AB3A5A7E3F}" srcOrd="3" destOrd="0" parTransId="{47FA0F0C-02E4-40D3-803D-6241F1578595}" sibTransId="{C7D073A8-A2B9-4551-BAAB-A9A6DC9B664B}"/>
    <dgm:cxn modelId="{5CC0B191-1198-48CE-B4BD-0D1D48627467}" type="presOf" srcId="{164DB407-AB20-4D41-B436-20BA57BEF736}" destId="{3E2F3627-7C05-45E5-9D82-0E5F703601FE}" srcOrd="0" destOrd="0" presId="urn:microsoft.com/office/officeart/2008/layout/LinedList"/>
    <dgm:cxn modelId="{69D8C19E-7650-4C4F-B91E-85D3C7FB08E6}" srcId="{164DB407-AB20-4D41-B436-20BA57BEF736}" destId="{2A1E9031-7C9B-4092-86CC-FCCB1BF4ADFB}" srcOrd="0" destOrd="0" parTransId="{66D0393F-3FD5-4AF5-8B7A-EF130250BCE3}" sibTransId="{68152AD5-CDF9-4C9D-9008-0A6108B78792}"/>
    <dgm:cxn modelId="{0C99ACA8-72D7-4F31-BB8C-7194FA38C950}" srcId="{164DB407-AB20-4D41-B436-20BA57BEF736}" destId="{CDCE0944-D6B0-405E-ACA3-6EE6CC13DCD6}" srcOrd="2" destOrd="0" parTransId="{47888A73-435B-4769-A946-8C26C29688BE}" sibTransId="{E9839818-C830-4362-A7E8-58671EA74DAD}"/>
    <dgm:cxn modelId="{5FFD0C97-B8FC-4C73-89F6-034806582E85}" type="presParOf" srcId="{3E2F3627-7C05-45E5-9D82-0E5F703601FE}" destId="{E010DF60-39F7-43BE-8EF1-51C38E283D0A}" srcOrd="0" destOrd="0" presId="urn:microsoft.com/office/officeart/2008/layout/LinedList"/>
    <dgm:cxn modelId="{E49661AA-4481-42CA-823E-F755AB93C458}" type="presParOf" srcId="{3E2F3627-7C05-45E5-9D82-0E5F703601FE}" destId="{B801D724-1194-4A2B-A98C-F18B0FF802AA}" srcOrd="1" destOrd="0" presId="urn:microsoft.com/office/officeart/2008/layout/LinedList"/>
    <dgm:cxn modelId="{71C0C8DC-DFCD-4C6F-9FAF-528F43CF33A7}" type="presParOf" srcId="{B801D724-1194-4A2B-A98C-F18B0FF802AA}" destId="{9096B59B-E634-4300-8298-FA6985A14434}" srcOrd="0" destOrd="0" presId="urn:microsoft.com/office/officeart/2008/layout/LinedList"/>
    <dgm:cxn modelId="{B50BCAA7-EB72-4E70-BA5A-9FF1285860AF}" type="presParOf" srcId="{B801D724-1194-4A2B-A98C-F18B0FF802AA}" destId="{BFD3256D-A745-4193-80F9-093457F24779}" srcOrd="1" destOrd="0" presId="urn:microsoft.com/office/officeart/2008/layout/LinedList"/>
    <dgm:cxn modelId="{CC1AE968-7E0F-427F-BFDD-E5B14C8CCE15}" type="presParOf" srcId="{3E2F3627-7C05-45E5-9D82-0E5F703601FE}" destId="{59BB36B4-6E84-4B26-8C00-21CF39746960}" srcOrd="2" destOrd="0" presId="urn:microsoft.com/office/officeart/2008/layout/LinedList"/>
    <dgm:cxn modelId="{6BBE9782-8C18-4F8A-AC36-C596023E9978}" type="presParOf" srcId="{3E2F3627-7C05-45E5-9D82-0E5F703601FE}" destId="{313AECD8-8BBA-47B6-A463-1A8D98D5179F}" srcOrd="3" destOrd="0" presId="urn:microsoft.com/office/officeart/2008/layout/LinedList"/>
    <dgm:cxn modelId="{04149226-8C06-4E53-A294-AB099BDAA84B}" type="presParOf" srcId="{313AECD8-8BBA-47B6-A463-1A8D98D5179F}" destId="{14D05CEF-4A90-4F28-B906-0BC070CC8EA6}" srcOrd="0" destOrd="0" presId="urn:microsoft.com/office/officeart/2008/layout/LinedList"/>
    <dgm:cxn modelId="{E2886F89-6D1D-4FD9-AF49-0367602451D8}" type="presParOf" srcId="{313AECD8-8BBA-47B6-A463-1A8D98D5179F}" destId="{12A5E9B1-44B3-4134-9DC7-80F65F690B6C}" srcOrd="1" destOrd="0" presId="urn:microsoft.com/office/officeart/2008/layout/LinedList"/>
    <dgm:cxn modelId="{4DF00A86-69E5-466B-87E3-B0CF81468F60}" type="presParOf" srcId="{3E2F3627-7C05-45E5-9D82-0E5F703601FE}" destId="{44929797-DD91-4148-9BC5-CF4E87AE86E3}" srcOrd="4" destOrd="0" presId="urn:microsoft.com/office/officeart/2008/layout/LinedList"/>
    <dgm:cxn modelId="{306D60D1-FAE6-4EDB-A5C6-AE25F8D09653}" type="presParOf" srcId="{3E2F3627-7C05-45E5-9D82-0E5F703601FE}" destId="{56105EEE-0540-4BE9-90A1-D568ECD74FD3}" srcOrd="5" destOrd="0" presId="urn:microsoft.com/office/officeart/2008/layout/LinedList"/>
    <dgm:cxn modelId="{30A01C12-598D-41EC-AF8C-1FB7A96BB6C2}" type="presParOf" srcId="{56105EEE-0540-4BE9-90A1-D568ECD74FD3}" destId="{0BB8511D-E8AD-49E5-950E-025DE73A7334}" srcOrd="0" destOrd="0" presId="urn:microsoft.com/office/officeart/2008/layout/LinedList"/>
    <dgm:cxn modelId="{B983CA5A-A321-4336-9DCD-192668326BD2}" type="presParOf" srcId="{56105EEE-0540-4BE9-90A1-D568ECD74FD3}" destId="{AEC066A6-56D0-4B23-A9F7-D705232222C2}" srcOrd="1" destOrd="0" presId="urn:microsoft.com/office/officeart/2008/layout/LinedList"/>
    <dgm:cxn modelId="{7891610B-7663-4B53-AC92-A2B9E523D545}" type="presParOf" srcId="{3E2F3627-7C05-45E5-9D82-0E5F703601FE}" destId="{5EEAD14B-E3DD-4050-9343-F370BF734001}" srcOrd="6" destOrd="0" presId="urn:microsoft.com/office/officeart/2008/layout/LinedList"/>
    <dgm:cxn modelId="{31331F19-BBE0-4C4F-ADE7-E2B8452710B4}" type="presParOf" srcId="{3E2F3627-7C05-45E5-9D82-0E5F703601FE}" destId="{7F633F07-D863-49E3-86E0-147FD585CCCC}" srcOrd="7" destOrd="0" presId="urn:microsoft.com/office/officeart/2008/layout/LinedList"/>
    <dgm:cxn modelId="{7A2462E8-5025-441C-A05A-861865D7E433}" type="presParOf" srcId="{7F633F07-D863-49E3-86E0-147FD585CCCC}" destId="{53AAA268-3F5D-4789-A32F-82C22816A58C}" srcOrd="0" destOrd="0" presId="urn:microsoft.com/office/officeart/2008/layout/LinedList"/>
    <dgm:cxn modelId="{B4D26F08-48BA-46FA-A11A-CA0FD14961E2}" type="presParOf" srcId="{7F633F07-D863-49E3-86E0-147FD585CCCC}" destId="{4626F9B4-E7B7-47F5-BE53-68D8DD86B7B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4A69CC-F095-4563-9196-CAA043B4A2AB}"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6114929D-8816-4A90-B285-42F0EDF4893B}">
      <dgm:prSet/>
      <dgm:spPr/>
      <dgm:t>
        <a:bodyPr/>
        <a:lstStyle/>
        <a:p>
          <a:r>
            <a:rPr lang="es-ES"/>
            <a:t>•Manejo Forestal (producción del bosque)</a:t>
          </a:r>
          <a:endParaRPr lang="en-US"/>
        </a:p>
      </dgm:t>
    </dgm:pt>
    <dgm:pt modelId="{96999FDE-ED84-4676-91BF-E6C8590ED04D}" type="parTrans" cxnId="{0AE47737-7D3A-45D4-B447-4D7BB7B7CEA9}">
      <dgm:prSet/>
      <dgm:spPr/>
      <dgm:t>
        <a:bodyPr/>
        <a:lstStyle/>
        <a:p>
          <a:endParaRPr lang="en-US"/>
        </a:p>
      </dgm:t>
    </dgm:pt>
    <dgm:pt modelId="{77496829-AAF4-44EE-A790-6FCCD465167E}" type="sibTrans" cxnId="{0AE47737-7D3A-45D4-B447-4D7BB7B7CEA9}">
      <dgm:prSet/>
      <dgm:spPr/>
      <dgm:t>
        <a:bodyPr/>
        <a:lstStyle/>
        <a:p>
          <a:endParaRPr lang="en-US"/>
        </a:p>
      </dgm:t>
    </dgm:pt>
    <dgm:pt modelId="{B2569525-0967-42C3-8B21-0A34A49BC15F}">
      <dgm:prSet/>
      <dgm:spPr/>
      <dgm:t>
        <a:bodyPr/>
        <a:lstStyle/>
        <a:p>
          <a:r>
            <a:rPr lang="es-ES"/>
            <a:t>•Silvicultura (producción del rodal) </a:t>
          </a:r>
          <a:endParaRPr lang="en-US"/>
        </a:p>
      </dgm:t>
    </dgm:pt>
    <dgm:pt modelId="{A863D34B-AA96-4F2F-94F6-10CC848DE919}" type="parTrans" cxnId="{495C50D4-5B46-47AD-BBDB-A6088C6CCF21}">
      <dgm:prSet/>
      <dgm:spPr/>
      <dgm:t>
        <a:bodyPr/>
        <a:lstStyle/>
        <a:p>
          <a:endParaRPr lang="en-US"/>
        </a:p>
      </dgm:t>
    </dgm:pt>
    <dgm:pt modelId="{F29A43F4-1A69-4D54-B916-06393C20DDFF}" type="sibTrans" cxnId="{495C50D4-5B46-47AD-BBDB-A6088C6CCF21}">
      <dgm:prSet/>
      <dgm:spPr/>
      <dgm:t>
        <a:bodyPr/>
        <a:lstStyle/>
        <a:p>
          <a:endParaRPr lang="en-US"/>
        </a:p>
      </dgm:t>
    </dgm:pt>
    <dgm:pt modelId="{A9D45B4A-F320-464D-86F1-B2928A81A708}" type="pres">
      <dgm:prSet presAssocID="{ED4A69CC-F095-4563-9196-CAA043B4A2AB}" presName="hierChild1" presStyleCnt="0">
        <dgm:presLayoutVars>
          <dgm:chPref val="1"/>
          <dgm:dir/>
          <dgm:animOne val="branch"/>
          <dgm:animLvl val="lvl"/>
          <dgm:resizeHandles/>
        </dgm:presLayoutVars>
      </dgm:prSet>
      <dgm:spPr/>
    </dgm:pt>
    <dgm:pt modelId="{3D9B88F7-8BF0-4647-9481-5D61071DF7C9}" type="pres">
      <dgm:prSet presAssocID="{6114929D-8816-4A90-B285-42F0EDF4893B}" presName="hierRoot1" presStyleCnt="0"/>
      <dgm:spPr/>
    </dgm:pt>
    <dgm:pt modelId="{E655E013-D1F0-479C-B749-A05D0E4B7F8B}" type="pres">
      <dgm:prSet presAssocID="{6114929D-8816-4A90-B285-42F0EDF4893B}" presName="composite" presStyleCnt="0"/>
      <dgm:spPr/>
    </dgm:pt>
    <dgm:pt modelId="{A0DB6827-DEF7-4F52-A365-32E46E8DCCDE}" type="pres">
      <dgm:prSet presAssocID="{6114929D-8816-4A90-B285-42F0EDF4893B}" presName="background" presStyleLbl="node0" presStyleIdx="0" presStyleCnt="2"/>
      <dgm:spPr/>
    </dgm:pt>
    <dgm:pt modelId="{679A1F51-39B2-4A1D-A192-83BCA3D93366}" type="pres">
      <dgm:prSet presAssocID="{6114929D-8816-4A90-B285-42F0EDF4893B}" presName="text" presStyleLbl="fgAcc0" presStyleIdx="0" presStyleCnt="2">
        <dgm:presLayoutVars>
          <dgm:chPref val="3"/>
        </dgm:presLayoutVars>
      </dgm:prSet>
      <dgm:spPr/>
    </dgm:pt>
    <dgm:pt modelId="{930AA2CD-A6FA-4F5E-9687-7A1DA68941F4}" type="pres">
      <dgm:prSet presAssocID="{6114929D-8816-4A90-B285-42F0EDF4893B}" presName="hierChild2" presStyleCnt="0"/>
      <dgm:spPr/>
    </dgm:pt>
    <dgm:pt modelId="{2E58464F-807C-40B2-95F8-5C1085AC67F6}" type="pres">
      <dgm:prSet presAssocID="{B2569525-0967-42C3-8B21-0A34A49BC15F}" presName="hierRoot1" presStyleCnt="0"/>
      <dgm:spPr/>
    </dgm:pt>
    <dgm:pt modelId="{621C86D1-2BEB-4F9F-98F4-7AF5722C4B2D}" type="pres">
      <dgm:prSet presAssocID="{B2569525-0967-42C3-8B21-0A34A49BC15F}" presName="composite" presStyleCnt="0"/>
      <dgm:spPr/>
    </dgm:pt>
    <dgm:pt modelId="{54632387-A419-46EB-A83C-C600ABC747CA}" type="pres">
      <dgm:prSet presAssocID="{B2569525-0967-42C3-8B21-0A34A49BC15F}" presName="background" presStyleLbl="node0" presStyleIdx="1" presStyleCnt="2"/>
      <dgm:spPr/>
    </dgm:pt>
    <dgm:pt modelId="{3D5C728A-99A0-4C2B-A2F2-143C729F832A}" type="pres">
      <dgm:prSet presAssocID="{B2569525-0967-42C3-8B21-0A34A49BC15F}" presName="text" presStyleLbl="fgAcc0" presStyleIdx="1" presStyleCnt="2">
        <dgm:presLayoutVars>
          <dgm:chPref val="3"/>
        </dgm:presLayoutVars>
      </dgm:prSet>
      <dgm:spPr/>
    </dgm:pt>
    <dgm:pt modelId="{1409F31C-298E-4090-BCB6-41FECD37F89F}" type="pres">
      <dgm:prSet presAssocID="{B2569525-0967-42C3-8B21-0A34A49BC15F}" presName="hierChild2" presStyleCnt="0"/>
      <dgm:spPr/>
    </dgm:pt>
  </dgm:ptLst>
  <dgm:cxnLst>
    <dgm:cxn modelId="{0AE47737-7D3A-45D4-B447-4D7BB7B7CEA9}" srcId="{ED4A69CC-F095-4563-9196-CAA043B4A2AB}" destId="{6114929D-8816-4A90-B285-42F0EDF4893B}" srcOrd="0" destOrd="0" parTransId="{96999FDE-ED84-4676-91BF-E6C8590ED04D}" sibTransId="{77496829-AAF4-44EE-A790-6FCCD465167E}"/>
    <dgm:cxn modelId="{8CE69161-2ACE-44DD-B6BB-3D1774795B67}" type="presOf" srcId="{B2569525-0967-42C3-8B21-0A34A49BC15F}" destId="{3D5C728A-99A0-4C2B-A2F2-143C729F832A}" srcOrd="0" destOrd="0" presId="urn:microsoft.com/office/officeart/2005/8/layout/hierarchy1"/>
    <dgm:cxn modelId="{30BB624C-4844-4A8E-81CB-28E836411778}" type="presOf" srcId="{ED4A69CC-F095-4563-9196-CAA043B4A2AB}" destId="{A9D45B4A-F320-464D-86F1-B2928A81A708}" srcOrd="0" destOrd="0" presId="urn:microsoft.com/office/officeart/2005/8/layout/hierarchy1"/>
    <dgm:cxn modelId="{3FD6287D-F01E-4CA3-BBF7-349A7B9AEEB0}" type="presOf" srcId="{6114929D-8816-4A90-B285-42F0EDF4893B}" destId="{679A1F51-39B2-4A1D-A192-83BCA3D93366}" srcOrd="0" destOrd="0" presId="urn:microsoft.com/office/officeart/2005/8/layout/hierarchy1"/>
    <dgm:cxn modelId="{495C50D4-5B46-47AD-BBDB-A6088C6CCF21}" srcId="{ED4A69CC-F095-4563-9196-CAA043B4A2AB}" destId="{B2569525-0967-42C3-8B21-0A34A49BC15F}" srcOrd="1" destOrd="0" parTransId="{A863D34B-AA96-4F2F-94F6-10CC848DE919}" sibTransId="{F29A43F4-1A69-4D54-B916-06393C20DDFF}"/>
    <dgm:cxn modelId="{E9FA75AF-1709-4A2E-B597-CAD7921988E9}" type="presParOf" srcId="{A9D45B4A-F320-464D-86F1-B2928A81A708}" destId="{3D9B88F7-8BF0-4647-9481-5D61071DF7C9}" srcOrd="0" destOrd="0" presId="urn:microsoft.com/office/officeart/2005/8/layout/hierarchy1"/>
    <dgm:cxn modelId="{3F1C6B04-4001-4DF7-8FC0-48FC654356D3}" type="presParOf" srcId="{3D9B88F7-8BF0-4647-9481-5D61071DF7C9}" destId="{E655E013-D1F0-479C-B749-A05D0E4B7F8B}" srcOrd="0" destOrd="0" presId="urn:microsoft.com/office/officeart/2005/8/layout/hierarchy1"/>
    <dgm:cxn modelId="{970C944D-3ECA-4D4B-9BA4-C8ADAC695D4C}" type="presParOf" srcId="{E655E013-D1F0-479C-B749-A05D0E4B7F8B}" destId="{A0DB6827-DEF7-4F52-A365-32E46E8DCCDE}" srcOrd="0" destOrd="0" presId="urn:microsoft.com/office/officeart/2005/8/layout/hierarchy1"/>
    <dgm:cxn modelId="{63EAA6D6-E840-479F-9448-2DD67EB35BCF}" type="presParOf" srcId="{E655E013-D1F0-479C-B749-A05D0E4B7F8B}" destId="{679A1F51-39B2-4A1D-A192-83BCA3D93366}" srcOrd="1" destOrd="0" presId="urn:microsoft.com/office/officeart/2005/8/layout/hierarchy1"/>
    <dgm:cxn modelId="{0006FA8B-4215-471E-9ECD-4969E1C313BE}" type="presParOf" srcId="{3D9B88F7-8BF0-4647-9481-5D61071DF7C9}" destId="{930AA2CD-A6FA-4F5E-9687-7A1DA68941F4}" srcOrd="1" destOrd="0" presId="urn:microsoft.com/office/officeart/2005/8/layout/hierarchy1"/>
    <dgm:cxn modelId="{5DC607BC-3914-46BF-AB67-F01B89DB3E9B}" type="presParOf" srcId="{A9D45B4A-F320-464D-86F1-B2928A81A708}" destId="{2E58464F-807C-40B2-95F8-5C1085AC67F6}" srcOrd="1" destOrd="0" presId="urn:microsoft.com/office/officeart/2005/8/layout/hierarchy1"/>
    <dgm:cxn modelId="{11D52D7B-9817-467C-8099-9A47E646B7B8}" type="presParOf" srcId="{2E58464F-807C-40B2-95F8-5C1085AC67F6}" destId="{621C86D1-2BEB-4F9F-98F4-7AF5722C4B2D}" srcOrd="0" destOrd="0" presId="urn:microsoft.com/office/officeart/2005/8/layout/hierarchy1"/>
    <dgm:cxn modelId="{3D98123E-99F8-4304-8460-CC538371590F}" type="presParOf" srcId="{621C86D1-2BEB-4F9F-98F4-7AF5722C4B2D}" destId="{54632387-A419-46EB-A83C-C600ABC747CA}" srcOrd="0" destOrd="0" presId="urn:microsoft.com/office/officeart/2005/8/layout/hierarchy1"/>
    <dgm:cxn modelId="{4575B544-9A5C-4E2F-BF6E-DAB9995E7ABC}" type="presParOf" srcId="{621C86D1-2BEB-4F9F-98F4-7AF5722C4B2D}" destId="{3D5C728A-99A0-4C2B-A2F2-143C729F832A}" srcOrd="1" destOrd="0" presId="urn:microsoft.com/office/officeart/2005/8/layout/hierarchy1"/>
    <dgm:cxn modelId="{D6F65F3E-731C-433B-83F3-4D41F55C0667}" type="presParOf" srcId="{2E58464F-807C-40B2-95F8-5C1085AC67F6}" destId="{1409F31C-298E-4090-BCB6-41FECD37F89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F43022-F138-4BB5-98FE-8ABA578CFEA6}"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0B1261BC-4C60-47D2-9156-1D65F24A1557}">
      <dgm:prSet/>
      <dgm:spPr/>
      <dgm:t>
        <a:bodyPr/>
        <a:lstStyle/>
        <a:p>
          <a:r>
            <a:rPr lang="es-ES" b="1"/>
            <a:t>Situación problema a resolver </a:t>
          </a:r>
          <a:endParaRPr lang="en-US"/>
        </a:p>
      </dgm:t>
    </dgm:pt>
    <dgm:pt modelId="{D37A98BD-3904-408D-B2FE-ACFF174124AA}" type="parTrans" cxnId="{415A80F8-9FFB-4278-AAE2-6D235A699B51}">
      <dgm:prSet/>
      <dgm:spPr/>
      <dgm:t>
        <a:bodyPr/>
        <a:lstStyle/>
        <a:p>
          <a:endParaRPr lang="en-US"/>
        </a:p>
      </dgm:t>
    </dgm:pt>
    <dgm:pt modelId="{DE377F01-824E-4A69-B364-1B2DBEA590AB}" type="sibTrans" cxnId="{415A80F8-9FFB-4278-AAE2-6D235A699B51}">
      <dgm:prSet/>
      <dgm:spPr/>
      <dgm:t>
        <a:bodyPr/>
        <a:lstStyle/>
        <a:p>
          <a:endParaRPr lang="en-US"/>
        </a:p>
      </dgm:t>
    </dgm:pt>
    <dgm:pt modelId="{0749C181-0677-4C96-8D23-A635F4208792}">
      <dgm:prSet/>
      <dgm:spPr/>
      <dgm:t>
        <a:bodyPr/>
        <a:lstStyle/>
        <a:p>
          <a:r>
            <a:rPr lang="es-ES"/>
            <a:t>•La  Administración de la empresa propietaria de un Establecimiento Forestal ha tomado la decisión de desarrollar el área forestal con fines productivos. El patrimonio de la empresa es un predio de 2.000 ha de tierras en el NO de la Provincia de Misiones, de las cuales 1.500 ha son aptas para forestación. Para la ejecución de esta decisión se plantea el siguiente esquema de planificación. </a:t>
          </a:r>
          <a:endParaRPr lang="en-US"/>
        </a:p>
      </dgm:t>
    </dgm:pt>
    <dgm:pt modelId="{C43146A5-5055-4196-917F-0FA985A39438}" type="parTrans" cxnId="{4CF30DA0-1D6B-4980-9244-7BC6457DE433}">
      <dgm:prSet/>
      <dgm:spPr/>
      <dgm:t>
        <a:bodyPr/>
        <a:lstStyle/>
        <a:p>
          <a:endParaRPr lang="en-US"/>
        </a:p>
      </dgm:t>
    </dgm:pt>
    <dgm:pt modelId="{8FC5DB1B-CC2E-4C66-853A-460D76C22D94}" type="sibTrans" cxnId="{4CF30DA0-1D6B-4980-9244-7BC6457DE433}">
      <dgm:prSet/>
      <dgm:spPr/>
      <dgm:t>
        <a:bodyPr/>
        <a:lstStyle/>
        <a:p>
          <a:endParaRPr lang="en-US"/>
        </a:p>
      </dgm:t>
    </dgm:pt>
    <dgm:pt modelId="{5EEA975E-35E9-4F35-8A71-1E7D82DFF765}" type="pres">
      <dgm:prSet presAssocID="{BDF43022-F138-4BB5-98FE-8ABA578CFEA6}" presName="Name0" presStyleCnt="0">
        <dgm:presLayoutVars>
          <dgm:dir/>
          <dgm:animLvl val="lvl"/>
          <dgm:resizeHandles val="exact"/>
        </dgm:presLayoutVars>
      </dgm:prSet>
      <dgm:spPr/>
    </dgm:pt>
    <dgm:pt modelId="{B6230084-AE22-4732-8D7E-1FC0C259C42D}" type="pres">
      <dgm:prSet presAssocID="{0749C181-0677-4C96-8D23-A635F4208792}" presName="boxAndChildren" presStyleCnt="0"/>
      <dgm:spPr/>
    </dgm:pt>
    <dgm:pt modelId="{609A86D8-CFEB-4DB7-B11E-CBD964515474}" type="pres">
      <dgm:prSet presAssocID="{0749C181-0677-4C96-8D23-A635F4208792}" presName="parentTextBox" presStyleLbl="node1" presStyleIdx="0" presStyleCnt="2"/>
      <dgm:spPr/>
    </dgm:pt>
    <dgm:pt modelId="{29BD1D4D-F4A7-4F52-888C-E8BD00D6A4D7}" type="pres">
      <dgm:prSet presAssocID="{DE377F01-824E-4A69-B364-1B2DBEA590AB}" presName="sp" presStyleCnt="0"/>
      <dgm:spPr/>
    </dgm:pt>
    <dgm:pt modelId="{B917F574-F425-4C12-835C-A85BFEBD3748}" type="pres">
      <dgm:prSet presAssocID="{0B1261BC-4C60-47D2-9156-1D65F24A1557}" presName="arrowAndChildren" presStyleCnt="0"/>
      <dgm:spPr/>
    </dgm:pt>
    <dgm:pt modelId="{FD3BC8AE-6F4E-408F-8CD7-5D5F72AC3F02}" type="pres">
      <dgm:prSet presAssocID="{0B1261BC-4C60-47D2-9156-1D65F24A1557}" presName="parentTextArrow" presStyleLbl="node1" presStyleIdx="1" presStyleCnt="2"/>
      <dgm:spPr/>
    </dgm:pt>
  </dgm:ptLst>
  <dgm:cxnLst>
    <dgm:cxn modelId="{C77DF635-8001-4408-83E6-3B5EC882FCA4}" type="presOf" srcId="{0749C181-0677-4C96-8D23-A635F4208792}" destId="{609A86D8-CFEB-4DB7-B11E-CBD964515474}" srcOrd="0" destOrd="0" presId="urn:microsoft.com/office/officeart/2005/8/layout/process4"/>
    <dgm:cxn modelId="{0CA7FE80-7DB7-419E-BA9E-312DB22965F0}" type="presOf" srcId="{BDF43022-F138-4BB5-98FE-8ABA578CFEA6}" destId="{5EEA975E-35E9-4F35-8A71-1E7D82DFF765}" srcOrd="0" destOrd="0" presId="urn:microsoft.com/office/officeart/2005/8/layout/process4"/>
    <dgm:cxn modelId="{4CF30DA0-1D6B-4980-9244-7BC6457DE433}" srcId="{BDF43022-F138-4BB5-98FE-8ABA578CFEA6}" destId="{0749C181-0677-4C96-8D23-A635F4208792}" srcOrd="1" destOrd="0" parTransId="{C43146A5-5055-4196-917F-0FA985A39438}" sibTransId="{8FC5DB1B-CC2E-4C66-853A-460D76C22D94}"/>
    <dgm:cxn modelId="{06DAF3C5-BD04-4222-9532-0915519C9D26}" type="presOf" srcId="{0B1261BC-4C60-47D2-9156-1D65F24A1557}" destId="{FD3BC8AE-6F4E-408F-8CD7-5D5F72AC3F02}" srcOrd="0" destOrd="0" presId="urn:microsoft.com/office/officeart/2005/8/layout/process4"/>
    <dgm:cxn modelId="{415A80F8-9FFB-4278-AAE2-6D235A699B51}" srcId="{BDF43022-F138-4BB5-98FE-8ABA578CFEA6}" destId="{0B1261BC-4C60-47D2-9156-1D65F24A1557}" srcOrd="0" destOrd="0" parTransId="{D37A98BD-3904-408D-B2FE-ACFF174124AA}" sibTransId="{DE377F01-824E-4A69-B364-1B2DBEA590AB}"/>
    <dgm:cxn modelId="{F5CF56A6-46B7-4C5C-86FD-785CC87E4D01}" type="presParOf" srcId="{5EEA975E-35E9-4F35-8A71-1E7D82DFF765}" destId="{B6230084-AE22-4732-8D7E-1FC0C259C42D}" srcOrd="0" destOrd="0" presId="urn:microsoft.com/office/officeart/2005/8/layout/process4"/>
    <dgm:cxn modelId="{FF410814-847D-4125-A7FC-08F5CE97B29B}" type="presParOf" srcId="{B6230084-AE22-4732-8D7E-1FC0C259C42D}" destId="{609A86D8-CFEB-4DB7-B11E-CBD964515474}" srcOrd="0" destOrd="0" presId="urn:microsoft.com/office/officeart/2005/8/layout/process4"/>
    <dgm:cxn modelId="{29B0A45C-E261-46C1-9B6C-CE73B2260FFA}" type="presParOf" srcId="{5EEA975E-35E9-4F35-8A71-1E7D82DFF765}" destId="{29BD1D4D-F4A7-4F52-888C-E8BD00D6A4D7}" srcOrd="1" destOrd="0" presId="urn:microsoft.com/office/officeart/2005/8/layout/process4"/>
    <dgm:cxn modelId="{C626036F-DA5D-4895-AE2A-7D1BEC248419}" type="presParOf" srcId="{5EEA975E-35E9-4F35-8A71-1E7D82DFF765}" destId="{B917F574-F425-4C12-835C-A85BFEBD3748}" srcOrd="2" destOrd="0" presId="urn:microsoft.com/office/officeart/2005/8/layout/process4"/>
    <dgm:cxn modelId="{F90D2697-30A1-4E3E-9537-562AE7AED091}" type="presParOf" srcId="{B917F574-F425-4C12-835C-A85BFEBD3748}" destId="{FD3BC8AE-6F4E-408F-8CD7-5D5F72AC3F02}"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F43022-F138-4BB5-98FE-8ABA578CFEA6}"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0B1261BC-4C60-47D2-9156-1D65F24A1557}">
      <dgm:prSet/>
      <dgm:spPr/>
      <dgm:t>
        <a:bodyPr/>
        <a:lstStyle/>
        <a:p>
          <a:r>
            <a:rPr lang="es-ES" b="1">
              <a:latin typeface="Calibri Light" panose="020F0302020204030204"/>
            </a:rPr>
            <a:t>Objetivos</a:t>
          </a:r>
          <a:endParaRPr lang="en-US"/>
        </a:p>
      </dgm:t>
    </dgm:pt>
    <dgm:pt modelId="{D37A98BD-3904-408D-B2FE-ACFF174124AA}" type="parTrans" cxnId="{415A80F8-9FFB-4278-AAE2-6D235A699B51}">
      <dgm:prSet/>
      <dgm:spPr/>
      <dgm:t>
        <a:bodyPr/>
        <a:lstStyle/>
        <a:p>
          <a:endParaRPr lang="en-US"/>
        </a:p>
      </dgm:t>
    </dgm:pt>
    <dgm:pt modelId="{DE377F01-824E-4A69-B364-1B2DBEA590AB}" type="sibTrans" cxnId="{415A80F8-9FFB-4278-AAE2-6D235A699B51}">
      <dgm:prSet/>
      <dgm:spPr/>
      <dgm:t>
        <a:bodyPr/>
        <a:lstStyle/>
        <a:p>
          <a:endParaRPr lang="en-US"/>
        </a:p>
      </dgm:t>
    </dgm:pt>
    <dgm:pt modelId="{0749C181-0677-4C96-8D23-A635F4208792}">
      <dgm:prSet/>
      <dgm:spPr/>
      <dgm:t>
        <a:bodyPr/>
        <a:lstStyle/>
        <a:p>
          <a:pPr rtl="0"/>
          <a:r>
            <a:rPr lang="es-ES">
              <a:latin typeface="Calibri"/>
              <a:cs typeface="Calibri"/>
            </a:rPr>
            <a:t>La unidad de manejo forestal (UMF) será destinada a la producción sostenida de madera comercial principalmente con destino a molienda y aserrado. En esta primera etapa del proyecto se plantea elaborar la planificación a nivel de rodal (Planificación Silvícola), dejando para una segunda etapa la planificación a nivel de Unidad de Manejo para la producción sostenida. </a:t>
          </a:r>
          <a:endParaRPr lang="en-US">
            <a:latin typeface="Calibri"/>
            <a:cs typeface="Calibri"/>
          </a:endParaRPr>
        </a:p>
      </dgm:t>
    </dgm:pt>
    <dgm:pt modelId="{C43146A5-5055-4196-917F-0FA985A39438}" type="parTrans" cxnId="{4CF30DA0-1D6B-4980-9244-7BC6457DE433}">
      <dgm:prSet/>
      <dgm:spPr/>
      <dgm:t>
        <a:bodyPr/>
        <a:lstStyle/>
        <a:p>
          <a:endParaRPr lang="en-US"/>
        </a:p>
      </dgm:t>
    </dgm:pt>
    <dgm:pt modelId="{8FC5DB1B-CC2E-4C66-853A-460D76C22D94}" type="sibTrans" cxnId="{4CF30DA0-1D6B-4980-9244-7BC6457DE433}">
      <dgm:prSet/>
      <dgm:spPr/>
      <dgm:t>
        <a:bodyPr/>
        <a:lstStyle/>
        <a:p>
          <a:endParaRPr lang="en-US"/>
        </a:p>
      </dgm:t>
    </dgm:pt>
    <dgm:pt modelId="{5EEA975E-35E9-4F35-8A71-1E7D82DFF765}" type="pres">
      <dgm:prSet presAssocID="{BDF43022-F138-4BB5-98FE-8ABA578CFEA6}" presName="Name0" presStyleCnt="0">
        <dgm:presLayoutVars>
          <dgm:dir/>
          <dgm:animLvl val="lvl"/>
          <dgm:resizeHandles val="exact"/>
        </dgm:presLayoutVars>
      </dgm:prSet>
      <dgm:spPr/>
    </dgm:pt>
    <dgm:pt modelId="{B6230084-AE22-4732-8D7E-1FC0C259C42D}" type="pres">
      <dgm:prSet presAssocID="{0749C181-0677-4C96-8D23-A635F4208792}" presName="boxAndChildren" presStyleCnt="0"/>
      <dgm:spPr/>
    </dgm:pt>
    <dgm:pt modelId="{609A86D8-CFEB-4DB7-B11E-CBD964515474}" type="pres">
      <dgm:prSet presAssocID="{0749C181-0677-4C96-8D23-A635F4208792}" presName="parentTextBox" presStyleLbl="node1" presStyleIdx="0" presStyleCnt="2"/>
      <dgm:spPr/>
    </dgm:pt>
    <dgm:pt modelId="{29BD1D4D-F4A7-4F52-888C-E8BD00D6A4D7}" type="pres">
      <dgm:prSet presAssocID="{DE377F01-824E-4A69-B364-1B2DBEA590AB}" presName="sp" presStyleCnt="0"/>
      <dgm:spPr/>
    </dgm:pt>
    <dgm:pt modelId="{B917F574-F425-4C12-835C-A85BFEBD3748}" type="pres">
      <dgm:prSet presAssocID="{0B1261BC-4C60-47D2-9156-1D65F24A1557}" presName="arrowAndChildren" presStyleCnt="0"/>
      <dgm:spPr/>
    </dgm:pt>
    <dgm:pt modelId="{FD3BC8AE-6F4E-408F-8CD7-5D5F72AC3F02}" type="pres">
      <dgm:prSet presAssocID="{0B1261BC-4C60-47D2-9156-1D65F24A1557}" presName="parentTextArrow" presStyleLbl="node1" presStyleIdx="1" presStyleCnt="2"/>
      <dgm:spPr/>
    </dgm:pt>
  </dgm:ptLst>
  <dgm:cxnLst>
    <dgm:cxn modelId="{C77DF635-8001-4408-83E6-3B5EC882FCA4}" type="presOf" srcId="{0749C181-0677-4C96-8D23-A635F4208792}" destId="{609A86D8-CFEB-4DB7-B11E-CBD964515474}" srcOrd="0" destOrd="0" presId="urn:microsoft.com/office/officeart/2005/8/layout/process4"/>
    <dgm:cxn modelId="{0CA7FE80-7DB7-419E-BA9E-312DB22965F0}" type="presOf" srcId="{BDF43022-F138-4BB5-98FE-8ABA578CFEA6}" destId="{5EEA975E-35E9-4F35-8A71-1E7D82DFF765}" srcOrd="0" destOrd="0" presId="urn:microsoft.com/office/officeart/2005/8/layout/process4"/>
    <dgm:cxn modelId="{4CF30DA0-1D6B-4980-9244-7BC6457DE433}" srcId="{BDF43022-F138-4BB5-98FE-8ABA578CFEA6}" destId="{0749C181-0677-4C96-8D23-A635F4208792}" srcOrd="1" destOrd="0" parTransId="{C43146A5-5055-4196-917F-0FA985A39438}" sibTransId="{8FC5DB1B-CC2E-4C66-853A-460D76C22D94}"/>
    <dgm:cxn modelId="{06DAF3C5-BD04-4222-9532-0915519C9D26}" type="presOf" srcId="{0B1261BC-4C60-47D2-9156-1D65F24A1557}" destId="{FD3BC8AE-6F4E-408F-8CD7-5D5F72AC3F02}" srcOrd="0" destOrd="0" presId="urn:microsoft.com/office/officeart/2005/8/layout/process4"/>
    <dgm:cxn modelId="{415A80F8-9FFB-4278-AAE2-6D235A699B51}" srcId="{BDF43022-F138-4BB5-98FE-8ABA578CFEA6}" destId="{0B1261BC-4C60-47D2-9156-1D65F24A1557}" srcOrd="0" destOrd="0" parTransId="{D37A98BD-3904-408D-B2FE-ACFF174124AA}" sibTransId="{DE377F01-824E-4A69-B364-1B2DBEA590AB}"/>
    <dgm:cxn modelId="{F5CF56A6-46B7-4C5C-86FD-785CC87E4D01}" type="presParOf" srcId="{5EEA975E-35E9-4F35-8A71-1E7D82DFF765}" destId="{B6230084-AE22-4732-8D7E-1FC0C259C42D}" srcOrd="0" destOrd="0" presId="urn:microsoft.com/office/officeart/2005/8/layout/process4"/>
    <dgm:cxn modelId="{FF410814-847D-4125-A7FC-08F5CE97B29B}" type="presParOf" srcId="{B6230084-AE22-4732-8D7E-1FC0C259C42D}" destId="{609A86D8-CFEB-4DB7-B11E-CBD964515474}" srcOrd="0" destOrd="0" presId="urn:microsoft.com/office/officeart/2005/8/layout/process4"/>
    <dgm:cxn modelId="{29B0A45C-E261-46C1-9B6C-CE73B2260FFA}" type="presParOf" srcId="{5EEA975E-35E9-4F35-8A71-1E7D82DFF765}" destId="{29BD1D4D-F4A7-4F52-888C-E8BD00D6A4D7}" srcOrd="1" destOrd="0" presId="urn:microsoft.com/office/officeart/2005/8/layout/process4"/>
    <dgm:cxn modelId="{C626036F-DA5D-4895-AE2A-7D1BEC248419}" type="presParOf" srcId="{5EEA975E-35E9-4F35-8A71-1E7D82DFF765}" destId="{B917F574-F425-4C12-835C-A85BFEBD3748}" srcOrd="2" destOrd="0" presId="urn:microsoft.com/office/officeart/2005/8/layout/process4"/>
    <dgm:cxn modelId="{F90D2697-30A1-4E3E-9537-562AE7AED091}" type="presParOf" srcId="{B917F574-F425-4C12-835C-A85BFEBD3748}" destId="{FD3BC8AE-6F4E-408F-8CD7-5D5F72AC3F02}"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DF43022-F138-4BB5-98FE-8ABA578CFEA6}"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0B1261BC-4C60-47D2-9156-1D65F24A1557}">
      <dgm:prSet/>
      <dgm:spPr/>
      <dgm:t>
        <a:bodyPr/>
        <a:lstStyle/>
        <a:p>
          <a:pPr rtl="0">
            <a:lnSpc>
              <a:spcPct val="100000"/>
            </a:lnSpc>
          </a:pPr>
          <a:r>
            <a:rPr lang="es-ES" b="1">
              <a:latin typeface="Calibri Light" panose="020F0302020204030204"/>
            </a:rPr>
            <a:t>Planificacion silvícola</a:t>
          </a:r>
          <a:endParaRPr lang="en-US" b="0" i="0" u="none" strike="noStrike" cap="none" baseline="0" noProof="0">
            <a:solidFill>
              <a:srgbClr val="010000"/>
            </a:solidFill>
            <a:latin typeface="Calibri Light"/>
            <a:cs typeface="Calibri Light"/>
          </a:endParaRPr>
        </a:p>
      </dgm:t>
    </dgm:pt>
    <dgm:pt modelId="{D37A98BD-3904-408D-B2FE-ACFF174124AA}" type="parTrans" cxnId="{415A80F8-9FFB-4278-AAE2-6D235A699B51}">
      <dgm:prSet/>
      <dgm:spPr/>
      <dgm:t>
        <a:bodyPr/>
        <a:lstStyle/>
        <a:p>
          <a:endParaRPr lang="en-US"/>
        </a:p>
      </dgm:t>
    </dgm:pt>
    <dgm:pt modelId="{DE377F01-824E-4A69-B364-1B2DBEA590AB}" type="sibTrans" cxnId="{415A80F8-9FFB-4278-AAE2-6D235A699B51}">
      <dgm:prSet/>
      <dgm:spPr/>
      <dgm:t>
        <a:bodyPr/>
        <a:lstStyle/>
        <a:p>
          <a:endParaRPr lang="en-US"/>
        </a:p>
      </dgm:t>
    </dgm:pt>
    <dgm:pt modelId="{6C3A079A-662D-4EEB-9182-E216688B492F}">
      <dgm:prSet phldr="0"/>
      <dgm:spPr/>
      <dgm:t>
        <a:bodyPr/>
        <a:lstStyle/>
        <a:p>
          <a:pPr algn="l" rtl="0">
            <a:lnSpc>
              <a:spcPct val="90000"/>
            </a:lnSpc>
          </a:pPr>
          <a:r>
            <a:rPr lang="es-ES">
              <a:latin typeface="Calibri"/>
              <a:cs typeface="Calibri"/>
            </a:rPr>
            <a:t>1. Elección de la especie 2. Producción de plantas 3. Técnicas de establecimiento</a:t>
          </a:r>
          <a:endParaRPr lang="es-ES">
            <a:latin typeface="Calibri Light" panose="020F0302020204030204"/>
            <a:cs typeface="Calibri Light" panose="020F0302020204030204"/>
          </a:endParaRPr>
        </a:p>
      </dgm:t>
    </dgm:pt>
    <dgm:pt modelId="{9F14C879-F462-43B9-B91F-28DA2860CC6B}" type="parTrans" cxnId="{973DE093-4ED4-497D-8356-8AA071DE5978}">
      <dgm:prSet/>
      <dgm:spPr/>
    </dgm:pt>
    <dgm:pt modelId="{F5672E3B-C0BA-4A5F-AAE2-A630EDB812A5}" type="sibTrans" cxnId="{973DE093-4ED4-497D-8356-8AA071DE5978}">
      <dgm:prSet/>
      <dgm:spPr/>
    </dgm:pt>
    <dgm:pt modelId="{7F74060D-8B26-4A08-AA5B-A19CE0C5245E}">
      <dgm:prSet phldr="0"/>
      <dgm:spPr/>
      <dgm:t>
        <a:bodyPr/>
        <a:lstStyle/>
        <a:p>
          <a:pPr algn="l" rtl="0">
            <a:lnSpc>
              <a:spcPct val="90000"/>
            </a:lnSpc>
          </a:pPr>
          <a:r>
            <a:rPr lang="es-ES">
              <a:latin typeface="Calibri"/>
              <a:cs typeface="Calibri"/>
            </a:rPr>
            <a:t> 4.  Sistema Silvicultural. Rodal objetivo. Tratamientos intermedios. Manejo de la densidad.  Criterio de Cortabilidad   </a:t>
          </a:r>
          <a:endParaRPr lang="es-ES"/>
        </a:p>
      </dgm:t>
    </dgm:pt>
    <dgm:pt modelId="{95A65444-98A2-43F9-8AF2-9107B99D58D4}" type="parTrans" cxnId="{B385F0E7-89A3-446C-A985-D903866EE96D}">
      <dgm:prSet/>
      <dgm:spPr/>
    </dgm:pt>
    <dgm:pt modelId="{A27EDF2F-C561-4842-8EB9-EB88F5A1590C}" type="sibTrans" cxnId="{B385F0E7-89A3-446C-A985-D903866EE96D}">
      <dgm:prSet/>
      <dgm:spPr/>
    </dgm:pt>
    <dgm:pt modelId="{5EEA975E-35E9-4F35-8A71-1E7D82DFF765}" type="pres">
      <dgm:prSet presAssocID="{BDF43022-F138-4BB5-98FE-8ABA578CFEA6}" presName="Name0" presStyleCnt="0">
        <dgm:presLayoutVars>
          <dgm:dir/>
          <dgm:animLvl val="lvl"/>
          <dgm:resizeHandles val="exact"/>
        </dgm:presLayoutVars>
      </dgm:prSet>
      <dgm:spPr/>
    </dgm:pt>
    <dgm:pt modelId="{96F69326-9F5D-413C-94DA-375B903B24DB}" type="pres">
      <dgm:prSet presAssocID="{7F74060D-8B26-4A08-AA5B-A19CE0C5245E}" presName="boxAndChildren" presStyleCnt="0"/>
      <dgm:spPr/>
    </dgm:pt>
    <dgm:pt modelId="{682CBCEA-D5A9-4F00-BA7E-38C8BD7B14F6}" type="pres">
      <dgm:prSet presAssocID="{7F74060D-8B26-4A08-AA5B-A19CE0C5245E}" presName="parentTextBox" presStyleLbl="node1" presStyleIdx="0" presStyleCnt="3"/>
      <dgm:spPr/>
    </dgm:pt>
    <dgm:pt modelId="{C4E1994E-8A03-49EF-B5A5-022ADE4204E0}" type="pres">
      <dgm:prSet presAssocID="{F5672E3B-C0BA-4A5F-AAE2-A630EDB812A5}" presName="sp" presStyleCnt="0"/>
      <dgm:spPr/>
    </dgm:pt>
    <dgm:pt modelId="{E737E818-65EA-4E31-A7B6-6F125504521F}" type="pres">
      <dgm:prSet presAssocID="{6C3A079A-662D-4EEB-9182-E216688B492F}" presName="arrowAndChildren" presStyleCnt="0"/>
      <dgm:spPr/>
    </dgm:pt>
    <dgm:pt modelId="{A2D1C5A9-1C86-4E77-B1B4-FE6DDBC11EBF}" type="pres">
      <dgm:prSet presAssocID="{6C3A079A-662D-4EEB-9182-E216688B492F}" presName="parentTextArrow" presStyleLbl="node1" presStyleIdx="1" presStyleCnt="3"/>
      <dgm:spPr/>
    </dgm:pt>
    <dgm:pt modelId="{29BD1D4D-F4A7-4F52-888C-E8BD00D6A4D7}" type="pres">
      <dgm:prSet presAssocID="{DE377F01-824E-4A69-B364-1B2DBEA590AB}" presName="sp" presStyleCnt="0"/>
      <dgm:spPr/>
    </dgm:pt>
    <dgm:pt modelId="{B917F574-F425-4C12-835C-A85BFEBD3748}" type="pres">
      <dgm:prSet presAssocID="{0B1261BC-4C60-47D2-9156-1D65F24A1557}" presName="arrowAndChildren" presStyleCnt="0"/>
      <dgm:spPr/>
    </dgm:pt>
    <dgm:pt modelId="{FD3BC8AE-6F4E-408F-8CD7-5D5F72AC3F02}" type="pres">
      <dgm:prSet presAssocID="{0B1261BC-4C60-47D2-9156-1D65F24A1557}" presName="parentTextArrow" presStyleLbl="node1" presStyleIdx="2" presStyleCnt="3"/>
      <dgm:spPr/>
    </dgm:pt>
  </dgm:ptLst>
  <dgm:cxnLst>
    <dgm:cxn modelId="{25AE6A18-6128-42CE-AB55-5461DFE2F411}" type="presOf" srcId="{6C3A079A-662D-4EEB-9182-E216688B492F}" destId="{A2D1C5A9-1C86-4E77-B1B4-FE6DDBC11EBF}" srcOrd="0" destOrd="0" presId="urn:microsoft.com/office/officeart/2005/8/layout/process4"/>
    <dgm:cxn modelId="{E749767B-F0C8-4754-9EA9-6D610FF5A801}" type="presOf" srcId="{7F74060D-8B26-4A08-AA5B-A19CE0C5245E}" destId="{682CBCEA-D5A9-4F00-BA7E-38C8BD7B14F6}" srcOrd="0" destOrd="0" presId="urn:microsoft.com/office/officeart/2005/8/layout/process4"/>
    <dgm:cxn modelId="{0CA7FE80-7DB7-419E-BA9E-312DB22965F0}" type="presOf" srcId="{BDF43022-F138-4BB5-98FE-8ABA578CFEA6}" destId="{5EEA975E-35E9-4F35-8A71-1E7D82DFF765}" srcOrd="0" destOrd="0" presId="urn:microsoft.com/office/officeart/2005/8/layout/process4"/>
    <dgm:cxn modelId="{973DE093-4ED4-497D-8356-8AA071DE5978}" srcId="{BDF43022-F138-4BB5-98FE-8ABA578CFEA6}" destId="{6C3A079A-662D-4EEB-9182-E216688B492F}" srcOrd="1" destOrd="0" parTransId="{9F14C879-F462-43B9-B91F-28DA2860CC6B}" sibTransId="{F5672E3B-C0BA-4A5F-AAE2-A630EDB812A5}"/>
    <dgm:cxn modelId="{7A637C97-338C-48A1-999F-5F7B02CF9010}" type="presOf" srcId="{0B1261BC-4C60-47D2-9156-1D65F24A1557}" destId="{FD3BC8AE-6F4E-408F-8CD7-5D5F72AC3F02}" srcOrd="0" destOrd="0" presId="urn:microsoft.com/office/officeart/2005/8/layout/process4"/>
    <dgm:cxn modelId="{B385F0E7-89A3-446C-A985-D903866EE96D}" srcId="{BDF43022-F138-4BB5-98FE-8ABA578CFEA6}" destId="{7F74060D-8B26-4A08-AA5B-A19CE0C5245E}" srcOrd="2" destOrd="0" parTransId="{95A65444-98A2-43F9-8AF2-9107B99D58D4}" sibTransId="{A27EDF2F-C561-4842-8EB9-EB88F5A1590C}"/>
    <dgm:cxn modelId="{415A80F8-9FFB-4278-AAE2-6D235A699B51}" srcId="{BDF43022-F138-4BB5-98FE-8ABA578CFEA6}" destId="{0B1261BC-4C60-47D2-9156-1D65F24A1557}" srcOrd="0" destOrd="0" parTransId="{D37A98BD-3904-408D-B2FE-ACFF174124AA}" sibTransId="{DE377F01-824E-4A69-B364-1B2DBEA590AB}"/>
    <dgm:cxn modelId="{6E0BA5F9-0F8A-4893-B9F9-543E43597AB8}" type="presParOf" srcId="{5EEA975E-35E9-4F35-8A71-1E7D82DFF765}" destId="{96F69326-9F5D-413C-94DA-375B903B24DB}" srcOrd="0" destOrd="0" presId="urn:microsoft.com/office/officeart/2005/8/layout/process4"/>
    <dgm:cxn modelId="{A2F01B2C-874B-4017-B248-1862A52D1F4D}" type="presParOf" srcId="{96F69326-9F5D-413C-94DA-375B903B24DB}" destId="{682CBCEA-D5A9-4F00-BA7E-38C8BD7B14F6}" srcOrd="0" destOrd="0" presId="urn:microsoft.com/office/officeart/2005/8/layout/process4"/>
    <dgm:cxn modelId="{B94B57E7-CA44-4887-B4C1-EDD6B2E3893A}" type="presParOf" srcId="{5EEA975E-35E9-4F35-8A71-1E7D82DFF765}" destId="{C4E1994E-8A03-49EF-B5A5-022ADE4204E0}" srcOrd="1" destOrd="0" presId="urn:microsoft.com/office/officeart/2005/8/layout/process4"/>
    <dgm:cxn modelId="{31FAACC2-5B4E-49FE-9C69-AB1B1555FA96}" type="presParOf" srcId="{5EEA975E-35E9-4F35-8A71-1E7D82DFF765}" destId="{E737E818-65EA-4E31-A7B6-6F125504521F}" srcOrd="2" destOrd="0" presId="urn:microsoft.com/office/officeart/2005/8/layout/process4"/>
    <dgm:cxn modelId="{992585DE-AA68-426C-BCEA-E60A82AD8856}" type="presParOf" srcId="{E737E818-65EA-4E31-A7B6-6F125504521F}" destId="{A2D1C5A9-1C86-4E77-B1B4-FE6DDBC11EBF}" srcOrd="0" destOrd="0" presId="urn:microsoft.com/office/officeart/2005/8/layout/process4"/>
    <dgm:cxn modelId="{D188D5A6-69F0-4CA6-AB25-E3FDC6E31138}" type="presParOf" srcId="{5EEA975E-35E9-4F35-8A71-1E7D82DFF765}" destId="{29BD1D4D-F4A7-4F52-888C-E8BD00D6A4D7}" srcOrd="3" destOrd="0" presId="urn:microsoft.com/office/officeart/2005/8/layout/process4"/>
    <dgm:cxn modelId="{C53DDA85-E6EA-47A8-8606-5F95B7995D8B}" type="presParOf" srcId="{5EEA975E-35E9-4F35-8A71-1E7D82DFF765}" destId="{B917F574-F425-4C12-835C-A85BFEBD3748}" srcOrd="4" destOrd="0" presId="urn:microsoft.com/office/officeart/2005/8/layout/process4"/>
    <dgm:cxn modelId="{CAD3B001-3337-4D2B-A810-AB5BDC10A45D}" type="presParOf" srcId="{B917F574-F425-4C12-835C-A85BFEBD3748}" destId="{FD3BC8AE-6F4E-408F-8CD7-5D5F72AC3F02}"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777FD8A-9539-4E8A-9206-5BCEDCF323DC}" type="doc">
      <dgm:prSet loTypeId="urn:microsoft.com/office/officeart/2008/layout/LinedList" loCatId="list" qsTypeId="urn:microsoft.com/office/officeart/2005/8/quickstyle/simple1" qsCatId="simple" csTypeId="urn:microsoft.com/office/officeart/2005/8/colors/accent0_3" csCatId="mainScheme"/>
      <dgm:spPr/>
      <dgm:t>
        <a:bodyPr/>
        <a:lstStyle/>
        <a:p>
          <a:endParaRPr lang="en-US"/>
        </a:p>
      </dgm:t>
    </dgm:pt>
    <dgm:pt modelId="{4B155635-6EDD-4958-ADFC-C90C94BA136D}">
      <dgm:prSet/>
      <dgm:spPr/>
      <dgm:t>
        <a:bodyPr/>
        <a:lstStyle/>
        <a:p>
          <a:r>
            <a:rPr lang="es-ES" dirty="0"/>
            <a:t>Zona N de Misiones. Especie: </a:t>
          </a:r>
          <a:r>
            <a:rPr lang="es-ES" i="1" dirty="0"/>
            <a:t>Araucaria angustifolia</a:t>
          </a:r>
          <a:endParaRPr lang="en-US" dirty="0"/>
        </a:p>
      </dgm:t>
    </dgm:pt>
    <dgm:pt modelId="{35E0D961-33AB-401C-8C4B-EEB9DA26A363}" type="parTrans" cxnId="{A4B94797-33AB-43CA-8B49-F820C79F670B}">
      <dgm:prSet/>
      <dgm:spPr/>
      <dgm:t>
        <a:bodyPr/>
        <a:lstStyle/>
        <a:p>
          <a:endParaRPr lang="en-US"/>
        </a:p>
      </dgm:t>
    </dgm:pt>
    <dgm:pt modelId="{D296809A-7CE0-43D5-A09F-BA853A3E12FF}" type="sibTrans" cxnId="{A4B94797-33AB-43CA-8B49-F820C79F670B}">
      <dgm:prSet/>
      <dgm:spPr/>
      <dgm:t>
        <a:bodyPr/>
        <a:lstStyle/>
        <a:p>
          <a:endParaRPr lang="en-US"/>
        </a:p>
      </dgm:t>
    </dgm:pt>
    <dgm:pt modelId="{5CA9F755-BBCC-423F-A624-EA1DC3D10020}">
      <dgm:prSet/>
      <dgm:spPr/>
      <dgm:t>
        <a:bodyPr/>
        <a:lstStyle/>
        <a:p>
          <a:r>
            <a:rPr lang="es-ES" dirty="0"/>
            <a:t>Zona N de Misiones. Especie: </a:t>
          </a:r>
          <a:r>
            <a:rPr lang="es-ES" i="1" dirty="0" err="1"/>
            <a:t>Pinus</a:t>
          </a:r>
          <a:r>
            <a:rPr lang="es-ES" i="1" dirty="0"/>
            <a:t> </a:t>
          </a:r>
          <a:r>
            <a:rPr lang="es-ES" i="1" dirty="0" err="1"/>
            <a:t>sp</a:t>
          </a:r>
          <a:r>
            <a:rPr lang="es-ES" i="1" dirty="0"/>
            <a:t>. </a:t>
          </a:r>
          <a:endParaRPr lang="en-US" dirty="0"/>
        </a:p>
      </dgm:t>
    </dgm:pt>
    <dgm:pt modelId="{E1A69F19-876C-4D1C-BE0E-706B3755A1E4}" type="parTrans" cxnId="{04795356-6EF2-43F2-9910-2FB974D6EE01}">
      <dgm:prSet/>
      <dgm:spPr/>
      <dgm:t>
        <a:bodyPr/>
        <a:lstStyle/>
        <a:p>
          <a:endParaRPr lang="en-US"/>
        </a:p>
      </dgm:t>
    </dgm:pt>
    <dgm:pt modelId="{824AEBA6-8CBD-4719-8DD9-D956C1C9B0F4}" type="sibTrans" cxnId="{04795356-6EF2-43F2-9910-2FB974D6EE01}">
      <dgm:prSet/>
      <dgm:spPr/>
      <dgm:t>
        <a:bodyPr/>
        <a:lstStyle/>
        <a:p>
          <a:endParaRPr lang="en-US"/>
        </a:p>
      </dgm:t>
    </dgm:pt>
    <dgm:pt modelId="{F882955F-2554-4400-9CEB-FC0843786505}">
      <dgm:prSet/>
      <dgm:spPr/>
      <dgm:t>
        <a:bodyPr/>
        <a:lstStyle/>
        <a:p>
          <a:r>
            <a:rPr lang="es-ES" dirty="0"/>
            <a:t>Zona NE de Entre Ríos. Especie: </a:t>
          </a:r>
          <a:r>
            <a:rPr lang="es-ES" i="1" dirty="0" err="1"/>
            <a:t>Eucalyptus</a:t>
          </a:r>
          <a:r>
            <a:rPr lang="es-ES" i="1" dirty="0"/>
            <a:t> </a:t>
          </a:r>
          <a:r>
            <a:rPr lang="es-ES" i="1" dirty="0" err="1"/>
            <a:t>grandis</a:t>
          </a:r>
          <a:r>
            <a:rPr lang="es-ES" dirty="0"/>
            <a:t> </a:t>
          </a:r>
          <a:endParaRPr lang="en-US" dirty="0"/>
        </a:p>
      </dgm:t>
    </dgm:pt>
    <dgm:pt modelId="{EF3DD319-96AB-4F39-881A-44DB068B14B7}" type="parTrans" cxnId="{D6B57A25-E106-41ED-BE8D-88192E57B9D5}">
      <dgm:prSet/>
      <dgm:spPr/>
      <dgm:t>
        <a:bodyPr/>
        <a:lstStyle/>
        <a:p>
          <a:endParaRPr lang="en-US"/>
        </a:p>
      </dgm:t>
    </dgm:pt>
    <dgm:pt modelId="{61A25F10-EC59-4CF0-9A54-A9F3E6263A8F}" type="sibTrans" cxnId="{D6B57A25-E106-41ED-BE8D-88192E57B9D5}">
      <dgm:prSet/>
      <dgm:spPr/>
      <dgm:t>
        <a:bodyPr/>
        <a:lstStyle/>
        <a:p>
          <a:endParaRPr lang="en-US"/>
        </a:p>
      </dgm:t>
    </dgm:pt>
    <dgm:pt modelId="{8B6FEC67-4F2E-4428-8D51-E6134D793344}">
      <dgm:prSet/>
      <dgm:spPr/>
      <dgm:t>
        <a:bodyPr/>
        <a:lstStyle/>
        <a:p>
          <a:pPr rtl="0"/>
          <a:r>
            <a:rPr lang="es-ES" dirty="0"/>
            <a:t>Zona Departamento de General Donovan, Provincia de Chaco, y el Departamento de </a:t>
          </a:r>
          <a:r>
            <a:rPr lang="es-ES" dirty="0" err="1"/>
            <a:t>Atamisqui</a:t>
          </a:r>
          <a:r>
            <a:rPr lang="es-ES" dirty="0"/>
            <a:t>, Provincia de Santiago del Estero. Especie</a:t>
          </a:r>
          <a:r>
            <a:rPr lang="es-ES" dirty="0">
              <a:latin typeface="Calibri Light" panose="020F0302020204030204"/>
            </a:rPr>
            <a:t>: </a:t>
          </a:r>
          <a:r>
            <a:rPr lang="es-ES" i="0" dirty="0">
              <a:latin typeface="Calibri Light" panose="020F0302020204030204"/>
            </a:rPr>
            <a:t> </a:t>
          </a:r>
          <a:r>
            <a:rPr lang="es-ES" i="1" dirty="0"/>
            <a:t>Prosopis alba</a:t>
          </a:r>
          <a:endParaRPr lang="en-US" dirty="0"/>
        </a:p>
      </dgm:t>
    </dgm:pt>
    <dgm:pt modelId="{4570850A-82E3-40B1-8002-CEDEB4525771}" type="parTrans" cxnId="{93288F95-9BB4-48AB-9811-18DCB6D8081F}">
      <dgm:prSet/>
      <dgm:spPr/>
      <dgm:t>
        <a:bodyPr/>
        <a:lstStyle/>
        <a:p>
          <a:endParaRPr lang="en-US"/>
        </a:p>
      </dgm:t>
    </dgm:pt>
    <dgm:pt modelId="{8DCF808E-4C36-4BB7-9BB9-5F8F15E3645C}" type="sibTrans" cxnId="{93288F95-9BB4-48AB-9811-18DCB6D8081F}">
      <dgm:prSet/>
      <dgm:spPr/>
      <dgm:t>
        <a:bodyPr/>
        <a:lstStyle/>
        <a:p>
          <a:endParaRPr lang="en-US"/>
        </a:p>
      </dgm:t>
    </dgm:pt>
    <dgm:pt modelId="{A06C0F93-EB21-4332-809A-62E2DB9B65AD}" type="pres">
      <dgm:prSet presAssocID="{E777FD8A-9539-4E8A-9206-5BCEDCF323DC}" presName="vert0" presStyleCnt="0">
        <dgm:presLayoutVars>
          <dgm:dir/>
          <dgm:animOne val="branch"/>
          <dgm:animLvl val="lvl"/>
        </dgm:presLayoutVars>
      </dgm:prSet>
      <dgm:spPr/>
    </dgm:pt>
    <dgm:pt modelId="{7FE33E94-19DA-4559-B1A4-F2482C59CC8E}" type="pres">
      <dgm:prSet presAssocID="{4B155635-6EDD-4958-ADFC-C90C94BA136D}" presName="thickLine" presStyleLbl="alignNode1" presStyleIdx="0" presStyleCnt="4"/>
      <dgm:spPr/>
    </dgm:pt>
    <dgm:pt modelId="{70B04E01-DE36-4373-958E-B66AEA28A8B8}" type="pres">
      <dgm:prSet presAssocID="{4B155635-6EDD-4958-ADFC-C90C94BA136D}" presName="horz1" presStyleCnt="0"/>
      <dgm:spPr/>
    </dgm:pt>
    <dgm:pt modelId="{BA9A9259-58C6-4644-913E-3B7BEB88DC43}" type="pres">
      <dgm:prSet presAssocID="{4B155635-6EDD-4958-ADFC-C90C94BA136D}" presName="tx1" presStyleLbl="revTx" presStyleIdx="0" presStyleCnt="4"/>
      <dgm:spPr/>
    </dgm:pt>
    <dgm:pt modelId="{CC2A4CC9-8CC2-4998-8E88-7E4DA3DBAF67}" type="pres">
      <dgm:prSet presAssocID="{4B155635-6EDD-4958-ADFC-C90C94BA136D}" presName="vert1" presStyleCnt="0"/>
      <dgm:spPr/>
    </dgm:pt>
    <dgm:pt modelId="{23D77B6D-1AAF-4371-A385-0D8F5135B545}" type="pres">
      <dgm:prSet presAssocID="{5CA9F755-BBCC-423F-A624-EA1DC3D10020}" presName="thickLine" presStyleLbl="alignNode1" presStyleIdx="1" presStyleCnt="4"/>
      <dgm:spPr/>
    </dgm:pt>
    <dgm:pt modelId="{3B8B6C19-7021-49CB-A5D7-3A64AC3E7DE5}" type="pres">
      <dgm:prSet presAssocID="{5CA9F755-BBCC-423F-A624-EA1DC3D10020}" presName="horz1" presStyleCnt="0"/>
      <dgm:spPr/>
    </dgm:pt>
    <dgm:pt modelId="{CAFD2DE2-3130-4AD2-B076-5DFA38EEFC6A}" type="pres">
      <dgm:prSet presAssocID="{5CA9F755-BBCC-423F-A624-EA1DC3D10020}" presName="tx1" presStyleLbl="revTx" presStyleIdx="1" presStyleCnt="4"/>
      <dgm:spPr/>
    </dgm:pt>
    <dgm:pt modelId="{B8F92C65-244D-4C8D-90B5-2DF377127C1C}" type="pres">
      <dgm:prSet presAssocID="{5CA9F755-BBCC-423F-A624-EA1DC3D10020}" presName="vert1" presStyleCnt="0"/>
      <dgm:spPr/>
    </dgm:pt>
    <dgm:pt modelId="{F3FD77C5-D6ED-4B7A-8DA3-5F2A62649075}" type="pres">
      <dgm:prSet presAssocID="{F882955F-2554-4400-9CEB-FC0843786505}" presName="thickLine" presStyleLbl="alignNode1" presStyleIdx="2" presStyleCnt="4"/>
      <dgm:spPr/>
    </dgm:pt>
    <dgm:pt modelId="{338D75A5-04D6-46D8-BE0B-D562EFE603E7}" type="pres">
      <dgm:prSet presAssocID="{F882955F-2554-4400-9CEB-FC0843786505}" presName="horz1" presStyleCnt="0"/>
      <dgm:spPr/>
    </dgm:pt>
    <dgm:pt modelId="{1C1F2160-5FA9-42EA-A059-FDF65D4852A3}" type="pres">
      <dgm:prSet presAssocID="{F882955F-2554-4400-9CEB-FC0843786505}" presName="tx1" presStyleLbl="revTx" presStyleIdx="2" presStyleCnt="4"/>
      <dgm:spPr/>
    </dgm:pt>
    <dgm:pt modelId="{C2238702-FE4D-4368-8E03-A8465A8F39E8}" type="pres">
      <dgm:prSet presAssocID="{F882955F-2554-4400-9CEB-FC0843786505}" presName="vert1" presStyleCnt="0"/>
      <dgm:spPr/>
    </dgm:pt>
    <dgm:pt modelId="{3E509E85-B8F9-4230-957A-50DF6DCACAF6}" type="pres">
      <dgm:prSet presAssocID="{8B6FEC67-4F2E-4428-8D51-E6134D793344}" presName="thickLine" presStyleLbl="alignNode1" presStyleIdx="3" presStyleCnt="4"/>
      <dgm:spPr/>
    </dgm:pt>
    <dgm:pt modelId="{8D538B8A-4413-41FF-B99F-846E01B1A07E}" type="pres">
      <dgm:prSet presAssocID="{8B6FEC67-4F2E-4428-8D51-E6134D793344}" presName="horz1" presStyleCnt="0"/>
      <dgm:spPr/>
    </dgm:pt>
    <dgm:pt modelId="{111738DA-AD18-4B32-BACF-14086440C4DB}" type="pres">
      <dgm:prSet presAssocID="{8B6FEC67-4F2E-4428-8D51-E6134D793344}" presName="tx1" presStyleLbl="revTx" presStyleIdx="3" presStyleCnt="4"/>
      <dgm:spPr/>
    </dgm:pt>
    <dgm:pt modelId="{027DD98C-1398-4F02-8DBE-9A3DC020128D}" type="pres">
      <dgm:prSet presAssocID="{8B6FEC67-4F2E-4428-8D51-E6134D793344}" presName="vert1" presStyleCnt="0"/>
      <dgm:spPr/>
    </dgm:pt>
  </dgm:ptLst>
  <dgm:cxnLst>
    <dgm:cxn modelId="{D6B57A25-E106-41ED-BE8D-88192E57B9D5}" srcId="{E777FD8A-9539-4E8A-9206-5BCEDCF323DC}" destId="{F882955F-2554-4400-9CEB-FC0843786505}" srcOrd="2" destOrd="0" parTransId="{EF3DD319-96AB-4F39-881A-44DB068B14B7}" sibTransId="{61A25F10-EC59-4CF0-9A54-A9F3E6263A8F}"/>
    <dgm:cxn modelId="{A26F0C2D-B0D2-4F18-947B-C807E6AD6535}" type="presOf" srcId="{F882955F-2554-4400-9CEB-FC0843786505}" destId="{1C1F2160-5FA9-42EA-A059-FDF65D4852A3}" srcOrd="0" destOrd="0" presId="urn:microsoft.com/office/officeart/2008/layout/LinedList"/>
    <dgm:cxn modelId="{F61BA02D-CBF9-4ADB-9010-AF540A1737DC}" type="presOf" srcId="{E777FD8A-9539-4E8A-9206-5BCEDCF323DC}" destId="{A06C0F93-EB21-4332-809A-62E2DB9B65AD}" srcOrd="0" destOrd="0" presId="urn:microsoft.com/office/officeart/2008/layout/LinedList"/>
    <dgm:cxn modelId="{04795356-6EF2-43F2-9910-2FB974D6EE01}" srcId="{E777FD8A-9539-4E8A-9206-5BCEDCF323DC}" destId="{5CA9F755-BBCC-423F-A624-EA1DC3D10020}" srcOrd="1" destOrd="0" parTransId="{E1A69F19-876C-4D1C-BE0E-706B3755A1E4}" sibTransId="{824AEBA6-8CBD-4719-8DD9-D956C1C9B0F4}"/>
    <dgm:cxn modelId="{F8B3AC77-A73F-4475-8D2E-3C03C4B3B7EB}" type="presOf" srcId="{5CA9F755-BBCC-423F-A624-EA1DC3D10020}" destId="{CAFD2DE2-3130-4AD2-B076-5DFA38EEFC6A}" srcOrd="0" destOrd="0" presId="urn:microsoft.com/office/officeart/2008/layout/LinedList"/>
    <dgm:cxn modelId="{93288F95-9BB4-48AB-9811-18DCB6D8081F}" srcId="{E777FD8A-9539-4E8A-9206-5BCEDCF323DC}" destId="{8B6FEC67-4F2E-4428-8D51-E6134D793344}" srcOrd="3" destOrd="0" parTransId="{4570850A-82E3-40B1-8002-CEDEB4525771}" sibTransId="{8DCF808E-4C36-4BB7-9BB9-5F8F15E3645C}"/>
    <dgm:cxn modelId="{A4B94797-33AB-43CA-8B49-F820C79F670B}" srcId="{E777FD8A-9539-4E8A-9206-5BCEDCF323DC}" destId="{4B155635-6EDD-4958-ADFC-C90C94BA136D}" srcOrd="0" destOrd="0" parTransId="{35E0D961-33AB-401C-8C4B-EEB9DA26A363}" sibTransId="{D296809A-7CE0-43D5-A09F-BA853A3E12FF}"/>
    <dgm:cxn modelId="{4D934AA4-4AC2-46E9-BBB6-F7D5E871F3BA}" type="presOf" srcId="{4B155635-6EDD-4958-ADFC-C90C94BA136D}" destId="{BA9A9259-58C6-4644-913E-3B7BEB88DC43}" srcOrd="0" destOrd="0" presId="urn:microsoft.com/office/officeart/2008/layout/LinedList"/>
    <dgm:cxn modelId="{AF9811F4-09C8-413F-9955-1A3B26F9885E}" type="presOf" srcId="{8B6FEC67-4F2E-4428-8D51-E6134D793344}" destId="{111738DA-AD18-4B32-BACF-14086440C4DB}" srcOrd="0" destOrd="0" presId="urn:microsoft.com/office/officeart/2008/layout/LinedList"/>
    <dgm:cxn modelId="{A2C35EEB-7092-4BAB-80D6-EDBD2CD08C65}" type="presParOf" srcId="{A06C0F93-EB21-4332-809A-62E2DB9B65AD}" destId="{7FE33E94-19DA-4559-B1A4-F2482C59CC8E}" srcOrd="0" destOrd="0" presId="urn:microsoft.com/office/officeart/2008/layout/LinedList"/>
    <dgm:cxn modelId="{80801EA1-72E6-4DCE-B0C3-961E4BDF58D5}" type="presParOf" srcId="{A06C0F93-EB21-4332-809A-62E2DB9B65AD}" destId="{70B04E01-DE36-4373-958E-B66AEA28A8B8}" srcOrd="1" destOrd="0" presId="urn:microsoft.com/office/officeart/2008/layout/LinedList"/>
    <dgm:cxn modelId="{D517E673-389B-4E85-A087-665611089EA5}" type="presParOf" srcId="{70B04E01-DE36-4373-958E-B66AEA28A8B8}" destId="{BA9A9259-58C6-4644-913E-3B7BEB88DC43}" srcOrd="0" destOrd="0" presId="urn:microsoft.com/office/officeart/2008/layout/LinedList"/>
    <dgm:cxn modelId="{3A9E8475-F8C6-486C-B962-D87A58A80C33}" type="presParOf" srcId="{70B04E01-DE36-4373-958E-B66AEA28A8B8}" destId="{CC2A4CC9-8CC2-4998-8E88-7E4DA3DBAF67}" srcOrd="1" destOrd="0" presId="urn:microsoft.com/office/officeart/2008/layout/LinedList"/>
    <dgm:cxn modelId="{DF5CEAE8-7267-4DAA-B510-C4BC6ADACA81}" type="presParOf" srcId="{A06C0F93-EB21-4332-809A-62E2DB9B65AD}" destId="{23D77B6D-1AAF-4371-A385-0D8F5135B545}" srcOrd="2" destOrd="0" presId="urn:microsoft.com/office/officeart/2008/layout/LinedList"/>
    <dgm:cxn modelId="{8A41161A-2407-4B56-8D7F-350ADC2FE0E5}" type="presParOf" srcId="{A06C0F93-EB21-4332-809A-62E2DB9B65AD}" destId="{3B8B6C19-7021-49CB-A5D7-3A64AC3E7DE5}" srcOrd="3" destOrd="0" presId="urn:microsoft.com/office/officeart/2008/layout/LinedList"/>
    <dgm:cxn modelId="{E4EE7242-0682-4D98-A6C7-B17EC3237225}" type="presParOf" srcId="{3B8B6C19-7021-49CB-A5D7-3A64AC3E7DE5}" destId="{CAFD2DE2-3130-4AD2-B076-5DFA38EEFC6A}" srcOrd="0" destOrd="0" presId="urn:microsoft.com/office/officeart/2008/layout/LinedList"/>
    <dgm:cxn modelId="{EE934012-395C-413B-A568-F97B7D425FC2}" type="presParOf" srcId="{3B8B6C19-7021-49CB-A5D7-3A64AC3E7DE5}" destId="{B8F92C65-244D-4C8D-90B5-2DF377127C1C}" srcOrd="1" destOrd="0" presId="urn:microsoft.com/office/officeart/2008/layout/LinedList"/>
    <dgm:cxn modelId="{2E5CA405-1F00-45B9-B7F1-72545AF17648}" type="presParOf" srcId="{A06C0F93-EB21-4332-809A-62E2DB9B65AD}" destId="{F3FD77C5-D6ED-4B7A-8DA3-5F2A62649075}" srcOrd="4" destOrd="0" presId="urn:microsoft.com/office/officeart/2008/layout/LinedList"/>
    <dgm:cxn modelId="{8C7383FB-4315-429A-9C3E-A29EEC508102}" type="presParOf" srcId="{A06C0F93-EB21-4332-809A-62E2DB9B65AD}" destId="{338D75A5-04D6-46D8-BE0B-D562EFE603E7}" srcOrd="5" destOrd="0" presId="urn:microsoft.com/office/officeart/2008/layout/LinedList"/>
    <dgm:cxn modelId="{9B84B64D-14EC-4551-B782-336C3E8F15D1}" type="presParOf" srcId="{338D75A5-04D6-46D8-BE0B-D562EFE603E7}" destId="{1C1F2160-5FA9-42EA-A059-FDF65D4852A3}" srcOrd="0" destOrd="0" presId="urn:microsoft.com/office/officeart/2008/layout/LinedList"/>
    <dgm:cxn modelId="{486378D6-0BFA-4E79-B6D6-4EFCB825F628}" type="presParOf" srcId="{338D75A5-04D6-46D8-BE0B-D562EFE603E7}" destId="{C2238702-FE4D-4368-8E03-A8465A8F39E8}" srcOrd="1" destOrd="0" presId="urn:microsoft.com/office/officeart/2008/layout/LinedList"/>
    <dgm:cxn modelId="{E2D892C4-AE75-49E1-8A93-67557C66F3B6}" type="presParOf" srcId="{A06C0F93-EB21-4332-809A-62E2DB9B65AD}" destId="{3E509E85-B8F9-4230-957A-50DF6DCACAF6}" srcOrd="6" destOrd="0" presId="urn:microsoft.com/office/officeart/2008/layout/LinedList"/>
    <dgm:cxn modelId="{931192F8-15C6-4B78-ABFA-E9478FFF8196}" type="presParOf" srcId="{A06C0F93-EB21-4332-809A-62E2DB9B65AD}" destId="{8D538B8A-4413-41FF-B99F-846E01B1A07E}" srcOrd="7" destOrd="0" presId="urn:microsoft.com/office/officeart/2008/layout/LinedList"/>
    <dgm:cxn modelId="{69F94E2E-77D7-4022-BF2B-C581A636270A}" type="presParOf" srcId="{8D538B8A-4413-41FF-B99F-846E01B1A07E}" destId="{111738DA-AD18-4B32-BACF-14086440C4DB}" srcOrd="0" destOrd="0" presId="urn:microsoft.com/office/officeart/2008/layout/LinedList"/>
    <dgm:cxn modelId="{82BAB5EB-C753-4343-B9E0-0B85589194DE}" type="presParOf" srcId="{8D538B8A-4413-41FF-B99F-846E01B1A07E}" destId="{027DD98C-1398-4F02-8DBE-9A3DC020128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10DF60-39F7-43BE-8EF1-51C38E283D0A}">
      <dsp:nvSpPr>
        <dsp:cNvPr id="0" name=""/>
        <dsp:cNvSpPr/>
      </dsp:nvSpPr>
      <dsp:spPr>
        <a:xfrm>
          <a:off x="0" y="0"/>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96B59B-E634-4300-8298-FA6985A14434}">
      <dsp:nvSpPr>
        <dsp:cNvPr id="0" name=""/>
        <dsp:cNvSpPr/>
      </dsp:nvSpPr>
      <dsp:spPr>
        <a:xfrm>
          <a:off x="0" y="0"/>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ES_tradnl" sz="2800" kern="1200"/>
            <a:t>Definiciones</a:t>
          </a:r>
          <a:endParaRPr lang="en-US" sz="2800" kern="1200"/>
        </a:p>
      </dsp:txBody>
      <dsp:txXfrm>
        <a:off x="0" y="0"/>
        <a:ext cx="6797675" cy="1412477"/>
      </dsp:txXfrm>
    </dsp:sp>
    <dsp:sp modelId="{59BB36B4-6E84-4B26-8C00-21CF39746960}">
      <dsp:nvSpPr>
        <dsp:cNvPr id="0" name=""/>
        <dsp:cNvSpPr/>
      </dsp:nvSpPr>
      <dsp:spPr>
        <a:xfrm>
          <a:off x="0" y="1412478"/>
          <a:ext cx="6797675"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D05CEF-4A90-4F28-B906-0BC070CC8EA6}">
      <dsp:nvSpPr>
        <dsp:cNvPr id="0" name=""/>
        <dsp:cNvSpPr/>
      </dsp:nvSpPr>
      <dsp:spPr>
        <a:xfrm>
          <a:off x="0" y="1412477"/>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ES_tradnl" sz="2800" kern="1200"/>
            <a:t>Objeto de estudio. El rodal y el bosque. Rol de la silvicultura en el Manejo Forestal a nivel de Bosque </a:t>
          </a:r>
          <a:endParaRPr lang="en-US" sz="2800" kern="1200"/>
        </a:p>
      </dsp:txBody>
      <dsp:txXfrm>
        <a:off x="0" y="1412477"/>
        <a:ext cx="6797675" cy="1412477"/>
      </dsp:txXfrm>
    </dsp:sp>
    <dsp:sp modelId="{44929797-DD91-4148-9BC5-CF4E87AE86E3}">
      <dsp:nvSpPr>
        <dsp:cNvPr id="0" name=""/>
        <dsp:cNvSpPr/>
      </dsp:nvSpPr>
      <dsp:spPr>
        <a:xfrm>
          <a:off x="0" y="2824956"/>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B8511D-E8AD-49E5-950E-025DE73A7334}">
      <dsp:nvSpPr>
        <dsp:cNvPr id="0" name=""/>
        <dsp:cNvSpPr/>
      </dsp:nvSpPr>
      <dsp:spPr>
        <a:xfrm>
          <a:off x="0" y="2824955"/>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ES_tradnl" sz="2800" kern="1200"/>
            <a:t>Objetivos de la Silvicultura</a:t>
          </a:r>
          <a:endParaRPr lang="en-US" sz="2800" kern="1200"/>
        </a:p>
      </dsp:txBody>
      <dsp:txXfrm>
        <a:off x="0" y="2824955"/>
        <a:ext cx="6797675" cy="1412477"/>
      </dsp:txXfrm>
    </dsp:sp>
    <dsp:sp modelId="{5EEAD14B-E3DD-4050-9343-F370BF734001}">
      <dsp:nvSpPr>
        <dsp:cNvPr id="0" name=""/>
        <dsp:cNvSpPr/>
      </dsp:nvSpPr>
      <dsp:spPr>
        <a:xfrm>
          <a:off x="0" y="4237434"/>
          <a:ext cx="6797675" cy="0"/>
        </a:xfrm>
        <a:prstGeom prst="line">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AAA268-3F5D-4789-A32F-82C22816A58C}">
      <dsp:nvSpPr>
        <dsp:cNvPr id="0" name=""/>
        <dsp:cNvSpPr/>
      </dsp:nvSpPr>
      <dsp:spPr>
        <a:xfrm>
          <a:off x="0" y="4237433"/>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ES_tradnl" sz="2800" kern="1200"/>
            <a:t>Relación con otras disciplinas </a:t>
          </a:r>
          <a:endParaRPr lang="en-US" sz="2800" kern="1200"/>
        </a:p>
      </dsp:txBody>
      <dsp:txXfrm>
        <a:off x="0" y="4237433"/>
        <a:ext cx="6797675" cy="14124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DB6827-DEF7-4F52-A365-32E46E8DCCDE}">
      <dsp:nvSpPr>
        <dsp:cNvPr id="0" name=""/>
        <dsp:cNvSpPr/>
      </dsp:nvSpPr>
      <dsp:spPr>
        <a:xfrm>
          <a:off x="1330" y="80241"/>
          <a:ext cx="4670492" cy="296576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9A1F51-39B2-4A1D-A192-83BCA3D93366}">
      <dsp:nvSpPr>
        <dsp:cNvPr id="0" name=""/>
        <dsp:cNvSpPr/>
      </dsp:nvSpPr>
      <dsp:spPr>
        <a:xfrm>
          <a:off x="520274" y="573237"/>
          <a:ext cx="4670492" cy="2965762"/>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s-ES" sz="4600" kern="1200"/>
            <a:t>•Manejo Forestal (producción del bosque)</a:t>
          </a:r>
          <a:endParaRPr lang="en-US" sz="4600" kern="1200"/>
        </a:p>
      </dsp:txBody>
      <dsp:txXfrm>
        <a:off x="607138" y="660101"/>
        <a:ext cx="4496764" cy="2792034"/>
      </dsp:txXfrm>
    </dsp:sp>
    <dsp:sp modelId="{54632387-A419-46EB-A83C-C600ABC747CA}">
      <dsp:nvSpPr>
        <dsp:cNvPr id="0" name=""/>
        <dsp:cNvSpPr/>
      </dsp:nvSpPr>
      <dsp:spPr>
        <a:xfrm>
          <a:off x="5709710" y="80241"/>
          <a:ext cx="4670492" cy="296576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5C728A-99A0-4C2B-A2F2-143C729F832A}">
      <dsp:nvSpPr>
        <dsp:cNvPr id="0" name=""/>
        <dsp:cNvSpPr/>
      </dsp:nvSpPr>
      <dsp:spPr>
        <a:xfrm>
          <a:off x="6228653" y="573237"/>
          <a:ext cx="4670492" cy="2965762"/>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s-ES" sz="4600" kern="1200"/>
            <a:t>•Silvicultura (producción del rodal) </a:t>
          </a:r>
          <a:endParaRPr lang="en-US" sz="4600" kern="1200"/>
        </a:p>
      </dsp:txBody>
      <dsp:txXfrm>
        <a:off x="6315517" y="660101"/>
        <a:ext cx="4496764" cy="27920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9A86D8-CFEB-4DB7-B11E-CBD964515474}">
      <dsp:nvSpPr>
        <dsp:cNvPr id="0" name=""/>
        <dsp:cNvSpPr/>
      </dsp:nvSpPr>
      <dsp:spPr>
        <a:xfrm>
          <a:off x="0" y="3410021"/>
          <a:ext cx="6797675" cy="223734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s-ES" sz="1900" kern="1200"/>
            <a:t>•La  Administración de la empresa propietaria de un Establecimiento Forestal ha tomado la decisión de desarrollar el área forestal con fines productivos. El patrimonio de la empresa es un predio de 2.000 ha de tierras en el NO de la Provincia de Misiones, de las cuales 1.500 ha son aptas para forestación. Para la ejecución de esta decisión se plantea el siguiente esquema de planificación. </a:t>
          </a:r>
          <a:endParaRPr lang="en-US" sz="1900" kern="1200"/>
        </a:p>
      </dsp:txBody>
      <dsp:txXfrm>
        <a:off x="0" y="3410021"/>
        <a:ext cx="6797675" cy="2237343"/>
      </dsp:txXfrm>
    </dsp:sp>
    <dsp:sp modelId="{FD3BC8AE-6F4E-408F-8CD7-5D5F72AC3F02}">
      <dsp:nvSpPr>
        <dsp:cNvPr id="0" name=""/>
        <dsp:cNvSpPr/>
      </dsp:nvSpPr>
      <dsp:spPr>
        <a:xfrm rot="10800000">
          <a:off x="0" y="2547"/>
          <a:ext cx="6797675" cy="3441033"/>
        </a:xfrm>
        <a:prstGeom prst="upArrowCallout">
          <a:avLst/>
        </a:prstGeom>
        <a:solidFill>
          <a:schemeClr val="accent2">
            <a:hueOff val="3240090"/>
            <a:satOff val="451"/>
            <a:lumOff val="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s-ES" sz="1900" b="1" kern="1200"/>
            <a:t>Situación problema a resolver </a:t>
          </a:r>
          <a:endParaRPr lang="en-US" sz="1900" kern="1200"/>
        </a:p>
      </dsp:txBody>
      <dsp:txXfrm rot="10800000">
        <a:off x="0" y="2547"/>
        <a:ext cx="6797675" cy="22358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9A86D8-CFEB-4DB7-B11E-CBD964515474}">
      <dsp:nvSpPr>
        <dsp:cNvPr id="0" name=""/>
        <dsp:cNvSpPr/>
      </dsp:nvSpPr>
      <dsp:spPr>
        <a:xfrm>
          <a:off x="0" y="3410021"/>
          <a:ext cx="6797675" cy="223734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rtl="0">
            <a:lnSpc>
              <a:spcPct val="90000"/>
            </a:lnSpc>
            <a:spcBef>
              <a:spcPct val="0"/>
            </a:spcBef>
            <a:spcAft>
              <a:spcPct val="35000"/>
            </a:spcAft>
            <a:buNone/>
          </a:pPr>
          <a:r>
            <a:rPr lang="es-ES" sz="1900" kern="1200">
              <a:latin typeface="Calibri"/>
              <a:cs typeface="Calibri"/>
            </a:rPr>
            <a:t>La unidad de manejo forestal (UMF) será destinada a la producción sostenida de madera comercial principalmente con destino a molienda y aserrado. En esta primera etapa del proyecto se plantea elaborar la planificación a nivel de rodal (Planificación Silvícola), dejando para una segunda etapa la planificación a nivel de Unidad de Manejo para la producción sostenida. </a:t>
          </a:r>
          <a:endParaRPr lang="en-US" sz="1900" kern="1200">
            <a:latin typeface="Calibri"/>
            <a:cs typeface="Calibri"/>
          </a:endParaRPr>
        </a:p>
      </dsp:txBody>
      <dsp:txXfrm>
        <a:off x="0" y="3410021"/>
        <a:ext cx="6797675" cy="2237343"/>
      </dsp:txXfrm>
    </dsp:sp>
    <dsp:sp modelId="{FD3BC8AE-6F4E-408F-8CD7-5D5F72AC3F02}">
      <dsp:nvSpPr>
        <dsp:cNvPr id="0" name=""/>
        <dsp:cNvSpPr/>
      </dsp:nvSpPr>
      <dsp:spPr>
        <a:xfrm rot="10800000">
          <a:off x="0" y="2547"/>
          <a:ext cx="6797675" cy="3441033"/>
        </a:xfrm>
        <a:prstGeom prst="upArrowCallout">
          <a:avLst/>
        </a:prstGeom>
        <a:solidFill>
          <a:schemeClr val="accent2">
            <a:hueOff val="3240090"/>
            <a:satOff val="451"/>
            <a:lumOff val="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s-ES" sz="1900" b="1" kern="1200">
              <a:latin typeface="Calibri Light" panose="020F0302020204030204"/>
            </a:rPr>
            <a:t>Objetivos</a:t>
          </a:r>
          <a:endParaRPr lang="en-US" sz="1900" kern="1200"/>
        </a:p>
      </dsp:txBody>
      <dsp:txXfrm rot="10800000">
        <a:off x="0" y="2547"/>
        <a:ext cx="6797675" cy="22358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2CBCEA-D5A9-4F00-BA7E-38C8BD7B14F6}">
      <dsp:nvSpPr>
        <dsp:cNvPr id="0" name=""/>
        <dsp:cNvSpPr/>
      </dsp:nvSpPr>
      <dsp:spPr>
        <a:xfrm>
          <a:off x="0" y="4252987"/>
          <a:ext cx="6797675" cy="139592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l" defTabSz="1066800" rtl="0">
            <a:lnSpc>
              <a:spcPct val="90000"/>
            </a:lnSpc>
            <a:spcBef>
              <a:spcPct val="0"/>
            </a:spcBef>
            <a:spcAft>
              <a:spcPct val="35000"/>
            </a:spcAft>
            <a:buNone/>
          </a:pPr>
          <a:r>
            <a:rPr lang="es-ES" sz="2400" kern="1200">
              <a:latin typeface="Calibri"/>
              <a:cs typeface="Calibri"/>
            </a:rPr>
            <a:t> 4.  Sistema Silvicultural. Rodal objetivo. Tratamientos intermedios. Manejo de la densidad.  Criterio de Cortabilidad   </a:t>
          </a:r>
          <a:endParaRPr lang="es-ES" sz="2400" kern="1200"/>
        </a:p>
      </dsp:txBody>
      <dsp:txXfrm>
        <a:off x="0" y="4252987"/>
        <a:ext cx="6797675" cy="1395925"/>
      </dsp:txXfrm>
    </dsp:sp>
    <dsp:sp modelId="{A2D1C5A9-1C86-4E77-B1B4-FE6DDBC11EBF}">
      <dsp:nvSpPr>
        <dsp:cNvPr id="0" name=""/>
        <dsp:cNvSpPr/>
      </dsp:nvSpPr>
      <dsp:spPr>
        <a:xfrm rot="10800000">
          <a:off x="0" y="2126993"/>
          <a:ext cx="6797675" cy="2146933"/>
        </a:xfrm>
        <a:prstGeom prst="upArrowCallout">
          <a:avLst/>
        </a:prstGeom>
        <a:solidFill>
          <a:schemeClr val="accent2">
            <a:hueOff val="1620045"/>
            <a:satOff val="225"/>
            <a:lumOff val="19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l" defTabSz="1066800" rtl="0">
            <a:lnSpc>
              <a:spcPct val="90000"/>
            </a:lnSpc>
            <a:spcBef>
              <a:spcPct val="0"/>
            </a:spcBef>
            <a:spcAft>
              <a:spcPct val="35000"/>
            </a:spcAft>
            <a:buNone/>
          </a:pPr>
          <a:r>
            <a:rPr lang="es-ES" sz="2400" kern="1200">
              <a:latin typeface="Calibri"/>
              <a:cs typeface="Calibri"/>
            </a:rPr>
            <a:t>1. Elección de la especie 2. Producción de plantas 3. Técnicas de establecimiento</a:t>
          </a:r>
          <a:endParaRPr lang="es-ES" sz="2400" kern="1200">
            <a:latin typeface="Calibri Light" panose="020F0302020204030204"/>
            <a:cs typeface="Calibri Light" panose="020F0302020204030204"/>
          </a:endParaRPr>
        </a:p>
      </dsp:txBody>
      <dsp:txXfrm rot="10800000">
        <a:off x="0" y="2126993"/>
        <a:ext cx="6797675" cy="1395013"/>
      </dsp:txXfrm>
    </dsp:sp>
    <dsp:sp modelId="{FD3BC8AE-6F4E-408F-8CD7-5D5F72AC3F02}">
      <dsp:nvSpPr>
        <dsp:cNvPr id="0" name=""/>
        <dsp:cNvSpPr/>
      </dsp:nvSpPr>
      <dsp:spPr>
        <a:xfrm rot="10800000">
          <a:off x="0" y="998"/>
          <a:ext cx="6797675" cy="2146933"/>
        </a:xfrm>
        <a:prstGeom prst="upArrowCallout">
          <a:avLst/>
        </a:prstGeom>
        <a:solidFill>
          <a:schemeClr val="accent2">
            <a:hueOff val="3240090"/>
            <a:satOff val="451"/>
            <a:lumOff val="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0">
            <a:lnSpc>
              <a:spcPct val="100000"/>
            </a:lnSpc>
            <a:spcBef>
              <a:spcPct val="0"/>
            </a:spcBef>
            <a:spcAft>
              <a:spcPct val="35000"/>
            </a:spcAft>
            <a:buNone/>
          </a:pPr>
          <a:r>
            <a:rPr lang="es-ES" sz="2400" b="1" kern="1200">
              <a:latin typeface="Calibri Light" panose="020F0302020204030204"/>
            </a:rPr>
            <a:t>Planificacion silvícola</a:t>
          </a:r>
          <a:endParaRPr lang="en-US" sz="2400" b="0" i="0" u="none" strike="noStrike" kern="1200" cap="none" baseline="0" noProof="0">
            <a:solidFill>
              <a:srgbClr val="010000"/>
            </a:solidFill>
            <a:latin typeface="Calibri Light" panose="020F0302020204030204"/>
            <a:cs typeface="Calibri Light"/>
          </a:endParaRPr>
        </a:p>
      </dsp:txBody>
      <dsp:txXfrm rot="10800000">
        <a:off x="0" y="998"/>
        <a:ext cx="6797675" cy="139501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E33E94-19DA-4559-B1A4-F2482C59CC8E}">
      <dsp:nvSpPr>
        <dsp:cNvPr id="0" name=""/>
        <dsp:cNvSpPr/>
      </dsp:nvSpPr>
      <dsp:spPr>
        <a:xfrm>
          <a:off x="0" y="0"/>
          <a:ext cx="6797675"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9A9259-58C6-4644-913E-3B7BEB88DC43}">
      <dsp:nvSpPr>
        <dsp:cNvPr id="0" name=""/>
        <dsp:cNvSpPr/>
      </dsp:nvSpPr>
      <dsp:spPr>
        <a:xfrm>
          <a:off x="0" y="0"/>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dirty="0"/>
            <a:t>Zona N de Misiones. Especie: </a:t>
          </a:r>
          <a:r>
            <a:rPr lang="es-ES" sz="2400" i="1" kern="1200" dirty="0"/>
            <a:t>Araucaria angustifolia</a:t>
          </a:r>
          <a:endParaRPr lang="en-US" sz="2400" kern="1200" dirty="0"/>
        </a:p>
      </dsp:txBody>
      <dsp:txXfrm>
        <a:off x="0" y="0"/>
        <a:ext cx="6797675" cy="1412477"/>
      </dsp:txXfrm>
    </dsp:sp>
    <dsp:sp modelId="{23D77B6D-1AAF-4371-A385-0D8F5135B545}">
      <dsp:nvSpPr>
        <dsp:cNvPr id="0" name=""/>
        <dsp:cNvSpPr/>
      </dsp:nvSpPr>
      <dsp:spPr>
        <a:xfrm>
          <a:off x="0" y="1412478"/>
          <a:ext cx="6797675"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FD2DE2-3130-4AD2-B076-5DFA38EEFC6A}">
      <dsp:nvSpPr>
        <dsp:cNvPr id="0" name=""/>
        <dsp:cNvSpPr/>
      </dsp:nvSpPr>
      <dsp:spPr>
        <a:xfrm>
          <a:off x="0" y="1412477"/>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dirty="0"/>
            <a:t>Zona N de Misiones. Especie: </a:t>
          </a:r>
          <a:r>
            <a:rPr lang="es-ES" sz="2400" i="1" kern="1200" dirty="0" err="1"/>
            <a:t>Pinus</a:t>
          </a:r>
          <a:r>
            <a:rPr lang="es-ES" sz="2400" i="1" kern="1200" dirty="0"/>
            <a:t> </a:t>
          </a:r>
          <a:r>
            <a:rPr lang="es-ES" sz="2400" i="1" kern="1200" dirty="0" err="1"/>
            <a:t>sp</a:t>
          </a:r>
          <a:r>
            <a:rPr lang="es-ES" sz="2400" i="1" kern="1200" dirty="0"/>
            <a:t>. </a:t>
          </a:r>
          <a:endParaRPr lang="en-US" sz="2400" kern="1200" dirty="0"/>
        </a:p>
      </dsp:txBody>
      <dsp:txXfrm>
        <a:off x="0" y="1412477"/>
        <a:ext cx="6797675" cy="1412477"/>
      </dsp:txXfrm>
    </dsp:sp>
    <dsp:sp modelId="{F3FD77C5-D6ED-4B7A-8DA3-5F2A62649075}">
      <dsp:nvSpPr>
        <dsp:cNvPr id="0" name=""/>
        <dsp:cNvSpPr/>
      </dsp:nvSpPr>
      <dsp:spPr>
        <a:xfrm>
          <a:off x="0" y="2824956"/>
          <a:ext cx="6797675"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1F2160-5FA9-42EA-A059-FDF65D4852A3}">
      <dsp:nvSpPr>
        <dsp:cNvPr id="0" name=""/>
        <dsp:cNvSpPr/>
      </dsp:nvSpPr>
      <dsp:spPr>
        <a:xfrm>
          <a:off x="0" y="2824955"/>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dirty="0"/>
            <a:t>Zona NE de Entre Ríos. Especie: </a:t>
          </a:r>
          <a:r>
            <a:rPr lang="es-ES" sz="2400" i="1" kern="1200" dirty="0" err="1"/>
            <a:t>Eucalyptus</a:t>
          </a:r>
          <a:r>
            <a:rPr lang="es-ES" sz="2400" i="1" kern="1200" dirty="0"/>
            <a:t> </a:t>
          </a:r>
          <a:r>
            <a:rPr lang="es-ES" sz="2400" i="1" kern="1200" dirty="0" err="1"/>
            <a:t>grandis</a:t>
          </a:r>
          <a:r>
            <a:rPr lang="es-ES" sz="2400" kern="1200" dirty="0"/>
            <a:t> </a:t>
          </a:r>
          <a:endParaRPr lang="en-US" sz="2400" kern="1200" dirty="0"/>
        </a:p>
      </dsp:txBody>
      <dsp:txXfrm>
        <a:off x="0" y="2824955"/>
        <a:ext cx="6797675" cy="1412477"/>
      </dsp:txXfrm>
    </dsp:sp>
    <dsp:sp modelId="{3E509E85-B8F9-4230-957A-50DF6DCACAF6}">
      <dsp:nvSpPr>
        <dsp:cNvPr id="0" name=""/>
        <dsp:cNvSpPr/>
      </dsp:nvSpPr>
      <dsp:spPr>
        <a:xfrm>
          <a:off x="0" y="4237434"/>
          <a:ext cx="6797675"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1738DA-AD18-4B32-BACF-14086440C4DB}">
      <dsp:nvSpPr>
        <dsp:cNvPr id="0" name=""/>
        <dsp:cNvSpPr/>
      </dsp:nvSpPr>
      <dsp:spPr>
        <a:xfrm>
          <a:off x="0" y="4237433"/>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s-ES" sz="2400" kern="1200" dirty="0"/>
            <a:t>Zona Departamento de General Donovan, Provincia de Chaco, y el Departamento de </a:t>
          </a:r>
          <a:r>
            <a:rPr lang="es-ES" sz="2400" kern="1200" dirty="0" err="1"/>
            <a:t>Atamisqui</a:t>
          </a:r>
          <a:r>
            <a:rPr lang="es-ES" sz="2400" kern="1200" dirty="0"/>
            <a:t>, Provincia de Santiago del Estero. Especie</a:t>
          </a:r>
          <a:r>
            <a:rPr lang="es-ES" sz="2400" kern="1200" dirty="0">
              <a:latin typeface="Calibri Light" panose="020F0302020204030204"/>
            </a:rPr>
            <a:t>: </a:t>
          </a:r>
          <a:r>
            <a:rPr lang="es-ES" sz="2400" i="0" kern="1200" dirty="0">
              <a:latin typeface="Calibri Light" panose="020F0302020204030204"/>
            </a:rPr>
            <a:t> </a:t>
          </a:r>
          <a:r>
            <a:rPr lang="es-ES" sz="2400" i="1" kern="1200" dirty="0"/>
            <a:t>Prosopis alba</a:t>
          </a:r>
          <a:endParaRPr lang="en-US" sz="2400" kern="1200" dirty="0"/>
        </a:p>
      </dsp:txBody>
      <dsp:txXfrm>
        <a:off x="0" y="4237433"/>
        <a:ext cx="6797675" cy="141247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A069CB8-F204-4D06-B913-C5A26A89888A}" type="datetimeFigureOut">
              <a:rPr lang="en-US" dirty="0"/>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9274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B6E300-0A13-4A81-945A-7333C271A069}" type="datetimeFigureOut">
              <a:rPr lang="en-US" dirty="0"/>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a:p>
        </p:txBody>
      </p:sp>
    </p:spTree>
    <p:extLst>
      <p:ext uri="{BB962C8B-B14F-4D97-AF65-F5344CB8AC3E}">
        <p14:creationId xmlns:p14="http://schemas.microsoft.com/office/powerpoint/2010/main" val="3967578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671962-1EA4-46E7-BCB0-F36CE46D1A59}" type="datetimeFigureOut">
              <a:rPr lang="en-US" dirty="0"/>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a:p>
        </p:txBody>
      </p:sp>
    </p:spTree>
    <p:extLst>
      <p:ext uri="{BB962C8B-B14F-4D97-AF65-F5344CB8AC3E}">
        <p14:creationId xmlns:p14="http://schemas.microsoft.com/office/powerpoint/2010/main" val="1575006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40771E8B-6CA5-40B2-8038-0E112F3DAC1C}" type="datetimeFigureOut">
              <a:rPr lang="es-ES" smtClean="0"/>
              <a:t>04/08/2020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2288191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40771E8B-6CA5-40B2-8038-0E112F3DAC1C}" type="datetimeFigureOut">
              <a:rPr lang="es-ES" smtClean="0"/>
              <a:t>04/08/2020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3398174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40771E8B-6CA5-40B2-8038-0E112F3DAC1C}" type="datetimeFigureOut">
              <a:rPr lang="es-ES" smtClean="0"/>
              <a:t>04/08/2020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23397005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40771E8B-6CA5-40B2-8038-0E112F3DAC1C}" type="datetimeFigureOut">
              <a:rPr lang="es-ES" smtClean="0"/>
              <a:t>04/08/2020</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979029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40771E8B-6CA5-40B2-8038-0E112F3DAC1C}" type="datetimeFigureOut">
              <a:rPr lang="es-ES" smtClean="0"/>
              <a:t>04/08/2020</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1752394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40771E8B-6CA5-40B2-8038-0E112F3DAC1C}" type="datetimeFigureOut">
              <a:rPr lang="es-ES" smtClean="0"/>
              <a:t>04/08/2020</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36306586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0771E8B-6CA5-40B2-8038-0E112F3DAC1C}" type="datetimeFigureOut">
              <a:rPr lang="es-ES" smtClean="0"/>
              <a:t>04/08/2020</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3682375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40771E8B-6CA5-40B2-8038-0E112F3DAC1C}" type="datetimeFigureOut">
              <a:rPr lang="es-ES" smtClean="0"/>
              <a:t>04/08/2020</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1360449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0BB376-B19C-488D-ABEB-03C7E6E9E3E0}" type="datetimeFigureOut">
              <a:rPr lang="en-US" dirty="0"/>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9637A9-119A-49DA-BD12-AAC58B377D80}" type="slidenum">
              <a:rPr lang="en-US" dirty="0"/>
              <a:t>‹Nº›</a:t>
            </a:fld>
            <a:endParaRPr lang="en-US"/>
          </a:p>
        </p:txBody>
      </p:sp>
    </p:spTree>
    <p:extLst>
      <p:ext uri="{BB962C8B-B14F-4D97-AF65-F5344CB8AC3E}">
        <p14:creationId xmlns:p14="http://schemas.microsoft.com/office/powerpoint/2010/main" val="15768025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40771E8B-6CA5-40B2-8038-0E112F3DAC1C}" type="datetimeFigureOut">
              <a:rPr lang="es-ES" smtClean="0"/>
              <a:t>04/08/2020</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383603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40771E8B-6CA5-40B2-8038-0E112F3DAC1C}" type="datetimeFigureOut">
              <a:rPr lang="es-ES" smtClean="0"/>
              <a:t>04/08/2020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5418632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40771E8B-6CA5-40B2-8038-0E112F3DAC1C}" type="datetimeFigureOut">
              <a:rPr lang="es-ES" smtClean="0"/>
              <a:t>04/08/2020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2215096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6F077B-A50F-4D64-8574-E2D6A98A5553}" type="datetimeFigureOut">
              <a:rPr lang="en-US" dirty="0"/>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0842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9E2A62-1983-43A1-A163-D8AA46534C80}" type="datetimeFigureOut">
              <a:rPr lang="en-US" dirty="0"/>
              <a:t>8/4/2020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a:p>
        </p:txBody>
      </p:sp>
    </p:spTree>
    <p:extLst>
      <p:ext uri="{BB962C8B-B14F-4D97-AF65-F5344CB8AC3E}">
        <p14:creationId xmlns:p14="http://schemas.microsoft.com/office/powerpoint/2010/main" val="1646833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8F3E3B-34E3-4345-B2A1-994B83598A9C}" type="datetimeFigureOut">
              <a:rPr lang="en-US" dirty="0"/>
              <a:t>8/4/2020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‹Nº›</a:t>
            </a:fld>
            <a:endParaRPr lang="en-US"/>
          </a:p>
        </p:txBody>
      </p:sp>
    </p:spTree>
    <p:extLst>
      <p:ext uri="{BB962C8B-B14F-4D97-AF65-F5344CB8AC3E}">
        <p14:creationId xmlns:p14="http://schemas.microsoft.com/office/powerpoint/2010/main" val="837349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816C96-82A1-4D77-8ADA-627AC6FE3D65}" type="datetimeFigureOut">
              <a:rPr lang="en-US" dirty="0"/>
              <a:t>8/4/2020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‹Nº›</a:t>
            </a:fld>
            <a:endParaRPr lang="en-US"/>
          </a:p>
        </p:txBody>
      </p:sp>
    </p:spTree>
    <p:extLst>
      <p:ext uri="{BB962C8B-B14F-4D97-AF65-F5344CB8AC3E}">
        <p14:creationId xmlns:p14="http://schemas.microsoft.com/office/powerpoint/2010/main" val="1812220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D102C1E-28F2-47E9-802D-339E64E2F920}" type="datetimeFigureOut">
              <a:rPr lang="en-US" dirty="0"/>
              <a:t>8/4/2020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‹Nº›</a:t>
            </a:fld>
            <a:endParaRPr lang="en-US"/>
          </a:p>
        </p:txBody>
      </p:sp>
    </p:spTree>
    <p:extLst>
      <p:ext uri="{BB962C8B-B14F-4D97-AF65-F5344CB8AC3E}">
        <p14:creationId xmlns:p14="http://schemas.microsoft.com/office/powerpoint/2010/main" val="4125512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4271A48-F18A-45B3-BC05-1E27DA3F88AF}" type="datetimeFigureOut">
              <a:rPr lang="en-US" dirty="0"/>
              <a:t>8/4/2020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‹Nº›</a:t>
            </a:fld>
            <a:endParaRPr lang="en-US"/>
          </a:p>
        </p:txBody>
      </p:sp>
    </p:spTree>
    <p:extLst>
      <p:ext uri="{BB962C8B-B14F-4D97-AF65-F5344CB8AC3E}">
        <p14:creationId xmlns:p14="http://schemas.microsoft.com/office/powerpoint/2010/main" val="776926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B747F8-9654-4282-85D2-65F41AAE7A75}" type="datetimeFigureOut">
              <a:rPr lang="en-US" dirty="0"/>
              <a:t>8/4/2020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a:p>
        </p:txBody>
      </p:sp>
    </p:spTree>
    <p:extLst>
      <p:ext uri="{BB962C8B-B14F-4D97-AF65-F5344CB8AC3E}">
        <p14:creationId xmlns:p14="http://schemas.microsoft.com/office/powerpoint/2010/main" val="657655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DC5B261-8843-42D1-AAFC-05E20E2D9B97}" type="datetimeFigureOut">
              <a:rPr lang="en-US" dirty="0"/>
              <a:t>8/4/2020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‹Nº›</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16556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771E8B-6CA5-40B2-8038-0E112F3DAC1C}" type="datetimeFigureOut">
              <a:rPr lang="es-ES" smtClean="0"/>
              <a:t>04/08/2020</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1556C4-DFC3-4611-A7CC-780699185E26}" type="slidenum">
              <a:rPr lang="es-ES" smtClean="0"/>
              <a:t>‹Nº›</a:t>
            </a:fld>
            <a:endParaRPr lang="es-ES"/>
          </a:p>
        </p:txBody>
      </p:sp>
    </p:spTree>
    <p:extLst>
      <p:ext uri="{BB962C8B-B14F-4D97-AF65-F5344CB8AC3E}">
        <p14:creationId xmlns:p14="http://schemas.microsoft.com/office/powerpoint/2010/main" val="2933118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220928" y="965200"/>
            <a:ext cx="5999002" cy="4927600"/>
          </a:xfrm>
        </p:spPr>
        <p:txBody>
          <a:bodyPr anchor="ctr">
            <a:normAutofit/>
          </a:bodyPr>
          <a:lstStyle/>
          <a:p>
            <a:r>
              <a:rPr lang="es-ES_tradnl">
                <a:solidFill>
                  <a:schemeClr val="tx2"/>
                </a:solidFill>
                <a:latin typeface="Verdana"/>
                <a:cs typeface="Arial"/>
              </a:rPr>
              <a:t>Silvicultura</a:t>
            </a:r>
          </a:p>
        </p:txBody>
      </p:sp>
      <p:sp>
        <p:nvSpPr>
          <p:cNvPr id="12" name="Rectangle 11">
            <a:extLst>
              <a:ext uri="{FF2B5EF4-FFF2-40B4-BE49-F238E27FC236}">
                <a16:creationId xmlns:a16="http://schemas.microsoft.com/office/drawing/2014/main" id="{0EEF5601-A8BC-411D-AA64-3E79320BA1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210039" y="1159565"/>
            <a:ext cx="4146070" cy="4439055"/>
          </a:xfrm>
        </p:spPr>
        <p:txBody>
          <a:bodyPr vert="horz" lIns="91440" tIns="45720" rIns="91440" bIns="45720" rtlCol="0" anchor="ctr">
            <a:normAutofit/>
          </a:bodyPr>
          <a:lstStyle/>
          <a:p>
            <a:pPr algn="ctr"/>
            <a:r>
              <a:rPr lang="en-US" sz="2800" b="1" i="1" dirty="0" err="1">
                <a:solidFill>
                  <a:srgbClr val="FFFFFF"/>
                </a:solidFill>
                <a:ea typeface="+mj-lt"/>
                <a:cs typeface="+mj-lt"/>
              </a:rPr>
              <a:t>Facultad</a:t>
            </a:r>
            <a:r>
              <a:rPr lang="en-US" sz="2800" b="1" i="1" dirty="0">
                <a:solidFill>
                  <a:srgbClr val="FFFFFF"/>
                </a:solidFill>
                <a:ea typeface="+mj-lt"/>
                <a:cs typeface="+mj-lt"/>
              </a:rPr>
              <a:t> de </a:t>
            </a:r>
            <a:r>
              <a:rPr lang="en-US" sz="2800" b="1" i="1" dirty="0" err="1">
                <a:solidFill>
                  <a:srgbClr val="FFFFFF"/>
                </a:solidFill>
                <a:ea typeface="+mj-lt"/>
                <a:cs typeface="+mj-lt"/>
              </a:rPr>
              <a:t>Ciencias</a:t>
            </a:r>
            <a:r>
              <a:rPr lang="en-US" sz="2800" b="1" i="1" dirty="0">
                <a:solidFill>
                  <a:srgbClr val="FFFFFF"/>
                </a:solidFill>
                <a:ea typeface="+mj-lt"/>
                <a:cs typeface="+mj-lt"/>
              </a:rPr>
              <a:t> </a:t>
            </a:r>
            <a:r>
              <a:rPr lang="en-US" sz="2800" b="1" i="1" dirty="0" err="1">
                <a:solidFill>
                  <a:srgbClr val="FFFFFF"/>
                </a:solidFill>
                <a:ea typeface="+mj-lt"/>
                <a:cs typeface="+mj-lt"/>
              </a:rPr>
              <a:t>Agrarias</a:t>
            </a:r>
            <a:r>
              <a:rPr lang="en-US" sz="2800" b="1" i="1" dirty="0">
                <a:solidFill>
                  <a:srgbClr val="FFFFFF"/>
                </a:solidFill>
                <a:ea typeface="+mj-lt"/>
                <a:cs typeface="+mj-lt"/>
              </a:rPr>
              <a:t> y Forestales (UNLP)</a:t>
            </a:r>
            <a:endParaRPr lang="es-ES" sz="2800" b="1">
              <a:solidFill>
                <a:srgbClr val="FFFFFF"/>
              </a:solidFill>
              <a:cs typeface="Calibri Light" panose="020F0302020204030204"/>
            </a:endParaRPr>
          </a:p>
          <a:p>
            <a:pPr algn="ctr"/>
            <a:r>
              <a:rPr lang="en-US" sz="2800" b="1" i="1" dirty="0" err="1">
                <a:solidFill>
                  <a:srgbClr val="FFFFFF"/>
                </a:solidFill>
                <a:ea typeface="+mj-lt"/>
                <a:cs typeface="+mj-lt"/>
              </a:rPr>
              <a:t>Curso</a:t>
            </a:r>
            <a:r>
              <a:rPr lang="en-US" sz="2800" b="1" i="1" dirty="0">
                <a:solidFill>
                  <a:srgbClr val="FFFFFF"/>
                </a:solidFill>
                <a:ea typeface="+mj-lt"/>
                <a:cs typeface="+mj-lt"/>
              </a:rPr>
              <a:t> de </a:t>
            </a:r>
            <a:r>
              <a:rPr lang="en-US" sz="2800" b="1" i="1" dirty="0" err="1">
                <a:solidFill>
                  <a:srgbClr val="FFFFFF"/>
                </a:solidFill>
                <a:ea typeface="+mj-lt"/>
                <a:cs typeface="+mj-lt"/>
              </a:rPr>
              <a:t>Silvicultura</a:t>
            </a:r>
            <a:endParaRPr lang="en-US" sz="2800" b="1">
              <a:solidFill>
                <a:srgbClr val="FFFFFF"/>
              </a:solidFill>
              <a:cs typeface="Calibri Light"/>
            </a:endParaRPr>
          </a:p>
          <a:p>
            <a:endParaRPr lang="en-US">
              <a:solidFill>
                <a:srgbClr val="FFFFFF"/>
              </a:solidFill>
              <a:cs typeface="Calibri Light"/>
            </a:endParaRPr>
          </a:p>
        </p:txBody>
      </p:sp>
      <p:sp>
        <p:nvSpPr>
          <p:cNvPr id="14" name="Rectangle 13">
            <a:extLst>
              <a:ext uri="{FF2B5EF4-FFF2-40B4-BE49-F238E27FC236}">
                <a16:creationId xmlns:a16="http://schemas.microsoft.com/office/drawing/2014/main" id="{33209156-242F-4B26-8D07-CEB2B68A9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3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8632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Imagen 4" descr="Imagen que contiene exterior, montaña, pasto, oveja&#10;&#10;Descripción generada automáticamente">
            <a:extLst>
              <a:ext uri="{FF2B5EF4-FFF2-40B4-BE49-F238E27FC236}">
                <a16:creationId xmlns:a16="http://schemas.microsoft.com/office/drawing/2014/main" id="{C31462CA-EA53-444C-856B-9EE48ED64C1C}"/>
              </a:ext>
            </a:extLst>
          </p:cNvPr>
          <p:cNvPicPr>
            <a:picLocks noGrp="1" noChangeAspect="1"/>
          </p:cNvPicPr>
          <p:nvPr>
            <p:ph idx="1"/>
          </p:nvPr>
        </p:nvPicPr>
        <p:blipFill rotWithShape="1">
          <a:blip r:embed="rId2"/>
          <a:srcRect t="9305" b="21189"/>
          <a:stretch/>
        </p:blipFill>
        <p:spPr>
          <a:xfrm>
            <a:off x="-32" y="10"/>
            <a:ext cx="12192031" cy="4915066"/>
          </a:xfrm>
          <a:prstGeom prst="rect">
            <a:avLst/>
          </a:prstGeom>
        </p:spPr>
      </p:pic>
      <p:sp>
        <p:nvSpPr>
          <p:cNvPr id="15" name="Rectangle 14">
            <a:extLst>
              <a:ext uri="{FF2B5EF4-FFF2-40B4-BE49-F238E27FC236}">
                <a16:creationId xmlns:a16="http://schemas.microsoft.com/office/drawing/2014/main" id="{278593E4-9F18-4133-8E6D-49F2BD5E1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90A7DFB7-2299-466A-B8CA-E83E126B1F01}"/>
              </a:ext>
            </a:extLst>
          </p:cNvPr>
          <p:cNvSpPr>
            <a:spLocks noGrp="1"/>
          </p:cNvSpPr>
          <p:nvPr>
            <p:ph type="title"/>
          </p:nvPr>
        </p:nvSpPr>
        <p:spPr>
          <a:xfrm>
            <a:off x="1065197" y="5120640"/>
            <a:ext cx="10058400" cy="822960"/>
          </a:xfrm>
        </p:spPr>
        <p:txBody>
          <a:bodyPr vert="horz" lIns="91440" tIns="45720" rIns="91440" bIns="45720" rtlCol="0" anchor="b">
            <a:normAutofit/>
          </a:bodyPr>
          <a:lstStyle/>
          <a:p>
            <a:r>
              <a:rPr lang="en-US" sz="3600" dirty="0" err="1">
                <a:solidFill>
                  <a:srgbClr val="FFFFFF"/>
                </a:solidFill>
                <a:cs typeface="Calibri Light"/>
              </a:rPr>
              <a:t>Objetivos</a:t>
            </a:r>
            <a:r>
              <a:rPr lang="en-US" sz="3600" dirty="0">
                <a:solidFill>
                  <a:srgbClr val="FFFFFF"/>
                </a:solidFill>
                <a:cs typeface="Calibri Light"/>
              </a:rPr>
              <a:t> </a:t>
            </a:r>
            <a:r>
              <a:rPr lang="en-US" sz="3600" dirty="0" err="1">
                <a:solidFill>
                  <a:srgbClr val="FFFFFF"/>
                </a:solidFill>
                <a:cs typeface="Calibri Light"/>
              </a:rPr>
              <a:t>múltiples</a:t>
            </a:r>
            <a:endParaRPr lang="en-US" sz="3600" dirty="0" err="1">
              <a:solidFill>
                <a:srgbClr val="FFFFFF"/>
              </a:solidFill>
            </a:endParaRPr>
          </a:p>
        </p:txBody>
      </p:sp>
      <p:sp>
        <p:nvSpPr>
          <p:cNvPr id="17" name="Rectangle 16">
            <a:extLst>
              <a:ext uri="{FF2B5EF4-FFF2-40B4-BE49-F238E27FC236}">
                <a16:creationId xmlns:a16="http://schemas.microsoft.com/office/drawing/2014/main" id="{482D7CB0-CBA7-460E-824A-FAAA7D333C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95173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ABE7A038-A371-499D-BF94-D42F8CD62C1D}"/>
              </a:ext>
            </a:extLst>
          </p:cNvPr>
          <p:cNvSpPr>
            <a:spLocks noGrp="1"/>
          </p:cNvSpPr>
          <p:nvPr>
            <p:ph type="title"/>
          </p:nvPr>
        </p:nvSpPr>
        <p:spPr>
          <a:xfrm>
            <a:off x="492370" y="605896"/>
            <a:ext cx="3084844" cy="5646208"/>
          </a:xfrm>
        </p:spPr>
        <p:txBody>
          <a:bodyPr anchor="ctr">
            <a:normAutofit/>
          </a:bodyPr>
          <a:lstStyle/>
          <a:p>
            <a:r>
              <a:rPr lang="es-ES" sz="3600" dirty="0">
                <a:solidFill>
                  <a:srgbClr val="FFFFFF"/>
                </a:solidFill>
                <a:cs typeface="Calibri Light"/>
              </a:rPr>
              <a:t>Estructura del rodal - UTS</a:t>
            </a:r>
            <a:endParaRPr lang="es-ES" sz="3600" dirty="0">
              <a:solidFill>
                <a:srgbClr val="FFFFFF"/>
              </a:solidFill>
            </a:endParaRP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Marcador de contenido 2">
            <a:extLst>
              <a:ext uri="{FF2B5EF4-FFF2-40B4-BE49-F238E27FC236}">
                <a16:creationId xmlns:a16="http://schemas.microsoft.com/office/drawing/2014/main" id="{2FAF2127-210C-4F09-A410-5414988ACBF9}"/>
              </a:ext>
            </a:extLst>
          </p:cNvPr>
          <p:cNvSpPr>
            <a:spLocks noGrp="1"/>
          </p:cNvSpPr>
          <p:nvPr>
            <p:ph idx="1"/>
          </p:nvPr>
        </p:nvSpPr>
        <p:spPr>
          <a:xfrm>
            <a:off x="4742016" y="605896"/>
            <a:ext cx="6413663" cy="5646208"/>
          </a:xfrm>
        </p:spPr>
        <p:txBody>
          <a:bodyPr vert="horz" lIns="0" tIns="45720" rIns="0" bIns="45720" rtlCol="0" anchor="ctr">
            <a:normAutofit lnSpcReduction="10000"/>
          </a:bodyPr>
          <a:lstStyle/>
          <a:p>
            <a:r>
              <a:rPr lang="es-ES" dirty="0">
                <a:cs typeface="Calibri"/>
              </a:rPr>
              <a:t>Como dijimos el rodal es también considerado como la unidad de tratamiento silvícola. Es decir que las decisiones sobre el tipo de tratamiento que se va a aplicar se encuentran directamente sustentada en la estructura del rodal. Entonces la estructura del rodal es la principal característica que define al rodal en la práctica silvicultural. Dos rodales son iguales cuando tienen la misma estructura.</a:t>
            </a:r>
          </a:p>
          <a:p>
            <a:endParaRPr lang="es-ES" dirty="0">
              <a:cs typeface="Calibri"/>
            </a:endParaRPr>
          </a:p>
          <a:p>
            <a:r>
              <a:rPr lang="es-ES" dirty="0">
                <a:cs typeface="Calibri"/>
              </a:rPr>
              <a:t>Rodal coetáneo. La edad del rodal es una de las variables (factores de producción) más relevantes que componen la estructura del rodal. Cuando todos los individuos del rodal poseen la misma edad o clase de edad se considera que es una estructura </a:t>
            </a:r>
            <a:r>
              <a:rPr lang="es-ES" i="1" u="sng" dirty="0">
                <a:cs typeface="Calibri"/>
              </a:rPr>
              <a:t>coetánea</a:t>
            </a:r>
            <a:r>
              <a:rPr lang="es-ES" dirty="0">
                <a:cs typeface="Calibri"/>
              </a:rPr>
              <a:t>. </a:t>
            </a:r>
          </a:p>
          <a:p>
            <a:endParaRPr lang="es-ES" dirty="0">
              <a:cs typeface="Calibri"/>
            </a:endParaRPr>
          </a:p>
          <a:p>
            <a:r>
              <a:rPr lang="es-ES" dirty="0">
                <a:cs typeface="Calibri"/>
              </a:rPr>
              <a:t>Rodal </a:t>
            </a:r>
            <a:r>
              <a:rPr lang="es-ES" dirty="0" err="1">
                <a:cs typeface="Calibri"/>
              </a:rPr>
              <a:t>disetáneo</a:t>
            </a:r>
            <a:r>
              <a:rPr lang="es-ES" dirty="0">
                <a:cs typeface="Calibri"/>
              </a:rPr>
              <a:t>: Cuando los individuos que conforman la población del rodal perteneces a diferentes edades o clases de edades se considera que corresponde a una estructura </a:t>
            </a:r>
            <a:r>
              <a:rPr lang="es-ES" i="1" u="sng" dirty="0" err="1">
                <a:cs typeface="Calibri"/>
              </a:rPr>
              <a:t>disetánea</a:t>
            </a:r>
            <a:r>
              <a:rPr lang="es-ES" dirty="0">
                <a:cs typeface="Calibri"/>
              </a:rPr>
              <a:t>.</a:t>
            </a:r>
          </a:p>
        </p:txBody>
      </p:sp>
    </p:spTree>
    <p:extLst>
      <p:ext uri="{BB962C8B-B14F-4D97-AF65-F5344CB8AC3E}">
        <p14:creationId xmlns:p14="http://schemas.microsoft.com/office/powerpoint/2010/main" val="96530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38B8727-D318-4B70-B353-C390602FF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B0C8367-28B6-4EF1-B182-01BEC9872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6CF982B8-7A14-44A1-954C-5EE4642B5499}"/>
              </a:ext>
            </a:extLst>
          </p:cNvPr>
          <p:cNvSpPr>
            <a:spLocks noGrp="1"/>
          </p:cNvSpPr>
          <p:nvPr>
            <p:ph type="title"/>
          </p:nvPr>
        </p:nvSpPr>
        <p:spPr>
          <a:xfrm>
            <a:off x="492370" y="516835"/>
            <a:ext cx="3084844" cy="2103875"/>
          </a:xfrm>
        </p:spPr>
        <p:txBody>
          <a:bodyPr>
            <a:normAutofit/>
          </a:bodyPr>
          <a:lstStyle/>
          <a:p>
            <a:endParaRPr lang="es-ES" sz="3600">
              <a:solidFill>
                <a:srgbClr val="FFFFFF"/>
              </a:solidFill>
            </a:endParaRPr>
          </a:p>
        </p:txBody>
      </p:sp>
      <p:sp>
        <p:nvSpPr>
          <p:cNvPr id="15" name="Rectangle 14">
            <a:extLst>
              <a:ext uri="{FF2B5EF4-FFF2-40B4-BE49-F238E27FC236}">
                <a16:creationId xmlns:a16="http://schemas.microsoft.com/office/drawing/2014/main" id="{649E3F4C-17F5-49E4-B05F-80C6B348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Imagen 4" descr="Imagen que contiene texto, mapa&#10;&#10;Descripción generada automáticamente">
            <a:extLst>
              <a:ext uri="{FF2B5EF4-FFF2-40B4-BE49-F238E27FC236}">
                <a16:creationId xmlns:a16="http://schemas.microsoft.com/office/drawing/2014/main" id="{37DC1471-456B-4930-A989-56537FA76A19}"/>
              </a:ext>
            </a:extLst>
          </p:cNvPr>
          <p:cNvPicPr>
            <a:picLocks noChangeAspect="1"/>
          </p:cNvPicPr>
          <p:nvPr/>
        </p:nvPicPr>
        <p:blipFill>
          <a:blip r:embed="rId2"/>
          <a:stretch>
            <a:fillRect/>
          </a:stretch>
        </p:blipFill>
        <p:spPr>
          <a:xfrm>
            <a:off x="4742017" y="1041173"/>
            <a:ext cx="6798082" cy="4775653"/>
          </a:xfrm>
          <a:prstGeom prst="rect">
            <a:avLst/>
          </a:prstGeom>
        </p:spPr>
      </p:pic>
      <p:pic>
        <p:nvPicPr>
          <p:cNvPr id="7" name="Imagen 8" descr="Imagen que contiene exterior, pasto, árbol, bosque&#10;&#10;Descripción generada automáticamente">
            <a:extLst>
              <a:ext uri="{FF2B5EF4-FFF2-40B4-BE49-F238E27FC236}">
                <a16:creationId xmlns:a16="http://schemas.microsoft.com/office/drawing/2014/main" id="{18196BAA-21E0-40F1-8522-3D97B419B434}"/>
              </a:ext>
            </a:extLst>
          </p:cNvPr>
          <p:cNvPicPr>
            <a:picLocks noGrp="1" noChangeAspect="1"/>
          </p:cNvPicPr>
          <p:nvPr>
            <p:ph idx="1"/>
          </p:nvPr>
        </p:nvPicPr>
        <p:blipFill>
          <a:blip r:embed="rId3"/>
          <a:stretch>
            <a:fillRect/>
          </a:stretch>
        </p:blipFill>
        <p:spPr>
          <a:xfrm>
            <a:off x="435757" y="3530194"/>
            <a:ext cx="3519836" cy="2410755"/>
          </a:xfrm>
        </p:spPr>
      </p:pic>
      <p:pic>
        <p:nvPicPr>
          <p:cNvPr id="9" name="Imagen 9" descr="Imagen que contiene árbol, exterior, planta, bosque&#10;&#10;Descripción generada automáticamente">
            <a:extLst>
              <a:ext uri="{FF2B5EF4-FFF2-40B4-BE49-F238E27FC236}">
                <a16:creationId xmlns:a16="http://schemas.microsoft.com/office/drawing/2014/main" id="{A885536D-1C9E-4ED6-83F4-7672CB04B25A}"/>
              </a:ext>
            </a:extLst>
          </p:cNvPr>
          <p:cNvPicPr>
            <a:picLocks noChangeAspect="1"/>
          </p:cNvPicPr>
          <p:nvPr/>
        </p:nvPicPr>
        <p:blipFill>
          <a:blip r:embed="rId4"/>
          <a:stretch>
            <a:fillRect/>
          </a:stretch>
        </p:blipFill>
        <p:spPr>
          <a:xfrm>
            <a:off x="431181" y="623554"/>
            <a:ext cx="3430858" cy="2590769"/>
          </a:xfrm>
          <a:prstGeom prst="rect">
            <a:avLst/>
          </a:prstGeom>
        </p:spPr>
      </p:pic>
    </p:spTree>
    <p:extLst>
      <p:ext uri="{BB962C8B-B14F-4D97-AF65-F5344CB8AC3E}">
        <p14:creationId xmlns:p14="http://schemas.microsoft.com/office/powerpoint/2010/main" val="3807082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38B8727-D318-4B70-B353-C390602FF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B0C8367-28B6-4EF1-B182-01BEC9872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86D9B9BE-BFBC-41E5-B790-F00415EE511A}"/>
              </a:ext>
            </a:extLst>
          </p:cNvPr>
          <p:cNvSpPr>
            <a:spLocks noGrp="1"/>
          </p:cNvSpPr>
          <p:nvPr>
            <p:ph type="title"/>
          </p:nvPr>
        </p:nvSpPr>
        <p:spPr>
          <a:xfrm>
            <a:off x="492370" y="516835"/>
            <a:ext cx="3084844" cy="2103875"/>
          </a:xfrm>
        </p:spPr>
        <p:txBody>
          <a:bodyPr>
            <a:normAutofit/>
          </a:bodyPr>
          <a:lstStyle/>
          <a:p>
            <a:endParaRPr lang="es-ES" sz="3600">
              <a:solidFill>
                <a:srgbClr val="FFFFFF"/>
              </a:solidFill>
            </a:endParaRPr>
          </a:p>
        </p:txBody>
      </p:sp>
      <p:pic>
        <p:nvPicPr>
          <p:cNvPr id="3" name="Imagen 4" descr="Imagen en blanco y negro de un bosque&#10;&#10;Descripción generada automáticamente">
            <a:extLst>
              <a:ext uri="{FF2B5EF4-FFF2-40B4-BE49-F238E27FC236}">
                <a16:creationId xmlns:a16="http://schemas.microsoft.com/office/drawing/2014/main" id="{CC91C70E-20F3-48B8-B273-D2541978D7C9}"/>
              </a:ext>
            </a:extLst>
          </p:cNvPr>
          <p:cNvPicPr>
            <a:picLocks noGrp="1" noChangeAspect="1"/>
          </p:cNvPicPr>
          <p:nvPr>
            <p:ph idx="1"/>
          </p:nvPr>
        </p:nvPicPr>
        <p:blipFill>
          <a:blip r:embed="rId2"/>
          <a:stretch>
            <a:fillRect/>
          </a:stretch>
        </p:blipFill>
        <p:spPr>
          <a:xfrm>
            <a:off x="492371" y="3157528"/>
            <a:ext cx="3084844" cy="2328063"/>
          </a:xfrm>
        </p:spPr>
      </p:pic>
      <p:sp>
        <p:nvSpPr>
          <p:cNvPr id="15" name="Rectangle 14">
            <a:extLst>
              <a:ext uri="{FF2B5EF4-FFF2-40B4-BE49-F238E27FC236}">
                <a16:creationId xmlns:a16="http://schemas.microsoft.com/office/drawing/2014/main" id="{649E3F4C-17F5-49E4-B05F-80C6B348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Imagen 4">
            <a:extLst>
              <a:ext uri="{FF2B5EF4-FFF2-40B4-BE49-F238E27FC236}">
                <a16:creationId xmlns:a16="http://schemas.microsoft.com/office/drawing/2014/main" id="{AB5B530E-5A25-4E2E-9C10-7AA4FE1C4757}"/>
              </a:ext>
            </a:extLst>
          </p:cNvPr>
          <p:cNvPicPr>
            <a:picLocks noChangeAspect="1"/>
          </p:cNvPicPr>
          <p:nvPr/>
        </p:nvPicPr>
        <p:blipFill>
          <a:blip r:embed="rId3"/>
          <a:stretch>
            <a:fillRect/>
          </a:stretch>
        </p:blipFill>
        <p:spPr>
          <a:xfrm>
            <a:off x="4742017" y="1270609"/>
            <a:ext cx="6798082" cy="4316782"/>
          </a:xfrm>
          <a:prstGeom prst="rect">
            <a:avLst/>
          </a:prstGeom>
        </p:spPr>
      </p:pic>
      <p:pic>
        <p:nvPicPr>
          <p:cNvPr id="5" name="Imagen 4" descr="Un bosque con arboles&#10;&#10;Descripción generada automáticamente">
            <a:extLst>
              <a:ext uri="{FF2B5EF4-FFF2-40B4-BE49-F238E27FC236}">
                <a16:creationId xmlns:a16="http://schemas.microsoft.com/office/drawing/2014/main" id="{F9D3BD30-C1B8-41A6-AD73-118BB3A558B9}"/>
              </a:ext>
            </a:extLst>
          </p:cNvPr>
          <p:cNvPicPr>
            <a:picLocks noChangeAspect="1"/>
          </p:cNvPicPr>
          <p:nvPr/>
        </p:nvPicPr>
        <p:blipFill>
          <a:blip r:embed="rId4"/>
          <a:stretch>
            <a:fillRect/>
          </a:stretch>
        </p:blipFill>
        <p:spPr>
          <a:xfrm>
            <a:off x="566712" y="928500"/>
            <a:ext cx="3010502" cy="1777361"/>
          </a:xfrm>
          <a:prstGeom prst="rect">
            <a:avLst/>
          </a:prstGeom>
        </p:spPr>
      </p:pic>
    </p:spTree>
    <p:extLst>
      <p:ext uri="{BB962C8B-B14F-4D97-AF65-F5344CB8AC3E}">
        <p14:creationId xmlns:p14="http://schemas.microsoft.com/office/powerpoint/2010/main" val="3194608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6D75EE5-57FF-4D1E-B105-A6036B0FE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11">
            <a:extLst>
              <a:ext uri="{FF2B5EF4-FFF2-40B4-BE49-F238E27FC236}">
                <a16:creationId xmlns:a16="http://schemas.microsoft.com/office/drawing/2014/main" id="{C913828F-06C6-4172-B0DE-BAB0120201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 name="Straight Connector 13">
            <a:extLst>
              <a:ext uri="{FF2B5EF4-FFF2-40B4-BE49-F238E27FC236}">
                <a16:creationId xmlns:a16="http://schemas.microsoft.com/office/drawing/2014/main" id="{0CB2A3A6-962C-4D7A-8272-EDEDD881F0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1" name="Rectangle 15">
            <a:extLst>
              <a:ext uri="{FF2B5EF4-FFF2-40B4-BE49-F238E27FC236}">
                <a16:creationId xmlns:a16="http://schemas.microsoft.com/office/drawing/2014/main" id="{21348D5E-A2F9-4457-85D6-EF33B01C1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4" descr="Imagen que contiene pasto, exterior, bosque, campo&#10;&#10;Descripción generada automáticamente">
            <a:extLst>
              <a:ext uri="{FF2B5EF4-FFF2-40B4-BE49-F238E27FC236}">
                <a16:creationId xmlns:a16="http://schemas.microsoft.com/office/drawing/2014/main" id="{26E69E90-7260-42E5-8C2F-E3C197FA51D2}"/>
              </a:ext>
            </a:extLst>
          </p:cNvPr>
          <p:cNvPicPr>
            <a:picLocks noGrp="1" noChangeAspect="1"/>
          </p:cNvPicPr>
          <p:nvPr>
            <p:ph idx="1"/>
          </p:nvPr>
        </p:nvPicPr>
        <p:blipFill>
          <a:blip r:embed="rId2"/>
          <a:stretch>
            <a:fillRect/>
          </a:stretch>
        </p:blipFill>
        <p:spPr>
          <a:xfrm>
            <a:off x="963461" y="640080"/>
            <a:ext cx="4803648" cy="3602736"/>
          </a:xfrm>
          <a:prstGeom prst="rect">
            <a:avLst/>
          </a:prstGeom>
        </p:spPr>
      </p:pic>
      <p:sp>
        <p:nvSpPr>
          <p:cNvPr id="13" name="Rectangle 17">
            <a:extLst>
              <a:ext uri="{FF2B5EF4-FFF2-40B4-BE49-F238E27FC236}">
                <a16:creationId xmlns:a16="http://schemas.microsoft.com/office/drawing/2014/main" id="{62E5679E-AF9A-4675-8EB9-82F877C47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5" descr="Imagen que contiene exterior, bosque, árbol, madera&#10;&#10;Descripción generada automáticamente">
            <a:extLst>
              <a:ext uri="{FF2B5EF4-FFF2-40B4-BE49-F238E27FC236}">
                <a16:creationId xmlns:a16="http://schemas.microsoft.com/office/drawing/2014/main" id="{70A09E7D-BE56-41B5-9EB2-037990126FC5}"/>
              </a:ext>
            </a:extLst>
          </p:cNvPr>
          <p:cNvPicPr>
            <a:picLocks noChangeAspect="1"/>
          </p:cNvPicPr>
          <p:nvPr/>
        </p:nvPicPr>
        <p:blipFill>
          <a:blip r:embed="rId3"/>
          <a:stretch>
            <a:fillRect/>
          </a:stretch>
        </p:blipFill>
        <p:spPr>
          <a:xfrm>
            <a:off x="6424891" y="640080"/>
            <a:ext cx="4803648" cy="3602736"/>
          </a:xfrm>
          <a:prstGeom prst="rect">
            <a:avLst/>
          </a:prstGeom>
        </p:spPr>
      </p:pic>
      <p:cxnSp>
        <p:nvCxnSpPr>
          <p:cNvPr id="15" name="Straight Connector 19">
            <a:extLst>
              <a:ext uri="{FF2B5EF4-FFF2-40B4-BE49-F238E27FC236}">
                <a16:creationId xmlns:a16="http://schemas.microsoft.com/office/drawing/2014/main" id="{A4193D27-0DF9-4485-90D7-D8E69A3F44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7" name="Rectangle 21">
            <a:extLst>
              <a:ext uri="{FF2B5EF4-FFF2-40B4-BE49-F238E27FC236}">
                <a16:creationId xmlns:a16="http://schemas.microsoft.com/office/drawing/2014/main" id="{7EF5A4DD-17B0-415A-8F3A-0DEE3FF8F8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23">
            <a:extLst>
              <a:ext uri="{FF2B5EF4-FFF2-40B4-BE49-F238E27FC236}">
                <a16:creationId xmlns:a16="http://schemas.microsoft.com/office/drawing/2014/main" id="{4AA73B4A-2570-4D18-9566-12E68828C4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uadroTexto 2">
            <a:extLst>
              <a:ext uri="{FF2B5EF4-FFF2-40B4-BE49-F238E27FC236}">
                <a16:creationId xmlns:a16="http://schemas.microsoft.com/office/drawing/2014/main" id="{D137B246-6A21-4DEC-96BD-68595E8B722E}"/>
              </a:ext>
            </a:extLst>
          </p:cNvPr>
          <p:cNvSpPr txBox="1"/>
          <p:nvPr/>
        </p:nvSpPr>
        <p:spPr>
          <a:xfrm>
            <a:off x="1371600" y="4552950"/>
            <a:ext cx="33909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t>Rodal coetáneo de Ciprés de la cordillera </a:t>
            </a:r>
            <a:r>
              <a:rPr lang="es-ES" dirty="0">
                <a:ea typeface="+mn-lt"/>
                <a:cs typeface="+mn-lt"/>
              </a:rPr>
              <a:t>con una clase de edad</a:t>
            </a:r>
            <a:r>
              <a:rPr lang="es-ES" dirty="0"/>
              <a:t>. </a:t>
            </a:r>
            <a:endParaRPr lang="es-ES" dirty="0">
              <a:cs typeface="Calibri"/>
            </a:endParaRPr>
          </a:p>
        </p:txBody>
      </p:sp>
      <p:sp>
        <p:nvSpPr>
          <p:cNvPr id="14" name="CuadroTexto 13">
            <a:extLst>
              <a:ext uri="{FF2B5EF4-FFF2-40B4-BE49-F238E27FC236}">
                <a16:creationId xmlns:a16="http://schemas.microsoft.com/office/drawing/2014/main" id="{7C854678-48AB-41C0-AA22-BDB26A8A8EF8}"/>
              </a:ext>
            </a:extLst>
          </p:cNvPr>
          <p:cNvSpPr txBox="1"/>
          <p:nvPr/>
        </p:nvSpPr>
        <p:spPr>
          <a:xfrm>
            <a:off x="7134225" y="4495799"/>
            <a:ext cx="33909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t>Rodal </a:t>
            </a:r>
            <a:r>
              <a:rPr lang="es-ES" dirty="0" err="1"/>
              <a:t>disetáneo</a:t>
            </a:r>
            <a:r>
              <a:rPr lang="es-ES" dirty="0"/>
              <a:t> mixto con varias especies en un sector de la Selva Misionera. </a:t>
            </a:r>
            <a:endParaRPr lang="es-ES" dirty="0">
              <a:cs typeface="Calibri"/>
            </a:endParaRPr>
          </a:p>
        </p:txBody>
      </p:sp>
    </p:spTree>
    <p:extLst>
      <p:ext uri="{BB962C8B-B14F-4D97-AF65-F5344CB8AC3E}">
        <p14:creationId xmlns:p14="http://schemas.microsoft.com/office/powerpoint/2010/main" val="390469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árbol, exterior, planta, bosque&#10;&#10;Descripción generada automáticamente">
            <a:extLst>
              <a:ext uri="{FF2B5EF4-FFF2-40B4-BE49-F238E27FC236}">
                <a16:creationId xmlns:a16="http://schemas.microsoft.com/office/drawing/2014/main" id="{B27BC75D-5E95-4C29-B8EC-35F2C9B6CE3E}"/>
              </a:ext>
            </a:extLst>
          </p:cNvPr>
          <p:cNvPicPr>
            <a:picLocks noGrp="1" noChangeAspect="1"/>
          </p:cNvPicPr>
          <p:nvPr>
            <p:ph idx="1"/>
          </p:nvPr>
        </p:nvPicPr>
        <p:blipFill>
          <a:blip r:embed="rId2"/>
          <a:stretch>
            <a:fillRect/>
          </a:stretch>
        </p:blipFill>
        <p:spPr>
          <a:xfrm>
            <a:off x="6366941" y="1882904"/>
            <a:ext cx="5354883" cy="4023360"/>
          </a:xfrm>
        </p:spPr>
      </p:pic>
      <p:pic>
        <p:nvPicPr>
          <p:cNvPr id="5" name="Imagen 5" descr="Un campo con árboles&#10;&#10;Descripción generada automáticamente">
            <a:extLst>
              <a:ext uri="{FF2B5EF4-FFF2-40B4-BE49-F238E27FC236}">
                <a16:creationId xmlns:a16="http://schemas.microsoft.com/office/drawing/2014/main" id="{AF918B6B-D1A0-49DE-A405-1E70410A6CE2}"/>
              </a:ext>
            </a:extLst>
          </p:cNvPr>
          <p:cNvPicPr>
            <a:picLocks noChangeAspect="1"/>
          </p:cNvPicPr>
          <p:nvPr/>
        </p:nvPicPr>
        <p:blipFill>
          <a:blip r:embed="rId3"/>
          <a:stretch>
            <a:fillRect/>
          </a:stretch>
        </p:blipFill>
        <p:spPr>
          <a:xfrm>
            <a:off x="236035" y="1999889"/>
            <a:ext cx="6060687" cy="3899001"/>
          </a:xfrm>
          <a:prstGeom prst="rect">
            <a:avLst/>
          </a:prstGeom>
        </p:spPr>
      </p:pic>
      <p:sp>
        <p:nvSpPr>
          <p:cNvPr id="3" name="CuadroTexto 2">
            <a:extLst>
              <a:ext uri="{FF2B5EF4-FFF2-40B4-BE49-F238E27FC236}">
                <a16:creationId xmlns:a16="http://schemas.microsoft.com/office/drawing/2014/main" id="{418780D6-8288-46E2-BF8A-D917D89EFA6D}"/>
              </a:ext>
            </a:extLst>
          </p:cNvPr>
          <p:cNvSpPr txBox="1"/>
          <p:nvPr/>
        </p:nvSpPr>
        <p:spPr>
          <a:xfrm>
            <a:off x="714375" y="790575"/>
            <a:ext cx="33909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t>Rodal coetáneo de </a:t>
            </a:r>
            <a:r>
              <a:rPr lang="es-ES" i="1" dirty="0" err="1"/>
              <a:t>Eucalyptus</a:t>
            </a:r>
            <a:r>
              <a:rPr lang="es-ES" i="1" dirty="0"/>
              <a:t> </a:t>
            </a:r>
            <a:r>
              <a:rPr lang="es-ES" i="1" dirty="0" err="1"/>
              <a:t>grandis</a:t>
            </a:r>
            <a:r>
              <a:rPr lang="es-ES" dirty="0"/>
              <a:t>  </a:t>
            </a:r>
            <a:r>
              <a:rPr lang="es-ES" dirty="0">
                <a:ea typeface="+mn-lt"/>
                <a:cs typeface="+mn-lt"/>
              </a:rPr>
              <a:t>juvenil</a:t>
            </a:r>
            <a:r>
              <a:rPr lang="es-ES" dirty="0"/>
              <a:t> con 3 años de edad </a:t>
            </a:r>
            <a:endParaRPr lang="es-ES" dirty="0">
              <a:cs typeface="Calibri"/>
            </a:endParaRPr>
          </a:p>
        </p:txBody>
      </p:sp>
      <p:sp>
        <p:nvSpPr>
          <p:cNvPr id="7" name="CuadroTexto 6">
            <a:extLst>
              <a:ext uri="{FF2B5EF4-FFF2-40B4-BE49-F238E27FC236}">
                <a16:creationId xmlns:a16="http://schemas.microsoft.com/office/drawing/2014/main" id="{8E0624AF-1E20-4EB2-99DB-7B6B4A03AAAA}"/>
              </a:ext>
            </a:extLst>
          </p:cNvPr>
          <p:cNvSpPr txBox="1"/>
          <p:nvPr/>
        </p:nvSpPr>
        <p:spPr>
          <a:xfrm>
            <a:off x="7172325" y="790575"/>
            <a:ext cx="33909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t>Rodal coetáneo de </a:t>
            </a:r>
            <a:r>
              <a:rPr lang="es-ES" i="1" dirty="0" err="1"/>
              <a:t>Eucalyptus</a:t>
            </a:r>
            <a:r>
              <a:rPr lang="es-ES" i="1" dirty="0"/>
              <a:t> </a:t>
            </a:r>
            <a:r>
              <a:rPr lang="es-ES" i="1" dirty="0" err="1"/>
              <a:t>grandis</a:t>
            </a:r>
            <a:r>
              <a:rPr lang="es-ES" dirty="0"/>
              <a:t>  </a:t>
            </a:r>
            <a:r>
              <a:rPr lang="es-ES" dirty="0">
                <a:ea typeface="+mn-lt"/>
                <a:cs typeface="+mn-lt"/>
              </a:rPr>
              <a:t>maduro</a:t>
            </a:r>
            <a:r>
              <a:rPr lang="es-ES" dirty="0"/>
              <a:t> con 12 años de edad </a:t>
            </a:r>
            <a:endParaRPr lang="es-ES" dirty="0">
              <a:cs typeface="Calibri"/>
            </a:endParaRPr>
          </a:p>
        </p:txBody>
      </p:sp>
    </p:spTree>
    <p:extLst>
      <p:ext uri="{BB962C8B-B14F-4D97-AF65-F5344CB8AC3E}">
        <p14:creationId xmlns:p14="http://schemas.microsoft.com/office/powerpoint/2010/main" val="2546679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Un bosque con arboles&#10;&#10;Descripción generada automáticamente">
            <a:extLst>
              <a:ext uri="{FF2B5EF4-FFF2-40B4-BE49-F238E27FC236}">
                <a16:creationId xmlns:a16="http://schemas.microsoft.com/office/drawing/2014/main" id="{35FDF57D-8939-4A49-B187-8166933BF43F}"/>
              </a:ext>
            </a:extLst>
          </p:cNvPr>
          <p:cNvPicPr>
            <a:picLocks noGrp="1" noChangeAspect="1"/>
          </p:cNvPicPr>
          <p:nvPr>
            <p:ph idx="1"/>
          </p:nvPr>
        </p:nvPicPr>
        <p:blipFill>
          <a:blip r:embed="rId2"/>
          <a:stretch>
            <a:fillRect/>
          </a:stretch>
        </p:blipFill>
        <p:spPr>
          <a:xfrm>
            <a:off x="593614" y="1845734"/>
            <a:ext cx="5360024" cy="4023360"/>
          </a:xfrm>
        </p:spPr>
      </p:pic>
      <p:pic>
        <p:nvPicPr>
          <p:cNvPr id="5" name="Imagen 5" descr="Imagen que contiene exterior, naturaleza, montaña, playa&#10;&#10;Descripción generada automáticamente">
            <a:extLst>
              <a:ext uri="{FF2B5EF4-FFF2-40B4-BE49-F238E27FC236}">
                <a16:creationId xmlns:a16="http://schemas.microsoft.com/office/drawing/2014/main" id="{83DB352E-CB2D-49A5-9AC1-BB7C9B386CAE}"/>
              </a:ext>
            </a:extLst>
          </p:cNvPr>
          <p:cNvPicPr>
            <a:picLocks noChangeAspect="1"/>
          </p:cNvPicPr>
          <p:nvPr/>
        </p:nvPicPr>
        <p:blipFill>
          <a:blip r:embed="rId3"/>
          <a:stretch>
            <a:fillRect/>
          </a:stretch>
        </p:blipFill>
        <p:spPr>
          <a:xfrm>
            <a:off x="6127596" y="1844879"/>
            <a:ext cx="5438077" cy="4032463"/>
          </a:xfrm>
          <a:prstGeom prst="rect">
            <a:avLst/>
          </a:prstGeom>
        </p:spPr>
      </p:pic>
      <p:sp>
        <p:nvSpPr>
          <p:cNvPr id="3" name="CuadroTexto 2">
            <a:extLst>
              <a:ext uri="{FF2B5EF4-FFF2-40B4-BE49-F238E27FC236}">
                <a16:creationId xmlns:a16="http://schemas.microsoft.com/office/drawing/2014/main" id="{31705790-8039-49F0-96D3-E9B8B909208D}"/>
              </a:ext>
            </a:extLst>
          </p:cNvPr>
          <p:cNvSpPr txBox="1"/>
          <p:nvPr/>
        </p:nvSpPr>
        <p:spPr>
          <a:xfrm>
            <a:off x="619125" y="533399"/>
            <a:ext cx="33909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t>Rodal </a:t>
            </a:r>
            <a:r>
              <a:rPr lang="es-ES" dirty="0" err="1"/>
              <a:t>disetáneo</a:t>
            </a:r>
            <a:r>
              <a:rPr lang="es-ES" dirty="0"/>
              <a:t> mixto con varias especies y plantación en un sector de la Selva Misionera. </a:t>
            </a:r>
            <a:endParaRPr lang="es-ES" dirty="0">
              <a:cs typeface="Calibri"/>
            </a:endParaRPr>
          </a:p>
        </p:txBody>
      </p:sp>
      <p:sp>
        <p:nvSpPr>
          <p:cNvPr id="7" name="CuadroTexto 6">
            <a:extLst>
              <a:ext uri="{FF2B5EF4-FFF2-40B4-BE49-F238E27FC236}">
                <a16:creationId xmlns:a16="http://schemas.microsoft.com/office/drawing/2014/main" id="{FA4BD4A1-6E0F-462F-AA91-DCBE7138E187}"/>
              </a:ext>
            </a:extLst>
          </p:cNvPr>
          <p:cNvSpPr txBox="1"/>
          <p:nvPr/>
        </p:nvSpPr>
        <p:spPr>
          <a:xfrm>
            <a:off x="6562725" y="609599"/>
            <a:ext cx="33909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t>Vista de rodales puros de diferentes especies a nivel de Unidad de Manejo Forestal </a:t>
            </a:r>
            <a:endParaRPr lang="es-ES" dirty="0">
              <a:cs typeface="Calibri"/>
            </a:endParaRPr>
          </a:p>
        </p:txBody>
      </p:sp>
    </p:spTree>
    <p:extLst>
      <p:ext uri="{BB962C8B-B14F-4D97-AF65-F5344CB8AC3E}">
        <p14:creationId xmlns:p14="http://schemas.microsoft.com/office/powerpoint/2010/main" val="3719269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texto, foto, cubierto, sostener&#10;&#10;Descripción generada automáticamente">
            <a:extLst>
              <a:ext uri="{FF2B5EF4-FFF2-40B4-BE49-F238E27FC236}">
                <a16:creationId xmlns:a16="http://schemas.microsoft.com/office/drawing/2014/main" id="{F0096C22-2BB9-4BF3-9E63-C9319644D701}"/>
              </a:ext>
            </a:extLst>
          </p:cNvPr>
          <p:cNvPicPr>
            <a:picLocks noGrp="1" noChangeAspect="1"/>
          </p:cNvPicPr>
          <p:nvPr>
            <p:ph idx="1"/>
          </p:nvPr>
        </p:nvPicPr>
        <p:blipFill>
          <a:blip r:embed="rId2"/>
          <a:stretch>
            <a:fillRect/>
          </a:stretch>
        </p:blipFill>
        <p:spPr>
          <a:xfrm>
            <a:off x="700547" y="1882904"/>
            <a:ext cx="5397060" cy="4209213"/>
          </a:xfrm>
        </p:spPr>
      </p:pic>
      <p:pic>
        <p:nvPicPr>
          <p:cNvPr id="3" name="Imagen 4" descr="Imagen que contiene agua, pasto, hombre, océano&#10;&#10;Descripción generada automáticamente">
            <a:extLst>
              <a:ext uri="{FF2B5EF4-FFF2-40B4-BE49-F238E27FC236}">
                <a16:creationId xmlns:a16="http://schemas.microsoft.com/office/drawing/2014/main" id="{684E98F6-2558-461F-8DF9-5F33F4A3A07C}"/>
              </a:ext>
            </a:extLst>
          </p:cNvPr>
          <p:cNvPicPr>
            <a:picLocks noChangeAspect="1"/>
          </p:cNvPicPr>
          <p:nvPr/>
        </p:nvPicPr>
        <p:blipFill>
          <a:blip r:embed="rId3"/>
          <a:stretch>
            <a:fillRect/>
          </a:stretch>
        </p:blipFill>
        <p:spPr>
          <a:xfrm>
            <a:off x="6369205" y="1887020"/>
            <a:ext cx="5363736" cy="4208375"/>
          </a:xfrm>
          <a:prstGeom prst="rect">
            <a:avLst/>
          </a:prstGeom>
        </p:spPr>
      </p:pic>
      <p:sp>
        <p:nvSpPr>
          <p:cNvPr id="8" name="CuadroTexto 7">
            <a:extLst>
              <a:ext uri="{FF2B5EF4-FFF2-40B4-BE49-F238E27FC236}">
                <a16:creationId xmlns:a16="http://schemas.microsoft.com/office/drawing/2014/main" id="{7C5028EE-EED2-485C-8DCE-2652BACF2B94}"/>
              </a:ext>
            </a:extLst>
          </p:cNvPr>
          <p:cNvSpPr txBox="1"/>
          <p:nvPr/>
        </p:nvSpPr>
        <p:spPr>
          <a:xfrm>
            <a:off x="933450" y="476249"/>
            <a:ext cx="33909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t>Vista de plantaciones forestales cuyos polígonos pueden ser denominados rodales  a nivel de Unidad de Manejo Forestal </a:t>
            </a:r>
            <a:endParaRPr lang="es-ES" dirty="0">
              <a:cs typeface="Calibri"/>
            </a:endParaRPr>
          </a:p>
        </p:txBody>
      </p:sp>
      <p:sp>
        <p:nvSpPr>
          <p:cNvPr id="9" name="CuadroTexto 8">
            <a:extLst>
              <a:ext uri="{FF2B5EF4-FFF2-40B4-BE49-F238E27FC236}">
                <a16:creationId xmlns:a16="http://schemas.microsoft.com/office/drawing/2014/main" id="{EC5BB9C8-E78B-49D7-851F-AC672DD6D929}"/>
              </a:ext>
            </a:extLst>
          </p:cNvPr>
          <p:cNvSpPr txBox="1"/>
          <p:nvPr/>
        </p:nvSpPr>
        <p:spPr>
          <a:xfrm>
            <a:off x="6762750" y="409574"/>
            <a:ext cx="33909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t>Vista rodales en diferentes etapas de desarrollo luego de una tala rasa (Sistema Silvícola de tala rasa y regeneración natural).   </a:t>
            </a:r>
            <a:endParaRPr lang="es-ES" dirty="0">
              <a:cs typeface="Calibri"/>
            </a:endParaRPr>
          </a:p>
        </p:txBody>
      </p:sp>
    </p:spTree>
    <p:extLst>
      <p:ext uri="{BB962C8B-B14F-4D97-AF65-F5344CB8AC3E}">
        <p14:creationId xmlns:p14="http://schemas.microsoft.com/office/powerpoint/2010/main" val="2701179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B38695-7F6E-44BE-B55B-12392F96E56E}"/>
              </a:ext>
            </a:extLst>
          </p:cNvPr>
          <p:cNvSpPr>
            <a:spLocks noGrp="1"/>
          </p:cNvSpPr>
          <p:nvPr>
            <p:ph type="title"/>
          </p:nvPr>
        </p:nvSpPr>
        <p:spPr/>
        <p:txBody>
          <a:bodyPr/>
          <a:lstStyle/>
          <a:p>
            <a:r>
              <a:rPr lang="es-ES" dirty="0">
                <a:cs typeface="Calibri Light"/>
              </a:rPr>
              <a:t>Planificación Silvícola</a:t>
            </a:r>
            <a:endParaRPr lang="es-ES" dirty="0"/>
          </a:p>
        </p:txBody>
      </p:sp>
      <p:pic>
        <p:nvPicPr>
          <p:cNvPr id="4" name="Imagen 4" descr="Imagen que contiene texto, firmar, verde, calle&#10;&#10;Descripción generada automáticamente">
            <a:extLst>
              <a:ext uri="{FF2B5EF4-FFF2-40B4-BE49-F238E27FC236}">
                <a16:creationId xmlns:a16="http://schemas.microsoft.com/office/drawing/2014/main" id="{4AA737AD-070C-4570-970B-4B9D285E18BE}"/>
              </a:ext>
            </a:extLst>
          </p:cNvPr>
          <p:cNvPicPr>
            <a:picLocks noGrp="1" noChangeAspect="1"/>
          </p:cNvPicPr>
          <p:nvPr>
            <p:ph idx="1"/>
          </p:nvPr>
        </p:nvPicPr>
        <p:blipFill>
          <a:blip r:embed="rId2"/>
          <a:stretch>
            <a:fillRect/>
          </a:stretch>
        </p:blipFill>
        <p:spPr>
          <a:xfrm>
            <a:off x="1975412" y="1351698"/>
            <a:ext cx="8101785" cy="5447874"/>
          </a:xfrm>
        </p:spPr>
      </p:pic>
    </p:spTree>
    <p:extLst>
      <p:ext uri="{BB962C8B-B14F-4D97-AF65-F5344CB8AC3E}">
        <p14:creationId xmlns:p14="http://schemas.microsoft.com/office/powerpoint/2010/main" val="3107085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5CB11340-75FB-4F49-A6B0-68B5106D255A}"/>
              </a:ext>
            </a:extLst>
          </p:cNvPr>
          <p:cNvSpPr>
            <a:spLocks noGrp="1"/>
          </p:cNvSpPr>
          <p:nvPr>
            <p:ph type="title"/>
          </p:nvPr>
        </p:nvSpPr>
        <p:spPr>
          <a:xfrm>
            <a:off x="492370" y="516835"/>
            <a:ext cx="3084844" cy="5772840"/>
          </a:xfrm>
        </p:spPr>
        <p:txBody>
          <a:bodyPr anchor="ctr">
            <a:normAutofit/>
          </a:bodyPr>
          <a:lstStyle/>
          <a:p>
            <a:r>
              <a:rPr lang="es-ES" sz="3600" b="1">
                <a:solidFill>
                  <a:srgbClr val="FFFFFF"/>
                </a:solidFill>
                <a:ea typeface="+mj-lt"/>
                <a:cs typeface="+mj-lt"/>
              </a:rPr>
              <a:t>Trabajo integrador con modalidad grupal</a:t>
            </a:r>
            <a:endParaRPr lang="es-ES" sz="3600">
              <a:solidFill>
                <a:srgbClr val="FFFFFF"/>
              </a:solidFill>
            </a:endParaRPr>
          </a:p>
        </p:txBody>
      </p:sp>
      <p:sp>
        <p:nvSpPr>
          <p:cNvPr id="13" name="Rectangle 12">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Marcador de contenido 2">
            <a:extLst>
              <a:ext uri="{FF2B5EF4-FFF2-40B4-BE49-F238E27FC236}">
                <a16:creationId xmlns:a16="http://schemas.microsoft.com/office/drawing/2014/main" id="{95A86975-6002-4D2C-A611-6356BEE9136C}"/>
              </a:ext>
            </a:extLst>
          </p:cNvPr>
          <p:cNvGraphicFramePr>
            <a:graphicFrameLocks noGrp="1"/>
          </p:cNvGraphicFramePr>
          <p:nvPr>
            <p:ph idx="1"/>
            <p:extLst>
              <p:ext uri="{D42A27DB-BD31-4B8C-83A1-F6EECF244321}">
                <p14:modId xmlns:p14="http://schemas.microsoft.com/office/powerpoint/2010/main" val="4007727242"/>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95163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F53311A5-99DE-4393-9A6A-668B1A50F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Rectangle 44">
            <a:extLst>
              <a:ext uri="{FF2B5EF4-FFF2-40B4-BE49-F238E27FC236}">
                <a16:creationId xmlns:a16="http://schemas.microsoft.com/office/drawing/2014/main" id="{A4927983-BFBD-4CAA-A34E-2D3486ACF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193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7" name="Straight Connector 46">
            <a:extLst>
              <a:ext uri="{FF2B5EF4-FFF2-40B4-BE49-F238E27FC236}">
                <a16:creationId xmlns:a16="http://schemas.microsoft.com/office/drawing/2014/main" id="{B40DF401-E6F0-4EFD-8C5C-6847352084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9" name="Rectangle 48">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CuadroTexto 1">
            <a:extLst>
              <a:ext uri="{FF2B5EF4-FFF2-40B4-BE49-F238E27FC236}">
                <a16:creationId xmlns:a16="http://schemas.microsoft.com/office/drawing/2014/main" id="{182CEC16-E552-425F-B93E-ABC457A4D610}"/>
              </a:ext>
            </a:extLst>
          </p:cNvPr>
          <p:cNvSpPr txBox="1"/>
          <p:nvPr/>
        </p:nvSpPr>
        <p:spPr>
          <a:xfrm>
            <a:off x="492370" y="516835"/>
            <a:ext cx="3084844" cy="577284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defTabSz="914400">
              <a:lnSpc>
                <a:spcPct val="85000"/>
              </a:lnSpc>
              <a:spcBef>
                <a:spcPct val="0"/>
              </a:spcBef>
              <a:spcAft>
                <a:spcPts val="600"/>
              </a:spcAft>
            </a:pPr>
            <a:r>
              <a:rPr lang="en-US" sz="3600" b="1" spc="-50">
                <a:solidFill>
                  <a:srgbClr val="FFFFFF"/>
                </a:solidFill>
                <a:latin typeface="+mj-lt"/>
                <a:ea typeface="+mj-ea"/>
                <a:cs typeface="+mj-cs"/>
              </a:rPr>
              <a:t>Introducción al estudio de la Silvicultura</a:t>
            </a:r>
            <a:endParaRPr lang="en-US" sz="3600" spc="-50">
              <a:solidFill>
                <a:srgbClr val="FFFFFF"/>
              </a:solidFill>
              <a:latin typeface="+mj-lt"/>
              <a:ea typeface="+mj-ea"/>
              <a:cs typeface="+mj-cs"/>
            </a:endParaRPr>
          </a:p>
        </p:txBody>
      </p:sp>
      <p:sp>
        <p:nvSpPr>
          <p:cNvPr id="53" name="Rectangle 52">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39" name="CuadroTexto 3">
            <a:extLst>
              <a:ext uri="{FF2B5EF4-FFF2-40B4-BE49-F238E27FC236}">
                <a16:creationId xmlns:a16="http://schemas.microsoft.com/office/drawing/2014/main" id="{646A70D7-1D3C-43FB-8458-490F52F68E7E}"/>
              </a:ext>
            </a:extLst>
          </p:cNvPr>
          <p:cNvGraphicFramePr/>
          <p:nvPr>
            <p:extLst>
              <p:ext uri="{D42A27DB-BD31-4B8C-83A1-F6EECF244321}">
                <p14:modId xmlns:p14="http://schemas.microsoft.com/office/powerpoint/2010/main" val="851445333"/>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1858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5CB11340-75FB-4F49-A6B0-68B5106D255A}"/>
              </a:ext>
            </a:extLst>
          </p:cNvPr>
          <p:cNvSpPr>
            <a:spLocks noGrp="1"/>
          </p:cNvSpPr>
          <p:nvPr>
            <p:ph type="title"/>
          </p:nvPr>
        </p:nvSpPr>
        <p:spPr>
          <a:xfrm>
            <a:off x="492370" y="516835"/>
            <a:ext cx="3084844" cy="5772840"/>
          </a:xfrm>
        </p:spPr>
        <p:txBody>
          <a:bodyPr anchor="ctr">
            <a:normAutofit/>
          </a:bodyPr>
          <a:lstStyle/>
          <a:p>
            <a:r>
              <a:rPr lang="es-ES" sz="3600" b="1">
                <a:solidFill>
                  <a:srgbClr val="FFFFFF"/>
                </a:solidFill>
                <a:ea typeface="+mj-lt"/>
                <a:cs typeface="+mj-lt"/>
              </a:rPr>
              <a:t>Trabajo integrador con modalidad grupal</a:t>
            </a:r>
            <a:endParaRPr lang="es-ES" sz="3600">
              <a:solidFill>
                <a:srgbClr val="FFFFFF"/>
              </a:solidFill>
            </a:endParaRPr>
          </a:p>
        </p:txBody>
      </p:sp>
      <p:sp>
        <p:nvSpPr>
          <p:cNvPr id="13" name="Rectangle 12">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Marcador de contenido 2">
            <a:extLst>
              <a:ext uri="{FF2B5EF4-FFF2-40B4-BE49-F238E27FC236}">
                <a16:creationId xmlns:a16="http://schemas.microsoft.com/office/drawing/2014/main" id="{95A86975-6002-4D2C-A611-6356BEE9136C}"/>
              </a:ext>
            </a:extLst>
          </p:cNvPr>
          <p:cNvGraphicFramePr>
            <a:graphicFrameLocks noGrp="1"/>
          </p:cNvGraphicFramePr>
          <p:nvPr>
            <p:ph idx="1"/>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0866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5CB11340-75FB-4F49-A6B0-68B5106D255A}"/>
              </a:ext>
            </a:extLst>
          </p:cNvPr>
          <p:cNvSpPr>
            <a:spLocks noGrp="1"/>
          </p:cNvSpPr>
          <p:nvPr>
            <p:ph type="title"/>
          </p:nvPr>
        </p:nvSpPr>
        <p:spPr>
          <a:xfrm>
            <a:off x="492370" y="516835"/>
            <a:ext cx="3084844" cy="5772840"/>
          </a:xfrm>
        </p:spPr>
        <p:txBody>
          <a:bodyPr anchor="ctr">
            <a:normAutofit/>
          </a:bodyPr>
          <a:lstStyle/>
          <a:p>
            <a:r>
              <a:rPr lang="es-ES" sz="3600" b="1">
                <a:solidFill>
                  <a:srgbClr val="FFFFFF"/>
                </a:solidFill>
                <a:ea typeface="+mj-lt"/>
                <a:cs typeface="+mj-lt"/>
              </a:rPr>
              <a:t>Trabajo integrador con modalidad grupal</a:t>
            </a:r>
            <a:endParaRPr lang="es-ES" sz="3600">
              <a:solidFill>
                <a:srgbClr val="FFFFFF"/>
              </a:solidFill>
            </a:endParaRPr>
          </a:p>
        </p:txBody>
      </p:sp>
      <p:sp>
        <p:nvSpPr>
          <p:cNvPr id="13" name="Rectangle 12">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Marcador de contenido 2">
            <a:extLst>
              <a:ext uri="{FF2B5EF4-FFF2-40B4-BE49-F238E27FC236}">
                <a16:creationId xmlns:a16="http://schemas.microsoft.com/office/drawing/2014/main" id="{95A86975-6002-4D2C-A611-6356BEE9136C}"/>
              </a:ext>
            </a:extLst>
          </p:cNvPr>
          <p:cNvGraphicFramePr>
            <a:graphicFrameLocks noGrp="1"/>
          </p:cNvGraphicFramePr>
          <p:nvPr>
            <p:ph idx="1"/>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20145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E9E6E471-D0D4-4823-9F02-D0D925092ACF}"/>
              </a:ext>
            </a:extLst>
          </p:cNvPr>
          <p:cNvSpPr>
            <a:spLocks noGrp="1"/>
          </p:cNvSpPr>
          <p:nvPr>
            <p:ph type="title"/>
          </p:nvPr>
        </p:nvSpPr>
        <p:spPr>
          <a:xfrm>
            <a:off x="492370" y="516835"/>
            <a:ext cx="3084844" cy="5772840"/>
          </a:xfrm>
        </p:spPr>
        <p:txBody>
          <a:bodyPr anchor="ctr">
            <a:normAutofit/>
          </a:bodyPr>
          <a:lstStyle/>
          <a:p>
            <a:r>
              <a:rPr lang="es-ES" sz="3600">
                <a:solidFill>
                  <a:srgbClr val="FFFFFF"/>
                </a:solidFill>
                <a:ea typeface="+mj-lt"/>
                <a:cs typeface="+mj-lt"/>
              </a:rPr>
              <a:t>Zonas y especies para el desarrollo del trabajo</a:t>
            </a:r>
            <a:endParaRPr lang="es-ES" sz="3600">
              <a:solidFill>
                <a:srgbClr val="FFFFFF"/>
              </a:solidFill>
            </a:endParaRPr>
          </a:p>
        </p:txBody>
      </p:sp>
      <p:sp>
        <p:nvSpPr>
          <p:cNvPr id="22" name="Rectangle 21">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4" name="Marcador de contenido 2">
            <a:extLst>
              <a:ext uri="{FF2B5EF4-FFF2-40B4-BE49-F238E27FC236}">
                <a16:creationId xmlns:a16="http://schemas.microsoft.com/office/drawing/2014/main" id="{D6BEE0A7-09E1-4434-BC0C-F85C83CD6311}"/>
              </a:ext>
            </a:extLst>
          </p:cNvPr>
          <p:cNvGraphicFramePr>
            <a:graphicFrameLocks noGrp="1"/>
          </p:cNvGraphicFramePr>
          <p:nvPr>
            <p:ph idx="1"/>
            <p:extLst>
              <p:ext uri="{D42A27DB-BD31-4B8C-83A1-F6EECF244321}">
                <p14:modId xmlns:p14="http://schemas.microsoft.com/office/powerpoint/2010/main" val="709241111"/>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6278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230A27-1553-42F8-99D7-829868E13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72232D-B4D6-429F-B3D1-2D9891B85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C03476A-344C-44F3-B427-F8FFCB94167B}"/>
              </a:ext>
            </a:extLst>
          </p:cNvPr>
          <p:cNvSpPr>
            <a:spLocks noGrp="1"/>
          </p:cNvSpPr>
          <p:nvPr>
            <p:ph type="title"/>
          </p:nvPr>
        </p:nvSpPr>
        <p:spPr>
          <a:xfrm>
            <a:off x="965030" y="963997"/>
            <a:ext cx="3254691" cy="4938361"/>
          </a:xfrm>
        </p:spPr>
        <p:txBody>
          <a:bodyPr anchor="ctr">
            <a:normAutofit/>
          </a:bodyPr>
          <a:lstStyle/>
          <a:p>
            <a:pPr algn="r"/>
            <a:r>
              <a:rPr lang="es-ES" sz="4400">
                <a:cs typeface="Calibri Light"/>
              </a:rPr>
              <a:t>Bibliografía</a:t>
            </a:r>
            <a:endParaRPr lang="es-ES" sz="4400"/>
          </a:p>
        </p:txBody>
      </p:sp>
      <p:cxnSp>
        <p:nvCxnSpPr>
          <p:cNvPr id="12" name="Straight Connector 11">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25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900A3307-EFDF-442F-92DE-8E07E9689375}"/>
              </a:ext>
            </a:extLst>
          </p:cNvPr>
          <p:cNvSpPr>
            <a:spLocks noGrp="1"/>
          </p:cNvSpPr>
          <p:nvPr>
            <p:ph idx="1"/>
          </p:nvPr>
        </p:nvSpPr>
        <p:spPr>
          <a:xfrm>
            <a:off x="5134882" y="963507"/>
            <a:ext cx="6135097" cy="4938851"/>
          </a:xfrm>
        </p:spPr>
        <p:txBody>
          <a:bodyPr vert="horz" lIns="0" tIns="45720" rIns="0" bIns="45720" rtlCol="0" anchor="ctr">
            <a:normAutofit/>
          </a:bodyPr>
          <a:lstStyle/>
          <a:p>
            <a:pPr>
              <a:buFont typeface="Wingdings" panose="020F0502020204030204" pitchFamily="34" charset="0"/>
              <a:buChar char="ü"/>
            </a:pPr>
            <a:r>
              <a:rPr lang="en-GB" sz="1800" dirty="0">
                <a:ea typeface="+mn-lt"/>
                <a:cs typeface="+mn-lt"/>
              </a:rPr>
              <a:t>Daniel, W.; Helms, E. &amp; Baker 1982. </a:t>
            </a:r>
            <a:r>
              <a:rPr lang="es-ES" sz="1800" dirty="0">
                <a:ea typeface="+mn-lt"/>
                <a:cs typeface="+mn-lt"/>
              </a:rPr>
              <a:t>Principios de Silvicultura. Primera edición en español, traducido por Mata R. Mc GRAW-HILL</a:t>
            </a:r>
            <a:endParaRPr lang="es-ES" sz="1800" dirty="0">
              <a:cs typeface="Calibri" panose="020F0502020204030204"/>
            </a:endParaRPr>
          </a:p>
          <a:p>
            <a:pPr>
              <a:buFont typeface="Wingdings" panose="020F0502020204030204" pitchFamily="34" charset="0"/>
              <a:buChar char="ü"/>
            </a:pPr>
            <a:r>
              <a:rPr lang="en-US" sz="1800" dirty="0">
                <a:ea typeface="+mn-lt"/>
                <a:cs typeface="+mn-lt"/>
              </a:rPr>
              <a:t>Davis, L., Johnson, N. Bettinger P. &amp; T Howard. 2001. Forest Management. To Sustain Ecological, Economic and Social Values. Waveland Press. INC, Long Grove, Illinois: 802 Pp</a:t>
            </a:r>
            <a:r>
              <a:rPr lang="es-ES" sz="1800" dirty="0">
                <a:ea typeface="+mn-lt"/>
                <a:cs typeface="+mn-lt"/>
              </a:rPr>
              <a:t> </a:t>
            </a:r>
          </a:p>
          <a:p>
            <a:pPr>
              <a:buFont typeface="Wingdings" panose="020F0502020204030204" pitchFamily="34" charset="0"/>
              <a:buChar char="ü"/>
            </a:pPr>
            <a:r>
              <a:rPr lang="es-ES" sz="1800" dirty="0">
                <a:ea typeface="+mn-lt"/>
                <a:cs typeface="+mn-lt"/>
              </a:rPr>
              <a:t>Smith DM, Larson BC, </a:t>
            </a:r>
            <a:r>
              <a:rPr lang="es-ES" sz="1800" dirty="0" err="1">
                <a:ea typeface="+mn-lt"/>
                <a:cs typeface="+mn-lt"/>
              </a:rPr>
              <a:t>Kelty</a:t>
            </a:r>
            <a:r>
              <a:rPr lang="es-ES" sz="1800" dirty="0">
                <a:ea typeface="+mn-lt"/>
                <a:cs typeface="+mn-lt"/>
              </a:rPr>
              <a:t> MJ, &amp; Ashton PMS. 1997. </a:t>
            </a:r>
            <a:r>
              <a:rPr lang="es-ES" sz="1800" dirty="0" err="1">
                <a:ea typeface="+mn-lt"/>
                <a:cs typeface="+mn-lt"/>
              </a:rPr>
              <a:t>The</a:t>
            </a:r>
            <a:r>
              <a:rPr lang="es-ES" sz="1800" dirty="0">
                <a:ea typeface="+mn-lt"/>
                <a:cs typeface="+mn-lt"/>
              </a:rPr>
              <a:t> </a:t>
            </a:r>
            <a:r>
              <a:rPr lang="es-ES" sz="1800" dirty="0" err="1">
                <a:ea typeface="+mn-lt"/>
                <a:cs typeface="+mn-lt"/>
              </a:rPr>
              <a:t>Practice</a:t>
            </a:r>
            <a:r>
              <a:rPr lang="es-ES" sz="1800" dirty="0">
                <a:ea typeface="+mn-lt"/>
                <a:cs typeface="+mn-lt"/>
              </a:rPr>
              <a:t> </a:t>
            </a:r>
            <a:r>
              <a:rPr lang="es-ES" sz="1800" dirty="0" err="1">
                <a:ea typeface="+mn-lt"/>
                <a:cs typeface="+mn-lt"/>
              </a:rPr>
              <a:t>of</a:t>
            </a:r>
            <a:r>
              <a:rPr lang="es-ES" sz="1800" dirty="0">
                <a:ea typeface="+mn-lt"/>
                <a:cs typeface="+mn-lt"/>
              </a:rPr>
              <a:t> </a:t>
            </a:r>
            <a:r>
              <a:rPr lang="es-ES" sz="1800" dirty="0" err="1">
                <a:ea typeface="+mn-lt"/>
                <a:cs typeface="+mn-lt"/>
              </a:rPr>
              <a:t>Silviculture</a:t>
            </a:r>
            <a:r>
              <a:rPr lang="es-ES" sz="1800" dirty="0">
                <a:ea typeface="+mn-lt"/>
                <a:cs typeface="+mn-lt"/>
              </a:rPr>
              <a:t>: </a:t>
            </a:r>
            <a:r>
              <a:rPr lang="es-ES" sz="1800" dirty="0" err="1">
                <a:ea typeface="+mn-lt"/>
                <a:cs typeface="+mn-lt"/>
              </a:rPr>
              <a:t>Applied</a:t>
            </a:r>
            <a:r>
              <a:rPr lang="es-ES" sz="1800" dirty="0">
                <a:ea typeface="+mn-lt"/>
                <a:cs typeface="+mn-lt"/>
              </a:rPr>
              <a:t> </a:t>
            </a:r>
            <a:r>
              <a:rPr lang="es-ES" sz="1800" dirty="0" err="1">
                <a:ea typeface="+mn-lt"/>
                <a:cs typeface="+mn-lt"/>
              </a:rPr>
              <a:t>Ecology</a:t>
            </a:r>
            <a:r>
              <a:rPr lang="es-ES" sz="1800" dirty="0">
                <a:ea typeface="+mn-lt"/>
                <a:cs typeface="+mn-lt"/>
              </a:rPr>
              <a:t>, </a:t>
            </a:r>
            <a:r>
              <a:rPr lang="es-ES" sz="1800" dirty="0" err="1">
                <a:ea typeface="+mn-lt"/>
                <a:cs typeface="+mn-lt"/>
              </a:rPr>
              <a:t>Ninth</a:t>
            </a:r>
            <a:r>
              <a:rPr lang="es-ES" sz="1800" dirty="0">
                <a:ea typeface="+mn-lt"/>
                <a:cs typeface="+mn-lt"/>
              </a:rPr>
              <a:t> </a:t>
            </a:r>
            <a:r>
              <a:rPr lang="es-ES" sz="1800" dirty="0" err="1">
                <a:ea typeface="+mn-lt"/>
                <a:cs typeface="+mn-lt"/>
              </a:rPr>
              <a:t>Edition</a:t>
            </a:r>
            <a:r>
              <a:rPr lang="es-ES" sz="1800" dirty="0">
                <a:ea typeface="+mn-lt"/>
                <a:cs typeface="+mn-lt"/>
              </a:rPr>
              <a:t>. John Wiley &amp; </a:t>
            </a:r>
            <a:r>
              <a:rPr lang="es-ES" sz="1800" dirty="0" err="1">
                <a:ea typeface="+mn-lt"/>
                <a:cs typeface="+mn-lt"/>
              </a:rPr>
              <a:t>Sons</a:t>
            </a:r>
            <a:r>
              <a:rPr lang="es-ES" sz="1800" dirty="0">
                <a:ea typeface="+mn-lt"/>
                <a:cs typeface="+mn-lt"/>
              </a:rPr>
              <a:t>, Inc. 537 pp.</a:t>
            </a:r>
            <a:endParaRPr lang="es-ES" sz="1800" dirty="0">
              <a:cs typeface="Calibri" panose="020F0502020204030204"/>
            </a:endParaRPr>
          </a:p>
          <a:p>
            <a:pPr>
              <a:buFont typeface="Wingdings" panose="020F0502020204030204" pitchFamily="34" charset="0"/>
              <a:buChar char="ü"/>
            </a:pPr>
            <a:r>
              <a:rPr lang="es-ES" sz="1800" dirty="0" err="1">
                <a:ea typeface="+mn-lt"/>
                <a:cs typeface="+mn-lt"/>
              </a:rPr>
              <a:t>Cozzo</a:t>
            </a:r>
            <a:r>
              <a:rPr lang="es-ES" sz="1800" dirty="0">
                <a:ea typeface="+mn-lt"/>
                <a:cs typeface="+mn-lt"/>
              </a:rPr>
              <a:t>, D. 1976. Tecnología de la forestación en Argentina y América Latina. Ed. Hemisferio Sur. Argentina. 610 p.</a:t>
            </a:r>
            <a:endParaRPr lang="es-ES" sz="1800" dirty="0">
              <a:cs typeface="Calibri"/>
            </a:endParaRPr>
          </a:p>
          <a:p>
            <a:endParaRPr lang="es-ES" sz="1800">
              <a:cs typeface="Calibri"/>
            </a:endParaRPr>
          </a:p>
        </p:txBody>
      </p:sp>
    </p:spTree>
    <p:extLst>
      <p:ext uri="{BB962C8B-B14F-4D97-AF65-F5344CB8AC3E}">
        <p14:creationId xmlns:p14="http://schemas.microsoft.com/office/powerpoint/2010/main" val="659508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37D9262C-E054-4A9C-938E-DEECC654C479}"/>
              </a:ext>
            </a:extLst>
          </p:cNvPr>
          <p:cNvSpPr>
            <a:spLocks noGrp="1"/>
          </p:cNvSpPr>
          <p:nvPr>
            <p:ph type="title"/>
          </p:nvPr>
        </p:nvSpPr>
        <p:spPr>
          <a:xfrm>
            <a:off x="492370" y="605896"/>
            <a:ext cx="3084844" cy="5646208"/>
          </a:xfrm>
        </p:spPr>
        <p:txBody>
          <a:bodyPr anchor="ctr">
            <a:normAutofit/>
          </a:bodyPr>
          <a:lstStyle/>
          <a:p>
            <a:r>
              <a:rPr lang="en-US" sz="2000" b="1" i="1">
                <a:solidFill>
                  <a:srgbClr val="FFFFFF"/>
                </a:solidFill>
                <a:cs typeface="Calibri Light"/>
              </a:rPr>
              <a:t>Silvicultura &amp; Manejo Forestal</a:t>
            </a:r>
            <a:endParaRPr lang="es-ES" sz="2000">
              <a:solidFill>
                <a:srgbClr val="FFFFFF"/>
              </a:solidFill>
              <a:ea typeface="+mj-lt"/>
              <a:cs typeface="+mj-lt"/>
            </a:endParaRPr>
          </a:p>
          <a:p>
            <a:endParaRPr lang="es-ES" sz="2000">
              <a:solidFill>
                <a:srgbClr val="FFFFFF"/>
              </a:solidFill>
              <a:cs typeface="Calibri Light"/>
            </a:endParaRPr>
          </a:p>
        </p:txBody>
      </p:sp>
      <p:sp>
        <p:nvSpPr>
          <p:cNvPr id="21" name="Rectangle 20">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Marcador de contenido 2">
            <a:extLst>
              <a:ext uri="{FF2B5EF4-FFF2-40B4-BE49-F238E27FC236}">
                <a16:creationId xmlns:a16="http://schemas.microsoft.com/office/drawing/2014/main" id="{5D192690-9AA0-455F-983D-F607C46691BB}"/>
              </a:ext>
            </a:extLst>
          </p:cNvPr>
          <p:cNvSpPr>
            <a:spLocks noGrp="1"/>
          </p:cNvSpPr>
          <p:nvPr>
            <p:ph idx="1"/>
          </p:nvPr>
        </p:nvSpPr>
        <p:spPr>
          <a:xfrm>
            <a:off x="4742016" y="605896"/>
            <a:ext cx="6413663" cy="5646208"/>
          </a:xfrm>
        </p:spPr>
        <p:txBody>
          <a:bodyPr vert="horz" lIns="0" tIns="45720" rIns="0" bIns="45720" rtlCol="0" anchor="ctr">
            <a:normAutofit/>
          </a:bodyPr>
          <a:lstStyle/>
          <a:p>
            <a:r>
              <a:rPr lang="es-ES" sz="2400" dirty="0">
                <a:ea typeface="+mn-lt"/>
                <a:cs typeface="+mn-lt"/>
              </a:rPr>
              <a:t>•</a:t>
            </a:r>
            <a:r>
              <a:rPr lang="es-ES" sz="2400" i="1" dirty="0">
                <a:ea typeface="+mn-lt"/>
                <a:cs typeface="+mn-lt"/>
              </a:rPr>
              <a:t>La Silvicultura es el Arte, la Ciencia y la práctica de establecer y manipular un tipo de rodal forestal. La Silvicultura incluye la regeneración, el mantenimiento del crecimiento y la cosecha del rodal de acuerdo a los objetivos del propietario. (Stand </a:t>
            </a:r>
            <a:r>
              <a:rPr lang="es-ES" sz="2400" i="1" dirty="0" err="1">
                <a:ea typeface="+mn-lt"/>
                <a:cs typeface="+mn-lt"/>
              </a:rPr>
              <a:t>Level</a:t>
            </a:r>
            <a:r>
              <a:rPr lang="es-ES" sz="2400" i="1" dirty="0">
                <a:ea typeface="+mn-lt"/>
                <a:cs typeface="+mn-lt"/>
              </a:rPr>
              <a:t> Management).</a:t>
            </a:r>
            <a:endParaRPr lang="es-ES" sz="2400" dirty="0">
              <a:cs typeface="Calibri" panose="020F0502020204030204"/>
            </a:endParaRPr>
          </a:p>
          <a:p>
            <a:endParaRPr lang="es-ES" sz="2400" dirty="0">
              <a:cs typeface="Calibri" panose="020F0502020204030204"/>
            </a:endParaRPr>
          </a:p>
          <a:p>
            <a:r>
              <a:rPr lang="es-ES" sz="2400" dirty="0">
                <a:ea typeface="+mn-lt"/>
                <a:cs typeface="+mn-lt"/>
              </a:rPr>
              <a:t>•</a:t>
            </a:r>
            <a:r>
              <a:rPr lang="es-ES" sz="2400" i="1" dirty="0">
                <a:ea typeface="+mn-lt"/>
                <a:cs typeface="+mn-lt"/>
              </a:rPr>
              <a:t>El Manejo Forestal  (Ordenación Forestal ) se implementa a nivel de Bosque (colección de rodales) y comprende economía, silvicultura, políticas, leyes, preferencias sociales, protección y otros factores que afectan  la integridad del bosque. (Forest </a:t>
            </a:r>
            <a:r>
              <a:rPr lang="es-ES" sz="2400" i="1" dirty="0" err="1">
                <a:ea typeface="+mn-lt"/>
                <a:cs typeface="+mn-lt"/>
              </a:rPr>
              <a:t>Level</a:t>
            </a:r>
            <a:r>
              <a:rPr lang="es-ES" sz="2400" i="1" dirty="0">
                <a:ea typeface="+mn-lt"/>
                <a:cs typeface="+mn-lt"/>
              </a:rPr>
              <a:t> Management).</a:t>
            </a:r>
            <a:r>
              <a:rPr lang="es-ES" sz="2400" dirty="0">
                <a:ea typeface="+mn-lt"/>
                <a:cs typeface="+mn-lt"/>
              </a:rPr>
              <a:t> </a:t>
            </a:r>
            <a:endParaRPr lang="es-ES" sz="2400" dirty="0">
              <a:cs typeface="Calibri"/>
            </a:endParaRPr>
          </a:p>
          <a:p>
            <a:endParaRPr lang="es-ES">
              <a:cs typeface="Calibri"/>
            </a:endParaRPr>
          </a:p>
        </p:txBody>
      </p:sp>
    </p:spTree>
    <p:extLst>
      <p:ext uri="{BB962C8B-B14F-4D97-AF65-F5344CB8AC3E}">
        <p14:creationId xmlns:p14="http://schemas.microsoft.com/office/powerpoint/2010/main" val="3557474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DF954D8E-FA82-49D6-A86F-A152EBACD2E6}"/>
              </a:ext>
            </a:extLst>
          </p:cNvPr>
          <p:cNvSpPr>
            <a:spLocks noGrp="1"/>
          </p:cNvSpPr>
          <p:nvPr>
            <p:ph type="title"/>
          </p:nvPr>
        </p:nvSpPr>
        <p:spPr>
          <a:xfrm>
            <a:off x="1066800" y="5252936"/>
            <a:ext cx="10058400" cy="1028715"/>
          </a:xfrm>
        </p:spPr>
        <p:txBody>
          <a:bodyPr anchor="ctr">
            <a:normAutofit/>
          </a:bodyPr>
          <a:lstStyle/>
          <a:p>
            <a:pPr algn="ctr"/>
            <a:r>
              <a:rPr lang="en-US" b="1" i="1">
                <a:solidFill>
                  <a:srgbClr val="FFFFFF"/>
                </a:solidFill>
                <a:cs typeface="Calibri Light"/>
              </a:rPr>
              <a:t>Silvicultura &amp; Manejo Forestal</a:t>
            </a:r>
            <a:endParaRPr lang="es-ES">
              <a:solidFill>
                <a:srgbClr val="FFFFFF"/>
              </a:solidFill>
              <a:ea typeface="+mj-lt"/>
              <a:cs typeface="+mj-lt"/>
            </a:endParaRPr>
          </a:p>
          <a:p>
            <a:pPr algn="ctr"/>
            <a:endParaRPr lang="en-US" b="1">
              <a:solidFill>
                <a:srgbClr val="FFFFFF"/>
              </a:solidFill>
              <a:ea typeface="+mj-lt"/>
              <a:cs typeface="+mj-lt"/>
            </a:endParaRPr>
          </a:p>
        </p:txBody>
      </p:sp>
      <p:sp>
        <p:nvSpPr>
          <p:cNvPr id="3" name="Marcador de contenido 2">
            <a:extLst>
              <a:ext uri="{FF2B5EF4-FFF2-40B4-BE49-F238E27FC236}">
                <a16:creationId xmlns:a16="http://schemas.microsoft.com/office/drawing/2014/main" id="{91C6CE43-152D-4C95-AE04-9845BFB3E0CF}"/>
              </a:ext>
            </a:extLst>
          </p:cNvPr>
          <p:cNvSpPr>
            <a:spLocks noGrp="1"/>
          </p:cNvSpPr>
          <p:nvPr>
            <p:ph idx="1"/>
          </p:nvPr>
        </p:nvSpPr>
        <p:spPr>
          <a:xfrm>
            <a:off x="1097280" y="1086678"/>
            <a:ext cx="10027920" cy="3623867"/>
          </a:xfrm>
        </p:spPr>
        <p:txBody>
          <a:bodyPr vert="horz" lIns="0" tIns="45720" rIns="0" bIns="45720" rtlCol="0" anchor="t">
            <a:noAutofit/>
          </a:bodyPr>
          <a:lstStyle/>
          <a:p>
            <a:r>
              <a:rPr lang="es-ES" sz="2400" dirty="0">
                <a:ea typeface="+mn-lt"/>
                <a:cs typeface="+mn-lt"/>
              </a:rPr>
              <a:t>La Silvicultura es el Arte, la Ciencia y la práctica de establecer y manipular un tipo de rodal forestal. La Silvicultura incluye la regeneración, el mantenimiento del crecimiento y la cosecha del rodal de acuerdo a los objetivos del propietario. </a:t>
            </a:r>
            <a:r>
              <a:rPr lang="es-ES" sz="2400" i="1" dirty="0">
                <a:ea typeface="+mn-lt"/>
                <a:cs typeface="+mn-lt"/>
              </a:rPr>
              <a:t>(Stand </a:t>
            </a:r>
            <a:r>
              <a:rPr lang="es-ES" sz="2400" i="1" dirty="0" err="1">
                <a:ea typeface="+mn-lt"/>
                <a:cs typeface="+mn-lt"/>
              </a:rPr>
              <a:t>Level</a:t>
            </a:r>
            <a:r>
              <a:rPr lang="es-ES" sz="2400" i="1" dirty="0">
                <a:ea typeface="+mn-lt"/>
                <a:cs typeface="+mn-lt"/>
              </a:rPr>
              <a:t> Management).</a:t>
            </a:r>
            <a:endParaRPr lang="es-ES" sz="2400" dirty="0">
              <a:cs typeface="Calibri" panose="020F0502020204030204"/>
            </a:endParaRPr>
          </a:p>
          <a:p>
            <a:endParaRPr lang="es-ES" sz="2400" i="1" dirty="0">
              <a:ea typeface="+mn-lt"/>
              <a:cs typeface="+mn-lt"/>
            </a:endParaRPr>
          </a:p>
          <a:p>
            <a:r>
              <a:rPr lang="es-ES" sz="2400" dirty="0">
                <a:ea typeface="+mn-lt"/>
                <a:cs typeface="+mn-lt"/>
              </a:rPr>
              <a:t>La silvicultura se aplica a los rodales</a:t>
            </a:r>
            <a:endParaRPr lang="es-ES" sz="2400" dirty="0">
              <a:cs typeface="Calibri"/>
            </a:endParaRPr>
          </a:p>
          <a:p>
            <a:r>
              <a:rPr lang="es-ES" sz="2400" dirty="0">
                <a:ea typeface="+mn-lt"/>
                <a:cs typeface="+mn-lt"/>
              </a:rPr>
              <a:t>•Rodal: Grupo continuo de árboles, de composición específica, distribución de edad y condiciones suficientemente homogéneas como para constituir una unidad uniforme y conspicua. Unidad de tratamiento silvícola.</a:t>
            </a:r>
            <a:endParaRPr lang="es-ES" sz="2400" dirty="0">
              <a:cs typeface="Calibri"/>
            </a:endParaRPr>
          </a:p>
          <a:p>
            <a:endParaRPr lang="es-ES">
              <a:cs typeface="Calibri"/>
            </a:endParaRPr>
          </a:p>
        </p:txBody>
      </p:sp>
      <p:sp>
        <p:nvSpPr>
          <p:cNvPr id="28" name="Rectangle 27">
            <a:extLst>
              <a:ext uri="{FF2B5EF4-FFF2-40B4-BE49-F238E27FC236}">
                <a16:creationId xmlns:a16="http://schemas.microsoft.com/office/drawing/2014/main" id="{5E1ED12F-9F06-4B37-87B7-F98F52937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6548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2" name="Straight Connector 21">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69C5F1CC-81CF-4FB4-9977-391DF5B090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45B67C3E-D5DC-4278-9B9F-93D4719ED32F}"/>
              </a:ext>
            </a:extLst>
          </p:cNvPr>
          <p:cNvSpPr>
            <a:spLocks noGrp="1"/>
          </p:cNvSpPr>
          <p:nvPr>
            <p:ph type="title"/>
          </p:nvPr>
        </p:nvSpPr>
        <p:spPr>
          <a:xfrm>
            <a:off x="457200" y="640080"/>
            <a:ext cx="3938967" cy="2926080"/>
          </a:xfrm>
        </p:spPr>
        <p:txBody>
          <a:bodyPr vert="horz" lIns="91440" tIns="45720" rIns="91440" bIns="45720" rtlCol="0" anchor="b">
            <a:normAutofit/>
          </a:bodyPr>
          <a:lstStyle/>
          <a:p>
            <a:r>
              <a:rPr lang="en-US" sz="4400" dirty="0">
                <a:solidFill>
                  <a:srgbClr val="FFFFFF"/>
                </a:solidFill>
              </a:rPr>
              <a:t>Unidad de </a:t>
            </a:r>
            <a:r>
              <a:rPr lang="en-US" sz="4400">
                <a:solidFill>
                  <a:srgbClr val="FFFFFF"/>
                </a:solidFill>
              </a:rPr>
              <a:t>Manejo </a:t>
            </a:r>
            <a:r>
              <a:rPr lang="en-US" sz="4400" dirty="0">
                <a:solidFill>
                  <a:srgbClr val="FFFFFF"/>
                </a:solidFill>
              </a:rPr>
              <a:t>Forestal- Rodal</a:t>
            </a:r>
          </a:p>
        </p:txBody>
      </p:sp>
      <p:pic>
        <p:nvPicPr>
          <p:cNvPr id="13" name="Imagen 13" descr="Vista de una montaña verde&#10;&#10;Descripción generada automáticamente">
            <a:extLst>
              <a:ext uri="{FF2B5EF4-FFF2-40B4-BE49-F238E27FC236}">
                <a16:creationId xmlns:a16="http://schemas.microsoft.com/office/drawing/2014/main" id="{BA2A3EC4-F7F0-4D4B-9F66-E46B7C63162D}"/>
              </a:ext>
            </a:extLst>
          </p:cNvPr>
          <p:cNvPicPr>
            <a:picLocks noGrp="1" noChangeAspect="1"/>
          </p:cNvPicPr>
          <p:nvPr>
            <p:ph idx="1"/>
          </p:nvPr>
        </p:nvPicPr>
        <p:blipFill rotWithShape="1">
          <a:blip r:embed="rId2"/>
          <a:srcRect l="1601" r="22389" b="-1"/>
          <a:stretch/>
        </p:blipFill>
        <p:spPr>
          <a:xfrm>
            <a:off x="4639733" y="10"/>
            <a:ext cx="7552266" cy="6857990"/>
          </a:xfrm>
          <a:prstGeom prst="rect">
            <a:avLst/>
          </a:prstGeom>
        </p:spPr>
      </p:pic>
      <p:sp>
        <p:nvSpPr>
          <p:cNvPr id="26" name="Rectangle 25">
            <a:extLst>
              <a:ext uri="{FF2B5EF4-FFF2-40B4-BE49-F238E27FC236}">
                <a16:creationId xmlns:a16="http://schemas.microsoft.com/office/drawing/2014/main" id="{AFDD4421-3DEC-4941-9625-756F8B5C6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57113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A8FFEA1-1B69-4F42-B552-0CCF72596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AA3C9226-5EC8-460B-82D7-72AA994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a:extLst>
              <a:ext uri="{FF2B5EF4-FFF2-40B4-BE49-F238E27FC236}">
                <a16:creationId xmlns:a16="http://schemas.microsoft.com/office/drawing/2014/main" id="{62A90A9D-33DF-408E-BF4C-F82588935C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2" name="Rectangle 31">
            <a:extLst>
              <a:ext uri="{FF2B5EF4-FFF2-40B4-BE49-F238E27FC236}">
                <a16:creationId xmlns:a16="http://schemas.microsoft.com/office/drawing/2014/main" id="{6BB9730C-14BA-4087-9AF5-4019567721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49041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4C8AB72-CC2C-4452-A54B-A3EB92AD2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5990D33F-4E94-4D03-BC23-458A988F00D8}"/>
              </a:ext>
            </a:extLst>
          </p:cNvPr>
          <p:cNvSpPr>
            <a:spLocks noGrp="1"/>
          </p:cNvSpPr>
          <p:nvPr>
            <p:ph type="title"/>
          </p:nvPr>
        </p:nvSpPr>
        <p:spPr>
          <a:xfrm>
            <a:off x="1065197" y="5129933"/>
            <a:ext cx="10058400" cy="822960"/>
          </a:xfrm>
        </p:spPr>
        <p:txBody>
          <a:bodyPr vert="horz" lIns="91440" tIns="45720" rIns="91440" bIns="45720" rtlCol="0" anchor="b">
            <a:normAutofit/>
          </a:bodyPr>
          <a:lstStyle/>
          <a:p>
            <a:r>
              <a:rPr lang="en-US" sz="3600" dirty="0" err="1">
                <a:solidFill>
                  <a:srgbClr val="FFFFFF"/>
                </a:solidFill>
              </a:rPr>
              <a:t>Asignaturas</a:t>
            </a:r>
            <a:r>
              <a:rPr lang="en-US" sz="3600" dirty="0">
                <a:solidFill>
                  <a:srgbClr val="FFFFFF"/>
                </a:solidFill>
              </a:rPr>
              <a:t> o </a:t>
            </a:r>
            <a:r>
              <a:rPr lang="en-US" sz="3600" dirty="0" err="1">
                <a:solidFill>
                  <a:srgbClr val="FFFFFF"/>
                </a:solidFill>
              </a:rPr>
              <a:t>disciplinas</a:t>
            </a:r>
            <a:r>
              <a:rPr lang="en-US" sz="3600" dirty="0">
                <a:solidFill>
                  <a:srgbClr val="FFFFFF"/>
                </a:solidFill>
              </a:rPr>
              <a:t> </a:t>
            </a:r>
            <a:r>
              <a:rPr lang="en-US" sz="3600" dirty="0" err="1">
                <a:solidFill>
                  <a:srgbClr val="FFFFFF"/>
                </a:solidFill>
              </a:rPr>
              <a:t>relacionadas</a:t>
            </a:r>
            <a:endParaRPr lang="en-US" sz="3600" dirty="0" err="1">
              <a:solidFill>
                <a:srgbClr val="FFFFFF"/>
              </a:solidFill>
              <a:cs typeface="Calibri Light"/>
            </a:endParaRPr>
          </a:p>
        </p:txBody>
      </p:sp>
      <p:pic>
        <p:nvPicPr>
          <p:cNvPr id="4" name="Imagen 4" descr="Captura de pantalla de un celular con letras&#10;&#10;Descripción generada automáticamente">
            <a:extLst>
              <a:ext uri="{FF2B5EF4-FFF2-40B4-BE49-F238E27FC236}">
                <a16:creationId xmlns:a16="http://schemas.microsoft.com/office/drawing/2014/main" id="{89AD5572-9929-4BC7-9348-60486DFEF603}"/>
              </a:ext>
            </a:extLst>
          </p:cNvPr>
          <p:cNvPicPr>
            <a:picLocks noGrp="1" noChangeAspect="1"/>
          </p:cNvPicPr>
          <p:nvPr>
            <p:ph idx="1"/>
          </p:nvPr>
        </p:nvPicPr>
        <p:blipFill>
          <a:blip r:embed="rId2"/>
          <a:stretch>
            <a:fillRect/>
          </a:stretch>
        </p:blipFill>
        <p:spPr>
          <a:xfrm>
            <a:off x="2988653" y="355465"/>
            <a:ext cx="6568916" cy="4436341"/>
          </a:xfrm>
          <a:prstGeom prst="rect">
            <a:avLst/>
          </a:prstGeom>
        </p:spPr>
      </p:pic>
      <p:sp>
        <p:nvSpPr>
          <p:cNvPr id="36" name="Rectangle 35">
            <a:extLst>
              <a:ext uri="{FF2B5EF4-FFF2-40B4-BE49-F238E27FC236}">
                <a16:creationId xmlns:a16="http://schemas.microsoft.com/office/drawing/2014/main" id="{48F3622B-3E4C-4435-A51C-9D6FD1C2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96349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9117DA-4AF4-4CBE-B522-B769AC15C505}"/>
              </a:ext>
            </a:extLst>
          </p:cNvPr>
          <p:cNvSpPr>
            <a:spLocks noGrp="1"/>
          </p:cNvSpPr>
          <p:nvPr>
            <p:ph type="title"/>
          </p:nvPr>
        </p:nvSpPr>
        <p:spPr/>
        <p:txBody>
          <a:bodyPr/>
          <a:lstStyle/>
          <a:p>
            <a:r>
              <a:rPr lang="es-ES">
                <a:cs typeface="Calibri Light"/>
              </a:rPr>
              <a:t>La silvicultura se aplica a nivel de rodal</a:t>
            </a:r>
            <a:endParaRPr lang="es-ES"/>
          </a:p>
        </p:txBody>
      </p:sp>
      <p:sp>
        <p:nvSpPr>
          <p:cNvPr id="3" name="Marcador de contenido 2">
            <a:extLst>
              <a:ext uri="{FF2B5EF4-FFF2-40B4-BE49-F238E27FC236}">
                <a16:creationId xmlns:a16="http://schemas.microsoft.com/office/drawing/2014/main" id="{2FF22E82-7CF4-4AA8-8018-5741EA3DA1A8}"/>
              </a:ext>
            </a:extLst>
          </p:cNvPr>
          <p:cNvSpPr>
            <a:spLocks noGrp="1"/>
          </p:cNvSpPr>
          <p:nvPr>
            <p:ph idx="1"/>
          </p:nvPr>
        </p:nvSpPr>
        <p:spPr/>
        <p:txBody>
          <a:bodyPr vert="horz" lIns="0" tIns="45720" rIns="0" bIns="45720" rtlCol="0" anchor="t">
            <a:normAutofit/>
          </a:bodyPr>
          <a:lstStyle/>
          <a:p>
            <a:r>
              <a:rPr lang="es-ES" sz="2800">
                <a:ea typeface="+mn-lt"/>
                <a:cs typeface="+mn-lt"/>
              </a:rPr>
              <a:t>•Aplicación de diferentes tratamientos al rodal, con el fin de establecer, mantener y mejorar su producción, en función de los objetivos de manejo.</a:t>
            </a:r>
            <a:endParaRPr lang="es-ES" sz="2800">
              <a:cs typeface="Calibri" panose="020F0502020204030204"/>
            </a:endParaRPr>
          </a:p>
          <a:p>
            <a:r>
              <a:rPr lang="es-ES" sz="2800">
                <a:ea typeface="+mn-lt"/>
                <a:cs typeface="+mn-lt"/>
              </a:rPr>
              <a:t>•La producción de madera, no obstante ser el objetivo más común,  no es el único, ni necesariamente el principal.</a:t>
            </a:r>
            <a:endParaRPr lang="es-ES" sz="2800">
              <a:cs typeface="Calibri"/>
            </a:endParaRPr>
          </a:p>
          <a:p>
            <a:r>
              <a:rPr lang="es-ES" sz="2800">
                <a:ea typeface="+mn-lt"/>
                <a:cs typeface="+mn-lt"/>
              </a:rPr>
              <a:t>•Los procesos naturales son deliberadamente guiados para crear rodales que brinden mayor rendimiento y, si es posible, en menos tiempo. </a:t>
            </a:r>
            <a:endParaRPr lang="es-ES" sz="2800">
              <a:cs typeface="Calibri"/>
            </a:endParaRPr>
          </a:p>
          <a:p>
            <a:endParaRPr lang="es-ES" dirty="0">
              <a:cs typeface="Calibri"/>
            </a:endParaRPr>
          </a:p>
        </p:txBody>
      </p:sp>
      <p:sp>
        <p:nvSpPr>
          <p:cNvPr id="4" name="Marcador de texto 3">
            <a:extLst>
              <a:ext uri="{FF2B5EF4-FFF2-40B4-BE49-F238E27FC236}">
                <a16:creationId xmlns:a16="http://schemas.microsoft.com/office/drawing/2014/main" id="{29EDE53B-5E15-436C-BBC9-E51BDC0490F6}"/>
              </a:ext>
            </a:extLst>
          </p:cNvPr>
          <p:cNvSpPr>
            <a:spLocks noGrp="1"/>
          </p:cNvSpPr>
          <p:nvPr>
            <p:ph type="body" sz="half" idx="2"/>
          </p:nvPr>
        </p:nvSpPr>
        <p:spPr/>
        <p:txBody>
          <a:bodyPr/>
          <a:lstStyle/>
          <a:p>
            <a:endParaRPr lang="es-ES"/>
          </a:p>
        </p:txBody>
      </p:sp>
    </p:spTree>
    <p:extLst>
      <p:ext uri="{BB962C8B-B14F-4D97-AF65-F5344CB8AC3E}">
        <p14:creationId xmlns:p14="http://schemas.microsoft.com/office/powerpoint/2010/main" val="3546900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8">
            <a:extLst>
              <a:ext uri="{FF2B5EF4-FFF2-40B4-BE49-F238E27FC236}">
                <a16:creationId xmlns:a16="http://schemas.microsoft.com/office/drawing/2014/main" id="{40E5B315-592C-487A-A815-6F61A98F4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0">
            <a:extLst>
              <a:ext uri="{FF2B5EF4-FFF2-40B4-BE49-F238E27FC236}">
                <a16:creationId xmlns:a16="http://schemas.microsoft.com/office/drawing/2014/main" id="{D7E046CA-18CB-4F2C-A9BE-BA9720B923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1E775407-3A62-4070-8EE4-3A51B0837F9B}"/>
              </a:ext>
            </a:extLst>
          </p:cNvPr>
          <p:cNvSpPr>
            <a:spLocks noGrp="1"/>
          </p:cNvSpPr>
          <p:nvPr>
            <p:ph type="title"/>
          </p:nvPr>
        </p:nvSpPr>
        <p:spPr>
          <a:xfrm>
            <a:off x="1298294" y="5117899"/>
            <a:ext cx="10058400" cy="1144461"/>
          </a:xfrm>
        </p:spPr>
        <p:txBody>
          <a:bodyPr>
            <a:noAutofit/>
          </a:bodyPr>
          <a:lstStyle/>
          <a:p>
            <a:pPr algn="ctr"/>
            <a:r>
              <a:rPr lang="es-ES" sz="2400" dirty="0">
                <a:solidFill>
                  <a:srgbClr val="FFFFFF"/>
                </a:solidFill>
                <a:cs typeface="Calibri Light"/>
              </a:rPr>
              <a:t>Reforzando el concepto: la producción sostenida en tiempo y</a:t>
            </a:r>
            <a:r>
              <a:rPr lang="es-ES" sz="3600" dirty="0">
                <a:solidFill>
                  <a:srgbClr val="FFFFFF"/>
                </a:solidFill>
                <a:cs typeface="Calibri Light"/>
              </a:rPr>
              <a:t> </a:t>
            </a:r>
            <a:r>
              <a:rPr lang="es-ES" sz="2400" dirty="0">
                <a:solidFill>
                  <a:srgbClr val="FFFFFF"/>
                </a:solidFill>
                <a:cs typeface="Calibri Light"/>
              </a:rPr>
              <a:t>espacio sea anual o periódica es un objetivo del MF. La Silvicultura</a:t>
            </a:r>
            <a:r>
              <a:rPr lang="es-ES" sz="3200" dirty="0">
                <a:solidFill>
                  <a:srgbClr val="FFFFFF"/>
                </a:solidFill>
                <a:cs typeface="Calibri Light"/>
              </a:rPr>
              <a:t> </a:t>
            </a:r>
            <a:r>
              <a:rPr lang="es-ES" sz="2400" dirty="0">
                <a:solidFill>
                  <a:srgbClr val="FFFFFF"/>
                </a:solidFill>
                <a:cs typeface="Calibri Light"/>
              </a:rPr>
              <a:t>planifica la producción por turno o ciclo de corta a nivel de rodal.      </a:t>
            </a:r>
          </a:p>
        </p:txBody>
      </p:sp>
      <p:sp>
        <p:nvSpPr>
          <p:cNvPr id="10" name="Rectangle 12">
            <a:extLst>
              <a:ext uri="{FF2B5EF4-FFF2-40B4-BE49-F238E27FC236}">
                <a16:creationId xmlns:a16="http://schemas.microsoft.com/office/drawing/2014/main" id="{ED2F258D-E518-486A-8D50-E9A11EF13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2" name="Marcador de contenido 2">
            <a:extLst>
              <a:ext uri="{FF2B5EF4-FFF2-40B4-BE49-F238E27FC236}">
                <a16:creationId xmlns:a16="http://schemas.microsoft.com/office/drawing/2014/main" id="{A5B6670A-465C-42CB-B8FA-0EA7D32EB063}"/>
              </a:ext>
            </a:extLst>
          </p:cNvPr>
          <p:cNvGraphicFramePr>
            <a:graphicFrameLocks noGrp="1"/>
          </p:cNvGraphicFramePr>
          <p:nvPr>
            <p:ph idx="1"/>
            <p:extLst>
              <p:ext uri="{D42A27DB-BD31-4B8C-83A1-F6EECF244321}">
                <p14:modId xmlns:p14="http://schemas.microsoft.com/office/powerpoint/2010/main" val="947131751"/>
              </p:ext>
            </p:extLst>
          </p:nvPr>
        </p:nvGraphicFramePr>
        <p:xfrm>
          <a:off x="643466" y="643467"/>
          <a:ext cx="10900477" cy="36192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5464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r>
              <a:rPr lang="en-US" dirty="0" err="1">
                <a:cs typeface="Calibri"/>
              </a:rPr>
              <a:t>múltiples</a:t>
            </a:r>
            <a:endParaRPr lang="en-US" dirty="0" err="1"/>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F958C280-0B88-4195-9FE2-12E310F71593}"/>
              </a:ext>
            </a:extLst>
          </p:cNvPr>
          <p:cNvSpPr>
            <a:spLocks noGrp="1"/>
          </p:cNvSpPr>
          <p:nvPr>
            <p:ph type="title"/>
          </p:nvPr>
        </p:nvSpPr>
        <p:spPr>
          <a:xfrm>
            <a:off x="492370" y="605896"/>
            <a:ext cx="3084844" cy="5646208"/>
          </a:xfrm>
        </p:spPr>
        <p:txBody>
          <a:bodyPr anchor="ctr">
            <a:normAutofit/>
          </a:bodyPr>
          <a:lstStyle/>
          <a:p>
            <a:br>
              <a:rPr lang="es-ES" sz="3600">
                <a:solidFill>
                  <a:srgbClr val="FFFFFF"/>
                </a:solidFill>
                <a:latin typeface="Calibri"/>
                <a:cs typeface="Calibri"/>
              </a:rPr>
            </a:br>
            <a:r>
              <a:rPr lang="es-ES" sz="3600">
                <a:solidFill>
                  <a:srgbClr val="FFFFFF"/>
                </a:solidFill>
                <a:latin typeface="Calibri"/>
                <a:cs typeface="Calibri"/>
              </a:rPr>
              <a:t>El éxito de la Silvicultura depende del planteo claro de los objetivos del manejo.</a:t>
            </a:r>
            <a:endParaRPr lang="es-ES" sz="3600">
              <a:solidFill>
                <a:srgbClr val="FFFFFF"/>
              </a:solidFill>
              <a:ea typeface="+mj-lt"/>
              <a:cs typeface="+mj-lt"/>
            </a:endParaRPr>
          </a:p>
          <a:p>
            <a:endParaRPr lang="es-ES" sz="3600">
              <a:solidFill>
                <a:srgbClr val="FFFFFF"/>
              </a:solidFill>
              <a:cs typeface="Calibri Light"/>
            </a:endParaRP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Marcador de contenido 2">
            <a:extLst>
              <a:ext uri="{FF2B5EF4-FFF2-40B4-BE49-F238E27FC236}">
                <a16:creationId xmlns:a16="http://schemas.microsoft.com/office/drawing/2014/main" id="{B47877B1-5C82-4D05-BC47-9B680767ADDA}"/>
              </a:ext>
            </a:extLst>
          </p:cNvPr>
          <p:cNvSpPr>
            <a:spLocks noGrp="1"/>
          </p:cNvSpPr>
          <p:nvPr>
            <p:ph idx="1"/>
          </p:nvPr>
        </p:nvSpPr>
        <p:spPr>
          <a:xfrm>
            <a:off x="4742016" y="605896"/>
            <a:ext cx="7110614" cy="5172282"/>
          </a:xfrm>
        </p:spPr>
        <p:txBody>
          <a:bodyPr vert="horz" lIns="0" tIns="45720" rIns="0" bIns="45720" rtlCol="0" anchor="ctr">
            <a:normAutofit/>
          </a:bodyPr>
          <a:lstStyle/>
          <a:p>
            <a:r>
              <a:rPr lang="es-ES" sz="2400" dirty="0">
                <a:ea typeface="+mn-lt"/>
                <a:cs typeface="+mn-lt"/>
              </a:rPr>
              <a:t>•En la definición de esos objetivos no solo debe considerarse la producción de madera sino, otros tales como:</a:t>
            </a:r>
            <a:endParaRPr lang="es-ES" sz="2400">
              <a:cs typeface="Calibri"/>
            </a:endParaRPr>
          </a:p>
          <a:p>
            <a:endParaRPr lang="es-ES" sz="2400" dirty="0">
              <a:ea typeface="+mn-lt"/>
              <a:cs typeface="+mn-lt"/>
            </a:endParaRPr>
          </a:p>
          <a:p>
            <a:pPr>
              <a:buFont typeface="Arial" panose="020F0502020204030204" pitchFamily="34" charset="0"/>
              <a:buChar char="•"/>
            </a:pPr>
            <a:r>
              <a:rPr lang="es-ES" sz="2400" dirty="0">
                <a:ea typeface="+mn-lt"/>
                <a:cs typeface="+mn-lt"/>
              </a:rPr>
              <a:t>Conservación. Vida silvestre</a:t>
            </a:r>
            <a:endParaRPr lang="es-ES" sz="2400" dirty="0">
              <a:cs typeface="Calibri"/>
            </a:endParaRPr>
          </a:p>
          <a:p>
            <a:pPr>
              <a:buFont typeface="Arial" panose="020F0502020204030204" pitchFamily="34" charset="0"/>
              <a:buChar char="•"/>
            </a:pPr>
            <a:r>
              <a:rPr lang="es-ES" sz="2400" dirty="0">
                <a:ea typeface="+mn-lt"/>
                <a:cs typeface="+mn-lt"/>
              </a:rPr>
              <a:t>Productos no madereros. Alimentos</a:t>
            </a:r>
            <a:endParaRPr lang="es-ES" sz="2400" dirty="0">
              <a:cs typeface="Calibri"/>
            </a:endParaRPr>
          </a:p>
          <a:p>
            <a:pPr>
              <a:buFont typeface="Arial" panose="020F0502020204030204" pitchFamily="34" charset="0"/>
              <a:buChar char="•"/>
            </a:pPr>
            <a:r>
              <a:rPr lang="es-ES" sz="2400" dirty="0">
                <a:ea typeface="+mn-lt"/>
                <a:cs typeface="+mn-lt"/>
              </a:rPr>
              <a:t>Producción de agua. Conservación de cabeceras de cueca. Bosques de protección</a:t>
            </a:r>
            <a:endParaRPr lang="es-ES" sz="2400" dirty="0">
              <a:cs typeface="Calibri"/>
            </a:endParaRPr>
          </a:p>
          <a:p>
            <a:pPr>
              <a:buFont typeface="Arial" panose="020F0502020204030204" pitchFamily="34" charset="0"/>
              <a:buChar char="•"/>
            </a:pPr>
            <a:r>
              <a:rPr lang="es-ES" sz="2400" dirty="0">
                <a:ea typeface="+mn-lt"/>
                <a:cs typeface="+mn-lt"/>
              </a:rPr>
              <a:t>Recreación y paisajismo. Reservas naturales. Parques </a:t>
            </a:r>
            <a:endParaRPr lang="es-ES" sz="2400" dirty="0">
              <a:cs typeface="Calibri"/>
            </a:endParaRPr>
          </a:p>
          <a:p>
            <a:pPr>
              <a:buFont typeface="Arial" panose="020F0502020204030204" pitchFamily="34" charset="0"/>
              <a:buChar char="•"/>
            </a:pPr>
            <a:r>
              <a:rPr lang="es-ES" sz="2400" dirty="0">
                <a:ea typeface="+mn-lt"/>
                <a:cs typeface="+mn-lt"/>
              </a:rPr>
              <a:t>Servicios ecosistémicos. CO2, biodiversidad. </a:t>
            </a:r>
            <a:endParaRPr lang="es-ES" sz="2400" dirty="0">
              <a:cs typeface="Calibri"/>
            </a:endParaRPr>
          </a:p>
          <a:p>
            <a:pPr>
              <a:buFont typeface="Arial" panose="020F0502020204030204" pitchFamily="34" charset="0"/>
              <a:buChar char="•"/>
            </a:pPr>
            <a:r>
              <a:rPr lang="es-ES" sz="2400" dirty="0">
                <a:cs typeface="Calibri"/>
              </a:rPr>
              <a:t>Combinación de múltiples objetivos</a:t>
            </a:r>
            <a:endParaRPr lang="es-ES" sz="2400" dirty="0">
              <a:ea typeface="+mn-lt"/>
              <a:cs typeface="+mn-lt"/>
            </a:endParaRPr>
          </a:p>
          <a:p>
            <a:pPr>
              <a:buFont typeface="Arial" panose="020F0502020204030204" pitchFamily="34" charset="0"/>
              <a:buChar char="•"/>
            </a:pPr>
            <a:endParaRPr lang="es-ES" sz="2400" dirty="0">
              <a:cs typeface="Calibri"/>
            </a:endParaRPr>
          </a:p>
          <a:p>
            <a:endParaRPr lang="es-ES" dirty="0">
              <a:cs typeface="Calibri"/>
            </a:endParaRPr>
          </a:p>
        </p:txBody>
      </p:sp>
    </p:spTree>
    <p:extLst>
      <p:ext uri="{BB962C8B-B14F-4D97-AF65-F5344CB8AC3E}">
        <p14:creationId xmlns:p14="http://schemas.microsoft.com/office/powerpoint/2010/main" val="3848537037"/>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TF10001119</Template>
  <Application>Microsoft Office PowerPoint</Application>
  <PresentationFormat>Panorámica</PresentationFormat>
  <Slides>23</Slides>
  <Notes>0</Notes>
  <HiddenSlides>0</HiddenSlides>
  <ScaleCrop>false</ScaleCrop>
  <HeadingPairs>
    <vt:vector size="4" baseType="variant">
      <vt:variant>
        <vt:lpstr>Tema</vt:lpstr>
      </vt:variant>
      <vt:variant>
        <vt:i4>2</vt:i4>
      </vt:variant>
      <vt:variant>
        <vt:lpstr>Títulos de diapositiva</vt:lpstr>
      </vt:variant>
      <vt:variant>
        <vt:i4>23</vt:i4>
      </vt:variant>
    </vt:vector>
  </HeadingPairs>
  <TitlesOfParts>
    <vt:vector size="25" baseType="lpstr">
      <vt:lpstr>Retrospect</vt:lpstr>
      <vt:lpstr>Tema de Office</vt:lpstr>
      <vt:lpstr>Silvicultura</vt:lpstr>
      <vt:lpstr>Presentación de PowerPoint</vt:lpstr>
      <vt:lpstr>Silvicultura &amp; Manejo Forestal </vt:lpstr>
      <vt:lpstr>Silvicultura &amp; Manejo Forestal </vt:lpstr>
      <vt:lpstr>Unidad de Manejo Forestal- Rodal</vt:lpstr>
      <vt:lpstr>Asignaturas o disciplinas relacionadas</vt:lpstr>
      <vt:lpstr>La silvicultura se aplica a nivel de rodal</vt:lpstr>
      <vt:lpstr>Reforzando el concepto: la producción sostenida en tiempo y espacio sea anual o periódica es un objetivo del MF. La Silvicultura planifica la producción por turno o ciclo de corta a nivel de rodal.      </vt:lpstr>
      <vt:lpstr> El éxito de la Silvicultura depende del planteo claro de los objetivos del manejo. </vt:lpstr>
      <vt:lpstr>Objetivos múltiples</vt:lpstr>
      <vt:lpstr>Estructura del rodal - UTS</vt:lpstr>
      <vt:lpstr>Presentación de PowerPoint</vt:lpstr>
      <vt:lpstr>Presentación de PowerPoint</vt:lpstr>
      <vt:lpstr>Presentación de PowerPoint</vt:lpstr>
      <vt:lpstr>Presentación de PowerPoint</vt:lpstr>
      <vt:lpstr>Presentación de PowerPoint</vt:lpstr>
      <vt:lpstr>Presentación de PowerPoint</vt:lpstr>
      <vt:lpstr>Planificación Silvícola</vt:lpstr>
      <vt:lpstr>Trabajo integrador con modalidad grupal</vt:lpstr>
      <vt:lpstr>Trabajo integrador con modalidad grupal</vt:lpstr>
      <vt:lpstr>Trabajo integrador con modalidad grupal</vt:lpstr>
      <vt:lpstr>Zonas y especies para el desarrollo del trabajo</vt:lpstr>
      <vt:lpstr>Bibliografía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
  <cp:revision>821</cp:revision>
  <dcterms:created xsi:type="dcterms:W3CDTF">2020-07-07T23:46:10Z</dcterms:created>
  <dcterms:modified xsi:type="dcterms:W3CDTF">2020-08-04T21:32:43Z</dcterms:modified>
</cp:coreProperties>
</file>