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32"/>
  </p:notesMasterIdLst>
  <p:sldIdLst>
    <p:sldId id="256" r:id="rId2"/>
    <p:sldId id="426" r:id="rId3"/>
    <p:sldId id="428" r:id="rId4"/>
    <p:sldId id="435" r:id="rId5"/>
    <p:sldId id="524" r:id="rId6"/>
    <p:sldId id="527" r:id="rId7"/>
    <p:sldId id="555" r:id="rId8"/>
    <p:sldId id="556" r:id="rId9"/>
    <p:sldId id="434" r:id="rId10"/>
    <p:sldId id="561" r:id="rId11"/>
    <p:sldId id="521" r:id="rId12"/>
    <p:sldId id="437" r:id="rId13"/>
    <p:sldId id="438" r:id="rId14"/>
    <p:sldId id="429" r:id="rId15"/>
    <p:sldId id="557" r:id="rId16"/>
    <p:sldId id="430" r:id="rId17"/>
    <p:sldId id="558" r:id="rId18"/>
    <p:sldId id="439" r:id="rId19"/>
    <p:sldId id="431" r:id="rId20"/>
    <p:sldId id="519" r:id="rId21"/>
    <p:sldId id="432" r:id="rId22"/>
    <p:sldId id="518" r:id="rId23"/>
    <p:sldId id="522" r:id="rId24"/>
    <p:sldId id="529" r:id="rId25"/>
    <p:sldId id="528" r:id="rId26"/>
    <p:sldId id="433" r:id="rId27"/>
    <p:sldId id="559" r:id="rId28"/>
    <p:sldId id="560" r:id="rId29"/>
    <p:sldId id="562" r:id="rId30"/>
    <p:sldId id="554" r:id="rId31"/>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33CC"/>
    <a:srgbClr val="FFFF99"/>
    <a:srgbClr val="FFCC99"/>
    <a:srgbClr val="FFFF00"/>
    <a:srgbClr val="CCFFFF"/>
    <a:srgbClr val="0099CC"/>
    <a:srgbClr val="99CC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96" autoAdjust="0"/>
  </p:normalViewPr>
  <p:slideViewPr>
    <p:cSldViewPr>
      <p:cViewPr varScale="1">
        <p:scale>
          <a:sx n="70" d="100"/>
          <a:sy n="70" d="100"/>
        </p:scale>
        <p:origin x="-13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17.bin"/><Relationship Id="rId13" Type="http://schemas.microsoft.com/office/2006/relationships/legacyDiagramText" Target="legacyDiagramText22.bin"/><Relationship Id="rId18" Type="http://schemas.microsoft.com/office/2006/relationships/legacyDiagramText" Target="legacyDiagramText27.bin"/><Relationship Id="rId3" Type="http://schemas.microsoft.com/office/2006/relationships/legacyDiagramText" Target="legacyDiagramText12.bin"/><Relationship Id="rId21" Type="http://schemas.microsoft.com/office/2006/relationships/legacyDiagramText" Target="legacyDiagramText30.bin"/><Relationship Id="rId7" Type="http://schemas.microsoft.com/office/2006/relationships/legacyDiagramText" Target="legacyDiagramText16.bin"/><Relationship Id="rId12" Type="http://schemas.microsoft.com/office/2006/relationships/legacyDiagramText" Target="legacyDiagramText21.bin"/><Relationship Id="rId17" Type="http://schemas.microsoft.com/office/2006/relationships/legacyDiagramText" Target="legacyDiagramText26.bin"/><Relationship Id="rId2" Type="http://schemas.microsoft.com/office/2006/relationships/legacyDiagramText" Target="legacyDiagramText11.bin"/><Relationship Id="rId16" Type="http://schemas.microsoft.com/office/2006/relationships/legacyDiagramText" Target="legacyDiagramText25.bin"/><Relationship Id="rId20" Type="http://schemas.microsoft.com/office/2006/relationships/legacyDiagramText" Target="legacyDiagramText29.bin"/><Relationship Id="rId1" Type="http://schemas.microsoft.com/office/2006/relationships/legacyDiagramText" Target="legacyDiagramText10.bin"/><Relationship Id="rId6" Type="http://schemas.microsoft.com/office/2006/relationships/legacyDiagramText" Target="legacyDiagramText15.bin"/><Relationship Id="rId11" Type="http://schemas.microsoft.com/office/2006/relationships/legacyDiagramText" Target="legacyDiagramText20.bin"/><Relationship Id="rId5" Type="http://schemas.microsoft.com/office/2006/relationships/legacyDiagramText" Target="legacyDiagramText14.bin"/><Relationship Id="rId15" Type="http://schemas.microsoft.com/office/2006/relationships/legacyDiagramText" Target="legacyDiagramText24.bin"/><Relationship Id="rId10" Type="http://schemas.microsoft.com/office/2006/relationships/legacyDiagramText" Target="legacyDiagramText19.bin"/><Relationship Id="rId19" Type="http://schemas.microsoft.com/office/2006/relationships/legacyDiagramText" Target="legacyDiagramText28.bin"/><Relationship Id="rId4" Type="http://schemas.microsoft.com/office/2006/relationships/legacyDiagramText" Target="legacyDiagramText13.bin"/><Relationship Id="rId9" Type="http://schemas.microsoft.com/office/2006/relationships/legacyDiagramText" Target="legacyDiagramText18.bin"/><Relationship Id="rId14" Type="http://schemas.microsoft.com/office/2006/relationships/legacyDiagramText" Target="legacyDiagramText23.bin"/><Relationship Id="rId22" Type="http://schemas.microsoft.com/office/2006/relationships/legacyDiagramText" Target="legacyDiagramText3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s-ES"/>
          </a:p>
        </p:txBody>
      </p:sp>
      <p:sp>
        <p:nvSpPr>
          <p:cNvPr id="269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s-E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9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69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s-ES"/>
          </a:p>
        </p:txBody>
      </p:sp>
      <p:sp>
        <p:nvSpPr>
          <p:cNvPr id="269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C12EEFCC-E2A3-47F7-91DB-F9BB0DF482FE}"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0BBEC8E7-F0EC-4A51-8435-F24E6E322E0F}"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FE843B28-1322-4A59-A248-5389D200C05D}"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95A8845-A6AA-491B-8AAE-D837A9446EAE}"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981200"/>
            <a:ext cx="8229600" cy="4114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DFC268-65E9-46B3-B6E6-CFB8D988DEF3}"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381000"/>
            <a:ext cx="82296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8C49B96-B81C-4745-A071-1AA90A98CD5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D677A6C-B437-4502-B54A-225AA5ACAFD2}"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F1CF757-CC6F-4F9A-A933-D99E73575175}"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A240690-1B54-4078-80FF-D9064C9E5807}"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7794D571-5AFB-41F0-AD51-DF4FA68AE41C}"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BABE957C-79AF-425B-A6D9-B5301A94DC7C}"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91D02B52-1745-458E-A9FB-D9B6A9FED920}"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FA3ADE8C-926D-490A-895C-DA2373DE97F4}"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F6969B7A-3886-4C1F-B8EF-D9DDDAF397DA}" type="slidenum">
              <a:rPr lang="es-ES" smtClean="0"/>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96B2FEB-FAFD-4D8C-8A80-2DCC0201D6BF}"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ES"/>
          </a:p>
        </p:txBody>
      </p:sp>
      <p:sp>
        <p:nvSpPr>
          <p:cNvPr id="2056" name="Rectangle 8"/>
          <p:cNvSpPr>
            <a:spLocks noChangeArrowheads="1"/>
          </p:cNvSpPr>
          <p:nvPr/>
        </p:nvSpPr>
        <p:spPr bwMode="auto">
          <a:xfrm>
            <a:off x="1187450" y="6021388"/>
            <a:ext cx="6913563" cy="609600"/>
          </a:xfrm>
          <a:prstGeom prst="rect">
            <a:avLst/>
          </a:prstGeom>
          <a:solidFill>
            <a:schemeClr val="bg1"/>
          </a:solidFill>
          <a:ln w="12700">
            <a:noFill/>
            <a:miter lim="800000"/>
            <a:headEnd type="none" w="sm" len="sm"/>
            <a:tailEnd type="none" w="sm" len="sm"/>
          </a:ln>
          <a:effectLst/>
        </p:spPr>
        <p:txBody>
          <a:bodyPr wrap="none" anchor="ctr"/>
          <a:lstStyle/>
          <a:p>
            <a:pPr algn="ctr" eaLnBrk="0" hangingPunct="0">
              <a:defRPr/>
            </a:pPr>
            <a:r>
              <a:rPr lang="es-ES_tradnl" sz="2400" i="1">
                <a:effectLst>
                  <a:outerShdw blurRad="38100" dist="38100" dir="2700000" algn="tl">
                    <a:srgbClr val="000000"/>
                  </a:outerShdw>
                </a:effectLst>
                <a:latin typeface="Verdana" pitchFamily="34" charset="0"/>
                <a:cs typeface="+mn-cs"/>
              </a:rPr>
              <a:t>Facultad de Ciencias Agrarias y Forestales (UNLP)</a:t>
            </a:r>
          </a:p>
          <a:p>
            <a:pPr algn="ctr" eaLnBrk="0" hangingPunct="0">
              <a:defRPr/>
            </a:pPr>
            <a:r>
              <a:rPr lang="es-ES_tradnl" sz="2400" i="1">
                <a:effectLst>
                  <a:outerShdw blurRad="38100" dist="38100" dir="2700000" algn="tl">
                    <a:srgbClr val="000000"/>
                  </a:outerShdw>
                </a:effectLst>
                <a:latin typeface="Verdana" pitchFamily="34" charset="0"/>
                <a:cs typeface="+mn-cs"/>
              </a:rPr>
              <a:t>Curso de Silvicultura</a:t>
            </a:r>
          </a:p>
        </p:txBody>
      </p:sp>
      <p:sp>
        <p:nvSpPr>
          <p:cNvPr id="2053" name="Text Box 5"/>
          <p:cNvSpPr txBox="1">
            <a:spLocks noChangeArrowheads="1"/>
          </p:cNvSpPr>
          <p:nvPr/>
        </p:nvSpPr>
        <p:spPr bwMode="auto">
          <a:xfrm>
            <a:off x="1403648" y="2204864"/>
            <a:ext cx="6584950" cy="1920875"/>
          </a:xfrm>
          <a:prstGeom prst="rect">
            <a:avLst/>
          </a:prstGeom>
          <a:noFill/>
          <a:ln w="12700">
            <a:noFill/>
            <a:miter lim="800000"/>
            <a:headEnd type="none" w="sm" len="sm"/>
            <a:tailEnd type="none" w="sm" len="sm"/>
          </a:ln>
          <a:effectLst/>
        </p:spPr>
        <p:txBody>
          <a:bodyPr>
            <a:spAutoFit/>
          </a:bodyPr>
          <a:lstStyle/>
          <a:p>
            <a:pPr algn="ctr" eaLnBrk="0" hangingPunct="0">
              <a:defRPr/>
            </a:pPr>
            <a:r>
              <a:rPr lang="es-ES_tradnl" sz="6600" dirty="0">
                <a:effectLst>
                  <a:outerShdw blurRad="38100" dist="38100" dir="2700000" algn="tl">
                    <a:srgbClr val="000000"/>
                  </a:outerShdw>
                </a:effectLst>
                <a:latin typeface="Verdana" pitchFamily="34" charset="0"/>
                <a:cs typeface="+mn-cs"/>
              </a:rPr>
              <a:t>Silvicultura</a:t>
            </a:r>
          </a:p>
          <a:p>
            <a:pPr algn="ctr" eaLnBrk="0" hangingPunct="0">
              <a:defRPr/>
            </a:pPr>
            <a:endParaRPr lang="es-ES_tradnl" sz="5400" b="1" dirty="0">
              <a:solidFill>
                <a:srgbClr val="FFFF00"/>
              </a:solidFill>
              <a:effectLst>
                <a:outerShdw blurRad="38100" dist="38100" dir="2700000" algn="tl">
                  <a:srgbClr val="000000"/>
                </a:outerShdw>
              </a:effectLst>
              <a:latin typeface="Times New Roman" pitchFamily="18" charset="0"/>
              <a:cs typeface="+mn-cs"/>
            </a:endParaRPr>
          </a:p>
        </p:txBody>
      </p:sp>
      <p:sp>
        <p:nvSpPr>
          <p:cNvPr id="4101" name="Rectangle 4"/>
          <p:cNvSpPr>
            <a:spLocks noChangeArrowheads="1"/>
          </p:cNvSpPr>
          <p:nvPr/>
        </p:nvSpPr>
        <p:spPr bwMode="auto">
          <a:xfrm flipV="1">
            <a:off x="0" y="5805488"/>
            <a:ext cx="9144000" cy="144462"/>
          </a:xfrm>
          <a:prstGeom prst="rect">
            <a:avLst/>
          </a:prstGeom>
          <a:gradFill rotWithShape="0">
            <a:gsLst>
              <a:gs pos="0">
                <a:srgbClr val="000000"/>
              </a:gs>
              <a:gs pos="50000">
                <a:srgbClr val="FAFD00"/>
              </a:gs>
              <a:gs pos="100000">
                <a:srgbClr val="000000"/>
              </a:gs>
            </a:gsLst>
            <a:lin ang="5400000" scaled="1"/>
          </a:gra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smtClean="0"/>
          </a:p>
          <a:p>
            <a:r>
              <a:rPr lang="es-AR" dirty="0" smtClean="0"/>
              <a:t>Manejo Forestal (producción del bosque)</a:t>
            </a:r>
          </a:p>
          <a:p>
            <a:endParaRPr lang="es-AR" dirty="0" smtClean="0"/>
          </a:p>
          <a:p>
            <a:endParaRPr lang="es-AR" dirty="0" smtClean="0"/>
          </a:p>
          <a:p>
            <a:r>
              <a:rPr lang="es-AR" dirty="0" smtClean="0"/>
              <a:t>Silvicultura (producción del rodal)</a:t>
            </a:r>
            <a:endParaRPr lang="es-A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idx="1"/>
          </p:nvPr>
        </p:nvSpPr>
        <p:spPr>
          <a:xfrm>
            <a:off x="539750" y="836613"/>
            <a:ext cx="8280400" cy="5329237"/>
          </a:xfrm>
        </p:spPr>
        <p:txBody>
          <a:bodyPr/>
          <a:lstStyle/>
          <a:p>
            <a:pPr eaLnBrk="1" hangingPunct="1">
              <a:lnSpc>
                <a:spcPct val="90000"/>
              </a:lnSpc>
              <a:buFontTx/>
              <a:buChar char="•"/>
              <a:defRPr/>
            </a:pPr>
            <a:r>
              <a:rPr lang="es-ES" sz="2400" dirty="0" smtClean="0">
                <a:latin typeface="Verdana" pitchFamily="34" charset="0"/>
              </a:rPr>
              <a:t>El éxito de la Silvicultura depende del planteo claro de los objetivos del manejo.</a:t>
            </a:r>
          </a:p>
          <a:p>
            <a:pPr eaLnBrk="1" hangingPunct="1">
              <a:lnSpc>
                <a:spcPct val="90000"/>
              </a:lnSpc>
              <a:buFontTx/>
              <a:buChar char="•"/>
              <a:defRPr/>
            </a:pPr>
            <a:endParaRPr lang="es-ES" sz="2400" dirty="0" smtClean="0">
              <a:latin typeface="Verdana" pitchFamily="34" charset="0"/>
            </a:endParaRPr>
          </a:p>
          <a:p>
            <a:pPr eaLnBrk="1" hangingPunct="1">
              <a:lnSpc>
                <a:spcPct val="90000"/>
              </a:lnSpc>
              <a:buFontTx/>
              <a:buChar char="•"/>
              <a:defRPr/>
            </a:pPr>
            <a:r>
              <a:rPr lang="es-ES" sz="2400" dirty="0" smtClean="0">
                <a:latin typeface="Verdana" pitchFamily="34" charset="0"/>
              </a:rPr>
              <a:t>En la definición de esos objetivos no solo debe considerarse la producción de madera sino, otros tales como:</a:t>
            </a:r>
          </a:p>
          <a:p>
            <a:pPr eaLnBrk="1" hangingPunct="1">
              <a:lnSpc>
                <a:spcPct val="90000"/>
              </a:lnSpc>
              <a:buFontTx/>
              <a:buChar char="•"/>
              <a:defRPr/>
            </a:pPr>
            <a:endParaRPr lang="es-ES" sz="2400" dirty="0" smtClean="0">
              <a:latin typeface="Verdana" pitchFamily="34" charset="0"/>
            </a:endParaRPr>
          </a:p>
          <a:p>
            <a:pPr eaLnBrk="1" hangingPunct="1">
              <a:lnSpc>
                <a:spcPct val="90000"/>
              </a:lnSpc>
              <a:buFontTx/>
              <a:buChar char="•"/>
              <a:defRPr/>
            </a:pPr>
            <a:r>
              <a:rPr lang="es-ES" sz="2400" dirty="0" smtClean="0">
                <a:latin typeface="Verdana" pitchFamily="34" charset="0"/>
              </a:rPr>
              <a:t>Vida silvestre</a:t>
            </a:r>
          </a:p>
          <a:p>
            <a:pPr eaLnBrk="1" hangingPunct="1">
              <a:lnSpc>
                <a:spcPct val="90000"/>
              </a:lnSpc>
              <a:buFontTx/>
              <a:buChar char="•"/>
              <a:defRPr/>
            </a:pPr>
            <a:r>
              <a:rPr lang="es-ES" sz="2400" dirty="0" smtClean="0">
                <a:latin typeface="Verdana" pitchFamily="34" charset="0"/>
              </a:rPr>
              <a:t>Alimentos</a:t>
            </a:r>
          </a:p>
          <a:p>
            <a:pPr eaLnBrk="1" hangingPunct="1">
              <a:lnSpc>
                <a:spcPct val="90000"/>
              </a:lnSpc>
              <a:buFontTx/>
              <a:buChar char="•"/>
              <a:defRPr/>
            </a:pPr>
            <a:r>
              <a:rPr lang="es-ES" sz="2400" dirty="0" smtClean="0">
                <a:latin typeface="Verdana" pitchFamily="34" charset="0"/>
              </a:rPr>
              <a:t>Producción de agua</a:t>
            </a:r>
          </a:p>
          <a:p>
            <a:pPr eaLnBrk="1" hangingPunct="1">
              <a:lnSpc>
                <a:spcPct val="90000"/>
              </a:lnSpc>
              <a:buFontTx/>
              <a:buChar char="•"/>
              <a:defRPr/>
            </a:pPr>
            <a:r>
              <a:rPr lang="es-ES" sz="2400" dirty="0" smtClean="0">
                <a:latin typeface="Verdana" pitchFamily="34" charset="0"/>
              </a:rPr>
              <a:t>Recreación y paisajismo </a:t>
            </a:r>
          </a:p>
          <a:p>
            <a:pPr eaLnBrk="1" hangingPunct="1">
              <a:lnSpc>
                <a:spcPct val="90000"/>
              </a:lnSpc>
              <a:buFontTx/>
              <a:buChar char="•"/>
              <a:defRPr/>
            </a:pPr>
            <a:r>
              <a:rPr lang="es-ES" sz="2400" dirty="0" smtClean="0">
                <a:latin typeface="Verdana" pitchFamily="34" charset="0"/>
              </a:rPr>
              <a:t>Combinación de múltiples objetivos</a:t>
            </a:r>
          </a:p>
          <a:p>
            <a:pPr eaLnBrk="1" hangingPunct="1">
              <a:lnSpc>
                <a:spcPct val="90000"/>
              </a:lnSpc>
              <a:buFontTx/>
              <a:buChar char="•"/>
              <a:defRPr/>
            </a:pPr>
            <a:r>
              <a:rPr lang="es-AR" sz="2400" dirty="0" smtClean="0">
                <a:latin typeface="Verdana" pitchFamily="34" charset="0"/>
              </a:rPr>
              <a:t>Servicios </a:t>
            </a:r>
            <a:r>
              <a:rPr lang="es-AR" sz="2400" dirty="0" err="1" smtClean="0">
                <a:latin typeface="Verdana" pitchFamily="34" charset="0"/>
              </a:rPr>
              <a:t>ecosistémicos</a:t>
            </a:r>
            <a:endParaRPr lang="es-ES" sz="2400" dirty="0" smtClean="0">
              <a:latin typeface="Verdana" pitchFamily="34" charset="0"/>
            </a:endParaRPr>
          </a:p>
          <a:p>
            <a:pPr eaLnBrk="1" hangingPunct="1">
              <a:lnSpc>
                <a:spcPct val="90000"/>
              </a:lnSpc>
              <a:buFontTx/>
              <a:buChar char="•"/>
              <a:defRPr/>
            </a:pPr>
            <a:endParaRPr lang="es-ES" sz="2400" dirty="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dissolve">
                                      <p:cBhvr>
                                        <p:cTn id="7" dur="500"/>
                                        <p:tgtEl>
                                          <p:spTgt spid="356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6355">
                                            <p:txEl>
                                              <p:pRg st="2" end="2"/>
                                            </p:txEl>
                                          </p:spTgt>
                                        </p:tgtEl>
                                        <p:attrNameLst>
                                          <p:attrName>style.visibility</p:attrName>
                                        </p:attrNameLst>
                                      </p:cBhvr>
                                      <p:to>
                                        <p:strVal val="visible"/>
                                      </p:to>
                                    </p:set>
                                    <p:animEffect transition="in" filter="dissolve">
                                      <p:cBhvr>
                                        <p:cTn id="12" dur="500"/>
                                        <p:tgtEl>
                                          <p:spTgt spid="3563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6355">
                                            <p:txEl>
                                              <p:pRg st="4" end="4"/>
                                            </p:txEl>
                                          </p:spTgt>
                                        </p:tgtEl>
                                        <p:attrNameLst>
                                          <p:attrName>style.visibility</p:attrName>
                                        </p:attrNameLst>
                                      </p:cBhvr>
                                      <p:to>
                                        <p:strVal val="visible"/>
                                      </p:to>
                                    </p:set>
                                    <p:animEffect transition="in" filter="dissolve">
                                      <p:cBhvr>
                                        <p:cTn id="17" dur="500"/>
                                        <p:tgtEl>
                                          <p:spTgt spid="35635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6355">
                                            <p:txEl>
                                              <p:pRg st="5" end="5"/>
                                            </p:txEl>
                                          </p:spTgt>
                                        </p:tgtEl>
                                        <p:attrNameLst>
                                          <p:attrName>style.visibility</p:attrName>
                                        </p:attrNameLst>
                                      </p:cBhvr>
                                      <p:to>
                                        <p:strVal val="visible"/>
                                      </p:to>
                                    </p:set>
                                    <p:animEffect transition="in" filter="dissolve">
                                      <p:cBhvr>
                                        <p:cTn id="22" dur="500"/>
                                        <p:tgtEl>
                                          <p:spTgt spid="35635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56355">
                                            <p:txEl>
                                              <p:pRg st="6" end="6"/>
                                            </p:txEl>
                                          </p:spTgt>
                                        </p:tgtEl>
                                        <p:attrNameLst>
                                          <p:attrName>style.visibility</p:attrName>
                                        </p:attrNameLst>
                                      </p:cBhvr>
                                      <p:to>
                                        <p:strVal val="visible"/>
                                      </p:to>
                                    </p:set>
                                    <p:animEffect transition="in" filter="dissolve">
                                      <p:cBhvr>
                                        <p:cTn id="27" dur="500"/>
                                        <p:tgtEl>
                                          <p:spTgt spid="35635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56355">
                                            <p:txEl>
                                              <p:pRg st="7" end="7"/>
                                            </p:txEl>
                                          </p:spTgt>
                                        </p:tgtEl>
                                        <p:attrNameLst>
                                          <p:attrName>style.visibility</p:attrName>
                                        </p:attrNameLst>
                                      </p:cBhvr>
                                      <p:to>
                                        <p:strVal val="visible"/>
                                      </p:to>
                                    </p:set>
                                    <p:animEffect transition="in" filter="dissolve">
                                      <p:cBhvr>
                                        <p:cTn id="32" dur="500"/>
                                        <p:tgtEl>
                                          <p:spTgt spid="35635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56355">
                                            <p:txEl>
                                              <p:pRg st="8" end="8"/>
                                            </p:txEl>
                                          </p:spTgt>
                                        </p:tgtEl>
                                        <p:attrNameLst>
                                          <p:attrName>style.visibility</p:attrName>
                                        </p:attrNameLst>
                                      </p:cBhvr>
                                      <p:to>
                                        <p:strVal val="visible"/>
                                      </p:to>
                                    </p:set>
                                    <p:animEffect transition="in" filter="dissolve">
                                      <p:cBhvr>
                                        <p:cTn id="37" dur="500"/>
                                        <p:tgtEl>
                                          <p:spTgt spid="35635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56355">
                                            <p:txEl>
                                              <p:pRg st="9" end="9"/>
                                            </p:txEl>
                                          </p:spTgt>
                                        </p:tgtEl>
                                        <p:attrNameLst>
                                          <p:attrName>style.visibility</p:attrName>
                                        </p:attrNameLst>
                                      </p:cBhvr>
                                      <p:to>
                                        <p:strVal val="visible"/>
                                      </p:to>
                                    </p:set>
                                    <p:animEffect transition="in" filter="dissolve">
                                      <p:cBhvr>
                                        <p:cTn id="42" dur="500"/>
                                        <p:tgtEl>
                                          <p:spTgt spid="3563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990600"/>
            <a:ext cx="8763000" cy="5456238"/>
            <a:chOff x="240" y="624"/>
            <a:chExt cx="5520" cy="3437"/>
          </a:xfrm>
        </p:grpSpPr>
        <p:sp>
          <p:nvSpPr>
            <p:cNvPr id="14340" name="Rectangle 3"/>
            <p:cNvSpPr>
              <a:spLocks noChangeArrowheads="1"/>
            </p:cNvSpPr>
            <p:nvPr/>
          </p:nvSpPr>
          <p:spPr bwMode="auto">
            <a:xfrm>
              <a:off x="3072" y="2400"/>
              <a:ext cx="2016" cy="1248"/>
            </a:xfrm>
            <a:prstGeom prst="rect">
              <a:avLst/>
            </a:prstGeom>
            <a:solidFill>
              <a:schemeClr val="bg1"/>
            </a:solidFill>
            <a:ln w="9525">
              <a:solidFill>
                <a:schemeClr val="tx1"/>
              </a:solidFill>
              <a:miter lim="800000"/>
              <a:headEnd/>
              <a:tailEnd/>
            </a:ln>
          </p:spPr>
          <p:txBody>
            <a:bodyPr wrap="none" anchor="ctr"/>
            <a:lstStyle/>
            <a:p>
              <a:pPr algn="ctr" eaLnBrk="0" hangingPunct="0"/>
              <a:endParaRPr lang="es-ES" sz="800">
                <a:latin typeface="Arial" charset="0"/>
              </a:endParaRPr>
            </a:p>
          </p:txBody>
        </p:sp>
        <p:sp>
          <p:nvSpPr>
            <p:cNvPr id="14341" name="Rectangle 4"/>
            <p:cNvSpPr>
              <a:spLocks noChangeArrowheads="1"/>
            </p:cNvSpPr>
            <p:nvPr/>
          </p:nvSpPr>
          <p:spPr bwMode="auto">
            <a:xfrm>
              <a:off x="3072" y="624"/>
              <a:ext cx="2016" cy="1248"/>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14342" name="Rectangle 5"/>
            <p:cNvSpPr>
              <a:spLocks noChangeArrowheads="1"/>
            </p:cNvSpPr>
            <p:nvPr/>
          </p:nvSpPr>
          <p:spPr bwMode="auto">
            <a:xfrm>
              <a:off x="480" y="1392"/>
              <a:ext cx="2016" cy="1248"/>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14343" name="Freeform 6"/>
            <p:cNvSpPr>
              <a:spLocks/>
            </p:cNvSpPr>
            <p:nvPr/>
          </p:nvSpPr>
          <p:spPr bwMode="auto">
            <a:xfrm>
              <a:off x="480" y="1728"/>
              <a:ext cx="1872" cy="912"/>
            </a:xfrm>
            <a:custGeom>
              <a:avLst/>
              <a:gdLst>
                <a:gd name="T0" fmla="*/ 0 w 1872"/>
                <a:gd name="T1" fmla="*/ 912 h 912"/>
                <a:gd name="T2" fmla="*/ 432 w 1872"/>
                <a:gd name="T3" fmla="*/ 624 h 912"/>
                <a:gd name="T4" fmla="*/ 1008 w 1872"/>
                <a:gd name="T5" fmla="*/ 0 h 912"/>
                <a:gd name="T6" fmla="*/ 1488 w 1872"/>
                <a:gd name="T7" fmla="*/ 624 h 912"/>
                <a:gd name="T8" fmla="*/ 1872 w 1872"/>
                <a:gd name="T9" fmla="*/ 912 h 912"/>
                <a:gd name="T10" fmla="*/ 0 60000 65536"/>
                <a:gd name="T11" fmla="*/ 0 60000 65536"/>
                <a:gd name="T12" fmla="*/ 0 60000 65536"/>
                <a:gd name="T13" fmla="*/ 0 60000 65536"/>
                <a:gd name="T14" fmla="*/ 0 60000 65536"/>
                <a:gd name="T15" fmla="*/ 0 w 1872"/>
                <a:gd name="T16" fmla="*/ 0 h 912"/>
                <a:gd name="T17" fmla="*/ 1872 w 1872"/>
                <a:gd name="T18" fmla="*/ 912 h 912"/>
              </a:gdLst>
              <a:ahLst/>
              <a:cxnLst>
                <a:cxn ang="T10">
                  <a:pos x="T0" y="T1"/>
                </a:cxn>
                <a:cxn ang="T11">
                  <a:pos x="T2" y="T3"/>
                </a:cxn>
                <a:cxn ang="T12">
                  <a:pos x="T4" y="T5"/>
                </a:cxn>
                <a:cxn ang="T13">
                  <a:pos x="T6" y="T7"/>
                </a:cxn>
                <a:cxn ang="T14">
                  <a:pos x="T8" y="T9"/>
                </a:cxn>
              </a:cxnLst>
              <a:rect l="T15" t="T16" r="T17" b="T18"/>
              <a:pathLst>
                <a:path w="1872" h="912">
                  <a:moveTo>
                    <a:pt x="0" y="912"/>
                  </a:moveTo>
                  <a:cubicBezTo>
                    <a:pt x="132" y="844"/>
                    <a:pt x="264" y="776"/>
                    <a:pt x="432" y="624"/>
                  </a:cubicBezTo>
                  <a:cubicBezTo>
                    <a:pt x="600" y="472"/>
                    <a:pt x="832" y="0"/>
                    <a:pt x="1008" y="0"/>
                  </a:cubicBezTo>
                  <a:cubicBezTo>
                    <a:pt x="1184" y="0"/>
                    <a:pt x="1344" y="472"/>
                    <a:pt x="1488" y="624"/>
                  </a:cubicBezTo>
                  <a:cubicBezTo>
                    <a:pt x="1632" y="776"/>
                    <a:pt x="1752" y="844"/>
                    <a:pt x="1872" y="912"/>
                  </a:cubicBezTo>
                </a:path>
              </a:pathLst>
            </a:custGeom>
            <a:noFill/>
            <a:ln w="9525">
              <a:solidFill>
                <a:schemeClr val="tx1"/>
              </a:solidFill>
              <a:round/>
              <a:headEnd/>
              <a:tailEnd/>
            </a:ln>
          </p:spPr>
          <p:txBody>
            <a:bodyPr wrap="none" anchor="ctr"/>
            <a:lstStyle/>
            <a:p>
              <a:endParaRPr lang="es-ES"/>
            </a:p>
          </p:txBody>
        </p:sp>
        <p:sp>
          <p:nvSpPr>
            <p:cNvPr id="14344" name="Freeform 7"/>
            <p:cNvSpPr>
              <a:spLocks/>
            </p:cNvSpPr>
            <p:nvPr/>
          </p:nvSpPr>
          <p:spPr bwMode="auto">
            <a:xfrm>
              <a:off x="3072" y="1536"/>
              <a:ext cx="576" cy="336"/>
            </a:xfrm>
            <a:custGeom>
              <a:avLst/>
              <a:gdLst>
                <a:gd name="T0" fmla="*/ 0 w 576"/>
                <a:gd name="T1" fmla="*/ 336 h 336"/>
                <a:gd name="T2" fmla="*/ 288 w 576"/>
                <a:gd name="T3" fmla="*/ 192 h 336"/>
                <a:gd name="T4" fmla="*/ 576 w 576"/>
                <a:gd name="T5" fmla="*/ 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336"/>
                  </a:moveTo>
                  <a:cubicBezTo>
                    <a:pt x="96" y="292"/>
                    <a:pt x="192" y="248"/>
                    <a:pt x="288" y="192"/>
                  </a:cubicBezTo>
                  <a:cubicBezTo>
                    <a:pt x="384" y="136"/>
                    <a:pt x="520" y="16"/>
                    <a:pt x="576" y="0"/>
                  </a:cubicBezTo>
                </a:path>
              </a:pathLst>
            </a:custGeom>
            <a:noFill/>
            <a:ln w="9525">
              <a:solidFill>
                <a:schemeClr val="tx1"/>
              </a:solidFill>
              <a:round/>
              <a:headEnd/>
              <a:tailEnd/>
            </a:ln>
          </p:spPr>
          <p:txBody>
            <a:bodyPr wrap="none" anchor="ctr"/>
            <a:lstStyle/>
            <a:p>
              <a:endParaRPr lang="es-ES"/>
            </a:p>
          </p:txBody>
        </p:sp>
        <p:sp>
          <p:nvSpPr>
            <p:cNvPr id="14345" name="Line 8"/>
            <p:cNvSpPr>
              <a:spLocks noChangeShapeType="1"/>
            </p:cNvSpPr>
            <p:nvPr/>
          </p:nvSpPr>
          <p:spPr bwMode="auto">
            <a:xfrm>
              <a:off x="3648" y="1536"/>
              <a:ext cx="0" cy="96"/>
            </a:xfrm>
            <a:prstGeom prst="line">
              <a:avLst/>
            </a:prstGeom>
            <a:noFill/>
            <a:ln w="9525">
              <a:solidFill>
                <a:schemeClr val="tx1"/>
              </a:solidFill>
              <a:round/>
              <a:headEnd/>
              <a:tailEnd/>
            </a:ln>
          </p:spPr>
          <p:txBody>
            <a:bodyPr wrap="none" anchor="ctr"/>
            <a:lstStyle/>
            <a:p>
              <a:endParaRPr lang="es-ES"/>
            </a:p>
          </p:txBody>
        </p:sp>
        <p:sp>
          <p:nvSpPr>
            <p:cNvPr id="14346" name="Freeform 9"/>
            <p:cNvSpPr>
              <a:spLocks/>
            </p:cNvSpPr>
            <p:nvPr/>
          </p:nvSpPr>
          <p:spPr bwMode="auto">
            <a:xfrm>
              <a:off x="3648" y="1296"/>
              <a:ext cx="432" cy="336"/>
            </a:xfrm>
            <a:custGeom>
              <a:avLst/>
              <a:gdLst>
                <a:gd name="T0" fmla="*/ 0 w 432"/>
                <a:gd name="T1" fmla="*/ 336 h 336"/>
                <a:gd name="T2" fmla="*/ 180 w 432"/>
                <a:gd name="T3" fmla="*/ 216 h 336"/>
                <a:gd name="T4" fmla="*/ 336 w 432"/>
                <a:gd name="T5" fmla="*/ 48 h 336"/>
                <a:gd name="T6" fmla="*/ 432 w 432"/>
                <a:gd name="T7" fmla="*/ 0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0" y="336"/>
                  </a:moveTo>
                  <a:cubicBezTo>
                    <a:pt x="30" y="316"/>
                    <a:pt x="124" y="264"/>
                    <a:pt x="180" y="216"/>
                  </a:cubicBezTo>
                  <a:cubicBezTo>
                    <a:pt x="236" y="168"/>
                    <a:pt x="294" y="84"/>
                    <a:pt x="336" y="48"/>
                  </a:cubicBezTo>
                  <a:cubicBezTo>
                    <a:pt x="378" y="12"/>
                    <a:pt x="404" y="4"/>
                    <a:pt x="432" y="0"/>
                  </a:cubicBezTo>
                </a:path>
              </a:pathLst>
            </a:custGeom>
            <a:noFill/>
            <a:ln w="9525">
              <a:solidFill>
                <a:schemeClr val="tx1"/>
              </a:solidFill>
              <a:round/>
              <a:headEnd/>
              <a:tailEnd/>
            </a:ln>
          </p:spPr>
          <p:txBody>
            <a:bodyPr wrap="none" anchor="ctr"/>
            <a:lstStyle/>
            <a:p>
              <a:endParaRPr lang="es-ES"/>
            </a:p>
          </p:txBody>
        </p:sp>
        <p:sp>
          <p:nvSpPr>
            <p:cNvPr id="14347" name="Line 10"/>
            <p:cNvSpPr>
              <a:spLocks noChangeShapeType="1"/>
            </p:cNvSpPr>
            <p:nvPr/>
          </p:nvSpPr>
          <p:spPr bwMode="auto">
            <a:xfrm>
              <a:off x="4080" y="1296"/>
              <a:ext cx="0" cy="144"/>
            </a:xfrm>
            <a:prstGeom prst="line">
              <a:avLst/>
            </a:prstGeom>
            <a:noFill/>
            <a:ln w="9525">
              <a:solidFill>
                <a:schemeClr val="tx1"/>
              </a:solidFill>
              <a:round/>
              <a:headEnd/>
              <a:tailEnd/>
            </a:ln>
          </p:spPr>
          <p:txBody>
            <a:bodyPr wrap="none" anchor="ctr"/>
            <a:lstStyle/>
            <a:p>
              <a:endParaRPr lang="es-ES"/>
            </a:p>
          </p:txBody>
        </p:sp>
        <p:sp>
          <p:nvSpPr>
            <p:cNvPr id="14348" name="Freeform 11"/>
            <p:cNvSpPr>
              <a:spLocks/>
            </p:cNvSpPr>
            <p:nvPr/>
          </p:nvSpPr>
          <p:spPr bwMode="auto">
            <a:xfrm>
              <a:off x="4080" y="1104"/>
              <a:ext cx="432" cy="336"/>
            </a:xfrm>
            <a:custGeom>
              <a:avLst/>
              <a:gdLst>
                <a:gd name="T0" fmla="*/ 0 w 432"/>
                <a:gd name="T1" fmla="*/ 336 h 336"/>
                <a:gd name="T2" fmla="*/ 192 w 432"/>
                <a:gd name="T3" fmla="*/ 180 h 336"/>
                <a:gd name="T4" fmla="*/ 336 w 432"/>
                <a:gd name="T5" fmla="*/ 48 h 336"/>
                <a:gd name="T6" fmla="*/ 432 w 432"/>
                <a:gd name="T7" fmla="*/ 0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0" y="336"/>
                  </a:moveTo>
                  <a:cubicBezTo>
                    <a:pt x="32" y="310"/>
                    <a:pt x="136" y="228"/>
                    <a:pt x="192" y="180"/>
                  </a:cubicBezTo>
                  <a:cubicBezTo>
                    <a:pt x="248" y="132"/>
                    <a:pt x="296" y="78"/>
                    <a:pt x="336" y="48"/>
                  </a:cubicBezTo>
                  <a:cubicBezTo>
                    <a:pt x="376" y="18"/>
                    <a:pt x="404" y="4"/>
                    <a:pt x="432" y="0"/>
                  </a:cubicBezTo>
                </a:path>
              </a:pathLst>
            </a:custGeom>
            <a:noFill/>
            <a:ln w="9525">
              <a:solidFill>
                <a:schemeClr val="tx1"/>
              </a:solidFill>
              <a:round/>
              <a:headEnd/>
              <a:tailEnd/>
            </a:ln>
          </p:spPr>
          <p:txBody>
            <a:bodyPr wrap="none" anchor="ctr"/>
            <a:lstStyle/>
            <a:p>
              <a:endParaRPr lang="es-ES"/>
            </a:p>
          </p:txBody>
        </p:sp>
        <p:sp>
          <p:nvSpPr>
            <p:cNvPr id="14349" name="Freeform 12"/>
            <p:cNvSpPr>
              <a:spLocks/>
            </p:cNvSpPr>
            <p:nvPr/>
          </p:nvSpPr>
          <p:spPr bwMode="auto">
            <a:xfrm>
              <a:off x="4512" y="1536"/>
              <a:ext cx="576" cy="336"/>
            </a:xfrm>
            <a:custGeom>
              <a:avLst/>
              <a:gdLst>
                <a:gd name="T0" fmla="*/ 0 w 576"/>
                <a:gd name="T1" fmla="*/ 336 h 336"/>
                <a:gd name="T2" fmla="*/ 288 w 576"/>
                <a:gd name="T3" fmla="*/ 192 h 336"/>
                <a:gd name="T4" fmla="*/ 576 w 576"/>
                <a:gd name="T5" fmla="*/ 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336"/>
                  </a:moveTo>
                  <a:cubicBezTo>
                    <a:pt x="96" y="292"/>
                    <a:pt x="192" y="248"/>
                    <a:pt x="288" y="192"/>
                  </a:cubicBezTo>
                  <a:cubicBezTo>
                    <a:pt x="384" y="136"/>
                    <a:pt x="520" y="16"/>
                    <a:pt x="576" y="0"/>
                  </a:cubicBezTo>
                </a:path>
              </a:pathLst>
            </a:custGeom>
            <a:noFill/>
            <a:ln w="9525">
              <a:solidFill>
                <a:schemeClr val="tx1"/>
              </a:solidFill>
              <a:round/>
              <a:headEnd/>
              <a:tailEnd/>
            </a:ln>
          </p:spPr>
          <p:txBody>
            <a:bodyPr wrap="none" anchor="ctr"/>
            <a:lstStyle/>
            <a:p>
              <a:endParaRPr lang="es-ES"/>
            </a:p>
          </p:txBody>
        </p:sp>
        <p:sp>
          <p:nvSpPr>
            <p:cNvPr id="14350" name="Line 13"/>
            <p:cNvSpPr>
              <a:spLocks noChangeShapeType="1"/>
            </p:cNvSpPr>
            <p:nvPr/>
          </p:nvSpPr>
          <p:spPr bwMode="auto">
            <a:xfrm>
              <a:off x="4512" y="1104"/>
              <a:ext cx="0" cy="432"/>
            </a:xfrm>
            <a:prstGeom prst="line">
              <a:avLst/>
            </a:prstGeom>
            <a:noFill/>
            <a:ln w="9525">
              <a:solidFill>
                <a:schemeClr val="tx1"/>
              </a:solidFill>
              <a:round/>
              <a:headEnd/>
              <a:tailEnd/>
            </a:ln>
          </p:spPr>
          <p:txBody>
            <a:bodyPr wrap="none" anchor="ctr"/>
            <a:lstStyle/>
            <a:p>
              <a:endParaRPr lang="es-ES"/>
            </a:p>
          </p:txBody>
        </p:sp>
        <p:sp>
          <p:nvSpPr>
            <p:cNvPr id="14351" name="Freeform 14"/>
            <p:cNvSpPr>
              <a:spLocks/>
            </p:cNvSpPr>
            <p:nvPr/>
          </p:nvSpPr>
          <p:spPr bwMode="auto">
            <a:xfrm>
              <a:off x="4512" y="1440"/>
              <a:ext cx="96" cy="96"/>
            </a:xfrm>
            <a:custGeom>
              <a:avLst/>
              <a:gdLst>
                <a:gd name="T0" fmla="*/ 0 w 96"/>
                <a:gd name="T1" fmla="*/ 96 h 96"/>
                <a:gd name="T2" fmla="*/ 48 w 96"/>
                <a:gd name="T3" fmla="*/ 48 h 96"/>
                <a:gd name="T4" fmla="*/ 96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80"/>
                    <a:pt x="32" y="64"/>
                    <a:pt x="48" y="48"/>
                  </a:cubicBezTo>
                  <a:cubicBezTo>
                    <a:pt x="64" y="32"/>
                    <a:pt x="88" y="8"/>
                    <a:pt x="96" y="0"/>
                  </a:cubicBezTo>
                </a:path>
              </a:pathLst>
            </a:custGeom>
            <a:noFill/>
            <a:ln w="9525">
              <a:solidFill>
                <a:schemeClr val="tx1"/>
              </a:solidFill>
              <a:round/>
              <a:headEnd/>
              <a:tailEnd/>
            </a:ln>
          </p:spPr>
          <p:txBody>
            <a:bodyPr wrap="none" anchor="ctr"/>
            <a:lstStyle/>
            <a:p>
              <a:endParaRPr lang="es-ES"/>
            </a:p>
          </p:txBody>
        </p:sp>
        <p:sp>
          <p:nvSpPr>
            <p:cNvPr id="14352" name="Line 15"/>
            <p:cNvSpPr>
              <a:spLocks noChangeShapeType="1"/>
            </p:cNvSpPr>
            <p:nvPr/>
          </p:nvSpPr>
          <p:spPr bwMode="auto">
            <a:xfrm>
              <a:off x="4608" y="1440"/>
              <a:ext cx="0" cy="240"/>
            </a:xfrm>
            <a:prstGeom prst="line">
              <a:avLst/>
            </a:prstGeom>
            <a:noFill/>
            <a:ln w="9525">
              <a:solidFill>
                <a:schemeClr val="tx1"/>
              </a:solidFill>
              <a:round/>
              <a:headEnd/>
              <a:tailEnd/>
            </a:ln>
          </p:spPr>
          <p:txBody>
            <a:bodyPr wrap="none" anchor="ctr"/>
            <a:lstStyle/>
            <a:p>
              <a:endParaRPr lang="es-ES"/>
            </a:p>
          </p:txBody>
        </p:sp>
        <p:sp>
          <p:nvSpPr>
            <p:cNvPr id="14353" name="Freeform 16"/>
            <p:cNvSpPr>
              <a:spLocks/>
            </p:cNvSpPr>
            <p:nvPr/>
          </p:nvSpPr>
          <p:spPr bwMode="auto">
            <a:xfrm>
              <a:off x="4608" y="1584"/>
              <a:ext cx="96" cy="96"/>
            </a:xfrm>
            <a:custGeom>
              <a:avLst/>
              <a:gdLst>
                <a:gd name="T0" fmla="*/ 0 w 96"/>
                <a:gd name="T1" fmla="*/ 96 h 96"/>
                <a:gd name="T2" fmla="*/ 48 w 96"/>
                <a:gd name="T3" fmla="*/ 48 h 96"/>
                <a:gd name="T4" fmla="*/ 96 w 96"/>
                <a:gd name="T5" fmla="*/ 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80"/>
                    <a:pt x="32" y="64"/>
                    <a:pt x="48" y="48"/>
                  </a:cubicBezTo>
                  <a:cubicBezTo>
                    <a:pt x="64" y="32"/>
                    <a:pt x="88" y="8"/>
                    <a:pt x="96" y="0"/>
                  </a:cubicBezTo>
                </a:path>
              </a:pathLst>
            </a:custGeom>
            <a:noFill/>
            <a:ln w="9525">
              <a:solidFill>
                <a:schemeClr val="tx1"/>
              </a:solidFill>
              <a:round/>
              <a:headEnd/>
              <a:tailEnd/>
            </a:ln>
          </p:spPr>
          <p:txBody>
            <a:bodyPr wrap="none" anchor="ctr"/>
            <a:lstStyle/>
            <a:p>
              <a:endParaRPr lang="es-ES"/>
            </a:p>
          </p:txBody>
        </p:sp>
        <p:sp>
          <p:nvSpPr>
            <p:cNvPr id="14354" name="Line 17"/>
            <p:cNvSpPr>
              <a:spLocks noChangeShapeType="1"/>
            </p:cNvSpPr>
            <p:nvPr/>
          </p:nvSpPr>
          <p:spPr bwMode="auto">
            <a:xfrm>
              <a:off x="4704" y="1584"/>
              <a:ext cx="0" cy="288"/>
            </a:xfrm>
            <a:prstGeom prst="line">
              <a:avLst/>
            </a:prstGeom>
            <a:noFill/>
            <a:ln w="9525">
              <a:solidFill>
                <a:schemeClr val="tx1"/>
              </a:solidFill>
              <a:round/>
              <a:headEnd/>
              <a:tailEnd/>
            </a:ln>
          </p:spPr>
          <p:txBody>
            <a:bodyPr wrap="none" anchor="ctr"/>
            <a:lstStyle/>
            <a:p>
              <a:endParaRPr lang="es-ES"/>
            </a:p>
          </p:txBody>
        </p:sp>
        <p:sp>
          <p:nvSpPr>
            <p:cNvPr id="14355" name="Freeform 18"/>
            <p:cNvSpPr>
              <a:spLocks/>
            </p:cNvSpPr>
            <p:nvPr/>
          </p:nvSpPr>
          <p:spPr bwMode="auto">
            <a:xfrm>
              <a:off x="3648" y="768"/>
              <a:ext cx="1056" cy="768"/>
            </a:xfrm>
            <a:custGeom>
              <a:avLst/>
              <a:gdLst>
                <a:gd name="T0" fmla="*/ 0 w 1056"/>
                <a:gd name="T1" fmla="*/ 768 h 768"/>
                <a:gd name="T2" fmla="*/ 576 w 1056"/>
                <a:gd name="T3" fmla="*/ 144 h 768"/>
                <a:gd name="T4" fmla="*/ 1056 w 1056"/>
                <a:gd name="T5" fmla="*/ 0 h 768"/>
                <a:gd name="T6" fmla="*/ 0 60000 65536"/>
                <a:gd name="T7" fmla="*/ 0 60000 65536"/>
                <a:gd name="T8" fmla="*/ 0 60000 65536"/>
                <a:gd name="T9" fmla="*/ 0 w 1056"/>
                <a:gd name="T10" fmla="*/ 0 h 768"/>
                <a:gd name="T11" fmla="*/ 1056 w 1056"/>
                <a:gd name="T12" fmla="*/ 768 h 768"/>
              </a:gdLst>
              <a:ahLst/>
              <a:cxnLst>
                <a:cxn ang="T6">
                  <a:pos x="T0" y="T1"/>
                </a:cxn>
                <a:cxn ang="T7">
                  <a:pos x="T2" y="T3"/>
                </a:cxn>
                <a:cxn ang="T8">
                  <a:pos x="T4" y="T5"/>
                </a:cxn>
              </a:cxnLst>
              <a:rect l="T9" t="T10" r="T11" b="T12"/>
              <a:pathLst>
                <a:path w="1056" h="768">
                  <a:moveTo>
                    <a:pt x="0" y="768"/>
                  </a:moveTo>
                  <a:cubicBezTo>
                    <a:pt x="196" y="520"/>
                    <a:pt x="400" y="272"/>
                    <a:pt x="576" y="144"/>
                  </a:cubicBezTo>
                  <a:cubicBezTo>
                    <a:pt x="752" y="16"/>
                    <a:pt x="956" y="30"/>
                    <a:pt x="1056" y="0"/>
                  </a:cubicBezTo>
                </a:path>
              </a:pathLst>
            </a:custGeom>
            <a:noFill/>
            <a:ln w="9525">
              <a:solidFill>
                <a:schemeClr val="tx1"/>
              </a:solidFill>
              <a:prstDash val="sysDot"/>
              <a:round/>
              <a:headEnd/>
              <a:tailEnd/>
            </a:ln>
          </p:spPr>
          <p:txBody>
            <a:bodyPr wrap="none" anchor="ctr"/>
            <a:lstStyle/>
            <a:p>
              <a:endParaRPr lang="es-ES"/>
            </a:p>
          </p:txBody>
        </p:sp>
        <p:sp>
          <p:nvSpPr>
            <p:cNvPr id="14356" name="Line 19"/>
            <p:cNvSpPr>
              <a:spLocks noChangeShapeType="1"/>
            </p:cNvSpPr>
            <p:nvPr/>
          </p:nvSpPr>
          <p:spPr bwMode="auto">
            <a:xfrm flipV="1">
              <a:off x="4704" y="768"/>
              <a:ext cx="0" cy="816"/>
            </a:xfrm>
            <a:prstGeom prst="line">
              <a:avLst/>
            </a:prstGeom>
            <a:noFill/>
            <a:ln w="9525">
              <a:solidFill>
                <a:schemeClr val="tx1"/>
              </a:solidFill>
              <a:prstDash val="sysDot"/>
              <a:round/>
              <a:headEnd/>
              <a:tailEnd/>
            </a:ln>
          </p:spPr>
          <p:txBody>
            <a:bodyPr wrap="none" anchor="ctr"/>
            <a:lstStyle/>
            <a:p>
              <a:endParaRPr lang="es-ES"/>
            </a:p>
          </p:txBody>
        </p:sp>
        <p:sp>
          <p:nvSpPr>
            <p:cNvPr id="14357" name="Freeform 20"/>
            <p:cNvSpPr>
              <a:spLocks/>
            </p:cNvSpPr>
            <p:nvPr/>
          </p:nvSpPr>
          <p:spPr bwMode="auto">
            <a:xfrm>
              <a:off x="3648" y="2544"/>
              <a:ext cx="1056" cy="768"/>
            </a:xfrm>
            <a:custGeom>
              <a:avLst/>
              <a:gdLst>
                <a:gd name="T0" fmla="*/ 0 w 1056"/>
                <a:gd name="T1" fmla="*/ 768 h 768"/>
                <a:gd name="T2" fmla="*/ 576 w 1056"/>
                <a:gd name="T3" fmla="*/ 144 h 768"/>
                <a:gd name="T4" fmla="*/ 1056 w 1056"/>
                <a:gd name="T5" fmla="*/ 0 h 768"/>
                <a:gd name="T6" fmla="*/ 0 60000 65536"/>
                <a:gd name="T7" fmla="*/ 0 60000 65536"/>
                <a:gd name="T8" fmla="*/ 0 60000 65536"/>
                <a:gd name="T9" fmla="*/ 0 w 1056"/>
                <a:gd name="T10" fmla="*/ 0 h 768"/>
                <a:gd name="T11" fmla="*/ 1056 w 1056"/>
                <a:gd name="T12" fmla="*/ 768 h 768"/>
              </a:gdLst>
              <a:ahLst/>
              <a:cxnLst>
                <a:cxn ang="T6">
                  <a:pos x="T0" y="T1"/>
                </a:cxn>
                <a:cxn ang="T7">
                  <a:pos x="T2" y="T3"/>
                </a:cxn>
                <a:cxn ang="T8">
                  <a:pos x="T4" y="T5"/>
                </a:cxn>
              </a:cxnLst>
              <a:rect l="T9" t="T10" r="T11" b="T12"/>
              <a:pathLst>
                <a:path w="1056" h="768">
                  <a:moveTo>
                    <a:pt x="0" y="768"/>
                  </a:moveTo>
                  <a:cubicBezTo>
                    <a:pt x="196" y="520"/>
                    <a:pt x="400" y="272"/>
                    <a:pt x="576" y="144"/>
                  </a:cubicBezTo>
                  <a:cubicBezTo>
                    <a:pt x="752" y="16"/>
                    <a:pt x="956" y="30"/>
                    <a:pt x="1056" y="0"/>
                  </a:cubicBezTo>
                </a:path>
              </a:pathLst>
            </a:custGeom>
            <a:noFill/>
            <a:ln w="9525">
              <a:solidFill>
                <a:schemeClr val="tx1"/>
              </a:solidFill>
              <a:prstDash val="sysDot"/>
              <a:round/>
              <a:headEnd/>
              <a:tailEnd/>
            </a:ln>
          </p:spPr>
          <p:txBody>
            <a:bodyPr wrap="none" anchor="ctr"/>
            <a:lstStyle/>
            <a:p>
              <a:endParaRPr lang="es-ES"/>
            </a:p>
          </p:txBody>
        </p:sp>
        <p:sp>
          <p:nvSpPr>
            <p:cNvPr id="14358" name="Freeform 21"/>
            <p:cNvSpPr>
              <a:spLocks/>
            </p:cNvSpPr>
            <p:nvPr/>
          </p:nvSpPr>
          <p:spPr bwMode="auto">
            <a:xfrm>
              <a:off x="3072" y="3312"/>
              <a:ext cx="576" cy="336"/>
            </a:xfrm>
            <a:custGeom>
              <a:avLst/>
              <a:gdLst>
                <a:gd name="T0" fmla="*/ 0 w 576"/>
                <a:gd name="T1" fmla="*/ 336 h 336"/>
                <a:gd name="T2" fmla="*/ 288 w 576"/>
                <a:gd name="T3" fmla="*/ 192 h 336"/>
                <a:gd name="T4" fmla="*/ 576 w 576"/>
                <a:gd name="T5" fmla="*/ 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336"/>
                  </a:moveTo>
                  <a:cubicBezTo>
                    <a:pt x="96" y="292"/>
                    <a:pt x="192" y="248"/>
                    <a:pt x="288" y="192"/>
                  </a:cubicBezTo>
                  <a:cubicBezTo>
                    <a:pt x="384" y="136"/>
                    <a:pt x="520" y="16"/>
                    <a:pt x="576" y="0"/>
                  </a:cubicBezTo>
                </a:path>
              </a:pathLst>
            </a:custGeom>
            <a:noFill/>
            <a:ln w="9525">
              <a:solidFill>
                <a:schemeClr val="tx1"/>
              </a:solidFill>
              <a:round/>
              <a:headEnd/>
              <a:tailEnd/>
            </a:ln>
          </p:spPr>
          <p:txBody>
            <a:bodyPr wrap="none" anchor="ctr"/>
            <a:lstStyle/>
            <a:p>
              <a:endParaRPr lang="es-ES"/>
            </a:p>
          </p:txBody>
        </p:sp>
        <p:sp>
          <p:nvSpPr>
            <p:cNvPr id="14359" name="Freeform 22"/>
            <p:cNvSpPr>
              <a:spLocks/>
            </p:cNvSpPr>
            <p:nvPr/>
          </p:nvSpPr>
          <p:spPr bwMode="auto">
            <a:xfrm>
              <a:off x="3648" y="3072"/>
              <a:ext cx="432" cy="336"/>
            </a:xfrm>
            <a:custGeom>
              <a:avLst/>
              <a:gdLst>
                <a:gd name="T0" fmla="*/ 0 w 432"/>
                <a:gd name="T1" fmla="*/ 336 h 336"/>
                <a:gd name="T2" fmla="*/ 168 w 432"/>
                <a:gd name="T3" fmla="*/ 198 h 336"/>
                <a:gd name="T4" fmla="*/ 336 w 432"/>
                <a:gd name="T5" fmla="*/ 48 h 336"/>
                <a:gd name="T6" fmla="*/ 432 w 432"/>
                <a:gd name="T7" fmla="*/ 0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0" y="336"/>
                  </a:moveTo>
                  <a:cubicBezTo>
                    <a:pt x="28" y="313"/>
                    <a:pt x="112" y="246"/>
                    <a:pt x="168" y="198"/>
                  </a:cubicBezTo>
                  <a:cubicBezTo>
                    <a:pt x="224" y="150"/>
                    <a:pt x="292" y="81"/>
                    <a:pt x="336" y="48"/>
                  </a:cubicBezTo>
                  <a:cubicBezTo>
                    <a:pt x="380" y="15"/>
                    <a:pt x="404" y="4"/>
                    <a:pt x="432" y="0"/>
                  </a:cubicBezTo>
                </a:path>
              </a:pathLst>
            </a:custGeom>
            <a:noFill/>
            <a:ln w="9525">
              <a:solidFill>
                <a:schemeClr val="tx1"/>
              </a:solidFill>
              <a:round/>
              <a:headEnd/>
              <a:tailEnd/>
            </a:ln>
          </p:spPr>
          <p:txBody>
            <a:bodyPr wrap="none" anchor="ctr"/>
            <a:lstStyle/>
            <a:p>
              <a:endParaRPr lang="es-ES"/>
            </a:p>
          </p:txBody>
        </p:sp>
        <p:sp>
          <p:nvSpPr>
            <p:cNvPr id="14360" name="Freeform 23"/>
            <p:cNvSpPr>
              <a:spLocks/>
            </p:cNvSpPr>
            <p:nvPr/>
          </p:nvSpPr>
          <p:spPr bwMode="auto">
            <a:xfrm>
              <a:off x="4080" y="2832"/>
              <a:ext cx="624" cy="402"/>
            </a:xfrm>
            <a:custGeom>
              <a:avLst/>
              <a:gdLst>
                <a:gd name="T0" fmla="*/ 0 w 624"/>
                <a:gd name="T1" fmla="*/ 402 h 402"/>
                <a:gd name="T2" fmla="*/ 180 w 624"/>
                <a:gd name="T3" fmla="*/ 222 h 402"/>
                <a:gd name="T4" fmla="*/ 348 w 624"/>
                <a:gd name="T5" fmla="*/ 90 h 402"/>
                <a:gd name="T6" fmla="*/ 624 w 624"/>
                <a:gd name="T7" fmla="*/ 0 h 402"/>
                <a:gd name="T8" fmla="*/ 0 60000 65536"/>
                <a:gd name="T9" fmla="*/ 0 60000 65536"/>
                <a:gd name="T10" fmla="*/ 0 60000 65536"/>
                <a:gd name="T11" fmla="*/ 0 60000 65536"/>
                <a:gd name="T12" fmla="*/ 0 w 624"/>
                <a:gd name="T13" fmla="*/ 0 h 402"/>
                <a:gd name="T14" fmla="*/ 624 w 624"/>
                <a:gd name="T15" fmla="*/ 402 h 402"/>
              </a:gdLst>
              <a:ahLst/>
              <a:cxnLst>
                <a:cxn ang="T8">
                  <a:pos x="T0" y="T1"/>
                </a:cxn>
                <a:cxn ang="T9">
                  <a:pos x="T2" y="T3"/>
                </a:cxn>
                <a:cxn ang="T10">
                  <a:pos x="T4" y="T5"/>
                </a:cxn>
                <a:cxn ang="T11">
                  <a:pos x="T6" y="T7"/>
                </a:cxn>
              </a:cxnLst>
              <a:rect l="T12" t="T13" r="T14" b="T15"/>
              <a:pathLst>
                <a:path w="624" h="402">
                  <a:moveTo>
                    <a:pt x="0" y="402"/>
                  </a:moveTo>
                  <a:cubicBezTo>
                    <a:pt x="30" y="372"/>
                    <a:pt x="122" y="274"/>
                    <a:pt x="180" y="222"/>
                  </a:cubicBezTo>
                  <a:cubicBezTo>
                    <a:pt x="238" y="170"/>
                    <a:pt x="274" y="127"/>
                    <a:pt x="348" y="90"/>
                  </a:cubicBezTo>
                  <a:cubicBezTo>
                    <a:pt x="422" y="53"/>
                    <a:pt x="567" y="19"/>
                    <a:pt x="624" y="0"/>
                  </a:cubicBezTo>
                </a:path>
              </a:pathLst>
            </a:custGeom>
            <a:noFill/>
            <a:ln w="9525">
              <a:solidFill>
                <a:schemeClr val="tx1"/>
              </a:solidFill>
              <a:round/>
              <a:headEnd/>
              <a:tailEnd/>
            </a:ln>
          </p:spPr>
          <p:txBody>
            <a:bodyPr wrap="none" anchor="ctr"/>
            <a:lstStyle/>
            <a:p>
              <a:endParaRPr lang="es-ES"/>
            </a:p>
          </p:txBody>
        </p:sp>
        <p:sp>
          <p:nvSpPr>
            <p:cNvPr id="14361" name="Line 24"/>
            <p:cNvSpPr>
              <a:spLocks noChangeShapeType="1"/>
            </p:cNvSpPr>
            <p:nvPr/>
          </p:nvSpPr>
          <p:spPr bwMode="auto">
            <a:xfrm>
              <a:off x="3648" y="3312"/>
              <a:ext cx="0" cy="96"/>
            </a:xfrm>
            <a:prstGeom prst="line">
              <a:avLst/>
            </a:prstGeom>
            <a:noFill/>
            <a:ln w="9525">
              <a:solidFill>
                <a:schemeClr val="tx1"/>
              </a:solidFill>
              <a:round/>
              <a:headEnd/>
              <a:tailEnd/>
            </a:ln>
          </p:spPr>
          <p:txBody>
            <a:bodyPr wrap="none" anchor="ctr"/>
            <a:lstStyle/>
            <a:p>
              <a:endParaRPr lang="es-ES"/>
            </a:p>
          </p:txBody>
        </p:sp>
        <p:sp>
          <p:nvSpPr>
            <p:cNvPr id="14362" name="Line 25"/>
            <p:cNvSpPr>
              <a:spLocks noChangeShapeType="1"/>
            </p:cNvSpPr>
            <p:nvPr/>
          </p:nvSpPr>
          <p:spPr bwMode="auto">
            <a:xfrm>
              <a:off x="4080" y="3072"/>
              <a:ext cx="0" cy="144"/>
            </a:xfrm>
            <a:prstGeom prst="line">
              <a:avLst/>
            </a:prstGeom>
            <a:noFill/>
            <a:ln w="9525">
              <a:solidFill>
                <a:schemeClr val="tx1"/>
              </a:solidFill>
              <a:round/>
              <a:headEnd/>
              <a:tailEnd/>
            </a:ln>
          </p:spPr>
          <p:txBody>
            <a:bodyPr wrap="none" anchor="ctr"/>
            <a:lstStyle/>
            <a:p>
              <a:endParaRPr lang="es-ES"/>
            </a:p>
          </p:txBody>
        </p:sp>
        <p:sp>
          <p:nvSpPr>
            <p:cNvPr id="14363" name="Line 26"/>
            <p:cNvSpPr>
              <a:spLocks noChangeShapeType="1"/>
            </p:cNvSpPr>
            <p:nvPr/>
          </p:nvSpPr>
          <p:spPr bwMode="auto">
            <a:xfrm>
              <a:off x="4704" y="2544"/>
              <a:ext cx="0" cy="288"/>
            </a:xfrm>
            <a:prstGeom prst="line">
              <a:avLst/>
            </a:prstGeom>
            <a:noFill/>
            <a:ln w="9525">
              <a:solidFill>
                <a:schemeClr val="tx1"/>
              </a:solidFill>
              <a:prstDash val="sysDot"/>
              <a:round/>
              <a:headEnd/>
              <a:tailEnd/>
            </a:ln>
          </p:spPr>
          <p:txBody>
            <a:bodyPr wrap="none" anchor="ctr"/>
            <a:lstStyle/>
            <a:p>
              <a:endParaRPr lang="es-ES"/>
            </a:p>
          </p:txBody>
        </p:sp>
        <p:sp>
          <p:nvSpPr>
            <p:cNvPr id="14364" name="Line 27"/>
            <p:cNvSpPr>
              <a:spLocks noChangeShapeType="1"/>
            </p:cNvSpPr>
            <p:nvPr/>
          </p:nvSpPr>
          <p:spPr bwMode="auto">
            <a:xfrm>
              <a:off x="4704" y="2832"/>
              <a:ext cx="0" cy="816"/>
            </a:xfrm>
            <a:prstGeom prst="line">
              <a:avLst/>
            </a:prstGeom>
            <a:noFill/>
            <a:ln w="9525">
              <a:solidFill>
                <a:schemeClr val="tx1"/>
              </a:solidFill>
              <a:round/>
              <a:headEnd/>
              <a:tailEnd/>
            </a:ln>
          </p:spPr>
          <p:txBody>
            <a:bodyPr wrap="none" anchor="ctr"/>
            <a:lstStyle/>
            <a:p>
              <a:endParaRPr lang="es-ES"/>
            </a:p>
          </p:txBody>
        </p:sp>
        <p:sp>
          <p:nvSpPr>
            <p:cNvPr id="14365" name="Freeform 28"/>
            <p:cNvSpPr>
              <a:spLocks/>
            </p:cNvSpPr>
            <p:nvPr/>
          </p:nvSpPr>
          <p:spPr bwMode="auto">
            <a:xfrm>
              <a:off x="4708" y="3456"/>
              <a:ext cx="376" cy="196"/>
            </a:xfrm>
            <a:custGeom>
              <a:avLst/>
              <a:gdLst>
                <a:gd name="T0" fmla="*/ 0 w 376"/>
                <a:gd name="T1" fmla="*/ 196 h 196"/>
                <a:gd name="T2" fmla="*/ 276 w 376"/>
                <a:gd name="T3" fmla="*/ 48 h 196"/>
                <a:gd name="T4" fmla="*/ 376 w 376"/>
                <a:gd name="T5" fmla="*/ 0 h 196"/>
                <a:gd name="T6" fmla="*/ 0 60000 65536"/>
                <a:gd name="T7" fmla="*/ 0 60000 65536"/>
                <a:gd name="T8" fmla="*/ 0 60000 65536"/>
                <a:gd name="T9" fmla="*/ 0 w 376"/>
                <a:gd name="T10" fmla="*/ 0 h 196"/>
                <a:gd name="T11" fmla="*/ 376 w 376"/>
                <a:gd name="T12" fmla="*/ 196 h 196"/>
              </a:gdLst>
              <a:ahLst/>
              <a:cxnLst>
                <a:cxn ang="T6">
                  <a:pos x="T0" y="T1"/>
                </a:cxn>
                <a:cxn ang="T7">
                  <a:pos x="T2" y="T3"/>
                </a:cxn>
                <a:cxn ang="T8">
                  <a:pos x="T4" y="T5"/>
                </a:cxn>
              </a:cxnLst>
              <a:rect l="T9" t="T10" r="T11" b="T12"/>
              <a:pathLst>
                <a:path w="376" h="196">
                  <a:moveTo>
                    <a:pt x="0" y="196"/>
                  </a:moveTo>
                  <a:cubicBezTo>
                    <a:pt x="46" y="171"/>
                    <a:pt x="213" y="81"/>
                    <a:pt x="276" y="48"/>
                  </a:cubicBezTo>
                  <a:cubicBezTo>
                    <a:pt x="339" y="15"/>
                    <a:pt x="355" y="10"/>
                    <a:pt x="376" y="0"/>
                  </a:cubicBezTo>
                </a:path>
              </a:pathLst>
            </a:custGeom>
            <a:noFill/>
            <a:ln w="9525">
              <a:solidFill>
                <a:schemeClr val="tx1"/>
              </a:solidFill>
              <a:round/>
              <a:headEnd/>
              <a:tailEnd/>
            </a:ln>
          </p:spPr>
          <p:txBody>
            <a:bodyPr wrap="none" anchor="ctr"/>
            <a:lstStyle/>
            <a:p>
              <a:endParaRPr lang="es-ES"/>
            </a:p>
          </p:txBody>
        </p:sp>
        <p:sp>
          <p:nvSpPr>
            <p:cNvPr id="14366" name="Text Box 29"/>
            <p:cNvSpPr txBox="1">
              <a:spLocks noChangeArrowheads="1"/>
            </p:cNvSpPr>
            <p:nvPr/>
          </p:nvSpPr>
          <p:spPr bwMode="auto">
            <a:xfrm>
              <a:off x="963" y="2688"/>
              <a:ext cx="940" cy="173"/>
            </a:xfrm>
            <a:prstGeom prst="rect">
              <a:avLst/>
            </a:prstGeom>
            <a:noFill/>
            <a:ln w="9525">
              <a:noFill/>
              <a:miter lim="800000"/>
              <a:headEnd/>
              <a:tailEnd/>
            </a:ln>
          </p:spPr>
          <p:txBody>
            <a:bodyPr wrap="none" anchor="ctr">
              <a:spAutoFit/>
            </a:bodyPr>
            <a:lstStyle/>
            <a:p>
              <a:pPr algn="ctr" eaLnBrk="0" hangingPunct="0"/>
              <a:r>
                <a:rPr lang="es-ES_tradnl" sz="1200">
                  <a:latin typeface="Arial" charset="0"/>
                </a:rPr>
                <a:t>Clases de diámetro</a:t>
              </a:r>
              <a:endParaRPr lang="es-ES_tradnl" sz="2400">
                <a:latin typeface="Times New Roman" pitchFamily="18" charset="0"/>
              </a:endParaRPr>
            </a:p>
          </p:txBody>
        </p:sp>
        <p:sp>
          <p:nvSpPr>
            <p:cNvPr id="14367" name="Text Box 30"/>
            <p:cNvSpPr txBox="1">
              <a:spLocks noChangeArrowheads="1"/>
            </p:cNvSpPr>
            <p:nvPr/>
          </p:nvSpPr>
          <p:spPr bwMode="auto">
            <a:xfrm rot="10800000">
              <a:off x="240" y="1653"/>
              <a:ext cx="231" cy="551"/>
            </a:xfrm>
            <a:prstGeom prst="rect">
              <a:avLst/>
            </a:prstGeom>
            <a:noFill/>
            <a:ln w="9525">
              <a:noFill/>
              <a:miter lim="800000"/>
              <a:headEnd/>
              <a:tailEnd/>
            </a:ln>
          </p:spPr>
          <p:txBody>
            <a:bodyPr vert="eaVert" wrap="none" anchor="ctr">
              <a:spAutoFit/>
            </a:bodyPr>
            <a:lstStyle/>
            <a:p>
              <a:pPr algn="ctr" eaLnBrk="0" hangingPunct="0"/>
              <a:r>
                <a:rPr lang="es-ES_tradnl" sz="1200">
                  <a:latin typeface="Arial" charset="0"/>
                </a:rPr>
                <a:t>abundancia</a:t>
              </a:r>
              <a:endParaRPr lang="es-ES_tradnl" sz="2400">
                <a:latin typeface="Arial" charset="0"/>
              </a:endParaRPr>
            </a:p>
          </p:txBody>
        </p:sp>
        <p:sp>
          <p:nvSpPr>
            <p:cNvPr id="14368" name="Text Box 31"/>
            <p:cNvSpPr txBox="1">
              <a:spLocks noChangeArrowheads="1"/>
            </p:cNvSpPr>
            <p:nvPr/>
          </p:nvSpPr>
          <p:spPr bwMode="auto">
            <a:xfrm>
              <a:off x="3984" y="2064"/>
              <a:ext cx="435" cy="173"/>
            </a:xfrm>
            <a:prstGeom prst="rect">
              <a:avLst/>
            </a:prstGeom>
            <a:noFill/>
            <a:ln w="9525">
              <a:noFill/>
              <a:miter lim="800000"/>
              <a:headEnd/>
              <a:tailEnd/>
            </a:ln>
          </p:spPr>
          <p:txBody>
            <a:bodyPr wrap="none" anchor="ctr">
              <a:spAutoFit/>
            </a:bodyPr>
            <a:lstStyle/>
            <a:p>
              <a:pPr algn="ctr" eaLnBrk="0" hangingPunct="0"/>
              <a:r>
                <a:rPr lang="es-ES_tradnl" sz="1200">
                  <a:latin typeface="Arial" charset="0"/>
                </a:rPr>
                <a:t>Tiempo</a:t>
              </a:r>
            </a:p>
          </p:txBody>
        </p:sp>
        <p:sp>
          <p:nvSpPr>
            <p:cNvPr id="14369" name="Text Box 32"/>
            <p:cNvSpPr txBox="1">
              <a:spLocks noChangeArrowheads="1"/>
            </p:cNvSpPr>
            <p:nvPr/>
          </p:nvSpPr>
          <p:spPr bwMode="auto">
            <a:xfrm rot="-5400000">
              <a:off x="2440" y="1160"/>
              <a:ext cx="961" cy="173"/>
            </a:xfrm>
            <a:prstGeom prst="rect">
              <a:avLst/>
            </a:prstGeom>
            <a:noFill/>
            <a:ln w="9525">
              <a:noFill/>
              <a:miter lim="800000"/>
              <a:headEnd/>
              <a:tailEnd/>
            </a:ln>
          </p:spPr>
          <p:txBody>
            <a:bodyPr wrap="none" anchor="ctr">
              <a:spAutoFit/>
            </a:bodyPr>
            <a:lstStyle/>
            <a:p>
              <a:pPr algn="ctr" eaLnBrk="0" hangingPunct="0"/>
              <a:r>
                <a:rPr lang="es-ES_tradnl" sz="1200">
                  <a:latin typeface="Arial" charset="0"/>
                </a:rPr>
                <a:t>Volumen o biomasa</a:t>
              </a:r>
            </a:p>
          </p:txBody>
        </p:sp>
        <p:sp>
          <p:nvSpPr>
            <p:cNvPr id="14370" name="Text Box 33"/>
            <p:cNvSpPr txBox="1">
              <a:spLocks noChangeArrowheads="1"/>
            </p:cNvSpPr>
            <p:nvPr/>
          </p:nvSpPr>
          <p:spPr bwMode="auto">
            <a:xfrm rot="-5400000">
              <a:off x="2438" y="2986"/>
              <a:ext cx="961" cy="173"/>
            </a:xfrm>
            <a:prstGeom prst="rect">
              <a:avLst/>
            </a:prstGeom>
            <a:noFill/>
            <a:ln w="9525">
              <a:noFill/>
              <a:miter lim="800000"/>
              <a:headEnd/>
              <a:tailEnd/>
            </a:ln>
          </p:spPr>
          <p:txBody>
            <a:bodyPr wrap="none" anchor="ctr">
              <a:spAutoFit/>
            </a:bodyPr>
            <a:lstStyle/>
            <a:p>
              <a:pPr algn="ctr" eaLnBrk="0" hangingPunct="0"/>
              <a:r>
                <a:rPr lang="es-ES_tradnl" sz="1200">
                  <a:latin typeface="Arial" charset="0"/>
                </a:rPr>
                <a:t>Volumen o biomasa</a:t>
              </a:r>
            </a:p>
          </p:txBody>
        </p:sp>
        <p:sp>
          <p:nvSpPr>
            <p:cNvPr id="14371" name="Text Box 34"/>
            <p:cNvSpPr txBox="1">
              <a:spLocks noChangeArrowheads="1"/>
            </p:cNvSpPr>
            <p:nvPr/>
          </p:nvSpPr>
          <p:spPr bwMode="auto">
            <a:xfrm>
              <a:off x="4080" y="3888"/>
              <a:ext cx="435" cy="173"/>
            </a:xfrm>
            <a:prstGeom prst="rect">
              <a:avLst/>
            </a:prstGeom>
            <a:noFill/>
            <a:ln w="9525">
              <a:noFill/>
              <a:miter lim="800000"/>
              <a:headEnd/>
              <a:tailEnd/>
            </a:ln>
          </p:spPr>
          <p:txBody>
            <a:bodyPr wrap="none" anchor="ctr">
              <a:spAutoFit/>
            </a:bodyPr>
            <a:lstStyle/>
            <a:p>
              <a:pPr algn="ctr" eaLnBrk="0" hangingPunct="0"/>
              <a:r>
                <a:rPr lang="es-ES_tradnl" sz="1200">
                  <a:latin typeface="Arial" charset="0"/>
                </a:rPr>
                <a:t>Tiempo</a:t>
              </a:r>
            </a:p>
          </p:txBody>
        </p:sp>
        <p:sp>
          <p:nvSpPr>
            <p:cNvPr id="14372" name="AutoShape 35"/>
            <p:cNvSpPr>
              <a:spLocks/>
            </p:cNvSpPr>
            <p:nvPr/>
          </p:nvSpPr>
          <p:spPr bwMode="auto">
            <a:xfrm rot="-5400000">
              <a:off x="3840" y="1104"/>
              <a:ext cx="96" cy="1632"/>
            </a:xfrm>
            <a:prstGeom prst="leftBrace">
              <a:avLst>
                <a:gd name="adj1" fmla="val 141667"/>
                <a:gd name="adj2" fmla="val 50000"/>
              </a:avLst>
            </a:prstGeom>
            <a:noFill/>
            <a:ln w="9525">
              <a:solidFill>
                <a:schemeClr val="tx1"/>
              </a:solidFill>
              <a:round/>
              <a:headEnd/>
              <a:tailEnd/>
            </a:ln>
          </p:spPr>
          <p:txBody>
            <a:bodyPr wrap="none" anchor="ctr"/>
            <a:lstStyle/>
            <a:p>
              <a:endParaRPr lang="es-ES"/>
            </a:p>
          </p:txBody>
        </p:sp>
        <p:sp>
          <p:nvSpPr>
            <p:cNvPr id="14373" name="AutoShape 36"/>
            <p:cNvSpPr>
              <a:spLocks/>
            </p:cNvSpPr>
            <p:nvPr/>
          </p:nvSpPr>
          <p:spPr bwMode="auto">
            <a:xfrm rot="-5400000">
              <a:off x="3840" y="2880"/>
              <a:ext cx="96" cy="1632"/>
            </a:xfrm>
            <a:prstGeom prst="leftBrace">
              <a:avLst>
                <a:gd name="adj1" fmla="val 141667"/>
                <a:gd name="adj2" fmla="val 50000"/>
              </a:avLst>
            </a:prstGeom>
            <a:noFill/>
            <a:ln w="9525">
              <a:solidFill>
                <a:schemeClr val="tx1"/>
              </a:solidFill>
              <a:round/>
              <a:headEnd/>
              <a:tailEnd/>
            </a:ln>
          </p:spPr>
          <p:txBody>
            <a:bodyPr wrap="none" anchor="ctr"/>
            <a:lstStyle/>
            <a:p>
              <a:endParaRPr lang="es-ES"/>
            </a:p>
          </p:txBody>
        </p:sp>
        <p:sp>
          <p:nvSpPr>
            <p:cNvPr id="14374" name="Text Box 37"/>
            <p:cNvSpPr txBox="1">
              <a:spLocks noChangeArrowheads="1"/>
            </p:cNvSpPr>
            <p:nvPr/>
          </p:nvSpPr>
          <p:spPr bwMode="auto">
            <a:xfrm>
              <a:off x="3648" y="912"/>
              <a:ext cx="291"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raleos</a:t>
              </a:r>
              <a:endParaRPr lang="es-ES_tradnl" sz="1000">
                <a:latin typeface="Arial" charset="0"/>
              </a:endParaRPr>
            </a:p>
          </p:txBody>
        </p:sp>
        <p:sp>
          <p:nvSpPr>
            <p:cNvPr id="14375" name="Text Box 38"/>
            <p:cNvSpPr txBox="1">
              <a:spLocks noChangeArrowheads="1"/>
            </p:cNvSpPr>
            <p:nvPr/>
          </p:nvSpPr>
          <p:spPr bwMode="auto">
            <a:xfrm>
              <a:off x="3648" y="2736"/>
              <a:ext cx="291"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raleos</a:t>
              </a:r>
              <a:endParaRPr lang="es-ES_tradnl" sz="1000">
                <a:latin typeface="Arial" charset="0"/>
              </a:endParaRPr>
            </a:p>
          </p:txBody>
        </p:sp>
        <p:sp>
          <p:nvSpPr>
            <p:cNvPr id="14376" name="Text Box 39"/>
            <p:cNvSpPr txBox="1">
              <a:spLocks noChangeArrowheads="1"/>
            </p:cNvSpPr>
            <p:nvPr/>
          </p:nvSpPr>
          <p:spPr bwMode="auto">
            <a:xfrm>
              <a:off x="4704" y="2640"/>
              <a:ext cx="409"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Corta final</a:t>
              </a:r>
              <a:endParaRPr lang="es-ES_tradnl" sz="2400">
                <a:latin typeface="Times New Roman" pitchFamily="18" charset="0"/>
              </a:endParaRPr>
            </a:p>
          </p:txBody>
        </p:sp>
        <p:sp>
          <p:nvSpPr>
            <p:cNvPr id="14377" name="Text Box 40"/>
            <p:cNvSpPr txBox="1">
              <a:spLocks noChangeArrowheads="1"/>
            </p:cNvSpPr>
            <p:nvPr/>
          </p:nvSpPr>
          <p:spPr bwMode="auto">
            <a:xfrm>
              <a:off x="4416" y="912"/>
              <a:ext cx="720"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Cortas reproductoras</a:t>
              </a:r>
            </a:p>
          </p:txBody>
        </p:sp>
        <p:sp>
          <p:nvSpPr>
            <p:cNvPr id="14378" name="Text Box 41"/>
            <p:cNvSpPr txBox="1">
              <a:spLocks noChangeArrowheads="1"/>
            </p:cNvSpPr>
            <p:nvPr/>
          </p:nvSpPr>
          <p:spPr bwMode="auto">
            <a:xfrm>
              <a:off x="3637" y="1968"/>
              <a:ext cx="552"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1</a:t>
              </a:r>
              <a:r>
                <a:rPr lang="es-ES_tradnl" sz="800" baseline="30000">
                  <a:latin typeface="Arial" charset="0"/>
                </a:rPr>
                <a:t>er</a:t>
              </a:r>
              <a:r>
                <a:rPr lang="es-ES_tradnl" sz="800">
                  <a:latin typeface="Arial" charset="0"/>
                </a:rPr>
                <a:t> ciclo o turno</a:t>
              </a:r>
            </a:p>
          </p:txBody>
        </p:sp>
        <p:sp>
          <p:nvSpPr>
            <p:cNvPr id="14379" name="Text Box 42"/>
            <p:cNvSpPr txBox="1">
              <a:spLocks noChangeArrowheads="1"/>
            </p:cNvSpPr>
            <p:nvPr/>
          </p:nvSpPr>
          <p:spPr bwMode="auto">
            <a:xfrm>
              <a:off x="3635" y="3744"/>
              <a:ext cx="552"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1</a:t>
              </a:r>
              <a:r>
                <a:rPr lang="es-ES_tradnl" sz="800" baseline="30000">
                  <a:latin typeface="Arial" charset="0"/>
                </a:rPr>
                <a:t>er</a:t>
              </a:r>
              <a:r>
                <a:rPr lang="es-ES_tradnl" sz="800">
                  <a:latin typeface="Arial" charset="0"/>
                </a:rPr>
                <a:t> ciclo o turno</a:t>
              </a:r>
            </a:p>
          </p:txBody>
        </p:sp>
        <p:sp>
          <p:nvSpPr>
            <p:cNvPr id="14380" name="Text Box 43"/>
            <p:cNvSpPr txBox="1">
              <a:spLocks noChangeArrowheads="1"/>
            </p:cNvSpPr>
            <p:nvPr/>
          </p:nvSpPr>
          <p:spPr bwMode="auto">
            <a:xfrm>
              <a:off x="4704" y="1968"/>
              <a:ext cx="333"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2</a:t>
              </a:r>
              <a:r>
                <a:rPr lang="es-ES_tradnl" sz="800" baseline="30000">
                  <a:latin typeface="Arial" charset="0"/>
                </a:rPr>
                <a:t>er</a:t>
              </a:r>
              <a:r>
                <a:rPr lang="es-ES_tradnl" sz="800">
                  <a:latin typeface="Arial" charset="0"/>
                </a:rPr>
                <a:t> ciclo</a:t>
              </a:r>
            </a:p>
          </p:txBody>
        </p:sp>
        <p:sp>
          <p:nvSpPr>
            <p:cNvPr id="14381" name="Text Box 44"/>
            <p:cNvSpPr txBox="1">
              <a:spLocks noChangeArrowheads="1"/>
            </p:cNvSpPr>
            <p:nvPr/>
          </p:nvSpPr>
          <p:spPr bwMode="auto">
            <a:xfrm>
              <a:off x="4800" y="3744"/>
              <a:ext cx="333"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2</a:t>
              </a:r>
              <a:r>
                <a:rPr lang="es-ES_tradnl" sz="800" baseline="30000">
                  <a:latin typeface="Arial" charset="0"/>
                </a:rPr>
                <a:t>er</a:t>
              </a:r>
              <a:r>
                <a:rPr lang="es-ES_tradnl" sz="800">
                  <a:latin typeface="Arial" charset="0"/>
                </a:rPr>
                <a:t> ciclo</a:t>
              </a:r>
            </a:p>
          </p:txBody>
        </p:sp>
        <p:sp>
          <p:nvSpPr>
            <p:cNvPr id="14382" name="Line 45"/>
            <p:cNvSpPr>
              <a:spLocks noChangeShapeType="1"/>
            </p:cNvSpPr>
            <p:nvPr/>
          </p:nvSpPr>
          <p:spPr bwMode="auto">
            <a:xfrm>
              <a:off x="3840" y="1056"/>
              <a:ext cx="192" cy="192"/>
            </a:xfrm>
            <a:prstGeom prst="line">
              <a:avLst/>
            </a:prstGeom>
            <a:noFill/>
            <a:ln w="9525">
              <a:solidFill>
                <a:schemeClr val="tx1"/>
              </a:solidFill>
              <a:round/>
              <a:headEnd/>
              <a:tailEnd type="triangle" w="med" len="med"/>
            </a:ln>
          </p:spPr>
          <p:txBody>
            <a:bodyPr wrap="none" anchor="ctr"/>
            <a:lstStyle/>
            <a:p>
              <a:endParaRPr lang="es-ES"/>
            </a:p>
          </p:txBody>
        </p:sp>
        <p:sp>
          <p:nvSpPr>
            <p:cNvPr id="14383" name="Line 46"/>
            <p:cNvSpPr>
              <a:spLocks noChangeShapeType="1"/>
            </p:cNvSpPr>
            <p:nvPr/>
          </p:nvSpPr>
          <p:spPr bwMode="auto">
            <a:xfrm>
              <a:off x="3840" y="2880"/>
              <a:ext cx="192" cy="144"/>
            </a:xfrm>
            <a:prstGeom prst="line">
              <a:avLst/>
            </a:prstGeom>
            <a:noFill/>
            <a:ln w="9525">
              <a:solidFill>
                <a:schemeClr val="tx1"/>
              </a:solidFill>
              <a:round/>
              <a:headEnd/>
              <a:tailEnd type="triangle" w="med" len="med"/>
            </a:ln>
          </p:spPr>
          <p:txBody>
            <a:bodyPr wrap="none" anchor="ctr"/>
            <a:lstStyle/>
            <a:p>
              <a:endParaRPr lang="es-ES"/>
            </a:p>
          </p:txBody>
        </p:sp>
        <p:sp>
          <p:nvSpPr>
            <p:cNvPr id="14384" name="Line 47"/>
            <p:cNvSpPr>
              <a:spLocks noChangeShapeType="1"/>
            </p:cNvSpPr>
            <p:nvPr/>
          </p:nvSpPr>
          <p:spPr bwMode="auto">
            <a:xfrm flipH="1">
              <a:off x="3696" y="2880"/>
              <a:ext cx="144" cy="336"/>
            </a:xfrm>
            <a:prstGeom prst="line">
              <a:avLst/>
            </a:prstGeom>
            <a:noFill/>
            <a:ln w="9525">
              <a:solidFill>
                <a:schemeClr val="tx1"/>
              </a:solidFill>
              <a:round/>
              <a:headEnd/>
              <a:tailEnd type="triangle" w="med" len="med"/>
            </a:ln>
          </p:spPr>
          <p:txBody>
            <a:bodyPr wrap="none" anchor="ctr"/>
            <a:lstStyle/>
            <a:p>
              <a:endParaRPr lang="es-ES"/>
            </a:p>
          </p:txBody>
        </p:sp>
        <p:sp>
          <p:nvSpPr>
            <p:cNvPr id="14385" name="Line 48"/>
            <p:cNvSpPr>
              <a:spLocks noChangeShapeType="1"/>
            </p:cNvSpPr>
            <p:nvPr/>
          </p:nvSpPr>
          <p:spPr bwMode="auto">
            <a:xfrm flipH="1">
              <a:off x="3648" y="1056"/>
              <a:ext cx="192" cy="384"/>
            </a:xfrm>
            <a:prstGeom prst="line">
              <a:avLst/>
            </a:prstGeom>
            <a:noFill/>
            <a:ln w="9525">
              <a:solidFill>
                <a:schemeClr val="tx1"/>
              </a:solidFill>
              <a:round/>
              <a:headEnd/>
              <a:tailEnd type="triangle" w="med" len="med"/>
            </a:ln>
          </p:spPr>
          <p:txBody>
            <a:bodyPr wrap="none" anchor="ctr"/>
            <a:lstStyle/>
            <a:p>
              <a:endParaRPr lang="es-ES"/>
            </a:p>
          </p:txBody>
        </p:sp>
        <p:sp>
          <p:nvSpPr>
            <p:cNvPr id="14386" name="AutoShape 49"/>
            <p:cNvSpPr>
              <a:spLocks noChangeArrowheads="1"/>
            </p:cNvSpPr>
            <p:nvPr/>
          </p:nvSpPr>
          <p:spPr bwMode="auto">
            <a:xfrm rot="-2253680">
              <a:off x="2640" y="1920"/>
              <a:ext cx="288" cy="96"/>
            </a:xfrm>
            <a:prstGeom prst="rightArrow">
              <a:avLst>
                <a:gd name="adj1" fmla="val 50000"/>
                <a:gd name="adj2" fmla="val 75000"/>
              </a:avLst>
            </a:prstGeom>
            <a:noFill/>
            <a:ln w="9525">
              <a:solidFill>
                <a:schemeClr val="tx1"/>
              </a:solidFill>
              <a:miter lim="800000"/>
              <a:headEnd/>
              <a:tailEnd/>
            </a:ln>
          </p:spPr>
          <p:txBody>
            <a:bodyPr wrap="none" anchor="ctr"/>
            <a:lstStyle/>
            <a:p>
              <a:endParaRPr lang="es-ES"/>
            </a:p>
          </p:txBody>
        </p:sp>
        <p:sp>
          <p:nvSpPr>
            <p:cNvPr id="14387" name="AutoShape 50"/>
            <p:cNvSpPr>
              <a:spLocks noChangeArrowheads="1"/>
            </p:cNvSpPr>
            <p:nvPr/>
          </p:nvSpPr>
          <p:spPr bwMode="auto">
            <a:xfrm rot="2108920">
              <a:off x="2640" y="2256"/>
              <a:ext cx="288" cy="96"/>
            </a:xfrm>
            <a:prstGeom prst="rightArrow">
              <a:avLst>
                <a:gd name="adj1" fmla="val 50000"/>
                <a:gd name="adj2" fmla="val 75000"/>
              </a:avLst>
            </a:prstGeom>
            <a:noFill/>
            <a:ln w="9525">
              <a:solidFill>
                <a:schemeClr val="tx1"/>
              </a:solidFill>
              <a:miter lim="800000"/>
              <a:headEnd/>
              <a:tailEnd/>
            </a:ln>
          </p:spPr>
          <p:txBody>
            <a:bodyPr wrap="none" anchor="ctr"/>
            <a:lstStyle/>
            <a:p>
              <a:endParaRPr lang="es-ES"/>
            </a:p>
          </p:txBody>
        </p:sp>
        <p:sp>
          <p:nvSpPr>
            <p:cNvPr id="14388" name="Rectangle 51"/>
            <p:cNvSpPr>
              <a:spLocks noChangeArrowheads="1"/>
            </p:cNvSpPr>
            <p:nvPr/>
          </p:nvSpPr>
          <p:spPr bwMode="auto">
            <a:xfrm>
              <a:off x="5184" y="768"/>
              <a:ext cx="96" cy="240"/>
            </a:xfrm>
            <a:prstGeom prst="rect">
              <a:avLst/>
            </a:prstGeom>
            <a:noFill/>
            <a:ln w="9525">
              <a:solidFill>
                <a:schemeClr val="tx1"/>
              </a:solidFill>
              <a:miter lim="800000"/>
              <a:headEnd/>
              <a:tailEnd/>
            </a:ln>
          </p:spPr>
          <p:txBody>
            <a:bodyPr wrap="none" anchor="ctr"/>
            <a:lstStyle/>
            <a:p>
              <a:endParaRPr lang="es-ES"/>
            </a:p>
          </p:txBody>
        </p:sp>
        <p:sp>
          <p:nvSpPr>
            <p:cNvPr id="14389" name="AutoShape 52"/>
            <p:cNvSpPr>
              <a:spLocks/>
            </p:cNvSpPr>
            <p:nvPr/>
          </p:nvSpPr>
          <p:spPr bwMode="auto">
            <a:xfrm>
              <a:off x="5616" y="1008"/>
              <a:ext cx="48" cy="864"/>
            </a:xfrm>
            <a:prstGeom prst="rightBrace">
              <a:avLst>
                <a:gd name="adj1" fmla="val 150000"/>
                <a:gd name="adj2" fmla="val 50000"/>
              </a:avLst>
            </a:prstGeom>
            <a:noFill/>
            <a:ln w="9525">
              <a:solidFill>
                <a:schemeClr val="tx1"/>
              </a:solidFill>
              <a:round/>
              <a:headEnd/>
              <a:tailEnd/>
            </a:ln>
          </p:spPr>
          <p:txBody>
            <a:bodyPr wrap="none" anchor="ctr"/>
            <a:lstStyle/>
            <a:p>
              <a:endParaRPr lang="es-ES"/>
            </a:p>
          </p:txBody>
        </p:sp>
        <p:sp>
          <p:nvSpPr>
            <p:cNvPr id="14390" name="AutoShape 53"/>
            <p:cNvSpPr>
              <a:spLocks/>
            </p:cNvSpPr>
            <p:nvPr/>
          </p:nvSpPr>
          <p:spPr bwMode="auto">
            <a:xfrm>
              <a:off x="5280" y="768"/>
              <a:ext cx="48" cy="240"/>
            </a:xfrm>
            <a:prstGeom prst="rightBrace">
              <a:avLst>
                <a:gd name="adj1" fmla="val 41667"/>
                <a:gd name="adj2" fmla="val 50000"/>
              </a:avLst>
            </a:prstGeom>
            <a:noFill/>
            <a:ln w="9525">
              <a:solidFill>
                <a:schemeClr val="tx1"/>
              </a:solidFill>
              <a:round/>
              <a:headEnd/>
              <a:tailEnd/>
            </a:ln>
          </p:spPr>
          <p:txBody>
            <a:bodyPr wrap="none" anchor="ctr"/>
            <a:lstStyle/>
            <a:p>
              <a:endParaRPr lang="es-ES"/>
            </a:p>
          </p:txBody>
        </p:sp>
        <p:sp>
          <p:nvSpPr>
            <p:cNvPr id="14391" name="Rectangle 54" descr="Diagonal hacia arriba ancha"/>
            <p:cNvSpPr>
              <a:spLocks noChangeArrowheads="1"/>
            </p:cNvSpPr>
            <p:nvPr/>
          </p:nvSpPr>
          <p:spPr bwMode="auto">
            <a:xfrm>
              <a:off x="5184" y="2880"/>
              <a:ext cx="96" cy="768"/>
            </a:xfrm>
            <a:prstGeom prst="rect">
              <a:avLst/>
            </a:prstGeom>
            <a:pattFill prst="wdUpDiag">
              <a:fgClr>
                <a:schemeClr val="tx2"/>
              </a:fgClr>
              <a:bgClr>
                <a:schemeClr val="bg1"/>
              </a:bgClr>
            </a:pattFill>
            <a:ln w="9525">
              <a:solidFill>
                <a:schemeClr val="tx1"/>
              </a:solidFill>
              <a:miter lim="800000"/>
              <a:headEnd/>
              <a:tailEnd/>
            </a:ln>
          </p:spPr>
          <p:txBody>
            <a:bodyPr wrap="none" anchor="ctr"/>
            <a:lstStyle/>
            <a:p>
              <a:endParaRPr lang="es-ES"/>
            </a:p>
          </p:txBody>
        </p:sp>
        <p:sp>
          <p:nvSpPr>
            <p:cNvPr id="14392" name="Rectangle 55"/>
            <p:cNvSpPr>
              <a:spLocks noChangeArrowheads="1"/>
            </p:cNvSpPr>
            <p:nvPr/>
          </p:nvSpPr>
          <p:spPr bwMode="auto">
            <a:xfrm>
              <a:off x="5184" y="2544"/>
              <a:ext cx="96" cy="336"/>
            </a:xfrm>
            <a:prstGeom prst="rect">
              <a:avLst/>
            </a:prstGeom>
            <a:noFill/>
            <a:ln w="9525">
              <a:solidFill>
                <a:schemeClr val="tx1"/>
              </a:solidFill>
              <a:miter lim="800000"/>
              <a:headEnd/>
              <a:tailEnd/>
            </a:ln>
          </p:spPr>
          <p:txBody>
            <a:bodyPr wrap="none" anchor="ctr"/>
            <a:lstStyle/>
            <a:p>
              <a:endParaRPr lang="es-ES"/>
            </a:p>
          </p:txBody>
        </p:sp>
        <p:sp>
          <p:nvSpPr>
            <p:cNvPr id="14393" name="AutoShape 56"/>
            <p:cNvSpPr>
              <a:spLocks/>
            </p:cNvSpPr>
            <p:nvPr/>
          </p:nvSpPr>
          <p:spPr bwMode="auto">
            <a:xfrm>
              <a:off x="5280" y="2544"/>
              <a:ext cx="48" cy="336"/>
            </a:xfrm>
            <a:prstGeom prst="rightBrace">
              <a:avLst>
                <a:gd name="adj1" fmla="val 58333"/>
                <a:gd name="adj2" fmla="val 50000"/>
              </a:avLst>
            </a:prstGeom>
            <a:noFill/>
            <a:ln w="9525">
              <a:solidFill>
                <a:schemeClr val="tx1"/>
              </a:solidFill>
              <a:round/>
              <a:headEnd/>
              <a:tailEnd/>
            </a:ln>
          </p:spPr>
          <p:txBody>
            <a:bodyPr wrap="none" anchor="ctr"/>
            <a:lstStyle/>
            <a:p>
              <a:endParaRPr lang="es-ES"/>
            </a:p>
          </p:txBody>
        </p:sp>
        <p:sp>
          <p:nvSpPr>
            <p:cNvPr id="14394" name="AutoShape 57"/>
            <p:cNvSpPr>
              <a:spLocks/>
            </p:cNvSpPr>
            <p:nvPr/>
          </p:nvSpPr>
          <p:spPr bwMode="auto">
            <a:xfrm>
              <a:off x="5280" y="2880"/>
              <a:ext cx="48" cy="768"/>
            </a:xfrm>
            <a:prstGeom prst="rightBrace">
              <a:avLst>
                <a:gd name="adj1" fmla="val 133333"/>
                <a:gd name="adj2" fmla="val 50000"/>
              </a:avLst>
            </a:prstGeom>
            <a:noFill/>
            <a:ln w="9525">
              <a:solidFill>
                <a:schemeClr val="tx1"/>
              </a:solidFill>
              <a:round/>
              <a:headEnd/>
              <a:tailEnd/>
            </a:ln>
          </p:spPr>
          <p:txBody>
            <a:bodyPr wrap="none" anchor="ctr"/>
            <a:lstStyle/>
            <a:p>
              <a:endParaRPr lang="es-ES"/>
            </a:p>
          </p:txBody>
        </p:sp>
        <p:sp>
          <p:nvSpPr>
            <p:cNvPr id="14395" name="Text Box 58"/>
            <p:cNvSpPr txBox="1">
              <a:spLocks noChangeArrowheads="1"/>
            </p:cNvSpPr>
            <p:nvPr/>
          </p:nvSpPr>
          <p:spPr bwMode="auto">
            <a:xfrm>
              <a:off x="5328" y="816"/>
              <a:ext cx="291"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raleos</a:t>
              </a:r>
              <a:endParaRPr lang="es-ES_tradnl" sz="1000">
                <a:latin typeface="Arial" charset="0"/>
              </a:endParaRPr>
            </a:p>
          </p:txBody>
        </p:sp>
        <p:sp>
          <p:nvSpPr>
            <p:cNvPr id="14396" name="Text Box 59"/>
            <p:cNvSpPr txBox="1">
              <a:spLocks noChangeArrowheads="1"/>
            </p:cNvSpPr>
            <p:nvPr/>
          </p:nvSpPr>
          <p:spPr bwMode="auto">
            <a:xfrm>
              <a:off x="5328" y="2640"/>
              <a:ext cx="291"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raleos</a:t>
              </a:r>
              <a:endParaRPr lang="es-ES_tradnl" sz="1000">
                <a:latin typeface="Arial" charset="0"/>
              </a:endParaRPr>
            </a:p>
          </p:txBody>
        </p:sp>
        <p:sp>
          <p:nvSpPr>
            <p:cNvPr id="14397" name="Text Box 60"/>
            <p:cNvSpPr txBox="1">
              <a:spLocks noChangeArrowheads="1"/>
            </p:cNvSpPr>
            <p:nvPr/>
          </p:nvSpPr>
          <p:spPr bwMode="auto">
            <a:xfrm>
              <a:off x="5328" y="3168"/>
              <a:ext cx="356"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cosecha</a:t>
              </a:r>
              <a:endParaRPr lang="es-ES_tradnl" sz="2400">
                <a:latin typeface="Times New Roman" pitchFamily="18" charset="0"/>
              </a:endParaRPr>
            </a:p>
          </p:txBody>
        </p:sp>
        <p:sp>
          <p:nvSpPr>
            <p:cNvPr id="14398" name="Rectangle 61" descr="Diagonal hacia abajo clara"/>
            <p:cNvSpPr>
              <a:spLocks noChangeArrowheads="1"/>
            </p:cNvSpPr>
            <p:nvPr/>
          </p:nvSpPr>
          <p:spPr bwMode="auto">
            <a:xfrm>
              <a:off x="5184" y="1008"/>
              <a:ext cx="96" cy="432"/>
            </a:xfrm>
            <a:prstGeom prst="rect">
              <a:avLst/>
            </a:prstGeom>
            <a:pattFill prst="ltDnDiag">
              <a:fgClr>
                <a:schemeClr val="tx2"/>
              </a:fgClr>
              <a:bgClr>
                <a:schemeClr val="bg1"/>
              </a:bgClr>
            </a:pattFill>
            <a:ln w="9525">
              <a:solidFill>
                <a:schemeClr val="tx1"/>
              </a:solidFill>
              <a:miter lim="800000"/>
              <a:headEnd/>
              <a:tailEnd/>
            </a:ln>
          </p:spPr>
          <p:txBody>
            <a:bodyPr wrap="none" anchor="ctr"/>
            <a:lstStyle/>
            <a:p>
              <a:endParaRPr lang="es-ES"/>
            </a:p>
          </p:txBody>
        </p:sp>
        <p:sp>
          <p:nvSpPr>
            <p:cNvPr id="14399" name="Rectangle 62" descr="Horizontal clara"/>
            <p:cNvSpPr>
              <a:spLocks noChangeArrowheads="1"/>
            </p:cNvSpPr>
            <p:nvPr/>
          </p:nvSpPr>
          <p:spPr bwMode="auto">
            <a:xfrm>
              <a:off x="5184" y="1440"/>
              <a:ext cx="96" cy="192"/>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s-ES"/>
            </a:p>
          </p:txBody>
        </p:sp>
        <p:sp>
          <p:nvSpPr>
            <p:cNvPr id="14400" name="Rectangle 63" descr="Diagonal hacia arriba ancha"/>
            <p:cNvSpPr>
              <a:spLocks noChangeArrowheads="1"/>
            </p:cNvSpPr>
            <p:nvPr/>
          </p:nvSpPr>
          <p:spPr bwMode="auto">
            <a:xfrm>
              <a:off x="5184" y="1632"/>
              <a:ext cx="96" cy="240"/>
            </a:xfrm>
            <a:prstGeom prst="rect">
              <a:avLst/>
            </a:prstGeom>
            <a:pattFill prst="wdUpDiag">
              <a:fgClr>
                <a:schemeClr val="tx2"/>
              </a:fgClr>
              <a:bgClr>
                <a:schemeClr val="bg1"/>
              </a:bgClr>
            </a:pattFill>
            <a:ln w="9525">
              <a:solidFill>
                <a:schemeClr val="tx1"/>
              </a:solidFill>
              <a:miter lim="800000"/>
              <a:headEnd/>
              <a:tailEnd/>
            </a:ln>
          </p:spPr>
          <p:txBody>
            <a:bodyPr wrap="none" anchor="ctr"/>
            <a:lstStyle/>
            <a:p>
              <a:endParaRPr lang="es-ES"/>
            </a:p>
          </p:txBody>
        </p:sp>
        <p:sp>
          <p:nvSpPr>
            <p:cNvPr id="14401" name="AutoShape 64"/>
            <p:cNvSpPr>
              <a:spLocks/>
            </p:cNvSpPr>
            <p:nvPr/>
          </p:nvSpPr>
          <p:spPr bwMode="auto">
            <a:xfrm>
              <a:off x="5280" y="1008"/>
              <a:ext cx="48" cy="432"/>
            </a:xfrm>
            <a:prstGeom prst="rightBrace">
              <a:avLst>
                <a:gd name="adj1" fmla="val 75000"/>
                <a:gd name="adj2" fmla="val 50000"/>
              </a:avLst>
            </a:prstGeom>
            <a:noFill/>
            <a:ln w="9525">
              <a:solidFill>
                <a:schemeClr val="tx1"/>
              </a:solidFill>
              <a:round/>
              <a:headEnd/>
              <a:tailEnd/>
            </a:ln>
          </p:spPr>
          <p:txBody>
            <a:bodyPr wrap="none" anchor="ctr"/>
            <a:lstStyle/>
            <a:p>
              <a:endParaRPr lang="es-ES"/>
            </a:p>
          </p:txBody>
        </p:sp>
        <p:sp>
          <p:nvSpPr>
            <p:cNvPr id="14402" name="AutoShape 65"/>
            <p:cNvSpPr>
              <a:spLocks/>
            </p:cNvSpPr>
            <p:nvPr/>
          </p:nvSpPr>
          <p:spPr bwMode="auto">
            <a:xfrm>
              <a:off x="5280" y="1440"/>
              <a:ext cx="48" cy="192"/>
            </a:xfrm>
            <a:prstGeom prst="rightBrace">
              <a:avLst>
                <a:gd name="adj1" fmla="val 33333"/>
                <a:gd name="adj2" fmla="val 50000"/>
              </a:avLst>
            </a:prstGeom>
            <a:noFill/>
            <a:ln w="9525">
              <a:solidFill>
                <a:schemeClr val="tx1"/>
              </a:solidFill>
              <a:round/>
              <a:headEnd/>
              <a:tailEnd/>
            </a:ln>
          </p:spPr>
          <p:txBody>
            <a:bodyPr wrap="none" anchor="ctr"/>
            <a:lstStyle/>
            <a:p>
              <a:endParaRPr lang="es-ES"/>
            </a:p>
          </p:txBody>
        </p:sp>
        <p:sp>
          <p:nvSpPr>
            <p:cNvPr id="14403" name="AutoShape 66"/>
            <p:cNvSpPr>
              <a:spLocks/>
            </p:cNvSpPr>
            <p:nvPr/>
          </p:nvSpPr>
          <p:spPr bwMode="auto">
            <a:xfrm>
              <a:off x="5280" y="1632"/>
              <a:ext cx="48" cy="240"/>
            </a:xfrm>
            <a:prstGeom prst="rightBrace">
              <a:avLst>
                <a:gd name="adj1" fmla="val 41667"/>
                <a:gd name="adj2" fmla="val 50000"/>
              </a:avLst>
            </a:prstGeom>
            <a:noFill/>
            <a:ln w="9525">
              <a:solidFill>
                <a:schemeClr val="tx1"/>
              </a:solidFill>
              <a:round/>
              <a:headEnd/>
              <a:tailEnd/>
            </a:ln>
          </p:spPr>
          <p:txBody>
            <a:bodyPr wrap="none" anchor="ctr"/>
            <a:lstStyle/>
            <a:p>
              <a:endParaRPr lang="es-ES"/>
            </a:p>
          </p:txBody>
        </p:sp>
        <p:sp>
          <p:nvSpPr>
            <p:cNvPr id="14404" name="Text Box 67"/>
            <p:cNvSpPr txBox="1">
              <a:spLocks noChangeArrowheads="1"/>
            </p:cNvSpPr>
            <p:nvPr/>
          </p:nvSpPr>
          <p:spPr bwMode="auto">
            <a:xfrm rot="-5401448">
              <a:off x="5333" y="1348"/>
              <a:ext cx="720"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Cortas reproductoras</a:t>
              </a:r>
            </a:p>
          </p:txBody>
        </p:sp>
        <p:sp>
          <p:nvSpPr>
            <p:cNvPr id="14405" name="Text Box 68"/>
            <p:cNvSpPr txBox="1">
              <a:spLocks noChangeArrowheads="1"/>
            </p:cNvSpPr>
            <p:nvPr/>
          </p:nvSpPr>
          <p:spPr bwMode="auto">
            <a:xfrm rot="-25633">
              <a:off x="5280" y="1680"/>
              <a:ext cx="324" cy="116"/>
            </a:xfrm>
            <a:prstGeom prst="rect">
              <a:avLst/>
            </a:prstGeom>
            <a:noFill/>
            <a:ln w="9525">
              <a:noFill/>
              <a:miter lim="800000"/>
              <a:headEnd/>
              <a:tailEnd/>
            </a:ln>
          </p:spPr>
          <p:txBody>
            <a:bodyPr wrap="none" anchor="ctr">
              <a:spAutoFit/>
            </a:bodyPr>
            <a:lstStyle/>
            <a:p>
              <a:pPr algn="ctr" eaLnBrk="0" hangingPunct="0"/>
              <a:r>
                <a:rPr lang="es-ES_tradnl" sz="600">
                  <a:latin typeface="Arial" charset="0"/>
                </a:rPr>
                <a:t>liberación</a:t>
              </a:r>
              <a:endParaRPr lang="es-ES_tradnl" sz="2400">
                <a:latin typeface="Times New Roman" pitchFamily="18" charset="0"/>
              </a:endParaRPr>
            </a:p>
          </p:txBody>
        </p:sp>
        <p:sp>
          <p:nvSpPr>
            <p:cNvPr id="14406" name="Text Box 69"/>
            <p:cNvSpPr txBox="1">
              <a:spLocks noChangeArrowheads="1"/>
            </p:cNvSpPr>
            <p:nvPr/>
          </p:nvSpPr>
          <p:spPr bwMode="auto">
            <a:xfrm>
              <a:off x="5280" y="1152"/>
              <a:ext cx="399" cy="116"/>
            </a:xfrm>
            <a:prstGeom prst="rect">
              <a:avLst/>
            </a:prstGeom>
            <a:noFill/>
            <a:ln w="9525">
              <a:noFill/>
              <a:miter lim="800000"/>
              <a:headEnd/>
              <a:tailEnd/>
            </a:ln>
          </p:spPr>
          <p:txBody>
            <a:bodyPr wrap="none" anchor="ctr">
              <a:spAutoFit/>
            </a:bodyPr>
            <a:lstStyle/>
            <a:p>
              <a:pPr algn="ctr" eaLnBrk="0" hangingPunct="0"/>
              <a:r>
                <a:rPr lang="es-ES_tradnl" sz="600">
                  <a:latin typeface="Arial" charset="0"/>
                </a:rPr>
                <a:t>diseminación</a:t>
              </a:r>
              <a:endParaRPr lang="es-ES_tradnl" sz="800">
                <a:latin typeface="Arial" charset="0"/>
              </a:endParaRPr>
            </a:p>
          </p:txBody>
        </p:sp>
        <p:sp>
          <p:nvSpPr>
            <p:cNvPr id="14407" name="Text Box 70"/>
            <p:cNvSpPr txBox="1">
              <a:spLocks noChangeArrowheads="1"/>
            </p:cNvSpPr>
            <p:nvPr/>
          </p:nvSpPr>
          <p:spPr bwMode="auto">
            <a:xfrm>
              <a:off x="5280" y="1488"/>
              <a:ext cx="342" cy="116"/>
            </a:xfrm>
            <a:prstGeom prst="rect">
              <a:avLst/>
            </a:prstGeom>
            <a:noFill/>
            <a:ln w="9525">
              <a:noFill/>
              <a:miter lim="800000"/>
              <a:headEnd/>
              <a:tailEnd/>
            </a:ln>
          </p:spPr>
          <p:txBody>
            <a:bodyPr wrap="none" anchor="ctr">
              <a:spAutoFit/>
            </a:bodyPr>
            <a:lstStyle/>
            <a:p>
              <a:pPr algn="ctr" eaLnBrk="0" hangingPunct="0"/>
              <a:r>
                <a:rPr lang="es-ES_tradnl" sz="600">
                  <a:latin typeface="Arial" charset="0"/>
                </a:rPr>
                <a:t>intermedia</a:t>
              </a:r>
              <a:endParaRPr lang="es-ES_tradnl" sz="2400">
                <a:latin typeface="Times New Roman" pitchFamily="18" charset="0"/>
              </a:endParaRPr>
            </a:p>
          </p:txBody>
        </p:sp>
      </p:grpSp>
      <p:sp>
        <p:nvSpPr>
          <p:cNvPr id="245831" name="Text Box 71"/>
          <p:cNvSpPr txBox="1">
            <a:spLocks noChangeArrowheads="1"/>
          </p:cNvSpPr>
          <p:nvPr/>
        </p:nvSpPr>
        <p:spPr bwMode="auto">
          <a:xfrm>
            <a:off x="1295400" y="579438"/>
            <a:ext cx="2255838" cy="822325"/>
          </a:xfrm>
          <a:prstGeom prst="rect">
            <a:avLst/>
          </a:prstGeom>
          <a:noFill/>
          <a:ln w="9525">
            <a:noFill/>
            <a:miter lim="800000"/>
            <a:headEnd/>
            <a:tailEnd/>
          </a:ln>
        </p:spPr>
        <p:txBody>
          <a:bodyPr anchor="ctr">
            <a:spAutoFit/>
          </a:bodyPr>
          <a:lstStyle/>
          <a:p>
            <a:pPr algn="ctr" eaLnBrk="0" hangingPunct="0"/>
            <a:r>
              <a:rPr lang="es-ES_tradnl" sz="2400">
                <a:latin typeface="Arial" charset="0"/>
              </a:rPr>
              <a:t>Rodales  coetáneo</a:t>
            </a:r>
            <a:endParaRPr lang="es-ES_tradnl"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31"/>
                                        </p:tgtEl>
                                        <p:attrNameLst>
                                          <p:attrName>style.visibility</p:attrName>
                                        </p:attrNameLst>
                                      </p:cBhvr>
                                      <p:to>
                                        <p:strVal val="visible"/>
                                      </p:to>
                                    </p:set>
                                    <p:animEffect transition="in" filter="dissolve">
                                      <p:cBhvr>
                                        <p:cTn id="7" dur="500"/>
                                        <p:tgtEl>
                                          <p:spTgt spid="2458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905000"/>
            <a:ext cx="8575675" cy="2713038"/>
            <a:chOff x="240" y="1200"/>
            <a:chExt cx="5402" cy="1709"/>
          </a:xfrm>
        </p:grpSpPr>
        <p:sp>
          <p:nvSpPr>
            <p:cNvPr id="15364" name="Rectangle 3"/>
            <p:cNvSpPr>
              <a:spLocks noChangeArrowheads="1"/>
            </p:cNvSpPr>
            <p:nvPr/>
          </p:nvSpPr>
          <p:spPr bwMode="auto">
            <a:xfrm>
              <a:off x="3168" y="1392"/>
              <a:ext cx="2016" cy="1248"/>
            </a:xfrm>
            <a:prstGeom prst="rect">
              <a:avLst/>
            </a:prstGeom>
            <a:solidFill>
              <a:schemeClr val="bg1"/>
            </a:solidFill>
            <a:ln w="9525">
              <a:solidFill>
                <a:schemeClr val="tx1"/>
              </a:solidFill>
              <a:miter lim="800000"/>
              <a:headEnd/>
              <a:tailEnd/>
            </a:ln>
          </p:spPr>
          <p:txBody>
            <a:bodyPr wrap="none" anchor="ctr"/>
            <a:lstStyle/>
            <a:p>
              <a:pPr algn="ctr" eaLnBrk="0" hangingPunct="0"/>
              <a:endParaRPr lang="es-ES" sz="800">
                <a:latin typeface="Arial" charset="0"/>
              </a:endParaRPr>
            </a:p>
          </p:txBody>
        </p:sp>
        <p:sp>
          <p:nvSpPr>
            <p:cNvPr id="15365" name="Rectangle 4"/>
            <p:cNvSpPr>
              <a:spLocks noChangeArrowheads="1"/>
            </p:cNvSpPr>
            <p:nvPr/>
          </p:nvSpPr>
          <p:spPr bwMode="auto">
            <a:xfrm>
              <a:off x="480" y="1392"/>
              <a:ext cx="2016" cy="1248"/>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15366" name="Freeform 5"/>
            <p:cNvSpPr>
              <a:spLocks/>
            </p:cNvSpPr>
            <p:nvPr/>
          </p:nvSpPr>
          <p:spPr bwMode="auto">
            <a:xfrm>
              <a:off x="545" y="1478"/>
              <a:ext cx="1807" cy="1162"/>
            </a:xfrm>
            <a:custGeom>
              <a:avLst/>
              <a:gdLst>
                <a:gd name="T0" fmla="*/ 0 w 1807"/>
                <a:gd name="T1" fmla="*/ 0 h 1162"/>
                <a:gd name="T2" fmla="*/ 433 w 1807"/>
                <a:gd name="T3" fmla="*/ 700 h 1162"/>
                <a:gd name="T4" fmla="*/ 755 w 1807"/>
                <a:gd name="T5" fmla="*/ 944 h 1162"/>
                <a:gd name="T6" fmla="*/ 1355 w 1807"/>
                <a:gd name="T7" fmla="*/ 1077 h 1162"/>
                <a:gd name="T8" fmla="*/ 1807 w 1807"/>
                <a:gd name="T9" fmla="*/ 1162 h 1162"/>
                <a:gd name="T10" fmla="*/ 0 60000 65536"/>
                <a:gd name="T11" fmla="*/ 0 60000 65536"/>
                <a:gd name="T12" fmla="*/ 0 60000 65536"/>
                <a:gd name="T13" fmla="*/ 0 60000 65536"/>
                <a:gd name="T14" fmla="*/ 0 60000 65536"/>
                <a:gd name="T15" fmla="*/ 0 w 1807"/>
                <a:gd name="T16" fmla="*/ 0 h 1162"/>
                <a:gd name="T17" fmla="*/ 1807 w 1807"/>
                <a:gd name="T18" fmla="*/ 1162 h 1162"/>
              </a:gdLst>
              <a:ahLst/>
              <a:cxnLst>
                <a:cxn ang="T10">
                  <a:pos x="T0" y="T1"/>
                </a:cxn>
                <a:cxn ang="T11">
                  <a:pos x="T2" y="T3"/>
                </a:cxn>
                <a:cxn ang="T12">
                  <a:pos x="T4" y="T5"/>
                </a:cxn>
                <a:cxn ang="T13">
                  <a:pos x="T6" y="T7"/>
                </a:cxn>
                <a:cxn ang="T14">
                  <a:pos x="T8" y="T9"/>
                </a:cxn>
              </a:cxnLst>
              <a:rect l="T15" t="T16" r="T17" b="T18"/>
              <a:pathLst>
                <a:path w="1807" h="1162">
                  <a:moveTo>
                    <a:pt x="0" y="0"/>
                  </a:moveTo>
                  <a:cubicBezTo>
                    <a:pt x="72" y="117"/>
                    <a:pt x="307" y="543"/>
                    <a:pt x="433" y="700"/>
                  </a:cubicBezTo>
                  <a:cubicBezTo>
                    <a:pt x="559" y="857"/>
                    <a:pt x="601" y="881"/>
                    <a:pt x="755" y="944"/>
                  </a:cubicBezTo>
                  <a:cubicBezTo>
                    <a:pt x="909" y="1007"/>
                    <a:pt x="1180" y="1041"/>
                    <a:pt x="1355" y="1077"/>
                  </a:cubicBezTo>
                  <a:cubicBezTo>
                    <a:pt x="1530" y="1113"/>
                    <a:pt x="1713" y="1144"/>
                    <a:pt x="1807" y="1162"/>
                  </a:cubicBezTo>
                </a:path>
              </a:pathLst>
            </a:custGeom>
            <a:noFill/>
            <a:ln w="9525">
              <a:solidFill>
                <a:schemeClr val="tx1"/>
              </a:solidFill>
              <a:round/>
              <a:headEnd/>
              <a:tailEnd/>
            </a:ln>
          </p:spPr>
          <p:txBody>
            <a:bodyPr wrap="none" anchor="ctr"/>
            <a:lstStyle/>
            <a:p>
              <a:endParaRPr lang="es-ES"/>
            </a:p>
          </p:txBody>
        </p:sp>
        <p:sp>
          <p:nvSpPr>
            <p:cNvPr id="15367" name="Freeform 6"/>
            <p:cNvSpPr>
              <a:spLocks/>
            </p:cNvSpPr>
            <p:nvPr/>
          </p:nvSpPr>
          <p:spPr bwMode="auto">
            <a:xfrm>
              <a:off x="3168" y="1584"/>
              <a:ext cx="576" cy="336"/>
            </a:xfrm>
            <a:custGeom>
              <a:avLst/>
              <a:gdLst>
                <a:gd name="T0" fmla="*/ 0 w 576"/>
                <a:gd name="T1" fmla="*/ 336 h 336"/>
                <a:gd name="T2" fmla="*/ 276 w 576"/>
                <a:gd name="T3" fmla="*/ 144 h 336"/>
                <a:gd name="T4" fmla="*/ 576 w 576"/>
                <a:gd name="T5" fmla="*/ 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336"/>
                  </a:moveTo>
                  <a:cubicBezTo>
                    <a:pt x="46" y="304"/>
                    <a:pt x="180" y="200"/>
                    <a:pt x="276" y="144"/>
                  </a:cubicBezTo>
                  <a:cubicBezTo>
                    <a:pt x="372" y="88"/>
                    <a:pt x="514" y="30"/>
                    <a:pt x="576" y="0"/>
                  </a:cubicBezTo>
                </a:path>
              </a:pathLst>
            </a:custGeom>
            <a:noFill/>
            <a:ln w="9525">
              <a:solidFill>
                <a:schemeClr val="tx1"/>
              </a:solidFill>
              <a:round/>
              <a:headEnd/>
              <a:tailEnd/>
            </a:ln>
          </p:spPr>
          <p:txBody>
            <a:bodyPr wrap="none" anchor="ctr"/>
            <a:lstStyle/>
            <a:p>
              <a:endParaRPr lang="es-ES"/>
            </a:p>
          </p:txBody>
        </p:sp>
        <p:sp>
          <p:nvSpPr>
            <p:cNvPr id="15368" name="Text Box 7"/>
            <p:cNvSpPr txBox="1">
              <a:spLocks noChangeArrowheads="1"/>
            </p:cNvSpPr>
            <p:nvPr/>
          </p:nvSpPr>
          <p:spPr bwMode="auto">
            <a:xfrm>
              <a:off x="963" y="2688"/>
              <a:ext cx="940" cy="173"/>
            </a:xfrm>
            <a:prstGeom prst="rect">
              <a:avLst/>
            </a:prstGeom>
            <a:noFill/>
            <a:ln w="9525">
              <a:noFill/>
              <a:miter lim="800000"/>
              <a:headEnd/>
              <a:tailEnd/>
            </a:ln>
          </p:spPr>
          <p:txBody>
            <a:bodyPr wrap="none" anchor="ctr">
              <a:spAutoFit/>
            </a:bodyPr>
            <a:lstStyle/>
            <a:p>
              <a:pPr algn="ctr" eaLnBrk="0" hangingPunct="0"/>
              <a:r>
                <a:rPr lang="es-ES_tradnl" sz="1200">
                  <a:latin typeface="Arial" charset="0"/>
                </a:rPr>
                <a:t>Clases de diámetro</a:t>
              </a:r>
              <a:endParaRPr lang="es-ES_tradnl" sz="2400">
                <a:latin typeface="Times New Roman" pitchFamily="18" charset="0"/>
              </a:endParaRPr>
            </a:p>
          </p:txBody>
        </p:sp>
        <p:sp>
          <p:nvSpPr>
            <p:cNvPr id="15369" name="Text Box 8"/>
            <p:cNvSpPr txBox="1">
              <a:spLocks noChangeArrowheads="1"/>
            </p:cNvSpPr>
            <p:nvPr/>
          </p:nvSpPr>
          <p:spPr bwMode="auto">
            <a:xfrm rot="10800000">
              <a:off x="240" y="1653"/>
              <a:ext cx="231" cy="551"/>
            </a:xfrm>
            <a:prstGeom prst="rect">
              <a:avLst/>
            </a:prstGeom>
            <a:noFill/>
            <a:ln w="9525">
              <a:noFill/>
              <a:miter lim="800000"/>
              <a:headEnd/>
              <a:tailEnd/>
            </a:ln>
          </p:spPr>
          <p:txBody>
            <a:bodyPr vert="eaVert" wrap="none" anchor="ctr">
              <a:spAutoFit/>
            </a:bodyPr>
            <a:lstStyle/>
            <a:p>
              <a:pPr algn="ctr" eaLnBrk="0" hangingPunct="0"/>
              <a:r>
                <a:rPr lang="es-ES_tradnl" sz="1200">
                  <a:latin typeface="Arial" charset="0"/>
                </a:rPr>
                <a:t>abundancia</a:t>
              </a:r>
              <a:endParaRPr lang="es-ES_tradnl" sz="2400">
                <a:latin typeface="Arial" charset="0"/>
              </a:endParaRPr>
            </a:p>
          </p:txBody>
        </p:sp>
        <p:sp>
          <p:nvSpPr>
            <p:cNvPr id="15370" name="Text Box 9"/>
            <p:cNvSpPr txBox="1">
              <a:spLocks noChangeArrowheads="1"/>
            </p:cNvSpPr>
            <p:nvPr/>
          </p:nvSpPr>
          <p:spPr bwMode="auto">
            <a:xfrm>
              <a:off x="3693" y="2736"/>
              <a:ext cx="733" cy="173"/>
            </a:xfrm>
            <a:prstGeom prst="rect">
              <a:avLst/>
            </a:prstGeom>
            <a:noFill/>
            <a:ln w="9525">
              <a:noFill/>
              <a:miter lim="800000"/>
              <a:headEnd/>
              <a:tailEnd/>
            </a:ln>
          </p:spPr>
          <p:txBody>
            <a:bodyPr wrap="none" anchor="ctr">
              <a:spAutoFit/>
            </a:bodyPr>
            <a:lstStyle/>
            <a:p>
              <a:pPr algn="ctr" eaLnBrk="0" hangingPunct="0"/>
              <a:r>
                <a:rPr lang="es-ES_tradnl" sz="1200">
                  <a:latin typeface="Arial" charset="0"/>
                </a:rPr>
                <a:t>Tiempo (años)</a:t>
              </a:r>
            </a:p>
          </p:txBody>
        </p:sp>
        <p:sp>
          <p:nvSpPr>
            <p:cNvPr id="15371" name="Text Box 10"/>
            <p:cNvSpPr txBox="1">
              <a:spLocks noChangeArrowheads="1"/>
            </p:cNvSpPr>
            <p:nvPr/>
          </p:nvSpPr>
          <p:spPr bwMode="auto">
            <a:xfrm rot="-5400000">
              <a:off x="2535" y="1929"/>
              <a:ext cx="961" cy="173"/>
            </a:xfrm>
            <a:prstGeom prst="rect">
              <a:avLst/>
            </a:prstGeom>
            <a:noFill/>
            <a:ln w="9525">
              <a:noFill/>
              <a:miter lim="800000"/>
              <a:headEnd/>
              <a:tailEnd/>
            </a:ln>
          </p:spPr>
          <p:txBody>
            <a:bodyPr wrap="none" anchor="ctr">
              <a:spAutoFit/>
            </a:bodyPr>
            <a:lstStyle/>
            <a:p>
              <a:pPr algn="ctr" eaLnBrk="0" hangingPunct="0"/>
              <a:r>
                <a:rPr lang="es-ES_tradnl" sz="1200">
                  <a:latin typeface="Arial" charset="0"/>
                </a:rPr>
                <a:t>Volumen o biomasa</a:t>
              </a:r>
            </a:p>
          </p:txBody>
        </p:sp>
        <p:sp>
          <p:nvSpPr>
            <p:cNvPr id="15372" name="Text Box 11"/>
            <p:cNvSpPr txBox="1">
              <a:spLocks noChangeArrowheads="1"/>
            </p:cNvSpPr>
            <p:nvPr/>
          </p:nvSpPr>
          <p:spPr bwMode="auto">
            <a:xfrm>
              <a:off x="3312" y="2016"/>
              <a:ext cx="333"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1</a:t>
              </a:r>
              <a:r>
                <a:rPr lang="es-ES_tradnl" sz="800" baseline="30000">
                  <a:latin typeface="Arial" charset="0"/>
                </a:rPr>
                <a:t>er</a:t>
              </a:r>
              <a:r>
                <a:rPr lang="es-ES_tradnl" sz="800">
                  <a:latin typeface="Arial" charset="0"/>
                </a:rPr>
                <a:t> ciclo</a:t>
              </a:r>
            </a:p>
          </p:txBody>
        </p:sp>
        <p:sp>
          <p:nvSpPr>
            <p:cNvPr id="15373" name="Text Box 12"/>
            <p:cNvSpPr txBox="1">
              <a:spLocks noChangeArrowheads="1"/>
            </p:cNvSpPr>
            <p:nvPr/>
          </p:nvSpPr>
          <p:spPr bwMode="auto">
            <a:xfrm>
              <a:off x="3931" y="2016"/>
              <a:ext cx="342"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2</a:t>
              </a:r>
              <a:r>
                <a:rPr lang="es-ES_tradnl" sz="800" baseline="30000">
                  <a:latin typeface="Arial" charset="0"/>
                </a:rPr>
                <a:t>do</a:t>
              </a:r>
              <a:r>
                <a:rPr lang="es-ES_tradnl" sz="800">
                  <a:latin typeface="Arial" charset="0"/>
                </a:rPr>
                <a:t> ciclo</a:t>
              </a:r>
            </a:p>
          </p:txBody>
        </p:sp>
        <p:sp>
          <p:nvSpPr>
            <p:cNvPr id="15374" name="AutoShape 13"/>
            <p:cNvSpPr>
              <a:spLocks noChangeArrowheads="1"/>
            </p:cNvSpPr>
            <p:nvPr/>
          </p:nvSpPr>
          <p:spPr bwMode="auto">
            <a:xfrm rot="-13391">
              <a:off x="2640" y="2112"/>
              <a:ext cx="288" cy="96"/>
            </a:xfrm>
            <a:prstGeom prst="rightArrow">
              <a:avLst>
                <a:gd name="adj1" fmla="val 50000"/>
                <a:gd name="adj2" fmla="val 75000"/>
              </a:avLst>
            </a:prstGeom>
            <a:noFill/>
            <a:ln w="9525">
              <a:solidFill>
                <a:schemeClr val="tx1"/>
              </a:solidFill>
              <a:miter lim="800000"/>
              <a:headEnd/>
              <a:tailEnd/>
            </a:ln>
          </p:spPr>
          <p:txBody>
            <a:bodyPr wrap="none" anchor="ctr"/>
            <a:lstStyle/>
            <a:p>
              <a:endParaRPr lang="es-ES"/>
            </a:p>
          </p:txBody>
        </p:sp>
        <p:sp>
          <p:nvSpPr>
            <p:cNvPr id="15375" name="Freeform 14"/>
            <p:cNvSpPr>
              <a:spLocks/>
            </p:cNvSpPr>
            <p:nvPr/>
          </p:nvSpPr>
          <p:spPr bwMode="auto">
            <a:xfrm>
              <a:off x="3744" y="1584"/>
              <a:ext cx="576" cy="336"/>
            </a:xfrm>
            <a:custGeom>
              <a:avLst/>
              <a:gdLst>
                <a:gd name="T0" fmla="*/ 0 w 576"/>
                <a:gd name="T1" fmla="*/ 336 h 336"/>
                <a:gd name="T2" fmla="*/ 264 w 576"/>
                <a:gd name="T3" fmla="*/ 120 h 336"/>
                <a:gd name="T4" fmla="*/ 576 w 576"/>
                <a:gd name="T5" fmla="*/ 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336"/>
                  </a:moveTo>
                  <a:cubicBezTo>
                    <a:pt x="44" y="300"/>
                    <a:pt x="168" y="176"/>
                    <a:pt x="264" y="120"/>
                  </a:cubicBezTo>
                  <a:cubicBezTo>
                    <a:pt x="360" y="64"/>
                    <a:pt x="511" y="25"/>
                    <a:pt x="576" y="0"/>
                  </a:cubicBezTo>
                </a:path>
              </a:pathLst>
            </a:custGeom>
            <a:noFill/>
            <a:ln w="9525">
              <a:solidFill>
                <a:schemeClr val="tx1"/>
              </a:solidFill>
              <a:round/>
              <a:headEnd/>
              <a:tailEnd/>
            </a:ln>
          </p:spPr>
          <p:txBody>
            <a:bodyPr wrap="none" anchor="ctr"/>
            <a:lstStyle/>
            <a:p>
              <a:endParaRPr lang="es-ES"/>
            </a:p>
          </p:txBody>
        </p:sp>
        <p:sp>
          <p:nvSpPr>
            <p:cNvPr id="15376" name="Freeform 15"/>
            <p:cNvSpPr>
              <a:spLocks/>
            </p:cNvSpPr>
            <p:nvPr/>
          </p:nvSpPr>
          <p:spPr bwMode="auto">
            <a:xfrm>
              <a:off x="4848" y="1650"/>
              <a:ext cx="345" cy="254"/>
            </a:xfrm>
            <a:custGeom>
              <a:avLst/>
              <a:gdLst>
                <a:gd name="T0" fmla="*/ 0 w 345"/>
                <a:gd name="T1" fmla="*/ 254 h 254"/>
                <a:gd name="T2" fmla="*/ 288 w 345"/>
                <a:gd name="T3" fmla="*/ 48 h 254"/>
                <a:gd name="T4" fmla="*/ 342 w 345"/>
                <a:gd name="T5" fmla="*/ 0 h 254"/>
                <a:gd name="T6" fmla="*/ 0 60000 65536"/>
                <a:gd name="T7" fmla="*/ 0 60000 65536"/>
                <a:gd name="T8" fmla="*/ 0 60000 65536"/>
                <a:gd name="T9" fmla="*/ 0 w 345"/>
                <a:gd name="T10" fmla="*/ 0 h 254"/>
                <a:gd name="T11" fmla="*/ 345 w 345"/>
                <a:gd name="T12" fmla="*/ 254 h 254"/>
              </a:gdLst>
              <a:ahLst/>
              <a:cxnLst>
                <a:cxn ang="T6">
                  <a:pos x="T0" y="T1"/>
                </a:cxn>
                <a:cxn ang="T7">
                  <a:pos x="T2" y="T3"/>
                </a:cxn>
                <a:cxn ang="T8">
                  <a:pos x="T4" y="T5"/>
                </a:cxn>
              </a:cxnLst>
              <a:rect l="T9" t="T10" r="T11" b="T12"/>
              <a:pathLst>
                <a:path w="345" h="254">
                  <a:moveTo>
                    <a:pt x="0" y="254"/>
                  </a:moveTo>
                  <a:cubicBezTo>
                    <a:pt x="49" y="220"/>
                    <a:pt x="231" y="90"/>
                    <a:pt x="288" y="48"/>
                  </a:cubicBezTo>
                  <a:cubicBezTo>
                    <a:pt x="345" y="6"/>
                    <a:pt x="331" y="10"/>
                    <a:pt x="342" y="0"/>
                  </a:cubicBezTo>
                </a:path>
              </a:pathLst>
            </a:custGeom>
            <a:noFill/>
            <a:ln w="9525">
              <a:solidFill>
                <a:schemeClr val="tx1"/>
              </a:solidFill>
              <a:round/>
              <a:headEnd/>
              <a:tailEnd/>
            </a:ln>
          </p:spPr>
          <p:txBody>
            <a:bodyPr wrap="none" anchor="ctr"/>
            <a:lstStyle/>
            <a:p>
              <a:endParaRPr lang="es-ES"/>
            </a:p>
          </p:txBody>
        </p:sp>
        <p:sp>
          <p:nvSpPr>
            <p:cNvPr id="15377" name="Freeform 16"/>
            <p:cNvSpPr>
              <a:spLocks/>
            </p:cNvSpPr>
            <p:nvPr/>
          </p:nvSpPr>
          <p:spPr bwMode="auto">
            <a:xfrm>
              <a:off x="4312" y="1584"/>
              <a:ext cx="536" cy="336"/>
            </a:xfrm>
            <a:custGeom>
              <a:avLst/>
              <a:gdLst>
                <a:gd name="T0" fmla="*/ 0 w 536"/>
                <a:gd name="T1" fmla="*/ 336 h 336"/>
                <a:gd name="T2" fmla="*/ 266 w 536"/>
                <a:gd name="T3" fmla="*/ 66 h 336"/>
                <a:gd name="T4" fmla="*/ 536 w 536"/>
                <a:gd name="T5" fmla="*/ 0 h 336"/>
                <a:gd name="T6" fmla="*/ 0 60000 65536"/>
                <a:gd name="T7" fmla="*/ 0 60000 65536"/>
                <a:gd name="T8" fmla="*/ 0 60000 65536"/>
                <a:gd name="T9" fmla="*/ 0 w 536"/>
                <a:gd name="T10" fmla="*/ 0 h 336"/>
                <a:gd name="T11" fmla="*/ 536 w 536"/>
                <a:gd name="T12" fmla="*/ 336 h 336"/>
              </a:gdLst>
              <a:ahLst/>
              <a:cxnLst>
                <a:cxn ang="T6">
                  <a:pos x="T0" y="T1"/>
                </a:cxn>
                <a:cxn ang="T7">
                  <a:pos x="T2" y="T3"/>
                </a:cxn>
                <a:cxn ang="T8">
                  <a:pos x="T4" y="T5"/>
                </a:cxn>
              </a:cxnLst>
              <a:rect l="T9" t="T10" r="T11" b="T12"/>
              <a:pathLst>
                <a:path w="536" h="336">
                  <a:moveTo>
                    <a:pt x="0" y="336"/>
                  </a:moveTo>
                  <a:cubicBezTo>
                    <a:pt x="44" y="292"/>
                    <a:pt x="177" y="122"/>
                    <a:pt x="266" y="66"/>
                  </a:cubicBezTo>
                  <a:cubicBezTo>
                    <a:pt x="355" y="10"/>
                    <a:pt x="480" y="14"/>
                    <a:pt x="536" y="0"/>
                  </a:cubicBezTo>
                </a:path>
              </a:pathLst>
            </a:custGeom>
            <a:noFill/>
            <a:ln w="9525">
              <a:solidFill>
                <a:schemeClr val="tx1"/>
              </a:solidFill>
              <a:round/>
              <a:headEnd/>
              <a:tailEnd/>
            </a:ln>
          </p:spPr>
          <p:txBody>
            <a:bodyPr wrap="none" anchor="ctr"/>
            <a:lstStyle/>
            <a:p>
              <a:endParaRPr lang="es-ES"/>
            </a:p>
          </p:txBody>
        </p:sp>
        <p:sp>
          <p:nvSpPr>
            <p:cNvPr id="15378" name="Line 17"/>
            <p:cNvSpPr>
              <a:spLocks noChangeShapeType="1"/>
            </p:cNvSpPr>
            <p:nvPr/>
          </p:nvSpPr>
          <p:spPr bwMode="auto">
            <a:xfrm>
              <a:off x="3168" y="1920"/>
              <a:ext cx="2016" cy="0"/>
            </a:xfrm>
            <a:prstGeom prst="line">
              <a:avLst/>
            </a:prstGeom>
            <a:noFill/>
            <a:ln w="9525">
              <a:solidFill>
                <a:schemeClr val="tx1"/>
              </a:solidFill>
              <a:prstDash val="sysDot"/>
              <a:round/>
              <a:headEnd/>
              <a:tailEnd/>
            </a:ln>
          </p:spPr>
          <p:txBody>
            <a:bodyPr wrap="none" anchor="ctr"/>
            <a:lstStyle/>
            <a:p>
              <a:endParaRPr lang="es-ES"/>
            </a:p>
          </p:txBody>
        </p:sp>
        <p:sp>
          <p:nvSpPr>
            <p:cNvPr id="15379" name="Line 18"/>
            <p:cNvSpPr>
              <a:spLocks noChangeShapeType="1"/>
            </p:cNvSpPr>
            <p:nvPr/>
          </p:nvSpPr>
          <p:spPr bwMode="auto">
            <a:xfrm>
              <a:off x="3744" y="1584"/>
              <a:ext cx="0" cy="336"/>
            </a:xfrm>
            <a:prstGeom prst="line">
              <a:avLst/>
            </a:prstGeom>
            <a:noFill/>
            <a:ln w="9525">
              <a:solidFill>
                <a:schemeClr val="tx1"/>
              </a:solidFill>
              <a:round/>
              <a:headEnd/>
              <a:tailEnd/>
            </a:ln>
          </p:spPr>
          <p:txBody>
            <a:bodyPr wrap="none" anchor="ctr"/>
            <a:lstStyle/>
            <a:p>
              <a:endParaRPr lang="es-ES"/>
            </a:p>
          </p:txBody>
        </p:sp>
        <p:sp>
          <p:nvSpPr>
            <p:cNvPr id="15380" name="Freeform 19"/>
            <p:cNvSpPr>
              <a:spLocks/>
            </p:cNvSpPr>
            <p:nvPr/>
          </p:nvSpPr>
          <p:spPr bwMode="auto">
            <a:xfrm>
              <a:off x="4320" y="1584"/>
              <a:ext cx="1" cy="336"/>
            </a:xfrm>
            <a:custGeom>
              <a:avLst/>
              <a:gdLst>
                <a:gd name="T0" fmla="*/ 0 w 1"/>
                <a:gd name="T1" fmla="*/ 0 h 336"/>
                <a:gd name="T2" fmla="*/ 0 w 1"/>
                <a:gd name="T3" fmla="*/ 336 h 336"/>
                <a:gd name="T4" fmla="*/ 0 60000 65536"/>
                <a:gd name="T5" fmla="*/ 0 60000 65536"/>
                <a:gd name="T6" fmla="*/ 0 w 1"/>
                <a:gd name="T7" fmla="*/ 0 h 336"/>
                <a:gd name="T8" fmla="*/ 1 w 1"/>
                <a:gd name="T9" fmla="*/ 336 h 336"/>
              </a:gdLst>
              <a:ahLst/>
              <a:cxnLst>
                <a:cxn ang="T4">
                  <a:pos x="T0" y="T1"/>
                </a:cxn>
                <a:cxn ang="T5">
                  <a:pos x="T2" y="T3"/>
                </a:cxn>
              </a:cxnLst>
              <a:rect l="T6" t="T7" r="T8" b="T9"/>
              <a:pathLst>
                <a:path w="1" h="336">
                  <a:moveTo>
                    <a:pt x="0" y="0"/>
                  </a:moveTo>
                  <a:lnTo>
                    <a:pt x="0" y="336"/>
                  </a:lnTo>
                </a:path>
              </a:pathLst>
            </a:custGeom>
            <a:noFill/>
            <a:ln w="9525">
              <a:solidFill>
                <a:schemeClr val="tx1"/>
              </a:solidFill>
              <a:round/>
              <a:headEnd/>
              <a:tailEnd/>
            </a:ln>
          </p:spPr>
          <p:txBody>
            <a:bodyPr wrap="none" anchor="ctr"/>
            <a:lstStyle/>
            <a:p>
              <a:endParaRPr lang="es-ES"/>
            </a:p>
          </p:txBody>
        </p:sp>
        <p:sp>
          <p:nvSpPr>
            <p:cNvPr id="15381" name="Freeform 20"/>
            <p:cNvSpPr>
              <a:spLocks/>
            </p:cNvSpPr>
            <p:nvPr/>
          </p:nvSpPr>
          <p:spPr bwMode="auto">
            <a:xfrm>
              <a:off x="4848" y="1584"/>
              <a:ext cx="1" cy="336"/>
            </a:xfrm>
            <a:custGeom>
              <a:avLst/>
              <a:gdLst>
                <a:gd name="T0" fmla="*/ 0 w 1"/>
                <a:gd name="T1" fmla="*/ 0 h 336"/>
                <a:gd name="T2" fmla="*/ 0 w 1"/>
                <a:gd name="T3" fmla="*/ 336 h 336"/>
                <a:gd name="T4" fmla="*/ 0 60000 65536"/>
                <a:gd name="T5" fmla="*/ 0 60000 65536"/>
                <a:gd name="T6" fmla="*/ 0 w 1"/>
                <a:gd name="T7" fmla="*/ 0 h 336"/>
                <a:gd name="T8" fmla="*/ 1 w 1"/>
                <a:gd name="T9" fmla="*/ 336 h 336"/>
              </a:gdLst>
              <a:ahLst/>
              <a:cxnLst>
                <a:cxn ang="T4">
                  <a:pos x="T0" y="T1"/>
                </a:cxn>
                <a:cxn ang="T5">
                  <a:pos x="T2" y="T3"/>
                </a:cxn>
              </a:cxnLst>
              <a:rect l="T6" t="T7" r="T8" b="T9"/>
              <a:pathLst>
                <a:path w="1" h="336">
                  <a:moveTo>
                    <a:pt x="0" y="0"/>
                  </a:moveTo>
                  <a:lnTo>
                    <a:pt x="0" y="336"/>
                  </a:lnTo>
                </a:path>
              </a:pathLst>
            </a:custGeom>
            <a:noFill/>
            <a:ln w="9525">
              <a:solidFill>
                <a:schemeClr val="tx1"/>
              </a:solidFill>
              <a:round/>
              <a:headEnd/>
              <a:tailEnd/>
            </a:ln>
          </p:spPr>
          <p:txBody>
            <a:bodyPr wrap="none" anchor="ctr"/>
            <a:lstStyle/>
            <a:p>
              <a:endParaRPr lang="es-ES"/>
            </a:p>
          </p:txBody>
        </p:sp>
        <p:sp>
          <p:nvSpPr>
            <p:cNvPr id="15382" name="Text Box 21"/>
            <p:cNvSpPr txBox="1">
              <a:spLocks noChangeArrowheads="1"/>
            </p:cNvSpPr>
            <p:nvPr/>
          </p:nvSpPr>
          <p:spPr bwMode="auto">
            <a:xfrm>
              <a:off x="4464" y="2016"/>
              <a:ext cx="333"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3</a:t>
              </a:r>
              <a:r>
                <a:rPr lang="es-ES_tradnl" sz="800" baseline="30000">
                  <a:latin typeface="Arial" charset="0"/>
                </a:rPr>
                <a:t>er</a:t>
              </a:r>
              <a:r>
                <a:rPr lang="es-ES_tradnl" sz="800">
                  <a:latin typeface="Arial" charset="0"/>
                </a:rPr>
                <a:t> ciclo</a:t>
              </a:r>
            </a:p>
          </p:txBody>
        </p:sp>
        <p:sp>
          <p:nvSpPr>
            <p:cNvPr id="15383" name="Text Box 22"/>
            <p:cNvSpPr txBox="1">
              <a:spLocks noChangeArrowheads="1"/>
            </p:cNvSpPr>
            <p:nvPr/>
          </p:nvSpPr>
          <p:spPr bwMode="auto">
            <a:xfrm>
              <a:off x="4032" y="1200"/>
              <a:ext cx="606"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Nivel de cosecha</a:t>
              </a:r>
              <a:endParaRPr lang="es-ES_tradnl" sz="2400">
                <a:latin typeface="Times New Roman" pitchFamily="18" charset="0"/>
              </a:endParaRPr>
            </a:p>
          </p:txBody>
        </p:sp>
        <p:sp>
          <p:nvSpPr>
            <p:cNvPr id="15384" name="Line 23"/>
            <p:cNvSpPr>
              <a:spLocks noChangeShapeType="1"/>
            </p:cNvSpPr>
            <p:nvPr/>
          </p:nvSpPr>
          <p:spPr bwMode="auto">
            <a:xfrm flipH="1">
              <a:off x="3792" y="1344"/>
              <a:ext cx="336" cy="336"/>
            </a:xfrm>
            <a:prstGeom prst="line">
              <a:avLst/>
            </a:prstGeom>
            <a:noFill/>
            <a:ln w="9525">
              <a:solidFill>
                <a:schemeClr val="tx1"/>
              </a:solidFill>
              <a:round/>
              <a:headEnd/>
              <a:tailEnd type="triangle" w="med" len="med"/>
            </a:ln>
          </p:spPr>
          <p:txBody>
            <a:bodyPr wrap="none" anchor="ctr"/>
            <a:lstStyle/>
            <a:p>
              <a:endParaRPr lang="es-ES"/>
            </a:p>
          </p:txBody>
        </p:sp>
        <p:sp>
          <p:nvSpPr>
            <p:cNvPr id="15385" name="Line 24"/>
            <p:cNvSpPr>
              <a:spLocks noChangeShapeType="1"/>
            </p:cNvSpPr>
            <p:nvPr/>
          </p:nvSpPr>
          <p:spPr bwMode="auto">
            <a:xfrm>
              <a:off x="4128" y="1344"/>
              <a:ext cx="144" cy="336"/>
            </a:xfrm>
            <a:prstGeom prst="line">
              <a:avLst/>
            </a:prstGeom>
            <a:noFill/>
            <a:ln w="9525">
              <a:solidFill>
                <a:schemeClr val="tx1"/>
              </a:solidFill>
              <a:round/>
              <a:headEnd/>
              <a:tailEnd type="triangle" w="med" len="med"/>
            </a:ln>
          </p:spPr>
          <p:txBody>
            <a:bodyPr wrap="none" anchor="ctr"/>
            <a:lstStyle/>
            <a:p>
              <a:endParaRPr lang="es-ES"/>
            </a:p>
          </p:txBody>
        </p:sp>
        <p:sp>
          <p:nvSpPr>
            <p:cNvPr id="15386" name="Line 25"/>
            <p:cNvSpPr>
              <a:spLocks noChangeShapeType="1"/>
            </p:cNvSpPr>
            <p:nvPr/>
          </p:nvSpPr>
          <p:spPr bwMode="auto">
            <a:xfrm>
              <a:off x="4128" y="1344"/>
              <a:ext cx="672" cy="384"/>
            </a:xfrm>
            <a:prstGeom prst="line">
              <a:avLst/>
            </a:prstGeom>
            <a:noFill/>
            <a:ln w="9525">
              <a:solidFill>
                <a:schemeClr val="tx1"/>
              </a:solidFill>
              <a:round/>
              <a:headEnd/>
              <a:tailEnd type="triangle" w="med" len="med"/>
            </a:ln>
          </p:spPr>
          <p:txBody>
            <a:bodyPr wrap="none" anchor="ctr"/>
            <a:lstStyle/>
            <a:p>
              <a:endParaRPr lang="es-ES"/>
            </a:p>
          </p:txBody>
        </p:sp>
        <p:sp>
          <p:nvSpPr>
            <p:cNvPr id="15387" name="AutoShape 26"/>
            <p:cNvSpPr>
              <a:spLocks/>
            </p:cNvSpPr>
            <p:nvPr/>
          </p:nvSpPr>
          <p:spPr bwMode="auto">
            <a:xfrm>
              <a:off x="5184" y="1920"/>
              <a:ext cx="96" cy="720"/>
            </a:xfrm>
            <a:prstGeom prst="rightBrace">
              <a:avLst>
                <a:gd name="adj1" fmla="val 62500"/>
                <a:gd name="adj2" fmla="val 50000"/>
              </a:avLst>
            </a:prstGeom>
            <a:noFill/>
            <a:ln w="9525">
              <a:solidFill>
                <a:schemeClr val="tx1"/>
              </a:solidFill>
              <a:round/>
              <a:headEnd/>
              <a:tailEnd/>
            </a:ln>
          </p:spPr>
          <p:txBody>
            <a:bodyPr wrap="none" anchor="ctr"/>
            <a:lstStyle/>
            <a:p>
              <a:endParaRPr lang="es-ES"/>
            </a:p>
          </p:txBody>
        </p:sp>
        <p:sp>
          <p:nvSpPr>
            <p:cNvPr id="15388" name="Text Box 27"/>
            <p:cNvSpPr txBox="1">
              <a:spLocks noChangeArrowheads="1"/>
            </p:cNvSpPr>
            <p:nvPr/>
          </p:nvSpPr>
          <p:spPr bwMode="auto">
            <a:xfrm>
              <a:off x="5312" y="2208"/>
              <a:ext cx="330" cy="135"/>
            </a:xfrm>
            <a:prstGeom prst="rect">
              <a:avLst/>
            </a:prstGeom>
            <a:noFill/>
            <a:ln w="9525">
              <a:noFill/>
              <a:miter lim="800000"/>
              <a:headEnd/>
              <a:tailEnd/>
            </a:ln>
          </p:spPr>
          <p:txBody>
            <a:bodyPr wrap="none" anchor="ctr">
              <a:spAutoFit/>
            </a:bodyPr>
            <a:lstStyle/>
            <a:p>
              <a:pPr algn="ctr" eaLnBrk="0" hangingPunct="0"/>
              <a:r>
                <a:rPr lang="es-ES_tradnl" sz="800">
                  <a:latin typeface="Arial" charset="0"/>
                </a:rPr>
                <a:t>reserva</a:t>
              </a:r>
              <a:endParaRPr lang="es-ES_tradnl" sz="2400">
                <a:latin typeface="Times New Roman" pitchFamily="18" charset="0"/>
              </a:endParaRPr>
            </a:p>
          </p:txBody>
        </p:sp>
      </p:grpSp>
      <p:sp>
        <p:nvSpPr>
          <p:cNvPr id="246812" name="Text Box 28"/>
          <p:cNvSpPr txBox="1">
            <a:spLocks noChangeArrowheads="1"/>
          </p:cNvSpPr>
          <p:nvPr/>
        </p:nvSpPr>
        <p:spPr bwMode="auto">
          <a:xfrm>
            <a:off x="1295400" y="579438"/>
            <a:ext cx="2255838" cy="822325"/>
          </a:xfrm>
          <a:prstGeom prst="rect">
            <a:avLst/>
          </a:prstGeom>
          <a:noFill/>
          <a:ln w="9525">
            <a:noFill/>
            <a:miter lim="800000"/>
            <a:headEnd/>
            <a:tailEnd/>
          </a:ln>
        </p:spPr>
        <p:txBody>
          <a:bodyPr anchor="ctr">
            <a:spAutoFit/>
          </a:bodyPr>
          <a:lstStyle/>
          <a:p>
            <a:pPr algn="ctr" eaLnBrk="0" hangingPunct="0"/>
            <a:r>
              <a:rPr lang="es-ES_tradnl" sz="2400">
                <a:latin typeface="Arial" charset="0"/>
              </a:rPr>
              <a:t>Rodales disetáneos</a:t>
            </a:r>
            <a:endParaRPr lang="es-ES_tradnl"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812"/>
                                        </p:tgtEl>
                                        <p:attrNameLst>
                                          <p:attrName>style.visibility</p:attrName>
                                        </p:attrNameLst>
                                      </p:cBhvr>
                                      <p:to>
                                        <p:strVal val="visible"/>
                                      </p:to>
                                    </p:set>
                                    <p:animEffect transition="in" filter="dissolve">
                                      <p:cBhvr>
                                        <p:cTn id="7" dur="500"/>
                                        <p:tgtEl>
                                          <p:spTgt spid="2468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cipres meta"/>
          <p:cNvPicPr>
            <a:picLocks noGrp="1" noChangeAspect="1" noChangeArrowheads="1"/>
          </p:cNvPicPr>
          <p:nvPr>
            <p:ph/>
          </p:nvPr>
        </p:nvPicPr>
        <p:blipFill>
          <a:blip r:embed="rId2" cstate="print"/>
          <a:srcRect/>
          <a:stretch>
            <a:fillRect/>
          </a:stretch>
        </p:blipFill>
        <p:spPr>
          <a:xfrm>
            <a:off x="0" y="0"/>
            <a:ext cx="8964613" cy="6715125"/>
          </a:xfrm>
        </p:spPr>
      </p:pic>
      <p:sp>
        <p:nvSpPr>
          <p:cNvPr id="16387" name="Text Box 3"/>
          <p:cNvSpPr txBox="1">
            <a:spLocks noChangeArrowheads="1"/>
          </p:cNvSpPr>
          <p:nvPr/>
        </p:nvSpPr>
        <p:spPr bwMode="auto">
          <a:xfrm>
            <a:off x="1116013" y="981075"/>
            <a:ext cx="1943100" cy="579438"/>
          </a:xfrm>
          <a:prstGeom prst="rect">
            <a:avLst/>
          </a:prstGeom>
          <a:noFill/>
          <a:ln w="9525">
            <a:noFill/>
            <a:miter lim="800000"/>
            <a:headEnd/>
            <a:tailEnd/>
          </a:ln>
        </p:spPr>
        <p:txBody>
          <a:bodyPr>
            <a:spAutoFit/>
          </a:bodyPr>
          <a:lstStyle/>
          <a:p>
            <a:pPr>
              <a:spcBef>
                <a:spcPct val="50000"/>
              </a:spcBef>
            </a:pPr>
            <a:r>
              <a:rPr lang="es-ES" sz="3200" b="1"/>
              <a:t>Rodal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dissolve">
                                      <p:cBhvr>
                                        <p:cTn id="7" dur="500"/>
                                        <p:tgtEl>
                                          <p:spTgt spid="237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Grp="1" noChangeAspect="1" noChangeArrowheads="1"/>
          </p:cNvPicPr>
          <p:nvPr>
            <p:ph/>
          </p:nvPr>
        </p:nvPicPr>
        <p:blipFill>
          <a:blip r:embed="rId2" cstate="print"/>
          <a:stretch>
            <a:fillRect/>
          </a:stretch>
        </p:blipFill>
        <p:spPr>
          <a:xfrm>
            <a:off x="755254" y="381000"/>
            <a:ext cx="7633492" cy="5715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endParaRPr lang="es-ES" smtClean="0"/>
          </a:p>
        </p:txBody>
      </p:sp>
      <p:pic>
        <p:nvPicPr>
          <p:cNvPr id="238595" name="Picture 3" descr="Eucaly11anos"/>
          <p:cNvPicPr>
            <a:picLocks noGrp="1" noChangeAspect="1" noChangeArrowheads="1"/>
          </p:cNvPicPr>
          <p:nvPr>
            <p:ph sz="half" idx="1"/>
          </p:nvPr>
        </p:nvPicPr>
        <p:blipFill>
          <a:blip r:embed="rId2" cstate="print"/>
          <a:srcRect/>
          <a:stretch>
            <a:fillRect/>
          </a:stretch>
        </p:blipFill>
        <p:spPr>
          <a:xfrm>
            <a:off x="468313" y="260350"/>
            <a:ext cx="7067550" cy="5302250"/>
          </a:xfrm>
        </p:spPr>
      </p:pic>
      <p:pic>
        <p:nvPicPr>
          <p:cNvPr id="238596" name="Picture 4" descr="Eucaly3anos"/>
          <p:cNvPicPr>
            <a:picLocks noGrp="1" noChangeAspect="1" noChangeArrowheads="1"/>
          </p:cNvPicPr>
          <p:nvPr>
            <p:ph sz="half" idx="2"/>
          </p:nvPr>
        </p:nvPicPr>
        <p:blipFill>
          <a:blip r:embed="rId3" cstate="print"/>
          <a:srcRect/>
          <a:stretch>
            <a:fillRect/>
          </a:stretch>
        </p:blipFill>
        <p:spPr>
          <a:xfrm>
            <a:off x="1835150" y="2339975"/>
            <a:ext cx="7129463" cy="4187825"/>
          </a:xfrm>
        </p:spPr>
      </p:pic>
      <p:sp>
        <p:nvSpPr>
          <p:cNvPr id="18437" name="Text Box 5"/>
          <p:cNvSpPr txBox="1">
            <a:spLocks noChangeArrowheads="1"/>
          </p:cNvSpPr>
          <p:nvPr/>
        </p:nvSpPr>
        <p:spPr bwMode="auto">
          <a:xfrm>
            <a:off x="6516688" y="5589588"/>
            <a:ext cx="1943100" cy="579437"/>
          </a:xfrm>
          <a:prstGeom prst="rect">
            <a:avLst/>
          </a:prstGeom>
          <a:noFill/>
          <a:ln w="9525">
            <a:noFill/>
            <a:miter lim="800000"/>
            <a:headEnd/>
            <a:tailEnd/>
          </a:ln>
        </p:spPr>
        <p:txBody>
          <a:bodyPr>
            <a:spAutoFit/>
          </a:bodyPr>
          <a:lstStyle/>
          <a:p>
            <a:pPr>
              <a:spcBef>
                <a:spcPct val="50000"/>
              </a:spcBef>
            </a:pPr>
            <a:r>
              <a:rPr lang="es-ES" sz="3200" b="1"/>
              <a:t>Rodal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dissolve">
                                      <p:cBhvr>
                                        <p:cTn id="7" dur="500"/>
                                        <p:tgtEl>
                                          <p:spTgt spid="2385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8596"/>
                                        </p:tgtEl>
                                        <p:attrNameLst>
                                          <p:attrName>style.visibility</p:attrName>
                                        </p:attrNameLst>
                                      </p:cBhvr>
                                      <p:to>
                                        <p:strVal val="visible"/>
                                      </p:to>
                                    </p:set>
                                    <p:animEffect transition="in" filter="dissolve">
                                      <p:cBhvr>
                                        <p:cTn id="12" dur="500"/>
                                        <p:tgtEl>
                                          <p:spTgt spid="238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Grp="1" noChangeAspect="1" noChangeArrowheads="1"/>
          </p:cNvPicPr>
          <p:nvPr>
            <p:ph/>
          </p:nvPr>
        </p:nvPicPr>
        <p:blipFill>
          <a:blip r:embed="rId2" cstate="print"/>
          <a:stretch>
            <a:fillRect/>
          </a:stretch>
        </p:blipFill>
        <p:spPr>
          <a:xfrm>
            <a:off x="766070" y="381000"/>
            <a:ext cx="7611859" cy="5715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defRPr/>
            </a:pPr>
            <a:endParaRPr lang="es-ES" smtClean="0"/>
          </a:p>
        </p:txBody>
      </p:sp>
      <p:pic>
        <p:nvPicPr>
          <p:cNvPr id="247811" name="Picture 3" descr="talarasa"/>
          <p:cNvPicPr>
            <a:picLocks noGrp="1" noChangeAspect="1" noChangeArrowheads="1"/>
          </p:cNvPicPr>
          <p:nvPr>
            <p:ph sz="half" idx="1"/>
          </p:nvPr>
        </p:nvPicPr>
        <p:blipFill>
          <a:blip r:embed="rId2" cstate="print"/>
          <a:srcRect/>
          <a:stretch>
            <a:fillRect/>
          </a:stretch>
        </p:blipFill>
        <p:spPr>
          <a:xfrm>
            <a:off x="0" y="0"/>
            <a:ext cx="9144000" cy="6705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7811"/>
                                        </p:tgtEl>
                                        <p:attrNameLst>
                                          <p:attrName>style.visibility</p:attrName>
                                        </p:attrNameLst>
                                      </p:cBhvr>
                                      <p:to>
                                        <p:strVal val="visible"/>
                                      </p:to>
                                    </p:set>
                                    <p:animEffect transition="in" filter="dissolve">
                                      <p:cBhvr>
                                        <p:cTn id="7" dur="500"/>
                                        <p:tgtEl>
                                          <p:spTgt spid="247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9618" name="Picture 2" descr="Fig 10"/>
          <p:cNvPicPr>
            <a:picLocks noGrp="1" noChangeAspect="1" noChangeArrowheads="1"/>
          </p:cNvPicPr>
          <p:nvPr>
            <p:ph idx="1"/>
          </p:nvPr>
        </p:nvPicPr>
        <p:blipFill>
          <a:blip r:embed="rId2" cstate="print"/>
          <a:srcRect/>
          <a:stretch>
            <a:fillRect/>
          </a:stretch>
        </p:blipFill>
        <p:spPr>
          <a:xfrm>
            <a:off x="0" y="15875"/>
            <a:ext cx="9144000" cy="6842125"/>
          </a:xfrm>
        </p:spPr>
      </p:pic>
      <p:sp>
        <p:nvSpPr>
          <p:cNvPr id="21507" name="Text Box 3"/>
          <p:cNvSpPr txBox="1">
            <a:spLocks noChangeArrowheads="1"/>
          </p:cNvSpPr>
          <p:nvPr/>
        </p:nvSpPr>
        <p:spPr bwMode="auto">
          <a:xfrm>
            <a:off x="7019925" y="765175"/>
            <a:ext cx="1943100" cy="579438"/>
          </a:xfrm>
          <a:prstGeom prst="rect">
            <a:avLst/>
          </a:prstGeom>
          <a:noFill/>
          <a:ln w="9525">
            <a:noFill/>
            <a:miter lim="800000"/>
            <a:headEnd/>
            <a:tailEnd/>
          </a:ln>
        </p:spPr>
        <p:txBody>
          <a:bodyPr>
            <a:spAutoFit/>
          </a:bodyPr>
          <a:lstStyle/>
          <a:p>
            <a:pPr>
              <a:spcBef>
                <a:spcPct val="50000"/>
              </a:spcBef>
            </a:pPr>
            <a:r>
              <a:rPr lang="es-ES" sz="3200" b="1"/>
              <a:t>Rodal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dissolve">
                                      <p:cBhvr>
                                        <p:cTn id="7" dur="500"/>
                                        <p:tgtEl>
                                          <p:spTgt spid="239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es-ES_tradnl" sz="3600" b="1" smtClean="0"/>
              <a:t>Introducción al estudio de la Silvicultura</a:t>
            </a:r>
            <a:r>
              <a:rPr lang="es-ES" smtClean="0"/>
              <a:t> </a:t>
            </a:r>
          </a:p>
        </p:txBody>
      </p:sp>
      <p:sp>
        <p:nvSpPr>
          <p:cNvPr id="234499" name="Rectangle 3"/>
          <p:cNvSpPr>
            <a:spLocks noGrp="1" noChangeArrowheads="1"/>
          </p:cNvSpPr>
          <p:nvPr>
            <p:ph idx="1"/>
          </p:nvPr>
        </p:nvSpPr>
        <p:spPr/>
        <p:txBody>
          <a:bodyPr/>
          <a:lstStyle/>
          <a:p>
            <a:pPr eaLnBrk="1" hangingPunct="1">
              <a:lnSpc>
                <a:spcPct val="90000"/>
              </a:lnSpc>
              <a:defRPr/>
            </a:pPr>
            <a:r>
              <a:rPr lang="es-ES_tradnl" sz="2800" dirty="0" smtClean="0"/>
              <a:t>Definiciones</a:t>
            </a:r>
          </a:p>
          <a:p>
            <a:pPr eaLnBrk="1" hangingPunct="1">
              <a:lnSpc>
                <a:spcPct val="90000"/>
              </a:lnSpc>
              <a:buFont typeface="Wingdings" pitchFamily="2" charset="2"/>
              <a:buNone/>
              <a:defRPr/>
            </a:pPr>
            <a:endParaRPr lang="es-ES_tradnl" sz="2800" dirty="0" smtClean="0"/>
          </a:p>
          <a:p>
            <a:pPr eaLnBrk="1" hangingPunct="1">
              <a:lnSpc>
                <a:spcPct val="90000"/>
              </a:lnSpc>
              <a:defRPr/>
            </a:pPr>
            <a:r>
              <a:rPr lang="es-ES_tradnl" sz="2800" dirty="0" smtClean="0"/>
              <a:t>Objeto de estudio. El rodal y el bosque. Rol de la silvicultura en el Manejo Forestal a nivel de </a:t>
            </a:r>
            <a:r>
              <a:rPr lang="es-ES_tradnl" sz="2800" dirty="0" smtClean="0"/>
              <a:t>Bosque </a:t>
            </a:r>
            <a:endParaRPr lang="es-ES_tradnl" sz="2800" dirty="0" smtClean="0"/>
          </a:p>
          <a:p>
            <a:pPr eaLnBrk="1" hangingPunct="1">
              <a:lnSpc>
                <a:spcPct val="90000"/>
              </a:lnSpc>
              <a:buNone/>
              <a:defRPr/>
            </a:pPr>
            <a:endParaRPr lang="es-ES_tradnl" sz="2800" dirty="0" smtClean="0"/>
          </a:p>
          <a:p>
            <a:pPr eaLnBrk="1" hangingPunct="1">
              <a:lnSpc>
                <a:spcPct val="90000"/>
              </a:lnSpc>
              <a:defRPr/>
            </a:pPr>
            <a:r>
              <a:rPr lang="es-ES_tradnl" sz="2800" dirty="0" smtClean="0"/>
              <a:t>Objetivos de la </a:t>
            </a:r>
            <a:r>
              <a:rPr lang="es-ES_tradnl" sz="2800" dirty="0" smtClean="0"/>
              <a:t>Silvicultura</a:t>
            </a:r>
            <a:endParaRPr lang="es-ES_tradnl" sz="2800" dirty="0" smtClean="0"/>
          </a:p>
          <a:p>
            <a:pPr eaLnBrk="1" hangingPunct="1">
              <a:lnSpc>
                <a:spcPct val="90000"/>
              </a:lnSpc>
              <a:buNone/>
              <a:defRPr/>
            </a:pPr>
            <a:endParaRPr lang="es-ES_tradnl" sz="2800" dirty="0" smtClean="0"/>
          </a:p>
          <a:p>
            <a:pPr eaLnBrk="1" hangingPunct="1">
              <a:lnSpc>
                <a:spcPct val="90000"/>
              </a:lnSpc>
              <a:defRPr/>
            </a:pPr>
            <a:r>
              <a:rPr lang="es-ES_tradnl" sz="2800" dirty="0" smtClean="0"/>
              <a:t>Relación con otras </a:t>
            </a:r>
            <a:r>
              <a:rPr lang="es-ES_tradnl" sz="2800" dirty="0" smtClean="0"/>
              <a:t>disciplinas </a:t>
            </a:r>
            <a:endParaRPr lang="es-ES_tradnl"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498"/>
                                        </p:tgtEl>
                                        <p:attrNameLst>
                                          <p:attrName>style.visibility</p:attrName>
                                        </p:attrNameLst>
                                      </p:cBhvr>
                                      <p:to>
                                        <p:strVal val="visible"/>
                                      </p:to>
                                    </p:set>
                                    <p:animEffect transition="in" filter="dissolve">
                                      <p:cBhvr>
                                        <p:cTn id="7" dur="500"/>
                                        <p:tgtEl>
                                          <p:spTgt spid="2344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4499">
                                            <p:txEl>
                                              <p:pRg st="0" end="0"/>
                                            </p:txEl>
                                          </p:spTgt>
                                        </p:tgtEl>
                                        <p:attrNameLst>
                                          <p:attrName>style.visibility</p:attrName>
                                        </p:attrNameLst>
                                      </p:cBhvr>
                                      <p:to>
                                        <p:strVal val="visible"/>
                                      </p:to>
                                    </p:set>
                                    <p:animEffect transition="in" filter="dissolve">
                                      <p:cBhvr>
                                        <p:cTn id="12" dur="500"/>
                                        <p:tgtEl>
                                          <p:spTgt spid="2344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4499">
                                            <p:txEl>
                                              <p:pRg st="2" end="2"/>
                                            </p:txEl>
                                          </p:spTgt>
                                        </p:tgtEl>
                                        <p:attrNameLst>
                                          <p:attrName>style.visibility</p:attrName>
                                        </p:attrNameLst>
                                      </p:cBhvr>
                                      <p:to>
                                        <p:strVal val="visible"/>
                                      </p:to>
                                    </p:set>
                                    <p:animEffect transition="in" filter="dissolve">
                                      <p:cBhvr>
                                        <p:cTn id="17" dur="500"/>
                                        <p:tgtEl>
                                          <p:spTgt spid="234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4499">
                                            <p:txEl>
                                              <p:pRg st="4" end="4"/>
                                            </p:txEl>
                                          </p:spTgt>
                                        </p:tgtEl>
                                        <p:attrNameLst>
                                          <p:attrName>style.visibility</p:attrName>
                                        </p:attrNameLst>
                                      </p:cBhvr>
                                      <p:to>
                                        <p:strVal val="visible"/>
                                      </p:to>
                                    </p:set>
                                    <p:animEffect transition="in" filter="dissolve">
                                      <p:cBhvr>
                                        <p:cTn id="22" dur="500"/>
                                        <p:tgtEl>
                                          <p:spTgt spid="2344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4499">
                                            <p:txEl>
                                              <p:pRg st="6" end="6"/>
                                            </p:txEl>
                                          </p:spTgt>
                                        </p:tgtEl>
                                        <p:attrNameLst>
                                          <p:attrName>style.visibility</p:attrName>
                                        </p:attrNameLst>
                                      </p:cBhvr>
                                      <p:to>
                                        <p:strVal val="visible"/>
                                      </p:to>
                                    </p:set>
                                    <p:animEffect transition="in" filter="dissolve">
                                      <p:cBhvr>
                                        <p:cTn id="27" dur="500"/>
                                        <p:tgtEl>
                                          <p:spTgt spid="234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5" name="Picture 5"/>
          <p:cNvPicPr>
            <a:picLocks noGrp="1" noChangeAspect="1" noChangeArrowheads="1"/>
          </p:cNvPicPr>
          <p:nvPr>
            <p:ph/>
          </p:nvPr>
        </p:nvPicPr>
        <p:blipFill>
          <a:blip r:embed="rId2" cstate="print"/>
          <a:stretch>
            <a:fillRect/>
          </a:stretch>
        </p:blipFill>
        <p:spPr>
          <a:xfrm>
            <a:off x="914733" y="381000"/>
            <a:ext cx="7314533" cy="5715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3285"/>
                                        </p:tgtEl>
                                        <p:attrNameLst>
                                          <p:attrName>style.visibility</p:attrName>
                                        </p:attrNameLst>
                                      </p:cBhvr>
                                      <p:to>
                                        <p:strVal val="visible"/>
                                      </p:to>
                                    </p:set>
                                    <p:animEffect transition="in" filter="dissolve">
                                      <p:cBhvr>
                                        <p:cTn id="7" dur="500"/>
                                        <p:tgtEl>
                                          <p:spTgt spid="353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endParaRPr lang="es-ES" smtClean="0"/>
          </a:p>
        </p:txBody>
      </p:sp>
      <p:pic>
        <p:nvPicPr>
          <p:cNvPr id="240643" name="Picture 3" descr="El Bolson_1"/>
          <p:cNvPicPr>
            <a:picLocks noGrp="1" noChangeAspect="1" noChangeArrowheads="1"/>
          </p:cNvPicPr>
          <p:nvPr>
            <p:ph idx="1"/>
          </p:nvPr>
        </p:nvPicPr>
        <p:blipFill>
          <a:blip r:embed="rId2" cstate="print"/>
          <a:srcRect/>
          <a:stretch>
            <a:fillRect/>
          </a:stretch>
        </p:blipFill>
        <p:spPr>
          <a:xfrm>
            <a:off x="0" y="0"/>
            <a:ext cx="9144000" cy="6858000"/>
          </a:xfrm>
          <a:ln w="22225">
            <a:solidFill>
              <a:srgbClr val="FFFF00"/>
            </a:solidFill>
          </a:ln>
        </p:spPr>
      </p:pic>
      <p:sp>
        <p:nvSpPr>
          <p:cNvPr id="23556" name="Text Box 4"/>
          <p:cNvSpPr txBox="1">
            <a:spLocks noChangeArrowheads="1"/>
          </p:cNvSpPr>
          <p:nvPr/>
        </p:nvSpPr>
        <p:spPr bwMode="auto">
          <a:xfrm>
            <a:off x="468313" y="4437063"/>
            <a:ext cx="2808287" cy="1066800"/>
          </a:xfrm>
          <a:prstGeom prst="rect">
            <a:avLst/>
          </a:prstGeom>
          <a:noFill/>
          <a:ln w="9525">
            <a:noFill/>
            <a:miter lim="800000"/>
            <a:headEnd/>
            <a:tailEnd/>
          </a:ln>
        </p:spPr>
        <p:txBody>
          <a:bodyPr>
            <a:spAutoFit/>
          </a:bodyPr>
          <a:lstStyle/>
          <a:p>
            <a:pPr>
              <a:spcBef>
                <a:spcPct val="50000"/>
              </a:spcBef>
            </a:pPr>
            <a:r>
              <a:rPr lang="es-ES" sz="3200" b="1"/>
              <a:t>Tipos Forestales </a:t>
            </a:r>
          </a:p>
        </p:txBody>
      </p:sp>
      <p:sp>
        <p:nvSpPr>
          <p:cNvPr id="6" name="5 Forma libre"/>
          <p:cNvSpPr/>
          <p:nvPr/>
        </p:nvSpPr>
        <p:spPr>
          <a:xfrm>
            <a:off x="13648" y="1037230"/>
            <a:ext cx="9155373" cy="2370162"/>
          </a:xfrm>
          <a:custGeom>
            <a:avLst/>
            <a:gdLst>
              <a:gd name="connsiteX0" fmla="*/ 177421 w 9155373"/>
              <a:gd name="connsiteY0" fmla="*/ 1009934 h 2370162"/>
              <a:gd name="connsiteX1" fmla="*/ 409433 w 9155373"/>
              <a:gd name="connsiteY1" fmla="*/ 968991 h 2370162"/>
              <a:gd name="connsiteX2" fmla="*/ 791570 w 9155373"/>
              <a:gd name="connsiteY2" fmla="*/ 1023582 h 2370162"/>
              <a:gd name="connsiteX3" fmla="*/ 900752 w 9155373"/>
              <a:gd name="connsiteY3" fmla="*/ 1173707 h 2370162"/>
              <a:gd name="connsiteX4" fmla="*/ 1132764 w 9155373"/>
              <a:gd name="connsiteY4" fmla="*/ 1337480 h 2370162"/>
              <a:gd name="connsiteX5" fmla="*/ 1296537 w 9155373"/>
              <a:gd name="connsiteY5" fmla="*/ 1351128 h 2370162"/>
              <a:gd name="connsiteX6" fmla="*/ 1392071 w 9155373"/>
              <a:gd name="connsiteY6" fmla="*/ 1473958 h 2370162"/>
              <a:gd name="connsiteX7" fmla="*/ 1528549 w 9155373"/>
              <a:gd name="connsiteY7" fmla="*/ 1596788 h 2370162"/>
              <a:gd name="connsiteX8" fmla="*/ 1842448 w 9155373"/>
              <a:gd name="connsiteY8" fmla="*/ 1624083 h 2370162"/>
              <a:gd name="connsiteX9" fmla="*/ 2019868 w 9155373"/>
              <a:gd name="connsiteY9" fmla="*/ 1651379 h 2370162"/>
              <a:gd name="connsiteX10" fmla="*/ 2183642 w 9155373"/>
              <a:gd name="connsiteY10" fmla="*/ 1665027 h 2370162"/>
              <a:gd name="connsiteX11" fmla="*/ 2402006 w 9155373"/>
              <a:gd name="connsiteY11" fmla="*/ 1733266 h 2370162"/>
              <a:gd name="connsiteX12" fmla="*/ 2647665 w 9155373"/>
              <a:gd name="connsiteY12" fmla="*/ 1760561 h 2370162"/>
              <a:gd name="connsiteX13" fmla="*/ 2920621 w 9155373"/>
              <a:gd name="connsiteY13" fmla="*/ 1801504 h 2370162"/>
              <a:gd name="connsiteX14" fmla="*/ 3302758 w 9155373"/>
              <a:gd name="connsiteY14" fmla="*/ 1801504 h 2370162"/>
              <a:gd name="connsiteX15" fmla="*/ 3630304 w 9155373"/>
              <a:gd name="connsiteY15" fmla="*/ 1801504 h 2370162"/>
              <a:gd name="connsiteX16" fmla="*/ 3889612 w 9155373"/>
              <a:gd name="connsiteY16" fmla="*/ 1883391 h 2370162"/>
              <a:gd name="connsiteX17" fmla="*/ 4067033 w 9155373"/>
              <a:gd name="connsiteY17" fmla="*/ 1978925 h 2370162"/>
              <a:gd name="connsiteX18" fmla="*/ 4203510 w 9155373"/>
              <a:gd name="connsiteY18" fmla="*/ 2088107 h 2370162"/>
              <a:gd name="connsiteX19" fmla="*/ 4449170 w 9155373"/>
              <a:gd name="connsiteY19" fmla="*/ 2115403 h 2370162"/>
              <a:gd name="connsiteX20" fmla="*/ 4749421 w 9155373"/>
              <a:gd name="connsiteY20" fmla="*/ 2115403 h 2370162"/>
              <a:gd name="connsiteX21" fmla="*/ 4981433 w 9155373"/>
              <a:gd name="connsiteY21" fmla="*/ 2088107 h 2370162"/>
              <a:gd name="connsiteX22" fmla="*/ 5076967 w 9155373"/>
              <a:gd name="connsiteY22" fmla="*/ 2060812 h 2370162"/>
              <a:gd name="connsiteX23" fmla="*/ 5281683 w 9155373"/>
              <a:gd name="connsiteY23" fmla="*/ 2060812 h 2370162"/>
              <a:gd name="connsiteX24" fmla="*/ 5472752 w 9155373"/>
              <a:gd name="connsiteY24" fmla="*/ 2115403 h 2370162"/>
              <a:gd name="connsiteX25" fmla="*/ 5622877 w 9155373"/>
              <a:gd name="connsiteY25" fmla="*/ 2088107 h 2370162"/>
              <a:gd name="connsiteX26" fmla="*/ 5704764 w 9155373"/>
              <a:gd name="connsiteY26" fmla="*/ 2019869 h 2370162"/>
              <a:gd name="connsiteX27" fmla="*/ 5745707 w 9155373"/>
              <a:gd name="connsiteY27" fmla="*/ 1965277 h 2370162"/>
              <a:gd name="connsiteX28" fmla="*/ 5868537 w 9155373"/>
              <a:gd name="connsiteY28" fmla="*/ 1897039 h 2370162"/>
              <a:gd name="connsiteX29" fmla="*/ 5991367 w 9155373"/>
              <a:gd name="connsiteY29" fmla="*/ 1856095 h 2370162"/>
              <a:gd name="connsiteX30" fmla="*/ 6291618 w 9155373"/>
              <a:gd name="connsiteY30" fmla="*/ 1883391 h 2370162"/>
              <a:gd name="connsiteX31" fmla="*/ 6441743 w 9155373"/>
              <a:gd name="connsiteY31" fmla="*/ 1910686 h 2370162"/>
              <a:gd name="connsiteX32" fmla="*/ 6373504 w 9155373"/>
              <a:gd name="connsiteY32" fmla="*/ 2074460 h 2370162"/>
              <a:gd name="connsiteX33" fmla="*/ 6400800 w 9155373"/>
              <a:gd name="connsiteY33" fmla="*/ 2224585 h 2370162"/>
              <a:gd name="connsiteX34" fmla="*/ 6550925 w 9155373"/>
              <a:gd name="connsiteY34" fmla="*/ 2306471 h 2370162"/>
              <a:gd name="connsiteX35" fmla="*/ 6701051 w 9155373"/>
              <a:gd name="connsiteY35" fmla="*/ 2361063 h 2370162"/>
              <a:gd name="connsiteX36" fmla="*/ 6837528 w 9155373"/>
              <a:gd name="connsiteY36" fmla="*/ 2361063 h 2370162"/>
              <a:gd name="connsiteX37" fmla="*/ 6974006 w 9155373"/>
              <a:gd name="connsiteY37" fmla="*/ 2306471 h 2370162"/>
              <a:gd name="connsiteX38" fmla="*/ 7124131 w 9155373"/>
              <a:gd name="connsiteY38" fmla="*/ 2251880 h 2370162"/>
              <a:gd name="connsiteX39" fmla="*/ 7206018 w 9155373"/>
              <a:gd name="connsiteY39" fmla="*/ 2156346 h 2370162"/>
              <a:gd name="connsiteX40" fmla="*/ 7410734 w 9155373"/>
              <a:gd name="connsiteY40" fmla="*/ 2088107 h 2370162"/>
              <a:gd name="connsiteX41" fmla="*/ 7820167 w 9155373"/>
              <a:gd name="connsiteY41" fmla="*/ 2074460 h 2370162"/>
              <a:gd name="connsiteX42" fmla="*/ 8366077 w 9155373"/>
              <a:gd name="connsiteY42" fmla="*/ 2074460 h 2370162"/>
              <a:gd name="connsiteX43" fmla="*/ 8584442 w 9155373"/>
              <a:gd name="connsiteY43" fmla="*/ 2047164 h 2370162"/>
              <a:gd name="connsiteX44" fmla="*/ 8925636 w 9155373"/>
              <a:gd name="connsiteY44" fmla="*/ 2088107 h 2370162"/>
              <a:gd name="connsiteX45" fmla="*/ 8980227 w 9155373"/>
              <a:gd name="connsiteY45" fmla="*/ 1992573 h 2370162"/>
              <a:gd name="connsiteX46" fmla="*/ 9021170 w 9155373"/>
              <a:gd name="connsiteY46" fmla="*/ 1897039 h 2370162"/>
              <a:gd name="connsiteX47" fmla="*/ 9075761 w 9155373"/>
              <a:gd name="connsiteY47" fmla="*/ 1774209 h 2370162"/>
              <a:gd name="connsiteX48" fmla="*/ 9103056 w 9155373"/>
              <a:gd name="connsiteY48" fmla="*/ 1705970 h 2370162"/>
              <a:gd name="connsiteX49" fmla="*/ 9116704 w 9155373"/>
              <a:gd name="connsiteY49" fmla="*/ 1692322 h 2370162"/>
              <a:gd name="connsiteX50" fmla="*/ 9144000 w 9155373"/>
              <a:gd name="connsiteY50" fmla="*/ 1651379 h 2370162"/>
              <a:gd name="connsiteX51" fmla="*/ 9048465 w 9155373"/>
              <a:gd name="connsiteY51" fmla="*/ 1528549 h 2370162"/>
              <a:gd name="connsiteX52" fmla="*/ 8911988 w 9155373"/>
              <a:gd name="connsiteY52" fmla="*/ 1337480 h 2370162"/>
              <a:gd name="connsiteX53" fmla="*/ 8516203 w 9155373"/>
              <a:gd name="connsiteY53" fmla="*/ 1241946 h 2370162"/>
              <a:gd name="connsiteX54" fmla="*/ 8338782 w 9155373"/>
              <a:gd name="connsiteY54" fmla="*/ 1119116 h 2370162"/>
              <a:gd name="connsiteX55" fmla="*/ 8188656 w 9155373"/>
              <a:gd name="connsiteY55" fmla="*/ 1105469 h 2370162"/>
              <a:gd name="connsiteX56" fmla="*/ 7929349 w 9155373"/>
              <a:gd name="connsiteY56" fmla="*/ 968991 h 2370162"/>
              <a:gd name="connsiteX57" fmla="*/ 7451677 w 9155373"/>
              <a:gd name="connsiteY57" fmla="*/ 900752 h 2370162"/>
              <a:gd name="connsiteX58" fmla="*/ 7001301 w 9155373"/>
              <a:gd name="connsiteY58" fmla="*/ 805218 h 2370162"/>
              <a:gd name="connsiteX59" fmla="*/ 6660107 w 9155373"/>
              <a:gd name="connsiteY59" fmla="*/ 764274 h 2370162"/>
              <a:gd name="connsiteX60" fmla="*/ 6182436 w 9155373"/>
              <a:gd name="connsiteY60" fmla="*/ 764274 h 2370162"/>
              <a:gd name="connsiteX61" fmla="*/ 5923128 w 9155373"/>
              <a:gd name="connsiteY61" fmla="*/ 668740 h 2370162"/>
              <a:gd name="connsiteX62" fmla="*/ 5704764 w 9155373"/>
              <a:gd name="connsiteY62" fmla="*/ 600501 h 2370162"/>
              <a:gd name="connsiteX63" fmla="*/ 5254388 w 9155373"/>
              <a:gd name="connsiteY63" fmla="*/ 464024 h 2370162"/>
              <a:gd name="connsiteX64" fmla="*/ 4885898 w 9155373"/>
              <a:gd name="connsiteY64" fmla="*/ 464024 h 2370162"/>
              <a:gd name="connsiteX65" fmla="*/ 4490113 w 9155373"/>
              <a:gd name="connsiteY65" fmla="*/ 409433 h 2370162"/>
              <a:gd name="connsiteX66" fmla="*/ 4230806 w 9155373"/>
              <a:gd name="connsiteY66" fmla="*/ 327546 h 2370162"/>
              <a:gd name="connsiteX67" fmla="*/ 4053385 w 9155373"/>
              <a:gd name="connsiteY67" fmla="*/ 232012 h 2370162"/>
              <a:gd name="connsiteX68" fmla="*/ 3603009 w 9155373"/>
              <a:gd name="connsiteY68" fmla="*/ 150125 h 2370162"/>
              <a:gd name="connsiteX69" fmla="*/ 3289110 w 9155373"/>
              <a:gd name="connsiteY69" fmla="*/ 136477 h 2370162"/>
              <a:gd name="connsiteX70" fmla="*/ 2961564 w 9155373"/>
              <a:gd name="connsiteY70" fmla="*/ 122830 h 2370162"/>
              <a:gd name="connsiteX71" fmla="*/ 2729552 w 9155373"/>
              <a:gd name="connsiteY71" fmla="*/ 81886 h 2370162"/>
              <a:gd name="connsiteX72" fmla="*/ 2552131 w 9155373"/>
              <a:gd name="connsiteY72" fmla="*/ 122830 h 2370162"/>
              <a:gd name="connsiteX73" fmla="*/ 2361062 w 9155373"/>
              <a:gd name="connsiteY73" fmla="*/ 218364 h 2370162"/>
              <a:gd name="connsiteX74" fmla="*/ 2320119 w 9155373"/>
              <a:gd name="connsiteY74" fmla="*/ 313898 h 2370162"/>
              <a:gd name="connsiteX75" fmla="*/ 2156346 w 9155373"/>
              <a:gd name="connsiteY75" fmla="*/ 313898 h 2370162"/>
              <a:gd name="connsiteX76" fmla="*/ 1897039 w 9155373"/>
              <a:gd name="connsiteY76" fmla="*/ 272955 h 2370162"/>
              <a:gd name="connsiteX77" fmla="*/ 1774209 w 9155373"/>
              <a:gd name="connsiteY77" fmla="*/ 327546 h 2370162"/>
              <a:gd name="connsiteX78" fmla="*/ 1583140 w 9155373"/>
              <a:gd name="connsiteY78" fmla="*/ 382137 h 2370162"/>
              <a:gd name="connsiteX79" fmla="*/ 1255594 w 9155373"/>
              <a:gd name="connsiteY79" fmla="*/ 436728 h 2370162"/>
              <a:gd name="connsiteX80" fmla="*/ 1050877 w 9155373"/>
              <a:gd name="connsiteY80" fmla="*/ 532263 h 2370162"/>
              <a:gd name="connsiteX81" fmla="*/ 873456 w 9155373"/>
              <a:gd name="connsiteY81" fmla="*/ 436728 h 2370162"/>
              <a:gd name="connsiteX82" fmla="*/ 655092 w 9155373"/>
              <a:gd name="connsiteY82" fmla="*/ 368489 h 2370162"/>
              <a:gd name="connsiteX83" fmla="*/ 545910 w 9155373"/>
              <a:gd name="connsiteY83" fmla="*/ 259307 h 2370162"/>
              <a:gd name="connsiteX84" fmla="*/ 354842 w 9155373"/>
              <a:gd name="connsiteY84" fmla="*/ 204716 h 2370162"/>
              <a:gd name="connsiteX85" fmla="*/ 163773 w 9155373"/>
              <a:gd name="connsiteY85" fmla="*/ 150125 h 2370162"/>
              <a:gd name="connsiteX86" fmla="*/ 68239 w 9155373"/>
              <a:gd name="connsiteY86" fmla="*/ 150125 h 2370162"/>
              <a:gd name="connsiteX87" fmla="*/ 27295 w 9155373"/>
              <a:gd name="connsiteY87" fmla="*/ 150125 h 2370162"/>
              <a:gd name="connsiteX88" fmla="*/ 27295 w 9155373"/>
              <a:gd name="connsiteY88" fmla="*/ 1050877 h 2370162"/>
              <a:gd name="connsiteX89" fmla="*/ 177421 w 9155373"/>
              <a:gd name="connsiteY89" fmla="*/ 1009934 h 237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55373" h="2370162">
                <a:moveTo>
                  <a:pt x="177421" y="1009934"/>
                </a:moveTo>
                <a:cubicBezTo>
                  <a:pt x="241111" y="996286"/>
                  <a:pt x="307075" y="966716"/>
                  <a:pt x="409433" y="968991"/>
                </a:cubicBezTo>
                <a:cubicBezTo>
                  <a:pt x="511791" y="971266"/>
                  <a:pt x="709684" y="989463"/>
                  <a:pt x="791570" y="1023582"/>
                </a:cubicBezTo>
                <a:cubicBezTo>
                  <a:pt x="873456" y="1057701"/>
                  <a:pt x="843886" y="1121391"/>
                  <a:pt x="900752" y="1173707"/>
                </a:cubicBezTo>
                <a:cubicBezTo>
                  <a:pt x="957618" y="1226023"/>
                  <a:pt x="1066800" y="1307910"/>
                  <a:pt x="1132764" y="1337480"/>
                </a:cubicBezTo>
                <a:cubicBezTo>
                  <a:pt x="1198728" y="1367050"/>
                  <a:pt x="1253319" y="1328382"/>
                  <a:pt x="1296537" y="1351128"/>
                </a:cubicBezTo>
                <a:cubicBezTo>
                  <a:pt x="1339755" y="1373874"/>
                  <a:pt x="1353402" y="1433015"/>
                  <a:pt x="1392071" y="1473958"/>
                </a:cubicBezTo>
                <a:cubicBezTo>
                  <a:pt x="1430740" y="1514901"/>
                  <a:pt x="1453486" y="1571767"/>
                  <a:pt x="1528549" y="1596788"/>
                </a:cubicBezTo>
                <a:cubicBezTo>
                  <a:pt x="1603612" y="1621809"/>
                  <a:pt x="1760562" y="1614985"/>
                  <a:pt x="1842448" y="1624083"/>
                </a:cubicBezTo>
                <a:cubicBezTo>
                  <a:pt x="1924335" y="1633182"/>
                  <a:pt x="1963002" y="1644555"/>
                  <a:pt x="2019868" y="1651379"/>
                </a:cubicBezTo>
                <a:cubicBezTo>
                  <a:pt x="2076734" y="1658203"/>
                  <a:pt x="2119952" y="1651379"/>
                  <a:pt x="2183642" y="1665027"/>
                </a:cubicBezTo>
                <a:cubicBezTo>
                  <a:pt x="2247332" y="1678675"/>
                  <a:pt x="2324669" y="1717344"/>
                  <a:pt x="2402006" y="1733266"/>
                </a:cubicBezTo>
                <a:cubicBezTo>
                  <a:pt x="2479343" y="1749188"/>
                  <a:pt x="2561229" y="1749188"/>
                  <a:pt x="2647665" y="1760561"/>
                </a:cubicBezTo>
                <a:cubicBezTo>
                  <a:pt x="2734101" y="1771934"/>
                  <a:pt x="2811439" y="1794680"/>
                  <a:pt x="2920621" y="1801504"/>
                </a:cubicBezTo>
                <a:cubicBezTo>
                  <a:pt x="3029803" y="1808328"/>
                  <a:pt x="3302758" y="1801504"/>
                  <a:pt x="3302758" y="1801504"/>
                </a:cubicBezTo>
                <a:cubicBezTo>
                  <a:pt x="3421038" y="1801504"/>
                  <a:pt x="3532495" y="1787856"/>
                  <a:pt x="3630304" y="1801504"/>
                </a:cubicBezTo>
                <a:cubicBezTo>
                  <a:pt x="3728113" y="1815152"/>
                  <a:pt x="3816824" y="1853821"/>
                  <a:pt x="3889612" y="1883391"/>
                </a:cubicBezTo>
                <a:cubicBezTo>
                  <a:pt x="3962400" y="1912961"/>
                  <a:pt x="4014717" y="1944806"/>
                  <a:pt x="4067033" y="1978925"/>
                </a:cubicBezTo>
                <a:cubicBezTo>
                  <a:pt x="4119349" y="2013044"/>
                  <a:pt x="4139821" y="2065361"/>
                  <a:pt x="4203510" y="2088107"/>
                </a:cubicBezTo>
                <a:cubicBezTo>
                  <a:pt x="4267199" y="2110853"/>
                  <a:pt x="4358185" y="2110854"/>
                  <a:pt x="4449170" y="2115403"/>
                </a:cubicBezTo>
                <a:cubicBezTo>
                  <a:pt x="4540155" y="2119952"/>
                  <a:pt x="4660711" y="2119952"/>
                  <a:pt x="4749421" y="2115403"/>
                </a:cubicBezTo>
                <a:cubicBezTo>
                  <a:pt x="4838131" y="2110854"/>
                  <a:pt x="4926842" y="2097205"/>
                  <a:pt x="4981433" y="2088107"/>
                </a:cubicBezTo>
                <a:cubicBezTo>
                  <a:pt x="5036024" y="2079009"/>
                  <a:pt x="5026925" y="2065361"/>
                  <a:pt x="5076967" y="2060812"/>
                </a:cubicBezTo>
                <a:cubicBezTo>
                  <a:pt x="5127009" y="2056263"/>
                  <a:pt x="5215719" y="2051714"/>
                  <a:pt x="5281683" y="2060812"/>
                </a:cubicBezTo>
                <a:cubicBezTo>
                  <a:pt x="5347647" y="2069910"/>
                  <a:pt x="5415886" y="2110854"/>
                  <a:pt x="5472752" y="2115403"/>
                </a:cubicBezTo>
                <a:cubicBezTo>
                  <a:pt x="5529618" y="2119952"/>
                  <a:pt x="5584208" y="2104029"/>
                  <a:pt x="5622877" y="2088107"/>
                </a:cubicBezTo>
                <a:cubicBezTo>
                  <a:pt x="5661546" y="2072185"/>
                  <a:pt x="5684292" y="2040341"/>
                  <a:pt x="5704764" y="2019869"/>
                </a:cubicBezTo>
                <a:cubicBezTo>
                  <a:pt x="5725236" y="1999397"/>
                  <a:pt x="5718412" y="1985749"/>
                  <a:pt x="5745707" y="1965277"/>
                </a:cubicBezTo>
                <a:cubicBezTo>
                  <a:pt x="5773002" y="1944805"/>
                  <a:pt x="5827594" y="1915236"/>
                  <a:pt x="5868537" y="1897039"/>
                </a:cubicBezTo>
                <a:cubicBezTo>
                  <a:pt x="5909480" y="1878842"/>
                  <a:pt x="5920854" y="1858370"/>
                  <a:pt x="5991367" y="1856095"/>
                </a:cubicBezTo>
                <a:cubicBezTo>
                  <a:pt x="6061880" y="1853820"/>
                  <a:pt x="6216555" y="1874293"/>
                  <a:pt x="6291618" y="1883391"/>
                </a:cubicBezTo>
                <a:cubicBezTo>
                  <a:pt x="6366681" y="1892490"/>
                  <a:pt x="6428095" y="1878841"/>
                  <a:pt x="6441743" y="1910686"/>
                </a:cubicBezTo>
                <a:cubicBezTo>
                  <a:pt x="6455391" y="1942531"/>
                  <a:pt x="6380328" y="2022144"/>
                  <a:pt x="6373504" y="2074460"/>
                </a:cubicBezTo>
                <a:cubicBezTo>
                  <a:pt x="6366680" y="2126776"/>
                  <a:pt x="6371230" y="2185917"/>
                  <a:pt x="6400800" y="2224585"/>
                </a:cubicBezTo>
                <a:cubicBezTo>
                  <a:pt x="6430370" y="2263253"/>
                  <a:pt x="6500883" y="2283725"/>
                  <a:pt x="6550925" y="2306471"/>
                </a:cubicBezTo>
                <a:cubicBezTo>
                  <a:pt x="6600967" y="2329217"/>
                  <a:pt x="6653284" y="2351964"/>
                  <a:pt x="6701051" y="2361063"/>
                </a:cubicBezTo>
                <a:cubicBezTo>
                  <a:pt x="6748818" y="2370162"/>
                  <a:pt x="6792036" y="2370162"/>
                  <a:pt x="6837528" y="2361063"/>
                </a:cubicBezTo>
                <a:cubicBezTo>
                  <a:pt x="6883020" y="2351964"/>
                  <a:pt x="6926239" y="2324668"/>
                  <a:pt x="6974006" y="2306471"/>
                </a:cubicBezTo>
                <a:cubicBezTo>
                  <a:pt x="7021773" y="2288274"/>
                  <a:pt x="7085462" y="2276901"/>
                  <a:pt x="7124131" y="2251880"/>
                </a:cubicBezTo>
                <a:cubicBezTo>
                  <a:pt x="7162800" y="2226859"/>
                  <a:pt x="7158251" y="2183641"/>
                  <a:pt x="7206018" y="2156346"/>
                </a:cubicBezTo>
                <a:cubicBezTo>
                  <a:pt x="7253785" y="2129051"/>
                  <a:pt x="7308376" y="2101755"/>
                  <a:pt x="7410734" y="2088107"/>
                </a:cubicBezTo>
                <a:cubicBezTo>
                  <a:pt x="7513092" y="2074459"/>
                  <a:pt x="7660943" y="2076734"/>
                  <a:pt x="7820167" y="2074460"/>
                </a:cubicBezTo>
                <a:cubicBezTo>
                  <a:pt x="7979391" y="2072186"/>
                  <a:pt x="8238698" y="2079009"/>
                  <a:pt x="8366077" y="2074460"/>
                </a:cubicBezTo>
                <a:cubicBezTo>
                  <a:pt x="8493456" y="2069911"/>
                  <a:pt x="8491182" y="2044890"/>
                  <a:pt x="8584442" y="2047164"/>
                </a:cubicBezTo>
                <a:cubicBezTo>
                  <a:pt x="8677702" y="2049438"/>
                  <a:pt x="8859672" y="2097205"/>
                  <a:pt x="8925636" y="2088107"/>
                </a:cubicBezTo>
                <a:cubicBezTo>
                  <a:pt x="8991600" y="2079009"/>
                  <a:pt x="8964305" y="2024418"/>
                  <a:pt x="8980227" y="1992573"/>
                </a:cubicBezTo>
                <a:cubicBezTo>
                  <a:pt x="8996149" y="1960728"/>
                  <a:pt x="9005248" y="1933433"/>
                  <a:pt x="9021170" y="1897039"/>
                </a:cubicBezTo>
                <a:cubicBezTo>
                  <a:pt x="9037092" y="1860645"/>
                  <a:pt x="9062113" y="1806054"/>
                  <a:pt x="9075761" y="1774209"/>
                </a:cubicBezTo>
                <a:cubicBezTo>
                  <a:pt x="9089409" y="1742364"/>
                  <a:pt x="9096232" y="1719618"/>
                  <a:pt x="9103056" y="1705970"/>
                </a:cubicBezTo>
                <a:cubicBezTo>
                  <a:pt x="9109880" y="1692322"/>
                  <a:pt x="9109880" y="1701421"/>
                  <a:pt x="9116704" y="1692322"/>
                </a:cubicBezTo>
                <a:cubicBezTo>
                  <a:pt x="9123528" y="1683223"/>
                  <a:pt x="9155373" y="1678674"/>
                  <a:pt x="9144000" y="1651379"/>
                </a:cubicBezTo>
                <a:cubicBezTo>
                  <a:pt x="9132627" y="1624084"/>
                  <a:pt x="9087134" y="1580865"/>
                  <a:pt x="9048465" y="1528549"/>
                </a:cubicBezTo>
                <a:cubicBezTo>
                  <a:pt x="9009796" y="1476233"/>
                  <a:pt x="9000698" y="1385247"/>
                  <a:pt x="8911988" y="1337480"/>
                </a:cubicBezTo>
                <a:cubicBezTo>
                  <a:pt x="8823278" y="1289713"/>
                  <a:pt x="8611737" y="1278340"/>
                  <a:pt x="8516203" y="1241946"/>
                </a:cubicBezTo>
                <a:cubicBezTo>
                  <a:pt x="8420669" y="1205552"/>
                  <a:pt x="8393373" y="1141862"/>
                  <a:pt x="8338782" y="1119116"/>
                </a:cubicBezTo>
                <a:cubicBezTo>
                  <a:pt x="8284191" y="1096370"/>
                  <a:pt x="8256895" y="1130490"/>
                  <a:pt x="8188656" y="1105469"/>
                </a:cubicBezTo>
                <a:cubicBezTo>
                  <a:pt x="8120417" y="1080448"/>
                  <a:pt x="8052179" y="1003110"/>
                  <a:pt x="7929349" y="968991"/>
                </a:cubicBezTo>
                <a:cubicBezTo>
                  <a:pt x="7806519" y="934872"/>
                  <a:pt x="7606352" y="928048"/>
                  <a:pt x="7451677" y="900752"/>
                </a:cubicBezTo>
                <a:cubicBezTo>
                  <a:pt x="7297002" y="873456"/>
                  <a:pt x="7133229" y="827964"/>
                  <a:pt x="7001301" y="805218"/>
                </a:cubicBezTo>
                <a:cubicBezTo>
                  <a:pt x="6869373" y="782472"/>
                  <a:pt x="6796584" y="771098"/>
                  <a:pt x="6660107" y="764274"/>
                </a:cubicBezTo>
                <a:cubicBezTo>
                  <a:pt x="6523630" y="757450"/>
                  <a:pt x="6305266" y="780196"/>
                  <a:pt x="6182436" y="764274"/>
                </a:cubicBezTo>
                <a:cubicBezTo>
                  <a:pt x="6059606" y="748352"/>
                  <a:pt x="6002740" y="696035"/>
                  <a:pt x="5923128" y="668740"/>
                </a:cubicBezTo>
                <a:cubicBezTo>
                  <a:pt x="5843516" y="641445"/>
                  <a:pt x="5704764" y="600501"/>
                  <a:pt x="5704764" y="600501"/>
                </a:cubicBezTo>
                <a:cubicBezTo>
                  <a:pt x="5593307" y="566382"/>
                  <a:pt x="5390866" y="486770"/>
                  <a:pt x="5254388" y="464024"/>
                </a:cubicBezTo>
                <a:cubicBezTo>
                  <a:pt x="5117910" y="441278"/>
                  <a:pt x="5013277" y="473122"/>
                  <a:pt x="4885898" y="464024"/>
                </a:cubicBezTo>
                <a:cubicBezTo>
                  <a:pt x="4758519" y="454926"/>
                  <a:pt x="4599295" y="432179"/>
                  <a:pt x="4490113" y="409433"/>
                </a:cubicBezTo>
                <a:cubicBezTo>
                  <a:pt x="4380931" y="386687"/>
                  <a:pt x="4303594" y="357116"/>
                  <a:pt x="4230806" y="327546"/>
                </a:cubicBezTo>
                <a:cubicBezTo>
                  <a:pt x="4158018" y="297976"/>
                  <a:pt x="4158018" y="261582"/>
                  <a:pt x="4053385" y="232012"/>
                </a:cubicBezTo>
                <a:cubicBezTo>
                  <a:pt x="3948752" y="202442"/>
                  <a:pt x="3730388" y="166047"/>
                  <a:pt x="3603009" y="150125"/>
                </a:cubicBezTo>
                <a:cubicBezTo>
                  <a:pt x="3475630" y="134203"/>
                  <a:pt x="3289110" y="136477"/>
                  <a:pt x="3289110" y="136477"/>
                </a:cubicBezTo>
                <a:cubicBezTo>
                  <a:pt x="3182203" y="131928"/>
                  <a:pt x="3054824" y="131929"/>
                  <a:pt x="2961564" y="122830"/>
                </a:cubicBezTo>
                <a:cubicBezTo>
                  <a:pt x="2868304" y="113732"/>
                  <a:pt x="2797791" y="81886"/>
                  <a:pt x="2729552" y="81886"/>
                </a:cubicBezTo>
                <a:cubicBezTo>
                  <a:pt x="2661313" y="81886"/>
                  <a:pt x="2613546" y="100084"/>
                  <a:pt x="2552131" y="122830"/>
                </a:cubicBezTo>
                <a:cubicBezTo>
                  <a:pt x="2490716" y="145576"/>
                  <a:pt x="2399731" y="186519"/>
                  <a:pt x="2361062" y="218364"/>
                </a:cubicBezTo>
                <a:cubicBezTo>
                  <a:pt x="2322393" y="250209"/>
                  <a:pt x="2354238" y="297976"/>
                  <a:pt x="2320119" y="313898"/>
                </a:cubicBezTo>
                <a:cubicBezTo>
                  <a:pt x="2286000" y="329820"/>
                  <a:pt x="2226859" y="320722"/>
                  <a:pt x="2156346" y="313898"/>
                </a:cubicBezTo>
                <a:cubicBezTo>
                  <a:pt x="2085833" y="307074"/>
                  <a:pt x="1960728" y="270680"/>
                  <a:pt x="1897039" y="272955"/>
                </a:cubicBezTo>
                <a:cubicBezTo>
                  <a:pt x="1833350" y="275230"/>
                  <a:pt x="1826525" y="309349"/>
                  <a:pt x="1774209" y="327546"/>
                </a:cubicBezTo>
                <a:cubicBezTo>
                  <a:pt x="1721893" y="345743"/>
                  <a:pt x="1669576" y="363940"/>
                  <a:pt x="1583140" y="382137"/>
                </a:cubicBezTo>
                <a:cubicBezTo>
                  <a:pt x="1496704" y="400334"/>
                  <a:pt x="1344305" y="411707"/>
                  <a:pt x="1255594" y="436728"/>
                </a:cubicBezTo>
                <a:cubicBezTo>
                  <a:pt x="1166884" y="461749"/>
                  <a:pt x="1114567" y="532263"/>
                  <a:pt x="1050877" y="532263"/>
                </a:cubicBezTo>
                <a:cubicBezTo>
                  <a:pt x="987187" y="532263"/>
                  <a:pt x="939420" y="464024"/>
                  <a:pt x="873456" y="436728"/>
                </a:cubicBezTo>
                <a:cubicBezTo>
                  <a:pt x="807492" y="409432"/>
                  <a:pt x="709683" y="398059"/>
                  <a:pt x="655092" y="368489"/>
                </a:cubicBezTo>
                <a:cubicBezTo>
                  <a:pt x="600501" y="338919"/>
                  <a:pt x="595952" y="286602"/>
                  <a:pt x="545910" y="259307"/>
                </a:cubicBezTo>
                <a:cubicBezTo>
                  <a:pt x="495868" y="232012"/>
                  <a:pt x="354842" y="204716"/>
                  <a:pt x="354842" y="204716"/>
                </a:cubicBezTo>
                <a:cubicBezTo>
                  <a:pt x="291153" y="186519"/>
                  <a:pt x="211540" y="159223"/>
                  <a:pt x="163773" y="150125"/>
                </a:cubicBezTo>
                <a:cubicBezTo>
                  <a:pt x="116006" y="141027"/>
                  <a:pt x="68239" y="150125"/>
                  <a:pt x="68239" y="150125"/>
                </a:cubicBezTo>
                <a:cubicBezTo>
                  <a:pt x="45493" y="150125"/>
                  <a:pt x="34119" y="0"/>
                  <a:pt x="27295" y="150125"/>
                </a:cubicBezTo>
                <a:cubicBezTo>
                  <a:pt x="20471" y="300250"/>
                  <a:pt x="0" y="905301"/>
                  <a:pt x="27295" y="1050877"/>
                </a:cubicBezTo>
                <a:cubicBezTo>
                  <a:pt x="54590" y="1196453"/>
                  <a:pt x="113731" y="1023582"/>
                  <a:pt x="177421" y="1009934"/>
                </a:cubicBezTo>
                <a:close/>
              </a:path>
            </a:pathLst>
          </a:custGeom>
          <a:solidFill>
            <a:schemeClr val="accent1">
              <a:alpha val="20000"/>
            </a:schemeClr>
          </a:solid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orma libre"/>
          <p:cNvSpPr/>
          <p:nvPr/>
        </p:nvSpPr>
        <p:spPr>
          <a:xfrm>
            <a:off x="34119" y="2106305"/>
            <a:ext cx="9103057" cy="3127612"/>
          </a:xfrm>
          <a:custGeom>
            <a:avLst/>
            <a:gdLst>
              <a:gd name="connsiteX0" fmla="*/ 6824 w 9103057"/>
              <a:gd name="connsiteY0" fmla="*/ 186519 h 3127612"/>
              <a:gd name="connsiteX1" fmla="*/ 61415 w 9103057"/>
              <a:gd name="connsiteY1" fmla="*/ 595952 h 3127612"/>
              <a:gd name="connsiteX2" fmla="*/ 47768 w 9103057"/>
              <a:gd name="connsiteY2" fmla="*/ 1032680 h 3127612"/>
              <a:gd name="connsiteX3" fmla="*/ 61415 w 9103057"/>
              <a:gd name="connsiteY3" fmla="*/ 1251044 h 3127612"/>
              <a:gd name="connsiteX4" fmla="*/ 61415 w 9103057"/>
              <a:gd name="connsiteY4" fmla="*/ 1455761 h 3127612"/>
              <a:gd name="connsiteX5" fmla="*/ 61415 w 9103057"/>
              <a:gd name="connsiteY5" fmla="*/ 1605886 h 3127612"/>
              <a:gd name="connsiteX6" fmla="*/ 47768 w 9103057"/>
              <a:gd name="connsiteY6" fmla="*/ 1796955 h 3127612"/>
              <a:gd name="connsiteX7" fmla="*/ 47768 w 9103057"/>
              <a:gd name="connsiteY7" fmla="*/ 1974376 h 3127612"/>
              <a:gd name="connsiteX8" fmla="*/ 61415 w 9103057"/>
              <a:gd name="connsiteY8" fmla="*/ 2097205 h 3127612"/>
              <a:gd name="connsiteX9" fmla="*/ 143302 w 9103057"/>
              <a:gd name="connsiteY9" fmla="*/ 2233683 h 3127612"/>
              <a:gd name="connsiteX10" fmla="*/ 457200 w 9103057"/>
              <a:gd name="connsiteY10" fmla="*/ 2288274 h 3127612"/>
              <a:gd name="connsiteX11" fmla="*/ 580030 w 9103057"/>
              <a:gd name="connsiteY11" fmla="*/ 2370161 h 3127612"/>
              <a:gd name="connsiteX12" fmla="*/ 839338 w 9103057"/>
              <a:gd name="connsiteY12" fmla="*/ 2452047 h 3127612"/>
              <a:gd name="connsiteX13" fmla="*/ 1057702 w 9103057"/>
              <a:gd name="connsiteY13" fmla="*/ 2465695 h 3127612"/>
              <a:gd name="connsiteX14" fmla="*/ 1207827 w 9103057"/>
              <a:gd name="connsiteY14" fmla="*/ 2452047 h 3127612"/>
              <a:gd name="connsiteX15" fmla="*/ 1235123 w 9103057"/>
              <a:gd name="connsiteY15" fmla="*/ 2411104 h 3127612"/>
              <a:gd name="connsiteX16" fmla="*/ 1330657 w 9103057"/>
              <a:gd name="connsiteY16" fmla="*/ 2274626 h 3127612"/>
              <a:gd name="connsiteX17" fmla="*/ 1658203 w 9103057"/>
              <a:gd name="connsiteY17" fmla="*/ 2383808 h 3127612"/>
              <a:gd name="connsiteX18" fmla="*/ 1671851 w 9103057"/>
              <a:gd name="connsiteY18" fmla="*/ 2479343 h 3127612"/>
              <a:gd name="connsiteX19" fmla="*/ 1740090 w 9103057"/>
              <a:gd name="connsiteY19" fmla="*/ 2629468 h 3127612"/>
              <a:gd name="connsiteX20" fmla="*/ 1821977 w 9103057"/>
              <a:gd name="connsiteY20" fmla="*/ 2793241 h 3127612"/>
              <a:gd name="connsiteX21" fmla="*/ 1985750 w 9103057"/>
              <a:gd name="connsiteY21" fmla="*/ 2834185 h 3127612"/>
              <a:gd name="connsiteX22" fmla="*/ 2176818 w 9103057"/>
              <a:gd name="connsiteY22" fmla="*/ 2861480 h 3127612"/>
              <a:gd name="connsiteX23" fmla="*/ 2436126 w 9103057"/>
              <a:gd name="connsiteY23" fmla="*/ 2888776 h 3127612"/>
              <a:gd name="connsiteX24" fmla="*/ 2545308 w 9103057"/>
              <a:gd name="connsiteY24" fmla="*/ 2957014 h 3127612"/>
              <a:gd name="connsiteX25" fmla="*/ 2681785 w 9103057"/>
              <a:gd name="connsiteY25" fmla="*/ 3011605 h 3127612"/>
              <a:gd name="connsiteX26" fmla="*/ 2763672 w 9103057"/>
              <a:gd name="connsiteY26" fmla="*/ 3093492 h 3127612"/>
              <a:gd name="connsiteX27" fmla="*/ 2941093 w 9103057"/>
              <a:gd name="connsiteY27" fmla="*/ 3120788 h 3127612"/>
              <a:gd name="connsiteX28" fmla="*/ 3132162 w 9103057"/>
              <a:gd name="connsiteY28" fmla="*/ 3052549 h 3127612"/>
              <a:gd name="connsiteX29" fmla="*/ 3186753 w 9103057"/>
              <a:gd name="connsiteY29" fmla="*/ 2916071 h 3127612"/>
              <a:gd name="connsiteX30" fmla="*/ 3227696 w 9103057"/>
              <a:gd name="connsiteY30" fmla="*/ 2643116 h 3127612"/>
              <a:gd name="connsiteX31" fmla="*/ 3350526 w 9103057"/>
              <a:gd name="connsiteY31" fmla="*/ 2465695 h 3127612"/>
              <a:gd name="connsiteX32" fmla="*/ 3391469 w 9103057"/>
              <a:gd name="connsiteY32" fmla="*/ 2329217 h 3127612"/>
              <a:gd name="connsiteX33" fmla="*/ 3377821 w 9103057"/>
              <a:gd name="connsiteY33" fmla="*/ 2165444 h 3127612"/>
              <a:gd name="connsiteX34" fmla="*/ 3336878 w 9103057"/>
              <a:gd name="connsiteY34" fmla="*/ 2001671 h 3127612"/>
              <a:gd name="connsiteX35" fmla="*/ 3377821 w 9103057"/>
              <a:gd name="connsiteY35" fmla="*/ 1837898 h 3127612"/>
              <a:gd name="connsiteX36" fmla="*/ 3473356 w 9103057"/>
              <a:gd name="connsiteY36" fmla="*/ 1756011 h 3127612"/>
              <a:gd name="connsiteX37" fmla="*/ 3623481 w 9103057"/>
              <a:gd name="connsiteY37" fmla="*/ 1701420 h 3127612"/>
              <a:gd name="connsiteX38" fmla="*/ 3910084 w 9103057"/>
              <a:gd name="connsiteY38" fmla="*/ 1687773 h 3127612"/>
              <a:gd name="connsiteX39" fmla="*/ 4032914 w 9103057"/>
              <a:gd name="connsiteY39" fmla="*/ 1796955 h 3127612"/>
              <a:gd name="connsiteX40" fmla="*/ 4169391 w 9103057"/>
              <a:gd name="connsiteY40" fmla="*/ 1865194 h 3127612"/>
              <a:gd name="connsiteX41" fmla="*/ 4292221 w 9103057"/>
              <a:gd name="connsiteY41" fmla="*/ 1947080 h 3127612"/>
              <a:gd name="connsiteX42" fmla="*/ 4278574 w 9103057"/>
              <a:gd name="connsiteY42" fmla="*/ 2097205 h 3127612"/>
              <a:gd name="connsiteX43" fmla="*/ 4278574 w 9103057"/>
              <a:gd name="connsiteY43" fmla="*/ 2260979 h 3127612"/>
              <a:gd name="connsiteX44" fmla="*/ 4292221 w 9103057"/>
              <a:gd name="connsiteY44" fmla="*/ 2383808 h 3127612"/>
              <a:gd name="connsiteX45" fmla="*/ 4374108 w 9103057"/>
              <a:gd name="connsiteY45" fmla="*/ 2506638 h 3127612"/>
              <a:gd name="connsiteX46" fmla="*/ 4442347 w 9103057"/>
              <a:gd name="connsiteY46" fmla="*/ 2615820 h 3127612"/>
              <a:gd name="connsiteX47" fmla="*/ 4510585 w 9103057"/>
              <a:gd name="connsiteY47" fmla="*/ 2643116 h 3127612"/>
              <a:gd name="connsiteX48" fmla="*/ 4674359 w 9103057"/>
              <a:gd name="connsiteY48" fmla="*/ 2670411 h 3127612"/>
              <a:gd name="connsiteX49" fmla="*/ 4797188 w 9103057"/>
              <a:gd name="connsiteY49" fmla="*/ 2697707 h 3127612"/>
              <a:gd name="connsiteX50" fmla="*/ 4906371 w 9103057"/>
              <a:gd name="connsiteY50" fmla="*/ 2656764 h 3127612"/>
              <a:gd name="connsiteX51" fmla="*/ 4960962 w 9103057"/>
              <a:gd name="connsiteY51" fmla="*/ 2506638 h 3127612"/>
              <a:gd name="connsiteX52" fmla="*/ 5015553 w 9103057"/>
              <a:gd name="connsiteY52" fmla="*/ 2452047 h 3127612"/>
              <a:gd name="connsiteX53" fmla="*/ 5097439 w 9103057"/>
              <a:gd name="connsiteY53" fmla="*/ 2356513 h 3127612"/>
              <a:gd name="connsiteX54" fmla="*/ 5274860 w 9103057"/>
              <a:gd name="connsiteY54" fmla="*/ 2301922 h 3127612"/>
              <a:gd name="connsiteX55" fmla="*/ 5547815 w 9103057"/>
              <a:gd name="connsiteY55" fmla="*/ 2233683 h 3127612"/>
              <a:gd name="connsiteX56" fmla="*/ 5725236 w 9103057"/>
              <a:gd name="connsiteY56" fmla="*/ 2192740 h 3127612"/>
              <a:gd name="connsiteX57" fmla="*/ 5834418 w 9103057"/>
              <a:gd name="connsiteY57" fmla="*/ 2192740 h 3127612"/>
              <a:gd name="connsiteX58" fmla="*/ 6093726 w 9103057"/>
              <a:gd name="connsiteY58" fmla="*/ 2233683 h 3127612"/>
              <a:gd name="connsiteX59" fmla="*/ 6093726 w 9103057"/>
              <a:gd name="connsiteY59" fmla="*/ 2042614 h 3127612"/>
              <a:gd name="connsiteX60" fmla="*/ 6121021 w 9103057"/>
              <a:gd name="connsiteY60" fmla="*/ 1865194 h 3127612"/>
              <a:gd name="connsiteX61" fmla="*/ 6121021 w 9103057"/>
              <a:gd name="connsiteY61" fmla="*/ 1742364 h 3127612"/>
              <a:gd name="connsiteX62" fmla="*/ 6121021 w 9103057"/>
              <a:gd name="connsiteY62" fmla="*/ 1660477 h 3127612"/>
              <a:gd name="connsiteX63" fmla="*/ 6175612 w 9103057"/>
              <a:gd name="connsiteY63" fmla="*/ 1564943 h 3127612"/>
              <a:gd name="connsiteX64" fmla="*/ 6312090 w 9103057"/>
              <a:gd name="connsiteY64" fmla="*/ 1551295 h 3127612"/>
              <a:gd name="connsiteX65" fmla="*/ 6393977 w 9103057"/>
              <a:gd name="connsiteY65" fmla="*/ 1510352 h 3127612"/>
              <a:gd name="connsiteX66" fmla="*/ 6503159 w 9103057"/>
              <a:gd name="connsiteY66" fmla="*/ 1537647 h 3127612"/>
              <a:gd name="connsiteX67" fmla="*/ 6666932 w 9103057"/>
              <a:gd name="connsiteY67" fmla="*/ 1592238 h 3127612"/>
              <a:gd name="connsiteX68" fmla="*/ 6817057 w 9103057"/>
              <a:gd name="connsiteY68" fmla="*/ 1687773 h 3127612"/>
              <a:gd name="connsiteX69" fmla="*/ 7103660 w 9103057"/>
              <a:gd name="connsiteY69" fmla="*/ 1974376 h 3127612"/>
              <a:gd name="connsiteX70" fmla="*/ 7212842 w 9103057"/>
              <a:gd name="connsiteY70" fmla="*/ 2097205 h 3127612"/>
              <a:gd name="connsiteX71" fmla="*/ 7417559 w 9103057"/>
              <a:gd name="connsiteY71" fmla="*/ 2165444 h 3127612"/>
              <a:gd name="connsiteX72" fmla="*/ 7581332 w 9103057"/>
              <a:gd name="connsiteY72" fmla="*/ 2383808 h 3127612"/>
              <a:gd name="connsiteX73" fmla="*/ 7731457 w 9103057"/>
              <a:gd name="connsiteY73" fmla="*/ 2711355 h 3127612"/>
              <a:gd name="connsiteX74" fmla="*/ 7854287 w 9103057"/>
              <a:gd name="connsiteY74" fmla="*/ 2820537 h 3127612"/>
              <a:gd name="connsiteX75" fmla="*/ 8099947 w 9103057"/>
              <a:gd name="connsiteY75" fmla="*/ 2765946 h 3127612"/>
              <a:gd name="connsiteX76" fmla="*/ 8413845 w 9103057"/>
              <a:gd name="connsiteY76" fmla="*/ 2765946 h 3127612"/>
              <a:gd name="connsiteX77" fmla="*/ 8659505 w 9103057"/>
              <a:gd name="connsiteY77" fmla="*/ 2697707 h 3127612"/>
              <a:gd name="connsiteX78" fmla="*/ 8877869 w 9103057"/>
              <a:gd name="connsiteY78" fmla="*/ 2670411 h 3127612"/>
              <a:gd name="connsiteX79" fmla="*/ 8973403 w 9103057"/>
              <a:gd name="connsiteY79" fmla="*/ 2438399 h 3127612"/>
              <a:gd name="connsiteX80" fmla="*/ 9055290 w 9103057"/>
              <a:gd name="connsiteY80" fmla="*/ 2220035 h 3127612"/>
              <a:gd name="connsiteX81" fmla="*/ 9055290 w 9103057"/>
              <a:gd name="connsiteY81" fmla="*/ 1988023 h 3127612"/>
              <a:gd name="connsiteX82" fmla="*/ 9096233 w 9103057"/>
              <a:gd name="connsiteY82" fmla="*/ 1810602 h 3127612"/>
              <a:gd name="connsiteX83" fmla="*/ 9096233 w 9103057"/>
              <a:gd name="connsiteY83" fmla="*/ 1592238 h 3127612"/>
              <a:gd name="connsiteX84" fmla="*/ 9055290 w 9103057"/>
              <a:gd name="connsiteY84" fmla="*/ 1346579 h 3127612"/>
              <a:gd name="connsiteX85" fmla="*/ 9027994 w 9103057"/>
              <a:gd name="connsiteY85" fmla="*/ 1196453 h 3127612"/>
              <a:gd name="connsiteX86" fmla="*/ 8823278 w 9103057"/>
              <a:gd name="connsiteY86" fmla="*/ 1087271 h 3127612"/>
              <a:gd name="connsiteX87" fmla="*/ 8536675 w 9103057"/>
              <a:gd name="connsiteY87" fmla="*/ 1087271 h 3127612"/>
              <a:gd name="connsiteX88" fmla="*/ 8304663 w 9103057"/>
              <a:gd name="connsiteY88" fmla="*/ 1100919 h 3127612"/>
              <a:gd name="connsiteX89" fmla="*/ 7936174 w 9103057"/>
              <a:gd name="connsiteY89" fmla="*/ 1128214 h 3127612"/>
              <a:gd name="connsiteX90" fmla="*/ 7717809 w 9103057"/>
              <a:gd name="connsiteY90" fmla="*/ 1128214 h 3127612"/>
              <a:gd name="connsiteX91" fmla="*/ 7417559 w 9103057"/>
              <a:gd name="connsiteY91" fmla="*/ 1141862 h 3127612"/>
              <a:gd name="connsiteX92" fmla="*/ 7322024 w 9103057"/>
              <a:gd name="connsiteY92" fmla="*/ 1305635 h 3127612"/>
              <a:gd name="connsiteX93" fmla="*/ 7021774 w 9103057"/>
              <a:gd name="connsiteY93" fmla="*/ 1360226 h 3127612"/>
              <a:gd name="connsiteX94" fmla="*/ 6776114 w 9103057"/>
              <a:gd name="connsiteY94" fmla="*/ 1360226 h 3127612"/>
              <a:gd name="connsiteX95" fmla="*/ 6448568 w 9103057"/>
              <a:gd name="connsiteY95" fmla="*/ 1278340 h 3127612"/>
              <a:gd name="connsiteX96" fmla="*/ 6271147 w 9103057"/>
              <a:gd name="connsiteY96" fmla="*/ 1196453 h 3127612"/>
              <a:gd name="connsiteX97" fmla="*/ 6312090 w 9103057"/>
              <a:gd name="connsiteY97" fmla="*/ 1005385 h 3127612"/>
              <a:gd name="connsiteX98" fmla="*/ 6257499 w 9103057"/>
              <a:gd name="connsiteY98" fmla="*/ 896202 h 3127612"/>
              <a:gd name="connsiteX99" fmla="*/ 6052782 w 9103057"/>
              <a:gd name="connsiteY99" fmla="*/ 868907 h 3127612"/>
              <a:gd name="connsiteX100" fmla="*/ 5875362 w 9103057"/>
              <a:gd name="connsiteY100" fmla="*/ 896202 h 3127612"/>
              <a:gd name="connsiteX101" fmla="*/ 5820771 w 9103057"/>
              <a:gd name="connsiteY101" fmla="*/ 978089 h 3127612"/>
              <a:gd name="connsiteX102" fmla="*/ 5656997 w 9103057"/>
              <a:gd name="connsiteY102" fmla="*/ 1059976 h 3127612"/>
              <a:gd name="connsiteX103" fmla="*/ 5384042 w 9103057"/>
              <a:gd name="connsiteY103" fmla="*/ 1087271 h 3127612"/>
              <a:gd name="connsiteX104" fmla="*/ 5097439 w 9103057"/>
              <a:gd name="connsiteY104" fmla="*/ 1087271 h 3127612"/>
              <a:gd name="connsiteX105" fmla="*/ 4851780 w 9103057"/>
              <a:gd name="connsiteY105" fmla="*/ 1087271 h 3127612"/>
              <a:gd name="connsiteX106" fmla="*/ 4688006 w 9103057"/>
              <a:gd name="connsiteY106" fmla="*/ 1169158 h 3127612"/>
              <a:gd name="connsiteX107" fmla="*/ 4428699 w 9103057"/>
              <a:gd name="connsiteY107" fmla="*/ 1169158 h 3127612"/>
              <a:gd name="connsiteX108" fmla="*/ 4210335 w 9103057"/>
              <a:gd name="connsiteY108" fmla="*/ 1100919 h 3127612"/>
              <a:gd name="connsiteX109" fmla="*/ 3937380 w 9103057"/>
              <a:gd name="connsiteY109" fmla="*/ 1032680 h 3127612"/>
              <a:gd name="connsiteX110" fmla="*/ 3828197 w 9103057"/>
              <a:gd name="connsiteY110" fmla="*/ 950794 h 3127612"/>
              <a:gd name="connsiteX111" fmla="*/ 3773606 w 9103057"/>
              <a:gd name="connsiteY111" fmla="*/ 841611 h 3127612"/>
              <a:gd name="connsiteX112" fmla="*/ 3405117 w 9103057"/>
              <a:gd name="connsiteY112" fmla="*/ 800668 h 3127612"/>
              <a:gd name="connsiteX113" fmla="*/ 3268639 w 9103057"/>
              <a:gd name="connsiteY113" fmla="*/ 814316 h 3127612"/>
              <a:gd name="connsiteX114" fmla="*/ 2736377 w 9103057"/>
              <a:gd name="connsiteY114" fmla="*/ 814316 h 3127612"/>
              <a:gd name="connsiteX115" fmla="*/ 2586251 w 9103057"/>
              <a:gd name="connsiteY115" fmla="*/ 814316 h 3127612"/>
              <a:gd name="connsiteX116" fmla="*/ 2436126 w 9103057"/>
              <a:gd name="connsiteY116" fmla="*/ 909850 h 3127612"/>
              <a:gd name="connsiteX117" fmla="*/ 2258705 w 9103057"/>
              <a:gd name="connsiteY117" fmla="*/ 882555 h 3127612"/>
              <a:gd name="connsiteX118" fmla="*/ 2026693 w 9103057"/>
              <a:gd name="connsiteY118" fmla="*/ 827964 h 3127612"/>
              <a:gd name="connsiteX119" fmla="*/ 1644556 w 9103057"/>
              <a:gd name="connsiteY119" fmla="*/ 705134 h 3127612"/>
              <a:gd name="connsiteX120" fmla="*/ 1562669 w 9103057"/>
              <a:gd name="connsiteY120" fmla="*/ 623247 h 3127612"/>
              <a:gd name="connsiteX121" fmla="*/ 1385248 w 9103057"/>
              <a:gd name="connsiteY121" fmla="*/ 541361 h 3127612"/>
              <a:gd name="connsiteX122" fmla="*/ 1194180 w 9103057"/>
              <a:gd name="connsiteY122" fmla="*/ 459474 h 3127612"/>
              <a:gd name="connsiteX123" fmla="*/ 1125941 w 9103057"/>
              <a:gd name="connsiteY123" fmla="*/ 309349 h 3127612"/>
              <a:gd name="connsiteX124" fmla="*/ 975815 w 9103057"/>
              <a:gd name="connsiteY124" fmla="*/ 227462 h 3127612"/>
              <a:gd name="connsiteX125" fmla="*/ 784747 w 9103057"/>
              <a:gd name="connsiteY125" fmla="*/ 145576 h 3127612"/>
              <a:gd name="connsiteX126" fmla="*/ 702860 w 9103057"/>
              <a:gd name="connsiteY126" fmla="*/ 22746 h 3127612"/>
              <a:gd name="connsiteX127" fmla="*/ 457200 w 9103057"/>
              <a:gd name="connsiteY127" fmla="*/ 9098 h 3127612"/>
              <a:gd name="connsiteX128" fmla="*/ 279780 w 9103057"/>
              <a:gd name="connsiteY128" fmla="*/ 22746 h 3127612"/>
              <a:gd name="connsiteX129" fmla="*/ 143302 w 9103057"/>
              <a:gd name="connsiteY129" fmla="*/ 104632 h 3127612"/>
              <a:gd name="connsiteX130" fmla="*/ 102359 w 9103057"/>
              <a:gd name="connsiteY130" fmla="*/ 159223 h 3127612"/>
              <a:gd name="connsiteX131" fmla="*/ 6824 w 9103057"/>
              <a:gd name="connsiteY131" fmla="*/ 186519 h 31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103057" h="3127612">
                <a:moveTo>
                  <a:pt x="6824" y="186519"/>
                </a:moveTo>
                <a:cubicBezTo>
                  <a:pt x="0" y="259307"/>
                  <a:pt x="54591" y="454925"/>
                  <a:pt x="61415" y="595952"/>
                </a:cubicBezTo>
                <a:cubicBezTo>
                  <a:pt x="68239" y="736979"/>
                  <a:pt x="47768" y="923498"/>
                  <a:pt x="47768" y="1032680"/>
                </a:cubicBezTo>
                <a:cubicBezTo>
                  <a:pt x="47768" y="1141862"/>
                  <a:pt x="59141" y="1180531"/>
                  <a:pt x="61415" y="1251044"/>
                </a:cubicBezTo>
                <a:cubicBezTo>
                  <a:pt x="63689" y="1321557"/>
                  <a:pt x="61415" y="1455761"/>
                  <a:pt x="61415" y="1455761"/>
                </a:cubicBezTo>
                <a:cubicBezTo>
                  <a:pt x="61415" y="1514901"/>
                  <a:pt x="63689" y="1549021"/>
                  <a:pt x="61415" y="1605886"/>
                </a:cubicBezTo>
                <a:cubicBezTo>
                  <a:pt x="59141" y="1662751"/>
                  <a:pt x="50043" y="1735540"/>
                  <a:pt x="47768" y="1796955"/>
                </a:cubicBezTo>
                <a:cubicBezTo>
                  <a:pt x="45494" y="1858370"/>
                  <a:pt x="45493" y="1924334"/>
                  <a:pt x="47768" y="1974376"/>
                </a:cubicBezTo>
                <a:cubicBezTo>
                  <a:pt x="50043" y="2024418"/>
                  <a:pt x="45493" y="2053987"/>
                  <a:pt x="61415" y="2097205"/>
                </a:cubicBezTo>
                <a:cubicBezTo>
                  <a:pt x="77337" y="2140423"/>
                  <a:pt x="77338" y="2201838"/>
                  <a:pt x="143302" y="2233683"/>
                </a:cubicBezTo>
                <a:cubicBezTo>
                  <a:pt x="209266" y="2265528"/>
                  <a:pt x="384412" y="2265528"/>
                  <a:pt x="457200" y="2288274"/>
                </a:cubicBezTo>
                <a:cubicBezTo>
                  <a:pt x="529988" y="2311020"/>
                  <a:pt x="516340" y="2342866"/>
                  <a:pt x="580030" y="2370161"/>
                </a:cubicBezTo>
                <a:cubicBezTo>
                  <a:pt x="643720" y="2397457"/>
                  <a:pt x="759726" y="2436125"/>
                  <a:pt x="839338" y="2452047"/>
                </a:cubicBezTo>
                <a:cubicBezTo>
                  <a:pt x="918950" y="2467969"/>
                  <a:pt x="996287" y="2465695"/>
                  <a:pt x="1057702" y="2465695"/>
                </a:cubicBezTo>
                <a:cubicBezTo>
                  <a:pt x="1119117" y="2465695"/>
                  <a:pt x="1178257" y="2461145"/>
                  <a:pt x="1207827" y="2452047"/>
                </a:cubicBezTo>
                <a:cubicBezTo>
                  <a:pt x="1237397" y="2442949"/>
                  <a:pt x="1214651" y="2440674"/>
                  <a:pt x="1235123" y="2411104"/>
                </a:cubicBezTo>
                <a:cubicBezTo>
                  <a:pt x="1255595" y="2381534"/>
                  <a:pt x="1260144" y="2279175"/>
                  <a:pt x="1330657" y="2274626"/>
                </a:cubicBezTo>
                <a:cubicBezTo>
                  <a:pt x="1401170" y="2270077"/>
                  <a:pt x="1601337" y="2349689"/>
                  <a:pt x="1658203" y="2383808"/>
                </a:cubicBezTo>
                <a:cubicBezTo>
                  <a:pt x="1715069" y="2417927"/>
                  <a:pt x="1658203" y="2438400"/>
                  <a:pt x="1671851" y="2479343"/>
                </a:cubicBezTo>
                <a:cubicBezTo>
                  <a:pt x="1685499" y="2520286"/>
                  <a:pt x="1715069" y="2577152"/>
                  <a:pt x="1740090" y="2629468"/>
                </a:cubicBezTo>
                <a:cubicBezTo>
                  <a:pt x="1765111" y="2681784"/>
                  <a:pt x="1781034" y="2759122"/>
                  <a:pt x="1821977" y="2793241"/>
                </a:cubicBezTo>
                <a:cubicBezTo>
                  <a:pt x="1862920" y="2827360"/>
                  <a:pt x="1926610" y="2822812"/>
                  <a:pt x="1985750" y="2834185"/>
                </a:cubicBezTo>
                <a:cubicBezTo>
                  <a:pt x="2044890" y="2845558"/>
                  <a:pt x="2101755" y="2852382"/>
                  <a:pt x="2176818" y="2861480"/>
                </a:cubicBezTo>
                <a:cubicBezTo>
                  <a:pt x="2251881" y="2870579"/>
                  <a:pt x="2374711" y="2872854"/>
                  <a:pt x="2436126" y="2888776"/>
                </a:cubicBezTo>
                <a:cubicBezTo>
                  <a:pt x="2497541" y="2904698"/>
                  <a:pt x="2504365" y="2936543"/>
                  <a:pt x="2545308" y="2957014"/>
                </a:cubicBezTo>
                <a:cubicBezTo>
                  <a:pt x="2586251" y="2977485"/>
                  <a:pt x="2645391" y="2988859"/>
                  <a:pt x="2681785" y="3011605"/>
                </a:cubicBezTo>
                <a:cubicBezTo>
                  <a:pt x="2718179" y="3034351"/>
                  <a:pt x="2720454" y="3075295"/>
                  <a:pt x="2763672" y="3093492"/>
                </a:cubicBezTo>
                <a:cubicBezTo>
                  <a:pt x="2806890" y="3111689"/>
                  <a:pt x="2879678" y="3127612"/>
                  <a:pt x="2941093" y="3120788"/>
                </a:cubicBezTo>
                <a:cubicBezTo>
                  <a:pt x="3002508" y="3113964"/>
                  <a:pt x="3091219" y="3086668"/>
                  <a:pt x="3132162" y="3052549"/>
                </a:cubicBezTo>
                <a:cubicBezTo>
                  <a:pt x="3173105" y="3018430"/>
                  <a:pt x="3170831" y="2984310"/>
                  <a:pt x="3186753" y="2916071"/>
                </a:cubicBezTo>
                <a:cubicBezTo>
                  <a:pt x="3202675" y="2847832"/>
                  <a:pt x="3200401" y="2718179"/>
                  <a:pt x="3227696" y="2643116"/>
                </a:cubicBezTo>
                <a:cubicBezTo>
                  <a:pt x="3254992" y="2568053"/>
                  <a:pt x="3323231" y="2518011"/>
                  <a:pt x="3350526" y="2465695"/>
                </a:cubicBezTo>
                <a:cubicBezTo>
                  <a:pt x="3377821" y="2413379"/>
                  <a:pt x="3386920" y="2379259"/>
                  <a:pt x="3391469" y="2329217"/>
                </a:cubicBezTo>
                <a:cubicBezTo>
                  <a:pt x="3396018" y="2279175"/>
                  <a:pt x="3386919" y="2220035"/>
                  <a:pt x="3377821" y="2165444"/>
                </a:cubicBezTo>
                <a:cubicBezTo>
                  <a:pt x="3368723" y="2110853"/>
                  <a:pt x="3336878" y="2056262"/>
                  <a:pt x="3336878" y="2001671"/>
                </a:cubicBezTo>
                <a:cubicBezTo>
                  <a:pt x="3336878" y="1947080"/>
                  <a:pt x="3355075" y="1878841"/>
                  <a:pt x="3377821" y="1837898"/>
                </a:cubicBezTo>
                <a:cubicBezTo>
                  <a:pt x="3400567" y="1796955"/>
                  <a:pt x="3432413" y="1778757"/>
                  <a:pt x="3473356" y="1756011"/>
                </a:cubicBezTo>
                <a:cubicBezTo>
                  <a:pt x="3514299" y="1733265"/>
                  <a:pt x="3550693" y="1712793"/>
                  <a:pt x="3623481" y="1701420"/>
                </a:cubicBezTo>
                <a:cubicBezTo>
                  <a:pt x="3696269" y="1690047"/>
                  <a:pt x="3841845" y="1671851"/>
                  <a:pt x="3910084" y="1687773"/>
                </a:cubicBezTo>
                <a:cubicBezTo>
                  <a:pt x="3978323" y="1703695"/>
                  <a:pt x="3989696" y="1767385"/>
                  <a:pt x="4032914" y="1796955"/>
                </a:cubicBezTo>
                <a:cubicBezTo>
                  <a:pt x="4076132" y="1826525"/>
                  <a:pt x="4126173" y="1840173"/>
                  <a:pt x="4169391" y="1865194"/>
                </a:cubicBezTo>
                <a:cubicBezTo>
                  <a:pt x="4212609" y="1890215"/>
                  <a:pt x="4274024" y="1908412"/>
                  <a:pt x="4292221" y="1947080"/>
                </a:cubicBezTo>
                <a:cubicBezTo>
                  <a:pt x="4310418" y="1985749"/>
                  <a:pt x="4280848" y="2044889"/>
                  <a:pt x="4278574" y="2097205"/>
                </a:cubicBezTo>
                <a:cubicBezTo>
                  <a:pt x="4276300" y="2149521"/>
                  <a:pt x="4276300" y="2213212"/>
                  <a:pt x="4278574" y="2260979"/>
                </a:cubicBezTo>
                <a:cubicBezTo>
                  <a:pt x="4280848" y="2308746"/>
                  <a:pt x="4276299" y="2342865"/>
                  <a:pt x="4292221" y="2383808"/>
                </a:cubicBezTo>
                <a:cubicBezTo>
                  <a:pt x="4308143" y="2424751"/>
                  <a:pt x="4349087" y="2467969"/>
                  <a:pt x="4374108" y="2506638"/>
                </a:cubicBezTo>
                <a:cubicBezTo>
                  <a:pt x="4399129" y="2545307"/>
                  <a:pt x="4419601" y="2593074"/>
                  <a:pt x="4442347" y="2615820"/>
                </a:cubicBezTo>
                <a:cubicBezTo>
                  <a:pt x="4465093" y="2638566"/>
                  <a:pt x="4471916" y="2634018"/>
                  <a:pt x="4510585" y="2643116"/>
                </a:cubicBezTo>
                <a:cubicBezTo>
                  <a:pt x="4549254" y="2652214"/>
                  <a:pt x="4626592" y="2661313"/>
                  <a:pt x="4674359" y="2670411"/>
                </a:cubicBezTo>
                <a:cubicBezTo>
                  <a:pt x="4722126" y="2679509"/>
                  <a:pt x="4758519" y="2699981"/>
                  <a:pt x="4797188" y="2697707"/>
                </a:cubicBezTo>
                <a:cubicBezTo>
                  <a:pt x="4835857" y="2695433"/>
                  <a:pt x="4879075" y="2688609"/>
                  <a:pt x="4906371" y="2656764"/>
                </a:cubicBezTo>
                <a:cubicBezTo>
                  <a:pt x="4933667" y="2624919"/>
                  <a:pt x="4942765" y="2540757"/>
                  <a:pt x="4960962" y="2506638"/>
                </a:cubicBezTo>
                <a:cubicBezTo>
                  <a:pt x="4979159" y="2472519"/>
                  <a:pt x="4992807" y="2477068"/>
                  <a:pt x="5015553" y="2452047"/>
                </a:cubicBezTo>
                <a:cubicBezTo>
                  <a:pt x="5038299" y="2427026"/>
                  <a:pt x="5054221" y="2381534"/>
                  <a:pt x="5097439" y="2356513"/>
                </a:cubicBezTo>
                <a:cubicBezTo>
                  <a:pt x="5140657" y="2331492"/>
                  <a:pt x="5199797" y="2322394"/>
                  <a:pt x="5274860" y="2301922"/>
                </a:cubicBezTo>
                <a:cubicBezTo>
                  <a:pt x="5349923" y="2281450"/>
                  <a:pt x="5472752" y="2251880"/>
                  <a:pt x="5547815" y="2233683"/>
                </a:cubicBezTo>
                <a:cubicBezTo>
                  <a:pt x="5622878" y="2215486"/>
                  <a:pt x="5677469" y="2199564"/>
                  <a:pt x="5725236" y="2192740"/>
                </a:cubicBezTo>
                <a:cubicBezTo>
                  <a:pt x="5773003" y="2185916"/>
                  <a:pt x="5773003" y="2185916"/>
                  <a:pt x="5834418" y="2192740"/>
                </a:cubicBezTo>
                <a:cubicBezTo>
                  <a:pt x="5895833" y="2199564"/>
                  <a:pt x="6050508" y="2258704"/>
                  <a:pt x="6093726" y="2233683"/>
                </a:cubicBezTo>
                <a:cubicBezTo>
                  <a:pt x="6136944" y="2208662"/>
                  <a:pt x="6089177" y="2104029"/>
                  <a:pt x="6093726" y="2042614"/>
                </a:cubicBezTo>
                <a:cubicBezTo>
                  <a:pt x="6098275" y="1981199"/>
                  <a:pt x="6116472" y="1915236"/>
                  <a:pt x="6121021" y="1865194"/>
                </a:cubicBezTo>
                <a:cubicBezTo>
                  <a:pt x="6125570" y="1815152"/>
                  <a:pt x="6121021" y="1742364"/>
                  <a:pt x="6121021" y="1742364"/>
                </a:cubicBezTo>
                <a:cubicBezTo>
                  <a:pt x="6121021" y="1708245"/>
                  <a:pt x="6111923" y="1690047"/>
                  <a:pt x="6121021" y="1660477"/>
                </a:cubicBezTo>
                <a:cubicBezTo>
                  <a:pt x="6130119" y="1630907"/>
                  <a:pt x="6143767" y="1583140"/>
                  <a:pt x="6175612" y="1564943"/>
                </a:cubicBezTo>
                <a:cubicBezTo>
                  <a:pt x="6207457" y="1546746"/>
                  <a:pt x="6275696" y="1560394"/>
                  <a:pt x="6312090" y="1551295"/>
                </a:cubicBezTo>
                <a:cubicBezTo>
                  <a:pt x="6348484" y="1542197"/>
                  <a:pt x="6362132" y="1512627"/>
                  <a:pt x="6393977" y="1510352"/>
                </a:cubicBezTo>
                <a:cubicBezTo>
                  <a:pt x="6425822" y="1508077"/>
                  <a:pt x="6457667" y="1523999"/>
                  <a:pt x="6503159" y="1537647"/>
                </a:cubicBezTo>
                <a:cubicBezTo>
                  <a:pt x="6548652" y="1551295"/>
                  <a:pt x="6614616" y="1567217"/>
                  <a:pt x="6666932" y="1592238"/>
                </a:cubicBezTo>
                <a:cubicBezTo>
                  <a:pt x="6719248" y="1617259"/>
                  <a:pt x="6744269" y="1624083"/>
                  <a:pt x="6817057" y="1687773"/>
                </a:cubicBezTo>
                <a:cubicBezTo>
                  <a:pt x="6889845" y="1751463"/>
                  <a:pt x="7037696" y="1906137"/>
                  <a:pt x="7103660" y="1974376"/>
                </a:cubicBezTo>
                <a:cubicBezTo>
                  <a:pt x="7169624" y="2042615"/>
                  <a:pt x="7160526" y="2065360"/>
                  <a:pt x="7212842" y="2097205"/>
                </a:cubicBezTo>
                <a:cubicBezTo>
                  <a:pt x="7265159" y="2129050"/>
                  <a:pt x="7356144" y="2117677"/>
                  <a:pt x="7417559" y="2165444"/>
                </a:cubicBezTo>
                <a:cubicBezTo>
                  <a:pt x="7478974" y="2213211"/>
                  <a:pt x="7529016" y="2292823"/>
                  <a:pt x="7581332" y="2383808"/>
                </a:cubicBezTo>
                <a:cubicBezTo>
                  <a:pt x="7633648" y="2474793"/>
                  <a:pt x="7685965" y="2638567"/>
                  <a:pt x="7731457" y="2711355"/>
                </a:cubicBezTo>
                <a:cubicBezTo>
                  <a:pt x="7776950" y="2784143"/>
                  <a:pt x="7792872" y="2811438"/>
                  <a:pt x="7854287" y="2820537"/>
                </a:cubicBezTo>
                <a:cubicBezTo>
                  <a:pt x="7915702" y="2829636"/>
                  <a:pt x="8006687" y="2775045"/>
                  <a:pt x="8099947" y="2765946"/>
                </a:cubicBezTo>
                <a:cubicBezTo>
                  <a:pt x="8193207" y="2756848"/>
                  <a:pt x="8320585" y="2777319"/>
                  <a:pt x="8413845" y="2765946"/>
                </a:cubicBezTo>
                <a:cubicBezTo>
                  <a:pt x="8507105" y="2754573"/>
                  <a:pt x="8582168" y="2713630"/>
                  <a:pt x="8659505" y="2697707"/>
                </a:cubicBezTo>
                <a:cubicBezTo>
                  <a:pt x="8736842" y="2681785"/>
                  <a:pt x="8825553" y="2713629"/>
                  <a:pt x="8877869" y="2670411"/>
                </a:cubicBezTo>
                <a:cubicBezTo>
                  <a:pt x="8930185" y="2627193"/>
                  <a:pt x="8943833" y="2513462"/>
                  <a:pt x="8973403" y="2438399"/>
                </a:cubicBezTo>
                <a:cubicBezTo>
                  <a:pt x="9002973" y="2363336"/>
                  <a:pt x="9041642" y="2295098"/>
                  <a:pt x="9055290" y="2220035"/>
                </a:cubicBezTo>
                <a:cubicBezTo>
                  <a:pt x="9068938" y="2144972"/>
                  <a:pt x="9048466" y="2056262"/>
                  <a:pt x="9055290" y="1988023"/>
                </a:cubicBezTo>
                <a:cubicBezTo>
                  <a:pt x="9062114" y="1919784"/>
                  <a:pt x="9089409" y="1876566"/>
                  <a:pt x="9096233" y="1810602"/>
                </a:cubicBezTo>
                <a:cubicBezTo>
                  <a:pt x="9103057" y="1744638"/>
                  <a:pt x="9103057" y="1669575"/>
                  <a:pt x="9096233" y="1592238"/>
                </a:cubicBezTo>
                <a:cubicBezTo>
                  <a:pt x="9089409" y="1514901"/>
                  <a:pt x="9066663" y="1412543"/>
                  <a:pt x="9055290" y="1346579"/>
                </a:cubicBezTo>
                <a:cubicBezTo>
                  <a:pt x="9043917" y="1280615"/>
                  <a:pt x="9066663" y="1239671"/>
                  <a:pt x="9027994" y="1196453"/>
                </a:cubicBezTo>
                <a:cubicBezTo>
                  <a:pt x="8989325" y="1153235"/>
                  <a:pt x="8905164" y="1105468"/>
                  <a:pt x="8823278" y="1087271"/>
                </a:cubicBezTo>
                <a:cubicBezTo>
                  <a:pt x="8741392" y="1069074"/>
                  <a:pt x="8623111" y="1084996"/>
                  <a:pt x="8536675" y="1087271"/>
                </a:cubicBezTo>
                <a:cubicBezTo>
                  <a:pt x="8450239" y="1089546"/>
                  <a:pt x="8304663" y="1100919"/>
                  <a:pt x="8304663" y="1100919"/>
                </a:cubicBezTo>
                <a:lnTo>
                  <a:pt x="7936174" y="1128214"/>
                </a:lnTo>
                <a:cubicBezTo>
                  <a:pt x="7838365" y="1132763"/>
                  <a:pt x="7804245" y="1125939"/>
                  <a:pt x="7717809" y="1128214"/>
                </a:cubicBezTo>
                <a:cubicBezTo>
                  <a:pt x="7631373" y="1130489"/>
                  <a:pt x="7483523" y="1112292"/>
                  <a:pt x="7417559" y="1141862"/>
                </a:cubicBezTo>
                <a:cubicBezTo>
                  <a:pt x="7351595" y="1171432"/>
                  <a:pt x="7387988" y="1269241"/>
                  <a:pt x="7322024" y="1305635"/>
                </a:cubicBezTo>
                <a:cubicBezTo>
                  <a:pt x="7256060" y="1342029"/>
                  <a:pt x="7112759" y="1351128"/>
                  <a:pt x="7021774" y="1360226"/>
                </a:cubicBezTo>
                <a:cubicBezTo>
                  <a:pt x="6930789" y="1369324"/>
                  <a:pt x="6871648" y="1373874"/>
                  <a:pt x="6776114" y="1360226"/>
                </a:cubicBezTo>
                <a:cubicBezTo>
                  <a:pt x="6680580" y="1346578"/>
                  <a:pt x="6532729" y="1305636"/>
                  <a:pt x="6448568" y="1278340"/>
                </a:cubicBezTo>
                <a:cubicBezTo>
                  <a:pt x="6364407" y="1251044"/>
                  <a:pt x="6293893" y="1241945"/>
                  <a:pt x="6271147" y="1196453"/>
                </a:cubicBezTo>
                <a:cubicBezTo>
                  <a:pt x="6248401" y="1150961"/>
                  <a:pt x="6314365" y="1055427"/>
                  <a:pt x="6312090" y="1005385"/>
                </a:cubicBezTo>
                <a:cubicBezTo>
                  <a:pt x="6309815" y="955343"/>
                  <a:pt x="6300717" y="918948"/>
                  <a:pt x="6257499" y="896202"/>
                </a:cubicBezTo>
                <a:cubicBezTo>
                  <a:pt x="6214281" y="873456"/>
                  <a:pt x="6116471" y="868907"/>
                  <a:pt x="6052782" y="868907"/>
                </a:cubicBezTo>
                <a:cubicBezTo>
                  <a:pt x="5989093" y="868907"/>
                  <a:pt x="5914030" y="878005"/>
                  <a:pt x="5875362" y="896202"/>
                </a:cubicBezTo>
                <a:cubicBezTo>
                  <a:pt x="5836694" y="914399"/>
                  <a:pt x="5857165" y="950793"/>
                  <a:pt x="5820771" y="978089"/>
                </a:cubicBezTo>
                <a:cubicBezTo>
                  <a:pt x="5784377" y="1005385"/>
                  <a:pt x="5729785" y="1041779"/>
                  <a:pt x="5656997" y="1059976"/>
                </a:cubicBezTo>
                <a:cubicBezTo>
                  <a:pt x="5584209" y="1078173"/>
                  <a:pt x="5477302" y="1082722"/>
                  <a:pt x="5384042" y="1087271"/>
                </a:cubicBezTo>
                <a:cubicBezTo>
                  <a:pt x="5290782" y="1091820"/>
                  <a:pt x="5097439" y="1087271"/>
                  <a:pt x="5097439" y="1087271"/>
                </a:cubicBezTo>
                <a:cubicBezTo>
                  <a:pt x="5008729" y="1087271"/>
                  <a:pt x="4920019" y="1073623"/>
                  <a:pt x="4851780" y="1087271"/>
                </a:cubicBezTo>
                <a:cubicBezTo>
                  <a:pt x="4783541" y="1100919"/>
                  <a:pt x="4758520" y="1155510"/>
                  <a:pt x="4688006" y="1169158"/>
                </a:cubicBezTo>
                <a:cubicBezTo>
                  <a:pt x="4617492" y="1182806"/>
                  <a:pt x="4508311" y="1180531"/>
                  <a:pt x="4428699" y="1169158"/>
                </a:cubicBezTo>
                <a:cubicBezTo>
                  <a:pt x="4349087" y="1157785"/>
                  <a:pt x="4292221" y="1123665"/>
                  <a:pt x="4210335" y="1100919"/>
                </a:cubicBezTo>
                <a:cubicBezTo>
                  <a:pt x="4128449" y="1078173"/>
                  <a:pt x="4001070" y="1057701"/>
                  <a:pt x="3937380" y="1032680"/>
                </a:cubicBezTo>
                <a:cubicBezTo>
                  <a:pt x="3873690" y="1007659"/>
                  <a:pt x="3855493" y="982639"/>
                  <a:pt x="3828197" y="950794"/>
                </a:cubicBezTo>
                <a:cubicBezTo>
                  <a:pt x="3800901" y="918949"/>
                  <a:pt x="3844119" y="866632"/>
                  <a:pt x="3773606" y="841611"/>
                </a:cubicBezTo>
                <a:cubicBezTo>
                  <a:pt x="3703093" y="816590"/>
                  <a:pt x="3489278" y="805217"/>
                  <a:pt x="3405117" y="800668"/>
                </a:cubicBezTo>
                <a:cubicBezTo>
                  <a:pt x="3320956" y="796119"/>
                  <a:pt x="3380096" y="812041"/>
                  <a:pt x="3268639" y="814316"/>
                </a:cubicBezTo>
                <a:cubicBezTo>
                  <a:pt x="3157182" y="816591"/>
                  <a:pt x="2736377" y="814316"/>
                  <a:pt x="2736377" y="814316"/>
                </a:cubicBezTo>
                <a:cubicBezTo>
                  <a:pt x="2622646" y="814316"/>
                  <a:pt x="2636293" y="798394"/>
                  <a:pt x="2586251" y="814316"/>
                </a:cubicBezTo>
                <a:cubicBezTo>
                  <a:pt x="2536209" y="830238"/>
                  <a:pt x="2490717" y="898477"/>
                  <a:pt x="2436126" y="909850"/>
                </a:cubicBezTo>
                <a:cubicBezTo>
                  <a:pt x="2381535" y="921223"/>
                  <a:pt x="2326944" y="896203"/>
                  <a:pt x="2258705" y="882555"/>
                </a:cubicBezTo>
                <a:cubicBezTo>
                  <a:pt x="2190466" y="868907"/>
                  <a:pt x="2129051" y="857534"/>
                  <a:pt x="2026693" y="827964"/>
                </a:cubicBezTo>
                <a:cubicBezTo>
                  <a:pt x="1924335" y="798394"/>
                  <a:pt x="1721893" y="739253"/>
                  <a:pt x="1644556" y="705134"/>
                </a:cubicBezTo>
                <a:cubicBezTo>
                  <a:pt x="1567219" y="671015"/>
                  <a:pt x="1605887" y="650542"/>
                  <a:pt x="1562669" y="623247"/>
                </a:cubicBezTo>
                <a:cubicBezTo>
                  <a:pt x="1519451" y="595952"/>
                  <a:pt x="1446663" y="568656"/>
                  <a:pt x="1385248" y="541361"/>
                </a:cubicBezTo>
                <a:cubicBezTo>
                  <a:pt x="1323833" y="514066"/>
                  <a:pt x="1237398" y="498143"/>
                  <a:pt x="1194180" y="459474"/>
                </a:cubicBezTo>
                <a:cubicBezTo>
                  <a:pt x="1150962" y="420805"/>
                  <a:pt x="1162335" y="348018"/>
                  <a:pt x="1125941" y="309349"/>
                </a:cubicBezTo>
                <a:cubicBezTo>
                  <a:pt x="1089547" y="270680"/>
                  <a:pt x="1032681" y="254757"/>
                  <a:pt x="975815" y="227462"/>
                </a:cubicBezTo>
                <a:cubicBezTo>
                  <a:pt x="918949" y="200167"/>
                  <a:pt x="830240" y="179695"/>
                  <a:pt x="784747" y="145576"/>
                </a:cubicBezTo>
                <a:cubicBezTo>
                  <a:pt x="739255" y="111457"/>
                  <a:pt x="757451" y="45492"/>
                  <a:pt x="702860" y="22746"/>
                </a:cubicBezTo>
                <a:cubicBezTo>
                  <a:pt x="648269" y="0"/>
                  <a:pt x="527713" y="9098"/>
                  <a:pt x="457200" y="9098"/>
                </a:cubicBezTo>
                <a:cubicBezTo>
                  <a:pt x="386687" y="9098"/>
                  <a:pt x="332096" y="6824"/>
                  <a:pt x="279780" y="22746"/>
                </a:cubicBezTo>
                <a:cubicBezTo>
                  <a:pt x="227464" y="38668"/>
                  <a:pt x="172872" y="81886"/>
                  <a:pt x="143302" y="104632"/>
                </a:cubicBezTo>
                <a:cubicBezTo>
                  <a:pt x="113732" y="127378"/>
                  <a:pt x="131929" y="147850"/>
                  <a:pt x="102359" y="159223"/>
                </a:cubicBezTo>
                <a:cubicBezTo>
                  <a:pt x="72789" y="170596"/>
                  <a:pt x="13648" y="113731"/>
                  <a:pt x="6824" y="186519"/>
                </a:cubicBezTo>
                <a:close/>
              </a:path>
            </a:pathLst>
          </a:custGeom>
          <a:solidFill>
            <a:schemeClr val="accent1">
              <a:alpha val="20000"/>
            </a:schemeClr>
          </a:solid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orma libre"/>
          <p:cNvSpPr/>
          <p:nvPr/>
        </p:nvSpPr>
        <p:spPr>
          <a:xfrm>
            <a:off x="3111690" y="3712191"/>
            <a:ext cx="4581099" cy="1781033"/>
          </a:xfrm>
          <a:custGeom>
            <a:avLst/>
            <a:gdLst>
              <a:gd name="connsiteX0" fmla="*/ 150125 w 4581099"/>
              <a:gd name="connsiteY0" fmla="*/ 1296537 h 1781033"/>
              <a:gd name="connsiteX1" fmla="*/ 245659 w 4581099"/>
              <a:gd name="connsiteY1" fmla="*/ 1105469 h 1781033"/>
              <a:gd name="connsiteX2" fmla="*/ 327546 w 4581099"/>
              <a:gd name="connsiteY2" fmla="*/ 818866 h 1781033"/>
              <a:gd name="connsiteX3" fmla="*/ 382137 w 4581099"/>
              <a:gd name="connsiteY3" fmla="*/ 586854 h 1781033"/>
              <a:gd name="connsiteX4" fmla="*/ 313898 w 4581099"/>
              <a:gd name="connsiteY4" fmla="*/ 395785 h 1781033"/>
              <a:gd name="connsiteX5" fmla="*/ 395785 w 4581099"/>
              <a:gd name="connsiteY5" fmla="*/ 204716 h 1781033"/>
              <a:gd name="connsiteX6" fmla="*/ 586853 w 4581099"/>
              <a:gd name="connsiteY6" fmla="*/ 163773 h 1781033"/>
              <a:gd name="connsiteX7" fmla="*/ 777922 w 4581099"/>
              <a:gd name="connsiteY7" fmla="*/ 122830 h 1781033"/>
              <a:gd name="connsiteX8" fmla="*/ 914400 w 4581099"/>
              <a:gd name="connsiteY8" fmla="*/ 218364 h 1781033"/>
              <a:gd name="connsiteX9" fmla="*/ 1037229 w 4581099"/>
              <a:gd name="connsiteY9" fmla="*/ 327546 h 1781033"/>
              <a:gd name="connsiteX10" fmla="*/ 1146411 w 4581099"/>
              <a:gd name="connsiteY10" fmla="*/ 368490 h 1781033"/>
              <a:gd name="connsiteX11" fmla="*/ 1132764 w 4581099"/>
              <a:gd name="connsiteY11" fmla="*/ 627797 h 1781033"/>
              <a:gd name="connsiteX12" fmla="*/ 1187355 w 4581099"/>
              <a:gd name="connsiteY12" fmla="*/ 873457 h 1781033"/>
              <a:gd name="connsiteX13" fmla="*/ 1269241 w 4581099"/>
              <a:gd name="connsiteY13" fmla="*/ 1064525 h 1781033"/>
              <a:gd name="connsiteX14" fmla="*/ 1460310 w 4581099"/>
              <a:gd name="connsiteY14" fmla="*/ 1160060 h 1781033"/>
              <a:gd name="connsiteX15" fmla="*/ 1651379 w 4581099"/>
              <a:gd name="connsiteY15" fmla="*/ 1173708 h 1781033"/>
              <a:gd name="connsiteX16" fmla="*/ 1787856 w 4581099"/>
              <a:gd name="connsiteY16" fmla="*/ 1173708 h 1781033"/>
              <a:gd name="connsiteX17" fmla="*/ 1937982 w 4581099"/>
              <a:gd name="connsiteY17" fmla="*/ 1105469 h 1781033"/>
              <a:gd name="connsiteX18" fmla="*/ 1978925 w 4581099"/>
              <a:gd name="connsiteY18" fmla="*/ 941696 h 1781033"/>
              <a:gd name="connsiteX19" fmla="*/ 2033516 w 4581099"/>
              <a:gd name="connsiteY19" fmla="*/ 818866 h 1781033"/>
              <a:gd name="connsiteX20" fmla="*/ 2224585 w 4581099"/>
              <a:gd name="connsiteY20" fmla="*/ 805218 h 1781033"/>
              <a:gd name="connsiteX21" fmla="*/ 2333767 w 4581099"/>
              <a:gd name="connsiteY21" fmla="*/ 736979 h 1781033"/>
              <a:gd name="connsiteX22" fmla="*/ 2470244 w 4581099"/>
              <a:gd name="connsiteY22" fmla="*/ 709684 h 1781033"/>
              <a:gd name="connsiteX23" fmla="*/ 2565779 w 4581099"/>
              <a:gd name="connsiteY23" fmla="*/ 682388 h 1781033"/>
              <a:gd name="connsiteX24" fmla="*/ 2634017 w 4581099"/>
              <a:gd name="connsiteY24" fmla="*/ 668740 h 1781033"/>
              <a:gd name="connsiteX25" fmla="*/ 2811438 w 4581099"/>
              <a:gd name="connsiteY25" fmla="*/ 668740 h 1781033"/>
              <a:gd name="connsiteX26" fmla="*/ 2879677 w 4581099"/>
              <a:gd name="connsiteY26" fmla="*/ 682388 h 1781033"/>
              <a:gd name="connsiteX27" fmla="*/ 3057098 w 4581099"/>
              <a:gd name="connsiteY27" fmla="*/ 736979 h 1781033"/>
              <a:gd name="connsiteX28" fmla="*/ 3084394 w 4581099"/>
              <a:gd name="connsiteY28" fmla="*/ 586854 h 1781033"/>
              <a:gd name="connsiteX29" fmla="*/ 3125337 w 4581099"/>
              <a:gd name="connsiteY29" fmla="*/ 436728 h 1781033"/>
              <a:gd name="connsiteX30" fmla="*/ 3125337 w 4581099"/>
              <a:gd name="connsiteY30" fmla="*/ 259308 h 1781033"/>
              <a:gd name="connsiteX31" fmla="*/ 3125337 w 4581099"/>
              <a:gd name="connsiteY31" fmla="*/ 122830 h 1781033"/>
              <a:gd name="connsiteX32" fmla="*/ 3179928 w 4581099"/>
              <a:gd name="connsiteY32" fmla="*/ 40943 h 1781033"/>
              <a:gd name="connsiteX33" fmla="*/ 3316406 w 4581099"/>
              <a:gd name="connsiteY33" fmla="*/ 0 h 1781033"/>
              <a:gd name="connsiteX34" fmla="*/ 3521122 w 4581099"/>
              <a:gd name="connsiteY34" fmla="*/ 40943 h 1781033"/>
              <a:gd name="connsiteX35" fmla="*/ 3643952 w 4581099"/>
              <a:gd name="connsiteY35" fmla="*/ 150125 h 1781033"/>
              <a:gd name="connsiteX36" fmla="*/ 3862316 w 4581099"/>
              <a:gd name="connsiteY36" fmla="*/ 313899 h 1781033"/>
              <a:gd name="connsiteX37" fmla="*/ 4012441 w 4581099"/>
              <a:gd name="connsiteY37" fmla="*/ 477672 h 1781033"/>
              <a:gd name="connsiteX38" fmla="*/ 4107976 w 4581099"/>
              <a:gd name="connsiteY38" fmla="*/ 586854 h 1781033"/>
              <a:gd name="connsiteX39" fmla="*/ 4258101 w 4581099"/>
              <a:gd name="connsiteY39" fmla="*/ 764275 h 1781033"/>
              <a:gd name="connsiteX40" fmla="*/ 4353635 w 4581099"/>
              <a:gd name="connsiteY40" fmla="*/ 846161 h 1781033"/>
              <a:gd name="connsiteX41" fmla="*/ 4449170 w 4581099"/>
              <a:gd name="connsiteY41" fmla="*/ 928048 h 1781033"/>
              <a:gd name="connsiteX42" fmla="*/ 4503761 w 4581099"/>
              <a:gd name="connsiteY42" fmla="*/ 968991 h 1781033"/>
              <a:gd name="connsiteX43" fmla="*/ 4544704 w 4581099"/>
              <a:gd name="connsiteY43" fmla="*/ 1050878 h 1781033"/>
              <a:gd name="connsiteX44" fmla="*/ 4572000 w 4581099"/>
              <a:gd name="connsiteY44" fmla="*/ 1201003 h 1781033"/>
              <a:gd name="connsiteX45" fmla="*/ 4490113 w 4581099"/>
              <a:gd name="connsiteY45" fmla="*/ 1310185 h 1781033"/>
              <a:gd name="connsiteX46" fmla="*/ 4299044 w 4581099"/>
              <a:gd name="connsiteY46" fmla="*/ 1337481 h 1781033"/>
              <a:gd name="connsiteX47" fmla="*/ 3998794 w 4581099"/>
              <a:gd name="connsiteY47" fmla="*/ 1337481 h 1781033"/>
              <a:gd name="connsiteX48" fmla="*/ 3835020 w 4581099"/>
              <a:gd name="connsiteY48" fmla="*/ 1337481 h 1781033"/>
              <a:gd name="connsiteX49" fmla="*/ 3616656 w 4581099"/>
              <a:gd name="connsiteY49" fmla="*/ 1337481 h 1781033"/>
              <a:gd name="connsiteX50" fmla="*/ 3316406 w 4581099"/>
              <a:gd name="connsiteY50" fmla="*/ 1337481 h 1781033"/>
              <a:gd name="connsiteX51" fmla="*/ 3234519 w 4581099"/>
              <a:gd name="connsiteY51" fmla="*/ 1378424 h 1781033"/>
              <a:gd name="connsiteX52" fmla="*/ 3084394 w 4581099"/>
              <a:gd name="connsiteY52" fmla="*/ 1433015 h 1781033"/>
              <a:gd name="connsiteX53" fmla="*/ 2879677 w 4581099"/>
              <a:gd name="connsiteY53" fmla="*/ 1433015 h 1781033"/>
              <a:gd name="connsiteX54" fmla="*/ 2729552 w 4581099"/>
              <a:gd name="connsiteY54" fmla="*/ 1446663 h 1781033"/>
              <a:gd name="connsiteX55" fmla="*/ 2634017 w 4581099"/>
              <a:gd name="connsiteY55" fmla="*/ 1473958 h 1781033"/>
              <a:gd name="connsiteX56" fmla="*/ 2483892 w 4581099"/>
              <a:gd name="connsiteY56" fmla="*/ 1514902 h 1781033"/>
              <a:gd name="connsiteX57" fmla="*/ 2224585 w 4581099"/>
              <a:gd name="connsiteY57" fmla="*/ 1569493 h 1781033"/>
              <a:gd name="connsiteX58" fmla="*/ 2033516 w 4581099"/>
              <a:gd name="connsiteY58" fmla="*/ 1596788 h 1781033"/>
              <a:gd name="connsiteX59" fmla="*/ 1883391 w 4581099"/>
              <a:gd name="connsiteY59" fmla="*/ 1569493 h 1781033"/>
              <a:gd name="connsiteX60" fmla="*/ 1787856 w 4581099"/>
              <a:gd name="connsiteY60" fmla="*/ 1569493 h 1781033"/>
              <a:gd name="connsiteX61" fmla="*/ 1665026 w 4581099"/>
              <a:gd name="connsiteY61" fmla="*/ 1569493 h 1781033"/>
              <a:gd name="connsiteX62" fmla="*/ 1487606 w 4581099"/>
              <a:gd name="connsiteY62" fmla="*/ 1624084 h 1781033"/>
              <a:gd name="connsiteX63" fmla="*/ 1337480 w 4581099"/>
              <a:gd name="connsiteY63" fmla="*/ 1637731 h 1781033"/>
              <a:gd name="connsiteX64" fmla="*/ 1187355 w 4581099"/>
              <a:gd name="connsiteY64" fmla="*/ 1596788 h 1781033"/>
              <a:gd name="connsiteX65" fmla="*/ 1064525 w 4581099"/>
              <a:gd name="connsiteY65" fmla="*/ 1596788 h 1781033"/>
              <a:gd name="connsiteX66" fmla="*/ 887104 w 4581099"/>
              <a:gd name="connsiteY66" fmla="*/ 1596788 h 1781033"/>
              <a:gd name="connsiteX67" fmla="*/ 750626 w 4581099"/>
              <a:gd name="connsiteY67" fmla="*/ 1665027 h 1781033"/>
              <a:gd name="connsiteX68" fmla="*/ 614149 w 4581099"/>
              <a:gd name="connsiteY68" fmla="*/ 1719618 h 1781033"/>
              <a:gd name="connsiteX69" fmla="*/ 477671 w 4581099"/>
              <a:gd name="connsiteY69" fmla="*/ 1746913 h 1781033"/>
              <a:gd name="connsiteX70" fmla="*/ 313898 w 4581099"/>
              <a:gd name="connsiteY70" fmla="*/ 1774209 h 1781033"/>
              <a:gd name="connsiteX71" fmla="*/ 95534 w 4581099"/>
              <a:gd name="connsiteY71" fmla="*/ 1774209 h 1781033"/>
              <a:gd name="connsiteX72" fmla="*/ 0 w 4581099"/>
              <a:gd name="connsiteY72" fmla="*/ 1733266 h 1781033"/>
              <a:gd name="connsiteX73" fmla="*/ 95534 w 4581099"/>
              <a:gd name="connsiteY73" fmla="*/ 1610436 h 1781033"/>
              <a:gd name="connsiteX74" fmla="*/ 122829 w 4581099"/>
              <a:gd name="connsiteY74" fmla="*/ 1473958 h 1781033"/>
              <a:gd name="connsiteX75" fmla="*/ 150125 w 4581099"/>
              <a:gd name="connsiteY75" fmla="*/ 1392072 h 1781033"/>
              <a:gd name="connsiteX76" fmla="*/ 191068 w 4581099"/>
              <a:gd name="connsiteY76" fmla="*/ 1255594 h 178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581099" h="1781033">
                <a:moveTo>
                  <a:pt x="150125" y="1296537"/>
                </a:moveTo>
                <a:cubicBezTo>
                  <a:pt x="183107" y="1240809"/>
                  <a:pt x="216089" y="1185081"/>
                  <a:pt x="245659" y="1105469"/>
                </a:cubicBezTo>
                <a:cubicBezTo>
                  <a:pt x="275229" y="1025857"/>
                  <a:pt x="304800" y="905302"/>
                  <a:pt x="327546" y="818866"/>
                </a:cubicBezTo>
                <a:cubicBezTo>
                  <a:pt x="350292" y="732430"/>
                  <a:pt x="384412" y="657367"/>
                  <a:pt x="382137" y="586854"/>
                </a:cubicBezTo>
                <a:cubicBezTo>
                  <a:pt x="379862" y="516341"/>
                  <a:pt x="311623" y="459475"/>
                  <a:pt x="313898" y="395785"/>
                </a:cubicBezTo>
                <a:cubicBezTo>
                  <a:pt x="316173" y="332095"/>
                  <a:pt x="350293" y="243385"/>
                  <a:pt x="395785" y="204716"/>
                </a:cubicBezTo>
                <a:cubicBezTo>
                  <a:pt x="441277" y="166047"/>
                  <a:pt x="586853" y="163773"/>
                  <a:pt x="586853" y="163773"/>
                </a:cubicBezTo>
                <a:cubicBezTo>
                  <a:pt x="650542" y="150125"/>
                  <a:pt x="723331" y="113732"/>
                  <a:pt x="777922" y="122830"/>
                </a:cubicBezTo>
                <a:cubicBezTo>
                  <a:pt x="832513" y="131928"/>
                  <a:pt x="871182" y="184245"/>
                  <a:pt x="914400" y="218364"/>
                </a:cubicBezTo>
                <a:cubicBezTo>
                  <a:pt x="957618" y="252483"/>
                  <a:pt x="998561" y="302525"/>
                  <a:pt x="1037229" y="327546"/>
                </a:cubicBezTo>
                <a:cubicBezTo>
                  <a:pt x="1075898" y="352567"/>
                  <a:pt x="1130489" y="318448"/>
                  <a:pt x="1146411" y="368490"/>
                </a:cubicBezTo>
                <a:cubicBezTo>
                  <a:pt x="1162333" y="418532"/>
                  <a:pt x="1125940" y="543636"/>
                  <a:pt x="1132764" y="627797"/>
                </a:cubicBezTo>
                <a:cubicBezTo>
                  <a:pt x="1139588" y="711958"/>
                  <a:pt x="1164609" y="800669"/>
                  <a:pt x="1187355" y="873457"/>
                </a:cubicBezTo>
                <a:cubicBezTo>
                  <a:pt x="1210101" y="946245"/>
                  <a:pt x="1223748" y="1016758"/>
                  <a:pt x="1269241" y="1064525"/>
                </a:cubicBezTo>
                <a:cubicBezTo>
                  <a:pt x="1314734" y="1112292"/>
                  <a:pt x="1396620" y="1141863"/>
                  <a:pt x="1460310" y="1160060"/>
                </a:cubicBezTo>
                <a:cubicBezTo>
                  <a:pt x="1524000" y="1178257"/>
                  <a:pt x="1596788" y="1171433"/>
                  <a:pt x="1651379" y="1173708"/>
                </a:cubicBezTo>
                <a:cubicBezTo>
                  <a:pt x="1705970" y="1175983"/>
                  <a:pt x="1740089" y="1185081"/>
                  <a:pt x="1787856" y="1173708"/>
                </a:cubicBezTo>
                <a:cubicBezTo>
                  <a:pt x="1835623" y="1162335"/>
                  <a:pt x="1906137" y="1144138"/>
                  <a:pt x="1937982" y="1105469"/>
                </a:cubicBezTo>
                <a:cubicBezTo>
                  <a:pt x="1969827" y="1066800"/>
                  <a:pt x="1963003" y="989463"/>
                  <a:pt x="1978925" y="941696"/>
                </a:cubicBezTo>
                <a:cubicBezTo>
                  <a:pt x="1994847" y="893929"/>
                  <a:pt x="1992573" y="841612"/>
                  <a:pt x="2033516" y="818866"/>
                </a:cubicBezTo>
                <a:cubicBezTo>
                  <a:pt x="2074459" y="796120"/>
                  <a:pt x="2174543" y="818866"/>
                  <a:pt x="2224585" y="805218"/>
                </a:cubicBezTo>
                <a:cubicBezTo>
                  <a:pt x="2274627" y="791570"/>
                  <a:pt x="2292824" y="752901"/>
                  <a:pt x="2333767" y="736979"/>
                </a:cubicBezTo>
                <a:cubicBezTo>
                  <a:pt x="2374710" y="721057"/>
                  <a:pt x="2431575" y="718782"/>
                  <a:pt x="2470244" y="709684"/>
                </a:cubicBezTo>
                <a:cubicBezTo>
                  <a:pt x="2508913" y="700586"/>
                  <a:pt x="2538484" y="689212"/>
                  <a:pt x="2565779" y="682388"/>
                </a:cubicBezTo>
                <a:cubicBezTo>
                  <a:pt x="2593074" y="675564"/>
                  <a:pt x="2593074" y="671015"/>
                  <a:pt x="2634017" y="668740"/>
                </a:cubicBezTo>
                <a:cubicBezTo>
                  <a:pt x="2674960" y="666465"/>
                  <a:pt x="2770495" y="666465"/>
                  <a:pt x="2811438" y="668740"/>
                </a:cubicBezTo>
                <a:cubicBezTo>
                  <a:pt x="2852381" y="671015"/>
                  <a:pt x="2838734" y="671015"/>
                  <a:pt x="2879677" y="682388"/>
                </a:cubicBezTo>
                <a:cubicBezTo>
                  <a:pt x="2920620" y="693761"/>
                  <a:pt x="3022979" y="752901"/>
                  <a:pt x="3057098" y="736979"/>
                </a:cubicBezTo>
                <a:cubicBezTo>
                  <a:pt x="3091217" y="721057"/>
                  <a:pt x="3073021" y="636896"/>
                  <a:pt x="3084394" y="586854"/>
                </a:cubicBezTo>
                <a:cubicBezTo>
                  <a:pt x="3095767" y="536812"/>
                  <a:pt x="3118513" y="491319"/>
                  <a:pt x="3125337" y="436728"/>
                </a:cubicBezTo>
                <a:cubicBezTo>
                  <a:pt x="3132161" y="382137"/>
                  <a:pt x="3125337" y="259308"/>
                  <a:pt x="3125337" y="259308"/>
                </a:cubicBezTo>
                <a:cubicBezTo>
                  <a:pt x="3125337" y="206992"/>
                  <a:pt x="3116239" y="159224"/>
                  <a:pt x="3125337" y="122830"/>
                </a:cubicBezTo>
                <a:cubicBezTo>
                  <a:pt x="3134436" y="86436"/>
                  <a:pt x="3148083" y="61415"/>
                  <a:pt x="3179928" y="40943"/>
                </a:cubicBezTo>
                <a:cubicBezTo>
                  <a:pt x="3211773" y="20471"/>
                  <a:pt x="3259540" y="0"/>
                  <a:pt x="3316406" y="0"/>
                </a:cubicBezTo>
                <a:cubicBezTo>
                  <a:pt x="3373272" y="0"/>
                  <a:pt x="3466531" y="15922"/>
                  <a:pt x="3521122" y="40943"/>
                </a:cubicBezTo>
                <a:cubicBezTo>
                  <a:pt x="3575713" y="65964"/>
                  <a:pt x="3587086" y="104632"/>
                  <a:pt x="3643952" y="150125"/>
                </a:cubicBezTo>
                <a:cubicBezTo>
                  <a:pt x="3700818" y="195618"/>
                  <a:pt x="3800901" y="259308"/>
                  <a:pt x="3862316" y="313899"/>
                </a:cubicBezTo>
                <a:cubicBezTo>
                  <a:pt x="3923731" y="368490"/>
                  <a:pt x="3971498" y="432180"/>
                  <a:pt x="4012441" y="477672"/>
                </a:cubicBezTo>
                <a:cubicBezTo>
                  <a:pt x="4053384" y="523164"/>
                  <a:pt x="4067033" y="539087"/>
                  <a:pt x="4107976" y="586854"/>
                </a:cubicBezTo>
                <a:cubicBezTo>
                  <a:pt x="4148919" y="634621"/>
                  <a:pt x="4217158" y="721057"/>
                  <a:pt x="4258101" y="764275"/>
                </a:cubicBezTo>
                <a:cubicBezTo>
                  <a:pt x="4299044" y="807493"/>
                  <a:pt x="4353635" y="846161"/>
                  <a:pt x="4353635" y="846161"/>
                </a:cubicBezTo>
                <a:cubicBezTo>
                  <a:pt x="4385480" y="873457"/>
                  <a:pt x="4424149" y="907576"/>
                  <a:pt x="4449170" y="928048"/>
                </a:cubicBezTo>
                <a:cubicBezTo>
                  <a:pt x="4474191" y="948520"/>
                  <a:pt x="4487839" y="948519"/>
                  <a:pt x="4503761" y="968991"/>
                </a:cubicBezTo>
                <a:cubicBezTo>
                  <a:pt x="4519683" y="989463"/>
                  <a:pt x="4533331" y="1012209"/>
                  <a:pt x="4544704" y="1050878"/>
                </a:cubicBezTo>
                <a:cubicBezTo>
                  <a:pt x="4556077" y="1089547"/>
                  <a:pt x="4581099" y="1157785"/>
                  <a:pt x="4572000" y="1201003"/>
                </a:cubicBezTo>
                <a:cubicBezTo>
                  <a:pt x="4562901" y="1244221"/>
                  <a:pt x="4535606" y="1287439"/>
                  <a:pt x="4490113" y="1310185"/>
                </a:cubicBezTo>
                <a:cubicBezTo>
                  <a:pt x="4444620" y="1332931"/>
                  <a:pt x="4380930" y="1332932"/>
                  <a:pt x="4299044" y="1337481"/>
                </a:cubicBezTo>
                <a:cubicBezTo>
                  <a:pt x="4217158" y="1342030"/>
                  <a:pt x="3998794" y="1337481"/>
                  <a:pt x="3998794" y="1337481"/>
                </a:cubicBezTo>
                <a:lnTo>
                  <a:pt x="3835020" y="1337481"/>
                </a:lnTo>
                <a:lnTo>
                  <a:pt x="3616656" y="1337481"/>
                </a:lnTo>
                <a:cubicBezTo>
                  <a:pt x="3530220" y="1337481"/>
                  <a:pt x="3380096" y="1330657"/>
                  <a:pt x="3316406" y="1337481"/>
                </a:cubicBezTo>
                <a:cubicBezTo>
                  <a:pt x="3252716" y="1344305"/>
                  <a:pt x="3273188" y="1362502"/>
                  <a:pt x="3234519" y="1378424"/>
                </a:cubicBezTo>
                <a:cubicBezTo>
                  <a:pt x="3195850" y="1394346"/>
                  <a:pt x="3143534" y="1423917"/>
                  <a:pt x="3084394" y="1433015"/>
                </a:cubicBezTo>
                <a:cubicBezTo>
                  <a:pt x="3025254" y="1442113"/>
                  <a:pt x="2938817" y="1430740"/>
                  <a:pt x="2879677" y="1433015"/>
                </a:cubicBezTo>
                <a:cubicBezTo>
                  <a:pt x="2820537" y="1435290"/>
                  <a:pt x="2770495" y="1439839"/>
                  <a:pt x="2729552" y="1446663"/>
                </a:cubicBezTo>
                <a:cubicBezTo>
                  <a:pt x="2688609" y="1453487"/>
                  <a:pt x="2634017" y="1473958"/>
                  <a:pt x="2634017" y="1473958"/>
                </a:cubicBezTo>
                <a:cubicBezTo>
                  <a:pt x="2593074" y="1485331"/>
                  <a:pt x="2552131" y="1498980"/>
                  <a:pt x="2483892" y="1514902"/>
                </a:cubicBezTo>
                <a:cubicBezTo>
                  <a:pt x="2415653" y="1530824"/>
                  <a:pt x="2299648" y="1555845"/>
                  <a:pt x="2224585" y="1569493"/>
                </a:cubicBezTo>
                <a:cubicBezTo>
                  <a:pt x="2149522" y="1583141"/>
                  <a:pt x="2090382" y="1596788"/>
                  <a:pt x="2033516" y="1596788"/>
                </a:cubicBezTo>
                <a:cubicBezTo>
                  <a:pt x="1976650" y="1596788"/>
                  <a:pt x="1924334" y="1574042"/>
                  <a:pt x="1883391" y="1569493"/>
                </a:cubicBezTo>
                <a:cubicBezTo>
                  <a:pt x="1842448" y="1564944"/>
                  <a:pt x="1787856" y="1569493"/>
                  <a:pt x="1787856" y="1569493"/>
                </a:cubicBezTo>
                <a:cubicBezTo>
                  <a:pt x="1751462" y="1569493"/>
                  <a:pt x="1715068" y="1560395"/>
                  <a:pt x="1665026" y="1569493"/>
                </a:cubicBezTo>
                <a:cubicBezTo>
                  <a:pt x="1614984" y="1578592"/>
                  <a:pt x="1542197" y="1612711"/>
                  <a:pt x="1487606" y="1624084"/>
                </a:cubicBezTo>
                <a:cubicBezTo>
                  <a:pt x="1433015" y="1635457"/>
                  <a:pt x="1387522" y="1642280"/>
                  <a:pt x="1337480" y="1637731"/>
                </a:cubicBezTo>
                <a:cubicBezTo>
                  <a:pt x="1287438" y="1633182"/>
                  <a:pt x="1232848" y="1603612"/>
                  <a:pt x="1187355" y="1596788"/>
                </a:cubicBezTo>
                <a:cubicBezTo>
                  <a:pt x="1141863" y="1589964"/>
                  <a:pt x="1064525" y="1596788"/>
                  <a:pt x="1064525" y="1596788"/>
                </a:cubicBezTo>
                <a:cubicBezTo>
                  <a:pt x="1014483" y="1596788"/>
                  <a:pt x="939420" y="1585415"/>
                  <a:pt x="887104" y="1596788"/>
                </a:cubicBezTo>
                <a:cubicBezTo>
                  <a:pt x="834788" y="1608161"/>
                  <a:pt x="796119" y="1644555"/>
                  <a:pt x="750626" y="1665027"/>
                </a:cubicBezTo>
                <a:cubicBezTo>
                  <a:pt x="705133" y="1685499"/>
                  <a:pt x="659642" y="1705970"/>
                  <a:pt x="614149" y="1719618"/>
                </a:cubicBezTo>
                <a:cubicBezTo>
                  <a:pt x="568657" y="1733266"/>
                  <a:pt x="527713" y="1737815"/>
                  <a:pt x="477671" y="1746913"/>
                </a:cubicBezTo>
                <a:cubicBezTo>
                  <a:pt x="427629" y="1756012"/>
                  <a:pt x="377587" y="1769660"/>
                  <a:pt x="313898" y="1774209"/>
                </a:cubicBezTo>
                <a:cubicBezTo>
                  <a:pt x="250209" y="1778758"/>
                  <a:pt x="147850" y="1781033"/>
                  <a:pt x="95534" y="1774209"/>
                </a:cubicBezTo>
                <a:cubicBezTo>
                  <a:pt x="43218" y="1767385"/>
                  <a:pt x="0" y="1760561"/>
                  <a:pt x="0" y="1733266"/>
                </a:cubicBezTo>
                <a:cubicBezTo>
                  <a:pt x="0" y="1705971"/>
                  <a:pt x="75063" y="1653654"/>
                  <a:pt x="95534" y="1610436"/>
                </a:cubicBezTo>
                <a:cubicBezTo>
                  <a:pt x="116005" y="1567218"/>
                  <a:pt x="113731" y="1510352"/>
                  <a:pt x="122829" y="1473958"/>
                </a:cubicBezTo>
                <a:cubicBezTo>
                  <a:pt x="131927" y="1437564"/>
                  <a:pt x="138752" y="1428466"/>
                  <a:pt x="150125" y="1392072"/>
                </a:cubicBezTo>
                <a:cubicBezTo>
                  <a:pt x="161498" y="1355678"/>
                  <a:pt x="176283" y="1305636"/>
                  <a:pt x="191068" y="1255594"/>
                </a:cubicBezTo>
              </a:path>
            </a:pathLst>
          </a:custGeom>
          <a:solidFill>
            <a:schemeClr val="accent1">
              <a:alpha val="33000"/>
            </a:schemeClr>
          </a:solidFill>
          <a:ln w="412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0643"/>
                                        </p:tgtEl>
                                        <p:attrNameLst>
                                          <p:attrName>style.visibility</p:attrName>
                                        </p:attrNameLst>
                                      </p:cBhvr>
                                      <p:to>
                                        <p:strVal val="visible"/>
                                      </p:to>
                                    </p:set>
                                    <p:animEffect transition="in" filter="dissolve">
                                      <p:cBhvr>
                                        <p:cTn id="7" dur="500"/>
                                        <p:tgtEl>
                                          <p:spTgt spid="2406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p:cNvPicPr>
            <a:picLocks noGrp="1" noChangeAspect="1" noChangeArrowheads="1"/>
          </p:cNvPicPr>
          <p:nvPr>
            <p:ph/>
          </p:nvPr>
        </p:nvPicPr>
        <p:blipFill>
          <a:blip r:embed="rId2" cstate="print"/>
          <a:stretch>
            <a:fillRect/>
          </a:stretch>
        </p:blipFill>
        <p:spPr>
          <a:xfrm>
            <a:off x="0" y="0"/>
            <a:ext cx="9144000" cy="6904649"/>
          </a:xfrm>
        </p:spPr>
      </p:pic>
      <p:sp>
        <p:nvSpPr>
          <p:cNvPr id="25603" name="Text Box 3"/>
          <p:cNvSpPr txBox="1">
            <a:spLocks noChangeArrowheads="1"/>
          </p:cNvSpPr>
          <p:nvPr/>
        </p:nvSpPr>
        <p:spPr bwMode="auto">
          <a:xfrm>
            <a:off x="3995738" y="3213100"/>
            <a:ext cx="1512887" cy="579438"/>
          </a:xfrm>
          <a:prstGeom prst="rect">
            <a:avLst/>
          </a:prstGeom>
          <a:noFill/>
          <a:ln w="9525">
            <a:noFill/>
            <a:miter lim="800000"/>
            <a:headEnd/>
            <a:tailEnd/>
          </a:ln>
        </p:spPr>
        <p:txBody>
          <a:bodyPr>
            <a:spAutoFit/>
          </a:bodyPr>
          <a:lstStyle/>
          <a:p>
            <a:pPr>
              <a:spcBef>
                <a:spcPct val="50000"/>
              </a:spcBef>
            </a:pPr>
            <a:r>
              <a:rPr lang="es-ES" sz="3200" b="1"/>
              <a:t>UMF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dissolve">
                                      <p:cBhvr>
                                        <p:cTn id="7"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Grp="1" noChangeAspect="1" noChangeArrowheads="1"/>
          </p:cNvPicPr>
          <p:nvPr>
            <p:ph idx="1"/>
          </p:nvPr>
        </p:nvPicPr>
        <p:blipFill>
          <a:blip r:embed="rId2" cstate="print"/>
          <a:srcRect/>
          <a:stretch>
            <a:fillRect/>
          </a:stretch>
        </p:blipFill>
        <p:spPr>
          <a:xfrm>
            <a:off x="0" y="-1588"/>
            <a:ext cx="9144000" cy="68595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2" name="Picture 4"/>
          <p:cNvPicPr>
            <a:picLocks noGrp="1" noChangeAspect="1" noChangeArrowheads="1"/>
          </p:cNvPicPr>
          <p:nvPr>
            <p:ph/>
          </p:nvPr>
        </p:nvPicPr>
        <p:blipFill>
          <a:blip r:embed="rId2" cstate="print"/>
          <a:stretch>
            <a:fillRect/>
          </a:stretch>
        </p:blipFill>
        <p:spPr>
          <a:xfrm>
            <a:off x="1143020" y="381000"/>
            <a:ext cx="6857959" cy="5715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5572"/>
                                        </p:tgtEl>
                                        <p:attrNameLst>
                                          <p:attrName>style.visibility</p:attrName>
                                        </p:attrNameLst>
                                      </p:cBhvr>
                                      <p:to>
                                        <p:strVal val="visible"/>
                                      </p:to>
                                    </p:set>
                                    <p:animEffect transition="in" filter="dissolve">
                                      <p:cBhvr>
                                        <p:cTn id="7" dur="500"/>
                                        <p:tgtEl>
                                          <p:spTgt spid="365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8" name="Picture 4"/>
          <p:cNvPicPr>
            <a:picLocks noGrp="1" noChangeAspect="1" noChangeArrowheads="1"/>
          </p:cNvPicPr>
          <p:nvPr>
            <p:ph/>
          </p:nvPr>
        </p:nvPicPr>
        <p:blipFill>
          <a:blip r:embed="rId2" cstate="print"/>
          <a:stretch>
            <a:fillRect/>
          </a:stretch>
        </p:blipFill>
        <p:spPr>
          <a:xfrm>
            <a:off x="930405" y="381000"/>
            <a:ext cx="7283189" cy="5715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4548"/>
                                        </p:tgtEl>
                                        <p:attrNameLst>
                                          <p:attrName>style.visibility</p:attrName>
                                        </p:attrNameLst>
                                      </p:cBhvr>
                                      <p:to>
                                        <p:strVal val="visible"/>
                                      </p:to>
                                    </p:set>
                                    <p:animEffect transition="in" filter="dissolve">
                                      <p:cBhvr>
                                        <p:cTn id="7" dur="500"/>
                                        <p:tgtEl>
                                          <p:spTgt spid="364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rganization Chart 2"/>
          <p:cNvGraphicFramePr>
            <a:graphicFrameLocks/>
          </p:cNvGraphicFramePr>
          <p:nvPr/>
        </p:nvGraphicFramePr>
        <p:xfrm>
          <a:off x="0" y="188913"/>
          <a:ext cx="9144000" cy="6669087"/>
        </p:xfrm>
        <a:graphic>
          <a:graphicData uri="http://schemas.openxmlformats.org/drawingml/2006/compatibility">
            <com:legacyDrawing xmlns:com="http://schemas.openxmlformats.org/drawingml/2006/compatibility" spid="_x0000_s2050"/>
          </a:graphicData>
        </a:graphic>
      </p:graphicFrame>
      <p:sp>
        <p:nvSpPr>
          <p:cNvPr id="2110" name="Line 32"/>
          <p:cNvSpPr>
            <a:spLocks noChangeShapeType="1"/>
          </p:cNvSpPr>
          <p:nvPr/>
        </p:nvSpPr>
        <p:spPr bwMode="auto">
          <a:xfrm flipH="1">
            <a:off x="6372225" y="4868863"/>
            <a:ext cx="936625" cy="0"/>
          </a:xfrm>
          <a:prstGeom prst="line">
            <a:avLst/>
          </a:prstGeom>
          <a:noFill/>
          <a:ln w="38100">
            <a:solidFill>
              <a:schemeClr val="tx1"/>
            </a:solidFill>
            <a:round/>
            <a:headEnd/>
            <a:tailEnd type="triangle" w="med" len="med"/>
          </a:ln>
        </p:spPr>
        <p:txBody>
          <a:bodyPr/>
          <a:lstStyle/>
          <a:p>
            <a:endParaRPr lang="es-ES"/>
          </a:p>
        </p:txBody>
      </p:sp>
      <p:sp>
        <p:nvSpPr>
          <p:cNvPr id="2111" name="Line 33"/>
          <p:cNvSpPr>
            <a:spLocks noChangeShapeType="1"/>
          </p:cNvSpPr>
          <p:nvPr/>
        </p:nvSpPr>
        <p:spPr bwMode="auto">
          <a:xfrm flipH="1" flipV="1">
            <a:off x="6372225" y="836613"/>
            <a:ext cx="0" cy="4032250"/>
          </a:xfrm>
          <a:prstGeom prst="line">
            <a:avLst/>
          </a:prstGeom>
          <a:noFill/>
          <a:ln w="38100">
            <a:solidFill>
              <a:schemeClr val="tx1"/>
            </a:solidFill>
            <a:round/>
            <a:headEnd/>
            <a:tailEnd type="triangle" w="med" len="med"/>
          </a:ln>
        </p:spPr>
        <p:txBody>
          <a:bodyPr/>
          <a:lstStyle/>
          <a:p>
            <a:endParaRPr lang="es-ES"/>
          </a:p>
        </p:txBody>
      </p:sp>
      <p:sp>
        <p:nvSpPr>
          <p:cNvPr id="2112" name="Line 34"/>
          <p:cNvSpPr>
            <a:spLocks noChangeShapeType="1"/>
          </p:cNvSpPr>
          <p:nvPr/>
        </p:nvSpPr>
        <p:spPr bwMode="auto">
          <a:xfrm flipH="1">
            <a:off x="5292725" y="908050"/>
            <a:ext cx="1079500" cy="0"/>
          </a:xfrm>
          <a:prstGeom prst="line">
            <a:avLst/>
          </a:prstGeom>
          <a:noFill/>
          <a:ln w="38100">
            <a:solidFill>
              <a:schemeClr val="tx1"/>
            </a:solidFill>
            <a:round/>
            <a:headEnd/>
            <a:tailEnd type="triangle" w="med" len="med"/>
          </a:ln>
        </p:spPr>
        <p:txBody>
          <a:bodyPr/>
          <a:lstStyle/>
          <a:p>
            <a:endParaRPr lang="es-ES"/>
          </a:p>
        </p:txBody>
      </p:sp>
      <p:graphicFrame>
        <p:nvGraphicFramePr>
          <p:cNvPr id="2080" name="Organization Chart 35"/>
          <p:cNvGraphicFramePr>
            <a:graphicFrameLocks/>
          </p:cNvGraphicFramePr>
          <p:nvPr/>
        </p:nvGraphicFramePr>
        <p:xfrm>
          <a:off x="0" y="188913"/>
          <a:ext cx="9144000" cy="6669087"/>
        </p:xfrm>
        <a:graphic>
          <a:graphicData uri="http://schemas.openxmlformats.org/drawingml/2006/compatibility">
            <com:legacyDrawing xmlns:com="http://schemas.openxmlformats.org/drawingml/2006/compatibility" spid="_x0000_s2080"/>
          </a:graphicData>
        </a:graphic>
      </p:graphicFrame>
      <p:sp>
        <p:nvSpPr>
          <p:cNvPr id="2113" name="Line 65"/>
          <p:cNvSpPr>
            <a:spLocks noChangeShapeType="1"/>
          </p:cNvSpPr>
          <p:nvPr/>
        </p:nvSpPr>
        <p:spPr bwMode="auto">
          <a:xfrm flipH="1">
            <a:off x="6372225" y="4868863"/>
            <a:ext cx="936625" cy="0"/>
          </a:xfrm>
          <a:prstGeom prst="line">
            <a:avLst/>
          </a:prstGeom>
          <a:noFill/>
          <a:ln w="38100">
            <a:solidFill>
              <a:schemeClr val="tx1"/>
            </a:solidFill>
            <a:round/>
            <a:headEnd/>
            <a:tailEnd type="triangle" w="med" len="med"/>
          </a:ln>
        </p:spPr>
        <p:txBody>
          <a:bodyPr/>
          <a:lstStyle/>
          <a:p>
            <a:endParaRPr lang="es-ES"/>
          </a:p>
        </p:txBody>
      </p:sp>
      <p:sp>
        <p:nvSpPr>
          <p:cNvPr id="2114" name="Line 66"/>
          <p:cNvSpPr>
            <a:spLocks noChangeShapeType="1"/>
          </p:cNvSpPr>
          <p:nvPr/>
        </p:nvSpPr>
        <p:spPr bwMode="auto">
          <a:xfrm flipH="1" flipV="1">
            <a:off x="6372225" y="836613"/>
            <a:ext cx="0" cy="4032250"/>
          </a:xfrm>
          <a:prstGeom prst="line">
            <a:avLst/>
          </a:prstGeom>
          <a:noFill/>
          <a:ln w="38100">
            <a:solidFill>
              <a:schemeClr val="tx1"/>
            </a:solidFill>
            <a:round/>
            <a:headEnd/>
            <a:tailEnd type="triangle" w="med" len="med"/>
          </a:ln>
        </p:spPr>
        <p:txBody>
          <a:bodyPr/>
          <a:lstStyle/>
          <a:p>
            <a:endParaRPr lang="es-ES"/>
          </a:p>
        </p:txBody>
      </p:sp>
      <p:sp>
        <p:nvSpPr>
          <p:cNvPr id="2115" name="Line 67"/>
          <p:cNvSpPr>
            <a:spLocks noChangeShapeType="1"/>
          </p:cNvSpPr>
          <p:nvPr/>
        </p:nvSpPr>
        <p:spPr bwMode="auto">
          <a:xfrm flipH="1">
            <a:off x="5292725" y="908050"/>
            <a:ext cx="1079500" cy="0"/>
          </a:xfrm>
          <a:prstGeom prst="line">
            <a:avLst/>
          </a:prstGeom>
          <a:noFill/>
          <a:ln w="38100">
            <a:solidFill>
              <a:schemeClr val="tx1"/>
            </a:solidFill>
            <a:round/>
            <a:headEnd/>
            <a:tailEnd type="triangle" w="med" len="med"/>
          </a:ln>
        </p:spPr>
        <p:txBody>
          <a:bodyPr/>
          <a:lstStyle/>
          <a:p>
            <a:endParaRPr lang="es-ES"/>
          </a:p>
        </p:txBody>
      </p:sp>
      <p:grpSp>
        <p:nvGrpSpPr>
          <p:cNvPr id="2116" name="Group 68"/>
          <p:cNvGrpSpPr>
            <a:grpSpLocks/>
          </p:cNvGrpSpPr>
          <p:nvPr/>
        </p:nvGrpSpPr>
        <p:grpSpPr bwMode="auto">
          <a:xfrm>
            <a:off x="4500563" y="1844675"/>
            <a:ext cx="2160587" cy="1223963"/>
            <a:chOff x="2835" y="1162"/>
            <a:chExt cx="1361" cy="771"/>
          </a:xfrm>
        </p:grpSpPr>
        <p:sp>
          <p:nvSpPr>
            <p:cNvPr id="2117" name="AutoShape 69"/>
            <p:cNvSpPr>
              <a:spLocks noChangeArrowheads="1"/>
            </p:cNvSpPr>
            <p:nvPr/>
          </p:nvSpPr>
          <p:spPr bwMode="auto">
            <a:xfrm>
              <a:off x="3878" y="1797"/>
              <a:ext cx="318" cy="136"/>
            </a:xfrm>
            <a:prstGeom prst="rightArrow">
              <a:avLst>
                <a:gd name="adj1" fmla="val 50000"/>
                <a:gd name="adj2" fmla="val 58456"/>
              </a:avLst>
            </a:prstGeom>
            <a:solidFill>
              <a:schemeClr val="tx1"/>
            </a:solidFill>
            <a:ln w="9525">
              <a:solidFill>
                <a:schemeClr val="tx1"/>
              </a:solidFill>
              <a:miter lim="800000"/>
              <a:headEnd/>
              <a:tailEnd/>
            </a:ln>
          </p:spPr>
          <p:txBody>
            <a:bodyPr wrap="none" anchor="ctr"/>
            <a:lstStyle/>
            <a:p>
              <a:endParaRPr lang="es-ES"/>
            </a:p>
          </p:txBody>
        </p:sp>
        <p:sp>
          <p:nvSpPr>
            <p:cNvPr id="2118" name="AutoShape 70"/>
            <p:cNvSpPr>
              <a:spLocks noChangeArrowheads="1"/>
            </p:cNvSpPr>
            <p:nvPr/>
          </p:nvSpPr>
          <p:spPr bwMode="auto">
            <a:xfrm rot="5400000">
              <a:off x="2744" y="1253"/>
              <a:ext cx="318" cy="136"/>
            </a:xfrm>
            <a:prstGeom prst="rightArrow">
              <a:avLst>
                <a:gd name="adj1" fmla="val 50000"/>
                <a:gd name="adj2" fmla="val 58456"/>
              </a:avLst>
            </a:prstGeom>
            <a:solidFill>
              <a:schemeClr val="tx1"/>
            </a:solidFill>
            <a:ln w="9525">
              <a:solidFill>
                <a:schemeClr val="tx1"/>
              </a:solidFill>
              <a:miter lim="800000"/>
              <a:headEnd/>
              <a:tailEnd/>
            </a:ln>
          </p:spPr>
          <p:txBody>
            <a:bodyPr wrap="none" anchor="ctr"/>
            <a:lstStyle/>
            <a:p>
              <a:endParaRPr lang="es-E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850106"/>
          </a:xfrm>
        </p:spPr>
        <p:txBody>
          <a:bodyPr>
            <a:normAutofit fontScale="90000"/>
          </a:bodyPr>
          <a:lstStyle/>
          <a:p>
            <a:r>
              <a:rPr lang="es-ES_tradnl" sz="3600" b="1" dirty="0" smtClean="0"/>
              <a:t>Trabajo integrador con modalidad </a:t>
            </a:r>
            <a:r>
              <a:rPr lang="es-ES_tradnl" sz="3600" b="1" dirty="0" smtClean="0"/>
              <a:t>grupal</a:t>
            </a:r>
            <a:r>
              <a:rPr lang="es-ES" b="1" dirty="0" smtClean="0"/>
              <a:t/>
            </a:r>
            <a:br>
              <a:rPr lang="es-ES" b="1" dirty="0" smtClean="0"/>
            </a:br>
            <a:endParaRPr lang="es-ES" dirty="0"/>
          </a:p>
        </p:txBody>
      </p:sp>
      <p:sp>
        <p:nvSpPr>
          <p:cNvPr id="3" name="2 Marcador de contenido"/>
          <p:cNvSpPr>
            <a:spLocks noGrp="1"/>
          </p:cNvSpPr>
          <p:nvPr>
            <p:ph idx="1"/>
          </p:nvPr>
        </p:nvSpPr>
        <p:spPr>
          <a:xfrm>
            <a:off x="457200" y="1981200"/>
            <a:ext cx="8472518" cy="4162444"/>
          </a:xfrm>
        </p:spPr>
        <p:txBody>
          <a:bodyPr/>
          <a:lstStyle/>
          <a:p>
            <a:pPr>
              <a:buNone/>
            </a:pPr>
            <a:r>
              <a:rPr lang="es-ES_tradnl" sz="2400" b="1" dirty="0" smtClean="0"/>
              <a:t>Situación problema a resolver</a:t>
            </a:r>
            <a:endParaRPr lang="es-ES" sz="2400" b="1" dirty="0" smtClean="0"/>
          </a:p>
          <a:p>
            <a:pPr>
              <a:buNone/>
            </a:pPr>
            <a:endParaRPr lang="es-ES" sz="2400" dirty="0" smtClean="0"/>
          </a:p>
          <a:p>
            <a:pPr algn="just"/>
            <a:r>
              <a:rPr lang="es-ES_tradnl" sz="2400" dirty="0" smtClean="0"/>
              <a:t>La  Administración de la empresa propietaria de un Establecimiento Forestal ha tomado la decisión de desarrollar el área forestal con fines productivos. El patrimonio de la empresa es un predio de 2.000 ha de tierras en el NO de la Provincia de Misiones, de las cuales 1.500 ha son aptas para forestación. Para la ejecución de esta decisión se plantea el siguiente esquema de planificación.</a:t>
            </a:r>
            <a:endParaRPr lang="es-ES" sz="2400" dirty="0" smtClean="0"/>
          </a:p>
          <a:p>
            <a:endParaRPr lang="es-E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14290"/>
            <a:ext cx="8229600" cy="6429420"/>
          </a:xfrm>
        </p:spPr>
        <p:txBody>
          <a:bodyPr>
            <a:normAutofit lnSpcReduction="10000"/>
          </a:bodyPr>
          <a:lstStyle/>
          <a:p>
            <a:pPr>
              <a:buNone/>
            </a:pPr>
            <a:r>
              <a:rPr lang="es-ES_tradnl" sz="2400" b="1" dirty="0" smtClean="0"/>
              <a:t>1-Objetivos</a:t>
            </a:r>
          </a:p>
          <a:p>
            <a:pPr>
              <a:buNone/>
            </a:pPr>
            <a:endParaRPr lang="es-ES" sz="2400" dirty="0" smtClean="0"/>
          </a:p>
          <a:p>
            <a:r>
              <a:rPr lang="es-ES_tradnl" sz="2400" dirty="0" smtClean="0"/>
              <a:t>El </a:t>
            </a:r>
            <a:r>
              <a:rPr lang="es-ES_tradnl" sz="2400" dirty="0" smtClean="0"/>
              <a:t>área forestal será destinada a la producción sostenida de madera comercial principalmente con destino a molienda y aserrado. En esta primera etapa del proyecto se plantea elaborar la planificación a nivel de rodal, dejando para una segunda etapa la planificación a nivel de Unidad de Manejo para la producción sostenida. </a:t>
            </a:r>
          </a:p>
          <a:p>
            <a:endParaRPr lang="es-ES" sz="2400" dirty="0" smtClean="0"/>
          </a:p>
          <a:p>
            <a:pPr>
              <a:buNone/>
            </a:pPr>
            <a:r>
              <a:rPr lang="es-ES_tradnl" sz="2400" b="1" dirty="0" smtClean="0"/>
              <a:t>2- Planificación </a:t>
            </a:r>
            <a:r>
              <a:rPr lang="es-ES_tradnl" sz="2400" b="1" dirty="0" err="1" smtClean="0"/>
              <a:t>Silvicultural</a:t>
            </a:r>
            <a:endParaRPr lang="es-ES" sz="2400" dirty="0" smtClean="0"/>
          </a:p>
          <a:p>
            <a:pPr lvl="0"/>
            <a:r>
              <a:rPr lang="es-ES_tradnl" sz="2400" dirty="0" smtClean="0"/>
              <a:t>Elección de la </a:t>
            </a:r>
            <a:r>
              <a:rPr lang="es-ES_tradnl" sz="2400" dirty="0" smtClean="0"/>
              <a:t>especie</a:t>
            </a:r>
            <a:endParaRPr lang="es-ES" sz="2400" dirty="0" smtClean="0"/>
          </a:p>
          <a:p>
            <a:pPr lvl="0"/>
            <a:r>
              <a:rPr lang="es-ES_tradnl" sz="2400" dirty="0" smtClean="0"/>
              <a:t>Producción de </a:t>
            </a:r>
            <a:r>
              <a:rPr lang="es-ES_tradnl" sz="2400" dirty="0" smtClean="0"/>
              <a:t>plantas</a:t>
            </a:r>
            <a:endParaRPr lang="es-ES" sz="2400" dirty="0" smtClean="0"/>
          </a:p>
          <a:p>
            <a:pPr lvl="0"/>
            <a:r>
              <a:rPr lang="es-ES_tradnl" sz="2400" dirty="0" smtClean="0"/>
              <a:t>Técnicas de </a:t>
            </a:r>
            <a:r>
              <a:rPr lang="es-ES_tradnl" sz="2400" dirty="0" smtClean="0"/>
              <a:t>establecimiento</a:t>
            </a:r>
            <a:endParaRPr lang="es-ES" sz="2400" dirty="0" smtClean="0"/>
          </a:p>
          <a:p>
            <a:pPr lvl="0"/>
            <a:r>
              <a:rPr lang="es-ES_tradnl" sz="2400" dirty="0" smtClean="0"/>
              <a:t>Sistema </a:t>
            </a:r>
            <a:r>
              <a:rPr lang="es-ES_tradnl" sz="2400" dirty="0" err="1" smtClean="0"/>
              <a:t>Silvicultural</a:t>
            </a:r>
            <a:r>
              <a:rPr lang="es-ES_tradnl" sz="2400" dirty="0" smtClean="0"/>
              <a:t>. Tratamientos </a:t>
            </a:r>
            <a:r>
              <a:rPr lang="es-ES_tradnl" sz="2400" dirty="0" smtClean="0"/>
              <a:t>intermedios</a:t>
            </a:r>
            <a:endParaRPr lang="es-ES" sz="2400" dirty="0" smtClean="0"/>
          </a:p>
          <a:p>
            <a:pPr lvl="0"/>
            <a:r>
              <a:rPr lang="es-ES_tradnl" sz="2400" dirty="0" smtClean="0"/>
              <a:t>Estructura deseada o meta. Manejo de la </a:t>
            </a:r>
            <a:r>
              <a:rPr lang="es-ES_tradnl" sz="2400" dirty="0" smtClean="0"/>
              <a:t>densidad</a:t>
            </a:r>
            <a:endParaRPr lang="es-ES" sz="2400" dirty="0" smtClean="0"/>
          </a:p>
          <a:p>
            <a:pPr lvl="0"/>
            <a:r>
              <a:rPr lang="es-ES_tradnl" sz="2400" dirty="0" smtClean="0"/>
              <a:t>Criterio de </a:t>
            </a:r>
            <a:r>
              <a:rPr lang="es-ES_tradnl" sz="2400" dirty="0" err="1" smtClean="0"/>
              <a:t>Cortabilidad</a:t>
            </a:r>
            <a:r>
              <a:rPr lang="es-ES_tradnl" sz="2400" dirty="0" smtClean="0"/>
              <a:t>              </a:t>
            </a:r>
            <a:endParaRPr lang="es-ES" sz="2400" dirty="0" smtClean="0"/>
          </a:p>
          <a:p>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smtClean="0"/>
              <a:t>Zonas y especies para el desarrollo del trabajo</a:t>
            </a:r>
            <a:endParaRPr lang="es-ES" sz="2800" dirty="0"/>
          </a:p>
        </p:txBody>
      </p:sp>
      <p:sp>
        <p:nvSpPr>
          <p:cNvPr id="3" name="2 Marcador de contenido"/>
          <p:cNvSpPr>
            <a:spLocks noGrp="1"/>
          </p:cNvSpPr>
          <p:nvPr>
            <p:ph idx="1"/>
          </p:nvPr>
        </p:nvSpPr>
        <p:spPr/>
        <p:txBody>
          <a:bodyPr>
            <a:normAutofit fontScale="92500" lnSpcReduction="20000"/>
          </a:bodyPr>
          <a:lstStyle/>
          <a:p>
            <a:r>
              <a:rPr lang="es-AR" dirty="0" smtClean="0"/>
              <a:t>Zona N de Misiones. Especie: </a:t>
            </a:r>
            <a:r>
              <a:rPr lang="es-AR" i="1" dirty="0" smtClean="0"/>
              <a:t>Araucaria angustifolia</a:t>
            </a:r>
          </a:p>
          <a:p>
            <a:pPr>
              <a:buNone/>
            </a:pPr>
            <a:endParaRPr lang="es-AR" i="1" dirty="0" smtClean="0"/>
          </a:p>
          <a:p>
            <a:r>
              <a:rPr lang="es-AR" dirty="0" smtClean="0"/>
              <a:t> </a:t>
            </a:r>
            <a:r>
              <a:rPr lang="es-AR" dirty="0" smtClean="0"/>
              <a:t>Zona N de Misiones. </a:t>
            </a:r>
            <a:r>
              <a:rPr lang="es-AR" dirty="0" smtClean="0"/>
              <a:t>Especie: </a:t>
            </a:r>
            <a:r>
              <a:rPr lang="es-AR" i="1" dirty="0" err="1" smtClean="0"/>
              <a:t>Pinus</a:t>
            </a:r>
            <a:r>
              <a:rPr lang="es-AR" i="1" dirty="0" smtClean="0"/>
              <a:t> </a:t>
            </a:r>
            <a:r>
              <a:rPr lang="es-AR" i="1" dirty="0" err="1" smtClean="0"/>
              <a:t>sp.</a:t>
            </a:r>
            <a:endParaRPr lang="es-AR" i="1" dirty="0" smtClean="0"/>
          </a:p>
          <a:p>
            <a:endParaRPr lang="es-AR" i="1" dirty="0" smtClean="0"/>
          </a:p>
          <a:p>
            <a:r>
              <a:rPr lang="es-AR" dirty="0" smtClean="0"/>
              <a:t>Zona </a:t>
            </a:r>
            <a:r>
              <a:rPr lang="es-AR" dirty="0" smtClean="0"/>
              <a:t>NE </a:t>
            </a:r>
            <a:r>
              <a:rPr lang="es-AR" dirty="0" smtClean="0"/>
              <a:t>de </a:t>
            </a:r>
            <a:r>
              <a:rPr lang="es-AR" dirty="0" smtClean="0"/>
              <a:t>Entre Ríos. Especie: </a:t>
            </a:r>
            <a:r>
              <a:rPr lang="es-AR" i="1" dirty="0" err="1" smtClean="0"/>
              <a:t>Eucalyptus</a:t>
            </a:r>
            <a:r>
              <a:rPr lang="es-AR" i="1" dirty="0" smtClean="0"/>
              <a:t> </a:t>
            </a:r>
            <a:r>
              <a:rPr lang="es-AR" i="1" dirty="0" err="1" smtClean="0"/>
              <a:t>grandis</a:t>
            </a:r>
            <a:endParaRPr lang="es-AR" dirty="0" smtClean="0"/>
          </a:p>
          <a:p>
            <a:endParaRPr lang="es-AR" dirty="0" smtClean="0"/>
          </a:p>
          <a:p>
            <a:r>
              <a:rPr lang="es-AR" dirty="0" smtClean="0"/>
              <a:t>Zona </a:t>
            </a:r>
            <a:r>
              <a:rPr lang="es-AR" dirty="0" smtClean="0"/>
              <a:t>SE </a:t>
            </a:r>
            <a:r>
              <a:rPr lang="es-AR" dirty="0" smtClean="0"/>
              <a:t>de </a:t>
            </a:r>
            <a:r>
              <a:rPr lang="es-AR" dirty="0" smtClean="0"/>
              <a:t>Buenos Aires. Especie: </a:t>
            </a:r>
            <a:r>
              <a:rPr lang="es-AR" i="1" dirty="0" err="1" smtClean="0"/>
              <a:t>Eucalyptus</a:t>
            </a:r>
            <a:r>
              <a:rPr lang="es-AR" i="1" dirty="0" smtClean="0"/>
              <a:t> </a:t>
            </a:r>
            <a:r>
              <a:rPr lang="es-AR" i="1" dirty="0" err="1" smtClean="0"/>
              <a:t>globulus</a:t>
            </a:r>
            <a:endParaRPr lang="es-E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defRPr/>
            </a:pPr>
            <a:r>
              <a:rPr lang="es-AR" sz="3200" b="1" i="1" dirty="0" smtClean="0"/>
              <a:t>Silvicultura &amp; Manejo Forestal</a:t>
            </a:r>
            <a:endParaRPr lang="es-ES" sz="3200" b="1" i="1" dirty="0" smtClean="0"/>
          </a:p>
        </p:txBody>
      </p:sp>
      <p:sp>
        <p:nvSpPr>
          <p:cNvPr id="236547" name="Rectangle 3"/>
          <p:cNvSpPr>
            <a:spLocks noGrp="1" noChangeArrowheads="1"/>
          </p:cNvSpPr>
          <p:nvPr>
            <p:ph idx="1"/>
          </p:nvPr>
        </p:nvSpPr>
        <p:spPr/>
        <p:txBody>
          <a:bodyPr/>
          <a:lstStyle/>
          <a:p>
            <a:pPr eaLnBrk="1" hangingPunct="1">
              <a:lnSpc>
                <a:spcPct val="90000"/>
              </a:lnSpc>
              <a:buFontTx/>
              <a:buChar char="•"/>
              <a:defRPr/>
            </a:pPr>
            <a:r>
              <a:rPr lang="es-AR" sz="2400" i="1" dirty="0" smtClean="0"/>
              <a:t>La Silvicultura es el Arte, la Ciencia y la practica de establecer y manipular un tipo de rodal forestal. La Silvicultura incluye la regeneración, el mantenimiento del crecimiento y la cosecha del rodal de acuerdo a los objetivos del propietario. (Stand </a:t>
            </a:r>
            <a:r>
              <a:rPr lang="es-AR" sz="2400" i="1" dirty="0" err="1" smtClean="0"/>
              <a:t>Level</a:t>
            </a:r>
            <a:r>
              <a:rPr lang="es-AR" sz="2400" i="1" dirty="0" smtClean="0"/>
              <a:t> Management).</a:t>
            </a:r>
          </a:p>
          <a:p>
            <a:pPr eaLnBrk="1" hangingPunct="1">
              <a:lnSpc>
                <a:spcPct val="90000"/>
              </a:lnSpc>
              <a:buFontTx/>
              <a:buChar char="•"/>
              <a:defRPr/>
            </a:pPr>
            <a:endParaRPr lang="es-AR" sz="2400" i="1" dirty="0" smtClean="0"/>
          </a:p>
          <a:p>
            <a:pPr eaLnBrk="1" hangingPunct="1">
              <a:lnSpc>
                <a:spcPct val="90000"/>
              </a:lnSpc>
              <a:buFontTx/>
              <a:buChar char="•"/>
              <a:defRPr/>
            </a:pPr>
            <a:r>
              <a:rPr lang="es-ES_tradnl" sz="2400" i="1" dirty="0" smtClean="0"/>
              <a:t>El Manejo Forestal  (Ordenación Forestal ) se implementa a nivel de Bosque (colección de rodales) y comprende economía, silvicultura, políticas, leyes, preferencias sociales, protección y otros factores que afectan  la integridad del bosque. </a:t>
            </a:r>
            <a:r>
              <a:rPr lang="es-AR" sz="2400" i="1" dirty="0" smtClean="0"/>
              <a:t>(</a:t>
            </a:r>
            <a:r>
              <a:rPr lang="es-AR" sz="2400" i="1" dirty="0" err="1" smtClean="0"/>
              <a:t>Forest</a:t>
            </a:r>
            <a:r>
              <a:rPr lang="es-AR" sz="2400" i="1" dirty="0" smtClean="0"/>
              <a:t> </a:t>
            </a:r>
            <a:r>
              <a:rPr lang="es-AR" sz="2400" i="1" dirty="0" err="1" smtClean="0"/>
              <a:t>Level</a:t>
            </a:r>
            <a:r>
              <a:rPr lang="es-AR" sz="2400" i="1" dirty="0" smtClean="0"/>
              <a:t> Management).</a:t>
            </a:r>
            <a:r>
              <a:rPr lang="es-AR" sz="2400" dirty="0" smtClean="0"/>
              <a:t> </a:t>
            </a:r>
            <a:endParaRPr lang="es-E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dissolve">
                                      <p:cBhvr>
                                        <p:cTn id="7" dur="500"/>
                                        <p:tgtEl>
                                          <p:spTgt spid="2365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6547">
                                            <p:txEl>
                                              <p:pRg st="0" end="0"/>
                                            </p:txEl>
                                          </p:spTgt>
                                        </p:tgtEl>
                                        <p:attrNameLst>
                                          <p:attrName>style.visibility</p:attrName>
                                        </p:attrNameLst>
                                      </p:cBhvr>
                                      <p:to>
                                        <p:strVal val="visible"/>
                                      </p:to>
                                    </p:set>
                                    <p:animEffect transition="in" filter="dissolve">
                                      <p:cBhvr>
                                        <p:cTn id="12" dur="500"/>
                                        <p:tgtEl>
                                          <p:spTgt spid="2365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6547">
                                            <p:txEl>
                                              <p:pRg st="2" end="2"/>
                                            </p:txEl>
                                          </p:spTgt>
                                        </p:tgtEl>
                                        <p:attrNameLst>
                                          <p:attrName>style.visibility</p:attrName>
                                        </p:attrNameLst>
                                      </p:cBhvr>
                                      <p:to>
                                        <p:strVal val="visible"/>
                                      </p:to>
                                    </p:set>
                                    <p:animEffect transition="in" filter="dissolve">
                                      <p:cBhvr>
                                        <p:cTn id="17" dur="500"/>
                                        <p:tgtEl>
                                          <p:spTgt spid="236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236547">
                                            <p:txEl>
                                              <p:pRg st="2" end="2"/>
                                            </p:txEl>
                                          </p:spTgt>
                                        </p:tgtEl>
                                      </p:cBhvr>
                                    </p:animEffect>
                                    <p:set>
                                      <p:cBhvr>
                                        <p:cTn id="22" dur="1" fill="hold">
                                          <p:stCondLst>
                                            <p:cond delay="499"/>
                                          </p:stCondLst>
                                        </p:cTn>
                                        <p:tgtEl>
                                          <p:spTgt spid="23654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es-ES" sz="3200" smtClean="0"/>
              <a:t>Bibliografía</a:t>
            </a:r>
          </a:p>
        </p:txBody>
      </p:sp>
      <p:sp>
        <p:nvSpPr>
          <p:cNvPr id="412675" name="Rectangle 3"/>
          <p:cNvSpPr>
            <a:spLocks noGrp="1" noChangeArrowheads="1"/>
          </p:cNvSpPr>
          <p:nvPr>
            <p:ph idx="1"/>
          </p:nvPr>
        </p:nvSpPr>
        <p:spPr>
          <a:xfrm>
            <a:off x="468313" y="1700213"/>
            <a:ext cx="8229600" cy="4114800"/>
          </a:xfrm>
        </p:spPr>
        <p:txBody>
          <a:bodyPr>
            <a:normAutofit lnSpcReduction="10000"/>
          </a:bodyPr>
          <a:lstStyle/>
          <a:p>
            <a:pPr eaLnBrk="1" hangingPunct="1">
              <a:defRPr/>
            </a:pPr>
            <a:r>
              <a:rPr lang="es-ES_tradnl" sz="2000" smtClean="0"/>
              <a:t>Daniel, W.; Helms, E. &amp; Baker 1982. Principios de Silvicultura. </a:t>
            </a:r>
          </a:p>
          <a:p>
            <a:pPr eaLnBrk="1" hangingPunct="1">
              <a:defRPr/>
            </a:pPr>
            <a:endParaRPr lang="es-ES_tradnl" sz="2000" smtClean="0"/>
          </a:p>
          <a:p>
            <a:pPr eaLnBrk="1" hangingPunct="1">
              <a:defRPr/>
            </a:pPr>
            <a:r>
              <a:rPr lang="es-ES_tradnl" sz="2000" smtClean="0"/>
              <a:t>Smith DM, Larson BC, Kelty MJ, &amp; Ashton PMS. 1997. </a:t>
            </a:r>
            <a:r>
              <a:rPr lang="en-US" sz="2000" smtClean="0"/>
              <a:t>The Practice of Silviculture: Applied Ecology, Ninth Edition. John Wiley &amp; Sons, Inc. 537 pp.</a:t>
            </a:r>
          </a:p>
          <a:p>
            <a:pPr eaLnBrk="1" hangingPunct="1">
              <a:buFont typeface="Wingdings" pitchFamily="2" charset="2"/>
              <a:buNone/>
              <a:defRPr/>
            </a:pPr>
            <a:endParaRPr lang="en-US" sz="2000" smtClean="0"/>
          </a:p>
          <a:p>
            <a:pPr eaLnBrk="1" hangingPunct="1">
              <a:defRPr/>
            </a:pPr>
            <a:r>
              <a:rPr lang="es-ES_tradnl" sz="2000" smtClean="0"/>
              <a:t>Cozzo, D. 1976. Tecnología de la forestación en Argentina y América Latina. </a:t>
            </a:r>
            <a:r>
              <a:rPr lang="en-GB" sz="2000" smtClean="0"/>
              <a:t>Ed. Hemisferio Sur. Argentina. 610 p.</a:t>
            </a:r>
          </a:p>
          <a:p>
            <a:pPr eaLnBrk="1" hangingPunct="1">
              <a:buFont typeface="Wingdings" pitchFamily="2" charset="2"/>
              <a:buNone/>
              <a:defRPr/>
            </a:pPr>
            <a:endParaRPr lang="en-US" sz="2000" smtClean="0"/>
          </a:p>
          <a:p>
            <a:pPr eaLnBrk="1" hangingPunct="1">
              <a:defRPr/>
            </a:pPr>
            <a:r>
              <a:rPr lang="en-US" sz="2000" smtClean="0"/>
              <a:t>FAO-FRA 2005 y 2007. Actualización de la evaluación de los recursos forestales mundiales.</a:t>
            </a:r>
          </a:p>
          <a:p>
            <a:pPr eaLnBrk="1" hangingPunct="1">
              <a:defRPr/>
            </a:pPr>
            <a:endParaRPr lang="en-US" sz="2000" smtClean="0"/>
          </a:p>
          <a:p>
            <a:pPr eaLnBrk="1" hangingPunct="1">
              <a:defRPr/>
            </a:pPr>
            <a:r>
              <a:rPr lang="en-US" sz="2000" smtClean="0"/>
              <a:t>Estadísticas de la Dirección de Forestación. SAGPyA.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dissolve">
                                      <p:cBhvr>
                                        <p:cTn id="7" dur="500"/>
                                        <p:tgtEl>
                                          <p:spTgt spid="412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2675">
                                            <p:txEl>
                                              <p:pRg st="2" end="2"/>
                                            </p:txEl>
                                          </p:spTgt>
                                        </p:tgtEl>
                                        <p:attrNameLst>
                                          <p:attrName>style.visibility</p:attrName>
                                        </p:attrNameLst>
                                      </p:cBhvr>
                                      <p:to>
                                        <p:strVal val="visible"/>
                                      </p:to>
                                    </p:set>
                                    <p:animEffect transition="in" filter="dissolve">
                                      <p:cBhvr>
                                        <p:cTn id="12" dur="500"/>
                                        <p:tgtEl>
                                          <p:spTgt spid="412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animEffect transition="in" filter="dissolve">
                                      <p:cBhvr>
                                        <p:cTn id="17" dur="500"/>
                                        <p:tgtEl>
                                          <p:spTgt spid="4126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12675">
                                            <p:txEl>
                                              <p:pRg st="6" end="6"/>
                                            </p:txEl>
                                          </p:spTgt>
                                        </p:tgtEl>
                                        <p:attrNameLst>
                                          <p:attrName>style.visibility</p:attrName>
                                        </p:attrNameLst>
                                      </p:cBhvr>
                                      <p:to>
                                        <p:strVal val="visible"/>
                                      </p:to>
                                    </p:set>
                                    <p:animEffect transition="in" filter="dissolve">
                                      <p:cBhvr>
                                        <p:cTn id="22" dur="500"/>
                                        <p:tgtEl>
                                          <p:spTgt spid="41267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2675">
                                            <p:txEl>
                                              <p:pRg st="8" end="8"/>
                                            </p:txEl>
                                          </p:spTgt>
                                        </p:tgtEl>
                                        <p:attrNameLst>
                                          <p:attrName>style.visibility</p:attrName>
                                        </p:attrNameLst>
                                      </p:cBhvr>
                                      <p:to>
                                        <p:strVal val="visible"/>
                                      </p:to>
                                    </p:set>
                                    <p:animEffect transition="in" filter="dissolve">
                                      <p:cBhvr>
                                        <p:cTn id="27" dur="500"/>
                                        <p:tgtEl>
                                          <p:spTgt spid="412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09600" y="0"/>
            <a:ext cx="7772400" cy="685800"/>
          </a:xfrm>
        </p:spPr>
        <p:txBody>
          <a:bodyPr/>
          <a:lstStyle/>
          <a:p>
            <a:pPr eaLnBrk="1" hangingPunct="1">
              <a:defRPr/>
            </a:pPr>
            <a:r>
              <a:rPr lang="es-ES" sz="2800" b="1" smtClean="0">
                <a:solidFill>
                  <a:schemeClr val="tx1"/>
                </a:solidFill>
              </a:rPr>
              <a:t>Silvicultura </a:t>
            </a:r>
            <a:r>
              <a:rPr lang="es-ES_tradnl" sz="2800" b="1" smtClean="0">
                <a:solidFill>
                  <a:schemeClr val="tx1"/>
                </a:solidFill>
              </a:rPr>
              <a:t>y</a:t>
            </a:r>
            <a:r>
              <a:rPr lang="es-ES" sz="2800" b="1" smtClean="0">
                <a:solidFill>
                  <a:schemeClr val="tx1"/>
                </a:solidFill>
              </a:rPr>
              <a:t> Manejo Forestal</a:t>
            </a:r>
            <a:endParaRPr lang="es-ES_tradnl" sz="2800" b="1" smtClean="0">
              <a:solidFill>
                <a:schemeClr val="tx1"/>
              </a:solidFill>
            </a:endParaRPr>
          </a:p>
        </p:txBody>
      </p:sp>
      <p:sp>
        <p:nvSpPr>
          <p:cNvPr id="243715" name="Rectangle 3"/>
          <p:cNvSpPr>
            <a:spLocks noGrp="1" noChangeArrowheads="1"/>
          </p:cNvSpPr>
          <p:nvPr>
            <p:ph idx="1"/>
          </p:nvPr>
        </p:nvSpPr>
        <p:spPr>
          <a:xfrm>
            <a:off x="762000" y="1143000"/>
            <a:ext cx="7772400" cy="4876800"/>
          </a:xfrm>
        </p:spPr>
        <p:txBody>
          <a:bodyPr/>
          <a:lstStyle/>
          <a:p>
            <a:pPr algn="just" eaLnBrk="1" hangingPunct="1">
              <a:lnSpc>
                <a:spcPct val="80000"/>
              </a:lnSpc>
              <a:buFont typeface="Symbol" pitchFamily="18" charset="2"/>
              <a:buChar char=""/>
              <a:defRPr/>
            </a:pPr>
            <a:r>
              <a:rPr lang="es-AR" sz="2400" smtClean="0"/>
              <a:t>La Silvicultura es el Arte, la Ciencia y la practica de establecer y manipular un tipo de rodal forestal. La Silvicultura incluye la regeneración, el mantenimiento del crecimiento y la cosecha del rodal de acuerdo a los objetivos del propietario. </a:t>
            </a:r>
            <a:r>
              <a:rPr lang="es-AR" sz="2400" i="1" smtClean="0"/>
              <a:t>(Stand Level Management).</a:t>
            </a:r>
          </a:p>
          <a:p>
            <a:pPr algn="just" eaLnBrk="1" hangingPunct="1">
              <a:lnSpc>
                <a:spcPct val="80000"/>
              </a:lnSpc>
              <a:buFont typeface="Symbol" pitchFamily="18" charset="2"/>
              <a:buNone/>
              <a:defRPr/>
            </a:pPr>
            <a:endParaRPr lang="es-ES" sz="2000" i="1" smtClean="0">
              <a:solidFill>
                <a:srgbClr val="FFFF00"/>
              </a:solidFill>
            </a:endParaRPr>
          </a:p>
          <a:p>
            <a:pPr eaLnBrk="1" hangingPunct="1">
              <a:lnSpc>
                <a:spcPct val="80000"/>
              </a:lnSpc>
              <a:buFontTx/>
              <a:buChar char="•"/>
              <a:defRPr/>
            </a:pPr>
            <a:r>
              <a:rPr lang="es-ES" sz="2400" smtClean="0"/>
              <a:t>La silvicultura se aplica a los rodales</a:t>
            </a:r>
          </a:p>
          <a:p>
            <a:pPr eaLnBrk="1" hangingPunct="1">
              <a:lnSpc>
                <a:spcPct val="80000"/>
              </a:lnSpc>
              <a:buFontTx/>
              <a:buChar char="•"/>
              <a:defRPr/>
            </a:pPr>
            <a:endParaRPr lang="es-ES" sz="2400" smtClean="0"/>
          </a:p>
          <a:p>
            <a:pPr eaLnBrk="1" hangingPunct="1">
              <a:lnSpc>
                <a:spcPct val="80000"/>
              </a:lnSpc>
              <a:buFontTx/>
              <a:buChar char="•"/>
              <a:defRPr/>
            </a:pPr>
            <a:r>
              <a:rPr lang="es-ES" sz="2400" smtClean="0"/>
              <a:t>Rodal: Grupo </a:t>
            </a:r>
            <a:r>
              <a:rPr lang="es-ES_tradnl" sz="2400" smtClean="0"/>
              <a:t>continuo </a:t>
            </a:r>
            <a:r>
              <a:rPr lang="es-ES" sz="2400" smtClean="0"/>
              <a:t>de árboles</a:t>
            </a:r>
            <a:r>
              <a:rPr lang="es-ES_tradnl" sz="2400" smtClean="0"/>
              <a:t>,</a:t>
            </a:r>
            <a:r>
              <a:rPr lang="es-ES" sz="2400" smtClean="0"/>
              <a:t> de composición específica, distribución de edad y condiciones suficientemente homogéneas como para constituir una unidad uniforme y conspicua. Unidad de tratamiento silvícola.</a:t>
            </a:r>
          </a:p>
          <a:p>
            <a:pPr eaLnBrk="1" hangingPunct="1">
              <a:lnSpc>
                <a:spcPct val="80000"/>
              </a:lnSpc>
              <a:buFontTx/>
              <a:buChar char="•"/>
              <a:defRPr/>
            </a:pPr>
            <a:endParaRPr lang="es-ES_tradnl"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dissolve">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3715">
                                            <p:txEl>
                                              <p:pRg st="2" end="2"/>
                                            </p:txEl>
                                          </p:spTgt>
                                        </p:tgtEl>
                                        <p:attrNameLst>
                                          <p:attrName>style.visibility</p:attrName>
                                        </p:attrNameLst>
                                      </p:cBhvr>
                                      <p:to>
                                        <p:strVal val="visible"/>
                                      </p:to>
                                    </p:set>
                                    <p:animEffect transition="in" filter="dissolve">
                                      <p:cBhvr>
                                        <p:cTn id="12" dur="500"/>
                                        <p:tgtEl>
                                          <p:spTgt spid="243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3715">
                                            <p:txEl>
                                              <p:pRg st="4" end="4"/>
                                            </p:txEl>
                                          </p:spTgt>
                                        </p:tgtEl>
                                        <p:attrNameLst>
                                          <p:attrName>style.visibility</p:attrName>
                                        </p:attrNameLst>
                                      </p:cBhvr>
                                      <p:to>
                                        <p:strVal val="visible"/>
                                      </p:to>
                                    </p:set>
                                    <p:animEffect transition="in" filter="dissolve">
                                      <p:cBhvr>
                                        <p:cTn id="17" dur="500"/>
                                        <p:tgtEl>
                                          <p:spTgt spid="243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eaLnBrk="1" hangingPunct="1">
              <a:defRPr/>
            </a:pPr>
            <a:r>
              <a:rPr lang="es-ES" sz="3200" i="1" smtClean="0"/>
              <a:t>Disciplinas relacionadas</a:t>
            </a:r>
          </a:p>
        </p:txBody>
      </p:sp>
      <p:graphicFrame>
        <p:nvGraphicFramePr>
          <p:cNvPr id="359427" name="Organization Chart 3"/>
          <p:cNvGraphicFramePr>
            <a:graphicFrameLocks/>
          </p:cNvGraphicFramePr>
          <p:nvPr>
            <p:ph type="dgm" idx="1"/>
          </p:nvPr>
        </p:nvGraphicFramePr>
        <p:xfrm>
          <a:off x="457200" y="1628775"/>
          <a:ext cx="8229600" cy="4467225"/>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dissolve">
                                      <p:cBhvr>
                                        <p:cTn id="7" dur="500"/>
                                        <p:tgtEl>
                                          <p:spTgt spid="3594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9427"/>
                                        </p:tgtEl>
                                        <p:attrNameLst>
                                          <p:attrName>style.visibility</p:attrName>
                                        </p:attrNameLst>
                                      </p:cBhvr>
                                      <p:to>
                                        <p:strVal val="visible"/>
                                      </p:to>
                                    </p:set>
                                    <p:animEffect transition="in" filter="dissolve">
                                      <p:cBhvr>
                                        <p:cTn id="12" dur="500"/>
                                        <p:tgtEl>
                                          <p:spTgt spid="359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Dgm spid="3594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68313" y="333375"/>
            <a:ext cx="8229600" cy="1150938"/>
          </a:xfrm>
        </p:spPr>
        <p:txBody>
          <a:bodyPr/>
          <a:lstStyle/>
          <a:p>
            <a:pPr eaLnBrk="1" hangingPunct="1">
              <a:defRPr/>
            </a:pPr>
            <a:r>
              <a:rPr lang="es-ES" smtClean="0"/>
              <a:t>Definición de Bosque según FAO</a:t>
            </a:r>
          </a:p>
        </p:txBody>
      </p:sp>
      <p:sp>
        <p:nvSpPr>
          <p:cNvPr id="363523" name="Rectangle 3"/>
          <p:cNvSpPr>
            <a:spLocks noGrp="1" noChangeArrowheads="1"/>
          </p:cNvSpPr>
          <p:nvPr>
            <p:ph idx="1"/>
          </p:nvPr>
        </p:nvSpPr>
        <p:spPr>
          <a:xfrm>
            <a:off x="457200" y="1628775"/>
            <a:ext cx="8229600" cy="4752975"/>
          </a:xfrm>
        </p:spPr>
        <p:txBody>
          <a:bodyPr/>
          <a:lstStyle/>
          <a:p>
            <a:pPr eaLnBrk="1" hangingPunct="1">
              <a:lnSpc>
                <a:spcPct val="80000"/>
              </a:lnSpc>
              <a:defRPr/>
            </a:pPr>
            <a:r>
              <a:rPr lang="es-AR" sz="1800" smtClean="0"/>
              <a:t>"Bosque": superficie mínima de tierras de entre 0,05 y 1,0 ha con una cubierta de copas (cobertura del terreno) mayor al 10 % y con árboles que pueden alcanzar una altura mínima de entre 2 y 5 metros (m</a:t>
            </a:r>
            <a:r>
              <a:rPr lang="es-AR" sz="1800" i="1" smtClean="0"/>
              <a:t>)</a:t>
            </a:r>
            <a:r>
              <a:rPr lang="es-AR" sz="1800" smtClean="0"/>
              <a:t> a su madurez </a:t>
            </a:r>
            <a:r>
              <a:rPr lang="es-AR" sz="1800" i="1" smtClean="0"/>
              <a:t>in situ</a:t>
            </a:r>
            <a:r>
              <a:rPr lang="es-AR" sz="1800" smtClean="0"/>
              <a:t>. </a:t>
            </a:r>
          </a:p>
          <a:p>
            <a:pPr eaLnBrk="1" hangingPunct="1">
              <a:lnSpc>
                <a:spcPct val="80000"/>
              </a:lnSpc>
              <a:buFont typeface="Wingdings" pitchFamily="2" charset="2"/>
              <a:buNone/>
              <a:defRPr/>
            </a:pPr>
            <a:endParaRPr lang="es-AR" sz="1800" smtClean="0"/>
          </a:p>
          <a:p>
            <a:pPr eaLnBrk="1" hangingPunct="1">
              <a:lnSpc>
                <a:spcPct val="80000"/>
              </a:lnSpc>
              <a:defRPr/>
            </a:pPr>
            <a:r>
              <a:rPr lang="es-AR" sz="1800" smtClean="0"/>
              <a:t>Un bosque puede consistir en formaciones forestales densas, donde los árboles de diversas alturas y el sotobosque cubren una proporción considerable del terreno, o bien en una masa boscosa abierta. </a:t>
            </a:r>
          </a:p>
          <a:p>
            <a:pPr eaLnBrk="1" hangingPunct="1">
              <a:lnSpc>
                <a:spcPct val="80000"/>
              </a:lnSpc>
              <a:buFont typeface="Wingdings" pitchFamily="2" charset="2"/>
              <a:buNone/>
              <a:defRPr/>
            </a:pPr>
            <a:endParaRPr lang="es-AR" sz="1800" smtClean="0"/>
          </a:p>
          <a:p>
            <a:pPr eaLnBrk="1" hangingPunct="1">
              <a:lnSpc>
                <a:spcPct val="80000"/>
              </a:lnSpc>
              <a:defRPr/>
            </a:pPr>
            <a:r>
              <a:rPr lang="es-AR" sz="1800" smtClean="0"/>
              <a:t>Se consideran bosques también las masas forestales naturales y todas las plantaciones jóvenes que aún no han alcanzado una densidad de copas de entre el 10 y el 30% o una altura de los árboles de entre 2 y 5 m.</a:t>
            </a:r>
          </a:p>
          <a:p>
            <a:pPr eaLnBrk="1" hangingPunct="1">
              <a:lnSpc>
                <a:spcPct val="80000"/>
              </a:lnSpc>
              <a:defRPr/>
            </a:pPr>
            <a:endParaRPr lang="es-AR" sz="1800" smtClean="0"/>
          </a:p>
          <a:p>
            <a:pPr eaLnBrk="1" hangingPunct="1">
              <a:lnSpc>
                <a:spcPct val="80000"/>
              </a:lnSpc>
              <a:defRPr/>
            </a:pPr>
            <a:r>
              <a:rPr lang="es-AR" sz="1800" smtClean="0"/>
              <a:t>También son bosques las superficies (tierras forestales) que normalmente forman parte de la zona boscosa pero carecen temporalmente de población forestal a consecuencia de la intervención humana, por ejemplo, de la explotación o de causas naturales, pero que se espera vuelvan a convertirse en bosque. </a:t>
            </a:r>
            <a:endParaRPr lang="es-E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dissolve">
                                      <p:cBhvr>
                                        <p:cTn id="7" dur="500"/>
                                        <p:tgtEl>
                                          <p:spTgt spid="363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3523">
                                            <p:txEl>
                                              <p:pRg st="2" end="2"/>
                                            </p:txEl>
                                          </p:spTgt>
                                        </p:tgtEl>
                                        <p:attrNameLst>
                                          <p:attrName>style.visibility</p:attrName>
                                        </p:attrNameLst>
                                      </p:cBhvr>
                                      <p:to>
                                        <p:strVal val="visible"/>
                                      </p:to>
                                    </p:set>
                                    <p:animEffect transition="in" filter="dissolve">
                                      <p:cBhvr>
                                        <p:cTn id="12" dur="500"/>
                                        <p:tgtEl>
                                          <p:spTgt spid="3635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3523">
                                            <p:txEl>
                                              <p:pRg st="4" end="4"/>
                                            </p:txEl>
                                          </p:spTgt>
                                        </p:tgtEl>
                                        <p:attrNameLst>
                                          <p:attrName>style.visibility</p:attrName>
                                        </p:attrNameLst>
                                      </p:cBhvr>
                                      <p:to>
                                        <p:strVal val="visible"/>
                                      </p:to>
                                    </p:set>
                                    <p:animEffect transition="in" filter="dissolve">
                                      <p:cBhvr>
                                        <p:cTn id="17" dur="500"/>
                                        <p:tgtEl>
                                          <p:spTgt spid="3635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63523">
                                            <p:txEl>
                                              <p:pRg st="6" end="6"/>
                                            </p:txEl>
                                          </p:spTgt>
                                        </p:tgtEl>
                                        <p:attrNameLst>
                                          <p:attrName>style.visibility</p:attrName>
                                        </p:attrNameLst>
                                      </p:cBhvr>
                                      <p:to>
                                        <p:strVal val="visible"/>
                                      </p:to>
                                    </p:set>
                                    <p:animEffect transition="in" filter="dissolve">
                                      <p:cBhvr>
                                        <p:cTn id="22" dur="500"/>
                                        <p:tgtEl>
                                          <p:spTgt spid="3635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Grp="1" noChangeAspect="1" noChangeArrowheads="1"/>
          </p:cNvPicPr>
          <p:nvPr>
            <p:ph/>
          </p:nvPr>
        </p:nvPicPr>
        <p:blipFill>
          <a:blip r:embed="rId2" cstate="print"/>
          <a:stretch>
            <a:fillRect/>
          </a:stretch>
        </p:blipFill>
        <p:spPr>
          <a:xfrm>
            <a:off x="1819619" y="1333738"/>
            <a:ext cx="5504762" cy="380952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Grp="1" noChangeAspect="1" noChangeArrowheads="1"/>
          </p:cNvPicPr>
          <p:nvPr>
            <p:ph/>
          </p:nvPr>
        </p:nvPicPr>
        <p:blipFill>
          <a:blip r:embed="rId2" cstate="print"/>
          <a:stretch>
            <a:fillRect/>
          </a:stretch>
        </p:blipFill>
        <p:spPr>
          <a:xfrm>
            <a:off x="2142786" y="1886119"/>
            <a:ext cx="4858428" cy="270476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2" name="Rectangle 4"/>
          <p:cNvSpPr>
            <a:spLocks noGrp="1" noChangeArrowheads="1"/>
          </p:cNvSpPr>
          <p:nvPr>
            <p:ph type="title"/>
          </p:nvPr>
        </p:nvSpPr>
        <p:spPr>
          <a:xfrm>
            <a:off x="539750" y="260350"/>
            <a:ext cx="2952750" cy="685800"/>
          </a:xfrm>
        </p:spPr>
        <p:txBody>
          <a:bodyPr/>
          <a:lstStyle/>
          <a:p>
            <a:pPr eaLnBrk="1" hangingPunct="1">
              <a:defRPr/>
            </a:pPr>
            <a:r>
              <a:rPr lang="es-ES" sz="2800" b="1" smtClean="0">
                <a:solidFill>
                  <a:schemeClr val="tx1"/>
                </a:solidFill>
              </a:rPr>
              <a:t>Silvicultura </a:t>
            </a:r>
            <a:r>
              <a:rPr lang="es-ES_tradnl" sz="2800" b="1" smtClean="0">
                <a:solidFill>
                  <a:schemeClr val="tx1"/>
                </a:solidFill>
              </a:rPr>
              <a:t>	</a:t>
            </a:r>
            <a:endParaRPr lang="es-ES_tradnl" sz="2600" b="1" smtClean="0">
              <a:solidFill>
                <a:schemeClr val="tx1"/>
              </a:solidFill>
              <a:latin typeface="Arial" charset="0"/>
            </a:endParaRPr>
          </a:p>
        </p:txBody>
      </p:sp>
      <p:sp>
        <p:nvSpPr>
          <p:cNvPr id="242690" name="Rectangle 2"/>
          <p:cNvSpPr>
            <a:spLocks noGrp="1" noChangeArrowheads="1"/>
          </p:cNvSpPr>
          <p:nvPr>
            <p:ph idx="1"/>
          </p:nvPr>
        </p:nvSpPr>
        <p:spPr>
          <a:xfrm>
            <a:off x="611560" y="1628801"/>
            <a:ext cx="8001000" cy="4104456"/>
          </a:xfrm>
        </p:spPr>
        <p:txBody>
          <a:bodyPr/>
          <a:lstStyle/>
          <a:p>
            <a:pPr eaLnBrk="1" hangingPunct="1">
              <a:lnSpc>
                <a:spcPct val="80000"/>
              </a:lnSpc>
              <a:defRPr/>
            </a:pPr>
            <a:endParaRPr lang="es-ES" sz="2600" b="1" dirty="0" smtClean="0">
              <a:latin typeface="Arial" charset="0"/>
            </a:endParaRPr>
          </a:p>
          <a:p>
            <a:pPr eaLnBrk="1" hangingPunct="1">
              <a:lnSpc>
                <a:spcPct val="80000"/>
              </a:lnSpc>
              <a:buFontTx/>
              <a:buChar char="•"/>
              <a:defRPr/>
            </a:pPr>
            <a:r>
              <a:rPr lang="es-ES" sz="2400" b="1" dirty="0" smtClean="0"/>
              <a:t>Aplicación de diferentes tratamientos al rodal, con el fin de establecer, mantener y mejorar su producción, </a:t>
            </a:r>
            <a:r>
              <a:rPr lang="es-ES_tradnl" sz="2400" b="1" dirty="0" smtClean="0"/>
              <a:t>en función de los objetivos de manejo</a:t>
            </a:r>
            <a:r>
              <a:rPr lang="es-ES" sz="2400" b="1" dirty="0" smtClean="0"/>
              <a:t>.</a:t>
            </a:r>
          </a:p>
          <a:p>
            <a:pPr eaLnBrk="1" hangingPunct="1">
              <a:lnSpc>
                <a:spcPct val="80000"/>
              </a:lnSpc>
              <a:buNone/>
              <a:defRPr/>
            </a:pPr>
            <a:endParaRPr lang="es-ES" sz="2600" b="1" dirty="0" smtClean="0">
              <a:latin typeface="Arial" charset="0"/>
            </a:endParaRPr>
          </a:p>
          <a:p>
            <a:pPr>
              <a:lnSpc>
                <a:spcPct val="80000"/>
              </a:lnSpc>
              <a:buFontTx/>
              <a:buChar char="•"/>
              <a:defRPr/>
            </a:pPr>
            <a:r>
              <a:rPr lang="es-ES" sz="2400" b="1" dirty="0" smtClean="0"/>
              <a:t>La producción de madera, no obstante ser el objetivo más común,  no es el único, ni necesariamente el principal.</a:t>
            </a:r>
          </a:p>
          <a:p>
            <a:pPr eaLnBrk="1" hangingPunct="1">
              <a:lnSpc>
                <a:spcPct val="80000"/>
              </a:lnSpc>
              <a:buNone/>
              <a:defRPr/>
            </a:pPr>
            <a:endParaRPr lang="es-ES" sz="2600" b="1" dirty="0" smtClean="0">
              <a:latin typeface="Arial" charset="0"/>
            </a:endParaRPr>
          </a:p>
          <a:p>
            <a:pPr>
              <a:lnSpc>
                <a:spcPct val="80000"/>
              </a:lnSpc>
              <a:buFontTx/>
              <a:buChar char="•"/>
              <a:defRPr/>
            </a:pPr>
            <a:r>
              <a:rPr lang="es-ES" sz="2400" b="1" dirty="0" smtClean="0"/>
              <a:t>Los procesos naturales son deliberadamente guiados para crear rodales que brinden mayor rendimiento y, si es posible, en menos tiempo.</a:t>
            </a:r>
            <a:endParaRPr lang="es-ES_tradnl" sz="2400" b="1" dirty="0" smtClean="0"/>
          </a:p>
        </p:txBody>
      </p:sp>
      <p:sp>
        <p:nvSpPr>
          <p:cNvPr id="242695" name="AutoShape 7"/>
          <p:cNvSpPr>
            <a:spLocks noChangeArrowheads="1"/>
          </p:cNvSpPr>
          <p:nvPr/>
        </p:nvSpPr>
        <p:spPr bwMode="auto">
          <a:xfrm>
            <a:off x="3276600" y="404813"/>
            <a:ext cx="1150938" cy="376237"/>
          </a:xfrm>
          <a:prstGeom prst="rightArrow">
            <a:avLst>
              <a:gd name="adj1" fmla="val 50000"/>
              <a:gd name="adj2" fmla="val 76477"/>
            </a:avLst>
          </a:prstGeom>
          <a:solidFill>
            <a:schemeClr val="bg1"/>
          </a:solidFill>
          <a:ln w="9525">
            <a:solidFill>
              <a:schemeClr val="tx1"/>
            </a:solidFill>
            <a:miter lim="800000"/>
            <a:headEnd/>
            <a:tailEnd/>
          </a:ln>
        </p:spPr>
        <p:txBody>
          <a:bodyPr wrap="none" anchor="ctr"/>
          <a:lstStyle/>
          <a:p>
            <a:endParaRPr lang="es-ES"/>
          </a:p>
        </p:txBody>
      </p:sp>
      <p:sp>
        <p:nvSpPr>
          <p:cNvPr id="242696" name="Rectangle 8"/>
          <p:cNvSpPr>
            <a:spLocks noChangeArrowheads="1"/>
          </p:cNvSpPr>
          <p:nvPr/>
        </p:nvSpPr>
        <p:spPr bwMode="auto">
          <a:xfrm>
            <a:off x="5292725" y="260350"/>
            <a:ext cx="3168650" cy="685800"/>
          </a:xfrm>
          <a:prstGeom prst="rect">
            <a:avLst/>
          </a:prstGeom>
          <a:noFill/>
          <a:ln w="9525">
            <a:noFill/>
            <a:miter lim="800000"/>
            <a:headEnd/>
            <a:tailEnd/>
          </a:ln>
          <a:effectLst/>
        </p:spPr>
        <p:txBody>
          <a:bodyPr anchor="ctr"/>
          <a:lstStyle/>
          <a:p>
            <a:pPr algn="ctr">
              <a:defRPr/>
            </a:pPr>
            <a:r>
              <a:rPr lang="es-ES" sz="2800" b="1" dirty="0">
                <a:effectLst>
                  <a:outerShdw blurRad="38100" dist="38100" dir="2700000" algn="tl">
                    <a:srgbClr val="000000"/>
                  </a:outerShdw>
                </a:effectLst>
                <a:cs typeface="+mn-cs"/>
              </a:rPr>
              <a:t>Se aplica a los rodales</a:t>
            </a:r>
            <a:r>
              <a:rPr lang="es-ES_tradnl" sz="2800" b="1" dirty="0">
                <a:effectLst>
                  <a:outerShdw blurRad="38100" dist="38100" dir="2700000" algn="tl">
                    <a:srgbClr val="000000"/>
                  </a:outerShdw>
                </a:effectLst>
                <a:cs typeface="+mn-cs"/>
              </a:rPr>
              <a:t>	</a:t>
            </a:r>
            <a:endParaRPr lang="es-ES_tradnl" sz="2600" b="1" dirty="0">
              <a:effectLst>
                <a:outerShdw blurRad="38100" dist="38100" dir="2700000" algn="tl">
                  <a:srgbClr val="000000"/>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box(in)">
                                      <p:cBhvr>
                                        <p:cTn id="7" dur="500"/>
                                        <p:tgtEl>
                                          <p:spTgt spid="2426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2695"/>
                                        </p:tgtEl>
                                        <p:attrNameLst>
                                          <p:attrName>style.visibility</p:attrName>
                                        </p:attrNameLst>
                                      </p:cBhvr>
                                      <p:to>
                                        <p:strVal val="visible"/>
                                      </p:to>
                                    </p:set>
                                    <p:animEffect transition="in" filter="dissolve">
                                      <p:cBhvr>
                                        <p:cTn id="12" dur="500"/>
                                        <p:tgtEl>
                                          <p:spTgt spid="24269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2696"/>
                                        </p:tgtEl>
                                        <p:attrNameLst>
                                          <p:attrName>style.visibility</p:attrName>
                                        </p:attrNameLst>
                                      </p:cBhvr>
                                      <p:to>
                                        <p:strVal val="visible"/>
                                      </p:to>
                                    </p:set>
                                    <p:animEffect transition="in" filter="box(in)">
                                      <p:cBhvr>
                                        <p:cTn id="17" dur="500"/>
                                        <p:tgtEl>
                                          <p:spTgt spid="24269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2690">
                                            <p:txEl>
                                              <p:pRg st="1" end="1"/>
                                            </p:txEl>
                                          </p:spTgt>
                                        </p:tgtEl>
                                        <p:attrNameLst>
                                          <p:attrName>style.visibility</p:attrName>
                                        </p:attrNameLst>
                                      </p:cBhvr>
                                      <p:to>
                                        <p:strVal val="visible"/>
                                      </p:to>
                                    </p:set>
                                    <p:animEffect transition="in" filter="dissolve">
                                      <p:cBhvr>
                                        <p:cTn id="22" dur="500"/>
                                        <p:tgtEl>
                                          <p:spTgt spid="24269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2690">
                                            <p:txEl>
                                              <p:pRg st="3" end="3"/>
                                            </p:txEl>
                                          </p:spTgt>
                                        </p:tgtEl>
                                        <p:attrNameLst>
                                          <p:attrName>style.visibility</p:attrName>
                                        </p:attrNameLst>
                                      </p:cBhvr>
                                      <p:to>
                                        <p:strVal val="visible"/>
                                      </p:to>
                                    </p:set>
                                    <p:animEffect transition="in" filter="dissolve">
                                      <p:cBhvr>
                                        <p:cTn id="27" dur="500"/>
                                        <p:tgtEl>
                                          <p:spTgt spid="24269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42690">
                                            <p:txEl>
                                              <p:pRg st="5" end="5"/>
                                            </p:txEl>
                                          </p:spTgt>
                                        </p:tgtEl>
                                        <p:attrNameLst>
                                          <p:attrName>style.visibility</p:attrName>
                                        </p:attrNameLst>
                                      </p:cBhvr>
                                      <p:to>
                                        <p:strVal val="visible"/>
                                      </p:to>
                                    </p:set>
                                    <p:animEffect transition="in" filter="dissolve">
                                      <p:cBhvr>
                                        <p:cTn id="32" dur="500"/>
                                        <p:tgtEl>
                                          <p:spTgt spid="242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p:bldP spid="242695" grpId="0" animBg="1"/>
      <p:bldP spid="24269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6516</TotalTime>
  <Words>1005</Words>
  <Application>Microsoft Office PowerPoint</Application>
  <PresentationFormat>Presentación en pantalla (4:3)</PresentationFormat>
  <Paragraphs>155</Paragraphs>
  <Slides>30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Tahoma</vt:lpstr>
      <vt:lpstr>Arial</vt:lpstr>
      <vt:lpstr>Wingdings</vt:lpstr>
      <vt:lpstr>Times New Roman</vt:lpstr>
      <vt:lpstr>Verdana</vt:lpstr>
      <vt:lpstr>Symbol</vt:lpstr>
      <vt:lpstr>Calibri</vt:lpstr>
      <vt:lpstr>AvantGarde Md BT</vt:lpstr>
      <vt:lpstr>Tema de Office</vt:lpstr>
      <vt:lpstr>Diapositiva 1</vt:lpstr>
      <vt:lpstr>Introducción al estudio de la Silvicultura </vt:lpstr>
      <vt:lpstr>Silvicultura &amp; Manejo Forestal</vt:lpstr>
      <vt:lpstr>Silvicultura y Manejo Forestal</vt:lpstr>
      <vt:lpstr>Disciplinas relacionadas</vt:lpstr>
      <vt:lpstr>Definición de Bosque según FAO</vt:lpstr>
      <vt:lpstr>Diapositiva 7</vt:lpstr>
      <vt:lpstr>Diapositiva 8</vt:lpstr>
      <vt:lpstr>Silvicultura  </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Trabajo integrador con modalidad grupal </vt:lpstr>
      <vt:lpstr>Diapositiva 28</vt:lpstr>
      <vt:lpstr>Zonas y especies para el desarrollo del trabajo</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m</dc:creator>
  <cp:lastModifiedBy>acer</cp:lastModifiedBy>
  <cp:revision>345</cp:revision>
  <dcterms:created xsi:type="dcterms:W3CDTF">2002-09-14T15:55:28Z</dcterms:created>
  <dcterms:modified xsi:type="dcterms:W3CDTF">2019-08-03T21:32:08Z</dcterms:modified>
</cp:coreProperties>
</file>