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sldIdLst>
    <p:sldId id="256" r:id="rId2"/>
    <p:sldId id="329" r:id="rId3"/>
    <p:sldId id="294" r:id="rId4"/>
    <p:sldId id="315" r:id="rId5"/>
    <p:sldId id="310" r:id="rId6"/>
    <p:sldId id="305" r:id="rId7"/>
    <p:sldId id="289" r:id="rId8"/>
    <p:sldId id="327" r:id="rId9"/>
    <p:sldId id="328" r:id="rId10"/>
    <p:sldId id="288" r:id="rId11"/>
    <p:sldId id="312" r:id="rId12"/>
    <p:sldId id="313" r:id="rId13"/>
    <p:sldId id="314" r:id="rId14"/>
    <p:sldId id="292" r:id="rId15"/>
    <p:sldId id="308" r:id="rId16"/>
    <p:sldId id="261" r:id="rId17"/>
    <p:sldId id="319" r:id="rId18"/>
    <p:sldId id="320" r:id="rId19"/>
    <p:sldId id="307" r:id="rId20"/>
    <p:sldId id="321" r:id="rId21"/>
    <p:sldId id="322" r:id="rId22"/>
    <p:sldId id="330" r:id="rId23"/>
    <p:sldId id="296" r:id="rId24"/>
    <p:sldId id="323" r:id="rId25"/>
    <p:sldId id="324" r:id="rId26"/>
    <p:sldId id="297" r:id="rId27"/>
    <p:sldId id="325" r:id="rId28"/>
    <p:sldId id="298" r:id="rId29"/>
    <p:sldId id="326" r:id="rId30"/>
    <p:sldId id="317" r:id="rId31"/>
    <p:sldId id="318" r:id="rId32"/>
    <p:sldId id="304" r:id="rId33"/>
    <p:sldId id="267" r:id="rId34"/>
    <p:sldId id="268" r:id="rId35"/>
    <p:sldId id="269" r:id="rId36"/>
    <p:sldId id="271" r:id="rId37"/>
    <p:sldId id="272" r:id="rId38"/>
    <p:sldId id="291" r:id="rId39"/>
    <p:sldId id="316" r:id="rId40"/>
    <p:sldId id="301" r:id="rId41"/>
    <p:sldId id="270" r:id="rId42"/>
    <p:sldId id="265" r:id="rId43"/>
  </p:sldIdLst>
  <p:sldSz cx="9144000" cy="6858000" type="screen4x3"/>
  <p:notesSz cx="6858000" cy="9144000"/>
  <p:defaultTextStyle>
    <a:defPPr>
      <a:defRPr lang="es-AR"/>
    </a:defPPr>
    <a:lvl1pPr algn="l" rtl="0" fontAlgn="base">
      <a:spcBef>
        <a:spcPct val="0"/>
      </a:spcBef>
      <a:spcAft>
        <a:spcPct val="0"/>
      </a:spcAft>
      <a:defRPr sz="2800" b="1" kern="1200">
        <a:solidFill>
          <a:schemeClr val="accent2"/>
        </a:solidFill>
        <a:latin typeface="Calibri" pitchFamily="34" charset="0"/>
        <a:ea typeface="+mn-ea"/>
        <a:cs typeface="+mn-cs"/>
      </a:defRPr>
    </a:lvl1pPr>
    <a:lvl2pPr marL="457200" algn="l" rtl="0" fontAlgn="base">
      <a:spcBef>
        <a:spcPct val="0"/>
      </a:spcBef>
      <a:spcAft>
        <a:spcPct val="0"/>
      </a:spcAft>
      <a:defRPr sz="2800" b="1" kern="1200">
        <a:solidFill>
          <a:schemeClr val="accent2"/>
        </a:solidFill>
        <a:latin typeface="Calibri" pitchFamily="34" charset="0"/>
        <a:ea typeface="+mn-ea"/>
        <a:cs typeface="+mn-cs"/>
      </a:defRPr>
    </a:lvl2pPr>
    <a:lvl3pPr marL="914400" algn="l" rtl="0" fontAlgn="base">
      <a:spcBef>
        <a:spcPct val="0"/>
      </a:spcBef>
      <a:spcAft>
        <a:spcPct val="0"/>
      </a:spcAft>
      <a:defRPr sz="2800" b="1" kern="1200">
        <a:solidFill>
          <a:schemeClr val="accent2"/>
        </a:solidFill>
        <a:latin typeface="Calibri" pitchFamily="34" charset="0"/>
        <a:ea typeface="+mn-ea"/>
        <a:cs typeface="+mn-cs"/>
      </a:defRPr>
    </a:lvl3pPr>
    <a:lvl4pPr marL="1371600" algn="l" rtl="0" fontAlgn="base">
      <a:spcBef>
        <a:spcPct val="0"/>
      </a:spcBef>
      <a:spcAft>
        <a:spcPct val="0"/>
      </a:spcAft>
      <a:defRPr sz="2800" b="1" kern="1200">
        <a:solidFill>
          <a:schemeClr val="accent2"/>
        </a:solidFill>
        <a:latin typeface="Calibri" pitchFamily="34" charset="0"/>
        <a:ea typeface="+mn-ea"/>
        <a:cs typeface="+mn-cs"/>
      </a:defRPr>
    </a:lvl4pPr>
    <a:lvl5pPr marL="1828800" algn="l" rtl="0" fontAlgn="base">
      <a:spcBef>
        <a:spcPct val="0"/>
      </a:spcBef>
      <a:spcAft>
        <a:spcPct val="0"/>
      </a:spcAft>
      <a:defRPr sz="2800" b="1" kern="1200">
        <a:solidFill>
          <a:schemeClr val="accent2"/>
        </a:solidFill>
        <a:latin typeface="Calibri" pitchFamily="34" charset="0"/>
        <a:ea typeface="+mn-ea"/>
        <a:cs typeface="+mn-cs"/>
      </a:defRPr>
    </a:lvl5pPr>
    <a:lvl6pPr marL="2286000" algn="l" defTabSz="914400" rtl="0" eaLnBrk="1" latinLnBrk="0" hangingPunct="1">
      <a:defRPr sz="2800" b="1" kern="1200">
        <a:solidFill>
          <a:schemeClr val="accent2"/>
        </a:solidFill>
        <a:latin typeface="Calibri" pitchFamily="34" charset="0"/>
        <a:ea typeface="+mn-ea"/>
        <a:cs typeface="+mn-cs"/>
      </a:defRPr>
    </a:lvl6pPr>
    <a:lvl7pPr marL="2743200" algn="l" defTabSz="914400" rtl="0" eaLnBrk="1" latinLnBrk="0" hangingPunct="1">
      <a:defRPr sz="2800" b="1" kern="1200">
        <a:solidFill>
          <a:schemeClr val="accent2"/>
        </a:solidFill>
        <a:latin typeface="Calibri" pitchFamily="34" charset="0"/>
        <a:ea typeface="+mn-ea"/>
        <a:cs typeface="+mn-cs"/>
      </a:defRPr>
    </a:lvl7pPr>
    <a:lvl8pPr marL="3200400" algn="l" defTabSz="914400" rtl="0" eaLnBrk="1" latinLnBrk="0" hangingPunct="1">
      <a:defRPr sz="2800" b="1" kern="1200">
        <a:solidFill>
          <a:schemeClr val="accent2"/>
        </a:solidFill>
        <a:latin typeface="Calibri" pitchFamily="34" charset="0"/>
        <a:ea typeface="+mn-ea"/>
        <a:cs typeface="+mn-cs"/>
      </a:defRPr>
    </a:lvl8pPr>
    <a:lvl9pPr marL="3657600" algn="l" defTabSz="914400" rtl="0" eaLnBrk="1" latinLnBrk="0" hangingPunct="1">
      <a:defRPr sz="2800" b="1" kern="1200">
        <a:solidFill>
          <a:schemeClr val="accent2"/>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FF66"/>
    <a:srgbClr val="FA633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inimized" horzBarState="maximized">
    <p:restoredLeft sz="16520" autoAdjust="0"/>
    <p:restoredTop sz="94660"/>
  </p:normalViewPr>
  <p:slideViewPr>
    <p:cSldViewPr>
      <p:cViewPr>
        <p:scale>
          <a:sx n="90" d="100"/>
          <a:sy n="90" d="100"/>
        </p:scale>
        <p:origin x="-1182" y="19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414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_rels/viewProps.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9.xml"/><Relationship Id="rId1"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endParaRPr lang="es-ES"/>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S"/>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61BE7D0A-B0CA-4F4B-9FF3-6BA042D35413}"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182D188-FFF9-4F06-9A25-E5188422CD1E}"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18D1949-27D3-4DB6-AA7D-DD2DB5642D1F}"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66738" y="304800"/>
            <a:ext cx="8008937" cy="5715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3" name="2 Marcador de fecha"/>
          <p:cNvSpPr>
            <a:spLocks noGrp="1"/>
          </p:cNvSpPr>
          <p:nvPr>
            <p:ph type="dt" sz="half" idx="10"/>
          </p:nvPr>
        </p:nvSpPr>
        <p:spPr>
          <a:xfrm>
            <a:off x="609600" y="6245225"/>
            <a:ext cx="1981200" cy="476250"/>
          </a:xfrm>
        </p:spPr>
        <p:txBody>
          <a:bodyPr/>
          <a:lstStyle>
            <a:lvl1pPr>
              <a:defRPr/>
            </a:lvl1pPr>
          </a:lstStyle>
          <a:p>
            <a:endParaRPr lang="es-ES"/>
          </a:p>
        </p:txBody>
      </p:sp>
      <p:sp>
        <p:nvSpPr>
          <p:cNvPr id="4" name="3 Marcador de pie de página"/>
          <p:cNvSpPr>
            <a:spLocks noGrp="1"/>
          </p:cNvSpPr>
          <p:nvPr>
            <p:ph type="ftr" sz="quarter" idx="11"/>
          </p:nvPr>
        </p:nvSpPr>
        <p:spPr>
          <a:xfrm>
            <a:off x="3124200" y="6245225"/>
            <a:ext cx="2895600" cy="476250"/>
          </a:xfrm>
        </p:spPr>
        <p:txBody>
          <a:bodyPr/>
          <a:lstStyle>
            <a:lvl1pPr>
              <a:defRPr/>
            </a:lvl1pPr>
          </a:lstStyle>
          <a:p>
            <a:endParaRPr lang="es-ES"/>
          </a:p>
        </p:txBody>
      </p:sp>
      <p:sp>
        <p:nvSpPr>
          <p:cNvPr id="5" name="4 Marcador de número de diapositiva"/>
          <p:cNvSpPr>
            <a:spLocks noGrp="1"/>
          </p:cNvSpPr>
          <p:nvPr>
            <p:ph type="sldNum" sz="quarter" idx="12"/>
          </p:nvPr>
        </p:nvSpPr>
        <p:spPr>
          <a:xfrm>
            <a:off x="6553200" y="6245225"/>
            <a:ext cx="1981200" cy="476250"/>
          </a:xfrm>
        </p:spPr>
        <p:txBody>
          <a:bodyPr/>
          <a:lstStyle>
            <a:lvl1pPr>
              <a:defRPr/>
            </a:lvl1pPr>
          </a:lstStyle>
          <a:p>
            <a:fld id="{DC285636-961B-4482-A2D0-FACF62C8D07D}" type="slidenum">
              <a:rPr lang="es-ES"/>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endParaRPr lang="es-ES"/>
          </a:p>
        </p:txBody>
      </p:sp>
      <p:sp>
        <p:nvSpPr>
          <p:cNvPr id="9" name="8 Marcador de número de diapositiva"/>
          <p:cNvSpPr>
            <a:spLocks noGrp="1"/>
          </p:cNvSpPr>
          <p:nvPr>
            <p:ph type="sldNum" sz="quarter" idx="15"/>
          </p:nvPr>
        </p:nvSpPr>
        <p:spPr/>
        <p:txBody>
          <a:bodyPr rtlCol="0"/>
          <a:lstStyle/>
          <a:p>
            <a:fld id="{31F0845F-1E6C-4A77-B894-D3C675D91CBD}" type="slidenum">
              <a:rPr lang="es-ES" smtClean="0"/>
              <a:pPr/>
              <a:t>‹Nº›</a:t>
            </a:fld>
            <a:endParaRPr lang="es-ES"/>
          </a:p>
        </p:txBody>
      </p:sp>
      <p:sp>
        <p:nvSpPr>
          <p:cNvPr id="10" name="9 Marcador de pie de página"/>
          <p:cNvSpPr>
            <a:spLocks noGrp="1"/>
          </p:cNvSpPr>
          <p:nvPr>
            <p:ph type="ftr" sz="quarter" idx="16"/>
          </p:nvPr>
        </p:nvSpPr>
        <p:spPr/>
        <p:txBody>
          <a:bodyPr rtlCol="0"/>
          <a:lstStyle/>
          <a:p>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endParaRPr lang="es-ES"/>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S"/>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EB8FB422-4A42-4731-9483-61FD1DF759C9}"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A10E1AA-0AC0-4534-928F-075E182275F7}" type="slidenum">
              <a:rPr lang="es-ES" smtClean="0"/>
              <a:pPr/>
              <a:t>‹Nº›</a:t>
            </a:fld>
            <a:endParaRPr lang="es-ES"/>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13F8D61-65E9-4627-9AB6-430A69605BBA}" type="slidenum">
              <a:rPr lang="es-ES" smtClean="0"/>
              <a:pPr/>
              <a:t>‹Nº›</a:t>
            </a:fld>
            <a:endParaRPr lang="es-ES"/>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endParaRPr lang="es-ES"/>
          </a:p>
        </p:txBody>
      </p:sp>
      <p:sp>
        <p:nvSpPr>
          <p:cNvPr id="7" name="6 Marcador de número de diapositiva"/>
          <p:cNvSpPr>
            <a:spLocks noGrp="1"/>
          </p:cNvSpPr>
          <p:nvPr>
            <p:ph type="sldNum" sz="quarter" idx="11"/>
          </p:nvPr>
        </p:nvSpPr>
        <p:spPr/>
        <p:txBody>
          <a:bodyPr rtlCol="0"/>
          <a:lstStyle/>
          <a:p>
            <a:fld id="{A767B41B-03CF-4470-B74A-B4DECDCA5BCD}" type="slidenum">
              <a:rPr lang="es-ES" smtClean="0"/>
              <a:pPr/>
              <a:t>‹Nº›</a:t>
            </a:fld>
            <a:endParaRPr lang="es-ES"/>
          </a:p>
        </p:txBody>
      </p:sp>
      <p:sp>
        <p:nvSpPr>
          <p:cNvPr id="8" name="7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104DA76-00E2-46BE-A866-F5E4875AACA5}"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endParaRPr lang="es-ES"/>
          </a:p>
        </p:txBody>
      </p:sp>
      <p:sp>
        <p:nvSpPr>
          <p:cNvPr id="22" name="21 Marcador de número de diapositiva"/>
          <p:cNvSpPr>
            <a:spLocks noGrp="1"/>
          </p:cNvSpPr>
          <p:nvPr>
            <p:ph type="sldNum" sz="quarter" idx="15"/>
          </p:nvPr>
        </p:nvSpPr>
        <p:spPr/>
        <p:txBody>
          <a:bodyPr rtlCol="0"/>
          <a:lstStyle/>
          <a:p>
            <a:fld id="{714A7CBB-1415-4031-93D5-E7933BCE2F86}" type="slidenum">
              <a:rPr lang="es-ES" smtClean="0"/>
              <a:pPr/>
              <a:t>‹Nº›</a:t>
            </a:fld>
            <a:endParaRPr lang="es-ES"/>
          </a:p>
        </p:txBody>
      </p:sp>
      <p:sp>
        <p:nvSpPr>
          <p:cNvPr id="23" name="22 Marcador de pie de página"/>
          <p:cNvSpPr>
            <a:spLocks noGrp="1"/>
          </p:cNvSpPr>
          <p:nvPr>
            <p:ph type="ftr" sz="quarter" idx="16"/>
          </p:nvPr>
        </p:nvSpPr>
        <p:spPr/>
        <p:txBody>
          <a:bodyPr rtlCol="0"/>
          <a:lstStyle/>
          <a:p>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endParaRPr lang="es-ES"/>
          </a:p>
        </p:txBody>
      </p:sp>
      <p:sp>
        <p:nvSpPr>
          <p:cNvPr id="18" name="17 Marcador de número de diapositiva"/>
          <p:cNvSpPr>
            <a:spLocks noGrp="1"/>
          </p:cNvSpPr>
          <p:nvPr>
            <p:ph type="sldNum" sz="quarter" idx="11"/>
          </p:nvPr>
        </p:nvSpPr>
        <p:spPr/>
        <p:txBody>
          <a:bodyPr rtlCol="0"/>
          <a:lstStyle/>
          <a:p>
            <a:fld id="{B04181EF-416D-4D43-BE37-126FBC63F8EC}" type="slidenum">
              <a:rPr lang="es-ES" smtClean="0"/>
              <a:pPr/>
              <a:t>‹Nº›</a:t>
            </a:fld>
            <a:endParaRPr lang="es-ES"/>
          </a:p>
        </p:txBody>
      </p:sp>
      <p:sp>
        <p:nvSpPr>
          <p:cNvPr id="21" name="20 Marcador de pie de página"/>
          <p:cNvSpPr>
            <a:spLocks noGrp="1"/>
          </p:cNvSpPr>
          <p:nvPr>
            <p:ph type="ftr" sz="quarter" idx="12"/>
          </p:nvPr>
        </p:nvSpPr>
        <p:spPr/>
        <p:txBody>
          <a:bodyPr rtlCol="0"/>
          <a:lstStyle/>
          <a:p>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endParaRPr lang="es-ES"/>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S"/>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F45786-A842-4CD9-B9DE-B1289FAA83B8}"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214546" y="571480"/>
            <a:ext cx="4648200" cy="731838"/>
          </a:xfrm>
          <a:prstGeom prst="rect">
            <a:avLst/>
          </a:prstGeom>
          <a:noFill/>
          <a:ln w="9525">
            <a:noFill/>
            <a:miter lim="800000"/>
            <a:headEnd/>
            <a:tailEnd/>
          </a:ln>
          <a:effectLst/>
        </p:spPr>
        <p:txBody>
          <a:bodyPr wrap="none">
            <a:spAutoFit/>
          </a:bodyPr>
          <a:lstStyle/>
          <a:p>
            <a:pPr algn="ctr"/>
            <a:r>
              <a:rPr lang="es-ES" sz="2200" dirty="0">
                <a:solidFill>
                  <a:schemeClr val="tx1"/>
                </a:solidFill>
              </a:rPr>
              <a:t>UNIVERSIDAD NACIONAL DE LA PLATA</a:t>
            </a:r>
          </a:p>
          <a:p>
            <a:pPr algn="ctr"/>
            <a:r>
              <a:rPr lang="es-ES" sz="2000" dirty="0">
                <a:solidFill>
                  <a:schemeClr val="tx1"/>
                </a:solidFill>
              </a:rPr>
              <a:t>Facultad de Ciencias Agrarias y Forestales</a:t>
            </a:r>
          </a:p>
        </p:txBody>
      </p:sp>
      <p:sp>
        <p:nvSpPr>
          <p:cNvPr id="2053" name="Text Box 5"/>
          <p:cNvSpPr txBox="1">
            <a:spLocks noChangeArrowheads="1"/>
          </p:cNvSpPr>
          <p:nvPr/>
        </p:nvSpPr>
        <p:spPr bwMode="auto">
          <a:xfrm>
            <a:off x="1357290" y="1785926"/>
            <a:ext cx="6534166" cy="884237"/>
          </a:xfrm>
          <a:prstGeom prst="rect">
            <a:avLst/>
          </a:prstGeom>
          <a:noFill/>
          <a:ln w="9525">
            <a:noFill/>
            <a:miter lim="800000"/>
            <a:headEnd/>
            <a:tailEnd/>
          </a:ln>
          <a:effectLst/>
        </p:spPr>
        <p:txBody>
          <a:bodyPr wrap="square">
            <a:spAutoFit/>
          </a:bodyPr>
          <a:lstStyle/>
          <a:p>
            <a:r>
              <a:rPr lang="es-ES" sz="2400" b="0" dirty="0">
                <a:solidFill>
                  <a:srgbClr val="000000"/>
                </a:solidFill>
              </a:rPr>
              <a:t>Curso:</a:t>
            </a:r>
          </a:p>
          <a:p>
            <a:r>
              <a:rPr lang="es-ES" i="1" dirty="0">
                <a:solidFill>
                  <a:schemeClr val="tx1"/>
                </a:solidFill>
              </a:rPr>
              <a:t>        </a:t>
            </a:r>
            <a:r>
              <a:rPr lang="es-ES" i="1" dirty="0">
                <a:solidFill>
                  <a:srgbClr val="000066"/>
                </a:solidFill>
              </a:rPr>
              <a:t>“Introducción a la </a:t>
            </a:r>
            <a:r>
              <a:rPr lang="es-ES" i="1" dirty="0" err="1">
                <a:solidFill>
                  <a:srgbClr val="000066"/>
                </a:solidFill>
              </a:rPr>
              <a:t>Geoinformación</a:t>
            </a:r>
            <a:r>
              <a:rPr lang="es-ES" i="1" dirty="0">
                <a:solidFill>
                  <a:srgbClr val="000066"/>
                </a:solidFill>
              </a:rPr>
              <a:t>”</a:t>
            </a:r>
          </a:p>
        </p:txBody>
      </p:sp>
      <p:sp>
        <p:nvSpPr>
          <p:cNvPr id="2054" name="Text Box 6"/>
          <p:cNvSpPr txBox="1">
            <a:spLocks noChangeArrowheads="1"/>
          </p:cNvSpPr>
          <p:nvPr/>
        </p:nvSpPr>
        <p:spPr bwMode="auto">
          <a:xfrm>
            <a:off x="1066800" y="3048000"/>
            <a:ext cx="7391400" cy="366713"/>
          </a:xfrm>
          <a:prstGeom prst="rect">
            <a:avLst/>
          </a:prstGeom>
          <a:noFill/>
          <a:ln w="9525">
            <a:noFill/>
            <a:miter lim="800000"/>
            <a:headEnd/>
            <a:tailEnd/>
          </a:ln>
          <a:effectLst/>
        </p:spPr>
        <p:txBody>
          <a:bodyPr>
            <a:spAutoFit/>
          </a:bodyPr>
          <a:lstStyle/>
          <a:p>
            <a:r>
              <a:rPr lang="es-ES" sz="1800" dirty="0">
                <a:solidFill>
                  <a:srgbClr val="000000"/>
                </a:solidFill>
                <a:cs typeface="Times New Roman" pitchFamily="18" charset="0"/>
              </a:rPr>
              <a:t>UNIDAD </a:t>
            </a:r>
            <a:r>
              <a:rPr lang="en-US" sz="1800" dirty="0">
                <a:solidFill>
                  <a:srgbClr val="000000"/>
                </a:solidFill>
                <a:cs typeface="Times New Roman" pitchFamily="18" charset="0"/>
              </a:rPr>
              <a:t>4</a:t>
            </a:r>
            <a:r>
              <a:rPr lang="es-ES" sz="1800" dirty="0">
                <a:solidFill>
                  <a:srgbClr val="000000"/>
                </a:solidFill>
                <a:cs typeface="Times New Roman" pitchFamily="18" charset="0"/>
              </a:rPr>
              <a:t>: </a:t>
            </a:r>
            <a:r>
              <a:rPr lang="es-AR" sz="1800" dirty="0">
                <a:solidFill>
                  <a:schemeClr val="tx1"/>
                </a:solidFill>
                <a:cs typeface="Times New Roman" pitchFamily="18" charset="0"/>
              </a:rPr>
              <a:t>SISTEMAS ESPACIALES DE TELEDETECCIÓN.</a:t>
            </a:r>
            <a:endParaRPr lang="es-ES" sz="1800" b="0" dirty="0">
              <a:solidFill>
                <a:srgbClr val="000000"/>
              </a:solidFill>
            </a:endParaRPr>
          </a:p>
        </p:txBody>
      </p:sp>
      <p:sp>
        <p:nvSpPr>
          <p:cNvPr id="2058" name="Text Box 10"/>
          <p:cNvSpPr txBox="1">
            <a:spLocks noChangeArrowheads="1"/>
          </p:cNvSpPr>
          <p:nvPr/>
        </p:nvSpPr>
        <p:spPr bwMode="auto">
          <a:xfrm>
            <a:off x="304800" y="3581400"/>
            <a:ext cx="8458200" cy="1190625"/>
          </a:xfrm>
          <a:prstGeom prst="rect">
            <a:avLst/>
          </a:prstGeom>
          <a:noFill/>
          <a:ln w="9525">
            <a:noFill/>
            <a:miter lim="800000"/>
            <a:headEnd/>
            <a:tailEnd/>
          </a:ln>
          <a:effectLst/>
        </p:spPr>
        <p:txBody>
          <a:bodyPr>
            <a:spAutoFit/>
          </a:bodyPr>
          <a:lstStyle/>
          <a:p>
            <a:pPr>
              <a:spcBef>
                <a:spcPct val="50000"/>
              </a:spcBef>
            </a:pPr>
            <a:r>
              <a:rPr lang="es-ES" sz="1800" dirty="0">
                <a:solidFill>
                  <a:schemeClr val="tx1"/>
                </a:solidFill>
                <a:cs typeface="Times New Roman" pitchFamily="18" charset="0"/>
              </a:rPr>
              <a:t>Objetivo: </a:t>
            </a:r>
            <a:endParaRPr lang="en-US" sz="1800" dirty="0">
              <a:solidFill>
                <a:schemeClr val="tx1"/>
              </a:solidFill>
              <a:cs typeface="Times New Roman" pitchFamily="18" charset="0"/>
            </a:endParaRPr>
          </a:p>
          <a:p>
            <a:pPr algn="just" eaLnBrk="0" hangingPunct="0"/>
            <a:r>
              <a:rPr lang="es-AR" sz="1800" b="0" dirty="0">
                <a:solidFill>
                  <a:schemeClr val="tx1"/>
                </a:solidFill>
                <a:cs typeface="Times New Roman" pitchFamily="18" charset="0"/>
              </a:rPr>
              <a:t>Promover la habilidad del alumno para elegir adecuadamente el tipo de datos satelitales útiles a su proyecto, según las diferentes resoluciones (espectral, radiométrica, temporal y espacial).</a:t>
            </a:r>
            <a:endParaRPr lang="en-US" sz="1800" b="0" dirty="0">
              <a:solidFill>
                <a:schemeClr val="tx1"/>
              </a:solidFill>
            </a:endParaRPr>
          </a:p>
        </p:txBody>
      </p:sp>
      <p:sp>
        <p:nvSpPr>
          <p:cNvPr id="2060" name="Text Box 12"/>
          <p:cNvSpPr txBox="1">
            <a:spLocks noChangeArrowheads="1"/>
          </p:cNvSpPr>
          <p:nvPr/>
        </p:nvSpPr>
        <p:spPr bwMode="auto">
          <a:xfrm>
            <a:off x="5029200" y="6237288"/>
            <a:ext cx="2835275" cy="366712"/>
          </a:xfrm>
          <a:prstGeom prst="rect">
            <a:avLst/>
          </a:prstGeom>
          <a:noFill/>
          <a:ln w="9525">
            <a:noFill/>
            <a:miter lim="800000"/>
            <a:headEnd/>
            <a:tailEnd/>
          </a:ln>
          <a:effectLst/>
        </p:spPr>
        <p:txBody>
          <a:bodyPr>
            <a:spAutoFit/>
          </a:bodyPr>
          <a:lstStyle/>
          <a:p>
            <a:r>
              <a:rPr lang="es-ES" sz="1800" b="0" dirty="0" smtClean="0">
                <a:solidFill>
                  <a:schemeClr val="tx1"/>
                </a:solidFill>
              </a:rPr>
              <a:t>27 de setiembre 2018</a:t>
            </a:r>
            <a:endParaRPr lang="es-ES" sz="1800" b="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2959100" y="1949450"/>
            <a:ext cx="9144000" cy="0"/>
          </a:xfrm>
          <a:prstGeom prst="rect">
            <a:avLst/>
          </a:prstGeom>
          <a:noFill/>
          <a:ln w="9525">
            <a:noFill/>
            <a:miter lim="800000"/>
            <a:headEnd/>
            <a:tailEnd/>
          </a:ln>
          <a:effectLst/>
        </p:spPr>
        <p:txBody>
          <a:bodyPr>
            <a:spAutoFit/>
          </a:bodyPr>
          <a:lstStyle/>
          <a:p>
            <a:endParaRPr lang="es-AR"/>
          </a:p>
        </p:txBody>
      </p:sp>
      <p:sp>
        <p:nvSpPr>
          <p:cNvPr id="156677" name="Text Box 5"/>
          <p:cNvSpPr txBox="1">
            <a:spLocks noChangeArrowheads="1"/>
          </p:cNvSpPr>
          <p:nvPr/>
        </p:nvSpPr>
        <p:spPr bwMode="auto">
          <a:xfrm>
            <a:off x="1116013" y="692150"/>
            <a:ext cx="6985000" cy="5006975"/>
          </a:xfrm>
          <a:prstGeom prst="rect">
            <a:avLst/>
          </a:prstGeom>
          <a:solidFill>
            <a:schemeClr val="bg1"/>
          </a:solidFill>
          <a:ln w="9525">
            <a:noFill/>
            <a:miter lim="800000"/>
            <a:headEnd/>
            <a:tailEnd/>
          </a:ln>
          <a:effectLst/>
        </p:spPr>
        <p:txBody>
          <a:bodyPr>
            <a:spAutoFit/>
          </a:bodyPr>
          <a:lstStyle/>
          <a:p>
            <a:pPr>
              <a:spcBef>
                <a:spcPct val="50000"/>
              </a:spcBef>
              <a:buFontTx/>
              <a:buChar char="•"/>
            </a:pPr>
            <a:r>
              <a:rPr lang="es-ES" sz="1500"/>
              <a:t>Orbita heliosíncrona (pasa a la misma hora solar) </a:t>
            </a:r>
          </a:p>
          <a:p>
            <a:pPr>
              <a:spcBef>
                <a:spcPct val="50000"/>
              </a:spcBef>
              <a:buFontTx/>
              <a:buChar char="•"/>
            </a:pPr>
            <a:r>
              <a:rPr lang="es-ES" sz="1500"/>
              <a:t>Inclinación: 98.2° </a:t>
            </a:r>
          </a:p>
          <a:p>
            <a:pPr>
              <a:spcBef>
                <a:spcPct val="50000"/>
              </a:spcBef>
              <a:buFontTx/>
              <a:buChar char="•"/>
            </a:pPr>
            <a:r>
              <a:rPr lang="es-ES" sz="1500"/>
              <a:t>Altura sobre la superficie: 705 km </a:t>
            </a:r>
          </a:p>
          <a:p>
            <a:pPr>
              <a:spcBef>
                <a:spcPct val="50000"/>
              </a:spcBef>
              <a:buFontTx/>
              <a:buChar char="•"/>
            </a:pPr>
            <a:r>
              <a:rPr lang="es-ES" sz="1500"/>
              <a:t>Período 98.9 minutos (14 vueltas a la Tierra por día)</a:t>
            </a:r>
          </a:p>
          <a:p>
            <a:pPr>
              <a:spcBef>
                <a:spcPct val="50000"/>
              </a:spcBef>
              <a:buFontTx/>
              <a:buChar char="•"/>
            </a:pPr>
            <a:r>
              <a:rPr lang="es-ES" sz="1500"/>
              <a:t>Repetición del ciclo orbital cada 16 días (233 órbitas) </a:t>
            </a:r>
          </a:p>
          <a:p>
            <a:pPr>
              <a:spcBef>
                <a:spcPct val="50000"/>
              </a:spcBef>
              <a:buFontTx/>
              <a:buChar char="•"/>
            </a:pPr>
            <a:r>
              <a:rPr lang="es-ES" sz="1500"/>
              <a:t>Landsat 7 y 5 comparten la misma órbita </a:t>
            </a:r>
          </a:p>
          <a:p>
            <a:pPr>
              <a:spcBef>
                <a:spcPct val="50000"/>
              </a:spcBef>
              <a:buFontTx/>
              <a:buChar char="•"/>
            </a:pPr>
            <a:r>
              <a:rPr lang="es-ES" sz="1500"/>
              <a:t>El ciclo de 233 orbitas cubre cada 16 días todo el globo terráqueo</a:t>
            </a:r>
          </a:p>
          <a:p>
            <a:pPr>
              <a:spcBef>
                <a:spcPct val="50000"/>
              </a:spcBef>
              <a:buFontTx/>
              <a:buChar char="•"/>
            </a:pPr>
            <a:r>
              <a:rPr lang="es-ES" sz="1500"/>
              <a:t>Cada órbita es dividida en 248 filas (rows). </a:t>
            </a:r>
          </a:p>
          <a:p>
            <a:pPr>
              <a:spcBef>
                <a:spcPct val="50000"/>
              </a:spcBef>
              <a:buFontTx/>
              <a:buChar char="•"/>
            </a:pPr>
            <a:r>
              <a:rPr lang="es-ES" sz="1500"/>
              <a:t>233 orbites × 248 files = 57784 escenas. </a:t>
            </a:r>
          </a:p>
          <a:p>
            <a:pPr>
              <a:spcBef>
                <a:spcPct val="50000"/>
              </a:spcBef>
              <a:buFontTx/>
              <a:buChar char="•"/>
            </a:pPr>
            <a:r>
              <a:rPr lang="es-ES" sz="1500"/>
              <a:t>La pasada 001 cruza el ecuador a una longitud de 64°60´ W. </a:t>
            </a:r>
          </a:p>
          <a:p>
            <a:pPr>
              <a:spcBef>
                <a:spcPct val="50000"/>
              </a:spcBef>
              <a:buFontTx/>
              <a:buChar char="•"/>
            </a:pPr>
            <a:r>
              <a:rPr lang="es-ES" sz="1500"/>
              <a:t>Continua de este a oeste</a:t>
            </a:r>
          </a:p>
          <a:p>
            <a:pPr>
              <a:spcBef>
                <a:spcPct val="50000"/>
              </a:spcBef>
              <a:buFontTx/>
              <a:buChar char="•"/>
            </a:pPr>
            <a:r>
              <a:rPr lang="es-ES" sz="1500"/>
              <a:t>Cada escena tiene 185 km × 185 km </a:t>
            </a:r>
          </a:p>
          <a:p>
            <a:pPr>
              <a:spcBef>
                <a:spcPct val="50000"/>
              </a:spcBef>
              <a:buFontTx/>
              <a:buChar char="•"/>
            </a:pPr>
            <a:r>
              <a:rPr lang="es-ES" sz="1500"/>
              <a:t>Existe un solapamiento lateral entre pasadas adyacentes que es menor en el ecuador (7.3% a 0°) que en los polos. (por ej. 29.0% a 40°) </a:t>
            </a:r>
          </a:p>
          <a:p>
            <a:pPr>
              <a:spcBef>
                <a:spcPct val="50000"/>
              </a:spcBef>
            </a:pPr>
            <a:endParaRPr lang="es-ES" sz="15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4" descr="Available Landsat scenes April 30 2014 (blue)"/>
          <p:cNvPicPr>
            <a:picLocks noChangeAspect="1" noChangeArrowheads="1"/>
          </p:cNvPicPr>
          <p:nvPr/>
        </p:nvPicPr>
        <p:blipFill>
          <a:blip r:embed="rId2"/>
          <a:srcRect/>
          <a:stretch>
            <a:fillRect/>
          </a:stretch>
        </p:blipFill>
        <p:spPr bwMode="auto">
          <a:xfrm>
            <a:off x="1131888" y="1112838"/>
            <a:ext cx="6464300" cy="5411787"/>
          </a:xfrm>
          <a:prstGeom prst="rect">
            <a:avLst/>
          </a:prstGeom>
          <a:noFill/>
          <a:ln w="9525">
            <a:noFill/>
            <a:miter lim="800000"/>
            <a:headEnd/>
            <a:tailEnd/>
          </a:ln>
        </p:spPr>
      </p:pic>
      <p:sp>
        <p:nvSpPr>
          <p:cNvPr id="202757" name="Text Box 5"/>
          <p:cNvSpPr txBox="1">
            <a:spLocks noChangeArrowheads="1"/>
          </p:cNvSpPr>
          <p:nvPr/>
        </p:nvSpPr>
        <p:spPr bwMode="auto">
          <a:xfrm>
            <a:off x="1655763" y="269875"/>
            <a:ext cx="3867150" cy="731838"/>
          </a:xfrm>
          <a:prstGeom prst="rect">
            <a:avLst/>
          </a:prstGeom>
          <a:noFill/>
          <a:ln w="9525">
            <a:noFill/>
            <a:miter lim="800000"/>
            <a:headEnd/>
            <a:tailEnd/>
          </a:ln>
          <a:effectLst/>
        </p:spPr>
        <p:txBody>
          <a:bodyPr wrap="none">
            <a:spAutoFit/>
          </a:bodyPr>
          <a:lstStyle/>
          <a:p>
            <a:r>
              <a:rPr lang="en-US"/>
              <a:t>Landsat Project Statistics</a:t>
            </a:r>
            <a:endParaRPr lang="es-AR"/>
          </a:p>
          <a:p>
            <a:r>
              <a:rPr lang="en-US" sz="1400"/>
              <a:t>As of August 7, 2014</a:t>
            </a:r>
            <a:r>
              <a:rPr lang="es-ES" sz="140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Text Box 4"/>
          <p:cNvSpPr txBox="1">
            <a:spLocks noChangeArrowheads="1"/>
          </p:cNvSpPr>
          <p:nvPr/>
        </p:nvSpPr>
        <p:spPr bwMode="auto">
          <a:xfrm>
            <a:off x="376238" y="457200"/>
            <a:ext cx="5713872" cy="707886"/>
          </a:xfrm>
          <a:prstGeom prst="rect">
            <a:avLst/>
          </a:prstGeom>
          <a:noFill/>
          <a:ln w="9525">
            <a:noFill/>
            <a:miter lim="800000"/>
            <a:headEnd/>
            <a:tailEnd/>
          </a:ln>
          <a:effectLst/>
        </p:spPr>
        <p:txBody>
          <a:bodyPr wrap="none">
            <a:spAutoFit/>
          </a:bodyPr>
          <a:lstStyle/>
          <a:p>
            <a:r>
              <a:rPr lang="en-US" dirty="0" err="1" smtClean="0"/>
              <a:t>Apertura</a:t>
            </a:r>
            <a:r>
              <a:rPr lang="en-US" dirty="0" smtClean="0"/>
              <a:t> de los </a:t>
            </a:r>
            <a:r>
              <a:rPr lang="en-US" dirty="0" err="1" smtClean="0"/>
              <a:t>archivos</a:t>
            </a:r>
            <a:r>
              <a:rPr lang="en-US" dirty="0" smtClean="0"/>
              <a:t> de </a:t>
            </a:r>
            <a:r>
              <a:rPr lang="en-US" dirty="0" err="1" smtClean="0"/>
              <a:t>Landsat</a:t>
            </a:r>
            <a:endParaRPr lang="es-AR" dirty="0"/>
          </a:p>
          <a:p>
            <a:r>
              <a:rPr lang="en-US" sz="1200" dirty="0" smtClean="0"/>
              <a:t>En </a:t>
            </a:r>
            <a:r>
              <a:rPr lang="en-US" sz="1200" dirty="0" err="1" smtClean="0"/>
              <a:t>diciembre</a:t>
            </a:r>
            <a:r>
              <a:rPr lang="en-US" sz="1200" dirty="0" smtClean="0"/>
              <a:t> de 2008 </a:t>
            </a:r>
            <a:r>
              <a:rPr lang="en-US" sz="1200" dirty="0" err="1" smtClean="0"/>
              <a:t>todo</a:t>
            </a:r>
            <a:r>
              <a:rPr lang="en-US" sz="1200" dirty="0" smtClean="0"/>
              <a:t> el </a:t>
            </a:r>
            <a:r>
              <a:rPr lang="en-US" sz="1200" dirty="0" err="1" smtClean="0"/>
              <a:t>archivo</a:t>
            </a:r>
            <a:r>
              <a:rPr lang="en-US" sz="1200" dirty="0" smtClean="0"/>
              <a:t> se </a:t>
            </a:r>
            <a:r>
              <a:rPr lang="en-US" sz="1200" dirty="0" err="1" smtClean="0"/>
              <a:t>puso</a:t>
            </a:r>
            <a:r>
              <a:rPr lang="en-US" sz="1200" dirty="0" smtClean="0"/>
              <a:t> a </a:t>
            </a:r>
            <a:r>
              <a:rPr lang="en-US" sz="1200" dirty="0" err="1" smtClean="0"/>
              <a:t>disponibilidad</a:t>
            </a:r>
            <a:r>
              <a:rPr lang="en-US" sz="1200" dirty="0" smtClean="0"/>
              <a:t> de los </a:t>
            </a:r>
            <a:r>
              <a:rPr lang="en-US" sz="1200" dirty="0" err="1" smtClean="0"/>
              <a:t>usuarios</a:t>
            </a:r>
            <a:r>
              <a:rPr lang="en-US" sz="1200" dirty="0" smtClean="0"/>
              <a:t> sin </a:t>
            </a:r>
            <a:r>
              <a:rPr lang="en-US" sz="1200" dirty="0" err="1" smtClean="0"/>
              <a:t>costo</a:t>
            </a:r>
            <a:endParaRPr lang="en-US" sz="1200" dirty="0" smtClean="0"/>
          </a:p>
        </p:txBody>
      </p:sp>
      <p:pic>
        <p:nvPicPr>
          <p:cNvPr id="203781" name="Picture 5" descr="Million Distribution Dates"/>
          <p:cNvPicPr>
            <a:picLocks noChangeAspect="1" noChangeArrowheads="1"/>
          </p:cNvPicPr>
          <p:nvPr/>
        </p:nvPicPr>
        <p:blipFill>
          <a:blip r:embed="rId2"/>
          <a:srcRect/>
          <a:stretch>
            <a:fillRect/>
          </a:stretch>
        </p:blipFill>
        <p:spPr bwMode="auto">
          <a:xfrm>
            <a:off x="1619250" y="1412875"/>
            <a:ext cx="4140200" cy="4824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4" name="Picture 4" descr="http://landsathandbook.gsfc.nasa.gov/images/ground_system/igs_circles.jpg"/>
          <p:cNvPicPr>
            <a:picLocks noChangeAspect="1" noChangeArrowheads="1"/>
          </p:cNvPicPr>
          <p:nvPr/>
        </p:nvPicPr>
        <p:blipFill>
          <a:blip r:embed="rId2"/>
          <a:srcRect/>
          <a:stretch>
            <a:fillRect/>
          </a:stretch>
        </p:blipFill>
        <p:spPr bwMode="auto">
          <a:xfrm>
            <a:off x="684213" y="1196975"/>
            <a:ext cx="7775575" cy="5327650"/>
          </a:xfrm>
          <a:prstGeom prst="rect">
            <a:avLst/>
          </a:prstGeom>
          <a:noFill/>
          <a:ln w="9525">
            <a:noFill/>
            <a:miter lim="800000"/>
            <a:headEnd/>
            <a:tailEnd/>
          </a:ln>
        </p:spPr>
      </p:pic>
      <p:sp>
        <p:nvSpPr>
          <p:cNvPr id="204805" name="Text Box 5"/>
          <p:cNvSpPr txBox="1">
            <a:spLocks noChangeArrowheads="1"/>
          </p:cNvSpPr>
          <p:nvPr/>
        </p:nvSpPr>
        <p:spPr bwMode="auto">
          <a:xfrm>
            <a:off x="827088" y="338138"/>
            <a:ext cx="5480050" cy="519112"/>
          </a:xfrm>
          <a:prstGeom prst="rect">
            <a:avLst/>
          </a:prstGeom>
          <a:noFill/>
          <a:ln w="9525">
            <a:noFill/>
            <a:miter lim="800000"/>
            <a:headEnd/>
            <a:tailEnd/>
          </a:ln>
          <a:effectLst/>
        </p:spPr>
        <p:txBody>
          <a:bodyPr wrap="none">
            <a:spAutoFit/>
          </a:bodyPr>
          <a:lstStyle/>
          <a:p>
            <a:r>
              <a:rPr lang="es-AR"/>
              <a:t>Estaciones Terrenas Internacionales</a:t>
            </a:r>
            <a:endParaRPr lang="es-E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Text Box 3"/>
          <p:cNvSpPr txBox="1">
            <a:spLocks noChangeArrowheads="1"/>
          </p:cNvSpPr>
          <p:nvPr/>
        </p:nvSpPr>
        <p:spPr bwMode="auto">
          <a:xfrm>
            <a:off x="471488" y="549275"/>
            <a:ext cx="7772400" cy="6188075"/>
          </a:xfrm>
          <a:prstGeom prst="rect">
            <a:avLst/>
          </a:prstGeom>
          <a:noFill/>
          <a:ln w="9525">
            <a:noFill/>
            <a:miter lim="800000"/>
            <a:headEnd/>
            <a:tailEnd/>
          </a:ln>
          <a:effectLst/>
        </p:spPr>
        <p:txBody>
          <a:bodyPr>
            <a:spAutoFit/>
          </a:bodyPr>
          <a:lstStyle/>
          <a:p>
            <a:r>
              <a:rPr lang="es-ES" sz="2000" b="0">
                <a:solidFill>
                  <a:srgbClr val="000000"/>
                </a:solidFill>
              </a:rPr>
              <a:t>Para entender mejor cómo es posible que un satélite se sostenga en una órbita en el espacio veamos el siguiente cuadro:</a:t>
            </a:r>
            <a:br>
              <a:rPr lang="es-ES" sz="2000" b="0">
                <a:solidFill>
                  <a:srgbClr val="000000"/>
                </a:solidFill>
              </a:rPr>
            </a:br>
            <a:endParaRPr lang="es-ES" sz="2000" b="0">
              <a:solidFill>
                <a:srgbClr val="000000"/>
              </a:solidFill>
            </a:endParaRPr>
          </a:p>
          <a:p>
            <a:endParaRPr lang="es-ES" sz="2000" b="0">
              <a:solidFill>
                <a:srgbClr val="000000"/>
              </a:solidFill>
            </a:endParaRPr>
          </a:p>
          <a:p>
            <a:r>
              <a:rPr lang="es-ES" sz="2000" b="0">
                <a:solidFill>
                  <a:srgbClr val="000000"/>
                </a:solidFill>
              </a:rPr>
              <a:t>Imaginemos que estamos en una montaña por encima de la atmósfera: si lanzamos una pelota con poca fuerza, la gravedad la atraerá hacia la Tierra. </a:t>
            </a:r>
            <a:br>
              <a:rPr lang="es-ES" sz="2000" b="0">
                <a:solidFill>
                  <a:srgbClr val="000000"/>
                </a:solidFill>
              </a:rPr>
            </a:br>
            <a:r>
              <a:rPr lang="es-ES" sz="2000" b="0">
                <a:solidFill>
                  <a:srgbClr val="000000"/>
                </a:solidFill>
              </a:rPr>
              <a:t>Si se lanza más fuerte, caerá más lejos </a:t>
            </a:r>
            <a:br>
              <a:rPr lang="es-ES" sz="2000" b="0">
                <a:solidFill>
                  <a:srgbClr val="000000"/>
                </a:solidFill>
              </a:rPr>
            </a:br>
            <a:r>
              <a:rPr lang="es-ES" sz="2000" b="0">
                <a:solidFill>
                  <a:srgbClr val="000000"/>
                </a:solidFill>
              </a:rPr>
              <a:t>Mientras más fuerza se aplique, más lejos viajará horizontalmente antes de caer </a:t>
            </a:r>
            <a:br>
              <a:rPr lang="es-ES" sz="2000" b="0">
                <a:solidFill>
                  <a:srgbClr val="000000"/>
                </a:solidFill>
              </a:rPr>
            </a:br>
            <a:r>
              <a:rPr lang="es-ES" sz="2000" b="0">
                <a:solidFill>
                  <a:srgbClr val="000000"/>
                </a:solidFill>
              </a:rPr>
              <a:t>Si pudiéramos lanzar la bola a 28 mil km/hr., nunca caería a la Tierra, a esto se le llama estar en órbita. Una nave fuera de la atmósfera se mantiene viajando a esta velocidad, pues no hay resistencia del aire que la detenga. </a:t>
            </a:r>
            <a:br>
              <a:rPr lang="es-ES" sz="2000" b="0">
                <a:solidFill>
                  <a:srgbClr val="000000"/>
                </a:solidFill>
              </a:rPr>
            </a:br>
            <a:endParaRPr lang="es-ES" sz="2000" b="0">
              <a:solidFill>
                <a:srgbClr val="000000"/>
              </a:solidFill>
            </a:endParaRPr>
          </a:p>
          <a:p>
            <a:endParaRPr lang="es-ES" sz="2000" b="0">
              <a:solidFill>
                <a:srgbClr val="000000"/>
              </a:solidFill>
            </a:endParaRPr>
          </a:p>
          <a:p>
            <a:endParaRPr lang="es-ES" sz="2000" b="0">
              <a:solidFill>
                <a:srgbClr val="000000"/>
              </a:solidFill>
            </a:endParaRPr>
          </a:p>
          <a:p>
            <a:endParaRPr lang="en-US" sz="2000" b="0">
              <a:solidFill>
                <a:srgbClr val="000000"/>
              </a:solidFill>
            </a:endParaRPr>
          </a:p>
          <a:p>
            <a:endParaRPr lang="en-US" sz="2000" b="0">
              <a:solidFill>
                <a:srgbClr val="000000"/>
              </a:solidFill>
            </a:endParaRPr>
          </a:p>
          <a:p>
            <a:r>
              <a:rPr lang="es-ES" sz="2000" b="0">
                <a:solidFill>
                  <a:srgbClr val="000000"/>
                </a:solidFill>
              </a:rPr>
              <a:t>*</a:t>
            </a:r>
            <a:r>
              <a:rPr lang="es-ES" sz="2000" b="0">
                <a:solidFill>
                  <a:srgbClr val="666666"/>
                </a:solidFill>
              </a:rPr>
              <a:t>Universum Museo de las Ciencias de la UNAM</a:t>
            </a:r>
            <a:endParaRPr lang="es-ES" sz="2000" b="0">
              <a:solidFill>
                <a:srgbClr val="0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Picture 4" descr="mapa"/>
          <p:cNvPicPr>
            <a:picLocks noGrp="1" noChangeAspect="1" noChangeArrowheads="1"/>
          </p:cNvPicPr>
          <p:nvPr>
            <p:ph sz="quarter" idx="1"/>
          </p:nvPr>
        </p:nvPicPr>
        <p:blipFill>
          <a:blip r:embed="rId2"/>
          <a:srcRect/>
          <a:stretch>
            <a:fillRect/>
          </a:stretch>
        </p:blipFill>
        <p:spPr>
          <a:xfrm>
            <a:off x="323850" y="0"/>
            <a:ext cx="5832475" cy="2160588"/>
          </a:xfrm>
          <a:noFill/>
          <a:ln/>
        </p:spPr>
      </p:pic>
      <p:pic>
        <p:nvPicPr>
          <p:cNvPr id="178813" name="Picture 637"/>
          <p:cNvPicPr>
            <a:picLocks noGrp="1" noChangeAspect="1" noChangeArrowheads="1"/>
          </p:cNvPicPr>
          <p:nvPr>
            <p:ph sz="quarter" idx="2"/>
          </p:nvPr>
        </p:nvPicPr>
        <p:blipFill>
          <a:blip r:embed="rId3"/>
          <a:srcRect/>
          <a:stretch>
            <a:fillRect/>
          </a:stretch>
        </p:blipFill>
        <p:spPr>
          <a:xfrm>
            <a:off x="250825" y="2276475"/>
            <a:ext cx="8135938" cy="4262438"/>
          </a:xfrm>
          <a:noFill/>
          <a:ln/>
        </p:spPr>
      </p:pic>
      <p:sp>
        <p:nvSpPr>
          <p:cNvPr id="178816" name="Text Box 640"/>
          <p:cNvSpPr txBox="1">
            <a:spLocks noChangeArrowheads="1"/>
          </p:cNvSpPr>
          <p:nvPr/>
        </p:nvSpPr>
        <p:spPr bwMode="auto">
          <a:xfrm>
            <a:off x="6470650" y="280988"/>
            <a:ext cx="2016125" cy="946150"/>
          </a:xfrm>
          <a:prstGeom prst="rect">
            <a:avLst/>
          </a:prstGeom>
          <a:noFill/>
          <a:ln w="9525">
            <a:noFill/>
            <a:miter lim="800000"/>
            <a:headEnd/>
            <a:tailEnd/>
          </a:ln>
          <a:effectLst/>
        </p:spPr>
        <p:txBody>
          <a:bodyPr wrap="none">
            <a:spAutoFit/>
          </a:bodyPr>
          <a:lstStyle/>
          <a:p>
            <a:pPr algn="ctr"/>
            <a:r>
              <a:rPr lang="es-ES"/>
              <a:t>Bases de</a:t>
            </a:r>
          </a:p>
          <a:p>
            <a:pPr algn="ctr"/>
            <a:r>
              <a:rPr lang="es-ES"/>
              <a:t>lanzamiento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Text Box 5"/>
          <p:cNvSpPr txBox="1">
            <a:spLocks noChangeArrowheads="1"/>
          </p:cNvSpPr>
          <p:nvPr/>
        </p:nvSpPr>
        <p:spPr bwMode="auto">
          <a:xfrm>
            <a:off x="2339975" y="228600"/>
            <a:ext cx="3457575" cy="822325"/>
          </a:xfrm>
          <a:prstGeom prst="rect">
            <a:avLst/>
          </a:prstGeom>
          <a:noFill/>
          <a:ln w="9525">
            <a:noFill/>
            <a:miter lim="800000"/>
            <a:headEnd/>
            <a:tailEnd/>
          </a:ln>
          <a:effectLst/>
        </p:spPr>
        <p:txBody>
          <a:bodyPr wrap="none">
            <a:spAutoFit/>
          </a:bodyPr>
          <a:lstStyle/>
          <a:p>
            <a:r>
              <a:rPr lang="es-ES" sz="2400"/>
              <a:t>Características generales </a:t>
            </a:r>
          </a:p>
          <a:p>
            <a:r>
              <a:rPr lang="es-ES" sz="2400"/>
              <a:t>de los sistemas satelitales</a:t>
            </a:r>
            <a:endParaRPr lang="es-ES" sz="2400" b="0"/>
          </a:p>
        </p:txBody>
      </p:sp>
      <p:sp>
        <p:nvSpPr>
          <p:cNvPr id="110598" name="Text Box 6"/>
          <p:cNvSpPr txBox="1">
            <a:spLocks noChangeArrowheads="1"/>
          </p:cNvSpPr>
          <p:nvPr/>
        </p:nvSpPr>
        <p:spPr bwMode="auto">
          <a:xfrm>
            <a:off x="468313" y="1052513"/>
            <a:ext cx="7891462" cy="4647426"/>
          </a:xfrm>
          <a:prstGeom prst="rect">
            <a:avLst/>
          </a:prstGeom>
          <a:noFill/>
          <a:ln w="9525">
            <a:noFill/>
            <a:miter lim="800000"/>
            <a:headEnd/>
            <a:tailEnd/>
          </a:ln>
          <a:effectLst/>
        </p:spPr>
        <p:txBody>
          <a:bodyPr>
            <a:spAutoFit/>
          </a:bodyPr>
          <a:lstStyle/>
          <a:p>
            <a:r>
              <a:rPr lang="es-AR" dirty="0">
                <a:solidFill>
                  <a:srgbClr val="0000FF"/>
                </a:solidFill>
              </a:rPr>
              <a:t>1)- Resolución espacial</a:t>
            </a:r>
            <a:r>
              <a:rPr lang="es-AR" b="0" dirty="0">
                <a:solidFill>
                  <a:srgbClr val="0000FF"/>
                </a:solidFill>
              </a:rPr>
              <a:t>: </a:t>
            </a:r>
          </a:p>
          <a:p>
            <a:endParaRPr lang="es-AR" b="0" dirty="0">
              <a:solidFill>
                <a:srgbClr val="0000FF"/>
              </a:solidFill>
            </a:endParaRPr>
          </a:p>
          <a:p>
            <a:r>
              <a:rPr lang="es-AR" sz="2400" b="0" dirty="0"/>
              <a:t>Es la </a:t>
            </a:r>
            <a:r>
              <a:rPr lang="es-AR" sz="2400" dirty="0"/>
              <a:t>menor unidad de superficie que el satélite puede discernir</a:t>
            </a:r>
            <a:r>
              <a:rPr lang="es-AR" sz="2400" b="0" dirty="0"/>
              <a:t>. </a:t>
            </a:r>
          </a:p>
          <a:p>
            <a:r>
              <a:rPr lang="es-AR" sz="2400" b="0" dirty="0"/>
              <a:t>Por ejemplo, un satélite con 1100 m de resolución espacial como el NOAA-AVHRR posee menos resolución espacial que el LANDSAT TM, que tiene 30 m. </a:t>
            </a:r>
          </a:p>
          <a:p>
            <a:endParaRPr lang="es-AR" sz="2400" b="0" dirty="0"/>
          </a:p>
          <a:p>
            <a:r>
              <a:rPr lang="es-AR" sz="2400" b="0" dirty="0"/>
              <a:t>Cuando analizamos una imagen en la computadora, cada pixel (punto) de </a:t>
            </a:r>
            <a:r>
              <a:rPr lang="es-AR" sz="2400" b="0" dirty="0" smtClean="0"/>
              <a:t>la pantalla </a:t>
            </a:r>
            <a:r>
              <a:rPr lang="es-AR" sz="2400" b="0" dirty="0"/>
              <a:t>representa la resolución espacial de la imagen.</a:t>
            </a:r>
          </a:p>
          <a:p>
            <a:endParaRPr lang="es-AR" sz="2400" dirty="0">
              <a:solidFill>
                <a:schemeClr val="hlink"/>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62 CuadroTexto"/>
          <p:cNvSpPr txBox="1">
            <a:spLocks noChangeArrowheads="1"/>
          </p:cNvSpPr>
          <p:nvPr/>
        </p:nvSpPr>
        <p:spPr bwMode="auto">
          <a:xfrm>
            <a:off x="179388" y="6092825"/>
            <a:ext cx="8642350" cy="457200"/>
          </a:xfrm>
          <a:prstGeom prst="rect">
            <a:avLst/>
          </a:prstGeom>
          <a:noFill/>
          <a:ln w="9525">
            <a:noFill/>
            <a:miter lim="800000"/>
            <a:headEnd/>
            <a:tailEnd/>
          </a:ln>
        </p:spPr>
        <p:txBody>
          <a:bodyPr>
            <a:spAutoFit/>
          </a:bodyPr>
          <a:lstStyle/>
          <a:p>
            <a:pPr algn="ctr"/>
            <a:r>
              <a:rPr lang="es-ES" sz="2400">
                <a:solidFill>
                  <a:schemeClr val="tx1"/>
                </a:solidFill>
                <a:cs typeface="Arial" charset="0"/>
              </a:rPr>
              <a:t>PIXEL:</a:t>
            </a:r>
            <a:r>
              <a:rPr lang="es-ES" sz="2400" b="0">
                <a:solidFill>
                  <a:schemeClr val="tx1"/>
                </a:solidFill>
                <a:cs typeface="Arial" charset="0"/>
              </a:rPr>
              <a:t> la mínima unidad de información de la imagen</a:t>
            </a:r>
          </a:p>
        </p:txBody>
      </p:sp>
      <p:sp>
        <p:nvSpPr>
          <p:cNvPr id="217094" name="Text Box 6"/>
          <p:cNvSpPr txBox="1">
            <a:spLocks noChangeArrowheads="1"/>
          </p:cNvSpPr>
          <p:nvPr/>
        </p:nvSpPr>
        <p:spPr bwMode="auto">
          <a:xfrm>
            <a:off x="1630363" y="5311775"/>
            <a:ext cx="808037" cy="457200"/>
          </a:xfrm>
          <a:prstGeom prst="rect">
            <a:avLst/>
          </a:prstGeom>
          <a:noFill/>
          <a:ln w="9525">
            <a:noFill/>
            <a:miter lim="800000"/>
            <a:headEnd/>
            <a:tailEnd/>
          </a:ln>
          <a:effectLst/>
        </p:spPr>
        <p:txBody>
          <a:bodyPr wrap="none">
            <a:spAutoFit/>
          </a:bodyPr>
          <a:lstStyle/>
          <a:p>
            <a:r>
              <a:rPr lang="es-ES_tradnl" sz="2400">
                <a:solidFill>
                  <a:srgbClr val="663300"/>
                </a:solidFill>
                <a:cs typeface="Arial" charset="0"/>
              </a:rPr>
              <a:t>90 m</a:t>
            </a:r>
          </a:p>
        </p:txBody>
      </p:sp>
      <p:sp>
        <p:nvSpPr>
          <p:cNvPr id="217095" name="Text Box 7"/>
          <p:cNvSpPr txBox="1">
            <a:spLocks noChangeArrowheads="1"/>
          </p:cNvSpPr>
          <p:nvPr/>
        </p:nvSpPr>
        <p:spPr bwMode="auto">
          <a:xfrm rot="-5400000">
            <a:off x="5545931" y="1442244"/>
            <a:ext cx="808038" cy="457200"/>
          </a:xfrm>
          <a:prstGeom prst="rect">
            <a:avLst/>
          </a:prstGeom>
          <a:noFill/>
          <a:ln w="9525">
            <a:noFill/>
            <a:miter lim="800000"/>
            <a:headEnd/>
            <a:tailEnd/>
          </a:ln>
          <a:effectLst/>
        </p:spPr>
        <p:txBody>
          <a:bodyPr wrap="none">
            <a:spAutoFit/>
          </a:bodyPr>
          <a:lstStyle/>
          <a:p>
            <a:r>
              <a:rPr lang="es-ES_tradnl" sz="2400">
                <a:solidFill>
                  <a:srgbClr val="663300"/>
                </a:solidFill>
                <a:cs typeface="Arial" charset="0"/>
              </a:rPr>
              <a:t>90 m</a:t>
            </a:r>
          </a:p>
        </p:txBody>
      </p:sp>
      <p:grpSp>
        <p:nvGrpSpPr>
          <p:cNvPr id="217096" name="Group 8"/>
          <p:cNvGrpSpPr>
            <a:grpSpLocks/>
          </p:cNvGrpSpPr>
          <p:nvPr/>
        </p:nvGrpSpPr>
        <p:grpSpPr bwMode="auto">
          <a:xfrm>
            <a:off x="2566988" y="2060575"/>
            <a:ext cx="3714750" cy="3695700"/>
            <a:chOff x="972" y="1200"/>
            <a:chExt cx="2340" cy="2328"/>
          </a:xfrm>
        </p:grpSpPr>
        <p:sp>
          <p:nvSpPr>
            <p:cNvPr id="217097" name="Rectangle 9"/>
            <p:cNvSpPr>
              <a:spLocks noChangeArrowheads="1"/>
            </p:cNvSpPr>
            <p:nvPr/>
          </p:nvSpPr>
          <p:spPr bwMode="auto">
            <a:xfrm>
              <a:off x="972" y="1200"/>
              <a:ext cx="2328" cy="2328"/>
            </a:xfrm>
            <a:prstGeom prst="rect">
              <a:avLst/>
            </a:prstGeom>
            <a:gradFill rotWithShape="0">
              <a:gsLst>
                <a:gs pos="0">
                  <a:schemeClr val="bg2"/>
                </a:gs>
                <a:gs pos="100000">
                  <a:schemeClr val="bg2">
                    <a:gamma/>
                    <a:shade val="46275"/>
                    <a:invGamma/>
                  </a:schemeClr>
                </a:gs>
              </a:gsLst>
              <a:lin ang="2700000" scaled="1"/>
            </a:gradFill>
            <a:ln w="9525">
              <a:solidFill>
                <a:schemeClr val="bg2"/>
              </a:solidFill>
              <a:miter lim="800000"/>
              <a:headEnd/>
              <a:tailEnd/>
            </a:ln>
            <a:effectLst/>
          </p:spPr>
          <p:txBody>
            <a:bodyPr wrap="none" anchor="ctr"/>
            <a:lstStyle/>
            <a:p>
              <a:endParaRPr lang="es-AR"/>
            </a:p>
          </p:txBody>
        </p:sp>
        <p:sp>
          <p:nvSpPr>
            <p:cNvPr id="217098" name="Freeform 10"/>
            <p:cNvSpPr>
              <a:spLocks/>
            </p:cNvSpPr>
            <p:nvPr/>
          </p:nvSpPr>
          <p:spPr bwMode="auto">
            <a:xfrm>
              <a:off x="1968" y="1200"/>
              <a:ext cx="1344" cy="2328"/>
            </a:xfrm>
            <a:custGeom>
              <a:avLst/>
              <a:gdLst/>
              <a:ahLst/>
              <a:cxnLst>
                <a:cxn ang="0">
                  <a:pos x="312" y="0"/>
                </a:cxn>
                <a:cxn ang="0">
                  <a:pos x="1344" y="0"/>
                </a:cxn>
                <a:cxn ang="0">
                  <a:pos x="1344" y="2328"/>
                </a:cxn>
                <a:cxn ang="0">
                  <a:pos x="144" y="2328"/>
                </a:cxn>
                <a:cxn ang="0">
                  <a:pos x="144" y="2064"/>
                </a:cxn>
                <a:cxn ang="0">
                  <a:pos x="0" y="1526"/>
                </a:cxn>
                <a:cxn ang="0">
                  <a:pos x="384" y="1142"/>
                </a:cxn>
                <a:cxn ang="0">
                  <a:pos x="288" y="783"/>
                </a:cxn>
                <a:cxn ang="0">
                  <a:pos x="532" y="360"/>
                </a:cxn>
                <a:cxn ang="0">
                  <a:pos x="312" y="0"/>
                </a:cxn>
              </a:cxnLst>
              <a:rect l="0" t="0" r="r" b="b"/>
              <a:pathLst>
                <a:path w="1344" h="2328">
                  <a:moveTo>
                    <a:pt x="312" y="0"/>
                  </a:moveTo>
                  <a:lnTo>
                    <a:pt x="1344" y="0"/>
                  </a:lnTo>
                  <a:lnTo>
                    <a:pt x="1344" y="2328"/>
                  </a:lnTo>
                  <a:lnTo>
                    <a:pt x="144" y="2328"/>
                  </a:lnTo>
                  <a:lnTo>
                    <a:pt x="144" y="2064"/>
                  </a:lnTo>
                  <a:lnTo>
                    <a:pt x="0" y="1526"/>
                  </a:lnTo>
                  <a:lnTo>
                    <a:pt x="384" y="1142"/>
                  </a:lnTo>
                  <a:lnTo>
                    <a:pt x="288" y="783"/>
                  </a:lnTo>
                  <a:lnTo>
                    <a:pt x="532" y="360"/>
                  </a:lnTo>
                  <a:lnTo>
                    <a:pt x="312" y="0"/>
                  </a:lnTo>
                  <a:close/>
                </a:path>
              </a:pathLst>
            </a:custGeom>
            <a:gradFill rotWithShape="0">
              <a:gsLst>
                <a:gs pos="0">
                  <a:srgbClr val="006666"/>
                </a:gs>
                <a:gs pos="100000">
                  <a:srgbClr val="006666">
                    <a:gamma/>
                    <a:shade val="46275"/>
                    <a:invGamma/>
                  </a:srgbClr>
                </a:gs>
              </a:gsLst>
              <a:lin ang="2700000" scaled="1"/>
            </a:gradFill>
            <a:ln w="9525">
              <a:solidFill>
                <a:schemeClr val="tx1"/>
              </a:solidFill>
              <a:round/>
              <a:headEnd/>
              <a:tailEnd/>
            </a:ln>
            <a:effectLst/>
          </p:spPr>
          <p:txBody>
            <a:bodyPr/>
            <a:lstStyle/>
            <a:p>
              <a:endParaRPr lang="es-AR"/>
            </a:p>
          </p:txBody>
        </p:sp>
        <p:sp>
          <p:nvSpPr>
            <p:cNvPr id="217099" name="Freeform 11"/>
            <p:cNvSpPr>
              <a:spLocks/>
            </p:cNvSpPr>
            <p:nvPr/>
          </p:nvSpPr>
          <p:spPr bwMode="auto">
            <a:xfrm>
              <a:off x="984" y="1392"/>
              <a:ext cx="1952" cy="2112"/>
            </a:xfrm>
            <a:custGeom>
              <a:avLst/>
              <a:gdLst/>
              <a:ahLst/>
              <a:cxnLst>
                <a:cxn ang="0">
                  <a:pos x="1296" y="384"/>
                </a:cxn>
                <a:cxn ang="0">
                  <a:pos x="816" y="408"/>
                </a:cxn>
                <a:cxn ang="0">
                  <a:pos x="864" y="528"/>
                </a:cxn>
                <a:cxn ang="0">
                  <a:pos x="912" y="576"/>
                </a:cxn>
                <a:cxn ang="0">
                  <a:pos x="1128" y="624"/>
                </a:cxn>
                <a:cxn ang="0">
                  <a:pos x="1248" y="720"/>
                </a:cxn>
                <a:cxn ang="0">
                  <a:pos x="1224" y="960"/>
                </a:cxn>
                <a:cxn ang="0">
                  <a:pos x="1152" y="984"/>
                </a:cxn>
                <a:cxn ang="0">
                  <a:pos x="1056" y="1032"/>
                </a:cxn>
                <a:cxn ang="0">
                  <a:pos x="576" y="1128"/>
                </a:cxn>
                <a:cxn ang="0">
                  <a:pos x="864" y="1464"/>
                </a:cxn>
                <a:cxn ang="0">
                  <a:pos x="960" y="1608"/>
                </a:cxn>
                <a:cxn ang="0">
                  <a:pos x="936" y="1680"/>
                </a:cxn>
                <a:cxn ang="0">
                  <a:pos x="552" y="1800"/>
                </a:cxn>
                <a:cxn ang="0">
                  <a:pos x="456" y="1752"/>
                </a:cxn>
                <a:cxn ang="0">
                  <a:pos x="408" y="1416"/>
                </a:cxn>
                <a:cxn ang="0">
                  <a:pos x="408" y="960"/>
                </a:cxn>
                <a:cxn ang="0">
                  <a:pos x="264" y="912"/>
                </a:cxn>
                <a:cxn ang="0">
                  <a:pos x="24" y="1056"/>
                </a:cxn>
                <a:cxn ang="0">
                  <a:pos x="48" y="1272"/>
                </a:cxn>
                <a:cxn ang="0">
                  <a:pos x="96" y="1320"/>
                </a:cxn>
                <a:cxn ang="0">
                  <a:pos x="264" y="1416"/>
                </a:cxn>
                <a:cxn ang="0">
                  <a:pos x="144" y="1680"/>
                </a:cxn>
                <a:cxn ang="0">
                  <a:pos x="0" y="1872"/>
                </a:cxn>
                <a:cxn ang="0">
                  <a:pos x="48" y="1992"/>
                </a:cxn>
                <a:cxn ang="0">
                  <a:pos x="264" y="2112"/>
                </a:cxn>
                <a:cxn ang="0">
                  <a:pos x="456" y="2088"/>
                </a:cxn>
                <a:cxn ang="0">
                  <a:pos x="720" y="1968"/>
                </a:cxn>
                <a:cxn ang="0">
                  <a:pos x="1200" y="1944"/>
                </a:cxn>
                <a:cxn ang="0">
                  <a:pos x="1248" y="1704"/>
                </a:cxn>
                <a:cxn ang="0">
                  <a:pos x="1200" y="1608"/>
                </a:cxn>
                <a:cxn ang="0">
                  <a:pos x="1080" y="1488"/>
                </a:cxn>
                <a:cxn ang="0">
                  <a:pos x="1104" y="1392"/>
                </a:cxn>
                <a:cxn ang="0">
                  <a:pos x="1200" y="1320"/>
                </a:cxn>
                <a:cxn ang="0">
                  <a:pos x="1248" y="1272"/>
                </a:cxn>
                <a:cxn ang="0">
                  <a:pos x="1344" y="1224"/>
                </a:cxn>
                <a:cxn ang="0">
                  <a:pos x="1392" y="1176"/>
                </a:cxn>
                <a:cxn ang="0">
                  <a:pos x="1536" y="1080"/>
                </a:cxn>
                <a:cxn ang="0">
                  <a:pos x="1488" y="744"/>
                </a:cxn>
                <a:cxn ang="0">
                  <a:pos x="1464" y="696"/>
                </a:cxn>
                <a:cxn ang="0">
                  <a:pos x="1440" y="648"/>
                </a:cxn>
                <a:cxn ang="0">
                  <a:pos x="1464" y="504"/>
                </a:cxn>
                <a:cxn ang="0">
                  <a:pos x="1680" y="288"/>
                </a:cxn>
                <a:cxn ang="0">
                  <a:pos x="1704" y="240"/>
                </a:cxn>
                <a:cxn ang="0">
                  <a:pos x="1800" y="192"/>
                </a:cxn>
                <a:cxn ang="0">
                  <a:pos x="1848" y="144"/>
                </a:cxn>
                <a:cxn ang="0">
                  <a:pos x="1896" y="120"/>
                </a:cxn>
                <a:cxn ang="0">
                  <a:pos x="1728" y="48"/>
                </a:cxn>
                <a:cxn ang="0">
                  <a:pos x="1632" y="0"/>
                </a:cxn>
                <a:cxn ang="0">
                  <a:pos x="1416" y="48"/>
                </a:cxn>
                <a:cxn ang="0">
                  <a:pos x="1392" y="96"/>
                </a:cxn>
                <a:cxn ang="0">
                  <a:pos x="1344" y="144"/>
                </a:cxn>
                <a:cxn ang="0">
                  <a:pos x="1320" y="336"/>
                </a:cxn>
                <a:cxn ang="0">
                  <a:pos x="1272" y="360"/>
                </a:cxn>
                <a:cxn ang="0">
                  <a:pos x="1296" y="384"/>
                </a:cxn>
              </a:cxnLst>
              <a:rect l="0" t="0" r="r" b="b"/>
              <a:pathLst>
                <a:path w="1952" h="2112">
                  <a:moveTo>
                    <a:pt x="1296" y="384"/>
                  </a:moveTo>
                  <a:cubicBezTo>
                    <a:pt x="1147" y="310"/>
                    <a:pt x="963" y="335"/>
                    <a:pt x="816" y="408"/>
                  </a:cubicBezTo>
                  <a:cubicBezTo>
                    <a:pt x="771" y="499"/>
                    <a:pt x="801" y="481"/>
                    <a:pt x="864" y="528"/>
                  </a:cubicBezTo>
                  <a:cubicBezTo>
                    <a:pt x="882" y="542"/>
                    <a:pt x="893" y="564"/>
                    <a:pt x="912" y="576"/>
                  </a:cubicBezTo>
                  <a:cubicBezTo>
                    <a:pt x="957" y="603"/>
                    <a:pt x="1099" y="619"/>
                    <a:pt x="1128" y="624"/>
                  </a:cubicBezTo>
                  <a:cubicBezTo>
                    <a:pt x="1240" y="680"/>
                    <a:pt x="1208" y="640"/>
                    <a:pt x="1248" y="720"/>
                  </a:cubicBezTo>
                  <a:cubicBezTo>
                    <a:pt x="1240" y="800"/>
                    <a:pt x="1251" y="884"/>
                    <a:pt x="1224" y="960"/>
                  </a:cubicBezTo>
                  <a:cubicBezTo>
                    <a:pt x="1215" y="984"/>
                    <a:pt x="1175" y="974"/>
                    <a:pt x="1152" y="984"/>
                  </a:cubicBezTo>
                  <a:cubicBezTo>
                    <a:pt x="1119" y="998"/>
                    <a:pt x="1091" y="1026"/>
                    <a:pt x="1056" y="1032"/>
                  </a:cubicBezTo>
                  <a:cubicBezTo>
                    <a:pt x="894" y="1059"/>
                    <a:pt x="738" y="1101"/>
                    <a:pt x="576" y="1128"/>
                  </a:cubicBezTo>
                  <a:cubicBezTo>
                    <a:pt x="642" y="1261"/>
                    <a:pt x="728" y="1396"/>
                    <a:pt x="864" y="1464"/>
                  </a:cubicBezTo>
                  <a:cubicBezTo>
                    <a:pt x="922" y="1580"/>
                    <a:pt x="887" y="1535"/>
                    <a:pt x="960" y="1608"/>
                  </a:cubicBezTo>
                  <a:cubicBezTo>
                    <a:pt x="952" y="1632"/>
                    <a:pt x="952" y="1660"/>
                    <a:pt x="936" y="1680"/>
                  </a:cubicBezTo>
                  <a:cubicBezTo>
                    <a:pt x="861" y="1774"/>
                    <a:pt x="654" y="1783"/>
                    <a:pt x="552" y="1800"/>
                  </a:cubicBezTo>
                  <a:cubicBezTo>
                    <a:pt x="520" y="1784"/>
                    <a:pt x="469" y="1785"/>
                    <a:pt x="456" y="1752"/>
                  </a:cubicBezTo>
                  <a:cubicBezTo>
                    <a:pt x="416" y="1646"/>
                    <a:pt x="408" y="1416"/>
                    <a:pt x="408" y="1416"/>
                  </a:cubicBezTo>
                  <a:cubicBezTo>
                    <a:pt x="411" y="1372"/>
                    <a:pt x="463" y="1069"/>
                    <a:pt x="408" y="960"/>
                  </a:cubicBezTo>
                  <a:cubicBezTo>
                    <a:pt x="398" y="939"/>
                    <a:pt x="287" y="918"/>
                    <a:pt x="264" y="912"/>
                  </a:cubicBezTo>
                  <a:cubicBezTo>
                    <a:pt x="68" y="940"/>
                    <a:pt x="100" y="903"/>
                    <a:pt x="24" y="1056"/>
                  </a:cubicBezTo>
                  <a:cubicBezTo>
                    <a:pt x="32" y="1128"/>
                    <a:pt x="29" y="1202"/>
                    <a:pt x="48" y="1272"/>
                  </a:cubicBezTo>
                  <a:cubicBezTo>
                    <a:pt x="54" y="1294"/>
                    <a:pt x="77" y="1307"/>
                    <a:pt x="96" y="1320"/>
                  </a:cubicBezTo>
                  <a:cubicBezTo>
                    <a:pt x="144" y="1352"/>
                    <a:pt x="214" y="1383"/>
                    <a:pt x="264" y="1416"/>
                  </a:cubicBezTo>
                  <a:cubicBezTo>
                    <a:pt x="334" y="1557"/>
                    <a:pt x="246" y="1612"/>
                    <a:pt x="144" y="1680"/>
                  </a:cubicBezTo>
                  <a:cubicBezTo>
                    <a:pt x="106" y="1755"/>
                    <a:pt x="38" y="1797"/>
                    <a:pt x="0" y="1872"/>
                  </a:cubicBezTo>
                  <a:cubicBezTo>
                    <a:pt x="10" y="1901"/>
                    <a:pt x="27" y="1964"/>
                    <a:pt x="48" y="1992"/>
                  </a:cubicBezTo>
                  <a:cubicBezTo>
                    <a:pt x="102" y="2064"/>
                    <a:pt x="188" y="2074"/>
                    <a:pt x="264" y="2112"/>
                  </a:cubicBezTo>
                  <a:cubicBezTo>
                    <a:pt x="328" y="2104"/>
                    <a:pt x="393" y="2104"/>
                    <a:pt x="456" y="2088"/>
                  </a:cubicBezTo>
                  <a:cubicBezTo>
                    <a:pt x="546" y="2065"/>
                    <a:pt x="624" y="1976"/>
                    <a:pt x="720" y="1968"/>
                  </a:cubicBezTo>
                  <a:cubicBezTo>
                    <a:pt x="880" y="1954"/>
                    <a:pt x="1040" y="1952"/>
                    <a:pt x="1200" y="1944"/>
                  </a:cubicBezTo>
                  <a:cubicBezTo>
                    <a:pt x="1307" y="1891"/>
                    <a:pt x="1283" y="1833"/>
                    <a:pt x="1248" y="1704"/>
                  </a:cubicBezTo>
                  <a:cubicBezTo>
                    <a:pt x="1239" y="1669"/>
                    <a:pt x="1232" y="1624"/>
                    <a:pt x="1200" y="1608"/>
                  </a:cubicBezTo>
                  <a:cubicBezTo>
                    <a:pt x="1140" y="1578"/>
                    <a:pt x="1110" y="1548"/>
                    <a:pt x="1080" y="1488"/>
                  </a:cubicBezTo>
                  <a:cubicBezTo>
                    <a:pt x="1088" y="1456"/>
                    <a:pt x="1089" y="1422"/>
                    <a:pt x="1104" y="1392"/>
                  </a:cubicBezTo>
                  <a:cubicBezTo>
                    <a:pt x="1133" y="1333"/>
                    <a:pt x="1156" y="1353"/>
                    <a:pt x="1200" y="1320"/>
                  </a:cubicBezTo>
                  <a:cubicBezTo>
                    <a:pt x="1218" y="1306"/>
                    <a:pt x="1229" y="1285"/>
                    <a:pt x="1248" y="1272"/>
                  </a:cubicBezTo>
                  <a:cubicBezTo>
                    <a:pt x="1278" y="1252"/>
                    <a:pt x="1319" y="1249"/>
                    <a:pt x="1344" y="1224"/>
                  </a:cubicBezTo>
                  <a:cubicBezTo>
                    <a:pt x="1360" y="1208"/>
                    <a:pt x="1373" y="1189"/>
                    <a:pt x="1392" y="1176"/>
                  </a:cubicBezTo>
                  <a:cubicBezTo>
                    <a:pt x="1566" y="1060"/>
                    <a:pt x="1426" y="1190"/>
                    <a:pt x="1536" y="1080"/>
                  </a:cubicBezTo>
                  <a:cubicBezTo>
                    <a:pt x="1581" y="946"/>
                    <a:pt x="1548" y="864"/>
                    <a:pt x="1488" y="744"/>
                  </a:cubicBezTo>
                  <a:cubicBezTo>
                    <a:pt x="1480" y="728"/>
                    <a:pt x="1472" y="712"/>
                    <a:pt x="1464" y="696"/>
                  </a:cubicBezTo>
                  <a:cubicBezTo>
                    <a:pt x="1456" y="680"/>
                    <a:pt x="1440" y="648"/>
                    <a:pt x="1440" y="648"/>
                  </a:cubicBezTo>
                  <a:cubicBezTo>
                    <a:pt x="1448" y="600"/>
                    <a:pt x="1452" y="551"/>
                    <a:pt x="1464" y="504"/>
                  </a:cubicBezTo>
                  <a:cubicBezTo>
                    <a:pt x="1484" y="423"/>
                    <a:pt x="1602" y="327"/>
                    <a:pt x="1680" y="288"/>
                  </a:cubicBezTo>
                  <a:cubicBezTo>
                    <a:pt x="1688" y="272"/>
                    <a:pt x="1690" y="251"/>
                    <a:pt x="1704" y="240"/>
                  </a:cubicBezTo>
                  <a:cubicBezTo>
                    <a:pt x="1732" y="218"/>
                    <a:pt x="1768" y="208"/>
                    <a:pt x="1800" y="192"/>
                  </a:cubicBezTo>
                  <a:cubicBezTo>
                    <a:pt x="1820" y="182"/>
                    <a:pt x="1830" y="158"/>
                    <a:pt x="1848" y="144"/>
                  </a:cubicBezTo>
                  <a:cubicBezTo>
                    <a:pt x="1862" y="133"/>
                    <a:pt x="1880" y="128"/>
                    <a:pt x="1896" y="120"/>
                  </a:cubicBezTo>
                  <a:cubicBezTo>
                    <a:pt x="1952" y="8"/>
                    <a:pt x="1926" y="98"/>
                    <a:pt x="1728" y="48"/>
                  </a:cubicBezTo>
                  <a:cubicBezTo>
                    <a:pt x="1693" y="39"/>
                    <a:pt x="1632" y="0"/>
                    <a:pt x="1632" y="0"/>
                  </a:cubicBezTo>
                  <a:cubicBezTo>
                    <a:pt x="1628" y="1"/>
                    <a:pt x="1457" y="7"/>
                    <a:pt x="1416" y="48"/>
                  </a:cubicBezTo>
                  <a:cubicBezTo>
                    <a:pt x="1403" y="61"/>
                    <a:pt x="1403" y="82"/>
                    <a:pt x="1392" y="96"/>
                  </a:cubicBezTo>
                  <a:cubicBezTo>
                    <a:pt x="1378" y="114"/>
                    <a:pt x="1360" y="128"/>
                    <a:pt x="1344" y="144"/>
                  </a:cubicBezTo>
                  <a:cubicBezTo>
                    <a:pt x="1336" y="208"/>
                    <a:pt x="1340" y="275"/>
                    <a:pt x="1320" y="336"/>
                  </a:cubicBezTo>
                  <a:cubicBezTo>
                    <a:pt x="1314" y="353"/>
                    <a:pt x="1280" y="344"/>
                    <a:pt x="1272" y="360"/>
                  </a:cubicBezTo>
                  <a:cubicBezTo>
                    <a:pt x="1267" y="370"/>
                    <a:pt x="1288" y="376"/>
                    <a:pt x="1296" y="384"/>
                  </a:cubicBezTo>
                  <a:close/>
                </a:path>
              </a:pathLst>
            </a:custGeom>
            <a:gradFill rotWithShape="0">
              <a:gsLst>
                <a:gs pos="0">
                  <a:schemeClr val="accent2"/>
                </a:gs>
                <a:gs pos="100000">
                  <a:schemeClr val="accent2">
                    <a:gamma/>
                    <a:shade val="46275"/>
                    <a:invGamma/>
                  </a:schemeClr>
                </a:gs>
              </a:gsLst>
              <a:lin ang="0" scaled="1"/>
            </a:gradFill>
            <a:ln w="9525">
              <a:solidFill>
                <a:schemeClr val="tx1"/>
              </a:solidFill>
              <a:round/>
              <a:headEnd/>
              <a:tailEnd/>
            </a:ln>
            <a:effectLst/>
          </p:spPr>
          <p:txBody>
            <a:bodyPr/>
            <a:lstStyle/>
            <a:p>
              <a:endParaRPr lang="es-AR"/>
            </a:p>
          </p:txBody>
        </p:sp>
      </p:grpSp>
      <p:grpSp>
        <p:nvGrpSpPr>
          <p:cNvPr id="217100" name="Group 12"/>
          <p:cNvGrpSpPr>
            <a:grpSpLocks/>
          </p:cNvGrpSpPr>
          <p:nvPr/>
        </p:nvGrpSpPr>
        <p:grpSpPr bwMode="auto">
          <a:xfrm>
            <a:off x="2586038" y="2041525"/>
            <a:ext cx="3695700" cy="3695700"/>
            <a:chOff x="984" y="1188"/>
            <a:chExt cx="2328" cy="2328"/>
          </a:xfrm>
        </p:grpSpPr>
        <p:sp>
          <p:nvSpPr>
            <p:cNvPr id="217101" name="Line 13"/>
            <p:cNvSpPr>
              <a:spLocks noChangeShapeType="1"/>
            </p:cNvSpPr>
            <p:nvPr/>
          </p:nvSpPr>
          <p:spPr bwMode="auto">
            <a:xfrm flipV="1">
              <a:off x="1644" y="1188"/>
              <a:ext cx="0" cy="2328"/>
            </a:xfrm>
            <a:prstGeom prst="line">
              <a:avLst/>
            </a:prstGeom>
            <a:noFill/>
            <a:ln w="9525">
              <a:solidFill>
                <a:srgbClr val="FF9900"/>
              </a:solidFill>
              <a:round/>
              <a:headEnd/>
              <a:tailEnd/>
            </a:ln>
            <a:effectLst/>
          </p:spPr>
          <p:txBody>
            <a:bodyPr wrap="none">
              <a:spAutoFit/>
            </a:bodyPr>
            <a:lstStyle/>
            <a:p>
              <a:endParaRPr lang="es-AR"/>
            </a:p>
          </p:txBody>
        </p:sp>
        <p:sp>
          <p:nvSpPr>
            <p:cNvPr id="217102" name="Line 14"/>
            <p:cNvSpPr>
              <a:spLocks noChangeShapeType="1"/>
            </p:cNvSpPr>
            <p:nvPr/>
          </p:nvSpPr>
          <p:spPr bwMode="auto">
            <a:xfrm flipV="1">
              <a:off x="2508" y="1188"/>
              <a:ext cx="0" cy="2328"/>
            </a:xfrm>
            <a:prstGeom prst="line">
              <a:avLst/>
            </a:prstGeom>
            <a:noFill/>
            <a:ln w="9525">
              <a:solidFill>
                <a:srgbClr val="FF9900"/>
              </a:solidFill>
              <a:round/>
              <a:headEnd/>
              <a:tailEnd/>
            </a:ln>
            <a:effectLst/>
          </p:spPr>
          <p:txBody>
            <a:bodyPr wrap="none">
              <a:spAutoFit/>
            </a:bodyPr>
            <a:lstStyle/>
            <a:p>
              <a:endParaRPr lang="es-AR"/>
            </a:p>
          </p:txBody>
        </p:sp>
        <p:sp>
          <p:nvSpPr>
            <p:cNvPr id="217103" name="Line 15"/>
            <p:cNvSpPr>
              <a:spLocks noChangeShapeType="1"/>
            </p:cNvSpPr>
            <p:nvPr/>
          </p:nvSpPr>
          <p:spPr bwMode="auto">
            <a:xfrm>
              <a:off x="984" y="1932"/>
              <a:ext cx="2328" cy="0"/>
            </a:xfrm>
            <a:prstGeom prst="line">
              <a:avLst/>
            </a:prstGeom>
            <a:noFill/>
            <a:ln w="9525">
              <a:solidFill>
                <a:srgbClr val="FF9900"/>
              </a:solidFill>
              <a:round/>
              <a:headEnd/>
              <a:tailEnd/>
            </a:ln>
            <a:effectLst/>
          </p:spPr>
          <p:txBody>
            <a:bodyPr wrap="none">
              <a:spAutoFit/>
            </a:bodyPr>
            <a:lstStyle/>
            <a:p>
              <a:endParaRPr lang="es-AR"/>
            </a:p>
          </p:txBody>
        </p:sp>
        <p:sp>
          <p:nvSpPr>
            <p:cNvPr id="217104" name="Line 16"/>
            <p:cNvSpPr>
              <a:spLocks noChangeShapeType="1"/>
            </p:cNvSpPr>
            <p:nvPr/>
          </p:nvSpPr>
          <p:spPr bwMode="auto">
            <a:xfrm>
              <a:off x="984" y="2748"/>
              <a:ext cx="2328" cy="0"/>
            </a:xfrm>
            <a:prstGeom prst="line">
              <a:avLst/>
            </a:prstGeom>
            <a:noFill/>
            <a:ln w="9525">
              <a:solidFill>
                <a:srgbClr val="FF9900"/>
              </a:solidFill>
              <a:round/>
              <a:headEnd/>
              <a:tailEnd/>
            </a:ln>
            <a:effectLst/>
          </p:spPr>
          <p:txBody>
            <a:bodyPr wrap="none">
              <a:spAutoFit/>
            </a:bodyPr>
            <a:lstStyle/>
            <a:p>
              <a:endParaRPr lang="es-AR"/>
            </a:p>
          </p:txBody>
        </p:sp>
      </p:grpSp>
      <p:grpSp>
        <p:nvGrpSpPr>
          <p:cNvPr id="217105" name="Group 17"/>
          <p:cNvGrpSpPr>
            <a:grpSpLocks/>
          </p:cNvGrpSpPr>
          <p:nvPr/>
        </p:nvGrpSpPr>
        <p:grpSpPr bwMode="auto">
          <a:xfrm>
            <a:off x="2566988" y="2060575"/>
            <a:ext cx="3733800" cy="3695700"/>
            <a:chOff x="972" y="1200"/>
            <a:chExt cx="2352" cy="2328"/>
          </a:xfrm>
        </p:grpSpPr>
        <p:sp>
          <p:nvSpPr>
            <p:cNvPr id="217106" name="Line 18"/>
            <p:cNvSpPr>
              <a:spLocks noChangeShapeType="1"/>
            </p:cNvSpPr>
            <p:nvPr/>
          </p:nvSpPr>
          <p:spPr bwMode="auto">
            <a:xfrm>
              <a:off x="972" y="1548"/>
              <a:ext cx="2352" cy="0"/>
            </a:xfrm>
            <a:prstGeom prst="line">
              <a:avLst/>
            </a:prstGeom>
            <a:noFill/>
            <a:ln w="9525">
              <a:solidFill>
                <a:srgbClr val="FF9900"/>
              </a:solidFill>
              <a:round/>
              <a:headEnd/>
              <a:tailEnd/>
            </a:ln>
            <a:effectLst/>
          </p:spPr>
          <p:txBody>
            <a:bodyPr wrap="none">
              <a:spAutoFit/>
            </a:bodyPr>
            <a:lstStyle/>
            <a:p>
              <a:endParaRPr lang="es-AR"/>
            </a:p>
          </p:txBody>
        </p:sp>
        <p:sp>
          <p:nvSpPr>
            <p:cNvPr id="217107" name="Line 19"/>
            <p:cNvSpPr>
              <a:spLocks noChangeShapeType="1"/>
            </p:cNvSpPr>
            <p:nvPr/>
          </p:nvSpPr>
          <p:spPr bwMode="auto">
            <a:xfrm>
              <a:off x="972" y="2316"/>
              <a:ext cx="2352" cy="0"/>
            </a:xfrm>
            <a:prstGeom prst="line">
              <a:avLst/>
            </a:prstGeom>
            <a:noFill/>
            <a:ln w="9525">
              <a:solidFill>
                <a:srgbClr val="FF9900"/>
              </a:solidFill>
              <a:round/>
              <a:headEnd/>
              <a:tailEnd/>
            </a:ln>
            <a:effectLst/>
          </p:spPr>
          <p:txBody>
            <a:bodyPr wrap="none">
              <a:spAutoFit/>
            </a:bodyPr>
            <a:lstStyle/>
            <a:p>
              <a:endParaRPr lang="es-AR"/>
            </a:p>
          </p:txBody>
        </p:sp>
        <p:sp>
          <p:nvSpPr>
            <p:cNvPr id="217108" name="Line 20"/>
            <p:cNvSpPr>
              <a:spLocks noChangeShapeType="1"/>
            </p:cNvSpPr>
            <p:nvPr/>
          </p:nvSpPr>
          <p:spPr bwMode="auto">
            <a:xfrm>
              <a:off x="972" y="3132"/>
              <a:ext cx="2352" cy="0"/>
            </a:xfrm>
            <a:prstGeom prst="line">
              <a:avLst/>
            </a:prstGeom>
            <a:noFill/>
            <a:ln w="9525">
              <a:solidFill>
                <a:srgbClr val="FF9900"/>
              </a:solidFill>
              <a:round/>
              <a:headEnd/>
              <a:tailEnd/>
            </a:ln>
            <a:effectLst/>
          </p:spPr>
          <p:txBody>
            <a:bodyPr wrap="none">
              <a:spAutoFit/>
            </a:bodyPr>
            <a:lstStyle/>
            <a:p>
              <a:endParaRPr lang="es-AR"/>
            </a:p>
          </p:txBody>
        </p:sp>
        <p:sp>
          <p:nvSpPr>
            <p:cNvPr id="217109" name="Line 21"/>
            <p:cNvSpPr>
              <a:spLocks noChangeShapeType="1"/>
            </p:cNvSpPr>
            <p:nvPr/>
          </p:nvSpPr>
          <p:spPr bwMode="auto">
            <a:xfrm>
              <a:off x="1284" y="1200"/>
              <a:ext cx="0" cy="2328"/>
            </a:xfrm>
            <a:prstGeom prst="line">
              <a:avLst/>
            </a:prstGeom>
            <a:noFill/>
            <a:ln w="9525">
              <a:solidFill>
                <a:srgbClr val="FF9900"/>
              </a:solidFill>
              <a:round/>
              <a:headEnd/>
              <a:tailEnd/>
            </a:ln>
            <a:effectLst/>
          </p:spPr>
          <p:txBody>
            <a:bodyPr wrap="none">
              <a:spAutoFit/>
            </a:bodyPr>
            <a:lstStyle/>
            <a:p>
              <a:endParaRPr lang="es-AR"/>
            </a:p>
          </p:txBody>
        </p:sp>
        <p:sp>
          <p:nvSpPr>
            <p:cNvPr id="217110" name="Line 22"/>
            <p:cNvSpPr>
              <a:spLocks noChangeShapeType="1"/>
            </p:cNvSpPr>
            <p:nvPr/>
          </p:nvSpPr>
          <p:spPr bwMode="auto">
            <a:xfrm>
              <a:off x="2052" y="1200"/>
              <a:ext cx="0" cy="2328"/>
            </a:xfrm>
            <a:prstGeom prst="line">
              <a:avLst/>
            </a:prstGeom>
            <a:noFill/>
            <a:ln w="9525">
              <a:solidFill>
                <a:srgbClr val="FF9900"/>
              </a:solidFill>
              <a:round/>
              <a:headEnd/>
              <a:tailEnd/>
            </a:ln>
            <a:effectLst/>
          </p:spPr>
          <p:txBody>
            <a:bodyPr wrap="none">
              <a:spAutoFit/>
            </a:bodyPr>
            <a:lstStyle/>
            <a:p>
              <a:endParaRPr lang="es-AR"/>
            </a:p>
          </p:txBody>
        </p:sp>
        <p:sp>
          <p:nvSpPr>
            <p:cNvPr id="217111" name="Line 23"/>
            <p:cNvSpPr>
              <a:spLocks noChangeShapeType="1"/>
            </p:cNvSpPr>
            <p:nvPr/>
          </p:nvSpPr>
          <p:spPr bwMode="auto">
            <a:xfrm>
              <a:off x="2892" y="1200"/>
              <a:ext cx="0" cy="2328"/>
            </a:xfrm>
            <a:prstGeom prst="line">
              <a:avLst/>
            </a:prstGeom>
            <a:noFill/>
            <a:ln w="9525">
              <a:solidFill>
                <a:srgbClr val="FF9900"/>
              </a:solidFill>
              <a:round/>
              <a:headEnd/>
              <a:tailEnd/>
            </a:ln>
            <a:effectLst/>
          </p:spPr>
          <p:txBody>
            <a:bodyPr wrap="none">
              <a:spAutoFit/>
            </a:bodyPr>
            <a:lstStyle/>
            <a:p>
              <a:endParaRPr lang="es-AR"/>
            </a:p>
          </p:txBody>
        </p:sp>
      </p:grpSp>
      <p:sp>
        <p:nvSpPr>
          <p:cNvPr id="217112" name="Text Box 24"/>
          <p:cNvSpPr txBox="1">
            <a:spLocks noChangeArrowheads="1"/>
          </p:cNvSpPr>
          <p:nvPr/>
        </p:nvSpPr>
        <p:spPr bwMode="auto">
          <a:xfrm rot="-5400000">
            <a:off x="2569369" y="1534319"/>
            <a:ext cx="654050" cy="366712"/>
          </a:xfrm>
          <a:prstGeom prst="rect">
            <a:avLst/>
          </a:prstGeom>
          <a:noFill/>
          <a:ln w="9525">
            <a:noFill/>
            <a:miter lim="800000"/>
            <a:headEnd/>
            <a:tailEnd/>
          </a:ln>
          <a:effectLst/>
        </p:spPr>
        <p:txBody>
          <a:bodyPr wrap="none">
            <a:spAutoFit/>
          </a:bodyPr>
          <a:lstStyle/>
          <a:p>
            <a:r>
              <a:rPr lang="es-ES_tradnl" sz="1800">
                <a:solidFill>
                  <a:srgbClr val="663300"/>
                </a:solidFill>
                <a:cs typeface="Arial" charset="0"/>
              </a:rPr>
              <a:t>15 m</a:t>
            </a:r>
          </a:p>
        </p:txBody>
      </p:sp>
      <p:sp>
        <p:nvSpPr>
          <p:cNvPr id="217113" name="Text Box 25"/>
          <p:cNvSpPr txBox="1">
            <a:spLocks noChangeArrowheads="1"/>
          </p:cNvSpPr>
          <p:nvPr/>
        </p:nvSpPr>
        <p:spPr bwMode="auto">
          <a:xfrm>
            <a:off x="1703388" y="2143125"/>
            <a:ext cx="654050" cy="366713"/>
          </a:xfrm>
          <a:prstGeom prst="rect">
            <a:avLst/>
          </a:prstGeom>
          <a:noFill/>
          <a:ln w="9525">
            <a:noFill/>
            <a:miter lim="800000"/>
            <a:headEnd/>
            <a:tailEnd/>
          </a:ln>
          <a:effectLst/>
        </p:spPr>
        <p:txBody>
          <a:bodyPr wrap="none">
            <a:spAutoFit/>
          </a:bodyPr>
          <a:lstStyle/>
          <a:p>
            <a:r>
              <a:rPr lang="es-ES_tradnl" sz="1800">
                <a:solidFill>
                  <a:srgbClr val="663300"/>
                </a:solidFill>
                <a:cs typeface="Arial" charset="0"/>
              </a:rPr>
              <a:t>15 m</a:t>
            </a:r>
          </a:p>
        </p:txBody>
      </p:sp>
      <p:sp>
        <p:nvSpPr>
          <p:cNvPr id="217114" name="Text Box 26"/>
          <p:cNvSpPr txBox="1">
            <a:spLocks noChangeArrowheads="1"/>
          </p:cNvSpPr>
          <p:nvPr/>
        </p:nvSpPr>
        <p:spPr bwMode="auto">
          <a:xfrm rot="-5400000">
            <a:off x="3261519" y="1370807"/>
            <a:ext cx="808037" cy="457200"/>
          </a:xfrm>
          <a:prstGeom prst="rect">
            <a:avLst/>
          </a:prstGeom>
          <a:noFill/>
          <a:ln w="9525">
            <a:noFill/>
            <a:miter lim="800000"/>
            <a:headEnd/>
            <a:tailEnd/>
          </a:ln>
          <a:effectLst/>
        </p:spPr>
        <p:txBody>
          <a:bodyPr wrap="none">
            <a:spAutoFit/>
          </a:bodyPr>
          <a:lstStyle/>
          <a:p>
            <a:r>
              <a:rPr lang="es-ES_tradnl" sz="2400">
                <a:solidFill>
                  <a:srgbClr val="663300"/>
                </a:solidFill>
                <a:cs typeface="Arial" charset="0"/>
              </a:rPr>
              <a:t>30 m</a:t>
            </a:r>
          </a:p>
        </p:txBody>
      </p:sp>
      <p:sp>
        <p:nvSpPr>
          <p:cNvPr id="217115" name="Text Box 27"/>
          <p:cNvSpPr txBox="1">
            <a:spLocks noChangeArrowheads="1"/>
          </p:cNvSpPr>
          <p:nvPr/>
        </p:nvSpPr>
        <p:spPr bwMode="auto">
          <a:xfrm>
            <a:off x="1558925" y="2935288"/>
            <a:ext cx="808038" cy="457200"/>
          </a:xfrm>
          <a:prstGeom prst="rect">
            <a:avLst/>
          </a:prstGeom>
          <a:noFill/>
          <a:ln w="9525">
            <a:noFill/>
            <a:miter lim="800000"/>
            <a:headEnd/>
            <a:tailEnd/>
          </a:ln>
          <a:effectLst/>
        </p:spPr>
        <p:txBody>
          <a:bodyPr wrap="none">
            <a:spAutoFit/>
          </a:bodyPr>
          <a:lstStyle/>
          <a:p>
            <a:r>
              <a:rPr lang="es-ES_tradnl" sz="2400">
                <a:solidFill>
                  <a:srgbClr val="663300"/>
                </a:solidFill>
                <a:cs typeface="Arial" charset="0"/>
              </a:rPr>
              <a:t>30 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116" name="Group 4"/>
          <p:cNvGrpSpPr>
            <a:grpSpLocks/>
          </p:cNvGrpSpPr>
          <p:nvPr/>
        </p:nvGrpSpPr>
        <p:grpSpPr bwMode="auto">
          <a:xfrm>
            <a:off x="574675" y="1592263"/>
            <a:ext cx="7251700" cy="4284662"/>
            <a:chOff x="362" y="865"/>
            <a:chExt cx="4568" cy="2699"/>
          </a:xfrm>
        </p:grpSpPr>
        <p:sp>
          <p:nvSpPr>
            <p:cNvPr id="218117" name="Line 5"/>
            <p:cNvSpPr>
              <a:spLocks noChangeShapeType="1"/>
            </p:cNvSpPr>
            <p:nvPr/>
          </p:nvSpPr>
          <p:spPr bwMode="auto">
            <a:xfrm>
              <a:off x="3612" y="2196"/>
              <a:ext cx="264" cy="0"/>
            </a:xfrm>
            <a:prstGeom prst="line">
              <a:avLst/>
            </a:prstGeom>
            <a:noFill/>
            <a:ln w="57150">
              <a:solidFill>
                <a:srgbClr val="4D4D4D"/>
              </a:solidFill>
              <a:round/>
              <a:headEnd/>
              <a:tailEnd/>
            </a:ln>
            <a:effectLst/>
          </p:spPr>
          <p:txBody>
            <a:bodyPr/>
            <a:lstStyle/>
            <a:p>
              <a:endParaRPr lang="es-AR"/>
            </a:p>
          </p:txBody>
        </p:sp>
        <p:sp>
          <p:nvSpPr>
            <p:cNvPr id="218118" name="Line 6"/>
            <p:cNvSpPr>
              <a:spLocks noChangeShapeType="1"/>
            </p:cNvSpPr>
            <p:nvPr/>
          </p:nvSpPr>
          <p:spPr bwMode="auto">
            <a:xfrm>
              <a:off x="3612" y="2340"/>
              <a:ext cx="264" cy="0"/>
            </a:xfrm>
            <a:prstGeom prst="line">
              <a:avLst/>
            </a:prstGeom>
            <a:noFill/>
            <a:ln w="57150">
              <a:solidFill>
                <a:srgbClr val="4D4D4D"/>
              </a:solidFill>
              <a:round/>
              <a:headEnd/>
              <a:tailEnd/>
            </a:ln>
            <a:effectLst/>
          </p:spPr>
          <p:txBody>
            <a:bodyPr/>
            <a:lstStyle/>
            <a:p>
              <a:endParaRPr lang="es-AR"/>
            </a:p>
          </p:txBody>
        </p:sp>
        <p:sp>
          <p:nvSpPr>
            <p:cNvPr id="218119" name="Text Box 7"/>
            <p:cNvSpPr txBox="1">
              <a:spLocks noChangeArrowheads="1"/>
            </p:cNvSpPr>
            <p:nvPr/>
          </p:nvSpPr>
          <p:spPr bwMode="auto">
            <a:xfrm>
              <a:off x="4226" y="2029"/>
              <a:ext cx="704" cy="480"/>
            </a:xfrm>
            <a:prstGeom prst="rect">
              <a:avLst/>
            </a:prstGeom>
            <a:noFill/>
            <a:ln w="9525">
              <a:noFill/>
              <a:miter lim="800000"/>
              <a:headEnd/>
              <a:tailEnd/>
            </a:ln>
            <a:effectLst/>
          </p:spPr>
          <p:txBody>
            <a:bodyPr wrap="none">
              <a:spAutoFit/>
            </a:bodyPr>
            <a:lstStyle/>
            <a:p>
              <a:r>
                <a:rPr lang="fr-CA" sz="4400">
                  <a:solidFill>
                    <a:srgbClr val="FF0000"/>
                  </a:solidFill>
                  <a:latin typeface="Arial" charset="0"/>
                  <a:cs typeface="Arial" charset="0"/>
                </a:rPr>
                <a:t>145</a:t>
              </a:r>
              <a:endParaRPr lang="es-MX" sz="4400">
                <a:solidFill>
                  <a:srgbClr val="FF0000"/>
                </a:solidFill>
                <a:latin typeface="Arial" charset="0"/>
                <a:cs typeface="Arial" charset="0"/>
              </a:endParaRPr>
            </a:p>
          </p:txBody>
        </p:sp>
        <p:grpSp>
          <p:nvGrpSpPr>
            <p:cNvPr id="218120" name="Group 8"/>
            <p:cNvGrpSpPr>
              <a:grpSpLocks/>
            </p:cNvGrpSpPr>
            <p:nvPr/>
          </p:nvGrpSpPr>
          <p:grpSpPr bwMode="auto">
            <a:xfrm>
              <a:off x="362" y="865"/>
              <a:ext cx="2950" cy="2699"/>
              <a:chOff x="362" y="865"/>
              <a:chExt cx="2950" cy="2699"/>
            </a:xfrm>
          </p:grpSpPr>
          <p:sp>
            <p:nvSpPr>
              <p:cNvPr id="218121" name="Rectangle 9"/>
              <p:cNvSpPr>
                <a:spLocks noChangeArrowheads="1"/>
              </p:cNvSpPr>
              <p:nvPr/>
            </p:nvSpPr>
            <p:spPr bwMode="auto">
              <a:xfrm>
                <a:off x="972" y="1200"/>
                <a:ext cx="2328" cy="2328"/>
              </a:xfrm>
              <a:prstGeom prst="rect">
                <a:avLst/>
              </a:prstGeom>
              <a:gradFill rotWithShape="0">
                <a:gsLst>
                  <a:gs pos="0">
                    <a:schemeClr val="bg2"/>
                  </a:gs>
                  <a:gs pos="100000">
                    <a:schemeClr val="bg2">
                      <a:gamma/>
                      <a:shade val="46275"/>
                      <a:invGamma/>
                    </a:schemeClr>
                  </a:gs>
                </a:gsLst>
                <a:lin ang="2700000" scaled="1"/>
              </a:gradFill>
              <a:ln w="9525">
                <a:solidFill>
                  <a:schemeClr val="bg2"/>
                </a:solidFill>
                <a:miter lim="800000"/>
                <a:headEnd/>
                <a:tailEnd/>
              </a:ln>
              <a:effectLst/>
            </p:spPr>
            <p:txBody>
              <a:bodyPr wrap="none" anchor="ctr"/>
              <a:lstStyle/>
              <a:p>
                <a:endParaRPr lang="es-AR"/>
              </a:p>
            </p:txBody>
          </p:sp>
          <p:sp>
            <p:nvSpPr>
              <p:cNvPr id="218122" name="Text Box 10"/>
              <p:cNvSpPr txBox="1">
                <a:spLocks noChangeArrowheads="1"/>
              </p:cNvSpPr>
              <p:nvPr/>
            </p:nvSpPr>
            <p:spPr bwMode="auto">
              <a:xfrm>
                <a:off x="362" y="2185"/>
                <a:ext cx="554" cy="288"/>
              </a:xfrm>
              <a:prstGeom prst="rect">
                <a:avLst/>
              </a:prstGeom>
              <a:noFill/>
              <a:ln w="9525">
                <a:noFill/>
                <a:miter lim="800000"/>
                <a:headEnd/>
                <a:tailEnd/>
              </a:ln>
              <a:effectLst/>
            </p:spPr>
            <p:txBody>
              <a:bodyPr wrap="none">
                <a:spAutoFit/>
              </a:bodyPr>
              <a:lstStyle/>
              <a:p>
                <a:r>
                  <a:rPr lang="fr-CA" sz="2400">
                    <a:solidFill>
                      <a:srgbClr val="663300"/>
                    </a:solidFill>
                    <a:latin typeface="Arial" charset="0"/>
                    <a:cs typeface="Arial" charset="0"/>
                  </a:rPr>
                  <a:t>30 m</a:t>
                </a:r>
                <a:endParaRPr lang="es-MX" sz="2400">
                  <a:solidFill>
                    <a:srgbClr val="663300"/>
                  </a:solidFill>
                  <a:latin typeface="Arial" charset="0"/>
                  <a:cs typeface="Arial" charset="0"/>
                </a:endParaRPr>
              </a:p>
            </p:txBody>
          </p:sp>
          <p:sp>
            <p:nvSpPr>
              <p:cNvPr id="218123" name="Text Box 11"/>
              <p:cNvSpPr txBox="1">
                <a:spLocks noChangeArrowheads="1"/>
              </p:cNvSpPr>
              <p:nvPr/>
            </p:nvSpPr>
            <p:spPr bwMode="auto">
              <a:xfrm>
                <a:off x="1802" y="865"/>
                <a:ext cx="554" cy="288"/>
              </a:xfrm>
              <a:prstGeom prst="rect">
                <a:avLst/>
              </a:prstGeom>
              <a:noFill/>
              <a:ln w="9525">
                <a:noFill/>
                <a:miter lim="800000"/>
                <a:headEnd/>
                <a:tailEnd/>
              </a:ln>
              <a:effectLst/>
            </p:spPr>
            <p:txBody>
              <a:bodyPr wrap="none">
                <a:spAutoFit/>
              </a:bodyPr>
              <a:lstStyle/>
              <a:p>
                <a:r>
                  <a:rPr lang="fr-CA" sz="2400">
                    <a:solidFill>
                      <a:srgbClr val="663300"/>
                    </a:solidFill>
                    <a:latin typeface="Arial" charset="0"/>
                    <a:cs typeface="Arial" charset="0"/>
                  </a:rPr>
                  <a:t>30 m</a:t>
                </a:r>
                <a:endParaRPr lang="es-MX" sz="2400">
                  <a:solidFill>
                    <a:srgbClr val="663300"/>
                  </a:solidFill>
                  <a:latin typeface="Arial" charset="0"/>
                  <a:cs typeface="Arial" charset="0"/>
                </a:endParaRPr>
              </a:p>
            </p:txBody>
          </p:sp>
          <p:sp>
            <p:nvSpPr>
              <p:cNvPr id="218124" name="Freeform 12"/>
              <p:cNvSpPr>
                <a:spLocks/>
              </p:cNvSpPr>
              <p:nvPr/>
            </p:nvSpPr>
            <p:spPr bwMode="auto">
              <a:xfrm>
                <a:off x="1968" y="1200"/>
                <a:ext cx="1344" cy="2328"/>
              </a:xfrm>
              <a:custGeom>
                <a:avLst/>
                <a:gdLst/>
                <a:ahLst/>
                <a:cxnLst>
                  <a:cxn ang="0">
                    <a:pos x="312" y="0"/>
                  </a:cxn>
                  <a:cxn ang="0">
                    <a:pos x="1344" y="0"/>
                  </a:cxn>
                  <a:cxn ang="0">
                    <a:pos x="1344" y="2328"/>
                  </a:cxn>
                  <a:cxn ang="0">
                    <a:pos x="144" y="2328"/>
                  </a:cxn>
                  <a:cxn ang="0">
                    <a:pos x="144" y="2064"/>
                  </a:cxn>
                  <a:cxn ang="0">
                    <a:pos x="0" y="1526"/>
                  </a:cxn>
                  <a:cxn ang="0">
                    <a:pos x="384" y="1142"/>
                  </a:cxn>
                  <a:cxn ang="0">
                    <a:pos x="288" y="783"/>
                  </a:cxn>
                  <a:cxn ang="0">
                    <a:pos x="532" y="360"/>
                  </a:cxn>
                  <a:cxn ang="0">
                    <a:pos x="312" y="0"/>
                  </a:cxn>
                </a:cxnLst>
                <a:rect l="0" t="0" r="r" b="b"/>
                <a:pathLst>
                  <a:path w="1344" h="2328">
                    <a:moveTo>
                      <a:pt x="312" y="0"/>
                    </a:moveTo>
                    <a:lnTo>
                      <a:pt x="1344" y="0"/>
                    </a:lnTo>
                    <a:lnTo>
                      <a:pt x="1344" y="2328"/>
                    </a:lnTo>
                    <a:lnTo>
                      <a:pt x="144" y="2328"/>
                    </a:lnTo>
                    <a:lnTo>
                      <a:pt x="144" y="2064"/>
                    </a:lnTo>
                    <a:lnTo>
                      <a:pt x="0" y="1526"/>
                    </a:lnTo>
                    <a:lnTo>
                      <a:pt x="384" y="1142"/>
                    </a:lnTo>
                    <a:lnTo>
                      <a:pt x="288" y="783"/>
                    </a:lnTo>
                    <a:lnTo>
                      <a:pt x="532" y="360"/>
                    </a:lnTo>
                    <a:lnTo>
                      <a:pt x="312" y="0"/>
                    </a:lnTo>
                    <a:close/>
                  </a:path>
                </a:pathLst>
              </a:custGeom>
              <a:gradFill rotWithShape="0">
                <a:gsLst>
                  <a:gs pos="0">
                    <a:srgbClr val="006666"/>
                  </a:gs>
                  <a:gs pos="100000">
                    <a:srgbClr val="006666">
                      <a:gamma/>
                      <a:shade val="46275"/>
                      <a:invGamma/>
                    </a:srgbClr>
                  </a:gs>
                </a:gsLst>
                <a:lin ang="2700000" scaled="1"/>
              </a:gradFill>
              <a:ln w="9525">
                <a:solidFill>
                  <a:schemeClr val="tx1"/>
                </a:solidFill>
                <a:round/>
                <a:headEnd/>
                <a:tailEnd/>
              </a:ln>
              <a:effectLst/>
            </p:spPr>
            <p:txBody>
              <a:bodyPr/>
              <a:lstStyle/>
              <a:p>
                <a:endParaRPr lang="es-AR"/>
              </a:p>
            </p:txBody>
          </p:sp>
          <p:sp>
            <p:nvSpPr>
              <p:cNvPr id="218125" name="Freeform 13"/>
              <p:cNvSpPr>
                <a:spLocks/>
              </p:cNvSpPr>
              <p:nvPr/>
            </p:nvSpPr>
            <p:spPr bwMode="auto">
              <a:xfrm>
                <a:off x="984" y="1392"/>
                <a:ext cx="1952" cy="2112"/>
              </a:xfrm>
              <a:custGeom>
                <a:avLst/>
                <a:gdLst/>
                <a:ahLst/>
                <a:cxnLst>
                  <a:cxn ang="0">
                    <a:pos x="1296" y="384"/>
                  </a:cxn>
                  <a:cxn ang="0">
                    <a:pos x="816" y="408"/>
                  </a:cxn>
                  <a:cxn ang="0">
                    <a:pos x="864" y="528"/>
                  </a:cxn>
                  <a:cxn ang="0">
                    <a:pos x="912" y="576"/>
                  </a:cxn>
                  <a:cxn ang="0">
                    <a:pos x="1128" y="624"/>
                  </a:cxn>
                  <a:cxn ang="0">
                    <a:pos x="1248" y="720"/>
                  </a:cxn>
                  <a:cxn ang="0">
                    <a:pos x="1224" y="960"/>
                  </a:cxn>
                  <a:cxn ang="0">
                    <a:pos x="1152" y="984"/>
                  </a:cxn>
                  <a:cxn ang="0">
                    <a:pos x="1056" y="1032"/>
                  </a:cxn>
                  <a:cxn ang="0">
                    <a:pos x="576" y="1128"/>
                  </a:cxn>
                  <a:cxn ang="0">
                    <a:pos x="864" y="1464"/>
                  </a:cxn>
                  <a:cxn ang="0">
                    <a:pos x="960" y="1608"/>
                  </a:cxn>
                  <a:cxn ang="0">
                    <a:pos x="936" y="1680"/>
                  </a:cxn>
                  <a:cxn ang="0">
                    <a:pos x="552" y="1800"/>
                  </a:cxn>
                  <a:cxn ang="0">
                    <a:pos x="456" y="1752"/>
                  </a:cxn>
                  <a:cxn ang="0">
                    <a:pos x="408" y="1416"/>
                  </a:cxn>
                  <a:cxn ang="0">
                    <a:pos x="408" y="960"/>
                  </a:cxn>
                  <a:cxn ang="0">
                    <a:pos x="264" y="912"/>
                  </a:cxn>
                  <a:cxn ang="0">
                    <a:pos x="24" y="1056"/>
                  </a:cxn>
                  <a:cxn ang="0">
                    <a:pos x="48" y="1272"/>
                  </a:cxn>
                  <a:cxn ang="0">
                    <a:pos x="96" y="1320"/>
                  </a:cxn>
                  <a:cxn ang="0">
                    <a:pos x="264" y="1416"/>
                  </a:cxn>
                  <a:cxn ang="0">
                    <a:pos x="144" y="1680"/>
                  </a:cxn>
                  <a:cxn ang="0">
                    <a:pos x="0" y="1872"/>
                  </a:cxn>
                  <a:cxn ang="0">
                    <a:pos x="48" y="1992"/>
                  </a:cxn>
                  <a:cxn ang="0">
                    <a:pos x="264" y="2112"/>
                  </a:cxn>
                  <a:cxn ang="0">
                    <a:pos x="456" y="2088"/>
                  </a:cxn>
                  <a:cxn ang="0">
                    <a:pos x="720" y="1968"/>
                  </a:cxn>
                  <a:cxn ang="0">
                    <a:pos x="1200" y="1944"/>
                  </a:cxn>
                  <a:cxn ang="0">
                    <a:pos x="1248" y="1704"/>
                  </a:cxn>
                  <a:cxn ang="0">
                    <a:pos x="1200" y="1608"/>
                  </a:cxn>
                  <a:cxn ang="0">
                    <a:pos x="1080" y="1488"/>
                  </a:cxn>
                  <a:cxn ang="0">
                    <a:pos x="1104" y="1392"/>
                  </a:cxn>
                  <a:cxn ang="0">
                    <a:pos x="1200" y="1320"/>
                  </a:cxn>
                  <a:cxn ang="0">
                    <a:pos x="1248" y="1272"/>
                  </a:cxn>
                  <a:cxn ang="0">
                    <a:pos x="1344" y="1224"/>
                  </a:cxn>
                  <a:cxn ang="0">
                    <a:pos x="1392" y="1176"/>
                  </a:cxn>
                  <a:cxn ang="0">
                    <a:pos x="1536" y="1080"/>
                  </a:cxn>
                  <a:cxn ang="0">
                    <a:pos x="1488" y="744"/>
                  </a:cxn>
                  <a:cxn ang="0">
                    <a:pos x="1464" y="696"/>
                  </a:cxn>
                  <a:cxn ang="0">
                    <a:pos x="1440" y="648"/>
                  </a:cxn>
                  <a:cxn ang="0">
                    <a:pos x="1464" y="504"/>
                  </a:cxn>
                  <a:cxn ang="0">
                    <a:pos x="1680" y="288"/>
                  </a:cxn>
                  <a:cxn ang="0">
                    <a:pos x="1704" y="240"/>
                  </a:cxn>
                  <a:cxn ang="0">
                    <a:pos x="1800" y="192"/>
                  </a:cxn>
                  <a:cxn ang="0">
                    <a:pos x="1848" y="144"/>
                  </a:cxn>
                  <a:cxn ang="0">
                    <a:pos x="1896" y="120"/>
                  </a:cxn>
                  <a:cxn ang="0">
                    <a:pos x="1728" y="48"/>
                  </a:cxn>
                  <a:cxn ang="0">
                    <a:pos x="1632" y="0"/>
                  </a:cxn>
                  <a:cxn ang="0">
                    <a:pos x="1416" y="48"/>
                  </a:cxn>
                  <a:cxn ang="0">
                    <a:pos x="1392" y="96"/>
                  </a:cxn>
                  <a:cxn ang="0">
                    <a:pos x="1344" y="144"/>
                  </a:cxn>
                  <a:cxn ang="0">
                    <a:pos x="1320" y="336"/>
                  </a:cxn>
                  <a:cxn ang="0">
                    <a:pos x="1272" y="360"/>
                  </a:cxn>
                  <a:cxn ang="0">
                    <a:pos x="1296" y="384"/>
                  </a:cxn>
                </a:cxnLst>
                <a:rect l="0" t="0" r="r" b="b"/>
                <a:pathLst>
                  <a:path w="1952" h="2112">
                    <a:moveTo>
                      <a:pt x="1296" y="384"/>
                    </a:moveTo>
                    <a:cubicBezTo>
                      <a:pt x="1147" y="310"/>
                      <a:pt x="963" y="335"/>
                      <a:pt x="816" y="408"/>
                    </a:cubicBezTo>
                    <a:cubicBezTo>
                      <a:pt x="771" y="499"/>
                      <a:pt x="801" y="481"/>
                      <a:pt x="864" y="528"/>
                    </a:cubicBezTo>
                    <a:cubicBezTo>
                      <a:pt x="882" y="542"/>
                      <a:pt x="893" y="564"/>
                      <a:pt x="912" y="576"/>
                    </a:cubicBezTo>
                    <a:cubicBezTo>
                      <a:pt x="957" y="603"/>
                      <a:pt x="1099" y="619"/>
                      <a:pt x="1128" y="624"/>
                    </a:cubicBezTo>
                    <a:cubicBezTo>
                      <a:pt x="1240" y="680"/>
                      <a:pt x="1208" y="640"/>
                      <a:pt x="1248" y="720"/>
                    </a:cubicBezTo>
                    <a:cubicBezTo>
                      <a:pt x="1240" y="800"/>
                      <a:pt x="1251" y="884"/>
                      <a:pt x="1224" y="960"/>
                    </a:cubicBezTo>
                    <a:cubicBezTo>
                      <a:pt x="1215" y="984"/>
                      <a:pt x="1175" y="974"/>
                      <a:pt x="1152" y="984"/>
                    </a:cubicBezTo>
                    <a:cubicBezTo>
                      <a:pt x="1119" y="998"/>
                      <a:pt x="1091" y="1026"/>
                      <a:pt x="1056" y="1032"/>
                    </a:cubicBezTo>
                    <a:cubicBezTo>
                      <a:pt x="894" y="1059"/>
                      <a:pt x="738" y="1101"/>
                      <a:pt x="576" y="1128"/>
                    </a:cubicBezTo>
                    <a:cubicBezTo>
                      <a:pt x="642" y="1261"/>
                      <a:pt x="728" y="1396"/>
                      <a:pt x="864" y="1464"/>
                    </a:cubicBezTo>
                    <a:cubicBezTo>
                      <a:pt x="922" y="1580"/>
                      <a:pt x="887" y="1535"/>
                      <a:pt x="960" y="1608"/>
                    </a:cubicBezTo>
                    <a:cubicBezTo>
                      <a:pt x="952" y="1632"/>
                      <a:pt x="952" y="1660"/>
                      <a:pt x="936" y="1680"/>
                    </a:cubicBezTo>
                    <a:cubicBezTo>
                      <a:pt x="861" y="1774"/>
                      <a:pt x="654" y="1783"/>
                      <a:pt x="552" y="1800"/>
                    </a:cubicBezTo>
                    <a:cubicBezTo>
                      <a:pt x="520" y="1784"/>
                      <a:pt x="469" y="1785"/>
                      <a:pt x="456" y="1752"/>
                    </a:cubicBezTo>
                    <a:cubicBezTo>
                      <a:pt x="416" y="1646"/>
                      <a:pt x="408" y="1416"/>
                      <a:pt x="408" y="1416"/>
                    </a:cubicBezTo>
                    <a:cubicBezTo>
                      <a:pt x="411" y="1372"/>
                      <a:pt x="463" y="1069"/>
                      <a:pt x="408" y="960"/>
                    </a:cubicBezTo>
                    <a:cubicBezTo>
                      <a:pt x="398" y="939"/>
                      <a:pt x="287" y="918"/>
                      <a:pt x="264" y="912"/>
                    </a:cubicBezTo>
                    <a:cubicBezTo>
                      <a:pt x="68" y="940"/>
                      <a:pt x="100" y="903"/>
                      <a:pt x="24" y="1056"/>
                    </a:cubicBezTo>
                    <a:cubicBezTo>
                      <a:pt x="32" y="1128"/>
                      <a:pt x="29" y="1202"/>
                      <a:pt x="48" y="1272"/>
                    </a:cubicBezTo>
                    <a:cubicBezTo>
                      <a:pt x="54" y="1294"/>
                      <a:pt x="77" y="1307"/>
                      <a:pt x="96" y="1320"/>
                    </a:cubicBezTo>
                    <a:cubicBezTo>
                      <a:pt x="144" y="1352"/>
                      <a:pt x="214" y="1383"/>
                      <a:pt x="264" y="1416"/>
                    </a:cubicBezTo>
                    <a:cubicBezTo>
                      <a:pt x="334" y="1557"/>
                      <a:pt x="246" y="1612"/>
                      <a:pt x="144" y="1680"/>
                    </a:cubicBezTo>
                    <a:cubicBezTo>
                      <a:pt x="106" y="1755"/>
                      <a:pt x="38" y="1797"/>
                      <a:pt x="0" y="1872"/>
                    </a:cubicBezTo>
                    <a:cubicBezTo>
                      <a:pt x="10" y="1901"/>
                      <a:pt x="27" y="1964"/>
                      <a:pt x="48" y="1992"/>
                    </a:cubicBezTo>
                    <a:cubicBezTo>
                      <a:pt x="102" y="2064"/>
                      <a:pt x="188" y="2074"/>
                      <a:pt x="264" y="2112"/>
                    </a:cubicBezTo>
                    <a:cubicBezTo>
                      <a:pt x="328" y="2104"/>
                      <a:pt x="393" y="2104"/>
                      <a:pt x="456" y="2088"/>
                    </a:cubicBezTo>
                    <a:cubicBezTo>
                      <a:pt x="546" y="2065"/>
                      <a:pt x="624" y="1976"/>
                      <a:pt x="720" y="1968"/>
                    </a:cubicBezTo>
                    <a:cubicBezTo>
                      <a:pt x="880" y="1954"/>
                      <a:pt x="1040" y="1952"/>
                      <a:pt x="1200" y="1944"/>
                    </a:cubicBezTo>
                    <a:cubicBezTo>
                      <a:pt x="1307" y="1891"/>
                      <a:pt x="1283" y="1833"/>
                      <a:pt x="1248" y="1704"/>
                    </a:cubicBezTo>
                    <a:cubicBezTo>
                      <a:pt x="1239" y="1669"/>
                      <a:pt x="1232" y="1624"/>
                      <a:pt x="1200" y="1608"/>
                    </a:cubicBezTo>
                    <a:cubicBezTo>
                      <a:pt x="1140" y="1578"/>
                      <a:pt x="1110" y="1548"/>
                      <a:pt x="1080" y="1488"/>
                    </a:cubicBezTo>
                    <a:cubicBezTo>
                      <a:pt x="1088" y="1456"/>
                      <a:pt x="1089" y="1422"/>
                      <a:pt x="1104" y="1392"/>
                    </a:cubicBezTo>
                    <a:cubicBezTo>
                      <a:pt x="1133" y="1333"/>
                      <a:pt x="1156" y="1353"/>
                      <a:pt x="1200" y="1320"/>
                    </a:cubicBezTo>
                    <a:cubicBezTo>
                      <a:pt x="1218" y="1306"/>
                      <a:pt x="1229" y="1285"/>
                      <a:pt x="1248" y="1272"/>
                    </a:cubicBezTo>
                    <a:cubicBezTo>
                      <a:pt x="1278" y="1252"/>
                      <a:pt x="1319" y="1249"/>
                      <a:pt x="1344" y="1224"/>
                    </a:cubicBezTo>
                    <a:cubicBezTo>
                      <a:pt x="1360" y="1208"/>
                      <a:pt x="1373" y="1189"/>
                      <a:pt x="1392" y="1176"/>
                    </a:cubicBezTo>
                    <a:cubicBezTo>
                      <a:pt x="1566" y="1060"/>
                      <a:pt x="1426" y="1190"/>
                      <a:pt x="1536" y="1080"/>
                    </a:cubicBezTo>
                    <a:cubicBezTo>
                      <a:pt x="1581" y="946"/>
                      <a:pt x="1548" y="864"/>
                      <a:pt x="1488" y="744"/>
                    </a:cubicBezTo>
                    <a:cubicBezTo>
                      <a:pt x="1480" y="728"/>
                      <a:pt x="1472" y="712"/>
                      <a:pt x="1464" y="696"/>
                    </a:cubicBezTo>
                    <a:cubicBezTo>
                      <a:pt x="1456" y="680"/>
                      <a:pt x="1440" y="648"/>
                      <a:pt x="1440" y="648"/>
                    </a:cubicBezTo>
                    <a:cubicBezTo>
                      <a:pt x="1448" y="600"/>
                      <a:pt x="1452" y="551"/>
                      <a:pt x="1464" y="504"/>
                    </a:cubicBezTo>
                    <a:cubicBezTo>
                      <a:pt x="1484" y="423"/>
                      <a:pt x="1602" y="327"/>
                      <a:pt x="1680" y="288"/>
                    </a:cubicBezTo>
                    <a:cubicBezTo>
                      <a:pt x="1688" y="272"/>
                      <a:pt x="1690" y="251"/>
                      <a:pt x="1704" y="240"/>
                    </a:cubicBezTo>
                    <a:cubicBezTo>
                      <a:pt x="1732" y="218"/>
                      <a:pt x="1768" y="208"/>
                      <a:pt x="1800" y="192"/>
                    </a:cubicBezTo>
                    <a:cubicBezTo>
                      <a:pt x="1820" y="182"/>
                      <a:pt x="1830" y="158"/>
                      <a:pt x="1848" y="144"/>
                    </a:cubicBezTo>
                    <a:cubicBezTo>
                      <a:pt x="1862" y="133"/>
                      <a:pt x="1880" y="128"/>
                      <a:pt x="1896" y="120"/>
                    </a:cubicBezTo>
                    <a:cubicBezTo>
                      <a:pt x="1952" y="8"/>
                      <a:pt x="1926" y="98"/>
                      <a:pt x="1728" y="48"/>
                    </a:cubicBezTo>
                    <a:cubicBezTo>
                      <a:pt x="1693" y="39"/>
                      <a:pt x="1632" y="0"/>
                      <a:pt x="1632" y="0"/>
                    </a:cubicBezTo>
                    <a:cubicBezTo>
                      <a:pt x="1628" y="1"/>
                      <a:pt x="1457" y="7"/>
                      <a:pt x="1416" y="48"/>
                    </a:cubicBezTo>
                    <a:cubicBezTo>
                      <a:pt x="1403" y="61"/>
                      <a:pt x="1403" y="82"/>
                      <a:pt x="1392" y="96"/>
                    </a:cubicBezTo>
                    <a:cubicBezTo>
                      <a:pt x="1378" y="114"/>
                      <a:pt x="1360" y="128"/>
                      <a:pt x="1344" y="144"/>
                    </a:cubicBezTo>
                    <a:cubicBezTo>
                      <a:pt x="1336" y="208"/>
                      <a:pt x="1340" y="275"/>
                      <a:pt x="1320" y="336"/>
                    </a:cubicBezTo>
                    <a:cubicBezTo>
                      <a:pt x="1314" y="353"/>
                      <a:pt x="1280" y="344"/>
                      <a:pt x="1272" y="360"/>
                    </a:cubicBezTo>
                    <a:cubicBezTo>
                      <a:pt x="1267" y="370"/>
                      <a:pt x="1288" y="376"/>
                      <a:pt x="1296" y="384"/>
                    </a:cubicBezTo>
                    <a:close/>
                  </a:path>
                </a:pathLst>
              </a:custGeom>
              <a:gradFill rotWithShape="0">
                <a:gsLst>
                  <a:gs pos="0">
                    <a:schemeClr val="accent2"/>
                  </a:gs>
                  <a:gs pos="100000">
                    <a:schemeClr val="accent2">
                      <a:gamma/>
                      <a:shade val="46275"/>
                      <a:invGamma/>
                    </a:schemeClr>
                  </a:gs>
                </a:gsLst>
                <a:lin ang="0" scaled="1"/>
              </a:gradFill>
              <a:ln w="9525">
                <a:solidFill>
                  <a:schemeClr val="tx1"/>
                </a:solidFill>
                <a:round/>
                <a:headEnd/>
                <a:tailEnd/>
              </a:ln>
              <a:effectLst/>
            </p:spPr>
            <p:txBody>
              <a:bodyPr/>
              <a:lstStyle/>
              <a:p>
                <a:endParaRPr lang="es-AR"/>
              </a:p>
            </p:txBody>
          </p:sp>
          <p:sp>
            <p:nvSpPr>
              <p:cNvPr id="218126" name="Text Box 14"/>
              <p:cNvSpPr txBox="1">
                <a:spLocks noChangeArrowheads="1"/>
              </p:cNvSpPr>
              <p:nvPr/>
            </p:nvSpPr>
            <p:spPr bwMode="auto">
              <a:xfrm>
                <a:off x="1178" y="1681"/>
                <a:ext cx="437" cy="288"/>
              </a:xfrm>
              <a:prstGeom prst="rect">
                <a:avLst/>
              </a:prstGeom>
              <a:noFill/>
              <a:ln w="9525">
                <a:noFill/>
                <a:miter lim="800000"/>
                <a:headEnd/>
                <a:tailEnd/>
              </a:ln>
              <a:effectLst/>
            </p:spPr>
            <p:txBody>
              <a:bodyPr wrap="none">
                <a:spAutoFit/>
              </a:bodyPr>
              <a:lstStyle/>
              <a:p>
                <a:r>
                  <a:rPr lang="fr-CA" sz="2400">
                    <a:solidFill>
                      <a:schemeClr val="tx1"/>
                    </a:solidFill>
                    <a:latin typeface="Arial" charset="0"/>
                    <a:cs typeface="Arial" charset="0"/>
                  </a:rPr>
                  <a:t>112</a:t>
                </a:r>
                <a:endParaRPr lang="es-MX" sz="2400">
                  <a:solidFill>
                    <a:schemeClr val="tx1"/>
                  </a:solidFill>
                  <a:latin typeface="Arial" charset="0"/>
                  <a:cs typeface="Arial" charset="0"/>
                </a:endParaRPr>
              </a:p>
            </p:txBody>
          </p:sp>
          <p:sp>
            <p:nvSpPr>
              <p:cNvPr id="218127" name="Text Box 15"/>
              <p:cNvSpPr txBox="1">
                <a:spLocks noChangeArrowheads="1"/>
              </p:cNvSpPr>
              <p:nvPr/>
            </p:nvSpPr>
            <p:spPr bwMode="auto">
              <a:xfrm>
                <a:off x="1706" y="2497"/>
                <a:ext cx="330" cy="288"/>
              </a:xfrm>
              <a:prstGeom prst="rect">
                <a:avLst/>
              </a:prstGeom>
              <a:noFill/>
              <a:ln w="9525">
                <a:noFill/>
                <a:miter lim="800000"/>
                <a:headEnd/>
                <a:tailEnd/>
              </a:ln>
              <a:effectLst/>
            </p:spPr>
            <p:txBody>
              <a:bodyPr wrap="none">
                <a:spAutoFit/>
              </a:bodyPr>
              <a:lstStyle/>
              <a:p>
                <a:r>
                  <a:rPr lang="fr-CA" sz="2400">
                    <a:solidFill>
                      <a:schemeClr val="tx1"/>
                    </a:solidFill>
                    <a:latin typeface="Arial" charset="0"/>
                    <a:cs typeface="Arial" charset="0"/>
                  </a:rPr>
                  <a:t>14</a:t>
                </a:r>
                <a:endParaRPr lang="es-MX" sz="2400">
                  <a:solidFill>
                    <a:schemeClr val="tx1"/>
                  </a:solidFill>
                  <a:latin typeface="Arial" charset="0"/>
                  <a:cs typeface="Arial" charset="0"/>
                </a:endParaRPr>
              </a:p>
            </p:txBody>
          </p:sp>
          <p:sp>
            <p:nvSpPr>
              <p:cNvPr id="218128" name="Text Box 16"/>
              <p:cNvSpPr txBox="1">
                <a:spLocks noChangeArrowheads="1"/>
              </p:cNvSpPr>
              <p:nvPr/>
            </p:nvSpPr>
            <p:spPr bwMode="auto">
              <a:xfrm>
                <a:off x="2474" y="2833"/>
                <a:ext cx="437" cy="288"/>
              </a:xfrm>
              <a:prstGeom prst="rect">
                <a:avLst/>
              </a:prstGeom>
              <a:noFill/>
              <a:ln w="9525">
                <a:noFill/>
                <a:miter lim="800000"/>
                <a:headEnd/>
                <a:tailEnd/>
              </a:ln>
              <a:effectLst/>
            </p:spPr>
            <p:txBody>
              <a:bodyPr wrap="none">
                <a:spAutoFit/>
              </a:bodyPr>
              <a:lstStyle/>
              <a:p>
                <a:r>
                  <a:rPr lang="fr-CA" sz="2400">
                    <a:solidFill>
                      <a:schemeClr val="tx1"/>
                    </a:solidFill>
                    <a:latin typeface="Arial" charset="0"/>
                    <a:cs typeface="Arial" charset="0"/>
                  </a:rPr>
                  <a:t>202</a:t>
                </a:r>
                <a:endParaRPr lang="es-MX" sz="2400">
                  <a:solidFill>
                    <a:schemeClr val="tx1"/>
                  </a:solidFill>
                  <a:latin typeface="Arial" charset="0"/>
                  <a:cs typeface="Arial" charset="0"/>
                </a:endParaRPr>
              </a:p>
            </p:txBody>
          </p:sp>
          <p:sp>
            <p:nvSpPr>
              <p:cNvPr id="218129" name="Line 17"/>
              <p:cNvSpPr>
                <a:spLocks noChangeShapeType="1"/>
              </p:cNvSpPr>
              <p:nvPr/>
            </p:nvSpPr>
            <p:spPr bwMode="auto">
              <a:xfrm>
                <a:off x="588" y="2604"/>
                <a:ext cx="0" cy="960"/>
              </a:xfrm>
              <a:prstGeom prst="line">
                <a:avLst/>
              </a:prstGeom>
              <a:noFill/>
              <a:ln w="9525">
                <a:solidFill>
                  <a:srgbClr val="4D4D4D"/>
                </a:solidFill>
                <a:round/>
                <a:headEnd/>
                <a:tailEnd/>
              </a:ln>
              <a:effectLst/>
            </p:spPr>
            <p:txBody>
              <a:bodyPr/>
              <a:lstStyle/>
              <a:p>
                <a:endParaRPr lang="es-AR"/>
              </a:p>
            </p:txBody>
          </p:sp>
          <p:sp>
            <p:nvSpPr>
              <p:cNvPr id="218130" name="Line 18"/>
              <p:cNvSpPr>
                <a:spLocks noChangeShapeType="1"/>
              </p:cNvSpPr>
              <p:nvPr/>
            </p:nvSpPr>
            <p:spPr bwMode="auto">
              <a:xfrm>
                <a:off x="588" y="1212"/>
                <a:ext cx="0" cy="840"/>
              </a:xfrm>
              <a:prstGeom prst="line">
                <a:avLst/>
              </a:prstGeom>
              <a:noFill/>
              <a:ln w="9525">
                <a:solidFill>
                  <a:srgbClr val="4D4D4D"/>
                </a:solidFill>
                <a:round/>
                <a:headEnd/>
                <a:tailEnd/>
              </a:ln>
              <a:effectLst/>
            </p:spPr>
            <p:txBody>
              <a:bodyPr/>
              <a:lstStyle/>
              <a:p>
                <a:endParaRPr lang="es-AR"/>
              </a:p>
            </p:txBody>
          </p:sp>
          <p:sp>
            <p:nvSpPr>
              <p:cNvPr id="218131" name="Line 19"/>
              <p:cNvSpPr>
                <a:spLocks noChangeShapeType="1"/>
              </p:cNvSpPr>
              <p:nvPr/>
            </p:nvSpPr>
            <p:spPr bwMode="auto">
              <a:xfrm>
                <a:off x="948" y="996"/>
                <a:ext cx="816" cy="0"/>
              </a:xfrm>
              <a:prstGeom prst="line">
                <a:avLst/>
              </a:prstGeom>
              <a:noFill/>
              <a:ln w="9525">
                <a:solidFill>
                  <a:srgbClr val="4D4D4D"/>
                </a:solidFill>
                <a:round/>
                <a:headEnd/>
                <a:tailEnd/>
              </a:ln>
              <a:effectLst/>
            </p:spPr>
            <p:txBody>
              <a:bodyPr/>
              <a:lstStyle/>
              <a:p>
                <a:endParaRPr lang="es-AR"/>
              </a:p>
            </p:txBody>
          </p:sp>
          <p:sp>
            <p:nvSpPr>
              <p:cNvPr id="218132" name="Line 20"/>
              <p:cNvSpPr>
                <a:spLocks noChangeShapeType="1"/>
              </p:cNvSpPr>
              <p:nvPr/>
            </p:nvSpPr>
            <p:spPr bwMode="auto">
              <a:xfrm>
                <a:off x="2460" y="996"/>
                <a:ext cx="816" cy="0"/>
              </a:xfrm>
              <a:prstGeom prst="line">
                <a:avLst/>
              </a:prstGeom>
              <a:noFill/>
              <a:ln w="9525">
                <a:solidFill>
                  <a:srgbClr val="4D4D4D"/>
                </a:solidFill>
                <a:round/>
                <a:headEnd/>
                <a:tailEnd/>
              </a:ln>
              <a:effectLst/>
            </p:spPr>
            <p:txBody>
              <a:bodyPr/>
              <a:lstStyle/>
              <a:p>
                <a:endParaRPr lang="es-AR"/>
              </a:p>
            </p:txBody>
          </p:sp>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caramarte-Viking 1976"/>
          <p:cNvPicPr>
            <a:picLocks noChangeAspect="1" noChangeArrowheads="1"/>
          </p:cNvPicPr>
          <p:nvPr/>
        </p:nvPicPr>
        <p:blipFill>
          <a:blip r:embed="rId2"/>
          <a:srcRect/>
          <a:stretch>
            <a:fillRect/>
          </a:stretch>
        </p:blipFill>
        <p:spPr bwMode="auto">
          <a:xfrm>
            <a:off x="304800" y="1752600"/>
            <a:ext cx="3962400" cy="3598863"/>
          </a:xfrm>
          <a:prstGeom prst="rect">
            <a:avLst/>
          </a:prstGeom>
          <a:noFill/>
        </p:spPr>
      </p:pic>
      <p:grpSp>
        <p:nvGrpSpPr>
          <p:cNvPr id="177159" name="Group 7"/>
          <p:cNvGrpSpPr>
            <a:grpSpLocks/>
          </p:cNvGrpSpPr>
          <p:nvPr/>
        </p:nvGrpSpPr>
        <p:grpSpPr bwMode="auto">
          <a:xfrm>
            <a:off x="762000" y="706438"/>
            <a:ext cx="8153400" cy="5235575"/>
            <a:chOff x="480" y="445"/>
            <a:chExt cx="5136" cy="3298"/>
          </a:xfrm>
        </p:grpSpPr>
        <p:sp>
          <p:nvSpPr>
            <p:cNvPr id="177155" name="Text Box 3"/>
            <p:cNvSpPr txBox="1">
              <a:spLocks noChangeArrowheads="1"/>
            </p:cNvSpPr>
            <p:nvPr/>
          </p:nvSpPr>
          <p:spPr bwMode="auto">
            <a:xfrm>
              <a:off x="480" y="3464"/>
              <a:ext cx="1213" cy="231"/>
            </a:xfrm>
            <a:prstGeom prst="rect">
              <a:avLst/>
            </a:prstGeom>
            <a:noFill/>
            <a:ln w="9525">
              <a:noFill/>
              <a:miter lim="800000"/>
              <a:headEnd/>
              <a:tailEnd/>
            </a:ln>
            <a:effectLst/>
          </p:spPr>
          <p:txBody>
            <a:bodyPr wrap="none">
              <a:spAutoFit/>
            </a:bodyPr>
            <a:lstStyle/>
            <a:p>
              <a:r>
                <a:rPr lang="es-ES" sz="1800"/>
                <a:t>Sonda Viking 1976</a:t>
              </a:r>
            </a:p>
          </p:txBody>
        </p:sp>
        <p:pic>
          <p:nvPicPr>
            <p:cNvPr id="177156" name="Picture 4" descr="caramarte2-sonda observer 1998"/>
            <p:cNvPicPr>
              <a:picLocks noChangeAspect="1" noChangeArrowheads="1"/>
            </p:cNvPicPr>
            <p:nvPr/>
          </p:nvPicPr>
          <p:blipFill>
            <a:blip r:embed="rId3"/>
            <a:srcRect/>
            <a:stretch>
              <a:fillRect/>
            </a:stretch>
          </p:blipFill>
          <p:spPr bwMode="auto">
            <a:xfrm>
              <a:off x="2736" y="1152"/>
              <a:ext cx="2880" cy="2235"/>
            </a:xfrm>
            <a:prstGeom prst="rect">
              <a:avLst/>
            </a:prstGeom>
            <a:noFill/>
          </p:spPr>
        </p:pic>
        <p:sp>
          <p:nvSpPr>
            <p:cNvPr id="177157" name="Text Box 5"/>
            <p:cNvSpPr txBox="1">
              <a:spLocks noChangeArrowheads="1"/>
            </p:cNvSpPr>
            <p:nvPr/>
          </p:nvSpPr>
          <p:spPr bwMode="auto">
            <a:xfrm>
              <a:off x="3216" y="3512"/>
              <a:ext cx="1389" cy="231"/>
            </a:xfrm>
            <a:prstGeom prst="rect">
              <a:avLst/>
            </a:prstGeom>
            <a:noFill/>
            <a:ln w="9525">
              <a:noFill/>
              <a:miter lim="800000"/>
              <a:headEnd/>
              <a:tailEnd/>
            </a:ln>
            <a:effectLst/>
          </p:spPr>
          <p:txBody>
            <a:bodyPr wrap="none">
              <a:spAutoFit/>
            </a:bodyPr>
            <a:lstStyle/>
            <a:p>
              <a:r>
                <a:rPr lang="es-ES" sz="1800"/>
                <a:t>Sonda Observer 1998</a:t>
              </a:r>
            </a:p>
          </p:txBody>
        </p:sp>
        <p:sp>
          <p:nvSpPr>
            <p:cNvPr id="177158" name="Text Box 6"/>
            <p:cNvSpPr txBox="1">
              <a:spLocks noChangeArrowheads="1"/>
            </p:cNvSpPr>
            <p:nvPr/>
          </p:nvSpPr>
          <p:spPr bwMode="auto">
            <a:xfrm>
              <a:off x="1872" y="445"/>
              <a:ext cx="1707" cy="327"/>
            </a:xfrm>
            <a:prstGeom prst="rect">
              <a:avLst/>
            </a:prstGeom>
            <a:noFill/>
            <a:ln w="9525">
              <a:noFill/>
              <a:miter lim="800000"/>
              <a:headEnd/>
              <a:tailEnd/>
            </a:ln>
            <a:effectLst/>
          </p:spPr>
          <p:txBody>
            <a:bodyPr wrap="none">
              <a:spAutoFit/>
            </a:bodyPr>
            <a:lstStyle/>
            <a:p>
              <a:r>
                <a:rPr lang="es-ES"/>
                <a:t>La Cara de Marte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7159"/>
                                        </p:tgtEl>
                                        <p:attrNameLst>
                                          <p:attrName>style.visibility</p:attrName>
                                        </p:attrNameLst>
                                      </p:cBhvr>
                                      <p:to>
                                        <p:strVal val="visible"/>
                                      </p:to>
                                    </p:set>
                                    <p:anim calcmode="lin" valueType="num">
                                      <p:cBhvr additive="base">
                                        <p:cTn id="7" dur="500" fill="hold"/>
                                        <p:tgtEl>
                                          <p:spTgt spid="177159"/>
                                        </p:tgtEl>
                                        <p:attrNameLst>
                                          <p:attrName>ppt_x</p:attrName>
                                        </p:attrNameLst>
                                      </p:cBhvr>
                                      <p:tavLst>
                                        <p:tav tm="0">
                                          <p:val>
                                            <p:strVal val="0-#ppt_w/2"/>
                                          </p:val>
                                        </p:tav>
                                        <p:tav tm="100000">
                                          <p:val>
                                            <p:strVal val="#ppt_x"/>
                                          </p:val>
                                        </p:tav>
                                      </p:tavLst>
                                    </p:anim>
                                    <p:anim calcmode="lin" valueType="num">
                                      <p:cBhvr additive="base">
                                        <p:cTn id="8" dur="500" fill="hold"/>
                                        <p:tgtEl>
                                          <p:spTgt spid="177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539750" y="692150"/>
            <a:ext cx="8382000" cy="6165850"/>
          </a:xfrm>
          <a:prstGeom prst="rect">
            <a:avLst/>
          </a:prstGeom>
          <a:solidFill>
            <a:schemeClr val="bg1"/>
          </a:solidFill>
          <a:ln w="9525">
            <a:noFill/>
            <a:miter lim="800000"/>
            <a:headEnd/>
            <a:tailEnd/>
          </a:ln>
          <a:effectLst/>
        </p:spPr>
        <p:txBody>
          <a:bodyPr/>
          <a:lstStyle/>
          <a:p>
            <a:r>
              <a:rPr lang="es-AR" sz="1800"/>
              <a:t>Según su uso existen dos grandes categorías:</a:t>
            </a:r>
          </a:p>
          <a:p>
            <a:pPr lvl="1" eaLnBrk="0" hangingPunct="0">
              <a:buFontTx/>
              <a:buChar char="•"/>
            </a:pPr>
            <a:r>
              <a:rPr lang="es-AR" sz="1800" i="1">
                <a:solidFill>
                  <a:srgbClr val="000000"/>
                </a:solidFill>
              </a:rPr>
              <a:t>Satélites de observación.</a:t>
            </a:r>
            <a:r>
              <a:rPr lang="es-AR" sz="1800" b="0">
                <a:solidFill>
                  <a:srgbClr val="000000"/>
                </a:solidFill>
              </a:rPr>
              <a:t> Para la recolección, procesamiento y transmisión de datos de y hacia la Tierra. </a:t>
            </a:r>
          </a:p>
          <a:p>
            <a:pPr lvl="1" eaLnBrk="0" hangingPunct="0">
              <a:buFontTx/>
              <a:buChar char="•"/>
            </a:pPr>
            <a:r>
              <a:rPr lang="es-AR" sz="1800" i="1">
                <a:solidFill>
                  <a:srgbClr val="000000"/>
                </a:solidFill>
              </a:rPr>
              <a:t>Satélites de comunicación.</a:t>
            </a:r>
            <a:r>
              <a:rPr lang="es-AR" sz="1800" b="0">
                <a:solidFill>
                  <a:srgbClr val="000000"/>
                </a:solidFill>
              </a:rPr>
              <a:t> Para la transmisión, distribución y diseminación de la información desde diversas ubicaciones en la Tierra a otras distintas posiciones. </a:t>
            </a:r>
          </a:p>
          <a:p>
            <a:pPr lvl="1" eaLnBrk="0" hangingPunct="0">
              <a:buFontTx/>
              <a:buChar char="•"/>
            </a:pPr>
            <a:endParaRPr lang="es-AR" sz="1800" b="0"/>
          </a:p>
          <a:p>
            <a:r>
              <a:rPr lang="es-ES" sz="1800"/>
              <a:t>Según las características principales de sus órbitas:</a:t>
            </a:r>
          </a:p>
          <a:p>
            <a:pPr lvl="1">
              <a:buFontTx/>
              <a:buChar char="•"/>
            </a:pPr>
            <a:r>
              <a:rPr lang="es-ES" sz="1800" i="1">
                <a:solidFill>
                  <a:srgbClr val="000000"/>
                </a:solidFill>
              </a:rPr>
              <a:t>Satélites geoestacionarios (GEO).</a:t>
            </a:r>
            <a:r>
              <a:rPr lang="es-ES" sz="1800">
                <a:solidFill>
                  <a:srgbClr val="000000"/>
                </a:solidFill>
              </a:rPr>
              <a:t> Son los que se ubican en la órbita del mismo nombre, sobre la línea del Ecuador y a una altitud de 36 mil km. Son utilizados para la transmisión de datos, voz y video. </a:t>
            </a:r>
          </a:p>
          <a:p>
            <a:pPr lvl="1">
              <a:buFontTx/>
              <a:buChar char="•"/>
            </a:pPr>
            <a:r>
              <a:rPr lang="es-ES" sz="1800" i="1">
                <a:solidFill>
                  <a:srgbClr val="000000"/>
                </a:solidFill>
              </a:rPr>
              <a:t>Satélites no geoestacionarios</a:t>
            </a:r>
            <a:r>
              <a:rPr lang="es-ES" sz="1800">
                <a:solidFill>
                  <a:srgbClr val="000000"/>
                </a:solidFill>
              </a:rPr>
              <a:t>. Que a su vez se dividen en:</a:t>
            </a:r>
          </a:p>
          <a:p>
            <a:pPr lvl="2">
              <a:buFontTx/>
              <a:buChar char="•"/>
            </a:pPr>
            <a:r>
              <a:rPr lang="es-ES" sz="1800" i="1">
                <a:solidFill>
                  <a:srgbClr val="000000"/>
                </a:solidFill>
              </a:rPr>
              <a:t>Medium Earth Orbit</a:t>
            </a:r>
            <a:r>
              <a:rPr lang="es-ES" sz="1800">
                <a:solidFill>
                  <a:srgbClr val="000000"/>
                </a:solidFill>
              </a:rPr>
              <a:t> (MEO), ubicados en una órbita terrestre media a 10 mil km de altitud. </a:t>
            </a:r>
          </a:p>
          <a:p>
            <a:pPr lvl="2">
              <a:buFontTx/>
              <a:buChar char="•"/>
            </a:pPr>
            <a:r>
              <a:rPr lang="es-ES" sz="1800" i="1">
                <a:solidFill>
                  <a:srgbClr val="000000"/>
                </a:solidFill>
              </a:rPr>
              <a:t>Low Earth Orbit</a:t>
            </a:r>
            <a:r>
              <a:rPr lang="es-ES" sz="1800">
                <a:solidFill>
                  <a:srgbClr val="000000"/>
                </a:solidFill>
              </a:rPr>
              <a:t> (LEO), localizados en órbita más baja, entre 250 y 1500 km de altitud. </a:t>
            </a:r>
          </a:p>
          <a:p>
            <a:pPr lvl="2"/>
            <a:r>
              <a:rPr lang="es-ES" sz="1800">
                <a:solidFill>
                  <a:srgbClr val="000000"/>
                </a:solidFill>
              </a:rPr>
              <a:t>Ambos por su menor altitud, tienen una velocidad de rotación distinta a la terrestre y, por lo tanto, más rápida; se emplean para servicios de percepción remota, telefonía etc., por mencionar algunos de sus usos </a:t>
            </a:r>
          </a:p>
          <a:p>
            <a:endParaRPr lang="es-ES" sz="1800"/>
          </a:p>
        </p:txBody>
      </p:sp>
      <p:sp>
        <p:nvSpPr>
          <p:cNvPr id="227331" name="Text Box 3"/>
          <p:cNvSpPr txBox="1">
            <a:spLocks noChangeArrowheads="1"/>
          </p:cNvSpPr>
          <p:nvPr/>
        </p:nvSpPr>
        <p:spPr bwMode="auto">
          <a:xfrm>
            <a:off x="2627313" y="209550"/>
            <a:ext cx="2741612" cy="519113"/>
          </a:xfrm>
          <a:prstGeom prst="rect">
            <a:avLst/>
          </a:prstGeom>
          <a:noFill/>
          <a:ln w="9525">
            <a:noFill/>
            <a:miter lim="800000"/>
            <a:headEnd/>
            <a:tailEnd/>
          </a:ln>
          <a:effectLst/>
        </p:spPr>
        <p:txBody>
          <a:bodyPr wrap="none">
            <a:spAutoFit/>
          </a:bodyPr>
          <a:lstStyle/>
          <a:p>
            <a:r>
              <a:rPr lang="es-ES"/>
              <a:t>Tipos de satélites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0" name="11 CuadroTexto"/>
          <p:cNvSpPr txBox="1">
            <a:spLocks noChangeArrowheads="1"/>
          </p:cNvSpPr>
          <p:nvPr/>
        </p:nvSpPr>
        <p:spPr bwMode="auto">
          <a:xfrm>
            <a:off x="1763713" y="692150"/>
            <a:ext cx="2819400" cy="457200"/>
          </a:xfrm>
          <a:prstGeom prst="rect">
            <a:avLst/>
          </a:prstGeom>
          <a:noFill/>
          <a:ln w="19050">
            <a:noFill/>
            <a:miter lim="800000"/>
            <a:headEnd/>
            <a:tailEnd/>
          </a:ln>
        </p:spPr>
        <p:txBody>
          <a:bodyPr>
            <a:spAutoFit/>
          </a:bodyPr>
          <a:lstStyle/>
          <a:p>
            <a:r>
              <a:rPr lang="es-AR" sz="2400">
                <a:solidFill>
                  <a:schemeClr val="tx1"/>
                </a:solidFill>
                <a:cs typeface="Arial" charset="0"/>
              </a:rPr>
              <a:t>Resolución espacial</a:t>
            </a:r>
          </a:p>
        </p:txBody>
      </p:sp>
      <p:grpSp>
        <p:nvGrpSpPr>
          <p:cNvPr id="2" name="14 Grupo"/>
          <p:cNvGrpSpPr>
            <a:grpSpLocks/>
          </p:cNvGrpSpPr>
          <p:nvPr/>
        </p:nvGrpSpPr>
        <p:grpSpPr bwMode="auto">
          <a:xfrm>
            <a:off x="1827213" y="1462088"/>
            <a:ext cx="5181600" cy="5280025"/>
            <a:chOff x="304800" y="1066800"/>
            <a:chExt cx="3657600" cy="3825636"/>
          </a:xfrm>
        </p:grpSpPr>
        <p:pic>
          <p:nvPicPr>
            <p:cNvPr id="219142" name="Picture 14"/>
            <p:cNvPicPr>
              <a:picLocks noChangeAspect="1" noChangeArrowheads="1"/>
            </p:cNvPicPr>
            <p:nvPr/>
          </p:nvPicPr>
          <p:blipFill>
            <a:blip r:embed="rId2"/>
            <a:srcRect l="50816" t="31673" r="34315" b="41896"/>
            <a:stretch>
              <a:fillRect/>
            </a:stretch>
          </p:blipFill>
          <p:spPr bwMode="auto">
            <a:xfrm>
              <a:off x="381000" y="1066800"/>
              <a:ext cx="3581400" cy="3581400"/>
            </a:xfrm>
            <a:prstGeom prst="rect">
              <a:avLst/>
            </a:prstGeom>
            <a:noFill/>
            <a:ln w="28575">
              <a:solidFill>
                <a:schemeClr val="bg1"/>
              </a:solidFill>
              <a:miter lim="800000"/>
              <a:headEnd/>
              <a:tailEnd/>
            </a:ln>
          </p:spPr>
        </p:pic>
        <p:sp>
          <p:nvSpPr>
            <p:cNvPr id="219143" name="12 CuadroTexto"/>
            <p:cNvSpPr txBox="1">
              <a:spLocks noChangeArrowheads="1"/>
            </p:cNvSpPr>
            <p:nvPr/>
          </p:nvSpPr>
          <p:spPr bwMode="auto">
            <a:xfrm>
              <a:off x="304800" y="4648589"/>
              <a:ext cx="2057400" cy="243847"/>
            </a:xfrm>
            <a:prstGeom prst="rect">
              <a:avLst/>
            </a:prstGeom>
            <a:noFill/>
            <a:ln w="9525">
              <a:noFill/>
              <a:miter lim="800000"/>
              <a:headEnd/>
              <a:tailEnd/>
            </a:ln>
          </p:spPr>
          <p:txBody>
            <a:bodyPr>
              <a:spAutoFit/>
            </a:bodyPr>
            <a:lstStyle/>
            <a:p>
              <a:r>
                <a:rPr lang="es-ES" sz="1600" b="0">
                  <a:solidFill>
                    <a:schemeClr val="tx1"/>
                  </a:solidFill>
                  <a:cs typeface="Arial" charset="0"/>
                </a:rPr>
                <a:t>TERRA MODIS 1km</a:t>
              </a:r>
              <a:endParaRPr lang="en-US" sz="1600" b="0">
                <a:solidFill>
                  <a:schemeClr val="tx1"/>
                </a:solidFill>
                <a:cs typeface="Arial" charset="0"/>
              </a:endParaRPr>
            </a:p>
          </p:txBody>
        </p:sp>
      </p:grpSp>
      <p:grpSp>
        <p:nvGrpSpPr>
          <p:cNvPr id="3" name="21 Grupo"/>
          <p:cNvGrpSpPr>
            <a:grpSpLocks/>
          </p:cNvGrpSpPr>
          <p:nvPr/>
        </p:nvGrpSpPr>
        <p:grpSpPr bwMode="auto">
          <a:xfrm>
            <a:off x="684213" y="1462088"/>
            <a:ext cx="7521575" cy="4986337"/>
            <a:chOff x="8001000" y="1447800"/>
            <a:chExt cx="7521575" cy="4986754"/>
          </a:xfrm>
        </p:grpSpPr>
        <p:sp>
          <p:nvSpPr>
            <p:cNvPr id="219145" name="17 CuadroTexto"/>
            <p:cNvSpPr txBox="1">
              <a:spLocks noChangeArrowheads="1"/>
            </p:cNvSpPr>
            <p:nvPr/>
          </p:nvSpPr>
          <p:spPr bwMode="auto">
            <a:xfrm>
              <a:off x="8001000" y="6096000"/>
              <a:ext cx="1828930" cy="338554"/>
            </a:xfrm>
            <a:prstGeom prst="rect">
              <a:avLst/>
            </a:prstGeom>
            <a:noFill/>
            <a:ln w="9525">
              <a:noFill/>
              <a:miter lim="800000"/>
              <a:headEnd/>
              <a:tailEnd/>
            </a:ln>
          </p:spPr>
          <p:txBody>
            <a:bodyPr>
              <a:spAutoFit/>
            </a:bodyPr>
            <a:lstStyle/>
            <a:p>
              <a:r>
                <a:rPr lang="es-ES" sz="1600" b="0">
                  <a:solidFill>
                    <a:schemeClr val="tx1"/>
                  </a:solidFill>
                  <a:cs typeface="Arial" charset="0"/>
                </a:rPr>
                <a:t>GEOEYE  2,5 m</a:t>
              </a:r>
              <a:endParaRPr lang="en-US" sz="1600" b="0">
                <a:solidFill>
                  <a:schemeClr val="tx1"/>
                </a:solidFill>
                <a:cs typeface="Arial" charset="0"/>
              </a:endParaRPr>
            </a:p>
          </p:txBody>
        </p:sp>
        <p:pic>
          <p:nvPicPr>
            <p:cNvPr id="8" name="Picture 17"/>
            <p:cNvPicPr>
              <a:picLocks noChangeAspect="1" noChangeArrowheads="1"/>
            </p:cNvPicPr>
            <p:nvPr/>
          </p:nvPicPr>
          <p:blipFill>
            <a:blip r:embed="rId3"/>
            <a:srcRect l="21500" t="8000" r="19000" b="20889"/>
            <a:stretch>
              <a:fillRect/>
            </a:stretch>
          </p:blipFill>
          <p:spPr bwMode="auto">
            <a:xfrm>
              <a:off x="8001000" y="1447800"/>
              <a:ext cx="7521575" cy="4564444"/>
            </a:xfrm>
            <a:prstGeom prst="rect">
              <a:avLst/>
            </a:prstGeom>
            <a:noFill/>
            <a:ln w="28575">
              <a:solidFill>
                <a:schemeClr val="bg1">
                  <a:lumMod val="95000"/>
                </a:schemeClr>
              </a:solidFill>
              <a:miter lim="800000"/>
              <a:headEnd/>
              <a:tailEnd/>
            </a:ln>
          </p:spPr>
        </p:pic>
      </p:grpSp>
      <p:grpSp>
        <p:nvGrpSpPr>
          <p:cNvPr id="4" name="20 Grupo"/>
          <p:cNvGrpSpPr>
            <a:grpSpLocks/>
          </p:cNvGrpSpPr>
          <p:nvPr/>
        </p:nvGrpSpPr>
        <p:grpSpPr bwMode="auto">
          <a:xfrm>
            <a:off x="1827213" y="1462088"/>
            <a:ext cx="5426075" cy="5214937"/>
            <a:chOff x="304800" y="1066800"/>
            <a:chExt cx="5426075" cy="5215354"/>
          </a:xfrm>
        </p:grpSpPr>
        <p:pic>
          <p:nvPicPr>
            <p:cNvPr id="9" name="Picture 15"/>
            <p:cNvPicPr>
              <a:picLocks noChangeAspect="1" noChangeArrowheads="1"/>
            </p:cNvPicPr>
            <p:nvPr/>
          </p:nvPicPr>
          <p:blipFill>
            <a:blip r:embed="rId4"/>
            <a:srcRect l="19000" t="8889" r="43500" b="28855"/>
            <a:stretch>
              <a:fillRect/>
            </a:stretch>
          </p:blipFill>
          <p:spPr bwMode="auto">
            <a:xfrm>
              <a:off x="304800" y="1066800"/>
              <a:ext cx="5426075" cy="4877190"/>
            </a:xfrm>
            <a:prstGeom prst="rect">
              <a:avLst/>
            </a:prstGeom>
            <a:noFill/>
            <a:ln w="28575">
              <a:solidFill>
                <a:schemeClr val="bg1">
                  <a:lumMod val="95000"/>
                </a:schemeClr>
              </a:solidFill>
              <a:miter lim="800000"/>
              <a:headEnd/>
              <a:tailEnd/>
            </a:ln>
          </p:spPr>
        </p:pic>
        <p:sp>
          <p:nvSpPr>
            <p:cNvPr id="219149" name="13 CuadroTexto"/>
            <p:cNvSpPr txBox="1">
              <a:spLocks noChangeArrowheads="1"/>
            </p:cNvSpPr>
            <p:nvPr/>
          </p:nvSpPr>
          <p:spPr bwMode="auto">
            <a:xfrm>
              <a:off x="381000" y="5943600"/>
              <a:ext cx="2362191" cy="338554"/>
            </a:xfrm>
            <a:prstGeom prst="rect">
              <a:avLst/>
            </a:prstGeom>
            <a:noFill/>
            <a:ln w="9525">
              <a:noFill/>
              <a:miter lim="800000"/>
              <a:headEnd/>
              <a:tailEnd/>
            </a:ln>
          </p:spPr>
          <p:txBody>
            <a:bodyPr>
              <a:spAutoFit/>
            </a:bodyPr>
            <a:lstStyle/>
            <a:p>
              <a:r>
                <a:rPr lang="es-ES" sz="1600" b="0">
                  <a:solidFill>
                    <a:schemeClr val="tx1"/>
                  </a:solidFill>
                  <a:cs typeface="Arial" charset="0"/>
                </a:rPr>
                <a:t>SAC-C MMRS 175 m</a:t>
              </a:r>
              <a:endParaRPr lang="en-US" sz="1600" b="0">
                <a:solidFill>
                  <a:schemeClr val="tx1"/>
                </a:solidFill>
                <a:cs typeface="Arial" charset="0"/>
              </a:endParaRPr>
            </a:p>
          </p:txBody>
        </p:sp>
      </p:grpSp>
      <p:grpSp>
        <p:nvGrpSpPr>
          <p:cNvPr id="5" name="22 Grupo"/>
          <p:cNvGrpSpPr>
            <a:grpSpLocks/>
          </p:cNvGrpSpPr>
          <p:nvPr/>
        </p:nvGrpSpPr>
        <p:grpSpPr bwMode="auto">
          <a:xfrm>
            <a:off x="1598613" y="1462088"/>
            <a:ext cx="5524500" cy="5213350"/>
            <a:chOff x="7848600" y="0"/>
            <a:chExt cx="5524500" cy="5213069"/>
          </a:xfrm>
        </p:grpSpPr>
        <p:sp>
          <p:nvSpPr>
            <p:cNvPr id="219151" name="18 CuadroTexto"/>
            <p:cNvSpPr txBox="1">
              <a:spLocks noChangeArrowheads="1"/>
            </p:cNvSpPr>
            <p:nvPr/>
          </p:nvSpPr>
          <p:spPr bwMode="auto">
            <a:xfrm>
              <a:off x="7848600" y="4876537"/>
              <a:ext cx="2820988" cy="336532"/>
            </a:xfrm>
            <a:prstGeom prst="rect">
              <a:avLst/>
            </a:prstGeom>
            <a:noFill/>
            <a:ln w="9525">
              <a:noFill/>
              <a:miter lim="800000"/>
              <a:headEnd/>
              <a:tailEnd/>
            </a:ln>
          </p:spPr>
          <p:txBody>
            <a:bodyPr>
              <a:spAutoFit/>
            </a:bodyPr>
            <a:lstStyle/>
            <a:p>
              <a:r>
                <a:rPr lang="es-ES" sz="1600" b="0">
                  <a:solidFill>
                    <a:schemeClr val="tx1"/>
                  </a:solidFill>
                  <a:cs typeface="Arial" charset="0"/>
                </a:rPr>
                <a:t>TERRA  ASTER 15 m</a:t>
              </a:r>
              <a:endParaRPr lang="en-US" sz="1600" b="0">
                <a:solidFill>
                  <a:schemeClr val="tx1"/>
                </a:solidFill>
                <a:cs typeface="Arial" charset="0"/>
              </a:endParaRPr>
            </a:p>
          </p:txBody>
        </p:sp>
        <p:pic>
          <p:nvPicPr>
            <p:cNvPr id="29" name="28 Imagen" descr="AST_17595_vnir_3b_24feb09.jpg"/>
            <p:cNvPicPr>
              <a:picLocks noChangeAspect="1"/>
            </p:cNvPicPr>
            <p:nvPr/>
          </p:nvPicPr>
          <p:blipFill>
            <a:blip r:embed="rId5"/>
            <a:srcRect l="13454" t="44482" r="25429"/>
            <a:stretch>
              <a:fillRect/>
            </a:stretch>
          </p:blipFill>
          <p:spPr bwMode="auto">
            <a:xfrm>
              <a:off x="7848600" y="0"/>
              <a:ext cx="5524500" cy="4884474"/>
            </a:xfrm>
            <a:prstGeom prst="rect">
              <a:avLst/>
            </a:prstGeom>
            <a:ln w="28575">
              <a:solidFill>
                <a:schemeClr val="bg1">
                  <a:lumMod val="95000"/>
                </a:schemeClr>
              </a:solidFill>
            </a:ln>
          </p:spPr>
        </p:pic>
      </p:grpSp>
      <p:grpSp>
        <p:nvGrpSpPr>
          <p:cNvPr id="6" name="22 Grupo"/>
          <p:cNvGrpSpPr>
            <a:grpSpLocks/>
          </p:cNvGrpSpPr>
          <p:nvPr/>
        </p:nvGrpSpPr>
        <p:grpSpPr bwMode="auto">
          <a:xfrm>
            <a:off x="1674813" y="1530350"/>
            <a:ext cx="6253162" cy="5138738"/>
            <a:chOff x="1371600" y="990600"/>
            <a:chExt cx="6253163" cy="5139154"/>
          </a:xfrm>
        </p:grpSpPr>
        <p:grpSp>
          <p:nvGrpSpPr>
            <p:cNvPr id="219154" name="20 Grupo"/>
            <p:cNvGrpSpPr>
              <a:grpSpLocks/>
            </p:cNvGrpSpPr>
            <p:nvPr/>
          </p:nvGrpSpPr>
          <p:grpSpPr bwMode="auto">
            <a:xfrm>
              <a:off x="1371600" y="990600"/>
              <a:ext cx="6253163" cy="4759325"/>
              <a:chOff x="-2819400" y="2708275"/>
              <a:chExt cx="6253163" cy="4759325"/>
            </a:xfrm>
          </p:grpSpPr>
          <p:sp>
            <p:nvSpPr>
              <p:cNvPr id="219155" name="16 CuadroTexto"/>
              <p:cNvSpPr txBox="1">
                <a:spLocks noChangeArrowheads="1"/>
              </p:cNvSpPr>
              <p:nvPr/>
            </p:nvSpPr>
            <p:spPr bwMode="auto">
              <a:xfrm>
                <a:off x="-2819400" y="6781800"/>
                <a:ext cx="2362200" cy="338527"/>
              </a:xfrm>
              <a:prstGeom prst="rect">
                <a:avLst/>
              </a:prstGeom>
              <a:noFill/>
              <a:ln w="9525">
                <a:noFill/>
                <a:miter lim="800000"/>
                <a:headEnd/>
                <a:tailEnd/>
              </a:ln>
            </p:spPr>
            <p:txBody>
              <a:bodyPr>
                <a:spAutoFit/>
              </a:bodyPr>
              <a:lstStyle/>
              <a:p>
                <a:r>
                  <a:rPr lang="es-ES" sz="1600" b="0">
                    <a:solidFill>
                      <a:schemeClr val="tx1"/>
                    </a:solidFill>
                    <a:cs typeface="Arial" charset="0"/>
                  </a:rPr>
                  <a:t>LANDSAT 5 TM 30 m</a:t>
                </a:r>
                <a:endParaRPr lang="en-US" sz="1600" b="0">
                  <a:solidFill>
                    <a:schemeClr val="tx1"/>
                  </a:solidFill>
                  <a:cs typeface="Arial" charset="0"/>
                </a:endParaRPr>
              </a:p>
            </p:txBody>
          </p:sp>
          <p:pic>
            <p:nvPicPr>
              <p:cNvPr id="28" name="27 Imagen" descr="l5-225-84-18-oct-09-b1a7.jpg"/>
              <p:cNvPicPr>
                <a:picLocks noChangeAspect="1"/>
              </p:cNvPicPr>
              <p:nvPr/>
            </p:nvPicPr>
            <p:blipFill>
              <a:blip r:embed="rId6"/>
              <a:srcRect l="26262" t="6444" r="7029" b="20089"/>
              <a:stretch>
                <a:fillRect/>
              </a:stretch>
            </p:blipFill>
            <p:spPr bwMode="auto">
              <a:xfrm>
                <a:off x="-2819400" y="2708275"/>
                <a:ext cx="6253163" cy="4759710"/>
              </a:xfrm>
              <a:prstGeom prst="rect">
                <a:avLst/>
              </a:prstGeom>
              <a:ln w="28575">
                <a:solidFill>
                  <a:schemeClr val="bg1">
                    <a:lumMod val="95000"/>
                  </a:schemeClr>
                </a:solidFill>
              </a:ln>
            </p:spPr>
          </p:pic>
        </p:grpSp>
        <p:sp>
          <p:nvSpPr>
            <p:cNvPr id="219157" name="17 CuadroTexto"/>
            <p:cNvSpPr txBox="1">
              <a:spLocks noChangeArrowheads="1"/>
            </p:cNvSpPr>
            <p:nvPr/>
          </p:nvSpPr>
          <p:spPr bwMode="auto">
            <a:xfrm>
              <a:off x="1371600" y="5791200"/>
              <a:ext cx="2209800" cy="338554"/>
            </a:xfrm>
            <a:prstGeom prst="rect">
              <a:avLst/>
            </a:prstGeom>
            <a:noFill/>
            <a:ln w="9525">
              <a:noFill/>
              <a:miter lim="800000"/>
              <a:headEnd/>
              <a:tailEnd/>
            </a:ln>
          </p:spPr>
          <p:txBody>
            <a:bodyPr>
              <a:spAutoFit/>
            </a:bodyPr>
            <a:lstStyle/>
            <a:p>
              <a:r>
                <a:rPr lang="es-ES" sz="1600" b="0">
                  <a:solidFill>
                    <a:schemeClr val="tx1"/>
                  </a:solidFill>
                  <a:cs typeface="Arial" charset="0"/>
                </a:rPr>
                <a:t>LANDSAT 5 TM  30 m</a:t>
              </a:r>
              <a:endParaRPr lang="en-US" sz="1600" b="0">
                <a:solidFill>
                  <a:schemeClr val="tx1"/>
                </a:solidFill>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4"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ox(in)">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4"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4"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ox(i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11 CuadroTexto"/>
          <p:cNvSpPr txBox="1">
            <a:spLocks noChangeArrowheads="1"/>
          </p:cNvSpPr>
          <p:nvPr/>
        </p:nvSpPr>
        <p:spPr bwMode="auto">
          <a:xfrm>
            <a:off x="1547813" y="692150"/>
            <a:ext cx="2819400" cy="457200"/>
          </a:xfrm>
          <a:prstGeom prst="rect">
            <a:avLst/>
          </a:prstGeom>
          <a:noFill/>
          <a:ln w="19050">
            <a:noFill/>
            <a:miter lim="800000"/>
            <a:headEnd/>
            <a:tailEnd/>
          </a:ln>
        </p:spPr>
        <p:txBody>
          <a:bodyPr>
            <a:spAutoFit/>
          </a:bodyPr>
          <a:lstStyle/>
          <a:p>
            <a:pPr algn="ctr"/>
            <a:r>
              <a:rPr lang="es-AR" sz="2400">
                <a:solidFill>
                  <a:schemeClr val="tx1"/>
                </a:solidFill>
                <a:cs typeface="Arial" charset="0"/>
              </a:rPr>
              <a:t>Resolución espacial</a:t>
            </a:r>
          </a:p>
        </p:txBody>
      </p:sp>
      <p:pic>
        <p:nvPicPr>
          <p:cNvPr id="220165" name="Picture 14"/>
          <p:cNvPicPr>
            <a:picLocks noChangeAspect="1" noChangeArrowheads="1"/>
          </p:cNvPicPr>
          <p:nvPr/>
        </p:nvPicPr>
        <p:blipFill>
          <a:blip r:embed="rId2"/>
          <a:srcRect l="50816" t="40140" r="37914" b="41896"/>
          <a:stretch>
            <a:fillRect/>
          </a:stretch>
        </p:blipFill>
        <p:spPr bwMode="auto">
          <a:xfrm>
            <a:off x="152400" y="1576388"/>
            <a:ext cx="2438400" cy="2200275"/>
          </a:xfrm>
          <a:prstGeom prst="rect">
            <a:avLst/>
          </a:prstGeom>
          <a:noFill/>
          <a:ln w="28575">
            <a:solidFill>
              <a:schemeClr val="bg1"/>
            </a:solidFill>
            <a:miter lim="800000"/>
            <a:headEnd/>
            <a:tailEnd/>
          </a:ln>
        </p:spPr>
      </p:pic>
      <p:pic>
        <p:nvPicPr>
          <p:cNvPr id="25615" name="Picture 15"/>
          <p:cNvPicPr>
            <a:picLocks noChangeAspect="1" noChangeArrowheads="1"/>
          </p:cNvPicPr>
          <p:nvPr/>
        </p:nvPicPr>
        <p:blipFill>
          <a:blip r:embed="rId3"/>
          <a:srcRect l="19000" t="8889" r="43500" b="28855"/>
          <a:stretch>
            <a:fillRect/>
          </a:stretch>
        </p:blipFill>
        <p:spPr bwMode="auto">
          <a:xfrm>
            <a:off x="2971800" y="1500188"/>
            <a:ext cx="2386013" cy="2309812"/>
          </a:xfrm>
          <a:prstGeom prst="rect">
            <a:avLst/>
          </a:prstGeom>
          <a:noFill/>
          <a:ln w="28575">
            <a:solidFill>
              <a:schemeClr val="bg1">
                <a:lumMod val="95000"/>
              </a:schemeClr>
            </a:solidFill>
            <a:miter lim="800000"/>
            <a:headEnd/>
            <a:tailEnd/>
          </a:ln>
        </p:spPr>
      </p:pic>
      <p:pic>
        <p:nvPicPr>
          <p:cNvPr id="29" name="28 Imagen" descr="AST_17595_vnir_3b_24feb09.jpg"/>
          <p:cNvPicPr>
            <a:picLocks noChangeAspect="1"/>
          </p:cNvPicPr>
          <p:nvPr/>
        </p:nvPicPr>
        <p:blipFill>
          <a:blip r:embed="rId4" cstate="print"/>
          <a:srcRect l="13454" t="44482" r="25429"/>
          <a:stretch>
            <a:fillRect/>
          </a:stretch>
        </p:blipFill>
        <p:spPr>
          <a:xfrm>
            <a:off x="1066800" y="4167188"/>
            <a:ext cx="2981325" cy="2286000"/>
          </a:xfrm>
          <a:prstGeom prst="rect">
            <a:avLst/>
          </a:prstGeom>
          <a:ln w="28575">
            <a:solidFill>
              <a:schemeClr val="bg1">
                <a:lumMod val="95000"/>
              </a:schemeClr>
            </a:solidFill>
          </a:ln>
        </p:spPr>
      </p:pic>
      <p:pic>
        <p:nvPicPr>
          <p:cNvPr id="28" name="27 Imagen" descr="l5-225-84-18-oct-09-b1a7.jpg"/>
          <p:cNvPicPr>
            <a:picLocks noChangeAspect="1"/>
          </p:cNvPicPr>
          <p:nvPr/>
        </p:nvPicPr>
        <p:blipFill>
          <a:blip r:embed="rId5"/>
          <a:srcRect l="26262" t="6444" r="7029" b="20089"/>
          <a:stretch>
            <a:fillRect/>
          </a:stretch>
        </p:blipFill>
        <p:spPr>
          <a:xfrm>
            <a:off x="5562600" y="1500188"/>
            <a:ext cx="2768600" cy="2209800"/>
          </a:xfrm>
          <a:prstGeom prst="rect">
            <a:avLst/>
          </a:prstGeom>
          <a:ln w="28575">
            <a:solidFill>
              <a:schemeClr val="bg1">
                <a:lumMod val="95000"/>
              </a:schemeClr>
            </a:solidFill>
          </a:ln>
        </p:spPr>
      </p:pic>
      <p:sp>
        <p:nvSpPr>
          <p:cNvPr id="24" name="23 Elipse"/>
          <p:cNvSpPr/>
          <p:nvPr/>
        </p:nvSpPr>
        <p:spPr>
          <a:xfrm>
            <a:off x="6400800" y="2414588"/>
            <a:ext cx="990600" cy="838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pic>
        <p:nvPicPr>
          <p:cNvPr id="27" name="Picture 17"/>
          <p:cNvPicPr>
            <a:picLocks noChangeAspect="1" noChangeArrowheads="1"/>
          </p:cNvPicPr>
          <p:nvPr/>
        </p:nvPicPr>
        <p:blipFill>
          <a:blip r:embed="rId6" cstate="print"/>
          <a:srcRect l="21500" t="8000" r="19000" b="20889"/>
          <a:stretch>
            <a:fillRect/>
          </a:stretch>
        </p:blipFill>
        <p:spPr bwMode="auto">
          <a:xfrm>
            <a:off x="4495800" y="4167188"/>
            <a:ext cx="3657600" cy="2219325"/>
          </a:xfrm>
          <a:prstGeom prst="rect">
            <a:avLst/>
          </a:prstGeom>
          <a:noFill/>
          <a:ln w="28575">
            <a:solidFill>
              <a:schemeClr val="bg1">
                <a:lumMod val="95000"/>
              </a:schemeClr>
            </a:solidFill>
            <a:miter lim="800000"/>
            <a:headEnd/>
            <a:tailEnd/>
          </a:ln>
        </p:spPr>
      </p:pic>
      <p:sp>
        <p:nvSpPr>
          <p:cNvPr id="15" name="14 Elipse"/>
          <p:cNvSpPr/>
          <p:nvPr/>
        </p:nvSpPr>
        <p:spPr>
          <a:xfrm>
            <a:off x="4724400" y="4243388"/>
            <a:ext cx="3276600" cy="1981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sp>
        <p:nvSpPr>
          <p:cNvPr id="16" name="15 Elipse"/>
          <p:cNvSpPr/>
          <p:nvPr/>
        </p:nvSpPr>
        <p:spPr>
          <a:xfrm>
            <a:off x="1905000" y="4624388"/>
            <a:ext cx="1295400" cy="1143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sp>
        <p:nvSpPr>
          <p:cNvPr id="17" name="16 Elipse"/>
          <p:cNvSpPr/>
          <p:nvPr/>
        </p:nvSpPr>
        <p:spPr>
          <a:xfrm>
            <a:off x="3200400" y="2338388"/>
            <a:ext cx="685800" cy="533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sp>
        <p:nvSpPr>
          <p:cNvPr id="18" name="17 Elipse"/>
          <p:cNvSpPr/>
          <p:nvPr/>
        </p:nvSpPr>
        <p:spPr>
          <a:xfrm>
            <a:off x="685800" y="2033588"/>
            <a:ext cx="3810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16 CuadroTexto"/>
          <p:cNvSpPr txBox="1">
            <a:spLocks noChangeArrowheads="1"/>
          </p:cNvSpPr>
          <p:nvPr/>
        </p:nvSpPr>
        <p:spPr bwMode="auto">
          <a:xfrm>
            <a:off x="1403350" y="476250"/>
            <a:ext cx="2971800" cy="457200"/>
          </a:xfrm>
          <a:prstGeom prst="rect">
            <a:avLst/>
          </a:prstGeom>
          <a:noFill/>
          <a:ln w="19050">
            <a:noFill/>
            <a:miter lim="800000"/>
            <a:headEnd/>
            <a:tailEnd/>
          </a:ln>
        </p:spPr>
        <p:txBody>
          <a:bodyPr>
            <a:spAutoFit/>
          </a:bodyPr>
          <a:lstStyle/>
          <a:p>
            <a:pPr algn="ctr"/>
            <a:r>
              <a:rPr lang="es-AR" sz="2400">
                <a:solidFill>
                  <a:schemeClr val="tx1"/>
                </a:solidFill>
                <a:cs typeface="Arial" charset="0"/>
              </a:rPr>
              <a:t>Ancho de barrido</a:t>
            </a:r>
          </a:p>
        </p:txBody>
      </p:sp>
      <p:sp>
        <p:nvSpPr>
          <p:cNvPr id="228357" name="32 CuadroTexto"/>
          <p:cNvSpPr txBox="1">
            <a:spLocks noChangeArrowheads="1"/>
          </p:cNvSpPr>
          <p:nvPr/>
        </p:nvSpPr>
        <p:spPr bwMode="auto">
          <a:xfrm>
            <a:off x="468313" y="908050"/>
            <a:ext cx="7772400" cy="457200"/>
          </a:xfrm>
          <a:prstGeom prst="rect">
            <a:avLst/>
          </a:prstGeom>
          <a:noFill/>
          <a:ln w="9525">
            <a:noFill/>
            <a:miter lim="800000"/>
            <a:headEnd/>
            <a:tailEnd/>
          </a:ln>
        </p:spPr>
        <p:txBody>
          <a:bodyPr>
            <a:spAutoFit/>
          </a:bodyPr>
          <a:lstStyle/>
          <a:p>
            <a:r>
              <a:rPr lang="es-ES" sz="2400" b="0">
                <a:solidFill>
                  <a:schemeClr val="tx1"/>
                </a:solidFill>
                <a:cs typeface="Arial" charset="0"/>
              </a:rPr>
              <a:t> Se refiere al ancho de pasada del satélite  </a:t>
            </a:r>
          </a:p>
        </p:txBody>
      </p:sp>
      <p:pic>
        <p:nvPicPr>
          <p:cNvPr id="27" name="26 Imagen" descr="imagen ggogle.jpg"/>
          <p:cNvPicPr>
            <a:picLocks noChangeAspect="1"/>
          </p:cNvPicPr>
          <p:nvPr/>
        </p:nvPicPr>
        <p:blipFill>
          <a:blip r:embed="rId2">
            <a:lum contrast="-40000"/>
          </a:blip>
          <a:srcRect l="15629" r="40000" b="9642"/>
          <a:stretch>
            <a:fillRect/>
          </a:stretch>
        </p:blipFill>
        <p:spPr>
          <a:xfrm>
            <a:off x="0" y="1447800"/>
            <a:ext cx="9144000" cy="4800600"/>
          </a:xfrm>
          <a:prstGeom prst="rect">
            <a:avLst/>
          </a:prstGeom>
          <a:ln>
            <a:noFill/>
          </a:ln>
          <a:effectLst>
            <a:outerShdw blurRad="190500" algn="tl" rotWithShape="0">
              <a:srgbClr val="000000">
                <a:alpha val="70000"/>
              </a:srgbClr>
            </a:outerShdw>
          </a:effectLst>
        </p:spPr>
      </p:pic>
      <p:grpSp>
        <p:nvGrpSpPr>
          <p:cNvPr id="2" name="28 Grupo"/>
          <p:cNvGrpSpPr>
            <a:grpSpLocks/>
          </p:cNvGrpSpPr>
          <p:nvPr/>
        </p:nvGrpSpPr>
        <p:grpSpPr bwMode="auto">
          <a:xfrm>
            <a:off x="0" y="1524000"/>
            <a:ext cx="8305800" cy="4343400"/>
            <a:chOff x="76200" y="1524000"/>
            <a:chExt cx="8305800" cy="4343400"/>
          </a:xfrm>
        </p:grpSpPr>
        <p:sp>
          <p:nvSpPr>
            <p:cNvPr id="228360" name="20 CuadroTexto"/>
            <p:cNvSpPr txBox="1">
              <a:spLocks noChangeArrowheads="1"/>
            </p:cNvSpPr>
            <p:nvPr/>
          </p:nvSpPr>
          <p:spPr bwMode="auto">
            <a:xfrm>
              <a:off x="6781800" y="1524000"/>
              <a:ext cx="1600200" cy="590550"/>
            </a:xfrm>
            <a:prstGeom prst="rect">
              <a:avLst/>
            </a:prstGeom>
            <a:noFill/>
            <a:ln w="9525">
              <a:solidFill>
                <a:srgbClr val="92D050"/>
              </a:solidFill>
              <a:miter lim="800000"/>
              <a:headEnd/>
              <a:tailEnd/>
            </a:ln>
          </p:spPr>
          <p:txBody>
            <a:bodyPr>
              <a:spAutoFit/>
            </a:bodyPr>
            <a:lstStyle/>
            <a:p>
              <a:pPr algn="ctr"/>
              <a:r>
                <a:rPr lang="es-ES" sz="1600" b="0">
                  <a:solidFill>
                    <a:schemeClr val="tx1"/>
                  </a:solidFill>
                  <a:cs typeface="Arial" charset="0"/>
                </a:rPr>
                <a:t>Terra – Modis</a:t>
              </a:r>
            </a:p>
            <a:p>
              <a:pPr algn="ctr"/>
              <a:r>
                <a:rPr lang="es-ES" sz="1600" b="0">
                  <a:solidFill>
                    <a:schemeClr val="tx1"/>
                  </a:solidFill>
                  <a:cs typeface="Arial" charset="0"/>
                </a:rPr>
                <a:t>2330 km</a:t>
              </a:r>
              <a:endParaRPr lang="en-US" sz="1600" b="0">
                <a:solidFill>
                  <a:schemeClr val="tx1"/>
                </a:solidFill>
                <a:cs typeface="Arial" charset="0"/>
              </a:endParaRPr>
            </a:p>
          </p:txBody>
        </p:sp>
        <p:sp>
          <p:nvSpPr>
            <p:cNvPr id="12" name="11 Paralelogramo"/>
            <p:cNvSpPr/>
            <p:nvPr/>
          </p:nvSpPr>
          <p:spPr bwMode="auto">
            <a:xfrm>
              <a:off x="76200" y="1676400"/>
              <a:ext cx="6629400" cy="4191000"/>
            </a:xfrm>
            <a:prstGeom prst="parallelogram">
              <a:avLst/>
            </a:prstGeom>
            <a:noFill/>
            <a:ln>
              <a:solidFill>
                <a:srgbClr val="7FD1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grpSp>
      <p:grpSp>
        <p:nvGrpSpPr>
          <p:cNvPr id="3" name="26 Grupo"/>
          <p:cNvGrpSpPr>
            <a:grpSpLocks/>
          </p:cNvGrpSpPr>
          <p:nvPr/>
        </p:nvGrpSpPr>
        <p:grpSpPr bwMode="auto">
          <a:xfrm>
            <a:off x="1371600" y="2286000"/>
            <a:ext cx="7086600" cy="2819400"/>
            <a:chOff x="1371600" y="2286000"/>
            <a:chExt cx="7086600" cy="2819400"/>
          </a:xfrm>
        </p:grpSpPr>
        <p:sp>
          <p:nvSpPr>
            <p:cNvPr id="20" name="19 CuadroTexto"/>
            <p:cNvSpPr txBox="1"/>
            <p:nvPr/>
          </p:nvSpPr>
          <p:spPr>
            <a:xfrm>
              <a:off x="6629400" y="2286000"/>
              <a:ext cx="1828800" cy="590550"/>
            </a:xfrm>
            <a:prstGeom prst="rect">
              <a:avLst/>
            </a:prstGeom>
            <a:noFill/>
            <a:ln>
              <a:solidFill>
                <a:schemeClr val="accent3">
                  <a:lumMod val="75000"/>
                </a:schemeClr>
              </a:solidFill>
            </a:ln>
          </p:spPr>
          <p:txBody>
            <a:bodyPr>
              <a:spAutoFit/>
            </a:bodyPr>
            <a:lstStyle/>
            <a:p>
              <a:pPr algn="ctr"/>
              <a:r>
                <a:rPr lang="es-ES" sz="1600" b="0">
                  <a:solidFill>
                    <a:schemeClr val="tx1"/>
                  </a:solidFill>
                  <a:cs typeface="Arial" charset="0"/>
                </a:rPr>
                <a:t>SAC-C –MMRS</a:t>
              </a:r>
            </a:p>
            <a:p>
              <a:pPr algn="ctr"/>
              <a:r>
                <a:rPr lang="es-ES" sz="1600" b="0">
                  <a:solidFill>
                    <a:schemeClr val="tx1"/>
                  </a:solidFill>
                  <a:cs typeface="Arial" charset="0"/>
                </a:rPr>
                <a:t>360 km</a:t>
              </a:r>
              <a:endParaRPr lang="en-US" sz="1600" b="0">
                <a:solidFill>
                  <a:schemeClr val="tx1"/>
                </a:solidFill>
                <a:cs typeface="Arial" charset="0"/>
              </a:endParaRPr>
            </a:p>
          </p:txBody>
        </p:sp>
        <p:sp>
          <p:nvSpPr>
            <p:cNvPr id="13" name="12 Paralelogramo"/>
            <p:cNvSpPr/>
            <p:nvPr/>
          </p:nvSpPr>
          <p:spPr>
            <a:xfrm>
              <a:off x="1371600" y="2590800"/>
              <a:ext cx="4114800" cy="2514600"/>
            </a:xfrm>
            <a:prstGeom prst="parallelogram">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grpSp>
      <p:grpSp>
        <p:nvGrpSpPr>
          <p:cNvPr id="4" name="27 Grupo"/>
          <p:cNvGrpSpPr>
            <a:grpSpLocks/>
          </p:cNvGrpSpPr>
          <p:nvPr/>
        </p:nvGrpSpPr>
        <p:grpSpPr bwMode="auto">
          <a:xfrm>
            <a:off x="1905000" y="2971800"/>
            <a:ext cx="6705600" cy="1752600"/>
            <a:chOff x="1905000" y="2971800"/>
            <a:chExt cx="6705600" cy="1752600"/>
          </a:xfrm>
        </p:grpSpPr>
        <p:sp>
          <p:nvSpPr>
            <p:cNvPr id="14" name="13 Paralelogramo"/>
            <p:cNvSpPr/>
            <p:nvPr/>
          </p:nvSpPr>
          <p:spPr bwMode="auto">
            <a:xfrm>
              <a:off x="1905000" y="2971800"/>
              <a:ext cx="3048000" cy="1752600"/>
            </a:xfrm>
            <a:prstGeom prst="parallelogram">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sp>
          <p:nvSpPr>
            <p:cNvPr id="228367" name="18 CuadroTexto"/>
            <p:cNvSpPr txBox="1">
              <a:spLocks noChangeArrowheads="1"/>
            </p:cNvSpPr>
            <p:nvPr/>
          </p:nvSpPr>
          <p:spPr bwMode="auto">
            <a:xfrm>
              <a:off x="6553200" y="3124200"/>
              <a:ext cx="2057400" cy="590550"/>
            </a:xfrm>
            <a:prstGeom prst="rect">
              <a:avLst/>
            </a:prstGeom>
            <a:noFill/>
            <a:ln w="9525">
              <a:solidFill>
                <a:srgbClr val="002060"/>
              </a:solidFill>
              <a:miter lim="800000"/>
              <a:headEnd/>
              <a:tailEnd/>
            </a:ln>
          </p:spPr>
          <p:txBody>
            <a:bodyPr>
              <a:spAutoFit/>
            </a:bodyPr>
            <a:lstStyle/>
            <a:p>
              <a:pPr algn="ctr"/>
              <a:r>
                <a:rPr lang="es-ES" sz="1600" b="0">
                  <a:solidFill>
                    <a:schemeClr val="tx1"/>
                  </a:solidFill>
                  <a:cs typeface="Arial" charset="0"/>
                </a:rPr>
                <a:t>Landsat 7 – ETM+</a:t>
              </a:r>
            </a:p>
            <a:p>
              <a:pPr algn="ctr"/>
              <a:r>
                <a:rPr lang="es-ES" sz="1600" b="0">
                  <a:solidFill>
                    <a:schemeClr val="tx1"/>
                  </a:solidFill>
                  <a:cs typeface="Arial" charset="0"/>
                </a:rPr>
                <a:t>185 km</a:t>
              </a:r>
              <a:endParaRPr lang="en-US" sz="1600" b="0">
                <a:solidFill>
                  <a:schemeClr val="tx1"/>
                </a:solidFill>
                <a:cs typeface="Arial" charset="0"/>
              </a:endParaRPr>
            </a:p>
          </p:txBody>
        </p:sp>
      </p:grpSp>
      <p:grpSp>
        <p:nvGrpSpPr>
          <p:cNvPr id="5" name="25 Grupo"/>
          <p:cNvGrpSpPr>
            <a:grpSpLocks/>
          </p:cNvGrpSpPr>
          <p:nvPr/>
        </p:nvGrpSpPr>
        <p:grpSpPr bwMode="auto">
          <a:xfrm>
            <a:off x="2514600" y="3276600"/>
            <a:ext cx="5334000" cy="1276350"/>
            <a:chOff x="2514600" y="3276600"/>
            <a:chExt cx="5334000" cy="1276350"/>
          </a:xfrm>
        </p:grpSpPr>
        <p:sp>
          <p:nvSpPr>
            <p:cNvPr id="228369" name="22 CuadroTexto"/>
            <p:cNvSpPr txBox="1">
              <a:spLocks noChangeArrowheads="1"/>
            </p:cNvSpPr>
            <p:nvPr/>
          </p:nvSpPr>
          <p:spPr bwMode="auto">
            <a:xfrm>
              <a:off x="6324600" y="3962400"/>
              <a:ext cx="1524000" cy="590550"/>
            </a:xfrm>
            <a:prstGeom prst="rect">
              <a:avLst/>
            </a:prstGeom>
            <a:noFill/>
            <a:ln w="9525">
              <a:solidFill>
                <a:schemeClr val="accent2"/>
              </a:solidFill>
              <a:miter lim="800000"/>
              <a:headEnd/>
              <a:tailEnd/>
            </a:ln>
          </p:spPr>
          <p:txBody>
            <a:bodyPr>
              <a:spAutoFit/>
            </a:bodyPr>
            <a:lstStyle/>
            <a:p>
              <a:pPr algn="ctr"/>
              <a:r>
                <a:rPr lang="es-ES" sz="1600" b="0">
                  <a:solidFill>
                    <a:schemeClr val="tx1"/>
                  </a:solidFill>
                  <a:cs typeface="Arial" charset="0"/>
                </a:rPr>
                <a:t>Terra – Aster</a:t>
              </a:r>
            </a:p>
            <a:p>
              <a:pPr algn="ctr"/>
              <a:r>
                <a:rPr lang="es-ES" sz="1600" b="0">
                  <a:solidFill>
                    <a:schemeClr val="tx1"/>
                  </a:solidFill>
                  <a:cs typeface="Arial" charset="0"/>
                </a:rPr>
                <a:t>60 km</a:t>
              </a:r>
              <a:endParaRPr lang="en-US" sz="1600" b="0">
                <a:solidFill>
                  <a:schemeClr val="tx1"/>
                </a:solidFill>
                <a:cs typeface="Arial" charset="0"/>
              </a:endParaRPr>
            </a:p>
          </p:txBody>
        </p:sp>
        <p:sp>
          <p:nvSpPr>
            <p:cNvPr id="15" name="14 Paralelogramo"/>
            <p:cNvSpPr/>
            <p:nvPr/>
          </p:nvSpPr>
          <p:spPr bwMode="auto">
            <a:xfrm>
              <a:off x="2514600" y="3276600"/>
              <a:ext cx="1752600" cy="1143000"/>
            </a:xfrm>
            <a:prstGeom prst="parallelogram">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grpSp>
      <p:grpSp>
        <p:nvGrpSpPr>
          <p:cNvPr id="228371" name="Group 28"/>
          <p:cNvGrpSpPr>
            <a:grpSpLocks/>
          </p:cNvGrpSpPr>
          <p:nvPr/>
        </p:nvGrpSpPr>
        <p:grpSpPr bwMode="auto">
          <a:xfrm>
            <a:off x="2895600" y="3581400"/>
            <a:ext cx="5562600" cy="1733550"/>
            <a:chOff x="1824" y="2256"/>
            <a:chExt cx="3504" cy="1092"/>
          </a:xfrm>
        </p:grpSpPr>
        <p:sp>
          <p:nvSpPr>
            <p:cNvPr id="228372" name="17 CuadroTexto"/>
            <p:cNvSpPr txBox="1">
              <a:spLocks noChangeArrowheads="1"/>
            </p:cNvSpPr>
            <p:nvPr/>
          </p:nvSpPr>
          <p:spPr bwMode="auto">
            <a:xfrm>
              <a:off x="3888" y="2976"/>
              <a:ext cx="1440" cy="372"/>
            </a:xfrm>
            <a:prstGeom prst="rect">
              <a:avLst/>
            </a:prstGeom>
            <a:noFill/>
            <a:ln w="9525">
              <a:solidFill>
                <a:srgbClr val="FFFF00"/>
              </a:solidFill>
              <a:miter lim="800000"/>
              <a:headEnd/>
              <a:tailEnd/>
            </a:ln>
          </p:spPr>
          <p:txBody>
            <a:bodyPr>
              <a:spAutoFit/>
            </a:bodyPr>
            <a:lstStyle/>
            <a:p>
              <a:pPr algn="ctr"/>
              <a:r>
                <a:rPr lang="es-ES" sz="1600" b="0">
                  <a:solidFill>
                    <a:schemeClr val="tx1"/>
                  </a:solidFill>
                  <a:cs typeface="Arial" charset="0"/>
                </a:rPr>
                <a:t>Alta Resolución</a:t>
              </a:r>
            </a:p>
            <a:p>
              <a:pPr algn="ctr"/>
              <a:r>
                <a:rPr lang="es-ES" sz="1600" b="0">
                  <a:solidFill>
                    <a:schemeClr val="tx1"/>
                  </a:solidFill>
                  <a:cs typeface="Arial" charset="0"/>
                </a:rPr>
                <a:t>Extensión variable</a:t>
              </a:r>
              <a:endParaRPr lang="en-US" sz="1600" b="0">
                <a:solidFill>
                  <a:schemeClr val="tx1"/>
                </a:solidFill>
                <a:cs typeface="Arial" charset="0"/>
              </a:endParaRPr>
            </a:p>
          </p:txBody>
        </p:sp>
        <p:sp>
          <p:nvSpPr>
            <p:cNvPr id="16" name="15 Paralelogramo"/>
            <p:cNvSpPr/>
            <p:nvPr/>
          </p:nvSpPr>
          <p:spPr>
            <a:xfrm>
              <a:off x="1824" y="2256"/>
              <a:ext cx="528" cy="384"/>
            </a:xfrm>
            <a:prstGeom prst="parallelogram">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800" b="0">
                <a:solidFill>
                  <a:srgbClr val="FFFFFF"/>
                </a:solidFill>
                <a:latin typeface="Calibri" pitchFamily="34"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8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Text Box 1027"/>
          <p:cNvSpPr txBox="1">
            <a:spLocks noChangeArrowheads="1"/>
          </p:cNvSpPr>
          <p:nvPr/>
        </p:nvSpPr>
        <p:spPr bwMode="auto">
          <a:xfrm>
            <a:off x="468313" y="1054100"/>
            <a:ext cx="7891462" cy="5016758"/>
          </a:xfrm>
          <a:prstGeom prst="rect">
            <a:avLst/>
          </a:prstGeom>
          <a:noFill/>
          <a:ln w="9525">
            <a:noFill/>
            <a:miter lim="800000"/>
            <a:headEnd/>
            <a:tailEnd/>
          </a:ln>
          <a:effectLst/>
        </p:spPr>
        <p:txBody>
          <a:bodyPr>
            <a:spAutoFit/>
          </a:bodyPr>
          <a:lstStyle/>
          <a:p>
            <a:r>
              <a:rPr lang="es-AR" dirty="0">
                <a:solidFill>
                  <a:srgbClr val="0000FF"/>
                </a:solidFill>
              </a:rPr>
              <a:t>2)- Resolución radiométrica</a:t>
            </a:r>
            <a:r>
              <a:rPr lang="es-AR" b="0" dirty="0">
                <a:solidFill>
                  <a:srgbClr val="0000FF"/>
                </a:solidFill>
              </a:rPr>
              <a:t>:</a:t>
            </a:r>
          </a:p>
          <a:p>
            <a:endParaRPr lang="es-AR" b="0" dirty="0">
              <a:solidFill>
                <a:srgbClr val="0000FF"/>
              </a:solidFill>
            </a:endParaRPr>
          </a:p>
          <a:p>
            <a:r>
              <a:rPr lang="es-AR" sz="2400" b="0" dirty="0"/>
              <a:t>Es el </a:t>
            </a:r>
            <a:r>
              <a:rPr lang="es-AR" sz="2400" dirty="0"/>
              <a:t>número posible de valores que </a:t>
            </a:r>
            <a:r>
              <a:rPr lang="es-AR" sz="2400" dirty="0" smtClean="0"/>
              <a:t>pueden tomar </a:t>
            </a:r>
            <a:r>
              <a:rPr lang="es-AR" sz="2400" dirty="0"/>
              <a:t>los datos</a:t>
            </a:r>
            <a:r>
              <a:rPr lang="es-AR" sz="2400" b="0" dirty="0"/>
              <a:t>. </a:t>
            </a:r>
          </a:p>
          <a:p>
            <a:endParaRPr lang="es-AR" sz="2400" b="0" dirty="0" smtClean="0"/>
          </a:p>
          <a:p>
            <a:r>
              <a:rPr lang="es-AR" sz="2400" b="0" dirty="0" smtClean="0"/>
              <a:t>En </a:t>
            </a:r>
            <a:r>
              <a:rPr lang="es-AR" sz="2400" b="0" dirty="0"/>
              <a:t>el lenguaje digital de las computadoras, esto es referido como el </a:t>
            </a:r>
            <a:r>
              <a:rPr lang="es-AR" sz="2400" dirty="0"/>
              <a:t>número de bits </a:t>
            </a:r>
            <a:r>
              <a:rPr lang="es-AR" sz="2400" b="0" dirty="0"/>
              <a:t>dentro de los cuales es dividida la energía </a:t>
            </a:r>
            <a:r>
              <a:rPr lang="es-AR" sz="2400" b="0" dirty="0" smtClean="0"/>
              <a:t>electromagnética registrada</a:t>
            </a:r>
            <a:r>
              <a:rPr lang="es-AR" sz="2400" b="0" dirty="0"/>
              <a:t>. </a:t>
            </a:r>
            <a:endParaRPr lang="es-AR" sz="2400" b="0" dirty="0" smtClean="0"/>
          </a:p>
          <a:p>
            <a:endParaRPr lang="es-AR" sz="2400" b="0" dirty="0"/>
          </a:p>
          <a:p>
            <a:r>
              <a:rPr lang="es-AR" sz="2400" b="0" dirty="0"/>
              <a:t>Así, si le energía es dividida en datos de 8 bits (1 byte), éstos pueden tomar valores en la imagen entre 0 y </a:t>
            </a:r>
            <a:r>
              <a:rPr lang="es-AR" sz="2400" b="0" dirty="0" smtClean="0"/>
              <a:t>255 (</a:t>
            </a:r>
            <a:r>
              <a:rPr lang="es-AR" sz="2400" dirty="0" smtClean="0">
                <a:solidFill>
                  <a:srgbClr val="FF0000"/>
                </a:solidFill>
              </a:rPr>
              <a:t>2</a:t>
            </a:r>
            <a:r>
              <a:rPr lang="es-AR" sz="2400" baseline="30000" dirty="0" smtClean="0">
                <a:solidFill>
                  <a:srgbClr val="FF0000"/>
                </a:solidFill>
              </a:rPr>
              <a:t>8</a:t>
            </a:r>
            <a:r>
              <a:rPr lang="es-AR" sz="2400" b="0" dirty="0" smtClean="0"/>
              <a:t>) si </a:t>
            </a:r>
            <a:r>
              <a:rPr lang="es-AR" sz="2400" b="0" dirty="0"/>
              <a:t>le energía es dividida en 16 bits los datos van desde el 0 al </a:t>
            </a:r>
            <a:r>
              <a:rPr lang="es-AR" sz="2400" b="0" dirty="0" smtClean="0"/>
              <a:t>65535 </a:t>
            </a:r>
            <a:r>
              <a:rPr lang="es-AR" sz="2400" b="0" dirty="0"/>
              <a:t>(ó desde –32768 a +32768</a:t>
            </a:r>
            <a:r>
              <a:rPr lang="es-AR" sz="2400" b="0" dirty="0" smtClean="0"/>
              <a:t>) </a:t>
            </a:r>
            <a:r>
              <a:rPr lang="es-AR" sz="2400" b="0" dirty="0" smtClean="0"/>
              <a:t>(</a:t>
            </a:r>
            <a:r>
              <a:rPr lang="es-AR" sz="2400" dirty="0" smtClean="0">
                <a:solidFill>
                  <a:srgbClr val="FF0000"/>
                </a:solidFill>
              </a:rPr>
              <a:t>2</a:t>
            </a:r>
            <a:r>
              <a:rPr lang="es-AR" sz="2400" baseline="30000" dirty="0" smtClean="0">
                <a:solidFill>
                  <a:srgbClr val="FF0000"/>
                </a:solidFill>
              </a:rPr>
              <a:t>16</a:t>
            </a:r>
            <a:r>
              <a:rPr lang="es-AR" sz="2400" b="0" dirty="0" smtClean="0"/>
              <a:t>) </a:t>
            </a:r>
            <a:r>
              <a:rPr lang="es-AR" sz="2400" b="0" dirty="0" smtClean="0"/>
              <a:t>, </a:t>
            </a:r>
            <a:r>
              <a:rPr lang="es-AR" sz="2400" b="0" dirty="0"/>
              <a:t>etc.</a:t>
            </a:r>
          </a:p>
          <a:p>
            <a:endParaRPr lang="es-AR" sz="2400" dirty="0">
              <a:solidFill>
                <a:schemeClr val="hlink"/>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32 CuadroTexto"/>
          <p:cNvSpPr txBox="1">
            <a:spLocks noChangeArrowheads="1"/>
          </p:cNvSpPr>
          <p:nvPr/>
        </p:nvSpPr>
        <p:spPr bwMode="auto">
          <a:xfrm>
            <a:off x="304800" y="2165350"/>
            <a:ext cx="8534400" cy="915988"/>
          </a:xfrm>
          <a:prstGeom prst="rect">
            <a:avLst/>
          </a:prstGeom>
          <a:noFill/>
          <a:ln w="9525">
            <a:noFill/>
            <a:miter lim="800000"/>
            <a:headEnd/>
            <a:tailEnd/>
          </a:ln>
        </p:spPr>
        <p:txBody>
          <a:bodyPr>
            <a:spAutoFit/>
          </a:bodyPr>
          <a:lstStyle/>
          <a:p>
            <a:pPr algn="just"/>
            <a:r>
              <a:rPr lang="es-ES" sz="1800" b="0">
                <a:solidFill>
                  <a:schemeClr val="tx1"/>
                </a:solidFill>
                <a:cs typeface="Arial" charset="0"/>
              </a:rPr>
              <a:t>Se indica por el </a:t>
            </a:r>
            <a:r>
              <a:rPr lang="es-ES" sz="1800">
                <a:solidFill>
                  <a:srgbClr val="FF0000"/>
                </a:solidFill>
                <a:cs typeface="Arial" charset="0"/>
              </a:rPr>
              <a:t>número de niveles de gris</a:t>
            </a:r>
            <a:r>
              <a:rPr lang="es-ES" sz="1800" b="0">
                <a:solidFill>
                  <a:srgbClr val="FFC000"/>
                </a:solidFill>
                <a:cs typeface="Arial" charset="0"/>
              </a:rPr>
              <a:t> </a:t>
            </a:r>
            <a:r>
              <a:rPr lang="es-ES" sz="1800" b="0">
                <a:solidFill>
                  <a:schemeClr val="tx1"/>
                </a:solidFill>
                <a:cs typeface="Arial" charset="0"/>
              </a:rPr>
              <a:t>que codifica el sensor. Como la codificación es digital, se expresa en el número de </a:t>
            </a:r>
            <a:r>
              <a:rPr lang="es-ES" sz="1800">
                <a:solidFill>
                  <a:srgbClr val="FF0000"/>
                </a:solidFill>
                <a:cs typeface="Arial" charset="0"/>
              </a:rPr>
              <a:t>bits</a:t>
            </a:r>
            <a:r>
              <a:rPr lang="es-ES" sz="1800">
                <a:solidFill>
                  <a:schemeClr val="tx1"/>
                </a:solidFill>
                <a:cs typeface="Arial" charset="0"/>
              </a:rPr>
              <a:t> </a:t>
            </a:r>
            <a:r>
              <a:rPr lang="es-ES" sz="1800" b="0">
                <a:solidFill>
                  <a:schemeClr val="tx1"/>
                </a:solidFill>
                <a:cs typeface="Arial" charset="0"/>
              </a:rPr>
              <a:t>que precisa cada elemento de la imagen para ser almacenado.</a:t>
            </a:r>
            <a:endParaRPr lang="en-US" sz="1800" b="0">
              <a:solidFill>
                <a:schemeClr val="tx1"/>
              </a:solidFill>
              <a:cs typeface="Arial" charset="0"/>
            </a:endParaRPr>
          </a:p>
        </p:txBody>
      </p:sp>
      <p:sp>
        <p:nvSpPr>
          <p:cNvPr id="221189" name="7 CuadroTexto"/>
          <p:cNvSpPr txBox="1">
            <a:spLocks noChangeArrowheads="1"/>
          </p:cNvSpPr>
          <p:nvPr/>
        </p:nvSpPr>
        <p:spPr bwMode="auto">
          <a:xfrm>
            <a:off x="3048000" y="3336925"/>
            <a:ext cx="2971800" cy="641350"/>
          </a:xfrm>
          <a:prstGeom prst="rect">
            <a:avLst/>
          </a:prstGeom>
          <a:noFill/>
          <a:ln w="9525">
            <a:noFill/>
            <a:miter lim="800000"/>
            <a:headEnd/>
            <a:tailEnd/>
          </a:ln>
        </p:spPr>
        <p:txBody>
          <a:bodyPr>
            <a:spAutoFit/>
          </a:bodyPr>
          <a:lstStyle/>
          <a:p>
            <a:r>
              <a:rPr lang="es-AR" sz="1800" b="0">
                <a:solidFill>
                  <a:schemeClr val="tx1"/>
                </a:solidFill>
                <a:cs typeface="Arial" charset="0"/>
              </a:rPr>
              <a:t>Niveles de gris detectados por el ojo humano</a:t>
            </a:r>
            <a:endParaRPr lang="en-US" sz="1800" b="0">
              <a:solidFill>
                <a:schemeClr val="tx1"/>
              </a:solidFill>
              <a:cs typeface="Arial" charset="0"/>
            </a:endParaRPr>
          </a:p>
        </p:txBody>
      </p:sp>
      <p:sp>
        <p:nvSpPr>
          <p:cNvPr id="221190" name="8 CuadroTexto"/>
          <p:cNvSpPr txBox="1">
            <a:spLocks noChangeArrowheads="1"/>
          </p:cNvSpPr>
          <p:nvPr/>
        </p:nvSpPr>
        <p:spPr bwMode="auto">
          <a:xfrm>
            <a:off x="6324600" y="3032125"/>
            <a:ext cx="1676400" cy="1006475"/>
          </a:xfrm>
          <a:prstGeom prst="rect">
            <a:avLst/>
          </a:prstGeom>
          <a:noFill/>
          <a:ln w="9525">
            <a:noFill/>
            <a:miter lim="800000"/>
            <a:headEnd/>
            <a:tailEnd/>
          </a:ln>
        </p:spPr>
        <p:txBody>
          <a:bodyPr>
            <a:spAutoFit/>
          </a:bodyPr>
          <a:lstStyle/>
          <a:p>
            <a:r>
              <a:rPr lang="es-AR" sz="6000" b="0">
                <a:solidFill>
                  <a:schemeClr val="tx1"/>
                </a:solidFill>
                <a:cs typeface="Arial" charset="0"/>
              </a:rPr>
              <a:t>30</a:t>
            </a:r>
            <a:endParaRPr lang="en-US" sz="6000" b="0">
              <a:solidFill>
                <a:schemeClr val="tx1"/>
              </a:solidFill>
              <a:cs typeface="Arial" charset="0"/>
            </a:endParaRPr>
          </a:p>
        </p:txBody>
      </p:sp>
      <p:sp>
        <p:nvSpPr>
          <p:cNvPr id="221191" name="9 CuadroTexto"/>
          <p:cNvSpPr txBox="1">
            <a:spLocks noChangeArrowheads="1"/>
          </p:cNvSpPr>
          <p:nvPr/>
        </p:nvSpPr>
        <p:spPr bwMode="auto">
          <a:xfrm>
            <a:off x="3124200" y="4984750"/>
            <a:ext cx="2971800" cy="641350"/>
          </a:xfrm>
          <a:prstGeom prst="rect">
            <a:avLst/>
          </a:prstGeom>
          <a:noFill/>
          <a:ln w="9525">
            <a:noFill/>
            <a:miter lim="800000"/>
            <a:headEnd/>
            <a:tailEnd/>
          </a:ln>
        </p:spPr>
        <p:txBody>
          <a:bodyPr>
            <a:spAutoFit/>
          </a:bodyPr>
          <a:lstStyle/>
          <a:p>
            <a:r>
              <a:rPr lang="es-AR" sz="1800" b="0">
                <a:solidFill>
                  <a:schemeClr val="tx1"/>
                </a:solidFill>
                <a:cs typeface="Arial" charset="0"/>
              </a:rPr>
              <a:t>Niveles de gris de una imagen de 8 bits</a:t>
            </a:r>
            <a:endParaRPr lang="en-US" sz="1800" b="0">
              <a:solidFill>
                <a:schemeClr val="tx1"/>
              </a:solidFill>
              <a:cs typeface="Arial" charset="0"/>
            </a:endParaRPr>
          </a:p>
        </p:txBody>
      </p:sp>
      <p:sp>
        <p:nvSpPr>
          <p:cNvPr id="221192" name="10 CuadroTexto"/>
          <p:cNvSpPr txBox="1">
            <a:spLocks noChangeArrowheads="1"/>
          </p:cNvSpPr>
          <p:nvPr/>
        </p:nvSpPr>
        <p:spPr bwMode="auto">
          <a:xfrm>
            <a:off x="6096000" y="4784725"/>
            <a:ext cx="1676400" cy="1006475"/>
          </a:xfrm>
          <a:prstGeom prst="rect">
            <a:avLst/>
          </a:prstGeom>
          <a:noFill/>
          <a:ln w="9525">
            <a:noFill/>
            <a:miter lim="800000"/>
            <a:headEnd/>
            <a:tailEnd/>
          </a:ln>
        </p:spPr>
        <p:txBody>
          <a:bodyPr>
            <a:spAutoFit/>
          </a:bodyPr>
          <a:lstStyle/>
          <a:p>
            <a:r>
              <a:rPr lang="es-AR" sz="6000" b="0">
                <a:solidFill>
                  <a:schemeClr val="tx1"/>
                </a:solidFill>
                <a:cs typeface="Arial" charset="0"/>
              </a:rPr>
              <a:t>256</a:t>
            </a:r>
            <a:endParaRPr lang="en-US" sz="6000" b="0">
              <a:solidFill>
                <a:schemeClr val="tx1"/>
              </a:solidFill>
              <a:cs typeface="Arial" charset="0"/>
            </a:endParaRPr>
          </a:p>
        </p:txBody>
      </p:sp>
      <p:pic>
        <p:nvPicPr>
          <p:cNvPr id="221193" name="Picture 3"/>
          <p:cNvPicPr>
            <a:picLocks noChangeAspect="1" noChangeArrowheads="1"/>
          </p:cNvPicPr>
          <p:nvPr/>
        </p:nvPicPr>
        <p:blipFill>
          <a:blip r:embed="rId2"/>
          <a:srcRect l="500" t="16400" r="68500" b="41200"/>
          <a:stretch>
            <a:fillRect/>
          </a:stretch>
        </p:blipFill>
        <p:spPr bwMode="auto">
          <a:xfrm>
            <a:off x="914400" y="3203575"/>
            <a:ext cx="1641475" cy="1403350"/>
          </a:xfrm>
          <a:prstGeom prst="rect">
            <a:avLst/>
          </a:prstGeom>
          <a:noFill/>
          <a:ln w="38100">
            <a:solidFill>
              <a:schemeClr val="tx1"/>
            </a:solidFill>
            <a:miter lim="800000"/>
            <a:headEnd/>
            <a:tailEnd/>
          </a:ln>
        </p:spPr>
      </p:pic>
      <p:pic>
        <p:nvPicPr>
          <p:cNvPr id="13" name="Picture 3"/>
          <p:cNvPicPr>
            <a:picLocks noChangeAspect="1" noChangeArrowheads="1"/>
          </p:cNvPicPr>
          <p:nvPr/>
        </p:nvPicPr>
        <p:blipFill>
          <a:blip r:embed="rId3"/>
          <a:srcRect l="16500" t="14000" r="27500" b="10000"/>
          <a:stretch>
            <a:fillRect/>
          </a:stretch>
        </p:blipFill>
        <p:spPr bwMode="auto">
          <a:xfrm>
            <a:off x="900113" y="4854575"/>
            <a:ext cx="1630362" cy="1382713"/>
          </a:xfrm>
          <a:prstGeom prst="rect">
            <a:avLst/>
          </a:prstGeom>
          <a:ln w="38100">
            <a:solidFill>
              <a:schemeClr val="tx1"/>
            </a:solidFill>
          </a:ln>
          <a:effectLst>
            <a:outerShdw blurRad="292100" dist="139700" dir="2700000" algn="tl" rotWithShape="0">
              <a:srgbClr val="333333">
                <a:alpha val="65000"/>
              </a:srgbClr>
            </a:outerShdw>
          </a:effectLst>
        </p:spPr>
      </p:pic>
      <p:sp>
        <p:nvSpPr>
          <p:cNvPr id="221195" name="14 Rectángulo"/>
          <p:cNvSpPr>
            <a:spLocks noChangeArrowheads="1"/>
          </p:cNvSpPr>
          <p:nvPr/>
        </p:nvSpPr>
        <p:spPr bwMode="auto">
          <a:xfrm>
            <a:off x="304800" y="1555750"/>
            <a:ext cx="8534400" cy="396875"/>
          </a:xfrm>
          <a:prstGeom prst="rect">
            <a:avLst/>
          </a:prstGeom>
          <a:noFill/>
          <a:ln w="9525">
            <a:noFill/>
            <a:miter lim="800000"/>
            <a:headEnd/>
            <a:tailEnd/>
          </a:ln>
        </p:spPr>
        <p:txBody>
          <a:bodyPr>
            <a:spAutoFit/>
          </a:bodyPr>
          <a:lstStyle/>
          <a:p>
            <a:r>
              <a:rPr lang="es-ES" sz="2000">
                <a:solidFill>
                  <a:schemeClr val="tx1"/>
                </a:solidFill>
                <a:cs typeface="Arial" charset="0"/>
              </a:rPr>
              <a:t>Es la</a:t>
            </a:r>
            <a:r>
              <a:rPr lang="es-ES" sz="2000">
                <a:solidFill>
                  <a:srgbClr val="FFFFFF"/>
                </a:solidFill>
                <a:cs typeface="Arial" charset="0"/>
              </a:rPr>
              <a:t> </a:t>
            </a:r>
            <a:r>
              <a:rPr lang="es-ES" sz="2000">
                <a:solidFill>
                  <a:srgbClr val="FF0000"/>
                </a:solidFill>
                <a:cs typeface="Arial" charset="0"/>
              </a:rPr>
              <a:t>sensibilidad</a:t>
            </a:r>
            <a:r>
              <a:rPr lang="es-ES" sz="2000">
                <a:solidFill>
                  <a:srgbClr val="FFFFFF"/>
                </a:solidFill>
                <a:cs typeface="Arial" charset="0"/>
              </a:rPr>
              <a:t> </a:t>
            </a:r>
            <a:r>
              <a:rPr lang="es-ES" sz="2000">
                <a:solidFill>
                  <a:schemeClr val="tx1"/>
                </a:solidFill>
                <a:cs typeface="Arial" charset="0"/>
              </a:rPr>
              <a:t>del sensor para detectar variaciones de respuesta</a:t>
            </a:r>
            <a:endParaRPr lang="en-US" sz="2000">
              <a:solidFill>
                <a:schemeClr val="tx1"/>
              </a:solidFill>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4" name="Rectangle 25"/>
          <p:cNvSpPr>
            <a:spLocks noChangeArrowheads="1"/>
          </p:cNvSpPr>
          <p:nvPr/>
        </p:nvSpPr>
        <p:spPr bwMode="auto">
          <a:xfrm>
            <a:off x="0" y="3589338"/>
            <a:ext cx="184150" cy="366712"/>
          </a:xfrm>
          <a:prstGeom prst="rect">
            <a:avLst/>
          </a:prstGeom>
          <a:noFill/>
          <a:ln w="9525">
            <a:noFill/>
            <a:miter lim="800000"/>
            <a:headEnd/>
            <a:tailEnd/>
          </a:ln>
        </p:spPr>
        <p:txBody>
          <a:bodyPr wrap="none" anchor="ctr">
            <a:spAutoFit/>
          </a:bodyPr>
          <a:lstStyle/>
          <a:p>
            <a:pPr eaLnBrk="0" hangingPunct="0"/>
            <a:endParaRPr lang="es-ES" sz="1800" b="0">
              <a:solidFill>
                <a:schemeClr val="tx1"/>
              </a:solidFill>
              <a:cs typeface="Arial" charset="0"/>
            </a:endParaRPr>
          </a:p>
        </p:txBody>
      </p:sp>
      <p:sp>
        <p:nvSpPr>
          <p:cNvPr id="222215" name="Rectangle 26"/>
          <p:cNvSpPr>
            <a:spLocks noChangeArrowheads="1"/>
          </p:cNvSpPr>
          <p:nvPr/>
        </p:nvSpPr>
        <p:spPr bwMode="auto">
          <a:xfrm>
            <a:off x="0" y="3398838"/>
            <a:ext cx="1098550" cy="747712"/>
          </a:xfrm>
          <a:prstGeom prst="rect">
            <a:avLst/>
          </a:prstGeom>
          <a:noFill/>
          <a:ln w="9525">
            <a:noFill/>
            <a:miter lim="800000"/>
            <a:headEnd/>
            <a:tailEnd/>
          </a:ln>
        </p:spPr>
        <p:txBody>
          <a:bodyPr wrap="none" anchor="ctr">
            <a:spAutoFit/>
          </a:bodyPr>
          <a:lstStyle/>
          <a:p>
            <a:pPr eaLnBrk="0" hangingPunct="0"/>
            <a:endParaRPr lang="es-ES" sz="700" b="0">
              <a:solidFill>
                <a:schemeClr val="tx1"/>
              </a:solidFill>
              <a:cs typeface="Arial" charset="0"/>
            </a:endParaRPr>
          </a:p>
          <a:p>
            <a:pPr eaLnBrk="0" hangingPunct="0"/>
            <a:r>
              <a:rPr lang="es-ES" sz="1800" b="0">
                <a:solidFill>
                  <a:schemeClr val="tx1"/>
                </a:solidFill>
                <a:cs typeface="Arial" charset="0"/>
              </a:rPr>
              <a:t>	</a:t>
            </a:r>
            <a:endParaRPr lang="en-US" sz="1800" b="0">
              <a:solidFill>
                <a:schemeClr val="tx1"/>
              </a:solidFill>
              <a:cs typeface="Arial" charset="0"/>
            </a:endParaRPr>
          </a:p>
          <a:p>
            <a:pPr eaLnBrk="0" hangingPunct="0"/>
            <a:endParaRPr lang="en-US" sz="1800" b="0">
              <a:solidFill>
                <a:schemeClr val="tx1"/>
              </a:solidFill>
              <a:cs typeface="Arial" charset="0"/>
            </a:endParaRPr>
          </a:p>
        </p:txBody>
      </p:sp>
      <p:sp>
        <p:nvSpPr>
          <p:cNvPr id="222216" name="10 CuadroTexto"/>
          <p:cNvSpPr txBox="1">
            <a:spLocks noChangeArrowheads="1"/>
          </p:cNvSpPr>
          <p:nvPr/>
        </p:nvSpPr>
        <p:spPr bwMode="auto">
          <a:xfrm>
            <a:off x="457200" y="1600200"/>
            <a:ext cx="4038600" cy="731838"/>
          </a:xfrm>
          <a:prstGeom prst="rect">
            <a:avLst/>
          </a:prstGeom>
          <a:noFill/>
          <a:ln w="9525">
            <a:noFill/>
            <a:miter lim="800000"/>
            <a:headEnd/>
            <a:tailEnd/>
          </a:ln>
        </p:spPr>
        <p:txBody>
          <a:bodyPr>
            <a:spAutoFit/>
          </a:bodyPr>
          <a:lstStyle/>
          <a:p>
            <a:r>
              <a:rPr lang="es-ES" sz="2400" b="0">
                <a:solidFill>
                  <a:schemeClr val="tx1"/>
                </a:solidFill>
                <a:cs typeface="Arial" charset="0"/>
              </a:rPr>
              <a:t>La mayoría de los ópticos:</a:t>
            </a:r>
          </a:p>
          <a:p>
            <a:r>
              <a:rPr lang="es-ES" sz="1800" b="0">
                <a:solidFill>
                  <a:schemeClr val="tx1"/>
                </a:solidFill>
                <a:cs typeface="Arial" charset="0"/>
              </a:rPr>
              <a:t>(Landsat TM y ETM+)</a:t>
            </a:r>
            <a:endParaRPr lang="en-US" sz="1800" b="0">
              <a:solidFill>
                <a:schemeClr val="tx1"/>
              </a:solidFill>
              <a:cs typeface="Arial" charset="0"/>
            </a:endParaRPr>
          </a:p>
        </p:txBody>
      </p:sp>
      <p:sp>
        <p:nvSpPr>
          <p:cNvPr id="222217" name="11 CuadroTexto"/>
          <p:cNvSpPr txBox="1">
            <a:spLocks noChangeArrowheads="1"/>
          </p:cNvSpPr>
          <p:nvPr/>
        </p:nvSpPr>
        <p:spPr bwMode="auto">
          <a:xfrm>
            <a:off x="4495800" y="1600200"/>
            <a:ext cx="4038600" cy="396875"/>
          </a:xfrm>
          <a:prstGeom prst="rect">
            <a:avLst/>
          </a:prstGeom>
          <a:noFill/>
          <a:ln w="9525">
            <a:noFill/>
            <a:miter lim="800000"/>
            <a:headEnd/>
            <a:tailEnd/>
          </a:ln>
        </p:spPr>
        <p:txBody>
          <a:bodyPr>
            <a:spAutoFit/>
          </a:bodyPr>
          <a:lstStyle/>
          <a:p>
            <a:r>
              <a:rPr lang="es-ES" sz="2000" b="0">
                <a:solidFill>
                  <a:schemeClr val="tx1"/>
                </a:solidFill>
                <a:cs typeface="Arial" charset="0"/>
              </a:rPr>
              <a:t>8 bits = 2</a:t>
            </a:r>
            <a:r>
              <a:rPr lang="es-ES" sz="2000" b="0" baseline="30000">
                <a:solidFill>
                  <a:schemeClr val="tx1"/>
                </a:solidFill>
                <a:cs typeface="Arial" charset="0"/>
              </a:rPr>
              <a:t>8 </a:t>
            </a:r>
            <a:r>
              <a:rPr lang="es-ES" sz="2000" b="0">
                <a:solidFill>
                  <a:schemeClr val="tx1"/>
                </a:solidFill>
                <a:cs typeface="Arial" charset="0"/>
              </a:rPr>
              <a:t>= </a:t>
            </a:r>
            <a:r>
              <a:rPr lang="es-ES" sz="2000" b="0">
                <a:solidFill>
                  <a:srgbClr val="FF0000"/>
                </a:solidFill>
                <a:cs typeface="Arial" charset="0"/>
              </a:rPr>
              <a:t>256</a:t>
            </a:r>
            <a:r>
              <a:rPr lang="es-ES" sz="2000" b="0">
                <a:solidFill>
                  <a:schemeClr val="tx1"/>
                </a:solidFill>
                <a:cs typeface="Arial" charset="0"/>
              </a:rPr>
              <a:t> niveles de grises</a:t>
            </a:r>
            <a:endParaRPr lang="en-US" sz="2000" b="0">
              <a:solidFill>
                <a:schemeClr val="tx1"/>
              </a:solidFill>
              <a:cs typeface="Arial" charset="0"/>
            </a:endParaRPr>
          </a:p>
        </p:txBody>
      </p:sp>
      <p:sp>
        <p:nvSpPr>
          <p:cNvPr id="222218" name="12 CuadroTexto"/>
          <p:cNvSpPr txBox="1">
            <a:spLocks noChangeArrowheads="1"/>
          </p:cNvSpPr>
          <p:nvPr/>
        </p:nvSpPr>
        <p:spPr bwMode="auto">
          <a:xfrm>
            <a:off x="457200" y="4556125"/>
            <a:ext cx="2133600" cy="396875"/>
          </a:xfrm>
          <a:prstGeom prst="rect">
            <a:avLst/>
          </a:prstGeom>
          <a:noFill/>
          <a:ln w="9525">
            <a:noFill/>
            <a:miter lim="800000"/>
            <a:headEnd/>
            <a:tailEnd/>
          </a:ln>
        </p:spPr>
        <p:txBody>
          <a:bodyPr>
            <a:spAutoFit/>
          </a:bodyPr>
          <a:lstStyle/>
          <a:p>
            <a:r>
              <a:rPr lang="es-ES" sz="2000">
                <a:solidFill>
                  <a:srgbClr val="FF0000"/>
                </a:solidFill>
                <a:cs typeface="Arial" charset="0"/>
              </a:rPr>
              <a:t>NOAA-AVHRR</a:t>
            </a:r>
            <a:r>
              <a:rPr lang="es-ES" sz="1800" b="0">
                <a:solidFill>
                  <a:srgbClr val="FF0000"/>
                </a:solidFill>
                <a:cs typeface="Arial" charset="0"/>
              </a:rPr>
              <a:t>:</a:t>
            </a:r>
            <a:endParaRPr lang="en-US" sz="1800" b="0">
              <a:solidFill>
                <a:srgbClr val="FF0000"/>
              </a:solidFill>
              <a:cs typeface="Arial" charset="0"/>
            </a:endParaRPr>
          </a:p>
        </p:txBody>
      </p:sp>
      <p:sp>
        <p:nvSpPr>
          <p:cNvPr id="222219" name="13 CuadroTexto"/>
          <p:cNvSpPr txBox="1">
            <a:spLocks noChangeArrowheads="1"/>
          </p:cNvSpPr>
          <p:nvPr/>
        </p:nvSpPr>
        <p:spPr bwMode="auto">
          <a:xfrm>
            <a:off x="4114800" y="4556125"/>
            <a:ext cx="3886200" cy="396875"/>
          </a:xfrm>
          <a:prstGeom prst="rect">
            <a:avLst/>
          </a:prstGeom>
          <a:noFill/>
          <a:ln w="9525">
            <a:noFill/>
            <a:miter lim="800000"/>
            <a:headEnd/>
            <a:tailEnd/>
          </a:ln>
        </p:spPr>
        <p:txBody>
          <a:bodyPr>
            <a:spAutoFit/>
          </a:bodyPr>
          <a:lstStyle/>
          <a:p>
            <a:r>
              <a:rPr lang="es-ES" sz="2000" b="0">
                <a:solidFill>
                  <a:schemeClr val="tx1"/>
                </a:solidFill>
                <a:cs typeface="Arial" charset="0"/>
              </a:rPr>
              <a:t>10 bits = </a:t>
            </a:r>
            <a:r>
              <a:rPr lang="es-ES" sz="2000" b="0">
                <a:solidFill>
                  <a:srgbClr val="FF0000"/>
                </a:solidFill>
                <a:cs typeface="Arial" charset="0"/>
              </a:rPr>
              <a:t>1024</a:t>
            </a:r>
            <a:r>
              <a:rPr lang="es-ES" sz="2000" b="0">
                <a:solidFill>
                  <a:schemeClr val="tx1"/>
                </a:solidFill>
                <a:cs typeface="Arial" charset="0"/>
              </a:rPr>
              <a:t> niveles de grises</a:t>
            </a:r>
            <a:endParaRPr lang="en-US" sz="2000" b="0">
              <a:solidFill>
                <a:schemeClr val="tx1"/>
              </a:solidFill>
              <a:cs typeface="Arial" charset="0"/>
            </a:endParaRPr>
          </a:p>
        </p:txBody>
      </p:sp>
      <p:sp>
        <p:nvSpPr>
          <p:cNvPr id="222220" name="14 CuadroTexto"/>
          <p:cNvSpPr txBox="1">
            <a:spLocks noChangeArrowheads="1"/>
          </p:cNvSpPr>
          <p:nvPr/>
        </p:nvSpPr>
        <p:spPr bwMode="auto">
          <a:xfrm>
            <a:off x="457200" y="5089525"/>
            <a:ext cx="1828800" cy="396875"/>
          </a:xfrm>
          <a:prstGeom prst="rect">
            <a:avLst/>
          </a:prstGeom>
          <a:noFill/>
          <a:ln w="9525">
            <a:noFill/>
            <a:miter lim="800000"/>
            <a:headEnd/>
            <a:tailEnd/>
          </a:ln>
        </p:spPr>
        <p:txBody>
          <a:bodyPr>
            <a:spAutoFit/>
          </a:bodyPr>
          <a:lstStyle/>
          <a:p>
            <a:r>
              <a:rPr lang="es-ES" sz="2000">
                <a:solidFill>
                  <a:srgbClr val="FF0000"/>
                </a:solidFill>
                <a:cs typeface="Arial" charset="0"/>
              </a:rPr>
              <a:t>IKONOS</a:t>
            </a:r>
            <a:r>
              <a:rPr lang="es-ES" sz="2000" b="0">
                <a:solidFill>
                  <a:srgbClr val="FF0000"/>
                </a:solidFill>
                <a:cs typeface="Arial" charset="0"/>
              </a:rPr>
              <a:t>:</a:t>
            </a:r>
            <a:endParaRPr lang="en-US" sz="2000" b="0">
              <a:solidFill>
                <a:srgbClr val="FF0000"/>
              </a:solidFill>
              <a:cs typeface="Arial" charset="0"/>
            </a:endParaRPr>
          </a:p>
        </p:txBody>
      </p:sp>
      <p:sp>
        <p:nvSpPr>
          <p:cNvPr id="222221" name="15 CuadroTexto"/>
          <p:cNvSpPr txBox="1">
            <a:spLocks noChangeArrowheads="1"/>
          </p:cNvSpPr>
          <p:nvPr/>
        </p:nvSpPr>
        <p:spPr bwMode="auto">
          <a:xfrm>
            <a:off x="395288" y="5445125"/>
            <a:ext cx="2530475" cy="701675"/>
          </a:xfrm>
          <a:prstGeom prst="rect">
            <a:avLst/>
          </a:prstGeom>
          <a:noFill/>
          <a:ln w="9525">
            <a:noFill/>
            <a:miter lim="800000"/>
            <a:headEnd/>
            <a:tailEnd/>
          </a:ln>
        </p:spPr>
        <p:txBody>
          <a:bodyPr>
            <a:spAutoFit/>
          </a:bodyPr>
          <a:lstStyle/>
          <a:p>
            <a:r>
              <a:rPr lang="es-ES" sz="2000">
                <a:solidFill>
                  <a:srgbClr val="FF0000"/>
                </a:solidFill>
                <a:cs typeface="Arial" charset="0"/>
              </a:rPr>
              <a:t>LANDSAT 8</a:t>
            </a:r>
          </a:p>
          <a:p>
            <a:r>
              <a:rPr lang="es-ES" sz="2000">
                <a:solidFill>
                  <a:srgbClr val="FF0000"/>
                </a:solidFill>
                <a:cs typeface="Arial" charset="0"/>
              </a:rPr>
              <a:t>MODIS</a:t>
            </a:r>
            <a:r>
              <a:rPr lang="es-ES" sz="2000" b="0">
                <a:solidFill>
                  <a:schemeClr val="tx1"/>
                </a:solidFill>
                <a:cs typeface="Arial" charset="0"/>
              </a:rPr>
              <a:t>:</a:t>
            </a:r>
            <a:endParaRPr lang="en-US" sz="2000" b="0">
              <a:solidFill>
                <a:schemeClr val="tx1"/>
              </a:solidFill>
              <a:cs typeface="Arial" charset="0"/>
            </a:endParaRPr>
          </a:p>
        </p:txBody>
      </p:sp>
      <p:sp>
        <p:nvSpPr>
          <p:cNvPr id="222222" name="16 CuadroTexto"/>
          <p:cNvSpPr txBox="1">
            <a:spLocks noChangeArrowheads="1"/>
          </p:cNvSpPr>
          <p:nvPr/>
        </p:nvSpPr>
        <p:spPr bwMode="auto">
          <a:xfrm>
            <a:off x="4114800" y="5089525"/>
            <a:ext cx="4038600" cy="396875"/>
          </a:xfrm>
          <a:prstGeom prst="rect">
            <a:avLst/>
          </a:prstGeom>
          <a:noFill/>
          <a:ln w="9525">
            <a:noFill/>
            <a:miter lim="800000"/>
            <a:headEnd/>
            <a:tailEnd/>
          </a:ln>
        </p:spPr>
        <p:txBody>
          <a:bodyPr>
            <a:spAutoFit/>
          </a:bodyPr>
          <a:lstStyle/>
          <a:p>
            <a:r>
              <a:rPr lang="es-ES" sz="2000" b="0">
                <a:solidFill>
                  <a:schemeClr val="tx1"/>
                </a:solidFill>
                <a:cs typeface="Arial" charset="0"/>
              </a:rPr>
              <a:t>11 bits = </a:t>
            </a:r>
            <a:r>
              <a:rPr lang="es-ES" sz="2000" b="0">
                <a:solidFill>
                  <a:srgbClr val="FF0000"/>
                </a:solidFill>
                <a:cs typeface="Arial" charset="0"/>
              </a:rPr>
              <a:t>2048</a:t>
            </a:r>
            <a:r>
              <a:rPr lang="es-ES" sz="2000" b="0">
                <a:solidFill>
                  <a:schemeClr val="tx1"/>
                </a:solidFill>
                <a:cs typeface="Arial" charset="0"/>
              </a:rPr>
              <a:t> niveles de grises</a:t>
            </a:r>
            <a:endParaRPr lang="en-US" sz="2000" b="0">
              <a:solidFill>
                <a:schemeClr val="tx1"/>
              </a:solidFill>
              <a:cs typeface="Arial" charset="0"/>
            </a:endParaRPr>
          </a:p>
        </p:txBody>
      </p:sp>
      <p:sp>
        <p:nvSpPr>
          <p:cNvPr id="222223" name="17 CuadroTexto"/>
          <p:cNvSpPr txBox="1">
            <a:spLocks noChangeArrowheads="1"/>
          </p:cNvSpPr>
          <p:nvPr/>
        </p:nvSpPr>
        <p:spPr bwMode="auto">
          <a:xfrm>
            <a:off x="4114800" y="5699125"/>
            <a:ext cx="4038600" cy="396875"/>
          </a:xfrm>
          <a:prstGeom prst="rect">
            <a:avLst/>
          </a:prstGeom>
          <a:noFill/>
          <a:ln w="9525">
            <a:noFill/>
            <a:miter lim="800000"/>
            <a:headEnd/>
            <a:tailEnd/>
          </a:ln>
        </p:spPr>
        <p:txBody>
          <a:bodyPr>
            <a:spAutoFit/>
          </a:bodyPr>
          <a:lstStyle/>
          <a:p>
            <a:r>
              <a:rPr lang="es-ES" sz="2000" b="0">
                <a:solidFill>
                  <a:schemeClr val="tx1"/>
                </a:solidFill>
                <a:cs typeface="Arial" charset="0"/>
              </a:rPr>
              <a:t>16 bits = </a:t>
            </a:r>
            <a:r>
              <a:rPr lang="es-ES" sz="2000" b="0">
                <a:solidFill>
                  <a:srgbClr val="FF0000"/>
                </a:solidFill>
                <a:cs typeface="Arial" charset="0"/>
              </a:rPr>
              <a:t>65536</a:t>
            </a:r>
            <a:r>
              <a:rPr lang="es-ES" sz="2000" b="0">
                <a:solidFill>
                  <a:schemeClr val="tx1"/>
                </a:solidFill>
                <a:cs typeface="Arial" charset="0"/>
              </a:rPr>
              <a:t> niveles de grises</a:t>
            </a:r>
            <a:endParaRPr lang="en-US" sz="2000" b="0">
              <a:solidFill>
                <a:schemeClr val="tx1"/>
              </a:solidFill>
              <a:cs typeface="Arial" charset="0"/>
            </a:endParaRPr>
          </a:p>
        </p:txBody>
      </p:sp>
      <p:sp>
        <p:nvSpPr>
          <p:cNvPr id="222224" name="25 CuadroTexto"/>
          <p:cNvSpPr txBox="1">
            <a:spLocks noChangeArrowheads="1"/>
          </p:cNvSpPr>
          <p:nvPr/>
        </p:nvSpPr>
        <p:spPr bwMode="auto">
          <a:xfrm>
            <a:off x="381000" y="2286000"/>
            <a:ext cx="8458200" cy="396875"/>
          </a:xfrm>
          <a:prstGeom prst="rect">
            <a:avLst/>
          </a:prstGeom>
          <a:noFill/>
          <a:ln w="9525">
            <a:noFill/>
            <a:miter lim="800000"/>
            <a:headEnd/>
            <a:tailEnd/>
          </a:ln>
        </p:spPr>
        <p:txBody>
          <a:bodyPr>
            <a:spAutoFit/>
          </a:bodyPr>
          <a:lstStyle/>
          <a:p>
            <a:pPr algn="ctr"/>
            <a:r>
              <a:rPr lang="es-ES" sz="2000">
                <a:solidFill>
                  <a:schemeClr val="tx1"/>
                </a:solidFill>
                <a:cs typeface="Arial" charset="0"/>
              </a:rPr>
              <a:t>Entonces, a mayor  número de BITS, mayor cantidad de niveles de grises.</a:t>
            </a:r>
            <a:endParaRPr lang="en-US" sz="2000">
              <a:solidFill>
                <a:schemeClr val="tx1"/>
              </a:solidFill>
              <a:cs typeface="Arial" charset="0"/>
            </a:endParaRPr>
          </a:p>
        </p:txBody>
      </p:sp>
      <p:pic>
        <p:nvPicPr>
          <p:cNvPr id="222225" name="40 Imagen" descr="Escala_acromatica.jpg"/>
          <p:cNvPicPr>
            <a:picLocks noChangeAspect="1"/>
          </p:cNvPicPr>
          <p:nvPr/>
        </p:nvPicPr>
        <p:blipFill>
          <a:blip r:embed="rId2"/>
          <a:srcRect l="1111" r="2222" b="78375"/>
          <a:stretch>
            <a:fillRect/>
          </a:stretch>
        </p:blipFill>
        <p:spPr bwMode="auto">
          <a:xfrm>
            <a:off x="609600" y="3048000"/>
            <a:ext cx="2447925" cy="533400"/>
          </a:xfrm>
          <a:prstGeom prst="rect">
            <a:avLst/>
          </a:prstGeom>
          <a:noFill/>
          <a:ln w="9525">
            <a:solidFill>
              <a:schemeClr val="tx1"/>
            </a:solidFill>
            <a:miter lim="800000"/>
            <a:headEnd/>
            <a:tailEnd/>
          </a:ln>
        </p:spPr>
      </p:pic>
      <p:pic>
        <p:nvPicPr>
          <p:cNvPr id="222226" name="46 Imagen" descr="Escala_acromatica.jpg"/>
          <p:cNvPicPr>
            <a:picLocks noChangeAspect="1"/>
          </p:cNvPicPr>
          <p:nvPr/>
        </p:nvPicPr>
        <p:blipFill>
          <a:blip r:embed="rId2"/>
          <a:srcRect l="1111" t="49651" r="2222" b="26923"/>
          <a:stretch>
            <a:fillRect/>
          </a:stretch>
        </p:blipFill>
        <p:spPr bwMode="auto">
          <a:xfrm>
            <a:off x="3200400" y="3276600"/>
            <a:ext cx="2582863" cy="609600"/>
          </a:xfrm>
          <a:prstGeom prst="rect">
            <a:avLst/>
          </a:prstGeom>
          <a:noFill/>
          <a:ln w="9525">
            <a:solidFill>
              <a:schemeClr val="tx1"/>
            </a:solidFill>
            <a:miter lim="800000"/>
            <a:headEnd/>
            <a:tailEnd/>
          </a:ln>
        </p:spPr>
      </p:pic>
      <p:pic>
        <p:nvPicPr>
          <p:cNvPr id="222227" name="Picture 40"/>
          <p:cNvPicPr>
            <a:picLocks noChangeArrowheads="1"/>
          </p:cNvPicPr>
          <p:nvPr/>
        </p:nvPicPr>
        <p:blipFill>
          <a:blip r:embed="rId3"/>
          <a:srcRect l="15929" t="41724" r="13203" b="3104"/>
          <a:stretch>
            <a:fillRect/>
          </a:stretch>
        </p:blipFill>
        <p:spPr bwMode="auto">
          <a:xfrm>
            <a:off x="5943600" y="3654425"/>
            <a:ext cx="2581275" cy="6127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504825" y="1076325"/>
            <a:ext cx="8139141" cy="5940088"/>
          </a:xfrm>
          <a:prstGeom prst="rect">
            <a:avLst/>
          </a:prstGeom>
          <a:noFill/>
          <a:ln w="9525">
            <a:noFill/>
            <a:miter lim="800000"/>
            <a:headEnd/>
            <a:tailEnd/>
          </a:ln>
          <a:effectLst/>
        </p:spPr>
        <p:txBody>
          <a:bodyPr wrap="square">
            <a:spAutoFit/>
          </a:bodyPr>
          <a:lstStyle/>
          <a:p>
            <a:r>
              <a:rPr lang="es-AR" dirty="0">
                <a:solidFill>
                  <a:srgbClr val="0000FF"/>
                </a:solidFill>
              </a:rPr>
              <a:t>3)- Resolución espectral</a:t>
            </a:r>
            <a:r>
              <a:rPr lang="es-AR" b="0" dirty="0">
                <a:solidFill>
                  <a:srgbClr val="0000FF"/>
                </a:solidFill>
              </a:rPr>
              <a:t>:</a:t>
            </a:r>
          </a:p>
          <a:p>
            <a:endParaRPr lang="es-AR" b="0" dirty="0">
              <a:solidFill>
                <a:srgbClr val="0000FF"/>
              </a:solidFill>
            </a:endParaRPr>
          </a:p>
          <a:p>
            <a:r>
              <a:rPr lang="es-AR" sz="2400" b="0" dirty="0"/>
              <a:t>son los </a:t>
            </a:r>
            <a:r>
              <a:rPr lang="es-AR" sz="2400" dirty="0"/>
              <a:t>intervalos de energía electromagnética</a:t>
            </a:r>
          </a:p>
          <a:p>
            <a:r>
              <a:rPr lang="es-AR" sz="2400" dirty="0"/>
              <a:t>del espectro que el sensor puede registrar</a:t>
            </a:r>
            <a:r>
              <a:rPr lang="es-AR" sz="2400" b="0" dirty="0"/>
              <a:t>. </a:t>
            </a:r>
            <a:endParaRPr lang="es-AR" sz="2400" b="0" dirty="0" smtClean="0"/>
          </a:p>
          <a:p>
            <a:endParaRPr lang="es-AR" sz="2400" b="0" dirty="0"/>
          </a:p>
          <a:p>
            <a:pPr algn="just"/>
            <a:r>
              <a:rPr lang="es-AR" sz="1800" b="0" dirty="0"/>
              <a:t>Cada uno de estos intervalos se denomina “</a:t>
            </a:r>
            <a:r>
              <a:rPr lang="es-AR" sz="1800" dirty="0">
                <a:solidFill>
                  <a:srgbClr val="0000FF"/>
                </a:solidFill>
              </a:rPr>
              <a:t>banda</a:t>
            </a:r>
            <a:r>
              <a:rPr lang="es-AR" sz="1800" b="0" dirty="0"/>
              <a:t>” ó también “canal”, y cada sensor se diseña específicamente para registrar la energía en una dada banda. Asimismo, el diseño de </a:t>
            </a:r>
            <a:r>
              <a:rPr lang="es-AR" sz="1800" b="0" dirty="0" smtClean="0"/>
              <a:t>las bandas obedece </a:t>
            </a:r>
            <a:r>
              <a:rPr lang="es-AR" sz="1800" b="0" dirty="0"/>
              <a:t>a dos factores: </a:t>
            </a:r>
            <a:endParaRPr lang="es-AR" sz="1800" b="0" dirty="0" smtClean="0"/>
          </a:p>
          <a:p>
            <a:pPr algn="just"/>
            <a:r>
              <a:rPr lang="es-AR" sz="1800" b="0" dirty="0"/>
              <a:t>	</a:t>
            </a:r>
            <a:r>
              <a:rPr lang="es-AR" sz="1800" b="0" dirty="0" smtClean="0"/>
              <a:t>el </a:t>
            </a:r>
            <a:r>
              <a:rPr lang="es-AR" sz="1800" b="0" dirty="0"/>
              <a:t>tipo de información que se desea obtener </a:t>
            </a:r>
            <a:r>
              <a:rPr lang="es-AR" sz="1800" b="0" dirty="0" smtClean="0"/>
              <a:t>y</a:t>
            </a:r>
          </a:p>
          <a:p>
            <a:pPr algn="just"/>
            <a:r>
              <a:rPr lang="es-AR" sz="1800" b="0" dirty="0"/>
              <a:t>	</a:t>
            </a:r>
            <a:r>
              <a:rPr lang="es-AR" sz="1800" b="0" dirty="0" smtClean="0"/>
              <a:t> </a:t>
            </a:r>
            <a:r>
              <a:rPr lang="es-AR" sz="1800" b="0" dirty="0"/>
              <a:t>la existencia de las denominadas “ventanas atmosféricas”, o sea, aquellas regiones del espectro electromagnético en que la energía absorbida por </a:t>
            </a:r>
            <a:r>
              <a:rPr lang="es-AR" sz="1800" b="0" dirty="0" smtClean="0"/>
              <a:t>los gases </a:t>
            </a:r>
            <a:r>
              <a:rPr lang="es-AR" sz="1800" b="0" dirty="0"/>
              <a:t>de la atmósfera es baja, o lo que es igual, en donde la </a:t>
            </a:r>
            <a:r>
              <a:rPr lang="es-AR" sz="1800" b="0" dirty="0" smtClean="0"/>
              <a:t>energía transmitida </a:t>
            </a:r>
            <a:r>
              <a:rPr lang="es-AR" sz="1800" b="0" dirty="0"/>
              <a:t>y que llega a la superficie es alta. </a:t>
            </a:r>
          </a:p>
          <a:p>
            <a:pPr algn="just"/>
            <a:endParaRPr lang="es-AR" sz="1800" b="0" dirty="0"/>
          </a:p>
          <a:p>
            <a:pPr algn="just"/>
            <a:r>
              <a:rPr lang="es-AR" sz="1800" dirty="0">
                <a:solidFill>
                  <a:srgbClr val="FF0000"/>
                </a:solidFill>
              </a:rPr>
              <a:t>Los satélites ópticos actuales </a:t>
            </a:r>
            <a:r>
              <a:rPr lang="es-AR" sz="1800" b="0" dirty="0"/>
              <a:t>poseen varios sensores a bordo, por lo que se los denomina “</a:t>
            </a:r>
            <a:r>
              <a:rPr lang="es-AR" sz="1800" b="0" dirty="0" err="1"/>
              <a:t>multiespectrales</a:t>
            </a:r>
            <a:r>
              <a:rPr lang="es-AR" sz="1800" b="0" dirty="0"/>
              <a:t>”. </a:t>
            </a:r>
            <a:endParaRPr lang="es-AR" sz="1800" b="0" dirty="0" smtClean="0"/>
          </a:p>
          <a:p>
            <a:pPr algn="just"/>
            <a:r>
              <a:rPr lang="es-AR" sz="1800" dirty="0" smtClean="0">
                <a:solidFill>
                  <a:srgbClr val="FF0000"/>
                </a:solidFill>
              </a:rPr>
              <a:t>Los </a:t>
            </a:r>
            <a:r>
              <a:rPr lang="es-AR" sz="1800" dirty="0">
                <a:solidFill>
                  <a:srgbClr val="FF0000"/>
                </a:solidFill>
              </a:rPr>
              <a:t>satélites de radar </a:t>
            </a:r>
            <a:r>
              <a:rPr lang="es-AR" sz="1800" b="0" dirty="0"/>
              <a:t>poseen un único sensor que registra la energía electromagnética en una única banda</a:t>
            </a:r>
          </a:p>
          <a:p>
            <a:pPr algn="just"/>
            <a:endParaRPr lang="es-AR" sz="1800" b="0" dirty="0">
              <a:solidFill>
                <a:schemeClr val="hlink"/>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32 CuadroTexto"/>
          <p:cNvSpPr txBox="1">
            <a:spLocks noChangeArrowheads="1"/>
          </p:cNvSpPr>
          <p:nvPr/>
        </p:nvSpPr>
        <p:spPr bwMode="auto">
          <a:xfrm>
            <a:off x="755650" y="1628775"/>
            <a:ext cx="7924800" cy="822325"/>
          </a:xfrm>
          <a:prstGeom prst="rect">
            <a:avLst/>
          </a:prstGeom>
          <a:noFill/>
          <a:ln w="9525">
            <a:noFill/>
            <a:miter lim="800000"/>
            <a:headEnd/>
            <a:tailEnd/>
          </a:ln>
        </p:spPr>
        <p:txBody>
          <a:bodyPr>
            <a:spAutoFit/>
          </a:bodyPr>
          <a:lstStyle/>
          <a:p>
            <a:pPr algn="ctr"/>
            <a:r>
              <a:rPr lang="es-ES" sz="2400" b="0">
                <a:solidFill>
                  <a:schemeClr val="tx1"/>
                </a:solidFill>
                <a:cs typeface="Arial" charset="0"/>
              </a:rPr>
              <a:t>Indica el </a:t>
            </a:r>
            <a:r>
              <a:rPr lang="es-ES" sz="2400" b="0">
                <a:solidFill>
                  <a:srgbClr val="006600"/>
                </a:solidFill>
                <a:cs typeface="Arial" charset="0"/>
              </a:rPr>
              <a:t>número</a:t>
            </a:r>
            <a:r>
              <a:rPr lang="es-ES" sz="2400" b="0">
                <a:solidFill>
                  <a:schemeClr val="tx1"/>
                </a:solidFill>
                <a:cs typeface="Arial" charset="0"/>
              </a:rPr>
              <a:t> y </a:t>
            </a:r>
            <a:r>
              <a:rPr lang="es-ES" sz="2400" b="0">
                <a:solidFill>
                  <a:srgbClr val="006600"/>
                </a:solidFill>
                <a:cs typeface="Arial" charset="0"/>
              </a:rPr>
              <a:t>ancho</a:t>
            </a:r>
            <a:r>
              <a:rPr lang="es-ES" sz="2400" b="0">
                <a:solidFill>
                  <a:schemeClr val="tx1"/>
                </a:solidFill>
                <a:cs typeface="Arial" charset="0"/>
              </a:rPr>
              <a:t> de bandas que puede discriminar el sensor</a:t>
            </a:r>
          </a:p>
        </p:txBody>
      </p:sp>
      <p:sp>
        <p:nvSpPr>
          <p:cNvPr id="28680" name="7 CuadroTexto"/>
          <p:cNvSpPr txBox="1">
            <a:spLocks noChangeArrowheads="1"/>
          </p:cNvSpPr>
          <p:nvPr/>
        </p:nvSpPr>
        <p:spPr bwMode="auto">
          <a:xfrm>
            <a:off x="3048000" y="3500438"/>
            <a:ext cx="5715000" cy="366712"/>
          </a:xfrm>
          <a:prstGeom prst="rect">
            <a:avLst/>
          </a:prstGeom>
          <a:noFill/>
          <a:ln w="9525">
            <a:noFill/>
            <a:miter lim="800000"/>
            <a:headEnd/>
            <a:tailEnd/>
          </a:ln>
        </p:spPr>
        <p:txBody>
          <a:bodyPr>
            <a:spAutoFit/>
          </a:bodyPr>
          <a:lstStyle/>
          <a:p>
            <a:r>
              <a:rPr lang="es-ES" sz="1800" b="0">
                <a:solidFill>
                  <a:schemeClr val="tx1"/>
                </a:solidFill>
                <a:cs typeface="Arial" charset="0"/>
              </a:rPr>
              <a:t>Óptico hiperespectral: desde decenas hasta </a:t>
            </a:r>
            <a:r>
              <a:rPr lang="es-ES" sz="1800" b="0">
                <a:solidFill>
                  <a:srgbClr val="FF0000"/>
                </a:solidFill>
                <a:cs typeface="Arial" charset="0"/>
              </a:rPr>
              <a:t>cientos  </a:t>
            </a:r>
            <a:r>
              <a:rPr lang="es-ES" sz="1800" b="0">
                <a:solidFill>
                  <a:schemeClr val="tx1"/>
                </a:solidFill>
                <a:cs typeface="Arial" charset="0"/>
              </a:rPr>
              <a:t>       </a:t>
            </a:r>
          </a:p>
        </p:txBody>
      </p:sp>
      <p:grpSp>
        <p:nvGrpSpPr>
          <p:cNvPr id="223238" name="25 Grupo"/>
          <p:cNvGrpSpPr>
            <a:grpSpLocks/>
          </p:cNvGrpSpPr>
          <p:nvPr/>
        </p:nvGrpSpPr>
        <p:grpSpPr bwMode="auto">
          <a:xfrm>
            <a:off x="6400800" y="4191000"/>
            <a:ext cx="2362200" cy="2057400"/>
            <a:chOff x="6629400" y="4412456"/>
            <a:chExt cx="1995311" cy="1683544"/>
          </a:xfrm>
        </p:grpSpPr>
        <p:pic>
          <p:nvPicPr>
            <p:cNvPr id="223239" name="Picture 11"/>
            <p:cNvPicPr>
              <a:picLocks noChangeAspect="1" noChangeArrowheads="1"/>
            </p:cNvPicPr>
            <p:nvPr/>
          </p:nvPicPr>
          <p:blipFill>
            <a:blip r:embed="rId2"/>
            <a:srcRect l="39919" t="24001" r="45500" b="54128"/>
            <a:stretch>
              <a:fillRect/>
            </a:stretch>
          </p:blipFill>
          <p:spPr bwMode="auto">
            <a:xfrm>
              <a:off x="6629400" y="4412456"/>
              <a:ext cx="1995311" cy="1683544"/>
            </a:xfrm>
            <a:prstGeom prst="rect">
              <a:avLst/>
            </a:prstGeom>
            <a:noFill/>
            <a:ln w="28575">
              <a:solidFill>
                <a:schemeClr val="tx1"/>
              </a:solidFill>
              <a:miter lim="800000"/>
              <a:headEnd/>
              <a:tailEnd/>
            </a:ln>
          </p:spPr>
        </p:pic>
        <p:sp>
          <p:nvSpPr>
            <p:cNvPr id="223240" name="17 CuadroTexto"/>
            <p:cNvSpPr txBox="1">
              <a:spLocks noChangeArrowheads="1"/>
            </p:cNvSpPr>
            <p:nvPr/>
          </p:nvSpPr>
          <p:spPr bwMode="auto">
            <a:xfrm>
              <a:off x="6629400" y="5756953"/>
              <a:ext cx="914518" cy="275394"/>
            </a:xfrm>
            <a:prstGeom prst="rect">
              <a:avLst/>
            </a:prstGeom>
            <a:noFill/>
            <a:ln w="9525">
              <a:noFill/>
              <a:miter lim="800000"/>
              <a:headEnd/>
              <a:tailEnd/>
            </a:ln>
          </p:spPr>
          <p:txBody>
            <a:bodyPr>
              <a:spAutoFit/>
            </a:bodyPr>
            <a:lstStyle/>
            <a:p>
              <a:r>
                <a:rPr lang="es-ES" sz="1400">
                  <a:solidFill>
                    <a:srgbClr val="FFFF00"/>
                  </a:solidFill>
                  <a:cs typeface="Arial" charset="0"/>
                </a:rPr>
                <a:t>EO1-Al</a:t>
              </a:r>
              <a:r>
                <a:rPr lang="es-ES" sz="1600">
                  <a:solidFill>
                    <a:srgbClr val="FFFF00"/>
                  </a:solidFill>
                  <a:cs typeface="Arial" charset="0"/>
                </a:rPr>
                <a:t>i</a:t>
              </a:r>
              <a:endParaRPr lang="en-US" sz="1600">
                <a:solidFill>
                  <a:srgbClr val="FFFF00"/>
                </a:solidFill>
                <a:cs typeface="Arial" charset="0"/>
              </a:endParaRPr>
            </a:p>
          </p:txBody>
        </p:sp>
      </p:grpSp>
      <p:sp>
        <p:nvSpPr>
          <p:cNvPr id="223241" name="19 Rectángulo"/>
          <p:cNvSpPr>
            <a:spLocks noChangeArrowheads="1"/>
          </p:cNvSpPr>
          <p:nvPr/>
        </p:nvSpPr>
        <p:spPr bwMode="auto">
          <a:xfrm>
            <a:off x="152400" y="2590800"/>
            <a:ext cx="4572000" cy="366713"/>
          </a:xfrm>
          <a:prstGeom prst="rect">
            <a:avLst/>
          </a:prstGeom>
          <a:noFill/>
          <a:ln w="9525">
            <a:noFill/>
            <a:miter lim="800000"/>
            <a:headEnd/>
            <a:tailEnd/>
          </a:ln>
        </p:spPr>
        <p:txBody>
          <a:bodyPr>
            <a:spAutoFit/>
          </a:bodyPr>
          <a:lstStyle/>
          <a:p>
            <a:r>
              <a:rPr lang="es-ES" sz="1800" b="0">
                <a:solidFill>
                  <a:schemeClr val="tx1"/>
                </a:solidFill>
                <a:cs typeface="Arial" charset="0"/>
              </a:rPr>
              <a:t> Óptico pancromático : </a:t>
            </a:r>
            <a:r>
              <a:rPr lang="es-ES" sz="1800">
                <a:solidFill>
                  <a:srgbClr val="FF0000"/>
                </a:solidFill>
                <a:cs typeface="Arial" charset="0"/>
              </a:rPr>
              <a:t>1</a:t>
            </a:r>
            <a:r>
              <a:rPr lang="es-ES" sz="1800" b="0">
                <a:solidFill>
                  <a:schemeClr val="tx1"/>
                </a:solidFill>
                <a:cs typeface="Arial" charset="0"/>
              </a:rPr>
              <a:t> banda muy ancha</a:t>
            </a:r>
            <a:endParaRPr lang="en-US" sz="1800" b="0">
              <a:solidFill>
                <a:schemeClr val="tx1"/>
              </a:solidFill>
              <a:cs typeface="Arial" charset="0"/>
            </a:endParaRPr>
          </a:p>
        </p:txBody>
      </p:sp>
      <p:sp>
        <p:nvSpPr>
          <p:cNvPr id="223242" name="20 Rectángulo"/>
          <p:cNvSpPr>
            <a:spLocks noChangeArrowheads="1"/>
          </p:cNvSpPr>
          <p:nvPr/>
        </p:nvSpPr>
        <p:spPr bwMode="auto">
          <a:xfrm>
            <a:off x="1828800" y="3048000"/>
            <a:ext cx="6199188" cy="366713"/>
          </a:xfrm>
          <a:prstGeom prst="rect">
            <a:avLst/>
          </a:prstGeom>
          <a:noFill/>
          <a:ln w="9525">
            <a:noFill/>
            <a:miter lim="800000"/>
            <a:headEnd/>
            <a:tailEnd/>
          </a:ln>
        </p:spPr>
        <p:txBody>
          <a:bodyPr>
            <a:spAutoFit/>
          </a:bodyPr>
          <a:lstStyle/>
          <a:p>
            <a:r>
              <a:rPr lang="es-ES" sz="1800" b="0">
                <a:solidFill>
                  <a:schemeClr val="tx1"/>
                </a:solidFill>
                <a:cs typeface="Arial" charset="0"/>
              </a:rPr>
              <a:t>Óptico multiespectral:  desde </a:t>
            </a:r>
            <a:r>
              <a:rPr lang="es-ES" sz="1800">
                <a:solidFill>
                  <a:srgbClr val="FF0000"/>
                </a:solidFill>
                <a:cs typeface="Arial" charset="0"/>
              </a:rPr>
              <a:t>3 bandas </a:t>
            </a:r>
            <a:r>
              <a:rPr lang="es-ES" sz="1800" b="0">
                <a:solidFill>
                  <a:schemeClr val="tx1"/>
                </a:solidFill>
                <a:cs typeface="Arial" charset="0"/>
              </a:rPr>
              <a:t>  hasta  decenas</a:t>
            </a:r>
            <a:endParaRPr lang="en-US" sz="1800" b="0">
              <a:solidFill>
                <a:schemeClr val="tx1"/>
              </a:solidFill>
              <a:cs typeface="Arial" charset="0"/>
            </a:endParaRPr>
          </a:p>
        </p:txBody>
      </p:sp>
      <p:grpSp>
        <p:nvGrpSpPr>
          <p:cNvPr id="223243" name="24 Grupo"/>
          <p:cNvGrpSpPr>
            <a:grpSpLocks/>
          </p:cNvGrpSpPr>
          <p:nvPr/>
        </p:nvGrpSpPr>
        <p:grpSpPr bwMode="auto">
          <a:xfrm>
            <a:off x="3429000" y="4191000"/>
            <a:ext cx="2438400" cy="2038350"/>
            <a:chOff x="6781800" y="2057400"/>
            <a:chExt cx="1934293" cy="1543746"/>
          </a:xfrm>
        </p:grpSpPr>
        <p:pic>
          <p:nvPicPr>
            <p:cNvPr id="223244" name="21 Imagen" descr="Glaciares-Patagonia.jpg"/>
            <p:cNvPicPr>
              <a:picLocks noChangeAspect="1"/>
            </p:cNvPicPr>
            <p:nvPr/>
          </p:nvPicPr>
          <p:blipFill>
            <a:blip r:embed="rId3" cstate="print"/>
            <a:srcRect/>
            <a:stretch>
              <a:fillRect/>
            </a:stretch>
          </p:blipFill>
          <p:spPr bwMode="auto">
            <a:xfrm>
              <a:off x="6781800" y="2057400"/>
              <a:ext cx="1934293" cy="1543746"/>
            </a:xfrm>
            <a:prstGeom prst="rect">
              <a:avLst/>
            </a:prstGeom>
            <a:noFill/>
            <a:ln w="19050">
              <a:solidFill>
                <a:schemeClr val="tx1"/>
              </a:solidFill>
              <a:miter lim="800000"/>
              <a:headEnd/>
              <a:tailEnd/>
            </a:ln>
          </p:spPr>
        </p:pic>
        <p:sp>
          <p:nvSpPr>
            <p:cNvPr id="223245" name="16 CuadroTexto"/>
            <p:cNvSpPr txBox="1">
              <a:spLocks noChangeArrowheads="1"/>
            </p:cNvSpPr>
            <p:nvPr/>
          </p:nvSpPr>
          <p:spPr bwMode="auto">
            <a:xfrm>
              <a:off x="6781800" y="3276198"/>
              <a:ext cx="761880" cy="254818"/>
            </a:xfrm>
            <a:prstGeom prst="rect">
              <a:avLst/>
            </a:prstGeom>
            <a:noFill/>
            <a:ln w="19050">
              <a:noFill/>
              <a:miter lim="800000"/>
              <a:headEnd/>
              <a:tailEnd/>
            </a:ln>
          </p:spPr>
          <p:txBody>
            <a:bodyPr>
              <a:spAutoFit/>
            </a:bodyPr>
            <a:lstStyle/>
            <a:p>
              <a:r>
                <a:rPr lang="es-ES" sz="1600" b="0">
                  <a:solidFill>
                    <a:schemeClr val="bg1"/>
                  </a:solidFill>
                  <a:cs typeface="Arial" charset="0"/>
                </a:rPr>
                <a:t>Aster</a:t>
              </a:r>
              <a:endParaRPr lang="en-US" sz="1600" b="0">
                <a:solidFill>
                  <a:schemeClr val="bg1"/>
                </a:solidFill>
                <a:cs typeface="Arial" charset="0"/>
              </a:endParaRPr>
            </a:p>
          </p:txBody>
        </p:sp>
      </p:grpSp>
      <p:grpSp>
        <p:nvGrpSpPr>
          <p:cNvPr id="223246" name="28 Grupo"/>
          <p:cNvGrpSpPr>
            <a:grpSpLocks/>
          </p:cNvGrpSpPr>
          <p:nvPr/>
        </p:nvGrpSpPr>
        <p:grpSpPr bwMode="auto">
          <a:xfrm>
            <a:off x="457200" y="4116388"/>
            <a:ext cx="2438400" cy="2097087"/>
            <a:chOff x="2438398" y="2743200"/>
            <a:chExt cx="2309093" cy="1905000"/>
          </a:xfrm>
        </p:grpSpPr>
        <p:pic>
          <p:nvPicPr>
            <p:cNvPr id="223247" name="26 Imagen" descr="lampsat7pancro.jpg"/>
            <p:cNvPicPr>
              <a:picLocks noChangeAspect="1"/>
            </p:cNvPicPr>
            <p:nvPr/>
          </p:nvPicPr>
          <p:blipFill>
            <a:blip r:embed="rId4"/>
            <a:srcRect l="20848" t="39999" r="37508" b="23334"/>
            <a:stretch>
              <a:fillRect/>
            </a:stretch>
          </p:blipFill>
          <p:spPr bwMode="auto">
            <a:xfrm>
              <a:off x="2438400" y="2743200"/>
              <a:ext cx="2309091" cy="1905000"/>
            </a:xfrm>
            <a:prstGeom prst="rect">
              <a:avLst/>
            </a:prstGeom>
            <a:noFill/>
            <a:ln w="28575">
              <a:solidFill>
                <a:schemeClr val="tx1"/>
              </a:solidFill>
              <a:miter lim="800000"/>
              <a:headEnd/>
              <a:tailEnd/>
            </a:ln>
          </p:spPr>
        </p:pic>
        <p:sp>
          <p:nvSpPr>
            <p:cNvPr id="223248" name="27 CuadroTexto"/>
            <p:cNvSpPr txBox="1">
              <a:spLocks noChangeArrowheads="1"/>
            </p:cNvSpPr>
            <p:nvPr/>
          </p:nvSpPr>
          <p:spPr bwMode="auto">
            <a:xfrm>
              <a:off x="2438398" y="4343804"/>
              <a:ext cx="1468739" cy="276861"/>
            </a:xfrm>
            <a:prstGeom prst="rect">
              <a:avLst/>
            </a:prstGeom>
            <a:noFill/>
            <a:ln w="9525">
              <a:noFill/>
              <a:miter lim="800000"/>
              <a:headEnd/>
              <a:tailEnd/>
            </a:ln>
          </p:spPr>
          <p:txBody>
            <a:bodyPr>
              <a:spAutoFit/>
            </a:bodyPr>
            <a:lstStyle/>
            <a:p>
              <a:r>
                <a:rPr lang="es-ES" sz="1400">
                  <a:solidFill>
                    <a:schemeClr val="tx1"/>
                  </a:solidFill>
                  <a:cs typeface="Arial" charset="0"/>
                </a:rPr>
                <a:t>Landsat 7</a:t>
              </a:r>
              <a:endParaRPr lang="en-US" sz="1400">
                <a:solidFill>
                  <a:schemeClr val="tx1"/>
                </a:solidFill>
                <a:cs typeface="Arial" charset="0"/>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433388" y="1052513"/>
            <a:ext cx="8459787" cy="3563937"/>
          </a:xfrm>
          <a:prstGeom prst="rect">
            <a:avLst/>
          </a:prstGeom>
          <a:noFill/>
          <a:ln w="9525">
            <a:noFill/>
            <a:miter lim="800000"/>
            <a:headEnd/>
            <a:tailEnd/>
          </a:ln>
          <a:effectLst/>
        </p:spPr>
        <p:txBody>
          <a:bodyPr>
            <a:spAutoFit/>
          </a:bodyPr>
          <a:lstStyle/>
          <a:p>
            <a:r>
              <a:rPr lang="es-AR">
                <a:solidFill>
                  <a:srgbClr val="0000FF"/>
                </a:solidFill>
              </a:rPr>
              <a:t>4)- Resolución temporal:</a:t>
            </a:r>
          </a:p>
          <a:p>
            <a:endParaRPr lang="es-AR" b="0">
              <a:solidFill>
                <a:srgbClr val="0000FF"/>
              </a:solidFill>
            </a:endParaRPr>
          </a:p>
          <a:p>
            <a:endParaRPr lang="es-AR" b="0">
              <a:solidFill>
                <a:schemeClr val="hlink"/>
              </a:solidFill>
            </a:endParaRPr>
          </a:p>
          <a:p>
            <a:r>
              <a:rPr lang="es-AR" sz="2400" b="0"/>
              <a:t>Indica cual es la frecuencia de revisita del satélite, es</a:t>
            </a:r>
          </a:p>
          <a:p>
            <a:r>
              <a:rPr lang="es-AR" sz="2400" b="0"/>
              <a:t>decir, </a:t>
            </a:r>
            <a:r>
              <a:rPr lang="es-AR" sz="2400"/>
              <a:t>cuanto tiempo debe pasar para que el satélite pueda obtener una nueva una imagen sobre un área particular</a:t>
            </a:r>
            <a:r>
              <a:rPr lang="es-AR" sz="2400" b="0"/>
              <a:t>. </a:t>
            </a:r>
          </a:p>
          <a:p>
            <a:r>
              <a:rPr lang="es-AR" sz="2400" b="0"/>
              <a:t>Por ejemplo, el satélite LANDSAT pasa por el mismo punto de la Tierra cada 16 días.</a:t>
            </a:r>
          </a:p>
          <a:p>
            <a:pPr algn="just"/>
            <a:endParaRPr lang="es-AR" sz="2400" b="0">
              <a:solidFill>
                <a:schemeClr val="hlink"/>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32 CuadroTexto"/>
          <p:cNvSpPr txBox="1">
            <a:spLocks noChangeArrowheads="1"/>
          </p:cNvSpPr>
          <p:nvPr/>
        </p:nvSpPr>
        <p:spPr bwMode="auto">
          <a:xfrm>
            <a:off x="611188" y="1773238"/>
            <a:ext cx="8001000" cy="701675"/>
          </a:xfrm>
          <a:prstGeom prst="rect">
            <a:avLst/>
          </a:prstGeom>
          <a:noFill/>
          <a:ln w="9525">
            <a:noFill/>
            <a:miter lim="800000"/>
            <a:headEnd/>
            <a:tailEnd/>
          </a:ln>
        </p:spPr>
        <p:txBody>
          <a:bodyPr>
            <a:spAutoFit/>
          </a:bodyPr>
          <a:lstStyle/>
          <a:p>
            <a:pPr algn="ctr"/>
            <a:r>
              <a:rPr lang="es-ES_tradnl" sz="2000">
                <a:solidFill>
                  <a:schemeClr val="tx1"/>
                </a:solidFill>
                <a:cs typeface="Arial" charset="0"/>
              </a:rPr>
              <a:t>Es la </a:t>
            </a:r>
            <a:r>
              <a:rPr lang="es-ES_tradnl" sz="2000">
                <a:solidFill>
                  <a:srgbClr val="FF0000"/>
                </a:solidFill>
                <a:cs typeface="Arial" charset="0"/>
              </a:rPr>
              <a:t>frecuencia</a:t>
            </a:r>
            <a:r>
              <a:rPr lang="es-ES_tradnl" sz="2000">
                <a:solidFill>
                  <a:schemeClr val="tx1"/>
                </a:solidFill>
                <a:cs typeface="Arial" charset="0"/>
              </a:rPr>
              <a:t> de pasada del sensor sobre el mismo punto de la superficie de la tierra</a:t>
            </a:r>
            <a:endParaRPr lang="en-US" sz="2000">
              <a:solidFill>
                <a:schemeClr val="tx1"/>
              </a:solidFill>
              <a:cs typeface="Arial" charset="0"/>
            </a:endParaRPr>
          </a:p>
        </p:txBody>
      </p:sp>
      <p:pic>
        <p:nvPicPr>
          <p:cNvPr id="224261" name="7 Imagen" descr="reloj de arena 1.jpg"/>
          <p:cNvPicPr>
            <a:picLocks noChangeAspect="1"/>
          </p:cNvPicPr>
          <p:nvPr/>
        </p:nvPicPr>
        <p:blipFill>
          <a:blip r:embed="rId2"/>
          <a:srcRect b="6766"/>
          <a:stretch>
            <a:fillRect/>
          </a:stretch>
        </p:blipFill>
        <p:spPr bwMode="auto">
          <a:xfrm>
            <a:off x="7315200" y="4759325"/>
            <a:ext cx="963613" cy="1412875"/>
          </a:xfrm>
          <a:prstGeom prst="rect">
            <a:avLst/>
          </a:prstGeom>
          <a:noFill/>
          <a:ln w="9525">
            <a:noFill/>
            <a:miter lim="800000"/>
            <a:headEnd/>
            <a:tailEnd/>
          </a:ln>
        </p:spPr>
      </p:pic>
      <p:sp>
        <p:nvSpPr>
          <p:cNvPr id="9" name="8 CuadroTexto"/>
          <p:cNvSpPr txBox="1"/>
          <p:nvPr/>
        </p:nvSpPr>
        <p:spPr>
          <a:xfrm>
            <a:off x="2555875" y="2708275"/>
            <a:ext cx="4114800" cy="376238"/>
          </a:xfrm>
          <a:prstGeom prst="rect">
            <a:avLst/>
          </a:prstGeom>
          <a:noFill/>
          <a:ln>
            <a:solidFill>
              <a:schemeClr val="accent1">
                <a:lumMod val="75000"/>
              </a:schemeClr>
            </a:solidFill>
          </a:ln>
        </p:spPr>
        <p:txBody>
          <a:bodyPr>
            <a:spAutoFit/>
          </a:bodyPr>
          <a:lstStyle/>
          <a:p>
            <a:r>
              <a:rPr lang="es-ES" sz="1800" b="0">
                <a:solidFill>
                  <a:schemeClr val="tx1"/>
                </a:solidFill>
                <a:cs typeface="Arial" charset="0"/>
              </a:rPr>
              <a:t>Satélites meteorológicos: 30 minutos</a:t>
            </a:r>
            <a:endParaRPr lang="en-US" sz="1800" b="0">
              <a:solidFill>
                <a:schemeClr val="tx1"/>
              </a:solidFill>
              <a:cs typeface="Arial" charset="0"/>
            </a:endParaRPr>
          </a:p>
        </p:txBody>
      </p:sp>
      <p:sp>
        <p:nvSpPr>
          <p:cNvPr id="10" name="9 CuadroTexto"/>
          <p:cNvSpPr txBox="1"/>
          <p:nvPr/>
        </p:nvSpPr>
        <p:spPr>
          <a:xfrm>
            <a:off x="3124200" y="3505200"/>
            <a:ext cx="5562600" cy="376238"/>
          </a:xfrm>
          <a:prstGeom prst="rect">
            <a:avLst/>
          </a:prstGeom>
          <a:noFill/>
          <a:ln>
            <a:solidFill>
              <a:schemeClr val="accent1">
                <a:lumMod val="75000"/>
              </a:schemeClr>
            </a:solidFill>
          </a:ln>
        </p:spPr>
        <p:txBody>
          <a:bodyPr>
            <a:spAutoFit/>
          </a:bodyPr>
          <a:lstStyle/>
          <a:p>
            <a:r>
              <a:rPr lang="es-ES" sz="1800" b="0">
                <a:solidFill>
                  <a:schemeClr val="tx1"/>
                </a:solidFill>
                <a:cs typeface="Arial" charset="0"/>
              </a:rPr>
              <a:t>Satélites de observación de la tierra: hasta 31 días </a:t>
            </a:r>
            <a:endParaRPr lang="en-US" sz="1800" b="0">
              <a:solidFill>
                <a:schemeClr val="tx1"/>
              </a:solidFill>
              <a:cs typeface="Arial" charset="0"/>
            </a:endParaRPr>
          </a:p>
        </p:txBody>
      </p:sp>
      <p:pic>
        <p:nvPicPr>
          <p:cNvPr id="224264" name="Picture 13"/>
          <p:cNvPicPr>
            <a:picLocks noChangeAspect="1" noChangeArrowheads="1"/>
          </p:cNvPicPr>
          <p:nvPr/>
        </p:nvPicPr>
        <p:blipFill>
          <a:blip r:embed="rId3"/>
          <a:srcRect l="13000" t="48889" r="78999" b="26222"/>
          <a:stretch>
            <a:fillRect/>
          </a:stretch>
        </p:blipFill>
        <p:spPr bwMode="auto">
          <a:xfrm>
            <a:off x="762000" y="2514600"/>
            <a:ext cx="1676400" cy="2933700"/>
          </a:xfrm>
          <a:prstGeom prst="rect">
            <a:avLst/>
          </a:prstGeom>
          <a:noFill/>
          <a:ln w="28575">
            <a:solidFill>
              <a:schemeClr val="tx1"/>
            </a:solidFill>
            <a:miter lim="800000"/>
            <a:headEnd/>
            <a:tailEnd/>
          </a:ln>
        </p:spPr>
      </p:pic>
      <p:pic>
        <p:nvPicPr>
          <p:cNvPr id="224266" name="13 Imagen" descr="ers 2.jpg"/>
          <p:cNvPicPr>
            <a:picLocks noChangeAspect="1"/>
          </p:cNvPicPr>
          <p:nvPr/>
        </p:nvPicPr>
        <p:blipFill>
          <a:blip r:embed="rId4"/>
          <a:srcRect/>
          <a:stretch>
            <a:fillRect/>
          </a:stretch>
        </p:blipFill>
        <p:spPr bwMode="auto">
          <a:xfrm>
            <a:off x="3200400" y="3962400"/>
            <a:ext cx="2133600" cy="2236788"/>
          </a:xfrm>
          <a:prstGeom prst="rect">
            <a:avLst/>
          </a:prstGeom>
          <a:noFill/>
          <a:ln w="28575">
            <a:solidFill>
              <a:schemeClr val="tx1"/>
            </a:solidFill>
            <a:miter lim="800000"/>
            <a:headEnd/>
            <a:tailEnd/>
          </a:ln>
        </p:spPr>
      </p:pic>
      <p:sp>
        <p:nvSpPr>
          <p:cNvPr id="224267" name="14 CuadroTexto"/>
          <p:cNvSpPr txBox="1">
            <a:spLocks noChangeArrowheads="1"/>
          </p:cNvSpPr>
          <p:nvPr/>
        </p:nvSpPr>
        <p:spPr bwMode="auto">
          <a:xfrm>
            <a:off x="685800" y="5486400"/>
            <a:ext cx="914400" cy="304800"/>
          </a:xfrm>
          <a:prstGeom prst="rect">
            <a:avLst/>
          </a:prstGeom>
          <a:noFill/>
          <a:ln w="9525">
            <a:noFill/>
            <a:miter lim="800000"/>
            <a:headEnd/>
            <a:tailEnd/>
          </a:ln>
        </p:spPr>
        <p:txBody>
          <a:bodyPr>
            <a:spAutoFit/>
          </a:bodyPr>
          <a:lstStyle/>
          <a:p>
            <a:r>
              <a:rPr lang="es-ES" sz="1400" b="0">
                <a:solidFill>
                  <a:schemeClr val="tx1"/>
                </a:solidFill>
                <a:cs typeface="Arial" charset="0"/>
              </a:rPr>
              <a:t>AVHRR</a:t>
            </a:r>
            <a:endParaRPr lang="en-US" sz="1400" b="0">
              <a:solidFill>
                <a:schemeClr val="tx1"/>
              </a:solidFill>
              <a:cs typeface="Arial" charset="0"/>
            </a:endParaRPr>
          </a:p>
        </p:txBody>
      </p:sp>
      <p:sp>
        <p:nvSpPr>
          <p:cNvPr id="224268" name="15 CuadroTexto"/>
          <p:cNvSpPr txBox="1">
            <a:spLocks noChangeArrowheads="1"/>
          </p:cNvSpPr>
          <p:nvPr/>
        </p:nvSpPr>
        <p:spPr bwMode="auto">
          <a:xfrm>
            <a:off x="2667000" y="6016625"/>
            <a:ext cx="609600" cy="304800"/>
          </a:xfrm>
          <a:prstGeom prst="rect">
            <a:avLst/>
          </a:prstGeom>
          <a:noFill/>
          <a:ln w="9525">
            <a:noFill/>
            <a:miter lim="800000"/>
            <a:headEnd/>
            <a:tailEnd/>
          </a:ln>
        </p:spPr>
        <p:txBody>
          <a:bodyPr>
            <a:spAutoFit/>
          </a:bodyPr>
          <a:lstStyle/>
          <a:p>
            <a:r>
              <a:rPr lang="es-ES" sz="1400" b="0">
                <a:solidFill>
                  <a:schemeClr val="tx1"/>
                </a:solidFill>
                <a:cs typeface="Arial" charset="0"/>
              </a:rPr>
              <a:t>ERS</a:t>
            </a:r>
            <a:endParaRPr lang="en-US" sz="1400" b="0">
              <a:solidFill>
                <a:schemeClr val="tx1"/>
              </a:solidFill>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22" name="Group 6"/>
          <p:cNvGrpSpPr>
            <a:grpSpLocks/>
          </p:cNvGrpSpPr>
          <p:nvPr/>
        </p:nvGrpSpPr>
        <p:grpSpPr bwMode="auto">
          <a:xfrm>
            <a:off x="539750" y="2924175"/>
            <a:ext cx="7991475" cy="3817938"/>
            <a:chOff x="0" y="4284"/>
            <a:chExt cx="5760" cy="653"/>
          </a:xfrm>
        </p:grpSpPr>
        <p:sp>
          <p:nvSpPr>
            <p:cNvPr id="162818" name="Rectangle 2"/>
            <p:cNvSpPr>
              <a:spLocks noChangeArrowheads="1"/>
            </p:cNvSpPr>
            <p:nvPr/>
          </p:nvSpPr>
          <p:spPr bwMode="auto">
            <a:xfrm>
              <a:off x="0" y="4284"/>
              <a:ext cx="0" cy="0"/>
            </a:xfrm>
            <a:prstGeom prst="rect">
              <a:avLst/>
            </a:prstGeom>
            <a:noFill/>
            <a:ln w="9525">
              <a:noFill/>
              <a:miter lim="800000"/>
              <a:headEnd/>
              <a:tailEnd/>
            </a:ln>
            <a:effectLst/>
          </p:spPr>
          <p:txBody>
            <a:bodyPr>
              <a:spAutoFit/>
            </a:bodyPr>
            <a:lstStyle/>
            <a:p>
              <a:endParaRPr lang="es-AR"/>
            </a:p>
          </p:txBody>
        </p:sp>
        <p:grpSp>
          <p:nvGrpSpPr>
            <p:cNvPr id="162821" name="Group 5"/>
            <p:cNvGrpSpPr>
              <a:grpSpLocks/>
            </p:cNvGrpSpPr>
            <p:nvPr/>
          </p:nvGrpSpPr>
          <p:grpSpPr bwMode="auto">
            <a:xfrm>
              <a:off x="0" y="4284"/>
              <a:ext cx="5760" cy="653"/>
              <a:chOff x="0" y="4284"/>
              <a:chExt cx="5760" cy="653"/>
            </a:xfrm>
          </p:grpSpPr>
          <p:sp>
            <p:nvSpPr>
              <p:cNvPr id="162820" name="Rectangle 4"/>
              <p:cNvSpPr>
                <a:spLocks noChangeArrowheads="1"/>
              </p:cNvSpPr>
              <p:nvPr/>
            </p:nvSpPr>
            <p:spPr bwMode="auto">
              <a:xfrm>
                <a:off x="0" y="4284"/>
                <a:ext cx="5760" cy="653"/>
              </a:xfrm>
              <a:prstGeom prst="rect">
                <a:avLst/>
              </a:prstGeom>
              <a:solidFill>
                <a:srgbClr val="FFFFFF"/>
              </a:solidFill>
              <a:ln w="9525">
                <a:noFill/>
                <a:miter lim="800000"/>
                <a:headEnd/>
                <a:tailEnd/>
              </a:ln>
              <a:effectLst/>
            </p:spPr>
            <p:txBody>
              <a:bodyPr/>
              <a:lstStyle/>
              <a:p>
                <a:endParaRPr lang="es-AR"/>
              </a:p>
            </p:txBody>
          </p:sp>
          <p:sp>
            <p:nvSpPr>
              <p:cNvPr id="162819" name="Rectangle 3"/>
              <p:cNvSpPr>
                <a:spLocks noChangeArrowheads="1"/>
              </p:cNvSpPr>
              <p:nvPr/>
            </p:nvSpPr>
            <p:spPr bwMode="auto">
              <a:xfrm>
                <a:off x="0" y="4284"/>
                <a:ext cx="5760" cy="653"/>
              </a:xfrm>
              <a:prstGeom prst="rect">
                <a:avLst/>
              </a:prstGeom>
              <a:solidFill>
                <a:srgbClr val="FFFFFF"/>
              </a:solidFill>
              <a:ln w="9525">
                <a:noFill/>
                <a:miter lim="800000"/>
                <a:headEnd/>
                <a:tailEnd/>
              </a:ln>
              <a:effectLst/>
            </p:spPr>
            <p:txBody>
              <a:bodyPr/>
              <a:lstStyle/>
              <a:p>
                <a:r>
                  <a:rPr lang="es-AR" sz="1400" dirty="0" err="1"/>
                  <a:t>Landsat</a:t>
                </a:r>
                <a:r>
                  <a:rPr lang="es-AR" sz="1400" dirty="0"/>
                  <a:t> 1: </a:t>
                </a:r>
                <a:r>
                  <a:rPr lang="es-AR" sz="1400" dirty="0" err="1"/>
                  <a:t>July</a:t>
                </a:r>
                <a:r>
                  <a:rPr lang="es-AR" sz="1400" dirty="0"/>
                  <a:t> 23, 1972 - </a:t>
                </a:r>
                <a:r>
                  <a:rPr lang="es-AR" sz="1400" dirty="0" err="1"/>
                  <a:t>January</a:t>
                </a:r>
                <a:r>
                  <a:rPr lang="es-AR" sz="1400" dirty="0"/>
                  <a:t> 6, 1978</a:t>
                </a:r>
                <a:endParaRPr lang="en-US" sz="1400" dirty="0"/>
              </a:p>
              <a:p>
                <a:r>
                  <a:rPr lang="en-US" sz="1400" dirty="0" err="1"/>
                  <a:t>Landsat</a:t>
                </a:r>
                <a:r>
                  <a:rPr lang="en-US" sz="1400" dirty="0"/>
                  <a:t> 2: January 22, 1975 - July 27 1983</a:t>
                </a:r>
                <a:br>
                  <a:rPr lang="en-US" sz="1400" dirty="0"/>
                </a:br>
                <a:r>
                  <a:rPr lang="en-US" sz="1400" dirty="0"/>
                  <a:t>(Removed from operations February 25, 1982; placed in standby mode March 31, 1983)</a:t>
                </a:r>
              </a:p>
              <a:p>
                <a:r>
                  <a:rPr lang="en-US" sz="1400" dirty="0" err="1"/>
                  <a:t>Landsat</a:t>
                </a:r>
                <a:r>
                  <a:rPr lang="en-US" sz="1400" dirty="0"/>
                  <a:t> 3: March 5, 1978 - September 7, 1983</a:t>
                </a:r>
                <a:br>
                  <a:rPr lang="en-US" sz="1400" dirty="0"/>
                </a:br>
                <a:r>
                  <a:rPr lang="en-US" sz="1400" dirty="0"/>
                  <a:t>(Placed in standby mode March 31, 1983)</a:t>
                </a:r>
              </a:p>
              <a:p>
                <a:r>
                  <a:rPr lang="en-US" sz="1400" dirty="0" err="1"/>
                  <a:t>Landsat</a:t>
                </a:r>
                <a:r>
                  <a:rPr lang="en-US" sz="1400" dirty="0"/>
                  <a:t> 4: July 16, 1982 - December 14, 1993 </a:t>
                </a:r>
                <a:br>
                  <a:rPr lang="en-US" sz="1400" dirty="0"/>
                </a:br>
                <a:r>
                  <a:rPr lang="en-US" sz="1400" dirty="0"/>
                  <a:t>(Decommissioned June 15, 2001)</a:t>
                </a:r>
                <a:endParaRPr lang="es-AR" sz="1400" dirty="0"/>
              </a:p>
              <a:p>
                <a:r>
                  <a:rPr lang="en-US" sz="1400" dirty="0" err="1"/>
                  <a:t>Landsat</a:t>
                </a:r>
                <a:r>
                  <a:rPr lang="en-US" sz="1400" dirty="0"/>
                  <a:t> 5: </a:t>
                </a:r>
                <a:r>
                  <a:rPr lang="en-US" sz="1400" b="0" dirty="0"/>
                  <a:t>March 1, 1984 – January 2013</a:t>
                </a:r>
                <a:endParaRPr lang="es-AR" sz="1400" dirty="0"/>
              </a:p>
              <a:p>
                <a:r>
                  <a:rPr lang="en-US" sz="1400" dirty="0"/>
                  <a:t>Decommissioned June 5, 2013</a:t>
                </a:r>
                <a:endParaRPr lang="es-AR" sz="1400" dirty="0"/>
              </a:p>
              <a:p>
                <a:r>
                  <a:rPr lang="en-US" sz="1400" dirty="0" err="1"/>
                  <a:t>Landsat</a:t>
                </a:r>
                <a:r>
                  <a:rPr lang="en-US" sz="1400" dirty="0"/>
                  <a:t> 6: </a:t>
                </a:r>
                <a:r>
                  <a:rPr lang="en-US" sz="1400" b="0" dirty="0"/>
                  <a:t>October 5, 1993 (did not achieve orbit)</a:t>
                </a:r>
                <a:endParaRPr lang="es-AR" sz="1400" dirty="0"/>
              </a:p>
              <a:p>
                <a:r>
                  <a:rPr lang="es-AR" sz="1400" dirty="0" err="1"/>
                  <a:t>Landsat</a:t>
                </a:r>
                <a:r>
                  <a:rPr lang="es-AR" sz="1400" dirty="0"/>
                  <a:t> 7: </a:t>
                </a:r>
                <a:r>
                  <a:rPr lang="es-AR" sz="1400" dirty="0" err="1"/>
                  <a:t>April</a:t>
                </a:r>
                <a:r>
                  <a:rPr lang="es-AR" sz="1400" dirty="0"/>
                  <a:t> 15, 1999 a Mayo 2003 y desde 2003 – presente sin el </a:t>
                </a:r>
                <a:r>
                  <a:rPr lang="es-AR" sz="1400" dirty="0" err="1"/>
                  <a:t>Scan</a:t>
                </a:r>
                <a:r>
                  <a:rPr lang="es-AR" sz="1400" dirty="0"/>
                  <a:t> Line Corrector (SLC-off: faltan datos al alejarse del centro de la imagen)</a:t>
                </a:r>
              </a:p>
              <a:p>
                <a:r>
                  <a:rPr lang="en-US" sz="1400" dirty="0" err="1"/>
                  <a:t>Landsat</a:t>
                </a:r>
                <a:r>
                  <a:rPr lang="en-US" sz="1400" dirty="0"/>
                  <a:t> 8: February 11, </a:t>
                </a:r>
                <a:r>
                  <a:rPr lang="en-US" sz="1400" dirty="0" smtClean="0"/>
                  <a:t>2013</a:t>
                </a:r>
              </a:p>
              <a:p>
                <a:r>
                  <a:rPr lang="en-US" sz="1400" dirty="0" err="1" smtClean="0"/>
                  <a:t>Landsat</a:t>
                </a:r>
                <a:r>
                  <a:rPr lang="en-US" sz="1400" dirty="0" smtClean="0"/>
                  <a:t> 9: </a:t>
                </a:r>
                <a:r>
                  <a:rPr lang="en-US" sz="1400" dirty="0" err="1" smtClean="0"/>
                  <a:t>Programado</a:t>
                </a:r>
                <a:r>
                  <a:rPr lang="en-US" sz="1400" dirty="0" smtClean="0"/>
                  <a:t> </a:t>
                </a:r>
                <a:r>
                  <a:rPr lang="en-US" sz="1400" dirty="0" err="1" smtClean="0"/>
                  <a:t>para</a:t>
                </a:r>
                <a:r>
                  <a:rPr lang="en-US" sz="1400" dirty="0" smtClean="0"/>
                  <a:t> el 2020</a:t>
                </a:r>
                <a:endParaRPr lang="es-AR" sz="1400" dirty="0"/>
              </a:p>
              <a:p>
                <a:endParaRPr lang="es-AR" sz="1400" dirty="0">
                  <a:solidFill>
                    <a:schemeClr val="tx1"/>
                  </a:solidFill>
                </a:endParaRPr>
              </a:p>
              <a:p>
                <a:r>
                  <a:rPr lang="es-AR" sz="1400" dirty="0">
                    <a:solidFill>
                      <a:schemeClr val="tx1"/>
                    </a:solidFill>
                  </a:rPr>
                  <a:t>Orbita </a:t>
                </a:r>
                <a:r>
                  <a:rPr lang="es-AR" sz="1400" dirty="0" err="1">
                    <a:solidFill>
                      <a:schemeClr val="tx1"/>
                    </a:solidFill>
                  </a:rPr>
                  <a:t>heliosíncrona</a:t>
                </a:r>
                <a:r>
                  <a:rPr lang="es-AR" sz="1400" dirty="0">
                    <a:solidFill>
                      <a:schemeClr val="tx1"/>
                    </a:solidFill>
                  </a:rPr>
                  <a:t>: Altura: 917 km (1-3); 705 km (4-5-7). </a:t>
                </a:r>
                <a:br>
                  <a:rPr lang="es-AR" sz="1400" dirty="0">
                    <a:solidFill>
                      <a:schemeClr val="tx1"/>
                    </a:solidFill>
                  </a:rPr>
                </a:br>
                <a:r>
                  <a:rPr lang="es-AR" sz="1400" dirty="0">
                    <a:solidFill>
                      <a:schemeClr val="tx1"/>
                    </a:solidFill>
                  </a:rPr>
                  <a:t>Ciclo: 18 días (1-3); 16 días (4-5-7). </a:t>
                </a:r>
              </a:p>
            </p:txBody>
          </p:sp>
        </p:grpSp>
      </p:grpSp>
      <p:sp>
        <p:nvSpPr>
          <p:cNvPr id="162823" name="Text Box 7"/>
          <p:cNvSpPr txBox="1">
            <a:spLocks noChangeArrowheads="1"/>
          </p:cNvSpPr>
          <p:nvPr/>
        </p:nvSpPr>
        <p:spPr bwMode="auto">
          <a:xfrm>
            <a:off x="2857488" y="214290"/>
            <a:ext cx="3594105" cy="519112"/>
          </a:xfrm>
          <a:prstGeom prst="rect">
            <a:avLst/>
          </a:prstGeom>
          <a:noFill/>
          <a:ln w="9525">
            <a:noFill/>
            <a:miter lim="800000"/>
            <a:headEnd/>
            <a:tailEnd/>
          </a:ln>
          <a:effectLst/>
        </p:spPr>
        <p:txBody>
          <a:bodyPr wrap="square">
            <a:spAutoFit/>
          </a:bodyPr>
          <a:lstStyle/>
          <a:p>
            <a:r>
              <a:rPr lang="es-ES" dirty="0"/>
              <a:t>PROGRAMA LANDSAT</a:t>
            </a:r>
          </a:p>
        </p:txBody>
      </p:sp>
      <p:pic>
        <p:nvPicPr>
          <p:cNvPr id="162826" name="Imagen 1" descr="Landsat Missions Timeline"/>
          <p:cNvPicPr>
            <a:picLocks noChangeAspect="1" noChangeArrowheads="1"/>
          </p:cNvPicPr>
          <p:nvPr/>
        </p:nvPicPr>
        <p:blipFill>
          <a:blip r:embed="rId2"/>
          <a:srcRect/>
          <a:stretch>
            <a:fillRect/>
          </a:stretch>
        </p:blipFill>
        <p:spPr bwMode="auto">
          <a:xfrm>
            <a:off x="468313" y="765175"/>
            <a:ext cx="8280400" cy="2117725"/>
          </a:xfrm>
          <a:prstGeom prst="rect">
            <a:avLst/>
          </a:prstGeom>
          <a:noFill/>
          <a:ln w="9525">
            <a:noFill/>
            <a:miter lim="800000"/>
            <a:headEnd/>
            <a:tailEnd/>
          </a:ln>
        </p:spPr>
      </p:pic>
      <p:sp>
        <p:nvSpPr>
          <p:cNvPr id="162827" name="Text Box 11"/>
          <p:cNvSpPr txBox="1">
            <a:spLocks noChangeArrowheads="1"/>
          </p:cNvSpPr>
          <p:nvPr/>
        </p:nvSpPr>
        <p:spPr bwMode="auto">
          <a:xfrm>
            <a:off x="4479925" y="6456363"/>
            <a:ext cx="4029075" cy="304800"/>
          </a:xfrm>
          <a:prstGeom prst="rect">
            <a:avLst/>
          </a:prstGeom>
          <a:noFill/>
          <a:ln w="9525">
            <a:noFill/>
            <a:miter lim="800000"/>
            <a:headEnd/>
            <a:tailEnd/>
          </a:ln>
          <a:effectLst/>
        </p:spPr>
        <p:txBody>
          <a:bodyPr wrap="none">
            <a:spAutoFit/>
          </a:bodyPr>
          <a:lstStyle/>
          <a:p>
            <a:r>
              <a:rPr lang="es-AR" sz="1400" dirty="0">
                <a:solidFill>
                  <a:schemeClr val="tx1"/>
                </a:solidFill>
              </a:rPr>
              <a:t>http://landsat.usgs.gov/about_mission_history.php</a:t>
            </a:r>
            <a:endParaRPr lang="es-ES" sz="1400"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Text Box 4"/>
          <p:cNvSpPr txBox="1">
            <a:spLocks noChangeArrowheads="1"/>
          </p:cNvSpPr>
          <p:nvPr/>
        </p:nvSpPr>
        <p:spPr bwMode="auto">
          <a:xfrm>
            <a:off x="755650" y="692150"/>
            <a:ext cx="3956050" cy="519113"/>
          </a:xfrm>
          <a:prstGeom prst="rect">
            <a:avLst/>
          </a:prstGeom>
          <a:noFill/>
          <a:ln w="9525">
            <a:noFill/>
            <a:miter lim="800000"/>
            <a:headEnd/>
            <a:tailEnd/>
          </a:ln>
          <a:effectLst/>
        </p:spPr>
        <p:txBody>
          <a:bodyPr wrap="none">
            <a:spAutoFit/>
          </a:bodyPr>
          <a:lstStyle/>
          <a:p>
            <a:r>
              <a:rPr lang="es-ES" i="1">
                <a:solidFill>
                  <a:schemeClr val="tx1"/>
                </a:solidFill>
                <a:latin typeface="Curlz MT" pitchFamily="82" charset="0"/>
                <a:cs typeface="Arial" charset="0"/>
              </a:rPr>
              <a:t>¿Qué es una imagen digital?</a:t>
            </a:r>
          </a:p>
        </p:txBody>
      </p:sp>
      <p:grpSp>
        <p:nvGrpSpPr>
          <p:cNvPr id="215045" name="Group 5"/>
          <p:cNvGrpSpPr>
            <a:grpSpLocks/>
          </p:cNvGrpSpPr>
          <p:nvPr/>
        </p:nvGrpSpPr>
        <p:grpSpPr bwMode="auto">
          <a:xfrm>
            <a:off x="611188" y="1268413"/>
            <a:ext cx="7993062" cy="4976812"/>
            <a:chOff x="521" y="527"/>
            <a:chExt cx="4309" cy="2908"/>
          </a:xfrm>
        </p:grpSpPr>
        <p:pic>
          <p:nvPicPr>
            <p:cNvPr id="215046" name="Picture 6" descr="percepcionR3"/>
            <p:cNvPicPr>
              <a:picLocks noChangeAspect="1" noChangeArrowheads="1"/>
            </p:cNvPicPr>
            <p:nvPr/>
          </p:nvPicPr>
          <p:blipFill>
            <a:blip r:embed="rId2"/>
            <a:srcRect/>
            <a:stretch>
              <a:fillRect/>
            </a:stretch>
          </p:blipFill>
          <p:spPr bwMode="auto">
            <a:xfrm>
              <a:off x="521" y="527"/>
              <a:ext cx="4309" cy="2908"/>
            </a:xfrm>
            <a:prstGeom prst="rect">
              <a:avLst/>
            </a:prstGeom>
            <a:noFill/>
          </p:spPr>
        </p:pic>
        <p:pic>
          <p:nvPicPr>
            <p:cNvPr id="215047" name="Picture 7" descr="fig10cp35"/>
            <p:cNvPicPr>
              <a:picLocks noChangeAspect="1" noChangeArrowheads="1"/>
            </p:cNvPicPr>
            <p:nvPr/>
          </p:nvPicPr>
          <p:blipFill>
            <a:blip r:embed="rId3"/>
            <a:srcRect/>
            <a:stretch>
              <a:fillRect/>
            </a:stretch>
          </p:blipFill>
          <p:spPr bwMode="auto">
            <a:xfrm>
              <a:off x="703" y="2251"/>
              <a:ext cx="1088" cy="1088"/>
            </a:xfrm>
            <a:prstGeom prst="rect">
              <a:avLst/>
            </a:prstGeom>
            <a:noFill/>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8" name="Picture 4" descr="Imagen1"/>
          <p:cNvPicPr>
            <a:picLocks noChangeAspect="1" noChangeArrowheads="1"/>
          </p:cNvPicPr>
          <p:nvPr/>
        </p:nvPicPr>
        <p:blipFill>
          <a:blip r:embed="rId2">
            <a:grayscl/>
          </a:blip>
          <a:srcRect/>
          <a:stretch>
            <a:fillRect/>
          </a:stretch>
        </p:blipFill>
        <p:spPr bwMode="auto">
          <a:xfrm>
            <a:off x="611188" y="260350"/>
            <a:ext cx="7488237" cy="5432425"/>
          </a:xfrm>
          <a:prstGeom prst="rect">
            <a:avLst/>
          </a:prstGeom>
          <a:noFill/>
        </p:spPr>
      </p:pic>
      <p:sp>
        <p:nvSpPr>
          <p:cNvPr id="216069" name="Text Box 5"/>
          <p:cNvSpPr txBox="1">
            <a:spLocks noChangeArrowheads="1"/>
          </p:cNvSpPr>
          <p:nvPr/>
        </p:nvSpPr>
        <p:spPr bwMode="auto">
          <a:xfrm>
            <a:off x="611188" y="5602288"/>
            <a:ext cx="6778625" cy="581025"/>
          </a:xfrm>
          <a:prstGeom prst="rect">
            <a:avLst/>
          </a:prstGeom>
          <a:noFill/>
          <a:ln w="9525">
            <a:noFill/>
            <a:miter lim="800000"/>
            <a:headEnd/>
            <a:tailEnd/>
          </a:ln>
          <a:effectLst/>
        </p:spPr>
        <p:txBody>
          <a:bodyPr wrap="none">
            <a:spAutoFit/>
          </a:bodyPr>
          <a:lstStyle/>
          <a:p>
            <a:r>
              <a:rPr lang="es-ES" sz="1600" b="0">
                <a:solidFill>
                  <a:schemeClr val="tx1"/>
                </a:solidFill>
                <a:cs typeface="Arial" charset="0"/>
              </a:rPr>
              <a:t>Cada uno de los sensores capta distintos valores de energía para el mismo pixel,</a:t>
            </a:r>
          </a:p>
          <a:p>
            <a:r>
              <a:rPr lang="es-ES" sz="1600" b="0">
                <a:solidFill>
                  <a:schemeClr val="tx1"/>
                </a:solidFill>
                <a:cs typeface="Arial" charset="0"/>
              </a:rPr>
              <a:t> generando una banda distinta del mismo lugar geográfico.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descr="a"/>
          <p:cNvPicPr>
            <a:picLocks noGrp="1" noChangeAspect="1" noChangeArrowheads="1"/>
          </p:cNvPicPr>
          <p:nvPr/>
        </p:nvPicPr>
        <p:blipFill>
          <a:blip r:embed="rId2"/>
          <a:srcRect/>
          <a:stretch>
            <a:fillRect/>
          </a:stretch>
        </p:blipFill>
        <p:spPr bwMode="auto">
          <a:xfrm>
            <a:off x="468313" y="381000"/>
            <a:ext cx="8218487" cy="6499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2251075" y="361950"/>
            <a:ext cx="5059363" cy="822325"/>
          </a:xfrm>
          <a:prstGeom prst="rect">
            <a:avLst/>
          </a:prstGeom>
          <a:noFill/>
          <a:ln w="9525">
            <a:noFill/>
            <a:miter lim="800000"/>
            <a:headEnd/>
            <a:tailEnd/>
          </a:ln>
          <a:effectLst/>
        </p:spPr>
        <p:txBody>
          <a:bodyPr wrap="none">
            <a:spAutoFit/>
          </a:bodyPr>
          <a:lstStyle/>
          <a:p>
            <a:pPr algn="ctr"/>
            <a:r>
              <a:rPr lang="es-AR" sz="2400"/>
              <a:t>Ejemplo de las 4 resoluciones para </a:t>
            </a:r>
          </a:p>
          <a:p>
            <a:pPr algn="ctr"/>
            <a:r>
              <a:rPr lang="es-AR" sz="2400"/>
              <a:t>Un pixel de la  </a:t>
            </a:r>
            <a:r>
              <a:rPr lang="es-AR" sz="2400">
                <a:solidFill>
                  <a:srgbClr val="0000FF"/>
                </a:solidFill>
              </a:rPr>
              <a:t>Banda 2</a:t>
            </a:r>
            <a:r>
              <a:rPr lang="es-AR" sz="2400"/>
              <a:t> del Landsat TM</a:t>
            </a:r>
          </a:p>
        </p:txBody>
      </p:sp>
      <p:pic>
        <p:nvPicPr>
          <p:cNvPr id="135172" name="Picture 4"/>
          <p:cNvPicPr>
            <a:picLocks noChangeAspect="1" noChangeArrowheads="1"/>
          </p:cNvPicPr>
          <p:nvPr/>
        </p:nvPicPr>
        <p:blipFill>
          <a:blip r:embed="rId2"/>
          <a:srcRect/>
          <a:stretch>
            <a:fillRect/>
          </a:stretch>
        </p:blipFill>
        <p:spPr bwMode="auto">
          <a:xfrm>
            <a:off x="1835150" y="1341438"/>
            <a:ext cx="5353050" cy="4943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1323975" y="723900"/>
            <a:ext cx="6280150" cy="3994150"/>
          </a:xfrm>
          <a:prstGeom prst="rect">
            <a:avLst/>
          </a:prstGeom>
          <a:noFill/>
          <a:ln w="9525">
            <a:noFill/>
            <a:miter lim="800000"/>
            <a:headEnd/>
            <a:tailEnd/>
          </a:ln>
          <a:effectLst/>
        </p:spPr>
        <p:txBody>
          <a:bodyPr wrap="none">
            <a:spAutoFit/>
          </a:bodyPr>
          <a:lstStyle/>
          <a:p>
            <a:pPr algn="ctr"/>
            <a:r>
              <a:rPr lang="es-ES_tradnl" sz="3200" b="0"/>
              <a:t>Resolución espacial </a:t>
            </a:r>
            <a:r>
              <a:rPr lang="es-ES_tradnl" sz="4800" b="0">
                <a:cs typeface="Arial" charset="0"/>
              </a:rPr>
              <a:t>≠ </a:t>
            </a:r>
            <a:r>
              <a:rPr lang="es-ES_tradnl" sz="3200" b="0">
                <a:cs typeface="Arial" charset="0"/>
              </a:rPr>
              <a:t>Escala</a:t>
            </a:r>
          </a:p>
          <a:p>
            <a:pPr algn="ctr"/>
            <a:endParaRPr lang="es-ES_tradnl" sz="3200" b="0"/>
          </a:p>
          <a:p>
            <a:pPr algn="ctr"/>
            <a:endParaRPr lang="es-ES_tradnl" sz="3200" b="0">
              <a:solidFill>
                <a:srgbClr val="FF9900"/>
              </a:solidFill>
            </a:endParaRPr>
          </a:p>
          <a:p>
            <a:pPr algn="ctr"/>
            <a:endParaRPr lang="es-ES_tradnl" sz="3200" b="0">
              <a:solidFill>
                <a:srgbClr val="FF9900"/>
              </a:solidFill>
            </a:endParaRPr>
          </a:p>
          <a:p>
            <a:pPr algn="ctr"/>
            <a:r>
              <a:rPr lang="es-ES_tradnl" b="0">
                <a:solidFill>
                  <a:schemeClr val="tx1"/>
                </a:solidFill>
              </a:rPr>
              <a:t>Una imagen siempre tiene la misma </a:t>
            </a:r>
          </a:p>
          <a:p>
            <a:pPr algn="ctr"/>
            <a:r>
              <a:rPr lang="es-ES_tradnl"/>
              <a:t>resolución espacial</a:t>
            </a:r>
          </a:p>
          <a:p>
            <a:pPr algn="ctr"/>
            <a:r>
              <a:rPr lang="es-ES_tradnl" b="0">
                <a:solidFill>
                  <a:schemeClr val="tx1"/>
                </a:solidFill>
              </a:rPr>
              <a:t>pero puede ser representada a diferentes </a:t>
            </a:r>
          </a:p>
          <a:p>
            <a:pPr algn="ctr"/>
            <a:r>
              <a:rPr lang="es-ES_tradnl"/>
              <a:t>escalas</a:t>
            </a:r>
          </a:p>
        </p:txBody>
      </p:sp>
      <p:sp>
        <p:nvSpPr>
          <p:cNvPr id="136195" name="AutoShape 3"/>
          <p:cNvSpPr>
            <a:spLocks noChangeArrowheads="1"/>
          </p:cNvSpPr>
          <p:nvPr/>
        </p:nvSpPr>
        <p:spPr bwMode="auto">
          <a:xfrm>
            <a:off x="539750" y="476250"/>
            <a:ext cx="863600" cy="863600"/>
          </a:xfrm>
          <a:prstGeom prst="curvedRightArrow">
            <a:avLst>
              <a:gd name="adj1" fmla="val 20000"/>
              <a:gd name="adj2" fmla="val 40000"/>
              <a:gd name="adj3" fmla="val 33333"/>
            </a:avLst>
          </a:prstGeom>
          <a:solidFill>
            <a:srgbClr val="FF0000"/>
          </a:solidFill>
          <a:ln w="9525">
            <a:solidFill>
              <a:schemeClr val="tx1"/>
            </a:solidFill>
            <a:miter lim="800000"/>
            <a:headEnd/>
            <a:tailEnd/>
          </a:ln>
          <a:effectLst/>
        </p:spPr>
        <p:txBody>
          <a:bodyPr wrap="none" anchor="ctr"/>
          <a:lstStyle/>
          <a:p>
            <a:endParaRPr lang="es-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4" name="Object 1028"/>
          <p:cNvGraphicFramePr>
            <a:graphicFrameLocks noChangeAspect="1"/>
          </p:cNvGraphicFramePr>
          <p:nvPr/>
        </p:nvGraphicFramePr>
        <p:xfrm>
          <a:off x="395288" y="620713"/>
          <a:ext cx="4972050" cy="3067050"/>
        </p:xfrm>
        <a:graphic>
          <a:graphicData uri="http://schemas.openxmlformats.org/presentationml/2006/ole">
            <p:oleObj spid="_x0000_s148484" name="Bitmap Image" r:id="rId3" imgW="4971429" imgH="3067478" progId="Paint.Picture">
              <p:embed/>
            </p:oleObj>
          </a:graphicData>
        </a:graphic>
      </p:graphicFrame>
      <p:graphicFrame>
        <p:nvGraphicFramePr>
          <p:cNvPr id="148485" name="Object 1029"/>
          <p:cNvGraphicFramePr>
            <a:graphicFrameLocks noChangeAspect="1"/>
          </p:cNvGraphicFramePr>
          <p:nvPr/>
        </p:nvGraphicFramePr>
        <p:xfrm>
          <a:off x="358775" y="3951288"/>
          <a:ext cx="8461375" cy="2430462"/>
        </p:xfrm>
        <a:graphic>
          <a:graphicData uri="http://schemas.openxmlformats.org/presentationml/2006/ole">
            <p:oleObj spid="_x0000_s148485" name="Bitmap Image" r:id="rId4" imgW="6066667" imgH="1743318" progId="Paint.Picture">
              <p:embed/>
            </p:oleObj>
          </a:graphicData>
        </a:graphic>
      </p:graphicFrame>
      <p:sp>
        <p:nvSpPr>
          <p:cNvPr id="137220" name="Text Box 4"/>
          <p:cNvSpPr txBox="1">
            <a:spLocks noChangeArrowheads="1"/>
          </p:cNvSpPr>
          <p:nvPr/>
        </p:nvSpPr>
        <p:spPr bwMode="auto">
          <a:xfrm>
            <a:off x="827088" y="4327525"/>
            <a:ext cx="792162" cy="396875"/>
          </a:xfrm>
          <a:prstGeom prst="rect">
            <a:avLst/>
          </a:prstGeom>
          <a:noFill/>
          <a:ln w="9525">
            <a:noFill/>
            <a:miter lim="800000"/>
            <a:headEnd/>
            <a:tailEnd/>
          </a:ln>
          <a:effectLst/>
        </p:spPr>
        <p:txBody>
          <a:bodyPr>
            <a:spAutoFit/>
          </a:bodyPr>
          <a:lstStyle/>
          <a:p>
            <a:pPr>
              <a:spcBef>
                <a:spcPct val="50000"/>
              </a:spcBef>
            </a:pPr>
            <a:r>
              <a:rPr lang="en-GB" sz="2000" b="0">
                <a:solidFill>
                  <a:srgbClr val="FF3300"/>
                </a:solidFill>
              </a:rPr>
              <a:t>200</a:t>
            </a:r>
          </a:p>
        </p:txBody>
      </p:sp>
      <p:sp>
        <p:nvSpPr>
          <p:cNvPr id="137221" name="Text Box 5"/>
          <p:cNvSpPr txBox="1">
            <a:spLocks noChangeArrowheads="1"/>
          </p:cNvSpPr>
          <p:nvPr/>
        </p:nvSpPr>
        <p:spPr bwMode="auto">
          <a:xfrm>
            <a:off x="1887538" y="4368800"/>
            <a:ext cx="441325" cy="396875"/>
          </a:xfrm>
          <a:prstGeom prst="rect">
            <a:avLst/>
          </a:prstGeom>
          <a:noFill/>
          <a:ln w="9525">
            <a:noFill/>
            <a:miter lim="800000"/>
            <a:headEnd/>
            <a:tailEnd/>
          </a:ln>
          <a:effectLst/>
        </p:spPr>
        <p:txBody>
          <a:bodyPr wrap="none">
            <a:spAutoFit/>
          </a:bodyPr>
          <a:lstStyle/>
          <a:p>
            <a:r>
              <a:rPr lang="en-GB" sz="2000" b="0">
                <a:solidFill>
                  <a:srgbClr val="FF3300"/>
                </a:solidFill>
              </a:rPr>
              <a:t>90</a:t>
            </a:r>
          </a:p>
        </p:txBody>
      </p:sp>
      <p:sp>
        <p:nvSpPr>
          <p:cNvPr id="137222" name="Text Box 6"/>
          <p:cNvSpPr txBox="1">
            <a:spLocks noChangeArrowheads="1"/>
          </p:cNvSpPr>
          <p:nvPr/>
        </p:nvSpPr>
        <p:spPr bwMode="auto">
          <a:xfrm>
            <a:off x="879475" y="5232400"/>
            <a:ext cx="569913" cy="396875"/>
          </a:xfrm>
          <a:prstGeom prst="rect">
            <a:avLst/>
          </a:prstGeom>
          <a:noFill/>
          <a:ln w="9525">
            <a:noFill/>
            <a:miter lim="800000"/>
            <a:headEnd/>
            <a:tailEnd/>
          </a:ln>
          <a:effectLst/>
        </p:spPr>
        <p:txBody>
          <a:bodyPr wrap="none">
            <a:spAutoFit/>
          </a:bodyPr>
          <a:lstStyle/>
          <a:p>
            <a:r>
              <a:rPr lang="en-GB" sz="2000" b="0">
                <a:solidFill>
                  <a:srgbClr val="FF3300"/>
                </a:solidFill>
              </a:rPr>
              <a:t>115</a:t>
            </a:r>
          </a:p>
        </p:txBody>
      </p:sp>
      <p:sp>
        <p:nvSpPr>
          <p:cNvPr id="137223" name="Text Box 7"/>
          <p:cNvSpPr txBox="1">
            <a:spLocks noChangeArrowheads="1"/>
          </p:cNvSpPr>
          <p:nvPr/>
        </p:nvSpPr>
        <p:spPr bwMode="auto">
          <a:xfrm>
            <a:off x="1887538" y="5232400"/>
            <a:ext cx="441325" cy="396875"/>
          </a:xfrm>
          <a:prstGeom prst="rect">
            <a:avLst/>
          </a:prstGeom>
          <a:noFill/>
          <a:ln w="9525">
            <a:noFill/>
            <a:miter lim="800000"/>
            <a:headEnd/>
            <a:tailEnd/>
          </a:ln>
          <a:effectLst/>
        </p:spPr>
        <p:txBody>
          <a:bodyPr wrap="none">
            <a:spAutoFit/>
          </a:bodyPr>
          <a:lstStyle/>
          <a:p>
            <a:r>
              <a:rPr lang="en-GB" sz="2000" b="0">
                <a:solidFill>
                  <a:srgbClr val="FF3300"/>
                </a:solidFill>
              </a:rPr>
              <a:t>70</a:t>
            </a:r>
          </a:p>
        </p:txBody>
      </p:sp>
      <p:sp>
        <p:nvSpPr>
          <p:cNvPr id="137224" name="Text Box 8"/>
          <p:cNvSpPr txBox="1">
            <a:spLocks noChangeArrowheads="1"/>
          </p:cNvSpPr>
          <p:nvPr/>
        </p:nvSpPr>
        <p:spPr bwMode="auto">
          <a:xfrm>
            <a:off x="3543300" y="5016500"/>
            <a:ext cx="569913" cy="396875"/>
          </a:xfrm>
          <a:prstGeom prst="rect">
            <a:avLst/>
          </a:prstGeom>
          <a:noFill/>
          <a:ln w="9525">
            <a:noFill/>
            <a:miter lim="800000"/>
            <a:headEnd/>
            <a:tailEnd/>
          </a:ln>
          <a:effectLst/>
        </p:spPr>
        <p:txBody>
          <a:bodyPr wrap="none">
            <a:spAutoFit/>
          </a:bodyPr>
          <a:lstStyle/>
          <a:p>
            <a:r>
              <a:rPr lang="en-GB" sz="2000" b="0">
                <a:solidFill>
                  <a:srgbClr val="FF3300"/>
                </a:solidFill>
              </a:rPr>
              <a:t>160</a:t>
            </a:r>
          </a:p>
        </p:txBody>
      </p:sp>
      <p:sp>
        <p:nvSpPr>
          <p:cNvPr id="137225" name="Text Box 9"/>
          <p:cNvSpPr txBox="1">
            <a:spLocks noChangeArrowheads="1"/>
          </p:cNvSpPr>
          <p:nvPr/>
        </p:nvSpPr>
        <p:spPr bwMode="auto">
          <a:xfrm>
            <a:off x="4067175" y="5022850"/>
            <a:ext cx="441325" cy="396875"/>
          </a:xfrm>
          <a:prstGeom prst="rect">
            <a:avLst/>
          </a:prstGeom>
          <a:noFill/>
          <a:ln w="9525">
            <a:noFill/>
            <a:miter lim="800000"/>
            <a:headEnd/>
            <a:tailEnd/>
          </a:ln>
          <a:effectLst/>
        </p:spPr>
        <p:txBody>
          <a:bodyPr wrap="none">
            <a:spAutoFit/>
          </a:bodyPr>
          <a:lstStyle/>
          <a:p>
            <a:r>
              <a:rPr lang="en-GB" sz="2000" b="0">
                <a:solidFill>
                  <a:srgbClr val="FF3300"/>
                </a:solidFill>
              </a:rPr>
              <a:t>60</a:t>
            </a:r>
          </a:p>
        </p:txBody>
      </p:sp>
      <p:sp>
        <p:nvSpPr>
          <p:cNvPr id="137226" name="Text Box 10"/>
          <p:cNvSpPr txBox="1">
            <a:spLocks noChangeArrowheads="1"/>
          </p:cNvSpPr>
          <p:nvPr/>
        </p:nvSpPr>
        <p:spPr bwMode="auto">
          <a:xfrm>
            <a:off x="3471863" y="5521325"/>
            <a:ext cx="441325" cy="396875"/>
          </a:xfrm>
          <a:prstGeom prst="rect">
            <a:avLst/>
          </a:prstGeom>
          <a:noFill/>
          <a:ln w="9525">
            <a:noFill/>
            <a:miter lim="800000"/>
            <a:headEnd/>
            <a:tailEnd/>
          </a:ln>
          <a:effectLst/>
        </p:spPr>
        <p:txBody>
          <a:bodyPr wrap="none">
            <a:spAutoFit/>
          </a:bodyPr>
          <a:lstStyle/>
          <a:p>
            <a:r>
              <a:rPr lang="en-GB" sz="2000" b="0">
                <a:solidFill>
                  <a:srgbClr val="FF3300"/>
                </a:solidFill>
              </a:rPr>
              <a:t>95</a:t>
            </a:r>
          </a:p>
        </p:txBody>
      </p:sp>
      <p:sp>
        <p:nvSpPr>
          <p:cNvPr id="137227" name="Text Box 11"/>
          <p:cNvSpPr txBox="1">
            <a:spLocks noChangeArrowheads="1"/>
          </p:cNvSpPr>
          <p:nvPr/>
        </p:nvSpPr>
        <p:spPr bwMode="auto">
          <a:xfrm>
            <a:off x="3995738" y="5562600"/>
            <a:ext cx="569912" cy="396875"/>
          </a:xfrm>
          <a:prstGeom prst="rect">
            <a:avLst/>
          </a:prstGeom>
          <a:noFill/>
          <a:ln w="9525">
            <a:noFill/>
            <a:miter lim="800000"/>
            <a:headEnd/>
            <a:tailEnd/>
          </a:ln>
          <a:effectLst/>
        </p:spPr>
        <p:txBody>
          <a:bodyPr wrap="none">
            <a:spAutoFit/>
          </a:bodyPr>
          <a:lstStyle/>
          <a:p>
            <a:r>
              <a:rPr lang="en-GB" sz="2000" b="0">
                <a:solidFill>
                  <a:srgbClr val="FF3300"/>
                </a:solidFill>
              </a:rPr>
              <a:t>100</a:t>
            </a:r>
          </a:p>
        </p:txBody>
      </p:sp>
      <p:sp>
        <p:nvSpPr>
          <p:cNvPr id="137228" name="Text Box 12"/>
          <p:cNvSpPr txBox="1">
            <a:spLocks noChangeArrowheads="1"/>
          </p:cNvSpPr>
          <p:nvPr/>
        </p:nvSpPr>
        <p:spPr bwMode="auto">
          <a:xfrm>
            <a:off x="6732588" y="5021263"/>
            <a:ext cx="493712" cy="336550"/>
          </a:xfrm>
          <a:prstGeom prst="rect">
            <a:avLst/>
          </a:prstGeom>
          <a:noFill/>
          <a:ln w="9525">
            <a:noFill/>
            <a:miter lim="800000"/>
            <a:headEnd/>
            <a:tailEnd/>
          </a:ln>
          <a:effectLst/>
        </p:spPr>
        <p:txBody>
          <a:bodyPr wrap="none">
            <a:spAutoFit/>
          </a:bodyPr>
          <a:lstStyle/>
          <a:p>
            <a:r>
              <a:rPr lang="en-GB" sz="1600" b="0">
                <a:solidFill>
                  <a:srgbClr val="FF3300"/>
                </a:solidFill>
              </a:rPr>
              <a:t>200</a:t>
            </a:r>
          </a:p>
        </p:txBody>
      </p:sp>
      <p:sp>
        <p:nvSpPr>
          <p:cNvPr id="137229" name="Text Box 13"/>
          <p:cNvSpPr txBox="1">
            <a:spLocks noChangeArrowheads="1"/>
          </p:cNvSpPr>
          <p:nvPr/>
        </p:nvSpPr>
        <p:spPr bwMode="auto">
          <a:xfrm>
            <a:off x="7164388" y="5021263"/>
            <a:ext cx="493712" cy="336550"/>
          </a:xfrm>
          <a:prstGeom prst="rect">
            <a:avLst/>
          </a:prstGeom>
          <a:noFill/>
          <a:ln w="9525">
            <a:noFill/>
            <a:miter lim="800000"/>
            <a:headEnd/>
            <a:tailEnd/>
          </a:ln>
          <a:effectLst/>
        </p:spPr>
        <p:txBody>
          <a:bodyPr wrap="none">
            <a:spAutoFit/>
          </a:bodyPr>
          <a:lstStyle/>
          <a:p>
            <a:r>
              <a:rPr lang="en-GB" sz="1600" b="0">
                <a:solidFill>
                  <a:srgbClr val="FF3300"/>
                </a:solidFill>
              </a:rPr>
              <a:t>110</a:t>
            </a:r>
          </a:p>
        </p:txBody>
      </p:sp>
      <p:sp>
        <p:nvSpPr>
          <p:cNvPr id="137230" name="Text Box 14"/>
          <p:cNvSpPr txBox="1">
            <a:spLocks noChangeArrowheads="1"/>
          </p:cNvSpPr>
          <p:nvPr/>
        </p:nvSpPr>
        <p:spPr bwMode="auto">
          <a:xfrm>
            <a:off x="6784975" y="5260975"/>
            <a:ext cx="390525" cy="336550"/>
          </a:xfrm>
          <a:prstGeom prst="rect">
            <a:avLst/>
          </a:prstGeom>
          <a:noFill/>
          <a:ln w="9525">
            <a:noFill/>
            <a:miter lim="800000"/>
            <a:headEnd/>
            <a:tailEnd/>
          </a:ln>
          <a:effectLst/>
        </p:spPr>
        <p:txBody>
          <a:bodyPr wrap="none">
            <a:spAutoFit/>
          </a:bodyPr>
          <a:lstStyle/>
          <a:p>
            <a:r>
              <a:rPr lang="en-GB" sz="1600" b="0">
                <a:solidFill>
                  <a:srgbClr val="FF3300"/>
                </a:solidFill>
              </a:rPr>
              <a:t>85</a:t>
            </a:r>
          </a:p>
        </p:txBody>
      </p:sp>
      <p:sp>
        <p:nvSpPr>
          <p:cNvPr id="137231" name="Text Box 15"/>
          <p:cNvSpPr txBox="1">
            <a:spLocks noChangeArrowheads="1"/>
          </p:cNvSpPr>
          <p:nvPr/>
        </p:nvSpPr>
        <p:spPr bwMode="auto">
          <a:xfrm>
            <a:off x="7164388" y="5260975"/>
            <a:ext cx="493712" cy="336550"/>
          </a:xfrm>
          <a:prstGeom prst="rect">
            <a:avLst/>
          </a:prstGeom>
          <a:noFill/>
          <a:ln w="9525">
            <a:noFill/>
            <a:miter lim="800000"/>
            <a:headEnd/>
            <a:tailEnd/>
          </a:ln>
          <a:effectLst/>
        </p:spPr>
        <p:txBody>
          <a:bodyPr wrap="none">
            <a:spAutoFit/>
          </a:bodyPr>
          <a:lstStyle/>
          <a:p>
            <a:r>
              <a:rPr lang="en-GB" sz="1600" b="0">
                <a:solidFill>
                  <a:srgbClr val="FF3300"/>
                </a:solidFill>
              </a:rPr>
              <a:t>150</a:t>
            </a:r>
          </a:p>
        </p:txBody>
      </p:sp>
      <p:sp>
        <p:nvSpPr>
          <p:cNvPr id="137232" name="Text Box 16"/>
          <p:cNvSpPr txBox="1">
            <a:spLocks noChangeArrowheads="1"/>
          </p:cNvSpPr>
          <p:nvPr/>
        </p:nvSpPr>
        <p:spPr bwMode="auto">
          <a:xfrm>
            <a:off x="488950" y="103188"/>
            <a:ext cx="7219950" cy="457200"/>
          </a:xfrm>
          <a:prstGeom prst="rect">
            <a:avLst/>
          </a:prstGeom>
          <a:noFill/>
          <a:ln w="9525">
            <a:noFill/>
            <a:miter lim="800000"/>
            <a:headEnd/>
            <a:tailEnd/>
          </a:ln>
          <a:effectLst/>
        </p:spPr>
        <p:txBody>
          <a:bodyPr wrap="none">
            <a:spAutoFit/>
          </a:bodyPr>
          <a:lstStyle/>
          <a:p>
            <a:r>
              <a:rPr lang="es-AR" sz="2000"/>
              <a:t>Efecto de la Resolución Espacial en la se</a:t>
            </a:r>
            <a:r>
              <a:rPr lang="es-AR" sz="2000">
                <a:cs typeface="Arial" charset="0"/>
              </a:rPr>
              <a:t>ñal recogida por el sensor</a:t>
            </a:r>
            <a:r>
              <a:rPr lang="es-AR" sz="2400">
                <a:solidFill>
                  <a:srgbClr val="FF9900"/>
                </a:solidFill>
              </a:rPr>
              <a:t>  </a:t>
            </a:r>
          </a:p>
        </p:txBody>
      </p:sp>
      <p:sp>
        <p:nvSpPr>
          <p:cNvPr id="137233" name="Text Box 17"/>
          <p:cNvSpPr txBox="1">
            <a:spLocks noChangeArrowheads="1"/>
          </p:cNvSpPr>
          <p:nvPr/>
        </p:nvSpPr>
        <p:spPr bwMode="auto">
          <a:xfrm>
            <a:off x="6591300" y="6384925"/>
            <a:ext cx="2198688" cy="396875"/>
          </a:xfrm>
          <a:prstGeom prst="rect">
            <a:avLst/>
          </a:prstGeom>
          <a:noFill/>
          <a:ln w="9525">
            <a:noFill/>
            <a:miter lim="800000"/>
            <a:headEnd/>
            <a:tailEnd/>
          </a:ln>
          <a:effectLst/>
        </p:spPr>
        <p:txBody>
          <a:bodyPr wrap="none">
            <a:spAutoFit/>
          </a:bodyPr>
          <a:lstStyle/>
          <a:p>
            <a:r>
              <a:rPr lang="es-AR" sz="2000" b="0">
                <a:solidFill>
                  <a:schemeClr val="tx1"/>
                </a:solidFill>
              </a:rPr>
              <a:t>Valores Hipotéticos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7" name="Picture 13" descr="07digitalremotesensingpartb04"/>
          <p:cNvPicPr>
            <a:picLocks noChangeAspect="1" noChangeArrowheads="1"/>
          </p:cNvPicPr>
          <p:nvPr/>
        </p:nvPicPr>
        <p:blipFill>
          <a:blip r:embed="rId2"/>
          <a:srcRect/>
          <a:stretch>
            <a:fillRect/>
          </a:stretch>
        </p:blipFill>
        <p:spPr bwMode="auto">
          <a:xfrm>
            <a:off x="1295400" y="914400"/>
            <a:ext cx="6048375" cy="5719763"/>
          </a:xfrm>
          <a:prstGeom prst="rect">
            <a:avLst/>
          </a:prstGeom>
          <a:noFill/>
        </p:spPr>
      </p:pic>
      <p:sp>
        <p:nvSpPr>
          <p:cNvPr id="139279" name="Text Box 15"/>
          <p:cNvSpPr txBox="1">
            <a:spLocks noChangeArrowheads="1"/>
          </p:cNvSpPr>
          <p:nvPr/>
        </p:nvSpPr>
        <p:spPr bwMode="auto">
          <a:xfrm>
            <a:off x="1371600" y="325438"/>
            <a:ext cx="4932363" cy="519112"/>
          </a:xfrm>
          <a:prstGeom prst="rect">
            <a:avLst/>
          </a:prstGeom>
          <a:noFill/>
          <a:ln w="9525">
            <a:noFill/>
            <a:miter lim="800000"/>
            <a:headEnd/>
            <a:tailEnd/>
          </a:ln>
          <a:effectLst/>
        </p:spPr>
        <p:txBody>
          <a:bodyPr wrap="none">
            <a:spAutoFit/>
          </a:bodyPr>
          <a:lstStyle/>
          <a:p>
            <a:r>
              <a:rPr lang="es-ES"/>
              <a:t>Ejemplos de Resolución espacial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07digitalremotesensingpartb06"/>
          <p:cNvPicPr>
            <a:picLocks noChangeAspect="1" noChangeArrowheads="1"/>
          </p:cNvPicPr>
          <p:nvPr/>
        </p:nvPicPr>
        <p:blipFill>
          <a:blip r:embed="rId2"/>
          <a:srcRect/>
          <a:stretch>
            <a:fillRect/>
          </a:stretch>
        </p:blipFill>
        <p:spPr bwMode="auto">
          <a:xfrm>
            <a:off x="1943100" y="649288"/>
            <a:ext cx="5076825" cy="60928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07950" y="1628775"/>
            <a:ext cx="8964613" cy="4984750"/>
          </a:xfrm>
          <a:prstGeom prst="rect">
            <a:avLst/>
          </a:prstGeom>
          <a:noFill/>
          <a:ln w="9525">
            <a:noFill/>
            <a:miter lim="800000"/>
            <a:headEnd/>
            <a:tailEnd/>
          </a:ln>
          <a:effectLst/>
        </p:spPr>
        <p:txBody>
          <a:bodyPr>
            <a:spAutoFit/>
          </a:bodyPr>
          <a:lstStyle/>
          <a:p>
            <a:r>
              <a:rPr lang="es-ES" sz="1400">
                <a:solidFill>
                  <a:schemeClr val="tx1"/>
                </a:solidFill>
              </a:rPr>
              <a:t>Banda 1:</a:t>
            </a:r>
            <a:r>
              <a:rPr lang="es-ES" sz="1400"/>
              <a:t> ( 0,45 a 0,52 micrones - </a:t>
            </a:r>
            <a:r>
              <a:rPr lang="es-ES" sz="1400">
                <a:solidFill>
                  <a:schemeClr val="tx1"/>
                </a:solidFill>
              </a:rPr>
              <a:t>azul</a:t>
            </a:r>
            <a:r>
              <a:rPr lang="es-ES" sz="1400"/>
              <a:t> -) Diseñada para penetración en cuerpos de agua, es útil para el mapeo de costas, para diferenciar entre suelo y vegetación y para clasificar distint</a:t>
            </a:r>
            <a:r>
              <a:rPr lang="en-US" sz="1400"/>
              <a:t>a</a:t>
            </a:r>
            <a:r>
              <a:rPr lang="es-ES" sz="1400"/>
              <a:t>s cub</a:t>
            </a:r>
            <a:r>
              <a:rPr lang="en-US" sz="1400"/>
              <a:t>iertas</a:t>
            </a:r>
            <a:r>
              <a:rPr lang="es-ES" sz="1400"/>
              <a:t> boscos</a:t>
            </a:r>
            <a:r>
              <a:rPr lang="en-US" sz="1400"/>
              <a:t>a</a:t>
            </a:r>
            <a:r>
              <a:rPr lang="es-ES" sz="1400"/>
              <a:t>s, por ejemplo coníferas y latifoliadas. También es útil para diferenciar los diferentes tipos de rocas presentes en la superficie terrestre.</a:t>
            </a:r>
            <a:endParaRPr lang="en-US" sz="1400"/>
          </a:p>
          <a:p>
            <a:endParaRPr lang="es-ES" sz="1400"/>
          </a:p>
          <a:p>
            <a:r>
              <a:rPr lang="es-ES" sz="1400">
                <a:solidFill>
                  <a:schemeClr val="tx1"/>
                </a:solidFill>
              </a:rPr>
              <a:t>Banda 2:</a:t>
            </a:r>
            <a:r>
              <a:rPr lang="es-ES" sz="1400"/>
              <a:t> (0,52 a 0,60 micrones - </a:t>
            </a:r>
            <a:r>
              <a:rPr lang="es-ES" sz="1400">
                <a:solidFill>
                  <a:schemeClr val="tx1"/>
                </a:solidFill>
              </a:rPr>
              <a:t>verde</a:t>
            </a:r>
            <a:r>
              <a:rPr lang="es-ES" sz="1400"/>
              <a:t> -) Especialmente diseñada para evaluar el vigor de la vegetación sana, midiendo su pico de reflectancia (o radiancia) verde. También es útil para diferenciar tipos de rocas y, al igual que la banda 1, para detectar la presencia o no de limonita.</a:t>
            </a:r>
          </a:p>
          <a:p>
            <a:endParaRPr lang="en-US" sz="1400"/>
          </a:p>
          <a:p>
            <a:r>
              <a:rPr lang="es-ES" sz="1400">
                <a:solidFill>
                  <a:schemeClr val="tx1"/>
                </a:solidFill>
              </a:rPr>
              <a:t>Banda 3:</a:t>
            </a:r>
            <a:r>
              <a:rPr lang="es-ES" sz="1400"/>
              <a:t> (0,63 a 0,69 micrones - </a:t>
            </a:r>
            <a:r>
              <a:rPr lang="es-ES" sz="1400">
                <a:solidFill>
                  <a:schemeClr val="tx1"/>
                </a:solidFill>
              </a:rPr>
              <a:t>rojo </a:t>
            </a:r>
            <a:r>
              <a:rPr lang="es-ES" sz="1400"/>
              <a:t>-) Es una banda de absorción de clorofila, muy útil para la clasificación de la cubierta vegetal. También sirve en la diferenciación de las distintas rocas y para detectar limonita.</a:t>
            </a:r>
            <a:endParaRPr lang="en-US" sz="1400"/>
          </a:p>
          <a:p>
            <a:endParaRPr lang="es-ES" sz="1400"/>
          </a:p>
          <a:p>
            <a:r>
              <a:rPr lang="es-ES" sz="1400">
                <a:solidFill>
                  <a:schemeClr val="tx1"/>
                </a:solidFill>
              </a:rPr>
              <a:t>Banda 4:</a:t>
            </a:r>
            <a:r>
              <a:rPr lang="es-ES" sz="1400"/>
              <a:t> (0,76 a 0,90 micrones - </a:t>
            </a:r>
            <a:r>
              <a:rPr lang="es-ES" sz="1400">
                <a:solidFill>
                  <a:schemeClr val="tx1"/>
                </a:solidFill>
              </a:rPr>
              <a:t>infrarrojo cercano</a:t>
            </a:r>
            <a:r>
              <a:rPr lang="es-ES" sz="1400"/>
              <a:t> -) Es útil para determinar el contenido de biomasa, para la delimitación de cuerpos de agua y para la clasificación de las rocas.</a:t>
            </a:r>
            <a:endParaRPr lang="en-US" sz="1400"/>
          </a:p>
          <a:p>
            <a:endParaRPr lang="en-US" sz="1400"/>
          </a:p>
          <a:p>
            <a:r>
              <a:rPr lang="es-ES" sz="1400">
                <a:solidFill>
                  <a:schemeClr val="tx1"/>
                </a:solidFill>
              </a:rPr>
              <a:t>Banda 5:</a:t>
            </a:r>
            <a:r>
              <a:rPr lang="es-ES" sz="1400"/>
              <a:t> (1,55 a 1,75 micrones - </a:t>
            </a:r>
            <a:r>
              <a:rPr lang="es-ES" sz="1400">
                <a:solidFill>
                  <a:schemeClr val="tx1"/>
                </a:solidFill>
              </a:rPr>
              <a:t>infrarrojo medio</a:t>
            </a:r>
            <a:r>
              <a:rPr lang="es-ES" sz="1400"/>
              <a:t> -) Indicativa del contenido de humedad de la vegetación y del suelo. También sirve para discriminar entre nieve y nubes.</a:t>
            </a:r>
          </a:p>
          <a:p>
            <a:endParaRPr lang="en-US" sz="1400"/>
          </a:p>
          <a:p>
            <a:r>
              <a:rPr lang="es-ES" sz="1400">
                <a:solidFill>
                  <a:schemeClr val="tx1"/>
                </a:solidFill>
              </a:rPr>
              <a:t>Banda 6:</a:t>
            </a:r>
            <a:r>
              <a:rPr lang="es-ES" sz="1400"/>
              <a:t> (10,40 a 12,50 micrones - </a:t>
            </a:r>
            <a:r>
              <a:rPr lang="es-ES" sz="1400">
                <a:solidFill>
                  <a:schemeClr val="tx1"/>
                </a:solidFill>
              </a:rPr>
              <a:t>infrarrojo termal</a:t>
            </a:r>
            <a:r>
              <a:rPr lang="es-ES" sz="1400"/>
              <a:t> -) El infrarrojo termal es útil en el análisis del stress de la vegetación, en la determinación de la humedad del suelo y en el mapeo termal.</a:t>
            </a:r>
          </a:p>
          <a:p>
            <a:endParaRPr lang="en-US" sz="1400"/>
          </a:p>
          <a:p>
            <a:r>
              <a:rPr lang="es-ES" sz="1400">
                <a:solidFill>
                  <a:schemeClr val="tx1"/>
                </a:solidFill>
              </a:rPr>
              <a:t>Banda 7:</a:t>
            </a:r>
            <a:r>
              <a:rPr lang="es-ES" sz="1400"/>
              <a:t> (2,08 a 2,35 micrones - </a:t>
            </a:r>
            <a:r>
              <a:rPr lang="es-ES" sz="1400">
                <a:solidFill>
                  <a:schemeClr val="tx1"/>
                </a:solidFill>
              </a:rPr>
              <a:t>infrarrojo medio</a:t>
            </a:r>
            <a:r>
              <a:rPr lang="es-ES" sz="1400"/>
              <a:t> -) Especialmente seleccionada por su potencial para la discriminación de rocas y para el mapeo hidrotermal. Mide la cantidad de hidróxilos (OH) y la absorción de agua.</a:t>
            </a:r>
          </a:p>
          <a:p>
            <a:endParaRPr lang="es-ES" sz="1400"/>
          </a:p>
        </p:txBody>
      </p:sp>
      <p:pic>
        <p:nvPicPr>
          <p:cNvPr id="159747" name="Picture 3"/>
          <p:cNvPicPr>
            <a:picLocks noChangeAspect="1" noChangeArrowheads="1"/>
          </p:cNvPicPr>
          <p:nvPr/>
        </p:nvPicPr>
        <p:blipFill>
          <a:blip r:embed="rId2"/>
          <a:srcRect/>
          <a:stretch>
            <a:fillRect/>
          </a:stretch>
        </p:blipFill>
        <p:spPr bwMode="auto">
          <a:xfrm>
            <a:off x="0" y="152400"/>
            <a:ext cx="9144000" cy="1274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3" name="Picture 5" descr="Bandpass wavelengths for Landsat 8 OLI and TIRS sensor, compared to Landsat 7 ETM+ sensor"/>
          <p:cNvPicPr>
            <a:picLocks noChangeAspect="1" noChangeArrowheads="1"/>
          </p:cNvPicPr>
          <p:nvPr/>
        </p:nvPicPr>
        <p:blipFill>
          <a:blip r:embed="rId2"/>
          <a:srcRect/>
          <a:stretch>
            <a:fillRect/>
          </a:stretch>
        </p:blipFill>
        <p:spPr bwMode="auto">
          <a:xfrm>
            <a:off x="179388" y="981075"/>
            <a:ext cx="8820150" cy="4014788"/>
          </a:xfrm>
          <a:prstGeom prst="rect">
            <a:avLst/>
          </a:prstGeom>
          <a:noFill/>
        </p:spPr>
      </p:pic>
      <p:sp>
        <p:nvSpPr>
          <p:cNvPr id="206854" name="Text Box 6"/>
          <p:cNvSpPr txBox="1">
            <a:spLocks noChangeArrowheads="1"/>
          </p:cNvSpPr>
          <p:nvPr/>
        </p:nvSpPr>
        <p:spPr bwMode="auto">
          <a:xfrm>
            <a:off x="303213" y="6311900"/>
            <a:ext cx="5116512" cy="304800"/>
          </a:xfrm>
          <a:prstGeom prst="rect">
            <a:avLst/>
          </a:prstGeom>
          <a:noFill/>
          <a:ln w="9525">
            <a:noFill/>
            <a:miter lim="800000"/>
            <a:headEnd/>
            <a:tailEnd/>
          </a:ln>
          <a:effectLst/>
        </p:spPr>
        <p:txBody>
          <a:bodyPr wrap="none">
            <a:spAutoFit/>
          </a:bodyPr>
          <a:lstStyle/>
          <a:p>
            <a:r>
              <a:rPr lang="es-ES" sz="1400">
                <a:solidFill>
                  <a:schemeClr val="tx1"/>
                </a:solidFill>
              </a:rPr>
              <a:t>http://landsat.usgs.gov/band_designations_landsat_satellites.php</a:t>
            </a:r>
          </a:p>
        </p:txBody>
      </p:sp>
      <p:sp>
        <p:nvSpPr>
          <p:cNvPr id="206855" name="Text Box 7"/>
          <p:cNvSpPr txBox="1">
            <a:spLocks noChangeArrowheads="1"/>
          </p:cNvSpPr>
          <p:nvPr/>
        </p:nvSpPr>
        <p:spPr bwMode="auto">
          <a:xfrm>
            <a:off x="1619250" y="309563"/>
            <a:ext cx="5486400" cy="457200"/>
          </a:xfrm>
          <a:prstGeom prst="rect">
            <a:avLst/>
          </a:prstGeom>
          <a:noFill/>
          <a:ln w="9525">
            <a:noFill/>
            <a:miter lim="800000"/>
            <a:headEnd/>
            <a:tailEnd/>
          </a:ln>
          <a:effectLst/>
        </p:spPr>
        <p:txBody>
          <a:bodyPr wrap="none">
            <a:spAutoFit/>
          </a:bodyPr>
          <a:lstStyle/>
          <a:p>
            <a:r>
              <a:rPr lang="es-ES" sz="2400"/>
              <a:t>Landsat ETM</a:t>
            </a:r>
            <a:r>
              <a:rPr lang="es-ES" sz="2400" baseline="30000"/>
              <a:t>+ </a:t>
            </a:r>
            <a:r>
              <a:rPr lang="es-ES" sz="2400"/>
              <a:t>comparado con el Landsat 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descr="Figura%204s"/>
          <p:cNvPicPr>
            <a:picLocks noChangeAspect="1" noChangeArrowheads="1" noCrop="1"/>
          </p:cNvPicPr>
          <p:nvPr/>
        </p:nvPicPr>
        <p:blipFill>
          <a:blip r:embed="rId2"/>
          <a:srcRect/>
          <a:stretch>
            <a:fillRect/>
          </a:stretch>
        </p:blipFill>
        <p:spPr bwMode="auto">
          <a:xfrm>
            <a:off x="1187450" y="3860800"/>
            <a:ext cx="6192838" cy="973138"/>
          </a:xfrm>
          <a:prstGeom prst="rect">
            <a:avLst/>
          </a:prstGeom>
          <a:noFill/>
        </p:spPr>
      </p:pic>
      <p:pic>
        <p:nvPicPr>
          <p:cNvPr id="205829" name="Picture 5" descr="Figura%205s"/>
          <p:cNvPicPr>
            <a:picLocks noChangeAspect="1" noChangeArrowheads="1" noCrop="1"/>
          </p:cNvPicPr>
          <p:nvPr/>
        </p:nvPicPr>
        <p:blipFill>
          <a:blip r:embed="rId3"/>
          <a:srcRect/>
          <a:stretch>
            <a:fillRect/>
          </a:stretch>
        </p:blipFill>
        <p:spPr bwMode="auto">
          <a:xfrm>
            <a:off x="1187450" y="333375"/>
            <a:ext cx="3036888" cy="3168650"/>
          </a:xfrm>
          <a:prstGeom prst="rect">
            <a:avLst/>
          </a:prstGeom>
          <a:noFill/>
        </p:spPr>
      </p:pic>
      <p:sp>
        <p:nvSpPr>
          <p:cNvPr id="205830" name="Text Box 6"/>
          <p:cNvSpPr txBox="1">
            <a:spLocks noChangeArrowheads="1"/>
          </p:cNvSpPr>
          <p:nvPr/>
        </p:nvSpPr>
        <p:spPr bwMode="auto">
          <a:xfrm>
            <a:off x="1258888" y="5026025"/>
            <a:ext cx="6853237" cy="366713"/>
          </a:xfrm>
          <a:prstGeom prst="rect">
            <a:avLst/>
          </a:prstGeom>
          <a:noFill/>
          <a:ln w="9525">
            <a:noFill/>
            <a:miter lim="800000"/>
            <a:headEnd/>
            <a:tailEnd/>
          </a:ln>
          <a:effectLst/>
        </p:spPr>
        <p:txBody>
          <a:bodyPr wrap="none">
            <a:spAutoFit/>
          </a:bodyPr>
          <a:lstStyle/>
          <a:p>
            <a:r>
              <a:rPr lang="es-ES" sz="1800" b="0">
                <a:solidFill>
                  <a:schemeClr val="tx1"/>
                </a:solidFill>
                <a:cs typeface="Arial" charset="0"/>
              </a:rPr>
              <a:t>Imagen animada que muestra la órbita geoestacionaria de los satélites. </a:t>
            </a:r>
          </a:p>
        </p:txBody>
      </p:sp>
      <p:sp>
        <p:nvSpPr>
          <p:cNvPr id="205831" name="Text Box 7"/>
          <p:cNvSpPr txBox="1">
            <a:spLocks noChangeArrowheads="1"/>
          </p:cNvSpPr>
          <p:nvPr/>
        </p:nvSpPr>
        <p:spPr bwMode="auto">
          <a:xfrm>
            <a:off x="4284663" y="1773238"/>
            <a:ext cx="4391025" cy="641350"/>
          </a:xfrm>
          <a:prstGeom prst="rect">
            <a:avLst/>
          </a:prstGeom>
          <a:noFill/>
          <a:ln w="9525">
            <a:noFill/>
            <a:miter lim="800000"/>
            <a:headEnd/>
            <a:tailEnd/>
          </a:ln>
          <a:effectLst/>
        </p:spPr>
        <p:txBody>
          <a:bodyPr>
            <a:spAutoFit/>
          </a:bodyPr>
          <a:lstStyle/>
          <a:p>
            <a:r>
              <a:rPr lang="es-ES" sz="1800" b="0">
                <a:solidFill>
                  <a:schemeClr val="tx1"/>
                </a:solidFill>
                <a:cs typeface="Arial" charset="0"/>
              </a:rPr>
              <a:t>Imagen animada que muestra la órbita heliosincrónica  de los satélites.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8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8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8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15" name="Group 7"/>
          <p:cNvGrpSpPr>
            <a:grpSpLocks/>
          </p:cNvGrpSpPr>
          <p:nvPr/>
        </p:nvGrpSpPr>
        <p:grpSpPr bwMode="auto">
          <a:xfrm>
            <a:off x="28575" y="260350"/>
            <a:ext cx="2884488" cy="2376488"/>
            <a:chOff x="249" y="119"/>
            <a:chExt cx="2122" cy="1584"/>
          </a:xfrm>
        </p:grpSpPr>
        <p:pic>
          <p:nvPicPr>
            <p:cNvPr id="171013" name="Picture 5"/>
            <p:cNvPicPr>
              <a:picLocks noChangeAspect="1" noChangeArrowheads="1"/>
            </p:cNvPicPr>
            <p:nvPr/>
          </p:nvPicPr>
          <p:blipFill>
            <a:blip r:embed="rId2"/>
            <a:srcRect/>
            <a:stretch>
              <a:fillRect/>
            </a:stretch>
          </p:blipFill>
          <p:spPr bwMode="auto">
            <a:xfrm>
              <a:off x="249" y="119"/>
              <a:ext cx="2122" cy="1584"/>
            </a:xfrm>
            <a:prstGeom prst="rect">
              <a:avLst/>
            </a:prstGeom>
            <a:noFill/>
            <a:ln w="9525">
              <a:noFill/>
              <a:miter lim="800000"/>
              <a:headEnd/>
              <a:tailEnd/>
            </a:ln>
            <a:effectLst/>
          </p:spPr>
        </p:pic>
        <p:sp>
          <p:nvSpPr>
            <p:cNvPr id="171014" name="Text Box 6"/>
            <p:cNvSpPr txBox="1">
              <a:spLocks noChangeArrowheads="1"/>
            </p:cNvSpPr>
            <p:nvPr/>
          </p:nvSpPr>
          <p:spPr bwMode="auto">
            <a:xfrm>
              <a:off x="1746" y="1486"/>
              <a:ext cx="573" cy="203"/>
            </a:xfrm>
            <a:prstGeom prst="rect">
              <a:avLst/>
            </a:prstGeom>
            <a:noFill/>
            <a:ln w="9525">
              <a:noFill/>
              <a:miter lim="800000"/>
              <a:headEnd/>
              <a:tailEnd/>
            </a:ln>
            <a:effectLst/>
          </p:spPr>
          <p:txBody>
            <a:bodyPr wrap="none">
              <a:spAutoFit/>
            </a:bodyPr>
            <a:lstStyle/>
            <a:p>
              <a:r>
                <a:rPr lang="es-AR" sz="1400"/>
                <a:t>Banda 1</a:t>
              </a:r>
            </a:p>
          </p:txBody>
        </p:sp>
      </p:grpSp>
      <p:grpSp>
        <p:nvGrpSpPr>
          <p:cNvPr id="171018" name="Group 10"/>
          <p:cNvGrpSpPr>
            <a:grpSpLocks/>
          </p:cNvGrpSpPr>
          <p:nvPr/>
        </p:nvGrpSpPr>
        <p:grpSpPr bwMode="auto">
          <a:xfrm>
            <a:off x="2987675" y="549275"/>
            <a:ext cx="2898775" cy="2336800"/>
            <a:chOff x="295" y="1797"/>
            <a:chExt cx="2041" cy="1520"/>
          </a:xfrm>
        </p:grpSpPr>
        <p:pic>
          <p:nvPicPr>
            <p:cNvPr id="171016" name="Picture 8"/>
            <p:cNvPicPr>
              <a:picLocks noChangeAspect="1" noChangeArrowheads="1"/>
            </p:cNvPicPr>
            <p:nvPr/>
          </p:nvPicPr>
          <p:blipFill>
            <a:blip r:embed="rId3"/>
            <a:srcRect/>
            <a:stretch>
              <a:fillRect/>
            </a:stretch>
          </p:blipFill>
          <p:spPr bwMode="auto">
            <a:xfrm>
              <a:off x="295" y="1797"/>
              <a:ext cx="2041" cy="1508"/>
            </a:xfrm>
            <a:prstGeom prst="rect">
              <a:avLst/>
            </a:prstGeom>
            <a:noFill/>
            <a:ln w="9525">
              <a:noFill/>
              <a:miter lim="800000"/>
              <a:headEnd/>
              <a:tailEnd/>
            </a:ln>
            <a:effectLst/>
          </p:spPr>
        </p:pic>
        <p:sp>
          <p:nvSpPr>
            <p:cNvPr id="171017" name="Text Box 9"/>
            <p:cNvSpPr txBox="1">
              <a:spLocks noChangeArrowheads="1"/>
            </p:cNvSpPr>
            <p:nvPr/>
          </p:nvSpPr>
          <p:spPr bwMode="auto">
            <a:xfrm>
              <a:off x="1746" y="3119"/>
              <a:ext cx="549" cy="198"/>
            </a:xfrm>
            <a:prstGeom prst="rect">
              <a:avLst/>
            </a:prstGeom>
            <a:noFill/>
            <a:ln w="9525">
              <a:noFill/>
              <a:miter lim="800000"/>
              <a:headEnd/>
              <a:tailEnd/>
            </a:ln>
            <a:effectLst/>
          </p:spPr>
          <p:txBody>
            <a:bodyPr wrap="none">
              <a:spAutoFit/>
            </a:bodyPr>
            <a:lstStyle/>
            <a:p>
              <a:r>
                <a:rPr lang="es-AR" sz="1400"/>
                <a:t>Banda 2</a:t>
              </a:r>
            </a:p>
          </p:txBody>
        </p:sp>
      </p:grpSp>
      <p:grpSp>
        <p:nvGrpSpPr>
          <p:cNvPr id="171022" name="Group 14"/>
          <p:cNvGrpSpPr>
            <a:grpSpLocks/>
          </p:cNvGrpSpPr>
          <p:nvPr/>
        </p:nvGrpSpPr>
        <p:grpSpPr bwMode="auto">
          <a:xfrm>
            <a:off x="6054725" y="404813"/>
            <a:ext cx="2965450" cy="2208212"/>
            <a:chOff x="657" y="1933"/>
            <a:chExt cx="2132" cy="1627"/>
          </a:xfrm>
        </p:grpSpPr>
        <p:pic>
          <p:nvPicPr>
            <p:cNvPr id="171019" name="Picture 11"/>
            <p:cNvPicPr>
              <a:picLocks noChangeAspect="1" noChangeArrowheads="1"/>
            </p:cNvPicPr>
            <p:nvPr/>
          </p:nvPicPr>
          <p:blipFill>
            <a:blip r:embed="rId4"/>
            <a:srcRect/>
            <a:stretch>
              <a:fillRect/>
            </a:stretch>
          </p:blipFill>
          <p:spPr bwMode="auto">
            <a:xfrm>
              <a:off x="657" y="1933"/>
              <a:ext cx="2132" cy="1577"/>
            </a:xfrm>
            <a:prstGeom prst="rect">
              <a:avLst/>
            </a:prstGeom>
            <a:noFill/>
            <a:ln w="9525">
              <a:noFill/>
              <a:miter lim="800000"/>
              <a:headEnd/>
              <a:tailEnd/>
            </a:ln>
            <a:effectLst/>
          </p:spPr>
        </p:pic>
        <p:sp>
          <p:nvSpPr>
            <p:cNvPr id="171020" name="Text Box 12"/>
            <p:cNvSpPr txBox="1">
              <a:spLocks noChangeArrowheads="1"/>
            </p:cNvSpPr>
            <p:nvPr/>
          </p:nvSpPr>
          <p:spPr bwMode="auto">
            <a:xfrm>
              <a:off x="2164" y="3335"/>
              <a:ext cx="560" cy="225"/>
            </a:xfrm>
            <a:prstGeom prst="rect">
              <a:avLst/>
            </a:prstGeom>
            <a:noFill/>
            <a:ln w="9525">
              <a:noFill/>
              <a:miter lim="800000"/>
              <a:headEnd/>
              <a:tailEnd/>
            </a:ln>
            <a:effectLst/>
          </p:spPr>
          <p:txBody>
            <a:bodyPr wrap="none">
              <a:spAutoFit/>
            </a:bodyPr>
            <a:lstStyle/>
            <a:p>
              <a:r>
                <a:rPr lang="es-AR" sz="1400"/>
                <a:t>Banda 3</a:t>
              </a:r>
            </a:p>
          </p:txBody>
        </p:sp>
      </p:grpSp>
      <p:grpSp>
        <p:nvGrpSpPr>
          <p:cNvPr id="171025" name="Group 17"/>
          <p:cNvGrpSpPr>
            <a:grpSpLocks/>
          </p:cNvGrpSpPr>
          <p:nvPr/>
        </p:nvGrpSpPr>
        <p:grpSpPr bwMode="auto">
          <a:xfrm>
            <a:off x="179388" y="2852738"/>
            <a:ext cx="2881312" cy="2290762"/>
            <a:chOff x="431" y="1752"/>
            <a:chExt cx="2146" cy="1579"/>
          </a:xfrm>
        </p:grpSpPr>
        <p:pic>
          <p:nvPicPr>
            <p:cNvPr id="171023" name="Picture 15"/>
            <p:cNvPicPr>
              <a:picLocks noChangeAspect="1" noChangeArrowheads="1"/>
            </p:cNvPicPr>
            <p:nvPr/>
          </p:nvPicPr>
          <p:blipFill>
            <a:blip r:embed="rId5"/>
            <a:srcRect/>
            <a:stretch>
              <a:fillRect/>
            </a:stretch>
          </p:blipFill>
          <p:spPr bwMode="auto">
            <a:xfrm>
              <a:off x="431" y="1752"/>
              <a:ext cx="2146" cy="1579"/>
            </a:xfrm>
            <a:prstGeom prst="rect">
              <a:avLst/>
            </a:prstGeom>
            <a:noFill/>
            <a:ln w="9525">
              <a:noFill/>
              <a:miter lim="800000"/>
              <a:headEnd/>
              <a:tailEnd/>
            </a:ln>
            <a:effectLst/>
          </p:spPr>
        </p:pic>
        <p:sp>
          <p:nvSpPr>
            <p:cNvPr id="171021" name="Text Box 13"/>
            <p:cNvSpPr txBox="1">
              <a:spLocks noChangeArrowheads="1"/>
            </p:cNvSpPr>
            <p:nvPr/>
          </p:nvSpPr>
          <p:spPr bwMode="auto">
            <a:xfrm>
              <a:off x="1837" y="3120"/>
              <a:ext cx="580" cy="210"/>
            </a:xfrm>
            <a:prstGeom prst="rect">
              <a:avLst/>
            </a:prstGeom>
            <a:noFill/>
            <a:ln w="9525">
              <a:noFill/>
              <a:miter lim="800000"/>
              <a:headEnd/>
              <a:tailEnd/>
            </a:ln>
            <a:effectLst/>
          </p:spPr>
          <p:txBody>
            <a:bodyPr wrap="none">
              <a:spAutoFit/>
            </a:bodyPr>
            <a:lstStyle/>
            <a:p>
              <a:r>
                <a:rPr lang="es-AR" sz="1400"/>
                <a:t>Banda 4</a:t>
              </a:r>
            </a:p>
          </p:txBody>
        </p:sp>
      </p:grpSp>
      <p:grpSp>
        <p:nvGrpSpPr>
          <p:cNvPr id="171028" name="Group 20"/>
          <p:cNvGrpSpPr>
            <a:grpSpLocks/>
          </p:cNvGrpSpPr>
          <p:nvPr/>
        </p:nvGrpSpPr>
        <p:grpSpPr bwMode="auto">
          <a:xfrm>
            <a:off x="3059113" y="4365625"/>
            <a:ext cx="2852737" cy="2232025"/>
            <a:chOff x="2290" y="1842"/>
            <a:chExt cx="1951" cy="1423"/>
          </a:xfrm>
        </p:grpSpPr>
        <p:pic>
          <p:nvPicPr>
            <p:cNvPr id="171026" name="Picture 18"/>
            <p:cNvPicPr>
              <a:picLocks noChangeAspect="1" noChangeArrowheads="1"/>
            </p:cNvPicPr>
            <p:nvPr/>
          </p:nvPicPr>
          <p:blipFill>
            <a:blip r:embed="rId6"/>
            <a:srcRect/>
            <a:stretch>
              <a:fillRect/>
            </a:stretch>
          </p:blipFill>
          <p:spPr bwMode="auto">
            <a:xfrm>
              <a:off x="2290" y="1842"/>
              <a:ext cx="1951" cy="1423"/>
            </a:xfrm>
            <a:prstGeom prst="rect">
              <a:avLst/>
            </a:prstGeom>
            <a:noFill/>
            <a:ln w="9525">
              <a:noFill/>
              <a:miter lim="800000"/>
              <a:headEnd/>
              <a:tailEnd/>
            </a:ln>
            <a:effectLst/>
          </p:spPr>
        </p:pic>
        <p:sp>
          <p:nvSpPr>
            <p:cNvPr id="171024" name="Text Box 16"/>
            <p:cNvSpPr txBox="1">
              <a:spLocks noChangeArrowheads="1"/>
            </p:cNvSpPr>
            <p:nvPr/>
          </p:nvSpPr>
          <p:spPr bwMode="auto">
            <a:xfrm>
              <a:off x="3560" y="3028"/>
              <a:ext cx="533" cy="194"/>
            </a:xfrm>
            <a:prstGeom prst="rect">
              <a:avLst/>
            </a:prstGeom>
            <a:noFill/>
            <a:ln w="9525">
              <a:noFill/>
              <a:miter lim="800000"/>
              <a:headEnd/>
              <a:tailEnd/>
            </a:ln>
            <a:effectLst/>
          </p:spPr>
          <p:txBody>
            <a:bodyPr wrap="none">
              <a:spAutoFit/>
            </a:bodyPr>
            <a:lstStyle/>
            <a:p>
              <a:r>
                <a:rPr lang="es-AR" sz="1400"/>
                <a:t>Banda 5</a:t>
              </a:r>
            </a:p>
          </p:txBody>
        </p:sp>
      </p:grpSp>
      <p:grpSp>
        <p:nvGrpSpPr>
          <p:cNvPr id="171030" name="Group 22"/>
          <p:cNvGrpSpPr>
            <a:grpSpLocks/>
          </p:cNvGrpSpPr>
          <p:nvPr/>
        </p:nvGrpSpPr>
        <p:grpSpPr bwMode="auto">
          <a:xfrm>
            <a:off x="5940425" y="2781300"/>
            <a:ext cx="3203575" cy="2305050"/>
            <a:chOff x="3379" y="1995"/>
            <a:chExt cx="1825" cy="1329"/>
          </a:xfrm>
        </p:grpSpPr>
        <p:pic>
          <p:nvPicPr>
            <p:cNvPr id="171029" name="Picture 21"/>
            <p:cNvPicPr>
              <a:picLocks noChangeAspect="1" noChangeArrowheads="1"/>
            </p:cNvPicPr>
            <p:nvPr/>
          </p:nvPicPr>
          <p:blipFill>
            <a:blip r:embed="rId7"/>
            <a:srcRect/>
            <a:stretch>
              <a:fillRect/>
            </a:stretch>
          </p:blipFill>
          <p:spPr bwMode="auto">
            <a:xfrm>
              <a:off x="3379" y="1995"/>
              <a:ext cx="1825" cy="1329"/>
            </a:xfrm>
            <a:prstGeom prst="rect">
              <a:avLst/>
            </a:prstGeom>
            <a:noFill/>
            <a:ln w="9525">
              <a:noFill/>
              <a:miter lim="800000"/>
              <a:headEnd/>
              <a:tailEnd/>
            </a:ln>
            <a:effectLst/>
          </p:spPr>
        </p:pic>
        <p:sp>
          <p:nvSpPr>
            <p:cNvPr id="171027" name="Text Box 19"/>
            <p:cNvSpPr txBox="1">
              <a:spLocks noChangeArrowheads="1"/>
            </p:cNvSpPr>
            <p:nvPr/>
          </p:nvSpPr>
          <p:spPr bwMode="auto">
            <a:xfrm>
              <a:off x="4513" y="3118"/>
              <a:ext cx="444" cy="176"/>
            </a:xfrm>
            <a:prstGeom prst="rect">
              <a:avLst/>
            </a:prstGeom>
            <a:noFill/>
            <a:ln w="9525">
              <a:noFill/>
              <a:miter lim="800000"/>
              <a:headEnd/>
              <a:tailEnd/>
            </a:ln>
            <a:effectLst/>
          </p:spPr>
          <p:txBody>
            <a:bodyPr wrap="none">
              <a:spAutoFit/>
            </a:bodyPr>
            <a:lstStyle/>
            <a:p>
              <a:r>
                <a:rPr lang="es-AR" sz="1400"/>
                <a:t>Banda 7</a:t>
              </a:r>
            </a:p>
          </p:txBody>
        </p:sp>
      </p:grpSp>
      <p:sp>
        <p:nvSpPr>
          <p:cNvPr id="171031" name="Text Box 23"/>
          <p:cNvSpPr txBox="1">
            <a:spLocks noChangeArrowheads="1"/>
          </p:cNvSpPr>
          <p:nvPr/>
        </p:nvSpPr>
        <p:spPr bwMode="auto">
          <a:xfrm>
            <a:off x="303213" y="5641975"/>
            <a:ext cx="1827212" cy="519113"/>
          </a:xfrm>
          <a:prstGeom prst="rect">
            <a:avLst/>
          </a:prstGeom>
          <a:noFill/>
          <a:ln w="9525">
            <a:noFill/>
            <a:miter lim="800000"/>
            <a:headEnd/>
            <a:tailEnd/>
          </a:ln>
          <a:effectLst/>
        </p:spPr>
        <p:txBody>
          <a:bodyPr wrap="none">
            <a:spAutoFit/>
          </a:bodyPr>
          <a:lstStyle/>
          <a:p>
            <a:r>
              <a:rPr lang="es-AR"/>
              <a:t>Bandas TM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4476750" y="1631950"/>
            <a:ext cx="4213225" cy="3292475"/>
          </a:xfrm>
          <a:prstGeom prst="rect">
            <a:avLst/>
          </a:prstGeom>
          <a:noFill/>
          <a:ln w="9525">
            <a:noFill/>
            <a:miter lim="800000"/>
            <a:headEnd/>
            <a:tailEnd/>
          </a:ln>
          <a:effectLst/>
        </p:spPr>
        <p:txBody>
          <a:bodyPr>
            <a:spAutoFit/>
          </a:bodyPr>
          <a:lstStyle/>
          <a:p>
            <a:r>
              <a:rPr lang="es-AR" sz="2000" b="0">
                <a:solidFill>
                  <a:schemeClr val="tx1"/>
                </a:solidFill>
              </a:rPr>
              <a:t>Objetos mas chicos que el tamaño</a:t>
            </a:r>
            <a:endParaRPr lang="es-AR" sz="2000" b="0">
              <a:solidFill>
                <a:schemeClr val="tx1"/>
              </a:solidFill>
              <a:cs typeface="Arial" charset="0"/>
            </a:endParaRPr>
          </a:p>
          <a:p>
            <a:r>
              <a:rPr lang="es-AR" sz="2000" b="0">
                <a:solidFill>
                  <a:schemeClr val="tx1"/>
                </a:solidFill>
                <a:cs typeface="Arial" charset="0"/>
              </a:rPr>
              <a:t>del pixel son detectados si contrastan con el fondo (caminos, patrón de drenaje)</a:t>
            </a:r>
          </a:p>
          <a:p>
            <a:endParaRPr lang="es-AR" sz="2000" b="0">
              <a:solidFill>
                <a:schemeClr val="tx1"/>
              </a:solidFill>
            </a:endParaRPr>
          </a:p>
          <a:p>
            <a:r>
              <a:rPr lang="es-AR" sz="2000" b="0">
                <a:solidFill>
                  <a:schemeClr val="tx1"/>
                </a:solidFill>
              </a:rPr>
              <a:t>Objetos del mismo tamaño o mayores que el pixel, no son detectados si hay objetos mas brillantes o dominantes en la cercanías.</a:t>
            </a:r>
          </a:p>
          <a:p>
            <a:pPr>
              <a:spcBef>
                <a:spcPct val="50000"/>
              </a:spcBef>
            </a:pPr>
            <a:endParaRPr lang="es-AR" sz="2000" b="0">
              <a:solidFill>
                <a:schemeClr val="tx1"/>
              </a:solidFill>
            </a:endParaRPr>
          </a:p>
        </p:txBody>
      </p:sp>
      <p:pic>
        <p:nvPicPr>
          <p:cNvPr id="138243" name="Picture 3"/>
          <p:cNvPicPr>
            <a:picLocks noChangeAspect="1" noChangeArrowheads="1"/>
          </p:cNvPicPr>
          <p:nvPr/>
        </p:nvPicPr>
        <p:blipFill>
          <a:blip r:embed="rId2"/>
          <a:srcRect/>
          <a:stretch>
            <a:fillRect/>
          </a:stretch>
        </p:blipFill>
        <p:spPr bwMode="auto">
          <a:xfrm>
            <a:off x="179388" y="981075"/>
            <a:ext cx="3744912" cy="3603625"/>
          </a:xfrm>
          <a:prstGeom prst="rect">
            <a:avLst/>
          </a:prstGeom>
          <a:noFill/>
          <a:ln w="9525">
            <a:noFill/>
            <a:miter lim="800000"/>
            <a:headEnd/>
            <a:tailEnd/>
          </a:ln>
          <a:effectLst/>
        </p:spPr>
      </p:pic>
      <p:sp>
        <p:nvSpPr>
          <p:cNvPr id="138244" name="Text Box 4"/>
          <p:cNvSpPr txBox="1">
            <a:spLocks noChangeArrowheads="1"/>
          </p:cNvSpPr>
          <p:nvPr/>
        </p:nvSpPr>
        <p:spPr bwMode="auto">
          <a:xfrm>
            <a:off x="468313" y="120650"/>
            <a:ext cx="7140575" cy="701675"/>
          </a:xfrm>
          <a:prstGeom prst="rect">
            <a:avLst/>
          </a:prstGeom>
          <a:noFill/>
          <a:ln w="9525">
            <a:noFill/>
            <a:miter lim="800000"/>
            <a:headEnd/>
            <a:tailEnd/>
          </a:ln>
          <a:effectLst/>
        </p:spPr>
        <p:txBody>
          <a:bodyPr wrap="none">
            <a:spAutoFit/>
          </a:bodyPr>
          <a:lstStyle/>
          <a:p>
            <a:r>
              <a:rPr lang="es-ES" sz="2000"/>
              <a:t>Porque se ven las rutas en una imagen TM de 30 m de resolución, </a:t>
            </a:r>
          </a:p>
          <a:p>
            <a:r>
              <a:rPr lang="es-ES" sz="2000"/>
              <a:t>Si la ruta tiene menos de 30 m???</a:t>
            </a:r>
          </a:p>
        </p:txBody>
      </p:sp>
      <p:sp>
        <p:nvSpPr>
          <p:cNvPr id="138245" name="AutoShape 5"/>
          <p:cNvSpPr>
            <a:spLocks noChangeArrowheads="1"/>
          </p:cNvSpPr>
          <p:nvPr/>
        </p:nvSpPr>
        <p:spPr bwMode="auto">
          <a:xfrm>
            <a:off x="4116388" y="1704975"/>
            <a:ext cx="338137" cy="409575"/>
          </a:xfrm>
          <a:prstGeom prst="irregularSeal1">
            <a:avLst/>
          </a:prstGeom>
          <a:solidFill>
            <a:srgbClr val="FF0000"/>
          </a:solidFill>
          <a:ln w="9525">
            <a:solidFill>
              <a:schemeClr val="tx1"/>
            </a:solidFill>
            <a:miter lim="800000"/>
            <a:headEnd/>
            <a:tailEnd/>
          </a:ln>
          <a:effectLst/>
        </p:spPr>
        <p:txBody>
          <a:bodyPr wrap="none" anchor="ctr"/>
          <a:lstStyle/>
          <a:p>
            <a:endParaRPr lang="es-AR"/>
          </a:p>
        </p:txBody>
      </p:sp>
      <p:sp>
        <p:nvSpPr>
          <p:cNvPr id="138246" name="AutoShape 6"/>
          <p:cNvSpPr>
            <a:spLocks noChangeArrowheads="1"/>
          </p:cNvSpPr>
          <p:nvPr/>
        </p:nvSpPr>
        <p:spPr bwMode="auto">
          <a:xfrm>
            <a:off x="4067175" y="3167063"/>
            <a:ext cx="338138" cy="409575"/>
          </a:xfrm>
          <a:prstGeom prst="irregularSeal1">
            <a:avLst/>
          </a:prstGeom>
          <a:solidFill>
            <a:srgbClr val="FF0000"/>
          </a:solidFill>
          <a:ln w="9525">
            <a:solidFill>
              <a:schemeClr val="tx1"/>
            </a:solidFill>
            <a:miter lim="800000"/>
            <a:headEnd/>
            <a:tailEnd/>
          </a:ln>
          <a:effectLst/>
        </p:spPr>
        <p:txBody>
          <a:bodyPr wrap="none" anchor="ctr"/>
          <a:lstStyle/>
          <a:p>
            <a:endParaRPr lang="es-AR"/>
          </a:p>
        </p:txBody>
      </p:sp>
      <p:sp>
        <p:nvSpPr>
          <p:cNvPr id="138247" name="Text Box 7"/>
          <p:cNvSpPr txBox="1">
            <a:spLocks noChangeArrowheads="1"/>
          </p:cNvSpPr>
          <p:nvPr/>
        </p:nvSpPr>
        <p:spPr bwMode="auto">
          <a:xfrm>
            <a:off x="0" y="4868863"/>
            <a:ext cx="8820150" cy="1616075"/>
          </a:xfrm>
          <a:prstGeom prst="rect">
            <a:avLst/>
          </a:prstGeom>
          <a:noFill/>
          <a:ln w="9525">
            <a:noFill/>
            <a:miter lim="800000"/>
            <a:headEnd/>
            <a:tailEnd/>
          </a:ln>
          <a:effectLst/>
        </p:spPr>
        <p:txBody>
          <a:bodyPr>
            <a:spAutoFit/>
          </a:bodyPr>
          <a:lstStyle/>
          <a:p>
            <a:r>
              <a:rPr lang="es-ES" sz="2000" b="0">
                <a:solidFill>
                  <a:srgbClr val="00CC00"/>
                </a:solidFill>
              </a:rPr>
              <a:t>Si la casa no domina ninguno de los pixeles, el valor de los 4 pixeles será el </a:t>
            </a:r>
          </a:p>
          <a:p>
            <a:r>
              <a:rPr lang="es-ES" sz="2000" b="0">
                <a:solidFill>
                  <a:srgbClr val="00CC00"/>
                </a:solidFill>
              </a:rPr>
              <a:t>del área circundante.</a:t>
            </a:r>
          </a:p>
          <a:p>
            <a:endParaRPr lang="es-ES" sz="2000" b="0">
              <a:solidFill>
                <a:srgbClr val="00CC00"/>
              </a:solidFill>
            </a:endParaRPr>
          </a:p>
          <a:p>
            <a:r>
              <a:rPr lang="es-ES" sz="2000" b="0">
                <a:solidFill>
                  <a:srgbClr val="00CC00"/>
                </a:solidFill>
              </a:rPr>
              <a:t>Si la casa refleja significativamente diferente que su alrededor, será detectada por el sensor!!!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781050" y="776288"/>
            <a:ext cx="7100888" cy="5759450"/>
          </a:xfrm>
          <a:prstGeom prst="rect">
            <a:avLst/>
          </a:prstGeom>
          <a:noFill/>
          <a:ln w="9525">
            <a:noFill/>
            <a:miter lim="800000"/>
            <a:headEnd/>
            <a:tailEnd/>
          </a:ln>
          <a:effectLst/>
        </p:spPr>
        <p:txBody>
          <a:bodyPr wrap="none">
            <a:spAutoFit/>
          </a:bodyPr>
          <a:lstStyle/>
          <a:p>
            <a:endParaRPr lang="en-GB" sz="2400">
              <a:solidFill>
                <a:schemeClr val="tx1"/>
              </a:solidFill>
            </a:endParaRPr>
          </a:p>
          <a:p>
            <a:endParaRPr lang="en-GB" sz="2400">
              <a:solidFill>
                <a:schemeClr val="tx1"/>
              </a:solidFill>
            </a:endParaRPr>
          </a:p>
          <a:p>
            <a:endParaRPr lang="en-GB" sz="2400">
              <a:solidFill>
                <a:schemeClr val="tx1"/>
              </a:solidFill>
            </a:endParaRPr>
          </a:p>
          <a:p>
            <a:r>
              <a:rPr lang="es-ES" sz="2000">
                <a:solidFill>
                  <a:schemeClr val="tx1"/>
                </a:solidFill>
              </a:rPr>
              <a:t>Los diferentes sensores son sensibles a diferentes porciones</a:t>
            </a:r>
          </a:p>
          <a:p>
            <a:r>
              <a:rPr lang="es-ES" sz="2000">
                <a:solidFill>
                  <a:schemeClr val="tx1"/>
                </a:solidFill>
              </a:rPr>
              <a:t>del espectro electromagnético (algunas invisibles a nuestros ojos)</a:t>
            </a:r>
          </a:p>
          <a:p>
            <a:endParaRPr lang="es-ES" sz="2000">
              <a:solidFill>
                <a:schemeClr val="tx1"/>
              </a:solidFill>
            </a:endParaRPr>
          </a:p>
          <a:p>
            <a:r>
              <a:rPr lang="es-ES" sz="2000">
                <a:solidFill>
                  <a:schemeClr val="tx1"/>
                </a:solidFill>
              </a:rPr>
              <a:t>Los sensores no “ven” en colores</a:t>
            </a:r>
          </a:p>
          <a:p>
            <a:r>
              <a:rPr lang="es-ES" sz="2000">
                <a:solidFill>
                  <a:schemeClr val="tx1"/>
                </a:solidFill>
              </a:rPr>
              <a:t>Cada “banda” es obtenida en una escala de grises segun el </a:t>
            </a:r>
          </a:p>
          <a:p>
            <a:r>
              <a:rPr lang="es-ES" sz="2000">
                <a:solidFill>
                  <a:schemeClr val="tx1"/>
                </a:solidFill>
              </a:rPr>
              <a:t>brillo de la radiación recibida con una precisa longitud de onda.</a:t>
            </a:r>
          </a:p>
          <a:p>
            <a:r>
              <a:rPr lang="es-ES" sz="2000">
                <a:solidFill>
                  <a:schemeClr val="tx1"/>
                </a:solidFill>
              </a:rPr>
              <a:t>Obtienen varias bandas al mismo tiempo, de la misma zona, </a:t>
            </a:r>
          </a:p>
          <a:p>
            <a:r>
              <a:rPr lang="es-ES" sz="2000">
                <a:solidFill>
                  <a:schemeClr val="tx1"/>
                </a:solidFill>
              </a:rPr>
              <a:t>en diferentes partes del espectro.</a:t>
            </a:r>
          </a:p>
          <a:p>
            <a:endParaRPr lang="es-ES" sz="2000">
              <a:solidFill>
                <a:schemeClr val="tx1"/>
              </a:solidFill>
            </a:endParaRPr>
          </a:p>
          <a:p>
            <a:r>
              <a:rPr lang="es-ES" sz="2000">
                <a:solidFill>
                  <a:schemeClr val="tx1"/>
                </a:solidFill>
              </a:rPr>
              <a:t>Las cámaras captan niveles digitales que son desplegados</a:t>
            </a:r>
          </a:p>
          <a:p>
            <a:r>
              <a:rPr lang="es-ES" sz="2000">
                <a:solidFill>
                  <a:schemeClr val="tx1"/>
                </a:solidFill>
              </a:rPr>
              <a:t>en grises, del negro al blanco. </a:t>
            </a:r>
          </a:p>
          <a:p>
            <a:r>
              <a:rPr lang="es-ES" sz="2000">
                <a:solidFill>
                  <a:schemeClr val="tx1"/>
                </a:solidFill>
              </a:rPr>
              <a:t>El numero de niveles de grises, depende del numero de bits</a:t>
            </a:r>
          </a:p>
          <a:p>
            <a:r>
              <a:rPr lang="es-ES" sz="2000">
                <a:solidFill>
                  <a:schemeClr val="tx1"/>
                </a:solidFill>
              </a:rPr>
              <a:t>(Ej: 8 bits, 2</a:t>
            </a:r>
            <a:r>
              <a:rPr lang="es-ES" sz="2000" baseline="30000">
                <a:solidFill>
                  <a:schemeClr val="tx1"/>
                </a:solidFill>
              </a:rPr>
              <a:t>8</a:t>
            </a:r>
            <a:r>
              <a:rPr lang="es-ES" sz="2000">
                <a:solidFill>
                  <a:schemeClr val="tx1"/>
                </a:solidFill>
              </a:rPr>
              <a:t> = 256 niveles de grises)</a:t>
            </a:r>
          </a:p>
          <a:p>
            <a:endParaRPr lang="es-ES" sz="2000">
              <a:solidFill>
                <a:schemeClr val="tx1"/>
              </a:solidFill>
            </a:endParaRPr>
          </a:p>
          <a:p>
            <a:endParaRPr lang="es-ES" sz="2000">
              <a:solidFill>
                <a:schemeClr val="tx1"/>
              </a:solidFill>
            </a:endParaRPr>
          </a:p>
        </p:txBody>
      </p:sp>
      <p:sp>
        <p:nvSpPr>
          <p:cNvPr id="133123" name="Text Box 3"/>
          <p:cNvSpPr txBox="1">
            <a:spLocks noChangeArrowheads="1"/>
          </p:cNvSpPr>
          <p:nvPr/>
        </p:nvSpPr>
        <p:spPr bwMode="auto">
          <a:xfrm>
            <a:off x="3132138" y="560388"/>
            <a:ext cx="2095500" cy="457200"/>
          </a:xfrm>
          <a:prstGeom prst="rect">
            <a:avLst/>
          </a:prstGeom>
          <a:noFill/>
          <a:ln w="9525">
            <a:noFill/>
            <a:miter lim="800000"/>
            <a:headEnd/>
            <a:tailEnd/>
          </a:ln>
          <a:effectLst/>
        </p:spPr>
        <p:txBody>
          <a:bodyPr wrap="none">
            <a:spAutoFit/>
          </a:bodyPr>
          <a:lstStyle/>
          <a:p>
            <a:r>
              <a:rPr lang="es-AR" sz="2400">
                <a:solidFill>
                  <a:srgbClr val="0000FF"/>
                </a:solidFill>
              </a:rPr>
              <a:t>Recapitulando</a:t>
            </a:r>
            <a:r>
              <a:rPr lang="en-GB" sz="2400">
                <a:solidFill>
                  <a:srgbClr val="0000FF"/>
                </a:solidFill>
              </a:rPr>
              <a:t>:</a:t>
            </a:r>
          </a:p>
        </p:txBody>
      </p:sp>
      <p:sp>
        <p:nvSpPr>
          <p:cNvPr id="133124" name="AutoShape 4"/>
          <p:cNvSpPr>
            <a:spLocks noChangeArrowheads="1"/>
          </p:cNvSpPr>
          <p:nvPr/>
        </p:nvSpPr>
        <p:spPr bwMode="auto">
          <a:xfrm>
            <a:off x="225425" y="1938338"/>
            <a:ext cx="458788" cy="482600"/>
          </a:xfrm>
          <a:prstGeom prst="star5">
            <a:avLst/>
          </a:prstGeom>
          <a:solidFill>
            <a:srgbClr val="FF0000"/>
          </a:solidFill>
          <a:ln w="9525">
            <a:solidFill>
              <a:schemeClr val="tx1"/>
            </a:solidFill>
            <a:miter lim="800000"/>
            <a:headEnd/>
            <a:tailEnd/>
          </a:ln>
          <a:effectLst/>
        </p:spPr>
        <p:txBody>
          <a:bodyPr wrap="none" anchor="ctr"/>
          <a:lstStyle/>
          <a:p>
            <a:endParaRPr lang="es-AR"/>
          </a:p>
        </p:txBody>
      </p:sp>
      <p:sp>
        <p:nvSpPr>
          <p:cNvPr id="133125" name="AutoShape 5"/>
          <p:cNvSpPr>
            <a:spLocks noChangeArrowheads="1"/>
          </p:cNvSpPr>
          <p:nvPr/>
        </p:nvSpPr>
        <p:spPr bwMode="auto">
          <a:xfrm>
            <a:off x="250825" y="4868863"/>
            <a:ext cx="458788" cy="482600"/>
          </a:xfrm>
          <a:prstGeom prst="star5">
            <a:avLst/>
          </a:prstGeom>
          <a:solidFill>
            <a:srgbClr val="FF0000"/>
          </a:solidFill>
          <a:ln w="9525">
            <a:solidFill>
              <a:schemeClr val="tx1"/>
            </a:solidFill>
            <a:miter lim="800000"/>
            <a:headEnd/>
            <a:tailEnd/>
          </a:ln>
          <a:effectLst/>
        </p:spPr>
        <p:txBody>
          <a:bodyPr wrap="none" anchor="ctr"/>
          <a:lstStyle/>
          <a:p>
            <a:endParaRPr lang="es-AR"/>
          </a:p>
        </p:txBody>
      </p:sp>
      <p:sp>
        <p:nvSpPr>
          <p:cNvPr id="133126" name="AutoShape 6"/>
          <p:cNvSpPr>
            <a:spLocks noChangeArrowheads="1"/>
          </p:cNvSpPr>
          <p:nvPr/>
        </p:nvSpPr>
        <p:spPr bwMode="auto">
          <a:xfrm>
            <a:off x="250825" y="3162300"/>
            <a:ext cx="458788" cy="482600"/>
          </a:xfrm>
          <a:prstGeom prst="star5">
            <a:avLst/>
          </a:prstGeom>
          <a:solidFill>
            <a:srgbClr val="FF0000"/>
          </a:solidFill>
          <a:ln w="9525">
            <a:solidFill>
              <a:schemeClr val="tx1"/>
            </a:solidFill>
            <a:miter lim="800000"/>
            <a:headEnd/>
            <a:tailEnd/>
          </a:ln>
          <a:effectLst/>
        </p:spPr>
        <p:txBody>
          <a:bodyPr wrap="none" anchor="ctr"/>
          <a:lstStyle/>
          <a:p>
            <a:endParaRPr lang="es-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p:cNvPicPr>
            <a:picLocks noGrp="1" noChangeAspect="1" noChangeArrowheads="1"/>
          </p:cNvPicPr>
          <p:nvPr>
            <p:ph/>
          </p:nvPr>
        </p:nvPicPr>
        <p:blipFill>
          <a:blip r:embed="rId2"/>
          <a:srcRect l="23143"/>
          <a:stretch>
            <a:fillRect/>
          </a:stretch>
        </p:blipFill>
        <p:spPr>
          <a:xfrm>
            <a:off x="684213" y="549275"/>
            <a:ext cx="7991475" cy="2568575"/>
          </a:xfrm>
          <a:noFill/>
          <a:ln/>
        </p:spPr>
      </p:pic>
      <p:sp>
        <p:nvSpPr>
          <p:cNvPr id="197638" name="Text Box 6"/>
          <p:cNvSpPr txBox="1">
            <a:spLocks noChangeArrowheads="1"/>
          </p:cNvSpPr>
          <p:nvPr/>
        </p:nvSpPr>
        <p:spPr bwMode="auto">
          <a:xfrm>
            <a:off x="1258888" y="3860800"/>
            <a:ext cx="6626225" cy="1569660"/>
          </a:xfrm>
          <a:prstGeom prst="rect">
            <a:avLst/>
          </a:prstGeom>
          <a:noFill/>
          <a:ln w="9525">
            <a:noFill/>
            <a:miter lim="800000"/>
            <a:headEnd/>
            <a:tailEnd/>
          </a:ln>
          <a:effectLst/>
        </p:spPr>
        <p:txBody>
          <a:bodyPr>
            <a:spAutoFit/>
          </a:bodyPr>
          <a:lstStyle/>
          <a:p>
            <a:pPr algn="ctr"/>
            <a:r>
              <a:rPr lang="es-ES" sz="1600" dirty="0"/>
              <a:t>Orbita sol sincrónica, significa que cuando el satélite cruza el ecuador la hora local en el suelo es siempre la misma. </a:t>
            </a:r>
            <a:endParaRPr lang="es-ES" sz="1600" dirty="0" smtClean="0"/>
          </a:p>
          <a:p>
            <a:pPr algn="ctr"/>
            <a:r>
              <a:rPr lang="es-ES" sz="1600" dirty="0" smtClean="0"/>
              <a:t>Por </a:t>
            </a:r>
            <a:r>
              <a:rPr lang="es-ES" sz="1600" dirty="0"/>
              <a:t>ejemplo para el satélite TERRA, siempre son aprox</a:t>
            </a:r>
            <a:r>
              <a:rPr lang="es-ES" sz="1600" dirty="0" smtClean="0"/>
              <a:t>. las </a:t>
            </a:r>
            <a:r>
              <a:rPr lang="es-ES" sz="1600" dirty="0"/>
              <a:t>10:30 AM cuando el satélite cruza el ecuador por Brasil. El satélite </a:t>
            </a:r>
            <a:r>
              <a:rPr lang="es-ES" sz="1600" dirty="0" smtClean="0"/>
              <a:t>orbita otra vez la </a:t>
            </a:r>
            <a:r>
              <a:rPr lang="es-ES" sz="1600" dirty="0"/>
              <a:t>tierra </a:t>
            </a:r>
            <a:r>
              <a:rPr lang="es-ES" sz="1600" dirty="0" smtClean="0"/>
              <a:t>en </a:t>
            </a:r>
            <a:r>
              <a:rPr lang="es-ES" sz="1600" dirty="0" smtClean="0"/>
              <a:t>aprox. 99 minutos y vuelve a cruzar el ecuador </a:t>
            </a:r>
            <a:r>
              <a:rPr lang="es-ES" sz="1600" dirty="0" smtClean="0"/>
              <a:t>sobre Colombia también </a:t>
            </a:r>
            <a:r>
              <a:rPr lang="es-ES" sz="1600" dirty="0"/>
              <a:t>a </a:t>
            </a:r>
            <a:r>
              <a:rPr lang="es-ES" sz="1600" dirty="0" smtClean="0"/>
              <a:t>las </a:t>
            </a:r>
            <a:r>
              <a:rPr lang="es-ES" sz="1600" dirty="0"/>
              <a:t>10:30 hora local.</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orbita"/>
          <p:cNvPicPr>
            <a:picLocks noChangeAspect="1" noChangeArrowheads="1"/>
          </p:cNvPicPr>
          <p:nvPr/>
        </p:nvPicPr>
        <p:blipFill>
          <a:blip r:embed="rId2"/>
          <a:srcRect/>
          <a:stretch>
            <a:fillRect/>
          </a:stretch>
        </p:blipFill>
        <p:spPr bwMode="auto">
          <a:xfrm>
            <a:off x="1476375" y="476250"/>
            <a:ext cx="5511800" cy="542448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p:cNvSpPr>
            <a:spLocks noChangeArrowheads="1"/>
          </p:cNvSpPr>
          <p:nvPr/>
        </p:nvSpPr>
        <p:spPr bwMode="auto">
          <a:xfrm>
            <a:off x="0" y="2122488"/>
            <a:ext cx="9144000" cy="0"/>
          </a:xfrm>
          <a:prstGeom prst="rect">
            <a:avLst/>
          </a:prstGeom>
          <a:noFill/>
          <a:ln w="9525">
            <a:noFill/>
            <a:miter lim="800000"/>
            <a:headEnd/>
            <a:tailEnd/>
          </a:ln>
          <a:effectLst/>
        </p:spPr>
        <p:txBody>
          <a:bodyPr>
            <a:spAutoFit/>
          </a:bodyPr>
          <a:lstStyle/>
          <a:p>
            <a:endParaRPr lang="es-AR"/>
          </a:p>
        </p:txBody>
      </p:sp>
      <p:grpSp>
        <p:nvGrpSpPr>
          <p:cNvPr id="157706" name="Group 10"/>
          <p:cNvGrpSpPr>
            <a:grpSpLocks/>
          </p:cNvGrpSpPr>
          <p:nvPr/>
        </p:nvGrpSpPr>
        <p:grpSpPr bwMode="auto">
          <a:xfrm>
            <a:off x="1585913" y="2117725"/>
            <a:ext cx="5972175" cy="2570163"/>
            <a:chOff x="-3" y="-3"/>
            <a:chExt cx="3762" cy="1619"/>
          </a:xfrm>
        </p:grpSpPr>
        <p:grpSp>
          <p:nvGrpSpPr>
            <p:cNvPr id="157704" name="Group 8"/>
            <p:cNvGrpSpPr>
              <a:grpSpLocks/>
            </p:cNvGrpSpPr>
            <p:nvPr/>
          </p:nvGrpSpPr>
          <p:grpSpPr bwMode="auto">
            <a:xfrm>
              <a:off x="0" y="0"/>
              <a:ext cx="3756" cy="1613"/>
              <a:chOff x="0" y="0"/>
              <a:chExt cx="3756" cy="1613"/>
            </a:xfrm>
          </p:grpSpPr>
          <p:sp>
            <p:nvSpPr>
              <p:cNvPr id="157701" name="Rectangle 5"/>
              <p:cNvSpPr>
                <a:spLocks noChangeArrowheads="1"/>
              </p:cNvSpPr>
              <p:nvPr/>
            </p:nvSpPr>
            <p:spPr bwMode="auto">
              <a:xfrm>
                <a:off x="0" y="0"/>
                <a:ext cx="3756" cy="1613"/>
              </a:xfrm>
              <a:prstGeom prst="rect">
                <a:avLst/>
              </a:prstGeom>
              <a:noFill/>
              <a:ln w="9525">
                <a:noFill/>
                <a:miter lim="800000"/>
                <a:headEnd/>
                <a:tailEnd/>
              </a:ln>
              <a:effectLst/>
            </p:spPr>
            <p:txBody>
              <a:bodyPr anchor="ctr"/>
              <a:lstStyle/>
              <a:p>
                <a:r>
                  <a:rPr lang="es-AR" sz="1800" b="0">
                    <a:solidFill>
                      <a:schemeClr val="tx1"/>
                    </a:solidFill>
                    <a:latin typeface="Arial" charset="0"/>
                  </a:rPr>
                  <a:t>  </a:t>
                </a:r>
                <a:r>
                  <a:rPr lang="es-AR" sz="16200" b="0">
                    <a:solidFill>
                      <a:schemeClr val="tx1"/>
                    </a:solidFill>
                    <a:latin typeface="Arial" charset="0"/>
                  </a:rPr>
                  <a:t> </a:t>
                </a:r>
                <a:r>
                  <a:rPr lang="es-AR" sz="1800" b="0">
                    <a:solidFill>
                      <a:schemeClr val="tx1"/>
                    </a:solidFill>
                    <a:latin typeface="Arial" charset="0"/>
                  </a:rPr>
                  <a:t>                                                                                </a:t>
                </a:r>
              </a:p>
            </p:txBody>
          </p:sp>
          <p:sp>
            <p:nvSpPr>
              <p:cNvPr id="157703" name="Rectangle 7"/>
              <p:cNvSpPr>
                <a:spLocks noChangeArrowheads="1"/>
              </p:cNvSpPr>
              <p:nvPr/>
            </p:nvSpPr>
            <p:spPr bwMode="auto">
              <a:xfrm>
                <a:off x="0" y="0"/>
                <a:ext cx="3756" cy="1613"/>
              </a:xfrm>
              <a:prstGeom prst="rect">
                <a:avLst/>
              </a:prstGeom>
              <a:noFill/>
              <a:ln w="7">
                <a:solidFill>
                  <a:srgbClr val="A0A0A0"/>
                </a:solidFill>
                <a:miter lim="800000"/>
                <a:headEnd/>
                <a:tailEnd/>
              </a:ln>
              <a:effectLst/>
            </p:spPr>
            <p:txBody>
              <a:bodyPr/>
              <a:lstStyle/>
              <a:p>
                <a:endParaRPr lang="es-AR"/>
              </a:p>
            </p:txBody>
          </p:sp>
        </p:grpSp>
        <p:sp>
          <p:nvSpPr>
            <p:cNvPr id="157705" name="Rectangle 9"/>
            <p:cNvSpPr>
              <a:spLocks noChangeArrowheads="1"/>
            </p:cNvSpPr>
            <p:nvPr/>
          </p:nvSpPr>
          <p:spPr bwMode="auto">
            <a:xfrm>
              <a:off x="-3" y="-3"/>
              <a:ext cx="3762" cy="1619"/>
            </a:xfrm>
            <a:prstGeom prst="rect">
              <a:avLst/>
            </a:prstGeom>
            <a:noFill/>
            <a:ln w="11112">
              <a:solidFill>
                <a:srgbClr val="A0A0A0"/>
              </a:solidFill>
              <a:miter lim="800000"/>
              <a:headEnd/>
              <a:tailEnd/>
            </a:ln>
            <a:effectLst/>
          </p:spPr>
          <p:txBody>
            <a:bodyPr/>
            <a:lstStyle/>
            <a:p>
              <a:endParaRPr lang="es-AR"/>
            </a:p>
          </p:txBody>
        </p:sp>
      </p:grpSp>
      <p:pic>
        <p:nvPicPr>
          <p:cNvPr id="157702" name="Picture 6" descr="Feb-20-2004"/>
          <p:cNvPicPr>
            <a:picLocks noChangeAspect="1" noChangeArrowheads="1"/>
          </p:cNvPicPr>
          <p:nvPr/>
        </p:nvPicPr>
        <p:blipFill>
          <a:blip r:embed="rId2"/>
          <a:srcRect/>
          <a:stretch>
            <a:fillRect/>
          </a:stretch>
        </p:blipFill>
        <p:spPr bwMode="auto">
          <a:xfrm>
            <a:off x="381000" y="1219200"/>
            <a:ext cx="8229600" cy="4114800"/>
          </a:xfrm>
          <a:prstGeom prst="rect">
            <a:avLst/>
          </a:prstGeom>
          <a:noFill/>
        </p:spPr>
      </p:pic>
      <p:sp>
        <p:nvSpPr>
          <p:cNvPr id="157707" name="Text Box 11"/>
          <p:cNvSpPr txBox="1">
            <a:spLocks noChangeArrowheads="1"/>
          </p:cNvSpPr>
          <p:nvPr/>
        </p:nvSpPr>
        <p:spPr bwMode="auto">
          <a:xfrm>
            <a:off x="1050925" y="382588"/>
            <a:ext cx="5041900" cy="519112"/>
          </a:xfrm>
          <a:prstGeom prst="rect">
            <a:avLst/>
          </a:prstGeom>
          <a:noFill/>
          <a:ln w="9525">
            <a:noFill/>
            <a:miter lim="800000"/>
            <a:headEnd/>
            <a:tailEnd/>
          </a:ln>
          <a:effectLst/>
        </p:spPr>
        <p:txBody>
          <a:bodyPr wrap="none">
            <a:spAutoFit/>
          </a:bodyPr>
          <a:lstStyle/>
          <a:p>
            <a:r>
              <a:rPr lang="es-ES"/>
              <a:t>Ejemplo de las pasadas de un día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land"/>
          <p:cNvPicPr>
            <a:picLocks noChangeAspect="1" noChangeArrowheads="1"/>
          </p:cNvPicPr>
          <p:nvPr/>
        </p:nvPicPr>
        <p:blipFill>
          <a:blip r:embed="rId2"/>
          <a:srcRect/>
          <a:stretch>
            <a:fillRect/>
          </a:stretch>
        </p:blipFill>
        <p:spPr bwMode="auto">
          <a:xfrm>
            <a:off x="2136775" y="398463"/>
            <a:ext cx="4660900" cy="6126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bs aires path row"/>
          <p:cNvPicPr>
            <a:picLocks noChangeAspect="1" noChangeArrowheads="1"/>
          </p:cNvPicPr>
          <p:nvPr/>
        </p:nvPicPr>
        <p:blipFill>
          <a:blip r:embed="rId2"/>
          <a:srcRect/>
          <a:stretch>
            <a:fillRect/>
          </a:stretch>
        </p:blipFill>
        <p:spPr bwMode="auto">
          <a:xfrm>
            <a:off x="1624013" y="328613"/>
            <a:ext cx="5895975" cy="574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223714</TotalTime>
  <Words>1865</Words>
  <Application>Microsoft PowerPoint</Application>
  <PresentationFormat>Presentación en pantalla (4:3)</PresentationFormat>
  <Paragraphs>243</Paragraphs>
  <Slides>42</Slides>
  <Notes>0</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42</vt:i4>
      </vt:variant>
    </vt:vector>
  </HeadingPairs>
  <TitlesOfParts>
    <vt:vector size="56" baseType="lpstr">
      <vt:lpstr>Arial</vt:lpstr>
      <vt:lpstr>Verdana</vt:lpstr>
      <vt:lpstr>Times New Roman</vt:lpstr>
      <vt:lpstr>Wingdings</vt:lpstr>
      <vt:lpstr>Freestyle Script</vt:lpstr>
      <vt:lpstr>Calibri</vt:lpstr>
      <vt:lpstr>Tahoma</vt:lpstr>
      <vt:lpstr>Arial Rounded MT Bold</vt:lpstr>
      <vt:lpstr>Footlight MT Light</vt:lpstr>
      <vt:lpstr>Corbel</vt:lpstr>
      <vt:lpstr>Curlz MT</vt:lpstr>
      <vt:lpstr>Arial Black</vt:lpstr>
      <vt:lpstr>Mirador</vt:lpstr>
      <vt:lpstr>Bitmap Image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Mimi</dc:creator>
  <cp:lastModifiedBy>Miriam</cp:lastModifiedBy>
  <cp:revision>114</cp:revision>
  <dcterms:created xsi:type="dcterms:W3CDTF">2002-11-01T00:40:21Z</dcterms:created>
  <dcterms:modified xsi:type="dcterms:W3CDTF">2018-09-25T22:33:35Z</dcterms:modified>
</cp:coreProperties>
</file>