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7" r:id="rId2"/>
    <p:sldId id="256" r:id="rId3"/>
    <p:sldId id="306" r:id="rId4"/>
    <p:sldId id="257" r:id="rId5"/>
    <p:sldId id="343" r:id="rId6"/>
    <p:sldId id="344" r:id="rId7"/>
    <p:sldId id="259" r:id="rId8"/>
    <p:sldId id="263" r:id="rId9"/>
    <p:sldId id="312" r:id="rId10"/>
    <p:sldId id="313" r:id="rId11"/>
    <p:sldId id="314" r:id="rId12"/>
    <p:sldId id="265" r:id="rId13"/>
    <p:sldId id="315" r:id="rId14"/>
    <p:sldId id="272" r:id="rId15"/>
    <p:sldId id="273" r:id="rId16"/>
    <p:sldId id="328" r:id="rId17"/>
    <p:sldId id="266" r:id="rId18"/>
    <p:sldId id="270" r:id="rId19"/>
    <p:sldId id="267" r:id="rId20"/>
    <p:sldId id="345" r:id="rId21"/>
    <p:sldId id="316" r:id="rId22"/>
    <p:sldId id="317" r:id="rId23"/>
    <p:sldId id="329" r:id="rId24"/>
    <p:sldId id="262" r:id="rId25"/>
    <p:sldId id="274" r:id="rId26"/>
    <p:sldId id="275" r:id="rId27"/>
    <p:sldId id="279" r:id="rId28"/>
    <p:sldId id="283" r:id="rId29"/>
    <p:sldId id="285" r:id="rId30"/>
    <p:sldId id="287" r:id="rId31"/>
    <p:sldId id="309" r:id="rId32"/>
    <p:sldId id="299" r:id="rId33"/>
    <p:sldId id="300" r:id="rId34"/>
    <p:sldId id="301" r:id="rId35"/>
    <p:sldId id="302" r:id="rId36"/>
    <p:sldId id="298" r:id="rId37"/>
    <p:sldId id="292" r:id="rId38"/>
    <p:sldId id="311" r:id="rId39"/>
    <p:sldId id="330" r:id="rId40"/>
    <p:sldId id="334" r:id="rId41"/>
    <p:sldId id="349" r:id="rId42"/>
    <p:sldId id="305" r:id="rId43"/>
    <p:sldId id="331" r:id="rId44"/>
    <p:sldId id="332" r:id="rId45"/>
    <p:sldId id="333" r:id="rId46"/>
    <p:sldId id="338" r:id="rId47"/>
    <p:sldId id="335" r:id="rId48"/>
    <p:sldId id="336" r:id="rId49"/>
    <p:sldId id="337" r:id="rId50"/>
    <p:sldId id="342" r:id="rId51"/>
    <p:sldId id="326" r:id="rId52"/>
    <p:sldId id="340" r:id="rId53"/>
    <p:sldId id="341" r:id="rId54"/>
    <p:sldId id="339" r:id="rId55"/>
    <p:sldId id="319" r:id="rId56"/>
    <p:sldId id="346" r:id="rId57"/>
    <p:sldId id="320" r:id="rId58"/>
    <p:sldId id="348" r:id="rId5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24C15-B315-4E43-8C99-5FAAD7A39A4E}" v="90" dt="2020-11-20T00:02:08.117"/>
    <p1510:client id="{298A0FD6-A5D7-400C-B9D3-70C6AD57F1C2}" v="193" dt="2020-11-23T21:16:52.311"/>
    <p1510:client id="{3807417F-743C-47ED-A052-9BF83434DB09}" v="8" dt="2020-11-20T13:08:40.191"/>
    <p1510:client id="{47EB105E-9502-45FB-BA51-4D71D5BDAD8B}" v="87" dt="2020-11-23T19:39:28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BEF1B-F813-4944-BE0C-20426A251077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9C21135-1A5B-469A-BB70-8D21F8EDEACB}">
      <dgm:prSet phldrT="[Texto]"/>
      <dgm:spPr/>
      <dgm:t>
        <a:bodyPr/>
        <a:lstStyle/>
        <a:p>
          <a:r>
            <a:rPr lang="es-AR" b="1"/>
            <a:t>Plantas de follaje decorativo</a:t>
          </a:r>
          <a:endParaRPr lang="es-ES"/>
        </a:p>
      </dgm:t>
    </dgm:pt>
    <dgm:pt modelId="{009E62B5-0AA5-492E-B376-BFC9E603C1F2}" type="parTrans" cxnId="{E726AB2E-52C2-45ED-9CEB-A4B689B40512}">
      <dgm:prSet/>
      <dgm:spPr/>
      <dgm:t>
        <a:bodyPr/>
        <a:lstStyle/>
        <a:p>
          <a:endParaRPr lang="es-ES"/>
        </a:p>
      </dgm:t>
    </dgm:pt>
    <dgm:pt modelId="{BEA26D19-F5A0-4A55-809B-A09B08ECB63D}" type="sibTrans" cxnId="{E726AB2E-52C2-45ED-9CEB-A4B689B40512}">
      <dgm:prSet/>
      <dgm:spPr/>
      <dgm:t>
        <a:bodyPr/>
        <a:lstStyle/>
        <a:p>
          <a:endParaRPr lang="es-ES"/>
        </a:p>
      </dgm:t>
    </dgm:pt>
    <dgm:pt modelId="{7A3D249C-43CB-4478-B4FD-5A1036B88810}">
      <dgm:prSet phldrT="[Texto]"/>
      <dgm:spPr/>
      <dgm:t>
        <a:bodyPr/>
        <a:lstStyle/>
        <a:p>
          <a:r>
            <a:rPr lang="es-ES"/>
            <a:t>N 21%</a:t>
          </a:r>
        </a:p>
      </dgm:t>
    </dgm:pt>
    <dgm:pt modelId="{A3FD6C72-02B0-42E7-8F34-61F9B3A72967}" type="parTrans" cxnId="{4A55F6F4-E3B5-4026-ABBA-514628A0E865}">
      <dgm:prSet/>
      <dgm:spPr/>
      <dgm:t>
        <a:bodyPr/>
        <a:lstStyle/>
        <a:p>
          <a:endParaRPr lang="es-ES"/>
        </a:p>
      </dgm:t>
    </dgm:pt>
    <dgm:pt modelId="{22F09120-614A-4492-AD3F-3A062C9D4F64}" type="sibTrans" cxnId="{4A55F6F4-E3B5-4026-ABBA-514628A0E865}">
      <dgm:prSet/>
      <dgm:spPr/>
      <dgm:t>
        <a:bodyPr/>
        <a:lstStyle/>
        <a:p>
          <a:endParaRPr lang="es-ES"/>
        </a:p>
      </dgm:t>
    </dgm:pt>
    <dgm:pt modelId="{F32B832B-6350-44D9-BD3A-9DCB459EEAA7}">
      <dgm:prSet phldrT="[Texto]"/>
      <dgm:spPr/>
      <dgm:t>
        <a:bodyPr/>
        <a:lstStyle/>
        <a:p>
          <a:r>
            <a:rPr lang="es-ES"/>
            <a:t>P 7,5%</a:t>
          </a:r>
        </a:p>
      </dgm:t>
    </dgm:pt>
    <dgm:pt modelId="{59F60A68-FDAB-449A-8364-A9D920CA9FA4}" type="parTrans" cxnId="{1B94F9BA-E35D-4E3A-A019-9C37454CEC7E}">
      <dgm:prSet/>
      <dgm:spPr/>
      <dgm:t>
        <a:bodyPr/>
        <a:lstStyle/>
        <a:p>
          <a:endParaRPr lang="es-ES"/>
        </a:p>
      </dgm:t>
    </dgm:pt>
    <dgm:pt modelId="{3FE4D390-F435-4B1C-950A-7F7DB5E2B2B9}" type="sibTrans" cxnId="{1B94F9BA-E35D-4E3A-A019-9C37454CEC7E}">
      <dgm:prSet/>
      <dgm:spPr/>
      <dgm:t>
        <a:bodyPr/>
        <a:lstStyle/>
        <a:p>
          <a:endParaRPr lang="es-ES"/>
        </a:p>
      </dgm:t>
    </dgm:pt>
    <dgm:pt modelId="{45089043-DAE5-4AAB-B456-C91CFF55B884}">
      <dgm:prSet phldrT="[Texto]"/>
      <dgm:spPr/>
      <dgm:t>
        <a:bodyPr/>
        <a:lstStyle/>
        <a:p>
          <a:r>
            <a:rPr lang="en-US" b="1" err="1">
              <a:sym typeface="Wingdings" panose="05000000000000000000" pitchFamily="2" charset="2"/>
            </a:rPr>
            <a:t>Plantas</a:t>
          </a:r>
          <a:r>
            <a:rPr lang="es-AR" b="1">
              <a:sym typeface="Wingdings" panose="05000000000000000000" pitchFamily="2" charset="2"/>
            </a:rPr>
            <a:t> con flores </a:t>
          </a:r>
          <a:endParaRPr lang="es-ES"/>
        </a:p>
      </dgm:t>
    </dgm:pt>
    <dgm:pt modelId="{BDD95456-CD6B-4278-BFCE-0CEBA0D01BEF}" type="parTrans" cxnId="{AF3C9C00-7233-4AAE-9FDC-0D1EB991A5F3}">
      <dgm:prSet/>
      <dgm:spPr/>
      <dgm:t>
        <a:bodyPr/>
        <a:lstStyle/>
        <a:p>
          <a:endParaRPr lang="es-ES"/>
        </a:p>
      </dgm:t>
    </dgm:pt>
    <dgm:pt modelId="{ED1052ED-ED6D-413E-A1C3-0B108E1F7820}" type="sibTrans" cxnId="{AF3C9C00-7233-4AAE-9FDC-0D1EB991A5F3}">
      <dgm:prSet/>
      <dgm:spPr/>
      <dgm:t>
        <a:bodyPr/>
        <a:lstStyle/>
        <a:p>
          <a:endParaRPr lang="es-ES"/>
        </a:p>
      </dgm:t>
    </dgm:pt>
    <dgm:pt modelId="{93AED6C4-E509-4C0E-958D-3085C4D02A53}">
      <dgm:prSet phldrT="[Texto]"/>
      <dgm:spPr/>
      <dgm:t>
        <a:bodyPr/>
        <a:lstStyle/>
        <a:p>
          <a:r>
            <a:rPr lang="es-ES"/>
            <a:t>N 12%</a:t>
          </a:r>
        </a:p>
      </dgm:t>
    </dgm:pt>
    <dgm:pt modelId="{E5F2606A-736C-48B7-BD08-2FDD232E8C2D}" type="parTrans" cxnId="{AB59A6FF-03F2-4DEA-B911-306AC233F308}">
      <dgm:prSet/>
      <dgm:spPr/>
      <dgm:t>
        <a:bodyPr/>
        <a:lstStyle/>
        <a:p>
          <a:endParaRPr lang="es-ES"/>
        </a:p>
      </dgm:t>
    </dgm:pt>
    <dgm:pt modelId="{C8CDE657-B237-4AC0-B24F-C53EC574D9A6}" type="sibTrans" cxnId="{AB59A6FF-03F2-4DEA-B911-306AC233F308}">
      <dgm:prSet/>
      <dgm:spPr/>
      <dgm:t>
        <a:bodyPr/>
        <a:lstStyle/>
        <a:p>
          <a:endParaRPr lang="es-ES"/>
        </a:p>
      </dgm:t>
    </dgm:pt>
    <dgm:pt modelId="{88C5891D-3A7D-4CC9-947C-83DBCCC12846}">
      <dgm:prSet phldrT="[Texto]"/>
      <dgm:spPr/>
      <dgm:t>
        <a:bodyPr/>
        <a:lstStyle/>
        <a:p>
          <a:r>
            <a:rPr lang="es-ES"/>
            <a:t>K 15%</a:t>
          </a:r>
        </a:p>
      </dgm:t>
    </dgm:pt>
    <dgm:pt modelId="{5AA950CD-04C2-433C-9DD2-382EBAB23A3B}" type="parTrans" cxnId="{BDFEBA27-3E95-4A6B-AFCC-C37A60D66394}">
      <dgm:prSet/>
      <dgm:spPr/>
      <dgm:t>
        <a:bodyPr/>
        <a:lstStyle/>
        <a:p>
          <a:endParaRPr lang="es-ES"/>
        </a:p>
      </dgm:t>
    </dgm:pt>
    <dgm:pt modelId="{1A0F320B-4ADF-47A2-B33D-F2C78F85DE61}" type="sibTrans" cxnId="{BDFEBA27-3E95-4A6B-AFCC-C37A60D66394}">
      <dgm:prSet/>
      <dgm:spPr/>
      <dgm:t>
        <a:bodyPr/>
        <a:lstStyle/>
        <a:p>
          <a:endParaRPr lang="es-ES"/>
        </a:p>
      </dgm:t>
    </dgm:pt>
    <dgm:pt modelId="{7BB0B99B-A726-4DD7-9D31-988E1AA284B0}">
      <dgm:prSet phldrT="[Texto]"/>
      <dgm:spPr/>
      <dgm:t>
        <a:bodyPr/>
        <a:lstStyle/>
        <a:p>
          <a:r>
            <a:rPr lang="es-ES"/>
            <a:t>K 2,5%</a:t>
          </a:r>
        </a:p>
      </dgm:t>
    </dgm:pt>
    <dgm:pt modelId="{2B736898-A003-4C2E-90C6-0DEC864FC703}" type="parTrans" cxnId="{954EFB96-B970-4ED5-A538-A993504722E7}">
      <dgm:prSet/>
      <dgm:spPr/>
      <dgm:t>
        <a:bodyPr/>
        <a:lstStyle/>
        <a:p>
          <a:endParaRPr lang="es-ES"/>
        </a:p>
      </dgm:t>
    </dgm:pt>
    <dgm:pt modelId="{25CC9AFA-B6FC-4F77-9175-10FFD366C74D}" type="sibTrans" cxnId="{954EFB96-B970-4ED5-A538-A993504722E7}">
      <dgm:prSet/>
      <dgm:spPr/>
      <dgm:t>
        <a:bodyPr/>
        <a:lstStyle/>
        <a:p>
          <a:endParaRPr lang="es-ES"/>
        </a:p>
      </dgm:t>
    </dgm:pt>
    <dgm:pt modelId="{402B0852-6F01-4CF3-B832-651B4F2FEDA1}">
      <dgm:prSet phldrT="[Texto]"/>
      <dgm:spPr/>
      <dgm:t>
        <a:bodyPr/>
        <a:lstStyle/>
        <a:p>
          <a:r>
            <a:rPr lang="es-ES"/>
            <a:t>P 4,8%</a:t>
          </a:r>
        </a:p>
      </dgm:t>
    </dgm:pt>
    <dgm:pt modelId="{45A52DEC-834E-4BDB-AE61-5346D234F0B6}" type="parTrans" cxnId="{DA65AC09-175E-42FD-889D-147F05048B4E}">
      <dgm:prSet/>
      <dgm:spPr/>
      <dgm:t>
        <a:bodyPr/>
        <a:lstStyle/>
        <a:p>
          <a:endParaRPr lang="es-ES"/>
        </a:p>
      </dgm:t>
    </dgm:pt>
    <dgm:pt modelId="{DA9B67F5-A2E2-4484-99AE-398B1CCDB51F}" type="sibTrans" cxnId="{DA65AC09-175E-42FD-889D-147F05048B4E}">
      <dgm:prSet/>
      <dgm:spPr/>
      <dgm:t>
        <a:bodyPr/>
        <a:lstStyle/>
        <a:p>
          <a:endParaRPr lang="es-ES"/>
        </a:p>
      </dgm:t>
    </dgm:pt>
    <dgm:pt modelId="{D376275C-34F4-49BB-84FF-BC760AF97BCA}" type="pres">
      <dgm:prSet presAssocID="{3F7BEF1B-F813-4944-BE0C-20426A251077}" presName="Name0" presStyleCnt="0">
        <dgm:presLayoutVars>
          <dgm:dir/>
          <dgm:animLvl val="lvl"/>
          <dgm:resizeHandles/>
        </dgm:presLayoutVars>
      </dgm:prSet>
      <dgm:spPr/>
    </dgm:pt>
    <dgm:pt modelId="{A98CA764-AA71-458C-9FD2-D04FCE621A4A}" type="pres">
      <dgm:prSet presAssocID="{C9C21135-1A5B-469A-BB70-8D21F8EDEACB}" presName="linNode" presStyleCnt="0"/>
      <dgm:spPr/>
    </dgm:pt>
    <dgm:pt modelId="{DF96C1BC-9D34-4D4F-B677-1D7B06CE49A8}" type="pres">
      <dgm:prSet presAssocID="{C9C21135-1A5B-469A-BB70-8D21F8EDEACB}" presName="parentShp" presStyleLbl="node1" presStyleIdx="0" presStyleCnt="2">
        <dgm:presLayoutVars>
          <dgm:bulletEnabled val="1"/>
        </dgm:presLayoutVars>
      </dgm:prSet>
      <dgm:spPr/>
    </dgm:pt>
    <dgm:pt modelId="{F522D8B8-8E69-4171-B127-0E9BA15725AB}" type="pres">
      <dgm:prSet presAssocID="{C9C21135-1A5B-469A-BB70-8D21F8EDEACB}" presName="childShp" presStyleLbl="bgAccFollowNode1" presStyleIdx="0" presStyleCnt="2">
        <dgm:presLayoutVars>
          <dgm:bulletEnabled val="1"/>
        </dgm:presLayoutVars>
      </dgm:prSet>
      <dgm:spPr/>
    </dgm:pt>
    <dgm:pt modelId="{11A9DD31-48DC-4E7A-92DA-B43C75F8F9C5}" type="pres">
      <dgm:prSet presAssocID="{BEA26D19-F5A0-4A55-809B-A09B08ECB63D}" presName="spacing" presStyleCnt="0"/>
      <dgm:spPr/>
    </dgm:pt>
    <dgm:pt modelId="{78D52F47-8C39-4584-BBB5-18A4A5B92213}" type="pres">
      <dgm:prSet presAssocID="{45089043-DAE5-4AAB-B456-C91CFF55B884}" presName="linNode" presStyleCnt="0"/>
      <dgm:spPr/>
    </dgm:pt>
    <dgm:pt modelId="{A281A327-5E69-4649-B179-324371892575}" type="pres">
      <dgm:prSet presAssocID="{45089043-DAE5-4AAB-B456-C91CFF55B884}" presName="parentShp" presStyleLbl="node1" presStyleIdx="1" presStyleCnt="2">
        <dgm:presLayoutVars>
          <dgm:bulletEnabled val="1"/>
        </dgm:presLayoutVars>
      </dgm:prSet>
      <dgm:spPr/>
    </dgm:pt>
    <dgm:pt modelId="{75FD24D6-008A-4891-89D8-C9403A97BA41}" type="pres">
      <dgm:prSet presAssocID="{45089043-DAE5-4AAB-B456-C91CFF55B884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A65AC09-175E-42FD-889D-147F05048B4E}" srcId="{45089043-DAE5-4AAB-B456-C91CFF55B884}" destId="{402B0852-6F01-4CF3-B832-651B4F2FEDA1}" srcOrd="1" destOrd="0" parTransId="{45A52DEC-834E-4BDB-AE61-5346D234F0B6}" sibTransId="{DA9B67F5-A2E2-4484-99AE-398B1CCDB51F}"/>
    <dgm:cxn modelId="{1DAB1BFC-176C-402A-9320-E70E0D9018FA}" type="presOf" srcId="{88C5891D-3A7D-4CC9-947C-83DBCCC12846}" destId="{75FD24D6-008A-4891-89D8-C9403A97BA41}" srcOrd="0" destOrd="2" presId="urn:microsoft.com/office/officeart/2005/8/layout/vList6"/>
    <dgm:cxn modelId="{7709352C-CD8C-4B1F-A114-11121D4CFD54}" type="presOf" srcId="{C9C21135-1A5B-469A-BB70-8D21F8EDEACB}" destId="{DF96C1BC-9D34-4D4F-B677-1D7B06CE49A8}" srcOrd="0" destOrd="0" presId="urn:microsoft.com/office/officeart/2005/8/layout/vList6"/>
    <dgm:cxn modelId="{AE16365D-52B4-42C3-8D2D-6A9AECEE9605}" type="presOf" srcId="{7A3D249C-43CB-4478-B4FD-5A1036B88810}" destId="{F522D8B8-8E69-4171-B127-0E9BA15725AB}" srcOrd="0" destOrd="0" presId="urn:microsoft.com/office/officeart/2005/8/layout/vList6"/>
    <dgm:cxn modelId="{954EFB96-B970-4ED5-A538-A993504722E7}" srcId="{C9C21135-1A5B-469A-BB70-8D21F8EDEACB}" destId="{7BB0B99B-A726-4DD7-9D31-988E1AA284B0}" srcOrd="2" destOrd="0" parTransId="{2B736898-A003-4C2E-90C6-0DEC864FC703}" sibTransId="{25CC9AFA-B6FC-4F77-9175-10FFD366C74D}"/>
    <dgm:cxn modelId="{4A55F6F4-E3B5-4026-ABBA-514628A0E865}" srcId="{C9C21135-1A5B-469A-BB70-8D21F8EDEACB}" destId="{7A3D249C-43CB-4478-B4FD-5A1036B88810}" srcOrd="0" destOrd="0" parTransId="{A3FD6C72-02B0-42E7-8F34-61F9B3A72967}" sibTransId="{22F09120-614A-4492-AD3F-3A062C9D4F64}"/>
    <dgm:cxn modelId="{500706D7-A88C-427F-A1A6-073CF009944F}" type="presOf" srcId="{402B0852-6F01-4CF3-B832-651B4F2FEDA1}" destId="{75FD24D6-008A-4891-89D8-C9403A97BA41}" srcOrd="0" destOrd="1" presId="urn:microsoft.com/office/officeart/2005/8/layout/vList6"/>
    <dgm:cxn modelId="{1B94F9BA-E35D-4E3A-A019-9C37454CEC7E}" srcId="{C9C21135-1A5B-469A-BB70-8D21F8EDEACB}" destId="{F32B832B-6350-44D9-BD3A-9DCB459EEAA7}" srcOrd="1" destOrd="0" parTransId="{59F60A68-FDAB-449A-8364-A9D920CA9FA4}" sibTransId="{3FE4D390-F435-4B1C-950A-7F7DB5E2B2B9}"/>
    <dgm:cxn modelId="{6E2773FA-7AB0-4560-ACE7-91B69B0B4E1F}" type="presOf" srcId="{93AED6C4-E509-4C0E-958D-3085C4D02A53}" destId="{75FD24D6-008A-4891-89D8-C9403A97BA41}" srcOrd="0" destOrd="0" presId="urn:microsoft.com/office/officeart/2005/8/layout/vList6"/>
    <dgm:cxn modelId="{E726AB2E-52C2-45ED-9CEB-A4B689B40512}" srcId="{3F7BEF1B-F813-4944-BE0C-20426A251077}" destId="{C9C21135-1A5B-469A-BB70-8D21F8EDEACB}" srcOrd="0" destOrd="0" parTransId="{009E62B5-0AA5-492E-B376-BFC9E603C1F2}" sibTransId="{BEA26D19-F5A0-4A55-809B-A09B08ECB63D}"/>
    <dgm:cxn modelId="{AB59A6FF-03F2-4DEA-B911-306AC233F308}" srcId="{45089043-DAE5-4AAB-B456-C91CFF55B884}" destId="{93AED6C4-E509-4C0E-958D-3085C4D02A53}" srcOrd="0" destOrd="0" parTransId="{E5F2606A-736C-48B7-BD08-2FDD232E8C2D}" sibTransId="{C8CDE657-B237-4AC0-B24F-C53EC574D9A6}"/>
    <dgm:cxn modelId="{E059287E-A162-40C7-9B07-310D3C6C9A36}" type="presOf" srcId="{7BB0B99B-A726-4DD7-9D31-988E1AA284B0}" destId="{F522D8B8-8E69-4171-B127-0E9BA15725AB}" srcOrd="0" destOrd="2" presId="urn:microsoft.com/office/officeart/2005/8/layout/vList6"/>
    <dgm:cxn modelId="{BDFEBA27-3E95-4A6B-AFCC-C37A60D66394}" srcId="{45089043-DAE5-4AAB-B456-C91CFF55B884}" destId="{88C5891D-3A7D-4CC9-947C-83DBCCC12846}" srcOrd="2" destOrd="0" parTransId="{5AA950CD-04C2-433C-9DD2-382EBAB23A3B}" sibTransId="{1A0F320B-4ADF-47A2-B33D-F2C78F85DE61}"/>
    <dgm:cxn modelId="{AF3C9C00-7233-4AAE-9FDC-0D1EB991A5F3}" srcId="{3F7BEF1B-F813-4944-BE0C-20426A251077}" destId="{45089043-DAE5-4AAB-B456-C91CFF55B884}" srcOrd="1" destOrd="0" parTransId="{BDD95456-CD6B-4278-BFCE-0CEBA0D01BEF}" sibTransId="{ED1052ED-ED6D-413E-A1C3-0B108E1F7820}"/>
    <dgm:cxn modelId="{52606B06-BD1A-4CB6-BA5B-53950D81EC77}" type="presOf" srcId="{45089043-DAE5-4AAB-B456-C91CFF55B884}" destId="{A281A327-5E69-4649-B179-324371892575}" srcOrd="0" destOrd="0" presId="urn:microsoft.com/office/officeart/2005/8/layout/vList6"/>
    <dgm:cxn modelId="{BFB9EDB5-32E5-4809-A70E-53C126532F9C}" type="presOf" srcId="{3F7BEF1B-F813-4944-BE0C-20426A251077}" destId="{D376275C-34F4-49BB-84FF-BC760AF97BCA}" srcOrd="0" destOrd="0" presId="urn:microsoft.com/office/officeart/2005/8/layout/vList6"/>
    <dgm:cxn modelId="{AAF9E329-DEE1-48B9-B12F-30F8EDA1F37F}" type="presOf" srcId="{F32B832B-6350-44D9-BD3A-9DCB459EEAA7}" destId="{F522D8B8-8E69-4171-B127-0E9BA15725AB}" srcOrd="0" destOrd="1" presId="urn:microsoft.com/office/officeart/2005/8/layout/vList6"/>
    <dgm:cxn modelId="{7A258D56-A0B7-4540-85E8-5AF8C9ED9596}" type="presParOf" srcId="{D376275C-34F4-49BB-84FF-BC760AF97BCA}" destId="{A98CA764-AA71-458C-9FD2-D04FCE621A4A}" srcOrd="0" destOrd="0" presId="urn:microsoft.com/office/officeart/2005/8/layout/vList6"/>
    <dgm:cxn modelId="{3E1BD97E-3FFF-42E1-8667-3D5170F9ABCF}" type="presParOf" srcId="{A98CA764-AA71-458C-9FD2-D04FCE621A4A}" destId="{DF96C1BC-9D34-4D4F-B677-1D7B06CE49A8}" srcOrd="0" destOrd="0" presId="urn:microsoft.com/office/officeart/2005/8/layout/vList6"/>
    <dgm:cxn modelId="{4080F6B7-207E-4CF4-B9CF-D07062953C05}" type="presParOf" srcId="{A98CA764-AA71-458C-9FD2-D04FCE621A4A}" destId="{F522D8B8-8E69-4171-B127-0E9BA15725AB}" srcOrd="1" destOrd="0" presId="urn:microsoft.com/office/officeart/2005/8/layout/vList6"/>
    <dgm:cxn modelId="{BD6A8F1B-0957-4DA5-8DE8-C51413F25B94}" type="presParOf" srcId="{D376275C-34F4-49BB-84FF-BC760AF97BCA}" destId="{11A9DD31-48DC-4E7A-92DA-B43C75F8F9C5}" srcOrd="1" destOrd="0" presId="urn:microsoft.com/office/officeart/2005/8/layout/vList6"/>
    <dgm:cxn modelId="{DE71E1AC-6734-49EF-8BEB-60660929C24E}" type="presParOf" srcId="{D376275C-34F4-49BB-84FF-BC760AF97BCA}" destId="{78D52F47-8C39-4584-BBB5-18A4A5B92213}" srcOrd="2" destOrd="0" presId="urn:microsoft.com/office/officeart/2005/8/layout/vList6"/>
    <dgm:cxn modelId="{13ECD893-6E7D-4D29-AFBB-9937214CF29D}" type="presParOf" srcId="{78D52F47-8C39-4584-BBB5-18A4A5B92213}" destId="{A281A327-5E69-4649-B179-324371892575}" srcOrd="0" destOrd="0" presId="urn:microsoft.com/office/officeart/2005/8/layout/vList6"/>
    <dgm:cxn modelId="{65B05D7C-5B3D-48F9-AD11-F8ADAA6DB169}" type="presParOf" srcId="{78D52F47-8C39-4584-BBB5-18A4A5B92213}" destId="{75FD24D6-008A-4891-89D8-C9403A97BA4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2D8B8-8E69-4171-B127-0E9BA15725AB}">
      <dsp:nvSpPr>
        <dsp:cNvPr id="0" name=""/>
        <dsp:cNvSpPr/>
      </dsp:nvSpPr>
      <dsp:spPr>
        <a:xfrm>
          <a:off x="2637790" y="475"/>
          <a:ext cx="3956685" cy="18537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N 21%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P 7,5%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K 2,5%</a:t>
          </a:r>
        </a:p>
      </dsp:txBody>
      <dsp:txXfrm>
        <a:off x="2637790" y="232194"/>
        <a:ext cx="3261530" cy="1390311"/>
      </dsp:txXfrm>
    </dsp:sp>
    <dsp:sp modelId="{DF96C1BC-9D34-4D4F-B677-1D7B06CE49A8}">
      <dsp:nvSpPr>
        <dsp:cNvPr id="0" name=""/>
        <dsp:cNvSpPr/>
      </dsp:nvSpPr>
      <dsp:spPr>
        <a:xfrm>
          <a:off x="0" y="475"/>
          <a:ext cx="2637790" cy="18537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600" b="1" kern="1200"/>
            <a:t>Plantas de follaje decorativo</a:t>
          </a:r>
          <a:endParaRPr lang="es-ES" sz="3600" kern="1200"/>
        </a:p>
      </dsp:txBody>
      <dsp:txXfrm>
        <a:off x="90493" y="90968"/>
        <a:ext cx="2456804" cy="1672762"/>
      </dsp:txXfrm>
    </dsp:sp>
    <dsp:sp modelId="{75FD24D6-008A-4891-89D8-C9403A97BA41}">
      <dsp:nvSpPr>
        <dsp:cNvPr id="0" name=""/>
        <dsp:cNvSpPr/>
      </dsp:nvSpPr>
      <dsp:spPr>
        <a:xfrm>
          <a:off x="2637790" y="2039598"/>
          <a:ext cx="3956685" cy="185374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N 12%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P 4,8%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/>
            <a:t>K 15%</a:t>
          </a:r>
        </a:p>
      </dsp:txBody>
      <dsp:txXfrm>
        <a:off x="2637790" y="2271317"/>
        <a:ext cx="3261530" cy="1390311"/>
      </dsp:txXfrm>
    </dsp:sp>
    <dsp:sp modelId="{A281A327-5E69-4649-B179-324371892575}">
      <dsp:nvSpPr>
        <dsp:cNvPr id="0" name=""/>
        <dsp:cNvSpPr/>
      </dsp:nvSpPr>
      <dsp:spPr>
        <a:xfrm>
          <a:off x="0" y="2039598"/>
          <a:ext cx="2637790" cy="185374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err="1">
              <a:sym typeface="Wingdings" panose="05000000000000000000" pitchFamily="2" charset="2"/>
            </a:rPr>
            <a:t>Plantas</a:t>
          </a:r>
          <a:r>
            <a:rPr lang="es-AR" sz="3600" b="1" kern="1200">
              <a:sym typeface="Wingdings" panose="05000000000000000000" pitchFamily="2" charset="2"/>
            </a:rPr>
            <a:t> con flores </a:t>
          </a:r>
          <a:endParaRPr lang="es-ES" sz="3600" kern="1200"/>
        </a:p>
      </dsp:txBody>
      <dsp:txXfrm>
        <a:off x="90493" y="2130091"/>
        <a:ext cx="2456804" cy="1672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7991-AE14-43FD-A885-AFD5024ED113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193A9-991D-44F1-8785-866247335B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065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93A9-991D-44F1-8785-866247335BFE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671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93A9-991D-44F1-8785-866247335BFE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899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93A9-991D-44F1-8785-866247335BFE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244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fld id="{FB21740E-C26E-4C70-8E3F-625D76E34272}" type="slidenum">
              <a:rPr lang="es-ES" altLang="es-AR" sz="1200" smtClean="0"/>
              <a:pPr/>
              <a:t>27</a:t>
            </a:fld>
            <a:endParaRPr lang="es-ES" altLang="es-AR" sz="1200"/>
          </a:p>
        </p:txBody>
      </p:sp>
    </p:spTree>
    <p:extLst>
      <p:ext uri="{BB962C8B-B14F-4D97-AF65-F5344CB8AC3E}">
        <p14:creationId xmlns:p14="http://schemas.microsoft.com/office/powerpoint/2010/main" val="104681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fld id="{3D2A8786-A81D-4257-8699-2DE4088C59A5}" type="slidenum">
              <a:rPr lang="es-ES" altLang="es-AR" sz="1200" smtClean="0"/>
              <a:pPr/>
              <a:t>28</a:t>
            </a:fld>
            <a:endParaRPr lang="es-ES" altLang="es-AR" sz="1200"/>
          </a:p>
        </p:txBody>
      </p:sp>
    </p:spTree>
    <p:extLst>
      <p:ext uri="{BB962C8B-B14F-4D97-AF65-F5344CB8AC3E}">
        <p14:creationId xmlns:p14="http://schemas.microsoft.com/office/powerpoint/2010/main" val="3165577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93A9-991D-44F1-8785-866247335BFE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648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193A9-991D-44F1-8785-866247335BFE}" type="slidenum">
              <a:rPr lang="es-AR" smtClean="0"/>
              <a:t>42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21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261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511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399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49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250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758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734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93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54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981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653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37A93-14E9-4E75-8404-F82834C01F24}" type="datetimeFigureOut">
              <a:rPr lang="es-AR" smtClean="0"/>
              <a:t>23/11/2021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91951-6959-42BE-AF6A-CBAEED9158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07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309386"/>
            <a:ext cx="12322629" cy="82085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535" y="35501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AR" sz="6000" dirty="0"/>
              <a:t>Taller de capacitación en técnicas de propagación vegetal 2021</a:t>
            </a:r>
            <a:endParaRPr lang="es-AR" sz="60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63285" y="25478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Arial Rounded MT Bold" panose="020F0704030504030204" pitchFamily="34" charset="0"/>
              </a:rPr>
              <a:t>Cultivo</a:t>
            </a:r>
            <a:r>
              <a:rPr lang="en-US" sz="4400" dirty="0">
                <a:latin typeface="Arial Rounded MT Bold" panose="020F0704030504030204" pitchFamily="34" charset="0"/>
              </a:rPr>
              <a:t> de </a:t>
            </a:r>
            <a:r>
              <a:rPr lang="en-US" sz="4400" dirty="0" err="1">
                <a:latin typeface="Arial Rounded MT Bold" panose="020F0704030504030204" pitchFamily="34" charset="0"/>
              </a:rPr>
              <a:t>Plantas</a:t>
            </a:r>
            <a:r>
              <a:rPr lang="en-US" sz="4400" dirty="0">
                <a:latin typeface="Arial Rounded MT Bold" panose="020F0704030504030204" pitchFamily="34" charset="0"/>
              </a:rPr>
              <a:t> </a:t>
            </a:r>
            <a:r>
              <a:rPr lang="en-US" sz="4400" dirty="0" err="1">
                <a:latin typeface="Arial Rounded MT Bold" panose="020F0704030504030204" pitchFamily="34" charset="0"/>
              </a:rPr>
              <a:t>Ornamentales</a:t>
            </a:r>
            <a:endParaRPr lang="en-US" sz="4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Actividad</a:t>
            </a:r>
            <a:r>
              <a:rPr lang="en-US" dirty="0"/>
              <a:t> 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err="1"/>
              <a:t>Ing</a:t>
            </a:r>
            <a:r>
              <a:rPr lang="en-US" i="1" dirty="0"/>
              <a:t>. </a:t>
            </a:r>
            <a:r>
              <a:rPr lang="en-US" i="1" dirty="0" err="1"/>
              <a:t>Agr</a:t>
            </a:r>
            <a:r>
              <a:rPr lang="en-US" i="1" dirty="0"/>
              <a:t>. Susana </a:t>
            </a:r>
            <a:r>
              <a:rPr lang="en-US" i="1" dirty="0" err="1"/>
              <a:t>Gamboa</a:t>
            </a:r>
            <a:endParaRPr lang="en-US" i="1" dirty="0">
              <a:cs typeface="Calibri"/>
            </a:endParaRPr>
          </a:p>
          <a:p>
            <a:pPr marL="0" indent="0">
              <a:buNone/>
            </a:pPr>
            <a:r>
              <a:rPr lang="en-US" i="1" dirty="0"/>
              <a:t>Prof. </a:t>
            </a:r>
            <a:r>
              <a:rPr lang="en-US" i="1" dirty="0" err="1"/>
              <a:t>Curso</a:t>
            </a:r>
            <a:r>
              <a:rPr lang="en-US" i="1" dirty="0"/>
              <a:t> </a:t>
            </a:r>
            <a:r>
              <a:rPr lang="en-US" i="1" dirty="0" err="1"/>
              <a:t>Horticultura</a:t>
            </a:r>
            <a:r>
              <a:rPr lang="en-US" i="1" dirty="0"/>
              <a:t> y </a:t>
            </a:r>
            <a:r>
              <a:rPr lang="en-US" i="1" dirty="0" err="1"/>
              <a:t>Floricultura</a:t>
            </a:r>
            <a:endParaRPr lang="en-US" i="1" dirty="0">
              <a:cs typeface="Calibri"/>
            </a:endParaRPr>
          </a:p>
          <a:p>
            <a:pPr marL="0" indent="0">
              <a:buNone/>
            </a:pPr>
            <a:endParaRPr lang="en-US" i="1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63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err="1"/>
              <a:t>Strilitzia</a:t>
            </a:r>
            <a:r>
              <a:rPr lang="es-AR"/>
              <a:t> augusta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4014"/>
            <a:ext cx="4808621" cy="5270929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3130"/>
            <a:ext cx="5680252" cy="41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37674" y="0"/>
            <a:ext cx="10515600" cy="1325563"/>
          </a:xfrm>
        </p:spPr>
        <p:txBody>
          <a:bodyPr/>
          <a:lstStyle/>
          <a:p>
            <a:pPr algn="ctr"/>
            <a:r>
              <a:rPr lang="es-AR"/>
              <a:t>Ficus </a:t>
            </a:r>
            <a:r>
              <a:rPr lang="es-AR" err="1"/>
              <a:t>elastica</a:t>
            </a:r>
            <a:endParaRPr lang="es-AR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357" y="1595241"/>
            <a:ext cx="4730978" cy="4687079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44" y="975032"/>
            <a:ext cx="5124681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7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>
          <a:xfrm>
            <a:off x="-2979821" y="18256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AR" b="1">
                <a:latin typeface="+mn-lt"/>
              </a:rPr>
              <a:t>Instalaciones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39458" y="0"/>
            <a:ext cx="5552542" cy="369873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3347" y="1690688"/>
            <a:ext cx="10840453" cy="495074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defRPr/>
            </a:pPr>
            <a:endParaRPr lang="es-ES"/>
          </a:p>
          <a:p>
            <a:pPr>
              <a:defRPr/>
            </a:pPr>
            <a:r>
              <a:rPr lang="es-ES" sz="4300"/>
              <a:t>Umbráculos</a:t>
            </a:r>
          </a:p>
          <a:p>
            <a:pPr>
              <a:defRPr/>
            </a:pPr>
            <a:r>
              <a:rPr lang="es-ES" sz="4300"/>
              <a:t>Invernaderos con o sin calefacción</a:t>
            </a:r>
          </a:p>
          <a:p>
            <a:pPr>
              <a:defRPr/>
            </a:pPr>
            <a:r>
              <a:rPr lang="es-ES" sz="4300"/>
              <a:t>Camas calientes/túneles de enraizamiento</a:t>
            </a:r>
          </a:p>
          <a:p>
            <a:pPr>
              <a:defRPr/>
            </a:pPr>
            <a:r>
              <a:rPr lang="es-ES" sz="4300"/>
              <a:t>Sistemas de climatización (calefacción de aire y de suelo, ventilación, nebulización, humidificación)- protecciones contra luz y vientos</a:t>
            </a:r>
            <a:endParaRPr lang="es-ES" sz="4300">
              <a:cs typeface="Calibri" panose="020F0502020204030204"/>
            </a:endParaRPr>
          </a:p>
          <a:p>
            <a:pPr>
              <a:defRPr/>
            </a:pPr>
            <a:r>
              <a:rPr lang="es-ES" sz="4300"/>
              <a:t>Calidad de agua- Reservorios</a:t>
            </a:r>
          </a:p>
          <a:p>
            <a:pPr>
              <a:defRPr/>
            </a:pPr>
            <a:r>
              <a:rPr lang="es-ES" sz="4300"/>
              <a:t>Depósitos: abonos y sustratos</a:t>
            </a:r>
            <a:endParaRPr lang="es-ES" sz="43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19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s-AR"/>
              <a:t>Sombreo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777" y="2160145"/>
            <a:ext cx="5377967" cy="361210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4837" y="2092683"/>
            <a:ext cx="5394173" cy="37632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198" y="1857480"/>
            <a:ext cx="5410377" cy="42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8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/>
          <p:cNvSpPr>
            <a:spLocks noGrp="1"/>
          </p:cNvSpPr>
          <p:nvPr>
            <p:ph type="title"/>
          </p:nvPr>
        </p:nvSpPr>
        <p:spPr>
          <a:xfrm>
            <a:off x="-1167063" y="0"/>
            <a:ext cx="10515600" cy="1325563"/>
          </a:xfrm>
        </p:spPr>
        <p:txBody>
          <a:bodyPr/>
          <a:lstStyle/>
          <a:p>
            <a:pPr algn="ctr" eaLnBrk="1" hangingPunct="1"/>
            <a:r>
              <a:rPr lang="es-ES_tradnl" altLang="es-AR">
                <a:latin typeface="+mn-lt"/>
              </a:rPr>
              <a:t>Cama enraizamiento sobre suelo</a:t>
            </a:r>
          </a:p>
        </p:txBody>
      </p:sp>
      <p:pic>
        <p:nvPicPr>
          <p:cNvPr id="75779" name="Picture 2" descr="C:\Users\Susana\Desktop\FLORI DE MARIANA\FOTOS VIVERO DI CARLO\IMG_64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180" y="1268316"/>
            <a:ext cx="7964378" cy="5184969"/>
          </a:xfrm>
        </p:spPr>
      </p:pic>
      <p:sp>
        <p:nvSpPr>
          <p:cNvPr id="75780" name="3 CuadroTexto"/>
          <p:cNvSpPr txBox="1">
            <a:spLocks noChangeArrowheads="1"/>
          </p:cNvSpPr>
          <p:nvPr/>
        </p:nvSpPr>
        <p:spPr bwMode="auto">
          <a:xfrm>
            <a:off x="3359151" y="3860801"/>
            <a:ext cx="324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solidFill>
                  <a:schemeClr val="bg1"/>
                </a:solidFill>
                <a:latin typeface="Times New Roman" panose="02020603050405020304" pitchFamily="18" charset="0"/>
              </a:rPr>
              <a:t>Ficus</a:t>
            </a:r>
            <a:endParaRPr lang="es-AR" altLang="es-A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5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Título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_tradnl" altLang="es-AR">
                <a:latin typeface="+mn-lt"/>
              </a:rPr>
              <a:t>Mesadas de enraizamiento sobreelevada</a:t>
            </a:r>
            <a:r>
              <a:rPr lang="en-US" altLang="es-AR">
                <a:latin typeface="+mn-lt"/>
              </a:rPr>
              <a:t>s</a:t>
            </a:r>
            <a:endParaRPr lang="es-AR" altLang="es-AR">
              <a:latin typeface="+mn-lt"/>
            </a:endParaRPr>
          </a:p>
        </p:txBody>
      </p:sp>
      <p:pic>
        <p:nvPicPr>
          <p:cNvPr id="76803" name="Picture 2" descr="C:\Users\Susana\Desktop\FLORI DE MARIANA\FOTOS VIVERO DI CARLO\IMG_62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4817" y="1204597"/>
            <a:ext cx="8622363" cy="5460898"/>
          </a:xfrm>
        </p:spPr>
      </p:pic>
    </p:spTree>
    <p:extLst>
      <p:ext uri="{BB962C8B-B14F-4D97-AF65-F5344CB8AC3E}">
        <p14:creationId xmlns:p14="http://schemas.microsoft.com/office/powerpoint/2010/main" val="218279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99337" y="2721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>
                <a:latin typeface="+mn-lt"/>
              </a:rPr>
              <a:t>Cama enraizamiento- calefacción</a:t>
            </a:r>
            <a:endParaRPr lang="es-ES_tradnl">
              <a:latin typeface="+mn-lt"/>
              <a:cs typeface="Calibri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910" y="1743718"/>
            <a:ext cx="4987885" cy="501676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4533" y="1820339"/>
            <a:ext cx="4487865" cy="53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3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b="1">
                <a:latin typeface="+mn-lt"/>
              </a:rPr>
              <a:t>Multiplicación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58" y="3200400"/>
            <a:ext cx="5552542" cy="3698738"/>
          </a:xfrm>
          <a:prstGeom prst="rect">
            <a:avLst/>
          </a:prstGeom>
        </p:spPr>
      </p:pic>
      <p:sp>
        <p:nvSpPr>
          <p:cNvPr id="696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altLang="es-AR" sz="4800">
                <a:solidFill>
                  <a:schemeClr val="tx2"/>
                </a:solidFill>
              </a:rPr>
              <a:t>Esquejes o estacas</a:t>
            </a:r>
          </a:p>
          <a:p>
            <a:pPr marL="0" indent="0" algn="ctr">
              <a:buNone/>
            </a:pPr>
            <a:endParaRPr lang="es-ES" altLang="es-AR"/>
          </a:p>
          <a:p>
            <a:pPr marL="0" indent="0"/>
            <a:r>
              <a:rPr lang="es-ES" altLang="es-AR"/>
              <a:t>Fragmentos de tallos leñosos o herbáceos, con o sin hojas, que incluyan la yema apical o una o varias axilares</a:t>
            </a:r>
          </a:p>
          <a:p>
            <a:pPr marL="0" indent="0"/>
            <a:r>
              <a:rPr lang="es-ES" altLang="es-AR"/>
              <a:t>Hojas o trozos de hoja</a:t>
            </a:r>
          </a:p>
          <a:p>
            <a:pPr marL="0" indent="0"/>
            <a:r>
              <a:rPr lang="es-ES" altLang="es-AR"/>
              <a:t>Raíces</a:t>
            </a:r>
          </a:p>
          <a:p>
            <a:pPr marL="0" indent="0"/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11172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39458" y="28293"/>
            <a:ext cx="5552542" cy="369873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14646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defRPr/>
            </a:pPr>
            <a:r>
              <a:rPr lang="es-ES" sz="3600"/>
              <a:t>Sustrato</a:t>
            </a:r>
          </a:p>
          <a:p>
            <a:pPr marL="0" indent="0">
              <a:defRPr/>
            </a:pPr>
            <a:r>
              <a:rPr lang="es-ES" sz="3600"/>
              <a:t>Temperatura (más alta en  la parte basal)</a:t>
            </a:r>
            <a:endParaRPr lang="es-ES" sz="3600">
              <a:cs typeface="Calibri"/>
            </a:endParaRPr>
          </a:p>
          <a:p>
            <a:pPr marL="0" indent="0">
              <a:defRPr/>
            </a:pPr>
            <a:r>
              <a:rPr lang="es-ES" sz="3600"/>
              <a:t>Humedad (eliminar hojas o parte de ellas, enrollando, coberturas plásticas, niebla)</a:t>
            </a:r>
            <a:endParaRPr lang="es-ES" sz="3600">
              <a:cs typeface="Calibri"/>
            </a:endParaRPr>
          </a:p>
          <a:p>
            <a:pPr marL="0" indent="0">
              <a:defRPr/>
            </a:pPr>
            <a:r>
              <a:rPr lang="es-ES" sz="3600"/>
              <a:t>Hormonas (AIB, ANA)</a:t>
            </a:r>
          </a:p>
          <a:p>
            <a:pPr marL="0" indent="0">
              <a:defRPr/>
            </a:pPr>
            <a:r>
              <a:rPr lang="es-ES" sz="3600"/>
              <a:t>Luz: difusa</a:t>
            </a:r>
            <a:endParaRPr lang="es-ES" sz="3600">
              <a:cs typeface="Calibri"/>
            </a:endParaRPr>
          </a:p>
          <a:p>
            <a:pPr marL="0" indent="0">
              <a:defRPr/>
            </a:pPr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838200" y="898358"/>
            <a:ext cx="598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/>
              <a:t>Requerimientos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168471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4328387" y="284915"/>
            <a:ext cx="11199037" cy="1325563"/>
          </a:xfrm>
        </p:spPr>
        <p:txBody>
          <a:bodyPr/>
          <a:lstStyle/>
          <a:p>
            <a:pPr algn="ctr" eaLnBrk="1" hangingPunct="1"/>
            <a:r>
              <a:rPr lang="es-ES" altLang="es-AR" err="1"/>
              <a:t>Potus</a:t>
            </a:r>
            <a:endParaRPr lang="es-AR" altLang="es-AR"/>
          </a:p>
        </p:txBody>
      </p:sp>
      <p:pic>
        <p:nvPicPr>
          <p:cNvPr id="70660" name="Picture 4" descr="epi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" y="2613385"/>
            <a:ext cx="7115931" cy="443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Susana\Desktop\FLORI DE MARIANA\FOTOS VIVERO DI CARLO\ARACEAS\IMG_634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4553" y="174167"/>
            <a:ext cx="6252647" cy="4105568"/>
          </a:xfrm>
        </p:spPr>
      </p:pic>
    </p:spTree>
    <p:extLst>
      <p:ext uri="{BB962C8B-B14F-4D97-AF65-F5344CB8AC3E}">
        <p14:creationId xmlns:p14="http://schemas.microsoft.com/office/powerpoint/2010/main" val="129380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58" y="3200400"/>
            <a:ext cx="5552542" cy="369873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err="1">
                <a:latin typeface="+mn-lt"/>
              </a:rPr>
              <a:t>Plantas</a:t>
            </a:r>
            <a:r>
              <a:rPr lang="en-US" b="1">
                <a:latin typeface="+mn-lt"/>
              </a:rPr>
              <a:t> </a:t>
            </a:r>
            <a:r>
              <a:rPr lang="en-US" b="1" err="1">
                <a:latin typeface="+mn-lt"/>
              </a:rPr>
              <a:t>Ornamentales</a:t>
            </a:r>
            <a:endParaRPr lang="es-AR" b="1"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953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i="1"/>
          </a:p>
          <a:p>
            <a:pPr marL="0" indent="0" algn="just">
              <a:buNone/>
            </a:pPr>
            <a:r>
              <a:rPr lang="en-US" sz="3600" b="1" i="1" err="1"/>
              <a:t>Plantas</a:t>
            </a:r>
            <a:r>
              <a:rPr lang="en-US" sz="3600" b="1" i="1"/>
              <a:t> de </a:t>
            </a:r>
            <a:r>
              <a:rPr lang="en-US" sz="3600" b="1" i="1" err="1"/>
              <a:t>Ornato</a:t>
            </a:r>
            <a:r>
              <a:rPr lang="en-US" sz="3600" i="1"/>
              <a:t>: </a:t>
            </a:r>
            <a:r>
              <a:rPr lang="es-AR" sz="3600"/>
              <a:t> vegetales que se utilizan en la decoración con la intención de adornar o embellecer un espacio. </a:t>
            </a:r>
          </a:p>
          <a:p>
            <a:pPr marL="0" indent="0">
              <a:buNone/>
            </a:pPr>
            <a:r>
              <a:rPr lang="es-AR"/>
              <a:t> </a:t>
            </a:r>
          </a:p>
          <a:p>
            <a:pPr marL="0" indent="0">
              <a:buNone/>
            </a:pPr>
            <a:r>
              <a:rPr lang="es-AR" sz="4000"/>
              <a:t> Pueden ser trasplantadas </a:t>
            </a:r>
            <a:r>
              <a:rPr lang="es-AR" sz="4000" b="1"/>
              <a:t>en el jardín </a:t>
            </a:r>
            <a:r>
              <a:rPr lang="es-AR" sz="4000"/>
              <a:t>o simplemente ubicadas como planta de </a:t>
            </a:r>
            <a:r>
              <a:rPr lang="es-AR" sz="4000" b="1"/>
              <a:t>interior</a:t>
            </a:r>
            <a:r>
              <a:rPr lang="es-AR" sz="4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5182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usana\Desktop\FLORI DE MARIANA\FOTOS VIVERO DI CARLO\COLGANTES\IMG_6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446" y="1676283"/>
            <a:ext cx="7066866" cy="4708474"/>
          </a:xfrm>
          <a:prstGeom prst="rect">
            <a:avLst/>
          </a:prstGeom>
        </p:spPr>
      </p:pic>
      <p:pic>
        <p:nvPicPr>
          <p:cNvPr id="3" name="Picture 5" descr="epi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51" y="336992"/>
            <a:ext cx="5533348" cy="36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89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/>
              <a:t>Ficus </a:t>
            </a:r>
            <a:r>
              <a:rPr lang="es-AR" err="1"/>
              <a:t>elastica</a:t>
            </a:r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722" y="2234803"/>
            <a:ext cx="4352925" cy="326469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7512" y="1843706"/>
            <a:ext cx="4352926" cy="40468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6534" y="2236348"/>
            <a:ext cx="4358149" cy="32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4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Ficus</a:t>
            </a:r>
            <a:r>
              <a:rPr lang="en-US">
                <a:latin typeface="+mn-lt"/>
              </a:rPr>
              <a:t> </a:t>
            </a:r>
            <a:r>
              <a:rPr lang="en-US" err="1">
                <a:latin typeface="+mn-lt"/>
              </a:rPr>
              <a:t>elastica</a:t>
            </a:r>
            <a:endParaRPr lang="es-AR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578" y="2019761"/>
            <a:ext cx="4500687" cy="4089444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2904" y="191672"/>
            <a:ext cx="6858000" cy="64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93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332748" y="-7487"/>
            <a:ext cx="10515600" cy="1325563"/>
          </a:xfrm>
        </p:spPr>
        <p:txBody>
          <a:bodyPr/>
          <a:lstStyle/>
          <a:p>
            <a:pPr algn="ctr"/>
            <a:r>
              <a:rPr lang="en-US" err="1"/>
              <a:t>Colgantes</a:t>
            </a:r>
            <a:endParaRPr lang="es-AR"/>
          </a:p>
        </p:txBody>
      </p:sp>
      <p:pic>
        <p:nvPicPr>
          <p:cNvPr id="4" name="Picture 2" descr="C:\Users\Susana\Desktop\FLORI DE MARIANA\FOTOS VIVERO DI CARLO\COLGANTES\IMG_63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413" y="1690689"/>
            <a:ext cx="6320475" cy="5031398"/>
          </a:xfrm>
        </p:spPr>
      </p:pic>
      <p:pic>
        <p:nvPicPr>
          <p:cNvPr id="5" name="Picture 2" descr="C:\Users\Susana\Desktop\FLORI DE MARIANA\FOTOS VIVERO DI CARLO\COLGANTES\IMG_64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815" y="365124"/>
            <a:ext cx="5847185" cy="62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7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>
                <a:latin typeface="Calibri"/>
                <a:cs typeface="Calibri Light"/>
              </a:rPr>
              <a:t>Colgantes</a:t>
            </a:r>
            <a:endParaRPr lang="es-AR" altLang="es-AR">
              <a:latin typeface="Calibri"/>
              <a:cs typeface="Calibri"/>
            </a:endParaRPr>
          </a:p>
        </p:txBody>
      </p:sp>
      <p:pic>
        <p:nvPicPr>
          <p:cNvPr id="65539" name="Picture 2" descr="C:\Users\Susana\Desktop\FLORI DE MARIANA\FOTOS VIVERO DI CARLO\COLGANTES\IMG_64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808" y="1857041"/>
            <a:ext cx="5495396" cy="3661443"/>
          </a:xfrm>
        </p:spPr>
      </p:pic>
      <p:sp>
        <p:nvSpPr>
          <p:cNvPr id="65540" name="3 CuadroTexto"/>
          <p:cNvSpPr txBox="1">
            <a:spLocks noChangeArrowheads="1"/>
          </p:cNvSpPr>
          <p:nvPr/>
        </p:nvSpPr>
        <p:spPr bwMode="auto">
          <a:xfrm>
            <a:off x="529808" y="4453189"/>
            <a:ext cx="2232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err="1">
                <a:solidFill>
                  <a:schemeClr val="bg1"/>
                </a:solidFill>
                <a:latin typeface="Times New Roman" panose="02020603050405020304" pitchFamily="18" charset="0"/>
              </a:rPr>
              <a:t>Columnea</a:t>
            </a:r>
            <a:endParaRPr lang="es-AR" altLang="es-A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7" y="18715"/>
            <a:ext cx="5213685" cy="695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5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AR" altLang="es-AR"/>
          </a:p>
        </p:txBody>
      </p:sp>
      <p:pic>
        <p:nvPicPr>
          <p:cNvPr id="77827" name="Picture 2" descr="C:\Users\Susana\Desktop\FLORI DE MARIANA\FOTOS VIVERO DI CARLO\IMG_62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896" y="653881"/>
            <a:ext cx="8810207" cy="5870017"/>
          </a:xfrm>
        </p:spPr>
      </p:pic>
    </p:spTree>
    <p:extLst>
      <p:ext uri="{BB962C8B-B14F-4D97-AF65-F5344CB8AC3E}">
        <p14:creationId xmlns:p14="http://schemas.microsoft.com/office/powerpoint/2010/main" val="90835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AR" err="1"/>
              <a:t>Spatyphyllum</a:t>
            </a:r>
            <a:endParaRPr lang="es-AR" altLang="es-AR"/>
          </a:p>
        </p:txBody>
      </p:sp>
      <p:pic>
        <p:nvPicPr>
          <p:cNvPr id="78851" name="Picture 2" descr="C:\Users\Susana\Desktop\FLORI DE MARIANA\FOTOS VIVERO DI CARLO\IMG_62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391508"/>
            <a:ext cx="5365822" cy="3575111"/>
          </a:xfrm>
        </p:spPr>
      </p:pic>
      <p:sp>
        <p:nvSpPr>
          <p:cNvPr id="78852" name="3 CuadroTexto"/>
          <p:cNvSpPr txBox="1">
            <a:spLocks noChangeArrowheads="1"/>
          </p:cNvSpPr>
          <p:nvPr/>
        </p:nvSpPr>
        <p:spPr bwMode="auto">
          <a:xfrm>
            <a:off x="2782889" y="1700213"/>
            <a:ext cx="2592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solidFill>
                  <a:schemeClr val="bg1"/>
                </a:solidFill>
                <a:latin typeface="Times New Roman" panose="02020603050405020304" pitchFamily="18" charset="0"/>
              </a:rPr>
              <a:t>Spatyphilum</a:t>
            </a:r>
            <a:endParaRPr lang="es-AR" altLang="es-A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C:\Users\Susana\Desktop\FLORI DE MARIANA\FOTOS VIVERO DI CARLO\IMG_6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4851" y="108744"/>
            <a:ext cx="5568949" cy="3163888"/>
          </a:xfrm>
          <a:prstGeom prst="rect">
            <a:avLst/>
          </a:prstGeom>
        </p:spPr>
      </p:pic>
      <p:pic>
        <p:nvPicPr>
          <p:cNvPr id="6" name="Picture 2" descr="C:\Users\Susana\Desktop\FLORI DE MARIANA\FOTOS VIVERO DI CARLO\IMG_64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4851" y="3410989"/>
            <a:ext cx="6254085" cy="34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91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AR" altLang="es-AR" err="1"/>
              <a:t>Anthurium</a:t>
            </a:r>
            <a:endParaRPr lang="es-AR" altLang="es-AR"/>
          </a:p>
        </p:txBody>
      </p:sp>
      <p:pic>
        <p:nvPicPr>
          <p:cNvPr id="82947" name="Picture 2" descr="C:\Users\Susana\Desktop\FLORI DE MARIANA\FOTOS VIVERO DI CARLO\IMG_65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42" y="1690688"/>
            <a:ext cx="6750050" cy="4497387"/>
          </a:xfrm>
        </p:spPr>
      </p:pic>
      <p:sp>
        <p:nvSpPr>
          <p:cNvPr id="82948" name="3 CuadroTexto"/>
          <p:cNvSpPr txBox="1">
            <a:spLocks noChangeArrowheads="1"/>
          </p:cNvSpPr>
          <p:nvPr/>
        </p:nvSpPr>
        <p:spPr bwMode="auto">
          <a:xfrm>
            <a:off x="2782889" y="1700213"/>
            <a:ext cx="2592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solidFill>
                  <a:schemeClr val="bg1"/>
                </a:solidFill>
                <a:latin typeface="Times New Roman" panose="02020603050405020304" pitchFamily="18" charset="0"/>
              </a:rPr>
              <a:t>Anthurium</a:t>
            </a:r>
            <a:endParaRPr lang="es-AR" altLang="es-AR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48" y="1472364"/>
            <a:ext cx="3541326" cy="456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4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Título"/>
          <p:cNvSpPr>
            <a:spLocks noGrp="1"/>
          </p:cNvSpPr>
          <p:nvPr>
            <p:ph type="title"/>
          </p:nvPr>
        </p:nvSpPr>
        <p:spPr>
          <a:xfrm>
            <a:off x="-3701716" y="124494"/>
            <a:ext cx="10515600" cy="1325563"/>
          </a:xfrm>
        </p:spPr>
        <p:txBody>
          <a:bodyPr/>
          <a:lstStyle/>
          <a:p>
            <a:pPr algn="ctr" eaLnBrk="1" hangingPunct="1"/>
            <a:r>
              <a:rPr lang="es-AR" altLang="es-AR">
                <a:latin typeface="+mn-lt"/>
              </a:rPr>
              <a:t>Helechos</a:t>
            </a:r>
          </a:p>
        </p:txBody>
      </p:sp>
      <p:pic>
        <p:nvPicPr>
          <p:cNvPr id="89091" name="Picture 2" descr="C:\Users\Susana\Desktop\FLORI DE MARIANA\FOTOS VIVERO DI CARLO\HELECHOS\IMG_64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74" y="1727066"/>
            <a:ext cx="6750050" cy="4497387"/>
          </a:xfrm>
        </p:spPr>
      </p:pic>
      <p:sp>
        <p:nvSpPr>
          <p:cNvPr id="89092" name="3 CuadroTexto"/>
          <p:cNvSpPr txBox="1">
            <a:spLocks noChangeArrowheads="1"/>
          </p:cNvSpPr>
          <p:nvPr/>
        </p:nvSpPr>
        <p:spPr bwMode="auto">
          <a:xfrm>
            <a:off x="4581065" y="803726"/>
            <a:ext cx="6067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S" altLang="es-AR" sz="4400">
                <a:latin typeface="+mj-lt"/>
                <a:ea typeface="+mj-ea"/>
                <a:cs typeface="+mj-cs"/>
              </a:rPr>
              <a:t> </a:t>
            </a:r>
            <a:r>
              <a:rPr lang="es-ES" altLang="es-AR" sz="4400" err="1">
                <a:latin typeface="+mj-lt"/>
                <a:ea typeface="+mj-ea"/>
                <a:cs typeface="+mj-cs"/>
              </a:rPr>
              <a:t>Nephrolepis</a:t>
            </a:r>
            <a:endParaRPr lang="es-ES" altLang="es-AR" sz="4400" err="1">
              <a:latin typeface="+mj-lt"/>
              <a:ea typeface="+mj-ea"/>
              <a:cs typeface="Calibri Light"/>
            </a:endParaRPr>
          </a:p>
        </p:txBody>
      </p:sp>
      <p:pic>
        <p:nvPicPr>
          <p:cNvPr id="5" name="Picture 2" descr="C:\Users\Susana\Desktop\FLORI DE MARIANA\FOTOS VIVERO DI CARLO\HELECHOS\IMG_6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1532" y="1727066"/>
            <a:ext cx="4722813" cy="44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83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 descr="C:\Users\Susana\Desktop\FLORI DE MARIANA\FOTOS VIVERO DI CARLO\HELECHOS\IMG_64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690688"/>
            <a:ext cx="4695826" cy="4497387"/>
          </a:xfrm>
        </p:spPr>
      </p:pic>
      <p:pic>
        <p:nvPicPr>
          <p:cNvPr id="5" name="Picture 2" descr="C:\Users\Susana\Desktop\FLORI DE MARIANA\FOTOS VIVERO DI CARLO\HELECHOS\IMG_65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9726" y="1741866"/>
            <a:ext cx="5934074" cy="4395030"/>
          </a:xfrm>
          <a:prstGeom prst="rect">
            <a:avLst/>
          </a:prstGeom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723900" y="620670"/>
            <a:ext cx="10515600" cy="1325563"/>
          </a:xfrm>
        </p:spPr>
        <p:txBody>
          <a:bodyPr>
            <a:normAutofit/>
          </a:bodyPr>
          <a:lstStyle/>
          <a:p>
            <a:r>
              <a:rPr lang="es-ES" altLang="es-AR"/>
              <a:t>Helecho </a:t>
            </a:r>
            <a:r>
              <a:rPr lang="es-ES" altLang="es-AR" err="1"/>
              <a:t>Polypodium</a:t>
            </a:r>
            <a:br>
              <a:rPr lang="es-AR" altLang="es-AR"/>
            </a:br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45698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39458" y="0"/>
            <a:ext cx="5552542" cy="36987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latin typeface="+mn-lt"/>
              </a:rPr>
              <a:t>Plantas Ornamentales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1950" y="1690688"/>
            <a:ext cx="11487150" cy="49942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s-AR" sz="3200" dirty="0"/>
              <a:t>Plantas destinadas a espacios internos (</a:t>
            </a:r>
            <a:r>
              <a:rPr lang="es-AR" sz="3200" b="1" dirty="0"/>
              <a:t>plantas de interior</a:t>
            </a:r>
            <a:r>
              <a:rPr lang="es-AR" sz="3200" dirty="0"/>
              <a:t>)</a:t>
            </a:r>
            <a:endParaRPr lang="es-AR" sz="3200" dirty="0">
              <a:cs typeface="Calibri"/>
            </a:endParaRPr>
          </a:p>
          <a:p>
            <a:pPr algn="just"/>
            <a:endParaRPr lang="es-AR" sz="3200" dirty="0">
              <a:cs typeface="Calibri"/>
            </a:endParaRPr>
          </a:p>
          <a:p>
            <a:pPr algn="just"/>
            <a:r>
              <a:rPr lang="es-AR" sz="3200" dirty="0"/>
              <a:t>Plantas destinadas entornos exteriores</a:t>
            </a:r>
            <a:endParaRPr lang="es-AR" sz="3200" dirty="0">
              <a:cs typeface="Calibri"/>
            </a:endParaRPr>
          </a:p>
          <a:p>
            <a:pPr marL="0" indent="0" algn="just">
              <a:buNone/>
            </a:pPr>
            <a:r>
              <a:rPr lang="es-AR" sz="3200" dirty="0"/>
              <a:t>   </a:t>
            </a:r>
            <a:r>
              <a:rPr lang="es-AR" sz="3200" b="1" dirty="0"/>
              <a:t>Herbáceas</a:t>
            </a:r>
            <a:r>
              <a:rPr lang="es-AR" sz="3200" dirty="0"/>
              <a:t>: Anuales, perennes</a:t>
            </a:r>
            <a:endParaRPr lang="es-AR" sz="3200" dirty="0">
              <a:cs typeface="Calibri"/>
            </a:endParaRPr>
          </a:p>
          <a:p>
            <a:pPr marL="0" indent="0" algn="just">
              <a:buNone/>
            </a:pPr>
            <a:r>
              <a:rPr lang="es-AR" sz="3200" dirty="0"/>
              <a:t>   Plantas de trasplante/plantas de temporada</a:t>
            </a:r>
            <a:endParaRPr lang="es-AR" sz="3200" dirty="0">
              <a:cs typeface="Calibri"/>
            </a:endParaRPr>
          </a:p>
          <a:p>
            <a:pPr marL="0" indent="0" algn="just">
              <a:buNone/>
            </a:pPr>
            <a:r>
              <a:rPr lang="es-AR" sz="3200" dirty="0"/>
              <a:t>                           </a:t>
            </a:r>
            <a:endParaRPr lang="es-AR" dirty="0"/>
          </a:p>
          <a:p>
            <a:pPr marL="0" indent="0">
              <a:buNone/>
            </a:pPr>
            <a:r>
              <a:rPr lang="es-AR" sz="3200" dirty="0"/>
              <a:t>    Leñosas: </a:t>
            </a:r>
            <a:r>
              <a:rPr lang="es-AR" sz="3200" b="1" dirty="0"/>
              <a:t>Arbustos</a:t>
            </a:r>
            <a:r>
              <a:rPr lang="es-AR" sz="3200" dirty="0"/>
              <a:t> y arboles                                                                        </a:t>
            </a:r>
            <a:endParaRPr lang="es-AR" b="1" dirty="0">
              <a:cs typeface="Calibri"/>
            </a:endParaRPr>
          </a:p>
          <a:p>
            <a:pPr marL="457200" indent="-457200" algn="just"/>
            <a:r>
              <a:rPr lang="es-AR" sz="3200" dirty="0"/>
              <a:t>Grupos de interés: cactus, crasas, orquídeas, bulbosas, gramíneas</a:t>
            </a:r>
            <a:endParaRPr lang="es-AR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8856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/>
              <a:t>Helecho Asplenium</a:t>
            </a:r>
            <a:endParaRPr lang="es-AR" altLang="es-AR"/>
          </a:p>
        </p:txBody>
      </p:sp>
      <p:pic>
        <p:nvPicPr>
          <p:cNvPr id="96259" name="Picture 2" descr="C:\Users\Susana\Desktop\FLORI DE MARIANA\FOTOS VIVERO DI CARLO\HELECHOS\IMG_62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44" y="1828800"/>
            <a:ext cx="6441473" cy="4219074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4190" y="1206373"/>
            <a:ext cx="5707026" cy="44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96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83" y="-410576"/>
            <a:ext cx="5530174" cy="3185861"/>
          </a:xfrm>
          <a:prstGeom prst="rect">
            <a:avLst/>
          </a:prstGeom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0684" y="704056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E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Plantas de temporada/Plantas de trasplante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76726" y="2338972"/>
            <a:ext cx="11674642" cy="4351338"/>
          </a:xfrm>
        </p:spPr>
        <p:txBody>
          <a:bodyPr rtlCol="0">
            <a:normAutofit fontScale="25000" lnSpcReduction="20000"/>
          </a:bodyPr>
          <a:lstStyle/>
          <a:p>
            <a:pPr algn="just">
              <a:defRPr/>
            </a:pPr>
            <a:endParaRPr lang="es-AR" dirty="0"/>
          </a:p>
          <a:p>
            <a:pPr algn="just"/>
            <a:r>
              <a:rPr lang="es-AR" sz="11200" b="1" dirty="0"/>
              <a:t>Plantas anuales</a:t>
            </a:r>
            <a:r>
              <a:rPr lang="en-US" sz="11200" dirty="0"/>
              <a:t>: </a:t>
            </a:r>
            <a:r>
              <a:rPr lang="es-AR" sz="11200" dirty="0"/>
              <a:t>su ciclo de vegetación se efectúa a lo largo del año en que se multiplican, decorativas por sus flores (lo más frecuente) se multiplican por semillas.</a:t>
            </a:r>
          </a:p>
          <a:p>
            <a:pPr algn="just"/>
            <a:endParaRPr lang="es-AR" sz="11200" dirty="0"/>
          </a:p>
          <a:p>
            <a:pPr algn="just"/>
            <a:r>
              <a:rPr lang="es-AR" sz="11200" b="1" dirty="0"/>
              <a:t>Plantas bianuales</a:t>
            </a:r>
            <a:r>
              <a:rPr lang="es-AR" sz="11200" dirty="0"/>
              <a:t>: su ciclo de vegetación se efectúa a lo largo de dos años, decorativas por sus flores; se multiplican por semillas.</a:t>
            </a:r>
          </a:p>
          <a:p>
            <a:pPr algn="just"/>
            <a:endParaRPr lang="es-AR" sz="11200" dirty="0"/>
          </a:p>
          <a:p>
            <a:pPr algn="just"/>
            <a:r>
              <a:rPr lang="es-AR" sz="11200" b="1" dirty="0"/>
              <a:t>Plantas Vivaces o Perennes</a:t>
            </a:r>
            <a:r>
              <a:rPr lang="es-AR" sz="11200" dirty="0"/>
              <a:t>: que duran varios años en cultivo y donde, aunque los tallos pueden morir durante cada invierno, la planta vuelve a rebrotar al pasar éste; son decorativas por sus flores y sus hojas; multiplicación vegetativa y por semillas.</a:t>
            </a:r>
          </a:p>
          <a:p>
            <a:pPr marL="0" indent="0">
              <a:buNone/>
            </a:pPr>
            <a:r>
              <a:rPr lang="es-AR" sz="11200" dirty="0"/>
              <a:t> </a:t>
            </a:r>
          </a:p>
          <a:p>
            <a:pPr>
              <a:defRPr/>
            </a:pPr>
            <a:endParaRPr lang="es-AR" dirty="0"/>
          </a:p>
          <a:p>
            <a:pPr>
              <a:defRPr/>
            </a:pPr>
            <a:endParaRPr lang="es-AR" dirty="0"/>
          </a:p>
          <a:p>
            <a:pPr>
              <a:defRPr/>
            </a:pPr>
            <a:r>
              <a:rPr lang="es-AR" dirty="0"/>
              <a:t>.</a:t>
            </a:r>
          </a:p>
          <a:p>
            <a:pPr>
              <a:defRPr/>
            </a:pP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192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http://fichas.infojardin.com/foto-perennes-anuales/impatiens-walleri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21" y="500282"/>
            <a:ext cx="3348112" cy="234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Susana\Pictures\Plantines Florales\Calénd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41" y="436979"/>
            <a:ext cx="3860713" cy="247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Susana\Pictures\Plantines Florales\cinera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75" y="3148671"/>
            <a:ext cx="3240258" cy="29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Susana\Pictures\Plantines Florales\gazan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83" y="3148671"/>
            <a:ext cx="3578482" cy="309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79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://katheposada.wikispaces.com/file/view/flor-planta-pensamiento.jpg/293729878/500x440/flor-planta-pensami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9" y="3522812"/>
            <a:ext cx="3382962" cy="28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fbcdn-sphotos-e-a.akamaihd.net/hphotos-ak-ash4/478846_555070511182379_125221090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9" y="481451"/>
            <a:ext cx="3476320" cy="260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1325153"/>
            <a:ext cx="4714875" cy="4714875"/>
          </a:xfrm>
          <a:prstGeom prst="rect">
            <a:avLst/>
          </a:prstGeom>
        </p:spPr>
      </p:pic>
      <p:pic>
        <p:nvPicPr>
          <p:cNvPr id="3" name="Picture 7" descr="http://static.panoramio.com/photos/large/13543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29" y="480266"/>
            <a:ext cx="3907971" cy="261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Susana\Pictures\Plantines Florales\cyclamen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58" y="3522811"/>
            <a:ext cx="3793241" cy="289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357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87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704850"/>
            <a:ext cx="9956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41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1380" y="366712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ES" sz="3600" b="1">
                <a:latin typeface="+mn-lt"/>
                <a:ea typeface="+mn-ea"/>
                <a:cs typeface="+mn-cs"/>
              </a:rPr>
              <a:t>Características especiales de estos cultivos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66750" y="1520825"/>
            <a:ext cx="10515600" cy="4351338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endParaRPr lang="es-E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Corto periodo para la obtención del producto</a:t>
            </a: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Labores y climatización en espacios limitados</a:t>
            </a: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Alta productividad por unidad de área y tiempo.</a:t>
            </a: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Propagación por semilla</a:t>
            </a: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Contenedores pequeños</a:t>
            </a:r>
          </a:p>
          <a:p>
            <a:pPr>
              <a:defRPr/>
            </a:pPr>
            <a:r>
              <a:rPr lang="es-ES" sz="4000">
                <a:effectLst>
                  <a:outerShdw blurRad="38100" dist="38100" dir="2700000" algn="tl">
                    <a:srgbClr val="C0C0C0"/>
                  </a:outerShdw>
                </a:effectLst>
              </a:rPr>
              <a:t>F1: poblaciones homogéneas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570">
            <a:off x="7912219" y="3531679"/>
            <a:ext cx="5929522" cy="40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02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202287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  <a:defRPr/>
            </a:pPr>
            <a:endParaRPr lang="es-ES" sz="29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s-E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Aumento de población en espacios urbanos/menos espacios libres</a:t>
            </a:r>
          </a:p>
          <a:p>
            <a:pPr>
              <a:defRPr/>
            </a:pPr>
            <a:r>
              <a:rPr lang="es-E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Producción de crecimiento sostenido</a:t>
            </a:r>
          </a:p>
          <a:p>
            <a:pPr>
              <a:defRPr/>
            </a:pPr>
            <a:r>
              <a:rPr lang="es-E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Crecimiento industria de semillas y de los plásticos (recipientes)</a:t>
            </a:r>
          </a:p>
          <a:p>
            <a:pPr marL="0" indent="0">
              <a:buNone/>
              <a:defRPr/>
            </a:pPr>
            <a:endParaRPr lang="es-E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None/>
              <a:defRPr/>
            </a:pPr>
            <a:r>
              <a:rPr lang="es-E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Cinturones grandes ciudades ( Buenos Aires, Santa Fe, Rosario, Córdoba y Tucumán)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5800" y="805247"/>
            <a:ext cx="5019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/>
              <a:t>Características especiales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570">
            <a:off x="7321669" y="-1634015"/>
            <a:ext cx="5929522" cy="40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6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17026" y="108561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ES" sz="3600" b="1">
                <a:latin typeface="+mn-lt"/>
                <a:ea typeface="+mn-ea"/>
                <a:cs typeface="+mn-cs"/>
              </a:rPr>
              <a:t>Etapas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47700" y="1918927"/>
            <a:ext cx="10515600" cy="43513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Iniciación de </a:t>
            </a:r>
            <a:r>
              <a:rPr lang="es-ES" err="1">
                <a:effectLst>
                  <a:outerShdw blurRad="38100" dist="38100" dir="2700000" algn="tl">
                    <a:srgbClr val="C0C0C0"/>
                  </a:outerShdw>
                </a:effectLst>
              </a:rPr>
              <a:t>plantines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>
              <a:buNone/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Siembra en almácigos/bandejas</a:t>
            </a:r>
          </a:p>
          <a:p>
            <a:pPr>
              <a:buNone/>
              <a:defRPr/>
            </a:pPr>
            <a:endParaRPr lang="es-ES">
              <a:solidFill>
                <a:srgbClr val="619ED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s-E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Terminación de </a:t>
            </a:r>
            <a:r>
              <a:rPr lang="es-ES" err="1">
                <a:effectLst>
                  <a:outerShdw blurRad="38100" dist="38100" dir="2700000" algn="tl">
                    <a:srgbClr val="C0C0C0"/>
                  </a:outerShdw>
                </a:effectLst>
              </a:rPr>
              <a:t>plantines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s-ES">
                <a:solidFill>
                  <a:srgbClr val="619ED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trasplante</a:t>
            </a:r>
          </a:p>
          <a:p>
            <a:pPr marL="0" indent="0">
              <a:buNone/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</a:rPr>
              <a:t>en contenedores individuales</a:t>
            </a:r>
          </a:p>
        </p:txBody>
      </p:sp>
      <p:pic>
        <p:nvPicPr>
          <p:cNvPr id="48132" name="Picture 5" descr="salida 30-06-09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08" y="3542689"/>
            <a:ext cx="4951133" cy="294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247288"/>
            <a:ext cx="6496050" cy="31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81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3796393"/>
            <a:ext cx="2286000" cy="306160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634" y="1749068"/>
            <a:ext cx="11106720" cy="51089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AR"/>
              <a:t>Sensibles a la alta radiación solar en alguna etapa del cultivo (umbráculos) &gt;hortensias</a:t>
            </a:r>
            <a:endParaRPr lang="es-AR">
              <a:cs typeface="Calibri"/>
            </a:endParaRPr>
          </a:p>
          <a:p>
            <a:endParaRPr lang="es-AR">
              <a:cs typeface="Calibri"/>
            </a:endParaRPr>
          </a:p>
          <a:p>
            <a:r>
              <a:rPr lang="es-AR"/>
              <a:t>Sensibilidad  a bajas temperaturas (protección invernal) &gt;Santa Rita, jazmines</a:t>
            </a:r>
            <a:endParaRPr lang="es-AR">
              <a:cs typeface="Calibri"/>
            </a:endParaRPr>
          </a:p>
          <a:p>
            <a:endParaRPr lang="es-AR">
              <a:cs typeface="Calibri"/>
            </a:endParaRPr>
          </a:p>
          <a:p>
            <a:r>
              <a:rPr lang="es-AR"/>
              <a:t>Tolerantes a las altas radiaciones y bajas temperaturas&gt; Arbustos leñosos, y especies herbáceas diversas</a:t>
            </a:r>
            <a:endParaRPr lang="es-AR">
              <a:cs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0634" y="687587"/>
            <a:ext cx="81813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400" b="1">
                <a:solidFill>
                  <a:srgbClr val="000000"/>
                </a:solidFill>
                <a:latin typeface="Calibri Light" panose="020F0302020204030204" pitchFamily="34" charset="0"/>
              </a:rPr>
              <a:t>Plantas Ornamentales de exterior</a:t>
            </a:r>
            <a:r>
              <a:rPr lang="es-AR" sz="4400">
                <a:solidFill>
                  <a:srgbClr val="000000"/>
                </a:solidFill>
                <a:latin typeface="Calibri Light" panose="020F0302020204030204" pitchFamily="34" charset="0"/>
              </a:rPr>
              <a:t>​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56790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39458" y="0"/>
            <a:ext cx="5552542" cy="3698738"/>
          </a:xfrm>
          <a:prstGeom prst="rect">
            <a:avLst/>
          </a:prstGeom>
        </p:spPr>
      </p:pic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b="1">
                <a:latin typeface="+mn-lt"/>
              </a:rPr>
              <a:t>Plantas Ornamentales de interior</a:t>
            </a:r>
          </a:p>
        </p:txBody>
      </p:sp>
      <p:sp>
        <p:nvSpPr>
          <p:cNvPr id="60419" name="2 Marcador de contenido"/>
          <p:cNvSpPr>
            <a:spLocks noGrp="1"/>
          </p:cNvSpPr>
          <p:nvPr>
            <p:ph idx="1"/>
          </p:nvPr>
        </p:nvSpPr>
        <p:spPr>
          <a:xfrm>
            <a:off x="838200" y="2206625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endParaRPr lang="es-ES" altLang="es-AR"/>
          </a:p>
          <a:p>
            <a:pPr marL="0" indent="0" algn="ctr">
              <a:buNone/>
            </a:pPr>
            <a:r>
              <a:rPr lang="es-ES" altLang="es-AR" sz="4800"/>
              <a:t>“Plantas cultivadas principalmente  por su </a:t>
            </a:r>
            <a:r>
              <a:rPr lang="es-ES" altLang="es-AR" sz="4800" b="1"/>
              <a:t>follaje</a:t>
            </a:r>
            <a:r>
              <a:rPr lang="es-ES" altLang="es-AR" sz="4800"/>
              <a:t> y utilizada generalmente en la decoración de interiores, pudiendo tener o no flores”</a:t>
            </a:r>
          </a:p>
        </p:txBody>
      </p:sp>
    </p:spTree>
    <p:extLst>
      <p:ext uri="{BB962C8B-B14F-4D97-AF65-F5344CB8AC3E}">
        <p14:creationId xmlns:p14="http://schemas.microsoft.com/office/powerpoint/2010/main" val="1490280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144" y="365125"/>
            <a:ext cx="10860656" cy="1261288"/>
          </a:xfrm>
        </p:spPr>
        <p:txBody>
          <a:bodyPr>
            <a:normAutofit fontScale="90000"/>
          </a:bodyPr>
          <a:lstStyle/>
          <a:p>
            <a:pPr algn="ctr"/>
            <a:r>
              <a:rPr lang="es-419" dirty="0">
                <a:latin typeface="+mn-lt"/>
              </a:rPr>
              <a:t>Sensibilidad o tolerancia a bajas temperaturas invernales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106" y="1770514"/>
            <a:ext cx="4673285" cy="4385087"/>
          </a:xfr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9878" y="1272739"/>
            <a:ext cx="4645349" cy="54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2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/>
              <a:t>Protección invernal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017" y="1808851"/>
            <a:ext cx="4446826" cy="44304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505" y="1516748"/>
            <a:ext cx="4767941" cy="512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92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/>
              <a:t>Dietes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641" y="1444195"/>
            <a:ext cx="5254671" cy="57476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1804" y="1226558"/>
            <a:ext cx="5145677" cy="60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6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352550" y="2317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AR" sz="3600" b="1">
                <a:latin typeface="+mn-lt"/>
                <a:ea typeface="+mn-ea"/>
                <a:cs typeface="+mn-cs"/>
              </a:rPr>
              <a:t>Iniciación de Plantas de Exterior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216850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AR" sz="3600"/>
              <a:t>Esquejes o estacas enraizadas </a:t>
            </a:r>
          </a:p>
          <a:p>
            <a:endParaRPr lang="es-AR" sz="3600"/>
          </a:p>
          <a:p>
            <a:r>
              <a:rPr lang="es-AR" sz="3600"/>
              <a:t>Semilla</a:t>
            </a:r>
            <a:r>
              <a:rPr lang="en-US" sz="3600"/>
              <a:t>: </a:t>
            </a:r>
            <a:r>
              <a:rPr lang="en-US" sz="3600" err="1"/>
              <a:t>almácigo</a:t>
            </a:r>
            <a:r>
              <a:rPr lang="en-US" sz="3600"/>
              <a:t> y </a:t>
            </a:r>
            <a:r>
              <a:rPr lang="en-US" sz="3600" err="1"/>
              <a:t>transplante</a:t>
            </a:r>
          </a:p>
          <a:p>
            <a:endParaRPr lang="en-US" sz="3600"/>
          </a:p>
          <a:p>
            <a:r>
              <a:rPr lang="en-US" sz="3600" err="1"/>
              <a:t>Injerto</a:t>
            </a:r>
            <a:endParaRPr lang="es-AR" sz="36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50" y="3779229"/>
            <a:ext cx="3482340" cy="3482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0" r="12569" b="26390"/>
          <a:stretch/>
        </p:blipFill>
        <p:spPr>
          <a:xfrm>
            <a:off x="7644493" y="1168947"/>
            <a:ext cx="3995057" cy="19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48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AR"/>
              <a:t>Enraizamiento leñosas</a:t>
            </a:r>
            <a:r>
              <a:rPr lang="en-US"/>
              <a:t>- </a:t>
            </a:r>
            <a:r>
              <a:rPr lang="en-US" err="1"/>
              <a:t>Injerto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gardenias</a:t>
            </a:r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866" y="1876879"/>
            <a:ext cx="4352925" cy="398054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2614" y="1780971"/>
            <a:ext cx="4667250" cy="51058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2145" y="943806"/>
            <a:ext cx="357921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1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-1"/>
            <a:ext cx="10515600" cy="1325563"/>
          </a:xfrm>
        </p:spPr>
        <p:txBody>
          <a:bodyPr>
            <a:normAutofit/>
          </a:bodyPr>
          <a:lstStyle/>
          <a:p>
            <a:r>
              <a:rPr lang="es-AR"/>
              <a:t>Almácigos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62" y="1296299"/>
            <a:ext cx="5189538" cy="524806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9949" y="-1"/>
            <a:ext cx="4821601" cy="34110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32790" y="3411091"/>
            <a:ext cx="4560200" cy="33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23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Aralia </a:t>
            </a:r>
            <a:r>
              <a:rPr lang="es-AR" err="1"/>
              <a:t>Sieboldii</a:t>
            </a:r>
            <a:endParaRPr lang="es-AR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972" y="1691089"/>
            <a:ext cx="4833143" cy="495776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30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39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059297"/>
            <a:ext cx="4533900" cy="27987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4800" b="1">
                <a:latin typeface="+mn-lt"/>
              </a:rPr>
              <a:t>Suelo</a:t>
            </a:r>
            <a:r>
              <a:rPr lang="en-US" sz="4800" b="1">
                <a:latin typeface="+mn-lt"/>
              </a:rPr>
              <a:t>-</a:t>
            </a:r>
            <a:r>
              <a:rPr lang="en-US" sz="4800" b="1" err="1">
                <a:latin typeface="+mn-lt"/>
              </a:rPr>
              <a:t>sustrato</a:t>
            </a:r>
            <a:endParaRPr lang="es-AR" sz="4800" b="1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425" y="1432718"/>
            <a:ext cx="1148715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AR"/>
          </a:p>
          <a:p>
            <a:pPr marL="0" indent="0" algn="just">
              <a:buNone/>
            </a:pPr>
            <a:r>
              <a:rPr lang="es-AR"/>
              <a:t>Suelo ideal: aquel con porosidad adecuada para permitir la penetración de las raíces y para retener el agua y el aire en cantidades suficientes. Para este tipo de cultivos se recurre al empleo de </a:t>
            </a:r>
            <a:r>
              <a:rPr lang="es-AR" b="1"/>
              <a:t>suelos artificiales o sustratos </a:t>
            </a:r>
            <a:endParaRPr lang="en-US" b="1"/>
          </a:p>
          <a:p>
            <a:pPr marL="0" indent="0" algn="just">
              <a:buNone/>
            </a:pPr>
            <a:r>
              <a:rPr lang="es-AR"/>
              <a:t>Las plantas cultivadas en contenedores tienen un crecimiento limitado de sus raíces, pero tienen necesidades de nutrientes, aire y agua elevadas. </a:t>
            </a:r>
          </a:p>
          <a:p>
            <a:pPr marL="0" indent="0">
              <a:buNone/>
            </a:pPr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361950" y="4295686"/>
            <a:ext cx="79438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AR"/>
          </a:p>
          <a:p>
            <a:pPr algn="just"/>
            <a:r>
              <a:rPr lang="es-AR" sz="2800"/>
              <a:t>Se necesitan sustratos que sean capaces de mantener una gran cantidad de raíces en un reducido espacio teniendo suficiente agua y aire disponible.</a:t>
            </a:r>
          </a:p>
        </p:txBody>
      </p:sp>
    </p:spTree>
    <p:extLst>
      <p:ext uri="{BB962C8B-B14F-4D97-AF65-F5344CB8AC3E}">
        <p14:creationId xmlns:p14="http://schemas.microsoft.com/office/powerpoint/2010/main" val="1888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219200" y="500062"/>
            <a:ext cx="10515600" cy="1325563"/>
          </a:xfrm>
        </p:spPr>
        <p:txBody>
          <a:bodyPr/>
          <a:lstStyle/>
          <a:p>
            <a:pPr algn="ctr"/>
            <a:r>
              <a:rPr lang="en-US" err="1">
                <a:latin typeface="+mn-lt"/>
              </a:rPr>
              <a:t>Condiciones</a:t>
            </a:r>
            <a:r>
              <a:rPr lang="en-US">
                <a:latin typeface="+mn-lt"/>
              </a:rPr>
              <a:t> de </a:t>
            </a:r>
            <a:r>
              <a:rPr lang="en-US" err="1">
                <a:latin typeface="+mn-lt"/>
              </a:rPr>
              <a:t>los</a:t>
            </a:r>
            <a:r>
              <a:rPr lang="en-US">
                <a:latin typeface="+mn-lt"/>
              </a:rPr>
              <a:t> </a:t>
            </a:r>
            <a:r>
              <a:rPr lang="en-US" err="1">
                <a:latin typeface="+mn-lt"/>
              </a:rPr>
              <a:t>sustratos</a:t>
            </a:r>
            <a:endParaRPr lang="es-AR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/>
              <a:t>Lo más importante de un sustrato es proveer suficiente </a:t>
            </a:r>
            <a:r>
              <a:rPr lang="es-AR" b="1"/>
              <a:t>agua </a:t>
            </a:r>
            <a:r>
              <a:rPr lang="es-AR"/>
              <a:t>para la planta y al mismo tiempo un buen volumen de </a:t>
            </a:r>
            <a:r>
              <a:rPr lang="es-AR" b="1"/>
              <a:t>aire</a:t>
            </a:r>
          </a:p>
          <a:p>
            <a:endParaRPr lang="es-AR"/>
          </a:p>
          <a:p>
            <a:r>
              <a:rPr lang="es-AR"/>
              <a:t>Esto se relaciona con la disponibilidad de oxígeno necesario para la respiración de las raíces y con un adecuado intercambio gaseoso, removiendo el exceso del CO2 en el aire alrededor de las raíces</a:t>
            </a:r>
          </a:p>
          <a:p>
            <a:endParaRPr lang="en-US"/>
          </a:p>
          <a:p>
            <a:r>
              <a:rPr lang="es-AR"/>
              <a:t> Propiedades físicas: “mayor importancia”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47486"/>
            <a:ext cx="4533900" cy="27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94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143250" y="388143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latin typeface="+mn-lt"/>
              </a:rPr>
              <a:t>Sustratos</a:t>
            </a:r>
            <a:endParaRPr lang="es-AR" b="1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ES_tradnl"/>
              <a:t>Orgánicos y Minerales: en mezcla</a:t>
            </a:r>
            <a:endParaRPr lang="es-ES_tradnl">
              <a:cs typeface="Calibri"/>
            </a:endParaRPr>
          </a:p>
          <a:p>
            <a:endParaRPr lang="es-ES_tradnl">
              <a:cs typeface="Calibri"/>
            </a:endParaRPr>
          </a:p>
          <a:p>
            <a:r>
              <a:rPr lang="es-ES_tradnl"/>
              <a:t>Orgánicos: turba, productos de madera procesados por composteo (corteza, aserrín, virutas), paja, cascara de arroz</a:t>
            </a:r>
            <a:endParaRPr lang="es-ES_tradnl">
              <a:cs typeface="Calibri"/>
            </a:endParaRPr>
          </a:p>
          <a:p>
            <a:endParaRPr lang="es-ES_tradnl">
              <a:cs typeface="Calibri"/>
            </a:endParaRPr>
          </a:p>
          <a:p>
            <a:r>
              <a:rPr lang="es-ES_tradnl"/>
              <a:t>Minerales: arena, perlita, vermiculita</a:t>
            </a:r>
            <a:endParaRPr lang="es-ES_tradnl">
              <a:cs typeface="Calibri"/>
            </a:endParaRPr>
          </a:p>
          <a:p>
            <a:endParaRPr lang="es-ES_tradnl">
              <a:cs typeface="Calibri"/>
            </a:endParaRPr>
          </a:p>
          <a:p>
            <a:r>
              <a:rPr lang="es-ES_tradnl"/>
              <a:t>Abonados con N, P y K, deben ser aportados ya que las necesidades de la planta son grandes y el espacio con sustrato de una maceta es pequeño. Diferencias entre plantas con flores y vistosas por su follaje</a:t>
            </a:r>
            <a:endParaRPr lang="es-ES_tradnl">
              <a:cs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0"/>
            <a:ext cx="3886200" cy="23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ro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3" y="421441"/>
            <a:ext cx="3388977" cy="254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3 CuadroTexto"/>
          <p:cNvSpPr txBox="1">
            <a:spLocks noChangeArrowheads="1"/>
          </p:cNvSpPr>
          <p:nvPr/>
        </p:nvSpPr>
        <p:spPr bwMode="auto">
          <a:xfrm>
            <a:off x="1816266" y="2963174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latin typeface="Times New Roman"/>
                <a:cs typeface="Times New Roman"/>
              </a:rPr>
              <a:t>Crotón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pic>
        <p:nvPicPr>
          <p:cNvPr id="4" name="Picture 13" descr="draca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" y="3481053"/>
            <a:ext cx="3597525" cy="269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4 CuadroTexto"/>
          <p:cNvSpPr txBox="1">
            <a:spLocks noChangeArrowheads="1"/>
          </p:cNvSpPr>
          <p:nvPr/>
        </p:nvSpPr>
        <p:spPr bwMode="auto">
          <a:xfrm>
            <a:off x="3703262" y="6250883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err="1">
                <a:latin typeface="Times New Roman" panose="02020603050405020304" pitchFamily="18" charset="0"/>
              </a:rPr>
              <a:t>Dracaena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pic>
        <p:nvPicPr>
          <p:cNvPr id="6" name="Picture 11" descr="cordyline1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06" y="3481053"/>
            <a:ext cx="4060812" cy="269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ral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2"/>
          <a:stretch/>
        </p:blipFill>
        <p:spPr bwMode="auto">
          <a:xfrm>
            <a:off x="4491786" y="385011"/>
            <a:ext cx="4028732" cy="26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0 CuadroTexto"/>
          <p:cNvSpPr txBox="1">
            <a:spLocks noChangeArrowheads="1"/>
          </p:cNvSpPr>
          <p:nvPr/>
        </p:nvSpPr>
        <p:spPr bwMode="auto">
          <a:xfrm>
            <a:off x="6173957" y="2939802"/>
            <a:ext cx="1512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latin typeface="Times New Roman" panose="02020603050405020304" pitchFamily="18" charset="0"/>
              </a:rPr>
              <a:t>Aralia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17" y="385011"/>
            <a:ext cx="2839543" cy="2839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50" y="3481053"/>
            <a:ext cx="2741410" cy="2741410"/>
          </a:xfrm>
          <a:prstGeom prst="rect">
            <a:avLst/>
          </a:prstGeom>
        </p:spPr>
      </p:pic>
      <p:sp>
        <p:nvSpPr>
          <p:cNvPr id="13" name="15 CuadroTexto"/>
          <p:cNvSpPr txBox="1">
            <a:spLocks noChangeArrowheads="1"/>
          </p:cNvSpPr>
          <p:nvPr/>
        </p:nvSpPr>
        <p:spPr bwMode="auto">
          <a:xfrm>
            <a:off x="9775204" y="2939801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err="1">
                <a:latin typeface="Times New Roman" panose="02020603050405020304" pitchFamily="18" charset="0"/>
              </a:rPr>
              <a:t>Potus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sp>
        <p:nvSpPr>
          <p:cNvPr id="14" name="17 CuadroTexto"/>
          <p:cNvSpPr txBox="1">
            <a:spLocks noChangeArrowheads="1"/>
          </p:cNvSpPr>
          <p:nvPr/>
        </p:nvSpPr>
        <p:spPr bwMode="auto">
          <a:xfrm>
            <a:off x="9640469" y="6179196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err="1">
                <a:latin typeface="Times New Roman" panose="02020603050405020304" pitchFamily="18" charset="0"/>
              </a:rPr>
              <a:t>Caladium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99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-639218"/>
            <a:ext cx="5181600" cy="36947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705101" y="545353"/>
            <a:ext cx="10515600" cy="1325563"/>
          </a:xfrm>
        </p:spPr>
        <p:txBody>
          <a:bodyPr/>
          <a:lstStyle/>
          <a:p>
            <a:pPr algn="ctr"/>
            <a:r>
              <a:rPr lang="es-AR" b="1">
                <a:latin typeface="+mn-lt"/>
              </a:rPr>
              <a:t>Abonado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15116973"/>
              </p:ext>
            </p:extLst>
          </p:nvPr>
        </p:nvGraphicFramePr>
        <p:xfrm>
          <a:off x="1216024" y="2449827"/>
          <a:ext cx="6594475" cy="389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9935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3450" y="174625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latin typeface="+mn-lt"/>
              </a:rPr>
              <a:t>Contenedores</a:t>
            </a:r>
            <a:endParaRPr lang="es-AR" b="1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0" r="75964"/>
          <a:stretch/>
        </p:blipFill>
        <p:spPr>
          <a:xfrm>
            <a:off x="10308336" y="3105150"/>
            <a:ext cx="1693164" cy="344903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005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AR"/>
              <a:t>Son envases que sostienen el sustrato y se pueden clasificar de acuerdo a sus características de porosidad </a:t>
            </a:r>
          </a:p>
          <a:p>
            <a:pPr marL="0" indent="0">
              <a:buNone/>
            </a:pPr>
            <a:endParaRPr lang="es-AR" b="1"/>
          </a:p>
          <a:p>
            <a:r>
              <a:rPr lang="es-AR" b="1"/>
              <a:t>Porosos:</a:t>
            </a:r>
            <a:r>
              <a:rPr lang="es-AR"/>
              <a:t> contenedores que permiten el paso de la humedad por sus paredes: barro, cerámica, cemento</a:t>
            </a:r>
          </a:p>
          <a:p>
            <a:endParaRPr lang="en-US"/>
          </a:p>
          <a:p>
            <a:r>
              <a:rPr lang="es-AR" b="1"/>
              <a:t>No porosos</a:t>
            </a:r>
            <a:r>
              <a:rPr lang="es-AR"/>
              <a:t>: son contenedores que no permiten el paso de la humedad por sus paredes: plástico, vidrio, fibra de vidrio, metal y los de barro y cerámica que están vidriados en su interior.</a:t>
            </a:r>
          </a:p>
        </p:txBody>
      </p:sp>
    </p:spTree>
    <p:extLst>
      <p:ext uri="{BB962C8B-B14F-4D97-AF65-F5344CB8AC3E}">
        <p14:creationId xmlns:p14="http://schemas.microsoft.com/office/powerpoint/2010/main" val="1414700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849" y="365124"/>
            <a:ext cx="10515600" cy="1325563"/>
          </a:xfrm>
        </p:spPr>
        <p:txBody>
          <a:bodyPr/>
          <a:lstStyle/>
          <a:p>
            <a:r>
              <a:rPr lang="es-AR" b="1">
                <a:latin typeface="+mn-lt"/>
              </a:rPr>
              <a:t>Contenedores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4669" y="1400704"/>
            <a:ext cx="6093238" cy="42203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1516" y="1585353"/>
            <a:ext cx="4882950" cy="5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1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>
                <a:latin typeface="+mn-lt"/>
              </a:rPr>
              <a:t>Contenedores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2870" t="26302" r="33162" b="31771"/>
          <a:stretch/>
        </p:blipFill>
        <p:spPr>
          <a:xfrm>
            <a:off x="5191125" y="7937"/>
            <a:ext cx="4419600" cy="306705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28375"/>
          <a:stretch/>
        </p:blipFill>
        <p:spPr>
          <a:xfrm rot="5400000">
            <a:off x="1451437" y="2073606"/>
            <a:ext cx="3316950" cy="501491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8555"/>
          <a:stretch/>
        </p:blipFill>
        <p:spPr>
          <a:xfrm rot="5400000">
            <a:off x="8144456" y="2775069"/>
            <a:ext cx="3827887" cy="3810000"/>
          </a:xfrm>
          <a:prstGeom prst="rect">
            <a:avLst/>
          </a:prstGeom>
        </p:spPr>
      </p:pic>
      <p:sp>
        <p:nvSpPr>
          <p:cNvPr id="3" name="AutoShape 2" descr="30 Macetas Biodegradables 6cm X 7cm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35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9750" y="365124"/>
            <a:ext cx="10515600" cy="1325563"/>
          </a:xfrm>
        </p:spPr>
        <p:txBody>
          <a:bodyPr/>
          <a:lstStyle/>
          <a:p>
            <a:pPr algn="ctr"/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Tipos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lang="en-US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contenedores</a:t>
            </a:r>
            <a:endParaRPr lang="es-A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9" t="2551" r="-72329" b="-2551"/>
          <a:stretch/>
        </p:blipFill>
        <p:spPr>
          <a:xfrm>
            <a:off x="10403586" y="-545624"/>
            <a:ext cx="6493220" cy="314706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450" y="1920875"/>
            <a:ext cx="10515600" cy="4351338"/>
          </a:xfrm>
        </p:spPr>
        <p:txBody>
          <a:bodyPr/>
          <a:lstStyle/>
          <a:p>
            <a:r>
              <a:rPr lang="es-AR" b="1"/>
              <a:t>Recuperables</a:t>
            </a:r>
            <a:r>
              <a:rPr lang="es-AR"/>
              <a:t>:  plástico (polipropileno, </a:t>
            </a:r>
            <a:r>
              <a:rPr lang="es-AR" err="1"/>
              <a:t>poliestireno</a:t>
            </a:r>
            <a:r>
              <a:rPr lang="es-AR"/>
              <a:t> expandido y/o polietileno rígido) con diferentes niveles de rigidez. No se destruyen con el cultivo y pueden usarse por varias campañas (10 o más veces los de polietileno rígido, y hasta 5 los de </a:t>
            </a:r>
            <a:r>
              <a:rPr lang="es-AR" err="1"/>
              <a:t>poliestireno</a:t>
            </a:r>
            <a:r>
              <a:rPr lang="es-AR"/>
              <a:t> expandido), previa limpieza y desinfección</a:t>
            </a:r>
          </a:p>
          <a:p>
            <a:endParaRPr lang="en-US"/>
          </a:p>
          <a:p>
            <a:r>
              <a:rPr lang="es-AR" b="1"/>
              <a:t>No recuperables</a:t>
            </a:r>
            <a:r>
              <a:rPr lang="es-AR"/>
              <a:t>: son envases que se destruyen o se degradan en el propio proceso del cultivo ( papel, turba compactada y fibras de coco). Interesantes a futuro ya que están constituidos por material biodegradable. </a:t>
            </a:r>
          </a:p>
        </p:txBody>
      </p:sp>
    </p:spTree>
    <p:extLst>
      <p:ext uri="{BB962C8B-B14F-4D97-AF65-F5344CB8AC3E}">
        <p14:creationId xmlns:p14="http://schemas.microsoft.com/office/powerpoint/2010/main" val="877442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33550" y="464343"/>
            <a:ext cx="10515600" cy="1325563"/>
          </a:xfrm>
        </p:spPr>
        <p:txBody>
          <a:bodyPr/>
          <a:lstStyle/>
          <a:p>
            <a:pPr algn="ctr"/>
            <a:r>
              <a:rPr lang="es-ES" b="1">
                <a:latin typeface="+mn-lt"/>
              </a:rPr>
              <a:t>Sustancias promotoras </a:t>
            </a:r>
            <a:br>
              <a:rPr lang="es-ES" b="1">
                <a:latin typeface="+mn-lt"/>
              </a:rPr>
            </a:br>
            <a:r>
              <a:rPr lang="es-ES" b="1">
                <a:latin typeface="+mn-lt"/>
              </a:rPr>
              <a:t>de enraizamiento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7162800" y="3174"/>
            <a:ext cx="4876800" cy="409041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s-AR"/>
          </a:p>
          <a:p>
            <a:r>
              <a:rPr lang="es-AR" sz="4400"/>
              <a:t>Auxinas sintéticas: ácido </a:t>
            </a:r>
            <a:r>
              <a:rPr lang="es-AR" sz="4400" err="1"/>
              <a:t>indolbutírico</a:t>
            </a:r>
            <a:r>
              <a:rPr lang="es-AR" sz="4400"/>
              <a:t> (AIB) y el ácido </a:t>
            </a:r>
            <a:r>
              <a:rPr lang="es-AR" sz="4400" err="1"/>
              <a:t>naftalenacético</a:t>
            </a:r>
            <a:r>
              <a:rPr lang="es-AR" sz="4400"/>
              <a:t> (ANA),</a:t>
            </a:r>
            <a:endParaRPr lang="es-AR" sz="4400">
              <a:cs typeface="Calibri"/>
            </a:endParaRPr>
          </a:p>
          <a:p>
            <a:endParaRPr lang="es-AR" sz="4400">
              <a:cs typeface="Calibri"/>
            </a:endParaRPr>
          </a:p>
          <a:p>
            <a:r>
              <a:rPr lang="es-AR" sz="4400"/>
              <a:t>Especies herbáceas: ANA</a:t>
            </a:r>
            <a:endParaRPr lang="es-AR" sz="4400">
              <a:cs typeface="Calibri"/>
            </a:endParaRPr>
          </a:p>
          <a:p>
            <a:endParaRPr lang="es-AR" sz="4400">
              <a:cs typeface="Calibri"/>
            </a:endParaRPr>
          </a:p>
          <a:p>
            <a:r>
              <a:rPr lang="es-AR" sz="4400"/>
              <a:t>Especies leñosas: AIB</a:t>
            </a:r>
            <a:endParaRPr lang="es-AR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014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                             </a:t>
            </a:r>
            <a:r>
              <a:rPr lang="en-US" b="1" dirty="0" err="1"/>
              <a:t>Tecnicas</a:t>
            </a:r>
            <a:r>
              <a:rPr lang="en-US" b="1" dirty="0"/>
              <a:t>  de </a:t>
            </a:r>
            <a:r>
              <a:rPr lang="en-US" b="1" dirty="0" err="1"/>
              <a:t>Aplicacion</a:t>
            </a:r>
            <a:r>
              <a:rPr lang="en-US" b="1" dirty="0"/>
              <a:t>  </a:t>
            </a:r>
            <a:r>
              <a:rPr lang="en-US" dirty="0"/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10833" r="11188" b="18333"/>
          <a:stretch/>
        </p:blipFill>
        <p:spPr>
          <a:xfrm>
            <a:off x="4514850" y="1827214"/>
            <a:ext cx="7505700" cy="4857750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228599"/>
            <a:ext cx="5715000" cy="3640783"/>
          </a:xfrm>
        </p:spPr>
      </p:pic>
    </p:spTree>
    <p:extLst>
      <p:ext uri="{BB962C8B-B14F-4D97-AF65-F5344CB8AC3E}">
        <p14:creationId xmlns:p14="http://schemas.microsoft.com/office/powerpoint/2010/main" val="3679345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7162800" y="3174"/>
            <a:ext cx="4876800" cy="40904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47800" y="251618"/>
            <a:ext cx="10515600" cy="1325563"/>
          </a:xfrm>
        </p:spPr>
        <p:txBody>
          <a:bodyPr/>
          <a:lstStyle/>
          <a:p>
            <a:pPr algn="ctr"/>
            <a:r>
              <a:rPr lang="es-419"/>
              <a:t>Tratamientos  de las estacas </a:t>
            </a:r>
            <a:endParaRPr lang="es-419" err="1">
              <a:cs typeface="Calibri Ligh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17920"/>
            <a:ext cx="11430000" cy="4597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s-AR"/>
              <a:t>El polvo que se adhiere a las estacas, después de haberlas sacudido ligeramente, es suficiente para producir el efecto deseado así como el remojo en soluciones diluidas de los 2 a 3 cm basales de las estacas. Deben insertarse en el medio de enraizamiento inmediatamente después del tratamiento</a:t>
            </a:r>
          </a:p>
          <a:p>
            <a:pPr algn="just"/>
            <a:r>
              <a:rPr lang="es-AR"/>
              <a:t>Al extraer los esquejes o estacas enraizadas, se les debe levantar con cuidado del medio de enraizamiento cuidando de no romper raíces. Es conveniente sacar las estacas con un poco del medio adherido a las raíces, es mejor el enraizado en contenedores individuales </a:t>
            </a:r>
            <a:endParaRPr lang="es-A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3930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577D9-DE06-4715-A348-EC923788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Propagación de Plantas Ornamentales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C516D6-C1A3-4252-BC43-FD101A456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s-ES" dirty="0">
              <a:cs typeface="Calibri" panose="020F0502020204030204"/>
            </a:endParaRPr>
          </a:p>
          <a:p>
            <a:pPr algn="ctr"/>
            <a:endParaRPr lang="es-ES">
              <a:cs typeface="Calibri" panose="020F0502020204030204"/>
            </a:endParaRPr>
          </a:p>
          <a:p>
            <a:pPr algn="ctr"/>
            <a:endParaRPr lang="es-ES">
              <a:cs typeface="Calibri" panose="020F0502020204030204"/>
            </a:endParaRPr>
          </a:p>
          <a:p>
            <a:pPr marL="0" indent="0" algn="ctr">
              <a:buNone/>
            </a:pPr>
            <a:r>
              <a:rPr lang="es-ES" b="1" i="1" dirty="0">
                <a:cs typeface="Calibri" panose="020F0502020204030204"/>
              </a:rPr>
              <a:t>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343520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enix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31" y="115888"/>
            <a:ext cx="4650581" cy="620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peperom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1" y="3402012"/>
            <a:ext cx="3331703" cy="24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adiantum%20helec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4" y="461963"/>
            <a:ext cx="316804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6 CuadroTexto"/>
          <p:cNvSpPr txBox="1">
            <a:spLocks noChangeArrowheads="1"/>
          </p:cNvSpPr>
          <p:nvPr/>
        </p:nvSpPr>
        <p:spPr bwMode="auto">
          <a:xfrm>
            <a:off x="1815349" y="2638424"/>
            <a:ext cx="1512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latin typeface="Times New Roman" panose="02020603050405020304" pitchFamily="18" charset="0"/>
              </a:rPr>
              <a:t>Helecho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sp>
        <p:nvSpPr>
          <p:cNvPr id="6" name="19 CuadroTexto"/>
          <p:cNvSpPr txBox="1">
            <a:spLocks noChangeArrowheads="1"/>
          </p:cNvSpPr>
          <p:nvPr/>
        </p:nvSpPr>
        <p:spPr bwMode="auto">
          <a:xfrm>
            <a:off x="1584062" y="6086474"/>
            <a:ext cx="1512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 err="1">
                <a:latin typeface="Times New Roman" panose="02020603050405020304" pitchFamily="18" charset="0"/>
              </a:rPr>
              <a:t>Peperomia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  <p:sp>
        <p:nvSpPr>
          <p:cNvPr id="7" name="21 CuadroTexto"/>
          <p:cNvSpPr txBox="1">
            <a:spLocks noChangeArrowheads="1"/>
          </p:cNvSpPr>
          <p:nvPr/>
        </p:nvSpPr>
        <p:spPr bwMode="auto">
          <a:xfrm>
            <a:off x="10520948" y="913606"/>
            <a:ext cx="1944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AR" sz="2400">
                <a:latin typeface="Times New Roman" panose="02020603050405020304" pitchFamily="18" charset="0"/>
              </a:rPr>
              <a:t>Palmeras Phoenix y </a:t>
            </a:r>
            <a:r>
              <a:rPr lang="es-ES" altLang="es-AR" sz="2400" err="1">
                <a:latin typeface="Times New Roman" panose="02020603050405020304" pitchFamily="18" charset="0"/>
              </a:rPr>
              <a:t>Seafortias</a:t>
            </a:r>
            <a:endParaRPr lang="es-AR" altLang="es-A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4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58" y="3200400"/>
            <a:ext cx="5552542" cy="3698738"/>
          </a:xfrm>
          <a:prstGeom prst="rect">
            <a:avLst/>
          </a:prstGeom>
        </p:spPr>
      </p:pic>
      <p:sp>
        <p:nvSpPr>
          <p:cNvPr id="62467" name="2 Marcador de contenido"/>
          <p:cNvSpPr>
            <a:spLocks noGrp="1"/>
          </p:cNvSpPr>
          <p:nvPr>
            <p:ph idx="1"/>
          </p:nvPr>
        </p:nvSpPr>
        <p:spPr>
          <a:xfrm>
            <a:off x="645695" y="535655"/>
            <a:ext cx="10808368" cy="5817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" altLang="es-AR" sz="3600" b="1"/>
              <a:t>Para espacios interiores</a:t>
            </a:r>
            <a:r>
              <a:rPr lang="en-US" altLang="es-AR" sz="3600" b="1"/>
              <a:t>: </a:t>
            </a:r>
            <a:r>
              <a:rPr lang="es-AR" altLang="es-AR" sz="3600"/>
              <a:t>No resisten la luz solar directa</a:t>
            </a:r>
            <a:r>
              <a:rPr lang="es-AR" altLang="es-AR" sz="3600" b="1"/>
              <a:t> </a:t>
            </a:r>
            <a:endParaRPr lang="es-AR" altLang="es-AR" sz="3600" b="1">
              <a:cs typeface="Calibri"/>
            </a:endParaRPr>
          </a:p>
          <a:p>
            <a:pPr marL="0" indent="0" eaLnBrk="1" hangingPunct="1">
              <a:buNone/>
            </a:pPr>
            <a:r>
              <a:rPr lang="es-AR" altLang="es-AR" sz="3200" b="1"/>
              <a:t>Ventajas</a:t>
            </a:r>
            <a:endParaRPr lang="es-AR" altLang="es-AR" sz="3200" b="1">
              <a:cs typeface="Calibri"/>
            </a:endParaRPr>
          </a:p>
          <a:p>
            <a:pPr eaLnBrk="1" hangingPunct="1">
              <a:buFontTx/>
              <a:buChar char="-"/>
            </a:pPr>
            <a:r>
              <a:rPr lang="es-AR" altLang="es-AR" sz="3200"/>
              <a:t>Se obtienen altas producciones unitarias (aprovechamiento de espacio)</a:t>
            </a:r>
            <a:endParaRPr lang="es-AR" altLang="es-AR" sz="3200">
              <a:cs typeface="Calibri"/>
            </a:endParaRPr>
          </a:p>
          <a:p>
            <a:pPr eaLnBrk="1" hangingPunct="1">
              <a:buFontTx/>
              <a:buChar char="-"/>
            </a:pPr>
            <a:r>
              <a:rPr lang="es-ES" altLang="es-AR" sz="3200"/>
              <a:t>Aumenta la relación de precio por unidad de producto en relación a otro tipo de producciones</a:t>
            </a:r>
          </a:p>
          <a:p>
            <a:pPr eaLnBrk="1" hangingPunct="1">
              <a:buFontTx/>
              <a:buChar char="-"/>
            </a:pPr>
            <a:r>
              <a:rPr lang="es-ES" altLang="es-AR" sz="3200"/>
              <a:t>Existe disponibilidad de material inicial de calidad a nivel nacional</a:t>
            </a:r>
          </a:p>
          <a:p>
            <a:pPr eaLnBrk="1" hangingPunct="1">
              <a:buFontTx/>
              <a:buChar char="-"/>
            </a:pPr>
            <a:r>
              <a:rPr lang="es-ES" altLang="es-AR" sz="3200"/>
              <a:t>Remuneración positiva de la calidad en comparación con otras producciones</a:t>
            </a:r>
          </a:p>
        </p:txBody>
      </p:sp>
    </p:spTree>
    <p:extLst>
      <p:ext uri="{BB962C8B-B14F-4D97-AF65-F5344CB8AC3E}">
        <p14:creationId xmlns:p14="http://schemas.microsoft.com/office/powerpoint/2010/main" val="59335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58" y="3200400"/>
            <a:ext cx="5552542" cy="3698738"/>
          </a:xfrm>
          <a:prstGeom prst="rect">
            <a:avLst/>
          </a:prstGeom>
        </p:spPr>
      </p:pic>
      <p:sp>
        <p:nvSpPr>
          <p:cNvPr id="66563" name="2 Marcador de contenido"/>
          <p:cNvSpPr>
            <a:spLocks noGrp="1"/>
          </p:cNvSpPr>
          <p:nvPr>
            <p:ph idx="1"/>
          </p:nvPr>
        </p:nvSpPr>
        <p:spPr>
          <a:xfrm>
            <a:off x="513347" y="978568"/>
            <a:ext cx="10840453" cy="519839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s-ES" altLang="es-AR" sz="3600" b="1"/>
              <a:t>Desventajas</a:t>
            </a:r>
          </a:p>
          <a:p>
            <a:pPr eaLnBrk="1" hangingPunct="1">
              <a:buFontTx/>
              <a:buChar char="-"/>
            </a:pPr>
            <a:endParaRPr lang="es-ES" altLang="es-AR" sz="3600"/>
          </a:p>
          <a:p>
            <a:pPr algn="just" eaLnBrk="1" hangingPunct="1">
              <a:buFontTx/>
              <a:buChar char="-"/>
            </a:pPr>
            <a:r>
              <a:rPr lang="es-ES" altLang="es-AR" sz="4000"/>
              <a:t>Elevada inversión en infraestructura, materiales de cultivo, material inicial de calidad</a:t>
            </a:r>
          </a:p>
          <a:p>
            <a:pPr algn="just" eaLnBrk="1" hangingPunct="1">
              <a:buFontTx/>
              <a:buChar char="-"/>
            </a:pPr>
            <a:r>
              <a:rPr lang="es-ES" altLang="es-AR" sz="4000"/>
              <a:t>Mayores cuidados en las condiciones del ambiente de crecimiento</a:t>
            </a:r>
          </a:p>
          <a:p>
            <a:pPr algn="just" eaLnBrk="1" hangingPunct="1">
              <a:buFontTx/>
              <a:buChar char="-"/>
            </a:pPr>
            <a:r>
              <a:rPr lang="es-ES" altLang="es-AR" sz="4000"/>
              <a:t>Mercado sensible a modas y calidad</a:t>
            </a:r>
          </a:p>
          <a:p>
            <a:pPr eaLnBrk="1" hangingPunct="1">
              <a:buFontTx/>
              <a:buChar char="-"/>
            </a:pPr>
            <a:endParaRPr lang="es-ES" altLang="es-AR" sz="3600"/>
          </a:p>
        </p:txBody>
      </p:sp>
    </p:spTree>
    <p:extLst>
      <p:ext uri="{BB962C8B-B14F-4D97-AF65-F5344CB8AC3E}">
        <p14:creationId xmlns:p14="http://schemas.microsoft.com/office/powerpoint/2010/main" val="163871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err="1"/>
              <a:t>Strilitzia</a:t>
            </a:r>
            <a:r>
              <a:rPr lang="es-AR"/>
              <a:t> augusta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777" y="2204017"/>
            <a:ext cx="4352925" cy="354718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4259" y="1836429"/>
            <a:ext cx="4352926" cy="42823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4135" y="2084857"/>
            <a:ext cx="4352927" cy="37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01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1080</Words>
  <Application>Microsoft Office PowerPoint</Application>
  <PresentationFormat>Panorámica</PresentationFormat>
  <Paragraphs>200</Paragraphs>
  <Slides>58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Arial</vt:lpstr>
      <vt:lpstr>Arial Rounded MT Bold</vt:lpstr>
      <vt:lpstr>Calibri</vt:lpstr>
      <vt:lpstr>Calibri Light</vt:lpstr>
      <vt:lpstr>Times New Roman</vt:lpstr>
      <vt:lpstr>Wingdings</vt:lpstr>
      <vt:lpstr>Tema de Office</vt:lpstr>
      <vt:lpstr>Taller de capacitación en técnicas de propagación vegetal 2021</vt:lpstr>
      <vt:lpstr>Plantas Ornamentales</vt:lpstr>
      <vt:lpstr>Plantas Ornamentales</vt:lpstr>
      <vt:lpstr>Plantas Ornamentales de interior</vt:lpstr>
      <vt:lpstr>Presentación de PowerPoint</vt:lpstr>
      <vt:lpstr>Presentación de PowerPoint</vt:lpstr>
      <vt:lpstr>Presentación de PowerPoint</vt:lpstr>
      <vt:lpstr>Presentación de PowerPoint</vt:lpstr>
      <vt:lpstr>Strilitzia augusta</vt:lpstr>
      <vt:lpstr>Strilitzia augusta</vt:lpstr>
      <vt:lpstr>Ficus elastica</vt:lpstr>
      <vt:lpstr>Instalaciones</vt:lpstr>
      <vt:lpstr>Sombreo</vt:lpstr>
      <vt:lpstr>Cama enraizamiento sobre suelo</vt:lpstr>
      <vt:lpstr>Mesadas de enraizamiento sobreelevadas</vt:lpstr>
      <vt:lpstr>Cama enraizamiento- calefacción</vt:lpstr>
      <vt:lpstr>Multiplicación </vt:lpstr>
      <vt:lpstr>Presentación de PowerPoint</vt:lpstr>
      <vt:lpstr>Potus</vt:lpstr>
      <vt:lpstr>Presentación de PowerPoint</vt:lpstr>
      <vt:lpstr>Ficus elastica</vt:lpstr>
      <vt:lpstr>Ficus elastica</vt:lpstr>
      <vt:lpstr>Colgantes</vt:lpstr>
      <vt:lpstr>Colgantes</vt:lpstr>
      <vt:lpstr>Presentación de PowerPoint</vt:lpstr>
      <vt:lpstr>Spatyphyllum</vt:lpstr>
      <vt:lpstr>Anthurium</vt:lpstr>
      <vt:lpstr>Helechos</vt:lpstr>
      <vt:lpstr>Helecho Polypodium </vt:lpstr>
      <vt:lpstr>Helecho Asplenium</vt:lpstr>
      <vt:lpstr>Plantas de temporada/Plantas de trasplante</vt:lpstr>
      <vt:lpstr>Presentación de PowerPoint</vt:lpstr>
      <vt:lpstr>Presentación de PowerPoint</vt:lpstr>
      <vt:lpstr>Presentación de PowerPoint</vt:lpstr>
      <vt:lpstr>Presentación de PowerPoint</vt:lpstr>
      <vt:lpstr>Características especiales de estos cultivos</vt:lpstr>
      <vt:lpstr>Presentación de PowerPoint</vt:lpstr>
      <vt:lpstr>Etapas</vt:lpstr>
      <vt:lpstr>Presentación de PowerPoint</vt:lpstr>
      <vt:lpstr>Sensibilidad o tolerancia a bajas temperaturas invernales</vt:lpstr>
      <vt:lpstr>Protección invernal</vt:lpstr>
      <vt:lpstr>Dietes</vt:lpstr>
      <vt:lpstr>Iniciación de Plantas de Exterior</vt:lpstr>
      <vt:lpstr>Enraizamiento leñosas- Injerto en gardenias</vt:lpstr>
      <vt:lpstr>Almácigos</vt:lpstr>
      <vt:lpstr>Aralia Sieboldii</vt:lpstr>
      <vt:lpstr>Suelo-sustrato</vt:lpstr>
      <vt:lpstr>Condiciones de los sustratos</vt:lpstr>
      <vt:lpstr>Sustratos</vt:lpstr>
      <vt:lpstr>Abonado</vt:lpstr>
      <vt:lpstr>Contenedores</vt:lpstr>
      <vt:lpstr>Contenedores</vt:lpstr>
      <vt:lpstr>Contenedores</vt:lpstr>
      <vt:lpstr>Tipos de contenedores</vt:lpstr>
      <vt:lpstr>Sustancias promotoras  de enraizamiento</vt:lpstr>
      <vt:lpstr>                                       Tecnicas  de Aplicacion   </vt:lpstr>
      <vt:lpstr>Tratamientos  de las estacas </vt:lpstr>
      <vt:lpstr>Propagación de Plantas Ornamentales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Susana</dc:creator>
  <cp:lastModifiedBy>Susana</cp:lastModifiedBy>
  <cp:revision>8</cp:revision>
  <dcterms:created xsi:type="dcterms:W3CDTF">2020-10-26T15:14:00Z</dcterms:created>
  <dcterms:modified xsi:type="dcterms:W3CDTF">2021-11-23T14:59:14Z</dcterms:modified>
</cp:coreProperties>
</file>