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2"/>
  </p:notesMasterIdLst>
  <p:sldIdLst>
    <p:sldId id="256" r:id="rId2"/>
    <p:sldId id="426" r:id="rId3"/>
    <p:sldId id="427" r:id="rId4"/>
    <p:sldId id="429" r:id="rId5"/>
    <p:sldId id="428" r:id="rId6"/>
    <p:sldId id="474" r:id="rId7"/>
    <p:sldId id="476" r:id="rId8"/>
    <p:sldId id="463" r:id="rId9"/>
    <p:sldId id="433" r:id="rId10"/>
    <p:sldId id="492" r:id="rId11"/>
    <p:sldId id="521" r:id="rId12"/>
    <p:sldId id="522" r:id="rId13"/>
    <p:sldId id="523" r:id="rId14"/>
    <p:sldId id="529" r:id="rId15"/>
    <p:sldId id="536" r:id="rId16"/>
    <p:sldId id="495" r:id="rId17"/>
    <p:sldId id="434" r:id="rId18"/>
    <p:sldId id="540" r:id="rId19"/>
    <p:sldId id="530" r:id="rId20"/>
    <p:sldId id="531" r:id="rId21"/>
    <p:sldId id="513" r:id="rId22"/>
    <p:sldId id="487" r:id="rId23"/>
    <p:sldId id="462" r:id="rId24"/>
    <p:sldId id="532" r:id="rId25"/>
    <p:sldId id="533" r:id="rId26"/>
    <p:sldId id="542" r:id="rId27"/>
    <p:sldId id="539" r:id="rId28"/>
    <p:sldId id="543" r:id="rId29"/>
    <p:sldId id="544" r:id="rId30"/>
    <p:sldId id="491" r:id="rId31"/>
    <p:sldId id="516" r:id="rId32"/>
    <p:sldId id="486" r:id="rId33"/>
    <p:sldId id="508" r:id="rId34"/>
    <p:sldId id="447" r:id="rId35"/>
    <p:sldId id="506" r:id="rId36"/>
    <p:sldId id="498" r:id="rId37"/>
    <p:sldId id="499" r:id="rId38"/>
    <p:sldId id="500" r:id="rId39"/>
    <p:sldId id="501" r:id="rId40"/>
    <p:sldId id="502" r:id="rId41"/>
    <p:sldId id="503" r:id="rId42"/>
    <p:sldId id="504" r:id="rId43"/>
    <p:sldId id="517" r:id="rId44"/>
    <p:sldId id="518" r:id="rId45"/>
    <p:sldId id="519" r:id="rId46"/>
    <p:sldId id="507" r:id="rId47"/>
    <p:sldId id="537" r:id="rId48"/>
    <p:sldId id="509" r:id="rId49"/>
    <p:sldId id="489" r:id="rId50"/>
    <p:sldId id="496" r:id="rId51"/>
  </p:sldIdLst>
  <p:sldSz cx="9144000" cy="6858000" type="screen4x3"/>
  <p:notesSz cx="6858000" cy="9144000"/>
  <p:defaultTextStyle>
    <a:defPPr>
      <a:defRPr lang="es-ES_tradnl"/>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99"/>
    <a:srgbClr val="FFCC99"/>
    <a:srgbClr val="FFFF00"/>
    <a:srgbClr val="CCFFFF"/>
    <a:srgbClr val="0099CC"/>
    <a:srgbClr val="99CCF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737" autoAdjust="0"/>
  </p:normalViewPr>
  <p:slideViewPr>
    <p:cSldViewPr>
      <p:cViewPr varScale="1">
        <p:scale>
          <a:sx n="69" d="100"/>
          <a:sy n="69" d="100"/>
        </p:scale>
        <p:origin x="-85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4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s-ES"/>
          </a:p>
        </p:txBody>
      </p:sp>
      <p:sp>
        <p:nvSpPr>
          <p:cNvPr id="2355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s-E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2355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s-ES"/>
          </a:p>
        </p:txBody>
      </p:sp>
      <p:sp>
        <p:nvSpPr>
          <p:cNvPr id="2355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51D47E66-F900-4EAF-A5FC-F31670A87679}"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7309A2C-005F-4792-B262-AF2394E777F8}" type="slidenum">
              <a:rPr lang="es-ES" smtClean="0"/>
              <a:pPr/>
              <a:t>2</a:t>
            </a:fld>
            <a:endParaRPr lang="es-ES" smtClean="0"/>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7492" tIns="43746" rIns="87492" bIns="43746" anchor="b"/>
          <a:lstStyle/>
          <a:p>
            <a:pPr algn="r" defTabSz="874713"/>
            <a:fld id="{57E030DA-8C46-4DFC-A7B2-9759AF092954}" type="slidenum">
              <a:rPr lang="es-ES" sz="1200">
                <a:latin typeface="Arial" charset="0"/>
              </a:rPr>
              <a:pPr algn="r" defTabSz="874713"/>
              <a:t>2</a:t>
            </a:fld>
            <a:endParaRPr lang="es-ES" sz="1200">
              <a:latin typeface="Arial" charset="0"/>
            </a:endParaRPr>
          </a:p>
        </p:txBody>
      </p:sp>
      <p:sp>
        <p:nvSpPr>
          <p:cNvPr id="57348" name="Rectangle 2"/>
          <p:cNvSpPr>
            <a:spLocks noGrp="1" noRot="1" noChangeAspect="1" noChangeArrowheads="1" noTextEdit="1"/>
          </p:cNvSpPr>
          <p:nvPr>
            <p:ph type="sldImg"/>
          </p:nvPr>
        </p:nvSpPr>
        <p:spPr>
          <a:xfrm>
            <a:off x="1144588" y="685800"/>
            <a:ext cx="4572000" cy="3429000"/>
          </a:xfrm>
          <a:ln/>
        </p:spPr>
      </p:sp>
      <p:sp>
        <p:nvSpPr>
          <p:cNvPr id="57349" name="Rectangle 3"/>
          <p:cNvSpPr>
            <a:spLocks noGrp="1" noChangeArrowheads="1"/>
          </p:cNvSpPr>
          <p:nvPr>
            <p:ph type="body" idx="1"/>
          </p:nvPr>
        </p:nvSpPr>
        <p:spPr>
          <a:noFill/>
          <a:ln/>
        </p:spPr>
        <p:txBody>
          <a:bodyPr lIns="87492" tIns="43746" rIns="87492" bIns="43746"/>
          <a:lstStyle/>
          <a:p>
            <a:pPr eaLnBrk="1" hangingPunct="1"/>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C038406-06BB-4594-A1C3-83C86EBA70DC}" type="slidenum">
              <a:rPr lang="es-ES" smtClean="0"/>
              <a:pPr/>
              <a:t>3</a:t>
            </a:fld>
            <a:endParaRPr lang="es-ES" smtClean="0"/>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7492" tIns="43746" rIns="87492" bIns="43746" anchor="b"/>
          <a:lstStyle/>
          <a:p>
            <a:pPr algn="r" defTabSz="874713"/>
            <a:fld id="{3D462F1E-EC7D-4E89-A806-81C7849C993C}" type="slidenum">
              <a:rPr lang="es-ES" sz="1200">
                <a:latin typeface="Arial" charset="0"/>
              </a:rPr>
              <a:pPr algn="r" defTabSz="874713"/>
              <a:t>3</a:t>
            </a:fld>
            <a:endParaRPr lang="es-ES" sz="1200">
              <a:latin typeface="Arial" charset="0"/>
            </a:endParaRPr>
          </a:p>
        </p:txBody>
      </p:sp>
      <p:sp>
        <p:nvSpPr>
          <p:cNvPr id="58372" name="Rectangle 2"/>
          <p:cNvSpPr>
            <a:spLocks noGrp="1" noRot="1" noChangeAspect="1" noChangeArrowheads="1" noTextEdit="1"/>
          </p:cNvSpPr>
          <p:nvPr>
            <p:ph type="sldImg"/>
          </p:nvPr>
        </p:nvSpPr>
        <p:spPr>
          <a:xfrm>
            <a:off x="1144588" y="685800"/>
            <a:ext cx="4572000" cy="3429000"/>
          </a:xfrm>
          <a:ln/>
        </p:spPr>
      </p:sp>
      <p:sp>
        <p:nvSpPr>
          <p:cNvPr id="58373" name="Rectangle 3"/>
          <p:cNvSpPr>
            <a:spLocks noGrp="1" noChangeArrowheads="1"/>
          </p:cNvSpPr>
          <p:nvPr>
            <p:ph type="body" idx="1"/>
          </p:nvPr>
        </p:nvSpPr>
        <p:spPr>
          <a:noFill/>
          <a:ln/>
        </p:spPr>
        <p:txBody>
          <a:bodyPr lIns="87492" tIns="43746" rIns="87492" bIns="43746"/>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66046EA-BB4D-41BD-8BAC-454BDB7871F9}" type="slidenum">
              <a:rPr lang="es-ES" smtClean="0"/>
              <a:pPr/>
              <a:t>4</a:t>
            </a:fld>
            <a:endParaRPr lang="es-ES" smtClean="0"/>
          </a:p>
        </p:txBody>
      </p:sp>
      <p:sp>
        <p:nvSpPr>
          <p:cNvPr id="593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7492" tIns="43746" rIns="87492" bIns="43746" anchor="b"/>
          <a:lstStyle/>
          <a:p>
            <a:pPr algn="r" defTabSz="874713"/>
            <a:fld id="{21278A80-D900-4DBF-85E1-AF8D3B3E29D5}" type="slidenum">
              <a:rPr lang="es-ES" sz="1200">
                <a:latin typeface="Arial" charset="0"/>
              </a:rPr>
              <a:pPr algn="r" defTabSz="874713"/>
              <a:t>4</a:t>
            </a:fld>
            <a:endParaRPr lang="es-ES" sz="1200">
              <a:latin typeface="Arial" charset="0"/>
            </a:endParaRPr>
          </a:p>
        </p:txBody>
      </p:sp>
      <p:sp>
        <p:nvSpPr>
          <p:cNvPr id="59396" name="Rectangle 2"/>
          <p:cNvSpPr>
            <a:spLocks noGrp="1" noRot="1" noChangeAspect="1" noChangeArrowheads="1" noTextEdit="1"/>
          </p:cNvSpPr>
          <p:nvPr>
            <p:ph type="sldImg"/>
          </p:nvPr>
        </p:nvSpPr>
        <p:spPr>
          <a:xfrm>
            <a:off x="1144588" y="685800"/>
            <a:ext cx="4572000" cy="3429000"/>
          </a:xfrm>
          <a:ln/>
        </p:spPr>
      </p:sp>
      <p:sp>
        <p:nvSpPr>
          <p:cNvPr id="59397" name="Rectangle 3"/>
          <p:cNvSpPr>
            <a:spLocks noGrp="1" noChangeArrowheads="1"/>
          </p:cNvSpPr>
          <p:nvPr>
            <p:ph type="body" idx="1"/>
          </p:nvPr>
        </p:nvSpPr>
        <p:spPr>
          <a:noFill/>
          <a:ln/>
        </p:spPr>
        <p:txBody>
          <a:bodyPr lIns="87492" tIns="43746" rIns="87492" bIns="43746"/>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18E863A-2BB9-4D45-9C0E-BA7B24FC915E}" type="slidenum">
              <a:rPr lang="es-ES" smtClean="0"/>
              <a:pPr/>
              <a:t>5</a:t>
            </a:fld>
            <a:endParaRPr lang="es-ES" smtClean="0"/>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7492" tIns="43746" rIns="87492" bIns="43746" anchor="b"/>
          <a:lstStyle/>
          <a:p>
            <a:pPr algn="r" defTabSz="874713"/>
            <a:fld id="{8728E352-88A0-41DA-BEB8-17F64343531E}" type="slidenum">
              <a:rPr lang="es-ES" sz="1200">
                <a:latin typeface="Arial" charset="0"/>
              </a:rPr>
              <a:pPr algn="r" defTabSz="874713"/>
              <a:t>5</a:t>
            </a:fld>
            <a:endParaRPr lang="es-ES" sz="1200">
              <a:latin typeface="Arial" charset="0"/>
            </a:endParaRPr>
          </a:p>
        </p:txBody>
      </p:sp>
      <p:sp>
        <p:nvSpPr>
          <p:cNvPr id="60420" name="Rectangle 2"/>
          <p:cNvSpPr>
            <a:spLocks noGrp="1" noRot="1" noChangeAspect="1" noChangeArrowheads="1" noTextEdit="1"/>
          </p:cNvSpPr>
          <p:nvPr>
            <p:ph type="sldImg"/>
          </p:nvPr>
        </p:nvSpPr>
        <p:spPr>
          <a:xfrm>
            <a:off x="1144588" y="685800"/>
            <a:ext cx="4572000" cy="3429000"/>
          </a:xfrm>
          <a:ln/>
        </p:spPr>
      </p:sp>
      <p:sp>
        <p:nvSpPr>
          <p:cNvPr id="60421" name="Rectangle 3"/>
          <p:cNvSpPr>
            <a:spLocks noGrp="1" noChangeArrowheads="1"/>
          </p:cNvSpPr>
          <p:nvPr>
            <p:ph type="body" idx="1"/>
          </p:nvPr>
        </p:nvSpPr>
        <p:spPr>
          <a:noFill/>
          <a:ln/>
        </p:spPr>
        <p:txBody>
          <a:bodyPr lIns="87492" tIns="43746" rIns="87492" bIns="43746"/>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30050" name="Rectangle 2"/>
          <p:cNvSpPr>
            <a:spLocks noGrp="1" noChangeArrowheads="1"/>
          </p:cNvSpPr>
          <p:nvPr>
            <p:ph type="ctrTitle" sz="quarter"/>
          </p:nvPr>
        </p:nvSpPr>
        <p:spPr>
          <a:xfrm>
            <a:off x="685800" y="1676400"/>
            <a:ext cx="7772400" cy="1828800"/>
          </a:xfrm>
        </p:spPr>
        <p:txBody>
          <a:bodyPr/>
          <a:lstStyle>
            <a:lvl1pPr>
              <a:defRPr/>
            </a:lvl1pPr>
          </a:lstStyle>
          <a:p>
            <a:r>
              <a:rPr lang="es-ES"/>
              <a:t>Haga clic para cambiar el estilo de título	</a:t>
            </a:r>
          </a:p>
        </p:txBody>
      </p:sp>
      <p:sp>
        <p:nvSpPr>
          <p:cNvPr id="13005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A0323E3-AF1B-4C08-9829-6656D820E938}"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A00F6A0-657D-4DD6-BD21-89D739F0A77D}"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381000"/>
            <a:ext cx="2057400" cy="57150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381000"/>
            <a:ext cx="6019800" cy="5715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FFE1048-65A5-4895-A283-441D98C0ADB5}"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381000"/>
            <a:ext cx="82296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7010AD0-FFA3-48B4-B7F1-15CFBE9C76FF}"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13716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pPr>
              <a:defRPr/>
            </a:pPr>
            <a:fld id="{059DF15E-EFB2-4206-8036-4764429F7277}"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725BCE1-2018-40DF-AA89-69E235B40F3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F396821-B7EE-4BE1-98CF-5FCE656DB40F}"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E12E798-EBFC-4EC3-A71C-0986416175C8}"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B37FA154-F0BF-4D7D-9FF5-F100A800054F}"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5E6BD14-7F31-470F-9C56-9A9F689356D7}"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8407171B-0F25-40EC-B632-8BC37EC46A62}"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9720E5D-2E91-4434-A3BC-301ACE0FCB0C}"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04948BA-B0C6-465E-825F-E9978D04CB47}"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2902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29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s-ES"/>
          </a:p>
        </p:txBody>
      </p:sp>
      <p:sp>
        <p:nvSpPr>
          <p:cNvPr id="129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s-ES"/>
          </a:p>
        </p:txBody>
      </p:sp>
      <p:sp>
        <p:nvSpPr>
          <p:cNvPr id="129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713AEA28-6B81-4073-83DE-EAE264748C6C}"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Hoja_de_c_lculo_de_Microsoft_Office_Excel_97-20031.xls"/></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Hoja_de_c_lculo_de_Microsoft_Office_Excel_97-20032.xls"/></Relationships>
</file>

<file path=ppt/slides/_rels/slide50.xml.rels><?xml version="1.0" encoding="UTF-8" standalone="yes"?>
<Relationships xmlns="http://schemas.openxmlformats.org/package/2006/relationships"><Relationship Id="rId2" Type="http://schemas.openxmlformats.org/officeDocument/2006/relationships/hyperlink" Target="http://sedici.unlp.edu.ar/search/request.php?id_document=ARG-UNLP-EBook-0000000006&amp;request=reques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6"/>
          <p:cNvSpPr>
            <a:spLocks noChangeArrowheads="1"/>
          </p:cNvSpPr>
          <p:nvPr/>
        </p:nvSpPr>
        <p:spPr bwMode="auto">
          <a:xfrm>
            <a:off x="1768475" y="2168525"/>
            <a:ext cx="9144000" cy="0"/>
          </a:xfrm>
          <a:prstGeom prst="rect">
            <a:avLst/>
          </a:prstGeom>
          <a:noFill/>
          <a:ln w="12700">
            <a:noFill/>
            <a:miter lim="800000"/>
            <a:headEnd type="none" w="sm" len="sm"/>
            <a:tailEnd type="none" w="sm" len="sm"/>
          </a:ln>
        </p:spPr>
        <p:txBody>
          <a:bodyPr>
            <a:spAutoFit/>
          </a:bodyPr>
          <a:lstStyle/>
          <a:p>
            <a:endParaRPr lang="es-ES"/>
          </a:p>
        </p:txBody>
      </p:sp>
      <p:sp>
        <p:nvSpPr>
          <p:cNvPr id="2056" name="Rectangle 8"/>
          <p:cNvSpPr>
            <a:spLocks noChangeArrowheads="1"/>
          </p:cNvSpPr>
          <p:nvPr/>
        </p:nvSpPr>
        <p:spPr bwMode="auto">
          <a:xfrm>
            <a:off x="1187450" y="6021388"/>
            <a:ext cx="6913563" cy="609600"/>
          </a:xfrm>
          <a:prstGeom prst="rect">
            <a:avLst/>
          </a:prstGeom>
          <a:solidFill>
            <a:schemeClr val="bg1"/>
          </a:solidFill>
          <a:ln w="12700">
            <a:noFill/>
            <a:miter lim="800000"/>
            <a:headEnd type="none" w="sm" len="sm"/>
            <a:tailEnd type="none" w="sm" len="sm"/>
          </a:ln>
          <a:effectLst/>
        </p:spPr>
        <p:txBody>
          <a:bodyPr wrap="none" anchor="ctr"/>
          <a:lstStyle/>
          <a:p>
            <a:pPr algn="ctr" eaLnBrk="0" hangingPunct="0">
              <a:defRPr/>
            </a:pPr>
            <a:r>
              <a:rPr lang="es-ES_tradnl" sz="2400" b="1">
                <a:effectLst>
                  <a:outerShdw blurRad="38100" dist="38100" dir="2700000" algn="tl">
                    <a:srgbClr val="000000"/>
                  </a:outerShdw>
                </a:effectLst>
                <a:latin typeface="Times New Roman" pitchFamily="18" charset="0"/>
              </a:rPr>
              <a:t>Facultad de Ciencias Agrarias y Forestales (UNLP)</a:t>
            </a:r>
          </a:p>
          <a:p>
            <a:pPr algn="ctr" eaLnBrk="0" hangingPunct="0">
              <a:defRPr/>
            </a:pPr>
            <a:r>
              <a:rPr lang="es-ES_tradnl" sz="2400" b="1">
                <a:effectLst>
                  <a:outerShdw blurRad="38100" dist="38100" dir="2700000" algn="tl">
                    <a:srgbClr val="000000"/>
                  </a:outerShdw>
                </a:effectLst>
                <a:latin typeface="Times New Roman" pitchFamily="18" charset="0"/>
              </a:rPr>
              <a:t>Curso de Silvicultura</a:t>
            </a:r>
          </a:p>
        </p:txBody>
      </p:sp>
      <p:sp>
        <p:nvSpPr>
          <p:cNvPr id="2053" name="Text Box 5"/>
          <p:cNvSpPr txBox="1">
            <a:spLocks noChangeArrowheads="1"/>
          </p:cNvSpPr>
          <p:nvPr/>
        </p:nvSpPr>
        <p:spPr bwMode="auto">
          <a:xfrm>
            <a:off x="857250" y="1341438"/>
            <a:ext cx="7929563" cy="3908425"/>
          </a:xfrm>
          <a:prstGeom prst="rect">
            <a:avLst/>
          </a:prstGeom>
          <a:noFill/>
          <a:ln w="12700">
            <a:noFill/>
            <a:miter lim="800000"/>
            <a:headEnd type="none" w="sm" len="sm"/>
            <a:tailEnd type="none" w="sm" len="sm"/>
          </a:ln>
          <a:effectLst/>
        </p:spPr>
        <p:txBody>
          <a:bodyPr>
            <a:spAutoFit/>
          </a:bodyPr>
          <a:lstStyle/>
          <a:p>
            <a:pPr algn="ctr" eaLnBrk="0" hangingPunct="0">
              <a:defRPr/>
            </a:pPr>
            <a:r>
              <a:rPr lang="es-ES_tradnl" sz="5400" b="1" dirty="0">
                <a:effectLst>
                  <a:outerShdw blurRad="38100" dist="38100" dir="2700000" algn="tl">
                    <a:srgbClr val="000000"/>
                  </a:outerShdw>
                </a:effectLst>
                <a:latin typeface="Times New Roman" pitchFamily="18" charset="0"/>
              </a:rPr>
              <a:t>Silvicultura de Bosques nativos</a:t>
            </a:r>
          </a:p>
          <a:p>
            <a:pPr algn="ctr" eaLnBrk="0" hangingPunct="0">
              <a:defRPr/>
            </a:pPr>
            <a:r>
              <a:rPr lang="es-ES_tradnl" sz="5400" b="1" dirty="0">
                <a:effectLst>
                  <a:outerShdw blurRad="38100" dist="38100" dir="2700000" algn="tl">
                    <a:srgbClr val="000000"/>
                  </a:outerShdw>
                </a:effectLst>
                <a:latin typeface="Times New Roman" pitchFamily="18" charset="0"/>
              </a:rPr>
              <a:t>Bosques andino-patagónicos</a:t>
            </a:r>
          </a:p>
          <a:p>
            <a:pPr algn="ctr" eaLnBrk="0" hangingPunct="0">
              <a:defRPr/>
            </a:pPr>
            <a:endParaRPr lang="es-ES_tradnl" sz="3200" b="1" dirty="0">
              <a:solidFill>
                <a:srgbClr val="FFFF00"/>
              </a:solidFill>
              <a:effectLst>
                <a:outerShdw blurRad="38100" dist="38100" dir="2700000" algn="tl">
                  <a:srgbClr val="000000"/>
                </a:outerShdw>
              </a:effectLst>
              <a:latin typeface="Times New Roman" pitchFamily="18" charset="0"/>
            </a:endParaRPr>
          </a:p>
        </p:txBody>
      </p:sp>
      <p:sp>
        <p:nvSpPr>
          <p:cNvPr id="6149" name="Rectangle 4"/>
          <p:cNvSpPr>
            <a:spLocks noChangeArrowheads="1"/>
          </p:cNvSpPr>
          <p:nvPr/>
        </p:nvSpPr>
        <p:spPr bwMode="auto">
          <a:xfrm flipV="1">
            <a:off x="0" y="5805488"/>
            <a:ext cx="9144000" cy="144462"/>
          </a:xfrm>
          <a:prstGeom prst="rect">
            <a:avLst/>
          </a:prstGeom>
          <a:gradFill rotWithShape="0">
            <a:gsLst>
              <a:gs pos="0">
                <a:srgbClr val="000000"/>
              </a:gs>
              <a:gs pos="50000">
                <a:srgbClr val="FAFD00"/>
              </a:gs>
              <a:gs pos="100000">
                <a:srgbClr val="000000"/>
              </a:gs>
            </a:gsLst>
            <a:lin ang="5400000" scaled="1"/>
          </a:gradFill>
          <a:ln w="9525">
            <a:noFill/>
            <a:miter lim="800000"/>
            <a:headEnd/>
            <a:tailEnd/>
          </a:ln>
        </p:spPr>
        <p:txBody>
          <a:bodyPr wrap="none" anchor="ctr"/>
          <a:lstStyle/>
          <a:p>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3568" y="332656"/>
            <a:ext cx="7772400" cy="936104"/>
          </a:xfrm>
        </p:spPr>
        <p:txBody>
          <a:bodyPr/>
          <a:lstStyle/>
          <a:p>
            <a:pPr eaLnBrk="1" hangingPunct="1">
              <a:defRPr/>
            </a:pPr>
            <a:r>
              <a:rPr lang="es-ES" sz="3600" b="1" dirty="0" smtClean="0">
                <a:solidFill>
                  <a:srgbClr val="CCFF33"/>
                </a:solidFill>
                <a:latin typeface="Arial" charset="0"/>
              </a:rPr>
              <a:t> </a:t>
            </a:r>
            <a:r>
              <a:rPr lang="es-ES" sz="3600" b="1" dirty="0" smtClean="0">
                <a:solidFill>
                  <a:schemeClr val="tx1"/>
                </a:solidFill>
                <a:latin typeface="Arial" charset="0"/>
              </a:rPr>
              <a:t>Sistema silvícola</a:t>
            </a:r>
            <a:r>
              <a:rPr lang="es-ES" sz="3600" b="1" dirty="0" smtClean="0">
                <a:solidFill>
                  <a:srgbClr val="CCFF33"/>
                </a:solidFill>
                <a:latin typeface="Arial" charset="0"/>
              </a:rPr>
              <a:t/>
            </a:r>
            <a:br>
              <a:rPr lang="es-ES" sz="3600" b="1" dirty="0" smtClean="0">
                <a:solidFill>
                  <a:srgbClr val="CCFF33"/>
                </a:solidFill>
                <a:latin typeface="Arial" charset="0"/>
              </a:rPr>
            </a:br>
            <a:r>
              <a:rPr lang="es-ES" sz="3600" b="1" dirty="0" smtClean="0">
                <a:solidFill>
                  <a:schemeClr val="tx1"/>
                </a:solidFill>
                <a:latin typeface="Arial" charset="0"/>
              </a:rPr>
              <a:t>Cortas sucesivas de protección</a:t>
            </a:r>
            <a:endParaRPr lang="es-ES_tradnl" sz="3600" b="1" dirty="0" smtClean="0">
              <a:solidFill>
                <a:schemeClr val="tx1"/>
              </a:solidFill>
              <a:latin typeface="Arial" charset="0"/>
            </a:endParaRPr>
          </a:p>
        </p:txBody>
      </p:sp>
      <p:sp>
        <p:nvSpPr>
          <p:cNvPr id="55299" name="Rectangle 3"/>
          <p:cNvSpPr>
            <a:spLocks noGrp="1" noChangeArrowheads="1"/>
          </p:cNvSpPr>
          <p:nvPr>
            <p:ph type="body" idx="1"/>
          </p:nvPr>
        </p:nvSpPr>
        <p:spPr>
          <a:xfrm>
            <a:off x="755576" y="1844824"/>
            <a:ext cx="7848600" cy="1752600"/>
          </a:xfrm>
        </p:spPr>
        <p:txBody>
          <a:bodyPr/>
          <a:lstStyle/>
          <a:p>
            <a:pPr eaLnBrk="1" hangingPunct="1">
              <a:buFontTx/>
              <a:buNone/>
              <a:defRPr/>
            </a:pPr>
            <a:r>
              <a:rPr lang="es-ES_tradnl" dirty="0" smtClean="0"/>
              <a:t>La regeneración se produce  bajo la protección del dosel, constituido por los árboles de la cosecha final. </a:t>
            </a:r>
          </a:p>
        </p:txBody>
      </p:sp>
      <p:sp>
        <p:nvSpPr>
          <p:cNvPr id="55301" name="Rectangle 5"/>
          <p:cNvSpPr>
            <a:spLocks noChangeArrowheads="1"/>
          </p:cNvSpPr>
          <p:nvPr/>
        </p:nvSpPr>
        <p:spPr bwMode="auto">
          <a:xfrm>
            <a:off x="827584" y="4149080"/>
            <a:ext cx="7772400" cy="1716088"/>
          </a:xfrm>
          <a:prstGeom prst="rect">
            <a:avLst/>
          </a:prstGeom>
          <a:noFill/>
          <a:ln w="9525">
            <a:noFill/>
            <a:miter lim="800000"/>
            <a:headEnd/>
            <a:tailEnd/>
          </a:ln>
          <a:effectLst/>
        </p:spPr>
        <p:txBody>
          <a:bodyPr/>
          <a:lstStyle/>
          <a:p>
            <a:pPr marL="342900" indent="-342900">
              <a:spcBef>
                <a:spcPct val="20000"/>
              </a:spcBef>
              <a:buClr>
                <a:schemeClr val="hlink"/>
              </a:buClr>
              <a:buSzPct val="65000"/>
              <a:defRPr/>
            </a:pPr>
            <a:r>
              <a:rPr lang="es-ES_tradnl" sz="3200" dirty="0">
                <a:effectLst>
                  <a:outerShdw blurRad="38100" dist="38100" dir="2700000" algn="tl">
                    <a:srgbClr val="000000"/>
                  </a:outerShdw>
                </a:effectLst>
              </a:rPr>
              <a:t>Mediante este método se producen diferentes niveles de protección del suelo y la regeneración.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1" name="Rectangle 5"/>
          <p:cNvSpPr>
            <a:spLocks noGrp="1" noChangeArrowheads="1"/>
          </p:cNvSpPr>
          <p:nvPr>
            <p:ph type="title"/>
          </p:nvPr>
        </p:nvSpPr>
        <p:spPr/>
        <p:txBody>
          <a:bodyPr/>
          <a:lstStyle/>
          <a:p>
            <a:pPr eaLnBrk="1" hangingPunct="1">
              <a:defRPr/>
            </a:pPr>
            <a:r>
              <a:rPr lang="es-ES" sz="3200" dirty="0" smtClean="0"/>
              <a:t>Sistemas silvícolas aplicados en bosques de </a:t>
            </a:r>
            <a:r>
              <a:rPr lang="es-ES" sz="3200" i="1" dirty="0" err="1" smtClean="0"/>
              <a:t>Nothofagus</a:t>
            </a:r>
            <a:r>
              <a:rPr lang="es-ES" sz="3200" dirty="0" smtClean="0"/>
              <a:t> y </a:t>
            </a:r>
            <a:r>
              <a:rPr lang="es-ES" sz="3200" i="1" dirty="0" err="1" smtClean="0"/>
              <a:t>Austrocedrus</a:t>
            </a:r>
            <a:endParaRPr lang="es-ES" sz="3200" i="1" dirty="0" smtClean="0"/>
          </a:p>
        </p:txBody>
      </p:sp>
      <p:sp>
        <p:nvSpPr>
          <p:cNvPr id="301063" name="Rectangle 7"/>
          <p:cNvSpPr>
            <a:spLocks noGrp="1" noChangeArrowheads="1"/>
          </p:cNvSpPr>
          <p:nvPr>
            <p:ph idx="1"/>
          </p:nvPr>
        </p:nvSpPr>
        <p:spPr>
          <a:xfrm>
            <a:off x="250825" y="1773238"/>
            <a:ext cx="8713788" cy="4513262"/>
          </a:xfrm>
        </p:spPr>
        <p:txBody>
          <a:bodyPr/>
          <a:lstStyle/>
          <a:p>
            <a:pPr eaLnBrk="1" hangingPunct="1">
              <a:defRPr/>
            </a:pPr>
            <a:r>
              <a:rPr lang="es-ES" sz="2400" dirty="0" smtClean="0">
                <a:effectLst/>
              </a:rPr>
              <a:t>Las </a:t>
            </a:r>
            <a:r>
              <a:rPr lang="es-ES" sz="2400" b="1" dirty="0" smtClean="0">
                <a:effectLst/>
              </a:rPr>
              <a:t>cortas de protección </a:t>
            </a:r>
            <a:r>
              <a:rPr lang="es-ES" sz="2400" dirty="0" smtClean="0">
                <a:effectLst/>
              </a:rPr>
              <a:t>se han transformado en el sistema silvícola más aplicado en bosques de </a:t>
            </a:r>
            <a:r>
              <a:rPr lang="es-ES" sz="2400" i="1" dirty="0" err="1" smtClean="0">
                <a:effectLst/>
              </a:rPr>
              <a:t>Nothofagus</a:t>
            </a:r>
            <a:r>
              <a:rPr lang="es-ES" sz="2400" dirty="0" smtClean="0">
                <a:effectLst/>
              </a:rPr>
              <a:t>. La cantidad de etapas en la que se ejecutan las cortas de protección, como así también la intensidades de cada una de ellas depende del temperamento de la/s especie/s, la condición topográfica, ambiental y de factores económicos. </a:t>
            </a:r>
          </a:p>
          <a:p>
            <a:pPr eaLnBrk="1" hangingPunct="1">
              <a:buFont typeface="Wingdings" pitchFamily="2" charset="2"/>
              <a:buNone/>
              <a:defRPr/>
            </a:pPr>
            <a:endParaRPr lang="es-ES" sz="2400" dirty="0" smtClean="0">
              <a:effectLst/>
            </a:endParaRPr>
          </a:p>
          <a:p>
            <a:pPr eaLnBrk="1" hangingPunct="1">
              <a:buFont typeface="Wingdings" pitchFamily="2" charset="2"/>
              <a:buNone/>
              <a:defRPr/>
            </a:pPr>
            <a:endParaRPr lang="es-ES" sz="2400" dirty="0" smtClean="0">
              <a:effectLst/>
            </a:endParaRPr>
          </a:p>
          <a:p>
            <a:pPr eaLnBrk="1" hangingPunct="1">
              <a:defRPr/>
            </a:pPr>
            <a:r>
              <a:rPr lang="es-ES" sz="2400" dirty="0" smtClean="0">
                <a:effectLst/>
              </a:rPr>
              <a:t>En la Patagonia, lo usual es realizar las cortas de protección en bosques maduros en dos o tres </a:t>
            </a:r>
            <a:r>
              <a:rPr lang="es-ES" sz="2400" dirty="0" smtClean="0">
                <a:effectLst/>
              </a:rPr>
              <a:t>etapas</a:t>
            </a:r>
            <a:endParaRPr lang="es-ES" sz="2400" dirty="0" smtClean="0">
              <a:effectLst/>
            </a:endParaRPr>
          </a:p>
          <a:p>
            <a:pPr eaLnBrk="1" hangingPunct="1">
              <a:defRPr/>
            </a:pPr>
            <a:endParaRPr lang="es-ES"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3"/>
          <p:cNvSpPr>
            <a:spLocks noGrp="1" noChangeArrowheads="1"/>
          </p:cNvSpPr>
          <p:nvPr>
            <p:ph type="body" idx="1"/>
          </p:nvPr>
        </p:nvSpPr>
        <p:spPr>
          <a:xfrm>
            <a:off x="457200" y="692150"/>
            <a:ext cx="8229600" cy="5403850"/>
          </a:xfrm>
        </p:spPr>
        <p:txBody>
          <a:bodyPr/>
          <a:lstStyle/>
          <a:p>
            <a:pPr eaLnBrk="1" hangingPunct="1">
              <a:defRPr/>
            </a:pPr>
            <a:r>
              <a:rPr lang="es-AR" sz="2400" b="1" dirty="0" smtClean="0">
                <a:effectLst/>
              </a:rPr>
              <a:t>Corta preparatoria: </a:t>
            </a:r>
            <a:r>
              <a:rPr lang="es-ES_tradnl" sz="2400" dirty="0" smtClean="0">
                <a:effectLst/>
              </a:rPr>
              <a:t>Extracción del 10 al 30% del volumen.</a:t>
            </a:r>
          </a:p>
          <a:p>
            <a:pPr eaLnBrk="1" hangingPunct="1">
              <a:defRPr/>
            </a:pPr>
            <a:endParaRPr lang="es-ES" sz="2400" b="1" dirty="0" smtClean="0">
              <a:effectLst/>
            </a:endParaRPr>
          </a:p>
          <a:p>
            <a:pPr eaLnBrk="1" hangingPunct="1">
              <a:defRPr/>
            </a:pPr>
            <a:r>
              <a:rPr lang="es-ES" sz="2400" b="1" dirty="0" smtClean="0">
                <a:effectLst/>
              </a:rPr>
              <a:t>1º Corta: </a:t>
            </a:r>
            <a:r>
              <a:rPr lang="es-ES" sz="2400" b="1" dirty="0" err="1" smtClean="0">
                <a:effectLst/>
              </a:rPr>
              <a:t>diseminatoria</a:t>
            </a:r>
            <a:r>
              <a:rPr lang="es-ES" sz="2400" dirty="0" smtClean="0">
                <a:effectLst/>
              </a:rPr>
              <a:t>, busca dejar entre el 30 al 50 % de cobertura de las copas. Pueden realizarse una o dos, siendo recomendable en bosques de </a:t>
            </a:r>
            <a:r>
              <a:rPr lang="es-ES" sz="2400" dirty="0" err="1" smtClean="0">
                <a:effectLst/>
              </a:rPr>
              <a:t>lenga</a:t>
            </a:r>
            <a:r>
              <a:rPr lang="es-ES" sz="2400" dirty="0" smtClean="0">
                <a:effectLst/>
              </a:rPr>
              <a:t> la  realización de dos cortas </a:t>
            </a:r>
            <a:r>
              <a:rPr lang="es-ES" sz="2400" dirty="0" err="1" smtClean="0">
                <a:effectLst/>
              </a:rPr>
              <a:t>diseminatorias</a:t>
            </a:r>
            <a:r>
              <a:rPr lang="es-ES" sz="2400" dirty="0" smtClean="0">
                <a:effectLst/>
              </a:rPr>
              <a:t>, antes de la  corta de liberación. </a:t>
            </a:r>
            <a:r>
              <a:rPr lang="es-ES_tradnl" sz="2400" dirty="0" smtClean="0">
                <a:effectLst/>
              </a:rPr>
              <a:t>Extracción de 25 al 75% del volumen.</a:t>
            </a:r>
          </a:p>
          <a:p>
            <a:pPr eaLnBrk="1" hangingPunct="1">
              <a:buFont typeface="Wingdings" pitchFamily="2" charset="2"/>
              <a:buNone/>
              <a:defRPr/>
            </a:pPr>
            <a:endParaRPr lang="es-ES" sz="2400" dirty="0" smtClean="0">
              <a:effectLst/>
            </a:endParaRPr>
          </a:p>
          <a:p>
            <a:pPr eaLnBrk="1" hangingPunct="1">
              <a:defRPr/>
            </a:pPr>
            <a:r>
              <a:rPr lang="es-ES" sz="2400" b="1" dirty="0" smtClean="0">
                <a:effectLst/>
              </a:rPr>
              <a:t>2º Corta: secundaria o complementaria</a:t>
            </a:r>
            <a:r>
              <a:rPr lang="es-ES" sz="2400" dirty="0" smtClean="0">
                <a:effectLst/>
              </a:rPr>
              <a:t>, se aplica generalmente en bosques mixtos uno o dos años después de la corta </a:t>
            </a:r>
            <a:r>
              <a:rPr lang="es-ES" sz="2400" dirty="0" err="1" smtClean="0">
                <a:effectLst/>
              </a:rPr>
              <a:t>diseminatoria</a:t>
            </a:r>
            <a:r>
              <a:rPr lang="es-ES" sz="2400" dirty="0" smtClean="0">
                <a:effectLst/>
              </a:rPr>
              <a:t> y pretende, en función del efecto de la primera corta, homogeneizar la  cobertura del rodal. </a:t>
            </a:r>
            <a:endParaRPr lang="es-E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Effect transition="in" filter="dissolve">
                                      <p:cBhvr>
                                        <p:cTn id="7" dur="500"/>
                                        <p:tgtEl>
                                          <p:spTgt spid="325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5635">
                                            <p:txEl>
                                              <p:pRg st="2" end="2"/>
                                            </p:txEl>
                                          </p:spTgt>
                                        </p:tgtEl>
                                        <p:attrNameLst>
                                          <p:attrName>style.visibility</p:attrName>
                                        </p:attrNameLst>
                                      </p:cBhvr>
                                      <p:to>
                                        <p:strVal val="visible"/>
                                      </p:to>
                                    </p:set>
                                    <p:animEffect transition="in" filter="dissolve">
                                      <p:cBhvr>
                                        <p:cTn id="12" dur="500"/>
                                        <p:tgtEl>
                                          <p:spTgt spid="3256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5635">
                                            <p:txEl>
                                              <p:pRg st="4" end="4"/>
                                            </p:txEl>
                                          </p:spTgt>
                                        </p:tgtEl>
                                        <p:attrNameLst>
                                          <p:attrName>style.visibility</p:attrName>
                                        </p:attrNameLst>
                                      </p:cBhvr>
                                      <p:to>
                                        <p:strVal val="visible"/>
                                      </p:to>
                                    </p:set>
                                    <p:animEffect transition="in" filter="dissolve">
                                      <p:cBhvr>
                                        <p:cTn id="17" dur="500"/>
                                        <p:tgtEl>
                                          <p:spTgt spid="325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3"/>
          <p:cNvSpPr>
            <a:spLocks noGrp="1" noChangeArrowheads="1"/>
          </p:cNvSpPr>
          <p:nvPr>
            <p:ph type="body" idx="1"/>
          </p:nvPr>
        </p:nvSpPr>
        <p:spPr>
          <a:xfrm>
            <a:off x="457200" y="908050"/>
            <a:ext cx="8229600" cy="5187950"/>
          </a:xfrm>
        </p:spPr>
        <p:txBody>
          <a:bodyPr/>
          <a:lstStyle/>
          <a:p>
            <a:pPr eaLnBrk="1" hangingPunct="1">
              <a:defRPr/>
            </a:pPr>
            <a:r>
              <a:rPr lang="es-ES" sz="2800" b="1" dirty="0" smtClean="0">
                <a:effectLst/>
              </a:rPr>
              <a:t>3º Corta: liberación</a:t>
            </a:r>
            <a:r>
              <a:rPr lang="es-ES" sz="2800" dirty="0" smtClean="0">
                <a:effectLst/>
              </a:rPr>
              <a:t>, si bien pocos rodales han llegado a este tipo de cortas, se aplicarán una vez que se ha logrado con éxito la renovación del rodal. Según la condición del rodal, los árboles podrían no extraerse, eliminándose algunos de ellos por anillado. Deben mantenerse en el rodal aquellos árboles vivos y/o muertos en pie o caídos, para cumplir funciones de conservación de la biodiversidad. </a:t>
            </a:r>
          </a:p>
          <a:p>
            <a:pPr eaLnBrk="1" hangingPunct="1">
              <a:buFont typeface="Wingdings" pitchFamily="2" charset="2"/>
              <a:buNone/>
              <a:defRPr/>
            </a:pPr>
            <a:endParaRPr lang="es-ES" sz="2800" dirty="0" smtClean="0">
              <a:effectLst/>
            </a:endParaRPr>
          </a:p>
          <a:p>
            <a:pPr eaLnBrk="1" hangingPunct="1">
              <a:defRPr/>
            </a:pPr>
            <a:r>
              <a:rPr lang="es-ES" sz="2800" dirty="0" smtClean="0">
                <a:effectLst/>
              </a:rPr>
              <a:t>Esta corta se aplica cuando se considera cumplida la meta de renovación del rodal.</a:t>
            </a:r>
          </a:p>
          <a:p>
            <a:pPr eaLnBrk="1" hangingPunct="1">
              <a:buFont typeface="Wingdings" pitchFamily="2" charset="2"/>
              <a:buNone/>
              <a:defRPr/>
            </a:pPr>
            <a:endParaRPr lang="es-ES" sz="28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68313" y="188913"/>
            <a:ext cx="8229600" cy="1371600"/>
          </a:xfrm>
        </p:spPr>
        <p:txBody>
          <a:bodyPr/>
          <a:lstStyle/>
          <a:p>
            <a:pPr eaLnBrk="1" hangingPunct="1">
              <a:defRPr/>
            </a:pPr>
            <a:r>
              <a:rPr lang="es-ES" sz="3200" smtClean="0"/>
              <a:t>Método de aclareos sucesivos</a:t>
            </a:r>
          </a:p>
        </p:txBody>
      </p:sp>
      <p:pic>
        <p:nvPicPr>
          <p:cNvPr id="28675" name="Picture 3"/>
          <p:cNvPicPr>
            <a:picLocks noGrp="1" noChangeAspect="1" noChangeArrowheads="1"/>
          </p:cNvPicPr>
          <p:nvPr>
            <p:ph type="body" idx="1"/>
          </p:nvPr>
        </p:nvPicPr>
        <p:blipFill>
          <a:blip r:embed="rId2" cstate="print"/>
          <a:srcRect/>
          <a:stretch>
            <a:fillRect/>
          </a:stretch>
        </p:blipFill>
        <p:spPr>
          <a:xfrm>
            <a:off x="1403350" y="1102554"/>
            <a:ext cx="6192986" cy="575544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dissolve">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661248"/>
            <a:ext cx="8229600" cy="864096"/>
          </a:xfrm>
        </p:spPr>
        <p:txBody>
          <a:bodyPr/>
          <a:lstStyle/>
          <a:p>
            <a:r>
              <a:rPr lang="es-ES" sz="2000" dirty="0" smtClean="0"/>
              <a:t>Peri et al; 2019. Estado y usos de los bosques de </a:t>
            </a:r>
            <a:r>
              <a:rPr lang="es-ES" sz="2000" dirty="0" err="1" smtClean="0"/>
              <a:t>lenga</a:t>
            </a:r>
            <a:r>
              <a:rPr lang="es-ES" sz="2000" dirty="0" smtClean="0"/>
              <a:t> </a:t>
            </a:r>
            <a:r>
              <a:rPr lang="es-ES" sz="2000" dirty="0" err="1" smtClean="0"/>
              <a:t>siempreverdes</a:t>
            </a:r>
            <a:r>
              <a:rPr lang="es-ES" sz="2000" dirty="0" smtClean="0"/>
              <a:t> y mixtos en Santa Cruz. INTA</a:t>
            </a:r>
            <a:endParaRPr lang="es-ES" sz="2000" dirty="0"/>
          </a:p>
        </p:txBody>
      </p:sp>
      <p:pic>
        <p:nvPicPr>
          <p:cNvPr id="24578" name="Picture 2"/>
          <p:cNvPicPr>
            <a:picLocks noChangeAspect="1" noChangeArrowheads="1"/>
          </p:cNvPicPr>
          <p:nvPr/>
        </p:nvPicPr>
        <p:blipFill>
          <a:blip r:embed="rId2" cstate="print"/>
          <a:srcRect/>
          <a:stretch>
            <a:fillRect/>
          </a:stretch>
        </p:blipFill>
        <p:spPr bwMode="auto">
          <a:xfrm>
            <a:off x="323528" y="28335"/>
            <a:ext cx="8208912" cy="55925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MGP0089"/>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1666"/>
                                        </p:tgtEl>
                                        <p:attrNameLst>
                                          <p:attrName>style.visibility</p:attrName>
                                        </p:attrNameLst>
                                      </p:cBhvr>
                                      <p:to>
                                        <p:strVal val="visible"/>
                                      </p:to>
                                    </p:set>
                                    <p:animEffect transition="in" filter="dissolve">
                                      <p:cBhvr>
                                        <p:cTn id="7" dur="500"/>
                                        <p:tgtEl>
                                          <p:spTgt spid="241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p:nvPr>
        </p:nvPicPr>
        <p:blipFill>
          <a:blip r:embed="rId2" cstate="print"/>
          <a:srcRect/>
          <a:stretch>
            <a:fillRect/>
          </a:stretch>
        </p:blipFill>
        <p:spPr>
          <a:xfrm>
            <a:off x="1300163" y="0"/>
            <a:ext cx="6367462" cy="68580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p:nvPr>
        </p:nvPicPr>
        <p:blipFill>
          <a:blip r:embed="rId2" cstate="print"/>
          <a:srcRect/>
          <a:stretch>
            <a:fillRect/>
          </a:stretch>
        </p:blipFill>
        <p:spPr bwMode="auto">
          <a:xfrm>
            <a:off x="455745" y="142853"/>
            <a:ext cx="8402535" cy="5715040"/>
          </a:xfrm>
          <a:prstGeom prst="rect">
            <a:avLst/>
          </a:prstGeom>
          <a:noFill/>
          <a:ln w="9525">
            <a:noFill/>
            <a:miter lim="800000"/>
            <a:headEnd/>
            <a:tailEnd/>
          </a:ln>
          <a:effectLst/>
        </p:spPr>
      </p:pic>
      <p:sp>
        <p:nvSpPr>
          <p:cNvPr id="4" name="2 Marcador de contenido"/>
          <p:cNvSpPr txBox="1">
            <a:spLocks/>
          </p:cNvSpPr>
          <p:nvPr/>
        </p:nvSpPr>
        <p:spPr>
          <a:xfrm>
            <a:off x="914400" y="5857892"/>
            <a:ext cx="8229600" cy="864096"/>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chemeClr val="hlink"/>
              </a:buClr>
              <a:buSzPct val="65000"/>
              <a:buFont typeface="Wingdings" pitchFamily="2" charset="2"/>
              <a:buChar char="n"/>
              <a:tabLst/>
              <a:defRPr/>
            </a:pPr>
            <a:r>
              <a:rPr kumimoji="0" lang="es-ES" sz="20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Peri et al; 2019. Estado y usos de los bosques de lenga siempreverdes y mixtos en Santa Cruz. INTA</a:t>
            </a:r>
            <a:endParaRPr kumimoji="0" lang="es-ES" sz="2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Grp="1" noChangeAspect="1" noChangeArrowheads="1"/>
          </p:cNvPicPr>
          <p:nvPr>
            <p:ph/>
          </p:nvPr>
        </p:nvPicPr>
        <p:blipFill>
          <a:blip r:embed="rId2" cstate="print"/>
          <a:srcRect/>
          <a:stretch>
            <a:fillRect/>
          </a:stretch>
        </p:blipFill>
        <p:spPr>
          <a:xfrm>
            <a:off x="71438" y="44450"/>
            <a:ext cx="8964612" cy="6769100"/>
          </a:xfrm>
          <a:noFill/>
        </p:spPr>
      </p:pic>
      <p:sp>
        <p:nvSpPr>
          <p:cNvPr id="19459" name="Text Box 6"/>
          <p:cNvSpPr txBox="1">
            <a:spLocks noChangeArrowheads="1"/>
          </p:cNvSpPr>
          <p:nvPr/>
        </p:nvSpPr>
        <p:spPr bwMode="auto">
          <a:xfrm>
            <a:off x="5364163" y="2636838"/>
            <a:ext cx="3600450" cy="457200"/>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a:solidFill>
                  <a:srgbClr val="FFFF00"/>
                </a:solidFill>
              </a:rPr>
              <a:t>Fase de envejecimiento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4"/>
          <p:cNvSpPr txBox="1">
            <a:spLocks noChangeArrowheads="1"/>
          </p:cNvSpPr>
          <p:nvPr/>
        </p:nvSpPr>
        <p:spPr bwMode="auto">
          <a:xfrm>
            <a:off x="4284663" y="692150"/>
            <a:ext cx="4032250" cy="641350"/>
          </a:xfrm>
          <a:prstGeom prst="rect">
            <a:avLst/>
          </a:prstGeom>
          <a:noFill/>
          <a:ln w="9525">
            <a:noFill/>
            <a:miter lim="800000"/>
            <a:headEnd/>
            <a:tailEnd/>
          </a:ln>
        </p:spPr>
        <p:txBody>
          <a:bodyPr>
            <a:spAutoFit/>
          </a:bodyPr>
          <a:lstStyle/>
          <a:p>
            <a:pPr algn="ctr">
              <a:spcBef>
                <a:spcPct val="50000"/>
              </a:spcBef>
            </a:pPr>
            <a:r>
              <a:rPr lang="es-ES" b="1">
                <a:latin typeface="Arial" charset="0"/>
              </a:rPr>
              <a:t>Región de Bosques Andinos Patagónicos</a:t>
            </a:r>
          </a:p>
        </p:txBody>
      </p:sp>
      <p:sp>
        <p:nvSpPr>
          <p:cNvPr id="7171" name="Text Box 16"/>
          <p:cNvSpPr txBox="1">
            <a:spLocks noChangeArrowheads="1"/>
          </p:cNvSpPr>
          <p:nvPr/>
        </p:nvSpPr>
        <p:spPr bwMode="auto">
          <a:xfrm>
            <a:off x="4067175" y="1844675"/>
            <a:ext cx="4826000" cy="3970318"/>
          </a:xfrm>
          <a:prstGeom prst="rect">
            <a:avLst/>
          </a:prstGeom>
          <a:noFill/>
          <a:ln w="9525">
            <a:noFill/>
            <a:miter lim="800000"/>
            <a:headEnd/>
            <a:tailEnd/>
          </a:ln>
        </p:spPr>
        <p:txBody>
          <a:bodyPr>
            <a:spAutoFit/>
          </a:bodyPr>
          <a:lstStyle/>
          <a:p>
            <a:pPr>
              <a:spcBef>
                <a:spcPct val="50000"/>
              </a:spcBef>
              <a:buFontTx/>
              <a:buChar char="•"/>
            </a:pPr>
            <a:r>
              <a:rPr lang="es-ES" dirty="0">
                <a:latin typeface="Arial" charset="0"/>
              </a:rPr>
              <a:t> Ubicada en zona de la  Cordillera de los Andes.</a:t>
            </a:r>
          </a:p>
          <a:p>
            <a:pPr>
              <a:spcBef>
                <a:spcPct val="50000"/>
              </a:spcBef>
              <a:buFontTx/>
              <a:buChar char="•"/>
            </a:pPr>
            <a:r>
              <a:rPr lang="es-ES" dirty="0">
                <a:latin typeface="Arial" charset="0"/>
              </a:rPr>
              <a:t> Clima Templado Frío. Bosques de tipo Templados. Lluvias invernales, con déficit de humedad en época estival.</a:t>
            </a:r>
          </a:p>
          <a:p>
            <a:pPr>
              <a:spcBef>
                <a:spcPct val="50000"/>
              </a:spcBef>
              <a:buFontTx/>
              <a:buChar char="•"/>
            </a:pPr>
            <a:r>
              <a:rPr lang="es-ES" dirty="0">
                <a:latin typeface="Arial" charset="0"/>
              </a:rPr>
              <a:t> Bosques formados por un número limitado de especies: Bosques principalmente con especies del género </a:t>
            </a:r>
            <a:r>
              <a:rPr lang="es-ES" i="1" dirty="0" err="1">
                <a:latin typeface="Arial" charset="0"/>
              </a:rPr>
              <a:t>Nothofagus</a:t>
            </a:r>
            <a:r>
              <a:rPr lang="es-ES" i="1" dirty="0">
                <a:latin typeface="Arial" charset="0"/>
              </a:rPr>
              <a:t>.</a:t>
            </a:r>
          </a:p>
          <a:p>
            <a:pPr>
              <a:spcBef>
                <a:spcPct val="50000"/>
              </a:spcBef>
            </a:pPr>
            <a:endParaRPr lang="es-ES" sz="600" dirty="0">
              <a:latin typeface="Arial" charset="0"/>
            </a:endParaRPr>
          </a:p>
          <a:p>
            <a:pPr>
              <a:buFontTx/>
              <a:buChar char="•"/>
            </a:pPr>
            <a:r>
              <a:rPr lang="es-ES" dirty="0">
                <a:latin typeface="Arial" charset="0"/>
              </a:rPr>
              <a:t> Es la región con mayor superficie protegida </a:t>
            </a:r>
          </a:p>
          <a:p>
            <a:r>
              <a:rPr lang="es-ES" dirty="0">
                <a:latin typeface="Arial" charset="0"/>
              </a:rPr>
              <a:t>  </a:t>
            </a:r>
            <a:r>
              <a:rPr lang="es-ES" dirty="0" smtClean="0">
                <a:latin typeface="Arial" charset="0"/>
              </a:rPr>
              <a:t>(Diferentes </a:t>
            </a:r>
            <a:r>
              <a:rPr lang="es-ES" dirty="0" err="1" smtClean="0">
                <a:latin typeface="Arial" charset="0"/>
              </a:rPr>
              <a:t>categor</a:t>
            </a:r>
            <a:r>
              <a:rPr lang="en-US" dirty="0" err="1" smtClean="0">
                <a:latin typeface="Arial" charset="0"/>
              </a:rPr>
              <a:t>ías</a:t>
            </a:r>
            <a:r>
              <a:rPr lang="en-US" dirty="0" smtClean="0">
                <a:latin typeface="Arial" charset="0"/>
              </a:rPr>
              <a:t> de </a:t>
            </a:r>
            <a:r>
              <a:rPr lang="en-US" dirty="0" err="1" smtClean="0">
                <a:latin typeface="Arial" charset="0"/>
              </a:rPr>
              <a:t>conservación</a:t>
            </a:r>
            <a:r>
              <a:rPr lang="en-US" dirty="0" smtClean="0">
                <a:latin typeface="Arial" charset="0"/>
              </a:rPr>
              <a:t> con </a:t>
            </a:r>
            <a:r>
              <a:rPr lang="en-US" dirty="0" err="1" smtClean="0">
                <a:latin typeface="Arial" charset="0"/>
              </a:rPr>
              <a:t>más</a:t>
            </a:r>
            <a:r>
              <a:rPr lang="en-US" dirty="0" smtClean="0">
                <a:latin typeface="Arial" charset="0"/>
              </a:rPr>
              <a:t> de </a:t>
            </a:r>
            <a:r>
              <a:rPr lang="es-ES" dirty="0" smtClean="0">
                <a:latin typeface="Arial" charset="0"/>
              </a:rPr>
              <a:t>1 millón de </a:t>
            </a:r>
            <a:r>
              <a:rPr lang="es-ES" dirty="0">
                <a:latin typeface="Arial" charset="0"/>
              </a:rPr>
              <a:t>ha)</a:t>
            </a:r>
          </a:p>
          <a:p>
            <a:pPr>
              <a:spcBef>
                <a:spcPct val="50000"/>
              </a:spcBef>
              <a:buFontTx/>
              <a:buChar char="•"/>
            </a:pPr>
            <a:endParaRPr lang="es-ES" dirty="0">
              <a:latin typeface="Arial" charset="0"/>
            </a:endParaRPr>
          </a:p>
        </p:txBody>
      </p:sp>
      <p:pic>
        <p:nvPicPr>
          <p:cNvPr id="7172" name="Picture 17"/>
          <p:cNvPicPr>
            <a:picLocks noChangeAspect="1" noChangeArrowheads="1"/>
          </p:cNvPicPr>
          <p:nvPr/>
        </p:nvPicPr>
        <p:blipFill>
          <a:blip r:embed="rId3" cstate="print"/>
          <a:srcRect/>
          <a:stretch>
            <a:fillRect/>
          </a:stretch>
        </p:blipFill>
        <p:spPr bwMode="auto">
          <a:xfrm>
            <a:off x="0" y="333375"/>
            <a:ext cx="3829050" cy="630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Grp="1" noChangeAspect="1" noChangeArrowheads="1"/>
          </p:cNvPicPr>
          <p:nvPr>
            <p:ph/>
          </p:nvPr>
        </p:nvPicPr>
        <p:blipFill>
          <a:blip r:embed="rId2" cstate="print"/>
          <a:srcRect/>
          <a:stretch>
            <a:fillRect/>
          </a:stretch>
        </p:blipFill>
        <p:spPr>
          <a:xfrm>
            <a:off x="71438" y="44450"/>
            <a:ext cx="8964612" cy="6765925"/>
          </a:xfrm>
          <a:noFill/>
        </p:spPr>
      </p:pic>
      <p:sp>
        <p:nvSpPr>
          <p:cNvPr id="18435" name="Text Box 6"/>
          <p:cNvSpPr txBox="1">
            <a:spLocks noChangeArrowheads="1"/>
          </p:cNvSpPr>
          <p:nvPr/>
        </p:nvSpPr>
        <p:spPr bwMode="auto">
          <a:xfrm>
            <a:off x="5072063" y="2643188"/>
            <a:ext cx="3821112" cy="461962"/>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a:solidFill>
                  <a:srgbClr val="FFFF00"/>
                </a:solidFill>
              </a:rPr>
              <a:t>Fase de desmoronamiento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IMGP0073"/>
          <p:cNvPicPr>
            <a:picLocks noGrp="1" noChangeAspect="1" noChangeArrowheads="1"/>
          </p:cNvPicPr>
          <p:nvPr>
            <p:ph/>
          </p:nvPr>
        </p:nvPicPr>
        <p:blipFill>
          <a:blip r:embed="rId2" cstate="print"/>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Effect transition="in" filter="dissolve">
                                      <p:cBhvr>
                                        <p:cTn id="7" dur="500"/>
                                        <p:tgtEl>
                                          <p:spTgt spid="18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p:nvPr>
        </p:nvPicPr>
        <p:blipFill>
          <a:blip r:embed="rId2" cstate="print"/>
          <a:srcRect/>
          <a:stretch>
            <a:fillRect/>
          </a:stretch>
        </p:blipFill>
        <p:spPr>
          <a:xfrm>
            <a:off x="0" y="-11113"/>
            <a:ext cx="9144000" cy="6869113"/>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ipres meta"/>
          <p:cNvPicPr>
            <a:picLocks noGrp="1" noChangeAspect="1" noChangeArrowheads="1"/>
          </p:cNvPicPr>
          <p:nvPr>
            <p:ph/>
          </p:nvPr>
        </p:nvPicPr>
        <p:blipFill>
          <a:blip r:embed="rId2" cstate="print"/>
          <a:srcRect/>
          <a:stretch>
            <a:fillRect/>
          </a:stretch>
        </p:blipFill>
        <p:spPr>
          <a:xfrm>
            <a:off x="0" y="0"/>
            <a:ext cx="9155349" cy="6858000"/>
          </a:xfrm>
          <a:noFill/>
        </p:spPr>
      </p:pic>
      <p:sp>
        <p:nvSpPr>
          <p:cNvPr id="21507" name="Text Box 3"/>
          <p:cNvSpPr txBox="1">
            <a:spLocks noChangeArrowheads="1"/>
          </p:cNvSpPr>
          <p:nvPr/>
        </p:nvSpPr>
        <p:spPr bwMode="auto">
          <a:xfrm>
            <a:off x="250825" y="765175"/>
            <a:ext cx="3600450" cy="822325"/>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a:solidFill>
                  <a:srgbClr val="FFFF00"/>
                </a:solidFill>
              </a:rPr>
              <a:t>Rodal maduro en edad del turno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p:nvPr>
        </p:nvPicPr>
        <p:blipFill>
          <a:blip r:embed="rId2" cstate="print"/>
          <a:srcRect/>
          <a:stretch>
            <a:fillRect/>
          </a:stretch>
        </p:blipFill>
        <p:spPr bwMode="auto">
          <a:xfrm>
            <a:off x="714348" y="285728"/>
            <a:ext cx="7572428" cy="5994839"/>
          </a:xfrm>
          <a:prstGeom prst="rect">
            <a:avLst/>
          </a:prstGeom>
          <a:noFill/>
          <a:ln w="9525">
            <a:noFill/>
            <a:miter lim="800000"/>
            <a:headEnd/>
            <a:tailEnd/>
          </a:ln>
          <a:effectLst/>
        </p:spPr>
      </p:pic>
      <p:sp>
        <p:nvSpPr>
          <p:cNvPr id="4" name="3 Rectángulo"/>
          <p:cNvSpPr/>
          <p:nvPr/>
        </p:nvSpPr>
        <p:spPr>
          <a:xfrm>
            <a:off x="3643306" y="6488668"/>
            <a:ext cx="5241178" cy="369332"/>
          </a:xfrm>
          <a:prstGeom prst="rect">
            <a:avLst/>
          </a:prstGeom>
        </p:spPr>
        <p:txBody>
          <a:bodyPr wrap="none">
            <a:spAutoFit/>
          </a:bodyPr>
          <a:lstStyle/>
          <a:p>
            <a:r>
              <a:rPr lang="es-AR" dirty="0" smtClean="0"/>
              <a:t>Martínez </a:t>
            </a:r>
            <a:r>
              <a:rPr lang="es-AR" dirty="0" err="1" smtClean="0"/>
              <a:t>Pastur</a:t>
            </a:r>
            <a:r>
              <a:rPr lang="es-AR" dirty="0" smtClean="0"/>
              <a:t> et al. 2004 BOSQUE 25(1): 29-42</a:t>
            </a:r>
            <a:endParaRPr lang="es-A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p:nvPr>
        </p:nvPicPr>
        <p:blipFill>
          <a:blip r:embed="rId2" cstate="print"/>
          <a:srcRect/>
          <a:stretch>
            <a:fillRect/>
          </a:stretch>
        </p:blipFill>
        <p:spPr bwMode="auto">
          <a:xfrm>
            <a:off x="928662" y="142852"/>
            <a:ext cx="6983149" cy="6143644"/>
          </a:xfrm>
          <a:prstGeom prst="rect">
            <a:avLst/>
          </a:prstGeom>
          <a:noFill/>
          <a:ln w="9525">
            <a:noFill/>
            <a:miter lim="800000"/>
            <a:headEnd/>
            <a:tailEnd/>
          </a:ln>
          <a:effectLst/>
        </p:spPr>
      </p:pic>
      <p:sp>
        <p:nvSpPr>
          <p:cNvPr id="4" name="3 Rectángulo"/>
          <p:cNvSpPr/>
          <p:nvPr/>
        </p:nvSpPr>
        <p:spPr>
          <a:xfrm>
            <a:off x="3643306" y="6488668"/>
            <a:ext cx="5241178" cy="369332"/>
          </a:xfrm>
          <a:prstGeom prst="rect">
            <a:avLst/>
          </a:prstGeom>
        </p:spPr>
        <p:txBody>
          <a:bodyPr wrap="none">
            <a:spAutoFit/>
          </a:bodyPr>
          <a:lstStyle/>
          <a:p>
            <a:r>
              <a:rPr lang="es-AR" dirty="0" smtClean="0"/>
              <a:t>Martínez </a:t>
            </a:r>
            <a:r>
              <a:rPr lang="es-AR" dirty="0" err="1" smtClean="0"/>
              <a:t>Pastur</a:t>
            </a:r>
            <a:r>
              <a:rPr lang="es-AR" dirty="0" smtClean="0"/>
              <a:t> et al. 2004 BOSQUE 25(1): 29-42</a:t>
            </a:r>
            <a:endParaRPr lang="es-A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642918"/>
            <a:ext cx="8229600" cy="761984"/>
          </a:xfrm>
        </p:spPr>
        <p:txBody>
          <a:bodyPr/>
          <a:lstStyle/>
          <a:p>
            <a:r>
              <a:rPr lang="es-AR" sz="1800" dirty="0" smtClean="0"/>
              <a:t>Algunas  propuestas de tratamientos intermedios</a:t>
            </a:r>
            <a:endParaRPr lang="es-AR" sz="1800" dirty="0"/>
          </a:p>
        </p:txBody>
      </p:sp>
      <p:sp>
        <p:nvSpPr>
          <p:cNvPr id="3" name="2 Marcador de contenido"/>
          <p:cNvSpPr>
            <a:spLocks noGrp="1"/>
          </p:cNvSpPr>
          <p:nvPr>
            <p:ph idx="1"/>
          </p:nvPr>
        </p:nvSpPr>
        <p:spPr/>
        <p:txBody>
          <a:bodyPr/>
          <a:lstStyle/>
          <a:p>
            <a:pPr algn="just"/>
            <a:r>
              <a:rPr lang="es-AR" sz="1800" dirty="0" smtClean="0"/>
              <a:t>1. </a:t>
            </a:r>
            <a:r>
              <a:rPr lang="es-AR" sz="1800" smtClean="0"/>
              <a:t>Raleo </a:t>
            </a:r>
            <a:r>
              <a:rPr lang="es-AR" sz="1800" smtClean="0"/>
              <a:t>sistemático temprano </a:t>
            </a:r>
            <a:r>
              <a:rPr lang="es-AR" sz="1800" dirty="0" smtClean="0"/>
              <a:t>sobre la regeneración establecida luego de la implementación de las cortas finales (menor a 2 metros de altura y mayor a 30 mil </a:t>
            </a:r>
            <a:r>
              <a:rPr lang="es-AR" sz="1800" dirty="0" err="1" smtClean="0"/>
              <a:t>pl</a:t>
            </a:r>
            <a:r>
              <a:rPr lang="es-AR" sz="1800" dirty="0" smtClean="0"/>
              <a:t>/ha) mediante fajas alternas de 2 m de ancho y/o dameros (remoción de 50 a 75% del área)</a:t>
            </a:r>
          </a:p>
          <a:p>
            <a:pPr>
              <a:buNone/>
            </a:pPr>
            <a:endParaRPr lang="es-AR" sz="1800" dirty="0" smtClean="0"/>
          </a:p>
          <a:p>
            <a:r>
              <a:rPr lang="es-AR" sz="1800" dirty="0" smtClean="0"/>
              <a:t>2. Liberación de individuos futuros mediante cortas de liberación sucesivas hasta alcanzar 1/3 de la altura total potencial del sitio  </a:t>
            </a:r>
          </a:p>
          <a:p>
            <a:pPr>
              <a:buNone/>
            </a:pPr>
            <a:endParaRPr lang="es-AR" sz="1800" dirty="0" smtClean="0"/>
          </a:p>
          <a:p>
            <a:r>
              <a:rPr lang="es-AR" sz="1800" dirty="0" smtClean="0"/>
              <a:t>3. </a:t>
            </a:r>
            <a:r>
              <a:rPr lang="es-AR" sz="1800" dirty="0" err="1" smtClean="0"/>
              <a:t>Raleos</a:t>
            </a:r>
            <a:r>
              <a:rPr lang="es-AR" sz="1800" dirty="0" smtClean="0"/>
              <a:t> fuertes hasta llegar a los niveles establecidos por los modelos de densidad y manejo</a:t>
            </a:r>
          </a:p>
          <a:p>
            <a:pPr>
              <a:buNone/>
            </a:pPr>
            <a:endParaRPr lang="es-AR" sz="1800" dirty="0" smtClean="0"/>
          </a:p>
          <a:p>
            <a:r>
              <a:rPr lang="es-AR" sz="1800" dirty="0" smtClean="0"/>
              <a:t>4. Podas sucesivas en todas las etapas hasta alcanzar un fuste libre de 6-7 metros de altura y sin afectar las de 1/3 de la copa viva</a:t>
            </a:r>
            <a:endParaRPr lang="es-AR"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srcRect/>
          <a:stretch>
            <a:fillRect/>
          </a:stretch>
        </p:blipFill>
        <p:spPr bwMode="auto">
          <a:xfrm>
            <a:off x="0" y="214290"/>
            <a:ext cx="9200554" cy="6143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a:xfrm>
            <a:off x="323527" y="260648"/>
            <a:ext cx="8616139" cy="638132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p:nvPr>
        </p:nvPicPr>
        <p:blipFill>
          <a:blip r:embed="rId2" cstate="print"/>
          <a:srcRect/>
          <a:stretch>
            <a:fillRect/>
          </a:stretch>
        </p:blipFill>
        <p:spPr>
          <a:xfrm>
            <a:off x="0" y="-11113"/>
            <a:ext cx="9144000" cy="6869113"/>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395288" y="6308725"/>
            <a:ext cx="8353425" cy="0"/>
          </a:xfrm>
          <a:prstGeom prst="line">
            <a:avLst/>
          </a:prstGeom>
          <a:noFill/>
          <a:ln w="28575">
            <a:solidFill>
              <a:schemeClr val="bg2"/>
            </a:solidFill>
            <a:round/>
            <a:headEnd/>
            <a:tailEnd/>
          </a:ln>
        </p:spPr>
        <p:txBody>
          <a:bodyPr/>
          <a:lstStyle/>
          <a:p>
            <a:endParaRPr lang="es-ES"/>
          </a:p>
        </p:txBody>
      </p:sp>
      <p:pic>
        <p:nvPicPr>
          <p:cNvPr id="8195" name="Picture 14" descr="lenga"/>
          <p:cNvPicPr>
            <a:picLocks noChangeAspect="1" noChangeArrowheads="1"/>
          </p:cNvPicPr>
          <p:nvPr/>
        </p:nvPicPr>
        <p:blipFill>
          <a:blip r:embed="rId3" cstate="print"/>
          <a:srcRect/>
          <a:stretch>
            <a:fillRect/>
          </a:stretch>
        </p:blipFill>
        <p:spPr bwMode="auto">
          <a:xfrm>
            <a:off x="468313" y="3644900"/>
            <a:ext cx="4032250" cy="2592388"/>
          </a:xfrm>
          <a:prstGeom prst="rect">
            <a:avLst/>
          </a:prstGeom>
          <a:noFill/>
          <a:ln w="9525">
            <a:noFill/>
            <a:miter lim="800000"/>
            <a:headEnd/>
            <a:tailEnd/>
          </a:ln>
        </p:spPr>
      </p:pic>
      <p:pic>
        <p:nvPicPr>
          <p:cNvPr id="8196" name="Picture 15" descr="Raw00059"/>
          <p:cNvPicPr>
            <a:picLocks noChangeAspect="1" noChangeArrowheads="1"/>
          </p:cNvPicPr>
          <p:nvPr/>
        </p:nvPicPr>
        <p:blipFill>
          <a:blip r:embed="rId4" cstate="print"/>
          <a:srcRect/>
          <a:stretch>
            <a:fillRect/>
          </a:stretch>
        </p:blipFill>
        <p:spPr bwMode="auto">
          <a:xfrm>
            <a:off x="4643438" y="981075"/>
            <a:ext cx="4105275" cy="2592388"/>
          </a:xfrm>
          <a:prstGeom prst="rect">
            <a:avLst/>
          </a:prstGeom>
          <a:noFill/>
          <a:ln w="9525">
            <a:noFill/>
            <a:miter lim="800000"/>
            <a:headEnd/>
            <a:tailEnd/>
          </a:ln>
        </p:spPr>
      </p:pic>
      <p:pic>
        <p:nvPicPr>
          <p:cNvPr id="8197" name="Picture 16" descr="P1020909"/>
          <p:cNvPicPr>
            <a:picLocks noChangeAspect="1" noChangeArrowheads="1"/>
          </p:cNvPicPr>
          <p:nvPr/>
        </p:nvPicPr>
        <p:blipFill>
          <a:blip r:embed="rId5" cstate="print"/>
          <a:srcRect/>
          <a:stretch>
            <a:fillRect/>
          </a:stretch>
        </p:blipFill>
        <p:spPr bwMode="auto">
          <a:xfrm>
            <a:off x="468313" y="981075"/>
            <a:ext cx="4032250" cy="2592388"/>
          </a:xfrm>
          <a:prstGeom prst="rect">
            <a:avLst/>
          </a:prstGeom>
          <a:noFill/>
          <a:ln w="9525">
            <a:noFill/>
            <a:miter lim="800000"/>
            <a:headEnd/>
            <a:tailEnd/>
          </a:ln>
        </p:spPr>
      </p:pic>
      <p:pic>
        <p:nvPicPr>
          <p:cNvPr id="8198" name="Picture 17" descr="P1020698"/>
          <p:cNvPicPr>
            <a:picLocks noChangeAspect="1" noChangeArrowheads="1"/>
          </p:cNvPicPr>
          <p:nvPr/>
        </p:nvPicPr>
        <p:blipFill>
          <a:blip r:embed="rId6" cstate="print"/>
          <a:srcRect/>
          <a:stretch>
            <a:fillRect/>
          </a:stretch>
        </p:blipFill>
        <p:spPr bwMode="auto">
          <a:xfrm>
            <a:off x="4643438" y="3644900"/>
            <a:ext cx="4105275"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eaLnBrk="1" hangingPunct="1">
              <a:defRPr/>
            </a:pPr>
            <a:r>
              <a:rPr lang="es-ES" sz="2400" dirty="0" smtClean="0"/>
              <a:t>Otras</a:t>
            </a:r>
            <a:r>
              <a:rPr lang="es-ES" sz="4000" dirty="0" smtClean="0"/>
              <a:t> </a:t>
            </a:r>
            <a:r>
              <a:rPr lang="es-ES" sz="2400" dirty="0" smtClean="0"/>
              <a:t>propuestas</a:t>
            </a:r>
            <a:endParaRPr lang="es-ES" sz="4000" dirty="0" smtClean="0"/>
          </a:p>
        </p:txBody>
      </p:sp>
      <p:sp>
        <p:nvSpPr>
          <p:cNvPr id="346115" name="Rectangle 3"/>
          <p:cNvSpPr>
            <a:spLocks noGrp="1" noChangeArrowheads="1"/>
          </p:cNvSpPr>
          <p:nvPr>
            <p:ph type="body" idx="1"/>
          </p:nvPr>
        </p:nvSpPr>
        <p:spPr>
          <a:xfrm>
            <a:off x="250825" y="1981200"/>
            <a:ext cx="8893175" cy="2671936"/>
          </a:xfrm>
        </p:spPr>
        <p:txBody>
          <a:bodyPr/>
          <a:lstStyle/>
          <a:p>
            <a:pPr eaLnBrk="1" hangingPunct="1">
              <a:lnSpc>
                <a:spcPct val="80000"/>
              </a:lnSpc>
              <a:defRPr/>
            </a:pPr>
            <a:r>
              <a:rPr lang="es-ES" sz="2400" dirty="0" smtClean="0"/>
              <a:t>El método consiste en liberar solo a las plantas con las que se desea arribar a la madurez (arboles futuros). </a:t>
            </a:r>
          </a:p>
          <a:p>
            <a:pPr eaLnBrk="1" hangingPunct="1">
              <a:lnSpc>
                <a:spcPct val="80000"/>
              </a:lnSpc>
              <a:defRPr/>
            </a:pPr>
            <a:endParaRPr lang="es-ES" sz="2400" dirty="0" smtClean="0"/>
          </a:p>
          <a:p>
            <a:pPr eaLnBrk="1" hangingPunct="1">
              <a:lnSpc>
                <a:spcPct val="80000"/>
              </a:lnSpc>
              <a:defRPr/>
            </a:pPr>
            <a:r>
              <a:rPr lang="es-ES" sz="2400" dirty="0" smtClean="0"/>
              <a:t>Se eligen los mejores 200-400 </a:t>
            </a:r>
            <a:r>
              <a:rPr lang="es-ES" sz="2400" dirty="0" err="1" smtClean="0"/>
              <a:t>arb</a:t>
            </a:r>
            <a:r>
              <a:rPr lang="es-ES" sz="2400" dirty="0" smtClean="0"/>
              <a:t>/ha en </a:t>
            </a:r>
            <a:r>
              <a:rPr lang="es-ES" sz="2400" i="1" dirty="0" err="1" smtClean="0"/>
              <a:t>Nothofagus</a:t>
            </a:r>
            <a:r>
              <a:rPr lang="es-ES" sz="2400" i="1" dirty="0" smtClean="0"/>
              <a:t> </a:t>
            </a:r>
            <a:r>
              <a:rPr lang="es-ES" sz="2400" dirty="0" smtClean="0"/>
              <a:t>o 250-300 </a:t>
            </a:r>
            <a:r>
              <a:rPr lang="es-ES" sz="2400" dirty="0" err="1" smtClean="0"/>
              <a:t>árb</a:t>
            </a:r>
            <a:r>
              <a:rPr lang="es-ES" sz="2400" dirty="0" smtClean="0"/>
              <a:t>/ha en ciprés, que posean buen porte, desarrollo de copa y vitalidad y se procede a eliminar solamente aquellos competidores directos (1 a 3, dependiendo de la densidad). </a:t>
            </a:r>
          </a:p>
          <a:p>
            <a:pPr eaLnBrk="1" hangingPunct="1">
              <a:lnSpc>
                <a:spcPct val="80000"/>
              </a:lnSpc>
              <a:buFont typeface="Wingdings" pitchFamily="2" charset="2"/>
              <a:buNone/>
              <a:defRPr/>
            </a:pPr>
            <a:endParaRPr lang="es-E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animEffect transition="in" filter="dissolve">
                                      <p:cBhvr>
                                        <p:cTn id="7" dur="500"/>
                                        <p:tgtEl>
                                          <p:spTgt spid="346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15">
                                            <p:txEl>
                                              <p:pRg st="2" end="2"/>
                                            </p:txEl>
                                          </p:spTgt>
                                        </p:tgtEl>
                                        <p:attrNameLst>
                                          <p:attrName>style.visibility</p:attrName>
                                        </p:attrNameLst>
                                      </p:cBhvr>
                                      <p:to>
                                        <p:strVal val="visible"/>
                                      </p:to>
                                    </p:set>
                                    <p:animEffect transition="in" filter="dissolve">
                                      <p:cBhvr>
                                        <p:cTn id="12" dur="500"/>
                                        <p:tgtEl>
                                          <p:spTgt spid="346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Grp="1" noChangeAspect="1" noChangeArrowheads="1"/>
          </p:cNvPicPr>
          <p:nvPr>
            <p:ph/>
          </p:nvPr>
        </p:nvPicPr>
        <p:blipFill>
          <a:blip r:embed="rId2" cstate="print"/>
          <a:srcRect/>
          <a:stretch>
            <a:fillRect/>
          </a:stretch>
        </p:blipFill>
        <p:spPr>
          <a:xfrm>
            <a:off x="0" y="836613"/>
            <a:ext cx="9144000" cy="5495925"/>
          </a:xfrm>
          <a:noFill/>
        </p:spPr>
      </p:pic>
      <p:sp>
        <p:nvSpPr>
          <p:cNvPr id="22531" name="Text Box 6"/>
          <p:cNvSpPr txBox="1">
            <a:spLocks noChangeArrowheads="1"/>
          </p:cNvSpPr>
          <p:nvPr/>
        </p:nvSpPr>
        <p:spPr bwMode="auto">
          <a:xfrm>
            <a:off x="0" y="5445125"/>
            <a:ext cx="1979613" cy="457200"/>
          </a:xfrm>
          <a:prstGeom prst="rect">
            <a:avLst/>
          </a:prstGeom>
          <a:solidFill>
            <a:schemeClr val="accent1">
              <a:alpha val="52156"/>
            </a:schemeClr>
          </a:solidFill>
          <a:ln w="9525">
            <a:noFill/>
            <a:miter lim="800000"/>
            <a:headEnd/>
            <a:tailEnd/>
          </a:ln>
        </p:spPr>
        <p:txBody>
          <a:bodyPr>
            <a:spAutoFit/>
          </a:bodyPr>
          <a:lstStyle/>
          <a:p>
            <a:pPr>
              <a:spcBef>
                <a:spcPct val="50000"/>
              </a:spcBef>
            </a:pPr>
            <a:r>
              <a:rPr lang="es-ES" sz="2400">
                <a:solidFill>
                  <a:srgbClr val="FFFF00"/>
                </a:solidFill>
              </a:rPr>
              <a:t>Rodal juvenil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Grp="1" noChangeAspect="1" noChangeArrowheads="1"/>
          </p:cNvPicPr>
          <p:nvPr>
            <p:ph/>
          </p:nvPr>
        </p:nvPicPr>
        <p:blipFill>
          <a:blip r:embed="rId2" cstate="print"/>
          <a:srcRect/>
          <a:stretch>
            <a:fillRect/>
          </a:stretch>
        </p:blipFill>
        <p:spPr>
          <a:xfrm>
            <a:off x="215900" y="30163"/>
            <a:ext cx="8604250" cy="6827837"/>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4116" y="5517232"/>
            <a:ext cx="8404348" cy="830997"/>
          </a:xfrm>
          <a:prstGeom prst="rect">
            <a:avLst/>
          </a:prstGeom>
          <a:solidFill>
            <a:srgbClr val="00B0F0"/>
          </a:solidFill>
        </p:spPr>
        <p:txBody>
          <a:bodyPr wrap="square">
            <a:spAutoFit/>
          </a:bodyPr>
          <a:lstStyle/>
          <a:p>
            <a:pPr algn="ctr"/>
            <a:r>
              <a:rPr lang="es-AR" sz="2400" b="1" dirty="0"/>
              <a:t>La necesidad de integrar de una mejor manera la producción de madera y la biodiversidad (Franklin 1989)</a:t>
            </a:r>
          </a:p>
        </p:txBody>
      </p:sp>
      <p:sp>
        <p:nvSpPr>
          <p:cNvPr id="4" name="3 Rectángulo"/>
          <p:cNvSpPr/>
          <p:nvPr/>
        </p:nvSpPr>
        <p:spPr>
          <a:xfrm>
            <a:off x="363166" y="1734716"/>
            <a:ext cx="8404348" cy="3708708"/>
          </a:xfrm>
          <a:prstGeom prst="rect">
            <a:avLst/>
          </a:prstGeom>
        </p:spPr>
        <p:txBody>
          <a:bodyPr wrap="square">
            <a:spAutoFit/>
          </a:bodyPr>
          <a:lstStyle/>
          <a:p>
            <a:pPr marL="342900" indent="-342900">
              <a:spcAft>
                <a:spcPts val="600"/>
              </a:spcAft>
              <a:buFont typeface="Arial" pitchFamily="34" charset="0"/>
              <a:buChar char="•"/>
            </a:pPr>
            <a:r>
              <a:rPr lang="es-AR" sz="2000" b="1" dirty="0"/>
              <a:t>Simplificación de la estructura forestal y la composición </a:t>
            </a:r>
            <a:r>
              <a:rPr lang="es-AR" sz="2000" dirty="0"/>
              <a:t>como parte de la producción intensiva de madera (</a:t>
            </a:r>
            <a:r>
              <a:rPr lang="es-AR" sz="2000" dirty="0" err="1"/>
              <a:t>Puettmann</a:t>
            </a:r>
            <a:r>
              <a:rPr lang="es-AR" sz="2000" dirty="0"/>
              <a:t> et al 2009)</a:t>
            </a:r>
          </a:p>
          <a:p>
            <a:pPr marL="342900" indent="-342900">
              <a:spcAft>
                <a:spcPts val="600"/>
              </a:spcAft>
              <a:buFont typeface="Arial" pitchFamily="34" charset="0"/>
              <a:buChar char="•"/>
            </a:pPr>
            <a:r>
              <a:rPr lang="es-AR" sz="2000" b="1" dirty="0"/>
              <a:t>Tipo e intensidad de disturbio </a:t>
            </a:r>
            <a:r>
              <a:rPr lang="es-AR" sz="2000" dirty="0"/>
              <a:t>producto la actividad silvícola industrial </a:t>
            </a:r>
            <a:r>
              <a:rPr lang="es-AR" sz="2000" b="1" dirty="0" smtClean="0"/>
              <a:t>difería </a:t>
            </a:r>
            <a:r>
              <a:rPr lang="es-AR" sz="2000" b="1" dirty="0"/>
              <a:t>drásticamente </a:t>
            </a:r>
            <a:r>
              <a:rPr lang="es-AR" sz="2000" dirty="0"/>
              <a:t>de aquellos producidos por </a:t>
            </a:r>
            <a:r>
              <a:rPr lang="es-AR" sz="2000" b="1" dirty="0"/>
              <a:t>disturbios </a:t>
            </a:r>
            <a:r>
              <a:rPr lang="es-AR" sz="2000" b="1" dirty="0" smtClean="0"/>
              <a:t>naturales </a:t>
            </a:r>
            <a:r>
              <a:rPr lang="es-AR" sz="2000" dirty="0" smtClean="0"/>
              <a:t>(</a:t>
            </a:r>
            <a:r>
              <a:rPr lang="es-AR" sz="2000" dirty="0" err="1" smtClean="0"/>
              <a:t>Lindenmayer</a:t>
            </a:r>
            <a:r>
              <a:rPr lang="es-AR" sz="2000" dirty="0" smtClean="0"/>
              <a:t> </a:t>
            </a:r>
            <a:r>
              <a:rPr lang="es-AR" sz="2000" dirty="0"/>
              <a:t>&amp; Franklin 2002)</a:t>
            </a:r>
          </a:p>
          <a:p>
            <a:pPr marL="342900" indent="-342900">
              <a:spcAft>
                <a:spcPts val="600"/>
              </a:spcAft>
              <a:buFont typeface="Arial" pitchFamily="34" charset="0"/>
              <a:buChar char="•"/>
            </a:pPr>
            <a:r>
              <a:rPr lang="es-AR" sz="2000" dirty="0"/>
              <a:t>Enfoque tradicional e industrial de la actividad silvícola era muy similar a un modelo agrícola convencional: la </a:t>
            </a:r>
            <a:r>
              <a:rPr lang="es-AR" sz="2000" b="1" dirty="0"/>
              <a:t>simplificación era el objetivo </a:t>
            </a:r>
            <a:r>
              <a:rPr lang="es-AR" sz="2000" dirty="0"/>
              <a:t>(Smith et al. 1996)</a:t>
            </a:r>
          </a:p>
          <a:p>
            <a:pPr marL="342900" indent="-342900">
              <a:spcAft>
                <a:spcPts val="600"/>
              </a:spcAft>
              <a:buFont typeface="Arial" pitchFamily="34" charset="0"/>
              <a:buChar char="•"/>
            </a:pPr>
            <a:r>
              <a:rPr lang="es-AR" sz="2000" b="1" dirty="0"/>
              <a:t>La falta de complejidad </a:t>
            </a:r>
            <a:r>
              <a:rPr lang="es-AR" sz="2000" dirty="0"/>
              <a:t>en rodales manejados y a escala de paisaje forestales </a:t>
            </a:r>
            <a:r>
              <a:rPr lang="es-AR" sz="2000" dirty="0" smtClean="0"/>
              <a:t>llevó </a:t>
            </a:r>
            <a:r>
              <a:rPr lang="es-AR" sz="2000" dirty="0"/>
              <a:t>a un </a:t>
            </a:r>
            <a:r>
              <a:rPr lang="es-AR" sz="2000" b="1" dirty="0"/>
              <a:t>alto riesgo de reducir servicios </a:t>
            </a:r>
            <a:r>
              <a:rPr lang="es-AR" sz="2000" b="1" dirty="0" err="1"/>
              <a:t>ecosistémicos</a:t>
            </a:r>
            <a:r>
              <a:rPr lang="es-AR" sz="2000" b="1" dirty="0"/>
              <a:t> </a:t>
            </a:r>
            <a:r>
              <a:rPr lang="es-AR" sz="2000" b="1" dirty="0" smtClean="0"/>
              <a:t>clave </a:t>
            </a:r>
            <a:endParaRPr lang="es-AR" sz="2000" b="1" dirty="0"/>
          </a:p>
        </p:txBody>
      </p:sp>
      <p:sp>
        <p:nvSpPr>
          <p:cNvPr id="8" name="7 CuadroTexto"/>
          <p:cNvSpPr txBox="1"/>
          <p:nvPr/>
        </p:nvSpPr>
        <p:spPr>
          <a:xfrm>
            <a:off x="274440" y="1052736"/>
            <a:ext cx="2159566" cy="523220"/>
          </a:xfrm>
          <a:prstGeom prst="rect">
            <a:avLst/>
          </a:prstGeom>
          <a:noFill/>
        </p:spPr>
        <p:txBody>
          <a:bodyPr wrap="none" rtlCol="0">
            <a:spAutoFit/>
          </a:bodyPr>
          <a:lstStyle/>
          <a:p>
            <a:r>
              <a:rPr lang="es-ES" sz="2800" b="1" dirty="0" smtClean="0"/>
              <a:t>25 años atrás</a:t>
            </a:r>
            <a:endParaRPr lang="es-AR" sz="2800" b="1" dirty="0"/>
          </a:p>
        </p:txBody>
      </p:sp>
      <p:sp>
        <p:nvSpPr>
          <p:cNvPr id="9" name="8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CuadroTexto"/>
          <p:cNvSpPr txBox="1"/>
          <p:nvPr/>
        </p:nvSpPr>
        <p:spPr>
          <a:xfrm>
            <a:off x="251520" y="116632"/>
            <a:ext cx="9749768" cy="584775"/>
          </a:xfrm>
          <a:prstGeom prst="rect">
            <a:avLst/>
          </a:prstGeom>
          <a:noFill/>
        </p:spPr>
        <p:txBody>
          <a:bodyPr wrap="square" rtlCol="0">
            <a:spAutoFit/>
          </a:bodyPr>
          <a:lstStyle/>
          <a:p>
            <a:r>
              <a:rPr lang="es-ES" sz="3200" b="1" dirty="0" smtClean="0">
                <a:solidFill>
                  <a:schemeClr val="bg1"/>
                </a:solidFill>
              </a:rPr>
              <a:t>SISTEMAS DE RETENCIÓN: Antecedentes</a:t>
            </a:r>
            <a:endParaRPr lang="es-AR" sz="3200" b="1" dirty="0">
              <a:solidFill>
                <a:schemeClr val="bg1"/>
              </a:solidFill>
            </a:endParaRPr>
          </a:p>
        </p:txBody>
      </p:sp>
    </p:spTree>
    <p:extLst>
      <p:ext uri="{BB962C8B-B14F-4D97-AF65-F5344CB8AC3E}">
        <p14:creationId xmlns="" xmlns:p14="http://schemas.microsoft.com/office/powerpoint/2010/main" val="336188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type="body" idx="1"/>
          </p:nvPr>
        </p:nvSpPr>
        <p:spPr>
          <a:xfrm>
            <a:off x="468313" y="1700213"/>
            <a:ext cx="8229600" cy="4157679"/>
          </a:xfrm>
        </p:spPr>
        <p:txBody>
          <a:bodyPr/>
          <a:lstStyle/>
          <a:p>
            <a:pPr eaLnBrk="1" hangingPunct="1">
              <a:lnSpc>
                <a:spcPct val="80000"/>
              </a:lnSpc>
              <a:defRPr/>
            </a:pPr>
            <a:r>
              <a:rPr lang="es-ES" dirty="0" smtClean="0"/>
              <a:t>Retención Variable: se basa en mantener una estructura de rodal por al menos dos ciclos. </a:t>
            </a:r>
          </a:p>
          <a:p>
            <a:pPr eaLnBrk="1" hangingPunct="1">
              <a:lnSpc>
                <a:spcPct val="80000"/>
              </a:lnSpc>
              <a:defRPr/>
            </a:pPr>
            <a:endParaRPr lang="es-ES" dirty="0" smtClean="0"/>
          </a:p>
          <a:p>
            <a:pPr eaLnBrk="1" hangingPunct="1">
              <a:lnSpc>
                <a:spcPct val="80000"/>
              </a:lnSpc>
              <a:defRPr/>
            </a:pPr>
            <a:r>
              <a:rPr lang="es-ES" dirty="0" smtClean="0"/>
              <a:t>Es un sistema donde el objetivo es la combinación de la producción con el mantenimiento de los valores ambientales en estructuras complejas.</a:t>
            </a:r>
          </a:p>
          <a:p>
            <a:pPr eaLnBrk="1" hangingPunct="1">
              <a:lnSpc>
                <a:spcPct val="80000"/>
              </a:lnSpc>
              <a:buFont typeface="Wingdings" pitchFamily="2" charset="2"/>
              <a:buNone/>
              <a:defRPr/>
            </a:pPr>
            <a:endParaRPr lang="es-ES" dirty="0" smtClean="0"/>
          </a:p>
          <a:p>
            <a:pPr eaLnBrk="1" hangingPunct="1">
              <a:lnSpc>
                <a:spcPct val="80000"/>
              </a:lnSpc>
              <a:defRPr/>
            </a:pPr>
            <a:endParaRPr lang="es-ES" dirty="0" smtClean="0"/>
          </a:p>
        </p:txBody>
      </p:sp>
      <p:sp>
        <p:nvSpPr>
          <p:cNvPr id="5" name="4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5 CuadroTexto"/>
          <p:cNvSpPr txBox="1"/>
          <p:nvPr/>
        </p:nvSpPr>
        <p:spPr>
          <a:xfrm>
            <a:off x="251520" y="116632"/>
            <a:ext cx="8606760" cy="584775"/>
          </a:xfrm>
          <a:prstGeom prst="rect">
            <a:avLst/>
          </a:prstGeom>
          <a:noFill/>
        </p:spPr>
        <p:txBody>
          <a:bodyPr wrap="square" rtlCol="0">
            <a:spAutoFit/>
          </a:bodyPr>
          <a:lstStyle/>
          <a:p>
            <a:r>
              <a:rPr lang="es-ES" sz="3200" b="1" dirty="0" smtClean="0">
                <a:solidFill>
                  <a:schemeClr val="bg1"/>
                </a:solidFill>
              </a:rPr>
              <a:t>SISTEMAS DE RETENCIÓN: Definición</a:t>
            </a:r>
            <a:endParaRPr lang="es-AR"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Effect transition="in" filter="dissolve">
                                      <p:cBhvr>
                                        <p:cTn id="7" dur="500"/>
                                        <p:tgtEl>
                                          <p:spTgt spid="279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55">
                                            <p:txEl>
                                              <p:pRg st="2" end="2"/>
                                            </p:txEl>
                                          </p:spTgt>
                                        </p:tgtEl>
                                        <p:attrNameLst>
                                          <p:attrName>style.visibility</p:attrName>
                                        </p:attrNameLst>
                                      </p:cBhvr>
                                      <p:to>
                                        <p:strVal val="visible"/>
                                      </p:to>
                                    </p:set>
                                    <p:animEffect transition="in" filter="dissolve">
                                      <p:cBhvr>
                                        <p:cTn id="12" dur="500"/>
                                        <p:tgtEl>
                                          <p:spTgt spid="279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3 CuadroTexto"/>
          <p:cNvSpPr txBox="1"/>
          <p:nvPr/>
        </p:nvSpPr>
        <p:spPr>
          <a:xfrm>
            <a:off x="251520" y="116632"/>
            <a:ext cx="7225183" cy="646331"/>
          </a:xfrm>
          <a:prstGeom prst="rect">
            <a:avLst/>
          </a:prstGeom>
          <a:noFill/>
        </p:spPr>
        <p:txBody>
          <a:bodyPr wrap="none" rtlCol="0">
            <a:spAutoFit/>
          </a:bodyPr>
          <a:lstStyle/>
          <a:p>
            <a:r>
              <a:rPr lang="es-ES" sz="3600" b="1" dirty="0" smtClean="0">
                <a:solidFill>
                  <a:schemeClr val="bg1"/>
                </a:solidFill>
              </a:rPr>
              <a:t>SISTEMAS DE RETENCIÓN: Definición</a:t>
            </a:r>
            <a:endParaRPr lang="es-AR" sz="3600" b="1" dirty="0">
              <a:solidFill>
                <a:schemeClr val="bg1"/>
              </a:solidFill>
            </a:endParaRPr>
          </a:p>
        </p:txBody>
      </p:sp>
      <p:sp>
        <p:nvSpPr>
          <p:cNvPr id="3" name="2 Rectángulo"/>
          <p:cNvSpPr/>
          <p:nvPr/>
        </p:nvSpPr>
        <p:spPr>
          <a:xfrm>
            <a:off x="323528" y="1268760"/>
            <a:ext cx="8352928" cy="5032147"/>
          </a:xfrm>
          <a:prstGeom prst="rect">
            <a:avLst/>
          </a:prstGeom>
        </p:spPr>
        <p:txBody>
          <a:bodyPr wrap="square">
            <a:spAutoFit/>
          </a:bodyPr>
          <a:lstStyle/>
          <a:p>
            <a:pPr>
              <a:spcAft>
                <a:spcPts val="600"/>
              </a:spcAft>
            </a:pPr>
            <a:r>
              <a:rPr lang="es-AR" sz="2200" dirty="0" smtClean="0"/>
              <a:t>El </a:t>
            </a:r>
            <a:r>
              <a:rPr lang="es-AR" sz="2200" dirty="0"/>
              <a:t>mantenimiento de legados biológicos tiene objetivos específicos (</a:t>
            </a:r>
            <a:r>
              <a:rPr lang="es-AR" sz="2200" dirty="0" err="1" smtClean="0"/>
              <a:t>Gustfasson</a:t>
            </a:r>
            <a:r>
              <a:rPr lang="es-AR" sz="2200" dirty="0" smtClean="0"/>
              <a:t> </a:t>
            </a:r>
            <a:r>
              <a:rPr lang="es-AR" sz="2200" dirty="0"/>
              <a:t>et al 2012):</a:t>
            </a:r>
          </a:p>
          <a:p>
            <a:pPr marL="457200" indent="-457200">
              <a:spcAft>
                <a:spcPts val="600"/>
              </a:spcAft>
              <a:buAutoNum type="alphaLcParenR"/>
            </a:pPr>
            <a:r>
              <a:rPr lang="es-AR" sz="2200" dirty="0" smtClean="0"/>
              <a:t>mantener </a:t>
            </a:r>
            <a:r>
              <a:rPr lang="es-AR" sz="2200" dirty="0"/>
              <a:t>y mejorar la oferta de servicios </a:t>
            </a:r>
            <a:r>
              <a:rPr lang="es-AR" sz="2200" dirty="0" err="1"/>
              <a:t>ecosistémicos</a:t>
            </a:r>
            <a:r>
              <a:rPr lang="es-AR" sz="2200" dirty="0"/>
              <a:t> y la provisión de biodiversidad </a:t>
            </a:r>
          </a:p>
          <a:p>
            <a:pPr marL="457200" indent="-457200">
              <a:spcAft>
                <a:spcPts val="600"/>
              </a:spcAft>
              <a:buAutoNum type="alphaLcParenR"/>
            </a:pPr>
            <a:r>
              <a:rPr lang="es-AR" sz="2200" dirty="0" smtClean="0"/>
              <a:t>incrementar </a:t>
            </a:r>
            <a:r>
              <a:rPr lang="es-AR" sz="2200" dirty="0"/>
              <a:t>la aceptación pública de la actividad forestal y las opciones para el futuro uso de los bosques </a:t>
            </a:r>
          </a:p>
          <a:p>
            <a:pPr marL="457200" indent="-457200">
              <a:spcAft>
                <a:spcPts val="600"/>
              </a:spcAft>
              <a:buAutoNum type="alphaLcParenR"/>
            </a:pPr>
            <a:r>
              <a:rPr lang="es-AR" sz="2200" dirty="0" smtClean="0"/>
              <a:t>enriquecer </a:t>
            </a:r>
            <a:r>
              <a:rPr lang="es-AR" sz="2200" dirty="0"/>
              <a:t>la estructura y composición del rodal </a:t>
            </a:r>
            <a:r>
              <a:rPr lang="es-AR" sz="2200" dirty="0" smtClean="0"/>
              <a:t>post-cosecha</a:t>
            </a:r>
          </a:p>
          <a:p>
            <a:pPr marL="457200" indent="-457200">
              <a:spcAft>
                <a:spcPts val="600"/>
              </a:spcAft>
              <a:buAutoNum type="alphaLcParenR"/>
            </a:pPr>
            <a:r>
              <a:rPr lang="es-AR" sz="2200" dirty="0" smtClean="0"/>
              <a:t>lograr </a:t>
            </a:r>
            <a:r>
              <a:rPr lang="es-AR" sz="2200" dirty="0"/>
              <a:t>la continuidad temporal y espacial de los elementos y procesos de hábitats </a:t>
            </a:r>
            <a:r>
              <a:rPr lang="es-AR" sz="2200" dirty="0" smtClean="0"/>
              <a:t>clave</a:t>
            </a:r>
          </a:p>
          <a:p>
            <a:pPr marL="457200" indent="-457200">
              <a:spcAft>
                <a:spcPts val="600"/>
              </a:spcAft>
              <a:buAutoNum type="alphaLcParenR"/>
            </a:pPr>
            <a:r>
              <a:rPr lang="es-AR" sz="2200" dirty="0" smtClean="0"/>
              <a:t>mantener </a:t>
            </a:r>
            <a:r>
              <a:rPr lang="es-AR" sz="2200" dirty="0"/>
              <a:t>la conectividad en el paisaje forestal </a:t>
            </a:r>
            <a:r>
              <a:rPr lang="es-AR" sz="2200" dirty="0" smtClean="0"/>
              <a:t>manejado</a:t>
            </a:r>
          </a:p>
          <a:p>
            <a:pPr marL="457200" indent="-457200">
              <a:spcAft>
                <a:spcPts val="600"/>
              </a:spcAft>
              <a:buAutoNum type="alphaLcParenR"/>
            </a:pPr>
            <a:r>
              <a:rPr lang="es-AR" sz="2200" dirty="0" smtClean="0"/>
              <a:t>minimizar </a:t>
            </a:r>
            <a:r>
              <a:rPr lang="es-AR" sz="2200" dirty="0"/>
              <a:t>los impactos fuera del área de cosecha (como por </a:t>
            </a:r>
            <a:r>
              <a:rPr lang="es-AR" sz="2200" dirty="0" err="1"/>
              <a:t>ej</a:t>
            </a:r>
            <a:r>
              <a:rPr lang="es-AR" sz="2200" dirty="0"/>
              <a:t>: en cursos de </a:t>
            </a:r>
            <a:r>
              <a:rPr lang="es-AR" sz="2200" dirty="0" smtClean="0"/>
              <a:t>agua)</a:t>
            </a:r>
          </a:p>
          <a:p>
            <a:pPr marL="457200" indent="-457200">
              <a:spcAft>
                <a:spcPts val="600"/>
              </a:spcAft>
              <a:buAutoNum type="alphaLcParenR"/>
            </a:pPr>
            <a:r>
              <a:rPr lang="es-AR" sz="2200" dirty="0" smtClean="0"/>
              <a:t>mejorar </a:t>
            </a:r>
            <a:r>
              <a:rPr lang="es-AR" sz="2200" dirty="0"/>
              <a:t>la estética de las bosques cosechados </a:t>
            </a:r>
          </a:p>
        </p:txBody>
      </p:sp>
    </p:spTree>
    <p:extLst>
      <p:ext uri="{BB962C8B-B14F-4D97-AF65-F5344CB8AC3E}">
        <p14:creationId xmlns="" xmlns:p14="http://schemas.microsoft.com/office/powerpoint/2010/main" val="2920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395536" y="1484784"/>
            <a:ext cx="8208912" cy="3208571"/>
          </a:xfrm>
          <a:prstGeom prst="rect">
            <a:avLst/>
          </a:prstGeom>
        </p:spPr>
        <p:txBody>
          <a:bodyPr wrap="square">
            <a:spAutoFit/>
          </a:bodyPr>
          <a:lstStyle/>
          <a:p>
            <a:pPr marL="285750" indent="-285750">
              <a:buFont typeface="Arial" pitchFamily="34" charset="0"/>
              <a:buChar char="•"/>
            </a:pPr>
            <a:r>
              <a:rPr lang="es-AR" sz="3200" dirty="0" smtClean="0"/>
              <a:t>Dispersa</a:t>
            </a:r>
          </a:p>
          <a:p>
            <a:pPr marL="285750" indent="-285750">
              <a:buFont typeface="Arial" pitchFamily="34" charset="0"/>
              <a:buChar char="•"/>
            </a:pPr>
            <a:endParaRPr lang="es-ES" sz="3200" dirty="0"/>
          </a:p>
          <a:p>
            <a:pPr marL="285750" indent="-285750">
              <a:buFont typeface="Arial" pitchFamily="34" charset="0"/>
              <a:buChar char="•"/>
            </a:pPr>
            <a:endParaRPr lang="es-ES" sz="3200" dirty="0" smtClean="0"/>
          </a:p>
          <a:p>
            <a:pPr marL="285750" indent="-285750">
              <a:buFont typeface="Arial" pitchFamily="34" charset="0"/>
              <a:buChar char="•"/>
            </a:pPr>
            <a:endParaRPr lang="es-ES" sz="3200" dirty="0" smtClean="0"/>
          </a:p>
          <a:p>
            <a:pPr marL="285750" indent="-285750">
              <a:buFont typeface="Arial" pitchFamily="34" charset="0"/>
              <a:buChar char="•"/>
            </a:pPr>
            <a:endParaRPr lang="es-ES" sz="1050" dirty="0" smtClean="0"/>
          </a:p>
          <a:p>
            <a:pPr marL="285750" indent="-285750">
              <a:buFont typeface="Arial" pitchFamily="34" charset="0"/>
              <a:buChar char="•"/>
            </a:pPr>
            <a:endParaRPr lang="es-AR" sz="3200" dirty="0" smtClean="0"/>
          </a:p>
          <a:p>
            <a:pPr marL="285750" indent="-285750">
              <a:buFont typeface="Arial" pitchFamily="34" charset="0"/>
              <a:buChar char="•"/>
            </a:pPr>
            <a:r>
              <a:rPr lang="es-ES" sz="3200" dirty="0" smtClean="0"/>
              <a:t>Agregados</a:t>
            </a:r>
            <a:endParaRPr lang="es-AR" sz="3200" dirty="0"/>
          </a:p>
        </p:txBody>
      </p:sp>
      <p:pic>
        <p:nvPicPr>
          <p:cNvPr id="5" name="4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99792" y="4230380"/>
            <a:ext cx="4065042" cy="2582996"/>
          </a:xfrm>
          <a:prstGeom prst="rect">
            <a:avLst/>
          </a:prstGeom>
        </p:spPr>
      </p:pic>
      <p:sp>
        <p:nvSpPr>
          <p:cNvPr id="10" name="9 Rectángulo"/>
          <p:cNvSpPr/>
          <p:nvPr/>
        </p:nvSpPr>
        <p:spPr>
          <a:xfrm>
            <a:off x="6804248" y="5642664"/>
            <a:ext cx="2286000" cy="738664"/>
          </a:xfrm>
          <a:prstGeom prst="rect">
            <a:avLst/>
          </a:prstGeom>
        </p:spPr>
        <p:txBody>
          <a:bodyPr wrap="square">
            <a:spAutoFit/>
          </a:bodyPr>
          <a:lstStyle/>
          <a:p>
            <a:r>
              <a:rPr lang="es-ES" sz="1400" dirty="0" smtClean="0"/>
              <a:t>Figuras  de: </a:t>
            </a:r>
            <a:endParaRPr lang="es-AR" sz="1400" dirty="0" smtClean="0"/>
          </a:p>
          <a:p>
            <a:r>
              <a:rPr lang="es-AR" sz="1400" dirty="0" smtClean="0"/>
              <a:t>http</a:t>
            </a:r>
            <a:r>
              <a:rPr lang="es-AR" sz="1400" dirty="0"/>
              <a:t>://www.for.gov.bc.ca/hre/stems/aggrret.htm</a:t>
            </a:r>
          </a:p>
        </p:txBody>
      </p:sp>
      <p:pic>
        <p:nvPicPr>
          <p:cNvPr id="11" name="10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99792" y="1556792"/>
            <a:ext cx="4064400" cy="2582588"/>
          </a:xfrm>
          <a:prstGeom prst="rect">
            <a:avLst/>
          </a:prstGeom>
        </p:spPr>
      </p:pic>
      <p:sp>
        <p:nvSpPr>
          <p:cNvPr id="12" name="11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12 CuadroTexto"/>
          <p:cNvSpPr txBox="1"/>
          <p:nvPr/>
        </p:nvSpPr>
        <p:spPr>
          <a:xfrm>
            <a:off x="251520" y="116632"/>
            <a:ext cx="9178264" cy="584775"/>
          </a:xfrm>
          <a:prstGeom prst="rect">
            <a:avLst/>
          </a:prstGeom>
          <a:noFill/>
        </p:spPr>
        <p:txBody>
          <a:bodyPr wrap="square" rtlCol="0">
            <a:spAutoFit/>
          </a:bodyPr>
          <a:lstStyle/>
          <a:p>
            <a:r>
              <a:rPr lang="es-ES" sz="3200" b="1" dirty="0" smtClean="0">
                <a:solidFill>
                  <a:schemeClr val="bg1"/>
                </a:solidFill>
              </a:rPr>
              <a:t>SISTEMAS DE RETENCIÓN: 2 variantes</a:t>
            </a:r>
            <a:endParaRPr lang="es-AR" sz="3200" b="1" dirty="0">
              <a:solidFill>
                <a:schemeClr val="bg1"/>
              </a:solidFill>
            </a:endParaRPr>
          </a:p>
        </p:txBody>
      </p:sp>
      <p:sp>
        <p:nvSpPr>
          <p:cNvPr id="2" name="1 CuadroTexto"/>
          <p:cNvSpPr txBox="1"/>
          <p:nvPr/>
        </p:nvSpPr>
        <p:spPr>
          <a:xfrm>
            <a:off x="323528" y="980728"/>
            <a:ext cx="2464714" cy="369332"/>
          </a:xfrm>
          <a:prstGeom prst="rect">
            <a:avLst/>
          </a:prstGeom>
          <a:noFill/>
        </p:spPr>
        <p:txBody>
          <a:bodyPr wrap="none" rtlCol="0">
            <a:spAutoFit/>
          </a:bodyPr>
          <a:lstStyle/>
          <a:p>
            <a:r>
              <a:rPr lang="es-ES" dirty="0" smtClean="0"/>
              <a:t>Según el patrón espacial</a:t>
            </a:r>
            <a:endParaRPr lang="es-AR" dirty="0"/>
          </a:p>
        </p:txBody>
      </p:sp>
    </p:spTree>
    <p:extLst>
      <p:ext uri="{BB962C8B-B14F-4D97-AF65-F5344CB8AC3E}">
        <p14:creationId xmlns="" xmlns:p14="http://schemas.microsoft.com/office/powerpoint/2010/main" val="363244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500"/>
                                        <p:tgtEl>
                                          <p:spTgt spid="9">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53516" y="1196752"/>
            <a:ext cx="968535" cy="523220"/>
          </a:xfrm>
          <a:prstGeom prst="rect">
            <a:avLst/>
          </a:prstGeom>
          <a:noFill/>
        </p:spPr>
        <p:txBody>
          <a:bodyPr wrap="none" rtlCol="0">
            <a:spAutoFit/>
          </a:bodyPr>
          <a:lstStyle/>
          <a:p>
            <a:r>
              <a:rPr lang="es-ES" sz="2800" dirty="0" smtClean="0"/>
              <a:t>Inicio</a:t>
            </a:r>
            <a:endParaRPr lang="es-AR" sz="2800" dirty="0"/>
          </a:p>
        </p:txBody>
      </p:sp>
      <p:sp>
        <p:nvSpPr>
          <p:cNvPr id="8" name="7 Rectángulo"/>
          <p:cNvSpPr/>
          <p:nvPr/>
        </p:nvSpPr>
        <p:spPr>
          <a:xfrm>
            <a:off x="6747689" y="5930696"/>
            <a:ext cx="2286000" cy="738664"/>
          </a:xfrm>
          <a:prstGeom prst="rect">
            <a:avLst/>
          </a:prstGeom>
        </p:spPr>
        <p:txBody>
          <a:bodyPr wrap="square">
            <a:spAutoFit/>
          </a:bodyPr>
          <a:lstStyle/>
          <a:p>
            <a:r>
              <a:rPr lang="es-ES" sz="1400" dirty="0" smtClean="0"/>
              <a:t>Figuras  de: </a:t>
            </a:r>
            <a:endParaRPr lang="es-AR" sz="1400" dirty="0" smtClean="0"/>
          </a:p>
          <a:p>
            <a:r>
              <a:rPr lang="es-AR" sz="1400" dirty="0" smtClean="0"/>
              <a:t>http</a:t>
            </a:r>
            <a:r>
              <a:rPr lang="es-AR" sz="1400" dirty="0"/>
              <a:t>://www.for.gov.bc.ca/hre/stems/aggrret.htm</a:t>
            </a:r>
          </a:p>
        </p:txBody>
      </p:sp>
      <p:pic>
        <p:nvPicPr>
          <p:cNvPr id="9" name="8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59032" y="1268760"/>
            <a:ext cx="4201200" cy="2669513"/>
          </a:xfrm>
          <a:prstGeom prst="rect">
            <a:avLst/>
          </a:prstGeom>
        </p:spPr>
      </p:pic>
      <p:grpSp>
        <p:nvGrpSpPr>
          <p:cNvPr id="2" name="10 Grupo"/>
          <p:cNvGrpSpPr/>
          <p:nvPr/>
        </p:nvGrpSpPr>
        <p:grpSpPr>
          <a:xfrm>
            <a:off x="539552" y="4051548"/>
            <a:ext cx="6120680" cy="2669513"/>
            <a:chOff x="539552" y="4051548"/>
            <a:chExt cx="6120680" cy="2669513"/>
          </a:xfrm>
        </p:grpSpPr>
        <p:sp>
          <p:nvSpPr>
            <p:cNvPr id="6" name="5 CuadroTexto"/>
            <p:cNvSpPr txBox="1"/>
            <p:nvPr/>
          </p:nvSpPr>
          <p:spPr>
            <a:xfrm>
              <a:off x="539552" y="4077072"/>
              <a:ext cx="1322798" cy="523220"/>
            </a:xfrm>
            <a:prstGeom prst="rect">
              <a:avLst/>
            </a:prstGeom>
            <a:noFill/>
          </p:spPr>
          <p:txBody>
            <a:bodyPr wrap="none" rtlCol="0">
              <a:spAutoFit/>
            </a:bodyPr>
            <a:lstStyle/>
            <a:p>
              <a:r>
                <a:rPr lang="es-ES" sz="2800" dirty="0" smtClean="0"/>
                <a:t>30 años</a:t>
              </a:r>
              <a:endParaRPr lang="es-AR" sz="2800" dirty="0"/>
            </a:p>
          </p:txBody>
        </p:sp>
        <p:pic>
          <p:nvPicPr>
            <p:cNvPr id="10" name="9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59032" y="4051548"/>
              <a:ext cx="4201200" cy="2669513"/>
            </a:xfrm>
            <a:prstGeom prst="rect">
              <a:avLst/>
            </a:prstGeom>
          </p:spPr>
        </p:pic>
      </p:grpSp>
      <p:sp>
        <p:nvSpPr>
          <p:cNvPr id="14" name="13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CuadroTexto"/>
          <p:cNvSpPr txBox="1"/>
          <p:nvPr/>
        </p:nvSpPr>
        <p:spPr>
          <a:xfrm>
            <a:off x="251520" y="116632"/>
            <a:ext cx="6918369" cy="646331"/>
          </a:xfrm>
          <a:prstGeom prst="rect">
            <a:avLst/>
          </a:prstGeom>
          <a:noFill/>
        </p:spPr>
        <p:txBody>
          <a:bodyPr wrap="none" rtlCol="0">
            <a:spAutoFit/>
          </a:bodyPr>
          <a:lstStyle/>
          <a:p>
            <a:r>
              <a:rPr lang="es-ES" sz="3600" b="1" dirty="0" smtClean="0">
                <a:solidFill>
                  <a:schemeClr val="bg1"/>
                </a:solidFill>
              </a:rPr>
              <a:t>SISTEMAS DE RETENCIÓN: Dispersa</a:t>
            </a:r>
            <a:endParaRPr lang="es-AR" sz="3600" b="1" dirty="0">
              <a:solidFill>
                <a:schemeClr val="bg1"/>
              </a:solidFill>
            </a:endParaRPr>
          </a:p>
        </p:txBody>
      </p:sp>
    </p:spTree>
    <p:extLst>
      <p:ext uri="{BB962C8B-B14F-4D97-AF65-F5344CB8AC3E}">
        <p14:creationId xmlns="" xmlns:p14="http://schemas.microsoft.com/office/powerpoint/2010/main" val="2038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rotWithShape="1">
          <a:blip r:embed="rId2" cstate="print">
            <a:extLst>
              <a:ext uri="{28A0092B-C50C-407E-A947-70E740481C1C}">
                <a14:useLocalDpi xmlns="" xmlns:a14="http://schemas.microsoft.com/office/drawing/2010/main" val="0"/>
              </a:ext>
            </a:extLst>
          </a:blip>
          <a:srcRect l="5937" r="5439"/>
          <a:stretch/>
        </p:blipFill>
        <p:spPr>
          <a:xfrm>
            <a:off x="0" y="-34297"/>
            <a:ext cx="9144000" cy="6892297"/>
          </a:xfrm>
          <a:prstGeom prst="rect">
            <a:avLst/>
          </a:prstGeom>
        </p:spPr>
      </p:pic>
      <p:sp>
        <p:nvSpPr>
          <p:cNvPr id="3" name="2 CuadroTexto"/>
          <p:cNvSpPr txBox="1"/>
          <p:nvPr/>
        </p:nvSpPr>
        <p:spPr>
          <a:xfrm>
            <a:off x="5390080" y="106760"/>
            <a:ext cx="3741602" cy="861774"/>
          </a:xfrm>
          <a:prstGeom prst="rect">
            <a:avLst/>
          </a:prstGeom>
          <a:solidFill>
            <a:schemeClr val="bg1">
              <a:alpha val="65000"/>
            </a:schemeClr>
          </a:solidFill>
        </p:spPr>
        <p:txBody>
          <a:bodyPr wrap="none" rtlCol="0">
            <a:spAutoFit/>
          </a:bodyPr>
          <a:lstStyle/>
          <a:p>
            <a:pPr algn="r"/>
            <a:r>
              <a:rPr lang="es-ES" b="1" dirty="0" smtClean="0"/>
              <a:t>British Columbia</a:t>
            </a:r>
          </a:p>
          <a:p>
            <a:pPr algn="r"/>
            <a:r>
              <a:rPr lang="es-ES" dirty="0" smtClean="0"/>
              <a:t>Momento inicial</a:t>
            </a:r>
          </a:p>
          <a:p>
            <a:pPr algn="r"/>
            <a:r>
              <a:rPr lang="es-AR" sz="1400" dirty="0"/>
              <a:t>http://www.for.gov.bc.ca/hre/stems/aggrret.htm</a:t>
            </a:r>
          </a:p>
        </p:txBody>
      </p:sp>
    </p:spTree>
    <p:extLst>
      <p:ext uri="{BB962C8B-B14F-4D97-AF65-F5344CB8AC3E}">
        <p14:creationId xmlns="" xmlns:p14="http://schemas.microsoft.com/office/powerpoint/2010/main" val="2265318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
        <p:nvSpPr>
          <p:cNvPr id="3" name="2 CuadroTexto"/>
          <p:cNvSpPr txBox="1"/>
          <p:nvPr/>
        </p:nvSpPr>
        <p:spPr>
          <a:xfrm>
            <a:off x="5390080" y="106760"/>
            <a:ext cx="3741602" cy="861774"/>
          </a:xfrm>
          <a:prstGeom prst="rect">
            <a:avLst/>
          </a:prstGeom>
          <a:solidFill>
            <a:schemeClr val="bg1">
              <a:alpha val="65000"/>
            </a:schemeClr>
          </a:solidFill>
        </p:spPr>
        <p:txBody>
          <a:bodyPr wrap="none" rtlCol="0">
            <a:spAutoFit/>
          </a:bodyPr>
          <a:lstStyle/>
          <a:p>
            <a:pPr algn="r"/>
            <a:r>
              <a:rPr lang="es-ES" b="1" dirty="0" smtClean="0"/>
              <a:t>British Columbia</a:t>
            </a:r>
          </a:p>
          <a:p>
            <a:pPr algn="r"/>
            <a:r>
              <a:rPr lang="es-ES" dirty="0" smtClean="0"/>
              <a:t>5 años después de la intervención</a:t>
            </a:r>
          </a:p>
          <a:p>
            <a:pPr algn="r"/>
            <a:r>
              <a:rPr lang="es-AR" sz="1400" dirty="0"/>
              <a:t>http://www.for.gov.bc.ca/hre/stems/aggrret.htm</a:t>
            </a:r>
          </a:p>
        </p:txBody>
      </p:sp>
    </p:spTree>
    <p:extLst>
      <p:ext uri="{BB962C8B-B14F-4D97-AF65-F5344CB8AC3E}">
        <p14:creationId xmlns="" xmlns:p14="http://schemas.microsoft.com/office/powerpoint/2010/main" val="390958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4"/>
          <p:cNvSpPr txBox="1">
            <a:spLocks noChangeArrowheads="1"/>
          </p:cNvSpPr>
          <p:nvPr/>
        </p:nvSpPr>
        <p:spPr bwMode="auto">
          <a:xfrm>
            <a:off x="1476375" y="5157788"/>
            <a:ext cx="5903913" cy="366712"/>
          </a:xfrm>
          <a:prstGeom prst="rect">
            <a:avLst/>
          </a:prstGeom>
          <a:noFill/>
          <a:ln w="9525">
            <a:noFill/>
            <a:miter lim="800000"/>
            <a:headEnd/>
            <a:tailEnd/>
          </a:ln>
        </p:spPr>
        <p:txBody>
          <a:bodyPr>
            <a:spAutoFit/>
          </a:bodyPr>
          <a:lstStyle/>
          <a:p>
            <a:pPr>
              <a:spcBef>
                <a:spcPct val="50000"/>
              </a:spcBef>
            </a:pPr>
            <a:endParaRPr lang="es-ES">
              <a:latin typeface="Arial" charset="0"/>
            </a:endParaRPr>
          </a:p>
        </p:txBody>
      </p:sp>
      <p:graphicFrame>
        <p:nvGraphicFramePr>
          <p:cNvPr id="1026" name="Object 24"/>
          <p:cNvGraphicFramePr>
            <a:graphicFrameLocks noChangeAspect="1"/>
          </p:cNvGraphicFramePr>
          <p:nvPr/>
        </p:nvGraphicFramePr>
        <p:xfrm>
          <a:off x="0" y="1989138"/>
          <a:ext cx="9144000" cy="4575175"/>
        </p:xfrm>
        <a:graphic>
          <a:graphicData uri="http://schemas.openxmlformats.org/presentationml/2006/ole">
            <p:oleObj spid="_x0000_s1026" name="Gráfico" r:id="rId4" imgW="5219621" imgH="2666985" progId="Excel.Sheet.8">
              <p:embed/>
            </p:oleObj>
          </a:graphicData>
        </a:graphic>
      </p:graphicFrame>
      <p:sp>
        <p:nvSpPr>
          <p:cNvPr id="1028" name="Text Box 16"/>
          <p:cNvSpPr txBox="1">
            <a:spLocks noChangeArrowheads="1"/>
          </p:cNvSpPr>
          <p:nvPr/>
        </p:nvSpPr>
        <p:spPr bwMode="auto">
          <a:xfrm>
            <a:off x="827088" y="1012825"/>
            <a:ext cx="7561262" cy="733425"/>
          </a:xfrm>
          <a:prstGeom prst="rect">
            <a:avLst/>
          </a:prstGeom>
          <a:noFill/>
          <a:ln w="9525">
            <a:noFill/>
            <a:miter lim="800000"/>
            <a:headEnd/>
            <a:tailEnd/>
          </a:ln>
        </p:spPr>
        <p:txBody>
          <a:bodyPr>
            <a:spAutoFit/>
          </a:bodyPr>
          <a:lstStyle/>
          <a:p>
            <a:pPr marL="342900" indent="-342900" algn="ctr" eaLnBrk="0" hangingPunct="0"/>
            <a:r>
              <a:rPr lang="es-ES_tradnl" sz="2100" b="1">
                <a:solidFill>
                  <a:schemeClr val="tx2"/>
                </a:solidFill>
                <a:latin typeface="Arial" charset="0"/>
                <a:cs typeface="Arial" charset="0"/>
              </a:rPr>
              <a:t>Datos informados por el último Inventario Forestal Nacional</a:t>
            </a:r>
            <a:endParaRPr lang="es-ES" sz="2100" b="1">
              <a:solidFill>
                <a:schemeClr val="tx2"/>
              </a:solidFill>
              <a:latin typeface="Arial" charset="0"/>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459058" y="1268761"/>
            <a:ext cx="4201174" cy="2669496"/>
          </a:xfrm>
          <a:prstGeom prst="rect">
            <a:avLst/>
          </a:prstGeom>
        </p:spPr>
      </p:pic>
      <p:grpSp>
        <p:nvGrpSpPr>
          <p:cNvPr id="4" name="4 Grupo"/>
          <p:cNvGrpSpPr/>
          <p:nvPr/>
        </p:nvGrpSpPr>
        <p:grpSpPr>
          <a:xfrm>
            <a:off x="539552" y="4029221"/>
            <a:ext cx="6102814" cy="2669513"/>
            <a:chOff x="539552" y="4029221"/>
            <a:chExt cx="6102814" cy="2669513"/>
          </a:xfrm>
        </p:grpSpPr>
        <p:pic>
          <p:nvPicPr>
            <p:cNvPr id="3" name="2 Imagen"/>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41166" y="4029221"/>
              <a:ext cx="4201200" cy="2669513"/>
            </a:xfrm>
            <a:prstGeom prst="rect">
              <a:avLst/>
            </a:prstGeom>
          </p:spPr>
        </p:pic>
        <p:sp>
          <p:nvSpPr>
            <p:cNvPr id="6" name="5 CuadroTexto"/>
            <p:cNvSpPr txBox="1"/>
            <p:nvPr/>
          </p:nvSpPr>
          <p:spPr>
            <a:xfrm>
              <a:off x="539552" y="4077072"/>
              <a:ext cx="1322798" cy="523220"/>
            </a:xfrm>
            <a:prstGeom prst="rect">
              <a:avLst/>
            </a:prstGeom>
            <a:noFill/>
          </p:spPr>
          <p:txBody>
            <a:bodyPr wrap="none" rtlCol="0">
              <a:spAutoFit/>
            </a:bodyPr>
            <a:lstStyle/>
            <a:p>
              <a:r>
                <a:rPr lang="es-ES" sz="2800" dirty="0" smtClean="0"/>
                <a:t>30 años</a:t>
              </a:r>
              <a:endParaRPr lang="es-AR" sz="2800" dirty="0"/>
            </a:p>
          </p:txBody>
        </p:sp>
      </p:grpSp>
      <p:sp>
        <p:nvSpPr>
          <p:cNvPr id="7" name="6 CuadroTexto"/>
          <p:cNvSpPr txBox="1"/>
          <p:nvPr/>
        </p:nvSpPr>
        <p:spPr>
          <a:xfrm>
            <a:off x="753516" y="1196752"/>
            <a:ext cx="968535" cy="523220"/>
          </a:xfrm>
          <a:prstGeom prst="rect">
            <a:avLst/>
          </a:prstGeom>
          <a:noFill/>
        </p:spPr>
        <p:txBody>
          <a:bodyPr wrap="none" rtlCol="0">
            <a:spAutoFit/>
          </a:bodyPr>
          <a:lstStyle/>
          <a:p>
            <a:r>
              <a:rPr lang="es-ES" sz="2800" dirty="0" smtClean="0"/>
              <a:t>Inicio</a:t>
            </a:r>
            <a:endParaRPr lang="es-AR" sz="2800" dirty="0"/>
          </a:p>
        </p:txBody>
      </p:sp>
      <p:sp>
        <p:nvSpPr>
          <p:cNvPr id="8" name="7 Rectángulo"/>
          <p:cNvSpPr/>
          <p:nvPr/>
        </p:nvSpPr>
        <p:spPr>
          <a:xfrm>
            <a:off x="6747689" y="5930696"/>
            <a:ext cx="2286000" cy="738664"/>
          </a:xfrm>
          <a:prstGeom prst="rect">
            <a:avLst/>
          </a:prstGeom>
        </p:spPr>
        <p:txBody>
          <a:bodyPr wrap="square">
            <a:spAutoFit/>
          </a:bodyPr>
          <a:lstStyle/>
          <a:p>
            <a:r>
              <a:rPr lang="es-ES" sz="1400" dirty="0" smtClean="0"/>
              <a:t>Figuras  de: </a:t>
            </a:r>
            <a:endParaRPr lang="es-AR" sz="1400" dirty="0" smtClean="0"/>
          </a:p>
          <a:p>
            <a:r>
              <a:rPr lang="es-AR" sz="1400" dirty="0" smtClean="0"/>
              <a:t>http</a:t>
            </a:r>
            <a:r>
              <a:rPr lang="es-AR" sz="1400" dirty="0"/>
              <a:t>://www.for.gov.bc.ca/hre/stems/aggrret.htm</a:t>
            </a:r>
          </a:p>
        </p:txBody>
      </p:sp>
      <p:sp>
        <p:nvSpPr>
          <p:cNvPr id="11" name="10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CuadroTexto"/>
          <p:cNvSpPr txBox="1"/>
          <p:nvPr/>
        </p:nvSpPr>
        <p:spPr>
          <a:xfrm>
            <a:off x="251520" y="116632"/>
            <a:ext cx="7084055" cy="646331"/>
          </a:xfrm>
          <a:prstGeom prst="rect">
            <a:avLst/>
          </a:prstGeom>
          <a:noFill/>
        </p:spPr>
        <p:txBody>
          <a:bodyPr wrap="none" rtlCol="0">
            <a:spAutoFit/>
          </a:bodyPr>
          <a:lstStyle/>
          <a:p>
            <a:r>
              <a:rPr lang="es-ES" sz="3600" b="1" dirty="0" smtClean="0">
                <a:solidFill>
                  <a:schemeClr val="bg1"/>
                </a:solidFill>
              </a:rPr>
              <a:t>SISTEMAS DE RETENCIÓN: Agregada</a:t>
            </a:r>
            <a:endParaRPr lang="es-AR" sz="3600" b="1" dirty="0">
              <a:solidFill>
                <a:schemeClr val="bg1"/>
              </a:solidFill>
            </a:endParaRPr>
          </a:p>
        </p:txBody>
      </p:sp>
    </p:spTree>
    <p:extLst>
      <p:ext uri="{BB962C8B-B14F-4D97-AF65-F5344CB8AC3E}">
        <p14:creationId xmlns="" xmlns:p14="http://schemas.microsoft.com/office/powerpoint/2010/main" val="7010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 xmlns:a14="http://schemas.microsoft.com/office/drawing/2010/main" val="0"/>
              </a:ext>
            </a:extLst>
          </a:blip>
          <a:srcRect l="5289" r="5289"/>
          <a:stretch/>
        </p:blipFill>
        <p:spPr>
          <a:xfrm>
            <a:off x="5134" y="0"/>
            <a:ext cx="9144000" cy="6858000"/>
          </a:xfrm>
          <a:prstGeom prst="rect">
            <a:avLst/>
          </a:prstGeom>
        </p:spPr>
      </p:pic>
      <p:sp>
        <p:nvSpPr>
          <p:cNvPr id="9" name="8 CuadroTexto"/>
          <p:cNvSpPr txBox="1"/>
          <p:nvPr/>
        </p:nvSpPr>
        <p:spPr>
          <a:xfrm>
            <a:off x="5390080" y="106760"/>
            <a:ext cx="3741602" cy="861774"/>
          </a:xfrm>
          <a:prstGeom prst="rect">
            <a:avLst/>
          </a:prstGeom>
          <a:noFill/>
        </p:spPr>
        <p:txBody>
          <a:bodyPr wrap="none" rtlCol="0">
            <a:spAutoFit/>
          </a:bodyPr>
          <a:lstStyle/>
          <a:p>
            <a:pPr algn="r"/>
            <a:r>
              <a:rPr lang="es-ES" b="1" dirty="0" smtClean="0"/>
              <a:t>British Columbia</a:t>
            </a:r>
          </a:p>
          <a:p>
            <a:pPr algn="r"/>
            <a:r>
              <a:rPr lang="es-ES" dirty="0" smtClean="0"/>
              <a:t>Momento inicial</a:t>
            </a:r>
          </a:p>
          <a:p>
            <a:pPr algn="r"/>
            <a:r>
              <a:rPr lang="es-AR" sz="1400" dirty="0"/>
              <a:t>http://www.for.gov.bc.ca/hre/stems/aggrret.htm</a:t>
            </a:r>
          </a:p>
        </p:txBody>
      </p:sp>
    </p:spTree>
    <p:extLst>
      <p:ext uri="{BB962C8B-B14F-4D97-AF65-F5344CB8AC3E}">
        <p14:creationId xmlns="" xmlns:p14="http://schemas.microsoft.com/office/powerpoint/2010/main" val="571655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a:prstGeom prst="rect">
            <a:avLst/>
          </a:prstGeom>
        </p:spPr>
      </p:pic>
      <p:sp>
        <p:nvSpPr>
          <p:cNvPr id="9" name="8 CuadroTexto"/>
          <p:cNvSpPr txBox="1"/>
          <p:nvPr/>
        </p:nvSpPr>
        <p:spPr>
          <a:xfrm>
            <a:off x="5390080" y="106760"/>
            <a:ext cx="3741602" cy="861774"/>
          </a:xfrm>
          <a:prstGeom prst="rect">
            <a:avLst/>
          </a:prstGeom>
          <a:noFill/>
        </p:spPr>
        <p:txBody>
          <a:bodyPr wrap="none" rtlCol="0">
            <a:spAutoFit/>
          </a:bodyPr>
          <a:lstStyle/>
          <a:p>
            <a:pPr algn="r"/>
            <a:r>
              <a:rPr lang="es-ES" b="1" dirty="0" smtClean="0"/>
              <a:t>British Columbia</a:t>
            </a:r>
          </a:p>
          <a:p>
            <a:pPr algn="r"/>
            <a:r>
              <a:rPr lang="es-ES" dirty="0" smtClean="0"/>
              <a:t>5 años después de la intervención</a:t>
            </a:r>
          </a:p>
          <a:p>
            <a:pPr algn="r"/>
            <a:r>
              <a:rPr lang="es-AR" sz="1400" dirty="0"/>
              <a:t>http://www.for.gov.bc.ca/hre/stems/aggrret.htm</a:t>
            </a:r>
          </a:p>
        </p:txBody>
      </p:sp>
    </p:spTree>
    <p:extLst>
      <p:ext uri="{BB962C8B-B14F-4D97-AF65-F5344CB8AC3E}">
        <p14:creationId xmlns="" xmlns:p14="http://schemas.microsoft.com/office/powerpoint/2010/main" val="1943316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descr="F:\JFGoya\Curso de Silvicultura\Curso de Silvicultura\CAMB\DSC_0742.JPG"/>
          <p:cNvPicPr>
            <a:picLocks noGrp="1" noChangeAspect="1" noChangeArrowheads="1"/>
          </p:cNvPicPr>
          <p:nvPr>
            <p:ph idx="1"/>
          </p:nvPr>
        </p:nvPicPr>
        <p:blipFill>
          <a:blip r:embed="rId2" cstate="print"/>
          <a:srcRect/>
          <a:stretch>
            <a:fillRect/>
          </a:stretch>
        </p:blipFill>
        <p:spPr bwMode="auto">
          <a:xfrm>
            <a:off x="0" y="764705"/>
            <a:ext cx="9102330" cy="609329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JFGoya\Curso de Silvicultura\Curso de Silvicultura\CAMB\DSC_0735.JPG"/>
          <p:cNvPicPr>
            <a:picLocks noGrp="1" noChangeAspect="1" noChangeArrowheads="1"/>
          </p:cNvPicPr>
          <p:nvPr>
            <p:ph idx="1"/>
          </p:nvPr>
        </p:nvPicPr>
        <p:blipFill>
          <a:blip r:embed="rId2" cstate="print"/>
          <a:srcRect/>
          <a:stretch>
            <a:fillRect/>
          </a:stretch>
        </p:blipFill>
        <p:spPr bwMode="auto">
          <a:xfrm>
            <a:off x="144016" y="620688"/>
            <a:ext cx="8892480" cy="595281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146" name="Picture 2" descr="F:\JFGoya\Curso de Silvicultura\Curso de Silvicultura\CAMB\DSC_0748.JPG"/>
          <p:cNvPicPr>
            <a:picLocks noGrp="1" noChangeAspect="1" noChangeArrowheads="1"/>
          </p:cNvPicPr>
          <p:nvPr>
            <p:ph idx="1"/>
          </p:nvPr>
        </p:nvPicPr>
        <p:blipFill>
          <a:blip r:embed="rId2" cstate="print"/>
          <a:srcRect/>
          <a:stretch>
            <a:fillRect/>
          </a:stretch>
        </p:blipFill>
        <p:spPr bwMode="auto">
          <a:xfrm>
            <a:off x="0" y="332656"/>
            <a:ext cx="9102330" cy="609329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50584" y="1988840"/>
            <a:ext cx="5843006" cy="3456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3465AF"/>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5" name="4 CuadroTexto"/>
          <p:cNvSpPr txBox="1"/>
          <p:nvPr/>
        </p:nvSpPr>
        <p:spPr>
          <a:xfrm>
            <a:off x="188456" y="5661248"/>
            <a:ext cx="3618106" cy="954107"/>
          </a:xfrm>
          <a:prstGeom prst="rect">
            <a:avLst/>
          </a:prstGeom>
          <a:noFill/>
        </p:spPr>
        <p:txBody>
          <a:bodyPr wrap="none" rtlCol="0">
            <a:spAutoFit/>
          </a:bodyPr>
          <a:lstStyle/>
          <a:p>
            <a:r>
              <a:rPr lang="es-ES" sz="2800" b="1" dirty="0" err="1" smtClean="0"/>
              <a:t>Ea</a:t>
            </a:r>
            <a:r>
              <a:rPr lang="es-ES" sz="2800" b="1" dirty="0" smtClean="0"/>
              <a:t>. Los Cerros</a:t>
            </a:r>
            <a:endParaRPr lang="es-ES" sz="2800" b="1" dirty="0"/>
          </a:p>
          <a:p>
            <a:r>
              <a:rPr lang="es-ES" sz="2800" b="1" dirty="0" smtClean="0"/>
              <a:t>Tierra del Fuego (2004)</a:t>
            </a:r>
          </a:p>
        </p:txBody>
      </p:sp>
      <p:pic>
        <p:nvPicPr>
          <p:cNvPr id="6"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8016" y="1989224"/>
            <a:ext cx="5833997" cy="3456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3465AF"/>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0" y="0"/>
            <a:ext cx="9144000" cy="9087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CuadroTexto"/>
          <p:cNvSpPr txBox="1"/>
          <p:nvPr/>
        </p:nvSpPr>
        <p:spPr>
          <a:xfrm>
            <a:off x="251520" y="116632"/>
            <a:ext cx="8892480" cy="523220"/>
          </a:xfrm>
          <a:prstGeom prst="rect">
            <a:avLst/>
          </a:prstGeom>
          <a:noFill/>
        </p:spPr>
        <p:txBody>
          <a:bodyPr wrap="square" rtlCol="0">
            <a:spAutoFit/>
          </a:bodyPr>
          <a:lstStyle/>
          <a:p>
            <a:r>
              <a:rPr lang="es-ES" sz="2800" b="1" dirty="0" err="1" smtClean="0">
                <a:solidFill>
                  <a:schemeClr val="bg1"/>
                </a:solidFill>
              </a:rPr>
              <a:t>Sist</a:t>
            </a:r>
            <a:r>
              <a:rPr lang="es-ES" sz="2800" b="1" dirty="0" smtClean="0">
                <a:solidFill>
                  <a:schemeClr val="bg1"/>
                </a:solidFill>
              </a:rPr>
              <a:t>. de Retención en Tierra del Fuego, </a:t>
            </a:r>
            <a:r>
              <a:rPr lang="es-ES" sz="2800" b="1" dirty="0" err="1" smtClean="0">
                <a:solidFill>
                  <a:schemeClr val="bg1"/>
                </a:solidFill>
              </a:rPr>
              <a:t>Arg</a:t>
            </a:r>
            <a:r>
              <a:rPr lang="es-ES" sz="2800" b="1" dirty="0" smtClean="0">
                <a:solidFill>
                  <a:schemeClr val="bg1"/>
                </a:solidFill>
              </a:rPr>
              <a:t>.</a:t>
            </a:r>
            <a:endParaRPr lang="es-AR" sz="2800" b="1" dirty="0">
              <a:solidFill>
                <a:schemeClr val="bg1"/>
              </a:solidFill>
            </a:endParaRPr>
          </a:p>
        </p:txBody>
      </p:sp>
      <p:sp>
        <p:nvSpPr>
          <p:cNvPr id="3" name="2 CuadroTexto"/>
          <p:cNvSpPr txBox="1"/>
          <p:nvPr/>
        </p:nvSpPr>
        <p:spPr>
          <a:xfrm>
            <a:off x="311142" y="1124744"/>
            <a:ext cx="3468770" cy="646331"/>
          </a:xfrm>
          <a:prstGeom prst="rect">
            <a:avLst/>
          </a:prstGeom>
          <a:noFill/>
        </p:spPr>
        <p:txBody>
          <a:bodyPr wrap="none" rtlCol="0">
            <a:spAutoFit/>
          </a:bodyPr>
          <a:lstStyle/>
          <a:p>
            <a:r>
              <a:rPr lang="es-ES" dirty="0" smtClean="0"/>
              <a:t>Retención agregada = 30% del área</a:t>
            </a:r>
          </a:p>
          <a:p>
            <a:r>
              <a:rPr lang="es-ES" dirty="0" smtClean="0"/>
              <a:t>Retención dispersa </a:t>
            </a:r>
            <a:r>
              <a:rPr lang="es-ES" dirty="0"/>
              <a:t>= 15 m².ha-1 </a:t>
            </a:r>
            <a:endParaRPr lang="es-AR" dirty="0"/>
          </a:p>
        </p:txBody>
      </p:sp>
      <p:sp>
        <p:nvSpPr>
          <p:cNvPr id="11" name="10 CuadroTexto"/>
          <p:cNvSpPr txBox="1"/>
          <p:nvPr/>
        </p:nvSpPr>
        <p:spPr>
          <a:xfrm>
            <a:off x="5774623" y="1268760"/>
            <a:ext cx="2109745" cy="369332"/>
          </a:xfrm>
          <a:prstGeom prst="rect">
            <a:avLst/>
          </a:prstGeom>
          <a:noFill/>
        </p:spPr>
        <p:txBody>
          <a:bodyPr wrap="none" rtlCol="0">
            <a:spAutoFit/>
          </a:bodyPr>
          <a:lstStyle/>
          <a:p>
            <a:r>
              <a:rPr lang="es-ES" dirty="0" smtClean="0"/>
              <a:t>Más de una rotación</a:t>
            </a:r>
            <a:endParaRPr lang="es-AR" dirty="0"/>
          </a:p>
        </p:txBody>
      </p:sp>
      <p:sp>
        <p:nvSpPr>
          <p:cNvPr id="2" name="1 Flecha derecha"/>
          <p:cNvSpPr/>
          <p:nvPr/>
        </p:nvSpPr>
        <p:spPr>
          <a:xfrm>
            <a:off x="4283968" y="1340768"/>
            <a:ext cx="792088"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 xmlns:p14="http://schemas.microsoft.com/office/powerpoint/2010/main" val="12911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599728"/>
          </a:xfrm>
        </p:spPr>
        <p:txBody>
          <a:bodyPr/>
          <a:lstStyle/>
          <a:p>
            <a:r>
              <a:rPr lang="es-AR" sz="2800" dirty="0" smtClean="0">
                <a:solidFill>
                  <a:schemeClr val="tx1"/>
                </a:solidFill>
              </a:rPr>
              <a:t>Métodos de retención</a:t>
            </a:r>
            <a:endParaRPr lang="es-ES" sz="2800" dirty="0">
              <a:solidFill>
                <a:schemeClr val="tx1"/>
              </a:solidFill>
            </a:endParaRPr>
          </a:p>
        </p:txBody>
      </p:sp>
      <p:pic>
        <p:nvPicPr>
          <p:cNvPr id="25602" name="Picture 2"/>
          <p:cNvPicPr>
            <a:picLocks noGrp="1" noChangeAspect="1" noChangeArrowheads="1"/>
          </p:cNvPicPr>
          <p:nvPr>
            <p:ph idx="1"/>
          </p:nvPr>
        </p:nvPicPr>
        <p:blipFill>
          <a:blip r:embed="rId2" cstate="print"/>
          <a:srcRect/>
          <a:stretch>
            <a:fillRect/>
          </a:stretch>
        </p:blipFill>
        <p:spPr bwMode="auto">
          <a:xfrm>
            <a:off x="539552" y="1074422"/>
            <a:ext cx="8100392" cy="57835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p:nvPr>
        </p:nvPicPr>
        <p:blipFill>
          <a:blip r:embed="rId2" cstate="print"/>
          <a:srcRect/>
          <a:stretch>
            <a:fillRect/>
          </a:stretch>
        </p:blipFill>
        <p:spPr>
          <a:xfrm>
            <a:off x="0" y="1916113"/>
            <a:ext cx="9144000" cy="3402012"/>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body" idx="1"/>
          </p:nvPr>
        </p:nvSpPr>
        <p:spPr>
          <a:xfrm>
            <a:off x="468313" y="1052513"/>
            <a:ext cx="8229600" cy="4114800"/>
          </a:xfrm>
        </p:spPr>
        <p:txBody>
          <a:bodyPr/>
          <a:lstStyle/>
          <a:p>
            <a:pPr eaLnBrk="1" hangingPunct="1">
              <a:defRPr/>
            </a:pPr>
            <a:r>
              <a:rPr lang="es-ES" sz="2800" dirty="0" smtClean="0"/>
              <a:t>La propuesta de estos métodos para bosques de </a:t>
            </a:r>
            <a:r>
              <a:rPr lang="es-ES" sz="2800" dirty="0" err="1" smtClean="0"/>
              <a:t>Nothofagus</a:t>
            </a:r>
            <a:r>
              <a:rPr lang="es-ES" sz="2800" dirty="0" smtClean="0"/>
              <a:t> combina un sistema de retención agregada y un sistema de retención dispersa, el cual consiste en dejar en forma permanente agregados de retención (bosquetes de bosque primario) de 60 m de diámetro (2800 m2, uno por hectárea) y árboles dispersos entre los agregados (15 m²/ha) que proveen semillas y protección a la regeneración.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044575" y="938213"/>
            <a:ext cx="7056438" cy="396875"/>
          </a:xfrm>
          <a:prstGeom prst="rect">
            <a:avLst/>
          </a:prstGeom>
          <a:noFill/>
          <a:ln w="9525">
            <a:noFill/>
            <a:miter lim="800000"/>
            <a:headEnd/>
            <a:tailEnd/>
          </a:ln>
        </p:spPr>
        <p:txBody>
          <a:bodyPr>
            <a:spAutoFit/>
          </a:bodyPr>
          <a:lstStyle/>
          <a:p>
            <a:pPr marL="357188" indent="-357188" algn="ctr" defTabSz="271463">
              <a:tabLst>
                <a:tab pos="0" algn="l"/>
              </a:tabLst>
            </a:pPr>
            <a:endParaRPr lang="es-ES" sz="2000">
              <a:latin typeface="Arial" charset="0"/>
            </a:endParaRPr>
          </a:p>
        </p:txBody>
      </p:sp>
      <p:sp>
        <p:nvSpPr>
          <p:cNvPr id="2052" name="Text Box 3"/>
          <p:cNvSpPr txBox="1">
            <a:spLocks noChangeArrowheads="1"/>
          </p:cNvSpPr>
          <p:nvPr/>
        </p:nvSpPr>
        <p:spPr bwMode="auto">
          <a:xfrm>
            <a:off x="0" y="404813"/>
            <a:ext cx="8964613" cy="412750"/>
          </a:xfrm>
          <a:prstGeom prst="rect">
            <a:avLst/>
          </a:prstGeom>
          <a:noFill/>
          <a:ln w="9525">
            <a:noFill/>
            <a:miter lim="800000"/>
            <a:headEnd/>
            <a:tailEnd/>
          </a:ln>
        </p:spPr>
        <p:txBody>
          <a:bodyPr>
            <a:spAutoFit/>
          </a:bodyPr>
          <a:lstStyle/>
          <a:p>
            <a:pPr marL="342900" indent="-342900" algn="ctr" eaLnBrk="0" hangingPunct="0"/>
            <a:r>
              <a:rPr lang="es-ES_tradnl" sz="2100" b="1">
                <a:solidFill>
                  <a:schemeClr val="tx2"/>
                </a:solidFill>
                <a:latin typeface="Arial" charset="0"/>
                <a:cs typeface="Arial" charset="0"/>
              </a:rPr>
              <a:t>Resultados volumen</a:t>
            </a:r>
            <a:endParaRPr lang="es-ES" sz="2100" b="1">
              <a:solidFill>
                <a:schemeClr val="tx2"/>
              </a:solidFill>
              <a:latin typeface="Arial" charset="0"/>
              <a:cs typeface="Arial" charset="0"/>
            </a:endParaRPr>
          </a:p>
        </p:txBody>
      </p:sp>
      <p:sp>
        <p:nvSpPr>
          <p:cNvPr id="2053" name="Rectangle 16"/>
          <p:cNvSpPr>
            <a:spLocks noChangeArrowheads="1"/>
          </p:cNvSpPr>
          <p:nvPr/>
        </p:nvSpPr>
        <p:spPr bwMode="auto">
          <a:xfrm>
            <a:off x="1258888" y="1052513"/>
            <a:ext cx="6786562" cy="584200"/>
          </a:xfrm>
          <a:prstGeom prst="rect">
            <a:avLst/>
          </a:prstGeom>
          <a:noFill/>
          <a:ln w="9525">
            <a:noFill/>
            <a:miter lim="800000"/>
            <a:headEnd/>
            <a:tailEnd/>
          </a:ln>
        </p:spPr>
        <p:txBody>
          <a:bodyPr anchor="ctr">
            <a:spAutoFit/>
          </a:bodyPr>
          <a:lstStyle/>
          <a:p>
            <a:pPr algn="ctr"/>
            <a:r>
              <a:rPr lang="es-ES" sz="1600" b="1">
                <a:latin typeface="Arial" charset="0"/>
              </a:rPr>
              <a:t>Volumen total con corteza (m</a:t>
            </a:r>
            <a:r>
              <a:rPr lang="es-ES" sz="1600" b="1" baseline="30000">
                <a:latin typeface="Arial" charset="0"/>
              </a:rPr>
              <a:t>3</a:t>
            </a:r>
            <a:r>
              <a:rPr lang="es-ES" sz="1600" b="1">
                <a:latin typeface="Arial" charset="0"/>
              </a:rPr>
              <a:t>/ha) por clase diamétrica para los distintos estratos de la Región Bosque Andino Patagónico</a:t>
            </a:r>
          </a:p>
        </p:txBody>
      </p:sp>
      <p:graphicFrame>
        <p:nvGraphicFramePr>
          <p:cNvPr id="2050" name="Object 17"/>
          <p:cNvGraphicFramePr>
            <a:graphicFrameLocks noChangeAspect="1"/>
          </p:cNvGraphicFramePr>
          <p:nvPr/>
        </p:nvGraphicFramePr>
        <p:xfrm>
          <a:off x="611188" y="1795463"/>
          <a:ext cx="8208962" cy="5062537"/>
        </p:xfrm>
        <a:graphic>
          <a:graphicData uri="http://schemas.openxmlformats.org/presentationml/2006/ole">
            <p:oleObj spid="_x0000_s2050" name="Hoja de cálculo" r:id="rId4" imgW="5771388" imgH="3563112" progId="Excel.Sheet.8">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defRPr/>
            </a:pPr>
            <a:r>
              <a:rPr lang="es-ES" sz="3200" smtClean="0"/>
              <a:t>Bibliografía</a:t>
            </a:r>
          </a:p>
        </p:txBody>
      </p:sp>
      <p:sp>
        <p:nvSpPr>
          <p:cNvPr id="315395" name="Rectangle 3"/>
          <p:cNvSpPr>
            <a:spLocks noGrp="1" noChangeArrowheads="1"/>
          </p:cNvSpPr>
          <p:nvPr>
            <p:ph type="body" idx="1"/>
          </p:nvPr>
        </p:nvSpPr>
        <p:spPr/>
        <p:txBody>
          <a:bodyPr/>
          <a:lstStyle/>
          <a:p>
            <a:pPr algn="just" eaLnBrk="1" hangingPunct="1">
              <a:lnSpc>
                <a:spcPct val="90000"/>
              </a:lnSpc>
              <a:buFont typeface="Wingdings" pitchFamily="2" charset="2"/>
              <a:buNone/>
              <a:defRPr/>
            </a:pPr>
            <a:endParaRPr lang="en-GB" sz="2000" smtClean="0"/>
          </a:p>
          <a:p>
            <a:pPr algn="just" eaLnBrk="1" hangingPunct="1">
              <a:lnSpc>
                <a:spcPct val="90000"/>
              </a:lnSpc>
              <a:defRPr/>
            </a:pPr>
            <a:r>
              <a:rPr lang="es-ES" sz="2000" smtClean="0"/>
              <a:t>Chauchard, L  2008. Manual para las buenas prácticas forestales en bosques nativos de norpatagonia. 250 pp.</a:t>
            </a:r>
          </a:p>
          <a:p>
            <a:pPr algn="just" eaLnBrk="1" hangingPunct="1">
              <a:lnSpc>
                <a:spcPct val="90000"/>
              </a:lnSpc>
              <a:buFont typeface="Wingdings" pitchFamily="2" charset="2"/>
              <a:buNone/>
              <a:defRPr/>
            </a:pPr>
            <a:endParaRPr lang="en-GB" sz="2000" smtClean="0"/>
          </a:p>
          <a:p>
            <a:pPr algn="just" eaLnBrk="1" hangingPunct="1">
              <a:lnSpc>
                <a:spcPct val="90000"/>
              </a:lnSpc>
              <a:defRPr/>
            </a:pPr>
            <a:r>
              <a:rPr lang="en-GB" sz="2000" smtClean="0"/>
              <a:t>Franklin JF and Kohm KA. 1997. Creating a forestry for the 21st Century. The Science of Ecosystem Management. Island Press, Washington, DC. 475 pp. </a:t>
            </a:r>
          </a:p>
          <a:p>
            <a:pPr algn="just" eaLnBrk="1" hangingPunct="1">
              <a:lnSpc>
                <a:spcPct val="90000"/>
              </a:lnSpc>
              <a:defRPr/>
            </a:pPr>
            <a:endParaRPr lang="es-ES" sz="2000" smtClean="0"/>
          </a:p>
          <a:p>
            <a:pPr eaLnBrk="1" hangingPunct="1">
              <a:lnSpc>
                <a:spcPct val="90000"/>
              </a:lnSpc>
              <a:defRPr/>
            </a:pPr>
            <a:r>
              <a:rPr lang="es-ES" sz="2000" smtClean="0"/>
              <a:t>Ecología y Manejo de los Bosques de Argentina.2004 </a:t>
            </a:r>
            <a:r>
              <a:rPr lang="es-ES" sz="2000" smtClean="0">
                <a:hlinkClick r:id="rId2"/>
              </a:rPr>
              <a:t>http://sedici.unlp.edu.ar/search/request.php?id_document=ARG-UNLP-EBook-0000000006&amp;request=request</a:t>
            </a:r>
            <a:endParaRPr lang="en-US" sz="2000" smtClean="0"/>
          </a:p>
          <a:p>
            <a:pPr eaLnBrk="1" hangingPunct="1">
              <a:lnSpc>
                <a:spcPct val="90000"/>
              </a:lnSpc>
              <a:defRPr/>
            </a:pPr>
            <a:endParaRPr lang="en-US" sz="20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body" idx="1"/>
          </p:nvPr>
        </p:nvSpPr>
        <p:spPr>
          <a:xfrm>
            <a:off x="0" y="2204864"/>
            <a:ext cx="9144000" cy="3816077"/>
          </a:xfrm>
        </p:spPr>
        <p:txBody>
          <a:bodyPr/>
          <a:lstStyle/>
          <a:p>
            <a:pPr eaLnBrk="1" hangingPunct="1">
              <a:lnSpc>
                <a:spcPct val="90000"/>
              </a:lnSpc>
              <a:defRPr/>
            </a:pPr>
            <a:r>
              <a:rPr lang="es-ES" sz="2400" dirty="0" smtClean="0"/>
              <a:t>Producción de madera para aserrado. Otras piezas de troncos y ramas, que por su diámetro, forma o longitud no resultan aptas para el aserrado, son utilizadas para postes, tirantes. En menor medida para la fabricación de artesanías. </a:t>
            </a:r>
          </a:p>
          <a:p>
            <a:pPr eaLnBrk="1" hangingPunct="1">
              <a:lnSpc>
                <a:spcPct val="90000"/>
              </a:lnSpc>
              <a:buFont typeface="Wingdings" pitchFamily="2" charset="2"/>
              <a:buNone/>
              <a:defRPr/>
            </a:pPr>
            <a:endParaRPr lang="es-ES" sz="2400" dirty="0" smtClean="0"/>
          </a:p>
          <a:p>
            <a:pPr eaLnBrk="1" hangingPunct="1">
              <a:lnSpc>
                <a:spcPct val="90000"/>
              </a:lnSpc>
              <a:buFont typeface="Wingdings" pitchFamily="2" charset="2"/>
              <a:buNone/>
              <a:defRPr/>
            </a:pPr>
            <a:endParaRPr lang="es-ES" sz="2400" dirty="0" smtClean="0"/>
          </a:p>
          <a:p>
            <a:pPr eaLnBrk="1" hangingPunct="1">
              <a:lnSpc>
                <a:spcPct val="90000"/>
              </a:lnSpc>
              <a:defRPr/>
            </a:pPr>
            <a:r>
              <a:rPr lang="es-ES" sz="2400" dirty="0" smtClean="0"/>
              <a:t>Las maderas de raulí, roble pellín, </a:t>
            </a:r>
            <a:r>
              <a:rPr lang="es-ES" sz="2400" dirty="0" err="1" smtClean="0"/>
              <a:t>lenga</a:t>
            </a:r>
            <a:r>
              <a:rPr lang="es-ES" sz="2400" dirty="0" smtClean="0"/>
              <a:t> o ciprés son altamente apreciadas para su utilización en productos aserrados, mientras que la madera de ñire es utilizada principalmente para leña. </a:t>
            </a:r>
          </a:p>
        </p:txBody>
      </p:sp>
      <p:sp>
        <p:nvSpPr>
          <p:cNvPr id="3" name="Rectangle 2"/>
          <p:cNvSpPr>
            <a:spLocks noGrp="1" noChangeArrowheads="1"/>
          </p:cNvSpPr>
          <p:nvPr>
            <p:ph type="title"/>
          </p:nvPr>
        </p:nvSpPr>
        <p:spPr>
          <a:xfrm>
            <a:off x="457200" y="381000"/>
            <a:ext cx="8229600" cy="1371600"/>
          </a:xfrm>
        </p:spPr>
        <p:txBody>
          <a:bodyPr/>
          <a:lstStyle/>
          <a:p>
            <a:pPr eaLnBrk="1" hangingPunct="1">
              <a:defRPr/>
            </a:pPr>
            <a:r>
              <a:rPr lang="es-ES" dirty="0" smtClean="0"/>
              <a:t>Producción y destinos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1143000"/>
            <a:ext cx="9144000" cy="3352800"/>
          </a:xfrm>
          <a:prstGeom prst="rect">
            <a:avLst/>
          </a:prstGeom>
          <a:noFill/>
          <a:ln w="9525">
            <a:noFill/>
            <a:miter lim="800000"/>
            <a:headEnd/>
            <a:tailEnd/>
          </a:ln>
        </p:spPr>
      </p:pic>
      <p:sp>
        <p:nvSpPr>
          <p:cNvPr id="12291" name="Text Box 3"/>
          <p:cNvSpPr txBox="1">
            <a:spLocks noChangeArrowheads="1"/>
          </p:cNvSpPr>
          <p:nvPr/>
        </p:nvSpPr>
        <p:spPr bwMode="auto">
          <a:xfrm>
            <a:off x="517525" y="152400"/>
            <a:ext cx="4800600" cy="457200"/>
          </a:xfrm>
          <a:prstGeom prst="rect">
            <a:avLst/>
          </a:prstGeom>
          <a:noFill/>
          <a:ln w="9525">
            <a:noFill/>
            <a:miter lim="800000"/>
            <a:headEnd/>
            <a:tailEnd/>
          </a:ln>
        </p:spPr>
        <p:txBody>
          <a:bodyPr wrap="none">
            <a:spAutoFit/>
          </a:bodyPr>
          <a:lstStyle/>
          <a:p>
            <a:r>
              <a:rPr lang="es-ES" sz="2400" b="1"/>
              <a:t>Producción del bosque nativo:</a:t>
            </a:r>
          </a:p>
        </p:txBody>
      </p:sp>
      <p:sp>
        <p:nvSpPr>
          <p:cNvPr id="324612" name="Oval 4"/>
          <p:cNvSpPr>
            <a:spLocks noChangeArrowheads="1"/>
          </p:cNvSpPr>
          <p:nvPr/>
        </p:nvSpPr>
        <p:spPr bwMode="auto">
          <a:xfrm>
            <a:off x="2051050" y="3068638"/>
            <a:ext cx="576263" cy="431800"/>
          </a:xfrm>
          <a:prstGeom prst="ellipse">
            <a:avLst/>
          </a:prstGeom>
          <a:noFill/>
          <a:ln w="38100">
            <a:solidFill>
              <a:srgbClr val="FF0000"/>
            </a:solidFill>
            <a:round/>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4612"/>
                                        </p:tgtEl>
                                        <p:attrNameLst>
                                          <p:attrName>style.visibility</p:attrName>
                                        </p:attrNameLst>
                                      </p:cBhvr>
                                      <p:to>
                                        <p:strVal val="visible"/>
                                      </p:to>
                                    </p:set>
                                    <p:animEffect transition="in" filter="dissolve">
                                      <p:cBhvr>
                                        <p:cTn id="7" dur="500"/>
                                        <p:tgtEl>
                                          <p:spTgt spid="32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1052513"/>
            <a:ext cx="9144000" cy="0"/>
          </a:xfrm>
          <a:prstGeom prst="rect">
            <a:avLst/>
          </a:prstGeom>
          <a:noFill/>
          <a:ln w="9525">
            <a:noFill/>
            <a:miter lim="800000"/>
            <a:headEnd/>
            <a:tailEnd/>
          </a:ln>
        </p:spPr>
        <p:txBody>
          <a:bodyPr wrap="none" anchor="ctr">
            <a:spAutoFit/>
          </a:bodyPr>
          <a:lstStyle/>
          <a:p>
            <a:endParaRPr lang="es-ES"/>
          </a:p>
        </p:txBody>
      </p:sp>
      <p:pic>
        <p:nvPicPr>
          <p:cNvPr id="308227" name="Picture 3"/>
          <p:cNvPicPr>
            <a:picLocks noChangeAspect="1" noChangeArrowheads="1"/>
          </p:cNvPicPr>
          <p:nvPr/>
        </p:nvPicPr>
        <p:blipFill>
          <a:blip r:embed="rId2" cstate="print"/>
          <a:srcRect/>
          <a:stretch>
            <a:fillRect/>
          </a:stretch>
        </p:blipFill>
        <p:spPr bwMode="auto">
          <a:xfrm>
            <a:off x="1208088" y="0"/>
            <a:ext cx="653256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8227"/>
                                        </p:tgtEl>
                                        <p:attrNameLst>
                                          <p:attrName>style.visibility</p:attrName>
                                        </p:attrNameLst>
                                      </p:cBhvr>
                                      <p:to>
                                        <p:strVal val="visible"/>
                                      </p:to>
                                    </p:set>
                                    <p:animEffect transition="in" filter="dissolve">
                                      <p:cBhvr>
                                        <p:cTn id="7" dur="500"/>
                                        <p:tgtEl>
                                          <p:spTgt spid="308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cstate="print"/>
          <a:srcRect/>
          <a:stretch>
            <a:fillRect/>
          </a:stretch>
        </p:blipFill>
        <p:spPr>
          <a:xfrm>
            <a:off x="0" y="1341438"/>
            <a:ext cx="9144000" cy="39878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xtura">
  <a:themeElements>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a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a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a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a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a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a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a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a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6998</TotalTime>
  <Words>1343</Words>
  <Application>Microsoft Office PowerPoint</Application>
  <PresentationFormat>Presentación en pantalla (4:3)</PresentationFormat>
  <Paragraphs>133</Paragraphs>
  <Slides>50</Slides>
  <Notes>4</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50</vt:i4>
      </vt:variant>
    </vt:vector>
  </HeadingPairs>
  <TitlesOfParts>
    <vt:vector size="53" baseType="lpstr">
      <vt:lpstr>Textura</vt:lpstr>
      <vt:lpstr>Gráfico</vt:lpstr>
      <vt:lpstr>Hoja de cálculo</vt:lpstr>
      <vt:lpstr>Diapositiva 1</vt:lpstr>
      <vt:lpstr>Diapositiva 2</vt:lpstr>
      <vt:lpstr>Diapositiva 3</vt:lpstr>
      <vt:lpstr>Diapositiva 4</vt:lpstr>
      <vt:lpstr>Diapositiva 5</vt:lpstr>
      <vt:lpstr>Producción y destinos</vt:lpstr>
      <vt:lpstr>Diapositiva 7</vt:lpstr>
      <vt:lpstr>Diapositiva 8</vt:lpstr>
      <vt:lpstr>Diapositiva 9</vt:lpstr>
      <vt:lpstr> Sistema silvícola Cortas sucesivas de protección</vt:lpstr>
      <vt:lpstr>Sistemas silvícolas aplicados en bosques de Nothofagus y Austrocedrus</vt:lpstr>
      <vt:lpstr>Diapositiva 12</vt:lpstr>
      <vt:lpstr>Diapositiva 13</vt:lpstr>
      <vt:lpstr>Método de aclareos sucesivos</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Algunas  propuestas de tratamientos intermedios</vt:lpstr>
      <vt:lpstr>Diapositiva 27</vt:lpstr>
      <vt:lpstr>Diapositiva 28</vt:lpstr>
      <vt:lpstr>Diapositiva 29</vt:lpstr>
      <vt:lpstr>Otras propuestas</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Métodos de retención</vt:lpstr>
      <vt:lpstr>Diapositiva 48</vt:lpstr>
      <vt:lpstr>Diapositiva 49</vt:lpstr>
      <vt:lpstr>Bibliografía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creator>m</dc:creator>
  <cp:lastModifiedBy>Juan</cp:lastModifiedBy>
  <cp:revision>377</cp:revision>
  <dcterms:created xsi:type="dcterms:W3CDTF">2002-09-14T15:55:28Z</dcterms:created>
  <dcterms:modified xsi:type="dcterms:W3CDTF">2019-10-30T14:29:13Z</dcterms:modified>
</cp:coreProperties>
</file>