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24"/>
  </p:notesMasterIdLst>
  <p:sldIdLst>
    <p:sldId id="262" r:id="rId2"/>
    <p:sldId id="263" r:id="rId3"/>
    <p:sldId id="267" r:id="rId4"/>
    <p:sldId id="265" r:id="rId5"/>
    <p:sldId id="280" r:id="rId6"/>
    <p:sldId id="281" r:id="rId7"/>
    <p:sldId id="261" r:id="rId8"/>
    <p:sldId id="264" r:id="rId9"/>
    <p:sldId id="268" r:id="rId10"/>
    <p:sldId id="269" r:id="rId11"/>
    <p:sldId id="283" r:id="rId12"/>
    <p:sldId id="270" r:id="rId13"/>
    <p:sldId id="271" r:id="rId14"/>
    <p:sldId id="274" r:id="rId15"/>
    <p:sldId id="275" r:id="rId16"/>
    <p:sldId id="277" r:id="rId17"/>
    <p:sldId id="272" r:id="rId18"/>
    <p:sldId id="257" r:id="rId19"/>
    <p:sldId id="278" r:id="rId20"/>
    <p:sldId id="282" r:id="rId21"/>
    <p:sldId id="259" r:id="rId22"/>
    <p:sldId id="279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" initials="A" lastIdx="0" clrIdx="0">
    <p:extLst>
      <p:ext uri="{19B8F6BF-5375-455C-9EA6-DF929625EA0E}">
        <p15:presenceInfo xmlns:p15="http://schemas.microsoft.com/office/powerpoint/2012/main" xmlns="" userId="A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-1080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75B19-30D5-4386-B19B-A28D994742E0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6FD1F-D6A1-4BC8-A7FF-9B33DCB70A8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7935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A6C-CFA0-4419-A1DF-E4632B929715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391A690-E3C1-441A-88E4-A2B8F858DC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341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A6C-CFA0-4419-A1DF-E4632B929715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91A690-E3C1-441A-88E4-A2B8F858DC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8299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A6C-CFA0-4419-A1DF-E4632B929715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91A690-E3C1-441A-88E4-A2B8F858DCB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261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A6C-CFA0-4419-A1DF-E4632B929715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91A690-E3C1-441A-88E4-A2B8F858DC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53980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A6C-CFA0-4419-A1DF-E4632B929715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91A690-E3C1-441A-88E4-A2B8F858DCB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9327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A6C-CFA0-4419-A1DF-E4632B929715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91A690-E3C1-441A-88E4-A2B8F858DC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58071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A6C-CFA0-4419-A1DF-E4632B929715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690-E3C1-441A-88E4-A2B8F858DC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4987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A6C-CFA0-4419-A1DF-E4632B929715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690-E3C1-441A-88E4-A2B8F858DC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0367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A6C-CFA0-4419-A1DF-E4632B929715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690-E3C1-441A-88E4-A2B8F858DC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7140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A6C-CFA0-4419-A1DF-E4632B929715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91A690-E3C1-441A-88E4-A2B8F858DC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995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A6C-CFA0-4419-A1DF-E4632B929715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91A690-E3C1-441A-88E4-A2B8F858DC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9355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A6C-CFA0-4419-A1DF-E4632B929715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91A690-E3C1-441A-88E4-A2B8F858DC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8695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A6C-CFA0-4419-A1DF-E4632B929715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690-E3C1-441A-88E4-A2B8F858DC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5606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A6C-CFA0-4419-A1DF-E4632B929715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690-E3C1-441A-88E4-A2B8F858DC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7545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A6C-CFA0-4419-A1DF-E4632B929715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690-E3C1-441A-88E4-A2B8F858DC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8583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CA6C-CFA0-4419-A1DF-E4632B929715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91A690-E3C1-441A-88E4-A2B8F858DC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3454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DCA6C-CFA0-4419-A1DF-E4632B929715}" type="datetimeFigureOut">
              <a:rPr lang="es-ES" smtClean="0"/>
              <a:pPr/>
              <a:t>28/04/2020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91A690-E3C1-441A-88E4-A2B8F858DC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758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68833" y="956391"/>
            <a:ext cx="940405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u="sng" dirty="0" smtClean="0">
                <a:solidFill>
                  <a:srgbClr val="FF0000"/>
                </a:solidFill>
              </a:rPr>
              <a:t>Trabajo Práctico:</a:t>
            </a:r>
          </a:p>
          <a:p>
            <a:pPr algn="ctr"/>
            <a:endParaRPr lang="es-ES" sz="3200" b="1" dirty="0" smtClean="0">
              <a:solidFill>
                <a:srgbClr val="FF0000"/>
              </a:solidFill>
            </a:endParaRPr>
          </a:p>
          <a:p>
            <a:pPr algn="ctr"/>
            <a:endParaRPr lang="es-ES" sz="3200" b="1" dirty="0">
              <a:solidFill>
                <a:srgbClr val="FF0000"/>
              </a:solidFill>
            </a:endParaRPr>
          </a:p>
          <a:p>
            <a:pPr algn="ctr"/>
            <a:endParaRPr lang="es-ES" sz="3200" b="1" dirty="0">
              <a:solidFill>
                <a:srgbClr val="FF0000"/>
              </a:solidFill>
            </a:endParaRPr>
          </a:p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Promoción del crecimiento en plantas de arvejas enanas</a:t>
            </a:r>
          </a:p>
          <a:p>
            <a:pPr algn="ctr"/>
            <a:r>
              <a:rPr lang="es-ES" sz="3200" b="1" dirty="0">
                <a:solidFill>
                  <a:srgbClr val="FF0000"/>
                </a:solidFill>
              </a:rPr>
              <a:t>m</a:t>
            </a:r>
            <a:r>
              <a:rPr lang="es-ES" sz="3200" b="1" dirty="0" smtClean="0">
                <a:solidFill>
                  <a:srgbClr val="FF0000"/>
                </a:solidFill>
              </a:rPr>
              <a:t>ediante la aplicación de AG3</a:t>
            </a:r>
            <a:endParaRPr lang="es-E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27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62545" y="124701"/>
            <a:ext cx="101878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/>
              <a:t>Metodología:</a:t>
            </a:r>
          </a:p>
          <a:p>
            <a:endParaRPr lang="es-ES" dirty="0"/>
          </a:p>
          <a:p>
            <a:endParaRPr lang="es-ES" dirty="0" smtClean="0"/>
          </a:p>
          <a:p>
            <a:pPr algn="just"/>
            <a:r>
              <a:rPr lang="es-ES" sz="2800" dirty="0" smtClean="0"/>
              <a:t>Se cultivarán plantas de arvejas enanas en vasos plásticos rellenos con tierra negra.</a:t>
            </a:r>
          </a:p>
          <a:p>
            <a:pPr algn="just"/>
            <a:r>
              <a:rPr lang="es-ES" sz="2800" dirty="0" smtClean="0"/>
              <a:t>Se mantendrán en invernáculo con riego frecuente a temperatura e </a:t>
            </a:r>
            <a:r>
              <a:rPr lang="es-ES" sz="2800" dirty="0" err="1" smtClean="0"/>
              <a:t>irradiancia</a:t>
            </a:r>
            <a:r>
              <a:rPr lang="es-ES" sz="2800" dirty="0" smtClean="0"/>
              <a:t> natural. </a:t>
            </a:r>
          </a:p>
          <a:p>
            <a:pPr algn="just"/>
            <a:endParaRPr lang="es-ES" sz="2800" dirty="0"/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Se prepararán soluciones de ácido </a:t>
            </a:r>
            <a:r>
              <a:rPr lang="es-ES" sz="2800" dirty="0" err="1" smtClean="0"/>
              <a:t>giberélico</a:t>
            </a:r>
            <a:r>
              <a:rPr lang="es-ES" sz="2800" dirty="0" smtClean="0"/>
              <a:t> (AG</a:t>
            </a:r>
            <a:r>
              <a:rPr lang="es-ES" sz="2800" baseline="-25000" dirty="0" smtClean="0"/>
              <a:t>3</a:t>
            </a:r>
            <a:r>
              <a:rPr lang="es-ES" sz="2800" dirty="0" smtClean="0"/>
              <a:t>) de diferentes concentraciones a partir de una solución madre de 500 ppm.</a:t>
            </a:r>
          </a:p>
          <a:p>
            <a:pPr algn="just"/>
            <a:r>
              <a:rPr lang="es-ES" sz="2800" b="1" u="sng" dirty="0" smtClean="0"/>
              <a:t>Producto comercial utilizado</a:t>
            </a:r>
            <a:r>
              <a:rPr lang="es-ES" sz="2800" dirty="0" smtClean="0"/>
              <a:t>:  </a:t>
            </a:r>
            <a:r>
              <a:rPr lang="es-ES" sz="2800" dirty="0" err="1" smtClean="0"/>
              <a:t>ProGibb</a:t>
            </a:r>
            <a:endParaRPr lang="es-ES" sz="2800" dirty="0"/>
          </a:p>
        </p:txBody>
      </p:sp>
      <p:pic>
        <p:nvPicPr>
          <p:cNvPr id="1026" name="Picture 2" descr="Progibb 10 Sp,regulador De Crecimiento Polvo Soluble - Bs. 500.000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3898" y="4738251"/>
            <a:ext cx="1493883" cy="18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795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42655" y="1219199"/>
            <a:ext cx="101415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Mediante el uso de la fórmula de dilución simple se preparan las diferentes concentraciones de AG</a:t>
            </a:r>
            <a:r>
              <a:rPr lang="es-ES" sz="2800" b="1" baseline="-25000" dirty="0" smtClean="0"/>
              <a:t>3</a:t>
            </a:r>
            <a:r>
              <a:rPr lang="es-ES" sz="2800" b="1" dirty="0" smtClean="0"/>
              <a:t> </a:t>
            </a:r>
          </a:p>
          <a:p>
            <a:endParaRPr lang="es-ES" sz="2800" b="1" dirty="0"/>
          </a:p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V1.C1 = V2.C2</a:t>
            </a:r>
          </a:p>
          <a:p>
            <a:endParaRPr lang="es-ES" sz="2800" b="1" dirty="0"/>
          </a:p>
          <a:p>
            <a:endParaRPr lang="es-ES" sz="2800" b="1" dirty="0" smtClean="0"/>
          </a:p>
          <a:p>
            <a:r>
              <a:rPr lang="es-ES" sz="2800" b="1" dirty="0" smtClean="0"/>
              <a:t>A partir de la Solución madre AG</a:t>
            </a:r>
            <a:r>
              <a:rPr lang="es-ES" sz="2800" b="1" baseline="-25000" dirty="0" smtClean="0"/>
              <a:t>3</a:t>
            </a:r>
            <a:r>
              <a:rPr lang="es-ES" sz="2800" b="1" dirty="0" smtClean="0"/>
              <a:t>: 500 ppm </a:t>
            </a:r>
            <a:endParaRPr lang="es-ES" sz="2800" b="1" dirty="0"/>
          </a:p>
          <a:p>
            <a:r>
              <a:rPr lang="es-ES" sz="2800" b="1" dirty="0" smtClean="0"/>
              <a:t>Se requiere pipetas, agua destilada y frascos rotulados</a:t>
            </a:r>
          </a:p>
          <a:p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1981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07128" y="318646"/>
            <a:ext cx="10113817" cy="669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Las dosis de AG</a:t>
            </a:r>
            <a:r>
              <a:rPr lang="es-ES" sz="2800" b="1" baseline="-25000" dirty="0" smtClean="0"/>
              <a:t>3</a:t>
            </a:r>
            <a:r>
              <a:rPr lang="es-ES" sz="2800" b="1" dirty="0" smtClean="0"/>
              <a:t> a aplicar corresponderán a los siguientes tratamientos (T):</a:t>
            </a:r>
          </a:p>
          <a:p>
            <a:pPr algn="just"/>
            <a:endParaRPr lang="es-ES" sz="2800" b="1" dirty="0" smtClean="0"/>
          </a:p>
          <a:p>
            <a:pPr algn="just"/>
            <a:r>
              <a:rPr lang="es-ES" sz="2800" b="1" dirty="0" smtClean="0"/>
              <a:t>T1: Testigo (agua)</a:t>
            </a:r>
            <a:endParaRPr lang="es-ES" sz="2800" b="1" dirty="0"/>
          </a:p>
          <a:p>
            <a:pPr algn="just"/>
            <a:r>
              <a:rPr lang="es-ES" sz="2800" b="1" dirty="0" smtClean="0"/>
              <a:t>T2: Dosis 0,1 ppm AG</a:t>
            </a:r>
            <a:r>
              <a:rPr lang="es-ES" sz="2800" b="1" baseline="-25000" dirty="0" smtClean="0"/>
              <a:t>3</a:t>
            </a:r>
          </a:p>
          <a:p>
            <a:pPr algn="just"/>
            <a:r>
              <a:rPr lang="es-ES" sz="2800" b="1" dirty="0" smtClean="0"/>
              <a:t>T3: Dosis 1 ppm AG</a:t>
            </a:r>
            <a:r>
              <a:rPr lang="es-ES" sz="2800" b="1" baseline="-25000" dirty="0" smtClean="0"/>
              <a:t>3</a:t>
            </a:r>
            <a:endParaRPr lang="es-ES" sz="2800" b="1" dirty="0" smtClean="0"/>
          </a:p>
          <a:p>
            <a:pPr algn="just"/>
            <a:r>
              <a:rPr lang="es-ES" sz="2800" b="1" dirty="0" smtClean="0"/>
              <a:t>T4: Dosis 10 ppm AG</a:t>
            </a:r>
            <a:r>
              <a:rPr lang="es-ES" sz="2800" b="1" baseline="-25000" dirty="0" smtClean="0"/>
              <a:t>3</a:t>
            </a:r>
            <a:endParaRPr lang="es-ES" sz="2800" b="1" dirty="0" smtClean="0"/>
          </a:p>
          <a:p>
            <a:pPr algn="just"/>
            <a:r>
              <a:rPr lang="es-ES" sz="2800" b="1" dirty="0" smtClean="0"/>
              <a:t>T5: Dosis 100 ppm AG</a:t>
            </a:r>
            <a:r>
              <a:rPr lang="es-ES" sz="2800" b="1" baseline="-25000" dirty="0" smtClean="0"/>
              <a:t>3</a:t>
            </a:r>
            <a:endParaRPr lang="es-ES" sz="2800" b="1" dirty="0" smtClean="0"/>
          </a:p>
          <a:p>
            <a:pPr algn="just"/>
            <a:r>
              <a:rPr lang="es-ES" sz="2800" b="1" dirty="0" smtClean="0"/>
              <a:t>T6: Dosis 500 ppm AG</a:t>
            </a:r>
            <a:r>
              <a:rPr lang="es-ES" sz="2800" b="1" baseline="-25000" dirty="0" smtClean="0"/>
              <a:t>3</a:t>
            </a:r>
          </a:p>
          <a:p>
            <a:pPr algn="just"/>
            <a:endParaRPr lang="es-ES" sz="2800" b="1" baseline="-25000" dirty="0"/>
          </a:p>
          <a:p>
            <a:pPr algn="just"/>
            <a:endParaRPr lang="es-ES" sz="2800" b="1" baseline="-25000" dirty="0" smtClean="0"/>
          </a:p>
          <a:p>
            <a:pPr algn="just"/>
            <a:r>
              <a:rPr lang="es-ES" sz="2800" dirty="0" smtClean="0"/>
              <a:t>Cuando las plantas tienen aproximadamente 30 días de edad se les aplica con hisopo las dosis mencionadas anteriormente en la </a:t>
            </a:r>
            <a:r>
              <a:rPr lang="es-ES" sz="2800" u="sng" dirty="0" smtClean="0"/>
              <a:t>superficie foliar</a:t>
            </a:r>
            <a:r>
              <a:rPr lang="es-ES" sz="2800" dirty="0" smtClean="0"/>
              <a:t> y se rotulan las macetas. </a:t>
            </a:r>
          </a:p>
          <a:p>
            <a:pPr algn="just"/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637905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5526" y="942109"/>
            <a:ext cx="1167021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FF0000"/>
                </a:solidFill>
              </a:rPr>
              <a:t>Importante:</a:t>
            </a:r>
          </a:p>
          <a:p>
            <a:r>
              <a:rPr lang="es-ES" sz="2400" b="1" u="sng" dirty="0" smtClean="0">
                <a:solidFill>
                  <a:srgbClr val="FF0000"/>
                </a:solidFill>
              </a:rPr>
              <a:t>Se debe registrar</a:t>
            </a:r>
            <a:r>
              <a:rPr lang="es-ES" sz="2400" b="1" dirty="0" smtClean="0">
                <a:solidFill>
                  <a:srgbClr val="FF0000"/>
                </a:solidFill>
              </a:rPr>
              <a:t>: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- la altura inicial,</a:t>
            </a:r>
          </a:p>
          <a:p>
            <a:r>
              <a:rPr lang="es-ES" sz="2400" b="1" dirty="0" smtClean="0"/>
              <a:t>- el número de nudos de cada planta y </a:t>
            </a:r>
          </a:p>
          <a:p>
            <a:r>
              <a:rPr lang="es-ES" sz="2400" b="1" dirty="0" smtClean="0"/>
              <a:t>- la fecha de aplicación (día 0).</a:t>
            </a:r>
          </a:p>
          <a:p>
            <a:pPr marL="285750" indent="-285750">
              <a:buFontTx/>
              <a:buChar char="-"/>
            </a:pPr>
            <a:endParaRPr lang="es-ES" sz="2400" b="1" dirty="0"/>
          </a:p>
          <a:p>
            <a:pPr marL="285750" indent="-285750">
              <a:buFontTx/>
              <a:buChar char="-"/>
            </a:pPr>
            <a:endParaRPr lang="es-ES" sz="2400" b="1" dirty="0" smtClean="0"/>
          </a:p>
          <a:p>
            <a:pPr marL="285750" indent="-285750">
              <a:buFontTx/>
              <a:buChar char="-"/>
            </a:pPr>
            <a:endParaRPr lang="es-ES" sz="2400" b="1" dirty="0" smtClean="0"/>
          </a:p>
          <a:p>
            <a:pPr marL="285750" indent="-285750">
              <a:buFontTx/>
              <a:buChar char="-"/>
            </a:pPr>
            <a:r>
              <a:rPr lang="es-ES" sz="2400" b="1" dirty="0" smtClean="0"/>
              <a:t>Semanalmente se registrarán los parámetros mencionados y se volcarán en una tabla como se muestra a continuación:</a:t>
            </a:r>
          </a:p>
          <a:p>
            <a:pPr marL="285750" indent="-285750">
              <a:buFontTx/>
              <a:buChar char="-"/>
            </a:pP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44843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7634027"/>
              </p:ext>
            </p:extLst>
          </p:nvPr>
        </p:nvGraphicFramePr>
        <p:xfrm>
          <a:off x="2032000" y="719666"/>
          <a:ext cx="9605818" cy="438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1964">
                  <a:extLst>
                    <a:ext uri="{9D8B030D-6E8A-4147-A177-3AD203B41FA5}">
                      <a16:colId xmlns:a16="http://schemas.microsoft.com/office/drawing/2014/main" xmlns="" val="3549979599"/>
                    </a:ext>
                  </a:extLst>
                </a:gridCol>
                <a:gridCol w="1717963">
                  <a:extLst>
                    <a:ext uri="{9D8B030D-6E8A-4147-A177-3AD203B41FA5}">
                      <a16:colId xmlns:a16="http://schemas.microsoft.com/office/drawing/2014/main" xmlns="" val="484632895"/>
                    </a:ext>
                  </a:extLst>
                </a:gridCol>
                <a:gridCol w="1787237">
                  <a:extLst>
                    <a:ext uri="{9D8B030D-6E8A-4147-A177-3AD203B41FA5}">
                      <a16:colId xmlns:a16="http://schemas.microsoft.com/office/drawing/2014/main" xmlns="" val="3673714267"/>
                    </a:ext>
                  </a:extLst>
                </a:gridCol>
                <a:gridCol w="1773381">
                  <a:extLst>
                    <a:ext uri="{9D8B030D-6E8A-4147-A177-3AD203B41FA5}">
                      <a16:colId xmlns:a16="http://schemas.microsoft.com/office/drawing/2014/main" xmlns="" val="999552145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xmlns="" val="2668378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Tratamiento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Día 0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Día 7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Día</a:t>
                      </a:r>
                      <a:r>
                        <a:rPr lang="es-ES" sz="2400" baseline="0" dirty="0" smtClean="0"/>
                        <a:t> 16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Día 16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422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Long.</a:t>
                      </a:r>
                      <a:r>
                        <a:rPr lang="es-ES" sz="2400" b="1" baseline="0" dirty="0" smtClean="0"/>
                        <a:t> aérea total (cm)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Long. aérea</a:t>
                      </a:r>
                    </a:p>
                    <a:p>
                      <a:r>
                        <a:rPr lang="es-ES" sz="2400" b="1" dirty="0" smtClean="0"/>
                        <a:t>total (cm)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Long.</a:t>
                      </a:r>
                      <a:r>
                        <a:rPr lang="es-ES" sz="2400" b="1" baseline="0" dirty="0" smtClean="0"/>
                        <a:t> Aérea</a:t>
                      </a:r>
                    </a:p>
                    <a:p>
                      <a:r>
                        <a:rPr lang="es-ES" sz="2400" b="1" baseline="0" dirty="0" smtClean="0"/>
                        <a:t>total (cm)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Número de Nudos</a:t>
                      </a:r>
                      <a:endParaRPr lang="es-E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0115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T1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166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T2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608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T3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594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T4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1925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T5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2894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T6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089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18510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4796904"/>
              </p:ext>
            </p:extLst>
          </p:nvPr>
        </p:nvGraphicFramePr>
        <p:xfrm>
          <a:off x="2032000" y="719666"/>
          <a:ext cx="9605818" cy="438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1964">
                  <a:extLst>
                    <a:ext uri="{9D8B030D-6E8A-4147-A177-3AD203B41FA5}">
                      <a16:colId xmlns:a16="http://schemas.microsoft.com/office/drawing/2014/main" xmlns="" val="3549979599"/>
                    </a:ext>
                  </a:extLst>
                </a:gridCol>
                <a:gridCol w="1717963">
                  <a:extLst>
                    <a:ext uri="{9D8B030D-6E8A-4147-A177-3AD203B41FA5}">
                      <a16:colId xmlns:a16="http://schemas.microsoft.com/office/drawing/2014/main" xmlns="" val="484632895"/>
                    </a:ext>
                  </a:extLst>
                </a:gridCol>
                <a:gridCol w="1787237">
                  <a:extLst>
                    <a:ext uri="{9D8B030D-6E8A-4147-A177-3AD203B41FA5}">
                      <a16:colId xmlns:a16="http://schemas.microsoft.com/office/drawing/2014/main" xmlns="" val="3673714267"/>
                    </a:ext>
                  </a:extLst>
                </a:gridCol>
                <a:gridCol w="1773381">
                  <a:extLst>
                    <a:ext uri="{9D8B030D-6E8A-4147-A177-3AD203B41FA5}">
                      <a16:colId xmlns:a16="http://schemas.microsoft.com/office/drawing/2014/main" xmlns="" val="999552145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xmlns="" val="2668378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Tratamiento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Día 0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Día 7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Día</a:t>
                      </a:r>
                      <a:r>
                        <a:rPr lang="es-ES" sz="2400" baseline="0" dirty="0" smtClean="0"/>
                        <a:t> 16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Día 16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422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Long.</a:t>
                      </a:r>
                      <a:r>
                        <a:rPr lang="es-ES" sz="2400" b="1" baseline="0" dirty="0" smtClean="0"/>
                        <a:t> aérea total (cm)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Long. aérea</a:t>
                      </a:r>
                    </a:p>
                    <a:p>
                      <a:r>
                        <a:rPr lang="es-ES" sz="2400" b="1" dirty="0" smtClean="0"/>
                        <a:t>total (cm)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Long.</a:t>
                      </a:r>
                      <a:r>
                        <a:rPr lang="es-ES" sz="2400" b="1" baseline="0" dirty="0" smtClean="0"/>
                        <a:t> Aérea</a:t>
                      </a:r>
                    </a:p>
                    <a:p>
                      <a:r>
                        <a:rPr lang="es-ES" sz="2400" b="1" baseline="0" dirty="0" smtClean="0"/>
                        <a:t>total (cm)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Número de Nudos</a:t>
                      </a:r>
                      <a:endParaRPr lang="es-E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0115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T1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3,5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10,5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17,2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166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T2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608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T3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15,5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594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T4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17,5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27,2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1925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T5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48,5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2894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T6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19,5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0897387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676400" y="5694218"/>
            <a:ext cx="1011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Los datos que se presentan son el promedio de tres plantas por tratamiento realizado</a:t>
            </a:r>
            <a:endParaRPr lang="es-E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008912" y="152393"/>
            <a:ext cx="5649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A los 16 días se vuelcan los datos…..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94360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99310" y="1233055"/>
            <a:ext cx="1001683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Con los datos obtenidos deben calcular:</a:t>
            </a:r>
          </a:p>
          <a:p>
            <a:endParaRPr lang="es-ES" sz="3200" b="1" dirty="0"/>
          </a:p>
          <a:p>
            <a:r>
              <a:rPr lang="es-ES" sz="3200" b="1" dirty="0" smtClean="0"/>
              <a:t>  </a:t>
            </a:r>
            <a:r>
              <a:rPr lang="es-ES" sz="3200" b="1" dirty="0" smtClean="0">
                <a:solidFill>
                  <a:srgbClr val="FF0000"/>
                </a:solidFill>
              </a:rPr>
              <a:t>Incremento Relativo de altura aérea total</a:t>
            </a:r>
          </a:p>
          <a:p>
            <a:endParaRPr lang="es-ES" sz="3200" b="1" dirty="0">
              <a:solidFill>
                <a:srgbClr val="FF0000"/>
              </a:solidFill>
            </a:endParaRPr>
          </a:p>
          <a:p>
            <a:r>
              <a:rPr lang="es-ES" sz="3200" b="1" dirty="0" smtClean="0">
                <a:solidFill>
                  <a:srgbClr val="FF0000"/>
                </a:solidFill>
              </a:rPr>
              <a:t> </a:t>
            </a:r>
            <a:r>
              <a:rPr lang="es-ES" sz="3200" b="1" dirty="0" smtClean="0"/>
              <a:t>-</a:t>
            </a:r>
            <a:r>
              <a:rPr lang="es-ES" sz="3200" b="1" dirty="0" smtClean="0">
                <a:solidFill>
                  <a:srgbClr val="FF0000"/>
                </a:solidFill>
              </a:rPr>
              <a:t> </a:t>
            </a:r>
            <a:r>
              <a:rPr lang="es-ES" sz="3200" b="1" dirty="0" smtClean="0"/>
              <a:t>entre la fecha 0 y la fecha 7</a:t>
            </a:r>
          </a:p>
          <a:p>
            <a:r>
              <a:rPr lang="es-ES" sz="3200" b="1" dirty="0"/>
              <a:t> </a:t>
            </a:r>
            <a:r>
              <a:rPr lang="es-ES" sz="3200" b="1" dirty="0" smtClean="0"/>
              <a:t>- entre la fecha 0 y la fecha 16</a:t>
            </a:r>
          </a:p>
          <a:p>
            <a:pPr algn="ctr"/>
            <a:r>
              <a:rPr lang="es-ES" sz="3200" b="1" dirty="0"/>
              <a:t>	</a:t>
            </a:r>
            <a:r>
              <a:rPr lang="es-ES" sz="3200" b="1" dirty="0" smtClean="0"/>
              <a:t>					 </a:t>
            </a:r>
          </a:p>
          <a:p>
            <a:endParaRPr lang="es-ES" dirty="0"/>
          </a:p>
          <a:p>
            <a:r>
              <a:rPr lang="es-ES" b="1" dirty="0" smtClean="0"/>
              <a:t>Fórmula: (Altura día </a:t>
            </a:r>
            <a:r>
              <a:rPr lang="es-ES" b="1" dirty="0"/>
              <a:t>7</a:t>
            </a:r>
            <a:r>
              <a:rPr lang="es-ES" b="1" dirty="0" smtClean="0"/>
              <a:t> – altura día 0)/ Altura día 0 X 100</a:t>
            </a:r>
          </a:p>
          <a:p>
            <a:endParaRPr lang="es-ES" b="1" dirty="0"/>
          </a:p>
          <a:p>
            <a:r>
              <a:rPr lang="es-ES" b="1" dirty="0" smtClean="0"/>
              <a:t>Fórmula: (Altura día 16 – altura día 0)/altura día 0 X 100</a:t>
            </a:r>
          </a:p>
          <a:p>
            <a:r>
              <a:rPr lang="es-ES" b="1" dirty="0" smtClean="0"/>
              <a:t> </a:t>
            </a:r>
            <a:endParaRPr lang="es-ES" b="1" dirty="0"/>
          </a:p>
        </p:txBody>
      </p:sp>
      <p:sp>
        <p:nvSpPr>
          <p:cNvPr id="3" name="Cerrar llave 2"/>
          <p:cNvSpPr/>
          <p:nvPr/>
        </p:nvSpPr>
        <p:spPr>
          <a:xfrm>
            <a:off x="7703135" y="4835236"/>
            <a:ext cx="96981" cy="1025237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7891974" y="5036232"/>
            <a:ext cx="356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 smtClean="0">
                <a:solidFill>
                  <a:srgbClr val="FF0000"/>
                </a:solidFill>
              </a:rPr>
              <a:t>Para cada tratamiento</a:t>
            </a:r>
            <a:endParaRPr lang="es-E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37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8952828"/>
              </p:ext>
            </p:extLst>
          </p:nvPr>
        </p:nvGraphicFramePr>
        <p:xfrm>
          <a:off x="2085473" y="719663"/>
          <a:ext cx="8074525" cy="54394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70119">
                  <a:extLst>
                    <a:ext uri="{9D8B030D-6E8A-4147-A177-3AD203B41FA5}">
                      <a16:colId xmlns:a16="http://schemas.microsoft.com/office/drawing/2014/main" xmlns="" val="3963083223"/>
                    </a:ext>
                  </a:extLst>
                </a:gridCol>
                <a:gridCol w="2702203">
                  <a:extLst>
                    <a:ext uri="{9D8B030D-6E8A-4147-A177-3AD203B41FA5}">
                      <a16:colId xmlns:a16="http://schemas.microsoft.com/office/drawing/2014/main" xmlns="" val="4252328932"/>
                    </a:ext>
                  </a:extLst>
                </a:gridCol>
                <a:gridCol w="2702203">
                  <a:extLst>
                    <a:ext uri="{9D8B030D-6E8A-4147-A177-3AD203B41FA5}">
                      <a16:colId xmlns:a16="http://schemas.microsoft.com/office/drawing/2014/main" xmlns="" val="2010767326"/>
                    </a:ext>
                  </a:extLst>
                </a:gridCol>
              </a:tblGrid>
              <a:tr h="708463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Tratamiento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Incremento Relativo altura (día 0 a día 7)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Incremento Relativo altura (día 0 a día 16)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222980"/>
                  </a:ext>
                </a:extLst>
              </a:tr>
              <a:tr h="708463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T1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54266"/>
                  </a:ext>
                </a:extLst>
              </a:tr>
              <a:tr h="708463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T2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9186518"/>
                  </a:ext>
                </a:extLst>
              </a:tr>
              <a:tr h="708463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T3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3028702"/>
                  </a:ext>
                </a:extLst>
              </a:tr>
              <a:tr h="708463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T4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8636614"/>
                  </a:ext>
                </a:extLst>
              </a:tr>
              <a:tr h="708463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T5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0150418"/>
                  </a:ext>
                </a:extLst>
              </a:tr>
              <a:tr h="708463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T6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2208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2042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55115" y="1043427"/>
            <a:ext cx="888176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En función de los resultados obtenidos…….</a:t>
            </a:r>
          </a:p>
          <a:p>
            <a:endParaRPr lang="es-ES" dirty="0"/>
          </a:p>
          <a:p>
            <a:r>
              <a:rPr lang="es-ES" sz="2400" b="1" dirty="0" smtClean="0"/>
              <a:t>-¿Fue observada la elongación de las plantas de arveja ante la aplicación de AG3?</a:t>
            </a:r>
          </a:p>
          <a:p>
            <a:endParaRPr lang="es-ES" sz="2400" b="1" dirty="0"/>
          </a:p>
          <a:p>
            <a:r>
              <a:rPr lang="es-ES" sz="2400" b="1" dirty="0" smtClean="0"/>
              <a:t>-¿Dicha respuesta estuvo en función de la dosis aplicada?</a:t>
            </a:r>
          </a:p>
          <a:p>
            <a:endParaRPr lang="es-ES" sz="2400" b="1" dirty="0"/>
          </a:p>
          <a:p>
            <a:r>
              <a:rPr lang="es-ES" sz="2400" b="1" dirty="0" smtClean="0"/>
              <a:t>-¿Qué pudo haber pasado para que las plantas genéticamente enanas revirtieran su enanismo?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-¿</a:t>
            </a:r>
            <a:r>
              <a:rPr lang="es-ES" sz="2400" b="1" dirty="0" smtClean="0"/>
              <a:t>Cuál </a:t>
            </a:r>
            <a:r>
              <a:rPr lang="es-ES" sz="2400" b="1" dirty="0" smtClean="0"/>
              <a:t>es la dosis óptima para este proceso? Justifique.  </a:t>
            </a:r>
            <a:endParaRPr lang="es-ES" sz="2400" b="1" dirty="0"/>
          </a:p>
          <a:p>
            <a:endParaRPr lang="es-ES" sz="2400" b="1" dirty="0" smtClean="0"/>
          </a:p>
          <a:p>
            <a:r>
              <a:rPr lang="es-ES" sz="2400" b="1" dirty="0" smtClean="0"/>
              <a:t>-¿Qué respuesta sería esperable si la dosis de AG3 fuera mayor a la recomendada?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64880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rmonas veget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8718" y="2110154"/>
            <a:ext cx="4439872" cy="33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927275" y="238491"/>
            <a:ext cx="9521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Imágenes que reafirman los datos obtenidos en el ensayo….</a:t>
            </a:r>
            <a:endParaRPr lang="es-ES" sz="3200" b="1" dirty="0"/>
          </a:p>
        </p:txBody>
      </p:sp>
      <p:pic>
        <p:nvPicPr>
          <p:cNvPr id="2050" name="Picture 2" descr="Apuntes de Fisiología Vegetal: Gibereli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8955" y="1253046"/>
            <a:ext cx="3586430" cy="554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992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43112" y="153427"/>
            <a:ext cx="9829801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solidFill>
                  <a:srgbClr val="FF0000"/>
                </a:solidFill>
              </a:rPr>
              <a:t>Repasando contenidos vistos en el teórico…..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sz="3200" b="1" u="sng" dirty="0" err="1" smtClean="0">
                <a:solidFill>
                  <a:srgbClr val="FF0000"/>
                </a:solidFill>
              </a:rPr>
              <a:t>Giberelinas</a:t>
            </a:r>
            <a:r>
              <a:rPr lang="es-ES" sz="3200" b="1" u="sng" dirty="0" smtClean="0">
                <a:solidFill>
                  <a:srgbClr val="FF0000"/>
                </a:solidFill>
              </a:rPr>
              <a:t>: </a:t>
            </a:r>
          </a:p>
          <a:p>
            <a:endParaRPr lang="es-ES" sz="2800" b="1" u="sng" dirty="0" smtClean="0">
              <a:solidFill>
                <a:srgbClr val="FF0000"/>
              </a:solidFill>
            </a:endParaRPr>
          </a:p>
          <a:p>
            <a:pPr algn="just"/>
            <a:r>
              <a:rPr lang="es-ES" sz="2400" b="1" dirty="0" smtClean="0"/>
              <a:t>-Hormonas aisladas por primera vez en extractos del hongo </a:t>
            </a:r>
            <a:r>
              <a:rPr lang="es-ES" sz="2400" b="1" i="1" dirty="0" err="1" smtClean="0"/>
              <a:t>Gibberella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fujikuroi</a:t>
            </a:r>
            <a:r>
              <a:rPr lang="es-ES" sz="2400" b="1" dirty="0" smtClean="0"/>
              <a:t> que promueve el crecimiento en longitud de plantas de arroz produciendo gigantismo.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 smtClean="0"/>
              <a:t>-Se aislaron más de 100 </a:t>
            </a:r>
            <a:r>
              <a:rPr lang="es-ES" sz="2400" b="1" dirty="0" err="1" smtClean="0"/>
              <a:t>giberelinas</a:t>
            </a:r>
            <a:r>
              <a:rPr lang="es-ES" sz="2400" b="1" dirty="0" smtClean="0"/>
              <a:t> en plantas superiores, aunque no todas ellas poseen actividad biológica.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 smtClean="0"/>
              <a:t>-Químicamente son </a:t>
            </a:r>
            <a:r>
              <a:rPr lang="es-ES" sz="2400" b="1" dirty="0" err="1" smtClean="0"/>
              <a:t>diterpenos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tetracíclicos</a:t>
            </a:r>
            <a:r>
              <a:rPr lang="es-ES" sz="2400" b="1" dirty="0" smtClean="0"/>
              <a:t> y son </a:t>
            </a:r>
            <a:r>
              <a:rPr lang="es-ES" sz="2400" b="1" dirty="0" err="1" smtClean="0"/>
              <a:t>nomencladas</a:t>
            </a:r>
            <a:r>
              <a:rPr lang="es-ES" sz="2400" b="1" dirty="0" smtClean="0"/>
              <a:t> con las siglas AG seguidas de un subíndice que tiene relación con su orden de descubrimiento.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 smtClean="0"/>
              <a:t>-La </a:t>
            </a:r>
            <a:r>
              <a:rPr lang="es-ES" sz="2400" b="1" dirty="0" err="1" smtClean="0"/>
              <a:t>giberelina</a:t>
            </a:r>
            <a:r>
              <a:rPr lang="es-ES" sz="2400" b="1" dirty="0" smtClean="0"/>
              <a:t> más activa es el AG</a:t>
            </a:r>
            <a:r>
              <a:rPr lang="es-ES" sz="2400" b="1" baseline="-25000" dirty="0" smtClean="0"/>
              <a:t>3</a:t>
            </a:r>
            <a:r>
              <a:rPr lang="es-ES" sz="2400" b="1" dirty="0" smtClean="0"/>
              <a:t> conocido como </a:t>
            </a:r>
            <a:r>
              <a:rPr lang="es-ES" sz="2400" b="1" u="sng" dirty="0" smtClean="0"/>
              <a:t>Acido </a:t>
            </a:r>
            <a:r>
              <a:rPr lang="es-ES" sz="2400" b="1" u="sng" dirty="0" err="1" smtClean="0"/>
              <a:t>Giberélico</a:t>
            </a:r>
            <a:r>
              <a:rPr lang="es-ES" sz="2400" b="1" u="sng" dirty="0" smtClean="0"/>
              <a:t>.</a:t>
            </a:r>
            <a:endParaRPr lang="es-ES" sz="2400" b="1" u="sng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261039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7817" y="298169"/>
            <a:ext cx="2980853" cy="637309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8665" y="298169"/>
            <a:ext cx="4430615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123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OENERGETICA - LibroBOTANICAOnLine - Crecimiento Vege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2337" y="1798320"/>
            <a:ext cx="3488694" cy="48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772529" y="196940"/>
            <a:ext cx="10088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Las </a:t>
            </a:r>
            <a:r>
              <a:rPr lang="es-ES" sz="2800" b="1" dirty="0" err="1" smtClean="0"/>
              <a:t>giberelinas</a:t>
            </a:r>
            <a:r>
              <a:rPr lang="es-ES" sz="2800" b="1" dirty="0" smtClean="0"/>
              <a:t> intervienen en  el proceso de Germinación.  Se aplican en la industria cervecera para la producción de malta.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8597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43076" y="1252025"/>
            <a:ext cx="101869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/>
              <a:t>Lectura adicional:</a:t>
            </a:r>
          </a:p>
          <a:p>
            <a:endParaRPr lang="es-ES" sz="2400" b="1" u="sng" dirty="0" smtClean="0"/>
          </a:p>
          <a:p>
            <a:endParaRPr lang="es-ES" sz="2400" dirty="0"/>
          </a:p>
          <a:p>
            <a:r>
              <a:rPr lang="es-ES" sz="2000" b="1" dirty="0" smtClean="0"/>
              <a:t>Azcón – </a:t>
            </a:r>
            <a:r>
              <a:rPr lang="es-ES" sz="2000" b="1" dirty="0" err="1" smtClean="0"/>
              <a:t>Bieto</a:t>
            </a:r>
            <a:r>
              <a:rPr lang="es-ES" sz="2000" b="1" dirty="0" smtClean="0"/>
              <a:t>, J. y Talón, M. 2008. Fundamentos de Fisiología Vegetal. Mc Graw-Hill/ </a:t>
            </a:r>
            <a:r>
              <a:rPr lang="es-ES" sz="2000" b="1" dirty="0" err="1" smtClean="0"/>
              <a:t>Interameriana</a:t>
            </a:r>
            <a:r>
              <a:rPr lang="es-ES" sz="2000" b="1" dirty="0" smtClean="0"/>
              <a:t>. </a:t>
            </a:r>
            <a:r>
              <a:rPr lang="es-ES" sz="2000" b="1" dirty="0" err="1" smtClean="0"/>
              <a:t>Edicions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Universitat</a:t>
            </a:r>
            <a:r>
              <a:rPr lang="es-ES" sz="2000" b="1" dirty="0" smtClean="0"/>
              <a:t> de Barcelona.</a:t>
            </a:r>
          </a:p>
          <a:p>
            <a:endParaRPr lang="es-ES" sz="2000" b="1" dirty="0" smtClean="0"/>
          </a:p>
          <a:p>
            <a:endParaRPr lang="es-ES" sz="2000" b="1" dirty="0"/>
          </a:p>
          <a:p>
            <a:r>
              <a:rPr lang="es-ES" sz="2000" b="1" dirty="0" err="1" smtClean="0"/>
              <a:t>Taiz</a:t>
            </a:r>
            <a:r>
              <a:rPr lang="es-ES" sz="2000" b="1" dirty="0" smtClean="0"/>
              <a:t>, L.; </a:t>
            </a:r>
            <a:r>
              <a:rPr lang="es-ES" sz="2000" b="1" dirty="0" err="1" smtClean="0"/>
              <a:t>Zeiger</a:t>
            </a:r>
            <a:r>
              <a:rPr lang="es-ES" sz="2000" b="1" dirty="0" smtClean="0"/>
              <a:t>, E.; </a:t>
            </a:r>
            <a:r>
              <a:rPr lang="es-ES" sz="2000" b="1" dirty="0" err="1" smtClean="0"/>
              <a:t>Moller</a:t>
            </a:r>
            <a:r>
              <a:rPr lang="es-ES" sz="2000" b="1" dirty="0" smtClean="0"/>
              <a:t>, I and Murphy, A. 2015. </a:t>
            </a:r>
            <a:r>
              <a:rPr lang="es-ES" sz="2000" b="1" dirty="0" err="1" smtClean="0"/>
              <a:t>Plant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Physiology</a:t>
            </a:r>
            <a:r>
              <a:rPr lang="es-ES" sz="2000" b="1" dirty="0" smtClean="0"/>
              <a:t> and </a:t>
            </a:r>
            <a:r>
              <a:rPr lang="es-ES" sz="2000" b="1" dirty="0" err="1" smtClean="0"/>
              <a:t>Development</a:t>
            </a:r>
            <a:r>
              <a:rPr lang="es-ES" sz="2000" b="1" dirty="0" smtClean="0"/>
              <a:t>. </a:t>
            </a:r>
            <a:r>
              <a:rPr lang="es-ES" sz="2000" b="1" dirty="0" err="1" smtClean="0"/>
              <a:t>Sixth</a:t>
            </a:r>
            <a:r>
              <a:rPr lang="es-ES" sz="2000" b="1" dirty="0" smtClean="0"/>
              <a:t> Ed.</a:t>
            </a:r>
          </a:p>
          <a:p>
            <a:endParaRPr lang="es-ES" sz="2000" b="1" dirty="0" smtClean="0"/>
          </a:p>
          <a:p>
            <a:endParaRPr lang="es-ES" sz="2000" b="1" dirty="0"/>
          </a:p>
          <a:p>
            <a:r>
              <a:rPr lang="es-ES" sz="2000" b="1" dirty="0" smtClean="0"/>
              <a:t>Salisbury , F.B. and Ross, C. 1992. </a:t>
            </a:r>
            <a:r>
              <a:rPr lang="es-ES" sz="2000" b="1" dirty="0" err="1" smtClean="0"/>
              <a:t>Plant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Physiology</a:t>
            </a:r>
            <a:r>
              <a:rPr lang="es-ES" sz="2000" b="1" dirty="0" smtClean="0"/>
              <a:t>. </a:t>
            </a:r>
            <a:r>
              <a:rPr lang="es-ES" sz="2000" b="1" dirty="0" err="1" smtClean="0"/>
              <a:t>Fourth</a:t>
            </a:r>
            <a:r>
              <a:rPr lang="es-ES" sz="2000" b="1" dirty="0" smtClean="0"/>
              <a:t> Ed.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12654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43112" y="153427"/>
            <a:ext cx="982980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solidFill>
                  <a:srgbClr val="FF0000"/>
                </a:solidFill>
              </a:rPr>
              <a:t>Repasando contenidos vistos en el teórico…..</a:t>
            </a:r>
          </a:p>
          <a:p>
            <a:endParaRPr lang="es-ES" sz="3200" b="1" u="sng" dirty="0" smtClean="0">
              <a:solidFill>
                <a:srgbClr val="FF0000"/>
              </a:solidFill>
            </a:endParaRPr>
          </a:p>
          <a:p>
            <a:endParaRPr lang="es-ES" sz="2800" b="1" u="sng" dirty="0" smtClean="0">
              <a:solidFill>
                <a:srgbClr val="FF0000"/>
              </a:solidFill>
            </a:endParaRPr>
          </a:p>
          <a:p>
            <a:pPr algn="just"/>
            <a:r>
              <a:rPr lang="es-ES" sz="2400" b="1" dirty="0" smtClean="0"/>
              <a:t>-</a:t>
            </a:r>
            <a:r>
              <a:rPr lang="es-ES" sz="2400" b="1" u="sng" dirty="0" smtClean="0"/>
              <a:t>Los lugares de síntesis son</a:t>
            </a:r>
            <a:r>
              <a:rPr lang="es-ES" sz="2400" b="1" dirty="0" smtClean="0"/>
              <a:t>: ápices radiculares y </a:t>
            </a:r>
            <a:r>
              <a:rPr lang="es-ES" sz="2400" b="1" dirty="0" err="1" smtClean="0"/>
              <a:t>plumulares</a:t>
            </a:r>
            <a:r>
              <a:rPr lang="es-ES" sz="2400" b="1" dirty="0" smtClean="0"/>
              <a:t>,</a:t>
            </a:r>
            <a:r>
              <a:rPr lang="es-ES" sz="2400" b="1" dirty="0"/>
              <a:t> </a:t>
            </a:r>
            <a:r>
              <a:rPr lang="es-ES" sz="2400" b="1" dirty="0" smtClean="0"/>
              <a:t>las semillas en desarrollo y hojas en activo crecimiento.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 smtClean="0"/>
              <a:t>-Se </a:t>
            </a:r>
            <a:r>
              <a:rPr lang="es-ES" sz="2400" b="1" u="sng" dirty="0" smtClean="0"/>
              <a:t>transportan</a:t>
            </a:r>
            <a:r>
              <a:rPr lang="es-ES" sz="2400" b="1" dirty="0" smtClean="0"/>
              <a:t> por vía </a:t>
            </a:r>
            <a:r>
              <a:rPr lang="es-ES" sz="2400" b="1" dirty="0" err="1" smtClean="0"/>
              <a:t>xilemática</a:t>
            </a:r>
            <a:r>
              <a:rPr lang="es-ES" sz="2400" b="1" dirty="0" smtClean="0"/>
              <a:t> y </a:t>
            </a:r>
            <a:r>
              <a:rPr lang="es-ES" sz="2400" b="1" dirty="0" err="1" smtClean="0"/>
              <a:t>floemática</a:t>
            </a:r>
            <a:r>
              <a:rPr lang="es-ES" sz="2400" b="1" dirty="0" smtClean="0"/>
              <a:t>.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 smtClean="0"/>
              <a:t>-Activan la división celular y la extensibilidad de la pared celular. 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 smtClean="0"/>
              <a:t>-Juegan un rol fundamental (promotor) en la </a:t>
            </a:r>
            <a:r>
              <a:rPr lang="es-ES" sz="2400" b="1" u="sng" dirty="0" smtClean="0"/>
              <a:t>germinación </a:t>
            </a:r>
            <a:r>
              <a:rPr lang="es-ES" sz="2400" b="1" dirty="0" smtClean="0"/>
              <a:t>de las semillas y en el </a:t>
            </a:r>
            <a:r>
              <a:rPr lang="es-ES" sz="2400" b="1" u="sng" dirty="0" smtClean="0"/>
              <a:t>desarrollo</a:t>
            </a:r>
            <a:r>
              <a:rPr lang="es-ES" sz="2400" b="1" dirty="0" smtClean="0"/>
              <a:t> (pasaje al estado reproductivo) de las plantas.</a:t>
            </a:r>
            <a:endParaRPr lang="es-E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165441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76401" y="120350"/>
            <a:ext cx="1019651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solidFill>
                  <a:srgbClr val="FF0000"/>
                </a:solidFill>
              </a:rPr>
              <a:t>Repasando contenidos vistos en el teórico…..</a:t>
            </a:r>
          </a:p>
          <a:p>
            <a:r>
              <a:rPr lang="es-ES" sz="3200" b="1" u="sng" dirty="0" smtClean="0">
                <a:solidFill>
                  <a:srgbClr val="FF0000"/>
                </a:solidFill>
              </a:rPr>
              <a:t> </a:t>
            </a:r>
          </a:p>
          <a:p>
            <a:endParaRPr lang="es-ES" sz="2800" b="1" u="sng" dirty="0" smtClean="0">
              <a:solidFill>
                <a:srgbClr val="FF0000"/>
              </a:solidFill>
            </a:endParaRPr>
          </a:p>
          <a:p>
            <a:pPr algn="just"/>
            <a:r>
              <a:rPr lang="es-ES" sz="2400" b="1" dirty="0" smtClean="0"/>
              <a:t>-</a:t>
            </a:r>
            <a:r>
              <a:rPr lang="es-ES" sz="2400" b="1" dirty="0"/>
              <a:t>P</a:t>
            </a:r>
            <a:r>
              <a:rPr lang="es-ES" sz="2400" b="1" dirty="0" smtClean="0"/>
              <a:t>oseen la capacidad de promover el crecimiento en longitud de plantas enteras.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 smtClean="0"/>
              <a:t>-Esta propiedad es evidente en mutantes deficientes del tipo “</a:t>
            </a:r>
            <a:r>
              <a:rPr lang="es-ES" sz="2400" b="1" dirty="0" err="1" smtClean="0"/>
              <a:t>dwarf</a:t>
            </a:r>
            <a:r>
              <a:rPr lang="es-ES" sz="2400" b="1" dirty="0" smtClean="0"/>
              <a:t> (del inglés: enano) en maíz, arroz y arvejas, entre otras. 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 smtClean="0"/>
              <a:t>-Dicho enanismo puede ser revertido mediante aplicaciones externas de AG</a:t>
            </a:r>
            <a:r>
              <a:rPr lang="es-ES" sz="2400" b="1" baseline="-25000" dirty="0" smtClean="0"/>
              <a:t>3</a:t>
            </a:r>
            <a:r>
              <a:rPr lang="es-ES" sz="2400" b="1" dirty="0" smtClean="0"/>
              <a:t> en dosis muy pequeñas (rango 10</a:t>
            </a:r>
            <a:r>
              <a:rPr lang="es-ES" sz="2400" b="1" baseline="30000" dirty="0" smtClean="0"/>
              <a:t>-9</a:t>
            </a:r>
            <a:r>
              <a:rPr lang="es-ES" sz="2400" b="1" dirty="0" smtClean="0"/>
              <a:t> (</a:t>
            </a:r>
            <a:r>
              <a:rPr lang="es-ES" sz="2400" b="1" dirty="0" err="1" smtClean="0"/>
              <a:t>nanogramos</a:t>
            </a:r>
            <a:r>
              <a:rPr lang="es-ES" sz="2400" b="1" dirty="0" smtClean="0"/>
              <a:t>) a 10</a:t>
            </a:r>
            <a:r>
              <a:rPr lang="es-ES" sz="2400" b="1" baseline="30000" dirty="0" smtClean="0"/>
              <a:t>-12</a:t>
            </a:r>
            <a:r>
              <a:rPr lang="es-ES" sz="2400" b="1" dirty="0" smtClean="0"/>
              <a:t> (</a:t>
            </a:r>
            <a:r>
              <a:rPr lang="es-ES" sz="2400" b="1" dirty="0" err="1" smtClean="0"/>
              <a:t>picogramos</a:t>
            </a:r>
            <a:r>
              <a:rPr lang="es-ES" sz="2400" b="1" dirty="0" smtClean="0"/>
              <a:t>).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 smtClean="0"/>
              <a:t>-Es importante señalar la diferencia existente entre los mutantes “deficientes” de los “insensibles” (</a:t>
            </a:r>
            <a:r>
              <a:rPr lang="es-ES" sz="2400" b="1" dirty="0" err="1" smtClean="0"/>
              <a:t>Rht</a:t>
            </a:r>
            <a:r>
              <a:rPr lang="es-ES" sz="2400" b="1" dirty="0" smtClean="0"/>
              <a:t>) para el estudio de esta hormona.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xmlns="" val="64833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46219" y="1094509"/>
            <a:ext cx="83980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/>
              <a:t>A continuación se presenta una diapositiva que indica las aproximaciones experimentales para el estudio de las hormonas vegetales. </a:t>
            </a:r>
          </a:p>
          <a:p>
            <a:pPr algn="just"/>
            <a:endParaRPr lang="es-ES" sz="3200" b="1" dirty="0"/>
          </a:p>
          <a:p>
            <a:pPr algn="just"/>
            <a:endParaRPr lang="es-ES" sz="3200" b="1" dirty="0"/>
          </a:p>
        </p:txBody>
      </p:sp>
      <p:sp>
        <p:nvSpPr>
          <p:cNvPr id="3" name="Flecha abajo 2"/>
          <p:cNvSpPr/>
          <p:nvPr/>
        </p:nvSpPr>
        <p:spPr>
          <a:xfrm>
            <a:off x="5729274" y="3800474"/>
            <a:ext cx="828675" cy="1800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3145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CuadroTexto"/>
          <p:cNvSpPr txBox="1">
            <a:spLocks noChangeArrowheads="1"/>
          </p:cNvSpPr>
          <p:nvPr/>
        </p:nvSpPr>
        <p:spPr bwMode="auto">
          <a:xfrm>
            <a:off x="2063750" y="142876"/>
            <a:ext cx="4933950" cy="8302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2400" b="1">
                <a:latin typeface="Comic Sans MS" pitchFamily="66" charset="0"/>
              </a:rPr>
              <a:t>Aproximaciones experimentales </a:t>
            </a:r>
          </a:p>
          <a:p>
            <a:pPr algn="ctr" eaLnBrk="1" hangingPunct="1"/>
            <a:r>
              <a:rPr lang="es-ES" sz="2400" b="1">
                <a:latin typeface="Comic Sans MS" pitchFamily="66" charset="0"/>
              </a:rPr>
              <a:t>en el estudio de hormonas</a:t>
            </a:r>
            <a:endParaRPr lang="es-ES" sz="1600">
              <a:latin typeface="Comic Sans MS" pitchFamily="66" charset="0"/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024064" y="1773239"/>
            <a:ext cx="2746375" cy="7381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2400" b="1">
                <a:latin typeface="Comic Sans MS" pitchFamily="66" charset="0"/>
              </a:rPr>
              <a:t>‘Farmacológicas’</a:t>
            </a:r>
          </a:p>
          <a:p>
            <a:pPr algn="ctr" eaLnBrk="1" hangingPunct="1"/>
            <a:r>
              <a:rPr lang="es-ES" b="1">
                <a:latin typeface="Comic Sans MS" pitchFamily="66" charset="0"/>
              </a:rPr>
              <a:t>(aplicaciones exógenas)</a:t>
            </a:r>
            <a:endParaRPr lang="es-ES">
              <a:latin typeface="Comic Sans MS" pitchFamily="66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775521" y="4729163"/>
            <a:ext cx="4608512" cy="156966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2400" b="1" dirty="0">
                <a:latin typeface="Comic Sans MS" pitchFamily="66" charset="0"/>
              </a:rPr>
              <a:t>Plantas  con alteraciones genéticas </a:t>
            </a:r>
          </a:p>
          <a:p>
            <a:pPr algn="ctr" eaLnBrk="1" hangingPunct="1"/>
            <a:r>
              <a:rPr lang="es-ES" sz="2400" b="1" dirty="0">
                <a:latin typeface="Comic Sans MS" pitchFamily="66" charset="0"/>
              </a:rPr>
              <a:t> o modificadas</a:t>
            </a:r>
          </a:p>
          <a:p>
            <a:pPr algn="ctr" eaLnBrk="1" hangingPunct="1"/>
            <a:r>
              <a:rPr lang="es-ES" b="1" dirty="0">
                <a:latin typeface="Comic Sans MS" pitchFamily="66" charset="0"/>
              </a:rPr>
              <a:t>(mutantes, transgénicos </a:t>
            </a:r>
            <a:r>
              <a:rPr lang="es-ES" b="1" dirty="0" err="1">
                <a:latin typeface="Comic Sans MS" pitchFamily="66" charset="0"/>
              </a:rPr>
              <a:t>etc</a:t>
            </a:r>
            <a:r>
              <a:rPr lang="es-ES" b="1" dirty="0">
                <a:latin typeface="Comic Sans MS" pitchFamily="66" charset="0"/>
              </a:rPr>
              <a:t>)</a:t>
            </a:r>
            <a:r>
              <a:rPr lang="es-ES" sz="2400" b="1" dirty="0">
                <a:latin typeface="Comic Sans MS" pitchFamily="66" charset="0"/>
              </a:rPr>
              <a:t> 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6250960" y="1071563"/>
            <a:ext cx="4260850" cy="32004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2400" b="1" dirty="0">
                <a:latin typeface="Comic Sans MS" pitchFamily="66" charset="0"/>
              </a:rPr>
              <a:t>1. Hormona o regulador</a:t>
            </a:r>
          </a:p>
          <a:p>
            <a:pPr eaLnBrk="1" hangingPunct="1"/>
            <a:r>
              <a:rPr lang="es-ES" sz="2000" b="1" dirty="0">
                <a:latin typeface="Comic Sans MS" pitchFamily="66" charset="0"/>
              </a:rPr>
              <a:t>(o de un precursor)</a:t>
            </a:r>
          </a:p>
          <a:p>
            <a:pPr eaLnBrk="1" hangingPunct="1"/>
            <a:endParaRPr lang="es-ES" sz="2000" b="1" dirty="0">
              <a:latin typeface="Comic Sans MS" pitchFamily="66" charset="0"/>
            </a:endParaRPr>
          </a:p>
          <a:p>
            <a:pPr eaLnBrk="1" hangingPunct="1"/>
            <a:r>
              <a:rPr lang="es-ES" sz="2400" b="1" dirty="0">
                <a:latin typeface="Comic Sans MS" pitchFamily="66" charset="0"/>
              </a:rPr>
              <a:t>2. Inhibidor de la síntesis</a:t>
            </a:r>
          </a:p>
          <a:p>
            <a:pPr eaLnBrk="1" hangingPunct="1"/>
            <a:endParaRPr lang="es-ES" sz="2400" b="1" dirty="0">
              <a:latin typeface="Comic Sans MS" pitchFamily="66" charset="0"/>
            </a:endParaRPr>
          </a:p>
          <a:p>
            <a:pPr eaLnBrk="1" hangingPunct="1"/>
            <a:r>
              <a:rPr lang="es-ES" sz="2400" b="1" dirty="0">
                <a:latin typeface="Comic Sans MS" pitchFamily="66" charset="0"/>
              </a:rPr>
              <a:t>3. Inhibidor del transporte</a:t>
            </a:r>
          </a:p>
          <a:p>
            <a:pPr eaLnBrk="1" hangingPunct="1"/>
            <a:endParaRPr lang="es-ES" b="1" dirty="0">
              <a:latin typeface="Comic Sans MS" pitchFamily="66" charset="0"/>
            </a:endParaRPr>
          </a:p>
          <a:p>
            <a:pPr eaLnBrk="1" hangingPunct="1"/>
            <a:r>
              <a:rPr lang="es-ES" sz="2400" b="1" dirty="0">
                <a:latin typeface="Comic Sans MS" pitchFamily="66" charset="0"/>
              </a:rPr>
              <a:t>4. Inhibidor de la acción </a:t>
            </a:r>
          </a:p>
          <a:p>
            <a:pPr eaLnBrk="1" hangingPunct="1"/>
            <a:r>
              <a:rPr lang="es-ES" sz="2400" b="1" dirty="0">
                <a:latin typeface="Comic Sans MS" pitchFamily="66" charset="0"/>
              </a:rPr>
              <a:t>(bloqueo del receptor)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600057" y="4359881"/>
            <a:ext cx="3927475" cy="230822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s-ES" sz="2400" b="1" dirty="0">
                <a:latin typeface="Comic Sans MS" pitchFamily="66" charset="0"/>
              </a:rPr>
              <a:t>Mutantes deficientes </a:t>
            </a:r>
          </a:p>
          <a:p>
            <a:pPr marL="457200" indent="-457200">
              <a:defRPr/>
            </a:pPr>
            <a:r>
              <a:rPr lang="es-ES" sz="2400" b="1" dirty="0">
                <a:latin typeface="Comic Sans MS" pitchFamily="66" charset="0"/>
              </a:rPr>
              <a:t>en la síntesis</a:t>
            </a:r>
            <a:endParaRPr lang="es-ES" sz="2400" dirty="0">
              <a:latin typeface="Comic Sans MS" pitchFamily="66" charset="0"/>
            </a:endParaRPr>
          </a:p>
          <a:p>
            <a:pPr>
              <a:defRPr/>
            </a:pPr>
            <a:endParaRPr lang="es-ES" sz="2400" dirty="0">
              <a:latin typeface="Comic Sans MS" pitchFamily="66" charset="0"/>
            </a:endParaRPr>
          </a:p>
          <a:p>
            <a:pPr>
              <a:defRPr/>
            </a:pPr>
            <a:r>
              <a:rPr lang="es-ES" sz="2400" b="1" dirty="0">
                <a:latin typeface="Comic Sans MS" pitchFamily="66" charset="0"/>
              </a:rPr>
              <a:t>2. Mutantes insensibles</a:t>
            </a:r>
          </a:p>
          <a:p>
            <a:pPr>
              <a:defRPr/>
            </a:pPr>
            <a:endParaRPr lang="es-ES" sz="2400" b="1" dirty="0">
              <a:latin typeface="Comic Sans MS" pitchFamily="66" charset="0"/>
            </a:endParaRPr>
          </a:p>
          <a:p>
            <a:pPr>
              <a:defRPr/>
            </a:pPr>
            <a:r>
              <a:rPr lang="es-ES" sz="2400" b="1" dirty="0">
                <a:latin typeface="Comic Sans MS" pitchFamily="66" charset="0"/>
              </a:rPr>
              <a:t>3. Sobre-</a:t>
            </a:r>
            <a:r>
              <a:rPr lang="es-ES" sz="2400" b="1" dirty="0" err="1">
                <a:latin typeface="Comic Sans MS" pitchFamily="66" charset="0"/>
              </a:rPr>
              <a:t>expresantes</a:t>
            </a:r>
            <a:endParaRPr lang="es-E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2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87" y="1467573"/>
            <a:ext cx="10012457" cy="536488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58228" y="71432"/>
            <a:ext cx="10325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Se sugiere que los mutantes mexicanos de </a:t>
            </a:r>
            <a:r>
              <a:rPr lang="es-ES" sz="2800" b="1" dirty="0" err="1" smtClean="0">
                <a:solidFill>
                  <a:srgbClr val="FF0000"/>
                </a:solidFill>
              </a:rPr>
              <a:t>Bourlag</a:t>
            </a:r>
            <a:r>
              <a:rPr lang="es-ES" sz="2800" b="1" dirty="0" smtClean="0">
                <a:solidFill>
                  <a:srgbClr val="FF0000"/>
                </a:solidFill>
              </a:rPr>
              <a:t> no eran “</a:t>
            </a:r>
            <a:r>
              <a:rPr lang="es-ES" sz="2800" b="1" dirty="0" err="1" smtClean="0">
                <a:solidFill>
                  <a:srgbClr val="FF0000"/>
                </a:solidFill>
              </a:rPr>
              <a:t>dwarf</a:t>
            </a:r>
            <a:r>
              <a:rPr lang="es-ES" sz="2800" b="1" dirty="0" smtClean="0">
                <a:solidFill>
                  <a:srgbClr val="FF0000"/>
                </a:solidFill>
              </a:rPr>
              <a:t>” sino que eran “insensibles o </a:t>
            </a:r>
            <a:r>
              <a:rPr lang="es-ES" sz="2800" b="1" dirty="0" err="1" smtClean="0">
                <a:solidFill>
                  <a:srgbClr val="FF0000"/>
                </a:solidFill>
              </a:rPr>
              <a:t>Rht</a:t>
            </a:r>
            <a:r>
              <a:rPr lang="es-ES" sz="2800" b="1" dirty="0" smtClean="0">
                <a:solidFill>
                  <a:srgbClr val="FF0000"/>
                </a:solidFill>
              </a:rPr>
              <a:t>” a las </a:t>
            </a:r>
            <a:r>
              <a:rPr lang="es-ES" sz="2800" b="1" dirty="0" err="1" smtClean="0">
                <a:solidFill>
                  <a:srgbClr val="FF0000"/>
                </a:solidFill>
              </a:rPr>
              <a:t>Giberelinas</a:t>
            </a:r>
            <a:r>
              <a:rPr lang="es-ES" sz="2800" b="1" dirty="0" smtClean="0">
                <a:solidFill>
                  <a:srgbClr val="FF0000"/>
                </a:solidFill>
              </a:rPr>
              <a:t>.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39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51709" y="360210"/>
            <a:ext cx="991985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/>
              <a:t>Trabajo Práctico:</a:t>
            </a:r>
          </a:p>
          <a:p>
            <a:endParaRPr lang="es-ES" sz="3200" u="sng" dirty="0" smtClean="0"/>
          </a:p>
          <a:p>
            <a:pPr algn="ctr"/>
            <a:r>
              <a:rPr lang="es-ES" sz="3200" b="1" i="1" dirty="0">
                <a:solidFill>
                  <a:srgbClr val="FF0000"/>
                </a:solidFill>
              </a:rPr>
              <a:t>Promoción del crecimiento </a:t>
            </a:r>
            <a:r>
              <a:rPr lang="es-ES" sz="3200" b="1" i="1" dirty="0" smtClean="0">
                <a:solidFill>
                  <a:srgbClr val="FF0000"/>
                </a:solidFill>
              </a:rPr>
              <a:t>de la planta </a:t>
            </a:r>
            <a:r>
              <a:rPr lang="es-ES" sz="3200" b="1" i="1" dirty="0">
                <a:solidFill>
                  <a:srgbClr val="FF0000"/>
                </a:solidFill>
              </a:rPr>
              <a:t>de </a:t>
            </a:r>
            <a:r>
              <a:rPr lang="es-ES" sz="3200" b="1" i="1" dirty="0" smtClean="0">
                <a:solidFill>
                  <a:srgbClr val="FF0000"/>
                </a:solidFill>
              </a:rPr>
              <a:t>arveja enana</a:t>
            </a:r>
            <a:endParaRPr lang="es-ES" sz="3200" b="1" i="1" dirty="0">
              <a:solidFill>
                <a:srgbClr val="FF0000"/>
              </a:solidFill>
            </a:endParaRPr>
          </a:p>
          <a:p>
            <a:pPr algn="ctr"/>
            <a:r>
              <a:rPr lang="es-ES" sz="3200" b="1" i="1" dirty="0">
                <a:solidFill>
                  <a:srgbClr val="FF0000"/>
                </a:solidFill>
              </a:rPr>
              <a:t>mediante la aplicación de AG</a:t>
            </a:r>
            <a:r>
              <a:rPr lang="es-ES" sz="3200" b="1" i="1" baseline="-25000" dirty="0">
                <a:solidFill>
                  <a:srgbClr val="FF0000"/>
                </a:solidFill>
              </a:rPr>
              <a:t>3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algn="just"/>
            <a:r>
              <a:rPr lang="es-ES" sz="2800" b="1" u="sng" dirty="0" smtClean="0"/>
              <a:t>Objetivo:</a:t>
            </a:r>
            <a:r>
              <a:rPr lang="es-ES" sz="2800" dirty="0" smtClean="0"/>
              <a:t> </a:t>
            </a:r>
          </a:p>
          <a:p>
            <a:pPr algn="just"/>
            <a:r>
              <a:rPr lang="es-ES" sz="2800" b="1" dirty="0"/>
              <a:t>D</a:t>
            </a:r>
            <a:r>
              <a:rPr lang="es-ES" sz="2800" b="1" dirty="0" smtClean="0"/>
              <a:t>emostrar el efecto de aplicaciones de ácido </a:t>
            </a:r>
            <a:r>
              <a:rPr lang="es-ES" sz="2800" b="1" dirty="0" err="1" smtClean="0"/>
              <a:t>giberélico</a:t>
            </a:r>
            <a:r>
              <a:rPr lang="es-ES" sz="2800" b="1" dirty="0" smtClean="0"/>
              <a:t> en la promoción del crecimiento de plantas enteras, revirtiendo el enanismo genético en mutantes de arveja. 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5632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76400" y="1108364"/>
            <a:ext cx="94210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/>
              <a:t>Materiales:</a:t>
            </a:r>
          </a:p>
          <a:p>
            <a:endParaRPr lang="es-ES" sz="2800" dirty="0"/>
          </a:p>
          <a:p>
            <a:r>
              <a:rPr lang="es-ES" sz="2800" dirty="0" smtClean="0"/>
              <a:t>-Plantas de arvejas enanas</a:t>
            </a:r>
          </a:p>
          <a:p>
            <a:endParaRPr lang="es-ES" sz="2800" dirty="0" smtClean="0"/>
          </a:p>
          <a:p>
            <a:r>
              <a:rPr lang="es-ES" sz="2800" dirty="0" smtClean="0"/>
              <a:t>- Solución de AG</a:t>
            </a:r>
            <a:r>
              <a:rPr lang="es-ES" sz="2800" baseline="-25000" dirty="0" smtClean="0"/>
              <a:t>3</a:t>
            </a:r>
            <a:r>
              <a:rPr lang="es-ES" sz="2800" dirty="0" smtClean="0"/>
              <a:t> de diferentes concentraciones.</a:t>
            </a:r>
          </a:p>
          <a:p>
            <a:endParaRPr lang="es-ES" sz="2800" dirty="0"/>
          </a:p>
          <a:p>
            <a:r>
              <a:rPr lang="es-ES" sz="2800" dirty="0" smtClean="0"/>
              <a:t>-Hisopos para aplicación tópica.</a:t>
            </a:r>
          </a:p>
          <a:p>
            <a:endParaRPr lang="es-ES" sz="2800" dirty="0"/>
          </a:p>
          <a:p>
            <a:r>
              <a:rPr lang="es-ES" sz="2800" dirty="0" smtClean="0"/>
              <a:t>-Cinta métrica para realizar las mediciones con frecuencia semanal   </a:t>
            </a:r>
          </a:p>
          <a:p>
            <a:r>
              <a:rPr lang="es-ES" sz="2800" dirty="0" smtClean="0"/>
              <a:t>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165832117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772</TotalTime>
  <Words>1073</Words>
  <Application>Microsoft Office PowerPoint</Application>
  <PresentationFormat>Personalizado</PresentationFormat>
  <Paragraphs>224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Espiral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InKulpado666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</dc:creator>
  <cp:lastModifiedBy>Marcela Simontacchi</cp:lastModifiedBy>
  <cp:revision>40</cp:revision>
  <dcterms:created xsi:type="dcterms:W3CDTF">2020-04-25T20:55:24Z</dcterms:created>
  <dcterms:modified xsi:type="dcterms:W3CDTF">2020-04-29T00:53:26Z</dcterms:modified>
</cp:coreProperties>
</file>