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82" r:id="rId7"/>
    <p:sldId id="261" r:id="rId8"/>
    <p:sldId id="262" r:id="rId9"/>
    <p:sldId id="264" r:id="rId10"/>
    <p:sldId id="263" r:id="rId11"/>
    <p:sldId id="265" r:id="rId12"/>
    <p:sldId id="266" r:id="rId13"/>
    <p:sldId id="269" r:id="rId14"/>
    <p:sldId id="267" r:id="rId15"/>
    <p:sldId id="268" r:id="rId16"/>
    <p:sldId id="273" r:id="rId17"/>
    <p:sldId id="272" r:id="rId18"/>
    <p:sldId id="281" r:id="rId19"/>
    <p:sldId id="271" r:id="rId20"/>
    <p:sldId id="277" r:id="rId21"/>
    <p:sldId id="275" r:id="rId22"/>
    <p:sldId id="276" r:id="rId23"/>
    <p:sldId id="274" r:id="rId24"/>
    <p:sldId id="279" r:id="rId25"/>
    <p:sldId id="285" r:id="rId26"/>
    <p:sldId id="284" r:id="rId27"/>
    <p:sldId id="283" r:id="rId28"/>
    <p:sldId id="286" r:id="rId29"/>
    <p:sldId id="289" r:id="rId30"/>
    <p:sldId id="290" r:id="rId31"/>
    <p:sldId id="280" r:id="rId32"/>
    <p:sldId id="291" r:id="rId33"/>
    <p:sldId id="288" r:id="rId3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58EDB4-FB5F-04F5-FA23-335598671741}" v="1937" dt="2020-08-04T18:54:10.071"/>
    <p1510:client id="{572438A4-97A8-53BE-E758-8353FB44B168}" v="820" dt="2020-07-24T19:04:36.808"/>
    <p1510:client id="{74D868E6-B126-8CF5-E4B2-795A23101F11}" v="715" dt="2020-08-06T15:41:13.948"/>
    <p1510:client id="{AE3C4DCF-E9BC-59BE-E50F-A788338F2145}" v="139" dt="2020-07-24T18:15:35.767"/>
    <p1510:client id="{D9663D31-DAD6-88CA-E21C-BBA774CD0B80}" v="1516" dt="2020-07-29T14:15:30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2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D281D8-2701-4FEF-9F8E-A365A29D8D13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ES"/>
        </a:p>
      </dgm:t>
    </dgm:pt>
    <dgm:pt modelId="{5FF9062D-7264-45F1-AF1F-3F83B2EDFE41}">
      <dgm:prSet/>
      <dgm:spPr/>
      <dgm:t>
        <a:bodyPr/>
        <a:lstStyle/>
        <a:p>
          <a:r>
            <a:rPr lang="es-ES"/>
            <a:t>Tala rasa y plantación</a:t>
          </a:r>
        </a:p>
      </dgm:t>
    </dgm:pt>
    <dgm:pt modelId="{CDA718E6-0D2C-4231-A3F0-CA789CD60851}" type="parTrans" cxnId="{36FDA678-8E8F-4597-A9FE-BC3AE1E1F003}">
      <dgm:prSet/>
      <dgm:spPr/>
      <dgm:t>
        <a:bodyPr/>
        <a:lstStyle/>
        <a:p>
          <a:endParaRPr lang="es-ES"/>
        </a:p>
      </dgm:t>
    </dgm:pt>
    <dgm:pt modelId="{8A15D075-B37F-4DB2-8250-F6B22D5FF19B}" type="sibTrans" cxnId="{36FDA678-8E8F-4597-A9FE-BC3AE1E1F003}">
      <dgm:prSet/>
      <dgm:spPr/>
      <dgm:t>
        <a:bodyPr/>
        <a:lstStyle/>
        <a:p>
          <a:endParaRPr lang="es-ES"/>
        </a:p>
      </dgm:t>
    </dgm:pt>
    <dgm:pt modelId="{A204C9C6-D273-4634-B1B7-8B93A9399BC3}">
      <dgm:prSet/>
      <dgm:spPr/>
      <dgm:t>
        <a:bodyPr/>
        <a:lstStyle/>
        <a:p>
          <a:r>
            <a:rPr lang="es-ES"/>
            <a:t>Tala rasa y regeneración natural</a:t>
          </a:r>
        </a:p>
      </dgm:t>
    </dgm:pt>
    <dgm:pt modelId="{36FE7C32-A87F-4457-9D57-657B7582A362}" type="parTrans" cxnId="{0649B08F-167F-4DFB-9454-9EF90973A0AE}">
      <dgm:prSet/>
      <dgm:spPr/>
      <dgm:t>
        <a:bodyPr/>
        <a:lstStyle/>
        <a:p>
          <a:endParaRPr lang="es-ES"/>
        </a:p>
      </dgm:t>
    </dgm:pt>
    <dgm:pt modelId="{08636519-3EF4-41A1-93C7-3D2A39EA4FC2}" type="sibTrans" cxnId="{0649B08F-167F-4DFB-9454-9EF90973A0AE}">
      <dgm:prSet/>
      <dgm:spPr/>
      <dgm:t>
        <a:bodyPr/>
        <a:lstStyle/>
        <a:p>
          <a:endParaRPr lang="es-ES"/>
        </a:p>
      </dgm:t>
    </dgm:pt>
    <dgm:pt modelId="{CBDA3F67-11C9-48CB-9013-3EA6ED824C9D}">
      <dgm:prSet/>
      <dgm:spPr/>
      <dgm:t>
        <a:bodyPr/>
        <a:lstStyle/>
        <a:p>
          <a:r>
            <a:rPr lang="es-ES"/>
            <a:t>Tala rasa y siembra directa</a:t>
          </a:r>
        </a:p>
      </dgm:t>
    </dgm:pt>
    <dgm:pt modelId="{EF5B391D-C524-47A0-B629-A4119A1D88F6}" type="parTrans" cxnId="{F2D435B3-A1F8-4204-9554-0B16EF288998}">
      <dgm:prSet/>
      <dgm:spPr/>
      <dgm:t>
        <a:bodyPr/>
        <a:lstStyle/>
        <a:p>
          <a:endParaRPr lang="es-ES"/>
        </a:p>
      </dgm:t>
    </dgm:pt>
    <dgm:pt modelId="{7BA73C75-54F3-4095-829A-7BB3C476653A}" type="sibTrans" cxnId="{F2D435B3-A1F8-4204-9554-0B16EF288998}">
      <dgm:prSet/>
      <dgm:spPr/>
      <dgm:t>
        <a:bodyPr/>
        <a:lstStyle/>
        <a:p>
          <a:endParaRPr lang="es-ES"/>
        </a:p>
      </dgm:t>
    </dgm:pt>
    <dgm:pt modelId="{E2349A35-3189-4A3F-ADB5-AB100E9F5654}" type="pres">
      <dgm:prSet presAssocID="{1ED281D8-2701-4FEF-9F8E-A365A29D8D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84C40B4-77DA-4C67-8B0C-0FF36D253EEB}" type="pres">
      <dgm:prSet presAssocID="{5FF9062D-7264-45F1-AF1F-3F83B2EDFE4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B5D0FE-2221-4766-A466-0CDB32D1B46E}" type="pres">
      <dgm:prSet presAssocID="{8A15D075-B37F-4DB2-8250-F6B22D5FF19B}" presName="spacer" presStyleCnt="0"/>
      <dgm:spPr/>
    </dgm:pt>
    <dgm:pt modelId="{A6CD8CE2-F299-4EB2-83A5-4D93BB5B8DD2}" type="pres">
      <dgm:prSet presAssocID="{A204C9C6-D273-4634-B1B7-8B93A9399BC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7B68CB-A9F1-441A-A518-D2F54CD6CBC4}" type="pres">
      <dgm:prSet presAssocID="{08636519-3EF4-41A1-93C7-3D2A39EA4FC2}" presName="spacer" presStyleCnt="0"/>
      <dgm:spPr/>
    </dgm:pt>
    <dgm:pt modelId="{DF17A57B-3823-4C82-A415-F645EC2D88C6}" type="pres">
      <dgm:prSet presAssocID="{CBDA3F67-11C9-48CB-9013-3EA6ED824C9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FDA678-8E8F-4597-A9FE-BC3AE1E1F003}" srcId="{1ED281D8-2701-4FEF-9F8E-A365A29D8D13}" destId="{5FF9062D-7264-45F1-AF1F-3F83B2EDFE41}" srcOrd="0" destOrd="0" parTransId="{CDA718E6-0D2C-4231-A3F0-CA789CD60851}" sibTransId="{8A15D075-B37F-4DB2-8250-F6B22D5FF19B}"/>
    <dgm:cxn modelId="{12EC0E44-04A2-4EA1-A201-8CB8A0906A76}" type="presOf" srcId="{1ED281D8-2701-4FEF-9F8E-A365A29D8D13}" destId="{E2349A35-3189-4A3F-ADB5-AB100E9F5654}" srcOrd="0" destOrd="0" presId="urn:microsoft.com/office/officeart/2005/8/layout/vList2"/>
    <dgm:cxn modelId="{1A75B599-3FE3-4567-9A64-A84D8CF34EF8}" type="presOf" srcId="{CBDA3F67-11C9-48CB-9013-3EA6ED824C9D}" destId="{DF17A57B-3823-4C82-A415-F645EC2D88C6}" srcOrd="0" destOrd="0" presId="urn:microsoft.com/office/officeart/2005/8/layout/vList2"/>
    <dgm:cxn modelId="{5C6A935B-4B94-4311-B18E-0DA751B6C38E}" type="presOf" srcId="{A204C9C6-D273-4634-B1B7-8B93A9399BC3}" destId="{A6CD8CE2-F299-4EB2-83A5-4D93BB5B8DD2}" srcOrd="0" destOrd="0" presId="urn:microsoft.com/office/officeart/2005/8/layout/vList2"/>
    <dgm:cxn modelId="{1C21E3D5-2D23-4629-A1C6-D4C0C41DF7FE}" type="presOf" srcId="{5FF9062D-7264-45F1-AF1F-3F83B2EDFE41}" destId="{084C40B4-77DA-4C67-8B0C-0FF36D253EEB}" srcOrd="0" destOrd="0" presId="urn:microsoft.com/office/officeart/2005/8/layout/vList2"/>
    <dgm:cxn modelId="{F2D435B3-A1F8-4204-9554-0B16EF288998}" srcId="{1ED281D8-2701-4FEF-9F8E-A365A29D8D13}" destId="{CBDA3F67-11C9-48CB-9013-3EA6ED824C9D}" srcOrd="2" destOrd="0" parTransId="{EF5B391D-C524-47A0-B629-A4119A1D88F6}" sibTransId="{7BA73C75-54F3-4095-829A-7BB3C476653A}"/>
    <dgm:cxn modelId="{0649B08F-167F-4DFB-9454-9EF90973A0AE}" srcId="{1ED281D8-2701-4FEF-9F8E-A365A29D8D13}" destId="{A204C9C6-D273-4634-B1B7-8B93A9399BC3}" srcOrd="1" destOrd="0" parTransId="{36FE7C32-A87F-4457-9D57-657B7582A362}" sibTransId="{08636519-3EF4-41A1-93C7-3D2A39EA4FC2}"/>
    <dgm:cxn modelId="{136BF8ED-7CFD-466F-8BF8-717E8FE15470}" type="presParOf" srcId="{E2349A35-3189-4A3F-ADB5-AB100E9F5654}" destId="{084C40B4-77DA-4C67-8B0C-0FF36D253EEB}" srcOrd="0" destOrd="0" presId="urn:microsoft.com/office/officeart/2005/8/layout/vList2"/>
    <dgm:cxn modelId="{0922D912-802D-4C02-B95A-221568AB62B3}" type="presParOf" srcId="{E2349A35-3189-4A3F-ADB5-AB100E9F5654}" destId="{4CB5D0FE-2221-4766-A466-0CDB32D1B46E}" srcOrd="1" destOrd="0" presId="urn:microsoft.com/office/officeart/2005/8/layout/vList2"/>
    <dgm:cxn modelId="{E0AF9D85-BE0D-4DE3-AADA-861D39995F96}" type="presParOf" srcId="{E2349A35-3189-4A3F-ADB5-AB100E9F5654}" destId="{A6CD8CE2-F299-4EB2-83A5-4D93BB5B8DD2}" srcOrd="2" destOrd="0" presId="urn:microsoft.com/office/officeart/2005/8/layout/vList2"/>
    <dgm:cxn modelId="{9C13DAB1-BBAD-4E01-9445-3DBDED8B039A}" type="presParOf" srcId="{E2349A35-3189-4A3F-ADB5-AB100E9F5654}" destId="{F57B68CB-A9F1-441A-A518-D2F54CD6CBC4}" srcOrd="3" destOrd="0" presId="urn:microsoft.com/office/officeart/2005/8/layout/vList2"/>
    <dgm:cxn modelId="{34E05061-6861-4485-BF97-1CC1EDE0A98F}" type="presParOf" srcId="{E2349A35-3189-4A3F-ADB5-AB100E9F5654}" destId="{DF17A57B-3823-4C82-A415-F645EC2D88C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8819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41863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21509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3981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33970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97902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752394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30658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6823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6044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38360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71E8B-6CA5-40B2-8038-0E112F3DAC1C}" type="datetimeFigureOut">
              <a:rPr lang="es-ES" smtClean="0"/>
              <a:pPr/>
              <a:t>14/08/2020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56C4-DFC3-4611-A7CC-780699185E2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gov.bc.ca/gov/content/industry/forestry/managing-our-forest-resources/silviculture/silvicultural-systems/silviculture-and-stand-management-training/introduction-to-silvicultural-systems-course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gov.bc.ca/gov/content/industry/forestry/managing-our-forest-resources/silviculture/silvicultural-systems/silviculture-and-stand-management-training/introduction-to-silvicultural-systems-course" TargetMode="External"/><Relationship Id="rId2" Type="http://schemas.openxmlformats.org/officeDocument/2006/relationships/hyperlink" Target="https://www.for.gov.bc.ca/hfp/publications/00085/silvsystemshdbk-web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73A25D70-4A55-4F72-B9C5-A69CDBF4DB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4957100-6D8B-4161-9F2F-C0A949EC84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D8B065-EE51-4AE2-A94C-86249998FD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0909" y="1741337"/>
            <a:ext cx="8357339" cy="2406503"/>
          </a:xfrm>
        </p:spPr>
        <p:txBody>
          <a:bodyPr anchor="b">
            <a:normAutofit/>
          </a:bodyPr>
          <a:lstStyle/>
          <a:p>
            <a:r>
              <a:rPr lang="es-ES" sz="4000" b="1" dirty="0">
                <a:ea typeface="+mj-lt"/>
                <a:cs typeface="+mj-lt"/>
              </a:rPr>
              <a:t/>
            </a:r>
            <a:br>
              <a:rPr lang="es-ES" sz="4000" b="1" dirty="0">
                <a:ea typeface="+mj-lt"/>
                <a:cs typeface="+mj-lt"/>
              </a:rPr>
            </a:br>
            <a:r>
              <a:rPr lang="es-ES" b="1" dirty="0">
                <a:solidFill>
                  <a:schemeClr val="tx2"/>
                </a:solidFill>
                <a:ea typeface="+mj-lt"/>
                <a:cs typeface="+mj-lt"/>
              </a:rPr>
              <a:t>Planificación Silvicultural </a:t>
            </a:r>
            <a:endParaRPr lang="es-ES">
              <a:solidFill>
                <a:schemeClr val="tx2"/>
              </a:solidFill>
              <a:cs typeface="Calibri Light"/>
            </a:endParaRPr>
          </a:p>
          <a:p>
            <a:r>
              <a:rPr lang="es-ES" b="1" i="1" dirty="0">
                <a:solidFill>
                  <a:schemeClr val="tx2"/>
                </a:solidFill>
                <a:ea typeface="+mj-lt"/>
                <a:cs typeface="+mj-lt"/>
              </a:rPr>
              <a:t>Sistemas Silvícolas</a:t>
            </a:r>
            <a:endParaRPr lang="es-ES">
              <a:solidFill>
                <a:schemeClr val="tx2"/>
              </a:solidFill>
              <a:cs typeface="Calibri Light"/>
            </a:endParaRPr>
          </a:p>
          <a:p>
            <a:endParaRPr lang="es-ES" sz="4000">
              <a:solidFill>
                <a:schemeClr val="tx2"/>
              </a:solidFill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371161" y="4200522"/>
            <a:ext cx="5650376" cy="92664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s-ES" sz="2000" b="1" dirty="0">
                <a:solidFill>
                  <a:schemeClr val="tx2"/>
                </a:solidFill>
                <a:latin typeface="Arial"/>
                <a:ea typeface="+mn-lt"/>
                <a:cs typeface="+mn-lt"/>
              </a:rPr>
              <a:t>Facultad de Ciencias Agrarias y Forestales (UNLP)</a:t>
            </a:r>
            <a:endParaRPr lang="es-ES" sz="2000" b="1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s-ES" sz="2000" b="1" dirty="0">
                <a:solidFill>
                  <a:schemeClr val="tx2"/>
                </a:solidFill>
                <a:latin typeface="Arial"/>
                <a:ea typeface="+mn-lt"/>
                <a:cs typeface="+mn-lt"/>
              </a:rPr>
              <a:t>Curso de </a:t>
            </a:r>
            <a:r>
              <a:rPr lang="es-ES" sz="2000" b="1" dirty="0" smtClean="0">
                <a:solidFill>
                  <a:schemeClr val="tx2"/>
                </a:solidFill>
                <a:latin typeface="Arial"/>
                <a:ea typeface="+mn-lt"/>
                <a:cs typeface="+mn-lt"/>
              </a:rPr>
              <a:t>Silvicultura</a:t>
            </a:r>
          </a:p>
          <a:p>
            <a:r>
              <a:rPr lang="es-AR" sz="2000" b="1" dirty="0" smtClean="0">
                <a:solidFill>
                  <a:schemeClr val="tx2"/>
                </a:solidFill>
                <a:latin typeface="Arial"/>
                <a:ea typeface="+mn-lt"/>
                <a:cs typeface="+mn-lt"/>
              </a:rPr>
              <a:t>2020</a:t>
            </a:r>
            <a:endParaRPr lang="es-ES" sz="1500" b="1" dirty="0">
              <a:solidFill>
                <a:schemeClr val="tx2"/>
              </a:solidFill>
              <a:latin typeface="Arial"/>
              <a:cs typeface="Arial"/>
            </a:endParaRPr>
          </a:p>
          <a:p>
            <a:endParaRPr lang="es-ES" sz="1500" dirty="0">
              <a:solidFill>
                <a:schemeClr val="tx2"/>
              </a:solidFill>
              <a:cs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8999293-B054-4B57-A26F-D04C2BB113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5E505D8A-F41A-450D-A648-E77DF6B8D8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E2BD6DCE-6A81-4F34-9958-67B578EA16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5C462BE8-CD72-48CF-8A7B-C716D2B99E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1C2CDB70-40F1-4D00-8F17-A532E732EB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61945C4-D997-42F3-B59A-984CF00667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4651FE4A-9487-43BE-A388-134535743B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F44B0EF3-9992-4B95-8A43-6206B3FC3F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041B1C1F-C2FE-4C47-9D74-ADB9B53F4B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1048177B-A49E-4E24-9007-07A0EDD6A2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magen que contiene reloj&#10;&#10;Descripción generada automáticamente">
            <a:extLst>
              <a:ext uri="{FF2B5EF4-FFF2-40B4-BE49-F238E27FC236}">
                <a16:creationId xmlns="" xmlns:a16="http://schemas.microsoft.com/office/drawing/2014/main" id="{9482F278-AA9A-4CDA-8943-17D594BD4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760" y="2613"/>
            <a:ext cx="12153061" cy="6830249"/>
          </a:xfrm>
        </p:spPr>
      </p:pic>
    </p:spTree>
    <p:extLst>
      <p:ext uri="{BB962C8B-B14F-4D97-AF65-F5344CB8AC3E}">
        <p14:creationId xmlns="" xmlns:p14="http://schemas.microsoft.com/office/powerpoint/2010/main" val="1156361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081EA652-8C6A-4E69-BEB9-1708094745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="" xmlns:a16="http://schemas.microsoft.com/office/drawing/2014/main" id="{5298780A-33B9-4EA2-8F67-DE68AD6284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F488E8B-4E1E-4402-8935-D4E6C02615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372EC17-70F2-463B-9B01-035FB7FF5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s-ES" sz="3600" b="1" dirty="0">
                <a:ea typeface="+mj-lt"/>
                <a:cs typeface="+mj-lt"/>
              </a:rPr>
              <a:t>Clasificación de los Sistemas Silvícolas</a:t>
            </a:r>
            <a:br>
              <a:rPr lang="es-ES" sz="3600" b="1" dirty="0">
                <a:ea typeface="+mj-lt"/>
                <a:cs typeface="+mj-lt"/>
              </a:rPr>
            </a:br>
            <a:r>
              <a:rPr lang="es-ES" sz="2000" b="1" dirty="0">
                <a:cs typeface="Calibri Light"/>
              </a:rPr>
              <a:t>(Daniels, 1981, Smith et al 2000)</a:t>
            </a:r>
            <a:endParaRPr lang="es-ES" sz="2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3AAC9B5-8015-485C-ACF9-A750390E9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F755A87-36E8-4A57-B46B-1917C8D6E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8110" y="697066"/>
            <a:ext cx="6021945" cy="54668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b="1">
                <a:ea typeface="+mn-lt"/>
                <a:cs typeface="+mn-lt"/>
              </a:rPr>
              <a:t>Métodos de monte alto: regeneración por semilla o material de plantación  </a:t>
            </a:r>
            <a:r>
              <a:rPr lang="es-ES" sz="2000" b="1" dirty="0">
                <a:ea typeface="+mn-lt"/>
                <a:cs typeface="+mn-lt"/>
              </a:rPr>
              <a:t>       </a:t>
            </a:r>
            <a:endParaRPr lang="es-ES" sz="2000">
              <a:cs typeface="Calibri" panose="020F0502020204030204"/>
            </a:endParaRPr>
          </a:p>
          <a:p>
            <a:r>
              <a:rPr lang="es-ES" sz="2000" b="1" dirty="0">
                <a:ea typeface="+mn-lt"/>
                <a:cs typeface="+mn-lt"/>
              </a:rPr>
              <a:t>Rodales coetáneos </a:t>
            </a:r>
            <a:endParaRPr lang="es-ES" sz="2000" dirty="0">
              <a:cs typeface="Calibri"/>
            </a:endParaRPr>
          </a:p>
          <a:p>
            <a:pPr lvl="1"/>
            <a:r>
              <a:rPr lang="es-ES" sz="1600" b="1" dirty="0">
                <a:ea typeface="+mn-lt"/>
                <a:cs typeface="+mn-lt"/>
              </a:rPr>
              <a:t>Métodos de tala rasa</a:t>
            </a:r>
            <a:endParaRPr lang="es-ES" sz="1600">
              <a:cs typeface="Calibri" panose="020F0502020204030204"/>
            </a:endParaRPr>
          </a:p>
          <a:p>
            <a:pPr lvl="1"/>
            <a:r>
              <a:rPr lang="es-ES" sz="1600" b="1" dirty="0">
                <a:ea typeface="+mn-lt"/>
                <a:cs typeface="+mn-lt"/>
              </a:rPr>
              <a:t>Métodos de árboles padres</a:t>
            </a:r>
            <a:endParaRPr lang="es-ES" sz="1600">
              <a:cs typeface="Calibri"/>
            </a:endParaRPr>
          </a:p>
          <a:p>
            <a:pPr lvl="1"/>
            <a:r>
              <a:rPr lang="es-ES" sz="1600" b="1" dirty="0">
                <a:ea typeface="+mn-lt"/>
                <a:cs typeface="+mn-lt"/>
              </a:rPr>
              <a:t>Métodos de cortas de protección (Aclareos sucesivos)</a:t>
            </a:r>
            <a:r>
              <a:rPr lang="es-ES" sz="1600" dirty="0">
                <a:ea typeface="+mn-lt"/>
                <a:cs typeface="+mn-lt"/>
              </a:rPr>
              <a:t> </a:t>
            </a:r>
            <a:endParaRPr lang="es-ES" sz="1600">
              <a:cs typeface="Calibri"/>
            </a:endParaRPr>
          </a:p>
          <a:p>
            <a:r>
              <a:rPr lang="es-ES" sz="2000" b="1" dirty="0">
                <a:ea typeface="+mn-lt"/>
                <a:cs typeface="+mn-lt"/>
              </a:rPr>
              <a:t>   </a:t>
            </a:r>
            <a:endParaRPr lang="es-ES" sz="2000" dirty="0">
              <a:cs typeface="Calibri"/>
            </a:endParaRPr>
          </a:p>
          <a:p>
            <a:r>
              <a:rPr lang="es-ES" sz="2000" b="1" dirty="0">
                <a:ea typeface="+mn-lt"/>
                <a:cs typeface="+mn-lt"/>
              </a:rPr>
              <a:t>Rodales </a:t>
            </a:r>
            <a:r>
              <a:rPr lang="es-ES" sz="2000" b="1" err="1">
                <a:ea typeface="+mn-lt"/>
                <a:cs typeface="+mn-lt"/>
              </a:rPr>
              <a:t>disetáneos</a:t>
            </a:r>
            <a:r>
              <a:rPr lang="es-ES" sz="2000" dirty="0">
                <a:ea typeface="+mn-lt"/>
                <a:cs typeface="+mn-lt"/>
              </a:rPr>
              <a:t>  </a:t>
            </a:r>
            <a:endParaRPr lang="es-ES" sz="2000" dirty="0">
              <a:cs typeface="Calibri"/>
            </a:endParaRPr>
          </a:p>
          <a:p>
            <a:pPr lvl="1"/>
            <a:r>
              <a:rPr lang="es-ES" sz="1600" b="1" dirty="0">
                <a:ea typeface="+mn-lt"/>
                <a:cs typeface="+mn-lt"/>
              </a:rPr>
              <a:t>Métodos de selección</a:t>
            </a:r>
            <a:endParaRPr lang="es-ES" sz="1600">
              <a:cs typeface="Calibri"/>
            </a:endParaRPr>
          </a:p>
          <a:p>
            <a:endParaRPr lang="es-ES" sz="2000" dirty="0">
              <a:cs typeface="Calibri"/>
            </a:endParaRPr>
          </a:p>
          <a:p>
            <a:r>
              <a:rPr lang="es-ES" sz="2400" b="1" dirty="0">
                <a:ea typeface="+mn-lt"/>
                <a:cs typeface="+mn-lt"/>
              </a:rPr>
              <a:t>Métodos de monte bajo: regeneración a partir de rebrotes </a:t>
            </a:r>
            <a:endParaRPr lang="es-ES" sz="2400">
              <a:cs typeface="Calibri"/>
            </a:endParaRPr>
          </a:p>
          <a:p>
            <a:pPr lvl="1"/>
            <a:r>
              <a:rPr lang="es-ES" sz="1600" b="1" dirty="0">
                <a:ea typeface="+mn-lt"/>
                <a:cs typeface="+mn-lt"/>
              </a:rPr>
              <a:t>Métodos de monte bajo</a:t>
            </a:r>
            <a:endParaRPr lang="es-ES" sz="1600">
              <a:cs typeface="Calibri"/>
            </a:endParaRPr>
          </a:p>
          <a:p>
            <a:pPr lvl="1"/>
            <a:r>
              <a:rPr lang="es-ES" sz="1600" b="1" dirty="0">
                <a:ea typeface="+mn-lt"/>
                <a:cs typeface="+mn-lt"/>
              </a:rPr>
              <a:t>Métodos de monte medio</a:t>
            </a:r>
            <a:r>
              <a:rPr lang="es-ES" sz="1600" dirty="0">
                <a:ea typeface="+mn-lt"/>
                <a:cs typeface="+mn-lt"/>
              </a:rPr>
              <a:t> </a:t>
            </a:r>
            <a:endParaRPr lang="es-ES" sz="1600">
              <a:cs typeface="Calibri"/>
            </a:endParaRPr>
          </a:p>
          <a:p>
            <a:endParaRPr lang="es-ES" sz="180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7683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85963BD-B882-4134-9254-4D38D4B1E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s-ES" sz="2100" dirty="0">
                <a:ea typeface="+mj-lt"/>
                <a:cs typeface="+mj-lt"/>
              </a:rPr>
              <a:t/>
            </a:r>
            <a:br>
              <a:rPr lang="es-ES" sz="2100" dirty="0">
                <a:ea typeface="+mj-lt"/>
                <a:cs typeface="+mj-lt"/>
              </a:rPr>
            </a:br>
            <a:r>
              <a:rPr lang="es-ES" sz="2100">
                <a:ea typeface="+mj-lt"/>
                <a:cs typeface="+mj-lt"/>
              </a:rPr>
              <a:t>Cada sistema puede ser considerado en términos de la proporción  relativa del área total o cobertura del rodal que se deja en </a:t>
            </a:r>
            <a:r>
              <a:rPr lang="es-ES" sz="2100" dirty="0">
                <a:ea typeface="+mj-lt"/>
                <a:cs typeface="+mj-lt"/>
              </a:rPr>
              <a:t>cada una de las siguientes condiciones:</a:t>
            </a:r>
            <a:endParaRPr lang="es-ES" sz="2100" dirty="0">
              <a:cs typeface="Calibri Light"/>
            </a:endParaRPr>
          </a:p>
          <a:p>
            <a:endParaRPr lang="es-ES" sz="2100"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976AE04-87A3-4402-B9F9-E2D1C82E7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1568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1 </a:t>
            </a:r>
            <a:r>
              <a:rPr lang="en-US" sz="2000" dirty="0" err="1">
                <a:cs typeface="Calibri"/>
              </a:rPr>
              <a:t>Condición</a:t>
            </a:r>
            <a:r>
              <a:rPr lang="en-US" sz="2000" dirty="0">
                <a:cs typeface="Calibri"/>
              </a:rPr>
              <a:t> de claro o sin </a:t>
            </a:r>
            <a:r>
              <a:rPr lang="en-US" sz="2000" dirty="0" err="1">
                <a:cs typeface="Calibri"/>
              </a:rPr>
              <a:t>cobertura</a:t>
            </a:r>
            <a:r>
              <a:rPr lang="en-US" sz="2000" dirty="0">
                <a:cs typeface="Calibri"/>
              </a:rPr>
              <a:t>, </a:t>
            </a:r>
            <a:r>
              <a:rPr lang="en-US" sz="2000" dirty="0" err="1">
                <a:cs typeface="Calibri"/>
              </a:rPr>
              <a:t>crecimiento</a:t>
            </a:r>
            <a:r>
              <a:rPr lang="en-US" sz="2000" dirty="0">
                <a:cs typeface="Calibri"/>
              </a:rPr>
              <a:t> de la </a:t>
            </a:r>
            <a:r>
              <a:rPr lang="en-US" sz="2000" dirty="0" err="1">
                <a:cs typeface="Calibri"/>
              </a:rPr>
              <a:t>regeneración</a:t>
            </a:r>
            <a:r>
              <a:rPr lang="en-US" sz="2000" dirty="0">
                <a:cs typeface="Calibri"/>
              </a:rPr>
              <a:t> a </a:t>
            </a:r>
            <a:r>
              <a:rPr lang="en-US" sz="2000" dirty="0" err="1">
                <a:cs typeface="Calibri"/>
              </a:rPr>
              <a:t>cielo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abierto</a:t>
            </a:r>
            <a:r>
              <a:rPr lang="en-US" sz="2000" dirty="0">
                <a:cs typeface="Calibri"/>
              </a:rPr>
              <a:t> (tala rasa)</a:t>
            </a:r>
          </a:p>
          <a:p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2 Bajo </a:t>
            </a:r>
            <a:r>
              <a:rPr lang="en-US" sz="2000" dirty="0" err="1">
                <a:cs typeface="Calibri"/>
              </a:rPr>
              <a:t>protección</a:t>
            </a:r>
            <a:r>
              <a:rPr lang="en-US" sz="2000" dirty="0">
                <a:cs typeface="Calibri"/>
              </a:rPr>
              <a:t> del </a:t>
            </a:r>
            <a:r>
              <a:rPr lang="en-US" sz="2000" dirty="0" err="1">
                <a:cs typeface="Calibri"/>
              </a:rPr>
              <a:t>dosel</a:t>
            </a:r>
            <a:r>
              <a:rPr lang="en-US" sz="2000" dirty="0">
                <a:cs typeface="Calibri"/>
              </a:rPr>
              <a:t> o con una </a:t>
            </a:r>
            <a:r>
              <a:rPr lang="en-US" sz="2000" dirty="0" err="1">
                <a:cs typeface="Calibri"/>
              </a:rPr>
              <a:t>cobertura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parcial</a:t>
            </a:r>
            <a:r>
              <a:rPr lang="en-US" sz="2000" dirty="0">
                <a:cs typeface="Calibri"/>
              </a:rPr>
              <a:t>. El </a:t>
            </a:r>
            <a:r>
              <a:rPr lang="en-US" sz="2000" dirty="0" err="1">
                <a:cs typeface="Calibri"/>
              </a:rPr>
              <a:t>dosel</a:t>
            </a:r>
            <a:r>
              <a:rPr lang="en-US" sz="2000" dirty="0">
                <a:cs typeface="Calibri"/>
              </a:rPr>
              <a:t> de los </a:t>
            </a:r>
            <a:r>
              <a:rPr lang="en-US" sz="2000" dirty="0" err="1">
                <a:cs typeface="Calibri"/>
              </a:rPr>
              <a:t>árboles</a:t>
            </a:r>
            <a:r>
              <a:rPr lang="en-US" sz="2000" dirty="0">
                <a:cs typeface="Calibri"/>
              </a:rPr>
              <a:t> padres </a:t>
            </a:r>
            <a:r>
              <a:rPr lang="en-US" sz="2000" dirty="0" err="1">
                <a:cs typeface="Calibri"/>
              </a:rPr>
              <a:t>cumple</a:t>
            </a:r>
            <a:r>
              <a:rPr lang="en-US" sz="2000" dirty="0">
                <a:cs typeface="Calibri"/>
              </a:rPr>
              <a:t> la </a:t>
            </a:r>
            <a:r>
              <a:rPr lang="en-US" sz="2000" dirty="0" err="1">
                <a:cs typeface="Calibri"/>
              </a:rPr>
              <a:t>función</a:t>
            </a:r>
            <a:r>
              <a:rPr lang="en-US" sz="2000" dirty="0">
                <a:cs typeface="Calibri"/>
              </a:rPr>
              <a:t> de </a:t>
            </a:r>
            <a:r>
              <a:rPr lang="en-US" sz="2000" dirty="0" err="1">
                <a:cs typeface="Calibri"/>
              </a:rPr>
              <a:t>protección</a:t>
            </a:r>
            <a:r>
              <a:rPr lang="en-US" sz="2000" dirty="0">
                <a:cs typeface="Calibri"/>
              </a:rPr>
              <a:t> de la </a:t>
            </a:r>
            <a:r>
              <a:rPr lang="en-US" sz="2000" dirty="0" err="1">
                <a:cs typeface="Calibri"/>
              </a:rPr>
              <a:t>regeneración</a:t>
            </a:r>
            <a:r>
              <a:rPr lang="en-US" sz="2000" dirty="0">
                <a:cs typeface="Calibri"/>
              </a:rPr>
              <a:t> (Sistema de </a:t>
            </a:r>
            <a:r>
              <a:rPr lang="en-US" sz="2000" dirty="0" err="1">
                <a:cs typeface="Calibri"/>
              </a:rPr>
              <a:t>cortas</a:t>
            </a:r>
            <a:r>
              <a:rPr lang="en-US" sz="2000" dirty="0">
                <a:cs typeface="Calibri"/>
              </a:rPr>
              <a:t> de </a:t>
            </a:r>
            <a:r>
              <a:rPr lang="en-US" sz="2000" dirty="0" err="1">
                <a:cs typeface="Calibri"/>
              </a:rPr>
              <a:t>protección</a:t>
            </a:r>
            <a:r>
              <a:rPr lang="en-US" sz="2000" dirty="0">
                <a:cs typeface="Calibri"/>
              </a:rPr>
              <a:t>)</a:t>
            </a:r>
          </a:p>
          <a:p>
            <a:endParaRPr lang="en-US" sz="2000" dirty="0">
              <a:cs typeface="Calibri"/>
            </a:endParaRPr>
          </a:p>
          <a:p>
            <a:pPr marL="0" indent="0">
              <a:buNone/>
            </a:pPr>
            <a:endParaRPr lang="en-US" sz="2000" dirty="0">
              <a:cs typeface="Calibri"/>
            </a:endParaRPr>
          </a:p>
          <a:p>
            <a:r>
              <a:rPr lang="en-US" sz="2000" dirty="0">
                <a:cs typeface="Calibri"/>
              </a:rPr>
              <a:t>3 Bajo </a:t>
            </a:r>
            <a:r>
              <a:rPr lang="en-US" sz="2000" dirty="0" err="1">
                <a:cs typeface="Calibri"/>
              </a:rPr>
              <a:t>cobertura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densa</a:t>
            </a:r>
            <a:r>
              <a:rPr lang="en-US" sz="2000" dirty="0">
                <a:cs typeface="Calibri"/>
              </a:rPr>
              <a:t>. El </a:t>
            </a:r>
            <a:r>
              <a:rPr lang="en-US" sz="2000" dirty="0" err="1">
                <a:cs typeface="Calibri"/>
              </a:rPr>
              <a:t>rodal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presenta</a:t>
            </a:r>
            <a:r>
              <a:rPr lang="en-US" sz="2000" dirty="0">
                <a:cs typeface="Calibri"/>
              </a:rPr>
              <a:t> una </a:t>
            </a:r>
            <a:r>
              <a:rPr lang="en-US" sz="2000" dirty="0" err="1">
                <a:cs typeface="Calibri"/>
              </a:rPr>
              <a:t>cobertura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contínua</a:t>
            </a:r>
            <a:r>
              <a:rPr lang="en-US" sz="2000" dirty="0">
                <a:cs typeface="Calibri"/>
              </a:rPr>
              <a:t>. (Sistemas de </a:t>
            </a:r>
            <a:r>
              <a:rPr lang="en-US" sz="2000" dirty="0" err="1">
                <a:cs typeface="Calibri"/>
              </a:rPr>
              <a:t>selección</a:t>
            </a:r>
            <a:r>
              <a:rPr lang="en-US" sz="2000" dirty="0">
                <a:cs typeface="Calibri"/>
              </a:rPr>
              <a:t>)</a:t>
            </a:r>
          </a:p>
          <a:p>
            <a:endParaRPr lang="en-US" sz="2000" dirty="0">
              <a:cs typeface="Calibri"/>
            </a:endParaRPr>
          </a:p>
        </p:txBody>
      </p:sp>
      <p:cxnSp>
        <p:nvCxnSpPr>
          <p:cNvPr id="6" name="Straight Connector 10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986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4" descr="Imagen que contiene árbol&#10;&#10;Descripción generada automáticamente">
            <a:extLst>
              <a:ext uri="{FF2B5EF4-FFF2-40B4-BE49-F238E27FC236}">
                <a16:creationId xmlns="" xmlns:a16="http://schemas.microsoft.com/office/drawing/2014/main" id="{155F6770-F7D8-458F-9E15-ECDEFB3A1E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911654"/>
            <a:ext cx="4229100" cy="1463066"/>
          </a:xfrm>
          <a:prstGeom prst="rect">
            <a:avLst/>
          </a:prstGeom>
        </p:spPr>
      </p:pic>
      <p:pic>
        <p:nvPicPr>
          <p:cNvPr id="5" name="Imagen 6" descr="Imagen que contiene planta, tabla, palma&#10;&#10;Descripción generada automáticamente">
            <a:extLst>
              <a:ext uri="{FF2B5EF4-FFF2-40B4-BE49-F238E27FC236}">
                <a16:creationId xmlns="" xmlns:a16="http://schemas.microsoft.com/office/drawing/2014/main" id="{6B4592E4-9D9F-47C4-AF74-F6743BF018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213" y="3714750"/>
            <a:ext cx="4552950" cy="1104900"/>
          </a:xfrm>
          <a:prstGeom prst="rect">
            <a:avLst/>
          </a:prstGeom>
        </p:spPr>
      </p:pic>
      <p:pic>
        <p:nvPicPr>
          <p:cNvPr id="7" name="Imagen 8" descr="Imagen que contiene árbol&#10;&#10;Descripción generada automáticamente">
            <a:extLst>
              <a:ext uri="{FF2B5EF4-FFF2-40B4-BE49-F238E27FC236}">
                <a16:creationId xmlns="" xmlns:a16="http://schemas.microsoft.com/office/drawing/2014/main" id="{70EE49C3-1474-4C7E-BC46-00025CEECE9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975" y="5152159"/>
            <a:ext cx="4067175" cy="14685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3054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 descr="Imagen que contiene mapa&#10;&#10;Descripción generada automáticamente">
            <a:extLst>
              <a:ext uri="{FF2B5EF4-FFF2-40B4-BE49-F238E27FC236}">
                <a16:creationId xmlns="" xmlns:a16="http://schemas.microsoft.com/office/drawing/2014/main" id="{F6922E08-E8A2-4E2B-8E3A-2F2A904B9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654" y="1468739"/>
            <a:ext cx="10947956" cy="5354477"/>
          </a:xfrm>
        </p:spPr>
      </p:pic>
      <p:pic>
        <p:nvPicPr>
          <p:cNvPr id="6" name="Imagen 6">
            <a:extLst>
              <a:ext uri="{FF2B5EF4-FFF2-40B4-BE49-F238E27FC236}">
                <a16:creationId xmlns="" xmlns:a16="http://schemas.microsoft.com/office/drawing/2014/main" id="{DBF8FE24-7623-4255-B40B-6FD891FFB3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69262" y="204777"/>
            <a:ext cx="3659528" cy="1153027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="" xmlns:a16="http://schemas.microsoft.com/office/drawing/2014/main" id="{DB5060E0-EB8F-4B31-B326-092184297B9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19514" y="331886"/>
            <a:ext cx="3456972" cy="12460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3758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DCC231C8-C761-4B31-9B1C-C6D19248C6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75D3288-88D0-4C11-82C0-71A128924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es-ES" sz="5200" b="1">
                <a:ea typeface="+mj-lt"/>
                <a:cs typeface="+mj-lt"/>
              </a:rPr>
              <a:t>Sistemas de tala </a:t>
            </a:r>
            <a:r>
              <a:rPr lang="es-ES" sz="5200" b="1" dirty="0">
                <a:ea typeface="+mj-lt"/>
                <a:cs typeface="+mj-lt"/>
              </a:rPr>
              <a:t>rasa</a:t>
            </a:r>
            <a:endParaRPr lang="es-ES" sz="5200" dirty="0"/>
          </a:p>
        </p:txBody>
      </p:sp>
      <p:graphicFrame>
        <p:nvGraphicFramePr>
          <p:cNvPr id="4" name="Diagrama 4">
            <a:extLst>
              <a:ext uri="{FF2B5EF4-FFF2-40B4-BE49-F238E27FC236}">
                <a16:creationId xmlns="" xmlns:a16="http://schemas.microsoft.com/office/drawing/2014/main" id="{2ABFDAC8-F9A5-4604-AC46-08406E0FC3D5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55936859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590841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80DF40B2-80F7-4E71-B46C-284163F36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FB2D487-17BA-4137-8F80-BB5CFF9F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s-ES" sz="4000" dirty="0">
                <a:cs typeface="Calibri Light"/>
              </a:rPr>
              <a:t>Tala rasa de rodal de </a:t>
            </a:r>
            <a:r>
              <a:rPr lang="es-ES" sz="4000" i="1" dirty="0" err="1">
                <a:cs typeface="Calibri Light"/>
              </a:rPr>
              <a:t>Eucalyptus</a:t>
            </a:r>
            <a:r>
              <a:rPr lang="es-ES" sz="4000" i="1" dirty="0">
                <a:cs typeface="Calibri Light"/>
              </a:rPr>
              <a:t> </a:t>
            </a:r>
            <a:r>
              <a:rPr lang="es-ES" sz="4000" i="1" dirty="0" err="1">
                <a:cs typeface="Calibri Light"/>
              </a:rPr>
              <a:t>sp</a:t>
            </a:r>
            <a:r>
              <a:rPr lang="es-ES" sz="4000" dirty="0">
                <a:cs typeface="Calibri Light"/>
              </a:rPr>
              <a:t> en Entre Ríos</a:t>
            </a:r>
            <a:endParaRPr lang="es-ES" sz="4000" dirty="0"/>
          </a:p>
        </p:txBody>
      </p:sp>
      <p:pic>
        <p:nvPicPr>
          <p:cNvPr id="4" name="Imagen 4" descr="Imagen que contiene exterior, parado, animal, campo&#10;&#10;Descripción generada automáticamente">
            <a:extLst>
              <a:ext uri="{FF2B5EF4-FFF2-40B4-BE49-F238E27FC236}">
                <a16:creationId xmlns="" xmlns:a16="http://schemas.microsoft.com/office/drawing/2014/main" id="{8D31937C-EBF5-405B-9365-F60E259612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82" r="8279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682397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22">
            <a:extLst>
              <a:ext uri="{FF2B5EF4-FFF2-40B4-BE49-F238E27FC236}">
                <a16:creationId xmlns="" xmlns:a16="http://schemas.microsoft.com/office/drawing/2014/main" id="{80DF40B2-80F7-4E71-B46C-284163F36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FB2D487-17BA-4137-8F80-BB5CFF9FE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es-ES" sz="4000" dirty="0">
                <a:cs typeface="Calibri Light"/>
              </a:rPr>
              <a:t>Tala rasa de rodal de </a:t>
            </a:r>
            <a:r>
              <a:rPr lang="es-ES" sz="4000" i="1" dirty="0" err="1">
                <a:cs typeface="Calibri Light"/>
              </a:rPr>
              <a:t>Pinus</a:t>
            </a:r>
            <a:r>
              <a:rPr lang="es-ES" sz="4000" i="1" dirty="0">
                <a:cs typeface="Calibri Light"/>
              </a:rPr>
              <a:t> </a:t>
            </a:r>
            <a:r>
              <a:rPr lang="es-ES" sz="4000" i="1" dirty="0" err="1" smtClean="0">
                <a:cs typeface="Calibri Light"/>
              </a:rPr>
              <a:t>sp.</a:t>
            </a:r>
            <a:r>
              <a:rPr lang="es-ES" sz="4000" i="1" dirty="0" smtClean="0">
                <a:cs typeface="Calibri Light"/>
              </a:rPr>
              <a:t> </a:t>
            </a:r>
            <a:r>
              <a:rPr lang="es-ES" sz="4000" dirty="0">
                <a:cs typeface="Calibri Light"/>
              </a:rPr>
              <a:t>en Misiones</a:t>
            </a:r>
            <a:endParaRPr lang="es-ES" sz="4000" dirty="0"/>
          </a:p>
        </p:txBody>
      </p:sp>
      <p:pic>
        <p:nvPicPr>
          <p:cNvPr id="3" name="Imagen 4" descr="Un campo de pasto seco&#10;&#10;Descripción generada automáticamente">
            <a:extLst>
              <a:ext uri="{FF2B5EF4-FFF2-40B4-BE49-F238E27FC236}">
                <a16:creationId xmlns="" xmlns:a16="http://schemas.microsoft.com/office/drawing/2014/main" id="{409B7DB4-FE8C-4BEC-A188-5F8616E40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506" r="17524" b="-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496038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1709F1D5-B0F1-4714-A239-E5B61C1619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28FB460-D3FF-4440-A020-05982A09E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DBA1FD7-EA97-4C21-AA58-DCAB3D5C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  <a:ea typeface="+mj-lt"/>
                <a:cs typeface="+mj-lt"/>
              </a:rPr>
              <a:t>Sistema de árboles padres o semilleros</a:t>
            </a:r>
            <a:endParaRPr lang="es-ES">
              <a:solidFill>
                <a:srgbClr val="FFFFFF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14847E93-7DC1-4D4B-8829-B19AA7137C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5566D6E1-03A1-4D73-A4E0-35D74D568A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F835A99-04AC-494A-A572-AFE8413CC9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Marcador de contenido 4">
            <a:extLst>
              <a:ext uri="{FF2B5EF4-FFF2-40B4-BE49-F238E27FC236}">
                <a16:creationId xmlns="" xmlns:a16="http://schemas.microsoft.com/office/drawing/2014/main" id="{09DD8B14-BCB9-490D-A032-C9721806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z="2200">
                <a:cs typeface="Calibri"/>
              </a:rPr>
              <a:t>Descripción </a:t>
            </a:r>
            <a:endParaRPr lang="es-ES" sz="2200">
              <a:ea typeface="+mn-lt"/>
              <a:cs typeface="+mn-lt"/>
            </a:endParaRPr>
          </a:p>
          <a:p>
            <a:r>
              <a:rPr lang="es-ES" sz="2200">
                <a:ea typeface="+mn-lt"/>
                <a:cs typeface="+mn-lt"/>
              </a:rPr>
              <a:t>Regeneración natural</a:t>
            </a:r>
          </a:p>
          <a:p>
            <a:r>
              <a:rPr lang="es-ES" sz="2200">
                <a:ea typeface="+mn-lt"/>
                <a:cs typeface="+mn-lt"/>
              </a:rPr>
              <a:t>En las primeras etapas se realizan los tratamientos intermedios propios de un rodal coetáneo (podas y raleos)</a:t>
            </a:r>
          </a:p>
          <a:p>
            <a:r>
              <a:rPr lang="es-ES" sz="2200">
                <a:ea typeface="+mn-lt"/>
                <a:cs typeface="+mn-lt"/>
              </a:rPr>
              <a:t>Se deja en el campo una cantidad suficiente de árboles productores de semillas </a:t>
            </a:r>
            <a:endParaRPr lang="es-ES" sz="2200">
              <a:cs typeface="Calibri"/>
            </a:endParaRPr>
          </a:p>
          <a:p>
            <a:r>
              <a:rPr lang="es-ES" sz="2200">
                <a:ea typeface="+mn-lt"/>
                <a:cs typeface="+mn-lt"/>
              </a:rPr>
              <a:t>Producción de semillas / árbol</a:t>
            </a:r>
            <a:endParaRPr lang="es-ES" sz="2200">
              <a:cs typeface="Calibri"/>
            </a:endParaRPr>
          </a:p>
          <a:p>
            <a:r>
              <a:rPr lang="es-ES" sz="2200">
                <a:ea typeface="+mn-lt"/>
                <a:cs typeface="+mn-lt"/>
              </a:rPr>
              <a:t>Distancia de diseminación</a:t>
            </a:r>
            <a:endParaRPr lang="es-ES" sz="2200">
              <a:cs typeface="Calibri"/>
            </a:endParaRPr>
          </a:p>
          <a:p>
            <a:r>
              <a:rPr lang="es-ES" sz="2200">
                <a:ea typeface="+mn-lt"/>
                <a:cs typeface="+mn-lt"/>
              </a:rPr>
              <a:t>Proporción semilla / plántula</a:t>
            </a:r>
            <a:endParaRPr lang="es-ES" sz="2200">
              <a:cs typeface="Calibri"/>
            </a:endParaRPr>
          </a:p>
          <a:p>
            <a:r>
              <a:rPr lang="es-ES" sz="2200" err="1">
                <a:ea typeface="+mn-lt"/>
                <a:cs typeface="+mn-lt"/>
              </a:rPr>
              <a:t>Nro</a:t>
            </a:r>
            <a:r>
              <a:rPr lang="es-ES" sz="2200">
                <a:ea typeface="+mn-lt"/>
                <a:cs typeface="+mn-lt"/>
              </a:rPr>
              <a:t> plántulas requeridas / ha</a:t>
            </a:r>
            <a:endParaRPr lang="es-ES" sz="2200">
              <a:cs typeface="Calibri"/>
            </a:endParaRPr>
          </a:p>
          <a:p>
            <a:endParaRPr lang="es-ES" sz="2200">
              <a:cs typeface="Calibri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7B786209-1B0B-4CA9-9BDD-F7327066A8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2D2964BB-484D-45AE-AD66-D407D06296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="" xmlns:a16="http://schemas.microsoft.com/office/drawing/2014/main" id="{6691AC69-A76E-4DAB-B565-468B6B87AC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3671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9A8C6B-0726-4D26-A8B4-FA2F9553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cs typeface="Calibri Light"/>
              </a:rPr>
              <a:t>Sistema de árboles padres o semilleros</a:t>
            </a:r>
            <a:endParaRPr lang="es-ES" dirty="0">
              <a:ea typeface="+mj-lt"/>
              <a:cs typeface="+mj-lt"/>
            </a:endParaRPr>
          </a:p>
          <a:p>
            <a:endParaRPr lang="es-ES" dirty="0">
              <a:cs typeface="Calibri Light"/>
            </a:endParaRPr>
          </a:p>
        </p:txBody>
      </p:sp>
      <p:pic>
        <p:nvPicPr>
          <p:cNvPr id="4" name="Imagen 4" descr="Imagen que contiene alimentos&#10;&#10;Descripción generada automáticamente">
            <a:extLst>
              <a:ext uri="{FF2B5EF4-FFF2-40B4-BE49-F238E27FC236}">
                <a16:creationId xmlns="" xmlns:a16="http://schemas.microsoft.com/office/drawing/2014/main" id="{911E0B91-8132-4326-87AC-D31F9579A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66912" y="1929606"/>
            <a:ext cx="8258175" cy="4143375"/>
          </a:xfrm>
        </p:spPr>
      </p:pic>
    </p:spTree>
    <p:extLst>
      <p:ext uri="{BB962C8B-B14F-4D97-AF65-F5344CB8AC3E}">
        <p14:creationId xmlns="" xmlns:p14="http://schemas.microsoft.com/office/powerpoint/2010/main" val="1436953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CEF6118E-44FB-4509-B4D9-129052E4C6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09AD8A-32E0-4C1A-8952-BBBBAFC9F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3986156" cy="28065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/>
              <a:t>Imagen </a:t>
            </a:r>
            <a:r>
              <a:rPr lang="en-US" sz="3100" dirty="0" err="1"/>
              <a:t>aérea</a:t>
            </a:r>
            <a:r>
              <a:rPr lang="en-US" sz="3100" dirty="0"/>
              <a:t> de </a:t>
            </a:r>
            <a:r>
              <a:rPr lang="en-US" sz="3100" dirty="0" err="1"/>
              <a:t>rodales</a:t>
            </a:r>
            <a:r>
              <a:rPr lang="en-US" sz="3100" dirty="0"/>
              <a:t> </a:t>
            </a:r>
            <a:r>
              <a:rPr lang="en-US" sz="3100" dirty="0" err="1"/>
              <a:t>intervenidos</a:t>
            </a:r>
            <a:r>
              <a:rPr lang="en-US" sz="3100" dirty="0"/>
              <a:t> en el </a:t>
            </a:r>
            <a:r>
              <a:rPr lang="en-US" sz="3100" dirty="0" err="1"/>
              <a:t>marco</a:t>
            </a:r>
            <a:r>
              <a:rPr lang="en-US" sz="3100" dirty="0"/>
              <a:t> de un </a:t>
            </a:r>
            <a:r>
              <a:rPr lang="en-US" sz="3100" dirty="0" err="1"/>
              <a:t>sistema</a:t>
            </a:r>
            <a:r>
              <a:rPr lang="en-US" sz="3100" dirty="0"/>
              <a:t> </a:t>
            </a:r>
            <a:r>
              <a:rPr lang="en-US" sz="3100" dirty="0" err="1"/>
              <a:t>silvícola</a:t>
            </a:r>
            <a:r>
              <a:rPr lang="en-US" sz="3100" dirty="0"/>
              <a:t> de </a:t>
            </a:r>
            <a:r>
              <a:rPr lang="en-US" sz="3100" dirty="0" err="1"/>
              <a:t>árboles</a:t>
            </a:r>
            <a:r>
              <a:rPr lang="en-US" sz="3100" dirty="0"/>
              <a:t> padres o </a:t>
            </a:r>
            <a:r>
              <a:rPr lang="en-US" sz="3100" dirty="0" err="1"/>
              <a:t>semilleros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="" xmlns:a16="http://schemas.microsoft.com/office/drawing/2014/main" id="{09F365C7-7FB4-4909-AF3F-5871D14A8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26300"/>
            <a:ext cx="3986156" cy="2588458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8820BEE1-71E4-4248-9651-C09AC924B8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956" r="19645" b="-1"/>
          <a:stretch/>
        </p:blipFill>
        <p:spPr>
          <a:xfrm>
            <a:off x="5186557" y="162853"/>
            <a:ext cx="6830817" cy="61379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0390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4">
            <a:extLst>
              <a:ext uri="{FF2B5EF4-FFF2-40B4-BE49-F238E27FC236}">
                <a16:creationId xmlns="" xmlns:a16="http://schemas.microsoft.com/office/drawing/2014/main" id="{87A57295-2710-4920-B99A-4D1FA03A62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6">
            <a:extLst>
              <a:ext uri="{FF2B5EF4-FFF2-40B4-BE49-F238E27FC236}">
                <a16:creationId xmlns="" xmlns:a16="http://schemas.microsoft.com/office/drawing/2014/main" id="{78067929-4D33-4306-9E2F-67C49CDDB5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3400" y="465745"/>
            <a:ext cx="11125200" cy="5639435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7DFDFB3-6542-460F-A4F9-EEB042E86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4027"/>
            <a:ext cx="3494362" cy="4782873"/>
          </a:xfrm>
        </p:spPr>
        <p:txBody>
          <a:bodyPr>
            <a:normAutofit/>
          </a:bodyPr>
          <a:lstStyle/>
          <a:p>
            <a:pPr algn="r"/>
            <a:r>
              <a:rPr lang="es-ES" sz="4100" dirty="0">
                <a:solidFill>
                  <a:schemeClr val="bg1"/>
                </a:solidFill>
                <a:cs typeface="Calibri Light"/>
              </a:rPr>
              <a:t>Algunas definiciones</a:t>
            </a:r>
            <a:endParaRPr lang="es-ES" sz="4100" dirty="0">
              <a:solidFill>
                <a:schemeClr val="bg1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75DFED3-15ED-470D-8002-427A7D9BF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2" y="894027"/>
            <a:ext cx="6377768" cy="47828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400">
                <a:solidFill>
                  <a:schemeClr val="bg1"/>
                </a:solidFill>
                <a:latin typeface="Arial"/>
                <a:ea typeface="+mn-lt"/>
                <a:cs typeface="+mn-lt"/>
              </a:rPr>
              <a:t>Manejo Forestal a nivel de rodal. </a:t>
            </a:r>
            <a:r>
              <a:rPr lang="es-ES" sz="24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Sistemas silvícolas para el manejo de rodales coetáneos y </a:t>
            </a:r>
            <a:r>
              <a:rPr lang="es-ES" sz="240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disetáneos</a:t>
            </a:r>
            <a:r>
              <a:rPr lang="es-ES" sz="24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.  Planificación Silvicultural. Rodal objetivo: concepto y caracterización. Metas para rodales coetáneos y </a:t>
            </a:r>
            <a:r>
              <a:rPr lang="es-ES" sz="240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disetáneos</a:t>
            </a:r>
            <a:r>
              <a:rPr lang="es-ES" sz="2400" dirty="0">
                <a:solidFill>
                  <a:schemeClr val="bg1"/>
                </a:solidFill>
                <a:latin typeface="Arial"/>
                <a:ea typeface="+mn-lt"/>
                <a:cs typeface="+mn-lt"/>
              </a:rPr>
              <a:t>. </a:t>
            </a:r>
            <a:endParaRPr lang="es-ES" sz="2400" dirty="0">
              <a:solidFill>
                <a:schemeClr val="bg1"/>
              </a:solidFill>
              <a:latin typeface="Arial"/>
              <a:cs typeface="Calibri" panose="020F0502020204030204"/>
            </a:endParaRPr>
          </a:p>
          <a:p>
            <a:endParaRPr lang="es-ES" sz="2400">
              <a:solidFill>
                <a:schemeClr val="bg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9725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2942D69-A67D-472E-833E-4290EA9A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  <a:ea typeface="+mj-lt"/>
                <a:cs typeface="+mj-lt"/>
              </a:rPr>
              <a:t>Sistema de cortas sucesivas de protección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59695E7-3F44-4151-BF05-BC3CC7B8D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>
                <a:ea typeface="+mn-lt"/>
                <a:cs typeface="+mn-lt"/>
              </a:rPr>
              <a:t>La regeneración se produce  bajo la protección del dosel, constituido por los </a:t>
            </a:r>
            <a:r>
              <a:rPr lang="es-ES">
                <a:ea typeface="+mn-lt"/>
                <a:cs typeface="+mn-lt"/>
              </a:rPr>
              <a:t>árboles padres y de la cosecha final</a:t>
            </a:r>
          </a:p>
          <a:p>
            <a:endParaRPr lang="es-ES" dirty="0">
              <a:cs typeface="Calibri"/>
            </a:endParaRPr>
          </a:p>
          <a:p>
            <a:r>
              <a:rPr lang="es-ES">
                <a:ea typeface="+mn-lt"/>
                <a:cs typeface="+mn-lt"/>
              </a:rPr>
              <a:t>Mediante este sistema, en la etapa de  establecimiento, se busca producir </a:t>
            </a:r>
            <a:r>
              <a:rPr lang="es-ES" dirty="0">
                <a:ea typeface="+mn-lt"/>
                <a:cs typeface="+mn-lt"/>
              </a:rPr>
              <a:t>diferentes niveles de protección a la </a:t>
            </a:r>
            <a:r>
              <a:rPr lang="es-ES">
                <a:ea typeface="+mn-lt"/>
                <a:cs typeface="+mn-lt"/>
              </a:rPr>
              <a:t>regeneración la cual es dada por la cobertura del del dosel intervenido en cortas sucesivas hasta la corta final</a:t>
            </a:r>
            <a:r>
              <a:rPr lang="es-ES" dirty="0">
                <a:ea typeface="+mn-lt"/>
                <a:cs typeface="+mn-lt"/>
              </a:rPr>
              <a:t>.  </a:t>
            </a:r>
            <a:endParaRPr lang="es-ES" dirty="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8469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CEF6118E-44FB-4509-B4D9-129052E4C6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30B083-91EC-49F7-9CC1-CE97FB73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5195"/>
            <a:ext cx="3986156" cy="2806506"/>
          </a:xfrm>
        </p:spPr>
        <p:txBody>
          <a:bodyPr anchor="b">
            <a:normAutofit/>
          </a:bodyPr>
          <a:lstStyle/>
          <a:p>
            <a:r>
              <a:rPr lang="es-ES" sz="4000" b="1" dirty="0">
                <a:cs typeface="Calibri Light"/>
              </a:rPr>
              <a:t>Sistema de cortas sucesivas de protección</a:t>
            </a:r>
            <a:endParaRPr lang="es-ES" sz="4000" dirty="0">
              <a:ea typeface="+mj-lt"/>
              <a:cs typeface="+mj-lt"/>
            </a:endParaRPr>
          </a:p>
          <a:p>
            <a:endParaRPr lang="es-ES" sz="4000">
              <a:cs typeface="Calibri Light"/>
            </a:endParaRPr>
          </a:p>
        </p:txBody>
      </p:sp>
      <p:pic>
        <p:nvPicPr>
          <p:cNvPr id="4" name="Imagen 4" descr="Imagen que contiene cerca&#10;&#10;Descripción generada automáticamente">
            <a:extLst>
              <a:ext uri="{FF2B5EF4-FFF2-40B4-BE49-F238E27FC236}">
                <a16:creationId xmlns="" xmlns:a16="http://schemas.microsoft.com/office/drawing/2014/main" id="{70E426BB-8408-49A7-9CC8-492A60795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996" b="123"/>
          <a:stretch/>
        </p:blipFill>
        <p:spPr>
          <a:xfrm>
            <a:off x="5186557" y="162853"/>
            <a:ext cx="6830817" cy="61379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60793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5666830-9A19-4E01-8505-D6C7F9AC56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Un bosque con arboles&#10;&#10;Descripción generada automáticamente">
            <a:extLst>
              <a:ext uri="{FF2B5EF4-FFF2-40B4-BE49-F238E27FC236}">
                <a16:creationId xmlns="" xmlns:a16="http://schemas.microsoft.com/office/drawing/2014/main" id="{756BAB70-7D23-4F1D-A2EB-E3AD915EE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361" r="3255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="" xmlns:a16="http://schemas.microsoft.com/office/drawing/2014/main" id="{AE9FC877-7FB6-4D22-9988-35420644E2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="" xmlns:a16="http://schemas.microsoft.com/office/drawing/2014/main" id="{E41809D1-F12E-46BB-B804-5F209D325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136DBE-0C77-4680-A188-3B8D4DE7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778534"/>
            <a:ext cx="4023360" cy="35479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err="1">
                <a:cs typeface="Calibri Light"/>
              </a:rPr>
              <a:t>Regeneración</a:t>
            </a:r>
            <a:r>
              <a:rPr lang="en-US" sz="3600" dirty="0">
                <a:cs typeface="Calibri Light"/>
              </a:rPr>
              <a:t> </a:t>
            </a:r>
            <a:r>
              <a:rPr lang="en-US" sz="3600" err="1">
                <a:cs typeface="Calibri Light"/>
              </a:rPr>
              <a:t>avanzada</a:t>
            </a:r>
            <a:r>
              <a:rPr lang="en-US" sz="3600" dirty="0">
                <a:cs typeface="Calibri Light"/>
              </a:rPr>
              <a:t> </a:t>
            </a:r>
            <a:r>
              <a:rPr lang="en-US" sz="3600" err="1">
                <a:cs typeface="Calibri Light"/>
              </a:rPr>
              <a:t>luego</a:t>
            </a:r>
            <a:r>
              <a:rPr lang="en-US" sz="3600" dirty="0">
                <a:cs typeface="Calibri Light"/>
              </a:rPr>
              <a:t> de </a:t>
            </a:r>
            <a:r>
              <a:rPr lang="en-US" sz="3600" err="1">
                <a:cs typeface="Calibri Light"/>
              </a:rPr>
              <a:t>cortas</a:t>
            </a:r>
            <a:r>
              <a:rPr lang="en-US" sz="3600" dirty="0">
                <a:cs typeface="Calibri Light"/>
              </a:rPr>
              <a:t> </a:t>
            </a:r>
            <a:r>
              <a:rPr lang="en-US" sz="3600" err="1">
                <a:cs typeface="Calibri Light"/>
              </a:rPr>
              <a:t>reproductoras</a:t>
            </a:r>
            <a:r>
              <a:rPr lang="en-US" sz="3600" dirty="0">
                <a:cs typeface="Calibri Light"/>
              </a:rPr>
              <a:t> en </a:t>
            </a:r>
            <a:r>
              <a:rPr lang="en-US" sz="3600" err="1">
                <a:cs typeface="Calibri Light"/>
              </a:rPr>
              <a:t>rodales</a:t>
            </a:r>
            <a:r>
              <a:rPr lang="en-US" sz="3600" dirty="0">
                <a:cs typeface="Calibri Light"/>
              </a:rPr>
              <a:t> de </a:t>
            </a:r>
            <a:r>
              <a:rPr lang="en-US" sz="3600" err="1">
                <a:cs typeface="Calibri Light"/>
              </a:rPr>
              <a:t>Nothofagus</a:t>
            </a:r>
            <a:endParaRPr lang="en-US" sz="3600" dirty="0">
              <a:cs typeface="Calibri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771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55666830-9A19-4E01-8505-D6C7F9AC566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4" descr="Un bosque con arboles&#10;&#10;Descripción generada automáticamente">
            <a:extLst>
              <a:ext uri="{FF2B5EF4-FFF2-40B4-BE49-F238E27FC236}">
                <a16:creationId xmlns="" xmlns:a16="http://schemas.microsoft.com/office/drawing/2014/main" id="{98D8FE6B-FBF9-4C04-9EF4-2865EA493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1353" r="26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="" xmlns:a16="http://schemas.microsoft.com/office/drawing/2014/main" id="{AE9FC877-7FB6-4D22-9988-35420644E2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="" xmlns:a16="http://schemas.microsoft.com/office/drawing/2014/main" id="{E41809D1-F12E-46BB-B804-5F209D325E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A0F9A0F3-A192-4583-A7F3-656B4CC88E5D}"/>
              </a:ext>
            </a:extLst>
          </p:cNvPr>
          <p:cNvSpPr txBox="1">
            <a:spLocks/>
          </p:cNvSpPr>
          <p:nvPr/>
        </p:nvSpPr>
        <p:spPr>
          <a:xfrm>
            <a:off x="354156" y="1702459"/>
            <a:ext cx="4023360" cy="35479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err="1">
                <a:cs typeface="Calibri Light"/>
              </a:rPr>
              <a:t>Regeneración</a:t>
            </a:r>
            <a:r>
              <a:rPr lang="en-US" sz="3600" dirty="0">
                <a:cs typeface="Calibri Light"/>
              </a:rPr>
              <a:t> </a:t>
            </a:r>
            <a:r>
              <a:rPr lang="en-US" sz="3600" err="1">
                <a:cs typeface="Calibri Light"/>
              </a:rPr>
              <a:t>avanzada</a:t>
            </a:r>
            <a:r>
              <a:rPr lang="en-US" sz="3600" dirty="0">
                <a:cs typeface="Calibri Light"/>
              </a:rPr>
              <a:t> </a:t>
            </a:r>
            <a:r>
              <a:rPr lang="en-US" sz="3600" err="1">
                <a:cs typeface="Calibri Light"/>
              </a:rPr>
              <a:t>luego</a:t>
            </a:r>
            <a:r>
              <a:rPr lang="en-US" sz="3600" dirty="0">
                <a:cs typeface="Calibri Light"/>
              </a:rPr>
              <a:t> de </a:t>
            </a:r>
            <a:r>
              <a:rPr lang="en-US" sz="3600" err="1">
                <a:cs typeface="Calibri Light"/>
              </a:rPr>
              <a:t>cortas</a:t>
            </a:r>
            <a:r>
              <a:rPr lang="en-US" sz="3600" dirty="0">
                <a:cs typeface="Calibri Light"/>
              </a:rPr>
              <a:t> </a:t>
            </a:r>
            <a:r>
              <a:rPr lang="en-US" sz="3600" err="1">
                <a:cs typeface="Calibri Light"/>
              </a:rPr>
              <a:t>reproductoras</a:t>
            </a:r>
            <a:r>
              <a:rPr lang="en-US" sz="3600" dirty="0">
                <a:cs typeface="Calibri Light"/>
              </a:rPr>
              <a:t> en </a:t>
            </a:r>
            <a:r>
              <a:rPr lang="en-US" sz="3600" err="1">
                <a:cs typeface="Calibri Light"/>
              </a:rPr>
              <a:t>rodales</a:t>
            </a:r>
            <a:r>
              <a:rPr lang="en-US" sz="3600" dirty="0">
                <a:cs typeface="Calibri Light"/>
              </a:rPr>
              <a:t> de </a:t>
            </a:r>
            <a:r>
              <a:rPr lang="en-US" sz="3600" err="1">
                <a:cs typeface="Calibri Light"/>
              </a:rPr>
              <a:t>Nothofagus</a:t>
            </a:r>
            <a:endParaRPr lang="en-US" sz="3600" dirty="0">
              <a:cs typeface="Calibr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3295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EE73255-8084-4DF9-BB0B-15EAC92E2C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8283B53-EA85-4345-A66A-1E0645347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13" y="640081"/>
            <a:ext cx="3303980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err="1">
                <a:solidFill>
                  <a:srgbClr val="2C2C2C"/>
                </a:solidFill>
                <a:cs typeface="Calibri Light"/>
              </a:rPr>
              <a:t>Modelos</a:t>
            </a:r>
            <a:r>
              <a:rPr lang="en-US" sz="3200" dirty="0">
                <a:solidFill>
                  <a:srgbClr val="2C2C2C"/>
                </a:solidFill>
                <a:cs typeface="Calibri Light"/>
              </a:rPr>
              <a:t> de </a:t>
            </a:r>
            <a:r>
              <a:rPr lang="en-US" sz="3200" err="1">
                <a:solidFill>
                  <a:srgbClr val="2C2C2C"/>
                </a:solidFill>
                <a:cs typeface="Calibri Light"/>
              </a:rPr>
              <a:t>distribución</a:t>
            </a:r>
            <a:r>
              <a:rPr lang="en-US" sz="3200" dirty="0">
                <a:solidFill>
                  <a:srgbClr val="2C2C2C"/>
                </a:solidFill>
                <a:cs typeface="Calibri Light"/>
              </a:rPr>
              <a:t> </a:t>
            </a:r>
            <a:r>
              <a:rPr lang="en-US" sz="3200">
                <a:solidFill>
                  <a:srgbClr val="2C2C2C"/>
                </a:solidFill>
                <a:cs typeface="Calibri Light"/>
              </a:rPr>
              <a:t>diamétrica y de </a:t>
            </a:r>
            <a:r>
              <a:rPr lang="en-US" sz="3200" err="1">
                <a:solidFill>
                  <a:srgbClr val="2C2C2C"/>
                </a:solidFill>
                <a:cs typeface="Calibri Light"/>
              </a:rPr>
              <a:t>rendimiento</a:t>
            </a:r>
            <a:r>
              <a:rPr lang="en-US" sz="3200" dirty="0">
                <a:solidFill>
                  <a:srgbClr val="2C2C2C"/>
                </a:solidFill>
                <a:cs typeface="Calibri Light"/>
              </a:rPr>
              <a:t> </a:t>
            </a:r>
            <a:r>
              <a:rPr lang="en-US" sz="3200">
                <a:solidFill>
                  <a:srgbClr val="2C2C2C"/>
                </a:solidFill>
                <a:cs typeface="Calibri Light"/>
              </a:rPr>
              <a:t>en </a:t>
            </a:r>
            <a:r>
              <a:rPr lang="en-US" sz="3200" err="1">
                <a:solidFill>
                  <a:srgbClr val="2C2C2C"/>
                </a:solidFill>
                <a:cs typeface="Calibri Light"/>
              </a:rPr>
              <a:t>rodales</a:t>
            </a:r>
            <a:r>
              <a:rPr lang="en-US" sz="3200" dirty="0">
                <a:solidFill>
                  <a:srgbClr val="2C2C2C"/>
                </a:solidFill>
                <a:cs typeface="Calibri Light"/>
              </a:rPr>
              <a:t> </a:t>
            </a:r>
            <a:r>
              <a:rPr lang="en-US" sz="3200" err="1">
                <a:solidFill>
                  <a:srgbClr val="2C2C2C"/>
                </a:solidFill>
                <a:cs typeface="Calibri Light"/>
              </a:rPr>
              <a:t>coetáneos</a:t>
            </a:r>
            <a:r>
              <a:rPr lang="en-US" sz="3200" dirty="0">
                <a:solidFill>
                  <a:srgbClr val="2C2C2C"/>
                </a:solidFill>
                <a:cs typeface="Calibri Light"/>
              </a:rPr>
              <a:t> 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="" xmlns:a16="http://schemas.microsoft.com/office/drawing/2014/main" id="{67048353-8981-459A-9BC6-9711CE462E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="" xmlns:a16="http://schemas.microsoft.com/office/drawing/2014/main" id="{8A2652F2-D266-4743-B377-98614A1AB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1648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3625221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4F6D2FC-B811-483C-ABF8-E55ED773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>
                <a:ea typeface="+mj-lt"/>
                <a:cs typeface="+mj-lt"/>
              </a:rPr>
              <a:t>Sistemas de monte bajo o tallar</a:t>
            </a:r>
            <a:endParaRPr lang="es-ES" dirty="0">
              <a:cs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8AAAA50-72E4-4F95-BEF5-BECEDF70B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s-ES" b="1" dirty="0">
                <a:ea typeface="+mn-lt"/>
                <a:cs typeface="+mn-lt"/>
              </a:rPr>
              <a:t>Métodos de monte bajo</a:t>
            </a:r>
            <a:endParaRPr lang="es-ES"/>
          </a:p>
          <a:p>
            <a:pPr marL="0" indent="0">
              <a:buNone/>
            </a:pPr>
            <a:r>
              <a:rPr lang="es-ES" sz="2000" i="1" dirty="0">
                <a:ea typeface="+mn-lt"/>
                <a:cs typeface="+mn-lt"/>
              </a:rPr>
              <a:t>La regeneración o establecimiento del nuevo rodal se produce a partir del rebrote de la cepa. La cepa es la sección del árbol que se mantiene en el terreno luego de la corta y posee la capacidad de rebrotar. Cuando esa sección del árbol muere y pasa a ser residuos de la cosecha se la denomina tocón. </a:t>
            </a:r>
          </a:p>
          <a:p>
            <a:pPr marL="0" indent="0">
              <a:buNone/>
            </a:pPr>
            <a:r>
              <a:rPr lang="es-ES" sz="2000" i="1" dirty="0">
                <a:ea typeface="+mn-lt"/>
                <a:cs typeface="+mn-lt"/>
              </a:rPr>
              <a:t> </a:t>
            </a:r>
            <a:r>
              <a:rPr lang="es-ES" sz="2000" b="1" i="1" dirty="0">
                <a:ea typeface="+mn-lt"/>
                <a:cs typeface="+mn-lt"/>
              </a:rPr>
              <a:t>  </a:t>
            </a:r>
            <a:endParaRPr lang="es-ES"/>
          </a:p>
          <a:p>
            <a:r>
              <a:rPr lang="es-ES" dirty="0">
                <a:ea typeface="+mn-lt"/>
                <a:cs typeface="+mn-lt"/>
              </a:rPr>
              <a:t>Rápido crecimiento volumétrico inicial </a:t>
            </a:r>
            <a:endParaRPr lang="es-ES" b="1" dirty="0">
              <a:cs typeface="Calibri"/>
            </a:endParaRPr>
          </a:p>
          <a:p>
            <a:r>
              <a:rPr lang="es-ES" dirty="0">
                <a:ea typeface="+mn-lt"/>
                <a:cs typeface="+mn-lt"/>
              </a:rPr>
              <a:t>Regeneración simple y de bajo costo </a:t>
            </a:r>
            <a:endParaRPr lang="es-ES" b="1" dirty="0">
              <a:cs typeface="Calibri"/>
            </a:endParaRPr>
          </a:p>
          <a:p>
            <a:pPr marL="0" indent="0">
              <a:buNone/>
            </a:pPr>
            <a:endParaRPr lang="es-E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b="1" dirty="0">
                <a:ea typeface="+mn-lt"/>
                <a:cs typeface="+mn-lt"/>
              </a:rPr>
              <a:t> Monte medio (bajo con reservas)</a:t>
            </a:r>
            <a:endParaRPr lang="es-ES" b="1" dirty="0">
              <a:cs typeface="Calibri"/>
            </a:endParaRPr>
          </a:p>
          <a:p>
            <a:r>
              <a:rPr lang="es-ES" dirty="0">
                <a:ea typeface="+mn-lt"/>
                <a:cs typeface="+mn-lt"/>
              </a:rPr>
              <a:t>Se mantienen  árboles de la primera rotación </a:t>
            </a:r>
            <a:endParaRPr lang="es-ES" b="1" dirty="0">
              <a:cs typeface="Calibri"/>
            </a:endParaRPr>
          </a:p>
          <a:p>
            <a:r>
              <a:rPr lang="es-ES" dirty="0">
                <a:ea typeface="+mn-lt"/>
                <a:cs typeface="+mn-lt"/>
              </a:rPr>
              <a:t>Se pretende desarrollar árboles de buen tamaño (reserva) además de los rebrotes </a:t>
            </a:r>
            <a:endParaRPr lang="es-ES" b="1">
              <a:ea typeface="+mn-lt"/>
              <a:cs typeface="+mn-lt"/>
            </a:endParaRPr>
          </a:p>
          <a:p>
            <a:endParaRPr lang="es-ES" dirty="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4556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A3A1DE9-B804-48A9-9914-4714AC4E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cs typeface="Calibri Light"/>
              </a:rPr>
              <a:t>Manejo del rebrote en Eucalyptus sp.</a:t>
            </a:r>
            <a:endParaRPr lang="es-ES" dirty="0">
              <a:cs typeface="Calibri Light"/>
            </a:endParaRPr>
          </a:p>
        </p:txBody>
      </p:sp>
      <p:pic>
        <p:nvPicPr>
          <p:cNvPr id="4" name="Imagen 4" descr="Imagen que contiene exterior, pasto, árbol, parado&#10;&#10;Descripción generada automáticamente">
            <a:extLst>
              <a:ext uri="{FF2B5EF4-FFF2-40B4-BE49-F238E27FC236}">
                <a16:creationId xmlns="" xmlns:a16="http://schemas.microsoft.com/office/drawing/2014/main" id="{B6AFE529-5F51-4041-BE67-EC133A79D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71096" y="1606550"/>
            <a:ext cx="4078333" cy="4884738"/>
          </a:xfrm>
        </p:spPr>
      </p:pic>
      <p:pic>
        <p:nvPicPr>
          <p:cNvPr id="5" name="Imagen 5" descr="Imagen que contiene exterior, hombre, pasto, parado&#10;&#10;Descripción generada automáticamente">
            <a:extLst>
              <a:ext uri="{FF2B5EF4-FFF2-40B4-BE49-F238E27FC236}">
                <a16:creationId xmlns="" xmlns:a16="http://schemas.microsoft.com/office/drawing/2014/main" id="{79E67ACA-8B13-4E71-A2EE-06A5AA8F9C4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4433" y="1610306"/>
            <a:ext cx="3705225" cy="4887952"/>
          </a:xfrm>
          <a:prstGeom prst="rect">
            <a:avLst/>
          </a:prstGeom>
        </p:spPr>
      </p:pic>
      <p:pic>
        <p:nvPicPr>
          <p:cNvPr id="6" name="Imagen 6" descr="Imagen que contiene pasto, heno, exterior, cerca&#10;&#10;Descripción generada automáticamente">
            <a:extLst>
              <a:ext uri="{FF2B5EF4-FFF2-40B4-BE49-F238E27FC236}">
                <a16:creationId xmlns="" xmlns:a16="http://schemas.microsoft.com/office/drawing/2014/main" id="{8B93D3C7-7C13-4918-92D5-AE3207F2A6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856" y="2590983"/>
            <a:ext cx="3686175" cy="2655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3387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DE0D4E2-0B2E-4066-99D6-A3D4385D0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cs typeface="Calibri Light"/>
              </a:rPr>
              <a:t>Rebrotes de Eucalyptus sp.  </a:t>
            </a:r>
            <a:endParaRPr lang="es-ES"/>
          </a:p>
        </p:txBody>
      </p:sp>
      <p:pic>
        <p:nvPicPr>
          <p:cNvPr id="4" name="Imagen 4" descr="Un campo abierto&#10;&#10;Descripción generada automáticamente">
            <a:extLst>
              <a:ext uri="{FF2B5EF4-FFF2-40B4-BE49-F238E27FC236}">
                <a16:creationId xmlns="" xmlns:a16="http://schemas.microsoft.com/office/drawing/2014/main" id="{164F7C03-EDD4-4F5D-87CD-B9C0B42C0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60595" y="2524202"/>
            <a:ext cx="5822334" cy="4057690"/>
          </a:xfrm>
        </p:spPr>
      </p:pic>
      <p:pic>
        <p:nvPicPr>
          <p:cNvPr id="5" name="Imagen 5" descr="Imagen que contiene exterior, árbol, planta, pasto&#10;&#10;Descripción generada automáticamente">
            <a:extLst>
              <a:ext uri="{FF2B5EF4-FFF2-40B4-BE49-F238E27FC236}">
                <a16:creationId xmlns="" xmlns:a16="http://schemas.microsoft.com/office/drawing/2014/main" id="{12A8F46C-A6E5-48CE-83AC-608C51B5AF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089" y="2528347"/>
            <a:ext cx="5719878" cy="4054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2438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D646F7-472F-4C40-976F-DEF17655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>
                <a:ea typeface="+mj-lt"/>
                <a:cs typeface="+mj-lt"/>
              </a:rPr>
              <a:t>Sistema de monte bajo con resalvos</a:t>
            </a:r>
            <a:endParaRPr lang="es-ES"/>
          </a:p>
        </p:txBody>
      </p:sp>
      <p:pic>
        <p:nvPicPr>
          <p:cNvPr id="4" name="Imagen 4" descr="Imagen que contiene árbol&#10;&#10;Descripción generada automáticamente">
            <a:extLst>
              <a:ext uri="{FF2B5EF4-FFF2-40B4-BE49-F238E27FC236}">
                <a16:creationId xmlns="" xmlns:a16="http://schemas.microsoft.com/office/drawing/2014/main" id="{77C8B621-4C9B-4943-87DB-7B39E1832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1675" y="1934369"/>
            <a:ext cx="8248650" cy="4133850"/>
          </a:xfrm>
        </p:spPr>
      </p:pic>
    </p:spTree>
    <p:extLst>
      <p:ext uri="{BB962C8B-B14F-4D97-AF65-F5344CB8AC3E}">
        <p14:creationId xmlns="" xmlns:p14="http://schemas.microsoft.com/office/powerpoint/2010/main" val="239858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4426AB7-D619-4515-962A-BC83909EC0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4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E47DF98-723F-4AAC-ABCF-CACBC438F78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A29FC7C-9308-4FDE-8DCA-405668055B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5D4F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14E6EDA-3770-45DA-9484-F80EF512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175" y="4398161"/>
            <a:ext cx="9966960" cy="12908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5D4F39"/>
                </a:solidFill>
                <a:cs typeface="Calibri Light"/>
              </a:rPr>
              <a:t/>
            </a:r>
            <a:br>
              <a:rPr lang="en-US" sz="3200" dirty="0">
                <a:solidFill>
                  <a:srgbClr val="5D4F39"/>
                </a:solidFill>
                <a:cs typeface="Calibri Light"/>
              </a:rPr>
            </a:br>
            <a:r>
              <a:rPr lang="en-US" sz="3200" dirty="0">
                <a:cs typeface="Calibri Light"/>
              </a:rPr>
              <a:t/>
            </a:r>
            <a:br>
              <a:rPr lang="en-US" sz="3200" dirty="0">
                <a:cs typeface="Calibri Light"/>
              </a:rPr>
            </a:br>
            <a:r>
              <a:rPr lang="en-US" sz="3200" dirty="0">
                <a:cs typeface="Calibri Light"/>
              </a:rPr>
              <a:t/>
            </a:r>
            <a:br>
              <a:rPr lang="en-US" sz="3200" dirty="0">
                <a:cs typeface="Calibri Light"/>
              </a:rPr>
            </a:br>
            <a:r>
              <a:rPr lang="en-US" sz="3200" dirty="0">
                <a:cs typeface="Calibri Light"/>
              </a:rPr>
              <a:t/>
            </a:r>
            <a:br>
              <a:rPr lang="en-US" sz="3200" dirty="0">
                <a:cs typeface="Calibri Light"/>
              </a:rPr>
            </a:br>
            <a:r>
              <a:rPr lang="en-US" sz="3200" dirty="0">
                <a:cs typeface="Calibri Light"/>
              </a:rPr>
              <a:t/>
            </a:r>
            <a:br>
              <a:rPr lang="en-US" sz="3200" dirty="0">
                <a:cs typeface="Calibri Light"/>
              </a:rPr>
            </a:br>
            <a:r>
              <a:rPr lang="en-US" sz="3200" dirty="0">
                <a:solidFill>
                  <a:srgbClr val="5D4F39"/>
                </a:solidFill>
                <a:cs typeface="Calibri Light"/>
              </a:rPr>
              <a:t>Experiencia de </a:t>
            </a:r>
            <a:r>
              <a:rPr lang="en-US" sz="3200" dirty="0" err="1">
                <a:solidFill>
                  <a:srgbClr val="5D4F39"/>
                </a:solidFill>
                <a:cs typeface="Calibri Light"/>
              </a:rPr>
              <a:t>aplicación</a:t>
            </a:r>
            <a:r>
              <a:rPr lang="en-US" sz="3200" dirty="0">
                <a:solidFill>
                  <a:srgbClr val="5D4F39"/>
                </a:solidFill>
                <a:cs typeface="Calibri Light"/>
              </a:rPr>
              <a:t> de un </a:t>
            </a:r>
            <a:r>
              <a:rPr lang="en-US" sz="3200" dirty="0" err="1">
                <a:solidFill>
                  <a:srgbClr val="5D4F39"/>
                </a:solidFill>
                <a:cs typeface="Calibri Light"/>
              </a:rPr>
              <a:t>sistema</a:t>
            </a:r>
            <a:r>
              <a:rPr lang="en-US" sz="3200" dirty="0">
                <a:solidFill>
                  <a:srgbClr val="5D4F39"/>
                </a:solidFill>
                <a:cs typeface="Calibri Light"/>
              </a:rPr>
              <a:t> </a:t>
            </a:r>
            <a:r>
              <a:rPr lang="en-US" sz="3200" dirty="0" err="1">
                <a:solidFill>
                  <a:srgbClr val="5D4F39"/>
                </a:solidFill>
                <a:cs typeface="Calibri Light"/>
              </a:rPr>
              <a:t>silvícola</a:t>
            </a:r>
            <a:r>
              <a:rPr lang="en-US" sz="3200" dirty="0">
                <a:solidFill>
                  <a:srgbClr val="5D4F39"/>
                </a:solidFill>
                <a:cs typeface="Calibri Light"/>
              </a:rPr>
              <a:t> de monte bajo con </a:t>
            </a:r>
            <a:r>
              <a:rPr lang="en-US" sz="3200" dirty="0" err="1">
                <a:solidFill>
                  <a:srgbClr val="5D4F39"/>
                </a:solidFill>
                <a:cs typeface="Calibri Light"/>
              </a:rPr>
              <a:t>reservas</a:t>
            </a:r>
            <a:r>
              <a:rPr lang="en-US" sz="3200" dirty="0">
                <a:solidFill>
                  <a:srgbClr val="5D4F39"/>
                </a:solidFill>
                <a:cs typeface="Calibri Light"/>
              </a:rPr>
              <a:t> o monte medio en </a:t>
            </a:r>
            <a:r>
              <a:rPr lang="en-US" sz="3200" dirty="0" err="1">
                <a:solidFill>
                  <a:srgbClr val="5D4F39"/>
                </a:solidFill>
                <a:cs typeface="Calibri Light"/>
              </a:rPr>
              <a:t>plantaciones</a:t>
            </a:r>
            <a:r>
              <a:rPr lang="en-US" sz="3200" dirty="0">
                <a:solidFill>
                  <a:srgbClr val="5D4F39"/>
                </a:solidFill>
                <a:cs typeface="Calibri Light"/>
              </a:rPr>
              <a:t> de </a:t>
            </a:r>
            <a:r>
              <a:rPr lang="en-US" sz="3200" i="1" dirty="0">
                <a:solidFill>
                  <a:srgbClr val="5D4F39"/>
                </a:solidFill>
                <a:cs typeface="Calibri Light"/>
              </a:rPr>
              <a:t>Eucalyptus </a:t>
            </a:r>
            <a:r>
              <a:rPr lang="en-US" sz="3200" i="1" dirty="0" err="1">
                <a:solidFill>
                  <a:srgbClr val="5D4F39"/>
                </a:solidFill>
                <a:cs typeface="Calibri Light"/>
              </a:rPr>
              <a:t>grandis</a:t>
            </a:r>
            <a:r>
              <a:rPr lang="en-US" sz="3200" dirty="0">
                <a:solidFill>
                  <a:srgbClr val="5D4F39"/>
                </a:solidFill>
                <a:cs typeface="Calibri Light"/>
              </a:rPr>
              <a:t> en Entre Ríos. </a:t>
            </a:r>
          </a:p>
        </p:txBody>
      </p:sp>
      <p:pic>
        <p:nvPicPr>
          <p:cNvPr id="4" name="Imagen 4" descr="Campo con arboles&#10;&#10;Descripción generada automáticamente">
            <a:extLst>
              <a:ext uri="{FF2B5EF4-FFF2-40B4-BE49-F238E27FC236}">
                <a16:creationId xmlns="" xmlns:a16="http://schemas.microsoft.com/office/drawing/2014/main" id="{1E805C07-670E-43D1-BB21-939C0318D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5941" r="6220" b="-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5" name="Flecha: hacia abajo 4">
            <a:extLst>
              <a:ext uri="{FF2B5EF4-FFF2-40B4-BE49-F238E27FC236}">
                <a16:creationId xmlns="" xmlns:a16="http://schemas.microsoft.com/office/drawing/2014/main" id="{1FAAB563-B3CF-4E61-AA72-10A9ACFD97E7}"/>
              </a:ext>
            </a:extLst>
          </p:cNvPr>
          <p:cNvSpPr/>
          <p:nvPr/>
        </p:nvSpPr>
        <p:spPr>
          <a:xfrm>
            <a:off x="8056049" y="839648"/>
            <a:ext cx="185854" cy="97573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: hacia abajo 5">
            <a:extLst>
              <a:ext uri="{FF2B5EF4-FFF2-40B4-BE49-F238E27FC236}">
                <a16:creationId xmlns="" xmlns:a16="http://schemas.microsoft.com/office/drawing/2014/main" id="{D65F18DE-073C-4047-8D59-2ADAE07BFE45}"/>
              </a:ext>
            </a:extLst>
          </p:cNvPr>
          <p:cNvSpPr/>
          <p:nvPr/>
        </p:nvSpPr>
        <p:spPr>
          <a:xfrm>
            <a:off x="2697656" y="1437864"/>
            <a:ext cx="195146" cy="93856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DA8511D2-10F9-4B16-BB0A-F15292148E44}"/>
              </a:ext>
            </a:extLst>
          </p:cNvPr>
          <p:cNvSpPr txBox="1"/>
          <p:nvPr/>
        </p:nvSpPr>
        <p:spPr>
          <a:xfrm>
            <a:off x="5010150" y="348615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/>
              <a:t>Haga clic para agregar texto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2940E167-A7AA-4A75-92A4-B1926077D7A8}"/>
              </a:ext>
            </a:extLst>
          </p:cNvPr>
          <p:cNvSpPr txBox="1"/>
          <p:nvPr/>
        </p:nvSpPr>
        <p:spPr>
          <a:xfrm>
            <a:off x="1528879" y="915561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Rebrote segunda rotación </a:t>
            </a:r>
            <a:endParaRPr lang="es-ES" dirty="0">
              <a:cs typeface="Calibri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A9A96A8D-773D-4DAC-8D8A-05651E0E6FF8}"/>
              </a:ext>
            </a:extLst>
          </p:cNvPr>
          <p:cNvSpPr txBox="1"/>
          <p:nvPr/>
        </p:nvSpPr>
        <p:spPr>
          <a:xfrm>
            <a:off x="8241680" y="454412"/>
            <a:ext cx="1953323" cy="64633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dirty="0"/>
              <a:t>Plantación original (reservas)</a:t>
            </a:r>
            <a:endParaRPr lang="es-ES" dirty="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7154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FC9F7A3-2824-42E7-9714-6CBDEB46C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endParaRPr lang="es-ES">
              <a:solidFill>
                <a:srgbClr val="FFFFFF"/>
              </a:solidFill>
            </a:endParaRPr>
          </a:p>
          <a:p>
            <a:r>
              <a:rPr lang="es-ES" b="1">
                <a:solidFill>
                  <a:srgbClr val="FFFFFF"/>
                </a:solidFill>
                <a:ea typeface="+mj-lt"/>
                <a:cs typeface="+mj-lt"/>
              </a:rPr>
              <a:t>Silvicultura y Manejo</a:t>
            </a:r>
            <a:endParaRPr lang="es-ES">
              <a:solidFill>
                <a:srgbClr val="FFFFFF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68D848C-3E73-4DE1-8C42-3BE223670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000" dirty="0">
                <a:solidFill>
                  <a:srgbClr val="000000"/>
                </a:solidFill>
                <a:ea typeface="+mn-lt"/>
                <a:cs typeface="+mn-lt"/>
              </a:rPr>
              <a:t>La Silvicultura es el Arte, la Ciencia y la práctica de establecer y manipular un tipo de rodal forestal. La Silvicultura incluye la regeneración, el mantenimiento del crecimiento y la cosecha del rodal de acuerdo a los objetivos del manejo. (Stand </a:t>
            </a:r>
            <a:r>
              <a:rPr lang="es-ES" sz="2000" dirty="0" err="1">
                <a:solidFill>
                  <a:srgbClr val="000000"/>
                </a:solidFill>
                <a:ea typeface="+mn-lt"/>
                <a:cs typeface="+mn-lt"/>
              </a:rPr>
              <a:t>Level</a:t>
            </a:r>
            <a:r>
              <a:rPr lang="es-ES" sz="2000" dirty="0">
                <a:solidFill>
                  <a:srgbClr val="000000"/>
                </a:solidFill>
                <a:ea typeface="+mn-lt"/>
                <a:cs typeface="+mn-lt"/>
              </a:rPr>
              <a:t> Management).</a:t>
            </a:r>
            <a:endParaRPr lang="es-ES" sz="2000" dirty="0">
              <a:solidFill>
                <a:srgbClr val="000000"/>
              </a:solidFill>
              <a:cs typeface="Calibri" panose="020F0502020204030204"/>
            </a:endParaRPr>
          </a:p>
          <a:p>
            <a:r>
              <a:rPr lang="es-ES" sz="2000" dirty="0">
                <a:solidFill>
                  <a:srgbClr val="000000"/>
                </a:solidFill>
                <a:ea typeface="+mn-lt"/>
                <a:cs typeface="+mn-lt"/>
              </a:rPr>
              <a:t>La silvicultura se aplica sobre </a:t>
            </a:r>
          </a:p>
          <a:p>
            <a:pPr marL="0" indent="0">
              <a:buNone/>
            </a:pPr>
            <a:r>
              <a:rPr lang="es-ES" sz="2000" dirty="0">
                <a:solidFill>
                  <a:srgbClr val="000000"/>
                </a:solidFill>
                <a:ea typeface="+mn-lt"/>
                <a:cs typeface="+mn-lt"/>
              </a:rPr>
              <a:t>            rodales</a:t>
            </a:r>
            <a:endParaRPr lang="es-ES" sz="2000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es-ES" sz="2000" dirty="0">
              <a:solidFill>
                <a:srgbClr val="000000"/>
              </a:solidFill>
              <a:cs typeface="Calibri"/>
            </a:endParaRPr>
          </a:p>
          <a:p>
            <a:r>
              <a:rPr lang="es-ES" sz="2000" dirty="0">
                <a:solidFill>
                  <a:srgbClr val="000000"/>
                </a:solidFill>
                <a:ea typeface="+mn-lt"/>
                <a:cs typeface="+mn-lt"/>
              </a:rPr>
              <a:t>Rodal: </a:t>
            </a:r>
            <a:endParaRPr lang="es-ES" sz="2000" dirty="0">
              <a:solidFill>
                <a:srgbClr val="000000"/>
              </a:solidFill>
              <a:cs typeface="Calibri"/>
            </a:endParaRPr>
          </a:p>
          <a:p>
            <a:r>
              <a:rPr lang="es-ES" sz="2000" dirty="0">
                <a:solidFill>
                  <a:srgbClr val="000000"/>
                </a:solidFill>
                <a:ea typeface="+mn-lt"/>
                <a:cs typeface="+mn-lt"/>
              </a:rPr>
              <a:t>            Grupo continuo de árboles, de composición específica, distribución de edad y condiciones suficientemente homogéneas. Variables descriptivas de la estructura del rodal</a:t>
            </a:r>
            <a:r>
              <a:rPr lang="es-ES" sz="2000" dirty="0" smtClean="0">
                <a:solidFill>
                  <a:srgbClr val="000000"/>
                </a:solidFill>
                <a:ea typeface="+mn-lt"/>
                <a:cs typeface="+mn-lt"/>
              </a:rPr>
              <a:t>. Unidad de tratamiento silvícola</a:t>
            </a:r>
            <a:endParaRPr lang="es-ES" sz="2000" dirty="0">
              <a:solidFill>
                <a:srgbClr val="000000"/>
              </a:solidFill>
              <a:cs typeface="Calibri"/>
            </a:endParaRPr>
          </a:p>
          <a:p>
            <a:endParaRPr lang="es-ES" sz="2000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171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="" xmlns:a16="http://schemas.microsoft.com/office/drawing/2014/main" id="{73A25D70-4A55-4F72-B9C5-A69CDBF4DB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54957100-6D8B-4161-9F2F-C0A949EC84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5">
            <a:extLst>
              <a:ext uri="{FF2B5EF4-FFF2-40B4-BE49-F238E27FC236}">
                <a16:creationId xmlns="" xmlns:a16="http://schemas.microsoft.com/office/drawing/2014/main" id="{0BD8B065-EE51-4AE2-A94C-86249998FD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EF11EB9-8A50-4C88-919D-99498238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28" y="338142"/>
            <a:ext cx="5448730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Planificación silvícola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8999293-B054-4B57-A26F-D04C2BB113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E505D8A-F41A-450D-A648-E77DF6B8D8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BD6DCE-6A81-4F34-9958-67B578EA16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5C462BE8-CD72-48CF-8A7B-C716D2B99E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1C2CDB70-40F1-4D00-8F17-A532E732EB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61945C4-D997-42F3-B59A-984CF00667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651FE4A-9487-43BE-A388-134535743B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44B0EF3-9992-4B95-8A43-6206B3FC3F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041B1C1F-C2FE-4C47-9D74-ADB9B53F4B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1048177B-A49E-4E24-9007-07A0EDD6A2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lecha: a la derecha 3">
            <a:extLst>
              <a:ext uri="{FF2B5EF4-FFF2-40B4-BE49-F238E27FC236}">
                <a16:creationId xmlns="" xmlns:a16="http://schemas.microsoft.com/office/drawing/2014/main" id="{52E3C4FF-5680-44D9-AC8D-F1817E9AC70B}"/>
              </a:ext>
            </a:extLst>
          </p:cNvPr>
          <p:cNvSpPr/>
          <p:nvPr/>
        </p:nvSpPr>
        <p:spPr>
          <a:xfrm>
            <a:off x="3004844" y="4961585"/>
            <a:ext cx="5882266" cy="483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C41B451-5A8F-42AD-954E-8AF385C31644}"/>
              </a:ext>
            </a:extLst>
          </p:cNvPr>
          <p:cNvSpPr txBox="1"/>
          <p:nvPr/>
        </p:nvSpPr>
        <p:spPr>
          <a:xfrm>
            <a:off x="635619" y="3432717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3200" dirty="0"/>
              <a:t>Estructura actual del rodal</a:t>
            </a:r>
            <a:endParaRPr lang="es-ES" sz="320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485B5494-9A28-45E0-920C-685C28C3AE08}"/>
              </a:ext>
            </a:extLst>
          </p:cNvPr>
          <p:cNvSpPr txBox="1"/>
          <p:nvPr/>
        </p:nvSpPr>
        <p:spPr>
          <a:xfrm>
            <a:off x="4241180" y="3460595"/>
            <a:ext cx="3021980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3200" dirty="0"/>
              <a:t>Estrategias</a:t>
            </a:r>
            <a:r>
              <a:rPr lang="es-ES" dirty="0"/>
              <a:t> </a:t>
            </a:r>
            <a:endParaRPr lang="es-ES">
              <a:cs typeface="Calibri" panose="020F0502020204030204"/>
            </a:endParaRPr>
          </a:p>
          <a:p>
            <a:pPr algn="ctr">
              <a:spcAft>
                <a:spcPts val="600"/>
              </a:spcAft>
            </a:pPr>
            <a:r>
              <a:rPr lang="es-ES" sz="2800" dirty="0"/>
              <a:t>Sistemas Silvícola </a:t>
            </a:r>
            <a:endParaRPr lang="es-ES" sz="2800"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F6E41FF-E555-4006-9C3A-B3661920C29B}"/>
              </a:ext>
            </a:extLst>
          </p:cNvPr>
          <p:cNvSpPr txBox="1"/>
          <p:nvPr/>
        </p:nvSpPr>
        <p:spPr>
          <a:xfrm>
            <a:off x="7549374" y="3460595"/>
            <a:ext cx="3802565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3200" dirty="0"/>
              <a:t>Estructura y dinámica </a:t>
            </a:r>
            <a:endParaRPr lang="es-ES" sz="3200"/>
          </a:p>
          <a:p>
            <a:pPr>
              <a:spcAft>
                <a:spcPts val="600"/>
              </a:spcAft>
            </a:pPr>
            <a:r>
              <a:rPr lang="es-ES" sz="3200" dirty="0"/>
              <a:t>del Rodal Objetivo</a:t>
            </a:r>
            <a:endParaRPr lang="es-ES" sz="3200"/>
          </a:p>
        </p:txBody>
      </p:sp>
    </p:spTree>
    <p:extLst>
      <p:ext uri="{BB962C8B-B14F-4D97-AF65-F5344CB8AC3E}">
        <p14:creationId xmlns="" xmlns:p14="http://schemas.microsoft.com/office/powerpoint/2010/main" val="67625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1C799903-48D5-4A31-A1A2-541072D977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="" xmlns:a16="http://schemas.microsoft.com/office/drawing/2014/main" id="{8EFFF109-FC58-4FD3-BE05-9775A1310F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="" xmlns:a16="http://schemas.microsoft.com/office/drawing/2014/main" id="{E1B96AD6-92A9-4273-A62B-96A1C3E0BA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45C0638-E317-44FF-BB28-BA20ADF9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s-ES" sz="4000">
                <a:ea typeface="+mj-lt"/>
                <a:cs typeface="+mj-lt"/>
              </a:rPr>
              <a:t>Metodologías para la determinación del rodal objetivo</a:t>
            </a:r>
            <a:endParaRPr lang="es-ES" sz="400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63EEC44-1BA3-44ED-81FC-A644B04B2A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6093E91-85A8-4F27-93B5-3126D67D5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6999" y="3790188"/>
            <a:ext cx="5916603" cy="17731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000">
                <a:ea typeface="+mn-lt"/>
                <a:cs typeface="+mn-lt"/>
              </a:rPr>
              <a:t>Diagramas de manejo de la densidad</a:t>
            </a:r>
            <a:endParaRPr lang="es-ES" sz="2000">
              <a:cs typeface="Calibri" panose="020F0502020204030204"/>
            </a:endParaRPr>
          </a:p>
          <a:p>
            <a:r>
              <a:rPr lang="es-ES" sz="2000">
                <a:ea typeface="+mn-lt"/>
                <a:cs typeface="+mn-lt"/>
              </a:rPr>
              <a:t>Serie mínima para el manejo de rodales disetáneos </a:t>
            </a:r>
            <a:endParaRPr lang="es-ES" sz="2000"/>
          </a:p>
          <a:p>
            <a:r>
              <a:rPr lang="es-ES" sz="2000">
                <a:ea typeface="+mn-lt"/>
                <a:cs typeface="+mn-lt"/>
              </a:rPr>
              <a:t>Modelos de rendimiento</a:t>
            </a:r>
            <a:endParaRPr lang="es-ES" sz="200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7D32FA46-0037-41F7-AE47-72EDD420E9CA}"/>
              </a:ext>
            </a:extLst>
          </p:cNvPr>
          <p:cNvSpPr txBox="1"/>
          <p:nvPr/>
        </p:nvSpPr>
        <p:spPr>
          <a:xfrm>
            <a:off x="5010150" y="914400"/>
            <a:ext cx="68199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/>
              <a:t>RO: Modelo que representa la evolución del rodal a lo largo de su ciclo de vida o producción. Se lo define en cuanto a sus parámetros característicos en aspectos estructurales (densidad, volumen, AB, estructura diamétrica, cobertura, altura) y dinámicos (crecimiento y producción), todo esto en el marco de un Sistema Silvícola, es decir contemplando la regeneración, tratamientos intermedios y oportunidad de cosecha </a:t>
            </a:r>
            <a:r>
              <a:rPr lang="es-ES" dirty="0">
                <a:cs typeface="Calibri"/>
              </a:rPr>
              <a:t>​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3781609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03DE739-265A-431C-9B0F-D77588998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cs typeface="Calibri Light"/>
              </a:rPr>
              <a:t>Lectura complementaria sobre Sistemas Silvícolas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2F8C257-81CA-4137-9C70-4BCC84F8B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9129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>
                <a:ea typeface="+mn-lt"/>
                <a:cs typeface="+mn-lt"/>
                <a:hlinkClick r:id="rId2"/>
              </a:rPr>
              <a:t>https://www2.gov.bc.ca/gov/content/industry/forestry/managing-our-forest-resources/silviculture/silvicultural-systems/silviculture-and-stand-management-training/introduction-to-silvicultural-systems-course</a:t>
            </a:r>
            <a:endParaRPr lang="es-ES" dirty="0">
              <a:ea typeface="+mn-lt"/>
              <a:cs typeface="+mn-lt"/>
            </a:endParaRPr>
          </a:p>
          <a:p>
            <a:endParaRPr lang="es-ES" dirty="0">
              <a:cs typeface="Calibri"/>
            </a:endParaRPr>
          </a:p>
          <a:p>
            <a:endParaRPr lang="es-ES" dirty="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84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DB380C1-0E78-4584-BDEC-B196C6794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  <a:cs typeface="Calibri Light"/>
              </a:rPr>
              <a:t>Bibliografía</a:t>
            </a:r>
            <a:endParaRPr lang="es-E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34BFADD-6632-46F4-8B51-7BC0D95E8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endParaRPr lang="es-ES" sz="1500" dirty="0">
              <a:ea typeface="+mn-lt"/>
              <a:cs typeface="+mn-lt"/>
            </a:endParaRPr>
          </a:p>
          <a:p>
            <a:r>
              <a:rPr lang="es-ES" sz="1500" dirty="0">
                <a:ea typeface="+mn-lt"/>
                <a:cs typeface="+mn-lt"/>
              </a:rPr>
              <a:t>British Columbia. </a:t>
            </a:r>
            <a:r>
              <a:rPr lang="es-ES" sz="1500" dirty="0" err="1">
                <a:ea typeface="+mn-lt"/>
                <a:cs typeface="+mn-lt"/>
              </a:rPr>
              <a:t>Ministry</a:t>
            </a:r>
            <a:r>
              <a:rPr lang="es-ES" sz="1500" dirty="0">
                <a:ea typeface="+mn-lt"/>
                <a:cs typeface="+mn-lt"/>
              </a:rPr>
              <a:t> </a:t>
            </a:r>
            <a:r>
              <a:rPr lang="es-ES" sz="1500" dirty="0" err="1">
                <a:ea typeface="+mn-lt"/>
                <a:cs typeface="+mn-lt"/>
              </a:rPr>
              <a:t>of</a:t>
            </a:r>
            <a:r>
              <a:rPr lang="es-ES" sz="1500" dirty="0">
                <a:ea typeface="+mn-lt"/>
                <a:cs typeface="+mn-lt"/>
              </a:rPr>
              <a:t> </a:t>
            </a:r>
            <a:r>
              <a:rPr lang="es-ES" sz="1500" dirty="0" err="1">
                <a:ea typeface="+mn-lt"/>
                <a:cs typeface="+mn-lt"/>
              </a:rPr>
              <a:t>Forests</a:t>
            </a:r>
            <a:r>
              <a:rPr lang="es-ES" sz="1500" dirty="0">
                <a:ea typeface="+mn-lt"/>
                <a:cs typeface="+mn-lt"/>
              </a:rPr>
              <a:t>. Forest </a:t>
            </a:r>
            <a:r>
              <a:rPr lang="es-ES" sz="1500" dirty="0" err="1">
                <a:ea typeface="+mn-lt"/>
                <a:cs typeface="+mn-lt"/>
              </a:rPr>
              <a:t>Practices</a:t>
            </a:r>
            <a:r>
              <a:rPr lang="es-ES" sz="1500" dirty="0">
                <a:ea typeface="+mn-lt"/>
                <a:cs typeface="+mn-lt"/>
              </a:rPr>
              <a:t> Branch. 2003. Silvicultural </a:t>
            </a:r>
            <a:r>
              <a:rPr lang="es-ES" sz="1500" dirty="0" err="1">
                <a:ea typeface="+mn-lt"/>
                <a:cs typeface="+mn-lt"/>
              </a:rPr>
              <a:t>Systems</a:t>
            </a:r>
            <a:r>
              <a:rPr lang="es-ES" sz="1500" dirty="0">
                <a:ea typeface="+mn-lt"/>
                <a:cs typeface="+mn-lt"/>
              </a:rPr>
              <a:t> </a:t>
            </a:r>
            <a:r>
              <a:rPr lang="es-ES" sz="1500" dirty="0" err="1">
                <a:ea typeface="+mn-lt"/>
                <a:cs typeface="+mn-lt"/>
              </a:rPr>
              <a:t>Handbook</a:t>
            </a:r>
            <a:r>
              <a:rPr lang="es-ES" sz="1500" dirty="0">
                <a:ea typeface="+mn-lt"/>
                <a:cs typeface="+mn-lt"/>
              </a:rPr>
              <a:t> </a:t>
            </a:r>
            <a:r>
              <a:rPr lang="es-ES" sz="1500" dirty="0" err="1">
                <a:ea typeface="+mn-lt"/>
                <a:cs typeface="+mn-lt"/>
              </a:rPr>
              <a:t>for</a:t>
            </a:r>
            <a:r>
              <a:rPr lang="es-ES" sz="1500" dirty="0">
                <a:ea typeface="+mn-lt"/>
                <a:cs typeface="+mn-lt"/>
              </a:rPr>
              <a:t> British Columbia. </a:t>
            </a:r>
            <a:r>
              <a:rPr lang="es-ES" sz="1500" dirty="0" err="1">
                <a:ea typeface="+mn-lt"/>
                <a:cs typeface="+mn-lt"/>
              </a:rPr>
              <a:t>For</a:t>
            </a:r>
            <a:r>
              <a:rPr lang="es-ES" sz="1500" dirty="0">
                <a:ea typeface="+mn-lt"/>
                <a:cs typeface="+mn-lt"/>
              </a:rPr>
              <a:t>. </a:t>
            </a:r>
            <a:r>
              <a:rPr lang="es-ES" sz="1500" dirty="0" err="1">
                <a:ea typeface="+mn-lt"/>
                <a:cs typeface="+mn-lt"/>
              </a:rPr>
              <a:t>Pract</a:t>
            </a:r>
            <a:r>
              <a:rPr lang="es-ES" sz="1500" dirty="0">
                <a:ea typeface="+mn-lt"/>
                <a:cs typeface="+mn-lt"/>
              </a:rPr>
              <a:t>. Br., BC. Min. </a:t>
            </a:r>
            <a:r>
              <a:rPr lang="es-ES" sz="1500" dirty="0" err="1">
                <a:ea typeface="+mn-lt"/>
                <a:cs typeface="+mn-lt"/>
              </a:rPr>
              <a:t>For</a:t>
            </a:r>
            <a:r>
              <a:rPr lang="es-ES" sz="1500" dirty="0">
                <a:ea typeface="+mn-lt"/>
                <a:cs typeface="+mn-lt"/>
              </a:rPr>
              <a:t>., Victoria, BC. URL: </a:t>
            </a:r>
            <a:r>
              <a:rPr lang="es-ES" sz="1500" dirty="0">
                <a:ea typeface="+mn-lt"/>
                <a:cs typeface="+mn-lt"/>
                <a:hlinkClick r:id="rId2"/>
              </a:rPr>
              <a:t>https://</a:t>
            </a:r>
            <a:r>
              <a:rPr lang="es-ES" sz="1500" dirty="0" smtClean="0">
                <a:ea typeface="+mn-lt"/>
                <a:cs typeface="+mn-lt"/>
                <a:hlinkClick r:id="rId2"/>
              </a:rPr>
              <a:t>www.for.gov.bc.ca/hfp/publications/00085/silvsystemshdbk-web.pdf</a:t>
            </a:r>
            <a:r>
              <a:rPr lang="es-ES" sz="1500" dirty="0" smtClean="0">
                <a:ea typeface="+mn-lt"/>
                <a:cs typeface="+mn-lt"/>
              </a:rPr>
              <a:t> </a:t>
            </a:r>
          </a:p>
          <a:p>
            <a:endParaRPr lang="es-ES" sz="1500" dirty="0" smtClean="0">
              <a:ea typeface="+mn-lt"/>
              <a:cs typeface="+mn-lt"/>
            </a:endParaRPr>
          </a:p>
          <a:p>
            <a:r>
              <a:rPr lang="es-ES" sz="1500" dirty="0" err="1" smtClean="0">
                <a:ea typeface="+mn-lt"/>
                <a:cs typeface="+mn-lt"/>
              </a:rPr>
              <a:t>C</a:t>
            </a:r>
            <a:r>
              <a:rPr lang="es-ES" sz="1500" dirty="0" err="1" smtClean="0">
                <a:ea typeface="+mn-lt"/>
                <a:cs typeface="+mn-lt"/>
              </a:rPr>
              <a:t>hauchard</a:t>
            </a:r>
            <a:r>
              <a:rPr lang="es-ES" sz="1500" dirty="0" smtClean="0">
                <a:ea typeface="+mn-lt"/>
                <a:cs typeface="+mn-lt"/>
              </a:rPr>
              <a:t>, L  2008. Manual para las buenas prácticas forestales en bosques nativos de </a:t>
            </a:r>
            <a:r>
              <a:rPr lang="es-ES" sz="1500" dirty="0" err="1" smtClean="0">
                <a:ea typeface="+mn-lt"/>
                <a:cs typeface="+mn-lt"/>
              </a:rPr>
              <a:t>Norpatagonia</a:t>
            </a:r>
            <a:r>
              <a:rPr lang="es-ES" sz="1500" dirty="0" smtClean="0">
                <a:ea typeface="+mn-lt"/>
                <a:cs typeface="+mn-lt"/>
              </a:rPr>
              <a:t>. 250 pp.</a:t>
            </a:r>
          </a:p>
          <a:p>
            <a:pPr>
              <a:buNone/>
            </a:pPr>
            <a:endParaRPr lang="es-ES" sz="1500" dirty="0">
              <a:ea typeface="+mn-lt"/>
              <a:cs typeface="+mn-lt"/>
            </a:endParaRPr>
          </a:p>
          <a:p>
            <a:r>
              <a:rPr lang="es-ES" sz="1500" dirty="0">
                <a:ea typeface="+mn-lt"/>
                <a:cs typeface="+mn-lt"/>
              </a:rPr>
              <a:t>Daniel, W.; Helms, E. &amp; Baker 1982. Principios de Silvicultura. Primera edición en español, traducido por Mata R. Mc GRAW-HILL. Capítulos 1,2,4,12,14,17 y </a:t>
            </a:r>
            <a:r>
              <a:rPr lang="es-ES" sz="1500" dirty="0" smtClean="0">
                <a:ea typeface="+mn-lt"/>
                <a:cs typeface="+mn-lt"/>
              </a:rPr>
              <a:t>18.</a:t>
            </a:r>
          </a:p>
          <a:p>
            <a:pPr>
              <a:buNone/>
            </a:pPr>
            <a:endParaRPr lang="es-ES" sz="1500" dirty="0" smtClean="0">
              <a:ea typeface="+mn-lt"/>
              <a:cs typeface="+mn-lt"/>
            </a:endParaRPr>
          </a:p>
          <a:p>
            <a:r>
              <a:rPr lang="es-AR" sz="1500" dirty="0" err="1" smtClean="0">
                <a:ea typeface="+mn-lt"/>
                <a:cs typeface="+mn-lt"/>
              </a:rPr>
              <a:t>Hawley</a:t>
            </a:r>
            <a:r>
              <a:rPr lang="es-AR" sz="1500" dirty="0" smtClean="0">
                <a:ea typeface="+mn-lt"/>
                <a:cs typeface="+mn-lt"/>
              </a:rPr>
              <a:t> RC &amp; DM Smith.1982. Silvicultura práctica. Ed. Omega. Barcelona. 544 p</a:t>
            </a:r>
          </a:p>
          <a:p>
            <a:pPr>
              <a:buNone/>
            </a:pPr>
            <a:endParaRPr lang="es-ES" sz="1500" dirty="0">
              <a:ea typeface="+mn-lt"/>
              <a:cs typeface="+mn-lt"/>
            </a:endParaRPr>
          </a:p>
          <a:p>
            <a:r>
              <a:rPr lang="es-ES" sz="1500" dirty="0">
                <a:ea typeface="+mn-lt"/>
                <a:cs typeface="+mn-lt"/>
                <a:hlinkClick r:id="rId3"/>
              </a:rPr>
              <a:t>https://www2.gov.bc.ca/gov/content/industry/forestry/managing-our-forest-resources/silviculture/silvicultural-systems/silviculture-and-stand-management-training/introduction-to-silvicultural-systems-course</a:t>
            </a:r>
            <a:endParaRPr lang="es-ES" sz="1500" dirty="0">
              <a:cs typeface="Calibri" panose="020F0502020204030204"/>
            </a:endParaRPr>
          </a:p>
          <a:p>
            <a:pPr marL="0" indent="0">
              <a:buNone/>
            </a:pPr>
            <a:endParaRPr lang="es-ES" sz="1500" dirty="0">
              <a:ea typeface="+mn-lt"/>
              <a:cs typeface="+mn-lt"/>
            </a:endParaRPr>
          </a:p>
          <a:p>
            <a:r>
              <a:rPr lang="es-ES" sz="1500" dirty="0" smtClean="0">
                <a:ea typeface="+mn-lt"/>
                <a:cs typeface="+mn-lt"/>
              </a:rPr>
              <a:t>Smith </a:t>
            </a:r>
            <a:r>
              <a:rPr lang="es-ES" sz="1500" dirty="0">
                <a:ea typeface="+mn-lt"/>
                <a:cs typeface="+mn-lt"/>
              </a:rPr>
              <a:t>DM, Larson BC, </a:t>
            </a:r>
            <a:r>
              <a:rPr lang="es-ES" sz="1500" dirty="0" err="1">
                <a:ea typeface="+mn-lt"/>
                <a:cs typeface="+mn-lt"/>
              </a:rPr>
              <a:t>Kelty</a:t>
            </a:r>
            <a:r>
              <a:rPr lang="es-ES" sz="1500" dirty="0">
                <a:ea typeface="+mn-lt"/>
                <a:cs typeface="+mn-lt"/>
              </a:rPr>
              <a:t> MJ, &amp; Ashton PMS. 1997. </a:t>
            </a:r>
            <a:r>
              <a:rPr lang="es-ES" sz="1500" dirty="0" err="1">
                <a:ea typeface="+mn-lt"/>
                <a:cs typeface="+mn-lt"/>
              </a:rPr>
              <a:t>The</a:t>
            </a:r>
            <a:r>
              <a:rPr lang="es-ES" sz="1500" dirty="0">
                <a:ea typeface="+mn-lt"/>
                <a:cs typeface="+mn-lt"/>
              </a:rPr>
              <a:t> </a:t>
            </a:r>
            <a:r>
              <a:rPr lang="es-ES" sz="1500" dirty="0" err="1">
                <a:ea typeface="+mn-lt"/>
                <a:cs typeface="+mn-lt"/>
              </a:rPr>
              <a:t>Practice</a:t>
            </a:r>
            <a:r>
              <a:rPr lang="es-ES" sz="1500" dirty="0">
                <a:ea typeface="+mn-lt"/>
                <a:cs typeface="+mn-lt"/>
              </a:rPr>
              <a:t> </a:t>
            </a:r>
            <a:r>
              <a:rPr lang="es-ES" sz="1500" dirty="0" err="1">
                <a:ea typeface="+mn-lt"/>
                <a:cs typeface="+mn-lt"/>
              </a:rPr>
              <a:t>of</a:t>
            </a:r>
            <a:r>
              <a:rPr lang="es-ES" sz="1500" dirty="0">
                <a:ea typeface="+mn-lt"/>
                <a:cs typeface="+mn-lt"/>
              </a:rPr>
              <a:t> </a:t>
            </a:r>
            <a:r>
              <a:rPr lang="es-ES" sz="1500" dirty="0" err="1">
                <a:ea typeface="+mn-lt"/>
                <a:cs typeface="+mn-lt"/>
              </a:rPr>
              <a:t>Silviculture</a:t>
            </a:r>
            <a:r>
              <a:rPr lang="es-ES" sz="1500" dirty="0">
                <a:ea typeface="+mn-lt"/>
                <a:cs typeface="+mn-lt"/>
              </a:rPr>
              <a:t>: </a:t>
            </a:r>
            <a:r>
              <a:rPr lang="es-ES" sz="1500" dirty="0" err="1">
                <a:ea typeface="+mn-lt"/>
                <a:cs typeface="+mn-lt"/>
              </a:rPr>
              <a:t>Applied</a:t>
            </a:r>
            <a:r>
              <a:rPr lang="es-ES" sz="1500" dirty="0">
                <a:ea typeface="+mn-lt"/>
                <a:cs typeface="+mn-lt"/>
              </a:rPr>
              <a:t> </a:t>
            </a:r>
            <a:r>
              <a:rPr lang="es-ES" sz="1500" dirty="0" err="1">
                <a:ea typeface="+mn-lt"/>
                <a:cs typeface="+mn-lt"/>
              </a:rPr>
              <a:t>Ecology</a:t>
            </a:r>
            <a:r>
              <a:rPr lang="es-ES" sz="1500" dirty="0">
                <a:ea typeface="+mn-lt"/>
                <a:cs typeface="+mn-lt"/>
              </a:rPr>
              <a:t>, </a:t>
            </a:r>
            <a:r>
              <a:rPr lang="es-ES" sz="1500" dirty="0" err="1">
                <a:ea typeface="+mn-lt"/>
                <a:cs typeface="+mn-lt"/>
              </a:rPr>
              <a:t>Ninth</a:t>
            </a:r>
            <a:r>
              <a:rPr lang="es-ES" sz="1500" dirty="0">
                <a:ea typeface="+mn-lt"/>
                <a:cs typeface="+mn-lt"/>
              </a:rPr>
              <a:t> </a:t>
            </a:r>
            <a:r>
              <a:rPr lang="es-ES" sz="1500" dirty="0" err="1">
                <a:ea typeface="+mn-lt"/>
                <a:cs typeface="+mn-lt"/>
              </a:rPr>
              <a:t>Edition</a:t>
            </a:r>
            <a:r>
              <a:rPr lang="es-ES" sz="1500" dirty="0">
                <a:ea typeface="+mn-lt"/>
                <a:cs typeface="+mn-lt"/>
              </a:rPr>
              <a:t>. John Wiley &amp; </a:t>
            </a:r>
            <a:r>
              <a:rPr lang="es-ES" sz="1500" dirty="0" err="1">
                <a:ea typeface="+mn-lt"/>
                <a:cs typeface="+mn-lt"/>
              </a:rPr>
              <a:t>Sons</a:t>
            </a:r>
            <a:r>
              <a:rPr lang="es-ES" sz="1500" dirty="0">
                <a:ea typeface="+mn-lt"/>
                <a:cs typeface="+mn-lt"/>
              </a:rPr>
              <a:t>, Inc. 537 pp.</a:t>
            </a:r>
            <a:endParaRPr lang="es-ES" sz="1500" dirty="0">
              <a:cs typeface="Calibri"/>
            </a:endParaRPr>
          </a:p>
          <a:p>
            <a:pPr marL="0" indent="0">
              <a:buNone/>
            </a:pPr>
            <a:endParaRPr lang="es-ES" sz="1500" dirty="0">
              <a:cs typeface="Calibri"/>
            </a:endParaRPr>
          </a:p>
          <a:p>
            <a:r>
              <a:rPr lang="es-ES" sz="1500" dirty="0">
                <a:ea typeface="+mn-lt"/>
                <a:cs typeface="+mn-lt"/>
              </a:rPr>
              <a:t>Matthews JD 1989. Silvicultural </a:t>
            </a:r>
            <a:r>
              <a:rPr lang="es-ES" sz="1500" dirty="0" err="1">
                <a:ea typeface="+mn-lt"/>
                <a:cs typeface="+mn-lt"/>
              </a:rPr>
              <a:t>Systems</a:t>
            </a:r>
            <a:r>
              <a:rPr lang="es-ES" sz="1500" dirty="0">
                <a:ea typeface="+mn-lt"/>
                <a:cs typeface="+mn-lt"/>
              </a:rPr>
              <a:t>. Clarendon </a:t>
            </a:r>
            <a:r>
              <a:rPr lang="es-ES" sz="1500" dirty="0" err="1">
                <a:ea typeface="+mn-lt"/>
                <a:cs typeface="+mn-lt"/>
              </a:rPr>
              <a:t>Press</a:t>
            </a:r>
            <a:r>
              <a:rPr lang="es-ES" sz="1500" dirty="0">
                <a:ea typeface="+mn-lt"/>
                <a:cs typeface="+mn-lt"/>
              </a:rPr>
              <a:t>, Oxford, 284 pp. </a:t>
            </a:r>
            <a:endParaRPr lang="es-ES" sz="1500" dirty="0"/>
          </a:p>
          <a:p>
            <a:endParaRPr lang="es-ES" sz="1500" dirty="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93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="" xmlns:a16="http://schemas.microsoft.com/office/drawing/2014/main" id="{73A25D70-4A55-4F72-B9C5-A69CDBF4DB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="" xmlns:a16="http://schemas.microsoft.com/office/drawing/2014/main" id="{54957100-6D8B-4161-9F2F-C0A949EC84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5">
            <a:extLst>
              <a:ext uri="{FF2B5EF4-FFF2-40B4-BE49-F238E27FC236}">
                <a16:creationId xmlns="" xmlns:a16="http://schemas.microsoft.com/office/drawing/2014/main" id="{0BD8B065-EE51-4AE2-A94C-86249998FD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EF11EB9-8A50-4C88-919D-99498238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28" y="338142"/>
            <a:ext cx="6786876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Planificación silvícola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8999293-B054-4B57-A26F-D04C2BB113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5E505D8A-F41A-450D-A648-E77DF6B8D8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BD6DCE-6A81-4F34-9958-67B578EA16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5C462BE8-CD72-48CF-8A7B-C716D2B99E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1C2CDB70-40F1-4D00-8F17-A532E732EB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761945C4-D997-42F3-B59A-984CF00667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651FE4A-9487-43BE-A388-134535743B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F44B0EF3-9992-4B95-8A43-6206B3FC3FA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041B1C1F-C2FE-4C47-9D74-ADB9B53F4B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1048177B-A49E-4E24-9007-07A0EDD6A2E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lecha: a la derecha 3">
            <a:extLst>
              <a:ext uri="{FF2B5EF4-FFF2-40B4-BE49-F238E27FC236}">
                <a16:creationId xmlns="" xmlns:a16="http://schemas.microsoft.com/office/drawing/2014/main" id="{52E3C4FF-5680-44D9-AC8D-F1817E9AC70B}"/>
              </a:ext>
            </a:extLst>
          </p:cNvPr>
          <p:cNvSpPr/>
          <p:nvPr/>
        </p:nvSpPr>
        <p:spPr>
          <a:xfrm>
            <a:off x="3004844" y="4961585"/>
            <a:ext cx="5882266" cy="4832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6C41B451-5A8F-42AD-954E-8AF385C31644}"/>
              </a:ext>
            </a:extLst>
          </p:cNvPr>
          <p:cNvSpPr txBox="1"/>
          <p:nvPr/>
        </p:nvSpPr>
        <p:spPr>
          <a:xfrm>
            <a:off x="635619" y="3432717"/>
            <a:ext cx="27432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3200" dirty="0"/>
              <a:t>Estructura actual del rodal</a:t>
            </a:r>
            <a:endParaRPr lang="es-ES" sz="320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485B5494-9A28-45E0-920C-685C28C3AE08}"/>
              </a:ext>
            </a:extLst>
          </p:cNvPr>
          <p:cNvSpPr txBox="1"/>
          <p:nvPr/>
        </p:nvSpPr>
        <p:spPr>
          <a:xfrm>
            <a:off x="4241180" y="3460595"/>
            <a:ext cx="3021980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3200" dirty="0"/>
              <a:t>Estrategias</a:t>
            </a:r>
            <a:r>
              <a:rPr lang="es-ES" dirty="0"/>
              <a:t> </a:t>
            </a:r>
            <a:endParaRPr lang="es-ES">
              <a:cs typeface="Calibri" panose="020F0502020204030204"/>
            </a:endParaRPr>
          </a:p>
          <a:p>
            <a:pPr algn="ctr">
              <a:spcAft>
                <a:spcPts val="600"/>
              </a:spcAft>
            </a:pPr>
            <a:r>
              <a:rPr lang="es-ES" sz="2800" dirty="0"/>
              <a:t>Sistemas Silvícola </a:t>
            </a:r>
            <a:endParaRPr lang="es-ES" sz="2800">
              <a:cs typeface="Calibri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F6E41FF-E555-4006-9C3A-B3661920C29B}"/>
              </a:ext>
            </a:extLst>
          </p:cNvPr>
          <p:cNvSpPr txBox="1"/>
          <p:nvPr/>
        </p:nvSpPr>
        <p:spPr>
          <a:xfrm>
            <a:off x="7549374" y="3460595"/>
            <a:ext cx="3802565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s-ES" sz="3200" dirty="0"/>
              <a:t>Estructura y dinámica </a:t>
            </a:r>
            <a:endParaRPr lang="es-ES" sz="3200"/>
          </a:p>
          <a:p>
            <a:pPr>
              <a:spcAft>
                <a:spcPts val="600"/>
              </a:spcAft>
            </a:pPr>
            <a:r>
              <a:rPr lang="es-ES" sz="3200" dirty="0"/>
              <a:t>del Rodal Objetivo</a:t>
            </a:r>
            <a:endParaRPr lang="es-ES" sz="3200"/>
          </a:p>
        </p:txBody>
      </p:sp>
    </p:spTree>
    <p:extLst>
      <p:ext uri="{BB962C8B-B14F-4D97-AF65-F5344CB8AC3E}">
        <p14:creationId xmlns="" xmlns:p14="http://schemas.microsoft.com/office/powerpoint/2010/main" val="1465515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BB38695-7F6E-44BE-B55B-12392F96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cs typeface="Calibri Light"/>
              </a:rPr>
              <a:t>Planificación Silvícola</a:t>
            </a:r>
            <a:endParaRPr lang="es-ES" dirty="0"/>
          </a:p>
        </p:txBody>
      </p:sp>
      <p:pic>
        <p:nvPicPr>
          <p:cNvPr id="4" name="Imagen 4" descr="Imagen que contiene texto, firmar, verde, calle&#10;&#10;Descripción generada automáticamente">
            <a:extLst>
              <a:ext uri="{FF2B5EF4-FFF2-40B4-BE49-F238E27FC236}">
                <a16:creationId xmlns="" xmlns:a16="http://schemas.microsoft.com/office/drawing/2014/main" id="{4AA737AD-070C-4570-970B-4B9D285E18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5412" y="1351698"/>
            <a:ext cx="8101785" cy="5447874"/>
          </a:xfrm>
        </p:spPr>
      </p:pic>
    </p:spTree>
    <p:extLst>
      <p:ext uri="{BB962C8B-B14F-4D97-AF65-F5344CB8AC3E}">
        <p14:creationId xmlns="" xmlns:p14="http://schemas.microsoft.com/office/powerpoint/2010/main" val="44712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A9B2AAF-A921-44E2-B15F-A004E4A8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  <a:cs typeface="Calibri Light"/>
              </a:rPr>
              <a:t>Rodal Objetivo</a:t>
            </a:r>
            <a:endParaRPr lang="es-E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C3232F-ED08-4357-9D5C-608ACB6C3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s-ES" dirty="0">
                <a:ea typeface="+mn-lt"/>
                <a:cs typeface="+mn-lt"/>
              </a:rPr>
              <a:t>Entonces el rodal objetivo de la planificación:</a:t>
            </a:r>
            <a:endParaRPr lang="es-ES" dirty="0">
              <a:cs typeface="Calibri" panose="020F0502020204030204"/>
            </a:endParaRPr>
          </a:p>
          <a:p>
            <a:pPr marL="0" indent="0">
              <a:buNone/>
            </a:pPr>
            <a:endParaRPr lang="es-ES" dirty="0">
              <a:cs typeface="Calibri" panose="020F0502020204030204"/>
            </a:endParaRPr>
          </a:p>
          <a:p>
            <a:r>
              <a:rPr lang="es-ES" dirty="0">
                <a:ea typeface="+mn-lt"/>
                <a:cs typeface="+mn-lt"/>
              </a:rPr>
              <a:t>es el modelo que representa la evolución del </a:t>
            </a:r>
            <a:r>
              <a:rPr lang="es-ES">
                <a:ea typeface="+mn-lt"/>
                <a:cs typeface="+mn-lt"/>
              </a:rPr>
              <a:t>rodal a lo largo de su ciclo de vida o producción. Se </a:t>
            </a:r>
            <a:r>
              <a:rPr lang="es-ES" dirty="0">
                <a:ea typeface="+mn-lt"/>
                <a:cs typeface="+mn-lt"/>
              </a:rPr>
              <a:t>lo define en cuanto a sus parámetros característicos en aspectos estructurales (densidad, volumen, AB, estructura diamétrica, cobertura, altura) y dinámicos </a:t>
            </a:r>
            <a:r>
              <a:rPr lang="es-ES">
                <a:ea typeface="+mn-lt"/>
                <a:cs typeface="+mn-lt"/>
              </a:rPr>
              <a:t>(crecimiento y producción), todo esto en el marco de un Sistema Silvícola, es decir contemplando la regeneración, </a:t>
            </a:r>
            <a:r>
              <a:rPr lang="es-ES" dirty="0">
                <a:ea typeface="+mn-lt"/>
                <a:cs typeface="+mn-lt"/>
              </a:rPr>
              <a:t>tratamientos intermedios y oportunidad de cosecha </a:t>
            </a:r>
            <a:endParaRPr lang="es-ES"/>
          </a:p>
          <a:p>
            <a:endParaRPr lang="es-ES" dirty="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157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CCDD4C8-61D9-494A-8C74-3BD110958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  <a:ea typeface="+mj-lt"/>
                <a:cs typeface="+mj-lt"/>
              </a:rPr>
              <a:t>Sistemas Silvícolas</a:t>
            </a:r>
            <a:endParaRPr lang="es-E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6C83FAB-2696-4A15-B0A8-B5B647285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>
                <a:ea typeface="+mn-lt"/>
                <a:cs typeface="+mn-lt"/>
              </a:rPr>
              <a:t>Programas de tratamientos culturales planificados que se extienden a lo largo de la vida del rodal, e incluyen los métodos de regeneración y los tratamientos intermedios.</a:t>
            </a:r>
            <a:endParaRPr lang="es-ES" dirty="0">
              <a:cs typeface="Calibri" panose="020F0502020204030204"/>
            </a:endParaRPr>
          </a:p>
          <a:p>
            <a:pPr marL="0" indent="0">
              <a:buNone/>
            </a:pPr>
            <a:endParaRPr lang="es-ES" dirty="0">
              <a:cs typeface="Calibri" panose="020F0502020204030204"/>
            </a:endParaRPr>
          </a:p>
          <a:p>
            <a:r>
              <a:rPr lang="es-ES" dirty="0">
                <a:ea typeface="+mn-lt"/>
                <a:cs typeface="+mn-lt"/>
              </a:rPr>
              <a:t>Los métodos de regeneración tienen una influencia determinante sobre la estructura y dinámica del rodal. Generalmente su nombre designa el sistema silvícola. </a:t>
            </a:r>
            <a:endParaRPr lang="es-ES"/>
          </a:p>
          <a:p>
            <a:endParaRPr lang="es-ES" dirty="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065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3">
            <a:extLst>
              <a:ext uri="{FF2B5EF4-FFF2-40B4-BE49-F238E27FC236}">
                <a16:creationId xmlns="" xmlns:a16="http://schemas.microsoft.com/office/drawing/2014/main" id="{081EA652-8C6A-4E69-BEB9-1708094745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5">
            <a:extLst>
              <a:ext uri="{FF2B5EF4-FFF2-40B4-BE49-F238E27FC236}">
                <a16:creationId xmlns="" xmlns:a16="http://schemas.microsoft.com/office/drawing/2014/main" id="{A4026A73-1F7F-49F2-B319-8CA3B3D532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ight Triangle 17">
            <a:extLst>
              <a:ext uri="{FF2B5EF4-FFF2-40B4-BE49-F238E27FC236}">
                <a16:creationId xmlns="" xmlns:a16="http://schemas.microsoft.com/office/drawing/2014/main" id="{5298780A-33B9-4EA2-8F67-DE68AD6284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9">
            <a:extLst>
              <a:ext uri="{FF2B5EF4-FFF2-40B4-BE49-F238E27FC236}">
                <a16:creationId xmlns="" xmlns:a16="http://schemas.microsoft.com/office/drawing/2014/main" id="{7F488E8B-4E1E-4402-8935-D4E6C02615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80B6762-9170-4C8F-9E2F-D78FF166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s-ES" sz="3100">
                <a:ea typeface="+mj-lt"/>
                <a:cs typeface="+mj-lt"/>
              </a:rPr>
              <a:t>Aspectos a considerar para la implementación de un Sistema Silvícola</a:t>
            </a:r>
            <a:endParaRPr lang="es-ES" sz="3100"/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3AAC9B5-8015-485C-ACF9-A750390E9A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990B91FD-35E4-4FD4-9055-323FDE66B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062504"/>
            <a:ext cx="5767134" cy="515209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s-ES" sz="2000" dirty="0">
              <a:ea typeface="+mn-lt"/>
              <a:cs typeface="+mn-lt"/>
            </a:endParaRPr>
          </a:p>
          <a:p>
            <a:r>
              <a:rPr lang="es-ES" sz="2000">
                <a:ea typeface="+mn-lt"/>
                <a:cs typeface="+mn-lt"/>
              </a:rPr>
              <a:t>Previsión de la regeneración. Pensar y decidir sobre la mejor forma de establecer el rodal</a:t>
            </a:r>
            <a:endParaRPr lang="es-ES" sz="2000">
              <a:cs typeface="Calibri"/>
            </a:endParaRPr>
          </a:p>
          <a:p>
            <a:r>
              <a:rPr lang="es-ES" sz="2000">
                <a:ea typeface="+mn-lt"/>
                <a:cs typeface="+mn-lt"/>
              </a:rPr>
              <a:t>Eficiente utilización del espacio de crecimiento y la capacidad productiva del sitio. Manejo de la densidad</a:t>
            </a:r>
            <a:endParaRPr lang="es-ES" sz="2000"/>
          </a:p>
          <a:p>
            <a:r>
              <a:rPr lang="es-ES" sz="2000">
                <a:ea typeface="+mn-lt"/>
                <a:cs typeface="+mn-lt"/>
              </a:rPr>
              <a:t>Protección de los recursos suelo y agua. Considerando el mantenimiento de la capacidad productiva del suelo y los posibles impactos negativos.</a:t>
            </a:r>
            <a:endParaRPr lang="es-ES" sz="2000"/>
          </a:p>
          <a:p>
            <a:r>
              <a:rPr lang="es-ES" sz="2000">
                <a:ea typeface="+mn-lt"/>
                <a:cs typeface="+mn-lt"/>
              </a:rPr>
              <a:t>Conservación de las poblaciones de plantas y animales de interés. En rodales con objetivos múltiples.</a:t>
            </a:r>
            <a:endParaRPr lang="es-ES" sz="2000"/>
          </a:p>
          <a:p>
            <a:r>
              <a:rPr lang="es-ES" sz="2000">
                <a:ea typeface="+mn-lt"/>
                <a:cs typeface="+mn-lt"/>
              </a:rPr>
              <a:t>Respeto a las normas legales, sociales y económicas. En el marco del Manejo Forestal. </a:t>
            </a:r>
            <a:endParaRPr lang="es-ES" sz="2000"/>
          </a:p>
          <a:p>
            <a:endParaRPr lang="es-ES" sz="200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380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907EF6B7-1338-4443-8C46-6A318D952D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DAAE4CDD-124C-4DCF-9584-B6033B545DD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4FBA784-B441-44E1-A1EB-20E7133AE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s-ES" sz="4100" b="1">
                <a:solidFill>
                  <a:srgbClr val="FFFFFF"/>
                </a:solidFill>
                <a:ea typeface="+mj-lt"/>
                <a:cs typeface="+mj-lt"/>
              </a:rPr>
              <a:t>Componentes del sistema silvícola</a:t>
            </a:r>
            <a:endParaRPr lang="es-ES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="" xmlns:a16="http://schemas.microsoft.com/office/drawing/2014/main" id="{081E4A58-353D-44AE-B2FC-2A74E2E400F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4FF7C25-E75E-4D34-9B4F-ED9E1A1B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182716" cy="5871369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endParaRPr lang="es-ES" sz="2600" dirty="0">
              <a:ea typeface="+mn-lt"/>
              <a:cs typeface="+mn-lt"/>
            </a:endParaRPr>
          </a:p>
          <a:p>
            <a:r>
              <a:rPr lang="es-ES" sz="2600" dirty="0">
                <a:ea typeface="+mn-lt"/>
                <a:cs typeface="+mn-lt"/>
              </a:rPr>
              <a:t>Métodos de regeneración o reproducción: Tratamientos realizados durante el período de regeneración (PR) o establecimiento  del rodal </a:t>
            </a:r>
            <a:endParaRPr lang="es-ES" sz="2600" dirty="0">
              <a:cs typeface="Calibri" panose="020F0502020204030204"/>
            </a:endParaRPr>
          </a:p>
          <a:p>
            <a:pPr marL="0" indent="0">
              <a:buNone/>
            </a:pPr>
            <a:endParaRPr lang="es-ES" sz="2600">
              <a:cs typeface="Calibri" panose="020F0502020204030204"/>
            </a:endParaRPr>
          </a:p>
          <a:p>
            <a:r>
              <a:rPr lang="es-ES" sz="2600" dirty="0">
                <a:ea typeface="+mn-lt"/>
                <a:cs typeface="+mn-lt"/>
              </a:rPr>
              <a:t>Mediante la aplicación de estas prácticas se crean las condiciones para iniciar la regeneración o el establecimiento del rodal (cortas reproductoras o técnicas de establecimiento)</a:t>
            </a:r>
            <a:endParaRPr lang="es-ES" sz="2600" dirty="0"/>
          </a:p>
          <a:p>
            <a:pPr marL="0" indent="0">
              <a:buNone/>
            </a:pPr>
            <a:endParaRPr lang="es-ES" sz="2600">
              <a:cs typeface="Calibri" panose="020F0502020204030204"/>
            </a:endParaRPr>
          </a:p>
          <a:p>
            <a:r>
              <a:rPr lang="es-ES" sz="2600" dirty="0">
                <a:ea typeface="+mn-lt"/>
                <a:cs typeface="+mn-lt"/>
              </a:rPr>
              <a:t>Tratamientos intermedios: se aplican durante el período que va entre la regeneración y la cosecha (control de malezas, fertilización, raleos, podas) </a:t>
            </a:r>
            <a:endParaRPr lang="es-ES" sz="2600" dirty="0"/>
          </a:p>
          <a:p>
            <a:pPr marL="0" indent="0">
              <a:buNone/>
            </a:pPr>
            <a:endParaRPr lang="es-ES" sz="2600">
              <a:cs typeface="Calibri" panose="020F0502020204030204"/>
            </a:endParaRPr>
          </a:p>
          <a:p>
            <a:r>
              <a:rPr lang="es-ES" sz="2600" dirty="0">
                <a:ea typeface="+mn-lt"/>
                <a:cs typeface="+mn-lt"/>
              </a:rPr>
              <a:t>Cosecha. Definición del momento de cosecha turno (rodales coetáneos) o ciclo de corta (rodales </a:t>
            </a:r>
            <a:r>
              <a:rPr lang="es-ES" sz="2600" dirty="0" err="1">
                <a:ea typeface="+mn-lt"/>
                <a:cs typeface="+mn-lt"/>
              </a:rPr>
              <a:t>disetáneos</a:t>
            </a:r>
            <a:r>
              <a:rPr lang="es-ES" sz="2600" dirty="0">
                <a:ea typeface="+mn-lt"/>
                <a:cs typeface="+mn-lt"/>
              </a:rPr>
              <a:t>). </a:t>
            </a:r>
            <a:endParaRPr lang="es-ES" sz="2600" dirty="0"/>
          </a:p>
          <a:p>
            <a:endParaRPr lang="es-ES" sz="2600"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4814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667</Words>
  <Application>Microsoft Office PowerPoint</Application>
  <PresentationFormat>Personalizado</PresentationFormat>
  <Paragraphs>137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 Planificación Silvicultural  Sistemas Silvícolas </vt:lpstr>
      <vt:lpstr>Algunas definiciones</vt:lpstr>
      <vt:lpstr> Silvicultura y Manejo</vt:lpstr>
      <vt:lpstr>Planificación silvícola</vt:lpstr>
      <vt:lpstr>Planificación Silvícola</vt:lpstr>
      <vt:lpstr>Rodal Objetivo</vt:lpstr>
      <vt:lpstr>Sistemas Silvícolas</vt:lpstr>
      <vt:lpstr>Aspectos a considerar para la implementación de un Sistema Silvícola</vt:lpstr>
      <vt:lpstr>Componentes del sistema silvícola</vt:lpstr>
      <vt:lpstr>Diapositiva 10</vt:lpstr>
      <vt:lpstr>Clasificación de los Sistemas Silvícolas (Daniels, 1981, Smith et al 2000)</vt:lpstr>
      <vt:lpstr> Cada sistema puede ser considerado en términos de la proporción  relativa del área total o cobertura del rodal que se deja en cada una de las siguientes condiciones: </vt:lpstr>
      <vt:lpstr>Diapositiva 13</vt:lpstr>
      <vt:lpstr>Sistemas de tala rasa</vt:lpstr>
      <vt:lpstr>Tala rasa de rodal de Eucalyptus sp en Entre Ríos</vt:lpstr>
      <vt:lpstr>Tala rasa de rodal de Pinus sp. en Misiones</vt:lpstr>
      <vt:lpstr>Sistema de árboles padres o semilleros</vt:lpstr>
      <vt:lpstr>Sistema de árboles padres o semilleros </vt:lpstr>
      <vt:lpstr>Imagen aérea de rodales intervenidos en el marco de un sistema silvícola de árboles padres o semilleros</vt:lpstr>
      <vt:lpstr>Sistema de cortas sucesivas de protección</vt:lpstr>
      <vt:lpstr>Sistema de cortas sucesivas de protección </vt:lpstr>
      <vt:lpstr>Regeneración avanzada luego de cortas reproductoras en rodales de Nothofagus</vt:lpstr>
      <vt:lpstr>Diapositiva 23</vt:lpstr>
      <vt:lpstr>Modelos de distribución diamétrica y de rendimiento en rodales coetáneos </vt:lpstr>
      <vt:lpstr>Sistemas de monte bajo o tallar</vt:lpstr>
      <vt:lpstr>Manejo del rebrote en Eucalyptus sp.</vt:lpstr>
      <vt:lpstr>Rebrotes de Eucalyptus sp.  </vt:lpstr>
      <vt:lpstr>Sistema de monte bajo con resalvos</vt:lpstr>
      <vt:lpstr>     Experiencia de aplicación de un sistema silvícola de monte bajo con reservas o monte medio en plantaciones de Eucalyptus grandis en Entre Ríos. </vt:lpstr>
      <vt:lpstr>Planificación silvícola</vt:lpstr>
      <vt:lpstr>Metodologías para la determinación del rodal objetivo</vt:lpstr>
      <vt:lpstr>Lectura complementaria sobre Sistemas Silvícolas</vt:lpstr>
      <vt:lpstr>Bibliografía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acer</cp:lastModifiedBy>
  <cp:revision>1095</cp:revision>
  <dcterms:created xsi:type="dcterms:W3CDTF">2020-07-24T17:53:58Z</dcterms:created>
  <dcterms:modified xsi:type="dcterms:W3CDTF">2020-08-14T18:26:55Z</dcterms:modified>
</cp:coreProperties>
</file>