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xls" ContentType="application/vnd.ms-exce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9"/>
  </p:notesMasterIdLst>
  <p:sldIdLst>
    <p:sldId id="256" r:id="rId2"/>
    <p:sldId id="257" r:id="rId3"/>
    <p:sldId id="259" r:id="rId4"/>
    <p:sldId id="260" r:id="rId5"/>
    <p:sldId id="294" r:id="rId6"/>
    <p:sldId id="295" r:id="rId7"/>
    <p:sldId id="296" r:id="rId8"/>
    <p:sldId id="264" r:id="rId9"/>
    <p:sldId id="266" r:id="rId10"/>
    <p:sldId id="275" r:id="rId11"/>
    <p:sldId id="290" r:id="rId12"/>
    <p:sldId id="297" r:id="rId13"/>
    <p:sldId id="291" r:id="rId14"/>
    <p:sldId id="284" r:id="rId15"/>
    <p:sldId id="304" r:id="rId16"/>
    <p:sldId id="288" r:id="rId17"/>
    <p:sldId id="274" r:id="rId18"/>
    <p:sldId id="276" r:id="rId19"/>
    <p:sldId id="277" r:id="rId20"/>
    <p:sldId id="278" r:id="rId21"/>
    <p:sldId id="298" r:id="rId22"/>
    <p:sldId id="299" r:id="rId23"/>
    <p:sldId id="300" r:id="rId24"/>
    <p:sldId id="301" r:id="rId25"/>
    <p:sldId id="303" r:id="rId26"/>
    <p:sldId id="306" r:id="rId27"/>
    <p:sldId id="273" r:id="rId28"/>
  </p:sldIdLst>
  <p:sldSz cx="9144000" cy="6858000" type="screen4x3"/>
  <p:notesSz cx="6858000" cy="9144000"/>
  <p:defaultTextStyle>
    <a:defPPr>
      <a:defRPr lang="es-ES_tradnl"/>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33CC"/>
    <a:srgbClr val="FFFF99"/>
    <a:srgbClr val="FFCC99"/>
    <a:srgbClr val="FFFF00"/>
    <a:srgbClr val="CCFFFF"/>
    <a:srgbClr val="0099CC"/>
    <a:srgbClr val="99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0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47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endParaRPr lang="es-ES"/>
          </a:p>
        </p:txBody>
      </p:sp>
      <p:sp>
        <p:nvSpPr>
          <p:cNvPr id="24473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es-ES"/>
          </a:p>
        </p:txBody>
      </p:sp>
      <p:sp>
        <p:nvSpPr>
          <p:cNvPr id="204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4474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24474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endParaRPr lang="es-ES"/>
          </a:p>
        </p:txBody>
      </p:sp>
      <p:sp>
        <p:nvSpPr>
          <p:cNvPr id="24474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pPr>
              <a:defRPr/>
            </a:pPr>
            <a:fld id="{FDDE2050-7506-4FFA-ACBA-E07DDE91F544}" type="slidenum">
              <a:rPr lang="es-ES"/>
              <a:pPr>
                <a:defRPr/>
              </a:pPr>
              <a:t>‹Nº›</a:t>
            </a:fld>
            <a:endParaRPr lang="es-E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FDDE2050-7506-4FFA-ACBA-E07DDE91F544}" type="slidenum">
              <a:rPr lang="es-ES" smtClean="0"/>
              <a:pPr>
                <a:defRPr/>
              </a:pPr>
              <a:t>14</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34CF1715-A6FF-4CA5-BC8C-7065164F558C}" type="slidenum">
              <a:rPr lang="es-ES" smtClean="0"/>
              <a:pPr/>
              <a:t>27</a:t>
            </a:fld>
            <a:endParaRPr lang="es-ES" smtClean="0"/>
          </a:p>
        </p:txBody>
      </p:sp>
      <p:sp>
        <p:nvSpPr>
          <p:cNvPr id="22531" name="Rectangle 2"/>
          <p:cNvSpPr>
            <a:spLocks noGrp="1" noRot="1" noChangeAspect="1" noChangeArrowheads="1" noTextEdit="1"/>
          </p:cNvSpPr>
          <p:nvPr>
            <p:ph type="sldImg"/>
          </p:nvPr>
        </p:nvSpPr>
        <p:spPr>
          <a:xfrm>
            <a:off x="1146175" y="685800"/>
            <a:ext cx="4572000" cy="3429000"/>
          </a:xfrm>
          <a:ln/>
        </p:spPr>
      </p:sp>
      <p:sp>
        <p:nvSpPr>
          <p:cNvPr id="22532" name="Rectangle 3"/>
          <p:cNvSpPr>
            <a:spLocks noGrp="1" noChangeArrowheads="1"/>
          </p:cNvSpPr>
          <p:nvPr>
            <p:ph type="body" idx="1"/>
          </p:nvPr>
        </p:nvSpPr>
        <p:spPr>
          <a:noFill/>
          <a:ln/>
        </p:spPr>
        <p:txBody>
          <a:bodyPr/>
          <a:lstStyle/>
          <a:p>
            <a:pPr eaLnBrk="1" hangingPunct="1"/>
            <a:endParaRPr lang="es-E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30050" name="Rectangle 2"/>
          <p:cNvSpPr>
            <a:spLocks noGrp="1" noChangeArrowheads="1"/>
          </p:cNvSpPr>
          <p:nvPr>
            <p:ph type="ctrTitle" sz="quarter"/>
          </p:nvPr>
        </p:nvSpPr>
        <p:spPr>
          <a:xfrm>
            <a:off x="685800" y="1676400"/>
            <a:ext cx="7772400" cy="1828800"/>
          </a:xfrm>
        </p:spPr>
        <p:txBody>
          <a:bodyPr/>
          <a:lstStyle>
            <a:lvl1pPr>
              <a:defRPr/>
            </a:lvl1pPr>
          </a:lstStyle>
          <a:p>
            <a:r>
              <a:rPr lang="es-ES"/>
              <a:t>Haga clic para cambiar el estilo de título	</a:t>
            </a:r>
          </a:p>
        </p:txBody>
      </p:sp>
      <p:sp>
        <p:nvSpPr>
          <p:cNvPr id="130051"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s-ES"/>
              <a:t>Haga clic para modificar el estilo de subtítulo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778AE0CD-BD7C-47AB-B976-F1A2379896D1}"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5316E21E-3443-4048-BC85-02EEB04C77BB}"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381000"/>
            <a:ext cx="2057400" cy="5715000"/>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381000"/>
            <a:ext cx="6019800" cy="57150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4FD0B024-CA86-474E-9111-4181B996F099}" type="slidenum">
              <a:rPr lang="es-ES"/>
              <a:pPr>
                <a:defRPr/>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457200" y="381000"/>
            <a:ext cx="8229600" cy="5715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pPr>
              <a:defRPr/>
            </a:pPr>
            <a:fld id="{84ED5785-6C39-475A-9364-DFAD45586C53}"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68F12416-5E2B-46CE-BA23-41ECCC811DFF}"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70A15AD8-DB21-40DC-B2EB-EFCD705DDCD4}"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A7464521-E740-45BC-AA4A-235A3122519C}"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Rectangle 4"/>
          <p:cNvSpPr>
            <a:spLocks noGrp="1" noChangeArrowheads="1"/>
          </p:cNvSpPr>
          <p:nvPr>
            <p:ph type="dt" sz="half" idx="10"/>
          </p:nvPr>
        </p:nvSpPr>
        <p:spPr>
          <a:ln/>
        </p:spPr>
        <p:txBody>
          <a:bodyPr/>
          <a:lstStyle>
            <a:lvl1pPr>
              <a:defRPr/>
            </a:lvl1pPr>
          </a:lstStyle>
          <a:p>
            <a:pPr>
              <a:defRPr/>
            </a:pPr>
            <a:endParaRPr lang="es-ES"/>
          </a:p>
        </p:txBody>
      </p:sp>
      <p:sp>
        <p:nvSpPr>
          <p:cNvPr id="8" name="Rectangle 5"/>
          <p:cNvSpPr>
            <a:spLocks noGrp="1" noChangeArrowheads="1"/>
          </p:cNvSpPr>
          <p:nvPr>
            <p:ph type="ftr" sz="quarter" idx="11"/>
          </p:nvPr>
        </p:nvSpPr>
        <p:spPr>
          <a:ln/>
        </p:spPr>
        <p:txBody>
          <a:bodyPr/>
          <a:lstStyle>
            <a:lvl1pPr>
              <a:defRPr/>
            </a:lvl1pPr>
          </a:lstStyle>
          <a:p>
            <a:pPr>
              <a:defRPr/>
            </a:pPr>
            <a:endParaRPr lang="es-ES"/>
          </a:p>
        </p:txBody>
      </p:sp>
      <p:sp>
        <p:nvSpPr>
          <p:cNvPr id="9" name="Rectangle 6"/>
          <p:cNvSpPr>
            <a:spLocks noGrp="1" noChangeArrowheads="1"/>
          </p:cNvSpPr>
          <p:nvPr>
            <p:ph type="sldNum" sz="quarter" idx="12"/>
          </p:nvPr>
        </p:nvSpPr>
        <p:spPr>
          <a:ln/>
        </p:spPr>
        <p:txBody>
          <a:bodyPr/>
          <a:lstStyle>
            <a:lvl1pPr>
              <a:defRPr/>
            </a:lvl1pPr>
          </a:lstStyle>
          <a:p>
            <a:pPr>
              <a:defRPr/>
            </a:pPr>
            <a:fld id="{C1853685-261E-41B5-9B8C-F03D51FA8DD9}"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pPr>
              <a:defRPr/>
            </a:pPr>
            <a:fld id="{AD07A06E-8F38-478E-B0DB-86A1551D045D}"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p>
        </p:txBody>
      </p:sp>
      <p:sp>
        <p:nvSpPr>
          <p:cNvPr id="3" name="Rectangle 5"/>
          <p:cNvSpPr>
            <a:spLocks noGrp="1" noChangeArrowheads="1"/>
          </p:cNvSpPr>
          <p:nvPr>
            <p:ph type="ftr" sz="quarter" idx="11"/>
          </p:nvPr>
        </p:nvSpPr>
        <p:spPr>
          <a:ln/>
        </p:spPr>
        <p:txBody>
          <a:bodyPr/>
          <a:lstStyle>
            <a:lvl1pPr>
              <a:defRPr/>
            </a:lvl1pPr>
          </a:lstStyle>
          <a:p>
            <a:pPr>
              <a:defRPr/>
            </a:pPr>
            <a:endParaRPr lang="es-ES"/>
          </a:p>
        </p:txBody>
      </p:sp>
      <p:sp>
        <p:nvSpPr>
          <p:cNvPr id="4" name="Rectangle 6"/>
          <p:cNvSpPr>
            <a:spLocks noGrp="1" noChangeArrowheads="1"/>
          </p:cNvSpPr>
          <p:nvPr>
            <p:ph type="sldNum" sz="quarter" idx="12"/>
          </p:nvPr>
        </p:nvSpPr>
        <p:spPr>
          <a:ln/>
        </p:spPr>
        <p:txBody>
          <a:bodyPr/>
          <a:lstStyle>
            <a:lvl1pPr>
              <a:defRPr/>
            </a:lvl1pPr>
          </a:lstStyle>
          <a:p>
            <a:pPr>
              <a:defRPr/>
            </a:pPr>
            <a:fld id="{AC6A1673-9870-4EE6-B577-17DDFD3FE87A}"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6A3F11E6-5C99-4393-BC40-ABAD638FE2CE}"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4CEAE063-5B72-4893-BDD5-0EEA6C6C2362}"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85000"/>
          </a:schemeClr>
        </a:solidFill>
        <a:effectLst/>
      </p:bgPr>
    </p:bg>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29027"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29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s-ES"/>
          </a:p>
        </p:txBody>
      </p:sp>
      <p:sp>
        <p:nvSpPr>
          <p:cNvPr id="129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s-ES"/>
          </a:p>
        </p:txBody>
      </p:sp>
      <p:sp>
        <p:nvSpPr>
          <p:cNvPr id="129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1C52E616-7563-4DEB-AF51-027422B0D416}" type="slidenum">
              <a:rPr lang="es-ES"/>
              <a:pPr>
                <a:defRPr/>
              </a:pPr>
              <a:t>‹Nº›</a:t>
            </a:fld>
            <a:endParaRPr lang="es-E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24.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 Id="rId9" Type="http://schemas.openxmlformats.org/officeDocument/2006/relationships/image" Target="../media/image25.png"/></Relationships>
</file>

<file path=ppt/slides/_rels/slide25.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Hoja_de_c_lculo_de_Microsoft_Office_Excel_97-20031.xls"/><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Hoja_de_c_lculo_de_Microsoft_Office_Excel_97-20032.xls"/><Relationship Id="rId2" Type="http://schemas.openxmlformats.org/officeDocument/2006/relationships/slideLayout" Target="../slideLayouts/slideLayout4.xml"/><Relationship Id="rId1" Type="http://schemas.openxmlformats.org/officeDocument/2006/relationships/vmlDrawing" Target="../drawings/vmlDrawing2.vml"/><Relationship Id="rId4" Type="http://schemas.openxmlformats.org/officeDocument/2006/relationships/oleObject" Target="../embeddings/Hoja_de_c_lculo_de_Microsoft_Office_Excel_97-20033.xls"/></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xml"/><Relationship Id="rId1" Type="http://schemas.openxmlformats.org/officeDocument/2006/relationships/vmlDrawing" Target="../drawings/vmlDrawing3.vml"/><Relationship Id="rId5" Type="http://schemas.openxmlformats.org/officeDocument/2006/relationships/oleObject" Target="../embeddings/Hoja_de_c_lculo_de_Microsoft_Office_Excel_97-20034.xls"/><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122" name="Rectangle 6"/>
          <p:cNvSpPr>
            <a:spLocks noChangeArrowheads="1"/>
          </p:cNvSpPr>
          <p:nvPr/>
        </p:nvSpPr>
        <p:spPr bwMode="auto">
          <a:xfrm>
            <a:off x="1768475" y="2168525"/>
            <a:ext cx="9144000" cy="0"/>
          </a:xfrm>
          <a:prstGeom prst="rect">
            <a:avLst/>
          </a:prstGeom>
          <a:noFill/>
          <a:ln w="12700">
            <a:noFill/>
            <a:miter lim="800000"/>
            <a:headEnd type="none" w="sm" len="sm"/>
            <a:tailEnd type="none" w="sm" len="sm"/>
          </a:ln>
        </p:spPr>
        <p:txBody>
          <a:bodyPr>
            <a:spAutoFit/>
          </a:bodyPr>
          <a:lstStyle/>
          <a:p>
            <a:endParaRPr lang="es-ES"/>
          </a:p>
        </p:txBody>
      </p:sp>
      <p:sp>
        <p:nvSpPr>
          <p:cNvPr id="2056" name="Rectangle 8"/>
          <p:cNvSpPr>
            <a:spLocks noChangeArrowheads="1"/>
          </p:cNvSpPr>
          <p:nvPr/>
        </p:nvSpPr>
        <p:spPr bwMode="auto">
          <a:xfrm>
            <a:off x="1187450" y="6021388"/>
            <a:ext cx="6913563" cy="609600"/>
          </a:xfrm>
          <a:prstGeom prst="rect">
            <a:avLst/>
          </a:prstGeom>
          <a:solidFill>
            <a:schemeClr val="tx1"/>
          </a:solidFill>
          <a:ln w="12700">
            <a:noFill/>
            <a:miter lim="800000"/>
            <a:headEnd type="none" w="sm" len="sm"/>
            <a:tailEnd type="none" w="sm" len="sm"/>
          </a:ln>
          <a:effectLst/>
        </p:spPr>
        <p:txBody>
          <a:bodyPr wrap="none" anchor="ctr"/>
          <a:lstStyle/>
          <a:p>
            <a:pPr algn="ctr" eaLnBrk="0" hangingPunct="0">
              <a:defRPr/>
            </a:pPr>
            <a:r>
              <a:rPr lang="es-ES_tradnl" sz="2400" dirty="0">
                <a:solidFill>
                  <a:schemeClr val="bg2">
                    <a:lumMod val="50000"/>
                  </a:schemeClr>
                </a:solidFill>
                <a:latin typeface="Times New Roman" pitchFamily="18" charset="0"/>
              </a:rPr>
              <a:t>Facultad de Ciencias Agrarias y Forestales (UNLP)</a:t>
            </a:r>
          </a:p>
          <a:p>
            <a:pPr algn="ctr" eaLnBrk="0" hangingPunct="0">
              <a:defRPr/>
            </a:pPr>
            <a:r>
              <a:rPr lang="es-ES_tradnl" sz="2400" dirty="0">
                <a:solidFill>
                  <a:schemeClr val="bg2">
                    <a:lumMod val="50000"/>
                  </a:schemeClr>
                </a:solidFill>
                <a:latin typeface="Times New Roman" pitchFamily="18" charset="0"/>
              </a:rPr>
              <a:t>Curso de </a:t>
            </a:r>
            <a:r>
              <a:rPr lang="es-ES_tradnl" sz="2400" dirty="0" smtClean="0">
                <a:solidFill>
                  <a:schemeClr val="bg2">
                    <a:lumMod val="50000"/>
                  </a:schemeClr>
                </a:solidFill>
                <a:latin typeface="Times New Roman" pitchFamily="18" charset="0"/>
              </a:rPr>
              <a:t>Silvicultura 2020</a:t>
            </a:r>
            <a:endParaRPr lang="es-ES_tradnl" sz="2400" dirty="0">
              <a:solidFill>
                <a:schemeClr val="bg2">
                  <a:lumMod val="50000"/>
                </a:schemeClr>
              </a:solidFill>
              <a:latin typeface="Times New Roman" pitchFamily="18" charset="0"/>
            </a:endParaRPr>
          </a:p>
        </p:txBody>
      </p:sp>
      <p:sp>
        <p:nvSpPr>
          <p:cNvPr id="2053" name="Text Box 5"/>
          <p:cNvSpPr txBox="1">
            <a:spLocks noChangeArrowheads="1"/>
          </p:cNvSpPr>
          <p:nvPr/>
        </p:nvSpPr>
        <p:spPr bwMode="auto">
          <a:xfrm>
            <a:off x="1763713" y="1557338"/>
            <a:ext cx="6153150" cy="3416320"/>
          </a:xfrm>
          <a:prstGeom prst="rect">
            <a:avLst/>
          </a:prstGeom>
          <a:noFill/>
          <a:ln w="12700">
            <a:noFill/>
            <a:miter lim="800000"/>
            <a:headEnd type="none" w="sm" len="sm"/>
            <a:tailEnd type="none" w="sm" len="sm"/>
          </a:ln>
          <a:effectLst/>
        </p:spPr>
        <p:txBody>
          <a:bodyPr>
            <a:spAutoFit/>
          </a:bodyPr>
          <a:lstStyle/>
          <a:p>
            <a:pPr algn="ctr" eaLnBrk="0" hangingPunct="0">
              <a:defRPr/>
            </a:pPr>
            <a:r>
              <a:rPr lang="es-ES_tradnl" sz="7200" dirty="0">
                <a:solidFill>
                  <a:schemeClr val="bg2">
                    <a:lumMod val="50000"/>
                  </a:schemeClr>
                </a:solidFill>
                <a:latin typeface="Times New Roman" pitchFamily="18" charset="0"/>
              </a:rPr>
              <a:t>Criterios de </a:t>
            </a:r>
            <a:r>
              <a:rPr lang="es-ES_tradnl" sz="7200" dirty="0" err="1">
                <a:solidFill>
                  <a:schemeClr val="bg2">
                    <a:lumMod val="50000"/>
                  </a:schemeClr>
                </a:solidFill>
                <a:latin typeface="Times New Roman" pitchFamily="18" charset="0"/>
              </a:rPr>
              <a:t>cortabilidad</a:t>
            </a:r>
            <a:endParaRPr lang="es-ES_tradnl" sz="7200" dirty="0">
              <a:solidFill>
                <a:schemeClr val="bg2">
                  <a:lumMod val="50000"/>
                </a:schemeClr>
              </a:solidFill>
              <a:latin typeface="Times New Roman" pitchFamily="18" charset="0"/>
            </a:endParaRPr>
          </a:p>
          <a:p>
            <a:pPr algn="ctr" eaLnBrk="0" hangingPunct="0">
              <a:defRPr/>
            </a:pPr>
            <a:endParaRPr lang="es-ES_tradnl" sz="7200" b="1" dirty="0">
              <a:solidFill>
                <a:schemeClr val="bg2">
                  <a:lumMod val="50000"/>
                </a:schemeClr>
              </a:solidFill>
              <a:effectLst>
                <a:outerShdw blurRad="38100" dist="38100" dir="2700000" algn="tl">
                  <a:srgbClr val="000000"/>
                </a:outerShdw>
              </a:effectLst>
              <a:latin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7972" name="Picture 4"/>
          <p:cNvPicPr>
            <a:picLocks noGrp="1" noChangeAspect="1" noChangeArrowheads="1"/>
          </p:cNvPicPr>
          <p:nvPr>
            <p:ph/>
          </p:nvPr>
        </p:nvPicPr>
        <p:blipFill>
          <a:blip r:embed="rId2" cstate="print"/>
          <a:srcRect/>
          <a:stretch>
            <a:fillRect/>
          </a:stretch>
        </p:blipFill>
        <p:spPr>
          <a:xfrm>
            <a:off x="0" y="0"/>
            <a:ext cx="9144000" cy="6858000"/>
          </a:xfr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381000"/>
            <a:ext cx="7643192" cy="455712"/>
          </a:xfrm>
        </p:spPr>
        <p:txBody>
          <a:bodyPr/>
          <a:lstStyle/>
          <a:p>
            <a:r>
              <a:rPr lang="es-AR" sz="2400" dirty="0" smtClean="0">
                <a:solidFill>
                  <a:srgbClr val="000000"/>
                </a:solidFill>
                <a:effectLst/>
                <a:latin typeface="Times New Roman" pitchFamily="18" charset="0"/>
                <a:cs typeface="Times New Roman" pitchFamily="18" charset="0"/>
              </a:rPr>
              <a:t>Turno de máxima producción continua</a:t>
            </a:r>
            <a:endParaRPr lang="es-ES" sz="2400" dirty="0">
              <a:solidFill>
                <a:srgbClr val="000000"/>
              </a:solidFill>
              <a:effectLst/>
              <a:latin typeface="Times New Roman" pitchFamily="18" charset="0"/>
              <a:cs typeface="Times New Roman" pitchFamily="18" charset="0"/>
            </a:endParaRPr>
          </a:p>
        </p:txBody>
      </p:sp>
      <p:pic>
        <p:nvPicPr>
          <p:cNvPr id="25603" name="Picture 3"/>
          <p:cNvPicPr>
            <a:picLocks noGrp="1" noChangeAspect="1" noChangeArrowheads="1"/>
          </p:cNvPicPr>
          <p:nvPr>
            <p:ph idx="1"/>
          </p:nvPr>
        </p:nvPicPr>
        <p:blipFill>
          <a:blip r:embed="rId2" cstate="print"/>
          <a:srcRect/>
          <a:stretch>
            <a:fillRect/>
          </a:stretch>
        </p:blipFill>
        <p:spPr bwMode="auto">
          <a:xfrm>
            <a:off x="2077427" y="818880"/>
            <a:ext cx="4366781" cy="5277120"/>
          </a:xfrm>
          <a:prstGeom prst="rect">
            <a:avLst/>
          </a:prstGeom>
          <a:noFill/>
          <a:ln w="9525">
            <a:noFill/>
            <a:miter lim="800000"/>
            <a:headEnd/>
            <a:tailEnd/>
          </a:ln>
        </p:spPr>
      </p:pic>
      <p:cxnSp>
        <p:nvCxnSpPr>
          <p:cNvPr id="8" name="7 Conector recto"/>
          <p:cNvCxnSpPr/>
          <p:nvPr/>
        </p:nvCxnSpPr>
        <p:spPr>
          <a:xfrm flipV="1">
            <a:off x="4860032" y="1484784"/>
            <a:ext cx="0" cy="1440160"/>
          </a:xfrm>
          <a:prstGeom prst="line">
            <a:avLst/>
          </a:prstGeom>
        </p:spPr>
        <p:style>
          <a:lnRef idx="1">
            <a:schemeClr val="dk1"/>
          </a:lnRef>
          <a:fillRef idx="0">
            <a:schemeClr val="dk1"/>
          </a:fillRef>
          <a:effectRef idx="0">
            <a:schemeClr val="dk1"/>
          </a:effectRef>
          <a:fontRef idx="minor">
            <a:schemeClr val="tx1"/>
          </a:fontRef>
        </p:style>
      </p:cxnSp>
      <p:cxnSp>
        <p:nvCxnSpPr>
          <p:cNvPr id="10" name="9 Conector recto"/>
          <p:cNvCxnSpPr/>
          <p:nvPr/>
        </p:nvCxnSpPr>
        <p:spPr>
          <a:xfrm flipV="1">
            <a:off x="4788024" y="4221088"/>
            <a:ext cx="0" cy="1296144"/>
          </a:xfrm>
          <a:prstGeom prst="line">
            <a:avLst/>
          </a:prstGeom>
        </p:spPr>
        <p:style>
          <a:lnRef idx="1">
            <a:schemeClr val="dk1"/>
          </a:lnRef>
          <a:fillRef idx="0">
            <a:schemeClr val="dk1"/>
          </a:fillRef>
          <a:effectRef idx="0">
            <a:schemeClr val="dk1"/>
          </a:effectRef>
          <a:fontRef idx="minor">
            <a:schemeClr val="tx1"/>
          </a:fontRef>
        </p:style>
      </p:cxnSp>
      <p:cxnSp>
        <p:nvCxnSpPr>
          <p:cNvPr id="15" name="14 Conector recto"/>
          <p:cNvCxnSpPr/>
          <p:nvPr/>
        </p:nvCxnSpPr>
        <p:spPr>
          <a:xfrm flipV="1">
            <a:off x="4572000" y="4221088"/>
            <a:ext cx="0" cy="1296144"/>
          </a:xfrm>
          <a:prstGeom prst="line">
            <a:avLst/>
          </a:prstGeom>
        </p:spPr>
        <p:style>
          <a:lnRef idx="1">
            <a:schemeClr val="dk1"/>
          </a:lnRef>
          <a:fillRef idx="0">
            <a:schemeClr val="dk1"/>
          </a:fillRef>
          <a:effectRef idx="0">
            <a:schemeClr val="dk1"/>
          </a:effectRef>
          <a:fontRef idx="minor">
            <a:schemeClr val="tx1"/>
          </a:fontRef>
        </p:style>
      </p:cxnSp>
      <p:cxnSp>
        <p:nvCxnSpPr>
          <p:cNvPr id="16" name="15 Conector recto"/>
          <p:cNvCxnSpPr/>
          <p:nvPr/>
        </p:nvCxnSpPr>
        <p:spPr>
          <a:xfrm flipV="1">
            <a:off x="4644008" y="1628800"/>
            <a:ext cx="0" cy="1296144"/>
          </a:xfrm>
          <a:prstGeom prst="line">
            <a:avLst/>
          </a:prstGeom>
        </p:spPr>
        <p:style>
          <a:lnRef idx="1">
            <a:schemeClr val="dk1"/>
          </a:lnRef>
          <a:fillRef idx="0">
            <a:schemeClr val="dk1"/>
          </a:fillRef>
          <a:effectRef idx="0">
            <a:schemeClr val="dk1"/>
          </a:effectRef>
          <a:fontRef idx="minor">
            <a:schemeClr val="tx1"/>
          </a:fontRef>
        </p:style>
      </p:cxnSp>
      <p:cxnSp>
        <p:nvCxnSpPr>
          <p:cNvPr id="18" name="17 Conector recto"/>
          <p:cNvCxnSpPr/>
          <p:nvPr/>
        </p:nvCxnSpPr>
        <p:spPr>
          <a:xfrm>
            <a:off x="2771800" y="1484784"/>
            <a:ext cx="2088232" cy="0"/>
          </a:xfrm>
          <a:prstGeom prst="line">
            <a:avLst/>
          </a:prstGeom>
        </p:spPr>
        <p:style>
          <a:lnRef idx="1">
            <a:schemeClr val="dk1"/>
          </a:lnRef>
          <a:fillRef idx="0">
            <a:schemeClr val="dk1"/>
          </a:fillRef>
          <a:effectRef idx="0">
            <a:schemeClr val="dk1"/>
          </a:effectRef>
          <a:fontRef idx="minor">
            <a:schemeClr val="tx1"/>
          </a:fontRef>
        </p:style>
      </p:cxnSp>
      <p:cxnSp>
        <p:nvCxnSpPr>
          <p:cNvPr id="19" name="18 Conector recto"/>
          <p:cNvCxnSpPr/>
          <p:nvPr/>
        </p:nvCxnSpPr>
        <p:spPr>
          <a:xfrm>
            <a:off x="2771800" y="1628800"/>
            <a:ext cx="1872208" cy="0"/>
          </a:xfrm>
          <a:prstGeom prst="line">
            <a:avLst/>
          </a:prstGeom>
        </p:spPr>
        <p:style>
          <a:lnRef idx="1">
            <a:schemeClr val="dk1"/>
          </a:lnRef>
          <a:fillRef idx="0">
            <a:schemeClr val="dk1"/>
          </a:fillRef>
          <a:effectRef idx="0">
            <a:schemeClr val="dk1"/>
          </a:effectRef>
          <a:fontRef idx="minor">
            <a:schemeClr val="tx1"/>
          </a:fontRef>
        </p:style>
      </p:cxnSp>
      <p:sp>
        <p:nvSpPr>
          <p:cNvPr id="11" name="10 CuadroTexto"/>
          <p:cNvSpPr txBox="1"/>
          <p:nvPr/>
        </p:nvSpPr>
        <p:spPr>
          <a:xfrm>
            <a:off x="5796136" y="1412776"/>
            <a:ext cx="2592288" cy="900246"/>
          </a:xfrm>
          <a:prstGeom prst="rect">
            <a:avLst/>
          </a:prstGeom>
          <a:noFill/>
        </p:spPr>
        <p:txBody>
          <a:bodyPr wrap="square" rtlCol="0">
            <a:spAutoFit/>
          </a:bodyPr>
          <a:lstStyle/>
          <a:p>
            <a:r>
              <a:rPr lang="es-AR" sz="1050" dirty="0" smtClean="0">
                <a:solidFill>
                  <a:schemeClr val="bg1">
                    <a:lumMod val="50000"/>
                  </a:schemeClr>
                </a:solidFill>
                <a:latin typeface="Times New Roman" pitchFamily="18" charset="0"/>
                <a:cs typeface="Times New Roman" pitchFamily="18" charset="0"/>
              </a:rPr>
              <a:t>Turno: 15 años, producción :  576 (m3/ha)</a:t>
            </a:r>
          </a:p>
          <a:p>
            <a:endParaRPr lang="es-AR" sz="1050" dirty="0" smtClean="0">
              <a:solidFill>
                <a:schemeClr val="bg1">
                  <a:lumMod val="50000"/>
                </a:schemeClr>
              </a:solidFill>
              <a:latin typeface="Times New Roman" pitchFamily="18" charset="0"/>
              <a:cs typeface="Times New Roman" pitchFamily="18" charset="0"/>
            </a:endParaRPr>
          </a:p>
          <a:p>
            <a:r>
              <a:rPr lang="es-AR" sz="1050" dirty="0" smtClean="0">
                <a:solidFill>
                  <a:schemeClr val="bg1">
                    <a:lumMod val="50000"/>
                  </a:schemeClr>
                </a:solidFill>
                <a:latin typeface="Times New Roman" pitchFamily="18" charset="0"/>
                <a:cs typeface="Times New Roman" pitchFamily="18" charset="0"/>
              </a:rPr>
              <a:t>Turno: 13 años, producción :  504 (m3/ha)</a:t>
            </a:r>
          </a:p>
          <a:p>
            <a:endParaRPr lang="es-AR" sz="1050" dirty="0" smtClean="0">
              <a:solidFill>
                <a:schemeClr val="bg1">
                  <a:lumMod val="50000"/>
                </a:schemeClr>
              </a:solidFill>
              <a:latin typeface="Times New Roman" pitchFamily="18" charset="0"/>
              <a:cs typeface="Times New Roman" pitchFamily="18" charset="0"/>
            </a:endParaRPr>
          </a:p>
          <a:p>
            <a:endParaRPr lang="es-ES" sz="1050" dirty="0">
              <a:solidFill>
                <a:schemeClr val="bg1">
                  <a:lumMod val="50000"/>
                </a:schemeClr>
              </a:solidFill>
              <a:latin typeface="Times New Roman" pitchFamily="18" charset="0"/>
              <a:cs typeface="Times New Roman" pitchFamily="18" charset="0"/>
            </a:endParaRPr>
          </a:p>
        </p:txBody>
      </p:sp>
      <p:sp>
        <p:nvSpPr>
          <p:cNvPr id="12" name="11 CuadroTexto"/>
          <p:cNvSpPr txBox="1"/>
          <p:nvPr/>
        </p:nvSpPr>
        <p:spPr>
          <a:xfrm>
            <a:off x="4860032" y="3501008"/>
            <a:ext cx="3384376" cy="738664"/>
          </a:xfrm>
          <a:prstGeom prst="rect">
            <a:avLst/>
          </a:prstGeom>
          <a:noFill/>
        </p:spPr>
        <p:txBody>
          <a:bodyPr wrap="square" rtlCol="0">
            <a:spAutoFit/>
          </a:bodyPr>
          <a:lstStyle/>
          <a:p>
            <a:r>
              <a:rPr lang="es-AR" sz="1050" dirty="0" smtClean="0">
                <a:solidFill>
                  <a:schemeClr val="bg1">
                    <a:lumMod val="50000"/>
                  </a:schemeClr>
                </a:solidFill>
                <a:latin typeface="Times New Roman" pitchFamily="18" charset="0"/>
                <a:cs typeface="Times New Roman" pitchFamily="18" charset="0"/>
              </a:rPr>
              <a:t>Turno (MPC): 13 años, IMA :  39 (m3/</a:t>
            </a:r>
            <a:r>
              <a:rPr lang="es-AR" sz="1050" dirty="0" err="1" smtClean="0">
                <a:solidFill>
                  <a:schemeClr val="bg1">
                    <a:lumMod val="50000"/>
                  </a:schemeClr>
                </a:solidFill>
                <a:latin typeface="Times New Roman" pitchFamily="18" charset="0"/>
                <a:cs typeface="Times New Roman" pitchFamily="18" charset="0"/>
              </a:rPr>
              <a:t>ha.año</a:t>
            </a:r>
            <a:r>
              <a:rPr lang="es-AR" sz="1050" dirty="0" smtClean="0">
                <a:solidFill>
                  <a:schemeClr val="bg1">
                    <a:lumMod val="50000"/>
                  </a:schemeClr>
                </a:solidFill>
                <a:latin typeface="Times New Roman" pitchFamily="18" charset="0"/>
                <a:cs typeface="Times New Roman" pitchFamily="18" charset="0"/>
              </a:rPr>
              <a:t>)</a:t>
            </a:r>
          </a:p>
          <a:p>
            <a:endParaRPr lang="es-AR" sz="1050" dirty="0" smtClean="0">
              <a:solidFill>
                <a:schemeClr val="bg1">
                  <a:lumMod val="50000"/>
                </a:schemeClr>
              </a:solidFill>
              <a:latin typeface="Times New Roman" pitchFamily="18" charset="0"/>
              <a:cs typeface="Times New Roman" pitchFamily="18" charset="0"/>
            </a:endParaRPr>
          </a:p>
          <a:p>
            <a:endParaRPr lang="es-AR" sz="1050" dirty="0" smtClean="0">
              <a:solidFill>
                <a:schemeClr val="bg1">
                  <a:lumMod val="50000"/>
                </a:schemeClr>
              </a:solidFill>
              <a:latin typeface="Times New Roman" pitchFamily="18" charset="0"/>
              <a:cs typeface="Times New Roman" pitchFamily="18" charset="0"/>
            </a:endParaRPr>
          </a:p>
          <a:p>
            <a:endParaRPr lang="es-ES" sz="1050" dirty="0">
              <a:solidFill>
                <a:schemeClr val="bg1">
                  <a:lumMod val="50000"/>
                </a:schemeClr>
              </a:solidFill>
              <a:latin typeface="Times New Roman" pitchFamily="18" charset="0"/>
              <a:cs typeface="Times New Roman" pitchFamily="18" charset="0"/>
            </a:endParaRPr>
          </a:p>
        </p:txBody>
      </p:sp>
      <p:sp>
        <p:nvSpPr>
          <p:cNvPr id="17" name="16 CuadroTexto"/>
          <p:cNvSpPr txBox="1"/>
          <p:nvPr/>
        </p:nvSpPr>
        <p:spPr>
          <a:xfrm>
            <a:off x="5580112" y="4005064"/>
            <a:ext cx="2844824" cy="577081"/>
          </a:xfrm>
          <a:prstGeom prst="rect">
            <a:avLst/>
          </a:prstGeom>
          <a:noFill/>
        </p:spPr>
        <p:txBody>
          <a:bodyPr wrap="square" rtlCol="0">
            <a:spAutoFit/>
          </a:bodyPr>
          <a:lstStyle/>
          <a:p>
            <a:r>
              <a:rPr lang="es-AR" sz="1050" dirty="0" smtClean="0">
                <a:solidFill>
                  <a:schemeClr val="bg1">
                    <a:lumMod val="50000"/>
                  </a:schemeClr>
                </a:solidFill>
                <a:latin typeface="Times New Roman" pitchFamily="18" charset="0"/>
                <a:cs typeface="Times New Roman" pitchFamily="18" charset="0"/>
              </a:rPr>
              <a:t>Turno: 15 años, IMA : 38 (m3/</a:t>
            </a:r>
            <a:r>
              <a:rPr lang="es-AR" sz="1050" dirty="0" err="1" smtClean="0">
                <a:solidFill>
                  <a:schemeClr val="bg1">
                    <a:lumMod val="50000"/>
                  </a:schemeClr>
                </a:solidFill>
                <a:latin typeface="Times New Roman" pitchFamily="18" charset="0"/>
                <a:cs typeface="Times New Roman" pitchFamily="18" charset="0"/>
              </a:rPr>
              <a:t>ha.año</a:t>
            </a:r>
            <a:r>
              <a:rPr lang="es-AR" sz="1050" dirty="0" smtClean="0">
                <a:solidFill>
                  <a:schemeClr val="bg1">
                    <a:lumMod val="50000"/>
                  </a:schemeClr>
                </a:solidFill>
                <a:latin typeface="Times New Roman" pitchFamily="18" charset="0"/>
                <a:cs typeface="Times New Roman" pitchFamily="18" charset="0"/>
              </a:rPr>
              <a:t>)</a:t>
            </a:r>
          </a:p>
          <a:p>
            <a:endParaRPr lang="es-AR" sz="1050" dirty="0" smtClean="0">
              <a:solidFill>
                <a:schemeClr val="bg1">
                  <a:lumMod val="50000"/>
                </a:schemeClr>
              </a:solidFill>
              <a:latin typeface="Times New Roman" pitchFamily="18" charset="0"/>
              <a:cs typeface="Times New Roman" pitchFamily="18" charset="0"/>
            </a:endParaRPr>
          </a:p>
          <a:p>
            <a:endParaRPr lang="es-ES" sz="1050" dirty="0">
              <a:solidFill>
                <a:schemeClr val="bg1">
                  <a:lumMod val="50000"/>
                </a:schemeClr>
              </a:solidFill>
              <a:latin typeface="Times New Roman" pitchFamily="18" charset="0"/>
              <a:cs typeface="Times New Roman" pitchFamily="18" charset="0"/>
            </a:endParaRPr>
          </a:p>
        </p:txBody>
      </p:sp>
      <p:cxnSp>
        <p:nvCxnSpPr>
          <p:cNvPr id="22" name="21 Conector recto de flecha"/>
          <p:cNvCxnSpPr/>
          <p:nvPr/>
        </p:nvCxnSpPr>
        <p:spPr>
          <a:xfrm flipV="1">
            <a:off x="4572000" y="3717032"/>
            <a:ext cx="360040" cy="50405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5" name="24 Conector recto de flecha"/>
          <p:cNvCxnSpPr/>
          <p:nvPr/>
        </p:nvCxnSpPr>
        <p:spPr>
          <a:xfrm flipV="1">
            <a:off x="4788024" y="4149080"/>
            <a:ext cx="792088" cy="7200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7" name="26 Conector recto de flecha"/>
          <p:cNvCxnSpPr/>
          <p:nvPr/>
        </p:nvCxnSpPr>
        <p:spPr>
          <a:xfrm>
            <a:off x="4860032" y="1484784"/>
            <a:ext cx="1008112" cy="7200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29" name="28 Conector recto de flecha"/>
          <p:cNvCxnSpPr>
            <a:endCxn id="11" idx="1"/>
          </p:cNvCxnSpPr>
          <p:nvPr/>
        </p:nvCxnSpPr>
        <p:spPr>
          <a:xfrm>
            <a:off x="4644008" y="1628800"/>
            <a:ext cx="1152128" cy="23409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Título"/>
          <p:cNvSpPr>
            <a:spLocks noGrp="1"/>
          </p:cNvSpPr>
          <p:nvPr>
            <p:ph type="title"/>
          </p:nvPr>
        </p:nvSpPr>
        <p:spPr>
          <a:xfrm>
            <a:off x="457200" y="381000"/>
            <a:ext cx="7643192" cy="455712"/>
          </a:xfrm>
        </p:spPr>
        <p:txBody>
          <a:bodyPr/>
          <a:lstStyle/>
          <a:p>
            <a:r>
              <a:rPr lang="es-AR" sz="2400" dirty="0" smtClean="0">
                <a:solidFill>
                  <a:srgbClr val="000000"/>
                </a:solidFill>
                <a:effectLst/>
                <a:latin typeface="Times New Roman" pitchFamily="18" charset="0"/>
                <a:cs typeface="Times New Roman" pitchFamily="18" charset="0"/>
              </a:rPr>
              <a:t>Turno de máxima producción continua</a:t>
            </a:r>
            <a:endParaRPr lang="es-ES" sz="2400" dirty="0">
              <a:solidFill>
                <a:srgbClr val="000000"/>
              </a:solidFill>
              <a:effectLst/>
              <a:latin typeface="Times New Roman" pitchFamily="18" charset="0"/>
              <a:cs typeface="Times New Roman" pitchFamily="18" charset="0"/>
            </a:endParaRPr>
          </a:p>
        </p:txBody>
      </p:sp>
      <p:pic>
        <p:nvPicPr>
          <p:cNvPr id="28677" name="Picture 5"/>
          <p:cNvPicPr>
            <a:picLocks noGrp="1" noChangeAspect="1" noChangeArrowheads="1"/>
          </p:cNvPicPr>
          <p:nvPr>
            <p:ph idx="1"/>
          </p:nvPr>
        </p:nvPicPr>
        <p:blipFill>
          <a:blip r:embed="rId2" cstate="print"/>
          <a:srcRect/>
          <a:stretch>
            <a:fillRect/>
          </a:stretch>
        </p:blipFill>
        <p:spPr bwMode="auto">
          <a:xfrm>
            <a:off x="1330640" y="836712"/>
            <a:ext cx="7417823" cy="52592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81000"/>
            <a:ext cx="8229600" cy="599728"/>
          </a:xfrm>
        </p:spPr>
        <p:txBody>
          <a:bodyPr/>
          <a:lstStyle/>
          <a:p>
            <a:r>
              <a:rPr lang="es-AR" sz="2800" dirty="0" smtClean="0">
                <a:solidFill>
                  <a:srgbClr val="000000"/>
                </a:solidFill>
                <a:effectLst/>
                <a:latin typeface="Times New Roman" pitchFamily="18" charset="0"/>
                <a:cs typeface="Times New Roman" pitchFamily="18" charset="0"/>
              </a:rPr>
              <a:t>Turno de máxima producción continua</a:t>
            </a:r>
            <a:endParaRPr lang="es-ES" sz="2800" dirty="0"/>
          </a:p>
        </p:txBody>
      </p:sp>
      <p:pic>
        <p:nvPicPr>
          <p:cNvPr id="23554" name="Picture 2"/>
          <p:cNvPicPr>
            <a:picLocks noGrp="1" noChangeAspect="1" noChangeArrowheads="1"/>
          </p:cNvPicPr>
          <p:nvPr>
            <p:ph idx="1"/>
          </p:nvPr>
        </p:nvPicPr>
        <p:blipFill>
          <a:blip r:embed="rId2" cstate="print"/>
          <a:srcRect/>
          <a:stretch>
            <a:fillRect/>
          </a:stretch>
        </p:blipFill>
        <p:spPr bwMode="auto">
          <a:xfrm>
            <a:off x="1187623" y="1340769"/>
            <a:ext cx="5939119" cy="5338936"/>
          </a:xfrm>
          <a:prstGeom prst="rect">
            <a:avLst/>
          </a:prstGeom>
          <a:noFill/>
          <a:ln w="9525">
            <a:noFill/>
            <a:miter lim="800000"/>
            <a:headEnd/>
            <a:tailEnd/>
          </a:ln>
        </p:spPr>
      </p:pic>
      <p:sp>
        <p:nvSpPr>
          <p:cNvPr id="5" name="4 CuadroTexto"/>
          <p:cNvSpPr txBox="1"/>
          <p:nvPr/>
        </p:nvSpPr>
        <p:spPr>
          <a:xfrm>
            <a:off x="2267744" y="1556792"/>
            <a:ext cx="4392488" cy="415498"/>
          </a:xfrm>
          <a:prstGeom prst="rect">
            <a:avLst/>
          </a:prstGeom>
          <a:noFill/>
        </p:spPr>
        <p:txBody>
          <a:bodyPr wrap="square" rtlCol="0">
            <a:spAutoFit/>
          </a:bodyPr>
          <a:lstStyle/>
          <a:p>
            <a:r>
              <a:rPr lang="es-AR" sz="1050" dirty="0" smtClean="0">
                <a:solidFill>
                  <a:schemeClr val="bg1">
                    <a:lumMod val="50000"/>
                  </a:schemeClr>
                </a:solidFill>
                <a:latin typeface="Times New Roman" pitchFamily="18" charset="0"/>
                <a:cs typeface="Times New Roman" pitchFamily="18" charset="0"/>
              </a:rPr>
              <a:t>Turno (MPC): 13 años, producción total en 3 rotaciones (39 años) : 1513 (m3/ha)</a:t>
            </a:r>
            <a:endParaRPr lang="es-ES" sz="1050" dirty="0">
              <a:solidFill>
                <a:schemeClr val="bg1">
                  <a:lumMod val="50000"/>
                </a:schemeClr>
              </a:solidFill>
              <a:latin typeface="Times New Roman" pitchFamily="18" charset="0"/>
              <a:cs typeface="Times New Roman" pitchFamily="18" charset="0"/>
            </a:endParaRPr>
          </a:p>
        </p:txBody>
      </p:sp>
      <p:sp>
        <p:nvSpPr>
          <p:cNvPr id="7" name="6 CuadroTexto"/>
          <p:cNvSpPr txBox="1"/>
          <p:nvPr/>
        </p:nvSpPr>
        <p:spPr>
          <a:xfrm>
            <a:off x="2267744" y="4221088"/>
            <a:ext cx="4320480" cy="253916"/>
          </a:xfrm>
          <a:prstGeom prst="rect">
            <a:avLst/>
          </a:prstGeom>
          <a:noFill/>
        </p:spPr>
        <p:txBody>
          <a:bodyPr wrap="square" rtlCol="0">
            <a:spAutoFit/>
          </a:bodyPr>
          <a:lstStyle/>
          <a:p>
            <a:r>
              <a:rPr lang="es-AR" sz="1050" dirty="0" smtClean="0">
                <a:solidFill>
                  <a:schemeClr val="bg1">
                    <a:lumMod val="50000"/>
                  </a:schemeClr>
                </a:solidFill>
                <a:latin typeface="Times New Roman" pitchFamily="18" charset="0"/>
                <a:cs typeface="Times New Roman" pitchFamily="18" charset="0"/>
              </a:rPr>
              <a:t>Turno: 15 años, producción total en 2,6 rotaciones (39 años): 1476 (m3/ha)</a:t>
            </a:r>
            <a:endParaRPr lang="es-ES" sz="1050" dirty="0">
              <a:solidFill>
                <a:schemeClr val="bg1">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sz="1800" dirty="0" smtClean="0">
                <a:solidFill>
                  <a:srgbClr val="000000"/>
                </a:solidFill>
                <a:effectLst/>
                <a:latin typeface="Times New Roman" pitchFamily="18" charset="0"/>
                <a:cs typeface="Times New Roman" pitchFamily="18" charset="0"/>
              </a:rPr>
              <a:t>IMA de rodales de </a:t>
            </a:r>
            <a:r>
              <a:rPr lang="es-AR" sz="1800" i="1" dirty="0" err="1" smtClean="0">
                <a:solidFill>
                  <a:srgbClr val="000000"/>
                </a:solidFill>
                <a:effectLst/>
                <a:latin typeface="Times New Roman" pitchFamily="18" charset="0"/>
                <a:cs typeface="Times New Roman" pitchFamily="18" charset="0"/>
              </a:rPr>
              <a:t>Pinus</a:t>
            </a:r>
            <a:r>
              <a:rPr lang="es-AR" sz="1800" i="1" dirty="0" smtClean="0">
                <a:solidFill>
                  <a:srgbClr val="000000"/>
                </a:solidFill>
                <a:effectLst/>
                <a:latin typeface="Times New Roman" pitchFamily="18" charset="0"/>
                <a:cs typeface="Times New Roman" pitchFamily="18" charset="0"/>
              </a:rPr>
              <a:t> </a:t>
            </a:r>
            <a:r>
              <a:rPr lang="es-AR" sz="1800" i="1" dirty="0" err="1" smtClean="0">
                <a:solidFill>
                  <a:srgbClr val="000000"/>
                </a:solidFill>
                <a:effectLst/>
                <a:latin typeface="Times New Roman" pitchFamily="18" charset="0"/>
                <a:cs typeface="Times New Roman" pitchFamily="18" charset="0"/>
              </a:rPr>
              <a:t>taeda</a:t>
            </a:r>
            <a:r>
              <a:rPr lang="es-AR" sz="1800" i="1" dirty="0" smtClean="0">
                <a:solidFill>
                  <a:srgbClr val="000000"/>
                </a:solidFill>
                <a:effectLst/>
                <a:latin typeface="Times New Roman" pitchFamily="18" charset="0"/>
                <a:cs typeface="Times New Roman" pitchFamily="18" charset="0"/>
              </a:rPr>
              <a:t> </a:t>
            </a:r>
            <a:r>
              <a:rPr lang="es-AR" sz="1800" dirty="0" smtClean="0">
                <a:solidFill>
                  <a:srgbClr val="000000"/>
                </a:solidFill>
                <a:effectLst/>
                <a:latin typeface="Times New Roman" pitchFamily="18" charset="0"/>
                <a:cs typeface="Times New Roman" pitchFamily="18" charset="0"/>
              </a:rPr>
              <a:t>con diferente densidades iniciales de plantación , 1000, 1600, 2000 y 2500 (</a:t>
            </a:r>
            <a:r>
              <a:rPr lang="es-AR" sz="1800" dirty="0" err="1" smtClean="0">
                <a:solidFill>
                  <a:srgbClr val="000000"/>
                </a:solidFill>
                <a:effectLst/>
                <a:latin typeface="Times New Roman" pitchFamily="18" charset="0"/>
                <a:cs typeface="Times New Roman" pitchFamily="18" charset="0"/>
              </a:rPr>
              <a:t>arb</a:t>
            </a:r>
            <a:r>
              <a:rPr lang="es-AR" sz="1800" dirty="0" smtClean="0">
                <a:solidFill>
                  <a:srgbClr val="000000"/>
                </a:solidFill>
                <a:effectLst/>
                <a:latin typeface="Times New Roman" pitchFamily="18" charset="0"/>
                <a:cs typeface="Times New Roman" pitchFamily="18" charset="0"/>
              </a:rPr>
              <a:t>/ha) sin ralos. Datos obtenidos del modelo </a:t>
            </a:r>
            <a:r>
              <a:rPr lang="es-AR" sz="1800" dirty="0" err="1" smtClean="0">
                <a:solidFill>
                  <a:srgbClr val="000000"/>
                </a:solidFill>
                <a:effectLst/>
                <a:latin typeface="Times New Roman" pitchFamily="18" charset="0"/>
                <a:cs typeface="Times New Roman" pitchFamily="18" charset="0"/>
              </a:rPr>
              <a:t>PlaForNea</a:t>
            </a:r>
            <a:r>
              <a:rPr lang="es-AR" sz="1800" dirty="0" smtClean="0">
                <a:solidFill>
                  <a:srgbClr val="000000"/>
                </a:solidFill>
                <a:effectLst/>
                <a:latin typeface="Times New Roman" pitchFamily="18" charset="0"/>
                <a:cs typeface="Times New Roman" pitchFamily="18" charset="0"/>
              </a:rPr>
              <a:t>.</a:t>
            </a:r>
            <a:endParaRPr lang="es-ES" sz="1800" dirty="0">
              <a:solidFill>
                <a:srgbClr val="000000"/>
              </a:solidFill>
              <a:effectLst/>
              <a:latin typeface="Times New Roman" pitchFamily="18" charset="0"/>
              <a:cs typeface="Times New Roman" pitchFamily="18" charset="0"/>
            </a:endParaRPr>
          </a:p>
        </p:txBody>
      </p:sp>
      <p:pic>
        <p:nvPicPr>
          <p:cNvPr id="24578" name="Picture 2"/>
          <p:cNvPicPr>
            <a:picLocks noChangeAspect="1" noChangeArrowheads="1"/>
          </p:cNvPicPr>
          <p:nvPr/>
        </p:nvPicPr>
        <p:blipFill>
          <a:blip r:embed="rId3" cstate="print"/>
          <a:srcRect/>
          <a:stretch>
            <a:fillRect/>
          </a:stretch>
        </p:blipFill>
        <p:spPr bwMode="auto">
          <a:xfrm>
            <a:off x="2123728" y="4206967"/>
            <a:ext cx="4320480" cy="2592288"/>
          </a:xfrm>
          <a:prstGeom prst="rect">
            <a:avLst/>
          </a:prstGeom>
          <a:noFill/>
          <a:ln w="9525">
            <a:noFill/>
            <a:miter lim="800000"/>
            <a:headEnd/>
            <a:tailEnd/>
          </a:ln>
        </p:spPr>
      </p:pic>
      <p:sp>
        <p:nvSpPr>
          <p:cNvPr id="8" name="7 Marcador de contenido"/>
          <p:cNvSpPr>
            <a:spLocks noGrp="1"/>
          </p:cNvSpPr>
          <p:nvPr>
            <p:ph idx="1"/>
          </p:nvPr>
        </p:nvSpPr>
        <p:spPr>
          <a:xfrm>
            <a:off x="457200" y="1556792"/>
            <a:ext cx="8229600" cy="5301208"/>
          </a:xfrm>
        </p:spPr>
        <p:txBody>
          <a:bodyPr/>
          <a:lstStyle/>
          <a:p>
            <a:pPr>
              <a:buNone/>
            </a:pPr>
            <a:endParaRPr lang="es-ES" dirty="0"/>
          </a:p>
        </p:txBody>
      </p:sp>
      <p:pic>
        <p:nvPicPr>
          <p:cNvPr id="24579" name="Picture 3"/>
          <p:cNvPicPr>
            <a:picLocks noChangeAspect="1" noChangeArrowheads="1"/>
          </p:cNvPicPr>
          <p:nvPr/>
        </p:nvPicPr>
        <p:blipFill>
          <a:blip r:embed="rId4" cstate="print"/>
          <a:srcRect/>
          <a:stretch>
            <a:fillRect/>
          </a:stretch>
        </p:blipFill>
        <p:spPr bwMode="auto">
          <a:xfrm>
            <a:off x="2123728" y="1635852"/>
            <a:ext cx="4320480" cy="261448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sz="2400" dirty="0" smtClean="0">
                <a:solidFill>
                  <a:srgbClr val="000000"/>
                </a:solidFill>
                <a:effectLst/>
                <a:latin typeface="Times New Roman" pitchFamily="18" charset="0"/>
                <a:cs typeface="Times New Roman" pitchFamily="18" charset="0"/>
              </a:rPr>
              <a:t>IMA </a:t>
            </a:r>
            <a:r>
              <a:rPr lang="es-AR" sz="2400" dirty="0" err="1" smtClean="0">
                <a:solidFill>
                  <a:srgbClr val="000000"/>
                </a:solidFill>
                <a:effectLst/>
                <a:latin typeface="Times New Roman" pitchFamily="18" charset="0"/>
                <a:cs typeface="Times New Roman" pitchFamily="18" charset="0"/>
              </a:rPr>
              <a:t>max</a:t>
            </a:r>
            <a:r>
              <a:rPr lang="es-AR" sz="2400" dirty="0" smtClean="0">
                <a:solidFill>
                  <a:srgbClr val="000000"/>
                </a:solidFill>
                <a:effectLst/>
                <a:latin typeface="Times New Roman" pitchFamily="18" charset="0"/>
                <a:cs typeface="Times New Roman" pitchFamily="18" charset="0"/>
              </a:rPr>
              <a:t> de rodales de </a:t>
            </a:r>
            <a:r>
              <a:rPr lang="es-AR" sz="2400" i="1" dirty="0" err="1" smtClean="0">
                <a:solidFill>
                  <a:srgbClr val="000000"/>
                </a:solidFill>
                <a:effectLst/>
                <a:latin typeface="Times New Roman" pitchFamily="18" charset="0"/>
                <a:cs typeface="Times New Roman" pitchFamily="18" charset="0"/>
              </a:rPr>
              <a:t>Pinus</a:t>
            </a:r>
            <a:r>
              <a:rPr lang="es-AR" sz="2400" i="1" dirty="0" smtClean="0">
                <a:solidFill>
                  <a:srgbClr val="000000"/>
                </a:solidFill>
                <a:effectLst/>
                <a:latin typeface="Times New Roman" pitchFamily="18" charset="0"/>
                <a:cs typeface="Times New Roman" pitchFamily="18" charset="0"/>
              </a:rPr>
              <a:t> </a:t>
            </a:r>
            <a:r>
              <a:rPr lang="es-AR" sz="2400" i="1" dirty="0" err="1" smtClean="0">
                <a:solidFill>
                  <a:srgbClr val="000000"/>
                </a:solidFill>
                <a:effectLst/>
                <a:latin typeface="Times New Roman" pitchFamily="18" charset="0"/>
                <a:cs typeface="Times New Roman" pitchFamily="18" charset="0"/>
              </a:rPr>
              <a:t>taeda</a:t>
            </a:r>
            <a:r>
              <a:rPr lang="es-AR" sz="2400" i="1" dirty="0" smtClean="0">
                <a:solidFill>
                  <a:srgbClr val="000000"/>
                </a:solidFill>
                <a:effectLst/>
                <a:latin typeface="Times New Roman" pitchFamily="18" charset="0"/>
                <a:cs typeface="Times New Roman" pitchFamily="18" charset="0"/>
              </a:rPr>
              <a:t> </a:t>
            </a:r>
            <a:r>
              <a:rPr lang="es-AR" sz="2400" dirty="0" smtClean="0">
                <a:solidFill>
                  <a:srgbClr val="000000"/>
                </a:solidFill>
                <a:effectLst/>
                <a:latin typeface="Times New Roman" pitchFamily="18" charset="0"/>
                <a:cs typeface="Times New Roman" pitchFamily="18" charset="0"/>
              </a:rPr>
              <a:t>con diferente densidades iniciales de plantación, 1000, 1600 (</a:t>
            </a:r>
            <a:r>
              <a:rPr lang="es-AR" sz="2400" dirty="0" err="1" smtClean="0">
                <a:solidFill>
                  <a:srgbClr val="000000"/>
                </a:solidFill>
                <a:effectLst/>
                <a:latin typeface="Times New Roman" pitchFamily="18" charset="0"/>
                <a:cs typeface="Times New Roman" pitchFamily="18" charset="0"/>
              </a:rPr>
              <a:t>arb</a:t>
            </a:r>
            <a:r>
              <a:rPr lang="es-AR" sz="2400" dirty="0" smtClean="0">
                <a:solidFill>
                  <a:srgbClr val="000000"/>
                </a:solidFill>
                <a:effectLst/>
                <a:latin typeface="Times New Roman" pitchFamily="18" charset="0"/>
                <a:cs typeface="Times New Roman" pitchFamily="18" charset="0"/>
              </a:rPr>
              <a:t>/ha) y 1600 con raleo. Datos obtenidos del modelo </a:t>
            </a:r>
            <a:r>
              <a:rPr lang="es-AR" sz="2400" dirty="0" err="1" smtClean="0">
                <a:solidFill>
                  <a:srgbClr val="000000"/>
                </a:solidFill>
                <a:effectLst/>
                <a:latin typeface="Times New Roman" pitchFamily="18" charset="0"/>
                <a:cs typeface="Times New Roman" pitchFamily="18" charset="0"/>
              </a:rPr>
              <a:t>PlaForNea</a:t>
            </a:r>
            <a:r>
              <a:rPr lang="es-AR" sz="2400" dirty="0" smtClean="0">
                <a:solidFill>
                  <a:srgbClr val="000000"/>
                </a:solidFill>
                <a:effectLst/>
                <a:latin typeface="Times New Roman" pitchFamily="18" charset="0"/>
                <a:cs typeface="Times New Roman" pitchFamily="18" charset="0"/>
              </a:rPr>
              <a:t>.</a:t>
            </a:r>
            <a:endParaRPr lang="es-ES" sz="2400" dirty="0"/>
          </a:p>
        </p:txBody>
      </p:sp>
      <p:sp>
        <p:nvSpPr>
          <p:cNvPr id="5" name="4 Marcador de contenido"/>
          <p:cNvSpPr>
            <a:spLocks noGrp="1"/>
          </p:cNvSpPr>
          <p:nvPr>
            <p:ph idx="1"/>
          </p:nvPr>
        </p:nvSpPr>
        <p:spPr/>
        <p:txBody>
          <a:bodyPr/>
          <a:lstStyle/>
          <a:p>
            <a:endParaRPr lang="es-ES"/>
          </a:p>
        </p:txBody>
      </p:sp>
      <p:pic>
        <p:nvPicPr>
          <p:cNvPr id="50179" name="Picture 3"/>
          <p:cNvPicPr>
            <a:picLocks noChangeAspect="1" noChangeArrowheads="1"/>
          </p:cNvPicPr>
          <p:nvPr/>
        </p:nvPicPr>
        <p:blipFill>
          <a:blip r:embed="rId2" cstate="print"/>
          <a:srcRect/>
          <a:stretch>
            <a:fillRect/>
          </a:stretch>
        </p:blipFill>
        <p:spPr bwMode="auto">
          <a:xfrm>
            <a:off x="1403648" y="1988840"/>
            <a:ext cx="6437300" cy="433119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1340768"/>
            <a:ext cx="8445624" cy="5256584"/>
          </a:xfrm>
        </p:spPr>
        <p:txBody>
          <a:bodyPr/>
          <a:lstStyle/>
          <a:p>
            <a:pPr>
              <a:buClr>
                <a:schemeClr val="tx1"/>
              </a:buClr>
            </a:pPr>
            <a:r>
              <a:rPr lang="es-ES" sz="2400" dirty="0" smtClean="0">
                <a:solidFill>
                  <a:srgbClr val="000000"/>
                </a:solidFill>
                <a:effectLst/>
                <a:latin typeface="Times New Roman" pitchFamily="18" charset="0"/>
                <a:cs typeface="Times New Roman" pitchFamily="18" charset="0"/>
              </a:rPr>
              <a:t>Tiempo necesario para que un sistema natural (rodal) después de aplicado un sistema silvícola recupere sus condiciones de capacidad productiva previas al inicio del ciclo (</a:t>
            </a:r>
            <a:r>
              <a:rPr lang="en-US" sz="2400" dirty="0" err="1" smtClean="0">
                <a:solidFill>
                  <a:srgbClr val="000000"/>
                </a:solidFill>
                <a:effectLst/>
                <a:latin typeface="Times New Roman" pitchFamily="18" charset="0"/>
                <a:cs typeface="Times New Roman" pitchFamily="18" charset="0"/>
              </a:rPr>
              <a:t>Kimmins</a:t>
            </a:r>
            <a:r>
              <a:rPr lang="en-US" sz="2400" dirty="0" smtClean="0">
                <a:solidFill>
                  <a:srgbClr val="000000"/>
                </a:solidFill>
                <a:effectLst/>
                <a:latin typeface="Times New Roman" pitchFamily="18" charset="0"/>
                <a:cs typeface="Times New Roman" pitchFamily="18" charset="0"/>
              </a:rPr>
              <a:t>, 1974)</a:t>
            </a:r>
            <a:endParaRPr lang="es-ES" sz="2400" dirty="0" smtClean="0">
              <a:solidFill>
                <a:srgbClr val="000000"/>
              </a:solidFill>
              <a:effectLst/>
              <a:latin typeface="Times New Roman" pitchFamily="18" charset="0"/>
              <a:cs typeface="Times New Roman" pitchFamily="18" charset="0"/>
            </a:endParaRPr>
          </a:p>
          <a:p>
            <a:pPr>
              <a:buClr>
                <a:schemeClr val="tx1"/>
              </a:buClr>
            </a:pPr>
            <a:r>
              <a:rPr lang="es-ES" sz="2400" dirty="0" smtClean="0">
                <a:solidFill>
                  <a:srgbClr val="000000"/>
                </a:solidFill>
                <a:effectLst/>
                <a:latin typeface="Times New Roman" pitchFamily="18" charset="0"/>
                <a:cs typeface="Times New Roman" pitchFamily="18" charset="0"/>
              </a:rPr>
              <a:t> </a:t>
            </a:r>
          </a:p>
          <a:p>
            <a:pPr>
              <a:buClr>
                <a:schemeClr val="tx1"/>
              </a:buClr>
            </a:pPr>
            <a:r>
              <a:rPr lang="es-ES" sz="2400" dirty="0" smtClean="0">
                <a:solidFill>
                  <a:srgbClr val="000000"/>
                </a:solidFill>
                <a:effectLst/>
                <a:latin typeface="Times New Roman" pitchFamily="18" charset="0"/>
                <a:cs typeface="Times New Roman" pitchFamily="18" charset="0"/>
              </a:rPr>
              <a:t>Recuperación de los nutrientes exportados y recomposición de sus ciclos y los mecanismos de equilibrio de estos ciclos. </a:t>
            </a:r>
          </a:p>
          <a:p>
            <a:pPr>
              <a:buClr>
                <a:schemeClr val="tx1"/>
              </a:buClr>
            </a:pPr>
            <a:endParaRPr lang="es-ES" sz="2400" dirty="0" smtClean="0">
              <a:solidFill>
                <a:srgbClr val="000000"/>
              </a:solidFill>
              <a:effectLst/>
              <a:latin typeface="Times New Roman" pitchFamily="18" charset="0"/>
              <a:cs typeface="Times New Roman" pitchFamily="18" charset="0"/>
            </a:endParaRPr>
          </a:p>
          <a:p>
            <a:pPr>
              <a:buClr>
                <a:schemeClr val="tx1"/>
              </a:buClr>
            </a:pPr>
            <a:r>
              <a:rPr lang="es-ES" sz="2400" dirty="0" smtClean="0">
                <a:solidFill>
                  <a:srgbClr val="000000"/>
                </a:solidFill>
                <a:effectLst/>
                <a:latin typeface="Times New Roman" pitchFamily="18" charset="0"/>
                <a:cs typeface="Times New Roman" pitchFamily="18" charset="0"/>
              </a:rPr>
              <a:t>Determinación mediante simulación de la exportación de nutrientes y carbono fuera del sistema producida por diferentes sistemas silvícolas.</a:t>
            </a:r>
          </a:p>
          <a:p>
            <a:pPr>
              <a:buClr>
                <a:schemeClr val="tx1"/>
              </a:buClr>
            </a:pPr>
            <a:r>
              <a:rPr lang="es-ES" sz="2400" dirty="0" smtClean="0">
                <a:solidFill>
                  <a:srgbClr val="000000"/>
                </a:solidFill>
                <a:effectLst/>
                <a:latin typeface="Times New Roman" pitchFamily="18" charset="0"/>
                <a:cs typeface="Times New Roman" pitchFamily="18" charset="0"/>
              </a:rPr>
              <a:t> </a:t>
            </a:r>
          </a:p>
          <a:p>
            <a:pPr>
              <a:buClr>
                <a:schemeClr val="tx1"/>
              </a:buClr>
            </a:pPr>
            <a:r>
              <a:rPr lang="es-ES" sz="2400" dirty="0" smtClean="0">
                <a:solidFill>
                  <a:srgbClr val="000000"/>
                </a:solidFill>
                <a:effectLst/>
                <a:latin typeface="Times New Roman" pitchFamily="18" charset="0"/>
                <a:cs typeface="Times New Roman" pitchFamily="18" charset="0"/>
              </a:rPr>
              <a:t>Relevante al considerar el manejo sustentable y la producción sostenida. </a:t>
            </a:r>
            <a:endParaRPr lang="es-ES" sz="2400" dirty="0">
              <a:solidFill>
                <a:srgbClr val="000000"/>
              </a:solidFill>
              <a:effectLst/>
              <a:latin typeface="Times New Roman" pitchFamily="18" charset="0"/>
              <a:cs typeface="Times New Roman" pitchFamily="18" charset="0"/>
            </a:endParaRPr>
          </a:p>
        </p:txBody>
      </p:sp>
      <p:sp>
        <p:nvSpPr>
          <p:cNvPr id="5" name="1 Título"/>
          <p:cNvSpPr>
            <a:spLocks noGrp="1"/>
          </p:cNvSpPr>
          <p:nvPr>
            <p:ph type="title"/>
          </p:nvPr>
        </p:nvSpPr>
        <p:spPr>
          <a:xfrm>
            <a:off x="457200" y="381000"/>
            <a:ext cx="8229600" cy="887760"/>
          </a:xfrm>
        </p:spPr>
        <p:txBody>
          <a:bodyPr/>
          <a:lstStyle/>
          <a:p>
            <a:r>
              <a:rPr lang="es-AR" sz="2400" dirty="0" smtClean="0">
                <a:solidFill>
                  <a:srgbClr val="000000"/>
                </a:solidFill>
                <a:effectLst/>
                <a:latin typeface="Times New Roman" pitchFamily="18" charset="0"/>
                <a:cs typeface="Times New Roman" pitchFamily="18" charset="0"/>
              </a:rPr>
              <a:t>Criterio ecológico. Turno o rotación ecológica </a:t>
            </a:r>
            <a:endParaRPr lang="es-ES" sz="2400" dirty="0">
              <a:solidFill>
                <a:srgbClr val="00000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4338" name="Rectangle 6"/>
          <p:cNvSpPr>
            <a:spLocks noChangeArrowheads="1"/>
          </p:cNvSpPr>
          <p:nvPr/>
        </p:nvSpPr>
        <p:spPr bwMode="auto">
          <a:xfrm>
            <a:off x="0" y="404813"/>
            <a:ext cx="2268538" cy="1069975"/>
          </a:xfrm>
          <a:prstGeom prst="rect">
            <a:avLst/>
          </a:prstGeom>
          <a:noFill/>
          <a:ln w="9525">
            <a:noFill/>
            <a:miter lim="800000"/>
            <a:headEnd/>
            <a:tailEnd/>
          </a:ln>
        </p:spPr>
        <p:txBody>
          <a:bodyPr>
            <a:spAutoFit/>
          </a:bodyPr>
          <a:lstStyle/>
          <a:p>
            <a:pPr algn="ctr"/>
            <a:r>
              <a:rPr lang="es-ES" sz="1600">
                <a:solidFill>
                  <a:schemeClr val="bg2">
                    <a:lumMod val="50000"/>
                  </a:schemeClr>
                </a:solidFill>
              </a:rPr>
              <a:t>Rotación ecológica en términos del almacenaje de nutrientes del sitio</a:t>
            </a:r>
          </a:p>
        </p:txBody>
      </p:sp>
      <p:grpSp>
        <p:nvGrpSpPr>
          <p:cNvPr id="14339" name="5 Grupo"/>
          <p:cNvGrpSpPr>
            <a:grpSpLocks/>
          </p:cNvGrpSpPr>
          <p:nvPr/>
        </p:nvGrpSpPr>
        <p:grpSpPr bwMode="auto">
          <a:xfrm>
            <a:off x="2700338" y="0"/>
            <a:ext cx="6443662" cy="6858000"/>
            <a:chOff x="2700338" y="0"/>
            <a:chExt cx="6443662" cy="6858000"/>
          </a:xfrm>
        </p:grpSpPr>
        <p:pic>
          <p:nvPicPr>
            <p:cNvPr id="14340" name="Picture 5" descr="Rotación eco nut"/>
            <p:cNvPicPr>
              <a:picLocks noChangeAspect="1" noChangeArrowheads="1"/>
            </p:cNvPicPr>
            <p:nvPr/>
          </p:nvPicPr>
          <p:blipFill>
            <a:blip r:embed="rId2" cstate="print"/>
            <a:srcRect/>
            <a:stretch>
              <a:fillRect/>
            </a:stretch>
          </p:blipFill>
          <p:spPr bwMode="auto">
            <a:xfrm>
              <a:off x="2700338" y="0"/>
              <a:ext cx="6443662" cy="6858000"/>
            </a:xfrm>
            <a:prstGeom prst="rect">
              <a:avLst/>
            </a:prstGeom>
            <a:noFill/>
            <a:ln w="9525">
              <a:noFill/>
              <a:miter lim="800000"/>
              <a:headEnd/>
              <a:tailEnd/>
            </a:ln>
          </p:spPr>
        </p:pic>
        <p:sp>
          <p:nvSpPr>
            <p:cNvPr id="14341" name="3 CuadroTexto"/>
            <p:cNvSpPr txBox="1">
              <a:spLocks noChangeArrowheads="1"/>
            </p:cNvSpPr>
            <p:nvPr/>
          </p:nvSpPr>
          <p:spPr bwMode="auto">
            <a:xfrm>
              <a:off x="7143768" y="4572008"/>
              <a:ext cx="1714512" cy="338554"/>
            </a:xfrm>
            <a:prstGeom prst="rect">
              <a:avLst/>
            </a:prstGeom>
            <a:solidFill>
              <a:schemeClr val="accent1"/>
            </a:solidFill>
            <a:ln w="9525">
              <a:noFill/>
              <a:miter lim="800000"/>
              <a:headEnd/>
              <a:tailEnd/>
            </a:ln>
          </p:spPr>
          <p:txBody>
            <a:bodyPr>
              <a:spAutoFit/>
            </a:bodyPr>
            <a:lstStyle/>
            <a:p>
              <a:r>
                <a:rPr lang="es-ES" sz="1600">
                  <a:solidFill>
                    <a:srgbClr val="000000"/>
                  </a:solidFill>
                </a:rPr>
                <a:t>Umbral crítico SP</a:t>
              </a:r>
            </a:p>
          </p:txBody>
        </p:sp>
        <p:sp>
          <p:nvSpPr>
            <p:cNvPr id="14342" name="4 CuadroTexto"/>
            <p:cNvSpPr txBox="1">
              <a:spLocks noChangeArrowheads="1"/>
            </p:cNvSpPr>
            <p:nvPr/>
          </p:nvSpPr>
          <p:spPr bwMode="auto">
            <a:xfrm>
              <a:off x="6929454" y="5786454"/>
              <a:ext cx="1857388" cy="338554"/>
            </a:xfrm>
            <a:prstGeom prst="rect">
              <a:avLst/>
            </a:prstGeom>
            <a:solidFill>
              <a:schemeClr val="accent1"/>
            </a:solidFill>
            <a:ln w="9525">
              <a:noFill/>
              <a:miter lim="800000"/>
              <a:headEnd/>
              <a:tailEnd/>
            </a:ln>
          </p:spPr>
          <p:txBody>
            <a:bodyPr>
              <a:spAutoFit/>
            </a:bodyPr>
            <a:lstStyle/>
            <a:p>
              <a:r>
                <a:rPr lang="es-ES" sz="1600">
                  <a:solidFill>
                    <a:srgbClr val="000000"/>
                  </a:solidFill>
                </a:rPr>
                <a:t>Umbral crítico SR</a:t>
              </a:r>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10" name="9 Conector recto"/>
          <p:cNvCxnSpPr/>
          <p:nvPr/>
        </p:nvCxnSpPr>
        <p:spPr>
          <a:xfrm rot="5400000">
            <a:off x="-1321594" y="2964657"/>
            <a:ext cx="5000625" cy="714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a:off x="1214438" y="1285875"/>
            <a:ext cx="1071562" cy="1588"/>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14" name="13 Conector recto"/>
          <p:cNvCxnSpPr/>
          <p:nvPr/>
        </p:nvCxnSpPr>
        <p:spPr>
          <a:xfrm rot="5400000">
            <a:off x="1429544" y="2142331"/>
            <a:ext cx="1714500" cy="1588"/>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19" name="18 Conector recto"/>
          <p:cNvCxnSpPr/>
          <p:nvPr/>
        </p:nvCxnSpPr>
        <p:spPr>
          <a:xfrm rot="10800000">
            <a:off x="1214438" y="3286125"/>
            <a:ext cx="7643812" cy="714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3" name="32 Forma libre"/>
          <p:cNvSpPr/>
          <p:nvPr/>
        </p:nvSpPr>
        <p:spPr>
          <a:xfrm>
            <a:off x="2286000" y="1285875"/>
            <a:ext cx="2928938" cy="1714500"/>
          </a:xfrm>
          <a:custGeom>
            <a:avLst/>
            <a:gdLst>
              <a:gd name="connsiteX0" fmla="*/ 0 w 2098964"/>
              <a:gd name="connsiteY0" fmla="*/ 1616363 h 1616363"/>
              <a:gd name="connsiteX1" fmla="*/ 983673 w 2098964"/>
              <a:gd name="connsiteY1" fmla="*/ 1214581 h 1616363"/>
              <a:gd name="connsiteX2" fmla="*/ 1925782 w 2098964"/>
              <a:gd name="connsiteY2" fmla="*/ 189345 h 1616363"/>
              <a:gd name="connsiteX3" fmla="*/ 2022764 w 2098964"/>
              <a:gd name="connsiteY3" fmla="*/ 78508 h 1616363"/>
              <a:gd name="connsiteX4" fmla="*/ 2036618 w 2098964"/>
              <a:gd name="connsiteY4" fmla="*/ 78508 h 161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8964" h="1616363">
                <a:moveTo>
                  <a:pt x="0" y="1616363"/>
                </a:moveTo>
                <a:cubicBezTo>
                  <a:pt x="331354" y="1534390"/>
                  <a:pt x="662709" y="1452417"/>
                  <a:pt x="983673" y="1214581"/>
                </a:cubicBezTo>
                <a:cubicBezTo>
                  <a:pt x="1304637" y="976745"/>
                  <a:pt x="1752600" y="378690"/>
                  <a:pt x="1925782" y="189345"/>
                </a:cubicBezTo>
                <a:cubicBezTo>
                  <a:pt x="2098964" y="0"/>
                  <a:pt x="2004291" y="96981"/>
                  <a:pt x="2022764" y="78508"/>
                </a:cubicBezTo>
                <a:cubicBezTo>
                  <a:pt x="2041237" y="60035"/>
                  <a:pt x="2038927" y="69271"/>
                  <a:pt x="2036618" y="78508"/>
                </a:cubicBezTo>
              </a:path>
            </a:pathLst>
          </a:custGeom>
          <a:ln/>
        </p:spPr>
        <p:style>
          <a:lnRef idx="3">
            <a:schemeClr val="accent6"/>
          </a:lnRef>
          <a:fillRef idx="0">
            <a:schemeClr val="accent6"/>
          </a:fillRef>
          <a:effectRef idx="2">
            <a:schemeClr val="accent6"/>
          </a:effectRef>
          <a:fontRef idx="minor">
            <a:schemeClr val="tx1"/>
          </a:fontRef>
        </p:style>
        <p:txBody>
          <a:bodyPr anchor="ctr"/>
          <a:lstStyle/>
          <a:p>
            <a:pPr algn="ctr">
              <a:defRPr/>
            </a:pPr>
            <a:endParaRPr lang="es-ES"/>
          </a:p>
        </p:txBody>
      </p:sp>
      <p:cxnSp>
        <p:nvCxnSpPr>
          <p:cNvPr id="34" name="33 Conector recto"/>
          <p:cNvCxnSpPr>
            <a:stCxn id="33" idx="4"/>
          </p:cNvCxnSpPr>
          <p:nvPr/>
        </p:nvCxnSpPr>
        <p:spPr>
          <a:xfrm>
            <a:off x="5127625" y="1368425"/>
            <a:ext cx="15875" cy="1631950"/>
          </a:xfrm>
          <a:prstGeom prst="line">
            <a:avLst/>
          </a:prstGeom>
          <a:ln/>
        </p:spPr>
        <p:style>
          <a:lnRef idx="3">
            <a:schemeClr val="accent6"/>
          </a:lnRef>
          <a:fillRef idx="0">
            <a:schemeClr val="accent6"/>
          </a:fillRef>
          <a:effectRef idx="2">
            <a:schemeClr val="accent6"/>
          </a:effectRef>
          <a:fontRef idx="minor">
            <a:schemeClr val="tx1"/>
          </a:fontRef>
        </p:style>
      </p:cxnSp>
      <p:sp>
        <p:nvSpPr>
          <p:cNvPr id="35" name="34 Forma libre"/>
          <p:cNvSpPr/>
          <p:nvPr/>
        </p:nvSpPr>
        <p:spPr>
          <a:xfrm>
            <a:off x="5143500" y="1285875"/>
            <a:ext cx="3071813" cy="1687513"/>
          </a:xfrm>
          <a:custGeom>
            <a:avLst/>
            <a:gdLst>
              <a:gd name="connsiteX0" fmla="*/ 0 w 2098964"/>
              <a:gd name="connsiteY0" fmla="*/ 1616363 h 1616363"/>
              <a:gd name="connsiteX1" fmla="*/ 983673 w 2098964"/>
              <a:gd name="connsiteY1" fmla="*/ 1214581 h 1616363"/>
              <a:gd name="connsiteX2" fmla="*/ 1925782 w 2098964"/>
              <a:gd name="connsiteY2" fmla="*/ 189345 h 1616363"/>
              <a:gd name="connsiteX3" fmla="*/ 2022764 w 2098964"/>
              <a:gd name="connsiteY3" fmla="*/ 78508 h 1616363"/>
              <a:gd name="connsiteX4" fmla="*/ 2036618 w 2098964"/>
              <a:gd name="connsiteY4" fmla="*/ 78508 h 161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8964" h="1616363">
                <a:moveTo>
                  <a:pt x="0" y="1616363"/>
                </a:moveTo>
                <a:cubicBezTo>
                  <a:pt x="331354" y="1534390"/>
                  <a:pt x="662709" y="1452417"/>
                  <a:pt x="983673" y="1214581"/>
                </a:cubicBezTo>
                <a:cubicBezTo>
                  <a:pt x="1304637" y="976745"/>
                  <a:pt x="1752600" y="378690"/>
                  <a:pt x="1925782" y="189345"/>
                </a:cubicBezTo>
                <a:cubicBezTo>
                  <a:pt x="2098964" y="0"/>
                  <a:pt x="2004291" y="96981"/>
                  <a:pt x="2022764" y="78508"/>
                </a:cubicBezTo>
                <a:cubicBezTo>
                  <a:pt x="2041237" y="60035"/>
                  <a:pt x="2038927" y="69271"/>
                  <a:pt x="2036618" y="78508"/>
                </a:cubicBezTo>
              </a:path>
            </a:pathLst>
          </a:custGeom>
          <a:ln/>
        </p:spPr>
        <p:style>
          <a:lnRef idx="3">
            <a:schemeClr val="accent6"/>
          </a:lnRef>
          <a:fillRef idx="0">
            <a:schemeClr val="accent6"/>
          </a:fillRef>
          <a:effectRef idx="2">
            <a:schemeClr val="accent6"/>
          </a:effectRef>
          <a:fontRef idx="minor">
            <a:schemeClr val="tx1"/>
          </a:fontRef>
        </p:style>
        <p:txBody>
          <a:bodyPr anchor="ctr"/>
          <a:lstStyle/>
          <a:p>
            <a:pPr algn="ctr">
              <a:defRPr/>
            </a:pPr>
            <a:endParaRPr lang="es-ES"/>
          </a:p>
        </p:txBody>
      </p:sp>
      <p:cxnSp>
        <p:nvCxnSpPr>
          <p:cNvPr id="36" name="35 Conector recto"/>
          <p:cNvCxnSpPr/>
          <p:nvPr/>
        </p:nvCxnSpPr>
        <p:spPr>
          <a:xfrm rot="5400000">
            <a:off x="7358856" y="2142332"/>
            <a:ext cx="1571625" cy="1588"/>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50" name="49 Conector recto"/>
          <p:cNvCxnSpPr/>
          <p:nvPr/>
        </p:nvCxnSpPr>
        <p:spPr>
          <a:xfrm rot="10800000">
            <a:off x="1143000" y="4786313"/>
            <a:ext cx="7572375" cy="7143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15371" name="3 CuadroTexto"/>
          <p:cNvSpPr txBox="1">
            <a:spLocks noChangeArrowheads="1"/>
          </p:cNvSpPr>
          <p:nvPr/>
        </p:nvSpPr>
        <p:spPr bwMode="auto">
          <a:xfrm>
            <a:off x="7000875" y="3571875"/>
            <a:ext cx="1714500" cy="338138"/>
          </a:xfrm>
          <a:prstGeom prst="rect">
            <a:avLst/>
          </a:prstGeom>
          <a:solidFill>
            <a:schemeClr val="accent1"/>
          </a:solidFill>
          <a:ln w="9525">
            <a:noFill/>
            <a:miter lim="800000"/>
            <a:headEnd/>
            <a:tailEnd/>
          </a:ln>
        </p:spPr>
        <p:txBody>
          <a:bodyPr>
            <a:spAutoFit/>
          </a:bodyPr>
          <a:lstStyle/>
          <a:p>
            <a:r>
              <a:rPr lang="es-ES" sz="1600">
                <a:solidFill>
                  <a:srgbClr val="000000"/>
                </a:solidFill>
              </a:rPr>
              <a:t>Umbral crítico SP</a:t>
            </a:r>
          </a:p>
        </p:txBody>
      </p:sp>
      <p:sp>
        <p:nvSpPr>
          <p:cNvPr id="15372" name="4 CuadroTexto"/>
          <p:cNvSpPr txBox="1">
            <a:spLocks noChangeArrowheads="1"/>
          </p:cNvSpPr>
          <p:nvPr/>
        </p:nvSpPr>
        <p:spPr bwMode="auto">
          <a:xfrm>
            <a:off x="6929438" y="4429125"/>
            <a:ext cx="1857375" cy="338138"/>
          </a:xfrm>
          <a:prstGeom prst="rect">
            <a:avLst/>
          </a:prstGeom>
          <a:solidFill>
            <a:schemeClr val="accent1"/>
          </a:solidFill>
          <a:ln w="9525">
            <a:noFill/>
            <a:miter lim="800000"/>
            <a:headEnd/>
            <a:tailEnd/>
          </a:ln>
        </p:spPr>
        <p:txBody>
          <a:bodyPr>
            <a:spAutoFit/>
          </a:bodyPr>
          <a:lstStyle/>
          <a:p>
            <a:r>
              <a:rPr lang="es-ES" sz="1600">
                <a:solidFill>
                  <a:srgbClr val="000000"/>
                </a:solidFill>
              </a:rPr>
              <a:t>Umbral crítico SR</a:t>
            </a:r>
          </a:p>
        </p:txBody>
      </p:sp>
      <p:sp>
        <p:nvSpPr>
          <p:cNvPr id="63" name="4 CuadroTexto"/>
          <p:cNvSpPr txBox="1">
            <a:spLocks noChangeArrowheads="1"/>
          </p:cNvSpPr>
          <p:nvPr/>
        </p:nvSpPr>
        <p:spPr bwMode="auto">
          <a:xfrm>
            <a:off x="4857750" y="285750"/>
            <a:ext cx="500063" cy="338138"/>
          </a:xfrm>
          <a:prstGeom prst="rect">
            <a:avLst/>
          </a:prstGeom>
          <a:solidFill>
            <a:schemeClr val="accent1"/>
          </a:solidFill>
          <a:ln w="9525">
            <a:noFill/>
            <a:miter lim="800000"/>
            <a:headEnd/>
            <a:tailEnd/>
          </a:ln>
        </p:spPr>
        <p:txBody>
          <a:bodyPr>
            <a:spAutoFit/>
          </a:bodyPr>
          <a:lstStyle/>
          <a:p>
            <a:r>
              <a:rPr lang="es-ES" sz="1600">
                <a:solidFill>
                  <a:srgbClr val="000000"/>
                </a:solidFill>
              </a:rPr>
              <a:t>RE</a:t>
            </a:r>
          </a:p>
        </p:txBody>
      </p:sp>
      <p:sp>
        <p:nvSpPr>
          <p:cNvPr id="64" name="4 CuadroTexto"/>
          <p:cNvSpPr txBox="1">
            <a:spLocks noChangeArrowheads="1"/>
          </p:cNvSpPr>
          <p:nvPr/>
        </p:nvSpPr>
        <p:spPr bwMode="auto">
          <a:xfrm>
            <a:off x="2071688" y="233363"/>
            <a:ext cx="500062" cy="338137"/>
          </a:xfrm>
          <a:prstGeom prst="rect">
            <a:avLst/>
          </a:prstGeom>
          <a:solidFill>
            <a:schemeClr val="accent1"/>
          </a:solidFill>
          <a:ln w="9525">
            <a:noFill/>
            <a:miter lim="800000"/>
            <a:headEnd/>
            <a:tailEnd/>
          </a:ln>
        </p:spPr>
        <p:txBody>
          <a:bodyPr>
            <a:spAutoFit/>
          </a:bodyPr>
          <a:lstStyle/>
          <a:p>
            <a:r>
              <a:rPr lang="es-ES" sz="1600">
                <a:solidFill>
                  <a:srgbClr val="000000"/>
                </a:solidFill>
              </a:rPr>
              <a:t>C</a:t>
            </a:r>
          </a:p>
        </p:txBody>
      </p:sp>
      <p:sp>
        <p:nvSpPr>
          <p:cNvPr id="65" name="4 CuadroTexto"/>
          <p:cNvSpPr txBox="1">
            <a:spLocks noChangeArrowheads="1"/>
          </p:cNvSpPr>
          <p:nvPr/>
        </p:nvSpPr>
        <p:spPr bwMode="auto">
          <a:xfrm>
            <a:off x="7786688" y="285750"/>
            <a:ext cx="500062" cy="338138"/>
          </a:xfrm>
          <a:prstGeom prst="rect">
            <a:avLst/>
          </a:prstGeom>
          <a:solidFill>
            <a:schemeClr val="accent1"/>
          </a:solidFill>
          <a:ln w="9525">
            <a:noFill/>
            <a:miter lim="800000"/>
            <a:headEnd/>
            <a:tailEnd/>
          </a:ln>
        </p:spPr>
        <p:txBody>
          <a:bodyPr>
            <a:spAutoFit/>
          </a:bodyPr>
          <a:lstStyle/>
          <a:p>
            <a:r>
              <a:rPr lang="es-ES" sz="1600">
                <a:solidFill>
                  <a:srgbClr val="000000"/>
                </a:solidFill>
              </a:rPr>
              <a:t>RE</a:t>
            </a:r>
          </a:p>
        </p:txBody>
      </p:sp>
      <p:sp>
        <p:nvSpPr>
          <p:cNvPr id="66" name="65 Flecha abajo"/>
          <p:cNvSpPr/>
          <p:nvPr/>
        </p:nvSpPr>
        <p:spPr>
          <a:xfrm>
            <a:off x="2214563" y="642938"/>
            <a:ext cx="214312" cy="5715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67" name="66 Flecha abajo"/>
          <p:cNvSpPr/>
          <p:nvPr/>
        </p:nvSpPr>
        <p:spPr>
          <a:xfrm>
            <a:off x="5000625" y="642938"/>
            <a:ext cx="214313" cy="5715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68" name="67 Flecha abajo"/>
          <p:cNvSpPr/>
          <p:nvPr/>
        </p:nvSpPr>
        <p:spPr>
          <a:xfrm>
            <a:off x="8001000" y="642938"/>
            <a:ext cx="214313" cy="5715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5379" name="3 CuadroTexto"/>
          <p:cNvSpPr txBox="1">
            <a:spLocks noChangeArrowheads="1"/>
          </p:cNvSpPr>
          <p:nvPr/>
        </p:nvSpPr>
        <p:spPr bwMode="auto">
          <a:xfrm rot="-5400000">
            <a:off x="-978694" y="3193257"/>
            <a:ext cx="3071813" cy="400050"/>
          </a:xfrm>
          <a:prstGeom prst="rect">
            <a:avLst/>
          </a:prstGeom>
          <a:solidFill>
            <a:schemeClr val="accent1"/>
          </a:solidFill>
          <a:ln w="9525">
            <a:noFill/>
            <a:miter lim="800000"/>
            <a:headEnd/>
            <a:tailEnd/>
          </a:ln>
        </p:spPr>
        <p:txBody>
          <a:bodyPr>
            <a:spAutoFit/>
          </a:bodyPr>
          <a:lstStyle/>
          <a:p>
            <a:r>
              <a:rPr lang="es-ES" sz="2000">
                <a:solidFill>
                  <a:srgbClr val="000000"/>
                </a:solidFill>
              </a:rPr>
              <a:t>Almacenaje de nutrientes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ox(in)">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4"/>
                                        </p:tgtEl>
                                        <p:attrNameLst>
                                          <p:attrName>style.visibility</p:attrName>
                                        </p:attrNameLst>
                                      </p:cBhvr>
                                      <p:to>
                                        <p:strVal val="visible"/>
                                      </p:to>
                                    </p:set>
                                    <p:animEffect transition="in" filter="dissolve">
                                      <p:cBhvr>
                                        <p:cTn id="12" dur="500"/>
                                        <p:tgtEl>
                                          <p:spTgt spid="64"/>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66"/>
                                        </p:tgtEl>
                                        <p:attrNameLst>
                                          <p:attrName>style.visibility</p:attrName>
                                        </p:attrNameLst>
                                      </p:cBhvr>
                                      <p:to>
                                        <p:strVal val="visible"/>
                                      </p:to>
                                    </p:set>
                                    <p:animEffect transition="in" filter="dissolve">
                                      <p:cBhvr>
                                        <p:cTn id="15" dur="500"/>
                                        <p:tgtEl>
                                          <p:spTgt spid="66"/>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wipe(up)">
                                      <p:cBhvr>
                                        <p:cTn id="20" dur="5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33"/>
                                        </p:tgtEl>
                                        <p:attrNameLst>
                                          <p:attrName>style.visibility</p:attrName>
                                        </p:attrNameLst>
                                      </p:cBhvr>
                                      <p:to>
                                        <p:strVal val="visible"/>
                                      </p:to>
                                    </p:set>
                                    <p:animEffect transition="in" filter="wipe(down)">
                                      <p:cBhvr>
                                        <p:cTn id="25" dur="500"/>
                                        <p:tgtEl>
                                          <p:spTgt spid="33"/>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63"/>
                                        </p:tgtEl>
                                        <p:attrNameLst>
                                          <p:attrName>style.visibility</p:attrName>
                                        </p:attrNameLst>
                                      </p:cBhvr>
                                      <p:to>
                                        <p:strVal val="visible"/>
                                      </p:to>
                                    </p:set>
                                    <p:animEffect transition="in" filter="dissolve">
                                      <p:cBhvr>
                                        <p:cTn id="30" dur="500"/>
                                        <p:tgtEl>
                                          <p:spTgt spid="63"/>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67"/>
                                        </p:tgtEl>
                                        <p:attrNameLst>
                                          <p:attrName>style.visibility</p:attrName>
                                        </p:attrNameLst>
                                      </p:cBhvr>
                                      <p:to>
                                        <p:strVal val="visible"/>
                                      </p:to>
                                    </p:set>
                                    <p:animEffect transition="in" filter="dissolve">
                                      <p:cBhvr>
                                        <p:cTn id="33" dur="500"/>
                                        <p:tgtEl>
                                          <p:spTgt spid="67"/>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1" fill="hold" nodeType="clickEffect">
                                  <p:stCondLst>
                                    <p:cond delay="0"/>
                                  </p:stCondLst>
                                  <p:childTnLst>
                                    <p:set>
                                      <p:cBhvr>
                                        <p:cTn id="37" dur="1" fill="hold">
                                          <p:stCondLst>
                                            <p:cond delay="0"/>
                                          </p:stCondLst>
                                        </p:cTn>
                                        <p:tgtEl>
                                          <p:spTgt spid="34"/>
                                        </p:tgtEl>
                                        <p:attrNameLst>
                                          <p:attrName>style.visibility</p:attrName>
                                        </p:attrNameLst>
                                      </p:cBhvr>
                                      <p:to>
                                        <p:strVal val="visible"/>
                                      </p:to>
                                    </p:set>
                                    <p:animEffect transition="in" filter="wipe(up)">
                                      <p:cBhvr>
                                        <p:cTn id="38" dur="500"/>
                                        <p:tgtEl>
                                          <p:spTgt spid="34"/>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nodeType="clickEffect">
                                  <p:stCondLst>
                                    <p:cond delay="0"/>
                                  </p:stCondLst>
                                  <p:childTnLst>
                                    <p:set>
                                      <p:cBhvr>
                                        <p:cTn id="42" dur="1" fill="hold">
                                          <p:stCondLst>
                                            <p:cond delay="0"/>
                                          </p:stCondLst>
                                        </p:cTn>
                                        <p:tgtEl>
                                          <p:spTgt spid="35"/>
                                        </p:tgtEl>
                                        <p:attrNameLst>
                                          <p:attrName>style.visibility</p:attrName>
                                        </p:attrNameLst>
                                      </p:cBhvr>
                                      <p:to>
                                        <p:strVal val="visible"/>
                                      </p:to>
                                    </p:set>
                                    <p:animEffect transition="in" filter="wipe(down)">
                                      <p:cBhvr>
                                        <p:cTn id="43" dur="500"/>
                                        <p:tgtEl>
                                          <p:spTgt spid="35"/>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65"/>
                                        </p:tgtEl>
                                        <p:attrNameLst>
                                          <p:attrName>style.visibility</p:attrName>
                                        </p:attrNameLst>
                                      </p:cBhvr>
                                      <p:to>
                                        <p:strVal val="visible"/>
                                      </p:to>
                                    </p:set>
                                    <p:animEffect transition="in" filter="dissolve">
                                      <p:cBhvr>
                                        <p:cTn id="48" dur="500"/>
                                        <p:tgtEl>
                                          <p:spTgt spid="65"/>
                                        </p:tgtEl>
                                      </p:cBhvr>
                                    </p:animEffect>
                                  </p:childTnLst>
                                </p:cTn>
                              </p:par>
                              <p:par>
                                <p:cTn id="49" presetID="9" presetClass="entr" presetSubtype="0" fill="hold" grpId="0" nodeType="withEffect">
                                  <p:stCondLst>
                                    <p:cond delay="0"/>
                                  </p:stCondLst>
                                  <p:childTnLst>
                                    <p:set>
                                      <p:cBhvr>
                                        <p:cTn id="50" dur="1" fill="hold">
                                          <p:stCondLst>
                                            <p:cond delay="0"/>
                                          </p:stCondLst>
                                        </p:cTn>
                                        <p:tgtEl>
                                          <p:spTgt spid="68"/>
                                        </p:tgtEl>
                                        <p:attrNameLst>
                                          <p:attrName>style.visibility</p:attrName>
                                        </p:attrNameLst>
                                      </p:cBhvr>
                                      <p:to>
                                        <p:strVal val="visible"/>
                                      </p:to>
                                    </p:set>
                                    <p:animEffect transition="in" filter="dissolve">
                                      <p:cBhvr>
                                        <p:cTn id="51" dur="500"/>
                                        <p:tgtEl>
                                          <p:spTgt spid="68"/>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1" fill="hold" nodeType="clickEffect">
                                  <p:stCondLst>
                                    <p:cond delay="0"/>
                                  </p:stCondLst>
                                  <p:childTnLst>
                                    <p:set>
                                      <p:cBhvr>
                                        <p:cTn id="55" dur="1" fill="hold">
                                          <p:stCondLst>
                                            <p:cond delay="0"/>
                                          </p:stCondLst>
                                        </p:cTn>
                                        <p:tgtEl>
                                          <p:spTgt spid="36"/>
                                        </p:tgtEl>
                                        <p:attrNameLst>
                                          <p:attrName>style.visibility</p:attrName>
                                        </p:attrNameLst>
                                      </p:cBhvr>
                                      <p:to>
                                        <p:strVal val="visible"/>
                                      </p:to>
                                    </p:set>
                                    <p:animEffect transition="in" filter="wipe(up)">
                                      <p:cBhvr>
                                        <p:cTn id="56"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animBg="1"/>
      <p:bldP spid="64" grpId="0" animBg="1"/>
      <p:bldP spid="65" grpId="0" animBg="1"/>
      <p:bldP spid="66" grpId="0" animBg="1"/>
      <p:bldP spid="67" grpId="0" animBg="1"/>
      <p:bldP spid="6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10" name="9 Conector recto"/>
          <p:cNvCxnSpPr/>
          <p:nvPr/>
        </p:nvCxnSpPr>
        <p:spPr>
          <a:xfrm rot="5400000">
            <a:off x="-1321594" y="2964657"/>
            <a:ext cx="5000625" cy="714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a:off x="1214438" y="1285875"/>
            <a:ext cx="1071562" cy="1588"/>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14" name="13 Conector recto"/>
          <p:cNvCxnSpPr/>
          <p:nvPr/>
        </p:nvCxnSpPr>
        <p:spPr>
          <a:xfrm rot="5400000">
            <a:off x="1858169" y="1713706"/>
            <a:ext cx="857250" cy="1588"/>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19" name="18 Conector recto"/>
          <p:cNvCxnSpPr/>
          <p:nvPr/>
        </p:nvCxnSpPr>
        <p:spPr>
          <a:xfrm rot="10800000">
            <a:off x="1214438" y="2571750"/>
            <a:ext cx="7572375" cy="714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3" name="32 Forma libre"/>
          <p:cNvSpPr/>
          <p:nvPr/>
        </p:nvSpPr>
        <p:spPr>
          <a:xfrm>
            <a:off x="2286000" y="1428750"/>
            <a:ext cx="1928813" cy="687388"/>
          </a:xfrm>
          <a:custGeom>
            <a:avLst/>
            <a:gdLst>
              <a:gd name="connsiteX0" fmla="*/ 0 w 2098964"/>
              <a:gd name="connsiteY0" fmla="*/ 1616363 h 1616363"/>
              <a:gd name="connsiteX1" fmla="*/ 983673 w 2098964"/>
              <a:gd name="connsiteY1" fmla="*/ 1214581 h 1616363"/>
              <a:gd name="connsiteX2" fmla="*/ 1925782 w 2098964"/>
              <a:gd name="connsiteY2" fmla="*/ 189345 h 1616363"/>
              <a:gd name="connsiteX3" fmla="*/ 2022764 w 2098964"/>
              <a:gd name="connsiteY3" fmla="*/ 78508 h 1616363"/>
              <a:gd name="connsiteX4" fmla="*/ 2036618 w 2098964"/>
              <a:gd name="connsiteY4" fmla="*/ 78508 h 161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8964" h="1616363">
                <a:moveTo>
                  <a:pt x="0" y="1616363"/>
                </a:moveTo>
                <a:cubicBezTo>
                  <a:pt x="331354" y="1534390"/>
                  <a:pt x="662709" y="1452417"/>
                  <a:pt x="983673" y="1214581"/>
                </a:cubicBezTo>
                <a:cubicBezTo>
                  <a:pt x="1304637" y="976745"/>
                  <a:pt x="1752600" y="378690"/>
                  <a:pt x="1925782" y="189345"/>
                </a:cubicBezTo>
                <a:cubicBezTo>
                  <a:pt x="2098964" y="0"/>
                  <a:pt x="2004291" y="96981"/>
                  <a:pt x="2022764" y="78508"/>
                </a:cubicBezTo>
                <a:cubicBezTo>
                  <a:pt x="2041237" y="60035"/>
                  <a:pt x="2038927" y="69271"/>
                  <a:pt x="2036618" y="78508"/>
                </a:cubicBezTo>
              </a:path>
            </a:pathLst>
          </a:custGeom>
          <a:ln/>
        </p:spPr>
        <p:style>
          <a:lnRef idx="3">
            <a:schemeClr val="accent6"/>
          </a:lnRef>
          <a:fillRef idx="0">
            <a:schemeClr val="accent6"/>
          </a:fillRef>
          <a:effectRef idx="2">
            <a:schemeClr val="accent6"/>
          </a:effectRef>
          <a:fontRef idx="minor">
            <a:schemeClr val="tx1"/>
          </a:fontRef>
        </p:style>
        <p:txBody>
          <a:bodyPr anchor="ctr"/>
          <a:lstStyle/>
          <a:p>
            <a:pPr algn="ctr">
              <a:defRPr/>
            </a:pPr>
            <a:endParaRPr lang="es-ES"/>
          </a:p>
        </p:txBody>
      </p:sp>
      <p:cxnSp>
        <p:nvCxnSpPr>
          <p:cNvPr id="38" name="37 Conector recto"/>
          <p:cNvCxnSpPr/>
          <p:nvPr/>
        </p:nvCxnSpPr>
        <p:spPr>
          <a:xfrm rot="16200000" flipH="1">
            <a:off x="3679031" y="1964532"/>
            <a:ext cx="1071563" cy="0"/>
          </a:xfrm>
          <a:prstGeom prst="line">
            <a:avLst/>
          </a:prstGeom>
          <a:ln/>
        </p:spPr>
        <p:style>
          <a:lnRef idx="3">
            <a:schemeClr val="accent6"/>
          </a:lnRef>
          <a:fillRef idx="0">
            <a:schemeClr val="accent6"/>
          </a:fillRef>
          <a:effectRef idx="2">
            <a:schemeClr val="accent6"/>
          </a:effectRef>
          <a:fontRef idx="minor">
            <a:schemeClr val="tx1"/>
          </a:fontRef>
        </p:style>
      </p:cxnSp>
      <p:sp>
        <p:nvSpPr>
          <p:cNvPr id="39" name="38 Forma libre"/>
          <p:cNvSpPr/>
          <p:nvPr/>
        </p:nvSpPr>
        <p:spPr>
          <a:xfrm>
            <a:off x="4214813" y="2143125"/>
            <a:ext cx="1785937" cy="401638"/>
          </a:xfrm>
          <a:custGeom>
            <a:avLst/>
            <a:gdLst>
              <a:gd name="connsiteX0" fmla="*/ 0 w 2098964"/>
              <a:gd name="connsiteY0" fmla="*/ 1616363 h 1616363"/>
              <a:gd name="connsiteX1" fmla="*/ 983673 w 2098964"/>
              <a:gd name="connsiteY1" fmla="*/ 1214581 h 1616363"/>
              <a:gd name="connsiteX2" fmla="*/ 1925782 w 2098964"/>
              <a:gd name="connsiteY2" fmla="*/ 189345 h 1616363"/>
              <a:gd name="connsiteX3" fmla="*/ 2022764 w 2098964"/>
              <a:gd name="connsiteY3" fmla="*/ 78508 h 1616363"/>
              <a:gd name="connsiteX4" fmla="*/ 2036618 w 2098964"/>
              <a:gd name="connsiteY4" fmla="*/ 78508 h 161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8964" h="1616363">
                <a:moveTo>
                  <a:pt x="0" y="1616363"/>
                </a:moveTo>
                <a:cubicBezTo>
                  <a:pt x="331354" y="1534390"/>
                  <a:pt x="662709" y="1452417"/>
                  <a:pt x="983673" y="1214581"/>
                </a:cubicBezTo>
                <a:cubicBezTo>
                  <a:pt x="1304637" y="976745"/>
                  <a:pt x="1752600" y="378690"/>
                  <a:pt x="1925782" y="189345"/>
                </a:cubicBezTo>
                <a:cubicBezTo>
                  <a:pt x="2098964" y="0"/>
                  <a:pt x="2004291" y="96981"/>
                  <a:pt x="2022764" y="78508"/>
                </a:cubicBezTo>
                <a:cubicBezTo>
                  <a:pt x="2041237" y="60035"/>
                  <a:pt x="2038927" y="69271"/>
                  <a:pt x="2036618" y="78508"/>
                </a:cubicBezTo>
              </a:path>
            </a:pathLst>
          </a:custGeom>
          <a:ln/>
        </p:spPr>
        <p:style>
          <a:lnRef idx="3">
            <a:schemeClr val="accent6"/>
          </a:lnRef>
          <a:fillRef idx="0">
            <a:schemeClr val="accent6"/>
          </a:fillRef>
          <a:effectRef idx="2">
            <a:schemeClr val="accent6"/>
          </a:effectRef>
          <a:fontRef idx="minor">
            <a:schemeClr val="tx1"/>
          </a:fontRef>
        </p:style>
        <p:txBody>
          <a:bodyPr anchor="ctr"/>
          <a:lstStyle/>
          <a:p>
            <a:pPr algn="ctr">
              <a:defRPr/>
            </a:pPr>
            <a:endParaRPr lang="es-ES"/>
          </a:p>
        </p:txBody>
      </p:sp>
      <p:cxnSp>
        <p:nvCxnSpPr>
          <p:cNvPr id="40" name="39 Conector recto"/>
          <p:cNvCxnSpPr/>
          <p:nvPr/>
        </p:nvCxnSpPr>
        <p:spPr>
          <a:xfrm rot="5400000">
            <a:off x="5251450" y="2820988"/>
            <a:ext cx="1357313" cy="1587"/>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50" name="49 Conector recto"/>
          <p:cNvCxnSpPr/>
          <p:nvPr/>
        </p:nvCxnSpPr>
        <p:spPr>
          <a:xfrm rot="10800000">
            <a:off x="1143000" y="5000625"/>
            <a:ext cx="7572375" cy="714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51" name="50 Forma libre"/>
          <p:cNvSpPr/>
          <p:nvPr/>
        </p:nvSpPr>
        <p:spPr>
          <a:xfrm>
            <a:off x="5929313" y="3143250"/>
            <a:ext cx="1785937" cy="401638"/>
          </a:xfrm>
          <a:custGeom>
            <a:avLst/>
            <a:gdLst>
              <a:gd name="connsiteX0" fmla="*/ 0 w 2098964"/>
              <a:gd name="connsiteY0" fmla="*/ 1616363 h 1616363"/>
              <a:gd name="connsiteX1" fmla="*/ 983673 w 2098964"/>
              <a:gd name="connsiteY1" fmla="*/ 1214581 h 1616363"/>
              <a:gd name="connsiteX2" fmla="*/ 1925782 w 2098964"/>
              <a:gd name="connsiteY2" fmla="*/ 189345 h 1616363"/>
              <a:gd name="connsiteX3" fmla="*/ 2022764 w 2098964"/>
              <a:gd name="connsiteY3" fmla="*/ 78508 h 1616363"/>
              <a:gd name="connsiteX4" fmla="*/ 2036618 w 2098964"/>
              <a:gd name="connsiteY4" fmla="*/ 78508 h 161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8964" h="1616363">
                <a:moveTo>
                  <a:pt x="0" y="1616363"/>
                </a:moveTo>
                <a:cubicBezTo>
                  <a:pt x="331354" y="1534390"/>
                  <a:pt x="662709" y="1452417"/>
                  <a:pt x="983673" y="1214581"/>
                </a:cubicBezTo>
                <a:cubicBezTo>
                  <a:pt x="1304637" y="976745"/>
                  <a:pt x="1752600" y="378690"/>
                  <a:pt x="1925782" y="189345"/>
                </a:cubicBezTo>
                <a:cubicBezTo>
                  <a:pt x="2098964" y="0"/>
                  <a:pt x="2004291" y="96981"/>
                  <a:pt x="2022764" y="78508"/>
                </a:cubicBezTo>
                <a:cubicBezTo>
                  <a:pt x="2041237" y="60035"/>
                  <a:pt x="2038927" y="69271"/>
                  <a:pt x="2036618" y="78508"/>
                </a:cubicBezTo>
              </a:path>
            </a:pathLst>
          </a:custGeom>
          <a:ln/>
        </p:spPr>
        <p:style>
          <a:lnRef idx="3">
            <a:schemeClr val="accent6"/>
          </a:lnRef>
          <a:fillRef idx="0">
            <a:schemeClr val="accent6"/>
          </a:fillRef>
          <a:effectRef idx="2">
            <a:schemeClr val="accent6"/>
          </a:effectRef>
          <a:fontRef idx="minor">
            <a:schemeClr val="tx1"/>
          </a:fontRef>
        </p:style>
        <p:txBody>
          <a:bodyPr anchor="ctr"/>
          <a:lstStyle/>
          <a:p>
            <a:pPr algn="ctr">
              <a:defRPr/>
            </a:pPr>
            <a:endParaRPr lang="es-ES"/>
          </a:p>
        </p:txBody>
      </p:sp>
      <p:cxnSp>
        <p:nvCxnSpPr>
          <p:cNvPr id="52" name="51 Conector recto"/>
          <p:cNvCxnSpPr/>
          <p:nvPr/>
        </p:nvCxnSpPr>
        <p:spPr>
          <a:xfrm rot="5400000">
            <a:off x="7037387" y="3821113"/>
            <a:ext cx="1357313" cy="1588"/>
          </a:xfrm>
          <a:prstGeom prst="line">
            <a:avLst/>
          </a:prstGeom>
          <a:ln/>
        </p:spPr>
        <p:style>
          <a:lnRef idx="3">
            <a:schemeClr val="accent6"/>
          </a:lnRef>
          <a:fillRef idx="0">
            <a:schemeClr val="accent6"/>
          </a:fillRef>
          <a:effectRef idx="2">
            <a:schemeClr val="accent6"/>
          </a:effectRef>
          <a:fontRef idx="minor">
            <a:schemeClr val="tx1"/>
          </a:fontRef>
        </p:style>
      </p:cxnSp>
      <p:sp>
        <p:nvSpPr>
          <p:cNvPr id="16397" name="3 CuadroTexto"/>
          <p:cNvSpPr txBox="1">
            <a:spLocks noChangeArrowheads="1"/>
          </p:cNvSpPr>
          <p:nvPr/>
        </p:nvSpPr>
        <p:spPr bwMode="auto">
          <a:xfrm>
            <a:off x="7429500" y="1714500"/>
            <a:ext cx="1714500" cy="338138"/>
          </a:xfrm>
          <a:prstGeom prst="rect">
            <a:avLst/>
          </a:prstGeom>
          <a:solidFill>
            <a:schemeClr val="accent1"/>
          </a:solidFill>
          <a:ln w="9525">
            <a:noFill/>
            <a:miter lim="800000"/>
            <a:headEnd/>
            <a:tailEnd/>
          </a:ln>
        </p:spPr>
        <p:txBody>
          <a:bodyPr>
            <a:spAutoFit/>
          </a:bodyPr>
          <a:lstStyle/>
          <a:p>
            <a:r>
              <a:rPr lang="es-ES" sz="1600">
                <a:solidFill>
                  <a:srgbClr val="000000"/>
                </a:solidFill>
              </a:rPr>
              <a:t>Umbral crítico SP</a:t>
            </a:r>
          </a:p>
        </p:txBody>
      </p:sp>
      <p:sp>
        <p:nvSpPr>
          <p:cNvPr id="16398" name="4 CuadroTexto"/>
          <p:cNvSpPr txBox="1">
            <a:spLocks noChangeArrowheads="1"/>
          </p:cNvSpPr>
          <p:nvPr/>
        </p:nvSpPr>
        <p:spPr bwMode="auto">
          <a:xfrm>
            <a:off x="7000875" y="5143500"/>
            <a:ext cx="1857375" cy="338138"/>
          </a:xfrm>
          <a:prstGeom prst="rect">
            <a:avLst/>
          </a:prstGeom>
          <a:solidFill>
            <a:schemeClr val="accent1"/>
          </a:solidFill>
          <a:ln w="9525">
            <a:noFill/>
            <a:miter lim="800000"/>
            <a:headEnd/>
            <a:tailEnd/>
          </a:ln>
        </p:spPr>
        <p:txBody>
          <a:bodyPr>
            <a:spAutoFit/>
          </a:bodyPr>
          <a:lstStyle/>
          <a:p>
            <a:r>
              <a:rPr lang="es-ES" sz="1600">
                <a:solidFill>
                  <a:srgbClr val="000000"/>
                </a:solidFill>
              </a:rPr>
              <a:t>Umbral crítico SR</a:t>
            </a:r>
          </a:p>
        </p:txBody>
      </p:sp>
      <p:sp>
        <p:nvSpPr>
          <p:cNvPr id="26" name="25 Flecha abajo"/>
          <p:cNvSpPr/>
          <p:nvPr/>
        </p:nvSpPr>
        <p:spPr>
          <a:xfrm>
            <a:off x="2143125" y="642938"/>
            <a:ext cx="214313" cy="5715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7" name="4 CuadroTexto"/>
          <p:cNvSpPr txBox="1">
            <a:spLocks noChangeArrowheads="1"/>
          </p:cNvSpPr>
          <p:nvPr/>
        </p:nvSpPr>
        <p:spPr bwMode="auto">
          <a:xfrm>
            <a:off x="2000250" y="214313"/>
            <a:ext cx="500063" cy="338137"/>
          </a:xfrm>
          <a:prstGeom prst="rect">
            <a:avLst/>
          </a:prstGeom>
          <a:solidFill>
            <a:schemeClr val="accent1"/>
          </a:solidFill>
          <a:ln w="9525">
            <a:noFill/>
            <a:miter lim="800000"/>
            <a:headEnd/>
            <a:tailEnd/>
          </a:ln>
        </p:spPr>
        <p:txBody>
          <a:bodyPr>
            <a:spAutoFit/>
          </a:bodyPr>
          <a:lstStyle/>
          <a:p>
            <a:r>
              <a:rPr lang="es-ES" sz="1600">
                <a:solidFill>
                  <a:srgbClr val="000000"/>
                </a:solidFill>
              </a:rPr>
              <a:t>C</a:t>
            </a:r>
          </a:p>
        </p:txBody>
      </p:sp>
      <p:sp>
        <p:nvSpPr>
          <p:cNvPr id="30" name="29 Flecha abajo"/>
          <p:cNvSpPr/>
          <p:nvPr/>
        </p:nvSpPr>
        <p:spPr>
          <a:xfrm>
            <a:off x="4071938" y="785813"/>
            <a:ext cx="214312" cy="5715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1" name="4 CuadroTexto"/>
          <p:cNvSpPr txBox="1">
            <a:spLocks noChangeArrowheads="1"/>
          </p:cNvSpPr>
          <p:nvPr/>
        </p:nvSpPr>
        <p:spPr bwMode="auto">
          <a:xfrm>
            <a:off x="5715000" y="928688"/>
            <a:ext cx="500063" cy="338137"/>
          </a:xfrm>
          <a:prstGeom prst="rect">
            <a:avLst/>
          </a:prstGeom>
          <a:solidFill>
            <a:schemeClr val="accent1"/>
          </a:solidFill>
          <a:ln w="9525">
            <a:noFill/>
            <a:miter lim="800000"/>
            <a:headEnd/>
            <a:tailEnd/>
          </a:ln>
        </p:spPr>
        <p:txBody>
          <a:bodyPr>
            <a:spAutoFit/>
          </a:bodyPr>
          <a:lstStyle/>
          <a:p>
            <a:r>
              <a:rPr lang="es-ES" sz="1600">
                <a:solidFill>
                  <a:srgbClr val="000000"/>
                </a:solidFill>
              </a:rPr>
              <a:t>C</a:t>
            </a:r>
          </a:p>
        </p:txBody>
      </p:sp>
      <p:sp>
        <p:nvSpPr>
          <p:cNvPr id="32" name="31 Flecha abajo"/>
          <p:cNvSpPr/>
          <p:nvPr/>
        </p:nvSpPr>
        <p:spPr>
          <a:xfrm>
            <a:off x="5857875" y="1357313"/>
            <a:ext cx="214313" cy="5715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7" name="4 CuadroTexto"/>
          <p:cNvSpPr txBox="1">
            <a:spLocks noChangeArrowheads="1"/>
          </p:cNvSpPr>
          <p:nvPr/>
        </p:nvSpPr>
        <p:spPr bwMode="auto">
          <a:xfrm>
            <a:off x="7500938" y="2143125"/>
            <a:ext cx="500062" cy="338138"/>
          </a:xfrm>
          <a:prstGeom prst="rect">
            <a:avLst/>
          </a:prstGeom>
          <a:solidFill>
            <a:schemeClr val="accent1"/>
          </a:solidFill>
          <a:ln w="9525">
            <a:noFill/>
            <a:miter lim="800000"/>
            <a:headEnd/>
            <a:tailEnd/>
          </a:ln>
        </p:spPr>
        <p:txBody>
          <a:bodyPr>
            <a:spAutoFit/>
          </a:bodyPr>
          <a:lstStyle/>
          <a:p>
            <a:r>
              <a:rPr lang="es-ES" sz="1600">
                <a:solidFill>
                  <a:srgbClr val="000000"/>
                </a:solidFill>
              </a:rPr>
              <a:t>C</a:t>
            </a:r>
          </a:p>
        </p:txBody>
      </p:sp>
      <p:sp>
        <p:nvSpPr>
          <p:cNvPr id="41" name="40 Flecha abajo"/>
          <p:cNvSpPr/>
          <p:nvPr/>
        </p:nvSpPr>
        <p:spPr>
          <a:xfrm>
            <a:off x="7643813" y="2552700"/>
            <a:ext cx="214312" cy="5715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2" name="4 CuadroTexto"/>
          <p:cNvSpPr txBox="1">
            <a:spLocks noChangeArrowheads="1"/>
          </p:cNvSpPr>
          <p:nvPr/>
        </p:nvSpPr>
        <p:spPr bwMode="auto">
          <a:xfrm>
            <a:off x="3929063" y="357188"/>
            <a:ext cx="500062" cy="338137"/>
          </a:xfrm>
          <a:prstGeom prst="rect">
            <a:avLst/>
          </a:prstGeom>
          <a:solidFill>
            <a:schemeClr val="accent1"/>
          </a:solidFill>
          <a:ln w="9525">
            <a:noFill/>
            <a:miter lim="800000"/>
            <a:headEnd/>
            <a:tailEnd/>
          </a:ln>
        </p:spPr>
        <p:txBody>
          <a:bodyPr>
            <a:spAutoFit/>
          </a:bodyPr>
          <a:lstStyle/>
          <a:p>
            <a:r>
              <a:rPr lang="es-ES" sz="1600">
                <a:solidFill>
                  <a:srgbClr val="000000"/>
                </a:solidFill>
              </a:rPr>
              <a:t>C</a:t>
            </a:r>
          </a:p>
        </p:txBody>
      </p:sp>
      <p:sp>
        <p:nvSpPr>
          <p:cNvPr id="16407" name="3 CuadroTexto"/>
          <p:cNvSpPr txBox="1">
            <a:spLocks noChangeArrowheads="1"/>
          </p:cNvSpPr>
          <p:nvPr/>
        </p:nvSpPr>
        <p:spPr bwMode="auto">
          <a:xfrm rot="-5400000">
            <a:off x="-978694" y="3193257"/>
            <a:ext cx="3071813" cy="400050"/>
          </a:xfrm>
          <a:prstGeom prst="rect">
            <a:avLst/>
          </a:prstGeom>
          <a:solidFill>
            <a:schemeClr val="accent1"/>
          </a:solidFill>
          <a:ln w="9525">
            <a:noFill/>
            <a:miter lim="800000"/>
            <a:headEnd/>
            <a:tailEnd/>
          </a:ln>
        </p:spPr>
        <p:txBody>
          <a:bodyPr>
            <a:spAutoFit/>
          </a:bodyPr>
          <a:lstStyle/>
          <a:p>
            <a:r>
              <a:rPr lang="es-ES" sz="2000">
                <a:solidFill>
                  <a:srgbClr val="000000"/>
                </a:solidFill>
              </a:rPr>
              <a:t>Almacenaje de nutrientes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ox(in)">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dissolve">
                                      <p:cBhvr>
                                        <p:cTn id="12" dur="500"/>
                                        <p:tgtEl>
                                          <p:spTgt spid="27"/>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26"/>
                                        </p:tgtEl>
                                        <p:attrNameLst>
                                          <p:attrName>style.visibility</p:attrName>
                                        </p:attrNameLst>
                                      </p:cBhvr>
                                      <p:to>
                                        <p:strVal val="visible"/>
                                      </p:to>
                                    </p:set>
                                    <p:animEffect transition="in" filter="dissolve">
                                      <p:cBhvr>
                                        <p:cTn id="15" dur="500"/>
                                        <p:tgtEl>
                                          <p:spTgt spid="26"/>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wipe(up)">
                                      <p:cBhvr>
                                        <p:cTn id="20" dur="5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33"/>
                                        </p:tgtEl>
                                        <p:attrNameLst>
                                          <p:attrName>style.visibility</p:attrName>
                                        </p:attrNameLst>
                                      </p:cBhvr>
                                      <p:to>
                                        <p:strVal val="visible"/>
                                      </p:to>
                                    </p:set>
                                    <p:animEffect transition="in" filter="wipe(down)">
                                      <p:cBhvr>
                                        <p:cTn id="25" dur="500"/>
                                        <p:tgtEl>
                                          <p:spTgt spid="33"/>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42"/>
                                        </p:tgtEl>
                                        <p:attrNameLst>
                                          <p:attrName>style.visibility</p:attrName>
                                        </p:attrNameLst>
                                      </p:cBhvr>
                                      <p:to>
                                        <p:strVal val="visible"/>
                                      </p:to>
                                    </p:set>
                                    <p:animEffect transition="in" filter="dissolve">
                                      <p:cBhvr>
                                        <p:cTn id="30" dur="500"/>
                                        <p:tgtEl>
                                          <p:spTgt spid="42"/>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30"/>
                                        </p:tgtEl>
                                        <p:attrNameLst>
                                          <p:attrName>style.visibility</p:attrName>
                                        </p:attrNameLst>
                                      </p:cBhvr>
                                      <p:to>
                                        <p:strVal val="visible"/>
                                      </p:to>
                                    </p:set>
                                    <p:animEffect transition="in" filter="dissolve">
                                      <p:cBhvr>
                                        <p:cTn id="33" dur="500"/>
                                        <p:tgtEl>
                                          <p:spTgt spid="30"/>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1" fill="hold" nodeType="clickEffect">
                                  <p:stCondLst>
                                    <p:cond delay="0"/>
                                  </p:stCondLst>
                                  <p:childTnLst>
                                    <p:set>
                                      <p:cBhvr>
                                        <p:cTn id="37" dur="1" fill="hold">
                                          <p:stCondLst>
                                            <p:cond delay="0"/>
                                          </p:stCondLst>
                                        </p:cTn>
                                        <p:tgtEl>
                                          <p:spTgt spid="38"/>
                                        </p:tgtEl>
                                        <p:attrNameLst>
                                          <p:attrName>style.visibility</p:attrName>
                                        </p:attrNameLst>
                                      </p:cBhvr>
                                      <p:to>
                                        <p:strVal val="visible"/>
                                      </p:to>
                                    </p:set>
                                    <p:animEffect transition="in" filter="wipe(up)">
                                      <p:cBhvr>
                                        <p:cTn id="38" dur="500"/>
                                        <p:tgtEl>
                                          <p:spTgt spid="38"/>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nodeType="clickEffect">
                                  <p:stCondLst>
                                    <p:cond delay="0"/>
                                  </p:stCondLst>
                                  <p:childTnLst>
                                    <p:set>
                                      <p:cBhvr>
                                        <p:cTn id="42" dur="1" fill="hold">
                                          <p:stCondLst>
                                            <p:cond delay="0"/>
                                          </p:stCondLst>
                                        </p:cTn>
                                        <p:tgtEl>
                                          <p:spTgt spid="39"/>
                                        </p:tgtEl>
                                        <p:attrNameLst>
                                          <p:attrName>style.visibility</p:attrName>
                                        </p:attrNameLst>
                                      </p:cBhvr>
                                      <p:to>
                                        <p:strVal val="visible"/>
                                      </p:to>
                                    </p:set>
                                    <p:animEffect transition="in" filter="wipe(down)">
                                      <p:cBhvr>
                                        <p:cTn id="43" dur="500"/>
                                        <p:tgtEl>
                                          <p:spTgt spid="39"/>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31"/>
                                        </p:tgtEl>
                                        <p:attrNameLst>
                                          <p:attrName>style.visibility</p:attrName>
                                        </p:attrNameLst>
                                      </p:cBhvr>
                                      <p:to>
                                        <p:strVal val="visible"/>
                                      </p:to>
                                    </p:set>
                                    <p:animEffect transition="in" filter="dissolve">
                                      <p:cBhvr>
                                        <p:cTn id="48" dur="500"/>
                                        <p:tgtEl>
                                          <p:spTgt spid="31"/>
                                        </p:tgtEl>
                                      </p:cBhvr>
                                    </p:animEffect>
                                  </p:childTnLst>
                                </p:cTn>
                              </p:par>
                              <p:par>
                                <p:cTn id="49" presetID="9" presetClass="entr" presetSubtype="0" fill="hold" grpId="0" nodeType="withEffect">
                                  <p:stCondLst>
                                    <p:cond delay="0"/>
                                  </p:stCondLst>
                                  <p:childTnLst>
                                    <p:set>
                                      <p:cBhvr>
                                        <p:cTn id="50" dur="1" fill="hold">
                                          <p:stCondLst>
                                            <p:cond delay="0"/>
                                          </p:stCondLst>
                                        </p:cTn>
                                        <p:tgtEl>
                                          <p:spTgt spid="32"/>
                                        </p:tgtEl>
                                        <p:attrNameLst>
                                          <p:attrName>style.visibility</p:attrName>
                                        </p:attrNameLst>
                                      </p:cBhvr>
                                      <p:to>
                                        <p:strVal val="visible"/>
                                      </p:to>
                                    </p:set>
                                    <p:animEffect transition="in" filter="dissolve">
                                      <p:cBhvr>
                                        <p:cTn id="51" dur="500"/>
                                        <p:tgtEl>
                                          <p:spTgt spid="32"/>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1" fill="hold" nodeType="clickEffect">
                                  <p:stCondLst>
                                    <p:cond delay="0"/>
                                  </p:stCondLst>
                                  <p:childTnLst>
                                    <p:set>
                                      <p:cBhvr>
                                        <p:cTn id="55" dur="1" fill="hold">
                                          <p:stCondLst>
                                            <p:cond delay="0"/>
                                          </p:stCondLst>
                                        </p:cTn>
                                        <p:tgtEl>
                                          <p:spTgt spid="40"/>
                                        </p:tgtEl>
                                        <p:attrNameLst>
                                          <p:attrName>style.visibility</p:attrName>
                                        </p:attrNameLst>
                                      </p:cBhvr>
                                      <p:to>
                                        <p:strVal val="visible"/>
                                      </p:to>
                                    </p:set>
                                    <p:animEffect transition="in" filter="wipe(up)">
                                      <p:cBhvr>
                                        <p:cTn id="56" dur="500"/>
                                        <p:tgtEl>
                                          <p:spTgt spid="40"/>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4" fill="hold" nodeType="clickEffect">
                                  <p:stCondLst>
                                    <p:cond delay="0"/>
                                  </p:stCondLst>
                                  <p:childTnLst>
                                    <p:set>
                                      <p:cBhvr>
                                        <p:cTn id="60" dur="1" fill="hold">
                                          <p:stCondLst>
                                            <p:cond delay="0"/>
                                          </p:stCondLst>
                                        </p:cTn>
                                        <p:tgtEl>
                                          <p:spTgt spid="51"/>
                                        </p:tgtEl>
                                        <p:attrNameLst>
                                          <p:attrName>style.visibility</p:attrName>
                                        </p:attrNameLst>
                                      </p:cBhvr>
                                      <p:to>
                                        <p:strVal val="visible"/>
                                      </p:to>
                                    </p:set>
                                    <p:animEffect transition="in" filter="wipe(down)">
                                      <p:cBhvr>
                                        <p:cTn id="61" dur="500"/>
                                        <p:tgtEl>
                                          <p:spTgt spid="51"/>
                                        </p:tgtEl>
                                      </p:cBhvr>
                                    </p:animEffect>
                                  </p:childTnLst>
                                </p:cTn>
                              </p:par>
                            </p:childTnLst>
                          </p:cTn>
                        </p:par>
                      </p:childTnLst>
                    </p:cTn>
                  </p:par>
                  <p:par>
                    <p:cTn id="62" fill="hold">
                      <p:stCondLst>
                        <p:cond delay="indefinite"/>
                      </p:stCondLst>
                      <p:childTnLst>
                        <p:par>
                          <p:cTn id="63" fill="hold">
                            <p:stCondLst>
                              <p:cond delay="0"/>
                            </p:stCondLst>
                            <p:childTnLst>
                              <p:par>
                                <p:cTn id="64" presetID="9" presetClass="entr" presetSubtype="0" fill="hold" grpId="0" nodeType="clickEffect">
                                  <p:stCondLst>
                                    <p:cond delay="0"/>
                                  </p:stCondLst>
                                  <p:childTnLst>
                                    <p:set>
                                      <p:cBhvr>
                                        <p:cTn id="65" dur="1" fill="hold">
                                          <p:stCondLst>
                                            <p:cond delay="0"/>
                                          </p:stCondLst>
                                        </p:cTn>
                                        <p:tgtEl>
                                          <p:spTgt spid="37"/>
                                        </p:tgtEl>
                                        <p:attrNameLst>
                                          <p:attrName>style.visibility</p:attrName>
                                        </p:attrNameLst>
                                      </p:cBhvr>
                                      <p:to>
                                        <p:strVal val="visible"/>
                                      </p:to>
                                    </p:set>
                                    <p:animEffect transition="in" filter="dissolve">
                                      <p:cBhvr>
                                        <p:cTn id="66" dur="500"/>
                                        <p:tgtEl>
                                          <p:spTgt spid="37"/>
                                        </p:tgtEl>
                                      </p:cBhvr>
                                    </p:animEffect>
                                  </p:childTnLst>
                                </p:cTn>
                              </p:par>
                              <p:par>
                                <p:cTn id="67" presetID="9" presetClass="entr" presetSubtype="0" fill="hold" grpId="0" nodeType="withEffect">
                                  <p:stCondLst>
                                    <p:cond delay="0"/>
                                  </p:stCondLst>
                                  <p:childTnLst>
                                    <p:set>
                                      <p:cBhvr>
                                        <p:cTn id="68" dur="1" fill="hold">
                                          <p:stCondLst>
                                            <p:cond delay="0"/>
                                          </p:stCondLst>
                                        </p:cTn>
                                        <p:tgtEl>
                                          <p:spTgt spid="41"/>
                                        </p:tgtEl>
                                        <p:attrNameLst>
                                          <p:attrName>style.visibility</p:attrName>
                                        </p:attrNameLst>
                                      </p:cBhvr>
                                      <p:to>
                                        <p:strVal val="visible"/>
                                      </p:to>
                                    </p:set>
                                    <p:animEffect transition="in" filter="dissolve">
                                      <p:cBhvr>
                                        <p:cTn id="69" dur="500"/>
                                        <p:tgtEl>
                                          <p:spTgt spid="41"/>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1" fill="hold" nodeType="clickEffect">
                                  <p:stCondLst>
                                    <p:cond delay="0"/>
                                  </p:stCondLst>
                                  <p:childTnLst>
                                    <p:set>
                                      <p:cBhvr>
                                        <p:cTn id="73" dur="1" fill="hold">
                                          <p:stCondLst>
                                            <p:cond delay="0"/>
                                          </p:stCondLst>
                                        </p:cTn>
                                        <p:tgtEl>
                                          <p:spTgt spid="52"/>
                                        </p:tgtEl>
                                        <p:attrNameLst>
                                          <p:attrName>style.visibility</p:attrName>
                                        </p:attrNameLst>
                                      </p:cBhvr>
                                      <p:to>
                                        <p:strVal val="visible"/>
                                      </p:to>
                                    </p:set>
                                    <p:animEffect transition="in" filter="wipe(up)">
                                      <p:cBhvr>
                                        <p:cTn id="74" dur="500"/>
                                        <p:tgtEl>
                                          <p:spTgt spid="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30" grpId="0" animBg="1"/>
      <p:bldP spid="31" grpId="0" animBg="1"/>
      <p:bldP spid="32" grpId="0" animBg="1"/>
      <p:bldP spid="37" grpId="0" animBg="1"/>
      <p:bldP spid="41" grpId="0" animBg="1"/>
      <p:bldP spid="4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47490" name="Rectangle 2"/>
          <p:cNvSpPr>
            <a:spLocks noGrp="1" noChangeArrowheads="1"/>
          </p:cNvSpPr>
          <p:nvPr>
            <p:ph type="title"/>
          </p:nvPr>
        </p:nvSpPr>
        <p:spPr>
          <a:xfrm>
            <a:off x="1066800" y="1447800"/>
            <a:ext cx="7086600" cy="533400"/>
          </a:xfrm>
        </p:spPr>
        <p:txBody>
          <a:bodyPr/>
          <a:lstStyle/>
          <a:p>
            <a:pPr eaLnBrk="1" hangingPunct="1">
              <a:defRPr/>
            </a:pPr>
            <a:r>
              <a:rPr lang="es-ES" sz="4000" dirty="0" smtClean="0">
                <a:solidFill>
                  <a:schemeClr val="bg2">
                    <a:lumMod val="50000"/>
                  </a:schemeClr>
                </a:solidFill>
                <a:effectLst/>
                <a:latin typeface="Times New Roman" pitchFamily="18" charset="0"/>
                <a:cs typeface="Times New Roman" pitchFamily="18" charset="0"/>
              </a:rPr>
              <a:t>Planificación Silvícola </a:t>
            </a:r>
            <a:endParaRPr lang="es-ES_tradnl" sz="4000" dirty="0" smtClean="0">
              <a:solidFill>
                <a:schemeClr val="bg2">
                  <a:lumMod val="50000"/>
                </a:schemeClr>
              </a:solidFill>
              <a:effectLst/>
              <a:latin typeface="Times New Roman" pitchFamily="18" charset="0"/>
              <a:cs typeface="Times New Roman" pitchFamily="18" charset="0"/>
            </a:endParaRPr>
          </a:p>
        </p:txBody>
      </p:sp>
      <p:sp>
        <p:nvSpPr>
          <p:cNvPr id="447491" name="Text Box 3"/>
          <p:cNvSpPr txBox="1">
            <a:spLocks noChangeArrowheads="1"/>
          </p:cNvSpPr>
          <p:nvPr/>
        </p:nvSpPr>
        <p:spPr bwMode="auto">
          <a:xfrm>
            <a:off x="2209800" y="3657600"/>
            <a:ext cx="5486400" cy="304800"/>
          </a:xfrm>
          <a:prstGeom prst="rect">
            <a:avLst/>
          </a:prstGeom>
          <a:noFill/>
          <a:ln w="9525">
            <a:noFill/>
            <a:miter lim="800000"/>
            <a:headEnd/>
            <a:tailEnd/>
          </a:ln>
          <a:effectLst/>
        </p:spPr>
        <p:txBody>
          <a:bodyPr>
            <a:spAutoFit/>
          </a:bodyPr>
          <a:lstStyle/>
          <a:p>
            <a:pPr eaLnBrk="0" hangingPunct="0">
              <a:spcBef>
                <a:spcPct val="50000"/>
              </a:spcBef>
              <a:defRPr/>
            </a:pPr>
            <a:endParaRPr lang="es-ES" sz="1400" b="1">
              <a:solidFill>
                <a:schemeClr val="bg1"/>
              </a:solidFill>
              <a:effectLst>
                <a:outerShdw blurRad="38100" dist="38100" dir="2700000" algn="tl">
                  <a:srgbClr val="000000"/>
                </a:outerShdw>
              </a:effectLst>
              <a:latin typeface="Times New Roman" pitchFamily="18" charset="0"/>
            </a:endParaRPr>
          </a:p>
        </p:txBody>
      </p:sp>
      <p:sp>
        <p:nvSpPr>
          <p:cNvPr id="6148" name="Text Box 4"/>
          <p:cNvSpPr txBox="1">
            <a:spLocks noChangeArrowheads="1"/>
          </p:cNvSpPr>
          <p:nvPr/>
        </p:nvSpPr>
        <p:spPr bwMode="auto">
          <a:xfrm>
            <a:off x="755650" y="3925888"/>
            <a:ext cx="1943100" cy="366712"/>
          </a:xfrm>
          <a:prstGeom prst="rect">
            <a:avLst/>
          </a:prstGeom>
          <a:noFill/>
          <a:ln w="9525">
            <a:noFill/>
            <a:miter lim="800000"/>
            <a:headEnd/>
            <a:tailEnd/>
          </a:ln>
        </p:spPr>
        <p:txBody>
          <a:bodyPr>
            <a:spAutoFit/>
          </a:bodyPr>
          <a:lstStyle/>
          <a:p>
            <a:pPr>
              <a:spcBef>
                <a:spcPct val="50000"/>
              </a:spcBef>
            </a:pPr>
            <a:r>
              <a:rPr lang="es-ES">
                <a:solidFill>
                  <a:schemeClr val="bg2">
                    <a:lumMod val="50000"/>
                  </a:schemeClr>
                </a:solidFill>
              </a:rPr>
              <a:t>Estructura actual</a:t>
            </a:r>
          </a:p>
        </p:txBody>
      </p:sp>
      <p:sp>
        <p:nvSpPr>
          <p:cNvPr id="6149" name="Text Box 5"/>
          <p:cNvSpPr txBox="1">
            <a:spLocks noChangeArrowheads="1"/>
          </p:cNvSpPr>
          <p:nvPr/>
        </p:nvSpPr>
        <p:spPr bwMode="auto">
          <a:xfrm>
            <a:off x="3276600" y="3716338"/>
            <a:ext cx="2232025" cy="779462"/>
          </a:xfrm>
          <a:prstGeom prst="rect">
            <a:avLst/>
          </a:prstGeom>
          <a:noFill/>
          <a:ln w="9525">
            <a:noFill/>
            <a:miter lim="800000"/>
            <a:headEnd/>
            <a:tailEnd/>
          </a:ln>
        </p:spPr>
        <p:txBody>
          <a:bodyPr>
            <a:spAutoFit/>
          </a:bodyPr>
          <a:lstStyle/>
          <a:p>
            <a:pPr algn="ctr">
              <a:spcBef>
                <a:spcPct val="50000"/>
              </a:spcBef>
            </a:pPr>
            <a:r>
              <a:rPr lang="es-ES" dirty="0">
                <a:solidFill>
                  <a:schemeClr val="bg2">
                    <a:lumMod val="50000"/>
                  </a:schemeClr>
                </a:solidFill>
              </a:rPr>
              <a:t>Estrategias</a:t>
            </a:r>
          </a:p>
          <a:p>
            <a:pPr algn="ctr">
              <a:spcBef>
                <a:spcPct val="50000"/>
              </a:spcBef>
            </a:pPr>
            <a:r>
              <a:rPr lang="es-ES" dirty="0">
                <a:solidFill>
                  <a:schemeClr val="bg2">
                    <a:lumMod val="50000"/>
                  </a:schemeClr>
                </a:solidFill>
              </a:rPr>
              <a:t>Sistemas Silvícolas</a:t>
            </a:r>
          </a:p>
        </p:txBody>
      </p:sp>
      <p:sp>
        <p:nvSpPr>
          <p:cNvPr id="6150" name="Text Box 6"/>
          <p:cNvSpPr txBox="1">
            <a:spLocks noChangeArrowheads="1"/>
          </p:cNvSpPr>
          <p:nvPr/>
        </p:nvSpPr>
        <p:spPr bwMode="auto">
          <a:xfrm>
            <a:off x="6227763" y="3933825"/>
            <a:ext cx="2305050" cy="366713"/>
          </a:xfrm>
          <a:prstGeom prst="rect">
            <a:avLst/>
          </a:prstGeom>
          <a:noFill/>
          <a:ln w="9525">
            <a:noFill/>
            <a:miter lim="800000"/>
            <a:headEnd/>
            <a:tailEnd/>
          </a:ln>
        </p:spPr>
        <p:txBody>
          <a:bodyPr>
            <a:spAutoFit/>
          </a:bodyPr>
          <a:lstStyle/>
          <a:p>
            <a:pPr>
              <a:spcBef>
                <a:spcPct val="50000"/>
              </a:spcBef>
            </a:pPr>
            <a:r>
              <a:rPr lang="es-ES" dirty="0">
                <a:solidFill>
                  <a:schemeClr val="bg2">
                    <a:lumMod val="50000"/>
                  </a:schemeClr>
                </a:solidFill>
              </a:rPr>
              <a:t>Estructura Objetivo</a:t>
            </a:r>
          </a:p>
        </p:txBody>
      </p:sp>
      <p:sp>
        <p:nvSpPr>
          <p:cNvPr id="6151" name="AutoShape 7"/>
          <p:cNvSpPr>
            <a:spLocks noChangeArrowheads="1"/>
          </p:cNvSpPr>
          <p:nvPr/>
        </p:nvSpPr>
        <p:spPr bwMode="auto">
          <a:xfrm>
            <a:off x="2843213" y="3860800"/>
            <a:ext cx="431800" cy="431800"/>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es-ES"/>
          </a:p>
        </p:txBody>
      </p:sp>
      <p:sp>
        <p:nvSpPr>
          <p:cNvPr id="6152" name="AutoShape 8"/>
          <p:cNvSpPr>
            <a:spLocks noChangeArrowheads="1"/>
          </p:cNvSpPr>
          <p:nvPr/>
        </p:nvSpPr>
        <p:spPr bwMode="auto">
          <a:xfrm>
            <a:off x="5653088" y="3933825"/>
            <a:ext cx="431800" cy="431800"/>
          </a:xfrm>
          <a:prstGeom prst="rightArrow">
            <a:avLst>
              <a:gd name="adj1" fmla="val 50000"/>
              <a:gd name="adj2" fmla="val 25000"/>
            </a:avLst>
          </a:prstGeom>
          <a:solidFill>
            <a:schemeClr val="accent1"/>
          </a:solidFill>
          <a:ln w="9525">
            <a:solidFill>
              <a:schemeClr val="tx1"/>
            </a:solidFill>
            <a:miter lim="800000"/>
            <a:headEnd/>
            <a:tailEnd/>
          </a:ln>
        </p:spPr>
        <p:txBody>
          <a:bodyPr wrap="none" anchor="ctr"/>
          <a:lstStyle/>
          <a:p>
            <a:endParaRPr lang="es-ES"/>
          </a:p>
        </p:txBody>
      </p:sp>
      <p:sp>
        <p:nvSpPr>
          <p:cNvPr id="6153" name="AutoShape 9"/>
          <p:cNvSpPr>
            <a:spLocks noChangeArrowheads="1"/>
          </p:cNvSpPr>
          <p:nvPr/>
        </p:nvSpPr>
        <p:spPr bwMode="auto">
          <a:xfrm>
            <a:off x="3924300" y="5300663"/>
            <a:ext cx="1008063" cy="431800"/>
          </a:xfrm>
          <a:prstGeom prst="rightArrow">
            <a:avLst>
              <a:gd name="adj1" fmla="val 50000"/>
              <a:gd name="adj2" fmla="val 58364"/>
            </a:avLst>
          </a:prstGeom>
          <a:solidFill>
            <a:schemeClr val="accent1"/>
          </a:solidFill>
          <a:ln w="9525">
            <a:solidFill>
              <a:schemeClr val="tx1"/>
            </a:solidFill>
            <a:miter lim="800000"/>
            <a:headEnd/>
            <a:tailEnd/>
          </a:ln>
        </p:spPr>
        <p:txBody>
          <a:bodyPr wrap="none" anchor="ctr"/>
          <a:lstStyle/>
          <a:p>
            <a:endParaRPr lang="es-ES"/>
          </a:p>
        </p:txBody>
      </p:sp>
      <p:sp>
        <p:nvSpPr>
          <p:cNvPr id="6154" name="Text Box 10"/>
          <p:cNvSpPr txBox="1">
            <a:spLocks noChangeArrowheads="1"/>
          </p:cNvSpPr>
          <p:nvPr/>
        </p:nvSpPr>
        <p:spPr bwMode="auto">
          <a:xfrm>
            <a:off x="5148263" y="5300663"/>
            <a:ext cx="1943100" cy="366712"/>
          </a:xfrm>
          <a:prstGeom prst="rect">
            <a:avLst/>
          </a:prstGeom>
          <a:noFill/>
          <a:ln w="9525">
            <a:noFill/>
            <a:miter lim="800000"/>
            <a:headEnd/>
            <a:tailEnd/>
          </a:ln>
        </p:spPr>
        <p:txBody>
          <a:bodyPr>
            <a:spAutoFit/>
          </a:bodyPr>
          <a:lstStyle/>
          <a:p>
            <a:pPr>
              <a:spcBef>
                <a:spcPct val="50000"/>
              </a:spcBef>
            </a:pPr>
            <a:r>
              <a:rPr lang="es-ES" dirty="0" smtClean="0">
                <a:solidFill>
                  <a:schemeClr val="bg2">
                    <a:lumMod val="50000"/>
                  </a:schemeClr>
                </a:solidFill>
              </a:rPr>
              <a:t>Turno o rotación</a:t>
            </a:r>
            <a:endParaRPr lang="es-ES" dirty="0">
              <a:solidFill>
                <a:schemeClr val="bg2">
                  <a:lumMod val="50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cxnSp>
        <p:nvCxnSpPr>
          <p:cNvPr id="10" name="9 Conector recto"/>
          <p:cNvCxnSpPr/>
          <p:nvPr/>
        </p:nvCxnSpPr>
        <p:spPr>
          <a:xfrm rot="5400000">
            <a:off x="-1321594" y="2964657"/>
            <a:ext cx="5000625" cy="714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12 Conector recto"/>
          <p:cNvCxnSpPr/>
          <p:nvPr/>
        </p:nvCxnSpPr>
        <p:spPr>
          <a:xfrm>
            <a:off x="1214438" y="1285875"/>
            <a:ext cx="1071562" cy="1588"/>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14" name="13 Conector recto"/>
          <p:cNvCxnSpPr/>
          <p:nvPr/>
        </p:nvCxnSpPr>
        <p:spPr>
          <a:xfrm rot="5400000">
            <a:off x="1858169" y="1713706"/>
            <a:ext cx="857250" cy="1588"/>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19" name="18 Conector recto"/>
          <p:cNvCxnSpPr/>
          <p:nvPr/>
        </p:nvCxnSpPr>
        <p:spPr>
          <a:xfrm rot="10800000">
            <a:off x="1214438" y="2571750"/>
            <a:ext cx="7572375" cy="714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33" name="32 Forma libre"/>
          <p:cNvSpPr/>
          <p:nvPr/>
        </p:nvSpPr>
        <p:spPr>
          <a:xfrm>
            <a:off x="2286000" y="1714500"/>
            <a:ext cx="1357313" cy="401638"/>
          </a:xfrm>
          <a:custGeom>
            <a:avLst/>
            <a:gdLst>
              <a:gd name="connsiteX0" fmla="*/ 0 w 2098964"/>
              <a:gd name="connsiteY0" fmla="*/ 1616363 h 1616363"/>
              <a:gd name="connsiteX1" fmla="*/ 983673 w 2098964"/>
              <a:gd name="connsiteY1" fmla="*/ 1214581 h 1616363"/>
              <a:gd name="connsiteX2" fmla="*/ 1925782 w 2098964"/>
              <a:gd name="connsiteY2" fmla="*/ 189345 h 1616363"/>
              <a:gd name="connsiteX3" fmla="*/ 2022764 w 2098964"/>
              <a:gd name="connsiteY3" fmla="*/ 78508 h 1616363"/>
              <a:gd name="connsiteX4" fmla="*/ 2036618 w 2098964"/>
              <a:gd name="connsiteY4" fmla="*/ 78508 h 161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8964" h="1616363">
                <a:moveTo>
                  <a:pt x="0" y="1616363"/>
                </a:moveTo>
                <a:cubicBezTo>
                  <a:pt x="331354" y="1534390"/>
                  <a:pt x="662709" y="1452417"/>
                  <a:pt x="983673" y="1214581"/>
                </a:cubicBezTo>
                <a:cubicBezTo>
                  <a:pt x="1304637" y="976745"/>
                  <a:pt x="1752600" y="378690"/>
                  <a:pt x="1925782" y="189345"/>
                </a:cubicBezTo>
                <a:cubicBezTo>
                  <a:pt x="2098964" y="0"/>
                  <a:pt x="2004291" y="96981"/>
                  <a:pt x="2022764" y="78508"/>
                </a:cubicBezTo>
                <a:cubicBezTo>
                  <a:pt x="2041237" y="60035"/>
                  <a:pt x="2038927" y="69271"/>
                  <a:pt x="2036618" y="78508"/>
                </a:cubicBezTo>
              </a:path>
            </a:pathLst>
          </a:custGeom>
          <a:ln/>
        </p:spPr>
        <p:style>
          <a:lnRef idx="3">
            <a:schemeClr val="accent6"/>
          </a:lnRef>
          <a:fillRef idx="0">
            <a:schemeClr val="accent6"/>
          </a:fillRef>
          <a:effectRef idx="2">
            <a:schemeClr val="accent6"/>
          </a:effectRef>
          <a:fontRef idx="minor">
            <a:schemeClr val="tx1"/>
          </a:fontRef>
        </p:style>
        <p:txBody>
          <a:bodyPr anchor="ctr"/>
          <a:lstStyle/>
          <a:p>
            <a:pPr algn="ctr">
              <a:defRPr/>
            </a:pPr>
            <a:endParaRPr lang="es-ES"/>
          </a:p>
        </p:txBody>
      </p:sp>
      <p:cxnSp>
        <p:nvCxnSpPr>
          <p:cNvPr id="45" name="44 Conector recto"/>
          <p:cNvCxnSpPr/>
          <p:nvPr/>
        </p:nvCxnSpPr>
        <p:spPr>
          <a:xfrm rot="5400000">
            <a:off x="2965450" y="2392363"/>
            <a:ext cx="1357313" cy="1587"/>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47" name="46 Conector recto"/>
          <p:cNvCxnSpPr/>
          <p:nvPr/>
        </p:nvCxnSpPr>
        <p:spPr>
          <a:xfrm rot="5400000">
            <a:off x="4179887" y="3535363"/>
            <a:ext cx="1357313" cy="1588"/>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49" name="48 Conector recto"/>
          <p:cNvCxnSpPr/>
          <p:nvPr/>
        </p:nvCxnSpPr>
        <p:spPr>
          <a:xfrm rot="5400000">
            <a:off x="5251450" y="4535488"/>
            <a:ext cx="1357313" cy="1587"/>
          </a:xfrm>
          <a:prstGeom prst="line">
            <a:avLst/>
          </a:prstGeom>
          <a:ln/>
        </p:spPr>
        <p:style>
          <a:lnRef idx="3">
            <a:schemeClr val="accent6"/>
          </a:lnRef>
          <a:fillRef idx="0">
            <a:schemeClr val="accent6"/>
          </a:fillRef>
          <a:effectRef idx="2">
            <a:schemeClr val="accent6"/>
          </a:effectRef>
          <a:fontRef idx="minor">
            <a:schemeClr val="tx1"/>
          </a:fontRef>
        </p:style>
      </p:cxnSp>
      <p:cxnSp>
        <p:nvCxnSpPr>
          <p:cNvPr id="50" name="49 Conector recto"/>
          <p:cNvCxnSpPr/>
          <p:nvPr/>
        </p:nvCxnSpPr>
        <p:spPr>
          <a:xfrm rot="10800000">
            <a:off x="1143000" y="4500563"/>
            <a:ext cx="7572375" cy="71437"/>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20 Forma libre"/>
          <p:cNvSpPr/>
          <p:nvPr/>
        </p:nvSpPr>
        <p:spPr>
          <a:xfrm>
            <a:off x="3643313" y="2857500"/>
            <a:ext cx="1214437" cy="258763"/>
          </a:xfrm>
          <a:custGeom>
            <a:avLst/>
            <a:gdLst>
              <a:gd name="connsiteX0" fmla="*/ 0 w 2098964"/>
              <a:gd name="connsiteY0" fmla="*/ 1616363 h 1616363"/>
              <a:gd name="connsiteX1" fmla="*/ 983673 w 2098964"/>
              <a:gd name="connsiteY1" fmla="*/ 1214581 h 1616363"/>
              <a:gd name="connsiteX2" fmla="*/ 1925782 w 2098964"/>
              <a:gd name="connsiteY2" fmla="*/ 189345 h 1616363"/>
              <a:gd name="connsiteX3" fmla="*/ 2022764 w 2098964"/>
              <a:gd name="connsiteY3" fmla="*/ 78508 h 1616363"/>
              <a:gd name="connsiteX4" fmla="*/ 2036618 w 2098964"/>
              <a:gd name="connsiteY4" fmla="*/ 78508 h 161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8964" h="1616363">
                <a:moveTo>
                  <a:pt x="0" y="1616363"/>
                </a:moveTo>
                <a:cubicBezTo>
                  <a:pt x="331354" y="1534390"/>
                  <a:pt x="662709" y="1452417"/>
                  <a:pt x="983673" y="1214581"/>
                </a:cubicBezTo>
                <a:cubicBezTo>
                  <a:pt x="1304637" y="976745"/>
                  <a:pt x="1752600" y="378690"/>
                  <a:pt x="1925782" y="189345"/>
                </a:cubicBezTo>
                <a:cubicBezTo>
                  <a:pt x="2098964" y="0"/>
                  <a:pt x="2004291" y="96981"/>
                  <a:pt x="2022764" y="78508"/>
                </a:cubicBezTo>
                <a:cubicBezTo>
                  <a:pt x="2041237" y="60035"/>
                  <a:pt x="2038927" y="69271"/>
                  <a:pt x="2036618" y="78508"/>
                </a:cubicBezTo>
              </a:path>
            </a:pathLst>
          </a:custGeom>
          <a:ln/>
        </p:spPr>
        <p:style>
          <a:lnRef idx="3">
            <a:schemeClr val="accent6"/>
          </a:lnRef>
          <a:fillRef idx="0">
            <a:schemeClr val="accent6"/>
          </a:fillRef>
          <a:effectRef idx="2">
            <a:schemeClr val="accent6"/>
          </a:effectRef>
          <a:fontRef idx="minor">
            <a:schemeClr val="tx1"/>
          </a:fontRef>
        </p:style>
        <p:txBody>
          <a:bodyPr anchor="ctr"/>
          <a:lstStyle/>
          <a:p>
            <a:pPr algn="ctr">
              <a:defRPr/>
            </a:pPr>
            <a:endParaRPr lang="es-ES"/>
          </a:p>
        </p:txBody>
      </p:sp>
      <p:sp>
        <p:nvSpPr>
          <p:cNvPr id="22" name="21 Forma libre"/>
          <p:cNvSpPr/>
          <p:nvPr/>
        </p:nvSpPr>
        <p:spPr>
          <a:xfrm>
            <a:off x="4857750" y="3857625"/>
            <a:ext cx="1071563" cy="357188"/>
          </a:xfrm>
          <a:custGeom>
            <a:avLst/>
            <a:gdLst>
              <a:gd name="connsiteX0" fmla="*/ 0 w 2098964"/>
              <a:gd name="connsiteY0" fmla="*/ 1616363 h 1616363"/>
              <a:gd name="connsiteX1" fmla="*/ 983673 w 2098964"/>
              <a:gd name="connsiteY1" fmla="*/ 1214581 h 1616363"/>
              <a:gd name="connsiteX2" fmla="*/ 1925782 w 2098964"/>
              <a:gd name="connsiteY2" fmla="*/ 189345 h 1616363"/>
              <a:gd name="connsiteX3" fmla="*/ 2022764 w 2098964"/>
              <a:gd name="connsiteY3" fmla="*/ 78508 h 1616363"/>
              <a:gd name="connsiteX4" fmla="*/ 2036618 w 2098964"/>
              <a:gd name="connsiteY4" fmla="*/ 78508 h 161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8964" h="1616363">
                <a:moveTo>
                  <a:pt x="0" y="1616363"/>
                </a:moveTo>
                <a:cubicBezTo>
                  <a:pt x="331354" y="1534390"/>
                  <a:pt x="662709" y="1452417"/>
                  <a:pt x="983673" y="1214581"/>
                </a:cubicBezTo>
                <a:cubicBezTo>
                  <a:pt x="1304637" y="976745"/>
                  <a:pt x="1752600" y="378690"/>
                  <a:pt x="1925782" y="189345"/>
                </a:cubicBezTo>
                <a:cubicBezTo>
                  <a:pt x="2098964" y="0"/>
                  <a:pt x="2004291" y="96981"/>
                  <a:pt x="2022764" y="78508"/>
                </a:cubicBezTo>
                <a:cubicBezTo>
                  <a:pt x="2041237" y="60035"/>
                  <a:pt x="2038927" y="69271"/>
                  <a:pt x="2036618" y="78508"/>
                </a:cubicBezTo>
              </a:path>
            </a:pathLst>
          </a:custGeom>
          <a:ln/>
        </p:spPr>
        <p:style>
          <a:lnRef idx="3">
            <a:schemeClr val="accent6"/>
          </a:lnRef>
          <a:fillRef idx="0">
            <a:schemeClr val="accent6"/>
          </a:fillRef>
          <a:effectRef idx="2">
            <a:schemeClr val="accent6"/>
          </a:effectRef>
          <a:fontRef idx="minor">
            <a:schemeClr val="tx1"/>
          </a:fontRef>
        </p:style>
        <p:txBody>
          <a:bodyPr anchor="ctr"/>
          <a:lstStyle/>
          <a:p>
            <a:pPr algn="ctr">
              <a:defRPr/>
            </a:pPr>
            <a:endParaRPr lang="es-ES"/>
          </a:p>
        </p:txBody>
      </p:sp>
      <p:sp>
        <p:nvSpPr>
          <p:cNvPr id="23" name="22 Forma libre"/>
          <p:cNvSpPr/>
          <p:nvPr/>
        </p:nvSpPr>
        <p:spPr>
          <a:xfrm>
            <a:off x="5929313" y="4929188"/>
            <a:ext cx="1143000" cy="330200"/>
          </a:xfrm>
          <a:custGeom>
            <a:avLst/>
            <a:gdLst>
              <a:gd name="connsiteX0" fmla="*/ 0 w 2098964"/>
              <a:gd name="connsiteY0" fmla="*/ 1616363 h 1616363"/>
              <a:gd name="connsiteX1" fmla="*/ 983673 w 2098964"/>
              <a:gd name="connsiteY1" fmla="*/ 1214581 h 1616363"/>
              <a:gd name="connsiteX2" fmla="*/ 1925782 w 2098964"/>
              <a:gd name="connsiteY2" fmla="*/ 189345 h 1616363"/>
              <a:gd name="connsiteX3" fmla="*/ 2022764 w 2098964"/>
              <a:gd name="connsiteY3" fmla="*/ 78508 h 1616363"/>
              <a:gd name="connsiteX4" fmla="*/ 2036618 w 2098964"/>
              <a:gd name="connsiteY4" fmla="*/ 78508 h 1616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98964" h="1616363">
                <a:moveTo>
                  <a:pt x="0" y="1616363"/>
                </a:moveTo>
                <a:cubicBezTo>
                  <a:pt x="331354" y="1534390"/>
                  <a:pt x="662709" y="1452417"/>
                  <a:pt x="983673" y="1214581"/>
                </a:cubicBezTo>
                <a:cubicBezTo>
                  <a:pt x="1304637" y="976745"/>
                  <a:pt x="1752600" y="378690"/>
                  <a:pt x="1925782" y="189345"/>
                </a:cubicBezTo>
                <a:cubicBezTo>
                  <a:pt x="2098964" y="0"/>
                  <a:pt x="2004291" y="96981"/>
                  <a:pt x="2022764" y="78508"/>
                </a:cubicBezTo>
                <a:cubicBezTo>
                  <a:pt x="2041237" y="60035"/>
                  <a:pt x="2038927" y="69271"/>
                  <a:pt x="2036618" y="78508"/>
                </a:cubicBezTo>
              </a:path>
            </a:pathLst>
          </a:custGeom>
          <a:ln/>
        </p:spPr>
        <p:style>
          <a:lnRef idx="3">
            <a:schemeClr val="accent6"/>
          </a:lnRef>
          <a:fillRef idx="0">
            <a:schemeClr val="accent6"/>
          </a:fillRef>
          <a:effectRef idx="2">
            <a:schemeClr val="accent6"/>
          </a:effectRef>
          <a:fontRef idx="minor">
            <a:schemeClr val="tx1"/>
          </a:fontRef>
        </p:style>
        <p:txBody>
          <a:bodyPr anchor="ctr"/>
          <a:lstStyle/>
          <a:p>
            <a:pPr algn="ctr">
              <a:defRPr/>
            </a:pPr>
            <a:endParaRPr lang="es-ES"/>
          </a:p>
        </p:txBody>
      </p:sp>
      <p:sp>
        <p:nvSpPr>
          <p:cNvPr id="17422" name="3 CuadroTexto"/>
          <p:cNvSpPr txBox="1">
            <a:spLocks noChangeArrowheads="1"/>
          </p:cNvSpPr>
          <p:nvPr/>
        </p:nvSpPr>
        <p:spPr bwMode="auto">
          <a:xfrm>
            <a:off x="7143750" y="2214563"/>
            <a:ext cx="1714500" cy="338137"/>
          </a:xfrm>
          <a:prstGeom prst="rect">
            <a:avLst/>
          </a:prstGeom>
          <a:solidFill>
            <a:schemeClr val="accent1"/>
          </a:solidFill>
          <a:ln w="9525">
            <a:noFill/>
            <a:miter lim="800000"/>
            <a:headEnd/>
            <a:tailEnd/>
          </a:ln>
        </p:spPr>
        <p:txBody>
          <a:bodyPr>
            <a:spAutoFit/>
          </a:bodyPr>
          <a:lstStyle/>
          <a:p>
            <a:r>
              <a:rPr lang="es-ES" sz="1600">
                <a:solidFill>
                  <a:srgbClr val="000000"/>
                </a:solidFill>
              </a:rPr>
              <a:t>Umbral crítico SP</a:t>
            </a:r>
          </a:p>
        </p:txBody>
      </p:sp>
      <p:sp>
        <p:nvSpPr>
          <p:cNvPr id="17423" name="4 CuadroTexto"/>
          <p:cNvSpPr txBox="1">
            <a:spLocks noChangeArrowheads="1"/>
          </p:cNvSpPr>
          <p:nvPr/>
        </p:nvSpPr>
        <p:spPr bwMode="auto">
          <a:xfrm>
            <a:off x="6929438" y="4143375"/>
            <a:ext cx="1857375" cy="338138"/>
          </a:xfrm>
          <a:prstGeom prst="rect">
            <a:avLst/>
          </a:prstGeom>
          <a:solidFill>
            <a:schemeClr val="accent1"/>
          </a:solidFill>
          <a:ln w="9525">
            <a:noFill/>
            <a:miter lim="800000"/>
            <a:headEnd/>
            <a:tailEnd/>
          </a:ln>
        </p:spPr>
        <p:txBody>
          <a:bodyPr>
            <a:spAutoFit/>
          </a:bodyPr>
          <a:lstStyle/>
          <a:p>
            <a:r>
              <a:rPr lang="es-ES" sz="1600">
                <a:solidFill>
                  <a:srgbClr val="000000"/>
                </a:solidFill>
              </a:rPr>
              <a:t>Umbral crítico SR</a:t>
            </a:r>
          </a:p>
        </p:txBody>
      </p:sp>
      <p:sp>
        <p:nvSpPr>
          <p:cNvPr id="26" name="25 Flecha abajo"/>
          <p:cNvSpPr/>
          <p:nvPr/>
        </p:nvSpPr>
        <p:spPr>
          <a:xfrm>
            <a:off x="2143125" y="642938"/>
            <a:ext cx="214313" cy="5715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7425" name="4 CuadroTexto"/>
          <p:cNvSpPr txBox="1">
            <a:spLocks noChangeArrowheads="1"/>
          </p:cNvSpPr>
          <p:nvPr/>
        </p:nvSpPr>
        <p:spPr bwMode="auto">
          <a:xfrm>
            <a:off x="2000250" y="214313"/>
            <a:ext cx="500063" cy="338137"/>
          </a:xfrm>
          <a:prstGeom prst="rect">
            <a:avLst/>
          </a:prstGeom>
          <a:solidFill>
            <a:schemeClr val="accent1"/>
          </a:solidFill>
          <a:ln w="9525">
            <a:noFill/>
            <a:miter lim="800000"/>
            <a:headEnd/>
            <a:tailEnd/>
          </a:ln>
        </p:spPr>
        <p:txBody>
          <a:bodyPr>
            <a:spAutoFit/>
          </a:bodyPr>
          <a:lstStyle/>
          <a:p>
            <a:r>
              <a:rPr lang="es-ES" sz="1600">
                <a:solidFill>
                  <a:srgbClr val="000000"/>
                </a:solidFill>
              </a:rPr>
              <a:t>C</a:t>
            </a:r>
          </a:p>
        </p:txBody>
      </p:sp>
      <p:sp>
        <p:nvSpPr>
          <p:cNvPr id="28" name="27 Flecha abajo"/>
          <p:cNvSpPr/>
          <p:nvPr/>
        </p:nvSpPr>
        <p:spPr>
          <a:xfrm>
            <a:off x="3571875" y="1071563"/>
            <a:ext cx="214313" cy="5715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9" name="4 CuadroTexto"/>
          <p:cNvSpPr txBox="1">
            <a:spLocks noChangeArrowheads="1"/>
          </p:cNvSpPr>
          <p:nvPr/>
        </p:nvSpPr>
        <p:spPr bwMode="auto">
          <a:xfrm>
            <a:off x="4572000" y="1857375"/>
            <a:ext cx="500063" cy="338138"/>
          </a:xfrm>
          <a:prstGeom prst="rect">
            <a:avLst/>
          </a:prstGeom>
          <a:solidFill>
            <a:schemeClr val="accent1"/>
          </a:solidFill>
          <a:ln w="9525">
            <a:noFill/>
            <a:miter lim="800000"/>
            <a:headEnd/>
            <a:tailEnd/>
          </a:ln>
        </p:spPr>
        <p:txBody>
          <a:bodyPr>
            <a:spAutoFit/>
          </a:bodyPr>
          <a:lstStyle/>
          <a:p>
            <a:r>
              <a:rPr lang="es-ES" sz="1600">
                <a:solidFill>
                  <a:srgbClr val="000000"/>
                </a:solidFill>
              </a:rPr>
              <a:t>C</a:t>
            </a:r>
          </a:p>
        </p:txBody>
      </p:sp>
      <p:sp>
        <p:nvSpPr>
          <p:cNvPr id="30" name="29 Flecha abajo"/>
          <p:cNvSpPr/>
          <p:nvPr/>
        </p:nvSpPr>
        <p:spPr>
          <a:xfrm>
            <a:off x="4714875" y="2214563"/>
            <a:ext cx="214313" cy="5715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1" name="4 CuadroTexto"/>
          <p:cNvSpPr txBox="1">
            <a:spLocks noChangeArrowheads="1"/>
          </p:cNvSpPr>
          <p:nvPr/>
        </p:nvSpPr>
        <p:spPr bwMode="auto">
          <a:xfrm>
            <a:off x="5715000" y="2857500"/>
            <a:ext cx="500063" cy="338138"/>
          </a:xfrm>
          <a:prstGeom prst="rect">
            <a:avLst/>
          </a:prstGeom>
          <a:solidFill>
            <a:schemeClr val="accent1"/>
          </a:solidFill>
          <a:ln w="9525">
            <a:noFill/>
            <a:miter lim="800000"/>
            <a:headEnd/>
            <a:tailEnd/>
          </a:ln>
        </p:spPr>
        <p:txBody>
          <a:bodyPr>
            <a:spAutoFit/>
          </a:bodyPr>
          <a:lstStyle/>
          <a:p>
            <a:r>
              <a:rPr lang="es-ES" sz="1600">
                <a:solidFill>
                  <a:srgbClr val="000000"/>
                </a:solidFill>
              </a:rPr>
              <a:t>C</a:t>
            </a:r>
          </a:p>
        </p:txBody>
      </p:sp>
      <p:sp>
        <p:nvSpPr>
          <p:cNvPr id="32" name="31 Flecha abajo"/>
          <p:cNvSpPr/>
          <p:nvPr/>
        </p:nvSpPr>
        <p:spPr>
          <a:xfrm>
            <a:off x="5857875" y="3286125"/>
            <a:ext cx="214313" cy="5715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7" name="4 CuadroTexto"/>
          <p:cNvSpPr txBox="1">
            <a:spLocks noChangeArrowheads="1"/>
          </p:cNvSpPr>
          <p:nvPr/>
        </p:nvSpPr>
        <p:spPr bwMode="auto">
          <a:xfrm>
            <a:off x="3429000" y="714375"/>
            <a:ext cx="500063" cy="338138"/>
          </a:xfrm>
          <a:prstGeom prst="rect">
            <a:avLst/>
          </a:prstGeom>
          <a:solidFill>
            <a:schemeClr val="accent1"/>
          </a:solidFill>
          <a:ln w="9525">
            <a:noFill/>
            <a:miter lim="800000"/>
            <a:headEnd/>
            <a:tailEnd/>
          </a:ln>
        </p:spPr>
        <p:txBody>
          <a:bodyPr>
            <a:spAutoFit/>
          </a:bodyPr>
          <a:lstStyle/>
          <a:p>
            <a:r>
              <a:rPr lang="es-ES" sz="1600">
                <a:solidFill>
                  <a:srgbClr val="000000"/>
                </a:solidFill>
              </a:rPr>
              <a:t>C</a:t>
            </a:r>
          </a:p>
        </p:txBody>
      </p:sp>
      <p:sp>
        <p:nvSpPr>
          <p:cNvPr id="17432" name="3 CuadroTexto"/>
          <p:cNvSpPr txBox="1">
            <a:spLocks noChangeArrowheads="1"/>
          </p:cNvSpPr>
          <p:nvPr/>
        </p:nvSpPr>
        <p:spPr bwMode="auto">
          <a:xfrm rot="-5400000">
            <a:off x="-978694" y="3193257"/>
            <a:ext cx="3071813" cy="400050"/>
          </a:xfrm>
          <a:prstGeom prst="rect">
            <a:avLst/>
          </a:prstGeom>
          <a:solidFill>
            <a:schemeClr val="accent1"/>
          </a:solidFill>
          <a:ln w="9525">
            <a:noFill/>
            <a:miter lim="800000"/>
            <a:headEnd/>
            <a:tailEnd/>
          </a:ln>
        </p:spPr>
        <p:txBody>
          <a:bodyPr>
            <a:spAutoFit/>
          </a:bodyPr>
          <a:lstStyle/>
          <a:p>
            <a:r>
              <a:rPr lang="es-ES" sz="2000">
                <a:solidFill>
                  <a:srgbClr val="000000"/>
                </a:solidFill>
              </a:rPr>
              <a:t>Almacenaje de nutrientes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ox(in)">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up)">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3"/>
                                        </p:tgtEl>
                                        <p:attrNameLst>
                                          <p:attrName>style.visibility</p:attrName>
                                        </p:attrNameLst>
                                      </p:cBhvr>
                                      <p:to>
                                        <p:strVal val="visible"/>
                                      </p:to>
                                    </p:set>
                                    <p:animEffect transition="in" filter="wipe(down)">
                                      <p:cBhvr>
                                        <p:cTn id="17" dur="500"/>
                                        <p:tgtEl>
                                          <p:spTgt spid="33"/>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7"/>
                                        </p:tgtEl>
                                        <p:attrNameLst>
                                          <p:attrName>style.visibility</p:attrName>
                                        </p:attrNameLst>
                                      </p:cBhvr>
                                      <p:to>
                                        <p:strVal val="visible"/>
                                      </p:to>
                                    </p:set>
                                    <p:animEffect transition="in" filter="dissolve">
                                      <p:cBhvr>
                                        <p:cTn id="22" dur="500"/>
                                        <p:tgtEl>
                                          <p:spTgt spid="37"/>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dissolve">
                                      <p:cBhvr>
                                        <p:cTn id="25" dur="500"/>
                                        <p:tgtEl>
                                          <p:spTgt spid="28"/>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nodeType="clickEffect">
                                  <p:stCondLst>
                                    <p:cond delay="0"/>
                                  </p:stCondLst>
                                  <p:childTnLst>
                                    <p:set>
                                      <p:cBhvr>
                                        <p:cTn id="29" dur="1" fill="hold">
                                          <p:stCondLst>
                                            <p:cond delay="0"/>
                                          </p:stCondLst>
                                        </p:cTn>
                                        <p:tgtEl>
                                          <p:spTgt spid="45"/>
                                        </p:tgtEl>
                                        <p:attrNameLst>
                                          <p:attrName>style.visibility</p:attrName>
                                        </p:attrNameLst>
                                      </p:cBhvr>
                                      <p:to>
                                        <p:strVal val="visible"/>
                                      </p:to>
                                    </p:set>
                                    <p:animEffect transition="in" filter="wipe(up)">
                                      <p:cBhvr>
                                        <p:cTn id="30" dur="500"/>
                                        <p:tgtEl>
                                          <p:spTgt spid="45"/>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21"/>
                                        </p:tgtEl>
                                        <p:attrNameLst>
                                          <p:attrName>style.visibility</p:attrName>
                                        </p:attrNameLst>
                                      </p:cBhvr>
                                      <p:to>
                                        <p:strVal val="visible"/>
                                      </p:to>
                                    </p:set>
                                    <p:animEffect transition="in" filter="wipe(down)">
                                      <p:cBhvr>
                                        <p:cTn id="35" dur="500"/>
                                        <p:tgtEl>
                                          <p:spTgt spid="21"/>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29"/>
                                        </p:tgtEl>
                                        <p:attrNameLst>
                                          <p:attrName>style.visibility</p:attrName>
                                        </p:attrNameLst>
                                      </p:cBhvr>
                                      <p:to>
                                        <p:strVal val="visible"/>
                                      </p:to>
                                    </p:set>
                                    <p:animEffect transition="in" filter="dissolve">
                                      <p:cBhvr>
                                        <p:cTn id="40" dur="500"/>
                                        <p:tgtEl>
                                          <p:spTgt spid="29"/>
                                        </p:tgtEl>
                                      </p:cBhvr>
                                    </p:animEffect>
                                  </p:childTnLst>
                                </p:cTn>
                              </p:par>
                              <p:par>
                                <p:cTn id="41" presetID="9" presetClass="entr" presetSubtype="0" fill="hold" grpId="0" nodeType="withEffect">
                                  <p:stCondLst>
                                    <p:cond delay="0"/>
                                  </p:stCondLst>
                                  <p:childTnLst>
                                    <p:set>
                                      <p:cBhvr>
                                        <p:cTn id="42" dur="1" fill="hold">
                                          <p:stCondLst>
                                            <p:cond delay="0"/>
                                          </p:stCondLst>
                                        </p:cTn>
                                        <p:tgtEl>
                                          <p:spTgt spid="30"/>
                                        </p:tgtEl>
                                        <p:attrNameLst>
                                          <p:attrName>style.visibility</p:attrName>
                                        </p:attrNameLst>
                                      </p:cBhvr>
                                      <p:to>
                                        <p:strVal val="visible"/>
                                      </p:to>
                                    </p:set>
                                    <p:animEffect transition="in" filter="dissolve">
                                      <p:cBhvr>
                                        <p:cTn id="43" dur="500"/>
                                        <p:tgtEl>
                                          <p:spTgt spid="30"/>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1" fill="hold" nodeType="clickEffect">
                                  <p:stCondLst>
                                    <p:cond delay="0"/>
                                  </p:stCondLst>
                                  <p:childTnLst>
                                    <p:set>
                                      <p:cBhvr>
                                        <p:cTn id="47" dur="1" fill="hold">
                                          <p:stCondLst>
                                            <p:cond delay="0"/>
                                          </p:stCondLst>
                                        </p:cTn>
                                        <p:tgtEl>
                                          <p:spTgt spid="47"/>
                                        </p:tgtEl>
                                        <p:attrNameLst>
                                          <p:attrName>style.visibility</p:attrName>
                                        </p:attrNameLst>
                                      </p:cBhvr>
                                      <p:to>
                                        <p:strVal val="visible"/>
                                      </p:to>
                                    </p:set>
                                    <p:animEffect transition="in" filter="wipe(up)">
                                      <p:cBhvr>
                                        <p:cTn id="48" dur="500"/>
                                        <p:tgtEl>
                                          <p:spTgt spid="47"/>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nodeType="clickEffect">
                                  <p:stCondLst>
                                    <p:cond delay="0"/>
                                  </p:stCondLst>
                                  <p:childTnLst>
                                    <p:set>
                                      <p:cBhvr>
                                        <p:cTn id="52" dur="1" fill="hold">
                                          <p:stCondLst>
                                            <p:cond delay="0"/>
                                          </p:stCondLst>
                                        </p:cTn>
                                        <p:tgtEl>
                                          <p:spTgt spid="22"/>
                                        </p:tgtEl>
                                        <p:attrNameLst>
                                          <p:attrName>style.visibility</p:attrName>
                                        </p:attrNameLst>
                                      </p:cBhvr>
                                      <p:to>
                                        <p:strVal val="visible"/>
                                      </p:to>
                                    </p:set>
                                    <p:animEffect transition="in" filter="wipe(down)">
                                      <p:cBhvr>
                                        <p:cTn id="53" dur="500"/>
                                        <p:tgtEl>
                                          <p:spTgt spid="22"/>
                                        </p:tgtEl>
                                      </p:cBhvr>
                                    </p:animEffect>
                                  </p:childTnLst>
                                </p:cTn>
                              </p:par>
                            </p:childTnLst>
                          </p:cTn>
                        </p:par>
                      </p:childTnLst>
                    </p:cTn>
                  </p:par>
                  <p:par>
                    <p:cTn id="54" fill="hold">
                      <p:stCondLst>
                        <p:cond delay="indefinite"/>
                      </p:stCondLst>
                      <p:childTnLst>
                        <p:par>
                          <p:cTn id="55" fill="hold">
                            <p:stCondLst>
                              <p:cond delay="0"/>
                            </p:stCondLst>
                            <p:childTnLst>
                              <p:par>
                                <p:cTn id="56" presetID="9" presetClass="entr" presetSubtype="0" fill="hold" grpId="0" nodeType="clickEffect">
                                  <p:stCondLst>
                                    <p:cond delay="0"/>
                                  </p:stCondLst>
                                  <p:childTnLst>
                                    <p:set>
                                      <p:cBhvr>
                                        <p:cTn id="57" dur="1" fill="hold">
                                          <p:stCondLst>
                                            <p:cond delay="0"/>
                                          </p:stCondLst>
                                        </p:cTn>
                                        <p:tgtEl>
                                          <p:spTgt spid="31"/>
                                        </p:tgtEl>
                                        <p:attrNameLst>
                                          <p:attrName>style.visibility</p:attrName>
                                        </p:attrNameLst>
                                      </p:cBhvr>
                                      <p:to>
                                        <p:strVal val="visible"/>
                                      </p:to>
                                    </p:set>
                                    <p:animEffect transition="in" filter="dissolve">
                                      <p:cBhvr>
                                        <p:cTn id="58" dur="500"/>
                                        <p:tgtEl>
                                          <p:spTgt spid="31"/>
                                        </p:tgtEl>
                                      </p:cBhvr>
                                    </p:animEffect>
                                  </p:childTnLst>
                                </p:cTn>
                              </p:par>
                              <p:par>
                                <p:cTn id="59" presetID="9" presetClass="entr" presetSubtype="0" fill="hold" grpId="0" nodeType="withEffect">
                                  <p:stCondLst>
                                    <p:cond delay="0"/>
                                  </p:stCondLst>
                                  <p:childTnLst>
                                    <p:set>
                                      <p:cBhvr>
                                        <p:cTn id="60" dur="1" fill="hold">
                                          <p:stCondLst>
                                            <p:cond delay="0"/>
                                          </p:stCondLst>
                                        </p:cTn>
                                        <p:tgtEl>
                                          <p:spTgt spid="32"/>
                                        </p:tgtEl>
                                        <p:attrNameLst>
                                          <p:attrName>style.visibility</p:attrName>
                                        </p:attrNameLst>
                                      </p:cBhvr>
                                      <p:to>
                                        <p:strVal val="visible"/>
                                      </p:to>
                                    </p:set>
                                    <p:animEffect transition="in" filter="dissolve">
                                      <p:cBhvr>
                                        <p:cTn id="61" dur="500"/>
                                        <p:tgtEl>
                                          <p:spTgt spid="32"/>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1" fill="hold" nodeType="clickEffect">
                                  <p:stCondLst>
                                    <p:cond delay="0"/>
                                  </p:stCondLst>
                                  <p:childTnLst>
                                    <p:set>
                                      <p:cBhvr>
                                        <p:cTn id="65" dur="1" fill="hold">
                                          <p:stCondLst>
                                            <p:cond delay="0"/>
                                          </p:stCondLst>
                                        </p:cTn>
                                        <p:tgtEl>
                                          <p:spTgt spid="49"/>
                                        </p:tgtEl>
                                        <p:attrNameLst>
                                          <p:attrName>style.visibility</p:attrName>
                                        </p:attrNameLst>
                                      </p:cBhvr>
                                      <p:to>
                                        <p:strVal val="visible"/>
                                      </p:to>
                                    </p:set>
                                    <p:animEffect transition="in" filter="wipe(up)">
                                      <p:cBhvr>
                                        <p:cTn id="66" dur="500"/>
                                        <p:tgtEl>
                                          <p:spTgt spid="49"/>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4" fill="hold" nodeType="clickEffect">
                                  <p:stCondLst>
                                    <p:cond delay="0"/>
                                  </p:stCondLst>
                                  <p:childTnLst>
                                    <p:set>
                                      <p:cBhvr>
                                        <p:cTn id="70" dur="1" fill="hold">
                                          <p:stCondLst>
                                            <p:cond delay="0"/>
                                          </p:stCondLst>
                                        </p:cTn>
                                        <p:tgtEl>
                                          <p:spTgt spid="23"/>
                                        </p:tgtEl>
                                        <p:attrNameLst>
                                          <p:attrName>style.visibility</p:attrName>
                                        </p:attrNameLst>
                                      </p:cBhvr>
                                      <p:to>
                                        <p:strVal val="visible"/>
                                      </p:to>
                                    </p:set>
                                    <p:animEffect transition="in" filter="wipe(down)">
                                      <p:cBhvr>
                                        <p:cTn id="7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animBg="1"/>
      <p:bldP spid="30" grpId="0" animBg="1"/>
      <p:bldP spid="31" grpId="0" animBg="1"/>
      <p:bldP spid="32" grpId="0" animBg="1"/>
      <p:bldP spid="3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sz="3200" dirty="0" smtClean="0">
                <a:solidFill>
                  <a:srgbClr val="000000"/>
                </a:solidFill>
                <a:effectLst/>
                <a:latin typeface="Times New Roman" pitchFamily="18" charset="0"/>
                <a:cs typeface="Times New Roman" pitchFamily="18" charset="0"/>
              </a:rPr>
              <a:t>Criterio ecológico. Turno o rotación ecológica </a:t>
            </a:r>
            <a:endParaRPr lang="es-ES" sz="3200" dirty="0"/>
          </a:p>
        </p:txBody>
      </p:sp>
      <p:sp>
        <p:nvSpPr>
          <p:cNvPr id="3" name="2 Marcador de contenido"/>
          <p:cNvSpPr>
            <a:spLocks noGrp="1"/>
          </p:cNvSpPr>
          <p:nvPr>
            <p:ph idx="1"/>
          </p:nvPr>
        </p:nvSpPr>
        <p:spPr>
          <a:xfrm>
            <a:off x="457200" y="1981200"/>
            <a:ext cx="8229600" cy="3536032"/>
          </a:xfrm>
        </p:spPr>
        <p:txBody>
          <a:bodyPr/>
          <a:lstStyle/>
          <a:p>
            <a:pPr algn="just">
              <a:buNone/>
            </a:pPr>
            <a:r>
              <a:rPr lang="es-ES" sz="2000" dirty="0" smtClean="0">
                <a:solidFill>
                  <a:srgbClr val="000000"/>
                </a:solidFill>
                <a:effectLst/>
                <a:latin typeface="Times New Roman" pitchFamily="18" charset="0"/>
                <a:cs typeface="Times New Roman" pitchFamily="18" charset="0"/>
              </a:rPr>
              <a:t>	Como  se mencionó, la determinación de esta rotación podría realizarse mediante la utilización de modelos de simulación (Modelos basados en procesos) que tengan la capacidad de incluir los parámetros de los ciclos de nutrientes y C. Esto permitiría predecir el impacto de la silvicultura en el capital de nutrientes con diferentes niveles de cosecha y distintos turnos.   </a:t>
            </a:r>
          </a:p>
          <a:p>
            <a:endParaRPr lang="es-AR" sz="2000" dirty="0" smtClean="0">
              <a:solidFill>
                <a:srgbClr val="000000"/>
              </a:solidFill>
              <a:effectLst/>
              <a:latin typeface="Times New Roman" pitchFamily="18" charset="0"/>
              <a:cs typeface="Times New Roman" pitchFamily="18" charset="0"/>
            </a:endParaRPr>
          </a:p>
          <a:p>
            <a:pPr algn="just">
              <a:buNone/>
            </a:pPr>
            <a:r>
              <a:rPr lang="es-ES" sz="2000" dirty="0" smtClean="0">
                <a:solidFill>
                  <a:srgbClr val="000000"/>
                </a:solidFill>
                <a:effectLst/>
                <a:latin typeface="Times New Roman" pitchFamily="18" charset="0"/>
                <a:cs typeface="Times New Roman" pitchFamily="18" charset="0"/>
              </a:rPr>
              <a:t>	Es esperable, que los turnos determinados en base a este criterio sean mayores, mas prolongados que con la aplicación de cualquier de los restantes criterios. La silvicultura debe tener en cuenta este concepto y disminuir los impactos negativos que retrasan  la recuperación de la condición del sitio. </a:t>
            </a:r>
          </a:p>
          <a:p>
            <a:endParaRPr lang="es-ES" sz="2000" dirty="0" smtClean="0">
              <a:solidFill>
                <a:srgbClr val="000000"/>
              </a:solidFill>
              <a:effectLst/>
              <a:latin typeface="Times New Roman" pitchFamily="18" charset="0"/>
              <a:cs typeface="Times New Roman" pitchFamily="18" charset="0"/>
            </a:endParaRPr>
          </a:p>
          <a:p>
            <a:pPr>
              <a:buNone/>
            </a:pPr>
            <a:endParaRPr lang="es-ES" sz="2000" dirty="0">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sz="2800" dirty="0" smtClean="0">
                <a:solidFill>
                  <a:srgbClr val="000000"/>
                </a:solidFill>
                <a:effectLst/>
                <a:latin typeface="Times New Roman" pitchFamily="18" charset="0"/>
                <a:cs typeface="Times New Roman" pitchFamily="18" charset="0"/>
              </a:rPr>
              <a:t>Expresión de </a:t>
            </a:r>
            <a:r>
              <a:rPr lang="es-AR" sz="2800" dirty="0" err="1" smtClean="0">
                <a:solidFill>
                  <a:srgbClr val="000000"/>
                </a:solidFill>
                <a:effectLst/>
                <a:latin typeface="Times New Roman" pitchFamily="18" charset="0"/>
                <a:cs typeface="Times New Roman" pitchFamily="18" charset="0"/>
              </a:rPr>
              <a:t>Pressler</a:t>
            </a:r>
            <a:r>
              <a:rPr lang="es-AR" sz="2800" dirty="0" smtClean="0">
                <a:solidFill>
                  <a:srgbClr val="000000"/>
                </a:solidFill>
                <a:effectLst/>
                <a:latin typeface="Times New Roman" pitchFamily="18" charset="0"/>
                <a:cs typeface="Times New Roman" pitchFamily="18" charset="0"/>
              </a:rPr>
              <a:t> del crecimiento relativo</a:t>
            </a:r>
            <a:endParaRPr lang="es-ES" sz="2800" dirty="0">
              <a:solidFill>
                <a:srgbClr val="000000"/>
              </a:solidFill>
              <a:effectLst/>
              <a:latin typeface="Times New Roman" pitchFamily="18" charset="0"/>
              <a:cs typeface="Times New Roman" pitchFamily="18" charset="0"/>
            </a:endParaRPr>
          </a:p>
        </p:txBody>
      </p:sp>
      <p:pic>
        <p:nvPicPr>
          <p:cNvPr id="51202" name="Picture 2" descr="image007"/>
          <p:cNvPicPr>
            <a:picLocks noChangeAspect="1" noChangeArrowheads="1"/>
          </p:cNvPicPr>
          <p:nvPr/>
        </p:nvPicPr>
        <p:blipFill>
          <a:blip r:embed="rId2" cstate="print"/>
          <a:srcRect/>
          <a:stretch>
            <a:fillRect/>
          </a:stretch>
        </p:blipFill>
        <p:spPr bwMode="auto">
          <a:xfrm>
            <a:off x="3419872" y="2492896"/>
            <a:ext cx="2016224" cy="2273681"/>
          </a:xfrm>
          <a:prstGeom prst="rect">
            <a:avLst/>
          </a:prstGeom>
          <a:noFill/>
          <a:ln w="9525">
            <a:noFill/>
            <a:miter lim="800000"/>
            <a:headEnd/>
            <a:tailEnd/>
          </a:ln>
        </p:spPr>
      </p:pic>
      <p:sp>
        <p:nvSpPr>
          <p:cNvPr id="5" name="4 Rectángulo"/>
          <p:cNvSpPr/>
          <p:nvPr/>
        </p:nvSpPr>
        <p:spPr>
          <a:xfrm>
            <a:off x="2987824" y="4869160"/>
            <a:ext cx="3555269" cy="369332"/>
          </a:xfrm>
          <a:prstGeom prst="rect">
            <a:avLst/>
          </a:prstGeom>
        </p:spPr>
        <p:txBody>
          <a:bodyPr wrap="none">
            <a:spAutoFit/>
          </a:bodyPr>
          <a:lstStyle/>
          <a:p>
            <a:r>
              <a:rPr lang="en-US" dirty="0" smtClean="0">
                <a:solidFill>
                  <a:srgbClr val="000000"/>
                </a:solidFill>
              </a:rPr>
              <a:t>Max Robert </a:t>
            </a:r>
            <a:r>
              <a:rPr lang="en-US" dirty="0" err="1" smtClean="0">
                <a:solidFill>
                  <a:srgbClr val="000000"/>
                </a:solidFill>
              </a:rPr>
              <a:t>Pressler</a:t>
            </a:r>
            <a:r>
              <a:rPr lang="en-US" dirty="0" smtClean="0">
                <a:solidFill>
                  <a:srgbClr val="000000"/>
                </a:solidFill>
              </a:rPr>
              <a:t> (1815-1886)</a:t>
            </a:r>
            <a:endParaRPr lang="es-ES" dirty="0">
              <a:solidFill>
                <a:srgbClr val="00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sz="2800" dirty="0" smtClean="0">
                <a:solidFill>
                  <a:srgbClr val="000000"/>
                </a:solidFill>
                <a:effectLst/>
                <a:latin typeface="Times New Roman" pitchFamily="18" charset="0"/>
                <a:cs typeface="Times New Roman" pitchFamily="18" charset="0"/>
              </a:rPr>
              <a:t>Expresión de </a:t>
            </a:r>
            <a:r>
              <a:rPr lang="es-AR" sz="2800" dirty="0" err="1" smtClean="0">
                <a:solidFill>
                  <a:srgbClr val="000000"/>
                </a:solidFill>
                <a:effectLst/>
                <a:latin typeface="Times New Roman" pitchFamily="18" charset="0"/>
                <a:cs typeface="Times New Roman" pitchFamily="18" charset="0"/>
              </a:rPr>
              <a:t>Pressler</a:t>
            </a:r>
            <a:r>
              <a:rPr lang="es-AR" sz="2800" dirty="0" smtClean="0">
                <a:solidFill>
                  <a:srgbClr val="000000"/>
                </a:solidFill>
                <a:effectLst/>
                <a:latin typeface="Times New Roman" pitchFamily="18" charset="0"/>
                <a:cs typeface="Times New Roman" pitchFamily="18" charset="0"/>
              </a:rPr>
              <a:t> del crecimiento relativo</a:t>
            </a:r>
            <a:endParaRPr lang="es-ES" sz="2800" dirty="0">
              <a:solidFill>
                <a:srgbClr val="000000"/>
              </a:solidFill>
              <a:effectLst/>
              <a:latin typeface="Times New Roman" pitchFamily="18" charset="0"/>
              <a:cs typeface="Times New Roman" pitchFamily="18" charset="0"/>
            </a:endParaRPr>
          </a:p>
        </p:txBody>
      </p:sp>
      <p:sp>
        <p:nvSpPr>
          <p:cNvPr id="3" name="2 Marcador de contenido"/>
          <p:cNvSpPr>
            <a:spLocks noGrp="1"/>
          </p:cNvSpPr>
          <p:nvPr>
            <p:ph idx="1"/>
          </p:nvPr>
        </p:nvSpPr>
        <p:spPr>
          <a:xfrm>
            <a:off x="457200" y="1981200"/>
            <a:ext cx="8229600" cy="871736"/>
          </a:xfrm>
        </p:spPr>
        <p:txBody>
          <a:bodyPr/>
          <a:lstStyle/>
          <a:p>
            <a:pPr>
              <a:buNone/>
            </a:pPr>
            <a:r>
              <a:rPr lang="es-AR" sz="1800" dirty="0" smtClean="0">
                <a:solidFill>
                  <a:srgbClr val="000000"/>
                </a:solidFill>
                <a:effectLst/>
                <a:latin typeface="Times New Roman" pitchFamily="18" charset="0"/>
                <a:cs typeface="Times New Roman" pitchFamily="18" charset="0"/>
              </a:rPr>
              <a:t>	La formulación relativa del crecimiento ( tasa de crecimiento en %) expresa el crecimiento de un rodal en función de la existencia o volumen que está generando ese crecimiento:</a:t>
            </a:r>
          </a:p>
          <a:p>
            <a:pPr>
              <a:buNone/>
            </a:pPr>
            <a:endParaRPr lang="es-AR" sz="1800" dirty="0" smtClean="0">
              <a:solidFill>
                <a:srgbClr val="000000"/>
              </a:solidFill>
              <a:effectLst/>
              <a:latin typeface="Times New Roman" pitchFamily="18" charset="0"/>
              <a:cs typeface="Times New Roman" pitchFamily="18" charset="0"/>
            </a:endParaRPr>
          </a:p>
          <a:p>
            <a:pPr>
              <a:buNone/>
            </a:pPr>
            <a:endParaRPr lang="es-AR" sz="1800" dirty="0" smtClean="0">
              <a:solidFill>
                <a:srgbClr val="000000"/>
              </a:solidFill>
              <a:effectLst/>
              <a:latin typeface="Times New Roman" pitchFamily="18" charset="0"/>
              <a:cs typeface="Times New Roman" pitchFamily="18" charset="0"/>
            </a:endParaRPr>
          </a:p>
          <a:p>
            <a:pPr>
              <a:buNone/>
            </a:pPr>
            <a:endParaRPr lang="es-ES" sz="1800" dirty="0" smtClean="0">
              <a:solidFill>
                <a:srgbClr val="000000"/>
              </a:solidFill>
              <a:effectLst/>
              <a:latin typeface="Times New Roman" pitchFamily="18" charset="0"/>
              <a:cs typeface="Times New Roman" pitchFamily="18" charset="0"/>
            </a:endParaRPr>
          </a:p>
          <a:p>
            <a:pPr>
              <a:buNone/>
            </a:pPr>
            <a:endParaRPr lang="es-ES" sz="1800" dirty="0">
              <a:solidFill>
                <a:srgbClr val="000000"/>
              </a:solidFill>
              <a:effectLst/>
              <a:latin typeface="Times New Roman" pitchFamily="18" charset="0"/>
              <a:cs typeface="Times New Roman" pitchFamily="18" charset="0"/>
            </a:endParaRPr>
          </a:p>
        </p:txBody>
      </p:sp>
      <p:pic>
        <p:nvPicPr>
          <p:cNvPr id="49156" name="Picture 4"/>
          <p:cNvPicPr>
            <a:picLocks noChangeAspect="1" noChangeArrowheads="1"/>
          </p:cNvPicPr>
          <p:nvPr/>
        </p:nvPicPr>
        <p:blipFill>
          <a:blip r:embed="rId2" cstate="print"/>
          <a:srcRect/>
          <a:stretch>
            <a:fillRect/>
          </a:stretch>
        </p:blipFill>
        <p:spPr bwMode="auto">
          <a:xfrm>
            <a:off x="1331640" y="3212976"/>
            <a:ext cx="1600200" cy="609600"/>
          </a:xfrm>
          <a:prstGeom prst="rect">
            <a:avLst/>
          </a:prstGeom>
          <a:noFill/>
          <a:ln w="9525">
            <a:noFill/>
            <a:miter lim="800000"/>
            <a:headEnd/>
            <a:tailEnd/>
          </a:ln>
        </p:spPr>
      </p:pic>
      <p:pic>
        <p:nvPicPr>
          <p:cNvPr id="49157" name="Picture 5"/>
          <p:cNvPicPr>
            <a:picLocks noChangeAspect="1" noChangeArrowheads="1"/>
          </p:cNvPicPr>
          <p:nvPr/>
        </p:nvPicPr>
        <p:blipFill>
          <a:blip r:embed="rId3" cstate="print"/>
          <a:srcRect/>
          <a:stretch>
            <a:fillRect/>
          </a:stretch>
        </p:blipFill>
        <p:spPr bwMode="auto">
          <a:xfrm>
            <a:off x="1259632" y="4365104"/>
            <a:ext cx="2457450" cy="647700"/>
          </a:xfrm>
          <a:prstGeom prst="rect">
            <a:avLst/>
          </a:prstGeom>
          <a:noFill/>
          <a:ln w="9525">
            <a:noFill/>
            <a:miter lim="800000"/>
            <a:headEnd/>
            <a:tailEnd/>
          </a:ln>
        </p:spPr>
      </p:pic>
      <p:pic>
        <p:nvPicPr>
          <p:cNvPr id="49158" name="Picture 6"/>
          <p:cNvPicPr>
            <a:picLocks noChangeAspect="1" noChangeArrowheads="1"/>
          </p:cNvPicPr>
          <p:nvPr/>
        </p:nvPicPr>
        <p:blipFill>
          <a:blip r:embed="rId4" cstate="print"/>
          <a:srcRect/>
          <a:stretch>
            <a:fillRect/>
          </a:stretch>
        </p:blipFill>
        <p:spPr bwMode="auto">
          <a:xfrm>
            <a:off x="4716016" y="2924944"/>
            <a:ext cx="2920355" cy="222503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sz="2800" dirty="0" smtClean="0">
                <a:solidFill>
                  <a:srgbClr val="000000"/>
                </a:solidFill>
                <a:effectLst/>
                <a:latin typeface="Times New Roman" pitchFamily="18" charset="0"/>
                <a:cs typeface="Times New Roman" pitchFamily="18" charset="0"/>
              </a:rPr>
              <a:t>Expresión de </a:t>
            </a:r>
            <a:r>
              <a:rPr lang="es-AR" sz="2800" dirty="0" err="1" smtClean="0">
                <a:solidFill>
                  <a:srgbClr val="000000"/>
                </a:solidFill>
                <a:effectLst/>
                <a:latin typeface="Times New Roman" pitchFamily="18" charset="0"/>
                <a:cs typeface="Times New Roman" pitchFamily="18" charset="0"/>
              </a:rPr>
              <a:t>Pressler</a:t>
            </a:r>
            <a:r>
              <a:rPr lang="es-AR" sz="2800" dirty="0" smtClean="0">
                <a:solidFill>
                  <a:srgbClr val="000000"/>
                </a:solidFill>
                <a:effectLst/>
                <a:latin typeface="Times New Roman" pitchFamily="18" charset="0"/>
                <a:cs typeface="Times New Roman" pitchFamily="18" charset="0"/>
              </a:rPr>
              <a:t> del crecimiento relativo</a:t>
            </a:r>
            <a:endParaRPr lang="es-ES" sz="2800" dirty="0">
              <a:effectLst/>
            </a:endParaRPr>
          </a:p>
        </p:txBody>
      </p:sp>
      <p:pic>
        <p:nvPicPr>
          <p:cNvPr id="5" name="4 Imagen"/>
          <p:cNvPicPr/>
          <p:nvPr/>
        </p:nvPicPr>
        <p:blipFill>
          <a:blip r:embed="rId2" cstate="print"/>
          <a:srcRect/>
          <a:stretch>
            <a:fillRect/>
          </a:stretch>
        </p:blipFill>
        <p:spPr bwMode="auto">
          <a:xfrm>
            <a:off x="3059832" y="1844824"/>
            <a:ext cx="3960830" cy="2443985"/>
          </a:xfrm>
          <a:prstGeom prst="rect">
            <a:avLst/>
          </a:prstGeom>
          <a:noFill/>
          <a:ln w="9525">
            <a:noFill/>
            <a:miter lim="800000"/>
            <a:headEnd/>
            <a:tailEnd/>
          </a:ln>
        </p:spPr>
      </p:pic>
      <p:pic>
        <p:nvPicPr>
          <p:cNvPr id="50179" name="Picture 3"/>
          <p:cNvPicPr>
            <a:picLocks noChangeAspect="1" noChangeArrowheads="1"/>
          </p:cNvPicPr>
          <p:nvPr/>
        </p:nvPicPr>
        <p:blipFill>
          <a:blip r:embed="rId3" cstate="print"/>
          <a:srcRect/>
          <a:stretch>
            <a:fillRect/>
          </a:stretch>
        </p:blipFill>
        <p:spPr bwMode="auto">
          <a:xfrm>
            <a:off x="4499992" y="3068960"/>
            <a:ext cx="1114425" cy="400050"/>
          </a:xfrm>
          <a:prstGeom prst="rect">
            <a:avLst/>
          </a:prstGeom>
          <a:noFill/>
          <a:ln w="9525">
            <a:noFill/>
            <a:miter lim="800000"/>
            <a:headEnd/>
            <a:tailEnd/>
          </a:ln>
        </p:spPr>
      </p:pic>
      <p:pic>
        <p:nvPicPr>
          <p:cNvPr id="50180" name="Picture 4"/>
          <p:cNvPicPr>
            <a:picLocks noChangeAspect="1" noChangeArrowheads="1"/>
          </p:cNvPicPr>
          <p:nvPr/>
        </p:nvPicPr>
        <p:blipFill>
          <a:blip r:embed="rId4" cstate="print"/>
          <a:srcRect/>
          <a:stretch>
            <a:fillRect/>
          </a:stretch>
        </p:blipFill>
        <p:spPr bwMode="auto">
          <a:xfrm>
            <a:off x="5436096" y="1916832"/>
            <a:ext cx="1200150" cy="714375"/>
          </a:xfrm>
          <a:prstGeom prst="rect">
            <a:avLst/>
          </a:prstGeom>
          <a:noFill/>
          <a:ln w="9525">
            <a:noFill/>
            <a:miter lim="800000"/>
            <a:headEnd/>
            <a:tailEnd/>
          </a:ln>
        </p:spPr>
      </p:pic>
      <p:pic>
        <p:nvPicPr>
          <p:cNvPr id="50181" name="Picture 5"/>
          <p:cNvPicPr>
            <a:picLocks noChangeAspect="1" noChangeArrowheads="1"/>
          </p:cNvPicPr>
          <p:nvPr/>
        </p:nvPicPr>
        <p:blipFill>
          <a:blip r:embed="rId4" cstate="print"/>
          <a:srcRect/>
          <a:stretch>
            <a:fillRect/>
          </a:stretch>
        </p:blipFill>
        <p:spPr bwMode="auto">
          <a:xfrm>
            <a:off x="395536" y="3645024"/>
            <a:ext cx="1200150" cy="714375"/>
          </a:xfrm>
          <a:prstGeom prst="rect">
            <a:avLst/>
          </a:prstGeom>
          <a:noFill/>
          <a:ln w="9525">
            <a:noFill/>
            <a:miter lim="800000"/>
            <a:headEnd/>
            <a:tailEnd/>
          </a:ln>
        </p:spPr>
      </p:pic>
      <p:pic>
        <p:nvPicPr>
          <p:cNvPr id="50182" name="Picture 6"/>
          <p:cNvPicPr>
            <a:picLocks noChangeAspect="1" noChangeArrowheads="1"/>
          </p:cNvPicPr>
          <p:nvPr/>
        </p:nvPicPr>
        <p:blipFill>
          <a:blip r:embed="rId5" cstate="print"/>
          <a:srcRect/>
          <a:stretch>
            <a:fillRect/>
          </a:stretch>
        </p:blipFill>
        <p:spPr bwMode="auto">
          <a:xfrm>
            <a:off x="251520" y="5013176"/>
            <a:ext cx="1666875" cy="619125"/>
          </a:xfrm>
          <a:prstGeom prst="rect">
            <a:avLst/>
          </a:prstGeom>
          <a:noFill/>
          <a:ln w="9525">
            <a:noFill/>
            <a:miter lim="800000"/>
            <a:headEnd/>
            <a:tailEnd/>
          </a:ln>
        </p:spPr>
      </p:pic>
      <p:pic>
        <p:nvPicPr>
          <p:cNvPr id="50183" name="Picture 7"/>
          <p:cNvPicPr>
            <a:picLocks noChangeAspect="1" noChangeArrowheads="1"/>
          </p:cNvPicPr>
          <p:nvPr/>
        </p:nvPicPr>
        <p:blipFill>
          <a:blip r:embed="rId6" cstate="print"/>
          <a:srcRect/>
          <a:stretch>
            <a:fillRect/>
          </a:stretch>
        </p:blipFill>
        <p:spPr bwMode="auto">
          <a:xfrm>
            <a:off x="2556520" y="4941168"/>
            <a:ext cx="1295400" cy="733425"/>
          </a:xfrm>
          <a:prstGeom prst="rect">
            <a:avLst/>
          </a:prstGeom>
          <a:noFill/>
          <a:ln w="9525">
            <a:noFill/>
            <a:miter lim="800000"/>
            <a:headEnd/>
            <a:tailEnd/>
          </a:ln>
        </p:spPr>
      </p:pic>
      <p:pic>
        <p:nvPicPr>
          <p:cNvPr id="50184" name="Picture 8"/>
          <p:cNvPicPr>
            <a:picLocks noChangeAspect="1" noChangeArrowheads="1"/>
          </p:cNvPicPr>
          <p:nvPr/>
        </p:nvPicPr>
        <p:blipFill>
          <a:blip r:embed="rId7" cstate="print"/>
          <a:srcRect/>
          <a:stretch>
            <a:fillRect/>
          </a:stretch>
        </p:blipFill>
        <p:spPr bwMode="auto">
          <a:xfrm>
            <a:off x="4499992" y="4941168"/>
            <a:ext cx="1733550" cy="685800"/>
          </a:xfrm>
          <a:prstGeom prst="rect">
            <a:avLst/>
          </a:prstGeom>
          <a:noFill/>
          <a:ln w="9525">
            <a:noFill/>
            <a:miter lim="800000"/>
            <a:headEnd/>
            <a:tailEnd/>
          </a:ln>
        </p:spPr>
      </p:pic>
      <p:pic>
        <p:nvPicPr>
          <p:cNvPr id="50185" name="Picture 9"/>
          <p:cNvPicPr>
            <a:picLocks noChangeAspect="1" noChangeArrowheads="1"/>
          </p:cNvPicPr>
          <p:nvPr/>
        </p:nvPicPr>
        <p:blipFill>
          <a:blip r:embed="rId8" cstate="print"/>
          <a:srcRect/>
          <a:stretch>
            <a:fillRect/>
          </a:stretch>
        </p:blipFill>
        <p:spPr bwMode="auto">
          <a:xfrm>
            <a:off x="7020272" y="4941168"/>
            <a:ext cx="1933575" cy="685800"/>
          </a:xfrm>
          <a:prstGeom prst="rect">
            <a:avLst/>
          </a:prstGeom>
          <a:noFill/>
          <a:ln w="9525">
            <a:noFill/>
            <a:miter lim="800000"/>
            <a:headEnd/>
            <a:tailEnd/>
          </a:ln>
        </p:spPr>
      </p:pic>
      <p:pic>
        <p:nvPicPr>
          <p:cNvPr id="50186" name="Picture 10"/>
          <p:cNvPicPr>
            <a:picLocks noChangeAspect="1" noChangeArrowheads="1"/>
          </p:cNvPicPr>
          <p:nvPr/>
        </p:nvPicPr>
        <p:blipFill>
          <a:blip r:embed="rId9" cstate="print"/>
          <a:srcRect/>
          <a:stretch>
            <a:fillRect/>
          </a:stretch>
        </p:blipFill>
        <p:spPr bwMode="auto">
          <a:xfrm>
            <a:off x="3419872" y="5877272"/>
            <a:ext cx="1638300" cy="771525"/>
          </a:xfrm>
          <a:prstGeom prst="rect">
            <a:avLst/>
          </a:prstGeom>
          <a:noFill/>
          <a:ln w="9525">
            <a:noFill/>
            <a:miter lim="800000"/>
            <a:headEnd/>
            <a:tailEnd/>
          </a:ln>
        </p:spPr>
      </p:pic>
      <p:sp>
        <p:nvSpPr>
          <p:cNvPr id="14" name="13 Flecha derecha"/>
          <p:cNvSpPr/>
          <p:nvPr/>
        </p:nvSpPr>
        <p:spPr>
          <a:xfrm>
            <a:off x="2051720" y="5229200"/>
            <a:ext cx="432048" cy="216024"/>
          </a:xfrm>
          <a:prstGeom prst="rightArrow">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5" name="14 Flecha derecha"/>
          <p:cNvSpPr/>
          <p:nvPr/>
        </p:nvSpPr>
        <p:spPr>
          <a:xfrm>
            <a:off x="3995936" y="5229200"/>
            <a:ext cx="432048" cy="216024"/>
          </a:xfrm>
          <a:prstGeom prst="rightArrow">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6" name="15 Flecha derecha"/>
          <p:cNvSpPr/>
          <p:nvPr/>
        </p:nvSpPr>
        <p:spPr>
          <a:xfrm>
            <a:off x="6372200" y="5229200"/>
            <a:ext cx="432048" cy="216024"/>
          </a:xfrm>
          <a:prstGeom prst="rightArrow">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7" name="16 Flecha derecha"/>
          <p:cNvSpPr/>
          <p:nvPr/>
        </p:nvSpPr>
        <p:spPr>
          <a:xfrm>
            <a:off x="2699792" y="6165304"/>
            <a:ext cx="432048" cy="216024"/>
          </a:xfrm>
          <a:prstGeom prst="rightArrow">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50181"/>
                                        </p:tgtEl>
                                        <p:attrNameLst>
                                          <p:attrName>style.visibility</p:attrName>
                                        </p:attrNameLst>
                                      </p:cBhvr>
                                      <p:to>
                                        <p:strVal val="visible"/>
                                      </p:to>
                                    </p:set>
                                    <p:animEffect transition="in" filter="dissolve">
                                      <p:cBhvr>
                                        <p:cTn id="7" dur="500"/>
                                        <p:tgtEl>
                                          <p:spTgt spid="5018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0182"/>
                                        </p:tgtEl>
                                        <p:attrNameLst>
                                          <p:attrName>style.visibility</p:attrName>
                                        </p:attrNameLst>
                                      </p:cBhvr>
                                      <p:to>
                                        <p:strVal val="visible"/>
                                      </p:to>
                                    </p:set>
                                    <p:animEffect transition="in" filter="dissolve">
                                      <p:cBhvr>
                                        <p:cTn id="12" dur="500"/>
                                        <p:tgtEl>
                                          <p:spTgt spid="5018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dissolv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50183"/>
                                        </p:tgtEl>
                                        <p:attrNameLst>
                                          <p:attrName>style.visibility</p:attrName>
                                        </p:attrNameLst>
                                      </p:cBhvr>
                                      <p:to>
                                        <p:strVal val="visible"/>
                                      </p:to>
                                    </p:set>
                                    <p:animEffect transition="in" filter="dissolve">
                                      <p:cBhvr>
                                        <p:cTn id="22" dur="500"/>
                                        <p:tgtEl>
                                          <p:spTgt spid="50183"/>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dissolve">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nodeType="clickEffect">
                                  <p:stCondLst>
                                    <p:cond delay="0"/>
                                  </p:stCondLst>
                                  <p:childTnLst>
                                    <p:set>
                                      <p:cBhvr>
                                        <p:cTn id="31" dur="1" fill="hold">
                                          <p:stCondLst>
                                            <p:cond delay="0"/>
                                          </p:stCondLst>
                                        </p:cTn>
                                        <p:tgtEl>
                                          <p:spTgt spid="50184"/>
                                        </p:tgtEl>
                                        <p:attrNameLst>
                                          <p:attrName>style.visibility</p:attrName>
                                        </p:attrNameLst>
                                      </p:cBhvr>
                                      <p:to>
                                        <p:strVal val="visible"/>
                                      </p:to>
                                    </p:set>
                                    <p:animEffect transition="in" filter="dissolve">
                                      <p:cBhvr>
                                        <p:cTn id="32" dur="500"/>
                                        <p:tgtEl>
                                          <p:spTgt spid="50184"/>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dissolve">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50185"/>
                                        </p:tgtEl>
                                        <p:attrNameLst>
                                          <p:attrName>style.visibility</p:attrName>
                                        </p:attrNameLst>
                                      </p:cBhvr>
                                      <p:to>
                                        <p:strVal val="visible"/>
                                      </p:to>
                                    </p:set>
                                    <p:animEffect transition="in" filter="dissolve">
                                      <p:cBhvr>
                                        <p:cTn id="42" dur="500"/>
                                        <p:tgtEl>
                                          <p:spTgt spid="50185"/>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dissolve">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50186"/>
                                        </p:tgtEl>
                                        <p:attrNameLst>
                                          <p:attrName>style.visibility</p:attrName>
                                        </p:attrNameLst>
                                      </p:cBhvr>
                                      <p:to>
                                        <p:strVal val="visible"/>
                                      </p:to>
                                    </p:set>
                                    <p:animEffect transition="in" filter="dissolve">
                                      <p:cBhvr>
                                        <p:cTn id="52" dur="500"/>
                                        <p:tgtEl>
                                          <p:spTgt spid="501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sz="2800" dirty="0" smtClean="0">
                <a:solidFill>
                  <a:srgbClr val="000000"/>
                </a:solidFill>
                <a:effectLst/>
                <a:latin typeface="Times New Roman" pitchFamily="18" charset="0"/>
                <a:cs typeface="Times New Roman" pitchFamily="18" charset="0"/>
              </a:rPr>
              <a:t>Expresión de </a:t>
            </a:r>
            <a:r>
              <a:rPr lang="es-AR" sz="2800" dirty="0" err="1" smtClean="0">
                <a:solidFill>
                  <a:srgbClr val="000000"/>
                </a:solidFill>
                <a:effectLst/>
                <a:latin typeface="Times New Roman" pitchFamily="18" charset="0"/>
                <a:cs typeface="Times New Roman" pitchFamily="18" charset="0"/>
              </a:rPr>
              <a:t>Pressler</a:t>
            </a:r>
            <a:r>
              <a:rPr lang="es-AR" sz="2800" dirty="0" smtClean="0">
                <a:solidFill>
                  <a:srgbClr val="000000"/>
                </a:solidFill>
                <a:effectLst/>
                <a:latin typeface="Times New Roman" pitchFamily="18" charset="0"/>
                <a:cs typeface="Times New Roman" pitchFamily="18" charset="0"/>
              </a:rPr>
              <a:t> del crecimiento relativo</a:t>
            </a:r>
            <a:endParaRPr lang="es-ES" sz="2800" dirty="0"/>
          </a:p>
        </p:txBody>
      </p:sp>
      <p:pic>
        <p:nvPicPr>
          <p:cNvPr id="49154" name="Picture 2"/>
          <p:cNvPicPr>
            <a:picLocks noGrp="1" noChangeAspect="1" noChangeArrowheads="1"/>
          </p:cNvPicPr>
          <p:nvPr>
            <p:ph idx="1"/>
          </p:nvPr>
        </p:nvPicPr>
        <p:blipFill>
          <a:blip r:embed="rId2" cstate="print"/>
          <a:srcRect/>
          <a:stretch>
            <a:fillRect/>
          </a:stretch>
        </p:blipFill>
        <p:spPr bwMode="auto">
          <a:xfrm>
            <a:off x="3563888" y="2348880"/>
            <a:ext cx="5200650" cy="3314700"/>
          </a:xfrm>
          <a:prstGeom prst="rect">
            <a:avLst/>
          </a:prstGeom>
          <a:noFill/>
          <a:ln w="9525">
            <a:noFill/>
            <a:miter lim="800000"/>
            <a:headEnd/>
            <a:tailEnd/>
          </a:ln>
        </p:spPr>
      </p:pic>
      <p:pic>
        <p:nvPicPr>
          <p:cNvPr id="49156" name="Picture 4"/>
          <p:cNvPicPr>
            <a:picLocks noChangeAspect="1" noChangeArrowheads="1"/>
          </p:cNvPicPr>
          <p:nvPr/>
        </p:nvPicPr>
        <p:blipFill>
          <a:blip r:embed="rId3" cstate="print"/>
          <a:srcRect/>
          <a:stretch>
            <a:fillRect/>
          </a:stretch>
        </p:blipFill>
        <p:spPr bwMode="auto">
          <a:xfrm>
            <a:off x="179512" y="1988840"/>
            <a:ext cx="2809875" cy="3981450"/>
          </a:xfrm>
          <a:prstGeom prst="rect">
            <a:avLst/>
          </a:prstGeom>
          <a:noFill/>
          <a:ln w="9525">
            <a:noFill/>
            <a:miter lim="800000"/>
            <a:headEnd/>
            <a:tailEnd/>
          </a:ln>
        </p:spPr>
      </p:pic>
      <p:sp>
        <p:nvSpPr>
          <p:cNvPr id="7" name="6 CuadroTexto"/>
          <p:cNvSpPr txBox="1"/>
          <p:nvPr/>
        </p:nvSpPr>
        <p:spPr>
          <a:xfrm>
            <a:off x="5652120" y="4653136"/>
            <a:ext cx="2520280" cy="738664"/>
          </a:xfrm>
          <a:prstGeom prst="rect">
            <a:avLst/>
          </a:prstGeom>
          <a:noFill/>
        </p:spPr>
        <p:txBody>
          <a:bodyPr wrap="square" rtlCol="0">
            <a:spAutoFit/>
          </a:bodyPr>
          <a:lstStyle/>
          <a:p>
            <a:r>
              <a:rPr lang="es-AR" sz="1050" dirty="0" smtClean="0">
                <a:solidFill>
                  <a:schemeClr val="bg1">
                    <a:lumMod val="50000"/>
                  </a:schemeClr>
                </a:solidFill>
                <a:latin typeface="Times New Roman" pitchFamily="18" charset="0"/>
                <a:cs typeface="Times New Roman" pitchFamily="18" charset="0"/>
              </a:rPr>
              <a:t>Turno (MPC): 11 años</a:t>
            </a:r>
          </a:p>
          <a:p>
            <a:endParaRPr lang="es-AR" sz="1050" dirty="0" smtClean="0">
              <a:solidFill>
                <a:schemeClr val="bg1">
                  <a:lumMod val="50000"/>
                </a:schemeClr>
              </a:solidFill>
              <a:latin typeface="Times New Roman" pitchFamily="18" charset="0"/>
              <a:cs typeface="Times New Roman" pitchFamily="18" charset="0"/>
            </a:endParaRPr>
          </a:p>
          <a:p>
            <a:endParaRPr lang="es-AR" sz="1050" dirty="0" smtClean="0">
              <a:solidFill>
                <a:schemeClr val="bg1">
                  <a:lumMod val="50000"/>
                </a:schemeClr>
              </a:solidFill>
              <a:latin typeface="Times New Roman" pitchFamily="18" charset="0"/>
              <a:cs typeface="Times New Roman" pitchFamily="18" charset="0"/>
            </a:endParaRPr>
          </a:p>
          <a:p>
            <a:endParaRPr lang="es-ES" sz="1050" dirty="0">
              <a:solidFill>
                <a:schemeClr val="bg1">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sz="2800" dirty="0" smtClean="0">
                <a:solidFill>
                  <a:schemeClr val="bg1">
                    <a:lumMod val="50000"/>
                  </a:schemeClr>
                </a:solidFill>
                <a:effectLst/>
                <a:latin typeface="Times New Roman" pitchFamily="18" charset="0"/>
                <a:cs typeface="Times New Roman" pitchFamily="18" charset="0"/>
              </a:rPr>
              <a:t>Actividad práctica</a:t>
            </a:r>
            <a:endParaRPr lang="es-ES" sz="2800" dirty="0">
              <a:solidFill>
                <a:schemeClr val="bg1">
                  <a:lumMod val="50000"/>
                </a:schemeClr>
              </a:solidFill>
              <a:effectLst/>
              <a:latin typeface="Times New Roman" pitchFamily="18" charset="0"/>
              <a:cs typeface="Times New Roman" pitchFamily="18" charset="0"/>
            </a:endParaRPr>
          </a:p>
        </p:txBody>
      </p:sp>
      <p:pic>
        <p:nvPicPr>
          <p:cNvPr id="51203" name="Picture 3"/>
          <p:cNvPicPr>
            <a:picLocks noGrp="1" noChangeAspect="1" noChangeArrowheads="1"/>
          </p:cNvPicPr>
          <p:nvPr>
            <p:ph idx="1"/>
          </p:nvPr>
        </p:nvPicPr>
        <p:blipFill>
          <a:blip r:embed="rId2" cstate="print"/>
          <a:srcRect/>
          <a:stretch>
            <a:fillRect/>
          </a:stretch>
        </p:blipFill>
        <p:spPr bwMode="auto">
          <a:xfrm>
            <a:off x="457200" y="2170776"/>
            <a:ext cx="8229600" cy="373564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63874" name="Rectangle 2"/>
          <p:cNvSpPr>
            <a:spLocks noGrp="1" noChangeArrowheads="1"/>
          </p:cNvSpPr>
          <p:nvPr>
            <p:ph type="body" idx="1"/>
          </p:nvPr>
        </p:nvSpPr>
        <p:spPr>
          <a:xfrm>
            <a:off x="107950" y="1125538"/>
            <a:ext cx="8712200" cy="5327650"/>
          </a:xfrm>
        </p:spPr>
        <p:txBody>
          <a:bodyPr/>
          <a:lstStyle/>
          <a:p>
            <a:pPr algn="just" eaLnBrk="1" hangingPunct="1">
              <a:lnSpc>
                <a:spcPct val="80000"/>
              </a:lnSpc>
              <a:buFont typeface="Wingdings" pitchFamily="2" charset="2"/>
              <a:buNone/>
              <a:defRPr/>
            </a:pPr>
            <a:endParaRPr lang="es-ES" sz="1600" dirty="0" smtClean="0"/>
          </a:p>
          <a:p>
            <a:pPr algn="just" eaLnBrk="1" hangingPunct="1">
              <a:lnSpc>
                <a:spcPct val="80000"/>
              </a:lnSpc>
              <a:buFont typeface="Wingdings" pitchFamily="2" charset="2"/>
              <a:buNone/>
              <a:defRPr/>
            </a:pPr>
            <a:r>
              <a:rPr lang="es-ES" sz="1600" dirty="0" smtClean="0"/>
              <a:t>  </a:t>
            </a:r>
            <a:r>
              <a:rPr lang="es-ES" sz="2000" dirty="0" smtClean="0">
                <a:solidFill>
                  <a:schemeClr val="bg2">
                    <a:lumMod val="50000"/>
                  </a:schemeClr>
                </a:solidFill>
                <a:effectLst/>
                <a:latin typeface="Times New Roman" pitchFamily="18" charset="0"/>
                <a:cs typeface="Times New Roman" pitchFamily="18" charset="0"/>
              </a:rPr>
              <a:t>Davis, L.S. &amp; K. N. Johnson. 1986. </a:t>
            </a:r>
            <a:r>
              <a:rPr lang="es-ES" sz="2000" dirty="0" err="1" smtClean="0">
                <a:solidFill>
                  <a:schemeClr val="bg2">
                    <a:lumMod val="50000"/>
                  </a:schemeClr>
                </a:solidFill>
                <a:effectLst/>
                <a:latin typeface="Times New Roman" pitchFamily="18" charset="0"/>
                <a:cs typeface="Times New Roman" pitchFamily="18" charset="0"/>
              </a:rPr>
              <a:t>Forest</a:t>
            </a:r>
            <a:r>
              <a:rPr lang="es-ES" sz="2000" dirty="0" smtClean="0">
                <a:solidFill>
                  <a:schemeClr val="bg2">
                    <a:lumMod val="50000"/>
                  </a:schemeClr>
                </a:solidFill>
                <a:effectLst/>
                <a:latin typeface="Times New Roman" pitchFamily="18" charset="0"/>
                <a:cs typeface="Times New Roman" pitchFamily="18" charset="0"/>
              </a:rPr>
              <a:t> Management </a:t>
            </a:r>
            <a:r>
              <a:rPr lang="es-ES" sz="2000" dirty="0" err="1" smtClean="0">
                <a:solidFill>
                  <a:schemeClr val="bg2">
                    <a:lumMod val="50000"/>
                  </a:schemeClr>
                </a:solidFill>
                <a:effectLst/>
                <a:latin typeface="Times New Roman" pitchFamily="18" charset="0"/>
                <a:cs typeface="Times New Roman" pitchFamily="18" charset="0"/>
              </a:rPr>
              <a:t>Third</a:t>
            </a:r>
            <a:r>
              <a:rPr lang="es-ES" sz="2000" dirty="0" smtClean="0">
                <a:solidFill>
                  <a:schemeClr val="bg2">
                    <a:lumMod val="50000"/>
                  </a:schemeClr>
                </a:solidFill>
                <a:effectLst/>
                <a:latin typeface="Times New Roman" pitchFamily="18" charset="0"/>
                <a:cs typeface="Times New Roman" pitchFamily="18" charset="0"/>
              </a:rPr>
              <a:t> </a:t>
            </a:r>
            <a:r>
              <a:rPr lang="es-ES" sz="2000" dirty="0" err="1" smtClean="0">
                <a:solidFill>
                  <a:schemeClr val="bg2">
                    <a:lumMod val="50000"/>
                  </a:schemeClr>
                </a:solidFill>
                <a:effectLst/>
                <a:latin typeface="Times New Roman" pitchFamily="18" charset="0"/>
                <a:cs typeface="Times New Roman" pitchFamily="18" charset="0"/>
              </a:rPr>
              <a:t>Edition</a:t>
            </a:r>
            <a:r>
              <a:rPr lang="es-ES" sz="2000" dirty="0" smtClean="0">
                <a:solidFill>
                  <a:schemeClr val="bg2">
                    <a:lumMod val="50000"/>
                  </a:schemeClr>
                </a:solidFill>
                <a:effectLst/>
                <a:latin typeface="Times New Roman" pitchFamily="18" charset="0"/>
                <a:cs typeface="Times New Roman" pitchFamily="18" charset="0"/>
              </a:rPr>
              <a:t>. McGraw-Hill. New York, 798 pp. (Capítulo 13: </a:t>
            </a:r>
            <a:r>
              <a:rPr lang="es-ES" sz="2000" dirty="0" err="1" smtClean="0">
                <a:solidFill>
                  <a:schemeClr val="bg2">
                    <a:lumMod val="50000"/>
                  </a:schemeClr>
                </a:solidFill>
                <a:effectLst/>
                <a:latin typeface="Times New Roman" pitchFamily="18" charset="0"/>
                <a:cs typeface="Times New Roman" pitchFamily="18" charset="0"/>
              </a:rPr>
              <a:t>Tree</a:t>
            </a:r>
            <a:r>
              <a:rPr lang="es-ES" sz="2000" dirty="0" smtClean="0">
                <a:solidFill>
                  <a:schemeClr val="bg2">
                    <a:lumMod val="50000"/>
                  </a:schemeClr>
                </a:solidFill>
                <a:effectLst/>
                <a:latin typeface="Times New Roman" pitchFamily="18" charset="0"/>
                <a:cs typeface="Times New Roman" pitchFamily="18" charset="0"/>
              </a:rPr>
              <a:t> and Stand </a:t>
            </a:r>
            <a:r>
              <a:rPr lang="es-ES" sz="2000" dirty="0" err="1" smtClean="0">
                <a:solidFill>
                  <a:schemeClr val="bg2">
                    <a:lumMod val="50000"/>
                  </a:schemeClr>
                </a:solidFill>
                <a:effectLst/>
                <a:latin typeface="Times New Roman" pitchFamily="18" charset="0"/>
                <a:cs typeface="Times New Roman" pitchFamily="18" charset="0"/>
              </a:rPr>
              <a:t>Decisions</a:t>
            </a:r>
            <a:r>
              <a:rPr lang="es-ES" sz="2000" dirty="0" smtClean="0">
                <a:solidFill>
                  <a:schemeClr val="bg2">
                    <a:lumMod val="50000"/>
                  </a:schemeClr>
                </a:solidFill>
                <a:effectLst/>
                <a:latin typeface="Times New Roman" pitchFamily="18" charset="0"/>
                <a:cs typeface="Times New Roman" pitchFamily="18" charset="0"/>
              </a:rPr>
              <a:t> </a:t>
            </a:r>
            <a:r>
              <a:rPr lang="es-ES" sz="2000" dirty="0" err="1" smtClean="0">
                <a:solidFill>
                  <a:schemeClr val="bg2">
                    <a:lumMod val="50000"/>
                  </a:schemeClr>
                </a:solidFill>
                <a:effectLst/>
                <a:latin typeface="Times New Roman" pitchFamily="18" charset="0"/>
                <a:cs typeface="Times New Roman" pitchFamily="18" charset="0"/>
              </a:rPr>
              <a:t>under</a:t>
            </a:r>
            <a:r>
              <a:rPr lang="es-ES" sz="2000" dirty="0" smtClean="0">
                <a:solidFill>
                  <a:schemeClr val="bg2">
                    <a:lumMod val="50000"/>
                  </a:schemeClr>
                </a:solidFill>
                <a:effectLst/>
                <a:latin typeface="Times New Roman" pitchFamily="18" charset="0"/>
                <a:cs typeface="Times New Roman" pitchFamily="18" charset="0"/>
              </a:rPr>
              <a:t> </a:t>
            </a:r>
            <a:r>
              <a:rPr lang="es-ES" sz="2000" dirty="0" err="1" smtClean="0">
                <a:solidFill>
                  <a:schemeClr val="bg2">
                    <a:lumMod val="50000"/>
                  </a:schemeClr>
                </a:solidFill>
                <a:effectLst/>
                <a:latin typeface="Times New Roman" pitchFamily="18" charset="0"/>
                <a:cs typeface="Times New Roman" pitchFamily="18" charset="0"/>
              </a:rPr>
              <a:t>Financial</a:t>
            </a:r>
            <a:r>
              <a:rPr lang="es-ES" sz="2000" dirty="0" smtClean="0">
                <a:solidFill>
                  <a:schemeClr val="bg2">
                    <a:lumMod val="50000"/>
                  </a:schemeClr>
                </a:solidFill>
                <a:effectLst/>
                <a:latin typeface="Times New Roman" pitchFamily="18" charset="0"/>
                <a:cs typeface="Times New Roman" pitchFamily="18" charset="0"/>
              </a:rPr>
              <a:t> </a:t>
            </a:r>
            <a:r>
              <a:rPr lang="es-ES" sz="2000" dirty="0" err="1" smtClean="0">
                <a:solidFill>
                  <a:schemeClr val="bg2">
                    <a:lumMod val="50000"/>
                  </a:schemeClr>
                </a:solidFill>
                <a:effectLst/>
                <a:latin typeface="Times New Roman" pitchFamily="18" charset="0"/>
                <a:cs typeface="Times New Roman" pitchFamily="18" charset="0"/>
              </a:rPr>
              <a:t>Objectives</a:t>
            </a:r>
            <a:r>
              <a:rPr lang="es-ES" sz="2000" dirty="0" smtClean="0">
                <a:solidFill>
                  <a:schemeClr val="bg2">
                    <a:lumMod val="50000"/>
                  </a:schemeClr>
                </a:solidFill>
                <a:effectLst/>
                <a:latin typeface="Times New Roman" pitchFamily="18" charset="0"/>
                <a:cs typeface="Times New Roman" pitchFamily="18" charset="0"/>
              </a:rPr>
              <a:t>: </a:t>
            </a:r>
            <a:r>
              <a:rPr lang="es-ES" sz="2000" dirty="0" err="1" smtClean="0">
                <a:solidFill>
                  <a:schemeClr val="bg2">
                    <a:lumMod val="50000"/>
                  </a:schemeClr>
                </a:solidFill>
                <a:effectLst/>
                <a:latin typeface="Times New Roman" pitchFamily="18" charset="0"/>
                <a:cs typeface="Times New Roman" pitchFamily="18" charset="0"/>
              </a:rPr>
              <a:t>Even-aged</a:t>
            </a:r>
            <a:r>
              <a:rPr lang="es-ES" sz="2000" dirty="0" smtClean="0">
                <a:solidFill>
                  <a:schemeClr val="bg2">
                    <a:lumMod val="50000"/>
                  </a:schemeClr>
                </a:solidFill>
                <a:effectLst/>
                <a:latin typeface="Times New Roman" pitchFamily="18" charset="0"/>
                <a:cs typeface="Times New Roman" pitchFamily="18" charset="0"/>
              </a:rPr>
              <a:t> </a:t>
            </a:r>
            <a:r>
              <a:rPr lang="es-ES" sz="2000" dirty="0" err="1" smtClean="0">
                <a:solidFill>
                  <a:schemeClr val="bg2">
                    <a:lumMod val="50000"/>
                  </a:schemeClr>
                </a:solidFill>
                <a:effectLst/>
                <a:latin typeface="Times New Roman" pitchFamily="18" charset="0"/>
                <a:cs typeface="Times New Roman" pitchFamily="18" charset="0"/>
              </a:rPr>
              <a:t>management</a:t>
            </a:r>
            <a:r>
              <a:rPr lang="es-ES" sz="2000" dirty="0" smtClean="0">
                <a:solidFill>
                  <a:schemeClr val="bg2">
                    <a:lumMod val="50000"/>
                  </a:schemeClr>
                </a:solidFill>
                <a:effectLst/>
                <a:latin typeface="Times New Roman" pitchFamily="18" charset="0"/>
                <a:cs typeface="Times New Roman" pitchFamily="18" charset="0"/>
              </a:rPr>
              <a:t> </a:t>
            </a:r>
            <a:r>
              <a:rPr lang="es-ES" sz="2000" dirty="0" err="1" smtClean="0">
                <a:solidFill>
                  <a:schemeClr val="bg2">
                    <a:lumMod val="50000"/>
                  </a:schemeClr>
                </a:solidFill>
                <a:effectLst/>
                <a:latin typeface="Times New Roman" pitchFamily="18" charset="0"/>
                <a:cs typeface="Times New Roman" pitchFamily="18" charset="0"/>
              </a:rPr>
              <a:t>rotations</a:t>
            </a:r>
            <a:r>
              <a:rPr lang="es-ES" sz="2000" dirty="0" smtClean="0">
                <a:solidFill>
                  <a:schemeClr val="bg2">
                    <a:lumMod val="50000"/>
                  </a:schemeClr>
                </a:solidFill>
                <a:effectLst/>
                <a:latin typeface="Times New Roman" pitchFamily="18" charset="0"/>
                <a:cs typeface="Times New Roman" pitchFamily="18" charset="0"/>
              </a:rPr>
              <a:t> </a:t>
            </a:r>
            <a:r>
              <a:rPr lang="es-ES" sz="2000" dirty="0" err="1" smtClean="0">
                <a:solidFill>
                  <a:schemeClr val="bg2">
                    <a:lumMod val="50000"/>
                  </a:schemeClr>
                </a:solidFill>
                <a:effectLst/>
                <a:latin typeface="Times New Roman" pitchFamily="18" charset="0"/>
                <a:cs typeface="Times New Roman" pitchFamily="18" charset="0"/>
              </a:rPr>
              <a:t>decisions</a:t>
            </a:r>
            <a:r>
              <a:rPr lang="es-ES" sz="2000" dirty="0" smtClean="0">
                <a:solidFill>
                  <a:schemeClr val="bg2">
                    <a:lumMod val="50000"/>
                  </a:schemeClr>
                </a:solidFill>
                <a:effectLst/>
                <a:latin typeface="Times New Roman" pitchFamily="18" charset="0"/>
                <a:cs typeface="Times New Roman" pitchFamily="18" charset="0"/>
              </a:rPr>
              <a:t>, p 496-507)</a:t>
            </a:r>
          </a:p>
          <a:p>
            <a:pPr algn="just" eaLnBrk="1" hangingPunct="1">
              <a:lnSpc>
                <a:spcPct val="80000"/>
              </a:lnSpc>
              <a:buFont typeface="Wingdings" pitchFamily="2" charset="2"/>
              <a:buNone/>
              <a:defRPr/>
            </a:pPr>
            <a:endParaRPr lang="es-ES" sz="2000" dirty="0" smtClean="0">
              <a:solidFill>
                <a:schemeClr val="bg2">
                  <a:lumMod val="50000"/>
                </a:schemeClr>
              </a:solidFill>
              <a:effectLst/>
              <a:latin typeface="Times New Roman" pitchFamily="18" charset="0"/>
              <a:cs typeface="Times New Roman" pitchFamily="18" charset="0"/>
            </a:endParaRPr>
          </a:p>
          <a:p>
            <a:pPr algn="just" eaLnBrk="1" hangingPunct="1">
              <a:lnSpc>
                <a:spcPct val="80000"/>
              </a:lnSpc>
              <a:buFont typeface="Wingdings" pitchFamily="2" charset="2"/>
              <a:buNone/>
              <a:defRPr/>
            </a:pPr>
            <a:r>
              <a:rPr lang="en-US" sz="2000" dirty="0" err="1" smtClean="0">
                <a:solidFill>
                  <a:schemeClr val="bg2">
                    <a:lumMod val="50000"/>
                  </a:schemeClr>
                </a:solidFill>
                <a:effectLst/>
                <a:latin typeface="Times New Roman" pitchFamily="18" charset="0"/>
                <a:cs typeface="Times New Roman" pitchFamily="18" charset="0"/>
              </a:rPr>
              <a:t>Kimmins</a:t>
            </a:r>
            <a:r>
              <a:rPr lang="en-US" sz="2000" dirty="0" smtClean="0">
                <a:solidFill>
                  <a:schemeClr val="bg2">
                    <a:lumMod val="50000"/>
                  </a:schemeClr>
                </a:solidFill>
                <a:effectLst/>
                <a:latin typeface="Times New Roman" pitchFamily="18" charset="0"/>
                <a:cs typeface="Times New Roman" pitchFamily="18" charset="0"/>
              </a:rPr>
              <a:t>, J.P. 1974. Sustained Yield, timber  mining and the concept of  ecological rotation; British Columbian view. The Forestry Chronicle 50 (1): 27-30. </a:t>
            </a:r>
          </a:p>
          <a:p>
            <a:pPr algn="just" eaLnBrk="1" hangingPunct="1">
              <a:lnSpc>
                <a:spcPct val="80000"/>
              </a:lnSpc>
              <a:buFont typeface="Wingdings" pitchFamily="2" charset="2"/>
              <a:buNone/>
              <a:defRPr/>
            </a:pPr>
            <a:endParaRPr lang="en-US" sz="2000" dirty="0" smtClean="0">
              <a:solidFill>
                <a:schemeClr val="bg2">
                  <a:lumMod val="50000"/>
                </a:schemeClr>
              </a:solidFill>
              <a:effectLst/>
              <a:latin typeface="Times New Roman" pitchFamily="18" charset="0"/>
              <a:cs typeface="Times New Roman" pitchFamily="18" charset="0"/>
            </a:endParaRPr>
          </a:p>
          <a:p>
            <a:pPr eaLnBrk="1" hangingPunct="1">
              <a:lnSpc>
                <a:spcPct val="80000"/>
              </a:lnSpc>
              <a:buFont typeface="Wingdings" pitchFamily="2" charset="2"/>
              <a:buNone/>
              <a:defRPr/>
            </a:pPr>
            <a:r>
              <a:rPr lang="es-ES_tradnl" sz="2000" dirty="0" smtClean="0">
                <a:solidFill>
                  <a:schemeClr val="bg2">
                    <a:lumMod val="50000"/>
                  </a:schemeClr>
                </a:solidFill>
                <a:effectLst/>
                <a:latin typeface="Times New Roman" pitchFamily="18" charset="0"/>
                <a:cs typeface="Times New Roman" pitchFamily="18" charset="0"/>
              </a:rPr>
              <a:t>Smith DM, </a:t>
            </a:r>
            <a:r>
              <a:rPr lang="es-ES_tradnl" sz="2000" dirty="0" err="1" smtClean="0">
                <a:solidFill>
                  <a:schemeClr val="bg2">
                    <a:lumMod val="50000"/>
                  </a:schemeClr>
                </a:solidFill>
                <a:effectLst/>
                <a:latin typeface="Times New Roman" pitchFamily="18" charset="0"/>
                <a:cs typeface="Times New Roman" pitchFamily="18" charset="0"/>
              </a:rPr>
              <a:t>Larson</a:t>
            </a:r>
            <a:r>
              <a:rPr lang="es-ES_tradnl" sz="2000" dirty="0" smtClean="0">
                <a:solidFill>
                  <a:schemeClr val="bg2">
                    <a:lumMod val="50000"/>
                  </a:schemeClr>
                </a:solidFill>
                <a:effectLst/>
                <a:latin typeface="Times New Roman" pitchFamily="18" charset="0"/>
                <a:cs typeface="Times New Roman" pitchFamily="18" charset="0"/>
              </a:rPr>
              <a:t> BC, </a:t>
            </a:r>
            <a:r>
              <a:rPr lang="es-ES_tradnl" sz="2000" dirty="0" err="1" smtClean="0">
                <a:solidFill>
                  <a:schemeClr val="bg2">
                    <a:lumMod val="50000"/>
                  </a:schemeClr>
                </a:solidFill>
                <a:effectLst/>
                <a:latin typeface="Times New Roman" pitchFamily="18" charset="0"/>
                <a:cs typeface="Times New Roman" pitchFamily="18" charset="0"/>
              </a:rPr>
              <a:t>Kelty</a:t>
            </a:r>
            <a:r>
              <a:rPr lang="es-ES_tradnl" sz="2000" dirty="0" smtClean="0">
                <a:solidFill>
                  <a:schemeClr val="bg2">
                    <a:lumMod val="50000"/>
                  </a:schemeClr>
                </a:solidFill>
                <a:effectLst/>
                <a:latin typeface="Times New Roman" pitchFamily="18" charset="0"/>
                <a:cs typeface="Times New Roman" pitchFamily="18" charset="0"/>
              </a:rPr>
              <a:t> MJ, &amp; </a:t>
            </a:r>
            <a:r>
              <a:rPr lang="es-ES_tradnl" sz="2000" dirty="0" err="1" smtClean="0">
                <a:solidFill>
                  <a:schemeClr val="bg2">
                    <a:lumMod val="50000"/>
                  </a:schemeClr>
                </a:solidFill>
                <a:effectLst/>
                <a:latin typeface="Times New Roman" pitchFamily="18" charset="0"/>
                <a:cs typeface="Times New Roman" pitchFamily="18" charset="0"/>
              </a:rPr>
              <a:t>Ashton</a:t>
            </a:r>
            <a:r>
              <a:rPr lang="es-ES_tradnl" sz="2000" dirty="0" smtClean="0">
                <a:solidFill>
                  <a:schemeClr val="bg2">
                    <a:lumMod val="50000"/>
                  </a:schemeClr>
                </a:solidFill>
                <a:effectLst/>
                <a:latin typeface="Times New Roman" pitchFamily="18" charset="0"/>
                <a:cs typeface="Times New Roman" pitchFamily="18" charset="0"/>
              </a:rPr>
              <a:t> PMS. 1997. </a:t>
            </a:r>
            <a:r>
              <a:rPr lang="en-US" sz="2000" dirty="0" smtClean="0">
                <a:solidFill>
                  <a:schemeClr val="bg2">
                    <a:lumMod val="50000"/>
                  </a:schemeClr>
                </a:solidFill>
                <a:effectLst/>
                <a:latin typeface="Times New Roman" pitchFamily="18" charset="0"/>
                <a:cs typeface="Times New Roman" pitchFamily="18" charset="0"/>
              </a:rPr>
              <a:t>The Practice of </a:t>
            </a:r>
            <a:r>
              <a:rPr lang="en-US" sz="2000" dirty="0" err="1" smtClean="0">
                <a:solidFill>
                  <a:schemeClr val="bg2">
                    <a:lumMod val="50000"/>
                  </a:schemeClr>
                </a:solidFill>
                <a:effectLst/>
                <a:latin typeface="Times New Roman" pitchFamily="18" charset="0"/>
                <a:cs typeface="Times New Roman" pitchFamily="18" charset="0"/>
              </a:rPr>
              <a:t>Silviculture</a:t>
            </a:r>
            <a:r>
              <a:rPr lang="en-US" sz="2000" dirty="0" smtClean="0">
                <a:solidFill>
                  <a:schemeClr val="bg2">
                    <a:lumMod val="50000"/>
                  </a:schemeClr>
                </a:solidFill>
                <a:effectLst/>
                <a:latin typeface="Times New Roman" pitchFamily="18" charset="0"/>
                <a:cs typeface="Times New Roman" pitchFamily="18" charset="0"/>
              </a:rPr>
              <a:t>: Applied Ecology, Ninth Edition. John Wiley &amp; Sons, Inc. 537 pp.</a:t>
            </a:r>
          </a:p>
          <a:p>
            <a:pPr algn="just" eaLnBrk="1" hangingPunct="1">
              <a:lnSpc>
                <a:spcPct val="80000"/>
              </a:lnSpc>
              <a:buFont typeface="Wingdings" pitchFamily="2" charset="2"/>
              <a:buNone/>
              <a:defRPr/>
            </a:pPr>
            <a:endParaRPr lang="en-US" sz="2000" dirty="0" smtClean="0">
              <a:solidFill>
                <a:schemeClr val="bg2">
                  <a:lumMod val="50000"/>
                </a:schemeClr>
              </a:solidFill>
              <a:effectLst/>
              <a:latin typeface="Times New Roman" pitchFamily="18" charset="0"/>
              <a:cs typeface="Times New Roman" pitchFamily="18" charset="0"/>
            </a:endParaRPr>
          </a:p>
          <a:p>
            <a:pPr algn="just" eaLnBrk="1" hangingPunct="1">
              <a:lnSpc>
                <a:spcPct val="80000"/>
              </a:lnSpc>
              <a:buFont typeface="Wingdings" pitchFamily="2" charset="2"/>
              <a:buNone/>
              <a:defRPr/>
            </a:pPr>
            <a:r>
              <a:rPr lang="en-US" sz="2000" dirty="0" smtClean="0">
                <a:solidFill>
                  <a:schemeClr val="bg2">
                    <a:lumMod val="50000"/>
                  </a:schemeClr>
                </a:solidFill>
                <a:effectLst/>
                <a:latin typeface="Times New Roman" pitchFamily="18" charset="0"/>
                <a:cs typeface="Times New Roman" pitchFamily="18" charset="0"/>
              </a:rPr>
              <a:t>Wei X, Liu, W, Waterhouse J, and M </a:t>
            </a:r>
            <a:r>
              <a:rPr lang="en-US" sz="2000" dirty="0" err="1" smtClean="0">
                <a:solidFill>
                  <a:schemeClr val="bg2">
                    <a:lumMod val="50000"/>
                  </a:schemeClr>
                </a:solidFill>
                <a:effectLst/>
                <a:latin typeface="Times New Roman" pitchFamily="18" charset="0"/>
                <a:cs typeface="Times New Roman" pitchFamily="18" charset="0"/>
              </a:rPr>
              <a:t>Armleder</a:t>
            </a:r>
            <a:r>
              <a:rPr lang="en-US" sz="2000" dirty="0" smtClean="0">
                <a:solidFill>
                  <a:schemeClr val="bg2">
                    <a:lumMod val="50000"/>
                  </a:schemeClr>
                </a:solidFill>
                <a:effectLst/>
                <a:latin typeface="Times New Roman" pitchFamily="18" charset="0"/>
                <a:cs typeface="Times New Roman" pitchFamily="18" charset="0"/>
              </a:rPr>
              <a:t> 2000. Simulation on impacts of different management strategies on long-term site productivity in </a:t>
            </a:r>
            <a:r>
              <a:rPr lang="en-US" sz="2000" dirty="0" err="1" smtClean="0">
                <a:solidFill>
                  <a:schemeClr val="bg2">
                    <a:lumMod val="50000"/>
                  </a:schemeClr>
                </a:solidFill>
                <a:effectLst/>
                <a:latin typeface="Times New Roman" pitchFamily="18" charset="0"/>
                <a:cs typeface="Times New Roman" pitchFamily="18" charset="0"/>
              </a:rPr>
              <a:t>lodgepole</a:t>
            </a:r>
            <a:r>
              <a:rPr lang="en-US" sz="2000" dirty="0" smtClean="0">
                <a:solidFill>
                  <a:schemeClr val="bg2">
                    <a:lumMod val="50000"/>
                  </a:schemeClr>
                </a:solidFill>
                <a:effectLst/>
                <a:latin typeface="Times New Roman" pitchFamily="18" charset="0"/>
                <a:cs typeface="Times New Roman" pitchFamily="18" charset="0"/>
              </a:rPr>
              <a:t> pine forests of the central interior of British Columbia. For Ecol Manage 133: 217-229</a:t>
            </a:r>
            <a:endParaRPr lang="es-ES" sz="2000" dirty="0" smtClean="0">
              <a:solidFill>
                <a:schemeClr val="bg2">
                  <a:lumMod val="50000"/>
                </a:schemeClr>
              </a:solidFill>
              <a:effectLst/>
              <a:latin typeface="Times New Roman" pitchFamily="18" charset="0"/>
              <a:cs typeface="Times New Roman" pitchFamily="18" charset="0"/>
            </a:endParaRPr>
          </a:p>
          <a:p>
            <a:pPr eaLnBrk="1" hangingPunct="1">
              <a:lnSpc>
                <a:spcPct val="80000"/>
              </a:lnSpc>
              <a:buFont typeface="Wingdings" pitchFamily="2" charset="2"/>
              <a:buNone/>
              <a:defRPr/>
            </a:pPr>
            <a:endParaRPr lang="es-ES" sz="2000" dirty="0" smtClean="0"/>
          </a:p>
        </p:txBody>
      </p:sp>
      <p:sp>
        <p:nvSpPr>
          <p:cNvPr id="19459" name="Rectangle 3"/>
          <p:cNvSpPr>
            <a:spLocks noChangeArrowheads="1"/>
          </p:cNvSpPr>
          <p:nvPr/>
        </p:nvSpPr>
        <p:spPr bwMode="auto">
          <a:xfrm>
            <a:off x="1187450" y="554038"/>
            <a:ext cx="1671638" cy="420687"/>
          </a:xfrm>
          <a:prstGeom prst="rect">
            <a:avLst/>
          </a:prstGeom>
          <a:noFill/>
          <a:ln w="9525">
            <a:noFill/>
            <a:miter lim="800000"/>
            <a:headEnd/>
            <a:tailEnd/>
          </a:ln>
        </p:spPr>
        <p:txBody>
          <a:bodyPr wrap="none">
            <a:spAutoFit/>
          </a:bodyPr>
          <a:lstStyle/>
          <a:p>
            <a:pPr>
              <a:lnSpc>
                <a:spcPct val="90000"/>
              </a:lnSpc>
              <a:spcBef>
                <a:spcPct val="20000"/>
              </a:spcBef>
              <a:buFont typeface="Wingdings" pitchFamily="2" charset="2"/>
              <a:buNone/>
            </a:pPr>
            <a:r>
              <a:rPr lang="es-ES" sz="2400" u="sng" dirty="0">
                <a:solidFill>
                  <a:schemeClr val="bg2">
                    <a:lumMod val="50000"/>
                  </a:schemeClr>
                </a:solidFill>
                <a:latin typeface="Times New Roman" pitchFamily="18" charset="0"/>
                <a:cs typeface="Times New Roman" pitchFamily="18" charset="0"/>
              </a:rPr>
              <a:t>Bibliografía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1763713" y="5157788"/>
            <a:ext cx="1584325" cy="1015663"/>
          </a:xfrm>
          <a:prstGeom prst="rect">
            <a:avLst/>
          </a:prstGeom>
          <a:noFill/>
          <a:ln w="9525">
            <a:noFill/>
            <a:miter lim="800000"/>
            <a:headEnd/>
            <a:tailEnd/>
          </a:ln>
        </p:spPr>
        <p:txBody>
          <a:bodyPr>
            <a:spAutoFit/>
          </a:bodyPr>
          <a:lstStyle/>
          <a:p>
            <a:pPr algn="ctr">
              <a:spcBef>
                <a:spcPct val="50000"/>
              </a:spcBef>
            </a:pPr>
            <a:r>
              <a:rPr lang="es-ES" sz="2000" dirty="0">
                <a:solidFill>
                  <a:schemeClr val="bg2">
                    <a:lumMod val="50000"/>
                  </a:schemeClr>
                </a:solidFill>
              </a:rPr>
              <a:t>En función de </a:t>
            </a:r>
            <a:r>
              <a:rPr lang="es-ES" sz="2000" dirty="0" smtClean="0">
                <a:solidFill>
                  <a:schemeClr val="bg2">
                    <a:lumMod val="50000"/>
                  </a:schemeClr>
                </a:solidFill>
              </a:rPr>
              <a:t>lograr o recuperar</a:t>
            </a:r>
            <a:endParaRPr lang="es-ES" sz="2000" dirty="0">
              <a:solidFill>
                <a:schemeClr val="bg2">
                  <a:lumMod val="50000"/>
                </a:schemeClr>
              </a:solidFill>
            </a:endParaRPr>
          </a:p>
        </p:txBody>
      </p:sp>
      <p:sp>
        <p:nvSpPr>
          <p:cNvPr id="8195" name="Text Box 3"/>
          <p:cNvSpPr txBox="1">
            <a:spLocks noChangeArrowheads="1"/>
          </p:cNvSpPr>
          <p:nvPr/>
        </p:nvSpPr>
        <p:spPr bwMode="auto">
          <a:xfrm>
            <a:off x="4500563" y="4365625"/>
            <a:ext cx="4032250" cy="336550"/>
          </a:xfrm>
          <a:prstGeom prst="rect">
            <a:avLst/>
          </a:prstGeom>
          <a:noFill/>
          <a:ln w="9525">
            <a:noFill/>
            <a:miter lim="800000"/>
            <a:headEnd/>
            <a:tailEnd/>
          </a:ln>
        </p:spPr>
        <p:txBody>
          <a:bodyPr>
            <a:spAutoFit/>
          </a:bodyPr>
          <a:lstStyle/>
          <a:p>
            <a:pPr>
              <a:spcBef>
                <a:spcPct val="50000"/>
              </a:spcBef>
            </a:pPr>
            <a:r>
              <a:rPr lang="es-ES" sz="1600" dirty="0">
                <a:solidFill>
                  <a:schemeClr val="bg2">
                    <a:lumMod val="50000"/>
                  </a:schemeClr>
                </a:solidFill>
              </a:rPr>
              <a:t>Determinada dimensión de productos</a:t>
            </a:r>
          </a:p>
        </p:txBody>
      </p:sp>
      <p:sp>
        <p:nvSpPr>
          <p:cNvPr id="8196" name="Text Box 4"/>
          <p:cNvSpPr txBox="1">
            <a:spLocks noChangeArrowheads="1"/>
          </p:cNvSpPr>
          <p:nvPr/>
        </p:nvSpPr>
        <p:spPr bwMode="auto">
          <a:xfrm>
            <a:off x="4500563" y="4725988"/>
            <a:ext cx="4643437" cy="336550"/>
          </a:xfrm>
          <a:prstGeom prst="rect">
            <a:avLst/>
          </a:prstGeom>
          <a:noFill/>
          <a:ln w="9525">
            <a:noFill/>
            <a:miter lim="800000"/>
            <a:headEnd/>
            <a:tailEnd/>
          </a:ln>
        </p:spPr>
        <p:txBody>
          <a:bodyPr>
            <a:spAutoFit/>
          </a:bodyPr>
          <a:lstStyle/>
          <a:p>
            <a:pPr>
              <a:spcBef>
                <a:spcPct val="50000"/>
              </a:spcBef>
            </a:pPr>
            <a:r>
              <a:rPr lang="es-ES" sz="1600" dirty="0">
                <a:solidFill>
                  <a:schemeClr val="bg2">
                    <a:lumMod val="50000"/>
                  </a:schemeClr>
                </a:solidFill>
              </a:rPr>
              <a:t>Maximización del volumen producido</a:t>
            </a:r>
          </a:p>
        </p:txBody>
      </p:sp>
      <p:sp>
        <p:nvSpPr>
          <p:cNvPr id="8197" name="Text Box 5"/>
          <p:cNvSpPr txBox="1">
            <a:spLocks noChangeArrowheads="1"/>
          </p:cNvSpPr>
          <p:nvPr/>
        </p:nvSpPr>
        <p:spPr bwMode="auto">
          <a:xfrm>
            <a:off x="4572000" y="5084763"/>
            <a:ext cx="4248150" cy="830997"/>
          </a:xfrm>
          <a:prstGeom prst="rect">
            <a:avLst/>
          </a:prstGeom>
          <a:noFill/>
          <a:ln w="9525">
            <a:noFill/>
            <a:miter lim="800000"/>
            <a:headEnd/>
            <a:tailEnd/>
          </a:ln>
        </p:spPr>
        <p:txBody>
          <a:bodyPr>
            <a:spAutoFit/>
          </a:bodyPr>
          <a:lstStyle/>
          <a:p>
            <a:pPr>
              <a:spcBef>
                <a:spcPct val="50000"/>
              </a:spcBef>
            </a:pPr>
            <a:r>
              <a:rPr lang="es-ES" sz="1600" dirty="0">
                <a:solidFill>
                  <a:schemeClr val="bg2">
                    <a:lumMod val="50000"/>
                  </a:schemeClr>
                </a:solidFill>
              </a:rPr>
              <a:t>Condiciones </a:t>
            </a:r>
            <a:r>
              <a:rPr lang="es-ES" sz="1600" dirty="0" smtClean="0">
                <a:solidFill>
                  <a:schemeClr val="bg2">
                    <a:lumMod val="50000"/>
                  </a:schemeClr>
                </a:solidFill>
              </a:rPr>
              <a:t>del </a:t>
            </a:r>
            <a:r>
              <a:rPr lang="es-ES" sz="1600" dirty="0">
                <a:solidFill>
                  <a:schemeClr val="bg2">
                    <a:lumMod val="50000"/>
                  </a:schemeClr>
                </a:solidFill>
              </a:rPr>
              <a:t>sitio previas al momento de instalación del </a:t>
            </a:r>
            <a:r>
              <a:rPr lang="es-ES" sz="1600" dirty="0" smtClean="0">
                <a:solidFill>
                  <a:schemeClr val="bg2">
                    <a:lumMod val="50000"/>
                  </a:schemeClr>
                </a:solidFill>
              </a:rPr>
              <a:t>rodal y aplicación de la silvicultura</a:t>
            </a:r>
            <a:endParaRPr lang="es-ES" sz="1600" dirty="0">
              <a:solidFill>
                <a:schemeClr val="bg2">
                  <a:lumMod val="50000"/>
                </a:schemeClr>
              </a:solidFill>
            </a:endParaRPr>
          </a:p>
        </p:txBody>
      </p:sp>
      <p:sp>
        <p:nvSpPr>
          <p:cNvPr id="8198" name="Line 6"/>
          <p:cNvSpPr>
            <a:spLocks noChangeShapeType="1"/>
          </p:cNvSpPr>
          <p:nvPr/>
        </p:nvSpPr>
        <p:spPr bwMode="auto">
          <a:xfrm flipV="1">
            <a:off x="3421063" y="4581525"/>
            <a:ext cx="1079500" cy="647700"/>
          </a:xfrm>
          <a:prstGeom prst="line">
            <a:avLst/>
          </a:prstGeom>
          <a:ln>
            <a:headEnd/>
            <a:tailEnd type="triangle" w="med" len="med"/>
          </a:ln>
        </p:spPr>
        <p:style>
          <a:lnRef idx="1">
            <a:schemeClr val="dk1"/>
          </a:lnRef>
          <a:fillRef idx="0">
            <a:schemeClr val="dk1"/>
          </a:fillRef>
          <a:effectRef idx="0">
            <a:schemeClr val="dk1"/>
          </a:effectRef>
          <a:fontRef idx="minor">
            <a:schemeClr val="tx1"/>
          </a:fontRef>
        </p:style>
        <p:txBody>
          <a:bodyPr/>
          <a:lstStyle/>
          <a:p>
            <a:endParaRPr lang="es-ES"/>
          </a:p>
        </p:txBody>
      </p:sp>
      <p:sp>
        <p:nvSpPr>
          <p:cNvPr id="8199" name="Line 7"/>
          <p:cNvSpPr>
            <a:spLocks noChangeShapeType="1"/>
          </p:cNvSpPr>
          <p:nvPr/>
        </p:nvSpPr>
        <p:spPr bwMode="auto">
          <a:xfrm flipV="1">
            <a:off x="3421063" y="5013325"/>
            <a:ext cx="1079500" cy="288925"/>
          </a:xfrm>
          <a:prstGeom prst="line">
            <a:avLst/>
          </a:prstGeom>
          <a:ln>
            <a:headEnd/>
            <a:tailEnd type="triangle" w="med" len="med"/>
          </a:ln>
        </p:spPr>
        <p:style>
          <a:lnRef idx="1">
            <a:schemeClr val="dk1"/>
          </a:lnRef>
          <a:fillRef idx="0">
            <a:schemeClr val="dk1"/>
          </a:fillRef>
          <a:effectRef idx="0">
            <a:schemeClr val="dk1"/>
          </a:effectRef>
          <a:fontRef idx="minor">
            <a:schemeClr val="tx1"/>
          </a:fontRef>
        </p:style>
        <p:txBody>
          <a:bodyPr/>
          <a:lstStyle/>
          <a:p>
            <a:endParaRPr lang="es-ES"/>
          </a:p>
        </p:txBody>
      </p:sp>
      <p:sp>
        <p:nvSpPr>
          <p:cNvPr id="8200" name="Line 8"/>
          <p:cNvSpPr>
            <a:spLocks noChangeShapeType="1"/>
          </p:cNvSpPr>
          <p:nvPr/>
        </p:nvSpPr>
        <p:spPr bwMode="auto">
          <a:xfrm>
            <a:off x="3421063" y="5373688"/>
            <a:ext cx="1079500" cy="73025"/>
          </a:xfrm>
          <a:prstGeom prst="line">
            <a:avLst/>
          </a:prstGeom>
          <a:ln>
            <a:headEnd/>
            <a:tailEnd type="triangle" w="med" len="med"/>
          </a:ln>
        </p:spPr>
        <p:style>
          <a:lnRef idx="1">
            <a:schemeClr val="dk1"/>
          </a:lnRef>
          <a:fillRef idx="0">
            <a:schemeClr val="dk1"/>
          </a:fillRef>
          <a:effectRef idx="0">
            <a:schemeClr val="dk1"/>
          </a:effectRef>
          <a:fontRef idx="minor">
            <a:schemeClr val="tx1"/>
          </a:fontRef>
        </p:style>
        <p:txBody>
          <a:bodyPr/>
          <a:lstStyle/>
          <a:p>
            <a:endParaRPr lang="es-ES"/>
          </a:p>
        </p:txBody>
      </p:sp>
      <p:sp>
        <p:nvSpPr>
          <p:cNvPr id="8201" name="Line 9"/>
          <p:cNvSpPr>
            <a:spLocks noChangeShapeType="1"/>
          </p:cNvSpPr>
          <p:nvPr/>
        </p:nvSpPr>
        <p:spPr bwMode="auto">
          <a:xfrm>
            <a:off x="3421062" y="5446713"/>
            <a:ext cx="1222945" cy="718591"/>
          </a:xfrm>
          <a:prstGeom prst="line">
            <a:avLst/>
          </a:prstGeom>
          <a:ln>
            <a:headEnd/>
            <a:tailEnd type="triangle" w="med" len="med"/>
          </a:ln>
        </p:spPr>
        <p:style>
          <a:lnRef idx="1">
            <a:schemeClr val="dk1"/>
          </a:lnRef>
          <a:fillRef idx="0">
            <a:schemeClr val="dk1"/>
          </a:fillRef>
          <a:effectRef idx="0">
            <a:schemeClr val="dk1"/>
          </a:effectRef>
          <a:fontRef idx="minor">
            <a:schemeClr val="tx1"/>
          </a:fontRef>
        </p:style>
        <p:txBody>
          <a:bodyPr/>
          <a:lstStyle/>
          <a:p>
            <a:endParaRPr lang="es-ES"/>
          </a:p>
        </p:txBody>
      </p:sp>
      <p:sp>
        <p:nvSpPr>
          <p:cNvPr id="8202" name="Rectangle 10"/>
          <p:cNvSpPr>
            <a:spLocks noChangeArrowheads="1"/>
          </p:cNvSpPr>
          <p:nvPr/>
        </p:nvSpPr>
        <p:spPr bwMode="auto">
          <a:xfrm>
            <a:off x="2000250" y="1000125"/>
            <a:ext cx="6286500" cy="646113"/>
          </a:xfrm>
          <a:prstGeom prst="rect">
            <a:avLst/>
          </a:prstGeom>
          <a:noFill/>
          <a:ln w="9525">
            <a:noFill/>
            <a:miter lim="800000"/>
            <a:headEnd/>
            <a:tailEnd/>
          </a:ln>
        </p:spPr>
        <p:txBody>
          <a:bodyPr anchor="ctr">
            <a:spAutoFit/>
          </a:bodyPr>
          <a:lstStyle/>
          <a:p>
            <a:r>
              <a:rPr lang="es-ES_tradnl" dirty="0">
                <a:solidFill>
                  <a:schemeClr val="bg2">
                    <a:lumMod val="50000"/>
                  </a:schemeClr>
                </a:solidFill>
              </a:rPr>
              <a:t>Decisión que se toma a nivel de unidad de tratamiento </a:t>
            </a:r>
            <a:r>
              <a:rPr lang="es-ES_tradnl" dirty="0" smtClean="0">
                <a:solidFill>
                  <a:schemeClr val="bg2">
                    <a:lumMod val="50000"/>
                  </a:schemeClr>
                </a:solidFill>
              </a:rPr>
              <a:t>silvícola</a:t>
            </a:r>
            <a:r>
              <a:rPr lang="es-ES" dirty="0" smtClean="0">
                <a:solidFill>
                  <a:schemeClr val="bg2">
                    <a:lumMod val="50000"/>
                  </a:schemeClr>
                </a:solidFill>
              </a:rPr>
              <a:t> o rodal</a:t>
            </a:r>
            <a:endParaRPr lang="es-ES" dirty="0">
              <a:solidFill>
                <a:schemeClr val="bg2">
                  <a:lumMod val="50000"/>
                </a:schemeClr>
              </a:solidFill>
            </a:endParaRPr>
          </a:p>
        </p:txBody>
      </p:sp>
      <p:sp>
        <p:nvSpPr>
          <p:cNvPr id="8203" name="Rectangle 11"/>
          <p:cNvSpPr>
            <a:spLocks noChangeArrowheads="1"/>
          </p:cNvSpPr>
          <p:nvPr/>
        </p:nvSpPr>
        <p:spPr bwMode="auto">
          <a:xfrm>
            <a:off x="2071688" y="2286278"/>
            <a:ext cx="6100131" cy="369332"/>
          </a:xfrm>
          <a:prstGeom prst="rect">
            <a:avLst/>
          </a:prstGeom>
          <a:noFill/>
          <a:ln w="9525">
            <a:noFill/>
            <a:miter lim="800000"/>
            <a:headEnd/>
            <a:tailEnd/>
          </a:ln>
        </p:spPr>
        <p:txBody>
          <a:bodyPr wrap="none" anchor="ctr">
            <a:spAutoFit/>
          </a:bodyPr>
          <a:lstStyle/>
          <a:p>
            <a:r>
              <a:rPr lang="es-ES_tradnl" dirty="0">
                <a:solidFill>
                  <a:schemeClr val="bg2">
                    <a:lumMod val="50000"/>
                  </a:schemeClr>
                </a:solidFill>
              </a:rPr>
              <a:t>Análisis sobre el momento óptimo </a:t>
            </a:r>
            <a:r>
              <a:rPr lang="es-ES_tradnl" dirty="0" smtClean="0">
                <a:solidFill>
                  <a:schemeClr val="bg2">
                    <a:lumMod val="50000"/>
                  </a:schemeClr>
                </a:solidFill>
              </a:rPr>
              <a:t>para </a:t>
            </a:r>
            <a:r>
              <a:rPr lang="es-ES_tradnl" dirty="0">
                <a:solidFill>
                  <a:schemeClr val="bg2">
                    <a:lumMod val="50000"/>
                  </a:schemeClr>
                </a:solidFill>
              </a:rPr>
              <a:t>cosechar un rodal</a:t>
            </a:r>
            <a:r>
              <a:rPr lang="es-ES" dirty="0">
                <a:solidFill>
                  <a:schemeClr val="bg2">
                    <a:lumMod val="50000"/>
                  </a:schemeClr>
                </a:solidFill>
              </a:rPr>
              <a:t> </a:t>
            </a:r>
          </a:p>
        </p:txBody>
      </p:sp>
      <p:sp>
        <p:nvSpPr>
          <p:cNvPr id="8204" name="Rectangle 12"/>
          <p:cNvSpPr>
            <a:spLocks noChangeArrowheads="1"/>
          </p:cNvSpPr>
          <p:nvPr/>
        </p:nvSpPr>
        <p:spPr bwMode="auto">
          <a:xfrm>
            <a:off x="504825" y="4149725"/>
            <a:ext cx="782638" cy="336550"/>
          </a:xfrm>
          <a:prstGeom prst="rect">
            <a:avLst/>
          </a:prstGeom>
          <a:noFill/>
          <a:ln w="9525">
            <a:noFill/>
            <a:miter lim="800000"/>
            <a:headEnd/>
            <a:tailEnd/>
          </a:ln>
        </p:spPr>
        <p:txBody>
          <a:bodyPr wrap="none" anchor="ctr">
            <a:spAutoFit/>
          </a:bodyPr>
          <a:lstStyle/>
          <a:p>
            <a:r>
              <a:rPr lang="es-ES_tradnl" sz="1600" b="1" dirty="0">
                <a:solidFill>
                  <a:schemeClr val="bg2">
                    <a:lumMod val="50000"/>
                  </a:schemeClr>
                </a:solidFill>
              </a:rPr>
              <a:t>Turno</a:t>
            </a:r>
            <a:endParaRPr lang="es-ES" sz="1600" b="1" dirty="0">
              <a:solidFill>
                <a:schemeClr val="bg2">
                  <a:lumMod val="50000"/>
                </a:schemeClr>
              </a:solidFill>
            </a:endParaRPr>
          </a:p>
        </p:txBody>
      </p:sp>
      <p:sp>
        <p:nvSpPr>
          <p:cNvPr id="8205" name="Line 13"/>
          <p:cNvSpPr>
            <a:spLocks noChangeShapeType="1"/>
          </p:cNvSpPr>
          <p:nvPr/>
        </p:nvSpPr>
        <p:spPr bwMode="auto">
          <a:xfrm flipV="1">
            <a:off x="1296988" y="1643063"/>
            <a:ext cx="774700" cy="2506662"/>
          </a:xfrm>
          <a:prstGeom prst="line">
            <a:avLst/>
          </a:prstGeom>
          <a:ln>
            <a:headEnd/>
            <a:tailEnd type="triangle" w="med" len="med"/>
          </a:ln>
        </p:spPr>
        <p:style>
          <a:lnRef idx="1">
            <a:schemeClr val="dk1"/>
          </a:lnRef>
          <a:fillRef idx="0">
            <a:schemeClr val="dk1"/>
          </a:fillRef>
          <a:effectRef idx="0">
            <a:schemeClr val="dk1"/>
          </a:effectRef>
          <a:fontRef idx="minor">
            <a:schemeClr val="tx1"/>
          </a:fontRef>
        </p:style>
        <p:txBody>
          <a:bodyPr/>
          <a:lstStyle/>
          <a:p>
            <a:endParaRPr lang="es-ES"/>
          </a:p>
        </p:txBody>
      </p:sp>
      <p:sp>
        <p:nvSpPr>
          <p:cNvPr id="8206" name="Line 14"/>
          <p:cNvSpPr>
            <a:spLocks noChangeShapeType="1"/>
          </p:cNvSpPr>
          <p:nvPr/>
        </p:nvSpPr>
        <p:spPr bwMode="auto">
          <a:xfrm flipV="1">
            <a:off x="1357313" y="2643188"/>
            <a:ext cx="857250" cy="1500187"/>
          </a:xfrm>
          <a:prstGeom prst="line">
            <a:avLst/>
          </a:prstGeom>
          <a:ln>
            <a:headEnd/>
            <a:tailEnd type="triangle" w="med" len="med"/>
          </a:ln>
        </p:spPr>
        <p:style>
          <a:lnRef idx="1">
            <a:schemeClr val="dk1"/>
          </a:lnRef>
          <a:fillRef idx="0">
            <a:schemeClr val="dk1"/>
          </a:fillRef>
          <a:effectRef idx="0">
            <a:schemeClr val="dk1"/>
          </a:effectRef>
          <a:fontRef idx="minor">
            <a:schemeClr val="tx1"/>
          </a:fontRef>
        </p:style>
        <p:txBody>
          <a:bodyPr/>
          <a:lstStyle/>
          <a:p>
            <a:endParaRPr lang="es-ES"/>
          </a:p>
        </p:txBody>
      </p:sp>
      <p:sp>
        <p:nvSpPr>
          <p:cNvPr id="8207" name="Line 15"/>
          <p:cNvSpPr>
            <a:spLocks noChangeShapeType="1"/>
          </p:cNvSpPr>
          <p:nvPr/>
        </p:nvSpPr>
        <p:spPr bwMode="auto">
          <a:xfrm flipH="1">
            <a:off x="2500313" y="2714625"/>
            <a:ext cx="46037" cy="2286000"/>
          </a:xfrm>
          <a:prstGeom prst="line">
            <a:avLst/>
          </a:prstGeom>
          <a:ln>
            <a:headEnd/>
            <a:tailEnd type="triangle" w="med" len="med"/>
          </a:ln>
        </p:spPr>
        <p:style>
          <a:lnRef idx="1">
            <a:schemeClr val="dk1"/>
          </a:lnRef>
          <a:fillRef idx="0">
            <a:schemeClr val="dk1"/>
          </a:fillRef>
          <a:effectRef idx="0">
            <a:schemeClr val="dk1"/>
          </a:effectRef>
          <a:fontRef idx="minor">
            <a:schemeClr val="tx1"/>
          </a:fontRef>
        </p:style>
        <p:txBody>
          <a:bodyPr/>
          <a:lstStyle/>
          <a:p>
            <a:endParaRPr lang="es-ES"/>
          </a:p>
        </p:txBody>
      </p:sp>
      <p:sp>
        <p:nvSpPr>
          <p:cNvPr id="8208" name="Rectangle 16"/>
          <p:cNvSpPr>
            <a:spLocks noChangeArrowheads="1"/>
          </p:cNvSpPr>
          <p:nvPr/>
        </p:nvSpPr>
        <p:spPr bwMode="auto">
          <a:xfrm>
            <a:off x="4572000" y="5949280"/>
            <a:ext cx="3600450" cy="581025"/>
          </a:xfrm>
          <a:prstGeom prst="rect">
            <a:avLst/>
          </a:prstGeom>
          <a:noFill/>
          <a:ln w="9525">
            <a:noFill/>
            <a:miter lim="800000"/>
            <a:headEnd/>
            <a:tailEnd/>
          </a:ln>
        </p:spPr>
        <p:txBody>
          <a:bodyPr>
            <a:spAutoFit/>
          </a:bodyPr>
          <a:lstStyle/>
          <a:p>
            <a:pPr>
              <a:spcBef>
                <a:spcPct val="50000"/>
              </a:spcBef>
            </a:pPr>
            <a:r>
              <a:rPr lang="es-ES" sz="1600" dirty="0">
                <a:solidFill>
                  <a:schemeClr val="bg2">
                    <a:lumMod val="50000"/>
                  </a:schemeClr>
                </a:solidFill>
              </a:rPr>
              <a:t>Maximización económica de la inversión en el proceso productivo</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4643438" y="3573463"/>
            <a:ext cx="2592387" cy="336550"/>
          </a:xfrm>
          <a:prstGeom prst="rect">
            <a:avLst/>
          </a:prstGeom>
          <a:noFill/>
          <a:ln w="9525">
            <a:noFill/>
            <a:miter lim="800000"/>
            <a:headEnd/>
            <a:tailEnd/>
          </a:ln>
        </p:spPr>
        <p:txBody>
          <a:bodyPr>
            <a:spAutoFit/>
          </a:bodyPr>
          <a:lstStyle/>
          <a:p>
            <a:pPr>
              <a:spcBef>
                <a:spcPct val="50000"/>
              </a:spcBef>
            </a:pPr>
            <a:r>
              <a:rPr lang="es-ES" sz="1600" dirty="0">
                <a:solidFill>
                  <a:srgbClr val="000000"/>
                </a:solidFill>
              </a:rPr>
              <a:t> Criterio técnico</a:t>
            </a:r>
          </a:p>
        </p:txBody>
      </p:sp>
      <p:sp>
        <p:nvSpPr>
          <p:cNvPr id="9219" name="Text Box 3"/>
          <p:cNvSpPr txBox="1">
            <a:spLocks noChangeArrowheads="1"/>
          </p:cNvSpPr>
          <p:nvPr/>
        </p:nvSpPr>
        <p:spPr bwMode="auto">
          <a:xfrm>
            <a:off x="4716463" y="4006850"/>
            <a:ext cx="3781425" cy="584775"/>
          </a:xfrm>
          <a:prstGeom prst="rect">
            <a:avLst/>
          </a:prstGeom>
          <a:noFill/>
          <a:ln w="9525">
            <a:noFill/>
            <a:miter lim="800000"/>
            <a:headEnd/>
            <a:tailEnd/>
          </a:ln>
        </p:spPr>
        <p:txBody>
          <a:bodyPr>
            <a:spAutoFit/>
          </a:bodyPr>
          <a:lstStyle/>
          <a:p>
            <a:pPr>
              <a:spcBef>
                <a:spcPct val="50000"/>
              </a:spcBef>
            </a:pPr>
            <a:r>
              <a:rPr lang="es-ES" sz="1600" dirty="0">
                <a:solidFill>
                  <a:srgbClr val="000000"/>
                </a:solidFill>
              </a:rPr>
              <a:t>Criterio de máxima producción </a:t>
            </a:r>
            <a:r>
              <a:rPr lang="es-ES" sz="1600" dirty="0" smtClean="0">
                <a:solidFill>
                  <a:srgbClr val="000000"/>
                </a:solidFill>
              </a:rPr>
              <a:t>continua (MPC)</a:t>
            </a:r>
            <a:endParaRPr lang="es-ES" sz="1600" dirty="0">
              <a:solidFill>
                <a:srgbClr val="000000"/>
              </a:solidFill>
            </a:endParaRPr>
          </a:p>
        </p:txBody>
      </p:sp>
      <p:sp>
        <p:nvSpPr>
          <p:cNvPr id="9220" name="Line 4"/>
          <p:cNvSpPr>
            <a:spLocks noChangeShapeType="1"/>
          </p:cNvSpPr>
          <p:nvPr/>
        </p:nvSpPr>
        <p:spPr bwMode="auto">
          <a:xfrm>
            <a:off x="3851275" y="3933825"/>
            <a:ext cx="792163" cy="215900"/>
          </a:xfrm>
          <a:prstGeom prst="line">
            <a:avLst/>
          </a:prstGeom>
          <a:ln>
            <a:headEnd/>
            <a:tailEnd type="triangle" w="med" len="med"/>
          </a:ln>
        </p:spPr>
        <p:style>
          <a:lnRef idx="1">
            <a:schemeClr val="dk1"/>
          </a:lnRef>
          <a:fillRef idx="0">
            <a:schemeClr val="dk1"/>
          </a:fillRef>
          <a:effectRef idx="0">
            <a:schemeClr val="dk1"/>
          </a:effectRef>
          <a:fontRef idx="minor">
            <a:schemeClr val="tx1"/>
          </a:fontRef>
        </p:style>
        <p:txBody>
          <a:bodyPr/>
          <a:lstStyle/>
          <a:p>
            <a:endParaRPr lang="es-ES"/>
          </a:p>
        </p:txBody>
      </p:sp>
      <p:sp>
        <p:nvSpPr>
          <p:cNvPr id="9221" name="Text Box 5"/>
          <p:cNvSpPr txBox="1">
            <a:spLocks noChangeArrowheads="1"/>
          </p:cNvSpPr>
          <p:nvPr/>
        </p:nvSpPr>
        <p:spPr bwMode="auto">
          <a:xfrm>
            <a:off x="539750" y="1557338"/>
            <a:ext cx="2736850" cy="346075"/>
          </a:xfrm>
          <a:prstGeom prst="rect">
            <a:avLst/>
          </a:prstGeom>
          <a:noFill/>
          <a:ln w="9525">
            <a:solidFill>
              <a:schemeClr val="tx1"/>
            </a:solidFill>
            <a:miter lim="800000"/>
            <a:headEnd/>
            <a:tailEnd/>
          </a:ln>
        </p:spPr>
        <p:txBody>
          <a:bodyPr>
            <a:spAutoFit/>
          </a:bodyPr>
          <a:lstStyle/>
          <a:p>
            <a:pPr algn="ctr">
              <a:spcBef>
                <a:spcPct val="50000"/>
              </a:spcBef>
            </a:pPr>
            <a:r>
              <a:rPr lang="es-ES" sz="1600" b="1">
                <a:solidFill>
                  <a:srgbClr val="000000"/>
                </a:solidFill>
              </a:rPr>
              <a:t>Criterios de cortabilidad</a:t>
            </a:r>
          </a:p>
        </p:txBody>
      </p:sp>
      <p:sp>
        <p:nvSpPr>
          <p:cNvPr id="9222" name="Line 6"/>
          <p:cNvSpPr>
            <a:spLocks noChangeShapeType="1"/>
          </p:cNvSpPr>
          <p:nvPr/>
        </p:nvSpPr>
        <p:spPr bwMode="auto">
          <a:xfrm flipV="1">
            <a:off x="3419475" y="1773238"/>
            <a:ext cx="1512888" cy="0"/>
          </a:xfrm>
          <a:prstGeom prst="line">
            <a:avLst/>
          </a:prstGeom>
          <a:ln>
            <a:headEnd/>
            <a:tailEnd type="triangle" w="med" len="med"/>
          </a:ln>
        </p:spPr>
        <p:style>
          <a:lnRef idx="1">
            <a:schemeClr val="dk1"/>
          </a:lnRef>
          <a:fillRef idx="0">
            <a:schemeClr val="dk1"/>
          </a:fillRef>
          <a:effectRef idx="0">
            <a:schemeClr val="dk1"/>
          </a:effectRef>
          <a:fontRef idx="minor">
            <a:schemeClr val="tx1"/>
          </a:fontRef>
        </p:style>
        <p:txBody>
          <a:bodyPr/>
          <a:lstStyle/>
          <a:p>
            <a:endParaRPr lang="es-ES"/>
          </a:p>
        </p:txBody>
      </p:sp>
      <p:sp>
        <p:nvSpPr>
          <p:cNvPr id="9223" name="Rectangle 7"/>
          <p:cNvSpPr>
            <a:spLocks noChangeArrowheads="1"/>
          </p:cNvSpPr>
          <p:nvPr/>
        </p:nvSpPr>
        <p:spPr bwMode="auto">
          <a:xfrm>
            <a:off x="5076825" y="1484313"/>
            <a:ext cx="3600450" cy="830997"/>
          </a:xfrm>
          <a:prstGeom prst="rect">
            <a:avLst/>
          </a:prstGeom>
          <a:noFill/>
          <a:ln w="9525">
            <a:solidFill>
              <a:schemeClr val="tx1"/>
            </a:solidFill>
            <a:miter lim="800000"/>
            <a:headEnd/>
            <a:tailEnd/>
          </a:ln>
        </p:spPr>
        <p:txBody>
          <a:bodyPr>
            <a:spAutoFit/>
          </a:bodyPr>
          <a:lstStyle/>
          <a:p>
            <a:pPr algn="ctr"/>
            <a:r>
              <a:rPr lang="es-ES" sz="1600" dirty="0" smtClean="0">
                <a:solidFill>
                  <a:srgbClr val="000000"/>
                </a:solidFill>
              </a:rPr>
              <a:t>Diferentes métodos para la toma de decisión sobre el </a:t>
            </a:r>
            <a:r>
              <a:rPr lang="es-ES" sz="1600" dirty="0">
                <a:solidFill>
                  <a:srgbClr val="000000"/>
                </a:solidFill>
              </a:rPr>
              <a:t>momento más oportuno para la </a:t>
            </a:r>
            <a:r>
              <a:rPr lang="es-ES" sz="1600" dirty="0" smtClean="0">
                <a:solidFill>
                  <a:srgbClr val="000000"/>
                </a:solidFill>
              </a:rPr>
              <a:t>realizar corta final</a:t>
            </a:r>
            <a:endParaRPr lang="es-ES" sz="1600" b="1" dirty="0">
              <a:solidFill>
                <a:srgbClr val="000000"/>
              </a:solidFill>
            </a:endParaRPr>
          </a:p>
        </p:txBody>
      </p:sp>
      <p:sp>
        <p:nvSpPr>
          <p:cNvPr id="9224" name="Rectangle 9"/>
          <p:cNvSpPr>
            <a:spLocks noChangeArrowheads="1"/>
          </p:cNvSpPr>
          <p:nvPr/>
        </p:nvSpPr>
        <p:spPr bwMode="auto">
          <a:xfrm>
            <a:off x="539750" y="3573463"/>
            <a:ext cx="3270250" cy="336550"/>
          </a:xfrm>
          <a:prstGeom prst="rect">
            <a:avLst/>
          </a:prstGeom>
          <a:noFill/>
          <a:ln w="9525">
            <a:noFill/>
            <a:miter lim="800000"/>
            <a:headEnd/>
            <a:tailEnd/>
          </a:ln>
        </p:spPr>
        <p:txBody>
          <a:bodyPr wrap="none" anchor="ctr">
            <a:spAutoFit/>
          </a:bodyPr>
          <a:lstStyle/>
          <a:p>
            <a:r>
              <a:rPr lang="es-ES_tradnl" sz="1600" b="1" dirty="0">
                <a:solidFill>
                  <a:srgbClr val="000000"/>
                </a:solidFill>
              </a:rPr>
              <a:t>1</a:t>
            </a:r>
            <a:r>
              <a:rPr lang="es-ES_tradnl" sz="1600" b="1" dirty="0" smtClean="0">
                <a:solidFill>
                  <a:srgbClr val="000000"/>
                </a:solidFill>
              </a:rPr>
              <a:t>. </a:t>
            </a:r>
            <a:r>
              <a:rPr lang="es-ES_tradnl" sz="1600" b="1" dirty="0">
                <a:solidFill>
                  <a:srgbClr val="000000"/>
                </a:solidFill>
              </a:rPr>
              <a:t>Criterios técnico-forestales</a:t>
            </a:r>
            <a:r>
              <a:rPr lang="es-ES" sz="1600" dirty="0">
                <a:solidFill>
                  <a:srgbClr val="000000"/>
                </a:solidFill>
              </a:rPr>
              <a:t> </a:t>
            </a:r>
          </a:p>
        </p:txBody>
      </p:sp>
      <p:sp>
        <p:nvSpPr>
          <p:cNvPr id="9226" name="Line 13"/>
          <p:cNvSpPr>
            <a:spLocks noChangeShapeType="1"/>
          </p:cNvSpPr>
          <p:nvPr/>
        </p:nvSpPr>
        <p:spPr bwMode="auto">
          <a:xfrm>
            <a:off x="3851275" y="3789363"/>
            <a:ext cx="792163" cy="0"/>
          </a:xfrm>
          <a:prstGeom prst="line">
            <a:avLst/>
          </a:prstGeom>
          <a:ln>
            <a:headEnd/>
            <a:tailEnd type="triangle" w="med" len="med"/>
          </a:ln>
        </p:spPr>
        <p:style>
          <a:lnRef idx="1">
            <a:schemeClr val="dk1"/>
          </a:lnRef>
          <a:fillRef idx="0">
            <a:schemeClr val="dk1"/>
          </a:fillRef>
          <a:effectRef idx="0">
            <a:schemeClr val="dk1"/>
          </a:effectRef>
          <a:fontRef idx="minor">
            <a:schemeClr val="tx1"/>
          </a:fontRef>
        </p:style>
        <p:txBody>
          <a:bodyPr/>
          <a:lstStyle/>
          <a:p>
            <a:endParaRPr lang="es-ES"/>
          </a:p>
        </p:txBody>
      </p:sp>
      <p:sp>
        <p:nvSpPr>
          <p:cNvPr id="9227" name="Rectangle 14"/>
          <p:cNvSpPr>
            <a:spLocks noChangeArrowheads="1"/>
          </p:cNvSpPr>
          <p:nvPr/>
        </p:nvSpPr>
        <p:spPr bwMode="auto">
          <a:xfrm>
            <a:off x="0" y="760413"/>
            <a:ext cx="2620963" cy="339725"/>
          </a:xfrm>
          <a:prstGeom prst="rect">
            <a:avLst/>
          </a:prstGeom>
          <a:noFill/>
          <a:ln w="9525">
            <a:noFill/>
            <a:miter lim="800000"/>
            <a:headEnd/>
            <a:tailEnd/>
          </a:ln>
        </p:spPr>
        <p:txBody>
          <a:bodyPr wrap="none">
            <a:spAutoFit/>
          </a:bodyPr>
          <a:lstStyle/>
          <a:p>
            <a:pPr>
              <a:lnSpc>
                <a:spcPct val="90000"/>
              </a:lnSpc>
              <a:spcBef>
                <a:spcPct val="20000"/>
              </a:spcBef>
              <a:buFont typeface="Wingdings" pitchFamily="2" charset="2"/>
              <a:buNone/>
            </a:pPr>
            <a:r>
              <a:rPr lang="es-ES" dirty="0">
                <a:solidFill>
                  <a:srgbClr val="000000"/>
                </a:solidFill>
              </a:rPr>
              <a:t>Definición y clasificación</a:t>
            </a:r>
          </a:p>
        </p:txBody>
      </p:sp>
      <p:sp>
        <p:nvSpPr>
          <p:cNvPr id="9228" name="Rectangle 16"/>
          <p:cNvSpPr>
            <a:spLocks noChangeArrowheads="1"/>
          </p:cNvSpPr>
          <p:nvPr/>
        </p:nvSpPr>
        <p:spPr bwMode="auto">
          <a:xfrm>
            <a:off x="539750" y="4580523"/>
            <a:ext cx="2525050" cy="338554"/>
          </a:xfrm>
          <a:prstGeom prst="rect">
            <a:avLst/>
          </a:prstGeom>
          <a:noFill/>
          <a:ln w="9525">
            <a:noFill/>
            <a:miter lim="800000"/>
            <a:headEnd/>
            <a:tailEnd/>
          </a:ln>
        </p:spPr>
        <p:txBody>
          <a:bodyPr wrap="none" anchor="ctr">
            <a:spAutoFit/>
          </a:bodyPr>
          <a:lstStyle/>
          <a:p>
            <a:r>
              <a:rPr lang="es-ES_tradnl" sz="1600" b="1" dirty="0">
                <a:solidFill>
                  <a:srgbClr val="000000"/>
                </a:solidFill>
              </a:rPr>
              <a:t>2</a:t>
            </a:r>
            <a:r>
              <a:rPr lang="es-ES_tradnl" sz="1600" b="1" dirty="0" smtClean="0">
                <a:solidFill>
                  <a:srgbClr val="000000"/>
                </a:solidFill>
              </a:rPr>
              <a:t>. </a:t>
            </a:r>
            <a:r>
              <a:rPr lang="es-ES_tradnl" sz="1600" b="1" dirty="0">
                <a:solidFill>
                  <a:srgbClr val="000000"/>
                </a:solidFill>
              </a:rPr>
              <a:t>Criterios financieros</a:t>
            </a:r>
            <a:endParaRPr lang="es-ES" sz="1600" dirty="0">
              <a:solidFill>
                <a:srgbClr val="000000"/>
              </a:solidFill>
            </a:endParaRPr>
          </a:p>
        </p:txBody>
      </p:sp>
      <p:sp>
        <p:nvSpPr>
          <p:cNvPr id="9229" name="Line 17"/>
          <p:cNvSpPr>
            <a:spLocks noChangeShapeType="1"/>
          </p:cNvSpPr>
          <p:nvPr/>
        </p:nvSpPr>
        <p:spPr bwMode="auto">
          <a:xfrm>
            <a:off x="3851275" y="4797425"/>
            <a:ext cx="792163" cy="0"/>
          </a:xfrm>
          <a:prstGeom prst="line">
            <a:avLst/>
          </a:prstGeom>
          <a:ln>
            <a:headEnd/>
            <a:tailEnd type="triangle" w="med" len="med"/>
          </a:ln>
        </p:spPr>
        <p:style>
          <a:lnRef idx="1">
            <a:schemeClr val="dk1"/>
          </a:lnRef>
          <a:fillRef idx="0">
            <a:schemeClr val="dk1"/>
          </a:fillRef>
          <a:effectRef idx="0">
            <a:schemeClr val="dk1"/>
          </a:effectRef>
          <a:fontRef idx="minor">
            <a:schemeClr val="tx1"/>
          </a:fontRef>
        </p:style>
        <p:txBody>
          <a:bodyPr/>
          <a:lstStyle/>
          <a:p>
            <a:endParaRPr lang="es-ES"/>
          </a:p>
        </p:txBody>
      </p:sp>
      <p:sp>
        <p:nvSpPr>
          <p:cNvPr id="9230" name="Line 18"/>
          <p:cNvSpPr>
            <a:spLocks noChangeShapeType="1"/>
          </p:cNvSpPr>
          <p:nvPr/>
        </p:nvSpPr>
        <p:spPr bwMode="auto">
          <a:xfrm>
            <a:off x="3851275" y="4941888"/>
            <a:ext cx="792163" cy="215900"/>
          </a:xfrm>
          <a:prstGeom prst="line">
            <a:avLst/>
          </a:prstGeom>
          <a:ln>
            <a:headEnd/>
            <a:tailEnd type="triangle" w="med" len="med"/>
          </a:ln>
        </p:spPr>
        <p:style>
          <a:lnRef idx="1">
            <a:schemeClr val="dk1"/>
          </a:lnRef>
          <a:fillRef idx="0">
            <a:schemeClr val="dk1"/>
          </a:fillRef>
          <a:effectRef idx="0">
            <a:schemeClr val="dk1"/>
          </a:effectRef>
          <a:fontRef idx="minor">
            <a:schemeClr val="tx1"/>
          </a:fontRef>
        </p:style>
        <p:txBody>
          <a:bodyPr/>
          <a:lstStyle/>
          <a:p>
            <a:endParaRPr lang="es-ES"/>
          </a:p>
        </p:txBody>
      </p:sp>
      <p:sp>
        <p:nvSpPr>
          <p:cNvPr id="9231" name="Text Box 19"/>
          <p:cNvSpPr txBox="1">
            <a:spLocks noChangeArrowheads="1"/>
          </p:cNvSpPr>
          <p:nvPr/>
        </p:nvSpPr>
        <p:spPr bwMode="auto">
          <a:xfrm>
            <a:off x="4643438" y="4581525"/>
            <a:ext cx="4176712" cy="336550"/>
          </a:xfrm>
          <a:prstGeom prst="rect">
            <a:avLst/>
          </a:prstGeom>
          <a:noFill/>
          <a:ln w="9525">
            <a:noFill/>
            <a:miter lim="800000"/>
            <a:headEnd/>
            <a:tailEnd/>
          </a:ln>
        </p:spPr>
        <p:txBody>
          <a:bodyPr>
            <a:spAutoFit/>
          </a:bodyPr>
          <a:lstStyle/>
          <a:p>
            <a:pPr>
              <a:spcBef>
                <a:spcPct val="50000"/>
              </a:spcBef>
            </a:pPr>
            <a:r>
              <a:rPr lang="es-ES" sz="1600" dirty="0">
                <a:solidFill>
                  <a:srgbClr val="000000"/>
                </a:solidFill>
              </a:rPr>
              <a:t> Criterio de máximo Valor Actual Neto (VAN)</a:t>
            </a:r>
          </a:p>
        </p:txBody>
      </p:sp>
      <p:sp>
        <p:nvSpPr>
          <p:cNvPr id="9232" name="Text Box 20"/>
          <p:cNvSpPr txBox="1">
            <a:spLocks noChangeArrowheads="1"/>
          </p:cNvSpPr>
          <p:nvPr/>
        </p:nvSpPr>
        <p:spPr bwMode="auto">
          <a:xfrm>
            <a:off x="4716463" y="5014913"/>
            <a:ext cx="4319587" cy="581025"/>
          </a:xfrm>
          <a:prstGeom prst="rect">
            <a:avLst/>
          </a:prstGeom>
          <a:noFill/>
          <a:ln w="9525">
            <a:noFill/>
            <a:miter lim="800000"/>
            <a:headEnd/>
            <a:tailEnd/>
          </a:ln>
        </p:spPr>
        <p:txBody>
          <a:bodyPr>
            <a:spAutoFit/>
          </a:bodyPr>
          <a:lstStyle/>
          <a:p>
            <a:pPr>
              <a:spcBef>
                <a:spcPct val="50000"/>
              </a:spcBef>
            </a:pPr>
            <a:r>
              <a:rPr lang="es-ES" sz="1600" dirty="0">
                <a:solidFill>
                  <a:srgbClr val="000000"/>
                </a:solidFill>
              </a:rPr>
              <a:t>Criterio de máximo Valor Potencial del Suelo (VPS)</a:t>
            </a:r>
          </a:p>
        </p:txBody>
      </p:sp>
      <p:sp>
        <p:nvSpPr>
          <p:cNvPr id="9233" name="Rectangle 21"/>
          <p:cNvSpPr>
            <a:spLocks noChangeArrowheads="1"/>
          </p:cNvSpPr>
          <p:nvPr/>
        </p:nvSpPr>
        <p:spPr bwMode="auto">
          <a:xfrm>
            <a:off x="539750" y="5875923"/>
            <a:ext cx="2250937" cy="338554"/>
          </a:xfrm>
          <a:prstGeom prst="rect">
            <a:avLst/>
          </a:prstGeom>
          <a:noFill/>
          <a:ln w="9525">
            <a:noFill/>
            <a:miter lim="800000"/>
            <a:headEnd/>
            <a:tailEnd/>
          </a:ln>
        </p:spPr>
        <p:txBody>
          <a:bodyPr wrap="none" anchor="ctr">
            <a:spAutoFit/>
          </a:bodyPr>
          <a:lstStyle/>
          <a:p>
            <a:r>
              <a:rPr lang="es-ES_tradnl" sz="1600" b="1" dirty="0">
                <a:solidFill>
                  <a:srgbClr val="000000"/>
                </a:solidFill>
              </a:rPr>
              <a:t>3</a:t>
            </a:r>
            <a:r>
              <a:rPr lang="es-ES_tradnl" sz="1600" b="1" dirty="0" smtClean="0">
                <a:solidFill>
                  <a:srgbClr val="000000"/>
                </a:solidFill>
              </a:rPr>
              <a:t>. Criterio </a:t>
            </a:r>
            <a:r>
              <a:rPr lang="es-ES_tradnl" sz="1600" b="1" dirty="0">
                <a:solidFill>
                  <a:srgbClr val="000000"/>
                </a:solidFill>
              </a:rPr>
              <a:t>ecológico</a:t>
            </a:r>
            <a:endParaRPr lang="es-ES" sz="1600" dirty="0">
              <a:solidFill>
                <a:srgbClr val="000000"/>
              </a:solidFill>
            </a:endParaRPr>
          </a:p>
        </p:txBody>
      </p:sp>
      <p:sp>
        <p:nvSpPr>
          <p:cNvPr id="9234" name="Line 22"/>
          <p:cNvSpPr>
            <a:spLocks noChangeShapeType="1"/>
          </p:cNvSpPr>
          <p:nvPr/>
        </p:nvSpPr>
        <p:spPr bwMode="auto">
          <a:xfrm>
            <a:off x="3851275" y="6092825"/>
            <a:ext cx="792163" cy="0"/>
          </a:xfrm>
          <a:prstGeom prst="line">
            <a:avLst/>
          </a:prstGeom>
          <a:ln>
            <a:headEnd/>
            <a:tailEnd type="triangle" w="med" len="med"/>
          </a:ln>
        </p:spPr>
        <p:style>
          <a:lnRef idx="1">
            <a:schemeClr val="dk1"/>
          </a:lnRef>
          <a:fillRef idx="0">
            <a:schemeClr val="dk1"/>
          </a:fillRef>
          <a:effectRef idx="0">
            <a:schemeClr val="dk1"/>
          </a:effectRef>
          <a:fontRef idx="minor">
            <a:schemeClr val="tx1"/>
          </a:fontRef>
        </p:style>
        <p:txBody>
          <a:bodyPr/>
          <a:lstStyle/>
          <a:p>
            <a:endParaRPr lang="es-ES"/>
          </a:p>
        </p:txBody>
      </p:sp>
      <p:sp>
        <p:nvSpPr>
          <p:cNvPr id="9235" name="Text Box 23"/>
          <p:cNvSpPr txBox="1">
            <a:spLocks noChangeArrowheads="1"/>
          </p:cNvSpPr>
          <p:nvPr/>
        </p:nvSpPr>
        <p:spPr bwMode="auto">
          <a:xfrm>
            <a:off x="4643438" y="5876925"/>
            <a:ext cx="4176712" cy="336550"/>
          </a:xfrm>
          <a:prstGeom prst="rect">
            <a:avLst/>
          </a:prstGeom>
          <a:noFill/>
          <a:ln w="9525">
            <a:noFill/>
            <a:miter lim="800000"/>
            <a:headEnd/>
            <a:tailEnd/>
          </a:ln>
        </p:spPr>
        <p:txBody>
          <a:bodyPr>
            <a:spAutoFit/>
          </a:bodyPr>
          <a:lstStyle/>
          <a:p>
            <a:pPr>
              <a:spcBef>
                <a:spcPct val="50000"/>
              </a:spcBef>
            </a:pPr>
            <a:r>
              <a:rPr lang="es-ES" sz="1600" dirty="0">
                <a:solidFill>
                  <a:srgbClr val="000000"/>
                </a:solidFill>
              </a:rPr>
              <a:t> Turno de Restauración Ecológica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2800" dirty="0" smtClean="0">
                <a:solidFill>
                  <a:srgbClr val="000000"/>
                </a:solidFill>
                <a:effectLst/>
                <a:latin typeface="Times New Roman" pitchFamily="18" charset="0"/>
                <a:cs typeface="Times New Roman" pitchFamily="18" charset="0"/>
              </a:rPr>
              <a:t>Criterios técnico-forestales. Criterio Técnico</a:t>
            </a:r>
            <a:endParaRPr lang="es-ES" sz="2800" dirty="0">
              <a:effectLst/>
              <a:latin typeface="Times New Roman" pitchFamily="18" charset="0"/>
              <a:cs typeface="Times New Roman" pitchFamily="18" charset="0"/>
            </a:endParaRPr>
          </a:p>
        </p:txBody>
      </p:sp>
      <p:sp>
        <p:nvSpPr>
          <p:cNvPr id="3" name="2 Marcador de contenido"/>
          <p:cNvSpPr>
            <a:spLocks noGrp="1"/>
          </p:cNvSpPr>
          <p:nvPr>
            <p:ph idx="1"/>
          </p:nvPr>
        </p:nvSpPr>
        <p:spPr>
          <a:xfrm>
            <a:off x="457200" y="1981200"/>
            <a:ext cx="8229600" cy="3175992"/>
          </a:xfrm>
        </p:spPr>
        <p:txBody>
          <a:bodyPr/>
          <a:lstStyle/>
          <a:p>
            <a:pPr algn="just">
              <a:buNone/>
            </a:pPr>
            <a:r>
              <a:rPr lang="es-ES" sz="2400" dirty="0" smtClean="0">
                <a:solidFill>
                  <a:srgbClr val="000000"/>
                </a:solidFill>
                <a:effectLst/>
                <a:latin typeface="Times New Roman" pitchFamily="18" charset="0"/>
                <a:cs typeface="Times New Roman" pitchFamily="18" charset="0"/>
              </a:rPr>
              <a:t>	Mediante este criterio se busca determinar el tiempo requerido para lograr la producción del rodal con la máxima cuantía y bajo determinadas especificaciones dimensionales. </a:t>
            </a:r>
            <a:r>
              <a:rPr lang="es-ES" sz="2400" dirty="0" err="1" smtClean="0">
                <a:solidFill>
                  <a:srgbClr val="000000"/>
                </a:solidFill>
                <a:effectLst/>
                <a:latin typeface="Times New Roman" pitchFamily="18" charset="0"/>
                <a:cs typeface="Times New Roman" pitchFamily="18" charset="0"/>
              </a:rPr>
              <a:t>Ej</a:t>
            </a:r>
            <a:r>
              <a:rPr lang="es-ES" sz="2400" dirty="0" smtClean="0">
                <a:solidFill>
                  <a:srgbClr val="000000"/>
                </a:solidFill>
                <a:effectLst/>
                <a:latin typeface="Times New Roman" pitchFamily="18" charset="0"/>
                <a:cs typeface="Times New Roman" pitchFamily="18" charset="0"/>
              </a:rPr>
              <a:t> </a:t>
            </a:r>
            <a:r>
              <a:rPr lang="es-ES" sz="2400" dirty="0" err="1" smtClean="0">
                <a:solidFill>
                  <a:srgbClr val="000000"/>
                </a:solidFill>
                <a:effectLst/>
                <a:latin typeface="Times New Roman" pitchFamily="18" charset="0"/>
                <a:cs typeface="Times New Roman" pitchFamily="18" charset="0"/>
              </a:rPr>
              <a:t>Dq</a:t>
            </a:r>
            <a:r>
              <a:rPr lang="es-ES" sz="2400" dirty="0" smtClean="0">
                <a:solidFill>
                  <a:srgbClr val="000000"/>
                </a:solidFill>
                <a:effectLst/>
                <a:latin typeface="Times New Roman" pitchFamily="18" charset="0"/>
                <a:cs typeface="Times New Roman" pitchFamily="18" charset="0"/>
              </a:rPr>
              <a:t>, Diámetro de fuste en punta fina.</a:t>
            </a:r>
          </a:p>
          <a:p>
            <a:pPr algn="just">
              <a:buNone/>
            </a:pPr>
            <a:endParaRPr lang="es-ES" sz="2400" dirty="0" smtClean="0">
              <a:solidFill>
                <a:srgbClr val="000000"/>
              </a:solidFill>
              <a:effectLst/>
              <a:latin typeface="Times New Roman" pitchFamily="18" charset="0"/>
              <a:cs typeface="Times New Roman" pitchFamily="18" charset="0"/>
            </a:endParaRPr>
          </a:p>
          <a:p>
            <a:pPr algn="just">
              <a:buNone/>
            </a:pPr>
            <a:r>
              <a:rPr lang="es-ES" sz="2400" dirty="0" smtClean="0">
                <a:solidFill>
                  <a:srgbClr val="000000"/>
                </a:solidFill>
                <a:effectLst/>
                <a:latin typeface="Times New Roman" pitchFamily="18" charset="0"/>
                <a:cs typeface="Times New Roman" pitchFamily="18" charset="0"/>
              </a:rPr>
              <a:t>	</a:t>
            </a:r>
            <a:r>
              <a:rPr lang="es-AR" sz="2400" dirty="0" smtClean="0">
                <a:solidFill>
                  <a:srgbClr val="000000"/>
                </a:solidFill>
                <a:effectLst/>
                <a:latin typeface="Times New Roman" pitchFamily="18" charset="0"/>
                <a:cs typeface="Times New Roman" pitchFamily="18" charset="0"/>
              </a:rPr>
              <a:t>Relacionado con los objetivos de la planificación silvícola </a:t>
            </a:r>
            <a:r>
              <a:rPr lang="es-AR" sz="2400" dirty="0" err="1" smtClean="0">
                <a:solidFill>
                  <a:srgbClr val="000000"/>
                </a:solidFill>
                <a:effectLst/>
                <a:latin typeface="Times New Roman" pitchFamily="18" charset="0"/>
                <a:cs typeface="Times New Roman" pitchFamily="18" charset="0"/>
              </a:rPr>
              <a:t>Ej</a:t>
            </a:r>
            <a:r>
              <a:rPr lang="es-AR" sz="2400" dirty="0" smtClean="0">
                <a:solidFill>
                  <a:srgbClr val="000000"/>
                </a:solidFill>
                <a:effectLst/>
                <a:latin typeface="Times New Roman" pitchFamily="18" charset="0"/>
                <a:cs typeface="Times New Roman" pitchFamily="18" charset="0"/>
              </a:rPr>
              <a:t>: madera para aserrado, </a:t>
            </a:r>
            <a:r>
              <a:rPr lang="es-AR" sz="2400" dirty="0" err="1" smtClean="0">
                <a:solidFill>
                  <a:srgbClr val="000000"/>
                </a:solidFill>
                <a:effectLst/>
                <a:latin typeface="Times New Roman" pitchFamily="18" charset="0"/>
                <a:cs typeface="Times New Roman" pitchFamily="18" charset="0"/>
              </a:rPr>
              <a:t>debobinado</a:t>
            </a:r>
            <a:r>
              <a:rPr lang="es-AR" sz="2400" dirty="0" smtClean="0">
                <a:solidFill>
                  <a:srgbClr val="000000"/>
                </a:solidFill>
                <a:effectLst/>
                <a:latin typeface="Times New Roman" pitchFamily="18" charset="0"/>
                <a:cs typeface="Times New Roman" pitchFamily="18" charset="0"/>
              </a:rPr>
              <a:t>. </a:t>
            </a:r>
          </a:p>
          <a:p>
            <a:pPr algn="just"/>
            <a:endParaRPr lang="es-ES" sz="2400" b="1" dirty="0">
              <a:solidFill>
                <a:srgbClr val="000000"/>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3200" dirty="0" smtClean="0">
                <a:solidFill>
                  <a:srgbClr val="000000"/>
                </a:solidFill>
                <a:effectLst/>
                <a:latin typeface="Times New Roman" pitchFamily="18" charset="0"/>
                <a:cs typeface="Times New Roman" pitchFamily="18" charset="0"/>
              </a:rPr>
              <a:t>Criterios técnico-forestales. Criterio Técnico</a:t>
            </a:r>
            <a:endParaRPr lang="es-ES" sz="3200" dirty="0"/>
          </a:p>
        </p:txBody>
      </p:sp>
      <p:graphicFrame>
        <p:nvGraphicFramePr>
          <p:cNvPr id="453641" name="Object 9"/>
          <p:cNvGraphicFramePr>
            <a:graphicFrameLocks noChangeAspect="1"/>
          </p:cNvGraphicFramePr>
          <p:nvPr>
            <p:ph idx="1"/>
          </p:nvPr>
        </p:nvGraphicFramePr>
        <p:xfrm>
          <a:off x="942773" y="2492896"/>
          <a:ext cx="7086359" cy="3168352"/>
        </p:xfrm>
        <a:graphic>
          <a:graphicData uri="http://schemas.openxmlformats.org/presentationml/2006/ole">
            <p:oleObj spid="_x0000_s27650" name="Worksheet" r:id="rId3" imgW="4771898" imgH="2133540" progId="Excel.Sheet.8">
              <p:embed/>
            </p:oleObj>
          </a:graphicData>
        </a:graphic>
      </p:graphicFrame>
      <p:sp>
        <p:nvSpPr>
          <p:cNvPr id="5" name="Text Box 16"/>
          <p:cNvSpPr txBox="1">
            <a:spLocks noChangeArrowheads="1"/>
          </p:cNvSpPr>
          <p:nvPr/>
        </p:nvSpPr>
        <p:spPr bwMode="auto">
          <a:xfrm>
            <a:off x="2843808" y="2924944"/>
            <a:ext cx="2160240" cy="307777"/>
          </a:xfrm>
          <a:prstGeom prst="rect">
            <a:avLst/>
          </a:prstGeom>
          <a:noFill/>
          <a:ln w="9525">
            <a:noFill/>
            <a:miter lim="800000"/>
            <a:headEnd/>
            <a:tailEnd/>
          </a:ln>
        </p:spPr>
        <p:txBody>
          <a:bodyPr wrap="square">
            <a:spAutoFit/>
          </a:bodyPr>
          <a:lstStyle/>
          <a:p>
            <a:pPr>
              <a:spcBef>
                <a:spcPct val="50000"/>
              </a:spcBef>
            </a:pPr>
            <a:r>
              <a:rPr lang="es-ES" sz="1400" dirty="0"/>
              <a:t>Diámetro </a:t>
            </a:r>
            <a:r>
              <a:rPr lang="es-ES" sz="1400" dirty="0" smtClean="0"/>
              <a:t>mínimo: 30 cm</a:t>
            </a:r>
            <a:endParaRPr lang="es-ES" sz="1400" dirty="0"/>
          </a:p>
        </p:txBody>
      </p:sp>
      <p:sp>
        <p:nvSpPr>
          <p:cNvPr id="6" name="Text Box 11"/>
          <p:cNvSpPr txBox="1">
            <a:spLocks noChangeArrowheads="1"/>
          </p:cNvSpPr>
          <p:nvPr/>
        </p:nvSpPr>
        <p:spPr bwMode="auto">
          <a:xfrm>
            <a:off x="1907704" y="2780928"/>
            <a:ext cx="431800" cy="336550"/>
          </a:xfrm>
          <a:prstGeom prst="rect">
            <a:avLst/>
          </a:prstGeom>
          <a:noFill/>
          <a:ln w="9525">
            <a:noFill/>
            <a:miter lim="800000"/>
            <a:headEnd/>
            <a:tailEnd/>
          </a:ln>
        </p:spPr>
        <p:txBody>
          <a:bodyPr>
            <a:spAutoFit/>
          </a:bodyPr>
          <a:lstStyle/>
          <a:p>
            <a:pPr>
              <a:spcBef>
                <a:spcPct val="50000"/>
              </a:spcBef>
            </a:pPr>
            <a:r>
              <a:rPr lang="es-ES" sz="1600" dirty="0">
                <a:solidFill>
                  <a:srgbClr val="FF0000"/>
                </a:solidFill>
              </a:rPr>
              <a:t>t1</a:t>
            </a:r>
          </a:p>
        </p:txBody>
      </p:sp>
      <p:sp>
        <p:nvSpPr>
          <p:cNvPr id="7" name="Line 10"/>
          <p:cNvSpPr>
            <a:spLocks noChangeShapeType="1"/>
          </p:cNvSpPr>
          <p:nvPr/>
        </p:nvSpPr>
        <p:spPr bwMode="auto">
          <a:xfrm flipV="1">
            <a:off x="2915816" y="3501008"/>
            <a:ext cx="0" cy="1512888"/>
          </a:xfrm>
          <a:prstGeom prst="line">
            <a:avLst/>
          </a:prstGeom>
          <a:noFill/>
          <a:ln w="9525">
            <a:solidFill>
              <a:schemeClr val="tx1"/>
            </a:solidFill>
            <a:prstDash val="lgDash"/>
            <a:round/>
            <a:headEnd/>
            <a:tailEnd/>
          </a:ln>
        </p:spPr>
        <p:txBody>
          <a:bodyPr/>
          <a:lstStyle/>
          <a:p>
            <a:endParaRPr lang="es-ES"/>
          </a:p>
        </p:txBody>
      </p:sp>
      <p:sp>
        <p:nvSpPr>
          <p:cNvPr id="8" name="Text Box 12"/>
          <p:cNvSpPr txBox="1">
            <a:spLocks noChangeArrowheads="1"/>
          </p:cNvSpPr>
          <p:nvPr/>
        </p:nvSpPr>
        <p:spPr bwMode="auto">
          <a:xfrm>
            <a:off x="2627784" y="3284984"/>
            <a:ext cx="504825" cy="336550"/>
          </a:xfrm>
          <a:prstGeom prst="rect">
            <a:avLst/>
          </a:prstGeom>
          <a:noFill/>
          <a:ln w="9525">
            <a:noFill/>
            <a:miter lim="800000"/>
            <a:headEnd/>
            <a:tailEnd/>
          </a:ln>
        </p:spPr>
        <p:txBody>
          <a:bodyPr>
            <a:spAutoFit/>
          </a:bodyPr>
          <a:lstStyle/>
          <a:p>
            <a:pPr algn="ctr">
              <a:spcBef>
                <a:spcPct val="50000"/>
              </a:spcBef>
            </a:pPr>
            <a:r>
              <a:rPr lang="es-ES" sz="1600" dirty="0">
                <a:solidFill>
                  <a:srgbClr val="000099"/>
                </a:solidFill>
              </a:rPr>
              <a:t>t2</a:t>
            </a:r>
          </a:p>
        </p:txBody>
      </p:sp>
      <p:sp>
        <p:nvSpPr>
          <p:cNvPr id="9" name="Text Box 13"/>
          <p:cNvSpPr txBox="1">
            <a:spLocks noChangeArrowheads="1"/>
          </p:cNvSpPr>
          <p:nvPr/>
        </p:nvSpPr>
        <p:spPr bwMode="auto">
          <a:xfrm>
            <a:off x="3635896" y="3717032"/>
            <a:ext cx="431800" cy="336550"/>
          </a:xfrm>
          <a:prstGeom prst="rect">
            <a:avLst/>
          </a:prstGeom>
          <a:noFill/>
          <a:ln w="9525">
            <a:noFill/>
            <a:miter lim="800000"/>
            <a:headEnd/>
            <a:tailEnd/>
          </a:ln>
        </p:spPr>
        <p:txBody>
          <a:bodyPr>
            <a:spAutoFit/>
          </a:bodyPr>
          <a:lstStyle/>
          <a:p>
            <a:pPr>
              <a:spcBef>
                <a:spcPct val="50000"/>
              </a:spcBef>
            </a:pPr>
            <a:r>
              <a:rPr lang="es-ES" sz="1600" dirty="0">
                <a:solidFill>
                  <a:srgbClr val="FFFF00"/>
                </a:solidFill>
              </a:rPr>
              <a:t>t3</a:t>
            </a:r>
          </a:p>
        </p:txBody>
      </p:sp>
      <p:sp>
        <p:nvSpPr>
          <p:cNvPr id="11" name="Text Box 14"/>
          <p:cNvSpPr txBox="1">
            <a:spLocks noChangeArrowheads="1"/>
          </p:cNvSpPr>
          <p:nvPr/>
        </p:nvSpPr>
        <p:spPr bwMode="auto">
          <a:xfrm>
            <a:off x="5076056" y="4005064"/>
            <a:ext cx="431800" cy="336550"/>
          </a:xfrm>
          <a:prstGeom prst="rect">
            <a:avLst/>
          </a:prstGeom>
          <a:noFill/>
          <a:ln w="9525">
            <a:noFill/>
            <a:miter lim="800000"/>
            <a:headEnd/>
            <a:tailEnd/>
          </a:ln>
        </p:spPr>
        <p:txBody>
          <a:bodyPr>
            <a:spAutoFit/>
          </a:bodyPr>
          <a:lstStyle/>
          <a:p>
            <a:pPr>
              <a:spcBef>
                <a:spcPct val="50000"/>
              </a:spcBef>
            </a:pPr>
            <a:r>
              <a:rPr lang="es-ES" sz="1600" dirty="0">
                <a:solidFill>
                  <a:srgbClr val="9999FF"/>
                </a:solidFill>
              </a:rPr>
              <a:t>t4</a:t>
            </a:r>
          </a:p>
        </p:txBody>
      </p:sp>
      <p:sp>
        <p:nvSpPr>
          <p:cNvPr id="12" name="Text Box 15"/>
          <p:cNvSpPr txBox="1">
            <a:spLocks noChangeArrowheads="1"/>
          </p:cNvSpPr>
          <p:nvPr/>
        </p:nvSpPr>
        <p:spPr bwMode="auto">
          <a:xfrm>
            <a:off x="5652120" y="2996952"/>
            <a:ext cx="1081087" cy="304800"/>
          </a:xfrm>
          <a:prstGeom prst="rect">
            <a:avLst/>
          </a:prstGeom>
          <a:noFill/>
          <a:ln w="9525">
            <a:noFill/>
            <a:miter lim="800000"/>
            <a:headEnd/>
            <a:tailEnd/>
          </a:ln>
        </p:spPr>
        <p:txBody>
          <a:bodyPr>
            <a:spAutoFit/>
          </a:bodyPr>
          <a:lstStyle/>
          <a:p>
            <a:pPr>
              <a:spcBef>
                <a:spcPct val="50000"/>
              </a:spcBef>
            </a:pPr>
            <a:r>
              <a:rPr lang="es-ES" sz="1400" dirty="0"/>
              <a:t>t = edades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3200" dirty="0" smtClean="0">
                <a:solidFill>
                  <a:srgbClr val="000000"/>
                </a:solidFill>
                <a:effectLst/>
                <a:latin typeface="Times New Roman" pitchFamily="18" charset="0"/>
                <a:cs typeface="Times New Roman" pitchFamily="18" charset="0"/>
              </a:rPr>
              <a:t>Criterios técnico-forestales. Máxima Producción Continua (MPC)</a:t>
            </a:r>
            <a:endParaRPr lang="es-ES" sz="3200" dirty="0"/>
          </a:p>
        </p:txBody>
      </p:sp>
      <p:sp>
        <p:nvSpPr>
          <p:cNvPr id="3" name="2 Marcador de contenido"/>
          <p:cNvSpPr>
            <a:spLocks noGrp="1"/>
          </p:cNvSpPr>
          <p:nvPr>
            <p:ph idx="1"/>
          </p:nvPr>
        </p:nvSpPr>
        <p:spPr>
          <a:xfrm>
            <a:off x="457200" y="1981200"/>
            <a:ext cx="8229600" cy="4616152"/>
          </a:xfrm>
        </p:spPr>
        <p:txBody>
          <a:bodyPr/>
          <a:lstStyle/>
          <a:p>
            <a:pPr>
              <a:buNone/>
            </a:pPr>
            <a:r>
              <a:rPr lang="es-ES" sz="2000" dirty="0" smtClean="0">
                <a:solidFill>
                  <a:srgbClr val="000000"/>
                </a:solidFill>
                <a:effectLst/>
                <a:latin typeface="Times New Roman" pitchFamily="18" charset="0"/>
                <a:cs typeface="Times New Roman" pitchFamily="18" charset="0"/>
              </a:rPr>
              <a:t>	Este criterio o forma de determinar el turno se aplica cuando se considera en el análisis, continuos ciclos productivos, sucesivas rotaciones del rodal. Esta decisión es apropiada cuando el objetivo de la planificación silvícola es el de producir la mayor cantidad de volumen (m3/ha). </a:t>
            </a:r>
          </a:p>
          <a:p>
            <a:endParaRPr lang="es-AR" sz="2000" dirty="0" smtClean="0">
              <a:solidFill>
                <a:srgbClr val="000000"/>
              </a:solidFill>
              <a:effectLst/>
              <a:latin typeface="Times New Roman" pitchFamily="18" charset="0"/>
              <a:cs typeface="Times New Roman" pitchFamily="18" charset="0"/>
            </a:endParaRPr>
          </a:p>
          <a:p>
            <a:pPr>
              <a:buNone/>
            </a:pPr>
            <a:r>
              <a:rPr lang="es-AR" sz="2000" dirty="0" smtClean="0">
                <a:solidFill>
                  <a:srgbClr val="000000"/>
                </a:solidFill>
                <a:effectLst/>
                <a:latin typeface="Times New Roman" pitchFamily="18" charset="0"/>
                <a:cs typeface="Times New Roman" pitchFamily="18" charset="0"/>
              </a:rPr>
              <a:t>	IMA= </a:t>
            </a:r>
            <a:r>
              <a:rPr lang="es-AR" sz="2000" b="1" i="1" dirty="0" smtClean="0">
                <a:solidFill>
                  <a:srgbClr val="000000"/>
                </a:solidFill>
                <a:effectLst/>
                <a:latin typeface="Times New Roman" pitchFamily="18" charset="0"/>
                <a:cs typeface="Times New Roman" pitchFamily="18" charset="0"/>
              </a:rPr>
              <a:t>V/Edad           </a:t>
            </a:r>
            <a:r>
              <a:rPr lang="es-AR" sz="2000" i="1" dirty="0" smtClean="0">
                <a:solidFill>
                  <a:srgbClr val="000000"/>
                </a:solidFill>
                <a:effectLst/>
                <a:latin typeface="Times New Roman" pitchFamily="18" charset="0"/>
                <a:cs typeface="Times New Roman" pitchFamily="18" charset="0"/>
              </a:rPr>
              <a:t>(m3/</a:t>
            </a:r>
            <a:r>
              <a:rPr lang="es-AR" sz="2000" i="1" dirty="0" err="1" smtClean="0">
                <a:solidFill>
                  <a:srgbClr val="000000"/>
                </a:solidFill>
                <a:effectLst/>
                <a:latin typeface="Times New Roman" pitchFamily="18" charset="0"/>
                <a:cs typeface="Times New Roman" pitchFamily="18" charset="0"/>
              </a:rPr>
              <a:t>ha.año</a:t>
            </a:r>
            <a:r>
              <a:rPr lang="es-AR" sz="2000" i="1" dirty="0" smtClean="0">
                <a:solidFill>
                  <a:srgbClr val="000000"/>
                </a:solidFill>
                <a:effectLst/>
                <a:latin typeface="Times New Roman" pitchFamily="18" charset="0"/>
                <a:cs typeface="Times New Roman" pitchFamily="18" charset="0"/>
              </a:rPr>
              <a:t>)</a:t>
            </a:r>
          </a:p>
          <a:p>
            <a:pPr>
              <a:buNone/>
            </a:pPr>
            <a:r>
              <a:rPr lang="es-ES" sz="2000" dirty="0" smtClean="0">
                <a:solidFill>
                  <a:srgbClr val="000000"/>
                </a:solidFill>
                <a:effectLst/>
                <a:latin typeface="Times New Roman" pitchFamily="18" charset="0"/>
                <a:cs typeface="Times New Roman" pitchFamily="18" charset="0"/>
              </a:rPr>
              <a:t>	IPA= </a:t>
            </a:r>
            <a:r>
              <a:rPr lang="es-ES" sz="2000" b="1" i="1" dirty="0" smtClean="0">
                <a:solidFill>
                  <a:srgbClr val="000000"/>
                </a:solidFill>
                <a:effectLst/>
                <a:latin typeface="Times New Roman" pitchFamily="18" charset="0"/>
                <a:cs typeface="Times New Roman" pitchFamily="18" charset="0"/>
              </a:rPr>
              <a:t>V2-V1/T2-T1   </a:t>
            </a:r>
            <a:r>
              <a:rPr lang="es-AR" sz="2000" i="1" dirty="0" smtClean="0">
                <a:solidFill>
                  <a:srgbClr val="000000"/>
                </a:solidFill>
                <a:effectLst/>
                <a:latin typeface="Times New Roman" pitchFamily="18" charset="0"/>
                <a:cs typeface="Times New Roman" pitchFamily="18" charset="0"/>
              </a:rPr>
              <a:t>(m3/</a:t>
            </a:r>
            <a:r>
              <a:rPr lang="es-AR" sz="2000" i="1" dirty="0" err="1" smtClean="0">
                <a:solidFill>
                  <a:srgbClr val="000000"/>
                </a:solidFill>
                <a:effectLst/>
                <a:latin typeface="Times New Roman" pitchFamily="18" charset="0"/>
                <a:cs typeface="Times New Roman" pitchFamily="18" charset="0"/>
              </a:rPr>
              <a:t>ha.año</a:t>
            </a:r>
            <a:r>
              <a:rPr lang="es-AR" sz="2000" i="1" dirty="0" smtClean="0">
                <a:solidFill>
                  <a:srgbClr val="000000"/>
                </a:solidFill>
                <a:effectLst/>
                <a:latin typeface="Times New Roman" pitchFamily="18" charset="0"/>
                <a:cs typeface="Times New Roman" pitchFamily="18" charset="0"/>
              </a:rPr>
              <a:t>)</a:t>
            </a:r>
            <a:endParaRPr lang="es-ES" sz="2000" dirty="0" smtClean="0">
              <a:solidFill>
                <a:srgbClr val="000000"/>
              </a:solidFill>
              <a:effectLst/>
              <a:latin typeface="Times New Roman" pitchFamily="18" charset="0"/>
              <a:cs typeface="Times New Roman" pitchFamily="18" charset="0"/>
            </a:endParaRPr>
          </a:p>
          <a:p>
            <a:pPr>
              <a:buNone/>
            </a:pPr>
            <a:endParaRPr lang="es-ES" sz="2000" dirty="0" smtClean="0">
              <a:solidFill>
                <a:srgbClr val="000000"/>
              </a:solidFill>
              <a:effectLst/>
              <a:latin typeface="Times New Roman" pitchFamily="18" charset="0"/>
              <a:cs typeface="Times New Roman" pitchFamily="18" charset="0"/>
            </a:endParaRPr>
          </a:p>
          <a:p>
            <a:pPr>
              <a:buNone/>
            </a:pPr>
            <a:r>
              <a:rPr lang="es-ES" sz="2000" dirty="0" smtClean="0">
                <a:solidFill>
                  <a:srgbClr val="000000"/>
                </a:solidFill>
                <a:effectLst/>
                <a:latin typeface="Times New Roman" pitchFamily="18" charset="0"/>
                <a:cs typeface="Times New Roman" pitchFamily="18" charset="0"/>
              </a:rPr>
              <a:t>	Fundamento biológico: culminación (valor máximo) del (IMA) incremento medio anual en volumen del rodal.</a:t>
            </a:r>
          </a:p>
          <a:p>
            <a:pPr>
              <a:buNone/>
            </a:pPr>
            <a:endParaRPr lang="es-ES" sz="2000" dirty="0" smtClean="0">
              <a:solidFill>
                <a:srgbClr val="000000"/>
              </a:solidFill>
              <a:effectLst/>
              <a:latin typeface="Times New Roman" pitchFamily="18" charset="0"/>
              <a:cs typeface="Times New Roman" pitchFamily="18" charset="0"/>
            </a:endParaRPr>
          </a:p>
          <a:p>
            <a:pPr>
              <a:buNone/>
            </a:pPr>
            <a:r>
              <a:rPr lang="es-ES" sz="2000" dirty="0" smtClean="0">
                <a:solidFill>
                  <a:srgbClr val="000000"/>
                </a:solidFill>
                <a:effectLst/>
                <a:latin typeface="Times New Roman" pitchFamily="18" charset="0"/>
                <a:cs typeface="Times New Roman" pitchFamily="18" charset="0"/>
              </a:rPr>
              <a:t>	Además la culminación corresponde al punto en donde la curva del incremento periódico anual (IPA) se iguala al (IMA).  </a:t>
            </a:r>
          </a:p>
          <a:p>
            <a:endParaRPr lang="es-ES" sz="2000" dirty="0" smtClean="0">
              <a:solidFill>
                <a:srgbClr val="000000"/>
              </a:solidFill>
              <a:effectLst/>
              <a:latin typeface="Times New Roman" pitchFamily="18" charset="0"/>
              <a:cs typeface="Times New Roman" pitchFamily="18" charset="0"/>
            </a:endParaRPr>
          </a:p>
          <a:p>
            <a:pPr>
              <a:buNone/>
            </a:pPr>
            <a:endParaRPr lang="es-ES" sz="2000" dirty="0">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2"/>
          <p:cNvSpPr>
            <a:spLocks noChangeArrowheads="1"/>
          </p:cNvSpPr>
          <p:nvPr/>
        </p:nvSpPr>
        <p:spPr bwMode="auto">
          <a:xfrm>
            <a:off x="0" y="760413"/>
            <a:ext cx="3116263" cy="339725"/>
          </a:xfrm>
          <a:prstGeom prst="rect">
            <a:avLst/>
          </a:prstGeom>
          <a:noFill/>
          <a:ln w="9525">
            <a:noFill/>
            <a:miter lim="800000"/>
            <a:headEnd/>
            <a:tailEnd/>
          </a:ln>
        </p:spPr>
        <p:txBody>
          <a:bodyPr wrap="none">
            <a:spAutoFit/>
          </a:bodyPr>
          <a:lstStyle/>
          <a:p>
            <a:pPr>
              <a:lnSpc>
                <a:spcPct val="90000"/>
              </a:lnSpc>
              <a:spcBef>
                <a:spcPct val="20000"/>
              </a:spcBef>
              <a:buFont typeface="Wingdings" pitchFamily="2" charset="2"/>
              <a:buNone/>
            </a:pPr>
            <a:r>
              <a:rPr lang="es-ES" dirty="0">
                <a:solidFill>
                  <a:srgbClr val="000000"/>
                </a:solidFill>
              </a:rPr>
              <a:t>1</a:t>
            </a:r>
            <a:r>
              <a:rPr lang="es-ES" dirty="0" smtClean="0">
                <a:solidFill>
                  <a:srgbClr val="000000"/>
                </a:solidFill>
              </a:rPr>
              <a:t>. </a:t>
            </a:r>
            <a:r>
              <a:rPr lang="es-ES" dirty="0">
                <a:solidFill>
                  <a:srgbClr val="000000"/>
                </a:solidFill>
              </a:rPr>
              <a:t>Criterios técnico-forestales</a:t>
            </a:r>
          </a:p>
        </p:txBody>
      </p:sp>
      <p:graphicFrame>
        <p:nvGraphicFramePr>
          <p:cNvPr id="455683" name="Object 3"/>
          <p:cNvGraphicFramePr>
            <a:graphicFrameLocks noChangeAspect="1"/>
          </p:cNvGraphicFramePr>
          <p:nvPr>
            <p:ph sz="half" idx="1"/>
          </p:nvPr>
        </p:nvGraphicFramePr>
        <p:xfrm>
          <a:off x="1979613" y="1209675"/>
          <a:ext cx="5184775" cy="2808288"/>
        </p:xfrm>
        <a:graphic>
          <a:graphicData uri="http://schemas.openxmlformats.org/presentationml/2006/ole">
            <p:oleObj spid="_x0000_s2050" name="Gráfico" r:id="rId3" imgW="5381484" imgH="2914520" progId="Excel.Sheet.8">
              <p:embed/>
            </p:oleObj>
          </a:graphicData>
        </a:graphic>
      </p:graphicFrame>
      <p:grpSp>
        <p:nvGrpSpPr>
          <p:cNvPr id="2" name="Group 4"/>
          <p:cNvGrpSpPr>
            <a:grpSpLocks/>
          </p:cNvGrpSpPr>
          <p:nvPr/>
        </p:nvGrpSpPr>
        <p:grpSpPr bwMode="auto">
          <a:xfrm>
            <a:off x="1979613" y="3960813"/>
            <a:ext cx="5184775" cy="2806700"/>
            <a:chOff x="1247" y="2495"/>
            <a:chExt cx="3266" cy="1768"/>
          </a:xfrm>
        </p:grpSpPr>
        <p:graphicFrame>
          <p:nvGraphicFramePr>
            <p:cNvPr id="2051" name="Object 5"/>
            <p:cNvGraphicFramePr>
              <a:graphicFrameLocks noChangeAspect="1"/>
            </p:cNvGraphicFramePr>
            <p:nvPr/>
          </p:nvGraphicFramePr>
          <p:xfrm>
            <a:off x="1247" y="2495"/>
            <a:ext cx="3266" cy="1768"/>
          </p:xfrm>
          <a:graphic>
            <a:graphicData uri="http://schemas.openxmlformats.org/presentationml/2006/ole">
              <p:oleObj spid="_x0000_s2051" name="Gráfico" r:id="rId4" imgW="5381484" imgH="2914520" progId="Excel.Sheet.8">
                <p:embed/>
              </p:oleObj>
            </a:graphicData>
          </a:graphic>
        </p:graphicFrame>
        <p:sp>
          <p:nvSpPr>
            <p:cNvPr id="2057" name="Text Box 6"/>
            <p:cNvSpPr txBox="1">
              <a:spLocks noChangeArrowheads="1"/>
            </p:cNvSpPr>
            <p:nvPr/>
          </p:nvSpPr>
          <p:spPr bwMode="auto">
            <a:xfrm>
              <a:off x="1791" y="2659"/>
              <a:ext cx="363" cy="212"/>
            </a:xfrm>
            <a:prstGeom prst="rect">
              <a:avLst/>
            </a:prstGeom>
            <a:noFill/>
            <a:ln w="9525">
              <a:noFill/>
              <a:miter lim="800000"/>
              <a:headEnd/>
              <a:tailEnd/>
            </a:ln>
          </p:spPr>
          <p:txBody>
            <a:bodyPr>
              <a:spAutoFit/>
            </a:bodyPr>
            <a:lstStyle/>
            <a:p>
              <a:pPr>
                <a:spcBef>
                  <a:spcPct val="50000"/>
                </a:spcBef>
              </a:pPr>
              <a:r>
                <a:rPr lang="es-ES" sz="1600">
                  <a:solidFill>
                    <a:srgbClr val="FF0000"/>
                  </a:solidFill>
                </a:rPr>
                <a:t>IPA</a:t>
              </a:r>
            </a:p>
          </p:txBody>
        </p:sp>
        <p:sp>
          <p:nvSpPr>
            <p:cNvPr id="2058" name="Text Box 7"/>
            <p:cNvSpPr txBox="1">
              <a:spLocks noChangeArrowheads="1"/>
            </p:cNvSpPr>
            <p:nvPr/>
          </p:nvSpPr>
          <p:spPr bwMode="auto">
            <a:xfrm>
              <a:off x="2835" y="2750"/>
              <a:ext cx="363" cy="212"/>
            </a:xfrm>
            <a:prstGeom prst="rect">
              <a:avLst/>
            </a:prstGeom>
            <a:noFill/>
            <a:ln w="9525">
              <a:noFill/>
              <a:miter lim="800000"/>
              <a:headEnd/>
              <a:tailEnd/>
            </a:ln>
          </p:spPr>
          <p:txBody>
            <a:bodyPr>
              <a:spAutoFit/>
            </a:bodyPr>
            <a:lstStyle/>
            <a:p>
              <a:pPr>
                <a:spcBef>
                  <a:spcPct val="50000"/>
                </a:spcBef>
              </a:pPr>
              <a:r>
                <a:rPr lang="es-ES" sz="1600">
                  <a:solidFill>
                    <a:srgbClr val="003399"/>
                  </a:solidFill>
                </a:rPr>
                <a:t>IMA</a:t>
              </a:r>
            </a:p>
          </p:txBody>
        </p:sp>
      </p:grpSp>
      <p:sp>
        <p:nvSpPr>
          <p:cNvPr id="455688" name="Line 8"/>
          <p:cNvSpPr>
            <a:spLocks noChangeShapeType="1"/>
          </p:cNvSpPr>
          <p:nvPr/>
        </p:nvSpPr>
        <p:spPr bwMode="auto">
          <a:xfrm flipV="1">
            <a:off x="4356100" y="4868863"/>
            <a:ext cx="0" cy="647700"/>
          </a:xfrm>
          <a:prstGeom prst="line">
            <a:avLst/>
          </a:prstGeom>
          <a:noFill/>
          <a:ln w="28575">
            <a:solidFill>
              <a:srgbClr val="00FF00"/>
            </a:solidFill>
            <a:round/>
            <a:headEnd/>
            <a:tailEnd type="triangle" w="med" len="med"/>
          </a:ln>
        </p:spPr>
        <p:txBody>
          <a:bodyPr/>
          <a:lstStyle/>
          <a:p>
            <a:endParaRPr lang="es-ES"/>
          </a:p>
        </p:txBody>
      </p:sp>
      <p:sp>
        <p:nvSpPr>
          <p:cNvPr id="455689" name="Line 9"/>
          <p:cNvSpPr>
            <a:spLocks noChangeShapeType="1"/>
          </p:cNvSpPr>
          <p:nvPr/>
        </p:nvSpPr>
        <p:spPr bwMode="auto">
          <a:xfrm flipV="1">
            <a:off x="3635375" y="2924175"/>
            <a:ext cx="0" cy="1368425"/>
          </a:xfrm>
          <a:prstGeom prst="line">
            <a:avLst/>
          </a:prstGeom>
          <a:noFill/>
          <a:ln w="12700">
            <a:solidFill>
              <a:srgbClr val="9999FF"/>
            </a:solidFill>
            <a:prstDash val="lgDash"/>
            <a:round/>
            <a:headEnd/>
            <a:tailEnd/>
          </a:ln>
        </p:spPr>
        <p:txBody>
          <a:bodyPr/>
          <a:lstStyle/>
          <a:p>
            <a:endParaRPr lang="es-ES"/>
          </a:p>
        </p:txBody>
      </p:sp>
      <p:sp>
        <p:nvSpPr>
          <p:cNvPr id="455690" name="Line 10"/>
          <p:cNvSpPr>
            <a:spLocks noChangeShapeType="1"/>
          </p:cNvSpPr>
          <p:nvPr/>
        </p:nvSpPr>
        <p:spPr bwMode="auto">
          <a:xfrm flipV="1">
            <a:off x="4356100" y="2349500"/>
            <a:ext cx="0" cy="2303463"/>
          </a:xfrm>
          <a:prstGeom prst="line">
            <a:avLst/>
          </a:prstGeom>
          <a:noFill/>
          <a:ln w="12700">
            <a:solidFill>
              <a:srgbClr val="9999FF"/>
            </a:solidFill>
            <a:prstDash val="lgDash"/>
            <a:round/>
            <a:headEnd/>
            <a:tailEnd/>
          </a:ln>
        </p:spPr>
        <p:txBody>
          <a:bodyPr/>
          <a:lstStyle/>
          <a:p>
            <a:endParaRPr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55683"/>
                                        </p:tgtEl>
                                        <p:attrNameLst>
                                          <p:attrName>style.visibility</p:attrName>
                                        </p:attrNameLst>
                                      </p:cBhvr>
                                      <p:to>
                                        <p:strVal val="visible"/>
                                      </p:to>
                                    </p:set>
                                    <p:animEffect transition="in" filter="wipe(up)">
                                      <p:cBhvr>
                                        <p:cTn id="7" dur="500"/>
                                        <p:tgtEl>
                                          <p:spTgt spid="45568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455689"/>
                                        </p:tgtEl>
                                        <p:attrNameLst>
                                          <p:attrName>style.visibility</p:attrName>
                                        </p:attrNameLst>
                                      </p:cBhvr>
                                      <p:to>
                                        <p:strVal val="visible"/>
                                      </p:to>
                                    </p:set>
                                    <p:animEffect transition="in" filter="wipe(up)">
                                      <p:cBhvr>
                                        <p:cTn id="17" dur="500"/>
                                        <p:tgtEl>
                                          <p:spTgt spid="455689"/>
                                        </p:tgtEl>
                                      </p:cBhvr>
                                    </p:animEffect>
                                  </p:childTnLst>
                                </p:cTn>
                              </p:par>
                            </p:childTnLst>
                          </p:cTn>
                        </p:par>
                        <p:par>
                          <p:cTn id="18" fill="hold">
                            <p:stCondLst>
                              <p:cond delay="500"/>
                            </p:stCondLst>
                            <p:childTnLst>
                              <p:par>
                                <p:cTn id="19" presetID="22" presetClass="entr" presetSubtype="1" fill="hold" grpId="0" nodeType="afterEffect">
                                  <p:stCondLst>
                                    <p:cond delay="0"/>
                                  </p:stCondLst>
                                  <p:childTnLst>
                                    <p:set>
                                      <p:cBhvr>
                                        <p:cTn id="20" dur="1" fill="hold">
                                          <p:stCondLst>
                                            <p:cond delay="0"/>
                                          </p:stCondLst>
                                        </p:cTn>
                                        <p:tgtEl>
                                          <p:spTgt spid="455690"/>
                                        </p:tgtEl>
                                        <p:attrNameLst>
                                          <p:attrName>style.visibility</p:attrName>
                                        </p:attrNameLst>
                                      </p:cBhvr>
                                      <p:to>
                                        <p:strVal val="visible"/>
                                      </p:to>
                                    </p:set>
                                    <p:animEffect transition="in" filter="wipe(up)">
                                      <p:cBhvr>
                                        <p:cTn id="21" dur="500"/>
                                        <p:tgtEl>
                                          <p:spTgt spid="455690"/>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455688"/>
                                        </p:tgtEl>
                                        <p:attrNameLst>
                                          <p:attrName>style.visibility</p:attrName>
                                        </p:attrNameLst>
                                      </p:cBhvr>
                                      <p:to>
                                        <p:strVal val="visible"/>
                                      </p:to>
                                    </p:set>
                                    <p:animEffect transition="in" filter="wipe(down)">
                                      <p:cBhvr>
                                        <p:cTn id="26" dur="500"/>
                                        <p:tgtEl>
                                          <p:spTgt spid="4556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55683" grpId="0"/>
      <p:bldP spid="455688" grpId="0" animBg="1"/>
      <p:bldP spid="455689" grpId="0" animBg="1"/>
      <p:bldP spid="455690"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3075" name="Picture 2" descr="Tabla ejercicio 2 completa"/>
          <p:cNvPicPr>
            <a:picLocks noChangeAspect="1" noChangeArrowheads="1"/>
          </p:cNvPicPr>
          <p:nvPr/>
        </p:nvPicPr>
        <p:blipFill>
          <a:blip r:embed="rId4" cstate="print"/>
          <a:srcRect/>
          <a:stretch>
            <a:fillRect/>
          </a:stretch>
        </p:blipFill>
        <p:spPr bwMode="auto">
          <a:xfrm>
            <a:off x="0" y="836712"/>
            <a:ext cx="5791200" cy="5829300"/>
          </a:xfrm>
          <a:prstGeom prst="rect">
            <a:avLst/>
          </a:prstGeom>
          <a:noFill/>
          <a:ln w="9525">
            <a:noFill/>
            <a:miter lim="800000"/>
            <a:headEnd/>
            <a:tailEnd/>
          </a:ln>
        </p:spPr>
      </p:pic>
      <p:graphicFrame>
        <p:nvGraphicFramePr>
          <p:cNvPr id="457746" name="Object 18"/>
          <p:cNvGraphicFramePr>
            <a:graphicFrameLocks noChangeAspect="1"/>
          </p:cNvGraphicFramePr>
          <p:nvPr>
            <p:ph/>
          </p:nvPr>
        </p:nvGraphicFramePr>
        <p:xfrm>
          <a:off x="3563888" y="1628800"/>
          <a:ext cx="5429250" cy="4838700"/>
        </p:xfrm>
        <a:graphic>
          <a:graphicData uri="http://schemas.openxmlformats.org/presentationml/2006/ole">
            <p:oleObj spid="_x0000_s3074" name="Gráfico" r:id="rId5" imgW="5429250" imgH="4838700" progId="Excel.Sheet.8">
              <p:embed/>
            </p:oleObj>
          </a:graphicData>
        </a:graphic>
      </p:graphicFrame>
      <p:sp>
        <p:nvSpPr>
          <p:cNvPr id="457747" name="Line 19"/>
          <p:cNvSpPr>
            <a:spLocks noChangeShapeType="1"/>
          </p:cNvSpPr>
          <p:nvPr/>
        </p:nvSpPr>
        <p:spPr bwMode="auto">
          <a:xfrm flipV="1">
            <a:off x="7235825" y="2349500"/>
            <a:ext cx="0" cy="2087563"/>
          </a:xfrm>
          <a:prstGeom prst="line">
            <a:avLst/>
          </a:prstGeom>
          <a:noFill/>
          <a:ln w="19050">
            <a:solidFill>
              <a:srgbClr val="FF6600"/>
            </a:solidFill>
            <a:prstDash val="sysDot"/>
            <a:round/>
            <a:headEnd/>
            <a:tailEnd/>
          </a:ln>
        </p:spPr>
        <p:txBody>
          <a:bodyPr/>
          <a:lstStyle/>
          <a:p>
            <a:endParaRPr lang="es-ES"/>
          </a:p>
        </p:txBody>
      </p:sp>
      <p:sp>
        <p:nvSpPr>
          <p:cNvPr id="457748" name="Text Box 20"/>
          <p:cNvSpPr txBox="1">
            <a:spLocks noChangeArrowheads="1"/>
          </p:cNvSpPr>
          <p:nvPr/>
        </p:nvSpPr>
        <p:spPr bwMode="auto">
          <a:xfrm>
            <a:off x="6300788" y="4508500"/>
            <a:ext cx="2016125" cy="336550"/>
          </a:xfrm>
          <a:prstGeom prst="rect">
            <a:avLst/>
          </a:prstGeom>
          <a:noFill/>
          <a:ln w="9525">
            <a:noFill/>
            <a:miter lim="800000"/>
            <a:headEnd/>
            <a:tailEnd/>
          </a:ln>
        </p:spPr>
        <p:txBody>
          <a:bodyPr>
            <a:spAutoFit/>
          </a:bodyPr>
          <a:lstStyle/>
          <a:p>
            <a:pPr>
              <a:spcBef>
                <a:spcPct val="50000"/>
              </a:spcBef>
            </a:pPr>
            <a:r>
              <a:rPr lang="es-ES" sz="1600" b="1">
                <a:solidFill>
                  <a:srgbClr val="FF6600"/>
                </a:solidFill>
              </a:rPr>
              <a:t>11 años = Turno</a:t>
            </a:r>
          </a:p>
        </p:txBody>
      </p:sp>
      <p:sp>
        <p:nvSpPr>
          <p:cNvPr id="18" name="17 Elipse"/>
          <p:cNvSpPr/>
          <p:nvPr/>
        </p:nvSpPr>
        <p:spPr>
          <a:xfrm>
            <a:off x="899592" y="2276872"/>
            <a:ext cx="432048" cy="21602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9" name="18 Elipse"/>
          <p:cNvSpPr/>
          <p:nvPr/>
        </p:nvSpPr>
        <p:spPr>
          <a:xfrm>
            <a:off x="899592" y="4005064"/>
            <a:ext cx="432048" cy="21602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0" name="19 Elipse"/>
          <p:cNvSpPr/>
          <p:nvPr/>
        </p:nvSpPr>
        <p:spPr>
          <a:xfrm>
            <a:off x="3131840" y="2276872"/>
            <a:ext cx="432048" cy="21602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1" name="20 Elipse"/>
          <p:cNvSpPr/>
          <p:nvPr/>
        </p:nvSpPr>
        <p:spPr>
          <a:xfrm>
            <a:off x="899592" y="5733256"/>
            <a:ext cx="432048" cy="21602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2" name="21 Elipse"/>
          <p:cNvSpPr/>
          <p:nvPr/>
        </p:nvSpPr>
        <p:spPr>
          <a:xfrm>
            <a:off x="3131840" y="4005064"/>
            <a:ext cx="432048" cy="21602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3" name="22 Elipse"/>
          <p:cNvSpPr/>
          <p:nvPr/>
        </p:nvSpPr>
        <p:spPr>
          <a:xfrm>
            <a:off x="3131840" y="5733256"/>
            <a:ext cx="432048" cy="21602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77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1" fill="hold" grpId="0" nodeType="clickEffect">
                                  <p:stCondLst>
                                    <p:cond delay="0"/>
                                  </p:stCondLst>
                                  <p:childTnLst>
                                    <p:set>
                                      <p:cBhvr>
                                        <p:cTn id="10" dur="1" fill="hold">
                                          <p:stCondLst>
                                            <p:cond delay="0"/>
                                          </p:stCondLst>
                                        </p:cTn>
                                        <p:tgtEl>
                                          <p:spTgt spid="457747"/>
                                        </p:tgtEl>
                                        <p:attrNameLst>
                                          <p:attrName>style.visibility</p:attrName>
                                        </p:attrNameLst>
                                      </p:cBhvr>
                                      <p:to>
                                        <p:strVal val="visible"/>
                                      </p:to>
                                    </p:set>
                                    <p:animEffect transition="in" filter="wipe(up)">
                                      <p:cBhvr>
                                        <p:cTn id="11" dur="500"/>
                                        <p:tgtEl>
                                          <p:spTgt spid="457747"/>
                                        </p:tgtEl>
                                      </p:cBhvr>
                                    </p:animEffect>
                                  </p:childTnLst>
                                </p:cTn>
                              </p:par>
                            </p:childTnLst>
                          </p:cTn>
                        </p:par>
                        <p:par>
                          <p:cTn id="12" fill="hold">
                            <p:stCondLst>
                              <p:cond delay="500"/>
                            </p:stCondLst>
                            <p:childTnLst>
                              <p:par>
                                <p:cTn id="13" presetID="1" presetClass="entr" presetSubtype="0" fill="hold" grpId="0" nodeType="afterEffect">
                                  <p:stCondLst>
                                    <p:cond delay="0"/>
                                  </p:stCondLst>
                                  <p:childTnLst>
                                    <p:set>
                                      <p:cBhvr>
                                        <p:cTn id="14" dur="1" fill="hold">
                                          <p:stCondLst>
                                            <p:cond delay="0"/>
                                          </p:stCondLst>
                                        </p:cTn>
                                        <p:tgtEl>
                                          <p:spTgt spid="4577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57746" grpId="0"/>
      <p:bldP spid="457747" grpId="0" animBg="1"/>
      <p:bldP spid="457748"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7|17.1|58.8|9.7"/>
</p:tagLst>
</file>

<file path=ppt/theme/theme1.xml><?xml version="1.0" encoding="utf-8"?>
<a:theme xmlns:a="http://schemas.openxmlformats.org/drawingml/2006/main" name="Textura">
  <a:themeElements>
    <a:clrScheme name="Textura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xtura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a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a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a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a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a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a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a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9425</TotalTime>
  <Words>714</Words>
  <Application>Microsoft Office PowerPoint</Application>
  <PresentationFormat>Presentación en pantalla (4:3)</PresentationFormat>
  <Paragraphs>122</Paragraphs>
  <Slides>27</Slides>
  <Notes>2</Notes>
  <HiddenSlides>0</HiddenSlides>
  <MMClips>0</MMClips>
  <ScaleCrop>false</ScaleCrop>
  <HeadingPairs>
    <vt:vector size="6" baseType="variant">
      <vt:variant>
        <vt:lpstr>Tema</vt:lpstr>
      </vt:variant>
      <vt:variant>
        <vt:i4>1</vt:i4>
      </vt:variant>
      <vt:variant>
        <vt:lpstr>Servidores OLE incrustados</vt:lpstr>
      </vt:variant>
      <vt:variant>
        <vt:i4>2</vt:i4>
      </vt:variant>
      <vt:variant>
        <vt:lpstr>Títulos de diapositiva</vt:lpstr>
      </vt:variant>
      <vt:variant>
        <vt:i4>27</vt:i4>
      </vt:variant>
    </vt:vector>
  </HeadingPairs>
  <TitlesOfParts>
    <vt:vector size="30" baseType="lpstr">
      <vt:lpstr>Textura</vt:lpstr>
      <vt:lpstr>Worksheet</vt:lpstr>
      <vt:lpstr>Gráfico</vt:lpstr>
      <vt:lpstr>Diapositiva 1</vt:lpstr>
      <vt:lpstr>Planificación Silvícola </vt:lpstr>
      <vt:lpstr>Diapositiva 3</vt:lpstr>
      <vt:lpstr>Diapositiva 4</vt:lpstr>
      <vt:lpstr>Criterios técnico-forestales. Criterio Técnico</vt:lpstr>
      <vt:lpstr>Criterios técnico-forestales. Criterio Técnico</vt:lpstr>
      <vt:lpstr>Criterios técnico-forestales. Máxima Producción Continua (MPC)</vt:lpstr>
      <vt:lpstr>Diapositiva 8</vt:lpstr>
      <vt:lpstr>Diapositiva 9</vt:lpstr>
      <vt:lpstr>Diapositiva 10</vt:lpstr>
      <vt:lpstr>Turno de máxima producción continua</vt:lpstr>
      <vt:lpstr>Turno de máxima producción continua</vt:lpstr>
      <vt:lpstr>Turno de máxima producción continua</vt:lpstr>
      <vt:lpstr>IMA de rodales de Pinus taeda con diferente densidades iniciales de plantación , 1000, 1600, 2000 y 2500 (arb/ha) sin ralos. Datos obtenidos del modelo PlaForNea.</vt:lpstr>
      <vt:lpstr>IMA max de rodales de Pinus taeda con diferente densidades iniciales de plantación, 1000, 1600 (arb/ha) y 1600 con raleo. Datos obtenidos del modelo PlaForNea.</vt:lpstr>
      <vt:lpstr>Criterio ecológico. Turno o rotación ecológica </vt:lpstr>
      <vt:lpstr>Diapositiva 17</vt:lpstr>
      <vt:lpstr>Diapositiva 18</vt:lpstr>
      <vt:lpstr>Diapositiva 19</vt:lpstr>
      <vt:lpstr>Diapositiva 20</vt:lpstr>
      <vt:lpstr>Criterio ecológico. Turno o rotación ecológica </vt:lpstr>
      <vt:lpstr>Expresión de Pressler del crecimiento relativo</vt:lpstr>
      <vt:lpstr>Expresión de Pressler del crecimiento relativo</vt:lpstr>
      <vt:lpstr>Expresión de Pressler del crecimiento relativo</vt:lpstr>
      <vt:lpstr>Expresión de Pressler del crecimiento relativo</vt:lpstr>
      <vt:lpstr>Actividad práctica</vt:lpstr>
      <vt:lpstr>Diapositiva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 título de diapositiva</dc:title>
  <dc:creator>m</dc:creator>
  <cp:lastModifiedBy>acer</cp:lastModifiedBy>
  <cp:revision>593</cp:revision>
  <dcterms:created xsi:type="dcterms:W3CDTF">2002-09-14T15:55:28Z</dcterms:created>
  <dcterms:modified xsi:type="dcterms:W3CDTF">2020-09-14T21:15:28Z</dcterms:modified>
</cp:coreProperties>
</file>