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6" r:id="rId5"/>
    <p:sldId id="257" r:id="rId6"/>
    <p:sldId id="258" r:id="rId7"/>
    <p:sldId id="263" r:id="rId8"/>
    <p:sldId id="264" r:id="rId9"/>
    <p:sldId id="265" r:id="rId10"/>
    <p:sldId id="266" r:id="rId11"/>
    <p:sldId id="267" r:id="rId12"/>
    <p:sldId id="269" r:id="rId13"/>
    <p:sldId id="268" r:id="rId14"/>
    <p:sldId id="270" r:id="rId15"/>
    <p:sldId id="273" r:id="rId16"/>
    <p:sldId id="271" r:id="rId17"/>
    <p:sldId id="274" r:id="rId18"/>
    <p:sldId id="275"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2899D3-B2B1-4229-B29A-E9751A0A9616}" type="datetimeFigureOut">
              <a:rPr lang="es-ES" smtClean="0"/>
              <a:pPr/>
              <a:t>04/05/2021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CD8FA-BEF3-4806-AFEC-1AD89593C62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899D3-B2B1-4229-B29A-E9751A0A9616}" type="datetimeFigureOut">
              <a:rPr lang="es-ES" smtClean="0"/>
              <a:pPr/>
              <a:t>04/05/2021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CD8FA-BEF3-4806-AFEC-1AD89593C62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nta.gob.ar/documentos/tecnicas-de-medicion-en-ecofisiologia-vegetal-conceptos-y-procedimientos" TargetMode="External"/><Relationship Id="rId2" Type="http://schemas.openxmlformats.org/officeDocument/2006/relationships/hyperlink" Target="http://ucce.ucdavis.edu/files/datastore/234-20.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57166"/>
            <a:ext cx="7772400" cy="1470025"/>
          </a:xfrm>
        </p:spPr>
        <p:txBody>
          <a:bodyPr/>
          <a:lstStyle/>
          <a:p>
            <a:r>
              <a:rPr lang="es-ES" b="1" u="sng" dirty="0" smtClean="0"/>
              <a:t>TP Respiración</a:t>
            </a:r>
            <a:endParaRPr lang="es-ES" b="1" u="sng" dirty="0"/>
          </a:p>
        </p:txBody>
      </p:sp>
      <p:sp>
        <p:nvSpPr>
          <p:cNvPr id="3" name="2 Subtítulo"/>
          <p:cNvSpPr>
            <a:spLocks noGrp="1"/>
          </p:cNvSpPr>
          <p:nvPr>
            <p:ph type="subTitle" idx="1"/>
          </p:nvPr>
        </p:nvSpPr>
        <p:spPr>
          <a:xfrm>
            <a:off x="500034" y="1928802"/>
            <a:ext cx="8215370" cy="1752600"/>
          </a:xfrm>
        </p:spPr>
        <p:txBody>
          <a:bodyPr>
            <a:normAutofit fontScale="92500"/>
          </a:bodyPr>
          <a:lstStyle/>
          <a:p>
            <a:r>
              <a:rPr lang="es-ES" dirty="0" smtClean="0">
                <a:solidFill>
                  <a:schemeClr val="tx1">
                    <a:lumMod val="95000"/>
                    <a:lumOff val="5000"/>
                  </a:schemeClr>
                </a:solidFill>
              </a:rPr>
              <a:t>La energía captada en el proceso de fotosíntesis, una vez almacenada, debe ser puesta a disposición de las células por medio de la respiración:</a:t>
            </a:r>
            <a:endParaRPr lang="es-ES" dirty="0">
              <a:solidFill>
                <a:schemeClr val="tx1">
                  <a:lumMod val="95000"/>
                  <a:lumOff val="5000"/>
                </a:schemeClr>
              </a:solidFill>
            </a:endParaRPr>
          </a:p>
        </p:txBody>
      </p:sp>
      <p:sp>
        <p:nvSpPr>
          <p:cNvPr id="4" name="3 CuadroTexto"/>
          <p:cNvSpPr txBox="1"/>
          <p:nvPr/>
        </p:nvSpPr>
        <p:spPr>
          <a:xfrm>
            <a:off x="285720" y="3929066"/>
            <a:ext cx="8358214" cy="1754326"/>
          </a:xfrm>
          <a:prstGeom prst="rect">
            <a:avLst/>
          </a:prstGeom>
          <a:noFill/>
        </p:spPr>
        <p:txBody>
          <a:bodyPr wrap="square" rtlCol="0">
            <a:spAutoFit/>
          </a:bodyPr>
          <a:lstStyle/>
          <a:p>
            <a:pPr algn="ctr"/>
            <a:r>
              <a:rPr lang="es-ES" sz="3600" dirty="0" smtClean="0"/>
              <a:t>C</a:t>
            </a:r>
            <a:r>
              <a:rPr lang="es-ES" sz="3600" baseline="-25000" dirty="0" smtClean="0"/>
              <a:t>6</a:t>
            </a:r>
            <a:r>
              <a:rPr lang="es-ES" sz="3600" dirty="0" smtClean="0"/>
              <a:t>H</a:t>
            </a:r>
            <a:r>
              <a:rPr lang="es-ES" sz="3600" baseline="-25000" dirty="0" smtClean="0"/>
              <a:t>12</a:t>
            </a:r>
            <a:r>
              <a:rPr lang="es-ES" sz="3600" dirty="0" smtClean="0"/>
              <a:t>O</a:t>
            </a:r>
            <a:r>
              <a:rPr lang="es-ES" sz="3600" baseline="-25000" dirty="0" smtClean="0"/>
              <a:t>6</a:t>
            </a:r>
            <a:r>
              <a:rPr lang="es-ES" sz="3600" dirty="0" smtClean="0"/>
              <a:t> + 6 O</a:t>
            </a:r>
            <a:r>
              <a:rPr lang="es-ES" sz="3600" baseline="-25000" dirty="0" smtClean="0"/>
              <a:t>2</a:t>
            </a:r>
            <a:r>
              <a:rPr lang="es-ES" sz="3600" dirty="0" smtClean="0"/>
              <a:t> → 6 CO</a:t>
            </a:r>
            <a:r>
              <a:rPr lang="es-ES" sz="3600" baseline="-25000" dirty="0" smtClean="0"/>
              <a:t>2</a:t>
            </a:r>
            <a:r>
              <a:rPr lang="es-ES" sz="3600" dirty="0" smtClean="0"/>
              <a:t> + 6 H</a:t>
            </a:r>
            <a:r>
              <a:rPr lang="es-ES" sz="3600" baseline="-25000" dirty="0" smtClean="0"/>
              <a:t>2</a:t>
            </a:r>
            <a:r>
              <a:rPr lang="es-ES" sz="3600" dirty="0" smtClean="0"/>
              <a:t>O + </a:t>
            </a:r>
            <a:r>
              <a:rPr lang="el-GR" sz="3600" dirty="0" smtClean="0">
                <a:solidFill>
                  <a:srgbClr val="FF0000"/>
                </a:solidFill>
              </a:rPr>
              <a:t>Δ</a:t>
            </a:r>
            <a:r>
              <a:rPr lang="es-ES" sz="3600" dirty="0" smtClean="0">
                <a:solidFill>
                  <a:srgbClr val="FF0000"/>
                </a:solidFill>
              </a:rPr>
              <a:t>G</a:t>
            </a:r>
            <a:r>
              <a:rPr lang="es-ES" sz="3600" dirty="0" smtClean="0"/>
              <a:t> </a:t>
            </a:r>
          </a:p>
          <a:p>
            <a:pPr algn="ctr"/>
            <a:endParaRPr lang="es-ES" sz="3600" dirty="0"/>
          </a:p>
          <a:p>
            <a:pPr algn="ctr"/>
            <a:r>
              <a:rPr lang="el-GR" sz="3600" dirty="0" smtClean="0"/>
              <a:t>Δ</a:t>
            </a:r>
            <a:r>
              <a:rPr lang="es-ES" sz="3600" dirty="0" smtClean="0"/>
              <a:t>G = -686 Kcal mol</a:t>
            </a:r>
            <a:r>
              <a:rPr lang="es-ES" sz="3600" baseline="30000" dirty="0" smtClean="0"/>
              <a:t>-1</a:t>
            </a:r>
            <a:r>
              <a:rPr lang="es-ES" sz="3600" dirty="0" smtClean="0"/>
              <a:t>  </a:t>
            </a:r>
            <a:endParaRPr lang="es-E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10700" dirty="0" smtClean="0">
                <a:sym typeface="Wingdings"/>
              </a:rPr>
              <a:t></a:t>
            </a:r>
            <a:r>
              <a:rPr lang="es-ES" sz="7300" dirty="0" smtClean="0"/>
              <a:t>¡Manos a la obra!</a:t>
            </a:r>
            <a:r>
              <a:rPr lang="es-ES" sz="7300" dirty="0" smtClean="0">
                <a:sym typeface="Wingdings"/>
              </a:rPr>
              <a:t> </a:t>
            </a:r>
            <a:r>
              <a:rPr lang="es-ES" sz="10700" dirty="0" smtClean="0">
                <a:sym typeface="Wingdings"/>
              </a:rPr>
              <a:t></a:t>
            </a:r>
            <a:endParaRPr lang="es-ES" sz="10700" dirty="0"/>
          </a:p>
        </p:txBody>
      </p:sp>
      <p:sp>
        <p:nvSpPr>
          <p:cNvPr id="3" name="2 Marcador de contenido"/>
          <p:cNvSpPr>
            <a:spLocks noGrp="1"/>
          </p:cNvSpPr>
          <p:nvPr>
            <p:ph idx="1"/>
          </p:nvPr>
        </p:nvSpPr>
        <p:spPr>
          <a:xfrm>
            <a:off x="428596" y="2143116"/>
            <a:ext cx="8229600" cy="2114552"/>
          </a:xfrm>
        </p:spPr>
        <p:txBody>
          <a:bodyPr/>
          <a:lstStyle/>
          <a:p>
            <a:r>
              <a:rPr lang="es-ES" dirty="0" smtClean="0"/>
              <a:t>El objetivo del TP es determinar la tasa respiratoria en frutos climatéricos y no climatéricos </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Materiales necesarios</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Cuba hermética (sistema cerrado)</a:t>
            </a:r>
          </a:p>
          <a:p>
            <a:r>
              <a:rPr lang="es-ES" dirty="0" smtClean="0"/>
              <a:t>Detector de CO</a:t>
            </a:r>
            <a:r>
              <a:rPr lang="es-ES" baseline="-25000" dirty="0" smtClean="0"/>
              <a:t>2</a:t>
            </a:r>
            <a:r>
              <a:rPr lang="es-ES" dirty="0" smtClean="0"/>
              <a:t> IRGA (ver TP Fotosíntesis)</a:t>
            </a:r>
          </a:p>
          <a:p>
            <a:r>
              <a:rPr lang="es-ES" dirty="0" smtClean="0"/>
              <a:t>Material Vegetal: Frutos climatéricos (</a:t>
            </a:r>
            <a:r>
              <a:rPr lang="es-ES" b="1" dirty="0" smtClean="0">
                <a:solidFill>
                  <a:srgbClr val="00B050"/>
                </a:solidFill>
              </a:rPr>
              <a:t>banana en pleno climaterio en viraje de color verde amarillo</a:t>
            </a:r>
            <a:r>
              <a:rPr lang="es-ES" dirty="0" smtClean="0"/>
              <a:t>) y no climatéricos (</a:t>
            </a:r>
            <a:r>
              <a:rPr lang="es-ES" b="1" dirty="0" smtClean="0">
                <a:solidFill>
                  <a:schemeClr val="accent6">
                    <a:lumMod val="75000"/>
                  </a:schemeClr>
                </a:solidFill>
              </a:rPr>
              <a:t>mandarina en estado de maduración de consumo</a:t>
            </a:r>
            <a:r>
              <a:rPr lang="es-ES" dirty="0" smtClean="0"/>
              <a:t>) previamente pesados</a:t>
            </a:r>
          </a:p>
          <a:p>
            <a:r>
              <a:rPr lang="es-ES" dirty="0" smtClean="0"/>
              <a:t>Cronómetro</a:t>
            </a:r>
          </a:p>
          <a:p>
            <a:r>
              <a:rPr lang="es-ES" dirty="0" smtClean="0">
                <a:solidFill>
                  <a:srgbClr val="FF0000"/>
                </a:solidFill>
              </a:rPr>
              <a:t>¡ACLARACIÓN!</a:t>
            </a:r>
            <a:r>
              <a:rPr lang="es-ES" dirty="0" smtClean="0"/>
              <a:t> Las tasas serán medidas a temperatura ambiente (25ºC). Este dato es de suma importancia. En el caso de tener fruta refrigerada, dejarla reposar hasta que alcance la temperatura deseada. La temperatura puede ser medida con un termómetro infrarrojo.</a:t>
            </a:r>
            <a:endParaRPr lang="es-ES" dirty="0"/>
          </a:p>
        </p:txBody>
      </p:sp>
      <p:pic>
        <p:nvPicPr>
          <p:cNvPr id="8194" name="Picture 2" descr="Compre Termómetro Infrarrojo Sin Contacto De GM320 Termómetro ..."/>
          <p:cNvPicPr>
            <a:picLocks noChangeAspect="1" noChangeArrowheads="1"/>
          </p:cNvPicPr>
          <p:nvPr/>
        </p:nvPicPr>
        <p:blipFill>
          <a:blip r:embed="rId2" cstate="print"/>
          <a:srcRect/>
          <a:stretch>
            <a:fillRect/>
          </a:stretch>
        </p:blipFill>
        <p:spPr bwMode="auto">
          <a:xfrm>
            <a:off x="7858148" y="5643578"/>
            <a:ext cx="928654" cy="9286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Procedimiento</a:t>
            </a:r>
            <a:endParaRPr lang="es-ES" dirty="0"/>
          </a:p>
        </p:txBody>
      </p:sp>
      <p:sp>
        <p:nvSpPr>
          <p:cNvPr id="3" name="2 Marcador de contenido"/>
          <p:cNvSpPr>
            <a:spLocks noGrp="1"/>
          </p:cNvSpPr>
          <p:nvPr>
            <p:ph idx="1"/>
          </p:nvPr>
        </p:nvSpPr>
        <p:spPr/>
        <p:txBody>
          <a:bodyPr>
            <a:normAutofit lnSpcReduction="10000"/>
          </a:bodyPr>
          <a:lstStyle/>
          <a:p>
            <a:r>
              <a:rPr lang="es-ES" dirty="0" smtClean="0"/>
              <a:t>Se toman los frutos intactos y previamente pesados, se los coloca en un cuba herméticamente cerrada, en la cual tenemos puesto un detector de CO</a:t>
            </a:r>
            <a:r>
              <a:rPr lang="es-ES" baseline="-25000" dirty="0" smtClean="0"/>
              <a:t>2</a:t>
            </a:r>
          </a:p>
          <a:p>
            <a:r>
              <a:rPr lang="es-ES" dirty="0" smtClean="0"/>
              <a:t>Esperar a que la concentración de CO</a:t>
            </a:r>
            <a:r>
              <a:rPr lang="es-ES" baseline="-25000" dirty="0" smtClean="0"/>
              <a:t>2</a:t>
            </a:r>
            <a:r>
              <a:rPr lang="es-ES" dirty="0" smtClean="0"/>
              <a:t> comience a subir, se toma como valor inicial y se prende el cronómetro</a:t>
            </a:r>
          </a:p>
          <a:p>
            <a:r>
              <a:rPr lang="es-ES" dirty="0" smtClean="0"/>
              <a:t>Pasados 20 minutos, se toma la concentración final de CO</a:t>
            </a:r>
            <a:r>
              <a:rPr lang="es-ES" baseline="-25000" dirty="0" smtClean="0"/>
              <a:t>2</a:t>
            </a:r>
            <a:r>
              <a:rPr lang="es-ES" dirty="0" smtClean="0"/>
              <a:t>.</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Fisiología Vegetal\2020\Respiración\lutron.jpg"/>
          <p:cNvPicPr>
            <a:picLocks noChangeAspect="1" noChangeArrowheads="1"/>
          </p:cNvPicPr>
          <p:nvPr/>
        </p:nvPicPr>
        <p:blipFill>
          <a:blip r:embed="rId2"/>
          <a:srcRect l="60624" r="21065" b="14120"/>
          <a:stretch>
            <a:fillRect/>
          </a:stretch>
        </p:blipFill>
        <p:spPr bwMode="auto">
          <a:xfrm rot="10800000">
            <a:off x="2857488" y="1857364"/>
            <a:ext cx="500066" cy="2345275"/>
          </a:xfrm>
          <a:prstGeom prst="rect">
            <a:avLst/>
          </a:prstGeom>
          <a:noFill/>
        </p:spPr>
      </p:pic>
      <p:pic>
        <p:nvPicPr>
          <p:cNvPr id="4098" name="Picture 2" descr="F:\Fisiología Vegetal\2020\Respiración\pngocean.com.png"/>
          <p:cNvPicPr>
            <a:picLocks noChangeAspect="1" noChangeArrowheads="1"/>
          </p:cNvPicPr>
          <p:nvPr/>
        </p:nvPicPr>
        <p:blipFill>
          <a:blip r:embed="rId3">
            <a:clrChange>
              <a:clrFrom>
                <a:srgbClr val="FFFFFF"/>
              </a:clrFrom>
              <a:clrTo>
                <a:srgbClr val="FFFFFF">
                  <a:alpha val="0"/>
                </a:srgbClr>
              </a:clrTo>
            </a:clrChange>
          </a:blip>
          <a:srcRect l="11458"/>
          <a:stretch>
            <a:fillRect/>
          </a:stretch>
        </p:blipFill>
        <p:spPr bwMode="auto">
          <a:xfrm>
            <a:off x="500034" y="0"/>
            <a:ext cx="6072182" cy="6858000"/>
          </a:xfrm>
          <a:prstGeom prst="rect">
            <a:avLst/>
          </a:prstGeom>
          <a:noFill/>
        </p:spPr>
      </p:pic>
      <p:pic>
        <p:nvPicPr>
          <p:cNvPr id="5" name="Picture 2" descr="F:\Fisiología Vegetal\2020\Respiración\lutron.jpg"/>
          <p:cNvPicPr>
            <a:picLocks noChangeAspect="1" noChangeArrowheads="1"/>
          </p:cNvPicPr>
          <p:nvPr/>
        </p:nvPicPr>
        <p:blipFill>
          <a:blip r:embed="rId2"/>
          <a:srcRect l="22222" r="41122" b="14120"/>
          <a:stretch>
            <a:fillRect/>
          </a:stretch>
        </p:blipFill>
        <p:spPr bwMode="auto">
          <a:xfrm>
            <a:off x="6500826" y="1214422"/>
            <a:ext cx="1500198" cy="3514728"/>
          </a:xfrm>
          <a:prstGeom prst="rect">
            <a:avLst/>
          </a:prstGeom>
          <a:noFill/>
        </p:spPr>
      </p:pic>
      <p:sp>
        <p:nvSpPr>
          <p:cNvPr id="4100" name="AutoShape 4" descr="República bananera - Wikipedia, la enciclopedia lib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9 Rectángulo"/>
          <p:cNvSpPr/>
          <p:nvPr/>
        </p:nvSpPr>
        <p:spPr>
          <a:xfrm>
            <a:off x="1785918" y="4500570"/>
            <a:ext cx="2571768" cy="1643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1" name="Picture 5" descr="F:\Fisiología Vegetal\2020\Respiración\kissclipart-banana-line-art-clipart-line-art-banana-clip-art-ebdb63dc385df981.png"/>
          <p:cNvPicPr>
            <a:picLocks noChangeAspect="1" noChangeArrowheads="1"/>
          </p:cNvPicPr>
          <p:nvPr/>
        </p:nvPicPr>
        <p:blipFill>
          <a:blip r:embed="rId4" cstate="print"/>
          <a:srcRect/>
          <a:stretch>
            <a:fillRect/>
          </a:stretch>
        </p:blipFill>
        <p:spPr bwMode="auto">
          <a:xfrm>
            <a:off x="1428728" y="4214818"/>
            <a:ext cx="2143140" cy="2074382"/>
          </a:xfrm>
          <a:prstGeom prst="rect">
            <a:avLst/>
          </a:prstGeom>
          <a:noFill/>
        </p:spPr>
      </p:pic>
      <p:pic>
        <p:nvPicPr>
          <p:cNvPr id="11" name="Picture 5" descr="F:\Fisiología Vegetal\2020\Respiración\kissclipart-banana-line-art-clipart-line-art-banana-clip-art-ebdb63dc385df981.png"/>
          <p:cNvPicPr>
            <a:picLocks noChangeAspect="1" noChangeArrowheads="1"/>
          </p:cNvPicPr>
          <p:nvPr/>
        </p:nvPicPr>
        <p:blipFill>
          <a:blip r:embed="rId4" cstate="print"/>
          <a:srcRect/>
          <a:stretch>
            <a:fillRect/>
          </a:stretch>
        </p:blipFill>
        <p:spPr bwMode="auto">
          <a:xfrm>
            <a:off x="2928926" y="4214818"/>
            <a:ext cx="2143140" cy="2074382"/>
          </a:xfrm>
          <a:prstGeom prst="rect">
            <a:avLst/>
          </a:prstGeom>
          <a:noFill/>
        </p:spPr>
      </p:pic>
      <p:sp>
        <p:nvSpPr>
          <p:cNvPr id="14" name="13 Arco"/>
          <p:cNvSpPr/>
          <p:nvPr/>
        </p:nvSpPr>
        <p:spPr>
          <a:xfrm>
            <a:off x="3286116" y="214290"/>
            <a:ext cx="3500462" cy="200024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Arco"/>
          <p:cNvSpPr/>
          <p:nvPr/>
        </p:nvSpPr>
        <p:spPr>
          <a:xfrm>
            <a:off x="3071802" y="142852"/>
            <a:ext cx="3786214" cy="2357454"/>
          </a:xfrm>
          <a:prstGeom prst="arc">
            <a:avLst>
              <a:gd name="adj1" fmla="val 16487427"/>
              <a:gd name="adj2" fmla="val 12087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CuadroTexto"/>
          <p:cNvSpPr txBox="1"/>
          <p:nvPr/>
        </p:nvSpPr>
        <p:spPr>
          <a:xfrm>
            <a:off x="6215074" y="4929198"/>
            <a:ext cx="2214578" cy="1569660"/>
          </a:xfrm>
          <a:prstGeom prst="rect">
            <a:avLst/>
          </a:prstGeom>
          <a:noFill/>
        </p:spPr>
        <p:txBody>
          <a:bodyPr wrap="square" rtlCol="0">
            <a:spAutoFit/>
          </a:bodyPr>
          <a:lstStyle/>
          <a:p>
            <a:r>
              <a:rPr lang="es-ES" sz="9600" dirty="0" smtClean="0">
                <a:sym typeface="Wingdings"/>
              </a:rPr>
              <a:t></a:t>
            </a:r>
            <a:endParaRPr lang="es-ES" sz="9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Datos obtenidos para mandarinas</a:t>
            </a:r>
            <a:endParaRPr lang="es-ES" dirty="0"/>
          </a:p>
        </p:txBody>
      </p:sp>
      <p:sp>
        <p:nvSpPr>
          <p:cNvPr id="3" name="2 Marcador de contenido"/>
          <p:cNvSpPr>
            <a:spLocks noGrp="1"/>
          </p:cNvSpPr>
          <p:nvPr>
            <p:ph idx="1"/>
          </p:nvPr>
        </p:nvSpPr>
        <p:spPr/>
        <p:txBody>
          <a:bodyPr/>
          <a:lstStyle/>
          <a:p>
            <a:r>
              <a:rPr lang="es-ES" dirty="0" smtClean="0"/>
              <a:t>Volumen cuba (5,6 Litros)</a:t>
            </a:r>
          </a:p>
          <a:p>
            <a:r>
              <a:rPr lang="es-ES" dirty="0" smtClean="0"/>
              <a:t>Tiempo 20 minutos</a:t>
            </a:r>
          </a:p>
          <a:p>
            <a:r>
              <a:rPr lang="es-ES" dirty="0" smtClean="0"/>
              <a:t>[CO</a:t>
            </a:r>
            <a:r>
              <a:rPr lang="es-ES" baseline="-25000" dirty="0" smtClean="0"/>
              <a:t>2</a:t>
            </a:r>
            <a:r>
              <a:rPr lang="es-ES" dirty="0" smtClean="0"/>
              <a:t>] inicial = 560 ppm (ó </a:t>
            </a:r>
            <a:r>
              <a:rPr lang="el-GR" dirty="0" smtClean="0"/>
              <a:t>μ</a:t>
            </a:r>
            <a:r>
              <a:rPr lang="es-ES" dirty="0" smtClean="0"/>
              <a:t>L </a:t>
            </a:r>
            <a:r>
              <a:rPr lang="es-ES" dirty="0" err="1" smtClean="0"/>
              <a:t>L</a:t>
            </a:r>
            <a:r>
              <a:rPr lang="es-ES" baseline="30000" dirty="0" smtClean="0"/>
              <a:t>-1</a:t>
            </a:r>
            <a:r>
              <a:rPr lang="es-ES" dirty="0" smtClean="0"/>
              <a:t>)</a:t>
            </a:r>
          </a:p>
          <a:p>
            <a:r>
              <a:rPr lang="es-ES" dirty="0" smtClean="0"/>
              <a:t>[CO</a:t>
            </a:r>
            <a:r>
              <a:rPr lang="es-ES" baseline="-25000" dirty="0" smtClean="0"/>
              <a:t>2</a:t>
            </a:r>
            <a:r>
              <a:rPr lang="es-ES" dirty="0" smtClean="0"/>
              <a:t>] final = 657 ppm (ó </a:t>
            </a:r>
            <a:r>
              <a:rPr lang="el-GR" dirty="0" smtClean="0"/>
              <a:t>μ</a:t>
            </a:r>
            <a:r>
              <a:rPr lang="es-ES" dirty="0" smtClean="0"/>
              <a:t>L </a:t>
            </a:r>
            <a:r>
              <a:rPr lang="es-ES" dirty="0" err="1" smtClean="0"/>
              <a:t>L</a:t>
            </a:r>
            <a:r>
              <a:rPr lang="es-ES" baseline="30000" dirty="0" smtClean="0"/>
              <a:t>-1</a:t>
            </a:r>
            <a:r>
              <a:rPr lang="es-ES" dirty="0" smtClean="0"/>
              <a:t>)</a:t>
            </a:r>
          </a:p>
          <a:p>
            <a:r>
              <a:rPr lang="es-ES" dirty="0" smtClean="0"/>
              <a:t>Peso fresco de la fruta = 0,730 Kg</a:t>
            </a:r>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Datos obtenidos para bananas</a:t>
            </a:r>
            <a:endParaRPr lang="es-ES" dirty="0"/>
          </a:p>
        </p:txBody>
      </p:sp>
      <p:sp>
        <p:nvSpPr>
          <p:cNvPr id="3" name="2 Marcador de contenido"/>
          <p:cNvSpPr>
            <a:spLocks noGrp="1"/>
          </p:cNvSpPr>
          <p:nvPr>
            <p:ph idx="1"/>
          </p:nvPr>
        </p:nvSpPr>
        <p:spPr/>
        <p:txBody>
          <a:bodyPr/>
          <a:lstStyle/>
          <a:p>
            <a:r>
              <a:rPr lang="es-ES" dirty="0" smtClean="0"/>
              <a:t>Volumen cuba (5,6 Litros)</a:t>
            </a:r>
          </a:p>
          <a:p>
            <a:r>
              <a:rPr lang="es-ES" dirty="0" smtClean="0"/>
              <a:t>Tiempo 20 minutos</a:t>
            </a:r>
          </a:p>
          <a:p>
            <a:r>
              <a:rPr lang="es-ES" dirty="0" smtClean="0"/>
              <a:t>[CO</a:t>
            </a:r>
            <a:r>
              <a:rPr lang="es-ES" baseline="-25000" dirty="0" smtClean="0"/>
              <a:t>2</a:t>
            </a:r>
            <a:r>
              <a:rPr lang="es-ES" dirty="0" smtClean="0"/>
              <a:t>] inicial = 560 ppm (ó </a:t>
            </a:r>
            <a:r>
              <a:rPr lang="el-GR" dirty="0" smtClean="0"/>
              <a:t>μ</a:t>
            </a:r>
            <a:r>
              <a:rPr lang="es-ES" dirty="0" smtClean="0"/>
              <a:t>L </a:t>
            </a:r>
            <a:r>
              <a:rPr lang="es-ES" dirty="0" err="1" smtClean="0"/>
              <a:t>L</a:t>
            </a:r>
            <a:r>
              <a:rPr lang="es-ES" baseline="30000" dirty="0" smtClean="0"/>
              <a:t>-1</a:t>
            </a:r>
            <a:r>
              <a:rPr lang="es-ES" dirty="0" smtClean="0"/>
              <a:t>)</a:t>
            </a:r>
          </a:p>
          <a:p>
            <a:r>
              <a:rPr lang="es-ES" dirty="0" smtClean="0"/>
              <a:t>[CO</a:t>
            </a:r>
            <a:r>
              <a:rPr lang="es-ES" baseline="-25000" dirty="0" smtClean="0"/>
              <a:t>2</a:t>
            </a:r>
            <a:r>
              <a:rPr lang="es-ES" dirty="0" smtClean="0"/>
              <a:t>] final = 1547 ppm (ó </a:t>
            </a:r>
            <a:r>
              <a:rPr lang="el-GR" dirty="0" smtClean="0"/>
              <a:t>μ</a:t>
            </a:r>
            <a:r>
              <a:rPr lang="es-ES" dirty="0" smtClean="0"/>
              <a:t>L </a:t>
            </a:r>
            <a:r>
              <a:rPr lang="es-ES" dirty="0" err="1" smtClean="0"/>
              <a:t>L</a:t>
            </a:r>
            <a:r>
              <a:rPr lang="es-ES" baseline="30000" dirty="0" smtClean="0"/>
              <a:t>-1</a:t>
            </a:r>
            <a:r>
              <a:rPr lang="es-ES" dirty="0" smtClean="0"/>
              <a:t>)</a:t>
            </a:r>
          </a:p>
          <a:p>
            <a:r>
              <a:rPr lang="es-ES" dirty="0" smtClean="0"/>
              <a:t>Peso fresco de la fruta = 0,830 Kg</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642918"/>
            <a:ext cx="8229600" cy="1143000"/>
          </a:xfrm>
        </p:spPr>
        <p:txBody>
          <a:bodyPr>
            <a:normAutofit fontScale="90000"/>
          </a:bodyPr>
          <a:lstStyle/>
          <a:p>
            <a:r>
              <a:rPr lang="es-ES" dirty="0" smtClean="0"/>
              <a:t>Calcular con los datos ambas tasas respiratorias para estos dos frutos</a:t>
            </a:r>
            <a:br>
              <a:rPr lang="es-ES" dirty="0" smtClean="0"/>
            </a:br>
            <a:r>
              <a:rPr lang="es-ES" sz="3100" dirty="0" smtClean="0"/>
              <a:t>(por favor, no olvidarse de las unidades)</a:t>
            </a:r>
            <a:endParaRPr lang="es-ES" sz="3100" dirty="0"/>
          </a:p>
        </p:txBody>
      </p:sp>
      <p:pic>
        <p:nvPicPr>
          <p:cNvPr id="26626" name="Picture 2"/>
          <p:cNvPicPr>
            <a:picLocks noChangeAspect="1" noChangeArrowheads="1"/>
          </p:cNvPicPr>
          <p:nvPr/>
        </p:nvPicPr>
        <p:blipFill>
          <a:blip r:embed="rId2"/>
          <a:srcRect l="10981" t="43945" r="1391" b="20898"/>
          <a:stretch>
            <a:fillRect/>
          </a:stretch>
        </p:blipFill>
        <p:spPr bwMode="auto">
          <a:xfrm>
            <a:off x="142844" y="2643182"/>
            <a:ext cx="9001156" cy="2030339"/>
          </a:xfrm>
          <a:prstGeom prst="rect">
            <a:avLst/>
          </a:prstGeom>
          <a:noFill/>
          <a:ln w="9525">
            <a:noFill/>
            <a:miter lim="800000"/>
            <a:headEnd/>
            <a:tailEnd/>
          </a:ln>
          <a:effectLst/>
        </p:spPr>
      </p:pic>
      <p:sp>
        <p:nvSpPr>
          <p:cNvPr id="4" name="3 CuadroTexto"/>
          <p:cNvSpPr txBox="1"/>
          <p:nvPr/>
        </p:nvSpPr>
        <p:spPr>
          <a:xfrm>
            <a:off x="142844" y="4795897"/>
            <a:ext cx="8858312" cy="2062103"/>
          </a:xfrm>
          <a:prstGeom prst="rect">
            <a:avLst/>
          </a:prstGeom>
          <a:noFill/>
        </p:spPr>
        <p:txBody>
          <a:bodyPr wrap="square" rtlCol="0">
            <a:spAutoFit/>
          </a:bodyPr>
          <a:lstStyle/>
          <a:p>
            <a:pPr>
              <a:buFont typeface="Arial" pitchFamily="34" charset="0"/>
              <a:buChar char="•"/>
            </a:pPr>
            <a:r>
              <a:rPr lang="es-ES" dirty="0" smtClean="0"/>
              <a:t> </a:t>
            </a:r>
            <a:r>
              <a:rPr lang="es-ES" sz="3200" dirty="0" smtClean="0">
                <a:solidFill>
                  <a:srgbClr val="0070C0"/>
                </a:solidFill>
              </a:rPr>
              <a:t>Pregunta</a:t>
            </a:r>
            <a:r>
              <a:rPr lang="es-ES" sz="3200" dirty="0" smtClean="0"/>
              <a:t>: Compare ambos resultados y estime en qué punto de la curva de respiración de la diapositiva 10 se encuentra cada fruto climatérico y no climatérico respectivamente.</a:t>
            </a:r>
            <a:endParaRPr lang="es-E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¿Para qué nos sirve esto?</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La tasa respiratoria en frutos nos da una idea de su metabolismo: a mayor tasa respiratoria, menor vida útil (ver tabla diapositiva 7)</a:t>
            </a:r>
          </a:p>
          <a:p>
            <a:r>
              <a:rPr lang="es-ES" dirty="0" smtClean="0"/>
              <a:t>Nos permite de una forma no destructiva monitorear el estado de conservación de frutas en cámaras. </a:t>
            </a:r>
          </a:p>
          <a:p>
            <a:r>
              <a:rPr lang="es-ES" dirty="0" smtClean="0"/>
              <a:t>Hay diferentes estrategias para bajar la tasa respiratoria y aumentar la vida útil (o </a:t>
            </a:r>
            <a:r>
              <a:rPr lang="es-ES" dirty="0" err="1" smtClean="0"/>
              <a:t>postcosecha</a:t>
            </a:r>
            <a:r>
              <a:rPr lang="es-ES" dirty="0" smtClean="0"/>
              <a:t>) de frutas y hortalizas:</a:t>
            </a:r>
          </a:p>
          <a:p>
            <a:r>
              <a:rPr lang="es-ES" dirty="0" smtClean="0">
                <a:solidFill>
                  <a:srgbClr val="FF0000"/>
                </a:solidFill>
              </a:rPr>
              <a:t>Bajar la temperatura </a:t>
            </a:r>
            <a:r>
              <a:rPr lang="es-ES" dirty="0" smtClean="0">
                <a:solidFill>
                  <a:srgbClr val="FF0000"/>
                </a:solidFill>
                <a:sym typeface="Wingdings"/>
              </a:rPr>
              <a:t></a:t>
            </a:r>
          </a:p>
          <a:p>
            <a:r>
              <a:rPr lang="es-ES" dirty="0" smtClean="0">
                <a:solidFill>
                  <a:srgbClr val="FF0000"/>
                </a:solidFill>
                <a:sym typeface="Wingdings"/>
              </a:rPr>
              <a:t> la concentración de CO</a:t>
            </a:r>
            <a:r>
              <a:rPr lang="es-ES" baseline="-25000" dirty="0" smtClean="0">
                <a:solidFill>
                  <a:srgbClr val="FF0000"/>
                </a:solidFill>
                <a:sym typeface="Wingdings"/>
              </a:rPr>
              <a:t>2</a:t>
            </a:r>
          </a:p>
          <a:p>
            <a:r>
              <a:rPr lang="es-ES" dirty="0" smtClean="0">
                <a:solidFill>
                  <a:srgbClr val="FF0000"/>
                </a:solidFill>
                <a:sym typeface="Wingdings"/>
              </a:rPr>
              <a:t> la concentración de O</a:t>
            </a:r>
            <a:r>
              <a:rPr lang="es-ES" baseline="-25000" dirty="0" smtClean="0">
                <a:solidFill>
                  <a:srgbClr val="FF0000"/>
                </a:solidFill>
                <a:sym typeface="Wingdings"/>
              </a:rPr>
              <a:t>2</a:t>
            </a:r>
          </a:p>
          <a:p>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Bibliografía ampliatoria</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Para los que lean inglés, les dejo un link sobre las ventajas y desventajas del sistema cerrado (el que usamos en el TP) versus el sistema “abierto”, muy similar a lo visto en el TP de fotosíntesis.</a:t>
            </a:r>
          </a:p>
          <a:p>
            <a:pPr>
              <a:buNone/>
            </a:pPr>
            <a:r>
              <a:rPr lang="es-ES" dirty="0" smtClean="0">
                <a:hlinkClick r:id="rId2"/>
              </a:rPr>
              <a:t>http://ucce.ucdavis.edu/files/datastore/234-20.pdf</a:t>
            </a:r>
            <a:endParaRPr lang="es-ES" dirty="0" smtClean="0"/>
          </a:p>
          <a:p>
            <a:r>
              <a:rPr lang="es-ES" dirty="0" smtClean="0"/>
              <a:t>Va también un manual para que consulten sobre otras técnicas utilizadas en Fisiología Vegetal</a:t>
            </a:r>
          </a:p>
          <a:p>
            <a:pPr>
              <a:buNone/>
            </a:pPr>
            <a:r>
              <a:rPr lang="es-ES" smtClean="0">
                <a:hlinkClick r:id="rId3"/>
              </a:rPr>
              <a:t>https://inta.gob.ar/documentos/tecnicas-de-medicion-en-ecofisiologia-vegetal-conceptos-y-procedimientos</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ES" dirty="0" smtClean="0"/>
              <a:t>Repasando del teórico</a:t>
            </a:r>
            <a:endParaRPr lang="es-ES" dirty="0"/>
          </a:p>
        </p:txBody>
      </p:sp>
      <p:pic>
        <p:nvPicPr>
          <p:cNvPr id="2050" name="Picture 2"/>
          <p:cNvPicPr>
            <a:picLocks noChangeAspect="1" noChangeArrowheads="1"/>
          </p:cNvPicPr>
          <p:nvPr/>
        </p:nvPicPr>
        <p:blipFill>
          <a:blip r:embed="rId2"/>
          <a:srcRect l="29100" t="14648" r="33016" b="12109"/>
          <a:stretch>
            <a:fillRect/>
          </a:stretch>
        </p:blipFill>
        <p:spPr bwMode="auto">
          <a:xfrm>
            <a:off x="3786182" y="1071546"/>
            <a:ext cx="4929222" cy="5357850"/>
          </a:xfrm>
          <a:prstGeom prst="rect">
            <a:avLst/>
          </a:prstGeom>
          <a:noFill/>
          <a:ln w="9525">
            <a:noFill/>
            <a:miter lim="800000"/>
            <a:headEnd/>
            <a:tailEnd/>
          </a:ln>
          <a:effectLst/>
        </p:spPr>
      </p:pic>
      <p:sp>
        <p:nvSpPr>
          <p:cNvPr id="6" name="5 CuadroTexto"/>
          <p:cNvSpPr txBox="1"/>
          <p:nvPr/>
        </p:nvSpPr>
        <p:spPr>
          <a:xfrm>
            <a:off x="285720" y="1142984"/>
            <a:ext cx="3429024" cy="2031325"/>
          </a:xfrm>
          <a:prstGeom prst="rect">
            <a:avLst/>
          </a:prstGeom>
          <a:noFill/>
        </p:spPr>
        <p:txBody>
          <a:bodyPr wrap="square" rtlCol="0">
            <a:spAutoFit/>
          </a:bodyPr>
          <a:lstStyle/>
          <a:p>
            <a:r>
              <a:rPr lang="es-ES" dirty="0" smtClean="0"/>
              <a:t>El proceso se lleva a cabo en numerosos pasos que se resumen a continuación:</a:t>
            </a:r>
          </a:p>
          <a:p>
            <a:endParaRPr lang="es-ES" dirty="0"/>
          </a:p>
          <a:p>
            <a:r>
              <a:rPr lang="es-ES" dirty="0" smtClean="0"/>
              <a:t>1.) Glicólisis. </a:t>
            </a:r>
          </a:p>
          <a:p>
            <a:r>
              <a:rPr lang="es-ES" dirty="0" smtClean="0"/>
              <a:t>2.) Ciclo de </a:t>
            </a:r>
            <a:r>
              <a:rPr lang="es-ES" dirty="0" err="1" smtClean="0"/>
              <a:t>Krebs</a:t>
            </a:r>
            <a:r>
              <a:rPr lang="es-ES" dirty="0" smtClean="0"/>
              <a:t> y cadena transportadora de electrones</a:t>
            </a:r>
            <a:endParaRPr lang="es-ES" dirty="0"/>
          </a:p>
        </p:txBody>
      </p:sp>
      <p:sp>
        <p:nvSpPr>
          <p:cNvPr id="7" name="6 CuadroTexto"/>
          <p:cNvSpPr txBox="1"/>
          <p:nvPr/>
        </p:nvSpPr>
        <p:spPr>
          <a:xfrm>
            <a:off x="214282" y="3929066"/>
            <a:ext cx="3500462" cy="1815882"/>
          </a:xfrm>
          <a:prstGeom prst="rect">
            <a:avLst/>
          </a:prstGeom>
          <a:noFill/>
        </p:spPr>
        <p:txBody>
          <a:bodyPr wrap="square" rtlCol="0">
            <a:spAutoFit/>
          </a:bodyPr>
          <a:lstStyle/>
          <a:p>
            <a:r>
              <a:rPr lang="es-ES" sz="2800" dirty="0" smtClean="0"/>
              <a:t>Notar que como resultado de este proceso se produce </a:t>
            </a:r>
            <a:r>
              <a:rPr lang="es-ES" sz="2800" b="1" dirty="0" smtClean="0">
                <a:solidFill>
                  <a:srgbClr val="FF0000"/>
                </a:solidFill>
              </a:rPr>
              <a:t>CO</a:t>
            </a:r>
            <a:r>
              <a:rPr lang="es-ES" sz="2800" b="1" baseline="-25000" dirty="0" smtClean="0">
                <a:solidFill>
                  <a:srgbClr val="FF0000"/>
                </a:solidFill>
              </a:rPr>
              <a:t>2</a:t>
            </a:r>
            <a:r>
              <a:rPr lang="es-ES" sz="2800" dirty="0" smtClean="0"/>
              <a:t> y se consume </a:t>
            </a:r>
            <a:r>
              <a:rPr lang="es-ES" sz="2800" b="1" dirty="0" smtClean="0">
                <a:solidFill>
                  <a:srgbClr val="FF0000"/>
                </a:solidFill>
              </a:rPr>
              <a:t>O</a:t>
            </a:r>
            <a:r>
              <a:rPr lang="es-ES" sz="2800" b="1" baseline="-25000" dirty="0" smtClean="0">
                <a:solidFill>
                  <a:srgbClr val="FF0000"/>
                </a:solidFill>
              </a:rPr>
              <a:t>2</a:t>
            </a:r>
            <a:endParaRPr lang="es-ES" sz="2800" b="1" baseline="-25000" dirty="0">
              <a:solidFill>
                <a:srgbClr val="FF0000"/>
              </a:solidFill>
            </a:endParaRPr>
          </a:p>
        </p:txBody>
      </p:sp>
      <p:sp>
        <p:nvSpPr>
          <p:cNvPr id="8" name="7 Elipse"/>
          <p:cNvSpPr/>
          <p:nvPr/>
        </p:nvSpPr>
        <p:spPr>
          <a:xfrm>
            <a:off x="6143636" y="5143512"/>
            <a:ext cx="714380"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7786710" y="5786454"/>
            <a:ext cx="714380"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57158" y="6286520"/>
            <a:ext cx="3000396" cy="369332"/>
          </a:xfrm>
          <a:prstGeom prst="rect">
            <a:avLst/>
          </a:prstGeom>
          <a:noFill/>
        </p:spPr>
        <p:txBody>
          <a:bodyPr wrap="square" rtlCol="0">
            <a:spAutoFit/>
          </a:bodyPr>
          <a:lstStyle/>
          <a:p>
            <a:r>
              <a:rPr lang="es-ES" dirty="0" smtClean="0"/>
              <a:t>Fuente: </a:t>
            </a:r>
            <a:r>
              <a:rPr lang="es-ES" dirty="0" err="1" smtClean="0"/>
              <a:t>Taiz</a:t>
            </a:r>
            <a:r>
              <a:rPr lang="es-ES" dirty="0" smtClean="0"/>
              <a:t> &amp; </a:t>
            </a:r>
            <a:r>
              <a:rPr lang="es-ES" dirty="0" err="1" smtClean="0"/>
              <a:t>Zeiger</a:t>
            </a:r>
            <a:r>
              <a:rPr lang="es-ES" dirty="0" smtClean="0"/>
              <a:t>, 2006</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lstStyle/>
          <a:p>
            <a:r>
              <a:rPr lang="es-ES" dirty="0" smtClean="0"/>
              <a:t>Factores que afectan la respiración</a:t>
            </a:r>
            <a:endParaRPr lang="es-ES" dirty="0"/>
          </a:p>
        </p:txBody>
      </p:sp>
      <p:sp>
        <p:nvSpPr>
          <p:cNvPr id="3" name="2 Marcador de contenido"/>
          <p:cNvSpPr>
            <a:spLocks noGrp="1"/>
          </p:cNvSpPr>
          <p:nvPr>
            <p:ph idx="1"/>
          </p:nvPr>
        </p:nvSpPr>
        <p:spPr>
          <a:xfrm>
            <a:off x="428596" y="1285860"/>
            <a:ext cx="8229600" cy="5257800"/>
          </a:xfrm>
        </p:spPr>
        <p:txBody>
          <a:bodyPr>
            <a:noAutofit/>
          </a:bodyPr>
          <a:lstStyle/>
          <a:p>
            <a:r>
              <a:rPr lang="es-ES" sz="2200" dirty="0" smtClean="0"/>
              <a:t>Disponibilidad de ADP. A mayor concentración de ADP, mayor tasa</a:t>
            </a:r>
          </a:p>
          <a:p>
            <a:r>
              <a:rPr lang="es-ES" sz="2200" dirty="0" smtClean="0"/>
              <a:t>Disponibilidad de sustrato: Mayor presencia de sustratos hace que aumente la tasa respiratoria.</a:t>
            </a:r>
          </a:p>
          <a:p>
            <a:r>
              <a:rPr lang="es-ES" sz="2200" dirty="0" smtClean="0"/>
              <a:t>Influencia del O</a:t>
            </a:r>
            <a:r>
              <a:rPr lang="es-ES" sz="2200" baseline="-25000" dirty="0" smtClean="0"/>
              <a:t>2</a:t>
            </a:r>
            <a:r>
              <a:rPr lang="es-ES" sz="2200" dirty="0" smtClean="0"/>
              <a:t>. Por debajo de 0,5 % la respiración coexiste con la fermentación</a:t>
            </a:r>
          </a:p>
          <a:p>
            <a:r>
              <a:rPr lang="es-ES" sz="2200" dirty="0" smtClean="0"/>
              <a:t>Influencia de la temperatura. A mayor temperatura, mayor tasa respiratoria</a:t>
            </a:r>
          </a:p>
          <a:p>
            <a:r>
              <a:rPr lang="es-ES" sz="2200" dirty="0" smtClean="0"/>
              <a:t>Influencia de la luz: En órganos </a:t>
            </a:r>
            <a:r>
              <a:rPr lang="es-ES" sz="2200" dirty="0" err="1" smtClean="0"/>
              <a:t>fotosintetizantes</a:t>
            </a:r>
            <a:r>
              <a:rPr lang="es-ES" sz="2200" dirty="0" smtClean="0"/>
              <a:t> la luz reduce la tasa respiratoria mitocondrial (no confundir con </a:t>
            </a:r>
            <a:r>
              <a:rPr lang="es-ES" sz="2200" dirty="0" err="1" smtClean="0"/>
              <a:t>fotorrespiración</a:t>
            </a:r>
            <a:r>
              <a:rPr lang="es-ES" sz="2200" dirty="0" smtClean="0"/>
              <a:t>)</a:t>
            </a:r>
          </a:p>
          <a:p>
            <a:r>
              <a:rPr lang="es-ES" sz="2200" dirty="0" smtClean="0"/>
              <a:t>Influencia del CO</a:t>
            </a:r>
            <a:r>
              <a:rPr lang="es-ES" sz="2200" baseline="-25000" dirty="0" smtClean="0"/>
              <a:t>2</a:t>
            </a:r>
            <a:r>
              <a:rPr lang="es-ES" sz="2200" dirty="0" smtClean="0"/>
              <a:t>: elevadas concentraciones hacen que disminuya la tasa respiratoria en semillas y algunos frutos</a:t>
            </a:r>
          </a:p>
          <a:p>
            <a:r>
              <a:rPr lang="es-ES" sz="2200" dirty="0" smtClean="0"/>
              <a:t>Presencia de </a:t>
            </a:r>
            <a:r>
              <a:rPr lang="es-ES" sz="2200" dirty="0" err="1" smtClean="0"/>
              <a:t>desacoplantes</a:t>
            </a:r>
            <a:r>
              <a:rPr lang="es-ES" sz="2200" dirty="0" smtClean="0"/>
              <a:t>: Impiden la síntesis de ATP</a:t>
            </a:r>
            <a:endParaRPr lang="es-E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solidFill>
                  <a:srgbClr val="FF0000"/>
                </a:solidFill>
              </a:rPr>
              <a:t>¡Atención!</a:t>
            </a:r>
            <a:endParaRPr lang="es-ES" b="1" u="sng" dirty="0">
              <a:solidFill>
                <a:srgbClr val="FF0000"/>
              </a:solidFill>
            </a:endParaRPr>
          </a:p>
        </p:txBody>
      </p:sp>
      <p:sp>
        <p:nvSpPr>
          <p:cNvPr id="3" name="2 Marcador de contenido"/>
          <p:cNvSpPr>
            <a:spLocks noGrp="1"/>
          </p:cNvSpPr>
          <p:nvPr>
            <p:ph idx="1"/>
          </p:nvPr>
        </p:nvSpPr>
        <p:spPr/>
        <p:txBody>
          <a:bodyPr>
            <a:normAutofit fontScale="85000" lnSpcReduction="20000"/>
          </a:bodyPr>
          <a:lstStyle/>
          <a:p>
            <a:r>
              <a:rPr lang="es-ES" dirty="0" smtClean="0"/>
              <a:t>No confundir Tasa Respiratoria con Cociente Respiratorio</a:t>
            </a:r>
          </a:p>
          <a:p>
            <a:r>
              <a:rPr lang="es-ES" dirty="0" smtClean="0"/>
              <a:t>La </a:t>
            </a:r>
            <a:r>
              <a:rPr lang="es-ES" b="1" dirty="0" smtClean="0"/>
              <a:t>Tasa Respiratoria </a:t>
            </a:r>
            <a:r>
              <a:rPr lang="es-ES" dirty="0" smtClean="0"/>
              <a:t>mide la producción de CO</a:t>
            </a:r>
            <a:r>
              <a:rPr lang="es-ES" baseline="-25000" dirty="0" smtClean="0"/>
              <a:t>2</a:t>
            </a:r>
            <a:r>
              <a:rPr lang="es-ES" dirty="0" smtClean="0"/>
              <a:t> o el consumo de O</a:t>
            </a:r>
            <a:r>
              <a:rPr lang="es-ES" baseline="-25000" dirty="0" smtClean="0"/>
              <a:t>2</a:t>
            </a:r>
            <a:r>
              <a:rPr lang="es-ES" dirty="0" smtClean="0"/>
              <a:t> en el tiempo</a:t>
            </a:r>
          </a:p>
          <a:p>
            <a:r>
              <a:rPr lang="es-ES" dirty="0" smtClean="0"/>
              <a:t>El </a:t>
            </a:r>
            <a:r>
              <a:rPr lang="es-ES" b="1" dirty="0" smtClean="0"/>
              <a:t>Cociente Respiratorio </a:t>
            </a:r>
            <a:r>
              <a:rPr lang="es-ES" dirty="0" smtClean="0"/>
              <a:t>es el balance entre el CO</a:t>
            </a:r>
            <a:r>
              <a:rPr lang="es-ES" baseline="-25000" dirty="0" smtClean="0"/>
              <a:t>2</a:t>
            </a:r>
            <a:r>
              <a:rPr lang="es-ES" dirty="0" smtClean="0"/>
              <a:t> liberado y el O</a:t>
            </a:r>
            <a:r>
              <a:rPr lang="es-ES" baseline="-25000" dirty="0" smtClean="0"/>
              <a:t>2</a:t>
            </a:r>
            <a:r>
              <a:rPr lang="es-ES" dirty="0" smtClean="0"/>
              <a:t> consumido en el proceso de respiración. Es la razón entre CO</a:t>
            </a:r>
            <a:r>
              <a:rPr lang="es-ES" baseline="-25000" dirty="0" smtClean="0"/>
              <a:t>2</a:t>
            </a:r>
            <a:r>
              <a:rPr lang="es-ES" dirty="0" smtClean="0"/>
              <a:t>/O</a:t>
            </a:r>
            <a:r>
              <a:rPr lang="es-ES" baseline="-25000" dirty="0" smtClean="0"/>
              <a:t>2</a:t>
            </a:r>
            <a:r>
              <a:rPr lang="es-ES" dirty="0" smtClean="0"/>
              <a:t> y dependerá del sustrato que se consuma.</a:t>
            </a:r>
          </a:p>
          <a:p>
            <a:r>
              <a:rPr lang="es-ES" dirty="0" smtClean="0"/>
              <a:t>CR azúcares= 1</a:t>
            </a:r>
          </a:p>
          <a:p>
            <a:r>
              <a:rPr lang="es-ES" dirty="0" smtClean="0"/>
              <a:t>CR ácidos orgánicos = 1,33</a:t>
            </a:r>
          </a:p>
          <a:p>
            <a:r>
              <a:rPr lang="es-ES" dirty="0" smtClean="0"/>
              <a:t>CR lípidos = 0,71</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normAutofit fontScale="90000"/>
          </a:bodyPr>
          <a:lstStyle/>
          <a:p>
            <a:r>
              <a:rPr lang="es-ES" dirty="0" smtClean="0"/>
              <a:t>Equipos para mediciones de CO</a:t>
            </a:r>
            <a:r>
              <a:rPr lang="es-ES" baseline="-25000" dirty="0" smtClean="0"/>
              <a:t>2</a:t>
            </a:r>
            <a:r>
              <a:rPr lang="es-ES" dirty="0" smtClean="0"/>
              <a:t> y O</a:t>
            </a:r>
            <a:r>
              <a:rPr lang="es-ES" baseline="-25000" dirty="0" smtClean="0"/>
              <a:t>2</a:t>
            </a:r>
            <a:endParaRPr lang="es-ES" baseline="-25000" dirty="0"/>
          </a:p>
        </p:txBody>
      </p:sp>
      <p:pic>
        <p:nvPicPr>
          <p:cNvPr id="1026" name="Picture 2" descr="F:\Fisiología Vegetal\2020\Respiración\lutron.jpg"/>
          <p:cNvPicPr>
            <a:picLocks noChangeAspect="1" noChangeArrowheads="1"/>
          </p:cNvPicPr>
          <p:nvPr/>
        </p:nvPicPr>
        <p:blipFill>
          <a:blip r:embed="rId2"/>
          <a:srcRect l="22222" r="21065" b="14120"/>
          <a:stretch>
            <a:fillRect/>
          </a:stretch>
        </p:blipFill>
        <p:spPr bwMode="auto">
          <a:xfrm>
            <a:off x="285720" y="1071546"/>
            <a:ext cx="2321056" cy="3514728"/>
          </a:xfrm>
          <a:prstGeom prst="rect">
            <a:avLst/>
          </a:prstGeom>
          <a:noFill/>
        </p:spPr>
      </p:pic>
      <p:pic>
        <p:nvPicPr>
          <p:cNvPr id="1027" name="Picture 3" descr="F:\Fisiología Vegetal\2020\Respiración\oxygraph-plus.png"/>
          <p:cNvPicPr>
            <a:picLocks noChangeAspect="1" noChangeArrowheads="1"/>
          </p:cNvPicPr>
          <p:nvPr/>
        </p:nvPicPr>
        <p:blipFill>
          <a:blip r:embed="rId3" cstate="print"/>
          <a:srcRect/>
          <a:stretch>
            <a:fillRect/>
          </a:stretch>
        </p:blipFill>
        <p:spPr bwMode="auto">
          <a:xfrm>
            <a:off x="3143240" y="1714488"/>
            <a:ext cx="2643206" cy="2643206"/>
          </a:xfrm>
          <a:prstGeom prst="rect">
            <a:avLst/>
          </a:prstGeom>
          <a:noFill/>
        </p:spPr>
      </p:pic>
      <p:pic>
        <p:nvPicPr>
          <p:cNvPr id="1028" name="Picture 4" descr="F:\Fisiología Vegetal\2020\Respiración\lutron-aq-9901sd--500x500.jpg"/>
          <p:cNvPicPr>
            <a:picLocks noChangeAspect="1" noChangeArrowheads="1"/>
          </p:cNvPicPr>
          <p:nvPr/>
        </p:nvPicPr>
        <p:blipFill>
          <a:blip r:embed="rId4"/>
          <a:srcRect l="19131" r="20869"/>
          <a:stretch>
            <a:fillRect/>
          </a:stretch>
        </p:blipFill>
        <p:spPr bwMode="auto">
          <a:xfrm>
            <a:off x="6858016" y="1142984"/>
            <a:ext cx="1643074" cy="2738440"/>
          </a:xfrm>
          <a:prstGeom prst="rect">
            <a:avLst/>
          </a:prstGeom>
          <a:noFill/>
        </p:spPr>
      </p:pic>
      <p:pic>
        <p:nvPicPr>
          <p:cNvPr id="1029" name="Picture 5" descr="F:\Fisiología Vegetal\2020\Respiración\oxygen-carbondioxide-balance.jpg"/>
          <p:cNvPicPr>
            <a:picLocks noChangeAspect="1" noChangeArrowheads="1"/>
          </p:cNvPicPr>
          <p:nvPr/>
        </p:nvPicPr>
        <p:blipFill>
          <a:blip r:embed="rId5" cstate="print"/>
          <a:srcRect/>
          <a:stretch>
            <a:fillRect/>
          </a:stretch>
        </p:blipFill>
        <p:spPr bwMode="auto">
          <a:xfrm>
            <a:off x="6286512" y="3857628"/>
            <a:ext cx="2567600" cy="1624007"/>
          </a:xfrm>
          <a:prstGeom prst="rect">
            <a:avLst/>
          </a:prstGeom>
          <a:noFill/>
        </p:spPr>
      </p:pic>
      <p:sp>
        <p:nvSpPr>
          <p:cNvPr id="8" name="7 CuadroTexto"/>
          <p:cNvSpPr txBox="1"/>
          <p:nvPr/>
        </p:nvSpPr>
        <p:spPr>
          <a:xfrm>
            <a:off x="357158" y="5143512"/>
            <a:ext cx="928694" cy="954107"/>
          </a:xfrm>
          <a:prstGeom prst="rect">
            <a:avLst/>
          </a:prstGeom>
          <a:noFill/>
        </p:spPr>
        <p:txBody>
          <a:bodyPr wrap="square" rtlCol="0">
            <a:spAutoFit/>
          </a:bodyPr>
          <a:lstStyle/>
          <a:p>
            <a:pPr algn="ctr"/>
            <a:r>
              <a:rPr lang="es-ES" sz="2800" dirty="0" smtClean="0"/>
              <a:t>CO</a:t>
            </a:r>
            <a:r>
              <a:rPr lang="es-ES" sz="2800" baseline="-25000" dirty="0" smtClean="0"/>
              <a:t>2</a:t>
            </a:r>
          </a:p>
          <a:p>
            <a:pPr algn="ctr"/>
            <a:r>
              <a:rPr lang="es-ES" sz="2800" dirty="0" smtClean="0"/>
              <a:t>IRGA</a:t>
            </a:r>
            <a:endParaRPr lang="es-ES" sz="2800" dirty="0"/>
          </a:p>
        </p:txBody>
      </p:sp>
      <p:sp>
        <p:nvSpPr>
          <p:cNvPr id="9" name="8 CuadroTexto"/>
          <p:cNvSpPr txBox="1"/>
          <p:nvPr/>
        </p:nvSpPr>
        <p:spPr>
          <a:xfrm>
            <a:off x="3357554" y="4357694"/>
            <a:ext cx="2071702" cy="1384995"/>
          </a:xfrm>
          <a:prstGeom prst="rect">
            <a:avLst/>
          </a:prstGeom>
          <a:noFill/>
        </p:spPr>
        <p:txBody>
          <a:bodyPr wrap="square" rtlCol="0">
            <a:spAutoFit/>
          </a:bodyPr>
          <a:lstStyle/>
          <a:p>
            <a:pPr algn="ctr"/>
            <a:r>
              <a:rPr lang="es-ES" sz="2800" dirty="0" smtClean="0"/>
              <a:t>O</a:t>
            </a:r>
            <a:r>
              <a:rPr lang="es-ES" sz="2800" baseline="-25000" dirty="0" smtClean="0"/>
              <a:t>2</a:t>
            </a:r>
          </a:p>
          <a:p>
            <a:pPr algn="ctr"/>
            <a:r>
              <a:rPr lang="es-ES" sz="2800" dirty="0" smtClean="0"/>
              <a:t>Electrodo de Plata (Ag)</a:t>
            </a:r>
            <a:endParaRPr lang="es-ES" sz="2800" dirty="0"/>
          </a:p>
        </p:txBody>
      </p:sp>
      <p:sp>
        <p:nvSpPr>
          <p:cNvPr id="10" name="9 CuadroTexto"/>
          <p:cNvSpPr txBox="1"/>
          <p:nvPr/>
        </p:nvSpPr>
        <p:spPr>
          <a:xfrm>
            <a:off x="5214942" y="5357826"/>
            <a:ext cx="3929058" cy="1569660"/>
          </a:xfrm>
          <a:prstGeom prst="rect">
            <a:avLst/>
          </a:prstGeom>
          <a:noFill/>
        </p:spPr>
        <p:txBody>
          <a:bodyPr wrap="square" rtlCol="0">
            <a:spAutoFit/>
          </a:bodyPr>
          <a:lstStyle/>
          <a:p>
            <a:pPr algn="ctr"/>
            <a:r>
              <a:rPr lang="es-ES" sz="2400" dirty="0" err="1" smtClean="0"/>
              <a:t>Multiparamétricos</a:t>
            </a:r>
            <a:r>
              <a:rPr lang="es-ES" sz="2400" dirty="0" smtClean="0"/>
              <a:t>:</a:t>
            </a:r>
          </a:p>
          <a:p>
            <a:pPr algn="ctr"/>
            <a:r>
              <a:rPr lang="es-ES" sz="2400" dirty="0" smtClean="0"/>
              <a:t>Combinan diferentes técnicas para medir en simultáneo (CO</a:t>
            </a:r>
            <a:r>
              <a:rPr lang="es-ES" sz="2400" baseline="-25000" dirty="0" smtClean="0"/>
              <a:t>2</a:t>
            </a:r>
            <a:r>
              <a:rPr lang="es-ES" sz="2400" dirty="0" smtClean="0"/>
              <a:t>, CO, O</a:t>
            </a:r>
            <a:r>
              <a:rPr lang="es-ES" sz="2400" baseline="-25000" dirty="0" smtClean="0"/>
              <a:t>2</a:t>
            </a:r>
            <a:r>
              <a:rPr lang="es-ES" sz="2400" dirty="0" smtClean="0"/>
              <a:t>, etc.)</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Y los frutos que son verdes: ¿hacen fotosíntesis?</a:t>
            </a:r>
            <a:endParaRPr lang="es-ES" dirty="0"/>
          </a:p>
        </p:txBody>
      </p:sp>
      <p:sp>
        <p:nvSpPr>
          <p:cNvPr id="3" name="2 Marcador de contenido"/>
          <p:cNvSpPr>
            <a:spLocks noGrp="1"/>
          </p:cNvSpPr>
          <p:nvPr>
            <p:ph idx="1"/>
          </p:nvPr>
        </p:nvSpPr>
        <p:spPr/>
        <p:txBody>
          <a:bodyPr>
            <a:normAutofit lnSpcReduction="10000"/>
          </a:bodyPr>
          <a:lstStyle/>
          <a:p>
            <a:r>
              <a:rPr lang="es-ES" dirty="0" smtClean="0"/>
              <a:t>Los frutos a lo largo de su crecimiento pueden realizar fotosíntesis, respiración y fermentación, como procesos que intervienen en la economía del carbono. </a:t>
            </a:r>
          </a:p>
          <a:p>
            <a:r>
              <a:rPr lang="es-ES" dirty="0" smtClean="0"/>
              <a:t>Un fruto, en su última etapa de maduración, es considerado un órgano heterotrófico, inclusive en los que poseen clorofila, ya que la tasa fotosintética es casi despreciable y la respiración/fermentación prevalecen. </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 dirty="0" smtClean="0"/>
              <a:t>¿Todos los frutos respiran igual?</a:t>
            </a:r>
            <a:endParaRPr lang="es-ES" dirty="0"/>
          </a:p>
        </p:txBody>
      </p:sp>
      <p:sp>
        <p:nvSpPr>
          <p:cNvPr id="3" name="2 Marcador de contenido"/>
          <p:cNvSpPr>
            <a:spLocks noGrp="1"/>
          </p:cNvSpPr>
          <p:nvPr>
            <p:ph idx="1"/>
          </p:nvPr>
        </p:nvSpPr>
        <p:spPr>
          <a:xfrm>
            <a:off x="0" y="1500174"/>
            <a:ext cx="3043230" cy="4757758"/>
          </a:xfrm>
        </p:spPr>
        <p:txBody>
          <a:bodyPr/>
          <a:lstStyle/>
          <a:p>
            <a:r>
              <a:rPr lang="es-ES" dirty="0" smtClean="0">
                <a:solidFill>
                  <a:srgbClr val="FF0000"/>
                </a:solidFill>
              </a:rPr>
              <a:t>NO</a:t>
            </a:r>
            <a:r>
              <a:rPr lang="es-ES" dirty="0" smtClean="0"/>
              <a:t>. Hay frutos que tienen una </a:t>
            </a:r>
            <a:r>
              <a:rPr lang="es-ES" u="sng" dirty="0" smtClean="0"/>
              <a:t>alta tasa</a:t>
            </a:r>
            <a:r>
              <a:rPr lang="es-ES" dirty="0" smtClean="0">
                <a:sym typeface="Wingdings"/>
              </a:rPr>
              <a:t></a:t>
            </a:r>
            <a:r>
              <a:rPr lang="es-ES" dirty="0" smtClean="0"/>
              <a:t> respiratoria, mientras que en otros es </a:t>
            </a:r>
            <a:r>
              <a:rPr lang="es-ES" u="sng" dirty="0" smtClean="0"/>
              <a:t>muy baja</a:t>
            </a:r>
            <a:r>
              <a:rPr lang="es-ES" dirty="0" smtClean="0">
                <a:sym typeface="Wingdings"/>
              </a:rPr>
              <a:t></a:t>
            </a:r>
            <a:r>
              <a:rPr lang="es-ES" dirty="0" smtClean="0"/>
              <a:t>. </a:t>
            </a:r>
            <a:endParaRPr lang="es-ES" dirty="0"/>
          </a:p>
        </p:txBody>
      </p:sp>
      <p:pic>
        <p:nvPicPr>
          <p:cNvPr id="3074" name="Picture 2"/>
          <p:cNvPicPr>
            <a:picLocks noChangeAspect="1" noChangeArrowheads="1"/>
          </p:cNvPicPr>
          <p:nvPr/>
        </p:nvPicPr>
        <p:blipFill>
          <a:blip r:embed="rId2"/>
          <a:srcRect/>
          <a:stretch>
            <a:fillRect/>
          </a:stretch>
        </p:blipFill>
        <p:spPr bwMode="auto">
          <a:xfrm>
            <a:off x="3214678" y="928670"/>
            <a:ext cx="5543550" cy="5648325"/>
          </a:xfrm>
          <a:prstGeom prst="rect">
            <a:avLst/>
          </a:prstGeom>
          <a:noFill/>
          <a:ln w="9525">
            <a:noFill/>
            <a:miter lim="800000"/>
            <a:headEnd/>
            <a:tailEnd/>
          </a:ln>
          <a:effectLst/>
        </p:spPr>
      </p:pic>
      <p:sp>
        <p:nvSpPr>
          <p:cNvPr id="5" name="4 CuadroTexto"/>
          <p:cNvSpPr txBox="1"/>
          <p:nvPr/>
        </p:nvSpPr>
        <p:spPr>
          <a:xfrm>
            <a:off x="285720" y="6000768"/>
            <a:ext cx="2286016" cy="369332"/>
          </a:xfrm>
          <a:prstGeom prst="rect">
            <a:avLst/>
          </a:prstGeom>
          <a:noFill/>
        </p:spPr>
        <p:txBody>
          <a:bodyPr wrap="square" rtlCol="0">
            <a:spAutoFit/>
          </a:bodyPr>
          <a:lstStyle/>
          <a:p>
            <a:r>
              <a:rPr lang="es-ES" dirty="0" smtClean="0"/>
              <a:t>Fuente: </a:t>
            </a:r>
            <a:r>
              <a:rPr lang="es-ES" dirty="0" err="1" smtClean="0"/>
              <a:t>Kader</a:t>
            </a:r>
            <a:r>
              <a:rPr lang="es-ES" dirty="0" smtClean="0"/>
              <a:t>, 2002</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500306"/>
            <a:ext cx="8229600" cy="2454285"/>
          </a:xfrm>
        </p:spPr>
        <p:txBody>
          <a:bodyPr/>
          <a:lstStyle/>
          <a:p>
            <a:r>
              <a:rPr lang="es-ES" dirty="0" smtClean="0">
                <a:solidFill>
                  <a:srgbClr val="FF0000"/>
                </a:solidFill>
              </a:rPr>
              <a:t>SÍ</a:t>
            </a:r>
            <a:r>
              <a:rPr lang="es-ES" dirty="0" smtClean="0"/>
              <a:t>.  Existen básicamente dos formas en que los frutos  modifican su tasa a medida que crecen y maduran y se los ha clasificado como climatéricos y no climatéricos</a:t>
            </a:r>
            <a:endParaRPr lang="es-ES" dirty="0"/>
          </a:p>
        </p:txBody>
      </p:sp>
      <p:sp>
        <p:nvSpPr>
          <p:cNvPr id="4" name="1 Título"/>
          <p:cNvSpPr>
            <a:spLocks noGrp="1"/>
          </p:cNvSpPr>
          <p:nvPr>
            <p:ph type="title"/>
          </p:nvPr>
        </p:nvSpPr>
        <p:spPr>
          <a:xfrm>
            <a:off x="0" y="571480"/>
            <a:ext cx="9144000" cy="1143000"/>
          </a:xfrm>
        </p:spPr>
        <p:txBody>
          <a:bodyPr>
            <a:normAutofit fontScale="90000"/>
          </a:bodyPr>
          <a:lstStyle/>
          <a:p>
            <a:r>
              <a:rPr lang="es-ES" dirty="0" smtClean="0"/>
              <a:t>La tasa respiratoria en los frutos, ¿se modifica en el tiempo?</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
          <p:cNvPicPr>
            <a:picLocks noChangeAspect="1" noChangeArrowheads="1"/>
          </p:cNvPicPr>
          <p:nvPr/>
        </p:nvPicPr>
        <p:blipFill>
          <a:blip r:embed="rId2"/>
          <a:srcRect/>
          <a:stretch>
            <a:fillRect/>
          </a:stretch>
        </p:blipFill>
        <p:spPr bwMode="auto">
          <a:xfrm>
            <a:off x="428596" y="3286124"/>
            <a:ext cx="4716463" cy="3157537"/>
          </a:xfrm>
          <a:prstGeom prst="rect">
            <a:avLst/>
          </a:prstGeom>
          <a:noFill/>
          <a:ln w="9525">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5614987" y="3214686"/>
            <a:ext cx="3529013" cy="3262313"/>
          </a:xfrm>
          <a:prstGeom prst="rect">
            <a:avLst/>
          </a:prstGeom>
          <a:noFill/>
          <a:ln w="9525">
            <a:noFill/>
            <a:miter lim="800000"/>
            <a:headEnd/>
            <a:tailEnd/>
          </a:ln>
        </p:spPr>
      </p:pic>
      <p:sp>
        <p:nvSpPr>
          <p:cNvPr id="7" name="6 CuadroTexto"/>
          <p:cNvSpPr txBox="1"/>
          <p:nvPr/>
        </p:nvSpPr>
        <p:spPr>
          <a:xfrm>
            <a:off x="428596" y="357166"/>
            <a:ext cx="8501122" cy="3046988"/>
          </a:xfrm>
          <a:prstGeom prst="rect">
            <a:avLst/>
          </a:prstGeom>
          <a:noFill/>
        </p:spPr>
        <p:txBody>
          <a:bodyPr wrap="square" rtlCol="0">
            <a:spAutoFit/>
          </a:bodyPr>
          <a:lstStyle/>
          <a:p>
            <a:r>
              <a:rPr lang="es-ES" sz="2400" dirty="0" smtClean="0"/>
              <a:t>La tasa respiratoria en todos frutos recién cuajados el muy alta, por la gran tasa de división celular.</a:t>
            </a:r>
          </a:p>
          <a:p>
            <a:r>
              <a:rPr lang="es-ES" sz="2400" dirty="0" smtClean="0"/>
              <a:t>Sin embargo, hay otros que presentan un aumento marcado de la tasa respiratoria en el proceso final de maduración, llamado </a:t>
            </a:r>
            <a:r>
              <a:rPr lang="es-ES" sz="2400" b="1" dirty="0" smtClean="0">
                <a:solidFill>
                  <a:srgbClr val="FF0000"/>
                </a:solidFill>
              </a:rPr>
              <a:t>CLIMATERIO</a:t>
            </a:r>
            <a:r>
              <a:rPr lang="es-ES" sz="2400" dirty="0" smtClean="0"/>
              <a:t>.</a:t>
            </a:r>
          </a:p>
          <a:p>
            <a:r>
              <a:rPr lang="es-ES" sz="2400" dirty="0" smtClean="0"/>
              <a:t>Este aumento de la tasa respiratoria es producido por la síntesis del </a:t>
            </a:r>
            <a:r>
              <a:rPr lang="es-ES" sz="2400" b="1" dirty="0" smtClean="0">
                <a:solidFill>
                  <a:srgbClr val="FF0000"/>
                </a:solidFill>
              </a:rPr>
              <a:t>ETILENO</a:t>
            </a:r>
            <a:r>
              <a:rPr lang="es-ES" sz="2400" dirty="0" smtClean="0"/>
              <a:t>, una hormona vegetal involucrada en la maduración de los frutos (se verá más adelante en hormonas)</a:t>
            </a:r>
            <a:endParaRPr lang="es-ES" sz="2400" dirty="0"/>
          </a:p>
        </p:txBody>
      </p:sp>
      <p:sp>
        <p:nvSpPr>
          <p:cNvPr id="6" name="5 Elipse"/>
          <p:cNvSpPr/>
          <p:nvPr/>
        </p:nvSpPr>
        <p:spPr>
          <a:xfrm>
            <a:off x="2643174" y="3643314"/>
            <a:ext cx="1785950" cy="142876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1007</Words>
  <Application>Microsoft Office PowerPoint</Application>
  <PresentationFormat>Presentación en pantalla (4:3)</PresentationFormat>
  <Paragraphs>84</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Wingdings</vt:lpstr>
      <vt:lpstr>Tema de Office</vt:lpstr>
      <vt:lpstr>TP Respiración</vt:lpstr>
      <vt:lpstr>Repasando del teórico</vt:lpstr>
      <vt:lpstr>Factores que afectan la respiración</vt:lpstr>
      <vt:lpstr>¡Atención!</vt:lpstr>
      <vt:lpstr>Equipos para mediciones de CO2 y O2</vt:lpstr>
      <vt:lpstr>Y los frutos que son verdes: ¿hacen fotosíntesis?</vt:lpstr>
      <vt:lpstr>¿Todos los frutos respiran igual?</vt:lpstr>
      <vt:lpstr>La tasa respiratoria en los frutos, ¿se modifica en el tiempo?</vt:lpstr>
      <vt:lpstr>Presentación de PowerPoint</vt:lpstr>
      <vt:lpstr>¡Manos a la obra! </vt:lpstr>
      <vt:lpstr>Materiales necesarios</vt:lpstr>
      <vt:lpstr>Procedimiento</vt:lpstr>
      <vt:lpstr>Presentación de PowerPoint</vt:lpstr>
      <vt:lpstr>Datos obtenidos para mandarinas</vt:lpstr>
      <vt:lpstr>Datos obtenidos para bananas</vt:lpstr>
      <vt:lpstr>Calcular con los datos ambas tasas respiratorias para estos dos frutos (por favor, no olvidarse de las unidades)</vt:lpstr>
      <vt:lpstr>¿Para qué nos sirve esto?</vt:lpstr>
      <vt:lpstr>Bibliografía ampliatoria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respiración</dc:title>
  <dc:creator>lenovo</dc:creator>
  <cp:lastModifiedBy>User</cp:lastModifiedBy>
  <cp:revision>9</cp:revision>
  <dcterms:created xsi:type="dcterms:W3CDTF">2020-03-30T17:42:14Z</dcterms:created>
  <dcterms:modified xsi:type="dcterms:W3CDTF">2021-05-04T14:05:24Z</dcterms:modified>
</cp:coreProperties>
</file>