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1"/>
  </p:notesMasterIdLst>
  <p:sldIdLst>
    <p:sldId id="278" r:id="rId2"/>
    <p:sldId id="311" r:id="rId3"/>
    <p:sldId id="309" r:id="rId4"/>
    <p:sldId id="301" r:id="rId5"/>
    <p:sldId id="306" r:id="rId6"/>
    <p:sldId id="298" r:id="rId7"/>
    <p:sldId id="297" r:id="rId8"/>
    <p:sldId id="307" r:id="rId9"/>
    <p:sldId id="308" r:id="rId10"/>
    <p:sldId id="300" r:id="rId11"/>
    <p:sldId id="304" r:id="rId12"/>
    <p:sldId id="310" r:id="rId13"/>
    <p:sldId id="265" r:id="rId14"/>
    <p:sldId id="299" r:id="rId15"/>
    <p:sldId id="289" r:id="rId16"/>
    <p:sldId id="290" r:id="rId17"/>
    <p:sldId id="302" r:id="rId18"/>
    <p:sldId id="303" r:id="rId19"/>
    <p:sldId id="291" r:id="rId20"/>
    <p:sldId id="266" r:id="rId21"/>
    <p:sldId id="267" r:id="rId22"/>
    <p:sldId id="269" r:id="rId23"/>
    <p:sldId id="305" r:id="rId24"/>
    <p:sldId id="282" r:id="rId25"/>
    <p:sldId id="284" r:id="rId26"/>
    <p:sldId id="274" r:id="rId27"/>
    <p:sldId id="276" r:id="rId28"/>
    <p:sldId id="312" r:id="rId29"/>
    <p:sldId id="277" r:id="rId30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2483" autoAdjust="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0B9C47E-D78C-47FF-A66C-A20751AF9777}" type="datetimeFigureOut">
              <a:rPr lang="es-AR"/>
              <a:pPr>
                <a:defRPr/>
              </a:pPr>
              <a:t>18/06/2020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801891-8931-408B-95AC-59189C6B50A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451451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4A0DE-0E57-4A21-B54B-64A7739C1B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3686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1E7392-FB18-4A2E-80CF-480BF90A01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AR" sz="3600" dirty="0" smtClean="0">
                <a:latin typeface="Calibri" pitchFamily="34" charset="0"/>
              </a:rPr>
              <a:t/>
            </a:r>
            <a:br>
              <a:rPr lang="es-AR" sz="3600" dirty="0" smtClean="0">
                <a:latin typeface="Calibri" pitchFamily="34" charset="0"/>
              </a:rPr>
            </a:br>
            <a:r>
              <a:rPr lang="es-AR" sz="3600" dirty="0" smtClean="0">
                <a:latin typeface="Calibri" pitchFamily="34" charset="0"/>
              </a:rPr>
              <a:t>Regiones productivas: NOA- 2020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557338"/>
            <a:ext cx="47434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9388" y="6165850"/>
            <a:ext cx="581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/>
              <a:t>Curso Introducción a las Ciencias Agrarias y Forestales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ES" smtClean="0"/>
              <a:t>Construcción </a:t>
            </a:r>
            <a:r>
              <a:rPr lang="es-ES" dirty="0" smtClean="0"/>
              <a:t>social del espacio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15262" cy="5257800"/>
          </a:xfrm>
        </p:spPr>
        <p:txBody>
          <a:bodyPr/>
          <a:lstStyle/>
          <a:p>
            <a:r>
              <a:rPr lang="es-ES" dirty="0" smtClean="0"/>
              <a:t>Pre colonial : pueblos originarios</a:t>
            </a:r>
          </a:p>
          <a:p>
            <a:r>
              <a:rPr lang="es-ES" dirty="0" smtClean="0"/>
              <a:t>Colonia: extracción minerales- alimentos</a:t>
            </a:r>
          </a:p>
          <a:p>
            <a:r>
              <a:rPr lang="es-ES" dirty="0" smtClean="0"/>
              <a:t>Modelo </a:t>
            </a:r>
            <a:r>
              <a:rPr lang="es-ES" dirty="0" err="1" smtClean="0"/>
              <a:t>agroexportador</a:t>
            </a:r>
            <a:r>
              <a:rPr lang="es-ES" dirty="0" smtClean="0"/>
              <a:t> : ferrocarril caña de azúcar, tabaco, frutales.</a:t>
            </a:r>
            <a:r>
              <a:rPr lang="es-AR" dirty="0" smtClean="0"/>
              <a:t> </a:t>
            </a:r>
            <a:endParaRPr lang="es-ES" dirty="0" smtClean="0"/>
          </a:p>
          <a:p>
            <a:r>
              <a:rPr lang="es-ES" dirty="0" smtClean="0"/>
              <a:t>ISI : </a:t>
            </a:r>
            <a:r>
              <a:rPr lang="es-AR" dirty="0" smtClean="0"/>
              <a:t>Junta Nacional de Azúcar, el Fondo Regulador Azucarero  y del tabaco </a:t>
            </a:r>
            <a:r>
              <a:rPr lang="es-AR" dirty="0" smtClean="0"/>
              <a:t>.</a:t>
            </a:r>
            <a:r>
              <a:rPr lang="es-ES" dirty="0" smtClean="0"/>
              <a:t>se </a:t>
            </a:r>
            <a:r>
              <a:rPr lang="es-ES" dirty="0" smtClean="0"/>
              <a:t>consolidan producciones-Industrias ( caña, tabaco)- Tabaco rubio-70 avance agricultura</a:t>
            </a:r>
          </a:p>
          <a:p>
            <a:r>
              <a:rPr lang="es-ES" dirty="0" smtClean="0"/>
              <a:t>. </a:t>
            </a:r>
            <a:endParaRPr lang="es-A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01080" cy="2185988"/>
          </a:xfrm>
        </p:spPr>
        <p:txBody>
          <a:bodyPr/>
          <a:lstStyle/>
          <a:p>
            <a:r>
              <a:rPr lang="es-ES" dirty="0" smtClean="0"/>
              <a:t>1975-actualidad : concentración EAPS, e industrias. Avance minería</a:t>
            </a:r>
          </a:p>
          <a:p>
            <a:r>
              <a:rPr lang="es-ES" dirty="0" smtClean="0"/>
              <a:t>Desde década de los 90, avance de oleaginosas ( soja). Mecanización ( caña) , disminución mano de obra </a:t>
            </a:r>
            <a:endParaRPr lang="es-A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285720" y="2786058"/>
            <a:ext cx="8229600" cy="1143000"/>
          </a:xfrm>
        </p:spPr>
        <p:txBody>
          <a:bodyPr/>
          <a:lstStyle/>
          <a:p>
            <a:r>
              <a:rPr lang="es-ES" dirty="0" smtClean="0"/>
              <a:t>ESTRUCTURA PRODUCTIVA Y CIRCUITOS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sz="4000" u="sng" smtClean="0">
                <a:latin typeface="Calibri" pitchFamily="34" charset="0"/>
              </a:rPr>
              <a:t>Los Valles</a:t>
            </a:r>
            <a:r>
              <a:rPr lang="es-AR" sz="4000" smtClean="0">
                <a:latin typeface="Calibri" pitchFamily="34" charset="0"/>
              </a:rPr>
              <a:t/>
            </a:r>
            <a:br>
              <a:rPr lang="es-AR" sz="4000" smtClean="0">
                <a:latin typeface="Calibri" pitchFamily="34" charset="0"/>
              </a:rPr>
            </a:br>
            <a:endParaRPr lang="es-AR" sz="4000" smtClean="0">
              <a:latin typeface="Calibri" pitchFamily="34" charset="0"/>
            </a:endParaRPr>
          </a:p>
        </p:txBody>
      </p:sp>
      <p:pic>
        <p:nvPicPr>
          <p:cNvPr id="21506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8913" y="1341438"/>
            <a:ext cx="4670425" cy="3119437"/>
          </a:xfrm>
        </p:spPr>
      </p:pic>
      <p:pic>
        <p:nvPicPr>
          <p:cNvPr id="2150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2349500"/>
            <a:ext cx="4344987" cy="2900363"/>
          </a:xfrm>
        </p:spPr>
      </p:pic>
      <p:sp>
        <p:nvSpPr>
          <p:cNvPr id="21510" name="6 CuadroTexto"/>
          <p:cNvSpPr txBox="1">
            <a:spLocks noChangeArrowheads="1"/>
          </p:cNvSpPr>
          <p:nvPr/>
        </p:nvSpPr>
        <p:spPr bwMode="auto">
          <a:xfrm>
            <a:off x="827088" y="5445125"/>
            <a:ext cx="7561262" cy="1015663"/>
          </a:xfrm>
          <a:prstGeom prst="rect">
            <a:avLst/>
          </a:prstGeom>
          <a:solidFill>
            <a:srgbClr val="99CC00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 dirty="0"/>
              <a:t>TABACO, CAÑA DE AZUCAR, CITRICOS, </a:t>
            </a:r>
            <a:r>
              <a:rPr lang="es-ES_tradnl" sz="2000" dirty="0" smtClean="0"/>
              <a:t>HORTALIZAS “primicias”</a:t>
            </a:r>
          </a:p>
          <a:p>
            <a:r>
              <a:rPr lang="es-ES_tradnl" sz="2000" dirty="0" smtClean="0"/>
              <a:t>Frutas exóticas, Legumbres</a:t>
            </a:r>
            <a:endParaRPr lang="es-A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ES" dirty="0" smtClean="0"/>
              <a:t>Valles</a:t>
            </a:r>
            <a:endParaRPr lang="es-A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5057801" cy="289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619433"/>
            <a:ext cx="3643338" cy="27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857884" y="1571612"/>
            <a:ext cx="307183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Valle de Lerma( Salta) TABACO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1928794" y="5429264"/>
            <a:ext cx="300039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Valles </a:t>
            </a:r>
            <a:r>
              <a:rPr lang="es-ES" dirty="0" err="1" smtClean="0"/>
              <a:t>calchaquies</a:t>
            </a:r>
            <a:r>
              <a:rPr lang="es-ES" dirty="0" smtClean="0"/>
              <a:t> ( Salta y </a:t>
            </a:r>
            <a:r>
              <a:rPr lang="es-ES" dirty="0" err="1" smtClean="0"/>
              <a:t>Tucumàn</a:t>
            </a:r>
            <a:r>
              <a:rPr lang="es-ES" dirty="0" smtClean="0"/>
              <a:t>) : viñedos</a:t>
            </a:r>
            <a:endParaRPr lang="es-A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2007_9_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643446"/>
            <a:ext cx="2713057" cy="2045196"/>
          </a:xfrm>
          <a:prstGeom prst="rect">
            <a:avLst/>
          </a:prstGeom>
          <a:noFill/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619250" y="182563"/>
            <a:ext cx="325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Producción de limón</a:t>
            </a:r>
          </a:p>
        </p:txBody>
      </p:sp>
      <p:pic>
        <p:nvPicPr>
          <p:cNvPr id="13314" name="Picture 2" descr="https://bichosdecampo.com/wp-content/uploads/2020/03/limon-cosecha-en-tucuman-750x4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00992"/>
            <a:ext cx="6786610" cy="3818599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786446" y="5000636"/>
            <a:ext cx="2214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Mano de obra intensiva- (cosecha)</a:t>
            </a:r>
          </a:p>
          <a:p>
            <a:r>
              <a:rPr lang="es-ES" dirty="0" smtClean="0"/>
              <a:t>4 empresas tienen </a:t>
            </a:r>
            <a:r>
              <a:rPr lang="es-ES" dirty="0" err="1" smtClean="0"/>
              <a:t>màs</a:t>
            </a:r>
            <a:r>
              <a:rPr lang="es-ES" dirty="0" smtClean="0"/>
              <a:t> del 50 % </a:t>
            </a:r>
            <a:r>
              <a:rPr lang="es-ES" dirty="0" err="1" smtClean="0"/>
              <a:t>sup</a:t>
            </a:r>
            <a:r>
              <a:rPr lang="es-ES" dirty="0" smtClean="0"/>
              <a:t>. Sembrada 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>
                <a:latin typeface="Calibri" pitchFamily="34" charset="0"/>
              </a:rPr>
              <a:t>Cadena citrícola : limón</a:t>
            </a:r>
            <a:endParaRPr lang="es-AR" smtClean="0">
              <a:latin typeface="Calibri" pitchFamily="34" charset="0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01775"/>
            <a:ext cx="8758237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000892" y="4786322"/>
            <a:ext cx="142876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Mayor cantidad : industrializado y fresco</a:t>
            </a:r>
            <a:endParaRPr lang="es-AR" dirty="0"/>
          </a:p>
        </p:txBody>
      </p:sp>
      <p:cxnSp>
        <p:nvCxnSpPr>
          <p:cNvPr id="7" name="6 Conector recto de flecha"/>
          <p:cNvCxnSpPr/>
          <p:nvPr/>
        </p:nvCxnSpPr>
        <p:spPr>
          <a:xfrm rot="5400000" flipH="1" flipV="1">
            <a:off x="7929586" y="485776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6186502" cy="2857518"/>
          </a:xfrm>
        </p:spPr>
        <p:txBody>
          <a:bodyPr/>
          <a:lstStyle/>
          <a:p>
            <a:r>
              <a:rPr lang="es-AR" b="1" spc="-5" dirty="0" err="1" smtClean="0">
                <a:latin typeface="Calibri"/>
                <a:cs typeface="Calibri"/>
              </a:rPr>
              <a:t>Limòn</a:t>
            </a:r>
            <a:r>
              <a:rPr lang="es-AR" b="1" spc="-5" dirty="0" smtClean="0">
                <a:latin typeface="Calibri"/>
                <a:cs typeface="Calibri"/>
              </a:rPr>
              <a:t> : De</a:t>
            </a:r>
            <a:r>
              <a:rPr lang="es-AR" b="1" spc="-20" dirty="0" smtClean="0">
                <a:latin typeface="Calibri"/>
                <a:cs typeface="Calibri"/>
              </a:rPr>
              <a:t>s</a:t>
            </a:r>
            <a:r>
              <a:rPr lang="es-AR" b="1" spc="-5" dirty="0" smtClean="0">
                <a:latin typeface="Calibri"/>
                <a:cs typeface="Calibri"/>
              </a:rPr>
              <a:t>t</a:t>
            </a:r>
            <a:r>
              <a:rPr lang="es-AR" b="1" dirty="0" smtClean="0">
                <a:latin typeface="Calibri"/>
                <a:cs typeface="Calibri"/>
              </a:rPr>
              <a:t>i</a:t>
            </a:r>
            <a:r>
              <a:rPr lang="es-AR" b="1" spc="-10" dirty="0" smtClean="0">
                <a:latin typeface="Calibri"/>
                <a:cs typeface="Calibri"/>
              </a:rPr>
              <a:t>nos</a:t>
            </a:r>
            <a:r>
              <a:rPr lang="es-AR" b="1" spc="-35" dirty="0" smtClean="0">
                <a:latin typeface="Times New Roman"/>
                <a:cs typeface="Times New Roman"/>
              </a:rPr>
              <a:t> </a:t>
            </a:r>
            <a:r>
              <a:rPr lang="es-AR" b="1" spc="-10" dirty="0" smtClean="0">
                <a:latin typeface="Calibri"/>
                <a:cs typeface="Calibri"/>
              </a:rPr>
              <a:t>d</a:t>
            </a:r>
            <a:r>
              <a:rPr lang="es-AR" b="1" dirty="0" smtClean="0">
                <a:latin typeface="Calibri"/>
                <a:cs typeface="Calibri"/>
              </a:rPr>
              <a:t>e</a:t>
            </a:r>
            <a:r>
              <a:rPr lang="es-AR" b="1" spc="-30" dirty="0" smtClean="0">
                <a:latin typeface="Times New Roman"/>
                <a:cs typeface="Times New Roman"/>
              </a:rPr>
              <a:t> </a:t>
            </a:r>
            <a:r>
              <a:rPr lang="es-AR" b="1" spc="-5" dirty="0" smtClean="0">
                <a:latin typeface="Calibri"/>
                <a:cs typeface="Calibri"/>
              </a:rPr>
              <a:t>la</a:t>
            </a:r>
            <a:r>
              <a:rPr lang="es-AR" b="1" spc="-30" dirty="0" smtClean="0">
                <a:latin typeface="Times New Roman"/>
                <a:cs typeface="Times New Roman"/>
              </a:rPr>
              <a:t> </a:t>
            </a:r>
            <a:r>
              <a:rPr lang="es-AR" b="1" spc="-10" dirty="0" smtClean="0">
                <a:latin typeface="Calibri"/>
                <a:cs typeface="Calibri"/>
              </a:rPr>
              <a:t>pro</a:t>
            </a:r>
            <a:r>
              <a:rPr lang="es-AR" b="1" spc="-5" dirty="0" smtClean="0">
                <a:latin typeface="Calibri"/>
                <a:cs typeface="Calibri"/>
              </a:rPr>
              <a:t>d</a:t>
            </a:r>
            <a:r>
              <a:rPr lang="es-AR" b="1" spc="-10" dirty="0" smtClean="0">
                <a:latin typeface="Calibri"/>
                <a:cs typeface="Calibri"/>
              </a:rPr>
              <a:t>u</a:t>
            </a:r>
            <a:r>
              <a:rPr lang="es-AR" b="1" spc="-5" dirty="0" smtClean="0">
                <a:latin typeface="Calibri"/>
                <a:cs typeface="Calibri"/>
              </a:rPr>
              <a:t>c</a:t>
            </a:r>
            <a:r>
              <a:rPr lang="es-AR" b="1" dirty="0" smtClean="0">
                <a:latin typeface="Calibri"/>
                <a:cs typeface="Calibri"/>
              </a:rPr>
              <a:t>c</a:t>
            </a:r>
            <a:r>
              <a:rPr lang="es-AR" b="1" spc="-5" dirty="0" smtClean="0">
                <a:latin typeface="Calibri"/>
                <a:cs typeface="Calibri"/>
              </a:rPr>
              <a:t>ión,</a:t>
            </a:r>
            <a:r>
              <a:rPr lang="es-AR" b="1" spc="-35" dirty="0" smtClean="0">
                <a:latin typeface="Times New Roman"/>
                <a:cs typeface="Times New Roman"/>
              </a:rPr>
              <a:t> </a:t>
            </a:r>
            <a:r>
              <a:rPr lang="es-AR" b="1" spc="-5" dirty="0" smtClean="0">
                <a:latin typeface="Calibri"/>
                <a:cs typeface="Calibri"/>
              </a:rPr>
              <a:t>e</a:t>
            </a:r>
            <a:r>
              <a:rPr lang="es-AR" b="1" spc="-10" dirty="0" smtClean="0">
                <a:latin typeface="Calibri"/>
                <a:cs typeface="Calibri"/>
              </a:rPr>
              <a:t>n</a:t>
            </a:r>
            <a:r>
              <a:rPr lang="es-AR" b="1" spc="-25" dirty="0" smtClean="0">
                <a:latin typeface="Times New Roman"/>
                <a:cs typeface="Times New Roman"/>
              </a:rPr>
              <a:t> </a:t>
            </a:r>
            <a:r>
              <a:rPr lang="es-AR" b="1" spc="-15" dirty="0" smtClean="0">
                <a:latin typeface="Calibri"/>
                <a:cs typeface="Calibri"/>
              </a:rPr>
              <a:t>t</a:t>
            </a:r>
            <a:r>
              <a:rPr lang="es-AR" b="1" spc="-10" dirty="0" smtClean="0">
                <a:latin typeface="Calibri"/>
                <a:cs typeface="Calibri"/>
              </a:rPr>
              <a:t>o</a:t>
            </a:r>
            <a:r>
              <a:rPr lang="es-AR" b="1" spc="-5" dirty="0" smtClean="0">
                <a:latin typeface="Calibri"/>
                <a:cs typeface="Calibri"/>
              </a:rPr>
              <a:t>nel</a:t>
            </a:r>
            <a:r>
              <a:rPr lang="es-AR" b="1" spc="-15" dirty="0" smtClean="0">
                <a:latin typeface="Calibri"/>
                <a:cs typeface="Calibri"/>
              </a:rPr>
              <a:t>a</a:t>
            </a:r>
            <a:r>
              <a:rPr lang="es-AR" b="1" spc="-10" dirty="0" smtClean="0">
                <a:latin typeface="Calibri"/>
                <a:cs typeface="Calibri"/>
              </a:rPr>
              <a:t>d</a:t>
            </a:r>
            <a:r>
              <a:rPr lang="es-AR" b="1" spc="-15" dirty="0" smtClean="0">
                <a:latin typeface="Calibri"/>
                <a:cs typeface="Calibri"/>
              </a:rPr>
              <a:t>a</a:t>
            </a:r>
            <a:r>
              <a:rPr lang="es-AR" b="1" dirty="0" smtClean="0">
                <a:latin typeface="Calibri"/>
                <a:cs typeface="Calibri"/>
              </a:rPr>
              <a:t>s.</a:t>
            </a:r>
            <a:r>
              <a:rPr lang="es-AR" b="1" spc="-25" dirty="0" smtClean="0">
                <a:latin typeface="Times New Roman"/>
                <a:cs typeface="Times New Roman"/>
              </a:rPr>
              <a:t> </a:t>
            </a:r>
            <a:r>
              <a:rPr lang="es-AR" b="1" spc="-10" dirty="0" smtClean="0">
                <a:latin typeface="Calibri"/>
                <a:cs typeface="Calibri"/>
              </a:rPr>
              <a:t>2</a:t>
            </a:r>
            <a:r>
              <a:rPr lang="es-AR" b="1" spc="-5" dirty="0" smtClean="0">
                <a:latin typeface="Calibri"/>
                <a:cs typeface="Calibri"/>
              </a:rPr>
              <a:t>0</a:t>
            </a:r>
            <a:r>
              <a:rPr lang="es-AR" b="1" spc="-10" dirty="0" smtClean="0">
                <a:latin typeface="Calibri"/>
                <a:cs typeface="Calibri"/>
              </a:rPr>
              <a:t>06</a:t>
            </a:r>
            <a:r>
              <a:rPr lang="es-AR" b="1" spc="15" dirty="0" smtClean="0">
                <a:latin typeface="Times New Roman"/>
                <a:cs typeface="Times New Roman"/>
              </a:rPr>
              <a:t> </a:t>
            </a:r>
            <a:r>
              <a:rPr lang="es-AR" b="1" dirty="0" smtClean="0">
                <a:latin typeface="Calibri"/>
                <a:cs typeface="Calibri"/>
              </a:rPr>
              <a:t>–</a:t>
            </a:r>
            <a:r>
              <a:rPr lang="es-AR" b="1" spc="5" dirty="0" smtClean="0">
                <a:latin typeface="Calibri"/>
                <a:cs typeface="Calibri"/>
              </a:rPr>
              <a:t> </a:t>
            </a:r>
            <a:r>
              <a:rPr lang="es-AR" b="1" spc="-10" dirty="0" smtClean="0">
                <a:latin typeface="Calibri"/>
                <a:cs typeface="Calibri"/>
              </a:rPr>
              <a:t>2017.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606632"/>
            <a:ext cx="5522552" cy="332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ES" dirty="0" err="1" smtClean="0"/>
              <a:t>Limòn</a:t>
            </a:r>
            <a:r>
              <a:rPr lang="es-ES" dirty="0" smtClean="0"/>
              <a:t/>
            </a:r>
            <a:br>
              <a:rPr lang="es-ES" dirty="0" smtClean="0"/>
            </a:b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3868"/>
            <a:ext cx="8571092" cy="385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s-ES" smtClean="0">
                <a:latin typeface="Calibri" pitchFamily="34" charset="0"/>
              </a:rPr>
              <a:t>CAÑA DE AZUCAR</a:t>
            </a:r>
          </a:p>
        </p:txBody>
      </p:sp>
      <p:pic>
        <p:nvPicPr>
          <p:cNvPr id="41987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" y="1268413"/>
            <a:ext cx="8385175" cy="5291137"/>
          </a:xfrm>
        </p:spPr>
      </p:pic>
      <p:sp>
        <p:nvSpPr>
          <p:cNvPr id="41988" name="AutoShape 5" descr="Z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989" name="AutoShape 7" descr="Z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" name="CaixaDeTexto 1"/>
          <p:cNvSpPr txBox="1"/>
          <p:nvPr/>
        </p:nvSpPr>
        <p:spPr>
          <a:xfrm>
            <a:off x="7143768" y="1071546"/>
            <a:ext cx="223139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85% Azúcar para Mercado Interno</a:t>
            </a:r>
          </a:p>
          <a:p>
            <a:endParaRPr lang="es-AR" sz="1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4463" y="5808190"/>
            <a:ext cx="887076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AR" dirty="0" smtClean="0"/>
              <a:t>Salta-Jujuy: Integración e/ P1° e industria. Plantaciones</a:t>
            </a:r>
          </a:p>
          <a:p>
            <a:r>
              <a:rPr lang="es-AR" dirty="0" smtClean="0"/>
              <a:t>Tucumán: Más cantidad de Ingenios, escasa integración. Muchas </a:t>
            </a:r>
            <a:r>
              <a:rPr lang="es-AR" dirty="0" err="1" smtClean="0"/>
              <a:t>Eaps</a:t>
            </a:r>
            <a:r>
              <a:rPr lang="es-AR" dirty="0" smtClean="0"/>
              <a:t> pequeñas</a:t>
            </a:r>
            <a:endParaRPr lang="es-AR" dirty="0"/>
          </a:p>
        </p:txBody>
      </p:sp>
      <p:cxnSp>
        <p:nvCxnSpPr>
          <p:cNvPr id="9" name="8 Conector recto de flecha"/>
          <p:cNvCxnSpPr/>
          <p:nvPr/>
        </p:nvCxnSpPr>
        <p:spPr>
          <a:xfrm rot="5400000" flipH="1" flipV="1">
            <a:off x="7572396" y="2214554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CONDICIONES NATURALES</a:t>
            </a:r>
            <a:br>
              <a:rPr lang="es-ES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sz="4000" u="sng" smtClean="0">
                <a:latin typeface="Calibri" pitchFamily="34" charset="0"/>
              </a:rPr>
              <a:t>Las Sierras Sub-andinas</a:t>
            </a:r>
            <a:r>
              <a:rPr lang="es-AR" sz="4000" smtClean="0">
                <a:latin typeface="Calibri" pitchFamily="34" charset="0"/>
              </a:rPr>
              <a:t/>
            </a:r>
            <a:br>
              <a:rPr lang="es-AR" sz="4000" smtClean="0">
                <a:latin typeface="Calibri" pitchFamily="34" charset="0"/>
              </a:rPr>
            </a:br>
            <a:endParaRPr lang="es-AR" sz="4000" smtClean="0">
              <a:latin typeface="Calibri" pitchFamily="34" charset="0"/>
            </a:endParaRPr>
          </a:p>
        </p:txBody>
      </p:sp>
      <p:sp>
        <p:nvSpPr>
          <p:cNvPr id="22530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s-ES" smtClean="0">
              <a:latin typeface="Calibri" pitchFamily="34" charset="0"/>
            </a:endParaRPr>
          </a:p>
        </p:txBody>
      </p:sp>
      <p:sp>
        <p:nvSpPr>
          <p:cNvPr id="22532" name="4 Marcador de contenido"/>
          <p:cNvSpPr>
            <a:spLocks noGrp="1"/>
          </p:cNvSpPr>
          <p:nvPr>
            <p:ph sz="quarter" idx="3"/>
          </p:nvPr>
        </p:nvSpPr>
        <p:spPr>
          <a:xfrm>
            <a:off x="323850" y="4437063"/>
            <a:ext cx="4038600" cy="2187575"/>
          </a:xfrm>
        </p:spPr>
        <p:txBody>
          <a:bodyPr/>
          <a:lstStyle/>
          <a:p>
            <a:pPr eaLnBrk="1" hangingPunct="1"/>
            <a:r>
              <a:rPr lang="es-ES" smtClean="0">
                <a:latin typeface="Calibri" pitchFamily="34" charset="0"/>
              </a:rPr>
              <a:t>Aprovechamiento de nativas : carbón, leña, rollizos</a:t>
            </a:r>
          </a:p>
        </p:txBody>
      </p:sp>
      <p:sp>
        <p:nvSpPr>
          <p:cNvPr id="22533" name="5 Marcador de contenido"/>
          <p:cNvSpPr>
            <a:spLocks noGrp="1"/>
          </p:cNvSpPr>
          <p:nvPr>
            <p:ph sz="quarter" idx="4"/>
          </p:nvPr>
        </p:nvSpPr>
        <p:spPr>
          <a:xfrm>
            <a:off x="4427538" y="4652963"/>
            <a:ext cx="4259262" cy="1833562"/>
          </a:xfrm>
        </p:spPr>
        <p:txBody>
          <a:bodyPr/>
          <a:lstStyle/>
          <a:p>
            <a:pPr eaLnBrk="1" hangingPunct="1"/>
            <a:r>
              <a:rPr lang="es-ES" smtClean="0">
                <a:latin typeface="Calibri" pitchFamily="34" charset="0"/>
              </a:rPr>
              <a:t> En todo el NOA está casi la mitad de los bosques nativos del país</a:t>
            </a:r>
          </a:p>
        </p:txBody>
      </p:sp>
      <p:pic>
        <p:nvPicPr>
          <p:cNvPr id="2253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08050"/>
            <a:ext cx="62325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s-ES" sz="36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La planicie del Chaco Seco</a:t>
            </a:r>
          </a:p>
        </p:txBody>
      </p:sp>
      <p:sp>
        <p:nvSpPr>
          <p:cNvPr id="24578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s-ES" smtClean="0">
              <a:latin typeface="Calibri" pitchFamily="34" charset="0"/>
            </a:endParaRPr>
          </a:p>
        </p:txBody>
      </p:sp>
      <p:sp>
        <p:nvSpPr>
          <p:cNvPr id="24581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s-ES" smtClean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18774"/>
            <a:ext cx="4716016" cy="302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7" descr="chaco se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7" y="1052736"/>
            <a:ext cx="5976788" cy="349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611560" y="5579948"/>
            <a:ext cx="3506281" cy="646331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 smtClean="0"/>
              <a:t>GANADERÍA BOVINA DE CRÍA </a:t>
            </a:r>
          </a:p>
          <a:p>
            <a:pPr algn="ctr"/>
            <a:r>
              <a:rPr lang="es-AR" dirty="0" smtClean="0"/>
              <a:t>Y RECRÍA</a:t>
            </a:r>
            <a:endParaRPr lang="es-A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698774" y="1551220"/>
            <a:ext cx="3240360" cy="646331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EXTRACCIÓN FORESTAL</a:t>
            </a:r>
          </a:p>
          <a:p>
            <a:pPr algn="ctr"/>
            <a:r>
              <a:rPr lang="es-AR" dirty="0" smtClean="0"/>
              <a:t>(</a:t>
            </a:r>
            <a:r>
              <a:rPr lang="es-AR" dirty="0" err="1" smtClean="0"/>
              <a:t>posTes</a:t>
            </a:r>
            <a:r>
              <a:rPr lang="es-AR" dirty="0" smtClean="0"/>
              <a:t>, leña, carbón, taninos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Título"/>
          <p:cNvSpPr>
            <a:spLocks noGrp="1"/>
          </p:cNvSpPr>
          <p:nvPr>
            <p:ph type="title" sz="quarter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b="1" smtClean="0"/>
              <a:t>Canales de Comercialización y los Principales Actores. Destino de la Producción</a:t>
            </a:r>
          </a:p>
        </p:txBody>
      </p:sp>
      <p:sp>
        <p:nvSpPr>
          <p:cNvPr id="26626" name="2 Marcador de contenido"/>
          <p:cNvSpPr>
            <a:spLocks noGrp="1"/>
          </p:cNvSpPr>
          <p:nvPr>
            <p:ph sz="quarter" idx="1"/>
          </p:nvPr>
        </p:nvSpPr>
        <p:spPr>
          <a:xfrm>
            <a:off x="391585" y="1629408"/>
            <a:ext cx="2552700" cy="6048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dirty="0" smtClean="0">
                <a:latin typeface="Calibri" pitchFamily="34" charset="0"/>
              </a:rPr>
              <a:t>HORTALIZAS</a:t>
            </a:r>
          </a:p>
        </p:txBody>
      </p:sp>
      <p:sp>
        <p:nvSpPr>
          <p:cNvPr id="26627" name="4 Marcador de contenido"/>
          <p:cNvSpPr>
            <a:spLocks noGrp="1"/>
          </p:cNvSpPr>
          <p:nvPr>
            <p:ph sz="quarter" idx="3"/>
          </p:nvPr>
        </p:nvSpPr>
        <p:spPr>
          <a:xfrm>
            <a:off x="251520" y="4486312"/>
            <a:ext cx="2587520" cy="141647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ES" sz="2800" dirty="0" smtClean="0">
                <a:latin typeface="Calibri" pitchFamily="34" charset="0"/>
              </a:rPr>
              <a:t>VERDURAS </a:t>
            </a:r>
          </a:p>
          <a:p>
            <a:pPr algn="ctr" eaLnBrk="1" hangingPunct="1">
              <a:buFont typeface="Arial" charset="0"/>
              <a:buNone/>
            </a:pPr>
            <a:r>
              <a:rPr lang="es-ES" sz="2800" dirty="0" smtClean="0">
                <a:latin typeface="Calibri" pitchFamily="34" charset="0"/>
              </a:rPr>
              <a:t> DE HOJA</a:t>
            </a:r>
          </a:p>
        </p:txBody>
      </p:sp>
      <p:pic>
        <p:nvPicPr>
          <p:cNvPr id="26628" name="Picture 2" descr="https://encrypted-tbn1.gstatic.com/images?q=tbn:ANd9GcQkWh5J8OLLhjETntg6gKRna5jVeL_NzC0JKPgrOS0nz0k3Xh7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00" y="2431366"/>
            <a:ext cx="3578299" cy="180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http://infocampo.com.ar/imagen/631x280/ffffff/i4051-hortalizas-631-x-2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8177" y="4004017"/>
            <a:ext cx="60102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8 CuadroTexto"/>
          <p:cNvSpPr txBox="1">
            <a:spLocks noChangeArrowheads="1"/>
          </p:cNvSpPr>
          <p:nvPr/>
        </p:nvSpPr>
        <p:spPr bwMode="auto">
          <a:xfrm>
            <a:off x="3856628" y="2205038"/>
            <a:ext cx="5111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2000" b="1" dirty="0"/>
              <a:t>PRODUCCION DE PRIMICIAS </a:t>
            </a:r>
            <a:endParaRPr lang="es-ES_tradnl" sz="2000" b="1" dirty="0" smtClean="0"/>
          </a:p>
          <a:p>
            <a:pPr algn="ctr"/>
            <a:r>
              <a:rPr lang="es-ES_tradnl" sz="2000" b="1" dirty="0" smtClean="0"/>
              <a:t> </a:t>
            </a:r>
            <a:r>
              <a:rPr lang="es-ES_tradnl" sz="2000" b="1" dirty="0"/>
              <a:t>TOMATE Y MORRON</a:t>
            </a:r>
            <a:endParaRPr lang="es-A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4572032" cy="565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Conector recto de flecha"/>
          <p:cNvCxnSpPr/>
          <p:nvPr/>
        </p:nvCxnSpPr>
        <p:spPr>
          <a:xfrm>
            <a:off x="3500430" y="1500174"/>
            <a:ext cx="278608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3428992" y="2071678"/>
            <a:ext cx="292895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3071802" y="3071810"/>
            <a:ext cx="3357586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6429388" y="250030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HORTALIZAS-PRIMICIAS</a:t>
            </a:r>
            <a:endParaRPr lang="es-AR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572264" y="457200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HORTALIZAS</a:t>
            </a:r>
            <a:endParaRPr lang="es-A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s-ES" smtClean="0">
              <a:latin typeface="Calibri" pitchFamily="34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4" y="402523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5 CuadroTexto"/>
          <p:cNvSpPr txBox="1">
            <a:spLocks noChangeArrowheads="1"/>
          </p:cNvSpPr>
          <p:nvPr/>
        </p:nvSpPr>
        <p:spPr bwMode="auto">
          <a:xfrm>
            <a:off x="3563888" y="4703301"/>
            <a:ext cx="20875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 dirty="0" smtClean="0"/>
              <a:t>POROTO</a:t>
            </a:r>
            <a:endParaRPr lang="es-AR" sz="3200" dirty="0"/>
          </a:p>
        </p:txBody>
      </p:sp>
      <p:pic>
        <p:nvPicPr>
          <p:cNvPr id="27654" name="Picture 2" descr="http://www.ar.all.biz/img/ar/catalog/3164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2" y="3829174"/>
            <a:ext cx="1584325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57275" y="1888331"/>
            <a:ext cx="2838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Título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s-ES" smtClean="0">
              <a:latin typeface="Calibri" pitchFamily="34" charset="0"/>
            </a:endParaRPr>
          </a:p>
        </p:txBody>
      </p:sp>
      <p:pic>
        <p:nvPicPr>
          <p:cNvPr id="3174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88640"/>
            <a:ext cx="7128792" cy="445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539552" y="4797152"/>
            <a:ext cx="77755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AR" sz="2800" dirty="0"/>
              <a:t>De la superficie forestada, </a:t>
            </a:r>
            <a:r>
              <a:rPr lang="es-AR" sz="2800" b="1" u="sng" dirty="0"/>
              <a:t>un 57% corresponde a </a:t>
            </a:r>
            <a:r>
              <a:rPr lang="es-AR" sz="2800" b="1" u="sng" dirty="0" err="1"/>
              <a:t>Eucalyptus</a:t>
            </a:r>
            <a:r>
              <a:rPr lang="es-AR" sz="2800" b="1" u="sng" dirty="0"/>
              <a:t>, un 37% a </a:t>
            </a:r>
            <a:r>
              <a:rPr lang="es-AR" sz="2800" b="1" u="sng" dirty="0" err="1"/>
              <a:t>Pinus</a:t>
            </a:r>
            <a:r>
              <a:rPr lang="es-AR" sz="2800" b="1" u="sng" dirty="0"/>
              <a:t> </a:t>
            </a:r>
            <a:r>
              <a:rPr lang="es-AR" sz="2800" dirty="0"/>
              <a:t>y un 6% corresponde a otras especies cultivadas como </a:t>
            </a:r>
            <a:r>
              <a:rPr lang="es-AR" sz="2800" dirty="0" err="1"/>
              <a:t>Populus</a:t>
            </a:r>
            <a:r>
              <a:rPr lang="es-AR" sz="2800" dirty="0"/>
              <a:t>, </a:t>
            </a:r>
            <a:r>
              <a:rPr lang="es-AR" sz="2800" dirty="0" err="1"/>
              <a:t>Cupressus</a:t>
            </a:r>
            <a:r>
              <a:rPr lang="es-AR" sz="2800" dirty="0"/>
              <a:t> y </a:t>
            </a:r>
            <a:r>
              <a:rPr lang="es-AR" sz="2800" dirty="0" err="1"/>
              <a:t>Salix</a:t>
            </a:r>
            <a:r>
              <a:rPr lang="es-AR" sz="28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s-ES" smtClean="0">
                <a:latin typeface="Calibri" pitchFamily="34" charset="0"/>
              </a:rPr>
              <a:t>PROBLEMAS</a:t>
            </a:r>
          </a:p>
        </p:txBody>
      </p:sp>
      <p:sp>
        <p:nvSpPr>
          <p:cNvPr id="33794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s-ES" smtClean="0">
                <a:latin typeface="Calibri" pitchFamily="34" charset="0"/>
              </a:rPr>
              <a:t>               </a:t>
            </a:r>
          </a:p>
        </p:txBody>
      </p:sp>
      <p:pic>
        <p:nvPicPr>
          <p:cNvPr id="33795" name="Picture 5" descr="ANd9GcREVHJTpX0ZbgxeUp_0bjKkdofrX_aWngoOdKjXZoM3K798UE2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940" y="1196752"/>
            <a:ext cx="372733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ANd9GcQn-jS4jwStFFeXYYTHNRYGp-NYFZqjSot3wPmwoRUW98W4qyD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940" y="3860800"/>
            <a:ext cx="420687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7 CuadroTexto"/>
          <p:cNvSpPr txBox="1">
            <a:spLocks noChangeArrowheads="1"/>
          </p:cNvSpPr>
          <p:nvPr/>
        </p:nvSpPr>
        <p:spPr bwMode="auto">
          <a:xfrm>
            <a:off x="4283968" y="1557338"/>
            <a:ext cx="453618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000" b="1" dirty="0" smtClean="0"/>
              <a:t>Avance de la frontera </a:t>
            </a:r>
            <a:r>
              <a:rPr lang="es-ES_tradnl" sz="2000" b="1" dirty="0" err="1" smtClean="0"/>
              <a:t>agricola</a:t>
            </a:r>
            <a:r>
              <a:rPr lang="es-ES_tradnl" sz="2000" b="1" dirty="0" smtClean="0"/>
              <a:t> ( soja, </a:t>
            </a:r>
            <a:r>
              <a:rPr lang="es-ES_tradnl" sz="2000" b="1" dirty="0" err="1" smtClean="0"/>
              <a:t>maìz</a:t>
            </a:r>
            <a:r>
              <a:rPr lang="es-ES_tradnl" sz="2000" b="1" dirty="0" smtClean="0"/>
              <a:t>, otros) </a:t>
            </a:r>
            <a:r>
              <a:rPr lang="es-ES_tradnl" sz="2000" dirty="0" smtClean="0"/>
              <a:t>:Desmonte indiscriminado y masivo. Expulsión de campesinos/ pueblos originarios.</a:t>
            </a:r>
          </a:p>
          <a:p>
            <a:endParaRPr lang="es-ES_tradnl" sz="2000" dirty="0"/>
          </a:p>
          <a:p>
            <a:r>
              <a:rPr lang="es-ES_tradnl" sz="2000" b="1" dirty="0" smtClean="0"/>
              <a:t>PROCESO DE CONCENTRACIÓN TIERRA</a:t>
            </a:r>
            <a:r>
              <a:rPr lang="es-ES_tradnl" sz="2000" dirty="0" smtClean="0"/>
              <a:t>// </a:t>
            </a:r>
            <a:r>
              <a:rPr lang="es-ES_tradnl" sz="2000" b="1" dirty="0" smtClean="0"/>
              <a:t>Concentración Industrial</a:t>
            </a:r>
          </a:p>
          <a:p>
            <a:endParaRPr lang="es-ES_tradnl" sz="2000" dirty="0" smtClean="0"/>
          </a:p>
          <a:p>
            <a:r>
              <a:rPr lang="es-ES_tradnl" sz="2000" b="1" dirty="0" smtClean="0"/>
              <a:t>Actividad minera</a:t>
            </a:r>
          </a:p>
          <a:p>
            <a:r>
              <a:rPr lang="es-ES_tradnl" sz="2000" b="1" dirty="0" smtClean="0"/>
              <a:t>Caminos</a:t>
            </a:r>
          </a:p>
          <a:p>
            <a:r>
              <a:rPr lang="es-ES_tradnl" sz="2000" b="1" dirty="0" smtClean="0"/>
              <a:t>Grandes distancias puertos-fletes</a:t>
            </a:r>
          </a:p>
          <a:p>
            <a:r>
              <a:rPr lang="es-ES_tradnl" sz="2000" b="1" dirty="0" smtClean="0"/>
              <a:t>Problemas Fitosanitarios </a:t>
            </a:r>
            <a:r>
              <a:rPr lang="es-ES_tradnl" sz="2000" dirty="0" smtClean="0"/>
              <a:t>( HLB cítricos, entre otros) </a:t>
            </a:r>
            <a:endParaRPr lang="es-A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s-ES_tradnl" sz="4000" smtClean="0">
                <a:latin typeface="Calibri" pitchFamily="34" charset="0"/>
              </a:rPr>
              <a:t/>
            </a:r>
            <a:br>
              <a:rPr lang="es-ES_tradnl" sz="4000" smtClean="0">
                <a:latin typeface="Calibri" pitchFamily="34" charset="0"/>
              </a:rPr>
            </a:br>
            <a:r>
              <a:rPr lang="es-ES_tradnl" sz="4000" smtClean="0">
                <a:latin typeface="Calibri" pitchFamily="34" charset="0"/>
              </a:rPr>
              <a:t>PROBLEMATICAS AMBIENTALES</a:t>
            </a:r>
            <a:br>
              <a:rPr lang="es-ES_tradnl" sz="4000" smtClean="0">
                <a:latin typeface="Calibri" pitchFamily="34" charset="0"/>
              </a:rPr>
            </a:br>
            <a:r>
              <a:rPr lang="es-ES_tradnl" sz="4000" smtClean="0">
                <a:latin typeface="Calibri" pitchFamily="34" charset="0"/>
              </a:rPr>
              <a:t>DEGRADACION DE LOS RECURSOS</a:t>
            </a:r>
            <a:r>
              <a:rPr lang="es-AR" smtClean="0">
                <a:latin typeface="Calibri" pitchFamily="34" charset="0"/>
              </a:rPr>
              <a:t/>
            </a:r>
            <a:br>
              <a:rPr lang="es-AR" smtClean="0">
                <a:latin typeface="Calibri" pitchFamily="34" charset="0"/>
              </a:rPr>
            </a:br>
            <a:endParaRPr lang="es-ES" smtClean="0">
              <a:latin typeface="Calibri" pitchFamily="34" charset="0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s-ES" smtClean="0">
              <a:latin typeface="Calibri" pitchFamily="34" charset="0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7338"/>
            <a:ext cx="44164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14620"/>
            <a:ext cx="4176712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AutoShape 2" descr="Cuáles son las causas de la lluvia negra en Tucumán - LA GACET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929198"/>
            <a:ext cx="2838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5143504" y="192880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Deforestación, avance </a:t>
            </a:r>
            <a:r>
              <a:rPr lang="es-ES" dirty="0" err="1" smtClean="0"/>
              <a:t>agricutura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4000496" y="607220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Quema caña de azúcar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ES" dirty="0" smtClean="0"/>
              <a:t>Deforestación NASA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3438" y="1428736"/>
            <a:ext cx="4043362" cy="2357452"/>
          </a:xfrm>
        </p:spPr>
        <p:txBody>
          <a:bodyPr/>
          <a:lstStyle/>
          <a:p>
            <a:r>
              <a:rPr lang="es-ES" dirty="0" smtClean="0"/>
              <a:t>Año 2000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857224" y="1571612"/>
            <a:ext cx="3638576" cy="4554551"/>
          </a:xfrm>
        </p:spPr>
        <p:txBody>
          <a:bodyPr/>
          <a:lstStyle/>
          <a:p>
            <a:r>
              <a:rPr lang="es-ES" dirty="0" smtClean="0"/>
              <a:t>Año 2019</a:t>
            </a:r>
            <a:endParaRPr lang="es-AR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647704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/>
          </p:cNvSpPr>
          <p:nvPr>
            <p:ph sz="quarter" idx="1"/>
          </p:nvPr>
        </p:nvSpPr>
        <p:spPr>
          <a:xfrm>
            <a:off x="1000100" y="333375"/>
            <a:ext cx="7459688" cy="11509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dirty="0" smtClean="0">
                <a:latin typeface="Calibri" pitchFamily="34" charset="0"/>
              </a:rPr>
              <a:t>Competencia por el uso del agua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46799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664336"/>
            <a:ext cx="4572032" cy="530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714356"/>
            <a:ext cx="1714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1428728" y="2714620"/>
            <a:ext cx="1785950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/>
              <a:t>CORDILLERA ORIENTAL: MONTAÑOSO </a:t>
            </a:r>
            <a:r>
              <a:rPr lang="es-ES" sz="1600" b="1" u="sng" dirty="0" smtClean="0"/>
              <a:t>VALLES QUEBRADAS</a:t>
            </a:r>
          </a:p>
          <a:p>
            <a:r>
              <a:rPr lang="es-ES" sz="1600" dirty="0" smtClean="0"/>
              <a:t>SUBTROPICAL-ACTIVIDAD PRODUCTIVA</a:t>
            </a:r>
            <a:endParaRPr lang="es-AR" sz="16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86380" y="928670"/>
            <a:ext cx="1798517" cy="175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6572264" y="2714620"/>
            <a:ext cx="1000132" cy="12772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100" dirty="0" smtClean="0"/>
              <a:t>CHACO SECO : LLANO –SUBTROPICAL </a:t>
            </a:r>
          </a:p>
          <a:p>
            <a:r>
              <a:rPr lang="es-ES" sz="1100" dirty="0" smtClean="0"/>
              <a:t>GANADERIA</a:t>
            </a:r>
            <a:endParaRPr lang="es-AR" sz="1100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357562"/>
            <a:ext cx="1246536" cy="77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CuadroTexto"/>
          <p:cNvSpPr txBox="1"/>
          <p:nvPr/>
        </p:nvSpPr>
        <p:spPr>
          <a:xfrm>
            <a:off x="3214678" y="5000637"/>
            <a:ext cx="1928826" cy="1569660"/>
          </a:xfrm>
          <a:custGeom>
            <a:avLst/>
            <a:gdLst>
              <a:gd name="connsiteX0" fmla="*/ 0 w 1928826"/>
              <a:gd name="connsiteY0" fmla="*/ 0 h 1569660"/>
              <a:gd name="connsiteX1" fmla="*/ 1928826 w 1928826"/>
              <a:gd name="connsiteY1" fmla="*/ 0 h 1569660"/>
              <a:gd name="connsiteX2" fmla="*/ 1928826 w 1928826"/>
              <a:gd name="connsiteY2" fmla="*/ 1569660 h 1569660"/>
              <a:gd name="connsiteX3" fmla="*/ 0 w 1928826"/>
              <a:gd name="connsiteY3" fmla="*/ 1569660 h 1569660"/>
              <a:gd name="connsiteX4" fmla="*/ 0 w 1928826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826" h="1569660">
                <a:moveTo>
                  <a:pt x="0" y="0"/>
                </a:moveTo>
                <a:lnTo>
                  <a:pt x="1928826" y="0"/>
                </a:lnTo>
                <a:lnTo>
                  <a:pt x="1928826" y="1569660"/>
                </a:lnTo>
                <a:lnTo>
                  <a:pt x="0" y="15696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dirty="0" smtClean="0"/>
              <a:t>SIERRAS PAMPEANAS ( CATAMARCA –LA RIOJA)-SUBTROPICAL—ARIDO CAPRINO-DIVERSAS PRODUCCIONES ( OLIVO,FRUTOS SECOS)</a:t>
            </a:r>
            <a:endParaRPr lang="es-AR" sz="1200" dirty="0"/>
          </a:p>
        </p:txBody>
      </p:sp>
      <p:sp>
        <p:nvSpPr>
          <p:cNvPr id="12" name="11 Forma libre"/>
          <p:cNvSpPr/>
          <p:nvPr/>
        </p:nvSpPr>
        <p:spPr>
          <a:xfrm>
            <a:off x="3352800" y="1365956"/>
            <a:ext cx="1083733" cy="2088444"/>
          </a:xfrm>
          <a:custGeom>
            <a:avLst/>
            <a:gdLst>
              <a:gd name="connsiteX0" fmla="*/ 1083733 w 1083733"/>
              <a:gd name="connsiteY0" fmla="*/ 0 h 2088444"/>
              <a:gd name="connsiteX1" fmla="*/ 1004711 w 1083733"/>
              <a:gd name="connsiteY1" fmla="*/ 33866 h 2088444"/>
              <a:gd name="connsiteX2" fmla="*/ 993422 w 1083733"/>
              <a:gd name="connsiteY2" fmla="*/ 67733 h 2088444"/>
              <a:gd name="connsiteX3" fmla="*/ 970844 w 1083733"/>
              <a:gd name="connsiteY3" fmla="*/ 101600 h 2088444"/>
              <a:gd name="connsiteX4" fmla="*/ 948267 w 1083733"/>
              <a:gd name="connsiteY4" fmla="*/ 169333 h 2088444"/>
              <a:gd name="connsiteX5" fmla="*/ 869244 w 1083733"/>
              <a:gd name="connsiteY5" fmla="*/ 270933 h 2088444"/>
              <a:gd name="connsiteX6" fmla="*/ 835378 w 1083733"/>
              <a:gd name="connsiteY6" fmla="*/ 293511 h 2088444"/>
              <a:gd name="connsiteX7" fmla="*/ 801511 w 1083733"/>
              <a:gd name="connsiteY7" fmla="*/ 361244 h 2088444"/>
              <a:gd name="connsiteX8" fmla="*/ 778933 w 1083733"/>
              <a:gd name="connsiteY8" fmla="*/ 395111 h 2088444"/>
              <a:gd name="connsiteX9" fmla="*/ 745067 w 1083733"/>
              <a:gd name="connsiteY9" fmla="*/ 462844 h 2088444"/>
              <a:gd name="connsiteX10" fmla="*/ 711200 w 1083733"/>
              <a:gd name="connsiteY10" fmla="*/ 824088 h 2088444"/>
              <a:gd name="connsiteX11" fmla="*/ 699911 w 1083733"/>
              <a:gd name="connsiteY11" fmla="*/ 880533 h 2088444"/>
              <a:gd name="connsiteX12" fmla="*/ 677333 w 1083733"/>
              <a:gd name="connsiteY12" fmla="*/ 914400 h 2088444"/>
              <a:gd name="connsiteX13" fmla="*/ 666044 w 1083733"/>
              <a:gd name="connsiteY13" fmla="*/ 948266 h 2088444"/>
              <a:gd name="connsiteX14" fmla="*/ 598311 w 1083733"/>
              <a:gd name="connsiteY14" fmla="*/ 1016000 h 2088444"/>
              <a:gd name="connsiteX15" fmla="*/ 541867 w 1083733"/>
              <a:gd name="connsiteY15" fmla="*/ 1072444 h 2088444"/>
              <a:gd name="connsiteX16" fmla="*/ 519289 w 1083733"/>
              <a:gd name="connsiteY16" fmla="*/ 1117600 h 2088444"/>
              <a:gd name="connsiteX17" fmla="*/ 508000 w 1083733"/>
              <a:gd name="connsiteY17" fmla="*/ 1151466 h 2088444"/>
              <a:gd name="connsiteX18" fmla="*/ 485422 w 1083733"/>
              <a:gd name="connsiteY18" fmla="*/ 1185333 h 2088444"/>
              <a:gd name="connsiteX19" fmla="*/ 462844 w 1083733"/>
              <a:gd name="connsiteY19" fmla="*/ 1253066 h 2088444"/>
              <a:gd name="connsiteX20" fmla="*/ 451556 w 1083733"/>
              <a:gd name="connsiteY20" fmla="*/ 1309511 h 2088444"/>
              <a:gd name="connsiteX21" fmla="*/ 406400 w 1083733"/>
              <a:gd name="connsiteY21" fmla="*/ 1377244 h 2088444"/>
              <a:gd name="connsiteX22" fmla="*/ 293511 w 1083733"/>
              <a:gd name="connsiteY22" fmla="*/ 1444977 h 2088444"/>
              <a:gd name="connsiteX23" fmla="*/ 259644 w 1083733"/>
              <a:gd name="connsiteY23" fmla="*/ 1478844 h 2088444"/>
              <a:gd name="connsiteX24" fmla="*/ 225778 w 1083733"/>
              <a:gd name="connsiteY24" fmla="*/ 1501422 h 2088444"/>
              <a:gd name="connsiteX25" fmla="*/ 158044 w 1083733"/>
              <a:gd name="connsiteY25" fmla="*/ 1569155 h 2088444"/>
              <a:gd name="connsiteX26" fmla="*/ 56444 w 1083733"/>
              <a:gd name="connsiteY26" fmla="*/ 1614311 h 2088444"/>
              <a:gd name="connsiteX27" fmla="*/ 33867 w 1083733"/>
              <a:gd name="connsiteY27" fmla="*/ 1648177 h 2088444"/>
              <a:gd name="connsiteX28" fmla="*/ 11289 w 1083733"/>
              <a:gd name="connsiteY28" fmla="*/ 1727200 h 2088444"/>
              <a:gd name="connsiteX29" fmla="*/ 0 w 1083733"/>
              <a:gd name="connsiteY29" fmla="*/ 1761066 h 2088444"/>
              <a:gd name="connsiteX30" fmla="*/ 11289 w 1083733"/>
              <a:gd name="connsiteY30" fmla="*/ 1817511 h 2088444"/>
              <a:gd name="connsiteX31" fmla="*/ 22578 w 1083733"/>
              <a:gd name="connsiteY31" fmla="*/ 1851377 h 2088444"/>
              <a:gd name="connsiteX32" fmla="*/ 33867 w 1083733"/>
              <a:gd name="connsiteY32" fmla="*/ 1941688 h 2088444"/>
              <a:gd name="connsiteX33" fmla="*/ 56444 w 1083733"/>
              <a:gd name="connsiteY33" fmla="*/ 2088444 h 208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3733" h="2088444">
                <a:moveTo>
                  <a:pt x="1083733" y="0"/>
                </a:moveTo>
                <a:cubicBezTo>
                  <a:pt x="1063492" y="6747"/>
                  <a:pt x="1018662" y="19915"/>
                  <a:pt x="1004711" y="33866"/>
                </a:cubicBezTo>
                <a:cubicBezTo>
                  <a:pt x="996297" y="42280"/>
                  <a:pt x="998744" y="57090"/>
                  <a:pt x="993422" y="67733"/>
                </a:cubicBezTo>
                <a:cubicBezTo>
                  <a:pt x="987354" y="79868"/>
                  <a:pt x="978370" y="90311"/>
                  <a:pt x="970844" y="101600"/>
                </a:cubicBezTo>
                <a:cubicBezTo>
                  <a:pt x="963318" y="124178"/>
                  <a:pt x="961468" y="149531"/>
                  <a:pt x="948267" y="169333"/>
                </a:cubicBezTo>
                <a:cubicBezTo>
                  <a:pt x="916798" y="216536"/>
                  <a:pt x="909035" y="237773"/>
                  <a:pt x="869244" y="270933"/>
                </a:cubicBezTo>
                <a:cubicBezTo>
                  <a:pt x="858821" y="279619"/>
                  <a:pt x="846667" y="285985"/>
                  <a:pt x="835378" y="293511"/>
                </a:cubicBezTo>
                <a:cubicBezTo>
                  <a:pt x="770677" y="390560"/>
                  <a:pt x="848246" y="267773"/>
                  <a:pt x="801511" y="361244"/>
                </a:cubicBezTo>
                <a:cubicBezTo>
                  <a:pt x="795443" y="373379"/>
                  <a:pt x="785001" y="382976"/>
                  <a:pt x="778933" y="395111"/>
                </a:cubicBezTo>
                <a:cubicBezTo>
                  <a:pt x="732190" y="488595"/>
                  <a:pt x="809776" y="365776"/>
                  <a:pt x="745067" y="462844"/>
                </a:cubicBezTo>
                <a:cubicBezTo>
                  <a:pt x="706668" y="616441"/>
                  <a:pt x="745033" y="451924"/>
                  <a:pt x="711200" y="824088"/>
                </a:cubicBezTo>
                <a:cubicBezTo>
                  <a:pt x="709463" y="843197"/>
                  <a:pt x="706648" y="862567"/>
                  <a:pt x="699911" y="880533"/>
                </a:cubicBezTo>
                <a:cubicBezTo>
                  <a:pt x="695147" y="893237"/>
                  <a:pt x="683401" y="902265"/>
                  <a:pt x="677333" y="914400"/>
                </a:cubicBezTo>
                <a:cubicBezTo>
                  <a:pt x="672011" y="925043"/>
                  <a:pt x="673349" y="938873"/>
                  <a:pt x="666044" y="948266"/>
                </a:cubicBezTo>
                <a:cubicBezTo>
                  <a:pt x="646441" y="973470"/>
                  <a:pt x="616023" y="989433"/>
                  <a:pt x="598311" y="1016000"/>
                </a:cubicBezTo>
                <a:cubicBezTo>
                  <a:pt x="568207" y="1061155"/>
                  <a:pt x="587022" y="1042340"/>
                  <a:pt x="541867" y="1072444"/>
                </a:cubicBezTo>
                <a:cubicBezTo>
                  <a:pt x="534341" y="1087496"/>
                  <a:pt x="525918" y="1102132"/>
                  <a:pt x="519289" y="1117600"/>
                </a:cubicBezTo>
                <a:cubicBezTo>
                  <a:pt x="514602" y="1128537"/>
                  <a:pt x="513322" y="1140823"/>
                  <a:pt x="508000" y="1151466"/>
                </a:cubicBezTo>
                <a:cubicBezTo>
                  <a:pt x="501932" y="1163601"/>
                  <a:pt x="490932" y="1172935"/>
                  <a:pt x="485422" y="1185333"/>
                </a:cubicBezTo>
                <a:cubicBezTo>
                  <a:pt x="475756" y="1207081"/>
                  <a:pt x="467511" y="1229729"/>
                  <a:pt x="462844" y="1253066"/>
                </a:cubicBezTo>
                <a:cubicBezTo>
                  <a:pt x="459081" y="1271881"/>
                  <a:pt x="459496" y="1292043"/>
                  <a:pt x="451556" y="1309511"/>
                </a:cubicBezTo>
                <a:cubicBezTo>
                  <a:pt x="440328" y="1334214"/>
                  <a:pt x="430670" y="1365109"/>
                  <a:pt x="406400" y="1377244"/>
                </a:cubicBezTo>
                <a:cubicBezTo>
                  <a:pt x="370768" y="1395060"/>
                  <a:pt x="320755" y="1417733"/>
                  <a:pt x="293511" y="1444977"/>
                </a:cubicBezTo>
                <a:cubicBezTo>
                  <a:pt x="282222" y="1456266"/>
                  <a:pt x="271909" y="1468623"/>
                  <a:pt x="259644" y="1478844"/>
                </a:cubicBezTo>
                <a:cubicBezTo>
                  <a:pt x="249221" y="1487530"/>
                  <a:pt x="235918" y="1492408"/>
                  <a:pt x="225778" y="1501422"/>
                </a:cubicBezTo>
                <a:cubicBezTo>
                  <a:pt x="201913" y="1522635"/>
                  <a:pt x="188335" y="1559058"/>
                  <a:pt x="158044" y="1569155"/>
                </a:cubicBezTo>
                <a:cubicBezTo>
                  <a:pt x="77440" y="1596024"/>
                  <a:pt x="110113" y="1578532"/>
                  <a:pt x="56444" y="1614311"/>
                </a:cubicBezTo>
                <a:cubicBezTo>
                  <a:pt x="48918" y="1625600"/>
                  <a:pt x="39934" y="1636042"/>
                  <a:pt x="33867" y="1648177"/>
                </a:cubicBezTo>
                <a:cubicBezTo>
                  <a:pt x="24844" y="1666223"/>
                  <a:pt x="16112" y="1710320"/>
                  <a:pt x="11289" y="1727200"/>
                </a:cubicBezTo>
                <a:cubicBezTo>
                  <a:pt x="8020" y="1738641"/>
                  <a:pt x="3763" y="1749777"/>
                  <a:pt x="0" y="1761066"/>
                </a:cubicBezTo>
                <a:cubicBezTo>
                  <a:pt x="3763" y="1779881"/>
                  <a:pt x="6635" y="1798896"/>
                  <a:pt x="11289" y="1817511"/>
                </a:cubicBezTo>
                <a:cubicBezTo>
                  <a:pt x="14175" y="1829055"/>
                  <a:pt x="20449" y="1839670"/>
                  <a:pt x="22578" y="1851377"/>
                </a:cubicBezTo>
                <a:cubicBezTo>
                  <a:pt x="28005" y="1881226"/>
                  <a:pt x="27510" y="1912023"/>
                  <a:pt x="33867" y="1941688"/>
                </a:cubicBezTo>
                <a:cubicBezTo>
                  <a:pt x="64773" y="2085921"/>
                  <a:pt x="56444" y="1928612"/>
                  <a:pt x="56444" y="2088444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6" name="15 Conector recto de flecha"/>
          <p:cNvCxnSpPr/>
          <p:nvPr/>
        </p:nvCxnSpPr>
        <p:spPr>
          <a:xfrm rot="16200000" flipH="1">
            <a:off x="3571868" y="1928802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V="1">
            <a:off x="3000364" y="2643182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18 Forma libre"/>
          <p:cNvSpPr/>
          <p:nvPr/>
        </p:nvSpPr>
        <p:spPr>
          <a:xfrm>
            <a:off x="4684889" y="2088444"/>
            <a:ext cx="699911" cy="2065867"/>
          </a:xfrm>
          <a:custGeom>
            <a:avLst/>
            <a:gdLst>
              <a:gd name="connsiteX0" fmla="*/ 699911 w 699911"/>
              <a:gd name="connsiteY0" fmla="*/ 0 h 2065867"/>
              <a:gd name="connsiteX1" fmla="*/ 654755 w 699911"/>
              <a:gd name="connsiteY1" fmla="*/ 67734 h 2065867"/>
              <a:gd name="connsiteX2" fmla="*/ 632178 w 699911"/>
              <a:gd name="connsiteY2" fmla="*/ 112889 h 2065867"/>
              <a:gd name="connsiteX3" fmla="*/ 620889 w 699911"/>
              <a:gd name="connsiteY3" fmla="*/ 146756 h 2065867"/>
              <a:gd name="connsiteX4" fmla="*/ 598311 w 699911"/>
              <a:gd name="connsiteY4" fmla="*/ 180623 h 2065867"/>
              <a:gd name="connsiteX5" fmla="*/ 564444 w 699911"/>
              <a:gd name="connsiteY5" fmla="*/ 293512 h 2065867"/>
              <a:gd name="connsiteX6" fmla="*/ 553155 w 699911"/>
              <a:gd name="connsiteY6" fmla="*/ 327378 h 2065867"/>
              <a:gd name="connsiteX7" fmla="*/ 541867 w 699911"/>
              <a:gd name="connsiteY7" fmla="*/ 361245 h 2065867"/>
              <a:gd name="connsiteX8" fmla="*/ 564444 w 699911"/>
              <a:gd name="connsiteY8" fmla="*/ 564445 h 2065867"/>
              <a:gd name="connsiteX9" fmla="*/ 575733 w 699911"/>
              <a:gd name="connsiteY9" fmla="*/ 632178 h 2065867"/>
              <a:gd name="connsiteX10" fmla="*/ 564444 w 699911"/>
              <a:gd name="connsiteY10" fmla="*/ 970845 h 2065867"/>
              <a:gd name="connsiteX11" fmla="*/ 541867 w 699911"/>
              <a:gd name="connsiteY11" fmla="*/ 1038578 h 2065867"/>
              <a:gd name="connsiteX12" fmla="*/ 519289 w 699911"/>
              <a:gd name="connsiteY12" fmla="*/ 1117600 h 2065867"/>
              <a:gd name="connsiteX13" fmla="*/ 496711 w 699911"/>
              <a:gd name="connsiteY13" fmla="*/ 1162756 h 2065867"/>
              <a:gd name="connsiteX14" fmla="*/ 474133 w 699911"/>
              <a:gd name="connsiteY14" fmla="*/ 1196623 h 2065867"/>
              <a:gd name="connsiteX15" fmla="*/ 451555 w 699911"/>
              <a:gd name="connsiteY15" fmla="*/ 1264356 h 2065867"/>
              <a:gd name="connsiteX16" fmla="*/ 417689 w 699911"/>
              <a:gd name="connsiteY16" fmla="*/ 1411112 h 2065867"/>
              <a:gd name="connsiteX17" fmla="*/ 395111 w 699911"/>
              <a:gd name="connsiteY17" fmla="*/ 1490134 h 2065867"/>
              <a:gd name="connsiteX18" fmla="*/ 372533 w 699911"/>
              <a:gd name="connsiteY18" fmla="*/ 1524000 h 2065867"/>
              <a:gd name="connsiteX19" fmla="*/ 361244 w 699911"/>
              <a:gd name="connsiteY19" fmla="*/ 1569156 h 2065867"/>
              <a:gd name="connsiteX20" fmla="*/ 304800 w 699911"/>
              <a:gd name="connsiteY20" fmla="*/ 1636889 h 2065867"/>
              <a:gd name="connsiteX21" fmla="*/ 259644 w 699911"/>
              <a:gd name="connsiteY21" fmla="*/ 1704623 h 2065867"/>
              <a:gd name="connsiteX22" fmla="*/ 237067 w 699911"/>
              <a:gd name="connsiteY22" fmla="*/ 1738489 h 2065867"/>
              <a:gd name="connsiteX23" fmla="*/ 203200 w 699911"/>
              <a:gd name="connsiteY23" fmla="*/ 1806223 h 2065867"/>
              <a:gd name="connsiteX24" fmla="*/ 191911 w 699911"/>
              <a:gd name="connsiteY24" fmla="*/ 1840089 h 2065867"/>
              <a:gd name="connsiteX25" fmla="*/ 158044 w 699911"/>
              <a:gd name="connsiteY25" fmla="*/ 1862667 h 2065867"/>
              <a:gd name="connsiteX26" fmla="*/ 112889 w 699911"/>
              <a:gd name="connsiteY26" fmla="*/ 1930400 h 2065867"/>
              <a:gd name="connsiteX27" fmla="*/ 45155 w 699911"/>
              <a:gd name="connsiteY27" fmla="*/ 1998134 h 2065867"/>
              <a:gd name="connsiteX28" fmla="*/ 0 w 699911"/>
              <a:gd name="connsiteY28" fmla="*/ 2065867 h 20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99911" h="2065867">
                <a:moveTo>
                  <a:pt x="699911" y="0"/>
                </a:moveTo>
                <a:cubicBezTo>
                  <a:pt x="684859" y="22578"/>
                  <a:pt x="666890" y="43463"/>
                  <a:pt x="654755" y="67734"/>
                </a:cubicBezTo>
                <a:cubicBezTo>
                  <a:pt x="647229" y="82786"/>
                  <a:pt x="638807" y="97421"/>
                  <a:pt x="632178" y="112889"/>
                </a:cubicBezTo>
                <a:cubicBezTo>
                  <a:pt x="627491" y="123827"/>
                  <a:pt x="626211" y="136113"/>
                  <a:pt x="620889" y="146756"/>
                </a:cubicBezTo>
                <a:cubicBezTo>
                  <a:pt x="614821" y="158891"/>
                  <a:pt x="605837" y="169334"/>
                  <a:pt x="598311" y="180623"/>
                </a:cubicBezTo>
                <a:cubicBezTo>
                  <a:pt x="581250" y="248865"/>
                  <a:pt x="591927" y="211062"/>
                  <a:pt x="564444" y="293512"/>
                </a:cubicBezTo>
                <a:lnTo>
                  <a:pt x="553155" y="327378"/>
                </a:lnTo>
                <a:lnTo>
                  <a:pt x="541867" y="361245"/>
                </a:lnTo>
                <a:cubicBezTo>
                  <a:pt x="573654" y="583770"/>
                  <a:pt x="527907" y="253880"/>
                  <a:pt x="564444" y="564445"/>
                </a:cubicBezTo>
                <a:cubicBezTo>
                  <a:pt x="567118" y="587177"/>
                  <a:pt x="571970" y="609600"/>
                  <a:pt x="575733" y="632178"/>
                </a:cubicBezTo>
                <a:cubicBezTo>
                  <a:pt x="571970" y="745067"/>
                  <a:pt x="573824" y="858283"/>
                  <a:pt x="564444" y="970845"/>
                </a:cubicBezTo>
                <a:cubicBezTo>
                  <a:pt x="562468" y="994562"/>
                  <a:pt x="547639" y="1015490"/>
                  <a:pt x="541867" y="1038578"/>
                </a:cubicBezTo>
                <a:cubicBezTo>
                  <a:pt x="536138" y="1061495"/>
                  <a:pt x="529007" y="1094925"/>
                  <a:pt x="519289" y="1117600"/>
                </a:cubicBezTo>
                <a:cubicBezTo>
                  <a:pt x="512660" y="1133068"/>
                  <a:pt x="505060" y="1148145"/>
                  <a:pt x="496711" y="1162756"/>
                </a:cubicBezTo>
                <a:cubicBezTo>
                  <a:pt x="489980" y="1174536"/>
                  <a:pt x="479643" y="1184225"/>
                  <a:pt x="474133" y="1196623"/>
                </a:cubicBezTo>
                <a:cubicBezTo>
                  <a:pt x="464467" y="1218371"/>
                  <a:pt x="459081" y="1241778"/>
                  <a:pt x="451555" y="1264356"/>
                </a:cubicBezTo>
                <a:cubicBezTo>
                  <a:pt x="432688" y="1415306"/>
                  <a:pt x="454918" y="1299426"/>
                  <a:pt x="417689" y="1411112"/>
                </a:cubicBezTo>
                <a:cubicBezTo>
                  <a:pt x="410456" y="1432812"/>
                  <a:pt x="405982" y="1468392"/>
                  <a:pt x="395111" y="1490134"/>
                </a:cubicBezTo>
                <a:cubicBezTo>
                  <a:pt x="389043" y="1502269"/>
                  <a:pt x="380059" y="1512711"/>
                  <a:pt x="372533" y="1524000"/>
                </a:cubicBezTo>
                <a:cubicBezTo>
                  <a:pt x="368770" y="1539052"/>
                  <a:pt x="367356" y="1554895"/>
                  <a:pt x="361244" y="1569156"/>
                </a:cubicBezTo>
                <a:cubicBezTo>
                  <a:pt x="344740" y="1607667"/>
                  <a:pt x="330695" y="1603596"/>
                  <a:pt x="304800" y="1636889"/>
                </a:cubicBezTo>
                <a:cubicBezTo>
                  <a:pt x="288140" y="1658308"/>
                  <a:pt x="274696" y="1682045"/>
                  <a:pt x="259644" y="1704623"/>
                </a:cubicBezTo>
                <a:cubicBezTo>
                  <a:pt x="252118" y="1715912"/>
                  <a:pt x="241357" y="1725618"/>
                  <a:pt x="237067" y="1738489"/>
                </a:cubicBezTo>
                <a:cubicBezTo>
                  <a:pt x="208693" y="1823611"/>
                  <a:pt x="246967" y="1718691"/>
                  <a:pt x="203200" y="1806223"/>
                </a:cubicBezTo>
                <a:cubicBezTo>
                  <a:pt x="197878" y="1816866"/>
                  <a:pt x="199345" y="1830797"/>
                  <a:pt x="191911" y="1840089"/>
                </a:cubicBezTo>
                <a:cubicBezTo>
                  <a:pt x="183435" y="1850684"/>
                  <a:pt x="169333" y="1855141"/>
                  <a:pt x="158044" y="1862667"/>
                </a:cubicBezTo>
                <a:cubicBezTo>
                  <a:pt x="142992" y="1885245"/>
                  <a:pt x="132076" y="1911213"/>
                  <a:pt x="112889" y="1930400"/>
                </a:cubicBezTo>
                <a:lnTo>
                  <a:pt x="45155" y="1998134"/>
                </a:lnTo>
                <a:cubicBezTo>
                  <a:pt x="17818" y="2052809"/>
                  <a:pt x="34477" y="2031390"/>
                  <a:pt x="0" y="2065867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Forma libre"/>
          <p:cNvSpPr/>
          <p:nvPr/>
        </p:nvSpPr>
        <p:spPr>
          <a:xfrm>
            <a:off x="3928533" y="1478844"/>
            <a:ext cx="1095023" cy="2325512"/>
          </a:xfrm>
          <a:custGeom>
            <a:avLst/>
            <a:gdLst>
              <a:gd name="connsiteX0" fmla="*/ 1095023 w 1095023"/>
              <a:gd name="connsiteY0" fmla="*/ 0 h 2325512"/>
              <a:gd name="connsiteX1" fmla="*/ 1027289 w 1095023"/>
              <a:gd name="connsiteY1" fmla="*/ 11289 h 2325512"/>
              <a:gd name="connsiteX2" fmla="*/ 993423 w 1095023"/>
              <a:gd name="connsiteY2" fmla="*/ 33867 h 2325512"/>
              <a:gd name="connsiteX3" fmla="*/ 914400 w 1095023"/>
              <a:gd name="connsiteY3" fmla="*/ 135467 h 2325512"/>
              <a:gd name="connsiteX4" fmla="*/ 903111 w 1095023"/>
              <a:gd name="connsiteY4" fmla="*/ 169334 h 2325512"/>
              <a:gd name="connsiteX5" fmla="*/ 880534 w 1095023"/>
              <a:gd name="connsiteY5" fmla="*/ 203200 h 2325512"/>
              <a:gd name="connsiteX6" fmla="*/ 857956 w 1095023"/>
              <a:gd name="connsiteY6" fmla="*/ 270934 h 2325512"/>
              <a:gd name="connsiteX7" fmla="*/ 846667 w 1095023"/>
              <a:gd name="connsiteY7" fmla="*/ 304800 h 2325512"/>
              <a:gd name="connsiteX8" fmla="*/ 835378 w 1095023"/>
              <a:gd name="connsiteY8" fmla="*/ 338667 h 2325512"/>
              <a:gd name="connsiteX9" fmla="*/ 824089 w 1095023"/>
              <a:gd name="connsiteY9" fmla="*/ 372534 h 2325512"/>
              <a:gd name="connsiteX10" fmla="*/ 812800 w 1095023"/>
              <a:gd name="connsiteY10" fmla="*/ 417689 h 2325512"/>
              <a:gd name="connsiteX11" fmla="*/ 790223 w 1095023"/>
              <a:gd name="connsiteY11" fmla="*/ 485423 h 2325512"/>
              <a:gd name="connsiteX12" fmla="*/ 756356 w 1095023"/>
              <a:gd name="connsiteY12" fmla="*/ 677334 h 2325512"/>
              <a:gd name="connsiteX13" fmla="*/ 733778 w 1095023"/>
              <a:gd name="connsiteY13" fmla="*/ 778934 h 2325512"/>
              <a:gd name="connsiteX14" fmla="*/ 711200 w 1095023"/>
              <a:gd name="connsiteY14" fmla="*/ 812800 h 2325512"/>
              <a:gd name="connsiteX15" fmla="*/ 666045 w 1095023"/>
              <a:gd name="connsiteY15" fmla="*/ 914400 h 2325512"/>
              <a:gd name="connsiteX16" fmla="*/ 632178 w 1095023"/>
              <a:gd name="connsiteY16" fmla="*/ 936978 h 2325512"/>
              <a:gd name="connsiteX17" fmla="*/ 587023 w 1095023"/>
              <a:gd name="connsiteY17" fmla="*/ 1004712 h 2325512"/>
              <a:gd name="connsiteX18" fmla="*/ 575734 w 1095023"/>
              <a:gd name="connsiteY18" fmla="*/ 1038578 h 2325512"/>
              <a:gd name="connsiteX19" fmla="*/ 530578 w 1095023"/>
              <a:gd name="connsiteY19" fmla="*/ 1106312 h 2325512"/>
              <a:gd name="connsiteX20" fmla="*/ 508000 w 1095023"/>
              <a:gd name="connsiteY20" fmla="*/ 1174045 h 2325512"/>
              <a:gd name="connsiteX21" fmla="*/ 496711 w 1095023"/>
              <a:gd name="connsiteY21" fmla="*/ 1207912 h 2325512"/>
              <a:gd name="connsiteX22" fmla="*/ 485423 w 1095023"/>
              <a:gd name="connsiteY22" fmla="*/ 1264356 h 2325512"/>
              <a:gd name="connsiteX23" fmla="*/ 462845 w 1095023"/>
              <a:gd name="connsiteY23" fmla="*/ 1332089 h 2325512"/>
              <a:gd name="connsiteX24" fmla="*/ 428978 w 1095023"/>
              <a:gd name="connsiteY24" fmla="*/ 1422400 h 2325512"/>
              <a:gd name="connsiteX25" fmla="*/ 417689 w 1095023"/>
              <a:gd name="connsiteY25" fmla="*/ 1467556 h 2325512"/>
              <a:gd name="connsiteX26" fmla="*/ 395111 w 1095023"/>
              <a:gd name="connsiteY26" fmla="*/ 1535289 h 2325512"/>
              <a:gd name="connsiteX27" fmla="*/ 383823 w 1095023"/>
              <a:gd name="connsiteY27" fmla="*/ 1603023 h 2325512"/>
              <a:gd name="connsiteX28" fmla="*/ 349956 w 1095023"/>
              <a:gd name="connsiteY28" fmla="*/ 1670756 h 2325512"/>
              <a:gd name="connsiteX29" fmla="*/ 316089 w 1095023"/>
              <a:gd name="connsiteY29" fmla="*/ 1738489 h 2325512"/>
              <a:gd name="connsiteX30" fmla="*/ 270934 w 1095023"/>
              <a:gd name="connsiteY30" fmla="*/ 1794934 h 2325512"/>
              <a:gd name="connsiteX31" fmla="*/ 248356 w 1095023"/>
              <a:gd name="connsiteY31" fmla="*/ 1840089 h 2325512"/>
              <a:gd name="connsiteX32" fmla="*/ 146756 w 1095023"/>
              <a:gd name="connsiteY32" fmla="*/ 1896534 h 2325512"/>
              <a:gd name="connsiteX33" fmla="*/ 112889 w 1095023"/>
              <a:gd name="connsiteY33" fmla="*/ 2020712 h 2325512"/>
              <a:gd name="connsiteX34" fmla="*/ 79023 w 1095023"/>
              <a:gd name="connsiteY34" fmla="*/ 2190045 h 2325512"/>
              <a:gd name="connsiteX35" fmla="*/ 45156 w 1095023"/>
              <a:gd name="connsiteY35" fmla="*/ 2212623 h 2325512"/>
              <a:gd name="connsiteX36" fmla="*/ 22578 w 1095023"/>
              <a:gd name="connsiteY36" fmla="*/ 2246489 h 2325512"/>
              <a:gd name="connsiteX37" fmla="*/ 11289 w 1095023"/>
              <a:gd name="connsiteY37" fmla="*/ 2302934 h 2325512"/>
              <a:gd name="connsiteX38" fmla="*/ 0 w 1095023"/>
              <a:gd name="connsiteY38" fmla="*/ 2325512 h 232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95023" h="2325512">
                <a:moveTo>
                  <a:pt x="1095023" y="0"/>
                </a:moveTo>
                <a:cubicBezTo>
                  <a:pt x="1072445" y="3763"/>
                  <a:pt x="1049004" y="4051"/>
                  <a:pt x="1027289" y="11289"/>
                </a:cubicBezTo>
                <a:cubicBezTo>
                  <a:pt x="1014418" y="15579"/>
                  <a:pt x="1003846" y="25181"/>
                  <a:pt x="993423" y="33867"/>
                </a:cubicBezTo>
                <a:cubicBezTo>
                  <a:pt x="966450" y="56345"/>
                  <a:pt x="924082" y="106420"/>
                  <a:pt x="914400" y="135467"/>
                </a:cubicBezTo>
                <a:cubicBezTo>
                  <a:pt x="910637" y="146756"/>
                  <a:pt x="908433" y="158691"/>
                  <a:pt x="903111" y="169334"/>
                </a:cubicBezTo>
                <a:cubicBezTo>
                  <a:pt x="897044" y="181469"/>
                  <a:pt x="886044" y="190802"/>
                  <a:pt x="880534" y="203200"/>
                </a:cubicBezTo>
                <a:cubicBezTo>
                  <a:pt x="870868" y="224948"/>
                  <a:pt x="865482" y="248356"/>
                  <a:pt x="857956" y="270934"/>
                </a:cubicBezTo>
                <a:lnTo>
                  <a:pt x="846667" y="304800"/>
                </a:lnTo>
                <a:lnTo>
                  <a:pt x="835378" y="338667"/>
                </a:lnTo>
                <a:cubicBezTo>
                  <a:pt x="831615" y="349956"/>
                  <a:pt x="826975" y="360990"/>
                  <a:pt x="824089" y="372534"/>
                </a:cubicBezTo>
                <a:cubicBezTo>
                  <a:pt x="820326" y="387586"/>
                  <a:pt x="817258" y="402828"/>
                  <a:pt x="812800" y="417689"/>
                </a:cubicBezTo>
                <a:cubicBezTo>
                  <a:pt x="805961" y="440485"/>
                  <a:pt x="794359" y="461986"/>
                  <a:pt x="790223" y="485423"/>
                </a:cubicBezTo>
                <a:cubicBezTo>
                  <a:pt x="778934" y="549393"/>
                  <a:pt x="767486" y="613336"/>
                  <a:pt x="756356" y="677334"/>
                </a:cubicBezTo>
                <a:cubicBezTo>
                  <a:pt x="751731" y="703925"/>
                  <a:pt x="747823" y="750844"/>
                  <a:pt x="733778" y="778934"/>
                </a:cubicBezTo>
                <a:cubicBezTo>
                  <a:pt x="727710" y="791069"/>
                  <a:pt x="718726" y="801511"/>
                  <a:pt x="711200" y="812800"/>
                </a:cubicBezTo>
                <a:cubicBezTo>
                  <a:pt x="700021" y="846337"/>
                  <a:pt x="692881" y="887565"/>
                  <a:pt x="666045" y="914400"/>
                </a:cubicBezTo>
                <a:cubicBezTo>
                  <a:pt x="656451" y="923994"/>
                  <a:pt x="643467" y="929452"/>
                  <a:pt x="632178" y="936978"/>
                </a:cubicBezTo>
                <a:cubicBezTo>
                  <a:pt x="617126" y="959556"/>
                  <a:pt x="595604" y="978969"/>
                  <a:pt x="587023" y="1004712"/>
                </a:cubicBezTo>
                <a:cubicBezTo>
                  <a:pt x="583260" y="1016001"/>
                  <a:pt x="581513" y="1028176"/>
                  <a:pt x="575734" y="1038578"/>
                </a:cubicBezTo>
                <a:cubicBezTo>
                  <a:pt x="562556" y="1062299"/>
                  <a:pt x="539159" y="1080569"/>
                  <a:pt x="530578" y="1106312"/>
                </a:cubicBezTo>
                <a:lnTo>
                  <a:pt x="508000" y="1174045"/>
                </a:lnTo>
                <a:cubicBezTo>
                  <a:pt x="504237" y="1185334"/>
                  <a:pt x="499045" y="1196243"/>
                  <a:pt x="496711" y="1207912"/>
                </a:cubicBezTo>
                <a:cubicBezTo>
                  <a:pt x="492948" y="1226727"/>
                  <a:pt x="490471" y="1245845"/>
                  <a:pt x="485423" y="1264356"/>
                </a:cubicBezTo>
                <a:cubicBezTo>
                  <a:pt x="479161" y="1287316"/>
                  <a:pt x="467512" y="1308752"/>
                  <a:pt x="462845" y="1332089"/>
                </a:cubicBezTo>
                <a:cubicBezTo>
                  <a:pt x="448895" y="1401838"/>
                  <a:pt x="462200" y="1372569"/>
                  <a:pt x="428978" y="1422400"/>
                </a:cubicBezTo>
                <a:cubicBezTo>
                  <a:pt x="425215" y="1437452"/>
                  <a:pt x="422147" y="1452695"/>
                  <a:pt x="417689" y="1467556"/>
                </a:cubicBezTo>
                <a:cubicBezTo>
                  <a:pt x="410850" y="1490351"/>
                  <a:pt x="400883" y="1512201"/>
                  <a:pt x="395111" y="1535289"/>
                </a:cubicBezTo>
                <a:cubicBezTo>
                  <a:pt x="389560" y="1557495"/>
                  <a:pt x="388788" y="1580679"/>
                  <a:pt x="383823" y="1603023"/>
                </a:cubicBezTo>
                <a:cubicBezTo>
                  <a:pt x="372474" y="1654094"/>
                  <a:pt x="374310" y="1622047"/>
                  <a:pt x="349956" y="1670756"/>
                </a:cubicBezTo>
                <a:cubicBezTo>
                  <a:pt x="303221" y="1764227"/>
                  <a:pt x="380790" y="1641440"/>
                  <a:pt x="316089" y="1738489"/>
                </a:cubicBezTo>
                <a:cubicBezTo>
                  <a:pt x="289136" y="1819348"/>
                  <a:pt x="327669" y="1726852"/>
                  <a:pt x="270934" y="1794934"/>
                </a:cubicBezTo>
                <a:cubicBezTo>
                  <a:pt x="260161" y="1807862"/>
                  <a:pt x="260255" y="1828190"/>
                  <a:pt x="248356" y="1840089"/>
                </a:cubicBezTo>
                <a:cubicBezTo>
                  <a:pt x="209538" y="1878907"/>
                  <a:pt x="189344" y="1882338"/>
                  <a:pt x="146756" y="1896534"/>
                </a:cubicBezTo>
                <a:cubicBezTo>
                  <a:pt x="131757" y="1941530"/>
                  <a:pt x="122439" y="1966598"/>
                  <a:pt x="112889" y="2020712"/>
                </a:cubicBezTo>
                <a:cubicBezTo>
                  <a:pt x="111980" y="2025864"/>
                  <a:pt x="103290" y="2173867"/>
                  <a:pt x="79023" y="2190045"/>
                </a:cubicBezTo>
                <a:lnTo>
                  <a:pt x="45156" y="2212623"/>
                </a:lnTo>
                <a:cubicBezTo>
                  <a:pt x="37630" y="2223912"/>
                  <a:pt x="27342" y="2233785"/>
                  <a:pt x="22578" y="2246489"/>
                </a:cubicBezTo>
                <a:cubicBezTo>
                  <a:pt x="15841" y="2264455"/>
                  <a:pt x="16560" y="2284485"/>
                  <a:pt x="11289" y="2302934"/>
                </a:cubicBezTo>
                <a:cubicBezTo>
                  <a:pt x="8977" y="2311025"/>
                  <a:pt x="3763" y="2317986"/>
                  <a:pt x="0" y="2325512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2" name="21 Conector recto de flecha"/>
          <p:cNvCxnSpPr>
            <a:stCxn id="1028" idx="1"/>
          </p:cNvCxnSpPr>
          <p:nvPr/>
        </p:nvCxnSpPr>
        <p:spPr>
          <a:xfrm rot="10800000" flipV="1">
            <a:off x="5072066" y="1804968"/>
            <a:ext cx="214314" cy="4810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22 Forma libre"/>
          <p:cNvSpPr/>
          <p:nvPr/>
        </p:nvSpPr>
        <p:spPr>
          <a:xfrm>
            <a:off x="5125156" y="2698044"/>
            <a:ext cx="485422" cy="1715912"/>
          </a:xfrm>
          <a:custGeom>
            <a:avLst/>
            <a:gdLst>
              <a:gd name="connsiteX0" fmla="*/ 485422 w 485422"/>
              <a:gd name="connsiteY0" fmla="*/ 0 h 1715912"/>
              <a:gd name="connsiteX1" fmla="*/ 462844 w 485422"/>
              <a:gd name="connsiteY1" fmla="*/ 67734 h 1715912"/>
              <a:gd name="connsiteX2" fmla="*/ 451555 w 485422"/>
              <a:gd name="connsiteY2" fmla="*/ 101600 h 1715912"/>
              <a:gd name="connsiteX3" fmla="*/ 417688 w 485422"/>
              <a:gd name="connsiteY3" fmla="*/ 225778 h 1715912"/>
              <a:gd name="connsiteX4" fmla="*/ 395111 w 485422"/>
              <a:gd name="connsiteY4" fmla="*/ 349956 h 1715912"/>
              <a:gd name="connsiteX5" fmla="*/ 383822 w 485422"/>
              <a:gd name="connsiteY5" fmla="*/ 383823 h 1715912"/>
              <a:gd name="connsiteX6" fmla="*/ 372533 w 485422"/>
              <a:gd name="connsiteY6" fmla="*/ 428978 h 1715912"/>
              <a:gd name="connsiteX7" fmla="*/ 349955 w 485422"/>
              <a:gd name="connsiteY7" fmla="*/ 462845 h 1715912"/>
              <a:gd name="connsiteX8" fmla="*/ 316088 w 485422"/>
              <a:gd name="connsiteY8" fmla="*/ 530578 h 1715912"/>
              <a:gd name="connsiteX9" fmla="*/ 282222 w 485422"/>
              <a:gd name="connsiteY9" fmla="*/ 598312 h 1715912"/>
              <a:gd name="connsiteX10" fmla="*/ 270933 w 485422"/>
              <a:gd name="connsiteY10" fmla="*/ 632178 h 1715912"/>
              <a:gd name="connsiteX11" fmla="*/ 248355 w 485422"/>
              <a:gd name="connsiteY11" fmla="*/ 733778 h 1715912"/>
              <a:gd name="connsiteX12" fmla="*/ 237066 w 485422"/>
              <a:gd name="connsiteY12" fmla="*/ 790223 h 1715912"/>
              <a:gd name="connsiteX13" fmla="*/ 214488 w 485422"/>
              <a:gd name="connsiteY13" fmla="*/ 857956 h 1715912"/>
              <a:gd name="connsiteX14" fmla="*/ 214488 w 485422"/>
              <a:gd name="connsiteY14" fmla="*/ 1354667 h 1715912"/>
              <a:gd name="connsiteX15" fmla="*/ 237066 w 485422"/>
              <a:gd name="connsiteY15" fmla="*/ 1478845 h 1715912"/>
              <a:gd name="connsiteX16" fmla="*/ 259644 w 485422"/>
              <a:gd name="connsiteY16" fmla="*/ 1546578 h 1715912"/>
              <a:gd name="connsiteX17" fmla="*/ 248355 w 485422"/>
              <a:gd name="connsiteY17" fmla="*/ 1422400 h 1715912"/>
              <a:gd name="connsiteX18" fmla="*/ 214488 w 485422"/>
              <a:gd name="connsiteY18" fmla="*/ 1388534 h 1715912"/>
              <a:gd name="connsiteX19" fmla="*/ 203200 w 485422"/>
              <a:gd name="connsiteY19" fmla="*/ 1354667 h 1715912"/>
              <a:gd name="connsiteX20" fmla="*/ 112888 w 485422"/>
              <a:gd name="connsiteY20" fmla="*/ 1388534 h 1715912"/>
              <a:gd name="connsiteX21" fmla="*/ 45155 w 485422"/>
              <a:gd name="connsiteY21" fmla="*/ 1411112 h 1715912"/>
              <a:gd name="connsiteX22" fmla="*/ 22577 w 485422"/>
              <a:gd name="connsiteY22" fmla="*/ 1682045 h 1715912"/>
              <a:gd name="connsiteX23" fmla="*/ 0 w 485422"/>
              <a:gd name="connsiteY23" fmla="*/ 1715912 h 171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5422" h="1715912">
                <a:moveTo>
                  <a:pt x="485422" y="0"/>
                </a:moveTo>
                <a:lnTo>
                  <a:pt x="462844" y="67734"/>
                </a:lnTo>
                <a:lnTo>
                  <a:pt x="451555" y="101600"/>
                </a:lnTo>
                <a:cubicBezTo>
                  <a:pt x="425962" y="255156"/>
                  <a:pt x="458481" y="89799"/>
                  <a:pt x="417688" y="225778"/>
                </a:cubicBezTo>
                <a:cubicBezTo>
                  <a:pt x="408889" y="255110"/>
                  <a:pt x="401231" y="322414"/>
                  <a:pt x="395111" y="349956"/>
                </a:cubicBezTo>
                <a:cubicBezTo>
                  <a:pt x="392530" y="361572"/>
                  <a:pt x="387091" y="372381"/>
                  <a:pt x="383822" y="383823"/>
                </a:cubicBezTo>
                <a:cubicBezTo>
                  <a:pt x="379560" y="398741"/>
                  <a:pt x="378645" y="414718"/>
                  <a:pt x="372533" y="428978"/>
                </a:cubicBezTo>
                <a:cubicBezTo>
                  <a:pt x="367188" y="441449"/>
                  <a:pt x="356023" y="450710"/>
                  <a:pt x="349955" y="462845"/>
                </a:cubicBezTo>
                <a:cubicBezTo>
                  <a:pt x="303220" y="556316"/>
                  <a:pt x="380789" y="433529"/>
                  <a:pt x="316088" y="530578"/>
                </a:cubicBezTo>
                <a:cubicBezTo>
                  <a:pt x="287719" y="615693"/>
                  <a:pt x="325985" y="510788"/>
                  <a:pt x="282222" y="598312"/>
                </a:cubicBezTo>
                <a:cubicBezTo>
                  <a:pt x="276900" y="608955"/>
                  <a:pt x="273819" y="620634"/>
                  <a:pt x="270933" y="632178"/>
                </a:cubicBezTo>
                <a:cubicBezTo>
                  <a:pt x="262519" y="665835"/>
                  <a:pt x="255624" y="699855"/>
                  <a:pt x="248355" y="733778"/>
                </a:cubicBezTo>
                <a:cubicBezTo>
                  <a:pt x="244335" y="752540"/>
                  <a:pt x="242115" y="771711"/>
                  <a:pt x="237066" y="790223"/>
                </a:cubicBezTo>
                <a:cubicBezTo>
                  <a:pt x="230804" y="813183"/>
                  <a:pt x="214488" y="857956"/>
                  <a:pt x="214488" y="857956"/>
                </a:cubicBezTo>
                <a:cubicBezTo>
                  <a:pt x="204339" y="1131994"/>
                  <a:pt x="195017" y="1121012"/>
                  <a:pt x="214488" y="1354667"/>
                </a:cubicBezTo>
                <a:cubicBezTo>
                  <a:pt x="217851" y="1395030"/>
                  <a:pt x="225224" y="1439373"/>
                  <a:pt x="237066" y="1478845"/>
                </a:cubicBezTo>
                <a:cubicBezTo>
                  <a:pt x="243905" y="1501640"/>
                  <a:pt x="259644" y="1546578"/>
                  <a:pt x="259644" y="1546578"/>
                </a:cubicBezTo>
                <a:cubicBezTo>
                  <a:pt x="255881" y="1505185"/>
                  <a:pt x="259773" y="1462364"/>
                  <a:pt x="248355" y="1422400"/>
                </a:cubicBezTo>
                <a:cubicBezTo>
                  <a:pt x="243969" y="1407049"/>
                  <a:pt x="223344" y="1401818"/>
                  <a:pt x="214488" y="1388534"/>
                </a:cubicBezTo>
                <a:cubicBezTo>
                  <a:pt x="207887" y="1378633"/>
                  <a:pt x="206963" y="1365956"/>
                  <a:pt x="203200" y="1354667"/>
                </a:cubicBezTo>
                <a:cubicBezTo>
                  <a:pt x="105436" y="1379108"/>
                  <a:pt x="211274" y="1349179"/>
                  <a:pt x="112888" y="1388534"/>
                </a:cubicBezTo>
                <a:cubicBezTo>
                  <a:pt x="90791" y="1397373"/>
                  <a:pt x="45155" y="1411112"/>
                  <a:pt x="45155" y="1411112"/>
                </a:cubicBezTo>
                <a:cubicBezTo>
                  <a:pt x="4212" y="1533937"/>
                  <a:pt x="65253" y="1340633"/>
                  <a:pt x="22577" y="1682045"/>
                </a:cubicBezTo>
                <a:cubicBezTo>
                  <a:pt x="20894" y="1695508"/>
                  <a:pt x="0" y="1715912"/>
                  <a:pt x="0" y="171591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5" name="24 Conector recto de flecha"/>
          <p:cNvCxnSpPr/>
          <p:nvPr/>
        </p:nvCxnSpPr>
        <p:spPr>
          <a:xfrm rot="10800000">
            <a:off x="5357818" y="3143248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ES" dirty="0" smtClean="0"/>
              <a:t>Isohietas NOA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8070"/>
            <a:ext cx="5824150" cy="599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Principales ecosistemas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PUNA</a:t>
            </a:r>
          </a:p>
          <a:p>
            <a:r>
              <a:rPr lang="es-ES" dirty="0" smtClean="0"/>
              <a:t>YUNGAS</a:t>
            </a:r>
            <a:endParaRPr lang="es-ES" dirty="0" smtClean="0"/>
          </a:p>
          <a:p>
            <a:r>
              <a:rPr lang="es-ES" dirty="0" smtClean="0"/>
              <a:t>LLANURA CHAQUEÑA</a:t>
            </a:r>
            <a:endParaRPr lang="es-AR" dirty="0" smtClean="0"/>
          </a:p>
          <a:p>
            <a:endParaRPr lang="es-ES" dirty="0" smtClean="0"/>
          </a:p>
          <a:p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785786" y="4500570"/>
            <a:ext cx="3710014" cy="1625593"/>
          </a:xfrm>
        </p:spPr>
        <p:txBody>
          <a:bodyPr/>
          <a:lstStyle/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ES" dirty="0" smtClean="0"/>
              <a:t>PUNA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Picture 4" descr="http://www.fotosimagenes.org/imagenes/puna-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2636" y="1600199"/>
            <a:ext cx="7811329" cy="519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eaLnBrk="1" hangingPunct="1"/>
            <a:endParaRPr lang="es-AR" sz="3600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pic>
        <p:nvPicPr>
          <p:cNvPr id="17410" name="Picture 2" descr="F:\Cursada 2014\NOA\pU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00213"/>
            <a:ext cx="7104084" cy="4728280"/>
          </a:xfrm>
        </p:spPr>
      </p:pic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ES" dirty="0" smtClean="0"/>
              <a:t>YUNGAS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7750" y="1893094"/>
            <a:ext cx="7207564" cy="403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ES" dirty="0" smtClean="0"/>
              <a:t>Llanura Chaco Pampeana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3474" y="1840706"/>
            <a:ext cx="7081863" cy="449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1326</TotalTime>
  <Words>431</Words>
  <Application>Microsoft Office PowerPoint</Application>
  <PresentationFormat>Presentación en pantalla (4:3)</PresentationFormat>
  <Paragraphs>78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 Regiones productivas: NOA- 2020</vt:lpstr>
      <vt:lpstr>       CONDICIONES NATURALES </vt:lpstr>
      <vt:lpstr>Diapositiva 3</vt:lpstr>
      <vt:lpstr>Isohietas NOA</vt:lpstr>
      <vt:lpstr>Principales ecosistemas</vt:lpstr>
      <vt:lpstr>PUNA</vt:lpstr>
      <vt:lpstr>Diapositiva 7</vt:lpstr>
      <vt:lpstr>YUNGAS</vt:lpstr>
      <vt:lpstr>Llanura Chaco Pampeana</vt:lpstr>
      <vt:lpstr>Construcción social del espacio</vt:lpstr>
      <vt:lpstr>Diapositiva 11</vt:lpstr>
      <vt:lpstr>ESTRUCTURA PRODUCTIVA Y CIRCUITOS</vt:lpstr>
      <vt:lpstr>Los Valles </vt:lpstr>
      <vt:lpstr>Valles</vt:lpstr>
      <vt:lpstr>Diapositiva 15</vt:lpstr>
      <vt:lpstr>Cadena citrícola : limón</vt:lpstr>
      <vt:lpstr>Diapositiva 17</vt:lpstr>
      <vt:lpstr>Limòn </vt:lpstr>
      <vt:lpstr>CAÑA DE AZUCAR</vt:lpstr>
      <vt:lpstr>Las Sierras Sub-andinas </vt:lpstr>
      <vt:lpstr>La planicie del Chaco Seco</vt:lpstr>
      <vt:lpstr>Canales de Comercialización y los Principales Actores. Destino de la Producción</vt:lpstr>
      <vt:lpstr>Diapositiva 23</vt:lpstr>
      <vt:lpstr>Diapositiva 24</vt:lpstr>
      <vt:lpstr>Diapositiva 25</vt:lpstr>
      <vt:lpstr>PROBLEMAS</vt:lpstr>
      <vt:lpstr> PROBLEMATICAS AMBIENTALES DEGRADACION DE LOS RECURSOS </vt:lpstr>
      <vt:lpstr>Deforestación NASA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FAC. CS. A Y F</dc:creator>
  <cp:lastModifiedBy>Servitel</cp:lastModifiedBy>
  <cp:revision>94</cp:revision>
  <dcterms:created xsi:type="dcterms:W3CDTF">2014-03-01T13:54:58Z</dcterms:created>
  <dcterms:modified xsi:type="dcterms:W3CDTF">2020-06-18T12:21:12Z</dcterms:modified>
</cp:coreProperties>
</file>