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03" r:id="rId3"/>
    <p:sldId id="295" r:id="rId4"/>
    <p:sldId id="304" r:id="rId5"/>
    <p:sldId id="305" r:id="rId6"/>
    <p:sldId id="301" r:id="rId7"/>
    <p:sldId id="306" r:id="rId8"/>
    <p:sldId id="307" r:id="rId9"/>
    <p:sldId id="259" r:id="rId10"/>
    <p:sldId id="308" r:id="rId11"/>
    <p:sldId id="313" r:id="rId12"/>
    <p:sldId id="315" r:id="rId13"/>
    <p:sldId id="260" r:id="rId14"/>
    <p:sldId id="310" r:id="rId15"/>
    <p:sldId id="311" r:id="rId16"/>
    <p:sldId id="309" r:id="rId17"/>
    <p:sldId id="258" r:id="rId18"/>
    <p:sldId id="312" r:id="rId19"/>
    <p:sldId id="271" r:id="rId20"/>
    <p:sldId id="263" r:id="rId21"/>
    <p:sldId id="317" r:id="rId22"/>
    <p:sldId id="267" r:id="rId23"/>
    <p:sldId id="318" r:id="rId24"/>
    <p:sldId id="319" r:id="rId25"/>
    <p:sldId id="320" r:id="rId26"/>
    <p:sldId id="321" r:id="rId27"/>
    <p:sldId id="268" r:id="rId28"/>
    <p:sldId id="269" r:id="rId29"/>
    <p:sldId id="323" r:id="rId30"/>
    <p:sldId id="272" r:id="rId31"/>
    <p:sldId id="324" r:id="rId32"/>
    <p:sldId id="279" r:id="rId33"/>
    <p:sldId id="275" r:id="rId34"/>
    <p:sldId id="316" r:id="rId35"/>
    <p:sldId id="276" r:id="rId36"/>
    <p:sldId id="302" r:id="rId37"/>
    <p:sldId id="325" r:id="rId38"/>
    <p:sldId id="277" r:id="rId39"/>
    <p:sldId id="326" r:id="rId40"/>
    <p:sldId id="327" r:id="rId41"/>
    <p:sldId id="280" r:id="rId42"/>
    <p:sldId id="328" r:id="rId43"/>
    <p:sldId id="329" r:id="rId44"/>
    <p:sldId id="298" r:id="rId45"/>
    <p:sldId id="281" r:id="rId46"/>
    <p:sldId id="330" r:id="rId47"/>
    <p:sldId id="331" r:id="rId48"/>
    <p:sldId id="299" r:id="rId49"/>
    <p:sldId id="332" r:id="rId50"/>
    <p:sldId id="284" r:id="rId51"/>
    <p:sldId id="333" r:id="rId52"/>
    <p:sldId id="334" r:id="rId53"/>
    <p:sldId id="335" r:id="rId54"/>
    <p:sldId id="296" r:id="rId55"/>
    <p:sldId id="291" r:id="rId56"/>
    <p:sldId id="290" r:id="rId57"/>
    <p:sldId id="336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C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70" autoAdjust="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83C3-F4B8-4D9F-8AC7-D80518E3E55F}" type="datetimeFigureOut">
              <a:rPr lang="es-AR" smtClean="0"/>
              <a:pPr/>
              <a:t>3/4/2020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8EAA6-AB08-473A-912C-A08E90085A2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2912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8095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35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41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42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43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44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46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48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49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55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AA6-AB08-473A-912C-A08E90085A20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udesteagropecuario.com.ar/wp-content/uploads/2009/08/maiz-h&#237;brido-Foto-INTA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Economía del Carbono. Fotosíntesis</a:t>
            </a:r>
            <a:br>
              <a:rPr lang="es-AR" dirty="0" smtClean="0"/>
            </a:br>
            <a:r>
              <a:rPr lang="es-AR" dirty="0" smtClean="0"/>
              <a:t>Fase bioquímica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09273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/>
            <a:r>
              <a:rPr lang="es-AR" dirty="0" err="1" smtClean="0"/>
              <a:t>Rubisco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Es una de las proteínas mas abundantes en la biósfera</a:t>
            </a:r>
          </a:p>
          <a:p>
            <a:r>
              <a:rPr lang="es-AR" dirty="0" smtClean="0"/>
              <a:t>Representa mas del 50% de las proteínas totales de las hojas</a:t>
            </a:r>
          </a:p>
          <a:p>
            <a:r>
              <a:rPr lang="es-AR" dirty="0" smtClean="0"/>
              <a:t>Durante la senescencia de las hojas es la mayor fuente de aminoácidos y nitrógeno, que son utilizados en otras partes de la planta 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Es una enzima formada por subunidades (8 grandes y 8 pequeñas)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9766" t="56641" r="60468" b="10156"/>
          <a:stretch>
            <a:fillRect/>
          </a:stretch>
        </p:blipFill>
        <p:spPr bwMode="auto">
          <a:xfrm>
            <a:off x="5572132" y="2786058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igure 9.26.tif"/>
          <p:cNvPicPr>
            <a:picLocks noChangeAspect="1"/>
          </p:cNvPicPr>
          <p:nvPr/>
        </p:nvPicPr>
        <p:blipFill>
          <a:blip r:embed="rId3" cstate="print"/>
          <a:srcRect b="26923"/>
          <a:stretch>
            <a:fillRect/>
          </a:stretch>
        </p:blipFill>
        <p:spPr bwMode="auto">
          <a:xfrm>
            <a:off x="428596" y="2143116"/>
            <a:ext cx="8367015" cy="4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57158" y="500042"/>
            <a:ext cx="8429684" cy="1643074"/>
          </a:xfrm>
          <a:prstGeom prst="rect">
            <a:avLst/>
          </a:prstGeom>
          <a:solidFill>
            <a:srgbClr val="7EC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La enzima RUBISCO también cataliza la unión del O</a:t>
            </a:r>
            <a:r>
              <a:rPr lang="es-AR" sz="3200" baseline="-25000" dirty="0" smtClean="0">
                <a:solidFill>
                  <a:schemeClr val="tx1"/>
                </a:solidFill>
              </a:rPr>
              <a:t>2</a:t>
            </a:r>
            <a:r>
              <a:rPr lang="es-AR" sz="3200" dirty="0" smtClean="0">
                <a:solidFill>
                  <a:schemeClr val="tx1"/>
                </a:solidFill>
              </a:rPr>
              <a:t> a la </a:t>
            </a:r>
            <a:r>
              <a:rPr lang="es-AR" sz="3200" dirty="0" err="1" smtClean="0">
                <a:solidFill>
                  <a:schemeClr val="tx1"/>
                </a:solidFill>
              </a:rPr>
              <a:t>ribulosa</a:t>
            </a:r>
            <a:r>
              <a:rPr lang="es-AR" sz="3200" dirty="0" smtClean="0">
                <a:solidFill>
                  <a:schemeClr val="tx1"/>
                </a:solidFill>
              </a:rPr>
              <a:t> 1,5 </a:t>
            </a:r>
            <a:r>
              <a:rPr lang="es-AR" sz="3200" dirty="0" err="1" smtClean="0">
                <a:solidFill>
                  <a:schemeClr val="tx1"/>
                </a:solidFill>
              </a:rPr>
              <a:t>bifosfato</a:t>
            </a:r>
            <a:r>
              <a:rPr lang="es-AR" sz="3200" dirty="0" smtClean="0">
                <a:solidFill>
                  <a:schemeClr val="tx1"/>
                </a:solidFill>
              </a:rPr>
              <a:t>, (actividad </a:t>
            </a:r>
            <a:r>
              <a:rPr lang="es-AR" sz="3200" dirty="0" err="1" smtClean="0">
                <a:solidFill>
                  <a:schemeClr val="tx1"/>
                </a:solidFill>
              </a:rPr>
              <a:t>oxigenasa</a:t>
            </a:r>
            <a:r>
              <a:rPr lang="es-AR" sz="3200" dirty="0" smtClean="0">
                <a:solidFill>
                  <a:schemeClr val="tx1"/>
                </a:solidFill>
              </a:rPr>
              <a:t>) inhibiendo por competencia la fijación del CO</a:t>
            </a:r>
            <a:r>
              <a:rPr lang="es-AR" sz="32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s-AR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500042"/>
            <a:ext cx="8429684" cy="2000264"/>
          </a:xfrm>
          <a:prstGeom prst="rect">
            <a:avLst/>
          </a:prstGeom>
          <a:solidFill>
            <a:srgbClr val="7EC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Recordemos que hace mucho (350 millones de años atrás) cuando aparecieron los primeros organismos </a:t>
            </a:r>
            <a:r>
              <a:rPr lang="es-AR" sz="3200" dirty="0" err="1" smtClean="0">
                <a:solidFill>
                  <a:schemeClr val="tx1"/>
                </a:solidFill>
              </a:rPr>
              <a:t>fotosintetizantes</a:t>
            </a:r>
            <a:r>
              <a:rPr lang="es-AR" sz="3200" dirty="0" smtClean="0">
                <a:solidFill>
                  <a:schemeClr val="tx1"/>
                </a:solidFill>
              </a:rPr>
              <a:t> (y por lo tanto las enzimas que participan) la atmósfera carecía de O</a:t>
            </a:r>
            <a:r>
              <a:rPr lang="es-AR" sz="32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s-AR" sz="3200" dirty="0" smtClean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3000372"/>
            <a:ext cx="8429684" cy="3214710"/>
          </a:xfrm>
          <a:prstGeom prst="rect">
            <a:avLst/>
          </a:prstGeom>
          <a:solidFill>
            <a:srgbClr val="7EC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Pensemos que el CO</a:t>
            </a:r>
            <a:r>
              <a:rPr lang="es-AR" sz="3200" baseline="-25000" dirty="0" smtClean="0">
                <a:solidFill>
                  <a:schemeClr val="tx1"/>
                </a:solidFill>
              </a:rPr>
              <a:t>2 </a:t>
            </a:r>
            <a:r>
              <a:rPr lang="es-AR" sz="3200" dirty="0" smtClean="0">
                <a:solidFill>
                  <a:schemeClr val="tx1"/>
                </a:solidFill>
              </a:rPr>
              <a:t>tiene que difundir desde la atmósfera hasta el cloroplasto para ser incorporado en los azúcares, atravesando pared celular, membrana plasmática, citoplasma y la doble membrana del cloroplasto.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2939934" y="1105593"/>
            <a:ext cx="5943944" cy="4305200"/>
            <a:chOff x="2939934" y="1105593"/>
            <a:chExt cx="5943944" cy="4305200"/>
          </a:xfrm>
        </p:grpSpPr>
        <p:pic>
          <p:nvPicPr>
            <p:cNvPr id="3" name="2 Imagen" descr="cap8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7" t="43058" r="3424" b="7793"/>
            <a:stretch/>
          </p:blipFill>
          <p:spPr>
            <a:xfrm>
              <a:off x="3431514" y="1357298"/>
              <a:ext cx="5452364" cy="4053495"/>
            </a:xfrm>
            <a:prstGeom prst="rect">
              <a:avLst/>
            </a:prstGeom>
          </p:spPr>
        </p:pic>
        <p:sp>
          <p:nvSpPr>
            <p:cNvPr id="8" name="7 Forma libre"/>
            <p:cNvSpPr/>
            <p:nvPr/>
          </p:nvSpPr>
          <p:spPr>
            <a:xfrm>
              <a:off x="2939934" y="1105593"/>
              <a:ext cx="3042459" cy="2765367"/>
            </a:xfrm>
            <a:custGeom>
              <a:avLst/>
              <a:gdLst>
                <a:gd name="connsiteX0" fmla="*/ 834044 w 3042459"/>
                <a:gd name="connsiteY0" fmla="*/ 41563 h 2765367"/>
                <a:gd name="connsiteX1" fmla="*/ 102524 w 3042459"/>
                <a:gd name="connsiteY1" fmla="*/ 374072 h 2765367"/>
                <a:gd name="connsiteX2" fmla="*/ 218902 w 3042459"/>
                <a:gd name="connsiteY2" fmla="*/ 1687483 h 2765367"/>
                <a:gd name="connsiteX3" fmla="*/ 551411 w 3042459"/>
                <a:gd name="connsiteY3" fmla="*/ 2369127 h 2765367"/>
                <a:gd name="connsiteX4" fmla="*/ 1199804 w 3042459"/>
                <a:gd name="connsiteY4" fmla="*/ 2718262 h 2765367"/>
                <a:gd name="connsiteX5" fmla="*/ 1548939 w 3042459"/>
                <a:gd name="connsiteY5" fmla="*/ 2086494 h 2765367"/>
                <a:gd name="connsiteX6" fmla="*/ 2263833 w 3042459"/>
                <a:gd name="connsiteY6" fmla="*/ 1188720 h 2765367"/>
                <a:gd name="connsiteX7" fmla="*/ 2662844 w 3042459"/>
                <a:gd name="connsiteY7" fmla="*/ 606829 h 2765367"/>
                <a:gd name="connsiteX8" fmla="*/ 2729346 w 3042459"/>
                <a:gd name="connsiteY8" fmla="*/ 91440 h 2765367"/>
                <a:gd name="connsiteX9" fmla="*/ 784168 w 3042459"/>
                <a:gd name="connsiteY9" fmla="*/ 58189 h 276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2459" h="2765367">
                  <a:moveTo>
                    <a:pt x="834044" y="41563"/>
                  </a:moveTo>
                  <a:cubicBezTo>
                    <a:pt x="519546" y="70657"/>
                    <a:pt x="205048" y="99752"/>
                    <a:pt x="102524" y="374072"/>
                  </a:cubicBezTo>
                  <a:cubicBezTo>
                    <a:pt x="0" y="648392"/>
                    <a:pt x="144088" y="1354974"/>
                    <a:pt x="218902" y="1687483"/>
                  </a:cubicBezTo>
                  <a:cubicBezTo>
                    <a:pt x="293717" y="2019992"/>
                    <a:pt x="387927" y="2197331"/>
                    <a:pt x="551411" y="2369127"/>
                  </a:cubicBezTo>
                  <a:cubicBezTo>
                    <a:pt x="714895" y="2540923"/>
                    <a:pt x="1033549" y="2765367"/>
                    <a:pt x="1199804" y="2718262"/>
                  </a:cubicBezTo>
                  <a:cubicBezTo>
                    <a:pt x="1366059" y="2671157"/>
                    <a:pt x="1371601" y="2341418"/>
                    <a:pt x="1548939" y="2086494"/>
                  </a:cubicBezTo>
                  <a:cubicBezTo>
                    <a:pt x="1726277" y="1831570"/>
                    <a:pt x="2078182" y="1435331"/>
                    <a:pt x="2263833" y="1188720"/>
                  </a:cubicBezTo>
                  <a:cubicBezTo>
                    <a:pt x="2449484" y="942109"/>
                    <a:pt x="2585259" y="789709"/>
                    <a:pt x="2662844" y="606829"/>
                  </a:cubicBezTo>
                  <a:cubicBezTo>
                    <a:pt x="2740429" y="423949"/>
                    <a:pt x="3042459" y="182880"/>
                    <a:pt x="2729346" y="91440"/>
                  </a:cubicBezTo>
                  <a:cubicBezTo>
                    <a:pt x="2416233" y="0"/>
                    <a:pt x="1600200" y="29094"/>
                    <a:pt x="784168" y="58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214282" y="1357298"/>
            <a:ext cx="3286148" cy="4786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La segunda etapa es la “Reducción”</a:t>
            </a:r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El 3-PGA (3-fosfoglicerato, un ácido) se reduce a una triosa fosfato (</a:t>
            </a:r>
            <a:r>
              <a:rPr lang="es-AR" sz="3200" dirty="0" err="1" smtClean="0">
                <a:solidFill>
                  <a:schemeClr val="tx1"/>
                </a:solidFill>
              </a:rPr>
              <a:t>gliceraldehído</a:t>
            </a:r>
            <a:r>
              <a:rPr lang="es-AR" sz="3200" dirty="0" smtClean="0">
                <a:solidFill>
                  <a:schemeClr val="tx1"/>
                </a:solidFill>
              </a:rPr>
              <a:t> 3-fosfato, un aldehído)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57224" y="357166"/>
            <a:ext cx="7572428" cy="785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Continuando con el Ciclo de Calvin …</a:t>
            </a:r>
            <a:endParaRPr lang="es-A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93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2939934" y="1105593"/>
            <a:ext cx="5943944" cy="4305200"/>
            <a:chOff x="2939934" y="1105593"/>
            <a:chExt cx="5943944" cy="4305200"/>
          </a:xfrm>
        </p:grpSpPr>
        <p:pic>
          <p:nvPicPr>
            <p:cNvPr id="3" name="2 Imagen" descr="cap8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037" t="43058" r="3424" b="7793"/>
            <a:stretch/>
          </p:blipFill>
          <p:spPr>
            <a:xfrm>
              <a:off x="3431514" y="1357298"/>
              <a:ext cx="5452364" cy="4053495"/>
            </a:xfrm>
            <a:prstGeom prst="rect">
              <a:avLst/>
            </a:prstGeom>
          </p:spPr>
        </p:pic>
        <p:sp>
          <p:nvSpPr>
            <p:cNvPr id="8" name="7 Forma libre"/>
            <p:cNvSpPr/>
            <p:nvPr/>
          </p:nvSpPr>
          <p:spPr>
            <a:xfrm>
              <a:off x="2939934" y="1105593"/>
              <a:ext cx="3042459" cy="2765367"/>
            </a:xfrm>
            <a:custGeom>
              <a:avLst/>
              <a:gdLst>
                <a:gd name="connsiteX0" fmla="*/ 834044 w 3042459"/>
                <a:gd name="connsiteY0" fmla="*/ 41563 h 2765367"/>
                <a:gd name="connsiteX1" fmla="*/ 102524 w 3042459"/>
                <a:gd name="connsiteY1" fmla="*/ 374072 h 2765367"/>
                <a:gd name="connsiteX2" fmla="*/ 218902 w 3042459"/>
                <a:gd name="connsiteY2" fmla="*/ 1687483 h 2765367"/>
                <a:gd name="connsiteX3" fmla="*/ 551411 w 3042459"/>
                <a:gd name="connsiteY3" fmla="*/ 2369127 h 2765367"/>
                <a:gd name="connsiteX4" fmla="*/ 1199804 w 3042459"/>
                <a:gd name="connsiteY4" fmla="*/ 2718262 h 2765367"/>
                <a:gd name="connsiteX5" fmla="*/ 1548939 w 3042459"/>
                <a:gd name="connsiteY5" fmla="*/ 2086494 h 2765367"/>
                <a:gd name="connsiteX6" fmla="*/ 2263833 w 3042459"/>
                <a:gd name="connsiteY6" fmla="*/ 1188720 h 2765367"/>
                <a:gd name="connsiteX7" fmla="*/ 2662844 w 3042459"/>
                <a:gd name="connsiteY7" fmla="*/ 606829 h 2765367"/>
                <a:gd name="connsiteX8" fmla="*/ 2729346 w 3042459"/>
                <a:gd name="connsiteY8" fmla="*/ 91440 h 2765367"/>
                <a:gd name="connsiteX9" fmla="*/ 784168 w 3042459"/>
                <a:gd name="connsiteY9" fmla="*/ 58189 h 276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2459" h="2765367">
                  <a:moveTo>
                    <a:pt x="834044" y="41563"/>
                  </a:moveTo>
                  <a:cubicBezTo>
                    <a:pt x="519546" y="70657"/>
                    <a:pt x="205048" y="99752"/>
                    <a:pt x="102524" y="374072"/>
                  </a:cubicBezTo>
                  <a:cubicBezTo>
                    <a:pt x="0" y="648392"/>
                    <a:pt x="144088" y="1354974"/>
                    <a:pt x="218902" y="1687483"/>
                  </a:cubicBezTo>
                  <a:cubicBezTo>
                    <a:pt x="293717" y="2019992"/>
                    <a:pt x="387927" y="2197331"/>
                    <a:pt x="551411" y="2369127"/>
                  </a:cubicBezTo>
                  <a:cubicBezTo>
                    <a:pt x="714895" y="2540923"/>
                    <a:pt x="1033549" y="2765367"/>
                    <a:pt x="1199804" y="2718262"/>
                  </a:cubicBezTo>
                  <a:cubicBezTo>
                    <a:pt x="1366059" y="2671157"/>
                    <a:pt x="1371601" y="2341418"/>
                    <a:pt x="1548939" y="2086494"/>
                  </a:cubicBezTo>
                  <a:cubicBezTo>
                    <a:pt x="1726277" y="1831570"/>
                    <a:pt x="2078182" y="1435331"/>
                    <a:pt x="2263833" y="1188720"/>
                  </a:cubicBezTo>
                  <a:cubicBezTo>
                    <a:pt x="2449484" y="942109"/>
                    <a:pt x="2585259" y="789709"/>
                    <a:pt x="2662844" y="606829"/>
                  </a:cubicBezTo>
                  <a:cubicBezTo>
                    <a:pt x="2740429" y="423949"/>
                    <a:pt x="3042459" y="182880"/>
                    <a:pt x="2729346" y="91440"/>
                  </a:cubicBezTo>
                  <a:cubicBezTo>
                    <a:pt x="2416233" y="0"/>
                    <a:pt x="1600200" y="29094"/>
                    <a:pt x="784168" y="58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214282" y="214314"/>
            <a:ext cx="3214710" cy="6429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Reducción</a:t>
            </a:r>
          </a:p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La reacción consume ATP y NADPH.</a:t>
            </a: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La triosa fosfato formada puede quedar en el cloroplasto y ser utilizada para sintetizar almidón o salir al </a:t>
            </a:r>
            <a:r>
              <a:rPr lang="es-AR" sz="3200" dirty="0" err="1" smtClean="0">
                <a:solidFill>
                  <a:schemeClr val="tx1"/>
                </a:solidFill>
              </a:rPr>
              <a:t>citosol</a:t>
            </a:r>
            <a:r>
              <a:rPr lang="es-AR" sz="3200" dirty="0" smtClean="0">
                <a:solidFill>
                  <a:schemeClr val="tx1"/>
                </a:solidFill>
              </a:rPr>
              <a:t> y generar sacarosa.</a:t>
            </a:r>
          </a:p>
        </p:txBody>
      </p:sp>
    </p:spTree>
    <p:extLst>
      <p:ext uri="{BB962C8B-B14F-4D97-AF65-F5344CB8AC3E}">
        <p14:creationId xmlns:p14="http://schemas.microsoft.com/office/powerpoint/2010/main" xmlns="" val="330493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Hidratos de carbono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La sacarosa es la forma principal en la cual el carbono fijado se transporta a través del sistema vascular hacia los tejidos donde se necesita para ser utilizado en crecimiento o almacenamiento. La sacarosa se sintetiza en el </a:t>
            </a:r>
            <a:r>
              <a:rPr lang="es-AR" dirty="0" err="1" smtClean="0"/>
              <a:t>citosol</a:t>
            </a:r>
            <a:r>
              <a:rPr lang="es-AR" dirty="0" smtClean="0"/>
              <a:t>, a partir de las triosas fosfato obtenidas en el cloroplasto.</a:t>
            </a:r>
          </a:p>
          <a:p>
            <a:endParaRPr lang="es-AR" dirty="0" smtClean="0"/>
          </a:p>
          <a:p>
            <a:r>
              <a:rPr lang="es-AR" dirty="0" smtClean="0"/>
              <a:t>El almidón es un polímero estable, se almacena de forma temporal en el cloroplasto y también depósitos que funcionan como repositorios de fuentes de carbono a largo plazo en semillas, raíces, tubérculos y otros órganos de reserva.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60" t="11267" r="32232" b="20667"/>
          <a:stretch/>
        </p:blipFill>
        <p:spPr>
          <a:xfrm>
            <a:off x="4833939" y="428604"/>
            <a:ext cx="3810027" cy="57150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14282" y="214314"/>
            <a:ext cx="3214710" cy="6429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Regeneración</a:t>
            </a:r>
          </a:p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Para </a:t>
            </a:r>
            <a:r>
              <a:rPr lang="es-AR" sz="3200" dirty="0" smtClean="0">
                <a:solidFill>
                  <a:schemeClr val="tx1"/>
                </a:solidFill>
              </a:rPr>
              <a:t>finalizar</a:t>
            </a:r>
            <a:r>
              <a:rPr lang="es-AR" sz="3200" dirty="0" smtClean="0">
                <a:solidFill>
                  <a:schemeClr val="tx1"/>
                </a:solidFill>
              </a:rPr>
              <a:t>, </a:t>
            </a:r>
            <a:r>
              <a:rPr lang="es-AR" sz="3200" dirty="0" smtClean="0">
                <a:solidFill>
                  <a:schemeClr val="tx1"/>
                </a:solidFill>
              </a:rPr>
              <a:t>y </a:t>
            </a:r>
            <a:r>
              <a:rPr lang="es-AR" sz="3200" dirty="0" smtClean="0">
                <a:solidFill>
                  <a:schemeClr val="tx1"/>
                </a:solidFill>
              </a:rPr>
              <a:t>que esto </a:t>
            </a:r>
            <a:r>
              <a:rPr lang="es-AR" sz="3200" dirty="0" smtClean="0">
                <a:solidFill>
                  <a:schemeClr val="tx1"/>
                </a:solidFill>
              </a:rPr>
              <a:t>sea un ciclo, es necesario regenerar el primer sustrato: la </a:t>
            </a:r>
            <a:r>
              <a:rPr lang="es-AR" sz="3200" dirty="0" err="1" smtClean="0">
                <a:solidFill>
                  <a:schemeClr val="tx1"/>
                </a:solidFill>
              </a:rPr>
              <a:t>ribulosa</a:t>
            </a:r>
            <a:r>
              <a:rPr lang="es-AR" sz="3200" dirty="0" smtClean="0">
                <a:solidFill>
                  <a:schemeClr val="tx1"/>
                </a:solidFill>
              </a:rPr>
              <a:t> 1,5 </a:t>
            </a:r>
            <a:r>
              <a:rPr lang="es-AR" sz="3200" dirty="0" err="1" smtClean="0">
                <a:solidFill>
                  <a:schemeClr val="tx1"/>
                </a:solidFill>
              </a:rPr>
              <a:t>bifosfato</a:t>
            </a:r>
            <a:r>
              <a:rPr lang="es-AR" sz="3200" dirty="0" smtClean="0">
                <a:solidFill>
                  <a:schemeClr val="tx1"/>
                </a:solidFill>
              </a:rPr>
              <a:t>. Esta etapa incluye 10 reacciones catalizadas por enzimas y consume ATP.</a:t>
            </a:r>
          </a:p>
        </p:txBody>
      </p:sp>
    </p:spTree>
    <p:extLst>
      <p:ext uri="{BB962C8B-B14F-4D97-AF65-F5344CB8AC3E}">
        <p14:creationId xmlns:p14="http://schemas.microsoft.com/office/powerpoint/2010/main" xmlns="" val="330493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/>
          <a:lstStyle/>
          <a:p>
            <a:pPr algn="ctr"/>
            <a:r>
              <a:rPr lang="es-AR" dirty="0" smtClean="0"/>
              <a:t>Resumen fotosíntesis C </a:t>
            </a:r>
            <a:r>
              <a:rPr lang="es-AR" baseline="-25000" dirty="0" smtClean="0"/>
              <a:t>3 </a:t>
            </a:r>
            <a:endParaRPr lang="es-AR" baseline="-25000" dirty="0"/>
          </a:p>
        </p:txBody>
      </p:sp>
      <p:grpSp>
        <p:nvGrpSpPr>
          <p:cNvPr id="9" name="8 Grupo"/>
          <p:cNvGrpSpPr/>
          <p:nvPr/>
        </p:nvGrpSpPr>
        <p:grpSpPr>
          <a:xfrm>
            <a:off x="588053" y="1071546"/>
            <a:ext cx="8226184" cy="5786454"/>
            <a:chOff x="588053" y="1071546"/>
            <a:chExt cx="8226184" cy="5786454"/>
          </a:xfrm>
        </p:grpSpPr>
        <p:pic>
          <p:nvPicPr>
            <p:cNvPr id="3" name="2 Imagen" descr="4._Fotosintesis_2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22" t="21784" r="8409" b="12676"/>
            <a:stretch/>
          </p:blipFill>
          <p:spPr>
            <a:xfrm>
              <a:off x="588053" y="1228709"/>
              <a:ext cx="8226184" cy="5629291"/>
            </a:xfrm>
            <a:prstGeom prst="rect">
              <a:avLst/>
            </a:prstGeom>
          </p:spPr>
        </p:pic>
        <p:sp>
          <p:nvSpPr>
            <p:cNvPr id="4" name="3 Elipse"/>
            <p:cNvSpPr/>
            <p:nvPr/>
          </p:nvSpPr>
          <p:spPr>
            <a:xfrm>
              <a:off x="3095364" y="3691002"/>
              <a:ext cx="1000132" cy="7715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dirty="0" smtClean="0"/>
                <a:t>almidón</a:t>
              </a:r>
              <a:endParaRPr lang="es-AR" sz="1400" dirty="0"/>
            </a:p>
          </p:txBody>
        </p:sp>
        <p:sp>
          <p:nvSpPr>
            <p:cNvPr id="5" name="4 Elipse"/>
            <p:cNvSpPr/>
            <p:nvPr/>
          </p:nvSpPr>
          <p:spPr>
            <a:xfrm>
              <a:off x="714160" y="1107359"/>
              <a:ext cx="1000132" cy="7715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dirty="0" smtClean="0"/>
                <a:t>Síntesis de sacarosa</a:t>
              </a:r>
              <a:endParaRPr lang="es-AR" sz="1400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928662" y="3214686"/>
              <a:ext cx="185738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smtClean="0">
                  <a:solidFill>
                    <a:schemeClr val="tx1"/>
                  </a:solidFill>
                </a:rPr>
                <a:t>estroma</a:t>
              </a:r>
              <a:endParaRPr lang="es-AR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714744" y="1071546"/>
              <a:ext cx="185738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smtClean="0">
                  <a:solidFill>
                    <a:schemeClr val="tx1"/>
                  </a:solidFill>
                </a:rPr>
                <a:t>citoplasma</a:t>
              </a:r>
              <a:endParaRPr lang="es-AR" dirty="0">
                <a:solidFill>
                  <a:schemeClr val="tx1"/>
                </a:solidFill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143636" y="6215082"/>
              <a:ext cx="1857388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smtClean="0">
                  <a:solidFill>
                    <a:schemeClr val="tx1"/>
                  </a:solidFill>
                </a:rPr>
                <a:t>lumen del </a:t>
              </a:r>
              <a:r>
                <a:rPr lang="es-AR" dirty="0" err="1" smtClean="0">
                  <a:solidFill>
                    <a:schemeClr val="tx1"/>
                  </a:solidFill>
                </a:rPr>
                <a:t>tilacoide</a:t>
              </a:r>
              <a:endParaRPr lang="es-A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421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Se denomina metabolismo C3 ya que el primer producto estable (3PGA) es de 3 carbonos</a:t>
            </a:r>
          </a:p>
          <a:p>
            <a:endParaRPr lang="es-AR" sz="3200" dirty="0" smtClean="0"/>
          </a:p>
          <a:p>
            <a:r>
              <a:rPr lang="es-AR" sz="3200" dirty="0" smtClean="0"/>
              <a:t>El proceso es regulado por la luz: </a:t>
            </a:r>
          </a:p>
          <a:p>
            <a:pPr lvl="1"/>
            <a:r>
              <a:rPr lang="es-AR" sz="3200" dirty="0" smtClean="0"/>
              <a:t>Los estomas se abren (ingreso del CO</a:t>
            </a:r>
            <a:r>
              <a:rPr lang="es-AR" sz="3200" baseline="-25000" dirty="0" smtClean="0"/>
              <a:t>2</a:t>
            </a:r>
            <a:r>
              <a:rPr lang="es-AR" sz="3200" dirty="0" smtClean="0"/>
              <a:t>)</a:t>
            </a:r>
          </a:p>
          <a:p>
            <a:pPr lvl="1"/>
            <a:r>
              <a:rPr lang="es-AR" sz="3200" dirty="0" smtClean="0"/>
              <a:t>Hay mayor disponibilidad de NADPH y ATP</a:t>
            </a:r>
          </a:p>
          <a:p>
            <a:pPr lvl="1"/>
            <a:r>
              <a:rPr lang="es-AR" sz="3200" dirty="0" smtClean="0"/>
              <a:t>Se activan algunas enzimas (</a:t>
            </a:r>
            <a:r>
              <a:rPr lang="es-AR" sz="3200" dirty="0" err="1" smtClean="0"/>
              <a:t>Rubisco</a:t>
            </a:r>
            <a:r>
              <a:rPr lang="es-AR" sz="3200" dirty="0" smtClean="0"/>
              <a:t> y otras)</a:t>
            </a:r>
          </a:p>
          <a:p>
            <a:pPr lvl="1"/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Fotosíntesis C </a:t>
            </a:r>
            <a:r>
              <a:rPr lang="es-AR" baseline="-25000" dirty="0" smtClean="0"/>
              <a:t>4</a:t>
            </a:r>
            <a:endParaRPr lang="es-AR" baseline="-25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0969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Algunas plantas presentan un mecanismo para concentrar  el CO</a:t>
            </a:r>
            <a:r>
              <a:rPr lang="es-AR" baseline="-25000" dirty="0" smtClean="0"/>
              <a:t>2  </a:t>
            </a:r>
          </a:p>
          <a:p>
            <a:r>
              <a:rPr lang="es-AR" dirty="0" smtClean="0"/>
              <a:t>en el lugar donde se encuentra la enzima </a:t>
            </a:r>
            <a:r>
              <a:rPr lang="es-AR" dirty="0" err="1" smtClean="0"/>
              <a:t>Rubisco</a:t>
            </a:r>
            <a:r>
              <a:rPr lang="es-AR" dirty="0" smtClean="0"/>
              <a:t>, así evitan la competencia con el oxígeno.</a:t>
            </a:r>
          </a:p>
          <a:p>
            <a:r>
              <a:rPr lang="es-AR" sz="2000" dirty="0" smtClean="0"/>
              <a:t>Algunos ejemplos: caña de azúcar, sorgo, maíz, algunas especies de amarantos.</a:t>
            </a:r>
          </a:p>
        </p:txBody>
      </p:sp>
      <p:pic>
        <p:nvPicPr>
          <p:cNvPr id="1026" name="Picture 2" descr="http://www.sudesteagropecuario.com.ar/wp-content/uploads/2009/08/maiz-híbrido-Foto-INTA.jpg">
            <a:hlinkClick r:id="rId2" tooltip="maiz híbrido Foto INTA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560"/>
          <a:stretch/>
        </p:blipFill>
        <p:spPr bwMode="auto">
          <a:xfrm>
            <a:off x="4716016" y="3933056"/>
            <a:ext cx="2036395" cy="25336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lAHYDASIAAhEBAxEB/8QAGwAAAgMBAQEAAAAAAAAAAAAABAUAAwYCAQf/xABAEAACAQIEAggEBQIEBAcAAAABAgMEEQAFEiExQRMiUWFxgZGhBhQysSNCUsHR4fAVcqLxByRiwjM0Q3OCkrL/xAAZAQADAQEBAAAAAAAAAAAAAAAAAQIDBAX/xAAhEQACAgICAwEBAQAAAAAAAAAAAQIRITESQQMiMlFhcf/aAAwDAQACEQMRAD8Asy6rNZGoLzFok0sJH1Dje4PH17ME1EJngRRbkRc+WBMijPQytp/MAWHM2vb3Hrg9Zfl40lL6bW63Zjx428yORgtLEyQSdIL6tkLLbif4BGKcshkqqkRwqXklchR2nD2smhkyuaV1USonVK7qTy8PthHlSyF0ELaGPBr207G58bY0kqaQG4yurjzOkZa6RQ0KlWB46wNnPiOr32wuIqm10rExVEFmi23DDiPO1x3+OB3D0c0LxLrjdRZWFwoB4HuNvK2K/iSuWOB5aaOoCEaElm43sLi/Ow546ZTe0N5Wdi34rzo51mBkS600ahY07Btf1PsBjzKaUw0vSyABpVLDuXf+ML8roTmOZU1HqCdJIA7E8L8fQX88avOEhp6joYgz3WyIg3t7Ae2OXyNv2B5yZmeUQUDJcahUaUFudyPHkO7hg/8A4f5hR03xnL8ybNLEYIG03Gq4JHdextjO5xUIauVon1LGzOBbgb3t624XGBIqZ/lWnI6hkKKwbcMoBv2/mG+L8Uqdoaw7PpP/ABHkWcShJLOo6NQDxsCSPv6YwGUQXmaof6UGmO/abAn9vM4NqcyrMxpaCOQaqnpPqP8A6h4BvffBFRCkDR00IsqAAX57nj98LyS5OxNhvw3olz9HlcJHGruzsbBRbj5EjAfxf8UtmtZJTULP8s8gZgNtTABR9tv54IsyrpKdpIKdioZQHK8SDvp+2GXwVlkUpqMxqyQlOAYR+p9W58h7+GEp1Gilqj6J8JZJV5NT/KwukdZLBHNUuy6lVrv1Qe7YD/Lc8cTAHxB8TVmTfg07KlfO6yzdINQjXQLJ7/6e/Ex1LyRWLNuSWBTRKIsjo3Is0zNIe3rEW9rDAtYV+QbXsCQo8TwwVVK0K0kMjAHoTaP9IBUAD3v44Gl+XFJJ83tBwdgLlL7BgO0Xv5DHDB2rObsAMiCj6OJn61gUPBVHDx++2CsrMQ6soYKVtdeK8NwOeAJDp6WPUr9G7AOvBt7bd21/PFkUtPFUU71tTLT06hi7RJrZuHVA7/bGl+6GO6+pzOolho6WJJKqYaI51tZh+oA7X4kk8OzhjPVctWjilrKjpzAxBIsV1eWx5b9gwPUZtU1y/LIzJTBywsLOw7SR9O3G3vtj2CPU2lRwxU5W8Dv9CaOinrZFpqbUZ5DtY2t3k4ZVQiybI0anMhmkZo2Lsd324Dlx9t8dUeulmvG2kBwCQPRh62wNm7jNM5lkiuKeBg2jkXJXXbz9hiJQaBPoQPTFIolYXaWzN4XuB9jhtkdEKmgqNS3jW7u3ZfYe+Ka9tUrOABuzWHcLffHsmYpQ/DRpIjaoq3BchrFY1F+HO+rbwODxuk2FC+Sr01imlcAwgBCN7/774aT16tCa4rYFdlvxax/fCUUbpR61J6d0jqEW9gwu3VI8LEdhHfjmsqDLSxImyKTfvOxv7nE7CizI8rqM/wA5ho42s0rgySfpX8zfwOZx9FzanpaCsNLSLpo6REDC/JB9+JPbhV8DU/8AhuXDM0ZOkJZmUncaeC+J39T3Yt+JumoqaKKVj8xWqJZLcgST77epwTaa4otaM9m9ZJmeY1FVN9Ushax5DkPIWHliY9pKWao2hjMjEXsOzEw6bzRNhWZ1Zf4hokPARMPX+qjB7or00qsuoG+3bhc3ysudHqyGpiQtqBIRVHtffDem09Cxa4Xe9uQxMFUUSxHKxcamsGYLdQLadth6WwFm5WWnKFrdG4Bv2EA/zgtiXZ5mADTydJbsB4D0/fAnRMKiV5CGEsiMo42AuBityoaOafRFAVtYmxsRuRhhl6xo0Qnj6QTlo0Gq12tc7919u+2B8yrOmWEGIQxxBrAbki9yTbYeHd6HUVIa6to0WeKJIozpvfrMRqG/AXuBfuHhjRJtlUi6OabS0SxSPUg2RADcuT1RbtuT5XxYhjhyU073DCTUJOeogh737NvTF05knkFWioz0zqZo+cm27eQIHmcU1EZrcwnndmNKg1lWJJNuJNze5bbzHHF0pEiaqBJlPHTHbbtP++FZSWumijYm8jCJe5BhpOxFNUu31NYGw5k47yOlMmYXX6qeEcR+ZzY//rHMn0MuzxBFLLIg2WjS2/C8jL+4whgRZ5ViI6mtSeXI3GG3xXIBVRJG25jFxfkCbXHn7Y4yuiAggN7NM+sseQAIH3vhxdKwWg3Kq6KKQyIZYqaZ1NVD9aoQdnBPEHjbkbi/04mY1cua1vSyuWFgke/0ovAenu2F00ctG0lK12H0K/DUvI27xvbwwTlUglqCrC4vYDttxHmdsKTw2P8Ag9okFPTi11d7E2NrC2w9DfzxMXFw/wCPSzTKzbMym5A42uBzN9uXDliYFNtYdC4mcnhnpJ85qpgAvRFICTxHD7kYe00iy0BIGzr9xhP8UOUo3Ki5qpY14cLAk+6DDOgVocvVTu6INiOem+CNUKQtq5by9Hpt0XVPja59zbAPSaqIIo0sD1mJ344tkcqqNILXbe1rncXPjjyKKnp5sxpK1gGp2JUkk33ubeIHvjRNWx0VxRlqsraGYQAKyTC6ycz7n7YZUM6y1M8ciKRGzTyEHgllCrbvYHnzNuGFeTa6ydQLo0ckhcAgXZrX38h3bYfzU8cVKkFLYPOFMkp/SBYeVrkX/VgTp5HpFVNMxRnDGzFmZwT1i25Hhvby4YKqiYqBYh9c3XYHjYXCj1ufIYpo1SpljSMlYeLalIMaj6iwPMWb0wFnVZJI/wCD+HPM34aH8qi2lfQAY2jhWT2cVETrSRU8iDVJP9Qv1gN/4xfkqlJJKltkllZCewEED7fbHUbisRKkoYzT01nRmuektY27ri+KnIpsimR2s5KxjkdVt/3xyv6tIpiaVv8AE80LXYLK23aqch42w7h/FkjVRsF4Ds2/jCrLIwGNQ229h4bjD6ktBIZmYqIowxI4i1z/AH44iUspB2U/GrRpm3RwRLG0USjSvawGn+cLqOApGpBYEL+H3gccECGbNsxdnH4krGR+7sHkLAYLiSNowq3WNyUF9yhHPxwcsUN7sspC8i3QhU5AC1jzG/hiYDLGN2VgCb73HviY1Silonky7MkWqWn1i6CZXG+yg3ufv64voJ2q6RpFbR0rMVYC+gG9uPYLYBDmoypl4EoVtzsR/F8E0k3RQyhdhE9gV7QLn3viIr1BiXNGelhSPMJVkkJJ1wiwPW2Njw2tiiJmrpJKgKIzUmyooFhYaiPRQPPHueRT1xpKpgxR0UWZt7kXN/I8fHzprQKZqSJCNCbnluxucaaQx3lsStOsSkL0jEuVFtKgbk27r4LGcQjNXBQAqpIF7DsC8OzblgaB1paGWXWFnqAsUe3AbEn2HvhdBCJ8zvEpYgKqi/EkAW/vtxSVg32P4X+Xy95GbrTHQCeYFix9bD1xn5I5Jc6i1SKFexR2NgFNrHyBJ8jhjn84SEpC10jAiQjmL7t5tc+eAIUNVRaoyOlpTqU9i34+R388bbVCWx6jmXL5ZI0YNKoZgDuTax+2/nhLmE71KKoUhYgEt+pv6DbD/wCHZEigqKipMADIek0flUre3jcXtv8AVhPBF0tRTK5sqL0kjdjMdr+dsc8m/ktpUmEvS9HRU6WGpLxvbmwa9/fHVWbyvCTZNV3t2BR/X0xbAtoDE9+kWa51ced/2wFUyIJpncFhJMYwq8SAbkf324wkvaiUrDaRXgpPmVI6aV7hftb19MUSVlLTloDIC9rvYEnV9tv5wqzOtfMJ1hhFgeoFHPu8Ld/bjv8Aw+mp6hIK1tStsyobaOxu+x5cO7ni8JUU10WNnUZdjS0AnsbM7i4v3X2xMFdH8uixzRqNHUIA2uNv2xMFkNNHUcg+Y0LawRBbvsMD5fJq+fg49HNo9UU/c4pin0qZiPqcKL+HH2Hri5FWCtmdQLTsjkjmR1T7AYE6TG0BS07VOaGnj1GCJwspO4sFUEDyUf2Me1tOkrLMVJ1SARxrsZHNrDuHC5w4UItMY4ra5Bqlcfqbe3kL+Z7hgaB4xUtWGywUMZKd7HYfucO80BVnl4rwLKxEIA1A2ub727rk+WPcjQxJNVk2KKFT/wBwiw9AGPkMBSzielWQjiNVvMYY1MsOW01JS1AlIJvL0Quys4vc9wGn1ONoC2xdWyLNGXjuQbKO4KbnF+Qv8k8M0wDRzOysON14Een3xVXMolZUdZFRdnAsGLHb2GB42kp0ViLlX6q+J39QMVHFsqS6NXDlTCaehs5haQOzJaxQWI3JHG64VGcHPKiI9RX1owawtzX00jGuymVZ4FU/X0OkntH5T6beWMDmLGXO5qcIdIffWdmJ5eHDx4YzSubkUlaoefMCQR10BWSF4+s17XYWt6i2FGbTsnR0qbzMCXtxu25Hd34LiqZbvl1G6yh3F5QLqnadhvxt2DHMUSQTk2aVgdTyHYub7b8htw/riGrbYJfhzBSR5fSRkEGulJAaNyLXtt/lHuRiiROklcRszlAXkdvzvxt5b+mDKiSOazX/AOY6TqAH6gOAHfc7eZOKXvS0qNJcXbUGOwLEC49x6YlxfRVB9bN8x0S04cydGrkrYcRc8duz0xMU0ThXB260YuANgQAMTFV/AbTF1KYy2mcERObMQfobtwbLAYUjUtr0dXVbl/f2wthaIB4lYKCxDI229+I5bG4w0MomplMgCyfSeO58PAXwVVxZnT0D1EjxQRRxk65SdhxP8Dh64ozQimyiOiU9ecdLJ2kcF/nzGDqeATGBtFpZQIle3AE7juNh98K84TpsyepDEKVMaAbgKLWHdw88VGFIMMs+GoUrZKdJd4IgZpj/ANKi9vPHmZTtPnUcs76dGp2t3i59jbywwy6E5R8MySttPVNpHci7/e3ocLV0/Ml3IOhADcXuLDFhBXJHEQ107zNYK0hsP8oG3+rHaDXIGJJESXv/ANR2H8+WOenWQRwhQgDHhYC197Aenli+liL06kW1TOXPco4f92G8BJUx/wDBVdNVyVFK0YC0aWV77yKeAt3WOFed6v8AEZY4hYyAMTf6RzJ9Maf4dpoqfoKkaUWSnanlJPNeBJ8CMZbMmLSSMSPx3BJBBKx3AHE+eMpPpFpWhlltHDQZSK8Mf+YRorKL6R1SB5g3P9ML5kjkmJnW4kRpCyDjY8OXPc/0w0yKdp8vgpyhVRJqseTAWI9xhDXSmKo6RyxRJrkA26pB28xqxSh0VFWqLBTUcsUskUXWFip1t1t7W3tYgeu+KzRIYQxkdAQbrfqgcD9vbHCl6KqVtIKr1ixHVItx48dzt3+YNCxvTqhu1k1OLABb77dvae+48ZpCoXSSEMqWk0Bb7HSxNhuezwxMcS6zOyqpMqfWEUns8+WJgpohqiioMqSSqADITYW5daxt7+uGFPMs0Lb67OFlKkjSwHL1wExlMzNqAZuDAcL8+/ffDWijhgMNGhFmjc2te7bHUftjSStpoI2wuiYmKWYHeNejXax1Ntz42FzgFKUz1UahOszALp4MezuxxmzsMq+X1KGeYl2HVvbgRgr4eJpqR66aVnFPDcM5udTCw79tz5YaexSVHPxHUaqtKOnUtFDH0esc7fydR88KKtZEka90U73PAAY6oswop6tpKh3pJjYktup7Lnh641cEKTw3ZYqmI/nhINvK/wBj5YTwEXTsxqRlTI7AqdJCg8hwAwyqS8cKxxKGIUJpB37wLeeNAmWrqZ6NY5DxIK9cb8xxwHVNWojST1EkUUY2jp1tcW3J5nuG+EpWwWWNvhW1dTLSVUB0h9ZR77lQR3XvcemFvxx+FmcIjVUXSR1Ra3C2CvhovLTxCLUvSM51ubMRx9zbFfxjQivXo73tGW7SdwL+Vxgh7TN64RBfhZTJLOyHZLELvsbkG/PgBhMQzVtRCsZZJCbkWstmBtYj37zh58OypDHWSyg6QVXhva3vxwizRnWohSlRwZHu7gbtbe3hewOKypUgr8JG0c6LGvSPCOojjbcch/GC8tp5Xl0yqop1BClmvqW2/ZtYYCjWCgleOaS8rsXWED6Byv8A324YUEU1a08qSmIJCbsCbRqTZm47m17czhNcdEtfgTRK1dKwo9MUKrcysLljwA38D6YmJNU0tAFoaa6IOuzSncnv4b4mC2xGbiLwFYpgQpF0J5f0wwy2FjndLJIwUaGQG+xuBa3+o4EqWDT9Ez31DWi8xsNVvO3rgvJp3SqSBl1EnVH3Gx7e3EpuLoMRlRTnNFJUVEK9Kwi03t23JuPQ2wR8QVa5dldHlyaunqbTOqDff6fDbfzwcaZ6jNaMOpjWzBg3IAi5PlfC1dGZfEFfXSEFY1bRf8q/SgHnbGm3RLVtiOrgIIK21G3Lxwbl0stPUSGKR0KRE3Vrcbge5GLHQa47C4K3Htj1ItPzMpBsxVPAXJ/7cZxeaIobUXxFL1Vr0Ew4rIuzr/flh9S5zBUqCHjqVI4PcSDz4+oOMEikUrsL3kbSl+8/74KpaOoeOzwhFH6iOP8Av7cMHFSeRqNn0Wgen6dZKcmJl6yrJsCediNuzswu+JpfkK6iqJNgSQyMOR248xvbCqirc2pmIhm6V+ESOwYAc+w9h8sCZhS1cwiqK9maR2625ax7AByuTtiI+s8M1UW9mqoKWOjWqkjF0lIKN2i3Pv5YyMlQqVEsaqx1M+phxFjY+B34+OH+U1c70nRMwaPpLBwd9hwPqMKaXL4queVmd1QEtKxYkLvyB2v3Y0j+srVCR8uqKmcmmKzFCzWtoIQ8ixNhvfckYdU0a5dSuKhy6uRK4TYEA9QXI33BPDsPifl4fNVZaBFSjiYAswOx77jdrf2Bht0tBl0IkqpllqjqKrsTa9uqt7DhzPkeTnNUJ5EVFltXKWnqIaeCKTrI0ysXe/cN7d9gOFsTAWeZ3X1Ul1VqUBr/APibv3luZ/vbExKjNoa/0TNGBmRkvvupGne2xG/Zv9sFZUVGZQ6ySVnXTvwuOHhcYokJcmSnYuAbOmwK95xzTqjZhGWYgfMQuAB2Mbb+eNXT2YvLNRmEvQ1VVKoPVhY/t+4GEuVwtQ5FWTuQ81RNYHttv99ODc/j03nuSWZVIJ6pF+zxxRmjK+SUSwWa4aSXT+U6reXAHBfFgL4fopyDcAFQe0csXVz9Flx0gFnIIHbcAD3xXE4lRWA06WG3Ztb9sdzIZ6ujh03UEFze1goJOMl9A1nBVUaI1p6YQB2Av1/pHLz592HGVSCrQUleF6VgdEhPE9/tvhBm9Q8byzICSrBQAbbAb+5xYswiIMTFt7XIFyw7MWo3E0g0jQ0NLNQfEtNTyhehaUAEm7G/aT9hgr4wVP8AD5Lr1VqHuAbX2JtiukzqDM8vRZv/AD1G2zAfULfbHGdSzV1NIsZQmWp1E2NtJvq7D/UYmKblb6NcU0FZExfI+na+7M3eN+3FFPC70iiS9NQqdU0vAvffSveTxO/C3hfD+HlHy1MpbZtJ7LG258zjP19fU1qjVaOkiUdFGTtbbfvJ7Th03onoZVfxXI6RU2SQmKmRwCVA6QoN2Kgmw4E9vffAUlQmY07zTJero0uQlwJoe0j9SczzX/KcBQiOCKoqEuSsZO/aeHtf1wPTVMlNUU86rd0fcW+sWtbwIJHngiq0JZOullTqLI4/+Oq+Ji56SF5ZVLM8CkdFIp3Km5Xj2jf078TGiaE0kxRQ1DxRqEtdrEEjgbccM5IUlgp621j0iApyJDgg93DExMStkMfZ0A0KX5aT74Xlfk6/oUJZHVL37SoP74mJifJocPtHLwJDMwT6WAa3ZvbEpzprap/0Qhh4k/098TExjHIS+mKa2QpWUycQ2ot33x5KojlKgdVSoUdxta/bx88TEx0R+RI0XwWA+d1FOygqaaS5PHiB+3ti+tfTldO4Fr2v/wDX+mJiYntm4XkEzS5DJM3FgTYYydKAXZHAfpFQsSN+Fv2xMTDh2Losna2UTym5aW99++37H1wBJKoRNMdlNrre/IH+cTExUSYh0U4ekgLoGEgZ7E8De32xMTEwhH//2Q=="/>
          <p:cNvSpPr>
            <a:spLocks noChangeAspect="1" noChangeArrowheads="1"/>
          </p:cNvSpPr>
          <p:nvPr/>
        </p:nvSpPr>
        <p:spPr bwMode="auto">
          <a:xfrm>
            <a:off x="63500" y="-584200"/>
            <a:ext cx="847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0" name="Picture 6" descr="http://t2.gstatic.com/images?q=tbn:ANd9GcTsfX8YMHTpeEiaVCEeXpl45QDgl0cQHP-fVFjW0R4VyF6N43TF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800225" cy="25336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S8W28aKQiWgBGA9s3ZlGw19pkZLeWfLPZsbmBx5PLNHrVuEx3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50263"/>
            <a:ext cx="1743075" cy="25164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mcmh.org/PagAMC/downloads/imagenes/clip_image011_0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25650"/>
            <a:ext cx="1584176" cy="25410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2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16430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Las plantas aprovechan la luz del sol para sintetizar compuestos orgánicos, los que luego son utilizados por los organismos heterótrofos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3492" t="15625" r="28623" b="27734"/>
          <a:stretch>
            <a:fillRect/>
          </a:stretch>
        </p:blipFill>
        <p:spPr bwMode="auto">
          <a:xfrm>
            <a:off x="4000495" y="2643182"/>
            <a:ext cx="441930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00034" y="642918"/>
            <a:ext cx="8001056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 smtClean="0"/>
              <a:t>Las plantas C4 tienen diferencias bioquímicas y una anatomía foliar especial, que les permite compensar las limitaciones de la baja disponibilidad de CO</a:t>
            </a:r>
            <a:r>
              <a:rPr lang="es-AR" sz="2400" baseline="-25000" dirty="0" smtClean="0"/>
              <a:t>2 </a:t>
            </a:r>
            <a:r>
              <a:rPr lang="es-AR" sz="2400" dirty="0" smtClean="0"/>
              <a:t> proveniente de la atmósfera, aumentando la capacidad catalítica de la enzima </a:t>
            </a:r>
            <a:r>
              <a:rPr lang="es-AR" sz="2400" dirty="0" err="1" smtClean="0"/>
              <a:t>Rubisco</a:t>
            </a:r>
            <a:r>
              <a:rPr lang="es-AR" sz="2400" dirty="0" smtClean="0"/>
              <a:t> (minimizando la actividad </a:t>
            </a:r>
            <a:r>
              <a:rPr lang="es-AR" sz="2400" dirty="0" err="1" smtClean="0"/>
              <a:t>oxigenasa</a:t>
            </a:r>
            <a:r>
              <a:rPr lang="es-AR" sz="2400" dirty="0" smtClean="0"/>
              <a:t>) </a:t>
            </a:r>
            <a:endParaRPr lang="es-A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45" t="17578" r="5563" b="6250"/>
          <a:stretch>
            <a:fillRect/>
          </a:stretch>
        </p:blipFill>
        <p:spPr bwMode="auto">
          <a:xfrm>
            <a:off x="1357290" y="2928934"/>
            <a:ext cx="71887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285852" y="3782992"/>
            <a:ext cx="18646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Células del </a:t>
            </a:r>
            <a:r>
              <a:rPr lang="es-AR" dirty="0" err="1" smtClean="0"/>
              <a:t>mesófilo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2066" y="5929330"/>
            <a:ext cx="15559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Haces vasculares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387154" y="5058426"/>
            <a:ext cx="17104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Células de la vaina</a:t>
            </a:r>
            <a:endParaRPr lang="es-AR" dirty="0"/>
          </a:p>
        </p:txBody>
      </p:sp>
      <p:cxnSp>
        <p:nvCxnSpPr>
          <p:cNvPr id="10" name="9 Conector recto"/>
          <p:cNvCxnSpPr>
            <a:stCxn id="6" idx="0"/>
          </p:cNvCxnSpPr>
          <p:nvPr/>
        </p:nvCxnSpPr>
        <p:spPr>
          <a:xfrm rot="16200000" flipV="1">
            <a:off x="4532357" y="4611651"/>
            <a:ext cx="1143008" cy="1492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74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13" t="27344" r="26427" b="13086"/>
          <a:stretch>
            <a:fillRect/>
          </a:stretch>
        </p:blipFill>
        <p:spPr bwMode="auto">
          <a:xfrm>
            <a:off x="2214514" y="1142984"/>
            <a:ext cx="6929486" cy="444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Elipse"/>
          <p:cNvSpPr/>
          <p:nvPr/>
        </p:nvSpPr>
        <p:spPr>
          <a:xfrm>
            <a:off x="7072330" y="4286256"/>
            <a:ext cx="1785950" cy="64294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7786710" y="1000108"/>
            <a:ext cx="57099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AR" sz="2800" dirty="0" smtClean="0"/>
              <a:t>C3</a:t>
            </a:r>
            <a:endParaRPr lang="es-AR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143900" y="3214686"/>
            <a:ext cx="57099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sz="2800" dirty="0" smtClean="0"/>
              <a:t>C4</a:t>
            </a:r>
            <a:endParaRPr lang="es-AR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282" y="1000108"/>
            <a:ext cx="2786082" cy="489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 smtClean="0"/>
              <a:t>Plantas C4</a:t>
            </a:r>
          </a:p>
          <a:p>
            <a:endParaRPr lang="es-AR" sz="2400" dirty="0" smtClean="0"/>
          </a:p>
          <a:p>
            <a:r>
              <a:rPr lang="es-AR" sz="2400" dirty="0" smtClean="0"/>
              <a:t>Anatomía </a:t>
            </a:r>
            <a:r>
              <a:rPr lang="es-AR" sz="2400" dirty="0" err="1" smtClean="0"/>
              <a:t>Kranz</a:t>
            </a:r>
            <a:r>
              <a:rPr lang="es-AR" sz="2400" dirty="0" smtClean="0"/>
              <a:t>. </a:t>
            </a:r>
            <a:r>
              <a:rPr lang="es-AR" sz="2400" dirty="0" err="1" smtClean="0"/>
              <a:t>Especializacion</a:t>
            </a:r>
            <a:r>
              <a:rPr lang="es-AR" sz="2400" dirty="0" smtClean="0"/>
              <a:t> estructural de</a:t>
            </a:r>
          </a:p>
          <a:p>
            <a:r>
              <a:rPr lang="es-AR" sz="2400" dirty="0" smtClean="0"/>
              <a:t>dos tipos de células fotosintéticas, conocidas como células del </a:t>
            </a:r>
            <a:r>
              <a:rPr lang="es-AR" sz="2400" dirty="0" err="1" smtClean="0"/>
              <a:t>mesófilo</a:t>
            </a:r>
            <a:r>
              <a:rPr lang="es-AR" sz="2400" dirty="0" smtClean="0"/>
              <a:t> </a:t>
            </a:r>
            <a:r>
              <a:rPr lang="es-AR" sz="2400" dirty="0" smtClean="0"/>
              <a:t>y células de la vaina, que presentan cloroplastos </a:t>
            </a:r>
            <a:r>
              <a:rPr lang="es-AR" sz="2400" dirty="0" smtClean="0"/>
              <a:t>diferentes</a:t>
            </a:r>
            <a:endParaRPr lang="es-AR" sz="2400" dirty="0" smtClean="0"/>
          </a:p>
          <a:p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pPr algn="ctr"/>
            <a:r>
              <a:rPr lang="es-AR" dirty="0" smtClean="0"/>
              <a:t>Ciclo fotosintético C</a:t>
            </a:r>
            <a:r>
              <a:rPr lang="es-AR" baseline="-25000" dirty="0" smtClean="0"/>
              <a:t>4</a:t>
            </a:r>
            <a:endParaRPr lang="es-AR" baseline="-25000" dirty="0"/>
          </a:p>
        </p:txBody>
      </p:sp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03" t="4695" r="4548" b="2347"/>
          <a:stretch/>
        </p:blipFill>
        <p:spPr>
          <a:xfrm>
            <a:off x="4000496" y="1357298"/>
            <a:ext cx="4376844" cy="528423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1214422"/>
            <a:ext cx="3143272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 smtClean="0"/>
              <a:t>1. El CO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 atmosférico difunde y se convierte en bicarbonato (HCO</a:t>
            </a:r>
            <a:r>
              <a:rPr lang="es-AR" sz="2400" baseline="-25000" dirty="0" smtClean="0"/>
              <a:t>3</a:t>
            </a:r>
            <a:r>
              <a:rPr lang="es-AR" sz="2400" baseline="30000" dirty="0" smtClean="0"/>
              <a:t>-</a:t>
            </a:r>
            <a:r>
              <a:rPr lang="es-AR" sz="2400" dirty="0" smtClean="0"/>
              <a:t>) en la periferia de las células del </a:t>
            </a:r>
            <a:r>
              <a:rPr lang="es-AR" sz="2400" dirty="0" err="1" smtClean="0"/>
              <a:t>mesófilo</a:t>
            </a:r>
            <a:endParaRPr lang="es-AR" sz="2400" dirty="0"/>
          </a:p>
        </p:txBody>
      </p:sp>
      <p:sp>
        <p:nvSpPr>
          <p:cNvPr id="5" name="4 Flecha derecha"/>
          <p:cNvSpPr/>
          <p:nvPr/>
        </p:nvSpPr>
        <p:spPr>
          <a:xfrm>
            <a:off x="3500430" y="1428736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67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pPr algn="ctr"/>
            <a:r>
              <a:rPr lang="es-AR" dirty="0" smtClean="0"/>
              <a:t>Ciclo fotosintético C</a:t>
            </a:r>
            <a:r>
              <a:rPr lang="es-AR" baseline="-25000" dirty="0" smtClean="0"/>
              <a:t>4</a:t>
            </a:r>
            <a:endParaRPr lang="es-AR" baseline="-25000" dirty="0"/>
          </a:p>
        </p:txBody>
      </p:sp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03" t="4695" r="4548" b="2347"/>
          <a:stretch/>
        </p:blipFill>
        <p:spPr>
          <a:xfrm>
            <a:off x="4000496" y="1357298"/>
            <a:ext cx="4376844" cy="528423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1714488"/>
            <a:ext cx="3143272" cy="415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 smtClean="0"/>
              <a:t>2. La enzima PEP </a:t>
            </a:r>
            <a:r>
              <a:rPr lang="es-AR" sz="2400" dirty="0" err="1" smtClean="0"/>
              <a:t>carboxilasa</a:t>
            </a:r>
            <a:r>
              <a:rPr lang="es-AR" sz="2400" dirty="0" smtClean="0"/>
              <a:t> (</a:t>
            </a:r>
            <a:r>
              <a:rPr lang="es-AR" sz="2400" dirty="0" err="1" smtClean="0"/>
              <a:t>fosfoenolpiruvato</a:t>
            </a:r>
            <a:r>
              <a:rPr lang="es-AR" sz="2400" dirty="0" smtClean="0"/>
              <a:t> </a:t>
            </a:r>
            <a:r>
              <a:rPr lang="es-AR" sz="2400" dirty="0" err="1" smtClean="0"/>
              <a:t>carboxilasa</a:t>
            </a:r>
            <a:r>
              <a:rPr lang="es-AR" sz="2400" dirty="0" smtClean="0"/>
              <a:t>) se encuentra en el </a:t>
            </a:r>
            <a:r>
              <a:rPr lang="es-AR" sz="2400" dirty="0" err="1" smtClean="0"/>
              <a:t>citosol</a:t>
            </a:r>
            <a:r>
              <a:rPr lang="es-AR" sz="2400" dirty="0" smtClean="0"/>
              <a:t> y cataliza la reacción entre el bicarbonato y el </a:t>
            </a:r>
            <a:r>
              <a:rPr lang="es-AR" sz="2400" dirty="0" err="1" smtClean="0"/>
              <a:t>fosfoenolpiruvato</a:t>
            </a:r>
            <a:r>
              <a:rPr lang="es-AR" sz="2400" dirty="0" smtClean="0"/>
              <a:t> (PEP) para dar origen a un ácido de 4 carbonos (por eso se llaman C4)</a:t>
            </a:r>
            <a:endParaRPr lang="es-AR" sz="2400" dirty="0"/>
          </a:p>
        </p:txBody>
      </p:sp>
      <p:sp>
        <p:nvSpPr>
          <p:cNvPr id="5" name="4 Flecha derecha"/>
          <p:cNvSpPr/>
          <p:nvPr/>
        </p:nvSpPr>
        <p:spPr>
          <a:xfrm>
            <a:off x="3571868" y="3071810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67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pPr algn="ctr"/>
            <a:r>
              <a:rPr lang="es-AR" dirty="0" smtClean="0"/>
              <a:t>Ciclo fotosintético C</a:t>
            </a:r>
            <a:r>
              <a:rPr lang="es-AR" baseline="-25000" dirty="0" smtClean="0"/>
              <a:t>4</a:t>
            </a:r>
            <a:endParaRPr lang="es-AR" baseline="-25000" dirty="0"/>
          </a:p>
        </p:txBody>
      </p:sp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03" t="4695" r="4548" b="2347"/>
          <a:stretch/>
        </p:blipFill>
        <p:spPr>
          <a:xfrm>
            <a:off x="4000496" y="1357298"/>
            <a:ext cx="4376844" cy="528423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1714488"/>
            <a:ext cx="3143272" cy="415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 smtClean="0"/>
              <a:t>3. El ácido de 4 carbonos (generalmente malato) difunde hacia las células de la vaina, que están muy cerca de los haces vasculares.</a:t>
            </a:r>
          </a:p>
          <a:p>
            <a:r>
              <a:rPr lang="es-AR" sz="2400" dirty="0" smtClean="0"/>
              <a:t>Allí actúa una enzima que lo </a:t>
            </a:r>
            <a:r>
              <a:rPr lang="es-AR" sz="2400" dirty="0" err="1" smtClean="0"/>
              <a:t>decarboxila</a:t>
            </a:r>
            <a:r>
              <a:rPr lang="es-AR" sz="2400" dirty="0" smtClean="0"/>
              <a:t> liberando CO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 y un ácido de 3 carbonos (en general </a:t>
            </a:r>
            <a:r>
              <a:rPr lang="es-AR" sz="2400" dirty="0" err="1" smtClean="0"/>
              <a:t>piruvato</a:t>
            </a:r>
            <a:r>
              <a:rPr lang="es-AR" sz="2400" dirty="0" smtClean="0"/>
              <a:t>)</a:t>
            </a:r>
            <a:endParaRPr lang="es-AR" sz="2400" dirty="0"/>
          </a:p>
        </p:txBody>
      </p:sp>
      <p:sp>
        <p:nvSpPr>
          <p:cNvPr id="5" name="4 Flecha derecha"/>
          <p:cNvSpPr/>
          <p:nvPr/>
        </p:nvSpPr>
        <p:spPr>
          <a:xfrm>
            <a:off x="3643306" y="5143512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67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pPr algn="ctr"/>
            <a:r>
              <a:rPr lang="es-AR" dirty="0" smtClean="0"/>
              <a:t>Ciclo fotosintético C</a:t>
            </a:r>
            <a:r>
              <a:rPr lang="es-AR" baseline="-25000" dirty="0" smtClean="0"/>
              <a:t>4</a:t>
            </a:r>
            <a:endParaRPr lang="es-AR" baseline="-25000" dirty="0"/>
          </a:p>
        </p:txBody>
      </p:sp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03" t="4695" r="4548" b="2347"/>
          <a:stretch/>
        </p:blipFill>
        <p:spPr>
          <a:xfrm>
            <a:off x="4000496" y="1357298"/>
            <a:ext cx="4376844" cy="528423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8596" y="3643314"/>
            <a:ext cx="3143272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 smtClean="0"/>
              <a:t>4. El CO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 liberado genera un ambiente donde predomina el CO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 por sobre el O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 y en esos cloroplastos (de las células de la vaina) se lleva a cabo el ciclo de Calvin</a:t>
            </a:r>
            <a:endParaRPr lang="es-AR" sz="2400" dirty="0"/>
          </a:p>
        </p:txBody>
      </p:sp>
      <p:sp>
        <p:nvSpPr>
          <p:cNvPr id="5" name="4 Flecha derecha"/>
          <p:cNvSpPr/>
          <p:nvPr/>
        </p:nvSpPr>
        <p:spPr>
          <a:xfrm>
            <a:off x="3714744" y="4714884"/>
            <a:ext cx="200026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67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pPr algn="ctr"/>
            <a:r>
              <a:rPr lang="es-AR" dirty="0" smtClean="0"/>
              <a:t>Ciclo fotosintético C</a:t>
            </a:r>
            <a:r>
              <a:rPr lang="es-AR" baseline="-25000" dirty="0" smtClean="0"/>
              <a:t>4</a:t>
            </a:r>
            <a:endParaRPr lang="es-AR" baseline="-25000" dirty="0"/>
          </a:p>
        </p:txBody>
      </p:sp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03" t="4695" r="4548" b="2347"/>
          <a:stretch/>
        </p:blipFill>
        <p:spPr>
          <a:xfrm>
            <a:off x="928662" y="1214422"/>
            <a:ext cx="4376844" cy="528423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857884" y="2285992"/>
            <a:ext cx="2786082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 smtClean="0"/>
              <a:t>5. El ácido de 3 carbonos regresa a las células del </a:t>
            </a:r>
            <a:r>
              <a:rPr lang="es-AR" sz="2400" dirty="0" err="1" smtClean="0"/>
              <a:t>mesófilo</a:t>
            </a:r>
            <a:r>
              <a:rPr lang="es-AR" sz="2400" dirty="0" smtClean="0"/>
              <a:t> y se regenera el PEP (con consumo de ATP)</a:t>
            </a:r>
            <a:endParaRPr lang="es-AR" sz="2400" dirty="0"/>
          </a:p>
        </p:txBody>
      </p:sp>
      <p:sp>
        <p:nvSpPr>
          <p:cNvPr id="5" name="4 Flecha derecha"/>
          <p:cNvSpPr/>
          <p:nvPr/>
        </p:nvSpPr>
        <p:spPr>
          <a:xfrm rot="8955618">
            <a:off x="4061438" y="4612008"/>
            <a:ext cx="1971328" cy="500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67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9" t="26291" r="3423" b="23568"/>
          <a:stretch/>
        </p:blipFill>
        <p:spPr>
          <a:xfrm>
            <a:off x="87459" y="612824"/>
            <a:ext cx="8917454" cy="56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5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Metabolismo CAM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Otra variante para concentrar el CO</a:t>
            </a:r>
            <a:r>
              <a:rPr lang="es-AR" baseline="-25000" dirty="0" smtClean="0"/>
              <a:t>2</a:t>
            </a:r>
            <a:r>
              <a:rPr lang="es-AR" dirty="0" smtClean="0"/>
              <a:t>  donde se encuentra la </a:t>
            </a:r>
            <a:r>
              <a:rPr lang="es-AR" dirty="0" err="1" smtClean="0"/>
              <a:t>Rubisco</a:t>
            </a:r>
            <a:r>
              <a:rPr lang="es-AR" dirty="0" smtClean="0"/>
              <a:t> es el de las plantas con Metabolismo Ácido de las </a:t>
            </a:r>
            <a:r>
              <a:rPr lang="es-AR" dirty="0" err="1" smtClean="0"/>
              <a:t>Crasulaceas</a:t>
            </a:r>
            <a:endParaRPr lang="es-AR" dirty="0"/>
          </a:p>
        </p:txBody>
      </p:sp>
      <p:pic>
        <p:nvPicPr>
          <p:cNvPr id="3074" name="Picture 2" descr="http://www.suculentas.es/phpBB3/Capturas/680193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906"/>
          <a:stretch/>
        </p:blipFill>
        <p:spPr bwMode="auto">
          <a:xfrm>
            <a:off x="6084168" y="3933056"/>
            <a:ext cx="1989715" cy="25061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_fsWDxmbaGCA/TPzhA5NPdhI/AAAAAAAAAE8/9eKd9dyQl3g/s1600/450px-Pineapp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7"/>
            <a:ext cx="1863370" cy="24881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LzAu-xl4dMil-fuGXgswz1DgtRW26VlzeS-h4BNxngOep8jBC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15068"/>
            <a:ext cx="1809750" cy="25241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Metabolismo CAM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AR" dirty="0" smtClean="0"/>
              <a:t>Se </a:t>
            </a:r>
            <a:r>
              <a:rPr lang="es-AR" dirty="0" smtClean="0"/>
              <a:t>presenta</a:t>
            </a:r>
            <a:r>
              <a:rPr lang="es-AR" dirty="0" smtClean="0"/>
              <a:t> </a:t>
            </a:r>
            <a:r>
              <a:rPr lang="es-AR" dirty="0" smtClean="0"/>
              <a:t>en ananá, agaves, cactus, suculentas y orquídeas.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En general s</a:t>
            </a:r>
            <a:r>
              <a:rPr lang="es-AR" dirty="0" smtClean="0"/>
              <a:t>on </a:t>
            </a:r>
            <a:r>
              <a:rPr lang="es-AR" dirty="0" smtClean="0"/>
              <a:t>plantas de ambientes áridos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Las hojas minimizan la pérdida de agua con gruesas cutículas, grandes vacuolas y estomas con pequeños poros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La captura inicial del CO</a:t>
            </a:r>
            <a:r>
              <a:rPr lang="es-AR" baseline="-25000" dirty="0" smtClean="0"/>
              <a:t>2</a:t>
            </a:r>
            <a:r>
              <a:rPr lang="es-AR" dirty="0" smtClean="0"/>
              <a:t> sucede de noche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La incorporación del CO</a:t>
            </a:r>
            <a:r>
              <a:rPr lang="es-AR" baseline="-25000" dirty="0" smtClean="0"/>
              <a:t>2</a:t>
            </a:r>
            <a:r>
              <a:rPr lang="es-AR" dirty="0" smtClean="0"/>
              <a:t> en hidratos de carbono ocurre durante el día </a:t>
            </a:r>
            <a:endParaRPr lang="es-AR" dirty="0"/>
          </a:p>
        </p:txBody>
      </p:sp>
      <p:pic>
        <p:nvPicPr>
          <p:cNvPr id="3074" name="Picture 2" descr="C:\Users\Marcela\AppData\Local\Microsoft\Windows\INetCache\IE\ZAGOA0OS\luna-1825048_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000504"/>
            <a:ext cx="880109" cy="660082"/>
          </a:xfrm>
          <a:prstGeom prst="rect">
            <a:avLst/>
          </a:prstGeom>
          <a:noFill/>
        </p:spPr>
      </p:pic>
      <p:pic>
        <p:nvPicPr>
          <p:cNvPr id="3075" name="Picture 3" descr="C:\Users\Marcela\AppData\Local\Microsoft\Windows\INetCache\IE\ZAGOA0OS\5-datos-interesantes-sobre-el-sol-1-655x3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357826"/>
            <a:ext cx="1212159" cy="681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igure 9.04.tif"/>
          <p:cNvPicPr>
            <a:picLocks noChangeAspect="1"/>
          </p:cNvPicPr>
          <p:nvPr/>
        </p:nvPicPr>
        <p:blipFill>
          <a:blip r:embed="rId2"/>
          <a:srcRect b="9375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214942" y="571480"/>
            <a:ext cx="3286148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En los cloroplastos (</a:t>
            </a:r>
            <a:r>
              <a:rPr lang="es-AR" sz="3200" dirty="0" err="1" smtClean="0"/>
              <a:t>tilacoides</a:t>
            </a:r>
            <a:r>
              <a:rPr lang="es-AR" sz="3200" dirty="0" smtClean="0"/>
              <a:t>) se llevan a cabo reacciones que producen la liberación de oxígeno y la síntesis de NADPH y ATP (etapa fotoquímica)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8" t="25728" r="37439" b="23192"/>
          <a:stretch/>
        </p:blipFill>
        <p:spPr>
          <a:xfrm>
            <a:off x="4071538" y="500042"/>
            <a:ext cx="4703772" cy="60007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7158" y="928670"/>
            <a:ext cx="3571900" cy="53245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/>
                </a:solidFill>
              </a:rPr>
              <a:t>En este tipo de plantas los estomas están abiertos durante la noche.</a:t>
            </a: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r>
              <a:rPr lang="es-AR" sz="2000" dirty="0" smtClean="0">
                <a:solidFill>
                  <a:schemeClr val="tx1"/>
                </a:solidFill>
              </a:rPr>
              <a:t>El CO</a:t>
            </a:r>
            <a:r>
              <a:rPr lang="es-AR" sz="2000" baseline="-25000" dirty="0" smtClean="0">
                <a:solidFill>
                  <a:schemeClr val="tx1"/>
                </a:solidFill>
              </a:rPr>
              <a:t>2</a:t>
            </a:r>
            <a:r>
              <a:rPr lang="es-AR" sz="2000" dirty="0" smtClean="0">
                <a:solidFill>
                  <a:schemeClr val="tx1"/>
                </a:solidFill>
              </a:rPr>
              <a:t> que difunde desde la atmósfera o que proviene de la respiración mitocondrial, se convierte en bicarbonato (HCO</a:t>
            </a:r>
            <a:r>
              <a:rPr lang="es-AR" sz="2000" baseline="-25000" dirty="0" smtClean="0">
                <a:solidFill>
                  <a:schemeClr val="tx1"/>
                </a:solidFill>
              </a:rPr>
              <a:t>3</a:t>
            </a:r>
            <a:r>
              <a:rPr lang="es-AR" sz="2000" baseline="30000" dirty="0" smtClean="0">
                <a:solidFill>
                  <a:schemeClr val="tx1"/>
                </a:solidFill>
              </a:rPr>
              <a:t>-</a:t>
            </a:r>
            <a:r>
              <a:rPr lang="es-AR" sz="2000" dirty="0" smtClean="0">
                <a:solidFill>
                  <a:schemeClr val="tx1"/>
                </a:solidFill>
              </a:rPr>
              <a:t>). </a:t>
            </a:r>
          </a:p>
          <a:p>
            <a:r>
              <a:rPr lang="es-AR" sz="2000" dirty="0" smtClean="0">
                <a:solidFill>
                  <a:schemeClr val="tx1"/>
                </a:solidFill>
              </a:rPr>
              <a:t>La enzima PEP </a:t>
            </a:r>
            <a:r>
              <a:rPr lang="es-AR" sz="2000" dirty="0" err="1" smtClean="0">
                <a:solidFill>
                  <a:schemeClr val="tx1"/>
                </a:solidFill>
              </a:rPr>
              <a:t>carboxilasa</a:t>
            </a:r>
            <a:r>
              <a:rPr lang="es-AR" sz="2000" dirty="0" smtClean="0">
                <a:solidFill>
                  <a:schemeClr val="tx1"/>
                </a:solidFill>
              </a:rPr>
              <a:t> lo une al PEP, formando un ácido de 4 carbonos (</a:t>
            </a:r>
            <a:r>
              <a:rPr lang="es-AR" sz="2000" dirty="0" err="1" smtClean="0">
                <a:solidFill>
                  <a:schemeClr val="tx1"/>
                </a:solidFill>
              </a:rPr>
              <a:t>oxalacetato</a:t>
            </a:r>
            <a:r>
              <a:rPr lang="es-AR" sz="2000" dirty="0" smtClean="0">
                <a:solidFill>
                  <a:schemeClr val="tx1"/>
                </a:solidFill>
              </a:rPr>
              <a:t>) que se reduce a malato.</a:t>
            </a:r>
          </a:p>
          <a:p>
            <a:r>
              <a:rPr lang="es-AR" sz="2000" dirty="0" smtClean="0">
                <a:solidFill>
                  <a:schemeClr val="tx1"/>
                </a:solidFill>
              </a:rPr>
              <a:t>El malato se acumula en la vacuola, y por cuestiones de pH lo encontramos como ácido málico.</a:t>
            </a: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r>
              <a:rPr lang="es-AR" sz="2000" dirty="0" smtClean="0">
                <a:solidFill>
                  <a:schemeClr val="tx1"/>
                </a:solidFill>
              </a:rPr>
              <a:t> 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 rot="18322731">
            <a:off x="4256352" y="2691218"/>
            <a:ext cx="500066" cy="85725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98" name="Picture 2" descr="C:\Users\Marcela\AppData\Local\Microsoft\Windows\INetCache\IE\R78CAX3H\Attention_dormir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403286"/>
            <a:ext cx="857256" cy="740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1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61" t="25728" r="3745" b="23192"/>
          <a:stretch/>
        </p:blipFill>
        <p:spPr>
          <a:xfrm>
            <a:off x="4143373" y="296753"/>
            <a:ext cx="4840236" cy="62755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158" y="928670"/>
            <a:ext cx="3571900" cy="56323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/>
                </a:solidFill>
              </a:rPr>
              <a:t>En este tipo de plantas los estomas están cerrados durante el día.</a:t>
            </a: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r>
              <a:rPr lang="es-AR" sz="2000" dirty="0" smtClean="0">
                <a:solidFill>
                  <a:schemeClr val="tx1"/>
                </a:solidFill>
              </a:rPr>
              <a:t>El </a:t>
            </a:r>
            <a:r>
              <a:rPr lang="es-AR" sz="2000" dirty="0" smtClean="0">
                <a:solidFill>
                  <a:schemeClr val="tx1"/>
                </a:solidFill>
              </a:rPr>
              <a:t>malato sale desde la vacuola al </a:t>
            </a:r>
            <a:r>
              <a:rPr lang="es-AR" sz="2000" dirty="0" err="1" smtClean="0">
                <a:solidFill>
                  <a:schemeClr val="tx1"/>
                </a:solidFill>
              </a:rPr>
              <a:t>citosol</a:t>
            </a:r>
            <a:r>
              <a:rPr lang="es-AR" sz="2000" dirty="0" smtClean="0">
                <a:solidFill>
                  <a:schemeClr val="tx1"/>
                </a:solidFill>
              </a:rPr>
              <a:t> donde una enzima  lo </a:t>
            </a:r>
            <a:r>
              <a:rPr lang="es-AR" sz="2000" dirty="0" err="1" smtClean="0">
                <a:solidFill>
                  <a:schemeClr val="tx1"/>
                </a:solidFill>
              </a:rPr>
              <a:t>decarboxila</a:t>
            </a:r>
            <a:r>
              <a:rPr lang="es-AR" sz="2000" dirty="0" smtClean="0">
                <a:solidFill>
                  <a:schemeClr val="tx1"/>
                </a:solidFill>
              </a:rPr>
              <a:t>, recuperándose </a:t>
            </a:r>
            <a:r>
              <a:rPr lang="es-AR" sz="2000" dirty="0" err="1" smtClean="0">
                <a:solidFill>
                  <a:schemeClr val="tx1"/>
                </a:solidFill>
              </a:rPr>
              <a:t>piruvato</a:t>
            </a:r>
            <a:r>
              <a:rPr lang="es-AR" sz="2000" dirty="0" smtClean="0">
                <a:solidFill>
                  <a:schemeClr val="tx1"/>
                </a:solidFill>
              </a:rPr>
              <a:t> y liberando CO</a:t>
            </a:r>
            <a:r>
              <a:rPr lang="es-AR" sz="2000" baseline="-25000" dirty="0" smtClean="0">
                <a:solidFill>
                  <a:schemeClr val="tx1"/>
                </a:solidFill>
              </a:rPr>
              <a:t>2</a:t>
            </a:r>
          </a:p>
          <a:p>
            <a:endParaRPr lang="es-AR" sz="2000" dirty="0" smtClean="0">
              <a:solidFill>
                <a:schemeClr val="tx1"/>
              </a:solidFill>
            </a:endParaRPr>
          </a:p>
          <a:p>
            <a:r>
              <a:rPr lang="es-AR" sz="2000" dirty="0" smtClean="0">
                <a:solidFill>
                  <a:schemeClr val="tx1"/>
                </a:solidFill>
              </a:rPr>
              <a:t>El CO</a:t>
            </a:r>
            <a:r>
              <a:rPr lang="es-AR" sz="2000" baseline="-25000" dirty="0" smtClean="0">
                <a:solidFill>
                  <a:schemeClr val="tx1"/>
                </a:solidFill>
              </a:rPr>
              <a:t>2</a:t>
            </a:r>
            <a:r>
              <a:rPr lang="es-AR" sz="2000" dirty="0" smtClean="0">
                <a:solidFill>
                  <a:schemeClr val="tx1"/>
                </a:solidFill>
              </a:rPr>
              <a:t> ingresa al cloroplasto donde es utilizado (junto con la luz del sol) para llevar a cabo todo el proceso de fotosíntesis. </a:t>
            </a:r>
            <a:endParaRPr lang="es-AR" sz="2000" dirty="0" smtClean="0">
              <a:solidFill>
                <a:schemeClr val="tx1"/>
              </a:solidFill>
            </a:endParaRPr>
          </a:p>
          <a:p>
            <a:r>
              <a:rPr lang="es-AR" sz="2000" dirty="0" smtClean="0">
                <a:solidFill>
                  <a:schemeClr val="tx1"/>
                </a:solidFill>
              </a:rPr>
              <a:t>Durante el día se acumula almidón en al cloroplasto.</a:t>
            </a:r>
            <a:endParaRPr lang="es-AR" sz="20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Marcela\AppData\Local\Microsoft\Windows\INetCache\IE\6M2HY5PJ\despertador-11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85926"/>
            <a:ext cx="803660" cy="1071546"/>
          </a:xfrm>
          <a:prstGeom prst="rect">
            <a:avLst/>
          </a:prstGeom>
          <a:noFill/>
        </p:spPr>
      </p:pic>
      <p:sp>
        <p:nvSpPr>
          <p:cNvPr id="8" name="7 Flecha derecha"/>
          <p:cNvSpPr/>
          <p:nvPr/>
        </p:nvSpPr>
        <p:spPr>
          <a:xfrm>
            <a:off x="4143372" y="4286256"/>
            <a:ext cx="1071570" cy="3571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71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SPP 12.51 - Visualizador de fotos de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9" t="7482" r="21831" b="8104"/>
          <a:stretch/>
        </p:blipFill>
        <p:spPr>
          <a:xfrm>
            <a:off x="1403648" y="764704"/>
            <a:ext cx="6552728" cy="55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4._Fotosintesis_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7" t="22160" r="24822" b="11549"/>
          <a:stretch/>
        </p:blipFill>
        <p:spPr>
          <a:xfrm>
            <a:off x="1785918" y="142852"/>
            <a:ext cx="5635190" cy="615858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14414" y="5786454"/>
            <a:ext cx="33575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C4 separación espacial de las etapas de la fotosíntesis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2000" y="5786454"/>
            <a:ext cx="32861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CAM separación temporal de las etapas de la fotosíntesis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2729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Cuadro comparativo de los diferentes vías de asimilación de carbono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766" t="46875" r="23682" b="2343"/>
          <a:stretch>
            <a:fillRect/>
          </a:stretch>
        </p:blipFill>
        <p:spPr bwMode="auto">
          <a:xfrm>
            <a:off x="149713" y="1889268"/>
            <a:ext cx="8851443" cy="446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err="1" smtClean="0"/>
              <a:t>Fotorrespiración</a:t>
            </a:r>
            <a:endParaRPr lang="es-AR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La fotosíntesis C3 es sensible al O</a:t>
            </a:r>
            <a:r>
              <a:rPr lang="es-AR" baseline="-25000" dirty="0" smtClean="0"/>
              <a:t>2</a:t>
            </a:r>
            <a:r>
              <a:rPr lang="es-AR" dirty="0" smtClean="0"/>
              <a:t>, si se duplica la concentración atmosférica de O</a:t>
            </a:r>
            <a:r>
              <a:rPr lang="es-AR" baseline="-25000" dirty="0" smtClean="0"/>
              <a:t>2</a:t>
            </a:r>
            <a:r>
              <a:rPr lang="es-AR" dirty="0" smtClean="0"/>
              <a:t> la fijación de CO</a:t>
            </a:r>
            <a:r>
              <a:rPr lang="es-AR" baseline="-25000" dirty="0" smtClean="0"/>
              <a:t>2</a:t>
            </a:r>
            <a:r>
              <a:rPr lang="es-AR" dirty="0" smtClean="0"/>
              <a:t> se reduce a la mitad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6114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Como mencionamos antes la enzima </a:t>
            </a:r>
            <a:r>
              <a:rPr lang="es-AR" dirty="0" err="1" smtClean="0"/>
              <a:t>Rubisco</a:t>
            </a:r>
            <a:r>
              <a:rPr lang="es-AR" dirty="0" smtClean="0"/>
              <a:t> puede utilizar CO</a:t>
            </a:r>
            <a:r>
              <a:rPr lang="es-AR" baseline="-25000" dirty="0" smtClean="0"/>
              <a:t>2</a:t>
            </a:r>
            <a:r>
              <a:rPr lang="es-AR" dirty="0" smtClean="0"/>
              <a:t> u O</a:t>
            </a:r>
            <a:r>
              <a:rPr lang="es-AR" baseline="-25000" dirty="0" smtClean="0"/>
              <a:t>2</a:t>
            </a:r>
            <a:r>
              <a:rPr lang="es-AR" dirty="0" smtClean="0"/>
              <a:t> como sustratos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2826" t="14648" r="13799" b="52149"/>
          <a:stretch>
            <a:fillRect/>
          </a:stretch>
        </p:blipFill>
        <p:spPr bwMode="auto">
          <a:xfrm>
            <a:off x="571472" y="2928934"/>
            <a:ext cx="81334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142977" y="285728"/>
            <a:ext cx="7072361" cy="6439848"/>
            <a:chOff x="1142977" y="285728"/>
            <a:chExt cx="7072361" cy="6439848"/>
          </a:xfrm>
        </p:grpSpPr>
        <p:pic>
          <p:nvPicPr>
            <p:cNvPr id="4" name="3 Imagen" descr="ASPP 12.38 - Visualizador de fotos de Window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662" t="7234" r="23239" b="8104"/>
            <a:stretch/>
          </p:blipFill>
          <p:spPr>
            <a:xfrm>
              <a:off x="1142977" y="393176"/>
              <a:ext cx="7000924" cy="6332400"/>
            </a:xfrm>
            <a:prstGeom prst="rect">
              <a:avLst/>
            </a:prstGeom>
          </p:spPr>
        </p:pic>
        <p:sp>
          <p:nvSpPr>
            <p:cNvPr id="7" name="6 Rectángulo"/>
            <p:cNvSpPr/>
            <p:nvPr/>
          </p:nvSpPr>
          <p:spPr>
            <a:xfrm>
              <a:off x="3643306" y="285728"/>
              <a:ext cx="4572032" cy="2857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3200" dirty="0" smtClean="0"/>
                <a:t>La reacción de </a:t>
              </a:r>
              <a:r>
                <a:rPr lang="es-AR" sz="3200" dirty="0" err="1" smtClean="0"/>
                <a:t>carboxilación</a:t>
              </a:r>
              <a:r>
                <a:rPr lang="es-AR" sz="3200" dirty="0" smtClean="0"/>
                <a:t>  conduce a la síntesis de </a:t>
              </a:r>
              <a:r>
                <a:rPr lang="es-AR" sz="3200" dirty="0" err="1" smtClean="0"/>
                <a:t>fotoasimilados</a:t>
              </a:r>
              <a:endParaRPr lang="es-A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3814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SPP 12.38 - Visualizador de fotos de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62" t="7234" r="23239" b="59247"/>
          <a:stretch/>
        </p:blipFill>
        <p:spPr>
          <a:xfrm>
            <a:off x="428596" y="428604"/>
            <a:ext cx="8543721" cy="305961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71538" y="4143380"/>
            <a:ext cx="6786610" cy="9541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tx1"/>
                </a:solidFill>
              </a:rPr>
              <a:t>La reacción de oxigenación inicia el proceso de FOTORRESPIRACIÓN, también llamado ciclo C2</a:t>
            </a:r>
            <a:endParaRPr lang="es-A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14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SPP 12.38 - Visualizador de fotos de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62" t="7234" r="23239" b="8104"/>
          <a:stretch/>
        </p:blipFill>
        <p:spPr>
          <a:xfrm>
            <a:off x="1139447" y="369383"/>
            <a:ext cx="7147329" cy="6464825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714612" y="3500438"/>
            <a:ext cx="1656184" cy="985336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3131840" y="1556792"/>
            <a:ext cx="1656184" cy="985336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3814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igure 9.04.tif"/>
          <p:cNvPicPr>
            <a:picLocks noChangeAspect="1"/>
          </p:cNvPicPr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071538" y="571480"/>
            <a:ext cx="3286148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En los cloroplastos (estroma) se llevan a cabo reacciones que utilizan NADPH y ATP para fijar el CO</a:t>
            </a:r>
            <a:r>
              <a:rPr lang="es-AR" sz="3200" baseline="-25000" dirty="0" smtClean="0"/>
              <a:t>2</a:t>
            </a:r>
            <a:r>
              <a:rPr lang="es-AR" sz="3200" dirty="0" smtClean="0"/>
              <a:t> en hidratos de carbono (etapa bioquímica)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52704"/>
          </a:xfrm>
        </p:spPr>
        <p:txBody>
          <a:bodyPr>
            <a:noAutofit/>
          </a:bodyPr>
          <a:lstStyle/>
          <a:p>
            <a:r>
              <a:rPr lang="es-AR" sz="2800" dirty="0" smtClean="0"/>
              <a:t>La reacción de </a:t>
            </a:r>
            <a:r>
              <a:rPr lang="es-AR" sz="2800" dirty="0" err="1" smtClean="0"/>
              <a:t>carboxilacion</a:t>
            </a:r>
            <a:r>
              <a:rPr lang="es-AR" sz="2800" dirty="0" smtClean="0"/>
              <a:t>, medida </a:t>
            </a:r>
            <a:r>
              <a:rPr lang="es-AR" sz="2800" i="1" dirty="0" smtClean="0"/>
              <a:t>in vitro con similares </a:t>
            </a:r>
            <a:r>
              <a:rPr lang="es-AR" sz="2800" i="1" dirty="0" smtClean="0"/>
              <a:t>concentraciones </a:t>
            </a:r>
            <a:r>
              <a:rPr lang="es-AR" sz="2800" dirty="0" smtClean="0"/>
              <a:t>de </a:t>
            </a:r>
            <a:r>
              <a:rPr lang="es-AR" sz="2800" dirty="0" smtClean="0"/>
              <a:t>O</a:t>
            </a:r>
            <a:r>
              <a:rPr lang="es-AR" sz="2800" baseline="-25000" dirty="0" smtClean="0"/>
              <a:t>2</a:t>
            </a:r>
            <a:r>
              <a:rPr lang="es-AR" sz="2800" dirty="0" smtClean="0"/>
              <a:t> y CO</a:t>
            </a:r>
            <a:r>
              <a:rPr lang="es-AR" sz="2800" baseline="-25000" dirty="0" smtClean="0"/>
              <a:t>2</a:t>
            </a:r>
            <a:r>
              <a:rPr lang="es-AR" sz="2800" dirty="0" smtClean="0"/>
              <a:t>, es unas 80 veces mas </a:t>
            </a:r>
            <a:r>
              <a:rPr lang="es-AR" sz="2800" dirty="0" smtClean="0"/>
              <a:t>rápida </a:t>
            </a:r>
            <a:r>
              <a:rPr lang="es-AR" sz="2800" dirty="0" smtClean="0"/>
              <a:t>que la </a:t>
            </a:r>
            <a:r>
              <a:rPr lang="es-AR" sz="2800" dirty="0" smtClean="0"/>
              <a:t>oxigenación</a:t>
            </a:r>
            <a:endParaRPr lang="es-AR" sz="2800" dirty="0" smtClean="0"/>
          </a:p>
          <a:p>
            <a:r>
              <a:rPr lang="es-AR" sz="2800" dirty="0" smtClean="0"/>
              <a:t>Sin </a:t>
            </a:r>
            <a:r>
              <a:rPr lang="es-AR" sz="2800" dirty="0" smtClean="0"/>
              <a:t>embargo, </a:t>
            </a:r>
            <a:r>
              <a:rPr lang="es-AR" sz="2800" dirty="0" smtClean="0"/>
              <a:t>hay que tener en cuenta la relación de  concentraciones de </a:t>
            </a:r>
            <a:r>
              <a:rPr lang="es-AR" sz="2800" dirty="0" smtClean="0"/>
              <a:t>O</a:t>
            </a:r>
            <a:r>
              <a:rPr lang="es-AR" sz="2800" baseline="-25000" dirty="0" smtClean="0"/>
              <a:t>2</a:t>
            </a:r>
            <a:r>
              <a:rPr lang="es-AR" sz="2800" dirty="0" smtClean="0"/>
              <a:t> y </a:t>
            </a:r>
            <a:r>
              <a:rPr lang="es-AR" sz="2800" dirty="0" smtClean="0"/>
              <a:t>CO</a:t>
            </a:r>
            <a:r>
              <a:rPr lang="es-AR" sz="2800" baseline="-25000" dirty="0" smtClean="0"/>
              <a:t>2</a:t>
            </a:r>
          </a:p>
          <a:p>
            <a:r>
              <a:rPr lang="es-AR" sz="2800" dirty="0" smtClean="0"/>
              <a:t>Fotosíntesis y </a:t>
            </a:r>
            <a:r>
              <a:rPr lang="es-AR" sz="2800" dirty="0" err="1" smtClean="0"/>
              <a:t>fotorrespiración</a:t>
            </a:r>
            <a:r>
              <a:rPr lang="es-AR" sz="2800" dirty="0" smtClean="0"/>
              <a:t> </a:t>
            </a:r>
            <a:r>
              <a:rPr lang="es-AR" sz="2800" dirty="0" smtClean="0"/>
              <a:t>tienen </a:t>
            </a:r>
            <a:r>
              <a:rPr lang="es-AR" sz="2800" dirty="0" smtClean="0"/>
              <a:t>lugar simultáneamente </a:t>
            </a:r>
            <a:r>
              <a:rPr lang="es-AR" sz="2800" dirty="0" smtClean="0"/>
              <a:t>en la hoja</a:t>
            </a:r>
            <a:endParaRPr lang="es-AR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3" name="2 Imagen" descr="4._Fotosintesis_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6" t="37371" r="19883" b="16056"/>
          <a:stretch/>
        </p:blipFill>
        <p:spPr>
          <a:xfrm>
            <a:off x="588022" y="1500174"/>
            <a:ext cx="7943447" cy="51435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159" y="214290"/>
            <a:ext cx="857256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En la </a:t>
            </a:r>
            <a:r>
              <a:rPr lang="es-AR" sz="2400" dirty="0" err="1" smtClean="0"/>
              <a:t>fotorrespiración</a:t>
            </a:r>
            <a:r>
              <a:rPr lang="es-AR" sz="2400" dirty="0" smtClean="0"/>
              <a:t> participan 3 </a:t>
            </a:r>
            <a:r>
              <a:rPr lang="es-AR" sz="2400" dirty="0" err="1" smtClean="0"/>
              <a:t>organelas</a:t>
            </a:r>
            <a:r>
              <a:rPr lang="es-AR" sz="2400" dirty="0" smtClean="0"/>
              <a:t>: El cloroplasto donde el O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 se incorpora  a la </a:t>
            </a:r>
            <a:r>
              <a:rPr lang="es-AR" sz="2400" dirty="0" err="1" smtClean="0"/>
              <a:t>ribulosa</a:t>
            </a:r>
            <a:r>
              <a:rPr lang="es-AR" sz="2400" dirty="0" smtClean="0"/>
              <a:t> 1,5 </a:t>
            </a:r>
            <a:r>
              <a:rPr lang="es-AR" sz="2400" dirty="0" err="1" smtClean="0"/>
              <a:t>bifosfato</a:t>
            </a:r>
            <a:r>
              <a:rPr lang="es-AR" sz="2400" dirty="0" smtClean="0"/>
              <a:t> y se genera </a:t>
            </a:r>
            <a:r>
              <a:rPr lang="es-AR" sz="2400" b="1" dirty="0" err="1" smtClean="0"/>
              <a:t>glicolato</a:t>
            </a:r>
            <a:r>
              <a:rPr lang="es-AR" sz="2400" dirty="0" smtClean="0"/>
              <a:t>.  El metabolismo del </a:t>
            </a:r>
            <a:r>
              <a:rPr lang="es-AR" sz="2400" dirty="0" err="1" smtClean="0"/>
              <a:t>glicolato</a:t>
            </a:r>
            <a:r>
              <a:rPr lang="es-AR" sz="2400" dirty="0" smtClean="0"/>
              <a:t> implica la participación de los </a:t>
            </a:r>
            <a:r>
              <a:rPr lang="es-AR" sz="2400" dirty="0" err="1" smtClean="0"/>
              <a:t>peroxisomas</a:t>
            </a:r>
            <a:r>
              <a:rPr lang="es-AR" sz="2400" dirty="0" smtClean="0"/>
              <a:t> y las mitocondrias.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60651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3" name="2 Imagen" descr="4._Fotosintesis_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6" t="37371" r="19883" b="16056"/>
          <a:stretch/>
        </p:blipFill>
        <p:spPr>
          <a:xfrm>
            <a:off x="588022" y="1500174"/>
            <a:ext cx="7943447" cy="51435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159" y="214290"/>
            <a:ext cx="857256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Los </a:t>
            </a:r>
            <a:r>
              <a:rPr lang="es-AR" sz="2400" dirty="0" err="1" smtClean="0"/>
              <a:t>peroxisomas</a:t>
            </a:r>
            <a:r>
              <a:rPr lang="es-AR" sz="2400" dirty="0" smtClean="0"/>
              <a:t> contienen grandes cantidades de </a:t>
            </a:r>
            <a:r>
              <a:rPr lang="es-AR" sz="2400" b="1" dirty="0" smtClean="0"/>
              <a:t>catalasa</a:t>
            </a:r>
            <a:r>
              <a:rPr lang="es-AR" sz="2400" dirty="0" smtClean="0"/>
              <a:t>, una enzima que </a:t>
            </a:r>
            <a:r>
              <a:rPr lang="es-AR" sz="2400" dirty="0" err="1" smtClean="0"/>
              <a:t>detoxifica</a:t>
            </a:r>
            <a:r>
              <a:rPr lang="es-AR" sz="2400" dirty="0" smtClean="0"/>
              <a:t> el peróxido de hidrógeno (H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O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), un oxidante fuerte.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60651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3" name="2 Imagen" descr="4._Fotosintesis_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6" t="37371" r="19883" b="16056"/>
          <a:stretch/>
        </p:blipFill>
        <p:spPr>
          <a:xfrm>
            <a:off x="588022" y="1500174"/>
            <a:ext cx="7943447" cy="51435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159" y="214290"/>
            <a:ext cx="857256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El aminoácido glicina se transporta a la mitocondria donde se </a:t>
            </a:r>
            <a:r>
              <a:rPr lang="es-AR" sz="2400" dirty="0" err="1" smtClean="0"/>
              <a:t>decarboxila</a:t>
            </a:r>
            <a:r>
              <a:rPr lang="es-AR" sz="2400" dirty="0" smtClean="0"/>
              <a:t> (pierde CO</a:t>
            </a:r>
            <a:r>
              <a:rPr lang="es-AR" sz="2400" baseline="-25000" dirty="0" smtClean="0"/>
              <a:t>2</a:t>
            </a:r>
            <a:r>
              <a:rPr lang="es-AR" sz="2400" dirty="0" smtClean="0"/>
              <a:t>), se forma otro aminoácido (</a:t>
            </a:r>
            <a:r>
              <a:rPr lang="es-AR" sz="2400" dirty="0" err="1" smtClean="0"/>
              <a:t>serina</a:t>
            </a:r>
            <a:r>
              <a:rPr lang="es-AR" sz="2400" dirty="0" smtClean="0"/>
              <a:t>) que vuelve al </a:t>
            </a:r>
            <a:r>
              <a:rPr lang="es-AR" sz="2400" dirty="0" err="1" smtClean="0"/>
              <a:t>peroxisoma</a:t>
            </a:r>
            <a:r>
              <a:rPr lang="es-AR" sz="2400" dirty="0" smtClean="0"/>
              <a:t> para luego regenerar 3PGA en el cloroplasto.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60651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figure 9.37.tif"/>
          <p:cNvPicPr>
            <a:picLocks noChangeAspect="1"/>
          </p:cNvPicPr>
          <p:nvPr/>
        </p:nvPicPr>
        <p:blipFill>
          <a:blip r:embed="rId3"/>
          <a:srcRect l="21093" t="26041" r="24219" b="32292"/>
          <a:stretch>
            <a:fillRect/>
          </a:stretch>
        </p:blipFill>
        <p:spPr bwMode="auto">
          <a:xfrm>
            <a:off x="214282" y="714356"/>
            <a:ext cx="884045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85720" y="5429264"/>
            <a:ext cx="857256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Todo el proceso consume oxígeno y libera dióxido de carbono (como la respiración mitocondrial), y es dependiente de la luz (activación de la </a:t>
            </a:r>
            <a:r>
              <a:rPr lang="es-AR" sz="2400" dirty="0" err="1" smtClean="0"/>
              <a:t>Rubisco</a:t>
            </a:r>
            <a:r>
              <a:rPr lang="es-AR" sz="2400" dirty="0" smtClean="0"/>
              <a:t>). El ciclo consume ATP y poder reductor.</a:t>
            </a:r>
            <a:endParaRPr lang="es-A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800" dirty="0" smtClean="0"/>
              <a:t>La competencia entre </a:t>
            </a:r>
            <a:r>
              <a:rPr lang="es-AR" sz="2800" dirty="0" err="1" smtClean="0"/>
              <a:t>carboxilación</a:t>
            </a:r>
            <a:r>
              <a:rPr lang="es-AR" sz="2800" dirty="0" smtClean="0"/>
              <a:t> y oxigenación disminuye la eficiencia de la fotosíntesis</a:t>
            </a:r>
            <a:endParaRPr lang="es-AR" sz="2800" dirty="0"/>
          </a:p>
        </p:txBody>
      </p:sp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40" t="27605" r="3425" b="24319"/>
          <a:stretch/>
        </p:blipFill>
        <p:spPr>
          <a:xfrm>
            <a:off x="1341183" y="1700808"/>
            <a:ext cx="6809277" cy="41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6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Los carbohidratos, y en menor grado los lípidos y las proteínas, son oxidados a CO</a:t>
            </a:r>
            <a:r>
              <a:rPr lang="es-AR" baseline="-25000" dirty="0" smtClean="0"/>
              <a:t>2</a:t>
            </a:r>
            <a:r>
              <a:rPr lang="es-AR" dirty="0" smtClean="0"/>
              <a:t> y H</a:t>
            </a:r>
            <a:r>
              <a:rPr lang="es-AR" baseline="-25000" dirty="0" smtClean="0"/>
              <a:t>2</a:t>
            </a:r>
            <a:r>
              <a:rPr lang="es-AR" dirty="0" smtClean="0"/>
              <a:t>O, y la energía liberada es transformada en ATP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R</a:t>
            </a:r>
            <a:r>
              <a:rPr lang="es-AR" dirty="0" smtClean="0"/>
              <a:t>espiración</a:t>
            </a:r>
            <a:endParaRPr lang="es-A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La </a:t>
            </a:r>
            <a:r>
              <a:rPr lang="es-AR" sz="3600" dirty="0" smtClean="0"/>
              <a:t>energía obtenida a través </a:t>
            </a:r>
            <a:r>
              <a:rPr lang="es-AR" sz="3600" dirty="0" smtClean="0"/>
              <a:t>de la </a:t>
            </a:r>
            <a:r>
              <a:rPr lang="es-AR" sz="3600" dirty="0" smtClean="0"/>
              <a:t>respiración</a:t>
            </a:r>
            <a:r>
              <a:rPr lang="es-AR" sz="3600" dirty="0" smtClean="0"/>
              <a:t>, almacenada en forma de ATP, </a:t>
            </a:r>
            <a:r>
              <a:rPr lang="es-AR" sz="3600" dirty="0" smtClean="0"/>
              <a:t>es utilizada </a:t>
            </a:r>
            <a:r>
              <a:rPr lang="es-AR" sz="3600" dirty="0" smtClean="0"/>
              <a:t>para el crecimiento de los </a:t>
            </a:r>
            <a:r>
              <a:rPr lang="es-AR" sz="3600" dirty="0" smtClean="0"/>
              <a:t>órganos de la </a:t>
            </a:r>
            <a:r>
              <a:rPr lang="es-AR" sz="3600" dirty="0" smtClean="0"/>
              <a:t>planta, el mantenimiento de las estructuras existentes, </a:t>
            </a:r>
            <a:r>
              <a:rPr lang="es-AR" sz="3600" dirty="0" smtClean="0"/>
              <a:t>el transporte </a:t>
            </a:r>
            <a:r>
              <a:rPr lang="es-AR" sz="3600" dirty="0" smtClean="0"/>
              <a:t>de </a:t>
            </a:r>
            <a:r>
              <a:rPr lang="es-AR" sz="3600" dirty="0" err="1" smtClean="0"/>
              <a:t>metabolitos</a:t>
            </a:r>
            <a:r>
              <a:rPr lang="es-AR" sz="3600" dirty="0" smtClean="0"/>
              <a:t> e iones, la </a:t>
            </a:r>
            <a:r>
              <a:rPr lang="es-AR" sz="3600" dirty="0" smtClean="0"/>
              <a:t>regeneración </a:t>
            </a:r>
            <a:r>
              <a:rPr lang="es-AR" sz="3600" dirty="0" smtClean="0"/>
              <a:t>de </a:t>
            </a:r>
            <a:r>
              <a:rPr lang="es-AR" sz="3600" dirty="0" smtClean="0"/>
              <a:t>proteínas y </a:t>
            </a:r>
            <a:r>
              <a:rPr lang="es-AR" sz="3600" dirty="0" smtClean="0"/>
              <a:t>los procesos de </a:t>
            </a:r>
            <a:r>
              <a:rPr lang="es-AR" sz="3600" dirty="0" smtClean="0"/>
              <a:t>reparación</a:t>
            </a:r>
            <a:r>
              <a:rPr lang="es-AR" sz="3600" dirty="0" smtClean="0"/>
              <a:t>.</a:t>
            </a:r>
            <a:endParaRPr lang="es-AR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igure 7.04.tif"/>
          <p:cNvPicPr>
            <a:picLocks noChangeAspect="1"/>
          </p:cNvPicPr>
          <p:nvPr/>
        </p:nvPicPr>
        <p:blipFill>
          <a:blip r:embed="rId3"/>
          <a:srcRect b="10416"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857620" y="1000108"/>
            <a:ext cx="119776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sz="2400" dirty="0" smtClean="0"/>
              <a:t>G</a:t>
            </a:r>
            <a:r>
              <a:rPr lang="es-AR" sz="2400" dirty="0" smtClean="0"/>
              <a:t>licólisis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071942"/>
            <a:ext cx="8572560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800" dirty="0" smtClean="0"/>
              <a:t>Este proceso ocurre en el </a:t>
            </a:r>
            <a:r>
              <a:rPr lang="es-AR" sz="2800" dirty="0" err="1" smtClean="0"/>
              <a:t>citosol</a:t>
            </a:r>
            <a:r>
              <a:rPr lang="es-AR" sz="2800" dirty="0" smtClean="0"/>
              <a:t>. Por cada molécula de glucosa se generan 2 moléculas de ATP (neto) y 2 de NADH. El producto final es </a:t>
            </a:r>
            <a:r>
              <a:rPr lang="es-AR" sz="2800" dirty="0" err="1" smtClean="0"/>
              <a:t>piruvato</a:t>
            </a:r>
            <a:r>
              <a:rPr lang="es-AR" sz="2800" dirty="0" smtClean="0"/>
              <a:t>. Hasta este punto no se necesita la presencia de oxígeno.</a:t>
            </a:r>
            <a:endParaRPr lang="es-AR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igure 7.04.tif"/>
          <p:cNvPicPr>
            <a:picLocks noChangeAspect="1"/>
          </p:cNvPicPr>
          <p:nvPr/>
        </p:nvPicPr>
        <p:blipFill>
          <a:blip r:embed="rId3"/>
          <a:srcRect b="10416"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857620" y="1000108"/>
            <a:ext cx="119776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sz="2400" dirty="0" smtClean="0"/>
              <a:t>G</a:t>
            </a:r>
            <a:r>
              <a:rPr lang="es-AR" sz="2400" dirty="0" smtClean="0"/>
              <a:t>licólisis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071942"/>
            <a:ext cx="8572560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El proceso puede continuar en ausencia de oxígeno: Fermentación, dando origen a etanol o lactato.</a:t>
            </a:r>
          </a:p>
          <a:p>
            <a:pPr algn="ctr"/>
            <a:r>
              <a:rPr lang="es-AR" sz="2800" dirty="0" smtClean="0"/>
              <a:t>En presencia de oxígeno se lleva a cabo el ciclo de los ácidos </a:t>
            </a:r>
            <a:r>
              <a:rPr lang="es-AR" sz="2800" dirty="0" err="1" smtClean="0"/>
              <a:t>tricarboxílicos</a:t>
            </a:r>
            <a:r>
              <a:rPr lang="es-AR" sz="2800" dirty="0" smtClean="0"/>
              <a:t> (TCA) o ciclo de </a:t>
            </a:r>
            <a:r>
              <a:rPr lang="es-AR" sz="2800" dirty="0" err="1" smtClean="0"/>
              <a:t>Krebs</a:t>
            </a:r>
            <a:r>
              <a:rPr lang="es-AR" sz="2800" dirty="0" smtClean="0"/>
              <a:t> en la mitocondria</a:t>
            </a:r>
            <a:endParaRPr lang="es-A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igure 9.04.tif"/>
          <p:cNvPicPr>
            <a:picLocks noChangeAspect="1"/>
          </p:cNvPicPr>
          <p:nvPr/>
        </p:nvPicPr>
        <p:blipFill>
          <a:blip r:embed="rId2"/>
          <a:srcRect b="9375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071538" y="571480"/>
            <a:ext cx="3286148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Se denomina Ciclo de Calvin-</a:t>
            </a:r>
            <a:r>
              <a:rPr lang="es-AR" sz="3200" dirty="0" err="1" smtClean="0"/>
              <a:t>Benson</a:t>
            </a:r>
            <a:r>
              <a:rPr lang="es-AR" sz="3200" dirty="0" smtClean="0"/>
              <a:t> (por quienes lo descubrieron) o Ciclo de reducción del carbono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Estructura de la mitocondria</a:t>
            </a:r>
            <a:endParaRPr lang="es-AR" dirty="0"/>
          </a:p>
        </p:txBody>
      </p:sp>
      <p:pic>
        <p:nvPicPr>
          <p:cNvPr id="5" name="4 Imagen" descr="cap1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18" t="6489" r="13521" b="10835"/>
          <a:stretch/>
        </p:blipFill>
        <p:spPr>
          <a:xfrm>
            <a:off x="1740428" y="1461097"/>
            <a:ext cx="6215948" cy="51362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2910" y="1785926"/>
            <a:ext cx="228601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La membrana interna presenta crestas. El espacio que queda entre la membrana interna  es la matriz.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8780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668" t="8789" r="20937"/>
          <a:stretch>
            <a:fillRect/>
          </a:stretch>
        </p:blipFill>
        <p:spPr bwMode="auto">
          <a:xfrm>
            <a:off x="2749736" y="642918"/>
            <a:ext cx="639426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571472" y="1000108"/>
            <a:ext cx="2214578" cy="4401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800" dirty="0" smtClean="0"/>
              <a:t>El </a:t>
            </a:r>
            <a:r>
              <a:rPr lang="es-AR" sz="2800" dirty="0" err="1" smtClean="0"/>
              <a:t>piruvato</a:t>
            </a:r>
            <a:r>
              <a:rPr lang="es-AR" sz="2800" dirty="0" smtClean="0"/>
              <a:t> se oxida completamente en la matriz mitocondrial, liberando CO</a:t>
            </a:r>
            <a:r>
              <a:rPr lang="es-AR" sz="2800" baseline="-25000" dirty="0" smtClean="0"/>
              <a:t>2</a:t>
            </a:r>
            <a:r>
              <a:rPr lang="es-AR" sz="2800" dirty="0" smtClean="0"/>
              <a:t>,  los electrones se utilizan para generar NADH y FADH</a:t>
            </a:r>
            <a:r>
              <a:rPr lang="es-AR" sz="2800" baseline="-25000" dirty="0" smtClean="0"/>
              <a:t>2</a:t>
            </a:r>
            <a:r>
              <a:rPr lang="es-AR" sz="2800" dirty="0" smtClean="0"/>
              <a:t> </a:t>
            </a:r>
            <a:endParaRPr lang="es-AR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Transporte de electrones mitocondrial y síntesis de ATP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550" t="60547" r="29722"/>
          <a:stretch>
            <a:fillRect/>
          </a:stretch>
        </p:blipFill>
        <p:spPr bwMode="auto">
          <a:xfrm>
            <a:off x="571472" y="2000240"/>
            <a:ext cx="8358246" cy="44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Fosforilación</a:t>
            </a:r>
            <a:r>
              <a:rPr lang="es-AR" dirty="0" smtClean="0"/>
              <a:t> </a:t>
            </a:r>
            <a:r>
              <a:rPr lang="es-AR" dirty="0" err="1" smtClean="0"/>
              <a:t>oxidativa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El NADH y FADH2 actúan cediendo electrones,  que se van transportando por una serie de aceptores ubicados en la membrana interna de la mitocondria.</a:t>
            </a:r>
          </a:p>
          <a:p>
            <a:r>
              <a:rPr lang="es-AR" dirty="0" smtClean="0"/>
              <a:t>Este transporte de electrones genera un gradiente de protones (similar al que vimos para los cloroplastos).</a:t>
            </a:r>
          </a:p>
          <a:p>
            <a:r>
              <a:rPr lang="es-AR" dirty="0" smtClean="0"/>
              <a:t>El gradiente de protones es utilizado para sintetizar ATP, ya que en la membrana  de la mitocondria se ubica una ATP </a:t>
            </a:r>
            <a:r>
              <a:rPr lang="es-AR" dirty="0" err="1" smtClean="0"/>
              <a:t>sintasa</a:t>
            </a:r>
            <a:r>
              <a:rPr lang="es-AR" dirty="0" smtClean="0"/>
              <a:t>. </a:t>
            </a:r>
          </a:p>
          <a:p>
            <a:r>
              <a:rPr lang="es-AR" dirty="0" smtClean="0"/>
              <a:t>Durante este proceso el O</a:t>
            </a:r>
            <a:r>
              <a:rPr lang="es-AR" baseline="-25000" dirty="0" smtClean="0"/>
              <a:t>2 </a:t>
            </a:r>
            <a:r>
              <a:rPr lang="es-AR" dirty="0" smtClean="0"/>
              <a:t>se reduce a H</a:t>
            </a:r>
            <a:r>
              <a:rPr lang="es-AR" baseline="-25000" dirty="0" smtClean="0"/>
              <a:t>2</a:t>
            </a:r>
            <a:r>
              <a:rPr lang="es-AR" dirty="0" smtClean="0"/>
              <a:t>O</a:t>
            </a:r>
            <a:endParaRPr lang="es-A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figure 9.2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1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48" t="19152" r="14179" b="17442"/>
          <a:stretch/>
        </p:blipFill>
        <p:spPr>
          <a:xfrm>
            <a:off x="716062" y="1052736"/>
            <a:ext cx="7704856" cy="500503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14320" y="34485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cadena de transporte de electrones </a:t>
            </a:r>
            <a:r>
              <a:rPr lang="es-A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canaliza </a:t>
            </a:r>
            <a:r>
              <a:rPr lang="es-A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 flujo de e</a:t>
            </a:r>
            <a:r>
              <a:rPr lang="es-AR" sz="20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s-A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desde el NADH hasta el oxígeno </a:t>
            </a:r>
            <a:endParaRPr lang="es-A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0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p1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69" t="10733" r="29701" b="5075"/>
          <a:stretch/>
        </p:blipFill>
        <p:spPr>
          <a:xfrm>
            <a:off x="4283968" y="404664"/>
            <a:ext cx="2927150" cy="581793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60086" y="155679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La respiración está regulada en forma positiva (flechas verdes) o inhibida por sustratos (líneas rojas)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3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Entonces el balance  global de la respiración es:</a:t>
            </a:r>
          </a:p>
          <a:p>
            <a:endParaRPr lang="es-AR" dirty="0" smtClean="0"/>
          </a:p>
          <a:p>
            <a:pPr>
              <a:buNone/>
            </a:pPr>
            <a:r>
              <a:rPr lang="pt-BR" dirty="0" smtClean="0"/>
              <a:t>	C</a:t>
            </a:r>
            <a:r>
              <a:rPr lang="pt-BR" baseline="-25000" dirty="0" smtClean="0"/>
              <a:t>6</a:t>
            </a:r>
            <a:r>
              <a:rPr lang="pt-BR" dirty="0" smtClean="0"/>
              <a:t>H</a:t>
            </a:r>
            <a:r>
              <a:rPr lang="pt-BR" baseline="-25000" dirty="0" smtClean="0"/>
              <a:t>12</a:t>
            </a:r>
            <a:r>
              <a:rPr lang="pt-BR" dirty="0" smtClean="0"/>
              <a:t>O</a:t>
            </a:r>
            <a:r>
              <a:rPr lang="pt-BR" baseline="-25000" dirty="0" smtClean="0"/>
              <a:t>6</a:t>
            </a:r>
            <a:r>
              <a:rPr lang="pt-BR" dirty="0" smtClean="0"/>
              <a:t> </a:t>
            </a:r>
            <a:r>
              <a:rPr lang="pt-BR" dirty="0" smtClean="0"/>
              <a:t>+ 6 O</a:t>
            </a:r>
            <a:r>
              <a:rPr lang="pt-BR" baseline="-25000" dirty="0" smtClean="0"/>
              <a:t>2</a:t>
            </a:r>
            <a:r>
              <a:rPr lang="pt-BR" dirty="0" smtClean="0"/>
              <a:t> → 6 CO</a:t>
            </a:r>
            <a:r>
              <a:rPr lang="pt-BR" baseline="-25000" dirty="0" smtClean="0"/>
              <a:t>2</a:t>
            </a:r>
            <a:r>
              <a:rPr lang="pt-BR" dirty="0" smtClean="0"/>
              <a:t> + 6 H</a:t>
            </a:r>
            <a:r>
              <a:rPr lang="pt-BR" baseline="-25000" dirty="0" smtClean="0"/>
              <a:t>2</a:t>
            </a:r>
            <a:r>
              <a:rPr lang="pt-BR" dirty="0" smtClean="0"/>
              <a:t>O + </a:t>
            </a:r>
            <a:r>
              <a:rPr lang="pt-BR" dirty="0" err="1" smtClean="0"/>
              <a:t>energía</a:t>
            </a:r>
            <a:endParaRPr lang="es-AR" dirty="0" smtClean="0"/>
          </a:p>
          <a:p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 algn="ctr">
              <a:buNone/>
            </a:pPr>
            <a:r>
              <a:rPr lang="es-AR" dirty="0" smtClean="0"/>
              <a:t>marcelasimontacchi@gmail.com</a:t>
            </a:r>
            <a:endParaRPr lang="es-A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198" t="14648" r="26427" b="6250"/>
          <a:stretch>
            <a:fillRect/>
          </a:stretch>
        </p:blipFill>
        <p:spPr bwMode="auto">
          <a:xfrm>
            <a:off x="2643174" y="122985"/>
            <a:ext cx="6429420" cy="65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71406" y="785794"/>
            <a:ext cx="3286148" cy="542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Para que resulte mas fácil su estudio, el Ciclo de reducción del carbono puede dividirse en tres etapas: </a:t>
            </a:r>
          </a:p>
          <a:p>
            <a:pPr algn="ctr"/>
            <a:r>
              <a:rPr lang="es-AR" sz="3200" dirty="0" err="1" smtClean="0"/>
              <a:t>Carboxilación</a:t>
            </a:r>
            <a:endParaRPr lang="es-AR" sz="3200" dirty="0" smtClean="0"/>
          </a:p>
          <a:p>
            <a:pPr algn="ctr"/>
            <a:r>
              <a:rPr lang="es-AR" sz="3200" dirty="0" smtClean="0"/>
              <a:t>Reducción</a:t>
            </a:r>
          </a:p>
          <a:p>
            <a:pPr algn="ctr"/>
            <a:r>
              <a:rPr lang="es-AR" sz="3200" dirty="0" smtClean="0"/>
              <a:t>Regeneración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5720" y="428604"/>
            <a:ext cx="3286148" cy="5286412"/>
          </a:xfrm>
          <a:prstGeom prst="rect">
            <a:avLst/>
          </a:prstGeom>
          <a:solidFill>
            <a:srgbClr val="7EC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err="1" smtClean="0">
                <a:solidFill>
                  <a:schemeClr val="tx1"/>
                </a:solidFill>
              </a:rPr>
              <a:t>Carboxilación</a:t>
            </a:r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El CO</a:t>
            </a:r>
            <a:r>
              <a:rPr lang="es-AR" sz="3200" baseline="-25000" dirty="0" smtClean="0">
                <a:solidFill>
                  <a:schemeClr val="tx1"/>
                </a:solidFill>
              </a:rPr>
              <a:t>2</a:t>
            </a:r>
            <a:r>
              <a:rPr lang="es-AR" sz="3200" dirty="0" smtClean="0">
                <a:solidFill>
                  <a:schemeClr val="tx1"/>
                </a:solidFill>
              </a:rPr>
              <a:t>, proveniente de la atmósfera, se une a una molécula de “</a:t>
            </a:r>
            <a:r>
              <a:rPr lang="es-AR" sz="3200" dirty="0" err="1" smtClean="0">
                <a:solidFill>
                  <a:schemeClr val="tx1"/>
                </a:solidFill>
              </a:rPr>
              <a:t>ribulosa</a:t>
            </a:r>
            <a:r>
              <a:rPr lang="es-AR" sz="3200" dirty="0" smtClean="0">
                <a:solidFill>
                  <a:schemeClr val="tx1"/>
                </a:solidFill>
              </a:rPr>
              <a:t> 1,5-bifosfato” (un azúcar de 5 carbonos). </a:t>
            </a:r>
            <a:endParaRPr lang="es-AR" sz="3200" dirty="0">
              <a:solidFill>
                <a:schemeClr val="tx1"/>
              </a:solidFill>
            </a:endParaRPr>
          </a:p>
        </p:txBody>
      </p:sp>
      <p:pic>
        <p:nvPicPr>
          <p:cNvPr id="4" name="3 Imagen" descr="cap8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70" t="11267" r="3424" b="48436"/>
          <a:stretch/>
        </p:blipFill>
        <p:spPr>
          <a:xfrm>
            <a:off x="3781807" y="928670"/>
            <a:ext cx="460995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85728"/>
            <a:ext cx="3286148" cy="5286412"/>
          </a:xfrm>
          <a:prstGeom prst="rect">
            <a:avLst/>
          </a:prstGeom>
          <a:solidFill>
            <a:srgbClr val="7EC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err="1" smtClean="0">
                <a:solidFill>
                  <a:schemeClr val="tx1"/>
                </a:solidFill>
              </a:rPr>
              <a:t>Carboxilación</a:t>
            </a:r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El compuesto de 6 carbonos formado es muy inestable y se rompe en dos moléculas de 3-PGA 3-fosfoglicerato (un ácido orgánico).</a:t>
            </a:r>
            <a:endParaRPr lang="es-AR" sz="3200" dirty="0">
              <a:solidFill>
                <a:schemeClr val="tx1"/>
              </a:solidFill>
            </a:endParaRPr>
          </a:p>
        </p:txBody>
      </p:sp>
      <p:pic>
        <p:nvPicPr>
          <p:cNvPr id="5" name="4 Imagen" descr="cap8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70" t="11267" r="3424" b="48436"/>
          <a:stretch/>
        </p:blipFill>
        <p:spPr>
          <a:xfrm>
            <a:off x="3781807" y="928670"/>
            <a:ext cx="4609950" cy="364333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000496" y="5000636"/>
            <a:ext cx="461055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AR" sz="2000" dirty="0" smtClean="0"/>
              <a:t>5 C + 1 C                  6 C                    3 C + 3 C</a:t>
            </a:r>
            <a:endParaRPr lang="es-AR" sz="2000" dirty="0"/>
          </a:p>
        </p:txBody>
      </p:sp>
      <p:sp>
        <p:nvSpPr>
          <p:cNvPr id="7" name="6 Cerrar llave"/>
          <p:cNvSpPr/>
          <p:nvPr/>
        </p:nvSpPr>
        <p:spPr>
          <a:xfrm rot="5400000">
            <a:off x="4393405" y="5322107"/>
            <a:ext cx="285752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3643306" y="5857892"/>
            <a:ext cx="2040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/>
              <a:t>Ribulosa</a:t>
            </a:r>
            <a:r>
              <a:rPr lang="es-AR" dirty="0" smtClean="0"/>
              <a:t> 1,5 </a:t>
            </a:r>
            <a:r>
              <a:rPr lang="es-AR" dirty="0" err="1" smtClean="0"/>
              <a:t>bifosfato</a:t>
            </a:r>
            <a:r>
              <a:rPr lang="es-AR" dirty="0" smtClean="0"/>
              <a:t> </a:t>
            </a:r>
          </a:p>
          <a:p>
            <a:r>
              <a:rPr lang="es-AR" dirty="0" smtClean="0"/>
              <a:t>+ CO</a:t>
            </a:r>
            <a:r>
              <a:rPr lang="es-AR" baseline="-25000" dirty="0" smtClean="0"/>
              <a:t>2</a:t>
            </a:r>
            <a:endParaRPr lang="es-AR" baseline="-25000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5214942" y="52149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715140" y="51801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5" idx="0"/>
          </p:cNvCxnSpPr>
          <p:nvPr/>
        </p:nvCxnSpPr>
        <p:spPr>
          <a:xfrm rot="16200000" flipV="1">
            <a:off x="5982012" y="5733764"/>
            <a:ext cx="714380" cy="24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500694" y="6215082"/>
            <a:ext cx="192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Compuesto inestable</a:t>
            </a:r>
            <a:endParaRPr lang="es-AR" dirty="0"/>
          </a:p>
        </p:txBody>
      </p:sp>
      <p:sp>
        <p:nvSpPr>
          <p:cNvPr id="16" name="15 Cerrar llave"/>
          <p:cNvSpPr/>
          <p:nvPr/>
        </p:nvSpPr>
        <p:spPr>
          <a:xfrm rot="5400000">
            <a:off x="8036743" y="5322107"/>
            <a:ext cx="285752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7090233" y="5857892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2 moléculas de 3-PGA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000240"/>
            <a:ext cx="842493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RUBISCO: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err="1" smtClean="0"/>
              <a:t>Ribulosa</a:t>
            </a:r>
            <a:r>
              <a:rPr lang="es-AR" dirty="0" smtClean="0"/>
              <a:t> </a:t>
            </a:r>
            <a:r>
              <a:rPr lang="es-AR" dirty="0" err="1" smtClean="0"/>
              <a:t>bifosfato</a:t>
            </a:r>
            <a:r>
              <a:rPr lang="es-AR" dirty="0" smtClean="0"/>
              <a:t> </a:t>
            </a:r>
            <a:r>
              <a:rPr lang="es-AR" dirty="0" err="1" smtClean="0"/>
              <a:t>carboxilasa</a:t>
            </a:r>
            <a:r>
              <a:rPr lang="es-AR" dirty="0" smtClean="0"/>
              <a:t>/</a:t>
            </a:r>
            <a:r>
              <a:rPr lang="es-AR" dirty="0" err="1" smtClean="0"/>
              <a:t>oxigenasa</a:t>
            </a:r>
            <a:endParaRPr lang="es-AR" dirty="0"/>
          </a:p>
        </p:txBody>
      </p:sp>
      <p:pic>
        <p:nvPicPr>
          <p:cNvPr id="3" name="2 Imagen" descr="cap8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78" t="35117" r="3424" b="32441"/>
          <a:stretch/>
        </p:blipFill>
        <p:spPr>
          <a:xfrm>
            <a:off x="569021" y="3357561"/>
            <a:ext cx="8074945" cy="3289969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285984" y="3500438"/>
            <a:ext cx="1296144" cy="72008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57158" y="500042"/>
            <a:ext cx="8429684" cy="1214446"/>
          </a:xfrm>
          <a:prstGeom prst="rect">
            <a:avLst/>
          </a:prstGeom>
          <a:solidFill>
            <a:srgbClr val="7EC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200" dirty="0" smtClean="0">
              <a:solidFill>
                <a:schemeClr val="tx1"/>
              </a:solidFill>
            </a:endParaRPr>
          </a:p>
          <a:p>
            <a:pPr algn="ctr"/>
            <a:r>
              <a:rPr lang="es-AR" sz="3200" dirty="0" smtClean="0">
                <a:solidFill>
                  <a:schemeClr val="tx1"/>
                </a:solidFill>
              </a:rPr>
              <a:t>Esta reacción (</a:t>
            </a:r>
            <a:r>
              <a:rPr lang="es-AR" sz="3200" dirty="0" err="1" smtClean="0">
                <a:solidFill>
                  <a:schemeClr val="tx1"/>
                </a:solidFill>
              </a:rPr>
              <a:t>carboxilación</a:t>
            </a:r>
            <a:r>
              <a:rPr lang="es-AR" sz="3200" dirty="0" smtClean="0">
                <a:solidFill>
                  <a:schemeClr val="tx1"/>
                </a:solidFill>
              </a:rPr>
              <a:t>) es catalizada por la enzima RUBISCO</a:t>
            </a:r>
          </a:p>
          <a:p>
            <a:pPr algn="ctr"/>
            <a:endParaRPr lang="es-A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5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2621</TotalTime>
  <Words>1822</Words>
  <Application>Microsoft Office PowerPoint</Application>
  <PresentationFormat>Presentación en pantalla (4:3)</PresentationFormat>
  <Paragraphs>180</Paragraphs>
  <Slides>57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Equidad</vt:lpstr>
      <vt:lpstr>Economía del Carbono. Fotosíntesis Fase bioquímica</vt:lpstr>
      <vt:lpstr>Las plantas aprovechan la luz del sol para sintetizar compuestos orgánicos, los que luego son utilizados por los organismos heterótrofos</vt:lpstr>
      <vt:lpstr>Diapositiva 3</vt:lpstr>
      <vt:lpstr>Diapositiva 4</vt:lpstr>
      <vt:lpstr>Diapositiva 5</vt:lpstr>
      <vt:lpstr>Diapositiva 6</vt:lpstr>
      <vt:lpstr>Diapositiva 7</vt:lpstr>
      <vt:lpstr>Diapositiva 8</vt:lpstr>
      <vt:lpstr>RUBISCO: Ribulosa bifosfato carboxilasa/oxigenasa</vt:lpstr>
      <vt:lpstr>Rubisco</vt:lpstr>
      <vt:lpstr>Diapositiva 11</vt:lpstr>
      <vt:lpstr>Diapositiva 12</vt:lpstr>
      <vt:lpstr>Diapositiva 13</vt:lpstr>
      <vt:lpstr>Diapositiva 14</vt:lpstr>
      <vt:lpstr>Hidratos de carbono</vt:lpstr>
      <vt:lpstr>Diapositiva 16</vt:lpstr>
      <vt:lpstr>Resumen fotosíntesis C 3 </vt:lpstr>
      <vt:lpstr>Diapositiva 18</vt:lpstr>
      <vt:lpstr>Fotosíntesis C 4</vt:lpstr>
      <vt:lpstr>Diapositiva 20</vt:lpstr>
      <vt:lpstr>Diapositiva 21</vt:lpstr>
      <vt:lpstr>Ciclo fotosintético C4</vt:lpstr>
      <vt:lpstr>Ciclo fotosintético C4</vt:lpstr>
      <vt:lpstr>Ciclo fotosintético C4</vt:lpstr>
      <vt:lpstr>Ciclo fotosintético C4</vt:lpstr>
      <vt:lpstr>Ciclo fotosintético C4</vt:lpstr>
      <vt:lpstr>Diapositiva 27</vt:lpstr>
      <vt:lpstr>Metabolismo CAM</vt:lpstr>
      <vt:lpstr>Metabolismo CAM</vt:lpstr>
      <vt:lpstr>Diapositiva 30</vt:lpstr>
      <vt:lpstr>Diapositiva 31</vt:lpstr>
      <vt:lpstr>Diapositiva 32</vt:lpstr>
      <vt:lpstr>Diapositiva 33</vt:lpstr>
      <vt:lpstr>Cuadro comparativo de los diferentes vías de asimilación de carbono</vt:lpstr>
      <vt:lpstr>Fotorrespiración</vt:lpstr>
      <vt:lpstr>Como mencionamos antes la enzima Rubisco puede utilizar CO2 u O2 como sustratos</vt:lpstr>
      <vt:lpstr>Diapositiva 37</vt:lpstr>
      <vt:lpstr>Diapositiva 38</vt:lpstr>
      <vt:lpstr>Diapositiva 39</vt:lpstr>
      <vt:lpstr>Diapositiva 40</vt:lpstr>
      <vt:lpstr> </vt:lpstr>
      <vt:lpstr> </vt:lpstr>
      <vt:lpstr> </vt:lpstr>
      <vt:lpstr>Diapositiva 44</vt:lpstr>
      <vt:lpstr>La competencia entre carboxilación y oxigenación disminuye la eficiencia de la fotosíntesis</vt:lpstr>
      <vt:lpstr>Respiración</vt:lpstr>
      <vt:lpstr>Diapositiva 47</vt:lpstr>
      <vt:lpstr>Diapositiva 48</vt:lpstr>
      <vt:lpstr>Diapositiva 49</vt:lpstr>
      <vt:lpstr>Estructura de la mitocondria</vt:lpstr>
      <vt:lpstr>Diapositiva 51</vt:lpstr>
      <vt:lpstr>Transporte de electrones mitocondrial y síntesis de ATP</vt:lpstr>
      <vt:lpstr>Fosforilación oxidativa</vt:lpstr>
      <vt:lpstr>Diapositiva 54</vt:lpstr>
      <vt:lpstr>Diapositiva 55</vt:lpstr>
      <vt:lpstr>Diapositiva 56</vt:lpstr>
      <vt:lpstr>Diapositiva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del Carbono. Fotosíntesis Fase bioquímica</dc:title>
  <dc:creator>MARCELA</dc:creator>
  <cp:lastModifiedBy>Marcela Simontacchi</cp:lastModifiedBy>
  <cp:revision>90</cp:revision>
  <dcterms:created xsi:type="dcterms:W3CDTF">2012-04-14T12:37:13Z</dcterms:created>
  <dcterms:modified xsi:type="dcterms:W3CDTF">2020-04-03T19:53:43Z</dcterms:modified>
</cp:coreProperties>
</file>