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7" r:id="rId3"/>
    <p:sldId id="279" r:id="rId4"/>
    <p:sldId id="285" r:id="rId5"/>
    <p:sldId id="294" r:id="rId6"/>
    <p:sldId id="296" r:id="rId7"/>
    <p:sldId id="297" r:id="rId8"/>
    <p:sldId id="298" r:id="rId9"/>
    <p:sldId id="299" r:id="rId10"/>
    <p:sldId id="303" r:id="rId11"/>
    <p:sldId id="289" r:id="rId12"/>
    <p:sldId id="290" r:id="rId13"/>
    <p:sldId id="291" r:id="rId14"/>
    <p:sldId id="29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86" r:id="rId27"/>
    <p:sldId id="257" r:id="rId28"/>
    <p:sldId id="258" r:id="rId29"/>
    <p:sldId id="259" r:id="rId30"/>
    <p:sldId id="260" r:id="rId31"/>
    <p:sldId id="262" r:id="rId32"/>
    <p:sldId id="263" r:id="rId33"/>
    <p:sldId id="261" r:id="rId34"/>
    <p:sldId id="264" r:id="rId35"/>
    <p:sldId id="265" r:id="rId36"/>
    <p:sldId id="266" r:id="rId37"/>
    <p:sldId id="267" r:id="rId38"/>
    <p:sldId id="295" r:id="rId39"/>
    <p:sldId id="315" r:id="rId40"/>
    <p:sldId id="316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721015-2496-49C7-AB65-F7D9622B02E6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C8BD3A-83CF-4C3B-A7EA-E841B6FA18C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A52E6A-B971-4BD5-98D9-63E25AC0BA9C}" type="slidenum">
              <a:rPr lang="es-AR" altLang="es-AR" smtClean="0"/>
              <a:pPr/>
              <a:t>21</a:t>
            </a:fld>
            <a:endParaRPr lang="es-AR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ACF6713-7892-4707-B124-9E1764BAE26C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6BF092-A1B2-4443-92D8-C6BD5724AAB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0CD5-0624-4540-BD1F-223972D018ED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FE74-3EAB-46E2-9437-7B40940BD13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A0EB-4F3A-42C6-BE49-58624CFBB250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020D-32F2-47C1-964F-BFB73B7A00E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075B-476A-4ACF-B8BB-AF0A60F73550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4BD2-470E-42D1-A6FC-32926292FCE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A225-585D-4838-A61B-3BCB8C7C998B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ACB0-84A3-45C4-87DB-62B7B81DB04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B50C-9614-4A9E-9F7D-1D95B5C137FB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0A7D-124D-4281-BBD3-70BA836E448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FF26-7766-443E-BF20-DB395B32550A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E89F208-D18F-43E4-AC4B-FE994743F3B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BAF3-3152-4B46-8EBF-9390389FDB85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6A3A-DA3E-4550-9780-0899DB54D0C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39FD-6A9A-4F0D-A235-0BAF34248C6A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BC2B-D22A-4F10-901A-E7C23046DD6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C1180AE-7662-474B-98F4-481EEE03A24C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65E24B0-C7BE-4077-9169-42DF7F32257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4A1C7C3-70C2-474B-9662-4F16154C8CD2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4917BC8-835B-47ED-8EE9-84071945A36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n-US" altLang="es-AR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934D743-C20F-4739-BB08-D10DF6397ADE}" type="datetimeFigureOut">
              <a:rPr lang="es-AR"/>
              <a:pPr>
                <a:defRPr/>
              </a:pPr>
              <a:t>25/05/2020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6AAFBBF-2654-4629-BC4E-3E485D79E03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62" r:id="rId8"/>
    <p:sldLayoutId id="2147483763" r:id="rId9"/>
    <p:sldLayoutId id="2147483754" r:id="rId10"/>
    <p:sldLayoutId id="214748375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581406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SUELOS HIDROMÓRFICOS</a:t>
            </a:r>
            <a:b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</a:br>
            <a: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</a:br>
            <a: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es-AR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</a:br>
            <a:r>
              <a:rPr lang="es-AR" sz="40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CÁLCULO </a:t>
            </a:r>
            <a:r>
              <a:rPr lang="es-AR" sz="40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DE </a:t>
            </a:r>
            <a:r>
              <a:rPr lang="es-AR" sz="4000" b="1" dirty="0" smtClean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BADEN BORDEADO</a:t>
            </a:r>
            <a:endParaRPr lang="es-AR" sz="4000" b="1" dirty="0">
              <a:solidFill>
                <a:srgbClr val="FFFFFF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23813"/>
            <a:ext cx="751522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2214563" cy="1500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4487863" y="2924175"/>
            <a:ext cx="357187" cy="357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6463"/>
            <a:ext cx="91440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7 CuadroTexto"/>
          <p:cNvSpPr txBox="1">
            <a:spLocks noChangeArrowheads="1"/>
          </p:cNvSpPr>
          <p:nvPr/>
        </p:nvSpPr>
        <p:spPr bwMode="auto">
          <a:xfrm>
            <a:off x="2428875" y="0"/>
            <a:ext cx="557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altLang="es-AR" sz="3600" b="1">
                <a:latin typeface="Comic Sans MS" pitchFamily="66" charset="0"/>
              </a:rPr>
              <a:t>SERIE  UDAONDO</a:t>
            </a:r>
          </a:p>
          <a:p>
            <a:pPr algn="ctr"/>
            <a:r>
              <a:rPr lang="es-AR" altLang="es-AR" b="1">
                <a:latin typeface="Comic Sans MS" pitchFamily="66" charset="0"/>
              </a:rPr>
              <a:t>Hapludol taptho árgico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7715250" y="1428750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428750" y="1714500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715250" y="2214563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428750" y="2500313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000250" y="3214688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286000" y="3500438"/>
            <a:ext cx="4429125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43188" y="4214813"/>
            <a:ext cx="6429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500188" y="4714875"/>
            <a:ext cx="56435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643188" y="5715000"/>
            <a:ext cx="56435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929563" y="5214938"/>
            <a:ext cx="6429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750" y="6429375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1500188" y="6643688"/>
            <a:ext cx="3857625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0"/>
            <a:ext cx="5857875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4 Rectángulo"/>
          <p:cNvSpPr>
            <a:spLocks noChangeArrowheads="1"/>
          </p:cNvSpPr>
          <p:nvPr/>
        </p:nvSpPr>
        <p:spPr bwMode="auto">
          <a:xfrm>
            <a:off x="0" y="0"/>
            <a:ext cx="3214688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Hapludol tapto árgico, </a:t>
            </a:r>
            <a:r>
              <a:rPr lang="es-AR" altLang="es-AR">
                <a:solidFill>
                  <a:schemeClr val="bg1"/>
                </a:solidFill>
                <a:latin typeface="Century Gothic" pitchFamily="34" charset="0"/>
              </a:rPr>
              <a:t>pendiente de 0,5-1 %</a:t>
            </a:r>
          </a:p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Capacidad de uso: III w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14750" y="5857875"/>
            <a:ext cx="5072063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678238" y="3633788"/>
            <a:ext cx="5072062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527050"/>
            <a:ext cx="888365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6 Rectángulo"/>
          <p:cNvSpPr>
            <a:spLocks noChangeArrowheads="1"/>
          </p:cNvSpPr>
          <p:nvPr/>
        </p:nvSpPr>
        <p:spPr bwMode="auto">
          <a:xfrm>
            <a:off x="3106738" y="3244850"/>
            <a:ext cx="293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b="1">
                <a:latin typeface="Century Gothic" pitchFamily="34" charset="0"/>
              </a:rPr>
              <a:t>Capacidad de uso: III w </a:t>
            </a:r>
            <a:endParaRPr lang="es-AR" altLang="es-AR">
              <a:latin typeface="Century Gothic" pitchFamily="34" charset="0"/>
            </a:endParaRPr>
          </a:p>
        </p:txBody>
      </p:sp>
      <p:sp>
        <p:nvSpPr>
          <p:cNvPr id="19460" name="7 CuadroTexto"/>
          <p:cNvSpPr txBox="1">
            <a:spLocks noChangeArrowheads="1"/>
          </p:cNvSpPr>
          <p:nvPr/>
        </p:nvSpPr>
        <p:spPr bwMode="auto">
          <a:xfrm>
            <a:off x="2428875" y="0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sz="3600" b="1">
                <a:latin typeface="Century Gothic" pitchFamily="34" charset="0"/>
              </a:rPr>
              <a:t>SERIE  LOS MOCHOS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357438" y="2000250"/>
            <a:ext cx="10001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072313" y="2286000"/>
            <a:ext cx="6429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786063" y="3000375"/>
            <a:ext cx="6429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786188" y="3000375"/>
            <a:ext cx="6429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643688" y="3214688"/>
            <a:ext cx="17859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857375" y="3929063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643813" y="3786188"/>
            <a:ext cx="64293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286625" y="4500563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286625" y="5000625"/>
            <a:ext cx="6429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286500" y="5500688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429500" y="6215063"/>
            <a:ext cx="64293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428625" y="357188"/>
            <a:ext cx="185737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325" y="0"/>
            <a:ext cx="628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4 Rectángulo"/>
          <p:cNvSpPr>
            <a:spLocks noChangeArrowheads="1"/>
          </p:cNvSpPr>
          <p:nvPr/>
        </p:nvSpPr>
        <p:spPr bwMode="auto">
          <a:xfrm>
            <a:off x="0" y="142875"/>
            <a:ext cx="278447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entury Gothic" pitchFamily="34" charset="0"/>
              </a:rPr>
              <a:t>pendiente de 0-0,5 %. </a:t>
            </a:r>
          </a:p>
        </p:txBody>
      </p:sp>
      <p:sp>
        <p:nvSpPr>
          <p:cNvPr id="20484" name="5 Rectángulo"/>
          <p:cNvSpPr>
            <a:spLocks noChangeArrowheads="1"/>
          </p:cNvSpPr>
          <p:nvPr/>
        </p:nvSpPr>
        <p:spPr bwMode="auto">
          <a:xfrm>
            <a:off x="0" y="571500"/>
            <a:ext cx="306387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Capacidad de uso: VI ws </a:t>
            </a:r>
            <a:endParaRPr lang="es-AR" altLang="es-A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00375" y="3786188"/>
            <a:ext cx="578643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000375" y="6000750"/>
            <a:ext cx="5786438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s-AR" b="1" dirty="0" smtClean="0">
                <a:solidFill>
                  <a:srgbClr val="FFFFFF"/>
                </a:solidFill>
                <a:effectLst/>
                <a:latin typeface="Comic Sans MS" pitchFamily="66" charset="0"/>
              </a:rPr>
              <a:t>SERIE GOWLAND</a:t>
            </a:r>
            <a:br>
              <a:rPr lang="es-AR" b="1" dirty="0" smtClean="0">
                <a:solidFill>
                  <a:srgbClr val="FFFFFF"/>
                </a:solidFill>
                <a:effectLst/>
                <a:latin typeface="Comic Sans MS" pitchFamily="66" charset="0"/>
              </a:rPr>
            </a:br>
            <a:r>
              <a:rPr lang="es-AR" sz="3600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Natracualf</a:t>
            </a:r>
            <a:r>
              <a:rPr lang="es-AR" sz="36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típico (VII </a:t>
            </a:r>
            <a:r>
              <a:rPr lang="es-AR" sz="3600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ws</a:t>
            </a:r>
            <a:r>
              <a:rPr lang="es-AR" sz="36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)</a:t>
            </a:r>
            <a:endParaRPr lang="es-AR" sz="36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46188"/>
            <a:ext cx="86582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2411413" y="1557338"/>
            <a:ext cx="1368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7019925" y="2060575"/>
            <a:ext cx="1368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771775" y="2636838"/>
            <a:ext cx="1368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704138" y="31416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11188" y="3429000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427538" y="4221163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68325" y="46529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95288" y="57324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372225" y="6597650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624263" y="6813550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500063"/>
            <a:ext cx="8858250" cy="5857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42875" y="5805488"/>
            <a:ext cx="82454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 eaLnBrk="1" hangingPunct="1">
              <a:defRPr/>
            </a:pPr>
            <a:r>
              <a:rPr lang="es-AR" b="1" dirty="0" smtClean="0">
                <a:solidFill>
                  <a:schemeClr val="tx1"/>
                </a:solidFill>
                <a:latin typeface="Comic Sans MS" pitchFamily="66" charset="0"/>
              </a:rPr>
              <a:t>SERIE LOS MOCHOS (</a:t>
            </a:r>
            <a:r>
              <a:rPr lang="es-AR" b="1" dirty="0" err="1" smtClean="0">
                <a:solidFill>
                  <a:schemeClr val="tx1"/>
                </a:solidFill>
                <a:latin typeface="Comic Sans MS" pitchFamily="66" charset="0"/>
              </a:rPr>
              <a:t>VIws</a:t>
            </a:r>
            <a:r>
              <a:rPr lang="es-AR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s-A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693863"/>
            <a:ext cx="711517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6443663" y="2276475"/>
            <a:ext cx="804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6443663" y="3357563"/>
            <a:ext cx="804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276600" y="31416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335713" y="4581525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640388" y="5589588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331913" y="6453188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882650"/>
            <a:ext cx="9144000" cy="527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HORIZONTE:		A1	IIB21T	IIB22	IIIB3CAX	CCA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PROFUND.(CM):	3-10	12-23	42-54	75-95	150-175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MAT.ORG. (%):	2.79	1.67	0.39	0.20	0.25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CAR.TOTAL(%):	1.62	0.97	0.23	0.12	0.15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NITROGENO(%):	0.162	0.108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RELACION C/N:	10	9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FOSFORO (PPM):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ARCILLA  (%):	27.4	51.7	30.2	24.6	26.7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2-20 (%):	19.8	12.7	26.5	24.6	23.0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2-50(%):	46.9	35.3	50.4	47.2	49.7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50-75(%):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75-100 %:	24.3	12.3	18.2	22.7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50-100 %:	24.3	12.3	18.2	26.6	22.7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AF 100-250 %:	1.4	0.7	1.2	1.6	0.9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 250-500 %: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AG 500-1000%: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AMG 1-2MM  %: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CALCAREO (%):	0.0	VEST	VEST	0.0	O.O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EQ.HUMED.(%): 	42.6	75.8	40.5	33.9	32.4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RES.PAS.OHMS: 	1401	794 	747	1401	1961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CONDMMHOS/CM:				2.14	1.94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PASTA:		7.1	8.2	8.2	7.7	7.5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H2O 1:2,5:		8.1	9.2	9.1	8.6	8.5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CLK 1:2,5:		6.5	7.3	7.1	6.7	6.5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  MEQ/100G:	7.4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MG  MEQ/100G:	5.8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MEQ/100G:	5.2	15.0	16.6	9.9	8.8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   MEQ/100G:		3.4	4.8	4.6	3.4	3.3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   MEQ/100G: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(% DE T):		26	45	59	49	45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SUMA BASES:		21.8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CIC MEQ/100G:	20.0	33.4	28.1	20.1	19.2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SAT.BASES %:		100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algn="just"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  <a:tab pos="4810125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					</a:t>
            </a:r>
            <a:endParaRPr lang="es-ES" altLang="es-AR">
              <a:latin typeface="Century Gothic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300663"/>
            <a:ext cx="82454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3789363"/>
            <a:ext cx="8245475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 fontScale="90000"/>
          </a:bodyPr>
          <a:lstStyle/>
          <a:p>
            <a:pPr indent="0" algn="ctr" eaLnBrk="1" hangingPunct="1">
              <a:defRPr/>
            </a:pP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SERIE MONTE</a:t>
            </a:r>
            <a:b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Hapludol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taptho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nátrico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(</a:t>
            </a: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IVws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)</a:t>
            </a:r>
            <a:endParaRPr lang="es-AR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285875"/>
            <a:ext cx="73945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4859338" y="2997200"/>
            <a:ext cx="804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331913" y="3284538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056063" y="42211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826250" y="4221163"/>
            <a:ext cx="804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826250" y="5534025"/>
            <a:ext cx="804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490913" y="5661025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126038" y="5661025"/>
            <a:ext cx="804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135188" y="674211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787504"/>
            <a:ext cx="3240360" cy="35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328" y="571480"/>
            <a:ext cx="3384376" cy="37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85720" y="4302114"/>
            <a:ext cx="4143404" cy="15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Prevalece </a:t>
            </a:r>
            <a:r>
              <a:rPr lang="es-AR" sz="1600" kern="0" dirty="0" smtClean="0"/>
              <a:t>Inundación (rápida).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Divisoria de Aguas Definida  ( Cuenca )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Red de Drenaje Definida.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Pendiente pronunciada.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Escurrimiento rápido ( 40 a 60%)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Energía </a:t>
            </a:r>
            <a:r>
              <a:rPr lang="es-AR" sz="1600" kern="0" dirty="0" err="1" smtClean="0"/>
              <a:t>morfogénetica</a:t>
            </a:r>
            <a:r>
              <a:rPr lang="es-AR" sz="1600" kern="0" dirty="0" smtClean="0"/>
              <a:t> alta.</a:t>
            </a:r>
          </a:p>
          <a:p>
            <a:pPr marL="0" indent="0">
              <a:buFont typeface="Wingdings" pitchFamily="2" charset="2"/>
              <a:buNone/>
            </a:pPr>
            <a:endParaRPr lang="es-AR" sz="1400" kern="0" dirty="0" smtClean="0"/>
          </a:p>
          <a:p>
            <a:pPr marL="0" indent="0">
              <a:buFont typeface="Wingdings" pitchFamily="2" charset="2"/>
              <a:buNone/>
            </a:pPr>
            <a:endParaRPr lang="es-AR" sz="1400" kern="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875976" y="4283858"/>
            <a:ext cx="4268024" cy="14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Prevalece </a:t>
            </a:r>
            <a:r>
              <a:rPr lang="es-AR" sz="1600" kern="0" dirty="0" smtClean="0"/>
              <a:t>Anegamiento (prolongado).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Divisoria de Agua Difusa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Red de drenaje poco definida o </a:t>
            </a:r>
            <a:r>
              <a:rPr lang="es-AR" sz="1600" kern="0" dirty="0" err="1" smtClean="0"/>
              <a:t>arreica</a:t>
            </a:r>
            <a:r>
              <a:rPr lang="es-AR" sz="1600" kern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Pendiente escasa o nula.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Sin </a:t>
            </a:r>
            <a:r>
              <a:rPr lang="es-AR" sz="1600" kern="0" dirty="0" smtClean="0"/>
              <a:t>Escurrimiento </a:t>
            </a:r>
            <a:r>
              <a:rPr lang="es-AR" sz="1600" kern="0" dirty="0" smtClean="0"/>
              <a:t>o lento ( 10%)</a:t>
            </a:r>
          </a:p>
          <a:p>
            <a:pPr marL="0" indent="0">
              <a:buFont typeface="Wingdings" pitchFamily="2" charset="2"/>
              <a:buNone/>
            </a:pPr>
            <a:r>
              <a:rPr lang="es-AR" sz="1600" kern="0" dirty="0" smtClean="0"/>
              <a:t>Energía </a:t>
            </a:r>
            <a:r>
              <a:rPr lang="es-AR" sz="1600" kern="0" dirty="0" err="1" smtClean="0"/>
              <a:t>morfogenética</a:t>
            </a:r>
            <a:r>
              <a:rPr lang="es-AR" sz="1600" kern="0" dirty="0" smtClean="0"/>
              <a:t> baja</a:t>
            </a:r>
            <a:endParaRPr lang="es-AR" sz="1600" kern="0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2142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kern="0" dirty="0" smtClean="0"/>
              <a:t>SISTEMA HIDROLOGICO TIPICO</a:t>
            </a:r>
          </a:p>
          <a:p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6314" y="139463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kern="0" dirty="0" smtClean="0"/>
              <a:t>SISTEMA </a:t>
            </a:r>
            <a:r>
              <a:rPr lang="es-AR" kern="0" dirty="0" smtClean="0"/>
              <a:t>HIDROLOGICO NO </a:t>
            </a:r>
            <a:r>
              <a:rPr lang="es-AR" kern="0" dirty="0" smtClean="0"/>
              <a:t>TIPICO</a:t>
            </a:r>
          </a:p>
          <a:p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4714876" y="0"/>
            <a:ext cx="4429124" cy="6500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925513"/>
            <a:ext cx="9144000" cy="512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HORIZONTE:		A1	AC	IIB21T	IIB22T	IIB3 	IIC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PROFUND.(CM):	5-15	19-35	42-60	65-75	90-100	+100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MAT.ORG. (%):		5.03	0.82	0.53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CAR.TOTAL(%):		2.92	0.48	0.31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NITROGENO(%):	0.247	0.059	0.048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RELACION C/N:		12	8	7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FOSFORO (PPM):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ARCILLA  (%):		25.8	21.9	42.7	27.3	20.5	19.4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2-20 (%):		23.9	21.2	13.9	20.7	14.6	15.8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2-50(%):		45.6	44.6	34.6	41.9	38.7	40.2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50-75(%):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75-100 %:		27.2	32.2	21.5	27.5	38.5	38.2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50-100 %: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AF 100-250 %: 		1.4	1.3	1.2	1.8	2.3	2.2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 250-500 %: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AG 500-1000%: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AMG 1-2MM  %: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CALCAREO (%):		VEST	1.5		VEST         VEST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EQ.HUMED.(%): 	28.4	19.6	44.1	32.9	21.3	21.3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RES.PAS.OHMS:	3764	9012	1537	848	1325        1670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CONDMMHOS/CM:			3.65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PASTA:		5.6	6.8	7.2	8.1	8.5	8.4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H2O 1:2,5:		5.8	7.5	8.4	9.2	9.5	9.6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CLK 1:2,5: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  MEQ/100G:10.2	5.5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MG  MEQ/100G:1.7	3.4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MEQ/100G:0.4 	1.1	7,5	10.1		6.7	5.1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   MEQ/100G:	2.0	1.0	2.5	2.3		1.7	1.6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   MEQ/100G:	7.6	3.1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(% DE T):	2.2	10.0	24.2	36.0		38.0	31.5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SUMA BASES.:	14.3	11.0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CIC MEQ/100G:17.7	10.9	30.8	28.0		17.5	16.0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603375" algn="l"/>
                <a:tab pos="2405063" algn="l"/>
                <a:tab pos="3206750" algn="l"/>
                <a:tab pos="4008438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SAT.BASES %:	81	100						</a:t>
            </a:r>
            <a:endParaRPr lang="es-ES" altLang="es-AR">
              <a:latin typeface="Century Gothic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3860800"/>
            <a:ext cx="8931275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5300663"/>
            <a:ext cx="82454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SERIE ZAPIOLA</a:t>
            </a:r>
            <a:b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Natracualf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típico (</a:t>
            </a:r>
            <a:r>
              <a:rPr lang="es-AR" b="1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VIIws</a:t>
            </a:r>
            <a:r>
              <a:rPr lang="es-AR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)</a:t>
            </a:r>
            <a:endParaRPr lang="es-AR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7569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57688"/>
            <a:ext cx="766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>
            <a:off x="7164388" y="3141663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331913" y="4581525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203575" y="5500688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801938" y="6165850"/>
            <a:ext cx="803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882650"/>
            <a:ext cx="9144000" cy="5395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latin typeface="Calibri" pitchFamily="34" charset="0"/>
                <a:ea typeface="Times New Roman" pitchFamily="18" charset="0"/>
                <a:cs typeface="Calibri" pitchFamily="34" charset="0"/>
              </a:rPr>
              <a:t>HORIZONTE:		      A1		B21T		B22tCa		B3Ca		C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PROFUND.(CM):	0-16	16-38	38-73		73-107		107-+ 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MAT.ORG. (%): 	3.08	0.96	0.68	0.25		0.12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CAR.TOTAL(%):	1.79	0.56	0.40	0.15		0.07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NITROGENO(%): 	0.173	0.061	0.043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RELACION C/N:		10	9	9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FOSFORO (PPM):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ARCILLA  (%):		20.1	46.4	33.2		32.1		19.6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2-20 (%):		24.7	21.1	25.8		20.4		23.2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LIMO 2-50(%):		59.7	40.6	51.3		47.3		65.7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50-75(%):	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75-100 %:	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AMF 50-100 %:		18.8	11.2	14.1		19.3		13.9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AF 100-250 %:		1.4	1.0	0.7		1.3		0.8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 250-500 %: 	0.0	0.0	0.0		0.0		0.0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AG 500-1000%:		0.0	0.0	0.0		0.0		0.0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AMG 1-2MM  %:	0.0	0.0	0.0		0.0		0.0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CALCAREO (%):		0.0	0.8	0.7		0.0		0.0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EQ.HUMED.(%):	24.3	77.6	41.2		33.8		23.6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s-E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RES.PAS.OHMS:	1474	416	574		761		1763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CONDMMHOS/CM:	1.47	1.82	1.34		0.57		0.47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PASTA:		7.9	8.9	8.7		8.6		8.8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H2O 1:2,5:		8.4	9.8	9.8		9.8		9.5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 CLK 1:2,5:		6.8	7.6	7.6		7.1		7.0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  MEQ/100G:	7.7				5.9		5.2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MG  MEQ/100G:	4.5 				7.1		7.0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MEQ/100G:	4.9	19.5	16.5		10.6		7.1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   MEQ/100G:		1.8	5.4	4.9		3.7		3.1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   MEQ/100G:	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  (% DE T):		30	48	43		41.5		31.8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SUMA BASES .:		18.9		27.3		22.4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pt-BR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CIC MEQ/100G:	16.4	40.7	38.3		25.4		21.6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r>
              <a:rPr lang="en-US" altLang="es-AR" sz="1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SAT.BASES %.:									</a:t>
            </a:r>
            <a:endParaRPr lang="es-AR" altLang="es-AR" sz="800"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801688" algn="l"/>
                <a:tab pos="1549400" algn="l"/>
                <a:tab pos="2405063" algn="l"/>
                <a:tab pos="3206750" algn="l"/>
              </a:tabLst>
            </a:pPr>
            <a:endParaRPr lang="es-AR" altLang="es-AR">
              <a:latin typeface="Century Gothic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75" y="3860800"/>
            <a:ext cx="8245475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52400" y="5453063"/>
            <a:ext cx="82454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104775"/>
            <a:ext cx="59674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5072063"/>
          <a:ext cx="9144000" cy="16623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Símbolo UC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1 (%)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2 (%)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3 (%)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Ud13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Udaondo (50)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Monte (30)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Tuyutí (20)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LM9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Los Mochos (50)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Monte (40)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San Luis Beltrán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Gw</a:t>
                      </a:r>
                      <a:endParaRPr lang="es-A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Gowland (40)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latin typeface="Calibri"/>
                          <a:ea typeface="Times New Roman"/>
                          <a:cs typeface="Times New Roman"/>
                        </a:rPr>
                        <a:t>Zapiola (35)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Calibri"/>
                          <a:ea typeface="Times New Roman"/>
                          <a:cs typeface="Times New Roman"/>
                        </a:rPr>
                        <a:t>Navarro (25)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26" name="4 Rectángulo"/>
          <p:cNvSpPr>
            <a:spLocks noChangeArrowheads="1"/>
          </p:cNvSpPr>
          <p:nvPr/>
        </p:nvSpPr>
        <p:spPr bwMode="auto">
          <a:xfrm>
            <a:off x="5130800" y="1004888"/>
            <a:ext cx="3995738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Hapludol tapto árgico IIIw 50%</a:t>
            </a:r>
          </a:p>
          <a:p>
            <a:r>
              <a:rPr lang="es-AR" altLang="es-ES" b="1">
                <a:solidFill>
                  <a:schemeClr val="bg1"/>
                </a:solidFill>
                <a:latin typeface="Comic Sans MS" pitchFamily="66" charset="0"/>
              </a:rPr>
              <a:t>Hapludol taptho nátrico IVws30%</a:t>
            </a:r>
            <a:endParaRPr lang="es-AR" altLang="es-AR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" name="2 Conector recto de flecha"/>
          <p:cNvCxnSpPr>
            <a:stCxn id="29726" idx="1"/>
          </p:cNvCxnSpPr>
          <p:nvPr/>
        </p:nvCxnSpPr>
        <p:spPr>
          <a:xfrm flipH="1">
            <a:off x="3690938" y="1328738"/>
            <a:ext cx="1439862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8" name="4 Rectángulo"/>
          <p:cNvSpPr>
            <a:spLocks noChangeArrowheads="1"/>
          </p:cNvSpPr>
          <p:nvPr/>
        </p:nvSpPr>
        <p:spPr bwMode="auto">
          <a:xfrm>
            <a:off x="4932363" y="104775"/>
            <a:ext cx="399573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solidFill>
                  <a:schemeClr val="bg1"/>
                </a:solidFill>
                <a:latin typeface="Comic Sans MS" pitchFamily="66" charset="0"/>
              </a:rPr>
              <a:t>Natracualf típico VIIws 75%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3548063" y="293688"/>
            <a:ext cx="13843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0" name="4 Rectángulo"/>
          <p:cNvSpPr>
            <a:spLocks noChangeArrowheads="1"/>
          </p:cNvSpPr>
          <p:nvPr/>
        </p:nvSpPr>
        <p:spPr bwMode="auto">
          <a:xfrm>
            <a:off x="4932363" y="2230438"/>
            <a:ext cx="4211637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solidFill>
                  <a:schemeClr val="bg1"/>
                </a:solidFill>
                <a:latin typeface="Comic Sans MS" pitchFamily="66" charset="0"/>
              </a:rPr>
              <a:t>Natracualf típico VIws 50%</a:t>
            </a:r>
          </a:p>
          <a:p>
            <a:r>
              <a:rPr lang="es-AR" altLang="es-ES" b="1">
                <a:solidFill>
                  <a:schemeClr val="bg1"/>
                </a:solidFill>
                <a:latin typeface="Comic Sans MS" pitchFamily="66" charset="0"/>
              </a:rPr>
              <a:t>Hapludol taptho nátrico VIIws40%</a:t>
            </a:r>
            <a:endParaRPr lang="es-AR" altLang="es-AR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3276600" y="2552700"/>
            <a:ext cx="1655763" cy="4683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800100"/>
            <a:ext cx="5781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2214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4500563" y="3000375"/>
            <a:ext cx="285750" cy="357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03525">
            <a:off x="1706563" y="936625"/>
            <a:ext cx="557053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0" y="0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sz="3600" b="1">
                <a:latin typeface="Comic Sans MS" pitchFamily="66" charset="0"/>
              </a:rPr>
              <a:t>OBRA REALIZADA</a:t>
            </a:r>
          </a:p>
        </p:txBody>
      </p:sp>
      <p:sp>
        <p:nvSpPr>
          <p:cNvPr id="31748" name="3 CuadroTexto"/>
          <p:cNvSpPr txBox="1">
            <a:spLocks noChangeArrowheads="1"/>
          </p:cNvSpPr>
          <p:nvPr/>
        </p:nvSpPr>
        <p:spPr bwMode="auto">
          <a:xfrm>
            <a:off x="2000250" y="1214438"/>
            <a:ext cx="150018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sz="1400" b="1">
                <a:solidFill>
                  <a:schemeClr val="bg1"/>
                </a:solidFill>
                <a:latin typeface="Comic Sans MS" pitchFamily="66" charset="0"/>
              </a:rPr>
              <a:t>URIBELARREA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rot="16200000" flipH="1">
            <a:off x="3321844" y="1821657"/>
            <a:ext cx="1500187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0800000" flipV="1">
            <a:off x="4143375" y="3214688"/>
            <a:ext cx="490538" cy="438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7643813" y="357187"/>
            <a:ext cx="642938" cy="500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9 CuadroTexto"/>
          <p:cNvSpPr txBox="1">
            <a:spLocks noChangeArrowheads="1"/>
          </p:cNvSpPr>
          <p:nvPr/>
        </p:nvSpPr>
        <p:spPr bwMode="auto">
          <a:xfrm>
            <a:off x="6000750" y="0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latin typeface="Comic Sans MS" pitchFamily="66" charset="0"/>
              </a:rPr>
              <a:t>RUTA DE ENTRADA A LA ESCUELA</a:t>
            </a:r>
          </a:p>
        </p:txBody>
      </p:sp>
      <p:sp>
        <p:nvSpPr>
          <p:cNvPr id="31753" name="11 CuadroTexto"/>
          <p:cNvSpPr txBox="1">
            <a:spLocks noChangeArrowheads="1"/>
          </p:cNvSpPr>
          <p:nvPr/>
        </p:nvSpPr>
        <p:spPr bwMode="auto">
          <a:xfrm>
            <a:off x="2214563" y="50006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solidFill>
                  <a:schemeClr val="bg1"/>
                </a:solidFill>
                <a:latin typeface="Comic Sans MS" pitchFamily="66" charset="0"/>
              </a:rPr>
              <a:t>30m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4321175" y="1820863"/>
            <a:ext cx="357187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1679575" y="3178175"/>
            <a:ext cx="357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>
            <a:off x="1965325" y="2820988"/>
            <a:ext cx="357187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2608263" y="2320925"/>
            <a:ext cx="3571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2894013" y="2178050"/>
            <a:ext cx="3571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3179763" y="1963738"/>
            <a:ext cx="357187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6858000" y="3571875"/>
            <a:ext cx="287338" cy="2143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V="1">
            <a:off x="7143750" y="3571875"/>
            <a:ext cx="214313" cy="2143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>
            <a:off x="7143750" y="3357563"/>
            <a:ext cx="28733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 flipV="1">
            <a:off x="6786563" y="2857500"/>
            <a:ext cx="287337" cy="1428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6429375" y="2500313"/>
            <a:ext cx="215900" cy="2143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6823075" y="1606550"/>
            <a:ext cx="357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33 CuadroTexto"/>
          <p:cNvSpPr txBox="1">
            <a:spLocks noChangeArrowheads="1"/>
          </p:cNvSpPr>
          <p:nvPr/>
        </p:nvSpPr>
        <p:spPr bwMode="auto">
          <a:xfrm>
            <a:off x="7215188" y="1500188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latin typeface="Comic Sans MS" pitchFamily="66" charset="0"/>
              </a:rPr>
              <a:t>Sentido del drenaje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 rot="5400000" flipH="1" flipV="1">
            <a:off x="4652963" y="4419600"/>
            <a:ext cx="419100" cy="9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5400000" flipH="1" flipV="1">
            <a:off x="4259263" y="5313362"/>
            <a:ext cx="419100" cy="793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16200000" flipV="1">
            <a:off x="4214813" y="6215062"/>
            <a:ext cx="357188" cy="2143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10800000">
            <a:off x="3786188" y="5000625"/>
            <a:ext cx="500062" cy="714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5400000">
            <a:off x="5464969" y="964407"/>
            <a:ext cx="285750" cy="2143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5400000">
            <a:off x="5180013" y="677863"/>
            <a:ext cx="357187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5400000">
            <a:off x="4965700" y="534988"/>
            <a:ext cx="357187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5400000">
            <a:off x="4679950" y="749300"/>
            <a:ext cx="35718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760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z="4400" b="1" smtClean="0">
                <a:latin typeface="Comic Sans MS" pitchFamily="66" charset="0"/>
              </a:rPr>
              <a:t>¿ CÓMO DIMENSIONAMOS EL BADEN BORDEADO?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  <a:latin typeface="Comic Sans MS" pitchFamily="66" charset="0"/>
              </a:rPr>
              <a:t>DATOS</a:t>
            </a:r>
            <a:endParaRPr lang="es-A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s-AR" altLang="es-AR" b="1" smtClean="0">
                <a:latin typeface="Comic Sans MS" pitchFamily="66" charset="0"/>
              </a:rPr>
              <a:t>Q (caudal)= 2 m</a:t>
            </a:r>
            <a:r>
              <a:rPr lang="es-AR" altLang="es-AR" b="1" baseline="30000" smtClean="0">
                <a:latin typeface="Comic Sans MS" pitchFamily="66" charset="0"/>
              </a:rPr>
              <a:t>3</a:t>
            </a:r>
            <a:r>
              <a:rPr lang="es-AR" altLang="es-AR" b="1" smtClean="0">
                <a:latin typeface="Comic Sans MS" pitchFamily="66" charset="0"/>
              </a:rPr>
              <a:t>/s</a:t>
            </a:r>
          </a:p>
          <a:p>
            <a:pPr eaLnBrk="1" hangingPunct="1"/>
            <a:r>
              <a:rPr lang="es-AR" altLang="es-AR" b="1" smtClean="0">
                <a:latin typeface="Comic Sans MS" pitchFamily="66" charset="0"/>
              </a:rPr>
              <a:t>Pendiente= 0,5% = 0,005 m/m</a:t>
            </a:r>
          </a:p>
          <a:p>
            <a:pPr eaLnBrk="1" hangingPunct="1"/>
            <a:r>
              <a:rPr lang="es-AR" altLang="es-AR" b="1" smtClean="0">
                <a:latin typeface="Comic Sans MS" pitchFamily="66" charset="0"/>
              </a:rPr>
              <a:t>h= 0,5 m (pelo de agua)</a:t>
            </a:r>
          </a:p>
          <a:p>
            <a:pPr eaLnBrk="1" hangingPunct="1"/>
            <a:r>
              <a:rPr lang="es-AR" altLang="es-AR" b="1" smtClean="0">
                <a:latin typeface="Comic Sans MS" pitchFamily="66" charset="0"/>
              </a:rPr>
              <a:t>Talud</a:t>
            </a:r>
          </a:p>
          <a:p>
            <a:pPr eaLnBrk="1" hangingPunct="1"/>
            <a:endParaRPr lang="es-AR" altLang="es-AR" b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  <a:p>
            <a:pPr eaLnBrk="1" hangingPunct="1"/>
            <a:endParaRPr lang="es-AR" altLang="es-AR" b="1" smtClean="0">
              <a:latin typeface="Comic Sans MS" pitchFamily="66" charset="0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6000750" y="4286250"/>
            <a:ext cx="1500188" cy="107156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latin typeface="Comic Sans MS" pitchFamily="66" charset="0"/>
            </a:endParaRPr>
          </a:p>
        </p:txBody>
      </p:sp>
      <p:sp>
        <p:nvSpPr>
          <p:cNvPr id="5" name="4 Triángulo isósceles"/>
          <p:cNvSpPr/>
          <p:nvPr/>
        </p:nvSpPr>
        <p:spPr>
          <a:xfrm>
            <a:off x="2428875" y="4286250"/>
            <a:ext cx="1500188" cy="107156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latin typeface="Comic Sans MS" pitchFamily="66" charset="0"/>
            </a:endParaRPr>
          </a:p>
        </p:txBody>
      </p:sp>
      <p:cxnSp>
        <p:nvCxnSpPr>
          <p:cNvPr id="7" name="6 Conector recto"/>
          <p:cNvCxnSpPr>
            <a:endCxn id="4" idx="2"/>
          </p:cNvCxnSpPr>
          <p:nvPr/>
        </p:nvCxnSpPr>
        <p:spPr>
          <a:xfrm>
            <a:off x="4000500" y="5357813"/>
            <a:ext cx="2000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4" idx="0"/>
            <a:endCxn id="4" idx="3"/>
          </p:cNvCxnSpPr>
          <p:nvPr/>
        </p:nvCxnSpPr>
        <p:spPr>
          <a:xfrm rot="16200000" flipH="1">
            <a:off x="6215063" y="4822825"/>
            <a:ext cx="107156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4" idx="3"/>
            <a:endCxn id="4" idx="2"/>
          </p:cNvCxnSpPr>
          <p:nvPr/>
        </p:nvCxnSpPr>
        <p:spPr>
          <a:xfrm rot="5400000">
            <a:off x="6376194" y="4983957"/>
            <a:ext cx="1587" cy="749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13 CuadroTexto"/>
          <p:cNvSpPr txBox="1">
            <a:spLocks noChangeArrowheads="1"/>
          </p:cNvSpPr>
          <p:nvPr/>
        </p:nvSpPr>
        <p:spPr bwMode="auto">
          <a:xfrm>
            <a:off x="6858000" y="4643438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omic Sans MS" pitchFamily="66" charset="0"/>
              </a:rPr>
              <a:t>1 m</a:t>
            </a:r>
          </a:p>
        </p:txBody>
      </p:sp>
      <p:sp>
        <p:nvSpPr>
          <p:cNvPr id="33802" name="14 CuadroTexto"/>
          <p:cNvSpPr txBox="1">
            <a:spLocks noChangeArrowheads="1"/>
          </p:cNvSpPr>
          <p:nvPr/>
        </p:nvSpPr>
        <p:spPr bwMode="auto">
          <a:xfrm>
            <a:off x="5857875" y="5429250"/>
            <a:ext cx="85725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omic Sans MS" pitchFamily="66" charset="0"/>
              </a:rPr>
              <a:t>1 m</a:t>
            </a:r>
          </a:p>
        </p:txBody>
      </p:sp>
      <p:cxnSp>
        <p:nvCxnSpPr>
          <p:cNvPr id="17" name="16 Conector recto"/>
          <p:cNvCxnSpPr>
            <a:stCxn id="5" idx="5"/>
            <a:endCxn id="4" idx="1"/>
          </p:cNvCxnSpPr>
          <p:nvPr/>
        </p:nvCxnSpPr>
        <p:spPr>
          <a:xfrm>
            <a:off x="3554413" y="4822825"/>
            <a:ext cx="2820987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17 CuadroTexto"/>
          <p:cNvSpPr txBox="1">
            <a:spLocks noChangeArrowheads="1"/>
          </p:cNvSpPr>
          <p:nvPr/>
        </p:nvSpPr>
        <p:spPr bwMode="auto">
          <a:xfrm>
            <a:off x="5000625" y="4929188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omic Sans MS" pitchFamily="66" charset="0"/>
              </a:rPr>
              <a:t>0,5 m</a:t>
            </a:r>
          </a:p>
        </p:txBody>
      </p:sp>
      <p:cxnSp>
        <p:nvCxnSpPr>
          <p:cNvPr id="20" name="19 Conector recto"/>
          <p:cNvCxnSpPr/>
          <p:nvPr/>
        </p:nvCxnSpPr>
        <p:spPr>
          <a:xfrm rot="5400000">
            <a:off x="4465638" y="5108575"/>
            <a:ext cx="50006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  <a:latin typeface="Comic Sans MS" pitchFamily="66" charset="0"/>
              </a:rPr>
              <a:t>RESOLUCIÓN</a:t>
            </a:r>
            <a:endParaRPr lang="es-A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1571625" y="1857375"/>
            <a:ext cx="6929438" cy="83185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mtClean="0">
                <a:solidFill>
                  <a:schemeClr val="bg1"/>
                </a:solidFill>
                <a:latin typeface="Comic Sans MS" pitchFamily="66" charset="0"/>
              </a:rPr>
              <a:t>Q (CAUDAL) = AREA X VELOCIDAD</a:t>
            </a:r>
          </a:p>
        </p:txBody>
      </p:sp>
      <p:sp>
        <p:nvSpPr>
          <p:cNvPr id="34820" name="3 CuadroTexto"/>
          <p:cNvSpPr txBox="1">
            <a:spLocks noChangeArrowheads="1"/>
          </p:cNvSpPr>
          <p:nvPr/>
        </p:nvSpPr>
        <p:spPr bwMode="auto">
          <a:xfrm>
            <a:off x="1214438" y="3000375"/>
            <a:ext cx="7143750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                               (base mayor + base menor) X 0,5</a:t>
            </a:r>
          </a:p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Área del trapecio =  --------------------------------                                                                                                                                   					2</a:t>
            </a:r>
          </a:p>
          <a:p>
            <a:endParaRPr lang="es-AR" altLang="es-AR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821" name="4 CuadroTexto"/>
          <p:cNvSpPr txBox="1">
            <a:spLocks noChangeArrowheads="1"/>
          </p:cNvSpPr>
          <p:nvPr/>
        </p:nvSpPr>
        <p:spPr bwMode="auto">
          <a:xfrm>
            <a:off x="1285875" y="4572000"/>
            <a:ext cx="7143750" cy="203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                                    </a:t>
            </a:r>
          </a:p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Por tanteo propongo 4,5 m para base menor (b):</a:t>
            </a:r>
          </a:p>
          <a:p>
            <a:endParaRPr lang="es-AR" altLang="es-AR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                            (5,5 + 4,5) X 0,5</a:t>
            </a:r>
          </a:p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Área del trapecio =  ---------------------- = 2,5 m</a:t>
            </a:r>
            <a:r>
              <a:rPr lang="es-AR" altLang="es-AR" b="1" baseline="30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			        2</a:t>
            </a:r>
          </a:p>
          <a:p>
            <a:endParaRPr lang="es-AR" altLang="es-AR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215063" y="3929063"/>
            <a:ext cx="2928937" cy="1200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B= b +0,5 +0,5 </a:t>
            </a:r>
          </a:p>
          <a:p>
            <a:r>
              <a:rPr lang="es-AR" altLang="es-AR" b="1">
                <a:solidFill>
                  <a:schemeClr val="bg1"/>
                </a:solidFill>
                <a:latin typeface="Comic Sans MS" pitchFamily="66" charset="0"/>
              </a:rPr>
              <a:t>pues el pelo de agua va hasta la mitad de la altura del bordo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4214813" y="4357688"/>
            <a:ext cx="1928812" cy="107156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chemeClr val="tx1"/>
                </a:solidFill>
                <a:latin typeface="Comic Sans MS" pitchFamily="66" charset="0"/>
              </a:rPr>
              <a:t>USANDO MANNING</a:t>
            </a:r>
            <a:endParaRPr lang="es-A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Rh </a:t>
            </a:r>
            <a:r>
              <a:rPr lang="es-AR" altLang="es-AR" b="1" baseline="30000" smtClean="0">
                <a:latin typeface="Comic Sans MS" pitchFamily="66" charset="0"/>
              </a:rPr>
              <a:t>2/3  </a:t>
            </a:r>
            <a:r>
              <a:rPr lang="es-AR" altLang="es-AR" b="1" smtClean="0">
                <a:latin typeface="Comic Sans MS" pitchFamily="66" charset="0"/>
              </a:rPr>
              <a:t>    S </a:t>
            </a:r>
            <a:r>
              <a:rPr lang="es-AR" altLang="es-AR" b="1" baseline="30000" smtClean="0">
                <a:latin typeface="Comic Sans MS" pitchFamily="66" charset="0"/>
              </a:rPr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V = --------------------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          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V: velocidad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Rh: radio hidráulico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S: pendiente (al tanto por 1)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n: coeficiente de rugosidad </a:t>
            </a:r>
            <a:r>
              <a:rPr lang="es-AR" altLang="es-AR" sz="2400" b="1" smtClean="0">
                <a:latin typeface="Comic Sans MS" pitchFamily="66" charset="0"/>
              </a:rPr>
              <a:t>(uso 0,045 que esta en pág. 56 guía E. Hídrica y corresponde a hierba corta)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_tradnl" altLang="es-E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MANEJO AGROHIDROLÓGICO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3546475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altLang="es-ES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Badenes bordeados:</a:t>
            </a:r>
            <a:r>
              <a:rPr lang="es-ES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pequeñas estructuras de tierras que ordenan y conducen el escurrimiento superficial en áreas planas respetando el drenaje natural</a:t>
            </a:r>
          </a:p>
          <a:p>
            <a:pPr marL="448056" indent="-38404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escurrimiento </a:t>
            </a:r>
            <a:r>
              <a:rPr lang="es-ES" altLang="es-ES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mantiforme</a:t>
            </a:r>
            <a:r>
              <a:rPr lang="es-ES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 áreas planas se concentra aumentado su energía cinética y la velocidad de evacuación. No se modifica la pendiente natural del terreno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sz="3200" b="1" dirty="0" smtClean="0">
                <a:solidFill>
                  <a:schemeClr val="tx1"/>
                </a:solidFill>
                <a:latin typeface="Comic Sans MS" pitchFamily="66" charset="0"/>
              </a:rPr>
              <a:t>Debo calcular Rh</a:t>
            </a:r>
            <a:endParaRPr lang="es-AR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                                                                          		Area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Rh = ---------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perímetro mojado (PM)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PM = 4,5 + (2 * 0,7) = 5,9 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Rh = 2,5 m</a:t>
            </a:r>
            <a:r>
              <a:rPr lang="es-AR" altLang="es-AR" b="1" baseline="30000" smtClean="0">
                <a:latin typeface="Comic Sans MS" pitchFamily="66" charset="0"/>
              </a:rPr>
              <a:t>2</a:t>
            </a:r>
            <a:r>
              <a:rPr lang="es-AR" altLang="es-AR" b="1" smtClean="0">
                <a:latin typeface="Comic Sans MS" pitchFamily="66" charset="0"/>
              </a:rPr>
              <a:t>/ 5,9 m = </a:t>
            </a:r>
            <a:r>
              <a:rPr lang="es-AR" altLang="es-AR" b="1" smtClean="0">
                <a:solidFill>
                  <a:schemeClr val="bg1"/>
                </a:solidFill>
                <a:latin typeface="Comic Sans MS" pitchFamily="66" charset="0"/>
              </a:rPr>
              <a:t>0,42 m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143500" y="4000500"/>
            <a:ext cx="642938" cy="6429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6000750" y="4286250"/>
            <a:ext cx="1500188" cy="107156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Triángulo isósceles"/>
          <p:cNvSpPr/>
          <p:nvPr/>
        </p:nvSpPr>
        <p:spPr>
          <a:xfrm>
            <a:off x="2428875" y="4286250"/>
            <a:ext cx="1500188" cy="107156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7" name="6 Conector recto"/>
          <p:cNvCxnSpPr>
            <a:endCxn id="4" idx="2"/>
          </p:cNvCxnSpPr>
          <p:nvPr/>
        </p:nvCxnSpPr>
        <p:spPr>
          <a:xfrm>
            <a:off x="4000500" y="5357813"/>
            <a:ext cx="2000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4" idx="0"/>
            <a:endCxn id="4" idx="3"/>
          </p:cNvCxnSpPr>
          <p:nvPr/>
        </p:nvCxnSpPr>
        <p:spPr>
          <a:xfrm rot="16200000" flipH="1">
            <a:off x="6215063" y="4822825"/>
            <a:ext cx="107156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4" idx="3"/>
            <a:endCxn id="4" idx="2"/>
          </p:cNvCxnSpPr>
          <p:nvPr/>
        </p:nvCxnSpPr>
        <p:spPr>
          <a:xfrm rot="5400000">
            <a:off x="6376194" y="4983957"/>
            <a:ext cx="1587" cy="749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13 CuadroTexto"/>
          <p:cNvSpPr txBox="1">
            <a:spLocks noChangeArrowheads="1"/>
          </p:cNvSpPr>
          <p:nvPr/>
        </p:nvSpPr>
        <p:spPr bwMode="auto">
          <a:xfrm>
            <a:off x="6858000" y="4643438"/>
            <a:ext cx="114300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entury Gothic" pitchFamily="34" charset="0"/>
              </a:rPr>
              <a:t>X= 1 m</a:t>
            </a:r>
          </a:p>
        </p:txBody>
      </p:sp>
      <p:sp>
        <p:nvSpPr>
          <p:cNvPr id="37896" name="14 CuadroTexto"/>
          <p:cNvSpPr txBox="1">
            <a:spLocks noChangeArrowheads="1"/>
          </p:cNvSpPr>
          <p:nvPr/>
        </p:nvSpPr>
        <p:spPr bwMode="auto">
          <a:xfrm>
            <a:off x="5857875" y="5429250"/>
            <a:ext cx="1500188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entury Gothic" pitchFamily="34" charset="0"/>
              </a:rPr>
              <a:t>Y= 1 m</a:t>
            </a:r>
          </a:p>
        </p:txBody>
      </p:sp>
      <p:cxnSp>
        <p:nvCxnSpPr>
          <p:cNvPr id="17" name="16 Conector recto"/>
          <p:cNvCxnSpPr>
            <a:stCxn id="5" idx="5"/>
            <a:endCxn id="4" idx="1"/>
          </p:cNvCxnSpPr>
          <p:nvPr/>
        </p:nvCxnSpPr>
        <p:spPr>
          <a:xfrm>
            <a:off x="3554413" y="4822825"/>
            <a:ext cx="2820987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17 CuadroTexto"/>
          <p:cNvSpPr txBox="1">
            <a:spLocks noChangeArrowheads="1"/>
          </p:cNvSpPr>
          <p:nvPr/>
        </p:nvSpPr>
        <p:spPr bwMode="auto">
          <a:xfrm>
            <a:off x="5000625" y="4929188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entury Gothic" pitchFamily="34" charset="0"/>
              </a:rPr>
              <a:t>0,5 m</a:t>
            </a:r>
          </a:p>
        </p:txBody>
      </p:sp>
      <p:cxnSp>
        <p:nvCxnSpPr>
          <p:cNvPr id="20" name="19 Conector recto"/>
          <p:cNvCxnSpPr/>
          <p:nvPr/>
        </p:nvCxnSpPr>
        <p:spPr>
          <a:xfrm rot="5400000">
            <a:off x="4465638" y="5108575"/>
            <a:ext cx="50006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18 Marcador de contenido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2117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smtClean="0"/>
              <a:t>Hipotenusa = √ x</a:t>
            </a:r>
            <a:r>
              <a:rPr lang="es-AR" baseline="30000" smtClean="0"/>
              <a:t>2</a:t>
            </a:r>
            <a:r>
              <a:rPr lang="es-AR" smtClean="0"/>
              <a:t> + y</a:t>
            </a:r>
            <a:r>
              <a:rPr lang="es-AR" baseline="30000" smtClean="0"/>
              <a:t>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mtClean="0"/>
              <a:t>                     = √ 0,5</a:t>
            </a:r>
            <a:r>
              <a:rPr lang="es-AR" baseline="30000" smtClean="0"/>
              <a:t>2</a:t>
            </a:r>
            <a:r>
              <a:rPr lang="es-AR" smtClean="0"/>
              <a:t> + 0,5</a:t>
            </a:r>
            <a:r>
              <a:rPr lang="es-AR" baseline="30000" smtClean="0"/>
              <a:t>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smtClean="0"/>
              <a:t>                     = 0,7 m</a:t>
            </a:r>
          </a:p>
        </p:txBody>
      </p:sp>
      <p:cxnSp>
        <p:nvCxnSpPr>
          <p:cNvPr id="21" name="20 Conector recto"/>
          <p:cNvCxnSpPr>
            <a:stCxn id="4" idx="2"/>
            <a:endCxn id="4" idx="1"/>
          </p:cNvCxnSpPr>
          <p:nvPr/>
        </p:nvCxnSpPr>
        <p:spPr>
          <a:xfrm rot="5400000" flipH="1" flipV="1">
            <a:off x="5920581" y="4902994"/>
            <a:ext cx="534988" cy="37465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5" idx="5"/>
          </p:cNvCxnSpPr>
          <p:nvPr/>
        </p:nvCxnSpPr>
        <p:spPr>
          <a:xfrm rot="16200000" flipV="1">
            <a:off x="3455988" y="4921250"/>
            <a:ext cx="571500" cy="37465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4" idx="2"/>
          </p:cNvCxnSpPr>
          <p:nvPr/>
        </p:nvCxnSpPr>
        <p:spPr>
          <a:xfrm>
            <a:off x="4000500" y="5357813"/>
            <a:ext cx="2000250" cy="1587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214688" y="1071563"/>
            <a:ext cx="1285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3714750" y="2708275"/>
            <a:ext cx="0" cy="22923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430588" y="1571625"/>
            <a:ext cx="19986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187825" y="2492375"/>
            <a:ext cx="2000250" cy="26177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4" idx="0"/>
            <a:endCxn id="4" idx="2"/>
          </p:cNvCxnSpPr>
          <p:nvPr/>
        </p:nvCxnSpPr>
        <p:spPr>
          <a:xfrm rot="16200000" flipH="1" flipV="1">
            <a:off x="5840412" y="4446588"/>
            <a:ext cx="1071563" cy="7508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376988" y="4867275"/>
            <a:ext cx="1587" cy="47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5" idx="5"/>
          </p:cNvCxnSpPr>
          <p:nvPr/>
        </p:nvCxnSpPr>
        <p:spPr>
          <a:xfrm>
            <a:off x="3554413" y="4822825"/>
            <a:ext cx="0" cy="53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chemeClr val="tx1"/>
                </a:solidFill>
                <a:latin typeface="Comic Sans MS" pitchFamily="66" charset="0"/>
              </a:rPr>
              <a:t>USANDO MANNING</a:t>
            </a:r>
            <a:endParaRPr lang="es-A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Rh </a:t>
            </a:r>
            <a:r>
              <a:rPr lang="es-AR" altLang="es-AR" b="1" baseline="30000" smtClean="0">
                <a:latin typeface="Comic Sans MS" pitchFamily="66" charset="0"/>
              </a:rPr>
              <a:t>2/3</a:t>
            </a:r>
            <a:r>
              <a:rPr lang="es-AR" altLang="es-AR" b="1" smtClean="0">
                <a:latin typeface="Comic Sans MS" pitchFamily="66" charset="0"/>
              </a:rPr>
              <a:t>      S </a:t>
            </a:r>
            <a:r>
              <a:rPr lang="es-AR" altLang="es-AR" b="1" baseline="30000" smtClean="0">
                <a:latin typeface="Comic Sans MS" pitchFamily="66" charset="0"/>
              </a:rPr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V = --------------------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   n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0,42 </a:t>
            </a:r>
            <a:r>
              <a:rPr lang="es-AR" altLang="es-AR" b="1" baseline="30000" smtClean="0">
                <a:latin typeface="Comic Sans MS" pitchFamily="66" charset="0"/>
              </a:rPr>
              <a:t>2/3</a:t>
            </a:r>
            <a:r>
              <a:rPr lang="es-AR" altLang="es-AR" b="1" smtClean="0">
                <a:latin typeface="Comic Sans MS" pitchFamily="66" charset="0"/>
              </a:rPr>
              <a:t>   0,005 </a:t>
            </a:r>
            <a:r>
              <a:rPr lang="es-AR" altLang="es-AR" b="1" baseline="30000" smtClean="0">
                <a:latin typeface="Comic Sans MS" pitchFamily="66" charset="0"/>
              </a:rPr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V = ----------------=0,89 m/s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0,045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285750" y="1143000"/>
            <a:ext cx="851535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Ahora me fijo si el canal que diseñé desagua el caudal estipulado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Q = A x  V = 2,5 m</a:t>
            </a:r>
            <a:r>
              <a:rPr lang="es-AR" altLang="es-AR" b="1" baseline="30000" smtClean="0">
                <a:latin typeface="Comic Sans MS" pitchFamily="66" charset="0"/>
              </a:rPr>
              <a:t>2</a:t>
            </a:r>
            <a:r>
              <a:rPr lang="es-AR" altLang="es-AR" b="1" smtClean="0">
                <a:latin typeface="Comic Sans MS" pitchFamily="66" charset="0"/>
              </a:rPr>
              <a:t> x 0,89 m/s = </a:t>
            </a:r>
            <a:r>
              <a:rPr lang="es-AR" altLang="es-AR" b="1" smtClean="0">
                <a:solidFill>
                  <a:schemeClr val="bg1"/>
                </a:solidFill>
                <a:latin typeface="Comic Sans MS" pitchFamily="66" charset="0"/>
              </a:rPr>
              <a:t>2,23m</a:t>
            </a:r>
            <a:r>
              <a:rPr lang="es-AR" altLang="es-AR" b="1" baseline="3000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s-AR" altLang="es-AR" b="1" smtClean="0">
                <a:solidFill>
                  <a:schemeClr val="bg1"/>
                </a:solidFill>
                <a:latin typeface="Comic Sans MS" pitchFamily="66" charset="0"/>
              </a:rPr>
              <a:t>/s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b="1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AR" altLang="es-AR" b="1" smtClean="0">
                <a:latin typeface="Comic Sans MS" pitchFamily="66" charset="0"/>
              </a:rPr>
              <a:t>Efectivamente saca el caudal estipulado incluso con 10% de margen de seguridad.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214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¿Qué hubiera pasado si usaba un canal más grande?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Propongo: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 b = 6 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 B = 7 m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4572000"/>
            <a:ext cx="8401050" cy="1882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                     Area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Rh = --------------------------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         perímetro mojado (PM)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700" b="1">
              <a:solidFill>
                <a:schemeClr val="bg1"/>
              </a:solidFill>
              <a:latin typeface="Century Gothic" pitchFamily="34" charset="0"/>
            </a:endParaRP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PM = 6 + (2 * 0,7) = 7,4 m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                       Rh = 3,25 m</a:t>
            </a:r>
            <a:r>
              <a:rPr lang="es-AR" sz="1700" b="1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AR" sz="1700" b="1">
                <a:solidFill>
                  <a:schemeClr val="bg1"/>
                </a:solidFill>
                <a:latin typeface="Century Gothic" pitchFamily="34" charset="0"/>
              </a:rPr>
              <a:t>/ 7,4 m = 0,44 m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7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143000" y="3000375"/>
            <a:ext cx="7143750" cy="1477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</a:t>
            </a:r>
          </a:p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   (7 + 6) X 0,5</a:t>
            </a:r>
          </a:p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Área del trapecio =  ---------------------- = 3,25 m</a:t>
            </a:r>
            <a:r>
              <a:rPr lang="es-AR" altLang="es-AR" b="1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                                                                                                			        2</a:t>
            </a:r>
          </a:p>
          <a:p>
            <a:endParaRPr lang="es-AR" altLang="es-AR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chemeClr val="tx1"/>
                </a:solidFill>
              </a:rPr>
              <a:t>USANDO MANNING</a:t>
            </a:r>
            <a:endParaRPr lang="es-AR" sz="3600" b="1" dirty="0">
              <a:solidFill>
                <a:schemeClr val="tx1"/>
              </a:solidFill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3403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Rh </a:t>
            </a:r>
            <a:r>
              <a:rPr lang="es-AR" altLang="es-AR" sz="2400" b="1" baseline="30000" smtClean="0"/>
              <a:t>2/3</a:t>
            </a:r>
            <a:r>
              <a:rPr lang="es-AR" altLang="es-AR" sz="2400" b="1" smtClean="0"/>
              <a:t>      S </a:t>
            </a:r>
            <a:r>
              <a:rPr lang="es-AR" altLang="es-AR" sz="2400" b="1" baseline="30000" smtClean="0"/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V = --------------------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       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0,44</a:t>
            </a:r>
            <a:r>
              <a:rPr lang="es-AR" altLang="es-AR" sz="2400" b="1" baseline="30000" smtClean="0"/>
              <a:t>2/3</a:t>
            </a:r>
            <a:r>
              <a:rPr lang="es-AR" altLang="es-AR" sz="2400" b="1" smtClean="0"/>
              <a:t>   0,005 </a:t>
            </a:r>
            <a:r>
              <a:rPr lang="es-AR" altLang="es-AR" sz="2400" b="1" baseline="30000" smtClean="0"/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V = ---------------------- = 0,91 m/s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            0,045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sz="2400" b="1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500" y="4643438"/>
            <a:ext cx="8229600" cy="207168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Ahora me fijo si el canal que diseñé desagua el caudal estipulado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                       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  Q = A x  V = 3,25 m</a:t>
            </a:r>
            <a:r>
              <a:rPr lang="es-AR" sz="1900" b="1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x 0,91 m/s = </a:t>
            </a:r>
            <a:r>
              <a:rPr lang="es-AR" sz="1900" b="1">
                <a:solidFill>
                  <a:srgbClr val="FF0000"/>
                </a:solidFill>
                <a:latin typeface="Century Gothic" pitchFamily="34" charset="0"/>
              </a:rPr>
              <a:t>2,96 m</a:t>
            </a:r>
            <a:r>
              <a:rPr lang="es-AR" sz="1900" b="1" baseline="30000">
                <a:solidFill>
                  <a:srgbClr val="FF0000"/>
                </a:solidFill>
                <a:latin typeface="Century Gothic" pitchFamily="34" charset="0"/>
              </a:rPr>
              <a:t>3</a:t>
            </a:r>
            <a:r>
              <a:rPr lang="es-AR" sz="1900" b="1">
                <a:solidFill>
                  <a:srgbClr val="FF0000"/>
                </a:solidFill>
                <a:latin typeface="Century Gothic" pitchFamily="34" charset="0"/>
              </a:rPr>
              <a:t>/s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900" b="1">
              <a:solidFill>
                <a:schemeClr val="bg1"/>
              </a:solidFill>
              <a:latin typeface="Century Gothic" pitchFamily="34" charset="0"/>
            </a:endParaRP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900" b="1">
              <a:solidFill>
                <a:schemeClr val="bg1"/>
              </a:solidFill>
              <a:latin typeface="Century Gothic" pitchFamily="34" charset="0"/>
            </a:endParaRP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El canal estaría sobredimensionado en el caudal a evacuar 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928938" y="3643313"/>
            <a:ext cx="3429000" cy="27146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214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¿Qué hubiera pasado si usaba un canal más chico?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Propongo: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 b = 3 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800" b="1" smtClean="0"/>
              <a:t> B = 4 m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4572000"/>
            <a:ext cx="8401050" cy="1882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                     </a:t>
            </a:r>
            <a:r>
              <a:rPr lang="es-AR" sz="2400" b="1" dirty="0" err="1">
                <a:solidFill>
                  <a:schemeClr val="bg1"/>
                </a:solidFill>
                <a:latin typeface="+mn-lt"/>
              </a:rPr>
              <a:t>Area</a:t>
            </a:r>
            <a:endParaRPr lang="es-AR" sz="2400" b="1" dirty="0">
              <a:solidFill>
                <a:schemeClr val="bg1"/>
              </a:solidFill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Rh = --------------------------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         perímetro mojado (PM)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s-AR" sz="2400" b="1" dirty="0">
              <a:solidFill>
                <a:schemeClr val="bg1"/>
              </a:solidFill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PM = 3 + (2 * 0,7) = 4,4 m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AR" sz="2400" b="1" dirty="0">
                <a:solidFill>
                  <a:schemeClr val="bg1"/>
                </a:solidFill>
                <a:latin typeface="+mn-lt"/>
              </a:rPr>
              <a:t>                       Rh = 1,75 m</a:t>
            </a:r>
            <a:r>
              <a:rPr lang="es-AR" sz="2400" b="1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s-AR" sz="2400" b="1" dirty="0">
                <a:solidFill>
                  <a:schemeClr val="bg1"/>
                </a:solidFill>
                <a:latin typeface="+mn-lt"/>
              </a:rPr>
              <a:t>/ 4,4 m = 0,40 m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s-AR" sz="2400" b="1" dirty="0">
              <a:solidFill>
                <a:schemeClr val="bg1"/>
              </a:solidFill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s-A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143000" y="3000375"/>
            <a:ext cx="7143750" cy="1477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</a:t>
            </a:r>
          </a:p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   (4 + 3) X 0,5</a:t>
            </a:r>
          </a:p>
          <a:p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Área del trapecio =  ---------------------- = 1,75 m</a:t>
            </a:r>
            <a:r>
              <a:rPr lang="es-AR" altLang="es-AR" b="1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AR" altLang="es-AR" b="1">
                <a:solidFill>
                  <a:schemeClr val="bg1"/>
                </a:solidFill>
                <a:latin typeface="Century Gothic" pitchFamily="34" charset="0"/>
              </a:rPr>
              <a:t>                                                                                                                                    			        2</a:t>
            </a:r>
          </a:p>
          <a:p>
            <a:endParaRPr lang="es-AR" altLang="es-AR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chemeClr val="tx1"/>
                </a:solidFill>
              </a:rPr>
              <a:t>USANDO MANNING</a:t>
            </a:r>
            <a:endParaRPr lang="es-AR" sz="3600" b="1" dirty="0">
              <a:solidFill>
                <a:schemeClr val="tx1"/>
              </a:solidFill>
            </a:endParaRP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3403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Rh </a:t>
            </a:r>
            <a:r>
              <a:rPr lang="es-AR" altLang="es-AR" sz="2400" b="1" baseline="30000" smtClean="0"/>
              <a:t>2/3</a:t>
            </a:r>
            <a:r>
              <a:rPr lang="es-AR" altLang="es-AR" sz="2400" b="1" smtClean="0"/>
              <a:t>      S </a:t>
            </a:r>
            <a:r>
              <a:rPr lang="es-AR" altLang="es-AR" sz="2400" b="1" baseline="30000" smtClean="0"/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V = --------------------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       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0,40 </a:t>
            </a:r>
            <a:r>
              <a:rPr lang="es-AR" altLang="es-AR" sz="2400" b="1" baseline="30000" smtClean="0"/>
              <a:t>2/3</a:t>
            </a:r>
            <a:r>
              <a:rPr lang="es-AR" altLang="es-AR" sz="2400" b="1" smtClean="0"/>
              <a:t>   0,005 </a:t>
            </a:r>
            <a:r>
              <a:rPr lang="es-AR" altLang="es-AR" sz="2400" b="1" baseline="30000" smtClean="0"/>
              <a:t>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V = ---------------------- = 0,86 m/s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2400" b="1" smtClean="0"/>
              <a:t>                                   0,045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sz="2400" b="1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1500" y="4643438"/>
            <a:ext cx="8229600" cy="207168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Ahora me fijo si el canal que diseñé desagua el caudal estipulado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                       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  Q = A x  V = 1,75 m</a:t>
            </a:r>
            <a:r>
              <a:rPr lang="es-AR" sz="1900" b="1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 x 0,86 m/s = </a:t>
            </a:r>
            <a:r>
              <a:rPr lang="es-AR" sz="1900" b="1">
                <a:solidFill>
                  <a:srgbClr val="FF0000"/>
                </a:solidFill>
                <a:latin typeface="Century Gothic" pitchFamily="34" charset="0"/>
              </a:rPr>
              <a:t>1,50 m</a:t>
            </a:r>
            <a:r>
              <a:rPr lang="es-AR" sz="1900" b="1" baseline="30000">
                <a:solidFill>
                  <a:srgbClr val="FF0000"/>
                </a:solidFill>
                <a:latin typeface="Century Gothic" pitchFamily="34" charset="0"/>
              </a:rPr>
              <a:t>3</a:t>
            </a:r>
            <a:r>
              <a:rPr lang="es-AR" sz="1900" b="1">
                <a:solidFill>
                  <a:srgbClr val="FF0000"/>
                </a:solidFill>
                <a:latin typeface="Century Gothic" pitchFamily="34" charset="0"/>
              </a:rPr>
              <a:t>/s</a:t>
            </a: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900" b="1">
              <a:solidFill>
                <a:schemeClr val="bg1"/>
              </a:solidFill>
              <a:latin typeface="Century Gothic" pitchFamily="34" charset="0"/>
            </a:endParaRP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s-AR" sz="1900" b="1">
              <a:solidFill>
                <a:schemeClr val="bg1"/>
              </a:solidFill>
              <a:latin typeface="Century Gothic" pitchFamily="34" charset="0"/>
            </a:endParaRPr>
          </a:p>
          <a:p>
            <a:pPr marL="447675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s-AR" sz="1900" b="1">
                <a:solidFill>
                  <a:schemeClr val="bg1"/>
                </a:solidFill>
                <a:latin typeface="Century Gothic" pitchFamily="34" charset="0"/>
              </a:rPr>
              <a:t>El canal estaría conduciendo menos caudal  que el que hay para evacuar 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rot="16200000" flipV="1">
            <a:off x="5500688" y="4500563"/>
            <a:ext cx="2500312" cy="7858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</a:rPr>
              <a:t>CONCLUSIONES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3832225"/>
          </a:xfrm>
          <a:solidFill>
            <a:schemeClr val="tx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s-AR" sz="2800" b="1" smtClean="0">
                <a:solidFill>
                  <a:schemeClr val="bg1"/>
                </a:solidFill>
              </a:rPr>
              <a:t>Podemos ubicar :</a:t>
            </a:r>
          </a:p>
          <a:p>
            <a:pPr lvl="1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s-AR" sz="2400" b="1" smtClean="0">
                <a:solidFill>
                  <a:schemeClr val="bg1"/>
                </a:solidFill>
              </a:rPr>
              <a:t>los badenes bordeados de conducción  en el bajo tendido, tratando de ganar superficie para forraje o ganado pero respetando las dimensiones de los bordos para que conduzca los excedentes</a:t>
            </a:r>
          </a:p>
          <a:p>
            <a:pPr lvl="1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s-AR" sz="2400" b="1" smtClean="0">
                <a:solidFill>
                  <a:schemeClr val="bg1"/>
                </a:solidFill>
              </a:rPr>
              <a:t>los perimetrales evitando la entrada de agua de predios vecinos y mejorando la situación de las tendidos conduciendo hacia areas anegables </a:t>
            </a:r>
          </a:p>
          <a:p>
            <a:pPr eaLnBrk="1" hangingPunct="1">
              <a:lnSpc>
                <a:spcPct val="80000"/>
              </a:lnSpc>
            </a:pPr>
            <a:r>
              <a:rPr lang="es-AR" sz="2800" b="1" smtClean="0">
                <a:solidFill>
                  <a:schemeClr val="bg1"/>
                </a:solidFill>
              </a:rPr>
              <a:t>La dimensión de 4,5 m de base, altura de bordo de 1 m podría evacuar el caudal estipulado con velocidad muy poco erosiva.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AR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5572132" y="2357430"/>
            <a:ext cx="3571868" cy="107157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latin typeface="Comic Sans MS" pitchFamily="66" charset="0"/>
            </a:endParaRPr>
          </a:p>
        </p:txBody>
      </p:sp>
      <p:sp>
        <p:nvSpPr>
          <p:cNvPr id="5" name="4 Triángulo isósceles"/>
          <p:cNvSpPr/>
          <p:nvPr/>
        </p:nvSpPr>
        <p:spPr>
          <a:xfrm>
            <a:off x="0" y="2285992"/>
            <a:ext cx="4000496" cy="114300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latin typeface="Comic Sans MS" pitchFamily="66" charset="0"/>
            </a:endParaRPr>
          </a:p>
        </p:txBody>
      </p:sp>
      <p:cxnSp>
        <p:nvCxnSpPr>
          <p:cNvPr id="6" name="5 Conector recto"/>
          <p:cNvCxnSpPr>
            <a:stCxn id="5" idx="4"/>
            <a:endCxn id="4" idx="2"/>
          </p:cNvCxnSpPr>
          <p:nvPr/>
        </p:nvCxnSpPr>
        <p:spPr>
          <a:xfrm rot="16200000" flipH="1">
            <a:off x="4786314" y="2643182"/>
            <a:ext cx="0" cy="1571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4" idx="0"/>
            <a:endCxn id="4" idx="3"/>
          </p:cNvCxnSpPr>
          <p:nvPr/>
        </p:nvCxnSpPr>
        <p:spPr>
          <a:xfrm rot="16200000" flipH="1">
            <a:off x="6822281" y="2893215"/>
            <a:ext cx="1071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4" idx="3"/>
            <a:endCxn id="4" idx="2"/>
          </p:cNvCxnSpPr>
          <p:nvPr/>
        </p:nvCxnSpPr>
        <p:spPr>
          <a:xfrm rot="5400000">
            <a:off x="6465099" y="2536033"/>
            <a:ext cx="0" cy="1785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3 CuadroTexto"/>
          <p:cNvSpPr txBox="1">
            <a:spLocks noChangeArrowheads="1"/>
          </p:cNvSpPr>
          <p:nvPr/>
        </p:nvSpPr>
        <p:spPr bwMode="auto">
          <a:xfrm>
            <a:off x="7572396" y="2714620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dirty="0">
                <a:solidFill>
                  <a:schemeClr val="bg1"/>
                </a:solidFill>
                <a:latin typeface="Comic Sans MS" pitchFamily="66" charset="0"/>
              </a:rPr>
              <a:t>1 m</a:t>
            </a: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6143636" y="3571876"/>
            <a:ext cx="857250" cy="369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s-AR" altLang="es-A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AR" altLang="es-AR" dirty="0">
                <a:solidFill>
                  <a:schemeClr val="bg1"/>
                </a:solidFill>
                <a:latin typeface="Comic Sans MS" pitchFamily="66" charset="0"/>
              </a:rPr>
              <a:t>m</a:t>
            </a:r>
          </a:p>
        </p:txBody>
      </p:sp>
      <p:cxnSp>
        <p:nvCxnSpPr>
          <p:cNvPr id="11" name="10 Conector recto"/>
          <p:cNvCxnSpPr>
            <a:stCxn id="5" idx="5"/>
            <a:endCxn id="4" idx="1"/>
          </p:cNvCxnSpPr>
          <p:nvPr/>
        </p:nvCxnSpPr>
        <p:spPr>
          <a:xfrm>
            <a:off x="3000372" y="2857496"/>
            <a:ext cx="3464727" cy="35719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7 CuadroTexto"/>
          <p:cNvSpPr txBox="1">
            <a:spLocks noChangeArrowheads="1"/>
          </p:cNvSpPr>
          <p:nvPr/>
        </p:nvSpPr>
        <p:spPr bwMode="auto">
          <a:xfrm>
            <a:off x="5000625" y="2916240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>
                <a:solidFill>
                  <a:schemeClr val="bg1"/>
                </a:solidFill>
                <a:latin typeface="Comic Sans MS" pitchFamily="66" charset="0"/>
              </a:rPr>
              <a:t>0,5 m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4465638" y="3178175"/>
            <a:ext cx="50006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928794" y="642918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Que significa un talud 2:1?</a:t>
            </a:r>
            <a:endParaRPr lang="es-AR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0" y="4143380"/>
            <a:ext cx="9062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El talud del bordo es la relación entre la altura y la mitad del ancho de la base del bordo.</a:t>
            </a:r>
          </a:p>
          <a:p>
            <a:endParaRPr lang="es-AR" sz="1600" dirty="0" smtClean="0"/>
          </a:p>
          <a:p>
            <a:r>
              <a:rPr lang="es-AR" sz="1600" dirty="0" smtClean="0"/>
              <a:t>Un talud 1:1 tiene la misma altura, que la mitad de la base; </a:t>
            </a:r>
          </a:p>
          <a:p>
            <a:r>
              <a:rPr lang="es-AR" sz="1600" dirty="0" smtClean="0"/>
              <a:t>mientras que el 2:1 es el doble, en el ejemplo si la altura es de 1 m, la mitad de la base es de 2 m.</a:t>
            </a:r>
          </a:p>
          <a:p>
            <a:endParaRPr lang="es-AR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0" y="5572140"/>
            <a:ext cx="9212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Esta relación hace cambiar el PM, porque  la “hipotenusa”  ahora es:  x = </a:t>
            </a:r>
            <a:r>
              <a:rPr lang="es-AR" dirty="0" err="1" smtClean="0"/>
              <a:t>Raiz</a:t>
            </a:r>
            <a:r>
              <a:rPr lang="es-AR" dirty="0" smtClean="0"/>
              <a:t> 1</a:t>
            </a:r>
            <a:r>
              <a:rPr lang="es-AR" baseline="30000" dirty="0" smtClean="0"/>
              <a:t>2  </a:t>
            </a:r>
            <a:r>
              <a:rPr lang="es-AR" dirty="0" smtClean="0"/>
              <a:t>+ 0,5 </a:t>
            </a:r>
            <a:r>
              <a:rPr lang="es-AR" baseline="30000" dirty="0" smtClean="0"/>
              <a:t>2</a:t>
            </a:r>
          </a:p>
          <a:p>
            <a:endParaRPr lang="es-AR" baseline="30000" dirty="0" smtClean="0"/>
          </a:p>
          <a:p>
            <a:r>
              <a:rPr lang="es-AR" dirty="0" smtClean="0"/>
              <a:t>Y también cambia como calculo la Base Mayor del trapecio, acá es la base menor +1+1 </a:t>
            </a:r>
            <a:endParaRPr lang="es-AR" dirty="0"/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2822565" y="3178171"/>
            <a:ext cx="50006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3 CuadroTexto"/>
          <p:cNvSpPr txBox="1">
            <a:spLocks noChangeArrowheads="1"/>
          </p:cNvSpPr>
          <p:nvPr/>
        </p:nvSpPr>
        <p:spPr bwMode="auto">
          <a:xfrm>
            <a:off x="3071802" y="3500438"/>
            <a:ext cx="857250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dirty="0">
                <a:solidFill>
                  <a:schemeClr val="bg1"/>
                </a:solidFill>
                <a:latin typeface="Comic Sans MS" pitchFamily="66" charset="0"/>
              </a:rPr>
              <a:t>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_tradnl" altLang="es-E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Beneficios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229600" cy="5073650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Recuperar sectores anegados con real potencial de uso.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Hacer un uso eficiente del agua (UEA), mejorando la relación lluvia/escurrimiento.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Planificar y programar labores culturales, implantación de pasturas y fertilización, con previsibilidad factores climáticos. 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Incrementar la receptividad ganadera, mejorando la calidad y cantidad de oferta forrajera. 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Mejorar la rentabilidad de la actividad agropecuaria y reducir el riesgo empresarial, a través de la planificación y manejo integral de la relación "suelo-planta-animal". 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_tradnl" altLang="es-ES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14480" y="357166"/>
            <a:ext cx="595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Resumen de los cálculos de dimensionamiento</a:t>
            </a:r>
            <a:endParaRPr lang="es-AR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1142984"/>
            <a:ext cx="864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dirty="0" smtClean="0"/>
              <a:t>Calcular el área del trapecio = ( (Base mayor + base menor) * h ) / 2</a:t>
            </a:r>
          </a:p>
          <a:p>
            <a:pPr marL="342900" indent="-342900"/>
            <a:r>
              <a:rPr lang="es-AR" dirty="0" smtClean="0"/>
              <a:t> Para lo cual propongo b= base menor</a:t>
            </a:r>
          </a:p>
          <a:p>
            <a:pPr marL="342900" indent="-342900"/>
            <a:endParaRPr lang="es-AR" dirty="0" smtClean="0"/>
          </a:p>
          <a:p>
            <a:pPr marL="342900" indent="-342900"/>
            <a:r>
              <a:rPr lang="es-AR" dirty="0" smtClean="0"/>
              <a:t>2) Calcular  el Rh = A/ PM</a:t>
            </a:r>
          </a:p>
          <a:p>
            <a:pPr marL="342900" indent="-342900"/>
            <a:r>
              <a:rPr lang="es-AR" dirty="0" smtClean="0"/>
              <a:t>Para calcular el PM que es la base menor + dos veces la “hipotenusa”  </a:t>
            </a:r>
          </a:p>
          <a:p>
            <a:pPr marL="342900" indent="-342900"/>
            <a:r>
              <a:rPr lang="es-AR" dirty="0" smtClean="0"/>
              <a:t>(Considerar cual es el talud!!!!!)</a:t>
            </a:r>
          </a:p>
          <a:p>
            <a:pPr marL="342900" indent="-342900"/>
            <a:endParaRPr lang="es-AR" dirty="0" smtClean="0"/>
          </a:p>
          <a:p>
            <a:pPr marL="342900" indent="-342900"/>
            <a:endParaRPr lang="es-AR" dirty="0" smtClean="0"/>
          </a:p>
          <a:p>
            <a:pPr marL="342900" indent="-342900"/>
            <a:r>
              <a:rPr lang="es-AR" dirty="0" smtClean="0"/>
              <a:t>3) Con el Rh calculado lo ingreso en la formula de velocidad de </a:t>
            </a:r>
            <a:r>
              <a:rPr lang="es-AR" dirty="0" err="1" smtClean="0"/>
              <a:t>Manning</a:t>
            </a:r>
            <a:endParaRPr lang="es-AR" dirty="0" smtClean="0"/>
          </a:p>
          <a:p>
            <a:pPr marL="342900" indent="-342900"/>
            <a:endParaRPr lang="es-AR" dirty="0" smtClean="0"/>
          </a:p>
          <a:p>
            <a:pPr marL="342900" indent="-342900"/>
            <a:r>
              <a:rPr lang="es-AR" dirty="0" smtClean="0"/>
              <a:t>4) Con la velocidad calculada y el área calculo el Q con la fórmula de continuidad</a:t>
            </a:r>
          </a:p>
          <a:p>
            <a:pPr marL="342900" indent="-342900"/>
            <a:r>
              <a:rPr lang="es-AR" dirty="0" smtClean="0"/>
              <a:t>Q=A x V  Este caudal tiene que ser similar al que se quiere transportar. </a:t>
            </a:r>
          </a:p>
          <a:p>
            <a:pPr marL="342900" indent="-342900"/>
            <a:endParaRPr lang="es-AR" dirty="0" smtClean="0"/>
          </a:p>
          <a:p>
            <a:pPr marL="342900" indent="-342900"/>
            <a:r>
              <a:rPr lang="es-AR" dirty="0" smtClean="0"/>
              <a:t>Si es </a:t>
            </a:r>
            <a:r>
              <a:rPr lang="es-AR" b="1" dirty="0" smtClean="0"/>
              <a:t>mayor</a:t>
            </a:r>
            <a:r>
              <a:rPr lang="es-AR" dirty="0" smtClean="0"/>
              <a:t>, sobredimensioné la estructura (desaprovecho terreno) , propongo </a:t>
            </a:r>
          </a:p>
          <a:p>
            <a:pPr marL="342900" indent="-342900"/>
            <a:r>
              <a:rPr lang="es-AR" dirty="0" smtClean="0"/>
              <a:t>otro valor achicando la base menor.</a:t>
            </a:r>
          </a:p>
          <a:p>
            <a:pPr marL="342900" indent="-342900"/>
            <a:r>
              <a:rPr lang="es-AR" dirty="0" smtClean="0"/>
              <a:t>y si el caudal es  </a:t>
            </a:r>
            <a:r>
              <a:rPr lang="es-AR" b="1" dirty="0" smtClean="0"/>
              <a:t>menor</a:t>
            </a:r>
            <a:r>
              <a:rPr lang="es-AR" dirty="0" smtClean="0"/>
              <a:t> cuando llueva y tenga que transportar el Q de diseño se va a rebalsar, Inundando zonas que quiero proteger. Entonces, propongo un </a:t>
            </a:r>
            <a:r>
              <a:rPr lang="es-AR" smtClean="0"/>
              <a:t>b mayor.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404813"/>
            <a:ext cx="769937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57938" y="1357313"/>
            <a:ext cx="2286000" cy="1200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+mn-lt"/>
              </a:rPr>
              <a:t>SERIE LOS MOCHOS DE BAJA POSIBILIDAD PRODUCTIVA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4786313" y="2643188"/>
            <a:ext cx="1928812" cy="9286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429250" y="0"/>
            <a:ext cx="3714750" cy="20716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latin typeface="+mn-lt"/>
              </a:rPr>
              <a:t>VAMOS A UBICAR EL BADEN PARA RECUPERAR ALGO  DE LA ZONA “MEDIANA” Y “ALGO BAJO”  CONDUCIENDO AGUA HACIA LA ZONA QUE NO TIENE POSIBILIDADES DE MEJORA (MUY BAJO)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3429000" y="785813"/>
            <a:ext cx="228600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3786187" y="857251"/>
            <a:ext cx="1928813" cy="19288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10800000" flipV="1">
            <a:off x="3429000" y="1928813"/>
            <a:ext cx="3643313" cy="1643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785813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sz="4000" b="1" dirty="0" smtClean="0"/>
              <a:t>¿DÓNDE VAMOS A UBICAR EL BADEN BORDEADO?</a:t>
            </a:r>
            <a:endParaRPr lang="es-AR" sz="40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50006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AR" altLang="es-AR" sz="5400" b="1" dirty="0" smtClean="0">
                <a:latin typeface="Comic Sans MS" pitchFamily="66" charset="0"/>
              </a:rPr>
              <a:t>RESOLUCIÓN DEL PROBLEMA </a:t>
            </a:r>
            <a:r>
              <a:rPr lang="es-AR" altLang="es-AR" sz="5400" b="1" dirty="0" smtClean="0">
                <a:latin typeface="Comic Sans MS" pitchFamily="66" charset="0"/>
              </a:rPr>
              <a:t>1</a:t>
            </a:r>
          </a:p>
          <a:p>
            <a:pPr eaLnBrk="1" hangingPunct="1">
              <a:buFont typeface="Wingdings 2" pitchFamily="18" charset="2"/>
              <a:buNone/>
            </a:pPr>
            <a:endParaRPr lang="es-AR" altLang="es-AR" sz="5400" b="1" dirty="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4000" b="1" dirty="0" smtClean="0">
                <a:latin typeface="Comic Sans MS" pitchFamily="66" charset="0"/>
              </a:rPr>
              <a:t>a</a:t>
            </a:r>
            <a:r>
              <a:rPr lang="es-AR" altLang="es-AR" sz="4000" b="1" dirty="0" smtClean="0">
                <a:latin typeface="Comic Sans MS" pitchFamily="66" charset="0"/>
              </a:rPr>
              <a:t>- Trazado en el terreno del badén bordeado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AR" altLang="es-AR" sz="4000" b="1" dirty="0" smtClean="0">
                <a:latin typeface="Comic Sans MS" pitchFamily="66" charset="0"/>
              </a:rPr>
              <a:t>b- Dimensionamiento del badén bordeado</a:t>
            </a:r>
            <a:endParaRPr lang="es-AR" altLang="es-AR" sz="4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AR" sz="28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Modelo de Elevación Digital (DEM)</a:t>
            </a:r>
            <a:br>
              <a:rPr lang="es-AR" sz="28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</a:br>
            <a:r>
              <a:rPr lang="es-AR" sz="28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+mn-ea"/>
                <a:cs typeface="+mn-cs"/>
              </a:rPr>
              <a:t> (Cota en m) SRTM 90 m de resolución </a:t>
            </a:r>
          </a:p>
        </p:txBody>
      </p:sp>
      <p:pic>
        <p:nvPicPr>
          <p:cNvPr id="12291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357313"/>
            <a:ext cx="519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00050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5903893"/>
            <a:ext cx="9144000" cy="46166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Las </a:t>
            </a:r>
            <a:r>
              <a:rPr lang="es-AR" sz="24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líneas negras </a:t>
            </a:r>
            <a:r>
              <a:rPr lang="es-AR" sz="24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indican la delimitación de la cuenca </a:t>
            </a:r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 rot="3053532">
            <a:off x="5061744" y="3226594"/>
            <a:ext cx="377825" cy="534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295" name="2 CuadroTexto"/>
          <p:cNvSpPr txBox="1">
            <a:spLocks noChangeArrowheads="1"/>
          </p:cNvSpPr>
          <p:nvPr/>
        </p:nvSpPr>
        <p:spPr bwMode="auto">
          <a:xfrm>
            <a:off x="7262813" y="27495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latin typeface="Comic Sans MS" pitchFamily="66" charset="0"/>
              </a:rPr>
              <a:t>ESCUELA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5249863" y="2933700"/>
            <a:ext cx="2201862" cy="560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2038350" y="4508500"/>
            <a:ext cx="1885950" cy="14843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6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Índice de Productividad de las Unidades Cartográficas</a:t>
            </a:r>
          </a:p>
        </p:txBody>
      </p:sp>
      <p:pic>
        <p:nvPicPr>
          <p:cNvPr id="13315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85875"/>
            <a:ext cx="5267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786063"/>
            <a:ext cx="1428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" y="5626894"/>
            <a:ext cx="9143999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Fuente: INTA suelos escala 1:50.000. </a:t>
            </a:r>
          </a:p>
          <a:p>
            <a:pPr>
              <a:defRPr/>
            </a:pPr>
            <a:r>
              <a:rPr lang="es-AR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La </a:t>
            </a:r>
            <a:r>
              <a:rPr lang="es-AR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línea negra </a:t>
            </a:r>
            <a:r>
              <a:rPr lang="es-AR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indica la delimitación de la cuenca.</a:t>
            </a:r>
            <a:br>
              <a:rPr lang="es-AR" sz="28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90550"/>
            <a:ext cx="8786812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6143636" cy="5714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84188" algn="ctr">
              <a:defRPr/>
            </a:pPr>
            <a:r>
              <a:rPr lang="es-AR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Carta altimétrica</a:t>
            </a:r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2714625" y="31432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4341" name="7 CuadroTexto"/>
          <p:cNvSpPr txBox="1">
            <a:spLocks noChangeArrowheads="1"/>
          </p:cNvSpPr>
          <p:nvPr/>
        </p:nvSpPr>
        <p:spPr bwMode="auto">
          <a:xfrm>
            <a:off x="7000875" y="21431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</a:rPr>
              <a:t>31,25</a:t>
            </a:r>
          </a:p>
        </p:txBody>
      </p:sp>
      <p:sp>
        <p:nvSpPr>
          <p:cNvPr id="14342" name="8 CuadroTexto"/>
          <p:cNvSpPr txBox="1">
            <a:spLocks noChangeArrowheads="1"/>
          </p:cNvSpPr>
          <p:nvPr/>
        </p:nvSpPr>
        <p:spPr bwMode="auto">
          <a:xfrm>
            <a:off x="5929313" y="50720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b="1">
                <a:solidFill>
                  <a:schemeClr val="bg1"/>
                </a:solidFill>
              </a:rPr>
              <a:t>31,25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619250" y="590550"/>
            <a:ext cx="1881188" cy="10382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3 CuadroTexto"/>
          <p:cNvSpPr txBox="1">
            <a:spLocks noChangeArrowheads="1"/>
          </p:cNvSpPr>
          <p:nvPr/>
        </p:nvSpPr>
        <p:spPr bwMode="auto">
          <a:xfrm>
            <a:off x="2560638" y="908050"/>
            <a:ext cx="1074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b="1">
                <a:solidFill>
                  <a:schemeClr val="bg1"/>
                </a:solidFill>
              </a:rPr>
              <a:t>RUTA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51050" y="590550"/>
            <a:ext cx="1873250" cy="317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8" name="7 Conector recto"/>
          <p:cNvCxnSpPr/>
          <p:nvPr/>
        </p:nvCxnSpPr>
        <p:spPr>
          <a:xfrm>
            <a:off x="4067175" y="1916113"/>
            <a:ext cx="288925" cy="155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3500438" y="2071688"/>
            <a:ext cx="855662" cy="565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4775"/>
            <a:ext cx="59674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5072063"/>
          <a:ext cx="9144000" cy="16623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Símbolo UC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1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2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Serie 3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Ud13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Udaondo (50)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Monte (30)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Tuyutí (20)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LM9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Los Mochos (50)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Monte (40)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San Luis Beltrán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Gw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Gowland (40)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latin typeface="Calibri"/>
                          <a:ea typeface="Times New Roman"/>
                          <a:cs typeface="Times New Roman"/>
                        </a:rPr>
                        <a:t>Zapiola (35)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Calibri"/>
                          <a:ea typeface="Times New Roman"/>
                          <a:cs typeface="Times New Roman"/>
                        </a:rPr>
                        <a:t>Navarro (25)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647</TotalTime>
  <Words>1427</Words>
  <Application>Microsoft Office PowerPoint</Application>
  <PresentationFormat>Presentación en pantalla (4:3)</PresentationFormat>
  <Paragraphs>345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Brío</vt:lpstr>
      <vt:lpstr>SUELOS HIDROMÓRFICOS   CÁLCULO DE BADEN BORDEADO</vt:lpstr>
      <vt:lpstr>Diapositiva 2</vt:lpstr>
      <vt:lpstr>MANEJO AGROHIDROLÓGICO</vt:lpstr>
      <vt:lpstr>Beneficios</vt:lpstr>
      <vt:lpstr>Diapositiva 5</vt:lpstr>
      <vt:lpstr>Modelo de Elevación Digital (DEM)  (Cota en m) SRTM 90 m de resolución </vt:lpstr>
      <vt:lpstr>Índice de Productividad de las Unidades Cartográficas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SERIE GOWLAND Natracualf típico (VII ws)</vt:lpstr>
      <vt:lpstr>Diapositiva 16</vt:lpstr>
      <vt:lpstr>SERIE LOS MOCHOS (VIws)</vt:lpstr>
      <vt:lpstr>Diapositiva 18</vt:lpstr>
      <vt:lpstr>SERIE MONTE Hapludol taptho nátrico (IVws)</vt:lpstr>
      <vt:lpstr>Diapositiva 20</vt:lpstr>
      <vt:lpstr>SERIE ZAPIOLA Natracualf típico (VIIws)</vt:lpstr>
      <vt:lpstr>Diapositiva 22</vt:lpstr>
      <vt:lpstr>Diapositiva 23</vt:lpstr>
      <vt:lpstr>Diapositiva 24</vt:lpstr>
      <vt:lpstr>Diapositiva 25</vt:lpstr>
      <vt:lpstr>Diapositiva 26</vt:lpstr>
      <vt:lpstr>DATOS</vt:lpstr>
      <vt:lpstr>RESOLUCIÓN</vt:lpstr>
      <vt:lpstr>USANDO MANNING</vt:lpstr>
      <vt:lpstr>Debo calcular Rh</vt:lpstr>
      <vt:lpstr>Diapositiva 31</vt:lpstr>
      <vt:lpstr>USANDO MANNING</vt:lpstr>
      <vt:lpstr>Diapositiva 33</vt:lpstr>
      <vt:lpstr>Diapositiva 34</vt:lpstr>
      <vt:lpstr>USANDO MANNING</vt:lpstr>
      <vt:lpstr>Diapositiva 36</vt:lpstr>
      <vt:lpstr>USANDO MANNING</vt:lpstr>
      <vt:lpstr>CONCLUSIONES</vt:lpstr>
      <vt:lpstr>Diapositiva 39</vt:lpstr>
      <vt:lpstr>Diapositiva 40</vt:lpstr>
      <vt:lpstr>Diapositiva 41</vt:lpstr>
      <vt:lpstr>Diapositiva 42</vt:lpstr>
      <vt:lpstr>Diapositiva 43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DE BADEN BORDEADO</dc:title>
  <dc:creator>Mi-PC</dc:creator>
  <cp:lastModifiedBy>Usuario</cp:lastModifiedBy>
  <cp:revision>92</cp:revision>
  <dcterms:created xsi:type="dcterms:W3CDTF">2014-05-28T18:53:21Z</dcterms:created>
  <dcterms:modified xsi:type="dcterms:W3CDTF">2020-05-25T16:04:56Z</dcterms:modified>
</cp:coreProperties>
</file>