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0" r:id="rId1"/>
  </p:sldMasterIdLst>
  <p:sldIdLst>
    <p:sldId id="256" r:id="rId2"/>
    <p:sldId id="257" r:id="rId3"/>
    <p:sldId id="260" r:id="rId4"/>
    <p:sldId id="342" r:id="rId5"/>
    <p:sldId id="349" r:id="rId6"/>
    <p:sldId id="275" r:id="rId7"/>
    <p:sldId id="357" r:id="rId8"/>
    <p:sldId id="358" r:id="rId9"/>
    <p:sldId id="359" r:id="rId10"/>
    <p:sldId id="360" r:id="rId11"/>
    <p:sldId id="376" r:id="rId12"/>
    <p:sldId id="341" r:id="rId13"/>
    <p:sldId id="345" r:id="rId14"/>
    <p:sldId id="344" r:id="rId15"/>
    <p:sldId id="263" r:id="rId16"/>
    <p:sldId id="264" r:id="rId17"/>
    <p:sldId id="265" r:id="rId18"/>
    <p:sldId id="266" r:id="rId19"/>
    <p:sldId id="365" r:id="rId20"/>
    <p:sldId id="369" r:id="rId21"/>
    <p:sldId id="267" r:id="rId22"/>
    <p:sldId id="361" r:id="rId23"/>
    <p:sldId id="276" r:id="rId24"/>
    <p:sldId id="363" r:id="rId25"/>
    <p:sldId id="366" r:id="rId26"/>
    <p:sldId id="367" r:id="rId27"/>
    <p:sldId id="377" r:id="rId28"/>
    <p:sldId id="364" r:id="rId29"/>
    <p:sldId id="269" r:id="rId30"/>
    <p:sldId id="274" r:id="rId31"/>
    <p:sldId id="278" r:id="rId32"/>
    <p:sldId id="323" r:id="rId33"/>
    <p:sldId id="279" r:id="rId34"/>
    <p:sldId id="282" r:id="rId35"/>
    <p:sldId id="280" r:id="rId36"/>
    <p:sldId id="281" r:id="rId37"/>
    <p:sldId id="283" r:id="rId38"/>
    <p:sldId id="284" r:id="rId39"/>
    <p:sldId id="286" r:id="rId40"/>
    <p:sldId id="333" r:id="rId41"/>
    <p:sldId id="287" r:id="rId42"/>
    <p:sldId id="289" r:id="rId43"/>
    <p:sldId id="328" r:id="rId44"/>
    <p:sldId id="290" r:id="rId45"/>
    <p:sldId id="291" r:id="rId46"/>
    <p:sldId id="294" r:id="rId47"/>
    <p:sldId id="373" r:id="rId48"/>
    <p:sldId id="295" r:id="rId49"/>
    <p:sldId id="374" r:id="rId50"/>
    <p:sldId id="296" r:id="rId51"/>
    <p:sldId id="375" r:id="rId52"/>
    <p:sldId id="297" r:id="rId53"/>
    <p:sldId id="298" r:id="rId54"/>
    <p:sldId id="335" r:id="rId55"/>
    <p:sldId id="325" r:id="rId56"/>
    <p:sldId id="300" r:id="rId57"/>
    <p:sldId id="301" r:id="rId58"/>
    <p:sldId id="302" r:id="rId59"/>
    <p:sldId id="303" r:id="rId60"/>
    <p:sldId id="305" r:id="rId61"/>
    <p:sldId id="304" r:id="rId62"/>
    <p:sldId id="307" r:id="rId63"/>
    <p:sldId id="306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9" r:id="rId75"/>
    <p:sldId id="320" r:id="rId76"/>
    <p:sldId id="321" r:id="rId77"/>
    <p:sldId id="322" r:id="rId7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8" autoAdjust="0"/>
    <p:restoredTop sz="94660"/>
  </p:normalViewPr>
  <p:slideViewPr>
    <p:cSldViewPr>
      <p:cViewPr>
        <p:scale>
          <a:sx n="60" d="100"/>
          <a:sy n="60" d="100"/>
        </p:scale>
        <p:origin x="-90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3A6E0E-39A9-4148-B76E-C1542C6E622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8B2A5-C1A9-4977-A3A5-FBBE67A8B6D3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E7076-DDD1-4E9E-A336-93FC6A1CD3CB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736E1-8985-406E-8C80-4E134F356E0C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EE543F28-4524-4810-974B-5073106AAED3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B22436-E148-40B8-8DC7-E735EF4C13DB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3EBD-EE15-44A9-869C-1B32F4A750D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CDA4AC-32A8-4510-840C-716ACCA3720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285C4-87C8-41D0-8013-C73043F0CA8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616901-E4F5-4FC8-B57E-66596C09B493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83058198-D915-4248-8AF7-3008302B56B2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8760D-E10F-4BDA-AC31-F58E79BA369E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0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24744"/>
            <a:ext cx="7772400" cy="641995"/>
          </a:xfrm>
        </p:spPr>
        <p:txBody>
          <a:bodyPr>
            <a:noAutofit/>
          </a:bodyPr>
          <a:lstStyle/>
          <a:p>
            <a:r>
              <a:rPr lang="es-ES" altLang="es-AR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contorno</a:t>
            </a:r>
            <a:endParaRPr lang="es-AR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body" idx="1"/>
          </p:nvPr>
        </p:nvSpPr>
        <p:spPr>
          <a:xfrm>
            <a:off x="251520" y="2708920"/>
            <a:ext cx="8892480" cy="4032448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endParaRPr lang="es-ES" altLang="es-AR" sz="28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Consiste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en realizar todas las labores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en forma </a:t>
            </a:r>
            <a:r>
              <a:rPr lang="es-ES" altLang="es-AR" sz="3200" kern="0" dirty="0" smtClean="0">
                <a:solidFill>
                  <a:srgbClr val="000000"/>
                </a:solidFill>
                <a:latin typeface="Calibri" pitchFamily="34" charset="0"/>
              </a:rPr>
              <a:t>transversal a la pendiente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del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terreno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endParaRPr lang="es-ES" altLang="es-AR" sz="2400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Mayor eficiencia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en el control de la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erosión hídrica en </a:t>
            </a:r>
            <a:r>
              <a:rPr lang="es-ES" altLang="es-AR" sz="3200" kern="0" dirty="0" smtClean="0">
                <a:solidFill>
                  <a:srgbClr val="000000"/>
                </a:solidFill>
                <a:latin typeface="Calibri" pitchFamily="34" charset="0"/>
              </a:rPr>
              <a:t>pendientes </a:t>
            </a:r>
            <a:r>
              <a:rPr lang="es-ES" altLang="es-AR" sz="3200" kern="0" dirty="0">
                <a:solidFill>
                  <a:srgbClr val="000000"/>
                </a:solidFill>
                <a:latin typeface="Calibri" pitchFamily="34" charset="0"/>
              </a:rPr>
              <a:t>suaves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(1-3%) y </a:t>
            </a:r>
            <a:r>
              <a:rPr lang="es-ES" altLang="es-AR" sz="3200" kern="0" dirty="0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90–120 cm)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endParaRPr lang="es-ES" altLang="es-AR" sz="28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Mejor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aprovechamiento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del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agua</a:t>
            </a:r>
            <a:endParaRPr lang="es-ES" altLang="es-AR" sz="2800" kern="0" dirty="0">
              <a:solidFill>
                <a:srgbClr val="000000"/>
              </a:solidFill>
              <a:latin typeface="Calibri" pitchFamily="34" charset="0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1457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4578" name="Picture 2" descr="D:\Documents\ORLANDO\TEORIA Y PRACTICA 2016\TEORIA 2016\HIDRICA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8640960" cy="590465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Contorno </a:t>
            </a: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Simplificado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lotes de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relieve  complejo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eficiencia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intermedia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para control de la erosión;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lotes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poco </a:t>
            </a:r>
            <a:r>
              <a:rPr lang="es-AR" sz="3200" dirty="0" err="1" smtClean="0">
                <a:solidFill>
                  <a:srgbClr val="000000"/>
                </a:solidFill>
                <a:latin typeface="Calibri" pitchFamily="34" charset="0"/>
              </a:rPr>
              <a:t>erodibles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;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densos y escarda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>
              <a:buNone/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Pocas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Curvas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 Nivel de referencia para labores en el terreno. Se eligen las Curvas de Nivel mas representativas de cada sector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homogéneo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del lote.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6902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8434" name="Picture 2" descr="D:\Documents\ORLANDO\TEORIA Y PRACTICA 2016\TEORIA 2016\HIDRICA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4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1506" name="Picture 2" descr="D:\Documents\ORLANDO\TEORIA Y PRACTICA 2016\TEORIA 2016\HIDRICA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5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0482" name="Picture 2" descr="D:\Documents\ORLANDO\TEORIA Y PRACTICA 2016\TEORIA 2016\HIDRICA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s-AR" sz="1800" b="1" dirty="0" smtClean="0"/>
              <a:t>Trazado de una Curva de Nivel en el terreno</a:t>
            </a:r>
            <a:r>
              <a:rPr lang="es-AR" sz="1800" dirty="0" smtClean="0"/>
              <a:t>.</a:t>
            </a:r>
            <a:br>
              <a:rPr lang="es-AR" sz="1800" dirty="0" smtClean="0"/>
            </a:br>
            <a:r>
              <a:rPr lang="es-AR" sz="1800" b="1" dirty="0" smtClean="0"/>
              <a:t>Cultivo en Contorno</a:t>
            </a:r>
            <a:r>
              <a:rPr lang="es-AR" sz="1800" dirty="0" smtClean="0"/>
              <a:t>: la distancia entre Curvas de Nivel se determina a través del cálculo del Intervalo Vertical ( I:V ); ver Terrazas.</a:t>
            </a:r>
            <a:br>
              <a:rPr lang="es-AR" sz="1800" dirty="0" smtClean="0"/>
            </a:br>
            <a:r>
              <a:rPr lang="es-AR" sz="1800" b="1" dirty="0" smtClean="0"/>
              <a:t>Cultivo en Contorno Simplificado </a:t>
            </a:r>
            <a:r>
              <a:rPr lang="es-AR" sz="1800" dirty="0" smtClean="0"/>
              <a:t>: se seleccionan las Curvas de Nivel mas representativa de cada sector del relieve </a:t>
            </a:r>
            <a:r>
              <a:rPr lang="es-AR" sz="1800" dirty="0" err="1" smtClean="0"/>
              <a:t>homogeneo</a:t>
            </a:r>
            <a:endParaRPr lang="es-AR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695528"/>
            <a:ext cx="7772400" cy="407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in título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0"/>
            <a:ext cx="50292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usuario\Desktop\tracto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36712"/>
            <a:ext cx="9073008" cy="65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45579"/>
            <a:ext cx="8229600" cy="811213"/>
          </a:xfrm>
        </p:spPr>
        <p:txBody>
          <a:bodyPr>
            <a:normAutofit fontScale="90000"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Laboreo del suelo</a:t>
            </a:r>
            <a:r>
              <a:rPr lang="es-ES" altLang="es-AR" sz="36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s-ES" altLang="es-AR" sz="36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/>
            </a:r>
            <a:br>
              <a:rPr lang="es-ES" altLang="es-AR" sz="36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</a:br>
            <a: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s-ES" altLang="es-AR" sz="2700" dirty="0" smtClean="0">
                <a:latin typeface="Calibri" pitchFamily="34" charset="0"/>
              </a:rPr>
              <a:t> </a:t>
            </a:r>
            <a:r>
              <a:rPr lang="es-ES" altLang="es-AR" sz="2700" dirty="0">
                <a:latin typeface="Calibri" pitchFamily="34" charset="0"/>
              </a:rPr>
              <a:t>S</a:t>
            </a:r>
            <a:r>
              <a:rPr lang="es-ES" altLang="es-AR" sz="2700" dirty="0" smtClean="0">
                <a:latin typeface="Calibri" pitchFamily="34" charset="0"/>
              </a:rPr>
              <a:t>iguiendo curvas de nivel( Cultivo en Contorno Clásico )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628800"/>
            <a:ext cx="4703618" cy="23869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29057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83" y="4293096"/>
            <a:ext cx="495549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8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10741"/>
            <a:ext cx="8568952" cy="1362075"/>
          </a:xfrm>
        </p:spPr>
        <p:txBody>
          <a:bodyPr>
            <a:normAutofit/>
          </a:bodyPr>
          <a:lstStyle/>
          <a:p>
            <a:r>
              <a:rPr kumimoji="0" lang="es-ES" altLang="es-AR" sz="5400" b="1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Cultivo en fajas</a:t>
            </a:r>
            <a:endParaRPr lang="es-AR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251520" y="2708920"/>
            <a:ext cx="8568952" cy="396044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7D"/>
              </a:buClr>
            </a:pPr>
            <a:r>
              <a:rPr lang="es-ES" altLang="es-AR" sz="3000" dirty="0">
                <a:solidFill>
                  <a:srgbClr val="000000"/>
                </a:solidFill>
                <a:latin typeface="Calibri" pitchFamily="34" charset="0"/>
              </a:rPr>
              <a:t>Consiste en </a:t>
            </a:r>
            <a:r>
              <a:rPr lang="es-ES" altLang="es-AR" sz="3500" dirty="0">
                <a:solidFill>
                  <a:srgbClr val="000000"/>
                </a:solidFill>
                <a:latin typeface="Calibri" pitchFamily="34" charset="0"/>
              </a:rPr>
              <a:t>alternar franjas de </a:t>
            </a:r>
            <a:r>
              <a:rPr lang="es-ES" altLang="es-AR" sz="3500" dirty="0" smtClean="0">
                <a:solidFill>
                  <a:srgbClr val="000000"/>
                </a:solidFill>
                <a:latin typeface="Calibri" pitchFamily="34" charset="0"/>
              </a:rPr>
              <a:t>cultivos anuales </a:t>
            </a:r>
            <a:r>
              <a:rPr lang="es-ES" altLang="es-AR" sz="3500" dirty="0">
                <a:solidFill>
                  <a:srgbClr val="000000"/>
                </a:solidFill>
                <a:latin typeface="Calibri" pitchFamily="34" charset="0"/>
              </a:rPr>
              <a:t>de diferente </a:t>
            </a:r>
            <a:r>
              <a:rPr lang="es-ES" altLang="es-AR" sz="3500" dirty="0" smtClean="0">
                <a:solidFill>
                  <a:srgbClr val="000000"/>
                </a:solidFill>
                <a:latin typeface="Calibri" pitchFamily="34" charset="0"/>
              </a:rPr>
              <a:t>ciclo</a:t>
            </a:r>
            <a:r>
              <a:rPr lang="es-ES" altLang="es-AR" sz="33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</a:p>
          <a:p>
            <a:pPr eaLnBrk="1" hangingPunct="1">
              <a:buClr>
                <a:srgbClr val="00007D"/>
              </a:buClr>
            </a:pPr>
            <a:r>
              <a:rPr lang="es-ES" altLang="es-AR" sz="3000" dirty="0" smtClean="0">
                <a:solidFill>
                  <a:srgbClr val="000000"/>
                </a:solidFill>
                <a:latin typeface="Calibri" pitchFamily="34" charset="0"/>
              </a:rPr>
              <a:t>o </a:t>
            </a: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cultivos anuales con pasturas</a:t>
            </a:r>
            <a:r>
              <a:rPr lang="es-ES" altLang="es-AR" sz="3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3000" dirty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ES" altLang="es-AR" sz="3200" dirty="0">
                <a:solidFill>
                  <a:srgbClr val="000000"/>
                </a:solidFill>
                <a:latin typeface="Calibri" pitchFamily="34" charset="0"/>
              </a:rPr>
              <a:t>forma transversal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a la pendiente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Clr>
                <a:srgbClr val="00007D"/>
              </a:buClr>
              <a:buNone/>
            </a:pPr>
            <a:endParaRPr lang="es-ES" altLang="es-AR" sz="33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7D"/>
              </a:buClr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eficiencia en el control de la erosión hídrica en pendientes entre el </a:t>
            </a:r>
            <a:r>
              <a:rPr lang="es-ES" altLang="es-AR" sz="3200" dirty="0">
                <a:solidFill>
                  <a:srgbClr val="000000"/>
                </a:solidFill>
                <a:latin typeface="Calibri" pitchFamily="34" charset="0"/>
              </a:rPr>
              <a:t>1% al 5%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y </a:t>
            </a:r>
            <a:r>
              <a:rPr lang="es-ES" altLang="es-AR" sz="3200" dirty="0">
                <a:solidFill>
                  <a:srgbClr val="000000"/>
                </a:solidFill>
                <a:latin typeface="Calibri" pitchFamily="34" charset="0"/>
              </a:rPr>
              <a:t>no muy largas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(hasta 300 m).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498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in título-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6" y="686660"/>
            <a:ext cx="8465057" cy="540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9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in título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5974"/>
            <a:ext cx="864235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476672"/>
            <a:ext cx="8458338" cy="3164987"/>
          </a:xfr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30" y="3645024"/>
            <a:ext cx="4274511" cy="274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lineas parale y perpe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178" y="551457"/>
            <a:ext cx="7488238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3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4624"/>
            <a:ext cx="8496944" cy="1786210"/>
          </a:xfrm>
        </p:spPr>
        <p:txBody>
          <a:bodyPr>
            <a:norm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b="1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 pitchFamily="34" charset="0"/>
                <a:ea typeface="+mn-ea"/>
                <a:cs typeface="+mn-cs"/>
              </a:rPr>
              <a:t>Ancho de Faja</a:t>
            </a:r>
            <a:r>
              <a:rPr lang="es-ES" altLang="es-AR" b="1" u="sng" kern="1200" dirty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es-ES" altLang="es-AR" sz="2000" kern="12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es-ES" altLang="es-AR" sz="2000" kern="12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Ancho de franjas empastada y cultivada en función del gradiente de pendiente y relaciones de ocupación cultivo/pasto.</a:t>
            </a:r>
            <a:endParaRPr lang="es-AR" sz="2400" dirty="0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7443861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2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368152"/>
            <a:ext cx="8640960" cy="6453336"/>
          </a:xfrm>
        </p:spPr>
        <p:txBody>
          <a:bodyPr/>
          <a:lstStyle/>
          <a:p>
            <a:pPr marL="0" indent="0" algn="just">
              <a:buNone/>
            </a:pP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Franjas Rectas</a:t>
            </a:r>
          </a:p>
          <a:p>
            <a:pPr marL="0" indent="0" algn="just">
              <a:buNone/>
            </a:pPr>
            <a:endParaRPr lang="es-AR" sz="3600" b="1" dirty="0">
              <a:latin typeface="Calibri" pitchFamily="34" charset="0"/>
            </a:endParaRPr>
          </a:p>
          <a:p>
            <a:pPr marL="0" indent="0" algn="just">
              <a:buNone/>
            </a:pPr>
            <a:r>
              <a:rPr lang="es-AR" sz="2800" dirty="0">
                <a:latin typeface="Calibri" pitchFamily="34" charset="0"/>
              </a:rPr>
              <a:t>E</a:t>
            </a:r>
            <a:r>
              <a:rPr lang="es-AR" sz="2800" dirty="0" smtClean="0">
                <a:latin typeface="Calibri" pitchFamily="34" charset="0"/>
              </a:rPr>
              <a:t>n lotes de </a:t>
            </a:r>
            <a:r>
              <a:rPr lang="es-AR" sz="3200" dirty="0" smtClean="0">
                <a:latin typeface="Calibri" pitchFamily="34" charset="0"/>
              </a:rPr>
              <a:t>relieve uniforme </a:t>
            </a:r>
            <a:r>
              <a:rPr lang="es-AR" sz="2800" dirty="0" smtClean="0">
                <a:latin typeface="Calibri" pitchFamily="34" charset="0"/>
              </a:rPr>
              <a:t>o muy complejos donde no es posible otro tipo de franjas. </a:t>
            </a:r>
          </a:p>
          <a:p>
            <a:pPr marL="0" indent="0" algn="just">
              <a:buNone/>
            </a:pPr>
            <a:endParaRPr lang="es-AR" sz="2800" dirty="0" smtClean="0">
              <a:latin typeface="Calibri" pitchFamily="34" charset="0"/>
            </a:endParaRPr>
          </a:p>
          <a:p>
            <a:pPr marL="0" indent="0" algn="just">
              <a:buNone/>
            </a:pPr>
            <a:r>
              <a:rPr lang="es-AR" sz="2800" dirty="0" smtClean="0">
                <a:latin typeface="Calibri" pitchFamily="34" charset="0"/>
              </a:rPr>
              <a:t>Fajas </a:t>
            </a:r>
            <a:r>
              <a:rPr lang="es-AR" sz="3200" dirty="0" smtClean="0">
                <a:latin typeface="Calibri" pitchFamily="34" charset="0"/>
              </a:rPr>
              <a:t>rectas y paralelas</a:t>
            </a:r>
            <a:r>
              <a:rPr lang="es-AR" sz="2800" dirty="0" smtClean="0">
                <a:latin typeface="Calibri" pitchFamily="34" charset="0"/>
              </a:rPr>
              <a:t>. </a:t>
            </a:r>
          </a:p>
          <a:p>
            <a:pPr marL="0" indent="0" algn="just">
              <a:buNone/>
            </a:pPr>
            <a:endParaRPr lang="es-AR" sz="2800" dirty="0" smtClean="0">
              <a:latin typeface="Calibri" pitchFamily="34" charset="0"/>
            </a:endParaRPr>
          </a:p>
          <a:p>
            <a:pPr marL="0" indent="0" algn="just">
              <a:buNone/>
            </a:pPr>
            <a:r>
              <a:rPr lang="es-AR" sz="2800" dirty="0" smtClean="0">
                <a:latin typeface="Calibri" pitchFamily="34" charset="0"/>
              </a:rPr>
              <a:t>Es el </a:t>
            </a:r>
            <a:r>
              <a:rPr lang="es-AR" sz="3200" dirty="0" smtClean="0">
                <a:latin typeface="Calibri" pitchFamily="34" charset="0"/>
              </a:rPr>
              <a:t>más sencillo </a:t>
            </a:r>
            <a:r>
              <a:rPr lang="es-AR" sz="2800" dirty="0" smtClean="0">
                <a:latin typeface="Calibri" pitchFamily="34" charset="0"/>
              </a:rPr>
              <a:t>para trabajar pero el </a:t>
            </a:r>
            <a:r>
              <a:rPr lang="es-AR" sz="3200" dirty="0" smtClean="0">
                <a:latin typeface="Calibri" pitchFamily="34" charset="0"/>
              </a:rPr>
              <a:t>menos eficiente </a:t>
            </a:r>
            <a:r>
              <a:rPr lang="es-AR" sz="2800" dirty="0" smtClean="0">
                <a:latin typeface="Calibri" pitchFamily="34" charset="0"/>
              </a:rPr>
              <a:t>para el control de la Erosión.</a:t>
            </a:r>
          </a:p>
          <a:p>
            <a:endParaRPr lang="es-AR" sz="2000" dirty="0" smtClean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4624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altLang="es-AR" b="1" u="sng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Tipos de cultivo en franjas </a:t>
            </a:r>
            <a:endParaRPr lang="es-AR" b="1" u="sng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50" y="522546"/>
            <a:ext cx="85725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3200" b="1" u="sng" dirty="0">
                <a:latin typeface="Calibri" pitchFamily="34" charset="0"/>
              </a:rPr>
              <a:t>Trazado y </a:t>
            </a:r>
            <a:r>
              <a:rPr lang="es-AR" sz="3200" b="1" u="sng" dirty="0" smtClean="0">
                <a:latin typeface="Calibri" pitchFamily="34" charset="0"/>
              </a:rPr>
              <a:t>laboreo</a:t>
            </a:r>
          </a:p>
          <a:p>
            <a:pPr algn="just"/>
            <a:endParaRPr lang="es-AR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/>
            <a:endParaRPr lang="es-AR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traza la línea guía perpendicular a la pendiente general ( ver cultivo perpendicular a la pendiente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);</a:t>
            </a:r>
          </a:p>
          <a:p>
            <a:pPr algn="just"/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aguas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arriba y debajo de la misma se trazan rectas paralelas según el ancho de faja determinado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algn="just"/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Laboreo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no ofrece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dificultades.</a:t>
            </a: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8674" name="Picture 2" descr="D:\Documents\ORLANDO\TEORIA Y PRACTICA 2016\TEORIA 2016\HIDRICA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-44624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620688"/>
            <a:ext cx="8640960" cy="5760640"/>
          </a:xfrm>
        </p:spPr>
        <p:txBody>
          <a:bodyPr/>
          <a:lstStyle/>
          <a:p>
            <a:pPr marL="0" lvl="0" indent="0" algn="just">
              <a:buClr>
                <a:srgbClr val="00007D"/>
              </a:buClr>
              <a:buNone/>
            </a:pPr>
            <a:r>
              <a:rPr 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Franjas en Contorno </a:t>
            </a: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Clásico</a:t>
            </a:r>
            <a:endParaRPr lang="es-AR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lotes de relieve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no muy </a:t>
            </a: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complejo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marL="0" lvl="0" indent="0" algn="just">
              <a:buClr>
                <a:srgbClr val="00007D"/>
              </a:buClr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ajas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 bordes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curvos y </a:t>
            </a:r>
            <a:r>
              <a:rPr lang="es-AR" sz="3200" dirty="0" err="1" smtClean="0">
                <a:solidFill>
                  <a:srgbClr val="000000"/>
                </a:solidFill>
                <a:latin typeface="Calibri" pitchFamily="34" charset="0"/>
              </a:rPr>
              <a:t>desuniformes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marL="0" lvl="0" indent="0" algn="just">
              <a:buClr>
                <a:srgbClr val="00007D"/>
              </a:buClr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 </a:t>
            </a: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más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eficiente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para control de la Erosión pero el mas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difícil de trabajar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lvl="0" indent="0" algn="just">
              <a:buClr>
                <a:srgbClr val="00007D"/>
              </a:buClr>
              <a:buNone/>
            </a:pPr>
            <a:endParaRPr lang="es-AR" sz="20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>
              <a:buClr>
                <a:srgbClr val="00007D"/>
              </a:buClr>
              <a:buNone/>
            </a:pPr>
            <a:endParaRPr lang="es-AR" sz="2000" dirty="0">
              <a:solidFill>
                <a:srgbClr val="000000"/>
              </a:solidFill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700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548680"/>
            <a:ext cx="864096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7D"/>
              </a:buClr>
            </a:pPr>
            <a:r>
              <a:rPr lang="es-AR" sz="3200" b="1" u="sng" dirty="0">
                <a:latin typeface="Calibri" pitchFamily="34" charset="0"/>
              </a:rPr>
              <a:t>Trazado y Laboreo </a:t>
            </a:r>
            <a:endParaRPr lang="es-AR" sz="3200" b="1" u="sng" dirty="0" smtClean="0"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endParaRPr lang="es-AR" b="1" dirty="0">
              <a:solidFill>
                <a:srgbClr val="FF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trazan tantas curvas de nivel como sea necesario según el Intervalo Vertical calculado ( ver cultivo en contorno clásico ).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Cada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Faja queda conformada por la superficie entre curvas de nivel consecutivas.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alternan cultivos de diferente ciclo.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Laboreo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entre curvas de nivel: ver Cultivo en Contorno Clásico.</a:t>
            </a:r>
          </a:p>
        </p:txBody>
      </p:sp>
      <p:pic>
        <p:nvPicPr>
          <p:cNvPr id="26626" name="Picture 2" descr="D:\Documents\ORLANDO\TEORIA Y PRACTICA 2016\TEORIA 2016\HIDRICA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2" y="27384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62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7547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62622" cy="576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60" y="531553"/>
            <a:ext cx="5056741" cy="582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4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aja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176464" cy="584634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5" descr="faja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2776"/>
            <a:ext cx="5616624" cy="40118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6948264" y="5805264"/>
            <a:ext cx="1870726" cy="713490"/>
            <a:chOff x="2195736" y="487361"/>
            <a:chExt cx="1870726" cy="713490"/>
          </a:xfrm>
        </p:grpSpPr>
        <p:pic>
          <p:nvPicPr>
            <p:cNvPr id="5" name="Imagen 1" descr="Descripción: escud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2" descr="Descripción: Isotip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03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476672"/>
            <a:ext cx="8640960" cy="6696744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Franjas en Contorno </a:t>
            </a: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Simplificado</a:t>
            </a:r>
          </a:p>
          <a:p>
            <a:pPr marL="0" lvl="0" indent="0" algn="just">
              <a:buNone/>
            </a:pPr>
            <a:endParaRPr lang="es-A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lotes de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relieve complejo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Paquetes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 Fajas curvas y de ancho uniforme por cada sector </a:t>
            </a:r>
            <a:r>
              <a:rPr lang="es-AR" sz="2800" dirty="0" err="1">
                <a:solidFill>
                  <a:srgbClr val="000000"/>
                </a:solidFill>
                <a:latin typeface="Calibri" pitchFamily="34" charset="0"/>
              </a:rPr>
              <a:t>homogeneo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 del relieve y Fajas rectificadoras de ancho </a:t>
            </a:r>
            <a:r>
              <a:rPr lang="es-AR" sz="2800" dirty="0" err="1">
                <a:solidFill>
                  <a:srgbClr val="000000"/>
                </a:solidFill>
                <a:latin typeface="Calibri" pitchFamily="34" charset="0"/>
              </a:rPr>
              <a:t>desuniforme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 entre medio de los paquetes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lvl="0" indent="0" algn="just"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Eficiencia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intermedia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para control de la Erosión,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no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tan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difícil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laborear.</a:t>
            </a:r>
          </a:p>
          <a:p>
            <a:pPr lvl="0"/>
            <a:endParaRPr lang="es-AR" sz="2400" b="1" dirty="0">
              <a:solidFill>
                <a:srgbClr val="000000"/>
              </a:solidFill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970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474345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3200" b="1" u="sng" dirty="0">
                <a:latin typeface="Calibri" pitchFamily="34" charset="0"/>
              </a:rPr>
              <a:t>Trazado y laboreo </a:t>
            </a:r>
            <a:endParaRPr lang="es-AR" sz="3200" b="1" u="sng" dirty="0" smtClean="0">
              <a:latin typeface="Calibri" pitchFamily="34" charset="0"/>
            </a:endParaRPr>
          </a:p>
          <a:p>
            <a:pPr algn="just"/>
            <a:endParaRPr lang="es-AR" sz="3200" b="1" u="sng" dirty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trazan las curvas de nivel representativas de cada sector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homogéneo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del terreno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( ver cultivo en contorno simplificado ). </a:t>
            </a:r>
            <a:endParaRPr 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Aguas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arriba y aguas debajo de cada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Línea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Guía de cada sector se trazan paralelas según el Ancho de faja calculado según sea protectora o protegida: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	Entre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cada paquete de fajas paralelas se dela una Faja Rectificadora.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Laboreo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no ofrece dificultades excepto en la Fajas Rectificadora.</a:t>
            </a:r>
          </a:p>
        </p:txBody>
      </p:sp>
      <p:pic>
        <p:nvPicPr>
          <p:cNvPr id="29698" name="Picture 2" descr="D:\Documents\ORLANDO\TEORIA Y PRACTICA 2016\TEORIA 2016\HIDRICA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2" y="-27384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nviro_alternating_cro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95" y="548680"/>
            <a:ext cx="871439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FAJAS MOLINERI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0" y="588248"/>
            <a:ext cx="8581608" cy="572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6948264" y="5959309"/>
            <a:ext cx="1870726" cy="713490"/>
            <a:chOff x="2195736" y="487361"/>
            <a:chExt cx="1870726" cy="713490"/>
          </a:xfrm>
        </p:grpSpPr>
        <p:pic>
          <p:nvPicPr>
            <p:cNvPr id="5" name="Imagen 1" descr="Descripción: escud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2" descr="Descripción: Isotip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76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4624"/>
            <a:ext cx="7772400" cy="1143000"/>
          </a:xfrm>
        </p:spPr>
        <p:txBody>
          <a:bodyPr>
            <a:norm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b="1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Tipos de cultivo en contorno</a:t>
            </a:r>
            <a:r>
              <a:rPr lang="es-ES" altLang="es-AR" b="1" u="sng" kern="1200" dirty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 </a:t>
            </a:r>
            <a:endParaRPr lang="es-AR" b="1" u="sng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926704"/>
            <a:ext cx="8640960" cy="4526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Perpendicular a la Pendiente</a:t>
            </a:r>
          </a:p>
          <a:p>
            <a:pPr marL="0" indent="0" algn="just">
              <a:buNone/>
            </a:pPr>
            <a:endParaRPr lang="es-AR" sz="36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AR" sz="3200" dirty="0" smtClean="0">
                <a:latin typeface="Calibri" pitchFamily="34" charset="0"/>
              </a:rPr>
              <a:t>Menos eficiente </a:t>
            </a:r>
            <a:r>
              <a:rPr lang="es-AR" sz="2800" dirty="0" smtClean="0">
                <a:latin typeface="Calibri" pitchFamily="34" charset="0"/>
              </a:rPr>
              <a:t>para controlar la Erosión;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AR" sz="3200" dirty="0" smtClean="0">
                <a:latin typeface="Calibri" pitchFamily="34" charset="0"/>
              </a:rPr>
              <a:t>más sencillo </a:t>
            </a:r>
            <a:r>
              <a:rPr lang="es-AR" sz="2800" dirty="0" smtClean="0">
                <a:latin typeface="Calibri" pitchFamily="34" charset="0"/>
              </a:rPr>
              <a:t>para realizar las labores; solo en lotes uniformes;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AR" sz="3200" dirty="0" smtClean="0">
                <a:latin typeface="Calibri" pitchFamily="34" charset="0"/>
              </a:rPr>
              <a:t>Una sola línea </a:t>
            </a:r>
            <a:r>
              <a:rPr lang="es-AR" sz="2800" dirty="0" smtClean="0">
                <a:latin typeface="Calibri" pitchFamily="34" charset="0"/>
              </a:rPr>
              <a:t>de referencia para labores</a:t>
            </a:r>
          </a:p>
        </p:txBody>
      </p:sp>
    </p:spTree>
    <p:extLst>
      <p:ext uri="{BB962C8B-B14F-4D97-AF65-F5344CB8AC3E}">
        <p14:creationId xmlns:p14="http://schemas.microsoft.com/office/powerpoint/2010/main" val="138610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400" dirty="0">
                <a:latin typeface="Calibri" pitchFamily="34" charset="0"/>
              </a:rPr>
              <a:t> </a:t>
            </a:r>
            <a:r>
              <a:rPr lang="es-ES" altLang="es-AR" sz="2400" dirty="0" smtClean="0">
                <a:latin typeface="Calibri" pitchFamily="34" charset="0"/>
              </a:rPr>
              <a:t>Otra forma de trazado de cultivo en fajas en contorno simplificado a nivel.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424936" cy="4893789"/>
          </a:xfrm>
          <a:noFill/>
        </p:spPr>
      </p:pic>
    </p:spTree>
    <p:extLst>
      <p:ext uri="{BB962C8B-B14F-4D97-AF65-F5344CB8AC3E}">
        <p14:creationId xmlns:p14="http://schemas.microsoft.com/office/powerpoint/2010/main" val="36021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548680"/>
            <a:ext cx="7772400" cy="1362075"/>
          </a:xfrm>
        </p:spPr>
        <p:txBody>
          <a:bodyPr>
            <a:normAutofit/>
          </a:bodyPr>
          <a:lstStyle/>
          <a:p>
            <a:r>
              <a:rPr kumimoji="0" lang="es-ES" altLang="es-AR" sz="5400" b="1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Terrazas</a:t>
            </a:r>
            <a:endParaRPr lang="es-AR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251520" y="2708920"/>
            <a:ext cx="8640960" cy="388843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r>
              <a:rPr lang="es-ES" altLang="es-AR" sz="2800" dirty="0">
                <a:solidFill>
                  <a:schemeClr val="tx1"/>
                </a:solidFill>
                <a:latin typeface="Calibri" pitchFamily="34" charset="0"/>
              </a:rPr>
              <a:t>Conjunto de </a:t>
            </a:r>
            <a:r>
              <a:rPr lang="es-ES" altLang="es-AR" sz="2800" dirty="0" smtClean="0">
                <a:solidFill>
                  <a:schemeClr val="tx1"/>
                </a:solidFill>
                <a:latin typeface="Calibri" pitchFamily="34" charset="0"/>
              </a:rPr>
              <a:t>paño más canal </a:t>
            </a:r>
            <a:r>
              <a:rPr lang="es-ES" altLang="es-AR" sz="2800" dirty="0">
                <a:solidFill>
                  <a:schemeClr val="tx1"/>
                </a:solidFill>
                <a:latin typeface="Calibri" pitchFamily="34" charset="0"/>
              </a:rPr>
              <a:t>y bordo </a:t>
            </a:r>
            <a:endParaRPr lang="es-ES" altLang="es-AR" sz="2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endParaRPr lang="es-ES" altLang="es-AR" sz="2800" dirty="0">
              <a:solidFill>
                <a:schemeClr val="tx1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r>
              <a:rPr lang="es-ES" altLang="es-AR" sz="2800" dirty="0" smtClean="0">
                <a:solidFill>
                  <a:schemeClr val="tx1"/>
                </a:solidFill>
                <a:latin typeface="Calibri" pitchFamily="34" charset="0"/>
              </a:rPr>
              <a:t>construidos </a:t>
            </a:r>
            <a:r>
              <a:rPr lang="es-ES" altLang="es-AR" sz="2800" dirty="0">
                <a:solidFill>
                  <a:schemeClr val="tx1"/>
                </a:solidFill>
                <a:latin typeface="Calibri" pitchFamily="34" charset="0"/>
              </a:rPr>
              <a:t>transversales a la pendiente de modo de interceptar el escurrimiento superficial a intervalos fijos. </a:t>
            </a:r>
            <a:endParaRPr lang="es-ES" altLang="es-AR" sz="2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endParaRPr lang="es-ES" altLang="es-AR" sz="2800" dirty="0">
              <a:solidFill>
                <a:schemeClr val="tx1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r>
              <a:rPr lang="es-ES" altLang="es-AR" sz="2800" dirty="0" smtClean="0">
                <a:solidFill>
                  <a:schemeClr val="tx1"/>
                </a:solidFill>
                <a:latin typeface="Calibri" pitchFamily="34" charset="0"/>
              </a:rPr>
              <a:t>Se </a:t>
            </a:r>
            <a:r>
              <a:rPr lang="es-ES" altLang="es-AR" sz="2800" dirty="0">
                <a:solidFill>
                  <a:schemeClr val="tx1"/>
                </a:solidFill>
                <a:latin typeface="Calibri" pitchFamily="34" charset="0"/>
              </a:rPr>
              <a:t>aplican en pendientes de hasta el 10% independientemente de la longitud de la misma.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766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7410" name="Picture 2" descr="D:\Documents\ORLANDO\ORLANDO TERRAZAS\TERRAZAS TANDIL\SANY1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ocuments\ORLANDO\ORLANDO TERRAZAS\TERRAZAS TANDIL\SANY18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a nacio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8997" y="162018"/>
            <a:ext cx="9214563" cy="653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42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4095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AR" altLang="es-AR" sz="1800" smtClean="0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407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AR" altLang="es-AR" sz="1800" smtClean="0">
              <a:solidFill>
                <a:srgbClr val="000000"/>
              </a:solidFill>
            </a:endParaRPr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251520" y="44624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altLang="es-AR" b="1" u="sng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Tipos de terrazas</a:t>
            </a:r>
            <a:endParaRPr lang="es-AR" b="1" u="sng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1340768"/>
            <a:ext cx="86409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i="1" dirty="0" smtClean="0">
                <a:latin typeface="Calibri" pitchFamily="34" charset="0"/>
              </a:rPr>
              <a:t>Por su función</a:t>
            </a:r>
            <a:r>
              <a:rPr lang="es-AR" sz="2800" dirty="0" smtClean="0">
                <a:latin typeface="Calibri" pitchFamily="34" charset="0"/>
              </a:rPr>
              <a:t>:</a:t>
            </a:r>
          </a:p>
          <a:p>
            <a:r>
              <a:rPr lang="es-AR" sz="2800" dirty="0">
                <a:latin typeface="Calibri" pitchFamily="34" charset="0"/>
              </a:rPr>
              <a:t>	</a:t>
            </a:r>
            <a:r>
              <a:rPr lang="es-AR" sz="2800" dirty="0" smtClean="0"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Desagüe</a:t>
            </a:r>
          </a:p>
          <a:p>
            <a:r>
              <a:rPr lang="es-A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Absorción</a:t>
            </a:r>
          </a:p>
          <a:p>
            <a:endParaRPr lang="es-AR" sz="2800" dirty="0" smtClean="0">
              <a:latin typeface="Calibri" pitchFamily="34" charset="0"/>
            </a:endParaRPr>
          </a:p>
          <a:p>
            <a:r>
              <a:rPr lang="es-AR" sz="2800" i="1" dirty="0" smtClean="0">
                <a:latin typeface="Calibri" pitchFamily="34" charset="0"/>
              </a:rPr>
              <a:t>Por su forma</a:t>
            </a:r>
            <a:r>
              <a:rPr lang="es-AR" sz="2800" dirty="0" smtClean="0">
                <a:latin typeface="Calibri" pitchFamily="34" charset="0"/>
              </a:rPr>
              <a:t>:</a:t>
            </a:r>
          </a:p>
          <a:p>
            <a:r>
              <a:rPr lang="es-AR" sz="2800" dirty="0">
                <a:latin typeface="Calibri" pitchFamily="34" charset="0"/>
              </a:rPr>
              <a:t>	</a:t>
            </a:r>
            <a:r>
              <a:rPr lang="es-AR" sz="2800" dirty="0" smtClean="0"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Base ancha o cultivables</a:t>
            </a:r>
          </a:p>
          <a:p>
            <a:r>
              <a:rPr lang="es-A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Base angosta o no cultivable</a:t>
            </a:r>
          </a:p>
          <a:p>
            <a:endParaRPr lang="es-AR" sz="2800" dirty="0" smtClean="0">
              <a:latin typeface="Calibri" pitchFamily="34" charset="0"/>
            </a:endParaRPr>
          </a:p>
          <a:p>
            <a:r>
              <a:rPr lang="es-AR" sz="2800" i="1" dirty="0" smtClean="0">
                <a:latin typeface="Calibri" pitchFamily="34" charset="0"/>
              </a:rPr>
              <a:t>Por su distanciamiento horizontal</a:t>
            </a:r>
            <a:r>
              <a:rPr lang="es-AR" sz="2800" dirty="0" smtClean="0">
                <a:latin typeface="Calibri" pitchFamily="34" charset="0"/>
              </a:rPr>
              <a:t>:</a:t>
            </a:r>
          </a:p>
          <a:p>
            <a:r>
              <a:rPr lang="es-AR" sz="2800" dirty="0">
                <a:latin typeface="Calibri" pitchFamily="34" charset="0"/>
              </a:rPr>
              <a:t>	</a:t>
            </a:r>
            <a:r>
              <a:rPr lang="es-AR" sz="2800" dirty="0" smtClean="0">
                <a:latin typeface="Calibri" pitchFamily="34" charset="0"/>
              </a:rPr>
              <a:t>		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Clásica o </a:t>
            </a:r>
            <a:r>
              <a:rPr lang="es-AR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desuniformes</a:t>
            </a:r>
            <a:endParaRPr lang="es-AR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s-A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Paralelas o uniformes</a:t>
            </a:r>
            <a:endParaRPr lang="es-AR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45232"/>
            <a:ext cx="8229600" cy="379512"/>
          </a:xfrm>
        </p:spPr>
        <p:txBody>
          <a:bodyPr>
            <a:noAutofit/>
          </a:bodyPr>
          <a:lstStyle/>
          <a:p>
            <a:r>
              <a:rPr lang="es-AR" i="1" dirty="0" smtClean="0">
                <a:solidFill>
                  <a:schemeClr val="tx1"/>
                </a:solidFill>
                <a:latin typeface="Calibri" pitchFamily="34" charset="0"/>
              </a:rPr>
              <a:t>Por su Función</a:t>
            </a:r>
            <a:endParaRPr lang="es-AR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557" y="1052736"/>
            <a:ext cx="852193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19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3752" y="260648"/>
            <a:ext cx="7772400" cy="1143000"/>
          </a:xfrm>
        </p:spPr>
        <p:txBody>
          <a:bodyPr>
            <a:normAutofit/>
          </a:bodyPr>
          <a:lstStyle/>
          <a:p>
            <a:r>
              <a:rPr lang="es-ES" alt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Terraza </a:t>
            </a:r>
            <a:r>
              <a:rPr lang="es-ES" alt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 </a:t>
            </a:r>
            <a:r>
              <a:rPr lang="es-ES" alt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Desagüe</a:t>
            </a:r>
            <a:endParaRPr lang="es-AR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744416" cy="319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4896544" cy="452753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3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07099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536504" cy="4365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253752" y="26064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Terraza de Absorción</a:t>
            </a:r>
            <a:endParaRPr lang="es-AR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3488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0" y="836712"/>
            <a:ext cx="786806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3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340769"/>
            <a:ext cx="8291264" cy="48264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Sección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transversal de una terraza de base ancha. </a:t>
            </a:r>
            <a:br>
              <a:rPr lang="es-ES" altLang="es-AR" sz="200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</a:b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Sección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transversal de una terraza de base ancha después de 10 años de cultivo</a:t>
            </a:r>
            <a:endParaRPr lang="es-AR" sz="2000" dirty="0">
              <a:latin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5" y="1954922"/>
            <a:ext cx="7560840" cy="39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7200" y="745232"/>
            <a:ext cx="8229600" cy="37951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i="1" dirty="0" smtClean="0">
                <a:solidFill>
                  <a:schemeClr val="tx1"/>
                </a:solidFill>
                <a:latin typeface="Calibri" pitchFamily="34" charset="0"/>
              </a:rPr>
              <a:t>Por su Forma</a:t>
            </a:r>
            <a:endParaRPr lang="es-AR" i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80"/>
          </a:xfrm>
        </p:spPr>
        <p:txBody>
          <a:bodyPr>
            <a:normAutofit fontScale="90000"/>
          </a:bodyPr>
          <a:lstStyle/>
          <a:p>
            <a:pPr eaLnBrk="1" hangingPunct="1"/>
            <a:endParaRPr lang="es-AR" altLang="es-AR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AR" altLang="es-AR" smtClean="0"/>
          </a:p>
        </p:txBody>
      </p:sp>
      <p:pic>
        <p:nvPicPr>
          <p:cNvPr id="23556" name="Picture 4" descr="Sin título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5272"/>
            <a:ext cx="8352928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745831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56895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Esquema de trazado de línea de base para cultivos cortando la pendiente. </a:t>
            </a:r>
          </a:p>
          <a:p>
            <a:pPr marL="0" indent="0">
              <a:buNone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La lectura de nivel en ambos puntos es idéntica. </a:t>
            </a:r>
          </a:p>
          <a:p>
            <a:pPr marL="0" indent="0">
              <a:buNone/>
            </a:pPr>
            <a:endParaRPr lang="es-ES" altLang="es-AR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Lote con líneas de cultivo</a:t>
            </a:r>
            <a:r>
              <a:rPr lang="es-ES" altLang="es-AR" sz="1600" dirty="0" smtClean="0">
                <a:solidFill>
                  <a:srgbClr val="000000"/>
                </a:solidFill>
                <a:ea typeface="+mj-ea"/>
                <a:cs typeface="+mj-cs"/>
              </a:rPr>
              <a:t/>
            </a:r>
            <a:br>
              <a:rPr lang="es-ES" altLang="es-AR" sz="1600" dirty="0" smtClean="0">
                <a:solidFill>
                  <a:srgbClr val="000000"/>
                </a:solidFill>
                <a:ea typeface="+mj-ea"/>
                <a:cs typeface="+mj-cs"/>
              </a:rPr>
            </a:br>
            <a:endParaRPr lang="es-ES" altLang="es-AR" sz="1600" dirty="0" smtClean="0">
              <a:solidFill>
                <a:srgbClr val="000000"/>
              </a:solidFill>
              <a:ea typeface="+mj-ea"/>
              <a:cs typeface="+mj-cs"/>
            </a:endParaRPr>
          </a:p>
          <a:p>
            <a:endParaRPr lang="es-AR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19776" y="554138"/>
            <a:ext cx="8500696" cy="57150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altLang="es-AR" sz="3200" b="1" u="sng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Trazado, suavizado y marcación de la línea guía </a:t>
            </a:r>
            <a:endParaRPr lang="es-AR" sz="3200" b="1" u="sng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9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TERRAZA PLAN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2" y="908720"/>
            <a:ext cx="4824412" cy="36068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Imagen 28" descr="TERRAZAS A NIVEL DSC007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96" y="2420888"/>
            <a:ext cx="4802876" cy="36068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6948264" y="548680"/>
            <a:ext cx="1870726" cy="713490"/>
            <a:chOff x="2195736" y="487361"/>
            <a:chExt cx="1870726" cy="713490"/>
          </a:xfrm>
        </p:grpSpPr>
        <p:pic>
          <p:nvPicPr>
            <p:cNvPr id="5" name="Imagen 1" descr="Descripción: escud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2" descr="Descripción: Isotip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310331" y="476672"/>
            <a:ext cx="331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AR" sz="2400" dirty="0" smtClean="0">
                <a:solidFill>
                  <a:prstClr val="black"/>
                </a:solidFill>
                <a:latin typeface="Calibri" pitchFamily="34" charset="0"/>
              </a:rPr>
              <a:t>TERRAZA BASE ANCHA</a:t>
            </a:r>
            <a:endParaRPr lang="es-AR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508104" y="1988840"/>
            <a:ext cx="340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2400" dirty="0" smtClean="0">
                <a:solidFill>
                  <a:prstClr val="black"/>
                </a:solidFill>
                <a:latin typeface="Calibri" pitchFamily="34" charset="0"/>
              </a:rPr>
              <a:t>TERRAZA BASE ANGOSTA</a:t>
            </a:r>
            <a:endParaRPr lang="es-AR" sz="24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9" name="Object 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45928641"/>
              </p:ext>
            </p:extLst>
          </p:nvPr>
        </p:nvGraphicFramePr>
        <p:xfrm>
          <a:off x="10116616" y="404664"/>
          <a:ext cx="8136904" cy="6202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6" name="Image" r:id="rId3" imgW="1282993" imgH="978079" progId="Photoshop.Image.8">
                  <p:embed/>
                </p:oleObj>
              </mc:Choice>
              <mc:Fallback>
                <p:oleObj name="Image" r:id="rId3" imgW="1282993" imgH="97807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11" t="4878" r="3867" b="8829"/>
                      <a:stretch>
                        <a:fillRect/>
                      </a:stretch>
                    </p:blipFill>
                    <p:spPr bwMode="auto">
                      <a:xfrm>
                        <a:off x="10116616" y="404664"/>
                        <a:ext cx="8136904" cy="6202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07487179"/>
              </p:ext>
            </p:extLst>
          </p:nvPr>
        </p:nvGraphicFramePr>
        <p:xfrm>
          <a:off x="899592" y="404664"/>
          <a:ext cx="7272808" cy="611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" name="Image" r:id="rId5" imgW="1270803" imgH="1069578" progId="Photoshop.Image.8">
                  <p:embed/>
                </p:oleObj>
              </mc:Choice>
              <mc:Fallback>
                <p:oleObj name="Image" r:id="rId5" imgW="1270803" imgH="106957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97" t="7086" r="2866" b="18324"/>
                      <a:stretch>
                        <a:fillRect/>
                      </a:stretch>
                    </p:blipFill>
                    <p:spPr bwMode="auto">
                      <a:xfrm>
                        <a:off x="899592" y="404664"/>
                        <a:ext cx="7272808" cy="611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31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196752"/>
            <a:ext cx="7272808" cy="53973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7200" y="817240"/>
            <a:ext cx="8229600" cy="37951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i="1" dirty="0" smtClean="0">
                <a:solidFill>
                  <a:schemeClr val="tx1"/>
                </a:solidFill>
                <a:latin typeface="Calibri" pitchFamily="34" charset="0"/>
              </a:rPr>
              <a:t>Por su Distanciamiento</a:t>
            </a:r>
            <a:endParaRPr lang="es-AR" i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1403648" y="1892379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403648" y="2106839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03648" y="2301280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1403648" y="2509490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1403648" y="2708920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1403648" y="2901736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V="1">
            <a:off x="5148064" y="1700808"/>
            <a:ext cx="2016224" cy="27842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V="1">
            <a:off x="5148064" y="2086465"/>
            <a:ext cx="2016224" cy="10723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5187219" y="2509490"/>
            <a:ext cx="2016224" cy="8685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5148064" y="2901736"/>
            <a:ext cx="2055379" cy="8685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curvado"/>
          <p:cNvCxnSpPr/>
          <p:nvPr/>
        </p:nvCxnSpPr>
        <p:spPr>
          <a:xfrm flipV="1">
            <a:off x="1497139" y="42468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curvado"/>
          <p:cNvCxnSpPr/>
          <p:nvPr/>
        </p:nvCxnSpPr>
        <p:spPr>
          <a:xfrm flipV="1">
            <a:off x="1649539" y="43992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curvado"/>
          <p:cNvCxnSpPr/>
          <p:nvPr/>
        </p:nvCxnSpPr>
        <p:spPr>
          <a:xfrm flipV="1">
            <a:off x="1801939" y="45516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curvado"/>
          <p:cNvCxnSpPr/>
          <p:nvPr/>
        </p:nvCxnSpPr>
        <p:spPr>
          <a:xfrm flipV="1">
            <a:off x="1954339" y="47040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curvado"/>
          <p:cNvCxnSpPr/>
          <p:nvPr/>
        </p:nvCxnSpPr>
        <p:spPr>
          <a:xfrm flipV="1">
            <a:off x="2106739" y="48564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curvado"/>
          <p:cNvCxnSpPr/>
          <p:nvPr/>
        </p:nvCxnSpPr>
        <p:spPr>
          <a:xfrm flipV="1">
            <a:off x="5381287" y="4224160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curvado"/>
          <p:cNvCxnSpPr/>
          <p:nvPr/>
        </p:nvCxnSpPr>
        <p:spPr>
          <a:xfrm flipV="1">
            <a:off x="5219114" y="4698637"/>
            <a:ext cx="1783773" cy="463272"/>
          </a:xfrm>
          <a:prstGeom prst="curvedConnector3">
            <a:avLst>
              <a:gd name="adj1" fmla="val 34975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curvado"/>
          <p:cNvCxnSpPr/>
          <p:nvPr/>
        </p:nvCxnSpPr>
        <p:spPr>
          <a:xfrm flipV="1">
            <a:off x="5258269" y="4971595"/>
            <a:ext cx="1977069" cy="380628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curvado"/>
          <p:cNvCxnSpPr/>
          <p:nvPr/>
        </p:nvCxnSpPr>
        <p:spPr>
          <a:xfrm flipV="1">
            <a:off x="5357897" y="5363045"/>
            <a:ext cx="1916596" cy="228228"/>
          </a:xfrm>
          <a:prstGeom prst="curvedConnector3">
            <a:avLst>
              <a:gd name="adj1" fmla="val 80435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9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1639250"/>
            <a:ext cx="611505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398976"/>
              </p:ext>
            </p:extLst>
          </p:nvPr>
        </p:nvGraphicFramePr>
        <p:xfrm>
          <a:off x="323527" y="1397000"/>
          <a:ext cx="8496943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1872208"/>
                <a:gridCol w="1728191"/>
              </a:tblGrid>
              <a:tr h="370840">
                <a:tc>
                  <a:txBody>
                    <a:bodyPr/>
                    <a:lstStyle/>
                    <a:p>
                      <a:r>
                        <a:rPr lang="es-AR" sz="20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RECTIFICACIÓN/PARALELIZACIÓN</a:t>
                      </a:r>
                      <a:endParaRPr lang="es-AR" sz="20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0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DIRECCIÓN DE LA PENDIENTE</a:t>
                      </a:r>
                      <a:endParaRPr lang="es-AR" sz="20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0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GRADIENTE DE LA</a:t>
                      </a:r>
                      <a:r>
                        <a:rPr lang="es-AR" sz="200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PENDIENTE</a:t>
                      </a:r>
                      <a:endParaRPr lang="es-AR" sz="20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AR" sz="2800" i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Terrazas en curvas no paralelas</a:t>
                      </a:r>
                      <a:endParaRPr lang="es-AR" sz="2800" i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complejo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complejo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AR" sz="2800" i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Terrazas en curvas paralelas</a:t>
                      </a:r>
                      <a:endParaRPr lang="es-AR" sz="2800" i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complejo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uniforme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AR" sz="2800" i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Terrazas rectas no paralelas</a:t>
                      </a:r>
                      <a:endParaRPr lang="es-AR" sz="2800" i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uniforme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complejo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AR" sz="2800" i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Terrazas rectas paralelas</a:t>
                      </a:r>
                      <a:endParaRPr lang="es-AR" sz="2800" i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uniforme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uniforme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5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errazas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272" y="275414"/>
            <a:ext cx="8641208" cy="61779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7651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94068433"/>
              </p:ext>
            </p:extLst>
          </p:nvPr>
        </p:nvGraphicFramePr>
        <p:xfrm>
          <a:off x="251520" y="620688"/>
          <a:ext cx="8604877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" name="Image" r:id="rId4" imgW="1209956" imgH="780091" progId="Photoshop.Image.8">
                  <p:embed/>
                </p:oleObj>
              </mc:Choice>
              <mc:Fallback>
                <p:oleObj name="Image" r:id="rId4" imgW="1209956" imgH="78009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20688"/>
                        <a:ext cx="8604877" cy="55446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987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024" y="2780928"/>
            <a:ext cx="860045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080120"/>
          </a:xfrm>
        </p:spPr>
        <p:txBody>
          <a:bodyPr>
            <a:norm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ES" altLang="es-AR" sz="3600" b="1" u="sng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Diseño</a:t>
            </a:r>
            <a:endParaRPr lang="es-AR" sz="3600" b="1" u="sng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268760"/>
            <a:ext cx="8640960" cy="5112568"/>
          </a:xfrm>
        </p:spPr>
        <p:txBody>
          <a:bodyPr>
            <a:no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Caudal (m</a:t>
            </a:r>
            <a:r>
              <a:rPr lang="es-ES" altLang="es-AR" sz="2400" kern="1200" baseline="30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s-ES" altLang="es-AR" sz="2400" kern="1200" dirty="0" err="1">
                <a:solidFill>
                  <a:srgbClr val="000000"/>
                </a:solidFill>
                <a:latin typeface="Calibri" pitchFamily="34" charset="0"/>
              </a:rPr>
              <a:t>seg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. o mm/24 </a:t>
            </a:r>
            <a:r>
              <a:rPr lang="es-ES" altLang="es-AR" sz="2400" kern="1200" dirty="0" err="1">
                <a:solidFill>
                  <a:srgbClr val="000000"/>
                </a:solidFill>
                <a:latin typeface="Calibri" pitchFamily="34" charset="0"/>
              </a:rPr>
              <a:t>hs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.)</a:t>
            </a:r>
          </a:p>
          <a:p>
            <a:pPr lvl="0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Espaciado Vertical (I.V) y Horizontal (I.H) 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None/>
            </a:pP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2400" b="1" kern="1200" dirty="0" smtClean="0">
                <a:solidFill>
                  <a:srgbClr val="000000"/>
                </a:solidFill>
                <a:latin typeface="Calibri" pitchFamily="34" charset="0"/>
              </a:rPr>
              <a:t>IV </a:t>
            </a:r>
            <a:r>
              <a:rPr lang="es-ES" altLang="es-AR" sz="2400" b="1" kern="1200" dirty="0">
                <a:solidFill>
                  <a:srgbClr val="000000"/>
                </a:solidFill>
                <a:latin typeface="Calibri" pitchFamily="34" charset="0"/>
              </a:rPr>
              <a:t>= 0,3 (</a:t>
            </a:r>
            <a:r>
              <a:rPr lang="es-ES" altLang="es-AR" sz="2400" b="1" kern="1200" dirty="0" smtClean="0">
                <a:solidFill>
                  <a:srgbClr val="000000"/>
                </a:solidFill>
                <a:latin typeface="Calibri" pitchFamily="34" charset="0"/>
              </a:rPr>
              <a:t>a x S </a:t>
            </a:r>
            <a:r>
              <a:rPr lang="es-ES" altLang="es-AR" sz="2400" b="1" kern="1200" dirty="0">
                <a:solidFill>
                  <a:srgbClr val="000000"/>
                </a:solidFill>
                <a:latin typeface="Calibri" pitchFamily="34" charset="0"/>
              </a:rPr>
              <a:t>+ b)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, donde:	              a = 0,4 a 0,8    b = 1 a 4 </a:t>
            </a: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Longitud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máxima </a:t>
            </a:r>
            <a:endParaRPr lang="es-ES" altLang="es-AR" sz="2400" kern="12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Área del paño de la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terraza ( D.H. 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x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 L )</a:t>
            </a:r>
            <a:endParaRPr lang="es-ES" altLang="es-AR" sz="2400" kern="12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Sección transversal </a:t>
            </a: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Pendiente del canal (sin pendiente, pendiente uniforme o </a:t>
            </a:r>
            <a:r>
              <a:rPr lang="es-ES" altLang="es-AR" sz="2400" kern="1200" dirty="0" err="1">
                <a:solidFill>
                  <a:srgbClr val="000000"/>
                </a:solidFill>
                <a:latin typeface="Calibri" pitchFamily="34" charset="0"/>
              </a:rPr>
              <a:t>desuniforme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).</a:t>
            </a: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Velocidad máxima no erosiva (</a:t>
            </a:r>
            <a:r>
              <a:rPr lang="es-ES" altLang="es-AR" sz="2400" kern="1200" dirty="0" err="1" smtClean="0">
                <a:solidFill>
                  <a:srgbClr val="000000"/>
                </a:solidFill>
                <a:latin typeface="Calibri" pitchFamily="34" charset="0"/>
              </a:rPr>
              <a:t>V.máx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Velocidad en el canal (Ve </a:t>
            </a:r>
            <a:r>
              <a:rPr lang="es-ES" altLang="es-AR" sz="2400" kern="1200" dirty="0" err="1">
                <a:solidFill>
                  <a:srgbClr val="000000"/>
                </a:solidFill>
                <a:latin typeface="Calibri" pitchFamily="34" charset="0"/>
              </a:rPr>
              <a:t>Maning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) 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50000"/>
              </a:spcBef>
              <a:buClr>
                <a:srgbClr val="A50021"/>
              </a:buClr>
              <a:buSzTx/>
              <a:buNone/>
            </a:pPr>
            <a:r>
              <a:rPr lang="es-ES" altLang="es-AR" sz="2000" i="1" kern="1200" dirty="0">
                <a:solidFill>
                  <a:srgbClr val="000000"/>
                </a:solidFill>
                <a:latin typeface="Calibri" pitchFamily="34" charset="0"/>
              </a:rPr>
              <a:t>“La velocidad en el canal de la terraza (Ve </a:t>
            </a:r>
            <a:r>
              <a:rPr lang="es-ES" altLang="es-AR" sz="2000" i="1" kern="1200" dirty="0" err="1">
                <a:solidFill>
                  <a:srgbClr val="000000"/>
                </a:solidFill>
                <a:latin typeface="Calibri" pitchFamily="34" charset="0"/>
              </a:rPr>
              <a:t>Maning</a:t>
            </a:r>
            <a:r>
              <a:rPr lang="es-ES" altLang="es-AR" sz="2000" i="1" kern="1200" dirty="0">
                <a:solidFill>
                  <a:srgbClr val="000000"/>
                </a:solidFill>
                <a:latin typeface="Calibri" pitchFamily="34" charset="0"/>
              </a:rPr>
              <a:t>) debe ser igual o ligeramente inferior a la Velocidad máxima no erosiva”</a:t>
            </a:r>
            <a:endParaRPr lang="es-ES" altLang="es-AR" sz="2000" kern="12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es-AR" sz="2400" dirty="0">
              <a:latin typeface="Calibri" pitchFamily="34" charset="0"/>
            </a:endParaRPr>
          </a:p>
        </p:txBody>
      </p:sp>
      <p:pic>
        <p:nvPicPr>
          <p:cNvPr id="18434" name="Picture 2" descr="C:\Users\usuario\Desktop\Área del pañ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" y="3284984"/>
            <a:ext cx="46803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uario\Desktop\Largo del pañ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65035"/>
            <a:ext cx="5427863" cy="40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07" y="188640"/>
            <a:ext cx="4499238" cy="332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263" y="3068960"/>
            <a:ext cx="46021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39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136904" cy="529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332656"/>
            <a:ext cx="78488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AR" sz="2400" b="1" u="sng" dirty="0">
                <a:latin typeface="Calibri" pitchFamily="34" charset="0"/>
              </a:rPr>
              <a:t>Trazado de Terrazas de Absorción</a:t>
            </a:r>
            <a:r>
              <a:rPr lang="es-ES" altLang="es-AR" sz="2000" b="1" u="sng" dirty="0">
                <a:latin typeface="Calibri" pitchFamily="34" charset="0"/>
              </a:rPr>
              <a:t/>
            </a:r>
            <a:br>
              <a:rPr lang="es-ES" altLang="es-AR" sz="2000" b="1" u="sng" dirty="0">
                <a:latin typeface="Calibri" pitchFamily="34" charset="0"/>
              </a:rPr>
            </a:br>
            <a:r>
              <a:rPr lang="es-ES" altLang="es-AR" i="1" dirty="0">
                <a:solidFill>
                  <a:srgbClr val="A50021"/>
                </a:solidFill>
                <a:latin typeface="Calibri" pitchFamily="34" charset="0"/>
              </a:rPr>
              <a:t/>
            </a:r>
            <a:br>
              <a:rPr lang="es-ES" altLang="es-AR" i="1" dirty="0">
                <a:solidFill>
                  <a:srgbClr val="A50021"/>
                </a:solidFill>
                <a:latin typeface="Calibri" pitchFamily="34" charset="0"/>
              </a:rPr>
            </a:br>
            <a:r>
              <a:rPr lang="es-ES" altLang="es-AR" dirty="0">
                <a:latin typeface="Calibri" pitchFamily="34" charset="0"/>
              </a:rPr>
              <a:t>1ra Curva de Nivel en el sector mas alto del lote.</a:t>
            </a:r>
            <a:r>
              <a:rPr lang="es-ES" altLang="es-AR" i="1" dirty="0">
                <a:latin typeface="Calibri" pitchFamily="34" charset="0"/>
              </a:rPr>
              <a:t/>
            </a:r>
            <a:br>
              <a:rPr lang="es-ES" altLang="es-AR" i="1" dirty="0">
                <a:latin typeface="Calibri" pitchFamily="34" charset="0"/>
              </a:rPr>
            </a:br>
            <a:r>
              <a:rPr lang="es-ES" altLang="es-AR" dirty="0">
                <a:latin typeface="Calibri" pitchFamily="34" charset="0"/>
              </a:rPr>
              <a:t>2da Curva y sucesivas a I.V. calculado.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170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0722" name="Picture 2" descr="D:\Documents\ORLANDO\TEORIA Y PRACTICA 2016\TEORIA 2016\HIDRICA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267785"/>
            <a:ext cx="8136904" cy="547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2016224"/>
          </a:xfrm>
        </p:spPr>
        <p:txBody>
          <a:bodyPr>
            <a:norm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sz="24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Trazado de Terrazas de Desagüe</a:t>
            </a:r>
            <a:br>
              <a:rPr kumimoji="0" lang="es-ES" altLang="es-AR" sz="24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s-ES" altLang="es-AR" sz="2400" b="1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 No paralelas )</a:t>
            </a:r>
            <a:r>
              <a:rPr kumimoji="0" lang="es-ES" altLang="es-AR" sz="2400" b="1" u="sng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s-ES" altLang="es-AR" sz="2400" b="1" u="sng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</a:rPr>
              <a:t>1ra Curva </a:t>
            </a:r>
            <a:r>
              <a:rPr lang="es-ES" altLang="es-AR" sz="2000" kern="1200" dirty="0" smtClean="0">
                <a:solidFill>
                  <a:srgbClr val="000000"/>
                </a:solidFill>
                <a:latin typeface="Calibri" pitchFamily="34" charset="0"/>
              </a:rPr>
              <a:t>con Gradiente </a:t>
            </a:r>
            <a: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</a:rPr>
              <a:t>en el sector mas alto del lote.</a:t>
            </a:r>
            <a:b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s-ES" altLang="es-AR" sz="2000" kern="1200" dirty="0" smtClean="0">
                <a:solidFill>
                  <a:srgbClr val="000000"/>
                </a:solidFill>
                <a:latin typeface="Calibri" pitchFamily="34" charset="0"/>
              </a:rPr>
              <a:t>	2da </a:t>
            </a:r>
            <a: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</a:rPr>
              <a:t>Curva y sucesivas a I.V. calculado.</a:t>
            </a:r>
            <a:r>
              <a:rPr kumimoji="0" lang="es-ES" altLang="es-A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/>
            </a:r>
            <a:br>
              <a:rPr kumimoji="0" lang="es-ES" altLang="es-A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88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1746" name="Picture 2" descr="D:\Documents\ORLANDO\TEORIA Y PRACTICA 2016\TEORIA 2016\HIDRICA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1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5602" name="Picture 2" descr="D:\Documents\ORLANDO\TEORIA Y PRACTICA 2016\TEORIA 2016\HIDRICA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2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2840" y="260648"/>
            <a:ext cx="8661648" cy="4464496"/>
          </a:xfrm>
        </p:spPr>
        <p:txBody>
          <a:bodyPr>
            <a:normAutofit fontScale="90000"/>
          </a:bodyPr>
          <a:lstStyle/>
          <a:p>
            <a:r>
              <a:rPr kumimoji="0" lang="es-ES" altLang="es-AR" sz="27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Trazado de Terrazas de Desagüe</a:t>
            </a:r>
            <a:br>
              <a:rPr kumimoji="0" lang="es-ES" altLang="es-AR" sz="27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s-ES" altLang="es-AR" sz="27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(</a:t>
            </a:r>
            <a:r>
              <a:rPr lang="es-ES" altLang="es-AR" sz="2700" b="1" kern="1200" dirty="0" smtClean="0">
                <a:solidFill>
                  <a:schemeClr val="tx1"/>
                </a:solidFill>
                <a:latin typeface="Calibri" pitchFamily="34" charset="0"/>
              </a:rPr>
              <a:t>P</a:t>
            </a:r>
            <a:r>
              <a:rPr kumimoji="0" lang="es-ES" altLang="es-AR" sz="27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aralelas</a:t>
            </a:r>
            <a:r>
              <a:rPr kumimoji="0" lang="es-ES" altLang="es-AR" sz="27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br>
              <a:rPr kumimoji="0" lang="es-ES" altLang="es-AR" sz="27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</a:rPr>
              <a:t/>
            </a:r>
            <a:b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</a:rPr>
            </a:br>
            <a:r>
              <a:rPr lang="es-ES" altLang="es-AR" sz="2400" kern="1200" noProof="0" dirty="0" smtClean="0">
                <a:solidFill>
                  <a:srgbClr val="000000"/>
                </a:solidFill>
                <a:latin typeface="Calibri" pitchFamily="34" charset="0"/>
              </a:rPr>
              <a:t>Una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Curva 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con Gradiente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representativa de cada sector de relieve homogéneo del lote. Terraza Madre.</a:t>
            </a:r>
            <a:b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Luego 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guas arriba y  abajo de cada Terraza Madre, en  cada sector homogéneo del relieve, se trazan curvas paralelas, controlando que la Ve del agua n o sea erosiva o se formen contrapendientes en el canal de la terraza.  </a:t>
            </a:r>
            <a:b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D.H.. 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calculado.</a:t>
            </a:r>
            <a: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</a:rPr>
              <a:t/>
            </a:r>
            <a:b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</a:rPr>
            </a:br>
            <a:endParaRPr lang="es-A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2770" name="Picture 2" descr="D:\Documents\ORLANDO\TEORIA Y PRACTICA 2016\TEORIA 2016\HIDRICA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82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79"/>
            <a:ext cx="8064896" cy="59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27384"/>
            <a:ext cx="8435280" cy="1143000"/>
          </a:xfrm>
        </p:spPr>
        <p:txBody>
          <a:bodyPr>
            <a:norm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sz="32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Construcción de terrazas </a:t>
            </a:r>
            <a:endParaRPr lang="es-AR" sz="3200" b="1" u="sng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4579"/>
            <a:ext cx="7632848" cy="539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Sin título-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7"/>
          <a:stretch>
            <a:fillRect/>
          </a:stretch>
        </p:blipFill>
        <p:spPr bwMode="auto">
          <a:xfrm>
            <a:off x="467544" y="1035831"/>
            <a:ext cx="8212237" cy="555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00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n 33" descr="Gvozdenovich_Jorge_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103" y="476672"/>
            <a:ext cx="5686381" cy="4266288"/>
          </a:xfr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Imagen 52" descr="Gvozdenovich_Jorg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8" y="2996952"/>
            <a:ext cx="5044932" cy="344163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7092280" y="5949280"/>
            <a:ext cx="1870726" cy="713490"/>
            <a:chOff x="2195736" y="487361"/>
            <a:chExt cx="1870726" cy="713490"/>
          </a:xfrm>
        </p:grpSpPr>
        <p:pic>
          <p:nvPicPr>
            <p:cNvPr id="6" name="Imagen 1" descr="Descripción: escud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2" descr="Descripción: Isotip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5895485" y="620688"/>
            <a:ext cx="2799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2000" dirty="0" smtClean="0">
                <a:solidFill>
                  <a:prstClr val="black"/>
                </a:solidFill>
                <a:latin typeface="Calibri" pitchFamily="34" charset="0"/>
              </a:rPr>
              <a:t>CONSTRUCCION DE LA TERRAZA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2000" dirty="0" smtClean="0">
                <a:solidFill>
                  <a:prstClr val="black"/>
                </a:solidFill>
                <a:latin typeface="Calibri" pitchFamily="34" charset="0"/>
              </a:rPr>
              <a:t>(arado de disco desde ambos lados)</a:t>
            </a:r>
            <a:endParaRPr lang="es-AR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7827" name="Imagen 34" descr="Gvozdenovich_Jorge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7" y="1957508"/>
            <a:ext cx="5206305" cy="391958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4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79"/>
            <a:ext cx="7632848" cy="570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53" descr="De_Battista_Juan_Jos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9417"/>
            <a:ext cx="7666140" cy="5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6890774" y="6006928"/>
            <a:ext cx="1870726" cy="713490"/>
            <a:chOff x="2195736" y="487361"/>
            <a:chExt cx="1870726" cy="713490"/>
          </a:xfrm>
        </p:grpSpPr>
        <p:pic>
          <p:nvPicPr>
            <p:cNvPr id="6" name="Imagen 1" descr="Descripción: escud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2" descr="Descripción: Isotip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8 CuadroTexto"/>
          <p:cNvSpPr txBox="1"/>
          <p:nvPr/>
        </p:nvSpPr>
        <p:spPr>
          <a:xfrm>
            <a:off x="6107402" y="827548"/>
            <a:ext cx="2436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dirty="0" smtClean="0">
                <a:solidFill>
                  <a:prstClr val="black"/>
                </a:solidFill>
                <a:latin typeface="Calibri" pitchFamily="34" charset="0"/>
              </a:rPr>
              <a:t>TERRAZADEOR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dirty="0">
                <a:solidFill>
                  <a:prstClr val="black"/>
                </a:solidFill>
                <a:latin typeface="Calibri" pitchFamily="34" charset="0"/>
              </a:rPr>
              <a:t>(</a:t>
            </a:r>
            <a:r>
              <a:rPr lang="es-AR" dirty="0" smtClean="0">
                <a:solidFill>
                  <a:prstClr val="black"/>
                </a:solidFill>
                <a:latin typeface="Calibri" pitchFamily="34" charset="0"/>
              </a:rPr>
              <a:t>5-6 pasadas, varia con altura y potencia del tractor)</a:t>
            </a:r>
            <a:endParaRPr lang="es-AR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8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19" y="457200"/>
            <a:ext cx="8603555" cy="811213"/>
          </a:xfrm>
        </p:spPr>
        <p:txBody>
          <a:bodyPr>
            <a:no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Laboreo entre</a:t>
            </a:r>
            <a:r>
              <a:rPr kumimoji="0" lang="es-ES" altLang="es-AR" sz="24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terrazas de desagüe clásico </a:t>
            </a:r>
            <a:r>
              <a:rPr lang="es-ES" altLang="es-AR" sz="2400" b="1" kern="1200" dirty="0">
                <a:solidFill>
                  <a:schemeClr val="tx1"/>
                </a:solidFill>
                <a:latin typeface="Calibri" pitchFamily="34" charset="0"/>
              </a:rPr>
              <a:t>no paralelas</a:t>
            </a:r>
            <a:r>
              <a:rPr kumimoji="0" lang="es-ES" altLang="es-AR" sz="24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s-ES" altLang="es-AR" sz="24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s-ES" altLang="es-AR" sz="24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y absorción</a:t>
            </a:r>
            <a:r>
              <a:rPr lang="es-ES" altLang="es-AR" sz="24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7" y="1484784"/>
            <a:ext cx="4966383" cy="25202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49" y="1700808"/>
            <a:ext cx="3995737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437063"/>
            <a:ext cx="45370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7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7772400" cy="13620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Terrazas de banco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3068960"/>
            <a:ext cx="8640960" cy="275327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altLang="es-AR" sz="3200" dirty="0" smtClean="0">
                <a:solidFill>
                  <a:schemeClr val="tx1"/>
                </a:solidFill>
                <a:latin typeface="Calibri" pitchFamily="34" charset="0"/>
              </a:rPr>
              <a:t>En pendientes superiores al 20%.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altLang="es-AR" sz="320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altLang="es-AR" sz="3200" dirty="0" smtClean="0">
                <a:solidFill>
                  <a:schemeClr val="tx1"/>
                </a:solidFill>
                <a:latin typeface="Calibri" pitchFamily="34" charset="0"/>
              </a:rPr>
              <a:t>Modifican la longitud y el grado de la pendiente.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4095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AR" altLang="es-AR" sz="1800" smtClean="0">
              <a:solidFill>
                <a:srgbClr val="000000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407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AR" altLang="es-AR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949"/>
            <a:ext cx="8637752" cy="593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7" y="444949"/>
            <a:ext cx="7615839" cy="596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0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altLang="es-A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Prevención y Control de Cárcavas</a:t>
            </a:r>
            <a:endParaRPr lang="es-A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 descr="Sin título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00735"/>
            <a:ext cx="5184576" cy="332460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8640960" cy="6912768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00007D"/>
              </a:buClr>
              <a:buNone/>
            </a:pP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</a:t>
            </a:r>
            <a:r>
              <a:rPr 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 Contorno </a:t>
            </a: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Clásico</a:t>
            </a:r>
            <a:r>
              <a:rPr lang="es-A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just">
              <a:lnSpc>
                <a:spcPct val="150000"/>
              </a:lnSpc>
              <a:buClr>
                <a:srgbClr val="00007D"/>
              </a:buClr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lotes de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relieve bastante uniforme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y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grandes;</a:t>
            </a:r>
          </a:p>
          <a:p>
            <a:pPr marL="0" indent="0" algn="just">
              <a:lnSpc>
                <a:spcPct val="150000"/>
              </a:lnSpc>
              <a:buClr>
                <a:srgbClr val="00007D"/>
              </a:buClr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eficiencia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en control de la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Erosión;</a:t>
            </a:r>
          </a:p>
          <a:p>
            <a:pPr marL="0" indent="0" algn="just">
              <a:lnSpc>
                <a:spcPct val="150000"/>
              </a:lnSpc>
              <a:buClr>
                <a:srgbClr val="00007D"/>
              </a:buClr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densos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preferentemente; </a:t>
            </a:r>
          </a:p>
          <a:p>
            <a:pPr marL="0" indent="0" algn="just">
              <a:lnSpc>
                <a:spcPct val="150000"/>
              </a:lnSpc>
              <a:buClr>
                <a:srgbClr val="00007D"/>
              </a:buClr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lotes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muy </a:t>
            </a:r>
            <a:r>
              <a:rPr lang="es-AR" sz="3200" dirty="0" err="1" smtClean="0">
                <a:solidFill>
                  <a:srgbClr val="000000"/>
                </a:solidFill>
                <a:latin typeface="Calibri" pitchFamily="34" charset="0"/>
              </a:rPr>
              <a:t>erodibles</a:t>
            </a: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just">
              <a:buClr>
                <a:srgbClr val="00007D"/>
              </a:buClr>
              <a:buNone/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just">
              <a:buClr>
                <a:srgbClr val="00007D"/>
              </a:buClr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Muchas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Curvas de nivel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de referencia para labores en el terreno. Se trazan tantas Curvas de Nivel como sea necesario a una equidistancia igual al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Intervalo vertical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calculado</a:t>
            </a:r>
          </a:p>
          <a:p>
            <a:pPr lvl="0" algn="just">
              <a:buClr>
                <a:srgbClr val="00007D"/>
              </a:buClr>
            </a:pPr>
            <a:endParaRPr lang="es-AR" sz="2000" b="1" dirty="0">
              <a:solidFill>
                <a:srgbClr val="000000"/>
              </a:solidFill>
            </a:endParaRPr>
          </a:p>
          <a:p>
            <a:pPr lvl="0" algn="just">
              <a:buClr>
                <a:srgbClr val="00007D"/>
              </a:buClr>
            </a:pPr>
            <a:endParaRPr lang="es-AR" sz="2000" b="1" dirty="0" smtClean="0">
              <a:solidFill>
                <a:srgbClr val="000000"/>
              </a:solidFill>
            </a:endParaRPr>
          </a:p>
          <a:p>
            <a:pPr lvl="0" algn="just">
              <a:buClr>
                <a:srgbClr val="00007D"/>
              </a:buClr>
            </a:pPr>
            <a:endParaRPr lang="es-AR" sz="2000" dirty="0">
              <a:solidFill>
                <a:srgbClr val="000000"/>
              </a:solidFill>
            </a:endParaRPr>
          </a:p>
          <a:p>
            <a:pPr lvl="0" algn="just">
              <a:buClr>
                <a:srgbClr val="00007D"/>
              </a:buClr>
            </a:pPr>
            <a:endParaRPr lang="es-AR" sz="2000" dirty="0">
              <a:solidFill>
                <a:srgbClr val="000000"/>
              </a:solidFill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849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251520" y="548680"/>
            <a:ext cx="8640960" cy="7992888"/>
          </a:xfrm>
          <a:prstGeom prst="rect">
            <a:avLst/>
          </a:prstGeom>
        </p:spPr>
        <p:txBody>
          <a:bodyPr vert="horz">
            <a:normAutofit fontScale="3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11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Prevención</a:t>
            </a: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endParaRPr lang="es-ES" altLang="es-AR" sz="7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550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7000" dirty="0" smtClean="0">
                <a:solidFill>
                  <a:srgbClr val="000000"/>
                </a:solidFill>
                <a:latin typeface="Calibri" pitchFamily="34" charset="0"/>
              </a:rPr>
              <a:t>Respetar las vaguadas o desagües naturales</a:t>
            </a: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endParaRPr lang="es-ES" altLang="es-AR" sz="5500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endParaRPr lang="es-ES" altLang="es-AR" sz="5500" dirty="0" smtClean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11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Control</a:t>
            </a:r>
            <a:endParaRPr lang="es-ES" altLang="es-AR" sz="7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>
              <a:lnSpc>
                <a:spcPct val="17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550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6200" dirty="0" smtClean="0">
                <a:solidFill>
                  <a:srgbClr val="000000"/>
                </a:solidFill>
                <a:latin typeface="Calibri" pitchFamily="34" charset="0"/>
              </a:rPr>
              <a:t>Reconstituir el desagüe vegetado existente antes de la formación de la zanja o cárcava. </a:t>
            </a:r>
          </a:p>
          <a:p>
            <a:pPr algn="just">
              <a:lnSpc>
                <a:spcPct val="17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6200" dirty="0" smtClean="0">
                <a:solidFill>
                  <a:srgbClr val="000000"/>
                </a:solidFill>
                <a:latin typeface="Calibri" pitchFamily="34" charset="0"/>
              </a:rPr>
              <a:t>	Se pretende </a:t>
            </a:r>
            <a:r>
              <a:rPr lang="es-ES" altLang="es-AR" sz="7400" dirty="0" smtClean="0">
                <a:solidFill>
                  <a:srgbClr val="000000"/>
                </a:solidFill>
                <a:latin typeface="Calibri" pitchFamily="34" charset="0"/>
              </a:rPr>
              <a:t>disminuir la velocidad del escurrimiento </a:t>
            </a:r>
            <a:r>
              <a:rPr lang="es-ES" altLang="es-AR" sz="6200" dirty="0" smtClean="0">
                <a:solidFill>
                  <a:srgbClr val="000000"/>
                </a:solidFill>
                <a:latin typeface="Calibri" pitchFamily="34" charset="0"/>
              </a:rPr>
              <a:t>en la cárcava</a:t>
            </a: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endParaRPr lang="es-ES" altLang="es-AR" sz="5500" dirty="0" smtClean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6200" dirty="0" smtClean="0">
                <a:solidFill>
                  <a:srgbClr val="000000"/>
                </a:solidFill>
                <a:latin typeface="Calibri" pitchFamily="34" charset="0"/>
              </a:rPr>
              <a:t>Ello se puede lograr por :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7400" b="1" dirty="0" smtClean="0">
                <a:solidFill>
                  <a:srgbClr val="000000"/>
                </a:solidFill>
                <a:latin typeface="Calibri" pitchFamily="34" charset="0"/>
              </a:rPr>
              <a:t>1. Control de cabecera</a:t>
            </a: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7400" b="1" dirty="0" smtClean="0">
                <a:solidFill>
                  <a:srgbClr val="000000"/>
                </a:solidFill>
                <a:latin typeface="Calibri" pitchFamily="34" charset="0"/>
              </a:rPr>
              <a:t>2.Recuperación del Piso</a:t>
            </a: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2.1 </a:t>
            </a:r>
            <a:r>
              <a:rPr lang="es-ES" altLang="es-AR" sz="6200" b="1" dirty="0" err="1" smtClean="0">
                <a:solidFill>
                  <a:srgbClr val="000000"/>
                </a:solidFill>
                <a:latin typeface="Calibri" pitchFamily="34" charset="0"/>
              </a:rPr>
              <a:t>Autorellenado</a:t>
            </a: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 por el emplazamiento de estructuras y empaste. 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(nº de estructuras = desnivel entre extremos/h de estructura)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2.2 Rellenado con maquinaria y empaste</a:t>
            </a:r>
          </a:p>
        </p:txBody>
      </p:sp>
    </p:spTree>
    <p:extLst>
      <p:ext uri="{BB962C8B-B14F-4D97-AF65-F5344CB8AC3E}">
        <p14:creationId xmlns:p14="http://schemas.microsoft.com/office/powerpoint/2010/main" val="2918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8640960" cy="1642194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1600" dirty="0" smtClean="0">
                <a:latin typeface="Calibri" pitchFamily="34" charset="0"/>
              </a:rPr>
              <a:t> </a:t>
            </a:r>
            <a:r>
              <a:rPr lang="es-ES" altLang="es-AR" sz="1800" dirty="0" smtClean="0">
                <a:latin typeface="Calibri" pitchFamily="34" charset="0"/>
              </a:rPr>
              <a:t>Esquema de componentes de una cárcava </a:t>
            </a:r>
            <a:br>
              <a:rPr lang="es-ES" altLang="es-AR" sz="1800" dirty="0" smtClean="0">
                <a:latin typeface="Calibri" pitchFamily="34" charset="0"/>
              </a:rPr>
            </a:br>
            <a:r>
              <a:rPr lang="es-ES" altLang="es-AR" sz="1800" dirty="0" smtClean="0">
                <a:latin typeface="Calibri" pitchFamily="34" charset="0"/>
              </a:rPr>
              <a:t>a) vista en planta de una cárcava</a:t>
            </a:r>
            <a:br>
              <a:rPr lang="es-ES" altLang="es-AR" sz="1800" dirty="0" smtClean="0">
                <a:latin typeface="Calibri" pitchFamily="34" charset="0"/>
              </a:rPr>
            </a:br>
            <a:r>
              <a:rPr lang="es-ES" altLang="es-AR" sz="1800" dirty="0" smtClean="0">
                <a:latin typeface="Calibri" pitchFamily="34" charset="0"/>
              </a:rPr>
              <a:t>ramificada con cabecera principal y secundarias, </a:t>
            </a:r>
            <a:br>
              <a:rPr lang="es-ES" altLang="es-AR" sz="1800" dirty="0" smtClean="0">
                <a:latin typeface="Calibri" pitchFamily="34" charset="0"/>
              </a:rPr>
            </a:br>
            <a:r>
              <a:rPr lang="es-ES" altLang="es-AR" sz="1800" dirty="0" smtClean="0">
                <a:latin typeface="Calibri" pitchFamily="34" charset="0"/>
              </a:rPr>
              <a:t>b) vista en perspectiva de las partes de una cárcava.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76864" cy="4684369"/>
          </a:xfrm>
          <a:noFill/>
        </p:spPr>
      </p:pic>
    </p:spTree>
    <p:extLst>
      <p:ext uri="{BB962C8B-B14F-4D97-AF65-F5344CB8AC3E}">
        <p14:creationId xmlns:p14="http://schemas.microsoft.com/office/powerpoint/2010/main" val="1716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99392"/>
            <a:ext cx="864096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1800" dirty="0" smtClean="0">
                <a:latin typeface="Calibri" pitchFamily="34" charset="0"/>
              </a:rPr>
              <a:t> Vertedero y Estructura Fija de mampostería para el control de cabeceras de cárcava</a:t>
            </a:r>
            <a:r>
              <a:rPr lang="es-ES" altLang="es-AR" sz="1800" dirty="0">
                <a:latin typeface="Calibri" pitchFamily="34" charset="0"/>
              </a:rPr>
              <a:t> </a:t>
            </a:r>
            <a:r>
              <a:rPr lang="es-ES" altLang="es-AR" sz="1800" dirty="0" smtClean="0">
                <a:latin typeface="Calibri" pitchFamily="34" charset="0"/>
              </a:rPr>
              <a:t>: </a:t>
            </a:r>
            <a:r>
              <a:rPr lang="es-ES" altLang="es-AR" sz="1800" dirty="0">
                <a:latin typeface="Calibri" pitchFamily="34" charset="0"/>
              </a:rPr>
              <a:t>c</a:t>
            </a:r>
            <a:r>
              <a:rPr lang="es-ES" altLang="es-AR" sz="1800" dirty="0" smtClean="0">
                <a:latin typeface="Calibri" pitchFamily="34" charset="0"/>
              </a:rPr>
              <a:t>ara frontal y laterales, piso y parte superior.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0" y="980728"/>
            <a:ext cx="5838788" cy="5760640"/>
          </a:xfrm>
          <a:noFill/>
        </p:spPr>
      </p:pic>
    </p:spTree>
    <p:extLst>
      <p:ext uri="{BB962C8B-B14F-4D97-AF65-F5344CB8AC3E}">
        <p14:creationId xmlns:p14="http://schemas.microsoft.com/office/powerpoint/2010/main" val="9253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in título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9"/>
          <a:stretch>
            <a:fillRect/>
          </a:stretch>
        </p:blipFill>
        <p:spPr bwMode="auto">
          <a:xfrm>
            <a:off x="468313" y="765175"/>
            <a:ext cx="8207375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9639"/>
            <a:ext cx="8435280" cy="1027113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Tobogán de bloques para proteger la cabecera de una cárcava.</a:t>
            </a:r>
            <a:br>
              <a:rPr lang="es-ES" altLang="es-AR" sz="2000" dirty="0" smtClean="0">
                <a:latin typeface="Calibri" pitchFamily="34" charset="0"/>
              </a:rPr>
            </a:br>
            <a:r>
              <a:rPr lang="es-ES" altLang="es-AR" sz="2000" dirty="0" smtClean="0">
                <a:latin typeface="Calibri" pitchFamily="34" charset="0"/>
              </a:rPr>
              <a:t>( hasta 4 m de desnivel )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840760" cy="534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19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57200"/>
            <a:ext cx="8640960" cy="9556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1600" dirty="0" smtClean="0">
                <a:latin typeface="Calibri" pitchFamily="34" charset="0"/>
              </a:rPr>
              <a:t> </a:t>
            </a:r>
            <a:r>
              <a:rPr lang="es-ES" altLang="es-AR" sz="2000" dirty="0">
                <a:solidFill>
                  <a:schemeClr val="tx1"/>
                </a:solidFill>
                <a:latin typeface="Calibri" pitchFamily="34" charset="0"/>
              </a:rPr>
              <a:t>Albardones de embocadura y canales derivadores 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Obras complementarias de defensa de cabeceras de cárcavas.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340768"/>
            <a:ext cx="9433048" cy="5279045"/>
          </a:xfrm>
          <a:noFill/>
        </p:spPr>
      </p:pic>
    </p:spTree>
    <p:extLst>
      <p:ext uri="{BB962C8B-B14F-4D97-AF65-F5344CB8AC3E}">
        <p14:creationId xmlns:p14="http://schemas.microsoft.com/office/powerpoint/2010/main" val="17596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3003"/>
            <a:ext cx="8568952" cy="1007765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Suavizado o ataludado de cabecera de cárcava.</a:t>
            </a:r>
            <a:br>
              <a:rPr lang="es-ES" altLang="es-AR" sz="2000" dirty="0" smtClean="0">
                <a:latin typeface="Calibri" pitchFamily="34" charset="0"/>
              </a:rPr>
            </a:br>
            <a:r>
              <a:rPr lang="es-ES" altLang="es-AR" sz="2000" dirty="0" smtClean="0">
                <a:latin typeface="Calibri" pitchFamily="34" charset="0"/>
              </a:rPr>
              <a:t>Se rebaja la cabecera con tierra y empasta y se complementa con</a:t>
            </a:r>
            <a:r>
              <a:rPr lang="es-ES" altLang="es-AR" sz="2000" dirty="0">
                <a:latin typeface="Calibri" pitchFamily="34" charset="0"/>
              </a:rPr>
              <a:t> </a:t>
            </a:r>
            <a:r>
              <a:rPr lang="es-ES" altLang="es-AR" sz="2000" dirty="0" smtClean="0">
                <a:latin typeface="Calibri" pitchFamily="34" charset="0"/>
              </a:rPr>
              <a:t>albardón de embocadura.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594" y="1340768"/>
            <a:ext cx="7731830" cy="3168749"/>
          </a:xfrm>
          <a:noFill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9120"/>
            <a:ext cx="497700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0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4624"/>
            <a:ext cx="8435280" cy="9556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Aleros de chapa protegiendo la cabecera de cárcavas.</a:t>
            </a:r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272" y="1412776"/>
            <a:ext cx="4176712" cy="3087687"/>
          </a:xfrm>
          <a:noFill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92375"/>
            <a:ext cx="440531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684213" y="4868863"/>
            <a:ext cx="28703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S" altLang="es-AR" sz="1800" dirty="0" smtClean="0">
                <a:solidFill>
                  <a:srgbClr val="000000"/>
                </a:solidFill>
                <a:latin typeface="Calibri" pitchFamily="34" charset="0"/>
              </a:rPr>
              <a:t>Dto. Tercero Arriba, Córdoba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148263" y="5734050"/>
            <a:ext cx="27158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S" altLang="es-AR" sz="1800" dirty="0" smtClean="0">
                <a:solidFill>
                  <a:srgbClr val="000000"/>
                </a:solidFill>
                <a:latin typeface="Calibri" pitchFamily="34" charset="0"/>
              </a:rPr>
              <a:t>Dpto. Río Cuarto, Córdoba</a:t>
            </a:r>
          </a:p>
        </p:txBody>
      </p:sp>
    </p:spTree>
    <p:extLst>
      <p:ext uri="{BB962C8B-B14F-4D97-AF65-F5344CB8AC3E}">
        <p14:creationId xmlns:p14="http://schemas.microsoft.com/office/powerpoint/2010/main" val="25416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57200"/>
            <a:ext cx="8568952" cy="9556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/>
              <a:t>Esquema de las partes constitutivas de un alero de chapa para control de</a:t>
            </a:r>
            <a:br>
              <a:rPr lang="es-ES" altLang="es-AR" sz="2000" dirty="0" smtClean="0"/>
            </a:br>
            <a:r>
              <a:rPr lang="es-ES" altLang="es-AR" sz="2000" dirty="0" smtClean="0"/>
              <a:t>cabeceras de cárcava.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6598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3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Protección de cabecera con Canal de Desvío y  Canales de Desagüe laterales protegidos.</a:t>
            </a:r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588536" cy="4320480"/>
          </a:xfrm>
          <a:noFill/>
        </p:spPr>
      </p:pic>
    </p:spTree>
    <p:extLst>
      <p:ext uri="{BB962C8B-B14F-4D97-AF65-F5344CB8AC3E}">
        <p14:creationId xmlns:p14="http://schemas.microsoft.com/office/powerpoint/2010/main" val="47982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3794" name="Picture 2" descr="D:\Documents\ORLANDO\TEORIA Y PRACTICA 2016\TEORIA 2016\HIDRICA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98613" y="836613"/>
          <a:ext cx="6164262" cy="498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Image" r:id="rId3" imgW="1200609" imgH="971985" progId="Photoshop.Image.8">
                  <p:embed/>
                </p:oleObj>
              </mc:Choice>
              <mc:Fallback>
                <p:oleObj name="Image" r:id="rId3" imgW="1200609" imgH="97198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3124" r="3612" b="3543"/>
                      <a:stretch>
                        <a:fillRect/>
                      </a:stretch>
                    </p:blipFill>
                    <p:spPr bwMode="auto">
                      <a:xfrm>
                        <a:off x="1598613" y="836613"/>
                        <a:ext cx="6164262" cy="498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47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Recuperación de pisos de cárcavas mediante </a:t>
            </a:r>
            <a:r>
              <a:rPr lang="es-ES" altLang="es-AR" sz="2000" dirty="0" err="1">
                <a:latin typeface="Calibri" pitchFamily="34" charset="0"/>
              </a:rPr>
              <a:t>A</a:t>
            </a:r>
            <a:r>
              <a:rPr lang="es-ES" altLang="es-AR" sz="2000" dirty="0" err="1" smtClean="0">
                <a:latin typeface="Calibri" pitchFamily="34" charset="0"/>
              </a:rPr>
              <a:t>lbardonado</a:t>
            </a:r>
            <a:r>
              <a:rPr lang="es-ES" altLang="es-AR" sz="2000" dirty="0" smtClean="0">
                <a:latin typeface="Calibri" pitchFamily="34" charset="0"/>
              </a:rPr>
              <a:t> </a:t>
            </a:r>
            <a:r>
              <a:rPr lang="es-ES" altLang="es-AR" sz="2000" dirty="0">
                <a:latin typeface="Calibri" pitchFamily="34" charset="0"/>
              </a:rPr>
              <a:t>I</a:t>
            </a:r>
            <a:r>
              <a:rPr lang="es-ES" altLang="es-AR" sz="2000" dirty="0" smtClean="0">
                <a:latin typeface="Calibri" pitchFamily="34" charset="0"/>
              </a:rPr>
              <a:t>nterior.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06489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1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57200"/>
            <a:ext cx="8435280" cy="884238"/>
          </a:xfrm>
        </p:spPr>
        <p:txBody>
          <a:bodyPr/>
          <a:lstStyle/>
          <a:p>
            <a:pPr eaLnBrk="1" hangingPunct="1"/>
            <a:r>
              <a:rPr lang="es-ES" altLang="es-AR" sz="1600" dirty="0" smtClean="0"/>
              <a:t> </a:t>
            </a:r>
            <a:r>
              <a:rPr lang="es-ES" altLang="es-AR" sz="2000" dirty="0" smtClean="0">
                <a:latin typeface="Calibri" pitchFamily="34" charset="0"/>
              </a:rPr>
              <a:t>Rastrillos de Retención para recuperación del piso de cárcava.</a:t>
            </a:r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556792"/>
            <a:ext cx="4324010" cy="3240360"/>
          </a:xfrm>
          <a:noFill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40588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67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26583955"/>
              </p:ext>
            </p:extLst>
          </p:nvPr>
        </p:nvGraphicFramePr>
        <p:xfrm>
          <a:off x="323528" y="476672"/>
          <a:ext cx="8496661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Image" r:id="rId3" imgW="1255672" imgH="862586" progId="Photoshop.Image.8">
                  <p:embed/>
                </p:oleObj>
              </mc:Choice>
              <mc:Fallback>
                <p:oleObj name="Image" r:id="rId3" imgW="1255672" imgH="86258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60" r="4361" b="1431"/>
                      <a:stretch>
                        <a:fillRect/>
                      </a:stretch>
                    </p:blipFill>
                    <p:spPr bwMode="auto">
                      <a:xfrm>
                        <a:off x="323528" y="476672"/>
                        <a:ext cx="8496661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344816" cy="58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36397" cy="58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rcavas Rastrill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1147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65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altLang="es-AR" sz="1800" dirty="0" smtClean="0"/>
              <a:t>Parabolizado y </a:t>
            </a:r>
            <a:r>
              <a:rPr lang="es-ES" altLang="es-AR" sz="1800" dirty="0" err="1" smtClean="0"/>
              <a:t>albardonado</a:t>
            </a:r>
            <a:r>
              <a:rPr lang="es-ES" altLang="es-AR" sz="1800" dirty="0" smtClean="0"/>
              <a:t> de toda la cárcava.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6166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827088" y="692150"/>
          <a:ext cx="7559675" cy="552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Image" r:id="rId3" imgW="4914286" imgH="3593651" progId="Photoshop.Image.8">
                  <p:embed/>
                </p:oleObj>
              </mc:Choice>
              <mc:Fallback>
                <p:oleObj name="Image" r:id="rId3" imgW="4914286" imgH="359365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279" b="4044"/>
                      <a:stretch>
                        <a:fillRect/>
                      </a:stretch>
                    </p:blipFill>
                    <p:spPr bwMode="auto">
                      <a:xfrm>
                        <a:off x="827088" y="692150"/>
                        <a:ext cx="7559675" cy="552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71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435280" cy="4526632"/>
          </a:xfrm>
        </p:spPr>
        <p:txBody>
          <a:bodyPr/>
          <a:lstStyle/>
          <a:p>
            <a:pPr algn="just"/>
            <a:r>
              <a:rPr lang="es-AR" sz="2400" dirty="0" smtClean="0">
                <a:latin typeface="Calibri" pitchFamily="34" charset="0"/>
              </a:rPr>
              <a:t>Pueden combinarse las Prácticas de Control de cabecera y de Piso.</a:t>
            </a:r>
          </a:p>
          <a:p>
            <a:endParaRPr lang="es-AR" sz="2400" dirty="0">
              <a:latin typeface="Calibri" pitchFamily="34" charset="0"/>
            </a:endParaRPr>
          </a:p>
          <a:p>
            <a:endParaRPr lang="es-AR" sz="2400" dirty="0" smtClean="0">
              <a:latin typeface="Calibri" pitchFamily="34" charset="0"/>
            </a:endParaRPr>
          </a:p>
          <a:p>
            <a:pPr algn="just"/>
            <a:r>
              <a:rPr lang="es-AR" sz="2400" dirty="0" smtClean="0">
                <a:latin typeface="Calibri" pitchFamily="34" charset="0"/>
              </a:rPr>
              <a:t>Una vez modificada la forma de la sección de la Cárcava de zanja a parabólica ( mayor Perímetro Mojado en consecuencia  menor Rh y menor velocidad ) y protegida la cabecera principal y laterales se debe empastar o forestar.</a:t>
            </a:r>
            <a:endParaRPr lang="es-AR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80728"/>
            <a:ext cx="5256584" cy="5539408"/>
          </a:xfrm>
          <a:noFill/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8435280" cy="1786210"/>
          </a:xfrm>
        </p:spPr>
        <p:txBody>
          <a:bodyPr/>
          <a:lstStyle/>
          <a:p>
            <a:pPr eaLnBrk="1" hangingPunct="1"/>
            <a:r>
              <a:rPr lang="es-ES" altLang="es-AR" sz="2800" b="1" i="1" u="sng" dirty="0" smtClean="0">
                <a:solidFill>
                  <a:srgbClr val="002060"/>
                </a:solidFill>
                <a:latin typeface="Calibri" pitchFamily="34" charset="0"/>
              </a:rPr>
              <a:t>Control de Escurrimientos Máximos</a:t>
            </a:r>
            <a:br>
              <a:rPr lang="es-ES" altLang="es-AR" sz="2800" b="1" i="1" u="sng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s-ES" altLang="es-AR" sz="1800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es-ES" altLang="es-AR" sz="1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>Regulador de escurrimiento</a:t>
            </a:r>
            <a:r>
              <a:rPr lang="es-ES" altLang="es-AR" sz="1800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5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2530" name="Picture 2" descr="D:\Documents\ORLANDO\TEORIA Y PRACTICA 2016\TEORIA 2016\HIDRICA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3554" name="Picture 2" descr="D:\Documents\ORLANDO\TEORIA Y PRACTICA 2016\TEORIA 2016\HIDRICA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2268</TotalTime>
  <Words>993</Words>
  <Application>Microsoft Office PowerPoint</Application>
  <PresentationFormat>Presentación en pantalla (4:3)</PresentationFormat>
  <Paragraphs>206</Paragraphs>
  <Slides>77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79" baseType="lpstr">
      <vt:lpstr>Equidad</vt:lpstr>
      <vt:lpstr>Image</vt:lpstr>
      <vt:lpstr>Cultivo en contorno</vt:lpstr>
      <vt:lpstr>Presentación de PowerPoint</vt:lpstr>
      <vt:lpstr>Tipos de cultivo en contorno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Trazado de una Curva de Nivel en el terreno. Cultivo en Contorno: la distancia entre Curvas de Nivel se determina a través del cálculo del Intervalo Vertical ( I:V ); ver Terrazas. Cultivo en Contorno Simplificado : se seleccionan las Curvas de Nivel mas representativa de cada sector del relieve homogeneo</vt:lpstr>
      <vt:lpstr>Presentación de PowerPoint</vt:lpstr>
      <vt:lpstr>Laboreo del suelo    Siguiendo curvas de nivel( Cultivo en Contorno Clásico )</vt:lpstr>
      <vt:lpstr>Cultivo en fajas</vt:lpstr>
      <vt:lpstr>Presentación de PowerPoint</vt:lpstr>
      <vt:lpstr>Ancho de Faja   Ancho de franjas empastada y cultivada en función del gradiente de pendiente y relaciones de ocupación cultivo/pasto.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Otra forma de trazado de cultivo en fajas en contorno simplificado a nivel.</vt:lpstr>
      <vt:lpstr>Terrazas</vt:lpstr>
      <vt:lpstr>Presentación de PowerPoint</vt:lpstr>
      <vt:lpstr>Presentación de PowerPoint</vt:lpstr>
      <vt:lpstr>Por su Función</vt:lpstr>
      <vt:lpstr>Terraza de Desagüe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Diseño</vt:lpstr>
      <vt:lpstr>Presentación de PowerPoint</vt:lpstr>
      <vt:lpstr>Presentación de PowerPoint</vt:lpstr>
      <vt:lpstr>Trazado de Terrazas de Desagüe ( No paralelas )  1ra Curva con Gradiente en el sector mas alto del lote.  2da Curva y sucesivas a I.V. calculado. </vt:lpstr>
      <vt:lpstr>Presentación de PowerPoint</vt:lpstr>
      <vt:lpstr>Trazado de Terrazas de Desagüe (Paralelas)  Una Curva con Gradiente representativa de cada sector de relieve homogéneo del lote. Terraza Madre.  Luego aguas arriba y  abajo de cada Terraza Madre, en  cada sector homogéneo del relieve, se trazan curvas paralelas, controlando que la Ve del agua n o sea erosiva o se formen contrapendientes en el canal de la terraza.   D.H.. calculado. </vt:lpstr>
      <vt:lpstr>Presentación de PowerPoint</vt:lpstr>
      <vt:lpstr>Presentación de PowerPoint</vt:lpstr>
      <vt:lpstr>Construcción de terrazas </vt:lpstr>
      <vt:lpstr>Presentación de PowerPoint</vt:lpstr>
      <vt:lpstr>Presentación de PowerPoint</vt:lpstr>
      <vt:lpstr>Laboreo entre terrazas de desagüe clásico no paralelas y absorción </vt:lpstr>
      <vt:lpstr>Terrazas de banco</vt:lpstr>
      <vt:lpstr>Presentación de PowerPoint</vt:lpstr>
      <vt:lpstr>Prevención y Control de Cárcavas</vt:lpstr>
      <vt:lpstr>Presentación de PowerPoint</vt:lpstr>
      <vt:lpstr> Esquema de componentes de una cárcava  a) vista en planta de una cárcava ramificada con cabecera principal y secundarias,  b) vista en perspectiva de las partes de una cárcava.</vt:lpstr>
      <vt:lpstr> Vertedero y Estructura Fija de mampostería para el control de cabeceras de cárcava : cara frontal y laterales, piso y parte superior.</vt:lpstr>
      <vt:lpstr>Presentación de PowerPoint</vt:lpstr>
      <vt:lpstr>Tobogán de bloques para proteger la cabecera de una cárcava. ( hasta 4 m de desnivel )</vt:lpstr>
      <vt:lpstr> Albardones de embocadura y canales derivadores  Obras complementarias de defensa de cabeceras de cárcavas.</vt:lpstr>
      <vt:lpstr>Suavizado o ataludado de cabecera de cárcava. Se rebaja la cabecera con tierra y empasta y se complementa con albardón de embocadura.</vt:lpstr>
      <vt:lpstr>Aleros de chapa protegiendo la cabecera de cárcavas.</vt:lpstr>
      <vt:lpstr>Esquema de las partes constitutivas de un alero de chapa para control de cabeceras de cárcava.</vt:lpstr>
      <vt:lpstr>Protección de cabecera con Canal de Desvío y  Canales de Desagüe laterales protegidos.</vt:lpstr>
      <vt:lpstr>Presentación de PowerPoint</vt:lpstr>
      <vt:lpstr>Recuperación de pisos de cárcavas mediante Albardonado Interior.</vt:lpstr>
      <vt:lpstr> Rastrillos de Retención para recuperación del piso de cárcava.</vt:lpstr>
      <vt:lpstr>Presentación de PowerPoint</vt:lpstr>
      <vt:lpstr>Parabolizado y albardonado de toda la cárcava.</vt:lpstr>
      <vt:lpstr>Presentación de PowerPoint</vt:lpstr>
      <vt:lpstr>Presentación de PowerPoint</vt:lpstr>
      <vt:lpstr>Control de Escurrimientos Máximos  Regulador de escurrimiento.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kkkkk</dc:title>
  <dc:creator>Usuario</dc:creator>
  <cp:lastModifiedBy>usuario</cp:lastModifiedBy>
  <cp:revision>101</cp:revision>
  <dcterms:created xsi:type="dcterms:W3CDTF">2016-03-18T13:14:05Z</dcterms:created>
  <dcterms:modified xsi:type="dcterms:W3CDTF">2018-03-23T01:48:30Z</dcterms:modified>
</cp:coreProperties>
</file>