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2" r:id="rId1"/>
  </p:sldMasterIdLst>
  <p:notesMasterIdLst>
    <p:notesMasterId r:id="rId61"/>
  </p:notesMasterIdLst>
  <p:handoutMasterIdLst>
    <p:handoutMasterId r:id="rId62"/>
  </p:handoutMasterIdLst>
  <p:sldIdLst>
    <p:sldId id="447" r:id="rId2"/>
    <p:sldId id="621" r:id="rId3"/>
    <p:sldId id="623" r:id="rId4"/>
    <p:sldId id="622" r:id="rId5"/>
    <p:sldId id="603" r:id="rId6"/>
    <p:sldId id="596" r:id="rId7"/>
    <p:sldId id="514" r:id="rId8"/>
    <p:sldId id="627" r:id="rId9"/>
    <p:sldId id="628" r:id="rId10"/>
    <p:sldId id="629" r:id="rId11"/>
    <p:sldId id="626" r:id="rId12"/>
    <p:sldId id="625" r:id="rId13"/>
    <p:sldId id="624" r:id="rId14"/>
    <p:sldId id="606" r:id="rId15"/>
    <p:sldId id="656" r:id="rId16"/>
    <p:sldId id="662" r:id="rId17"/>
    <p:sldId id="689" r:id="rId18"/>
    <p:sldId id="661" r:id="rId19"/>
    <p:sldId id="685" r:id="rId20"/>
    <p:sldId id="686" r:id="rId21"/>
    <p:sldId id="632" r:id="rId22"/>
    <p:sldId id="631" r:id="rId23"/>
    <p:sldId id="630" r:id="rId24"/>
    <p:sldId id="633" r:id="rId25"/>
    <p:sldId id="634" r:id="rId26"/>
    <p:sldId id="502" r:id="rId27"/>
    <p:sldId id="667" r:id="rId28"/>
    <p:sldId id="658" r:id="rId29"/>
    <p:sldId id="659" r:id="rId30"/>
    <p:sldId id="567" r:id="rId31"/>
    <p:sldId id="635" r:id="rId32"/>
    <p:sldId id="636" r:id="rId33"/>
    <p:sldId id="639" r:id="rId34"/>
    <p:sldId id="638" r:id="rId35"/>
    <p:sldId id="653" r:id="rId36"/>
    <p:sldId id="663" r:id="rId37"/>
    <p:sldId id="681" r:id="rId38"/>
    <p:sldId id="682" r:id="rId39"/>
    <p:sldId id="650" r:id="rId40"/>
    <p:sldId id="651" r:id="rId41"/>
    <p:sldId id="666" r:id="rId42"/>
    <p:sldId id="683" r:id="rId43"/>
    <p:sldId id="684" r:id="rId44"/>
    <p:sldId id="665" r:id="rId45"/>
    <p:sldId id="641" r:id="rId46"/>
    <p:sldId id="644" r:id="rId47"/>
    <p:sldId id="664" r:id="rId48"/>
    <p:sldId id="643" r:id="rId49"/>
    <p:sldId id="642" r:id="rId50"/>
    <p:sldId id="687" r:id="rId51"/>
    <p:sldId id="688" r:id="rId52"/>
    <p:sldId id="648" r:id="rId53"/>
    <p:sldId id="675" r:id="rId54"/>
    <p:sldId id="676" r:id="rId55"/>
    <p:sldId id="677" r:id="rId56"/>
    <p:sldId id="678" r:id="rId57"/>
    <p:sldId id="679" r:id="rId58"/>
    <p:sldId id="680" r:id="rId59"/>
    <p:sldId id="647"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0033CC"/>
    <a:srgbClr val="FFFF99"/>
    <a:srgbClr val="FFCC99"/>
    <a:srgbClr val="FFFF00"/>
    <a:srgbClr val="CCFFFF"/>
    <a:srgbClr val="0099CC"/>
    <a:srgbClr val="66FF66"/>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2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cer\Desktop\GOYA%20JF\JFGoya\Curso%20de%20Silvicultura\Clases\Clase%208-1%20Rodales%20diset&#225;neos\Ejercicio%20manejo%20disetaneo%20resuel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autoTitleDeleted val="1"/>
    <c:plotArea>
      <c:layout>
        <c:manualLayout>
          <c:layoutTarget val="inner"/>
          <c:xMode val="edge"/>
          <c:yMode val="edge"/>
          <c:x val="0.14479654004849757"/>
          <c:y val="0.19281107284988025"/>
          <c:w val="0.64705953834172303"/>
          <c:h val="0.62091701426232593"/>
        </c:manualLayout>
      </c:layout>
      <c:barChart>
        <c:barDir val="col"/>
        <c:grouping val="stacked"/>
        <c:ser>
          <c:idx val="0"/>
          <c:order val="0"/>
          <c:tx>
            <c:v>RO despues de la corta</c:v>
          </c:tx>
          <c:spPr>
            <a:ln w="12700">
              <a:solidFill>
                <a:srgbClr val="424242"/>
              </a:solidFill>
              <a:prstDash val="solid"/>
            </a:ln>
          </c:spPr>
          <c:cat>
            <c:numRef>
              <c:f>Dinámica!$A$12:$A$21</c:f>
              <c:numCache>
                <c:formatCode>General</c:formatCode>
                <c:ptCount val="10"/>
                <c:pt idx="0">
                  <c:v>7.5</c:v>
                </c:pt>
                <c:pt idx="1">
                  <c:v>12.5</c:v>
                </c:pt>
                <c:pt idx="2">
                  <c:v>17.5</c:v>
                </c:pt>
                <c:pt idx="3">
                  <c:v>22.5</c:v>
                </c:pt>
                <c:pt idx="4">
                  <c:v>27.5</c:v>
                </c:pt>
                <c:pt idx="5">
                  <c:v>32.5</c:v>
                </c:pt>
                <c:pt idx="6">
                  <c:v>37.5</c:v>
                </c:pt>
                <c:pt idx="7">
                  <c:v>42.5</c:v>
                </c:pt>
                <c:pt idx="8">
                  <c:v>47.5</c:v>
                </c:pt>
                <c:pt idx="9">
                  <c:v>52.5</c:v>
                </c:pt>
              </c:numCache>
            </c:numRef>
          </c:cat>
          <c:val>
            <c:numRef>
              <c:f>Dinámica!$B$36:$B$45</c:f>
              <c:numCache>
                <c:formatCode>0</c:formatCode>
                <c:ptCount val="10"/>
                <c:pt idx="0">
                  <c:v>283.21604693574943</c:v>
                </c:pt>
                <c:pt idx="1">
                  <c:v>188.81069795716641</c:v>
                </c:pt>
                <c:pt idx="2">
                  <c:v>125.8737986381108</c:v>
                </c:pt>
                <c:pt idx="3">
                  <c:v>83.915865758740594</c:v>
                </c:pt>
                <c:pt idx="4">
                  <c:v>55.943910505827056</c:v>
                </c:pt>
                <c:pt idx="5">
                  <c:v>37.295940337218063</c:v>
                </c:pt>
                <c:pt idx="6">
                  <c:v>24.863960224812054</c:v>
                </c:pt>
                <c:pt idx="7">
                  <c:v>16.575973483208031</c:v>
                </c:pt>
                <c:pt idx="8">
                  <c:v>11.05064898880536</c:v>
                </c:pt>
                <c:pt idx="9">
                  <c:v>7</c:v>
                </c:pt>
              </c:numCache>
            </c:numRef>
          </c:val>
          <c:extLst xmlns:c16r2="http://schemas.microsoft.com/office/drawing/2015/06/chart">
            <c:ext xmlns:c16="http://schemas.microsoft.com/office/drawing/2014/chart" uri="{C3380CC4-5D6E-409C-BE32-E72D297353CC}">
              <c16:uniqueId val="{00000000-D56E-4D18-8B94-AE0A7EC2E352}"/>
            </c:ext>
          </c:extLst>
        </c:ser>
        <c:ser>
          <c:idx val="2"/>
          <c:order val="1"/>
          <c:tx>
            <c:v>RO antes de la corta</c:v>
          </c:tx>
          <c:val>
            <c:numRef>
              <c:f>Dinámica!$C$36:$C$45</c:f>
              <c:numCache>
                <c:formatCode>0</c:formatCode>
                <c:ptCount val="10"/>
                <c:pt idx="1">
                  <c:v>94.405348978582907</c:v>
                </c:pt>
                <c:pt idx="2">
                  <c:v>62.936899319055456</c:v>
                </c:pt>
                <c:pt idx="3">
                  <c:v>41.957932879370304</c:v>
                </c:pt>
                <c:pt idx="4">
                  <c:v>27.971955252913531</c:v>
                </c:pt>
                <c:pt idx="5">
                  <c:v>18.64797016860906</c:v>
                </c:pt>
                <c:pt idx="6">
                  <c:v>12.431980112406023</c:v>
                </c:pt>
                <c:pt idx="7">
                  <c:v>8.2879867416040049</c:v>
                </c:pt>
                <c:pt idx="8">
                  <c:v>5.5253244944026827</c:v>
                </c:pt>
                <c:pt idx="9">
                  <c:v>4.0506489888053494</c:v>
                </c:pt>
              </c:numCache>
            </c:numRef>
          </c:val>
          <c:extLst xmlns:c16r2="http://schemas.microsoft.com/office/drawing/2015/06/chart">
            <c:ext xmlns:c16="http://schemas.microsoft.com/office/drawing/2014/chart" uri="{C3380CC4-5D6E-409C-BE32-E72D297353CC}">
              <c16:uniqueId val="{00000001-D56E-4D18-8B94-AE0A7EC2E352}"/>
            </c:ext>
          </c:extLst>
        </c:ser>
        <c:overlap val="100"/>
        <c:axId val="115424256"/>
        <c:axId val="124022784"/>
      </c:barChart>
      <c:catAx>
        <c:axId val="115424256"/>
        <c:scaling>
          <c:orientation val="minMax"/>
        </c:scaling>
        <c:axPos val="b"/>
        <c:title>
          <c:tx>
            <c:rich>
              <a:bodyPr/>
              <a:lstStyle/>
              <a:p>
                <a:pPr>
                  <a:defRPr lang="es-ES" sz="1000" b="0" i="0" u="none" strike="noStrike" baseline="0">
                    <a:solidFill>
                      <a:srgbClr val="000000"/>
                    </a:solidFill>
                    <a:latin typeface="Arial"/>
                    <a:ea typeface="Arial"/>
                    <a:cs typeface="Arial"/>
                  </a:defRPr>
                </a:pPr>
                <a:r>
                  <a:rPr lang="es-ES"/>
                  <a:t>Clases Diamétricas (cm)</a:t>
                </a:r>
              </a:p>
            </c:rich>
          </c:tx>
          <c:layout>
            <c:manualLayout>
              <c:xMode val="edge"/>
              <c:yMode val="edge"/>
              <c:x val="0.30316775572654031"/>
              <c:y val="0.87581978853844134"/>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s-ES" sz="600" b="0" i="0" u="none" strike="noStrike" baseline="0">
                <a:solidFill>
                  <a:srgbClr val="000000"/>
                </a:solidFill>
                <a:latin typeface="Arial"/>
                <a:ea typeface="Arial"/>
                <a:cs typeface="Arial"/>
              </a:defRPr>
            </a:pPr>
            <a:endParaRPr lang="es-ES"/>
          </a:p>
        </c:txPr>
        <c:crossAx val="124022784"/>
        <c:crosses val="autoZero"/>
        <c:lblAlgn val="ctr"/>
        <c:lblOffset val="100"/>
        <c:tickLblSkip val="1"/>
        <c:tickMarkSkip val="1"/>
      </c:catAx>
      <c:valAx>
        <c:axId val="124022784"/>
        <c:scaling>
          <c:orientation val="minMax"/>
        </c:scaling>
        <c:axPos val="l"/>
        <c:title>
          <c:tx>
            <c:rich>
              <a:bodyPr/>
              <a:lstStyle/>
              <a:p>
                <a:pPr>
                  <a:defRPr lang="es-ES" sz="1000" b="0" i="0" u="none" strike="noStrike" baseline="0">
                    <a:solidFill>
                      <a:srgbClr val="000000"/>
                    </a:solidFill>
                    <a:latin typeface="Arial"/>
                    <a:ea typeface="Arial"/>
                    <a:cs typeface="Arial"/>
                  </a:defRPr>
                </a:pPr>
                <a:r>
                  <a:rPr lang="es-ES"/>
                  <a:t>Densidad (ind/ha)</a:t>
                </a:r>
              </a:p>
            </c:rich>
          </c:tx>
          <c:layout>
            <c:manualLayout>
              <c:xMode val="edge"/>
              <c:yMode val="edge"/>
              <c:x val="3.6199135012124392E-2"/>
              <c:y val="0.31699447570234807"/>
            </c:manualLayout>
          </c:layout>
          <c:spPr>
            <a:noFill/>
            <a:ln w="25400">
              <a:noFill/>
            </a:ln>
          </c:spPr>
        </c:title>
        <c:numFmt formatCode="0" sourceLinked="1"/>
        <c:majorTickMark val="cross"/>
        <c:tickLblPos val="nextTo"/>
        <c:spPr>
          <a:ln w="3175">
            <a:solidFill>
              <a:srgbClr val="000000"/>
            </a:solidFill>
            <a:prstDash val="solid"/>
          </a:ln>
        </c:spPr>
        <c:txPr>
          <a:bodyPr rot="0" vert="horz"/>
          <a:lstStyle/>
          <a:p>
            <a:pPr>
              <a:defRPr lang="es-ES" sz="700" b="0" i="0" u="none" strike="noStrike" baseline="0">
                <a:solidFill>
                  <a:srgbClr val="000000"/>
                </a:solidFill>
                <a:latin typeface="Arial"/>
                <a:ea typeface="Arial"/>
                <a:cs typeface="Arial"/>
              </a:defRPr>
            </a:pPr>
            <a:endParaRPr lang="es-ES"/>
          </a:p>
        </c:txPr>
        <c:crossAx val="115424256"/>
        <c:crosses val="autoZero"/>
        <c:crossBetween val="between"/>
      </c:valAx>
      <c:spPr>
        <a:noFill/>
        <a:ln w="25400">
          <a:noFill/>
        </a:ln>
      </c:spPr>
    </c:plotArea>
    <c:legend>
      <c:legendPos val="r"/>
      <c:layout>
        <c:manualLayout>
          <c:xMode val="edge"/>
          <c:yMode val="edge"/>
          <c:x val="0.33980448096161986"/>
          <c:y val="0.22741832512206633"/>
          <c:w val="0.27358585743842628"/>
          <c:h val="0.13883998834947023"/>
        </c:manualLayout>
      </c:layout>
      <c:spPr>
        <a:noFill/>
        <a:ln w="25400">
          <a:noFill/>
        </a:ln>
      </c:spPr>
      <c:txPr>
        <a:bodyPr/>
        <a:lstStyle/>
        <a:p>
          <a:pPr>
            <a:defRPr lang="es-ES" sz="920" b="0" i="0" u="none" strike="noStrike" baseline="0">
              <a:solidFill>
                <a:srgbClr val="000000"/>
              </a:solidFill>
              <a:latin typeface="Arial"/>
              <a:ea typeface="Arial"/>
              <a:cs typeface="Arial"/>
            </a:defRPr>
          </a:pPr>
          <a:endParaRPr lang="es-ES"/>
        </a:p>
      </c:txPr>
    </c:legend>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s-E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3C85F4-596A-4F0B-98B5-C34D1835D815}" type="doc">
      <dgm:prSet loTypeId="urn:microsoft.com/office/officeart/2005/8/layout/hProcess9" loCatId="process" qsTypeId="urn:microsoft.com/office/officeart/2005/8/quickstyle/simple1" qsCatId="simple" csTypeId="urn:microsoft.com/office/officeart/2005/8/colors/accent1_2" csCatId="accent1" phldr="1"/>
      <dgm:spPr/>
    </dgm:pt>
    <dgm:pt modelId="{81A64EDD-83CC-4C1C-9411-C007D0113DBB}">
      <dgm:prSet phldrT="[Texto]"/>
      <dgm:spPr/>
      <dgm:t>
        <a:bodyPr/>
        <a:lstStyle/>
        <a:p>
          <a:r>
            <a:rPr lang="es-AR" dirty="0" smtClean="0"/>
            <a:t>Estructura del rodal</a:t>
          </a:r>
          <a:endParaRPr lang="es-AR" dirty="0"/>
        </a:p>
      </dgm:t>
    </dgm:pt>
    <dgm:pt modelId="{28FBF68F-7C91-46EC-AC51-357A6E5D99BC}" type="parTrans" cxnId="{73088A6B-CD98-4040-9D31-D3EF4E702F39}">
      <dgm:prSet/>
      <dgm:spPr/>
      <dgm:t>
        <a:bodyPr/>
        <a:lstStyle/>
        <a:p>
          <a:endParaRPr lang="es-AR"/>
        </a:p>
      </dgm:t>
    </dgm:pt>
    <dgm:pt modelId="{00069120-DEC9-4190-952E-E487F1FC07C6}" type="sibTrans" cxnId="{73088A6B-CD98-4040-9D31-D3EF4E702F39}">
      <dgm:prSet/>
      <dgm:spPr/>
      <dgm:t>
        <a:bodyPr/>
        <a:lstStyle/>
        <a:p>
          <a:endParaRPr lang="es-AR"/>
        </a:p>
      </dgm:t>
    </dgm:pt>
    <dgm:pt modelId="{991B6914-5211-4236-8595-AC254F0F1FF8}">
      <dgm:prSet phldrT="[Texto]"/>
      <dgm:spPr/>
      <dgm:t>
        <a:bodyPr/>
        <a:lstStyle/>
        <a:p>
          <a:r>
            <a:rPr lang="es-AR" dirty="0" smtClean="0"/>
            <a:t>Análisis de los posibles S. silvícola </a:t>
          </a:r>
          <a:endParaRPr lang="es-AR" dirty="0"/>
        </a:p>
      </dgm:t>
    </dgm:pt>
    <dgm:pt modelId="{7326E33F-A5C5-49C0-934E-8BE39F927E9B}" type="parTrans" cxnId="{471DBFDF-BDB3-44A1-A44E-0D74BF7EDDF8}">
      <dgm:prSet/>
      <dgm:spPr/>
      <dgm:t>
        <a:bodyPr/>
        <a:lstStyle/>
        <a:p>
          <a:endParaRPr lang="es-AR"/>
        </a:p>
      </dgm:t>
    </dgm:pt>
    <dgm:pt modelId="{CB3DFE52-3E68-4AEF-B803-5B48C40F8DC3}" type="sibTrans" cxnId="{471DBFDF-BDB3-44A1-A44E-0D74BF7EDDF8}">
      <dgm:prSet/>
      <dgm:spPr/>
      <dgm:t>
        <a:bodyPr/>
        <a:lstStyle/>
        <a:p>
          <a:endParaRPr lang="es-AR"/>
        </a:p>
      </dgm:t>
    </dgm:pt>
    <dgm:pt modelId="{716AC751-8718-4A7B-B949-0D53CFC6BDC7}">
      <dgm:prSet phldrT="[Texto]"/>
      <dgm:spPr/>
      <dgm:t>
        <a:bodyPr/>
        <a:lstStyle/>
        <a:p>
          <a:r>
            <a:rPr lang="es-AR" dirty="0" smtClean="0"/>
            <a:t>Aplicación del SS</a:t>
          </a:r>
          <a:endParaRPr lang="es-AR" dirty="0"/>
        </a:p>
      </dgm:t>
    </dgm:pt>
    <dgm:pt modelId="{11BE05EF-4832-4CD3-A5F5-A083DCDF3389}" type="parTrans" cxnId="{BCC3C1B3-3E8C-47E1-93E1-91CE3DA1C502}">
      <dgm:prSet/>
      <dgm:spPr/>
      <dgm:t>
        <a:bodyPr/>
        <a:lstStyle/>
        <a:p>
          <a:endParaRPr lang="es-AR"/>
        </a:p>
      </dgm:t>
    </dgm:pt>
    <dgm:pt modelId="{575141C8-351D-47D6-A9D3-CCECDCA0FDF3}" type="sibTrans" cxnId="{BCC3C1B3-3E8C-47E1-93E1-91CE3DA1C502}">
      <dgm:prSet/>
      <dgm:spPr/>
      <dgm:t>
        <a:bodyPr/>
        <a:lstStyle/>
        <a:p>
          <a:endParaRPr lang="es-AR"/>
        </a:p>
      </dgm:t>
    </dgm:pt>
    <dgm:pt modelId="{D15C6299-E837-4ED0-9515-45A788B6660A}" type="pres">
      <dgm:prSet presAssocID="{DE3C85F4-596A-4F0B-98B5-C34D1835D815}" presName="CompostProcess" presStyleCnt="0">
        <dgm:presLayoutVars>
          <dgm:dir/>
          <dgm:resizeHandles val="exact"/>
        </dgm:presLayoutVars>
      </dgm:prSet>
      <dgm:spPr/>
    </dgm:pt>
    <dgm:pt modelId="{8CCD1791-3DCD-4CD1-A175-0E71B59BDE41}" type="pres">
      <dgm:prSet presAssocID="{DE3C85F4-596A-4F0B-98B5-C34D1835D815}" presName="arrow" presStyleLbl="bgShp" presStyleIdx="0" presStyleCnt="1"/>
      <dgm:spPr/>
    </dgm:pt>
    <dgm:pt modelId="{0D2F5DBA-4B3A-48B6-93CE-E2C206A938D4}" type="pres">
      <dgm:prSet presAssocID="{DE3C85F4-596A-4F0B-98B5-C34D1835D815}" presName="linearProcess" presStyleCnt="0"/>
      <dgm:spPr/>
    </dgm:pt>
    <dgm:pt modelId="{320AE5BF-1AC4-4AC0-AC84-B3E7D96461D2}" type="pres">
      <dgm:prSet presAssocID="{81A64EDD-83CC-4C1C-9411-C007D0113DBB}" presName="textNode" presStyleLbl="node1" presStyleIdx="0" presStyleCnt="3">
        <dgm:presLayoutVars>
          <dgm:bulletEnabled val="1"/>
        </dgm:presLayoutVars>
      </dgm:prSet>
      <dgm:spPr/>
      <dgm:t>
        <a:bodyPr/>
        <a:lstStyle/>
        <a:p>
          <a:endParaRPr lang="es-ES"/>
        </a:p>
      </dgm:t>
    </dgm:pt>
    <dgm:pt modelId="{AAA535C3-D36A-4C0F-AC96-4738EFBB8BC5}" type="pres">
      <dgm:prSet presAssocID="{00069120-DEC9-4190-952E-E487F1FC07C6}" presName="sibTrans" presStyleCnt="0"/>
      <dgm:spPr/>
    </dgm:pt>
    <dgm:pt modelId="{88C68F43-5DCE-43EC-A265-70220701474F}" type="pres">
      <dgm:prSet presAssocID="{991B6914-5211-4236-8595-AC254F0F1FF8}" presName="textNode" presStyleLbl="node1" presStyleIdx="1" presStyleCnt="3">
        <dgm:presLayoutVars>
          <dgm:bulletEnabled val="1"/>
        </dgm:presLayoutVars>
      </dgm:prSet>
      <dgm:spPr/>
      <dgm:t>
        <a:bodyPr/>
        <a:lstStyle/>
        <a:p>
          <a:endParaRPr lang="es-ES"/>
        </a:p>
      </dgm:t>
    </dgm:pt>
    <dgm:pt modelId="{C0412C4D-4D12-4AD6-B270-0892FBDE5580}" type="pres">
      <dgm:prSet presAssocID="{CB3DFE52-3E68-4AEF-B803-5B48C40F8DC3}" presName="sibTrans" presStyleCnt="0"/>
      <dgm:spPr/>
    </dgm:pt>
    <dgm:pt modelId="{02A5CEBB-A1D1-4A28-8BDD-DEB9748C74DC}" type="pres">
      <dgm:prSet presAssocID="{716AC751-8718-4A7B-B949-0D53CFC6BDC7}" presName="textNode" presStyleLbl="node1" presStyleIdx="2" presStyleCnt="3">
        <dgm:presLayoutVars>
          <dgm:bulletEnabled val="1"/>
        </dgm:presLayoutVars>
      </dgm:prSet>
      <dgm:spPr/>
      <dgm:t>
        <a:bodyPr/>
        <a:lstStyle/>
        <a:p>
          <a:endParaRPr lang="es-ES"/>
        </a:p>
      </dgm:t>
    </dgm:pt>
  </dgm:ptLst>
  <dgm:cxnLst>
    <dgm:cxn modelId="{A6C2E536-5102-4C41-BC4C-90EA1583BEA0}" type="presOf" srcId="{716AC751-8718-4A7B-B949-0D53CFC6BDC7}" destId="{02A5CEBB-A1D1-4A28-8BDD-DEB9748C74DC}" srcOrd="0" destOrd="0" presId="urn:microsoft.com/office/officeart/2005/8/layout/hProcess9"/>
    <dgm:cxn modelId="{539F8EBA-627F-4249-B02E-7BB20986315E}" type="presOf" srcId="{DE3C85F4-596A-4F0B-98B5-C34D1835D815}" destId="{D15C6299-E837-4ED0-9515-45A788B6660A}" srcOrd="0" destOrd="0" presId="urn:microsoft.com/office/officeart/2005/8/layout/hProcess9"/>
    <dgm:cxn modelId="{30ECD444-B669-400C-BD67-73925D67A17B}" type="presOf" srcId="{991B6914-5211-4236-8595-AC254F0F1FF8}" destId="{88C68F43-5DCE-43EC-A265-70220701474F}" srcOrd="0" destOrd="0" presId="urn:microsoft.com/office/officeart/2005/8/layout/hProcess9"/>
    <dgm:cxn modelId="{471DBFDF-BDB3-44A1-A44E-0D74BF7EDDF8}" srcId="{DE3C85F4-596A-4F0B-98B5-C34D1835D815}" destId="{991B6914-5211-4236-8595-AC254F0F1FF8}" srcOrd="1" destOrd="0" parTransId="{7326E33F-A5C5-49C0-934E-8BE39F927E9B}" sibTransId="{CB3DFE52-3E68-4AEF-B803-5B48C40F8DC3}"/>
    <dgm:cxn modelId="{73088A6B-CD98-4040-9D31-D3EF4E702F39}" srcId="{DE3C85F4-596A-4F0B-98B5-C34D1835D815}" destId="{81A64EDD-83CC-4C1C-9411-C007D0113DBB}" srcOrd="0" destOrd="0" parTransId="{28FBF68F-7C91-46EC-AC51-357A6E5D99BC}" sibTransId="{00069120-DEC9-4190-952E-E487F1FC07C6}"/>
    <dgm:cxn modelId="{9373F2B3-F9B1-40A9-B37C-EE4D74AE5561}" type="presOf" srcId="{81A64EDD-83CC-4C1C-9411-C007D0113DBB}" destId="{320AE5BF-1AC4-4AC0-AC84-B3E7D96461D2}" srcOrd="0" destOrd="0" presId="urn:microsoft.com/office/officeart/2005/8/layout/hProcess9"/>
    <dgm:cxn modelId="{BCC3C1B3-3E8C-47E1-93E1-91CE3DA1C502}" srcId="{DE3C85F4-596A-4F0B-98B5-C34D1835D815}" destId="{716AC751-8718-4A7B-B949-0D53CFC6BDC7}" srcOrd="2" destOrd="0" parTransId="{11BE05EF-4832-4CD3-A5F5-A083DCDF3389}" sibTransId="{575141C8-351D-47D6-A9D3-CCECDCA0FDF3}"/>
    <dgm:cxn modelId="{C87E5B25-FA6C-42AE-8B9C-8C5C89C8CB85}" type="presParOf" srcId="{D15C6299-E837-4ED0-9515-45A788B6660A}" destId="{8CCD1791-3DCD-4CD1-A175-0E71B59BDE41}" srcOrd="0" destOrd="0" presId="urn:microsoft.com/office/officeart/2005/8/layout/hProcess9"/>
    <dgm:cxn modelId="{00E54DB7-86CD-437E-9259-4587B2CB42A0}" type="presParOf" srcId="{D15C6299-E837-4ED0-9515-45A788B6660A}" destId="{0D2F5DBA-4B3A-48B6-93CE-E2C206A938D4}" srcOrd="1" destOrd="0" presId="urn:microsoft.com/office/officeart/2005/8/layout/hProcess9"/>
    <dgm:cxn modelId="{92E158BB-5B39-41F8-B5CD-5BE180918A83}" type="presParOf" srcId="{0D2F5DBA-4B3A-48B6-93CE-E2C206A938D4}" destId="{320AE5BF-1AC4-4AC0-AC84-B3E7D96461D2}" srcOrd="0" destOrd="0" presId="urn:microsoft.com/office/officeart/2005/8/layout/hProcess9"/>
    <dgm:cxn modelId="{D4CFD73D-2D2B-4C36-B14A-4C61759BD043}" type="presParOf" srcId="{0D2F5DBA-4B3A-48B6-93CE-E2C206A938D4}" destId="{AAA535C3-D36A-4C0F-AC96-4738EFBB8BC5}" srcOrd="1" destOrd="0" presId="urn:microsoft.com/office/officeart/2005/8/layout/hProcess9"/>
    <dgm:cxn modelId="{335F7B98-FD2D-4B11-80C9-9E1E1818950B}" type="presParOf" srcId="{0D2F5DBA-4B3A-48B6-93CE-E2C206A938D4}" destId="{88C68F43-5DCE-43EC-A265-70220701474F}" srcOrd="2" destOrd="0" presId="urn:microsoft.com/office/officeart/2005/8/layout/hProcess9"/>
    <dgm:cxn modelId="{D6B0FAB2-2DF0-45F1-9A1A-C5AF3796B207}" type="presParOf" srcId="{0D2F5DBA-4B3A-48B6-93CE-E2C206A938D4}" destId="{C0412C4D-4D12-4AD6-B270-0892FBDE5580}" srcOrd="3" destOrd="0" presId="urn:microsoft.com/office/officeart/2005/8/layout/hProcess9"/>
    <dgm:cxn modelId="{2BD29AEF-C923-4ADD-927D-9CE639CBD4EE}" type="presParOf" srcId="{0D2F5DBA-4B3A-48B6-93CE-E2C206A938D4}" destId="{02A5CEBB-A1D1-4A28-8BDD-DEB9748C74DC}"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CD1791-3DCD-4CD1-A175-0E71B59BDE41}">
      <dsp:nvSpPr>
        <dsp:cNvPr id="0" name=""/>
        <dsp:cNvSpPr/>
      </dsp:nvSpPr>
      <dsp:spPr>
        <a:xfrm>
          <a:off x="567209" y="0"/>
          <a:ext cx="6428380" cy="388143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0AE5BF-1AC4-4AC0-AC84-B3E7D96461D2}">
      <dsp:nvSpPr>
        <dsp:cNvPr id="0" name=""/>
        <dsp:cNvSpPr/>
      </dsp:nvSpPr>
      <dsp:spPr>
        <a:xfrm>
          <a:off x="256278" y="1164431"/>
          <a:ext cx="2268840"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AR" sz="2900" kern="1200" dirty="0" smtClean="0"/>
            <a:t>Estructura del rodal</a:t>
          </a:r>
          <a:endParaRPr lang="es-AR" sz="2900" kern="1200" dirty="0"/>
        </a:p>
      </dsp:txBody>
      <dsp:txXfrm>
        <a:off x="256278" y="1164431"/>
        <a:ext cx="2268840" cy="1552574"/>
      </dsp:txXfrm>
    </dsp:sp>
    <dsp:sp modelId="{88C68F43-5DCE-43EC-A265-70220701474F}">
      <dsp:nvSpPr>
        <dsp:cNvPr id="0" name=""/>
        <dsp:cNvSpPr/>
      </dsp:nvSpPr>
      <dsp:spPr>
        <a:xfrm>
          <a:off x="2646979" y="1164431"/>
          <a:ext cx="2268840"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AR" sz="2900" kern="1200" dirty="0" smtClean="0"/>
            <a:t>Análisis de los posibles S. silvícola </a:t>
          </a:r>
          <a:endParaRPr lang="es-AR" sz="2900" kern="1200" dirty="0"/>
        </a:p>
      </dsp:txBody>
      <dsp:txXfrm>
        <a:off x="2646979" y="1164431"/>
        <a:ext cx="2268840" cy="1552574"/>
      </dsp:txXfrm>
    </dsp:sp>
    <dsp:sp modelId="{02A5CEBB-A1D1-4A28-8BDD-DEB9748C74DC}">
      <dsp:nvSpPr>
        <dsp:cNvPr id="0" name=""/>
        <dsp:cNvSpPr/>
      </dsp:nvSpPr>
      <dsp:spPr>
        <a:xfrm>
          <a:off x="5037681" y="1164431"/>
          <a:ext cx="2268840"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AR" sz="2900" kern="1200" dirty="0" smtClean="0"/>
            <a:t>Aplicación del SS</a:t>
          </a:r>
          <a:endParaRPr lang="es-AR" sz="2900" kern="1200" dirty="0"/>
        </a:p>
      </dsp:txBody>
      <dsp:txXfrm>
        <a:off x="5037681" y="1164431"/>
        <a:ext cx="2268840" cy="15525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002D6D94-99ED-40C3-AEB7-F63F5D48AE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 xmlns:a16="http://schemas.microsoft.com/office/drawing/2014/main" id="{03907485-E354-4760-B1B0-F80CE44E0A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D999F6-1F55-42ED-9618-AC15793E6880}" type="datetimeFigureOut">
              <a:rPr lang="es-AR" smtClean="0"/>
              <a:pPr/>
              <a:t>10/11/2020</a:t>
            </a:fld>
            <a:endParaRPr lang="es-AR"/>
          </a:p>
        </p:txBody>
      </p:sp>
      <p:sp>
        <p:nvSpPr>
          <p:cNvPr id="4" name="Marcador de pie de página 3">
            <a:extLst>
              <a:ext uri="{FF2B5EF4-FFF2-40B4-BE49-F238E27FC236}">
                <a16:creationId xmlns="" xmlns:a16="http://schemas.microsoft.com/office/drawing/2014/main" id="{B5390D21-C20F-4896-8507-73630947A6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AR"/>
              <a:t>Facultad de Ciencias Agrarias y Forestales-UNLP. Curso de Manejo Forestal</a:t>
            </a:r>
          </a:p>
        </p:txBody>
      </p:sp>
      <p:sp>
        <p:nvSpPr>
          <p:cNvPr id="5" name="Marcador de número de diapositiva 4">
            <a:extLst>
              <a:ext uri="{FF2B5EF4-FFF2-40B4-BE49-F238E27FC236}">
                <a16:creationId xmlns="" xmlns:a16="http://schemas.microsoft.com/office/drawing/2014/main" id="{24A6EF5C-CB3F-4900-95F1-2F6DF19260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71B7E7-7968-4E39-89DF-43D7744E2EDE}" type="slidenum">
              <a:rPr lang="es-AR" smtClean="0"/>
              <a:pPr/>
              <a:t>‹Nº›</a:t>
            </a:fld>
            <a:endParaRPr lang="es-AR"/>
          </a:p>
        </p:txBody>
      </p:sp>
    </p:spTree>
    <p:extLst>
      <p:ext uri="{BB962C8B-B14F-4D97-AF65-F5344CB8AC3E}">
        <p14:creationId xmlns="" xmlns:p14="http://schemas.microsoft.com/office/powerpoint/2010/main" val="348629998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7F07E-03FC-42FC-870D-8E41103231B3}" type="datetimeFigureOut">
              <a:rPr lang="es-AR" smtClean="0"/>
              <a:pPr/>
              <a:t>10/11/2020</a:t>
            </a:fld>
            <a:endParaRPr lang="es-A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AR"/>
              <a:t>Facultad de Ciencias Agrarias y Forestales-UNLP. Curso de Manejo Forestal</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920D3-52FB-4232-B464-A9A775B08CDA}" type="slidenum">
              <a:rPr lang="es-AR" smtClean="0"/>
              <a:pPr/>
              <a:t>‹Nº›</a:t>
            </a:fld>
            <a:endParaRPr lang="es-AR"/>
          </a:p>
        </p:txBody>
      </p:sp>
    </p:spTree>
    <p:extLst>
      <p:ext uri="{BB962C8B-B14F-4D97-AF65-F5344CB8AC3E}">
        <p14:creationId xmlns="" xmlns:p14="http://schemas.microsoft.com/office/powerpoint/2010/main" val="370384372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5FBB58B0-35A9-41BA-9750-6EFF30677AAC}" type="slidenum">
              <a:rPr lang="es-ES" smtClean="0"/>
              <a:pPr>
                <a:defRPr/>
              </a:pPr>
              <a:t>‹Nº›</a:t>
            </a:fld>
            <a:endParaRPr lang="es-ES"/>
          </a:p>
        </p:txBody>
      </p:sp>
    </p:spTree>
    <p:extLst>
      <p:ext uri="{BB962C8B-B14F-4D97-AF65-F5344CB8AC3E}">
        <p14:creationId xmlns="" xmlns:p14="http://schemas.microsoft.com/office/powerpoint/2010/main" val="33887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 xmlns:p14="http://schemas.microsoft.com/office/powerpoint/2010/main" val="3467474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3472832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 xmlns:p14="http://schemas.microsoft.com/office/powerpoint/2010/main" val="217890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400390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 xmlns:p14="http://schemas.microsoft.com/office/powerpoint/2010/main" val="165303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D8DB1D48-0386-4379-8105-41133197D959}" type="slidenum">
              <a:rPr lang="es-ES" smtClean="0"/>
              <a:pPr>
                <a:defRPr/>
              </a:pPr>
              <a:t>‹Nº›</a:t>
            </a:fld>
            <a:endParaRPr lang="es-ES"/>
          </a:p>
        </p:txBody>
      </p:sp>
    </p:spTree>
    <p:extLst>
      <p:ext uri="{BB962C8B-B14F-4D97-AF65-F5344CB8AC3E}">
        <p14:creationId xmlns="" xmlns:p14="http://schemas.microsoft.com/office/powerpoint/2010/main" val="3022370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52170870-6269-4184-89B9-D87B7E7A0486}" type="slidenum">
              <a:rPr lang="es-ES" smtClean="0"/>
              <a:pPr>
                <a:defRPr/>
              </a:pPr>
              <a:t>‹Nº›</a:t>
            </a:fld>
            <a:endParaRPr lang="es-ES"/>
          </a:p>
        </p:txBody>
      </p:sp>
    </p:spTree>
    <p:extLst>
      <p:ext uri="{BB962C8B-B14F-4D97-AF65-F5344CB8AC3E}">
        <p14:creationId xmlns="" xmlns:p14="http://schemas.microsoft.com/office/powerpoint/2010/main" val="2235027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381000"/>
            <a:ext cx="8229600"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CC2ABA4-F00A-4F56-8149-35D43154782A}"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45023973-404D-4864-99AB-C1B6DC2EA52C}" type="slidenum">
              <a:rPr lang="es-ES" smtClean="0"/>
              <a:pPr>
                <a:defRPr/>
              </a:pPr>
              <a:t>‹Nº›</a:t>
            </a:fld>
            <a:endParaRPr lang="es-ES"/>
          </a:p>
        </p:txBody>
      </p:sp>
    </p:spTree>
    <p:extLst>
      <p:ext uri="{BB962C8B-B14F-4D97-AF65-F5344CB8AC3E}">
        <p14:creationId xmlns="" xmlns:p14="http://schemas.microsoft.com/office/powerpoint/2010/main" val="24522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12"/>
          </p:nvPr>
        </p:nvSpPr>
        <p:spPr/>
        <p:txBody>
          <a:bodyPr/>
          <a:lstStyle/>
          <a:p>
            <a:pPr>
              <a:defRPr/>
            </a:pPr>
            <a:fld id="{FE72D6B7-30EC-43CC-A284-7B520945510C}" type="slidenum">
              <a:rPr lang="es-ES" smtClean="0"/>
              <a:pPr>
                <a:defRPr/>
              </a:pPr>
              <a:t>‹Nº›</a:t>
            </a:fld>
            <a:endParaRPr lang="es-ES"/>
          </a:p>
        </p:txBody>
      </p:sp>
    </p:spTree>
    <p:extLst>
      <p:ext uri="{BB962C8B-B14F-4D97-AF65-F5344CB8AC3E}">
        <p14:creationId xmlns="" xmlns:p14="http://schemas.microsoft.com/office/powerpoint/2010/main" val="366497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7" name="Slide Number Placeholder 6"/>
          <p:cNvSpPr>
            <a:spLocks noGrp="1"/>
          </p:cNvSpPr>
          <p:nvPr>
            <p:ph type="sldNum" sz="quarter" idx="12"/>
          </p:nvPr>
        </p:nvSpPr>
        <p:spPr/>
        <p:txBody>
          <a:bodyPr/>
          <a:lstStyle/>
          <a:p>
            <a:pPr>
              <a:defRPr/>
            </a:pPr>
            <a:fld id="{2D564A1F-8BC0-4860-A757-BEA7A479EF33}" type="slidenum">
              <a:rPr lang="es-ES" smtClean="0"/>
              <a:pPr>
                <a:defRPr/>
              </a:pPr>
              <a:t>‹Nº›</a:t>
            </a:fld>
            <a:endParaRPr lang="es-ES"/>
          </a:p>
        </p:txBody>
      </p:sp>
    </p:spTree>
    <p:extLst>
      <p:ext uri="{BB962C8B-B14F-4D97-AF65-F5344CB8AC3E}">
        <p14:creationId xmlns="" xmlns:p14="http://schemas.microsoft.com/office/powerpoint/2010/main" val="134002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9" name="Slide Number Placeholder 8"/>
          <p:cNvSpPr>
            <a:spLocks noGrp="1"/>
          </p:cNvSpPr>
          <p:nvPr>
            <p:ph type="sldNum" sz="quarter" idx="12"/>
          </p:nvPr>
        </p:nvSpPr>
        <p:spPr/>
        <p:txBody>
          <a:bodyPr/>
          <a:lstStyle/>
          <a:p>
            <a:pPr>
              <a:defRPr/>
            </a:pPr>
            <a:fld id="{13AC94EB-0564-4B0E-9914-29B06AAC4658}" type="slidenum">
              <a:rPr lang="es-ES" smtClean="0"/>
              <a:pPr>
                <a:defRPr/>
              </a:pPr>
              <a:t>‹Nº›</a:t>
            </a:fld>
            <a:endParaRPr lang="es-ES"/>
          </a:p>
        </p:txBody>
      </p:sp>
    </p:spTree>
    <p:extLst>
      <p:ext uri="{BB962C8B-B14F-4D97-AF65-F5344CB8AC3E}">
        <p14:creationId xmlns="" xmlns:p14="http://schemas.microsoft.com/office/powerpoint/2010/main" val="101452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5" name="Slide Number Placeholder 4"/>
          <p:cNvSpPr>
            <a:spLocks noGrp="1"/>
          </p:cNvSpPr>
          <p:nvPr>
            <p:ph type="sldNum" sz="quarter" idx="12"/>
          </p:nvPr>
        </p:nvSpPr>
        <p:spPr/>
        <p:txBody>
          <a:bodyPr/>
          <a:lstStyle/>
          <a:p>
            <a:pPr>
              <a:defRPr/>
            </a:pPr>
            <a:fld id="{D8438168-B38E-45EA-B713-277C92EFCD50}" type="slidenum">
              <a:rPr lang="es-ES" smtClean="0"/>
              <a:pPr>
                <a:defRPr/>
              </a:pPr>
              <a:t>‹Nº›</a:t>
            </a:fld>
            <a:endParaRPr lang="es-ES"/>
          </a:p>
        </p:txBody>
      </p:sp>
    </p:spTree>
    <p:extLst>
      <p:ext uri="{BB962C8B-B14F-4D97-AF65-F5344CB8AC3E}">
        <p14:creationId xmlns="" xmlns:p14="http://schemas.microsoft.com/office/powerpoint/2010/main" val="3769209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4" name="Slide Number Placeholder 3"/>
          <p:cNvSpPr>
            <a:spLocks noGrp="1"/>
          </p:cNvSpPr>
          <p:nvPr>
            <p:ph type="sldNum" sz="quarter" idx="12"/>
          </p:nvPr>
        </p:nvSpPr>
        <p:spPr/>
        <p:txBody>
          <a:bodyPr/>
          <a:lstStyle/>
          <a:p>
            <a:pPr>
              <a:defRPr/>
            </a:pPr>
            <a:fld id="{3EBC431A-7DB5-4B42-9532-A2A0F18BB00B}" type="slidenum">
              <a:rPr lang="es-ES" smtClean="0"/>
              <a:pPr>
                <a:defRPr/>
              </a:pPr>
              <a:t>‹Nº›</a:t>
            </a:fld>
            <a:endParaRPr lang="es-ES"/>
          </a:p>
        </p:txBody>
      </p:sp>
    </p:spTree>
    <p:extLst>
      <p:ext uri="{BB962C8B-B14F-4D97-AF65-F5344CB8AC3E}">
        <p14:creationId xmlns="" xmlns:p14="http://schemas.microsoft.com/office/powerpoint/2010/main" val="61967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7" name="Slide Number Placeholder 6"/>
          <p:cNvSpPr>
            <a:spLocks noGrp="1"/>
          </p:cNvSpPr>
          <p:nvPr>
            <p:ph type="sldNum" sz="quarter" idx="12"/>
          </p:nvPr>
        </p:nvSpPr>
        <p:spPr/>
        <p:txBody>
          <a:bodyPr/>
          <a:lstStyle/>
          <a:p>
            <a:pPr>
              <a:defRPr/>
            </a:pPr>
            <a:fld id="{EAC65A72-1BCB-4386-8733-C7FC2CB26163}" type="slidenum">
              <a:rPr lang="es-ES" smtClean="0"/>
              <a:pPr>
                <a:defRPr/>
              </a:pPr>
              <a:t>‹Nº›</a:t>
            </a:fld>
            <a:endParaRPr lang="es-ES"/>
          </a:p>
        </p:txBody>
      </p:sp>
    </p:spTree>
    <p:extLst>
      <p:ext uri="{BB962C8B-B14F-4D97-AF65-F5344CB8AC3E}">
        <p14:creationId xmlns="" xmlns:p14="http://schemas.microsoft.com/office/powerpoint/2010/main" val="257519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
        <p:nvSpPr>
          <p:cNvPr id="7" name="Slide Number Placeholder 6"/>
          <p:cNvSpPr>
            <a:spLocks noGrp="1"/>
          </p:cNvSpPr>
          <p:nvPr>
            <p:ph type="sldNum" sz="quarter" idx="12"/>
          </p:nvPr>
        </p:nvSpPr>
        <p:spPr/>
        <p:txBody>
          <a:bodyPr/>
          <a:lstStyle/>
          <a:p>
            <a:pPr>
              <a:defRPr/>
            </a:pPr>
            <a:fld id="{48B75DF0-11D9-4DA2-B675-1F026C5AFF4E}" type="slidenum">
              <a:rPr lang="es-ES" smtClean="0"/>
              <a:pPr>
                <a:defRPr/>
              </a:pPr>
              <a:t>‹Nº›</a:t>
            </a:fld>
            <a:endParaRPr lang="es-ES"/>
          </a:p>
        </p:txBody>
      </p:sp>
    </p:spTree>
    <p:extLst>
      <p:ext uri="{BB962C8B-B14F-4D97-AF65-F5344CB8AC3E}">
        <p14:creationId xmlns="" xmlns:p14="http://schemas.microsoft.com/office/powerpoint/2010/main" val="250079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s-E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s-ES" smtClean="0"/>
              <a:t>Facultad de Ciencias Agrarias y Forestales-UNLP- Curso de Manejo Forestal</a:t>
            </a:r>
            <a:endParaRPr lang="es-E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D8438168-B38E-45EA-B713-277C92EFCD50}" type="slidenum">
              <a:rPr lang="es-ES" smtClean="0"/>
              <a:pPr>
                <a:defRPr/>
              </a:pPr>
              <a:t>‹Nº›</a:t>
            </a:fld>
            <a:endParaRPr lang="es-ES"/>
          </a:p>
        </p:txBody>
      </p:sp>
    </p:spTree>
    <p:extLst>
      <p:ext uri="{BB962C8B-B14F-4D97-AF65-F5344CB8AC3E}">
        <p14:creationId xmlns="" xmlns:p14="http://schemas.microsoft.com/office/powerpoint/2010/main" val="1743148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20" r:id="rId17"/>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crea.org.ar/mapalegal/otbn/mision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edici.unlp.edu.ar/search/request.php?id_document=ARG-UNLP-EBook-0000000006&amp;request=reques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768475" y="2168525"/>
            <a:ext cx="9144000" cy="0"/>
          </a:xfrm>
          <a:prstGeom prst="rect">
            <a:avLst/>
          </a:prstGeom>
          <a:noFill/>
          <a:ln w="12700">
            <a:noFill/>
            <a:miter lim="800000"/>
            <a:headEnd type="none" w="sm" len="sm"/>
            <a:tailEnd type="none" w="sm" len="sm"/>
          </a:ln>
        </p:spPr>
        <p:txBody>
          <a:bodyPr>
            <a:spAutoFit/>
          </a:bodyPr>
          <a:lstStyle/>
          <a:p>
            <a:endParaRPr lang="es-ES"/>
          </a:p>
        </p:txBody>
      </p:sp>
      <p:sp>
        <p:nvSpPr>
          <p:cNvPr id="268292" name="Text Box 4"/>
          <p:cNvSpPr txBox="1">
            <a:spLocks noChangeArrowheads="1"/>
          </p:cNvSpPr>
          <p:nvPr/>
        </p:nvSpPr>
        <p:spPr bwMode="auto">
          <a:xfrm>
            <a:off x="323528" y="908050"/>
            <a:ext cx="8280919" cy="4247317"/>
          </a:xfrm>
          <a:prstGeom prst="rect">
            <a:avLst/>
          </a:prstGeom>
          <a:noFill/>
          <a:ln w="12700">
            <a:noFill/>
            <a:miter lim="800000"/>
            <a:headEnd type="none" w="sm" len="sm"/>
            <a:tailEnd type="none" w="sm" len="sm"/>
          </a:ln>
          <a:effectLst/>
        </p:spPr>
        <p:txBody>
          <a:bodyPr wrap="square">
            <a:spAutoFit/>
          </a:bodyPr>
          <a:lstStyle/>
          <a:p>
            <a:pPr algn="ctr" eaLnBrk="0" hangingPunct="0">
              <a:defRPr/>
            </a:pPr>
            <a:r>
              <a:rPr lang="es-ES_tradnl" sz="5400" dirty="0" smtClean="0">
                <a:latin typeface="Times New Roman" panose="02020603050405020304" pitchFamily="18" charset="0"/>
                <a:cs typeface="Times New Roman" panose="02020603050405020304" pitchFamily="18" charset="0"/>
              </a:rPr>
              <a:t>Silvicultura de Bosques Nativos  </a:t>
            </a:r>
            <a:endParaRPr lang="es-ES_tradnl" sz="5400" dirty="0">
              <a:latin typeface="Times New Roman" panose="02020603050405020304" pitchFamily="18" charset="0"/>
              <a:cs typeface="Times New Roman" panose="02020603050405020304" pitchFamily="18" charset="0"/>
            </a:endParaRPr>
          </a:p>
          <a:p>
            <a:pPr algn="ctr" eaLnBrk="0" hangingPunct="0">
              <a:defRPr/>
            </a:pPr>
            <a:endParaRPr lang="es-ES_tradnl" sz="5400" dirty="0">
              <a:latin typeface="Times New Roman" panose="02020603050405020304" pitchFamily="18" charset="0"/>
              <a:cs typeface="Times New Roman" panose="02020603050405020304" pitchFamily="18" charset="0"/>
            </a:endParaRPr>
          </a:p>
          <a:p>
            <a:pPr algn="ctr" eaLnBrk="0" hangingPunct="0">
              <a:defRPr/>
            </a:pPr>
            <a:r>
              <a:rPr lang="es-ES_tradnl" sz="5400" dirty="0" smtClean="0">
                <a:latin typeface="Times New Roman" panose="02020603050405020304" pitchFamily="18" charset="0"/>
                <a:cs typeface="Times New Roman" panose="02020603050405020304" pitchFamily="18" charset="0"/>
              </a:rPr>
              <a:t>Bosques subtropicales</a:t>
            </a:r>
            <a:endParaRPr lang="es-ES_tradnl" sz="5400" dirty="0">
              <a:latin typeface="Times New Roman" panose="02020603050405020304" pitchFamily="18" charset="0"/>
              <a:cs typeface="Times New Roman" panose="02020603050405020304" pitchFamily="18" charset="0"/>
            </a:endParaRPr>
          </a:p>
          <a:p>
            <a:pPr algn="ctr" eaLnBrk="0" hangingPunct="0">
              <a:defRPr/>
            </a:pPr>
            <a:endParaRPr lang="es-ES_tradnl" sz="5400" b="1" dirty="0">
              <a:solidFill>
                <a:srgbClr val="FFFF00"/>
              </a:solidFill>
              <a:effectLst>
                <a:outerShdw blurRad="38100" dist="38100" dir="2700000" algn="tl">
                  <a:srgbClr val="000000"/>
                </a:outerShdw>
              </a:effectLst>
              <a:latin typeface="Times New Roman" pitchFamily="18" charset="0"/>
            </a:endParaRPr>
          </a:p>
        </p:txBody>
      </p:sp>
      <p:sp>
        <p:nvSpPr>
          <p:cNvPr id="2" name="CuadroTexto 1">
            <a:extLst>
              <a:ext uri="{FF2B5EF4-FFF2-40B4-BE49-F238E27FC236}">
                <a16:creationId xmlns="" xmlns:a16="http://schemas.microsoft.com/office/drawing/2014/main" id="{1B4267EA-AD36-42AA-877E-02912AC018F0}"/>
              </a:ext>
            </a:extLst>
          </p:cNvPr>
          <p:cNvSpPr txBox="1"/>
          <p:nvPr/>
        </p:nvSpPr>
        <p:spPr>
          <a:xfrm>
            <a:off x="2195736" y="5445224"/>
            <a:ext cx="4248472" cy="646331"/>
          </a:xfrm>
          <a:prstGeom prst="rect">
            <a:avLst/>
          </a:prstGeom>
          <a:noFill/>
        </p:spPr>
        <p:txBody>
          <a:bodyPr wrap="square" rtlCol="0">
            <a:spAutoFit/>
          </a:bodyPr>
          <a:lstStyle/>
          <a:p>
            <a:pPr algn="ctr"/>
            <a:r>
              <a:rPr lang="es-AR" dirty="0">
                <a:latin typeface="Times New Roman" panose="02020603050405020304" pitchFamily="18" charset="0"/>
                <a:cs typeface="Times New Roman" panose="02020603050405020304" pitchFamily="18" charset="0"/>
              </a:rPr>
              <a:t>Facultad de Ciencias Agrarias y Forestales- Curso de </a:t>
            </a:r>
            <a:r>
              <a:rPr lang="es-AR" dirty="0" smtClean="0">
                <a:latin typeface="Times New Roman" panose="02020603050405020304" pitchFamily="18" charset="0"/>
                <a:cs typeface="Times New Roman" panose="02020603050405020304" pitchFamily="18" charset="0"/>
              </a:rPr>
              <a:t>Silvicultura </a:t>
            </a:r>
            <a:r>
              <a:rPr lang="es-AR" dirty="0">
                <a:latin typeface="Times New Roman" panose="02020603050405020304" pitchFamily="18" charset="0"/>
                <a:cs typeface="Times New Roman" panose="02020603050405020304" pitchFamily="18" charset="0"/>
              </a:rPr>
              <a:t>2020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 y="428628"/>
            <a:ext cx="9184723" cy="5786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Sistemas silvícolas para estos rodales</a:t>
            </a:r>
            <a:endParaRPr lang="es-ES" dirty="0"/>
          </a:p>
        </p:txBody>
      </p:sp>
      <p:sp>
        <p:nvSpPr>
          <p:cNvPr id="3" name="2 Marcador de contenido"/>
          <p:cNvSpPr>
            <a:spLocks noGrp="1"/>
          </p:cNvSpPr>
          <p:nvPr>
            <p:ph idx="1"/>
          </p:nvPr>
        </p:nvSpPr>
        <p:spPr>
          <a:xfrm>
            <a:off x="395536" y="2160590"/>
            <a:ext cx="8280920" cy="3880773"/>
          </a:xfrm>
        </p:spPr>
        <p:txBody>
          <a:bodyPr>
            <a:normAutofit/>
          </a:bodyPr>
          <a:lstStyle/>
          <a:p>
            <a:pPr>
              <a:defRPr/>
            </a:pPr>
            <a:r>
              <a:rPr lang="es-ES" sz="2000" dirty="0" err="1" smtClean="0">
                <a:solidFill>
                  <a:srgbClr val="000000"/>
                </a:solidFill>
                <a:latin typeface="Times New Roman" pitchFamily="18" charset="0"/>
                <a:cs typeface="Times New Roman" pitchFamily="18" charset="0"/>
              </a:rPr>
              <a:t>Monocíclicos</a:t>
            </a:r>
            <a:r>
              <a:rPr lang="es-ES" sz="2000" dirty="0" smtClean="0">
                <a:solidFill>
                  <a:srgbClr val="000000"/>
                </a:solidFill>
                <a:latin typeface="Times New Roman" pitchFamily="18" charset="0"/>
                <a:cs typeface="Times New Roman" pitchFamily="18" charset="0"/>
              </a:rPr>
              <a:t>: Sistemas de manejo con regeneración natural en un solo ciclo, características de rodales coetáneos. Se los considera sistemas con mayor impacto en estos tipos de bosques y muy poco utilizados, solo en algunos bosques tropicales del sudeste asiático. </a:t>
            </a:r>
          </a:p>
          <a:p>
            <a:pPr>
              <a:buNone/>
              <a:defRPr/>
            </a:pPr>
            <a:endParaRPr lang="es-ES" sz="2000" dirty="0" smtClean="0">
              <a:solidFill>
                <a:srgbClr val="000000"/>
              </a:solidFill>
              <a:latin typeface="Times New Roman" pitchFamily="18" charset="0"/>
              <a:cs typeface="Times New Roman" pitchFamily="18" charset="0"/>
            </a:endParaRPr>
          </a:p>
          <a:p>
            <a:pPr>
              <a:defRPr/>
            </a:pPr>
            <a:r>
              <a:rPr lang="es-ES" sz="2000" dirty="0" err="1" smtClean="0">
                <a:solidFill>
                  <a:srgbClr val="000000"/>
                </a:solidFill>
                <a:latin typeface="Times New Roman" pitchFamily="18" charset="0"/>
                <a:cs typeface="Times New Roman" pitchFamily="18" charset="0"/>
              </a:rPr>
              <a:t>Policíclicos</a:t>
            </a:r>
            <a:r>
              <a:rPr lang="es-ES" sz="2000" dirty="0" smtClean="0">
                <a:solidFill>
                  <a:srgbClr val="000000"/>
                </a:solidFill>
                <a:latin typeface="Times New Roman" pitchFamily="18" charset="0"/>
                <a:cs typeface="Times New Roman" pitchFamily="18" charset="0"/>
              </a:rPr>
              <a:t>: Sistemas de manejo con regeneración natural en varios ciclos, características de rodales </a:t>
            </a:r>
            <a:r>
              <a:rPr lang="es-ES" sz="2000" dirty="0" err="1" smtClean="0">
                <a:solidFill>
                  <a:srgbClr val="000000"/>
                </a:solidFill>
                <a:latin typeface="Times New Roman" pitchFamily="18" charset="0"/>
                <a:cs typeface="Times New Roman" pitchFamily="18" charset="0"/>
              </a:rPr>
              <a:t>disetáneos</a:t>
            </a:r>
            <a:r>
              <a:rPr lang="es-ES" sz="2000" dirty="0" smtClean="0">
                <a:solidFill>
                  <a:srgbClr val="000000"/>
                </a:solidFill>
                <a:latin typeface="Times New Roman" pitchFamily="18" charset="0"/>
                <a:cs typeface="Times New Roman" pitchFamily="18" charset="0"/>
              </a:rPr>
              <a:t>. Se los considera un sistema mas apropiado para la gran mayoría de los bosque tropicales y subtropicales como los de la Argentina con un menor impacto en la estructura y composición de los rodales.</a:t>
            </a:r>
          </a:p>
        </p:txBody>
      </p:sp>
      <p:sp>
        <p:nvSpPr>
          <p:cNvPr id="4" name="3 Marcador de pie de página"/>
          <p:cNvSpPr>
            <a:spLocks noGrp="1"/>
          </p:cNvSpPr>
          <p:nvPr>
            <p:ph type="ftr" sz="quarter" idx="11"/>
          </p:nvPr>
        </p:nvSpPr>
        <p:spPr>
          <a:xfrm>
            <a:off x="2195736"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Cortas de mejoramiento</a:t>
            </a:r>
            <a:endParaRPr lang="es-ES" dirty="0"/>
          </a:p>
        </p:txBody>
      </p:sp>
      <p:sp>
        <p:nvSpPr>
          <p:cNvPr id="3" name="2 Marcador de contenido"/>
          <p:cNvSpPr>
            <a:spLocks noGrp="1"/>
          </p:cNvSpPr>
          <p:nvPr>
            <p:ph idx="1"/>
          </p:nvPr>
        </p:nvSpPr>
        <p:spPr>
          <a:xfrm>
            <a:off x="609598" y="2160591"/>
            <a:ext cx="7922841" cy="1988490"/>
          </a:xfrm>
        </p:spPr>
        <p:txBody>
          <a:bodyPr/>
          <a:lstStyle/>
          <a:p>
            <a:r>
              <a:rPr lang="es-ES" dirty="0" smtClean="0">
                <a:solidFill>
                  <a:schemeClr val="tx1"/>
                </a:solidFill>
                <a:latin typeface="Times New Roman" pitchFamily="18" charset="0"/>
                <a:cs typeface="Times New Roman" pitchFamily="18" charset="0"/>
              </a:rPr>
              <a:t>Una práctica silvícola de estos sistemas son las cortas de mejoramiento. Mediante estas intervenciones se busca optimizar la producción de árboles seleccionados (</a:t>
            </a:r>
            <a:r>
              <a:rPr lang="es-ES" i="1" u="sng" dirty="0" smtClean="0">
                <a:solidFill>
                  <a:schemeClr val="tx1"/>
                </a:solidFill>
                <a:latin typeface="Times New Roman" pitchFamily="18" charset="0"/>
                <a:cs typeface="Times New Roman" pitchFamily="18" charset="0"/>
              </a:rPr>
              <a:t>árboles de futura cosecha</a:t>
            </a:r>
            <a:r>
              <a:rPr lang="es-ES" dirty="0" smtClean="0">
                <a:solidFill>
                  <a:schemeClr val="tx1"/>
                </a:solidFill>
                <a:latin typeface="Times New Roman" pitchFamily="18" charset="0"/>
                <a:cs typeface="Times New Roman" pitchFamily="18" charset="0"/>
              </a:rPr>
              <a:t>): básicamente son cortas de lianas y especies no deseadas consideradas competidoras, de saneamiento y </a:t>
            </a:r>
            <a:r>
              <a:rPr lang="es-ES" dirty="0" err="1" smtClean="0">
                <a:solidFill>
                  <a:schemeClr val="tx1"/>
                </a:solidFill>
                <a:latin typeface="Times New Roman" pitchFamily="18" charset="0"/>
                <a:cs typeface="Times New Roman" pitchFamily="18" charset="0"/>
              </a:rPr>
              <a:t>raleos</a:t>
            </a:r>
            <a:r>
              <a:rPr lang="es-ES" dirty="0" smtClean="0">
                <a:solidFill>
                  <a:schemeClr val="tx1"/>
                </a:solidFill>
                <a:latin typeface="Times New Roman" pitchFamily="18" charset="0"/>
                <a:cs typeface="Times New Roman" pitchFamily="18" charset="0"/>
              </a:rPr>
              <a:t>. Se aplican a aquellos rodales con capacidad de reacción a las prácticas. Rodales bien poblados y con existencias significativas de especies de interés comercial.    </a:t>
            </a:r>
          </a:p>
        </p:txBody>
      </p:sp>
      <p:sp>
        <p:nvSpPr>
          <p:cNvPr id="4" name="3 Marcador de pie de página"/>
          <p:cNvSpPr>
            <a:spLocks noGrp="1"/>
          </p:cNvSpPr>
          <p:nvPr>
            <p:ph type="ftr" sz="quarter" idx="11"/>
          </p:nvPr>
        </p:nvSpPr>
        <p:spPr>
          <a:xfrm>
            <a:off x="2195736"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260648"/>
            <a:ext cx="6347713" cy="803176"/>
          </a:xfrm>
        </p:spPr>
        <p:txBody>
          <a:bodyPr/>
          <a:lstStyle/>
          <a:p>
            <a:r>
              <a:rPr lang="es-ES" dirty="0" smtClean="0"/>
              <a:t>Sistemas Silvícolas </a:t>
            </a:r>
            <a:r>
              <a:rPr lang="es-ES" dirty="0" err="1" smtClean="0"/>
              <a:t>policíclico</a:t>
            </a:r>
            <a:endParaRPr lang="es-ES" dirty="0"/>
          </a:p>
        </p:txBody>
      </p:sp>
      <p:sp>
        <p:nvSpPr>
          <p:cNvPr id="3" name="2 Marcador de contenido"/>
          <p:cNvSpPr>
            <a:spLocks noGrp="1"/>
          </p:cNvSpPr>
          <p:nvPr>
            <p:ph idx="1"/>
          </p:nvPr>
        </p:nvSpPr>
        <p:spPr>
          <a:xfrm>
            <a:off x="251520" y="1052736"/>
            <a:ext cx="8640960" cy="5184576"/>
          </a:xfrm>
        </p:spPr>
        <p:txBody>
          <a:bodyPr>
            <a:normAutofit lnSpcReduction="10000"/>
          </a:bodyPr>
          <a:lstStyle/>
          <a:p>
            <a:pPr>
              <a:lnSpc>
                <a:spcPct val="90000"/>
              </a:lnSpc>
              <a:defRPr/>
            </a:pPr>
            <a:r>
              <a:rPr lang="es-AR" sz="2000" dirty="0" smtClean="0">
                <a:solidFill>
                  <a:srgbClr val="000000"/>
                </a:solidFill>
                <a:latin typeface="Times New Roman" pitchFamily="18" charset="0"/>
                <a:cs typeface="Times New Roman" pitchFamily="18" charset="0"/>
              </a:rPr>
              <a:t>Diámetro Mínimo de Corta como método.</a:t>
            </a:r>
          </a:p>
          <a:p>
            <a:pPr>
              <a:lnSpc>
                <a:spcPct val="90000"/>
              </a:lnSpc>
              <a:defRPr/>
            </a:pPr>
            <a:r>
              <a:rPr lang="es-AR" sz="2000" dirty="0" smtClean="0">
                <a:solidFill>
                  <a:srgbClr val="000000"/>
                </a:solidFill>
                <a:latin typeface="Times New Roman" pitchFamily="18" charset="0"/>
                <a:cs typeface="Times New Roman" pitchFamily="18" charset="0"/>
              </a:rPr>
              <a:t>Un sistema mejorado, y actualmente aplicado es el DMC </a:t>
            </a:r>
            <a:r>
              <a:rPr lang="pt-BR" sz="2000" dirty="0" smtClean="0">
                <a:solidFill>
                  <a:srgbClr val="000000"/>
                </a:solidFill>
                <a:latin typeface="Times New Roman" pitchFamily="18" charset="0"/>
                <a:cs typeface="Times New Roman" pitchFamily="18" charset="0"/>
              </a:rPr>
              <a:t>(</a:t>
            </a:r>
            <a:r>
              <a:rPr lang="pt-BR" sz="2000" dirty="0" err="1" smtClean="0">
                <a:solidFill>
                  <a:srgbClr val="000000"/>
                </a:solidFill>
                <a:latin typeface="Times New Roman" pitchFamily="18" charset="0"/>
                <a:cs typeface="Times New Roman" pitchFamily="18" charset="0"/>
              </a:rPr>
              <a:t>diámetro</a:t>
            </a:r>
            <a:r>
              <a:rPr lang="pt-BR" sz="2000" dirty="0" smtClean="0">
                <a:solidFill>
                  <a:srgbClr val="000000"/>
                </a:solidFill>
                <a:latin typeface="Times New Roman" pitchFamily="18" charset="0"/>
                <a:cs typeface="Times New Roman" pitchFamily="18" charset="0"/>
              </a:rPr>
              <a:t> mínimo de corta) conjuntamente </a:t>
            </a:r>
            <a:r>
              <a:rPr lang="pt-BR" sz="2000" dirty="0" err="1" smtClean="0">
                <a:solidFill>
                  <a:srgbClr val="000000"/>
                </a:solidFill>
                <a:latin typeface="Times New Roman" pitchFamily="18" charset="0"/>
                <a:cs typeface="Times New Roman" pitchFamily="18" charset="0"/>
              </a:rPr>
              <a:t>con</a:t>
            </a:r>
            <a:r>
              <a:rPr lang="pt-BR" sz="2000" dirty="0" smtClean="0">
                <a:solidFill>
                  <a:srgbClr val="000000"/>
                </a:solidFill>
                <a:latin typeface="Times New Roman" pitchFamily="18" charset="0"/>
                <a:cs typeface="Times New Roman" pitchFamily="18" charset="0"/>
              </a:rPr>
              <a:t> </a:t>
            </a:r>
            <a:r>
              <a:rPr lang="es-AR" sz="2000" dirty="0" smtClean="0">
                <a:solidFill>
                  <a:srgbClr val="000000"/>
                </a:solidFill>
                <a:latin typeface="Times New Roman" pitchFamily="18" charset="0"/>
                <a:cs typeface="Times New Roman" pitchFamily="18" charset="0"/>
              </a:rPr>
              <a:t>cortas de mejoramiento. </a:t>
            </a:r>
          </a:p>
          <a:p>
            <a:pPr>
              <a:lnSpc>
                <a:spcPct val="90000"/>
              </a:lnSpc>
              <a:defRPr/>
            </a:pPr>
            <a:r>
              <a:rPr lang="es-AR" sz="2000" dirty="0" smtClean="0">
                <a:solidFill>
                  <a:srgbClr val="000000"/>
                </a:solidFill>
                <a:latin typeface="Times New Roman" pitchFamily="18" charset="0"/>
                <a:cs typeface="Times New Roman" pitchFamily="18" charset="0"/>
              </a:rPr>
              <a:t>Definición de un ciclo de cortas.</a:t>
            </a:r>
          </a:p>
          <a:p>
            <a:pPr>
              <a:lnSpc>
                <a:spcPct val="90000"/>
              </a:lnSpc>
              <a:defRPr/>
            </a:pPr>
            <a:r>
              <a:rPr lang="es-AR" sz="2000" dirty="0" smtClean="0">
                <a:solidFill>
                  <a:srgbClr val="000000"/>
                </a:solidFill>
                <a:latin typeface="Times New Roman" pitchFamily="18" charset="0"/>
                <a:cs typeface="Times New Roman" pitchFamily="18" charset="0"/>
              </a:rPr>
              <a:t>División de la unidad de manejo en algunos casos, denominados Tramos.</a:t>
            </a:r>
          </a:p>
          <a:p>
            <a:pPr>
              <a:lnSpc>
                <a:spcPct val="90000"/>
              </a:lnSpc>
              <a:defRPr/>
            </a:pPr>
            <a:r>
              <a:rPr lang="es-AR" sz="2000" dirty="0" smtClean="0">
                <a:solidFill>
                  <a:srgbClr val="000000"/>
                </a:solidFill>
                <a:latin typeface="Times New Roman" pitchFamily="18" charset="0"/>
                <a:cs typeface="Times New Roman" pitchFamily="18" charset="0"/>
              </a:rPr>
              <a:t>Determinación del DMC para cada división o tramo.</a:t>
            </a:r>
          </a:p>
          <a:p>
            <a:pPr>
              <a:lnSpc>
                <a:spcPct val="90000"/>
              </a:lnSpc>
              <a:defRPr/>
            </a:pPr>
            <a:r>
              <a:rPr lang="es-AR" sz="2000" dirty="0" smtClean="0">
                <a:solidFill>
                  <a:srgbClr val="000000"/>
                </a:solidFill>
                <a:latin typeface="Times New Roman" pitchFamily="18" charset="0"/>
                <a:cs typeface="Times New Roman" pitchFamily="18" charset="0"/>
              </a:rPr>
              <a:t>Censo y marcación de los individuos a cosechar.</a:t>
            </a:r>
          </a:p>
          <a:p>
            <a:pPr>
              <a:lnSpc>
                <a:spcPct val="90000"/>
              </a:lnSpc>
              <a:defRPr/>
            </a:pPr>
            <a:r>
              <a:rPr lang="es-AR" sz="2000" dirty="0" smtClean="0">
                <a:solidFill>
                  <a:srgbClr val="000000"/>
                </a:solidFill>
                <a:latin typeface="Times New Roman" pitchFamily="18" charset="0"/>
                <a:cs typeface="Times New Roman" pitchFamily="18" charset="0"/>
              </a:rPr>
              <a:t>Cortas de liberación del sotobosque. Mejoran las condiciones de la regeneración.</a:t>
            </a:r>
          </a:p>
          <a:p>
            <a:pPr>
              <a:lnSpc>
                <a:spcPct val="90000"/>
              </a:lnSpc>
              <a:defRPr/>
            </a:pPr>
            <a:r>
              <a:rPr lang="es-AR" sz="2000" dirty="0" smtClean="0">
                <a:solidFill>
                  <a:srgbClr val="000000"/>
                </a:solidFill>
                <a:latin typeface="Times New Roman" pitchFamily="18" charset="0"/>
                <a:cs typeface="Times New Roman" pitchFamily="18" charset="0"/>
              </a:rPr>
              <a:t>Aplicación de la metodología de la Serie Mínima. Determinación del rodal objetivo para rodales </a:t>
            </a:r>
            <a:r>
              <a:rPr lang="es-AR" sz="2000" dirty="0" err="1" smtClean="0">
                <a:solidFill>
                  <a:srgbClr val="000000"/>
                </a:solidFill>
                <a:latin typeface="Times New Roman" pitchFamily="18" charset="0"/>
                <a:cs typeface="Times New Roman" pitchFamily="18" charset="0"/>
              </a:rPr>
              <a:t>disetáneos</a:t>
            </a:r>
            <a:r>
              <a:rPr lang="es-AR" sz="2000" dirty="0" smtClean="0">
                <a:solidFill>
                  <a:srgbClr val="000000"/>
                </a:solidFill>
                <a:latin typeface="Times New Roman" pitchFamily="18" charset="0"/>
                <a:cs typeface="Times New Roman" pitchFamily="18" charset="0"/>
              </a:rPr>
              <a:t>.</a:t>
            </a:r>
          </a:p>
          <a:p>
            <a:pPr>
              <a:lnSpc>
                <a:spcPct val="90000"/>
              </a:lnSpc>
              <a:defRPr/>
            </a:pPr>
            <a:r>
              <a:rPr lang="es-ES" sz="2000" dirty="0" smtClean="0">
                <a:solidFill>
                  <a:srgbClr val="000000"/>
                </a:solidFill>
                <a:latin typeface="Times New Roman" pitchFamily="18" charset="0"/>
                <a:cs typeface="Times New Roman" pitchFamily="18" charset="0"/>
              </a:rPr>
              <a:t>Inventarios preliminares, mapeo, trazados de sendas y cosecha de bajo impacto.</a:t>
            </a:r>
          </a:p>
          <a:p>
            <a:pPr>
              <a:lnSpc>
                <a:spcPct val="90000"/>
              </a:lnSpc>
              <a:defRPr/>
            </a:pPr>
            <a:r>
              <a:rPr lang="es-ES" sz="2000" dirty="0" smtClean="0">
                <a:solidFill>
                  <a:srgbClr val="000000"/>
                </a:solidFill>
                <a:latin typeface="Times New Roman" pitchFamily="18" charset="0"/>
                <a:cs typeface="Times New Roman" pitchFamily="18" charset="0"/>
              </a:rPr>
              <a:t>CELOS (</a:t>
            </a:r>
            <a:r>
              <a:rPr lang="es-ES" sz="2000" i="1" dirty="0" err="1" smtClean="0">
                <a:solidFill>
                  <a:srgbClr val="000000"/>
                </a:solidFill>
                <a:latin typeface="Times New Roman" pitchFamily="18" charset="0"/>
                <a:cs typeface="Times New Roman" pitchFamily="18" charset="0"/>
              </a:rPr>
              <a:t>Centrum</a:t>
            </a:r>
            <a:r>
              <a:rPr lang="es-ES" sz="2000" i="1" dirty="0" smtClean="0">
                <a:solidFill>
                  <a:srgbClr val="000000"/>
                </a:solidFill>
                <a:latin typeface="Times New Roman" pitchFamily="18" charset="0"/>
                <a:cs typeface="Times New Roman" pitchFamily="18" charset="0"/>
              </a:rPr>
              <a:t> </a:t>
            </a:r>
            <a:r>
              <a:rPr lang="es-ES" sz="2000" i="1" dirty="0" err="1" smtClean="0">
                <a:solidFill>
                  <a:srgbClr val="000000"/>
                </a:solidFill>
                <a:latin typeface="Times New Roman" pitchFamily="18" charset="0"/>
                <a:cs typeface="Times New Roman" pitchFamily="18" charset="0"/>
              </a:rPr>
              <a:t>voor</a:t>
            </a:r>
            <a:r>
              <a:rPr lang="es-ES" sz="2000" i="1" dirty="0" smtClean="0">
                <a:solidFill>
                  <a:srgbClr val="000000"/>
                </a:solidFill>
                <a:latin typeface="Times New Roman" pitchFamily="18" charset="0"/>
                <a:cs typeface="Times New Roman" pitchFamily="18" charset="0"/>
              </a:rPr>
              <a:t> </a:t>
            </a:r>
            <a:r>
              <a:rPr lang="es-ES" sz="2000" i="1" dirty="0" err="1" smtClean="0">
                <a:solidFill>
                  <a:srgbClr val="000000"/>
                </a:solidFill>
                <a:latin typeface="Times New Roman" pitchFamily="18" charset="0"/>
                <a:cs typeface="Times New Roman" pitchFamily="18" charset="0"/>
              </a:rPr>
              <a:t>Landbouwkundig</a:t>
            </a:r>
            <a:r>
              <a:rPr lang="es-ES" sz="2000" i="1" dirty="0" smtClean="0">
                <a:solidFill>
                  <a:srgbClr val="000000"/>
                </a:solidFill>
                <a:latin typeface="Times New Roman" pitchFamily="18" charset="0"/>
                <a:cs typeface="Times New Roman" pitchFamily="18" charset="0"/>
              </a:rPr>
              <a:t> </a:t>
            </a:r>
            <a:r>
              <a:rPr lang="es-ES" sz="2000" i="1" dirty="0" err="1" smtClean="0">
                <a:solidFill>
                  <a:srgbClr val="000000"/>
                </a:solidFill>
                <a:latin typeface="Times New Roman" pitchFamily="18" charset="0"/>
                <a:cs typeface="Times New Roman" pitchFamily="18" charset="0"/>
              </a:rPr>
              <a:t>Onderzoek</a:t>
            </a:r>
            <a:r>
              <a:rPr lang="es-ES" sz="2000" i="1" dirty="0" smtClean="0">
                <a:solidFill>
                  <a:srgbClr val="000000"/>
                </a:solidFill>
                <a:latin typeface="Times New Roman" pitchFamily="18" charset="0"/>
                <a:cs typeface="Times New Roman" pitchFamily="18" charset="0"/>
              </a:rPr>
              <a:t> en Surinam</a:t>
            </a:r>
            <a:r>
              <a:rPr lang="es-ES" sz="2000" dirty="0" smtClean="0">
                <a:solidFill>
                  <a:srgbClr val="000000"/>
                </a:solidFill>
                <a:latin typeface="Times New Roman" pitchFamily="18" charset="0"/>
                <a:cs typeface="Times New Roman" pitchFamily="18" charset="0"/>
              </a:rPr>
              <a:t>), es un sistema de cortas de mejoramiento </a:t>
            </a:r>
            <a:r>
              <a:rPr lang="es-ES" sz="2000" dirty="0" err="1" smtClean="0">
                <a:solidFill>
                  <a:srgbClr val="000000"/>
                </a:solidFill>
                <a:latin typeface="Times New Roman" pitchFamily="18" charset="0"/>
                <a:cs typeface="Times New Roman" pitchFamily="18" charset="0"/>
              </a:rPr>
              <a:t>policíclico</a:t>
            </a:r>
            <a:r>
              <a:rPr lang="es-ES" sz="2000" dirty="0" smtClean="0">
                <a:solidFill>
                  <a:srgbClr val="000000"/>
                </a:solidFill>
                <a:latin typeface="Times New Roman" pitchFamily="18" charset="0"/>
                <a:cs typeface="Times New Roman" pitchFamily="18" charset="0"/>
              </a:rPr>
              <a:t>. Probablemente el mas estudiado y aplicado en América Latina.</a:t>
            </a:r>
          </a:p>
          <a:p>
            <a:pPr>
              <a:lnSpc>
                <a:spcPct val="90000"/>
              </a:lnSpc>
              <a:defRPr/>
            </a:pPr>
            <a:endParaRPr lang="es-ES" sz="2000" dirty="0" smtClean="0">
              <a:solidFill>
                <a:srgbClr val="000000"/>
              </a:solidFill>
              <a:latin typeface="Times New Roman" pitchFamily="18" charset="0"/>
              <a:cs typeface="Times New Roman" pitchFamily="18" charset="0"/>
            </a:endParaRPr>
          </a:p>
          <a:p>
            <a:pPr>
              <a:lnSpc>
                <a:spcPct val="90000"/>
              </a:lnSpc>
              <a:defRPr/>
            </a:pPr>
            <a:endParaRPr lang="es-AR" sz="2000" dirty="0" smtClean="0">
              <a:solidFill>
                <a:srgbClr val="000000"/>
              </a:solidFill>
              <a:latin typeface="Times New Roman" pitchFamily="18" charset="0"/>
              <a:cs typeface="Times New Roman" pitchFamily="18" charset="0"/>
            </a:endParaRPr>
          </a:p>
          <a:p>
            <a:endParaRPr lang="es-ES" dirty="0"/>
          </a:p>
        </p:txBody>
      </p:sp>
      <p:sp>
        <p:nvSpPr>
          <p:cNvPr id="4" name="3 Marcador de pie de página"/>
          <p:cNvSpPr>
            <a:spLocks noGrp="1"/>
          </p:cNvSpPr>
          <p:nvPr>
            <p:ph type="ftr" sz="quarter" idx="11"/>
          </p:nvPr>
        </p:nvSpPr>
        <p:spPr>
          <a:xfrm>
            <a:off x="2843808"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3FFB0C4-71E7-4288-A550-4363EA1753A2}"/>
              </a:ext>
            </a:extLst>
          </p:cNvPr>
          <p:cNvSpPr>
            <a:spLocks noGrp="1"/>
          </p:cNvSpPr>
          <p:nvPr>
            <p:ph type="title"/>
          </p:nvPr>
        </p:nvSpPr>
        <p:spPr/>
        <p:txBody>
          <a:bodyPr/>
          <a:lstStyle/>
          <a:p>
            <a:endParaRPr lang="es-AR"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 xmlns:a16="http://schemas.microsoft.com/office/drawing/2014/main" id="{61AAFE6D-75EF-4452-8EEC-31539BA2F5E8}"/>
              </a:ext>
            </a:extLst>
          </p:cNvPr>
          <p:cNvSpPr>
            <a:spLocks noGrp="1"/>
          </p:cNvSpPr>
          <p:nvPr>
            <p:ph idx="1"/>
          </p:nvPr>
        </p:nvSpPr>
        <p:spPr>
          <a:xfrm>
            <a:off x="609598" y="1700808"/>
            <a:ext cx="6626697" cy="4608512"/>
          </a:xfrm>
        </p:spPr>
        <p:txBody>
          <a:bodyPr>
            <a:normAutofit/>
          </a:bodyPr>
          <a:lstStyle/>
          <a:p>
            <a:r>
              <a:rPr lang="es-ES" dirty="0">
                <a:latin typeface="Times New Roman" panose="02020603050405020304" pitchFamily="18" charset="0"/>
                <a:cs typeface="Times New Roman" panose="02020603050405020304" pitchFamily="18" charset="0"/>
              </a:rPr>
              <a:t>Se pueden considerar distintas escalas en el análisis de la sustentabilidad, desde i) internacional/regional, </a:t>
            </a:r>
            <a:r>
              <a:rPr lang="es-ES" dirty="0" err="1">
                <a:latin typeface="Times New Roman" panose="02020603050405020304" pitchFamily="18" charset="0"/>
                <a:cs typeface="Times New Roman" panose="02020603050405020304" pitchFamily="18" charset="0"/>
              </a:rPr>
              <a:t>ii</a:t>
            </a:r>
            <a:r>
              <a:rPr lang="es-ES" dirty="0">
                <a:latin typeface="Times New Roman" panose="02020603050405020304" pitchFamily="18" charset="0"/>
                <a:cs typeface="Times New Roman" panose="02020603050405020304" pitchFamily="18" charset="0"/>
              </a:rPr>
              <a:t>) nacional/</a:t>
            </a:r>
            <a:r>
              <a:rPr lang="es-ES" dirty="0" err="1">
                <a:latin typeface="Times New Roman" panose="02020603050405020304" pitchFamily="18" charset="0"/>
                <a:cs typeface="Times New Roman" panose="02020603050405020304" pitchFamily="18" charset="0"/>
              </a:rPr>
              <a:t>sub-nacional</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iii</a:t>
            </a:r>
            <a:r>
              <a:rPr lang="es-ES" dirty="0">
                <a:latin typeface="Times New Roman" panose="02020603050405020304" pitchFamily="18" charset="0"/>
                <a:cs typeface="Times New Roman" panose="02020603050405020304" pitchFamily="18" charset="0"/>
              </a:rPr>
              <a:t>) unidad de manejo forestal (UMF).</a:t>
            </a:r>
          </a:p>
          <a:p>
            <a:pPr>
              <a:buNone/>
            </a:pPr>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 A nivel internacional y regional existen iniciativas que han desarrollado diferentes C&amp;I (C&amp;I de la Organización Internacional de las Maderas tropicales, el Proceso de Montreal, Forest </a:t>
            </a:r>
            <a:r>
              <a:rPr lang="es-ES" dirty="0" err="1">
                <a:latin typeface="Times New Roman" panose="02020603050405020304" pitchFamily="18" charset="0"/>
                <a:cs typeface="Times New Roman" panose="02020603050405020304" pitchFamily="18" charset="0"/>
              </a:rPr>
              <a:t>Europe</a:t>
            </a:r>
            <a:r>
              <a:rPr lang="es-ES" dirty="0">
                <a:latin typeface="Times New Roman" panose="02020603050405020304" pitchFamily="18" charset="0"/>
                <a:cs typeface="Times New Roman" panose="02020603050405020304" pitchFamily="18" charset="0"/>
              </a:rPr>
              <a:t>, entre otros. </a:t>
            </a:r>
          </a:p>
          <a:p>
            <a:endParaRPr lang="es-ES" dirty="0">
              <a:latin typeface="Times New Roman" panose="02020603050405020304" pitchFamily="18" charset="0"/>
              <a:cs typeface="Times New Roman" panose="02020603050405020304" pitchFamily="18" charset="0"/>
            </a:endParaRPr>
          </a:p>
          <a:p>
            <a:endParaRPr lang="es-AR" dirty="0"/>
          </a:p>
        </p:txBody>
      </p:sp>
      <p:sp>
        <p:nvSpPr>
          <p:cNvPr id="4" name="3 Marcador de pie de página"/>
          <p:cNvSpPr>
            <a:spLocks noGrp="1"/>
          </p:cNvSpPr>
          <p:nvPr>
            <p:ph type="ftr" sz="quarter" idx="11"/>
          </p:nvPr>
        </p:nvSpPr>
        <p:spPr>
          <a:xfrm>
            <a:off x="2915816"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Users\acer\Desktop\ScreenHunter_01 Oct. 28 18.10.gif"/>
          <p:cNvPicPr>
            <a:picLocks noChangeAspect="1" noChangeArrowheads="1"/>
          </p:cNvPicPr>
          <p:nvPr/>
        </p:nvPicPr>
        <p:blipFill>
          <a:blip r:embed="rId2" cstate="print"/>
          <a:srcRect/>
          <a:stretch>
            <a:fillRect/>
          </a:stretch>
        </p:blipFill>
        <p:spPr>
          <a:xfrm>
            <a:off x="107504" y="-315416"/>
            <a:ext cx="9144000" cy="6791325"/>
          </a:xfrm>
          <a:prstGeom prst="rect">
            <a:avLst/>
          </a:prstGeom>
          <a:noFill/>
        </p:spPr>
      </p:pic>
    </p:spTree>
    <p:extLst>
      <p:ext uri="{BB962C8B-B14F-4D97-AF65-F5344CB8AC3E}">
        <p14:creationId xmlns="" xmlns:p14="http://schemas.microsoft.com/office/powerpoint/2010/main" val="1955375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803176"/>
          </a:xfrm>
        </p:spPr>
        <p:txBody>
          <a:bodyPr>
            <a:normAutofit/>
          </a:bodyPr>
          <a:lstStyle/>
          <a:p>
            <a:r>
              <a:rPr lang="es-AR" dirty="0" smtClean="0"/>
              <a:t>Sistema </a:t>
            </a:r>
            <a:r>
              <a:rPr lang="es-AR" dirty="0" err="1" smtClean="0"/>
              <a:t>policíclico</a:t>
            </a:r>
            <a:r>
              <a:rPr lang="es-AR" dirty="0" smtClean="0"/>
              <a:t> con DMC</a:t>
            </a:r>
            <a:endParaRPr lang="es-ES" dirty="0"/>
          </a:p>
        </p:txBody>
      </p:sp>
      <p:sp>
        <p:nvSpPr>
          <p:cNvPr id="4" name="3 Marcador de pie de página"/>
          <p:cNvSpPr>
            <a:spLocks noGrp="1"/>
          </p:cNvSpPr>
          <p:nvPr>
            <p:ph type="ftr" sz="quarter" idx="11"/>
          </p:nvPr>
        </p:nvSpPr>
        <p:spPr>
          <a:xfrm>
            <a:off x="2483768"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3"/>
          <p:cNvPicPr>
            <a:picLocks noGrp="1" noChangeAspect="1" noChangeArrowheads="1"/>
          </p:cNvPicPr>
          <p:nvPr>
            <p:ph idx="1"/>
          </p:nvPr>
        </p:nvPicPr>
        <p:blipFill>
          <a:blip r:embed="rId2" cstate="print"/>
          <a:srcRect/>
          <a:stretch>
            <a:fillRect/>
          </a:stretch>
        </p:blipFill>
        <p:spPr bwMode="auto">
          <a:xfrm>
            <a:off x="395536" y="2132856"/>
            <a:ext cx="3384376" cy="3441563"/>
          </a:xfrm>
          <a:prstGeom prst="rect">
            <a:avLst/>
          </a:prstGeom>
          <a:noFill/>
          <a:ln w="9525">
            <a:noFill/>
            <a:miter lim="800000"/>
            <a:headEnd/>
            <a:tailEnd/>
          </a:ln>
        </p:spPr>
      </p:pic>
      <p:graphicFrame>
        <p:nvGraphicFramePr>
          <p:cNvPr id="7" name="Chart 18"/>
          <p:cNvGraphicFramePr>
            <a:graphicFrameLocks/>
          </p:cNvGraphicFramePr>
          <p:nvPr/>
        </p:nvGraphicFramePr>
        <p:xfrm>
          <a:off x="4139952" y="1916832"/>
          <a:ext cx="5174183" cy="3967837"/>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8 Conector recto"/>
          <p:cNvCxnSpPr/>
          <p:nvPr/>
        </p:nvCxnSpPr>
        <p:spPr>
          <a:xfrm flipV="1">
            <a:off x="6588224" y="3429000"/>
            <a:ext cx="0" cy="1728192"/>
          </a:xfrm>
          <a:prstGeom prst="line">
            <a:avLst/>
          </a:prstGeom>
        </p:spPr>
        <p:style>
          <a:lnRef idx="3">
            <a:schemeClr val="dk1"/>
          </a:lnRef>
          <a:fillRef idx="0">
            <a:schemeClr val="dk1"/>
          </a:fillRef>
          <a:effectRef idx="2">
            <a:schemeClr val="dk1"/>
          </a:effectRef>
          <a:fontRef idx="minor">
            <a:schemeClr val="tx1"/>
          </a:fontRef>
        </p:style>
      </p:cxnSp>
      <p:sp>
        <p:nvSpPr>
          <p:cNvPr id="11" name="10 CuadroTexto"/>
          <p:cNvSpPr txBox="1"/>
          <p:nvPr/>
        </p:nvSpPr>
        <p:spPr>
          <a:xfrm>
            <a:off x="6732240" y="3573016"/>
            <a:ext cx="576064" cy="307777"/>
          </a:xfrm>
          <a:prstGeom prst="rect">
            <a:avLst/>
          </a:prstGeom>
          <a:noFill/>
        </p:spPr>
        <p:txBody>
          <a:bodyPr wrap="square" rtlCol="0">
            <a:spAutoFit/>
          </a:bodyPr>
          <a:lstStyle/>
          <a:p>
            <a:r>
              <a:rPr lang="es-AR" sz="1400" dirty="0" smtClean="0"/>
              <a:t>DMC</a:t>
            </a:r>
            <a:endParaRPr lang="es-E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332656"/>
            <a:ext cx="6347713" cy="720080"/>
          </a:xfrm>
        </p:spPr>
        <p:txBody>
          <a:bodyPr/>
          <a:lstStyle/>
          <a:p>
            <a:r>
              <a:rPr lang="es-AR" dirty="0" smtClean="0"/>
              <a:t>Corta propuesta</a:t>
            </a:r>
            <a:endParaRPr lang="es-ES" dirty="0"/>
          </a:p>
        </p:txBody>
      </p:sp>
      <p:sp>
        <p:nvSpPr>
          <p:cNvPr id="3" name="2 Marcador de contenido"/>
          <p:cNvSpPr>
            <a:spLocks noGrp="1"/>
          </p:cNvSpPr>
          <p:nvPr>
            <p:ph idx="1"/>
          </p:nvPr>
        </p:nvSpPr>
        <p:spPr>
          <a:xfrm>
            <a:off x="899592" y="3212976"/>
            <a:ext cx="6347714" cy="2276522"/>
          </a:xfrm>
        </p:spPr>
        <p:txBody>
          <a:bodyPr/>
          <a:lstStyle/>
          <a:p>
            <a:pPr>
              <a:buNone/>
            </a:pPr>
            <a:r>
              <a:rPr lang="es-AR" dirty="0" smtClean="0"/>
              <a:t>Arboles cosechados por rodal y clase</a:t>
            </a:r>
          </a:p>
          <a:p>
            <a:r>
              <a:rPr lang="es-AR" dirty="0" smtClean="0"/>
              <a:t>28 </a:t>
            </a:r>
            <a:r>
              <a:rPr lang="es-AR" dirty="0" err="1" smtClean="0"/>
              <a:t>arb</a:t>
            </a:r>
            <a:r>
              <a:rPr lang="es-AR" dirty="0" smtClean="0"/>
              <a:t>/ha Clase A</a:t>
            </a:r>
          </a:p>
          <a:p>
            <a:r>
              <a:rPr lang="es-AR" dirty="0" smtClean="0"/>
              <a:t>22 </a:t>
            </a:r>
            <a:r>
              <a:rPr lang="es-AR" dirty="0" err="1" smtClean="0"/>
              <a:t>arb</a:t>
            </a:r>
            <a:r>
              <a:rPr lang="es-AR" dirty="0" smtClean="0"/>
              <a:t>/ Clase B</a:t>
            </a:r>
          </a:p>
          <a:p>
            <a:r>
              <a:rPr lang="es-AR" dirty="0" smtClean="0"/>
              <a:t>89 </a:t>
            </a:r>
            <a:r>
              <a:rPr lang="es-AR" dirty="0" err="1" smtClean="0"/>
              <a:t>arb</a:t>
            </a:r>
            <a:r>
              <a:rPr lang="es-AR" dirty="0" smtClean="0"/>
              <a:t>/ha Clase C</a:t>
            </a:r>
          </a:p>
          <a:p>
            <a:r>
              <a:rPr lang="es-AR" dirty="0" smtClean="0"/>
              <a:t>Total:  138 </a:t>
            </a:r>
            <a:r>
              <a:rPr lang="es-AR" dirty="0" err="1" smtClean="0"/>
              <a:t>arb</a:t>
            </a:r>
            <a:r>
              <a:rPr lang="es-AR" dirty="0" smtClean="0"/>
              <a:t>/ha </a:t>
            </a:r>
          </a:p>
          <a:p>
            <a:endParaRPr lang="es-ES" dirty="0"/>
          </a:p>
        </p:txBody>
      </p:sp>
      <p:sp>
        <p:nvSpPr>
          <p:cNvPr id="4" name="3 Marcador de pie de página"/>
          <p:cNvSpPr>
            <a:spLocks noGrp="1"/>
          </p:cNvSpPr>
          <p:nvPr>
            <p:ph type="ftr" sz="quarter" idx="11"/>
          </p:nvPr>
        </p:nvSpPr>
        <p:spPr>
          <a:xfrm>
            <a:off x="2411760" y="6093296"/>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827584" y="1196752"/>
            <a:ext cx="6348413" cy="1872208"/>
          </a:xfrm>
          <a:prstGeom prst="rect">
            <a:avLst/>
          </a:prstGeom>
          <a:noFill/>
          <a:ln w="9525">
            <a:noFill/>
            <a:miter lim="800000"/>
            <a:headEnd/>
            <a:tailEnd/>
          </a:ln>
        </p:spPr>
      </p:pic>
      <p:sp>
        <p:nvSpPr>
          <p:cNvPr id="6" name="5 CuadroTexto"/>
          <p:cNvSpPr txBox="1"/>
          <p:nvPr/>
        </p:nvSpPr>
        <p:spPr>
          <a:xfrm>
            <a:off x="3059832" y="5589240"/>
            <a:ext cx="4427984" cy="338554"/>
          </a:xfrm>
          <a:prstGeom prst="rect">
            <a:avLst/>
          </a:prstGeom>
          <a:noFill/>
        </p:spPr>
        <p:txBody>
          <a:bodyPr wrap="square" rtlCol="0">
            <a:spAutoFit/>
          </a:bodyPr>
          <a:lstStyle/>
          <a:p>
            <a:r>
              <a:rPr lang="es-AR" sz="1600" dirty="0" smtClean="0">
                <a:latin typeface="Times New Roman" pitchFamily="18" charset="0"/>
                <a:cs typeface="Times New Roman" pitchFamily="18" charset="0"/>
              </a:rPr>
              <a:t>Plan de Manejo: Madera de los saltos, Misiones. </a:t>
            </a:r>
            <a:endParaRPr lang="es-ES" sz="1600"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srcRect/>
          <a:stretch>
            <a:fillRect/>
          </a:stretch>
        </p:blipFill>
        <p:spPr bwMode="auto">
          <a:xfrm>
            <a:off x="5724128" y="2996952"/>
            <a:ext cx="2884094" cy="23900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483768" y="6237312"/>
            <a:ext cx="4622973" cy="365125"/>
          </a:xfrm>
        </p:spPr>
        <p:txBody>
          <a:bodyPr/>
          <a:lstStyle/>
          <a:p>
            <a:pPr>
              <a:defRPr/>
            </a:pPr>
            <a:r>
              <a:rPr lang="es-ES" dirty="0" smtClean="0"/>
              <a:t>Facultad de Ciencias Agrarias y Forestales-UNLP- Curso de Silvicultura</a:t>
            </a:r>
            <a:endParaRPr lang="es-ES" dirty="0"/>
          </a:p>
        </p:txBody>
      </p:sp>
      <p:pic>
        <p:nvPicPr>
          <p:cNvPr id="75778" name="Picture 2"/>
          <p:cNvPicPr>
            <a:picLocks noGrp="1" noChangeAspect="1" noChangeArrowheads="1"/>
          </p:cNvPicPr>
          <p:nvPr>
            <p:ph idx="1"/>
          </p:nvPr>
        </p:nvPicPr>
        <p:blipFill>
          <a:blip r:embed="rId2" cstate="print"/>
          <a:srcRect/>
          <a:stretch>
            <a:fillRect/>
          </a:stretch>
        </p:blipFill>
        <p:spPr bwMode="auto">
          <a:xfrm>
            <a:off x="2267744" y="404664"/>
            <a:ext cx="4380667" cy="593593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483768" y="6165304"/>
            <a:ext cx="4622973" cy="365125"/>
          </a:xfrm>
        </p:spPr>
        <p:txBody>
          <a:bodyPr/>
          <a:lstStyle/>
          <a:p>
            <a:pPr>
              <a:defRPr/>
            </a:pPr>
            <a:r>
              <a:rPr lang="es-ES" dirty="0" smtClean="0"/>
              <a:t>Facultad de Ciencias Agrarias y Forestales-UNLP- Curso de Silvicultura</a:t>
            </a:r>
            <a:endParaRPr lang="es-E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467544" y="260648"/>
            <a:ext cx="7776864" cy="5566519"/>
          </a:xfrm>
          <a:prstGeom prst="rect">
            <a:avLst/>
          </a:prstGeom>
          <a:noFill/>
          <a:ln w="9525">
            <a:noFill/>
            <a:miter lim="800000"/>
            <a:headEnd/>
            <a:tailEnd/>
          </a:ln>
        </p:spPr>
      </p:pic>
      <p:sp>
        <p:nvSpPr>
          <p:cNvPr id="5" name="4 CuadroTexto"/>
          <p:cNvSpPr txBox="1"/>
          <p:nvPr/>
        </p:nvSpPr>
        <p:spPr>
          <a:xfrm>
            <a:off x="1835696" y="5877272"/>
            <a:ext cx="4427984" cy="338554"/>
          </a:xfrm>
          <a:prstGeom prst="rect">
            <a:avLst/>
          </a:prstGeom>
          <a:noFill/>
        </p:spPr>
        <p:txBody>
          <a:bodyPr wrap="square" rtlCol="0">
            <a:spAutoFit/>
          </a:bodyPr>
          <a:lstStyle/>
          <a:p>
            <a:r>
              <a:rPr lang="es-AR" sz="1600" dirty="0" smtClean="0">
                <a:latin typeface="Times New Roman" pitchFamily="18" charset="0"/>
                <a:cs typeface="Times New Roman" pitchFamily="18" charset="0"/>
              </a:rPr>
              <a:t>Plan de Manejo: Madera de los saltos, Misiones. </a:t>
            </a:r>
            <a:endParaRPr lang="es-E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843808" y="6021288"/>
            <a:ext cx="4622973" cy="365125"/>
          </a:xfrm>
        </p:spPr>
        <p:txBody>
          <a:bodyPr/>
          <a:lstStyle/>
          <a:p>
            <a:pPr>
              <a:defRPr/>
            </a:pPr>
            <a:r>
              <a:rPr lang="es-ES" dirty="0" smtClean="0"/>
              <a:t>Facultad de Ciencias Agrarias y Forestales-UNLP- Curso de Silvicultura</a:t>
            </a:r>
            <a:endParaRPr lang="es-ES" dirty="0"/>
          </a:p>
        </p:txBody>
      </p:sp>
      <p:pic>
        <p:nvPicPr>
          <p:cNvPr id="73730" name="Picture 2"/>
          <p:cNvPicPr>
            <a:picLocks noGrp="1" noChangeAspect="1" noChangeArrowheads="1"/>
          </p:cNvPicPr>
          <p:nvPr>
            <p:ph idx="1"/>
          </p:nvPr>
        </p:nvPicPr>
        <p:blipFill>
          <a:blip r:embed="rId2" cstate="print"/>
          <a:srcRect/>
          <a:stretch>
            <a:fillRect/>
          </a:stretch>
        </p:blipFill>
        <p:spPr bwMode="auto">
          <a:xfrm>
            <a:off x="1115616" y="1196752"/>
            <a:ext cx="5695950" cy="1152525"/>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115616" y="3284984"/>
            <a:ext cx="5715000" cy="838200"/>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1115616" y="4149080"/>
            <a:ext cx="5676900"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325291" y="6160219"/>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a:xfrm>
            <a:off x="395536" y="1916832"/>
            <a:ext cx="4206007" cy="3517057"/>
          </a:xfrm>
          <a:noFill/>
        </p:spPr>
      </p:pic>
      <p:pic>
        <p:nvPicPr>
          <p:cNvPr id="6" name="Picture 3"/>
          <p:cNvPicPr>
            <a:picLocks noChangeAspect="1" noChangeArrowheads="1"/>
          </p:cNvPicPr>
          <p:nvPr/>
        </p:nvPicPr>
        <p:blipFill>
          <a:blip r:embed="rId3" cstate="print"/>
          <a:srcRect/>
          <a:stretch>
            <a:fillRect/>
          </a:stretch>
        </p:blipFill>
        <p:spPr>
          <a:xfrm>
            <a:off x="5436096" y="2348880"/>
            <a:ext cx="2484437" cy="1047750"/>
          </a:xfrm>
          <a:prstGeom prst="rect">
            <a:avLst/>
          </a:prstGeom>
          <a:noFill/>
        </p:spPr>
      </p:pic>
      <p:sp>
        <p:nvSpPr>
          <p:cNvPr id="7" name="6 CuadroTexto"/>
          <p:cNvSpPr txBox="1"/>
          <p:nvPr/>
        </p:nvSpPr>
        <p:spPr>
          <a:xfrm>
            <a:off x="4283968" y="4005064"/>
            <a:ext cx="4587992" cy="923330"/>
          </a:xfrm>
          <a:prstGeom prst="rect">
            <a:avLst/>
          </a:prstGeom>
          <a:noFill/>
        </p:spPr>
        <p:txBody>
          <a:bodyPr wrap="square" rtlCol="0">
            <a:spAutoFit/>
          </a:bodyPr>
          <a:lstStyle/>
          <a:p>
            <a:r>
              <a:rPr lang="es-AR" dirty="0" smtClean="0"/>
              <a:t>P. Chaqueño: 21 millones de ha.</a:t>
            </a:r>
          </a:p>
          <a:p>
            <a:r>
              <a:rPr lang="es-AR" dirty="0" err="1" smtClean="0"/>
              <a:t>S.Tucumano</a:t>
            </a:r>
            <a:r>
              <a:rPr lang="es-AR" dirty="0" smtClean="0"/>
              <a:t> Boliviana: 3.7 millones de ha.</a:t>
            </a:r>
          </a:p>
          <a:p>
            <a:r>
              <a:rPr lang="es-AR" dirty="0" smtClean="0"/>
              <a:t>S. Misionera: 1.6 millones de ha.</a:t>
            </a:r>
            <a:endParaRPr lang="es-A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339752" y="6093296"/>
            <a:ext cx="4622973" cy="365125"/>
          </a:xfrm>
        </p:spPr>
        <p:txBody>
          <a:bodyPr/>
          <a:lstStyle/>
          <a:p>
            <a:pPr>
              <a:defRPr/>
            </a:pPr>
            <a:r>
              <a:rPr lang="es-ES" dirty="0" smtClean="0"/>
              <a:t>Facultad de Ciencias Agrarias y Forestales-UNLP- Curso de Silvicultura</a:t>
            </a:r>
            <a:endParaRPr lang="es-ES" dirty="0"/>
          </a:p>
        </p:txBody>
      </p:sp>
      <p:pic>
        <p:nvPicPr>
          <p:cNvPr id="74754" name="Picture 2"/>
          <p:cNvPicPr>
            <a:picLocks noGrp="1" noChangeAspect="1" noChangeArrowheads="1"/>
          </p:cNvPicPr>
          <p:nvPr>
            <p:ph idx="1"/>
          </p:nvPr>
        </p:nvPicPr>
        <p:blipFill>
          <a:blip r:embed="rId2" cstate="print"/>
          <a:srcRect/>
          <a:stretch>
            <a:fillRect/>
          </a:stretch>
        </p:blipFill>
        <p:spPr bwMode="auto">
          <a:xfrm>
            <a:off x="971600" y="296282"/>
            <a:ext cx="5832648" cy="5646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051720"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elos1"/>
          <p:cNvPicPr>
            <a:picLocks noGrp="1" noChangeAspect="1" noChangeArrowheads="1"/>
          </p:cNvPicPr>
          <p:nvPr>
            <p:ph idx="1"/>
          </p:nvPr>
        </p:nvPicPr>
        <p:blipFill>
          <a:blip r:embed="rId2" cstate="print"/>
          <a:srcRect/>
          <a:stretch>
            <a:fillRect/>
          </a:stretch>
        </p:blipFill>
        <p:spPr bwMode="auto">
          <a:xfrm>
            <a:off x="0" y="0"/>
            <a:ext cx="9136110" cy="6858001"/>
          </a:xfrm>
          <a:prstGeom prst="rect">
            <a:avLst/>
          </a:prstGeom>
          <a:noFill/>
          <a:ln w="9525">
            <a:noFill/>
            <a:miter lim="800000"/>
            <a:headEnd/>
            <a:tailEnd/>
          </a:ln>
        </p:spPr>
      </p:pic>
      <p:sp>
        <p:nvSpPr>
          <p:cNvPr id="6" name="Text Box 3"/>
          <p:cNvSpPr txBox="1">
            <a:spLocks noChangeArrowheads="1"/>
          </p:cNvSpPr>
          <p:nvPr/>
        </p:nvSpPr>
        <p:spPr bwMode="auto">
          <a:xfrm>
            <a:off x="4644009" y="188640"/>
            <a:ext cx="2520280" cy="366713"/>
          </a:xfrm>
          <a:prstGeom prst="rect">
            <a:avLst/>
          </a:prstGeom>
          <a:noFill/>
          <a:ln w="9525">
            <a:noFill/>
            <a:miter lim="800000"/>
            <a:headEnd/>
            <a:tailEnd/>
          </a:ln>
        </p:spPr>
        <p:txBody>
          <a:bodyPr wrap="square">
            <a:spAutoFit/>
          </a:bodyPr>
          <a:lstStyle/>
          <a:p>
            <a:pPr>
              <a:spcBef>
                <a:spcPct val="50000"/>
              </a:spcBef>
            </a:pPr>
            <a:r>
              <a:rPr lang="es-ES" dirty="0">
                <a:solidFill>
                  <a:srgbClr val="000000"/>
                </a:solidFill>
              </a:rPr>
              <a:t>Bosque no intervenido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195736" y="6381328"/>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elos2"/>
          <p:cNvPicPr>
            <a:picLocks noGrp="1" noChangeAspect="1" noChangeArrowheads="1"/>
          </p:cNvPicPr>
          <p:nvPr>
            <p:ph idx="1"/>
          </p:nvPr>
        </p:nvPicPr>
        <p:blipFill>
          <a:blip r:embed="rId2" cstate="print"/>
          <a:srcRect/>
          <a:stretch>
            <a:fillRect/>
          </a:stretch>
        </p:blipFill>
        <p:spPr bwMode="auto">
          <a:xfrm>
            <a:off x="0" y="0"/>
            <a:ext cx="9177580" cy="6858000"/>
          </a:xfrm>
          <a:prstGeom prst="rect">
            <a:avLst/>
          </a:prstGeom>
          <a:noFill/>
          <a:ln w="9525">
            <a:noFill/>
            <a:miter lim="800000"/>
            <a:headEnd/>
            <a:tailEnd/>
          </a:ln>
        </p:spPr>
      </p:pic>
      <p:sp>
        <p:nvSpPr>
          <p:cNvPr id="6" name="Text Box 3"/>
          <p:cNvSpPr txBox="1">
            <a:spLocks noChangeArrowheads="1"/>
          </p:cNvSpPr>
          <p:nvPr/>
        </p:nvSpPr>
        <p:spPr bwMode="auto">
          <a:xfrm>
            <a:off x="4716016" y="188640"/>
            <a:ext cx="3240087" cy="646112"/>
          </a:xfrm>
          <a:prstGeom prst="rect">
            <a:avLst/>
          </a:prstGeom>
          <a:noFill/>
          <a:ln w="9525">
            <a:noFill/>
            <a:miter lim="800000"/>
            <a:headEnd/>
            <a:tailEnd/>
          </a:ln>
        </p:spPr>
        <p:txBody>
          <a:bodyPr>
            <a:spAutoFit/>
          </a:bodyPr>
          <a:lstStyle/>
          <a:p>
            <a:pPr>
              <a:spcBef>
                <a:spcPct val="50000"/>
              </a:spcBef>
            </a:pPr>
            <a:r>
              <a:rPr lang="es-ES" dirty="0">
                <a:solidFill>
                  <a:srgbClr val="000000"/>
                </a:solidFill>
              </a:rPr>
              <a:t>Bosque aprovechado-Baja intensidad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339752" y="6381328"/>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elos3"/>
          <p:cNvPicPr>
            <a:picLocks noGrp="1" noChangeAspect="1" noChangeArrowheads="1"/>
          </p:cNvPicPr>
          <p:nvPr>
            <p:ph idx="1"/>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6" name="5 Rectángulo"/>
          <p:cNvSpPr/>
          <p:nvPr/>
        </p:nvSpPr>
        <p:spPr>
          <a:xfrm>
            <a:off x="5076056" y="260648"/>
            <a:ext cx="3168352" cy="646331"/>
          </a:xfrm>
          <a:prstGeom prst="rect">
            <a:avLst/>
          </a:prstGeom>
        </p:spPr>
        <p:txBody>
          <a:bodyPr wrap="square">
            <a:spAutoFit/>
          </a:bodyPr>
          <a:lstStyle/>
          <a:p>
            <a:pPr>
              <a:spcBef>
                <a:spcPct val="50000"/>
              </a:spcBef>
            </a:pPr>
            <a:r>
              <a:rPr lang="es-ES" dirty="0" smtClean="0">
                <a:solidFill>
                  <a:srgbClr val="000000"/>
                </a:solidFill>
              </a:rPr>
              <a:t>Bosque dos años después de una corta de mejoramiento.</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267744"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elos4"/>
          <p:cNvPicPr>
            <a:picLocks noGrp="1" noChangeAspect="1" noChangeArrowheads="1"/>
          </p:cNvPicPr>
          <p:nvPr>
            <p:ph idx="1"/>
          </p:nvPr>
        </p:nvPicPr>
        <p:blipFill>
          <a:blip r:embed="rId2" cstate="print"/>
          <a:srcRect/>
          <a:stretch>
            <a:fillRect/>
          </a:stretch>
        </p:blipFill>
        <p:spPr bwMode="auto">
          <a:xfrm>
            <a:off x="0" y="9457"/>
            <a:ext cx="9144000" cy="6848544"/>
          </a:xfrm>
          <a:prstGeom prst="rect">
            <a:avLst/>
          </a:prstGeom>
          <a:noFill/>
          <a:ln w="9525">
            <a:noFill/>
            <a:miter lim="800000"/>
            <a:headEnd/>
            <a:tailEnd/>
          </a:ln>
        </p:spPr>
      </p:pic>
      <p:sp>
        <p:nvSpPr>
          <p:cNvPr id="6" name="5 Rectángulo"/>
          <p:cNvSpPr/>
          <p:nvPr/>
        </p:nvSpPr>
        <p:spPr>
          <a:xfrm>
            <a:off x="4860032" y="116632"/>
            <a:ext cx="3672408" cy="646331"/>
          </a:xfrm>
          <a:prstGeom prst="rect">
            <a:avLst/>
          </a:prstGeom>
        </p:spPr>
        <p:txBody>
          <a:bodyPr wrap="square">
            <a:spAutoFit/>
          </a:bodyPr>
          <a:lstStyle/>
          <a:p>
            <a:pPr>
              <a:spcBef>
                <a:spcPct val="50000"/>
              </a:spcBef>
            </a:pPr>
            <a:r>
              <a:rPr lang="es-ES" dirty="0" smtClean="0">
                <a:solidFill>
                  <a:srgbClr val="000000"/>
                </a:solidFill>
              </a:rPr>
              <a:t>Bosque quince años después de una corta de mejoramiento.</a:t>
            </a:r>
            <a:endParaRPr lang="es-ES" dirty="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555776" y="6381328"/>
            <a:ext cx="4622973" cy="365125"/>
          </a:xfrm>
        </p:spPr>
        <p:txBody>
          <a:bodyPr/>
          <a:lstStyle/>
          <a:p>
            <a:pPr>
              <a:defRPr/>
            </a:pPr>
            <a:r>
              <a:rPr lang="es-ES" dirty="0" smtClean="0"/>
              <a:t>Facultad de Ciencias Agrarias y Forestales-UNLP- Curso de Silvicultura</a:t>
            </a:r>
            <a:endParaRPr lang="es-ES" dirty="0"/>
          </a:p>
        </p:txBody>
      </p:sp>
      <p:pic>
        <p:nvPicPr>
          <p:cNvPr id="5" name="Picture 3"/>
          <p:cNvPicPr>
            <a:picLocks noGrp="1" noChangeAspect="1" noChangeArrowheads="1"/>
          </p:cNvPicPr>
          <p:nvPr>
            <p:ph idx="1"/>
          </p:nvPr>
        </p:nvPicPr>
        <p:blipFill>
          <a:blip r:embed="rId2" cstate="print"/>
          <a:srcRect/>
          <a:stretch>
            <a:fillRect/>
          </a:stretch>
        </p:blipFill>
        <p:spPr bwMode="auto">
          <a:xfrm>
            <a:off x="0" y="0"/>
            <a:ext cx="9139160" cy="6858000"/>
          </a:xfrm>
          <a:prstGeom prst="rect">
            <a:avLst/>
          </a:prstGeom>
          <a:noFill/>
          <a:ln w="9525">
            <a:noFill/>
            <a:miter lim="800000"/>
            <a:headEnd/>
            <a:tailEnd/>
          </a:ln>
        </p:spPr>
      </p:pic>
      <p:sp>
        <p:nvSpPr>
          <p:cNvPr id="6" name="Rectangle 4"/>
          <p:cNvSpPr>
            <a:spLocks noChangeArrowheads="1"/>
          </p:cNvSpPr>
          <p:nvPr/>
        </p:nvSpPr>
        <p:spPr bwMode="auto">
          <a:xfrm>
            <a:off x="1403648" y="404664"/>
            <a:ext cx="2663825" cy="646113"/>
          </a:xfrm>
          <a:prstGeom prst="rect">
            <a:avLst/>
          </a:prstGeom>
          <a:noFill/>
          <a:ln w="9525">
            <a:noFill/>
            <a:miter lim="800000"/>
            <a:headEnd/>
            <a:tailEnd/>
          </a:ln>
        </p:spPr>
        <p:txBody>
          <a:bodyPr>
            <a:spAutoFit/>
          </a:bodyPr>
          <a:lstStyle/>
          <a:p>
            <a:pPr>
              <a:spcBef>
                <a:spcPct val="50000"/>
              </a:spcBef>
            </a:pPr>
            <a:r>
              <a:rPr lang="es-ES" dirty="0">
                <a:solidFill>
                  <a:srgbClr val="000000"/>
                </a:solidFill>
              </a:rPr>
              <a:t>Bosque cosechado con veinte años de CC.</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467544" y="260648"/>
            <a:ext cx="8229600" cy="620688"/>
          </a:xfrm>
        </p:spPr>
        <p:txBody>
          <a:bodyPr>
            <a:normAutofit/>
          </a:bodyPr>
          <a:lstStyle/>
          <a:p>
            <a:pPr>
              <a:defRPr/>
            </a:pPr>
            <a:r>
              <a:rPr lang="es-ES" sz="3200" dirty="0" smtClean="0"/>
              <a:t>Algunas críticas a estos sistemas </a:t>
            </a:r>
            <a:endParaRPr lang="es-ES" sz="3200" dirty="0">
              <a:latin typeface="Times New Roman" panose="02020603050405020304" pitchFamily="18" charset="0"/>
              <a:cs typeface="Times New Roman" panose="02020603050405020304" pitchFamily="18" charset="0"/>
            </a:endParaRPr>
          </a:p>
        </p:txBody>
      </p:sp>
      <p:sp>
        <p:nvSpPr>
          <p:cNvPr id="339971" name="Rectangle 3"/>
          <p:cNvSpPr>
            <a:spLocks noGrp="1" noChangeArrowheads="1"/>
          </p:cNvSpPr>
          <p:nvPr>
            <p:ph idx="1"/>
          </p:nvPr>
        </p:nvSpPr>
        <p:spPr>
          <a:xfrm>
            <a:off x="179512" y="1772816"/>
            <a:ext cx="8750206" cy="4320480"/>
          </a:xfrm>
        </p:spPr>
        <p:txBody>
          <a:bodyPr>
            <a:normAutofit/>
          </a:bodyPr>
          <a:lstStyle/>
          <a:p>
            <a:pPr>
              <a:lnSpc>
                <a:spcPct val="80000"/>
              </a:lnSpc>
              <a:defRPr/>
            </a:pPr>
            <a:r>
              <a:rPr lang="es-ES" sz="2000" dirty="0" smtClean="0">
                <a:solidFill>
                  <a:srgbClr val="000000"/>
                </a:solidFill>
                <a:latin typeface="Times New Roman" pitchFamily="18" charset="0"/>
                <a:cs typeface="Times New Roman" pitchFamily="18" charset="0"/>
              </a:rPr>
              <a:t>El aprovechamiento </a:t>
            </a:r>
            <a:r>
              <a:rPr lang="es-ES" sz="2000" dirty="0" err="1" smtClean="0">
                <a:solidFill>
                  <a:srgbClr val="000000"/>
                </a:solidFill>
                <a:latin typeface="Times New Roman" pitchFamily="18" charset="0"/>
                <a:cs typeface="Times New Roman" pitchFamily="18" charset="0"/>
              </a:rPr>
              <a:t>policíclico</a:t>
            </a:r>
            <a:r>
              <a:rPr lang="es-ES" sz="2000" dirty="0" smtClean="0">
                <a:solidFill>
                  <a:srgbClr val="000000"/>
                </a:solidFill>
                <a:latin typeface="Times New Roman" pitchFamily="18" charset="0"/>
                <a:cs typeface="Times New Roman" pitchFamily="18" charset="0"/>
              </a:rPr>
              <a:t> puede resultar en degradación genética de las poblaciones de especies de interés.</a:t>
            </a:r>
          </a:p>
          <a:p>
            <a:pPr>
              <a:lnSpc>
                <a:spcPct val="80000"/>
              </a:lnSpc>
              <a:buNone/>
              <a:defRPr/>
            </a:pPr>
            <a:endParaRPr lang="es-ES" sz="2000" dirty="0" smtClean="0">
              <a:solidFill>
                <a:srgbClr val="000000"/>
              </a:solidFill>
              <a:latin typeface="Times New Roman" pitchFamily="18" charset="0"/>
              <a:cs typeface="Times New Roman" pitchFamily="18" charset="0"/>
            </a:endParaRPr>
          </a:p>
          <a:p>
            <a:pPr>
              <a:lnSpc>
                <a:spcPct val="80000"/>
              </a:lnSpc>
              <a:defRPr/>
            </a:pPr>
            <a:r>
              <a:rPr lang="es-ES" sz="2000" dirty="0" smtClean="0">
                <a:solidFill>
                  <a:srgbClr val="000000"/>
                </a:solidFill>
                <a:latin typeface="Times New Roman" pitchFamily="18" charset="0"/>
                <a:cs typeface="Times New Roman" pitchFamily="18" charset="0"/>
              </a:rPr>
              <a:t>Las cortas de mejoramiento pueden eliminar individuos de especies sin valor comercial actual pero que podrían tenerlo en el futuro.</a:t>
            </a:r>
          </a:p>
          <a:p>
            <a:pPr>
              <a:lnSpc>
                <a:spcPct val="80000"/>
              </a:lnSpc>
              <a:buNone/>
              <a:defRPr/>
            </a:pPr>
            <a:endParaRPr lang="es-ES" sz="2000" dirty="0" smtClean="0">
              <a:solidFill>
                <a:srgbClr val="000000"/>
              </a:solidFill>
              <a:latin typeface="Times New Roman" pitchFamily="18" charset="0"/>
              <a:cs typeface="Times New Roman" pitchFamily="18" charset="0"/>
            </a:endParaRPr>
          </a:p>
          <a:p>
            <a:pPr>
              <a:lnSpc>
                <a:spcPct val="80000"/>
              </a:lnSpc>
              <a:defRPr/>
            </a:pPr>
            <a:r>
              <a:rPr lang="es-ES" sz="2000" dirty="0" smtClean="0">
                <a:solidFill>
                  <a:srgbClr val="000000"/>
                </a:solidFill>
                <a:latin typeface="Times New Roman" pitchFamily="18" charset="0"/>
                <a:cs typeface="Times New Roman" pitchFamily="18" charset="0"/>
              </a:rPr>
              <a:t>El sistema significa una reducción importante de la diversidad biológica.</a:t>
            </a:r>
          </a:p>
          <a:p>
            <a:pPr>
              <a:lnSpc>
                <a:spcPct val="80000"/>
              </a:lnSpc>
              <a:buNone/>
              <a:defRPr/>
            </a:pPr>
            <a:endParaRPr lang="es-ES" sz="2000" dirty="0" smtClean="0">
              <a:solidFill>
                <a:srgbClr val="000000"/>
              </a:solidFill>
              <a:latin typeface="Times New Roman" pitchFamily="18" charset="0"/>
              <a:cs typeface="Times New Roman" pitchFamily="18" charset="0"/>
            </a:endParaRPr>
          </a:p>
          <a:p>
            <a:pPr>
              <a:lnSpc>
                <a:spcPct val="80000"/>
              </a:lnSpc>
              <a:defRPr/>
            </a:pPr>
            <a:r>
              <a:rPr lang="es-ES" sz="2000" dirty="0" smtClean="0">
                <a:solidFill>
                  <a:srgbClr val="000000"/>
                </a:solidFill>
                <a:latin typeface="Times New Roman" pitchFamily="18" charset="0"/>
                <a:cs typeface="Times New Roman" pitchFamily="18" charset="0"/>
              </a:rPr>
              <a:t>La apertura del dosel cambia las condiciones micro-ambientales de manera desfavorable para las especies de los bosques primarios.</a:t>
            </a:r>
          </a:p>
          <a:p>
            <a:pPr>
              <a:lnSpc>
                <a:spcPct val="80000"/>
              </a:lnSpc>
              <a:buNone/>
              <a:defRPr/>
            </a:pPr>
            <a:endParaRPr lang="es-ES" sz="2000" dirty="0" smtClean="0">
              <a:solidFill>
                <a:srgbClr val="000000"/>
              </a:solidFill>
              <a:latin typeface="Times New Roman" pitchFamily="18" charset="0"/>
              <a:cs typeface="Times New Roman" pitchFamily="18" charset="0"/>
            </a:endParaRPr>
          </a:p>
          <a:p>
            <a:pPr>
              <a:lnSpc>
                <a:spcPct val="80000"/>
              </a:lnSpc>
              <a:defRPr/>
            </a:pPr>
            <a:r>
              <a:rPr lang="es-ES" sz="2000" dirty="0" smtClean="0">
                <a:solidFill>
                  <a:srgbClr val="000000"/>
                </a:solidFill>
                <a:latin typeface="Times New Roman" pitchFamily="18" charset="0"/>
                <a:cs typeface="Times New Roman" pitchFamily="18" charset="0"/>
              </a:rPr>
              <a:t>Los costos de los tratamientos suelen ser elevados. </a:t>
            </a:r>
          </a:p>
          <a:p>
            <a:pPr eaLnBrk="1" hangingPunct="1">
              <a:lnSpc>
                <a:spcPct val="80000"/>
              </a:lnSpc>
              <a:defRPr/>
            </a:pPr>
            <a:endParaRPr lang="es-ES" sz="2000" i="1" dirty="0">
              <a:effectLst/>
              <a:latin typeface="Times New Roman" panose="02020603050405020304" pitchFamily="18" charset="0"/>
              <a:cs typeface="Times New Roman" panose="02020603050405020304" pitchFamily="18" charset="0"/>
            </a:endParaRPr>
          </a:p>
          <a:p>
            <a:pPr eaLnBrk="1" hangingPunct="1">
              <a:lnSpc>
                <a:spcPct val="80000"/>
              </a:lnSpc>
              <a:defRPr/>
            </a:pPr>
            <a:endParaRPr lang="es-ES" sz="2000" dirty="0"/>
          </a:p>
          <a:p>
            <a:pPr eaLnBrk="1" hangingPunct="1">
              <a:lnSpc>
                <a:spcPct val="80000"/>
              </a:lnSpc>
              <a:buFont typeface="Wingdings" pitchFamily="2" charset="2"/>
              <a:buNone/>
              <a:defRPr/>
            </a:pPr>
            <a:endParaRPr lang="es-ES" sz="2000" dirty="0"/>
          </a:p>
        </p:txBody>
      </p:sp>
      <p:sp>
        <p:nvSpPr>
          <p:cNvPr id="4" name="3 Marcador de pie de página"/>
          <p:cNvSpPr>
            <a:spLocks noGrp="1"/>
          </p:cNvSpPr>
          <p:nvPr>
            <p:ph type="ftr" sz="quarter" idx="11"/>
          </p:nvPr>
        </p:nvSpPr>
        <p:spPr>
          <a:xfrm>
            <a:off x="2771800" y="6309320"/>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058745" cy="659160"/>
          </a:xfrm>
        </p:spPr>
        <p:txBody>
          <a:bodyPr/>
          <a:lstStyle/>
          <a:p>
            <a:r>
              <a:rPr lang="es-ES" dirty="0" smtClean="0"/>
              <a:t>Cosecha de Impacto Reducido</a:t>
            </a:r>
            <a:endParaRPr lang="es-ES" dirty="0"/>
          </a:p>
        </p:txBody>
      </p:sp>
      <p:sp>
        <p:nvSpPr>
          <p:cNvPr id="3" name="2 Marcador de contenido"/>
          <p:cNvSpPr>
            <a:spLocks noGrp="1"/>
          </p:cNvSpPr>
          <p:nvPr>
            <p:ph idx="1"/>
          </p:nvPr>
        </p:nvSpPr>
        <p:spPr>
          <a:xfrm>
            <a:off x="1043608" y="1844824"/>
            <a:ext cx="6347714" cy="3880773"/>
          </a:xfrm>
        </p:spPr>
        <p:txBody>
          <a:bodyPr/>
          <a:lstStyle/>
          <a:p>
            <a:pPr>
              <a:defRPr/>
            </a:pPr>
            <a:r>
              <a:rPr lang="es-ES" dirty="0" smtClean="0">
                <a:solidFill>
                  <a:srgbClr val="000000"/>
                </a:solidFill>
                <a:latin typeface="Times New Roman" pitchFamily="18" charset="0"/>
                <a:cs typeface="Times New Roman" pitchFamily="18" charset="0"/>
              </a:rPr>
              <a:t>Consiste en una planificación detallada de las actividades pre-cosecha, para ello se realiza el censo de todos los árboles comerciales mayores a 30 cm de DAP. </a:t>
            </a:r>
          </a:p>
          <a:p>
            <a:pPr>
              <a:buNone/>
              <a:defRPr/>
            </a:pPr>
            <a:endParaRPr lang="es-ES" dirty="0" smtClean="0">
              <a:solidFill>
                <a:srgbClr val="000000"/>
              </a:solidFill>
              <a:latin typeface="Times New Roman" pitchFamily="18" charset="0"/>
              <a:cs typeface="Times New Roman" pitchFamily="18" charset="0"/>
            </a:endParaRPr>
          </a:p>
          <a:p>
            <a:pPr>
              <a:defRPr/>
            </a:pPr>
            <a:r>
              <a:rPr lang="es-ES" dirty="0" smtClean="0">
                <a:solidFill>
                  <a:srgbClr val="000000"/>
                </a:solidFill>
                <a:latin typeface="Times New Roman" pitchFamily="18" charset="0"/>
                <a:cs typeface="Times New Roman" pitchFamily="18" charset="0"/>
              </a:rPr>
              <a:t>Se confeccionan mapas detallados en los cuales se especifican ubicación de las planchadas, árboles a extraer, árboles de futura cosecha, vías de saca y caminos.</a:t>
            </a:r>
          </a:p>
          <a:p>
            <a:endParaRPr lang="es-ES" dirty="0"/>
          </a:p>
        </p:txBody>
      </p:sp>
      <p:sp>
        <p:nvSpPr>
          <p:cNvPr id="4" name="3 Marcador de pie de página"/>
          <p:cNvSpPr>
            <a:spLocks noGrp="1"/>
          </p:cNvSpPr>
          <p:nvPr>
            <p:ph type="ftr" sz="quarter" idx="11"/>
          </p:nvPr>
        </p:nvSpPr>
        <p:spPr>
          <a:xfrm>
            <a:off x="2915816" y="6309320"/>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3" y="214313"/>
            <a:ext cx="8229600" cy="1714500"/>
          </a:xfrm>
        </p:spPr>
        <p:txBody>
          <a:bodyPr>
            <a:normAutofit/>
          </a:bodyPr>
          <a:lstStyle/>
          <a:p>
            <a:pPr>
              <a:defRPr/>
            </a:pPr>
            <a:r>
              <a:rPr lang="es-ES" dirty="0">
                <a:latin typeface="Times New Roman" panose="02020603050405020304" pitchFamily="18" charset="0"/>
                <a:cs typeface="Times New Roman" panose="02020603050405020304" pitchFamily="18" charset="0"/>
              </a:rPr>
              <a:t/>
            </a:r>
            <a:br>
              <a:rPr lang="es-ES" dirty="0">
                <a:latin typeface="Times New Roman" panose="02020603050405020304" pitchFamily="18" charset="0"/>
                <a:cs typeface="Times New Roman" panose="02020603050405020304" pitchFamily="18" charset="0"/>
              </a:rPr>
            </a:br>
            <a:endParaRPr lang="es-ES" dirty="0">
              <a:latin typeface="Times New Roman" panose="02020603050405020304" pitchFamily="18" charset="0"/>
              <a:cs typeface="Times New Roman" panose="02020603050405020304" pitchFamily="18" charset="0"/>
            </a:endParaRPr>
          </a:p>
        </p:txBody>
      </p:sp>
      <p:sp>
        <p:nvSpPr>
          <p:cNvPr id="4" name="3 Marcador de pie de página"/>
          <p:cNvSpPr>
            <a:spLocks noGrp="1"/>
          </p:cNvSpPr>
          <p:nvPr>
            <p:ph type="ftr" sz="quarter" idx="11"/>
          </p:nvPr>
        </p:nvSpPr>
        <p:spPr>
          <a:xfrm>
            <a:off x="2469307"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Users\acer\Desktop\ScreenHunter_03 Oct. 28 18.13.gif"/>
          <p:cNvPicPr>
            <a:picLocks noGrp="1" noChangeAspect="1" noChangeArrowheads="1"/>
          </p:cNvPicPr>
          <p:nvPr>
            <p:ph idx="1"/>
          </p:nvPr>
        </p:nvPicPr>
        <p:blipFill>
          <a:blip r:embed="rId2" cstate="print"/>
          <a:srcRect/>
          <a:stretch>
            <a:fillRect/>
          </a:stretch>
        </p:blipFill>
        <p:spPr bwMode="auto">
          <a:xfrm>
            <a:off x="0" y="260648"/>
            <a:ext cx="4752528" cy="6213062"/>
          </a:xfrm>
          <a:prstGeom prst="rect">
            <a:avLst/>
          </a:prstGeom>
          <a:noFill/>
          <a:ln w="9525">
            <a:noFill/>
            <a:miter lim="800000"/>
            <a:headEnd/>
            <a:tailEnd/>
          </a:ln>
        </p:spPr>
      </p:pic>
      <p:pic>
        <p:nvPicPr>
          <p:cNvPr id="72706" name="Picture 2"/>
          <p:cNvPicPr>
            <a:picLocks noChangeAspect="1" noChangeArrowheads="1"/>
          </p:cNvPicPr>
          <p:nvPr/>
        </p:nvPicPr>
        <p:blipFill>
          <a:blip r:embed="rId3" cstate="print"/>
          <a:srcRect/>
          <a:stretch>
            <a:fillRect/>
          </a:stretch>
        </p:blipFill>
        <p:spPr bwMode="auto">
          <a:xfrm>
            <a:off x="4716016" y="908720"/>
            <a:ext cx="4496707" cy="3936876"/>
          </a:xfrm>
          <a:prstGeom prst="rect">
            <a:avLst/>
          </a:prstGeom>
          <a:noFill/>
          <a:ln w="9525">
            <a:noFill/>
            <a:miter lim="800000"/>
            <a:headEnd/>
            <a:tailEnd/>
          </a:ln>
        </p:spPr>
      </p:pic>
      <p:sp>
        <p:nvSpPr>
          <p:cNvPr id="6" name="5 CuadroTexto"/>
          <p:cNvSpPr txBox="1"/>
          <p:nvPr/>
        </p:nvSpPr>
        <p:spPr>
          <a:xfrm>
            <a:off x="5004048" y="5013176"/>
            <a:ext cx="1800200" cy="338554"/>
          </a:xfrm>
          <a:prstGeom prst="rect">
            <a:avLst/>
          </a:prstGeom>
          <a:noFill/>
        </p:spPr>
        <p:txBody>
          <a:bodyPr wrap="square" rtlCol="0">
            <a:spAutoFit/>
          </a:bodyPr>
          <a:lstStyle/>
          <a:p>
            <a:r>
              <a:rPr lang="es-AR" sz="1600" dirty="0" smtClean="0">
                <a:latin typeface="Times New Roman" pitchFamily="18" charset="0"/>
                <a:cs typeface="Times New Roman" pitchFamily="18" charset="0"/>
              </a:rPr>
              <a:t>Castillo, 2005</a:t>
            </a:r>
            <a:endParaRPr lang="es-E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411760"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Users\acer\Desktop\ScreenHunter_02 Oct. 28 18.11.gif"/>
          <p:cNvPicPr>
            <a:picLocks noGrp="1" noChangeAspect="1" noChangeArrowheads="1"/>
          </p:cNvPicPr>
          <p:nvPr>
            <p:ph idx="1"/>
          </p:nvPr>
        </p:nvPicPr>
        <p:blipFill>
          <a:blip r:embed="rId2" cstate="print"/>
          <a:srcRect/>
          <a:stretch>
            <a:fillRect/>
          </a:stretch>
        </p:blipFill>
        <p:spPr>
          <a:xfrm>
            <a:off x="251520" y="224858"/>
            <a:ext cx="8712968" cy="6131814"/>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555776" y="6237312"/>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Documents and Settings\nn\Mis documentos\Imagenes\Imágenes ss\imagenes\Imagenes\uso_de_la_tierra.jpg"/>
          <p:cNvPicPr>
            <a:picLocks noGrp="1" noChangeAspect="1" noChangeArrowheads="1"/>
          </p:cNvPicPr>
          <p:nvPr>
            <p:ph idx="1"/>
          </p:nvPr>
        </p:nvPicPr>
        <p:blipFill>
          <a:blip r:embed="rId2" cstate="print"/>
          <a:srcRect/>
          <a:stretch>
            <a:fillRect/>
          </a:stretch>
        </p:blipFill>
        <p:spPr bwMode="auto">
          <a:xfrm>
            <a:off x="251519" y="404664"/>
            <a:ext cx="8689359" cy="53005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457200" y="381000"/>
            <a:ext cx="8229600" cy="761984"/>
          </a:xfrm>
        </p:spPr>
        <p:txBody>
          <a:bodyPr/>
          <a:lstStyle/>
          <a:p>
            <a:pPr>
              <a:defRPr/>
            </a:pPr>
            <a:r>
              <a:rPr lang="es-ES" sz="3200" dirty="0" smtClean="0"/>
              <a:t>Sistemas de enriquecimiento</a:t>
            </a:r>
            <a:endParaRPr lang="es-ES" sz="3200" dirty="0"/>
          </a:p>
        </p:txBody>
      </p:sp>
      <p:sp>
        <p:nvSpPr>
          <p:cNvPr id="339971" name="Rectangle 3"/>
          <p:cNvSpPr>
            <a:spLocks noGrp="1" noChangeArrowheads="1"/>
          </p:cNvSpPr>
          <p:nvPr>
            <p:ph idx="1"/>
          </p:nvPr>
        </p:nvSpPr>
        <p:spPr>
          <a:xfrm>
            <a:off x="179388" y="1557339"/>
            <a:ext cx="8640762" cy="3599854"/>
          </a:xfrm>
        </p:spPr>
        <p:txBody>
          <a:bodyPr>
            <a:normAutofit/>
          </a:bodyPr>
          <a:lstStyle/>
          <a:p>
            <a:pPr eaLnBrk="1" hangingPunct="1">
              <a:lnSpc>
                <a:spcPct val="80000"/>
              </a:lnSpc>
              <a:buFont typeface="Wingdings" pitchFamily="2" charset="2"/>
              <a:buNone/>
              <a:defRPr/>
            </a:pPr>
            <a:endParaRPr lang="es-ES" sz="2800" dirty="0">
              <a:effectLst/>
            </a:endParaRPr>
          </a:p>
          <a:p>
            <a:pPr>
              <a:spcBef>
                <a:spcPct val="0"/>
              </a:spcBef>
              <a:buClrTx/>
              <a:buSzTx/>
              <a:buFontTx/>
              <a:buChar char="•"/>
              <a:defRPr/>
            </a:pPr>
            <a:r>
              <a:rPr lang="es-ES" sz="2800" dirty="0" smtClean="0">
                <a:solidFill>
                  <a:srgbClr val="000000"/>
                </a:solidFill>
                <a:latin typeface="Times New Roman" pitchFamily="18" charset="0"/>
                <a:cs typeface="Times New Roman" pitchFamily="18" charset="0"/>
              </a:rPr>
              <a:t>Los sistemas de enriquecimiento se plantean para bosques empobrecidos en especies de alto valor (bosques explotados), las cuales se introducen nuevamente al sistema por plantación sistemática en fajas.</a:t>
            </a:r>
          </a:p>
          <a:p>
            <a:pPr marL="0" indent="0" eaLnBrk="1" hangingPunct="1">
              <a:buNone/>
              <a:defRPr/>
            </a:pPr>
            <a:endParaRPr lang="es-ES" sz="2800" i="1" dirty="0">
              <a:effectLst/>
              <a:latin typeface="Times New Roman" panose="02020603050405020304" pitchFamily="18" charset="0"/>
              <a:cs typeface="Times New Roman" panose="02020603050405020304" pitchFamily="18" charset="0"/>
            </a:endParaRPr>
          </a:p>
          <a:p>
            <a:pPr eaLnBrk="1" hangingPunct="1">
              <a:lnSpc>
                <a:spcPct val="80000"/>
              </a:lnSpc>
              <a:defRPr/>
            </a:pPr>
            <a:endParaRPr lang="es-ES" sz="2800" dirty="0">
              <a:effectLst/>
            </a:endParaRPr>
          </a:p>
          <a:p>
            <a:pPr eaLnBrk="1" hangingPunct="1">
              <a:lnSpc>
                <a:spcPct val="80000"/>
              </a:lnSpc>
              <a:buFont typeface="Wingdings" pitchFamily="2" charset="2"/>
              <a:buNone/>
              <a:defRPr/>
            </a:pPr>
            <a:endParaRPr lang="es-ES" sz="2800" dirty="0"/>
          </a:p>
        </p:txBody>
      </p:sp>
      <p:sp>
        <p:nvSpPr>
          <p:cNvPr id="4" name="3 Marcador de pie de página"/>
          <p:cNvSpPr>
            <a:spLocks noGrp="1"/>
          </p:cNvSpPr>
          <p:nvPr>
            <p:ph type="ftr" sz="quarter" idx="11"/>
          </p:nvPr>
        </p:nvSpPr>
        <p:spPr>
          <a:xfrm>
            <a:off x="2397299" y="6041363"/>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1979712" y="6165304"/>
            <a:ext cx="4622973" cy="365125"/>
          </a:xfrm>
        </p:spPr>
        <p:txBody>
          <a:bodyPr/>
          <a:lstStyle/>
          <a:p>
            <a:pPr>
              <a:defRPr/>
            </a:pPr>
            <a:r>
              <a:rPr lang="es-ES" dirty="0" smtClean="0"/>
              <a:t>Facultad de Ciencias Agrarias y Forestales-UNLP- Curso de Silvicultura</a:t>
            </a:r>
            <a:endParaRPr lang="es-ES" dirty="0"/>
          </a:p>
        </p:txBody>
      </p:sp>
      <p:pic>
        <p:nvPicPr>
          <p:cNvPr id="5" name="Picture 3" descr="fajas de enriquecimiento"/>
          <p:cNvPicPr>
            <a:picLocks noGrp="1" noChangeAspect="1" noChangeArrowheads="1"/>
          </p:cNvPicPr>
          <p:nvPr>
            <p:ph idx="1"/>
          </p:nvPr>
        </p:nvPicPr>
        <p:blipFill>
          <a:blip r:embed="rId2" cstate="print"/>
          <a:srcRect/>
          <a:stretch>
            <a:fillRect/>
          </a:stretch>
        </p:blipFill>
        <p:spPr bwMode="auto">
          <a:xfrm>
            <a:off x="1187624" y="10967"/>
            <a:ext cx="6408712" cy="68470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267744" y="6381328"/>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683568" y="764704"/>
            <a:ext cx="7408184" cy="55629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915816" y="6237312"/>
            <a:ext cx="4622973" cy="365125"/>
          </a:xfrm>
        </p:spPr>
        <p:txBody>
          <a:bodyPr/>
          <a:lstStyle/>
          <a:p>
            <a:pPr>
              <a:defRPr/>
            </a:pPr>
            <a:r>
              <a:rPr lang="es-ES" dirty="0" smtClean="0"/>
              <a:t>Facultad de Ciencias Agrarias y Forestales-UNLP- Curso de Silvicultura</a:t>
            </a:r>
            <a:endParaRPr lang="es-ES" dirty="0"/>
          </a:p>
        </p:txBody>
      </p:sp>
      <p:pic>
        <p:nvPicPr>
          <p:cNvPr id="5" name="Picture 3" descr="C:\Users\acer\Desktop\ScreenHunter_04 Oct. 28 18.19.gif"/>
          <p:cNvPicPr>
            <a:picLocks noGrp="1" noChangeAspect="1" noChangeArrowheads="1"/>
          </p:cNvPicPr>
          <p:nvPr>
            <p:ph idx="1"/>
          </p:nvPr>
        </p:nvPicPr>
        <p:blipFill>
          <a:blip r:embed="rId2" cstate="print"/>
          <a:srcRect/>
          <a:stretch>
            <a:fillRect/>
          </a:stretch>
        </p:blipFill>
        <p:spPr bwMode="auto">
          <a:xfrm>
            <a:off x="323528" y="1052736"/>
            <a:ext cx="8368907" cy="4473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267744"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Users\acer\Desktop\ScreenHunter_05 Oct. 28 18.20.gif"/>
          <p:cNvPicPr>
            <a:picLocks noGrp="1" noChangeAspect="1" noChangeArrowheads="1"/>
          </p:cNvPicPr>
          <p:nvPr>
            <p:ph idx="1"/>
          </p:nvPr>
        </p:nvPicPr>
        <p:blipFill>
          <a:blip r:embed="rId2" cstate="print"/>
          <a:srcRect/>
          <a:stretch>
            <a:fillRect/>
          </a:stretch>
        </p:blipFill>
        <p:spPr bwMode="auto">
          <a:xfrm>
            <a:off x="323528" y="137990"/>
            <a:ext cx="8208912" cy="645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555776" y="6165304"/>
            <a:ext cx="4622973" cy="365125"/>
          </a:xfrm>
        </p:spPr>
        <p:txBody>
          <a:bodyPr/>
          <a:lstStyle/>
          <a:p>
            <a:pPr>
              <a:defRPr/>
            </a:pPr>
            <a:r>
              <a:rPr lang="es-ES" dirty="0" smtClean="0"/>
              <a:t>Facultad de Ciencias Agrarias y Forestales-UNLP- Curso de Silvicultura</a:t>
            </a:r>
            <a:endParaRPr lang="es-E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331640" y="0"/>
            <a:ext cx="6552728" cy="5491114"/>
          </a:xfrm>
          <a:prstGeom prst="rect">
            <a:avLst/>
          </a:prstGeom>
          <a:noFill/>
          <a:ln w="9525">
            <a:noFill/>
            <a:miter lim="800000"/>
            <a:headEnd/>
            <a:tailEnd/>
          </a:ln>
        </p:spPr>
      </p:pic>
      <p:sp>
        <p:nvSpPr>
          <p:cNvPr id="6" name="5 CuadroTexto"/>
          <p:cNvSpPr txBox="1"/>
          <p:nvPr/>
        </p:nvSpPr>
        <p:spPr>
          <a:xfrm>
            <a:off x="4716016" y="5661248"/>
            <a:ext cx="4427984" cy="338554"/>
          </a:xfrm>
          <a:prstGeom prst="rect">
            <a:avLst/>
          </a:prstGeom>
          <a:noFill/>
        </p:spPr>
        <p:txBody>
          <a:bodyPr wrap="square" rtlCol="0">
            <a:spAutoFit/>
          </a:bodyPr>
          <a:lstStyle/>
          <a:p>
            <a:r>
              <a:rPr lang="es-AR" sz="1600" dirty="0" smtClean="0">
                <a:latin typeface="Times New Roman" pitchFamily="18" charset="0"/>
                <a:cs typeface="Times New Roman" pitchFamily="18" charset="0"/>
              </a:rPr>
              <a:t>Plan de Manejo: Madera de los saltos, Misiones. </a:t>
            </a:r>
            <a:endParaRPr lang="es-E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3C2DE93-4BD4-4D01-B56B-EFCA76F3D952}"/>
              </a:ext>
            </a:extLst>
          </p:cNvPr>
          <p:cNvSpPr>
            <a:spLocks noGrp="1"/>
          </p:cNvSpPr>
          <p:nvPr>
            <p:ph type="title"/>
          </p:nvPr>
        </p:nvSpPr>
        <p:spPr/>
        <p:txBody>
          <a:bodyPr/>
          <a:lstStyle/>
          <a:p>
            <a:r>
              <a:rPr lang="es-AR" dirty="0">
                <a:latin typeface="Times New Roman" panose="02020603050405020304" pitchFamily="18" charset="0"/>
                <a:cs typeface="Times New Roman" panose="02020603050405020304" pitchFamily="18" charset="0"/>
              </a:rPr>
              <a:t>El método…..</a:t>
            </a:r>
          </a:p>
        </p:txBody>
      </p:sp>
      <p:graphicFrame>
        <p:nvGraphicFramePr>
          <p:cNvPr id="4" name="Marcador de contenido 3">
            <a:extLst>
              <a:ext uri="{FF2B5EF4-FFF2-40B4-BE49-F238E27FC236}">
                <a16:creationId xmlns="" xmlns:a16="http://schemas.microsoft.com/office/drawing/2014/main" id="{67AFF60B-7658-4E0A-A271-59F4C73AC8FA}"/>
              </a:ext>
            </a:extLst>
          </p:cNvPr>
          <p:cNvGraphicFramePr>
            <a:graphicFrameLocks noGrp="1"/>
          </p:cNvGraphicFramePr>
          <p:nvPr>
            <p:ph idx="1"/>
            <p:extLst>
              <p:ext uri="{D42A27DB-BD31-4B8C-83A1-F6EECF244321}">
                <p14:modId xmlns="" xmlns:p14="http://schemas.microsoft.com/office/powerpoint/2010/main" val="921032531"/>
              </p:ext>
            </p:extLst>
          </p:nvPr>
        </p:nvGraphicFramePr>
        <p:xfrm>
          <a:off x="609600" y="2160588"/>
          <a:ext cx="7562800"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pie de página"/>
          <p:cNvSpPr>
            <a:spLocks noGrp="1"/>
          </p:cNvSpPr>
          <p:nvPr>
            <p:ph type="ftr" sz="quarter" idx="11"/>
          </p:nvPr>
        </p:nvSpPr>
        <p:spPr>
          <a:xfrm>
            <a:off x="2843808" y="6237312"/>
            <a:ext cx="4622973" cy="365125"/>
          </a:xfrm>
        </p:spPr>
        <p:txBody>
          <a:bodyPr/>
          <a:lstStyle/>
          <a:p>
            <a:pPr>
              <a:defRPr/>
            </a:pPr>
            <a:r>
              <a:rPr lang="es-ES" dirty="0" smtClean="0"/>
              <a:t>Facultad de Ciencias Agrarias y Forestales-UNLP- Curso de Silvicultura</a:t>
            </a:r>
            <a:endParaRPr lang="es-ES" dirty="0"/>
          </a:p>
        </p:txBody>
      </p:sp>
    </p:spTree>
    <p:extLst>
      <p:ext uri="{BB962C8B-B14F-4D97-AF65-F5344CB8AC3E}">
        <p14:creationId xmlns="" xmlns:p14="http://schemas.microsoft.com/office/powerpoint/2010/main" val="1555796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443136"/>
          </a:xfrm>
        </p:spPr>
        <p:txBody>
          <a:bodyPr>
            <a:noAutofit/>
          </a:bodyPr>
          <a:lstStyle/>
          <a:p>
            <a:r>
              <a:rPr lang="es-AR" sz="2400" dirty="0" smtClean="0"/>
              <a:t>Clima Selva Misionera</a:t>
            </a:r>
            <a:endParaRPr lang="es-ES" sz="2400" dirty="0"/>
          </a:p>
        </p:txBody>
      </p:sp>
      <p:sp>
        <p:nvSpPr>
          <p:cNvPr id="3" name="2 Marcador de contenido"/>
          <p:cNvSpPr>
            <a:spLocks noGrp="1"/>
          </p:cNvSpPr>
          <p:nvPr>
            <p:ph idx="1"/>
          </p:nvPr>
        </p:nvSpPr>
        <p:spPr>
          <a:xfrm>
            <a:off x="323528" y="1268760"/>
            <a:ext cx="8820472" cy="4556579"/>
          </a:xfrm>
        </p:spPr>
        <p:txBody>
          <a:bodyPr/>
          <a:lstStyle/>
          <a:p>
            <a:r>
              <a:rPr lang="es-ES" dirty="0" smtClean="0">
                <a:latin typeface="Times New Roman" pitchFamily="18" charset="0"/>
                <a:cs typeface="Times New Roman" pitchFamily="18" charset="0"/>
              </a:rPr>
              <a:t>El</a:t>
            </a:r>
            <a:r>
              <a:rPr lang="es-ES" dirty="0" smtClean="0">
                <a:latin typeface="Times New Roman" pitchFamily="18" charset="0"/>
                <a:cs typeface="Times New Roman" pitchFamily="18" charset="0"/>
              </a:rPr>
              <a:t> ecosistema de la Selva </a:t>
            </a:r>
            <a:r>
              <a:rPr lang="es-ES" dirty="0" smtClean="0">
                <a:latin typeface="Times New Roman" pitchFamily="18" charset="0"/>
                <a:cs typeface="Times New Roman" pitchFamily="18" charset="0"/>
              </a:rPr>
              <a:t>Paranaense</a:t>
            </a:r>
            <a:r>
              <a:rPr lang="es-ES" dirty="0" smtClean="0">
                <a:latin typeface="Times New Roman" pitchFamily="18" charset="0"/>
                <a:cs typeface="Times New Roman" pitchFamily="18" charset="0"/>
              </a:rPr>
              <a:t> conforma la </a:t>
            </a:r>
            <a:r>
              <a:rPr lang="es-ES" b="1" dirty="0" smtClean="0">
                <a:latin typeface="Times New Roman" pitchFamily="18" charset="0"/>
                <a:cs typeface="Times New Roman" pitchFamily="18" charset="0"/>
              </a:rPr>
              <a:t>selva subtropical húmeda </a:t>
            </a:r>
            <a:r>
              <a:rPr lang="es-ES" dirty="0" smtClean="0">
                <a:latin typeface="Times New Roman" pitchFamily="18" charset="0"/>
                <a:cs typeface="Times New Roman" pitchFamily="18" charset="0"/>
              </a:rPr>
              <a:t>que cubre la cuencas altas de los Ríos Paraná y Uruguay, en el sur de Brasil, este de Paraguay y el extremo noreste de la Argentina</a:t>
            </a:r>
            <a:r>
              <a:rPr lang="es-ES" dirty="0" smtClean="0">
                <a:latin typeface="Times New Roman" pitchFamily="18" charset="0"/>
                <a:cs typeface="Times New Roman" pitchFamily="18" charset="0"/>
              </a:rPr>
              <a:t>.</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El clima es cálido y húmedo; las lluvias varían desde 1.600 mm. cerca del límite con </a:t>
            </a:r>
            <a:r>
              <a:rPr lang="es-ES" dirty="0" smtClean="0">
                <a:latin typeface="Times New Roman" pitchFamily="18" charset="0"/>
                <a:cs typeface="Times New Roman" pitchFamily="18" charset="0"/>
              </a:rPr>
              <a:t>Corrientes, </a:t>
            </a:r>
            <a:r>
              <a:rPr lang="es-ES" dirty="0" smtClean="0">
                <a:latin typeface="Times New Roman" pitchFamily="18" charset="0"/>
                <a:cs typeface="Times New Roman" pitchFamily="18" charset="0"/>
              </a:rPr>
              <a:t>hasta unos 2.000 mm. en el noreste y están </a:t>
            </a:r>
            <a:r>
              <a:rPr lang="es-ES" dirty="0" smtClean="0">
                <a:latin typeface="Times New Roman" pitchFamily="18" charset="0"/>
                <a:cs typeface="Times New Roman" pitchFamily="18" charset="0"/>
              </a:rPr>
              <a:t>relativamente </a:t>
            </a:r>
            <a:r>
              <a:rPr lang="es-ES" dirty="0" smtClean="0">
                <a:latin typeface="Times New Roman" pitchFamily="18" charset="0"/>
                <a:cs typeface="Times New Roman" pitchFamily="18" charset="0"/>
              </a:rPr>
              <a:t>bien distribuidas en el año. La temperatura media anual es del orden de 20 'C. Los suelos rojos, característicos de la eco-región, son consecuencia de procesos de transformación del material basáltico bajo condiciones de clima cálido y </a:t>
            </a:r>
            <a:r>
              <a:rPr lang="es-ES" dirty="0" smtClean="0">
                <a:latin typeface="Times New Roman" pitchFamily="18" charset="0"/>
                <a:cs typeface="Times New Roman" pitchFamily="18" charset="0"/>
              </a:rPr>
              <a:t>húmedo.</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En </a:t>
            </a:r>
            <a:r>
              <a:rPr lang="es-ES" dirty="0" smtClean="0">
                <a:latin typeface="Times New Roman" pitchFamily="18" charset="0"/>
                <a:cs typeface="Times New Roman" pitchFamily="18" charset="0"/>
              </a:rPr>
              <a:t>el área de meseta los suelos son profundos, arcillosos, ricos en óxidos de hierro y aluminio. En las áreas de relieve escarpado son poco evolucionados y poco profundos, abundando los afloramientos de basalto.</a:t>
            </a:r>
          </a:p>
          <a:p>
            <a:endParaRPr lang="es-ES" dirty="0"/>
          </a:p>
        </p:txBody>
      </p:sp>
      <p:sp>
        <p:nvSpPr>
          <p:cNvPr id="4" name="3 Marcador de pie de página"/>
          <p:cNvSpPr>
            <a:spLocks noGrp="1"/>
          </p:cNvSpPr>
          <p:nvPr>
            <p:ph type="ftr" sz="quarter" idx="11"/>
          </p:nvPr>
        </p:nvSpPr>
        <p:spPr>
          <a:xfrm>
            <a:off x="2267744" y="5949280"/>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587152"/>
          </a:xfrm>
        </p:spPr>
        <p:txBody>
          <a:bodyPr>
            <a:normAutofit fontScale="90000"/>
          </a:bodyPr>
          <a:lstStyle/>
          <a:p>
            <a:r>
              <a:rPr lang="es-AR" dirty="0" smtClean="0"/>
              <a:t>Región de las Yungas</a:t>
            </a:r>
            <a:endParaRPr lang="es-ES" dirty="0"/>
          </a:p>
        </p:txBody>
      </p:sp>
      <p:sp>
        <p:nvSpPr>
          <p:cNvPr id="3" name="2 Marcador de contenido"/>
          <p:cNvSpPr>
            <a:spLocks noGrp="1"/>
          </p:cNvSpPr>
          <p:nvPr>
            <p:ph idx="1"/>
          </p:nvPr>
        </p:nvSpPr>
        <p:spPr>
          <a:xfrm>
            <a:off x="323528" y="1484784"/>
            <a:ext cx="8352928" cy="4556579"/>
          </a:xfrm>
        </p:spPr>
        <p:txBody>
          <a:bodyPr>
            <a:normAutofit/>
          </a:bodyPr>
          <a:lstStyle/>
          <a:p>
            <a:r>
              <a:rPr lang="es-ES" dirty="0" smtClean="0">
                <a:latin typeface="Times New Roman" pitchFamily="18" charset="0"/>
                <a:cs typeface="Times New Roman" pitchFamily="18" charset="0"/>
              </a:rPr>
              <a:t>El clima es cálido y húmedo a </a:t>
            </a:r>
            <a:r>
              <a:rPr lang="es-ES" dirty="0" err="1" smtClean="0">
                <a:latin typeface="Times New Roman" pitchFamily="18" charset="0"/>
                <a:cs typeface="Times New Roman" pitchFamily="18" charset="0"/>
              </a:rPr>
              <a:t>subhúmedo</a:t>
            </a:r>
            <a:r>
              <a:rPr lang="es-ES" dirty="0" smtClean="0">
                <a:latin typeface="Times New Roman" pitchFamily="18" charset="0"/>
                <a:cs typeface="Times New Roman" pitchFamily="18" charset="0"/>
              </a:rPr>
              <a:t>. Las condiciones de temperatura y humedad varían en razón de la altitud, latitud, posición en el relieve y exposición de las laderas. Estas sierras conforman una barrera orográfica que condensa las corrientes húmedas que provienen del anticiclón del Atlántico Sur, fenómeno que permite la existencia de una espesa cubierta boscosa</a:t>
            </a:r>
            <a:r>
              <a:rPr lang="es-ES" dirty="0" smtClean="0">
                <a:latin typeface="Times New Roman" pitchFamily="18" charset="0"/>
                <a:cs typeface="Times New Roman" pitchFamily="18" charset="0"/>
              </a:rPr>
              <a:t>. Las </a:t>
            </a:r>
            <a:r>
              <a:rPr lang="es-ES" dirty="0" smtClean="0">
                <a:latin typeface="Times New Roman" pitchFamily="18" charset="0"/>
                <a:cs typeface="Times New Roman" pitchFamily="18" charset="0"/>
              </a:rPr>
              <a:t>altitudes varían entre los 400 y 3.000 </a:t>
            </a:r>
            <a:r>
              <a:rPr lang="es-ES" dirty="0" smtClean="0">
                <a:latin typeface="Times New Roman" pitchFamily="18" charset="0"/>
                <a:cs typeface="Times New Roman" pitchFamily="18" charset="0"/>
              </a:rPr>
              <a:t>m.</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La </a:t>
            </a:r>
            <a:r>
              <a:rPr lang="es-ES" dirty="0" smtClean="0">
                <a:latin typeface="Times New Roman" pitchFamily="18" charset="0"/>
                <a:cs typeface="Times New Roman" pitchFamily="18" charset="0"/>
              </a:rPr>
              <a:t>precipitación anual es del orden de 900-1.000 </a:t>
            </a:r>
            <a:r>
              <a:rPr lang="es-ES" dirty="0" smtClean="0">
                <a:latin typeface="Times New Roman" pitchFamily="18" charset="0"/>
                <a:cs typeface="Times New Roman" pitchFamily="18" charset="0"/>
              </a:rPr>
              <a:t>mm, </a:t>
            </a:r>
            <a:r>
              <a:rPr lang="es-ES" dirty="0" smtClean="0">
                <a:latin typeface="Times New Roman" pitchFamily="18" charset="0"/>
                <a:cs typeface="Times New Roman" pitchFamily="18" charset="0"/>
              </a:rPr>
              <a:t>alcanzando en algunos parajes 1.300 mm. Las lluvias son preferentemente de verano y se concentran a lo largo de 5 a 6 </a:t>
            </a:r>
            <a:r>
              <a:rPr lang="es-ES" dirty="0" smtClean="0">
                <a:latin typeface="Times New Roman" pitchFamily="18" charset="0"/>
                <a:cs typeface="Times New Roman" pitchFamily="18" charset="0"/>
              </a:rPr>
              <a:t>meses, noviembre a marzo. </a:t>
            </a:r>
          </a:p>
          <a:p>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Durante </a:t>
            </a:r>
            <a:r>
              <a:rPr lang="es-ES" dirty="0" smtClean="0">
                <a:latin typeface="Times New Roman" pitchFamily="18" charset="0"/>
                <a:cs typeface="Times New Roman" pitchFamily="18" charset="0"/>
              </a:rPr>
              <a:t>los meses más fríos, la condensación y captación del agua de las neblinas que caracterizan a estas "selvas nubladas", concurren a compensar en parte la ausencia de lluvias.</a:t>
            </a:r>
          </a:p>
          <a:p>
            <a:endParaRPr lang="es-ES" dirty="0"/>
          </a:p>
        </p:txBody>
      </p:sp>
      <p:sp>
        <p:nvSpPr>
          <p:cNvPr id="4" name="3 Marcador de pie de página"/>
          <p:cNvSpPr>
            <a:spLocks noGrp="1"/>
          </p:cNvSpPr>
          <p:nvPr>
            <p:ph type="ftr" sz="quarter" idx="11"/>
          </p:nvPr>
        </p:nvSpPr>
        <p:spPr>
          <a:xfrm>
            <a:off x="2699792" y="6021288"/>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731168"/>
          </a:xfrm>
        </p:spPr>
        <p:txBody>
          <a:bodyPr/>
          <a:lstStyle/>
          <a:p>
            <a:r>
              <a:rPr lang="es-AR" dirty="0" smtClean="0"/>
              <a:t>Yungas </a:t>
            </a:r>
            <a:endParaRPr lang="es-ES" dirty="0"/>
          </a:p>
        </p:txBody>
      </p:sp>
      <p:sp>
        <p:nvSpPr>
          <p:cNvPr id="4" name="3 Marcador de pie de página"/>
          <p:cNvSpPr>
            <a:spLocks noGrp="1"/>
          </p:cNvSpPr>
          <p:nvPr>
            <p:ph type="ftr" sz="quarter" idx="11"/>
          </p:nvPr>
        </p:nvSpPr>
        <p:spPr>
          <a:xfrm>
            <a:off x="3059832" y="6237312"/>
            <a:ext cx="4622973" cy="365125"/>
          </a:xfrm>
        </p:spPr>
        <p:txBody>
          <a:bodyPr/>
          <a:lstStyle/>
          <a:p>
            <a:pPr>
              <a:defRPr/>
            </a:pPr>
            <a:r>
              <a:rPr lang="es-ES" dirty="0" smtClean="0"/>
              <a:t>Facultad de Ciencias Agrarias y Forestales-UNLP- Curso de Silvicultura</a:t>
            </a:r>
            <a:endParaRPr lang="es-E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809199" y="1412776"/>
            <a:ext cx="6781009" cy="49031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nn\Escritorio\fotoss\misiones.JPG"/>
          <p:cNvPicPr>
            <a:picLocks noChangeAspect="1" noChangeArrowheads="1"/>
          </p:cNvPicPr>
          <p:nvPr/>
        </p:nvPicPr>
        <p:blipFill>
          <a:blip r:embed="rId2" cstate="print"/>
          <a:srcRect/>
          <a:stretch>
            <a:fillRect/>
          </a:stretch>
        </p:blipFill>
        <p:spPr bwMode="auto">
          <a:xfrm>
            <a:off x="107504" y="306938"/>
            <a:ext cx="8892480" cy="5930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p:txBody>
          <a:bodyPr/>
          <a:lstStyle/>
          <a:p>
            <a:pPr>
              <a:defRPr/>
            </a:pPr>
            <a:r>
              <a:rPr lang="es-ES" smtClean="0"/>
              <a:t>Facultad de Ciencias Agrarias y Forestales-UNLP- Curso de Manejo Forestal</a:t>
            </a:r>
            <a:endParaRPr lang="es-ES"/>
          </a:p>
        </p:txBody>
      </p:sp>
      <p:pic>
        <p:nvPicPr>
          <p:cNvPr id="4098" name="Picture 2"/>
          <p:cNvPicPr>
            <a:picLocks noGrp="1" noChangeAspect="1" noChangeArrowheads="1"/>
          </p:cNvPicPr>
          <p:nvPr>
            <p:ph idx="1"/>
          </p:nvPr>
        </p:nvPicPr>
        <p:blipFill>
          <a:blip r:embed="rId2" cstate="print"/>
          <a:srcRect/>
          <a:stretch>
            <a:fillRect/>
          </a:stretch>
        </p:blipFill>
        <p:spPr bwMode="auto">
          <a:xfrm>
            <a:off x="539552" y="215286"/>
            <a:ext cx="7488832" cy="650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627784" y="6021288"/>
            <a:ext cx="4622973" cy="365125"/>
          </a:xfrm>
        </p:spPr>
        <p:txBody>
          <a:bodyPr/>
          <a:lstStyle/>
          <a:p>
            <a:pPr>
              <a:defRPr/>
            </a:pPr>
            <a:r>
              <a:rPr lang="es-ES" dirty="0" smtClean="0"/>
              <a:t>Facultad de Ciencias Agrarias y Forestales-UNLP- Curso de Silvicultura</a:t>
            </a:r>
            <a:endParaRPr lang="es-E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475656" y="360522"/>
            <a:ext cx="6192688" cy="5670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587152"/>
          </a:xfrm>
        </p:spPr>
        <p:txBody>
          <a:bodyPr>
            <a:normAutofit/>
          </a:bodyPr>
          <a:lstStyle/>
          <a:p>
            <a:r>
              <a:rPr lang="es-AR" sz="2400" dirty="0" smtClean="0"/>
              <a:t>Región del Chaco seco</a:t>
            </a:r>
            <a:endParaRPr lang="es-ES" sz="2400" dirty="0"/>
          </a:p>
        </p:txBody>
      </p:sp>
      <p:sp>
        <p:nvSpPr>
          <p:cNvPr id="3" name="2 Marcador de contenido"/>
          <p:cNvSpPr>
            <a:spLocks noGrp="1"/>
          </p:cNvSpPr>
          <p:nvPr>
            <p:ph idx="1"/>
          </p:nvPr>
        </p:nvSpPr>
        <p:spPr>
          <a:xfrm>
            <a:off x="467544" y="1340768"/>
            <a:ext cx="8280920" cy="4700595"/>
          </a:xfrm>
        </p:spPr>
        <p:txBody>
          <a:bodyPr>
            <a:normAutofit/>
          </a:bodyPr>
          <a:lstStyle/>
          <a:p>
            <a:r>
              <a:rPr lang="es-ES" dirty="0" smtClean="0">
                <a:latin typeface="Times New Roman" pitchFamily="18" charset="0"/>
                <a:cs typeface="Times New Roman" pitchFamily="18" charset="0"/>
              </a:rPr>
              <a:t>Comprende una vasta planicie que presenta una suave pendiente hacia el este y se extiende sobre la mitad occidental de </a:t>
            </a:r>
            <a:r>
              <a:rPr lang="es-ES" dirty="0" smtClean="0">
                <a:latin typeface="Times New Roman" pitchFamily="18" charset="0"/>
                <a:cs typeface="Times New Roman" pitchFamily="18" charset="0"/>
              </a:rPr>
              <a:t>Formosa</a:t>
            </a:r>
            <a:r>
              <a:rPr lang="es-ES" dirty="0" smtClean="0">
                <a:latin typeface="Times New Roman" pitchFamily="18" charset="0"/>
                <a:cs typeface="Times New Roman" pitchFamily="18" charset="0"/>
              </a:rPr>
              <a:t> y Chaco, la oriental de </a:t>
            </a:r>
            <a:r>
              <a:rPr lang="es-ES" dirty="0" smtClean="0">
                <a:latin typeface="Times New Roman" pitchFamily="18" charset="0"/>
                <a:cs typeface="Times New Roman" pitchFamily="18" charset="0"/>
              </a:rPr>
              <a:t>Salta, </a:t>
            </a:r>
            <a:r>
              <a:rPr lang="es-ES" dirty="0" smtClean="0">
                <a:latin typeface="Times New Roman" pitchFamily="18" charset="0"/>
                <a:cs typeface="Times New Roman" pitchFamily="18" charset="0"/>
              </a:rPr>
              <a:t>casi todo Santiago del Estero, norte de Santa Fe </a:t>
            </a:r>
            <a:r>
              <a:rPr lang="es-ES" dirty="0" smtClean="0">
                <a:latin typeface="Times New Roman" pitchFamily="18" charset="0"/>
                <a:cs typeface="Times New Roman" pitchFamily="18" charset="0"/>
              </a:rPr>
              <a:t>y Córdoba, </a:t>
            </a:r>
            <a:r>
              <a:rPr lang="es-ES" dirty="0" smtClean="0">
                <a:latin typeface="Times New Roman" pitchFamily="18" charset="0"/>
                <a:cs typeface="Times New Roman" pitchFamily="18" charset="0"/>
              </a:rPr>
              <a:t>y sectores de Catamarca, La Rioja y San </a:t>
            </a:r>
            <a:r>
              <a:rPr lang="es-ES" dirty="0" smtClean="0">
                <a:latin typeface="Times New Roman" pitchFamily="18" charset="0"/>
                <a:cs typeface="Times New Roman" pitchFamily="18" charset="0"/>
              </a:rPr>
              <a:t>Luis.</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El </a:t>
            </a:r>
            <a:r>
              <a:rPr lang="es-ES" dirty="0" smtClean="0">
                <a:latin typeface="Times New Roman" pitchFamily="18" charset="0"/>
                <a:cs typeface="Times New Roman" pitchFamily="18" charset="0"/>
              </a:rPr>
              <a:t>clima es continental, cálido subtropical, con áreas que presentan las máximas temperaturas absolutas del continente. La temperatura media anual varía de norte a sur desde 23°C hasta cerca de 18°C</a:t>
            </a:r>
            <a:r>
              <a:rPr lang="es-ES" dirty="0" smtClean="0">
                <a:latin typeface="Times New Roman" pitchFamily="18" charset="0"/>
                <a:cs typeface="Times New Roman" pitchFamily="18" charset="0"/>
              </a:rPr>
              <a:t>. </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Las </a:t>
            </a:r>
            <a:r>
              <a:rPr lang="es-ES" dirty="0" smtClean="0">
                <a:latin typeface="Times New Roman" pitchFamily="18" charset="0"/>
                <a:cs typeface="Times New Roman" pitchFamily="18" charset="0"/>
              </a:rPr>
              <a:t>precipitaciones varían entre 500 y 700 mm anuales, son marcadamente estivales, disminuyendo en forma acentuada hacia el límite con la eco-región </a:t>
            </a:r>
            <a:r>
              <a:rPr lang="es-ES" dirty="0" smtClean="0">
                <a:latin typeface="Times New Roman" pitchFamily="18" charset="0"/>
                <a:cs typeface="Times New Roman" pitchFamily="18" charset="0"/>
              </a:rPr>
              <a:t>del Monte, </a:t>
            </a:r>
            <a:r>
              <a:rPr lang="es-ES" dirty="0" smtClean="0">
                <a:latin typeface="Times New Roman" pitchFamily="18" charset="0"/>
                <a:cs typeface="Times New Roman" pitchFamily="18" charset="0"/>
              </a:rPr>
              <a:t>en el sudoeste.</a:t>
            </a:r>
          </a:p>
          <a:p>
            <a:endParaRPr lang="es-ES" dirty="0"/>
          </a:p>
        </p:txBody>
      </p:sp>
      <p:sp>
        <p:nvSpPr>
          <p:cNvPr id="4" name="3 Marcador de pie de página"/>
          <p:cNvSpPr>
            <a:spLocks noGrp="1"/>
          </p:cNvSpPr>
          <p:nvPr>
            <p:ph type="ftr" sz="quarter" idx="11"/>
          </p:nvPr>
        </p:nvSpPr>
        <p:spPr>
          <a:xfrm>
            <a:off x="2771800" y="6093296"/>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731168"/>
          </a:xfrm>
        </p:spPr>
        <p:txBody>
          <a:bodyPr>
            <a:normAutofit/>
          </a:bodyPr>
          <a:lstStyle/>
          <a:p>
            <a:r>
              <a:rPr lang="es-AR" sz="2400" dirty="0" smtClean="0"/>
              <a:t>Región del Chaco húmedo</a:t>
            </a:r>
            <a:endParaRPr lang="es-ES" sz="2400" dirty="0"/>
          </a:p>
        </p:txBody>
      </p:sp>
      <p:sp>
        <p:nvSpPr>
          <p:cNvPr id="3" name="2 Marcador de contenido"/>
          <p:cNvSpPr>
            <a:spLocks noGrp="1"/>
          </p:cNvSpPr>
          <p:nvPr>
            <p:ph idx="1"/>
          </p:nvPr>
        </p:nvSpPr>
        <p:spPr>
          <a:xfrm>
            <a:off x="609598" y="1628801"/>
            <a:ext cx="7634809" cy="2664296"/>
          </a:xfrm>
        </p:spPr>
        <p:txBody>
          <a:bodyPr/>
          <a:lstStyle/>
          <a:p>
            <a:r>
              <a:rPr lang="es-ES" dirty="0" smtClean="0">
                <a:latin typeface="Times New Roman" pitchFamily="18" charset="0"/>
                <a:cs typeface="Times New Roman" pitchFamily="18" charset="0"/>
              </a:rPr>
              <a:t>El </a:t>
            </a:r>
            <a:r>
              <a:rPr lang="es-ES" dirty="0" smtClean="0">
                <a:latin typeface="Times New Roman" pitchFamily="18" charset="0"/>
                <a:cs typeface="Times New Roman" pitchFamily="18" charset="0"/>
              </a:rPr>
              <a:t>clima es subtropical cálido. La temperatura media anual disminuye de norte a sur, desde los 23°C en el límite con Paraguay, hasta cerca de 18°C en el centro de la Provincia de Santa Fe</a:t>
            </a:r>
            <a:r>
              <a:rPr lang="es-ES" dirty="0" smtClean="0">
                <a:latin typeface="Times New Roman" pitchFamily="18" charset="0"/>
                <a:cs typeface="Times New Roman" pitchFamily="18" charset="0"/>
              </a:rPr>
              <a:t>.</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Las lluvias poseen valores del orden de 1.300 mm. anuales en el borde oriental y disminuyen hacia el oeste, hasta los 750 mm., acentuándose en el mismo sentido la concentración de las lluvias en el verano.</a:t>
            </a:r>
          </a:p>
          <a:p>
            <a:pPr>
              <a:buNone/>
            </a:pPr>
            <a:endParaRPr lang="es-ES" dirty="0"/>
          </a:p>
        </p:txBody>
      </p:sp>
      <p:sp>
        <p:nvSpPr>
          <p:cNvPr id="4" name="3 Marcador de pie de página"/>
          <p:cNvSpPr>
            <a:spLocks noGrp="1"/>
          </p:cNvSpPr>
          <p:nvPr>
            <p:ph type="ftr" sz="quarter" idx="11"/>
          </p:nvPr>
        </p:nvSpPr>
        <p:spPr/>
        <p:txBody>
          <a:bodyPr/>
          <a:lstStyle/>
          <a:p>
            <a:pPr>
              <a:defRPr/>
            </a:pPr>
            <a:r>
              <a:rPr lang="es-ES" smtClean="0"/>
              <a:t>Facultad de Ciencias Agrarias y Forestales-UNLP- Curso de Manejo Forestal</a:t>
            </a:r>
            <a:endParaRPr lang="es-E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1763688" y="6093296"/>
            <a:ext cx="4622973" cy="365125"/>
          </a:xfrm>
        </p:spPr>
        <p:txBody>
          <a:bodyPr/>
          <a:lstStyle/>
          <a:p>
            <a:pPr>
              <a:defRPr/>
            </a:pPr>
            <a:r>
              <a:rPr lang="es-ES" dirty="0" smtClean="0"/>
              <a:t>Facultad de Ciencias Agrarias y Forestales-UNLP- Curso de Silvicultura</a:t>
            </a:r>
            <a:endParaRPr lang="es-E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32048" y="216516"/>
            <a:ext cx="7236296" cy="5878616"/>
          </a:xfrm>
          <a:prstGeom prst="rect">
            <a:avLst/>
          </a:prstGeom>
          <a:noFill/>
          <a:ln w="9525">
            <a:noFill/>
            <a:miter lim="800000"/>
            <a:headEnd/>
            <a:tailEnd/>
          </a:ln>
        </p:spPr>
      </p:pic>
      <p:sp>
        <p:nvSpPr>
          <p:cNvPr id="6" name="5 CuadroTexto"/>
          <p:cNvSpPr txBox="1"/>
          <p:nvPr/>
        </p:nvSpPr>
        <p:spPr>
          <a:xfrm>
            <a:off x="5292080" y="6309320"/>
            <a:ext cx="3024336" cy="369332"/>
          </a:xfrm>
          <a:prstGeom prst="rect">
            <a:avLst/>
          </a:prstGeom>
          <a:noFill/>
        </p:spPr>
        <p:txBody>
          <a:bodyPr wrap="square" rtlCol="0">
            <a:spAutoFit/>
          </a:bodyPr>
          <a:lstStyle/>
          <a:p>
            <a:r>
              <a:rPr lang="es-AR" dirty="0" err="1" smtClean="0">
                <a:latin typeface="Times New Roman" pitchFamily="18" charset="0"/>
                <a:cs typeface="Times New Roman" pitchFamily="18" charset="0"/>
              </a:rPr>
              <a:t>Brassiolo</a:t>
            </a:r>
            <a:r>
              <a:rPr lang="es-AR" dirty="0" smtClean="0">
                <a:latin typeface="Times New Roman" pitchFamily="18" charset="0"/>
                <a:cs typeface="Times New Roman" pitchFamily="18" charset="0"/>
              </a:rPr>
              <a:t> &amp; </a:t>
            </a:r>
            <a:r>
              <a:rPr lang="es-AR" dirty="0" err="1" smtClean="0">
                <a:latin typeface="Times New Roman" pitchFamily="18" charset="0"/>
                <a:cs typeface="Times New Roman" pitchFamily="18" charset="0"/>
              </a:rPr>
              <a:t>Grulke</a:t>
            </a:r>
            <a:r>
              <a:rPr lang="es-AR" dirty="0" smtClean="0">
                <a:latin typeface="Times New Roman" pitchFamily="18" charset="0"/>
                <a:cs typeface="Times New Roman" pitchFamily="18" charset="0"/>
              </a:rPr>
              <a:t>, 2005</a:t>
            </a:r>
            <a:endParaRPr lang="es-E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Región de las Yungas</a:t>
            </a:r>
            <a:endParaRPr lang="es-ES" dirty="0"/>
          </a:p>
        </p:txBody>
      </p:sp>
      <p:sp>
        <p:nvSpPr>
          <p:cNvPr id="4" name="3 Marcador de pie de página"/>
          <p:cNvSpPr>
            <a:spLocks noGrp="1"/>
          </p:cNvSpPr>
          <p:nvPr>
            <p:ph type="ftr" sz="quarter" idx="11"/>
          </p:nvPr>
        </p:nvSpPr>
        <p:spPr>
          <a:xfrm>
            <a:off x="2123728"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a:xfrm>
            <a:off x="1647150" y="1292444"/>
            <a:ext cx="6237218" cy="5076604"/>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Parque Chaqueño</a:t>
            </a:r>
            <a:endParaRPr lang="es-ES" dirty="0"/>
          </a:p>
        </p:txBody>
      </p:sp>
      <p:sp>
        <p:nvSpPr>
          <p:cNvPr id="4" name="3 Marcador de pie de página"/>
          <p:cNvSpPr>
            <a:spLocks noGrp="1"/>
          </p:cNvSpPr>
          <p:nvPr>
            <p:ph type="ftr" sz="quarter" idx="11"/>
          </p:nvPr>
        </p:nvSpPr>
        <p:spPr>
          <a:xfrm>
            <a:off x="2627784"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691680" y="1268760"/>
            <a:ext cx="5904656" cy="514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4" name="3 Marcador de pie de página"/>
          <p:cNvSpPr>
            <a:spLocks noGrp="1"/>
          </p:cNvSpPr>
          <p:nvPr>
            <p:ph type="ftr" sz="quarter" idx="11"/>
          </p:nvPr>
        </p:nvSpPr>
        <p:spPr>
          <a:xfrm>
            <a:off x="1979712" y="6237312"/>
            <a:ext cx="4622973" cy="365125"/>
          </a:xfrm>
        </p:spPr>
        <p:txBody>
          <a:bodyPr/>
          <a:lstStyle/>
          <a:p>
            <a:pPr>
              <a:defRPr/>
            </a:pPr>
            <a:r>
              <a:rPr lang="es-ES" dirty="0" smtClean="0"/>
              <a:t>Facultad de Ciencias Agrarias y Forestales-UNLP- Curso de Silvicultura</a:t>
            </a:r>
            <a:endParaRPr lang="es-E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755576" y="114614"/>
            <a:ext cx="6336704" cy="6366314"/>
          </a:xfrm>
          <a:prstGeom prst="rect">
            <a:avLst/>
          </a:prstGeom>
          <a:noFill/>
          <a:ln w="9525">
            <a:noFill/>
            <a:miter lim="800000"/>
            <a:headEnd/>
            <a:tailEnd/>
          </a:ln>
        </p:spPr>
      </p:pic>
      <p:sp>
        <p:nvSpPr>
          <p:cNvPr id="5" name="4 CuadroTexto"/>
          <p:cNvSpPr txBox="1"/>
          <p:nvPr/>
        </p:nvSpPr>
        <p:spPr>
          <a:xfrm>
            <a:off x="5652120" y="6021288"/>
            <a:ext cx="3024336" cy="307777"/>
          </a:xfrm>
          <a:prstGeom prst="rect">
            <a:avLst/>
          </a:prstGeom>
          <a:noFill/>
        </p:spPr>
        <p:txBody>
          <a:bodyPr wrap="square" rtlCol="0">
            <a:spAutoFit/>
          </a:bodyPr>
          <a:lstStyle/>
          <a:p>
            <a:r>
              <a:rPr lang="es-AR" sz="1400" dirty="0" err="1" smtClean="0">
                <a:latin typeface="Times New Roman" pitchFamily="18" charset="0"/>
                <a:cs typeface="Times New Roman" pitchFamily="18" charset="0"/>
              </a:rPr>
              <a:t>Brassiolo</a:t>
            </a:r>
            <a:r>
              <a:rPr lang="es-AR" sz="1400" dirty="0" smtClean="0">
                <a:latin typeface="Times New Roman" pitchFamily="18" charset="0"/>
                <a:cs typeface="Times New Roman" pitchFamily="18" charset="0"/>
              </a:rPr>
              <a:t> &amp; </a:t>
            </a:r>
            <a:r>
              <a:rPr lang="es-AR" sz="1400" dirty="0" err="1" smtClean="0">
                <a:latin typeface="Times New Roman" pitchFamily="18" charset="0"/>
                <a:cs typeface="Times New Roman" pitchFamily="18" charset="0"/>
              </a:rPr>
              <a:t>Grulke</a:t>
            </a:r>
            <a:r>
              <a:rPr lang="es-AR" sz="1400" dirty="0" smtClean="0">
                <a:latin typeface="Times New Roman" pitchFamily="18" charset="0"/>
                <a:cs typeface="Times New Roman" pitchFamily="18" charset="0"/>
              </a:rPr>
              <a:t>, 2005</a:t>
            </a:r>
            <a:endParaRPr lang="es-ES"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Rodal de Quebracho</a:t>
            </a:r>
            <a:endParaRPr lang="es-ES" dirty="0"/>
          </a:p>
        </p:txBody>
      </p:sp>
      <p:sp>
        <p:nvSpPr>
          <p:cNvPr id="4" name="3 Marcador de pie de página"/>
          <p:cNvSpPr>
            <a:spLocks noGrp="1"/>
          </p:cNvSpPr>
          <p:nvPr>
            <p:ph type="ftr" sz="quarter" idx="11"/>
          </p:nvPr>
        </p:nvSpPr>
        <p:spPr>
          <a:xfrm>
            <a:off x="2771800"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Documents and Settings\nn\Escritorio\fotoss\Figura 2.jpg"/>
          <p:cNvPicPr>
            <a:picLocks noGrp="1" noChangeAspect="1" noChangeArrowheads="1"/>
          </p:cNvPicPr>
          <p:nvPr>
            <p:ph idx="1"/>
          </p:nvPr>
        </p:nvPicPr>
        <p:blipFill>
          <a:blip r:embed="rId2" cstate="print"/>
          <a:srcRect/>
          <a:stretch>
            <a:fillRect/>
          </a:stretch>
        </p:blipFill>
        <p:spPr bwMode="auto">
          <a:xfrm>
            <a:off x="0" y="1916832"/>
            <a:ext cx="6303707" cy="4292158"/>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372201" y="1196752"/>
            <a:ext cx="2756064" cy="2585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Rodal de Quebracho</a:t>
            </a:r>
            <a:endParaRPr lang="es-ES" dirty="0"/>
          </a:p>
        </p:txBody>
      </p:sp>
      <p:sp>
        <p:nvSpPr>
          <p:cNvPr id="4" name="3 Marcador de pie de página"/>
          <p:cNvSpPr>
            <a:spLocks noGrp="1"/>
          </p:cNvSpPr>
          <p:nvPr>
            <p:ph type="ftr" sz="quarter" idx="11"/>
          </p:nvPr>
        </p:nvSpPr>
        <p:spPr>
          <a:xfrm>
            <a:off x="2699792" y="6237312"/>
            <a:ext cx="4622973" cy="365125"/>
          </a:xfrm>
        </p:spPr>
        <p:txBody>
          <a:bodyPr/>
          <a:lstStyle/>
          <a:p>
            <a:pPr>
              <a:defRPr/>
            </a:pPr>
            <a:r>
              <a:rPr lang="es-ES" dirty="0" smtClean="0"/>
              <a:t>Facultad de Ciencias Agrarias y Forestales-UNLP- Curso de Silvicultura</a:t>
            </a:r>
            <a:endParaRPr lang="es-ES" dirty="0"/>
          </a:p>
        </p:txBody>
      </p:sp>
      <p:pic>
        <p:nvPicPr>
          <p:cNvPr id="5" name="Picture 2" descr="C:\Documents and Settings\nn\Escritorio\fotoss\Quebrachal3 (2).jpg"/>
          <p:cNvPicPr>
            <a:picLocks noGrp="1" noChangeAspect="1" noChangeArrowheads="1"/>
          </p:cNvPicPr>
          <p:nvPr>
            <p:ph idx="1"/>
          </p:nvPr>
        </p:nvPicPr>
        <p:blipFill>
          <a:blip r:embed="rId2" cstate="print"/>
          <a:srcRect/>
          <a:stretch>
            <a:fillRect/>
          </a:stretch>
        </p:blipFill>
        <p:spPr bwMode="auto">
          <a:xfrm>
            <a:off x="1" y="2204864"/>
            <a:ext cx="6304408" cy="411157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372201" y="1196752"/>
            <a:ext cx="2756064" cy="2585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52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Bosques primarios</a:t>
            </a:r>
            <a:endParaRPr lang="es-ES" dirty="0"/>
          </a:p>
        </p:txBody>
      </p:sp>
      <p:sp>
        <p:nvSpPr>
          <p:cNvPr id="3" name="2 Marcador de texto"/>
          <p:cNvSpPr>
            <a:spLocks noGrp="1"/>
          </p:cNvSpPr>
          <p:nvPr>
            <p:ph idx="1"/>
          </p:nvPr>
        </p:nvSpPr>
        <p:spPr>
          <a:xfrm>
            <a:off x="609598" y="1700808"/>
            <a:ext cx="7130753" cy="4340555"/>
          </a:xfrm>
        </p:spPr>
        <p:txBody>
          <a:bodyPr>
            <a:normAutofit/>
          </a:bodyPr>
          <a:lstStyle/>
          <a:p>
            <a:pPr>
              <a:lnSpc>
                <a:spcPct val="80000"/>
              </a:lnSpc>
              <a:defRPr/>
            </a:pPr>
            <a:r>
              <a:rPr lang="es-ES" dirty="0" smtClean="0">
                <a:solidFill>
                  <a:schemeClr val="bg1">
                    <a:lumMod val="50000"/>
                  </a:schemeClr>
                </a:solidFill>
                <a:latin typeface="Times New Roman" pitchFamily="18" charset="0"/>
                <a:cs typeface="Times New Roman" pitchFamily="18" charset="0"/>
              </a:rPr>
              <a:t>Elevada diversidad de especies arbóreas, mas de 40 especies por ha.</a:t>
            </a:r>
          </a:p>
          <a:p>
            <a:pPr>
              <a:lnSpc>
                <a:spcPct val="80000"/>
              </a:lnSpc>
              <a:buNone/>
              <a:defRPr/>
            </a:pPr>
            <a:endParaRPr lang="es-ES" dirty="0" smtClean="0">
              <a:solidFill>
                <a:schemeClr val="bg1">
                  <a:lumMod val="50000"/>
                </a:schemeClr>
              </a:solidFill>
              <a:latin typeface="Times New Roman" pitchFamily="18" charset="0"/>
              <a:cs typeface="Times New Roman" pitchFamily="18" charset="0"/>
            </a:endParaRPr>
          </a:p>
          <a:p>
            <a:pPr>
              <a:lnSpc>
                <a:spcPct val="80000"/>
              </a:lnSpc>
              <a:defRPr/>
            </a:pPr>
            <a:r>
              <a:rPr lang="es-ES" dirty="0" smtClean="0">
                <a:solidFill>
                  <a:schemeClr val="bg1">
                    <a:lumMod val="50000"/>
                  </a:schemeClr>
                </a:solidFill>
                <a:latin typeface="Times New Roman" pitchFamily="18" charset="0"/>
                <a:cs typeface="Times New Roman" pitchFamily="18" charset="0"/>
              </a:rPr>
              <a:t>Alta complejidad en la estructura horizontal (variación de las áreas basales, patrón de distribución) y vertical (dosel con más de un estrato).</a:t>
            </a:r>
          </a:p>
          <a:p>
            <a:pPr>
              <a:lnSpc>
                <a:spcPct val="80000"/>
              </a:lnSpc>
              <a:buNone/>
              <a:defRPr/>
            </a:pPr>
            <a:endParaRPr lang="es-ES" dirty="0" smtClean="0">
              <a:solidFill>
                <a:schemeClr val="bg1">
                  <a:lumMod val="50000"/>
                </a:schemeClr>
              </a:solidFill>
              <a:latin typeface="Times New Roman" pitchFamily="18" charset="0"/>
              <a:cs typeface="Times New Roman" pitchFamily="18" charset="0"/>
            </a:endParaRPr>
          </a:p>
          <a:p>
            <a:pPr>
              <a:lnSpc>
                <a:spcPct val="80000"/>
              </a:lnSpc>
              <a:defRPr/>
            </a:pPr>
            <a:r>
              <a:rPr lang="es-ES" dirty="0" smtClean="0">
                <a:solidFill>
                  <a:schemeClr val="bg1">
                    <a:lumMod val="50000"/>
                  </a:schemeClr>
                </a:solidFill>
                <a:latin typeface="Times New Roman" pitchFamily="18" charset="0"/>
                <a:cs typeface="Times New Roman" pitchFamily="18" charset="0"/>
              </a:rPr>
              <a:t>Algunas especies tienen distribuciones de diámetros de tipo "J " invertida uniformes, otras tienen distribuciones irregulares con escasa regeneración (especies pioneras longevas, nómadas, oportunistas).</a:t>
            </a:r>
          </a:p>
          <a:p>
            <a:pPr>
              <a:lnSpc>
                <a:spcPct val="80000"/>
              </a:lnSpc>
              <a:buNone/>
              <a:defRPr/>
            </a:pPr>
            <a:endParaRPr lang="es-ES" dirty="0" smtClean="0">
              <a:solidFill>
                <a:schemeClr val="bg1">
                  <a:lumMod val="50000"/>
                </a:schemeClr>
              </a:solidFill>
              <a:latin typeface="Times New Roman" pitchFamily="18" charset="0"/>
              <a:cs typeface="Times New Roman" pitchFamily="18" charset="0"/>
            </a:endParaRPr>
          </a:p>
          <a:p>
            <a:pPr>
              <a:lnSpc>
                <a:spcPct val="80000"/>
              </a:lnSpc>
              <a:defRPr/>
            </a:pPr>
            <a:r>
              <a:rPr lang="es-ES" dirty="0" smtClean="0">
                <a:solidFill>
                  <a:schemeClr val="bg1">
                    <a:lumMod val="50000"/>
                  </a:schemeClr>
                </a:solidFill>
                <a:latin typeface="Times New Roman" pitchFamily="18" charset="0"/>
                <a:cs typeface="Times New Roman" pitchFamily="18" charset="0"/>
              </a:rPr>
              <a:t>Los volúmenes utilizables de madera son bajos </a:t>
            </a:r>
            <a:r>
              <a:rPr lang="es-ES" b="1" dirty="0" smtClean="0">
                <a:solidFill>
                  <a:schemeClr val="bg1">
                    <a:lumMod val="50000"/>
                  </a:schemeClr>
                </a:solidFill>
                <a:latin typeface="Times New Roman" pitchFamily="18" charset="0"/>
                <a:cs typeface="Times New Roman" pitchFamily="18" charset="0"/>
              </a:rPr>
              <a:t>(20 m3/ha). </a:t>
            </a:r>
            <a:r>
              <a:rPr lang="es-ES" dirty="0" smtClean="0">
                <a:solidFill>
                  <a:schemeClr val="bg1">
                    <a:lumMod val="50000"/>
                  </a:schemeClr>
                </a:solidFill>
                <a:latin typeface="Times New Roman" pitchFamily="18" charset="0"/>
                <a:cs typeface="Times New Roman" pitchFamily="18" charset="0"/>
              </a:rPr>
              <a:t>Crecimientos reducidos del orden de los </a:t>
            </a:r>
            <a:r>
              <a:rPr lang="es-ES" b="1" dirty="0" smtClean="0">
                <a:solidFill>
                  <a:schemeClr val="bg1">
                    <a:lumMod val="50000"/>
                  </a:schemeClr>
                </a:solidFill>
                <a:latin typeface="Times New Roman" pitchFamily="18" charset="0"/>
                <a:cs typeface="Times New Roman" pitchFamily="18" charset="0"/>
              </a:rPr>
              <a:t>3 a 5 m3/</a:t>
            </a:r>
            <a:r>
              <a:rPr lang="es-ES" b="1" dirty="0" err="1" smtClean="0">
                <a:solidFill>
                  <a:schemeClr val="bg1">
                    <a:lumMod val="50000"/>
                  </a:schemeClr>
                </a:solidFill>
                <a:latin typeface="Times New Roman" pitchFamily="18" charset="0"/>
                <a:cs typeface="Times New Roman" pitchFamily="18" charset="0"/>
              </a:rPr>
              <a:t>ha.año</a:t>
            </a:r>
            <a:r>
              <a:rPr lang="es-ES" dirty="0" smtClean="0">
                <a:solidFill>
                  <a:schemeClr val="bg1">
                    <a:lumMod val="50000"/>
                  </a:schemeClr>
                </a:solidFill>
                <a:latin typeface="Times New Roman" pitchFamily="18" charset="0"/>
                <a:cs typeface="Times New Roman" pitchFamily="18" charset="0"/>
              </a:rPr>
              <a:t>.</a:t>
            </a:r>
          </a:p>
          <a:p>
            <a:pPr>
              <a:lnSpc>
                <a:spcPct val="80000"/>
              </a:lnSpc>
              <a:buNone/>
              <a:defRPr/>
            </a:pPr>
            <a:endParaRPr lang="es-ES" dirty="0" smtClean="0">
              <a:solidFill>
                <a:schemeClr val="bg1">
                  <a:lumMod val="50000"/>
                </a:schemeClr>
              </a:solidFill>
              <a:latin typeface="Times New Roman" pitchFamily="18" charset="0"/>
              <a:cs typeface="Times New Roman" pitchFamily="18" charset="0"/>
            </a:endParaRPr>
          </a:p>
          <a:p>
            <a:pPr>
              <a:lnSpc>
                <a:spcPct val="80000"/>
              </a:lnSpc>
              <a:defRPr/>
            </a:pPr>
            <a:r>
              <a:rPr lang="es-ES" dirty="0" smtClean="0">
                <a:solidFill>
                  <a:schemeClr val="bg1">
                    <a:lumMod val="50000"/>
                  </a:schemeClr>
                </a:solidFill>
                <a:latin typeface="Times New Roman" pitchFamily="18" charset="0"/>
                <a:cs typeface="Times New Roman" pitchFamily="18" charset="0"/>
              </a:rPr>
              <a:t>Muchas especies de valor comercial tienen escasa regeneración avanzada.</a:t>
            </a:r>
          </a:p>
        </p:txBody>
      </p:sp>
      <p:sp>
        <p:nvSpPr>
          <p:cNvPr id="4" name="3 Marcador de pie de página"/>
          <p:cNvSpPr>
            <a:spLocks noGrp="1"/>
          </p:cNvSpPr>
          <p:nvPr>
            <p:ph type="ftr" sz="quarter" idx="11"/>
          </p:nvPr>
        </p:nvSpPr>
        <p:spPr>
          <a:xfrm>
            <a:off x="2267744" y="6237312"/>
            <a:ext cx="4622973" cy="432048"/>
          </a:xfrm>
        </p:spPr>
        <p:txBody>
          <a:bodyPr/>
          <a:lstStyle/>
          <a:p>
            <a:pPr>
              <a:defRPr/>
            </a:pPr>
            <a:r>
              <a:rPr lang="es-ES" b="1" dirty="0" smtClean="0">
                <a:solidFill>
                  <a:schemeClr val="bg2"/>
                </a:solidFill>
              </a:rPr>
              <a:t>Facultad de Ciencias Agrarias y Forestales-UNLP- Curso de Silvicultura</a:t>
            </a:r>
          </a:p>
          <a:p>
            <a:pPr>
              <a:defRPr/>
            </a:pPr>
            <a:endParaRPr lang="es-ES" b="1" dirty="0">
              <a:solidFill>
                <a:schemeClr val="bg2"/>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pie de página"/>
          <p:cNvSpPr>
            <a:spLocks noGrp="1"/>
          </p:cNvSpPr>
          <p:nvPr>
            <p:ph type="ftr" sz="quarter" idx="11"/>
          </p:nvPr>
        </p:nvSpPr>
        <p:spPr>
          <a:xfrm>
            <a:off x="2267744" y="6237312"/>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0" y="1628800"/>
            <a:ext cx="6274915" cy="4653137"/>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228184" y="1118908"/>
            <a:ext cx="2915816" cy="2735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1763688" y="6309320"/>
            <a:ext cx="4622973" cy="365125"/>
          </a:xfrm>
        </p:spPr>
        <p:txBody>
          <a:bodyPr/>
          <a:lstStyle/>
          <a:p>
            <a:pPr>
              <a:defRPr/>
            </a:pPr>
            <a:r>
              <a:rPr lang="es-ES" dirty="0" smtClean="0"/>
              <a:t>Facultad de Ciencias Agrarias y Forestales-UNLP- Curso de Silvicultura</a:t>
            </a:r>
            <a:endParaRPr lang="es-E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0" y="2708920"/>
            <a:ext cx="6348413" cy="337582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228184" y="332656"/>
            <a:ext cx="2915816" cy="2735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Producción media</a:t>
            </a:r>
            <a:endParaRPr lang="es-ES" dirty="0"/>
          </a:p>
        </p:txBody>
      </p:sp>
      <p:sp>
        <p:nvSpPr>
          <p:cNvPr id="3" name="2 Marcador de contenido"/>
          <p:cNvSpPr>
            <a:spLocks noGrp="1"/>
          </p:cNvSpPr>
          <p:nvPr>
            <p:ph idx="1"/>
          </p:nvPr>
        </p:nvSpPr>
        <p:spPr/>
        <p:txBody>
          <a:bodyPr/>
          <a:lstStyle/>
          <a:p>
            <a:pPr>
              <a:defRPr/>
            </a:pPr>
            <a:r>
              <a:rPr lang="es-AR" dirty="0" smtClean="0">
                <a:solidFill>
                  <a:srgbClr val="000000"/>
                </a:solidFill>
                <a:latin typeface="Times New Roman" pitchFamily="18" charset="0"/>
                <a:cs typeface="Times New Roman" pitchFamily="18" charset="0"/>
              </a:rPr>
              <a:t>Parque Chaqueño: Chaco semiárido 1 m3/ha año, Chaco húmedo: 2 m3/</a:t>
            </a:r>
            <a:r>
              <a:rPr lang="es-AR" dirty="0" err="1" smtClean="0">
                <a:solidFill>
                  <a:srgbClr val="000000"/>
                </a:solidFill>
                <a:latin typeface="Times New Roman" pitchFamily="18" charset="0"/>
                <a:cs typeface="Times New Roman" pitchFamily="18" charset="0"/>
              </a:rPr>
              <a:t>ha.año</a:t>
            </a:r>
            <a:r>
              <a:rPr lang="es-AR" dirty="0" smtClean="0">
                <a:solidFill>
                  <a:srgbClr val="000000"/>
                </a:solidFill>
                <a:latin typeface="Times New Roman" pitchFamily="18" charset="0"/>
                <a:cs typeface="Times New Roman" pitchFamily="18" charset="0"/>
              </a:rPr>
              <a:t>.</a:t>
            </a:r>
          </a:p>
          <a:p>
            <a:pPr>
              <a:defRPr/>
            </a:pPr>
            <a:endParaRPr lang="es-ES" dirty="0" smtClean="0">
              <a:solidFill>
                <a:srgbClr val="000000"/>
              </a:solidFill>
              <a:latin typeface="Times New Roman" pitchFamily="18" charset="0"/>
              <a:cs typeface="Times New Roman" pitchFamily="18" charset="0"/>
            </a:endParaRPr>
          </a:p>
          <a:p>
            <a:pPr>
              <a:defRPr/>
            </a:pPr>
            <a:r>
              <a:rPr lang="es-ES" dirty="0" smtClean="0">
                <a:solidFill>
                  <a:srgbClr val="000000"/>
                </a:solidFill>
                <a:latin typeface="Times New Roman" pitchFamily="18" charset="0"/>
                <a:cs typeface="Times New Roman" pitchFamily="18" charset="0"/>
              </a:rPr>
              <a:t>Misiones: 10 m3/ha</a:t>
            </a:r>
          </a:p>
          <a:p>
            <a:pPr>
              <a:buNone/>
              <a:defRPr/>
            </a:pPr>
            <a:endParaRPr lang="es-ES" dirty="0" smtClean="0">
              <a:solidFill>
                <a:srgbClr val="000000"/>
              </a:solidFill>
              <a:latin typeface="Times New Roman" pitchFamily="18" charset="0"/>
              <a:cs typeface="Times New Roman" pitchFamily="18" charset="0"/>
            </a:endParaRPr>
          </a:p>
          <a:p>
            <a:pPr>
              <a:defRPr/>
            </a:pPr>
            <a:r>
              <a:rPr lang="es-ES" dirty="0" smtClean="0">
                <a:solidFill>
                  <a:srgbClr val="000000"/>
                </a:solidFill>
                <a:latin typeface="Times New Roman" pitchFamily="18" charset="0"/>
                <a:cs typeface="Times New Roman" pitchFamily="18" charset="0"/>
              </a:rPr>
              <a:t>Amazonia: 23 a 25 m3/ha</a:t>
            </a:r>
          </a:p>
          <a:p>
            <a:pPr>
              <a:buNone/>
              <a:defRPr/>
            </a:pPr>
            <a:endParaRPr lang="es-ES" dirty="0" smtClean="0">
              <a:solidFill>
                <a:srgbClr val="000000"/>
              </a:solidFill>
              <a:latin typeface="Times New Roman" pitchFamily="18" charset="0"/>
              <a:cs typeface="Times New Roman" pitchFamily="18" charset="0"/>
            </a:endParaRPr>
          </a:p>
          <a:p>
            <a:pPr>
              <a:defRPr/>
            </a:pPr>
            <a:r>
              <a:rPr lang="es-ES" dirty="0" smtClean="0">
                <a:solidFill>
                  <a:srgbClr val="000000"/>
                </a:solidFill>
                <a:latin typeface="Times New Roman" pitchFamily="18" charset="0"/>
                <a:cs typeface="Times New Roman" pitchFamily="18" charset="0"/>
              </a:rPr>
              <a:t>Bosques de </a:t>
            </a:r>
            <a:r>
              <a:rPr lang="es-ES" dirty="0" err="1" smtClean="0">
                <a:solidFill>
                  <a:srgbClr val="000000"/>
                </a:solidFill>
                <a:latin typeface="Times New Roman" pitchFamily="18" charset="0"/>
                <a:cs typeface="Times New Roman" pitchFamily="18" charset="0"/>
              </a:rPr>
              <a:t>Dipterocarpaceas</a:t>
            </a:r>
            <a:r>
              <a:rPr lang="es-ES" dirty="0" smtClean="0">
                <a:solidFill>
                  <a:srgbClr val="000000"/>
                </a:solidFill>
                <a:latin typeface="Times New Roman" pitchFamily="18" charset="0"/>
                <a:cs typeface="Times New Roman" pitchFamily="18" charset="0"/>
              </a:rPr>
              <a:t>: 50 m3/ha</a:t>
            </a:r>
          </a:p>
          <a:p>
            <a:endParaRPr lang="es-ES" dirty="0"/>
          </a:p>
        </p:txBody>
      </p:sp>
      <p:sp>
        <p:nvSpPr>
          <p:cNvPr id="4" name="3 Marcador de pie de página"/>
          <p:cNvSpPr>
            <a:spLocks noGrp="1"/>
          </p:cNvSpPr>
          <p:nvPr>
            <p:ph type="ftr" sz="quarter" idx="11"/>
          </p:nvPr>
        </p:nvSpPr>
        <p:spPr>
          <a:xfrm>
            <a:off x="3131840" y="6309320"/>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09600"/>
            <a:ext cx="8424935" cy="803176"/>
          </a:xfrm>
        </p:spPr>
        <p:txBody>
          <a:bodyPr>
            <a:normAutofit fontScale="90000"/>
          </a:bodyPr>
          <a:lstStyle/>
          <a:p>
            <a:r>
              <a:rPr lang="es-ES" sz="1800" b="1" dirty="0" smtClean="0">
                <a:solidFill>
                  <a:schemeClr val="tx1"/>
                </a:solidFill>
                <a:latin typeface="Times New Roman" pitchFamily="18" charset="0"/>
                <a:cs typeface="Times New Roman" pitchFamily="18" charset="0"/>
              </a:rPr>
              <a:t>REGLAMENTO DE PROCEDIMIENTOS GENERALES LEY N° 26.331 </a:t>
            </a:r>
            <a:r>
              <a:rPr lang="es-ES" sz="1800" dirty="0" smtClean="0">
                <a:solidFill>
                  <a:schemeClr val="tx1"/>
                </a:solidFill>
                <a:latin typeface="Times New Roman" pitchFamily="18" charset="0"/>
                <a:cs typeface="Times New Roman" pitchFamily="18" charset="0"/>
              </a:rPr>
              <a:t/>
            </a:r>
            <a:br>
              <a:rPr lang="es-ES" sz="1800" dirty="0" smtClean="0">
                <a:solidFill>
                  <a:schemeClr val="tx1"/>
                </a:solidFill>
                <a:latin typeface="Times New Roman" pitchFamily="18" charset="0"/>
                <a:cs typeface="Times New Roman" pitchFamily="18" charset="0"/>
              </a:rPr>
            </a:br>
            <a:r>
              <a:rPr lang="es-ES" sz="1800" b="1" dirty="0" smtClean="0">
                <a:solidFill>
                  <a:schemeClr val="tx1"/>
                </a:solidFill>
                <a:latin typeface="Times New Roman" pitchFamily="18" charset="0"/>
                <a:cs typeface="Times New Roman" pitchFamily="18" charset="0"/>
              </a:rPr>
              <a:t>CONTENIDOS MÍNIMOS DE PLANES DE MANEJO Y CONSERVACIÓN </a:t>
            </a:r>
            <a:r>
              <a:rPr lang="es-ES" sz="1800" b="1" dirty="0" smtClean="0">
                <a:solidFill>
                  <a:schemeClr val="tx1"/>
                </a:solidFill>
                <a:latin typeface="Times New Roman" pitchFamily="18" charset="0"/>
                <a:cs typeface="Times New Roman" pitchFamily="18" charset="0"/>
              </a:rPr>
              <a:t>DE </a:t>
            </a:r>
            <a:r>
              <a:rPr lang="es-ES" sz="1800" b="1" dirty="0" smtClean="0">
                <a:solidFill>
                  <a:schemeClr val="tx1"/>
                </a:solidFill>
                <a:latin typeface="Times New Roman" pitchFamily="18" charset="0"/>
                <a:cs typeface="Times New Roman" pitchFamily="18" charset="0"/>
              </a:rPr>
              <a:t>LOS BOSQUES NATIVOS.</a:t>
            </a:r>
            <a:r>
              <a:rPr lang="es-ES" dirty="0" smtClean="0"/>
              <a:t/>
            </a:r>
            <a:br>
              <a:rPr lang="es-ES" dirty="0" smtClean="0"/>
            </a:br>
            <a:endParaRPr lang="es-ES" dirty="0"/>
          </a:p>
        </p:txBody>
      </p:sp>
      <p:sp>
        <p:nvSpPr>
          <p:cNvPr id="3" name="2 Marcador de contenido"/>
          <p:cNvSpPr>
            <a:spLocks noGrp="1"/>
          </p:cNvSpPr>
          <p:nvPr>
            <p:ph idx="1"/>
          </p:nvPr>
        </p:nvSpPr>
        <p:spPr>
          <a:xfrm>
            <a:off x="609598" y="1844825"/>
            <a:ext cx="8210874" cy="3888432"/>
          </a:xfrm>
        </p:spPr>
        <p:txBody>
          <a:bodyPr>
            <a:normAutofit/>
          </a:bodyPr>
          <a:lstStyle/>
          <a:p>
            <a:r>
              <a:rPr lang="es-ES" b="1" dirty="0" smtClean="0">
                <a:latin typeface="Times New Roman" pitchFamily="18" charset="0"/>
                <a:cs typeface="Times New Roman" pitchFamily="18" charset="0"/>
              </a:rPr>
              <a:t>Artículo 13.</a:t>
            </a:r>
            <a:r>
              <a:rPr lang="es-ES" dirty="0" smtClean="0">
                <a:latin typeface="Times New Roman" pitchFamily="18" charset="0"/>
                <a:cs typeface="Times New Roman" pitchFamily="18" charset="0"/>
              </a:rPr>
              <a:t>-  </a:t>
            </a:r>
            <a:r>
              <a:rPr lang="es-ES" b="1" dirty="0" smtClean="0">
                <a:latin typeface="Times New Roman" pitchFamily="18" charset="0"/>
                <a:cs typeface="Times New Roman" pitchFamily="18" charset="0"/>
              </a:rPr>
              <a:t>De los</a:t>
            </a:r>
            <a:r>
              <a:rPr lang="es-ES" dirty="0" smtClean="0">
                <a:latin typeface="Times New Roman" pitchFamily="18" charset="0"/>
                <a:cs typeface="Times New Roman" pitchFamily="18" charset="0"/>
              </a:rPr>
              <a:t> </a:t>
            </a:r>
            <a:r>
              <a:rPr lang="es-ES" b="1" dirty="0" smtClean="0">
                <a:latin typeface="Times New Roman" pitchFamily="18" charset="0"/>
                <a:cs typeface="Times New Roman" pitchFamily="18" charset="0"/>
              </a:rPr>
              <a:t>Planes de Manejo Sostenible</a:t>
            </a:r>
            <a:endParaRPr lang="es-ES" dirty="0" smtClean="0">
              <a:latin typeface="Times New Roman" pitchFamily="18" charset="0"/>
              <a:cs typeface="Times New Roman" pitchFamily="18" charset="0"/>
            </a:endParaRPr>
          </a:p>
          <a:p>
            <a:pPr>
              <a:buNone/>
            </a:pPr>
            <a:endParaRPr lang="es-ES" dirty="0" smtClean="0"/>
          </a:p>
          <a:p>
            <a:r>
              <a:rPr lang="es-ES" dirty="0" smtClean="0">
                <a:latin typeface="Times New Roman" pitchFamily="18" charset="0"/>
                <a:cs typeface="Times New Roman" pitchFamily="18" charset="0"/>
              </a:rPr>
              <a:t>a) Plan de Manejo Sostenible es el documento que sintetiza la organización, medios y recursos</a:t>
            </a:r>
            <a:r>
              <a:rPr lang="es-ES" dirty="0" smtClean="0">
                <a:latin typeface="Times New Roman" pitchFamily="18" charset="0"/>
                <a:cs typeface="Times New Roman" pitchFamily="18" charset="0"/>
              </a:rPr>
              <a:t>, en </a:t>
            </a:r>
            <a:r>
              <a:rPr lang="es-ES" dirty="0" smtClean="0">
                <a:latin typeface="Times New Roman" pitchFamily="18" charset="0"/>
                <a:cs typeface="Times New Roman" pitchFamily="18" charset="0"/>
              </a:rPr>
              <a:t>el tiempo y el espacio, del aprovechamiento sostenible de los recursos forestales </a:t>
            </a:r>
            <a:r>
              <a:rPr lang="es-ES" dirty="0" smtClean="0">
                <a:latin typeface="Times New Roman" pitchFamily="18" charset="0"/>
                <a:cs typeface="Times New Roman" pitchFamily="18" charset="0"/>
              </a:rPr>
              <a:t>maderables y </a:t>
            </a:r>
            <a:r>
              <a:rPr lang="es-ES" dirty="0" smtClean="0">
                <a:latin typeface="Times New Roman" pitchFamily="18" charset="0"/>
                <a:cs typeface="Times New Roman" pitchFamily="18" charset="0"/>
              </a:rPr>
              <a:t>no maderables y servicios, en un bosque nativo o grupo de bosques nativos, para lo cual </a:t>
            </a:r>
            <a:r>
              <a:rPr lang="es-ES" dirty="0" smtClean="0">
                <a:latin typeface="Times New Roman" pitchFamily="18" charset="0"/>
                <a:cs typeface="Times New Roman" pitchFamily="18" charset="0"/>
              </a:rPr>
              <a:t>debe </a:t>
            </a:r>
            <a:r>
              <a:rPr lang="es-ES" u="sng" dirty="0" smtClean="0">
                <a:latin typeface="Times New Roman" pitchFamily="18" charset="0"/>
                <a:cs typeface="Times New Roman" pitchFamily="18" charset="0"/>
              </a:rPr>
              <a:t>incluir </a:t>
            </a:r>
            <a:r>
              <a:rPr lang="es-ES" u="sng" dirty="0" smtClean="0">
                <a:latin typeface="Times New Roman" pitchFamily="18" charset="0"/>
                <a:cs typeface="Times New Roman" pitchFamily="18" charset="0"/>
              </a:rPr>
              <a:t>una descripción pormenorizada </a:t>
            </a:r>
            <a:r>
              <a:rPr lang="es-ES" dirty="0" smtClean="0">
                <a:latin typeface="Times New Roman" pitchFamily="18" charset="0"/>
                <a:cs typeface="Times New Roman" pitchFamily="18" charset="0"/>
              </a:rPr>
              <a:t>del establecimiento en sus aspectos ecológicos, legales</a:t>
            </a:r>
            <a:r>
              <a:rPr lang="es-ES" dirty="0" smtClean="0">
                <a:latin typeface="Times New Roman" pitchFamily="18" charset="0"/>
                <a:cs typeface="Times New Roman" pitchFamily="18" charset="0"/>
              </a:rPr>
              <a:t>, sociales </a:t>
            </a:r>
            <a:r>
              <a:rPr lang="es-ES" dirty="0" smtClean="0">
                <a:latin typeface="Times New Roman" pitchFamily="18" charset="0"/>
                <a:cs typeface="Times New Roman" pitchFamily="18" charset="0"/>
              </a:rPr>
              <a:t>y económicos y, así como también un </a:t>
            </a:r>
            <a:r>
              <a:rPr lang="es-ES" u="sng" dirty="0" smtClean="0">
                <a:latin typeface="Times New Roman" pitchFamily="18" charset="0"/>
                <a:cs typeface="Times New Roman" pitchFamily="18" charset="0"/>
              </a:rPr>
              <a:t>inventario forestal o del recurso no </a:t>
            </a:r>
            <a:r>
              <a:rPr lang="es-ES" u="sng" dirty="0" smtClean="0">
                <a:latin typeface="Times New Roman" pitchFamily="18" charset="0"/>
                <a:cs typeface="Times New Roman" pitchFamily="18" charset="0"/>
              </a:rPr>
              <a:t>maderable objeto </a:t>
            </a:r>
            <a:r>
              <a:rPr lang="es-ES" u="sng" dirty="0" smtClean="0">
                <a:latin typeface="Times New Roman" pitchFamily="18" charset="0"/>
                <a:cs typeface="Times New Roman" pitchFamily="18" charset="0"/>
              </a:rPr>
              <a:t>de aprovechamiento </a:t>
            </a:r>
            <a:r>
              <a:rPr lang="es-ES" dirty="0" smtClean="0">
                <a:latin typeface="Times New Roman" pitchFamily="18" charset="0"/>
                <a:cs typeface="Times New Roman" pitchFamily="18" charset="0"/>
              </a:rPr>
              <a:t>o algún otro tipo de relevamiento con un nivel de detalle tal </a:t>
            </a:r>
            <a:r>
              <a:rPr lang="es-ES" dirty="0" smtClean="0">
                <a:latin typeface="Times New Roman" pitchFamily="18" charset="0"/>
                <a:cs typeface="Times New Roman" pitchFamily="18" charset="0"/>
              </a:rPr>
              <a:t>que permita </a:t>
            </a:r>
            <a:r>
              <a:rPr lang="es-ES" u="sng" dirty="0" smtClean="0">
                <a:latin typeface="Times New Roman" pitchFamily="18" charset="0"/>
                <a:cs typeface="Times New Roman" pitchFamily="18" charset="0"/>
              </a:rPr>
              <a:t>la toma de decisiones en cuanto a la silvicultura a aplicar </a:t>
            </a:r>
            <a:r>
              <a:rPr lang="es-ES" dirty="0" smtClean="0">
                <a:latin typeface="Times New Roman" pitchFamily="18" charset="0"/>
                <a:cs typeface="Times New Roman" pitchFamily="18" charset="0"/>
              </a:rPr>
              <a:t>o a las medidas a </a:t>
            </a:r>
            <a:r>
              <a:rPr lang="es-ES" dirty="0" smtClean="0">
                <a:latin typeface="Times New Roman" pitchFamily="18" charset="0"/>
                <a:cs typeface="Times New Roman" pitchFamily="18" charset="0"/>
              </a:rPr>
              <a:t>implementar según </a:t>
            </a:r>
            <a:r>
              <a:rPr lang="es-ES" dirty="0" smtClean="0">
                <a:latin typeface="Times New Roman" pitchFamily="18" charset="0"/>
                <a:cs typeface="Times New Roman" pitchFamily="18" charset="0"/>
              </a:rPr>
              <a:t>la modalidad de que se trate. </a:t>
            </a:r>
          </a:p>
          <a:p>
            <a:pPr>
              <a:buNone/>
            </a:pPr>
            <a:r>
              <a:rPr lang="es-ES" dirty="0" smtClean="0"/>
              <a:t> </a:t>
            </a:r>
          </a:p>
          <a:p>
            <a:endParaRPr lang="es-ES" dirty="0"/>
          </a:p>
        </p:txBody>
      </p:sp>
      <p:sp>
        <p:nvSpPr>
          <p:cNvPr id="4" name="3 Marcador de pie de página"/>
          <p:cNvSpPr>
            <a:spLocks noGrp="1"/>
          </p:cNvSpPr>
          <p:nvPr>
            <p:ph type="ftr" sz="quarter" idx="11"/>
          </p:nvPr>
        </p:nvSpPr>
        <p:spPr>
          <a:xfrm>
            <a:off x="2627784" y="6309320"/>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08720"/>
            <a:ext cx="8280920" cy="5132643"/>
          </a:xfrm>
        </p:spPr>
        <p:txBody>
          <a:bodyPr>
            <a:normAutofit fontScale="92500" lnSpcReduction="10000"/>
          </a:bodyPr>
          <a:lstStyle/>
          <a:p>
            <a:pPr>
              <a:buNone/>
            </a:pPr>
            <a:r>
              <a:rPr lang="es-ES" dirty="0" smtClean="0">
                <a:latin typeface="Times New Roman" pitchFamily="18" charset="0"/>
                <a:cs typeface="Times New Roman" pitchFamily="18" charset="0"/>
              </a:rPr>
              <a:t>e) Los contenidos mínimos que deben contener los PM son:</a:t>
            </a:r>
          </a:p>
          <a:p>
            <a:pPr>
              <a:buNone/>
            </a:pPr>
            <a:endParaRPr lang="es-ES" dirty="0" smtClean="0"/>
          </a:p>
          <a:p>
            <a:r>
              <a:rPr lang="es-ES" dirty="0" smtClean="0">
                <a:latin typeface="Times New Roman" pitchFamily="18" charset="0"/>
                <a:cs typeface="Times New Roman" pitchFamily="18" charset="0"/>
              </a:rPr>
              <a:t>-Descripción de los recursos que serán manejados, de su entorno natural y de las limitaciones ambientales existentes, </a:t>
            </a:r>
            <a:r>
              <a:rPr lang="es-ES" dirty="0" smtClean="0">
                <a:latin typeface="Times New Roman" pitchFamily="18" charset="0"/>
                <a:cs typeface="Times New Roman" pitchFamily="18" charset="0"/>
              </a:rPr>
              <a:t>integrados a una escala de paisaje.</a:t>
            </a:r>
            <a:r>
              <a:rPr lang="es-ES" dirty="0" smtClean="0">
                <a:latin typeface="Times New Roman" pitchFamily="18" charset="0"/>
                <a:cs typeface="Times New Roman" pitchFamily="18" charset="0"/>
              </a:rPr>
              <a:t> </a:t>
            </a:r>
            <a:endParaRPr lang="es-ES" dirty="0" smtClean="0">
              <a:latin typeface="Times New Roman" pitchFamily="18" charset="0"/>
              <a:cs typeface="Times New Roman" pitchFamily="18" charset="0"/>
            </a:endParaRP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-Descripción y fundamentación del sistema de manejo (</a:t>
            </a:r>
            <a:r>
              <a:rPr lang="es-ES" u="sng" dirty="0" smtClean="0">
                <a:latin typeface="Times New Roman" pitchFamily="18" charset="0"/>
                <a:cs typeface="Times New Roman" pitchFamily="18" charset="0"/>
              </a:rPr>
              <a:t>silvicultural, ganadero o el que corresponda según el recurso aprovechado</a:t>
            </a:r>
            <a:r>
              <a:rPr lang="es-ES" dirty="0" smtClean="0">
                <a:latin typeface="Times New Roman" pitchFamily="18" charset="0"/>
                <a:cs typeface="Times New Roman" pitchFamily="18" charset="0"/>
              </a:rPr>
              <a:t>), diseñado en función de la </a:t>
            </a:r>
            <a:r>
              <a:rPr lang="es-ES" u="sng" dirty="0" smtClean="0">
                <a:latin typeface="Times New Roman" pitchFamily="18" charset="0"/>
                <a:cs typeface="Times New Roman" pitchFamily="18" charset="0"/>
              </a:rPr>
              <a:t>posibilidad calculada </a:t>
            </a:r>
            <a:r>
              <a:rPr lang="es-ES" dirty="0" smtClean="0">
                <a:latin typeface="Times New Roman" pitchFamily="18" charset="0"/>
                <a:cs typeface="Times New Roman" pitchFamily="18" charset="0"/>
              </a:rPr>
              <a:t>en base a la ecología del bosque y a la información obtenida de los inventarios y/o relevamientos</a:t>
            </a:r>
            <a:r>
              <a:rPr lang="es-ES" dirty="0" smtClean="0">
                <a:latin typeface="Times New Roman" pitchFamily="18" charset="0"/>
                <a:cs typeface="Times New Roman" pitchFamily="18" charset="0"/>
              </a:rPr>
              <a:t>.</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Debe </a:t>
            </a:r>
            <a:r>
              <a:rPr lang="es-ES" dirty="0" smtClean="0">
                <a:latin typeface="Times New Roman" pitchFamily="18" charset="0"/>
                <a:cs typeface="Times New Roman" pitchFamily="18" charset="0"/>
              </a:rPr>
              <a:t>identificar y proponer </a:t>
            </a:r>
            <a:r>
              <a:rPr lang="es-ES" u="sng" dirty="0" smtClean="0">
                <a:latin typeface="Times New Roman" pitchFamily="18" charset="0"/>
                <a:cs typeface="Times New Roman" pitchFamily="18" charset="0"/>
              </a:rPr>
              <a:t>medidas de conservación </a:t>
            </a:r>
            <a:r>
              <a:rPr lang="es-ES" dirty="0" smtClean="0">
                <a:latin typeface="Times New Roman" pitchFamily="18" charset="0"/>
                <a:cs typeface="Times New Roman" pitchFamily="18" charset="0"/>
              </a:rPr>
              <a:t>para las áreas de manejo que contengan </a:t>
            </a:r>
            <a:r>
              <a:rPr lang="es-ES" u="sng" dirty="0" smtClean="0">
                <a:latin typeface="Times New Roman" pitchFamily="18" charset="0"/>
                <a:cs typeface="Times New Roman" pitchFamily="18" charset="0"/>
              </a:rPr>
              <a:t>valores de conservación especiales</a:t>
            </a:r>
            <a:r>
              <a:rPr lang="es-ES" u="sng" dirty="0" smtClean="0">
                <a:latin typeface="Times New Roman" pitchFamily="18" charset="0"/>
                <a:cs typeface="Times New Roman" pitchFamily="18" charset="0"/>
              </a:rPr>
              <a:t>.</a:t>
            </a:r>
          </a:p>
          <a:p>
            <a:pPr>
              <a:buNone/>
            </a:pP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a:t>
            </a:r>
            <a:r>
              <a:rPr lang="es-ES" u="sng" dirty="0" smtClean="0">
                <a:latin typeface="Times New Roman" pitchFamily="18" charset="0"/>
                <a:cs typeface="Times New Roman" pitchFamily="18" charset="0"/>
              </a:rPr>
              <a:t>Descripción de la evolución esperada </a:t>
            </a:r>
            <a:r>
              <a:rPr lang="es-ES" dirty="0" smtClean="0">
                <a:latin typeface="Times New Roman" pitchFamily="18" charset="0"/>
                <a:cs typeface="Times New Roman" pitchFamily="18" charset="0"/>
              </a:rPr>
              <a:t>de los componentes del sistema que asegurarán su sustentabilidad (momentos, sitios, distribución, </a:t>
            </a:r>
            <a:r>
              <a:rPr lang="es-ES" u="sng" dirty="0" smtClean="0">
                <a:latin typeface="Times New Roman" pitchFamily="18" charset="0"/>
                <a:cs typeface="Times New Roman" pitchFamily="18" charset="0"/>
              </a:rPr>
              <a:t>densidades, evolución de la regeneración, crecimientos</a:t>
            </a:r>
            <a:r>
              <a:rPr lang="es-ES" dirty="0" smtClean="0">
                <a:latin typeface="Times New Roman" pitchFamily="18" charset="0"/>
                <a:cs typeface="Times New Roman" pitchFamily="18" charset="0"/>
              </a:rPr>
              <a:t>, etc.). </a:t>
            </a:r>
          </a:p>
          <a:p>
            <a:endParaRPr lang="es-ES" dirty="0"/>
          </a:p>
        </p:txBody>
      </p:sp>
      <p:sp>
        <p:nvSpPr>
          <p:cNvPr id="4" name="3 Marcador de pie de página"/>
          <p:cNvSpPr>
            <a:spLocks noGrp="1"/>
          </p:cNvSpPr>
          <p:nvPr>
            <p:ph type="ftr" sz="quarter" idx="11"/>
          </p:nvPr>
        </p:nvSpPr>
        <p:spPr>
          <a:xfrm>
            <a:off x="2987824" y="6237312"/>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339752" y="6381328"/>
            <a:ext cx="4622973" cy="365125"/>
          </a:xfrm>
        </p:spPr>
        <p:txBody>
          <a:bodyPr/>
          <a:lstStyle/>
          <a:p>
            <a:pPr>
              <a:defRPr/>
            </a:pPr>
            <a:r>
              <a:rPr lang="es-ES" dirty="0" smtClean="0"/>
              <a:t>Facultad de Ciencias Agrarias y Forestales-UNLP- Curso de Silvicultura</a:t>
            </a:r>
            <a:endParaRPr lang="es-E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13336"/>
            <a:ext cx="5868144" cy="6083708"/>
          </a:xfrm>
          <a:prstGeom prst="rect">
            <a:avLst/>
          </a:prstGeom>
          <a:noFill/>
          <a:ln w="9525">
            <a:noFill/>
            <a:miter lim="800000"/>
            <a:headEnd/>
            <a:tailEnd/>
          </a:ln>
        </p:spPr>
      </p:pic>
      <p:sp>
        <p:nvSpPr>
          <p:cNvPr id="7" name="6 Rectángulo"/>
          <p:cNvSpPr/>
          <p:nvPr/>
        </p:nvSpPr>
        <p:spPr>
          <a:xfrm>
            <a:off x="6228184" y="3140968"/>
            <a:ext cx="2915816" cy="1908215"/>
          </a:xfrm>
          <a:prstGeom prst="rect">
            <a:avLst/>
          </a:prstGeom>
        </p:spPr>
        <p:txBody>
          <a:bodyPr wrap="square">
            <a:spAutoFit/>
          </a:bodyPr>
          <a:lstStyle/>
          <a:p>
            <a:pPr lvl="0" defTabSz="914400" fontAlgn="base">
              <a:spcBef>
                <a:spcPct val="0"/>
              </a:spcBef>
              <a:spcAft>
                <a:spcPct val="0"/>
              </a:spcAft>
            </a:pPr>
            <a:r>
              <a:rPr lang="es-ES" sz="1400" b="1" dirty="0" smtClean="0">
                <a:solidFill>
                  <a:srgbClr val="000000"/>
                </a:solidFill>
                <a:latin typeface="Times New Roman" pitchFamily="18" charset="0"/>
                <a:ea typeface="Times New Roman" pitchFamily="18" charset="0"/>
                <a:cs typeface="Times New Roman" pitchFamily="18" charset="0"/>
              </a:rPr>
              <a:t>Superficie de Bosque Nativo declarada</a:t>
            </a:r>
            <a:r>
              <a:rPr lang="es-ES" sz="1400" b="1" dirty="0" smtClean="0">
                <a:solidFill>
                  <a:srgbClr val="000000"/>
                </a:solidFill>
                <a:latin typeface="Times New Roman" pitchFamily="18" charset="0"/>
                <a:ea typeface="Times New Roman" pitchFamily="18" charset="0"/>
                <a:cs typeface="Times New Roman" pitchFamily="18" charset="0"/>
              </a:rPr>
              <a:t>:</a:t>
            </a:r>
          </a:p>
          <a:p>
            <a:pPr lvl="0" defTabSz="914400" fontAlgn="base">
              <a:spcBef>
                <a:spcPct val="0"/>
              </a:spcBef>
              <a:spcAft>
                <a:spcPct val="0"/>
              </a:spcAft>
            </a:pPr>
            <a:endParaRPr lang="es-ES" sz="2000" b="1" dirty="0" smtClean="0">
              <a:solidFill>
                <a:srgbClr val="000000"/>
              </a:solidFill>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s-ES" sz="1400" b="1" dirty="0" smtClean="0">
                <a:solidFill>
                  <a:srgbClr val="000000"/>
                </a:solidFill>
                <a:latin typeface="Times New Roman" pitchFamily="18" charset="0"/>
                <a:ea typeface="Times New Roman" pitchFamily="18" charset="0"/>
                <a:cs typeface="Times New Roman" pitchFamily="18" charset="0"/>
              </a:rPr>
              <a:t>Categoría I (Rojo) 223.468 ha</a:t>
            </a:r>
            <a:endParaRPr lang="es-ES" sz="2000" b="1" dirty="0" smtClean="0">
              <a:solidFill>
                <a:srgbClr val="000000"/>
              </a:solidFill>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s-ES" sz="1400" b="1" dirty="0" smtClean="0">
                <a:solidFill>
                  <a:srgbClr val="000000"/>
                </a:solidFill>
                <a:latin typeface="Times New Roman" pitchFamily="18" charset="0"/>
                <a:ea typeface="Times New Roman" pitchFamily="18" charset="0"/>
                <a:cs typeface="Times New Roman" pitchFamily="18" charset="0"/>
              </a:rPr>
              <a:t>Categoría </a:t>
            </a:r>
            <a:r>
              <a:rPr lang="es-ES" sz="1400" b="1" dirty="0" smtClean="0">
                <a:solidFill>
                  <a:srgbClr val="000000"/>
                </a:solidFill>
                <a:latin typeface="Times New Roman" pitchFamily="18" charset="0"/>
                <a:ea typeface="Times New Roman" pitchFamily="18" charset="0"/>
                <a:cs typeface="Times New Roman" pitchFamily="18" charset="0"/>
              </a:rPr>
              <a:t>II (Amarillo) 967.192 ha</a:t>
            </a:r>
            <a:endParaRPr lang="es-ES" sz="2000" b="1" dirty="0" smtClean="0">
              <a:solidFill>
                <a:srgbClr val="000000"/>
              </a:solidFill>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s-ES" sz="1400" b="1" dirty="0" smtClean="0">
                <a:solidFill>
                  <a:srgbClr val="000000"/>
                </a:solidFill>
                <a:latin typeface="Times New Roman" pitchFamily="18" charset="0"/>
                <a:ea typeface="Times New Roman" pitchFamily="18" charset="0"/>
                <a:cs typeface="Times New Roman" pitchFamily="18" charset="0"/>
              </a:rPr>
              <a:t>Categoría </a:t>
            </a:r>
            <a:r>
              <a:rPr lang="es-ES" sz="1400" b="1" dirty="0" smtClean="0">
                <a:solidFill>
                  <a:srgbClr val="000000"/>
                </a:solidFill>
                <a:latin typeface="Times New Roman" pitchFamily="18" charset="0"/>
                <a:ea typeface="Times New Roman" pitchFamily="18" charset="0"/>
                <a:cs typeface="Times New Roman" pitchFamily="18" charset="0"/>
              </a:rPr>
              <a:t>III (Verde) 447.487 ha</a:t>
            </a:r>
            <a:endParaRPr lang="es-ES" sz="2000" b="1" dirty="0" smtClean="0">
              <a:solidFill>
                <a:srgbClr val="000000"/>
              </a:solidFill>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endParaRPr lang="es-ES" sz="1400" b="1" dirty="0" smtClean="0">
              <a:solidFill>
                <a:srgbClr val="000000"/>
              </a:solidFill>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s-ES" sz="1400" b="1" dirty="0" smtClean="0">
                <a:solidFill>
                  <a:srgbClr val="000000"/>
                </a:solidFill>
                <a:latin typeface="Times New Roman" pitchFamily="18" charset="0"/>
                <a:ea typeface="Times New Roman" pitchFamily="18" charset="0"/>
                <a:cs typeface="Times New Roman" pitchFamily="18" charset="0"/>
              </a:rPr>
              <a:t>Total:  </a:t>
            </a:r>
            <a:r>
              <a:rPr lang="es-ES" sz="1400" b="1" dirty="0" smtClean="0">
                <a:solidFill>
                  <a:srgbClr val="000000"/>
                </a:solidFill>
                <a:latin typeface="Times New Roman" pitchFamily="18" charset="0"/>
                <a:ea typeface="Times New Roman" pitchFamily="18" charset="0"/>
                <a:cs typeface="Times New Roman" pitchFamily="18" charset="0"/>
              </a:rPr>
              <a:t>1.638.147 ha</a:t>
            </a:r>
            <a:endParaRPr lang="es-ES" sz="3200" b="1" dirty="0" smtClean="0">
              <a:solidFill>
                <a:srgbClr val="000000"/>
              </a:solidFill>
              <a:latin typeface="Times New Roman" pitchFamily="18" charset="0"/>
              <a:cs typeface="Times New Roman" pitchFamily="18" charset="0"/>
            </a:endParaRPr>
          </a:p>
        </p:txBody>
      </p:sp>
      <p:sp>
        <p:nvSpPr>
          <p:cNvPr id="8" name="7 Rectángulo"/>
          <p:cNvSpPr/>
          <p:nvPr/>
        </p:nvSpPr>
        <p:spPr>
          <a:xfrm>
            <a:off x="1331640" y="6021288"/>
            <a:ext cx="5904656" cy="369332"/>
          </a:xfrm>
          <a:prstGeom prst="rect">
            <a:avLst/>
          </a:prstGeom>
        </p:spPr>
        <p:txBody>
          <a:bodyPr wrap="square">
            <a:spAutoFit/>
          </a:bodyPr>
          <a:lstStyle/>
          <a:p>
            <a:r>
              <a:rPr lang="es-ES" dirty="0" smtClean="0"/>
              <a:t>https://www.crea.org.ar/mapalegal/otbn/misiones</a:t>
            </a:r>
            <a:endParaRPr lang="es-E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627784" y="6309320"/>
            <a:ext cx="4622973" cy="365125"/>
          </a:xfrm>
        </p:spPr>
        <p:txBody>
          <a:bodyPr/>
          <a:lstStyle/>
          <a:p>
            <a:pPr>
              <a:defRPr/>
            </a:pPr>
            <a:r>
              <a:rPr lang="es-ES" dirty="0" smtClean="0"/>
              <a:t>Facultad de Ciencias Agrarias y Forestales-UNLP- Curso de Silvicultura</a:t>
            </a:r>
            <a:endParaRPr lang="es-ES" dirty="0"/>
          </a:p>
        </p:txBody>
      </p:sp>
      <p:pic>
        <p:nvPicPr>
          <p:cNvPr id="72706" name="Picture 2"/>
          <p:cNvPicPr>
            <a:picLocks noGrp="1" noChangeAspect="1" noChangeArrowheads="1"/>
          </p:cNvPicPr>
          <p:nvPr>
            <p:ph idx="1"/>
          </p:nvPr>
        </p:nvPicPr>
        <p:blipFill>
          <a:blip r:embed="rId2" cstate="print"/>
          <a:srcRect/>
          <a:stretch>
            <a:fillRect/>
          </a:stretch>
        </p:blipFill>
        <p:spPr bwMode="auto">
          <a:xfrm>
            <a:off x="0" y="142006"/>
            <a:ext cx="5292080" cy="6233198"/>
          </a:xfrm>
          <a:prstGeom prst="rect">
            <a:avLst/>
          </a:prstGeom>
          <a:noFill/>
          <a:ln w="9525">
            <a:noFill/>
            <a:miter lim="800000"/>
            <a:headEnd/>
            <a:tailEnd/>
          </a:ln>
        </p:spPr>
      </p:pic>
      <p:sp>
        <p:nvSpPr>
          <p:cNvPr id="6" name="Rectangle 3"/>
          <p:cNvSpPr>
            <a:spLocks noChangeArrowheads="1"/>
          </p:cNvSpPr>
          <p:nvPr/>
        </p:nvSpPr>
        <p:spPr bwMode="auto">
          <a:xfrm>
            <a:off x="5868144" y="4004483"/>
            <a:ext cx="309634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indent="0" defTabSz="914400" eaLnBrk="1" fontAlgn="base" hangingPunct="1">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Superficie de Bosque Nativo declarada</a:t>
            </a:r>
            <a:r>
              <a:rPr lang="es-ES" sz="1400" b="1" dirty="0" smtClean="0">
                <a:solidFill>
                  <a:srgbClr val="000000"/>
                </a:solidFill>
                <a:latin typeface="Times New Roman" pitchFamily="18" charset="0"/>
                <a:ea typeface="Times New Roman" pitchFamily="18" charset="0"/>
                <a:cs typeface="Times New Roman" pitchFamily="18" charset="0"/>
              </a:rPr>
              <a:t>:</a:t>
            </a:r>
          </a:p>
          <a:p>
            <a:pPr marR="0" indent="0" defTabSz="914400" eaLnBrk="1" fontAlgn="base" hangingPunct="1">
              <a:lnSpc>
                <a:spcPct val="100000"/>
              </a:lnSpc>
              <a:spcBef>
                <a:spcPct val="0"/>
              </a:spcBef>
              <a:spcAft>
                <a:spcPct val="0"/>
              </a:spcAft>
              <a:buClrTx/>
              <a:buSzTx/>
              <a:buFontTx/>
              <a:buNone/>
              <a:tabLst/>
            </a:pP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 Categoría I (Rojo) 288.038 ha. </a:t>
            </a: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Categoría </a:t>
            </a:r>
            <a:r>
              <a:rPr lang="es-ES" sz="1400" b="1" dirty="0" smtClean="0">
                <a:solidFill>
                  <a:srgbClr val="000000"/>
                </a:solidFill>
                <a:latin typeface="Times New Roman" pitchFamily="18" charset="0"/>
                <a:ea typeface="Times New Roman" pitchFamily="18" charset="0"/>
                <a:cs typeface="Times New Roman" pitchFamily="18" charset="0"/>
              </a:rPr>
              <a:t>II (Amarillo) 3.100.387 ha.</a:t>
            </a: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 </a:t>
            </a:r>
            <a:r>
              <a:rPr lang="es-ES" sz="1400" b="1" dirty="0" smtClean="0">
                <a:solidFill>
                  <a:srgbClr val="000000"/>
                </a:solidFill>
                <a:latin typeface="Times New Roman" pitchFamily="18" charset="0"/>
                <a:ea typeface="Times New Roman" pitchFamily="18" charset="0"/>
                <a:cs typeface="Times New Roman" pitchFamily="18" charset="0"/>
              </a:rPr>
              <a:t>Categoría </a:t>
            </a:r>
            <a:r>
              <a:rPr lang="es-ES" sz="1400" b="1" dirty="0" smtClean="0">
                <a:solidFill>
                  <a:srgbClr val="000000"/>
                </a:solidFill>
                <a:latin typeface="Times New Roman" pitchFamily="18" charset="0"/>
                <a:ea typeface="Times New Roman" pitchFamily="18" charset="0"/>
                <a:cs typeface="Times New Roman" pitchFamily="18" charset="0"/>
              </a:rPr>
              <a:t>III (Verde) 1.531.575 ha. </a:t>
            </a: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Total 4.920.000 ha.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xfrm>
            <a:off x="2987824" y="6093296"/>
            <a:ext cx="4622973" cy="365125"/>
          </a:xfrm>
        </p:spPr>
        <p:txBody>
          <a:bodyPr/>
          <a:lstStyle/>
          <a:p>
            <a:pPr>
              <a:defRPr/>
            </a:pPr>
            <a:r>
              <a:rPr lang="es-ES" dirty="0" smtClean="0"/>
              <a:t>Facultad de Ciencias Agrarias y Forestales-UNLP- Curso de Silvicultura</a:t>
            </a:r>
            <a:endParaRPr lang="es-ES" dirty="0"/>
          </a:p>
        </p:txBody>
      </p:sp>
      <p:pic>
        <p:nvPicPr>
          <p:cNvPr id="71682" name="Picture 2"/>
          <p:cNvPicPr>
            <a:picLocks noGrp="1" noChangeAspect="1" noChangeArrowheads="1"/>
          </p:cNvPicPr>
          <p:nvPr>
            <p:ph idx="1"/>
          </p:nvPr>
        </p:nvPicPr>
        <p:blipFill>
          <a:blip r:embed="rId2" cstate="print"/>
          <a:srcRect/>
          <a:stretch>
            <a:fillRect/>
          </a:stretch>
        </p:blipFill>
        <p:spPr bwMode="auto">
          <a:xfrm>
            <a:off x="0" y="0"/>
            <a:ext cx="9117529" cy="5013176"/>
          </a:xfrm>
          <a:prstGeom prst="rect">
            <a:avLst/>
          </a:prstGeom>
          <a:noFill/>
          <a:ln w="9525">
            <a:noFill/>
            <a:miter lim="800000"/>
            <a:headEnd/>
            <a:tailEnd/>
          </a:ln>
        </p:spPr>
      </p:pic>
      <p:sp>
        <p:nvSpPr>
          <p:cNvPr id="6" name="Rectangle 3"/>
          <p:cNvSpPr>
            <a:spLocks noChangeArrowheads="1"/>
          </p:cNvSpPr>
          <p:nvPr/>
        </p:nvSpPr>
        <p:spPr bwMode="auto">
          <a:xfrm>
            <a:off x="251520" y="5013176"/>
            <a:ext cx="3168352"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indent="0" defTabSz="914400" eaLnBrk="1" fontAlgn="base" hangingPunct="1">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Superficie de Bosque Nativo declarada: </a:t>
            </a: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Categoría I (Rojo) 1.294.778 ha. </a:t>
            </a: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Categoría </a:t>
            </a:r>
            <a:r>
              <a:rPr lang="es-ES" sz="1400" b="1" dirty="0" smtClean="0">
                <a:solidFill>
                  <a:srgbClr val="000000"/>
                </a:solidFill>
                <a:latin typeface="Times New Roman" pitchFamily="18" charset="0"/>
                <a:ea typeface="Times New Roman" pitchFamily="18" charset="0"/>
                <a:cs typeface="Times New Roman" pitchFamily="18" charset="0"/>
              </a:rPr>
              <a:t>II (Amarillo) 5.393.018 ha.</a:t>
            </a: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Categoría </a:t>
            </a:r>
            <a:r>
              <a:rPr lang="es-ES" sz="1400" b="1" dirty="0" smtClean="0">
                <a:solidFill>
                  <a:srgbClr val="000000"/>
                </a:solidFill>
                <a:latin typeface="Times New Roman" pitchFamily="18" charset="0"/>
                <a:ea typeface="Times New Roman" pitchFamily="18" charset="0"/>
                <a:cs typeface="Times New Roman" pitchFamily="18" charset="0"/>
              </a:rPr>
              <a:t>III (Verde) 1.592.366 ha. </a:t>
            </a: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endParaRPr lang="es-ES" sz="1400" b="1" dirty="0" smtClean="0">
              <a:solidFill>
                <a:srgbClr val="000000"/>
              </a:solidFill>
              <a:latin typeface="Times New Roman" pitchFamily="18" charset="0"/>
              <a:ea typeface="Times New Roman" pitchFamily="18" charset="0"/>
              <a:cs typeface="Times New Roman" pitchFamily="18" charset="0"/>
            </a:endParaRPr>
          </a:p>
          <a:p>
            <a:pPr marR="0" indent="0" defTabSz="914400" eaLnBrk="0" fontAlgn="base" hangingPunct="0">
              <a:lnSpc>
                <a:spcPct val="100000"/>
              </a:lnSpc>
              <a:spcBef>
                <a:spcPct val="0"/>
              </a:spcBef>
              <a:spcAft>
                <a:spcPct val="0"/>
              </a:spcAft>
              <a:buClrTx/>
              <a:buSzTx/>
              <a:buFontTx/>
              <a:buNone/>
              <a:tabLst/>
            </a:pPr>
            <a:r>
              <a:rPr lang="es-ES" sz="1400" b="1" dirty="0" smtClean="0">
                <a:solidFill>
                  <a:srgbClr val="000000"/>
                </a:solidFill>
                <a:latin typeface="Times New Roman" pitchFamily="18" charset="0"/>
                <a:ea typeface="Times New Roman" pitchFamily="18" charset="0"/>
                <a:cs typeface="Times New Roman" pitchFamily="18" charset="0"/>
              </a:rPr>
              <a:t>Total: </a:t>
            </a:r>
            <a:r>
              <a:rPr lang="es-ES" sz="1400" b="1" dirty="0" smtClean="0">
                <a:solidFill>
                  <a:srgbClr val="000000"/>
                </a:solidFill>
                <a:latin typeface="Times New Roman" pitchFamily="18" charset="0"/>
                <a:ea typeface="Times New Roman" pitchFamily="18" charset="0"/>
                <a:cs typeface="Times New Roman" pitchFamily="18" charset="0"/>
              </a:rPr>
              <a:t>8.280.162 ha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994849" cy="1320800"/>
          </a:xfrm>
        </p:spPr>
        <p:txBody>
          <a:bodyPr>
            <a:normAutofit/>
          </a:bodyPr>
          <a:lstStyle/>
          <a:p>
            <a:pPr algn="ctr"/>
            <a:r>
              <a:rPr lang="es-AR" dirty="0" smtClean="0"/>
              <a:t>MAPA LEGAL CREA</a:t>
            </a:r>
            <a:br>
              <a:rPr lang="es-AR" dirty="0" smtClean="0"/>
            </a:br>
            <a:endParaRPr lang="es-ES" dirty="0"/>
          </a:p>
        </p:txBody>
      </p:sp>
      <p:sp>
        <p:nvSpPr>
          <p:cNvPr id="3" name="2 Marcador de contenido"/>
          <p:cNvSpPr>
            <a:spLocks noGrp="1"/>
          </p:cNvSpPr>
          <p:nvPr>
            <p:ph idx="1"/>
          </p:nvPr>
        </p:nvSpPr>
        <p:spPr>
          <a:xfrm>
            <a:off x="609598" y="1772816"/>
            <a:ext cx="7850833" cy="3024335"/>
          </a:xfrm>
        </p:spPr>
        <p:txBody>
          <a:bodyPr/>
          <a:lstStyle/>
          <a:p>
            <a:pPr>
              <a:buNone/>
            </a:pPr>
            <a:endParaRPr lang="es-AR" dirty="0" smtClean="0"/>
          </a:p>
          <a:p>
            <a:pPr>
              <a:buNone/>
            </a:pPr>
            <a:r>
              <a:rPr lang="es-ES" dirty="0" smtClean="0"/>
              <a:t>	</a:t>
            </a:r>
            <a:r>
              <a:rPr lang="es-ES" dirty="0" smtClean="0">
                <a:latin typeface="Times New Roman" pitchFamily="18" charset="0"/>
                <a:cs typeface="Times New Roman" pitchFamily="18" charset="0"/>
              </a:rPr>
              <a:t>El </a:t>
            </a:r>
            <a:r>
              <a:rPr lang="es-ES" dirty="0" smtClean="0">
                <a:latin typeface="Times New Roman" pitchFamily="18" charset="0"/>
                <a:cs typeface="Times New Roman" pitchFamily="18" charset="0"/>
              </a:rPr>
              <a:t>Mapa Legal CREA es una herramienta destinada a los productores agropecuarios, decisores políticos, y al público en general, orientada a facilitar el acceso a legislación ambiental, en sus distintos niveles: nacional, provincial y municipal, que se encuentra relacionada con la </a:t>
            </a:r>
            <a:r>
              <a:rPr lang="es-ES" dirty="0" smtClean="0">
                <a:latin typeface="Times New Roman" pitchFamily="18" charset="0"/>
                <a:cs typeface="Times New Roman" pitchFamily="18" charset="0"/>
              </a:rPr>
              <a:t>actividad </a:t>
            </a:r>
            <a:r>
              <a:rPr lang="es-ES" dirty="0" smtClean="0">
                <a:latin typeface="Times New Roman" pitchFamily="18" charset="0"/>
                <a:cs typeface="Times New Roman" pitchFamily="18" charset="0"/>
              </a:rPr>
              <a:t>agropecuaria</a:t>
            </a:r>
            <a:r>
              <a:rPr lang="es-ES" dirty="0" smtClean="0">
                <a:latin typeface="Times New Roman" pitchFamily="18" charset="0"/>
                <a:cs typeface="Times New Roman" pitchFamily="18" charset="0"/>
              </a:rPr>
              <a:t>.</a:t>
            </a:r>
          </a:p>
          <a:p>
            <a:pPr>
              <a:buNone/>
            </a:pPr>
            <a:endParaRPr lang="es-AR" dirty="0" smtClean="0"/>
          </a:p>
          <a:p>
            <a:pPr>
              <a:buNone/>
            </a:pPr>
            <a:r>
              <a:rPr lang="es-ES" dirty="0" smtClean="0">
                <a:hlinkClick r:id="rId2"/>
              </a:rPr>
              <a:t>https://www.crea.org.ar/mapalegal/otbn/misiones</a:t>
            </a:r>
            <a:r>
              <a:rPr lang="es-ES" dirty="0" smtClean="0"/>
              <a:t> </a:t>
            </a:r>
            <a:endParaRPr lang="es-ES" dirty="0" smtClean="0"/>
          </a:p>
          <a:p>
            <a:pPr>
              <a:buNone/>
            </a:pPr>
            <a:endParaRPr lang="es-ES" dirty="0"/>
          </a:p>
        </p:txBody>
      </p:sp>
      <p:sp>
        <p:nvSpPr>
          <p:cNvPr id="4" name="3 Marcador de pie de página"/>
          <p:cNvSpPr>
            <a:spLocks noGrp="1"/>
          </p:cNvSpPr>
          <p:nvPr>
            <p:ph type="ftr" sz="quarter" idx="11"/>
          </p:nvPr>
        </p:nvSpPr>
        <p:spPr>
          <a:xfrm>
            <a:off x="2555776" y="6021288"/>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6347713" cy="659160"/>
          </a:xfrm>
        </p:spPr>
        <p:txBody>
          <a:bodyPr/>
          <a:lstStyle/>
          <a:p>
            <a:r>
              <a:rPr lang="es-AR" dirty="0" smtClean="0"/>
              <a:t>Bibliografía</a:t>
            </a:r>
            <a:endParaRPr lang="es-ES" dirty="0"/>
          </a:p>
        </p:txBody>
      </p:sp>
      <p:sp>
        <p:nvSpPr>
          <p:cNvPr id="3" name="2 Marcador de contenido"/>
          <p:cNvSpPr>
            <a:spLocks noGrp="1"/>
          </p:cNvSpPr>
          <p:nvPr>
            <p:ph idx="1"/>
          </p:nvPr>
        </p:nvSpPr>
        <p:spPr>
          <a:xfrm>
            <a:off x="609598" y="1628800"/>
            <a:ext cx="7850833" cy="4752528"/>
          </a:xfrm>
        </p:spPr>
        <p:txBody>
          <a:bodyPr>
            <a:normAutofit fontScale="85000" lnSpcReduction="20000"/>
          </a:bodyPr>
          <a:lstStyle/>
          <a:p>
            <a:pPr algn="just">
              <a:lnSpc>
                <a:spcPct val="90000"/>
              </a:lnSpc>
              <a:defRPr/>
            </a:pPr>
            <a:r>
              <a:rPr lang="es-ES" dirty="0" smtClean="0">
                <a:latin typeface="Times New Roman" pitchFamily="18" charset="0"/>
                <a:cs typeface="Times New Roman" pitchFamily="18" charset="0"/>
              </a:rPr>
              <a:t>Castillo G.2005. Manual para el manejo forestal sustentable de los bosques nativos de la Provincia del Chaco. Dirección de Bosques de la Provincia de Chaco.  http://rnaturaleschaco.gob.ar/direcciones/direccion-de-bosques/manuales/</a:t>
            </a:r>
          </a:p>
          <a:p>
            <a:pPr algn="just">
              <a:lnSpc>
                <a:spcPct val="90000"/>
              </a:lnSpc>
              <a:defRPr/>
            </a:pPr>
            <a:endParaRPr lang="es-ES" dirty="0" smtClean="0">
              <a:solidFill>
                <a:srgbClr val="000000"/>
              </a:solidFill>
              <a:latin typeface="Times New Roman" pitchFamily="18" charset="0"/>
              <a:cs typeface="Times New Roman" pitchFamily="18" charset="0"/>
            </a:endParaRPr>
          </a:p>
          <a:p>
            <a:pPr algn="just">
              <a:lnSpc>
                <a:spcPct val="90000"/>
              </a:lnSpc>
              <a:defRPr/>
            </a:pPr>
            <a:r>
              <a:rPr lang="es-ES" dirty="0" err="1" smtClean="0">
                <a:solidFill>
                  <a:srgbClr val="000000"/>
                </a:solidFill>
                <a:latin typeface="Times New Roman" pitchFamily="18" charset="0"/>
                <a:cs typeface="Times New Roman" pitchFamily="18" charset="0"/>
              </a:rPr>
              <a:t>Brassiolo</a:t>
            </a:r>
            <a:r>
              <a:rPr lang="es-ES" dirty="0" smtClean="0">
                <a:solidFill>
                  <a:srgbClr val="000000"/>
                </a:solidFill>
                <a:latin typeface="Times New Roman" pitchFamily="18" charset="0"/>
                <a:cs typeface="Times New Roman" pitchFamily="18" charset="0"/>
              </a:rPr>
              <a:t> &amp; </a:t>
            </a:r>
            <a:r>
              <a:rPr lang="es-ES" dirty="0" err="1" smtClean="0">
                <a:solidFill>
                  <a:srgbClr val="000000"/>
                </a:solidFill>
                <a:latin typeface="Times New Roman" pitchFamily="18" charset="0"/>
                <a:cs typeface="Times New Roman" pitchFamily="18" charset="0"/>
              </a:rPr>
              <a:t>Grulke</a:t>
            </a:r>
            <a:r>
              <a:rPr lang="es-ES" dirty="0" smtClean="0">
                <a:solidFill>
                  <a:srgbClr val="000000"/>
                </a:solidFill>
                <a:latin typeface="Times New Roman" pitchFamily="18" charset="0"/>
                <a:cs typeface="Times New Roman" pitchFamily="18" charset="0"/>
              </a:rPr>
              <a:t> 2015. Manejo forestal de bosques nativos de la </a:t>
            </a:r>
            <a:r>
              <a:rPr lang="es-ES" dirty="0" err="1" smtClean="0">
                <a:solidFill>
                  <a:srgbClr val="000000"/>
                </a:solidFill>
                <a:latin typeface="Times New Roman" pitchFamily="18" charset="0"/>
                <a:cs typeface="Times New Roman" pitchFamily="18" charset="0"/>
              </a:rPr>
              <a:t>Region</a:t>
            </a:r>
            <a:r>
              <a:rPr lang="es-ES" dirty="0" smtClean="0">
                <a:solidFill>
                  <a:srgbClr val="000000"/>
                </a:solidFill>
                <a:latin typeface="Times New Roman" pitchFamily="18" charset="0"/>
                <a:cs typeface="Times New Roman" pitchFamily="18" charset="0"/>
              </a:rPr>
              <a:t> chaqueña. REDAF</a:t>
            </a:r>
          </a:p>
          <a:p>
            <a:pPr algn="just">
              <a:lnSpc>
                <a:spcPct val="90000"/>
              </a:lnSpc>
              <a:buNone/>
              <a:defRPr/>
            </a:pPr>
            <a:r>
              <a:rPr lang="es-ES" dirty="0" smtClean="0">
                <a:solidFill>
                  <a:srgbClr val="000000"/>
                </a:solidFill>
                <a:latin typeface="Times New Roman" pitchFamily="18" charset="0"/>
                <a:cs typeface="Times New Roman" pitchFamily="18" charset="0"/>
              </a:rPr>
              <a:t>https://fcf.unse.edu.ar/archivos/publicaciones/Manejo%20forestal%20de%20bosques%20nativos%20de%20la%20region%20chaque%C3%B1a%20-%20Brassiolo%20-%20Grulke%202015.pdf</a:t>
            </a:r>
          </a:p>
          <a:p>
            <a:pPr algn="just">
              <a:lnSpc>
                <a:spcPct val="90000"/>
              </a:lnSpc>
              <a:buNone/>
              <a:defRPr/>
            </a:pPr>
            <a:endParaRPr lang="es-ES" dirty="0" smtClean="0">
              <a:solidFill>
                <a:srgbClr val="000000"/>
              </a:solidFill>
              <a:latin typeface="Times New Roman" pitchFamily="18" charset="0"/>
              <a:cs typeface="Times New Roman" pitchFamily="18" charset="0"/>
            </a:endParaRPr>
          </a:p>
          <a:p>
            <a:pPr algn="just">
              <a:lnSpc>
                <a:spcPct val="90000"/>
              </a:lnSpc>
              <a:defRPr/>
            </a:pPr>
            <a:r>
              <a:rPr lang="es-ES" dirty="0" err="1" smtClean="0">
                <a:solidFill>
                  <a:srgbClr val="000000"/>
                </a:solidFill>
                <a:latin typeface="Times New Roman" pitchFamily="18" charset="0"/>
                <a:cs typeface="Times New Roman" pitchFamily="18" charset="0"/>
              </a:rPr>
              <a:t>Lamprecht</a:t>
            </a:r>
            <a:r>
              <a:rPr lang="es-ES" dirty="0" smtClean="0">
                <a:solidFill>
                  <a:srgbClr val="000000"/>
                </a:solidFill>
                <a:latin typeface="Times New Roman" pitchFamily="18" charset="0"/>
                <a:cs typeface="Times New Roman" pitchFamily="18" charset="0"/>
              </a:rPr>
              <a:t>, H. 1990. Silvicultura en los trópicos. Los ecosistemas forestales en los bosques tropicales y sus especies arbóreas -posibilidades y métodos para un aprovechamiento sostenido-. GTZ </a:t>
            </a:r>
            <a:r>
              <a:rPr lang="es-ES" dirty="0" err="1" smtClean="0">
                <a:solidFill>
                  <a:srgbClr val="000000"/>
                </a:solidFill>
                <a:latin typeface="Times New Roman" pitchFamily="18" charset="0"/>
                <a:cs typeface="Times New Roman" pitchFamily="18" charset="0"/>
              </a:rPr>
              <a:t>GmbH</a:t>
            </a:r>
            <a:r>
              <a:rPr lang="es-ES" dirty="0" smtClean="0">
                <a:solidFill>
                  <a:srgbClr val="000000"/>
                </a:solidFill>
                <a:latin typeface="Times New Roman" pitchFamily="18" charset="0"/>
                <a:cs typeface="Times New Roman" pitchFamily="18" charset="0"/>
              </a:rPr>
              <a:t>, </a:t>
            </a:r>
            <a:r>
              <a:rPr lang="es-ES" dirty="0" err="1" smtClean="0">
                <a:solidFill>
                  <a:srgbClr val="000000"/>
                </a:solidFill>
                <a:latin typeface="Times New Roman" pitchFamily="18" charset="0"/>
                <a:cs typeface="Times New Roman" pitchFamily="18" charset="0"/>
              </a:rPr>
              <a:t>Eschborn</a:t>
            </a:r>
            <a:r>
              <a:rPr lang="es-ES" dirty="0" smtClean="0">
                <a:solidFill>
                  <a:srgbClr val="000000"/>
                </a:solidFill>
                <a:latin typeface="Times New Roman" pitchFamily="18" charset="0"/>
                <a:cs typeface="Times New Roman" pitchFamily="18" charset="0"/>
              </a:rPr>
              <a:t>. 335 p </a:t>
            </a:r>
            <a:endParaRPr lang="en-GB" dirty="0" smtClean="0">
              <a:solidFill>
                <a:srgbClr val="000000"/>
              </a:solidFill>
              <a:latin typeface="Times New Roman" pitchFamily="18" charset="0"/>
              <a:cs typeface="Times New Roman" pitchFamily="18" charset="0"/>
            </a:endParaRPr>
          </a:p>
          <a:p>
            <a:pPr algn="just">
              <a:lnSpc>
                <a:spcPct val="90000"/>
              </a:lnSpc>
              <a:defRPr/>
            </a:pPr>
            <a:endParaRPr lang="es-ES" dirty="0" smtClean="0">
              <a:solidFill>
                <a:srgbClr val="000000"/>
              </a:solidFill>
              <a:latin typeface="Times New Roman" pitchFamily="18" charset="0"/>
              <a:cs typeface="Times New Roman" pitchFamily="18" charset="0"/>
            </a:endParaRPr>
          </a:p>
          <a:p>
            <a:pPr algn="just">
              <a:lnSpc>
                <a:spcPct val="90000"/>
              </a:lnSpc>
              <a:defRPr/>
            </a:pPr>
            <a:r>
              <a:rPr lang="es-ES" dirty="0" smtClean="0">
                <a:solidFill>
                  <a:srgbClr val="000000"/>
                </a:solidFill>
                <a:latin typeface="Times New Roman" pitchFamily="18" charset="0"/>
                <a:cs typeface="Times New Roman" pitchFamily="18" charset="0"/>
              </a:rPr>
              <a:t>Ecología y Manejo de los Bosques de Argentina.2004 </a:t>
            </a:r>
            <a:r>
              <a:rPr lang="es-ES" dirty="0" smtClean="0">
                <a:solidFill>
                  <a:srgbClr val="000000"/>
                </a:solidFill>
                <a:latin typeface="Times New Roman" pitchFamily="18" charset="0"/>
                <a:cs typeface="Times New Roman" pitchFamily="18" charset="0"/>
                <a:hlinkClick r:id="rId2"/>
              </a:rPr>
              <a:t>http://sedici.unlp.edu.ar/search/request.php?id_document=ARG-UNLP-EBook-0000000006&amp;request=request</a:t>
            </a:r>
            <a:endParaRPr lang="es-ES" dirty="0" smtClean="0">
              <a:solidFill>
                <a:srgbClr val="000000"/>
              </a:solidFill>
              <a:latin typeface="Times New Roman" pitchFamily="18" charset="0"/>
              <a:cs typeface="Times New Roman" pitchFamily="18" charset="0"/>
            </a:endParaRPr>
          </a:p>
          <a:p>
            <a:pPr algn="just">
              <a:lnSpc>
                <a:spcPct val="90000"/>
              </a:lnSpc>
              <a:defRPr/>
            </a:pPr>
            <a:endParaRPr lang="es-ES" dirty="0" smtClean="0">
              <a:solidFill>
                <a:srgbClr val="000000"/>
              </a:solidFill>
              <a:latin typeface="Times New Roman" pitchFamily="18" charset="0"/>
              <a:cs typeface="Times New Roman" pitchFamily="18" charset="0"/>
            </a:endParaRPr>
          </a:p>
          <a:p>
            <a:pPr algn="just">
              <a:lnSpc>
                <a:spcPct val="90000"/>
              </a:lnSpc>
              <a:defRPr/>
            </a:pPr>
            <a:r>
              <a:rPr lang="es-ES" dirty="0" smtClean="0">
                <a:solidFill>
                  <a:srgbClr val="000000"/>
                </a:solidFill>
                <a:latin typeface="Times New Roman" pitchFamily="18" charset="0"/>
                <a:cs typeface="Times New Roman" pitchFamily="18" charset="0"/>
              </a:rPr>
              <a:t>IDIA XXI Forestales.2005 </a:t>
            </a:r>
          </a:p>
          <a:p>
            <a:pPr algn="just">
              <a:lnSpc>
                <a:spcPct val="90000"/>
              </a:lnSpc>
              <a:defRPr/>
            </a:pPr>
            <a:endParaRPr lang="es-ES" dirty="0" smtClean="0">
              <a:solidFill>
                <a:srgbClr val="000000"/>
              </a:solidFill>
              <a:latin typeface="Times New Roman" pitchFamily="18" charset="0"/>
              <a:cs typeface="Times New Roman" pitchFamily="18" charset="0"/>
            </a:endParaRPr>
          </a:p>
          <a:p>
            <a:pPr algn="just">
              <a:lnSpc>
                <a:spcPct val="90000"/>
              </a:lnSpc>
              <a:defRPr/>
            </a:pPr>
            <a:r>
              <a:rPr lang="es-ES" dirty="0" err="1" smtClean="0">
                <a:solidFill>
                  <a:srgbClr val="000000"/>
                </a:solidFill>
                <a:latin typeface="Times New Roman" pitchFamily="18" charset="0"/>
                <a:cs typeface="Times New Roman" pitchFamily="18" charset="0"/>
              </a:rPr>
              <a:t>Balducci</a:t>
            </a:r>
            <a:r>
              <a:rPr lang="es-ES" dirty="0" smtClean="0">
                <a:solidFill>
                  <a:srgbClr val="000000"/>
                </a:solidFill>
                <a:latin typeface="Times New Roman" pitchFamily="18" charset="0"/>
                <a:cs typeface="Times New Roman" pitchFamily="18" charset="0"/>
              </a:rPr>
              <a:t>, ED; </a:t>
            </a:r>
            <a:r>
              <a:rPr lang="es-ES" dirty="0" err="1" smtClean="0">
                <a:solidFill>
                  <a:srgbClr val="000000"/>
                </a:solidFill>
                <a:latin typeface="Times New Roman" pitchFamily="18" charset="0"/>
                <a:cs typeface="Times New Roman" pitchFamily="18" charset="0"/>
              </a:rPr>
              <a:t>Eliano</a:t>
            </a:r>
            <a:r>
              <a:rPr lang="es-ES" dirty="0" smtClean="0">
                <a:solidFill>
                  <a:srgbClr val="000000"/>
                </a:solidFill>
                <a:latin typeface="Times New Roman" pitchFamily="18" charset="0"/>
                <a:cs typeface="Times New Roman" pitchFamily="18" charset="0"/>
              </a:rPr>
              <a:t>, P; Iza HR, y Sosa I. 2012. BASES PARA EL MANEJO SOSTENIBLE DE LOS BOSQUES NATIVOS DE JUJUY. 221 pp.</a:t>
            </a:r>
          </a:p>
          <a:p>
            <a:endParaRPr lang="es-ES" dirty="0"/>
          </a:p>
        </p:txBody>
      </p:sp>
      <p:sp>
        <p:nvSpPr>
          <p:cNvPr id="4" name="3 Marcador de pie de página"/>
          <p:cNvSpPr>
            <a:spLocks noGrp="1"/>
          </p:cNvSpPr>
          <p:nvPr>
            <p:ph type="ftr" sz="quarter" idx="11"/>
          </p:nvPr>
        </p:nvSpPr>
        <p:spPr>
          <a:xfrm>
            <a:off x="2915816" y="6309320"/>
            <a:ext cx="4622973" cy="365125"/>
          </a:xfrm>
        </p:spPr>
        <p:txBody>
          <a:bodyPr/>
          <a:lstStyle/>
          <a:p>
            <a:pPr>
              <a:defRPr/>
            </a:pPr>
            <a:r>
              <a:rPr lang="es-ES" dirty="0" smtClean="0"/>
              <a:t>Facultad de Ciencias Agrarias y Forestales-UNLP- Curso de Silvicultura</a:t>
            </a:r>
            <a:endParaRPr lang="es-E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599" y="609600"/>
            <a:ext cx="7706817" cy="803176"/>
          </a:xfrm>
        </p:spPr>
        <p:txBody>
          <a:bodyPr/>
          <a:lstStyle/>
          <a:p>
            <a:r>
              <a:rPr lang="es-ES" dirty="0" smtClean="0"/>
              <a:t>Bosques secundarios</a:t>
            </a:r>
            <a:endParaRPr lang="es-ES"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467544" y="1628800"/>
            <a:ext cx="8229600" cy="3175992"/>
          </a:xfrm>
        </p:spPr>
        <p:txBody>
          <a:bodyPr>
            <a:normAutofit fontScale="85000" lnSpcReduction="20000"/>
          </a:bodyPr>
          <a:lstStyle/>
          <a:p>
            <a:pPr>
              <a:lnSpc>
                <a:spcPct val="90000"/>
              </a:lnSpc>
              <a:defRPr/>
            </a:pPr>
            <a:r>
              <a:rPr lang="es-ES" sz="2400" dirty="0" smtClean="0">
                <a:solidFill>
                  <a:srgbClr val="000000"/>
                </a:solidFill>
                <a:latin typeface="Times New Roman" pitchFamily="18" charset="0"/>
                <a:cs typeface="Times New Roman" pitchFamily="18" charset="0"/>
              </a:rPr>
              <a:t>Vegetación leñosa desarrollada en tierras que son abandonadas después que su vegetación natural ha sido degradada por la actividad humana. </a:t>
            </a:r>
          </a:p>
          <a:p>
            <a:pPr>
              <a:lnSpc>
                <a:spcPct val="90000"/>
              </a:lnSpc>
              <a:buNone/>
              <a:defRPr/>
            </a:pPr>
            <a:endParaRPr lang="es-ES" sz="2000" dirty="0" smtClean="0">
              <a:solidFill>
                <a:srgbClr val="000000"/>
              </a:solidFill>
              <a:latin typeface="Times New Roman" pitchFamily="18" charset="0"/>
              <a:cs typeface="Times New Roman" pitchFamily="18" charset="0"/>
            </a:endParaRPr>
          </a:p>
          <a:p>
            <a:pPr>
              <a:lnSpc>
                <a:spcPct val="90000"/>
              </a:lnSpc>
              <a:defRPr/>
            </a:pPr>
            <a:r>
              <a:rPr lang="es-ES" sz="2400" dirty="0" smtClean="0">
                <a:solidFill>
                  <a:srgbClr val="000000"/>
                </a:solidFill>
                <a:latin typeface="Times New Roman" pitchFamily="18" charset="0"/>
                <a:cs typeface="Times New Roman" pitchFamily="18" charset="0"/>
              </a:rPr>
              <a:t>De menor complejidad estructural y diversidad que los bosques primarios.</a:t>
            </a:r>
          </a:p>
          <a:p>
            <a:pPr>
              <a:lnSpc>
                <a:spcPct val="90000"/>
              </a:lnSpc>
              <a:buNone/>
              <a:defRPr/>
            </a:pPr>
            <a:endParaRPr lang="es-ES" sz="2000" dirty="0" smtClean="0">
              <a:solidFill>
                <a:srgbClr val="000000"/>
              </a:solidFill>
              <a:latin typeface="Times New Roman" pitchFamily="18" charset="0"/>
              <a:cs typeface="Times New Roman" pitchFamily="18" charset="0"/>
            </a:endParaRPr>
          </a:p>
          <a:p>
            <a:pPr>
              <a:lnSpc>
                <a:spcPct val="90000"/>
              </a:lnSpc>
              <a:defRPr/>
            </a:pPr>
            <a:r>
              <a:rPr lang="es-ES" sz="2400" dirty="0" smtClean="0">
                <a:solidFill>
                  <a:srgbClr val="000000"/>
                </a:solidFill>
                <a:latin typeface="Times New Roman" pitchFamily="18" charset="0"/>
                <a:cs typeface="Times New Roman" pitchFamily="18" charset="0"/>
              </a:rPr>
              <a:t>Generalmente en esta etapa hay menor proporción de especies maderables, comerciales de alto valor.</a:t>
            </a:r>
          </a:p>
          <a:p>
            <a:pPr>
              <a:lnSpc>
                <a:spcPct val="90000"/>
              </a:lnSpc>
              <a:buNone/>
              <a:defRPr/>
            </a:pPr>
            <a:endParaRPr lang="es-ES" sz="2000" dirty="0" smtClean="0">
              <a:solidFill>
                <a:srgbClr val="000000"/>
              </a:solidFill>
              <a:latin typeface="Times New Roman" pitchFamily="18" charset="0"/>
              <a:cs typeface="Times New Roman" pitchFamily="18" charset="0"/>
            </a:endParaRPr>
          </a:p>
          <a:p>
            <a:pPr>
              <a:lnSpc>
                <a:spcPct val="90000"/>
              </a:lnSpc>
              <a:defRPr/>
            </a:pPr>
            <a:r>
              <a:rPr lang="es-ES" sz="2400" dirty="0" smtClean="0">
                <a:solidFill>
                  <a:srgbClr val="000000"/>
                </a:solidFill>
                <a:latin typeface="Times New Roman" pitchFamily="18" charset="0"/>
                <a:cs typeface="Times New Roman" pitchFamily="18" charset="0"/>
              </a:rPr>
              <a:t>Los IMA son mayores que en los bosques primarios, podrían ser de 5 a 10 m3/</a:t>
            </a:r>
            <a:r>
              <a:rPr lang="es-ES" sz="2400" dirty="0" err="1" smtClean="0">
                <a:solidFill>
                  <a:srgbClr val="000000"/>
                </a:solidFill>
                <a:latin typeface="Times New Roman" pitchFamily="18" charset="0"/>
                <a:cs typeface="Times New Roman" pitchFamily="18" charset="0"/>
              </a:rPr>
              <a:t>ha.año</a:t>
            </a:r>
            <a:r>
              <a:rPr lang="es-ES" sz="2400" dirty="0" smtClean="0">
                <a:solidFill>
                  <a:srgbClr val="000000"/>
                </a:solidFill>
                <a:latin typeface="Times New Roman" pitchFamily="18" charset="0"/>
                <a:cs typeface="Times New Roman" pitchFamily="18" charset="0"/>
              </a:rPr>
              <a:t>.</a:t>
            </a:r>
          </a:p>
        </p:txBody>
      </p:sp>
      <p:sp>
        <p:nvSpPr>
          <p:cNvPr id="5" name="4 Marcador de pie de página"/>
          <p:cNvSpPr>
            <a:spLocks noGrp="1"/>
          </p:cNvSpPr>
          <p:nvPr>
            <p:ph type="ftr" sz="quarter" idx="11"/>
          </p:nvPr>
        </p:nvSpPr>
        <p:spPr>
          <a:xfrm>
            <a:off x="2411760" y="6165304"/>
            <a:ext cx="4622973" cy="365125"/>
          </a:xfrm>
        </p:spPr>
        <p:txBody>
          <a:bodyPr/>
          <a:lstStyle/>
          <a:p>
            <a:pPr>
              <a:defRPr/>
            </a:pPr>
            <a:r>
              <a:rPr lang="es-ES" b="1" dirty="0" smtClean="0"/>
              <a:t>Facultad de Ciencias Agrarias y Forestales-UNLP- Curso de Silvicultura</a:t>
            </a:r>
            <a:endParaRPr lang="es-E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52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599" y="609600"/>
            <a:ext cx="6986737" cy="1320800"/>
          </a:xfrm>
        </p:spPr>
        <p:txBody>
          <a:bodyPr>
            <a:normAutofit/>
          </a:bodyPr>
          <a:lstStyle/>
          <a:p>
            <a:r>
              <a:rPr lang="es-ES" dirty="0" smtClean="0"/>
              <a:t>Bosques degradados</a:t>
            </a:r>
            <a:endParaRPr lang="es-ES" i="1" dirty="0">
              <a:effectLst/>
              <a:latin typeface="Times New Roman" panose="02020603050405020304" pitchFamily="18" charset="0"/>
              <a:cs typeface="Times New Roman" panose="02020603050405020304" pitchFamily="18" charset="0"/>
            </a:endParaRPr>
          </a:p>
        </p:txBody>
      </p:sp>
      <p:sp>
        <p:nvSpPr>
          <p:cNvPr id="352259" name="Rectangle 3"/>
          <p:cNvSpPr>
            <a:spLocks noGrp="1" noChangeArrowheads="1"/>
          </p:cNvSpPr>
          <p:nvPr>
            <p:ph idx="1"/>
          </p:nvPr>
        </p:nvSpPr>
        <p:spPr>
          <a:xfrm>
            <a:off x="250825" y="1981200"/>
            <a:ext cx="8569325" cy="4876800"/>
          </a:xfrm>
        </p:spPr>
        <p:txBody>
          <a:bodyPr/>
          <a:lstStyle/>
          <a:p>
            <a:pPr eaLnBrk="1" hangingPunct="1">
              <a:defRPr/>
            </a:pPr>
            <a:endParaRPr lang="es-ES" sz="2400" i="1" dirty="0">
              <a:effectLst/>
            </a:endParaRPr>
          </a:p>
          <a:p>
            <a:pPr>
              <a:lnSpc>
                <a:spcPct val="80000"/>
              </a:lnSpc>
              <a:defRPr/>
            </a:pPr>
            <a:r>
              <a:rPr lang="es-ES" sz="2400" dirty="0" smtClean="0">
                <a:solidFill>
                  <a:schemeClr val="bg1">
                    <a:lumMod val="50000"/>
                  </a:schemeClr>
                </a:solidFill>
                <a:latin typeface="Times New Roman" pitchFamily="18" charset="0"/>
                <a:cs typeface="Times New Roman" pitchFamily="18" charset="0"/>
              </a:rPr>
              <a:t>Bosques en donde se aprovecharon en una proporción considerable (o en su totalidad) las existencias con valor económico. Un término o definición en discusión (REDD+)</a:t>
            </a:r>
          </a:p>
          <a:p>
            <a:pPr>
              <a:lnSpc>
                <a:spcPct val="80000"/>
              </a:lnSpc>
              <a:buNone/>
              <a:defRPr/>
            </a:pPr>
            <a:endParaRPr lang="es-ES" sz="2400" dirty="0" smtClean="0">
              <a:solidFill>
                <a:schemeClr val="bg1">
                  <a:lumMod val="50000"/>
                </a:schemeClr>
              </a:solidFill>
              <a:latin typeface="Times New Roman" pitchFamily="18" charset="0"/>
              <a:cs typeface="Times New Roman" pitchFamily="18" charset="0"/>
            </a:endParaRPr>
          </a:p>
          <a:p>
            <a:pPr>
              <a:lnSpc>
                <a:spcPct val="80000"/>
              </a:lnSpc>
              <a:defRPr/>
            </a:pPr>
            <a:r>
              <a:rPr lang="es-ES" sz="2400" dirty="0" smtClean="0">
                <a:solidFill>
                  <a:schemeClr val="bg1">
                    <a:lumMod val="50000"/>
                  </a:schemeClr>
                </a:solidFill>
                <a:latin typeface="Times New Roman" pitchFamily="18" charset="0"/>
                <a:cs typeface="Times New Roman" pitchFamily="18" charset="0"/>
              </a:rPr>
              <a:t>Dependiendo de la magnitud de las intervenciones o aprovechamiento, el resultado de las explotaciones puede ser un bosque primario empobrecido o un bosque secundario.</a:t>
            </a:r>
          </a:p>
          <a:p>
            <a:pPr eaLnBrk="1" hangingPunct="1">
              <a:defRPr/>
            </a:pPr>
            <a:endParaRPr lang="es-ES" sz="2400" dirty="0"/>
          </a:p>
        </p:txBody>
      </p:sp>
      <p:sp>
        <p:nvSpPr>
          <p:cNvPr id="4" name="3 Marcador de pie de página"/>
          <p:cNvSpPr>
            <a:spLocks noGrp="1"/>
          </p:cNvSpPr>
          <p:nvPr>
            <p:ph type="ftr" sz="quarter" idx="11"/>
          </p:nvPr>
        </p:nvSpPr>
        <p:spPr>
          <a:xfrm>
            <a:off x="2901355" y="6041363"/>
            <a:ext cx="4622973" cy="365125"/>
          </a:xfrm>
        </p:spPr>
        <p:txBody>
          <a:bodyPr/>
          <a:lstStyle/>
          <a:p>
            <a:pPr>
              <a:defRPr/>
            </a:pPr>
            <a:r>
              <a:rPr lang="es-ES" b="1" dirty="0" smtClean="0">
                <a:solidFill>
                  <a:schemeClr val="bg2"/>
                </a:solidFill>
              </a:rPr>
              <a:t>Facultad de Ciencias Agrarias y Forestales-UNLP- Curso de Silvicultura</a:t>
            </a:r>
            <a:endParaRPr lang="es-ES" b="1" dirty="0">
              <a:solidFill>
                <a:schemeClr val="bg2"/>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Grp="1" noChangeAspect="1" noChangeArrowheads="1"/>
          </p:cNvPicPr>
          <p:nvPr>
            <p:ph/>
          </p:nvPr>
        </p:nvPicPr>
        <p:blipFill>
          <a:blip r:embed="rId2" cstate="print"/>
          <a:srcRect/>
          <a:stretch>
            <a:fillRect/>
          </a:stretch>
        </p:blipFill>
        <p:spPr>
          <a:xfrm>
            <a:off x="0" y="764704"/>
            <a:ext cx="9144000" cy="5495925"/>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Grp="1" noChangeAspect="1" noChangeArrowheads="1"/>
          </p:cNvPicPr>
          <p:nvPr>
            <p:ph idx="1"/>
          </p:nvPr>
        </p:nvPicPr>
        <p:blipFill>
          <a:blip r:embed="rId2" cstate="print"/>
          <a:srcRect/>
          <a:stretch>
            <a:fillRect/>
          </a:stretch>
        </p:blipFill>
        <p:spPr>
          <a:xfrm>
            <a:off x="214313" y="68263"/>
            <a:ext cx="8786812" cy="6575425"/>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ppt/theme/themeOverride2.xml><?xml version="1.0" encoding="utf-8"?>
<a:themeOverride xmlns:a="http://schemas.openxmlformats.org/drawingml/2006/main">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otalTime>5852</TotalTime>
  <Words>2158</Words>
  <Application>Microsoft Office PowerPoint</Application>
  <PresentationFormat>Presentación en pantalla (4:3)</PresentationFormat>
  <Paragraphs>238</Paragraphs>
  <Slides>59</Slides>
  <Notes>0</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Faceta</vt:lpstr>
      <vt:lpstr>Diapositiva 1</vt:lpstr>
      <vt:lpstr>Diapositiva 2</vt:lpstr>
      <vt:lpstr>Diapositiva 3</vt:lpstr>
      <vt:lpstr>Diapositiva 4</vt:lpstr>
      <vt:lpstr>Bosques primarios</vt:lpstr>
      <vt:lpstr>Bosques secundarios</vt:lpstr>
      <vt:lpstr>Bosques degradados</vt:lpstr>
      <vt:lpstr>Diapositiva 8</vt:lpstr>
      <vt:lpstr>Diapositiva 9</vt:lpstr>
      <vt:lpstr>Diapositiva 10</vt:lpstr>
      <vt:lpstr>Sistemas silvícolas para estos rodales</vt:lpstr>
      <vt:lpstr>Cortas de mejoramiento</vt:lpstr>
      <vt:lpstr>Sistemas Silvícolas policíclico</vt:lpstr>
      <vt:lpstr>Diapositiva 14</vt:lpstr>
      <vt:lpstr>Sistema policíclico con DMC</vt:lpstr>
      <vt:lpstr>Corta propuesta</vt:lpstr>
      <vt:lpstr>Diapositiva 17</vt:lpstr>
      <vt:lpstr>Diapositiva 18</vt:lpstr>
      <vt:lpstr>Diapositiva 19</vt:lpstr>
      <vt:lpstr>Diapositiva 20</vt:lpstr>
      <vt:lpstr>Diapositiva 21</vt:lpstr>
      <vt:lpstr>Diapositiva 22</vt:lpstr>
      <vt:lpstr>Diapositiva 23</vt:lpstr>
      <vt:lpstr>Diapositiva 24</vt:lpstr>
      <vt:lpstr>Diapositiva 25</vt:lpstr>
      <vt:lpstr>Algunas críticas a estos sistemas </vt:lpstr>
      <vt:lpstr>Cosecha de Impacto Reducido</vt:lpstr>
      <vt:lpstr> </vt:lpstr>
      <vt:lpstr>Diapositiva 29</vt:lpstr>
      <vt:lpstr>Sistemas de enriquecimiento</vt:lpstr>
      <vt:lpstr>Diapositiva 31</vt:lpstr>
      <vt:lpstr>Diapositiva 32</vt:lpstr>
      <vt:lpstr>Diapositiva 33</vt:lpstr>
      <vt:lpstr>Diapositiva 34</vt:lpstr>
      <vt:lpstr>Diapositiva 35</vt:lpstr>
      <vt:lpstr>El método…..</vt:lpstr>
      <vt:lpstr>Clima Selva Misionera</vt:lpstr>
      <vt:lpstr>Región de las Yungas</vt:lpstr>
      <vt:lpstr>Yungas </vt:lpstr>
      <vt:lpstr>Diapositiva 40</vt:lpstr>
      <vt:lpstr>Diapositiva 41</vt:lpstr>
      <vt:lpstr>Región del Chaco seco</vt:lpstr>
      <vt:lpstr>Región del Chaco húmedo</vt:lpstr>
      <vt:lpstr>Diapositiva 44</vt:lpstr>
      <vt:lpstr>Región de las Yungas</vt:lpstr>
      <vt:lpstr>Parque Chaqueño</vt:lpstr>
      <vt:lpstr>Diapositiva 47</vt:lpstr>
      <vt:lpstr>Rodal de Quebracho</vt:lpstr>
      <vt:lpstr>Rodal de Quebracho</vt:lpstr>
      <vt:lpstr>Diapositiva 50</vt:lpstr>
      <vt:lpstr>Diapositiva 51</vt:lpstr>
      <vt:lpstr>Producción media</vt:lpstr>
      <vt:lpstr>REGLAMENTO DE PROCEDIMIENTOS GENERALES LEY N° 26.331  CONTENIDOS MÍNIMOS DE PLANES DE MANEJO Y CONSERVACIÓN DE LOS BOSQUES NATIVOS. </vt:lpstr>
      <vt:lpstr>Diapositiva 54</vt:lpstr>
      <vt:lpstr>Diapositiva 55</vt:lpstr>
      <vt:lpstr>Diapositiva 56</vt:lpstr>
      <vt:lpstr>Diapositiva 57</vt:lpstr>
      <vt:lpstr>MAPA LEGAL CREA </vt:lpstr>
      <vt:lpstr>Bibliografía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Goya</dc:creator>
  <cp:lastModifiedBy>acer</cp:lastModifiedBy>
  <cp:revision>163</cp:revision>
  <dcterms:created xsi:type="dcterms:W3CDTF">2020-10-04T19:50:47Z</dcterms:created>
  <dcterms:modified xsi:type="dcterms:W3CDTF">2020-11-11T16:08:49Z</dcterms:modified>
</cp:coreProperties>
</file>