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79" r:id="rId2"/>
    <p:sldId id="270" r:id="rId3"/>
    <p:sldId id="274" r:id="rId4"/>
    <p:sldId id="271" r:id="rId5"/>
    <p:sldId id="258" r:id="rId6"/>
    <p:sldId id="294" r:id="rId7"/>
    <p:sldId id="297" r:id="rId8"/>
    <p:sldId id="296" r:id="rId9"/>
    <p:sldId id="295" r:id="rId10"/>
    <p:sldId id="298" r:id="rId11"/>
    <p:sldId id="284" r:id="rId12"/>
    <p:sldId id="283" r:id="rId13"/>
    <p:sldId id="276" r:id="rId14"/>
    <p:sldId id="277" r:id="rId15"/>
    <p:sldId id="278" r:id="rId16"/>
    <p:sldId id="273" r:id="rId17"/>
    <p:sldId id="282" r:id="rId18"/>
    <p:sldId id="257" r:id="rId19"/>
    <p:sldId id="259" r:id="rId20"/>
    <p:sldId id="260" r:id="rId21"/>
    <p:sldId id="261" r:id="rId22"/>
    <p:sldId id="262" r:id="rId23"/>
    <p:sldId id="263" r:id="rId24"/>
    <p:sldId id="264" r:id="rId25"/>
    <p:sldId id="267" r:id="rId26"/>
    <p:sldId id="265" r:id="rId27"/>
    <p:sldId id="266" r:id="rId28"/>
    <p:sldId id="268" r:id="rId29"/>
    <p:sldId id="299" r:id="rId30"/>
    <p:sldId id="300" r:id="rId31"/>
    <p:sldId id="269" r:id="rId32"/>
    <p:sldId id="280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81" r:id="rId43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>
        <p:scale>
          <a:sx n="75" d="100"/>
          <a:sy n="75" d="100"/>
        </p:scale>
        <p:origin x="-123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1BD51-B7DB-4F20-81AF-F3A77528A2DC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918EE6-5107-4160-8ACB-B81FEB1F6EEB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47337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18EE6-5107-4160-8ACB-B81FEB1F6EEB}" type="slidenum">
              <a:rPr lang="es-AR" smtClean="0"/>
              <a:pPr/>
              <a:t>2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15840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64548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21436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39597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8658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89011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3411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94170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784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09737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9984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524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60C6E-63F5-456B-A49D-F346838C65BF}" type="datetimeFigureOut">
              <a:rPr lang="es-AR" smtClean="0"/>
              <a:pPr/>
              <a:t>21/9/2020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87EFD5-6072-4524-82C1-C9E1D73880A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7043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234679"/>
          </a:xfrm>
        </p:spPr>
        <p:txBody>
          <a:bodyPr>
            <a:noAutofit/>
          </a:bodyPr>
          <a:lstStyle/>
          <a:p>
            <a:r>
              <a:rPr lang="es-AR" sz="6000" b="1" i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Biodigestiones</a:t>
            </a:r>
            <a:r>
              <a:rPr lang="es-AR" sz="60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Anaeróbicas</a:t>
            </a:r>
            <a:endParaRPr lang="es-AR" sz="6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423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71604" y="1071546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es-E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Contenido de sólidos</a:t>
            </a:r>
          </a:p>
          <a:p>
            <a:pPr lvl="0">
              <a:buFont typeface="Arial" pitchFamily="34" charset="0"/>
              <a:buChar char="•"/>
            </a:pPr>
            <a:endParaRPr lang="es-ES" sz="3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Arial" pitchFamily="34" charset="0"/>
              <a:buChar char="•"/>
            </a:pPr>
            <a:r>
              <a:rPr lang="es-E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Inclusión de inoculantes</a:t>
            </a:r>
          </a:p>
          <a:p>
            <a:pPr lvl="0">
              <a:buFont typeface="Arial" pitchFamily="34" charset="0"/>
              <a:buChar char="•"/>
            </a:pPr>
            <a:endParaRPr lang="es-ES" sz="3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Arial" pitchFamily="34" charset="0"/>
              <a:buChar char="•"/>
            </a:pPr>
            <a:r>
              <a:rPr lang="es-E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Agitación – Mezclado</a:t>
            </a:r>
          </a:p>
          <a:p>
            <a:pPr lvl="0">
              <a:buFont typeface="Arial" pitchFamily="34" charset="0"/>
              <a:buChar char="•"/>
            </a:pPr>
            <a:endParaRPr lang="es-ES" sz="3200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>
              <a:buFont typeface="Arial" pitchFamily="34" charset="0"/>
              <a:buChar char="•"/>
            </a:pPr>
            <a:r>
              <a:rPr lang="es-ES" sz="3200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Tóxicos e inhibidores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4060447"/>
              </p:ext>
            </p:extLst>
          </p:nvPr>
        </p:nvGraphicFramePr>
        <p:xfrm>
          <a:off x="755576" y="1772816"/>
          <a:ext cx="7632848" cy="38164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4819"/>
                <a:gridCol w="1174284"/>
                <a:gridCol w="1247677"/>
                <a:gridCol w="1321070"/>
                <a:gridCol w="2054998"/>
              </a:tblGrid>
              <a:tr h="954106">
                <a:tc>
                  <a:txBody>
                    <a:bodyPr/>
                    <a:lstStyle/>
                    <a:p>
                      <a:pPr marL="50800" algn="l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Fermentación</a:t>
                      </a:r>
                      <a:endParaRPr lang="es-AR" sz="24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algn="l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Mínimo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52400" algn="l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Óptimo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65100" algn="l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Máximo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63500" algn="l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Tiempo de fermentación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</a:tr>
              <a:tr h="954106">
                <a:tc>
                  <a:txBody>
                    <a:bodyPr/>
                    <a:lstStyle/>
                    <a:p>
                      <a:pPr marL="508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 dirty="0" err="1">
                          <a:effectLst/>
                        </a:rPr>
                        <a:t>Psycrophilica</a:t>
                      </a:r>
                      <a:endParaRPr lang="es-AR" sz="24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4-10 °C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524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15-18°C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651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20-25°C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3429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Sobre 100 días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</a:tr>
              <a:tr h="954106">
                <a:tc>
                  <a:txBody>
                    <a:bodyPr/>
                    <a:lstStyle/>
                    <a:p>
                      <a:pPr marL="508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Mesophilica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15-20 °C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524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25-35°C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651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35-45°C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572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30-60 días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</a:tr>
              <a:tr h="954106">
                <a:tc>
                  <a:txBody>
                    <a:bodyPr/>
                    <a:lstStyle/>
                    <a:p>
                      <a:pPr marL="508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Thermophilica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397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25-45°C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524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50-60°C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1651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>
                          <a:effectLst/>
                        </a:rPr>
                        <a:t>75-80°C</a:t>
                      </a:r>
                      <a:endParaRPr lang="es-AR" sz="240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marL="457200" indent="-1054100">
                        <a:lnSpc>
                          <a:spcPts val="2160"/>
                        </a:lnSpc>
                        <a:spcAft>
                          <a:spcPts val="0"/>
                        </a:spcAft>
                      </a:pPr>
                      <a:r>
                        <a:rPr lang="es-AR" sz="2400" dirty="0">
                          <a:effectLst/>
                        </a:rPr>
                        <a:t>10-15 días</a:t>
                      </a:r>
                      <a:endParaRPr lang="es-AR" sz="2400" dirty="0">
                        <a:effectLst/>
                        <a:latin typeface="Arial"/>
                        <a:ea typeface="Arial"/>
                      </a:endParaRPr>
                    </a:p>
                  </a:txBody>
                  <a:tcPr marL="6350" marR="63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16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8477029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351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576064"/>
          </a:xfrm>
        </p:spPr>
        <p:txBody>
          <a:bodyPr>
            <a:noAutofit/>
          </a:bodyPr>
          <a:lstStyle/>
          <a:p>
            <a:r>
              <a:rPr lang="es-E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Poder calorífico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07504" y="2332037"/>
            <a:ext cx="9036496" cy="3401219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Biogás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(CH</a:t>
            </a:r>
            <a:r>
              <a:rPr lang="en-US" sz="36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(65%) – CO</a:t>
            </a:r>
            <a:r>
              <a:rPr lang="en-US" sz="36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(35%)): 7,0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m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pt-B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Gas</a:t>
            </a: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natural: 10 </a:t>
            </a:r>
            <a:r>
              <a:rPr lang="pt-B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Kwh</a:t>
            </a:r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m</a:t>
            </a:r>
            <a:r>
              <a:rPr lang="pt-BR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Propano: 26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Kwh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m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908720"/>
            <a:ext cx="3240360" cy="64807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Usos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del </a:t>
            </a:r>
            <a:r>
              <a:rPr lang="en-US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biogás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283968" y="476672"/>
            <a:ext cx="34816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Producción de calor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283968" y="1556792"/>
            <a:ext cx="46534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Generación de electricidad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39552" y="2996952"/>
            <a:ext cx="59557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Acondicionamiento del biogás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10" name="9 CuadroTexto"/>
          <p:cNvSpPr txBox="1"/>
          <p:nvPr/>
        </p:nvSpPr>
        <p:spPr>
          <a:xfrm>
            <a:off x="755576" y="4077072"/>
            <a:ext cx="2828018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Eliminación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de: </a:t>
            </a: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</a:t>
            </a:r>
            <a:r>
              <a:rPr lang="es-ES" sz="32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</a:t>
            </a:r>
            <a:r>
              <a:rPr lang="es-ES" sz="32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vapor de H</a:t>
            </a:r>
            <a:r>
              <a:rPr lang="es-ES" sz="32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</a:t>
            </a:r>
            <a:endParaRPr 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11 Conector recto de flecha"/>
          <p:cNvCxnSpPr/>
          <p:nvPr/>
        </p:nvCxnSpPr>
        <p:spPr>
          <a:xfrm flipV="1">
            <a:off x="3563888" y="908720"/>
            <a:ext cx="648072" cy="288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>
            <a:endCxn id="8" idx="1"/>
          </p:cNvCxnSpPr>
          <p:nvPr/>
        </p:nvCxnSpPr>
        <p:spPr>
          <a:xfrm>
            <a:off x="3635896" y="1412776"/>
            <a:ext cx="648072" cy="4364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>
            <a:off x="2123728" y="1628800"/>
            <a:ext cx="0" cy="115212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19 Conector recto de flecha"/>
          <p:cNvCxnSpPr/>
          <p:nvPr/>
        </p:nvCxnSpPr>
        <p:spPr>
          <a:xfrm>
            <a:off x="2195736" y="3645024"/>
            <a:ext cx="0" cy="57606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500694" y="2143116"/>
            <a:ext cx="34644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Líquido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57158" y="3143248"/>
            <a:ext cx="40966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Biofertilizante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411888" y="4500570"/>
            <a:ext cx="37321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Sólido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biosol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7 Conector recto de flecha"/>
          <p:cNvCxnSpPr/>
          <p:nvPr/>
        </p:nvCxnSpPr>
        <p:spPr>
          <a:xfrm flipV="1">
            <a:off x="4357686" y="2571744"/>
            <a:ext cx="1008484" cy="80989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>
            <a:off x="4286248" y="3929066"/>
            <a:ext cx="1008112" cy="96514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143000"/>
          </a:xfrm>
        </p:spPr>
        <p:txBody>
          <a:bodyPr>
            <a:noAutofit/>
          </a:bodyPr>
          <a:lstStyle/>
          <a:p>
            <a:r>
              <a:rPr lang="es-AR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Donde se generan Digestiones Anaeróbicas??</a:t>
            </a:r>
            <a:endParaRPr lang="es-AR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705275"/>
          </a:xfrm>
        </p:spPr>
        <p:txBody>
          <a:bodyPr>
            <a:normAutofit/>
          </a:bodyPr>
          <a:lstStyle/>
          <a:p>
            <a:r>
              <a:rPr lang="es-AR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Piletas </a:t>
            </a:r>
          </a:p>
          <a:p>
            <a:r>
              <a:rPr lang="es-AR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Biodigestores</a:t>
            </a:r>
            <a:endParaRPr lang="es-AR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54123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s-AR" dirty="0" err="1" smtClean="0"/>
              <a:t>Piletones</a:t>
            </a:r>
            <a:endParaRPr lang="es-A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3" t="21842" r="15329" b="24753"/>
          <a:stretch/>
        </p:blipFill>
        <p:spPr bwMode="auto">
          <a:xfrm>
            <a:off x="179512" y="1052736"/>
            <a:ext cx="4248472" cy="288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0" t="20984" r="15295" b="21676"/>
          <a:stretch/>
        </p:blipFill>
        <p:spPr bwMode="auto">
          <a:xfrm>
            <a:off x="3347864" y="3717032"/>
            <a:ext cx="5583412" cy="2878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9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¿Qué es un </a:t>
            </a:r>
            <a:r>
              <a:rPr lang="es-AR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biodigestor</a:t>
            </a:r>
            <a:r>
              <a:rPr lang="es-AR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A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un recipiente o tanque 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A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cerrado herméticamente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s-A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se carga con residuos </a:t>
            </a:r>
            <a:r>
              <a:rPr lang="es-A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orgánicos, para que en </a:t>
            </a:r>
            <a:r>
              <a:rPr lang="es-A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 interior se </a:t>
            </a:r>
            <a:r>
              <a:rPr lang="es-A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produzca una descomposición en forma anaeróbica </a:t>
            </a:r>
            <a:r>
              <a:rPr lang="es-A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materia orgánica para generar </a:t>
            </a:r>
            <a:r>
              <a:rPr lang="es-A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biogás</a:t>
            </a:r>
            <a:endParaRPr lang="es-A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945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Tipos de </a:t>
            </a:r>
            <a:r>
              <a:rPr lang="es-AR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Biodigestores</a:t>
            </a:r>
            <a:endParaRPr lang="es-AR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Biodigestores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flujo discontinuo: El llenado y el vaciado se realizan en forma total y en función del consumo del material</a:t>
            </a:r>
          </a:p>
          <a:p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Biodigestores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flujo continuo: Todo el tiempo se va renovando el material nunca se llegan a vaciar del todo, dentro de estos encontramos:</a:t>
            </a:r>
          </a:p>
          <a:p>
            <a:pPr lvl="1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estructura solida</a:t>
            </a:r>
          </a:p>
          <a:p>
            <a:pPr lvl="1"/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estructura flexible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603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836712"/>
            <a:ext cx="2520280" cy="1143000"/>
          </a:xfrm>
        </p:spPr>
        <p:txBody>
          <a:bodyPr>
            <a:normAutofit/>
          </a:bodyPr>
          <a:lstStyle/>
          <a:p>
            <a:pPr algn="l"/>
            <a:r>
              <a:rPr lang="es-AR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Bioprocesos</a:t>
            </a:r>
            <a:endParaRPr lang="es-AR" sz="36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491880" y="692696"/>
            <a:ext cx="31019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Digestión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aerobia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419872" y="1628800"/>
            <a:ext cx="35155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Digestión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anaerobia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7" name="6 Conector recto de flecha"/>
          <p:cNvCxnSpPr/>
          <p:nvPr/>
        </p:nvCxnSpPr>
        <p:spPr>
          <a:xfrm flipV="1">
            <a:off x="2771800" y="1124744"/>
            <a:ext cx="648072" cy="21602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>
            <a:endCxn id="5" idx="1"/>
          </p:cNvCxnSpPr>
          <p:nvPr/>
        </p:nvCxnSpPr>
        <p:spPr>
          <a:xfrm>
            <a:off x="2771800" y="1628800"/>
            <a:ext cx="648072" cy="2923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7164288" y="1700808"/>
            <a:ext cx="165618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ausencia de oxígeno gaseoso </a:t>
            </a:r>
            <a:endParaRPr lang="en-US" sz="2800" dirty="0" smtClean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8" name="17 Conector recto de flecha"/>
          <p:cNvCxnSpPr/>
          <p:nvPr/>
        </p:nvCxnSpPr>
        <p:spPr>
          <a:xfrm flipV="1">
            <a:off x="6935386" y="1921187"/>
            <a:ext cx="372918" cy="435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>
            <a:off x="3851920" y="3356992"/>
            <a:ext cx="24242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biodigestores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1" name="20 Conector recto de flecha"/>
          <p:cNvCxnSpPr/>
          <p:nvPr/>
        </p:nvCxnSpPr>
        <p:spPr>
          <a:xfrm>
            <a:off x="4716016" y="2348880"/>
            <a:ext cx="0" cy="93610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1 CuadroTexto"/>
          <p:cNvSpPr txBox="1"/>
          <p:nvPr/>
        </p:nvSpPr>
        <p:spPr>
          <a:xfrm>
            <a:off x="2596063" y="4581128"/>
            <a:ext cx="1255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biogás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580112" y="4653136"/>
            <a:ext cx="2496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biofertilizante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7" name="26 Conector recto de flecha"/>
          <p:cNvCxnSpPr/>
          <p:nvPr/>
        </p:nvCxnSpPr>
        <p:spPr>
          <a:xfrm flipH="1">
            <a:off x="3851920" y="3933056"/>
            <a:ext cx="576065" cy="7200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/>
          <p:nvPr/>
        </p:nvCxnSpPr>
        <p:spPr>
          <a:xfrm>
            <a:off x="5256076" y="3941767"/>
            <a:ext cx="648072" cy="71136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1979713" y="5733256"/>
            <a:ext cx="5976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Menores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pérdidas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energía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comparado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 la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digestión</a:t>
            </a:r>
            <a:r>
              <a:rPr lang="en-US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aeróbica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32" name="31 Conector recto de flecha"/>
          <p:cNvCxnSpPr/>
          <p:nvPr/>
        </p:nvCxnSpPr>
        <p:spPr>
          <a:xfrm>
            <a:off x="3210299" y="5157192"/>
            <a:ext cx="0" cy="57606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14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Biodigestor</a:t>
            </a:r>
            <a:r>
              <a:rPr lang="es-AR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flujo discontinuo</a:t>
            </a:r>
            <a:endParaRPr lang="es-AR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97" r="60474"/>
          <a:stretch/>
        </p:blipFill>
        <p:spPr>
          <a:xfrm>
            <a:off x="3419872" y="1772816"/>
            <a:ext cx="2304256" cy="4134519"/>
          </a:xfrm>
        </p:spPr>
      </p:pic>
      <p:cxnSp>
        <p:nvCxnSpPr>
          <p:cNvPr id="6" name="5 Conector recto de flecha"/>
          <p:cNvCxnSpPr/>
          <p:nvPr/>
        </p:nvCxnSpPr>
        <p:spPr>
          <a:xfrm>
            <a:off x="4788024" y="2636912"/>
            <a:ext cx="1512168" cy="288032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6 Conector recto de flecha"/>
          <p:cNvCxnSpPr/>
          <p:nvPr/>
        </p:nvCxnSpPr>
        <p:spPr>
          <a:xfrm flipV="1">
            <a:off x="4940424" y="3077344"/>
            <a:ext cx="1359768" cy="1719808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9 Conector recto de flecha"/>
          <p:cNvCxnSpPr/>
          <p:nvPr/>
        </p:nvCxnSpPr>
        <p:spPr>
          <a:xfrm flipH="1">
            <a:off x="1907704" y="2785120"/>
            <a:ext cx="1800200" cy="4192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14 Conector recto de flecha"/>
          <p:cNvCxnSpPr/>
          <p:nvPr/>
        </p:nvCxnSpPr>
        <p:spPr>
          <a:xfrm flipH="1">
            <a:off x="1907704" y="4509120"/>
            <a:ext cx="1800200" cy="4192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flipH="1">
            <a:off x="2195736" y="3212976"/>
            <a:ext cx="1800200" cy="4192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13 CuadroTexto"/>
          <p:cNvSpPr txBox="1"/>
          <p:nvPr/>
        </p:nvSpPr>
        <p:spPr>
          <a:xfrm>
            <a:off x="6326832" y="2815734"/>
            <a:ext cx="1440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Agitador</a:t>
            </a: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179512" y="2492896"/>
            <a:ext cx="19704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Salida de gas</a:t>
            </a:r>
            <a:endParaRPr lang="es-A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352569" y="2951366"/>
            <a:ext cx="936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Tapa</a:t>
            </a:r>
            <a:endParaRPr lang="es-A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580267" y="4172278"/>
            <a:ext cx="13274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AR" sz="28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Tambor</a:t>
            </a:r>
          </a:p>
        </p:txBody>
      </p:sp>
    </p:spTree>
    <p:extLst>
      <p:ext uri="{BB962C8B-B14F-4D97-AF65-F5344CB8AC3E}">
        <p14:creationId xmlns:p14="http://schemas.microsoft.com/office/powerpoint/2010/main" val="47710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Biodigestor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continuo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Estructura Rígida</a:t>
            </a:r>
          </a:p>
          <a:p>
            <a:endParaRPr lang="es-AR" dirty="0"/>
          </a:p>
        </p:txBody>
      </p:sp>
      <p:pic>
        <p:nvPicPr>
          <p:cNvPr id="5" name="3 Marcador de contenido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66"/>
          <a:stretch/>
        </p:blipFill>
        <p:spPr>
          <a:xfrm>
            <a:off x="1150676" y="1988840"/>
            <a:ext cx="6408712" cy="462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 smtClean="0"/>
              <a:t>Biodigestor</a:t>
            </a:r>
            <a:r>
              <a:rPr lang="es-AR" dirty="0" smtClean="0"/>
              <a:t> continuo</a:t>
            </a:r>
            <a:endParaRPr lang="es-AR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898" y="1600200"/>
            <a:ext cx="710220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48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92538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5868144" y="764704"/>
            <a:ext cx="32758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altura del caño de la </a:t>
            </a:r>
            <a:r>
              <a:rPr lang="es-AR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descarga define </a:t>
            </a:r>
            <a:r>
              <a:rPr lang="es-AR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 nivel del líquido en </a:t>
            </a:r>
            <a:r>
              <a:rPr lang="es-AR" sz="3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cámara </a:t>
            </a:r>
            <a:r>
              <a:rPr lang="es-AR" sz="36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digestión</a:t>
            </a:r>
            <a:r>
              <a:rPr lang="es-AR" sz="3600" i="1" dirty="0"/>
              <a:t>.</a:t>
            </a:r>
            <a:endParaRPr lang="es-AR" sz="3600" dirty="0"/>
          </a:p>
        </p:txBody>
      </p:sp>
    </p:spTree>
    <p:extLst>
      <p:ext uri="{BB962C8B-B14F-4D97-AF65-F5344CB8AC3E}">
        <p14:creationId xmlns:p14="http://schemas.microsoft.com/office/powerpoint/2010/main" val="394927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982" y="836712"/>
            <a:ext cx="3635896" cy="475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91" y="-1"/>
            <a:ext cx="5583569" cy="3558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2" y="3364634"/>
            <a:ext cx="5583568" cy="3549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547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023" y="836712"/>
            <a:ext cx="8354631" cy="5310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4516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7768"/>
            <a:ext cx="7700789" cy="4907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609956" y="5207527"/>
            <a:ext cx="770078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Todas las conexiones entre </a:t>
            </a:r>
            <a:r>
              <a:rPr lang="es-A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 caños </a:t>
            </a:r>
            <a:r>
              <a:rPr lang="es-A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los dispositivos </a:t>
            </a:r>
            <a:r>
              <a:rPr lang="es-A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deben realizarse </a:t>
            </a:r>
            <a:r>
              <a:rPr lang="es-A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unión de </a:t>
            </a:r>
            <a:r>
              <a:rPr lang="es-A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tanque roscada</a:t>
            </a:r>
            <a:r>
              <a:rPr lang="es-AR" sz="2800" i="1" dirty="0"/>
              <a:t>.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153656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7124725" cy="6340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28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18278"/>
            <a:ext cx="9144000" cy="533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Completo</a:t>
            </a:r>
            <a:endParaRPr lang="es-AR" sz="4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417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431925"/>
            <a:ext cx="9134475" cy="42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1553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Composición del biogás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Metano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(CH</a:t>
            </a:r>
            <a:r>
              <a:rPr lang="es-ES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(50 a 70%)</a:t>
            </a:r>
          </a:p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Dióxido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carbono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(CO</a:t>
            </a:r>
            <a:r>
              <a:rPr lang="es-ES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(30 a 50%)</a:t>
            </a:r>
          </a:p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Trazas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hidrógeno (H</a:t>
            </a:r>
            <a:r>
              <a:rPr lang="es-ES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nitrógeno (N</a:t>
            </a:r>
            <a:r>
              <a:rPr lang="es-ES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oxígeno (O</a:t>
            </a:r>
            <a:r>
              <a:rPr lang="es-ES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vapor de agua  y ácido sulfhídrico (H</a:t>
            </a:r>
            <a:r>
              <a:rPr lang="es-ES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S).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75" y="1028700"/>
            <a:ext cx="71818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88939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r>
              <a:rPr lang="es-A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estructura Flexible</a:t>
            </a:r>
            <a:endParaRPr lang="es-A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" t="9601" r="7810" b="12619"/>
          <a:stretch/>
        </p:blipFill>
        <p:spPr bwMode="auto">
          <a:xfrm>
            <a:off x="251520" y="980728"/>
            <a:ext cx="4039472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6886" y="980728"/>
            <a:ext cx="4365594" cy="3274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337703"/>
            <a:ext cx="3681611" cy="2520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325" y="3918570"/>
            <a:ext cx="4371975" cy="291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52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49284"/>
            <a:ext cx="8522004" cy="379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417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800" dirty="0" smtClean="0"/>
              <a:t>Establecimiento La Micaela</a:t>
            </a:r>
            <a:endParaRPr lang="es-AR" sz="4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1700808"/>
            <a:ext cx="9833983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579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Croquis establecimiento</a:t>
            </a:r>
            <a:endParaRPr lang="es-AR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5" y="1340768"/>
            <a:ext cx="8936161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995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96934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591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8856984" cy="590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122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71296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05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8002066" cy="625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774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414640"/>
            <a:ext cx="8143258" cy="6418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931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Etapas del proceso anaeróbico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Hidrólisis</a:t>
            </a:r>
          </a:p>
          <a:p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Acidogénesis</a:t>
            </a:r>
            <a:r>
              <a:rPr lang="es-A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(fermentación)</a:t>
            </a:r>
          </a:p>
          <a:p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Acetogénesis</a:t>
            </a:r>
            <a:endParaRPr lang="es-A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A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Metanogénesis</a:t>
            </a:r>
            <a:endParaRPr lang="es-A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92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9" t="16461" r="10434" b="20005"/>
          <a:stretch/>
        </p:blipFill>
        <p:spPr bwMode="auto">
          <a:xfrm>
            <a:off x="359399" y="908720"/>
            <a:ext cx="863551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25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5" t="13030" r="44284" b="6998"/>
          <a:stretch/>
        </p:blipFill>
        <p:spPr bwMode="auto">
          <a:xfrm>
            <a:off x="2483768" y="246278"/>
            <a:ext cx="3816424" cy="6592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183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</a:t>
            </a:r>
            <a:endParaRPr lang="es-AR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50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5400" dirty="0" smtClean="0"/>
              <a:t/>
            </a:r>
            <a:br>
              <a:rPr lang="en-US" sz="5400" dirty="0" smtClean="0"/>
            </a:br>
            <a:endParaRPr lang="es-AR" sz="5400" i="1" u="sng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3888432"/>
          </a:xfrm>
        </p:spPr>
        <p:txBody>
          <a:bodyPr>
            <a:normAutofit/>
          </a:bodyPr>
          <a:lstStyle/>
          <a:p>
            <a:pPr marL="0" indent="0"/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 de materia prima</a:t>
            </a:r>
          </a:p>
          <a:p>
            <a:pPr marL="0" indent="0"/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Relación C/N de las materias primas</a:t>
            </a:r>
          </a:p>
          <a:p>
            <a:pPr marL="0" indent="0"/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Temperatura</a:t>
            </a:r>
          </a:p>
          <a:p>
            <a:pPr marL="0" indent="0"/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Tiempo de retención</a:t>
            </a:r>
          </a:p>
          <a:p>
            <a:pPr marL="0" indent="0"/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Velocidad de carga orgánica</a:t>
            </a:r>
          </a:p>
          <a:p>
            <a:pPr marL="0" indent="0"/>
            <a:r>
              <a:rPr lang="es-E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Rangos de pH</a:t>
            </a:r>
          </a:p>
          <a:p>
            <a:pPr marL="0" indent="0"/>
            <a:endParaRPr lang="es-AR" dirty="0"/>
          </a:p>
        </p:txBody>
      </p:sp>
      <p:sp>
        <p:nvSpPr>
          <p:cNvPr id="4" name="3 CuadroTexto"/>
          <p:cNvSpPr txBox="1"/>
          <p:nvPr/>
        </p:nvSpPr>
        <p:spPr>
          <a:xfrm>
            <a:off x="1043608" y="548680"/>
            <a:ext cx="71287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Principales factores que afectan la producción de biogás</a:t>
            </a:r>
            <a:endParaRPr 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dirty="0"/>
          </a:p>
        </p:txBody>
      </p:sp>
      <p:sp>
        <p:nvSpPr>
          <p:cNvPr id="5" name="2 Marcador de contenido"/>
          <p:cNvSpPr txBox="1">
            <a:spLocks/>
          </p:cNvSpPr>
          <p:nvPr/>
        </p:nvSpPr>
        <p:spPr>
          <a:xfrm>
            <a:off x="395536" y="1988841"/>
            <a:ext cx="8229600" cy="48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4613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3" y="-65740"/>
            <a:ext cx="6768752" cy="6894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142976" y="1071546"/>
            <a:ext cx="68580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Tipo de materia prima</a:t>
            </a:r>
          </a:p>
          <a:p>
            <a:pPr>
              <a:buFont typeface="Arial" pitchFamily="34" charset="0"/>
              <a:buChar char="•"/>
            </a:pPr>
            <a:endParaRPr lang="es-E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Relación C/N de las materias primas</a:t>
            </a:r>
          </a:p>
          <a:p>
            <a:pPr>
              <a:buFont typeface="Arial" pitchFamily="34" charset="0"/>
              <a:buChar char="•"/>
            </a:pPr>
            <a:endParaRPr lang="es-E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Temperatura</a:t>
            </a:r>
          </a:p>
          <a:p>
            <a:pPr>
              <a:buFont typeface="Arial" pitchFamily="34" charset="0"/>
              <a:buChar char="•"/>
            </a:pPr>
            <a:endParaRPr lang="es-E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Tiempo de retención</a:t>
            </a:r>
          </a:p>
          <a:p>
            <a:pPr>
              <a:buFont typeface="Arial" pitchFamily="34" charset="0"/>
              <a:buChar char="•"/>
            </a:pPr>
            <a:endParaRPr lang="es-E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Velocidad de carga orgánica</a:t>
            </a:r>
          </a:p>
          <a:p>
            <a:pPr>
              <a:buFont typeface="Arial" pitchFamily="34" charset="0"/>
              <a:buChar char="•"/>
            </a:pPr>
            <a:endParaRPr lang="es-E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Rangos de pH</a:t>
            </a:r>
          </a:p>
          <a:p>
            <a:pPr>
              <a:buFont typeface="Arial" pitchFamily="34" charset="0"/>
              <a:buChar char="•"/>
            </a:pPr>
            <a:endParaRPr lang="es-E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571604" y="1142984"/>
            <a:ext cx="4572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Contenido de sólidos</a:t>
            </a:r>
          </a:p>
          <a:p>
            <a:pPr>
              <a:buFont typeface="Arial" pitchFamily="34" charset="0"/>
              <a:buChar char="•"/>
            </a:pPr>
            <a:endParaRPr lang="es-E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Inclusión de inoculantes</a:t>
            </a:r>
          </a:p>
          <a:p>
            <a:pPr>
              <a:buFont typeface="Arial" pitchFamily="34" charset="0"/>
              <a:buChar char="•"/>
            </a:pPr>
            <a:endParaRPr lang="es-E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Agitación – Mezclado</a:t>
            </a:r>
          </a:p>
          <a:p>
            <a:pPr>
              <a:buFont typeface="Arial" pitchFamily="34" charset="0"/>
              <a:buChar char="•"/>
            </a:pPr>
            <a:endParaRPr lang="es-E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es-E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Tóxicos e inhibidores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286000" y="751344"/>
            <a:ext cx="4572000" cy="535531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b="1" dirty="0" smtClean="0">
                <a:latin typeface="HelveticaNeue-Bold"/>
              </a:rPr>
              <a:t>% Sólidos totales</a:t>
            </a:r>
          </a:p>
          <a:p>
            <a:r>
              <a:rPr lang="es-AR" b="1" dirty="0" smtClean="0">
                <a:latin typeface="HelveticaNeue-Bold"/>
              </a:rPr>
              <a:t>Residuos animales</a:t>
            </a:r>
          </a:p>
          <a:p>
            <a:r>
              <a:rPr lang="es-AR" dirty="0" smtClean="0">
                <a:latin typeface="HelveticaNeue"/>
              </a:rPr>
              <a:t>Bovinos 13.4 – 56.2</a:t>
            </a:r>
          </a:p>
          <a:p>
            <a:r>
              <a:rPr lang="es-AR" dirty="0" smtClean="0">
                <a:latin typeface="HelveticaNeue"/>
              </a:rPr>
              <a:t>Porcinos 15.0 – 49.0</a:t>
            </a:r>
          </a:p>
          <a:p>
            <a:r>
              <a:rPr lang="es-AR" dirty="0" smtClean="0">
                <a:latin typeface="HelveticaNeue"/>
              </a:rPr>
              <a:t>Aves 26.0 – 92.0</a:t>
            </a:r>
          </a:p>
          <a:p>
            <a:r>
              <a:rPr lang="es-AR" dirty="0" smtClean="0">
                <a:latin typeface="HelveticaNeue"/>
              </a:rPr>
              <a:t>Caprinos 83.0 – 92.0</a:t>
            </a:r>
          </a:p>
          <a:p>
            <a:r>
              <a:rPr lang="es-AR" dirty="0" smtClean="0">
                <a:latin typeface="HelveticaNeue"/>
              </a:rPr>
              <a:t>Ovejas 32.0 – 45.0</a:t>
            </a:r>
          </a:p>
          <a:p>
            <a:r>
              <a:rPr lang="es-AR" dirty="0" smtClean="0">
                <a:latin typeface="HelveticaNeue"/>
              </a:rPr>
              <a:t>Conejos 34.7 – 90.8</a:t>
            </a:r>
          </a:p>
          <a:p>
            <a:r>
              <a:rPr lang="es-AR" dirty="0" smtClean="0">
                <a:latin typeface="HelveticaNeue"/>
              </a:rPr>
              <a:t>Equinos 19.0 – 42.9</a:t>
            </a:r>
          </a:p>
          <a:p>
            <a:r>
              <a:rPr lang="es-AR" dirty="0" smtClean="0">
                <a:latin typeface="HelveticaNeue"/>
              </a:rPr>
              <a:t>Excretas humanas 17.0</a:t>
            </a:r>
          </a:p>
          <a:p>
            <a:r>
              <a:rPr lang="es-AR" b="1" dirty="0" smtClean="0">
                <a:latin typeface="HelveticaNeue-Bold"/>
              </a:rPr>
              <a:t>Residuos vegetales</a:t>
            </a:r>
          </a:p>
          <a:p>
            <a:r>
              <a:rPr lang="es-AR" dirty="0" smtClean="0">
                <a:latin typeface="HelveticaNeue"/>
              </a:rPr>
              <a:t>Hojas secas 50.0</a:t>
            </a:r>
          </a:p>
          <a:p>
            <a:r>
              <a:rPr lang="es-AR" dirty="0" smtClean="0">
                <a:latin typeface="HelveticaNeue"/>
              </a:rPr>
              <a:t>Rastrojo maíz 77.0</a:t>
            </a:r>
          </a:p>
          <a:p>
            <a:r>
              <a:rPr lang="es-AR" dirty="0" smtClean="0">
                <a:latin typeface="HelveticaNeue"/>
              </a:rPr>
              <a:t>Paja trigo 88.0 – 90.0</a:t>
            </a:r>
          </a:p>
          <a:p>
            <a:r>
              <a:rPr lang="es-AR" dirty="0" smtClean="0">
                <a:latin typeface="HelveticaNeue"/>
              </a:rPr>
              <a:t>Paja arroz 88.8 – 92.6</a:t>
            </a:r>
          </a:p>
          <a:p>
            <a:r>
              <a:rPr lang="es-AR" dirty="0" smtClean="0">
                <a:latin typeface="HelveticaNeue"/>
              </a:rPr>
              <a:t>Leguminosas (paja) 60.0 – 80.0</a:t>
            </a:r>
          </a:p>
          <a:p>
            <a:r>
              <a:rPr lang="es-AR" dirty="0" smtClean="0">
                <a:latin typeface="HelveticaNeue"/>
              </a:rPr>
              <a:t>Tubérculos (hojas) 10.0 – 20.0</a:t>
            </a:r>
          </a:p>
          <a:p>
            <a:r>
              <a:rPr lang="es-AR" dirty="0" smtClean="0">
                <a:latin typeface="HelveticaNeue"/>
              </a:rPr>
              <a:t>Hortalizas (hojas) 10.0 – 15.0</a:t>
            </a:r>
          </a:p>
          <a:p>
            <a:r>
              <a:rPr lang="es-AR" dirty="0" smtClean="0">
                <a:latin typeface="HelveticaNeue"/>
              </a:rPr>
              <a:t>Aserrín 74.0 – 80.0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494</Words>
  <Application>Microsoft Office PowerPoint</Application>
  <PresentationFormat>Presentación en pantalla (4:3)</PresentationFormat>
  <Paragraphs>132</Paragraphs>
  <Slides>42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43" baseType="lpstr">
      <vt:lpstr>Tema de Office</vt:lpstr>
      <vt:lpstr>Biodigestiones Anaeróbicas</vt:lpstr>
      <vt:lpstr>Bioprocesos</vt:lpstr>
      <vt:lpstr>Composición del biogás </vt:lpstr>
      <vt:lpstr>Etapas del proceso anaeróbico</vt:lpstr>
      <vt:lpstr>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Poder calorífico </vt:lpstr>
      <vt:lpstr>Presentación de PowerPoint</vt:lpstr>
      <vt:lpstr>Presentación de PowerPoint</vt:lpstr>
      <vt:lpstr>Donde se generan Digestiones Anaeróbicas??</vt:lpstr>
      <vt:lpstr>Piletones</vt:lpstr>
      <vt:lpstr>¿Qué es un biodigestor?</vt:lpstr>
      <vt:lpstr>Tipos de Biodigestores</vt:lpstr>
      <vt:lpstr>Biodigestor de flujo discontinuo</vt:lpstr>
      <vt:lpstr>Biodigestor continuo</vt:lpstr>
      <vt:lpstr>Biodigestor continuo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Sistema Completo</vt:lpstr>
      <vt:lpstr>Presentación de PowerPoint</vt:lpstr>
      <vt:lpstr>Presentación de PowerPoint</vt:lpstr>
      <vt:lpstr>Presentación de PowerPoint</vt:lpstr>
      <vt:lpstr>Presentación de PowerPoint</vt:lpstr>
      <vt:lpstr>Establecimiento La Micaela</vt:lpstr>
      <vt:lpstr>Croquis establecimiento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Muchas Gracias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Diseños y armado de biodigestores</dc:title>
  <dc:creator>Victor</dc:creator>
  <cp:lastModifiedBy>Victor</cp:lastModifiedBy>
  <cp:revision>49</cp:revision>
  <dcterms:created xsi:type="dcterms:W3CDTF">2015-09-10T12:29:18Z</dcterms:created>
  <dcterms:modified xsi:type="dcterms:W3CDTF">2020-09-21T13:42:12Z</dcterms:modified>
</cp:coreProperties>
</file>