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5"/>
  </p:notesMasterIdLst>
  <p:sldIdLst>
    <p:sldId id="256" r:id="rId2"/>
    <p:sldId id="462" r:id="rId3"/>
    <p:sldId id="464" r:id="rId4"/>
    <p:sldId id="467" r:id="rId5"/>
    <p:sldId id="426" r:id="rId6"/>
    <p:sldId id="425" r:id="rId7"/>
    <p:sldId id="468" r:id="rId8"/>
    <p:sldId id="469" r:id="rId9"/>
    <p:sldId id="470" r:id="rId10"/>
    <p:sldId id="471" r:id="rId11"/>
    <p:sldId id="452" r:id="rId12"/>
    <p:sldId id="472" r:id="rId13"/>
    <p:sldId id="473" r:id="rId14"/>
    <p:sldId id="474" r:id="rId15"/>
    <p:sldId id="475" r:id="rId16"/>
    <p:sldId id="477" r:id="rId17"/>
    <p:sldId id="478" r:id="rId18"/>
    <p:sldId id="380" r:id="rId19"/>
    <p:sldId id="481" r:id="rId20"/>
    <p:sldId id="385" r:id="rId21"/>
    <p:sldId id="389" r:id="rId22"/>
    <p:sldId id="484" r:id="rId23"/>
    <p:sldId id="392" r:id="rId24"/>
    <p:sldId id="485" r:id="rId25"/>
    <p:sldId id="395" r:id="rId26"/>
    <p:sldId id="461" r:id="rId27"/>
    <p:sldId id="486" r:id="rId28"/>
    <p:sldId id="487" r:id="rId29"/>
    <p:sldId id="398" r:id="rId30"/>
    <p:sldId id="488" r:id="rId31"/>
    <p:sldId id="489" r:id="rId32"/>
    <p:sldId id="490" r:id="rId33"/>
    <p:sldId id="491" r:id="rId34"/>
    <p:sldId id="460" r:id="rId35"/>
    <p:sldId id="422" r:id="rId36"/>
    <p:sldId id="410" r:id="rId37"/>
    <p:sldId id="411" r:id="rId38"/>
    <p:sldId id="457" r:id="rId39"/>
    <p:sldId id="458" r:id="rId40"/>
    <p:sldId id="412" r:id="rId41"/>
    <p:sldId id="421" r:id="rId42"/>
    <p:sldId id="423" r:id="rId43"/>
    <p:sldId id="367" r:id="rId44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FFCC99"/>
    <a:srgbClr val="FFFF00"/>
    <a:srgbClr val="CCFFFF"/>
    <a:srgbClr val="0099CC"/>
    <a:srgbClr val="99CC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244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24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C8C4A081-0175-4F3B-BFC1-CC75BFB5BCF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DF8589-1FBA-4BCF-9018-42D52FD8082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C0AC0-A3B8-4917-9315-34B682EBAB9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4E402-159E-4F3F-B62F-DC954F3CE75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529F71-BDBD-4407-A92D-543266B0B87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B9EBC6-6032-402F-9537-A615800147A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4A969-66A8-4E1C-93F2-D15AEFCDCBA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16FFE-FE3D-4CE7-9FA6-56518B98F4E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01899-8E62-4E32-BA31-E49943920F5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E3AA7-0878-4936-B455-4DD488E0DDB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D72A7-BB08-4185-856C-821EB9DB3C0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23894-FFE5-47B7-8599-85AFB94C743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7CCF5-2141-4198-B575-1F1D72247BB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CC00B-7B12-4A73-B261-7614333ADFA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65569A3-760B-411C-8ECF-545E9DC63407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768475" y="21685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187450" y="6021388"/>
            <a:ext cx="6913563" cy="609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s-ES_tradnl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Facultad de Ciencias Agrarias y Forestales (UNLP)</a:t>
            </a:r>
          </a:p>
          <a:p>
            <a:pPr algn="ctr" eaLnBrk="0" hangingPunct="0"/>
            <a:r>
              <a:rPr lang="es-ES_tradnl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Curso de Silvicultura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28596" y="836613"/>
            <a:ext cx="8143932" cy="3416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Silvicultura de plantaciones en diferentes </a:t>
            </a:r>
            <a:r>
              <a:rPr lang="es-ES_tradnl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zonas</a:t>
            </a:r>
          </a:p>
          <a:p>
            <a:pPr algn="ctr" eaLnBrk="0" hangingPunct="0"/>
            <a:r>
              <a:rPr lang="es-ES_tradnl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Región Mesopotámica </a:t>
            </a:r>
            <a:endParaRPr lang="es-ES_tradnl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 flipV="1">
            <a:off x="0" y="5805488"/>
            <a:ext cx="9144000" cy="144462"/>
          </a:xfrm>
          <a:prstGeom prst="rect">
            <a:avLst/>
          </a:prstGeom>
          <a:gradFill rotWithShape="0">
            <a:gsLst>
              <a:gs pos="0">
                <a:srgbClr val="FAFD00">
                  <a:gamma/>
                  <a:shade val="0"/>
                  <a:invGamma/>
                </a:srgbClr>
              </a:gs>
              <a:gs pos="50000">
                <a:srgbClr val="FAFD00"/>
              </a:gs>
              <a:gs pos="100000">
                <a:srgbClr val="FAFD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609748"/>
          </a:xfrm>
        </p:spPr>
        <p:txBody>
          <a:bodyPr/>
          <a:lstStyle/>
          <a:p>
            <a:r>
              <a:rPr lang="es-ES_tradnl" sz="3600" b="1" dirty="0" smtClean="0">
                <a:cs typeface="Times New Roman" pitchFamily="18" charset="0"/>
              </a:rPr>
              <a:t>Características de la Región</a:t>
            </a:r>
            <a:br>
              <a:rPr lang="es-ES_tradnl" sz="3600" b="1" dirty="0" smtClean="0">
                <a:cs typeface="Times New Roman" pitchFamily="18" charset="0"/>
              </a:rPr>
            </a:br>
            <a:r>
              <a:rPr lang="es-ES_tradnl" sz="3600" b="1" dirty="0" smtClean="0">
                <a:cs typeface="Times New Roman" pitchFamily="18" charset="0"/>
              </a:rPr>
              <a:t>NO de Corrientes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400" b="1" dirty="0" smtClean="0">
                <a:cs typeface="Times New Roman" pitchFamily="18" charset="0"/>
              </a:rPr>
              <a:t>-  1100 - 1300 mm de precipitaciones con gradiente NE-SO</a:t>
            </a:r>
          </a:p>
          <a:p>
            <a:endParaRPr lang="es-ES_tradnl" sz="2400" b="1" dirty="0" smtClean="0">
              <a:cs typeface="Times New Roman" pitchFamily="18" charset="0"/>
            </a:endParaRPr>
          </a:p>
          <a:p>
            <a:r>
              <a:rPr lang="es-ES_tradnl" sz="2400" b="1" dirty="0" smtClean="0">
                <a:cs typeface="Times New Roman" pitchFamily="18" charset="0"/>
              </a:rPr>
              <a:t>- predominan </a:t>
            </a:r>
            <a:r>
              <a:rPr lang="es-ES_tradnl" sz="2400" b="1" dirty="0" err="1" smtClean="0">
                <a:cs typeface="Times New Roman" pitchFamily="18" charset="0"/>
              </a:rPr>
              <a:t>entisoles</a:t>
            </a:r>
            <a:r>
              <a:rPr lang="es-ES_tradnl" sz="2400" b="1" dirty="0" smtClean="0">
                <a:cs typeface="Times New Roman" pitchFamily="18" charset="0"/>
              </a:rPr>
              <a:t> de origen aluvial: franco arenosos a franco arcillo limosos, con baja fertilidad química (ej. bajo contenido de P) y deficiencias de drenaje en áreas deprimidas</a:t>
            </a:r>
          </a:p>
          <a:p>
            <a:endParaRPr lang="es-ES" sz="2400" b="1" dirty="0" smtClean="0">
              <a:cs typeface="Times New Roman" pitchFamily="18" charset="0"/>
            </a:endParaRPr>
          </a:p>
          <a:p>
            <a:r>
              <a:rPr lang="es-ES" sz="2400" b="1" dirty="0" smtClean="0">
                <a:cs typeface="Times New Roman" pitchFamily="18" charset="0"/>
              </a:rPr>
              <a:t>-relieve ondulado suave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-19153"/>
            <a:ext cx="6072230" cy="68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cs typeface="Times New Roman" pitchFamily="18" charset="0"/>
              </a:rPr>
              <a:t> </a:t>
            </a:r>
            <a:r>
              <a:rPr lang="es-ES" sz="3600" b="1" dirty="0" smtClean="0">
                <a:cs typeface="Times New Roman" pitchFamily="18" charset="0"/>
              </a:rPr>
              <a:t>Objetivos productivos más comunes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b="1" dirty="0" smtClean="0">
                <a:cs typeface="Times New Roman" pitchFamily="18" charset="0"/>
              </a:rPr>
              <a:t>-madera para </a:t>
            </a:r>
            <a:r>
              <a:rPr lang="es-ES" sz="2400" b="1" dirty="0" err="1" smtClean="0">
                <a:cs typeface="Times New Roman" pitchFamily="18" charset="0"/>
              </a:rPr>
              <a:t>debobinado</a:t>
            </a:r>
            <a:r>
              <a:rPr lang="es-ES" sz="2400" b="1" dirty="0" smtClean="0">
                <a:cs typeface="Times New Roman" pitchFamily="18" charset="0"/>
              </a:rPr>
              <a:t> (tableros compensados), aserrado (madera estructural y </a:t>
            </a:r>
            <a:r>
              <a:rPr lang="es-ES" sz="2400" b="1" dirty="0" err="1" smtClean="0">
                <a:cs typeface="Times New Roman" pitchFamily="18" charset="0"/>
              </a:rPr>
              <a:t>remanufacturas</a:t>
            </a:r>
            <a:r>
              <a:rPr lang="es-ES" sz="2400" b="1" dirty="0" smtClean="0">
                <a:cs typeface="Times New Roman" pitchFamily="18" charset="0"/>
              </a:rPr>
              <a:t>), trituración (pulpa de fibra larga) </a:t>
            </a:r>
          </a:p>
          <a:p>
            <a:endParaRPr lang="es-ES" sz="2400" b="1" dirty="0" smtClean="0">
              <a:cs typeface="Times New Roman" pitchFamily="18" charset="0"/>
            </a:endParaRPr>
          </a:p>
          <a:p>
            <a:r>
              <a:rPr lang="es-ES" sz="2400" b="1" dirty="0" smtClean="0">
                <a:cs typeface="Times New Roman" pitchFamily="18" charset="0"/>
              </a:rPr>
              <a:t>-otros objetivos menos frecuentes: resinación, sistemas </a:t>
            </a:r>
            <a:r>
              <a:rPr lang="es-ES" sz="2400" b="1" dirty="0" err="1" smtClean="0">
                <a:cs typeface="Times New Roman" pitchFamily="18" charset="0"/>
              </a:rPr>
              <a:t>silvopastoriles</a:t>
            </a:r>
            <a:endParaRPr lang="es-ES" sz="2400" b="1" dirty="0" smtClean="0">
              <a:cs typeface="Times New Roman" pitchFamily="18" charset="0"/>
            </a:endParaRPr>
          </a:p>
          <a:p>
            <a:endParaRPr lang="es-ES" sz="2400" b="1" dirty="0" smtClean="0">
              <a:cs typeface="Times New Roman" pitchFamily="18" charset="0"/>
            </a:endParaRPr>
          </a:p>
          <a:p>
            <a:r>
              <a:rPr lang="es-ES" sz="2400" b="1" dirty="0" smtClean="0">
                <a:cs typeface="Times New Roman" pitchFamily="18" charset="0"/>
              </a:rPr>
              <a:t>Sistemas silvícolas: tala rasa con reforestación (monte alto o </a:t>
            </a:r>
            <a:r>
              <a:rPr lang="es-ES" sz="2400" b="1" dirty="0" err="1" smtClean="0">
                <a:cs typeface="Times New Roman" pitchFamily="18" charset="0"/>
              </a:rPr>
              <a:t>fustar</a:t>
            </a:r>
            <a:r>
              <a:rPr lang="es-ES" sz="2400" b="1" dirty="0" smtClean="0">
                <a:cs typeface="Times New Roman" pitchFamily="18" charset="0"/>
              </a:rPr>
              <a:t>)</a:t>
            </a:r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 smtClean="0"/>
              <a:t>Principales características de las especies</a:t>
            </a:r>
            <a:br>
              <a:rPr lang="es-ES" sz="2800" b="1" dirty="0" smtClean="0"/>
            </a:br>
            <a:r>
              <a:rPr lang="es-ES" sz="2800" b="1" i="1" dirty="0" smtClean="0"/>
              <a:t>P. </a:t>
            </a:r>
            <a:r>
              <a:rPr lang="es-ES" sz="2800" b="1" i="1" dirty="0" err="1" smtClean="0"/>
              <a:t>taeda</a:t>
            </a:r>
            <a:r>
              <a:rPr lang="es-ES" sz="2800" b="1" i="1" dirty="0" smtClean="0"/>
              <a:t> </a:t>
            </a:r>
            <a:r>
              <a:rPr lang="es-ES" sz="2800" b="1" dirty="0" smtClean="0"/>
              <a:t>y</a:t>
            </a:r>
            <a:r>
              <a:rPr lang="es-ES" sz="2800" b="1" i="1" dirty="0" smtClean="0"/>
              <a:t> P. </a:t>
            </a:r>
            <a:r>
              <a:rPr lang="es-ES" sz="2800" b="1" i="1" dirty="0" err="1" smtClean="0"/>
              <a:t>elliottii</a:t>
            </a:r>
            <a:r>
              <a:rPr lang="es-ES" sz="2800" b="1" i="1" dirty="0" smtClean="0"/>
              <a:t> 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733816"/>
          </a:xfrm>
        </p:spPr>
        <p:txBody>
          <a:bodyPr/>
          <a:lstStyle/>
          <a:p>
            <a:endParaRPr lang="es-ES" sz="1800" b="1" dirty="0" smtClean="0"/>
          </a:p>
          <a:p>
            <a:r>
              <a:rPr lang="es-ES" sz="1800" b="1" dirty="0" smtClean="0"/>
              <a:t>-especialmente adaptadas a ciertas limitantes edáficas, como: suelos poco profundos, pedregosos, de baja fertilidad o con problemas de drenaje.  </a:t>
            </a:r>
          </a:p>
          <a:p>
            <a:pPr>
              <a:buNone/>
            </a:pPr>
            <a:endParaRPr lang="es-ES" sz="1800" b="1" i="1" dirty="0" smtClean="0"/>
          </a:p>
          <a:p>
            <a:r>
              <a:rPr lang="es-ES" sz="1800" b="1" dirty="0" smtClean="0"/>
              <a:t>-ambas toleran heladas y hasta cierto punto sequías estivales, si bien crecen mejor con más de 900 mm anuales de lluvias.</a:t>
            </a:r>
          </a:p>
          <a:p>
            <a:endParaRPr lang="es-ES" sz="1800" b="1" dirty="0" smtClean="0"/>
          </a:p>
          <a:p>
            <a:r>
              <a:rPr lang="es-ES" sz="1800" b="1" dirty="0" smtClean="0"/>
              <a:t>-formas de crecimiento ligeramente distintas: </a:t>
            </a:r>
            <a:r>
              <a:rPr lang="es-ES" sz="1800" b="1" i="1" dirty="0" smtClean="0"/>
              <a:t>P. </a:t>
            </a:r>
            <a:r>
              <a:rPr lang="es-ES" sz="1800" b="1" i="1" dirty="0" err="1" smtClean="0"/>
              <a:t>elliottii</a:t>
            </a:r>
            <a:r>
              <a:rPr lang="es-ES" sz="1800" b="1" dirty="0" smtClean="0"/>
              <a:t> con copa más densa, mejor desrame natural y más estrecha que </a:t>
            </a:r>
            <a:r>
              <a:rPr lang="es-ES" sz="1800" b="1" i="1" dirty="0" smtClean="0"/>
              <a:t>P. </a:t>
            </a:r>
            <a:r>
              <a:rPr lang="es-ES" sz="1800" b="1" i="1" dirty="0" err="1" smtClean="0"/>
              <a:t>taeda</a:t>
            </a:r>
            <a:r>
              <a:rPr lang="es-ES" sz="1800" b="1" i="1" dirty="0" smtClean="0"/>
              <a:t>.</a:t>
            </a:r>
          </a:p>
          <a:p>
            <a:pPr>
              <a:buNone/>
            </a:pPr>
            <a:endParaRPr lang="es-ES" sz="1800" b="1" dirty="0" smtClean="0"/>
          </a:p>
          <a:p>
            <a:r>
              <a:rPr lang="es-ES" sz="1800" b="1" dirty="0" smtClean="0"/>
              <a:t>-en general tienen tasas de crecimiento y adaptabilidades similares, pero con un mejor comportamiento de </a:t>
            </a:r>
            <a:r>
              <a:rPr lang="es-ES" sz="1800" b="1" i="1" dirty="0" smtClean="0"/>
              <a:t>P. </a:t>
            </a:r>
            <a:r>
              <a:rPr lang="es-ES" sz="1800" b="1" i="1" dirty="0" err="1" smtClean="0"/>
              <a:t>taeda</a:t>
            </a:r>
            <a:r>
              <a:rPr lang="es-ES" sz="1800" b="1" dirty="0" smtClean="0"/>
              <a:t> en los mejores sitios y en rotaciones más largas.</a:t>
            </a:r>
          </a:p>
          <a:p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i="1" dirty="0" err="1" smtClean="0"/>
              <a:t>Pinus</a:t>
            </a:r>
            <a:r>
              <a:rPr lang="es-ES" sz="3200" b="1" i="1" dirty="0" smtClean="0"/>
              <a:t> </a:t>
            </a:r>
            <a:r>
              <a:rPr lang="es-ES" sz="3200" b="1" i="1" dirty="0" err="1" smtClean="0"/>
              <a:t>elliottii</a:t>
            </a:r>
            <a:r>
              <a:rPr lang="es-ES" sz="3200" b="1" i="1" dirty="0" smtClean="0"/>
              <a:t> x P. </a:t>
            </a:r>
            <a:r>
              <a:rPr lang="es-ES" sz="3200" b="1" i="1" dirty="0" err="1" smtClean="0"/>
              <a:t>caribaea</a:t>
            </a:r>
            <a:r>
              <a:rPr lang="es-ES" sz="3200" b="1" i="1" dirty="0" smtClean="0"/>
              <a:t> </a:t>
            </a:r>
            <a:r>
              <a:rPr lang="es-ES" sz="3200" b="1" i="1" dirty="0" err="1" smtClean="0"/>
              <a:t>var</a:t>
            </a:r>
            <a:r>
              <a:rPr lang="es-ES" sz="3200" b="1" i="1" dirty="0" smtClean="0"/>
              <a:t>. </a:t>
            </a:r>
            <a:r>
              <a:rPr lang="es-ES" sz="3200" b="1" i="1" dirty="0" err="1" smtClean="0"/>
              <a:t>hondurensis</a:t>
            </a:r>
            <a:r>
              <a:rPr lang="es-ES" sz="3600" b="1" i="1" dirty="0" smtClean="0"/>
              <a:t/>
            </a:r>
            <a:br>
              <a:rPr lang="es-ES" sz="3600" b="1" i="1" dirty="0" smtClean="0"/>
            </a:b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43536"/>
          </a:xfrm>
        </p:spPr>
        <p:txBody>
          <a:bodyPr/>
          <a:lstStyle/>
          <a:p>
            <a:r>
              <a:rPr lang="es-ES" sz="2400" b="1" dirty="0" smtClean="0"/>
              <a:t>Una de </a:t>
            </a:r>
            <a:r>
              <a:rPr lang="es-ES" sz="2400" b="1" dirty="0" smtClean="0"/>
              <a:t>las </a:t>
            </a:r>
            <a:r>
              <a:rPr lang="es-ES" sz="2400" b="1" dirty="0" smtClean="0"/>
              <a:t>ventajas de este híbrido sobre </a:t>
            </a:r>
            <a:r>
              <a:rPr lang="es-ES" sz="2400" b="1" dirty="0" smtClean="0"/>
              <a:t>los otros pinos </a:t>
            </a:r>
            <a:r>
              <a:rPr lang="es-ES" sz="2400" b="1" dirty="0" smtClean="0"/>
              <a:t>subtropicales, </a:t>
            </a:r>
            <a:r>
              <a:rPr lang="es-ES" sz="2400" b="1" dirty="0" smtClean="0"/>
              <a:t>es su mejor forma de crecimiento en cuanto a la ramificación, emitiendo ramas más cortas, delgadas y en menor cantidad.</a:t>
            </a:r>
          </a:p>
          <a:p>
            <a:pPr>
              <a:buNone/>
            </a:pPr>
            <a:endParaRPr lang="es-ES" sz="2400" b="1" dirty="0" smtClean="0"/>
          </a:p>
          <a:p>
            <a:r>
              <a:rPr lang="es-ES" sz="2400" b="1" dirty="0" smtClean="0"/>
              <a:t>Tiene </a:t>
            </a:r>
            <a:r>
              <a:rPr lang="es-ES" sz="2400" b="1" dirty="0" smtClean="0"/>
              <a:t>menor adaptabilidad que </a:t>
            </a:r>
            <a:r>
              <a:rPr lang="es-ES" sz="2400" b="1" i="1" dirty="0" smtClean="0"/>
              <a:t>P. </a:t>
            </a:r>
            <a:r>
              <a:rPr lang="es-ES" sz="2400" b="1" i="1" dirty="0" err="1" smtClean="0"/>
              <a:t>taeda</a:t>
            </a:r>
            <a:r>
              <a:rPr lang="es-ES" sz="2400" b="1" dirty="0" smtClean="0"/>
              <a:t> y </a:t>
            </a:r>
            <a:r>
              <a:rPr lang="es-ES" sz="2400" b="1" i="1" dirty="0" smtClean="0"/>
              <a:t>P. </a:t>
            </a:r>
            <a:r>
              <a:rPr lang="es-ES" sz="2400" b="1" i="1" dirty="0" err="1" smtClean="0"/>
              <a:t>elliottii</a:t>
            </a:r>
            <a:r>
              <a:rPr lang="es-ES" sz="2400" b="1" i="1" dirty="0" smtClean="0"/>
              <a:t> </a:t>
            </a:r>
            <a:r>
              <a:rPr lang="es-ES" sz="2400" b="1" dirty="0" smtClean="0"/>
              <a:t>;  requiere sitios húmedos, suelos profundos y libres de heladas en donde supera en crecimiento a estos últimos.</a:t>
            </a:r>
          </a:p>
          <a:p>
            <a:pPr>
              <a:buNone/>
            </a:pPr>
            <a:endParaRPr lang="es-ES" sz="2400" b="1" dirty="0" smtClean="0"/>
          </a:p>
          <a:p>
            <a:r>
              <a:rPr lang="es-ES" sz="2400" b="1" dirty="0" smtClean="0"/>
              <a:t>Madera de muy buena aptitud para producción de pulpa de fibra larga.</a:t>
            </a:r>
          </a:p>
          <a:p>
            <a:pPr>
              <a:buNone/>
            </a:pPr>
            <a:endParaRPr lang="es-ES" sz="2400" b="1" dirty="0" smtClean="0"/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cs typeface="Times New Roman" pitchFamily="18" charset="0"/>
              </a:rPr>
              <a:t>Factores de producción: </a:t>
            </a:r>
            <a:br>
              <a:rPr lang="es-ES" sz="3200" b="1" dirty="0" smtClean="0">
                <a:cs typeface="Times New Roman" pitchFamily="18" charset="0"/>
              </a:rPr>
            </a:br>
            <a:r>
              <a:rPr lang="es-ES" sz="3200" b="1" dirty="0" smtClean="0">
                <a:cs typeface="Times New Roman" pitchFamily="18" charset="0"/>
              </a:rPr>
              <a:t>Calidad de sitio</a:t>
            </a:r>
            <a:r>
              <a:rPr lang="es-ES" b="1" dirty="0" smtClean="0">
                <a:cs typeface="Times New Roman" pitchFamily="18" charset="0"/>
              </a:rPr>
              <a:t/>
            </a:r>
            <a:br>
              <a:rPr lang="es-ES" b="1" dirty="0" smtClean="0">
                <a:cs typeface="Times New Roman" pitchFamily="18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86346"/>
          </a:xfrm>
        </p:spPr>
        <p:txBody>
          <a:bodyPr/>
          <a:lstStyle/>
          <a:p>
            <a:r>
              <a:rPr lang="es-ES" sz="2000" b="1" dirty="0" smtClean="0">
                <a:cs typeface="Times New Roman" pitchFamily="18" charset="0"/>
              </a:rPr>
              <a:t>Limitantes edáficas determinadas por:</a:t>
            </a:r>
          </a:p>
          <a:p>
            <a:endParaRPr lang="es-ES" sz="2000" b="1" dirty="0" smtClean="0">
              <a:cs typeface="Times New Roman" pitchFamily="18" charset="0"/>
            </a:endParaRPr>
          </a:p>
          <a:p>
            <a:r>
              <a:rPr lang="es-ES" sz="2000" b="1" dirty="0" smtClean="0">
                <a:cs typeface="Times New Roman" pitchFamily="18" charset="0"/>
              </a:rPr>
              <a:t>-reducción de la profundidad efectiva de </a:t>
            </a:r>
            <a:r>
              <a:rPr lang="es-ES" sz="2000" b="1" dirty="0" smtClean="0">
                <a:cs typeface="Times New Roman" pitchFamily="18" charset="0"/>
              </a:rPr>
              <a:t>enraizamiento por </a:t>
            </a:r>
            <a:r>
              <a:rPr lang="es-ES" sz="2000" b="1" dirty="0" smtClean="0">
                <a:cs typeface="Times New Roman" pitchFamily="18" charset="0"/>
              </a:rPr>
              <a:t>cercanía o afloramientos rocosos</a:t>
            </a:r>
            <a:r>
              <a:rPr lang="es-ES" sz="2000" b="1" dirty="0" smtClean="0"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s-ES" sz="2000" b="1" dirty="0" smtClean="0">
              <a:cs typeface="Times New Roman" pitchFamily="18" charset="0"/>
            </a:endParaRPr>
          </a:p>
          <a:p>
            <a:r>
              <a:rPr lang="es-ES" sz="2000" b="1" dirty="0" smtClean="0">
                <a:cs typeface="Times New Roman" pitchFamily="18" charset="0"/>
              </a:rPr>
              <a:t>-por drenaje (excesivamente drenados, drenaje impedido - </a:t>
            </a:r>
            <a:r>
              <a:rPr lang="es-ES" sz="2000" b="1" dirty="0" err="1" smtClean="0">
                <a:cs typeface="Times New Roman" pitchFamily="18" charset="0"/>
              </a:rPr>
              <a:t>hidromórficos</a:t>
            </a:r>
            <a:r>
              <a:rPr lang="es-ES" sz="2000" b="1" dirty="0" smtClean="0">
                <a:cs typeface="Times New Roman" pitchFamily="18" charset="0"/>
              </a:rPr>
              <a:t>).</a:t>
            </a:r>
          </a:p>
          <a:p>
            <a:endParaRPr lang="es-ES" sz="2000" b="1" dirty="0" smtClean="0">
              <a:cs typeface="Times New Roman" pitchFamily="18" charset="0"/>
            </a:endParaRPr>
          </a:p>
          <a:p>
            <a:r>
              <a:rPr lang="es-ES" sz="2000" b="1" dirty="0" smtClean="0">
                <a:cs typeface="Times New Roman" pitchFamily="18" charset="0"/>
              </a:rPr>
              <a:t>Ej. Índices de sitio para </a:t>
            </a:r>
            <a:r>
              <a:rPr lang="es-ES" sz="2000" b="1" i="1" dirty="0" smtClean="0">
                <a:cs typeface="Times New Roman" pitchFamily="18" charset="0"/>
              </a:rPr>
              <a:t>P. </a:t>
            </a:r>
            <a:r>
              <a:rPr lang="es-ES" sz="2000" b="1" i="1" dirty="0" err="1" smtClean="0">
                <a:cs typeface="Times New Roman" pitchFamily="18" charset="0"/>
              </a:rPr>
              <a:t>elliottii</a:t>
            </a:r>
            <a:r>
              <a:rPr lang="es-ES" sz="2000" b="1" dirty="0" smtClean="0">
                <a:cs typeface="Times New Roman" pitchFamily="18" charset="0"/>
              </a:rPr>
              <a:t> (edad de referencia 15 años) en Misiones:</a:t>
            </a:r>
          </a:p>
          <a:p>
            <a:endParaRPr lang="es-ES" sz="2000" b="1" dirty="0" smtClean="0">
              <a:cs typeface="Times New Roman" pitchFamily="18" charset="0"/>
            </a:endParaRPr>
          </a:p>
          <a:p>
            <a:r>
              <a:rPr lang="es-ES" sz="2000" b="1" dirty="0" smtClean="0">
                <a:cs typeface="Times New Roman" pitchFamily="18" charset="0"/>
              </a:rPr>
              <a:t>17 m: suelos pedregosos superficiales (clase de sitio V)</a:t>
            </a:r>
          </a:p>
          <a:p>
            <a:r>
              <a:rPr lang="es-ES" sz="2000" b="1" dirty="0" smtClean="0">
                <a:cs typeface="Times New Roman" pitchFamily="18" charset="0"/>
              </a:rPr>
              <a:t>25 m: suelos rojos profundos, bien drenados (clase de sitio I)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 smtClean="0"/>
              <a:t>Preparación del sitio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662510"/>
          </a:xfrm>
        </p:spPr>
        <p:txBody>
          <a:bodyPr/>
          <a:lstStyle/>
          <a:p>
            <a:r>
              <a:rPr lang="es-ES" sz="2000" b="1" dirty="0" smtClean="0">
                <a:cs typeface="Times New Roman" pitchFamily="18" charset="0"/>
              </a:rPr>
              <a:t>-mecanizada</a:t>
            </a:r>
          </a:p>
          <a:p>
            <a:pPr>
              <a:buNone/>
            </a:pPr>
            <a:endParaRPr lang="es-ES" sz="2000" b="1" dirty="0" smtClean="0">
              <a:cs typeface="Times New Roman" pitchFamily="18" charset="0"/>
            </a:endParaRPr>
          </a:p>
          <a:p>
            <a:r>
              <a:rPr lang="es-ES" sz="2000" b="1" dirty="0" smtClean="0">
                <a:cs typeface="Times New Roman" pitchFamily="18" charset="0"/>
              </a:rPr>
              <a:t>-en Misiones, se recomienda la dispersión de residuos de cosecha en el sitio y su fragmentación con rolos de cuchillas y pasadas de rastra (sitios con una o más rotaciones forestales).</a:t>
            </a:r>
          </a:p>
          <a:p>
            <a:endParaRPr lang="es-ES" sz="2000" b="1" dirty="0" smtClean="0">
              <a:cs typeface="Times New Roman" pitchFamily="18" charset="0"/>
            </a:endParaRPr>
          </a:p>
          <a:p>
            <a:r>
              <a:rPr lang="es-ES" sz="2000" b="1" dirty="0" smtClean="0">
                <a:cs typeface="Times New Roman" pitchFamily="18" charset="0"/>
              </a:rPr>
              <a:t>-en Corrientes la preparación del sitio es en general en bandas (pastizales sin rotaciones forestales anteriores).</a:t>
            </a:r>
          </a:p>
          <a:p>
            <a:r>
              <a:rPr lang="es-ES" sz="2000" b="1" dirty="0" smtClean="0">
                <a:cs typeface="Times New Roman" pitchFamily="18" charset="0"/>
              </a:rPr>
              <a:t>-herbicidas totales.</a:t>
            </a:r>
          </a:p>
          <a:p>
            <a:r>
              <a:rPr lang="es-ES" sz="2000" b="1" dirty="0" smtClean="0">
                <a:cs typeface="Times New Roman" pitchFamily="18" charset="0"/>
              </a:rPr>
              <a:t>subsolado (opcional) y dos pasadas de disco.</a:t>
            </a:r>
          </a:p>
          <a:p>
            <a:r>
              <a:rPr lang="es-ES" sz="2000" b="1" dirty="0" smtClean="0">
                <a:cs typeface="Times New Roman" pitchFamily="18" charset="0"/>
              </a:rPr>
              <a:t>en bajos con problemas de drenaje se utiliza un subsolado y la construcción de camellones; luego dos pasadas de disco. </a:t>
            </a:r>
          </a:p>
          <a:p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 smtClean="0"/>
              <a:t>Preparación del sitio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48130"/>
          </a:xfrm>
        </p:spPr>
        <p:txBody>
          <a:bodyPr/>
          <a:lstStyle/>
          <a:p>
            <a:r>
              <a:rPr lang="es-ES" sz="2400" b="1" dirty="0" smtClean="0">
                <a:cs typeface="Times New Roman" pitchFamily="18" charset="0"/>
              </a:rPr>
              <a:t>-en Corrientes para Eucalipto, es frecuente la fertilización de arranque con N y P (superfosfato triple y urea o fosfato </a:t>
            </a:r>
            <a:r>
              <a:rPr lang="es-ES" sz="2400" b="1" dirty="0" err="1" smtClean="0">
                <a:cs typeface="Times New Roman" pitchFamily="18" charset="0"/>
              </a:rPr>
              <a:t>diamónico</a:t>
            </a:r>
            <a:r>
              <a:rPr lang="es-ES" sz="2400" b="1" dirty="0" smtClean="0">
                <a:cs typeface="Times New Roman" pitchFamily="18" charset="0"/>
              </a:rPr>
              <a:t>).</a:t>
            </a:r>
            <a:r>
              <a:rPr lang="es-ES" sz="2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s-ES" sz="2400" b="1" dirty="0" smtClean="0">
                <a:cs typeface="Times New Roman" pitchFamily="18" charset="0"/>
              </a:rPr>
              <a:t>En algunos casos se incorporan al camellón 200 k por ha de superfosfato triple.</a:t>
            </a:r>
          </a:p>
          <a:p>
            <a:endParaRPr lang="es-ES" sz="2400" b="1" dirty="0" smtClean="0">
              <a:cs typeface="Times New Roman" pitchFamily="18" charset="0"/>
            </a:endParaRPr>
          </a:p>
          <a:p>
            <a:r>
              <a:rPr lang="es-ES" sz="2400" b="1" dirty="0" smtClean="0">
                <a:cs typeface="Times New Roman" pitchFamily="18" charset="0"/>
              </a:rPr>
              <a:t>-el control de hormigas cortadoras se efectúa desde la preparación del sitio y hasta los tres años post plantación.</a:t>
            </a:r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464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0067" name="Text Box 3"/>
          <p:cNvSpPr txBox="1">
            <a:spLocks noChangeArrowheads="1"/>
          </p:cNvSpPr>
          <p:nvPr/>
        </p:nvSpPr>
        <p:spPr bwMode="auto">
          <a:xfrm>
            <a:off x="153988" y="-42863"/>
            <a:ext cx="6932612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400" b="1"/>
              <a:t>Preparación del sitio en bandas (Corrientes)</a:t>
            </a:r>
          </a:p>
        </p:txBody>
      </p:sp>
      <p:pic>
        <p:nvPicPr>
          <p:cNvPr id="600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978275"/>
            <a:ext cx="44958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00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0"/>
            <a:ext cx="373380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0070" name="Text Box 6"/>
          <p:cNvSpPr txBox="1">
            <a:spLocks noChangeArrowheads="1"/>
          </p:cNvSpPr>
          <p:nvPr/>
        </p:nvSpPr>
        <p:spPr bwMode="auto">
          <a:xfrm>
            <a:off x="228600" y="4038600"/>
            <a:ext cx="407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400" b="1"/>
              <a:t>Dimensiones de camellón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/>
          <a:lstStyle/>
          <a:p>
            <a:r>
              <a:rPr lang="es-ES" b="1" dirty="0" smtClean="0">
                <a:cs typeface="Times New Roman" pitchFamily="18" charset="0"/>
              </a:rPr>
              <a:t/>
            </a:r>
            <a:br>
              <a:rPr lang="es-ES" b="1" dirty="0" smtClean="0">
                <a:cs typeface="Times New Roman" pitchFamily="18" charset="0"/>
              </a:rPr>
            </a:br>
            <a:r>
              <a:rPr lang="es-ES" sz="3600" b="1" dirty="0" smtClean="0">
                <a:cs typeface="Times New Roman" pitchFamily="18" charset="0"/>
              </a:rPr>
              <a:t>Plantación de pino</a:t>
            </a:r>
            <a:br>
              <a:rPr lang="es-ES" sz="3600" b="1" dirty="0" smtClean="0">
                <a:cs typeface="Times New Roman" pitchFamily="18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072098"/>
          </a:xfrm>
        </p:spPr>
        <p:txBody>
          <a:bodyPr/>
          <a:lstStyle/>
          <a:p>
            <a:r>
              <a:rPr lang="es-ES" sz="1800" b="1" dirty="0" smtClean="0">
                <a:cs typeface="Times New Roman" pitchFamily="18" charset="0"/>
              </a:rPr>
              <a:t>-generalmente en julio - agosto</a:t>
            </a:r>
          </a:p>
          <a:p>
            <a:r>
              <a:rPr lang="es-ES" sz="1800" b="1" dirty="0" smtClean="0">
                <a:cs typeface="Times New Roman" pitchFamily="18" charset="0"/>
              </a:rPr>
              <a:t>-manual o mecanizada</a:t>
            </a:r>
          </a:p>
          <a:p>
            <a:r>
              <a:rPr lang="es-ES" sz="1800" b="1" dirty="0" smtClean="0">
                <a:cs typeface="Times New Roman" pitchFamily="18" charset="0"/>
              </a:rPr>
              <a:t>-con plantas a raíz desnuda, en </a:t>
            </a:r>
            <a:r>
              <a:rPr lang="es-ES" sz="1800" b="1" dirty="0" err="1" smtClean="0">
                <a:cs typeface="Times New Roman" pitchFamily="18" charset="0"/>
              </a:rPr>
              <a:t>tubetes</a:t>
            </a:r>
            <a:r>
              <a:rPr lang="es-ES" sz="1800" b="1" dirty="0" smtClean="0">
                <a:cs typeface="Times New Roman" pitchFamily="18" charset="0"/>
              </a:rPr>
              <a:t> o en macetas (bolsas de polietileno)</a:t>
            </a:r>
          </a:p>
          <a:p>
            <a:endParaRPr lang="es-ES" sz="2000" b="1" dirty="0" smtClean="0">
              <a:cs typeface="Times New Roman" pitchFamily="18" charset="0"/>
            </a:endParaRPr>
          </a:p>
          <a:p>
            <a:r>
              <a:rPr lang="es-ES" sz="2000" b="1" dirty="0" smtClean="0">
                <a:cs typeface="Times New Roman" pitchFamily="18" charset="0"/>
              </a:rPr>
              <a:t>Densidades:</a:t>
            </a:r>
          </a:p>
          <a:p>
            <a:endParaRPr lang="es-ES" sz="2000" b="1" dirty="0" smtClean="0">
              <a:cs typeface="Times New Roman" pitchFamily="18" charset="0"/>
            </a:endParaRPr>
          </a:p>
          <a:p>
            <a:r>
              <a:rPr lang="es-ES" sz="1800" b="1" dirty="0" smtClean="0">
                <a:cs typeface="Times New Roman" pitchFamily="18" charset="0"/>
              </a:rPr>
              <a:t>-Misiones:</a:t>
            </a:r>
          </a:p>
          <a:p>
            <a:r>
              <a:rPr lang="es-ES" sz="1800" b="1" dirty="0" smtClean="0">
                <a:cs typeface="Times New Roman" pitchFamily="18" charset="0"/>
              </a:rPr>
              <a:t>entre 1100 y 1660 plantas por ha; menos frecuentes hasta 2200 plantas por hectárea.</a:t>
            </a:r>
          </a:p>
          <a:p>
            <a:endParaRPr lang="es-ES" sz="1800" b="1" dirty="0" smtClean="0">
              <a:cs typeface="Times New Roman" pitchFamily="18" charset="0"/>
            </a:endParaRPr>
          </a:p>
          <a:p>
            <a:r>
              <a:rPr lang="es-ES" sz="1800" b="1" dirty="0" smtClean="0">
                <a:cs typeface="Times New Roman" pitchFamily="18" charset="0"/>
              </a:rPr>
              <a:t>-Corrientes</a:t>
            </a:r>
          </a:p>
          <a:p>
            <a:r>
              <a:rPr lang="es-ES" sz="1800" b="1" dirty="0" smtClean="0">
                <a:cs typeface="Times New Roman" pitchFamily="18" charset="0"/>
              </a:rPr>
              <a:t>1100, 1250, 1428 y 1667 plantas por ha (ej. 1,75 x 4 m)</a:t>
            </a:r>
          </a:p>
          <a:p>
            <a:r>
              <a:rPr lang="es-ES" sz="1800" b="1" dirty="0" smtClean="0">
                <a:cs typeface="Times New Roman" pitchFamily="18" charset="0"/>
              </a:rPr>
              <a:t>algunos SSP con 500 plantas por ha</a:t>
            </a:r>
          </a:p>
          <a:p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 smtClean="0"/>
              <a:t>Superficies de bosques cultivados en la región </a:t>
            </a:r>
            <a:r>
              <a:rPr lang="es-AR" sz="3600" dirty="0" smtClean="0"/>
              <a:t>Mesopotámica </a:t>
            </a:r>
            <a:r>
              <a:rPr lang="es-AR" sz="3200" dirty="0" smtClean="0"/>
              <a:t>(80% de </a:t>
            </a:r>
            <a:r>
              <a:rPr lang="es-AR" sz="3200" dirty="0" smtClean="0"/>
              <a:t>las forestaciones en la </a:t>
            </a:r>
            <a:r>
              <a:rPr lang="es-AR" sz="3200" dirty="0" smtClean="0"/>
              <a:t>Argentina)</a:t>
            </a:r>
            <a:endParaRPr lang="es-ES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85719" y="2214554"/>
          <a:ext cx="8658229" cy="426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5"/>
                <a:gridCol w="1214446"/>
                <a:gridCol w="714380"/>
                <a:gridCol w="1500198"/>
                <a:gridCol w="928694"/>
                <a:gridCol w="1143008"/>
                <a:gridCol w="857256"/>
                <a:gridCol w="1014362"/>
              </a:tblGrid>
              <a:tr h="676870">
                <a:tc>
                  <a:txBody>
                    <a:bodyPr/>
                    <a:lstStyle/>
                    <a:p>
                      <a:r>
                        <a:rPr lang="es-AR" dirty="0" smtClean="0"/>
                        <a:t>Especie/provincia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Misiones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(%)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Corrientes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(%)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Entre Ríos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(%)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Total</a:t>
                      </a:r>
                      <a:endParaRPr lang="es-ES" dirty="0"/>
                    </a:p>
                  </a:txBody>
                  <a:tcPr/>
                </a:tc>
              </a:tr>
              <a:tr h="676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err="1" smtClean="0"/>
                        <a:t>Pinus</a:t>
                      </a:r>
                      <a:r>
                        <a:rPr lang="es-AR" dirty="0" smtClean="0"/>
                        <a:t> </a:t>
                      </a:r>
                      <a:r>
                        <a:rPr lang="es-AR" dirty="0" err="1" smtClean="0"/>
                        <a:t>sp.</a:t>
                      </a:r>
                      <a:endParaRPr lang="es-ES" dirty="0" smtClean="0"/>
                    </a:p>
                    <a:p>
                      <a:pPr algn="l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302383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50,6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282940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47,4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12196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2,0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597519</a:t>
                      </a:r>
                      <a:endParaRPr lang="es-ES" dirty="0"/>
                    </a:p>
                  </a:txBody>
                  <a:tcPr/>
                </a:tc>
              </a:tr>
              <a:tr h="392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err="1" smtClean="0"/>
                        <a:t>Eucalyptus</a:t>
                      </a:r>
                      <a:r>
                        <a:rPr lang="es-AR" dirty="0" smtClean="0"/>
                        <a:t> </a:t>
                      </a:r>
                      <a:r>
                        <a:rPr lang="es-AR" dirty="0" err="1" smtClean="0"/>
                        <a:t>sp.</a:t>
                      </a:r>
                      <a:endParaRPr lang="es-ES" dirty="0" smtClean="0"/>
                    </a:p>
                    <a:p>
                      <a:pPr algn="l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25157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10,4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132956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54,9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83887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34,7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242000</a:t>
                      </a:r>
                      <a:endParaRPr lang="es-ES" dirty="0"/>
                    </a:p>
                  </a:txBody>
                  <a:tcPr/>
                </a:tc>
              </a:tr>
              <a:tr h="392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Araucaria</a:t>
                      </a:r>
                      <a:endParaRPr lang="es-ES" dirty="0" smtClean="0"/>
                    </a:p>
                    <a:p>
                      <a:pPr algn="l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16310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……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……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…….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……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16310</a:t>
                      </a:r>
                      <a:endParaRPr lang="es-ES" dirty="0"/>
                    </a:p>
                  </a:txBody>
                  <a:tcPr/>
                </a:tc>
              </a:tr>
              <a:tr h="676870">
                <a:tc>
                  <a:txBody>
                    <a:bodyPr/>
                    <a:lstStyle/>
                    <a:p>
                      <a:pPr algn="l"/>
                      <a:r>
                        <a:rPr lang="es-AR" dirty="0" smtClean="0"/>
                        <a:t>Otras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20000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82,1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939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3,9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3419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14,0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24358</a:t>
                      </a:r>
                      <a:endParaRPr lang="es-ES" dirty="0"/>
                    </a:p>
                  </a:txBody>
                  <a:tcPr/>
                </a:tc>
              </a:tr>
              <a:tr h="676870">
                <a:tc>
                  <a:txBody>
                    <a:bodyPr/>
                    <a:lstStyle/>
                    <a:p>
                      <a:pPr algn="l"/>
                      <a:r>
                        <a:rPr lang="es-AR" dirty="0" smtClean="0"/>
                        <a:t>Total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363850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41,3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416835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47,4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99502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11,3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880187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1784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5187" name="Picture 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5334000" cy="4000500"/>
          </a:xfrm>
          <a:prstGeom prst="rect">
            <a:avLst/>
          </a:prstGeom>
          <a:noFill/>
        </p:spPr>
      </p:pic>
      <p:sp>
        <p:nvSpPr>
          <p:cNvPr id="605188" name="Rectangle 4"/>
          <p:cNvSpPr>
            <a:spLocks noChangeArrowheads="1"/>
          </p:cNvSpPr>
          <p:nvPr/>
        </p:nvSpPr>
        <p:spPr bwMode="auto">
          <a:xfrm>
            <a:off x="255588" y="260350"/>
            <a:ext cx="53832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>
                <a:cs typeface="Times New Roman" pitchFamily="18" charset="0"/>
              </a:rPr>
              <a:t>Plantación:</a:t>
            </a:r>
          </a:p>
          <a:p>
            <a:r>
              <a:rPr lang="es-ES" sz="2400" b="1">
                <a:cs typeface="Times New Roman" pitchFamily="18" charset="0"/>
              </a:rPr>
              <a:t>-manual (ej. pala neozelandesa)</a:t>
            </a:r>
          </a:p>
          <a:p>
            <a:r>
              <a:rPr lang="es-ES" sz="2400" b="1">
                <a:cs typeface="Times New Roman" pitchFamily="18" charset="0"/>
              </a:rPr>
              <a:t>-mecanizada (ej. fertilplantadora)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5867400" cy="4400550"/>
          </a:xfrm>
          <a:prstGeom prst="rect">
            <a:avLst/>
          </a:prstGeom>
          <a:noFill/>
        </p:spPr>
      </p:pic>
      <p:sp>
        <p:nvSpPr>
          <p:cNvPr id="609283" name="Text Box 3"/>
          <p:cNvSpPr txBox="1">
            <a:spLocks noChangeArrowheads="1"/>
          </p:cNvSpPr>
          <p:nvPr/>
        </p:nvSpPr>
        <p:spPr bwMode="auto">
          <a:xfrm>
            <a:off x="-38100" y="285750"/>
            <a:ext cx="9258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200" b="1"/>
              <a:t>Aplicación de herbicidas con "cajón" en las bandas de plantación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47736"/>
          </a:xfrm>
        </p:spPr>
        <p:txBody>
          <a:bodyPr/>
          <a:lstStyle/>
          <a:p>
            <a:r>
              <a:rPr lang="es-ES" sz="4000" b="1" dirty="0" smtClean="0">
                <a:cs typeface="Times New Roman" pitchFamily="18" charset="0"/>
              </a:rPr>
              <a:t>Tratamientos intermedios</a:t>
            </a:r>
            <a:br>
              <a:rPr lang="es-ES" sz="4000" b="1" dirty="0" smtClean="0">
                <a:cs typeface="Times New Roman" pitchFamily="18" charset="0"/>
              </a:rPr>
            </a:b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3050"/>
            <a:ext cx="8507288" cy="5000660"/>
          </a:xfrm>
        </p:spPr>
        <p:txBody>
          <a:bodyPr/>
          <a:lstStyle/>
          <a:p>
            <a:r>
              <a:rPr lang="es-ES" sz="2800" dirty="0" smtClean="0">
                <a:cs typeface="Times New Roman" pitchFamily="18" charset="0"/>
              </a:rPr>
              <a:t>- Podas: </a:t>
            </a:r>
          </a:p>
          <a:p>
            <a:endParaRPr lang="es-ES" sz="2800" dirty="0" smtClean="0">
              <a:cs typeface="Times New Roman" pitchFamily="18" charset="0"/>
            </a:endParaRPr>
          </a:p>
          <a:p>
            <a:r>
              <a:rPr lang="es-ES" sz="2800" dirty="0" smtClean="0">
                <a:cs typeface="Times New Roman" pitchFamily="18" charset="0"/>
              </a:rPr>
              <a:t>-</a:t>
            </a:r>
            <a:r>
              <a:rPr lang="es-ES" sz="2800" dirty="0" smtClean="0">
                <a:cs typeface="Times New Roman" pitchFamily="18" charset="0"/>
              </a:rPr>
              <a:t>generalmente se efectúan en </a:t>
            </a:r>
            <a:r>
              <a:rPr lang="es-ES" sz="2800" dirty="0" smtClean="0">
                <a:cs typeface="Times New Roman" pitchFamily="18" charset="0"/>
              </a:rPr>
              <a:t>combinación </a:t>
            </a:r>
            <a:r>
              <a:rPr lang="es-ES" sz="2800" dirty="0" smtClean="0">
                <a:cs typeface="Times New Roman" pitchFamily="18" charset="0"/>
              </a:rPr>
              <a:t>con </a:t>
            </a:r>
            <a:r>
              <a:rPr lang="es-ES" sz="2800" dirty="0" err="1" smtClean="0">
                <a:cs typeface="Times New Roman" pitchFamily="18" charset="0"/>
              </a:rPr>
              <a:t>raleos</a:t>
            </a:r>
            <a:endParaRPr lang="es-ES" sz="2800" dirty="0" smtClean="0">
              <a:cs typeface="Times New Roman" pitchFamily="18" charset="0"/>
            </a:endParaRPr>
          </a:p>
          <a:p>
            <a:endParaRPr lang="es-ES" sz="2800" b="1" dirty="0" smtClean="0">
              <a:cs typeface="Times New Roman" pitchFamily="18" charset="0"/>
            </a:endParaRPr>
          </a:p>
          <a:p>
            <a:r>
              <a:rPr lang="es-ES" sz="2800" dirty="0" smtClean="0">
                <a:cs typeface="Times New Roman" pitchFamily="18" charset="0"/>
              </a:rPr>
              <a:t>-se alcanzan alturas de poda de 7 m, con dos o tres intervenciones</a:t>
            </a:r>
            <a:r>
              <a:rPr lang="es-ES" sz="2800" dirty="0" smtClean="0">
                <a:cs typeface="Times New Roman" pitchFamily="18" charset="0"/>
              </a:rPr>
              <a:t>. Alturas </a:t>
            </a:r>
            <a:r>
              <a:rPr lang="es-ES" sz="2800" dirty="0" smtClean="0"/>
              <a:t>1,80</a:t>
            </a:r>
            <a:r>
              <a:rPr lang="es-ES" sz="2800" dirty="0" smtClean="0"/>
              <a:t>; 3,47; 5,03 y 6,60 m </a:t>
            </a:r>
            <a:r>
              <a:rPr lang="es-ES" sz="2800" dirty="0" smtClean="0"/>
              <a:t>los </a:t>
            </a:r>
            <a:r>
              <a:rPr lang="es-ES" sz="2800" dirty="0" smtClean="0"/>
              <a:t>3, 4, 5 y 6 años de edad</a:t>
            </a:r>
            <a:endParaRPr lang="es-ES" sz="2800" dirty="0" smtClean="0">
              <a:cs typeface="Times New Roman" pitchFamily="18" charset="0"/>
            </a:endParaRPr>
          </a:p>
          <a:p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2730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2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10000"/>
            <a:ext cx="27432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23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10000"/>
            <a:ext cx="26304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2357" name="Text Box 5"/>
          <p:cNvSpPr txBox="1">
            <a:spLocks noChangeArrowheads="1"/>
          </p:cNvSpPr>
          <p:nvPr/>
        </p:nvSpPr>
        <p:spPr bwMode="auto">
          <a:xfrm>
            <a:off x="228600" y="180975"/>
            <a:ext cx="861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 b="1" dirty="0">
                <a:cs typeface="Times New Roman" pitchFamily="18" charset="0"/>
              </a:rPr>
              <a:t>Tratamientos intermedios:</a:t>
            </a:r>
          </a:p>
          <a:p>
            <a:endParaRPr lang="es-ES" sz="2000" b="1" dirty="0">
              <a:cs typeface="Times New Roman" pitchFamily="18" charset="0"/>
            </a:endParaRPr>
          </a:p>
          <a:p>
            <a:r>
              <a:rPr lang="es-ES" sz="2000" b="1" dirty="0">
                <a:cs typeface="Times New Roman" pitchFamily="18" charset="0"/>
              </a:rPr>
              <a:t>- </a:t>
            </a:r>
            <a:r>
              <a:rPr lang="es-ES" sz="2000" b="1" dirty="0" err="1">
                <a:cs typeface="Times New Roman" pitchFamily="18" charset="0"/>
              </a:rPr>
              <a:t>Raleos</a:t>
            </a:r>
            <a:r>
              <a:rPr lang="es-ES" sz="2000" b="1" dirty="0">
                <a:cs typeface="Times New Roman" pitchFamily="18" charset="0"/>
              </a:rPr>
              <a:t>.</a:t>
            </a:r>
          </a:p>
          <a:p>
            <a:endParaRPr lang="es-ES" sz="2000" b="1" dirty="0">
              <a:cs typeface="Times New Roman" pitchFamily="18" charset="0"/>
            </a:endParaRPr>
          </a:p>
          <a:p>
            <a:r>
              <a:rPr lang="es-ES" sz="2000" b="1" dirty="0">
                <a:cs typeface="Times New Roman" pitchFamily="18" charset="0"/>
              </a:rPr>
              <a:t>-están difundidos en la región, ya que hay información técnica disponible y además mercado para los productos de raleo.</a:t>
            </a:r>
          </a:p>
          <a:p>
            <a:endParaRPr lang="es-ES" sz="2000" b="1" dirty="0">
              <a:cs typeface="Times New Roman" pitchFamily="18" charset="0"/>
            </a:endParaRPr>
          </a:p>
          <a:p>
            <a:r>
              <a:rPr lang="es-ES" sz="2000" b="1" dirty="0">
                <a:cs typeface="Times New Roman" pitchFamily="18" charset="0"/>
              </a:rPr>
              <a:t>-ej. distintas intensidades y frecuencias de raleo en </a:t>
            </a:r>
            <a:r>
              <a:rPr lang="es-ES" sz="2000" b="1" i="1" dirty="0">
                <a:cs typeface="Times New Roman" pitchFamily="18" charset="0"/>
              </a:rPr>
              <a:t>P. </a:t>
            </a:r>
            <a:r>
              <a:rPr lang="es-ES" sz="2000" b="1" i="1" dirty="0" err="1">
                <a:cs typeface="Times New Roman" pitchFamily="18" charset="0"/>
              </a:rPr>
              <a:t>taeda</a:t>
            </a:r>
            <a:r>
              <a:rPr lang="es-ES" sz="2000" b="1" dirty="0">
                <a:cs typeface="Times New Roman" pitchFamily="18" charset="0"/>
              </a:rPr>
              <a:t> en Misiones (cada dos, cuatro o seis años), plantado a 2,4 x 2,4 m.</a:t>
            </a:r>
          </a:p>
          <a:p>
            <a:endParaRPr lang="es-ES" sz="2000" b="1" dirty="0">
              <a:cs typeface="Times New Roman" pitchFamily="18" charset="0"/>
            </a:endParaRPr>
          </a:p>
          <a:p>
            <a:r>
              <a:rPr lang="es-ES" sz="2000" b="1" dirty="0">
                <a:cs typeface="Times New Roman" pitchFamily="18" charset="0"/>
              </a:rPr>
              <a:t>sin raleo                         </a:t>
            </a:r>
            <a:r>
              <a:rPr lang="es-ES" sz="2000" b="1" dirty="0" err="1">
                <a:cs typeface="Times New Roman" pitchFamily="18" charset="0"/>
              </a:rPr>
              <a:t>raleo</a:t>
            </a:r>
            <a:r>
              <a:rPr lang="es-ES" sz="2000" b="1" dirty="0">
                <a:cs typeface="Times New Roman" pitchFamily="18" charset="0"/>
              </a:rPr>
              <a:t> del 33% </a:t>
            </a:r>
            <a:r>
              <a:rPr lang="es-ES" sz="2000" b="1" dirty="0" err="1">
                <a:cs typeface="Times New Roman" pitchFamily="18" charset="0"/>
              </a:rPr>
              <a:t>ind</a:t>
            </a:r>
            <a:r>
              <a:rPr lang="es-ES" sz="2000" b="1" dirty="0">
                <a:cs typeface="Times New Roman" pitchFamily="18" charset="0"/>
              </a:rPr>
              <a:t>.        raleo del 66% </a:t>
            </a:r>
            <a:r>
              <a:rPr lang="es-ES" sz="2000" b="1" dirty="0" err="1">
                <a:cs typeface="Times New Roman" pitchFamily="18" charset="0"/>
              </a:rPr>
              <a:t>ind</a:t>
            </a:r>
            <a:r>
              <a:rPr lang="es-ES" sz="2000" b="1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cs typeface="Times New Roman" pitchFamily="18" charset="0"/>
              </a:rPr>
              <a:t> </a:t>
            </a:r>
            <a:r>
              <a:rPr lang="es-ES" sz="3600" b="1" dirty="0" smtClean="0">
                <a:cs typeface="Times New Roman" pitchFamily="18" charset="0"/>
              </a:rPr>
              <a:t> Turnos y </a:t>
            </a:r>
            <a:r>
              <a:rPr lang="es-ES" sz="3600" b="1" dirty="0" smtClean="0">
                <a:cs typeface="Times New Roman" pitchFamily="18" charset="0"/>
              </a:rPr>
              <a:t>crecimientos </a:t>
            </a:r>
            <a:r>
              <a:rPr lang="es-ES" sz="3600" b="1" dirty="0" smtClean="0">
                <a:cs typeface="Times New Roman" pitchFamily="18" charset="0"/>
              </a:rPr>
              <a:t>medios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19502"/>
          </a:xfrm>
        </p:spPr>
        <p:txBody>
          <a:bodyPr/>
          <a:lstStyle/>
          <a:p>
            <a:r>
              <a:rPr lang="es-ES" sz="2400" b="1" dirty="0" smtClean="0">
                <a:cs typeface="Times New Roman" pitchFamily="18" charset="0"/>
              </a:rPr>
              <a:t>Turnos: entre 20 y 25 años, también menores.</a:t>
            </a:r>
          </a:p>
          <a:p>
            <a:pPr>
              <a:buNone/>
            </a:pPr>
            <a:endParaRPr lang="es-ES" sz="2400" b="1" dirty="0" smtClean="0">
              <a:cs typeface="Times New Roman" pitchFamily="18" charset="0"/>
            </a:endParaRPr>
          </a:p>
          <a:p>
            <a:r>
              <a:rPr lang="es-ES" sz="2400" b="1" dirty="0" smtClean="0">
                <a:cs typeface="Times New Roman" pitchFamily="18" charset="0"/>
              </a:rPr>
              <a:t>Crecimientos:</a:t>
            </a:r>
          </a:p>
          <a:p>
            <a:endParaRPr lang="es-ES" sz="2400" b="1" dirty="0" smtClean="0">
              <a:cs typeface="Times New Roman" pitchFamily="18" charset="0"/>
            </a:endParaRPr>
          </a:p>
          <a:p>
            <a:r>
              <a:rPr lang="es-ES" sz="2400" b="1" i="1" dirty="0" err="1" smtClean="0">
                <a:cs typeface="Times New Roman" pitchFamily="18" charset="0"/>
              </a:rPr>
              <a:t>Pinus</a:t>
            </a:r>
            <a:r>
              <a:rPr lang="es-ES" sz="2400" b="1" i="1" dirty="0" smtClean="0">
                <a:cs typeface="Times New Roman" pitchFamily="18" charset="0"/>
              </a:rPr>
              <a:t> </a:t>
            </a:r>
            <a:r>
              <a:rPr lang="es-ES" sz="2400" b="1" i="1" dirty="0" err="1" smtClean="0">
                <a:cs typeface="Times New Roman" pitchFamily="18" charset="0"/>
              </a:rPr>
              <a:t>taeda</a:t>
            </a:r>
            <a:r>
              <a:rPr lang="es-ES" sz="2400" b="1" dirty="0" smtClean="0">
                <a:cs typeface="Times New Roman" pitchFamily="18" charset="0"/>
              </a:rPr>
              <a:t>: 25 - 33 m3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s-ES" sz="2400" b="1" dirty="0" err="1" smtClean="0">
                <a:cs typeface="Times New Roman" pitchFamily="18" charset="0"/>
              </a:rPr>
              <a:t>ha.año</a:t>
            </a:r>
            <a:r>
              <a:rPr lang="es-ES" sz="2400" b="1" dirty="0" smtClean="0">
                <a:cs typeface="Times New Roman" pitchFamily="18" charset="0"/>
              </a:rPr>
              <a:t>.</a:t>
            </a:r>
          </a:p>
          <a:p>
            <a:endParaRPr lang="es-ES" sz="2400" b="1" dirty="0" smtClean="0">
              <a:cs typeface="Times New Roman" pitchFamily="18" charset="0"/>
            </a:endParaRPr>
          </a:p>
          <a:p>
            <a:r>
              <a:rPr lang="es-ES" sz="2400" b="1" i="1" dirty="0" err="1" smtClean="0">
                <a:cs typeface="Times New Roman" pitchFamily="18" charset="0"/>
              </a:rPr>
              <a:t>Pinus</a:t>
            </a:r>
            <a:r>
              <a:rPr lang="es-ES" sz="2400" b="1" i="1" dirty="0" smtClean="0">
                <a:cs typeface="Times New Roman" pitchFamily="18" charset="0"/>
              </a:rPr>
              <a:t> </a:t>
            </a:r>
            <a:r>
              <a:rPr lang="es-ES" sz="2400" b="1" i="1" dirty="0" err="1" smtClean="0">
                <a:cs typeface="Times New Roman" pitchFamily="18" charset="0"/>
              </a:rPr>
              <a:t>elliottii</a:t>
            </a:r>
            <a:r>
              <a:rPr lang="es-ES" sz="2400" b="1" dirty="0" smtClean="0">
                <a:cs typeface="Times New Roman" pitchFamily="18" charset="0"/>
              </a:rPr>
              <a:t>:  20 - 28  m3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s-ES" sz="2400" b="1" dirty="0" err="1" smtClean="0">
                <a:cs typeface="Times New Roman" pitchFamily="18" charset="0"/>
              </a:rPr>
              <a:t>ha.año</a:t>
            </a:r>
            <a:r>
              <a:rPr lang="es-ES" sz="2400" b="1" dirty="0" smtClean="0">
                <a:cs typeface="Times New Roman" pitchFamily="18" charset="0"/>
              </a:rPr>
              <a:t>.</a:t>
            </a:r>
            <a:endParaRPr lang="es-ES" sz="24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ChangeArrowheads="1"/>
          </p:cNvSpPr>
          <p:nvPr/>
        </p:nvSpPr>
        <p:spPr bwMode="auto">
          <a:xfrm>
            <a:off x="5292725" y="488950"/>
            <a:ext cx="32416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400" b="1">
                <a:cs typeface="Times New Roman" pitchFamily="18" charset="0"/>
              </a:rPr>
              <a:t>Región Mesopotámica</a:t>
            </a:r>
          </a:p>
          <a:p>
            <a:pPr algn="ctr"/>
            <a:r>
              <a:rPr lang="es-ES" sz="2400" b="1">
                <a:cs typeface="Times New Roman" pitchFamily="18" charset="0"/>
              </a:rPr>
              <a:t>Eucaliptos  en Corrientes y Entre Ríos</a:t>
            </a:r>
          </a:p>
          <a:p>
            <a:pPr algn="ctr"/>
            <a:endParaRPr lang="es-ES" sz="2400" b="1">
              <a:cs typeface="Times New Roman" pitchFamily="18" charset="0"/>
            </a:endParaRPr>
          </a:p>
          <a:p>
            <a:pPr algn="ctr"/>
            <a:r>
              <a:rPr lang="es-ES" b="1" i="1">
                <a:cs typeface="Times New Roman" pitchFamily="18" charset="0"/>
              </a:rPr>
              <a:t>Eucalyptus grandis</a:t>
            </a:r>
          </a:p>
          <a:p>
            <a:pPr algn="ctr"/>
            <a:r>
              <a:rPr lang="es-ES" b="1" i="1"/>
              <a:t>Eucalyptus dunnii</a:t>
            </a:r>
          </a:p>
          <a:p>
            <a:pPr algn="ctr"/>
            <a:endParaRPr lang="es-ES" b="1" u="sng">
              <a:cs typeface="Times New Roman" pitchFamily="18" charset="0"/>
            </a:endParaRPr>
          </a:p>
        </p:txBody>
      </p:sp>
      <p:pic>
        <p:nvPicPr>
          <p:cNvPr id="615427" name="Picture 3" descr="SE de Corrientes y E de Entre Rí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0"/>
            <a:ext cx="49507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lantaciones_E_Ríos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84" y="0"/>
            <a:ext cx="48416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cs typeface="Times New Roman" pitchFamily="18" charset="0"/>
              </a:rPr>
              <a:t> </a:t>
            </a:r>
            <a:r>
              <a:rPr lang="es-ES" sz="3600" b="1" dirty="0" smtClean="0">
                <a:cs typeface="Times New Roman" pitchFamily="18" charset="0"/>
              </a:rPr>
              <a:t> </a:t>
            </a:r>
            <a:r>
              <a:rPr lang="es-ES_tradnl" sz="3600" b="1" dirty="0" smtClean="0">
                <a:cs typeface="Times New Roman" pitchFamily="18" charset="0"/>
              </a:rPr>
              <a:t> </a:t>
            </a:r>
            <a:r>
              <a:rPr lang="es-ES_tradnl" sz="3200" b="1" dirty="0" smtClean="0">
                <a:cs typeface="Times New Roman" pitchFamily="18" charset="0"/>
              </a:rPr>
              <a:t>Características de la Región</a:t>
            </a:r>
            <a:br>
              <a:rPr lang="es-ES_tradnl" sz="3200" b="1" dirty="0" smtClean="0">
                <a:cs typeface="Times New Roman" pitchFamily="18" charset="0"/>
              </a:rPr>
            </a:br>
            <a:r>
              <a:rPr lang="es-ES_tradnl" sz="3200" b="1" dirty="0" smtClean="0">
                <a:cs typeface="Times New Roman" pitchFamily="18" charset="0"/>
              </a:rPr>
              <a:t>SE de Corrientes y E de Entre Ríos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3519502"/>
          </a:xfrm>
        </p:spPr>
        <p:txBody>
          <a:bodyPr/>
          <a:lstStyle/>
          <a:p>
            <a:r>
              <a:rPr lang="es-ES_tradnl" sz="2400" b="1" dirty="0" smtClean="0">
                <a:cs typeface="Times New Roman" pitchFamily="18" charset="0"/>
              </a:rPr>
              <a:t>-  1300 mm a 1100 mm de precipitaciones con gradiente N-S</a:t>
            </a:r>
          </a:p>
          <a:p>
            <a:endParaRPr lang="es-ES_tradnl" sz="2400" b="1" dirty="0" smtClean="0">
              <a:cs typeface="Times New Roman" pitchFamily="18" charset="0"/>
            </a:endParaRPr>
          </a:p>
          <a:p>
            <a:r>
              <a:rPr lang="es-ES_tradnl" sz="2400" b="1" dirty="0" smtClean="0">
                <a:cs typeface="Times New Roman" pitchFamily="18" charset="0"/>
              </a:rPr>
              <a:t>- predominan </a:t>
            </a:r>
            <a:r>
              <a:rPr lang="es-ES_tradnl" sz="2400" b="1" dirty="0" err="1" smtClean="0">
                <a:cs typeface="Times New Roman" pitchFamily="18" charset="0"/>
              </a:rPr>
              <a:t>entisoles</a:t>
            </a:r>
            <a:r>
              <a:rPr lang="es-ES_tradnl" sz="2400" b="1" dirty="0" smtClean="0">
                <a:cs typeface="Times New Roman" pitchFamily="18" charset="0"/>
              </a:rPr>
              <a:t> e </a:t>
            </a:r>
            <a:r>
              <a:rPr lang="es-ES_tradnl" sz="2400" b="1" dirty="0" err="1" smtClean="0">
                <a:cs typeface="Times New Roman" pitchFamily="18" charset="0"/>
              </a:rPr>
              <a:t>inceptisoles</a:t>
            </a:r>
            <a:r>
              <a:rPr lang="es-ES_tradnl" sz="2400" b="1" dirty="0" smtClean="0">
                <a:cs typeface="Times New Roman" pitchFamily="18" charset="0"/>
              </a:rPr>
              <a:t> de origen aluvial: arenosos profundos, con baja fertilidad química (ej. bajo contenido de P); con diferencias importantes en la profundidad efectiva del perfil pero en general con buen drenaje interno.</a:t>
            </a:r>
            <a:endParaRPr lang="es-ES" sz="24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cs typeface="Times New Roman" pitchFamily="18" charset="0"/>
              </a:rPr>
              <a:t> </a:t>
            </a:r>
            <a:r>
              <a:rPr lang="es-ES" sz="3600" b="1" dirty="0" smtClean="0">
                <a:cs typeface="Times New Roman" pitchFamily="18" charset="0"/>
              </a:rPr>
              <a:t>Objetivos productivos más comunes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b="1" dirty="0" smtClean="0">
                <a:cs typeface="Times New Roman" pitchFamily="18" charset="0"/>
              </a:rPr>
              <a:t>-madera para </a:t>
            </a:r>
            <a:r>
              <a:rPr lang="es-ES" sz="2400" b="1" dirty="0" err="1" smtClean="0">
                <a:cs typeface="Times New Roman" pitchFamily="18" charset="0"/>
              </a:rPr>
              <a:t>debobinado</a:t>
            </a:r>
            <a:r>
              <a:rPr lang="es-ES" sz="2400" b="1" dirty="0" smtClean="0">
                <a:cs typeface="Times New Roman" pitchFamily="18" charset="0"/>
              </a:rPr>
              <a:t> (tableros compensados), aserrado (madera estructural y </a:t>
            </a:r>
            <a:r>
              <a:rPr lang="es-ES" sz="2400" b="1" dirty="0" err="1" smtClean="0">
                <a:cs typeface="Times New Roman" pitchFamily="18" charset="0"/>
              </a:rPr>
              <a:t>remanufacturas</a:t>
            </a:r>
            <a:r>
              <a:rPr lang="es-ES" sz="2400" b="1" dirty="0" smtClean="0">
                <a:cs typeface="Times New Roman" pitchFamily="18" charset="0"/>
              </a:rPr>
              <a:t>), trituración (pulpa de fibra corta, tableros de fibra y partículas) </a:t>
            </a:r>
          </a:p>
          <a:p>
            <a:endParaRPr lang="es-ES" sz="2400" b="1" dirty="0" smtClean="0">
              <a:cs typeface="Times New Roman" pitchFamily="18" charset="0"/>
            </a:endParaRPr>
          </a:p>
          <a:p>
            <a:r>
              <a:rPr lang="es-ES" sz="2400" b="1" dirty="0" smtClean="0">
                <a:cs typeface="Times New Roman" pitchFamily="18" charset="0"/>
              </a:rPr>
              <a:t>Sistemas silvícolas:</a:t>
            </a:r>
          </a:p>
          <a:p>
            <a:endParaRPr lang="es-ES" sz="2400" b="1" dirty="0" smtClean="0">
              <a:cs typeface="Times New Roman" pitchFamily="18" charset="0"/>
            </a:endParaRPr>
          </a:p>
          <a:p>
            <a:r>
              <a:rPr lang="es-ES" sz="2400" b="1" dirty="0" smtClean="0">
                <a:cs typeface="Times New Roman" pitchFamily="18" charset="0"/>
              </a:rPr>
              <a:t>-tala rasa con reforestación (monte alto o </a:t>
            </a:r>
            <a:r>
              <a:rPr lang="es-ES" sz="2400" b="1" dirty="0" err="1" smtClean="0">
                <a:cs typeface="Times New Roman" pitchFamily="18" charset="0"/>
              </a:rPr>
              <a:t>fustar</a:t>
            </a:r>
            <a:r>
              <a:rPr lang="es-ES" sz="2400" b="1" dirty="0" smtClean="0">
                <a:cs typeface="Times New Roman" pitchFamily="18" charset="0"/>
              </a:rPr>
              <a:t>)</a:t>
            </a:r>
          </a:p>
          <a:p>
            <a:r>
              <a:rPr lang="es-ES" sz="2400" b="1" dirty="0" smtClean="0">
                <a:cs typeface="Times New Roman" pitchFamily="18" charset="0"/>
              </a:rPr>
              <a:t>-tala rasa con manejo del rebrote (monte bajo o tallar</a:t>
            </a:r>
            <a:r>
              <a:rPr lang="es-ES" sz="2400" b="1" dirty="0" smtClean="0">
                <a:cs typeface="Times New Roman" pitchFamily="18" charset="0"/>
              </a:rPr>
              <a:t>)</a:t>
            </a:r>
            <a:endParaRPr lang="es-ES" sz="2400" b="1" dirty="0" smtClean="0">
              <a:cs typeface="Times New Roman" pitchFamily="18" charset="0"/>
            </a:endParaRPr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2"/>
          <p:cNvSpPr txBox="1">
            <a:spLocks noChangeArrowheads="1"/>
          </p:cNvSpPr>
          <p:nvPr/>
        </p:nvSpPr>
        <p:spPr bwMode="auto">
          <a:xfrm>
            <a:off x="228600" y="276225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400" b="1">
                <a:cs typeface="Times New Roman" pitchFamily="18" charset="0"/>
              </a:rPr>
              <a:t> </a:t>
            </a:r>
            <a:r>
              <a:rPr lang="es-ES" sz="2400" b="1" u="sng">
                <a:cs typeface="Times New Roman" pitchFamily="18" charset="0"/>
              </a:rPr>
              <a:t>Factores de producción</a:t>
            </a:r>
            <a:r>
              <a:rPr lang="es-ES" sz="2400" b="1">
                <a:cs typeface="Times New Roman" pitchFamily="18" charset="0"/>
              </a:rPr>
              <a:t>: Calidad de sitio: </a:t>
            </a:r>
          </a:p>
          <a:p>
            <a:endParaRPr lang="es-ES" sz="2400" b="1">
              <a:cs typeface="Times New Roman" pitchFamily="18" charset="0"/>
            </a:endParaRPr>
          </a:p>
        </p:txBody>
      </p:sp>
      <p:pic>
        <p:nvPicPr>
          <p:cNvPr id="618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9975"/>
            <a:ext cx="5140325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8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090613"/>
            <a:ext cx="3660775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a misione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2833"/>
            <a:ext cx="6215106" cy="6457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cs typeface="Times New Roman" pitchFamily="18" charset="0"/>
              </a:rPr>
              <a:t> </a:t>
            </a:r>
            <a:r>
              <a:rPr lang="es-ES" sz="3600" b="1" dirty="0" smtClean="0">
                <a:cs typeface="Times New Roman" pitchFamily="18" charset="0"/>
              </a:rPr>
              <a:t>Genotipos</a:t>
            </a:r>
            <a:br>
              <a:rPr lang="es-ES" sz="3600" b="1" dirty="0" smtClean="0">
                <a:cs typeface="Times New Roman" pitchFamily="18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662510"/>
          </a:xfrm>
        </p:spPr>
        <p:txBody>
          <a:bodyPr/>
          <a:lstStyle/>
          <a:p>
            <a:r>
              <a:rPr lang="es-ES" sz="2000" b="1" dirty="0" smtClean="0">
                <a:cs typeface="Times New Roman" pitchFamily="18" charset="0"/>
              </a:rPr>
              <a:t>-</a:t>
            </a:r>
            <a:r>
              <a:rPr lang="es-ES" sz="2000" b="1" i="1" dirty="0" err="1" smtClean="0">
                <a:cs typeface="Times New Roman" pitchFamily="18" charset="0"/>
              </a:rPr>
              <a:t>Eucalyptus</a:t>
            </a:r>
            <a:r>
              <a:rPr lang="es-ES" sz="2000" b="1" i="1" dirty="0" smtClean="0">
                <a:cs typeface="Times New Roman" pitchFamily="18" charset="0"/>
              </a:rPr>
              <a:t> </a:t>
            </a:r>
            <a:r>
              <a:rPr lang="es-ES" sz="2000" b="1" i="1" dirty="0" err="1" smtClean="0">
                <a:cs typeface="Times New Roman" pitchFamily="18" charset="0"/>
              </a:rPr>
              <a:t>grandis</a:t>
            </a:r>
            <a:r>
              <a:rPr lang="es-ES" sz="2000" b="1" dirty="0" smtClean="0">
                <a:cs typeface="Times New Roman" pitchFamily="18" charset="0"/>
              </a:rPr>
              <a:t> : orígenes New South </a:t>
            </a:r>
            <a:r>
              <a:rPr lang="es-ES" sz="2000" b="1" dirty="0" err="1" smtClean="0">
                <a:cs typeface="Times New Roman" pitchFamily="18" charset="0"/>
              </a:rPr>
              <a:t>Wales</a:t>
            </a:r>
            <a:r>
              <a:rPr lang="es-ES" sz="2000" b="1" dirty="0" smtClean="0">
                <a:cs typeface="Times New Roman" pitchFamily="18" charset="0"/>
              </a:rPr>
              <a:t> y SE de Queensland (Australia</a:t>
            </a:r>
            <a:r>
              <a:rPr lang="es-ES" sz="2000" b="1" dirty="0" smtClean="0">
                <a:cs typeface="Times New Roman" pitchFamily="18" charset="0"/>
              </a:rPr>
              <a:t>).</a:t>
            </a:r>
            <a:endParaRPr lang="es-ES" sz="2000" b="1" dirty="0" smtClean="0">
              <a:cs typeface="Times New Roman" pitchFamily="18" charset="0"/>
            </a:endParaRPr>
          </a:p>
          <a:p>
            <a:endParaRPr lang="es-ES" sz="2000" b="1" dirty="0" smtClean="0">
              <a:cs typeface="Times New Roman" pitchFamily="18" charset="0"/>
            </a:endParaRPr>
          </a:p>
          <a:p>
            <a:r>
              <a:rPr lang="es-ES" sz="2000" b="1" dirty="0" smtClean="0">
                <a:cs typeface="Times New Roman" pitchFamily="18" charset="0"/>
              </a:rPr>
              <a:t>Muy difundidos: Material de procedencia sudafricana.</a:t>
            </a:r>
          </a:p>
          <a:p>
            <a:endParaRPr lang="es-ES" sz="2000" b="1" i="1" dirty="0" smtClean="0">
              <a:cs typeface="Times New Roman" pitchFamily="18" charset="0"/>
            </a:endParaRPr>
          </a:p>
          <a:p>
            <a:r>
              <a:rPr lang="es-ES" sz="2000" b="1" dirty="0" smtClean="0">
                <a:cs typeface="Times New Roman" pitchFamily="18" charset="0"/>
              </a:rPr>
              <a:t>Material </a:t>
            </a:r>
            <a:r>
              <a:rPr lang="es-ES" sz="2000" b="1" dirty="0" err="1" smtClean="0">
                <a:cs typeface="Times New Roman" pitchFamily="18" charset="0"/>
              </a:rPr>
              <a:t>clonal</a:t>
            </a:r>
            <a:r>
              <a:rPr lang="es-ES" sz="2000" b="1" dirty="0" smtClean="0">
                <a:cs typeface="Times New Roman" pitchFamily="18" charset="0"/>
              </a:rPr>
              <a:t>: </a:t>
            </a:r>
          </a:p>
          <a:p>
            <a:pPr>
              <a:buNone/>
            </a:pPr>
            <a:endParaRPr lang="es-ES" sz="2000" b="1" dirty="0" smtClean="0">
              <a:cs typeface="Times New Roman" pitchFamily="18" charset="0"/>
            </a:endParaRPr>
          </a:p>
          <a:p>
            <a:r>
              <a:rPr lang="es-ES" sz="2000" b="1" dirty="0" smtClean="0">
                <a:cs typeface="Times New Roman" pitchFamily="18" charset="0"/>
              </a:rPr>
              <a:t>A menor escala plantación de clones de</a:t>
            </a:r>
            <a:r>
              <a:rPr lang="es-ES" sz="2000" b="1" i="1" dirty="0" smtClean="0">
                <a:cs typeface="Times New Roman" pitchFamily="18" charset="0"/>
              </a:rPr>
              <a:t> E. </a:t>
            </a:r>
            <a:r>
              <a:rPr lang="es-ES" sz="2000" b="1" i="1" dirty="0" err="1" smtClean="0">
                <a:cs typeface="Times New Roman" pitchFamily="18" charset="0"/>
              </a:rPr>
              <a:t>grandis</a:t>
            </a:r>
            <a:r>
              <a:rPr lang="es-ES" sz="2000" b="1" i="1" dirty="0" smtClean="0">
                <a:cs typeface="Times New Roman" pitchFamily="18" charset="0"/>
              </a:rPr>
              <a:t>. Clones G008,  G009, </a:t>
            </a:r>
            <a:r>
              <a:rPr lang="es-ES" sz="2000" b="1" i="1" dirty="0" smtClean="0">
                <a:cs typeface="Times New Roman" pitchFamily="18" charset="0"/>
              </a:rPr>
              <a:t>G279</a:t>
            </a:r>
          </a:p>
          <a:p>
            <a:endParaRPr lang="es-ES" sz="2000" b="1" dirty="0" smtClean="0">
              <a:cs typeface="Times New Roman" pitchFamily="18" charset="0"/>
            </a:endParaRPr>
          </a:p>
          <a:p>
            <a:r>
              <a:rPr lang="es-ES" sz="2000" b="1" dirty="0" smtClean="0">
                <a:cs typeface="Times New Roman" pitchFamily="18" charset="0"/>
              </a:rPr>
              <a:t>-</a:t>
            </a:r>
            <a:r>
              <a:rPr lang="es-ES" sz="2000" b="1" i="1" dirty="0" smtClean="0">
                <a:cs typeface="Times New Roman" pitchFamily="18" charset="0"/>
              </a:rPr>
              <a:t>E. </a:t>
            </a:r>
            <a:r>
              <a:rPr lang="es-ES" sz="2000" b="1" i="1" dirty="0" err="1" smtClean="0">
                <a:cs typeface="Times New Roman" pitchFamily="18" charset="0"/>
              </a:rPr>
              <a:t>grandis</a:t>
            </a:r>
            <a:r>
              <a:rPr lang="es-ES" sz="2000" b="1" i="1" dirty="0" smtClean="0">
                <a:cs typeface="Times New Roman" pitchFamily="18" charset="0"/>
              </a:rPr>
              <a:t> </a:t>
            </a:r>
            <a:r>
              <a:rPr lang="es-ES" sz="2000" b="1" dirty="0" smtClean="0">
                <a:cs typeface="Times New Roman" pitchFamily="18" charset="0"/>
              </a:rPr>
              <a:t>x </a:t>
            </a:r>
            <a:r>
              <a:rPr lang="es-ES" sz="2000" b="1" i="1" dirty="0" smtClean="0">
                <a:cs typeface="Times New Roman" pitchFamily="18" charset="0"/>
              </a:rPr>
              <a:t>E. </a:t>
            </a:r>
            <a:r>
              <a:rPr lang="es-ES" sz="2000" b="1" i="1" dirty="0" err="1" smtClean="0">
                <a:cs typeface="Times New Roman" pitchFamily="18" charset="0"/>
              </a:rPr>
              <a:t>tereticornis</a:t>
            </a:r>
            <a:r>
              <a:rPr lang="es-ES" sz="2000" b="1" i="1" dirty="0" smtClean="0">
                <a:cs typeface="Times New Roman" pitchFamily="18" charset="0"/>
              </a:rPr>
              <a:t>, H 117</a:t>
            </a:r>
            <a:endParaRPr lang="es-ES" sz="2000" b="1" i="1" dirty="0" smtClean="0">
              <a:cs typeface="Times New Roman" pitchFamily="18" charset="0"/>
            </a:endParaRPr>
          </a:p>
          <a:p>
            <a:pPr>
              <a:buNone/>
            </a:pPr>
            <a:endParaRPr lang="es-ES" sz="2000" b="1" dirty="0" smtClean="0">
              <a:cs typeface="Times New Roman" pitchFamily="18" charset="0"/>
            </a:endParaRPr>
          </a:p>
          <a:p>
            <a:r>
              <a:rPr lang="es-ES" sz="2000" b="1" dirty="0" smtClean="0">
                <a:cs typeface="Times New Roman" pitchFamily="18" charset="0"/>
              </a:rPr>
              <a:t>-</a:t>
            </a:r>
            <a:r>
              <a:rPr lang="es-ES" sz="2000" b="1" i="1" dirty="0" smtClean="0">
                <a:cs typeface="Times New Roman" pitchFamily="18" charset="0"/>
              </a:rPr>
              <a:t>E. </a:t>
            </a:r>
            <a:r>
              <a:rPr lang="es-ES" sz="2000" b="1" i="1" dirty="0" err="1" smtClean="0">
                <a:cs typeface="Times New Roman" pitchFamily="18" charset="0"/>
              </a:rPr>
              <a:t>grandis</a:t>
            </a:r>
            <a:r>
              <a:rPr lang="es-ES" sz="2000" b="1" i="1" dirty="0" smtClean="0">
                <a:cs typeface="Times New Roman" pitchFamily="18" charset="0"/>
              </a:rPr>
              <a:t> </a:t>
            </a:r>
            <a:r>
              <a:rPr lang="es-ES" sz="2000" b="1" dirty="0" smtClean="0">
                <a:cs typeface="Times New Roman" pitchFamily="18" charset="0"/>
              </a:rPr>
              <a:t>x</a:t>
            </a:r>
            <a:r>
              <a:rPr lang="es-ES" sz="2000" b="1" i="1" dirty="0" smtClean="0">
                <a:cs typeface="Times New Roman" pitchFamily="18" charset="0"/>
              </a:rPr>
              <a:t> E. </a:t>
            </a:r>
            <a:r>
              <a:rPr lang="es-ES" sz="2000" b="1" i="1" dirty="0" err="1" smtClean="0">
                <a:cs typeface="Times New Roman" pitchFamily="18" charset="0"/>
              </a:rPr>
              <a:t>camaldulensis</a:t>
            </a:r>
            <a:r>
              <a:rPr lang="es-ES" sz="2000" b="1" i="1" dirty="0" smtClean="0">
                <a:cs typeface="Times New Roman" pitchFamily="18" charset="0"/>
              </a:rPr>
              <a:t>, CG 27, GC 12, H 105..</a:t>
            </a:r>
            <a:endParaRPr lang="es-ES" sz="2000" b="1" i="1" dirty="0" smtClean="0">
              <a:cs typeface="Times New Roman" pitchFamily="18" charset="0"/>
            </a:endParaRPr>
          </a:p>
          <a:p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cs typeface="Times New Roman" pitchFamily="18" charset="0"/>
              </a:rPr>
              <a:t>Preparación de sitio</a:t>
            </a:r>
            <a:br>
              <a:rPr lang="es-ES" b="1" dirty="0" smtClean="0">
                <a:cs typeface="Times New Roman" pitchFamily="18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5000660"/>
          </a:xfrm>
        </p:spPr>
        <p:txBody>
          <a:bodyPr/>
          <a:lstStyle/>
          <a:p>
            <a:r>
              <a:rPr lang="es-ES" sz="1800" b="1" dirty="0" smtClean="0">
                <a:cs typeface="Times New Roman" pitchFamily="18" charset="0"/>
              </a:rPr>
              <a:t>-mecanizada</a:t>
            </a:r>
          </a:p>
          <a:p>
            <a:pPr>
              <a:buNone/>
            </a:pPr>
            <a:endParaRPr lang="es-ES" sz="1800" b="1" dirty="0" smtClean="0">
              <a:cs typeface="Times New Roman" pitchFamily="18" charset="0"/>
            </a:endParaRPr>
          </a:p>
          <a:p>
            <a:r>
              <a:rPr lang="es-ES" sz="1800" b="1" dirty="0" smtClean="0">
                <a:cs typeface="Times New Roman" pitchFamily="18" charset="0"/>
              </a:rPr>
              <a:t>-sobre toda la superficie o en bandas.</a:t>
            </a:r>
          </a:p>
          <a:p>
            <a:pPr>
              <a:buNone/>
            </a:pPr>
            <a:endParaRPr lang="es-ES" sz="1800" b="1" dirty="0" smtClean="0">
              <a:cs typeface="Times New Roman" pitchFamily="18" charset="0"/>
            </a:endParaRPr>
          </a:p>
          <a:p>
            <a:r>
              <a:rPr lang="es-ES" sz="1800" b="1" dirty="0" smtClean="0">
                <a:cs typeface="Times New Roman" pitchFamily="18" charset="0"/>
              </a:rPr>
              <a:t>Labores:</a:t>
            </a:r>
          </a:p>
          <a:p>
            <a:pPr>
              <a:buNone/>
            </a:pPr>
            <a:endParaRPr lang="es-ES" sz="1800" b="1" dirty="0" smtClean="0">
              <a:cs typeface="Times New Roman" pitchFamily="18" charset="0"/>
            </a:endParaRPr>
          </a:p>
          <a:p>
            <a:r>
              <a:rPr lang="es-ES" sz="1800" b="1" dirty="0" smtClean="0">
                <a:cs typeface="Times New Roman" pitchFamily="18" charset="0"/>
              </a:rPr>
              <a:t>-cultivo con rastra de discos o barbecho químico con herbicidas </a:t>
            </a:r>
            <a:r>
              <a:rPr lang="es-ES" sz="1800" b="1" dirty="0" smtClean="0">
                <a:cs typeface="Times New Roman" pitchFamily="18" charset="0"/>
              </a:rPr>
              <a:t>totales. </a:t>
            </a:r>
            <a:r>
              <a:rPr lang="es-ES" sz="1800" b="1" dirty="0" err="1" smtClean="0">
                <a:cs typeface="Times New Roman" pitchFamily="18" charset="0"/>
              </a:rPr>
              <a:t>Posemergentes</a:t>
            </a:r>
            <a:r>
              <a:rPr lang="es-ES" sz="1800" b="1" dirty="0" smtClean="0">
                <a:cs typeface="Times New Roman" pitchFamily="18" charset="0"/>
              </a:rPr>
              <a:t> y </a:t>
            </a:r>
            <a:r>
              <a:rPr lang="es-ES" sz="1800" b="1" dirty="0" err="1" smtClean="0">
                <a:cs typeface="Times New Roman" pitchFamily="18" charset="0"/>
              </a:rPr>
              <a:t>preemergentes</a:t>
            </a:r>
            <a:r>
              <a:rPr lang="es-ES" sz="1800" b="1" dirty="0" smtClean="0">
                <a:cs typeface="Times New Roman" pitchFamily="18" charset="0"/>
              </a:rPr>
              <a:t>.</a:t>
            </a:r>
            <a:endParaRPr lang="es-ES" sz="1800" b="1" dirty="0" smtClean="0">
              <a:cs typeface="Times New Roman" pitchFamily="18" charset="0"/>
            </a:endParaRPr>
          </a:p>
          <a:p>
            <a:pPr>
              <a:buNone/>
            </a:pPr>
            <a:endParaRPr lang="es-ES" sz="1800" b="1" dirty="0" smtClean="0">
              <a:cs typeface="Times New Roman" pitchFamily="18" charset="0"/>
            </a:endParaRPr>
          </a:p>
          <a:p>
            <a:r>
              <a:rPr lang="es-ES" sz="1800" b="1" dirty="0" smtClean="0">
                <a:cs typeface="Times New Roman" pitchFamily="18" charset="0"/>
              </a:rPr>
              <a:t>-en bajos con problemas de drenaje se utiliza un subsolado y la construcción de camellones; luego dos pasadas de disco </a:t>
            </a:r>
          </a:p>
          <a:p>
            <a:pPr>
              <a:buNone/>
            </a:pPr>
            <a:endParaRPr lang="es-ES" sz="1800" b="1" dirty="0" smtClean="0">
              <a:cs typeface="Times New Roman" pitchFamily="18" charset="0"/>
            </a:endParaRPr>
          </a:p>
          <a:p>
            <a:r>
              <a:rPr lang="es-ES" sz="1800" b="1" dirty="0" smtClean="0">
                <a:cs typeface="Times New Roman" pitchFamily="18" charset="0"/>
              </a:rPr>
              <a:t>-el control de hormigas cortadoras se efectúa desde la preparación del sitio y hasta los tres años post plantación (</a:t>
            </a:r>
            <a:r>
              <a:rPr lang="es-ES" sz="1800" b="1" i="1" dirty="0" err="1" smtClean="0">
                <a:cs typeface="Times New Roman" pitchFamily="18" charset="0"/>
              </a:rPr>
              <a:t>Acromyrmex</a:t>
            </a:r>
            <a:r>
              <a:rPr lang="es-ES" sz="1800" b="1" dirty="0" smtClean="0">
                <a:cs typeface="Times New Roman" pitchFamily="18" charset="0"/>
              </a:rPr>
              <a:t> </a:t>
            </a:r>
            <a:r>
              <a:rPr lang="es-ES" sz="1800" b="1" dirty="0" err="1" smtClean="0">
                <a:cs typeface="Times New Roman" pitchFamily="18" charset="0"/>
              </a:rPr>
              <a:t>spp</a:t>
            </a:r>
            <a:r>
              <a:rPr lang="es-ES" sz="1800" b="1" dirty="0" smtClean="0">
                <a:cs typeface="Times New Roman" pitchFamily="18" charset="0"/>
              </a:rPr>
              <a:t>.)</a:t>
            </a:r>
          </a:p>
          <a:p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cs typeface="Times New Roman" pitchFamily="18" charset="0"/>
              </a:rPr>
              <a:t>Plantación</a:t>
            </a:r>
            <a:br>
              <a:rPr lang="es-ES" b="1" dirty="0" smtClean="0">
                <a:cs typeface="Times New Roman" pitchFamily="18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9107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ES" sz="2800" b="1" dirty="0" smtClean="0">
                <a:cs typeface="Times New Roman" pitchFamily="18" charset="0"/>
              </a:rPr>
              <a:t>-generalmente en setiembre - octubre</a:t>
            </a:r>
          </a:p>
          <a:p>
            <a:pPr>
              <a:spcBef>
                <a:spcPct val="50000"/>
              </a:spcBef>
            </a:pPr>
            <a:r>
              <a:rPr lang="es-ES" sz="2800" b="1" dirty="0" smtClean="0">
                <a:cs typeface="Times New Roman" pitchFamily="18" charset="0"/>
              </a:rPr>
              <a:t>-manual o </a:t>
            </a:r>
            <a:r>
              <a:rPr lang="es-ES" sz="2800" b="1" dirty="0" smtClean="0">
                <a:cs typeface="Times New Roman" pitchFamily="18" charset="0"/>
              </a:rPr>
              <a:t>mecanizada</a:t>
            </a:r>
          </a:p>
          <a:p>
            <a:pPr>
              <a:spcBef>
                <a:spcPct val="50000"/>
              </a:spcBef>
              <a:buNone/>
            </a:pPr>
            <a:endParaRPr lang="es-ES" sz="2800" b="1" dirty="0" smtClean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s-ES" sz="2800" b="1" dirty="0" smtClean="0">
                <a:cs typeface="Times New Roman" pitchFamily="18" charset="0"/>
              </a:rPr>
              <a:t>-con plantas en </a:t>
            </a:r>
            <a:r>
              <a:rPr lang="es-ES" sz="2800" b="1" dirty="0" err="1" smtClean="0">
                <a:cs typeface="Times New Roman" pitchFamily="18" charset="0"/>
              </a:rPr>
              <a:t>tubetes</a:t>
            </a:r>
            <a:r>
              <a:rPr lang="es-ES" sz="2800" b="1" dirty="0" smtClean="0">
                <a:cs typeface="Times New Roman" pitchFamily="18" charset="0"/>
              </a:rPr>
              <a:t> o en macetas (bolsas de polietileno)</a:t>
            </a:r>
          </a:p>
          <a:p>
            <a:pPr>
              <a:spcBef>
                <a:spcPct val="50000"/>
              </a:spcBef>
            </a:pPr>
            <a:endParaRPr lang="es-ES" sz="2800" b="1" dirty="0" smtClean="0">
              <a:cs typeface="Times New Roman" pitchFamily="18" charset="0"/>
            </a:endParaRPr>
          </a:p>
          <a:p>
            <a:r>
              <a:rPr lang="es-ES" sz="2800" b="1" dirty="0" smtClean="0">
                <a:cs typeface="Times New Roman" pitchFamily="18" charset="0"/>
              </a:rPr>
              <a:t>-Densidades de plantación más frecuentes:  </a:t>
            </a:r>
            <a:r>
              <a:rPr lang="es-ES" sz="2800" b="1" dirty="0" smtClean="0">
                <a:cs typeface="Times New Roman" pitchFamily="18" charset="0"/>
              </a:rPr>
              <a:t>1111 </a:t>
            </a:r>
            <a:r>
              <a:rPr lang="es-ES" sz="2800" b="1" dirty="0" err="1" smtClean="0">
                <a:cs typeface="Times New Roman" pitchFamily="18" charset="0"/>
              </a:rPr>
              <a:t>pl</a:t>
            </a:r>
            <a:r>
              <a:rPr lang="es-ES" sz="2800" b="1" dirty="0" smtClean="0">
                <a:cs typeface="Times New Roman" pitchFamily="18" charset="0"/>
              </a:rPr>
              <a:t>/ha (3,0 </a:t>
            </a:r>
            <a:r>
              <a:rPr lang="es-ES" sz="2800" b="1" dirty="0" smtClean="0">
                <a:cs typeface="Times New Roman" pitchFamily="18" charset="0"/>
              </a:rPr>
              <a:t>x 3,0 </a:t>
            </a:r>
            <a:r>
              <a:rPr lang="es-ES" sz="2800" b="1" dirty="0" smtClean="0">
                <a:cs typeface="Times New Roman" pitchFamily="18" charset="0"/>
              </a:rPr>
              <a:t>m) </a:t>
            </a:r>
            <a:r>
              <a:rPr lang="es-ES" sz="2800" b="1" dirty="0" smtClean="0">
                <a:cs typeface="Times New Roman" pitchFamily="18" charset="0"/>
              </a:rPr>
              <a:t>o </a:t>
            </a:r>
            <a:r>
              <a:rPr lang="es-ES" sz="2800" b="1" dirty="0" smtClean="0">
                <a:cs typeface="Times New Roman" pitchFamily="18" charset="0"/>
              </a:rPr>
              <a:t>1000 </a:t>
            </a:r>
            <a:r>
              <a:rPr lang="es-ES" sz="2800" b="1" dirty="0" err="1" smtClean="0">
                <a:cs typeface="Times New Roman" pitchFamily="18" charset="0"/>
              </a:rPr>
              <a:t>pl</a:t>
            </a:r>
            <a:r>
              <a:rPr lang="es-ES" sz="2800" b="1" dirty="0" smtClean="0">
                <a:cs typeface="Times New Roman" pitchFamily="18" charset="0"/>
              </a:rPr>
              <a:t>/ha (4,0 </a:t>
            </a:r>
            <a:r>
              <a:rPr lang="es-ES" sz="2800" b="1" dirty="0" smtClean="0">
                <a:cs typeface="Times New Roman" pitchFamily="18" charset="0"/>
              </a:rPr>
              <a:t>x </a:t>
            </a:r>
            <a:r>
              <a:rPr lang="es-ES" sz="2800" b="1" dirty="0" smtClean="0">
                <a:cs typeface="Times New Roman" pitchFamily="18" charset="0"/>
              </a:rPr>
              <a:t>2,5)</a:t>
            </a:r>
            <a:endParaRPr lang="es-ES" sz="2800" b="1" dirty="0" smtClean="0">
              <a:cs typeface="Times New Roman" pitchFamily="18" charset="0"/>
            </a:endParaRPr>
          </a:p>
          <a:p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cs typeface="Times New Roman" pitchFamily="18" charset="0"/>
              </a:rPr>
              <a:t>Tratamientos intermedios</a:t>
            </a:r>
            <a:br>
              <a:rPr lang="es-ES" sz="3600" b="1" dirty="0" smtClean="0">
                <a:cs typeface="Times New Roman" pitchFamily="18" charset="0"/>
              </a:rPr>
            </a:b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b="1" dirty="0" smtClean="0">
                <a:cs typeface="Times New Roman" pitchFamily="18" charset="0"/>
              </a:rPr>
              <a:t>-fertilización de arranque, en general localizada y con fosfato </a:t>
            </a:r>
            <a:r>
              <a:rPr lang="es-ES" sz="2800" b="1" dirty="0" err="1" smtClean="0">
                <a:cs typeface="Times New Roman" pitchFamily="18" charset="0"/>
              </a:rPr>
              <a:t>diamónico</a:t>
            </a:r>
            <a:r>
              <a:rPr lang="es-ES" sz="2800" b="1" dirty="0" smtClean="0">
                <a:cs typeface="Times New Roman" pitchFamily="18" charset="0"/>
              </a:rPr>
              <a:t> (DAP).</a:t>
            </a:r>
          </a:p>
          <a:p>
            <a:pPr>
              <a:buNone/>
            </a:pPr>
            <a:endParaRPr lang="es-ES" sz="2800" b="1" dirty="0" smtClean="0">
              <a:cs typeface="Times New Roman" pitchFamily="18" charset="0"/>
            </a:endParaRPr>
          </a:p>
          <a:p>
            <a:r>
              <a:rPr lang="es-ES" sz="2800" b="1" dirty="0" smtClean="0">
                <a:cs typeface="Times New Roman" pitchFamily="18" charset="0"/>
              </a:rPr>
              <a:t>-control de malezas</a:t>
            </a:r>
          </a:p>
          <a:p>
            <a:pPr>
              <a:buNone/>
            </a:pPr>
            <a:endParaRPr lang="es-ES" sz="2800" b="1" dirty="0" smtClean="0">
              <a:cs typeface="Times New Roman" pitchFamily="18" charset="0"/>
            </a:endParaRPr>
          </a:p>
          <a:p>
            <a:r>
              <a:rPr lang="es-ES" sz="2800" b="1" dirty="0" smtClean="0">
                <a:cs typeface="Times New Roman" pitchFamily="18" charset="0"/>
              </a:rPr>
              <a:t>mecánico con carpidas o químico en bandas o total, con herbicidas totales, </a:t>
            </a:r>
            <a:r>
              <a:rPr lang="es-ES" sz="2800" b="1" dirty="0" err="1" smtClean="0">
                <a:cs typeface="Times New Roman" pitchFamily="18" charset="0"/>
              </a:rPr>
              <a:t>preemergentes</a:t>
            </a:r>
            <a:r>
              <a:rPr lang="es-ES" sz="2800" b="1" dirty="0" smtClean="0">
                <a:cs typeface="Times New Roman" pitchFamily="18" charset="0"/>
              </a:rPr>
              <a:t> y </a:t>
            </a:r>
            <a:r>
              <a:rPr lang="es-ES" sz="2800" b="1" dirty="0" err="1" smtClean="0">
                <a:cs typeface="Times New Roman" pitchFamily="18" charset="0"/>
              </a:rPr>
              <a:t>graminicidas</a:t>
            </a:r>
            <a:r>
              <a:rPr lang="es-ES" sz="2800" b="1" dirty="0" smtClean="0">
                <a:cs typeface="Times New Roman" pitchFamily="18" charset="0"/>
              </a:rPr>
              <a:t>.</a:t>
            </a:r>
          </a:p>
          <a:p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381000"/>
            <a:ext cx="8401080" cy="6119834"/>
          </a:xfrm>
        </p:spPr>
        <p:txBody>
          <a:bodyPr/>
          <a:lstStyle/>
          <a:p>
            <a:r>
              <a:rPr lang="es-ES" dirty="0" smtClean="0"/>
              <a:t>Plantación de 1.000 </a:t>
            </a:r>
            <a:r>
              <a:rPr lang="es-ES" dirty="0" err="1" smtClean="0"/>
              <a:t>pl</a:t>
            </a:r>
            <a:r>
              <a:rPr lang="es-ES" dirty="0" smtClean="0"/>
              <a:t>/ha, a los </a:t>
            </a:r>
            <a:r>
              <a:rPr lang="es-ES" dirty="0" smtClean="0"/>
              <a:t>1,5 </a:t>
            </a:r>
            <a:r>
              <a:rPr lang="es-ES" dirty="0" smtClean="0"/>
              <a:t>años primera poda </a:t>
            </a:r>
            <a:r>
              <a:rPr lang="es-ES" dirty="0" smtClean="0"/>
              <a:t>baja </a:t>
            </a:r>
            <a:r>
              <a:rPr lang="es-ES" dirty="0" smtClean="0"/>
              <a:t>1,8 a 2,5 m de altura sobre la totalidad de las plantas, </a:t>
            </a:r>
            <a:endParaRPr lang="es-ES" dirty="0" smtClean="0"/>
          </a:p>
          <a:p>
            <a:r>
              <a:rPr lang="es-ES" dirty="0" smtClean="0"/>
              <a:t>segunda poda (2 años) hasta los 4,5  a 5 m sobre las plantas remanentes, tercer poda (3 años) hasta 7 m.</a:t>
            </a:r>
          </a:p>
          <a:p>
            <a:r>
              <a:rPr lang="es-ES" dirty="0" smtClean="0"/>
              <a:t>entre </a:t>
            </a:r>
            <a:r>
              <a:rPr lang="es-ES" dirty="0" smtClean="0"/>
              <a:t>los 4 y 5 años primer raleo (</a:t>
            </a:r>
            <a:r>
              <a:rPr lang="es-ES" dirty="0" err="1" smtClean="0"/>
              <a:t>aserrable</a:t>
            </a:r>
            <a:r>
              <a:rPr lang="es-ES" dirty="0" smtClean="0"/>
              <a:t> fino / intensidad 30 %)</a:t>
            </a:r>
          </a:p>
          <a:p>
            <a:r>
              <a:rPr lang="es-ES" dirty="0" smtClean="0"/>
              <a:t>entre </a:t>
            </a:r>
            <a:r>
              <a:rPr lang="es-ES" dirty="0" smtClean="0"/>
              <a:t>los 7 y 8 años tercer raleo (</a:t>
            </a:r>
            <a:r>
              <a:rPr lang="es-ES" dirty="0" err="1" smtClean="0"/>
              <a:t>aserrable</a:t>
            </a:r>
            <a:r>
              <a:rPr lang="es-ES" dirty="0" smtClean="0"/>
              <a:t> / intensidad 30 </a:t>
            </a:r>
            <a:r>
              <a:rPr lang="es-ES" dirty="0" smtClean="0"/>
              <a:t>%), corta final entre los 10 y 13 años.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6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42" y="0"/>
            <a:ext cx="57277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90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43438" cy="4435475"/>
          </a:xfrm>
          <a:noFill/>
          <a:ln/>
        </p:spPr>
      </p:pic>
      <p:pic>
        <p:nvPicPr>
          <p:cNvPr id="63591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2427288"/>
            <a:ext cx="4643437" cy="44307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88913"/>
            <a:ext cx="6588125" cy="6489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771116" cy="592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48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/>
          <a:lstStyle/>
          <a:p>
            <a:r>
              <a:rPr lang="es-ES_tradnl" sz="3600" b="1" dirty="0" smtClean="0">
                <a:cs typeface="Times New Roman" pitchFamily="18" charset="0"/>
              </a:rPr>
              <a:t>Características de la Región</a:t>
            </a:r>
            <a:br>
              <a:rPr lang="es-ES_tradnl" sz="3600" b="1" dirty="0" smtClean="0">
                <a:cs typeface="Times New Roman" pitchFamily="18" charset="0"/>
              </a:rPr>
            </a:br>
            <a:r>
              <a:rPr lang="es-ES_tradnl" sz="3600" b="1" dirty="0" smtClean="0">
                <a:cs typeface="Times New Roman" pitchFamily="18" charset="0"/>
              </a:rPr>
              <a:t>Noroeste y Centro de Misiones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5143512"/>
          </a:xfrm>
        </p:spPr>
        <p:txBody>
          <a:bodyPr/>
          <a:lstStyle/>
          <a:p>
            <a:r>
              <a:rPr lang="es-ES_tradnl" sz="2400" b="1" dirty="0" smtClean="0">
                <a:cs typeface="Times New Roman" pitchFamily="18" charset="0"/>
              </a:rPr>
              <a:t>- 2000 mm de precipitaciones en el N, que disminuyen hasta 1600 mm hacia el sur de la región.</a:t>
            </a:r>
          </a:p>
          <a:p>
            <a:endParaRPr lang="es-ES_tradnl" sz="2400" b="1" dirty="0" smtClean="0">
              <a:cs typeface="Times New Roman" pitchFamily="18" charset="0"/>
            </a:endParaRPr>
          </a:p>
          <a:p>
            <a:r>
              <a:rPr lang="es-ES_tradnl" sz="2400" b="1" dirty="0" smtClean="0">
                <a:cs typeface="Times New Roman" pitchFamily="18" charset="0"/>
              </a:rPr>
              <a:t>- predominan </a:t>
            </a:r>
            <a:r>
              <a:rPr lang="es-ES_tradnl" sz="2400" b="1" dirty="0" err="1" smtClean="0">
                <a:cs typeface="Times New Roman" pitchFamily="18" charset="0"/>
              </a:rPr>
              <a:t>ultisoles</a:t>
            </a:r>
            <a:r>
              <a:rPr lang="es-ES_tradnl" sz="2400" b="1" dirty="0" smtClean="0">
                <a:cs typeface="Times New Roman" pitchFamily="18" charset="0"/>
              </a:rPr>
              <a:t>: franco arcillosos, pardos rojizos, profundos y con buen drenaje; tienen baja CIC (por arcillas caolinitas y moderada MO), pH ácidos. Moderada fertilidad química y abundancia de óxidos hidratados de Fe y Al. </a:t>
            </a:r>
          </a:p>
          <a:p>
            <a:endParaRPr lang="es-ES_tradnl" sz="2400" b="1" dirty="0" smtClean="0">
              <a:cs typeface="Times New Roman" pitchFamily="18" charset="0"/>
            </a:endParaRPr>
          </a:p>
          <a:p>
            <a:r>
              <a:rPr lang="es-ES_tradnl" sz="2400" b="1" dirty="0" smtClean="0">
                <a:cs typeface="Times New Roman" pitchFamily="18" charset="0"/>
              </a:rPr>
              <a:t>-relieves ondulados, con pendientes que llegan al 20%.</a:t>
            </a:r>
            <a:endParaRPr lang="es-ES" sz="2400" b="1" dirty="0" smtClean="0">
              <a:cs typeface="Times New Roman" pitchFamily="18" charset="0"/>
            </a:endParaRPr>
          </a:p>
          <a:p>
            <a:endParaRPr lang="es-ES_tradnl" sz="2400" b="1" dirty="0" smtClean="0">
              <a:cs typeface="Times New Roman" pitchFamily="18" charset="0"/>
            </a:endParaRPr>
          </a:p>
          <a:p>
            <a:endParaRPr lang="es-ES_tradnl" sz="2400" b="1" dirty="0" smtClean="0">
              <a:cs typeface="Times New Roman" pitchFamily="18" charset="0"/>
            </a:endParaRPr>
          </a:p>
          <a:p>
            <a:endParaRPr lang="es-ES_tradnl" sz="2400" b="1" dirty="0" smtClean="0">
              <a:cs typeface="Times New Roman" pitchFamily="18" charset="0"/>
            </a:endParaRPr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00213"/>
            <a:ext cx="3878263" cy="5157787"/>
          </a:xfrm>
          <a:noFill/>
          <a:ln/>
        </p:spPr>
      </p:pic>
      <p:pic>
        <p:nvPicPr>
          <p:cNvPr id="64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920875"/>
            <a:ext cx="4932362" cy="3952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0"/>
            <a:ext cx="5329238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50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76250"/>
            <a:ext cx="4492625" cy="6021388"/>
          </a:xfrm>
          <a:noFill/>
          <a:ln/>
        </p:spPr>
      </p:pic>
      <p:pic>
        <p:nvPicPr>
          <p:cNvPr id="66151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476250"/>
            <a:ext cx="4656137" cy="60213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r>
              <a:rPr lang="es-ES" sz="4000"/>
              <a:t>Bibliografía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5661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000" b="1">
                <a:effectLst/>
              </a:rPr>
              <a:t>-Cozzo, D. (1995). Silvicultura de Plantaciones Maderables, Orientación Gráfica, Buenos Aires, Tomo II, pp. 719-833.</a:t>
            </a:r>
          </a:p>
          <a:p>
            <a:pPr>
              <a:lnSpc>
                <a:spcPct val="80000"/>
              </a:lnSpc>
            </a:pPr>
            <a:r>
              <a:rPr lang="es-ES" sz="2000" b="1">
                <a:effectLst/>
              </a:rPr>
              <a:t>-Fernández, R., A. Lupi, N. Pahr (1999) Aptitud de las tierras para la implantación de Bosques. Misiones. Yvyraretá 9: 41-49</a:t>
            </a:r>
          </a:p>
          <a:p>
            <a:pPr>
              <a:lnSpc>
                <a:spcPct val="80000"/>
              </a:lnSpc>
            </a:pPr>
            <a:r>
              <a:rPr lang="es-ES" sz="2000" b="1">
                <a:effectLst/>
              </a:rPr>
              <a:t>- INTA (1995). Manual para productores de eucaliptos de la mesopotamia Argentina. SAGyP - INTA, 162 pp.</a:t>
            </a:r>
          </a:p>
          <a:p>
            <a:pPr>
              <a:lnSpc>
                <a:spcPct val="80000"/>
              </a:lnSpc>
            </a:pPr>
            <a:r>
              <a:rPr lang="es-ES" sz="2000" b="1">
                <a:effectLst/>
              </a:rPr>
              <a:t>-Moschini, R.  H. Conti, M. Alonso, J. R. Traverso, V. Nakama y A. Alfieri (1999). Delimitación de areas de aptitud climática para el cultivo de eucaliptos en la región pampeana. SAGPyA Forestal, 15</a:t>
            </a:r>
          </a:p>
          <a:p>
            <a:pPr>
              <a:lnSpc>
                <a:spcPct val="80000"/>
              </a:lnSpc>
            </a:pPr>
            <a:r>
              <a:rPr lang="es-ES" sz="2000" b="1">
                <a:effectLst/>
              </a:rPr>
              <a:t>-Nakama, V. A. Alfieri, J. R. Traverso, A. Aleksa, R. Moschini y H. Conti (2000). Aptitud de tierras para eucaliptos con fines de planeamiento regional en la Provincia de Buenos Aires. SAGPyA Forestal, 16: 2-7</a:t>
            </a:r>
          </a:p>
          <a:p>
            <a:pPr>
              <a:lnSpc>
                <a:spcPct val="80000"/>
              </a:lnSpc>
            </a:pPr>
            <a:r>
              <a:rPr lang="es-ES" sz="2000" b="1">
                <a:effectLst/>
              </a:rPr>
              <a:t>- Resultados de Mejoramiento forestal, Proyecto forestal de desarrollo (2005) en: Mejores árboles para más forestadores. SAGPyA, Buenos Aires, 242 pp.</a:t>
            </a:r>
          </a:p>
          <a:p>
            <a:pPr>
              <a:lnSpc>
                <a:spcPct val="80000"/>
              </a:lnSpc>
            </a:pPr>
            <a:r>
              <a:rPr lang="es-ES" sz="2000" b="1">
                <a:effectLst/>
              </a:rPr>
              <a:t>-SAGPyA (1999). Argentina. Oportunidades de inversión en bosques cultivados. SAGPyA, Buenos Aires, 210 pp.</a:t>
            </a:r>
          </a:p>
          <a:p>
            <a:pPr>
              <a:lnSpc>
                <a:spcPct val="80000"/>
              </a:lnSpc>
            </a:pPr>
            <a:r>
              <a:rPr lang="es-ES" sz="2000" b="1">
                <a:effectLst/>
              </a:rPr>
              <a:t>-Trabajos forestales en IDIA XXI Forestales (2005),  5(8), 288 pp.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700" name="Picture 4" descr="DSC010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5175"/>
            <a:ext cx="5148263" cy="3860800"/>
          </a:xfrm>
          <a:noFill/>
          <a:ln/>
        </p:spPr>
      </p:pic>
      <p:pic>
        <p:nvPicPr>
          <p:cNvPr id="669702" name="Picture 6" descr="Perfil 1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333375"/>
            <a:ext cx="3716338" cy="5464175"/>
          </a:xfrm>
          <a:noFill/>
          <a:ln/>
        </p:spPr>
      </p:pic>
      <p:sp>
        <p:nvSpPr>
          <p:cNvPr id="669705" name="Text Box 9"/>
          <p:cNvSpPr txBox="1">
            <a:spLocks noChangeArrowheads="1"/>
          </p:cNvSpPr>
          <p:nvPr/>
        </p:nvSpPr>
        <p:spPr bwMode="auto">
          <a:xfrm>
            <a:off x="611188" y="515778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Suelo pedregoso</a:t>
            </a:r>
          </a:p>
        </p:txBody>
      </p:sp>
      <p:sp>
        <p:nvSpPr>
          <p:cNvPr id="669706" name="Text Box 10"/>
          <p:cNvSpPr txBox="1">
            <a:spLocks noChangeArrowheads="1"/>
          </p:cNvSpPr>
          <p:nvPr/>
        </p:nvSpPr>
        <p:spPr bwMode="auto">
          <a:xfrm>
            <a:off x="5867400" y="602138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Suelo rojo profundo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652" name="Picture 4" descr="DSC0103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NE de Corrientes y SE de Mis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8177"/>
            <a:ext cx="6215106" cy="6566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/>
          <a:lstStyle/>
          <a:p>
            <a:r>
              <a:rPr lang="es-ES_tradnl" sz="3600" b="1" dirty="0" smtClean="0">
                <a:cs typeface="Times New Roman" pitchFamily="18" charset="0"/>
              </a:rPr>
              <a:t>Características de la Región</a:t>
            </a:r>
            <a:br>
              <a:rPr lang="es-ES_tradnl" sz="3600" b="1" dirty="0" smtClean="0">
                <a:cs typeface="Times New Roman" pitchFamily="18" charset="0"/>
              </a:rPr>
            </a:br>
            <a:r>
              <a:rPr lang="es-ES_tradnl" sz="3600" b="1" dirty="0" smtClean="0">
                <a:cs typeface="Times New Roman" pitchFamily="18" charset="0"/>
              </a:rPr>
              <a:t>S de Misiones y NE de Corrientes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57718"/>
          </a:xfrm>
        </p:spPr>
        <p:txBody>
          <a:bodyPr/>
          <a:lstStyle/>
          <a:p>
            <a:endParaRPr lang="es-ES_tradnl" sz="2400" b="1" dirty="0" smtClean="0">
              <a:cs typeface="Times New Roman" pitchFamily="18" charset="0"/>
            </a:endParaRPr>
          </a:p>
          <a:p>
            <a:r>
              <a:rPr lang="es-ES_tradnl" sz="2400" b="1" dirty="0" smtClean="0">
                <a:cs typeface="Times New Roman" pitchFamily="18" charset="0"/>
              </a:rPr>
              <a:t>-  1500 - 1600 mm de precipitaciones.</a:t>
            </a:r>
          </a:p>
          <a:p>
            <a:endParaRPr lang="es-ES_tradnl" sz="2400" b="1" dirty="0" smtClean="0">
              <a:cs typeface="Times New Roman" pitchFamily="18" charset="0"/>
            </a:endParaRPr>
          </a:p>
          <a:p>
            <a:r>
              <a:rPr lang="es-ES_tradnl" sz="2400" b="1" dirty="0" smtClean="0">
                <a:cs typeface="Times New Roman" pitchFamily="18" charset="0"/>
              </a:rPr>
              <a:t>- predominan </a:t>
            </a:r>
            <a:r>
              <a:rPr lang="es-ES_tradnl" sz="2400" b="1" dirty="0" err="1" smtClean="0">
                <a:cs typeface="Times New Roman" pitchFamily="18" charset="0"/>
              </a:rPr>
              <a:t>ultisoles</a:t>
            </a:r>
            <a:r>
              <a:rPr lang="es-ES_tradnl" sz="2400" b="1" dirty="0" smtClean="0">
                <a:cs typeface="Times New Roman" pitchFamily="18" charset="0"/>
              </a:rPr>
              <a:t>: franco arcillosos, pardos rojizos, profundos y con buen drenaje; tienen baja CIC (por arcillas caolinitas y moderada MO), pH ácidos. Baja fertilidad química y abundancia de óxidos de Fe y Al. Las variantes principales a estos tipos son suelos arcillosos, de elevada densidad aparente e </a:t>
            </a:r>
            <a:r>
              <a:rPr lang="es-ES_tradnl" sz="2400" b="1" dirty="0" err="1" smtClean="0">
                <a:cs typeface="Times New Roman" pitchFamily="18" charset="0"/>
              </a:rPr>
              <a:t>hidromórficos</a:t>
            </a:r>
            <a:r>
              <a:rPr lang="es-ES_tradnl" sz="2400" b="1" dirty="0" smtClean="0">
                <a:cs typeface="Times New Roman" pitchFamily="18" charset="0"/>
              </a:rPr>
              <a:t>.</a:t>
            </a:r>
          </a:p>
          <a:p>
            <a:endParaRPr lang="es-ES_tradnl" sz="2400" b="1" dirty="0" smtClean="0">
              <a:cs typeface="Times New Roman" pitchFamily="18" charset="0"/>
            </a:endParaRPr>
          </a:p>
          <a:p>
            <a:endParaRPr lang="es-ES_tradnl" sz="2400" b="1" dirty="0" smtClean="0">
              <a:cs typeface="Times New Roman" pitchFamily="18" charset="0"/>
            </a:endParaRPr>
          </a:p>
          <a:p>
            <a:endParaRPr lang="es-ES_tradnl" sz="2400" b="1" dirty="0" smtClean="0">
              <a:cs typeface="Times New Roman" pitchFamily="18" charset="0"/>
            </a:endParaRPr>
          </a:p>
          <a:p>
            <a:endParaRPr lang="es-ES_tradnl" sz="2400" b="1" dirty="0" smtClean="0">
              <a:cs typeface="Times New Roman" pitchFamily="18" charset="0"/>
            </a:endParaRPr>
          </a:p>
          <a:p>
            <a:endParaRPr lang="es-ES_tradnl" sz="2400" b="1" dirty="0" smtClean="0">
              <a:cs typeface="Times New Roman" pitchFamily="18" charset="0"/>
            </a:endParaRPr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 Corrien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66195"/>
            <a:ext cx="6286544" cy="6548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9069</TotalTime>
  <Words>1688</Words>
  <Application>Microsoft Office PowerPoint</Application>
  <PresentationFormat>Presentación en pantalla (4:3)</PresentationFormat>
  <Paragraphs>232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Textura</vt:lpstr>
      <vt:lpstr>Diapositiva 1</vt:lpstr>
      <vt:lpstr>Superficies de bosques cultivados en la región Mesopotámica (80% de las forestaciones en la Argentina)</vt:lpstr>
      <vt:lpstr>Diapositiva 3</vt:lpstr>
      <vt:lpstr>Características de la Región Noroeste y Centro de Misiones</vt:lpstr>
      <vt:lpstr>Diapositiva 5</vt:lpstr>
      <vt:lpstr>Diapositiva 6</vt:lpstr>
      <vt:lpstr>Diapositiva 7</vt:lpstr>
      <vt:lpstr>Características de la Región S de Misiones y NE de Corrientes</vt:lpstr>
      <vt:lpstr>Diapositiva 9</vt:lpstr>
      <vt:lpstr>Características de la Región NO de Corrientes</vt:lpstr>
      <vt:lpstr>Diapositiva 11</vt:lpstr>
      <vt:lpstr> Objetivos productivos más comunes</vt:lpstr>
      <vt:lpstr>Principales características de las especies P. taeda y P. elliottii  </vt:lpstr>
      <vt:lpstr>Pinus elliottii x P. caribaea var. hondurensis </vt:lpstr>
      <vt:lpstr>Factores de producción:  Calidad de sitio </vt:lpstr>
      <vt:lpstr>Preparación del sitio</vt:lpstr>
      <vt:lpstr>Preparación del sitio</vt:lpstr>
      <vt:lpstr>Diapositiva 18</vt:lpstr>
      <vt:lpstr> Plantación de pino </vt:lpstr>
      <vt:lpstr>Diapositiva 20</vt:lpstr>
      <vt:lpstr>Diapositiva 21</vt:lpstr>
      <vt:lpstr>Tratamientos intermedios </vt:lpstr>
      <vt:lpstr>Diapositiva 23</vt:lpstr>
      <vt:lpstr>  Turnos y crecimientos medios</vt:lpstr>
      <vt:lpstr>Diapositiva 25</vt:lpstr>
      <vt:lpstr>Diapositiva 26</vt:lpstr>
      <vt:lpstr>   Características de la Región SE de Corrientes y E de Entre Ríos</vt:lpstr>
      <vt:lpstr> Objetivos productivos más comunes</vt:lpstr>
      <vt:lpstr>Diapositiva 29</vt:lpstr>
      <vt:lpstr> Genotipos </vt:lpstr>
      <vt:lpstr>Preparación de sitio </vt:lpstr>
      <vt:lpstr>Plantación </vt:lpstr>
      <vt:lpstr>Tratamientos intermedios 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Bibliografía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m</dc:creator>
  <cp:lastModifiedBy>acer</cp:lastModifiedBy>
  <cp:revision>640</cp:revision>
  <dcterms:created xsi:type="dcterms:W3CDTF">2002-09-14T15:55:28Z</dcterms:created>
  <dcterms:modified xsi:type="dcterms:W3CDTF">2015-10-19T01:43:10Z</dcterms:modified>
</cp:coreProperties>
</file>