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95" r:id="rId4"/>
    <p:sldId id="321" r:id="rId5"/>
    <p:sldId id="264" r:id="rId6"/>
    <p:sldId id="265" r:id="rId7"/>
    <p:sldId id="268" r:id="rId8"/>
    <p:sldId id="303" r:id="rId9"/>
    <p:sldId id="309" r:id="rId10"/>
    <p:sldId id="311" r:id="rId11"/>
    <p:sldId id="275" r:id="rId12"/>
    <p:sldId id="269" r:id="rId13"/>
    <p:sldId id="313" r:id="rId14"/>
    <p:sldId id="267" r:id="rId15"/>
    <p:sldId id="276" r:id="rId16"/>
    <p:sldId id="277" r:id="rId17"/>
    <p:sldId id="280" r:id="rId18"/>
    <p:sldId id="282" r:id="rId19"/>
    <p:sldId id="283" r:id="rId20"/>
    <p:sldId id="315" r:id="rId21"/>
    <p:sldId id="284" r:id="rId22"/>
    <p:sldId id="285" r:id="rId23"/>
    <p:sldId id="286" r:id="rId24"/>
    <p:sldId id="287" r:id="rId25"/>
    <p:sldId id="318" r:id="rId26"/>
    <p:sldId id="288" r:id="rId27"/>
    <p:sldId id="289" r:id="rId28"/>
    <p:sldId id="320" r:id="rId29"/>
    <p:sldId id="290" r:id="rId3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00" autoAdjust="0"/>
    <p:restoredTop sz="94660"/>
  </p:normalViewPr>
  <p:slideViewPr>
    <p:cSldViewPr>
      <p:cViewPr varScale="1">
        <p:scale>
          <a:sx n="100" d="100"/>
          <a:sy n="100" d="100"/>
        </p:scale>
        <p:origin x="-6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B3FC26-8AC7-4F34-A2AD-84D186B6837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BFA36-4E52-4BEF-A8BE-279CE8EC3D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7AE63-D824-4A4B-8CEF-B320B8B79D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30478D-3A5C-41E0-B8E1-25C0CB68AD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11EA9B0-E56F-4E5F-BD1F-977DAB27CF8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083852-F143-461C-81C4-544788054E9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66A0DB5-5677-45B9-83C6-61B801715C2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29B94-2152-48D5-9376-24A4305A88C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B8269E-6577-41DB-BE36-0F9A949FF4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1EC760A-2AFA-4C3C-A502-A6336B9B6D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BC6A75-1F5C-4406-82E8-225380B243E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15A2AC1-8F64-4F40-9F8A-4ED332CDED5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862138"/>
          </a:xfrm>
        </p:spPr>
        <p:txBody>
          <a:bodyPr/>
          <a:lstStyle/>
          <a:p>
            <a:pPr algn="ctr"/>
            <a:r>
              <a:rPr lang="es-ES" sz="4000" dirty="0"/>
              <a:t>CURSO DE ECONOMIA Y LEGISLACION FORESTAL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3284538"/>
            <a:ext cx="8229600" cy="2736850"/>
          </a:xfrm>
        </p:spPr>
        <p:txBody>
          <a:bodyPr/>
          <a:lstStyle/>
          <a:p>
            <a:pPr algn="ctr"/>
            <a:endParaRPr lang="es-ES" sz="2800" dirty="0"/>
          </a:p>
          <a:p>
            <a:pPr algn="ctr">
              <a:buNone/>
            </a:pPr>
            <a:r>
              <a:rPr lang="es-ES" sz="2800" dirty="0" smtClean="0"/>
              <a:t>INDICADORES </a:t>
            </a:r>
            <a:r>
              <a:rPr lang="es-ES" sz="2800" dirty="0" smtClean="0"/>
              <a:t>ESTATICOS </a:t>
            </a:r>
            <a:endParaRPr lang="es-ES" sz="2800" dirty="0"/>
          </a:p>
          <a:p>
            <a:pPr algn="ctr"/>
            <a:endParaRPr lang="es-E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INFORMACION CONTABLE NECESARIA PARA CALCULAR LA RENTABILIDAD</a:t>
            </a:r>
            <a:endParaRPr lang="es-ES" sz="28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es-ES_tradnl" sz="2800" dirty="0" smtClean="0"/>
              <a:t>Pasivo</a:t>
            </a:r>
            <a:endParaRPr lang="es-ES_tradnl" sz="2400" dirty="0"/>
          </a:p>
          <a:p>
            <a:r>
              <a:rPr lang="es-MX" sz="2400" dirty="0"/>
              <a:t>Son las obligaciones jurídicas por las cuales el deudor se obliga con el acreedor a pagar con bienes, dinero o servicios. Comprende obligaciones presentes provenientes de operaciones o transacciones pasadas.</a:t>
            </a:r>
          </a:p>
          <a:p>
            <a:endParaRPr lang="es-MX" sz="2400" dirty="0"/>
          </a:p>
          <a:p>
            <a:r>
              <a:rPr lang="es-MX" sz="2400" dirty="0"/>
              <a:t>El pasivo se divide en circulante </a:t>
            </a:r>
            <a:r>
              <a:rPr lang="es-MX" sz="2400" dirty="0" smtClean="0"/>
              <a:t>y </a:t>
            </a:r>
            <a:r>
              <a:rPr lang="es-MX" sz="2400" dirty="0"/>
              <a:t>no </a:t>
            </a:r>
            <a:r>
              <a:rPr lang="es-MX" sz="2400" dirty="0" smtClean="0"/>
              <a:t>circulante en función del plazo </a:t>
            </a:r>
            <a:r>
              <a:rPr lang="es-MX" sz="2400" dirty="0"/>
              <a:t>en el que deben de ser cubiertos. Si la liquidación se produce dentro de un año o en el ciclo normal de operaciones de corto plazo, se considera circulante; si es mayor de ese plazo, se considera no </a:t>
            </a:r>
            <a:r>
              <a:rPr lang="es-MX" sz="2400" dirty="0" smtClean="0"/>
              <a:t>circulante.</a:t>
            </a:r>
            <a:endParaRPr lang="es-E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INFORMACION CONTABLE NECESARIA PARA CALCULAR LA RENTABILIDAD</a:t>
            </a:r>
            <a:endParaRPr lang="es-ES" sz="28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s-ES" sz="2800" dirty="0"/>
              <a:t>Capital contable </a:t>
            </a:r>
            <a:r>
              <a:rPr lang="es-ES" sz="2800" dirty="0" smtClean="0"/>
              <a:t>(Patrimonio Neto</a:t>
            </a:r>
            <a:r>
              <a:rPr lang="es-ES" sz="2800" dirty="0"/>
              <a:t>)</a:t>
            </a:r>
            <a:endParaRPr lang="es-ES" sz="2800" i="1" dirty="0"/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dirty="0"/>
              <a:t>El término Patrimonio Neto designa la diferencia que resulta entre el activo y pasivo de una empresa. Refleja la inversión de los propietarios en la entidad y consiste generalmente en sus aportaciones, más (o menos) sus utilidades retenidas o pérdidas </a:t>
            </a:r>
            <a:r>
              <a:rPr lang="es-ES" sz="2400" dirty="0" smtClean="0"/>
              <a:t>acumuladas.</a:t>
            </a:r>
            <a:endParaRPr lang="es-ES" sz="2400" dirty="0"/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dirty="0" smtClean="0"/>
              <a:t>No </a:t>
            </a:r>
            <a:r>
              <a:rPr lang="es-ES" sz="2400" dirty="0"/>
              <a:t>representa el valor de la empresa, sino que muestra el capital social aportado.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INFORMACION CONTABLE NECESARIA PARA CALCULAR LA RENTABILIDAD</a:t>
            </a:r>
            <a:endParaRPr lang="es-ES" sz="2800" dirty="0"/>
          </a:p>
        </p:txBody>
      </p:sp>
      <p:sp>
        <p:nvSpPr>
          <p:cNvPr id="16390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s-ES" sz="2400" dirty="0"/>
              <a:t>Activo Corriente</a:t>
            </a:r>
          </a:p>
          <a:p>
            <a:r>
              <a:rPr lang="es-ES" sz="2000" dirty="0"/>
              <a:t>Caja</a:t>
            </a:r>
          </a:p>
          <a:p>
            <a:r>
              <a:rPr lang="es-ES" sz="2000" dirty="0"/>
              <a:t>Cuentas por cobrar</a:t>
            </a:r>
          </a:p>
          <a:p>
            <a:r>
              <a:rPr lang="es-ES" sz="2000" dirty="0"/>
              <a:t>Existencias</a:t>
            </a:r>
          </a:p>
          <a:p>
            <a:r>
              <a:rPr lang="es-ES" sz="2000" dirty="0"/>
              <a:t>Activos financieros</a:t>
            </a:r>
          </a:p>
          <a:p>
            <a:endParaRPr lang="es-ES" sz="2000" dirty="0"/>
          </a:p>
          <a:p>
            <a:r>
              <a:rPr lang="es-ES" sz="2400" dirty="0"/>
              <a:t>Activo Fijo</a:t>
            </a:r>
          </a:p>
          <a:p>
            <a:r>
              <a:rPr lang="es-ES" sz="2000" dirty="0"/>
              <a:t>Maquinarias y equipos</a:t>
            </a:r>
          </a:p>
          <a:p>
            <a:r>
              <a:rPr lang="es-ES" sz="2000" dirty="0"/>
              <a:t>Muebles</a:t>
            </a:r>
          </a:p>
          <a:p>
            <a:r>
              <a:rPr lang="es-ES" sz="2000" dirty="0"/>
              <a:t>Terrenos</a:t>
            </a:r>
          </a:p>
          <a:p>
            <a:r>
              <a:rPr lang="es-ES" sz="2000" dirty="0"/>
              <a:t>Edificios</a:t>
            </a:r>
          </a:p>
          <a:p>
            <a:endParaRPr lang="es-ES" sz="2000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2400" dirty="0"/>
              <a:t>Pasivo corriente</a:t>
            </a:r>
          </a:p>
          <a:p>
            <a:r>
              <a:rPr lang="es-ES" sz="2000" dirty="0"/>
              <a:t>Descubierto en bancos</a:t>
            </a:r>
          </a:p>
          <a:p>
            <a:r>
              <a:rPr lang="es-ES" sz="2000" dirty="0"/>
              <a:t>Cuentas a pagar</a:t>
            </a:r>
          </a:p>
          <a:p>
            <a:r>
              <a:rPr lang="es-ES" sz="2000" dirty="0"/>
              <a:t>Prestamos a corto plazo</a:t>
            </a:r>
          </a:p>
          <a:p>
            <a:r>
              <a:rPr lang="es-ES" sz="2000" dirty="0"/>
              <a:t>Otros</a:t>
            </a:r>
          </a:p>
          <a:p>
            <a:r>
              <a:rPr lang="es-ES" sz="2000" dirty="0"/>
              <a:t>Deudas a más de un año</a:t>
            </a:r>
          </a:p>
          <a:p>
            <a:endParaRPr lang="es-ES" sz="2000" dirty="0"/>
          </a:p>
          <a:p>
            <a:r>
              <a:rPr lang="es-ES" sz="2400" dirty="0"/>
              <a:t>Patrimonio Neto</a:t>
            </a:r>
          </a:p>
          <a:p>
            <a:r>
              <a:rPr lang="es-ES" sz="2000" dirty="0"/>
              <a:t>Capital</a:t>
            </a:r>
          </a:p>
          <a:p>
            <a:r>
              <a:rPr lang="es-ES" sz="2000" dirty="0"/>
              <a:t>Beneficios no distribuidos</a:t>
            </a:r>
          </a:p>
          <a:p>
            <a:r>
              <a:rPr lang="es-ES" sz="2000" dirty="0"/>
              <a:t>Otros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95288" y="1484313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211638" y="1484313"/>
            <a:ext cx="0" cy="4608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50825" y="6092825"/>
            <a:ext cx="8208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323850" y="148431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323850" y="1557338"/>
            <a:ext cx="0" cy="453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316913" y="148431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8459788" y="1484313"/>
            <a:ext cx="0" cy="4608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284663" y="40052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A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</p:spPr>
        <p:txBody>
          <a:bodyPr/>
          <a:lstStyle/>
          <a:p>
            <a:r>
              <a:rPr lang="es-ES" sz="2800" dirty="0" smtClean="0"/>
              <a:t>RENTABILIDAD: INDICADORES ESTATICOS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es-ES" sz="2800" dirty="0" smtClean="0"/>
              <a:t>¿Como se registra en el balance si una empresa pide un crédito a un banco para comprar un camión?:</a:t>
            </a:r>
          </a:p>
          <a:p>
            <a:endParaRPr lang="es-ES" sz="2400" dirty="0" smtClean="0"/>
          </a:p>
          <a:p>
            <a:r>
              <a:rPr lang="es-ES" sz="2400" dirty="0" smtClean="0"/>
              <a:t>El crédito del banco se anota en el Pasivo  porque es el origen de los fondos que entraron en la empresa.</a:t>
            </a:r>
          </a:p>
          <a:p>
            <a:endParaRPr lang="es-ES" sz="2400" dirty="0" smtClean="0"/>
          </a:p>
          <a:p>
            <a:r>
              <a:rPr lang="es-ES" sz="2400" dirty="0" smtClean="0"/>
              <a:t>El camión va en el Activo porque es el uso que se le dio  al dinero que entró en la empresa. </a:t>
            </a:r>
            <a:endParaRPr lang="es-AR" sz="2400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/>
          <a:lstStyle/>
          <a:p>
            <a:pPr algn="ctr"/>
            <a:r>
              <a:rPr lang="es-ES" sz="2800" dirty="0" smtClean="0"/>
              <a:t>INDICE DE RENTABILIDAD SOBRE LAS VENTAS</a:t>
            </a:r>
            <a:endParaRPr lang="es-ES" sz="28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800" dirty="0" smtClean="0"/>
              <a:t>R</a:t>
            </a:r>
            <a:r>
              <a:rPr lang="es-ES" sz="2800" dirty="0" smtClean="0"/>
              <a:t>entabilidad </a:t>
            </a:r>
            <a:r>
              <a:rPr lang="es-ES" sz="2800" dirty="0"/>
              <a:t>sobre las ventas (</a:t>
            </a:r>
            <a:r>
              <a:rPr lang="es-ES_tradnl" sz="2800" dirty="0"/>
              <a:t>R.O.S) o </a:t>
            </a:r>
            <a:r>
              <a:rPr lang="es-ES_tradnl" sz="2800" dirty="0" smtClean="0"/>
              <a:t>margen sobre </a:t>
            </a:r>
            <a:r>
              <a:rPr lang="es-ES_tradnl" sz="2800" dirty="0"/>
              <a:t>ventas.</a:t>
            </a:r>
          </a:p>
          <a:p>
            <a:endParaRPr lang="es-ES_tradnl" sz="2400" dirty="0"/>
          </a:p>
          <a:p>
            <a:r>
              <a:rPr lang="es-ES_tradnl" sz="2200" dirty="0"/>
              <a:t>Es la relación entre las utilidades netas (después de deducir el pago de impuestos e intereses) y las ventas totales</a:t>
            </a:r>
            <a:r>
              <a:rPr lang="es-ES_tradnl" sz="2000" dirty="0"/>
              <a:t>.</a:t>
            </a:r>
          </a:p>
          <a:p>
            <a:endParaRPr lang="es-ES_tradnl" sz="2000" dirty="0"/>
          </a:p>
          <a:p>
            <a:pPr algn="ctr">
              <a:buFontTx/>
              <a:buNone/>
            </a:pPr>
            <a:r>
              <a:rPr lang="es-ES_tradnl" sz="2200" b="1" dirty="0"/>
              <a:t>ROS= (u/v) x 100</a:t>
            </a:r>
          </a:p>
          <a:p>
            <a:endParaRPr lang="es-ES_tradnl" sz="2200" dirty="0"/>
          </a:p>
          <a:p>
            <a:r>
              <a:rPr lang="es-ES_tradnl" sz="2200" dirty="0"/>
              <a:t>Es la primera fuente de utilidad de la empresa</a:t>
            </a:r>
            <a:r>
              <a:rPr lang="es-ES_tradnl" sz="2200" dirty="0" smtClean="0"/>
              <a:t>.</a:t>
            </a:r>
          </a:p>
          <a:p>
            <a:endParaRPr lang="es-ES_tradnl" sz="2200" dirty="0"/>
          </a:p>
          <a:p>
            <a:r>
              <a:rPr lang="es-ES_tradnl" sz="2200" dirty="0"/>
              <a:t>La rentabilidad económica y la financiera </a:t>
            </a:r>
            <a:r>
              <a:rPr lang="es-ES_tradnl" sz="2200" dirty="0" smtClean="0"/>
              <a:t>dependen </a:t>
            </a:r>
            <a:r>
              <a:rPr lang="es-ES_tradnl" sz="2200" dirty="0"/>
              <a:t>del margen de ventas.</a:t>
            </a:r>
          </a:p>
          <a:p>
            <a:endParaRPr lang="es-ES_tradnl" sz="2400" b="1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/>
          <a:lstStyle/>
          <a:p>
            <a:r>
              <a:rPr lang="es-ES" sz="2800" dirty="0" smtClean="0"/>
              <a:t>INDICE DE RENTABILIDAD SOBRE LAS VENTAS</a:t>
            </a:r>
            <a:endParaRPr lang="es-ES" sz="28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Este </a:t>
            </a:r>
            <a:r>
              <a:rPr lang="es-ES" sz="2400" dirty="0"/>
              <a:t>índice permite comparar el rendimiento de distintas empresas de un mismo sector, prescindiendo de sus diferencias de tamaño y estructura financiera.</a:t>
            </a:r>
          </a:p>
          <a:p>
            <a:endParaRPr lang="es-ES" sz="2000" dirty="0"/>
          </a:p>
          <a:p>
            <a:r>
              <a:rPr lang="es-ES" sz="2000" dirty="0"/>
              <a:t>¿</a:t>
            </a:r>
            <a:r>
              <a:rPr lang="es-ES" sz="2400" dirty="0"/>
              <a:t>Como se puede mejorar la rentabilidad sobre ventas?</a:t>
            </a:r>
          </a:p>
          <a:p>
            <a:endParaRPr lang="es-ES" sz="2000" dirty="0"/>
          </a:p>
          <a:p>
            <a:pPr marL="457200" indent="-457200">
              <a:buFont typeface="+mj-lt"/>
              <a:buAutoNum type="arabicPeriod"/>
            </a:pPr>
            <a:r>
              <a:rPr lang="es-ES" sz="2000" dirty="0" smtClean="0"/>
              <a:t>Aumentar </a:t>
            </a:r>
            <a:r>
              <a:rPr lang="es-ES" sz="2000" dirty="0"/>
              <a:t>el precio promedio neto de los </a:t>
            </a:r>
            <a:r>
              <a:rPr lang="es-ES" sz="2000" dirty="0" smtClean="0"/>
              <a:t>productos</a:t>
            </a:r>
          </a:p>
          <a:p>
            <a:pPr marL="457200" indent="-457200">
              <a:buFont typeface="+mj-lt"/>
              <a:buAutoNum type="arabicPeriod"/>
            </a:pPr>
            <a:endParaRPr lang="es-ES" sz="2000" dirty="0"/>
          </a:p>
          <a:p>
            <a:pPr marL="457200" indent="-457200">
              <a:buFont typeface="+mj-lt"/>
              <a:buAutoNum type="arabicPeriod"/>
            </a:pPr>
            <a:r>
              <a:rPr lang="es-ES" sz="2000" dirty="0" smtClean="0"/>
              <a:t> </a:t>
            </a:r>
            <a:r>
              <a:rPr lang="es-ES" sz="2000" dirty="0"/>
              <a:t>Disminuir el costo promedio neto de los productos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/>
              <a:t>INDICE DE RENTABILIDAD SOBRE LAS VENTAS</a:t>
            </a:r>
            <a:endParaRPr lang="es-ES" sz="28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400" dirty="0"/>
              <a:t>Estrategias para aumentar el precio promedio neto de los productos.</a:t>
            </a:r>
          </a:p>
          <a:p>
            <a:endParaRPr lang="es-ES" sz="2400" dirty="0"/>
          </a:p>
          <a:p>
            <a:r>
              <a:rPr lang="es-ES" sz="2000" dirty="0"/>
              <a:t>Diferenciación de </a:t>
            </a:r>
            <a:r>
              <a:rPr lang="es-ES" sz="2000" dirty="0" smtClean="0"/>
              <a:t>productos: hacer productos no estandarizados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/>
              <a:t>Segmentación del </a:t>
            </a:r>
            <a:r>
              <a:rPr lang="es-ES" sz="2000" dirty="0" smtClean="0"/>
              <a:t>mercado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/>
              <a:t>Cambio del precio de </a:t>
            </a:r>
            <a:r>
              <a:rPr lang="es-ES" sz="2000" dirty="0" smtClean="0"/>
              <a:t>venta: aumento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Mayor </a:t>
            </a:r>
            <a:r>
              <a:rPr lang="es-ES" sz="2000" dirty="0"/>
              <a:t>exigencia en las condiciones de </a:t>
            </a:r>
            <a:r>
              <a:rPr lang="es-ES" sz="2000" dirty="0" smtClean="0"/>
              <a:t>pago: cobro contado, acortar plazos de cobro a proveedores, eliminar cuotas </a:t>
            </a:r>
            <a:endParaRPr lang="es-E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/>
              <a:t>INDICE DE RENTABILIDAD SOBRE LAS VENTAS</a:t>
            </a:r>
            <a:endParaRPr lang="es-ES" sz="28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3050"/>
            <a:ext cx="8229600" cy="4529467"/>
          </a:xfrm>
        </p:spPr>
        <p:txBody>
          <a:bodyPr/>
          <a:lstStyle/>
          <a:p>
            <a:pPr>
              <a:buNone/>
            </a:pPr>
            <a:r>
              <a:rPr lang="es-ES" sz="2400" dirty="0"/>
              <a:t>Estrategias para disminuir el costo promedio neto de los </a:t>
            </a:r>
            <a:r>
              <a:rPr lang="es-ES" sz="2400" dirty="0" smtClean="0"/>
              <a:t>productos:</a:t>
            </a:r>
            <a:endParaRPr lang="es-ES" sz="2400" dirty="0"/>
          </a:p>
          <a:p>
            <a:endParaRPr lang="es-ES" sz="2000" dirty="0"/>
          </a:p>
          <a:p>
            <a:r>
              <a:rPr lang="es-ES" sz="2000" dirty="0"/>
              <a:t>Nuevos circuitos de </a:t>
            </a:r>
            <a:r>
              <a:rPr lang="es-ES" sz="2000" dirty="0" smtClean="0"/>
              <a:t>distribución</a:t>
            </a:r>
          </a:p>
          <a:p>
            <a:endParaRPr lang="es-ES" sz="2000" dirty="0"/>
          </a:p>
          <a:p>
            <a:r>
              <a:rPr lang="es-ES" sz="2000" dirty="0" smtClean="0"/>
              <a:t>Innovación tecnológica</a:t>
            </a:r>
          </a:p>
          <a:p>
            <a:endParaRPr lang="es-ES" sz="2000" dirty="0"/>
          </a:p>
          <a:p>
            <a:r>
              <a:rPr lang="es-ES" sz="2000" dirty="0"/>
              <a:t>Revisión de la logística de </a:t>
            </a:r>
            <a:r>
              <a:rPr lang="es-ES" sz="2000" dirty="0" smtClean="0"/>
              <a:t>abastecimiento</a:t>
            </a:r>
          </a:p>
          <a:p>
            <a:endParaRPr lang="es-ES" sz="2000" dirty="0"/>
          </a:p>
          <a:p>
            <a:r>
              <a:rPr lang="es-ES" sz="2000" dirty="0"/>
              <a:t>Aumento de la producción (economías de escala</a:t>
            </a:r>
            <a:r>
              <a:rPr lang="es-ES" sz="2000" dirty="0" smtClean="0"/>
              <a:t>)</a:t>
            </a:r>
          </a:p>
          <a:p>
            <a:endParaRPr lang="es-ES" sz="2000" dirty="0"/>
          </a:p>
          <a:p>
            <a:r>
              <a:rPr lang="es-ES" sz="2000" dirty="0"/>
              <a:t>Mejora de la productividad</a:t>
            </a:r>
          </a:p>
          <a:p>
            <a:endParaRPr lang="es-E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INDICE DE RENTABILIDAD ECONOMICA </a:t>
            </a:r>
            <a:endParaRPr lang="es-ES" sz="28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800" dirty="0"/>
              <a:t>Rentabilidad económica (R.O.A)</a:t>
            </a:r>
          </a:p>
          <a:p>
            <a:endParaRPr lang="es-ES" sz="2400" dirty="0"/>
          </a:p>
          <a:p>
            <a:r>
              <a:rPr lang="es-ES" sz="2200" dirty="0"/>
              <a:t>Se mide por la relación entre la utilidad neta y el activo total</a:t>
            </a:r>
          </a:p>
          <a:p>
            <a:endParaRPr lang="es-ES" sz="2200" dirty="0"/>
          </a:p>
          <a:p>
            <a:pPr algn="ctr">
              <a:buFontTx/>
              <a:buNone/>
            </a:pPr>
            <a:r>
              <a:rPr lang="es-ES" sz="2200" b="1" dirty="0"/>
              <a:t>R.O.A= (</a:t>
            </a:r>
            <a:r>
              <a:rPr lang="es-ES" sz="2200" b="1" dirty="0" smtClean="0"/>
              <a:t>utilidades/Activo) </a:t>
            </a:r>
            <a:r>
              <a:rPr lang="es-ES" sz="2200" b="1" dirty="0"/>
              <a:t>x 100</a:t>
            </a:r>
          </a:p>
          <a:p>
            <a:pPr>
              <a:buFontTx/>
              <a:buNone/>
            </a:pPr>
            <a:endParaRPr lang="es-ES" sz="2200" dirty="0"/>
          </a:p>
          <a:p>
            <a:r>
              <a:rPr lang="es-ES" sz="2200" dirty="0" smtClean="0"/>
              <a:t>La </a:t>
            </a:r>
            <a:r>
              <a:rPr lang="es-ES" sz="2200" dirty="0"/>
              <a:t>rentabilidad económica es igual al producto de la rentabilidad sobre las ventas por la tasa de rotación del </a:t>
            </a:r>
            <a:r>
              <a:rPr lang="es-ES" sz="2200" dirty="0" smtClean="0"/>
              <a:t>activo:</a:t>
            </a:r>
            <a:endParaRPr lang="es-ES" sz="2200" dirty="0"/>
          </a:p>
          <a:p>
            <a:pPr>
              <a:buFontTx/>
              <a:buNone/>
            </a:pPr>
            <a:endParaRPr lang="es-ES" sz="2200" dirty="0"/>
          </a:p>
          <a:p>
            <a:pPr algn="ctr">
              <a:buFontTx/>
              <a:buNone/>
            </a:pPr>
            <a:r>
              <a:rPr lang="es-ES" sz="2200" b="1" dirty="0"/>
              <a:t>R.O.A= </a:t>
            </a:r>
            <a:r>
              <a:rPr lang="es-ES" sz="2200" b="1" dirty="0" smtClean="0"/>
              <a:t>(utilidades /ventas) </a:t>
            </a:r>
            <a:r>
              <a:rPr lang="es-ES" sz="2200" b="1" dirty="0"/>
              <a:t>x </a:t>
            </a:r>
            <a:r>
              <a:rPr lang="es-ES" sz="2200" b="1" dirty="0" smtClean="0"/>
              <a:t>(ventas/Activo)</a:t>
            </a:r>
            <a:endParaRPr lang="es-ES" sz="2200" b="1" dirty="0"/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/>
              <a:t>RENTABILIDAD: INDICADORES ESTATICOS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2400" dirty="0" smtClean="0"/>
              <a:t>La </a:t>
            </a:r>
            <a:r>
              <a:rPr lang="es-ES" sz="2400" dirty="0"/>
              <a:t>rotación del activo mide el número de veces que se recupera el activo a través de la </a:t>
            </a:r>
            <a:r>
              <a:rPr lang="es-ES" sz="2400" dirty="0" smtClean="0"/>
              <a:t>ventas.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400" dirty="0" smtClean="0">
                <a:cs typeface="Arial" pitchFamily="34" charset="0"/>
              </a:rPr>
              <a:t>Es una medida de la eficiencia del uso de los activos para generar </a:t>
            </a:r>
            <a:r>
              <a:rPr lang="es-ES" sz="2400" dirty="0" smtClean="0">
                <a:cs typeface="Arial" pitchFamily="34" charset="0"/>
              </a:rPr>
              <a:t>ingresos.</a:t>
            </a:r>
            <a:endParaRPr lang="es-ES" sz="2400" dirty="0">
              <a:cs typeface="Arial" pitchFamily="34" charset="0"/>
            </a:endParaRP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4000" dirty="0" smtClean="0"/>
              <a:t>UTILIDADES</a:t>
            </a:r>
            <a:endParaRPr lang="es-AR" sz="4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14422"/>
            <a:ext cx="8258204" cy="4911741"/>
          </a:xfrm>
        </p:spPr>
        <p:txBody>
          <a:bodyPr/>
          <a:lstStyle/>
          <a:p>
            <a:endParaRPr lang="es-ES" sz="2400" dirty="0" smtClean="0"/>
          </a:p>
          <a:p>
            <a:r>
              <a:rPr lang="es-ES" sz="2400" dirty="0" smtClean="0"/>
              <a:t>Son </a:t>
            </a:r>
            <a:r>
              <a:rPr lang="es-ES" sz="2400" dirty="0"/>
              <a:t>la medida de un excedente entre los ingresos y los costos expresados en alguna unidad </a:t>
            </a:r>
            <a:r>
              <a:rPr lang="es-ES" sz="2400" dirty="0" smtClean="0"/>
              <a:t>monetaria</a:t>
            </a:r>
          </a:p>
          <a:p>
            <a:endParaRPr lang="es-ES" sz="2400" dirty="0"/>
          </a:p>
          <a:p>
            <a:r>
              <a:rPr lang="es-ES" sz="2400" dirty="0"/>
              <a:t>En un sentido estricto representan un resultado positivo de la empresa (ganancias</a:t>
            </a:r>
            <a:r>
              <a:rPr lang="es-ES" sz="2400" dirty="0" smtClean="0"/>
              <a:t>).</a:t>
            </a:r>
          </a:p>
          <a:p>
            <a:endParaRPr lang="es-ES" sz="2400" dirty="0"/>
          </a:p>
          <a:p>
            <a:r>
              <a:rPr lang="es-ES" sz="2400" dirty="0"/>
              <a:t>En un sentido más amplio evocan al concepto de beneficio o conjunto de satisfacciones.</a:t>
            </a:r>
          </a:p>
          <a:p>
            <a:endParaRPr lang="es-ES" sz="2400" dirty="0" smtClean="0"/>
          </a:p>
          <a:p>
            <a:r>
              <a:rPr lang="es-ES" sz="2400" dirty="0" err="1" smtClean="0"/>
              <a:t>Sallenave</a:t>
            </a:r>
            <a:r>
              <a:rPr lang="es-ES" sz="2400" dirty="0" smtClean="0"/>
              <a:t> sostiene que desde </a:t>
            </a:r>
            <a:r>
              <a:rPr lang="es-ES" sz="2400" dirty="0"/>
              <a:t>una perspectiva </a:t>
            </a:r>
            <a:r>
              <a:rPr lang="es-ES" sz="2400" dirty="0" smtClean="0"/>
              <a:t>gerencial, </a:t>
            </a:r>
            <a:r>
              <a:rPr lang="es-ES" sz="2400" dirty="0"/>
              <a:t>las utilidades económicas reales son iguales al flujo de caja </a:t>
            </a:r>
            <a:r>
              <a:rPr lang="es-ES" sz="2400" dirty="0" smtClean="0"/>
              <a:t>neto actualizado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pPr algn="ctr"/>
            <a:r>
              <a:rPr lang="es-ES" sz="2800" dirty="0" smtClean="0"/>
              <a:t>INDICE DE RENTABILIDAD ECONOMICA </a:t>
            </a:r>
            <a:endParaRPr lang="es-ES" sz="28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357298"/>
            <a:ext cx="8229600" cy="5072098"/>
          </a:xfrm>
        </p:spPr>
        <p:txBody>
          <a:bodyPr/>
          <a:lstStyle/>
          <a:p>
            <a:endParaRPr lang="es-ES" sz="2000" dirty="0"/>
          </a:p>
          <a:p>
            <a:pPr>
              <a:buNone/>
            </a:pPr>
            <a:r>
              <a:rPr lang="es-ES" sz="2400" dirty="0" smtClean="0"/>
              <a:t>Una baja rotación del activo puede significar: </a:t>
            </a:r>
          </a:p>
          <a:p>
            <a:endParaRPr lang="es-E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/>
              <a:t>Ineficiencia de la empresa para generar ingresos. Dos ejemplos son un vivero que cultive una especie poco usada o material genéticamente superado, o que un aserradero produzca un tipo de moldura poco utilizada. </a:t>
            </a:r>
          </a:p>
          <a:p>
            <a:pPr marL="457200" indent="-457200">
              <a:buFont typeface="+mj-lt"/>
              <a:buAutoNum type="arabicPeriod"/>
            </a:pPr>
            <a:endParaRPr lang="es-E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/>
              <a:t>Alta concentración de activos, </a:t>
            </a:r>
            <a:r>
              <a:rPr lang="es-ES" sz="2400" dirty="0" smtClean="0"/>
              <a:t>y procesos largos de producción, es </a:t>
            </a:r>
            <a:r>
              <a:rPr lang="es-ES" sz="2400" dirty="0" smtClean="0"/>
              <a:t>el caso de un astillero o una siderúrgica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INDICE DE RENTABILIDAD ECONOMICA </a:t>
            </a:r>
            <a:endParaRPr lang="es-ES" sz="28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Las estrategias </a:t>
            </a:r>
            <a:r>
              <a:rPr lang="es-ES" sz="2400" dirty="0"/>
              <a:t>para mejorar la </a:t>
            </a:r>
            <a:r>
              <a:rPr lang="es-ES" sz="2400" dirty="0" smtClean="0"/>
              <a:t>ROA se </a:t>
            </a:r>
            <a:r>
              <a:rPr lang="es-ES" sz="2400" dirty="0"/>
              <a:t>basan en la mejora del margen o en el aumento de la tasa de rotación del activo.</a:t>
            </a:r>
          </a:p>
          <a:p>
            <a:endParaRPr lang="es-ES" sz="2400" dirty="0"/>
          </a:p>
          <a:p>
            <a:r>
              <a:rPr lang="es-ES_tradnl" sz="2400" dirty="0"/>
              <a:t>¿Cómo se puede mejorar la tasa de rotación del activo?  </a:t>
            </a:r>
          </a:p>
          <a:p>
            <a:endParaRPr lang="es-ES_tradnl" sz="2400" dirty="0"/>
          </a:p>
          <a:p>
            <a:r>
              <a:rPr lang="es-ES_tradnl" sz="2000" dirty="0"/>
              <a:t>Disminuyendo los activos necesarios para la obtención de </a:t>
            </a:r>
            <a:r>
              <a:rPr lang="es-ES_tradnl" sz="2000" dirty="0" smtClean="0"/>
              <a:t>un volumen de ventas determinado, </a:t>
            </a:r>
            <a:r>
              <a:rPr lang="es-ES_tradnl" sz="2000" dirty="0"/>
              <a:t>o aumentando las ventas más que proporcionalmente al incremento de los activos.  </a:t>
            </a:r>
            <a:endParaRPr lang="es-E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pPr algn="ctr"/>
            <a:r>
              <a:rPr lang="es-ES" sz="2800" dirty="0" smtClean="0"/>
              <a:t>INDICE DE RENTABILIDAD ECONOMICA </a:t>
            </a:r>
            <a:endParaRPr lang="es-ES" sz="28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s-ES_tradnl" sz="2400" dirty="0" smtClean="0"/>
          </a:p>
          <a:p>
            <a:pPr>
              <a:lnSpc>
                <a:spcPct val="90000"/>
              </a:lnSpc>
            </a:pPr>
            <a:r>
              <a:rPr lang="es-ES_tradnl" sz="2400" dirty="0" smtClean="0"/>
              <a:t>Algunas </a:t>
            </a:r>
            <a:r>
              <a:rPr lang="es-ES_tradnl" sz="2400" dirty="0"/>
              <a:t>técnicas usadas para mejorar la tasa de rotación del </a:t>
            </a:r>
            <a:r>
              <a:rPr lang="es-ES_tradnl" sz="2400" dirty="0" smtClean="0"/>
              <a:t>activo:</a:t>
            </a:r>
            <a:endParaRPr lang="es-ES_tradnl" sz="2400" dirty="0"/>
          </a:p>
          <a:p>
            <a:pPr>
              <a:lnSpc>
                <a:spcPct val="90000"/>
              </a:lnSpc>
            </a:pPr>
            <a:endParaRPr lang="es-ES_tradnl" sz="2000" dirty="0"/>
          </a:p>
          <a:p>
            <a:pPr>
              <a:lnSpc>
                <a:spcPct val="90000"/>
              </a:lnSpc>
            </a:pPr>
            <a:r>
              <a:rPr lang="es-ES_tradnl" sz="2000" dirty="0"/>
              <a:t>a) Disminución del capital de </a:t>
            </a:r>
            <a:r>
              <a:rPr lang="es-ES_tradnl" sz="2000" dirty="0" smtClean="0"/>
              <a:t>trabajo (</a:t>
            </a:r>
            <a:r>
              <a:rPr lang="es-ES_tradnl" sz="2000" dirty="0"/>
              <a:t>efectivo + cuentas por cobrar + inventarios) – (cuentas por pagar + deuda a corto plazo + impuestos por pagar + otros pasivos corrientes</a:t>
            </a:r>
            <a:r>
              <a:rPr lang="es-ES_tradnl" sz="2000" dirty="0" smtClean="0"/>
              <a:t>).</a:t>
            </a:r>
            <a:endParaRPr lang="es-ES_tradnl" sz="2000" dirty="0"/>
          </a:p>
          <a:p>
            <a:pPr>
              <a:lnSpc>
                <a:spcPct val="90000"/>
              </a:lnSpc>
              <a:buNone/>
            </a:pPr>
            <a:r>
              <a:rPr lang="es-ES_tradnl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s-ES_tradnl" sz="1800" dirty="0"/>
              <a:t>Mejorar el manejo de </a:t>
            </a:r>
            <a:r>
              <a:rPr lang="es-ES_tradnl" sz="1800" dirty="0" smtClean="0"/>
              <a:t>inventarios (materia prima, insumos y productos almacenados en la empresa)</a:t>
            </a:r>
            <a:endParaRPr lang="es-ES_tradnl" sz="1800" dirty="0"/>
          </a:p>
          <a:p>
            <a:pPr lvl="1">
              <a:lnSpc>
                <a:spcPct val="90000"/>
              </a:lnSpc>
            </a:pPr>
            <a:r>
              <a:rPr lang="es-ES_tradnl" sz="1800" dirty="0"/>
              <a:t>Disminuir el capital de trabajo. </a:t>
            </a:r>
          </a:p>
          <a:p>
            <a:pPr lvl="1">
              <a:lnSpc>
                <a:spcPct val="90000"/>
              </a:lnSpc>
            </a:pPr>
            <a:r>
              <a:rPr lang="es-ES_tradnl" sz="1800" dirty="0"/>
              <a:t>Reducir el plazo de entrega.</a:t>
            </a:r>
          </a:p>
          <a:p>
            <a:pPr lvl="1">
              <a:lnSpc>
                <a:spcPct val="90000"/>
              </a:lnSpc>
            </a:pPr>
            <a:r>
              <a:rPr lang="es-ES_tradnl" sz="1800" dirty="0"/>
              <a:t>Disminuir las cuentas por cobrar.</a:t>
            </a:r>
          </a:p>
          <a:p>
            <a:pPr lvl="1">
              <a:lnSpc>
                <a:spcPct val="90000"/>
              </a:lnSpc>
            </a:pPr>
            <a:r>
              <a:rPr lang="es-ES_tradnl" sz="1800" dirty="0"/>
              <a:t>Mejorar el manejo de la liquidez. </a:t>
            </a:r>
          </a:p>
          <a:p>
            <a:pPr lvl="1">
              <a:lnSpc>
                <a:spcPct val="90000"/>
              </a:lnSpc>
            </a:pPr>
            <a:r>
              <a:rPr lang="es-ES_tradnl" sz="1800" dirty="0"/>
              <a:t>Mejorar la productividad.</a:t>
            </a:r>
            <a:endParaRPr lang="es-ES" sz="1800" dirty="0"/>
          </a:p>
          <a:p>
            <a:pPr>
              <a:lnSpc>
                <a:spcPct val="90000"/>
              </a:lnSpc>
            </a:pPr>
            <a:endParaRPr lang="es-E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es-ES" sz="2800" dirty="0"/>
              <a:t>RENTABILIDAD: INDICADORES ESTATICOS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es-ES" sz="2400" dirty="0"/>
              <a:t>b) Reducción del activo fijo (sin aumento paralelo de los costos</a:t>
            </a:r>
            <a:r>
              <a:rPr lang="es-ES" sz="2400" dirty="0" smtClean="0"/>
              <a:t>): </a:t>
            </a:r>
            <a:endParaRPr lang="es-ES" sz="2400" dirty="0"/>
          </a:p>
          <a:p>
            <a:endParaRPr lang="es-ES" sz="2000" dirty="0"/>
          </a:p>
          <a:p>
            <a:r>
              <a:rPr lang="es-ES" sz="2000" dirty="0"/>
              <a:t>Subcontratar la producción (</a:t>
            </a:r>
            <a:r>
              <a:rPr lang="es-ES" sz="2000" dirty="0" err="1"/>
              <a:t>tercerizar</a:t>
            </a:r>
            <a:r>
              <a:rPr lang="es-ES" sz="2000" dirty="0" smtClean="0"/>
              <a:t>)</a:t>
            </a:r>
          </a:p>
          <a:p>
            <a:endParaRPr lang="es-ES" sz="2000" dirty="0"/>
          </a:p>
          <a:p>
            <a:r>
              <a:rPr lang="es-ES" sz="2000" dirty="0"/>
              <a:t>Franquicias.</a:t>
            </a:r>
          </a:p>
          <a:p>
            <a:endParaRPr lang="es-ES" sz="2000" dirty="0"/>
          </a:p>
          <a:p>
            <a:pPr>
              <a:buNone/>
            </a:pPr>
            <a:r>
              <a:rPr lang="es-ES_tradnl" sz="2400" dirty="0" smtClean="0"/>
              <a:t>	La </a:t>
            </a:r>
            <a:r>
              <a:rPr lang="es-ES_tradnl" sz="2400" dirty="0"/>
              <a:t>comparación  de la tasa de rotación del activo </a:t>
            </a:r>
            <a:r>
              <a:rPr lang="es-ES_tradnl" sz="2400" dirty="0" smtClean="0"/>
              <a:t>de empresas </a:t>
            </a:r>
            <a:r>
              <a:rPr lang="es-ES_tradnl" sz="2400" dirty="0"/>
              <a:t>que pertenecen a industrias </a:t>
            </a:r>
            <a:r>
              <a:rPr lang="es-ES_tradnl" sz="2400" dirty="0" smtClean="0"/>
              <a:t>diferentes </a:t>
            </a:r>
            <a:r>
              <a:rPr lang="es-ES_tradnl" sz="2400" dirty="0"/>
              <a:t>no permite juzgar sobre la eficacia económica de </a:t>
            </a:r>
            <a:r>
              <a:rPr lang="es-ES_tradnl" sz="2400" dirty="0" smtClean="0"/>
              <a:t>las  mismas</a:t>
            </a:r>
            <a:endParaRPr lang="es-E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889448"/>
          </a:xfrm>
        </p:spPr>
        <p:txBody>
          <a:bodyPr/>
          <a:lstStyle/>
          <a:p>
            <a:pPr algn="ctr"/>
            <a:r>
              <a:rPr lang="es-ES" sz="2800" dirty="0" smtClean="0"/>
              <a:t>INDICE DE RENTABILIDAD FINANCIERA</a:t>
            </a:r>
            <a:endParaRPr lang="es-ES" sz="28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es-ES_tradnl" sz="2800" dirty="0"/>
              <a:t>Rentabilidad </a:t>
            </a:r>
            <a:r>
              <a:rPr lang="es-ES_tradnl" sz="2800" dirty="0" smtClean="0"/>
              <a:t>financiera</a:t>
            </a:r>
          </a:p>
          <a:p>
            <a:pPr algn="just">
              <a:lnSpc>
                <a:spcPct val="90000"/>
              </a:lnSpc>
            </a:pPr>
            <a:endParaRPr lang="es-ES_tradnl" sz="2400" dirty="0" smtClean="0"/>
          </a:p>
          <a:p>
            <a:pPr algn="just">
              <a:lnSpc>
                <a:spcPct val="90000"/>
              </a:lnSpc>
            </a:pPr>
            <a:endParaRPr lang="es-ES_tradnl" sz="2400" dirty="0"/>
          </a:p>
          <a:p>
            <a:pPr algn="just">
              <a:lnSpc>
                <a:spcPct val="90000"/>
              </a:lnSpc>
            </a:pPr>
            <a:r>
              <a:rPr lang="es-ES_tradnl" sz="2400" dirty="0"/>
              <a:t>La tasa de rentabilidad </a:t>
            </a:r>
            <a:r>
              <a:rPr lang="es-ES_tradnl" sz="2400" dirty="0" smtClean="0"/>
              <a:t>financiera o del </a:t>
            </a:r>
            <a:r>
              <a:rPr lang="es-ES_tradnl" sz="2400" dirty="0"/>
              <a:t>patrimonio (R.O.E) mide la relación entre las utilidades netas y los fondos propios.</a:t>
            </a:r>
          </a:p>
          <a:p>
            <a:pPr algn="just">
              <a:lnSpc>
                <a:spcPct val="90000"/>
              </a:lnSpc>
            </a:pPr>
            <a:endParaRPr lang="es-ES_tradnl" sz="24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s-ES_tradnl" sz="2400" b="1" dirty="0"/>
              <a:t>ROE= (</a:t>
            </a:r>
            <a:r>
              <a:rPr lang="es-ES_tradnl" sz="2400" b="1" dirty="0" smtClean="0"/>
              <a:t>utilidades / Patrimonio Neto) </a:t>
            </a:r>
            <a:r>
              <a:rPr lang="es-ES_tradnl" sz="2400" b="1" dirty="0"/>
              <a:t>x 100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pPr algn="ctr"/>
            <a:r>
              <a:rPr lang="es-ES" sz="2800" dirty="0" smtClean="0"/>
              <a:t>INDICE DE </a:t>
            </a:r>
            <a:r>
              <a:rPr lang="es-ES" sz="2800" dirty="0" smtClean="0"/>
              <a:t>RENTABILIDAD FINANCIERA</a:t>
            </a:r>
            <a:endParaRPr lang="es-ES" sz="28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s-ES_tradnl" sz="2000" b="1" dirty="0" smtClean="0"/>
              <a:t>ROE</a:t>
            </a:r>
            <a:r>
              <a:rPr lang="es-ES_tradnl" sz="2000" b="1" dirty="0"/>
              <a:t>= (u/ PN) x 100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_tradnl" sz="2000" dirty="0"/>
          </a:p>
          <a:p>
            <a:pPr>
              <a:lnSpc>
                <a:spcPct val="90000"/>
              </a:lnSpc>
            </a:pPr>
            <a:r>
              <a:rPr lang="es-ES_tradnl" sz="2000" dirty="0"/>
              <a:t>La rentabilidad económica (</a:t>
            </a:r>
            <a:r>
              <a:rPr lang="es-ES_tradnl" sz="2000" dirty="0" smtClean="0"/>
              <a:t>ROA) </a:t>
            </a:r>
            <a:r>
              <a:rPr lang="es-ES_tradnl" sz="2000" dirty="0"/>
              <a:t>se expresó en la forma siguiente:</a:t>
            </a:r>
          </a:p>
          <a:p>
            <a:pPr>
              <a:lnSpc>
                <a:spcPct val="90000"/>
              </a:lnSpc>
            </a:pPr>
            <a:endParaRPr lang="es-ES_tradnl" sz="20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s-ES_tradnl" sz="2000" dirty="0" smtClean="0"/>
              <a:t>ROA </a:t>
            </a:r>
            <a:r>
              <a:rPr lang="es-ES_tradnl" sz="2000" dirty="0"/>
              <a:t>= </a:t>
            </a:r>
            <a:r>
              <a:rPr lang="es-ES_tradnl" sz="2000" dirty="0" smtClean="0"/>
              <a:t>utilidades (u)  /Activo   </a:t>
            </a:r>
            <a:r>
              <a:rPr lang="es-ES_tradnl" sz="2000" dirty="0"/>
              <a:t>de donde   </a:t>
            </a:r>
            <a:r>
              <a:rPr lang="es-ES_tradnl" sz="2000" dirty="0" smtClean="0"/>
              <a:t>u </a:t>
            </a:r>
            <a:r>
              <a:rPr lang="es-ES_tradnl" sz="2000" dirty="0"/>
              <a:t>= </a:t>
            </a:r>
            <a:r>
              <a:rPr lang="es-ES_tradnl" sz="2000" dirty="0" smtClean="0"/>
              <a:t>ROA x Activo</a:t>
            </a:r>
          </a:p>
          <a:p>
            <a:pPr>
              <a:lnSpc>
                <a:spcPct val="90000"/>
              </a:lnSpc>
            </a:pPr>
            <a:endParaRPr lang="es-ES_tradnl" sz="2000" dirty="0" smtClean="0"/>
          </a:p>
          <a:p>
            <a:pPr>
              <a:lnSpc>
                <a:spcPct val="90000"/>
              </a:lnSpc>
            </a:pPr>
            <a:r>
              <a:rPr lang="es-ES_tradnl" sz="2000" dirty="0" smtClean="0"/>
              <a:t>Dado que el activo es igual al pasivo (D) más patrimonio</a:t>
            </a:r>
            <a:r>
              <a:rPr lang="es-ES" sz="2000" dirty="0" smtClean="0"/>
              <a:t> (E)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s-ES_tradnl" sz="2000" dirty="0" smtClean="0"/>
              <a:t>Activo </a:t>
            </a:r>
            <a:r>
              <a:rPr lang="es-ES_tradnl" sz="2000" dirty="0"/>
              <a:t>= </a:t>
            </a:r>
            <a:r>
              <a:rPr lang="es-ES_tradnl" sz="2000" dirty="0" smtClean="0"/>
              <a:t>D + </a:t>
            </a:r>
            <a:r>
              <a:rPr lang="es-ES_tradnl" sz="2000" dirty="0"/>
              <a:t>E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s-ES_tradnl" sz="2000" dirty="0" smtClean="0"/>
              <a:t>u  </a:t>
            </a:r>
            <a:r>
              <a:rPr lang="es-ES_tradnl" sz="2000" dirty="0"/>
              <a:t>= </a:t>
            </a:r>
            <a:r>
              <a:rPr lang="es-ES_tradnl" sz="2000" dirty="0" smtClean="0"/>
              <a:t>ROA  </a:t>
            </a:r>
            <a:r>
              <a:rPr lang="es-ES_tradnl" sz="2000" dirty="0"/>
              <a:t>( D + E)</a:t>
            </a:r>
            <a:r>
              <a:rPr lang="es-ES" sz="2800" dirty="0"/>
              <a:t> </a:t>
            </a:r>
            <a:r>
              <a:rPr lang="es-ES_tradnl" sz="1800" dirty="0"/>
              <a:t>                                  </a:t>
            </a:r>
            <a:endParaRPr lang="es-E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INDICE DE RENTABILIDAD </a:t>
            </a:r>
            <a:r>
              <a:rPr lang="es-ES" sz="2800" dirty="0" smtClean="0"/>
              <a:t>FINANCIERA </a:t>
            </a:r>
            <a:endParaRPr lang="es-ES" sz="28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000" dirty="0"/>
              <a:t>Reemplazando u por este valor en la expresión inicial de la tasa de rentabilidad </a:t>
            </a:r>
            <a:r>
              <a:rPr lang="es-ES_tradnl" sz="2000" dirty="0" smtClean="0"/>
              <a:t>financiera (ROE), </a:t>
            </a:r>
            <a:r>
              <a:rPr lang="es-ES_tradnl" sz="2000" dirty="0"/>
              <a:t>se obtiene: </a:t>
            </a:r>
          </a:p>
          <a:p>
            <a:endParaRPr lang="es-ES_tradnl" sz="2000" dirty="0"/>
          </a:p>
          <a:p>
            <a:r>
              <a:rPr lang="es-ES_tradnl" sz="2000" dirty="0" smtClean="0"/>
              <a:t>ROE </a:t>
            </a:r>
            <a:r>
              <a:rPr lang="es-ES_tradnl" sz="2000" dirty="0"/>
              <a:t>= </a:t>
            </a:r>
            <a:r>
              <a:rPr lang="es-ES_tradnl" sz="2000" dirty="0" smtClean="0"/>
              <a:t>ROA </a:t>
            </a:r>
            <a:r>
              <a:rPr lang="es-ES_tradnl" sz="2000" dirty="0"/>
              <a:t>(D+E)/E</a:t>
            </a:r>
          </a:p>
          <a:p>
            <a:endParaRPr lang="es-ES_tradnl" sz="2000" dirty="0"/>
          </a:p>
          <a:p>
            <a:pPr algn="ctr">
              <a:buNone/>
            </a:pPr>
            <a:r>
              <a:rPr lang="es-ES_tradnl" sz="2000" b="1" dirty="0" smtClean="0"/>
              <a:t>ROE </a:t>
            </a:r>
            <a:r>
              <a:rPr lang="es-ES_tradnl" sz="2000" b="1" dirty="0"/>
              <a:t>= </a:t>
            </a:r>
            <a:r>
              <a:rPr lang="es-ES_tradnl" sz="2000" b="1" dirty="0" smtClean="0"/>
              <a:t>ROA </a:t>
            </a:r>
            <a:r>
              <a:rPr lang="es-ES_tradnl" sz="2000" b="1" dirty="0"/>
              <a:t>(1 + D/E)</a:t>
            </a:r>
          </a:p>
          <a:p>
            <a:endParaRPr lang="es-ES_tradnl" sz="2000" dirty="0"/>
          </a:p>
          <a:p>
            <a:r>
              <a:rPr lang="es-ES_tradnl" sz="2000" dirty="0" smtClean="0"/>
              <a:t>ROE </a:t>
            </a:r>
            <a:r>
              <a:rPr lang="es-ES_tradnl" sz="2000" dirty="0"/>
              <a:t>tasa de rentabilidad del capital</a:t>
            </a:r>
          </a:p>
          <a:p>
            <a:r>
              <a:rPr lang="es-ES_tradnl" sz="2000" dirty="0" smtClean="0"/>
              <a:t>ROA  </a:t>
            </a:r>
            <a:r>
              <a:rPr lang="es-ES_tradnl" sz="2000" dirty="0"/>
              <a:t>tasa rentabilidad del activo</a:t>
            </a:r>
          </a:p>
          <a:p>
            <a:r>
              <a:rPr lang="es-ES_tradnl" sz="2000" dirty="0"/>
              <a:t>D/E (pasivo/patrimonio) es la tasa de endeudamiento</a:t>
            </a:r>
          </a:p>
          <a:p>
            <a:r>
              <a:rPr lang="es-ES_tradnl" sz="2000" dirty="0"/>
              <a:t>(1 + D/E) es la relación entre el activo total y el patrimonio (palanca financiera)</a:t>
            </a:r>
            <a:endParaRPr lang="es-ES" sz="2000" dirty="0"/>
          </a:p>
          <a:p>
            <a:endParaRPr lang="es-E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INDICE DE RENTABILIDAD </a:t>
            </a:r>
            <a:r>
              <a:rPr lang="es-ES" sz="2800" dirty="0" smtClean="0"/>
              <a:t>FINANCIERA </a:t>
            </a:r>
            <a:endParaRPr lang="es-ES" sz="28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s-ES_tradnl" sz="2400" dirty="0" smtClean="0"/>
          </a:p>
          <a:p>
            <a:pPr>
              <a:lnSpc>
                <a:spcPct val="80000"/>
              </a:lnSpc>
            </a:pPr>
            <a:r>
              <a:rPr lang="es-ES_tradnl" sz="2400" dirty="0" smtClean="0"/>
              <a:t>La </a:t>
            </a:r>
            <a:r>
              <a:rPr lang="es-ES_tradnl" sz="2400" dirty="0"/>
              <a:t>rentabilidad financiera de la empresa es igual al producto de su rentabilidad económica por su palanca financiera.</a:t>
            </a:r>
          </a:p>
          <a:p>
            <a:pPr>
              <a:lnSpc>
                <a:spcPct val="80000"/>
              </a:lnSpc>
            </a:pPr>
            <a:endParaRPr lang="es-ES_tradnl" sz="2000" dirty="0"/>
          </a:p>
          <a:p>
            <a:pPr>
              <a:lnSpc>
                <a:spcPct val="80000"/>
              </a:lnSpc>
            </a:pPr>
            <a:r>
              <a:rPr lang="es-ES_tradnl" sz="2400" dirty="0"/>
              <a:t>¿Cómo </a:t>
            </a:r>
            <a:r>
              <a:rPr lang="es-ES_tradnl" sz="2400" dirty="0" smtClean="0"/>
              <a:t>se mejora </a:t>
            </a:r>
            <a:r>
              <a:rPr lang="es-ES_tradnl" sz="2400" dirty="0"/>
              <a:t>la tasa de rentabilidad </a:t>
            </a:r>
            <a:r>
              <a:rPr lang="es-ES_tradnl" sz="2400" dirty="0" smtClean="0"/>
              <a:t>financiera (o del </a:t>
            </a:r>
            <a:r>
              <a:rPr lang="es-ES_tradnl" sz="2400" dirty="0"/>
              <a:t>patrimonio?</a:t>
            </a:r>
          </a:p>
          <a:p>
            <a:pPr>
              <a:lnSpc>
                <a:spcPct val="80000"/>
              </a:lnSpc>
            </a:pPr>
            <a:endParaRPr lang="es-ES_tradnl" sz="2400" dirty="0"/>
          </a:p>
          <a:p>
            <a:pPr>
              <a:lnSpc>
                <a:spcPct val="80000"/>
              </a:lnSpc>
            </a:pPr>
            <a:r>
              <a:rPr lang="es-ES_tradnl" sz="2400" dirty="0"/>
              <a:t>Aumentando la rentabilidad </a:t>
            </a:r>
            <a:r>
              <a:rPr lang="es-ES_tradnl" sz="2400" dirty="0" smtClean="0"/>
              <a:t>económica (ROA), </a:t>
            </a:r>
            <a:r>
              <a:rPr lang="es-ES_tradnl" sz="2400" dirty="0"/>
              <a:t>que es la forma más duradera y más sana o incrementando la palanca </a:t>
            </a:r>
            <a:r>
              <a:rPr lang="es-ES_tradnl" sz="2400" dirty="0" smtClean="0"/>
              <a:t>financiera (1 + D/E), </a:t>
            </a:r>
            <a:r>
              <a:rPr lang="es-ES_tradnl" sz="2400" dirty="0"/>
              <a:t>es decir </a:t>
            </a:r>
            <a:r>
              <a:rPr lang="es-ES_tradnl" sz="2400" dirty="0" smtClean="0"/>
              <a:t>endeudándose.</a:t>
            </a:r>
            <a:r>
              <a:rPr lang="es-ES_tradnl" sz="2000" dirty="0" smtClean="0"/>
              <a:t> </a:t>
            </a:r>
            <a:endParaRPr lang="es-ES_tradnl" sz="2000" dirty="0"/>
          </a:p>
          <a:p>
            <a:pPr>
              <a:lnSpc>
                <a:spcPct val="80000"/>
              </a:lnSpc>
            </a:pPr>
            <a:endParaRPr lang="es-ES_tradnl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INDICE DE RENTABILIDAD </a:t>
            </a:r>
            <a:r>
              <a:rPr lang="es-ES" sz="2800" dirty="0" smtClean="0"/>
              <a:t>FINANCIERA </a:t>
            </a:r>
            <a:endParaRPr lang="es-ES" sz="28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s-ES_tradnl" sz="2000" dirty="0" smtClean="0"/>
          </a:p>
          <a:p>
            <a:pPr>
              <a:lnSpc>
                <a:spcPct val="80000"/>
              </a:lnSpc>
            </a:pPr>
            <a:endParaRPr lang="es-ES_tradnl" sz="2000" dirty="0"/>
          </a:p>
          <a:p>
            <a:pPr>
              <a:lnSpc>
                <a:spcPct val="80000"/>
              </a:lnSpc>
            </a:pPr>
            <a:r>
              <a:rPr lang="es-ES_tradnl" sz="2400" dirty="0"/>
              <a:t>Se puede usar la palanca financiera en una coyuntura de expansión, en la medida que se cumpla lo siguiente:  </a:t>
            </a:r>
            <a:endParaRPr lang="es-ES_tradnl" sz="2400" dirty="0" smtClean="0"/>
          </a:p>
          <a:p>
            <a:pPr>
              <a:lnSpc>
                <a:spcPct val="80000"/>
              </a:lnSpc>
            </a:pPr>
            <a:endParaRPr lang="es-ES_tradnl" sz="2400" dirty="0"/>
          </a:p>
          <a:p>
            <a:pPr>
              <a:lnSpc>
                <a:spcPct val="80000"/>
              </a:lnSpc>
            </a:pPr>
            <a:r>
              <a:rPr lang="es-ES_tradnl" sz="2400" dirty="0"/>
              <a:t>a) que la deuda a largo plazo financie los activo fijos y la deuda a corto plazo financie los activos circulantes. </a:t>
            </a:r>
            <a:endParaRPr lang="es-ES_tradnl" sz="2400" dirty="0" smtClean="0"/>
          </a:p>
          <a:p>
            <a:pPr>
              <a:lnSpc>
                <a:spcPct val="80000"/>
              </a:lnSpc>
            </a:pPr>
            <a:endParaRPr lang="es-ES_tradnl" sz="2400" dirty="0"/>
          </a:p>
          <a:p>
            <a:pPr>
              <a:lnSpc>
                <a:spcPct val="80000"/>
              </a:lnSpc>
            </a:pPr>
            <a:r>
              <a:rPr lang="es-ES_tradnl" sz="2400" dirty="0"/>
              <a:t>b) que la tasa de interés del préstamo sea inferior a la tasa de rentabilidad esperada del activo.</a:t>
            </a:r>
            <a:endParaRPr lang="es-E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/>
          <a:lstStyle/>
          <a:p>
            <a:pPr algn="ctr"/>
            <a:r>
              <a:rPr lang="es-ES" sz="2800" dirty="0" smtClean="0"/>
              <a:t>INDICE DE RENTABILIDAD </a:t>
            </a:r>
            <a:r>
              <a:rPr lang="es-ES" sz="2800" dirty="0" smtClean="0"/>
              <a:t>FINANCIERA </a:t>
            </a:r>
            <a:endParaRPr lang="es-ES" sz="2800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/>
          <a:lstStyle/>
          <a:p>
            <a:pPr>
              <a:buNone/>
            </a:pPr>
            <a:r>
              <a:rPr lang="es-ES" sz="2400" dirty="0"/>
              <a:t>Estrategias de aumento de la rentabilidad financiera</a:t>
            </a:r>
          </a:p>
          <a:p>
            <a:endParaRPr lang="es-ES" sz="2400" dirty="0"/>
          </a:p>
          <a:p>
            <a:r>
              <a:rPr lang="es-ES" sz="2400" dirty="0"/>
              <a:t>a) Aumento del endeudamiento</a:t>
            </a:r>
          </a:p>
          <a:p>
            <a:endParaRPr lang="es-ES" sz="2000" dirty="0"/>
          </a:p>
          <a:p>
            <a:r>
              <a:rPr lang="es-ES" sz="2000" dirty="0"/>
              <a:t>Aumento del crédito con los proveedores</a:t>
            </a:r>
          </a:p>
          <a:p>
            <a:r>
              <a:rPr lang="es-ES" sz="2000" dirty="0"/>
              <a:t>Nuevos prestamos</a:t>
            </a:r>
          </a:p>
          <a:p>
            <a:r>
              <a:rPr lang="es-ES" sz="2000" dirty="0"/>
              <a:t>Postergación de los vencimientos</a:t>
            </a:r>
          </a:p>
          <a:p>
            <a:endParaRPr lang="es-ES" sz="2000" dirty="0"/>
          </a:p>
          <a:p>
            <a:r>
              <a:rPr lang="es-ES" sz="2400" dirty="0"/>
              <a:t>b) Disminución del patrimonio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Distribución </a:t>
            </a:r>
            <a:r>
              <a:rPr lang="es-ES" sz="2000" dirty="0"/>
              <a:t>de dividendos </a:t>
            </a:r>
            <a:r>
              <a:rPr lang="es-ES" sz="2000" dirty="0" smtClean="0"/>
              <a:t>elevados (Implica no invertir y retirar </a:t>
            </a:r>
            <a:r>
              <a:rPr lang="es-ES" sz="2000" smtClean="0"/>
              <a:t>las </a:t>
            </a:r>
            <a:r>
              <a:rPr lang="es-ES" sz="2000" smtClean="0"/>
              <a:t>ganancias)</a:t>
            </a:r>
            <a:endParaRPr lang="es-E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dirty="0" smtClean="0"/>
              <a:t>RENTABILIDAD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La ambigüedad del concepto de utilidad hace necesario buscar  instrumentos más precisos para poder evaluar el desempeño de las empresas.</a:t>
            </a:r>
          </a:p>
          <a:p>
            <a:endParaRPr lang="es-ES" sz="2400" dirty="0" smtClean="0"/>
          </a:p>
          <a:p>
            <a:r>
              <a:rPr lang="es-AR" sz="2400" dirty="0" smtClean="0"/>
              <a:t>Es la medida del rendimiento que, en un determinado periodo de tiempo, producen los capitales utilizados en el mismo.</a:t>
            </a:r>
          </a:p>
          <a:p>
            <a:endParaRPr lang="es-AR" sz="2400" dirty="0"/>
          </a:p>
          <a:p>
            <a:r>
              <a:rPr lang="es-AR" sz="2400" dirty="0" smtClean="0"/>
              <a:t>Compara </a:t>
            </a:r>
            <a:r>
              <a:rPr lang="es-AR" sz="2400" dirty="0" smtClean="0"/>
              <a:t>la utilidad generada con el aporte de fondos. </a:t>
            </a:r>
            <a:endParaRPr lang="es-A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/>
              <a:t>INDICADORES ECONOMICOS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AR" sz="2400" dirty="0" smtClean="0"/>
          </a:p>
          <a:p>
            <a:r>
              <a:rPr lang="es-AR" sz="2400" dirty="0" smtClean="0"/>
              <a:t>Un indicador</a:t>
            </a:r>
            <a:r>
              <a:rPr lang="es-AR" sz="2400" b="1" dirty="0" smtClean="0"/>
              <a:t> </a:t>
            </a:r>
            <a:r>
              <a:rPr lang="es-AR" sz="2400" dirty="0" smtClean="0"/>
              <a:t>económico </a:t>
            </a:r>
            <a:r>
              <a:rPr lang="es-AR" sz="2400" dirty="0" smtClean="0"/>
              <a:t>es un índice que permite representar una realidad económica de manera cuantitativa y directa. </a:t>
            </a:r>
          </a:p>
          <a:p>
            <a:endParaRPr lang="es-AR" sz="2400" dirty="0" smtClean="0"/>
          </a:p>
          <a:p>
            <a:r>
              <a:rPr lang="es-AR" sz="2400" dirty="0" smtClean="0"/>
              <a:t>Es la medición de una variable durante un cierto periodo. </a:t>
            </a:r>
          </a:p>
          <a:p>
            <a:endParaRPr lang="es-AR" sz="2400" dirty="0" smtClean="0"/>
          </a:p>
          <a:p>
            <a:r>
              <a:rPr lang="es-AR" sz="2400" dirty="0" smtClean="0"/>
              <a:t>La interpretación del indicador permite conocer la situación de la economía y realizar proyecciones.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ENFOQUES  PARA LA  MEDICIÓN DE LA RENTABILIDAD</a:t>
            </a:r>
            <a:endParaRPr lang="es-ES" sz="28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/>
          <a:lstStyle/>
          <a:p>
            <a:r>
              <a:rPr lang="es-ES" sz="2400" dirty="0"/>
              <a:t>La rentabilidad es una relación porcentual que compara la utilidad con el aporte de fondos. </a:t>
            </a:r>
          </a:p>
          <a:p>
            <a:endParaRPr lang="es-ES" sz="2400" dirty="0"/>
          </a:p>
          <a:p>
            <a:r>
              <a:rPr lang="es-ES" sz="2400" dirty="0"/>
              <a:t>Esta relación admite cuatro enfoques:</a:t>
            </a:r>
          </a:p>
          <a:p>
            <a:endParaRPr lang="es-ES" sz="2400" dirty="0"/>
          </a:p>
          <a:p>
            <a:pPr marL="457200" indent="-457200">
              <a:buFont typeface="+mj-lt"/>
              <a:buAutoNum type="arabicPeriod"/>
            </a:pPr>
            <a:r>
              <a:rPr lang="es-ES" sz="2200" dirty="0"/>
              <a:t>La rentabilidad sobre las </a:t>
            </a:r>
            <a:r>
              <a:rPr lang="es-ES" sz="2200" dirty="0" smtClean="0"/>
              <a:t>ventas</a:t>
            </a:r>
          </a:p>
          <a:p>
            <a:pPr marL="457200" indent="-457200">
              <a:buFont typeface="+mj-lt"/>
              <a:buAutoNum type="arabicPeriod"/>
            </a:pPr>
            <a:endParaRPr lang="es-ES" sz="2200" dirty="0"/>
          </a:p>
          <a:p>
            <a:pPr marL="457200" indent="-457200">
              <a:buFont typeface="+mj-lt"/>
              <a:buAutoNum type="arabicPeriod"/>
            </a:pPr>
            <a:r>
              <a:rPr lang="es-ES" sz="2200" dirty="0" smtClean="0"/>
              <a:t>La </a:t>
            </a:r>
            <a:r>
              <a:rPr lang="es-ES" sz="2200" dirty="0"/>
              <a:t>rentabilidad sobre los activos o rentabilidad </a:t>
            </a:r>
            <a:r>
              <a:rPr lang="es-ES" sz="2200" dirty="0" smtClean="0"/>
              <a:t>económica</a:t>
            </a:r>
          </a:p>
          <a:p>
            <a:pPr marL="457200" indent="-457200">
              <a:buFont typeface="+mj-lt"/>
              <a:buAutoNum type="arabicPeriod"/>
            </a:pPr>
            <a:endParaRPr lang="es-ES" sz="2200" dirty="0"/>
          </a:p>
          <a:p>
            <a:pPr marL="457200" indent="-457200">
              <a:buFont typeface="+mj-lt"/>
              <a:buAutoNum type="arabicPeriod"/>
            </a:pPr>
            <a:r>
              <a:rPr lang="es-ES" sz="2200" dirty="0"/>
              <a:t>La rentabilidad sobre el patrimonio o </a:t>
            </a:r>
            <a:r>
              <a:rPr lang="es-ES" sz="2200" dirty="0" smtClean="0"/>
              <a:t>financiera</a:t>
            </a:r>
          </a:p>
          <a:p>
            <a:pPr marL="457200" indent="-457200">
              <a:buFont typeface="+mj-lt"/>
              <a:buAutoNum type="arabicPeriod"/>
            </a:pPr>
            <a:endParaRPr lang="es-ES" sz="2200" dirty="0"/>
          </a:p>
          <a:p>
            <a:pPr marL="457200" indent="-457200">
              <a:buFont typeface="+mj-lt"/>
              <a:buAutoNum type="arabicPeriod"/>
            </a:pPr>
            <a:r>
              <a:rPr lang="es-ES" sz="2200" dirty="0"/>
              <a:t>La rentabilidad de un proyecto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/>
              <a:t>INDICADORES ESTATICOS </a:t>
            </a:r>
            <a:r>
              <a:rPr lang="es-ES" sz="2800" dirty="0" smtClean="0"/>
              <a:t>DE RENTABILIDAD</a:t>
            </a:r>
            <a:endParaRPr lang="es-ES" sz="28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ES_tradnl" sz="2000" dirty="0"/>
          </a:p>
          <a:p>
            <a:pPr>
              <a:buNone/>
            </a:pPr>
            <a:r>
              <a:rPr lang="es-ES_tradnl" sz="2000" dirty="0" smtClean="0"/>
              <a:t> </a:t>
            </a:r>
          </a:p>
          <a:p>
            <a:r>
              <a:rPr lang="es-ES_tradnl" sz="2400" dirty="0" smtClean="0"/>
              <a:t>Los indicadores de rentabilidad estáticos evalúan </a:t>
            </a:r>
            <a:r>
              <a:rPr lang="es-ES_tradnl" sz="2400" dirty="0"/>
              <a:t>el desempeño de una empresa en  función de un periodo pasado, es decir, usan valores que realmente existieron. 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Es </a:t>
            </a:r>
            <a:r>
              <a:rPr lang="es-ES_tradnl" sz="2400" dirty="0"/>
              <a:t>el caso de los indicadores de rentabilidad sobre ventas, económica y financiera</a:t>
            </a:r>
            <a:r>
              <a:rPr lang="es-ES_tradnl" sz="2000" dirty="0"/>
              <a:t>.</a:t>
            </a:r>
          </a:p>
          <a:p>
            <a:endParaRPr lang="es-ES_tradnl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960886"/>
          </a:xfrm>
        </p:spPr>
        <p:txBody>
          <a:bodyPr/>
          <a:lstStyle/>
          <a:p>
            <a:r>
              <a:rPr lang="es-ES" sz="2800" dirty="0" smtClean="0"/>
              <a:t>INDICADORES ESTATICOS </a:t>
            </a:r>
            <a:r>
              <a:rPr lang="es-ES" sz="2800" dirty="0" smtClean="0"/>
              <a:t>DE RENTABILIDAD</a:t>
            </a:r>
            <a:endParaRPr lang="es-ES" sz="28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2800" dirty="0" smtClean="0"/>
              <a:t>La </a:t>
            </a:r>
            <a:r>
              <a:rPr lang="es-ES" sz="2800" dirty="0"/>
              <a:t>información que se utiliza para el calculo de los indicadores de rentabilidad estática es de naturaleza contable y provienen de los estados financieros básicos,  el balance general y el estado de  perdidas y ganancias.</a:t>
            </a:r>
          </a:p>
          <a:p>
            <a:pPr>
              <a:buNone/>
            </a:pPr>
            <a:endParaRPr lang="es-ES" sz="2000" dirty="0"/>
          </a:p>
          <a:p>
            <a:endParaRPr lang="es-ES" sz="2000" dirty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/>
              <a:t>RENTABILIDAD: INDICADORES ESTATICOS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543956" cy="5072098"/>
          </a:xfrm>
        </p:spPr>
        <p:txBody>
          <a:bodyPr/>
          <a:lstStyle/>
          <a:p>
            <a:endParaRPr lang="es-ES_tradnl" sz="2400" dirty="0" smtClean="0"/>
          </a:p>
          <a:p>
            <a:r>
              <a:rPr lang="es-ES" sz="2400" dirty="0" smtClean="0"/>
              <a:t>El Balance permite conocer la situación financiera de una empresa en una fecha determinada. </a:t>
            </a:r>
          </a:p>
          <a:p>
            <a:endParaRPr lang="es-ES" sz="2400" dirty="0" smtClean="0"/>
          </a:p>
          <a:p>
            <a:r>
              <a:rPr lang="es-ES" sz="2400" dirty="0" smtClean="0"/>
              <a:t>Muestra  que tiene y que debe la empresa. 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" sz="2400" dirty="0" smtClean="0"/>
              <a:t>Se compone de dos columnas: el Activo (columna de la izquierda) y el Pasivo (columna de la derecha). </a:t>
            </a:r>
            <a:endParaRPr lang="es-AR" sz="2400" dirty="0" smtClean="0"/>
          </a:p>
          <a:p>
            <a:endParaRPr lang="es-AR" sz="2400" dirty="0" smtClean="0"/>
          </a:p>
          <a:p>
            <a:r>
              <a:rPr lang="es-ES" sz="2400" dirty="0" smtClean="0"/>
              <a:t>En el Activo se consignan los destinos de los fondos y en el Pasivo donde se originaron. </a:t>
            </a:r>
            <a:endParaRPr lang="es-AR" sz="2400" dirty="0" smtClean="0"/>
          </a:p>
          <a:p>
            <a:pPr>
              <a:buNone/>
            </a:pPr>
            <a:r>
              <a:rPr lang="es-ES" sz="2400" dirty="0" smtClean="0"/>
              <a:t> </a:t>
            </a:r>
            <a:endParaRPr lang="es-AR" sz="2400" dirty="0" smtClean="0"/>
          </a:p>
          <a:p>
            <a:pPr algn="just">
              <a:buNone/>
            </a:pPr>
            <a:r>
              <a:rPr lang="es-ES_tradnl" sz="2400" dirty="0" smtClean="0"/>
              <a:t> </a:t>
            </a:r>
            <a:endParaRPr lang="es-A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dirty="0" smtClean="0"/>
              <a:t>INFORMACION CONTABLE NECESARIA PARA CALCULAR LA RENTABILIDAD</a:t>
            </a:r>
            <a:endParaRPr lang="es-ES" sz="28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Activos circulantes</a:t>
            </a:r>
          </a:p>
          <a:p>
            <a:r>
              <a:rPr lang="es-ES" sz="2000" dirty="0" smtClean="0"/>
              <a:t>Aquello </a:t>
            </a:r>
            <a:r>
              <a:rPr lang="es-ES" sz="2000" dirty="0"/>
              <a:t>que durante la producción cambia de naturaleza desde materias primas, productos en proceso, productos terminados para convertirse en cuentas por cobrar y efectivo. </a:t>
            </a:r>
          </a:p>
          <a:p>
            <a:endParaRPr lang="es-ES" sz="2000" dirty="0"/>
          </a:p>
          <a:p>
            <a:r>
              <a:rPr lang="es-ES" sz="2800" dirty="0"/>
              <a:t>Activos </a:t>
            </a:r>
            <a:r>
              <a:rPr lang="es-ES" sz="2800" dirty="0" smtClean="0"/>
              <a:t> Fijos </a:t>
            </a:r>
            <a:endParaRPr lang="es-ES" sz="2800" dirty="0"/>
          </a:p>
          <a:p>
            <a:r>
              <a:rPr lang="es-ES" sz="2000" dirty="0"/>
              <a:t>Inversiones que no están directamente relacionadas con el objeto de la empresa. </a:t>
            </a:r>
          </a:p>
          <a:p>
            <a:r>
              <a:rPr lang="es-ES" sz="2000" dirty="0"/>
              <a:t>Bienes tangibles destinados a la producción y venta de bienes o servicios propios del giro del negocio, cuyo tiempo de uso o consumo sea prolongado.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1598</TotalTime>
  <Words>1666</Words>
  <Application>Microsoft Office PowerPoint</Application>
  <PresentationFormat>Presentación en pantalla (4:3)</PresentationFormat>
  <Paragraphs>255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Fundición</vt:lpstr>
      <vt:lpstr>CURSO DE ECONOMIA Y LEGISLACION FORESTAL</vt:lpstr>
      <vt:lpstr> UTILIDADES</vt:lpstr>
      <vt:lpstr>RENTABILIDAD</vt:lpstr>
      <vt:lpstr>INDICADORES ECONOMICOS</vt:lpstr>
      <vt:lpstr>ENFOQUES  PARA LA  MEDICIÓN DE LA RENTABILIDAD</vt:lpstr>
      <vt:lpstr>INDICADORES ESTATICOS DE RENTABILIDAD</vt:lpstr>
      <vt:lpstr>INDICADORES ESTATICOS DE RENTABILIDAD</vt:lpstr>
      <vt:lpstr>RENTABILIDAD: INDICADORES ESTATICOS</vt:lpstr>
      <vt:lpstr>INFORMACION CONTABLE NECESARIA PARA CALCULAR LA RENTABILIDAD</vt:lpstr>
      <vt:lpstr>INFORMACION CONTABLE NECESARIA PARA CALCULAR LA RENTABILIDAD</vt:lpstr>
      <vt:lpstr>INFORMACION CONTABLE NECESARIA PARA CALCULAR LA RENTABILIDAD</vt:lpstr>
      <vt:lpstr>INFORMACION CONTABLE NECESARIA PARA CALCULAR LA RENTABILIDAD</vt:lpstr>
      <vt:lpstr>RENTABILIDAD: INDICADORES ESTATICOS</vt:lpstr>
      <vt:lpstr>INDICE DE RENTABILIDAD SOBRE LAS VENTAS</vt:lpstr>
      <vt:lpstr>INDICE DE RENTABILIDAD SOBRE LAS VENTAS</vt:lpstr>
      <vt:lpstr>INDICE DE RENTABILIDAD SOBRE LAS VENTAS</vt:lpstr>
      <vt:lpstr>INDICE DE RENTABILIDAD SOBRE LAS VENTAS</vt:lpstr>
      <vt:lpstr>INDICE DE RENTABILIDAD ECONOMICA </vt:lpstr>
      <vt:lpstr>RENTABILIDAD: INDICADORES ESTATICOS</vt:lpstr>
      <vt:lpstr>INDICE DE RENTABILIDAD ECONOMICA </vt:lpstr>
      <vt:lpstr>INDICE DE RENTABILIDAD ECONOMICA </vt:lpstr>
      <vt:lpstr>INDICE DE RENTABILIDAD ECONOMICA </vt:lpstr>
      <vt:lpstr>RENTABILIDAD: INDICADORES ESTATICOS</vt:lpstr>
      <vt:lpstr>INDICE DE RENTABILIDAD FINANCIERA</vt:lpstr>
      <vt:lpstr>INDICE DE RENTABILIDAD FINANCIERA</vt:lpstr>
      <vt:lpstr>INDICE DE RENTABILIDAD FINANCIERA </vt:lpstr>
      <vt:lpstr>INDICE DE RENTABILIDAD FINANCIERA </vt:lpstr>
      <vt:lpstr>INDICE DE RENTABILIDAD FINANCIERA </vt:lpstr>
      <vt:lpstr>INDICE DE RENTABILIDAD FINANCIERA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ECONOMIA Y LEGISLACION FORESTAL</dc:title>
  <dc:creator>aa</dc:creator>
  <cp:lastModifiedBy>Usuario</cp:lastModifiedBy>
  <cp:revision>150</cp:revision>
  <dcterms:created xsi:type="dcterms:W3CDTF">2009-03-23T19:45:04Z</dcterms:created>
  <dcterms:modified xsi:type="dcterms:W3CDTF">2017-03-23T03:36:54Z</dcterms:modified>
</cp:coreProperties>
</file>