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347" r:id="rId2"/>
    <p:sldId id="348" r:id="rId3"/>
    <p:sldId id="293" r:id="rId4"/>
    <p:sldId id="321" r:id="rId5"/>
    <p:sldId id="338" r:id="rId6"/>
    <p:sldId id="312" r:id="rId7"/>
    <p:sldId id="339" r:id="rId8"/>
    <p:sldId id="342" r:id="rId9"/>
    <p:sldId id="322" r:id="rId10"/>
    <p:sldId id="273" r:id="rId11"/>
    <p:sldId id="314" r:id="rId12"/>
    <p:sldId id="345" r:id="rId13"/>
    <p:sldId id="328" r:id="rId14"/>
    <p:sldId id="287" r:id="rId15"/>
    <p:sldId id="290" r:id="rId16"/>
    <p:sldId id="346" r:id="rId17"/>
    <p:sldId id="343" r:id="rId18"/>
    <p:sldId id="329" r:id="rId19"/>
    <p:sldId id="324" r:id="rId20"/>
    <p:sldId id="330" r:id="rId21"/>
    <p:sldId id="341" r:id="rId22"/>
    <p:sldId id="335" r:id="rId23"/>
    <p:sldId id="327" r:id="rId24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FF"/>
    <a:srgbClr val="000000"/>
    <a:srgbClr val="008000"/>
    <a:srgbClr val="009900"/>
    <a:srgbClr val="CC0000"/>
    <a:srgbClr val="CC0099"/>
    <a:srgbClr val="336699"/>
    <a:srgbClr val="993300"/>
    <a:srgbClr val="CC3399"/>
    <a:srgbClr val="008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6" autoAdjust="0"/>
    <p:restoredTop sz="9466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5484BC9-4816-489F-8EF6-F88F1AEF4467}" type="datetimeFigureOut">
              <a:rPr lang="es-ES"/>
              <a:pPr>
                <a:defRPr/>
              </a:pPr>
              <a:t>24/06/2020</a:t>
            </a:fld>
            <a:endParaRPr lang="es-E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9C98539-DAED-4338-A5BA-BD231723D1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885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C5B01C-E71B-4E10-B10E-EBDCC3E3E2E6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CA470-7E23-4D43-8A5C-C369FE4BC3EE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4E33CA-3814-4C05-A4E0-49E0227D1AD6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8341B-5612-4E18-B0D1-506FDF2F4600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5E0EF-9F0B-46CA-A3F7-75634007315E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21082-58F8-4BA5-8700-A3E09101BBE7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4492B-0089-4F5A-8C14-5DE9AA56DE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9828" y="823460"/>
            <a:ext cx="8300917" cy="0"/>
          </a:xfrm>
          <a:custGeom>
            <a:avLst/>
            <a:gdLst/>
            <a:ahLst/>
            <a:cxnLst/>
            <a:rect l="l" t="t" r="r" b="b"/>
            <a:pathLst>
              <a:path w="8277859">
                <a:moveTo>
                  <a:pt x="0" y="0"/>
                </a:moveTo>
                <a:lnTo>
                  <a:pt x="8277602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75860">
              <a:lnSpc>
                <a:spcPct val="100000"/>
              </a:lnSpc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s-AR" dirty="0" smtClean="0"/>
              <a:t>- </a:t>
            </a:r>
            <a:fld id="{81D60167-4931-47E6-BA6A-407CBD079E47}" type="slidenum">
              <a:rPr lang="es-AR" smtClean="0"/>
              <a:pPr/>
              <a:t>‹Nº›</a:t>
            </a:fld>
            <a:r>
              <a:rPr lang="es-AR" dirty="0" smtClean="0"/>
              <a:t> - </a:t>
            </a:r>
            <a:endParaRPr lang="es-AR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841A81-9113-4F55-86B1-0ED0F8E9B8B2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81B67-DCAD-4601-8CBD-4D51B374180C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B94D-E04E-4349-A1A8-5B321BEDA99E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EEDE4-987B-4F66-BD13-B0DDB064166C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F57BBF-3487-4A84-B3AD-A754401227DA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41EF2-3C31-49A9-B573-7D61F206909A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A14DEE-9635-4718-8FAD-C6C5F2389C78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01CD1-DC5C-43C2-8347-F480F99EAAA5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EF95D3-045A-4FDF-8DCE-59BF44D315E6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436FA-8C6B-4E94-9906-5E6B302C558F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9715D-30E2-49E6-8020-14B9E61AD24D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4BDE2E-5831-4260-9281-FA85A599D425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6B283E-CA3B-4136-8131-4E81775068D9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17794-8B2F-4FC4-8C29-0883A365F822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DD181-065D-4710-8790-62FDD73979DD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F2B20-F8C6-4B93-904B-D7A4FF4C6538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237991-A5C4-4C21-901C-ACB52DF0AEB3}" type="datetimeFigureOut">
              <a:rPr lang="es-AR" smtClean="0"/>
              <a:pPr>
                <a:defRPr/>
              </a:pPr>
              <a:t>24/06/2020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9443F2-1CF6-45B2-AEF2-E56787DE1330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1538" y="642918"/>
            <a:ext cx="564360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REGIONES NEA Y NOA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sz="2800" dirty="0" smtClean="0"/>
              <a:t>OBJETIVOS:</a:t>
            </a:r>
          </a:p>
          <a:p>
            <a:pPr>
              <a:buFontTx/>
              <a:buChar char="-"/>
            </a:pPr>
            <a:r>
              <a:rPr lang="es-ES" sz="2800" dirty="0" smtClean="0"/>
              <a:t> DIFERENCIAR ECOSISTEMAS Y AGROECOSISTEMAS  DE ESTAS REGIONES</a:t>
            </a:r>
          </a:p>
          <a:p>
            <a:pPr>
              <a:buFontTx/>
              <a:buChar char="-"/>
            </a:pPr>
            <a:r>
              <a:rPr lang="es-ES" sz="2800" dirty="0" smtClean="0"/>
              <a:t> ANALIZAR LOS CIRCUITOS PRODUCTIVOS MAS IMPORTANTES,  LOS AGENTES QUE INTERVIENEN</a:t>
            </a:r>
            <a:endParaRPr lang="es-AR" sz="28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sz="3600" b="1" dirty="0" smtClean="0">
                <a:solidFill>
                  <a:srgbClr val="008000"/>
                </a:solidFill>
              </a:rPr>
              <a:t>CONSTRUCCION SOCIAL DEL ESPACIO</a:t>
            </a:r>
            <a:r>
              <a:rPr lang="es-AR" dirty="0" smtClean="0"/>
              <a:t/>
            </a:r>
            <a:br>
              <a:rPr lang="es-AR" dirty="0" smtClean="0"/>
            </a:br>
            <a:endParaRPr lang="es-AR" dirty="0"/>
          </a:p>
        </p:txBody>
      </p:sp>
      <p:sp>
        <p:nvSpPr>
          <p:cNvPr id="33794" name="2 Marcador de contenido"/>
          <p:cNvSpPr>
            <a:spLocks noGrp="1"/>
          </p:cNvSpPr>
          <p:nvPr>
            <p:ph idx="1"/>
          </p:nvPr>
        </p:nvSpPr>
        <p:spPr>
          <a:xfrm>
            <a:off x="285720" y="928670"/>
            <a:ext cx="8401080" cy="5929329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None/>
            </a:pPr>
            <a:endParaRPr lang="es-AR" sz="2700" b="1" dirty="0" smtClean="0">
              <a:solidFill>
                <a:srgbClr val="CC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AR" sz="2700" b="1" dirty="0" smtClean="0"/>
              <a:t>Evolución histórica</a:t>
            </a:r>
          </a:p>
          <a:p>
            <a:pPr algn="just" eaLnBrk="1" hangingPunct="1">
              <a:lnSpc>
                <a:spcPct val="90000"/>
              </a:lnSpc>
            </a:pPr>
            <a:r>
              <a:rPr lang="es-AR" sz="2700" b="1" dirty="0" smtClean="0"/>
              <a:t>Pueblos originarios</a:t>
            </a:r>
          </a:p>
          <a:p>
            <a:pPr algn="just" eaLnBrk="1" hangingPunct="1">
              <a:lnSpc>
                <a:spcPct val="90000"/>
              </a:lnSpc>
            </a:pPr>
            <a:r>
              <a:rPr lang="es-AR" sz="2700" b="1" dirty="0" smtClean="0"/>
              <a:t>Periodos : modelo agroexportador; periodo de algodón y auge de otros cultivos industriales//organismos reguladores (tabaco, </a:t>
            </a:r>
            <a:r>
              <a:rPr lang="es-AR" sz="2700" b="1" dirty="0" err="1" smtClean="0"/>
              <a:t>algodón,yerba</a:t>
            </a:r>
            <a:r>
              <a:rPr lang="es-AR" sz="2700" b="1" dirty="0" smtClean="0"/>
              <a:t> mate ),avance de la agricultura y de la ganadería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2 Marcador de contenido" descr="escanear000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69950"/>
            <a:ext cx="3771900" cy="2568575"/>
          </a:xfrm>
        </p:spPr>
      </p:pic>
      <p:pic>
        <p:nvPicPr>
          <p:cNvPr id="3" name="Picture 2" descr="img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6058"/>
            <a:ext cx="364330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785918" y="285728"/>
            <a:ext cx="7085594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AR" sz="3200" dirty="0" smtClean="0">
                <a:solidFill>
                  <a:schemeClr val="tx2">
                    <a:lumMod val="50000"/>
                  </a:schemeClr>
                </a:solidFill>
              </a:rPr>
              <a:t>Productores minifundistas y familiares</a:t>
            </a:r>
            <a:endParaRPr lang="es-AR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9154" name="AutoShape 2" descr="Resultado de imagen para pequeños productores de algod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571612"/>
            <a:ext cx="3361198" cy="24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 descr="http://mw2.google.com/mw-panoramio/photos/medium/46882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1688" y="925386"/>
            <a:ext cx="3047988" cy="2786057"/>
          </a:xfrm>
          <a:prstGeom prst="rect">
            <a:avLst/>
          </a:prstGeom>
          <a:noFill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4068028"/>
            <a:ext cx="2954666" cy="20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789041"/>
            <a:ext cx="2989824" cy="238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0" y="476672"/>
            <a:ext cx="7164288" cy="6192688"/>
            <a:chOff x="0" y="1474"/>
            <a:chExt cx="11338" cy="14094"/>
          </a:xfrm>
        </p:grpSpPr>
        <p:pic>
          <p:nvPicPr>
            <p:cNvPr id="7680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3" y="1474"/>
              <a:ext cx="9072" cy="13042"/>
            </a:xfrm>
            <a:prstGeom prst="rect">
              <a:avLst/>
            </a:prstGeom>
            <a:noFill/>
          </p:spPr>
        </p:pic>
        <p:grpSp>
          <p:nvGrpSpPr>
            <p:cNvPr id="76804" name="Group 4"/>
            <p:cNvGrpSpPr>
              <a:grpSpLocks/>
            </p:cNvGrpSpPr>
            <p:nvPr/>
          </p:nvGrpSpPr>
          <p:grpSpPr bwMode="auto">
            <a:xfrm>
              <a:off x="9981" y="9609"/>
              <a:ext cx="37" cy="217"/>
              <a:chOff x="9981" y="9609"/>
              <a:chExt cx="37" cy="217"/>
            </a:xfrm>
          </p:grpSpPr>
          <p:sp>
            <p:nvSpPr>
              <p:cNvPr id="76805" name="Freeform 5"/>
              <p:cNvSpPr>
                <a:spLocks/>
              </p:cNvSpPr>
              <p:nvPr/>
            </p:nvSpPr>
            <p:spPr bwMode="auto">
              <a:xfrm>
                <a:off x="9981" y="9609"/>
                <a:ext cx="37" cy="2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7"/>
                  </a:cxn>
                  <a:cxn ang="0">
                    <a:pos x="37" y="179"/>
                  </a:cxn>
                  <a:cxn ang="0">
                    <a:pos x="0" y="0"/>
                  </a:cxn>
                </a:cxnLst>
                <a:rect l="0" t="0" r="r" b="b"/>
                <a:pathLst>
                  <a:path w="37" h="217">
                    <a:moveTo>
                      <a:pt x="0" y="0"/>
                    </a:moveTo>
                    <a:lnTo>
                      <a:pt x="0" y="217"/>
                    </a:lnTo>
                    <a:lnTo>
                      <a:pt x="37" y="1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06" name="Group 6"/>
            <p:cNvGrpSpPr>
              <a:grpSpLocks/>
            </p:cNvGrpSpPr>
            <p:nvPr/>
          </p:nvGrpSpPr>
          <p:grpSpPr bwMode="auto">
            <a:xfrm>
              <a:off x="9982" y="9827"/>
              <a:ext cx="222" cy="40"/>
              <a:chOff x="9982" y="9827"/>
              <a:chExt cx="222" cy="40"/>
            </a:xfrm>
          </p:grpSpPr>
          <p:sp>
            <p:nvSpPr>
              <p:cNvPr id="76807" name="Freeform 7"/>
              <p:cNvSpPr>
                <a:spLocks/>
              </p:cNvSpPr>
              <p:nvPr/>
            </p:nvSpPr>
            <p:spPr bwMode="auto">
              <a:xfrm>
                <a:off x="9982" y="9827"/>
                <a:ext cx="222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39"/>
                  </a:cxn>
                  <a:cxn ang="0">
                    <a:pos x="221" y="3"/>
                  </a:cxn>
                  <a:cxn ang="0">
                    <a:pos x="0" y="0"/>
                  </a:cxn>
                </a:cxnLst>
                <a:rect l="0" t="0" r="r" b="b"/>
                <a:pathLst>
                  <a:path w="222" h="40">
                    <a:moveTo>
                      <a:pt x="0" y="0"/>
                    </a:moveTo>
                    <a:lnTo>
                      <a:pt x="36" y="39"/>
                    </a:lnTo>
                    <a:lnTo>
                      <a:pt x="22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08" name="Group 8"/>
            <p:cNvGrpSpPr>
              <a:grpSpLocks/>
            </p:cNvGrpSpPr>
            <p:nvPr/>
          </p:nvGrpSpPr>
          <p:grpSpPr bwMode="auto">
            <a:xfrm>
              <a:off x="9764" y="9788"/>
              <a:ext cx="219" cy="40"/>
              <a:chOff x="9764" y="9788"/>
              <a:chExt cx="219" cy="40"/>
            </a:xfrm>
          </p:grpSpPr>
          <p:sp>
            <p:nvSpPr>
              <p:cNvPr id="76809" name="Freeform 9"/>
              <p:cNvSpPr>
                <a:spLocks/>
              </p:cNvSpPr>
              <p:nvPr/>
            </p:nvSpPr>
            <p:spPr bwMode="auto">
              <a:xfrm>
                <a:off x="9764" y="9788"/>
                <a:ext cx="219" cy="40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0" y="39"/>
                  </a:cxn>
                  <a:cxn ang="0">
                    <a:pos x="218" y="39"/>
                  </a:cxn>
                  <a:cxn ang="0">
                    <a:pos x="181" y="0"/>
                  </a:cxn>
                </a:cxnLst>
                <a:rect l="0" t="0" r="r" b="b"/>
                <a:pathLst>
                  <a:path w="219" h="40">
                    <a:moveTo>
                      <a:pt x="181" y="0"/>
                    </a:moveTo>
                    <a:lnTo>
                      <a:pt x="0" y="39"/>
                    </a:lnTo>
                    <a:lnTo>
                      <a:pt x="218" y="39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10" name="Group 10"/>
            <p:cNvGrpSpPr>
              <a:grpSpLocks/>
            </p:cNvGrpSpPr>
            <p:nvPr/>
          </p:nvGrpSpPr>
          <p:grpSpPr bwMode="auto">
            <a:xfrm>
              <a:off x="9945" y="9827"/>
              <a:ext cx="35" cy="223"/>
              <a:chOff x="9945" y="9827"/>
              <a:chExt cx="35" cy="223"/>
            </a:xfrm>
          </p:grpSpPr>
          <p:sp>
            <p:nvSpPr>
              <p:cNvPr id="76811" name="Freeform 11"/>
              <p:cNvSpPr>
                <a:spLocks/>
              </p:cNvSpPr>
              <p:nvPr/>
            </p:nvSpPr>
            <p:spPr bwMode="auto">
              <a:xfrm>
                <a:off x="9945" y="9827"/>
                <a:ext cx="35" cy="223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41"/>
                  </a:cxn>
                  <a:cxn ang="0">
                    <a:pos x="35" y="222"/>
                  </a:cxn>
                  <a:cxn ang="0">
                    <a:pos x="35" y="0"/>
                  </a:cxn>
                </a:cxnLst>
                <a:rect l="0" t="0" r="r" b="b"/>
                <a:pathLst>
                  <a:path w="35" h="223">
                    <a:moveTo>
                      <a:pt x="35" y="0"/>
                    </a:moveTo>
                    <a:lnTo>
                      <a:pt x="0" y="41"/>
                    </a:lnTo>
                    <a:lnTo>
                      <a:pt x="35" y="222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12" name="Group 12"/>
            <p:cNvGrpSpPr>
              <a:grpSpLocks/>
            </p:cNvGrpSpPr>
            <p:nvPr/>
          </p:nvGrpSpPr>
          <p:grpSpPr bwMode="auto">
            <a:xfrm>
              <a:off x="9934" y="9496"/>
              <a:ext cx="82" cy="79"/>
              <a:chOff x="9934" y="9496"/>
              <a:chExt cx="82" cy="79"/>
            </a:xfrm>
          </p:grpSpPr>
          <p:sp>
            <p:nvSpPr>
              <p:cNvPr id="76813" name="Freeform 13"/>
              <p:cNvSpPr>
                <a:spLocks/>
              </p:cNvSpPr>
              <p:nvPr/>
            </p:nvSpPr>
            <p:spPr bwMode="auto">
              <a:xfrm>
                <a:off x="9934" y="9496"/>
                <a:ext cx="82" cy="79"/>
              </a:xfrm>
              <a:custGeom>
                <a:avLst/>
                <a:gdLst/>
                <a:ahLst/>
                <a:cxnLst>
                  <a:cxn ang="0">
                    <a:pos x="31" y="15"/>
                  </a:cxn>
                  <a:cxn ang="0">
                    <a:pos x="16" y="15"/>
                  </a:cxn>
                  <a:cxn ang="0">
                    <a:pos x="68" y="79"/>
                  </a:cxn>
                  <a:cxn ang="0">
                    <a:pos x="70" y="79"/>
                  </a:cxn>
                  <a:cxn ang="0">
                    <a:pos x="70" y="56"/>
                  </a:cxn>
                  <a:cxn ang="0">
                    <a:pos x="65" y="56"/>
                  </a:cxn>
                  <a:cxn ang="0">
                    <a:pos x="31" y="15"/>
                  </a:cxn>
                </a:cxnLst>
                <a:rect l="0" t="0" r="r" b="b"/>
                <a:pathLst>
                  <a:path w="82" h="79">
                    <a:moveTo>
                      <a:pt x="31" y="15"/>
                    </a:moveTo>
                    <a:lnTo>
                      <a:pt x="16" y="15"/>
                    </a:lnTo>
                    <a:lnTo>
                      <a:pt x="68" y="79"/>
                    </a:lnTo>
                    <a:lnTo>
                      <a:pt x="70" y="79"/>
                    </a:lnTo>
                    <a:lnTo>
                      <a:pt x="70" y="56"/>
                    </a:lnTo>
                    <a:lnTo>
                      <a:pt x="65" y="56"/>
                    </a:lnTo>
                    <a:lnTo>
                      <a:pt x="31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14" name="Freeform 14"/>
              <p:cNvSpPr>
                <a:spLocks/>
              </p:cNvSpPr>
              <p:nvPr/>
            </p:nvSpPr>
            <p:spPr bwMode="auto">
              <a:xfrm>
                <a:off x="9934" y="9496"/>
                <a:ext cx="82" cy="79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11" y="9"/>
                  </a:cxn>
                  <a:cxn ang="0">
                    <a:pos x="11" y="67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27" y="77"/>
                  </a:cxn>
                  <a:cxn ang="0">
                    <a:pos x="27" y="75"/>
                  </a:cxn>
                  <a:cxn ang="0">
                    <a:pos x="23" y="75"/>
                  </a:cxn>
                  <a:cxn ang="0">
                    <a:pos x="20" y="74"/>
                  </a:cxn>
                  <a:cxn ang="0">
                    <a:pos x="19" y="73"/>
                  </a:cxn>
                  <a:cxn ang="0">
                    <a:pos x="17" y="71"/>
                  </a:cxn>
                  <a:cxn ang="0">
                    <a:pos x="16" y="67"/>
                  </a:cxn>
                  <a:cxn ang="0">
                    <a:pos x="16" y="15"/>
                  </a:cxn>
                  <a:cxn ang="0">
                    <a:pos x="31" y="15"/>
                  </a:cxn>
                  <a:cxn ang="0">
                    <a:pos x="20" y="0"/>
                  </a:cxn>
                </a:cxnLst>
                <a:rect l="0" t="0" r="r" b="b"/>
                <a:pathLst>
                  <a:path w="82" h="79">
                    <a:moveTo>
                      <a:pt x="2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11" y="9"/>
                    </a:lnTo>
                    <a:lnTo>
                      <a:pt x="11" y="67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27" y="77"/>
                    </a:lnTo>
                    <a:lnTo>
                      <a:pt x="27" y="75"/>
                    </a:lnTo>
                    <a:lnTo>
                      <a:pt x="23" y="75"/>
                    </a:lnTo>
                    <a:lnTo>
                      <a:pt x="20" y="74"/>
                    </a:lnTo>
                    <a:lnTo>
                      <a:pt x="19" y="73"/>
                    </a:lnTo>
                    <a:lnTo>
                      <a:pt x="17" y="71"/>
                    </a:lnTo>
                    <a:lnTo>
                      <a:pt x="16" y="67"/>
                    </a:lnTo>
                    <a:lnTo>
                      <a:pt x="16" y="15"/>
                    </a:lnTo>
                    <a:lnTo>
                      <a:pt x="31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15" name="Freeform 15"/>
              <p:cNvSpPr>
                <a:spLocks/>
              </p:cNvSpPr>
              <p:nvPr/>
            </p:nvSpPr>
            <p:spPr bwMode="auto">
              <a:xfrm>
                <a:off x="9934" y="9496"/>
                <a:ext cx="82" cy="7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54" y="0"/>
                  </a:cxn>
                  <a:cxn ang="0">
                    <a:pos x="54" y="2"/>
                  </a:cxn>
                  <a:cxn ang="0">
                    <a:pos x="58" y="3"/>
                  </a:cxn>
                  <a:cxn ang="0">
                    <a:pos x="61" y="3"/>
                  </a:cxn>
                  <a:cxn ang="0">
                    <a:pos x="64" y="7"/>
                  </a:cxn>
                  <a:cxn ang="0">
                    <a:pos x="65" y="11"/>
                  </a:cxn>
                  <a:cxn ang="0">
                    <a:pos x="65" y="56"/>
                  </a:cxn>
                  <a:cxn ang="0">
                    <a:pos x="70" y="56"/>
                  </a:cxn>
                  <a:cxn ang="0">
                    <a:pos x="70" y="11"/>
                  </a:cxn>
                  <a:cxn ang="0">
                    <a:pos x="71" y="7"/>
                  </a:cxn>
                  <a:cxn ang="0">
                    <a:pos x="74" y="4"/>
                  </a:cxn>
                  <a:cxn ang="0">
                    <a:pos x="76" y="3"/>
                  </a:cxn>
                  <a:cxn ang="0">
                    <a:pos x="81" y="2"/>
                  </a:cxn>
                  <a:cxn ang="0">
                    <a:pos x="81" y="0"/>
                  </a:cxn>
                </a:cxnLst>
                <a:rect l="0" t="0" r="r" b="b"/>
                <a:pathLst>
                  <a:path w="82" h="79">
                    <a:moveTo>
                      <a:pt x="81" y="0"/>
                    </a:moveTo>
                    <a:lnTo>
                      <a:pt x="54" y="0"/>
                    </a:lnTo>
                    <a:lnTo>
                      <a:pt x="54" y="2"/>
                    </a:lnTo>
                    <a:lnTo>
                      <a:pt x="58" y="3"/>
                    </a:lnTo>
                    <a:lnTo>
                      <a:pt x="61" y="3"/>
                    </a:lnTo>
                    <a:lnTo>
                      <a:pt x="64" y="7"/>
                    </a:lnTo>
                    <a:lnTo>
                      <a:pt x="65" y="11"/>
                    </a:lnTo>
                    <a:lnTo>
                      <a:pt x="65" y="56"/>
                    </a:lnTo>
                    <a:lnTo>
                      <a:pt x="70" y="56"/>
                    </a:lnTo>
                    <a:lnTo>
                      <a:pt x="70" y="11"/>
                    </a:lnTo>
                    <a:lnTo>
                      <a:pt x="71" y="7"/>
                    </a:lnTo>
                    <a:lnTo>
                      <a:pt x="74" y="4"/>
                    </a:lnTo>
                    <a:lnTo>
                      <a:pt x="76" y="3"/>
                    </a:lnTo>
                    <a:lnTo>
                      <a:pt x="81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16" name="Group 16"/>
            <p:cNvGrpSpPr>
              <a:grpSpLocks/>
            </p:cNvGrpSpPr>
            <p:nvPr/>
          </p:nvGrpSpPr>
          <p:grpSpPr bwMode="auto">
            <a:xfrm>
              <a:off x="9762" y="9607"/>
              <a:ext cx="443" cy="443"/>
              <a:chOff x="9762" y="9607"/>
              <a:chExt cx="443" cy="443"/>
            </a:xfrm>
          </p:grpSpPr>
          <p:sp>
            <p:nvSpPr>
              <p:cNvPr id="76817" name="Freeform 17"/>
              <p:cNvSpPr>
                <a:spLocks/>
              </p:cNvSpPr>
              <p:nvPr/>
            </p:nvSpPr>
            <p:spPr bwMode="auto">
              <a:xfrm>
                <a:off x="9762" y="9607"/>
                <a:ext cx="443" cy="443"/>
              </a:xfrm>
              <a:custGeom>
                <a:avLst/>
                <a:gdLst/>
                <a:ahLst/>
                <a:cxnLst>
                  <a:cxn ang="0">
                    <a:pos x="219" y="0"/>
                  </a:cxn>
                  <a:cxn ang="0">
                    <a:pos x="183" y="181"/>
                  </a:cxn>
                  <a:cxn ang="0">
                    <a:pos x="0" y="220"/>
                  </a:cxn>
                  <a:cxn ang="0">
                    <a:pos x="183" y="261"/>
                  </a:cxn>
                  <a:cxn ang="0">
                    <a:pos x="218" y="442"/>
                  </a:cxn>
                  <a:cxn ang="0">
                    <a:pos x="256" y="259"/>
                  </a:cxn>
                  <a:cxn ang="0">
                    <a:pos x="443" y="223"/>
                  </a:cxn>
                  <a:cxn ang="0">
                    <a:pos x="256" y="182"/>
                  </a:cxn>
                  <a:cxn ang="0">
                    <a:pos x="219" y="0"/>
                  </a:cxn>
                </a:cxnLst>
                <a:rect l="0" t="0" r="r" b="b"/>
                <a:pathLst>
                  <a:path w="443" h="443">
                    <a:moveTo>
                      <a:pt x="219" y="0"/>
                    </a:moveTo>
                    <a:lnTo>
                      <a:pt x="183" y="181"/>
                    </a:lnTo>
                    <a:lnTo>
                      <a:pt x="0" y="220"/>
                    </a:lnTo>
                    <a:lnTo>
                      <a:pt x="183" y="261"/>
                    </a:lnTo>
                    <a:lnTo>
                      <a:pt x="218" y="442"/>
                    </a:lnTo>
                    <a:lnTo>
                      <a:pt x="256" y="259"/>
                    </a:lnTo>
                    <a:lnTo>
                      <a:pt x="443" y="223"/>
                    </a:lnTo>
                    <a:lnTo>
                      <a:pt x="256" y="182"/>
                    </a:lnTo>
                    <a:lnTo>
                      <a:pt x="219" y="0"/>
                    </a:lnTo>
                    <a:close/>
                  </a:path>
                </a:pathLst>
              </a:custGeom>
              <a:noFill/>
              <a:ln w="889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18" name="Group 18"/>
            <p:cNvGrpSpPr>
              <a:grpSpLocks/>
            </p:cNvGrpSpPr>
            <p:nvPr/>
          </p:nvGrpSpPr>
          <p:grpSpPr bwMode="auto">
            <a:xfrm>
              <a:off x="0" y="14457"/>
              <a:ext cx="11338" cy="1112"/>
              <a:chOff x="0" y="14457"/>
              <a:chExt cx="11338" cy="1112"/>
            </a:xfrm>
          </p:grpSpPr>
          <p:sp>
            <p:nvSpPr>
              <p:cNvPr id="76819" name="Freeform 19"/>
              <p:cNvSpPr>
                <a:spLocks/>
              </p:cNvSpPr>
              <p:nvPr/>
            </p:nvSpPr>
            <p:spPr bwMode="auto">
              <a:xfrm>
                <a:off x="0" y="14457"/>
                <a:ext cx="11338" cy="1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11"/>
                  </a:cxn>
                  <a:cxn ang="0">
                    <a:pos x="11338" y="1111"/>
                  </a:cxn>
                  <a:cxn ang="0">
                    <a:pos x="11338" y="0"/>
                  </a:cxn>
                  <a:cxn ang="0">
                    <a:pos x="0" y="0"/>
                  </a:cxn>
                </a:cxnLst>
                <a:rect l="0" t="0" r="r" b="b"/>
                <a:pathLst>
                  <a:path w="11338" h="1112">
                    <a:moveTo>
                      <a:pt x="0" y="0"/>
                    </a:moveTo>
                    <a:lnTo>
                      <a:pt x="0" y="1111"/>
                    </a:lnTo>
                    <a:lnTo>
                      <a:pt x="11338" y="1111"/>
                    </a:lnTo>
                    <a:lnTo>
                      <a:pt x="1133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7C8C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404664"/>
            <a:ext cx="6480720" cy="648072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s-AR" sz="4000" dirty="0" smtClean="0">
                <a:solidFill>
                  <a:schemeClr val="tx2">
                    <a:lumMod val="50000"/>
                  </a:schemeClr>
                </a:solidFill>
              </a:rPr>
              <a:t>Productores empresariales</a:t>
            </a:r>
            <a:endParaRPr lang="es-AR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611" y="1445286"/>
            <a:ext cx="3071834" cy="200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80" name="AutoShape 4" descr="Resultado de imagen para productores empresariales de so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32146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3" name="Picture 7" descr="http://mysqlh5.mincyt.gob.ar/wp-content/uploads/2007/12/1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571876"/>
            <a:ext cx="4143372" cy="3286124"/>
          </a:xfrm>
          <a:prstGeom prst="rect">
            <a:avLst/>
          </a:prstGeom>
          <a:noFill/>
        </p:spPr>
      </p:pic>
      <p:pic>
        <p:nvPicPr>
          <p:cNvPr id="101385" name="Picture 9" descr="http://www.celulosaargentina.com.ar/apps/archivos/107_Forestacion_Eucalipt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8663" y="1214422"/>
            <a:ext cx="4185337" cy="2333628"/>
          </a:xfrm>
          <a:prstGeom prst="rect">
            <a:avLst/>
          </a:prstGeom>
          <a:noFill/>
        </p:spPr>
      </p:pic>
      <p:pic>
        <p:nvPicPr>
          <p:cNvPr id="101387" name="Picture 11" descr="http://www.emprenderenlaregion.com.ar/wp-content/uploads/2013/08/silv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57628"/>
            <a:ext cx="3500430" cy="3000372"/>
          </a:xfrm>
          <a:prstGeom prst="rect">
            <a:avLst/>
          </a:prstGeom>
          <a:noFill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130" y="3446158"/>
            <a:ext cx="1940796" cy="136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82" y="4797152"/>
            <a:ext cx="264450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2922578" cy="257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7792" y="3929066"/>
            <a:ext cx="348620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55407" y="1214422"/>
            <a:ext cx="3422901" cy="2786082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kern="0" dirty="0" smtClean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Producciones Regionales Tradicionales</a:t>
            </a:r>
            <a:endParaRPr lang="es-ES" sz="4000" kern="0" dirty="0">
              <a:solidFill>
                <a:srgbClr val="3333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5429256" y="1612002"/>
          <a:ext cx="3429024" cy="2405952"/>
        </p:xfrm>
        <a:graphic>
          <a:graphicData uri="http://schemas.openxmlformats.org/presentationml/2006/ole">
            <p:oleObj spid="_x0000_s46126" name="Fotografía de Photo Editor" r:id="rId6" imgW="4076190" imgH="3572374" progId="">
              <p:embed/>
            </p:oleObj>
          </a:graphicData>
        </a:graphic>
      </p:graphicFrame>
      <p:sp>
        <p:nvSpPr>
          <p:cNvPr id="11" name="10 Rectángulo"/>
          <p:cNvSpPr/>
          <p:nvPr/>
        </p:nvSpPr>
        <p:spPr>
          <a:xfrm>
            <a:off x="5857884" y="4214818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Ganadería de monte </a:t>
            </a:r>
            <a:endParaRPr lang="es-ES" sz="2400" dirty="0">
              <a:latin typeface="Calibri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 rot="10800000" flipV="1">
            <a:off x="2857488" y="1428736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Bosque nativo</a:t>
            </a:r>
            <a:endParaRPr lang="es-ES" sz="2400" dirty="0"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00034" y="3429000"/>
            <a:ext cx="1613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Yerba Mate</a:t>
            </a:r>
            <a:endParaRPr lang="es-ES" sz="2400" dirty="0">
              <a:latin typeface="Calibri" pitchFamily="34" charset="0"/>
            </a:endParaRP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310992" y="4071942"/>
            <a:ext cx="3475454" cy="2571768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3214678" y="4143380"/>
            <a:ext cx="1075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 dirty="0" smtClean="0">
                <a:latin typeface="Calibri" pitchFamily="34" charset="0"/>
              </a:rPr>
              <a:t>Tabaco</a:t>
            </a:r>
            <a:endParaRPr lang="es-ES" sz="2400" b="1" dirty="0"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500694" y="1643050"/>
            <a:ext cx="3357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 dirty="0" smtClean="0">
                <a:latin typeface="Calibri" pitchFamily="34" charset="0"/>
              </a:rPr>
              <a:t>Algodón</a:t>
            </a:r>
            <a:endParaRPr lang="es-ES" b="1" dirty="0">
              <a:latin typeface="Calibri" pitchFamily="34" charset="0"/>
            </a:endParaRPr>
          </a:p>
        </p:txBody>
      </p:sp>
      <p:pic>
        <p:nvPicPr>
          <p:cNvPr id="20" name="Picture 4" descr="J:\DSC049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71942"/>
            <a:ext cx="2923439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857224" y="4357694"/>
            <a:ext cx="461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 smtClean="0">
                <a:latin typeface="+mj-lt"/>
              </a:rPr>
              <a:t>Té</a:t>
            </a:r>
            <a:endParaRPr lang="es-AR" sz="24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3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05682496"/>
              </p:ext>
            </p:extLst>
          </p:nvPr>
        </p:nvGraphicFramePr>
        <p:xfrm>
          <a:off x="5651285" y="902281"/>
          <a:ext cx="3241195" cy="3098223"/>
        </p:xfrm>
        <a:graphic>
          <a:graphicData uri="http://schemas.openxmlformats.org/presentationml/2006/ole">
            <p:oleObj spid="_x0000_s47149" name="Fotografía de Photo Editor" r:id="rId3" imgW="2409524" imgH="3572374" progId="">
              <p:embed/>
            </p:oleObj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 smtClean="0">
                <a:solidFill>
                  <a:srgbClr val="FF0000"/>
                </a:solidFill>
              </a:rPr>
              <a:t>Producciones últimos 20 años, en expansión</a:t>
            </a:r>
          </a:p>
        </p:txBody>
      </p:sp>
      <p:pic>
        <p:nvPicPr>
          <p:cNvPr id="47139" name="Picture 3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208" y="4437112"/>
            <a:ext cx="2514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214282" y="1643051"/>
            <a:ext cx="5857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Plantaciones Forestales (Pinos y Eucaliptus)</a:t>
            </a:r>
            <a:endParaRPr lang="es-ES" sz="2400" dirty="0">
              <a:latin typeface="Calibri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4282" y="1214422"/>
            <a:ext cx="25241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>
                <a:latin typeface="Calibri" pitchFamily="34" charset="0"/>
              </a:rPr>
              <a:t>Soja</a:t>
            </a:r>
            <a:endParaRPr lang="es-ES" sz="2400" dirty="0">
              <a:latin typeface="Calibri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14282" y="2143116"/>
            <a:ext cx="5942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Ganadería de Cruza en pasturas subtropicales</a:t>
            </a:r>
            <a:endParaRPr lang="es-ES" sz="2400" dirty="0">
              <a:latin typeface="Calibri" pitchFamily="34" charset="0"/>
            </a:endParaRP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0310" y="3940942"/>
            <a:ext cx="3719911" cy="308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Rectángulo"/>
          <p:cNvSpPr/>
          <p:nvPr/>
        </p:nvSpPr>
        <p:spPr>
          <a:xfrm>
            <a:off x="214282" y="2571744"/>
            <a:ext cx="85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Arroz</a:t>
            </a:r>
            <a:endParaRPr lang="es-ES" sz="2400" dirty="0">
              <a:latin typeface="Calibri" pitchFamily="34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005064"/>
            <a:ext cx="301745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CuadroTexto"/>
          <p:cNvSpPr txBox="1"/>
          <p:nvPr/>
        </p:nvSpPr>
        <p:spPr>
          <a:xfrm>
            <a:off x="214282" y="3000372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 smtClean="0"/>
              <a:t>Sistemas </a:t>
            </a:r>
            <a:r>
              <a:rPr lang="es-AR" sz="2400" dirty="0" err="1" smtClean="0"/>
              <a:t>silvopastoriles</a:t>
            </a:r>
            <a:endParaRPr lang="es-A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Producción en Chaco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068" y="1571612"/>
            <a:ext cx="694191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827584" y="26064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CIRCUITO DEL ALGODON</a:t>
            </a:r>
            <a:endParaRPr lang="es-AR" dirty="0"/>
          </a:p>
        </p:txBody>
      </p:sp>
      <p:pic>
        <p:nvPicPr>
          <p:cNvPr id="76719" name="Picture 943" descr="Resultado de imagen para ALGODON argen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761764"/>
            <a:ext cx="2647950" cy="1724025"/>
          </a:xfrm>
          <a:prstGeom prst="rect">
            <a:avLst/>
          </a:prstGeom>
          <a:noFill/>
        </p:spPr>
      </p:pic>
      <p:sp>
        <p:nvSpPr>
          <p:cNvPr id="76721" name="AutoShape 945" descr="Resultado de imagen para desmotadoras de algodon argen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6723" name="AutoShape 947" descr="Resultado de imagen para desmotadoras de algodon argen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76724" name="Picture 9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325" y="761764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727" name="Picture 9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5653" y="2684191"/>
            <a:ext cx="1905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 descr="Circuito productivo de la caña de azucar por 3º 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33" y="6957392"/>
            <a:ext cx="703994" cy="527996"/>
          </a:xfrm>
          <a:prstGeom prst="rect">
            <a:avLst/>
          </a:prstGeom>
        </p:spPr>
      </p:pic>
      <p:pic>
        <p:nvPicPr>
          <p:cNvPr id="4" name="Imagen 3" descr="Fotos de archivo libres de regalías: Industria textil (dril de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30" y="2320664"/>
            <a:ext cx="3962400" cy="2904744"/>
          </a:xfrm>
          <a:prstGeom prst="rect">
            <a:avLst/>
          </a:prstGeom>
        </p:spPr>
      </p:pic>
      <p:pic>
        <p:nvPicPr>
          <p:cNvPr id="5" name="Imagen 4" descr="... recuerda exigencias para la exportación de fardos de algodó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01885"/>
            <a:ext cx="1833852" cy="2519958"/>
          </a:xfrm>
          <a:prstGeom prst="rect">
            <a:avLst/>
          </a:prstGeom>
        </p:spPr>
      </p:pic>
      <p:pic>
        <p:nvPicPr>
          <p:cNvPr id="7" name="Imagen 6" descr="ADORO Style: EN ESTE MOMENT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16" y="3560491"/>
            <a:ext cx="1446276" cy="2169414"/>
          </a:xfrm>
          <a:prstGeom prst="rect">
            <a:avLst/>
          </a:prstGeom>
        </p:spPr>
      </p:pic>
      <p:pic>
        <p:nvPicPr>
          <p:cNvPr id="8" name="Imagen 7" descr="Emma&amp;Rob » Zapatillas para pies chiquitos y fantasioso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324001"/>
            <a:ext cx="811808" cy="8118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3333FF"/>
                </a:solidFill>
              </a:rPr>
              <a:t>Yerba </a:t>
            </a:r>
            <a:r>
              <a:rPr lang="es-ES" dirty="0">
                <a:solidFill>
                  <a:srgbClr val="3333FF"/>
                </a:solidFill>
              </a:rPr>
              <a:t>mate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9"/>
            <a:ext cx="3146233" cy="37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516" y="1727801"/>
            <a:ext cx="258685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40769"/>
            <a:ext cx="2520280" cy="183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173223"/>
            <a:ext cx="2730869" cy="23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802882"/>
            <a:ext cx="295232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544" y="4326235"/>
            <a:ext cx="3086100" cy="191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44721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rgbClr val="3333FF"/>
                </a:solidFill>
              </a:rPr>
              <a:t>Circuito de la Yerba Mate</a:t>
            </a:r>
            <a:endParaRPr lang="es-AR" dirty="0">
              <a:solidFill>
                <a:srgbClr val="3333FF"/>
              </a:solidFill>
            </a:endParaRPr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86548" y="1600200"/>
            <a:ext cx="61709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Elipse"/>
          <p:cNvSpPr/>
          <p:nvPr/>
        </p:nvSpPr>
        <p:spPr>
          <a:xfrm>
            <a:off x="1857356" y="4572008"/>
            <a:ext cx="1285884" cy="1057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4"/>
          <p:cNvSpPr txBox="1">
            <a:spLocks noChangeArrowheads="1"/>
          </p:cNvSpPr>
          <p:nvPr/>
        </p:nvSpPr>
        <p:spPr bwMode="auto">
          <a:xfrm>
            <a:off x="684213" y="2349500"/>
            <a:ext cx="80645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3600" b="1" dirty="0" smtClean="0">
                <a:solidFill>
                  <a:srgbClr val="FF3300"/>
                </a:solidFill>
                <a:latin typeface="Calibri" pitchFamily="34" charset="0"/>
              </a:rPr>
              <a:t>Regiones productivas de la Argentina</a:t>
            </a:r>
          </a:p>
          <a:p>
            <a:pPr algn="ctr">
              <a:spcBef>
                <a:spcPct val="50000"/>
              </a:spcBef>
            </a:pPr>
            <a:r>
              <a:rPr lang="es-ES_tradnl" sz="6000" b="1" dirty="0" smtClean="0">
                <a:solidFill>
                  <a:srgbClr val="FF3300"/>
                </a:solidFill>
                <a:latin typeface="Calibri" pitchFamily="34" charset="0"/>
              </a:rPr>
              <a:t>Región </a:t>
            </a:r>
            <a:r>
              <a:rPr lang="es-ES_tradnl" sz="6000" b="1" dirty="0">
                <a:solidFill>
                  <a:srgbClr val="FF3300"/>
                </a:solidFill>
                <a:latin typeface="Calibri" pitchFamily="34" charset="0"/>
              </a:rPr>
              <a:t>NEA</a:t>
            </a:r>
            <a:endParaRPr lang="es-ES" sz="6000" b="1" dirty="0">
              <a:solidFill>
                <a:srgbClr val="FF33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46967" y="374113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es-ES" sz="4000" dirty="0" smtClean="0">
                <a:solidFill>
                  <a:srgbClr val="3333FF"/>
                </a:solidFill>
              </a:rPr>
              <a:t>Circuito Foresto-Industrial</a:t>
            </a:r>
            <a:r>
              <a:rPr lang="es-ES" sz="2000" dirty="0" smtClean="0">
                <a:solidFill>
                  <a:srgbClr val="993300"/>
                </a:solidFill>
              </a:rPr>
              <a:t/>
            </a:r>
            <a:br>
              <a:rPr lang="es-ES" sz="2000" dirty="0" smtClean="0">
                <a:solidFill>
                  <a:srgbClr val="993300"/>
                </a:solidFill>
              </a:rPr>
            </a:br>
            <a:endParaRPr lang="es-ES" sz="2000" dirty="0">
              <a:solidFill>
                <a:srgbClr val="9933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4970" y="1052736"/>
            <a:ext cx="8605502" cy="5805264"/>
          </a:xfrm>
        </p:spPr>
        <p:txBody>
          <a:bodyPr/>
          <a:lstStyle/>
          <a:p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12" y="139340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598" y="3320092"/>
            <a:ext cx="25753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0" y="1238209"/>
            <a:ext cx="2448272" cy="197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23" y="1556792"/>
            <a:ext cx="1851327" cy="165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5" y="321191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7" descr="D:\Documents\Aldo\Aldo\NEA\silvopastoril nea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23" y="3230791"/>
            <a:ext cx="2729485" cy="1933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D:\Documents\Aldo\Aldo\NEA\nea forest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26" y="1664816"/>
            <a:ext cx="1900941" cy="168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0" y="506253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48" y="506253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08" y="5167942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4280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08710" y="3365135"/>
            <a:ext cx="128974" cy="127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1090" y="1028052"/>
            <a:ext cx="2674429" cy="383128"/>
          </a:xfrm>
          <a:custGeom>
            <a:avLst/>
            <a:gdLst/>
            <a:ahLst/>
            <a:cxnLst/>
            <a:rect l="l" t="t" r="r" b="b"/>
            <a:pathLst>
              <a:path w="2667000" h="381000">
                <a:moveTo>
                  <a:pt x="2343146" y="0"/>
                </a:moveTo>
                <a:lnTo>
                  <a:pt x="0" y="0"/>
                </a:lnTo>
                <a:lnTo>
                  <a:pt x="0" y="380999"/>
                </a:lnTo>
                <a:lnTo>
                  <a:pt x="2343146" y="380999"/>
                </a:lnTo>
                <a:lnTo>
                  <a:pt x="2666996" y="190499"/>
                </a:lnTo>
                <a:lnTo>
                  <a:pt x="2343146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5874" y="976711"/>
            <a:ext cx="2674429" cy="383128"/>
          </a:xfrm>
          <a:custGeom>
            <a:avLst/>
            <a:gdLst/>
            <a:ahLst/>
            <a:cxnLst/>
            <a:rect l="l" t="t" r="r" b="b"/>
            <a:pathLst>
              <a:path w="2667000" h="381000">
                <a:moveTo>
                  <a:pt x="2343146" y="0"/>
                </a:moveTo>
                <a:lnTo>
                  <a:pt x="0" y="0"/>
                </a:lnTo>
                <a:lnTo>
                  <a:pt x="0" y="380999"/>
                </a:lnTo>
                <a:lnTo>
                  <a:pt x="2343146" y="380999"/>
                </a:lnTo>
                <a:lnTo>
                  <a:pt x="2666996" y="190499"/>
                </a:lnTo>
                <a:lnTo>
                  <a:pt x="2343146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874" y="976711"/>
            <a:ext cx="2674429" cy="383128"/>
          </a:xfrm>
          <a:custGeom>
            <a:avLst/>
            <a:gdLst/>
            <a:ahLst/>
            <a:cxnLst/>
            <a:rect l="l" t="t" r="r" b="b"/>
            <a:pathLst>
              <a:path w="2667000" h="381000">
                <a:moveTo>
                  <a:pt x="2343146" y="0"/>
                </a:moveTo>
                <a:lnTo>
                  <a:pt x="0" y="0"/>
                </a:lnTo>
                <a:lnTo>
                  <a:pt x="0" y="380999"/>
                </a:lnTo>
                <a:lnTo>
                  <a:pt x="2343146" y="380999"/>
                </a:lnTo>
                <a:lnTo>
                  <a:pt x="2666996" y="190499"/>
                </a:lnTo>
                <a:lnTo>
                  <a:pt x="2343146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7989" y="311512"/>
            <a:ext cx="7912488" cy="964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>
              <a:lnSpc>
                <a:spcPts val="1746"/>
              </a:lnSpc>
            </a:pP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a </a:t>
            </a:r>
            <a:r>
              <a:rPr sz="1600" b="1" spc="-5" dirty="0">
                <a:latin typeface="Arial"/>
                <a:cs typeface="Arial"/>
              </a:rPr>
              <a:t>caden</a:t>
            </a:r>
            <a:r>
              <a:rPr sz="1600" b="1" dirty="0">
                <a:latin typeface="Arial"/>
                <a:cs typeface="Arial"/>
              </a:rPr>
              <a:t>a </a:t>
            </a:r>
            <a:r>
              <a:rPr sz="1600" b="1" spc="-5" dirty="0">
                <a:latin typeface="Arial"/>
                <a:cs typeface="Arial"/>
              </a:rPr>
              <a:t>Forest</a:t>
            </a:r>
            <a:r>
              <a:rPr sz="1600" b="1" dirty="0">
                <a:latin typeface="Arial"/>
                <a:cs typeface="Arial"/>
              </a:rPr>
              <a:t>o </a:t>
            </a:r>
            <a:r>
              <a:rPr sz="1600" b="1" spc="-5" dirty="0">
                <a:latin typeface="Arial"/>
                <a:cs typeface="Arial"/>
              </a:rPr>
              <a:t>Industria</a:t>
            </a:r>
            <a:r>
              <a:rPr sz="1600" b="1" dirty="0">
                <a:latin typeface="Arial"/>
                <a:cs typeface="Arial"/>
              </a:rPr>
              <a:t>l </a:t>
            </a:r>
            <a:r>
              <a:rPr sz="1600" b="1" spc="-5" dirty="0">
                <a:latin typeface="Arial"/>
                <a:cs typeface="Arial"/>
              </a:rPr>
              <a:t>est</a:t>
            </a:r>
            <a:r>
              <a:rPr sz="1600" b="1" dirty="0">
                <a:latin typeface="Arial"/>
                <a:cs typeface="Arial"/>
              </a:rPr>
              <a:t>á </a:t>
            </a:r>
            <a:r>
              <a:rPr sz="1600" b="1" spc="-5" dirty="0">
                <a:latin typeface="Arial"/>
                <a:cs typeface="Arial"/>
              </a:rPr>
              <a:t>constitui</a:t>
            </a:r>
            <a:r>
              <a:rPr sz="1600" b="1" dirty="0">
                <a:latin typeface="Arial"/>
                <a:cs typeface="Arial"/>
              </a:rPr>
              <a:t>da </a:t>
            </a:r>
            <a:r>
              <a:rPr sz="1600" b="1" spc="-5" dirty="0">
                <a:latin typeface="Arial"/>
                <a:cs typeface="Arial"/>
              </a:rPr>
              <a:t>centralment</a:t>
            </a:r>
            <a:r>
              <a:rPr sz="1600" b="1" dirty="0">
                <a:latin typeface="Arial"/>
                <a:cs typeface="Arial"/>
              </a:rPr>
              <a:t>e </a:t>
            </a:r>
            <a:r>
              <a:rPr sz="1600" b="1" spc="-5" dirty="0">
                <a:latin typeface="Arial"/>
                <a:cs typeface="Arial"/>
              </a:rPr>
              <a:t>po</a:t>
            </a:r>
            <a:r>
              <a:rPr sz="1600" b="1" dirty="0">
                <a:latin typeface="Arial"/>
                <a:cs typeface="Arial"/>
              </a:rPr>
              <a:t>r </a:t>
            </a:r>
            <a:r>
              <a:rPr sz="1600" b="1" spc="-5" dirty="0">
                <a:latin typeface="Arial"/>
                <a:cs typeface="Arial"/>
              </a:rPr>
              <a:t>tre</a:t>
            </a:r>
            <a:r>
              <a:rPr sz="1600" b="1" dirty="0">
                <a:latin typeface="Arial"/>
                <a:cs typeface="Arial"/>
              </a:rPr>
              <a:t>s </a:t>
            </a:r>
            <a:r>
              <a:rPr sz="1600" b="1" spc="-5" dirty="0">
                <a:latin typeface="Arial"/>
                <a:cs typeface="Arial"/>
              </a:rPr>
              <a:t>subsistemas: Mader</a:t>
            </a:r>
            <a:r>
              <a:rPr sz="1600" b="1" dirty="0">
                <a:latin typeface="Arial"/>
                <a:cs typeface="Arial"/>
              </a:rPr>
              <a:t>a y </a:t>
            </a:r>
            <a:r>
              <a:rPr sz="1600" b="1" spc="-5" dirty="0">
                <a:latin typeface="Arial"/>
                <a:cs typeface="Arial"/>
              </a:rPr>
              <a:t>su</a:t>
            </a:r>
            <a:r>
              <a:rPr sz="1600" b="1" dirty="0">
                <a:latin typeface="Arial"/>
                <a:cs typeface="Arial"/>
              </a:rPr>
              <a:t>s </a:t>
            </a:r>
            <a:r>
              <a:rPr sz="1600" b="1" spc="-5" dirty="0">
                <a:latin typeface="Arial"/>
                <a:cs typeface="Arial"/>
              </a:rPr>
              <a:t>manufacturas</a:t>
            </a:r>
            <a:r>
              <a:rPr sz="1600" b="1" dirty="0">
                <a:latin typeface="Arial"/>
                <a:cs typeface="Arial"/>
              </a:rPr>
              <a:t>, </a:t>
            </a:r>
            <a:r>
              <a:rPr sz="1600" b="1" spc="-5" dirty="0">
                <a:latin typeface="Arial"/>
                <a:cs typeface="Arial"/>
              </a:rPr>
              <a:t>Pas</a:t>
            </a:r>
            <a:r>
              <a:rPr sz="1600" b="1" dirty="0">
                <a:latin typeface="Arial"/>
                <a:cs typeface="Arial"/>
              </a:rPr>
              <a:t>ta y </a:t>
            </a:r>
            <a:r>
              <a:rPr sz="1600" b="1" spc="-5" dirty="0">
                <a:latin typeface="Arial"/>
                <a:cs typeface="Arial"/>
              </a:rPr>
              <a:t>Pape</a:t>
            </a:r>
            <a:r>
              <a:rPr sz="1600" b="1" dirty="0">
                <a:latin typeface="Arial"/>
                <a:cs typeface="Arial"/>
              </a:rPr>
              <a:t>l y </a:t>
            </a:r>
            <a:r>
              <a:rPr sz="1600" b="1" spc="-5" dirty="0">
                <a:latin typeface="Arial"/>
                <a:cs typeface="Arial"/>
              </a:rPr>
              <a:t>Mueble</a:t>
            </a:r>
            <a:r>
              <a:rPr sz="1600" b="1" dirty="0">
                <a:latin typeface="Arial"/>
                <a:cs typeface="Arial"/>
              </a:rPr>
              <a:t>s </a:t>
            </a:r>
            <a:r>
              <a:rPr sz="1600" b="1" spc="-5" dirty="0">
                <a:latin typeface="Arial"/>
                <a:cs typeface="Arial"/>
              </a:rPr>
              <a:t>d</a:t>
            </a:r>
            <a:r>
              <a:rPr sz="1600" b="1" dirty="0">
                <a:latin typeface="Arial"/>
                <a:cs typeface="Arial"/>
              </a:rPr>
              <a:t>e </a:t>
            </a:r>
            <a:r>
              <a:rPr sz="1600" b="1" spc="-5" dirty="0">
                <a:latin typeface="Arial"/>
                <a:cs typeface="Arial"/>
              </a:rPr>
              <a:t>Madera</a:t>
            </a:r>
            <a:endParaRPr sz="1600" dirty="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562254"/>
            <a:r>
              <a:rPr sz="1200" b="1" spc="-607" dirty="0">
                <a:latin typeface="Arial"/>
                <a:cs typeface="Arial"/>
              </a:rPr>
              <a:t>P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P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ó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ó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607" dirty="0">
                <a:latin typeface="Arial"/>
                <a:cs typeface="Arial"/>
              </a:rPr>
              <a:t>P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P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872" dirty="0">
                <a:latin typeface="Arial"/>
                <a:cs typeface="Arial"/>
              </a:rPr>
              <a:t>m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m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7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98339" y="1104677"/>
            <a:ext cx="1757482" cy="996134"/>
          </a:xfrm>
          <a:custGeom>
            <a:avLst/>
            <a:gdLst/>
            <a:ahLst/>
            <a:cxnLst/>
            <a:rect l="l" t="t" r="r" b="b"/>
            <a:pathLst>
              <a:path w="1752600" h="990600">
                <a:moveTo>
                  <a:pt x="1540001" y="0"/>
                </a:moveTo>
                <a:lnTo>
                  <a:pt x="0" y="0"/>
                </a:lnTo>
                <a:lnTo>
                  <a:pt x="0" y="990599"/>
                </a:lnTo>
                <a:lnTo>
                  <a:pt x="1540001" y="990599"/>
                </a:lnTo>
                <a:lnTo>
                  <a:pt x="1752599" y="495299"/>
                </a:lnTo>
                <a:lnTo>
                  <a:pt x="1540001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73124" y="1053337"/>
            <a:ext cx="1757482" cy="996134"/>
          </a:xfrm>
          <a:custGeom>
            <a:avLst/>
            <a:gdLst/>
            <a:ahLst/>
            <a:cxnLst/>
            <a:rect l="l" t="t" r="r" b="b"/>
            <a:pathLst>
              <a:path w="1752600" h="990600">
                <a:moveTo>
                  <a:pt x="1539239" y="0"/>
                </a:moveTo>
                <a:lnTo>
                  <a:pt x="0" y="0"/>
                </a:lnTo>
                <a:lnTo>
                  <a:pt x="0" y="990599"/>
                </a:lnTo>
                <a:lnTo>
                  <a:pt x="1539239" y="990599"/>
                </a:lnTo>
                <a:lnTo>
                  <a:pt x="1752599" y="495299"/>
                </a:lnTo>
                <a:lnTo>
                  <a:pt x="1539239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3124" y="1053337"/>
            <a:ext cx="1757482" cy="996134"/>
          </a:xfrm>
          <a:custGeom>
            <a:avLst/>
            <a:gdLst/>
            <a:ahLst/>
            <a:cxnLst/>
            <a:rect l="l" t="t" r="r" b="b"/>
            <a:pathLst>
              <a:path w="1752600" h="990600">
                <a:moveTo>
                  <a:pt x="1539239" y="0"/>
                </a:moveTo>
                <a:lnTo>
                  <a:pt x="0" y="0"/>
                </a:lnTo>
                <a:lnTo>
                  <a:pt x="0" y="990599"/>
                </a:lnTo>
                <a:lnTo>
                  <a:pt x="1539239" y="990599"/>
                </a:lnTo>
                <a:lnTo>
                  <a:pt x="1752599" y="495299"/>
                </a:lnTo>
                <a:lnTo>
                  <a:pt x="1539239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95649" y="1477034"/>
            <a:ext cx="144228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200" b="1" spc="-472" dirty="0">
                <a:latin typeface="Arial"/>
                <a:cs typeface="Arial"/>
              </a:rPr>
              <a:t>1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1</a:t>
            </a:r>
            <a:r>
              <a:rPr sz="1200" b="1" spc="-241" dirty="0">
                <a:latin typeface="Arial"/>
                <a:cs typeface="Arial"/>
              </a:rPr>
              <a:t>º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º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2" dirty="0">
                <a:latin typeface="Arial"/>
                <a:cs typeface="Arial"/>
              </a:rPr>
              <a:t>s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s</a:t>
            </a:r>
            <a:r>
              <a:rPr sz="1200" b="1" spc="-205" dirty="0">
                <a:latin typeface="Arial"/>
                <a:cs typeface="Arial"/>
              </a:rPr>
              <a:t>t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t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141" dirty="0">
                <a:latin typeface="Arial"/>
                <a:cs typeface="Arial"/>
              </a:rPr>
              <a:t>l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l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07" dirty="0">
                <a:latin typeface="Arial"/>
                <a:cs typeface="Arial"/>
              </a:rPr>
              <a:t>z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z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ó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ó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08646" y="1104677"/>
            <a:ext cx="1833894" cy="996134"/>
          </a:xfrm>
          <a:custGeom>
            <a:avLst/>
            <a:gdLst/>
            <a:ahLst/>
            <a:cxnLst/>
            <a:rect l="l" t="t" r="r" b="b"/>
            <a:pathLst>
              <a:path w="1828800" h="990600">
                <a:moveTo>
                  <a:pt x="1607057" y="0"/>
                </a:moveTo>
                <a:lnTo>
                  <a:pt x="0" y="0"/>
                </a:lnTo>
                <a:lnTo>
                  <a:pt x="0" y="990599"/>
                </a:lnTo>
                <a:lnTo>
                  <a:pt x="1607057" y="990599"/>
                </a:lnTo>
                <a:lnTo>
                  <a:pt x="1828799" y="495299"/>
                </a:lnTo>
                <a:lnTo>
                  <a:pt x="1607057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3429" y="1053337"/>
            <a:ext cx="1833894" cy="996134"/>
          </a:xfrm>
          <a:custGeom>
            <a:avLst/>
            <a:gdLst/>
            <a:ahLst/>
            <a:cxnLst/>
            <a:rect l="l" t="t" r="r" b="b"/>
            <a:pathLst>
              <a:path w="1828800" h="990600">
                <a:moveTo>
                  <a:pt x="1606295" y="0"/>
                </a:moveTo>
                <a:lnTo>
                  <a:pt x="0" y="0"/>
                </a:lnTo>
                <a:lnTo>
                  <a:pt x="0" y="990599"/>
                </a:lnTo>
                <a:lnTo>
                  <a:pt x="1606295" y="990599"/>
                </a:lnTo>
                <a:lnTo>
                  <a:pt x="1828799" y="495299"/>
                </a:lnTo>
                <a:lnTo>
                  <a:pt x="1606295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3429" y="1053337"/>
            <a:ext cx="1833894" cy="996134"/>
          </a:xfrm>
          <a:custGeom>
            <a:avLst/>
            <a:gdLst/>
            <a:ahLst/>
            <a:cxnLst/>
            <a:rect l="l" t="t" r="r" b="b"/>
            <a:pathLst>
              <a:path w="1828800" h="990600">
                <a:moveTo>
                  <a:pt x="1606295" y="0"/>
                </a:moveTo>
                <a:lnTo>
                  <a:pt x="0" y="0"/>
                </a:lnTo>
                <a:lnTo>
                  <a:pt x="0" y="990599"/>
                </a:lnTo>
                <a:lnTo>
                  <a:pt x="1606295" y="990599"/>
                </a:lnTo>
                <a:lnTo>
                  <a:pt x="1828799" y="495299"/>
                </a:lnTo>
                <a:lnTo>
                  <a:pt x="1606295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41871" y="1477034"/>
            <a:ext cx="144228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200" b="1" spc="-472" dirty="0">
                <a:latin typeface="Arial"/>
                <a:cs typeface="Arial"/>
              </a:rPr>
              <a:t>2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2</a:t>
            </a:r>
            <a:r>
              <a:rPr sz="1200" b="1" spc="-241" dirty="0">
                <a:latin typeface="Arial"/>
                <a:cs typeface="Arial"/>
              </a:rPr>
              <a:t>º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º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136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37" dirty="0">
                <a:latin typeface="Arial"/>
                <a:cs typeface="Arial"/>
              </a:rPr>
              <a:t>n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547" dirty="0">
                <a:latin typeface="Arial"/>
                <a:cs typeface="Arial"/>
              </a:rPr>
              <a:t>u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7" dirty="0">
                <a:latin typeface="Arial"/>
                <a:cs typeface="Arial"/>
              </a:rPr>
              <a:t>s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s</a:t>
            </a:r>
            <a:r>
              <a:rPr sz="1200" b="1" spc="-211" dirty="0">
                <a:latin typeface="Arial"/>
                <a:cs typeface="Arial"/>
              </a:rPr>
              <a:t>t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t</a:t>
            </a:r>
            <a:r>
              <a:rPr sz="1200" b="1" spc="-276" dirty="0">
                <a:latin typeface="Arial"/>
                <a:cs typeface="Arial"/>
              </a:rPr>
              <a:t>r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77" dirty="0">
                <a:latin typeface="Arial"/>
                <a:cs typeface="Arial"/>
              </a:rPr>
              <a:t>a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141" dirty="0">
                <a:latin typeface="Arial"/>
                <a:cs typeface="Arial"/>
              </a:rPr>
              <a:t>l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l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07" dirty="0">
                <a:latin typeface="Arial"/>
                <a:cs typeface="Arial"/>
              </a:rPr>
              <a:t>z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z</a:t>
            </a:r>
            <a:r>
              <a:rPr sz="1200" b="1" spc="-477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477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ó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ó</a:t>
            </a:r>
            <a:r>
              <a:rPr sz="1200" b="1" spc="-537" dirty="0">
                <a:latin typeface="Arial"/>
                <a:cs typeface="Arial"/>
              </a:rPr>
              <a:t>n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95364" y="1104677"/>
            <a:ext cx="1146184" cy="996134"/>
          </a:xfrm>
          <a:custGeom>
            <a:avLst/>
            <a:gdLst/>
            <a:ahLst/>
            <a:cxnLst/>
            <a:rect l="l" t="t" r="r" b="b"/>
            <a:pathLst>
              <a:path w="1143000" h="990600">
                <a:moveTo>
                  <a:pt x="1004315" y="0"/>
                </a:moveTo>
                <a:lnTo>
                  <a:pt x="0" y="0"/>
                </a:lnTo>
                <a:lnTo>
                  <a:pt x="0" y="990599"/>
                </a:lnTo>
                <a:lnTo>
                  <a:pt x="1004315" y="990599"/>
                </a:lnTo>
                <a:lnTo>
                  <a:pt x="1142999" y="495299"/>
                </a:lnTo>
                <a:lnTo>
                  <a:pt x="100431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70148" y="1053337"/>
            <a:ext cx="1146184" cy="996134"/>
          </a:xfrm>
          <a:custGeom>
            <a:avLst/>
            <a:gdLst/>
            <a:ahLst/>
            <a:cxnLst/>
            <a:rect l="l" t="t" r="r" b="b"/>
            <a:pathLst>
              <a:path w="1143000" h="990600">
                <a:moveTo>
                  <a:pt x="1004315" y="0"/>
                </a:moveTo>
                <a:lnTo>
                  <a:pt x="0" y="0"/>
                </a:lnTo>
                <a:lnTo>
                  <a:pt x="0" y="990599"/>
                </a:lnTo>
                <a:lnTo>
                  <a:pt x="1004315" y="990599"/>
                </a:lnTo>
                <a:lnTo>
                  <a:pt x="1142999" y="495299"/>
                </a:lnTo>
                <a:lnTo>
                  <a:pt x="1004315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70148" y="1053337"/>
            <a:ext cx="1146184" cy="996134"/>
          </a:xfrm>
          <a:custGeom>
            <a:avLst/>
            <a:gdLst/>
            <a:ahLst/>
            <a:cxnLst/>
            <a:rect l="l" t="t" r="r" b="b"/>
            <a:pathLst>
              <a:path w="1143000" h="990600">
                <a:moveTo>
                  <a:pt x="1004315" y="0"/>
                </a:moveTo>
                <a:lnTo>
                  <a:pt x="0" y="0"/>
                </a:lnTo>
                <a:lnTo>
                  <a:pt x="0" y="990599"/>
                </a:lnTo>
                <a:lnTo>
                  <a:pt x="1004315" y="990599"/>
                </a:lnTo>
                <a:lnTo>
                  <a:pt x="1142999" y="495299"/>
                </a:lnTo>
                <a:lnTo>
                  <a:pt x="1004315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48459" y="1477034"/>
            <a:ext cx="7558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200" b="1" spc="-673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r>
              <a:rPr sz="1200" b="1" spc="-472" dirty="0">
                <a:latin typeface="Arial"/>
                <a:cs typeface="Arial"/>
              </a:rPr>
              <a:t>s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s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872" dirty="0">
                <a:latin typeface="Arial"/>
                <a:cs typeface="Arial"/>
              </a:rPr>
              <a:t>m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m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57174" y="1468873"/>
            <a:ext cx="1299008" cy="76626"/>
          </a:xfrm>
          <a:custGeom>
            <a:avLst/>
            <a:gdLst/>
            <a:ahLst/>
            <a:cxnLst/>
            <a:rect l="l" t="t" r="r" b="b"/>
            <a:pathLst>
              <a:path w="1295400" h="76200">
                <a:moveTo>
                  <a:pt x="1295395" y="75976"/>
                </a:moveTo>
                <a:lnTo>
                  <a:pt x="1257339" y="46815"/>
                </a:lnTo>
                <a:lnTo>
                  <a:pt x="1207305" y="38515"/>
                </a:lnTo>
                <a:lnTo>
                  <a:pt x="755902" y="37876"/>
                </a:lnTo>
                <a:lnTo>
                  <a:pt x="736405" y="37251"/>
                </a:lnTo>
                <a:lnTo>
                  <a:pt x="686211" y="28823"/>
                </a:lnTo>
                <a:lnTo>
                  <a:pt x="649527" y="6692"/>
                </a:lnTo>
                <a:lnTo>
                  <a:pt x="647699" y="0"/>
                </a:lnTo>
                <a:lnTo>
                  <a:pt x="645980" y="6639"/>
                </a:lnTo>
                <a:lnTo>
                  <a:pt x="609600" y="28717"/>
                </a:lnTo>
                <a:lnTo>
                  <a:pt x="559514" y="37217"/>
                </a:lnTo>
                <a:lnTo>
                  <a:pt x="108202" y="37876"/>
                </a:lnTo>
                <a:lnTo>
                  <a:pt x="88705" y="38476"/>
                </a:lnTo>
                <a:lnTo>
                  <a:pt x="38511" y="46679"/>
                </a:lnTo>
                <a:lnTo>
                  <a:pt x="1827" y="68855"/>
                </a:lnTo>
                <a:lnTo>
                  <a:pt x="0" y="75744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2352" y="1717682"/>
            <a:ext cx="1069772" cy="383128"/>
          </a:xfrm>
          <a:custGeom>
            <a:avLst/>
            <a:gdLst/>
            <a:ahLst/>
            <a:cxnLst/>
            <a:rect l="l" t="t" r="r" b="b"/>
            <a:pathLst>
              <a:path w="1066800" h="381000">
                <a:moveTo>
                  <a:pt x="937259" y="0"/>
                </a:moveTo>
                <a:lnTo>
                  <a:pt x="0" y="0"/>
                </a:lnTo>
                <a:lnTo>
                  <a:pt x="0" y="380999"/>
                </a:lnTo>
                <a:lnTo>
                  <a:pt x="937259" y="380999"/>
                </a:lnTo>
                <a:lnTo>
                  <a:pt x="1066799" y="190499"/>
                </a:lnTo>
                <a:lnTo>
                  <a:pt x="937259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7136" y="1666343"/>
            <a:ext cx="1069772" cy="383128"/>
          </a:xfrm>
          <a:custGeom>
            <a:avLst/>
            <a:gdLst/>
            <a:ahLst/>
            <a:cxnLst/>
            <a:rect l="l" t="t" r="r" b="b"/>
            <a:pathLst>
              <a:path w="1066800" h="381000">
                <a:moveTo>
                  <a:pt x="937259" y="0"/>
                </a:moveTo>
                <a:lnTo>
                  <a:pt x="0" y="0"/>
                </a:lnTo>
                <a:lnTo>
                  <a:pt x="0" y="380999"/>
                </a:lnTo>
                <a:lnTo>
                  <a:pt x="937259" y="380999"/>
                </a:lnTo>
                <a:lnTo>
                  <a:pt x="1066799" y="190499"/>
                </a:lnTo>
                <a:lnTo>
                  <a:pt x="937259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7136" y="1666343"/>
            <a:ext cx="1069772" cy="383128"/>
          </a:xfrm>
          <a:custGeom>
            <a:avLst/>
            <a:gdLst/>
            <a:ahLst/>
            <a:cxnLst/>
            <a:rect l="l" t="t" r="r" b="b"/>
            <a:pathLst>
              <a:path w="1066800" h="381000">
                <a:moveTo>
                  <a:pt x="937259" y="0"/>
                </a:moveTo>
                <a:lnTo>
                  <a:pt x="0" y="0"/>
                </a:lnTo>
                <a:lnTo>
                  <a:pt x="0" y="380999"/>
                </a:lnTo>
                <a:lnTo>
                  <a:pt x="937259" y="380999"/>
                </a:lnTo>
                <a:lnTo>
                  <a:pt x="1066799" y="190499"/>
                </a:lnTo>
                <a:lnTo>
                  <a:pt x="937259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02114" y="1783538"/>
            <a:ext cx="61129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200" b="1" spc="-673" dirty="0">
                <a:latin typeface="Arial"/>
                <a:cs typeface="Arial"/>
              </a:rPr>
              <a:t>B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B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r>
              <a:rPr sz="1200" b="1" spc="-472" dirty="0">
                <a:latin typeface="Arial"/>
                <a:cs typeface="Arial"/>
              </a:rPr>
              <a:t>s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s</a:t>
            </a:r>
            <a:r>
              <a:rPr sz="1200" b="1" spc="-542" dirty="0">
                <a:latin typeface="Arial"/>
                <a:cs typeface="Arial"/>
              </a:rPr>
              <a:t>q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q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2" dirty="0">
                <a:latin typeface="Arial"/>
                <a:cs typeface="Arial"/>
              </a:rPr>
              <a:t>e</a:t>
            </a:r>
            <a:r>
              <a:rPr b="1" spc="-7" baseline="-18518" dirty="0">
                <a:solidFill>
                  <a:srgbClr val="B1B1B1"/>
                </a:solidFill>
                <a:latin typeface="Arial"/>
                <a:cs typeface="Arial"/>
              </a:rPr>
              <a:t>e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46510" y="1717682"/>
            <a:ext cx="1222596" cy="383128"/>
          </a:xfrm>
          <a:custGeom>
            <a:avLst/>
            <a:gdLst/>
            <a:ahLst/>
            <a:cxnLst/>
            <a:rect l="l" t="t" r="r" b="b"/>
            <a:pathLst>
              <a:path w="1219200" h="381000">
                <a:moveTo>
                  <a:pt x="1071368" y="0"/>
                </a:moveTo>
                <a:lnTo>
                  <a:pt x="0" y="0"/>
                </a:lnTo>
                <a:lnTo>
                  <a:pt x="0" y="380999"/>
                </a:lnTo>
                <a:lnTo>
                  <a:pt x="1071368" y="380999"/>
                </a:lnTo>
                <a:lnTo>
                  <a:pt x="1219196" y="190499"/>
                </a:lnTo>
                <a:lnTo>
                  <a:pt x="1071368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1294" y="1666343"/>
            <a:ext cx="1222596" cy="383128"/>
          </a:xfrm>
          <a:custGeom>
            <a:avLst/>
            <a:gdLst/>
            <a:ahLst/>
            <a:cxnLst/>
            <a:rect l="l" t="t" r="r" b="b"/>
            <a:pathLst>
              <a:path w="1219200" h="381000">
                <a:moveTo>
                  <a:pt x="1071368" y="0"/>
                </a:moveTo>
                <a:lnTo>
                  <a:pt x="0" y="0"/>
                </a:lnTo>
                <a:lnTo>
                  <a:pt x="0" y="380999"/>
                </a:lnTo>
                <a:lnTo>
                  <a:pt x="1071368" y="380999"/>
                </a:lnTo>
                <a:lnTo>
                  <a:pt x="1219196" y="190499"/>
                </a:lnTo>
                <a:lnTo>
                  <a:pt x="1071368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1294" y="1666343"/>
            <a:ext cx="1222596" cy="383128"/>
          </a:xfrm>
          <a:custGeom>
            <a:avLst/>
            <a:gdLst/>
            <a:ahLst/>
            <a:cxnLst/>
            <a:rect l="l" t="t" r="r" b="b"/>
            <a:pathLst>
              <a:path w="1219200" h="381000">
                <a:moveTo>
                  <a:pt x="1071368" y="0"/>
                </a:moveTo>
                <a:lnTo>
                  <a:pt x="0" y="0"/>
                </a:lnTo>
                <a:lnTo>
                  <a:pt x="0" y="380999"/>
                </a:lnTo>
                <a:lnTo>
                  <a:pt x="1071368" y="380999"/>
                </a:lnTo>
                <a:lnTo>
                  <a:pt x="1219196" y="190499"/>
                </a:lnTo>
                <a:lnTo>
                  <a:pt x="1071368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967503" y="1692353"/>
            <a:ext cx="89274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636" marR="5100" indent="-39524"/>
            <a:r>
              <a:rPr sz="1200" b="1" spc="-607" dirty="0">
                <a:latin typeface="Arial"/>
                <a:cs typeface="Arial"/>
              </a:rPr>
              <a:t>P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P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ó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ó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n 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472" dirty="0">
                <a:latin typeface="Arial"/>
                <a:cs typeface="Arial"/>
              </a:rPr>
              <a:t>e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e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872" dirty="0">
                <a:latin typeface="Arial"/>
                <a:cs typeface="Arial"/>
              </a:rPr>
              <a:t>m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m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472" dirty="0">
                <a:latin typeface="Arial"/>
                <a:cs typeface="Arial"/>
              </a:rPr>
              <a:t>e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e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7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5874" y="2279348"/>
            <a:ext cx="779405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396" y="0"/>
                </a:lnTo>
              </a:path>
            </a:pathLst>
          </a:custGeom>
          <a:ln w="9143">
            <a:solidFill>
              <a:srgbClr val="C0C0C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35276" y="2454821"/>
            <a:ext cx="76412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87" algn="ctr"/>
            <a:r>
              <a:rPr sz="1200" b="1" spc="-5" dirty="0">
                <a:solidFill>
                  <a:srgbClr val="B1B1B1"/>
                </a:solidFill>
                <a:latin typeface="Arial"/>
                <a:cs typeface="Arial"/>
              </a:rPr>
              <a:t>Nativo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5276" y="2454821"/>
            <a:ext cx="764123" cy="1532514"/>
          </a:xfrm>
          <a:custGeom>
            <a:avLst/>
            <a:gdLst/>
            <a:ahLst/>
            <a:cxnLst/>
            <a:rect l="l" t="t" r="r" b="b"/>
            <a:pathLst>
              <a:path w="762000" h="1524000">
                <a:moveTo>
                  <a:pt x="0" y="1523999"/>
                </a:moveTo>
                <a:lnTo>
                  <a:pt x="761999" y="1523999"/>
                </a:lnTo>
                <a:lnTo>
                  <a:pt x="761999" y="0"/>
                </a:lnTo>
                <a:lnTo>
                  <a:pt x="0" y="0"/>
                </a:lnTo>
                <a:lnTo>
                  <a:pt x="0" y="1523999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9295" y="2403482"/>
            <a:ext cx="764123" cy="1532514"/>
          </a:xfrm>
          <a:custGeom>
            <a:avLst/>
            <a:gdLst/>
            <a:ahLst/>
            <a:cxnLst/>
            <a:rect l="l" t="t" r="r" b="b"/>
            <a:pathLst>
              <a:path w="762000" h="1524000">
                <a:moveTo>
                  <a:pt x="761999" y="1523999"/>
                </a:moveTo>
                <a:lnTo>
                  <a:pt x="761999" y="0"/>
                </a:lnTo>
                <a:lnTo>
                  <a:pt x="0" y="0"/>
                </a:lnTo>
                <a:lnTo>
                  <a:pt x="0" y="1523999"/>
                </a:lnTo>
                <a:lnTo>
                  <a:pt x="761999" y="1523999"/>
                </a:lnTo>
                <a:close/>
              </a:path>
            </a:pathLst>
          </a:custGeom>
          <a:solidFill>
            <a:srgbClr val="9A4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9295" y="2403482"/>
            <a:ext cx="764123" cy="1532514"/>
          </a:xfrm>
          <a:custGeom>
            <a:avLst/>
            <a:gdLst/>
            <a:ahLst/>
            <a:cxnLst/>
            <a:rect l="l" t="t" r="r" b="b"/>
            <a:pathLst>
              <a:path w="762000" h="1524000">
                <a:moveTo>
                  <a:pt x="761999" y="1523999"/>
                </a:moveTo>
                <a:lnTo>
                  <a:pt x="761999" y="0"/>
                </a:lnTo>
                <a:lnTo>
                  <a:pt x="0" y="0"/>
                </a:lnTo>
                <a:lnTo>
                  <a:pt x="0" y="1523999"/>
                </a:lnTo>
                <a:lnTo>
                  <a:pt x="761999" y="1523999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14902" y="2921866"/>
            <a:ext cx="184666" cy="49359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50"/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Nativo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884950" y="2496200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80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58968" y="2445626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80" h="410844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58968" y="2445626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80" h="410844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78781" y="2496200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80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9465" y="308609"/>
                </a:lnTo>
                <a:lnTo>
                  <a:pt x="299465" y="411479"/>
                </a:lnTo>
                <a:lnTo>
                  <a:pt x="398525" y="205739"/>
                </a:lnTo>
                <a:lnTo>
                  <a:pt x="29946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53566" y="2445626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4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8703" y="307847"/>
                </a:lnTo>
                <a:lnTo>
                  <a:pt x="298703" y="410717"/>
                </a:lnTo>
                <a:lnTo>
                  <a:pt x="398525" y="204977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53566" y="2445626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4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8703" y="307847"/>
                </a:lnTo>
                <a:lnTo>
                  <a:pt x="298703" y="410717"/>
                </a:lnTo>
                <a:lnTo>
                  <a:pt x="398525" y="204977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279674" y="2499790"/>
            <a:ext cx="96534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0" dirty="0">
                <a:latin typeface="Arial"/>
                <a:cs typeface="Arial"/>
              </a:rPr>
              <a:t>Industrial y Exportac</a:t>
            </a:r>
            <a:r>
              <a:rPr sz="1400" spc="-15" dirty="0">
                <a:latin typeface="Arial"/>
                <a:cs typeface="Arial"/>
              </a:rPr>
              <a:t>ió</a:t>
            </a:r>
            <a:r>
              <a:rPr sz="1400" spc="-10" dirty="0">
                <a:latin typeface="Arial"/>
                <a:cs typeface="Arial"/>
              </a:rPr>
              <a:t>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67365" y="2560384"/>
            <a:ext cx="132893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400" spc="-15" dirty="0">
                <a:latin typeface="Arial"/>
                <a:cs typeface="Arial"/>
              </a:rPr>
              <a:t>Tanin</a:t>
            </a:r>
            <a:r>
              <a:rPr sz="1400" spc="-10" dirty="0">
                <a:latin typeface="Arial"/>
                <a:cs typeface="Arial"/>
              </a:rPr>
              <a:t>o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 </a:t>
            </a:r>
            <a:r>
              <a:rPr sz="1400" spc="-15" dirty="0">
                <a:latin typeface="Arial"/>
                <a:cs typeface="Arial"/>
              </a:rPr>
              <a:t>resinas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01588" y="2576464"/>
            <a:ext cx="89657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400" spc="-10" dirty="0">
                <a:latin typeface="Arial"/>
                <a:cs typeface="Arial"/>
              </a:rPr>
              <a:t>Extractivas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279675" y="3189422"/>
            <a:ext cx="94432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 algn="just"/>
            <a:r>
              <a:rPr sz="1400" spc="-15" dirty="0">
                <a:latin typeface="Arial"/>
                <a:cs typeface="Arial"/>
              </a:rPr>
              <a:t>Doméstico, </a:t>
            </a:r>
            <a:r>
              <a:rPr sz="1400" spc="-10" dirty="0">
                <a:latin typeface="Arial"/>
                <a:cs typeface="Arial"/>
              </a:rPr>
              <a:t>industrial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exportación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25175" y="3266108"/>
            <a:ext cx="120094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5" dirty="0">
                <a:latin typeface="Arial"/>
                <a:cs typeface="Arial"/>
              </a:rPr>
              <a:t>Leña</a:t>
            </a:r>
            <a:r>
              <a:rPr sz="1400" spc="-5" dirty="0">
                <a:latin typeface="Arial"/>
                <a:cs typeface="Arial"/>
              </a:rPr>
              <a:t>, </a:t>
            </a:r>
            <a:r>
              <a:rPr sz="1400" spc="-15" dirty="0">
                <a:latin typeface="Arial"/>
                <a:cs typeface="Arial"/>
              </a:rPr>
              <a:t>carbó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postes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673760" y="3326822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5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48544" y="3275483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48544" y="3275483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279675" y="4185582"/>
            <a:ext cx="944328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 algn="just"/>
            <a:r>
              <a:rPr sz="1400" spc="-10" dirty="0">
                <a:latin typeface="Arial"/>
                <a:cs typeface="Arial"/>
              </a:rPr>
              <a:t>Viviendas, </a:t>
            </a:r>
            <a:r>
              <a:rPr sz="1400" spc="-15" dirty="0">
                <a:latin typeface="Arial"/>
                <a:cs typeface="Arial"/>
              </a:rPr>
              <a:t>doméstico,</a:t>
            </a:r>
            <a:r>
              <a:rPr sz="1400" spc="-10" dirty="0">
                <a:latin typeface="Arial"/>
                <a:cs typeface="Arial"/>
              </a:rPr>
              <a:t> industrial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exportación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382646" y="4185617"/>
            <a:ext cx="104430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5" dirty="0">
                <a:latin typeface="Arial"/>
                <a:cs typeface="Arial"/>
              </a:rPr>
              <a:t>Madera aserrada, tableros, compensado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35276" y="4230245"/>
            <a:ext cx="764123" cy="8444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62" algn="ctr">
              <a:lnSpc>
                <a:spcPts val="1089"/>
              </a:lnSpc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  <a:p>
            <a:pPr marL="24862" algn="ctr">
              <a:lnSpc>
                <a:spcPts val="703"/>
              </a:lnSpc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endParaRPr sz="1200" dirty="0">
              <a:latin typeface="Arial"/>
              <a:cs typeface="Arial"/>
            </a:endParaRPr>
          </a:p>
          <a:p>
            <a:pPr marL="24862" algn="ctr">
              <a:lnSpc>
                <a:spcPts val="537"/>
              </a:lnSpc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318101" marR="285589" algn="ctr">
              <a:lnSpc>
                <a:spcPct val="45800"/>
              </a:lnSpc>
              <a:spcBef>
                <a:spcPts val="261"/>
              </a:spcBef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t s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 dirty="0">
              <a:latin typeface="Times New Roman"/>
              <a:cs typeface="Times New Roman"/>
            </a:endParaRPr>
          </a:p>
          <a:p>
            <a:pPr marL="24862" algn="ctr">
              <a:spcBef>
                <a:spcPts val="472"/>
              </a:spcBef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Fore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35276" y="4230245"/>
            <a:ext cx="764123" cy="1992268"/>
          </a:xfrm>
          <a:custGeom>
            <a:avLst/>
            <a:gdLst/>
            <a:ahLst/>
            <a:cxnLst/>
            <a:rect l="l" t="t" r="r" b="b"/>
            <a:pathLst>
              <a:path w="762000" h="1981200">
                <a:moveTo>
                  <a:pt x="0" y="1981199"/>
                </a:moveTo>
                <a:lnTo>
                  <a:pt x="761999" y="1981199"/>
                </a:lnTo>
                <a:lnTo>
                  <a:pt x="761999" y="0"/>
                </a:lnTo>
                <a:lnTo>
                  <a:pt x="0" y="0"/>
                </a:lnTo>
                <a:lnTo>
                  <a:pt x="0" y="1981199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9295" y="4178906"/>
            <a:ext cx="764123" cy="1992268"/>
          </a:xfrm>
          <a:custGeom>
            <a:avLst/>
            <a:gdLst/>
            <a:ahLst/>
            <a:cxnLst/>
            <a:rect l="l" t="t" r="r" b="b"/>
            <a:pathLst>
              <a:path w="762000" h="1981200">
                <a:moveTo>
                  <a:pt x="761999" y="1981199"/>
                </a:moveTo>
                <a:lnTo>
                  <a:pt x="761999" y="0"/>
                </a:lnTo>
                <a:lnTo>
                  <a:pt x="0" y="0"/>
                </a:lnTo>
                <a:lnTo>
                  <a:pt x="0" y="1981199"/>
                </a:lnTo>
                <a:lnTo>
                  <a:pt x="761999" y="1981199"/>
                </a:lnTo>
                <a:close/>
              </a:path>
            </a:pathLst>
          </a:custGeom>
          <a:solidFill>
            <a:srgbClr val="9A4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09295" y="4178906"/>
            <a:ext cx="764123" cy="1992268"/>
          </a:xfrm>
          <a:custGeom>
            <a:avLst/>
            <a:gdLst/>
            <a:ahLst/>
            <a:cxnLst/>
            <a:rect l="l" t="t" r="r" b="b"/>
            <a:pathLst>
              <a:path w="762000" h="1981200">
                <a:moveTo>
                  <a:pt x="761999" y="1981199"/>
                </a:moveTo>
                <a:lnTo>
                  <a:pt x="761999" y="0"/>
                </a:lnTo>
                <a:lnTo>
                  <a:pt x="0" y="0"/>
                </a:lnTo>
                <a:lnTo>
                  <a:pt x="0" y="1981199"/>
                </a:lnTo>
                <a:lnTo>
                  <a:pt x="761999" y="1981199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15666" y="4790567"/>
            <a:ext cx="184666" cy="76625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50"/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270782" y="4296703"/>
            <a:ext cx="109460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 algn="just"/>
            <a:r>
              <a:rPr sz="1400" spc="-15" dirty="0">
                <a:latin typeface="Arial"/>
                <a:cs typeface="Arial"/>
              </a:rPr>
              <a:t>Construcción </a:t>
            </a:r>
            <a:r>
              <a:rPr sz="1400" spc="-5" dirty="0">
                <a:latin typeface="Arial"/>
                <a:cs typeface="Arial"/>
              </a:rPr>
              <a:t>civil,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m</a:t>
            </a:r>
            <a:r>
              <a:rPr sz="1400" spc="-10" dirty="0">
                <a:latin typeface="Arial"/>
                <a:cs typeface="Arial"/>
              </a:rPr>
              <a:t>uebles y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varios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25176" y="4798625"/>
            <a:ext cx="76730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0" dirty="0">
                <a:latin typeface="Arial"/>
                <a:cs typeface="Arial"/>
              </a:rPr>
              <a:t>Rollos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madera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273851" y="5488247"/>
            <a:ext cx="13200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5" dirty="0">
                <a:latin typeface="Arial"/>
                <a:cs typeface="Arial"/>
              </a:rPr>
              <a:t>Gráfica</a:t>
            </a:r>
            <a:r>
              <a:rPr sz="1400" spc="-5" dirty="0">
                <a:latin typeface="Arial"/>
                <a:cs typeface="Arial"/>
              </a:rPr>
              <a:t>,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editorial</a:t>
            </a:r>
            <a:r>
              <a:rPr sz="1400" spc="-10" dirty="0">
                <a:latin typeface="Arial"/>
                <a:cs typeface="Arial"/>
              </a:rPr>
              <a:t> y </a:t>
            </a:r>
            <a:r>
              <a:rPr sz="1400" spc="-15" dirty="0">
                <a:latin typeface="Arial"/>
                <a:cs typeface="Arial"/>
              </a:rPr>
              <a:t>envase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382646" y="5488197"/>
            <a:ext cx="94623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5" dirty="0">
                <a:latin typeface="Arial"/>
                <a:cs typeface="Arial"/>
              </a:rPr>
              <a:t>Pasta </a:t>
            </a:r>
            <a:r>
              <a:rPr sz="1400" spc="-10" dirty="0">
                <a:latin typeface="Arial"/>
                <a:cs typeface="Arial"/>
              </a:rPr>
              <a:t>celulósica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papel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292665" y="5564812"/>
            <a:ext cx="94432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 algn="just"/>
            <a:r>
              <a:rPr sz="1400" spc="-10" dirty="0">
                <a:latin typeface="Arial"/>
                <a:cs typeface="Arial"/>
              </a:rPr>
              <a:t>Doméstico, industrial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exportación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45874" y="4060897"/>
            <a:ext cx="779405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396" y="0"/>
                </a:lnTo>
              </a:path>
            </a:pathLst>
          </a:custGeom>
          <a:ln w="9143">
            <a:solidFill>
              <a:srgbClr val="C0C0C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61920" y="6308334"/>
            <a:ext cx="779405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396" y="0"/>
                </a:lnTo>
              </a:path>
            </a:pathLst>
          </a:custGeom>
          <a:ln w="9143">
            <a:solidFill>
              <a:srgbClr val="C0C0C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669176" y="4368937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643959" y="4317598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643959" y="4317598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770512" y="4368937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745296" y="4317598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745296" y="4317598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673288" y="4545177"/>
            <a:ext cx="430455" cy="432297"/>
          </a:xfrm>
          <a:custGeom>
            <a:avLst/>
            <a:gdLst/>
            <a:ahLst/>
            <a:cxnLst/>
            <a:rect l="l" t="t" r="r" b="b"/>
            <a:pathLst>
              <a:path w="429260" h="429895">
                <a:moveTo>
                  <a:pt x="137921" y="0"/>
                </a:moveTo>
                <a:lnTo>
                  <a:pt x="211073" y="73151"/>
                </a:lnTo>
                <a:lnTo>
                  <a:pt x="0" y="284225"/>
                </a:lnTo>
                <a:lnTo>
                  <a:pt x="144779" y="429767"/>
                </a:lnTo>
                <a:lnTo>
                  <a:pt x="356615" y="218693"/>
                </a:lnTo>
                <a:lnTo>
                  <a:pt x="403938" y="218693"/>
                </a:lnTo>
                <a:lnTo>
                  <a:pt x="354329" y="75437"/>
                </a:lnTo>
                <a:lnTo>
                  <a:pt x="137921" y="0"/>
                </a:lnTo>
                <a:close/>
              </a:path>
              <a:path w="429260" h="429895">
                <a:moveTo>
                  <a:pt x="403938" y="218693"/>
                </a:moveTo>
                <a:lnTo>
                  <a:pt x="356615" y="218693"/>
                </a:lnTo>
                <a:lnTo>
                  <a:pt x="429005" y="291083"/>
                </a:lnTo>
                <a:lnTo>
                  <a:pt x="403938" y="218693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647307" y="4494605"/>
            <a:ext cx="431092" cy="431657"/>
          </a:xfrm>
          <a:custGeom>
            <a:avLst/>
            <a:gdLst/>
            <a:ahLst/>
            <a:cxnLst/>
            <a:rect l="l" t="t" r="r" b="b"/>
            <a:pathLst>
              <a:path w="429894" h="429260">
                <a:moveTo>
                  <a:pt x="138683" y="0"/>
                </a:moveTo>
                <a:lnTo>
                  <a:pt x="211835" y="72389"/>
                </a:lnTo>
                <a:lnTo>
                  <a:pt x="0" y="283463"/>
                </a:lnTo>
                <a:lnTo>
                  <a:pt x="145541" y="429005"/>
                </a:lnTo>
                <a:lnTo>
                  <a:pt x="356615" y="217931"/>
                </a:lnTo>
                <a:lnTo>
                  <a:pt x="404444" y="217931"/>
                </a:lnTo>
                <a:lnTo>
                  <a:pt x="354329" y="74675"/>
                </a:lnTo>
                <a:lnTo>
                  <a:pt x="138683" y="0"/>
                </a:lnTo>
                <a:close/>
              </a:path>
              <a:path w="429894" h="429260">
                <a:moveTo>
                  <a:pt x="404444" y="217931"/>
                </a:moveTo>
                <a:lnTo>
                  <a:pt x="356615" y="217931"/>
                </a:lnTo>
                <a:lnTo>
                  <a:pt x="429767" y="290321"/>
                </a:lnTo>
                <a:lnTo>
                  <a:pt x="404444" y="2179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647307" y="4494605"/>
            <a:ext cx="431092" cy="431657"/>
          </a:xfrm>
          <a:custGeom>
            <a:avLst/>
            <a:gdLst/>
            <a:ahLst/>
            <a:cxnLst/>
            <a:rect l="l" t="t" r="r" b="b"/>
            <a:pathLst>
              <a:path w="429894" h="429260">
                <a:moveTo>
                  <a:pt x="138683" y="0"/>
                </a:moveTo>
                <a:lnTo>
                  <a:pt x="211835" y="72389"/>
                </a:lnTo>
                <a:lnTo>
                  <a:pt x="0" y="283463"/>
                </a:lnTo>
                <a:lnTo>
                  <a:pt x="145541" y="429005"/>
                </a:lnTo>
                <a:lnTo>
                  <a:pt x="356615" y="217931"/>
                </a:lnTo>
                <a:lnTo>
                  <a:pt x="429767" y="290321"/>
                </a:lnTo>
                <a:lnTo>
                  <a:pt x="354329" y="74675"/>
                </a:lnTo>
                <a:lnTo>
                  <a:pt x="13868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13023" y="5304537"/>
            <a:ext cx="430455" cy="431657"/>
          </a:xfrm>
          <a:custGeom>
            <a:avLst/>
            <a:gdLst/>
            <a:ahLst/>
            <a:cxnLst/>
            <a:rect l="l" t="t" r="r" b="b"/>
            <a:pathLst>
              <a:path w="429260" h="429260">
                <a:moveTo>
                  <a:pt x="144779" y="0"/>
                </a:moveTo>
                <a:lnTo>
                  <a:pt x="0" y="145541"/>
                </a:lnTo>
                <a:lnTo>
                  <a:pt x="211073" y="356615"/>
                </a:lnTo>
                <a:lnTo>
                  <a:pt x="138683" y="429005"/>
                </a:lnTo>
                <a:lnTo>
                  <a:pt x="354329" y="354329"/>
                </a:lnTo>
                <a:lnTo>
                  <a:pt x="403938" y="211073"/>
                </a:lnTo>
                <a:lnTo>
                  <a:pt x="356615" y="211073"/>
                </a:lnTo>
                <a:lnTo>
                  <a:pt x="144779" y="0"/>
                </a:lnTo>
                <a:close/>
              </a:path>
              <a:path w="429260" h="429260">
                <a:moveTo>
                  <a:pt x="429005" y="138683"/>
                </a:moveTo>
                <a:lnTo>
                  <a:pt x="356615" y="211073"/>
                </a:lnTo>
                <a:lnTo>
                  <a:pt x="403938" y="211073"/>
                </a:lnTo>
                <a:lnTo>
                  <a:pt x="429005" y="138683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687042" y="5253199"/>
            <a:ext cx="431092" cy="432297"/>
          </a:xfrm>
          <a:custGeom>
            <a:avLst/>
            <a:gdLst/>
            <a:ahLst/>
            <a:cxnLst/>
            <a:rect l="l" t="t" r="r" b="b"/>
            <a:pathLst>
              <a:path w="429894" h="429895">
                <a:moveTo>
                  <a:pt x="145541" y="0"/>
                </a:moveTo>
                <a:lnTo>
                  <a:pt x="0" y="145541"/>
                </a:lnTo>
                <a:lnTo>
                  <a:pt x="211835" y="356615"/>
                </a:lnTo>
                <a:lnTo>
                  <a:pt x="138683" y="429767"/>
                </a:lnTo>
                <a:lnTo>
                  <a:pt x="354329" y="354329"/>
                </a:lnTo>
                <a:lnTo>
                  <a:pt x="404177" y="211835"/>
                </a:lnTo>
                <a:lnTo>
                  <a:pt x="356615" y="211835"/>
                </a:lnTo>
                <a:lnTo>
                  <a:pt x="145541" y="0"/>
                </a:lnTo>
                <a:close/>
              </a:path>
              <a:path w="429894" h="429895">
                <a:moveTo>
                  <a:pt x="429767" y="138683"/>
                </a:moveTo>
                <a:lnTo>
                  <a:pt x="356615" y="211835"/>
                </a:lnTo>
                <a:lnTo>
                  <a:pt x="404177" y="211835"/>
                </a:lnTo>
                <a:lnTo>
                  <a:pt x="429767" y="1386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87042" y="5253199"/>
            <a:ext cx="431092" cy="432297"/>
          </a:xfrm>
          <a:custGeom>
            <a:avLst/>
            <a:gdLst/>
            <a:ahLst/>
            <a:cxnLst/>
            <a:rect l="l" t="t" r="r" b="b"/>
            <a:pathLst>
              <a:path w="429894" h="429895">
                <a:moveTo>
                  <a:pt x="429767" y="138683"/>
                </a:moveTo>
                <a:lnTo>
                  <a:pt x="356615" y="211835"/>
                </a:lnTo>
                <a:lnTo>
                  <a:pt x="145541" y="0"/>
                </a:lnTo>
                <a:lnTo>
                  <a:pt x="0" y="145541"/>
                </a:lnTo>
                <a:lnTo>
                  <a:pt x="211835" y="356615"/>
                </a:lnTo>
                <a:lnTo>
                  <a:pt x="138683" y="429767"/>
                </a:lnTo>
                <a:lnTo>
                  <a:pt x="354329" y="354329"/>
                </a:lnTo>
                <a:lnTo>
                  <a:pt x="429767" y="138683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673760" y="5625600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5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648544" y="5574259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48544" y="5574259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75097" y="5625600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5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49881" y="5574259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749881" y="5574259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45874" y="6570393"/>
            <a:ext cx="2827253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396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449185" y="6671679"/>
            <a:ext cx="3535976" cy="153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000" spc="-5" dirty="0">
                <a:latin typeface="Arial"/>
                <a:cs typeface="Arial"/>
              </a:rPr>
              <a:t>F</a:t>
            </a:r>
            <a:r>
              <a:rPr sz="1000" spc="-10" dirty="0">
                <a:latin typeface="Arial"/>
                <a:cs typeface="Arial"/>
              </a:rPr>
              <a:t>uente</a:t>
            </a:r>
            <a:r>
              <a:rPr sz="1000" dirty="0">
                <a:latin typeface="Arial"/>
                <a:cs typeface="Arial"/>
              </a:rPr>
              <a:t>: </a:t>
            </a:r>
            <a:r>
              <a:rPr sz="1000" spc="-10" dirty="0">
                <a:latin typeface="Arial"/>
                <a:cs typeface="Arial"/>
              </a:rPr>
              <a:t> SEPY</a:t>
            </a:r>
            <a:r>
              <a:rPr sz="1000" spc="-5" dirty="0">
                <a:latin typeface="Arial"/>
                <a:cs typeface="Arial"/>
              </a:rPr>
              <a:t>ME</a:t>
            </a:r>
            <a:r>
              <a:rPr sz="1000" dirty="0">
                <a:latin typeface="Arial"/>
                <a:cs typeface="Arial"/>
              </a:rPr>
              <a:t>,</a:t>
            </a:r>
            <a:r>
              <a:rPr sz="1000" spc="-10" dirty="0">
                <a:latin typeface="Arial"/>
                <a:cs typeface="Arial"/>
              </a:rPr>
              <a:t> Pe</a:t>
            </a:r>
            <a:r>
              <a:rPr sz="1000" dirty="0">
                <a:latin typeface="Arial"/>
                <a:cs typeface="Arial"/>
              </a:rPr>
              <a:t>r</a:t>
            </a:r>
            <a:r>
              <a:rPr sz="1000" spc="-5" dirty="0">
                <a:latin typeface="Arial"/>
                <a:cs typeface="Arial"/>
              </a:rPr>
              <a:t>fi</a:t>
            </a:r>
            <a:r>
              <a:rPr sz="1000" dirty="0">
                <a:latin typeface="Arial"/>
                <a:cs typeface="Arial"/>
              </a:rPr>
              <a:t>l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 caden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 F</a:t>
            </a:r>
            <a:r>
              <a:rPr sz="1000" dirty="0">
                <a:latin typeface="Arial"/>
                <a:cs typeface="Arial"/>
              </a:rPr>
              <a:t>o</a:t>
            </a:r>
            <a:r>
              <a:rPr sz="1000" spc="-10" dirty="0">
                <a:latin typeface="Arial"/>
                <a:cs typeface="Arial"/>
              </a:rPr>
              <a:t>re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o</a:t>
            </a:r>
            <a:r>
              <a:rPr sz="1000" spc="-10" dirty="0">
                <a:latin typeface="Arial"/>
                <a:cs typeface="Arial"/>
              </a:rPr>
              <a:t> Indust</a:t>
            </a:r>
            <a:r>
              <a:rPr sz="1000" dirty="0">
                <a:latin typeface="Arial"/>
                <a:cs typeface="Arial"/>
              </a:rPr>
              <a:t>r</a:t>
            </a:r>
            <a:r>
              <a:rPr sz="1000" spc="-5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l</a:t>
            </a:r>
            <a:r>
              <a:rPr sz="1000" dirty="0">
                <a:latin typeface="Arial"/>
                <a:cs typeface="Arial"/>
              </a:rPr>
              <a:t>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2002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543363" y="6743131"/>
            <a:ext cx="261712" cy="140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900" dirty="0">
                <a:latin typeface="Arial"/>
                <a:cs typeface="Arial"/>
              </a:rPr>
              <a:t>- 3 -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4000" dirty="0">
                <a:solidFill>
                  <a:srgbClr val="3333FF"/>
                </a:solidFill>
              </a:rPr>
              <a:t>Otros circuitos productivos</a:t>
            </a:r>
            <a:endParaRPr lang="es-ES" sz="4000" dirty="0" smtClean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9512" y="795826"/>
            <a:ext cx="3707783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400" dirty="0" smtClean="0">
                <a:solidFill>
                  <a:schemeClr val="tx2">
                    <a:lumMod val="75000"/>
                  </a:schemeClr>
                </a:solidFill>
              </a:rPr>
              <a:t>Frutos Tropicales:</a:t>
            </a:r>
            <a:r>
              <a:rPr lang="es-ES_tradnl" sz="2400" dirty="0" smtClean="0"/>
              <a:t> Banana, Mango,  Ananá, etc.</a:t>
            </a:r>
            <a:endParaRPr lang="es-ES" sz="2400" dirty="0"/>
          </a:p>
        </p:txBody>
      </p:sp>
      <p:pic>
        <p:nvPicPr>
          <p:cNvPr id="48135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823"/>
            <a:ext cx="2144321" cy="227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29" y="2601818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" y="3794078"/>
            <a:ext cx="2127981" cy="215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12" y="3771447"/>
            <a:ext cx="2534835" cy="112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971954"/>
            <a:ext cx="1907583" cy="142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51678" y="1072824"/>
            <a:ext cx="2617704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+mj-lt"/>
              </a:rPr>
              <a:t>Cítricos y hortícolas</a:t>
            </a:r>
            <a:endParaRPr lang="es-AR" sz="2400" dirty="0">
              <a:latin typeface="+mj-l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427984" y="1534489"/>
            <a:ext cx="4572000" cy="92333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b="1" dirty="0" smtClean="0"/>
              <a:t>Cítricos: predominantemente </a:t>
            </a:r>
            <a:r>
              <a:rPr lang="es-AR" b="1" dirty="0"/>
              <a:t>naranjas y </a:t>
            </a:r>
            <a:r>
              <a:rPr lang="es-AR" b="1" dirty="0" smtClean="0"/>
              <a:t>mandarinas-   54% </a:t>
            </a:r>
            <a:r>
              <a:rPr lang="es-AR" b="1" dirty="0"/>
              <a:t>de la superficie </a:t>
            </a:r>
            <a:r>
              <a:rPr lang="es-AR" b="1" dirty="0" smtClean="0"/>
              <a:t>cultivada del país</a:t>
            </a:r>
            <a:endParaRPr lang="es-AR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73" y="2442308"/>
            <a:ext cx="2663825" cy="132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82954"/>
            <a:ext cx="17986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193410" y="4070251"/>
            <a:ext cx="282276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AR" sz="2400" b="1" dirty="0">
                <a:solidFill>
                  <a:srgbClr val="008000"/>
                </a:solidFill>
                <a:latin typeface="+mj-lt"/>
              </a:rPr>
              <a:t>producción hortícola</a:t>
            </a:r>
            <a:endParaRPr lang="es-AR" sz="2400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4" y="4831895"/>
            <a:ext cx="285908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1" y="5121275"/>
            <a:ext cx="18716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657315" y="4531916"/>
            <a:ext cx="4326826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pimiento y </a:t>
            </a:r>
            <a:r>
              <a:rPr lang="es-AR" b="1" dirty="0" smtClean="0">
                <a:solidFill>
                  <a:srgbClr val="FF0000"/>
                </a:solidFill>
              </a:rPr>
              <a:t>tomate, en contra estación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830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3333FF"/>
                </a:solidFill>
              </a:rPr>
              <a:t>ALGUNAS PROBLEMATICAS</a:t>
            </a:r>
            <a:endParaRPr lang="es-AR" dirty="0">
              <a:solidFill>
                <a:srgbClr val="3333FF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Deforestación/manejo del bosque nativo</a:t>
            </a:r>
          </a:p>
          <a:p>
            <a:r>
              <a:rPr lang="es-AR" dirty="0" smtClean="0"/>
              <a:t>Contaminación/industria papelera</a:t>
            </a:r>
          </a:p>
          <a:p>
            <a:r>
              <a:rPr lang="es-AR" dirty="0" smtClean="0"/>
              <a:t>Avance agricultura/ despoblamiento/pobreza</a:t>
            </a:r>
          </a:p>
          <a:p>
            <a:r>
              <a:rPr lang="es-ES_tradnl" dirty="0" smtClean="0"/>
              <a:t>Tenencia de la tierra, reclamo de comunidades originarias</a:t>
            </a:r>
          </a:p>
          <a:p>
            <a:r>
              <a:rPr lang="es-ES_tradnl" dirty="0" smtClean="0"/>
              <a:t>Concentración de la producción</a:t>
            </a:r>
          </a:p>
          <a:p>
            <a:r>
              <a:rPr lang="es-ES_tradnl" dirty="0" smtClean="0"/>
              <a:t>Ambientales por avance de la agricultura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2225"/>
            <a:ext cx="4143375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3 Título"/>
          <p:cNvSpPr>
            <a:spLocks noGrp="1"/>
          </p:cNvSpPr>
          <p:nvPr>
            <p:ph type="title"/>
          </p:nvPr>
        </p:nvSpPr>
        <p:spPr>
          <a:xfrm>
            <a:off x="4606925" y="501650"/>
            <a:ext cx="4471988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4000" dirty="0" smtClean="0">
                <a:solidFill>
                  <a:srgbClr val="FF0000"/>
                </a:solidFill>
              </a:rPr>
              <a:t>Provincias que componen el NEA  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1"/>
          </p:nvPr>
        </p:nvSpPr>
        <p:spPr>
          <a:xfrm>
            <a:off x="5643563" y="1916113"/>
            <a:ext cx="2686050" cy="494188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Misiones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Formosa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Chaco 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Corrientes.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es-AR" dirty="0" smtClean="0">
                <a:solidFill>
                  <a:srgbClr val="3333FF"/>
                </a:solidFill>
              </a:rPr>
              <a:t>Isohietas e isotermas</a:t>
            </a:r>
            <a:endParaRPr lang="es-AR" dirty="0">
              <a:solidFill>
                <a:srgbClr val="3333FF"/>
              </a:solidFill>
            </a:endParaRPr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353" y="1285860"/>
            <a:ext cx="364546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389660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AR" sz="2400" dirty="0" smtClean="0"/>
              <a:t>ECOSISTEMAS</a:t>
            </a:r>
            <a:endParaRPr lang="es-AR" sz="2400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84" y="1"/>
            <a:ext cx="5089292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297197" y="142852"/>
            <a:ext cx="4052414" cy="3286152"/>
            <a:chOff x="272" y="86"/>
            <a:chExt cx="2128" cy="1978"/>
          </a:xfrm>
        </p:grpSpPr>
        <p:pic>
          <p:nvPicPr>
            <p:cNvPr id="24582" name="Picture 3" descr="PERFIL SELV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" y="315"/>
              <a:ext cx="2059" cy="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3" name="Text Box 4"/>
            <p:cNvSpPr txBox="1">
              <a:spLocks noChangeArrowheads="1"/>
            </p:cNvSpPr>
            <p:nvPr/>
          </p:nvSpPr>
          <p:spPr bwMode="auto">
            <a:xfrm>
              <a:off x="272" y="86"/>
              <a:ext cx="674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8000"/>
                  </a:solidFill>
                  <a:latin typeface="Verdana" pitchFamily="34" charset="0"/>
                </a:rPr>
                <a:t>SELVA</a:t>
              </a:r>
              <a:endParaRPr lang="en-US" sz="2400" b="1" dirty="0">
                <a:solidFill>
                  <a:srgbClr val="008000"/>
                </a:solidFill>
                <a:latin typeface="Verdana" pitchFamily="34" charset="0"/>
              </a:endParaRPr>
            </a:p>
          </p:txBody>
        </p:sp>
      </p:grpSp>
      <p:grpSp>
        <p:nvGrpSpPr>
          <p:cNvPr id="87045" name="Group 5"/>
          <p:cNvGrpSpPr>
            <a:grpSpLocks/>
          </p:cNvGrpSpPr>
          <p:nvPr/>
        </p:nvGrpSpPr>
        <p:grpSpPr bwMode="auto">
          <a:xfrm>
            <a:off x="428596" y="571480"/>
            <a:ext cx="8002330" cy="6000491"/>
            <a:chOff x="270" y="364"/>
            <a:chExt cx="4332" cy="3868"/>
          </a:xfrm>
        </p:grpSpPr>
        <p:pic>
          <p:nvPicPr>
            <p:cNvPr id="24580" name="Picture 7" descr="monte 1 km dentro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97" y="364"/>
              <a:ext cx="2205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8" descr="mont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0" y="2206"/>
              <a:ext cx="2640" cy="2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3428976"/>
            <a:ext cx="3214710" cy="326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40466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ESTEROS</a:t>
            </a:r>
            <a:endParaRPr lang="es-AR" dirty="0"/>
          </a:p>
        </p:txBody>
      </p:sp>
      <p:pic>
        <p:nvPicPr>
          <p:cNvPr id="76802" name="Picture 2" descr="http://farmlandgrab.org/uploads/images/photos/6704/medium_ibera.jpg?13850675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45632"/>
            <a:ext cx="4896544" cy="3312368"/>
          </a:xfrm>
          <a:prstGeom prst="rect">
            <a:avLst/>
          </a:prstGeom>
          <a:noFill/>
        </p:spPr>
      </p:pic>
      <p:pic>
        <p:nvPicPr>
          <p:cNvPr id="76804" name="Picture 4" descr="http://3.bp.blogspot.com/_CgXRkdTLU3Y/TBqnBc9VkkI/AAAAAAAAACM/B5hRULqSND8/s400/Ibera_terraplen_prote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3810000" cy="2857500"/>
          </a:xfrm>
          <a:prstGeom prst="rect">
            <a:avLst/>
          </a:prstGeom>
          <a:noFill/>
        </p:spPr>
      </p:pic>
      <p:pic>
        <p:nvPicPr>
          <p:cNvPr id="3" name="Imagen 2" descr="Esteros Del Iberá - Corrientes[Maravilla-Natural] - Taringa!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8" y="819912"/>
            <a:ext cx="3642785" cy="27257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Bosque de ñandub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3429000"/>
            <a:ext cx="5071886" cy="285293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83568" y="692696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Espinal</a:t>
            </a:r>
          </a:p>
          <a:p>
            <a:r>
              <a:rPr lang="es-ES_tradnl" dirty="0" smtClean="0"/>
              <a:t>Palmares</a:t>
            </a:r>
          </a:p>
          <a:p>
            <a:r>
              <a:rPr lang="es-AR" dirty="0" smtClean="0"/>
              <a:t>Algarrobo</a:t>
            </a:r>
          </a:p>
          <a:p>
            <a:r>
              <a:rPr lang="es-AR" dirty="0" smtClean="0"/>
              <a:t>el caldén </a:t>
            </a:r>
          </a:p>
          <a:p>
            <a:r>
              <a:rPr lang="es-AR" dirty="0" smtClean="0"/>
              <a:t>y el ñandubay</a:t>
            </a:r>
            <a:endParaRPr lang="es-AR" dirty="0"/>
          </a:p>
        </p:txBody>
      </p:sp>
      <p:pic>
        <p:nvPicPr>
          <p:cNvPr id="75780" name="Picture 4" descr="palmares serran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0"/>
            <a:ext cx="5238750" cy="29527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solidFill>
                  <a:schemeClr val="accent2">
                    <a:lumMod val="75000"/>
                  </a:schemeClr>
                </a:solidFill>
              </a:rPr>
              <a:t>Vegetación: Parque Chaqueño</a:t>
            </a:r>
            <a:endParaRPr lang="es-AR" sz="4000" dirty="0"/>
          </a:p>
        </p:txBody>
      </p:sp>
      <p:pic>
        <p:nvPicPr>
          <p:cNvPr id="4" name="Picture 2" descr="D:\Documents\Aldo\Aldo\NEA\parquechaqueñohumed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1556792"/>
            <a:ext cx="26289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3286116" cy="355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:\Documents\Aldo\Aldo\NEA\parquechaqueñose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7761" y="3717032"/>
            <a:ext cx="2585310" cy="28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491880" y="400506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Quebracho colorado</a:t>
            </a:r>
            <a:endParaRPr lang="es-A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2110</TotalTime>
  <Words>342</Words>
  <Application>Microsoft Office PowerPoint</Application>
  <PresentationFormat>Presentación en pantalla (4:3)</PresentationFormat>
  <Paragraphs>93</Paragraphs>
  <Slides>23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Tema de Office</vt:lpstr>
      <vt:lpstr>Fotografía de Photo Editor</vt:lpstr>
      <vt:lpstr>Diapositiva 1</vt:lpstr>
      <vt:lpstr>Diapositiva 2</vt:lpstr>
      <vt:lpstr>Provincias que componen el NEA  </vt:lpstr>
      <vt:lpstr>Isohietas e isotermas</vt:lpstr>
      <vt:lpstr>ECOSISTEMAS</vt:lpstr>
      <vt:lpstr>Diapositiva 6</vt:lpstr>
      <vt:lpstr>Diapositiva 7</vt:lpstr>
      <vt:lpstr>Diapositiva 8</vt:lpstr>
      <vt:lpstr>Vegetación: Parque Chaqueño</vt:lpstr>
      <vt:lpstr>CONSTRUCCION SOCIAL DEL ESPACIO </vt:lpstr>
      <vt:lpstr>Diapositiva 11</vt:lpstr>
      <vt:lpstr>Diapositiva 12</vt:lpstr>
      <vt:lpstr>Productores empresariales</vt:lpstr>
      <vt:lpstr>Diapositiva 14</vt:lpstr>
      <vt:lpstr>Producciones últimos 20 años, en expansión</vt:lpstr>
      <vt:lpstr>Producción en Chaco</vt:lpstr>
      <vt:lpstr>Diapositiva 17</vt:lpstr>
      <vt:lpstr>Yerba mate</vt:lpstr>
      <vt:lpstr>Circuito de la Yerba Mate</vt:lpstr>
      <vt:lpstr>Circuito Foresto-Industrial </vt:lpstr>
      <vt:lpstr>Diapositiva 21</vt:lpstr>
      <vt:lpstr>Otros circuitos productivos</vt:lpstr>
      <vt:lpstr>ALGUNAS PROBLEMATICAS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FAC. CS. A Y F</dc:creator>
  <cp:lastModifiedBy>Hp</cp:lastModifiedBy>
  <cp:revision>166</cp:revision>
  <dcterms:created xsi:type="dcterms:W3CDTF">2014-05-05T11:43:51Z</dcterms:created>
  <dcterms:modified xsi:type="dcterms:W3CDTF">2020-06-24T15:56:21Z</dcterms:modified>
</cp:coreProperties>
</file>