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2" r:id="rId1"/>
  </p:sldMasterIdLst>
  <p:notesMasterIdLst>
    <p:notesMasterId r:id="rId69"/>
  </p:notesMasterIdLst>
  <p:handoutMasterIdLst>
    <p:handoutMasterId r:id="rId70"/>
  </p:handoutMasterIdLst>
  <p:sldIdLst>
    <p:sldId id="447" r:id="rId2"/>
    <p:sldId id="621" r:id="rId3"/>
    <p:sldId id="729" r:id="rId4"/>
    <p:sldId id="683" r:id="rId5"/>
    <p:sldId id="689" r:id="rId6"/>
    <p:sldId id="688" r:id="rId7"/>
    <p:sldId id="687" r:id="rId8"/>
    <p:sldId id="731" r:id="rId9"/>
    <p:sldId id="730" r:id="rId10"/>
    <p:sldId id="732" r:id="rId11"/>
    <p:sldId id="685" r:id="rId12"/>
    <p:sldId id="684" r:id="rId13"/>
    <p:sldId id="741" r:id="rId14"/>
    <p:sldId id="742" r:id="rId15"/>
    <p:sldId id="603" r:id="rId16"/>
    <p:sldId id="690" r:id="rId17"/>
    <p:sldId id="694" r:id="rId18"/>
    <p:sldId id="740" r:id="rId19"/>
    <p:sldId id="733" r:id="rId20"/>
    <p:sldId id="691" r:id="rId21"/>
    <p:sldId id="681" r:id="rId22"/>
    <p:sldId id="697" r:id="rId23"/>
    <p:sldId id="699" r:id="rId24"/>
    <p:sldId id="701" r:id="rId25"/>
    <p:sldId id="702" r:id="rId26"/>
    <p:sldId id="703" r:id="rId27"/>
    <p:sldId id="738" r:id="rId28"/>
    <p:sldId id="706" r:id="rId29"/>
    <p:sldId id="705" r:id="rId30"/>
    <p:sldId id="707" r:id="rId31"/>
    <p:sldId id="704" r:id="rId32"/>
    <p:sldId id="709" r:id="rId33"/>
    <p:sldId id="712" r:id="rId34"/>
    <p:sldId id="710" r:id="rId35"/>
    <p:sldId id="739" r:id="rId36"/>
    <p:sldId id="760" r:id="rId37"/>
    <p:sldId id="711" r:id="rId38"/>
    <p:sldId id="714" r:id="rId39"/>
    <p:sldId id="713" r:id="rId40"/>
    <p:sldId id="744" r:id="rId41"/>
    <p:sldId id="745" r:id="rId42"/>
    <p:sldId id="746" r:id="rId43"/>
    <p:sldId id="750" r:id="rId44"/>
    <p:sldId id="747" r:id="rId45"/>
    <p:sldId id="764" r:id="rId46"/>
    <p:sldId id="749" r:id="rId47"/>
    <p:sldId id="763" r:id="rId48"/>
    <p:sldId id="708" r:id="rId49"/>
    <p:sldId id="716" r:id="rId50"/>
    <p:sldId id="715" r:id="rId51"/>
    <p:sldId id="751" r:id="rId52"/>
    <p:sldId id="752" r:id="rId53"/>
    <p:sldId id="754" r:id="rId54"/>
    <p:sldId id="719" r:id="rId55"/>
    <p:sldId id="718" r:id="rId56"/>
    <p:sldId id="717" r:id="rId57"/>
    <p:sldId id="724" r:id="rId58"/>
    <p:sldId id="723" r:id="rId59"/>
    <p:sldId id="734" r:id="rId60"/>
    <p:sldId id="725" r:id="rId61"/>
    <p:sldId id="757" r:id="rId62"/>
    <p:sldId id="726" r:id="rId63"/>
    <p:sldId id="735" r:id="rId64"/>
    <p:sldId id="722" r:id="rId65"/>
    <p:sldId id="728" r:id="rId66"/>
    <p:sldId id="762" r:id="rId67"/>
    <p:sldId id="74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33CC"/>
    <a:srgbClr val="FFFF99"/>
    <a:srgbClr val="FFCC99"/>
    <a:srgbClr val="FFFF00"/>
    <a:srgbClr val="CCFFFF"/>
    <a:srgbClr val="0099CC"/>
    <a:srgbClr val="66FF66"/>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cer\Desktop\GOYA%20JF\JFGoya\Curso%20de%20Silvicultura\Clases\Clase%208-1%20Rodales%20diset&#225;neos\Ejercicio%20manejo%20disetaneo%20resuel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0.14479654004849762"/>
          <c:y val="0.19281107284988025"/>
          <c:w val="0.64705953834172314"/>
          <c:h val="0.62091701426232593"/>
        </c:manualLayout>
      </c:layout>
      <c:barChart>
        <c:barDir val="col"/>
        <c:grouping val="stacked"/>
        <c:ser>
          <c:idx val="0"/>
          <c:order val="0"/>
          <c:tx>
            <c:v>RO despues de la corta</c:v>
          </c:tx>
          <c:spPr>
            <a:ln w="12700">
              <a:solidFill>
                <a:srgbClr val="424242"/>
              </a:solidFill>
              <a:prstDash val="solid"/>
            </a:ln>
          </c:spPr>
          <c:cat>
            <c:numRef>
              <c:f>Dinámica!$A$12:$A$21</c:f>
              <c:numCache>
                <c:formatCode>General</c:formatCode>
                <c:ptCount val="10"/>
                <c:pt idx="0">
                  <c:v>7.5</c:v>
                </c:pt>
                <c:pt idx="1">
                  <c:v>12.5</c:v>
                </c:pt>
                <c:pt idx="2">
                  <c:v>17.5</c:v>
                </c:pt>
                <c:pt idx="3">
                  <c:v>22.5</c:v>
                </c:pt>
                <c:pt idx="4">
                  <c:v>27.5</c:v>
                </c:pt>
                <c:pt idx="5">
                  <c:v>32.5</c:v>
                </c:pt>
                <c:pt idx="6">
                  <c:v>37.5</c:v>
                </c:pt>
                <c:pt idx="7">
                  <c:v>42.5</c:v>
                </c:pt>
                <c:pt idx="8">
                  <c:v>47.5</c:v>
                </c:pt>
                <c:pt idx="9">
                  <c:v>52.5</c:v>
                </c:pt>
              </c:numCache>
            </c:numRef>
          </c:cat>
          <c:val>
            <c:numRef>
              <c:f>Dinámica!$B$36:$B$45</c:f>
              <c:numCache>
                <c:formatCode>0</c:formatCode>
                <c:ptCount val="10"/>
                <c:pt idx="0">
                  <c:v>283.21604693574943</c:v>
                </c:pt>
                <c:pt idx="1">
                  <c:v>188.81069795716641</c:v>
                </c:pt>
                <c:pt idx="2">
                  <c:v>125.87379863811078</c:v>
                </c:pt>
                <c:pt idx="3">
                  <c:v>83.915865758740594</c:v>
                </c:pt>
                <c:pt idx="4">
                  <c:v>55.943910505827056</c:v>
                </c:pt>
                <c:pt idx="5">
                  <c:v>37.295940337218063</c:v>
                </c:pt>
                <c:pt idx="6">
                  <c:v>24.863960224812057</c:v>
                </c:pt>
                <c:pt idx="7">
                  <c:v>16.575973483208031</c:v>
                </c:pt>
                <c:pt idx="8">
                  <c:v>11.050648988805362</c:v>
                </c:pt>
                <c:pt idx="9">
                  <c:v>7</c:v>
                </c:pt>
              </c:numCache>
            </c:numRef>
          </c:val>
          <c:extLst xmlns:c16r2="http://schemas.microsoft.com/office/drawing/2015/06/chart">
            <c:ext xmlns:c16="http://schemas.microsoft.com/office/drawing/2014/chart" uri="{C3380CC4-5D6E-409C-BE32-E72D297353CC}">
              <c16:uniqueId val="{00000000-D56E-4D18-8B94-AE0A7EC2E352}"/>
            </c:ext>
          </c:extLst>
        </c:ser>
        <c:ser>
          <c:idx val="2"/>
          <c:order val="1"/>
          <c:tx>
            <c:v>RO antes de la corta</c:v>
          </c:tx>
          <c:val>
            <c:numRef>
              <c:f>Dinámica!$C$36:$C$45</c:f>
              <c:numCache>
                <c:formatCode>0</c:formatCode>
                <c:ptCount val="10"/>
                <c:pt idx="1">
                  <c:v>94.405348978582879</c:v>
                </c:pt>
                <c:pt idx="2">
                  <c:v>62.936899319055456</c:v>
                </c:pt>
                <c:pt idx="3">
                  <c:v>41.957932879370304</c:v>
                </c:pt>
                <c:pt idx="4">
                  <c:v>27.971955252913531</c:v>
                </c:pt>
                <c:pt idx="5">
                  <c:v>18.647970168609067</c:v>
                </c:pt>
                <c:pt idx="6">
                  <c:v>12.431980112406023</c:v>
                </c:pt>
                <c:pt idx="7">
                  <c:v>8.2879867416040049</c:v>
                </c:pt>
                <c:pt idx="8">
                  <c:v>5.5253244944026836</c:v>
                </c:pt>
                <c:pt idx="9">
                  <c:v>4.0506489888053494</c:v>
                </c:pt>
              </c:numCache>
            </c:numRef>
          </c:val>
          <c:extLst xmlns:c16r2="http://schemas.microsoft.com/office/drawing/2015/06/chart">
            <c:ext xmlns:c16="http://schemas.microsoft.com/office/drawing/2014/chart" uri="{C3380CC4-5D6E-409C-BE32-E72D297353CC}">
              <c16:uniqueId val="{00000001-D56E-4D18-8B94-AE0A7EC2E352}"/>
            </c:ext>
          </c:extLst>
        </c:ser>
        <c:overlap val="100"/>
        <c:axId val="210246272"/>
        <c:axId val="235557248"/>
      </c:barChart>
      <c:catAx>
        <c:axId val="210246272"/>
        <c:scaling>
          <c:orientation val="minMax"/>
        </c:scaling>
        <c:axPos val="b"/>
        <c:title>
          <c:tx>
            <c:rich>
              <a:bodyPr/>
              <a:lstStyle/>
              <a:p>
                <a:pPr>
                  <a:defRPr lang="es-ES" sz="1000" b="0" i="0" u="none" strike="noStrike" baseline="0">
                    <a:solidFill>
                      <a:srgbClr val="000000"/>
                    </a:solidFill>
                    <a:latin typeface="Arial"/>
                    <a:ea typeface="Arial"/>
                    <a:cs typeface="Arial"/>
                  </a:defRPr>
                </a:pPr>
                <a:r>
                  <a:rPr lang="es-ES"/>
                  <a:t>Clases Diamétricas (cm)</a:t>
                </a:r>
              </a:p>
            </c:rich>
          </c:tx>
          <c:layout>
            <c:manualLayout>
              <c:xMode val="edge"/>
              <c:yMode val="edge"/>
              <c:x val="0.30316775572654031"/>
              <c:y val="0.87581978853844145"/>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s-ES" sz="600" b="0" i="0" u="none" strike="noStrike" baseline="0">
                <a:solidFill>
                  <a:srgbClr val="000000"/>
                </a:solidFill>
                <a:latin typeface="Arial"/>
                <a:ea typeface="Arial"/>
                <a:cs typeface="Arial"/>
              </a:defRPr>
            </a:pPr>
            <a:endParaRPr lang="es-ES"/>
          </a:p>
        </c:txPr>
        <c:crossAx val="235557248"/>
        <c:crosses val="autoZero"/>
        <c:lblAlgn val="ctr"/>
        <c:lblOffset val="100"/>
        <c:tickLblSkip val="1"/>
        <c:tickMarkSkip val="1"/>
      </c:catAx>
      <c:valAx>
        <c:axId val="235557248"/>
        <c:scaling>
          <c:orientation val="minMax"/>
        </c:scaling>
        <c:axPos val="l"/>
        <c:title>
          <c:tx>
            <c:rich>
              <a:bodyPr/>
              <a:lstStyle/>
              <a:p>
                <a:pPr>
                  <a:defRPr lang="es-ES" sz="1000" b="0" i="0" u="none" strike="noStrike" baseline="0">
                    <a:solidFill>
                      <a:srgbClr val="000000"/>
                    </a:solidFill>
                    <a:latin typeface="Arial"/>
                    <a:ea typeface="Arial"/>
                    <a:cs typeface="Arial"/>
                  </a:defRPr>
                </a:pPr>
                <a:r>
                  <a:rPr lang="es-ES"/>
                  <a:t>Densidad (ind/ha)</a:t>
                </a:r>
              </a:p>
            </c:rich>
          </c:tx>
          <c:layout>
            <c:manualLayout>
              <c:xMode val="edge"/>
              <c:yMode val="edge"/>
              <c:x val="3.6199135012124399E-2"/>
              <c:y val="0.31699447570234818"/>
            </c:manualLayout>
          </c:layout>
          <c:spPr>
            <a:noFill/>
            <a:ln w="25400">
              <a:noFill/>
            </a:ln>
          </c:spPr>
        </c:title>
        <c:numFmt formatCode="0" sourceLinked="1"/>
        <c:majorTickMark val="cross"/>
        <c:tickLblPos val="nextTo"/>
        <c:spPr>
          <a:ln w="3175">
            <a:solidFill>
              <a:srgbClr val="000000"/>
            </a:solidFill>
            <a:prstDash val="solid"/>
          </a:ln>
        </c:spPr>
        <c:txPr>
          <a:bodyPr rot="0" vert="horz"/>
          <a:lstStyle/>
          <a:p>
            <a:pPr>
              <a:defRPr lang="es-ES" sz="700" b="0" i="0" u="none" strike="noStrike" baseline="0">
                <a:solidFill>
                  <a:srgbClr val="000000"/>
                </a:solidFill>
                <a:latin typeface="Arial"/>
                <a:ea typeface="Arial"/>
                <a:cs typeface="Arial"/>
              </a:defRPr>
            </a:pPr>
            <a:endParaRPr lang="es-ES"/>
          </a:p>
        </c:txPr>
        <c:crossAx val="210246272"/>
        <c:crosses val="autoZero"/>
        <c:crossBetween val="between"/>
      </c:valAx>
      <c:spPr>
        <a:noFill/>
        <a:ln w="25400">
          <a:noFill/>
        </a:ln>
      </c:spPr>
    </c:plotArea>
    <c:legend>
      <c:legendPos val="r"/>
      <c:layout>
        <c:manualLayout>
          <c:xMode val="edge"/>
          <c:yMode val="edge"/>
          <c:x val="0.33980448096161997"/>
          <c:y val="0.22741832512206639"/>
          <c:w val="0.27358585743842628"/>
          <c:h val="0.13883998834947026"/>
        </c:manualLayout>
      </c:layout>
      <c:spPr>
        <a:noFill/>
        <a:ln w="25400">
          <a:noFill/>
        </a:ln>
      </c:spPr>
      <c:txPr>
        <a:bodyPr/>
        <a:lstStyle/>
        <a:p>
          <a:pPr>
            <a:defRPr lang="es-ES" sz="920" b="0" i="0" u="none" strike="noStrike" baseline="0">
              <a:solidFill>
                <a:srgbClr val="000000"/>
              </a:solidFill>
              <a:latin typeface="Arial"/>
              <a:ea typeface="Arial"/>
              <a:cs typeface="Arial"/>
            </a:defRPr>
          </a:pPr>
          <a:endParaRPr lang="es-ES"/>
        </a:p>
      </c:txPr>
    </c:legend>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s-E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3C85F4-596A-4F0B-98B5-C34D1835D815}" type="doc">
      <dgm:prSet loTypeId="urn:microsoft.com/office/officeart/2005/8/layout/hProcess9" loCatId="process" qsTypeId="urn:microsoft.com/office/officeart/2005/8/quickstyle/simple1" qsCatId="simple" csTypeId="urn:microsoft.com/office/officeart/2005/8/colors/accent1_2" csCatId="accent1" phldr="1"/>
      <dgm:spPr/>
    </dgm:pt>
    <dgm:pt modelId="{81A64EDD-83CC-4C1C-9411-C007D0113DBB}">
      <dgm:prSet phldrT="[Texto]"/>
      <dgm:spPr/>
      <dgm:t>
        <a:bodyPr/>
        <a:lstStyle/>
        <a:p>
          <a:r>
            <a:rPr lang="es-AR" dirty="0" smtClean="0"/>
            <a:t>Estructura del rodal</a:t>
          </a:r>
          <a:endParaRPr lang="es-AR" dirty="0"/>
        </a:p>
      </dgm:t>
    </dgm:pt>
    <dgm:pt modelId="{28FBF68F-7C91-46EC-AC51-357A6E5D99BC}" type="parTrans" cxnId="{73088A6B-CD98-4040-9D31-D3EF4E702F39}">
      <dgm:prSet/>
      <dgm:spPr/>
      <dgm:t>
        <a:bodyPr/>
        <a:lstStyle/>
        <a:p>
          <a:endParaRPr lang="es-AR"/>
        </a:p>
      </dgm:t>
    </dgm:pt>
    <dgm:pt modelId="{00069120-DEC9-4190-952E-E487F1FC07C6}" type="sibTrans" cxnId="{73088A6B-CD98-4040-9D31-D3EF4E702F39}">
      <dgm:prSet/>
      <dgm:spPr/>
      <dgm:t>
        <a:bodyPr/>
        <a:lstStyle/>
        <a:p>
          <a:endParaRPr lang="es-AR"/>
        </a:p>
      </dgm:t>
    </dgm:pt>
    <dgm:pt modelId="{991B6914-5211-4236-8595-AC254F0F1FF8}">
      <dgm:prSet phldrT="[Texto]"/>
      <dgm:spPr/>
      <dgm:t>
        <a:bodyPr/>
        <a:lstStyle/>
        <a:p>
          <a:r>
            <a:rPr lang="es-AR" dirty="0" smtClean="0"/>
            <a:t>Análisis de los posibles S. silvícola </a:t>
          </a:r>
          <a:endParaRPr lang="es-AR" dirty="0"/>
        </a:p>
      </dgm:t>
    </dgm:pt>
    <dgm:pt modelId="{7326E33F-A5C5-49C0-934E-8BE39F927E9B}" type="parTrans" cxnId="{471DBFDF-BDB3-44A1-A44E-0D74BF7EDDF8}">
      <dgm:prSet/>
      <dgm:spPr/>
      <dgm:t>
        <a:bodyPr/>
        <a:lstStyle/>
        <a:p>
          <a:endParaRPr lang="es-AR"/>
        </a:p>
      </dgm:t>
    </dgm:pt>
    <dgm:pt modelId="{CB3DFE52-3E68-4AEF-B803-5B48C40F8DC3}" type="sibTrans" cxnId="{471DBFDF-BDB3-44A1-A44E-0D74BF7EDDF8}">
      <dgm:prSet/>
      <dgm:spPr/>
      <dgm:t>
        <a:bodyPr/>
        <a:lstStyle/>
        <a:p>
          <a:endParaRPr lang="es-AR"/>
        </a:p>
      </dgm:t>
    </dgm:pt>
    <dgm:pt modelId="{716AC751-8718-4A7B-B949-0D53CFC6BDC7}">
      <dgm:prSet phldrT="[Texto]"/>
      <dgm:spPr/>
      <dgm:t>
        <a:bodyPr/>
        <a:lstStyle/>
        <a:p>
          <a:r>
            <a:rPr lang="es-AR" dirty="0" smtClean="0"/>
            <a:t>Aplicación del SS</a:t>
          </a:r>
          <a:endParaRPr lang="es-AR" dirty="0"/>
        </a:p>
      </dgm:t>
    </dgm:pt>
    <dgm:pt modelId="{11BE05EF-4832-4CD3-A5F5-A083DCDF3389}" type="parTrans" cxnId="{BCC3C1B3-3E8C-47E1-93E1-91CE3DA1C502}">
      <dgm:prSet/>
      <dgm:spPr/>
      <dgm:t>
        <a:bodyPr/>
        <a:lstStyle/>
        <a:p>
          <a:endParaRPr lang="es-AR"/>
        </a:p>
      </dgm:t>
    </dgm:pt>
    <dgm:pt modelId="{575141C8-351D-47D6-A9D3-CCECDCA0FDF3}" type="sibTrans" cxnId="{BCC3C1B3-3E8C-47E1-93E1-91CE3DA1C502}">
      <dgm:prSet/>
      <dgm:spPr/>
      <dgm:t>
        <a:bodyPr/>
        <a:lstStyle/>
        <a:p>
          <a:endParaRPr lang="es-AR"/>
        </a:p>
      </dgm:t>
    </dgm:pt>
    <dgm:pt modelId="{D15C6299-E837-4ED0-9515-45A788B6660A}" type="pres">
      <dgm:prSet presAssocID="{DE3C85F4-596A-4F0B-98B5-C34D1835D815}" presName="CompostProcess" presStyleCnt="0">
        <dgm:presLayoutVars>
          <dgm:dir/>
          <dgm:resizeHandles val="exact"/>
        </dgm:presLayoutVars>
      </dgm:prSet>
      <dgm:spPr/>
    </dgm:pt>
    <dgm:pt modelId="{8CCD1791-3DCD-4CD1-A175-0E71B59BDE41}" type="pres">
      <dgm:prSet presAssocID="{DE3C85F4-596A-4F0B-98B5-C34D1835D815}" presName="arrow" presStyleLbl="bgShp" presStyleIdx="0" presStyleCnt="1"/>
      <dgm:spPr/>
    </dgm:pt>
    <dgm:pt modelId="{0D2F5DBA-4B3A-48B6-93CE-E2C206A938D4}" type="pres">
      <dgm:prSet presAssocID="{DE3C85F4-596A-4F0B-98B5-C34D1835D815}" presName="linearProcess" presStyleCnt="0"/>
      <dgm:spPr/>
    </dgm:pt>
    <dgm:pt modelId="{320AE5BF-1AC4-4AC0-AC84-B3E7D96461D2}" type="pres">
      <dgm:prSet presAssocID="{81A64EDD-83CC-4C1C-9411-C007D0113DBB}" presName="textNode" presStyleLbl="node1" presStyleIdx="0" presStyleCnt="3">
        <dgm:presLayoutVars>
          <dgm:bulletEnabled val="1"/>
        </dgm:presLayoutVars>
      </dgm:prSet>
      <dgm:spPr/>
      <dgm:t>
        <a:bodyPr/>
        <a:lstStyle/>
        <a:p>
          <a:endParaRPr lang="es-ES"/>
        </a:p>
      </dgm:t>
    </dgm:pt>
    <dgm:pt modelId="{AAA535C3-D36A-4C0F-AC96-4738EFBB8BC5}" type="pres">
      <dgm:prSet presAssocID="{00069120-DEC9-4190-952E-E487F1FC07C6}" presName="sibTrans" presStyleCnt="0"/>
      <dgm:spPr/>
    </dgm:pt>
    <dgm:pt modelId="{88C68F43-5DCE-43EC-A265-70220701474F}" type="pres">
      <dgm:prSet presAssocID="{991B6914-5211-4236-8595-AC254F0F1FF8}" presName="textNode" presStyleLbl="node1" presStyleIdx="1" presStyleCnt="3">
        <dgm:presLayoutVars>
          <dgm:bulletEnabled val="1"/>
        </dgm:presLayoutVars>
      </dgm:prSet>
      <dgm:spPr/>
      <dgm:t>
        <a:bodyPr/>
        <a:lstStyle/>
        <a:p>
          <a:endParaRPr lang="es-ES"/>
        </a:p>
      </dgm:t>
    </dgm:pt>
    <dgm:pt modelId="{C0412C4D-4D12-4AD6-B270-0892FBDE5580}" type="pres">
      <dgm:prSet presAssocID="{CB3DFE52-3E68-4AEF-B803-5B48C40F8DC3}" presName="sibTrans" presStyleCnt="0"/>
      <dgm:spPr/>
    </dgm:pt>
    <dgm:pt modelId="{02A5CEBB-A1D1-4A28-8BDD-DEB9748C74DC}" type="pres">
      <dgm:prSet presAssocID="{716AC751-8718-4A7B-B949-0D53CFC6BDC7}" presName="textNode" presStyleLbl="node1" presStyleIdx="2" presStyleCnt="3">
        <dgm:presLayoutVars>
          <dgm:bulletEnabled val="1"/>
        </dgm:presLayoutVars>
      </dgm:prSet>
      <dgm:spPr/>
      <dgm:t>
        <a:bodyPr/>
        <a:lstStyle/>
        <a:p>
          <a:endParaRPr lang="es-ES"/>
        </a:p>
      </dgm:t>
    </dgm:pt>
  </dgm:ptLst>
  <dgm:cxnLst>
    <dgm:cxn modelId="{6BAFB2DF-7688-47EB-805B-BE1077196EB0}" type="presOf" srcId="{716AC751-8718-4A7B-B949-0D53CFC6BDC7}" destId="{02A5CEBB-A1D1-4A28-8BDD-DEB9748C74DC}" srcOrd="0" destOrd="0" presId="urn:microsoft.com/office/officeart/2005/8/layout/hProcess9"/>
    <dgm:cxn modelId="{7123C728-A5F3-485A-A1D0-0989719FD877}" type="presOf" srcId="{991B6914-5211-4236-8595-AC254F0F1FF8}" destId="{88C68F43-5DCE-43EC-A265-70220701474F}" srcOrd="0" destOrd="0" presId="urn:microsoft.com/office/officeart/2005/8/layout/hProcess9"/>
    <dgm:cxn modelId="{BE5907ED-A380-4921-BAA2-3DC2CA0D1F8D}" type="presOf" srcId="{81A64EDD-83CC-4C1C-9411-C007D0113DBB}" destId="{320AE5BF-1AC4-4AC0-AC84-B3E7D96461D2}" srcOrd="0" destOrd="0" presId="urn:microsoft.com/office/officeart/2005/8/layout/hProcess9"/>
    <dgm:cxn modelId="{471DBFDF-BDB3-44A1-A44E-0D74BF7EDDF8}" srcId="{DE3C85F4-596A-4F0B-98B5-C34D1835D815}" destId="{991B6914-5211-4236-8595-AC254F0F1FF8}" srcOrd="1" destOrd="0" parTransId="{7326E33F-A5C5-49C0-934E-8BE39F927E9B}" sibTransId="{CB3DFE52-3E68-4AEF-B803-5B48C40F8DC3}"/>
    <dgm:cxn modelId="{898FDC7A-A374-482C-ABFB-04F156E90D12}" type="presOf" srcId="{DE3C85F4-596A-4F0B-98B5-C34D1835D815}" destId="{D15C6299-E837-4ED0-9515-45A788B6660A}" srcOrd="0" destOrd="0" presId="urn:microsoft.com/office/officeart/2005/8/layout/hProcess9"/>
    <dgm:cxn modelId="{73088A6B-CD98-4040-9D31-D3EF4E702F39}" srcId="{DE3C85F4-596A-4F0B-98B5-C34D1835D815}" destId="{81A64EDD-83CC-4C1C-9411-C007D0113DBB}" srcOrd="0" destOrd="0" parTransId="{28FBF68F-7C91-46EC-AC51-357A6E5D99BC}" sibTransId="{00069120-DEC9-4190-952E-E487F1FC07C6}"/>
    <dgm:cxn modelId="{BCC3C1B3-3E8C-47E1-93E1-91CE3DA1C502}" srcId="{DE3C85F4-596A-4F0B-98B5-C34D1835D815}" destId="{716AC751-8718-4A7B-B949-0D53CFC6BDC7}" srcOrd="2" destOrd="0" parTransId="{11BE05EF-4832-4CD3-A5F5-A083DCDF3389}" sibTransId="{575141C8-351D-47D6-A9D3-CCECDCA0FDF3}"/>
    <dgm:cxn modelId="{F9E78C9B-CC04-43C4-820D-9AB111FDCD16}" type="presParOf" srcId="{D15C6299-E837-4ED0-9515-45A788B6660A}" destId="{8CCD1791-3DCD-4CD1-A175-0E71B59BDE41}" srcOrd="0" destOrd="0" presId="urn:microsoft.com/office/officeart/2005/8/layout/hProcess9"/>
    <dgm:cxn modelId="{55CF1655-49A5-41F7-95FF-1E02FA4C4FFA}" type="presParOf" srcId="{D15C6299-E837-4ED0-9515-45A788B6660A}" destId="{0D2F5DBA-4B3A-48B6-93CE-E2C206A938D4}" srcOrd="1" destOrd="0" presId="urn:microsoft.com/office/officeart/2005/8/layout/hProcess9"/>
    <dgm:cxn modelId="{D43D74C3-2F62-48D0-8865-3C7B5906F874}" type="presParOf" srcId="{0D2F5DBA-4B3A-48B6-93CE-E2C206A938D4}" destId="{320AE5BF-1AC4-4AC0-AC84-B3E7D96461D2}" srcOrd="0" destOrd="0" presId="urn:microsoft.com/office/officeart/2005/8/layout/hProcess9"/>
    <dgm:cxn modelId="{FC72EC34-FEBC-4D59-8488-8A2F1188DDFF}" type="presParOf" srcId="{0D2F5DBA-4B3A-48B6-93CE-E2C206A938D4}" destId="{AAA535C3-D36A-4C0F-AC96-4738EFBB8BC5}" srcOrd="1" destOrd="0" presId="urn:microsoft.com/office/officeart/2005/8/layout/hProcess9"/>
    <dgm:cxn modelId="{4B5131D5-D6DE-440D-9E91-F6C3AAEB4676}" type="presParOf" srcId="{0D2F5DBA-4B3A-48B6-93CE-E2C206A938D4}" destId="{88C68F43-5DCE-43EC-A265-70220701474F}" srcOrd="2" destOrd="0" presId="urn:microsoft.com/office/officeart/2005/8/layout/hProcess9"/>
    <dgm:cxn modelId="{BC8CDE87-BB9A-4313-9664-65EE45F99F13}" type="presParOf" srcId="{0D2F5DBA-4B3A-48B6-93CE-E2C206A938D4}" destId="{C0412C4D-4D12-4AD6-B270-0892FBDE5580}" srcOrd="3" destOrd="0" presId="urn:microsoft.com/office/officeart/2005/8/layout/hProcess9"/>
    <dgm:cxn modelId="{2A9C7E07-56D1-4FDB-A298-E37C44CDB3DB}" type="presParOf" srcId="{0D2F5DBA-4B3A-48B6-93CE-E2C206A938D4}" destId="{02A5CEBB-A1D1-4A28-8BDD-DEB9748C74DC}"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CD1791-3DCD-4CD1-A175-0E71B59BDE41}">
      <dsp:nvSpPr>
        <dsp:cNvPr id="0" name=""/>
        <dsp:cNvSpPr/>
      </dsp:nvSpPr>
      <dsp:spPr>
        <a:xfrm>
          <a:off x="567209" y="0"/>
          <a:ext cx="6428380" cy="38814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0AE5BF-1AC4-4AC0-AC84-B3E7D96461D2}">
      <dsp:nvSpPr>
        <dsp:cNvPr id="0" name=""/>
        <dsp:cNvSpPr/>
      </dsp:nvSpPr>
      <dsp:spPr>
        <a:xfrm>
          <a:off x="256278" y="1164431"/>
          <a:ext cx="2268840"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AR" sz="2900" kern="1200" dirty="0" smtClean="0"/>
            <a:t>Estructura del rodal</a:t>
          </a:r>
          <a:endParaRPr lang="es-AR" sz="2900" kern="1200" dirty="0"/>
        </a:p>
      </dsp:txBody>
      <dsp:txXfrm>
        <a:off x="256278" y="1164431"/>
        <a:ext cx="2268840" cy="1552574"/>
      </dsp:txXfrm>
    </dsp:sp>
    <dsp:sp modelId="{88C68F43-5DCE-43EC-A265-70220701474F}">
      <dsp:nvSpPr>
        <dsp:cNvPr id="0" name=""/>
        <dsp:cNvSpPr/>
      </dsp:nvSpPr>
      <dsp:spPr>
        <a:xfrm>
          <a:off x="2646980" y="1164431"/>
          <a:ext cx="2268840"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AR" sz="2900" kern="1200" dirty="0" smtClean="0"/>
            <a:t>Análisis de los posibles S. silvícola </a:t>
          </a:r>
          <a:endParaRPr lang="es-AR" sz="2900" kern="1200" dirty="0"/>
        </a:p>
      </dsp:txBody>
      <dsp:txXfrm>
        <a:off x="2646980" y="1164431"/>
        <a:ext cx="2268840" cy="1552574"/>
      </dsp:txXfrm>
    </dsp:sp>
    <dsp:sp modelId="{02A5CEBB-A1D1-4A28-8BDD-DEB9748C74DC}">
      <dsp:nvSpPr>
        <dsp:cNvPr id="0" name=""/>
        <dsp:cNvSpPr/>
      </dsp:nvSpPr>
      <dsp:spPr>
        <a:xfrm>
          <a:off x="5037681" y="1164431"/>
          <a:ext cx="2268840"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AR" sz="2900" kern="1200" dirty="0" smtClean="0"/>
            <a:t>Aplicación del SS</a:t>
          </a:r>
          <a:endParaRPr lang="es-AR" sz="2900" kern="1200" dirty="0"/>
        </a:p>
      </dsp:txBody>
      <dsp:txXfrm>
        <a:off x="5037681" y="1164431"/>
        <a:ext cx="2268840" cy="15525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002D6D94-99ED-40C3-AEB7-F63F5D48AE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a16="http://schemas.microsoft.com/office/drawing/2014/main" xmlns="" id="{03907485-E354-4760-B1B0-F80CE44E0A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D999F6-1F55-42ED-9618-AC15793E6880}" type="datetimeFigureOut">
              <a:rPr lang="es-AR" smtClean="0"/>
              <a:pPr/>
              <a:t>17/11/2020</a:t>
            </a:fld>
            <a:endParaRPr lang="es-AR"/>
          </a:p>
        </p:txBody>
      </p:sp>
      <p:sp>
        <p:nvSpPr>
          <p:cNvPr id="4" name="Marcador de pie de página 3">
            <a:extLst>
              <a:ext uri="{FF2B5EF4-FFF2-40B4-BE49-F238E27FC236}">
                <a16:creationId xmlns:a16="http://schemas.microsoft.com/office/drawing/2014/main" xmlns="" id="{B5390D21-C20F-4896-8507-73630947A6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AR"/>
              <a:t>Facultad de Ciencias Agrarias y Forestales-UNLP. Curso de Manejo Forestal</a:t>
            </a:r>
          </a:p>
        </p:txBody>
      </p:sp>
      <p:sp>
        <p:nvSpPr>
          <p:cNvPr id="5" name="Marcador de número de diapositiva 4">
            <a:extLst>
              <a:ext uri="{FF2B5EF4-FFF2-40B4-BE49-F238E27FC236}">
                <a16:creationId xmlns:a16="http://schemas.microsoft.com/office/drawing/2014/main" xmlns="" id="{24A6EF5C-CB3F-4900-95F1-2F6DF19260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71B7E7-7968-4E39-89DF-43D7744E2EDE}" type="slidenum">
              <a:rPr lang="es-AR" smtClean="0"/>
              <a:pPr/>
              <a:t>‹Nº›</a:t>
            </a:fld>
            <a:endParaRPr lang="es-AR"/>
          </a:p>
        </p:txBody>
      </p:sp>
    </p:spTree>
    <p:extLst>
      <p:ext uri="{BB962C8B-B14F-4D97-AF65-F5344CB8AC3E}">
        <p14:creationId xmlns:p14="http://schemas.microsoft.com/office/powerpoint/2010/main" xmlns="" val="348629998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7F07E-03FC-42FC-870D-8E41103231B3}" type="datetimeFigureOut">
              <a:rPr lang="es-AR" smtClean="0"/>
              <a:pPr/>
              <a:t>17/11/2020</a:t>
            </a:fld>
            <a:endParaRPr lang="es-A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AR"/>
              <a:t>Facultad de Ciencias Agrarias y Forestales-UNLP. Curso de Manejo Forestal</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920D3-52FB-4232-B464-A9A775B08CDA}" type="slidenum">
              <a:rPr lang="es-AR" smtClean="0"/>
              <a:pPr/>
              <a:t>‹Nº›</a:t>
            </a:fld>
            <a:endParaRPr lang="es-AR"/>
          </a:p>
        </p:txBody>
      </p:sp>
    </p:spTree>
    <p:extLst>
      <p:ext uri="{BB962C8B-B14F-4D97-AF65-F5344CB8AC3E}">
        <p14:creationId xmlns:p14="http://schemas.microsoft.com/office/powerpoint/2010/main" xmlns="" val="370384372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5FBB58B0-35A9-41BA-9750-6EFF30677AAC}" type="slidenum">
              <a:rPr lang="es-ES" smtClean="0"/>
              <a:pPr>
                <a:defRPr/>
              </a:pPr>
              <a:t>‹Nº›</a:t>
            </a:fld>
            <a:endParaRPr lang="es-ES"/>
          </a:p>
        </p:txBody>
      </p:sp>
    </p:spTree>
    <p:extLst>
      <p:ext uri="{BB962C8B-B14F-4D97-AF65-F5344CB8AC3E}">
        <p14:creationId xmlns:p14="http://schemas.microsoft.com/office/powerpoint/2010/main" xmlns="" val="33887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p14="http://schemas.microsoft.com/office/powerpoint/2010/main" xmlns="" val="3467474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472832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p14="http://schemas.microsoft.com/office/powerpoint/2010/main" xmlns="" val="217890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400390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p14="http://schemas.microsoft.com/office/powerpoint/2010/main" xmlns="" val="165303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DB1D48-0386-4379-8105-41133197D959}" type="slidenum">
              <a:rPr lang="es-ES" smtClean="0"/>
              <a:pPr>
                <a:defRPr/>
              </a:pPr>
              <a:t>‹Nº›</a:t>
            </a:fld>
            <a:endParaRPr lang="es-ES"/>
          </a:p>
        </p:txBody>
      </p:sp>
    </p:spTree>
    <p:extLst>
      <p:ext uri="{BB962C8B-B14F-4D97-AF65-F5344CB8AC3E}">
        <p14:creationId xmlns:p14="http://schemas.microsoft.com/office/powerpoint/2010/main" xmlns="" val="3022370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52170870-6269-4184-89B9-D87B7E7A0486}" type="slidenum">
              <a:rPr lang="es-ES" smtClean="0"/>
              <a:pPr>
                <a:defRPr/>
              </a:pPr>
              <a:t>‹Nº›</a:t>
            </a:fld>
            <a:endParaRPr lang="es-ES"/>
          </a:p>
        </p:txBody>
      </p:sp>
    </p:spTree>
    <p:extLst>
      <p:ext uri="{BB962C8B-B14F-4D97-AF65-F5344CB8AC3E}">
        <p14:creationId xmlns:p14="http://schemas.microsoft.com/office/powerpoint/2010/main" xmlns="" val="2235027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381000"/>
            <a:ext cx="8229600"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CC2ABA4-F00A-4F56-8149-35D43154782A}"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45023973-404D-4864-99AB-C1B6DC2EA52C}" type="slidenum">
              <a:rPr lang="es-ES" smtClean="0"/>
              <a:pPr>
                <a:defRPr/>
              </a:pPr>
              <a:t>‹Nº›</a:t>
            </a:fld>
            <a:endParaRPr lang="es-ES"/>
          </a:p>
        </p:txBody>
      </p:sp>
    </p:spTree>
    <p:extLst>
      <p:ext uri="{BB962C8B-B14F-4D97-AF65-F5344CB8AC3E}">
        <p14:creationId xmlns:p14="http://schemas.microsoft.com/office/powerpoint/2010/main" xmlns="" val="24522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FE72D6B7-30EC-43CC-A284-7B520945510C}" type="slidenum">
              <a:rPr lang="es-ES" smtClean="0"/>
              <a:pPr>
                <a:defRPr/>
              </a:pPr>
              <a:t>‹Nº›</a:t>
            </a:fld>
            <a:endParaRPr lang="es-ES"/>
          </a:p>
        </p:txBody>
      </p:sp>
    </p:spTree>
    <p:extLst>
      <p:ext uri="{BB962C8B-B14F-4D97-AF65-F5344CB8AC3E}">
        <p14:creationId xmlns:p14="http://schemas.microsoft.com/office/powerpoint/2010/main" xmlns="" val="366497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7" name="Slide Number Placeholder 6"/>
          <p:cNvSpPr>
            <a:spLocks noGrp="1"/>
          </p:cNvSpPr>
          <p:nvPr>
            <p:ph type="sldNum" sz="quarter" idx="12"/>
          </p:nvPr>
        </p:nvSpPr>
        <p:spPr/>
        <p:txBody>
          <a:bodyPr/>
          <a:lstStyle/>
          <a:p>
            <a:pPr>
              <a:defRPr/>
            </a:pPr>
            <a:fld id="{2D564A1F-8BC0-4860-A757-BEA7A479EF33}" type="slidenum">
              <a:rPr lang="es-ES" smtClean="0"/>
              <a:pPr>
                <a:defRPr/>
              </a:pPr>
              <a:t>‹Nº›</a:t>
            </a:fld>
            <a:endParaRPr lang="es-ES"/>
          </a:p>
        </p:txBody>
      </p:sp>
    </p:spTree>
    <p:extLst>
      <p:ext uri="{BB962C8B-B14F-4D97-AF65-F5344CB8AC3E}">
        <p14:creationId xmlns:p14="http://schemas.microsoft.com/office/powerpoint/2010/main" xmlns="" val="134002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9" name="Slide Number Placeholder 8"/>
          <p:cNvSpPr>
            <a:spLocks noGrp="1"/>
          </p:cNvSpPr>
          <p:nvPr>
            <p:ph type="sldNum" sz="quarter" idx="12"/>
          </p:nvPr>
        </p:nvSpPr>
        <p:spPr/>
        <p:txBody>
          <a:bodyPr/>
          <a:lstStyle/>
          <a:p>
            <a:pPr>
              <a:defRPr/>
            </a:pPr>
            <a:fld id="{13AC94EB-0564-4B0E-9914-29B06AAC4658}" type="slidenum">
              <a:rPr lang="es-ES" smtClean="0"/>
              <a:pPr>
                <a:defRPr/>
              </a:pPr>
              <a:t>‹Nº›</a:t>
            </a:fld>
            <a:endParaRPr lang="es-ES"/>
          </a:p>
        </p:txBody>
      </p:sp>
    </p:spTree>
    <p:extLst>
      <p:ext uri="{BB962C8B-B14F-4D97-AF65-F5344CB8AC3E}">
        <p14:creationId xmlns:p14="http://schemas.microsoft.com/office/powerpoint/2010/main" xmlns="" val="101452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5" name="Slide Number Placeholder 4"/>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p14="http://schemas.microsoft.com/office/powerpoint/2010/main" xmlns="" val="3769209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4" name="Slide Number Placeholder 3"/>
          <p:cNvSpPr>
            <a:spLocks noGrp="1"/>
          </p:cNvSpPr>
          <p:nvPr>
            <p:ph type="sldNum" sz="quarter" idx="12"/>
          </p:nvPr>
        </p:nvSpPr>
        <p:spPr/>
        <p:txBody>
          <a:bodyPr/>
          <a:lstStyle/>
          <a:p>
            <a:pPr>
              <a:defRPr/>
            </a:pPr>
            <a:fld id="{3EBC431A-7DB5-4B42-9532-A2A0F18BB00B}" type="slidenum">
              <a:rPr lang="es-ES" smtClean="0"/>
              <a:pPr>
                <a:defRPr/>
              </a:pPr>
              <a:t>‹Nº›</a:t>
            </a:fld>
            <a:endParaRPr lang="es-ES"/>
          </a:p>
        </p:txBody>
      </p:sp>
    </p:spTree>
    <p:extLst>
      <p:ext uri="{BB962C8B-B14F-4D97-AF65-F5344CB8AC3E}">
        <p14:creationId xmlns:p14="http://schemas.microsoft.com/office/powerpoint/2010/main" xmlns="" val="61967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7" name="Slide Number Placeholder 6"/>
          <p:cNvSpPr>
            <a:spLocks noGrp="1"/>
          </p:cNvSpPr>
          <p:nvPr>
            <p:ph type="sldNum" sz="quarter" idx="12"/>
          </p:nvPr>
        </p:nvSpPr>
        <p:spPr/>
        <p:txBody>
          <a:bodyPr/>
          <a:lstStyle/>
          <a:p>
            <a:pPr>
              <a:defRPr/>
            </a:pPr>
            <a:fld id="{EAC65A72-1BCB-4386-8733-C7FC2CB26163}" type="slidenum">
              <a:rPr lang="es-ES" smtClean="0"/>
              <a:pPr>
                <a:defRPr/>
              </a:pPr>
              <a:t>‹Nº›</a:t>
            </a:fld>
            <a:endParaRPr lang="es-ES"/>
          </a:p>
        </p:txBody>
      </p:sp>
    </p:spTree>
    <p:extLst>
      <p:ext uri="{BB962C8B-B14F-4D97-AF65-F5344CB8AC3E}">
        <p14:creationId xmlns:p14="http://schemas.microsoft.com/office/powerpoint/2010/main" xmlns="" val="257519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7" name="Slide Number Placeholder 6"/>
          <p:cNvSpPr>
            <a:spLocks noGrp="1"/>
          </p:cNvSpPr>
          <p:nvPr>
            <p:ph type="sldNum" sz="quarter" idx="12"/>
          </p:nvPr>
        </p:nvSpPr>
        <p:spPr/>
        <p:txBody>
          <a:bodyPr/>
          <a:lstStyle/>
          <a:p>
            <a:pPr>
              <a:defRPr/>
            </a:pPr>
            <a:fld id="{48B75DF0-11D9-4DA2-B675-1F026C5AFF4E}" type="slidenum">
              <a:rPr lang="es-ES" smtClean="0"/>
              <a:pPr>
                <a:defRPr/>
              </a:pPr>
              <a:t>‹Nº›</a:t>
            </a:fld>
            <a:endParaRPr lang="es-ES"/>
          </a:p>
        </p:txBody>
      </p:sp>
    </p:spTree>
    <p:extLst>
      <p:ext uri="{BB962C8B-B14F-4D97-AF65-F5344CB8AC3E}">
        <p14:creationId xmlns:p14="http://schemas.microsoft.com/office/powerpoint/2010/main" xmlns="" val="250079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s-E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8438168-B38E-45EA-B713-277C92EFCD50}" type="slidenum">
              <a:rPr lang="es-ES" smtClean="0"/>
              <a:pPr>
                <a:defRPr/>
              </a:pPr>
              <a:t>‹Nº›</a:t>
            </a:fld>
            <a:endParaRPr lang="es-ES"/>
          </a:p>
        </p:txBody>
      </p:sp>
    </p:spTree>
    <p:extLst>
      <p:ext uri="{BB962C8B-B14F-4D97-AF65-F5344CB8AC3E}">
        <p14:creationId xmlns:p14="http://schemas.microsoft.com/office/powerpoint/2010/main" xmlns="" val="1743148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20" r:id="rId17"/>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edici.unlp.edu.ar/search/request.php?id_document=ARG-UNLP-EBook-0000000006&amp;request=reques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768475" y="2168525"/>
            <a:ext cx="9144000" cy="0"/>
          </a:xfrm>
          <a:prstGeom prst="rect">
            <a:avLst/>
          </a:prstGeom>
          <a:noFill/>
          <a:ln w="12700">
            <a:noFill/>
            <a:miter lim="800000"/>
            <a:headEnd type="none" w="sm" len="sm"/>
            <a:tailEnd type="none" w="sm" len="sm"/>
          </a:ln>
        </p:spPr>
        <p:txBody>
          <a:bodyPr>
            <a:spAutoFit/>
          </a:bodyPr>
          <a:lstStyle/>
          <a:p>
            <a:endParaRPr lang="es-ES"/>
          </a:p>
        </p:txBody>
      </p:sp>
      <p:sp>
        <p:nvSpPr>
          <p:cNvPr id="268292" name="Text Box 4"/>
          <p:cNvSpPr txBox="1">
            <a:spLocks noChangeArrowheads="1"/>
          </p:cNvSpPr>
          <p:nvPr/>
        </p:nvSpPr>
        <p:spPr bwMode="auto">
          <a:xfrm>
            <a:off x="323528" y="908050"/>
            <a:ext cx="8496944" cy="4247317"/>
          </a:xfrm>
          <a:prstGeom prst="rect">
            <a:avLst/>
          </a:prstGeom>
          <a:noFill/>
          <a:ln w="12700">
            <a:noFill/>
            <a:miter lim="800000"/>
            <a:headEnd type="none" w="sm" len="sm"/>
            <a:tailEnd type="none" w="sm" len="sm"/>
          </a:ln>
          <a:effectLst/>
        </p:spPr>
        <p:txBody>
          <a:bodyPr wrap="square">
            <a:spAutoFit/>
          </a:bodyPr>
          <a:lstStyle/>
          <a:p>
            <a:pPr algn="ctr" eaLnBrk="0" hangingPunct="0">
              <a:defRPr/>
            </a:pPr>
            <a:r>
              <a:rPr lang="es-ES_tradnl" sz="5400" dirty="0" smtClean="0">
                <a:latin typeface="Times New Roman" panose="02020603050405020304" pitchFamily="18" charset="0"/>
                <a:cs typeface="Times New Roman" panose="02020603050405020304" pitchFamily="18" charset="0"/>
              </a:rPr>
              <a:t>Silvicultura de Bosques Nativos  </a:t>
            </a:r>
            <a:endParaRPr lang="es-ES_tradnl" sz="5400" dirty="0">
              <a:latin typeface="Times New Roman" panose="02020603050405020304" pitchFamily="18" charset="0"/>
              <a:cs typeface="Times New Roman" panose="02020603050405020304" pitchFamily="18" charset="0"/>
            </a:endParaRPr>
          </a:p>
          <a:p>
            <a:pPr algn="ctr" eaLnBrk="0" hangingPunct="0">
              <a:defRPr/>
            </a:pPr>
            <a:endParaRPr lang="es-ES_tradnl" sz="5400" dirty="0">
              <a:latin typeface="Times New Roman" panose="02020603050405020304" pitchFamily="18" charset="0"/>
              <a:cs typeface="Times New Roman" panose="02020603050405020304" pitchFamily="18" charset="0"/>
            </a:endParaRPr>
          </a:p>
          <a:p>
            <a:pPr algn="ctr" eaLnBrk="0" hangingPunct="0">
              <a:defRPr/>
            </a:pPr>
            <a:r>
              <a:rPr lang="es-ES_tradnl" sz="5400" dirty="0" smtClean="0">
                <a:latin typeface="Times New Roman" panose="02020603050405020304" pitchFamily="18" charset="0"/>
                <a:cs typeface="Times New Roman" panose="02020603050405020304" pitchFamily="18" charset="0"/>
              </a:rPr>
              <a:t>Bosques Andino-Patagónicos</a:t>
            </a:r>
            <a:endParaRPr lang="es-ES_tradnl" sz="5400" dirty="0">
              <a:latin typeface="Times New Roman" panose="02020603050405020304" pitchFamily="18" charset="0"/>
              <a:cs typeface="Times New Roman" panose="02020603050405020304" pitchFamily="18" charset="0"/>
            </a:endParaRPr>
          </a:p>
          <a:p>
            <a:pPr algn="ctr" eaLnBrk="0" hangingPunct="0">
              <a:defRPr/>
            </a:pPr>
            <a:endParaRPr lang="es-ES_tradnl" sz="5400" b="1" dirty="0">
              <a:solidFill>
                <a:srgbClr val="FFFF00"/>
              </a:solidFill>
              <a:effectLst>
                <a:outerShdw blurRad="38100" dist="38100" dir="2700000" algn="tl">
                  <a:srgbClr val="000000"/>
                </a:outerShdw>
              </a:effectLst>
              <a:latin typeface="Times New Roman" pitchFamily="18" charset="0"/>
            </a:endParaRPr>
          </a:p>
        </p:txBody>
      </p:sp>
      <p:sp>
        <p:nvSpPr>
          <p:cNvPr id="2" name="CuadroTexto 1">
            <a:extLst>
              <a:ext uri="{FF2B5EF4-FFF2-40B4-BE49-F238E27FC236}">
                <a16:creationId xmlns:a16="http://schemas.microsoft.com/office/drawing/2014/main" xmlns="" id="{1B4267EA-AD36-42AA-877E-02912AC018F0}"/>
              </a:ext>
            </a:extLst>
          </p:cNvPr>
          <p:cNvSpPr txBox="1"/>
          <p:nvPr/>
        </p:nvSpPr>
        <p:spPr>
          <a:xfrm>
            <a:off x="2195736" y="5445224"/>
            <a:ext cx="4248472" cy="646331"/>
          </a:xfrm>
          <a:prstGeom prst="rect">
            <a:avLst/>
          </a:prstGeom>
          <a:noFill/>
        </p:spPr>
        <p:txBody>
          <a:bodyPr wrap="square" rtlCol="0">
            <a:spAutoFit/>
          </a:bodyPr>
          <a:lstStyle/>
          <a:p>
            <a:pPr algn="ctr"/>
            <a:r>
              <a:rPr lang="es-AR" dirty="0">
                <a:latin typeface="Times New Roman" panose="02020603050405020304" pitchFamily="18" charset="0"/>
                <a:cs typeface="Times New Roman" panose="02020603050405020304" pitchFamily="18" charset="0"/>
              </a:rPr>
              <a:t>Facultad de Ciencias Agrarias y Forestales- Curso de </a:t>
            </a:r>
            <a:r>
              <a:rPr lang="es-AR" dirty="0" smtClean="0">
                <a:latin typeface="Times New Roman" panose="02020603050405020304" pitchFamily="18" charset="0"/>
                <a:cs typeface="Times New Roman" panose="02020603050405020304" pitchFamily="18" charset="0"/>
              </a:rPr>
              <a:t>Silvicultura </a:t>
            </a:r>
            <a:r>
              <a:rPr lang="es-AR" dirty="0">
                <a:latin typeface="Times New Roman" panose="02020603050405020304" pitchFamily="18" charset="0"/>
                <a:cs typeface="Times New Roman" panose="02020603050405020304" pitchFamily="18" charset="0"/>
              </a:rPr>
              <a:t>2020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C2DE93-4BD4-4D01-B56B-EFCA76F3D952}"/>
              </a:ext>
            </a:extLst>
          </p:cNvPr>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El método…..</a:t>
            </a:r>
          </a:p>
        </p:txBody>
      </p:sp>
      <p:graphicFrame>
        <p:nvGraphicFramePr>
          <p:cNvPr id="4" name="Marcador de contenido 3">
            <a:extLst>
              <a:ext uri="{FF2B5EF4-FFF2-40B4-BE49-F238E27FC236}">
                <a16:creationId xmlns:a16="http://schemas.microsoft.com/office/drawing/2014/main" xmlns="" id="{67AFF60B-7658-4E0A-A271-59F4C73AC8FA}"/>
              </a:ext>
            </a:extLst>
          </p:cNvPr>
          <p:cNvGraphicFramePr>
            <a:graphicFrameLocks noGrp="1"/>
          </p:cNvGraphicFramePr>
          <p:nvPr>
            <p:ph idx="1"/>
            <p:extLst>
              <p:ext uri="{D42A27DB-BD31-4B8C-83A1-F6EECF244321}">
                <p14:modId xmlns:p14="http://schemas.microsoft.com/office/powerpoint/2010/main" xmlns="" val="921032531"/>
              </p:ext>
            </p:extLst>
          </p:nvPr>
        </p:nvGraphicFramePr>
        <p:xfrm>
          <a:off x="609600" y="2160588"/>
          <a:ext cx="7562800"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pie de página"/>
          <p:cNvSpPr>
            <a:spLocks noGrp="1"/>
          </p:cNvSpPr>
          <p:nvPr>
            <p:ph type="ftr" sz="quarter" idx="11"/>
          </p:nvPr>
        </p:nvSpPr>
        <p:spPr>
          <a:xfrm>
            <a:off x="2843808" y="6237312"/>
            <a:ext cx="4622973" cy="365125"/>
          </a:xfrm>
        </p:spPr>
        <p:txBody>
          <a:bodyPr/>
          <a:lstStyle/>
          <a:p>
            <a:pPr>
              <a:defRPr/>
            </a:pPr>
            <a:r>
              <a:rPr lang="es-ES" dirty="0" smtClean="0"/>
              <a:t>Facultad de Ciencias Agrarias y Forestales-UNLP- Curso de Silvicultura</a:t>
            </a:r>
            <a:endParaRPr lang="es-ES" dirty="0"/>
          </a:p>
        </p:txBody>
      </p:sp>
    </p:spTree>
    <p:extLst>
      <p:ext uri="{BB962C8B-B14F-4D97-AF65-F5344CB8AC3E}">
        <p14:creationId xmlns:p14="http://schemas.microsoft.com/office/powerpoint/2010/main" xmlns="" val="1555796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3131840"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p:nvPr>
        </p:nvPicPr>
        <p:blipFill>
          <a:blip r:embed="rId2" cstate="print"/>
          <a:srcRect/>
          <a:stretch>
            <a:fillRect/>
          </a:stretch>
        </p:blipFill>
        <p:spPr>
          <a:xfrm>
            <a:off x="0" y="404664"/>
            <a:ext cx="9144000" cy="3987800"/>
          </a:xfrm>
          <a:noFill/>
        </p:spPr>
      </p:pic>
      <p:sp>
        <p:nvSpPr>
          <p:cNvPr id="6" name="5 Rectángulo"/>
          <p:cNvSpPr/>
          <p:nvPr/>
        </p:nvSpPr>
        <p:spPr>
          <a:xfrm>
            <a:off x="1979712" y="4869160"/>
            <a:ext cx="6840760" cy="646331"/>
          </a:xfrm>
          <a:prstGeom prst="rect">
            <a:avLst/>
          </a:prstGeom>
        </p:spPr>
        <p:txBody>
          <a:bodyPr wrap="square">
            <a:spAutoFit/>
          </a:bodyPr>
          <a:lstStyle/>
          <a:p>
            <a:r>
              <a:rPr lang="es-ES" dirty="0" err="1" smtClean="0">
                <a:solidFill>
                  <a:schemeClr val="accent6">
                    <a:lumMod val="50000"/>
                  </a:schemeClr>
                </a:solidFill>
                <a:latin typeface="Times New Roman" pitchFamily="18" charset="0"/>
                <a:cs typeface="Times New Roman" pitchFamily="18" charset="0"/>
              </a:rPr>
              <a:t>Chauchard</a:t>
            </a:r>
            <a:r>
              <a:rPr lang="es-ES" dirty="0" smtClean="0">
                <a:solidFill>
                  <a:schemeClr val="accent6">
                    <a:lumMod val="50000"/>
                  </a:schemeClr>
                </a:solidFill>
                <a:latin typeface="Times New Roman" pitchFamily="18" charset="0"/>
                <a:cs typeface="Times New Roman" pitchFamily="18" charset="0"/>
              </a:rPr>
              <a:t>, L  2008. Manual para las buenas prácticas forestales en bosques nativos de </a:t>
            </a:r>
            <a:r>
              <a:rPr lang="es-ES" dirty="0" err="1" smtClean="0">
                <a:solidFill>
                  <a:schemeClr val="accent6">
                    <a:lumMod val="50000"/>
                  </a:schemeClr>
                </a:solidFill>
                <a:latin typeface="Times New Roman" pitchFamily="18" charset="0"/>
                <a:cs typeface="Times New Roman" pitchFamily="18" charset="0"/>
              </a:rPr>
              <a:t>norpatagonia</a:t>
            </a:r>
            <a:r>
              <a:rPr lang="es-ES" dirty="0" smtClean="0">
                <a:solidFill>
                  <a:schemeClr val="accent6">
                    <a:lumMod val="50000"/>
                  </a:schemeClr>
                </a:solidFill>
                <a:latin typeface="Times New Roman" pitchFamily="18" charset="0"/>
                <a:cs typeface="Times New Roman" pitchFamily="18" charset="0"/>
              </a:rPr>
              <a:t>.</a:t>
            </a:r>
            <a:endParaRPr lang="es-ES"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850833" cy="1320800"/>
          </a:xfrm>
        </p:spPr>
        <p:txBody>
          <a:bodyPr/>
          <a:lstStyle/>
          <a:p>
            <a:pPr algn="ctr"/>
            <a:r>
              <a:rPr lang="es-ES" dirty="0" smtClean="0">
                <a:solidFill>
                  <a:schemeClr val="accent6">
                    <a:lumMod val="50000"/>
                  </a:schemeClr>
                </a:solidFill>
                <a:latin typeface="Times New Roman" pitchFamily="18" charset="0"/>
                <a:cs typeface="Times New Roman" pitchFamily="18" charset="0"/>
              </a:rPr>
              <a:t>Sistema silvícola</a:t>
            </a:r>
            <a:br>
              <a:rPr lang="es-ES" dirty="0" smtClean="0">
                <a:solidFill>
                  <a:schemeClr val="accent6">
                    <a:lumMod val="50000"/>
                  </a:schemeClr>
                </a:solidFill>
                <a:latin typeface="Times New Roman" pitchFamily="18" charset="0"/>
                <a:cs typeface="Times New Roman" pitchFamily="18" charset="0"/>
              </a:rPr>
            </a:br>
            <a:r>
              <a:rPr lang="es-ES" dirty="0" smtClean="0">
                <a:solidFill>
                  <a:schemeClr val="accent6">
                    <a:lumMod val="50000"/>
                  </a:schemeClr>
                </a:solidFill>
                <a:latin typeface="Times New Roman" pitchFamily="18" charset="0"/>
                <a:cs typeface="Times New Roman" pitchFamily="18" charset="0"/>
              </a:rPr>
              <a:t>Cortas sucesivas de protección</a:t>
            </a:r>
            <a:endParaRPr lang="es-ES" dirty="0"/>
          </a:p>
        </p:txBody>
      </p:sp>
      <p:sp>
        <p:nvSpPr>
          <p:cNvPr id="3" name="2 Marcador de contenido"/>
          <p:cNvSpPr>
            <a:spLocks noGrp="1"/>
          </p:cNvSpPr>
          <p:nvPr>
            <p:ph idx="1"/>
          </p:nvPr>
        </p:nvSpPr>
        <p:spPr>
          <a:xfrm>
            <a:off x="611560" y="2780928"/>
            <a:ext cx="7706817" cy="2492546"/>
          </a:xfrm>
        </p:spPr>
        <p:txBody>
          <a:bodyPr/>
          <a:lstStyle/>
          <a:p>
            <a:r>
              <a:rPr lang="es-ES_tradnl" sz="2000" dirty="0" smtClean="0">
                <a:solidFill>
                  <a:schemeClr val="accent6">
                    <a:lumMod val="50000"/>
                  </a:schemeClr>
                </a:solidFill>
                <a:latin typeface="Times New Roman" pitchFamily="18" charset="0"/>
                <a:cs typeface="Times New Roman" pitchFamily="18" charset="0"/>
              </a:rPr>
              <a:t>La regeneración se produce  bajo la protección del dosel, constituido por los árboles de la cosecha final. </a:t>
            </a:r>
          </a:p>
          <a:p>
            <a:endParaRPr lang="es-AR" sz="2000" dirty="0" smtClean="0"/>
          </a:p>
          <a:p>
            <a:r>
              <a:rPr lang="es-ES_tradnl" sz="2000" dirty="0" smtClean="0">
                <a:solidFill>
                  <a:schemeClr val="accent6">
                    <a:lumMod val="50000"/>
                  </a:schemeClr>
                </a:solidFill>
                <a:latin typeface="Times New Roman" pitchFamily="18" charset="0"/>
                <a:cs typeface="Times New Roman" pitchFamily="18" charset="0"/>
              </a:rPr>
              <a:t>Mediante este método se producen diferentes niveles de protección del suelo y la regeneración.</a:t>
            </a:r>
          </a:p>
          <a:p>
            <a:pPr>
              <a:buNone/>
            </a:pPr>
            <a:endParaRPr lang="es-ES" dirty="0"/>
          </a:p>
        </p:txBody>
      </p:sp>
      <p:sp>
        <p:nvSpPr>
          <p:cNvPr id="4" name="3 Marcador de pie de página"/>
          <p:cNvSpPr>
            <a:spLocks noGrp="1"/>
          </p:cNvSpPr>
          <p:nvPr>
            <p:ph type="ftr" sz="quarter" idx="11"/>
          </p:nvPr>
        </p:nvSpPr>
        <p:spPr>
          <a:xfrm>
            <a:off x="2555776"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60648"/>
            <a:ext cx="7848872" cy="1008112"/>
          </a:xfrm>
        </p:spPr>
        <p:txBody>
          <a:bodyPr>
            <a:normAutofit fontScale="90000"/>
          </a:bodyPr>
          <a:lstStyle/>
          <a:p>
            <a:r>
              <a:rPr lang="es-ES" dirty="0" smtClean="0">
                <a:solidFill>
                  <a:schemeClr val="accent6">
                    <a:lumMod val="50000"/>
                  </a:schemeClr>
                </a:solidFill>
                <a:latin typeface="Times New Roman" pitchFamily="18" charset="0"/>
                <a:cs typeface="Times New Roman" pitchFamily="18" charset="0"/>
              </a:rPr>
              <a:t>Sistema silvícola de Cortas sucesivas de protección</a:t>
            </a:r>
            <a:endParaRPr lang="es-ES" dirty="0"/>
          </a:p>
        </p:txBody>
      </p:sp>
      <p:sp>
        <p:nvSpPr>
          <p:cNvPr id="4" name="3 Marcador de pie de página"/>
          <p:cNvSpPr>
            <a:spLocks noGrp="1"/>
          </p:cNvSpPr>
          <p:nvPr>
            <p:ph type="ftr" sz="quarter" idx="11"/>
          </p:nvPr>
        </p:nvSpPr>
        <p:spPr>
          <a:xfrm>
            <a:off x="2915816" y="6237312"/>
            <a:ext cx="4622973" cy="365125"/>
          </a:xfrm>
        </p:spPr>
        <p:txBody>
          <a:bodyPr/>
          <a:lstStyle/>
          <a:p>
            <a:pPr>
              <a:defRPr/>
            </a:pPr>
            <a:r>
              <a:rPr lang="es-ES" dirty="0" smtClean="0"/>
              <a:t>Facultad de Ciencias Agrarias y Forestales-UNLP- Curso de Silvicultura</a:t>
            </a:r>
            <a:endParaRPr lang="es-ES" dirty="0"/>
          </a:p>
        </p:txBody>
      </p:sp>
      <p:pic>
        <p:nvPicPr>
          <p:cNvPr id="5" name="Picture 3"/>
          <p:cNvPicPr>
            <a:picLocks noChangeAspect="1" noChangeArrowheads="1"/>
          </p:cNvPicPr>
          <p:nvPr/>
        </p:nvPicPr>
        <p:blipFill>
          <a:blip r:embed="rId2" cstate="print"/>
          <a:srcRect/>
          <a:stretch>
            <a:fillRect/>
          </a:stretch>
        </p:blipFill>
        <p:spPr>
          <a:xfrm>
            <a:off x="2051720" y="1340768"/>
            <a:ext cx="5394287" cy="50131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483768"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043608" y="620688"/>
            <a:ext cx="6975864" cy="4752528"/>
          </a:xfrm>
          <a:prstGeom prst="rect">
            <a:avLst/>
          </a:prstGeom>
          <a:noFill/>
          <a:ln w="9525">
            <a:noFill/>
            <a:miter lim="800000"/>
            <a:headEnd/>
            <a:tailEnd/>
          </a:ln>
        </p:spPr>
      </p:pic>
      <p:sp>
        <p:nvSpPr>
          <p:cNvPr id="6" name="5 Rectángulo"/>
          <p:cNvSpPr/>
          <p:nvPr/>
        </p:nvSpPr>
        <p:spPr>
          <a:xfrm>
            <a:off x="2267744" y="5445224"/>
            <a:ext cx="6120680" cy="584775"/>
          </a:xfrm>
          <a:prstGeom prst="rect">
            <a:avLst/>
          </a:prstGeom>
        </p:spPr>
        <p:txBody>
          <a:bodyPr wrap="square">
            <a:spAutoFit/>
          </a:bodyPr>
          <a:lstStyle/>
          <a:p>
            <a:r>
              <a:rPr lang="es-ES" sz="1600" dirty="0" smtClean="0">
                <a:latin typeface="Times New Roman" pitchFamily="18" charset="0"/>
                <a:cs typeface="Times New Roman" pitchFamily="18" charset="0"/>
              </a:rPr>
              <a:t>Peri et al; 2019. Estado y usos de los bosques de </a:t>
            </a:r>
            <a:r>
              <a:rPr lang="es-ES" sz="1600" dirty="0" err="1" smtClean="0">
                <a:latin typeface="Times New Roman" pitchFamily="18" charset="0"/>
                <a:cs typeface="Times New Roman" pitchFamily="18" charset="0"/>
              </a:rPr>
              <a:t>lenga</a:t>
            </a:r>
            <a:r>
              <a:rPr lang="es-ES" sz="1600" dirty="0" smtClean="0">
                <a:latin typeface="Times New Roman" pitchFamily="18" charset="0"/>
                <a:cs typeface="Times New Roman" pitchFamily="18" charset="0"/>
              </a:rPr>
              <a:t> </a:t>
            </a:r>
            <a:r>
              <a:rPr lang="es-ES" sz="1600" dirty="0" err="1" smtClean="0">
                <a:latin typeface="Times New Roman" pitchFamily="18" charset="0"/>
                <a:cs typeface="Times New Roman" pitchFamily="18" charset="0"/>
              </a:rPr>
              <a:t>siempreverdes</a:t>
            </a:r>
            <a:r>
              <a:rPr lang="es-ES" sz="1600" dirty="0" smtClean="0">
                <a:latin typeface="Times New Roman" pitchFamily="18" charset="0"/>
                <a:cs typeface="Times New Roman" pitchFamily="18" charset="0"/>
              </a:rPr>
              <a:t> y mixtos en Santa Cruz. INTA</a:t>
            </a:r>
            <a:endParaRPr lang="es-E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alpha val="52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418785" cy="1320800"/>
          </a:xfrm>
        </p:spPr>
        <p:txBody>
          <a:bodyPr>
            <a:normAutofit/>
          </a:bodyPr>
          <a:lstStyle/>
          <a:p>
            <a:pPr algn="ctr"/>
            <a:r>
              <a:rPr lang="es-ES" sz="3200" dirty="0" smtClean="0">
                <a:solidFill>
                  <a:schemeClr val="accent6">
                    <a:lumMod val="50000"/>
                  </a:schemeClr>
                </a:solidFill>
                <a:latin typeface="Times New Roman" pitchFamily="18" charset="0"/>
                <a:cs typeface="Times New Roman" pitchFamily="18" charset="0"/>
              </a:rPr>
              <a:t>Sistemas silvícolas aplicados en bosques de </a:t>
            </a:r>
            <a:r>
              <a:rPr lang="es-ES" sz="3200" i="1" dirty="0" err="1" smtClean="0">
                <a:solidFill>
                  <a:schemeClr val="accent6">
                    <a:lumMod val="50000"/>
                  </a:schemeClr>
                </a:solidFill>
                <a:latin typeface="Times New Roman" pitchFamily="18" charset="0"/>
                <a:cs typeface="Times New Roman" pitchFamily="18" charset="0"/>
              </a:rPr>
              <a:t>Nothofagus</a:t>
            </a:r>
            <a:r>
              <a:rPr lang="es-ES" sz="3200" dirty="0" smtClean="0">
                <a:solidFill>
                  <a:schemeClr val="accent6">
                    <a:lumMod val="50000"/>
                  </a:schemeClr>
                </a:solidFill>
                <a:latin typeface="Times New Roman" pitchFamily="18" charset="0"/>
                <a:cs typeface="Times New Roman" pitchFamily="18" charset="0"/>
              </a:rPr>
              <a:t> y </a:t>
            </a:r>
            <a:r>
              <a:rPr lang="es-ES" sz="3200" i="1" dirty="0" err="1" smtClean="0">
                <a:solidFill>
                  <a:schemeClr val="accent6">
                    <a:lumMod val="50000"/>
                  </a:schemeClr>
                </a:solidFill>
                <a:latin typeface="Times New Roman" pitchFamily="18" charset="0"/>
                <a:cs typeface="Times New Roman" pitchFamily="18" charset="0"/>
              </a:rPr>
              <a:t>Austrocedrus</a:t>
            </a:r>
            <a:endParaRPr lang="es-ES" sz="3200" dirty="0"/>
          </a:p>
        </p:txBody>
      </p:sp>
      <p:sp>
        <p:nvSpPr>
          <p:cNvPr id="3" name="2 Marcador de texto"/>
          <p:cNvSpPr>
            <a:spLocks noGrp="1"/>
          </p:cNvSpPr>
          <p:nvPr>
            <p:ph idx="1"/>
          </p:nvPr>
        </p:nvSpPr>
        <p:spPr>
          <a:xfrm>
            <a:off x="611560" y="1844824"/>
            <a:ext cx="7992888" cy="4340555"/>
          </a:xfrm>
        </p:spPr>
        <p:txBody>
          <a:bodyPr>
            <a:normAutofit/>
          </a:bodyPr>
          <a:lstStyle/>
          <a:p>
            <a:pPr>
              <a:defRPr/>
            </a:pPr>
            <a:endParaRPr lang="es-ES" dirty="0" smtClean="0">
              <a:solidFill>
                <a:schemeClr val="accent6">
                  <a:lumMod val="50000"/>
                </a:schemeClr>
              </a:solidFill>
              <a:latin typeface="Times New Roman" pitchFamily="18" charset="0"/>
              <a:cs typeface="Times New Roman" pitchFamily="18" charset="0"/>
            </a:endParaRPr>
          </a:p>
          <a:p>
            <a:pPr>
              <a:defRPr/>
            </a:pPr>
            <a:r>
              <a:rPr lang="es-ES" dirty="0" smtClean="0">
                <a:solidFill>
                  <a:schemeClr val="accent6">
                    <a:lumMod val="50000"/>
                  </a:schemeClr>
                </a:solidFill>
                <a:latin typeface="Times New Roman" pitchFamily="18" charset="0"/>
                <a:cs typeface="Times New Roman" pitchFamily="18" charset="0"/>
              </a:rPr>
              <a:t>Las </a:t>
            </a:r>
            <a:r>
              <a:rPr lang="es-ES" b="1" dirty="0" smtClean="0">
                <a:solidFill>
                  <a:schemeClr val="accent6">
                    <a:lumMod val="50000"/>
                  </a:schemeClr>
                </a:solidFill>
                <a:latin typeface="Times New Roman" pitchFamily="18" charset="0"/>
                <a:cs typeface="Times New Roman" pitchFamily="18" charset="0"/>
              </a:rPr>
              <a:t>cortas de protección </a:t>
            </a:r>
            <a:r>
              <a:rPr lang="es-ES" dirty="0" smtClean="0">
                <a:solidFill>
                  <a:schemeClr val="accent6">
                    <a:lumMod val="50000"/>
                  </a:schemeClr>
                </a:solidFill>
                <a:latin typeface="Times New Roman" pitchFamily="18" charset="0"/>
                <a:cs typeface="Times New Roman" pitchFamily="18" charset="0"/>
              </a:rPr>
              <a:t>se han transformado en el sistema silvícola más aplicado en bosques de </a:t>
            </a:r>
            <a:r>
              <a:rPr lang="es-ES" i="1" dirty="0" err="1" smtClean="0">
                <a:solidFill>
                  <a:schemeClr val="accent6">
                    <a:lumMod val="50000"/>
                  </a:schemeClr>
                </a:solidFill>
                <a:latin typeface="Times New Roman" pitchFamily="18" charset="0"/>
                <a:cs typeface="Times New Roman" pitchFamily="18" charset="0"/>
              </a:rPr>
              <a:t>Nothofagus</a:t>
            </a:r>
            <a:r>
              <a:rPr lang="es-ES" dirty="0" smtClean="0">
                <a:solidFill>
                  <a:schemeClr val="accent6">
                    <a:lumMod val="50000"/>
                  </a:schemeClr>
                </a:solidFill>
                <a:latin typeface="Times New Roman" pitchFamily="18" charset="0"/>
                <a:cs typeface="Times New Roman" pitchFamily="18" charset="0"/>
              </a:rPr>
              <a:t>. La cantidad de etapas en la que se ejecutan las cortas de protección, como así también la intensidades de cada una de ellas depende del temperamento de la/s especie/s, la condición topográfica, ambiental y de factores económicos. </a:t>
            </a:r>
          </a:p>
          <a:p>
            <a:pPr>
              <a:buNone/>
              <a:defRPr/>
            </a:pPr>
            <a:endParaRPr lang="es-ES" dirty="0" smtClean="0">
              <a:solidFill>
                <a:schemeClr val="accent6">
                  <a:lumMod val="50000"/>
                </a:schemeClr>
              </a:solidFill>
              <a:latin typeface="Times New Roman" pitchFamily="18" charset="0"/>
              <a:cs typeface="Times New Roman" pitchFamily="18" charset="0"/>
            </a:endParaRPr>
          </a:p>
          <a:p>
            <a:pPr>
              <a:buNone/>
              <a:defRPr/>
            </a:pPr>
            <a:endParaRPr lang="es-ES" dirty="0" smtClean="0">
              <a:solidFill>
                <a:schemeClr val="accent6">
                  <a:lumMod val="50000"/>
                </a:schemeClr>
              </a:solidFill>
              <a:latin typeface="Times New Roman" pitchFamily="18" charset="0"/>
              <a:cs typeface="Times New Roman" pitchFamily="18" charset="0"/>
            </a:endParaRPr>
          </a:p>
          <a:p>
            <a:pPr>
              <a:defRPr/>
            </a:pPr>
            <a:r>
              <a:rPr lang="es-ES" dirty="0" smtClean="0">
                <a:solidFill>
                  <a:schemeClr val="accent6">
                    <a:lumMod val="50000"/>
                  </a:schemeClr>
                </a:solidFill>
                <a:latin typeface="Times New Roman" pitchFamily="18" charset="0"/>
                <a:cs typeface="Times New Roman" pitchFamily="18" charset="0"/>
              </a:rPr>
              <a:t>En la Patagonia, lo usual es realizar las cortas de protección en bosques maduros en dos o tres etapas</a:t>
            </a:r>
            <a:endParaRPr lang="es-ES" dirty="0">
              <a:solidFill>
                <a:schemeClr val="accent6">
                  <a:lumMod val="50000"/>
                </a:schemeClr>
              </a:solidFill>
              <a:latin typeface="Times New Roman" pitchFamily="18" charset="0"/>
              <a:cs typeface="Times New Roman" pitchFamily="18" charset="0"/>
            </a:endParaRPr>
          </a:p>
        </p:txBody>
      </p:sp>
      <p:sp>
        <p:nvSpPr>
          <p:cNvPr id="4" name="3 Marcador de pie de página"/>
          <p:cNvSpPr>
            <a:spLocks noGrp="1"/>
          </p:cNvSpPr>
          <p:nvPr>
            <p:ph type="ftr" sz="quarter" idx="11"/>
          </p:nvPr>
        </p:nvSpPr>
        <p:spPr>
          <a:xfrm>
            <a:off x="2771800" y="6237312"/>
            <a:ext cx="4622973" cy="432048"/>
          </a:xfrm>
        </p:spPr>
        <p:txBody>
          <a:bodyPr/>
          <a:lstStyle/>
          <a:p>
            <a:pPr>
              <a:defRPr/>
            </a:pPr>
            <a:r>
              <a:rPr lang="es-ES" b="1" dirty="0" smtClean="0">
                <a:solidFill>
                  <a:schemeClr val="bg2"/>
                </a:solidFill>
              </a:rPr>
              <a:t>Facultad de Ciencias Agrarias y Forestales-UNLP- Curso de Silvicultura</a:t>
            </a:r>
          </a:p>
          <a:p>
            <a:pPr>
              <a:defRPr/>
            </a:pPr>
            <a:endParaRPr lang="es-ES" b="1" dirty="0">
              <a:solidFill>
                <a:schemeClr val="bg2"/>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770713" cy="803176"/>
          </a:xfrm>
        </p:spPr>
        <p:txBody>
          <a:bodyPr>
            <a:normAutofit fontScale="90000"/>
          </a:bodyPr>
          <a:lstStyle/>
          <a:p>
            <a:r>
              <a:rPr lang="es-ES" sz="2400" dirty="0" smtClean="0">
                <a:solidFill>
                  <a:schemeClr val="accent6">
                    <a:lumMod val="50000"/>
                  </a:schemeClr>
                </a:solidFill>
                <a:latin typeface="Times New Roman" pitchFamily="18" charset="0"/>
                <a:cs typeface="Times New Roman" pitchFamily="18" charset="0"/>
              </a:rPr>
              <a:t>Sistema silvícola: Cortas sucesivas de protección.</a:t>
            </a:r>
            <a:br>
              <a:rPr lang="es-ES" sz="2400" dirty="0" smtClean="0">
                <a:solidFill>
                  <a:schemeClr val="accent6">
                    <a:lumMod val="50000"/>
                  </a:schemeClr>
                </a:solidFill>
                <a:latin typeface="Times New Roman" pitchFamily="18" charset="0"/>
                <a:cs typeface="Times New Roman" pitchFamily="18" charset="0"/>
              </a:rPr>
            </a:br>
            <a:r>
              <a:rPr lang="es-ES" sz="2400" dirty="0" smtClean="0">
                <a:solidFill>
                  <a:schemeClr val="accent6">
                    <a:lumMod val="50000"/>
                  </a:schemeClr>
                </a:solidFill>
                <a:latin typeface="Times New Roman" pitchFamily="18" charset="0"/>
                <a:cs typeface="Times New Roman" pitchFamily="18" charset="0"/>
              </a:rPr>
              <a:t>Etapas</a:t>
            </a:r>
            <a:endParaRPr lang="es-ES" sz="2400" dirty="0"/>
          </a:p>
        </p:txBody>
      </p:sp>
      <p:sp>
        <p:nvSpPr>
          <p:cNvPr id="3" name="2 Marcador de contenido"/>
          <p:cNvSpPr>
            <a:spLocks noGrp="1"/>
          </p:cNvSpPr>
          <p:nvPr>
            <p:ph idx="1"/>
          </p:nvPr>
        </p:nvSpPr>
        <p:spPr>
          <a:xfrm>
            <a:off x="609598" y="2160590"/>
            <a:ext cx="7850833" cy="3880773"/>
          </a:xfrm>
        </p:spPr>
        <p:txBody>
          <a:bodyPr>
            <a:normAutofit/>
          </a:bodyPr>
          <a:lstStyle/>
          <a:p>
            <a:pPr>
              <a:defRPr/>
            </a:pPr>
            <a:r>
              <a:rPr lang="es-AR" b="1" dirty="0" smtClean="0">
                <a:solidFill>
                  <a:schemeClr val="accent6">
                    <a:lumMod val="50000"/>
                  </a:schemeClr>
                </a:solidFill>
                <a:latin typeface="Times New Roman" pitchFamily="18" charset="0"/>
                <a:cs typeface="Times New Roman" pitchFamily="18" charset="0"/>
              </a:rPr>
              <a:t>Corta preparatoria: </a:t>
            </a:r>
            <a:r>
              <a:rPr lang="es-ES_tradnl" dirty="0" smtClean="0">
                <a:solidFill>
                  <a:schemeClr val="accent6">
                    <a:lumMod val="50000"/>
                  </a:schemeClr>
                </a:solidFill>
                <a:latin typeface="Times New Roman" pitchFamily="18" charset="0"/>
                <a:cs typeface="Times New Roman" pitchFamily="18" charset="0"/>
              </a:rPr>
              <a:t>Extracción del 10 al 30% del volumen.</a:t>
            </a:r>
          </a:p>
          <a:p>
            <a:pPr>
              <a:defRPr/>
            </a:pPr>
            <a:endParaRPr lang="es-ES" b="1" dirty="0" smtClean="0">
              <a:solidFill>
                <a:schemeClr val="accent6">
                  <a:lumMod val="50000"/>
                </a:schemeClr>
              </a:solidFill>
              <a:latin typeface="Times New Roman" pitchFamily="18" charset="0"/>
              <a:cs typeface="Times New Roman" pitchFamily="18" charset="0"/>
            </a:endParaRPr>
          </a:p>
          <a:p>
            <a:pPr>
              <a:defRPr/>
            </a:pPr>
            <a:r>
              <a:rPr lang="es-ES" b="1" dirty="0" smtClean="0">
                <a:solidFill>
                  <a:schemeClr val="accent6">
                    <a:lumMod val="50000"/>
                  </a:schemeClr>
                </a:solidFill>
                <a:latin typeface="Times New Roman" pitchFamily="18" charset="0"/>
                <a:cs typeface="Times New Roman" pitchFamily="18" charset="0"/>
              </a:rPr>
              <a:t>1º Corta: </a:t>
            </a:r>
            <a:r>
              <a:rPr lang="es-ES" b="1" dirty="0" err="1" smtClean="0">
                <a:solidFill>
                  <a:schemeClr val="accent6">
                    <a:lumMod val="50000"/>
                  </a:schemeClr>
                </a:solidFill>
                <a:latin typeface="Times New Roman" pitchFamily="18" charset="0"/>
                <a:cs typeface="Times New Roman" pitchFamily="18" charset="0"/>
              </a:rPr>
              <a:t>diseminatoria</a:t>
            </a:r>
            <a:r>
              <a:rPr lang="es-ES" dirty="0" smtClean="0">
                <a:solidFill>
                  <a:schemeClr val="accent6">
                    <a:lumMod val="50000"/>
                  </a:schemeClr>
                </a:solidFill>
                <a:latin typeface="Times New Roman" pitchFamily="18" charset="0"/>
                <a:cs typeface="Times New Roman" pitchFamily="18" charset="0"/>
              </a:rPr>
              <a:t>, busca dejar entre el 30 al 50 % de cobertura de copas. Pueden realizarse una o dos, siendo recomendable en bosques de </a:t>
            </a:r>
            <a:r>
              <a:rPr lang="es-ES" dirty="0" err="1" smtClean="0">
                <a:solidFill>
                  <a:schemeClr val="accent6">
                    <a:lumMod val="50000"/>
                  </a:schemeClr>
                </a:solidFill>
                <a:latin typeface="Times New Roman" pitchFamily="18" charset="0"/>
                <a:cs typeface="Times New Roman" pitchFamily="18" charset="0"/>
              </a:rPr>
              <a:t>lenga</a:t>
            </a:r>
            <a:r>
              <a:rPr lang="es-ES" dirty="0" smtClean="0">
                <a:solidFill>
                  <a:schemeClr val="accent6">
                    <a:lumMod val="50000"/>
                  </a:schemeClr>
                </a:solidFill>
                <a:latin typeface="Times New Roman" pitchFamily="18" charset="0"/>
                <a:cs typeface="Times New Roman" pitchFamily="18" charset="0"/>
              </a:rPr>
              <a:t> la  realización de dos cortas </a:t>
            </a:r>
            <a:r>
              <a:rPr lang="es-ES" dirty="0" err="1" smtClean="0">
                <a:solidFill>
                  <a:schemeClr val="accent6">
                    <a:lumMod val="50000"/>
                  </a:schemeClr>
                </a:solidFill>
                <a:latin typeface="Times New Roman" pitchFamily="18" charset="0"/>
                <a:cs typeface="Times New Roman" pitchFamily="18" charset="0"/>
              </a:rPr>
              <a:t>diseminatorias</a:t>
            </a:r>
            <a:r>
              <a:rPr lang="es-ES" dirty="0" smtClean="0">
                <a:solidFill>
                  <a:schemeClr val="accent6">
                    <a:lumMod val="50000"/>
                  </a:schemeClr>
                </a:solidFill>
                <a:latin typeface="Times New Roman" pitchFamily="18" charset="0"/>
                <a:cs typeface="Times New Roman" pitchFamily="18" charset="0"/>
              </a:rPr>
              <a:t>, antes de la  corta de liberación. </a:t>
            </a:r>
            <a:r>
              <a:rPr lang="es-ES_tradnl" dirty="0" smtClean="0">
                <a:solidFill>
                  <a:schemeClr val="accent6">
                    <a:lumMod val="50000"/>
                  </a:schemeClr>
                </a:solidFill>
                <a:latin typeface="Times New Roman" pitchFamily="18" charset="0"/>
                <a:cs typeface="Times New Roman" pitchFamily="18" charset="0"/>
              </a:rPr>
              <a:t>Extracción de 25 al 75% del volumen.</a:t>
            </a:r>
          </a:p>
          <a:p>
            <a:pPr>
              <a:buNone/>
              <a:defRPr/>
            </a:pPr>
            <a:endParaRPr lang="es-ES" dirty="0" smtClean="0">
              <a:solidFill>
                <a:schemeClr val="accent6">
                  <a:lumMod val="50000"/>
                </a:schemeClr>
              </a:solidFill>
              <a:latin typeface="Times New Roman" pitchFamily="18" charset="0"/>
              <a:cs typeface="Times New Roman" pitchFamily="18" charset="0"/>
            </a:endParaRPr>
          </a:p>
          <a:p>
            <a:pPr>
              <a:defRPr/>
            </a:pPr>
            <a:r>
              <a:rPr lang="es-ES" b="1" dirty="0" smtClean="0">
                <a:solidFill>
                  <a:schemeClr val="accent6">
                    <a:lumMod val="50000"/>
                  </a:schemeClr>
                </a:solidFill>
                <a:latin typeface="Times New Roman" pitchFamily="18" charset="0"/>
                <a:cs typeface="Times New Roman" pitchFamily="18" charset="0"/>
              </a:rPr>
              <a:t>2º Corta: secundaria o complementaria</a:t>
            </a:r>
            <a:r>
              <a:rPr lang="es-ES" dirty="0" smtClean="0">
                <a:solidFill>
                  <a:schemeClr val="accent6">
                    <a:lumMod val="50000"/>
                  </a:schemeClr>
                </a:solidFill>
                <a:latin typeface="Times New Roman" pitchFamily="18" charset="0"/>
                <a:cs typeface="Times New Roman" pitchFamily="18" charset="0"/>
              </a:rPr>
              <a:t>, se aplica generalmente en bosques mixtos uno o dos años después de la corta </a:t>
            </a:r>
            <a:r>
              <a:rPr lang="es-ES" dirty="0" err="1" smtClean="0">
                <a:solidFill>
                  <a:schemeClr val="accent6">
                    <a:lumMod val="50000"/>
                  </a:schemeClr>
                </a:solidFill>
                <a:latin typeface="Times New Roman" pitchFamily="18" charset="0"/>
                <a:cs typeface="Times New Roman" pitchFamily="18" charset="0"/>
              </a:rPr>
              <a:t>diseminatoria</a:t>
            </a:r>
            <a:r>
              <a:rPr lang="es-ES" dirty="0" smtClean="0">
                <a:solidFill>
                  <a:schemeClr val="accent6">
                    <a:lumMod val="50000"/>
                  </a:schemeClr>
                </a:solidFill>
                <a:latin typeface="Times New Roman" pitchFamily="18" charset="0"/>
                <a:cs typeface="Times New Roman" pitchFamily="18" charset="0"/>
              </a:rPr>
              <a:t> y pretende, en función del efecto de la primera corta, homogeneizar la  cobertura del rodal. </a:t>
            </a:r>
          </a:p>
          <a:p>
            <a:endParaRPr lang="es-ES" dirty="0"/>
          </a:p>
        </p:txBody>
      </p:sp>
      <p:sp>
        <p:nvSpPr>
          <p:cNvPr id="4" name="3 Marcador de pie de página"/>
          <p:cNvSpPr>
            <a:spLocks noGrp="1"/>
          </p:cNvSpPr>
          <p:nvPr>
            <p:ph type="ftr" sz="quarter" idx="11"/>
          </p:nvPr>
        </p:nvSpPr>
        <p:spPr>
          <a:xfrm>
            <a:off x="2843808" y="6309320"/>
            <a:ext cx="4622973" cy="365125"/>
          </a:xfrm>
        </p:spPr>
        <p:txBody>
          <a:bodyPr/>
          <a:lstStyle/>
          <a:p>
            <a:pPr>
              <a:defRPr/>
            </a:pPr>
            <a:r>
              <a:rPr lang="es-ES" b="1" dirty="0" smtClean="0"/>
              <a:t>Facultad de Ciencias Agrarias y Forestales-UNLP- Curso de Silvicultura</a:t>
            </a:r>
            <a:endParaRPr lang="es-E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268760"/>
            <a:ext cx="8208912" cy="3880773"/>
          </a:xfrm>
        </p:spPr>
        <p:txBody>
          <a:bodyPr/>
          <a:lstStyle/>
          <a:p>
            <a:pPr>
              <a:defRPr/>
            </a:pPr>
            <a:r>
              <a:rPr lang="es-ES" b="1" dirty="0" smtClean="0">
                <a:solidFill>
                  <a:schemeClr val="accent6">
                    <a:lumMod val="50000"/>
                  </a:schemeClr>
                </a:solidFill>
                <a:latin typeface="Times New Roman" pitchFamily="18" charset="0"/>
                <a:cs typeface="Times New Roman" pitchFamily="18" charset="0"/>
              </a:rPr>
              <a:t>3º Corta: liberación</a:t>
            </a:r>
            <a:r>
              <a:rPr lang="es-ES" dirty="0" smtClean="0">
                <a:solidFill>
                  <a:schemeClr val="accent6">
                    <a:lumMod val="50000"/>
                  </a:schemeClr>
                </a:solidFill>
                <a:latin typeface="Times New Roman" pitchFamily="18" charset="0"/>
                <a:cs typeface="Times New Roman" pitchFamily="18" charset="0"/>
              </a:rPr>
              <a:t>, si bien pocos rodales han llegado a este tipo de cortas, se aplicarán una vez que se ha logrado con éxito la renovación del rodal. Según la condición del rodal, los árboles podrían no extraerse, eliminándose algunos de ellos por anillado. Deben mantenerse en el rodal aquellos árboles vivos y/o muertos en pie o caídos, para cumplir funciones de conservación de la biodiversidad. </a:t>
            </a:r>
          </a:p>
          <a:p>
            <a:pPr>
              <a:buNone/>
              <a:defRPr/>
            </a:pPr>
            <a:endParaRPr lang="es-ES" dirty="0" smtClean="0">
              <a:solidFill>
                <a:schemeClr val="accent6">
                  <a:lumMod val="50000"/>
                </a:schemeClr>
              </a:solidFill>
              <a:latin typeface="Times New Roman" pitchFamily="18" charset="0"/>
              <a:cs typeface="Times New Roman" pitchFamily="18" charset="0"/>
            </a:endParaRPr>
          </a:p>
          <a:p>
            <a:pPr>
              <a:defRPr/>
            </a:pPr>
            <a:r>
              <a:rPr lang="es-ES" dirty="0" smtClean="0">
                <a:solidFill>
                  <a:schemeClr val="accent6">
                    <a:lumMod val="50000"/>
                  </a:schemeClr>
                </a:solidFill>
                <a:latin typeface="Times New Roman" pitchFamily="18" charset="0"/>
                <a:cs typeface="Times New Roman" pitchFamily="18" charset="0"/>
              </a:rPr>
              <a:t>Esta corta se aplica cuando se considera cumplida la meta de regeneración o renovación del rodal.</a:t>
            </a:r>
          </a:p>
          <a:p>
            <a:pPr>
              <a:buNone/>
            </a:pPr>
            <a:endParaRPr lang="es-ES" dirty="0"/>
          </a:p>
        </p:txBody>
      </p:sp>
      <p:sp>
        <p:nvSpPr>
          <p:cNvPr id="4" name="3 Marcador de pie de página"/>
          <p:cNvSpPr>
            <a:spLocks noGrp="1"/>
          </p:cNvSpPr>
          <p:nvPr>
            <p:ph type="ftr" sz="quarter" idx="11"/>
          </p:nvPr>
        </p:nvSpPr>
        <p:spPr>
          <a:xfrm>
            <a:off x="2771800" y="6165304"/>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699792" y="6165304"/>
            <a:ext cx="4622973" cy="365125"/>
          </a:xfrm>
        </p:spPr>
        <p:txBody>
          <a:bodyPr/>
          <a:lstStyle/>
          <a:p>
            <a:pPr>
              <a:defRPr/>
            </a:pPr>
            <a:r>
              <a:rPr lang="es-ES" dirty="0" smtClean="0"/>
              <a:t>Facultad de Ciencias Agrarias y Forestales-UNLP- Curso de Silvicultura</a:t>
            </a:r>
            <a:endParaRPr lang="es-ES" dirty="0"/>
          </a:p>
        </p:txBody>
      </p:sp>
      <p:pic>
        <p:nvPicPr>
          <p:cNvPr id="79874" name="Picture 2"/>
          <p:cNvPicPr>
            <a:picLocks noGrp="1" noChangeAspect="1" noChangeArrowheads="1"/>
          </p:cNvPicPr>
          <p:nvPr>
            <p:ph idx="1"/>
          </p:nvPr>
        </p:nvPicPr>
        <p:blipFill>
          <a:blip r:embed="rId2" cstate="print"/>
          <a:srcRect/>
          <a:stretch>
            <a:fillRect/>
          </a:stretch>
        </p:blipFill>
        <p:spPr bwMode="auto">
          <a:xfrm>
            <a:off x="467544" y="395468"/>
            <a:ext cx="8064896" cy="5114770"/>
          </a:xfrm>
          <a:prstGeom prst="rect">
            <a:avLst/>
          </a:prstGeom>
          <a:noFill/>
          <a:ln w="9525">
            <a:noFill/>
            <a:miter lim="800000"/>
            <a:headEnd/>
            <a:tailEnd/>
          </a:ln>
        </p:spPr>
      </p:pic>
      <p:sp>
        <p:nvSpPr>
          <p:cNvPr id="6" name="5 Rectángulo"/>
          <p:cNvSpPr/>
          <p:nvPr/>
        </p:nvSpPr>
        <p:spPr>
          <a:xfrm>
            <a:off x="1187624" y="5661248"/>
            <a:ext cx="7416824" cy="307777"/>
          </a:xfrm>
          <a:prstGeom prst="rect">
            <a:avLst/>
          </a:prstGeom>
        </p:spPr>
        <p:txBody>
          <a:bodyPr wrap="square">
            <a:spAutoFit/>
          </a:bodyPr>
          <a:lstStyle/>
          <a:p>
            <a:r>
              <a:rPr lang="es-ES" sz="1400" dirty="0" err="1" smtClean="0">
                <a:solidFill>
                  <a:schemeClr val="accent6">
                    <a:lumMod val="50000"/>
                  </a:schemeClr>
                </a:solidFill>
                <a:latin typeface="Times New Roman" pitchFamily="18" charset="0"/>
                <a:cs typeface="Times New Roman" pitchFamily="18" charset="0"/>
              </a:rPr>
              <a:t>Chauchard</a:t>
            </a:r>
            <a:r>
              <a:rPr lang="es-ES" sz="1400" dirty="0" smtClean="0">
                <a:solidFill>
                  <a:schemeClr val="accent6">
                    <a:lumMod val="50000"/>
                  </a:schemeClr>
                </a:solidFill>
                <a:latin typeface="Times New Roman" pitchFamily="18" charset="0"/>
                <a:cs typeface="Times New Roman" pitchFamily="18" charset="0"/>
              </a:rPr>
              <a:t>, L  2008. Manual para las buenas prácticas forestales en bosques nativos de </a:t>
            </a:r>
            <a:r>
              <a:rPr lang="es-ES" sz="1400" dirty="0" err="1" smtClean="0">
                <a:solidFill>
                  <a:schemeClr val="accent6">
                    <a:lumMod val="50000"/>
                  </a:schemeClr>
                </a:solidFill>
                <a:latin typeface="Times New Roman" pitchFamily="18" charset="0"/>
                <a:cs typeface="Times New Roman" pitchFamily="18" charset="0"/>
              </a:rPr>
              <a:t>norpatagonia</a:t>
            </a:r>
            <a:r>
              <a:rPr lang="es-ES" sz="1400" dirty="0" smtClean="0">
                <a:solidFill>
                  <a:schemeClr val="accent6">
                    <a:lumMod val="50000"/>
                  </a:schemeClr>
                </a:solidFill>
                <a:latin typeface="Times New Roman" pitchFamily="18" charset="0"/>
                <a:cs typeface="Times New Roman" pitchFamily="18" charset="0"/>
              </a:rPr>
              <a:t>. </a:t>
            </a:r>
            <a:endParaRPr lang="es-ES" sz="1400" dirty="0">
              <a:solidFill>
                <a:schemeClr val="accent6">
                  <a:lumMod val="5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515144"/>
          </a:xfrm>
        </p:spPr>
        <p:txBody>
          <a:bodyPr>
            <a:normAutofit/>
          </a:bodyPr>
          <a:lstStyle/>
          <a:p>
            <a:r>
              <a:rPr lang="es-AR" sz="1800" dirty="0" smtClean="0"/>
              <a:t>Propuestas de raleo para bosques de </a:t>
            </a:r>
            <a:r>
              <a:rPr lang="es-AR" sz="1800" dirty="0" err="1" smtClean="0"/>
              <a:t>lenga</a:t>
            </a:r>
            <a:endParaRPr lang="es-ES" sz="1800" dirty="0"/>
          </a:p>
        </p:txBody>
      </p:sp>
      <p:sp>
        <p:nvSpPr>
          <p:cNvPr id="4" name="3 Marcador de pie de página"/>
          <p:cNvSpPr>
            <a:spLocks noGrp="1"/>
          </p:cNvSpPr>
          <p:nvPr>
            <p:ph type="ftr" sz="quarter" idx="11"/>
          </p:nvPr>
        </p:nvSpPr>
        <p:spPr>
          <a:xfrm>
            <a:off x="3131840" y="6093296"/>
            <a:ext cx="4622973" cy="365125"/>
          </a:xfrm>
        </p:spPr>
        <p:txBody>
          <a:bodyPr/>
          <a:lstStyle/>
          <a:p>
            <a:pPr>
              <a:defRPr/>
            </a:pPr>
            <a:r>
              <a:rPr lang="es-ES" dirty="0" smtClean="0"/>
              <a:t>Facultad de Ciencias Agrarias y Forestales-UNLP- Curso de Silvicultura</a:t>
            </a:r>
            <a:endParaRPr lang="es-ES" dirty="0"/>
          </a:p>
        </p:txBody>
      </p:sp>
      <p:pic>
        <p:nvPicPr>
          <p:cNvPr id="76802" name="Picture 2"/>
          <p:cNvPicPr>
            <a:picLocks noGrp="1" noChangeAspect="1" noChangeArrowheads="1"/>
          </p:cNvPicPr>
          <p:nvPr>
            <p:ph idx="1"/>
          </p:nvPr>
        </p:nvPicPr>
        <p:blipFill>
          <a:blip r:embed="rId2" cstate="print"/>
          <a:srcRect/>
          <a:stretch>
            <a:fillRect/>
          </a:stretch>
        </p:blipFill>
        <p:spPr bwMode="auto">
          <a:xfrm>
            <a:off x="611560" y="1412776"/>
            <a:ext cx="7759111" cy="4062403"/>
          </a:xfrm>
          <a:prstGeom prst="rect">
            <a:avLst/>
          </a:prstGeom>
          <a:noFill/>
          <a:ln w="9525">
            <a:noFill/>
            <a:miter lim="800000"/>
            <a:headEnd/>
            <a:tailEnd/>
          </a:ln>
        </p:spPr>
      </p:pic>
      <p:sp>
        <p:nvSpPr>
          <p:cNvPr id="6" name="5 Rectángulo"/>
          <p:cNvSpPr/>
          <p:nvPr/>
        </p:nvSpPr>
        <p:spPr>
          <a:xfrm>
            <a:off x="2123728" y="5589240"/>
            <a:ext cx="6120680" cy="584775"/>
          </a:xfrm>
          <a:prstGeom prst="rect">
            <a:avLst/>
          </a:prstGeom>
        </p:spPr>
        <p:txBody>
          <a:bodyPr wrap="square">
            <a:spAutoFit/>
          </a:bodyPr>
          <a:lstStyle/>
          <a:p>
            <a:r>
              <a:rPr lang="es-ES" sz="1600" dirty="0" smtClean="0">
                <a:latin typeface="Times New Roman" pitchFamily="18" charset="0"/>
                <a:cs typeface="Times New Roman" pitchFamily="18" charset="0"/>
              </a:rPr>
              <a:t>Peri et al; 2019. Estado y usos de los bosques de </a:t>
            </a:r>
            <a:r>
              <a:rPr lang="es-ES" sz="1600" dirty="0" err="1" smtClean="0">
                <a:latin typeface="Times New Roman" pitchFamily="18" charset="0"/>
                <a:cs typeface="Times New Roman" pitchFamily="18" charset="0"/>
              </a:rPr>
              <a:t>lenga</a:t>
            </a:r>
            <a:r>
              <a:rPr lang="es-ES" sz="1600" dirty="0" smtClean="0">
                <a:latin typeface="Times New Roman" pitchFamily="18" charset="0"/>
                <a:cs typeface="Times New Roman" pitchFamily="18" charset="0"/>
              </a:rPr>
              <a:t>, </a:t>
            </a:r>
            <a:r>
              <a:rPr lang="es-ES" sz="1600" dirty="0" err="1" smtClean="0">
                <a:latin typeface="Times New Roman" pitchFamily="18" charset="0"/>
                <a:cs typeface="Times New Roman" pitchFamily="18" charset="0"/>
              </a:rPr>
              <a:t>siempreverdes</a:t>
            </a:r>
            <a:r>
              <a:rPr lang="es-ES" sz="1600" dirty="0" smtClean="0">
                <a:latin typeface="Times New Roman" pitchFamily="18" charset="0"/>
                <a:cs typeface="Times New Roman" pitchFamily="18" charset="0"/>
              </a:rPr>
              <a:t> y mixtos en Santa Cruz. INTA</a:t>
            </a:r>
            <a:endParaRPr lang="es-E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483768" y="6309320"/>
            <a:ext cx="4622973" cy="365125"/>
          </a:xfrm>
        </p:spPr>
        <p:txBody>
          <a:bodyPr/>
          <a:lstStyle/>
          <a:p>
            <a:pPr>
              <a:defRPr/>
            </a:pPr>
            <a:r>
              <a:rPr lang="es-ES" dirty="0" smtClean="0"/>
              <a:t>Facultad de Ciencias Agrarias y Forestales-UNLP- Curso de Silvicultura</a:t>
            </a:r>
            <a:endParaRPr lang="es-ES" dirty="0"/>
          </a:p>
        </p:txBody>
      </p:sp>
      <p:pic>
        <p:nvPicPr>
          <p:cNvPr id="9" name="Picture 17"/>
          <p:cNvPicPr>
            <a:picLocks noChangeAspect="1" noChangeArrowheads="1"/>
          </p:cNvPicPr>
          <p:nvPr/>
        </p:nvPicPr>
        <p:blipFill>
          <a:blip r:embed="rId2" cstate="print"/>
          <a:srcRect/>
          <a:stretch>
            <a:fillRect/>
          </a:stretch>
        </p:blipFill>
        <p:spPr bwMode="auto">
          <a:xfrm>
            <a:off x="0" y="0"/>
            <a:ext cx="3829050" cy="6308725"/>
          </a:xfrm>
          <a:prstGeom prst="rect">
            <a:avLst/>
          </a:prstGeom>
          <a:noFill/>
          <a:ln w="9525">
            <a:noFill/>
            <a:miter lim="800000"/>
            <a:headEnd/>
            <a:tailEnd/>
          </a:ln>
        </p:spPr>
      </p:pic>
      <p:sp>
        <p:nvSpPr>
          <p:cNvPr id="11" name="10 Rectángulo"/>
          <p:cNvSpPr/>
          <p:nvPr/>
        </p:nvSpPr>
        <p:spPr>
          <a:xfrm>
            <a:off x="4572000" y="908720"/>
            <a:ext cx="4572000" cy="3554819"/>
          </a:xfrm>
          <a:prstGeom prst="rect">
            <a:avLst/>
          </a:prstGeom>
        </p:spPr>
        <p:txBody>
          <a:bodyPr>
            <a:spAutoFit/>
          </a:bodyPr>
          <a:lstStyle/>
          <a:p>
            <a:pPr>
              <a:spcBef>
                <a:spcPct val="50000"/>
              </a:spcBef>
              <a:buFontTx/>
              <a:buChar char="•"/>
            </a:pPr>
            <a:r>
              <a:rPr lang="es-ES" dirty="0" smtClean="0">
                <a:solidFill>
                  <a:schemeClr val="accent6">
                    <a:lumMod val="50000"/>
                  </a:schemeClr>
                </a:solidFill>
                <a:latin typeface="Arial" charset="0"/>
              </a:rPr>
              <a:t> </a:t>
            </a:r>
            <a:r>
              <a:rPr lang="es-ES" dirty="0" smtClean="0">
                <a:solidFill>
                  <a:schemeClr val="accent6">
                    <a:lumMod val="50000"/>
                  </a:schemeClr>
                </a:solidFill>
                <a:latin typeface="Times New Roman" pitchFamily="18" charset="0"/>
                <a:cs typeface="Times New Roman" pitchFamily="18" charset="0"/>
              </a:rPr>
              <a:t>Ubicada en zona de la  Cordillera de los Andes.</a:t>
            </a:r>
          </a:p>
          <a:p>
            <a:pPr>
              <a:spcBef>
                <a:spcPct val="50000"/>
              </a:spcBef>
              <a:buFontTx/>
              <a:buChar char="•"/>
            </a:pPr>
            <a:r>
              <a:rPr lang="es-ES" dirty="0" smtClean="0">
                <a:solidFill>
                  <a:schemeClr val="accent6">
                    <a:lumMod val="50000"/>
                  </a:schemeClr>
                </a:solidFill>
                <a:latin typeface="Times New Roman" pitchFamily="18" charset="0"/>
                <a:cs typeface="Times New Roman" pitchFamily="18" charset="0"/>
              </a:rPr>
              <a:t> Clima Templado Frío. Bosques de tipo Templados. Lluvias invernales, con déficit de humedad en época estival.</a:t>
            </a:r>
          </a:p>
          <a:p>
            <a:pPr>
              <a:spcBef>
                <a:spcPct val="50000"/>
              </a:spcBef>
              <a:buFontTx/>
              <a:buChar char="•"/>
            </a:pPr>
            <a:r>
              <a:rPr lang="es-ES" dirty="0" smtClean="0">
                <a:solidFill>
                  <a:schemeClr val="accent6">
                    <a:lumMod val="50000"/>
                  </a:schemeClr>
                </a:solidFill>
                <a:latin typeface="Times New Roman" pitchFamily="18" charset="0"/>
                <a:cs typeface="Times New Roman" pitchFamily="18" charset="0"/>
              </a:rPr>
              <a:t> Bosques formados por un número limitado de especies: Bosques principalmente con especies del género </a:t>
            </a:r>
            <a:r>
              <a:rPr lang="es-ES" i="1" dirty="0" err="1" smtClean="0">
                <a:solidFill>
                  <a:schemeClr val="accent6">
                    <a:lumMod val="50000"/>
                  </a:schemeClr>
                </a:solidFill>
                <a:latin typeface="Times New Roman" pitchFamily="18" charset="0"/>
                <a:cs typeface="Times New Roman" pitchFamily="18" charset="0"/>
              </a:rPr>
              <a:t>Nothofagus</a:t>
            </a:r>
            <a:r>
              <a:rPr lang="es-ES" i="1" dirty="0" smtClean="0">
                <a:solidFill>
                  <a:schemeClr val="accent6">
                    <a:lumMod val="50000"/>
                  </a:schemeClr>
                </a:solidFill>
                <a:latin typeface="Times New Roman" pitchFamily="18" charset="0"/>
                <a:cs typeface="Times New Roman" pitchFamily="18" charset="0"/>
              </a:rPr>
              <a:t>.</a:t>
            </a:r>
          </a:p>
          <a:p>
            <a:pPr>
              <a:spcBef>
                <a:spcPct val="50000"/>
              </a:spcBef>
            </a:pPr>
            <a:endParaRPr lang="es-ES" sz="600" dirty="0" smtClean="0">
              <a:solidFill>
                <a:schemeClr val="accent6">
                  <a:lumMod val="50000"/>
                </a:schemeClr>
              </a:solidFill>
              <a:latin typeface="Times New Roman" pitchFamily="18" charset="0"/>
              <a:cs typeface="Times New Roman" pitchFamily="18" charset="0"/>
            </a:endParaRPr>
          </a:p>
          <a:p>
            <a:pPr>
              <a:buFontTx/>
              <a:buChar char="•"/>
            </a:pPr>
            <a:r>
              <a:rPr lang="es-ES" dirty="0" smtClean="0">
                <a:solidFill>
                  <a:schemeClr val="accent6">
                    <a:lumMod val="50000"/>
                  </a:schemeClr>
                </a:solidFill>
                <a:latin typeface="Times New Roman" pitchFamily="18" charset="0"/>
                <a:cs typeface="Times New Roman" pitchFamily="18" charset="0"/>
              </a:rPr>
              <a:t> Es la región con mayor superficie protegida </a:t>
            </a:r>
          </a:p>
          <a:p>
            <a:r>
              <a:rPr lang="es-ES" dirty="0" smtClean="0">
                <a:solidFill>
                  <a:schemeClr val="accent6">
                    <a:lumMod val="50000"/>
                  </a:schemeClr>
                </a:solidFill>
                <a:latin typeface="Times New Roman" pitchFamily="18" charset="0"/>
                <a:cs typeface="Times New Roman" pitchFamily="18" charset="0"/>
              </a:rPr>
              <a:t>  (Diferentes </a:t>
            </a:r>
            <a:r>
              <a:rPr lang="es-ES" dirty="0" err="1" smtClean="0">
                <a:solidFill>
                  <a:schemeClr val="accent6">
                    <a:lumMod val="50000"/>
                  </a:schemeClr>
                </a:solidFill>
                <a:latin typeface="Times New Roman" pitchFamily="18" charset="0"/>
                <a:cs typeface="Times New Roman" pitchFamily="18" charset="0"/>
              </a:rPr>
              <a:t>categor</a:t>
            </a:r>
            <a:r>
              <a:rPr lang="en-US" dirty="0" err="1" smtClean="0">
                <a:solidFill>
                  <a:schemeClr val="accent6">
                    <a:lumMod val="50000"/>
                  </a:schemeClr>
                </a:solidFill>
                <a:latin typeface="Times New Roman" pitchFamily="18" charset="0"/>
                <a:cs typeface="Times New Roman" pitchFamily="18" charset="0"/>
              </a:rPr>
              <a:t>ías</a:t>
            </a:r>
            <a:r>
              <a:rPr lang="en-US" dirty="0" smtClean="0">
                <a:solidFill>
                  <a:schemeClr val="accent6">
                    <a:lumMod val="50000"/>
                  </a:schemeClr>
                </a:solidFill>
                <a:latin typeface="Times New Roman" pitchFamily="18" charset="0"/>
                <a:cs typeface="Times New Roman" pitchFamily="18" charset="0"/>
              </a:rPr>
              <a:t> de </a:t>
            </a:r>
            <a:r>
              <a:rPr lang="en-US" dirty="0" err="1" smtClean="0">
                <a:solidFill>
                  <a:schemeClr val="accent6">
                    <a:lumMod val="50000"/>
                  </a:schemeClr>
                </a:solidFill>
                <a:latin typeface="Times New Roman" pitchFamily="18" charset="0"/>
                <a:cs typeface="Times New Roman" pitchFamily="18" charset="0"/>
              </a:rPr>
              <a:t>conservación</a:t>
            </a:r>
            <a:r>
              <a:rPr lang="en-US" dirty="0" smtClean="0">
                <a:solidFill>
                  <a:schemeClr val="accent6">
                    <a:lumMod val="50000"/>
                  </a:schemeClr>
                </a:solidFill>
                <a:latin typeface="Times New Roman" pitchFamily="18" charset="0"/>
                <a:cs typeface="Times New Roman" pitchFamily="18" charset="0"/>
              </a:rPr>
              <a:t> con </a:t>
            </a:r>
            <a:r>
              <a:rPr lang="en-US" dirty="0" err="1" smtClean="0">
                <a:solidFill>
                  <a:schemeClr val="accent6">
                    <a:lumMod val="50000"/>
                  </a:schemeClr>
                </a:solidFill>
                <a:latin typeface="Times New Roman" pitchFamily="18" charset="0"/>
                <a:cs typeface="Times New Roman" pitchFamily="18" charset="0"/>
              </a:rPr>
              <a:t>más</a:t>
            </a:r>
            <a:r>
              <a:rPr lang="en-US" dirty="0" smtClean="0">
                <a:solidFill>
                  <a:schemeClr val="accent6">
                    <a:lumMod val="50000"/>
                  </a:schemeClr>
                </a:solidFill>
                <a:latin typeface="Times New Roman" pitchFamily="18" charset="0"/>
                <a:cs typeface="Times New Roman" pitchFamily="18" charset="0"/>
              </a:rPr>
              <a:t> de </a:t>
            </a:r>
            <a:r>
              <a:rPr lang="es-ES" dirty="0" smtClean="0">
                <a:solidFill>
                  <a:schemeClr val="accent6">
                    <a:lumMod val="50000"/>
                  </a:schemeClr>
                </a:solidFill>
                <a:latin typeface="Times New Roman" pitchFamily="18" charset="0"/>
                <a:cs typeface="Times New Roman" pitchFamily="18" charset="0"/>
              </a:rPr>
              <a:t>1 millón de ha)</a:t>
            </a:r>
            <a:endParaRPr lang="es-ES" dirty="0">
              <a:solidFill>
                <a:schemeClr val="accent6">
                  <a:lumMod val="50000"/>
                </a:schemeClr>
              </a:solidFill>
              <a:latin typeface="Times New Roman" pitchFamily="18" charset="0"/>
              <a:cs typeface="Times New Roman" pitchFamily="18" charset="0"/>
            </a:endParaRPr>
          </a:p>
        </p:txBody>
      </p:sp>
      <p:sp>
        <p:nvSpPr>
          <p:cNvPr id="12" name="Text Box 14"/>
          <p:cNvSpPr txBox="1">
            <a:spLocks noChangeArrowheads="1"/>
          </p:cNvSpPr>
          <p:nvPr/>
        </p:nvSpPr>
        <p:spPr bwMode="auto">
          <a:xfrm>
            <a:off x="4499992" y="188640"/>
            <a:ext cx="4032250" cy="641350"/>
          </a:xfrm>
          <a:prstGeom prst="rect">
            <a:avLst/>
          </a:prstGeom>
          <a:noFill/>
          <a:ln w="9525">
            <a:noFill/>
            <a:miter lim="800000"/>
            <a:headEnd/>
            <a:tailEnd/>
          </a:ln>
        </p:spPr>
        <p:txBody>
          <a:bodyPr>
            <a:spAutoFit/>
          </a:bodyPr>
          <a:lstStyle/>
          <a:p>
            <a:pPr algn="ctr">
              <a:spcBef>
                <a:spcPct val="50000"/>
              </a:spcBef>
            </a:pPr>
            <a:r>
              <a:rPr lang="es-ES" b="1" dirty="0">
                <a:solidFill>
                  <a:schemeClr val="accent6">
                    <a:lumMod val="50000"/>
                  </a:schemeClr>
                </a:solidFill>
                <a:latin typeface="Times New Roman" pitchFamily="18" charset="0"/>
                <a:cs typeface="Times New Roman" pitchFamily="18" charset="0"/>
              </a:rPr>
              <a:t>Región de Bosques Andinos Patagónicos</a:t>
            </a:r>
          </a:p>
        </p:txBody>
      </p:sp>
      <p:sp>
        <p:nvSpPr>
          <p:cNvPr id="14" name="2 Marcador de contenido"/>
          <p:cNvSpPr>
            <a:spLocks noGrp="1"/>
          </p:cNvSpPr>
          <p:nvPr>
            <p:ph idx="1"/>
          </p:nvPr>
        </p:nvSpPr>
        <p:spPr>
          <a:xfrm>
            <a:off x="2051720" y="3933056"/>
            <a:ext cx="3242321" cy="2492546"/>
          </a:xfrm>
        </p:spPr>
        <p:txBody>
          <a:bodyPr/>
          <a:lstStyle/>
          <a:p>
            <a:r>
              <a:rPr lang="es-ES" dirty="0" smtClean="0">
                <a:solidFill>
                  <a:srgbClr val="000000"/>
                </a:solidFill>
                <a:latin typeface="Times New Roman" pitchFamily="18" charset="0"/>
                <a:cs typeface="Times New Roman" pitchFamily="18" charset="0"/>
              </a:rPr>
              <a:t>Neuquén: </a:t>
            </a:r>
            <a:r>
              <a:rPr lang="es-ES" dirty="0" smtClean="0">
                <a:solidFill>
                  <a:srgbClr val="48432A"/>
                </a:solidFill>
                <a:latin typeface="Times New Roman" pitchFamily="18" charset="0"/>
                <a:cs typeface="Times New Roman" pitchFamily="18" charset="0"/>
              </a:rPr>
              <a:t>543.917 ha</a:t>
            </a:r>
          </a:p>
          <a:p>
            <a:r>
              <a:rPr lang="es-AR" dirty="0" smtClean="0">
                <a:solidFill>
                  <a:srgbClr val="48432A"/>
                </a:solidFill>
                <a:latin typeface="Times New Roman" pitchFamily="18" charset="0"/>
                <a:cs typeface="Times New Roman" pitchFamily="18" charset="0"/>
              </a:rPr>
              <a:t>Río Negro: </a:t>
            </a:r>
            <a:r>
              <a:rPr lang="es-ES" dirty="0" smtClean="0">
                <a:solidFill>
                  <a:srgbClr val="48432A"/>
                </a:solidFill>
                <a:latin typeface="Times New Roman" pitchFamily="18" charset="0"/>
                <a:cs typeface="Times New Roman" pitchFamily="18" charset="0"/>
              </a:rPr>
              <a:t>478.900 ha</a:t>
            </a:r>
          </a:p>
          <a:p>
            <a:r>
              <a:rPr lang="es-AR" dirty="0" smtClean="0">
                <a:solidFill>
                  <a:srgbClr val="48432A"/>
                </a:solidFill>
                <a:latin typeface="Times New Roman" pitchFamily="18" charset="0"/>
                <a:cs typeface="Times New Roman" pitchFamily="18" charset="0"/>
              </a:rPr>
              <a:t>Chubut:    </a:t>
            </a:r>
            <a:r>
              <a:rPr lang="es-ES" dirty="0" smtClean="0">
                <a:solidFill>
                  <a:srgbClr val="48432A"/>
                </a:solidFill>
                <a:latin typeface="Times New Roman" pitchFamily="18" charset="0"/>
                <a:cs typeface="Times New Roman" pitchFamily="18" charset="0"/>
              </a:rPr>
              <a:t>1.052.171 ha</a:t>
            </a:r>
          </a:p>
          <a:p>
            <a:r>
              <a:rPr lang="es-AR" dirty="0" smtClean="0">
                <a:solidFill>
                  <a:srgbClr val="48432A"/>
                </a:solidFill>
                <a:latin typeface="Times New Roman" pitchFamily="18" charset="0"/>
                <a:cs typeface="Times New Roman" pitchFamily="18" charset="0"/>
              </a:rPr>
              <a:t>Santa Cruz: </a:t>
            </a:r>
            <a:r>
              <a:rPr lang="es-ES" dirty="0" smtClean="0">
                <a:solidFill>
                  <a:srgbClr val="48432A"/>
                </a:solidFill>
                <a:latin typeface="Times New Roman" pitchFamily="18" charset="0"/>
                <a:cs typeface="Times New Roman" pitchFamily="18" charset="0"/>
              </a:rPr>
              <a:t>523.818 ha</a:t>
            </a:r>
          </a:p>
          <a:p>
            <a:r>
              <a:rPr lang="es-AR" dirty="0" smtClean="0">
                <a:solidFill>
                  <a:srgbClr val="48432A"/>
                </a:solidFill>
                <a:latin typeface="Times New Roman" pitchFamily="18" charset="0"/>
                <a:cs typeface="Times New Roman" pitchFamily="18" charset="0"/>
              </a:rPr>
              <a:t>Tierra del fuego: </a:t>
            </a:r>
            <a:r>
              <a:rPr lang="es-ES" dirty="0" smtClean="0">
                <a:solidFill>
                  <a:srgbClr val="48432A"/>
                </a:solidFill>
                <a:latin typeface="Times New Roman" pitchFamily="18" charset="0"/>
                <a:cs typeface="Times New Roman" pitchFamily="18" charset="0"/>
              </a:rPr>
              <a:t>733.901 ha</a:t>
            </a:r>
          </a:p>
          <a:p>
            <a:r>
              <a:rPr lang="es-AR" dirty="0" smtClean="0">
                <a:solidFill>
                  <a:srgbClr val="48432A"/>
                </a:solidFill>
                <a:latin typeface="Times New Roman" pitchFamily="18" charset="0"/>
                <a:cs typeface="Times New Roman" pitchFamily="18" charset="0"/>
              </a:rPr>
              <a:t>Total: </a:t>
            </a:r>
            <a:r>
              <a:rPr lang="es-ES" dirty="0" smtClean="0">
                <a:solidFill>
                  <a:srgbClr val="48432A"/>
                </a:solidFill>
                <a:latin typeface="Times New Roman" pitchFamily="18" charset="0"/>
                <a:cs typeface="Times New Roman" pitchFamily="18" charset="0"/>
              </a:rPr>
              <a:t>3.332.707 ha</a:t>
            </a:r>
          </a:p>
          <a:p>
            <a:endParaRPr lang="es-ES" dirty="0" smtClean="0">
              <a:solidFill>
                <a:srgbClr val="48432A"/>
              </a:solidFill>
              <a:latin typeface="Times New Roman" pitchFamily="18" charset="0"/>
              <a:cs typeface="Times New Roman" pitchFamily="18" charset="0"/>
            </a:endParaRPr>
          </a:p>
          <a:p>
            <a:endParaRPr lang="es-ES" dirty="0" smtClean="0">
              <a:solidFill>
                <a:srgbClr val="48432A"/>
              </a:solidFill>
              <a:latin typeface="Times New Roman" pitchFamily="18" charset="0"/>
              <a:cs typeface="Times New Roman" pitchFamily="18" charset="0"/>
            </a:endParaRPr>
          </a:p>
          <a:p>
            <a:endParaRPr lang="es-ES" dirty="0" smtClean="0">
              <a:solidFill>
                <a:srgbClr val="48432A"/>
              </a:solidFill>
              <a:latin typeface="Times New Roman" pitchFamily="18" charset="0"/>
              <a:cs typeface="Times New Roman" pitchFamily="18" charset="0"/>
            </a:endParaRPr>
          </a:p>
          <a:p>
            <a:endParaRPr lang="es-ES" dirty="0" smtClean="0">
              <a:solidFill>
                <a:srgbClr val="48432A"/>
              </a:solidFill>
              <a:latin typeface="Times New Roman" pitchFamily="18" charset="0"/>
              <a:cs typeface="Times New Roman" pitchFamily="18" charset="0"/>
            </a:endParaRPr>
          </a:p>
          <a:p>
            <a:endParaRPr lang="es-ES" dirty="0" smtClean="0">
              <a:solidFill>
                <a:srgbClr val="48432A"/>
              </a:solidFill>
              <a:latin typeface="Times New Roman" pitchFamily="18" charset="0"/>
              <a:cs typeface="Times New Roman" pitchFamily="18" charset="0"/>
            </a:endParaRPr>
          </a:p>
          <a:p>
            <a:endParaRPr lang="es-ES" dirty="0" smtClean="0">
              <a:solidFill>
                <a:srgbClr val="48432A"/>
              </a:solidFill>
              <a:latin typeface="Times New Roman" pitchFamily="18" charset="0"/>
              <a:cs typeface="Times New Roman" pitchFamily="18" charset="0"/>
            </a:endParaRPr>
          </a:p>
          <a:p>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pPr>
              <a:defRPr/>
            </a:pPr>
            <a:r>
              <a:rPr lang="es-ES" smtClean="0"/>
              <a:t>Facultad de Ciencias Agrarias y Forestales-UNLP- Curso de Manejo Forestal</a:t>
            </a:r>
            <a:endParaRPr lang="es-ES"/>
          </a:p>
        </p:txBody>
      </p:sp>
      <p:pic>
        <p:nvPicPr>
          <p:cNvPr id="5" name="Picture 2" descr="IMGP0089"/>
          <p:cNvPicPr>
            <a:picLocks noGrp="1" noChangeAspect="1" noChangeArrowheads="1"/>
          </p:cNvPicPr>
          <p:nvPr>
            <p:ph/>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267744" y="5949280"/>
            <a:ext cx="4622973" cy="365125"/>
          </a:xfrm>
        </p:spPr>
        <p:txBody>
          <a:bodyPr/>
          <a:lstStyle/>
          <a:p>
            <a:pPr>
              <a:defRPr/>
            </a:pPr>
            <a:r>
              <a:rPr lang="es-ES" dirty="0" smtClean="0"/>
              <a:t>Facultad de Ciencias Agrarias y Forestales-UNLP- Curso de Silvicultura</a:t>
            </a:r>
            <a:endParaRPr lang="es-ES" dirty="0"/>
          </a:p>
        </p:txBody>
      </p:sp>
      <p:pic>
        <p:nvPicPr>
          <p:cNvPr id="6" name="Picture 2"/>
          <p:cNvPicPr>
            <a:picLocks noChangeAspect="1" noChangeArrowheads="1"/>
          </p:cNvPicPr>
          <p:nvPr/>
        </p:nvPicPr>
        <p:blipFill>
          <a:blip r:embed="rId2" cstate="print"/>
          <a:srcRect/>
          <a:stretch>
            <a:fillRect/>
          </a:stretch>
        </p:blipFill>
        <p:spPr>
          <a:xfrm>
            <a:off x="1300163" y="0"/>
            <a:ext cx="6367462"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p:nvPr>
        </p:nvPicPr>
        <p:blipFill>
          <a:blip r:embed="rId2" cstate="print"/>
          <a:srcRect/>
          <a:stretch>
            <a:fillRect/>
          </a:stretch>
        </p:blipFill>
        <p:spPr bwMode="auto">
          <a:xfrm>
            <a:off x="611560" y="332656"/>
            <a:ext cx="7296150" cy="4962525"/>
          </a:xfrm>
          <a:prstGeom prst="rect">
            <a:avLst/>
          </a:prstGeom>
          <a:noFill/>
          <a:ln w="9525">
            <a:noFill/>
            <a:miter lim="800000"/>
            <a:headEnd/>
            <a:tailEnd/>
          </a:ln>
          <a:effectLst/>
        </p:spPr>
      </p:pic>
      <p:sp>
        <p:nvSpPr>
          <p:cNvPr id="5" name="2 Marcador de contenido"/>
          <p:cNvSpPr txBox="1">
            <a:spLocks/>
          </p:cNvSpPr>
          <p:nvPr/>
        </p:nvSpPr>
        <p:spPr>
          <a:xfrm>
            <a:off x="611560" y="5517232"/>
            <a:ext cx="8229600" cy="864096"/>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Char char="n"/>
              <a:tabLst/>
              <a:defRPr/>
            </a:pPr>
            <a:r>
              <a:rPr kumimoji="0" lang="es-ES" sz="1600" b="0" i="0" u="none" strike="noStrike" kern="0" cap="none" spc="0" normalizeH="0" baseline="0" noProof="0" dirty="0">
                <a:ln>
                  <a:noFill/>
                </a:ln>
                <a:solidFill>
                  <a:schemeClr val="accent6">
                    <a:lumMod val="50000"/>
                  </a:schemeClr>
                </a:solidFill>
                <a:uLnTx/>
                <a:uFillTx/>
                <a:latin typeface="Times New Roman" pitchFamily="18" charset="0"/>
                <a:cs typeface="Times New Roman" pitchFamily="18" charset="0"/>
              </a:rPr>
              <a:t>Peri et al; 2019. Estado y usos de los bosques de </a:t>
            </a:r>
            <a:r>
              <a:rPr kumimoji="0" lang="es-ES" sz="1600" b="0" i="0" u="none" strike="noStrike" kern="0" cap="none" spc="0" normalizeH="0" baseline="0" noProof="0" dirty="0" err="1" smtClean="0">
                <a:ln>
                  <a:noFill/>
                </a:ln>
                <a:solidFill>
                  <a:schemeClr val="accent6">
                    <a:lumMod val="50000"/>
                  </a:schemeClr>
                </a:solidFill>
                <a:uLnTx/>
                <a:uFillTx/>
                <a:latin typeface="Times New Roman" pitchFamily="18" charset="0"/>
                <a:cs typeface="Times New Roman" pitchFamily="18" charset="0"/>
              </a:rPr>
              <a:t>lenga</a:t>
            </a:r>
            <a:r>
              <a:rPr kumimoji="0" lang="es-ES" sz="1600" b="0" i="0" u="none" strike="noStrike" kern="0" cap="none" spc="0" normalizeH="0" baseline="0" noProof="0" dirty="0" smtClean="0">
                <a:ln>
                  <a:noFill/>
                </a:ln>
                <a:solidFill>
                  <a:schemeClr val="accent6">
                    <a:lumMod val="50000"/>
                  </a:schemeClr>
                </a:solidFill>
                <a:uLnTx/>
                <a:uFillTx/>
                <a:latin typeface="Times New Roman" pitchFamily="18" charset="0"/>
                <a:cs typeface="Times New Roman" pitchFamily="18" charset="0"/>
              </a:rPr>
              <a:t>, </a:t>
            </a:r>
            <a:r>
              <a:rPr kumimoji="0" lang="es-ES" sz="1600" b="0" i="0" u="none" strike="noStrike" kern="0" cap="none" spc="0" normalizeH="0" baseline="0" noProof="0" dirty="0" err="1">
                <a:ln>
                  <a:noFill/>
                </a:ln>
                <a:solidFill>
                  <a:schemeClr val="accent6">
                    <a:lumMod val="50000"/>
                  </a:schemeClr>
                </a:solidFill>
                <a:uLnTx/>
                <a:uFillTx/>
                <a:latin typeface="Times New Roman" pitchFamily="18" charset="0"/>
                <a:cs typeface="Times New Roman" pitchFamily="18" charset="0"/>
              </a:rPr>
              <a:t>siempreverdes</a:t>
            </a:r>
            <a:r>
              <a:rPr kumimoji="0" lang="es-ES" sz="1600" b="0" i="0" u="none" strike="noStrike" kern="0" cap="none" spc="0" normalizeH="0" baseline="0" noProof="0" dirty="0">
                <a:ln>
                  <a:noFill/>
                </a:ln>
                <a:solidFill>
                  <a:schemeClr val="accent6">
                    <a:lumMod val="50000"/>
                  </a:schemeClr>
                </a:solidFill>
                <a:uLnTx/>
                <a:uFillTx/>
                <a:latin typeface="Times New Roman" pitchFamily="18" charset="0"/>
                <a:cs typeface="Times New Roman" pitchFamily="18" charset="0"/>
              </a:rPr>
              <a:t> y mixtos en Santa Cruz. INTA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267744" y="6237312"/>
            <a:ext cx="4622973" cy="432048"/>
          </a:xfrm>
        </p:spPr>
        <p:txBody>
          <a:bodyPr/>
          <a:lstStyle/>
          <a:p>
            <a:pPr>
              <a:defRPr/>
            </a:pPr>
            <a:r>
              <a:rPr lang="es-ES" sz="1000" b="1" dirty="0" smtClean="0">
                <a:solidFill>
                  <a:schemeClr val="accent6">
                    <a:lumMod val="50000"/>
                  </a:schemeClr>
                </a:solidFill>
              </a:rPr>
              <a:t>Facultad de Ciencias Agrarias y Forestales-UNLP- Curso de Silvicultura</a:t>
            </a:r>
          </a:p>
          <a:p>
            <a:pPr>
              <a:defRPr/>
            </a:pPr>
            <a:endParaRPr lang="es-ES" b="1" dirty="0">
              <a:solidFill>
                <a:schemeClr val="bg2"/>
              </a:solidFill>
            </a:endParaRPr>
          </a:p>
        </p:txBody>
      </p:sp>
      <p:pic>
        <p:nvPicPr>
          <p:cNvPr id="5" name="Picture 4"/>
          <p:cNvPicPr>
            <a:picLocks noChangeAspect="1" noChangeArrowheads="1"/>
          </p:cNvPicPr>
          <p:nvPr/>
        </p:nvPicPr>
        <p:blipFill>
          <a:blip r:embed="rId2" cstate="print"/>
          <a:srcRect/>
          <a:stretch>
            <a:fillRect/>
          </a:stretch>
        </p:blipFill>
        <p:spPr>
          <a:xfrm>
            <a:off x="899592" y="476672"/>
            <a:ext cx="7272808" cy="5491633"/>
          </a:xfrm>
          <a:prstGeom prst="rect">
            <a:avLst/>
          </a:prstGeom>
          <a:noFill/>
        </p:spPr>
      </p:pic>
      <p:sp>
        <p:nvSpPr>
          <p:cNvPr id="9" name="Text Box 6"/>
          <p:cNvSpPr txBox="1">
            <a:spLocks noChangeArrowheads="1"/>
          </p:cNvSpPr>
          <p:nvPr/>
        </p:nvSpPr>
        <p:spPr bwMode="auto">
          <a:xfrm>
            <a:off x="3779912" y="1196752"/>
            <a:ext cx="3600450" cy="457200"/>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dirty="0">
                <a:solidFill>
                  <a:srgbClr val="FFFF00"/>
                </a:solidFill>
              </a:rPr>
              <a:t>Fase de envejecimiento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771800" y="6021288"/>
            <a:ext cx="4622973" cy="365125"/>
          </a:xfrm>
        </p:spPr>
        <p:txBody>
          <a:bodyPr/>
          <a:lstStyle/>
          <a:p>
            <a:pPr>
              <a:defRPr/>
            </a:pPr>
            <a:r>
              <a:rPr lang="es-ES" sz="1000" dirty="0" smtClean="0">
                <a:solidFill>
                  <a:schemeClr val="accent6">
                    <a:lumMod val="50000"/>
                  </a:schemeClr>
                </a:solidFill>
              </a:rPr>
              <a:t>Facultad de Ciencias Agrarias y Forestales-UNLP- Curso de Silvicultura</a:t>
            </a:r>
            <a:endParaRPr lang="es-ES" dirty="0">
              <a:solidFill>
                <a:schemeClr val="accent6">
                  <a:lumMod val="50000"/>
                </a:schemeClr>
              </a:solidFill>
            </a:endParaRPr>
          </a:p>
        </p:txBody>
      </p:sp>
      <p:pic>
        <p:nvPicPr>
          <p:cNvPr id="5" name="Picture 4"/>
          <p:cNvPicPr>
            <a:picLocks noGrp="1" noChangeAspect="1" noChangeArrowheads="1"/>
          </p:cNvPicPr>
          <p:nvPr>
            <p:ph idx="1"/>
          </p:nvPr>
        </p:nvPicPr>
        <p:blipFill>
          <a:blip r:embed="rId2" cstate="print"/>
          <a:srcRect/>
          <a:stretch>
            <a:fillRect/>
          </a:stretch>
        </p:blipFill>
        <p:spPr>
          <a:xfrm>
            <a:off x="755576" y="400956"/>
            <a:ext cx="7488832" cy="5651344"/>
          </a:xfrm>
          <a:noFill/>
        </p:spPr>
      </p:pic>
      <p:sp>
        <p:nvSpPr>
          <p:cNvPr id="6" name="Text Box 6"/>
          <p:cNvSpPr txBox="1">
            <a:spLocks noChangeArrowheads="1"/>
          </p:cNvSpPr>
          <p:nvPr/>
        </p:nvSpPr>
        <p:spPr bwMode="auto">
          <a:xfrm>
            <a:off x="3995936" y="1412776"/>
            <a:ext cx="3821112" cy="461962"/>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a:solidFill>
                  <a:srgbClr val="FFFF00"/>
                </a:solidFill>
              </a:rPr>
              <a:t>Fase de desmoronamiento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555776"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4" descr="IMGP0073"/>
          <p:cNvPicPr>
            <a:picLocks noGrp="1" noChangeAspect="1" noChangeArrowheads="1"/>
          </p:cNvPicPr>
          <p:nvPr>
            <p:ph idx="1"/>
          </p:nvPr>
        </p:nvPicPr>
        <p:blipFill>
          <a:blip r:embed="rId2" cstate="print"/>
          <a:srcRect/>
          <a:stretch>
            <a:fillRect/>
          </a:stretch>
        </p:blipFill>
        <p:spPr>
          <a:xfrm>
            <a:off x="539552" y="91636"/>
            <a:ext cx="7704856" cy="5778642"/>
          </a:xfrm>
          <a:noFill/>
        </p:spPr>
      </p:pic>
      <p:sp>
        <p:nvSpPr>
          <p:cNvPr id="6" name="Text Box 6"/>
          <p:cNvSpPr txBox="1">
            <a:spLocks noChangeArrowheads="1"/>
          </p:cNvSpPr>
          <p:nvPr/>
        </p:nvSpPr>
        <p:spPr bwMode="auto">
          <a:xfrm>
            <a:off x="3275856" y="1268760"/>
            <a:ext cx="3821112" cy="461962"/>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dirty="0" smtClean="0">
                <a:solidFill>
                  <a:srgbClr val="FFFF00"/>
                </a:solidFill>
              </a:rPr>
              <a:t>Regeneración</a:t>
            </a:r>
            <a:endParaRPr lang="es-ES"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483768"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a:xfrm>
            <a:off x="683568" y="69877"/>
            <a:ext cx="7920880" cy="5951411"/>
          </a:xfrm>
          <a:noFill/>
        </p:spPr>
      </p:pic>
      <p:sp>
        <p:nvSpPr>
          <p:cNvPr id="6" name="Text Box 6"/>
          <p:cNvSpPr txBox="1">
            <a:spLocks noChangeArrowheads="1"/>
          </p:cNvSpPr>
          <p:nvPr/>
        </p:nvSpPr>
        <p:spPr bwMode="auto">
          <a:xfrm>
            <a:off x="3923928" y="1196752"/>
            <a:ext cx="2304256" cy="461962"/>
          </a:xfrm>
          <a:prstGeom prst="rect">
            <a:avLst/>
          </a:prstGeom>
          <a:solidFill>
            <a:schemeClr val="accent1">
              <a:alpha val="52156"/>
            </a:schemeClr>
          </a:solidFill>
          <a:ln w="9525">
            <a:noFill/>
            <a:miter lim="800000"/>
            <a:headEnd/>
            <a:tailEnd/>
          </a:ln>
        </p:spPr>
        <p:txBody>
          <a:bodyPr wrap="square">
            <a:spAutoFit/>
          </a:bodyPr>
          <a:lstStyle/>
          <a:p>
            <a:pPr>
              <a:spcBef>
                <a:spcPct val="50000"/>
              </a:spcBef>
            </a:pPr>
            <a:r>
              <a:rPr lang="es-ES" sz="2400" dirty="0" smtClean="0">
                <a:solidFill>
                  <a:srgbClr val="FFFF00"/>
                </a:solidFill>
              </a:rPr>
              <a:t>Regeneración</a:t>
            </a:r>
            <a:endParaRPr lang="es-ES" sz="2400" dirty="0">
              <a:solidFill>
                <a:srgbClr val="FF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Grp="1" noChangeAspect="1" noChangeArrowheads="1"/>
          </p:cNvPicPr>
          <p:nvPr>
            <p:ph/>
          </p:nvPr>
        </p:nvPicPr>
        <p:blipFill>
          <a:blip r:embed="rId2" cstate="print"/>
          <a:srcRect/>
          <a:stretch>
            <a:fillRect/>
          </a:stretch>
        </p:blipFill>
        <p:spPr>
          <a:xfrm>
            <a:off x="0" y="764704"/>
            <a:ext cx="9144000" cy="5495925"/>
          </a:xfrm>
          <a:noFill/>
        </p:spPr>
      </p:pic>
      <p:sp>
        <p:nvSpPr>
          <p:cNvPr id="3" name="Text Box 3"/>
          <p:cNvSpPr txBox="1">
            <a:spLocks noChangeArrowheads="1"/>
          </p:cNvSpPr>
          <p:nvPr/>
        </p:nvSpPr>
        <p:spPr bwMode="auto">
          <a:xfrm>
            <a:off x="251520" y="5661248"/>
            <a:ext cx="3600450" cy="461665"/>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dirty="0" smtClean="0">
                <a:solidFill>
                  <a:srgbClr val="FFFF00"/>
                </a:solidFill>
              </a:rPr>
              <a:t>Rodal juvenil coetáneo</a:t>
            </a:r>
            <a:endParaRPr lang="es-ES" sz="2400"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843808"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ipres meta"/>
          <p:cNvPicPr>
            <a:picLocks noGrp="1" noChangeAspect="1" noChangeArrowheads="1"/>
          </p:cNvPicPr>
          <p:nvPr>
            <p:ph idx="1"/>
          </p:nvPr>
        </p:nvPicPr>
        <p:blipFill>
          <a:blip r:embed="rId2" cstate="print"/>
          <a:srcRect/>
          <a:stretch>
            <a:fillRect/>
          </a:stretch>
        </p:blipFill>
        <p:spPr>
          <a:xfrm>
            <a:off x="179512" y="260400"/>
            <a:ext cx="8640960" cy="5762634"/>
          </a:xfrm>
          <a:noFill/>
        </p:spPr>
      </p:pic>
      <p:sp>
        <p:nvSpPr>
          <p:cNvPr id="6" name="Text Box 3"/>
          <p:cNvSpPr txBox="1">
            <a:spLocks noChangeArrowheads="1"/>
          </p:cNvSpPr>
          <p:nvPr/>
        </p:nvSpPr>
        <p:spPr bwMode="auto">
          <a:xfrm>
            <a:off x="539552" y="764704"/>
            <a:ext cx="4680520" cy="461665"/>
          </a:xfrm>
          <a:prstGeom prst="rect">
            <a:avLst/>
          </a:prstGeom>
          <a:solidFill>
            <a:schemeClr val="accent1">
              <a:alpha val="52156"/>
            </a:schemeClr>
          </a:solidFill>
          <a:ln w="9525">
            <a:noFill/>
            <a:miter lim="800000"/>
            <a:headEnd/>
            <a:tailEnd/>
          </a:ln>
        </p:spPr>
        <p:txBody>
          <a:bodyPr wrap="square">
            <a:spAutoFit/>
          </a:bodyPr>
          <a:lstStyle/>
          <a:p>
            <a:pPr>
              <a:spcBef>
                <a:spcPct val="50000"/>
              </a:spcBef>
            </a:pPr>
            <a:r>
              <a:rPr lang="es-ES" sz="2400" dirty="0">
                <a:solidFill>
                  <a:srgbClr val="FFFF00"/>
                </a:solidFill>
              </a:rPr>
              <a:t>Rodal maduro en edad del turno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699792" y="6165304"/>
            <a:ext cx="4622973" cy="365125"/>
          </a:xfrm>
        </p:spPr>
        <p:txBody>
          <a:bodyPr/>
          <a:lstStyle/>
          <a:p>
            <a:pPr>
              <a:defRPr/>
            </a:pPr>
            <a:r>
              <a:rPr lang="es-ES" b="1" dirty="0" smtClean="0"/>
              <a:t>Facultad de Ciencias Agrarias y Forestales-UNLP- Curso de Silvicultura</a:t>
            </a:r>
            <a:endParaRPr lang="es-ES" b="1" dirty="0"/>
          </a:p>
        </p:txBody>
      </p:sp>
      <p:pic>
        <p:nvPicPr>
          <p:cNvPr id="6" name="Picture 2"/>
          <p:cNvPicPr>
            <a:picLocks noGrp="1" noChangeAspect="1" noChangeArrowheads="1"/>
          </p:cNvPicPr>
          <p:nvPr>
            <p:ph/>
          </p:nvPr>
        </p:nvPicPr>
        <p:blipFill>
          <a:blip r:embed="rId2" cstate="print"/>
          <a:srcRect/>
          <a:stretch>
            <a:fillRect/>
          </a:stretch>
        </p:blipFill>
        <p:spPr bwMode="auto">
          <a:xfrm>
            <a:off x="827584" y="188640"/>
            <a:ext cx="7572428" cy="5112568"/>
          </a:xfrm>
          <a:prstGeom prst="rect">
            <a:avLst/>
          </a:prstGeom>
          <a:noFill/>
          <a:ln w="9525">
            <a:noFill/>
            <a:miter lim="800000"/>
            <a:headEnd/>
            <a:tailEnd/>
          </a:ln>
          <a:effectLst/>
        </p:spPr>
      </p:pic>
      <p:sp>
        <p:nvSpPr>
          <p:cNvPr id="7" name="6 Rectángulo"/>
          <p:cNvSpPr/>
          <p:nvPr/>
        </p:nvSpPr>
        <p:spPr>
          <a:xfrm>
            <a:off x="3347864" y="5589240"/>
            <a:ext cx="3834704" cy="307777"/>
          </a:xfrm>
          <a:prstGeom prst="rect">
            <a:avLst/>
          </a:prstGeom>
        </p:spPr>
        <p:txBody>
          <a:bodyPr wrap="none">
            <a:spAutoFit/>
          </a:bodyPr>
          <a:lstStyle/>
          <a:p>
            <a:r>
              <a:rPr lang="es-AR" sz="1400" dirty="0">
                <a:solidFill>
                  <a:schemeClr val="accent6">
                    <a:lumMod val="50000"/>
                  </a:schemeClr>
                </a:solidFill>
                <a:latin typeface="Times New Roman" pitchFamily="18" charset="0"/>
                <a:cs typeface="Times New Roman" pitchFamily="18" charset="0"/>
              </a:rPr>
              <a:t>Martínez </a:t>
            </a:r>
            <a:r>
              <a:rPr lang="es-AR" sz="1400" dirty="0" err="1">
                <a:solidFill>
                  <a:schemeClr val="accent6">
                    <a:lumMod val="50000"/>
                  </a:schemeClr>
                </a:solidFill>
                <a:latin typeface="Times New Roman" pitchFamily="18" charset="0"/>
                <a:cs typeface="Times New Roman" pitchFamily="18" charset="0"/>
              </a:rPr>
              <a:t>Pastur</a:t>
            </a:r>
            <a:r>
              <a:rPr lang="es-AR" sz="1400" dirty="0">
                <a:solidFill>
                  <a:schemeClr val="accent6">
                    <a:lumMod val="50000"/>
                  </a:schemeClr>
                </a:solidFill>
                <a:latin typeface="Times New Roman" pitchFamily="18" charset="0"/>
                <a:cs typeface="Times New Roman" pitchFamily="18" charset="0"/>
              </a:rPr>
              <a:t> et al. 2004 BOSQUE 25(1): 29-42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16632"/>
            <a:ext cx="6347713" cy="864096"/>
          </a:xfrm>
        </p:spPr>
        <p:txBody>
          <a:bodyPr>
            <a:normAutofit/>
          </a:bodyPr>
          <a:lstStyle/>
          <a:p>
            <a:r>
              <a:rPr lang="es-AR" sz="2000" dirty="0" smtClean="0"/>
              <a:t>Superficies de bosque en la región AP por categoría según el OTBN</a:t>
            </a:r>
            <a:endParaRPr lang="es-ES" sz="2000" dirty="0"/>
          </a:p>
        </p:txBody>
      </p:sp>
      <p:sp>
        <p:nvSpPr>
          <p:cNvPr id="4" name="3 Marcador de pie de página"/>
          <p:cNvSpPr>
            <a:spLocks noGrp="1"/>
          </p:cNvSpPr>
          <p:nvPr>
            <p:ph type="ftr" sz="quarter" idx="11"/>
          </p:nvPr>
        </p:nvSpPr>
        <p:spPr>
          <a:xfrm>
            <a:off x="2339752" y="6309320"/>
            <a:ext cx="4622973" cy="365125"/>
          </a:xfrm>
        </p:spPr>
        <p:txBody>
          <a:bodyPr/>
          <a:lstStyle/>
          <a:p>
            <a:pPr>
              <a:defRPr/>
            </a:pPr>
            <a:r>
              <a:rPr lang="es-ES" dirty="0" smtClean="0"/>
              <a:t>Facultad de Ciencias Agrarias y Forestales-UNLP- Curso de  Silvicultura</a:t>
            </a:r>
            <a:endParaRPr lang="es-ES" dirty="0"/>
          </a:p>
        </p:txBody>
      </p:sp>
      <p:sp>
        <p:nvSpPr>
          <p:cNvPr id="5" name="Rectángulo 1">
            <a:extLst>
              <a:ext uri="{FF2B5EF4-FFF2-40B4-BE49-F238E27FC236}">
                <a16:creationId xmlns:a16="http://schemas.microsoft.com/office/drawing/2014/main" xmlns="" id="{40726E83-8B04-45FB-A463-7890110F158F}"/>
              </a:ext>
            </a:extLst>
          </p:cNvPr>
          <p:cNvSpPr>
            <a:spLocks noGrp="1"/>
          </p:cNvSpPr>
          <p:nvPr>
            <p:ph idx="1"/>
          </p:nvPr>
        </p:nvSpPr>
        <p:spPr>
          <a:xfrm>
            <a:off x="323528" y="620688"/>
            <a:ext cx="8640960" cy="6663363"/>
          </a:xfrm>
          <a:prstGeom prst="rect">
            <a:avLst/>
          </a:prstGeom>
        </p:spPr>
        <p:txBody>
          <a:bodyPr wrap="square">
            <a:spAutoFit/>
          </a:bodyPr>
          <a:lstStyle/>
          <a:p>
            <a:pPr>
              <a:buNone/>
            </a:pPr>
            <a:endParaRPr lang="es-AR" dirty="0" smtClean="0">
              <a:solidFill>
                <a:srgbClr val="666A76"/>
              </a:solidFill>
              <a:latin typeface="RobotoCondensed-Regular"/>
            </a:endParaRPr>
          </a:p>
          <a:p>
            <a:pPr marL="0" indent="0" defTabSz="914400" eaLnBrk="0" fontAlgn="base" hangingPunct="0">
              <a:spcBef>
                <a:spcPct val="0"/>
              </a:spcBef>
              <a:spcAft>
                <a:spcPct val="0"/>
              </a:spcAft>
              <a:buClrTx/>
              <a:buSzTx/>
              <a:buNone/>
            </a:pPr>
            <a:r>
              <a:rPr lang="es-AR" sz="2000" b="1" dirty="0" smtClean="0">
                <a:solidFill>
                  <a:schemeClr val="accent6">
                    <a:lumMod val="50000"/>
                  </a:schemeClr>
                </a:solidFill>
                <a:latin typeface="Times New Roman" pitchFamily="18" charset="0"/>
                <a:ea typeface="Times New Roman" pitchFamily="18" charset="0"/>
                <a:cs typeface="Times New Roman" pitchFamily="18" charset="0"/>
              </a:rPr>
              <a:t>Neuquén</a:t>
            </a:r>
            <a:r>
              <a:rPr lang="es-AR" sz="2000" dirty="0" smtClean="0">
                <a:solidFill>
                  <a:schemeClr val="accent6">
                    <a:lumMod val="50000"/>
                  </a:schemeClr>
                </a:solidFill>
                <a:latin typeface="Times New Roman" pitchFamily="18" charset="0"/>
                <a:ea typeface="Times New Roman" pitchFamily="18" charset="0"/>
                <a:cs typeface="Times New Roman" pitchFamily="18" charset="0"/>
              </a:rPr>
              <a:t>: Superficie de Bosque Nativo declarada: Categoría I (Rojo) 192.686 ha, </a:t>
            </a:r>
            <a:r>
              <a:rPr lang="es-AR" sz="2000" u="sng" dirty="0" smtClean="0">
                <a:solidFill>
                  <a:schemeClr val="accent6">
                    <a:lumMod val="50000"/>
                  </a:schemeClr>
                </a:solidFill>
                <a:latin typeface="Times New Roman" pitchFamily="18" charset="0"/>
                <a:ea typeface="Times New Roman" pitchFamily="18" charset="0"/>
                <a:cs typeface="Times New Roman" pitchFamily="18" charset="0"/>
              </a:rPr>
              <a:t>Categoría II (Amarillo) 347.672 ha</a:t>
            </a:r>
            <a:r>
              <a:rPr lang="es-AR" sz="2000" dirty="0" smtClean="0">
                <a:solidFill>
                  <a:schemeClr val="accent6">
                    <a:lumMod val="50000"/>
                  </a:schemeClr>
                </a:solidFill>
                <a:latin typeface="Times New Roman" pitchFamily="18" charset="0"/>
                <a:ea typeface="Times New Roman" pitchFamily="18" charset="0"/>
                <a:cs typeface="Times New Roman" pitchFamily="18" charset="0"/>
              </a:rPr>
              <a:t>, Categoría III (Verde) 3.559 ha. Total 543.917 ha</a:t>
            </a:r>
          </a:p>
          <a:p>
            <a:pPr marL="0" lvl="0" indent="0" defTabSz="914400" fontAlgn="base">
              <a:spcBef>
                <a:spcPct val="0"/>
              </a:spcBef>
              <a:spcAft>
                <a:spcPct val="0"/>
              </a:spcAft>
              <a:buClrTx/>
              <a:buSzTx/>
              <a:buNone/>
            </a:pPr>
            <a:endParaRPr lang="es-ES" dirty="0" smtClean="0">
              <a:solidFill>
                <a:schemeClr val="accent6">
                  <a:lumMod val="50000"/>
                </a:schemeClr>
              </a:solidFill>
              <a:latin typeface="Times New Roman" pitchFamily="18" charset="0"/>
              <a:ea typeface="Times New Roman" pitchFamily="18" charset="0"/>
              <a:cs typeface="Times New Roman" pitchFamily="18" charset="0"/>
            </a:endParaRPr>
          </a:p>
          <a:p>
            <a:pPr marL="0" lvl="0" indent="0" defTabSz="914400" eaLnBrk="0" fontAlgn="base" hangingPunct="0">
              <a:spcBef>
                <a:spcPct val="0"/>
              </a:spcBef>
              <a:spcAft>
                <a:spcPct val="0"/>
              </a:spcAft>
              <a:buClrTx/>
              <a:buSzTx/>
              <a:buNone/>
            </a:pPr>
            <a:r>
              <a:rPr lang="es-ES" sz="2000" b="1" dirty="0" smtClean="0">
                <a:solidFill>
                  <a:schemeClr val="accent6">
                    <a:lumMod val="50000"/>
                  </a:schemeClr>
                </a:solidFill>
                <a:latin typeface="Times New Roman" pitchFamily="18" charset="0"/>
                <a:ea typeface="Times New Roman" pitchFamily="18" charset="0"/>
                <a:cs typeface="Times New Roman" pitchFamily="18" charset="0"/>
              </a:rPr>
              <a:t>Río Negro</a:t>
            </a:r>
            <a:r>
              <a:rPr lang="es-ES" sz="2000" dirty="0" smtClean="0">
                <a:solidFill>
                  <a:schemeClr val="accent6">
                    <a:lumMod val="50000"/>
                  </a:schemeClr>
                </a:solidFill>
                <a:latin typeface="Times New Roman" pitchFamily="18" charset="0"/>
                <a:ea typeface="Times New Roman" pitchFamily="18" charset="0"/>
                <a:cs typeface="Times New Roman" pitchFamily="18" charset="0"/>
              </a:rPr>
              <a:t>: Superficie de Bosque Nativo declarada: Categorí­a I (Rojo) 181.900 ha, </a:t>
            </a:r>
            <a:r>
              <a:rPr lang="es-ES" sz="2000" u="sng" dirty="0" smtClean="0">
                <a:solidFill>
                  <a:schemeClr val="accent6">
                    <a:lumMod val="50000"/>
                  </a:schemeClr>
                </a:solidFill>
                <a:latin typeface="Times New Roman" pitchFamily="18" charset="0"/>
                <a:ea typeface="Times New Roman" pitchFamily="18" charset="0"/>
                <a:cs typeface="Times New Roman" pitchFamily="18" charset="0"/>
              </a:rPr>
              <a:t>Categoría II (Amarillo) 252.700 ha</a:t>
            </a:r>
            <a:r>
              <a:rPr lang="es-ES" sz="2000" dirty="0" smtClean="0">
                <a:solidFill>
                  <a:schemeClr val="accent6">
                    <a:lumMod val="50000"/>
                  </a:schemeClr>
                </a:solidFill>
                <a:latin typeface="Times New Roman" pitchFamily="18" charset="0"/>
                <a:ea typeface="Times New Roman" pitchFamily="18" charset="0"/>
                <a:cs typeface="Times New Roman" pitchFamily="18" charset="0"/>
              </a:rPr>
              <a:t>, Categorí­a III (Verde) 44.300 ha. Total 478.900 ha.</a:t>
            </a:r>
            <a:endParaRPr lang="es-ES" dirty="0" smtClean="0">
              <a:solidFill>
                <a:schemeClr val="accent6">
                  <a:lumMod val="50000"/>
                </a:schemeClr>
              </a:solidFill>
              <a:latin typeface="Times New Roman" pitchFamily="18" charset="0"/>
              <a:ea typeface="Times New Roman" pitchFamily="18" charset="0"/>
              <a:cs typeface="Times New Roman" pitchFamily="18" charset="0"/>
            </a:endParaRPr>
          </a:p>
          <a:p>
            <a:pPr marL="0" lvl="0" indent="0" defTabSz="914400" eaLnBrk="0" fontAlgn="base" hangingPunct="0">
              <a:spcBef>
                <a:spcPct val="0"/>
              </a:spcBef>
              <a:spcAft>
                <a:spcPct val="0"/>
              </a:spcAft>
              <a:buClrTx/>
              <a:buSzTx/>
              <a:buNone/>
            </a:pPr>
            <a:endParaRPr lang="es-ES" sz="2000" dirty="0" smtClean="0">
              <a:solidFill>
                <a:schemeClr val="accent6">
                  <a:lumMod val="50000"/>
                </a:schemeClr>
              </a:solidFill>
              <a:latin typeface="Times New Roman" pitchFamily="18" charset="0"/>
              <a:ea typeface="Times New Roman" pitchFamily="18" charset="0"/>
              <a:cs typeface="Times New Roman" pitchFamily="18" charset="0"/>
            </a:endParaRPr>
          </a:p>
          <a:p>
            <a:pPr marL="0" lvl="0" indent="0" defTabSz="914400" eaLnBrk="0" fontAlgn="base" hangingPunct="0">
              <a:spcBef>
                <a:spcPct val="0"/>
              </a:spcBef>
              <a:spcAft>
                <a:spcPct val="0"/>
              </a:spcAft>
              <a:buClrTx/>
              <a:buSzTx/>
              <a:buNone/>
            </a:pPr>
            <a:r>
              <a:rPr lang="es-ES" b="1" dirty="0" smtClean="0">
                <a:solidFill>
                  <a:schemeClr val="accent6">
                    <a:lumMod val="50000"/>
                  </a:schemeClr>
                </a:solidFill>
                <a:latin typeface="Times New Roman" pitchFamily="18" charset="0"/>
                <a:ea typeface="Times New Roman" pitchFamily="18" charset="0"/>
                <a:cs typeface="Times New Roman" pitchFamily="18" charset="0"/>
              </a:rPr>
              <a:t>Chubut: </a:t>
            </a:r>
            <a:r>
              <a:rPr lang="es-ES" dirty="0" smtClean="0">
                <a:solidFill>
                  <a:schemeClr val="accent6">
                    <a:lumMod val="50000"/>
                  </a:schemeClr>
                </a:solidFill>
                <a:latin typeface="Times New Roman" pitchFamily="18" charset="0"/>
                <a:ea typeface="Times New Roman" pitchFamily="18" charset="0"/>
                <a:cs typeface="Times New Roman" pitchFamily="18" charset="0"/>
              </a:rPr>
              <a:t>Superficie de Bosque Nativo declarada:</a:t>
            </a:r>
            <a:r>
              <a:rPr lang="es-ES" sz="2000" dirty="0" smtClean="0">
                <a:solidFill>
                  <a:schemeClr val="accent6">
                    <a:lumMod val="50000"/>
                  </a:schemeClr>
                </a:solidFill>
                <a:latin typeface="Times New Roman" pitchFamily="18" charset="0"/>
                <a:ea typeface="Times New Roman" pitchFamily="18" charset="0"/>
                <a:cs typeface="Times New Roman" pitchFamily="18" charset="0"/>
              </a:rPr>
              <a:t> Categoría I (Rojo) 419.351 ha. </a:t>
            </a:r>
            <a:r>
              <a:rPr lang="es-ES" sz="2000" u="sng" dirty="0" smtClean="0">
                <a:solidFill>
                  <a:schemeClr val="accent6">
                    <a:lumMod val="50000"/>
                  </a:schemeClr>
                </a:solidFill>
                <a:latin typeface="Times New Roman" pitchFamily="18" charset="0"/>
                <a:ea typeface="Times New Roman" pitchFamily="18" charset="0"/>
                <a:cs typeface="Times New Roman" pitchFamily="18" charset="0"/>
              </a:rPr>
              <a:t>Categorí­a II (Amarillo) 613.324 ha</a:t>
            </a:r>
            <a:r>
              <a:rPr lang="es-ES" sz="2000" dirty="0" smtClean="0">
                <a:solidFill>
                  <a:schemeClr val="accent6">
                    <a:lumMod val="50000"/>
                  </a:schemeClr>
                </a:solidFill>
                <a:latin typeface="Times New Roman" pitchFamily="18" charset="0"/>
                <a:ea typeface="Times New Roman" pitchFamily="18" charset="0"/>
                <a:cs typeface="Times New Roman" pitchFamily="18" charset="0"/>
              </a:rPr>
              <a:t>, Categorí­a III (Verde) 19.496 ha. Total 1.052.171 ha.</a:t>
            </a:r>
            <a:endParaRPr lang="es-ES" dirty="0" smtClean="0">
              <a:solidFill>
                <a:schemeClr val="accent6">
                  <a:lumMod val="50000"/>
                </a:schemeClr>
              </a:solidFill>
              <a:latin typeface="Times New Roman" pitchFamily="18" charset="0"/>
              <a:ea typeface="Times New Roman" pitchFamily="18" charset="0"/>
              <a:cs typeface="Times New Roman" pitchFamily="18" charset="0"/>
            </a:endParaRPr>
          </a:p>
          <a:p>
            <a:pPr marL="0" lvl="0" indent="0" defTabSz="914400" eaLnBrk="0" fontAlgn="base" hangingPunct="0">
              <a:spcBef>
                <a:spcPct val="0"/>
              </a:spcBef>
              <a:spcAft>
                <a:spcPct val="0"/>
              </a:spcAft>
              <a:buClrTx/>
              <a:buSzTx/>
              <a:buNone/>
            </a:pPr>
            <a:endParaRPr lang="es-ES" sz="2000" dirty="0" smtClean="0">
              <a:solidFill>
                <a:schemeClr val="accent6">
                  <a:lumMod val="50000"/>
                </a:schemeClr>
              </a:solidFill>
              <a:latin typeface="Times New Roman" pitchFamily="18" charset="0"/>
              <a:ea typeface="Times New Roman" pitchFamily="18" charset="0"/>
              <a:cs typeface="Times New Roman" pitchFamily="18" charset="0"/>
            </a:endParaRPr>
          </a:p>
          <a:p>
            <a:pPr marL="0" lvl="0" indent="0" defTabSz="914400" eaLnBrk="0" fontAlgn="base" hangingPunct="0">
              <a:spcBef>
                <a:spcPct val="0"/>
              </a:spcBef>
              <a:spcAft>
                <a:spcPct val="0"/>
              </a:spcAft>
              <a:buClrTx/>
              <a:buSzTx/>
              <a:buNone/>
            </a:pPr>
            <a:r>
              <a:rPr lang="es-ES" sz="2000" b="1" dirty="0" smtClean="0">
                <a:solidFill>
                  <a:schemeClr val="accent6">
                    <a:lumMod val="50000"/>
                  </a:schemeClr>
                </a:solidFill>
                <a:latin typeface="Times New Roman" pitchFamily="18" charset="0"/>
                <a:ea typeface="Times New Roman" pitchFamily="18" charset="0"/>
                <a:cs typeface="Times New Roman" pitchFamily="18" charset="0"/>
              </a:rPr>
              <a:t>Santa Cruz</a:t>
            </a:r>
            <a:r>
              <a:rPr lang="es-ES" sz="2000" dirty="0" smtClean="0">
                <a:solidFill>
                  <a:schemeClr val="accent6">
                    <a:lumMod val="50000"/>
                  </a:schemeClr>
                </a:solidFill>
                <a:latin typeface="Times New Roman" pitchFamily="18" charset="0"/>
                <a:ea typeface="Times New Roman" pitchFamily="18" charset="0"/>
                <a:cs typeface="Times New Roman" pitchFamily="18" charset="0"/>
              </a:rPr>
              <a:t>: </a:t>
            </a:r>
            <a:r>
              <a:rPr lang="es-ES" dirty="0" smtClean="0">
                <a:solidFill>
                  <a:schemeClr val="accent6">
                    <a:lumMod val="50000"/>
                  </a:schemeClr>
                </a:solidFill>
                <a:latin typeface="Times New Roman" pitchFamily="18" charset="0"/>
                <a:ea typeface="Times New Roman" pitchFamily="18" charset="0"/>
                <a:cs typeface="Times New Roman" pitchFamily="18" charset="0"/>
              </a:rPr>
              <a:t>Superficie de Bosque Nativo declarada: Categoría I (Rojo) 180.569 ha</a:t>
            </a:r>
          </a:p>
          <a:p>
            <a:pPr marL="0" lvl="0" indent="0" defTabSz="914400" eaLnBrk="0" fontAlgn="base" hangingPunct="0">
              <a:spcBef>
                <a:spcPct val="0"/>
              </a:spcBef>
              <a:spcAft>
                <a:spcPct val="0"/>
              </a:spcAft>
              <a:buClrTx/>
              <a:buSzTx/>
              <a:buNone/>
            </a:pPr>
            <a:r>
              <a:rPr lang="es-ES" u="sng" dirty="0" smtClean="0">
                <a:solidFill>
                  <a:schemeClr val="accent6">
                    <a:lumMod val="50000"/>
                  </a:schemeClr>
                </a:solidFill>
                <a:latin typeface="Times New Roman" pitchFamily="18" charset="0"/>
                <a:ea typeface="Times New Roman" pitchFamily="18" charset="0"/>
                <a:cs typeface="Times New Roman" pitchFamily="18" charset="0"/>
              </a:rPr>
              <a:t>Categoría II (Amarillo) 343.249 ha</a:t>
            </a:r>
            <a:r>
              <a:rPr lang="es-ES" dirty="0" smtClean="0">
                <a:solidFill>
                  <a:schemeClr val="accent6">
                    <a:lumMod val="50000"/>
                  </a:schemeClr>
                </a:solidFill>
                <a:latin typeface="Times New Roman" pitchFamily="18" charset="0"/>
                <a:ea typeface="Times New Roman" pitchFamily="18" charset="0"/>
                <a:cs typeface="Times New Roman" pitchFamily="18" charset="0"/>
              </a:rPr>
              <a:t>, Categoría III (Verde) 0 ha, Total 523.818 ha</a:t>
            </a:r>
          </a:p>
          <a:p>
            <a:pPr marL="0" lvl="0" indent="0" defTabSz="914400" eaLnBrk="0" fontAlgn="base" hangingPunct="0">
              <a:spcBef>
                <a:spcPct val="0"/>
              </a:spcBef>
              <a:spcAft>
                <a:spcPct val="0"/>
              </a:spcAft>
              <a:buClrTx/>
              <a:buSzTx/>
              <a:buNone/>
            </a:pPr>
            <a:endParaRPr lang="es-ES" sz="1200" dirty="0" smtClean="0">
              <a:solidFill>
                <a:schemeClr val="accent6">
                  <a:lumMod val="50000"/>
                </a:schemeClr>
              </a:solidFill>
              <a:latin typeface="Times New Roman" pitchFamily="18" charset="0"/>
              <a:cs typeface="Times New Roman" pitchFamily="18" charset="0"/>
            </a:endParaRPr>
          </a:p>
          <a:p>
            <a:pPr marL="0" indent="0" defTabSz="914400" eaLnBrk="0" fontAlgn="base" hangingPunct="0">
              <a:spcBef>
                <a:spcPct val="0"/>
              </a:spcBef>
              <a:spcAft>
                <a:spcPct val="0"/>
              </a:spcAft>
              <a:buClrTx/>
              <a:buSzTx/>
              <a:buNone/>
            </a:pPr>
            <a:r>
              <a:rPr lang="es-AR" sz="2000" b="1" dirty="0" smtClean="0">
                <a:solidFill>
                  <a:schemeClr val="accent6">
                    <a:lumMod val="50000"/>
                  </a:schemeClr>
                </a:solidFill>
                <a:latin typeface="Times New Roman" pitchFamily="18" charset="0"/>
                <a:ea typeface="Times New Roman" pitchFamily="18" charset="0"/>
                <a:cs typeface="Times New Roman" pitchFamily="18" charset="0"/>
              </a:rPr>
              <a:t>Tierra del fuego</a:t>
            </a:r>
            <a:r>
              <a:rPr lang="es-AR" sz="2000" dirty="0" smtClean="0">
                <a:solidFill>
                  <a:schemeClr val="accent6">
                    <a:lumMod val="50000"/>
                  </a:schemeClr>
                </a:solidFill>
                <a:latin typeface="Times New Roman" pitchFamily="18" charset="0"/>
                <a:ea typeface="Times New Roman" pitchFamily="18" charset="0"/>
                <a:cs typeface="Times New Roman" pitchFamily="18" charset="0"/>
              </a:rPr>
              <a:t>: Superficie de Bosque Nativo declarada: Categoría I (Rojo) 311.707 ha, </a:t>
            </a:r>
            <a:r>
              <a:rPr lang="es-AR" sz="2000" u="sng" dirty="0" smtClean="0">
                <a:solidFill>
                  <a:schemeClr val="accent6">
                    <a:lumMod val="50000"/>
                  </a:schemeClr>
                </a:solidFill>
                <a:latin typeface="Times New Roman" pitchFamily="18" charset="0"/>
                <a:ea typeface="Times New Roman" pitchFamily="18" charset="0"/>
                <a:cs typeface="Times New Roman" pitchFamily="18" charset="0"/>
              </a:rPr>
              <a:t>Categoría II (Amarillo) 401.918 ha</a:t>
            </a:r>
            <a:r>
              <a:rPr lang="es-AR" sz="2000" dirty="0" smtClean="0">
                <a:solidFill>
                  <a:schemeClr val="accent6">
                    <a:lumMod val="50000"/>
                  </a:schemeClr>
                </a:solidFill>
                <a:latin typeface="Times New Roman" pitchFamily="18" charset="0"/>
                <a:ea typeface="Times New Roman" pitchFamily="18" charset="0"/>
                <a:cs typeface="Times New Roman" pitchFamily="18" charset="0"/>
              </a:rPr>
              <a:t>, Categoría III (Verde) 20.282 ha, Total 733.901 ha</a:t>
            </a:r>
          </a:p>
          <a:p>
            <a:endParaRPr lang="es-AR" dirty="0" smtClean="0">
              <a:solidFill>
                <a:srgbClr val="666A76"/>
              </a:solidFill>
              <a:latin typeface="RobotoCondensed-Regular"/>
            </a:endParaRPr>
          </a:p>
          <a:p>
            <a:endParaRPr lang="es-A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339752"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p:nvPr>
        </p:nvPicPr>
        <p:blipFill>
          <a:blip r:embed="rId2" cstate="print"/>
          <a:srcRect/>
          <a:stretch>
            <a:fillRect/>
          </a:stretch>
        </p:blipFill>
        <p:spPr bwMode="auto">
          <a:xfrm>
            <a:off x="1403648" y="116632"/>
            <a:ext cx="6408712" cy="5638265"/>
          </a:xfrm>
          <a:prstGeom prst="rect">
            <a:avLst/>
          </a:prstGeom>
          <a:noFill/>
          <a:ln w="9525">
            <a:noFill/>
            <a:miter lim="800000"/>
            <a:headEnd/>
            <a:tailEnd/>
          </a:ln>
          <a:effectLst/>
        </p:spPr>
      </p:pic>
      <p:sp>
        <p:nvSpPr>
          <p:cNvPr id="6" name="5 Rectángulo"/>
          <p:cNvSpPr/>
          <p:nvPr/>
        </p:nvSpPr>
        <p:spPr>
          <a:xfrm>
            <a:off x="3059832" y="5733256"/>
            <a:ext cx="3834704" cy="307777"/>
          </a:xfrm>
          <a:prstGeom prst="rect">
            <a:avLst/>
          </a:prstGeom>
        </p:spPr>
        <p:txBody>
          <a:bodyPr wrap="none">
            <a:spAutoFit/>
          </a:bodyPr>
          <a:lstStyle/>
          <a:p>
            <a:r>
              <a:rPr lang="es-AR" sz="1400" dirty="0">
                <a:solidFill>
                  <a:schemeClr val="accent6">
                    <a:lumMod val="50000"/>
                  </a:schemeClr>
                </a:solidFill>
                <a:latin typeface="Times New Roman" pitchFamily="18" charset="0"/>
                <a:cs typeface="Times New Roman" pitchFamily="18" charset="0"/>
              </a:rPr>
              <a:t>Martínez </a:t>
            </a:r>
            <a:r>
              <a:rPr lang="es-AR" sz="1400" dirty="0" err="1">
                <a:solidFill>
                  <a:schemeClr val="accent6">
                    <a:lumMod val="50000"/>
                  </a:schemeClr>
                </a:solidFill>
                <a:latin typeface="Times New Roman" pitchFamily="18" charset="0"/>
                <a:cs typeface="Times New Roman" pitchFamily="18" charset="0"/>
              </a:rPr>
              <a:t>Pastur</a:t>
            </a:r>
            <a:r>
              <a:rPr lang="es-AR" sz="1400" dirty="0">
                <a:solidFill>
                  <a:schemeClr val="accent6">
                    <a:lumMod val="50000"/>
                  </a:schemeClr>
                </a:solidFill>
                <a:latin typeface="Times New Roman" pitchFamily="18" charset="0"/>
                <a:cs typeface="Times New Roman" pitchFamily="18" charset="0"/>
              </a:rPr>
              <a:t> et al. 2004 BOSQUE 25(1): 29-42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994849" cy="1320800"/>
          </a:xfrm>
        </p:spPr>
        <p:txBody>
          <a:bodyPr/>
          <a:lstStyle/>
          <a:p>
            <a:r>
              <a:rPr lang="es-AR" dirty="0" smtClean="0">
                <a:solidFill>
                  <a:schemeClr val="accent6">
                    <a:lumMod val="50000"/>
                  </a:schemeClr>
                </a:solidFill>
                <a:latin typeface="Times New Roman" pitchFamily="18" charset="0"/>
                <a:cs typeface="Times New Roman" pitchFamily="18" charset="0"/>
              </a:rPr>
              <a:t>Algunas  propuestas de tratamientos intermedios</a:t>
            </a:r>
            <a:endParaRPr lang="es-ES" dirty="0"/>
          </a:p>
        </p:txBody>
      </p:sp>
      <p:sp>
        <p:nvSpPr>
          <p:cNvPr id="3" name="2 Marcador de contenido"/>
          <p:cNvSpPr>
            <a:spLocks noGrp="1"/>
          </p:cNvSpPr>
          <p:nvPr>
            <p:ph idx="1"/>
          </p:nvPr>
        </p:nvSpPr>
        <p:spPr>
          <a:xfrm>
            <a:off x="609598" y="2160590"/>
            <a:ext cx="7922841" cy="3880773"/>
          </a:xfrm>
        </p:spPr>
        <p:txBody>
          <a:bodyPr>
            <a:normAutofit fontScale="92500" lnSpcReduction="20000"/>
          </a:bodyPr>
          <a:lstStyle/>
          <a:p>
            <a:pPr algn="just"/>
            <a:r>
              <a:rPr lang="es-AR" dirty="0" smtClean="0">
                <a:solidFill>
                  <a:schemeClr val="accent6">
                    <a:lumMod val="50000"/>
                  </a:schemeClr>
                </a:solidFill>
                <a:latin typeface="Times New Roman" pitchFamily="18" charset="0"/>
                <a:cs typeface="Times New Roman" pitchFamily="18" charset="0"/>
              </a:rPr>
              <a:t>1. Raleo sistemático temprano sobre la regeneración establecida luego de la implementación de las cortas finales (menor a 2 metros de altura y mayor a 30 mil </a:t>
            </a:r>
            <a:r>
              <a:rPr lang="es-AR" dirty="0" err="1" smtClean="0">
                <a:solidFill>
                  <a:schemeClr val="accent6">
                    <a:lumMod val="50000"/>
                  </a:schemeClr>
                </a:solidFill>
                <a:latin typeface="Times New Roman" pitchFamily="18" charset="0"/>
                <a:cs typeface="Times New Roman" pitchFamily="18" charset="0"/>
              </a:rPr>
              <a:t>pl</a:t>
            </a:r>
            <a:r>
              <a:rPr lang="es-AR" dirty="0" smtClean="0">
                <a:solidFill>
                  <a:schemeClr val="accent6">
                    <a:lumMod val="50000"/>
                  </a:schemeClr>
                </a:solidFill>
                <a:latin typeface="Times New Roman" pitchFamily="18" charset="0"/>
                <a:cs typeface="Times New Roman" pitchFamily="18" charset="0"/>
              </a:rPr>
              <a:t>/ha) mediante fajas alternas de 2 m de ancho y/o dameros (remoción de 50 a 75% del área).</a:t>
            </a:r>
          </a:p>
          <a:p>
            <a:pPr>
              <a:buNone/>
            </a:pPr>
            <a:endParaRPr lang="es-AR" dirty="0" smtClean="0">
              <a:solidFill>
                <a:schemeClr val="accent6">
                  <a:lumMod val="50000"/>
                </a:schemeClr>
              </a:solidFill>
              <a:latin typeface="Times New Roman" pitchFamily="18" charset="0"/>
              <a:cs typeface="Times New Roman" pitchFamily="18" charset="0"/>
            </a:endParaRPr>
          </a:p>
          <a:p>
            <a:r>
              <a:rPr lang="es-AR" dirty="0" smtClean="0">
                <a:solidFill>
                  <a:schemeClr val="accent6">
                    <a:lumMod val="50000"/>
                  </a:schemeClr>
                </a:solidFill>
                <a:latin typeface="Times New Roman" pitchFamily="18" charset="0"/>
                <a:cs typeface="Times New Roman" pitchFamily="18" charset="0"/>
              </a:rPr>
              <a:t>2. Liberación de individuos futuros mediante cortas de liberación sucesivas hasta alcanzar 1/3 de la altura total potencial del sitio.  </a:t>
            </a:r>
          </a:p>
          <a:p>
            <a:pPr>
              <a:buNone/>
            </a:pPr>
            <a:endParaRPr lang="es-AR" dirty="0" smtClean="0">
              <a:solidFill>
                <a:schemeClr val="accent6">
                  <a:lumMod val="50000"/>
                </a:schemeClr>
              </a:solidFill>
              <a:latin typeface="Times New Roman" pitchFamily="18" charset="0"/>
              <a:cs typeface="Times New Roman" pitchFamily="18" charset="0"/>
            </a:endParaRPr>
          </a:p>
          <a:p>
            <a:r>
              <a:rPr lang="es-AR" dirty="0" smtClean="0">
                <a:solidFill>
                  <a:schemeClr val="accent6">
                    <a:lumMod val="50000"/>
                  </a:schemeClr>
                </a:solidFill>
                <a:latin typeface="Times New Roman" pitchFamily="18" charset="0"/>
                <a:cs typeface="Times New Roman" pitchFamily="18" charset="0"/>
              </a:rPr>
              <a:t>3. </a:t>
            </a:r>
            <a:r>
              <a:rPr lang="es-AR" dirty="0" err="1" smtClean="0">
                <a:solidFill>
                  <a:schemeClr val="accent6">
                    <a:lumMod val="50000"/>
                  </a:schemeClr>
                </a:solidFill>
                <a:latin typeface="Times New Roman" pitchFamily="18" charset="0"/>
                <a:cs typeface="Times New Roman" pitchFamily="18" charset="0"/>
              </a:rPr>
              <a:t>Raleos</a:t>
            </a:r>
            <a:r>
              <a:rPr lang="es-AR" dirty="0" smtClean="0">
                <a:solidFill>
                  <a:schemeClr val="accent6">
                    <a:lumMod val="50000"/>
                  </a:schemeClr>
                </a:solidFill>
                <a:latin typeface="Times New Roman" pitchFamily="18" charset="0"/>
                <a:cs typeface="Times New Roman" pitchFamily="18" charset="0"/>
              </a:rPr>
              <a:t> fuertes hasta llegar a los niveles establecidos por los modelos de densidad y manejo.</a:t>
            </a:r>
          </a:p>
          <a:p>
            <a:pPr>
              <a:buNone/>
            </a:pPr>
            <a:endParaRPr lang="es-AR" dirty="0" smtClean="0">
              <a:solidFill>
                <a:schemeClr val="accent6">
                  <a:lumMod val="50000"/>
                </a:schemeClr>
              </a:solidFill>
              <a:latin typeface="Times New Roman" pitchFamily="18" charset="0"/>
              <a:cs typeface="Times New Roman" pitchFamily="18" charset="0"/>
            </a:endParaRPr>
          </a:p>
          <a:p>
            <a:r>
              <a:rPr lang="es-AR" dirty="0" smtClean="0">
                <a:solidFill>
                  <a:schemeClr val="accent6">
                    <a:lumMod val="50000"/>
                  </a:schemeClr>
                </a:solidFill>
                <a:latin typeface="Times New Roman" pitchFamily="18" charset="0"/>
                <a:cs typeface="Times New Roman" pitchFamily="18" charset="0"/>
              </a:rPr>
              <a:t>4. Podas sucesivas en todas las etapas hasta alcanzar un fuste libre de 6-7 metros de altura y sin afectar las de 1/3 de la copa viva.</a:t>
            </a:r>
          </a:p>
          <a:p>
            <a:endParaRPr lang="es-ES" dirty="0"/>
          </a:p>
        </p:txBody>
      </p:sp>
      <p:sp>
        <p:nvSpPr>
          <p:cNvPr id="4" name="3 Marcador de pie de página"/>
          <p:cNvSpPr>
            <a:spLocks noGrp="1"/>
          </p:cNvSpPr>
          <p:nvPr>
            <p:ph type="ftr" sz="quarter" idx="11"/>
          </p:nvPr>
        </p:nvSpPr>
        <p:spPr>
          <a:xfrm>
            <a:off x="2987824" y="6237312"/>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699792" y="6093296"/>
            <a:ext cx="4622973" cy="365125"/>
          </a:xfrm>
        </p:spPr>
        <p:txBody>
          <a:bodyPr/>
          <a:lstStyle/>
          <a:p>
            <a:pPr>
              <a:defRPr/>
            </a:pPr>
            <a:r>
              <a:rPr lang="es-ES" sz="1000" b="1" dirty="0" smtClean="0"/>
              <a:t>Facultad de Ciencias Agrarias y Forestales-UNLP- Curso de Silvicultura</a:t>
            </a:r>
            <a:endParaRPr lang="es-ES" sz="1000" b="1" dirty="0"/>
          </a:p>
        </p:txBody>
      </p:sp>
      <p:pic>
        <p:nvPicPr>
          <p:cNvPr id="6" name="Picture 3"/>
          <p:cNvPicPr>
            <a:picLocks noChangeAspect="1" noChangeArrowheads="1"/>
          </p:cNvPicPr>
          <p:nvPr/>
        </p:nvPicPr>
        <p:blipFill>
          <a:blip r:embed="rId2" cstate="print"/>
          <a:srcRect/>
          <a:stretch>
            <a:fillRect/>
          </a:stretch>
        </p:blipFill>
        <p:spPr>
          <a:xfrm>
            <a:off x="179512" y="188640"/>
            <a:ext cx="6840761" cy="506643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3059832" y="6021288"/>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a:xfrm>
            <a:off x="611560" y="178476"/>
            <a:ext cx="7488832" cy="5626788"/>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843808"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827584" y="620688"/>
            <a:ext cx="7294961" cy="4871189"/>
          </a:xfrm>
          <a:prstGeom prst="rect">
            <a:avLst/>
          </a:prstGeom>
          <a:noFill/>
          <a:ln w="9525">
            <a:noFill/>
            <a:miter lim="800000"/>
            <a:headEnd/>
            <a:tailEnd/>
          </a:ln>
        </p:spPr>
      </p:pic>
      <p:sp>
        <p:nvSpPr>
          <p:cNvPr id="6" name="5 Rectángulo"/>
          <p:cNvSpPr/>
          <p:nvPr/>
        </p:nvSpPr>
        <p:spPr>
          <a:xfrm>
            <a:off x="1331640" y="5589240"/>
            <a:ext cx="7488832" cy="307777"/>
          </a:xfrm>
          <a:prstGeom prst="rect">
            <a:avLst/>
          </a:prstGeom>
        </p:spPr>
        <p:txBody>
          <a:bodyPr wrap="square">
            <a:spAutoFit/>
          </a:bodyPr>
          <a:lstStyle/>
          <a:p>
            <a:pPr marL="342900" lvl="0" indent="-342900" defTabSz="914400" eaLnBrk="0" fontAlgn="base" hangingPunct="0">
              <a:spcBef>
                <a:spcPct val="20000"/>
              </a:spcBef>
              <a:spcAft>
                <a:spcPct val="0"/>
              </a:spcAft>
              <a:buClr>
                <a:schemeClr val="hlink"/>
              </a:buClr>
              <a:buSzPct val="65000"/>
              <a:defRPr/>
            </a:pPr>
            <a:r>
              <a:rPr lang="es-ES" sz="1400" kern="0" dirty="0" smtClean="0">
                <a:solidFill>
                  <a:schemeClr val="accent6">
                    <a:lumMod val="50000"/>
                  </a:schemeClr>
                </a:solidFill>
                <a:latin typeface="Times New Roman" pitchFamily="18" charset="0"/>
                <a:cs typeface="Times New Roman" pitchFamily="18" charset="0"/>
              </a:rPr>
              <a:t>Peri et al; 2019. Estado y usos de los bosques de </a:t>
            </a:r>
            <a:r>
              <a:rPr lang="es-ES" sz="1400" kern="0" dirty="0" err="1" smtClean="0">
                <a:solidFill>
                  <a:schemeClr val="accent6">
                    <a:lumMod val="50000"/>
                  </a:schemeClr>
                </a:solidFill>
                <a:latin typeface="Times New Roman" pitchFamily="18" charset="0"/>
                <a:cs typeface="Times New Roman" pitchFamily="18" charset="0"/>
              </a:rPr>
              <a:t>lenga</a:t>
            </a:r>
            <a:r>
              <a:rPr lang="es-ES" sz="1400" kern="0" dirty="0" smtClean="0">
                <a:solidFill>
                  <a:schemeClr val="accent6">
                    <a:lumMod val="50000"/>
                  </a:schemeClr>
                </a:solidFill>
                <a:latin typeface="Times New Roman" pitchFamily="18" charset="0"/>
                <a:cs typeface="Times New Roman" pitchFamily="18" charset="0"/>
              </a:rPr>
              <a:t>, </a:t>
            </a:r>
            <a:r>
              <a:rPr lang="es-ES" sz="1400" kern="0" dirty="0" err="1" smtClean="0">
                <a:solidFill>
                  <a:schemeClr val="accent6">
                    <a:lumMod val="50000"/>
                  </a:schemeClr>
                </a:solidFill>
                <a:latin typeface="Times New Roman" pitchFamily="18" charset="0"/>
                <a:cs typeface="Times New Roman" pitchFamily="18" charset="0"/>
              </a:rPr>
              <a:t>siempreverdes</a:t>
            </a:r>
            <a:r>
              <a:rPr lang="es-ES" sz="1400" kern="0" dirty="0" smtClean="0">
                <a:solidFill>
                  <a:schemeClr val="accent6">
                    <a:lumMod val="50000"/>
                  </a:schemeClr>
                </a:solidFill>
                <a:latin typeface="Times New Roman" pitchFamily="18" charset="0"/>
                <a:cs typeface="Times New Roman" pitchFamily="18" charset="0"/>
              </a:rPr>
              <a:t> y mixtos en Santa Cruz. INTA</a:t>
            </a:r>
            <a:endParaRPr lang="es-ES" sz="1400" kern="0"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267744" y="6237312"/>
            <a:ext cx="4622973" cy="432048"/>
          </a:xfrm>
        </p:spPr>
        <p:txBody>
          <a:bodyPr/>
          <a:lstStyle/>
          <a:p>
            <a:pPr>
              <a:defRPr/>
            </a:pPr>
            <a:r>
              <a:rPr lang="es-ES" sz="1000" b="1" dirty="0" smtClean="0">
                <a:solidFill>
                  <a:schemeClr val="accent6">
                    <a:lumMod val="50000"/>
                  </a:schemeClr>
                </a:solidFill>
              </a:rPr>
              <a:t>Facultad de Ciencias Agrarias y Forestales-UNLP- Curso de Silvicultura</a:t>
            </a:r>
          </a:p>
          <a:p>
            <a:pPr>
              <a:defRPr/>
            </a:pPr>
            <a:endParaRPr lang="es-ES" b="1" dirty="0">
              <a:solidFill>
                <a:schemeClr val="bg2"/>
              </a:solidFill>
            </a:endParaRPr>
          </a:p>
        </p:txBody>
      </p:sp>
      <p:pic>
        <p:nvPicPr>
          <p:cNvPr id="5" name="Picture 4"/>
          <p:cNvPicPr>
            <a:picLocks noChangeAspect="1" noChangeArrowheads="1"/>
          </p:cNvPicPr>
          <p:nvPr/>
        </p:nvPicPr>
        <p:blipFill>
          <a:blip r:embed="rId2" cstate="print"/>
          <a:srcRect/>
          <a:stretch>
            <a:fillRect/>
          </a:stretch>
        </p:blipFill>
        <p:spPr>
          <a:xfrm>
            <a:off x="899592" y="476672"/>
            <a:ext cx="7272808" cy="5491633"/>
          </a:xfrm>
          <a:prstGeom prst="rect">
            <a:avLst/>
          </a:prstGeom>
          <a:noFill/>
        </p:spPr>
      </p:pic>
      <p:sp>
        <p:nvSpPr>
          <p:cNvPr id="9" name="Text Box 6"/>
          <p:cNvSpPr txBox="1">
            <a:spLocks noChangeArrowheads="1"/>
          </p:cNvSpPr>
          <p:nvPr/>
        </p:nvSpPr>
        <p:spPr bwMode="auto">
          <a:xfrm>
            <a:off x="3779912" y="1196752"/>
            <a:ext cx="3600450" cy="457200"/>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dirty="0">
                <a:solidFill>
                  <a:srgbClr val="FFFF00"/>
                </a:solidFill>
              </a:rPr>
              <a:t>Fase de envejecimiento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6347713" cy="648072"/>
          </a:xfrm>
        </p:spPr>
        <p:txBody>
          <a:bodyPr>
            <a:normAutofit/>
          </a:bodyPr>
          <a:lstStyle/>
          <a:p>
            <a:r>
              <a:rPr lang="es-AR" sz="1600" dirty="0" smtClean="0"/>
              <a:t>Bosques mixtos de </a:t>
            </a:r>
            <a:r>
              <a:rPr lang="es-AR" sz="1600" dirty="0" err="1" smtClean="0"/>
              <a:t>lenga</a:t>
            </a:r>
            <a:r>
              <a:rPr lang="es-AR" sz="1600" dirty="0" smtClean="0"/>
              <a:t>, guindo y canelo en las cercanías de Lago Argentino (Santa Cruz)</a:t>
            </a:r>
            <a:endParaRPr lang="es-ES" sz="1600" dirty="0"/>
          </a:p>
        </p:txBody>
      </p:sp>
      <p:sp>
        <p:nvSpPr>
          <p:cNvPr id="4" name="3 Marcador de pie de página"/>
          <p:cNvSpPr>
            <a:spLocks noGrp="1"/>
          </p:cNvSpPr>
          <p:nvPr>
            <p:ph type="ftr" sz="quarter" idx="11"/>
          </p:nvPr>
        </p:nvSpPr>
        <p:spPr>
          <a:xfrm>
            <a:off x="2699792" y="6309320"/>
            <a:ext cx="4622973" cy="365125"/>
          </a:xfrm>
        </p:spPr>
        <p:txBody>
          <a:bodyPr/>
          <a:lstStyle/>
          <a:p>
            <a:pPr>
              <a:defRPr/>
            </a:pPr>
            <a:r>
              <a:rPr lang="es-ES" dirty="0" smtClean="0"/>
              <a:t>Facultad de Ciencias Agrarias y Forestales-UNLP- Curso de Silvicultura</a:t>
            </a:r>
            <a:endParaRPr lang="es-ES" dirty="0"/>
          </a:p>
        </p:txBody>
      </p:sp>
      <p:pic>
        <p:nvPicPr>
          <p:cNvPr id="28674" name="Picture 2" descr="C:\Users\acer\Desktop\ScreenHunter_41 Nov. 17 15.08.jpg"/>
          <p:cNvPicPr>
            <a:picLocks noGrp="1" noChangeAspect="1" noChangeArrowheads="1"/>
          </p:cNvPicPr>
          <p:nvPr>
            <p:ph idx="1"/>
          </p:nvPr>
        </p:nvPicPr>
        <p:blipFill>
          <a:blip r:embed="rId2" cstate="print"/>
          <a:srcRect/>
          <a:stretch>
            <a:fillRect/>
          </a:stretch>
        </p:blipFill>
        <p:spPr bwMode="auto">
          <a:xfrm>
            <a:off x="971600" y="980728"/>
            <a:ext cx="7056784" cy="4978497"/>
          </a:xfrm>
          <a:prstGeom prst="rect">
            <a:avLst/>
          </a:prstGeom>
          <a:noFill/>
        </p:spPr>
      </p:pic>
      <p:sp>
        <p:nvSpPr>
          <p:cNvPr id="7" name="6 Rectángulo"/>
          <p:cNvSpPr/>
          <p:nvPr/>
        </p:nvSpPr>
        <p:spPr>
          <a:xfrm>
            <a:off x="1619672" y="5949280"/>
            <a:ext cx="6048672" cy="461665"/>
          </a:xfrm>
          <a:prstGeom prst="rect">
            <a:avLst/>
          </a:prstGeom>
        </p:spPr>
        <p:txBody>
          <a:bodyPr wrap="square">
            <a:spAutoFit/>
          </a:bodyPr>
          <a:lstStyle/>
          <a:p>
            <a:pPr marL="342900" lvl="0" indent="-342900" defTabSz="914400" eaLnBrk="0" fontAlgn="base" hangingPunct="0">
              <a:spcBef>
                <a:spcPct val="20000"/>
              </a:spcBef>
              <a:spcAft>
                <a:spcPct val="0"/>
              </a:spcAft>
              <a:buClr>
                <a:schemeClr val="hlink"/>
              </a:buClr>
              <a:buSzPct val="65000"/>
              <a:defRPr/>
            </a:pPr>
            <a:r>
              <a:rPr lang="es-ES" sz="1200" kern="0" dirty="0" smtClean="0">
                <a:solidFill>
                  <a:schemeClr val="accent6">
                    <a:lumMod val="50000"/>
                  </a:schemeClr>
                </a:solidFill>
                <a:latin typeface="Times New Roman" pitchFamily="18" charset="0"/>
                <a:cs typeface="Times New Roman" pitchFamily="18" charset="0"/>
              </a:rPr>
              <a:t>Peri et al; 2019. Estado y usos de los bosques de </a:t>
            </a:r>
            <a:r>
              <a:rPr lang="es-ES" sz="1200" kern="0" dirty="0" err="1" smtClean="0">
                <a:solidFill>
                  <a:schemeClr val="accent6">
                    <a:lumMod val="50000"/>
                  </a:schemeClr>
                </a:solidFill>
                <a:latin typeface="Times New Roman" pitchFamily="18" charset="0"/>
                <a:cs typeface="Times New Roman" pitchFamily="18" charset="0"/>
              </a:rPr>
              <a:t>lenga</a:t>
            </a:r>
            <a:r>
              <a:rPr lang="es-ES" sz="1200" kern="0" dirty="0" smtClean="0">
                <a:solidFill>
                  <a:schemeClr val="accent6">
                    <a:lumMod val="50000"/>
                  </a:schemeClr>
                </a:solidFill>
                <a:latin typeface="Times New Roman" pitchFamily="18" charset="0"/>
                <a:cs typeface="Times New Roman" pitchFamily="18" charset="0"/>
              </a:rPr>
              <a:t>, </a:t>
            </a:r>
            <a:r>
              <a:rPr lang="es-ES" sz="1200" kern="0" dirty="0" err="1" smtClean="0">
                <a:solidFill>
                  <a:schemeClr val="accent6">
                    <a:lumMod val="50000"/>
                  </a:schemeClr>
                </a:solidFill>
                <a:latin typeface="Times New Roman" pitchFamily="18" charset="0"/>
                <a:cs typeface="Times New Roman" pitchFamily="18" charset="0"/>
              </a:rPr>
              <a:t>siempreverdes</a:t>
            </a:r>
            <a:r>
              <a:rPr lang="es-ES" sz="1200" kern="0" dirty="0" smtClean="0">
                <a:solidFill>
                  <a:schemeClr val="accent6">
                    <a:lumMod val="50000"/>
                  </a:schemeClr>
                </a:solidFill>
                <a:latin typeface="Times New Roman" pitchFamily="18" charset="0"/>
                <a:cs typeface="Times New Roman" pitchFamily="18" charset="0"/>
              </a:rPr>
              <a:t> y mixtos en Santa Cruz. INTA</a:t>
            </a:r>
            <a:endParaRPr lang="es-ES" sz="1200" kern="0"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947192"/>
          </a:xfrm>
        </p:spPr>
        <p:txBody>
          <a:bodyPr>
            <a:normAutofit/>
          </a:bodyPr>
          <a:lstStyle/>
          <a:p>
            <a:r>
              <a:rPr lang="es-ES" dirty="0" smtClean="0">
                <a:solidFill>
                  <a:schemeClr val="accent6">
                    <a:lumMod val="50000"/>
                  </a:schemeClr>
                </a:solidFill>
                <a:latin typeface="Times New Roman" pitchFamily="18" charset="0"/>
                <a:cs typeface="Times New Roman" pitchFamily="18" charset="0"/>
              </a:rPr>
              <a:t>Otras</a:t>
            </a:r>
            <a:r>
              <a:rPr lang="es-ES" sz="5400" dirty="0" smtClean="0">
                <a:solidFill>
                  <a:schemeClr val="accent6">
                    <a:lumMod val="50000"/>
                  </a:schemeClr>
                </a:solidFill>
                <a:latin typeface="Times New Roman" pitchFamily="18" charset="0"/>
                <a:cs typeface="Times New Roman" pitchFamily="18" charset="0"/>
              </a:rPr>
              <a:t> </a:t>
            </a:r>
            <a:r>
              <a:rPr lang="es-ES" dirty="0" smtClean="0">
                <a:solidFill>
                  <a:schemeClr val="accent6">
                    <a:lumMod val="50000"/>
                  </a:schemeClr>
                </a:solidFill>
                <a:latin typeface="Times New Roman" pitchFamily="18" charset="0"/>
                <a:cs typeface="Times New Roman" pitchFamily="18" charset="0"/>
              </a:rPr>
              <a:t>propuestas</a:t>
            </a:r>
            <a:endParaRPr lang="es-ES" dirty="0"/>
          </a:p>
        </p:txBody>
      </p:sp>
      <p:sp>
        <p:nvSpPr>
          <p:cNvPr id="4" name="3 Marcador de pie de página"/>
          <p:cNvSpPr>
            <a:spLocks noGrp="1"/>
          </p:cNvSpPr>
          <p:nvPr>
            <p:ph type="ftr" sz="quarter" idx="11"/>
          </p:nvPr>
        </p:nvSpPr>
        <p:spPr>
          <a:xfrm>
            <a:off x="2987824" y="6237312"/>
            <a:ext cx="4622973" cy="365125"/>
          </a:xfrm>
        </p:spPr>
        <p:txBody>
          <a:bodyPr/>
          <a:lstStyle/>
          <a:p>
            <a:pPr>
              <a:defRPr/>
            </a:pPr>
            <a:r>
              <a:rPr lang="es-ES" dirty="0" smtClean="0"/>
              <a:t>Facultad de Ciencias Agrarias y Forestales-UNLP- Curso de Silvicultura</a:t>
            </a:r>
            <a:endParaRPr lang="es-ES" dirty="0"/>
          </a:p>
        </p:txBody>
      </p:sp>
      <p:sp>
        <p:nvSpPr>
          <p:cNvPr id="5" name="Rectangle 3"/>
          <p:cNvSpPr>
            <a:spLocks noGrp="1" noChangeArrowheads="1"/>
          </p:cNvSpPr>
          <p:nvPr>
            <p:ph idx="1"/>
          </p:nvPr>
        </p:nvSpPr>
        <p:spPr>
          <a:xfrm>
            <a:off x="609598" y="2160590"/>
            <a:ext cx="8066857" cy="3880773"/>
          </a:xfrm>
        </p:spPr>
        <p:txBody>
          <a:bodyPr/>
          <a:lstStyle/>
          <a:p>
            <a:pPr eaLnBrk="1" hangingPunct="1">
              <a:lnSpc>
                <a:spcPct val="80000"/>
              </a:lnSpc>
              <a:defRPr/>
            </a:pPr>
            <a:r>
              <a:rPr lang="es-ES" sz="2400" dirty="0">
                <a:solidFill>
                  <a:schemeClr val="accent6">
                    <a:lumMod val="50000"/>
                  </a:schemeClr>
                </a:solidFill>
                <a:effectLst/>
                <a:latin typeface="Times New Roman" pitchFamily="18" charset="0"/>
                <a:cs typeface="Times New Roman" pitchFamily="18" charset="0"/>
              </a:rPr>
              <a:t>El método consiste en liberar solo a las plantas con las que se desea arribar a la madurez (arboles futuros). </a:t>
            </a:r>
          </a:p>
          <a:p>
            <a:pPr eaLnBrk="1" hangingPunct="1">
              <a:lnSpc>
                <a:spcPct val="80000"/>
              </a:lnSpc>
              <a:defRPr/>
            </a:pPr>
            <a:endParaRPr lang="es-ES" sz="2400" dirty="0">
              <a:solidFill>
                <a:schemeClr val="accent6">
                  <a:lumMod val="50000"/>
                </a:schemeClr>
              </a:solidFill>
              <a:effectLst/>
              <a:latin typeface="Times New Roman" pitchFamily="18" charset="0"/>
              <a:cs typeface="Times New Roman" pitchFamily="18" charset="0"/>
            </a:endParaRPr>
          </a:p>
          <a:p>
            <a:pPr eaLnBrk="1" hangingPunct="1">
              <a:lnSpc>
                <a:spcPct val="80000"/>
              </a:lnSpc>
              <a:defRPr/>
            </a:pPr>
            <a:r>
              <a:rPr lang="es-ES" sz="2400" dirty="0">
                <a:solidFill>
                  <a:schemeClr val="accent6">
                    <a:lumMod val="50000"/>
                  </a:schemeClr>
                </a:solidFill>
                <a:effectLst/>
                <a:latin typeface="Times New Roman" pitchFamily="18" charset="0"/>
                <a:cs typeface="Times New Roman" pitchFamily="18" charset="0"/>
              </a:rPr>
              <a:t>Se eligen los mejores 200-400 </a:t>
            </a:r>
            <a:r>
              <a:rPr lang="es-ES" sz="2400" dirty="0" err="1">
                <a:solidFill>
                  <a:schemeClr val="accent6">
                    <a:lumMod val="50000"/>
                  </a:schemeClr>
                </a:solidFill>
                <a:effectLst/>
                <a:latin typeface="Times New Roman" pitchFamily="18" charset="0"/>
                <a:cs typeface="Times New Roman" pitchFamily="18" charset="0"/>
              </a:rPr>
              <a:t>arb</a:t>
            </a:r>
            <a:r>
              <a:rPr lang="es-ES" sz="2400" dirty="0">
                <a:solidFill>
                  <a:schemeClr val="accent6">
                    <a:lumMod val="50000"/>
                  </a:schemeClr>
                </a:solidFill>
                <a:effectLst/>
                <a:latin typeface="Times New Roman" pitchFamily="18" charset="0"/>
                <a:cs typeface="Times New Roman" pitchFamily="18" charset="0"/>
              </a:rPr>
              <a:t>/ha en </a:t>
            </a:r>
            <a:r>
              <a:rPr lang="es-ES" sz="2400" i="1" dirty="0" err="1">
                <a:solidFill>
                  <a:schemeClr val="accent6">
                    <a:lumMod val="50000"/>
                  </a:schemeClr>
                </a:solidFill>
                <a:effectLst/>
                <a:latin typeface="Times New Roman" pitchFamily="18" charset="0"/>
                <a:cs typeface="Times New Roman" pitchFamily="18" charset="0"/>
              </a:rPr>
              <a:t>Nothofagus</a:t>
            </a:r>
            <a:r>
              <a:rPr lang="es-ES" sz="2400" i="1" dirty="0">
                <a:solidFill>
                  <a:schemeClr val="accent6">
                    <a:lumMod val="50000"/>
                  </a:schemeClr>
                </a:solidFill>
                <a:effectLst/>
                <a:latin typeface="Times New Roman" pitchFamily="18" charset="0"/>
                <a:cs typeface="Times New Roman" pitchFamily="18" charset="0"/>
              </a:rPr>
              <a:t> </a:t>
            </a:r>
            <a:r>
              <a:rPr lang="es-ES" sz="2400" dirty="0">
                <a:solidFill>
                  <a:schemeClr val="accent6">
                    <a:lumMod val="50000"/>
                  </a:schemeClr>
                </a:solidFill>
                <a:effectLst/>
                <a:latin typeface="Times New Roman" pitchFamily="18" charset="0"/>
                <a:cs typeface="Times New Roman" pitchFamily="18" charset="0"/>
              </a:rPr>
              <a:t>o 250-300 </a:t>
            </a:r>
            <a:r>
              <a:rPr lang="es-ES" sz="2400" dirty="0" err="1">
                <a:solidFill>
                  <a:schemeClr val="accent6">
                    <a:lumMod val="50000"/>
                  </a:schemeClr>
                </a:solidFill>
                <a:effectLst/>
                <a:latin typeface="Times New Roman" pitchFamily="18" charset="0"/>
                <a:cs typeface="Times New Roman" pitchFamily="18" charset="0"/>
              </a:rPr>
              <a:t>árb</a:t>
            </a:r>
            <a:r>
              <a:rPr lang="es-ES" sz="2400" dirty="0">
                <a:solidFill>
                  <a:schemeClr val="accent6">
                    <a:lumMod val="50000"/>
                  </a:schemeClr>
                </a:solidFill>
                <a:effectLst/>
                <a:latin typeface="Times New Roman" pitchFamily="18" charset="0"/>
                <a:cs typeface="Times New Roman" pitchFamily="18" charset="0"/>
              </a:rPr>
              <a:t>/ha en ciprés, que posean buen porte, desarrollo de copa y vitalidad y se procede a eliminar solamente aquellos competidores directos (1 a 3, dependiendo de la densidad). </a:t>
            </a:r>
          </a:p>
          <a:p>
            <a:pPr eaLnBrk="1" hangingPunct="1">
              <a:lnSpc>
                <a:spcPct val="80000"/>
              </a:lnSpc>
              <a:buFont typeface="Wingdings" pitchFamily="2" charset="2"/>
              <a:buNone/>
              <a:defRPr/>
            </a:pPr>
            <a:endParaRPr lang="es-E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3059832"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4"/>
          <p:cNvPicPr>
            <a:picLocks noGrp="1" noChangeAspect="1" noChangeArrowheads="1"/>
          </p:cNvPicPr>
          <p:nvPr>
            <p:ph idx="1"/>
          </p:nvPr>
        </p:nvPicPr>
        <p:blipFill>
          <a:blip r:embed="rId2" cstate="print"/>
          <a:srcRect/>
          <a:stretch>
            <a:fillRect/>
          </a:stretch>
        </p:blipFill>
        <p:spPr>
          <a:xfrm>
            <a:off x="323528" y="620688"/>
            <a:ext cx="8604448" cy="5170675"/>
          </a:xfrm>
          <a:noFill/>
        </p:spPr>
      </p:pic>
      <p:sp>
        <p:nvSpPr>
          <p:cNvPr id="7" name="Text Box 3"/>
          <p:cNvSpPr txBox="1">
            <a:spLocks noChangeArrowheads="1"/>
          </p:cNvSpPr>
          <p:nvPr/>
        </p:nvSpPr>
        <p:spPr bwMode="auto">
          <a:xfrm>
            <a:off x="323528" y="5229200"/>
            <a:ext cx="3600450" cy="461665"/>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dirty="0" smtClean="0">
                <a:solidFill>
                  <a:srgbClr val="FFFF00"/>
                </a:solidFill>
              </a:rPr>
              <a:t>Rodal juvenil coetáneo</a:t>
            </a:r>
            <a:endParaRPr lang="es-ES" sz="2400" dirty="0">
              <a:solidFill>
                <a:srgbClr val="FF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267744" y="6093296"/>
            <a:ext cx="4622973" cy="365125"/>
          </a:xfrm>
        </p:spPr>
        <p:txBody>
          <a:bodyPr/>
          <a:lstStyle/>
          <a:p>
            <a:pPr>
              <a:defRPr/>
            </a:pPr>
            <a:r>
              <a:rPr lang="es-ES" dirty="0" smtClean="0"/>
              <a:t>Facultad de Ciencias Agrarias y Forestales-UNLP- Curso de Silvicultura</a:t>
            </a:r>
            <a:endParaRPr lang="es-ES" dirty="0"/>
          </a:p>
        </p:txBody>
      </p:sp>
      <p:pic>
        <p:nvPicPr>
          <p:cNvPr id="6" name="Picture 4"/>
          <p:cNvPicPr>
            <a:picLocks noGrp="1" noChangeAspect="1" noChangeArrowheads="1"/>
          </p:cNvPicPr>
          <p:nvPr>
            <p:ph/>
          </p:nvPr>
        </p:nvPicPr>
        <p:blipFill>
          <a:blip r:embed="rId2" cstate="print"/>
          <a:srcRect/>
          <a:stretch>
            <a:fillRect/>
          </a:stretch>
        </p:blipFill>
        <p:spPr>
          <a:xfrm>
            <a:off x="971600" y="324765"/>
            <a:ext cx="6696744" cy="5314149"/>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a:xfrm>
            <a:off x="2771800"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14" descr="lenga"/>
          <p:cNvPicPr>
            <a:picLocks noChangeAspect="1" noChangeArrowheads="1"/>
          </p:cNvPicPr>
          <p:nvPr/>
        </p:nvPicPr>
        <p:blipFill>
          <a:blip r:embed="rId2" cstate="print"/>
          <a:srcRect/>
          <a:stretch>
            <a:fillRect/>
          </a:stretch>
        </p:blipFill>
        <p:spPr bwMode="auto">
          <a:xfrm>
            <a:off x="468313" y="3644900"/>
            <a:ext cx="4032250" cy="2592388"/>
          </a:xfrm>
          <a:prstGeom prst="rect">
            <a:avLst/>
          </a:prstGeom>
          <a:noFill/>
          <a:ln w="9525">
            <a:noFill/>
            <a:miter lim="800000"/>
            <a:headEnd/>
            <a:tailEnd/>
          </a:ln>
        </p:spPr>
      </p:pic>
      <p:pic>
        <p:nvPicPr>
          <p:cNvPr id="6" name="Picture 15" descr="Raw00059"/>
          <p:cNvPicPr>
            <a:picLocks noChangeAspect="1" noChangeArrowheads="1"/>
          </p:cNvPicPr>
          <p:nvPr/>
        </p:nvPicPr>
        <p:blipFill>
          <a:blip r:embed="rId3" cstate="print"/>
          <a:srcRect/>
          <a:stretch>
            <a:fillRect/>
          </a:stretch>
        </p:blipFill>
        <p:spPr bwMode="auto">
          <a:xfrm>
            <a:off x="4643438" y="981075"/>
            <a:ext cx="4105275" cy="2592388"/>
          </a:xfrm>
          <a:prstGeom prst="rect">
            <a:avLst/>
          </a:prstGeom>
          <a:noFill/>
          <a:ln w="9525">
            <a:noFill/>
            <a:miter lim="800000"/>
            <a:headEnd/>
            <a:tailEnd/>
          </a:ln>
        </p:spPr>
      </p:pic>
      <p:pic>
        <p:nvPicPr>
          <p:cNvPr id="7" name="Picture 16" descr="P1020909"/>
          <p:cNvPicPr>
            <a:picLocks noChangeAspect="1" noChangeArrowheads="1"/>
          </p:cNvPicPr>
          <p:nvPr/>
        </p:nvPicPr>
        <p:blipFill>
          <a:blip r:embed="rId4" cstate="print"/>
          <a:srcRect/>
          <a:stretch>
            <a:fillRect/>
          </a:stretch>
        </p:blipFill>
        <p:spPr bwMode="auto">
          <a:xfrm>
            <a:off x="468313" y="981075"/>
            <a:ext cx="4032250" cy="2592388"/>
          </a:xfrm>
          <a:prstGeom prst="rect">
            <a:avLst/>
          </a:prstGeom>
          <a:noFill/>
          <a:ln w="9525">
            <a:noFill/>
            <a:miter lim="800000"/>
            <a:headEnd/>
            <a:tailEnd/>
          </a:ln>
        </p:spPr>
      </p:pic>
      <p:pic>
        <p:nvPicPr>
          <p:cNvPr id="8" name="Picture 17" descr="P1020698"/>
          <p:cNvPicPr>
            <a:picLocks noChangeAspect="1" noChangeArrowheads="1"/>
          </p:cNvPicPr>
          <p:nvPr/>
        </p:nvPicPr>
        <p:blipFill>
          <a:blip r:embed="rId5" cstate="print"/>
          <a:srcRect/>
          <a:stretch>
            <a:fillRect/>
          </a:stretch>
        </p:blipFill>
        <p:spPr bwMode="auto">
          <a:xfrm>
            <a:off x="4643438" y="3644900"/>
            <a:ext cx="4105275"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332656"/>
            <a:ext cx="6347713" cy="720080"/>
          </a:xfrm>
        </p:spPr>
        <p:txBody>
          <a:bodyPr>
            <a:normAutofit/>
          </a:bodyPr>
          <a:lstStyle/>
          <a:p>
            <a:r>
              <a:rPr lang="es-AR" sz="2400" dirty="0" smtClean="0"/>
              <a:t>Rodal disetáneo de </a:t>
            </a:r>
            <a:r>
              <a:rPr lang="es-AR" sz="2400" dirty="0" err="1" smtClean="0"/>
              <a:t>lenga</a:t>
            </a:r>
            <a:endParaRPr lang="es-ES" sz="2400" dirty="0"/>
          </a:p>
        </p:txBody>
      </p:sp>
      <p:sp>
        <p:nvSpPr>
          <p:cNvPr id="4" name="3 Marcador de pie de página"/>
          <p:cNvSpPr>
            <a:spLocks noGrp="1"/>
          </p:cNvSpPr>
          <p:nvPr>
            <p:ph type="ftr" sz="quarter" idx="11"/>
          </p:nvPr>
        </p:nvSpPr>
        <p:spPr>
          <a:xfrm>
            <a:off x="2699792" y="6492875"/>
            <a:ext cx="4622973" cy="365125"/>
          </a:xfrm>
        </p:spPr>
        <p:txBody>
          <a:bodyPr/>
          <a:lstStyle/>
          <a:p>
            <a:pPr>
              <a:defRPr/>
            </a:pPr>
            <a:r>
              <a:rPr lang="es-ES" dirty="0" smtClean="0"/>
              <a:t>Facultad de Ciencias Agrarias y Forestales-UNLP- Curso de Silvicultura</a:t>
            </a:r>
            <a:endParaRPr lang="es-ES" dirty="0"/>
          </a:p>
        </p:txBody>
      </p:sp>
      <p:pic>
        <p:nvPicPr>
          <p:cNvPr id="29698" name="Picture 2"/>
          <p:cNvPicPr>
            <a:picLocks noChangeAspect="1" noChangeArrowheads="1"/>
          </p:cNvPicPr>
          <p:nvPr/>
        </p:nvPicPr>
        <p:blipFill>
          <a:blip r:embed="rId2" cstate="print"/>
          <a:srcRect/>
          <a:stretch>
            <a:fillRect/>
          </a:stretch>
        </p:blipFill>
        <p:spPr bwMode="auto">
          <a:xfrm>
            <a:off x="827584" y="908720"/>
            <a:ext cx="7049244" cy="4983489"/>
          </a:xfrm>
          <a:prstGeom prst="rect">
            <a:avLst/>
          </a:prstGeom>
          <a:noFill/>
          <a:ln w="9525">
            <a:noFill/>
            <a:miter lim="800000"/>
            <a:headEnd/>
            <a:tailEnd/>
          </a:ln>
        </p:spPr>
      </p:pic>
      <p:sp>
        <p:nvSpPr>
          <p:cNvPr id="7" name="6 Rectángulo"/>
          <p:cNvSpPr/>
          <p:nvPr/>
        </p:nvSpPr>
        <p:spPr>
          <a:xfrm>
            <a:off x="1835696" y="6021288"/>
            <a:ext cx="6912768" cy="276999"/>
          </a:xfrm>
          <a:prstGeom prst="rect">
            <a:avLst/>
          </a:prstGeom>
        </p:spPr>
        <p:txBody>
          <a:bodyPr wrap="square">
            <a:spAutoFit/>
          </a:bodyPr>
          <a:lstStyle/>
          <a:p>
            <a:pPr marL="342900" lvl="0" indent="-342900" defTabSz="914400" eaLnBrk="0" fontAlgn="base" hangingPunct="0">
              <a:spcBef>
                <a:spcPct val="20000"/>
              </a:spcBef>
              <a:spcAft>
                <a:spcPct val="0"/>
              </a:spcAft>
              <a:buClr>
                <a:schemeClr val="hlink"/>
              </a:buClr>
              <a:buSzPct val="65000"/>
              <a:defRPr/>
            </a:pPr>
            <a:r>
              <a:rPr lang="es-ES" sz="1200" kern="0" dirty="0" smtClean="0">
                <a:solidFill>
                  <a:srgbClr val="000000"/>
                </a:solidFill>
                <a:latin typeface="Times New Roman" pitchFamily="18" charset="0"/>
                <a:cs typeface="Times New Roman" pitchFamily="18" charset="0"/>
              </a:rPr>
              <a:t>Peri et al; 2019. Estado y usos de los bosques de </a:t>
            </a:r>
            <a:r>
              <a:rPr lang="es-ES" sz="1200" kern="0" dirty="0" err="1" smtClean="0">
                <a:solidFill>
                  <a:srgbClr val="000000"/>
                </a:solidFill>
                <a:latin typeface="Times New Roman" pitchFamily="18" charset="0"/>
                <a:cs typeface="Times New Roman" pitchFamily="18" charset="0"/>
              </a:rPr>
              <a:t>lenga</a:t>
            </a:r>
            <a:r>
              <a:rPr lang="es-ES" sz="1200" kern="0" dirty="0" smtClean="0">
                <a:solidFill>
                  <a:srgbClr val="000000"/>
                </a:solidFill>
                <a:latin typeface="Times New Roman" pitchFamily="18" charset="0"/>
                <a:cs typeface="Times New Roman" pitchFamily="18" charset="0"/>
              </a:rPr>
              <a:t>, </a:t>
            </a:r>
            <a:r>
              <a:rPr lang="es-ES" sz="1200" kern="0" dirty="0" err="1" smtClean="0">
                <a:solidFill>
                  <a:srgbClr val="000000"/>
                </a:solidFill>
                <a:latin typeface="Times New Roman" pitchFamily="18" charset="0"/>
                <a:cs typeface="Times New Roman" pitchFamily="18" charset="0"/>
              </a:rPr>
              <a:t>siempreverdes</a:t>
            </a:r>
            <a:r>
              <a:rPr lang="es-ES" sz="1200" kern="0" dirty="0" smtClean="0">
                <a:solidFill>
                  <a:srgbClr val="000000"/>
                </a:solidFill>
                <a:latin typeface="Times New Roman" pitchFamily="18" charset="0"/>
                <a:cs typeface="Times New Roman" pitchFamily="18" charset="0"/>
              </a:rPr>
              <a:t> y mixtos en Santa Cruz. INTA</a:t>
            </a:r>
            <a:endParaRPr lang="es-ES" sz="1200" kern="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731168"/>
          </a:xfrm>
        </p:spPr>
        <p:txBody>
          <a:bodyPr/>
          <a:lstStyle/>
          <a:p>
            <a:r>
              <a:rPr lang="es-AR" dirty="0" smtClean="0"/>
              <a:t>Sistema de selección</a:t>
            </a:r>
            <a:endParaRPr lang="es-ES" dirty="0"/>
          </a:p>
        </p:txBody>
      </p:sp>
      <p:sp>
        <p:nvSpPr>
          <p:cNvPr id="3" name="2 Marcador de contenido"/>
          <p:cNvSpPr>
            <a:spLocks noGrp="1"/>
          </p:cNvSpPr>
          <p:nvPr>
            <p:ph idx="1"/>
          </p:nvPr>
        </p:nvSpPr>
        <p:spPr>
          <a:xfrm>
            <a:off x="609598" y="2160590"/>
            <a:ext cx="7778825" cy="3880773"/>
          </a:xfrm>
        </p:spPr>
        <p:txBody>
          <a:bodyPr/>
          <a:lstStyle/>
          <a:p>
            <a:pPr>
              <a:defRPr/>
            </a:pPr>
            <a:r>
              <a:rPr lang="es-ES" dirty="0" smtClean="0">
                <a:solidFill>
                  <a:srgbClr val="000000"/>
                </a:solidFill>
                <a:latin typeface="Times New Roman" pitchFamily="18" charset="0"/>
                <a:cs typeface="Times New Roman" pitchFamily="18" charset="0"/>
              </a:rPr>
              <a:t>El sistema de </a:t>
            </a:r>
            <a:r>
              <a:rPr lang="es-ES" b="1" dirty="0" smtClean="0">
                <a:solidFill>
                  <a:srgbClr val="000000"/>
                </a:solidFill>
                <a:latin typeface="Times New Roman" pitchFamily="18" charset="0"/>
                <a:cs typeface="Times New Roman" pitchFamily="18" charset="0"/>
              </a:rPr>
              <a:t>selección individual </a:t>
            </a:r>
            <a:r>
              <a:rPr lang="es-ES" dirty="0" smtClean="0">
                <a:solidFill>
                  <a:srgbClr val="000000"/>
                </a:solidFill>
                <a:latin typeface="Times New Roman" pitchFamily="18" charset="0"/>
                <a:cs typeface="Times New Roman" pitchFamily="18" charset="0"/>
              </a:rPr>
              <a:t>se puede aplicar cortando de 1 a 3 plantas maduras, de manera de crear un claro de tamaño suficiente para que se instale un grupo de renovales de estructura regular. </a:t>
            </a:r>
          </a:p>
          <a:p>
            <a:pPr>
              <a:defRPr/>
            </a:pPr>
            <a:endParaRPr lang="es-ES" dirty="0" smtClean="0">
              <a:solidFill>
                <a:srgbClr val="000000"/>
              </a:solidFill>
              <a:latin typeface="Times New Roman" pitchFamily="18" charset="0"/>
              <a:cs typeface="Times New Roman" pitchFamily="18" charset="0"/>
            </a:endParaRPr>
          </a:p>
          <a:p>
            <a:pPr>
              <a:defRPr/>
            </a:pPr>
            <a:r>
              <a:rPr lang="es-ES" dirty="0" smtClean="0">
                <a:solidFill>
                  <a:srgbClr val="000000"/>
                </a:solidFill>
                <a:latin typeface="Times New Roman" pitchFamily="18" charset="0"/>
                <a:cs typeface="Times New Roman" pitchFamily="18" charset="0"/>
              </a:rPr>
              <a:t>En bosques de </a:t>
            </a:r>
            <a:r>
              <a:rPr lang="es-ES" i="1" dirty="0" err="1" smtClean="0">
                <a:solidFill>
                  <a:srgbClr val="000000"/>
                </a:solidFill>
                <a:latin typeface="Times New Roman" pitchFamily="18" charset="0"/>
                <a:cs typeface="Times New Roman" pitchFamily="18" charset="0"/>
              </a:rPr>
              <a:t>Nothofagus</a:t>
            </a:r>
            <a:r>
              <a:rPr lang="es-ES" i="1" dirty="0" smtClean="0">
                <a:solidFill>
                  <a:srgbClr val="000000"/>
                </a:solidFill>
                <a:latin typeface="Times New Roman" pitchFamily="18" charset="0"/>
                <a:cs typeface="Times New Roman" pitchFamily="18" charset="0"/>
              </a:rPr>
              <a:t> </a:t>
            </a:r>
            <a:r>
              <a:rPr lang="es-ES" dirty="0" smtClean="0">
                <a:solidFill>
                  <a:srgbClr val="000000"/>
                </a:solidFill>
                <a:latin typeface="Times New Roman" pitchFamily="18" charset="0"/>
                <a:cs typeface="Times New Roman" pitchFamily="18" charset="0"/>
              </a:rPr>
              <a:t>esto se logra creando claros de hasta 200-300 m2 en bosques de </a:t>
            </a:r>
            <a:r>
              <a:rPr lang="es-ES" dirty="0" err="1" smtClean="0">
                <a:solidFill>
                  <a:srgbClr val="000000"/>
                </a:solidFill>
                <a:latin typeface="Times New Roman" pitchFamily="18" charset="0"/>
                <a:cs typeface="Times New Roman" pitchFamily="18" charset="0"/>
              </a:rPr>
              <a:t>lenga</a:t>
            </a:r>
            <a:r>
              <a:rPr lang="es-ES" dirty="0" smtClean="0">
                <a:solidFill>
                  <a:srgbClr val="000000"/>
                </a:solidFill>
                <a:latin typeface="Times New Roman" pitchFamily="18" charset="0"/>
                <a:cs typeface="Times New Roman" pitchFamily="18" charset="0"/>
              </a:rPr>
              <a:t> y hasta 500 m2 en bosques mixtos, dependiendo del tamaño y temperamento de las especies y las condiciones del sitio.</a:t>
            </a:r>
          </a:p>
          <a:p>
            <a:endParaRPr lang="es-ES" dirty="0"/>
          </a:p>
        </p:txBody>
      </p:sp>
      <p:sp>
        <p:nvSpPr>
          <p:cNvPr id="4" name="3 Marcador de pie de página"/>
          <p:cNvSpPr>
            <a:spLocks noGrp="1"/>
          </p:cNvSpPr>
          <p:nvPr>
            <p:ph type="ftr" sz="quarter" idx="11"/>
          </p:nvPr>
        </p:nvSpPr>
        <p:spPr>
          <a:xfrm>
            <a:off x="2843808" y="6309320"/>
            <a:ext cx="4622973" cy="365125"/>
          </a:xfrm>
        </p:spPr>
        <p:txBody>
          <a:bodyPr/>
          <a:lstStyle/>
          <a:p>
            <a:pPr>
              <a:defRPr/>
            </a:pPr>
            <a:r>
              <a:rPr lang="es-ES" dirty="0" smtClean="0"/>
              <a:t>Facultad de Ciencias Agrarias y Forestales-UNLP- Curso de </a:t>
            </a:r>
            <a:r>
              <a:rPr lang="es-ES" dirty="0" smtClean="0"/>
              <a:t>Silvicultura</a:t>
            </a:r>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659160"/>
          </a:xfrm>
        </p:spPr>
        <p:txBody>
          <a:bodyPr/>
          <a:lstStyle/>
          <a:p>
            <a:r>
              <a:rPr lang="es-AR" dirty="0" smtClean="0"/>
              <a:t>Sistema de selección</a:t>
            </a:r>
            <a:endParaRPr lang="es-ES" dirty="0"/>
          </a:p>
        </p:txBody>
      </p:sp>
      <p:sp>
        <p:nvSpPr>
          <p:cNvPr id="3" name="2 Marcador de contenido"/>
          <p:cNvSpPr>
            <a:spLocks noGrp="1"/>
          </p:cNvSpPr>
          <p:nvPr>
            <p:ph idx="1"/>
          </p:nvPr>
        </p:nvSpPr>
        <p:spPr>
          <a:xfrm>
            <a:off x="609598" y="2160590"/>
            <a:ext cx="7778825" cy="3880773"/>
          </a:xfrm>
        </p:spPr>
        <p:txBody>
          <a:bodyPr/>
          <a:lstStyle/>
          <a:p>
            <a:pPr>
              <a:lnSpc>
                <a:spcPct val="80000"/>
              </a:lnSpc>
              <a:defRPr/>
            </a:pPr>
            <a:r>
              <a:rPr lang="es-ES" sz="2000" dirty="0" smtClean="0">
                <a:solidFill>
                  <a:srgbClr val="000000"/>
                </a:solidFill>
                <a:latin typeface="Times New Roman" pitchFamily="18" charset="0"/>
                <a:cs typeface="Times New Roman" pitchFamily="18" charset="0"/>
              </a:rPr>
              <a:t>En el sistema de </a:t>
            </a:r>
            <a:r>
              <a:rPr lang="es-ES" sz="2000" b="1" dirty="0" smtClean="0">
                <a:solidFill>
                  <a:srgbClr val="000000"/>
                </a:solidFill>
                <a:latin typeface="Times New Roman" pitchFamily="18" charset="0"/>
                <a:cs typeface="Times New Roman" pitchFamily="18" charset="0"/>
              </a:rPr>
              <a:t>selección en bosquetes</a:t>
            </a:r>
            <a:r>
              <a:rPr lang="es-ES" sz="2000" dirty="0" smtClean="0">
                <a:solidFill>
                  <a:srgbClr val="000000"/>
                </a:solidFill>
                <a:latin typeface="Times New Roman" pitchFamily="18" charset="0"/>
                <a:cs typeface="Times New Roman" pitchFamily="18" charset="0"/>
              </a:rPr>
              <a:t>, el número de árboles que se extrae en cada área es mayor, si bien no varía el número total extraído por hectárea respecto de la selección individual. </a:t>
            </a:r>
          </a:p>
          <a:p>
            <a:pPr>
              <a:lnSpc>
                <a:spcPct val="80000"/>
              </a:lnSpc>
              <a:buNone/>
              <a:defRPr/>
            </a:pPr>
            <a:endParaRPr lang="es-ES" sz="2000" dirty="0" smtClean="0">
              <a:solidFill>
                <a:srgbClr val="000000"/>
              </a:solidFill>
              <a:latin typeface="Times New Roman" pitchFamily="18" charset="0"/>
              <a:cs typeface="Times New Roman" pitchFamily="18" charset="0"/>
            </a:endParaRPr>
          </a:p>
          <a:p>
            <a:pPr>
              <a:lnSpc>
                <a:spcPct val="80000"/>
              </a:lnSpc>
              <a:defRPr/>
            </a:pPr>
            <a:r>
              <a:rPr lang="es-ES" sz="2000" dirty="0" smtClean="0">
                <a:solidFill>
                  <a:srgbClr val="000000"/>
                </a:solidFill>
                <a:latin typeface="Times New Roman" pitchFamily="18" charset="0"/>
                <a:cs typeface="Times New Roman" pitchFamily="18" charset="0"/>
              </a:rPr>
              <a:t>En bosques de </a:t>
            </a:r>
            <a:r>
              <a:rPr lang="es-ES" sz="2000" dirty="0" err="1" smtClean="0">
                <a:solidFill>
                  <a:srgbClr val="000000"/>
                </a:solidFill>
                <a:latin typeface="Times New Roman" pitchFamily="18" charset="0"/>
                <a:cs typeface="Times New Roman" pitchFamily="18" charset="0"/>
              </a:rPr>
              <a:t>lenga</a:t>
            </a:r>
            <a:r>
              <a:rPr lang="es-ES" sz="2000" dirty="0" smtClean="0">
                <a:solidFill>
                  <a:srgbClr val="000000"/>
                </a:solidFill>
                <a:latin typeface="Times New Roman" pitchFamily="18" charset="0"/>
                <a:cs typeface="Times New Roman" pitchFamily="18" charset="0"/>
              </a:rPr>
              <a:t> de Chile, se propone que el diámetro del bosquete no sea superior a dos veces la altura del rodal. En los bosques de </a:t>
            </a:r>
            <a:r>
              <a:rPr lang="es-ES" sz="2000" dirty="0" err="1" smtClean="0">
                <a:solidFill>
                  <a:srgbClr val="000000"/>
                </a:solidFill>
                <a:latin typeface="Times New Roman" pitchFamily="18" charset="0"/>
                <a:cs typeface="Times New Roman" pitchFamily="18" charset="0"/>
              </a:rPr>
              <a:t>norpatagonia</a:t>
            </a:r>
            <a:r>
              <a:rPr lang="es-ES" sz="2000" dirty="0" smtClean="0">
                <a:solidFill>
                  <a:srgbClr val="000000"/>
                </a:solidFill>
                <a:latin typeface="Times New Roman" pitchFamily="18" charset="0"/>
                <a:cs typeface="Times New Roman" pitchFamily="18" charset="0"/>
              </a:rPr>
              <a:t>, donde hay un período seco muy marcado, es recomendable que el diámetro o ancho de los claros no supere en una vez y media la altura del rodal. </a:t>
            </a:r>
          </a:p>
          <a:p>
            <a:pPr>
              <a:buNone/>
            </a:pPr>
            <a:endParaRPr lang="es-ES" dirty="0"/>
          </a:p>
        </p:txBody>
      </p:sp>
      <p:sp>
        <p:nvSpPr>
          <p:cNvPr id="4" name="3 Marcador de pie de página"/>
          <p:cNvSpPr>
            <a:spLocks noGrp="1"/>
          </p:cNvSpPr>
          <p:nvPr>
            <p:ph type="ftr" sz="quarter" idx="11"/>
          </p:nvPr>
        </p:nvSpPr>
        <p:spPr>
          <a:xfrm>
            <a:off x="2555776"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260648"/>
            <a:ext cx="7632848" cy="659160"/>
          </a:xfrm>
        </p:spPr>
        <p:txBody>
          <a:bodyPr>
            <a:normAutofit/>
          </a:bodyPr>
          <a:lstStyle/>
          <a:p>
            <a:r>
              <a:rPr lang="es-AR" dirty="0" smtClean="0"/>
              <a:t>Sistema de selección </a:t>
            </a:r>
            <a:endParaRPr lang="es-ES" dirty="0"/>
          </a:p>
        </p:txBody>
      </p:sp>
      <p:sp>
        <p:nvSpPr>
          <p:cNvPr id="4" name="3 Marcador de pie de página"/>
          <p:cNvSpPr>
            <a:spLocks noGrp="1"/>
          </p:cNvSpPr>
          <p:nvPr>
            <p:ph type="ftr" sz="quarter" idx="11"/>
          </p:nvPr>
        </p:nvSpPr>
        <p:spPr>
          <a:xfrm>
            <a:off x="2627784" y="6309320"/>
            <a:ext cx="4622973" cy="365125"/>
          </a:xfrm>
        </p:spPr>
        <p:txBody>
          <a:bodyPr/>
          <a:lstStyle/>
          <a:p>
            <a:pPr>
              <a:defRPr/>
            </a:pPr>
            <a:r>
              <a:rPr lang="es-ES" dirty="0" smtClean="0"/>
              <a:t>Facultad de Ciencias Agrarias y Forestales-UNLP- Curso de Silvicultura</a:t>
            </a:r>
            <a:endParaRPr lang="es-ES" dirty="0"/>
          </a:p>
        </p:txBody>
      </p:sp>
      <p:pic>
        <p:nvPicPr>
          <p:cNvPr id="80898" name="Picture 2"/>
          <p:cNvPicPr>
            <a:picLocks noGrp="1" noChangeAspect="1" noChangeArrowheads="1"/>
          </p:cNvPicPr>
          <p:nvPr>
            <p:ph idx="1"/>
          </p:nvPr>
        </p:nvPicPr>
        <p:blipFill>
          <a:blip r:embed="rId2" cstate="print"/>
          <a:srcRect/>
          <a:stretch>
            <a:fillRect/>
          </a:stretch>
        </p:blipFill>
        <p:spPr bwMode="auto">
          <a:xfrm>
            <a:off x="899591" y="980728"/>
            <a:ext cx="6316551" cy="53528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443136"/>
          </a:xfrm>
        </p:spPr>
        <p:txBody>
          <a:bodyPr>
            <a:normAutofit fontScale="90000"/>
          </a:bodyPr>
          <a:lstStyle/>
          <a:p>
            <a:endParaRPr lang="es-ES"/>
          </a:p>
        </p:txBody>
      </p:sp>
      <p:sp>
        <p:nvSpPr>
          <p:cNvPr id="4" name="3 Marcador de pie de página"/>
          <p:cNvSpPr>
            <a:spLocks noGrp="1"/>
          </p:cNvSpPr>
          <p:nvPr>
            <p:ph type="ftr" sz="quarter" idx="11"/>
          </p:nvPr>
        </p:nvSpPr>
        <p:spPr>
          <a:xfrm>
            <a:off x="2483768" y="6093296"/>
            <a:ext cx="4622973" cy="365125"/>
          </a:xfrm>
        </p:spPr>
        <p:txBody>
          <a:bodyPr/>
          <a:lstStyle/>
          <a:p>
            <a:pPr>
              <a:defRPr/>
            </a:pPr>
            <a:r>
              <a:rPr lang="es-ES" dirty="0" smtClean="0"/>
              <a:t>Facultad de Ciencias Agrarias y Forestales-UNLP- Curso de Silvicultura</a:t>
            </a:r>
            <a:endParaRPr lang="es-ES"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827584" y="1154253"/>
            <a:ext cx="6984776" cy="4907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843808" y="6093296"/>
            <a:ext cx="4622973" cy="365125"/>
          </a:xfrm>
        </p:spPr>
        <p:txBody>
          <a:bodyPr/>
          <a:lstStyle/>
          <a:p>
            <a:pPr>
              <a:defRPr/>
            </a:pPr>
            <a:r>
              <a:rPr lang="es-ES" dirty="0" smtClean="0"/>
              <a:t>Facultad de Ciencias Agrarias y Forestales-UNLP- Curso de Silvicultura</a:t>
            </a:r>
            <a:endParaRPr lang="es-ES" dirty="0"/>
          </a:p>
        </p:txBody>
      </p:sp>
      <p:pic>
        <p:nvPicPr>
          <p:cNvPr id="31746" name="Picture 2"/>
          <p:cNvPicPr>
            <a:picLocks noGrp="1" noChangeAspect="1" noChangeArrowheads="1"/>
          </p:cNvPicPr>
          <p:nvPr>
            <p:ph idx="1"/>
          </p:nvPr>
        </p:nvPicPr>
        <p:blipFill>
          <a:blip r:embed="rId2" cstate="print"/>
          <a:srcRect/>
          <a:stretch>
            <a:fillRect/>
          </a:stretch>
        </p:blipFill>
        <p:spPr bwMode="auto">
          <a:xfrm>
            <a:off x="971600" y="548680"/>
            <a:ext cx="7056784" cy="53033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731168"/>
          </a:xfrm>
        </p:spPr>
        <p:txBody>
          <a:bodyPr/>
          <a:lstStyle/>
          <a:p>
            <a:r>
              <a:rPr lang="es-AR" dirty="0" smtClean="0"/>
              <a:t>Algunas pautas…</a:t>
            </a:r>
            <a:endParaRPr lang="es-ES" dirty="0"/>
          </a:p>
        </p:txBody>
      </p:sp>
      <p:sp>
        <p:nvSpPr>
          <p:cNvPr id="3" name="2 Marcador de contenido"/>
          <p:cNvSpPr>
            <a:spLocks noGrp="1"/>
          </p:cNvSpPr>
          <p:nvPr>
            <p:ph idx="1"/>
          </p:nvPr>
        </p:nvSpPr>
        <p:spPr>
          <a:xfrm>
            <a:off x="609598" y="2160591"/>
            <a:ext cx="7922842" cy="3212626"/>
          </a:xfrm>
        </p:spPr>
        <p:txBody>
          <a:bodyPr>
            <a:normAutofit/>
          </a:bodyPr>
          <a:lstStyle/>
          <a:p>
            <a:r>
              <a:rPr lang="es-AR" sz="2400" dirty="0" smtClean="0">
                <a:solidFill>
                  <a:srgbClr val="000000"/>
                </a:solidFill>
                <a:latin typeface="Times New Roman" pitchFamily="18" charset="0"/>
                <a:cs typeface="Times New Roman" pitchFamily="18" charset="0"/>
              </a:rPr>
              <a:t>Para poder mantener una estructura irregular o </a:t>
            </a:r>
            <a:r>
              <a:rPr lang="es-AR" sz="2400" dirty="0" err="1" smtClean="0">
                <a:solidFill>
                  <a:srgbClr val="000000"/>
                </a:solidFill>
                <a:latin typeface="Times New Roman" pitchFamily="18" charset="0"/>
                <a:cs typeface="Times New Roman" pitchFamily="18" charset="0"/>
              </a:rPr>
              <a:t>disetánea</a:t>
            </a:r>
            <a:r>
              <a:rPr lang="es-AR" sz="2400" dirty="0" smtClean="0">
                <a:solidFill>
                  <a:srgbClr val="000000"/>
                </a:solidFill>
                <a:latin typeface="Times New Roman" pitchFamily="18" charset="0"/>
                <a:cs typeface="Times New Roman" pitchFamily="18" charset="0"/>
              </a:rPr>
              <a:t> con árboles distribuidos en por lo menos tras clases de edad, que permitan una producción aproximadamente homogénea en cada ciclo de corta, la intervención no debe dejar menos de aproximadamente 30-35 m2/ha de área </a:t>
            </a:r>
            <a:r>
              <a:rPr lang="es-AR" sz="2400" dirty="0" smtClean="0">
                <a:solidFill>
                  <a:srgbClr val="000000"/>
                </a:solidFill>
                <a:latin typeface="Times New Roman" pitchFamily="18" charset="0"/>
                <a:cs typeface="Times New Roman" pitchFamily="18" charset="0"/>
              </a:rPr>
              <a:t>basal (AB de manejo) </a:t>
            </a:r>
            <a:r>
              <a:rPr lang="es-AR" sz="2400" dirty="0" smtClean="0">
                <a:solidFill>
                  <a:srgbClr val="000000"/>
                </a:solidFill>
                <a:latin typeface="Times New Roman" pitchFamily="18" charset="0"/>
                <a:cs typeface="Times New Roman" pitchFamily="18" charset="0"/>
              </a:rPr>
              <a:t>para bosques mixtos y de 35 m2/ha para </a:t>
            </a:r>
            <a:r>
              <a:rPr lang="es-AR" sz="2400" dirty="0" err="1" smtClean="0">
                <a:solidFill>
                  <a:srgbClr val="000000"/>
                </a:solidFill>
                <a:latin typeface="Times New Roman" pitchFamily="18" charset="0"/>
                <a:cs typeface="Times New Roman" pitchFamily="18" charset="0"/>
              </a:rPr>
              <a:t>lenga</a:t>
            </a:r>
            <a:r>
              <a:rPr lang="es-AR" sz="2400" dirty="0" smtClean="0">
                <a:solidFill>
                  <a:srgbClr val="000000"/>
                </a:solidFill>
                <a:latin typeface="Times New Roman" pitchFamily="18" charset="0"/>
                <a:cs typeface="Times New Roman" pitchFamily="18" charset="0"/>
              </a:rPr>
              <a:t> y ciprés, con una cobertura remanente no inferior a 60-70 % </a:t>
            </a:r>
            <a:endParaRPr lang="es-ES" sz="2400" dirty="0">
              <a:solidFill>
                <a:srgbClr val="000000"/>
              </a:solidFill>
              <a:latin typeface="Times New Roman" pitchFamily="18" charset="0"/>
              <a:cs typeface="Times New Roman" pitchFamily="18" charset="0"/>
            </a:endParaRPr>
          </a:p>
        </p:txBody>
      </p:sp>
      <p:sp>
        <p:nvSpPr>
          <p:cNvPr id="4" name="3 Marcador de pie de página"/>
          <p:cNvSpPr>
            <a:spLocks noGrp="1"/>
          </p:cNvSpPr>
          <p:nvPr>
            <p:ph type="ftr" sz="quarter" idx="11"/>
          </p:nvPr>
        </p:nvSpPr>
        <p:spPr>
          <a:xfrm>
            <a:off x="2555776"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202761" cy="803176"/>
          </a:xfrm>
        </p:spPr>
        <p:txBody>
          <a:bodyPr>
            <a:normAutofit/>
          </a:bodyPr>
          <a:lstStyle/>
          <a:p>
            <a:r>
              <a:rPr lang="es-AR" dirty="0" smtClean="0"/>
              <a:t>Método cuantitativo RD</a:t>
            </a:r>
            <a:endParaRPr lang="es-ES" dirty="0"/>
          </a:p>
        </p:txBody>
      </p:sp>
      <p:sp>
        <p:nvSpPr>
          <p:cNvPr id="4" name="3 Marcador de pie de página"/>
          <p:cNvSpPr>
            <a:spLocks noGrp="1"/>
          </p:cNvSpPr>
          <p:nvPr>
            <p:ph type="ftr" sz="quarter" idx="11"/>
          </p:nvPr>
        </p:nvSpPr>
        <p:spPr>
          <a:xfrm>
            <a:off x="2483768"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3"/>
          <p:cNvPicPr>
            <a:picLocks noGrp="1" noChangeAspect="1" noChangeArrowheads="1"/>
          </p:cNvPicPr>
          <p:nvPr>
            <p:ph idx="1"/>
          </p:nvPr>
        </p:nvPicPr>
        <p:blipFill>
          <a:blip r:embed="rId2" cstate="print"/>
          <a:srcRect/>
          <a:stretch>
            <a:fillRect/>
          </a:stretch>
        </p:blipFill>
        <p:spPr bwMode="auto">
          <a:xfrm>
            <a:off x="467544" y="2204864"/>
            <a:ext cx="3384376" cy="3441563"/>
          </a:xfrm>
          <a:prstGeom prst="rect">
            <a:avLst/>
          </a:prstGeom>
          <a:noFill/>
          <a:ln w="9525">
            <a:noFill/>
            <a:miter lim="800000"/>
            <a:headEnd/>
            <a:tailEnd/>
          </a:ln>
        </p:spPr>
      </p:pic>
      <p:graphicFrame>
        <p:nvGraphicFramePr>
          <p:cNvPr id="7" name="Chart 18"/>
          <p:cNvGraphicFramePr>
            <a:graphicFrameLocks/>
          </p:cNvGraphicFramePr>
          <p:nvPr/>
        </p:nvGraphicFramePr>
        <p:xfrm>
          <a:off x="4139952" y="1916832"/>
          <a:ext cx="5174183" cy="396783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p:cNvPicPr>
            <a:picLocks noChangeAspect="1" noChangeArrowheads="1"/>
          </p:cNvPicPr>
          <p:nvPr/>
        </p:nvPicPr>
        <p:blipFill>
          <a:blip r:embed="rId4" cstate="print"/>
          <a:srcRect/>
          <a:stretch>
            <a:fillRect/>
          </a:stretch>
        </p:blipFill>
        <p:spPr bwMode="auto">
          <a:xfrm>
            <a:off x="6516216" y="0"/>
            <a:ext cx="2288725" cy="255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8066857" cy="1019200"/>
          </a:xfrm>
        </p:spPr>
        <p:txBody>
          <a:bodyPr>
            <a:normAutofit fontScale="90000"/>
          </a:bodyPr>
          <a:lstStyle/>
          <a:p>
            <a:r>
              <a:rPr lang="es-ES" b="1" dirty="0" smtClean="0">
                <a:solidFill>
                  <a:schemeClr val="accent6">
                    <a:lumMod val="50000"/>
                  </a:schemeClr>
                </a:solidFill>
                <a:latin typeface="Times New Roman" pitchFamily="18" charset="0"/>
                <a:cs typeface="Times New Roman" pitchFamily="18" charset="0"/>
              </a:rPr>
              <a:t>SISTEMAS DE RETENCIÓN: Antecedentes</a:t>
            </a:r>
            <a:r>
              <a:rPr lang="es-AR" b="1" dirty="0" smtClean="0">
                <a:solidFill>
                  <a:schemeClr val="accent6">
                    <a:lumMod val="50000"/>
                  </a:schemeClr>
                </a:solidFill>
                <a:latin typeface="Times New Roman" pitchFamily="18" charset="0"/>
                <a:cs typeface="Times New Roman" pitchFamily="18" charset="0"/>
              </a:rPr>
              <a:t/>
            </a:r>
            <a:br>
              <a:rPr lang="es-AR" b="1" dirty="0" smtClean="0">
                <a:solidFill>
                  <a:schemeClr val="accent6">
                    <a:lumMod val="50000"/>
                  </a:schemeClr>
                </a:solidFill>
                <a:latin typeface="Times New Roman" pitchFamily="18" charset="0"/>
                <a:cs typeface="Times New Roman" pitchFamily="18" charset="0"/>
              </a:rPr>
            </a:br>
            <a:endParaRPr lang="es-ES" dirty="0"/>
          </a:p>
        </p:txBody>
      </p:sp>
      <p:sp>
        <p:nvSpPr>
          <p:cNvPr id="3" name="2 Marcador de contenido"/>
          <p:cNvSpPr>
            <a:spLocks noGrp="1"/>
          </p:cNvSpPr>
          <p:nvPr>
            <p:ph idx="1"/>
          </p:nvPr>
        </p:nvSpPr>
        <p:spPr>
          <a:xfrm>
            <a:off x="611560" y="1916832"/>
            <a:ext cx="7994849" cy="4248472"/>
          </a:xfrm>
        </p:spPr>
        <p:txBody>
          <a:bodyPr>
            <a:normAutofit/>
          </a:bodyPr>
          <a:lstStyle/>
          <a:p>
            <a:pPr>
              <a:spcAft>
                <a:spcPts val="600"/>
              </a:spcAft>
              <a:buFont typeface="Arial" pitchFamily="34" charset="0"/>
              <a:buChar char="•"/>
            </a:pPr>
            <a:r>
              <a:rPr lang="es-AR" b="1" dirty="0" smtClean="0">
                <a:solidFill>
                  <a:schemeClr val="accent6">
                    <a:lumMod val="50000"/>
                  </a:schemeClr>
                </a:solidFill>
                <a:latin typeface="Times New Roman" pitchFamily="18" charset="0"/>
                <a:cs typeface="Times New Roman" pitchFamily="18" charset="0"/>
              </a:rPr>
              <a:t>Simplificación de la estructura forestal y la composición </a:t>
            </a:r>
            <a:r>
              <a:rPr lang="es-AR" dirty="0" smtClean="0">
                <a:solidFill>
                  <a:schemeClr val="accent6">
                    <a:lumMod val="50000"/>
                  </a:schemeClr>
                </a:solidFill>
                <a:latin typeface="Times New Roman" pitchFamily="18" charset="0"/>
                <a:cs typeface="Times New Roman" pitchFamily="18" charset="0"/>
              </a:rPr>
              <a:t>como parte de la producción intensiva de madera (</a:t>
            </a:r>
            <a:r>
              <a:rPr lang="es-AR" dirty="0" err="1" smtClean="0">
                <a:solidFill>
                  <a:schemeClr val="accent6">
                    <a:lumMod val="50000"/>
                  </a:schemeClr>
                </a:solidFill>
                <a:latin typeface="Times New Roman" pitchFamily="18" charset="0"/>
                <a:cs typeface="Times New Roman" pitchFamily="18" charset="0"/>
              </a:rPr>
              <a:t>Puettmann</a:t>
            </a:r>
            <a:r>
              <a:rPr lang="es-AR" dirty="0" smtClean="0">
                <a:solidFill>
                  <a:schemeClr val="accent6">
                    <a:lumMod val="50000"/>
                  </a:schemeClr>
                </a:solidFill>
                <a:latin typeface="Times New Roman" pitchFamily="18" charset="0"/>
                <a:cs typeface="Times New Roman" pitchFamily="18" charset="0"/>
              </a:rPr>
              <a:t> et al 2009)</a:t>
            </a:r>
          </a:p>
          <a:p>
            <a:pPr>
              <a:spcAft>
                <a:spcPts val="600"/>
              </a:spcAft>
              <a:buFont typeface="Arial" pitchFamily="34" charset="0"/>
              <a:buChar char="•"/>
            </a:pPr>
            <a:r>
              <a:rPr lang="es-AR" dirty="0" smtClean="0">
                <a:solidFill>
                  <a:schemeClr val="accent6">
                    <a:lumMod val="50000"/>
                  </a:schemeClr>
                </a:solidFill>
                <a:latin typeface="Times New Roman" pitchFamily="18" charset="0"/>
                <a:cs typeface="Times New Roman" pitchFamily="18" charset="0"/>
              </a:rPr>
              <a:t>Enfoque tradicional e industrial de la actividad silvícola era muy similar a un modelo agrícola convencional: la </a:t>
            </a:r>
            <a:r>
              <a:rPr lang="es-AR" b="1" dirty="0" smtClean="0">
                <a:solidFill>
                  <a:schemeClr val="accent6">
                    <a:lumMod val="50000"/>
                  </a:schemeClr>
                </a:solidFill>
                <a:latin typeface="Times New Roman" pitchFamily="18" charset="0"/>
                <a:cs typeface="Times New Roman" pitchFamily="18" charset="0"/>
              </a:rPr>
              <a:t>simplificación era el objetivo </a:t>
            </a:r>
            <a:r>
              <a:rPr lang="es-AR" dirty="0" smtClean="0">
                <a:solidFill>
                  <a:schemeClr val="accent6">
                    <a:lumMod val="50000"/>
                  </a:schemeClr>
                </a:solidFill>
                <a:latin typeface="Times New Roman" pitchFamily="18" charset="0"/>
                <a:cs typeface="Times New Roman" pitchFamily="18" charset="0"/>
              </a:rPr>
              <a:t>(Smith et al. 1996)</a:t>
            </a:r>
          </a:p>
          <a:p>
            <a:pPr>
              <a:spcAft>
                <a:spcPts val="600"/>
              </a:spcAft>
              <a:buFont typeface="Arial" pitchFamily="34" charset="0"/>
              <a:buChar char="•"/>
            </a:pPr>
            <a:r>
              <a:rPr lang="es-AR" b="1" dirty="0" smtClean="0">
                <a:solidFill>
                  <a:schemeClr val="accent6">
                    <a:lumMod val="50000"/>
                  </a:schemeClr>
                </a:solidFill>
                <a:latin typeface="Times New Roman" pitchFamily="18" charset="0"/>
                <a:cs typeface="Times New Roman" pitchFamily="18" charset="0"/>
              </a:rPr>
              <a:t>Tipo </a:t>
            </a:r>
            <a:r>
              <a:rPr lang="es-AR" b="1" dirty="0" smtClean="0">
                <a:solidFill>
                  <a:schemeClr val="accent6">
                    <a:lumMod val="50000"/>
                  </a:schemeClr>
                </a:solidFill>
                <a:latin typeface="Times New Roman" pitchFamily="18" charset="0"/>
                <a:cs typeface="Times New Roman" pitchFamily="18" charset="0"/>
              </a:rPr>
              <a:t>e intensidad de disturbio </a:t>
            </a:r>
            <a:r>
              <a:rPr lang="es-AR" dirty="0" smtClean="0">
                <a:solidFill>
                  <a:schemeClr val="accent6">
                    <a:lumMod val="50000"/>
                  </a:schemeClr>
                </a:solidFill>
                <a:latin typeface="Times New Roman" pitchFamily="18" charset="0"/>
                <a:cs typeface="Times New Roman" pitchFamily="18" charset="0"/>
              </a:rPr>
              <a:t>producto la actividad silvícola industrial </a:t>
            </a:r>
            <a:r>
              <a:rPr lang="es-AR" b="1" dirty="0" smtClean="0">
                <a:solidFill>
                  <a:schemeClr val="accent6">
                    <a:lumMod val="50000"/>
                  </a:schemeClr>
                </a:solidFill>
                <a:latin typeface="Times New Roman" pitchFamily="18" charset="0"/>
                <a:cs typeface="Times New Roman" pitchFamily="18" charset="0"/>
              </a:rPr>
              <a:t>difería drásticamente </a:t>
            </a:r>
            <a:r>
              <a:rPr lang="es-AR" dirty="0" smtClean="0">
                <a:solidFill>
                  <a:schemeClr val="accent6">
                    <a:lumMod val="50000"/>
                  </a:schemeClr>
                </a:solidFill>
                <a:latin typeface="Times New Roman" pitchFamily="18" charset="0"/>
                <a:cs typeface="Times New Roman" pitchFamily="18" charset="0"/>
              </a:rPr>
              <a:t>de aquellos producidos por </a:t>
            </a:r>
            <a:r>
              <a:rPr lang="es-AR" b="1" dirty="0" smtClean="0">
                <a:solidFill>
                  <a:schemeClr val="accent6">
                    <a:lumMod val="50000"/>
                  </a:schemeClr>
                </a:solidFill>
                <a:latin typeface="Times New Roman" pitchFamily="18" charset="0"/>
                <a:cs typeface="Times New Roman" pitchFamily="18" charset="0"/>
              </a:rPr>
              <a:t>disturbios naturales </a:t>
            </a:r>
            <a:r>
              <a:rPr lang="es-AR" dirty="0" smtClean="0">
                <a:solidFill>
                  <a:schemeClr val="accent6">
                    <a:lumMod val="50000"/>
                  </a:schemeClr>
                </a:solidFill>
                <a:latin typeface="Times New Roman" pitchFamily="18" charset="0"/>
                <a:cs typeface="Times New Roman" pitchFamily="18" charset="0"/>
              </a:rPr>
              <a:t>(</a:t>
            </a:r>
            <a:r>
              <a:rPr lang="es-AR" dirty="0" err="1" smtClean="0">
                <a:solidFill>
                  <a:schemeClr val="accent6">
                    <a:lumMod val="50000"/>
                  </a:schemeClr>
                </a:solidFill>
                <a:latin typeface="Times New Roman" pitchFamily="18" charset="0"/>
                <a:cs typeface="Times New Roman" pitchFamily="18" charset="0"/>
              </a:rPr>
              <a:t>Lindenmayer</a:t>
            </a:r>
            <a:r>
              <a:rPr lang="es-AR" dirty="0" smtClean="0">
                <a:solidFill>
                  <a:schemeClr val="accent6">
                    <a:lumMod val="50000"/>
                  </a:schemeClr>
                </a:solidFill>
                <a:latin typeface="Times New Roman" pitchFamily="18" charset="0"/>
                <a:cs typeface="Times New Roman" pitchFamily="18" charset="0"/>
              </a:rPr>
              <a:t> &amp; Franklin 2002)</a:t>
            </a:r>
          </a:p>
          <a:p>
            <a:pPr>
              <a:spcAft>
                <a:spcPts val="600"/>
              </a:spcAft>
              <a:buFont typeface="Arial" pitchFamily="34" charset="0"/>
              <a:buChar char="•"/>
            </a:pPr>
            <a:r>
              <a:rPr lang="es-AR" b="1" dirty="0" smtClean="0">
                <a:solidFill>
                  <a:schemeClr val="accent6">
                    <a:lumMod val="50000"/>
                  </a:schemeClr>
                </a:solidFill>
                <a:latin typeface="Times New Roman" pitchFamily="18" charset="0"/>
                <a:cs typeface="Times New Roman" pitchFamily="18" charset="0"/>
              </a:rPr>
              <a:t>La </a:t>
            </a:r>
            <a:r>
              <a:rPr lang="es-AR" b="1" dirty="0" smtClean="0">
                <a:solidFill>
                  <a:schemeClr val="accent6">
                    <a:lumMod val="50000"/>
                  </a:schemeClr>
                </a:solidFill>
                <a:latin typeface="Times New Roman" pitchFamily="18" charset="0"/>
                <a:cs typeface="Times New Roman" pitchFamily="18" charset="0"/>
              </a:rPr>
              <a:t>falta de complejidad </a:t>
            </a:r>
            <a:r>
              <a:rPr lang="es-AR" dirty="0" smtClean="0">
                <a:solidFill>
                  <a:schemeClr val="accent6">
                    <a:lumMod val="50000"/>
                  </a:schemeClr>
                </a:solidFill>
                <a:latin typeface="Times New Roman" pitchFamily="18" charset="0"/>
                <a:cs typeface="Times New Roman" pitchFamily="18" charset="0"/>
              </a:rPr>
              <a:t>en rodales manejados y a escala de paisaje forestales llevó a un </a:t>
            </a:r>
            <a:r>
              <a:rPr lang="es-AR" b="1" dirty="0" smtClean="0">
                <a:solidFill>
                  <a:schemeClr val="accent6">
                    <a:lumMod val="50000"/>
                  </a:schemeClr>
                </a:solidFill>
                <a:latin typeface="Times New Roman" pitchFamily="18" charset="0"/>
                <a:cs typeface="Times New Roman" pitchFamily="18" charset="0"/>
              </a:rPr>
              <a:t>alto riesgo de reducir servicios </a:t>
            </a:r>
            <a:r>
              <a:rPr lang="es-AR" b="1" dirty="0" err="1" smtClean="0">
                <a:solidFill>
                  <a:schemeClr val="accent6">
                    <a:lumMod val="50000"/>
                  </a:schemeClr>
                </a:solidFill>
                <a:latin typeface="Times New Roman" pitchFamily="18" charset="0"/>
                <a:cs typeface="Times New Roman" pitchFamily="18" charset="0"/>
              </a:rPr>
              <a:t>ecosistémicos</a:t>
            </a:r>
            <a:r>
              <a:rPr lang="es-AR" b="1" dirty="0" smtClean="0">
                <a:solidFill>
                  <a:schemeClr val="accent6">
                    <a:lumMod val="50000"/>
                  </a:schemeClr>
                </a:solidFill>
                <a:latin typeface="Times New Roman" pitchFamily="18" charset="0"/>
                <a:cs typeface="Times New Roman" pitchFamily="18" charset="0"/>
              </a:rPr>
              <a:t> clave </a:t>
            </a:r>
          </a:p>
          <a:p>
            <a:endParaRPr lang="es-ES" dirty="0"/>
          </a:p>
        </p:txBody>
      </p:sp>
      <p:sp>
        <p:nvSpPr>
          <p:cNvPr id="4" name="3 Marcador de pie de página"/>
          <p:cNvSpPr>
            <a:spLocks noGrp="1"/>
          </p:cNvSpPr>
          <p:nvPr>
            <p:ph type="ftr" sz="quarter" idx="11"/>
          </p:nvPr>
        </p:nvSpPr>
        <p:spPr>
          <a:xfrm>
            <a:off x="2771800" y="6309320"/>
            <a:ext cx="4622973" cy="365125"/>
          </a:xfrm>
        </p:spPr>
        <p:txBody>
          <a:bodyPr/>
          <a:lstStyle/>
          <a:p>
            <a:pPr>
              <a:defRPr/>
            </a:pPr>
            <a:r>
              <a:rPr lang="es-ES" dirty="0" smtClean="0"/>
              <a:t>Facultad de Ciencias Agrarias y Forestales-UNLP- Curso de Silvicultura</a:t>
            </a:r>
            <a:endParaRPr lang="es-ES" dirty="0"/>
          </a:p>
        </p:txBody>
      </p:sp>
      <p:sp>
        <p:nvSpPr>
          <p:cNvPr id="5" name="4 CuadroTexto"/>
          <p:cNvSpPr txBox="1"/>
          <p:nvPr/>
        </p:nvSpPr>
        <p:spPr>
          <a:xfrm>
            <a:off x="2771800" y="1268760"/>
            <a:ext cx="3433464" cy="523220"/>
          </a:xfrm>
          <a:prstGeom prst="rect">
            <a:avLst/>
          </a:prstGeom>
          <a:noFill/>
        </p:spPr>
        <p:txBody>
          <a:bodyPr wrap="square" rtlCol="0">
            <a:spAutoFit/>
          </a:bodyPr>
          <a:lstStyle/>
          <a:p>
            <a:r>
              <a:rPr lang="es-ES" sz="2800" dirty="0">
                <a:solidFill>
                  <a:schemeClr val="accent6">
                    <a:lumMod val="50000"/>
                  </a:schemeClr>
                </a:solidFill>
                <a:latin typeface="Times New Roman" pitchFamily="18" charset="0"/>
                <a:cs typeface="Times New Roman" pitchFamily="18" charset="0"/>
              </a:rPr>
              <a:t>25 años atrás</a:t>
            </a:r>
            <a:endParaRPr lang="es-AR" sz="2800" dirty="0">
              <a:solidFill>
                <a:schemeClr val="accent6">
                  <a:lumMod val="50000"/>
                </a:schemeClr>
              </a:solidFill>
              <a:latin typeface="Times New Roman" pitchFamily="18" charset="0"/>
              <a:cs typeface="Times New Roman" pitchFamily="18" charset="0"/>
            </a:endParaRPr>
          </a:p>
        </p:txBody>
      </p:sp>
      <p:sp>
        <p:nvSpPr>
          <p:cNvPr id="6" name="5 Rectángulo"/>
          <p:cNvSpPr/>
          <p:nvPr/>
        </p:nvSpPr>
        <p:spPr>
          <a:xfrm>
            <a:off x="899592" y="5445224"/>
            <a:ext cx="7704856" cy="646331"/>
          </a:xfrm>
          <a:prstGeom prst="rect">
            <a:avLst/>
          </a:prstGeom>
        </p:spPr>
        <p:txBody>
          <a:bodyPr wrap="square">
            <a:spAutoFit/>
          </a:bodyPr>
          <a:lstStyle/>
          <a:p>
            <a:pPr algn="ctr"/>
            <a:r>
              <a:rPr lang="es-AR" dirty="0" smtClean="0">
                <a:solidFill>
                  <a:schemeClr val="accent6">
                    <a:lumMod val="50000"/>
                  </a:schemeClr>
                </a:solidFill>
                <a:latin typeface="Times New Roman" pitchFamily="18" charset="0"/>
                <a:cs typeface="Times New Roman" pitchFamily="18" charset="0"/>
              </a:rPr>
              <a:t>La necesidad de integrar de una mejor manera la producción de madera y la biodiversidad (Franklin 1989)</a:t>
            </a:r>
            <a:endParaRPr lang="es-AR" dirty="0">
              <a:solidFill>
                <a:schemeClr val="accent6">
                  <a:lumMod val="50000"/>
                </a:schemeClr>
              </a:solidFill>
              <a:latin typeface="Times New Roman" pitchFamily="18" charset="0"/>
              <a:cs typeface="Times New Roman" pitchFamily="18" charset="0"/>
            </a:endParaRPr>
          </a:p>
        </p:txBody>
      </p:sp>
      <p:sp>
        <p:nvSpPr>
          <p:cNvPr id="7" name="6 Flecha abajo"/>
          <p:cNvSpPr/>
          <p:nvPr/>
        </p:nvSpPr>
        <p:spPr>
          <a:xfrm>
            <a:off x="179512" y="1628800"/>
            <a:ext cx="504056" cy="4392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850833" cy="803176"/>
          </a:xfrm>
        </p:spPr>
        <p:txBody>
          <a:bodyPr>
            <a:normAutofit/>
          </a:bodyPr>
          <a:lstStyle/>
          <a:p>
            <a:r>
              <a:rPr lang="es-ES" sz="3200" b="1" dirty="0" smtClean="0">
                <a:solidFill>
                  <a:schemeClr val="accent6">
                    <a:lumMod val="50000"/>
                  </a:schemeClr>
                </a:solidFill>
                <a:latin typeface="Times New Roman" pitchFamily="18" charset="0"/>
                <a:cs typeface="Times New Roman" pitchFamily="18" charset="0"/>
              </a:rPr>
              <a:t>SISTEMAS DE RETENCIÓN: Definición</a:t>
            </a:r>
            <a:endParaRPr lang="es-ES" sz="3200" dirty="0"/>
          </a:p>
        </p:txBody>
      </p:sp>
      <p:sp>
        <p:nvSpPr>
          <p:cNvPr id="4" name="3 Marcador de pie de página"/>
          <p:cNvSpPr>
            <a:spLocks noGrp="1"/>
          </p:cNvSpPr>
          <p:nvPr>
            <p:ph type="ftr" sz="quarter" idx="11"/>
          </p:nvPr>
        </p:nvSpPr>
        <p:spPr>
          <a:xfrm>
            <a:off x="2699792" y="6165304"/>
            <a:ext cx="4622973" cy="365125"/>
          </a:xfrm>
        </p:spPr>
        <p:txBody>
          <a:bodyPr/>
          <a:lstStyle/>
          <a:p>
            <a:pPr>
              <a:defRPr/>
            </a:pPr>
            <a:r>
              <a:rPr lang="es-ES" dirty="0" smtClean="0"/>
              <a:t>Facultad de Ciencias Agrarias y Forestales-UNLP- Curso de Silvicultura</a:t>
            </a:r>
            <a:endParaRPr lang="es-ES" dirty="0"/>
          </a:p>
        </p:txBody>
      </p:sp>
      <p:sp>
        <p:nvSpPr>
          <p:cNvPr id="5" name="Rectangle 3"/>
          <p:cNvSpPr>
            <a:spLocks noGrp="1" noChangeArrowheads="1"/>
          </p:cNvSpPr>
          <p:nvPr>
            <p:ph idx="1"/>
          </p:nvPr>
        </p:nvSpPr>
        <p:spPr>
          <a:xfrm>
            <a:off x="611560" y="2636912"/>
            <a:ext cx="7706817" cy="2420538"/>
          </a:xfrm>
        </p:spPr>
        <p:txBody>
          <a:bodyPr/>
          <a:lstStyle/>
          <a:p>
            <a:pPr eaLnBrk="1" hangingPunct="1">
              <a:lnSpc>
                <a:spcPct val="80000"/>
              </a:lnSpc>
              <a:defRPr/>
            </a:pPr>
            <a:r>
              <a:rPr lang="es-ES" sz="2400" dirty="0">
                <a:solidFill>
                  <a:schemeClr val="accent6">
                    <a:lumMod val="50000"/>
                  </a:schemeClr>
                </a:solidFill>
                <a:effectLst/>
                <a:latin typeface="Times New Roman" pitchFamily="18" charset="0"/>
                <a:cs typeface="Times New Roman" pitchFamily="18" charset="0"/>
              </a:rPr>
              <a:t>Retención Variable: se basa en mantener una estructura de rodal por al menos dos ciclos. </a:t>
            </a:r>
          </a:p>
          <a:p>
            <a:pPr eaLnBrk="1" hangingPunct="1">
              <a:lnSpc>
                <a:spcPct val="80000"/>
              </a:lnSpc>
              <a:defRPr/>
            </a:pPr>
            <a:endParaRPr lang="es-ES" sz="2400" dirty="0">
              <a:solidFill>
                <a:schemeClr val="accent6">
                  <a:lumMod val="50000"/>
                </a:schemeClr>
              </a:solidFill>
              <a:effectLst/>
              <a:latin typeface="Times New Roman" pitchFamily="18" charset="0"/>
              <a:cs typeface="Times New Roman" pitchFamily="18" charset="0"/>
            </a:endParaRPr>
          </a:p>
          <a:p>
            <a:pPr eaLnBrk="1" hangingPunct="1">
              <a:lnSpc>
                <a:spcPct val="80000"/>
              </a:lnSpc>
              <a:defRPr/>
            </a:pPr>
            <a:r>
              <a:rPr lang="es-ES" sz="2400" dirty="0">
                <a:solidFill>
                  <a:schemeClr val="accent6">
                    <a:lumMod val="50000"/>
                  </a:schemeClr>
                </a:solidFill>
                <a:effectLst/>
                <a:latin typeface="Times New Roman" pitchFamily="18" charset="0"/>
                <a:cs typeface="Times New Roman" pitchFamily="18" charset="0"/>
              </a:rPr>
              <a:t>Es un sistema donde el objetivo es la combinación de la producción con el mantenimiento de los valores ambientales </a:t>
            </a:r>
            <a:r>
              <a:rPr lang="es-ES" sz="2400" dirty="0" smtClean="0">
                <a:solidFill>
                  <a:schemeClr val="accent6">
                    <a:lumMod val="50000"/>
                  </a:schemeClr>
                </a:solidFill>
                <a:effectLst/>
                <a:latin typeface="Times New Roman" pitchFamily="18" charset="0"/>
                <a:cs typeface="Times New Roman" pitchFamily="18" charset="0"/>
              </a:rPr>
              <a:t>y servicios </a:t>
            </a:r>
            <a:r>
              <a:rPr lang="es-ES" sz="2400" dirty="0" err="1" smtClean="0">
                <a:solidFill>
                  <a:schemeClr val="accent6">
                    <a:lumMod val="50000"/>
                  </a:schemeClr>
                </a:solidFill>
                <a:effectLst/>
                <a:latin typeface="Times New Roman" pitchFamily="18" charset="0"/>
                <a:cs typeface="Times New Roman" pitchFamily="18" charset="0"/>
              </a:rPr>
              <a:t>ecosistémicos</a:t>
            </a:r>
            <a:r>
              <a:rPr lang="es-ES" sz="2400" dirty="0" smtClean="0">
                <a:solidFill>
                  <a:schemeClr val="accent6">
                    <a:lumMod val="50000"/>
                  </a:schemeClr>
                </a:solidFill>
                <a:effectLst/>
                <a:latin typeface="Times New Roman" pitchFamily="18" charset="0"/>
                <a:cs typeface="Times New Roman" pitchFamily="18" charset="0"/>
              </a:rPr>
              <a:t> en </a:t>
            </a:r>
            <a:r>
              <a:rPr lang="es-ES" sz="2400" dirty="0">
                <a:solidFill>
                  <a:schemeClr val="accent6">
                    <a:lumMod val="50000"/>
                  </a:schemeClr>
                </a:solidFill>
                <a:effectLst/>
                <a:latin typeface="Times New Roman" pitchFamily="18" charset="0"/>
                <a:cs typeface="Times New Roman" pitchFamily="18" charset="0"/>
              </a:rPr>
              <a:t>estructuras complejas.</a:t>
            </a:r>
          </a:p>
          <a:p>
            <a:pPr eaLnBrk="1" hangingPunct="1">
              <a:lnSpc>
                <a:spcPct val="80000"/>
              </a:lnSpc>
              <a:buFont typeface="Wingdings" pitchFamily="2" charset="2"/>
              <a:buNone/>
              <a:defRPr/>
            </a:pPr>
            <a:endParaRPr lang="es-ES" dirty="0"/>
          </a:p>
          <a:p>
            <a:pPr eaLnBrk="1" hangingPunct="1">
              <a:lnSpc>
                <a:spcPct val="80000"/>
              </a:lnSpc>
              <a:defRPr/>
            </a:pPr>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9" y="609600"/>
            <a:ext cx="8496944" cy="1320800"/>
          </a:xfrm>
        </p:spPr>
        <p:txBody>
          <a:bodyPr>
            <a:normAutofit fontScale="90000"/>
          </a:bodyPr>
          <a:lstStyle/>
          <a:p>
            <a:r>
              <a:rPr lang="es-ES_tradnl" sz="3100" dirty="0" smtClean="0">
                <a:solidFill>
                  <a:schemeClr val="accent6">
                    <a:lumMod val="50000"/>
                  </a:schemeClr>
                </a:solidFill>
                <a:latin typeface="Times New Roman" pitchFamily="18" charset="0"/>
                <a:cs typeface="Times New Roman" pitchFamily="18" charset="0"/>
              </a:rPr>
              <a:t>Datos informados por el último Inventario Forestal Nacional</a:t>
            </a:r>
            <a:r>
              <a:rPr lang="es-ES" b="1" dirty="0" smtClean="0">
                <a:solidFill>
                  <a:schemeClr val="accent6">
                    <a:lumMod val="50000"/>
                  </a:schemeClr>
                </a:solidFill>
                <a:latin typeface="Arial" charset="0"/>
                <a:cs typeface="Arial" charset="0"/>
              </a:rPr>
              <a:t/>
            </a:r>
            <a:br>
              <a:rPr lang="es-ES" b="1" dirty="0" smtClean="0">
                <a:solidFill>
                  <a:schemeClr val="accent6">
                    <a:lumMod val="50000"/>
                  </a:schemeClr>
                </a:solidFill>
                <a:latin typeface="Arial" charset="0"/>
                <a:cs typeface="Arial" charset="0"/>
              </a:rPr>
            </a:br>
            <a:endParaRPr lang="es-ES" dirty="0"/>
          </a:p>
        </p:txBody>
      </p:sp>
      <p:sp>
        <p:nvSpPr>
          <p:cNvPr id="4" name="3 Marcador de pie de página"/>
          <p:cNvSpPr>
            <a:spLocks noGrp="1"/>
          </p:cNvSpPr>
          <p:nvPr>
            <p:ph type="ftr" sz="quarter" idx="11"/>
          </p:nvPr>
        </p:nvSpPr>
        <p:spPr/>
        <p:txBody>
          <a:bodyPr/>
          <a:lstStyle/>
          <a:p>
            <a:pPr>
              <a:defRPr/>
            </a:pPr>
            <a:r>
              <a:rPr lang="es-ES" smtClean="0"/>
              <a:t>Facultad de Ciencias Agrarias y Forestales-UNLP- Curso de Manejo Forestal</a:t>
            </a:r>
            <a:endParaRPr lang="es-ES"/>
          </a:p>
        </p:txBody>
      </p:sp>
      <p:graphicFrame>
        <p:nvGraphicFramePr>
          <p:cNvPr id="1027" name="Object 3"/>
          <p:cNvGraphicFramePr>
            <a:graphicFrameLocks noChangeAspect="1"/>
          </p:cNvGraphicFramePr>
          <p:nvPr/>
        </p:nvGraphicFramePr>
        <p:xfrm>
          <a:off x="0" y="1981200"/>
          <a:ext cx="9144000" cy="4572000"/>
        </p:xfrm>
        <a:graphic>
          <a:graphicData uri="http://schemas.openxmlformats.org/presentationml/2006/ole">
            <p:oleObj spid="_x0000_s1027" name="Gráfico" r:id="rId3" imgW="5219621" imgH="2666985" progId="">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598" y="1556792"/>
            <a:ext cx="8066857" cy="4484571"/>
          </a:xfrm>
        </p:spPr>
        <p:txBody>
          <a:bodyPr>
            <a:normAutofit/>
          </a:bodyPr>
          <a:lstStyle/>
          <a:p>
            <a:pPr>
              <a:spcAft>
                <a:spcPts val="600"/>
              </a:spcAft>
              <a:buNone/>
            </a:pPr>
            <a:r>
              <a:rPr lang="es-AR" sz="1600" dirty="0" smtClean="0">
                <a:solidFill>
                  <a:schemeClr val="accent6">
                    <a:lumMod val="50000"/>
                  </a:schemeClr>
                </a:solidFill>
                <a:latin typeface="Times New Roman" pitchFamily="18" charset="0"/>
                <a:cs typeface="Times New Roman" pitchFamily="18" charset="0"/>
              </a:rPr>
              <a:t>El mantenimiento de legados biológicos tiene objetivos específicos (</a:t>
            </a:r>
            <a:r>
              <a:rPr lang="es-AR" sz="1600" dirty="0" err="1" smtClean="0">
                <a:solidFill>
                  <a:schemeClr val="accent6">
                    <a:lumMod val="50000"/>
                  </a:schemeClr>
                </a:solidFill>
                <a:latin typeface="Times New Roman" pitchFamily="18" charset="0"/>
                <a:cs typeface="Times New Roman" pitchFamily="18" charset="0"/>
              </a:rPr>
              <a:t>Gustfasson</a:t>
            </a:r>
            <a:r>
              <a:rPr lang="es-AR" sz="1600" dirty="0" smtClean="0">
                <a:solidFill>
                  <a:schemeClr val="accent6">
                    <a:lumMod val="50000"/>
                  </a:schemeClr>
                </a:solidFill>
                <a:latin typeface="Times New Roman" pitchFamily="18" charset="0"/>
                <a:cs typeface="Times New Roman" pitchFamily="18" charset="0"/>
              </a:rPr>
              <a:t> et al 2012</a:t>
            </a:r>
            <a:r>
              <a:rPr lang="es-AR" sz="1600" dirty="0" smtClean="0">
                <a:solidFill>
                  <a:schemeClr val="accent6">
                    <a:lumMod val="50000"/>
                  </a:schemeClr>
                </a:solidFill>
                <a:latin typeface="Times New Roman" pitchFamily="18" charset="0"/>
                <a:cs typeface="Times New Roman" pitchFamily="18" charset="0"/>
              </a:rPr>
              <a:t>):</a:t>
            </a:r>
          </a:p>
          <a:p>
            <a:pPr>
              <a:spcAft>
                <a:spcPts val="600"/>
              </a:spcAft>
              <a:buNone/>
            </a:pPr>
            <a:endParaRPr lang="es-AR" sz="1600" dirty="0" smtClean="0">
              <a:solidFill>
                <a:schemeClr val="accent6">
                  <a:lumMod val="50000"/>
                </a:schemeClr>
              </a:solidFill>
              <a:latin typeface="Times New Roman" pitchFamily="18" charset="0"/>
              <a:cs typeface="Times New Roman" pitchFamily="18" charset="0"/>
            </a:endParaRP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mantener y mejorar la oferta de servicios </a:t>
            </a:r>
            <a:r>
              <a:rPr lang="es-AR" sz="1600" dirty="0" err="1" smtClean="0">
                <a:solidFill>
                  <a:schemeClr val="accent6">
                    <a:lumMod val="50000"/>
                  </a:schemeClr>
                </a:solidFill>
                <a:latin typeface="Times New Roman" pitchFamily="18" charset="0"/>
                <a:cs typeface="Times New Roman" pitchFamily="18" charset="0"/>
              </a:rPr>
              <a:t>ecosistémicos</a:t>
            </a:r>
            <a:r>
              <a:rPr lang="es-AR" sz="1600" dirty="0" smtClean="0">
                <a:solidFill>
                  <a:schemeClr val="accent6">
                    <a:lumMod val="50000"/>
                  </a:schemeClr>
                </a:solidFill>
                <a:latin typeface="Times New Roman" pitchFamily="18" charset="0"/>
                <a:cs typeface="Times New Roman" pitchFamily="18" charset="0"/>
              </a:rPr>
              <a:t> y </a:t>
            </a:r>
            <a:r>
              <a:rPr lang="es-AR" sz="1600" dirty="0" smtClean="0">
                <a:solidFill>
                  <a:schemeClr val="accent6">
                    <a:lumMod val="50000"/>
                  </a:schemeClr>
                </a:solidFill>
                <a:latin typeface="Times New Roman" pitchFamily="18" charset="0"/>
                <a:cs typeface="Times New Roman" pitchFamily="18" charset="0"/>
              </a:rPr>
              <a:t>los indicadores </a:t>
            </a:r>
            <a:r>
              <a:rPr lang="es-AR" sz="1600" dirty="0" smtClean="0">
                <a:solidFill>
                  <a:schemeClr val="accent6">
                    <a:lumMod val="50000"/>
                  </a:schemeClr>
                </a:solidFill>
                <a:latin typeface="Times New Roman" pitchFamily="18" charset="0"/>
                <a:cs typeface="Times New Roman" pitchFamily="18" charset="0"/>
              </a:rPr>
              <a:t>de biodiversidad </a:t>
            </a: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incrementar la aceptación pública de la actividad forestal y las opciones para el futuro uso de los bosques </a:t>
            </a: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enriquecer la estructura y composición del rodal post-cosecha</a:t>
            </a: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lograr la continuidad temporal y espacial de los elementos y procesos de hábitats clave</a:t>
            </a: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mantener la conectividad en el paisaje forestal manejado</a:t>
            </a: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minimizar los impactos fuera del área de cosecha (como por </a:t>
            </a:r>
            <a:r>
              <a:rPr lang="es-AR" sz="1600" dirty="0" err="1" smtClean="0">
                <a:solidFill>
                  <a:schemeClr val="accent6">
                    <a:lumMod val="50000"/>
                  </a:schemeClr>
                </a:solidFill>
                <a:latin typeface="Times New Roman" pitchFamily="18" charset="0"/>
                <a:cs typeface="Times New Roman" pitchFamily="18" charset="0"/>
              </a:rPr>
              <a:t>ej</a:t>
            </a:r>
            <a:r>
              <a:rPr lang="es-AR" sz="1600" dirty="0" smtClean="0">
                <a:solidFill>
                  <a:schemeClr val="accent6">
                    <a:lumMod val="50000"/>
                  </a:schemeClr>
                </a:solidFill>
                <a:latin typeface="Times New Roman" pitchFamily="18" charset="0"/>
                <a:cs typeface="Times New Roman" pitchFamily="18" charset="0"/>
              </a:rPr>
              <a:t>: en cursos de agua)</a:t>
            </a:r>
          </a:p>
          <a:p>
            <a:pPr marL="457200" indent="-457200">
              <a:spcAft>
                <a:spcPts val="600"/>
              </a:spcAft>
              <a:buAutoNum type="alphaLcParenR"/>
            </a:pPr>
            <a:r>
              <a:rPr lang="es-AR" sz="1600" dirty="0" smtClean="0">
                <a:solidFill>
                  <a:schemeClr val="accent6">
                    <a:lumMod val="50000"/>
                  </a:schemeClr>
                </a:solidFill>
                <a:latin typeface="Times New Roman" pitchFamily="18" charset="0"/>
                <a:cs typeface="Times New Roman" pitchFamily="18" charset="0"/>
              </a:rPr>
              <a:t>mejorar la estética de las bosques cosechados </a:t>
            </a:r>
          </a:p>
          <a:p>
            <a:endParaRPr lang="es-ES" sz="1600" dirty="0"/>
          </a:p>
        </p:txBody>
      </p:sp>
      <p:sp>
        <p:nvSpPr>
          <p:cNvPr id="4" name="3 Marcador de pie de página"/>
          <p:cNvSpPr>
            <a:spLocks noGrp="1"/>
          </p:cNvSpPr>
          <p:nvPr>
            <p:ph type="ftr" sz="quarter" idx="11"/>
          </p:nvPr>
        </p:nvSpPr>
        <p:spPr>
          <a:xfrm>
            <a:off x="2987824" y="6165304"/>
            <a:ext cx="4622973" cy="365125"/>
          </a:xfrm>
        </p:spPr>
        <p:txBody>
          <a:bodyPr/>
          <a:lstStyle/>
          <a:p>
            <a:pPr>
              <a:defRPr/>
            </a:pPr>
            <a:r>
              <a:rPr lang="es-ES" dirty="0" smtClean="0"/>
              <a:t>Facultad de Ciencias Agrarias y Forestales-UNLP- Curso de Silvicultura</a:t>
            </a:r>
            <a:endParaRPr lang="es-ES" dirty="0"/>
          </a:p>
        </p:txBody>
      </p:sp>
      <p:sp>
        <p:nvSpPr>
          <p:cNvPr id="5" name="1 Título"/>
          <p:cNvSpPr>
            <a:spLocks noGrp="1"/>
          </p:cNvSpPr>
          <p:nvPr>
            <p:ph type="title"/>
          </p:nvPr>
        </p:nvSpPr>
        <p:spPr>
          <a:xfrm>
            <a:off x="609599" y="609600"/>
            <a:ext cx="7850833" cy="659160"/>
          </a:xfrm>
        </p:spPr>
        <p:txBody>
          <a:bodyPr>
            <a:normAutofit/>
          </a:bodyPr>
          <a:lstStyle/>
          <a:p>
            <a:r>
              <a:rPr lang="es-ES" sz="3200" b="1" dirty="0" smtClean="0">
                <a:solidFill>
                  <a:schemeClr val="accent6">
                    <a:lumMod val="50000"/>
                  </a:schemeClr>
                </a:solidFill>
                <a:latin typeface="Times New Roman" pitchFamily="18" charset="0"/>
                <a:cs typeface="Times New Roman" pitchFamily="18" charset="0"/>
              </a:rPr>
              <a:t>SISTEMAS DE RETENCIÓN: Definición</a:t>
            </a:r>
            <a:endParaRPr lang="es-ES" sz="3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850833" cy="587152"/>
          </a:xfrm>
        </p:spPr>
        <p:txBody>
          <a:bodyPr>
            <a:normAutofit fontScale="90000"/>
          </a:bodyPr>
          <a:lstStyle/>
          <a:p>
            <a:r>
              <a:rPr lang="es-ES" dirty="0" smtClean="0">
                <a:solidFill>
                  <a:srgbClr val="000000"/>
                </a:solidFill>
                <a:latin typeface="Times New Roman" pitchFamily="18" charset="0"/>
                <a:cs typeface="Times New Roman" pitchFamily="18" charset="0"/>
              </a:rPr>
              <a:t>SISTEMAS DE RETENCIÓN: 2 variantes</a:t>
            </a:r>
            <a:r>
              <a:rPr lang="es-AR" dirty="0" smtClean="0">
                <a:solidFill>
                  <a:srgbClr val="000000"/>
                </a:solidFill>
                <a:latin typeface="Times New Roman" pitchFamily="18" charset="0"/>
                <a:cs typeface="Times New Roman" pitchFamily="18" charset="0"/>
              </a:rPr>
              <a:t/>
            </a:r>
            <a:br>
              <a:rPr lang="es-AR" dirty="0" smtClean="0">
                <a:solidFill>
                  <a:srgbClr val="000000"/>
                </a:solidFill>
                <a:latin typeface="Times New Roman" pitchFamily="18" charset="0"/>
                <a:cs typeface="Times New Roman" pitchFamily="18" charset="0"/>
              </a:rPr>
            </a:br>
            <a:endParaRPr lang="es-ES" dirty="0"/>
          </a:p>
        </p:txBody>
      </p:sp>
      <p:sp>
        <p:nvSpPr>
          <p:cNvPr id="4" name="3 Marcador de pie de página"/>
          <p:cNvSpPr>
            <a:spLocks noGrp="1"/>
          </p:cNvSpPr>
          <p:nvPr>
            <p:ph type="ftr" sz="quarter" idx="11"/>
          </p:nvPr>
        </p:nvSpPr>
        <p:spPr>
          <a:xfrm>
            <a:off x="2843808" y="6492875"/>
            <a:ext cx="4622973" cy="365125"/>
          </a:xfrm>
        </p:spPr>
        <p:txBody>
          <a:bodyPr/>
          <a:lstStyle/>
          <a:p>
            <a:pPr>
              <a:defRPr/>
            </a:pPr>
            <a:r>
              <a:rPr lang="es-ES" dirty="0" smtClean="0"/>
              <a:t>Facultad de Ciencias Agrarias y Forestales-UNLP- Curso de Silvicultura</a:t>
            </a:r>
            <a:endParaRPr lang="es-ES" dirty="0"/>
          </a:p>
        </p:txBody>
      </p:sp>
      <p:pic>
        <p:nvPicPr>
          <p:cNvPr id="27650" name="Picture 2"/>
          <p:cNvPicPr>
            <a:picLocks noChangeAspect="1" noChangeArrowheads="1"/>
          </p:cNvPicPr>
          <p:nvPr/>
        </p:nvPicPr>
        <p:blipFill>
          <a:blip r:embed="rId2" cstate="print"/>
          <a:srcRect/>
          <a:stretch>
            <a:fillRect/>
          </a:stretch>
        </p:blipFill>
        <p:spPr bwMode="auto">
          <a:xfrm>
            <a:off x="2987825" y="1120762"/>
            <a:ext cx="4176464" cy="2665525"/>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2987823" y="3933057"/>
            <a:ext cx="4181109" cy="2645192"/>
          </a:xfrm>
          <a:prstGeom prst="rect">
            <a:avLst/>
          </a:prstGeom>
          <a:noFill/>
          <a:ln w="9525">
            <a:noFill/>
            <a:miter lim="800000"/>
            <a:headEnd/>
            <a:tailEnd/>
          </a:ln>
        </p:spPr>
      </p:pic>
      <p:sp>
        <p:nvSpPr>
          <p:cNvPr id="9" name="8 Rectángulo"/>
          <p:cNvSpPr/>
          <p:nvPr/>
        </p:nvSpPr>
        <p:spPr>
          <a:xfrm>
            <a:off x="971600" y="2348880"/>
            <a:ext cx="1332416" cy="369332"/>
          </a:xfrm>
          <a:prstGeom prst="rect">
            <a:avLst/>
          </a:prstGeom>
        </p:spPr>
        <p:txBody>
          <a:bodyPr wrap="none">
            <a:spAutoFit/>
          </a:bodyPr>
          <a:lstStyle/>
          <a:p>
            <a:pPr marL="285750" indent="-285750">
              <a:buFont typeface="Arial" pitchFamily="34" charset="0"/>
              <a:buChar char="•"/>
            </a:pPr>
            <a:r>
              <a:rPr lang="es-AR" dirty="0" smtClean="0"/>
              <a:t>Dispersa</a:t>
            </a:r>
            <a:endParaRPr lang="es-AR" dirty="0"/>
          </a:p>
        </p:txBody>
      </p:sp>
      <p:sp>
        <p:nvSpPr>
          <p:cNvPr id="10" name="9 Rectángulo"/>
          <p:cNvSpPr/>
          <p:nvPr/>
        </p:nvSpPr>
        <p:spPr>
          <a:xfrm>
            <a:off x="827584" y="5301208"/>
            <a:ext cx="1523174" cy="369332"/>
          </a:xfrm>
          <a:prstGeom prst="rect">
            <a:avLst/>
          </a:prstGeom>
        </p:spPr>
        <p:txBody>
          <a:bodyPr wrap="none">
            <a:spAutoFit/>
          </a:bodyPr>
          <a:lstStyle/>
          <a:p>
            <a:pPr marL="285750" indent="-285750">
              <a:buFont typeface="Arial" pitchFamily="34" charset="0"/>
              <a:buChar char="•"/>
            </a:pPr>
            <a:r>
              <a:rPr lang="es-ES" dirty="0" smtClean="0"/>
              <a:t>Agregados</a:t>
            </a:r>
            <a:endParaRPr lang="es-AR" dirty="0"/>
          </a:p>
        </p:txBody>
      </p:sp>
      <p:sp>
        <p:nvSpPr>
          <p:cNvPr id="11" name="10 CuadroTexto"/>
          <p:cNvSpPr txBox="1"/>
          <p:nvPr/>
        </p:nvSpPr>
        <p:spPr>
          <a:xfrm>
            <a:off x="179512" y="1340768"/>
            <a:ext cx="2464714" cy="369332"/>
          </a:xfrm>
          <a:prstGeom prst="rect">
            <a:avLst/>
          </a:prstGeom>
          <a:noFill/>
        </p:spPr>
        <p:txBody>
          <a:bodyPr wrap="none" rtlCol="0">
            <a:spAutoFit/>
          </a:bodyPr>
          <a:lstStyle/>
          <a:p>
            <a:r>
              <a:rPr lang="es-ES" dirty="0"/>
              <a:t>Según el patrón espacial</a:t>
            </a:r>
            <a:endParaRPr lang="es-AR" dirty="0"/>
          </a:p>
        </p:txBody>
      </p:sp>
      <p:sp>
        <p:nvSpPr>
          <p:cNvPr id="13" name="12 Rectángulo"/>
          <p:cNvSpPr/>
          <p:nvPr/>
        </p:nvSpPr>
        <p:spPr>
          <a:xfrm>
            <a:off x="7092280" y="5373216"/>
            <a:ext cx="2051720" cy="738664"/>
          </a:xfrm>
          <a:prstGeom prst="rect">
            <a:avLst/>
          </a:prstGeom>
        </p:spPr>
        <p:txBody>
          <a:bodyPr wrap="square">
            <a:spAutoFit/>
          </a:bodyPr>
          <a:lstStyle/>
          <a:p>
            <a:r>
              <a:rPr lang="es-ES" sz="1400" dirty="0" smtClean="0">
                <a:latin typeface="Times New Roman" pitchFamily="18" charset="0"/>
                <a:cs typeface="Times New Roman" pitchFamily="18" charset="0"/>
              </a:rPr>
              <a:t>Figuras  de: </a:t>
            </a:r>
            <a:endParaRPr lang="es-AR" sz="1400" dirty="0" smtClean="0">
              <a:latin typeface="Times New Roman" pitchFamily="18" charset="0"/>
              <a:cs typeface="Times New Roman" pitchFamily="18" charset="0"/>
            </a:endParaRPr>
          </a:p>
          <a:p>
            <a:r>
              <a:rPr lang="es-AR" sz="1400" dirty="0" smtClean="0">
                <a:latin typeface="Times New Roman" pitchFamily="18" charset="0"/>
                <a:cs typeface="Times New Roman" pitchFamily="18" charset="0"/>
              </a:rPr>
              <a:t>http://www.for.gov.bc.ca/hre/stems/aggrret.htm</a:t>
            </a:r>
            <a:endParaRPr lang="es-A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88640"/>
            <a:ext cx="7994849" cy="587152"/>
          </a:xfrm>
        </p:spPr>
        <p:txBody>
          <a:bodyPr>
            <a:normAutofit fontScale="90000"/>
          </a:bodyPr>
          <a:lstStyle/>
          <a:p>
            <a:r>
              <a:rPr lang="es-ES" dirty="0" smtClean="0">
                <a:solidFill>
                  <a:srgbClr val="000000"/>
                </a:solidFill>
                <a:latin typeface="Times New Roman" pitchFamily="18" charset="0"/>
                <a:cs typeface="Times New Roman" pitchFamily="18" charset="0"/>
              </a:rPr>
              <a:t>SISTEMAS DE RETENCIÓN: Dispersa</a:t>
            </a:r>
            <a:r>
              <a:rPr lang="es-AR" dirty="0" smtClean="0">
                <a:solidFill>
                  <a:srgbClr val="000000"/>
                </a:solidFill>
                <a:latin typeface="Times New Roman" pitchFamily="18" charset="0"/>
                <a:cs typeface="Times New Roman" pitchFamily="18" charset="0"/>
              </a:rPr>
              <a:t/>
            </a:r>
            <a:br>
              <a:rPr lang="es-AR" dirty="0" smtClean="0">
                <a:solidFill>
                  <a:srgbClr val="000000"/>
                </a:solidFill>
                <a:latin typeface="Times New Roman" pitchFamily="18" charset="0"/>
                <a:cs typeface="Times New Roman" pitchFamily="18" charset="0"/>
              </a:rPr>
            </a:br>
            <a:endParaRPr lang="es-ES" dirty="0"/>
          </a:p>
        </p:txBody>
      </p:sp>
      <p:sp>
        <p:nvSpPr>
          <p:cNvPr id="4" name="3 Marcador de pie de página"/>
          <p:cNvSpPr>
            <a:spLocks noGrp="1"/>
          </p:cNvSpPr>
          <p:nvPr>
            <p:ph type="ftr" sz="quarter" idx="11"/>
          </p:nvPr>
        </p:nvSpPr>
        <p:spPr>
          <a:xfrm>
            <a:off x="3059832" y="6309320"/>
            <a:ext cx="4622973" cy="365125"/>
          </a:xfrm>
        </p:spPr>
        <p:txBody>
          <a:bodyPr/>
          <a:lstStyle/>
          <a:p>
            <a:pPr>
              <a:defRPr/>
            </a:pPr>
            <a:r>
              <a:rPr lang="es-ES" dirty="0" smtClean="0"/>
              <a:t>Facultad de Ciencias Agrarias y Forestales-UNLP- Curso de Silvicultura</a:t>
            </a:r>
            <a:endParaRPr lang="es-ES" dirty="0"/>
          </a:p>
        </p:txBody>
      </p:sp>
      <p:pic>
        <p:nvPicPr>
          <p:cNvPr id="28674" name="Picture 2"/>
          <p:cNvPicPr>
            <a:picLocks noChangeAspect="1" noChangeArrowheads="1"/>
          </p:cNvPicPr>
          <p:nvPr/>
        </p:nvPicPr>
        <p:blipFill>
          <a:blip r:embed="rId2" cstate="print"/>
          <a:srcRect/>
          <a:stretch>
            <a:fillRect/>
          </a:stretch>
        </p:blipFill>
        <p:spPr bwMode="auto">
          <a:xfrm>
            <a:off x="2771800" y="836712"/>
            <a:ext cx="4098800" cy="2592288"/>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2771800" y="3607126"/>
            <a:ext cx="4104456" cy="2592288"/>
          </a:xfrm>
          <a:prstGeom prst="rect">
            <a:avLst/>
          </a:prstGeom>
          <a:noFill/>
          <a:ln w="9525">
            <a:noFill/>
            <a:miter lim="800000"/>
            <a:headEnd/>
            <a:tailEnd/>
          </a:ln>
        </p:spPr>
      </p:pic>
      <p:sp>
        <p:nvSpPr>
          <p:cNvPr id="7" name="6 Rectángulo"/>
          <p:cNvSpPr/>
          <p:nvPr/>
        </p:nvSpPr>
        <p:spPr>
          <a:xfrm>
            <a:off x="683568" y="1628800"/>
            <a:ext cx="1224136" cy="369332"/>
          </a:xfrm>
          <a:prstGeom prst="rect">
            <a:avLst/>
          </a:prstGeom>
        </p:spPr>
        <p:txBody>
          <a:bodyPr wrap="square">
            <a:spAutoFit/>
          </a:bodyPr>
          <a:lstStyle/>
          <a:p>
            <a:pPr marL="285750" indent="-285750">
              <a:buFont typeface="Arial" pitchFamily="34" charset="0"/>
              <a:buChar char="•"/>
            </a:pPr>
            <a:r>
              <a:rPr lang="es-AR" dirty="0" smtClean="0"/>
              <a:t>Inicio</a:t>
            </a:r>
            <a:endParaRPr lang="es-AR" dirty="0"/>
          </a:p>
        </p:txBody>
      </p:sp>
      <p:sp>
        <p:nvSpPr>
          <p:cNvPr id="8" name="7 Rectángulo"/>
          <p:cNvSpPr/>
          <p:nvPr/>
        </p:nvSpPr>
        <p:spPr>
          <a:xfrm>
            <a:off x="899592" y="4653136"/>
            <a:ext cx="1656184" cy="369332"/>
          </a:xfrm>
          <a:prstGeom prst="rect">
            <a:avLst/>
          </a:prstGeom>
        </p:spPr>
        <p:txBody>
          <a:bodyPr wrap="square">
            <a:spAutoFit/>
          </a:bodyPr>
          <a:lstStyle/>
          <a:p>
            <a:pPr marL="285750" indent="-285750">
              <a:buFont typeface="Arial" pitchFamily="34" charset="0"/>
              <a:buChar char="•"/>
            </a:pPr>
            <a:r>
              <a:rPr lang="es-AR" dirty="0" smtClean="0"/>
              <a:t>30 años</a:t>
            </a:r>
            <a:endParaRPr lang="es-AR" dirty="0"/>
          </a:p>
        </p:txBody>
      </p:sp>
      <p:sp>
        <p:nvSpPr>
          <p:cNvPr id="9" name="8 Rectángulo"/>
          <p:cNvSpPr/>
          <p:nvPr/>
        </p:nvSpPr>
        <p:spPr>
          <a:xfrm>
            <a:off x="7092280" y="5373216"/>
            <a:ext cx="2051720" cy="738664"/>
          </a:xfrm>
          <a:prstGeom prst="rect">
            <a:avLst/>
          </a:prstGeom>
        </p:spPr>
        <p:txBody>
          <a:bodyPr wrap="square">
            <a:spAutoFit/>
          </a:bodyPr>
          <a:lstStyle/>
          <a:p>
            <a:r>
              <a:rPr lang="es-ES" sz="1400" dirty="0" smtClean="0">
                <a:latin typeface="Times New Roman" pitchFamily="18" charset="0"/>
                <a:cs typeface="Times New Roman" pitchFamily="18" charset="0"/>
              </a:rPr>
              <a:t>Figuras  de: </a:t>
            </a:r>
            <a:endParaRPr lang="es-AR" sz="1400" dirty="0" smtClean="0">
              <a:latin typeface="Times New Roman" pitchFamily="18" charset="0"/>
              <a:cs typeface="Times New Roman" pitchFamily="18" charset="0"/>
            </a:endParaRPr>
          </a:p>
          <a:p>
            <a:r>
              <a:rPr lang="es-AR" sz="1400" dirty="0" smtClean="0">
                <a:latin typeface="Times New Roman" pitchFamily="18" charset="0"/>
                <a:cs typeface="Times New Roman" pitchFamily="18" charset="0"/>
              </a:rPr>
              <a:t>http://www.for.gov.bc.ca/hre/stems/aggrret.htm</a:t>
            </a:r>
            <a:endParaRPr lang="es-A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88640"/>
            <a:ext cx="7994849" cy="587152"/>
          </a:xfrm>
        </p:spPr>
        <p:txBody>
          <a:bodyPr>
            <a:normAutofit fontScale="90000"/>
          </a:bodyPr>
          <a:lstStyle/>
          <a:p>
            <a:r>
              <a:rPr lang="es-ES" dirty="0" smtClean="0">
                <a:solidFill>
                  <a:srgbClr val="000000"/>
                </a:solidFill>
                <a:latin typeface="Times New Roman" pitchFamily="18" charset="0"/>
                <a:cs typeface="Times New Roman" pitchFamily="18" charset="0"/>
              </a:rPr>
              <a:t>SISTEMAS DE RETENCIÓN: Agregados</a:t>
            </a:r>
            <a:r>
              <a:rPr lang="es-AR" dirty="0" smtClean="0">
                <a:solidFill>
                  <a:srgbClr val="000000"/>
                </a:solidFill>
                <a:latin typeface="Times New Roman" pitchFamily="18" charset="0"/>
                <a:cs typeface="Times New Roman" pitchFamily="18" charset="0"/>
              </a:rPr>
              <a:t/>
            </a:r>
            <a:br>
              <a:rPr lang="es-AR" dirty="0" smtClean="0">
                <a:solidFill>
                  <a:srgbClr val="000000"/>
                </a:solidFill>
                <a:latin typeface="Times New Roman" pitchFamily="18" charset="0"/>
                <a:cs typeface="Times New Roman" pitchFamily="18" charset="0"/>
              </a:rPr>
            </a:br>
            <a:endParaRPr lang="es-ES" dirty="0"/>
          </a:p>
        </p:txBody>
      </p:sp>
      <p:sp>
        <p:nvSpPr>
          <p:cNvPr id="4" name="3 Marcador de pie de página"/>
          <p:cNvSpPr>
            <a:spLocks noGrp="1"/>
          </p:cNvSpPr>
          <p:nvPr>
            <p:ph type="ftr" sz="quarter" idx="11"/>
          </p:nvPr>
        </p:nvSpPr>
        <p:spPr>
          <a:xfrm>
            <a:off x="3059832" y="6309320"/>
            <a:ext cx="4622973" cy="365125"/>
          </a:xfrm>
        </p:spPr>
        <p:txBody>
          <a:bodyPr/>
          <a:lstStyle/>
          <a:p>
            <a:pPr>
              <a:defRPr/>
            </a:pPr>
            <a:r>
              <a:rPr lang="es-ES" dirty="0" smtClean="0"/>
              <a:t>Facultad de Ciencias Agrarias y Forestales-UNLP- Curso de Silvicultura</a:t>
            </a:r>
            <a:endParaRPr lang="es-ES" dirty="0"/>
          </a:p>
        </p:txBody>
      </p:sp>
      <p:sp>
        <p:nvSpPr>
          <p:cNvPr id="7" name="6 Rectángulo"/>
          <p:cNvSpPr/>
          <p:nvPr/>
        </p:nvSpPr>
        <p:spPr>
          <a:xfrm>
            <a:off x="683568" y="1628800"/>
            <a:ext cx="1224136" cy="369332"/>
          </a:xfrm>
          <a:prstGeom prst="rect">
            <a:avLst/>
          </a:prstGeom>
        </p:spPr>
        <p:txBody>
          <a:bodyPr wrap="square">
            <a:spAutoFit/>
          </a:bodyPr>
          <a:lstStyle/>
          <a:p>
            <a:pPr marL="285750" indent="-285750">
              <a:buFont typeface="Arial" pitchFamily="34" charset="0"/>
              <a:buChar char="•"/>
            </a:pPr>
            <a:r>
              <a:rPr lang="es-AR" dirty="0" smtClean="0"/>
              <a:t>Inicio</a:t>
            </a:r>
            <a:endParaRPr lang="es-AR" dirty="0"/>
          </a:p>
        </p:txBody>
      </p:sp>
      <p:sp>
        <p:nvSpPr>
          <p:cNvPr id="8" name="7 Rectángulo"/>
          <p:cNvSpPr/>
          <p:nvPr/>
        </p:nvSpPr>
        <p:spPr>
          <a:xfrm>
            <a:off x="899592" y="4653136"/>
            <a:ext cx="1656184" cy="369332"/>
          </a:xfrm>
          <a:prstGeom prst="rect">
            <a:avLst/>
          </a:prstGeom>
        </p:spPr>
        <p:txBody>
          <a:bodyPr wrap="square">
            <a:spAutoFit/>
          </a:bodyPr>
          <a:lstStyle/>
          <a:p>
            <a:pPr marL="285750" indent="-285750">
              <a:buFont typeface="Arial" pitchFamily="34" charset="0"/>
              <a:buChar char="•"/>
            </a:pPr>
            <a:r>
              <a:rPr lang="es-AR" dirty="0" smtClean="0"/>
              <a:t>30 años</a:t>
            </a:r>
            <a:endParaRPr lang="es-AR" dirty="0"/>
          </a:p>
        </p:txBody>
      </p:sp>
      <p:sp>
        <p:nvSpPr>
          <p:cNvPr id="9" name="8 Rectángulo"/>
          <p:cNvSpPr/>
          <p:nvPr/>
        </p:nvSpPr>
        <p:spPr>
          <a:xfrm>
            <a:off x="7092280" y="5373216"/>
            <a:ext cx="2051720" cy="738664"/>
          </a:xfrm>
          <a:prstGeom prst="rect">
            <a:avLst/>
          </a:prstGeom>
        </p:spPr>
        <p:txBody>
          <a:bodyPr wrap="square">
            <a:spAutoFit/>
          </a:bodyPr>
          <a:lstStyle/>
          <a:p>
            <a:r>
              <a:rPr lang="es-ES" sz="1400" dirty="0" smtClean="0">
                <a:latin typeface="Times New Roman" pitchFamily="18" charset="0"/>
                <a:cs typeface="Times New Roman" pitchFamily="18" charset="0"/>
              </a:rPr>
              <a:t>Figuras  de: </a:t>
            </a:r>
            <a:endParaRPr lang="es-AR" sz="1400" dirty="0" smtClean="0">
              <a:latin typeface="Times New Roman" pitchFamily="18" charset="0"/>
              <a:cs typeface="Times New Roman" pitchFamily="18" charset="0"/>
            </a:endParaRPr>
          </a:p>
          <a:p>
            <a:r>
              <a:rPr lang="es-AR" sz="1400" dirty="0" smtClean="0">
                <a:latin typeface="Times New Roman" pitchFamily="18" charset="0"/>
                <a:cs typeface="Times New Roman" pitchFamily="18" charset="0"/>
              </a:rPr>
              <a:t>http://www.for.gov.bc.ca/hre/stems/aggrret.htm</a:t>
            </a:r>
            <a:endParaRPr lang="es-AR" sz="1400" dirty="0">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2" cstate="print"/>
          <a:srcRect/>
          <a:stretch>
            <a:fillRect/>
          </a:stretch>
        </p:blipFill>
        <p:spPr bwMode="auto">
          <a:xfrm>
            <a:off x="2627784" y="751968"/>
            <a:ext cx="4320480" cy="2726517"/>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2621822" y="3645024"/>
            <a:ext cx="4326442" cy="2721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3131840" y="6237312"/>
            <a:ext cx="4622973" cy="365125"/>
          </a:xfrm>
        </p:spPr>
        <p:txBody>
          <a:bodyPr/>
          <a:lstStyle/>
          <a:p>
            <a:pPr>
              <a:defRPr/>
            </a:pPr>
            <a:r>
              <a:rPr lang="es-ES" dirty="0" smtClean="0"/>
              <a:t>Facultad de Ciencias Agrarias y Forestales-UNLP- Curso de Silvicultura</a:t>
            </a:r>
            <a:endParaRPr lang="es-ES" dirty="0"/>
          </a:p>
        </p:txBody>
      </p:sp>
      <p:sp>
        <p:nvSpPr>
          <p:cNvPr id="5" name="4 Rectángulo"/>
          <p:cNvSpPr/>
          <p:nvPr/>
        </p:nvSpPr>
        <p:spPr>
          <a:xfrm>
            <a:off x="4139952" y="332656"/>
            <a:ext cx="4572000" cy="1200329"/>
          </a:xfrm>
          <a:prstGeom prst="rect">
            <a:avLst/>
          </a:prstGeom>
        </p:spPr>
        <p:txBody>
          <a:bodyPr>
            <a:spAutoFit/>
          </a:bodyPr>
          <a:lstStyle/>
          <a:p>
            <a:pPr algn="r"/>
            <a:r>
              <a:rPr lang="es-ES" b="1" dirty="0" smtClean="0">
                <a:solidFill>
                  <a:schemeClr val="accent6">
                    <a:lumMod val="50000"/>
                  </a:schemeClr>
                </a:solidFill>
              </a:rPr>
              <a:t>British Columbia</a:t>
            </a:r>
          </a:p>
          <a:p>
            <a:pPr algn="r"/>
            <a:r>
              <a:rPr lang="es-ES" dirty="0" smtClean="0">
                <a:solidFill>
                  <a:schemeClr val="accent6">
                    <a:lumMod val="50000"/>
                  </a:schemeClr>
                </a:solidFill>
              </a:rPr>
              <a:t>Momento inicial</a:t>
            </a:r>
          </a:p>
          <a:p>
            <a:pPr algn="r"/>
            <a:r>
              <a:rPr lang="es-AR" dirty="0" smtClean="0">
                <a:solidFill>
                  <a:schemeClr val="accent6">
                    <a:lumMod val="50000"/>
                  </a:schemeClr>
                </a:solidFill>
              </a:rPr>
              <a:t>http://www.for.gov.bc.ca/hre/stems/aggrret.htm</a:t>
            </a:r>
            <a:endParaRPr lang="es-AR" dirty="0">
              <a:solidFill>
                <a:schemeClr val="accent6">
                  <a:lumMod val="50000"/>
                </a:schemeClr>
              </a:solidFill>
            </a:endParaRPr>
          </a:p>
        </p:txBody>
      </p:sp>
      <p:pic>
        <p:nvPicPr>
          <p:cNvPr id="6" name="5 Marcador de contenido"/>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5937" r="5439"/>
          <a:stretch/>
        </p:blipFill>
        <p:spPr>
          <a:xfrm>
            <a:off x="1547664" y="1484784"/>
            <a:ext cx="6336704" cy="4776266"/>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699792" y="6093296"/>
            <a:ext cx="4622973" cy="365125"/>
          </a:xfrm>
        </p:spPr>
        <p:txBody>
          <a:bodyPr/>
          <a:lstStyle/>
          <a:p>
            <a:pPr>
              <a:defRPr/>
            </a:pPr>
            <a:r>
              <a:rPr lang="es-ES" dirty="0" smtClean="0"/>
              <a:t>Facultad de Ciencias Agrarias y Forestales-UNLP- Curso de Silvicultura</a:t>
            </a:r>
            <a:endParaRPr lang="es-ES" dirty="0"/>
          </a:p>
        </p:txBody>
      </p:sp>
      <p:sp>
        <p:nvSpPr>
          <p:cNvPr id="5" name="4 CuadroTexto"/>
          <p:cNvSpPr txBox="1"/>
          <p:nvPr/>
        </p:nvSpPr>
        <p:spPr>
          <a:xfrm>
            <a:off x="2051720" y="188640"/>
            <a:ext cx="6480720" cy="584775"/>
          </a:xfrm>
          <a:prstGeom prst="rect">
            <a:avLst/>
          </a:prstGeom>
          <a:noFill/>
        </p:spPr>
        <p:txBody>
          <a:bodyPr wrap="square" rtlCol="0">
            <a:spAutoFit/>
          </a:bodyPr>
          <a:lstStyle/>
          <a:p>
            <a:r>
              <a:rPr lang="es-ES" b="1" dirty="0">
                <a:solidFill>
                  <a:schemeClr val="accent6">
                    <a:lumMod val="50000"/>
                  </a:schemeClr>
                </a:solidFill>
                <a:latin typeface="Times New Roman" pitchFamily="18" charset="0"/>
                <a:cs typeface="Times New Roman" pitchFamily="18" charset="0"/>
              </a:rPr>
              <a:t>British </a:t>
            </a:r>
            <a:r>
              <a:rPr lang="es-ES" b="1" dirty="0" smtClean="0">
                <a:solidFill>
                  <a:schemeClr val="accent6">
                    <a:lumMod val="50000"/>
                  </a:schemeClr>
                </a:solidFill>
                <a:latin typeface="Times New Roman" pitchFamily="18" charset="0"/>
                <a:cs typeface="Times New Roman" pitchFamily="18" charset="0"/>
              </a:rPr>
              <a:t>Columbia </a:t>
            </a:r>
            <a:r>
              <a:rPr lang="es-ES" dirty="0" smtClean="0">
                <a:solidFill>
                  <a:schemeClr val="accent6">
                    <a:lumMod val="50000"/>
                  </a:schemeClr>
                </a:solidFill>
                <a:latin typeface="Times New Roman" pitchFamily="18" charset="0"/>
                <a:cs typeface="Times New Roman" pitchFamily="18" charset="0"/>
              </a:rPr>
              <a:t>5 </a:t>
            </a:r>
            <a:r>
              <a:rPr lang="es-ES" dirty="0">
                <a:solidFill>
                  <a:schemeClr val="accent6">
                    <a:lumMod val="50000"/>
                  </a:schemeClr>
                </a:solidFill>
                <a:latin typeface="Times New Roman" pitchFamily="18" charset="0"/>
                <a:cs typeface="Times New Roman" pitchFamily="18" charset="0"/>
              </a:rPr>
              <a:t>años después de </a:t>
            </a:r>
            <a:r>
              <a:rPr lang="es-ES" dirty="0" smtClean="0">
                <a:solidFill>
                  <a:schemeClr val="accent6">
                    <a:lumMod val="50000"/>
                  </a:schemeClr>
                </a:solidFill>
                <a:latin typeface="Times New Roman" pitchFamily="18" charset="0"/>
                <a:cs typeface="Times New Roman" pitchFamily="18" charset="0"/>
              </a:rPr>
              <a:t>la intervención</a:t>
            </a:r>
            <a:endParaRPr lang="es-ES" dirty="0">
              <a:solidFill>
                <a:schemeClr val="accent6">
                  <a:lumMod val="50000"/>
                </a:schemeClr>
              </a:solidFill>
              <a:latin typeface="Times New Roman" pitchFamily="18" charset="0"/>
              <a:cs typeface="Times New Roman" pitchFamily="18" charset="0"/>
            </a:endParaRPr>
          </a:p>
          <a:p>
            <a:r>
              <a:rPr lang="es-AR" sz="1400" dirty="0">
                <a:solidFill>
                  <a:schemeClr val="accent6">
                    <a:lumMod val="50000"/>
                  </a:schemeClr>
                </a:solidFill>
                <a:latin typeface="Times New Roman" pitchFamily="18" charset="0"/>
                <a:cs typeface="Times New Roman" pitchFamily="18" charset="0"/>
              </a:rPr>
              <a:t>http://www.for.gov.bc.ca/hre/stems/aggrret.htm</a:t>
            </a:r>
          </a:p>
        </p:txBody>
      </p:sp>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31640" y="782887"/>
            <a:ext cx="7056784" cy="5290621"/>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771800"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F:\JFGoya\Curso de Silvicultura\Curso de Silvicultura\CAMB\DSC_0742.JPG"/>
          <p:cNvPicPr>
            <a:picLocks noGrp="1" noChangeAspect="1" noChangeArrowheads="1"/>
          </p:cNvPicPr>
          <p:nvPr>
            <p:ph idx="1"/>
          </p:nvPr>
        </p:nvPicPr>
        <p:blipFill>
          <a:blip r:embed="rId2" cstate="print"/>
          <a:srcRect/>
          <a:stretch>
            <a:fillRect/>
          </a:stretch>
        </p:blipFill>
        <p:spPr bwMode="auto">
          <a:xfrm>
            <a:off x="467544" y="764704"/>
            <a:ext cx="8098723" cy="5421337"/>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483768"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F:\JFGoya\Curso de Silvicultura\Curso de Silvicultura\CAMB\DSC_0735.JPG"/>
          <p:cNvPicPr>
            <a:picLocks noGrp="1" noChangeAspect="1" noChangeArrowheads="1"/>
          </p:cNvPicPr>
          <p:nvPr>
            <p:ph idx="1"/>
          </p:nvPr>
        </p:nvPicPr>
        <p:blipFill>
          <a:blip r:embed="rId2" cstate="print"/>
          <a:srcRect/>
          <a:stretch>
            <a:fillRect/>
          </a:stretch>
        </p:blipFill>
        <p:spPr bwMode="auto">
          <a:xfrm>
            <a:off x="611560" y="615680"/>
            <a:ext cx="7848872" cy="525459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771800"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F:\JFGoya\Curso de Silvicultura\Curso de Silvicultura\CAMB\DSC_0748.JPG"/>
          <p:cNvPicPr>
            <a:picLocks noGrp="1" noChangeAspect="1" noChangeArrowheads="1"/>
          </p:cNvPicPr>
          <p:nvPr>
            <p:ph idx="1"/>
          </p:nvPr>
        </p:nvPicPr>
        <p:blipFill>
          <a:blip r:embed="rId2" cstate="print"/>
          <a:srcRect/>
          <a:stretch>
            <a:fillRect/>
          </a:stretch>
        </p:blipFill>
        <p:spPr bwMode="auto">
          <a:xfrm>
            <a:off x="539552" y="165782"/>
            <a:ext cx="8424936" cy="563970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555776" y="6381328"/>
            <a:ext cx="4622973" cy="365125"/>
          </a:xfrm>
        </p:spPr>
        <p:txBody>
          <a:bodyPr/>
          <a:lstStyle/>
          <a:p>
            <a:pPr>
              <a:defRPr/>
            </a:pPr>
            <a:r>
              <a:rPr lang="es-ES" dirty="0" smtClean="0"/>
              <a:t>Facultad de Ciencias Agrarias y Forestales-UNLP- Curso de Silvicultura</a:t>
            </a:r>
            <a:endParaRPr lang="es-ES" dirty="0"/>
          </a:p>
        </p:txBody>
      </p:sp>
      <p:pic>
        <p:nvPicPr>
          <p:cNvPr id="77826" name="Picture 2"/>
          <p:cNvPicPr>
            <a:picLocks noGrp="1" noChangeAspect="1" noChangeArrowheads="1"/>
          </p:cNvPicPr>
          <p:nvPr>
            <p:ph idx="1"/>
          </p:nvPr>
        </p:nvPicPr>
        <p:blipFill>
          <a:blip r:embed="rId2" cstate="print"/>
          <a:srcRect/>
          <a:stretch>
            <a:fillRect/>
          </a:stretch>
        </p:blipFill>
        <p:spPr bwMode="auto">
          <a:xfrm>
            <a:off x="251520" y="188640"/>
            <a:ext cx="4118753" cy="3881437"/>
          </a:xfrm>
          <a:prstGeom prst="rect">
            <a:avLst/>
          </a:prstGeom>
          <a:noFill/>
          <a:ln w="9525">
            <a:noFill/>
            <a:miter lim="800000"/>
            <a:headEnd/>
            <a:tailEnd/>
          </a:ln>
        </p:spPr>
      </p:pic>
      <p:pic>
        <p:nvPicPr>
          <p:cNvPr id="77827" name="Picture 3"/>
          <p:cNvPicPr>
            <a:picLocks noChangeAspect="1" noChangeArrowheads="1"/>
          </p:cNvPicPr>
          <p:nvPr/>
        </p:nvPicPr>
        <p:blipFill>
          <a:blip r:embed="rId3" cstate="print"/>
          <a:srcRect/>
          <a:stretch>
            <a:fillRect/>
          </a:stretch>
        </p:blipFill>
        <p:spPr bwMode="auto">
          <a:xfrm>
            <a:off x="4467225" y="2204864"/>
            <a:ext cx="4676775" cy="3657600"/>
          </a:xfrm>
          <a:prstGeom prst="rect">
            <a:avLst/>
          </a:prstGeom>
          <a:noFill/>
          <a:ln w="9525">
            <a:noFill/>
            <a:miter lim="800000"/>
            <a:headEnd/>
            <a:tailEnd/>
          </a:ln>
        </p:spPr>
      </p:pic>
      <p:pic>
        <p:nvPicPr>
          <p:cNvPr id="77828" name="Picture 4"/>
          <p:cNvPicPr>
            <a:picLocks noChangeAspect="1" noChangeArrowheads="1"/>
          </p:cNvPicPr>
          <p:nvPr/>
        </p:nvPicPr>
        <p:blipFill>
          <a:blip r:embed="rId4" cstate="print"/>
          <a:srcRect/>
          <a:stretch>
            <a:fillRect/>
          </a:stretch>
        </p:blipFill>
        <p:spPr bwMode="auto">
          <a:xfrm>
            <a:off x="395536" y="4149080"/>
            <a:ext cx="2446749" cy="1958157"/>
          </a:xfrm>
          <a:prstGeom prst="rect">
            <a:avLst/>
          </a:prstGeom>
          <a:noFill/>
          <a:ln w="9525">
            <a:noFill/>
            <a:miter lim="800000"/>
            <a:headEnd/>
            <a:tailEnd/>
          </a:ln>
        </p:spPr>
      </p:pic>
      <p:sp>
        <p:nvSpPr>
          <p:cNvPr id="8" name="7 Rectángulo"/>
          <p:cNvSpPr/>
          <p:nvPr/>
        </p:nvSpPr>
        <p:spPr>
          <a:xfrm>
            <a:off x="4572000" y="188640"/>
            <a:ext cx="4248472" cy="461665"/>
          </a:xfrm>
          <a:prstGeom prst="rect">
            <a:avLst/>
          </a:prstGeom>
        </p:spPr>
        <p:txBody>
          <a:bodyPr wrap="square">
            <a:spAutoFit/>
          </a:bodyPr>
          <a:lstStyle/>
          <a:p>
            <a:r>
              <a:rPr lang="es-ES" sz="1200" dirty="0" smtClean="0"/>
              <a:t>https://www.google.com.ar/maps/@-26.036916,-53.7795777,7029m/data=!3m1!1e3?hl=es&amp;authuser=0</a:t>
            </a:r>
            <a:endParaRPr lang="es-E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8210873" cy="1320800"/>
          </a:xfrm>
        </p:spPr>
        <p:txBody>
          <a:bodyPr>
            <a:normAutofit fontScale="90000"/>
          </a:bodyPr>
          <a:lstStyle/>
          <a:p>
            <a:r>
              <a:rPr lang="es-ES" sz="2700" dirty="0" smtClean="0">
                <a:solidFill>
                  <a:schemeClr val="accent6">
                    <a:lumMod val="50000"/>
                  </a:schemeClr>
                </a:solidFill>
                <a:latin typeface="Times New Roman" pitchFamily="18" charset="0"/>
                <a:cs typeface="Times New Roman" pitchFamily="18" charset="0"/>
              </a:rPr>
              <a:t>Volumen total con corteza (m</a:t>
            </a:r>
            <a:r>
              <a:rPr lang="es-ES" sz="2700" baseline="30000" dirty="0" smtClean="0">
                <a:solidFill>
                  <a:schemeClr val="accent6">
                    <a:lumMod val="50000"/>
                  </a:schemeClr>
                </a:solidFill>
                <a:latin typeface="Times New Roman" pitchFamily="18" charset="0"/>
                <a:cs typeface="Times New Roman" pitchFamily="18" charset="0"/>
              </a:rPr>
              <a:t>3</a:t>
            </a:r>
            <a:r>
              <a:rPr lang="es-ES" sz="2700" dirty="0" smtClean="0">
                <a:solidFill>
                  <a:schemeClr val="accent6">
                    <a:lumMod val="50000"/>
                  </a:schemeClr>
                </a:solidFill>
                <a:latin typeface="Times New Roman" pitchFamily="18" charset="0"/>
                <a:cs typeface="Times New Roman" pitchFamily="18" charset="0"/>
              </a:rPr>
              <a:t>/ha) por clase diamétrica para los distintos estratos de la Región Bosque Andino Patagónico</a:t>
            </a:r>
            <a:r>
              <a:rPr lang="es-ES" dirty="0" smtClean="0">
                <a:solidFill>
                  <a:schemeClr val="accent6">
                    <a:lumMod val="50000"/>
                  </a:schemeClr>
                </a:solidFill>
                <a:latin typeface="Arial" charset="0"/>
              </a:rPr>
              <a:t/>
            </a:r>
            <a:br>
              <a:rPr lang="es-ES" dirty="0" smtClean="0">
                <a:solidFill>
                  <a:schemeClr val="accent6">
                    <a:lumMod val="50000"/>
                  </a:schemeClr>
                </a:solidFill>
                <a:latin typeface="Arial" charset="0"/>
              </a:rPr>
            </a:br>
            <a:endParaRPr lang="es-ES" dirty="0"/>
          </a:p>
        </p:txBody>
      </p:sp>
      <p:sp>
        <p:nvSpPr>
          <p:cNvPr id="4" name="3 Marcador de pie de página"/>
          <p:cNvSpPr>
            <a:spLocks noGrp="1"/>
          </p:cNvSpPr>
          <p:nvPr>
            <p:ph type="ftr" sz="quarter" idx="11"/>
          </p:nvPr>
        </p:nvSpPr>
        <p:spPr/>
        <p:txBody>
          <a:bodyPr/>
          <a:lstStyle/>
          <a:p>
            <a:pPr>
              <a:defRPr/>
            </a:pPr>
            <a:r>
              <a:rPr lang="es-ES" smtClean="0"/>
              <a:t>Facultad de Ciencias Agrarias y Forestales-UNLP- Curso de Manejo Forestal</a:t>
            </a:r>
            <a:endParaRPr lang="es-ES"/>
          </a:p>
        </p:txBody>
      </p:sp>
      <p:graphicFrame>
        <p:nvGraphicFramePr>
          <p:cNvPr id="2050" name="Object 2"/>
          <p:cNvGraphicFramePr>
            <a:graphicFrameLocks noChangeAspect="1"/>
          </p:cNvGraphicFramePr>
          <p:nvPr/>
        </p:nvGraphicFramePr>
        <p:xfrm>
          <a:off x="251520" y="1448441"/>
          <a:ext cx="8496944" cy="5234959"/>
        </p:xfrm>
        <a:graphic>
          <a:graphicData uri="http://schemas.openxmlformats.org/presentationml/2006/ole">
            <p:oleObj spid="_x0000_s2050" name="Hoja de cálculo" r:id="rId3" imgW="36071175" imgH="22269450" progId="">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1916832"/>
            <a:ext cx="6208234" cy="367202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360" cap="flat">
                <a:solidFill>
                  <a:srgbClr val="3465AF"/>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6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CuadroTexto"/>
          <p:cNvSpPr txBox="1"/>
          <p:nvPr/>
        </p:nvSpPr>
        <p:spPr>
          <a:xfrm>
            <a:off x="251520" y="116632"/>
            <a:ext cx="8892480" cy="523220"/>
          </a:xfrm>
          <a:prstGeom prst="rect">
            <a:avLst/>
          </a:prstGeom>
          <a:noFill/>
        </p:spPr>
        <p:txBody>
          <a:bodyPr wrap="square" rtlCol="0">
            <a:spAutoFit/>
          </a:bodyPr>
          <a:lstStyle/>
          <a:p>
            <a:r>
              <a:rPr lang="es-ES" sz="2800" b="1" dirty="0" err="1">
                <a:solidFill>
                  <a:srgbClr val="000000"/>
                </a:solidFill>
                <a:latin typeface="Times New Roman" pitchFamily="18" charset="0"/>
                <a:cs typeface="Times New Roman" pitchFamily="18" charset="0"/>
              </a:rPr>
              <a:t>Sist</a:t>
            </a:r>
            <a:r>
              <a:rPr lang="es-ES" sz="2800" b="1" dirty="0">
                <a:solidFill>
                  <a:srgbClr val="000000"/>
                </a:solidFill>
                <a:latin typeface="Times New Roman" pitchFamily="18" charset="0"/>
                <a:cs typeface="Times New Roman" pitchFamily="18" charset="0"/>
              </a:rPr>
              <a:t>. de Retención en Tierra del Fuego, </a:t>
            </a:r>
            <a:r>
              <a:rPr lang="es-ES" sz="2800" b="1" dirty="0" err="1">
                <a:solidFill>
                  <a:srgbClr val="000000"/>
                </a:solidFill>
                <a:latin typeface="Times New Roman" pitchFamily="18" charset="0"/>
                <a:cs typeface="Times New Roman" pitchFamily="18" charset="0"/>
              </a:rPr>
              <a:t>Arg</a:t>
            </a:r>
            <a:r>
              <a:rPr lang="es-ES" sz="2800" b="1" dirty="0">
                <a:solidFill>
                  <a:srgbClr val="000000"/>
                </a:solidFill>
                <a:latin typeface="Times New Roman" pitchFamily="18" charset="0"/>
                <a:cs typeface="Times New Roman" pitchFamily="18" charset="0"/>
              </a:rPr>
              <a:t>.</a:t>
            </a:r>
            <a:endParaRPr lang="es-AR" sz="2800" b="1" dirty="0">
              <a:solidFill>
                <a:srgbClr val="000000"/>
              </a:solidFill>
              <a:latin typeface="Times New Roman" pitchFamily="18" charset="0"/>
              <a:cs typeface="Times New Roman" pitchFamily="18" charset="0"/>
            </a:endParaRPr>
          </a:p>
        </p:txBody>
      </p:sp>
      <p:sp>
        <p:nvSpPr>
          <p:cNvPr id="3" name="2 CuadroTexto"/>
          <p:cNvSpPr txBox="1"/>
          <p:nvPr/>
        </p:nvSpPr>
        <p:spPr>
          <a:xfrm>
            <a:off x="311142" y="1124744"/>
            <a:ext cx="3782061" cy="646331"/>
          </a:xfrm>
          <a:prstGeom prst="rect">
            <a:avLst/>
          </a:prstGeom>
          <a:noFill/>
        </p:spPr>
        <p:txBody>
          <a:bodyPr wrap="none" rtlCol="0">
            <a:spAutoFit/>
          </a:bodyPr>
          <a:lstStyle/>
          <a:p>
            <a:r>
              <a:rPr lang="es-ES" dirty="0"/>
              <a:t>Retención agregada = 30% del área</a:t>
            </a:r>
          </a:p>
          <a:p>
            <a:r>
              <a:rPr lang="es-ES" dirty="0"/>
              <a:t>Retención dispersa = 15 </a:t>
            </a:r>
            <a:r>
              <a:rPr lang="es-ES" dirty="0" smtClean="0"/>
              <a:t>m²/ha </a:t>
            </a:r>
            <a:endParaRPr lang="es-AR" dirty="0"/>
          </a:p>
        </p:txBody>
      </p:sp>
      <p:sp>
        <p:nvSpPr>
          <p:cNvPr id="11" name="10 CuadroTexto"/>
          <p:cNvSpPr txBox="1"/>
          <p:nvPr/>
        </p:nvSpPr>
        <p:spPr>
          <a:xfrm>
            <a:off x="5774623" y="1268760"/>
            <a:ext cx="2109745" cy="369332"/>
          </a:xfrm>
          <a:prstGeom prst="rect">
            <a:avLst/>
          </a:prstGeom>
          <a:noFill/>
        </p:spPr>
        <p:txBody>
          <a:bodyPr wrap="none" rtlCol="0">
            <a:spAutoFit/>
          </a:bodyPr>
          <a:lstStyle/>
          <a:p>
            <a:r>
              <a:rPr lang="es-ES" dirty="0"/>
              <a:t>Más de una rotación</a:t>
            </a:r>
            <a:endParaRPr lang="es-AR" dirty="0"/>
          </a:p>
        </p:txBody>
      </p:sp>
      <p:sp>
        <p:nvSpPr>
          <p:cNvPr id="2" name="1 Flecha derecha"/>
          <p:cNvSpPr/>
          <p:nvPr/>
        </p:nvSpPr>
        <p:spPr>
          <a:xfrm>
            <a:off x="4283968" y="1340768"/>
            <a:ext cx="792088"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CuadroTexto"/>
          <p:cNvSpPr txBox="1"/>
          <p:nvPr/>
        </p:nvSpPr>
        <p:spPr>
          <a:xfrm>
            <a:off x="1115616" y="5949280"/>
            <a:ext cx="6111736" cy="461665"/>
          </a:xfrm>
          <a:prstGeom prst="rect">
            <a:avLst/>
          </a:prstGeom>
          <a:noFill/>
        </p:spPr>
        <p:txBody>
          <a:bodyPr wrap="square" rtlCol="0">
            <a:spAutoFit/>
          </a:bodyPr>
          <a:lstStyle/>
          <a:p>
            <a:r>
              <a:rPr lang="es-ES" sz="2400" dirty="0" err="1">
                <a:latin typeface="Times New Roman" pitchFamily="18" charset="0"/>
                <a:cs typeface="Times New Roman" pitchFamily="18" charset="0"/>
              </a:rPr>
              <a:t>Ea</a:t>
            </a:r>
            <a:r>
              <a:rPr lang="es-ES" sz="2400" dirty="0">
                <a:latin typeface="Times New Roman" pitchFamily="18" charset="0"/>
                <a:cs typeface="Times New Roman" pitchFamily="18" charset="0"/>
              </a:rPr>
              <a:t>. Los </a:t>
            </a:r>
            <a:r>
              <a:rPr lang="es-ES" sz="2400" dirty="0" smtClean="0">
                <a:latin typeface="Times New Roman" pitchFamily="18" charset="0"/>
                <a:cs typeface="Times New Roman" pitchFamily="18" charset="0"/>
              </a:rPr>
              <a:t>Cerros Tierra </a:t>
            </a:r>
            <a:r>
              <a:rPr lang="es-ES" sz="2400" dirty="0">
                <a:latin typeface="Times New Roman" pitchFamily="18" charset="0"/>
                <a:cs typeface="Times New Roman" pitchFamily="18" charset="0"/>
              </a:rPr>
              <a:t>del Fuego (2004)</a:t>
            </a:r>
          </a:p>
        </p:txBody>
      </p:sp>
    </p:spTree>
    <p:extLst>
      <p:ext uri="{BB962C8B-B14F-4D97-AF65-F5344CB8AC3E}">
        <p14:creationId xmlns:p14="http://schemas.microsoft.com/office/powerpoint/2010/main" xmlns="" val="12911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51520" y="6021288"/>
            <a:ext cx="6111736" cy="461665"/>
          </a:xfrm>
          <a:prstGeom prst="rect">
            <a:avLst/>
          </a:prstGeom>
          <a:noFill/>
        </p:spPr>
        <p:txBody>
          <a:bodyPr wrap="square" rtlCol="0">
            <a:spAutoFit/>
          </a:bodyPr>
          <a:lstStyle/>
          <a:p>
            <a:r>
              <a:rPr lang="es-ES" sz="2400" dirty="0" err="1">
                <a:latin typeface="Times New Roman" pitchFamily="18" charset="0"/>
                <a:cs typeface="Times New Roman" pitchFamily="18" charset="0"/>
              </a:rPr>
              <a:t>Ea</a:t>
            </a:r>
            <a:r>
              <a:rPr lang="es-ES" sz="2400" dirty="0">
                <a:latin typeface="Times New Roman" pitchFamily="18" charset="0"/>
                <a:cs typeface="Times New Roman" pitchFamily="18" charset="0"/>
              </a:rPr>
              <a:t>. Los </a:t>
            </a:r>
            <a:r>
              <a:rPr lang="es-ES" sz="2400" dirty="0" smtClean="0">
                <a:latin typeface="Times New Roman" pitchFamily="18" charset="0"/>
                <a:cs typeface="Times New Roman" pitchFamily="18" charset="0"/>
              </a:rPr>
              <a:t>Cerros Tierra </a:t>
            </a:r>
            <a:r>
              <a:rPr lang="es-ES" sz="2400" dirty="0">
                <a:latin typeface="Times New Roman" pitchFamily="18" charset="0"/>
                <a:cs typeface="Times New Roman" pitchFamily="18" charset="0"/>
              </a:rPr>
              <a:t>del Fuego (2004)</a:t>
            </a:r>
          </a:p>
        </p:txBody>
      </p:sp>
      <p:sp>
        <p:nvSpPr>
          <p:cNvPr id="7" name="6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CuadroTexto"/>
          <p:cNvSpPr txBox="1"/>
          <p:nvPr/>
        </p:nvSpPr>
        <p:spPr>
          <a:xfrm>
            <a:off x="251520" y="116632"/>
            <a:ext cx="8892480" cy="523220"/>
          </a:xfrm>
          <a:prstGeom prst="rect">
            <a:avLst/>
          </a:prstGeom>
          <a:noFill/>
        </p:spPr>
        <p:txBody>
          <a:bodyPr wrap="square" rtlCol="0">
            <a:spAutoFit/>
          </a:bodyPr>
          <a:lstStyle/>
          <a:p>
            <a:r>
              <a:rPr lang="es-ES" sz="2800" b="1" dirty="0" err="1">
                <a:solidFill>
                  <a:schemeClr val="bg1"/>
                </a:solidFill>
              </a:rPr>
              <a:t>Sist</a:t>
            </a:r>
            <a:r>
              <a:rPr lang="es-ES" sz="2800" b="1" dirty="0">
                <a:solidFill>
                  <a:schemeClr val="bg1"/>
                </a:solidFill>
              </a:rPr>
              <a:t>. de Retención en Tierra del Fuego, </a:t>
            </a:r>
            <a:r>
              <a:rPr lang="es-ES" sz="2800" b="1" dirty="0" err="1">
                <a:solidFill>
                  <a:schemeClr val="bg1"/>
                </a:solidFill>
              </a:rPr>
              <a:t>Arg</a:t>
            </a:r>
            <a:r>
              <a:rPr lang="es-ES" sz="2800" b="1" dirty="0">
                <a:solidFill>
                  <a:schemeClr val="bg1"/>
                </a:solidFill>
              </a:rPr>
              <a:t>.</a:t>
            </a:r>
            <a:endParaRPr lang="es-AR" sz="2800" b="1" dirty="0">
              <a:solidFill>
                <a:schemeClr val="bg1"/>
              </a:solidFill>
            </a:endParaRPr>
          </a:p>
        </p:txBody>
      </p:sp>
      <p:sp>
        <p:nvSpPr>
          <p:cNvPr id="3" name="2 CuadroTexto"/>
          <p:cNvSpPr txBox="1"/>
          <p:nvPr/>
        </p:nvSpPr>
        <p:spPr>
          <a:xfrm>
            <a:off x="311142" y="1124744"/>
            <a:ext cx="3782061" cy="646331"/>
          </a:xfrm>
          <a:prstGeom prst="rect">
            <a:avLst/>
          </a:prstGeom>
          <a:noFill/>
        </p:spPr>
        <p:txBody>
          <a:bodyPr wrap="none" rtlCol="0">
            <a:spAutoFit/>
          </a:bodyPr>
          <a:lstStyle/>
          <a:p>
            <a:r>
              <a:rPr lang="es-ES" dirty="0"/>
              <a:t>Retención agregada = 30% del área</a:t>
            </a:r>
          </a:p>
          <a:p>
            <a:r>
              <a:rPr lang="es-ES" dirty="0"/>
              <a:t>Retención dispersa = 15 </a:t>
            </a:r>
            <a:r>
              <a:rPr lang="es-ES" dirty="0" smtClean="0"/>
              <a:t>m²/ha </a:t>
            </a:r>
            <a:endParaRPr lang="es-AR" dirty="0"/>
          </a:p>
        </p:txBody>
      </p:sp>
      <p:sp>
        <p:nvSpPr>
          <p:cNvPr id="11" name="10 CuadroTexto"/>
          <p:cNvSpPr txBox="1"/>
          <p:nvPr/>
        </p:nvSpPr>
        <p:spPr>
          <a:xfrm>
            <a:off x="5774623" y="1268760"/>
            <a:ext cx="2109745" cy="369332"/>
          </a:xfrm>
          <a:prstGeom prst="rect">
            <a:avLst/>
          </a:prstGeom>
          <a:noFill/>
        </p:spPr>
        <p:txBody>
          <a:bodyPr wrap="none" rtlCol="0">
            <a:spAutoFit/>
          </a:bodyPr>
          <a:lstStyle/>
          <a:p>
            <a:r>
              <a:rPr lang="es-ES" dirty="0"/>
              <a:t>Más de una rotación</a:t>
            </a:r>
            <a:endParaRPr lang="es-AR" dirty="0"/>
          </a:p>
        </p:txBody>
      </p:sp>
      <p:sp>
        <p:nvSpPr>
          <p:cNvPr id="2" name="1 Flecha derecha"/>
          <p:cNvSpPr/>
          <p:nvPr/>
        </p:nvSpPr>
        <p:spPr>
          <a:xfrm>
            <a:off x="4283968" y="1340768"/>
            <a:ext cx="792088"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6626" name="Picture 2"/>
          <p:cNvPicPr>
            <a:picLocks noChangeAspect="1" noChangeArrowheads="1"/>
          </p:cNvPicPr>
          <p:nvPr/>
        </p:nvPicPr>
        <p:blipFill>
          <a:blip r:embed="rId2" cstate="print"/>
          <a:srcRect/>
          <a:stretch>
            <a:fillRect/>
          </a:stretch>
        </p:blipFill>
        <p:spPr bwMode="auto">
          <a:xfrm>
            <a:off x="1403647" y="1916832"/>
            <a:ext cx="6284091" cy="3658344"/>
          </a:xfrm>
          <a:prstGeom prst="rect">
            <a:avLst/>
          </a:prstGeom>
          <a:noFill/>
          <a:ln w="9525">
            <a:noFill/>
            <a:miter lim="800000"/>
            <a:headEnd/>
            <a:tailEnd/>
          </a:ln>
        </p:spPr>
      </p:pic>
    </p:spTree>
    <p:extLst>
      <p:ext uri="{BB962C8B-B14F-4D97-AF65-F5344CB8AC3E}">
        <p14:creationId xmlns:p14="http://schemas.microsoft.com/office/powerpoint/2010/main" xmlns="" val="12911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599728"/>
          </a:xfrm>
        </p:spPr>
        <p:txBody>
          <a:bodyPr/>
          <a:lstStyle/>
          <a:p>
            <a:r>
              <a:rPr lang="es-AR" sz="2800" dirty="0" smtClean="0">
                <a:solidFill>
                  <a:schemeClr val="tx1"/>
                </a:solidFill>
              </a:rPr>
              <a:t>Sistemas </a:t>
            </a:r>
            <a:r>
              <a:rPr lang="es-AR" sz="2800" dirty="0">
                <a:solidFill>
                  <a:schemeClr val="tx1"/>
                </a:solidFill>
              </a:rPr>
              <a:t>de </a:t>
            </a:r>
            <a:r>
              <a:rPr lang="es-AR" sz="2800" dirty="0" smtClean="0">
                <a:solidFill>
                  <a:schemeClr val="tx1"/>
                </a:solidFill>
              </a:rPr>
              <a:t>retención en Tierra del Fuego</a:t>
            </a:r>
            <a:endParaRPr lang="es-ES" sz="2800" dirty="0">
              <a:solidFill>
                <a:schemeClr val="tx1"/>
              </a:solidFill>
            </a:endParaRPr>
          </a:p>
        </p:txBody>
      </p:sp>
      <p:pic>
        <p:nvPicPr>
          <p:cNvPr id="25602" name="Picture 2"/>
          <p:cNvPicPr>
            <a:picLocks noGrp="1" noChangeAspect="1" noChangeArrowheads="1"/>
          </p:cNvPicPr>
          <p:nvPr>
            <p:ph idx="1"/>
          </p:nvPr>
        </p:nvPicPr>
        <p:blipFill>
          <a:blip r:embed="rId2" cstate="print"/>
          <a:srcRect/>
          <a:stretch>
            <a:fillRect/>
          </a:stretch>
        </p:blipFill>
        <p:spPr bwMode="auto">
          <a:xfrm>
            <a:off x="539552" y="1074422"/>
            <a:ext cx="8100392" cy="5783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260648"/>
            <a:ext cx="7634809" cy="587152"/>
          </a:xfrm>
        </p:spPr>
        <p:txBody>
          <a:bodyPr>
            <a:noAutofit/>
          </a:bodyPr>
          <a:lstStyle/>
          <a:p>
            <a:r>
              <a:rPr lang="es-ES" sz="1600" dirty="0" smtClean="0">
                <a:solidFill>
                  <a:schemeClr val="accent6">
                    <a:lumMod val="50000"/>
                  </a:schemeClr>
                </a:solidFill>
                <a:latin typeface="Times New Roman" pitchFamily="18" charset="0"/>
                <a:cs typeface="Times New Roman" pitchFamily="18" charset="0"/>
              </a:rPr>
              <a:t>https://www.google.com.ar/maps/@-54.3772732,-67.9230827,10528m/data=!3m1!1e3?hl=es&amp;authuser=0</a:t>
            </a:r>
            <a:endParaRPr lang="es-ES" sz="1600" dirty="0">
              <a:solidFill>
                <a:schemeClr val="accent6">
                  <a:lumMod val="50000"/>
                </a:schemeClr>
              </a:solidFill>
              <a:latin typeface="Times New Roman" pitchFamily="18" charset="0"/>
              <a:cs typeface="Times New Roman" pitchFamily="18" charset="0"/>
            </a:endParaRPr>
          </a:p>
        </p:txBody>
      </p:sp>
      <p:sp>
        <p:nvSpPr>
          <p:cNvPr id="4" name="3 Marcador de pie de página"/>
          <p:cNvSpPr>
            <a:spLocks noGrp="1"/>
          </p:cNvSpPr>
          <p:nvPr>
            <p:ph type="ftr" sz="quarter" idx="11"/>
          </p:nvPr>
        </p:nvSpPr>
        <p:spPr>
          <a:xfrm>
            <a:off x="2843808" y="6237312"/>
            <a:ext cx="4622973" cy="365125"/>
          </a:xfrm>
        </p:spPr>
        <p:txBody>
          <a:bodyPr/>
          <a:lstStyle/>
          <a:p>
            <a:pPr>
              <a:defRPr/>
            </a:pPr>
            <a:r>
              <a:rPr lang="es-ES" dirty="0" smtClean="0"/>
              <a:t>Facultad de Ciencias Agrarias y Forestales-UNLP- Curso de Silvicultura</a:t>
            </a:r>
            <a:endParaRPr lang="es-ES" dirty="0"/>
          </a:p>
        </p:txBody>
      </p:sp>
      <p:pic>
        <p:nvPicPr>
          <p:cNvPr id="78850" name="Picture 2"/>
          <p:cNvPicPr>
            <a:picLocks noGrp="1" noChangeAspect="1" noChangeArrowheads="1"/>
          </p:cNvPicPr>
          <p:nvPr>
            <p:ph idx="1"/>
          </p:nvPr>
        </p:nvPicPr>
        <p:blipFill>
          <a:blip r:embed="rId2" cstate="print"/>
          <a:srcRect/>
          <a:stretch>
            <a:fillRect/>
          </a:stretch>
        </p:blipFill>
        <p:spPr bwMode="auto">
          <a:xfrm>
            <a:off x="755576" y="853015"/>
            <a:ext cx="7200800" cy="54345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987824"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a:xfrm>
            <a:off x="331602" y="1916832"/>
            <a:ext cx="8812398" cy="3278042"/>
          </a:xfrm>
          <a:noFill/>
        </p:spPr>
      </p:pic>
      <p:sp>
        <p:nvSpPr>
          <p:cNvPr id="6" name="5 Rectángulo"/>
          <p:cNvSpPr/>
          <p:nvPr/>
        </p:nvSpPr>
        <p:spPr>
          <a:xfrm>
            <a:off x="4355976" y="5301208"/>
            <a:ext cx="3096344" cy="369332"/>
          </a:xfrm>
          <a:prstGeom prst="rect">
            <a:avLst/>
          </a:prstGeom>
        </p:spPr>
        <p:txBody>
          <a:bodyPr wrap="square">
            <a:spAutoFit/>
          </a:bodyPr>
          <a:lstStyle/>
          <a:p>
            <a:r>
              <a:rPr lang="es-AR" dirty="0" smtClean="0">
                <a:solidFill>
                  <a:srgbClr val="000000"/>
                </a:solidFill>
                <a:latin typeface="Times New Roman" pitchFamily="18" charset="0"/>
                <a:cs typeface="Times New Roman" pitchFamily="18" charset="0"/>
              </a:rPr>
              <a:t>Martínez </a:t>
            </a:r>
            <a:r>
              <a:rPr lang="es-AR" dirty="0" err="1" smtClean="0">
                <a:solidFill>
                  <a:srgbClr val="000000"/>
                </a:solidFill>
                <a:latin typeface="Times New Roman" pitchFamily="18" charset="0"/>
                <a:cs typeface="Times New Roman" pitchFamily="18" charset="0"/>
              </a:rPr>
              <a:t>Pastur</a:t>
            </a:r>
            <a:r>
              <a:rPr lang="es-AR" dirty="0" smtClean="0">
                <a:solidFill>
                  <a:srgbClr val="000000"/>
                </a:solidFill>
                <a:latin typeface="Times New Roman" pitchFamily="18" charset="0"/>
                <a:cs typeface="Times New Roman" pitchFamily="18" charset="0"/>
              </a:rPr>
              <a:t> et al 2002.</a:t>
            </a:r>
            <a:endParaRPr lang="es-ES"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771800" y="6165304"/>
            <a:ext cx="4622973" cy="365125"/>
          </a:xfrm>
        </p:spPr>
        <p:txBody>
          <a:bodyPr/>
          <a:lstStyle/>
          <a:p>
            <a:pPr>
              <a:defRPr/>
            </a:pPr>
            <a:r>
              <a:rPr lang="es-ES" dirty="0" smtClean="0"/>
              <a:t>Facultad de Ciencias Agrarias y Forestales-UNLP- Curso de Silvicultura</a:t>
            </a:r>
            <a:endParaRPr lang="es-ES" dirty="0"/>
          </a:p>
        </p:txBody>
      </p:sp>
      <p:sp>
        <p:nvSpPr>
          <p:cNvPr id="5" name="Rectangle 2"/>
          <p:cNvSpPr>
            <a:spLocks noGrp="1" noChangeArrowheads="1"/>
          </p:cNvSpPr>
          <p:nvPr>
            <p:ph idx="1"/>
          </p:nvPr>
        </p:nvSpPr>
        <p:spPr>
          <a:xfrm>
            <a:off x="323528" y="980728"/>
            <a:ext cx="8352928" cy="3880773"/>
          </a:xfrm>
        </p:spPr>
        <p:txBody>
          <a:bodyPr>
            <a:normAutofit/>
          </a:bodyPr>
          <a:lstStyle/>
          <a:p>
            <a:pPr eaLnBrk="1" hangingPunct="1">
              <a:defRPr/>
            </a:pPr>
            <a:r>
              <a:rPr lang="es-ES" sz="2800" dirty="0">
                <a:solidFill>
                  <a:schemeClr val="accent6">
                    <a:lumMod val="50000"/>
                  </a:schemeClr>
                </a:solidFill>
                <a:effectLst/>
                <a:latin typeface="Times New Roman" pitchFamily="18" charset="0"/>
                <a:cs typeface="Times New Roman" pitchFamily="18" charset="0"/>
              </a:rPr>
              <a:t>La propuesta de estos métodos para bosques de </a:t>
            </a:r>
            <a:r>
              <a:rPr lang="es-ES" sz="2800" i="1" dirty="0" err="1">
                <a:solidFill>
                  <a:schemeClr val="accent6">
                    <a:lumMod val="50000"/>
                  </a:schemeClr>
                </a:solidFill>
                <a:effectLst/>
                <a:latin typeface="Times New Roman" pitchFamily="18" charset="0"/>
                <a:cs typeface="Times New Roman" pitchFamily="18" charset="0"/>
              </a:rPr>
              <a:t>Nothofagus</a:t>
            </a:r>
            <a:r>
              <a:rPr lang="es-ES" sz="2800" dirty="0">
                <a:solidFill>
                  <a:schemeClr val="accent6">
                    <a:lumMod val="50000"/>
                  </a:schemeClr>
                </a:solidFill>
                <a:effectLst/>
                <a:latin typeface="Times New Roman" pitchFamily="18" charset="0"/>
                <a:cs typeface="Times New Roman" pitchFamily="18" charset="0"/>
              </a:rPr>
              <a:t> combina un sistema de retención agregada y un sistema de retención dispersa, el cual consiste en dejar en forma permanente agregados de retención (bosquetes de bosque primario) de 60 m de diámetro (2800 m2, uno por hectárea) y árboles dispersos entre los agregados (15 m²/ha) que proveen semillas y protección a la regeneración. </a:t>
            </a:r>
          </a:p>
        </p:txBody>
      </p:sp>
      <p:sp>
        <p:nvSpPr>
          <p:cNvPr id="6" name="5 Rectángulo"/>
          <p:cNvSpPr/>
          <p:nvPr/>
        </p:nvSpPr>
        <p:spPr>
          <a:xfrm>
            <a:off x="3851920" y="5085184"/>
            <a:ext cx="3096344" cy="369332"/>
          </a:xfrm>
          <a:prstGeom prst="rect">
            <a:avLst/>
          </a:prstGeom>
        </p:spPr>
        <p:txBody>
          <a:bodyPr wrap="square">
            <a:spAutoFit/>
          </a:bodyPr>
          <a:lstStyle/>
          <a:p>
            <a:r>
              <a:rPr lang="es-AR" dirty="0" smtClean="0">
                <a:solidFill>
                  <a:srgbClr val="000000"/>
                </a:solidFill>
                <a:latin typeface="Times New Roman" pitchFamily="18" charset="0"/>
                <a:cs typeface="Times New Roman" pitchFamily="18" charset="0"/>
              </a:rPr>
              <a:t>Martínez </a:t>
            </a:r>
            <a:r>
              <a:rPr lang="es-AR" dirty="0" err="1" smtClean="0">
                <a:solidFill>
                  <a:srgbClr val="000000"/>
                </a:solidFill>
                <a:latin typeface="Times New Roman" pitchFamily="18" charset="0"/>
                <a:cs typeface="Times New Roman" pitchFamily="18" charset="0"/>
              </a:rPr>
              <a:t>Pastur</a:t>
            </a:r>
            <a:r>
              <a:rPr lang="es-AR" dirty="0" smtClean="0">
                <a:solidFill>
                  <a:srgbClr val="000000"/>
                </a:solidFill>
                <a:latin typeface="Times New Roman" pitchFamily="18" charset="0"/>
                <a:cs typeface="Times New Roman" pitchFamily="18" charset="0"/>
              </a:rPr>
              <a:t> et al 2002.</a:t>
            </a:r>
            <a:endParaRPr lang="es-ES"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3131840"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p:nvPr>
        </p:nvPicPr>
        <p:blipFill>
          <a:blip r:embed="rId2" cstate="print"/>
          <a:srcRect/>
          <a:stretch>
            <a:fillRect/>
          </a:stretch>
        </p:blipFill>
        <p:spPr>
          <a:xfrm>
            <a:off x="0" y="404664"/>
            <a:ext cx="9144000" cy="3987800"/>
          </a:xfrm>
          <a:noFill/>
        </p:spPr>
      </p:pic>
      <p:sp>
        <p:nvSpPr>
          <p:cNvPr id="6" name="5 Rectángulo"/>
          <p:cNvSpPr/>
          <p:nvPr/>
        </p:nvSpPr>
        <p:spPr>
          <a:xfrm>
            <a:off x="1979712" y="4869160"/>
            <a:ext cx="6840760" cy="646331"/>
          </a:xfrm>
          <a:prstGeom prst="rect">
            <a:avLst/>
          </a:prstGeom>
        </p:spPr>
        <p:txBody>
          <a:bodyPr wrap="square">
            <a:spAutoFit/>
          </a:bodyPr>
          <a:lstStyle/>
          <a:p>
            <a:r>
              <a:rPr lang="es-ES" dirty="0" err="1" smtClean="0">
                <a:solidFill>
                  <a:schemeClr val="accent6">
                    <a:lumMod val="50000"/>
                  </a:schemeClr>
                </a:solidFill>
                <a:latin typeface="Times New Roman" pitchFamily="18" charset="0"/>
                <a:cs typeface="Times New Roman" pitchFamily="18" charset="0"/>
              </a:rPr>
              <a:t>Chauchard</a:t>
            </a:r>
            <a:r>
              <a:rPr lang="es-ES" dirty="0" smtClean="0">
                <a:solidFill>
                  <a:schemeClr val="accent6">
                    <a:lumMod val="50000"/>
                  </a:schemeClr>
                </a:solidFill>
                <a:latin typeface="Times New Roman" pitchFamily="18" charset="0"/>
                <a:cs typeface="Times New Roman" pitchFamily="18" charset="0"/>
              </a:rPr>
              <a:t>, L  2008. Manual para las buenas prácticas forestales en bosques nativos de </a:t>
            </a:r>
            <a:r>
              <a:rPr lang="es-ES" dirty="0" err="1" smtClean="0">
                <a:solidFill>
                  <a:schemeClr val="accent6">
                    <a:lumMod val="50000"/>
                  </a:schemeClr>
                </a:solidFill>
                <a:latin typeface="Times New Roman" pitchFamily="18" charset="0"/>
                <a:cs typeface="Times New Roman" pitchFamily="18" charset="0"/>
              </a:rPr>
              <a:t>norpatagonia</a:t>
            </a:r>
            <a:r>
              <a:rPr lang="es-ES" dirty="0" smtClean="0">
                <a:solidFill>
                  <a:schemeClr val="accent6">
                    <a:lumMod val="50000"/>
                  </a:schemeClr>
                </a:solidFill>
                <a:latin typeface="Times New Roman" pitchFamily="18" charset="0"/>
                <a:cs typeface="Times New Roman" pitchFamily="18" charset="0"/>
              </a:rPr>
              <a:t>.</a:t>
            </a:r>
            <a:endParaRPr lang="es-ES"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731168"/>
          </a:xfrm>
        </p:spPr>
        <p:txBody>
          <a:bodyPr/>
          <a:lstStyle/>
          <a:p>
            <a:r>
              <a:rPr lang="es-AR" dirty="0" smtClean="0"/>
              <a:t>Bibliografía</a:t>
            </a:r>
            <a:endParaRPr lang="es-ES" dirty="0"/>
          </a:p>
        </p:txBody>
      </p:sp>
      <p:sp>
        <p:nvSpPr>
          <p:cNvPr id="3" name="2 Marcador de contenido"/>
          <p:cNvSpPr>
            <a:spLocks noGrp="1"/>
          </p:cNvSpPr>
          <p:nvPr>
            <p:ph idx="1"/>
          </p:nvPr>
        </p:nvSpPr>
        <p:spPr>
          <a:xfrm>
            <a:off x="609598" y="2160590"/>
            <a:ext cx="7994849" cy="3500658"/>
          </a:xfrm>
        </p:spPr>
        <p:txBody>
          <a:bodyPr/>
          <a:lstStyle/>
          <a:p>
            <a:pPr algn="just">
              <a:lnSpc>
                <a:spcPct val="90000"/>
              </a:lnSpc>
              <a:defRPr/>
            </a:pPr>
            <a:r>
              <a:rPr lang="es-ES" dirty="0" err="1" smtClean="0">
                <a:solidFill>
                  <a:schemeClr val="accent6">
                    <a:lumMod val="50000"/>
                  </a:schemeClr>
                </a:solidFill>
                <a:latin typeface="Times New Roman" pitchFamily="18" charset="0"/>
                <a:cs typeface="Times New Roman" pitchFamily="18" charset="0"/>
              </a:rPr>
              <a:t>Chauchard</a:t>
            </a:r>
            <a:r>
              <a:rPr lang="es-ES" dirty="0" smtClean="0">
                <a:solidFill>
                  <a:schemeClr val="accent6">
                    <a:lumMod val="50000"/>
                  </a:schemeClr>
                </a:solidFill>
                <a:latin typeface="Times New Roman" pitchFamily="18" charset="0"/>
                <a:cs typeface="Times New Roman" pitchFamily="18" charset="0"/>
              </a:rPr>
              <a:t>, L  2008. Manual para las buenas prácticas forestales en bosques nativos de </a:t>
            </a:r>
            <a:r>
              <a:rPr lang="es-ES" dirty="0" err="1" smtClean="0">
                <a:solidFill>
                  <a:schemeClr val="accent6">
                    <a:lumMod val="50000"/>
                  </a:schemeClr>
                </a:solidFill>
                <a:latin typeface="Times New Roman" pitchFamily="18" charset="0"/>
                <a:cs typeface="Times New Roman" pitchFamily="18" charset="0"/>
              </a:rPr>
              <a:t>norpatagonia</a:t>
            </a:r>
            <a:r>
              <a:rPr lang="es-ES" dirty="0" smtClean="0">
                <a:solidFill>
                  <a:schemeClr val="accent6">
                    <a:lumMod val="50000"/>
                  </a:schemeClr>
                </a:solidFill>
                <a:latin typeface="Times New Roman" pitchFamily="18" charset="0"/>
                <a:cs typeface="Times New Roman" pitchFamily="18" charset="0"/>
              </a:rPr>
              <a:t>. 250 pp.</a:t>
            </a:r>
          </a:p>
          <a:p>
            <a:pPr algn="just">
              <a:lnSpc>
                <a:spcPct val="90000"/>
              </a:lnSpc>
              <a:defRPr/>
            </a:pPr>
            <a:r>
              <a:rPr lang="en-GB" dirty="0" smtClean="0">
                <a:solidFill>
                  <a:schemeClr val="accent6">
                    <a:lumMod val="50000"/>
                  </a:schemeClr>
                </a:solidFill>
                <a:latin typeface="Times New Roman" pitchFamily="18" charset="0"/>
                <a:cs typeface="Times New Roman" pitchFamily="18" charset="0"/>
              </a:rPr>
              <a:t>Franklin JF and </a:t>
            </a:r>
            <a:r>
              <a:rPr lang="en-GB" dirty="0" err="1" smtClean="0">
                <a:solidFill>
                  <a:schemeClr val="accent6">
                    <a:lumMod val="50000"/>
                  </a:schemeClr>
                </a:solidFill>
                <a:latin typeface="Times New Roman" pitchFamily="18" charset="0"/>
                <a:cs typeface="Times New Roman" pitchFamily="18" charset="0"/>
              </a:rPr>
              <a:t>Kohm</a:t>
            </a:r>
            <a:r>
              <a:rPr lang="en-GB" dirty="0" smtClean="0">
                <a:solidFill>
                  <a:schemeClr val="accent6">
                    <a:lumMod val="50000"/>
                  </a:schemeClr>
                </a:solidFill>
                <a:latin typeface="Times New Roman" pitchFamily="18" charset="0"/>
                <a:cs typeface="Times New Roman" pitchFamily="18" charset="0"/>
              </a:rPr>
              <a:t> KA. 1997. Creating a forestry for the 21st Century. The Science of Ecosystem Management. Island Press, Washington, DC. 475 pp. </a:t>
            </a:r>
          </a:p>
          <a:p>
            <a:pPr>
              <a:lnSpc>
                <a:spcPct val="90000"/>
              </a:lnSpc>
              <a:defRPr/>
            </a:pPr>
            <a:r>
              <a:rPr lang="es-ES" dirty="0" smtClean="0">
                <a:solidFill>
                  <a:schemeClr val="accent6">
                    <a:lumMod val="50000"/>
                  </a:schemeClr>
                </a:solidFill>
                <a:latin typeface="Times New Roman" pitchFamily="18" charset="0"/>
                <a:cs typeface="Times New Roman" pitchFamily="18" charset="0"/>
              </a:rPr>
              <a:t>Ecología y Manejo de los Bosques de Argentina.2004 </a:t>
            </a:r>
            <a:r>
              <a:rPr lang="es-ES" dirty="0" smtClean="0">
                <a:solidFill>
                  <a:schemeClr val="accent6">
                    <a:lumMod val="50000"/>
                  </a:schemeClr>
                </a:solidFill>
                <a:latin typeface="Times New Roman" pitchFamily="18" charset="0"/>
                <a:cs typeface="Times New Roman" pitchFamily="18" charset="0"/>
                <a:hlinkClick r:id="rId2"/>
              </a:rPr>
              <a:t>http://sedici.unlp.edu.ar/search/request.php?id_document=ARG-UNLP-EBook-0000000006&amp;request=request</a:t>
            </a:r>
            <a:endParaRPr lang="es-ES" dirty="0" smtClean="0">
              <a:solidFill>
                <a:schemeClr val="accent6">
                  <a:lumMod val="50000"/>
                </a:schemeClr>
              </a:solidFill>
              <a:latin typeface="Times New Roman" pitchFamily="18" charset="0"/>
              <a:cs typeface="Times New Roman" pitchFamily="18" charset="0"/>
            </a:endParaRPr>
          </a:p>
          <a:p>
            <a:pPr lvl="0">
              <a:lnSpc>
                <a:spcPct val="90000"/>
              </a:lnSpc>
              <a:defRPr/>
            </a:pPr>
            <a:r>
              <a:rPr lang="es-ES" kern="0" dirty="0" smtClean="0">
                <a:solidFill>
                  <a:schemeClr val="accent6">
                    <a:lumMod val="50000"/>
                  </a:schemeClr>
                </a:solidFill>
                <a:latin typeface="Times New Roman" pitchFamily="18" charset="0"/>
                <a:cs typeface="Times New Roman" pitchFamily="18" charset="0"/>
              </a:rPr>
              <a:t>Peri et al; 2019. Estado y usos de los bosques de </a:t>
            </a:r>
            <a:r>
              <a:rPr lang="es-ES" kern="0" dirty="0" err="1" smtClean="0">
                <a:solidFill>
                  <a:schemeClr val="accent6">
                    <a:lumMod val="50000"/>
                  </a:schemeClr>
                </a:solidFill>
                <a:latin typeface="Times New Roman" pitchFamily="18" charset="0"/>
                <a:cs typeface="Times New Roman" pitchFamily="18" charset="0"/>
              </a:rPr>
              <a:t>lenga</a:t>
            </a:r>
            <a:r>
              <a:rPr lang="es-ES" kern="0" dirty="0" smtClean="0">
                <a:solidFill>
                  <a:schemeClr val="accent6">
                    <a:lumMod val="50000"/>
                  </a:schemeClr>
                </a:solidFill>
                <a:latin typeface="Times New Roman" pitchFamily="18" charset="0"/>
                <a:cs typeface="Times New Roman" pitchFamily="18" charset="0"/>
              </a:rPr>
              <a:t>, </a:t>
            </a:r>
            <a:r>
              <a:rPr lang="es-ES" kern="0" dirty="0" err="1" smtClean="0">
                <a:solidFill>
                  <a:schemeClr val="accent6">
                    <a:lumMod val="50000"/>
                  </a:schemeClr>
                </a:solidFill>
                <a:latin typeface="Times New Roman" pitchFamily="18" charset="0"/>
                <a:cs typeface="Times New Roman" pitchFamily="18" charset="0"/>
              </a:rPr>
              <a:t>siempreverdes</a:t>
            </a:r>
            <a:r>
              <a:rPr lang="es-ES" kern="0" dirty="0" smtClean="0">
                <a:solidFill>
                  <a:schemeClr val="accent6">
                    <a:lumMod val="50000"/>
                  </a:schemeClr>
                </a:solidFill>
                <a:latin typeface="Times New Roman" pitchFamily="18" charset="0"/>
                <a:cs typeface="Times New Roman" pitchFamily="18" charset="0"/>
              </a:rPr>
              <a:t> y mixtos en Santa Cruz. INTA</a:t>
            </a:r>
          </a:p>
          <a:p>
            <a:pPr>
              <a:lnSpc>
                <a:spcPct val="90000"/>
              </a:lnSpc>
              <a:defRPr/>
            </a:pPr>
            <a:r>
              <a:rPr lang="es-AR" dirty="0" smtClean="0">
                <a:solidFill>
                  <a:schemeClr val="accent6">
                    <a:lumMod val="50000"/>
                  </a:schemeClr>
                </a:solidFill>
                <a:latin typeface="Times New Roman" pitchFamily="18" charset="0"/>
                <a:cs typeface="Times New Roman" pitchFamily="18" charset="0"/>
              </a:rPr>
              <a:t>Martínez </a:t>
            </a:r>
            <a:r>
              <a:rPr lang="es-AR" dirty="0" err="1" smtClean="0">
                <a:solidFill>
                  <a:schemeClr val="accent6">
                    <a:lumMod val="50000"/>
                  </a:schemeClr>
                </a:solidFill>
                <a:latin typeface="Times New Roman" pitchFamily="18" charset="0"/>
                <a:cs typeface="Times New Roman" pitchFamily="18" charset="0"/>
              </a:rPr>
              <a:t>Pastur</a:t>
            </a:r>
            <a:r>
              <a:rPr lang="es-AR" dirty="0" smtClean="0">
                <a:solidFill>
                  <a:schemeClr val="accent6">
                    <a:lumMod val="50000"/>
                  </a:schemeClr>
                </a:solidFill>
                <a:latin typeface="Times New Roman" pitchFamily="18" charset="0"/>
                <a:cs typeface="Times New Roman" pitchFamily="18" charset="0"/>
              </a:rPr>
              <a:t> et al. 2004 BOSQUE 25(1): 29-42</a:t>
            </a:r>
          </a:p>
          <a:p>
            <a:pPr lvl="0">
              <a:lnSpc>
                <a:spcPct val="90000"/>
              </a:lnSpc>
              <a:defRPr/>
            </a:pPr>
            <a:endParaRPr lang="es-ES" kern="0" dirty="0" smtClean="0">
              <a:solidFill>
                <a:schemeClr val="accent6">
                  <a:lumMod val="50000"/>
                </a:schemeClr>
              </a:solidFill>
              <a:latin typeface="Times New Roman" pitchFamily="18" charset="0"/>
              <a:cs typeface="Times New Roman" pitchFamily="18" charset="0"/>
            </a:endParaRPr>
          </a:p>
          <a:p>
            <a:pPr>
              <a:lnSpc>
                <a:spcPct val="90000"/>
              </a:lnSpc>
              <a:defRPr/>
            </a:pPr>
            <a:endParaRPr lang="en-US" dirty="0" smtClean="0">
              <a:solidFill>
                <a:schemeClr val="accent6">
                  <a:lumMod val="50000"/>
                </a:schemeClr>
              </a:solidFill>
              <a:latin typeface="Times New Roman" pitchFamily="18" charset="0"/>
              <a:cs typeface="Times New Roman" pitchFamily="18" charset="0"/>
            </a:endParaRPr>
          </a:p>
          <a:p>
            <a:endParaRPr lang="es-ES" dirty="0"/>
          </a:p>
        </p:txBody>
      </p:sp>
      <p:sp>
        <p:nvSpPr>
          <p:cNvPr id="4" name="3 Marcador de pie de página"/>
          <p:cNvSpPr>
            <a:spLocks noGrp="1"/>
          </p:cNvSpPr>
          <p:nvPr>
            <p:ph type="ftr" sz="quarter" idx="11"/>
          </p:nvPr>
        </p:nvSpPr>
        <p:spPr>
          <a:xfrm>
            <a:off x="2987824" y="6237312"/>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accent6">
                    <a:lumMod val="50000"/>
                  </a:schemeClr>
                </a:solidFill>
                <a:latin typeface="Times New Roman" pitchFamily="18" charset="0"/>
                <a:cs typeface="Times New Roman" pitchFamily="18" charset="0"/>
              </a:rPr>
              <a:t>Producción y destinos</a:t>
            </a:r>
            <a:endParaRPr lang="es-ES" dirty="0"/>
          </a:p>
        </p:txBody>
      </p:sp>
      <p:sp>
        <p:nvSpPr>
          <p:cNvPr id="3" name="2 Marcador de contenido"/>
          <p:cNvSpPr>
            <a:spLocks noGrp="1"/>
          </p:cNvSpPr>
          <p:nvPr>
            <p:ph idx="1"/>
          </p:nvPr>
        </p:nvSpPr>
        <p:spPr>
          <a:xfrm>
            <a:off x="611560" y="1700808"/>
            <a:ext cx="7560840" cy="3880773"/>
          </a:xfrm>
        </p:spPr>
        <p:txBody>
          <a:bodyPr>
            <a:normAutofit/>
          </a:bodyPr>
          <a:lstStyle/>
          <a:p>
            <a:pPr>
              <a:lnSpc>
                <a:spcPct val="90000"/>
              </a:lnSpc>
              <a:defRPr/>
            </a:pPr>
            <a:r>
              <a:rPr lang="es-ES" sz="2000" dirty="0" smtClean="0">
                <a:solidFill>
                  <a:schemeClr val="accent6">
                    <a:lumMod val="50000"/>
                  </a:schemeClr>
                </a:solidFill>
                <a:latin typeface="Times New Roman" pitchFamily="18" charset="0"/>
                <a:cs typeface="Times New Roman" pitchFamily="18" charset="0"/>
              </a:rPr>
              <a:t>Producción de madera para aserrado, carpintería, muebles, cerramientos, pisos, también utilizadas para postes, tirantes y producción de leña. </a:t>
            </a:r>
          </a:p>
          <a:p>
            <a:pPr>
              <a:lnSpc>
                <a:spcPct val="90000"/>
              </a:lnSpc>
              <a:buNone/>
              <a:defRPr/>
            </a:pPr>
            <a:endParaRPr lang="es-ES" sz="2000" dirty="0" smtClean="0">
              <a:solidFill>
                <a:schemeClr val="accent6">
                  <a:lumMod val="50000"/>
                </a:schemeClr>
              </a:solidFill>
              <a:latin typeface="Times New Roman" pitchFamily="18" charset="0"/>
              <a:cs typeface="Times New Roman" pitchFamily="18" charset="0"/>
            </a:endParaRPr>
          </a:p>
          <a:p>
            <a:pPr>
              <a:lnSpc>
                <a:spcPct val="90000"/>
              </a:lnSpc>
              <a:defRPr/>
            </a:pPr>
            <a:r>
              <a:rPr lang="es-ES" sz="2000" dirty="0" smtClean="0">
                <a:solidFill>
                  <a:schemeClr val="accent6">
                    <a:lumMod val="50000"/>
                  </a:schemeClr>
                </a:solidFill>
                <a:latin typeface="Times New Roman" pitchFamily="18" charset="0"/>
                <a:cs typeface="Times New Roman" pitchFamily="18" charset="0"/>
              </a:rPr>
              <a:t>Las maderas de raulí, roble pellín, </a:t>
            </a:r>
            <a:r>
              <a:rPr lang="es-ES" sz="2000" dirty="0" err="1" smtClean="0">
                <a:solidFill>
                  <a:schemeClr val="accent6">
                    <a:lumMod val="50000"/>
                  </a:schemeClr>
                </a:solidFill>
                <a:latin typeface="Times New Roman" pitchFamily="18" charset="0"/>
                <a:cs typeface="Times New Roman" pitchFamily="18" charset="0"/>
              </a:rPr>
              <a:t>lenga</a:t>
            </a:r>
            <a:r>
              <a:rPr lang="es-ES" sz="2000" dirty="0" smtClean="0">
                <a:solidFill>
                  <a:schemeClr val="accent6">
                    <a:lumMod val="50000"/>
                  </a:schemeClr>
                </a:solidFill>
                <a:latin typeface="Times New Roman" pitchFamily="18" charset="0"/>
                <a:cs typeface="Times New Roman" pitchFamily="18" charset="0"/>
              </a:rPr>
              <a:t> o ciprés son altamente apreciadas para su utilización en productos aserrados, mientras que la madera de ñire es utilizada principalmente para leña. </a:t>
            </a:r>
          </a:p>
          <a:p>
            <a:pPr>
              <a:lnSpc>
                <a:spcPct val="90000"/>
              </a:lnSpc>
              <a:buNone/>
              <a:defRPr/>
            </a:pPr>
            <a:endParaRPr lang="es-ES" sz="2000" dirty="0" smtClean="0">
              <a:solidFill>
                <a:schemeClr val="accent6">
                  <a:lumMod val="50000"/>
                </a:schemeClr>
              </a:solidFill>
              <a:latin typeface="Times New Roman" pitchFamily="18" charset="0"/>
              <a:cs typeface="Times New Roman" pitchFamily="18" charset="0"/>
            </a:endParaRPr>
          </a:p>
          <a:p>
            <a:r>
              <a:rPr lang="es-AR" sz="2000" dirty="0" smtClean="0">
                <a:solidFill>
                  <a:schemeClr val="accent6">
                    <a:lumMod val="50000"/>
                  </a:schemeClr>
                </a:solidFill>
                <a:latin typeface="Times New Roman" pitchFamily="18" charset="0"/>
                <a:cs typeface="Times New Roman" pitchFamily="18" charset="0"/>
              </a:rPr>
              <a:t>Rendimientos de 200 a 300 m3/ha, IMA de 10-15 m3/</a:t>
            </a:r>
            <a:r>
              <a:rPr lang="es-AR" sz="2000" dirty="0" err="1" smtClean="0">
                <a:solidFill>
                  <a:schemeClr val="accent6">
                    <a:lumMod val="50000"/>
                  </a:schemeClr>
                </a:solidFill>
                <a:latin typeface="Times New Roman" pitchFamily="18" charset="0"/>
                <a:cs typeface="Times New Roman" pitchFamily="18" charset="0"/>
              </a:rPr>
              <a:t>ha.año</a:t>
            </a:r>
            <a:r>
              <a:rPr lang="es-AR" sz="2000" dirty="0" smtClean="0">
                <a:solidFill>
                  <a:schemeClr val="accent6">
                    <a:lumMod val="50000"/>
                  </a:schemeClr>
                </a:solidFill>
                <a:latin typeface="Times New Roman" pitchFamily="18" charset="0"/>
                <a:cs typeface="Times New Roman" pitchFamily="18" charset="0"/>
              </a:rPr>
              <a:t>, AB: 45 a 80 m2/ha en bosques primarios, 45 m2/ha como valores medios.  </a:t>
            </a:r>
          </a:p>
          <a:p>
            <a:pPr>
              <a:buNone/>
            </a:pPr>
            <a:endParaRPr lang="es-AR" sz="2000" dirty="0" smtClean="0">
              <a:solidFill>
                <a:schemeClr val="accent6">
                  <a:lumMod val="50000"/>
                </a:schemeClr>
              </a:solidFill>
              <a:latin typeface="Times New Roman" pitchFamily="18" charset="0"/>
              <a:cs typeface="Times New Roman" pitchFamily="18" charset="0"/>
            </a:endParaRPr>
          </a:p>
          <a:p>
            <a:endParaRPr lang="es-AR" sz="2000" dirty="0" smtClean="0">
              <a:solidFill>
                <a:schemeClr val="accent6">
                  <a:lumMod val="50000"/>
                </a:schemeClr>
              </a:solidFill>
              <a:latin typeface="Times New Roman" pitchFamily="18" charset="0"/>
              <a:cs typeface="Times New Roman" pitchFamily="18" charset="0"/>
            </a:endParaRPr>
          </a:p>
          <a:p>
            <a:endParaRPr lang="es-ES" dirty="0"/>
          </a:p>
        </p:txBody>
      </p:sp>
      <p:sp>
        <p:nvSpPr>
          <p:cNvPr id="4" name="3 Marcador de pie de página"/>
          <p:cNvSpPr>
            <a:spLocks noGrp="1"/>
          </p:cNvSpPr>
          <p:nvPr>
            <p:ph type="ftr" sz="quarter" idx="11"/>
          </p:nvPr>
        </p:nvSpPr>
        <p:spPr>
          <a:xfrm>
            <a:off x="2483768"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1052513"/>
            <a:ext cx="9144000" cy="0"/>
          </a:xfrm>
          <a:prstGeom prst="rect">
            <a:avLst/>
          </a:prstGeom>
          <a:noFill/>
          <a:ln w="9525">
            <a:noFill/>
            <a:miter lim="800000"/>
            <a:headEnd/>
            <a:tailEnd/>
          </a:ln>
        </p:spPr>
        <p:txBody>
          <a:bodyPr wrap="none" anchor="ctr">
            <a:spAutoFit/>
          </a:bodyPr>
          <a:lstStyle/>
          <a:p>
            <a:endParaRPr lang="es-ES"/>
          </a:p>
        </p:txBody>
      </p:sp>
      <p:pic>
        <p:nvPicPr>
          <p:cNvPr id="4" name="Picture 2"/>
          <p:cNvPicPr>
            <a:picLocks noChangeAspect="1" noChangeArrowheads="1"/>
          </p:cNvPicPr>
          <p:nvPr/>
        </p:nvPicPr>
        <p:blipFill>
          <a:blip r:embed="rId2" cstate="print"/>
          <a:srcRect/>
          <a:stretch>
            <a:fillRect/>
          </a:stretch>
        </p:blipFill>
        <p:spPr bwMode="auto">
          <a:xfrm>
            <a:off x="0" y="1628800"/>
            <a:ext cx="9144000" cy="3352800"/>
          </a:xfrm>
          <a:prstGeom prst="rect">
            <a:avLst/>
          </a:prstGeom>
          <a:noFill/>
          <a:ln w="9525">
            <a:noFill/>
            <a:miter lim="800000"/>
            <a:headEnd/>
            <a:tailEnd/>
          </a:ln>
        </p:spPr>
      </p:pic>
      <p:sp>
        <p:nvSpPr>
          <p:cNvPr id="5" name="Text Box 3"/>
          <p:cNvSpPr txBox="1">
            <a:spLocks noChangeArrowheads="1"/>
          </p:cNvSpPr>
          <p:nvPr/>
        </p:nvSpPr>
        <p:spPr bwMode="auto">
          <a:xfrm>
            <a:off x="755576" y="620688"/>
            <a:ext cx="3916457" cy="461665"/>
          </a:xfrm>
          <a:prstGeom prst="rect">
            <a:avLst/>
          </a:prstGeom>
          <a:noFill/>
          <a:ln w="9525">
            <a:noFill/>
            <a:miter lim="800000"/>
            <a:headEnd/>
            <a:tailEnd/>
          </a:ln>
        </p:spPr>
        <p:txBody>
          <a:bodyPr wrap="none">
            <a:spAutoFit/>
          </a:bodyPr>
          <a:lstStyle/>
          <a:p>
            <a:r>
              <a:rPr lang="es-ES" sz="2400" dirty="0">
                <a:solidFill>
                  <a:schemeClr val="accent6">
                    <a:lumMod val="50000"/>
                  </a:schemeClr>
                </a:solidFill>
                <a:latin typeface="Times New Roman" pitchFamily="18" charset="0"/>
                <a:cs typeface="Times New Roman" pitchFamily="18" charset="0"/>
              </a:rPr>
              <a:t>Producción del bosque </a:t>
            </a:r>
            <a:r>
              <a:rPr lang="es-ES" sz="2400" dirty="0" smtClean="0">
                <a:solidFill>
                  <a:schemeClr val="accent6">
                    <a:lumMod val="50000"/>
                  </a:schemeClr>
                </a:solidFill>
                <a:latin typeface="Times New Roman" pitchFamily="18" charset="0"/>
                <a:cs typeface="Times New Roman" pitchFamily="18" charset="0"/>
              </a:rPr>
              <a:t>nativo</a:t>
            </a:r>
            <a:endParaRPr lang="es-ES" sz="2400" dirty="0">
              <a:solidFill>
                <a:schemeClr val="accent6">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051720" y="6309320"/>
            <a:ext cx="4622973" cy="365125"/>
          </a:xfrm>
        </p:spPr>
        <p:txBody>
          <a:bodyPr/>
          <a:lstStyle/>
          <a:p>
            <a:pPr>
              <a:defRPr/>
            </a:pPr>
            <a:r>
              <a:rPr lang="es-ES" dirty="0" smtClean="0"/>
              <a:t>Facultad de Ciencias Agrarias y Forestales-UNLP- Curso de Silvicultura</a:t>
            </a:r>
            <a:endParaRPr lang="es-ES" dirty="0"/>
          </a:p>
        </p:txBody>
      </p:sp>
      <p:pic>
        <p:nvPicPr>
          <p:cNvPr id="75778" name="Picture 2"/>
          <p:cNvPicPr>
            <a:picLocks noGrp="1" noChangeAspect="1" noChangeArrowheads="1"/>
          </p:cNvPicPr>
          <p:nvPr>
            <p:ph idx="1"/>
          </p:nvPr>
        </p:nvPicPr>
        <p:blipFill>
          <a:blip r:embed="rId2" cstate="print"/>
          <a:srcRect/>
          <a:stretch>
            <a:fillRect/>
          </a:stretch>
        </p:blipFill>
        <p:spPr bwMode="auto">
          <a:xfrm>
            <a:off x="1619672" y="548680"/>
            <a:ext cx="5472608" cy="5730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otalTime>7809</TotalTime>
  <Words>2500</Words>
  <Application>Microsoft Office PowerPoint</Application>
  <PresentationFormat>Presentación en pantalla (4:3)</PresentationFormat>
  <Paragraphs>241</Paragraphs>
  <Slides>67</Slides>
  <Notes>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67</vt:i4>
      </vt:variant>
    </vt:vector>
  </HeadingPairs>
  <TitlesOfParts>
    <vt:vector size="70" baseType="lpstr">
      <vt:lpstr>Faceta</vt:lpstr>
      <vt:lpstr>Gráfico</vt:lpstr>
      <vt:lpstr>Hoja de cálculo</vt:lpstr>
      <vt:lpstr>Diapositiva 1</vt:lpstr>
      <vt:lpstr>Diapositiva 2</vt:lpstr>
      <vt:lpstr>Superficies de bosque en la región AP por categoría según el OTBN</vt:lpstr>
      <vt:lpstr>Diapositiva 4</vt:lpstr>
      <vt:lpstr>Datos informados por el último Inventario Forestal Nacional </vt:lpstr>
      <vt:lpstr>Volumen total con corteza (m3/ha) por clase diamétrica para los distintos estratos de la Región Bosque Andino Patagónico </vt:lpstr>
      <vt:lpstr>Producción y destinos</vt:lpstr>
      <vt:lpstr>Diapositiva 8</vt:lpstr>
      <vt:lpstr>Diapositiva 9</vt:lpstr>
      <vt:lpstr>El método…..</vt:lpstr>
      <vt:lpstr>Diapositiva 11</vt:lpstr>
      <vt:lpstr>Sistema silvícola Cortas sucesivas de protección</vt:lpstr>
      <vt:lpstr>Sistema silvícola de Cortas sucesivas de protección</vt:lpstr>
      <vt:lpstr>Diapositiva 14</vt:lpstr>
      <vt:lpstr>Sistemas silvícolas aplicados en bosques de Nothofagus y Austrocedrus</vt:lpstr>
      <vt:lpstr>Sistema silvícola: Cortas sucesivas de protección. Etapas</vt:lpstr>
      <vt:lpstr>Diapositiva 17</vt:lpstr>
      <vt:lpstr>Diapositiva 18</vt:lpstr>
      <vt:lpstr>Propuestas de raleo para bosques de lenga</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Algunas  propuestas de tratamientos intermedios</vt:lpstr>
      <vt:lpstr>Diapositiva 32</vt:lpstr>
      <vt:lpstr>Diapositiva 33</vt:lpstr>
      <vt:lpstr>Diapositiva 34</vt:lpstr>
      <vt:lpstr>Diapositiva 35</vt:lpstr>
      <vt:lpstr>Bosques mixtos de lenga, guindo y canelo en las cercanías de Lago Argentino (Santa Cruz)</vt:lpstr>
      <vt:lpstr>Otras propuestas</vt:lpstr>
      <vt:lpstr>Diapositiva 38</vt:lpstr>
      <vt:lpstr>Diapositiva 39</vt:lpstr>
      <vt:lpstr>Rodal disetáneo de lenga</vt:lpstr>
      <vt:lpstr>Sistema de selección</vt:lpstr>
      <vt:lpstr>Sistema de selección</vt:lpstr>
      <vt:lpstr>Sistema de selección </vt:lpstr>
      <vt:lpstr>Diapositiva 44</vt:lpstr>
      <vt:lpstr>Diapositiva 45</vt:lpstr>
      <vt:lpstr>Algunas pautas…</vt:lpstr>
      <vt:lpstr>Método cuantitativo RD</vt:lpstr>
      <vt:lpstr>SISTEMAS DE RETENCIÓN: Antecedentes </vt:lpstr>
      <vt:lpstr>SISTEMAS DE RETENCIÓN: Definición</vt:lpstr>
      <vt:lpstr>SISTEMAS DE RETENCIÓN: Definición</vt:lpstr>
      <vt:lpstr>SISTEMAS DE RETENCIÓN: 2 variantes </vt:lpstr>
      <vt:lpstr>SISTEMAS DE RETENCIÓN: Dispersa </vt:lpstr>
      <vt:lpstr>SISTEMAS DE RETENCIÓN: Agregados </vt:lpstr>
      <vt:lpstr>Diapositiva 54</vt:lpstr>
      <vt:lpstr>Diapositiva 55</vt:lpstr>
      <vt:lpstr>Diapositiva 56</vt:lpstr>
      <vt:lpstr>Diapositiva 57</vt:lpstr>
      <vt:lpstr>Diapositiva 58</vt:lpstr>
      <vt:lpstr>Diapositiva 59</vt:lpstr>
      <vt:lpstr>Diapositiva 60</vt:lpstr>
      <vt:lpstr>Diapositiva 61</vt:lpstr>
      <vt:lpstr>Sistemas de retención en Tierra del Fuego</vt:lpstr>
      <vt:lpstr>https://www.google.com.ar/maps/@-54.3772732,-67.9230827,10528m/data=!3m1!1e3?hl=es&amp;authuser=0</vt:lpstr>
      <vt:lpstr>Diapositiva 64</vt:lpstr>
      <vt:lpstr>Diapositiva 65</vt:lpstr>
      <vt:lpstr>Diapositiva 66</vt:lpstr>
      <vt:lpstr>Bibliografía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Goya</dc:creator>
  <cp:lastModifiedBy>acer</cp:lastModifiedBy>
  <cp:revision>304</cp:revision>
  <dcterms:created xsi:type="dcterms:W3CDTF">2020-10-04T19:50:47Z</dcterms:created>
  <dcterms:modified xsi:type="dcterms:W3CDTF">2020-11-17T22:09:43Z</dcterms:modified>
</cp:coreProperties>
</file>