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3" r:id="rId3"/>
    <p:sldId id="264" r:id="rId4"/>
    <p:sldId id="291" r:id="rId5"/>
    <p:sldId id="272" r:id="rId6"/>
    <p:sldId id="268" r:id="rId7"/>
    <p:sldId id="269" r:id="rId8"/>
    <p:sldId id="270" r:id="rId9"/>
    <p:sldId id="261" r:id="rId10"/>
    <p:sldId id="267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7" r:id="rId22"/>
    <p:sldId id="283" r:id="rId23"/>
    <p:sldId id="285" r:id="rId24"/>
    <p:sldId id="284" r:id="rId25"/>
    <p:sldId id="288" r:id="rId26"/>
    <p:sldId id="289" r:id="rId27"/>
    <p:sldId id="262" r:id="rId28"/>
    <p:sldId id="259" r:id="rId29"/>
    <p:sldId id="290" r:id="rId30"/>
    <p:sldId id="286" r:id="rId31"/>
    <p:sldId id="265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293" r:id="rId4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9B7A9048-F235-45E5-AC93-9D09B9B6D62F}">
          <p14:sldIdLst>
            <p14:sldId id="256"/>
            <p14:sldId id="263"/>
            <p14:sldId id="264"/>
            <p14:sldId id="291"/>
            <p14:sldId id="272"/>
            <p14:sldId id="268"/>
            <p14:sldId id="269"/>
            <p14:sldId id="270"/>
            <p14:sldId id="261"/>
            <p14:sldId id="267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7"/>
            <p14:sldId id="283"/>
            <p14:sldId id="285"/>
            <p14:sldId id="284"/>
            <p14:sldId id="288"/>
            <p14:sldId id="289"/>
            <p14:sldId id="262"/>
            <p14:sldId id="259"/>
            <p14:sldId id="290"/>
            <p14:sldId id="286"/>
            <p14:sldId id="265"/>
          </p14:sldIdLst>
        </p14:section>
        <p14:section name="Sección sin título" id="{F22F646B-8C69-403F-A11E-63B52ACC440A}">
          <p14:sldIdLst>
            <p14:sldId id="292"/>
            <p14:sldId id="294"/>
            <p14:sldId id="295"/>
            <p14:sldId id="296"/>
            <p14:sldId id="297"/>
            <p14:sldId id="298"/>
            <p14:sldId id="299"/>
            <p14:sldId id="29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rita" initials="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>
        <p:scale>
          <a:sx n="77" d="100"/>
          <a:sy n="77" d="100"/>
        </p:scale>
        <p:origin x="-115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2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BC7AF-5799-4703-B2E4-4183DDB43BBC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8B929-2F86-4137-AF1A-D7CDAC73CEF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979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8D59-AAC3-410D-BDAE-E11261503FAE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CC3D4-F553-4260-89D2-3A739DE784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6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C29C70-3421-4C3E-8D43-89CCA14098F9}" type="datetimeFigureOut">
              <a:rPr lang="es-AR" smtClean="0"/>
              <a:pPr/>
              <a:t>12/11/2018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E05080-A4CC-43DF-BCBB-668A23E31A1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4864" y="2060848"/>
            <a:ext cx="8305800" cy="1143000"/>
          </a:xfrm>
        </p:spPr>
        <p:txBody>
          <a:bodyPr/>
          <a:lstStyle/>
          <a:p>
            <a:r>
              <a:rPr lang="es-AR" dirty="0" smtClean="0"/>
              <a:t>Un abono orgánico fermentado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305800" cy="1512168"/>
          </a:xfrm>
        </p:spPr>
        <p:txBody>
          <a:bodyPr/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BOCASHI</a:t>
            </a:r>
            <a:br>
              <a:rPr lang="es-AR" dirty="0" smtClean="0"/>
            </a:b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49870"/>
            <a:ext cx="2232248" cy="62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49871"/>
            <a:ext cx="2654052" cy="63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57290" y="4000504"/>
            <a:ext cx="6450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>
                <a:latin typeface="Baskerville Old Face" pitchFamily="18" charset="0"/>
              </a:rPr>
              <a:t>Curso de </a:t>
            </a:r>
            <a:r>
              <a:rPr lang="es-AR" sz="3200" dirty="0" err="1" smtClean="0">
                <a:latin typeface="Baskerville Old Face" pitchFamily="18" charset="0"/>
              </a:rPr>
              <a:t>Lombricultura</a:t>
            </a:r>
            <a:r>
              <a:rPr lang="es-AR" sz="3200" dirty="0" smtClean="0">
                <a:latin typeface="Baskerville Old Face" pitchFamily="18" charset="0"/>
              </a:rPr>
              <a:t> y Compostaje</a:t>
            </a:r>
            <a:endParaRPr lang="es-AR" sz="32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032448" cy="216864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1-Fuente de Carbono seca: </a:t>
            </a:r>
            <a:endParaRPr lang="es-AR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628800"/>
            <a:ext cx="3312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Rastrojo</a:t>
            </a:r>
          </a:p>
          <a:p>
            <a:r>
              <a:rPr lang="es-AR" dirty="0" smtClean="0"/>
              <a:t>Ramas</a:t>
            </a:r>
          </a:p>
          <a:p>
            <a:r>
              <a:rPr lang="es-AR" dirty="0" smtClean="0"/>
              <a:t>Aserrín</a:t>
            </a:r>
          </a:p>
          <a:p>
            <a:r>
              <a:rPr lang="es-AR" dirty="0" smtClean="0"/>
              <a:t>Hojas secas</a:t>
            </a:r>
          </a:p>
          <a:p>
            <a:r>
              <a:rPr lang="es-AR" dirty="0" smtClean="0"/>
              <a:t>Cáscara de arroz</a:t>
            </a:r>
          </a:p>
          <a:p>
            <a:r>
              <a:rPr lang="es-AR" dirty="0" err="1" smtClean="0"/>
              <a:t>Etc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-Aireación</a:t>
            </a:r>
          </a:p>
          <a:p>
            <a:r>
              <a:rPr lang="es-AR" dirty="0" smtClean="0"/>
              <a:t>-Absorción humedad y nutrientes</a:t>
            </a:r>
          </a:p>
          <a:p>
            <a:r>
              <a:rPr lang="es-AR" dirty="0" smtClean="0"/>
              <a:t>-Aumenta la actividad micro y </a:t>
            </a:r>
            <a:r>
              <a:rPr lang="es-AR" dirty="0" err="1" smtClean="0"/>
              <a:t>macrobiológica</a:t>
            </a:r>
            <a:endParaRPr lang="es-AR" dirty="0" smtClean="0"/>
          </a:p>
          <a:p>
            <a:r>
              <a:rPr lang="es-AR" dirty="0" smtClean="0"/>
              <a:t>-Estimula el desarrollo uniforme y abundante del sistema radical</a:t>
            </a:r>
          </a:p>
          <a:p>
            <a:r>
              <a:rPr lang="es-AR" dirty="0" smtClean="0"/>
              <a:t>-Fuente rica en silicio (mayor resistencia) </a:t>
            </a:r>
          </a:p>
          <a:p>
            <a:r>
              <a:rPr lang="es-AR" dirty="0" smtClean="0"/>
              <a:t>-Fuente de humus (a largo plazo)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05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744416" cy="266429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2-Fuente de Nitrógeno</a:t>
            </a:r>
            <a:endParaRPr lang="es-AR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71600" y="1916832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Estiércol </a:t>
            </a:r>
            <a:r>
              <a:rPr lang="es-AR" dirty="0"/>
              <a:t>(</a:t>
            </a:r>
            <a:r>
              <a:rPr lang="es-AR" dirty="0" smtClean="0"/>
              <a:t>gallina, cerdo, caballo, </a:t>
            </a:r>
            <a:r>
              <a:rPr lang="es-AR" dirty="0" err="1" smtClean="0"/>
              <a:t>etc</a:t>
            </a:r>
            <a:r>
              <a:rPr lang="es-AR" dirty="0" smtClean="0"/>
              <a:t>, edad, nutrición, </a:t>
            </a:r>
            <a:r>
              <a:rPr lang="es-AR" dirty="0" err="1" smtClean="0"/>
              <a:t>etc</a:t>
            </a:r>
            <a:r>
              <a:rPr lang="es-AR" dirty="0" smtClean="0"/>
              <a:t>)</a:t>
            </a:r>
          </a:p>
          <a:p>
            <a:r>
              <a:rPr lang="es-AR" dirty="0" smtClean="0"/>
              <a:t>Harinas de sangre, plumas, hueso y pescado</a:t>
            </a:r>
          </a:p>
          <a:p>
            <a:r>
              <a:rPr lang="es-AR" dirty="0" err="1" smtClean="0"/>
              <a:t>Etc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/>
              <a:t>-Fuente de N, pero </a:t>
            </a:r>
            <a:r>
              <a:rPr lang="es-AR" dirty="0" err="1" smtClean="0"/>
              <a:t>tb</a:t>
            </a:r>
            <a:r>
              <a:rPr lang="es-AR" dirty="0" smtClean="0"/>
              <a:t> de fósforo, potasio, calcio, magnesio, hierro, manganeso, zinc, cobre, boro, etc. </a:t>
            </a:r>
          </a:p>
          <a:p>
            <a:r>
              <a:rPr lang="es-AR" dirty="0" smtClean="0"/>
              <a:t>-Inóculo microbiológico</a:t>
            </a:r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33106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384376" cy="273630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3-Tierra seca</a:t>
            </a:r>
            <a:endParaRPr lang="es-AR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2132856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Preferiblemente arcillosa (mejores p/ formar complejos con el sílice y compuestos húmicos junto con la materia orgánica)</a:t>
            </a:r>
          </a:p>
          <a:p>
            <a:r>
              <a:rPr lang="es-AR" dirty="0" smtClean="0"/>
              <a:t>Tierra de «bosque»</a:t>
            </a:r>
          </a:p>
          <a:p>
            <a:r>
              <a:rPr lang="es-AR" dirty="0" smtClean="0"/>
              <a:t>Tierra local</a:t>
            </a:r>
          </a:p>
          <a:p>
            <a:endParaRPr lang="es-AR" dirty="0"/>
          </a:p>
          <a:p>
            <a:r>
              <a:rPr lang="es-AR" dirty="0" smtClean="0"/>
              <a:t>-Brinda homogeneidad física y distribuye la humedad</a:t>
            </a:r>
          </a:p>
          <a:p>
            <a:r>
              <a:rPr lang="es-AR" dirty="0" smtClean="0"/>
              <a:t>-funciona como una esponja</a:t>
            </a:r>
          </a:p>
          <a:p>
            <a:r>
              <a:rPr lang="es-AR" dirty="0" smtClean="0"/>
              <a:t>-</a:t>
            </a:r>
            <a:r>
              <a:rPr lang="es-AR" dirty="0" smtClean="0"/>
              <a:t>puede </a:t>
            </a:r>
            <a:r>
              <a:rPr lang="es-AR" dirty="0" smtClean="0"/>
              <a:t>aportar: arcillas, microorganismos, minerales p/ las plantas, etc.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110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1894"/>
            <a:ext cx="3312368" cy="266521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4-Fuente mineral</a:t>
            </a:r>
            <a:endParaRPr lang="es-AR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1772816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Cenizas de madera (pueden incrementar el pH; Agüero, Alfonso, Soto Carreño y Cabrera </a:t>
            </a:r>
            <a:r>
              <a:rPr lang="es-AR" dirty="0" err="1" smtClean="0"/>
              <a:t>Rodriguez</a:t>
            </a:r>
            <a:r>
              <a:rPr lang="es-AR" dirty="0" smtClean="0"/>
              <a:t>). </a:t>
            </a:r>
          </a:p>
          <a:p>
            <a:r>
              <a:rPr lang="es-AR" dirty="0" smtClean="0"/>
              <a:t>Polvo de rocas</a:t>
            </a:r>
          </a:p>
          <a:p>
            <a:r>
              <a:rPr lang="es-AR" dirty="0" smtClean="0"/>
              <a:t>Lecho del río</a:t>
            </a:r>
          </a:p>
          <a:p>
            <a:r>
              <a:rPr lang="es-AR" dirty="0" smtClean="0"/>
              <a:t>-</a:t>
            </a:r>
            <a:r>
              <a:rPr lang="es-AR" dirty="0" err="1" smtClean="0"/>
              <a:t>tb</a:t>
            </a:r>
            <a:r>
              <a:rPr lang="es-AR" dirty="0" smtClean="0"/>
              <a:t>: cal agrícola</a:t>
            </a:r>
          </a:p>
          <a:p>
            <a:endParaRPr lang="es-AR" dirty="0"/>
          </a:p>
          <a:p>
            <a:r>
              <a:rPr lang="es-AR" dirty="0" smtClean="0"/>
              <a:t>-Regula la acidez durante el proceso</a:t>
            </a:r>
          </a:p>
          <a:p>
            <a:r>
              <a:rPr lang="es-AR" dirty="0" smtClean="0"/>
              <a:t>-Aporta minerales (potasio, sílice, </a:t>
            </a:r>
            <a:r>
              <a:rPr lang="es-AR" dirty="0" err="1" smtClean="0"/>
              <a:t>etc</a:t>
            </a:r>
            <a:r>
              <a:rPr lang="es-A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59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456384" cy="259228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5-Carbón vegetal molido</a:t>
            </a:r>
            <a:endParaRPr lang="es-AR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84482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-Mejora las características físicas del suelo (aporta estructura)</a:t>
            </a:r>
          </a:p>
          <a:p>
            <a:r>
              <a:rPr lang="es-AR" dirty="0" smtClean="0"/>
              <a:t>-Su porosidad beneficia la actividad macro y microbiológica</a:t>
            </a:r>
          </a:p>
          <a:p>
            <a:r>
              <a:rPr lang="es-AR" dirty="0" smtClean="0"/>
              <a:t>-Actúa como una esponja evitando el lavado de nutrientes</a:t>
            </a:r>
          </a:p>
          <a:p>
            <a:r>
              <a:rPr lang="es-AR" dirty="0" smtClean="0"/>
              <a:t>-Favorece la oxigenación del abono</a:t>
            </a:r>
          </a:p>
          <a:p>
            <a:r>
              <a:rPr lang="es-AR" dirty="0" smtClean="0"/>
              <a:t>-Es un regulador térmico (atempera los cambios de temperatura)</a:t>
            </a:r>
          </a:p>
          <a:p>
            <a:r>
              <a:rPr lang="es-AR" dirty="0" smtClean="0"/>
              <a:t>-Su descomposición en el suelo dará como producto final el humus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039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2880320" cy="230425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6-Salvado </a:t>
            </a:r>
            <a:endParaRPr lang="es-AR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846087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Arroz</a:t>
            </a:r>
          </a:p>
          <a:p>
            <a:r>
              <a:rPr lang="es-AR" dirty="0" smtClean="0"/>
              <a:t>Trigo</a:t>
            </a:r>
          </a:p>
          <a:p>
            <a:r>
              <a:rPr lang="es-AR" dirty="0" err="1" smtClean="0"/>
              <a:t>Etc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/>
              <a:t>-Aporta nutrientes tales como nitrógeno, fósforo, potasio, calcio, magnesio</a:t>
            </a:r>
          </a:p>
          <a:p>
            <a:r>
              <a:rPr lang="es-AR" dirty="0" smtClean="0"/>
              <a:t>-El de arroz: Vitamina B</a:t>
            </a:r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6287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240360" cy="320114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7- Fuente de Energía , levaduras y agua</a:t>
            </a:r>
            <a:endParaRPr lang="es-AR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04036" y="1556792"/>
            <a:ext cx="3456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Melaza</a:t>
            </a:r>
          </a:p>
          <a:p>
            <a:r>
              <a:rPr lang="es-AR" dirty="0" smtClean="0"/>
              <a:t>-principal fuente de energía p la fermentación</a:t>
            </a:r>
          </a:p>
          <a:p>
            <a:r>
              <a:rPr lang="es-AR" dirty="0" smtClean="0"/>
              <a:t>-favorece la multiplicación de la actividad microbiológica</a:t>
            </a:r>
          </a:p>
          <a:p>
            <a:r>
              <a:rPr lang="es-AR" dirty="0" smtClean="0"/>
              <a:t>-rica en potasio, calcio, fósforo, magnesio, boro, zinc, hierro, </a:t>
            </a:r>
            <a:r>
              <a:rPr lang="es-AR" dirty="0" err="1" smtClean="0"/>
              <a:t>etc</a:t>
            </a:r>
            <a:endParaRPr lang="es-AR" dirty="0" smtClean="0"/>
          </a:p>
          <a:p>
            <a:r>
              <a:rPr lang="es-AR" dirty="0" smtClean="0"/>
              <a:t>Azúcar negra</a:t>
            </a:r>
          </a:p>
          <a:p>
            <a:r>
              <a:rPr lang="es-AR" dirty="0" smtClean="0"/>
              <a:t>Levadura fresca o seca: </a:t>
            </a:r>
          </a:p>
          <a:p>
            <a:r>
              <a:rPr lang="es-AR" dirty="0" smtClean="0"/>
              <a:t>-fuente de inoculación microbiológica</a:t>
            </a:r>
          </a:p>
          <a:p>
            <a:r>
              <a:rPr lang="es-AR" dirty="0" smtClean="0"/>
              <a:t>-es la «semilla de la fermentación»</a:t>
            </a:r>
          </a:p>
          <a:p>
            <a:r>
              <a:rPr lang="es-AR" dirty="0" smtClean="0"/>
              <a:t>Tierra de Foresta</a:t>
            </a:r>
          </a:p>
          <a:p>
            <a:r>
              <a:rPr lang="es-AR" dirty="0" smtClean="0"/>
              <a:t>-</a:t>
            </a:r>
            <a:r>
              <a:rPr lang="es-AR" dirty="0" err="1" smtClean="0"/>
              <a:t>idem</a:t>
            </a:r>
            <a:endParaRPr lang="es-AR" dirty="0" smtClean="0"/>
          </a:p>
          <a:p>
            <a:r>
              <a:rPr lang="es-AR" dirty="0" err="1" smtClean="0"/>
              <a:t>Bocashi</a:t>
            </a:r>
            <a:endParaRPr lang="es-AR" dirty="0" smtClean="0"/>
          </a:p>
          <a:p>
            <a:r>
              <a:rPr lang="es-AR" dirty="0" smtClean="0"/>
              <a:t>-</a:t>
            </a:r>
            <a:r>
              <a:rPr lang="es-AR" dirty="0" err="1" smtClean="0"/>
              <a:t>idem</a:t>
            </a:r>
            <a:endParaRPr lang="es-AR" dirty="0" smtClean="0"/>
          </a:p>
          <a:p>
            <a:r>
              <a:rPr lang="es-AR" dirty="0" smtClean="0"/>
              <a:t>Temperatura ambiente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37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Bocashi</a:t>
            </a:r>
            <a:r>
              <a:rPr lang="es-AR" dirty="0" smtClean="0"/>
              <a:t> según Restrepo (P/ 65 bultos de </a:t>
            </a:r>
            <a:r>
              <a:rPr lang="es-AR" dirty="0" err="1" smtClean="0"/>
              <a:t>Bocashi</a:t>
            </a:r>
            <a:r>
              <a:rPr lang="es-AR" dirty="0" smtClean="0"/>
              <a:t>)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dirty="0" smtClean="0"/>
              <a:t>20 Bultos cascarilla arroz</a:t>
            </a:r>
          </a:p>
          <a:p>
            <a:r>
              <a:rPr lang="es-AR" dirty="0" smtClean="0"/>
              <a:t>20 Bultos estiércol (gallina, vaca, conejo)</a:t>
            </a:r>
          </a:p>
          <a:p>
            <a:r>
              <a:rPr lang="es-AR" dirty="0" smtClean="0"/>
              <a:t>20 bultos tierra </a:t>
            </a:r>
          </a:p>
          <a:p>
            <a:r>
              <a:rPr lang="es-AR" dirty="0" smtClean="0"/>
              <a:t>6 bultos de carbón vegetal</a:t>
            </a:r>
          </a:p>
          <a:p>
            <a:r>
              <a:rPr lang="es-AR" dirty="0" smtClean="0"/>
              <a:t>1 bulto de pulido de arroz, salvado de trigo o de concentrado para vacas</a:t>
            </a:r>
          </a:p>
          <a:p>
            <a:r>
              <a:rPr lang="es-AR" dirty="0" smtClean="0"/>
              <a:t>2 libras de levadura de pan o fermentado de maíz o </a:t>
            </a:r>
            <a:r>
              <a:rPr lang="es-AR" dirty="0" err="1" smtClean="0"/>
              <a:t>bocashi</a:t>
            </a:r>
            <a:r>
              <a:rPr lang="es-AR" dirty="0" smtClean="0"/>
              <a:t> ya preparado</a:t>
            </a:r>
          </a:p>
          <a:p>
            <a:r>
              <a:rPr lang="es-AR" dirty="0" smtClean="0"/>
              <a:t>2kg de panela o 4 litros de melaza</a:t>
            </a:r>
          </a:p>
          <a:p>
            <a:r>
              <a:rPr lang="es-AR" dirty="0" smtClean="0"/>
              <a:t>Agua necesaria 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23 kg Cascarilla de arroz</a:t>
            </a:r>
          </a:p>
          <a:p>
            <a:r>
              <a:rPr lang="es-AR" dirty="0" smtClean="0"/>
              <a:t>45 kg estiércol vacuno</a:t>
            </a:r>
          </a:p>
          <a:p>
            <a:r>
              <a:rPr lang="es-AR" dirty="0" smtClean="0"/>
              <a:t>45, 3 kg suelo fértil</a:t>
            </a:r>
          </a:p>
          <a:p>
            <a:r>
              <a:rPr lang="es-AR" dirty="0" smtClean="0"/>
              <a:t>23 kg polvo de arroz</a:t>
            </a:r>
          </a:p>
          <a:p>
            <a:r>
              <a:rPr lang="es-AR" dirty="0" smtClean="0"/>
              <a:t>45,3 kg carbón vegetal </a:t>
            </a:r>
          </a:p>
          <a:p>
            <a:r>
              <a:rPr lang="es-AR" dirty="0" smtClean="0"/>
              <a:t>3 kg cal agrícola</a:t>
            </a:r>
          </a:p>
          <a:p>
            <a:r>
              <a:rPr lang="es-AR" dirty="0" smtClean="0"/>
              <a:t>2 l melaza</a:t>
            </a:r>
          </a:p>
          <a:p>
            <a:r>
              <a:rPr lang="es-AR" dirty="0" smtClean="0"/>
              <a:t>50 gr levadura</a:t>
            </a:r>
          </a:p>
          <a:p>
            <a:r>
              <a:rPr lang="es-AR" dirty="0" err="1" smtClean="0"/>
              <a:t>Cn</a:t>
            </a:r>
            <a:r>
              <a:rPr lang="es-AR" dirty="0" smtClean="0"/>
              <a:t> agua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AR" sz="32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AR" dirty="0" smtClean="0"/>
              <a:t>Guía de Elaboración y usos del </a:t>
            </a:r>
            <a:r>
              <a:rPr lang="es-AR" dirty="0" err="1" smtClean="0"/>
              <a:t>bocashi</a:t>
            </a:r>
            <a:r>
              <a:rPr lang="es-AR" dirty="0" smtClean="0"/>
              <a:t> de la FAO (2011)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586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800" dirty="0" smtClean="0"/>
              <a:t>Ficha Técnica Preparación de </a:t>
            </a:r>
            <a:r>
              <a:rPr lang="es-AR" sz="1800" dirty="0" err="1" smtClean="0"/>
              <a:t>Bioinsumos</a:t>
            </a:r>
            <a:r>
              <a:rPr lang="es-AR" sz="1800" dirty="0" smtClean="0"/>
              <a:t> p/ Autoconsumo (P/ 80 bolsas de 45 kg de </a:t>
            </a:r>
            <a:r>
              <a:rPr lang="es-AR" sz="1800" dirty="0" err="1" smtClean="0"/>
              <a:t>Bocashi</a:t>
            </a:r>
            <a:r>
              <a:rPr lang="es-AR" sz="1800" dirty="0" smtClean="0"/>
              <a:t>)</a:t>
            </a:r>
            <a:endParaRPr lang="es-AR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 smtClean="0"/>
              <a:t>1000 kg guano de gallina</a:t>
            </a:r>
          </a:p>
          <a:p>
            <a:r>
              <a:rPr lang="es-AR" dirty="0" smtClean="0"/>
              <a:t>1000 kg cascarilla de arroz, poroto, maní, </a:t>
            </a:r>
            <a:r>
              <a:rPr lang="es-AR" dirty="0" err="1" smtClean="0"/>
              <a:t>etc</a:t>
            </a:r>
            <a:endParaRPr lang="es-AR" dirty="0" smtClean="0"/>
          </a:p>
          <a:p>
            <a:r>
              <a:rPr lang="es-AR" dirty="0" smtClean="0"/>
              <a:t>1000 kg tierra de bosque</a:t>
            </a:r>
          </a:p>
          <a:p>
            <a:r>
              <a:rPr lang="es-AR" dirty="0" smtClean="0"/>
              <a:t>250 kg de carbón molido</a:t>
            </a:r>
          </a:p>
          <a:p>
            <a:r>
              <a:rPr lang="es-AR" dirty="0" smtClean="0"/>
              <a:t>50 kg de abono orgánico (compost)</a:t>
            </a:r>
          </a:p>
          <a:p>
            <a:r>
              <a:rPr lang="es-AR" dirty="0" smtClean="0"/>
              <a:t>15 kg cal o ceniza vegetal</a:t>
            </a:r>
          </a:p>
          <a:p>
            <a:r>
              <a:rPr lang="es-AR" dirty="0" smtClean="0"/>
              <a:t>4 kg de melaza</a:t>
            </a:r>
          </a:p>
          <a:p>
            <a:r>
              <a:rPr lang="es-AR" dirty="0" smtClean="0"/>
              <a:t>1 kg de levadura</a:t>
            </a:r>
          </a:p>
          <a:p>
            <a:r>
              <a:rPr lang="es-AR" dirty="0" smtClean="0"/>
              <a:t>500 litros de agua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 smtClean="0"/>
              <a:t>125 kg Gallinaza u otro estiércol</a:t>
            </a:r>
          </a:p>
          <a:p>
            <a:r>
              <a:rPr lang="es-AR" dirty="0" smtClean="0"/>
              <a:t>125 kg cascarilla de arroz</a:t>
            </a:r>
          </a:p>
          <a:p>
            <a:r>
              <a:rPr lang="es-AR" dirty="0" smtClean="0"/>
              <a:t>125 kg tierra de bosque</a:t>
            </a:r>
          </a:p>
          <a:p>
            <a:r>
              <a:rPr lang="es-AR" dirty="0" smtClean="0"/>
              <a:t>30 kg carbón molido</a:t>
            </a:r>
          </a:p>
          <a:p>
            <a:r>
              <a:rPr lang="es-AR" dirty="0" smtClean="0"/>
              <a:t>6 kg abono orgánico</a:t>
            </a:r>
          </a:p>
          <a:p>
            <a:r>
              <a:rPr lang="es-AR" dirty="0" smtClean="0"/>
              <a:t>2 kg cal o ceniza vegetal</a:t>
            </a:r>
          </a:p>
          <a:p>
            <a:r>
              <a:rPr lang="es-AR" dirty="0" smtClean="0"/>
              <a:t>500 ml melaza </a:t>
            </a:r>
          </a:p>
          <a:p>
            <a:r>
              <a:rPr lang="es-AR" dirty="0" smtClean="0"/>
              <a:t>125 g levadura, 1 l </a:t>
            </a:r>
            <a:r>
              <a:rPr lang="es-AR" dirty="0" err="1" smtClean="0"/>
              <a:t>biol</a:t>
            </a:r>
            <a:r>
              <a:rPr lang="es-AR" dirty="0" smtClean="0"/>
              <a:t> o abono líquido de lombriz</a:t>
            </a:r>
          </a:p>
          <a:p>
            <a:r>
              <a:rPr lang="es-AR" dirty="0" smtClean="0"/>
              <a:t>60 l agua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AR" sz="2000" dirty="0" smtClean="0"/>
              <a:t>Guía Técnica p/ la Difusión de Tecnologías de Producción Florícola Sustentable, MA Paraguay e IICA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6472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800" dirty="0" smtClean="0"/>
              <a:t>Producción Orgánica de Hortalizas de Clima Templado(Gobierno Honduras y Cooperación Suiza en América Latina) </a:t>
            </a:r>
            <a:endParaRPr lang="es-AR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dirty="0" smtClean="0"/>
              <a:t>75 sacos gallinaza</a:t>
            </a:r>
          </a:p>
          <a:p>
            <a:r>
              <a:rPr lang="es-AR" dirty="0" smtClean="0"/>
              <a:t>50 quintales suelo de hojarasca de bosque</a:t>
            </a:r>
          </a:p>
          <a:p>
            <a:r>
              <a:rPr lang="es-AR" dirty="0" smtClean="0"/>
              <a:t>3 quintales afrecho </a:t>
            </a:r>
          </a:p>
          <a:p>
            <a:r>
              <a:rPr lang="es-AR" dirty="0" smtClean="0"/>
              <a:t>20 quintales de carbón de madera</a:t>
            </a:r>
          </a:p>
          <a:p>
            <a:r>
              <a:rPr lang="es-AR" dirty="0" smtClean="0"/>
              <a:t>15 sacos de cascarilla de arroz</a:t>
            </a:r>
          </a:p>
          <a:p>
            <a:r>
              <a:rPr lang="es-AR" dirty="0" smtClean="0"/>
              <a:t>20 libras de melaza</a:t>
            </a:r>
          </a:p>
          <a:p>
            <a:r>
              <a:rPr lang="es-AR" dirty="0" smtClean="0"/>
              <a:t>15 quintales estiércol</a:t>
            </a:r>
          </a:p>
          <a:p>
            <a:r>
              <a:rPr lang="es-AR" dirty="0" smtClean="0"/>
              <a:t>5 quintales de cal</a:t>
            </a:r>
          </a:p>
          <a:p>
            <a:r>
              <a:rPr lang="es-AR" dirty="0" smtClean="0"/>
              <a:t>3 quintales de triple cal</a:t>
            </a:r>
          </a:p>
          <a:p>
            <a:r>
              <a:rPr lang="es-AR" dirty="0" smtClean="0"/>
              <a:t>2 libras de levadura</a:t>
            </a:r>
          </a:p>
          <a:p>
            <a:r>
              <a:rPr lang="es-AR" dirty="0" smtClean="0"/>
              <a:t>600 l agua</a:t>
            </a:r>
          </a:p>
          <a:p>
            <a:r>
              <a:rPr lang="es-AR" dirty="0" smtClean="0"/>
              <a:t>20 l EM líquido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 smtClean="0"/>
              <a:t>20 l estiércol de vaca</a:t>
            </a:r>
          </a:p>
          <a:p>
            <a:r>
              <a:rPr lang="es-AR" dirty="0" smtClean="0"/>
              <a:t>20 l tierra</a:t>
            </a:r>
          </a:p>
          <a:p>
            <a:r>
              <a:rPr lang="es-AR" dirty="0" smtClean="0"/>
              <a:t>20 l rastrojo de trigo</a:t>
            </a:r>
          </a:p>
          <a:p>
            <a:r>
              <a:rPr lang="es-AR" dirty="0" smtClean="0"/>
              <a:t>10 l afrecho</a:t>
            </a:r>
          </a:p>
          <a:p>
            <a:r>
              <a:rPr lang="es-AR" dirty="0" smtClean="0"/>
              <a:t>10 l carbón vegetal triturado</a:t>
            </a:r>
          </a:p>
          <a:p>
            <a:r>
              <a:rPr lang="es-AR" dirty="0" smtClean="0"/>
              <a:t>10 l harina de roca</a:t>
            </a:r>
          </a:p>
          <a:p>
            <a:r>
              <a:rPr lang="es-AR" dirty="0" smtClean="0"/>
              <a:t>10 l mantillo forestal</a:t>
            </a:r>
          </a:p>
          <a:p>
            <a:r>
              <a:rPr lang="es-AR" dirty="0" smtClean="0"/>
              <a:t>1 kg azúcar </a:t>
            </a:r>
            <a:r>
              <a:rPr lang="es-AR" dirty="0" err="1" smtClean="0"/>
              <a:t>mascabo</a:t>
            </a:r>
            <a:endParaRPr lang="es-AR" dirty="0" smtClean="0"/>
          </a:p>
          <a:p>
            <a:r>
              <a:rPr lang="es-AR" dirty="0" smtClean="0"/>
              <a:t>100 gr levadura fresca</a:t>
            </a:r>
          </a:p>
          <a:p>
            <a:r>
              <a:rPr lang="es-AR" dirty="0" err="1" smtClean="0"/>
              <a:t>Cn</a:t>
            </a:r>
            <a:r>
              <a:rPr lang="es-AR" dirty="0" smtClean="0"/>
              <a:t> agua</a:t>
            </a:r>
            <a:endParaRPr lang="es-AR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AR" sz="2000" dirty="0" smtClean="0"/>
              <a:t>Caracterización y Evaluación de la Calidad del </a:t>
            </a:r>
            <a:r>
              <a:rPr lang="es-AR" sz="2000" dirty="0" err="1" smtClean="0"/>
              <a:t>Bokashi</a:t>
            </a:r>
            <a:r>
              <a:rPr lang="es-AR" sz="2000" dirty="0" smtClean="0"/>
              <a:t> p/ su empleo en un </a:t>
            </a:r>
            <a:r>
              <a:rPr lang="es-AR" sz="1800" dirty="0" smtClean="0"/>
              <a:t>Vivero Forestal (</a:t>
            </a:r>
            <a:r>
              <a:rPr lang="es-AR" sz="1800" dirty="0" err="1" smtClean="0"/>
              <a:t>FCAyF</a:t>
            </a:r>
            <a:r>
              <a:rPr lang="es-AR" sz="1800" dirty="0" smtClean="0"/>
              <a:t>, UNLP)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495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i="1" dirty="0" err="1" smtClean="0"/>
              <a:t>Bocashi</a:t>
            </a:r>
            <a:r>
              <a:rPr lang="es-AR" i="1" dirty="0" smtClean="0"/>
              <a:t>, </a:t>
            </a:r>
            <a:r>
              <a:rPr lang="es-AR" i="1" dirty="0" err="1" smtClean="0"/>
              <a:t>Bocachi</a:t>
            </a:r>
            <a:r>
              <a:rPr lang="es-AR" i="1" dirty="0"/>
              <a:t> </a:t>
            </a:r>
            <a:r>
              <a:rPr lang="es-AR" i="1" dirty="0" smtClean="0"/>
              <a:t>ó </a:t>
            </a:r>
            <a:r>
              <a:rPr lang="es-AR" i="1" dirty="0" err="1" smtClean="0"/>
              <a:t>Bokashi</a:t>
            </a:r>
            <a:endParaRPr lang="es-AR" i="1" dirty="0" smtClean="0"/>
          </a:p>
          <a:p>
            <a:r>
              <a:rPr lang="es-AR" dirty="0" smtClean="0"/>
              <a:t>Origen:  </a:t>
            </a:r>
          </a:p>
          <a:p>
            <a:pPr marL="0" indent="0">
              <a:buNone/>
            </a:pPr>
            <a:r>
              <a:rPr lang="es-AR" dirty="0" smtClean="0"/>
              <a:t>Japonés</a:t>
            </a:r>
          </a:p>
          <a:p>
            <a:pPr marL="0" indent="0">
              <a:buNone/>
            </a:pPr>
            <a:r>
              <a:rPr lang="es-AR" dirty="0" smtClean="0"/>
              <a:t>Cris que enfrenta el país en el año 1961 </a:t>
            </a:r>
          </a:p>
          <a:p>
            <a:pPr marL="0" indent="0">
              <a:buNone/>
            </a:pPr>
            <a:r>
              <a:rPr lang="es-AR" dirty="0" smtClean="0"/>
              <a:t>Apoyo del gobierno para fomentar la producción abonos orgánicos de bajo costo. </a:t>
            </a:r>
          </a:p>
          <a:p>
            <a:pPr marL="0" indent="0">
              <a:buNone/>
            </a:pPr>
            <a:r>
              <a:rPr lang="es-AR" dirty="0" smtClean="0"/>
              <a:t>Nuevas formas y métodos rápidos para descomponer los deshechos de la actividad </a:t>
            </a:r>
            <a:r>
              <a:rPr lang="es-AR" dirty="0" err="1" smtClean="0"/>
              <a:t>agropecuraria</a:t>
            </a:r>
            <a:r>
              <a:rPr lang="es-AR" dirty="0" smtClean="0"/>
              <a:t>. </a:t>
            </a:r>
          </a:p>
          <a:p>
            <a:pPr marL="0" indent="0">
              <a:buNone/>
            </a:pPr>
            <a:r>
              <a:rPr lang="es-AR" dirty="0" smtClean="0"/>
              <a:t>Hace aprox. 30 años que </a:t>
            </a:r>
            <a:r>
              <a:rPr lang="es-AR" dirty="0"/>
              <a:t>técnicos japoneses impartieron cursos sobre la elaboración de </a:t>
            </a:r>
            <a:r>
              <a:rPr lang="es-AR" i="1" dirty="0" err="1"/>
              <a:t>bocashi</a:t>
            </a:r>
            <a:r>
              <a:rPr lang="es-AR" dirty="0"/>
              <a:t> </a:t>
            </a:r>
            <a:r>
              <a:rPr lang="es-AR" dirty="0" smtClean="0"/>
              <a:t>en Centro América y desde allí se ha diseminado, adoptado y adaptado a las producciones locales.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Historia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36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 smtClean="0"/>
              <a:t>Ir apilando los componentes por capas, respetando el orden: 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Voltear </a:t>
            </a:r>
            <a:r>
              <a:rPr lang="es-AR" dirty="0"/>
              <a:t>con la pala para </a:t>
            </a:r>
            <a:r>
              <a:rPr lang="es-AR" dirty="0" smtClean="0"/>
              <a:t>mezclar</a:t>
            </a:r>
          </a:p>
          <a:p>
            <a:r>
              <a:rPr lang="es-AR" dirty="0" smtClean="0"/>
              <a:t>Agregar de a poco la melaza y la levadura disuelta en el agua hasta obtener la humedad apropiada (50-60%) « prueba del puño». Voltear la mezcla 2 o 3 veces para mayor uniformidad. 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Cómo se prepara?</a:t>
            </a:r>
            <a:endParaRPr lang="es-AR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43137"/>
            <a:ext cx="4724400" cy="21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3212"/>
            <a:ext cx="8229600" cy="433357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14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696072" cy="3345160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55021"/>
            <a:ext cx="403244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032448" cy="331236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25987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31357"/>
            <a:ext cx="3764957" cy="37052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3244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96953"/>
            <a:ext cx="3952875" cy="352839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3311"/>
            <a:ext cx="57404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 altura de la pila no debe ser mayor a 1,4m los primeros días</a:t>
            </a:r>
          </a:p>
          <a:p>
            <a:r>
              <a:rPr lang="es-AR" dirty="0" smtClean="0"/>
              <a:t>La temperatura no debe exceder los 60-65ºC </a:t>
            </a:r>
          </a:p>
          <a:p>
            <a:r>
              <a:rPr lang="es-AR" dirty="0" smtClean="0"/>
              <a:t>La temperatura se regula mediante los volteos diarios y la altura de la pila de </a:t>
            </a:r>
            <a:r>
              <a:rPr lang="es-AR" dirty="0" err="1" smtClean="0"/>
              <a:t>bocashi</a:t>
            </a:r>
            <a:r>
              <a:rPr lang="es-AR" dirty="0" smtClean="0"/>
              <a:t>.</a:t>
            </a:r>
          </a:p>
          <a:p>
            <a:r>
              <a:rPr lang="es-AR" dirty="0" smtClean="0"/>
              <a:t> Los 3-4 primeros días suele requerir dos volteos/ día. El resto de los días suelen ser suficientes 1 volteo/ día hasta que la temperatura del </a:t>
            </a:r>
            <a:r>
              <a:rPr lang="es-AR" dirty="0" err="1" smtClean="0"/>
              <a:t>bocashi</a:t>
            </a:r>
            <a:r>
              <a:rPr lang="es-AR" dirty="0" smtClean="0"/>
              <a:t> sea igual a la temperatura ambiente (12-15 días) momento en el que el </a:t>
            </a:r>
            <a:r>
              <a:rPr lang="es-AR" u="sng" dirty="0" err="1" smtClean="0"/>
              <a:t>Bocashi</a:t>
            </a:r>
            <a:r>
              <a:rPr lang="es-AR" u="sng" dirty="0" smtClean="0"/>
              <a:t> está terminado</a:t>
            </a:r>
            <a:r>
              <a:rPr lang="es-AR" dirty="0" smtClean="0"/>
              <a:t>. 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Cómo fermenta?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40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 smtClean="0"/>
              <a:t>Lugar: protegido del sol y la lluvia (Bajo techo o a la intemperie protegiéndolo) 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  <a:p>
            <a:r>
              <a:rPr lang="es-AR" dirty="0" smtClean="0"/>
              <a:t>Terreno firme o sobre cemento. Sin riesgo de encharcamiento</a:t>
            </a:r>
            <a:endParaRPr lang="es-AR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Dónde? </a:t>
            </a:r>
            <a:endParaRPr lang="es-AR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76411"/>
            <a:ext cx="3137103" cy="302433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9"/>
            <a:ext cx="3240360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44650"/>
            <a:ext cx="3343920" cy="315250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62406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Bajo techo o a la intemperie protegido de la lluvia y el sol</a:t>
            </a:r>
          </a:p>
          <a:p>
            <a:r>
              <a:rPr lang="es-AR" dirty="0" smtClean="0"/>
              <a:t>En bolsas de </a:t>
            </a:r>
            <a:r>
              <a:rPr lang="es-AR" dirty="0" err="1" smtClean="0"/>
              <a:t>alpillera</a:t>
            </a:r>
            <a:endParaRPr lang="es-AR" dirty="0" smtClean="0"/>
          </a:p>
          <a:p>
            <a:r>
              <a:rPr lang="es-AR" dirty="0" smtClean="0"/>
              <a:t>No más de 3 meses si se busca el aporte de Nitrógeno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Cómo se almacena?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75" y="3850716"/>
            <a:ext cx="3048425" cy="228631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64" y="3841782"/>
            <a:ext cx="3096344" cy="228631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3" y="3900256"/>
            <a:ext cx="2818141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 smtClean="0"/>
              <a:t>Abono orgánico : </a:t>
            </a:r>
          </a:p>
          <a:p>
            <a:r>
              <a:rPr lang="es-AR" dirty="0" smtClean="0"/>
              <a:t>«</a:t>
            </a:r>
            <a:r>
              <a:rPr lang="es-AR" i="1" dirty="0" smtClean="0"/>
              <a:t>Material animal y/o vegetal que se utiliza para nutrir, mejorar las características del suelo o como fuente de </a:t>
            </a:r>
            <a:r>
              <a:rPr lang="es-AR" sz="4300" i="1" dirty="0" smtClean="0"/>
              <a:t>vida </a:t>
            </a:r>
            <a:r>
              <a:rPr lang="es-AR" i="1" dirty="0" smtClean="0"/>
              <a:t>del mismo». </a:t>
            </a:r>
          </a:p>
          <a:p>
            <a:r>
              <a:rPr lang="es-AR" dirty="0" smtClean="0"/>
              <a:t>Sus nutrientes se encuentran mayoritariamente en forma orgánica y las plantas los asimilan casi en su totalidad en forma inorgánica; por lo que no están inmediatamente disponibles para ellas. </a:t>
            </a:r>
          </a:p>
          <a:p>
            <a:r>
              <a:rPr lang="es-AR" dirty="0" smtClean="0"/>
              <a:t>Su efecto será a mediano y/o largo plazo.</a:t>
            </a:r>
          </a:p>
          <a:p>
            <a:r>
              <a:rPr lang="es-AR" dirty="0"/>
              <a:t>Todo material de origen orgánico utilizado para la fertilización de cultivos o como mejoradores de suelos (</a:t>
            </a:r>
            <a:r>
              <a:rPr lang="es-AR" dirty="0" err="1"/>
              <a:t>Jeavons</a:t>
            </a:r>
            <a:r>
              <a:rPr lang="es-AR" dirty="0"/>
              <a:t>, 2002; Soto 2003). 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pPr algn="ctr"/>
            <a:endParaRPr lang="es-AR" dirty="0" smtClean="0"/>
          </a:p>
          <a:p>
            <a:pPr algn="ctr"/>
            <a:endParaRPr lang="es-AR" dirty="0" smtClean="0"/>
          </a:p>
          <a:p>
            <a:pPr marL="0" indent="0" algn="ctr"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 smtClean="0"/>
              <a:t>Qué es?</a:t>
            </a:r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622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Cómo se usa?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AR" dirty="0" smtClean="0"/>
              <a:t>Para todos los cultivos</a:t>
            </a:r>
          </a:p>
          <a:p>
            <a:pPr algn="ctr">
              <a:buNone/>
            </a:pPr>
            <a:r>
              <a:rPr lang="es-AR" dirty="0" smtClean="0"/>
              <a:t>Siempre incorporándolo </a:t>
            </a:r>
          </a:p>
          <a:p>
            <a:r>
              <a:rPr lang="es-AR" u="sng" dirty="0" smtClean="0"/>
              <a:t>Almácigos</a:t>
            </a:r>
            <a:r>
              <a:rPr lang="es-AR" dirty="0" smtClean="0"/>
              <a:t>: </a:t>
            </a:r>
            <a:r>
              <a:rPr lang="es-AR" dirty="0" err="1" smtClean="0"/>
              <a:t>Bocashi</a:t>
            </a:r>
            <a:r>
              <a:rPr lang="es-AR" dirty="0" smtClean="0"/>
              <a:t> curtido de 1-3 meses, 10-40%</a:t>
            </a:r>
          </a:p>
          <a:p>
            <a:pPr marL="0" indent="0">
              <a:buNone/>
            </a:pPr>
            <a:r>
              <a:rPr lang="es-AR" dirty="0" smtClean="0"/>
              <a:t>-Hortalizas de hoja: 10-20%</a:t>
            </a:r>
          </a:p>
          <a:p>
            <a:pPr marL="0" indent="0">
              <a:buNone/>
            </a:pPr>
            <a:r>
              <a:rPr lang="es-AR" dirty="0" smtClean="0"/>
              <a:t>Hortalizas de cabeza (brócoli, coliflor): 30-40%</a:t>
            </a:r>
          </a:p>
          <a:p>
            <a:r>
              <a:rPr lang="es-AR" u="sng" dirty="0" err="1" smtClean="0"/>
              <a:t>Transplante</a:t>
            </a:r>
            <a:r>
              <a:rPr lang="es-AR" dirty="0" smtClean="0"/>
              <a:t>: En la base del hoyo cubierto con tierra</a:t>
            </a:r>
          </a:p>
          <a:p>
            <a:pPr marL="0" indent="0">
              <a:buNone/>
            </a:pPr>
            <a:r>
              <a:rPr lang="es-AR" dirty="0" smtClean="0"/>
              <a:t>-Hortalizas de hoja: 30-50gr/ planta</a:t>
            </a:r>
          </a:p>
          <a:p>
            <a:pPr marL="0" indent="0">
              <a:buNone/>
            </a:pPr>
            <a:r>
              <a:rPr lang="es-AR" dirty="0" smtClean="0"/>
              <a:t>-Hortalizas de cabeza y raíces: 50-80gr/planta</a:t>
            </a:r>
          </a:p>
          <a:p>
            <a:pPr marL="0" indent="0">
              <a:buNone/>
            </a:pPr>
            <a:r>
              <a:rPr lang="es-AR" dirty="0" smtClean="0"/>
              <a:t>-Hortalizas de fruto: 120-150gr/planta </a:t>
            </a:r>
          </a:p>
          <a:p>
            <a:r>
              <a:rPr lang="es-AR" u="sng" dirty="0" err="1" smtClean="0"/>
              <a:t>Reabonado</a:t>
            </a:r>
            <a:r>
              <a:rPr lang="es-AR" dirty="0" smtClean="0"/>
              <a:t>: a los lados de la planta</a:t>
            </a:r>
          </a:p>
          <a:p>
            <a:r>
              <a:rPr lang="es-AR" u="sng" dirty="0" smtClean="0"/>
              <a:t>A campo</a:t>
            </a:r>
            <a:r>
              <a:rPr lang="es-AR" dirty="0" smtClean="0"/>
              <a:t>, siembra directa de granos: 2-2½tn/ha</a:t>
            </a:r>
          </a:p>
        </p:txBody>
      </p:sp>
    </p:spTree>
    <p:extLst>
      <p:ext uri="{BB962C8B-B14F-4D97-AF65-F5344CB8AC3E}">
        <p14:creationId xmlns:p14="http://schemas.microsoft.com/office/powerpoint/2010/main" val="204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Durante los primeros 3 meses, por ser un material sin terminar de comportarse, al humedecerlo eleva su temperatura y mineraliza el nitrógeno; actúa como un fertilizante nitrogenado (cuidado con las semillas y las raíces!!)</a:t>
            </a:r>
          </a:p>
          <a:p>
            <a:r>
              <a:rPr lang="es-AR" dirty="0" smtClean="0"/>
              <a:t>Al estar a medio descomponer y ser fuente de microorganismos; inocula el suelo y estimula la vida del mismo mientras continúa el proceso de compostaje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Cómo actúa?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019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489095"/>
              </p:ext>
            </p:extLst>
          </p:nvPr>
        </p:nvGraphicFramePr>
        <p:xfrm>
          <a:off x="457200" y="476672"/>
          <a:ext cx="8229600" cy="572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92088">
                <a:tc>
                  <a:txBody>
                    <a:bodyPr/>
                    <a:lstStyle/>
                    <a:p>
                      <a:r>
                        <a:rPr lang="es-AR" dirty="0" smtClean="0"/>
                        <a:t>CARACTERÍSTICAS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COMPOST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BOCASHI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Producto final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Materia Orgánica Estable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Materia Orgánica en descomposición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Temperatura máxima en proceso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65-70ºC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45-55ºC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Humedad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60% durante</a:t>
                      </a:r>
                      <a:r>
                        <a:rPr lang="es-AR" baseline="0" dirty="0" smtClean="0"/>
                        <a:t> todo el proceso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Se inicia con 60% pero luego se deja secar el material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Frecuencia de volteo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Determinada</a:t>
                      </a:r>
                      <a:r>
                        <a:rPr lang="es-AR" baseline="0" dirty="0" smtClean="0"/>
                        <a:t> por la humedad y la temperatura de la cama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Una o dos veces al día para evitar temperaturas muy altas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Duración del proceso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De 1 a 3  meses dependiendo de la materia prima y la frecuencia de volteo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De 1 a 2 semanas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Temperatura luego de aplicado en campo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Estable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Material</a:t>
                      </a:r>
                      <a:r>
                        <a:rPr lang="es-AR" baseline="0" dirty="0" smtClean="0"/>
                        <a:t> se recalienta al humedecerse de nuevo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2292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5667665" y="6340678"/>
            <a:ext cx="212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Fuente: Soto (2003)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234555" y="98081"/>
            <a:ext cx="885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smtClean="0"/>
              <a:t>Cuadro. Comparación de las características de preparación y uso del compost y el </a:t>
            </a:r>
            <a:r>
              <a:rPr lang="es-AR" sz="1600" b="1" dirty="0" err="1" smtClean="0"/>
              <a:t>bocashi</a:t>
            </a:r>
            <a:r>
              <a:rPr lang="es-AR" dirty="0" smtClean="0"/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22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ntes y despué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1924050"/>
            <a:ext cx="7429500" cy="3771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eparació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025" y="1995487"/>
            <a:ext cx="6457950" cy="362902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ocashi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285992"/>
            <a:ext cx="3832686" cy="336881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Imagen" descr="Bocashi termina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285992"/>
            <a:ext cx="407244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macenando bocas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137" y="1524000"/>
            <a:ext cx="6121726" cy="45720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2714644" cy="480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1214422"/>
            <a:ext cx="4425134" cy="48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3053953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85762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r>
              <a:rPr lang="es-AR" sz="4000" dirty="0" smtClean="0"/>
              <a:t>Muchas Gracias por su atención !!!</a:t>
            </a:r>
          </a:p>
          <a:p>
            <a:pPr algn="ctr"/>
            <a:endParaRPr lang="es-AR" sz="4000" dirty="0"/>
          </a:p>
          <a:p>
            <a:pPr algn="ctr"/>
            <a:endParaRPr lang="es-AR" dirty="0" smtClean="0"/>
          </a:p>
          <a:p>
            <a:pPr algn="r"/>
            <a:r>
              <a:rPr lang="es-AR" dirty="0" smtClean="0"/>
              <a:t>Ing. Agr. Scelzo Liliana </a:t>
            </a:r>
          </a:p>
          <a:p>
            <a:pPr algn="r"/>
            <a:r>
              <a:rPr lang="es-AR" dirty="0" smtClean="0"/>
              <a:t>scliliana@hotmail.com</a:t>
            </a:r>
          </a:p>
          <a:p>
            <a:pPr algn="ctr"/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032448" cy="280831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94790"/>
            <a:ext cx="40324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AR" sz="2800" u="sng" dirty="0" smtClean="0"/>
              <a:t>Según</a:t>
            </a:r>
            <a:r>
              <a:rPr lang="es-AR" sz="2800" u="sng" dirty="0"/>
              <a:t>: </a:t>
            </a:r>
            <a:r>
              <a:rPr lang="es-AR" sz="2800" u="sng" dirty="0" err="1" smtClean="0"/>
              <a:t>Aguero</a:t>
            </a:r>
            <a:r>
              <a:rPr lang="es-AR" sz="2800" u="sng" dirty="0"/>
              <a:t>, Alfonso, Soto Carreño y Cabrera </a:t>
            </a:r>
            <a:r>
              <a:rPr lang="es-AR" sz="2800" u="sng" dirty="0" err="1"/>
              <a:t>Rodriguez</a:t>
            </a:r>
            <a:r>
              <a:rPr lang="es-AR" sz="2800" u="sng" dirty="0"/>
              <a:t>:</a:t>
            </a:r>
            <a:endParaRPr lang="es-AR" u="sng" dirty="0" smtClean="0"/>
          </a:p>
          <a:p>
            <a:r>
              <a:rPr lang="es-AR" dirty="0" smtClean="0"/>
              <a:t>Incorpora </a:t>
            </a:r>
            <a:r>
              <a:rPr lang="es-AR" dirty="0"/>
              <a:t>al suelo Materia Orgánica y nutrientes (nitrógeno, fósforo, potasio, calcio, magnesio, hierro, manganeso, zinc, cobre y boro) los cuales mejoran las condiciones físicas y </a:t>
            </a:r>
            <a:r>
              <a:rPr lang="es-AR" dirty="0" smtClean="0"/>
              <a:t>químicas </a:t>
            </a:r>
            <a:r>
              <a:rPr lang="es-AR" dirty="0"/>
              <a:t>del suelo. </a:t>
            </a:r>
          </a:p>
          <a:p>
            <a:r>
              <a:rPr lang="es-AR" dirty="0"/>
              <a:t>Su objetivo es estimular la vida microbiana del suelo y la nutrición de las plantas. </a:t>
            </a: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 algn="ctr">
              <a:buNone/>
            </a:pPr>
            <a:r>
              <a:rPr lang="es-AR" sz="2800" u="sng" dirty="0" smtClean="0"/>
              <a:t>Según</a:t>
            </a:r>
            <a:r>
              <a:rPr lang="es-AR" sz="2800" u="sng" dirty="0"/>
              <a:t>: Soto Gabriela y Meléndez </a:t>
            </a:r>
            <a:r>
              <a:rPr lang="es-AR" sz="2800" u="sng" dirty="0" smtClean="0"/>
              <a:t>Gloria</a:t>
            </a:r>
          </a:p>
          <a:p>
            <a:r>
              <a:rPr lang="es-AR" dirty="0"/>
              <a:t>Busca estimular las poblaciones microbianas en el abono</a:t>
            </a:r>
          </a:p>
          <a:p>
            <a:r>
              <a:rPr lang="es-AR" dirty="0"/>
              <a:t>Por ser un material sin terminar de </a:t>
            </a:r>
            <a:r>
              <a:rPr lang="es-AR" dirty="0" err="1"/>
              <a:t>compostar</a:t>
            </a:r>
            <a:r>
              <a:rPr lang="es-AR" dirty="0"/>
              <a:t>, al ser humedecido vuelve a incrementar la temperatura. </a:t>
            </a:r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dirty="0"/>
              <a:t>FUNCIÓN</a:t>
            </a:r>
            <a:r>
              <a:rPr lang="es-AR" sz="3200" dirty="0"/>
              <a:t> del </a:t>
            </a:r>
            <a:r>
              <a:rPr lang="es-AR" sz="3200" dirty="0" err="1" smtClean="0"/>
              <a:t>Bocashi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7888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sz="2800" u="sng" dirty="0" smtClean="0"/>
              <a:t>Según</a:t>
            </a:r>
            <a:r>
              <a:rPr lang="es-AR" sz="2800" u="sng" dirty="0"/>
              <a:t>: </a:t>
            </a:r>
            <a:r>
              <a:rPr lang="es-AR" sz="2800" u="sng" dirty="0" err="1"/>
              <a:t>Rodriguez</a:t>
            </a:r>
            <a:r>
              <a:rPr lang="es-AR" sz="2800" u="sng" dirty="0"/>
              <a:t>, </a:t>
            </a:r>
            <a:r>
              <a:rPr lang="es-AR" sz="2800" u="sng" dirty="0" smtClean="0"/>
              <a:t>2009</a:t>
            </a:r>
          </a:p>
          <a:p>
            <a:r>
              <a:rPr lang="es-AR" dirty="0"/>
              <a:t>Se utiliza para aumentar la diversidad microbiana</a:t>
            </a:r>
          </a:p>
          <a:p>
            <a:r>
              <a:rPr lang="es-AR" dirty="0"/>
              <a:t>Mejorar la condición física y química del suelo</a:t>
            </a:r>
          </a:p>
          <a:p>
            <a:r>
              <a:rPr lang="es-AR" dirty="0"/>
              <a:t>Prevenir enfermedades</a:t>
            </a:r>
          </a:p>
          <a:p>
            <a:r>
              <a:rPr lang="es-AR" dirty="0"/>
              <a:t>Suplir con nutrientes para el desarrollo de los cultivos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9343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«El </a:t>
            </a:r>
            <a:r>
              <a:rPr lang="es-AR" dirty="0" err="1"/>
              <a:t>Bocashi</a:t>
            </a:r>
            <a:r>
              <a:rPr lang="es-AR" dirty="0"/>
              <a:t> es un </a:t>
            </a:r>
            <a:r>
              <a:rPr lang="es-AR" u="sng" dirty="0"/>
              <a:t>SISTEMA DE PRODUCCIÓN </a:t>
            </a:r>
            <a:r>
              <a:rPr lang="es-AR" dirty="0"/>
              <a:t>de un abono orgánico fermentado y no una receta original» (</a:t>
            </a:r>
            <a:r>
              <a:rPr lang="es-AR" dirty="0" err="1"/>
              <a:t>Auero</a:t>
            </a:r>
            <a:r>
              <a:rPr lang="es-AR" dirty="0"/>
              <a:t>, Alfonso, Soto Carreño y Cabrera Rodríguez). </a:t>
            </a:r>
          </a:p>
          <a:p>
            <a:r>
              <a:rPr lang="es-AR" dirty="0"/>
              <a:t>«No existe una receta exclusiva o fórmula única para la elaboración del </a:t>
            </a:r>
            <a:r>
              <a:rPr lang="es-AR" dirty="0" err="1"/>
              <a:t>Bocashi</a:t>
            </a:r>
            <a:r>
              <a:rPr lang="es-AR" dirty="0"/>
              <a:t>, la composición de este abono se ajustará a las condiciones y materiales existentes en las comunidades…» (Agüero y Alfonso). </a:t>
            </a:r>
          </a:p>
          <a:p>
            <a:r>
              <a:rPr lang="es-AR" dirty="0"/>
              <a:t>Las características y la composición del </a:t>
            </a:r>
            <a:r>
              <a:rPr lang="es-AR" dirty="0" err="1"/>
              <a:t>Bocashi</a:t>
            </a:r>
            <a:r>
              <a:rPr lang="es-AR" dirty="0"/>
              <a:t> dependerán de los materiales utilizados y el </a:t>
            </a:r>
            <a:r>
              <a:rPr lang="es-AR" dirty="0" smtClean="0"/>
              <a:t>procedimiento </a:t>
            </a:r>
            <a:r>
              <a:rPr lang="es-AR" dirty="0"/>
              <a:t>elegido para su elaboración</a:t>
            </a:r>
          </a:p>
          <a:p>
            <a:endParaRPr lang="es-AR" dirty="0"/>
          </a:p>
          <a:p>
            <a:pPr marL="0" indent="0">
              <a:buNone/>
            </a:pPr>
            <a:endParaRPr lang="es-AR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dirty="0"/>
              <a:t>COMPONENETES</a:t>
            </a:r>
            <a:r>
              <a:rPr lang="es-AR" sz="3200" dirty="0"/>
              <a:t> del </a:t>
            </a:r>
            <a:r>
              <a:rPr lang="es-AR" sz="3200" dirty="0" err="1"/>
              <a:t>Bocashi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40537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AR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372891" cy="302704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2" y="1768074"/>
            <a:ext cx="3717021" cy="31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 smtClean="0"/>
              <a:t>-Fuente de Carbono </a:t>
            </a:r>
          </a:p>
          <a:p>
            <a:pPr marL="0" indent="0">
              <a:buNone/>
            </a:pPr>
            <a:r>
              <a:rPr lang="es-AR" dirty="0" smtClean="0"/>
              <a:t>-Fuente de Nitrógeno </a:t>
            </a:r>
          </a:p>
          <a:p>
            <a:pPr marL="0" indent="0">
              <a:buNone/>
            </a:pPr>
            <a:r>
              <a:rPr lang="es-AR" dirty="0" smtClean="0"/>
              <a:t>-Tierra </a:t>
            </a:r>
          </a:p>
          <a:p>
            <a:pPr marL="0" indent="0">
              <a:buNone/>
            </a:pPr>
            <a:r>
              <a:rPr lang="es-AR" dirty="0" smtClean="0"/>
              <a:t>-Fuente Mineral (opcional)</a:t>
            </a:r>
          </a:p>
          <a:p>
            <a:pPr marL="0" indent="0">
              <a:buNone/>
            </a:pPr>
            <a:r>
              <a:rPr lang="es-AR" dirty="0" smtClean="0"/>
              <a:t>-Carbón Vegetal molido</a:t>
            </a:r>
          </a:p>
          <a:p>
            <a:pPr marL="0" indent="0">
              <a:buNone/>
            </a:pPr>
            <a:r>
              <a:rPr lang="es-AR" dirty="0" smtClean="0"/>
              <a:t>-Salvado </a:t>
            </a:r>
          </a:p>
          <a:p>
            <a:pPr marL="0" indent="0">
              <a:buNone/>
            </a:pPr>
            <a:r>
              <a:rPr lang="es-AR" dirty="0" smtClean="0"/>
              <a:t>-Fuente de Energía</a:t>
            </a:r>
          </a:p>
          <a:p>
            <a:pPr marL="0" indent="0">
              <a:buNone/>
            </a:pPr>
            <a:r>
              <a:rPr lang="es-AR" dirty="0" smtClean="0"/>
              <a:t>-Levadura </a:t>
            </a:r>
          </a:p>
          <a:p>
            <a:pPr marL="0" indent="0">
              <a:buNone/>
            </a:pPr>
            <a:r>
              <a:rPr lang="es-AR" dirty="0" smtClean="0"/>
              <a:t>-Agua</a:t>
            </a:r>
          </a:p>
          <a:p>
            <a:pPr marL="0" indent="0">
              <a:buNone/>
            </a:pPr>
            <a:r>
              <a:rPr lang="es-AR" dirty="0" smtClean="0"/>
              <a:t>-otros: suero de leche, microorganismos, </a:t>
            </a:r>
            <a:r>
              <a:rPr lang="es-AR" dirty="0" err="1" smtClean="0"/>
              <a:t>etc</a:t>
            </a: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 smtClean="0"/>
              <a:t>Ingredientes básicos: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3689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682</TotalTime>
  <Words>1695</Words>
  <Application>Microsoft Office PowerPoint</Application>
  <PresentationFormat>Presentación en pantalla (4:3)</PresentationFormat>
  <Paragraphs>255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Papel</vt:lpstr>
      <vt:lpstr>   BOCASHI </vt:lpstr>
      <vt:lpstr>Historia</vt:lpstr>
      <vt:lpstr>Qué es? </vt:lpstr>
      <vt:lpstr>Presentación de PowerPoint</vt:lpstr>
      <vt:lpstr>FUNCIÓN del Bocashi</vt:lpstr>
      <vt:lpstr>Presentación de PowerPoint</vt:lpstr>
      <vt:lpstr>COMPONENETES del Bocashi</vt:lpstr>
      <vt:lpstr>Presentación de PowerPoint</vt:lpstr>
      <vt:lpstr>Ingredientes básicos:</vt:lpstr>
      <vt:lpstr>1-Fuente de Carbono seca: </vt:lpstr>
      <vt:lpstr>2-Fuente de Nitrógeno</vt:lpstr>
      <vt:lpstr>3-Tierra seca</vt:lpstr>
      <vt:lpstr>4-Fuente mineral</vt:lpstr>
      <vt:lpstr>5-Carbón vegetal molido</vt:lpstr>
      <vt:lpstr>6-Salvado </vt:lpstr>
      <vt:lpstr>7- Fuente de Energía , levaduras y agua</vt:lpstr>
      <vt:lpstr>Presentación de PowerPoint</vt:lpstr>
      <vt:lpstr>Presentación de PowerPoint</vt:lpstr>
      <vt:lpstr>Presentación de PowerPoint</vt:lpstr>
      <vt:lpstr>Cómo se prepara?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Cómo fermenta?</vt:lpstr>
      <vt:lpstr>Dónde? </vt:lpstr>
      <vt:lpstr>Presentación de PowerPoint</vt:lpstr>
      <vt:lpstr>Cómo se almacena?</vt:lpstr>
      <vt:lpstr>Cómo se usa?</vt:lpstr>
      <vt:lpstr>Cómo actúa?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Clarita</dc:creator>
  <cp:lastModifiedBy>Usuario de Windows</cp:lastModifiedBy>
  <cp:revision>100</cp:revision>
  <dcterms:created xsi:type="dcterms:W3CDTF">2018-10-24T13:18:10Z</dcterms:created>
  <dcterms:modified xsi:type="dcterms:W3CDTF">2018-11-12T18:46:23Z</dcterms:modified>
</cp:coreProperties>
</file>